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FFFB3B96-A1DB-4857-AA98-4E077D2B5A9D}" type="datetimeFigureOut">
              <a:rPr lang="zh-CN" altLang="en-US" smtClean="0"/>
              <a:t>2014/8/27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34CB384-FA7E-48E7-A957-CD11A00283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FFFB3B96-A1DB-4857-AA98-4E077D2B5A9D}" type="datetimeFigureOut">
              <a:rPr lang="zh-CN" altLang="en-US" smtClean="0"/>
              <a:t>2014/8/27</a:t>
            </a:fld>
            <a:endParaRPr lang="zh-CN" altLang="en-US"/>
          </a:p>
        </p:txBody>
      </p:sp>
      <p:sp>
        <p:nvSpPr>
          <p:cNvPr id="27" name="灯片编号占位符 26"/>
          <p:cNvSpPr>
            <a:spLocks noGrp="1"/>
          </p:cNvSpPr>
          <p:nvPr>
            <p:ph type="sldNum" sz="quarter" idx="11"/>
          </p:nvPr>
        </p:nvSpPr>
        <p:spPr/>
        <p:txBody>
          <a:bodyPr rtlCol="0"/>
          <a:lstStyle/>
          <a:p>
            <a:fld id="{A34CB384-FA7E-48E7-A957-CD11A00283CC}"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FFFB3B96-A1DB-4857-AA98-4E077D2B5A9D}" type="datetimeFigureOut">
              <a:rPr lang="zh-CN" altLang="en-US" smtClean="0"/>
              <a:t>2014/8/27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FFB3B96-A1DB-4857-AA98-4E077D2B5A9D}"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4CB384-FA7E-48E7-A957-CD11A00283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B3B96-A1DB-4857-AA98-4E077D2B5A9D}" type="datetimeFigureOut">
              <a:rPr lang="zh-CN" altLang="en-US" smtClean="0"/>
              <a:t>2014/8/27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34CB384-FA7E-48E7-A957-CD11A0028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10</a:t>
            </a:r>
            <a:r>
              <a:rPr lang="zh-CN" altLang="zh-CN" dirty="0"/>
              <a:t>章</a:t>
            </a:r>
            <a:r>
              <a:rPr lang="en-US" altLang="zh-CN" dirty="0"/>
              <a:t>  </a:t>
            </a:r>
            <a:r>
              <a:rPr lang="zh-CN" altLang="zh-CN" dirty="0"/>
              <a:t>脚本输入处理</a:t>
            </a:r>
            <a:endParaRPr lang="zh-CN" altLang="en-US" dirty="0"/>
          </a:p>
        </p:txBody>
      </p:sp>
    </p:spTree>
    <p:extLst>
      <p:ext uri="{BB962C8B-B14F-4D97-AF65-F5344CB8AC3E}">
        <p14:creationId xmlns:p14="http://schemas.microsoft.com/office/powerpoint/2010/main" val="102585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593808"/>
          </a:xfrm>
        </p:spPr>
        <p:txBody>
          <a:bodyPr>
            <a:normAutofit fontScale="85000" lnSpcReduction="10000"/>
          </a:bodyPr>
          <a:lstStyle/>
          <a:p>
            <a:r>
              <a:rPr lang="zh-CN" altLang="zh-CN" dirty="0"/>
              <a:t>现在我们来看一下，如果我们在不知道这三个命令行参数分别代指哪个文件的情况下，调用此脚本会发生什么。比如，我们使用如下命令行参数调用了脚本</a:t>
            </a:r>
            <a:r>
              <a:rPr lang="en-US" altLang="zh-CN" dirty="0"/>
              <a:t>process.sh</a:t>
            </a:r>
            <a:r>
              <a:rPr lang="zh-CN" altLang="zh-CN" dirty="0"/>
              <a:t>：</a:t>
            </a:r>
          </a:p>
          <a:p>
            <a:r>
              <a:rPr lang="x-none" altLang="zh-CN" dirty="0"/>
              <a:t>$ process.sh output.txt defaults.conf input.txt</a:t>
            </a:r>
            <a:endParaRPr lang="zh-CN" altLang="zh-CN" dirty="0"/>
          </a:p>
          <a:p>
            <a:r>
              <a:rPr lang="zh-CN" altLang="zh-CN" dirty="0"/>
              <a:t>现在脚本</a:t>
            </a:r>
            <a:r>
              <a:rPr lang="x-none" altLang="zh-CN" dirty="0"/>
              <a:t>process.sh</a:t>
            </a:r>
            <a:r>
              <a:rPr lang="zh-CN" altLang="zh-CN" dirty="0"/>
              <a:t>将读取</a:t>
            </a:r>
            <a:r>
              <a:rPr lang="x-none" altLang="zh-CN" dirty="0"/>
              <a:t>output.txt</a:t>
            </a:r>
            <a:r>
              <a:rPr lang="zh-CN" altLang="zh-CN" dirty="0"/>
              <a:t>文件的内容来作为配置文件的内容，并且会将本该作为输入文件的</a:t>
            </a:r>
            <a:r>
              <a:rPr lang="x-none" altLang="zh-CN" dirty="0"/>
              <a:t>input.txt</a:t>
            </a:r>
            <a:r>
              <a:rPr lang="zh-CN" altLang="zh-CN" dirty="0"/>
              <a:t>文件的内容重写覆盖掉。</a:t>
            </a:r>
          </a:p>
          <a:p>
            <a:r>
              <a:rPr lang="zh-CN" altLang="zh-CN" dirty="0"/>
              <a:t>因此，为了避免类似于上述这种情况，也为了使我们的脚本更严谨，或者当我们编写一个功能较为复杂的脚本时，我们通常让脚本具有可以指定选项的功能。就像</a:t>
            </a:r>
            <a:r>
              <a:rPr lang="en-US" altLang="zh-CN" dirty="0"/>
              <a:t>Linux</a:t>
            </a:r>
            <a:r>
              <a:rPr lang="zh-CN" altLang="zh-CN" dirty="0"/>
              <a:t>下的许多命令行工具一样，我们调用它们时，可以在命令后面指定不同的选项及命令行参数。比如，对于脚本</a:t>
            </a:r>
            <a:r>
              <a:rPr lang="en-US" altLang="zh-CN" dirty="0"/>
              <a:t>process.sh</a:t>
            </a:r>
            <a:r>
              <a:rPr lang="zh-CN" altLang="zh-CN" dirty="0"/>
              <a:t>，如果有一个更好的实现，我们可以使用“</a:t>
            </a:r>
            <a:r>
              <a:rPr lang="en-US" altLang="zh-CN" dirty="0"/>
              <a:t>-c</a:t>
            </a:r>
            <a:r>
              <a:rPr lang="zh-CN" altLang="zh-CN" dirty="0"/>
              <a:t>”选项表示指定一个配置文件，使用“</a:t>
            </a:r>
            <a:r>
              <a:rPr lang="en-US" altLang="zh-CN" dirty="0"/>
              <a:t>-o</a:t>
            </a:r>
            <a:r>
              <a:rPr lang="zh-CN" altLang="zh-CN" dirty="0"/>
              <a:t>”选项表示指定一个输出文件。它的更好的实现将类似于如下所示：</a:t>
            </a:r>
          </a:p>
          <a:p>
            <a:r>
              <a:rPr lang="x-none" altLang="zh-CN" dirty="0"/>
              <a:t>$ process.sh -c defaults.conf -o output.txt input.txt</a:t>
            </a:r>
            <a:endParaRPr lang="zh-CN" altLang="zh-CN" dirty="0"/>
          </a:p>
        </p:txBody>
      </p:sp>
    </p:spTree>
    <p:extLst>
      <p:ext uri="{BB962C8B-B14F-4D97-AF65-F5344CB8AC3E}">
        <p14:creationId xmlns:p14="http://schemas.microsoft.com/office/powerpoint/2010/main" val="265668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10.2.1  </a:t>
            </a:r>
            <a:r>
              <a:rPr lang="zh-CN" altLang="zh-CN" dirty="0"/>
              <a:t>实例：使用</a:t>
            </a:r>
            <a:r>
              <a:rPr lang="en-US" altLang="zh-CN" dirty="0"/>
              <a:t>case</a:t>
            </a:r>
            <a:r>
              <a:rPr lang="zh-CN" altLang="zh-CN" dirty="0"/>
              <a:t>语句处理命令行选项</a:t>
            </a:r>
            <a:endParaRPr lang="zh-CN" altLang="en-US" dirty="0"/>
          </a:p>
        </p:txBody>
      </p:sp>
      <p:sp>
        <p:nvSpPr>
          <p:cNvPr id="3" name="内容占位符 2"/>
          <p:cNvSpPr>
            <a:spLocks noGrp="1"/>
          </p:cNvSpPr>
          <p:nvPr>
            <p:ph idx="1"/>
          </p:nvPr>
        </p:nvSpPr>
        <p:spPr/>
        <p:txBody>
          <a:bodyPr/>
          <a:lstStyle/>
          <a:p>
            <a:r>
              <a:rPr lang="zh-CN" altLang="zh-CN" dirty="0"/>
              <a:t>当我们编写的</a:t>
            </a:r>
            <a:r>
              <a:rPr lang="en-US" altLang="zh-CN" dirty="0"/>
              <a:t>Shell</a:t>
            </a:r>
            <a:r>
              <a:rPr lang="zh-CN" altLang="zh-CN" dirty="0"/>
              <a:t>脚本只接收一个命令行选项时，使用</a:t>
            </a:r>
            <a:r>
              <a:rPr lang="en-US" altLang="zh-CN" dirty="0"/>
              <a:t>case</a:t>
            </a:r>
            <a:r>
              <a:rPr lang="zh-CN" altLang="zh-CN" dirty="0"/>
              <a:t>语句对其进行处理还是比较方便的。</a:t>
            </a:r>
          </a:p>
          <a:p>
            <a:r>
              <a:rPr lang="zh-CN" altLang="zh-CN" dirty="0"/>
              <a:t>比如，有一个脚本</a:t>
            </a:r>
            <a:r>
              <a:rPr lang="en-US" altLang="zh-CN" dirty="0"/>
              <a:t>processFile.sh</a:t>
            </a:r>
            <a:r>
              <a:rPr lang="zh-CN" altLang="zh-CN" dirty="0"/>
              <a:t>，你可以指定不同的选项来调用其不同的功能，但调用此脚本时只能同时指定一个命令行选项和参数</a:t>
            </a:r>
            <a:r>
              <a:rPr lang="zh-CN" altLang="zh-CN" dirty="0" smtClean="0"/>
              <a:t>。</a:t>
            </a:r>
            <a:endParaRPr lang="zh-CN" altLang="en-US" dirty="0"/>
          </a:p>
        </p:txBody>
      </p:sp>
    </p:spTree>
    <p:extLst>
      <p:ext uri="{BB962C8B-B14F-4D97-AF65-F5344CB8AC3E}">
        <p14:creationId xmlns:p14="http://schemas.microsoft.com/office/powerpoint/2010/main" val="234990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10.2.2  </a:t>
            </a:r>
            <a:r>
              <a:rPr lang="zh-CN" altLang="zh-CN" dirty="0"/>
              <a:t>实例：使用</a:t>
            </a:r>
            <a:r>
              <a:rPr lang="en-US" altLang="zh-CN" dirty="0" err="1"/>
              <a:t>getopts</a:t>
            </a:r>
            <a:r>
              <a:rPr lang="zh-CN" altLang="zh-CN" dirty="0"/>
              <a:t>处理多命令行选项</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当你希望以专业的方式解析命令行选项和参数时，</a:t>
            </a:r>
            <a:r>
              <a:rPr lang="en-US" altLang="zh-CN" dirty="0" err="1"/>
              <a:t>getopts</a:t>
            </a:r>
            <a:r>
              <a:rPr lang="zh-CN" altLang="zh-CN" dirty="0"/>
              <a:t>将是一个很好的工具。它是</a:t>
            </a:r>
            <a:r>
              <a:rPr lang="en-US" altLang="zh-CN" dirty="0"/>
              <a:t>Bash</a:t>
            </a:r>
            <a:r>
              <a:rPr lang="zh-CN" altLang="zh-CN" dirty="0"/>
              <a:t>的内部命令。它的优势在于：</a:t>
            </a:r>
          </a:p>
          <a:p>
            <a:pPr lvl="0"/>
            <a:r>
              <a:rPr lang="zh-CN" altLang="zh-CN" dirty="0"/>
              <a:t>你不需要通过一个外部程序来处理你的位置参数。</a:t>
            </a:r>
          </a:p>
          <a:p>
            <a:pPr lvl="0"/>
            <a:r>
              <a:rPr lang="en-US" altLang="zh-CN" dirty="0" err="1"/>
              <a:t>getopts</a:t>
            </a:r>
            <a:r>
              <a:rPr lang="zh-CN" altLang="zh-CN" dirty="0"/>
              <a:t>可以很容易地设置你可以用来解析的</a:t>
            </a:r>
            <a:r>
              <a:rPr lang="en-US" altLang="zh-CN" dirty="0"/>
              <a:t>Shell</a:t>
            </a:r>
            <a:r>
              <a:rPr lang="zh-CN" altLang="zh-CN" dirty="0"/>
              <a:t>变量（对于一个外部进程是不可能的）。</a:t>
            </a:r>
          </a:p>
          <a:p>
            <a:pPr lvl="0"/>
            <a:r>
              <a:rPr lang="en-US" altLang="zh-CN" dirty="0" err="1"/>
              <a:t>getopts</a:t>
            </a:r>
            <a:r>
              <a:rPr lang="zh-CN" altLang="zh-CN" dirty="0"/>
              <a:t>定义在</a:t>
            </a:r>
            <a:r>
              <a:rPr lang="en-US" altLang="zh-CN" dirty="0"/>
              <a:t>POSIX</a:t>
            </a:r>
            <a:r>
              <a:rPr lang="zh-CN" altLang="zh-CN" dirty="0"/>
              <a:t>中。</a:t>
            </a:r>
          </a:p>
          <a:p>
            <a:r>
              <a:rPr lang="zh-CN" altLang="zh-CN" dirty="0"/>
              <a:t>注意：</a:t>
            </a:r>
            <a:r>
              <a:rPr lang="en-US" altLang="zh-CN" dirty="0" err="1"/>
              <a:t>getopts</a:t>
            </a:r>
            <a:r>
              <a:rPr lang="zh-CN" altLang="zh-CN" dirty="0"/>
              <a:t>不能解析</a:t>
            </a:r>
            <a:r>
              <a:rPr lang="en-US" altLang="zh-CN" dirty="0"/>
              <a:t>GNU</a:t>
            </a:r>
            <a:r>
              <a:rPr lang="zh-CN" altLang="zh-CN" dirty="0"/>
              <a:t>风格的长选项（</a:t>
            </a:r>
            <a:r>
              <a:rPr lang="en-US" altLang="zh-CN" dirty="0"/>
              <a:t>--</a:t>
            </a:r>
            <a:r>
              <a:rPr lang="en-US" altLang="zh-CN" dirty="0" err="1"/>
              <a:t>myoption</a:t>
            </a:r>
            <a:r>
              <a:rPr lang="zh-CN" altLang="zh-CN" dirty="0"/>
              <a:t>）或</a:t>
            </a:r>
            <a:r>
              <a:rPr lang="en-US" altLang="zh-CN" dirty="0"/>
              <a:t>XF86</a:t>
            </a:r>
            <a:r>
              <a:rPr lang="zh-CN" altLang="zh-CN" dirty="0"/>
              <a:t>风格的长选项（</a:t>
            </a:r>
            <a:r>
              <a:rPr lang="en-US" altLang="zh-CN" dirty="0"/>
              <a:t>-</a:t>
            </a:r>
            <a:r>
              <a:rPr lang="en-US" altLang="zh-CN" dirty="0" err="1"/>
              <a:t>myoptions</a:t>
            </a:r>
            <a:r>
              <a:rPr lang="zh-CN" altLang="zh-CN" dirty="0"/>
              <a:t>）</a:t>
            </a:r>
            <a:r>
              <a:rPr lang="en-US" altLang="zh-CN" dirty="0"/>
              <a:t>!</a:t>
            </a:r>
            <a:r>
              <a:rPr lang="zh-CN" altLang="zh-CN" dirty="0"/>
              <a:t>。</a:t>
            </a:r>
          </a:p>
          <a:p>
            <a:endParaRPr lang="zh-CN" altLang="en-US" dirty="0"/>
          </a:p>
        </p:txBody>
      </p:sp>
    </p:spTree>
    <p:extLst>
      <p:ext uri="{BB962C8B-B14F-4D97-AF65-F5344CB8AC3E}">
        <p14:creationId xmlns:p14="http://schemas.microsoft.com/office/powerpoint/2010/main" val="409321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10.2.3  </a:t>
            </a:r>
            <a:r>
              <a:rPr lang="zh-CN" altLang="zh-CN" dirty="0"/>
              <a:t>实例：使用</a:t>
            </a:r>
            <a:r>
              <a:rPr lang="en-US" altLang="zh-CN" dirty="0" err="1"/>
              <a:t>getopt</a:t>
            </a:r>
            <a:r>
              <a:rPr lang="zh-CN" altLang="zh-CN" dirty="0"/>
              <a:t>处理多命令行选项</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getopt</a:t>
            </a:r>
            <a:r>
              <a:rPr lang="zh-CN" altLang="zh-CN" dirty="0"/>
              <a:t>命令与</a:t>
            </a:r>
            <a:r>
              <a:rPr lang="en-US" altLang="zh-CN" dirty="0" err="1"/>
              <a:t>getopts</a:t>
            </a:r>
            <a:r>
              <a:rPr lang="zh-CN" altLang="zh-CN" dirty="0"/>
              <a:t>的功能很相似，也是用于解析命令行的选项和参数，使其可以被</a:t>
            </a:r>
            <a:r>
              <a:rPr lang="en-US" altLang="zh-CN" dirty="0"/>
              <a:t>Shell</a:t>
            </a:r>
            <a:r>
              <a:rPr lang="zh-CN" altLang="zh-CN" dirty="0"/>
              <a:t>程序简单地解析。不同的是，</a:t>
            </a:r>
            <a:r>
              <a:rPr lang="en-US" altLang="zh-CN" dirty="0" err="1"/>
              <a:t>getopt</a:t>
            </a:r>
            <a:r>
              <a:rPr lang="zh-CN" altLang="zh-CN" dirty="0"/>
              <a:t>命令是</a:t>
            </a:r>
            <a:r>
              <a:rPr lang="en-US" altLang="zh-CN" dirty="0" err="1"/>
              <a:t>linux</a:t>
            </a:r>
            <a:r>
              <a:rPr lang="zh-CN" altLang="zh-CN" dirty="0"/>
              <a:t>下的命令行工具，并且</a:t>
            </a:r>
            <a:r>
              <a:rPr lang="en-US" altLang="zh-CN" dirty="0" err="1"/>
              <a:t>getopt</a:t>
            </a:r>
            <a:r>
              <a:rPr lang="zh-CN" altLang="zh-CN" dirty="0"/>
              <a:t>支持命令行的长选项（比如，</a:t>
            </a:r>
            <a:r>
              <a:rPr lang="en-US" altLang="zh-CN" dirty="0"/>
              <a:t> --some-option</a:t>
            </a:r>
            <a:r>
              <a:rPr lang="zh-CN" altLang="zh-CN" dirty="0"/>
              <a:t>）。另外，在脚本中它们的调用方式也不同。</a:t>
            </a:r>
          </a:p>
          <a:p>
            <a:r>
              <a:rPr lang="en-US" altLang="zh-CN" dirty="0" err="1"/>
              <a:t>getopt</a:t>
            </a:r>
            <a:r>
              <a:rPr lang="zh-CN" altLang="zh-CN" dirty="0"/>
              <a:t>命令的语法类似如下所示：</a:t>
            </a:r>
          </a:p>
          <a:p>
            <a:r>
              <a:rPr lang="x-none" altLang="zh-CN" dirty="0"/>
              <a:t>getopt [options] [--] optstring parameters</a:t>
            </a:r>
            <a:endParaRPr lang="zh-CN" altLang="zh-CN" dirty="0"/>
          </a:p>
          <a:p>
            <a:r>
              <a:rPr lang="x-none" altLang="zh-CN" dirty="0"/>
              <a:t>getopt [options] -o|--options optstring [options] [--] parameters</a:t>
            </a:r>
            <a:endParaRPr lang="zh-CN" altLang="zh-CN" dirty="0"/>
          </a:p>
          <a:p>
            <a:endParaRPr lang="zh-CN" altLang="en-US" dirty="0"/>
          </a:p>
        </p:txBody>
      </p:sp>
    </p:spTree>
    <p:extLst>
      <p:ext uri="{BB962C8B-B14F-4D97-AF65-F5344CB8AC3E}">
        <p14:creationId xmlns:p14="http://schemas.microsoft.com/office/powerpoint/2010/main" val="83405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  </a:t>
            </a:r>
            <a:r>
              <a:rPr lang="zh-CN" altLang="zh-CN" dirty="0"/>
              <a:t>获得用户输入</a:t>
            </a:r>
            <a:endParaRPr lang="zh-CN" altLang="en-US" dirty="0"/>
          </a:p>
        </p:txBody>
      </p:sp>
    </p:spTree>
    <p:extLst>
      <p:ext uri="{BB962C8B-B14F-4D97-AF65-F5344CB8AC3E}">
        <p14:creationId xmlns:p14="http://schemas.microsoft.com/office/powerpoint/2010/main" val="1697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10.3.1  </a:t>
            </a:r>
            <a:r>
              <a:rPr lang="zh-CN" altLang="zh-CN" dirty="0"/>
              <a:t>实例：基本的读取</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read</a:t>
            </a:r>
            <a:r>
              <a:rPr lang="zh-CN" altLang="zh-CN" dirty="0"/>
              <a:t>命令比较常用的语法格式如下所示：</a:t>
            </a:r>
          </a:p>
          <a:p>
            <a:r>
              <a:rPr lang="x-none" altLang="zh-CN" dirty="0"/>
              <a:t>read [-p prompt] [variable1 variable2…]</a:t>
            </a:r>
            <a:endParaRPr lang="zh-CN" altLang="zh-CN" dirty="0"/>
          </a:p>
          <a:p>
            <a:r>
              <a:rPr lang="en-US" altLang="zh-CN" dirty="0"/>
              <a:t>-p</a:t>
            </a:r>
            <a:r>
              <a:rPr lang="zh-CN" altLang="zh-CN" dirty="0"/>
              <a:t>选项用于在尝试读取任何输入之前，显示</a:t>
            </a:r>
            <a:r>
              <a:rPr lang="en-US" altLang="zh-CN" dirty="0"/>
              <a:t>prompt</a:t>
            </a:r>
            <a:r>
              <a:rPr lang="zh-CN" altLang="zh-CN" dirty="0"/>
              <a:t>（提示信息）的内容到标准错误输出。我们一般使用这一选项来指定提示用户输入哪些内容的信息。</a:t>
            </a:r>
            <a:r>
              <a:rPr lang="en-US" altLang="zh-CN" dirty="0"/>
              <a:t>read</a:t>
            </a:r>
            <a:r>
              <a:rPr lang="zh-CN" altLang="zh-CN" dirty="0"/>
              <a:t>命令会每次从标准输入（或使用</a:t>
            </a:r>
            <a:r>
              <a:rPr lang="en-US" altLang="zh-CN" dirty="0"/>
              <a:t>-u</a:t>
            </a:r>
            <a:r>
              <a:rPr lang="zh-CN" altLang="zh-CN" dirty="0"/>
              <a:t>选项指定的文件描述符中）读取一行的内容，它会将第一个单词赋值给第一个变量</a:t>
            </a:r>
            <a:r>
              <a:rPr lang="en-US" altLang="zh-CN" dirty="0"/>
              <a:t>variable1</a:t>
            </a:r>
            <a:r>
              <a:rPr lang="zh-CN" altLang="zh-CN" dirty="0"/>
              <a:t>，第二个单词赋值给第二个变量</a:t>
            </a:r>
            <a:r>
              <a:rPr lang="en-US" altLang="zh-CN" dirty="0"/>
              <a:t>variable2</a:t>
            </a:r>
            <a:r>
              <a:rPr lang="zh-CN" altLang="zh-CN" dirty="0"/>
              <a:t>，以此类推。如果输入的单词数少于指定的变量数，那么剩下的</a:t>
            </a:r>
            <a:r>
              <a:rPr lang="en-US" altLang="zh-CN" dirty="0"/>
              <a:t>name</a:t>
            </a:r>
            <a:r>
              <a:rPr lang="zh-CN" altLang="zh-CN" dirty="0"/>
              <a:t>变量的值会被设为空，环境变量</a:t>
            </a:r>
            <a:r>
              <a:rPr lang="en-US" altLang="zh-CN" dirty="0"/>
              <a:t>IFS</a:t>
            </a:r>
            <a:r>
              <a:rPr lang="zh-CN" altLang="zh-CN" dirty="0"/>
              <a:t>中的字符被作为分隔符来将输入的内容分隔为单词。</a:t>
            </a:r>
          </a:p>
          <a:p>
            <a:endParaRPr lang="zh-CN" altLang="en-US" dirty="0"/>
          </a:p>
        </p:txBody>
      </p:sp>
    </p:spTree>
    <p:extLst>
      <p:ext uri="{BB962C8B-B14F-4D97-AF65-F5344CB8AC3E}">
        <p14:creationId xmlns:p14="http://schemas.microsoft.com/office/powerpoint/2010/main" val="382150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10.3.2  </a:t>
            </a:r>
            <a:r>
              <a:rPr lang="zh-CN" altLang="zh-CN" dirty="0"/>
              <a:t>实例：输入超时</a:t>
            </a:r>
            <a:endParaRPr lang="zh-CN" altLang="en-US" dirty="0"/>
          </a:p>
        </p:txBody>
      </p:sp>
      <p:sp>
        <p:nvSpPr>
          <p:cNvPr id="3" name="内容占位符 2"/>
          <p:cNvSpPr>
            <a:spLocks noGrp="1"/>
          </p:cNvSpPr>
          <p:nvPr>
            <p:ph idx="1"/>
          </p:nvPr>
        </p:nvSpPr>
        <p:spPr/>
        <p:txBody>
          <a:bodyPr/>
          <a:lstStyle/>
          <a:p>
            <a:r>
              <a:rPr lang="zh-CN" altLang="zh-CN" dirty="0"/>
              <a:t>你可以使用</a:t>
            </a:r>
            <a:r>
              <a:rPr lang="en-US" altLang="zh-CN" dirty="0"/>
              <a:t>read</a:t>
            </a:r>
            <a:r>
              <a:rPr lang="zh-CN" altLang="zh-CN" dirty="0"/>
              <a:t>命令的</a:t>
            </a:r>
            <a:r>
              <a:rPr lang="en-US" altLang="zh-CN" dirty="0"/>
              <a:t>-t</a:t>
            </a:r>
            <a:r>
              <a:rPr lang="zh-CN" altLang="zh-CN" dirty="0"/>
              <a:t>选项来设置</a:t>
            </a:r>
            <a:r>
              <a:rPr lang="en-US" altLang="zh-CN" dirty="0"/>
              <a:t>read</a:t>
            </a:r>
            <a:r>
              <a:rPr lang="zh-CN" altLang="zh-CN" dirty="0"/>
              <a:t>命令读取用户输入的超时时间。如果在指定的秒数内没有读入一整行的输入（即没有键入回车键），</a:t>
            </a:r>
            <a:r>
              <a:rPr lang="en-US" altLang="zh-CN" dirty="0"/>
              <a:t>read</a:t>
            </a:r>
            <a:r>
              <a:rPr lang="zh-CN" altLang="zh-CN" dirty="0"/>
              <a:t>命令就会超时并返回一个失败</a:t>
            </a:r>
            <a:r>
              <a:rPr lang="zh-CN" altLang="zh-CN" dirty="0" smtClean="0"/>
              <a:t>。</a:t>
            </a:r>
            <a:endParaRPr lang="zh-CN" altLang="zh-CN" dirty="0"/>
          </a:p>
        </p:txBody>
      </p:sp>
    </p:spTree>
    <p:extLst>
      <p:ext uri="{BB962C8B-B14F-4D97-AF65-F5344CB8AC3E}">
        <p14:creationId xmlns:p14="http://schemas.microsoft.com/office/powerpoint/2010/main" val="55136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10.3.3  </a:t>
            </a:r>
            <a:r>
              <a:rPr lang="zh-CN" altLang="zh-CN" dirty="0"/>
              <a:t>实例：隐藏方式读取</a:t>
            </a:r>
            <a:endParaRPr lang="zh-CN" altLang="en-US" dirty="0"/>
          </a:p>
        </p:txBody>
      </p:sp>
      <p:sp>
        <p:nvSpPr>
          <p:cNvPr id="3" name="内容占位符 2"/>
          <p:cNvSpPr>
            <a:spLocks noGrp="1"/>
          </p:cNvSpPr>
          <p:nvPr>
            <p:ph idx="1"/>
          </p:nvPr>
        </p:nvSpPr>
        <p:spPr/>
        <p:txBody>
          <a:bodyPr/>
          <a:lstStyle/>
          <a:p>
            <a:r>
              <a:rPr lang="zh-CN" altLang="zh-CN" dirty="0"/>
              <a:t>我们可以使用</a:t>
            </a:r>
            <a:r>
              <a:rPr lang="en-US" altLang="zh-CN" dirty="0"/>
              <a:t>read</a:t>
            </a:r>
            <a:r>
              <a:rPr lang="zh-CN" altLang="zh-CN" dirty="0"/>
              <a:t>命令的</a:t>
            </a:r>
            <a:r>
              <a:rPr lang="en-US" altLang="zh-CN" dirty="0"/>
              <a:t>-s</a:t>
            </a:r>
            <a:r>
              <a:rPr lang="zh-CN" altLang="zh-CN" dirty="0"/>
              <a:t>选项来隐藏用户的输入。如果指定了</a:t>
            </a:r>
            <a:r>
              <a:rPr lang="en-US" altLang="zh-CN" dirty="0"/>
              <a:t>-s</a:t>
            </a:r>
            <a:r>
              <a:rPr lang="zh-CN" altLang="zh-CN" dirty="0"/>
              <a:t>选项，来自终端的输入不会被显示出来。这对我们的脚本在需要对用户输入的密码进行验证时是很有用的（为了安全，我们当然不会希望输入的密码明文回显在屏幕上）。</a:t>
            </a:r>
          </a:p>
          <a:p>
            <a:endParaRPr lang="zh-CN" altLang="en-US" dirty="0"/>
          </a:p>
        </p:txBody>
      </p:sp>
    </p:spTree>
    <p:extLst>
      <p:ext uri="{BB962C8B-B14F-4D97-AF65-F5344CB8AC3E}">
        <p14:creationId xmlns:p14="http://schemas.microsoft.com/office/powerpoint/2010/main" val="86572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10.3.4  </a:t>
            </a:r>
            <a:r>
              <a:rPr lang="zh-CN" altLang="zh-CN" dirty="0"/>
              <a:t>实例：从文件中读取</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使用</a:t>
            </a:r>
            <a:r>
              <a:rPr lang="en-US" altLang="zh-CN" dirty="0"/>
              <a:t>read</a:t>
            </a:r>
            <a:r>
              <a:rPr lang="zh-CN" altLang="zh-CN" dirty="0"/>
              <a:t>命令从文件读取数据的方法主要有两种，一种是在</a:t>
            </a:r>
            <a:r>
              <a:rPr lang="en-US" altLang="zh-CN" dirty="0"/>
              <a:t>while</a:t>
            </a:r>
            <a:r>
              <a:rPr lang="zh-CN" altLang="zh-CN" dirty="0"/>
              <a:t>循环或</a:t>
            </a:r>
            <a:r>
              <a:rPr lang="en-US" altLang="zh-CN" dirty="0"/>
              <a:t>until</a:t>
            </a:r>
            <a:r>
              <a:rPr lang="zh-CN" altLang="zh-CN" dirty="0"/>
              <a:t>循环中使用</a:t>
            </a:r>
            <a:r>
              <a:rPr lang="en-US" altLang="zh-CN" dirty="0"/>
              <a:t>read</a:t>
            </a:r>
            <a:r>
              <a:rPr lang="zh-CN" altLang="zh-CN" dirty="0"/>
              <a:t>命令通过文件描述符一行一行地读取文件的内容，这种方法我们将在第</a:t>
            </a:r>
            <a:r>
              <a:rPr lang="en-US" altLang="zh-CN" dirty="0"/>
              <a:t>11</a:t>
            </a:r>
            <a:r>
              <a:rPr lang="zh-CN" altLang="zh-CN" dirty="0"/>
              <a:t>章中将文件描述符时再做详细的介绍；另一种方法是在</a:t>
            </a:r>
            <a:r>
              <a:rPr lang="en-US" altLang="zh-CN" dirty="0"/>
              <a:t>for</a:t>
            </a:r>
            <a:r>
              <a:rPr lang="zh-CN" altLang="zh-CN" dirty="0"/>
              <a:t>循环中使用命令“</a:t>
            </a:r>
            <a:r>
              <a:rPr lang="en-US" altLang="zh-CN" dirty="0"/>
              <a:t>cat &lt;filename&gt;</a:t>
            </a:r>
            <a:r>
              <a:rPr lang="zh-CN" altLang="zh-CN" dirty="0"/>
              <a:t>”来读取文件中的内容。本节我们将介绍如何使用第二种方法来从文件读取数据。</a:t>
            </a:r>
          </a:p>
          <a:p>
            <a:r>
              <a:rPr lang="zh-CN" altLang="zh-CN" dirty="0"/>
              <a:t>在</a:t>
            </a:r>
            <a:r>
              <a:rPr lang="en-US" altLang="zh-CN" dirty="0"/>
              <a:t>for</a:t>
            </a:r>
            <a:r>
              <a:rPr lang="zh-CN" altLang="zh-CN" dirty="0"/>
              <a:t>循环中使用命令“</a:t>
            </a:r>
            <a:r>
              <a:rPr lang="en-US" altLang="zh-CN" dirty="0"/>
              <a:t>cat &lt;filename&gt;</a:t>
            </a:r>
            <a:r>
              <a:rPr lang="zh-CN" altLang="zh-CN" dirty="0"/>
              <a:t>”读取文件的语法是：</a:t>
            </a:r>
          </a:p>
          <a:p>
            <a:r>
              <a:rPr lang="x-none" altLang="zh-CN" dirty="0"/>
              <a:t>for data in $(cat filename)</a:t>
            </a:r>
            <a:endParaRPr lang="zh-CN" altLang="zh-CN" dirty="0"/>
          </a:p>
          <a:p>
            <a:r>
              <a:rPr lang="x-none" altLang="zh-CN" dirty="0"/>
              <a:t>do</a:t>
            </a:r>
            <a:endParaRPr lang="zh-CN" altLang="zh-CN" dirty="0"/>
          </a:p>
          <a:p>
            <a:r>
              <a:rPr lang="x-none" altLang="zh-CN" dirty="0"/>
              <a:t>  command1</a:t>
            </a:r>
            <a:endParaRPr lang="zh-CN" altLang="zh-CN" dirty="0"/>
          </a:p>
          <a:p>
            <a:r>
              <a:rPr lang="x-none" altLang="zh-CN" dirty="0"/>
              <a:t>  command2</a:t>
            </a:r>
            <a:endParaRPr lang="zh-CN" altLang="zh-CN" dirty="0"/>
          </a:p>
          <a:p>
            <a:r>
              <a:rPr lang="x-none" altLang="zh-CN" dirty="0"/>
              <a:t>  …</a:t>
            </a:r>
            <a:endParaRPr lang="zh-CN" altLang="zh-CN" dirty="0"/>
          </a:p>
          <a:p>
            <a:r>
              <a:rPr lang="x-none" altLang="zh-CN" dirty="0"/>
              <a:t>  commandN</a:t>
            </a:r>
            <a:endParaRPr lang="zh-CN" altLang="zh-CN" dirty="0"/>
          </a:p>
          <a:p>
            <a:r>
              <a:rPr lang="x-none" altLang="zh-CN" dirty="0"/>
              <a:t>done</a:t>
            </a:r>
            <a:endParaRPr lang="zh-CN" altLang="zh-CN" dirty="0"/>
          </a:p>
          <a:p>
            <a:r>
              <a:rPr lang="zh-CN" altLang="zh-CN" dirty="0"/>
              <a:t>上述语法中，</a:t>
            </a:r>
            <a:r>
              <a:rPr lang="en-US" altLang="zh-CN" dirty="0"/>
              <a:t>filename</a:t>
            </a:r>
            <a:r>
              <a:rPr lang="zh-CN" altLang="zh-CN" dirty="0"/>
              <a:t>代表一个文本文件，读取的内容会被存入变量</a:t>
            </a:r>
            <a:r>
              <a:rPr lang="en-US" altLang="zh-CN" dirty="0"/>
              <a:t>data</a:t>
            </a:r>
            <a:r>
              <a:rPr lang="zh-CN" altLang="zh-CN" dirty="0"/>
              <a:t>，此变量会在</a:t>
            </a:r>
            <a:r>
              <a:rPr lang="en-US" altLang="zh-CN" dirty="0"/>
              <a:t>for</a:t>
            </a:r>
            <a:r>
              <a:rPr lang="zh-CN" altLang="zh-CN" dirty="0"/>
              <a:t>循环体中使用，来对读入的数据进行处理。</a:t>
            </a:r>
          </a:p>
          <a:p>
            <a:endParaRPr lang="zh-CN" altLang="en-US" dirty="0"/>
          </a:p>
        </p:txBody>
      </p:sp>
    </p:spTree>
    <p:extLst>
      <p:ext uri="{BB962C8B-B14F-4D97-AF65-F5344CB8AC3E}">
        <p14:creationId xmlns:p14="http://schemas.microsoft.com/office/powerpoint/2010/main" val="101402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zh-CN" dirty="0"/>
              <a:t>小结</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下面我们总结一下本章所学的主要知识：</a:t>
            </a:r>
          </a:p>
          <a:p>
            <a:r>
              <a:rPr lang="zh-CN" altLang="zh-CN" dirty="0"/>
              <a:t>与向函数传递命令行参数的方法类似，我们也可以使用此方法向</a:t>
            </a:r>
            <a:r>
              <a:rPr lang="en-US" altLang="zh-CN" dirty="0"/>
              <a:t>Shell</a:t>
            </a:r>
            <a:r>
              <a:rPr lang="zh-CN" altLang="zh-CN" dirty="0"/>
              <a:t>脚本传递参数。这些传递的命令行参数同样存储在位置参数（</a:t>
            </a:r>
            <a:r>
              <a:rPr lang="en-US" altLang="zh-CN" dirty="0"/>
              <a:t>$1,$2,…$9,${10},${11},…</a:t>
            </a:r>
            <a:r>
              <a:rPr lang="zh-CN" altLang="zh-CN" dirty="0"/>
              <a:t>）中。</a:t>
            </a:r>
          </a:p>
          <a:p>
            <a:r>
              <a:rPr lang="zh-CN" altLang="zh-CN" dirty="0"/>
              <a:t>特殊变量“</a:t>
            </a:r>
            <a:r>
              <a:rPr lang="en-US" altLang="zh-CN" dirty="0"/>
              <a:t>$*</a:t>
            </a:r>
            <a:r>
              <a:rPr lang="zh-CN" altLang="zh-CN" dirty="0"/>
              <a:t>”和“</a:t>
            </a:r>
            <a:r>
              <a:rPr lang="en-US" altLang="zh-CN" dirty="0"/>
              <a:t>$@</a:t>
            </a:r>
            <a:r>
              <a:rPr lang="zh-CN" altLang="zh-CN" dirty="0"/>
              <a:t>”会存储所有传递的命令行参数，特殊变量“</a:t>
            </a:r>
            <a:r>
              <a:rPr lang="en-US" altLang="zh-CN" dirty="0"/>
              <a:t>$#</a:t>
            </a:r>
            <a:r>
              <a:rPr lang="zh-CN" altLang="zh-CN" dirty="0"/>
              <a:t>”会储存传递的命令行参数的个数。</a:t>
            </a:r>
          </a:p>
          <a:p>
            <a:r>
              <a:rPr lang="zh-CN" altLang="zh-CN" dirty="0"/>
              <a:t>当我们的脚本只接收一个命令行参数，并且会根据这个命令行参数的不同采取不同行为时，我们通常会使用</a:t>
            </a:r>
            <a:r>
              <a:rPr lang="en-US" altLang="zh-CN" dirty="0"/>
              <a:t>case</a:t>
            </a:r>
            <a:r>
              <a:rPr lang="zh-CN" altLang="zh-CN" dirty="0"/>
              <a:t>语句来处理这个命令行参数。这种方法最常见于</a:t>
            </a:r>
            <a:r>
              <a:rPr lang="en-US" altLang="zh-CN" dirty="0"/>
              <a:t>Linux</a:t>
            </a:r>
            <a:r>
              <a:rPr lang="zh-CN" altLang="zh-CN" dirty="0"/>
              <a:t>下的应用程序或服务的启动脚本中。</a:t>
            </a:r>
          </a:p>
          <a:p>
            <a:r>
              <a:rPr lang="en-US" altLang="zh-CN" dirty="0"/>
              <a:t>case</a:t>
            </a:r>
            <a:r>
              <a:rPr lang="zh-CN" altLang="zh-CN" dirty="0"/>
              <a:t>语句中的每个模式匹配是大小写敏感的。可以使用命令“</a:t>
            </a:r>
            <a:r>
              <a:rPr lang="en-US" altLang="zh-CN" dirty="0" err="1"/>
              <a:t>shopt</a:t>
            </a:r>
            <a:r>
              <a:rPr lang="en-US" altLang="zh-CN" dirty="0"/>
              <a:t> -s </a:t>
            </a:r>
            <a:r>
              <a:rPr lang="en-US" altLang="zh-CN" dirty="0" err="1"/>
              <a:t>nocasematch</a:t>
            </a:r>
            <a:r>
              <a:rPr lang="zh-CN" altLang="zh-CN" dirty="0"/>
              <a:t>”开启</a:t>
            </a:r>
            <a:r>
              <a:rPr lang="en-US" altLang="zh-CN" dirty="0" err="1"/>
              <a:t>nocasematch</a:t>
            </a:r>
            <a:r>
              <a:rPr lang="zh-CN" altLang="zh-CN" dirty="0"/>
              <a:t>选项</a:t>
            </a:r>
          </a:p>
          <a:p>
            <a:r>
              <a:rPr lang="zh-CN" altLang="zh-CN" dirty="0"/>
              <a:t>当我们的脚本需要多个命令行参数时，可以使用</a:t>
            </a:r>
            <a:r>
              <a:rPr lang="en-US" altLang="zh-CN" dirty="0"/>
              <a:t>shift</a:t>
            </a:r>
            <a:r>
              <a:rPr lang="zh-CN" altLang="zh-CN" dirty="0"/>
              <a:t>命令在一个变量中一个接一个地获取多个命令行参数。</a:t>
            </a:r>
          </a:p>
          <a:p>
            <a:r>
              <a:rPr lang="en-US" altLang="zh-CN" dirty="0"/>
              <a:t>shift</a:t>
            </a:r>
            <a:r>
              <a:rPr lang="zh-CN" altLang="zh-CN" dirty="0"/>
              <a:t>是</a:t>
            </a:r>
            <a:r>
              <a:rPr lang="en-US" altLang="zh-CN" dirty="0"/>
              <a:t>bash</a:t>
            </a:r>
            <a:r>
              <a:rPr lang="zh-CN" altLang="zh-CN" dirty="0"/>
              <a:t>的一个内部命令。此命令用于将传递的参数变量向左移，在每次移位之后，特殊变量</a:t>
            </a:r>
            <a:r>
              <a:rPr lang="en-US" altLang="zh-CN" dirty="0"/>
              <a:t>$#</a:t>
            </a:r>
            <a:r>
              <a:rPr lang="zh-CN" altLang="zh-CN" dirty="0"/>
              <a:t>的值也会调整。而特殊变量</a:t>
            </a:r>
            <a:r>
              <a:rPr lang="en-US" altLang="zh-CN" dirty="0"/>
              <a:t>$0</a:t>
            </a:r>
            <a:r>
              <a:rPr lang="zh-CN" altLang="zh-CN" dirty="0"/>
              <a:t>并不参与移位操作。</a:t>
            </a:r>
          </a:p>
          <a:p>
            <a:r>
              <a:rPr lang="zh-CN" altLang="zh-CN" dirty="0"/>
              <a:t>如果我们读取特殊变量</a:t>
            </a:r>
            <a:r>
              <a:rPr lang="en-US" altLang="zh-CN" dirty="0"/>
              <a:t>$1</a:t>
            </a:r>
            <a:r>
              <a:rPr lang="zh-CN" altLang="zh-CN" dirty="0"/>
              <a:t>的值，然后运行命令</a:t>
            </a:r>
            <a:r>
              <a:rPr lang="en-US" altLang="zh-CN" dirty="0"/>
              <a:t>shift</a:t>
            </a:r>
            <a:r>
              <a:rPr lang="zh-CN" altLang="zh-CN" dirty="0"/>
              <a:t>，再次读取特殊变量</a:t>
            </a:r>
            <a:r>
              <a:rPr lang="en-US" altLang="zh-CN" dirty="0"/>
              <a:t>$1</a:t>
            </a:r>
            <a:r>
              <a:rPr lang="zh-CN" altLang="zh-CN" dirty="0"/>
              <a:t>的值，那么我们将得到特殊变量</a:t>
            </a:r>
            <a:r>
              <a:rPr lang="en-US" altLang="zh-CN" dirty="0"/>
              <a:t>$2</a:t>
            </a:r>
            <a:r>
              <a:rPr lang="zh-CN" altLang="zh-CN" dirty="0"/>
              <a:t>的值。然后再次运行命令</a:t>
            </a:r>
            <a:r>
              <a:rPr lang="en-US" altLang="zh-CN" dirty="0"/>
              <a:t>shift</a:t>
            </a:r>
            <a:r>
              <a:rPr lang="zh-CN" altLang="zh-CN" dirty="0"/>
              <a:t>，我们再读取特殊变量</a:t>
            </a:r>
            <a:r>
              <a:rPr lang="en-US" altLang="zh-CN" dirty="0"/>
              <a:t>$1</a:t>
            </a:r>
            <a:r>
              <a:rPr lang="zh-CN" altLang="zh-CN" dirty="0"/>
              <a:t>时，将得到特殊变量</a:t>
            </a:r>
            <a:r>
              <a:rPr lang="en-US" altLang="zh-CN" dirty="0"/>
              <a:t>$3</a:t>
            </a:r>
            <a:r>
              <a:rPr lang="zh-CN" altLang="zh-CN" dirty="0"/>
              <a:t>的值，以此类推。由此，只要</a:t>
            </a:r>
            <a:r>
              <a:rPr lang="en-US" altLang="zh-CN" dirty="0"/>
              <a:t>$#</a:t>
            </a:r>
            <a:r>
              <a:rPr lang="zh-CN" altLang="zh-CN" dirty="0"/>
              <a:t>的值不会</a:t>
            </a:r>
            <a:r>
              <a:rPr lang="en-US" altLang="zh-CN" dirty="0"/>
              <a:t>0</a:t>
            </a:r>
            <a:r>
              <a:rPr lang="zh-CN" altLang="zh-CN" dirty="0"/>
              <a:t>，我们就可以在</a:t>
            </a:r>
            <a:r>
              <a:rPr lang="en-US" altLang="zh-CN" dirty="0"/>
              <a:t>while</a:t>
            </a:r>
            <a:r>
              <a:rPr lang="zh-CN" altLang="zh-CN" dirty="0"/>
              <a:t>循环中进行迭代，获取特殊变量</a:t>
            </a:r>
            <a:r>
              <a:rPr lang="en-US" altLang="zh-CN" dirty="0"/>
              <a:t>$1</a:t>
            </a:r>
            <a:r>
              <a:rPr lang="zh-CN" altLang="zh-CN" dirty="0"/>
              <a:t>的值，然后运行</a:t>
            </a:r>
            <a:r>
              <a:rPr lang="en-US" altLang="zh-CN" dirty="0"/>
              <a:t>shift</a:t>
            </a:r>
            <a:r>
              <a:rPr lang="zh-CN" altLang="zh-CN" dirty="0"/>
              <a:t>命令，然后再次读取</a:t>
            </a:r>
            <a:r>
              <a:rPr lang="en-US" altLang="zh-CN" dirty="0"/>
              <a:t>$1</a:t>
            </a:r>
            <a:r>
              <a:rPr lang="zh-CN" altLang="zh-CN" dirty="0"/>
              <a:t>的值，来依次获得所有传递的命令行参数。</a:t>
            </a:r>
          </a:p>
          <a:p>
            <a:endParaRPr lang="zh-CN" altLang="en-US" dirty="0"/>
          </a:p>
        </p:txBody>
      </p:sp>
    </p:spTree>
    <p:extLst>
      <p:ext uri="{BB962C8B-B14F-4D97-AF65-F5344CB8AC3E}">
        <p14:creationId xmlns:p14="http://schemas.microsoft.com/office/powerpoint/2010/main" val="260203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10.1  </a:t>
            </a:r>
            <a:r>
              <a:rPr lang="zh-CN" altLang="zh-CN" dirty="0">
                <a:effectLst/>
              </a:rPr>
              <a:t>参数处理</a:t>
            </a:r>
            <a:endParaRPr lang="zh-CN" altLang="en-US" dirty="0"/>
          </a:p>
        </p:txBody>
      </p:sp>
    </p:spTree>
    <p:extLst>
      <p:ext uri="{BB962C8B-B14F-4D97-AF65-F5344CB8AC3E}">
        <p14:creationId xmlns:p14="http://schemas.microsoft.com/office/powerpoint/2010/main" val="240858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在编写</a:t>
            </a:r>
            <a:r>
              <a:rPr lang="en-US" altLang="zh-CN" dirty="0"/>
              <a:t>Shell</a:t>
            </a:r>
            <a:r>
              <a:rPr lang="zh-CN" altLang="zh-CN" dirty="0"/>
              <a:t>脚本时，我们为了使脚本更加严谨，较少脚本运行时可能产生的异常错误。在脚本中的开头部分，我们一般都会编写一段对与脚本相关的环境或变量进行检查的代码。</a:t>
            </a:r>
          </a:p>
          <a:p>
            <a:r>
              <a:rPr lang="zh-CN" altLang="zh-CN" dirty="0"/>
              <a:t>当我们编写的</a:t>
            </a:r>
            <a:r>
              <a:rPr lang="en-US" altLang="zh-CN" dirty="0"/>
              <a:t>Shell</a:t>
            </a:r>
            <a:r>
              <a:rPr lang="zh-CN" altLang="zh-CN" dirty="0"/>
              <a:t>脚本只接收一个命令行选项时，可以使用</a:t>
            </a:r>
            <a:r>
              <a:rPr lang="en-US" altLang="zh-CN" dirty="0"/>
              <a:t>case</a:t>
            </a:r>
            <a:r>
              <a:rPr lang="zh-CN" altLang="zh-CN" dirty="0"/>
              <a:t>语句对其进行处理。</a:t>
            </a:r>
          </a:p>
          <a:p>
            <a:r>
              <a:rPr lang="zh-CN" altLang="zh-CN" dirty="0"/>
              <a:t>当你希望以专业的方式解析命令行选项和参数时，</a:t>
            </a:r>
            <a:r>
              <a:rPr lang="en-US" altLang="zh-CN" dirty="0" err="1"/>
              <a:t>getopts</a:t>
            </a:r>
            <a:r>
              <a:rPr lang="zh-CN" altLang="zh-CN" dirty="0"/>
              <a:t>将是一个很好的工具。它是</a:t>
            </a:r>
            <a:r>
              <a:rPr lang="en-US" altLang="zh-CN" dirty="0"/>
              <a:t>Bash</a:t>
            </a:r>
            <a:r>
              <a:rPr lang="zh-CN" altLang="zh-CN" dirty="0"/>
              <a:t>的内部命令。它的优势在于：你不需要通过一个外部程序来处理你的位置参数；</a:t>
            </a:r>
            <a:r>
              <a:rPr lang="en-US" altLang="zh-CN" dirty="0" err="1"/>
              <a:t>getopts</a:t>
            </a:r>
            <a:r>
              <a:rPr lang="zh-CN" altLang="zh-CN" dirty="0"/>
              <a:t>可以很容易地设置你可以用来解析的</a:t>
            </a:r>
            <a:r>
              <a:rPr lang="en-US" altLang="zh-CN" dirty="0"/>
              <a:t>Shell</a:t>
            </a:r>
            <a:r>
              <a:rPr lang="zh-CN" altLang="zh-CN" dirty="0"/>
              <a:t>变量（对于一个外部进程是不可能的）；</a:t>
            </a:r>
            <a:r>
              <a:rPr lang="en-US" altLang="zh-CN" dirty="0" err="1"/>
              <a:t>getopts</a:t>
            </a:r>
            <a:r>
              <a:rPr lang="zh-CN" altLang="zh-CN" dirty="0"/>
              <a:t>定义在</a:t>
            </a:r>
            <a:r>
              <a:rPr lang="en-US" altLang="zh-CN" dirty="0"/>
              <a:t>POSIX</a:t>
            </a:r>
            <a:r>
              <a:rPr lang="zh-CN" altLang="zh-CN" dirty="0"/>
              <a:t>中。</a:t>
            </a:r>
          </a:p>
          <a:p>
            <a:r>
              <a:rPr lang="x-none" altLang="zh-CN" dirty="0"/>
              <a:t>getopts</a:t>
            </a:r>
            <a:r>
              <a:rPr lang="zh-CN" altLang="zh-CN" dirty="0"/>
              <a:t>将解析选项和它们可能的参数。它将在第一个非选项参数（不以连字符‘</a:t>
            </a:r>
            <a:r>
              <a:rPr lang="x-none" altLang="zh-CN" dirty="0"/>
              <a:t>-</a:t>
            </a:r>
            <a:r>
              <a:rPr lang="zh-CN" altLang="zh-CN" dirty="0"/>
              <a:t>’开头的，且不是它前面的任何选项的参数的字符串）的位置停止解析。当遇到双连字符‘</a:t>
            </a:r>
            <a:r>
              <a:rPr lang="x-none" altLang="zh-CN" dirty="0"/>
              <a:t>--</a:t>
            </a:r>
            <a:r>
              <a:rPr lang="zh-CN" altLang="zh-CN" dirty="0"/>
              <a:t>’（表示选项的结束）时，它也将停止解析。</a:t>
            </a:r>
          </a:p>
          <a:p>
            <a:r>
              <a:rPr lang="x-none" altLang="zh-CN" dirty="0"/>
              <a:t>getopts</a:t>
            </a:r>
            <a:r>
              <a:rPr lang="zh-CN" altLang="zh-CN" dirty="0"/>
              <a:t>会使用到以下三个变量：</a:t>
            </a:r>
          </a:p>
          <a:p>
            <a:pPr lvl="0"/>
            <a:r>
              <a:rPr lang="en-US" altLang="zh-CN" dirty="0"/>
              <a:t>OPTIND</a:t>
            </a:r>
            <a:r>
              <a:rPr lang="zh-CN" altLang="zh-CN" dirty="0"/>
              <a:t>：存放下一个要处理的参数的索引。这是</a:t>
            </a:r>
            <a:r>
              <a:rPr lang="en-US" altLang="zh-CN" dirty="0" err="1"/>
              <a:t>getopts</a:t>
            </a:r>
            <a:r>
              <a:rPr lang="zh-CN" altLang="zh-CN" dirty="0"/>
              <a:t>在调用之间记住自己状态的方式。同样可以用于移位使用</a:t>
            </a:r>
            <a:r>
              <a:rPr lang="en-US" altLang="zh-CN" dirty="0" err="1"/>
              <a:t>getopts</a:t>
            </a:r>
            <a:r>
              <a:rPr lang="zh-CN" altLang="zh-CN" dirty="0"/>
              <a:t>处理后的位置参数。</a:t>
            </a:r>
            <a:r>
              <a:rPr lang="en-US" altLang="zh-CN" dirty="0"/>
              <a:t>OPTIND</a:t>
            </a:r>
            <a:r>
              <a:rPr lang="zh-CN" altLang="zh-CN" dirty="0"/>
              <a:t>初始被设为</a:t>
            </a:r>
            <a:r>
              <a:rPr lang="en-US" altLang="zh-CN" dirty="0"/>
              <a:t>1</a:t>
            </a:r>
            <a:r>
              <a:rPr lang="zh-CN" altLang="zh-CN" dirty="0"/>
              <a:t>，并且如果你想再次使用</a:t>
            </a:r>
            <a:r>
              <a:rPr lang="en-US" altLang="zh-CN" dirty="0" err="1"/>
              <a:t>getopts</a:t>
            </a:r>
            <a:r>
              <a:rPr lang="zh-CN" altLang="zh-CN" dirty="0"/>
              <a:t>解析任何内容，需要将其重置为</a:t>
            </a:r>
            <a:r>
              <a:rPr lang="en-US" altLang="zh-CN" dirty="0"/>
              <a:t>1</a:t>
            </a:r>
            <a:r>
              <a:rPr lang="zh-CN" altLang="zh-CN" dirty="0"/>
              <a:t>。</a:t>
            </a:r>
          </a:p>
          <a:p>
            <a:pPr lvl="0"/>
            <a:r>
              <a:rPr lang="en-US" altLang="zh-CN" dirty="0"/>
              <a:t>OPTARG</a:t>
            </a:r>
            <a:r>
              <a:rPr lang="zh-CN" altLang="zh-CN" dirty="0"/>
              <a:t>：这个变量被设置为由</a:t>
            </a:r>
            <a:r>
              <a:rPr lang="en-US" altLang="zh-CN" dirty="0" err="1"/>
              <a:t>getopts</a:t>
            </a:r>
            <a:r>
              <a:rPr lang="zh-CN" altLang="zh-CN" dirty="0"/>
              <a:t>找到的选项所对应的参数</a:t>
            </a:r>
            <a:r>
              <a:rPr lang="zh-CN" altLang="zh-CN" dirty="0" smtClean="0"/>
              <a:t>。</a:t>
            </a:r>
            <a:endParaRPr lang="zh-CN" altLang="zh-CN" dirty="0"/>
          </a:p>
        </p:txBody>
      </p:sp>
    </p:spTree>
    <p:extLst>
      <p:ext uri="{BB962C8B-B14F-4D97-AF65-F5344CB8AC3E}">
        <p14:creationId xmlns:p14="http://schemas.microsoft.com/office/powerpoint/2010/main" val="319614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zh-CN" dirty="0"/>
              <a:t>小结</a:t>
            </a:r>
            <a:endParaRPr lang="zh-CN" altLang="en-US" dirty="0"/>
          </a:p>
        </p:txBody>
      </p:sp>
      <p:sp>
        <p:nvSpPr>
          <p:cNvPr id="3" name="内容占位符 2"/>
          <p:cNvSpPr>
            <a:spLocks noGrp="1"/>
          </p:cNvSpPr>
          <p:nvPr>
            <p:ph idx="1"/>
          </p:nvPr>
        </p:nvSpPr>
        <p:spPr/>
        <p:txBody>
          <a:bodyPr>
            <a:normAutofit fontScale="55000" lnSpcReduction="20000"/>
          </a:bodyPr>
          <a:lstStyle/>
          <a:p>
            <a:pPr lvl="0"/>
            <a:r>
              <a:rPr lang="en-US" altLang="zh-CN" dirty="0"/>
              <a:t>OPTERR</a:t>
            </a:r>
            <a:r>
              <a:rPr lang="zh-CN" altLang="zh-CN" dirty="0"/>
              <a:t>：它的值为</a:t>
            </a:r>
            <a:r>
              <a:rPr lang="en-US" altLang="zh-CN" dirty="0"/>
              <a:t>0</a:t>
            </a:r>
            <a:r>
              <a:rPr lang="zh-CN" altLang="zh-CN" dirty="0"/>
              <a:t>或</a:t>
            </a:r>
            <a:r>
              <a:rPr lang="en-US" altLang="zh-CN" dirty="0"/>
              <a:t>1</a:t>
            </a:r>
            <a:r>
              <a:rPr lang="zh-CN" altLang="zh-CN" dirty="0"/>
              <a:t>。指示</a:t>
            </a:r>
            <a:r>
              <a:rPr lang="en-US" altLang="zh-CN" dirty="0"/>
              <a:t>Bash</a:t>
            </a:r>
            <a:r>
              <a:rPr lang="zh-CN" altLang="zh-CN" dirty="0"/>
              <a:t>是否应该显示由</a:t>
            </a:r>
            <a:r>
              <a:rPr lang="en-US" altLang="zh-CN" dirty="0" err="1"/>
              <a:t>getopts</a:t>
            </a:r>
            <a:r>
              <a:rPr lang="zh-CN" altLang="zh-CN" dirty="0"/>
              <a:t>产生的错误信息。在每个</a:t>
            </a:r>
            <a:r>
              <a:rPr lang="en-US" altLang="zh-CN" dirty="0"/>
              <a:t>Shell</a:t>
            </a:r>
            <a:r>
              <a:rPr lang="zh-CN" altLang="zh-CN" dirty="0"/>
              <a:t>启动时，它的值被初始化为</a:t>
            </a:r>
            <a:r>
              <a:rPr lang="en-US" altLang="zh-CN" dirty="0"/>
              <a:t>1</a:t>
            </a:r>
            <a:r>
              <a:rPr lang="zh-CN" altLang="zh-CN" dirty="0"/>
              <a:t>。如果你不想看烦人的信息，请确保将它设置为</a:t>
            </a:r>
            <a:r>
              <a:rPr lang="en-US" altLang="zh-CN" dirty="0"/>
              <a:t>0</a:t>
            </a:r>
            <a:r>
              <a:rPr lang="zh-CN" altLang="zh-CN" dirty="0"/>
              <a:t>。</a:t>
            </a:r>
          </a:p>
          <a:p>
            <a:r>
              <a:rPr lang="x-none" altLang="zh-CN" dirty="0"/>
              <a:t>getopts</a:t>
            </a:r>
            <a:r>
              <a:rPr lang="zh-CN" altLang="zh-CN" dirty="0"/>
              <a:t>命令的基本语法是：</a:t>
            </a:r>
            <a:r>
              <a:rPr lang="en-US" altLang="zh-CN" dirty="0" err="1"/>
              <a:t>getopts</a:t>
            </a:r>
            <a:r>
              <a:rPr lang="en-US" altLang="zh-CN" dirty="0"/>
              <a:t> OPTSTRING VARNAME [ARGS...]</a:t>
            </a:r>
            <a:endParaRPr lang="zh-CN" altLang="zh-CN" dirty="0"/>
          </a:p>
          <a:p>
            <a:r>
              <a:rPr lang="zh-CN" altLang="zh-CN" dirty="0"/>
              <a:t>其中</a:t>
            </a:r>
            <a:r>
              <a:rPr lang="en-US" altLang="zh-CN" dirty="0"/>
              <a:t>OPTSTRING</a:t>
            </a:r>
            <a:r>
              <a:rPr lang="zh-CN" altLang="zh-CN" dirty="0"/>
              <a:t>告诉</a:t>
            </a:r>
            <a:r>
              <a:rPr lang="en-US" altLang="zh-CN" dirty="0" err="1"/>
              <a:t>getopts</a:t>
            </a:r>
            <a:r>
              <a:rPr lang="zh-CN" altLang="zh-CN" dirty="0"/>
              <a:t>会有哪些选项和在哪会有参数（用选项后加冒号‘</a:t>
            </a:r>
            <a:r>
              <a:rPr lang="en-US" altLang="zh-CN" dirty="0"/>
              <a:t>:</a:t>
            </a:r>
            <a:r>
              <a:rPr lang="zh-CN" altLang="zh-CN" dirty="0"/>
              <a:t>’表示，见下面示例）；</a:t>
            </a:r>
            <a:r>
              <a:rPr lang="en-US" altLang="zh-CN" dirty="0"/>
              <a:t>VARNAME</a:t>
            </a:r>
            <a:r>
              <a:rPr lang="zh-CN" altLang="zh-CN" dirty="0"/>
              <a:t>告诉</a:t>
            </a:r>
            <a:r>
              <a:rPr lang="en-US" altLang="zh-CN" dirty="0" err="1"/>
              <a:t>getopts</a:t>
            </a:r>
            <a:r>
              <a:rPr lang="zh-CN" altLang="zh-CN" dirty="0"/>
              <a:t>哪个变量用于选项报告；</a:t>
            </a:r>
            <a:r>
              <a:rPr lang="en-US" altLang="zh-CN" dirty="0"/>
              <a:t>ARGS</a:t>
            </a:r>
            <a:r>
              <a:rPr lang="zh-CN" altLang="zh-CN" dirty="0"/>
              <a:t>告诉</a:t>
            </a:r>
            <a:r>
              <a:rPr lang="en-US" altLang="zh-CN" dirty="0" err="1"/>
              <a:t>getopts</a:t>
            </a:r>
            <a:r>
              <a:rPr lang="zh-CN" altLang="zh-CN" dirty="0"/>
              <a:t>解析这些可选的参数，而不是位置参数。</a:t>
            </a:r>
          </a:p>
          <a:p>
            <a:r>
              <a:rPr lang="x-none" altLang="zh-CN" dirty="0"/>
              <a:t>getopts</a:t>
            </a:r>
            <a:r>
              <a:rPr lang="zh-CN" altLang="zh-CN" dirty="0"/>
              <a:t>命令支持两种错误报告的模式，分别为：详细错误报告模式和抑制错误报告模式。</a:t>
            </a:r>
          </a:p>
          <a:p>
            <a:r>
              <a:rPr lang="zh-CN" altLang="zh-CN" dirty="0"/>
              <a:t>在详细错误报告模式下，如果</a:t>
            </a:r>
            <a:r>
              <a:rPr lang="x-none" altLang="zh-CN" dirty="0"/>
              <a:t>getopts</a:t>
            </a:r>
            <a:r>
              <a:rPr lang="zh-CN" altLang="zh-CN" dirty="0"/>
              <a:t>遇到了一个无效的选项，</a:t>
            </a:r>
            <a:r>
              <a:rPr lang="x-none" altLang="zh-CN" dirty="0"/>
              <a:t>VARNAME</a:t>
            </a:r>
            <a:r>
              <a:rPr lang="zh-CN" altLang="zh-CN" dirty="0"/>
              <a:t>的值会被设置为问号（</a:t>
            </a:r>
            <a:r>
              <a:rPr lang="x-none" altLang="zh-CN" dirty="0"/>
              <a:t>?</a:t>
            </a:r>
            <a:r>
              <a:rPr lang="zh-CN" altLang="zh-CN" dirty="0"/>
              <a:t>），并且变量</a:t>
            </a:r>
            <a:r>
              <a:rPr lang="x-none" altLang="zh-CN" dirty="0"/>
              <a:t>OPTARG</a:t>
            </a:r>
            <a:r>
              <a:rPr lang="zh-CN" altLang="zh-CN" dirty="0"/>
              <a:t>不会被设置；如果需要的参数没找到，</a:t>
            </a:r>
            <a:r>
              <a:rPr lang="x-none" altLang="zh-CN" dirty="0"/>
              <a:t>VARNAME</a:t>
            </a:r>
            <a:r>
              <a:rPr lang="zh-CN" altLang="zh-CN" dirty="0"/>
              <a:t>的值同样会被设置为问号（</a:t>
            </a:r>
            <a:r>
              <a:rPr lang="x-none" altLang="zh-CN" dirty="0"/>
              <a:t>?</a:t>
            </a:r>
            <a:r>
              <a:rPr lang="zh-CN" altLang="zh-CN" dirty="0"/>
              <a:t>），变量</a:t>
            </a:r>
            <a:r>
              <a:rPr lang="x-none" altLang="zh-CN" dirty="0"/>
              <a:t>OPTARG</a:t>
            </a:r>
            <a:r>
              <a:rPr lang="zh-CN" altLang="zh-CN" dirty="0"/>
              <a:t>也不会被设置，并且会打印一个错误信息。</a:t>
            </a:r>
          </a:p>
          <a:p>
            <a:r>
              <a:rPr lang="zh-CN" altLang="zh-CN" dirty="0"/>
              <a:t>在抑制错误报告模式下，如果</a:t>
            </a:r>
            <a:r>
              <a:rPr lang="x-none" altLang="zh-CN" dirty="0"/>
              <a:t>getopts</a:t>
            </a:r>
            <a:r>
              <a:rPr lang="zh-CN" altLang="zh-CN" dirty="0"/>
              <a:t>遇到了一个无效的选项，</a:t>
            </a:r>
            <a:r>
              <a:rPr lang="x-none" altLang="zh-CN" dirty="0"/>
              <a:t>VARNAME</a:t>
            </a:r>
            <a:r>
              <a:rPr lang="zh-CN" altLang="zh-CN" dirty="0"/>
              <a:t>的值会被设置为问号（</a:t>
            </a:r>
            <a:r>
              <a:rPr lang="x-none" altLang="zh-CN" dirty="0"/>
              <a:t>?</a:t>
            </a:r>
            <a:r>
              <a:rPr lang="zh-CN" altLang="zh-CN" dirty="0"/>
              <a:t>），并且变量</a:t>
            </a:r>
            <a:r>
              <a:rPr lang="x-none" altLang="zh-CN" dirty="0"/>
              <a:t>OPTARG</a:t>
            </a:r>
            <a:r>
              <a:rPr lang="zh-CN" altLang="zh-CN" dirty="0"/>
              <a:t>会被设置为选项字符；如果需要的参数没找到，</a:t>
            </a:r>
            <a:r>
              <a:rPr lang="x-none" altLang="zh-CN" dirty="0"/>
              <a:t>VARNAME</a:t>
            </a:r>
            <a:r>
              <a:rPr lang="zh-CN" altLang="zh-CN" dirty="0"/>
              <a:t>的值同样会被设置为冒号（</a:t>
            </a:r>
            <a:r>
              <a:rPr lang="x-none" altLang="zh-CN" dirty="0"/>
              <a:t>:</a:t>
            </a:r>
            <a:r>
              <a:rPr lang="zh-CN" altLang="zh-CN" dirty="0"/>
              <a:t>），并且变量</a:t>
            </a:r>
            <a:r>
              <a:rPr lang="x-none" altLang="zh-CN" dirty="0"/>
              <a:t>OPTARG</a:t>
            </a:r>
            <a:r>
              <a:rPr lang="zh-CN" altLang="zh-CN" dirty="0"/>
              <a:t>中会包含选项字符。</a:t>
            </a:r>
          </a:p>
          <a:p>
            <a:r>
              <a:rPr lang="en-US" altLang="zh-CN" dirty="0" err="1"/>
              <a:t>getopt</a:t>
            </a:r>
            <a:r>
              <a:rPr lang="zh-CN" altLang="zh-CN" dirty="0"/>
              <a:t>命令与</a:t>
            </a:r>
            <a:r>
              <a:rPr lang="en-US" altLang="zh-CN" dirty="0" err="1"/>
              <a:t>getopts</a:t>
            </a:r>
            <a:r>
              <a:rPr lang="zh-CN" altLang="zh-CN" dirty="0"/>
              <a:t>的功能很相似，也是用于解析命令行的选项和参数，使其可以被</a:t>
            </a:r>
            <a:r>
              <a:rPr lang="en-US" altLang="zh-CN" dirty="0"/>
              <a:t>Shell</a:t>
            </a:r>
            <a:r>
              <a:rPr lang="zh-CN" altLang="zh-CN" dirty="0"/>
              <a:t>程序简单地解析。不同的是，</a:t>
            </a:r>
            <a:r>
              <a:rPr lang="en-US" altLang="zh-CN" dirty="0" err="1"/>
              <a:t>getopt</a:t>
            </a:r>
            <a:r>
              <a:rPr lang="zh-CN" altLang="zh-CN" dirty="0"/>
              <a:t>命令是</a:t>
            </a:r>
            <a:r>
              <a:rPr lang="en-US" altLang="zh-CN" dirty="0" err="1"/>
              <a:t>linux</a:t>
            </a:r>
            <a:r>
              <a:rPr lang="zh-CN" altLang="zh-CN" dirty="0"/>
              <a:t>下的命令行工具，并且</a:t>
            </a:r>
            <a:r>
              <a:rPr lang="en-US" altLang="zh-CN" dirty="0" err="1"/>
              <a:t>getopt</a:t>
            </a:r>
            <a:r>
              <a:rPr lang="zh-CN" altLang="zh-CN" dirty="0"/>
              <a:t>支持命令行的长选项（比如，</a:t>
            </a:r>
            <a:r>
              <a:rPr lang="en-US" altLang="zh-CN" dirty="0"/>
              <a:t> --some-option</a:t>
            </a:r>
            <a:r>
              <a:rPr lang="zh-CN" altLang="zh-CN" dirty="0"/>
              <a:t>）。另外，在脚本中它们的调用方式也不同。</a:t>
            </a:r>
          </a:p>
          <a:p>
            <a:r>
              <a:rPr lang="en-US" altLang="zh-CN" dirty="0" err="1"/>
              <a:t>getopt</a:t>
            </a:r>
            <a:r>
              <a:rPr lang="zh-CN" altLang="zh-CN" dirty="0"/>
              <a:t>命令的“</a:t>
            </a:r>
            <a:r>
              <a:rPr lang="en-US" altLang="zh-CN" dirty="0"/>
              <a:t>-o</a:t>
            </a:r>
            <a:r>
              <a:rPr lang="zh-CN" altLang="zh-CN" dirty="0"/>
              <a:t>”选项表示告诉</a:t>
            </a:r>
            <a:r>
              <a:rPr lang="en-US" altLang="zh-CN" dirty="0" err="1"/>
              <a:t>getopt</a:t>
            </a:r>
            <a:r>
              <a:rPr lang="zh-CN" altLang="zh-CN" dirty="0"/>
              <a:t>识别哪些短（一个字符）选项，所指定的选项字符串遵循如下规则：每一个字符代表一个选项；字符后跟一个冒号（</a:t>
            </a:r>
            <a:r>
              <a:rPr lang="en-US" altLang="zh-CN" dirty="0"/>
              <a:t>:</a:t>
            </a:r>
            <a:r>
              <a:rPr lang="zh-CN" altLang="zh-CN" dirty="0"/>
              <a:t>）表示选项需要一个参数；字符后跟两个冒号（</a:t>
            </a:r>
            <a:r>
              <a:rPr lang="en-US" altLang="zh-CN" dirty="0"/>
              <a:t>::</a:t>
            </a:r>
            <a:r>
              <a:rPr lang="zh-CN" altLang="zh-CN" dirty="0"/>
              <a:t>）表示选项有个可选参数</a:t>
            </a:r>
            <a:r>
              <a:rPr lang="zh-CN" altLang="zh-CN" dirty="0" smtClean="0"/>
              <a:t>。</a:t>
            </a:r>
            <a:endParaRPr lang="zh-CN" altLang="zh-CN" dirty="0"/>
          </a:p>
        </p:txBody>
      </p:sp>
    </p:spTree>
    <p:extLst>
      <p:ext uri="{BB962C8B-B14F-4D97-AF65-F5344CB8AC3E}">
        <p14:creationId xmlns:p14="http://schemas.microsoft.com/office/powerpoint/2010/main" val="1255833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zh-CN" dirty="0"/>
              <a:t>小结</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err="1"/>
              <a:t>getopt</a:t>
            </a:r>
            <a:r>
              <a:rPr lang="zh-CN" altLang="zh-CN" dirty="0"/>
              <a:t>命令的“</a:t>
            </a:r>
            <a:r>
              <a:rPr lang="en-US" altLang="zh-CN" dirty="0"/>
              <a:t>--long</a:t>
            </a:r>
            <a:r>
              <a:rPr lang="zh-CN" altLang="zh-CN" dirty="0"/>
              <a:t>”选项表示告诉</a:t>
            </a:r>
            <a:r>
              <a:rPr lang="en-US" altLang="zh-CN" dirty="0" err="1"/>
              <a:t>getopt</a:t>
            </a:r>
            <a:r>
              <a:rPr lang="zh-CN" altLang="zh-CN" dirty="0"/>
              <a:t>识别哪些长（多个字符）选项，所指定的选项字符串遵循如下规则：每个选项之间由逗号（</a:t>
            </a:r>
            <a:r>
              <a:rPr lang="en-US" altLang="zh-CN" dirty="0"/>
              <a:t>,</a:t>
            </a:r>
            <a:r>
              <a:rPr lang="zh-CN" altLang="zh-CN" dirty="0"/>
              <a:t>）分隔；字符串后跟一个冒号（</a:t>
            </a:r>
            <a:r>
              <a:rPr lang="en-US" altLang="zh-CN" dirty="0"/>
              <a:t>:</a:t>
            </a:r>
            <a:r>
              <a:rPr lang="zh-CN" altLang="zh-CN" dirty="0"/>
              <a:t>）表示选项需要一个参数；字符串后跟两个冒号（</a:t>
            </a:r>
            <a:r>
              <a:rPr lang="en-US" altLang="zh-CN" dirty="0"/>
              <a:t>::</a:t>
            </a:r>
            <a:r>
              <a:rPr lang="zh-CN" altLang="zh-CN" dirty="0"/>
              <a:t>）表示选项有个可选参数。</a:t>
            </a:r>
          </a:p>
          <a:p>
            <a:r>
              <a:rPr lang="zh-CN" altLang="zh-CN" dirty="0"/>
              <a:t>如果你希望你的</a:t>
            </a:r>
            <a:r>
              <a:rPr lang="en-US" altLang="zh-CN" dirty="0"/>
              <a:t>Shell</a:t>
            </a:r>
            <a:r>
              <a:rPr lang="zh-CN" altLang="zh-CN" dirty="0"/>
              <a:t>脚本支持长选项，那当然你就需要使用</a:t>
            </a:r>
            <a:r>
              <a:rPr lang="en-US" altLang="zh-CN" dirty="0" err="1"/>
              <a:t>getopt</a:t>
            </a:r>
            <a:r>
              <a:rPr lang="zh-CN" altLang="zh-CN" dirty="0"/>
              <a:t>命令；如果你的</a:t>
            </a:r>
            <a:r>
              <a:rPr lang="en-US" altLang="zh-CN" dirty="0"/>
              <a:t>Shell</a:t>
            </a:r>
            <a:r>
              <a:rPr lang="zh-CN" altLang="zh-CN" dirty="0"/>
              <a:t>脚本要考虑跨平台的兼容性，或者你的脚本不需要支持长选项，那么我还是推荐你使用</a:t>
            </a:r>
            <a:r>
              <a:rPr lang="en-US" altLang="zh-CN" dirty="0"/>
              <a:t>bash</a:t>
            </a:r>
            <a:r>
              <a:rPr lang="zh-CN" altLang="zh-CN" dirty="0"/>
              <a:t>的内部命令</a:t>
            </a:r>
            <a:r>
              <a:rPr lang="en-US" altLang="zh-CN" dirty="0" err="1"/>
              <a:t>getopts</a:t>
            </a:r>
            <a:r>
              <a:rPr lang="zh-CN" altLang="zh-CN" dirty="0"/>
              <a:t>，因为它跨平台的兼容性较好而且使用起来更简单方便。</a:t>
            </a:r>
          </a:p>
          <a:p>
            <a:r>
              <a:rPr lang="zh-CN" altLang="zh-CN" dirty="0"/>
              <a:t>在</a:t>
            </a:r>
            <a:r>
              <a:rPr lang="en-US" altLang="zh-CN" dirty="0"/>
              <a:t>Bash</a:t>
            </a:r>
            <a:r>
              <a:rPr lang="zh-CN" altLang="zh-CN" dirty="0"/>
              <a:t>下你可以通过其内部命令</a:t>
            </a:r>
            <a:r>
              <a:rPr lang="en-US" altLang="zh-CN" dirty="0"/>
              <a:t>read</a:t>
            </a:r>
            <a:r>
              <a:rPr lang="zh-CN" altLang="zh-CN" dirty="0"/>
              <a:t>接收用户来自键盘的输入，并可以将输入的内容赋值给一个变量。因此，在一个交互式的</a:t>
            </a:r>
            <a:r>
              <a:rPr lang="en-US" altLang="zh-CN" dirty="0"/>
              <a:t>Shell</a:t>
            </a:r>
            <a:r>
              <a:rPr lang="zh-CN" altLang="zh-CN" dirty="0"/>
              <a:t>脚本中我们一般使用</a:t>
            </a:r>
            <a:r>
              <a:rPr lang="en-US" altLang="zh-CN" dirty="0"/>
              <a:t>read</a:t>
            </a:r>
            <a:r>
              <a:rPr lang="zh-CN" altLang="zh-CN" dirty="0"/>
              <a:t>命令来获取用户的输入。</a:t>
            </a:r>
          </a:p>
          <a:p>
            <a:r>
              <a:rPr lang="en-US" altLang="zh-CN" dirty="0"/>
              <a:t>read</a:t>
            </a:r>
            <a:r>
              <a:rPr lang="zh-CN" altLang="zh-CN" dirty="0"/>
              <a:t>命令的</a:t>
            </a:r>
            <a:r>
              <a:rPr lang="en-US" altLang="zh-CN" dirty="0"/>
              <a:t>-p</a:t>
            </a:r>
            <a:r>
              <a:rPr lang="zh-CN" altLang="zh-CN" dirty="0"/>
              <a:t>选项用于在尝试读取任何输入之前，显示</a:t>
            </a:r>
            <a:r>
              <a:rPr lang="en-US" altLang="zh-CN" dirty="0"/>
              <a:t>prompt</a:t>
            </a:r>
            <a:r>
              <a:rPr lang="zh-CN" altLang="zh-CN" dirty="0"/>
              <a:t>（提示信息）的内容到标准错误输出。我们一般使用这一选项来指定提示用户输入哪些内容的信息。</a:t>
            </a:r>
            <a:r>
              <a:rPr lang="en-US" altLang="zh-CN" dirty="0"/>
              <a:t>read</a:t>
            </a:r>
            <a:r>
              <a:rPr lang="zh-CN" altLang="zh-CN" dirty="0"/>
              <a:t>命令会每次从标准输入（或使用</a:t>
            </a:r>
            <a:r>
              <a:rPr lang="en-US" altLang="zh-CN" dirty="0"/>
              <a:t>-u</a:t>
            </a:r>
            <a:r>
              <a:rPr lang="zh-CN" altLang="zh-CN" dirty="0"/>
              <a:t>选项指定的文件描述符中）读取一行的内容，它会将第一个单词赋值给第一个变量</a:t>
            </a:r>
            <a:r>
              <a:rPr lang="en-US" altLang="zh-CN" dirty="0"/>
              <a:t>variable1</a:t>
            </a:r>
            <a:r>
              <a:rPr lang="zh-CN" altLang="zh-CN" dirty="0"/>
              <a:t>，第二个单词赋值给第二个变量</a:t>
            </a:r>
            <a:r>
              <a:rPr lang="en-US" altLang="zh-CN" dirty="0"/>
              <a:t>variable2</a:t>
            </a:r>
            <a:r>
              <a:rPr lang="zh-CN" altLang="zh-CN" dirty="0"/>
              <a:t>，以此类推。如果输入的单词数少于指定的变量数，那么剩下的</a:t>
            </a:r>
            <a:r>
              <a:rPr lang="en-US" altLang="zh-CN" dirty="0"/>
              <a:t>name</a:t>
            </a:r>
            <a:r>
              <a:rPr lang="zh-CN" altLang="zh-CN" dirty="0"/>
              <a:t>变量的值会被设为空，环境变量</a:t>
            </a:r>
            <a:r>
              <a:rPr lang="en-US" altLang="zh-CN" dirty="0"/>
              <a:t>IFS</a:t>
            </a:r>
            <a:r>
              <a:rPr lang="zh-CN" altLang="zh-CN" dirty="0"/>
              <a:t>中的字符被作为分隔符来将输入的内容分隔为单词。</a:t>
            </a:r>
          </a:p>
          <a:p>
            <a:r>
              <a:rPr lang="en-US" altLang="zh-CN" dirty="0"/>
              <a:t>read</a:t>
            </a:r>
            <a:r>
              <a:rPr lang="zh-CN" altLang="zh-CN" dirty="0"/>
              <a:t>命令的</a:t>
            </a:r>
            <a:r>
              <a:rPr lang="en-US" altLang="zh-CN" dirty="0"/>
              <a:t>-t</a:t>
            </a:r>
            <a:r>
              <a:rPr lang="zh-CN" altLang="zh-CN" dirty="0"/>
              <a:t>选项可以用来设置</a:t>
            </a:r>
            <a:r>
              <a:rPr lang="en-US" altLang="zh-CN" dirty="0"/>
              <a:t>read</a:t>
            </a:r>
            <a:r>
              <a:rPr lang="zh-CN" altLang="zh-CN" dirty="0"/>
              <a:t>命令读取用户输入的超时时间。如果在指定的秒数内没有读入一整行的输入（即没有键入回车键），</a:t>
            </a:r>
            <a:r>
              <a:rPr lang="en-US" altLang="zh-CN" dirty="0"/>
              <a:t>read</a:t>
            </a:r>
            <a:r>
              <a:rPr lang="zh-CN" altLang="zh-CN" dirty="0"/>
              <a:t>命令就会超时并返回一个失败。</a:t>
            </a:r>
          </a:p>
          <a:p>
            <a:r>
              <a:rPr lang="en-US" altLang="zh-CN" dirty="0"/>
              <a:t>read</a:t>
            </a:r>
            <a:r>
              <a:rPr lang="zh-CN" altLang="zh-CN" dirty="0"/>
              <a:t>命令的</a:t>
            </a:r>
            <a:r>
              <a:rPr lang="en-US" altLang="zh-CN" dirty="0"/>
              <a:t>-s</a:t>
            </a:r>
            <a:r>
              <a:rPr lang="zh-CN" altLang="zh-CN" dirty="0"/>
              <a:t>选项可以用来隐藏用户的输入。如果指定了</a:t>
            </a:r>
            <a:r>
              <a:rPr lang="en-US" altLang="zh-CN" dirty="0"/>
              <a:t>-s</a:t>
            </a:r>
            <a:r>
              <a:rPr lang="zh-CN" altLang="zh-CN" dirty="0"/>
              <a:t>选项，来自终端的输入不会被显示出来。这对我们的脚本在需要对用户输入的密码进行验证时是很有用的（为了安全，我们当然不会希望输入的密码明文回显在屏幕上）</a:t>
            </a:r>
            <a:r>
              <a:rPr lang="zh-CN" altLang="zh-CN" dirty="0" smtClean="0"/>
              <a:t>。</a:t>
            </a:r>
            <a:endParaRPr lang="zh-CN" altLang="zh-CN" dirty="0"/>
          </a:p>
        </p:txBody>
      </p:sp>
    </p:spTree>
    <p:extLst>
      <p:ext uri="{BB962C8B-B14F-4D97-AF65-F5344CB8AC3E}">
        <p14:creationId xmlns:p14="http://schemas.microsoft.com/office/powerpoint/2010/main" val="314645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10.4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使用</a:t>
            </a:r>
            <a:r>
              <a:rPr lang="en-US" altLang="zh-CN" dirty="0"/>
              <a:t>read</a:t>
            </a:r>
            <a:r>
              <a:rPr lang="zh-CN" altLang="zh-CN" dirty="0"/>
              <a:t>命令从文件读取数据的方法主要有两种，一种是在</a:t>
            </a:r>
            <a:r>
              <a:rPr lang="en-US" altLang="zh-CN" dirty="0"/>
              <a:t>while</a:t>
            </a:r>
            <a:r>
              <a:rPr lang="zh-CN" altLang="zh-CN" dirty="0"/>
              <a:t>循环或</a:t>
            </a:r>
            <a:r>
              <a:rPr lang="en-US" altLang="zh-CN" dirty="0"/>
              <a:t>until</a:t>
            </a:r>
            <a:r>
              <a:rPr lang="zh-CN" altLang="zh-CN" dirty="0"/>
              <a:t>循环中使用</a:t>
            </a:r>
            <a:r>
              <a:rPr lang="en-US" altLang="zh-CN" dirty="0"/>
              <a:t>read</a:t>
            </a:r>
            <a:r>
              <a:rPr lang="zh-CN" altLang="zh-CN" dirty="0"/>
              <a:t>命令通过文件描述符一行一行地读取文件的内容；另一种方法是在</a:t>
            </a:r>
            <a:r>
              <a:rPr lang="en-US" altLang="zh-CN" dirty="0"/>
              <a:t>for</a:t>
            </a:r>
            <a:r>
              <a:rPr lang="zh-CN" altLang="zh-CN" dirty="0"/>
              <a:t>循环中使用命令“</a:t>
            </a:r>
            <a:r>
              <a:rPr lang="en-US" altLang="zh-CN" dirty="0"/>
              <a:t>cat &lt;filename&gt;</a:t>
            </a:r>
            <a:r>
              <a:rPr lang="zh-CN" altLang="zh-CN" dirty="0"/>
              <a:t>”来读取文件中的内容。本节我们将介绍如何使用第二种方法来从文件读取数据。</a:t>
            </a:r>
          </a:p>
          <a:p>
            <a:r>
              <a:rPr lang="zh-CN" altLang="zh-CN" dirty="0"/>
              <a:t>使用第二种方法读取文件内容的常见错误是，以为它会逐行地读取文件的内容，其实在默认情况下，它是逐个单词地读取文件内容。因为使用这种方法读取文件内容时，它使用环境变量</a:t>
            </a:r>
            <a:r>
              <a:rPr lang="en-US" altLang="zh-CN" dirty="0"/>
              <a:t>IFS</a:t>
            </a:r>
            <a:r>
              <a:rPr lang="zh-CN" altLang="zh-CN" dirty="0"/>
              <a:t>的值作为分隔符，由于</a:t>
            </a:r>
            <a:r>
              <a:rPr lang="en-US" altLang="zh-CN" dirty="0"/>
              <a:t>$IFS</a:t>
            </a:r>
            <a:r>
              <a:rPr lang="zh-CN" altLang="zh-CN" dirty="0"/>
              <a:t>的默认值是“</a:t>
            </a:r>
            <a:r>
              <a:rPr lang="en-US" altLang="zh-CN" dirty="0"/>
              <a:t>&lt;space&gt;&lt;tab&gt;&lt;newline&gt;</a:t>
            </a:r>
            <a:r>
              <a:rPr lang="zh-CN" altLang="zh-CN" dirty="0"/>
              <a:t>”，所以它会首先以空格作为分隔符，来读取文件的内容。因此，我们若要想使用这种方法逐行地读取文件内容时，需要在调用</a:t>
            </a:r>
            <a:r>
              <a:rPr lang="en-US" altLang="zh-CN" dirty="0"/>
              <a:t>for</a:t>
            </a:r>
            <a:r>
              <a:rPr lang="zh-CN" altLang="zh-CN" dirty="0"/>
              <a:t>循环之前先修改</a:t>
            </a:r>
            <a:r>
              <a:rPr lang="en-US" altLang="zh-CN" dirty="0"/>
              <a:t>$IFS</a:t>
            </a:r>
            <a:r>
              <a:rPr lang="zh-CN" altLang="zh-CN" dirty="0"/>
              <a:t>的值。</a:t>
            </a:r>
          </a:p>
          <a:p>
            <a:r>
              <a:rPr lang="zh-CN" altLang="zh-CN" dirty="0"/>
              <a:t>尽管使用</a:t>
            </a:r>
            <a:r>
              <a:rPr lang="x-none" altLang="zh-CN" dirty="0"/>
              <a:t>while</a:t>
            </a:r>
            <a:r>
              <a:rPr lang="zh-CN" altLang="zh-CN" dirty="0"/>
              <a:t>循环读取文件的内容相对比较方便，但它也有它的副作用，它读取的每行内容会去掉重复的空格和制表符，即会消除每行的原有格式。而将</a:t>
            </a:r>
            <a:r>
              <a:rPr lang="x-none" altLang="zh-CN" dirty="0"/>
              <a:t>for</a:t>
            </a:r>
            <a:r>
              <a:rPr lang="zh-CN" altLang="zh-CN" dirty="0"/>
              <a:t>循环结合环境变量</a:t>
            </a:r>
            <a:r>
              <a:rPr lang="x-none" altLang="zh-CN" dirty="0"/>
              <a:t>$IFS</a:t>
            </a:r>
            <a:r>
              <a:rPr lang="zh-CN" altLang="zh-CN" dirty="0"/>
              <a:t>使用可以保留每行原有的格式。所以，你可以根据不同的需求来选择使用</a:t>
            </a:r>
            <a:r>
              <a:rPr lang="x-none" altLang="zh-CN" dirty="0"/>
              <a:t>while</a:t>
            </a:r>
            <a:r>
              <a:rPr lang="zh-CN" altLang="zh-CN" dirty="0"/>
              <a:t>循环，或是使用</a:t>
            </a:r>
            <a:r>
              <a:rPr lang="x-none" altLang="zh-CN" dirty="0"/>
              <a:t>for</a:t>
            </a:r>
            <a:r>
              <a:rPr lang="zh-CN" altLang="zh-CN" dirty="0"/>
              <a:t>循环来读取文件的内容。</a:t>
            </a:r>
            <a:endParaRPr lang="zh-CN" altLang="zh-CN" dirty="0"/>
          </a:p>
        </p:txBody>
      </p:sp>
    </p:spTree>
    <p:extLst>
      <p:ext uri="{BB962C8B-B14F-4D97-AF65-F5344CB8AC3E}">
        <p14:creationId xmlns:p14="http://schemas.microsoft.com/office/powerpoint/2010/main" val="74836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rPr>
              <a:t>10.1.1  </a:t>
            </a:r>
            <a:r>
              <a:rPr lang="zh-CN" altLang="zh-CN" dirty="0">
                <a:effectLst/>
              </a:rPr>
              <a:t>实例：使用</a:t>
            </a:r>
            <a:r>
              <a:rPr lang="en-US" altLang="zh-CN" dirty="0">
                <a:effectLst/>
              </a:rPr>
              <a:t>case</a:t>
            </a:r>
            <a:r>
              <a:rPr lang="zh-CN" altLang="zh-CN" dirty="0">
                <a:effectLst/>
              </a:rPr>
              <a:t>语句处理命令行参数</a:t>
            </a:r>
            <a:endParaRPr lang="zh-CN" altLang="en-US" dirty="0"/>
          </a:p>
        </p:txBody>
      </p:sp>
      <p:sp>
        <p:nvSpPr>
          <p:cNvPr id="4" name="内容占位符 3"/>
          <p:cNvSpPr>
            <a:spLocks noGrp="1"/>
          </p:cNvSpPr>
          <p:nvPr>
            <p:ph idx="1"/>
          </p:nvPr>
        </p:nvSpPr>
        <p:spPr/>
        <p:txBody>
          <a:bodyPr/>
          <a:lstStyle/>
          <a:p>
            <a:r>
              <a:rPr lang="zh-CN" altLang="zh-CN" dirty="0"/>
              <a:t>当我们的脚本只接收一个命令行参数，并且会根据这个命令行参数的不同采取不同行为时，我们通常会使用</a:t>
            </a:r>
            <a:r>
              <a:rPr lang="en-US" altLang="zh-CN" dirty="0"/>
              <a:t>case</a:t>
            </a:r>
            <a:r>
              <a:rPr lang="zh-CN" altLang="zh-CN" dirty="0"/>
              <a:t>语句来处理这个命令行参数。这种方法最常见于</a:t>
            </a:r>
            <a:r>
              <a:rPr lang="en-US" altLang="zh-CN" dirty="0"/>
              <a:t>Linux</a:t>
            </a:r>
            <a:r>
              <a:rPr lang="zh-CN" altLang="zh-CN" dirty="0"/>
              <a:t>下的应用程序或服务的启动脚本中。</a:t>
            </a:r>
          </a:p>
          <a:p>
            <a:endParaRPr lang="zh-CN" altLang="en-US" dirty="0"/>
          </a:p>
        </p:txBody>
      </p:sp>
    </p:spTree>
    <p:extLst>
      <p:ext uri="{BB962C8B-B14F-4D97-AF65-F5344CB8AC3E}">
        <p14:creationId xmlns:p14="http://schemas.microsoft.com/office/powerpoint/2010/main" val="153915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10.1.2  </a:t>
            </a:r>
            <a:r>
              <a:rPr lang="zh-CN" altLang="zh-CN" dirty="0"/>
              <a:t>实例：使用</a:t>
            </a:r>
            <a:r>
              <a:rPr lang="en-US" altLang="zh-CN" dirty="0"/>
              <a:t>shift</a:t>
            </a:r>
            <a:r>
              <a:rPr lang="zh-CN" altLang="zh-CN" dirty="0"/>
              <a:t>命令处理命令行参数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如果我们的脚本只有一个命令行参数时，使用</a:t>
            </a:r>
            <a:r>
              <a:rPr lang="en-US" altLang="zh-CN" dirty="0"/>
              <a:t>case</a:t>
            </a:r>
            <a:r>
              <a:rPr lang="zh-CN" altLang="zh-CN" dirty="0"/>
              <a:t>语句是很方便的。但如果我们的脚本需要多个命令行参数时，使用</a:t>
            </a:r>
            <a:r>
              <a:rPr lang="en-US" altLang="zh-CN" dirty="0"/>
              <a:t>case</a:t>
            </a:r>
            <a:r>
              <a:rPr lang="zh-CN" altLang="zh-CN" dirty="0"/>
              <a:t>语句看上去就不太合理了。对于这种情况，我们就可以使用</a:t>
            </a:r>
            <a:r>
              <a:rPr lang="en-US" altLang="zh-CN" dirty="0"/>
              <a:t>shift</a:t>
            </a:r>
            <a:r>
              <a:rPr lang="zh-CN" altLang="zh-CN" dirty="0"/>
              <a:t>命令在一个变量中一个接一个地获取多个命令行参数。首先，我们来了解一下关于</a:t>
            </a:r>
            <a:r>
              <a:rPr lang="en-US" altLang="zh-CN" dirty="0"/>
              <a:t>shift</a:t>
            </a:r>
            <a:r>
              <a:rPr lang="zh-CN" altLang="zh-CN" dirty="0"/>
              <a:t>命令的一些信息。</a:t>
            </a:r>
          </a:p>
          <a:p>
            <a:r>
              <a:rPr lang="en-US" altLang="zh-CN" dirty="0"/>
              <a:t>shift</a:t>
            </a:r>
            <a:r>
              <a:rPr lang="zh-CN" altLang="zh-CN" dirty="0"/>
              <a:t>是</a:t>
            </a:r>
            <a:r>
              <a:rPr lang="en-US" altLang="zh-CN" dirty="0"/>
              <a:t>bash</a:t>
            </a:r>
            <a:r>
              <a:rPr lang="zh-CN" altLang="zh-CN" dirty="0"/>
              <a:t>的一个内部命令。此命令用于将传递的参数变量向左移。</a:t>
            </a:r>
            <a:r>
              <a:rPr lang="en-US" altLang="zh-CN" dirty="0"/>
              <a:t>shift</a:t>
            </a:r>
            <a:r>
              <a:rPr lang="zh-CN" altLang="zh-CN" dirty="0"/>
              <a:t>命令的语法如下所示：</a:t>
            </a:r>
          </a:p>
          <a:p>
            <a:r>
              <a:rPr lang="x-none" altLang="zh-CN" dirty="0"/>
              <a:t>shift [n]</a:t>
            </a:r>
            <a:endParaRPr lang="zh-CN" altLang="zh-CN" dirty="0"/>
          </a:p>
          <a:p>
            <a:r>
              <a:rPr lang="en-US" altLang="zh-CN" dirty="0"/>
              <a:t>n</a:t>
            </a:r>
            <a:r>
              <a:rPr lang="zh-CN" altLang="zh-CN" dirty="0"/>
              <a:t>必须是一个小于或等于“</a:t>
            </a:r>
            <a:r>
              <a:rPr lang="en-US" altLang="zh-CN" dirty="0"/>
              <a:t>$#</a:t>
            </a:r>
            <a:r>
              <a:rPr lang="zh-CN" altLang="zh-CN" dirty="0"/>
              <a:t>”的非负整数。如果</a:t>
            </a:r>
            <a:r>
              <a:rPr lang="en-US" altLang="zh-CN" dirty="0"/>
              <a:t>n</a:t>
            </a:r>
            <a:r>
              <a:rPr lang="zh-CN" altLang="zh-CN" dirty="0"/>
              <a:t>为</a:t>
            </a:r>
            <a:r>
              <a:rPr lang="en-US" altLang="zh-CN" dirty="0"/>
              <a:t>0</a:t>
            </a:r>
            <a:r>
              <a:rPr lang="zh-CN" altLang="zh-CN" dirty="0"/>
              <a:t>，位置参数将不会改变。如果没有指定</a:t>
            </a:r>
            <a:r>
              <a:rPr lang="en-US" altLang="zh-CN" dirty="0"/>
              <a:t>n</a:t>
            </a:r>
            <a:r>
              <a:rPr lang="zh-CN" altLang="zh-CN" dirty="0"/>
              <a:t>，那么它将被默认设为</a:t>
            </a:r>
            <a:r>
              <a:rPr lang="en-US" altLang="zh-CN" dirty="0"/>
              <a:t>1</a:t>
            </a:r>
            <a:r>
              <a:rPr lang="zh-CN" altLang="zh-CN" dirty="0"/>
              <a:t>。如果</a:t>
            </a:r>
            <a:r>
              <a:rPr lang="en-US" altLang="zh-CN" dirty="0"/>
              <a:t>n</a:t>
            </a:r>
            <a:r>
              <a:rPr lang="zh-CN" altLang="zh-CN" dirty="0"/>
              <a:t>大于</a:t>
            </a:r>
            <a:r>
              <a:rPr lang="en-US" altLang="zh-CN" dirty="0"/>
              <a:t>$#</a:t>
            </a:r>
            <a:r>
              <a:rPr lang="zh-CN" altLang="zh-CN" dirty="0"/>
              <a:t>，位置参数同样不会改变。如果</a:t>
            </a:r>
            <a:r>
              <a:rPr lang="en-US" altLang="zh-CN" dirty="0"/>
              <a:t>n</a:t>
            </a:r>
            <a:r>
              <a:rPr lang="zh-CN" altLang="zh-CN" dirty="0"/>
              <a:t>大于</a:t>
            </a:r>
            <a:r>
              <a:rPr lang="en-US" altLang="zh-CN" dirty="0"/>
              <a:t>$#</a:t>
            </a:r>
            <a:r>
              <a:rPr lang="zh-CN" altLang="zh-CN" dirty="0"/>
              <a:t>或小于</a:t>
            </a:r>
            <a:r>
              <a:rPr lang="en-US" altLang="zh-CN" dirty="0"/>
              <a:t>0</a:t>
            </a:r>
            <a:r>
              <a:rPr lang="zh-CN" altLang="zh-CN" dirty="0"/>
              <a:t>，此命令的返回状态码将大于</a:t>
            </a:r>
            <a:r>
              <a:rPr lang="en-US" altLang="zh-CN" dirty="0"/>
              <a:t>0</a:t>
            </a:r>
            <a:r>
              <a:rPr lang="zh-CN" altLang="zh-CN" dirty="0"/>
              <a:t>，否则为</a:t>
            </a:r>
            <a:r>
              <a:rPr lang="en-US" altLang="zh-CN" dirty="0"/>
              <a:t>0</a:t>
            </a:r>
            <a:r>
              <a:rPr lang="zh-CN" altLang="zh-CN" dirty="0"/>
              <a:t>。</a:t>
            </a:r>
          </a:p>
          <a:p>
            <a:endParaRPr lang="zh-CN" altLang="en-US" dirty="0"/>
          </a:p>
        </p:txBody>
      </p:sp>
    </p:spTree>
    <p:extLst>
      <p:ext uri="{BB962C8B-B14F-4D97-AF65-F5344CB8AC3E}">
        <p14:creationId xmlns:p14="http://schemas.microsoft.com/office/powerpoint/2010/main" val="146083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10.1.3  </a:t>
            </a:r>
            <a:r>
              <a:rPr lang="zh-CN" altLang="zh-CN" dirty="0"/>
              <a:t>实例：使用</a:t>
            </a:r>
            <a:r>
              <a:rPr lang="en-US" altLang="zh-CN" dirty="0"/>
              <a:t>for</a:t>
            </a:r>
            <a:r>
              <a:rPr lang="zh-CN" altLang="zh-CN" dirty="0"/>
              <a:t>循环读取多个参数</a:t>
            </a:r>
            <a:endParaRPr lang="zh-CN" altLang="en-US" dirty="0"/>
          </a:p>
        </p:txBody>
      </p:sp>
      <p:sp>
        <p:nvSpPr>
          <p:cNvPr id="3" name="内容占位符 2"/>
          <p:cNvSpPr>
            <a:spLocks noGrp="1"/>
          </p:cNvSpPr>
          <p:nvPr>
            <p:ph idx="1"/>
          </p:nvPr>
        </p:nvSpPr>
        <p:spPr/>
        <p:txBody>
          <a:bodyPr/>
          <a:lstStyle/>
          <a:p>
            <a:r>
              <a:rPr lang="zh-CN" altLang="zh-CN" dirty="0"/>
              <a:t>若传递给脚本的参数只有一两个，我们可以简单地使用特殊变量</a:t>
            </a:r>
            <a:r>
              <a:rPr lang="en-US" altLang="zh-CN" dirty="0"/>
              <a:t>$1</a:t>
            </a:r>
            <a:r>
              <a:rPr lang="zh-CN" altLang="zh-CN" dirty="0"/>
              <a:t>、</a:t>
            </a:r>
            <a:r>
              <a:rPr lang="en-US" altLang="zh-CN" dirty="0"/>
              <a:t>$2</a:t>
            </a:r>
            <a:r>
              <a:rPr lang="zh-CN" altLang="zh-CN" dirty="0"/>
              <a:t>来获取传递给脚本的命令行参数。但如果命令行参数较多时，在脚本中逐条编写语句对每个位置参数进行处理显然是费时且乏味的，这时我们当然可以使用上一节讲述的</a:t>
            </a:r>
            <a:r>
              <a:rPr lang="en-US" altLang="zh-CN" dirty="0"/>
              <a:t>while</a:t>
            </a:r>
            <a:r>
              <a:rPr lang="zh-CN" altLang="zh-CN" dirty="0"/>
              <a:t>循环结合</a:t>
            </a:r>
            <a:r>
              <a:rPr lang="en-US" altLang="zh-CN" dirty="0"/>
              <a:t>shift</a:t>
            </a:r>
            <a:r>
              <a:rPr lang="zh-CN" altLang="zh-CN" dirty="0"/>
              <a:t>命令来处理每个命令行参数。在这里我们还有一个较常用的方法，即使用</a:t>
            </a:r>
            <a:r>
              <a:rPr lang="en-US" altLang="zh-CN" dirty="0"/>
              <a:t>for</a:t>
            </a:r>
            <a:r>
              <a:rPr lang="zh-CN" altLang="zh-CN" dirty="0"/>
              <a:t>循环来一个接一个地处理所有命令行参数。</a:t>
            </a:r>
          </a:p>
          <a:p>
            <a:endParaRPr lang="zh-CN" altLang="en-US" dirty="0"/>
          </a:p>
        </p:txBody>
      </p:sp>
    </p:spTree>
    <p:extLst>
      <p:ext uri="{BB962C8B-B14F-4D97-AF65-F5344CB8AC3E}">
        <p14:creationId xmlns:p14="http://schemas.microsoft.com/office/powerpoint/2010/main" val="283672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10.1.4  </a:t>
            </a:r>
            <a:r>
              <a:rPr lang="zh-CN" altLang="zh-CN" dirty="0"/>
              <a:t>实例：读取脚本名</a:t>
            </a:r>
            <a:endParaRPr lang="zh-CN" altLang="en-US" dirty="0"/>
          </a:p>
        </p:txBody>
      </p:sp>
      <p:sp>
        <p:nvSpPr>
          <p:cNvPr id="3" name="内容占位符 2"/>
          <p:cNvSpPr>
            <a:spLocks noGrp="1"/>
          </p:cNvSpPr>
          <p:nvPr>
            <p:ph idx="1"/>
          </p:nvPr>
        </p:nvSpPr>
        <p:spPr/>
        <p:txBody>
          <a:bodyPr>
            <a:normAutofit/>
          </a:bodyPr>
          <a:lstStyle/>
          <a:p>
            <a:r>
              <a:rPr lang="zh-CN" altLang="zh-CN" dirty="0"/>
              <a:t>在编写</a:t>
            </a:r>
            <a:r>
              <a:rPr lang="en-US" altLang="zh-CN" dirty="0"/>
              <a:t>Shell</a:t>
            </a:r>
            <a:r>
              <a:rPr lang="zh-CN" altLang="zh-CN" dirty="0"/>
              <a:t>脚本时，我们为了使脚本更加严谨，较少脚本运行时可能产生的异常错误。在脚本中的开头部分，我们一般都会编写一段对与脚本相关的环境或变量进行检查的代码。比如，会检查指定给脚本的命令行参数的个数，如果参数的个数不符合脚本的定义，我们会打印一条关于脚本的命令行参数使用方法的信息到标准输出并退出脚本的执行，这个时候我们一般就会需要读取脚本的名称来显示使用方法的信息</a:t>
            </a:r>
            <a:r>
              <a:rPr lang="zh-CN" altLang="zh-CN" dirty="0" smtClean="0"/>
              <a:t>。</a:t>
            </a:r>
            <a:endParaRPr lang="zh-CN" altLang="en-US" dirty="0"/>
          </a:p>
        </p:txBody>
      </p:sp>
    </p:spTree>
    <p:extLst>
      <p:ext uri="{BB962C8B-B14F-4D97-AF65-F5344CB8AC3E}">
        <p14:creationId xmlns:p14="http://schemas.microsoft.com/office/powerpoint/2010/main" val="29855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10.1.5  </a:t>
            </a:r>
            <a:r>
              <a:rPr lang="zh-CN" altLang="zh-CN" dirty="0"/>
              <a:t>实例：测试命令行参数</a:t>
            </a:r>
            <a:endParaRPr lang="zh-CN" altLang="en-US" dirty="0"/>
          </a:p>
        </p:txBody>
      </p:sp>
      <p:sp>
        <p:nvSpPr>
          <p:cNvPr id="3" name="内容占位符 2"/>
          <p:cNvSpPr>
            <a:spLocks noGrp="1"/>
          </p:cNvSpPr>
          <p:nvPr>
            <p:ph idx="1"/>
          </p:nvPr>
        </p:nvSpPr>
        <p:spPr/>
        <p:txBody>
          <a:bodyPr/>
          <a:lstStyle/>
          <a:p>
            <a:r>
              <a:rPr lang="zh-CN" altLang="zh-CN" dirty="0"/>
              <a:t>为了使我们脚本更严谨，防止运行中由于参数错误产生的异常，我们通常除了检查命令行参数的个数外，有时还会检查参数的值，若指定的参数是文件或目录，我们还会检查它是否存在，或是否为可执行等等。</a:t>
            </a:r>
          </a:p>
          <a:p>
            <a:endParaRPr lang="zh-CN" altLang="en-US" dirty="0"/>
          </a:p>
        </p:txBody>
      </p:sp>
    </p:spTree>
    <p:extLst>
      <p:ext uri="{BB962C8B-B14F-4D97-AF65-F5344CB8AC3E}">
        <p14:creationId xmlns:p14="http://schemas.microsoft.com/office/powerpoint/2010/main" val="364492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zh-CN" dirty="0"/>
              <a:t>选项处理</a:t>
            </a:r>
            <a:endParaRPr lang="zh-CN" altLang="en-US" dirty="0"/>
          </a:p>
        </p:txBody>
      </p:sp>
    </p:spTree>
    <p:extLst>
      <p:ext uri="{BB962C8B-B14F-4D97-AF65-F5344CB8AC3E}">
        <p14:creationId xmlns:p14="http://schemas.microsoft.com/office/powerpoint/2010/main" val="395559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593808"/>
          </a:xfrm>
        </p:spPr>
        <p:txBody>
          <a:bodyPr>
            <a:normAutofit fontScale="92500"/>
          </a:bodyPr>
          <a:lstStyle/>
          <a:p>
            <a:r>
              <a:rPr lang="zh-CN" altLang="zh-CN" dirty="0"/>
              <a:t>在前面一节中我们已经学习了在</a:t>
            </a:r>
            <a:r>
              <a:rPr lang="en-US" altLang="zh-CN" dirty="0"/>
              <a:t>Shell</a:t>
            </a:r>
            <a:r>
              <a:rPr lang="zh-CN" altLang="zh-CN" dirty="0"/>
              <a:t>脚本中如何对命令行参数进行处理，不知你是否注意到了这里面存在的一个缺陷。那就是如果</a:t>
            </a:r>
            <a:r>
              <a:rPr lang="en-US" altLang="zh-CN" dirty="0"/>
              <a:t>Shell</a:t>
            </a:r>
            <a:r>
              <a:rPr lang="zh-CN" altLang="zh-CN" dirty="0"/>
              <a:t>脚本需要多个命令行参数时，那么我们调用这个脚本时所指定的命令行参数的顺序必须是固定的。如果指定的命令行参数的顺序不对，即使参数的个数符合要求，脚本也不能正常运行。比如，有一个脚本</a:t>
            </a:r>
            <a:r>
              <a:rPr lang="en-US" altLang="zh-CN" dirty="0"/>
              <a:t>process.sh</a:t>
            </a:r>
            <a:r>
              <a:rPr lang="zh-CN" altLang="zh-CN" dirty="0"/>
              <a:t>，它可以接收三个命令行参数，它们分别是：脚本的默认配置文件、包含输入数据的文件和脚本的输出文件。例如，此脚本可以使用如下命令行参数调用：</a:t>
            </a:r>
          </a:p>
          <a:p>
            <a:r>
              <a:rPr lang="x-none" altLang="zh-CN" dirty="0"/>
              <a:t>$ process.sh defaults.conf input.txt output.txt</a:t>
            </a:r>
            <a:endParaRPr lang="zh-CN" altLang="zh-CN" dirty="0"/>
          </a:p>
          <a:p>
            <a:r>
              <a:rPr lang="zh-CN" altLang="zh-CN" dirty="0"/>
              <a:t>此脚本将读取配置文件</a:t>
            </a:r>
            <a:r>
              <a:rPr lang="en-US" altLang="zh-CN" dirty="0" err="1"/>
              <a:t>defaults.conf</a:t>
            </a:r>
            <a:r>
              <a:rPr lang="zh-CN" altLang="zh-CN" dirty="0"/>
              <a:t>的内容，处理</a:t>
            </a:r>
            <a:r>
              <a:rPr lang="en-US" altLang="zh-CN" dirty="0"/>
              <a:t>input.txt</a:t>
            </a:r>
            <a:r>
              <a:rPr lang="zh-CN" altLang="zh-CN" dirty="0"/>
              <a:t>文件，然后将输出写入到</a:t>
            </a:r>
            <a:r>
              <a:rPr lang="en-US" altLang="zh-CN" dirty="0"/>
              <a:t>output.txt</a:t>
            </a:r>
            <a:r>
              <a:rPr lang="zh-CN" altLang="zh-CN" dirty="0"/>
              <a:t>文件。</a:t>
            </a:r>
          </a:p>
          <a:p>
            <a:endParaRPr lang="zh-CN" altLang="en-US" dirty="0"/>
          </a:p>
        </p:txBody>
      </p:sp>
    </p:spTree>
    <p:extLst>
      <p:ext uri="{BB962C8B-B14F-4D97-AF65-F5344CB8AC3E}">
        <p14:creationId xmlns:p14="http://schemas.microsoft.com/office/powerpoint/2010/main" val="425631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TotalTime>
  <Words>3468</Words>
  <Application>Microsoft Office PowerPoint</Application>
  <PresentationFormat>全屏显示(4:3)</PresentationFormat>
  <Paragraphs>95</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都市</vt:lpstr>
      <vt:lpstr>第10章  脚本输入处理</vt:lpstr>
      <vt:lpstr>10.1  参数处理</vt:lpstr>
      <vt:lpstr>10.1.1  实例：使用case语句处理命令行参数</vt:lpstr>
      <vt:lpstr>10.1.2  实例：使用shift命令处理命令行参数</vt:lpstr>
      <vt:lpstr>10.1.3  实例：使用for循环读取多个参数</vt:lpstr>
      <vt:lpstr>10.1.4  实例：读取脚本名</vt:lpstr>
      <vt:lpstr>10.1.5  实例：测试命令行参数</vt:lpstr>
      <vt:lpstr>10.2  选项处理</vt:lpstr>
      <vt:lpstr>PowerPoint 演示文稿</vt:lpstr>
      <vt:lpstr>PowerPoint 演示文稿</vt:lpstr>
      <vt:lpstr>10.2.1  实例：使用case语句处理命令行选项</vt:lpstr>
      <vt:lpstr>10.2.2  实例：使用getopts处理多命令行选项</vt:lpstr>
      <vt:lpstr>10.2.3  实例：使用getopt处理多命令行选项</vt:lpstr>
      <vt:lpstr>10.3  获得用户输入</vt:lpstr>
      <vt:lpstr>10.3.1  实例：基本的读取</vt:lpstr>
      <vt:lpstr>10.3.2  实例：输入超时</vt:lpstr>
      <vt:lpstr>10.3.3  实例：隐藏方式读取</vt:lpstr>
      <vt:lpstr>10.3.4  实例：从文件中读取</vt:lpstr>
      <vt:lpstr>10.4  小结</vt:lpstr>
      <vt:lpstr>10.4  小结</vt:lpstr>
      <vt:lpstr>10.4  小结</vt:lpstr>
      <vt:lpstr>10.4  小结</vt:lpstr>
      <vt:lpstr>10.4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脚本输入处理</dc:title>
  <dc:creator>Gaoyuhao</dc:creator>
  <cp:lastModifiedBy>Gaoyuhao</cp:lastModifiedBy>
  <cp:revision>2</cp:revision>
  <dcterms:created xsi:type="dcterms:W3CDTF">2014-08-27T11:20:20Z</dcterms:created>
  <dcterms:modified xsi:type="dcterms:W3CDTF">2014-08-27T11:34:14Z</dcterms:modified>
</cp:coreProperties>
</file>