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AE0BCA9B-925D-473E-8597-A92464B8D107}" type="datetimeFigureOut">
              <a:rPr lang="zh-CN" altLang="en-US" smtClean="0"/>
              <a:t>2014/8/27</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25A0894-0398-4238-AE08-01C88C5FDED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E0BCA9B-925D-473E-8597-A92464B8D107}"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5A0894-0398-4238-AE08-01C88C5FDED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E0BCA9B-925D-473E-8597-A92464B8D107}"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5A0894-0398-4238-AE08-01C88C5FDED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E0BCA9B-925D-473E-8597-A92464B8D107}"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5A0894-0398-4238-AE08-01C88C5FDED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AE0BCA9B-925D-473E-8597-A92464B8D107}"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5A0894-0398-4238-AE08-01C88C5FDED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E0BCA9B-925D-473E-8597-A92464B8D107}"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5A0894-0398-4238-AE08-01C88C5FDED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AE0BCA9B-925D-473E-8597-A92464B8D107}" type="datetimeFigureOut">
              <a:rPr lang="zh-CN" altLang="en-US" smtClean="0"/>
              <a:t>2014/8/27</a:t>
            </a:fld>
            <a:endParaRPr lang="zh-CN" altLang="en-US"/>
          </a:p>
        </p:txBody>
      </p:sp>
      <p:sp>
        <p:nvSpPr>
          <p:cNvPr id="27" name="灯片编号占位符 26"/>
          <p:cNvSpPr>
            <a:spLocks noGrp="1"/>
          </p:cNvSpPr>
          <p:nvPr>
            <p:ph type="sldNum" sz="quarter" idx="11"/>
          </p:nvPr>
        </p:nvSpPr>
        <p:spPr/>
        <p:txBody>
          <a:bodyPr rtlCol="0"/>
          <a:lstStyle/>
          <a:p>
            <a:fld id="{325A0894-0398-4238-AE08-01C88C5FDED2}"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AE0BCA9B-925D-473E-8597-A92464B8D107}" type="datetimeFigureOut">
              <a:rPr lang="zh-CN" altLang="en-US" smtClean="0"/>
              <a:t>2014/8/27</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325A0894-0398-4238-AE08-01C88C5FDED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0BCA9B-925D-473E-8597-A92464B8D107}" type="datetimeFigureOut">
              <a:rPr lang="zh-CN" altLang="en-US" smtClean="0"/>
              <a:t>2014/8/27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5A0894-0398-4238-AE08-01C88C5FDED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E0BCA9B-925D-473E-8597-A92464B8D107}"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5A0894-0398-4238-AE08-01C88C5FDED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E0BCA9B-925D-473E-8597-A92464B8D107}"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5A0894-0398-4238-AE08-01C88C5FDED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0BCA9B-925D-473E-8597-A92464B8D107}" type="datetimeFigureOut">
              <a:rPr lang="zh-CN" altLang="en-US" smtClean="0"/>
              <a:t>2014/8/27</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25A0894-0398-4238-AE08-01C88C5FDE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11</a:t>
            </a:r>
            <a:r>
              <a:rPr lang="zh-CN" altLang="zh-CN" dirty="0"/>
              <a:t>章</a:t>
            </a:r>
            <a:r>
              <a:rPr lang="en-US" altLang="zh-CN" dirty="0"/>
              <a:t>  Shell</a:t>
            </a:r>
            <a:r>
              <a:rPr lang="zh-CN" altLang="zh-CN" dirty="0"/>
              <a:t>重定向</a:t>
            </a:r>
            <a:endParaRPr lang="zh-CN" altLang="en-US" dirty="0"/>
          </a:p>
        </p:txBody>
      </p:sp>
    </p:spTree>
    <p:extLst>
      <p:ext uri="{BB962C8B-B14F-4D97-AF65-F5344CB8AC3E}">
        <p14:creationId xmlns:p14="http://schemas.microsoft.com/office/powerpoint/2010/main" val="175783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zh-CN" dirty="0"/>
              <a:t>文件重定向</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当我们不指定任何参数而直接使用</a:t>
            </a:r>
            <a:r>
              <a:rPr lang="en-US" altLang="zh-CN" dirty="0"/>
              <a:t>cat</a:t>
            </a:r>
            <a:r>
              <a:rPr lang="zh-CN" altLang="zh-CN" dirty="0"/>
              <a:t>命令时，它显然不知道该读哪个文件。在这种情况下，</a:t>
            </a:r>
            <a:r>
              <a:rPr lang="en-US" altLang="zh-CN" dirty="0"/>
              <a:t>cat</a:t>
            </a:r>
            <a:r>
              <a:rPr lang="zh-CN" altLang="zh-CN" dirty="0"/>
              <a:t>命令将只从标准输入而不是从文件读取数据。由于标准输入通常不是一个正规的文件，直接不带任何参数地运行</a:t>
            </a:r>
            <a:r>
              <a:rPr lang="en-US" altLang="zh-CN" dirty="0"/>
              <a:t>cat</a:t>
            </a:r>
            <a:r>
              <a:rPr lang="zh-CN" altLang="zh-CN" dirty="0"/>
              <a:t>命令将似乎什么都不做：</a:t>
            </a:r>
          </a:p>
          <a:p>
            <a:r>
              <a:rPr lang="x-none" altLang="zh-CN" dirty="0"/>
              <a:t>$ cat</a:t>
            </a:r>
            <a:endParaRPr lang="zh-CN" altLang="zh-CN" dirty="0"/>
          </a:p>
          <a:p>
            <a:r>
              <a:rPr lang="zh-CN" altLang="zh-CN" dirty="0"/>
              <a:t>它甚至也不显示</a:t>
            </a:r>
            <a:r>
              <a:rPr lang="en-US" altLang="zh-CN" dirty="0"/>
              <a:t>Shell</a:t>
            </a:r>
            <a:r>
              <a:rPr lang="zh-CN" altLang="zh-CN" dirty="0"/>
              <a:t>命令行提示符。其实此时</a:t>
            </a:r>
            <a:r>
              <a:rPr lang="en-US" altLang="zh-CN" dirty="0"/>
              <a:t>cat</a:t>
            </a:r>
            <a:r>
              <a:rPr lang="zh-CN" altLang="zh-CN" dirty="0"/>
              <a:t>仍在从标准输入，即你的终端进行读取。现在你在键盘上输入的任何内容在你输入回车键后都将发送到</a:t>
            </a:r>
            <a:r>
              <a:rPr lang="en-US" altLang="zh-CN" dirty="0"/>
              <a:t>cat</a:t>
            </a:r>
            <a:r>
              <a:rPr lang="zh-CN" altLang="zh-CN" dirty="0"/>
              <a:t>命令。你输入的每一行，</a:t>
            </a:r>
            <a:r>
              <a:rPr lang="en-US" altLang="zh-CN" dirty="0"/>
              <a:t>cat</a:t>
            </a:r>
            <a:r>
              <a:rPr lang="zh-CN" altLang="zh-CN" dirty="0"/>
              <a:t>命令都会像它通常所做的一样：显示它读取的内容到标准输出，和它在前面的示例中显示</a:t>
            </a:r>
            <a:r>
              <a:rPr lang="en-US" altLang="zh-CN" dirty="0"/>
              <a:t>date.txt</a:t>
            </a:r>
            <a:r>
              <a:rPr lang="zh-CN" altLang="zh-CN" dirty="0"/>
              <a:t>的内容到标准输出的方法一样。</a:t>
            </a:r>
          </a:p>
        </p:txBody>
      </p:sp>
    </p:spTree>
    <p:extLst>
      <p:ext uri="{BB962C8B-B14F-4D97-AF65-F5344CB8AC3E}">
        <p14:creationId xmlns:p14="http://schemas.microsoft.com/office/powerpoint/2010/main" val="2137228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zh-CN" dirty="0"/>
              <a:t>文件重定向</a:t>
            </a:r>
            <a:endParaRPr lang="zh-CN" altLang="en-US" dirty="0"/>
          </a:p>
        </p:txBody>
      </p:sp>
      <p:sp>
        <p:nvSpPr>
          <p:cNvPr id="3" name="内容占位符 2"/>
          <p:cNvSpPr>
            <a:spLocks noGrp="1"/>
          </p:cNvSpPr>
          <p:nvPr>
            <p:ph idx="1"/>
          </p:nvPr>
        </p:nvSpPr>
        <p:spPr/>
        <p:txBody>
          <a:bodyPr>
            <a:normAutofit fontScale="77500" lnSpcReduction="20000"/>
          </a:bodyPr>
          <a:lstStyle/>
          <a:p>
            <a:r>
              <a:rPr lang="x-none" altLang="zh-CN" dirty="0"/>
              <a:t>$ cat</a:t>
            </a:r>
            <a:endParaRPr lang="zh-CN" altLang="zh-CN" dirty="0"/>
          </a:p>
          <a:p>
            <a:r>
              <a:rPr lang="x-none" altLang="zh-CN" dirty="0"/>
              <a:t>hello world</a:t>
            </a:r>
            <a:endParaRPr lang="zh-CN" altLang="zh-CN" dirty="0"/>
          </a:p>
          <a:p>
            <a:r>
              <a:rPr lang="x-none" altLang="zh-CN" dirty="0"/>
              <a:t>hello world</a:t>
            </a:r>
            <a:endParaRPr lang="zh-CN" altLang="zh-CN" dirty="0"/>
          </a:p>
          <a:p>
            <a:r>
              <a:rPr lang="zh-CN" altLang="zh-CN" dirty="0"/>
              <a:t>为什么“</a:t>
            </a:r>
            <a:r>
              <a:rPr lang="en-US" altLang="zh-CN" dirty="0"/>
              <a:t>hello world</a:t>
            </a:r>
            <a:r>
              <a:rPr lang="zh-CN" altLang="zh-CN" dirty="0"/>
              <a:t>”显示了两次？首先，终端实际上比它们本身看上去更复杂，它们有不同的工作模式。在上述示例中使用的模式是标准模式，在这一模式中，终端将回显你输入的每一个字符，并允许你对你的输入进行极其简易的编辑（例如，使用退格键）。你输入的内容并不真正发送到应用程序，直到你按下回车键。</a:t>
            </a:r>
          </a:p>
          <a:p>
            <a:r>
              <a:rPr lang="zh-CN" altLang="zh-CN" dirty="0"/>
              <a:t>比如，你输入“</a:t>
            </a:r>
            <a:r>
              <a:rPr lang="en-US" altLang="zh-CN" dirty="0"/>
              <a:t>hello world</a:t>
            </a:r>
            <a:r>
              <a:rPr lang="zh-CN" altLang="zh-CN" dirty="0"/>
              <a:t>”，你将看到它被终端自身打印到屏幕上。一旦你按下回车键，整行内容将变为对从终端读取数据的应用程序（比如，</a:t>
            </a:r>
            <a:r>
              <a:rPr lang="en-US" altLang="zh-CN" dirty="0"/>
              <a:t>cat</a:t>
            </a:r>
            <a:r>
              <a:rPr lang="zh-CN" altLang="zh-CN" dirty="0"/>
              <a:t>命令）可用。</a:t>
            </a:r>
            <a:r>
              <a:rPr lang="en-US" altLang="zh-CN" dirty="0"/>
              <a:t>cat</a:t>
            </a:r>
            <a:r>
              <a:rPr lang="zh-CN" altLang="zh-CN" dirty="0"/>
              <a:t>命令从标准输入读入行，然后将其显示到同样是你的终端的标准输出。所以，第二行仍是“</a:t>
            </a:r>
            <a:r>
              <a:rPr lang="en-US" altLang="zh-CN" dirty="0"/>
              <a:t>hello world</a:t>
            </a:r>
            <a:r>
              <a:rPr lang="zh-CN" altLang="zh-CN" dirty="0"/>
              <a:t>”。</a:t>
            </a:r>
          </a:p>
        </p:txBody>
      </p:sp>
    </p:spTree>
    <p:extLst>
      <p:ext uri="{BB962C8B-B14F-4D97-AF65-F5344CB8AC3E}">
        <p14:creationId xmlns:p14="http://schemas.microsoft.com/office/powerpoint/2010/main" val="48499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zh-CN" dirty="0"/>
              <a:t>文件重定向</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你可以键入“</a:t>
            </a:r>
            <a:r>
              <a:rPr lang="en-US" altLang="zh-CN" dirty="0"/>
              <a:t>CTRL+D</a:t>
            </a:r>
            <a:r>
              <a:rPr lang="zh-CN" altLang="zh-CN" dirty="0"/>
              <a:t>”来向你的终端发送文件结束符。这将使</a:t>
            </a:r>
            <a:r>
              <a:rPr lang="en-US" altLang="zh-CN" dirty="0"/>
              <a:t>cat</a:t>
            </a:r>
            <a:r>
              <a:rPr lang="zh-CN" altLang="zh-CN" dirty="0"/>
              <a:t>命令认为标准输入已关闭。它将停止读取，并终结。</a:t>
            </a:r>
            <a:r>
              <a:rPr lang="en-US" altLang="zh-CN" dirty="0"/>
              <a:t>Bash</a:t>
            </a:r>
            <a:r>
              <a:rPr lang="zh-CN" altLang="zh-CN" dirty="0"/>
              <a:t>将会看到</a:t>
            </a:r>
            <a:r>
              <a:rPr lang="en-US" altLang="zh-CN" dirty="0"/>
              <a:t>cat</a:t>
            </a:r>
            <a:r>
              <a:rPr lang="zh-CN" altLang="zh-CN" dirty="0"/>
              <a:t>命令已被终结，便把</a:t>
            </a:r>
            <a:r>
              <a:rPr lang="en-US" altLang="zh-CN" dirty="0"/>
              <a:t>Shell</a:t>
            </a:r>
            <a:r>
              <a:rPr lang="zh-CN" altLang="zh-CN" dirty="0"/>
              <a:t>命令行提示符返还给你。</a:t>
            </a:r>
          </a:p>
          <a:p>
            <a:r>
              <a:rPr lang="zh-CN" altLang="zh-CN" dirty="0"/>
              <a:t>现在我们使用输入重定向将一个文件连接到标准输入，以便标准输入不再从我们的键盘读取，而是从文件读取：</a:t>
            </a:r>
          </a:p>
          <a:p>
            <a:r>
              <a:rPr lang="x-none" altLang="zh-CN" dirty="0"/>
              <a:t>$ cat &lt; date.txt</a:t>
            </a:r>
            <a:endParaRPr lang="zh-CN" altLang="zh-CN" dirty="0"/>
          </a:p>
          <a:p>
            <a:r>
              <a:rPr lang="x-none" altLang="zh-CN" dirty="0"/>
              <a:t>Today's date is Sat, Nov 16, 2013 10:53:40 AM.</a:t>
            </a:r>
            <a:endParaRPr lang="zh-CN" altLang="zh-CN" dirty="0"/>
          </a:p>
          <a:p>
            <a:r>
              <a:rPr lang="zh-CN" altLang="zh-CN" dirty="0"/>
              <a:t>这个结果与我们先前使用“</a:t>
            </a:r>
            <a:r>
              <a:rPr lang="en-US" altLang="zh-CN" dirty="0"/>
              <a:t>cat date.txt</a:t>
            </a:r>
            <a:r>
              <a:rPr lang="zh-CN" altLang="zh-CN" dirty="0"/>
              <a:t>”得到的结果完全一致，除了这次的使用方法稍有不同。在我们的第一个例子中，</a:t>
            </a:r>
            <a:r>
              <a:rPr lang="en-US" altLang="zh-CN" dirty="0"/>
              <a:t>cat</a:t>
            </a:r>
            <a:r>
              <a:rPr lang="zh-CN" altLang="zh-CN" dirty="0"/>
              <a:t>命令为文件</a:t>
            </a:r>
            <a:r>
              <a:rPr lang="en-US" altLang="zh-CN" dirty="0"/>
              <a:t>date.txt</a:t>
            </a:r>
            <a:r>
              <a:rPr lang="zh-CN" altLang="zh-CN" dirty="0"/>
              <a:t>打开了一个文件描述符，并通过这个文件描述符读取文件的内容。在第二个例子中，</a:t>
            </a:r>
            <a:r>
              <a:rPr lang="en-US" altLang="zh-CN" dirty="0"/>
              <a:t>cat</a:t>
            </a:r>
            <a:r>
              <a:rPr lang="zh-CN" altLang="zh-CN" dirty="0"/>
              <a:t>命令仅从标准输入读取，与它从我们的键盘进行读取相似。然而，这次“</a:t>
            </a:r>
            <a:r>
              <a:rPr lang="en-US" altLang="zh-CN" dirty="0"/>
              <a:t>&lt; data.txt</a:t>
            </a:r>
            <a:r>
              <a:rPr lang="zh-CN" altLang="zh-CN" dirty="0"/>
              <a:t>”操作已经修改了</a:t>
            </a:r>
            <a:r>
              <a:rPr lang="en-US" altLang="zh-CN" dirty="0"/>
              <a:t>cat</a:t>
            </a:r>
            <a:r>
              <a:rPr lang="zh-CN" altLang="zh-CN" dirty="0"/>
              <a:t>的标准输入，以使它的数据源变为了文件</a:t>
            </a:r>
            <a:r>
              <a:rPr lang="en-US" altLang="zh-CN" dirty="0"/>
              <a:t>date.txt</a:t>
            </a:r>
            <a:r>
              <a:rPr lang="zh-CN" altLang="zh-CN" dirty="0"/>
              <a:t>，而不是我们的键盘。</a:t>
            </a:r>
          </a:p>
        </p:txBody>
      </p:sp>
    </p:spTree>
    <p:extLst>
      <p:ext uri="{BB962C8B-B14F-4D97-AF65-F5344CB8AC3E}">
        <p14:creationId xmlns:p14="http://schemas.microsoft.com/office/powerpoint/2010/main" val="352550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11.2.2  </a:t>
            </a:r>
            <a:r>
              <a:rPr lang="zh-CN" altLang="zh-CN" dirty="0"/>
              <a:t>实例：从文件输入</a:t>
            </a:r>
            <a:endParaRPr lang="zh-CN" altLang="en-US" dirty="0"/>
          </a:p>
        </p:txBody>
      </p:sp>
      <p:sp>
        <p:nvSpPr>
          <p:cNvPr id="3" name="内容占位符 2"/>
          <p:cNvSpPr>
            <a:spLocks noGrp="1"/>
          </p:cNvSpPr>
          <p:nvPr>
            <p:ph idx="1"/>
          </p:nvPr>
        </p:nvSpPr>
        <p:spPr/>
        <p:txBody>
          <a:bodyPr/>
          <a:lstStyle/>
          <a:p>
            <a:r>
              <a:rPr lang="zh-CN" altLang="zh-CN" dirty="0"/>
              <a:t>下面我们通过一些实例，来进一步学习使用输入重定向从文件读取内容的一些方法。</a:t>
            </a:r>
          </a:p>
          <a:p>
            <a:r>
              <a:rPr lang="zh-CN" altLang="zh-CN" dirty="0"/>
              <a:t>比如，在</a:t>
            </a:r>
            <a:r>
              <a:rPr lang="en-US" altLang="zh-CN" dirty="0"/>
              <a:t>Shell</a:t>
            </a:r>
            <a:r>
              <a:rPr lang="zh-CN" altLang="zh-CN" dirty="0"/>
              <a:t>脚本中我们针对某一个代码块使用输入</a:t>
            </a:r>
            <a:r>
              <a:rPr lang="zh-CN" altLang="zh-CN" dirty="0" smtClean="0"/>
              <a:t>重定向</a:t>
            </a:r>
            <a:r>
              <a:rPr lang="zh-CN" altLang="en-US" dirty="0" smtClean="0"/>
              <a:t>。</a:t>
            </a:r>
            <a:endParaRPr lang="zh-CN" altLang="en-US" dirty="0"/>
          </a:p>
        </p:txBody>
      </p:sp>
    </p:spTree>
    <p:extLst>
      <p:ext uri="{BB962C8B-B14F-4D97-AF65-F5344CB8AC3E}">
        <p14:creationId xmlns:p14="http://schemas.microsoft.com/office/powerpoint/2010/main" val="125829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11.2.3  </a:t>
            </a:r>
            <a:r>
              <a:rPr lang="zh-CN" altLang="zh-CN" dirty="0"/>
              <a:t>实例：从文本或字符串输入</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Bash</a:t>
            </a:r>
            <a:r>
              <a:rPr lang="zh-CN" altLang="zh-CN" dirty="0"/>
              <a:t>还有一种重定向的类型是</a:t>
            </a:r>
            <a:r>
              <a:rPr lang="en-US" altLang="zh-CN" dirty="0"/>
              <a:t>here-documents</a:t>
            </a:r>
            <a:r>
              <a:rPr lang="zh-CN" altLang="zh-CN" dirty="0"/>
              <a:t>，</a:t>
            </a:r>
            <a:r>
              <a:rPr lang="en-US" altLang="zh-CN" dirty="0"/>
              <a:t>here-documents</a:t>
            </a:r>
            <a:r>
              <a:rPr lang="zh-CN" altLang="zh-CN" dirty="0"/>
              <a:t>重定向的操作符是“</a:t>
            </a:r>
            <a:r>
              <a:rPr lang="en-US" altLang="zh-CN" dirty="0"/>
              <a:t>&lt;&lt;MARKER</a:t>
            </a:r>
            <a:r>
              <a:rPr lang="zh-CN" altLang="zh-CN" dirty="0"/>
              <a:t>”。这个操作符指示</a:t>
            </a:r>
            <a:r>
              <a:rPr lang="en-US" altLang="zh-CN" dirty="0"/>
              <a:t>Bash</a:t>
            </a:r>
            <a:r>
              <a:rPr lang="zh-CN" altLang="zh-CN" dirty="0"/>
              <a:t>从标准输入读取输入的内容直到读取到只包含</a:t>
            </a:r>
            <a:r>
              <a:rPr lang="en-US" altLang="zh-CN" dirty="0"/>
              <a:t>MARKER</a:t>
            </a:r>
            <a:r>
              <a:rPr lang="zh-CN" altLang="zh-CN" dirty="0"/>
              <a:t>的行为止。</a:t>
            </a:r>
            <a:r>
              <a:rPr lang="en-US" altLang="zh-CN" dirty="0"/>
              <a:t>here-documents</a:t>
            </a:r>
            <a:r>
              <a:rPr lang="zh-CN" altLang="zh-CN" dirty="0"/>
              <a:t>的语法格式如下所示：</a:t>
            </a:r>
          </a:p>
          <a:p>
            <a:r>
              <a:rPr lang="x-none" altLang="zh-CN" dirty="0"/>
              <a:t>$ command &lt;&lt;[-]MARKER</a:t>
            </a:r>
            <a:endParaRPr lang="zh-CN" altLang="zh-CN" dirty="0"/>
          </a:p>
          <a:p>
            <a:r>
              <a:rPr lang="x-none" altLang="zh-CN" dirty="0"/>
              <a:t>	Here Document</a:t>
            </a:r>
            <a:endParaRPr lang="zh-CN" altLang="zh-CN" dirty="0"/>
          </a:p>
          <a:p>
            <a:r>
              <a:rPr lang="x-none" altLang="zh-CN" dirty="0"/>
              <a:t>  MARKER</a:t>
            </a:r>
            <a:endParaRPr lang="zh-CN" altLang="zh-CN" dirty="0"/>
          </a:p>
          <a:p>
            <a:r>
              <a:rPr lang="zh-CN" altLang="zh-CN" dirty="0"/>
              <a:t>在</a:t>
            </a:r>
            <a:r>
              <a:rPr lang="en-US" altLang="zh-CN" dirty="0"/>
              <a:t>here-documents</a:t>
            </a:r>
            <a:r>
              <a:rPr lang="zh-CN" altLang="zh-CN" dirty="0"/>
              <a:t>中，我们选择一个单词作为一个标志。它可以是任何一个单词，比如，</a:t>
            </a:r>
            <a:r>
              <a:rPr lang="en-US" altLang="zh-CN" dirty="0"/>
              <a:t>MARKER</a:t>
            </a:r>
            <a:r>
              <a:rPr lang="zh-CN" altLang="zh-CN" dirty="0"/>
              <a:t>、</a:t>
            </a:r>
            <a:r>
              <a:rPr lang="en-US" altLang="zh-CN" dirty="0"/>
              <a:t>END</a:t>
            </a:r>
            <a:r>
              <a:rPr lang="zh-CN" altLang="zh-CN" dirty="0"/>
              <a:t>、</a:t>
            </a:r>
            <a:r>
              <a:rPr lang="en-US" altLang="zh-CN" dirty="0"/>
              <a:t>EOF</a:t>
            </a:r>
            <a:r>
              <a:rPr lang="zh-CN" altLang="zh-CN" dirty="0"/>
              <a:t>等等。但要选择一个不会在你的数据集合中出现的单词。在第一个标志（比如，</a:t>
            </a:r>
            <a:r>
              <a:rPr lang="en-US" altLang="zh-CN" dirty="0"/>
              <a:t>&lt;&lt; MARKER</a:t>
            </a:r>
            <a:r>
              <a:rPr lang="zh-CN" altLang="zh-CN" dirty="0"/>
              <a:t>）和第二个标志（</a:t>
            </a:r>
            <a:r>
              <a:rPr lang="en-US" altLang="zh-CN" dirty="0"/>
              <a:t>MARKER</a:t>
            </a:r>
            <a:r>
              <a:rPr lang="zh-CN" altLang="zh-CN" dirty="0"/>
              <a:t>）之间的所有行都会被作为命令的标准输入。而且第二个标志（</a:t>
            </a:r>
            <a:r>
              <a:rPr lang="en-US" altLang="zh-CN" dirty="0"/>
              <a:t>MARKER</a:t>
            </a:r>
            <a:r>
              <a:rPr lang="zh-CN" altLang="zh-CN" dirty="0"/>
              <a:t>）必须独占一行</a:t>
            </a:r>
            <a:r>
              <a:rPr lang="zh-CN" altLang="zh-CN" dirty="0" smtClean="0"/>
              <a:t>。</a:t>
            </a:r>
            <a:endParaRPr lang="zh-CN" altLang="en-US" dirty="0"/>
          </a:p>
        </p:txBody>
      </p:sp>
    </p:spTree>
    <p:extLst>
      <p:ext uri="{BB962C8B-B14F-4D97-AF65-F5344CB8AC3E}">
        <p14:creationId xmlns:p14="http://schemas.microsoft.com/office/powerpoint/2010/main" val="163373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11.2.4  </a:t>
            </a:r>
            <a:r>
              <a:rPr lang="zh-CN" altLang="zh-CN" dirty="0"/>
              <a:t>实例：空文件创建</a:t>
            </a:r>
            <a:endParaRPr lang="zh-CN" altLang="en-US" dirty="0"/>
          </a:p>
        </p:txBody>
      </p:sp>
      <p:sp>
        <p:nvSpPr>
          <p:cNvPr id="3" name="内容占位符 2"/>
          <p:cNvSpPr>
            <a:spLocks noGrp="1"/>
          </p:cNvSpPr>
          <p:nvPr>
            <p:ph idx="1"/>
          </p:nvPr>
        </p:nvSpPr>
        <p:spPr/>
        <p:txBody>
          <a:bodyPr/>
          <a:lstStyle/>
          <a:p>
            <a:r>
              <a:rPr lang="zh-CN" altLang="zh-CN" dirty="0"/>
              <a:t>创建一个空文件的语法如下所示：</a:t>
            </a:r>
          </a:p>
          <a:p>
            <a:r>
              <a:rPr lang="x-none" altLang="zh-CN" dirty="0"/>
              <a:t>$ &gt;filename</a:t>
            </a:r>
            <a:endParaRPr lang="zh-CN" altLang="zh-CN" dirty="0"/>
          </a:p>
          <a:p>
            <a:r>
              <a:rPr lang="zh-CN" altLang="zh-CN" dirty="0"/>
              <a:t>操作符“</a:t>
            </a:r>
            <a:r>
              <a:rPr lang="en-US" altLang="zh-CN" dirty="0"/>
              <a:t>&gt;</a:t>
            </a:r>
            <a:r>
              <a:rPr lang="zh-CN" altLang="zh-CN" dirty="0"/>
              <a:t>”重定向输出到一个文件。如果没有命令指定并且文件</a:t>
            </a:r>
            <a:r>
              <a:rPr lang="en-US" altLang="zh-CN" dirty="0"/>
              <a:t>filename</a:t>
            </a:r>
            <a:r>
              <a:rPr lang="zh-CN" altLang="zh-CN" dirty="0"/>
              <a:t>不存在的话，</a:t>
            </a:r>
            <a:r>
              <a:rPr lang="en-US" altLang="zh-CN" dirty="0"/>
              <a:t>Bash</a:t>
            </a:r>
            <a:r>
              <a:rPr lang="zh-CN" altLang="zh-CN" dirty="0"/>
              <a:t>将会创建一个空文件</a:t>
            </a:r>
            <a:r>
              <a:rPr lang="zh-CN" altLang="zh-CN" dirty="0" smtClean="0"/>
              <a:t>。</a:t>
            </a:r>
            <a:endParaRPr lang="zh-CN" altLang="en-US" dirty="0"/>
          </a:p>
        </p:txBody>
      </p:sp>
    </p:spTree>
    <p:extLst>
      <p:ext uri="{BB962C8B-B14F-4D97-AF65-F5344CB8AC3E}">
        <p14:creationId xmlns:p14="http://schemas.microsoft.com/office/powerpoint/2010/main" val="336518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11.2.5  </a:t>
            </a:r>
            <a:r>
              <a:rPr lang="zh-CN" altLang="zh-CN" dirty="0"/>
              <a:t>实例：</a:t>
            </a:r>
            <a:r>
              <a:rPr lang="en-US" altLang="zh-CN" dirty="0"/>
              <a:t>/</a:t>
            </a:r>
            <a:r>
              <a:rPr lang="en-US" altLang="zh-CN" dirty="0" err="1"/>
              <a:t>dev</a:t>
            </a:r>
            <a:r>
              <a:rPr lang="en-US" altLang="zh-CN" dirty="0"/>
              <a:t>/null</a:t>
            </a:r>
            <a:r>
              <a:rPr lang="zh-CN" altLang="zh-CN" dirty="0"/>
              <a:t>丢弃不需要的输出</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写入到</a:t>
            </a:r>
            <a:r>
              <a:rPr lang="en-US" altLang="zh-CN" dirty="0"/>
              <a:t>/</a:t>
            </a:r>
            <a:r>
              <a:rPr lang="en-US" altLang="zh-CN" dirty="0" err="1"/>
              <a:t>dev</a:t>
            </a:r>
            <a:r>
              <a:rPr lang="en-US" altLang="zh-CN" dirty="0"/>
              <a:t>/null</a:t>
            </a:r>
            <a:r>
              <a:rPr lang="zh-CN" altLang="zh-CN" dirty="0"/>
              <a:t>的所有数据都将被系统丢弃。所以我们可以将任何不想要的程序或命令的输出发送到</a:t>
            </a:r>
            <a:r>
              <a:rPr lang="en-US" altLang="zh-CN" dirty="0"/>
              <a:t>/</a:t>
            </a:r>
            <a:r>
              <a:rPr lang="en-US" altLang="zh-CN" dirty="0" err="1"/>
              <a:t>dev</a:t>
            </a:r>
            <a:r>
              <a:rPr lang="en-US" altLang="zh-CN" dirty="0"/>
              <a:t>/null</a:t>
            </a:r>
            <a:r>
              <a:rPr lang="zh-CN" altLang="zh-CN" dirty="0"/>
              <a:t>。</a:t>
            </a:r>
          </a:p>
          <a:p>
            <a:r>
              <a:rPr lang="zh-CN" altLang="zh-CN" dirty="0"/>
              <a:t>重定向命令的标准输出信息到</a:t>
            </a:r>
            <a:r>
              <a:rPr lang="en-US" altLang="zh-CN" dirty="0"/>
              <a:t>/</a:t>
            </a:r>
            <a:r>
              <a:rPr lang="en-US" altLang="zh-CN" dirty="0" err="1"/>
              <a:t>dev</a:t>
            </a:r>
            <a:r>
              <a:rPr lang="en-US" altLang="zh-CN" dirty="0"/>
              <a:t>/null</a:t>
            </a:r>
            <a:r>
              <a:rPr lang="zh-CN" altLang="zh-CN" dirty="0"/>
              <a:t>的语法如下所示：</a:t>
            </a:r>
          </a:p>
          <a:p>
            <a:r>
              <a:rPr lang="x-none" altLang="zh-CN" dirty="0"/>
              <a:t>$ command &gt; /dev/null</a:t>
            </a:r>
            <a:endParaRPr lang="zh-CN" altLang="zh-CN" dirty="0"/>
          </a:p>
          <a:p>
            <a:r>
              <a:rPr lang="zh-CN" altLang="zh-CN" dirty="0"/>
              <a:t>重定向命令的标准错误信息到</a:t>
            </a:r>
            <a:r>
              <a:rPr lang="en-US" altLang="zh-CN" dirty="0"/>
              <a:t>/</a:t>
            </a:r>
            <a:r>
              <a:rPr lang="en-US" altLang="zh-CN" dirty="0" err="1"/>
              <a:t>dev</a:t>
            </a:r>
            <a:r>
              <a:rPr lang="en-US" altLang="zh-CN" dirty="0"/>
              <a:t>/null</a:t>
            </a:r>
            <a:r>
              <a:rPr lang="zh-CN" altLang="zh-CN" dirty="0"/>
              <a:t>的语法如下所示：</a:t>
            </a:r>
          </a:p>
          <a:p>
            <a:r>
              <a:rPr lang="x-none" altLang="zh-CN" dirty="0"/>
              <a:t>$ command 2&gt;/dev/null</a:t>
            </a:r>
            <a:endParaRPr lang="zh-CN" altLang="zh-CN" dirty="0"/>
          </a:p>
          <a:p>
            <a:r>
              <a:rPr lang="zh-CN" altLang="zh-CN" dirty="0"/>
              <a:t>同时重定向命令的标准输出和标准错误的信息到</a:t>
            </a:r>
            <a:r>
              <a:rPr lang="en-US" altLang="zh-CN" dirty="0"/>
              <a:t>/</a:t>
            </a:r>
            <a:r>
              <a:rPr lang="en-US" altLang="zh-CN" dirty="0" err="1"/>
              <a:t>dev</a:t>
            </a:r>
            <a:r>
              <a:rPr lang="en-US" altLang="zh-CN" dirty="0"/>
              <a:t>/null</a:t>
            </a:r>
            <a:r>
              <a:rPr lang="zh-CN" altLang="zh-CN" dirty="0"/>
              <a:t>的语法如下所示：</a:t>
            </a:r>
          </a:p>
          <a:p>
            <a:r>
              <a:rPr lang="x-none" altLang="zh-CN" dirty="0"/>
              <a:t>$ command &amp;&gt; /dev/null</a:t>
            </a:r>
            <a:endParaRPr lang="zh-CN" altLang="zh-CN" dirty="0"/>
          </a:p>
          <a:p>
            <a:r>
              <a:rPr lang="zh-CN" altLang="zh-CN" dirty="0"/>
              <a:t>或</a:t>
            </a:r>
          </a:p>
          <a:p>
            <a:r>
              <a:rPr lang="x-none" altLang="zh-CN" dirty="0"/>
              <a:t>$ command &gt;&amp; /dev/null</a:t>
            </a:r>
            <a:endParaRPr lang="zh-CN" altLang="zh-CN" dirty="0"/>
          </a:p>
          <a:p>
            <a:r>
              <a:rPr lang="zh-CN" altLang="zh-CN" dirty="0"/>
              <a:t>或</a:t>
            </a:r>
          </a:p>
          <a:p>
            <a:r>
              <a:rPr lang="x-none" altLang="zh-CN" dirty="0"/>
              <a:t>$ command &gt; /dev/null 2&gt;&amp;1</a:t>
            </a:r>
            <a:endParaRPr lang="zh-CN" altLang="zh-CN" dirty="0"/>
          </a:p>
          <a:p>
            <a:endParaRPr lang="zh-CN" altLang="en-US" dirty="0"/>
          </a:p>
        </p:txBody>
      </p:sp>
    </p:spTree>
    <p:extLst>
      <p:ext uri="{BB962C8B-B14F-4D97-AF65-F5344CB8AC3E}">
        <p14:creationId xmlns:p14="http://schemas.microsoft.com/office/powerpoint/2010/main" val="1593774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11.2.6  </a:t>
            </a:r>
            <a:r>
              <a:rPr lang="zh-CN" altLang="zh-CN" dirty="0"/>
              <a:t>实例：标准错误重定向</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a:t>在</a:t>
            </a:r>
            <a:r>
              <a:rPr lang="en-US" altLang="zh-CN" dirty="0"/>
              <a:t>11.1.3</a:t>
            </a:r>
            <a:r>
              <a:rPr lang="zh-CN" altLang="zh-CN" dirty="0"/>
              <a:t>节中我们已经学习了标准错误，并简单了解了标准错误重定向，符号“</a:t>
            </a:r>
            <a:r>
              <a:rPr lang="en-US" altLang="zh-CN" dirty="0"/>
              <a:t>2&gt;</a:t>
            </a:r>
            <a:r>
              <a:rPr lang="zh-CN" altLang="zh-CN" dirty="0"/>
              <a:t>”即为标准错误重定向操作符。此节我们将通过一些实例来进一步学习标准错误重定向。</a:t>
            </a:r>
          </a:p>
          <a:p>
            <a:r>
              <a:rPr lang="zh-CN" altLang="zh-CN" dirty="0"/>
              <a:t>例如，我们使用</a:t>
            </a:r>
            <a:r>
              <a:rPr lang="en-US" altLang="zh-CN" dirty="0"/>
              <a:t>find</a:t>
            </a:r>
            <a:r>
              <a:rPr lang="zh-CN" altLang="zh-CN" dirty="0"/>
              <a:t>命名命令查找当前目录下以“</a:t>
            </a:r>
            <a:r>
              <a:rPr lang="en-US" altLang="zh-CN" dirty="0"/>
              <a:t>core</a:t>
            </a:r>
            <a:r>
              <a:rPr lang="zh-CN" altLang="zh-CN" dirty="0"/>
              <a:t>”为前缀的文件，将其删除，并将删除时产生的错误信息重定向到</a:t>
            </a:r>
            <a:r>
              <a:rPr lang="en-US" altLang="zh-CN" dirty="0"/>
              <a:t>error.log</a:t>
            </a:r>
            <a:r>
              <a:rPr lang="zh-CN" altLang="zh-CN" dirty="0"/>
              <a:t>文件。</a:t>
            </a:r>
          </a:p>
          <a:p>
            <a:r>
              <a:rPr lang="x-none" altLang="zh-CN" dirty="0"/>
              <a:t>$ find . -name "core.*" -exec rm -f {} \; 2&gt; /tmp/error.log</a:t>
            </a:r>
            <a:endParaRPr lang="zh-CN" altLang="zh-CN" dirty="0"/>
          </a:p>
          <a:p>
            <a:r>
              <a:rPr lang="zh-CN" altLang="zh-CN" dirty="0"/>
              <a:t>如果我们想忽略这些错误信息，则可以直接将这些错误信息重定向到</a:t>
            </a:r>
            <a:r>
              <a:rPr lang="en-US" altLang="zh-CN" dirty="0"/>
              <a:t>/</a:t>
            </a:r>
            <a:r>
              <a:rPr lang="en-US" altLang="zh-CN" dirty="0" err="1"/>
              <a:t>dev</a:t>
            </a:r>
            <a:r>
              <a:rPr lang="en-US" altLang="zh-CN" dirty="0"/>
              <a:t>/null</a:t>
            </a:r>
            <a:r>
              <a:rPr lang="zh-CN" altLang="zh-CN" dirty="0"/>
              <a:t>：</a:t>
            </a:r>
          </a:p>
          <a:p>
            <a:r>
              <a:rPr lang="x-none" altLang="zh-CN" dirty="0"/>
              <a:t>$ find . -name "core.*" -exec rm -f {} \; 2&gt; /dev/null</a:t>
            </a:r>
            <a:endParaRPr lang="zh-CN" altLang="zh-CN" dirty="0"/>
          </a:p>
          <a:p>
            <a:r>
              <a:rPr lang="zh-CN" altLang="zh-CN" dirty="0"/>
              <a:t>又例如，我想在当前目录下的所有文件中，查找包含指定关键字</a:t>
            </a:r>
            <a:r>
              <a:rPr lang="en-US" altLang="zh-CN" dirty="0"/>
              <a:t>KEYWORD</a:t>
            </a:r>
            <a:r>
              <a:rPr lang="zh-CN" altLang="zh-CN" dirty="0"/>
              <a:t>的文件，并将所有错误信息保存到</a:t>
            </a:r>
            <a:r>
              <a:rPr lang="en-US" altLang="zh-CN" dirty="0" err="1"/>
              <a:t>grep.err</a:t>
            </a:r>
            <a:r>
              <a:rPr lang="zh-CN" altLang="zh-CN" dirty="0"/>
              <a:t>文件中：</a:t>
            </a:r>
          </a:p>
          <a:p>
            <a:r>
              <a:rPr lang="x-none" altLang="zh-CN" dirty="0"/>
              <a:t>grep KEYWORD * 2&gt; grep.err</a:t>
            </a:r>
            <a:endParaRPr lang="zh-CN" altLang="zh-CN" dirty="0"/>
          </a:p>
          <a:p>
            <a:r>
              <a:rPr lang="zh-CN" altLang="zh-CN" dirty="0"/>
              <a:t>如果想把另一个</a:t>
            </a:r>
            <a:r>
              <a:rPr lang="en-US" altLang="zh-CN" dirty="0" err="1"/>
              <a:t>grep</a:t>
            </a:r>
            <a:r>
              <a:rPr lang="zh-CN" altLang="zh-CN" dirty="0"/>
              <a:t>命令的错误信息也追加到</a:t>
            </a:r>
            <a:r>
              <a:rPr lang="en-US" altLang="zh-CN" dirty="0" err="1"/>
              <a:t>grep.err</a:t>
            </a:r>
            <a:r>
              <a:rPr lang="zh-CN" altLang="zh-CN" dirty="0"/>
              <a:t>文件中，则使用“</a:t>
            </a:r>
            <a:r>
              <a:rPr lang="en-US" altLang="zh-CN" dirty="0"/>
              <a:t>&gt;&gt;</a:t>
            </a:r>
            <a:r>
              <a:rPr lang="zh-CN" altLang="zh-CN" dirty="0"/>
              <a:t>”操作符进行追加：</a:t>
            </a:r>
          </a:p>
          <a:p>
            <a:r>
              <a:rPr lang="x-none" altLang="zh-CN" dirty="0"/>
              <a:t>grep KEYWORD1 * 2&gt;&gt; grep.err</a:t>
            </a:r>
            <a:endParaRPr lang="zh-CN" altLang="zh-CN" dirty="0"/>
          </a:p>
          <a:p>
            <a:r>
              <a:rPr lang="zh-CN" altLang="zh-CN" dirty="0"/>
              <a:t>我们也可以将脚本的错误信息进行重定向：</a:t>
            </a:r>
          </a:p>
          <a:p>
            <a:r>
              <a:rPr lang="x-none" altLang="zh-CN" dirty="0"/>
              <a:t>./script.sh 2&gt; error.log</a:t>
            </a:r>
            <a:endParaRPr lang="zh-CN" altLang="zh-CN" dirty="0"/>
          </a:p>
          <a:p>
            <a:r>
              <a:rPr lang="x-none" altLang="zh-CN" dirty="0"/>
              <a:t>/path/to/perl_example.pl 2&gt; error.log</a:t>
            </a:r>
            <a:endParaRPr lang="zh-CN" altLang="zh-CN" dirty="0"/>
          </a:p>
          <a:p>
            <a:r>
              <a:rPr lang="x-none" altLang="zh-CN" dirty="0"/>
              <a:t>/path/to/python_example.py 2&gt; error.log</a:t>
            </a:r>
            <a:endParaRPr lang="zh-CN" altLang="zh-CN" dirty="0"/>
          </a:p>
          <a:p>
            <a:endParaRPr lang="zh-CN" altLang="en-US" dirty="0"/>
          </a:p>
        </p:txBody>
      </p:sp>
    </p:spTree>
    <p:extLst>
      <p:ext uri="{BB962C8B-B14F-4D97-AF65-F5344CB8AC3E}">
        <p14:creationId xmlns:p14="http://schemas.microsoft.com/office/powerpoint/2010/main" val="1144552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11.2.7  </a:t>
            </a:r>
            <a:r>
              <a:rPr lang="zh-CN" altLang="zh-CN" dirty="0"/>
              <a:t>实例：标准输出重定向</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11.1.2</a:t>
            </a:r>
            <a:r>
              <a:rPr lang="zh-CN" altLang="zh-CN" dirty="0"/>
              <a:t>节中我们同样已经学习了标准输出，并简单了解了标准输出重定向，符号“</a:t>
            </a:r>
            <a:r>
              <a:rPr lang="en-US" altLang="zh-CN" dirty="0"/>
              <a:t>&gt;</a:t>
            </a:r>
            <a:r>
              <a:rPr lang="zh-CN" altLang="zh-CN" dirty="0"/>
              <a:t>”即为标准输出重定向操作符。此节我们将通过一些实例来进一步学习标准输出重定向。</a:t>
            </a:r>
          </a:p>
          <a:p>
            <a:endParaRPr lang="zh-CN" altLang="en-US" dirty="0"/>
          </a:p>
        </p:txBody>
      </p:sp>
    </p:spTree>
    <p:extLst>
      <p:ext uri="{BB962C8B-B14F-4D97-AF65-F5344CB8AC3E}">
        <p14:creationId xmlns:p14="http://schemas.microsoft.com/office/powerpoint/2010/main" val="32761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11.2.8  </a:t>
            </a:r>
            <a:r>
              <a:rPr lang="zh-CN" altLang="zh-CN" dirty="0"/>
              <a:t>实例：标准错误和标准输出同时重定向</a:t>
            </a:r>
            <a:endParaRPr lang="zh-CN" altLang="en-US" dirty="0"/>
          </a:p>
        </p:txBody>
      </p:sp>
      <p:sp>
        <p:nvSpPr>
          <p:cNvPr id="3" name="内容占位符 2"/>
          <p:cNvSpPr>
            <a:spLocks noGrp="1"/>
          </p:cNvSpPr>
          <p:nvPr>
            <p:ph idx="1"/>
          </p:nvPr>
        </p:nvSpPr>
        <p:spPr/>
        <p:txBody>
          <a:bodyPr/>
          <a:lstStyle/>
          <a:p>
            <a:r>
              <a:rPr lang="zh-CN" altLang="zh-CN" dirty="0"/>
              <a:t>同时将标准错误和标准输出进行重定向的语法如下所示：</a:t>
            </a:r>
          </a:p>
          <a:p>
            <a:r>
              <a:rPr lang="x-none" altLang="zh-CN" dirty="0"/>
              <a:t>command &amp;&gt; filename</a:t>
            </a:r>
            <a:endParaRPr lang="zh-CN" altLang="zh-CN" dirty="0"/>
          </a:p>
          <a:p>
            <a:r>
              <a:rPr lang="x-none" altLang="zh-CN" dirty="0"/>
              <a:t>command &gt;&amp; filename</a:t>
            </a:r>
            <a:endParaRPr lang="zh-CN" altLang="zh-CN" dirty="0"/>
          </a:p>
          <a:p>
            <a:r>
              <a:rPr lang="x-none" altLang="zh-CN" dirty="0"/>
              <a:t>command &gt; filename 2&gt;&amp;1</a:t>
            </a:r>
            <a:endParaRPr lang="zh-CN" altLang="zh-CN" dirty="0"/>
          </a:p>
          <a:p>
            <a:r>
              <a:rPr lang="x-none" altLang="zh-CN" dirty="0"/>
              <a:t>command 2&gt;&amp;1 &gt; filename</a:t>
            </a:r>
            <a:endParaRPr lang="zh-CN" altLang="zh-CN" dirty="0"/>
          </a:p>
          <a:p>
            <a:endParaRPr lang="zh-CN" altLang="en-US" dirty="0"/>
          </a:p>
        </p:txBody>
      </p:sp>
    </p:spTree>
    <p:extLst>
      <p:ext uri="{BB962C8B-B14F-4D97-AF65-F5344CB8AC3E}">
        <p14:creationId xmlns:p14="http://schemas.microsoft.com/office/powerpoint/2010/main" val="297780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  </a:t>
            </a:r>
            <a:r>
              <a:rPr lang="zh-CN" altLang="zh-CN" dirty="0"/>
              <a:t>输入和输出</a:t>
            </a:r>
            <a:endParaRPr lang="zh-CN" altLang="en-US" dirty="0"/>
          </a:p>
        </p:txBody>
      </p:sp>
    </p:spTree>
    <p:extLst>
      <p:ext uri="{BB962C8B-B14F-4D97-AF65-F5344CB8AC3E}">
        <p14:creationId xmlns:p14="http://schemas.microsoft.com/office/powerpoint/2010/main" val="265126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11.2.9  </a:t>
            </a:r>
            <a:r>
              <a:rPr lang="zh-CN" altLang="zh-CN" dirty="0"/>
              <a:t>实例：追加重定向输出</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符号“</a:t>
            </a:r>
            <a:r>
              <a:rPr lang="en-US" altLang="zh-CN" dirty="0"/>
              <a:t>&gt;&gt;</a:t>
            </a:r>
            <a:r>
              <a:rPr lang="zh-CN" altLang="zh-CN" dirty="0"/>
              <a:t>”用于追加重定向输出，其语法如下所示：</a:t>
            </a:r>
          </a:p>
          <a:p>
            <a:r>
              <a:rPr lang="x-none" altLang="zh-CN" dirty="0"/>
              <a:t>command &gt;&gt; filename</a:t>
            </a:r>
            <a:endParaRPr lang="zh-CN" altLang="zh-CN" dirty="0"/>
          </a:p>
          <a:p>
            <a:r>
              <a:rPr lang="zh-CN" altLang="zh-CN" dirty="0"/>
              <a:t>例如，追加一个脚本的输出到一个文件：</a:t>
            </a:r>
          </a:p>
          <a:p>
            <a:r>
              <a:rPr lang="x-none" altLang="zh-CN" dirty="0"/>
              <a:t>$ ./example.sh &gt;&gt; data.txt</a:t>
            </a:r>
            <a:endParaRPr lang="zh-CN" altLang="zh-CN" dirty="0"/>
          </a:p>
          <a:p>
            <a:r>
              <a:rPr lang="zh-CN" altLang="zh-CN" dirty="0"/>
              <a:t>将两个文件的内容追加到另一个文件中：</a:t>
            </a:r>
          </a:p>
          <a:p>
            <a:r>
              <a:rPr lang="x-none" altLang="zh-CN" dirty="0"/>
              <a:t>$ cat file1 file2 &gt;&gt; file3</a:t>
            </a:r>
            <a:endParaRPr lang="zh-CN" altLang="zh-CN" dirty="0"/>
          </a:p>
          <a:p>
            <a:r>
              <a:rPr lang="zh-CN" altLang="zh-CN" dirty="0"/>
              <a:t>将命令的标准输出和标准错误输出都追加到一个日志文件中：</a:t>
            </a:r>
          </a:p>
          <a:p>
            <a:r>
              <a:rPr lang="x-none" altLang="zh-CN" dirty="0"/>
              <a:t>$ ( ./configure &amp;&amp; make &amp;&amp; make install ) &gt;&gt; /tmp/make.log 2&gt;&amp;1</a:t>
            </a:r>
            <a:endParaRPr lang="zh-CN" altLang="zh-CN" dirty="0"/>
          </a:p>
          <a:p>
            <a:r>
              <a:rPr lang="zh-CN" altLang="zh-CN" dirty="0"/>
              <a:t>或</a:t>
            </a:r>
          </a:p>
          <a:p>
            <a:r>
              <a:rPr lang="x-none" altLang="zh-CN" dirty="0"/>
              <a:t>$ ( ./configure &amp;&amp; make &amp;&amp; make install ) 2&gt;&amp;1 &gt;&gt; /tmp/make.log</a:t>
            </a:r>
            <a:endParaRPr lang="zh-CN" altLang="zh-CN" dirty="0"/>
          </a:p>
          <a:p>
            <a:endParaRPr lang="zh-CN" altLang="en-US" dirty="0"/>
          </a:p>
        </p:txBody>
      </p:sp>
    </p:spTree>
    <p:extLst>
      <p:ext uri="{BB962C8B-B14F-4D97-AF65-F5344CB8AC3E}">
        <p14:creationId xmlns:p14="http://schemas.microsoft.com/office/powerpoint/2010/main" val="330020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11.2.10  </a:t>
            </a:r>
            <a:r>
              <a:rPr lang="zh-CN" altLang="zh-CN" dirty="0"/>
              <a:t>实例：在单命令行进行标准输入输出重定向</a:t>
            </a:r>
            <a:endParaRPr lang="zh-CN" altLang="en-US" dirty="0"/>
          </a:p>
        </p:txBody>
      </p:sp>
      <p:sp>
        <p:nvSpPr>
          <p:cNvPr id="3" name="内容占位符 2"/>
          <p:cNvSpPr>
            <a:spLocks noGrp="1"/>
          </p:cNvSpPr>
          <p:nvPr>
            <p:ph idx="1"/>
          </p:nvPr>
        </p:nvSpPr>
        <p:spPr/>
        <p:txBody>
          <a:bodyPr/>
          <a:lstStyle/>
          <a:p>
            <a:r>
              <a:rPr lang="zh-CN" altLang="zh-CN" dirty="0"/>
              <a:t>我们可以在一条命令行中完成标准输入和标准输出的重定向，其语法如下所示：</a:t>
            </a:r>
          </a:p>
          <a:p>
            <a:r>
              <a:rPr lang="x-none" altLang="zh-CN" dirty="0"/>
              <a:t>command &lt; input-file &gt; output-file</a:t>
            </a:r>
            <a:endParaRPr lang="zh-CN" altLang="zh-CN" dirty="0"/>
          </a:p>
          <a:p>
            <a:r>
              <a:rPr lang="zh-CN" altLang="zh-CN" dirty="0"/>
              <a:t>或</a:t>
            </a:r>
          </a:p>
          <a:p>
            <a:r>
              <a:rPr lang="x-none" altLang="zh-CN" dirty="0"/>
              <a:t>&lt; input-file command &gt; output-file</a:t>
            </a:r>
            <a:endParaRPr lang="zh-CN" altLang="zh-CN" dirty="0"/>
          </a:p>
          <a:p>
            <a:r>
              <a:rPr lang="zh-CN" altLang="zh-CN" dirty="0"/>
              <a:t>例如，我们要将一个文件的内容都转换为小写，并将转换后的内容写入新的文件：</a:t>
            </a:r>
          </a:p>
          <a:p>
            <a:r>
              <a:rPr lang="x-none" altLang="zh-CN" dirty="0"/>
              <a:t>$ tr A-Z a-z &lt; filename &gt; new_filename</a:t>
            </a:r>
            <a:endParaRPr lang="zh-CN" altLang="zh-CN" dirty="0"/>
          </a:p>
          <a:p>
            <a:endParaRPr lang="zh-CN" altLang="en-US" dirty="0"/>
          </a:p>
        </p:txBody>
      </p:sp>
    </p:spTree>
    <p:extLst>
      <p:ext uri="{BB962C8B-B14F-4D97-AF65-F5344CB8AC3E}">
        <p14:creationId xmlns:p14="http://schemas.microsoft.com/office/powerpoint/2010/main" val="2967927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  </a:t>
            </a:r>
            <a:r>
              <a:rPr lang="zh-CN" altLang="zh-CN" dirty="0"/>
              <a:t>文件描述符</a:t>
            </a:r>
            <a:endParaRPr lang="zh-CN" altLang="en-US" dirty="0"/>
          </a:p>
        </p:txBody>
      </p:sp>
    </p:spTree>
    <p:extLst>
      <p:ext uri="{BB962C8B-B14F-4D97-AF65-F5344CB8AC3E}">
        <p14:creationId xmlns:p14="http://schemas.microsoft.com/office/powerpoint/2010/main" val="3291340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11.3.1  </a:t>
            </a:r>
            <a:r>
              <a:rPr lang="zh-CN" altLang="zh-CN" dirty="0"/>
              <a:t>实例：使用</a:t>
            </a:r>
            <a:r>
              <a:rPr lang="en-US" altLang="zh-CN" dirty="0"/>
              <a:t>exec</a:t>
            </a:r>
            <a:r>
              <a:rPr lang="zh-CN" altLang="zh-CN" dirty="0"/>
              <a:t>命令</a:t>
            </a:r>
            <a:endParaRPr lang="zh-CN" altLang="en-US" dirty="0"/>
          </a:p>
        </p:txBody>
      </p:sp>
      <p:sp>
        <p:nvSpPr>
          <p:cNvPr id="3" name="内容占位符 2"/>
          <p:cNvSpPr>
            <a:spLocks noGrp="1"/>
          </p:cNvSpPr>
          <p:nvPr>
            <p:ph idx="1"/>
          </p:nvPr>
        </p:nvSpPr>
        <p:spPr/>
        <p:txBody>
          <a:bodyPr>
            <a:normAutofit fontScale="92500"/>
          </a:bodyPr>
          <a:lstStyle/>
          <a:p>
            <a:r>
              <a:rPr lang="en-US" altLang="zh-CN" dirty="0"/>
              <a:t>Bash</a:t>
            </a:r>
            <a:r>
              <a:rPr lang="zh-CN" altLang="zh-CN" dirty="0"/>
              <a:t>的内部命令</a:t>
            </a:r>
            <a:r>
              <a:rPr lang="en-US" altLang="zh-CN" dirty="0"/>
              <a:t>exec</a:t>
            </a:r>
            <a:r>
              <a:rPr lang="zh-CN" altLang="zh-CN" dirty="0"/>
              <a:t>的功能之一就是允许我们操作文件描述符。如果在</a:t>
            </a:r>
            <a:r>
              <a:rPr lang="en-US" altLang="zh-CN" dirty="0"/>
              <a:t>exec</a:t>
            </a:r>
            <a:r>
              <a:rPr lang="zh-CN" altLang="zh-CN" dirty="0"/>
              <a:t>之后没有指定命令，则</a:t>
            </a:r>
            <a:r>
              <a:rPr lang="en-US" altLang="zh-CN" dirty="0"/>
              <a:t>exec</a:t>
            </a:r>
            <a:r>
              <a:rPr lang="zh-CN" altLang="zh-CN" dirty="0"/>
              <a:t>命令之后的重定向将更改当前</a:t>
            </a:r>
            <a:r>
              <a:rPr lang="en-US" altLang="zh-CN" dirty="0"/>
              <a:t>Shell</a:t>
            </a:r>
            <a:r>
              <a:rPr lang="zh-CN" altLang="zh-CN" dirty="0"/>
              <a:t>的文件描述符。</a:t>
            </a:r>
          </a:p>
          <a:p>
            <a:r>
              <a:rPr lang="zh-CN" altLang="zh-CN" dirty="0"/>
              <a:t>例如，在命令“</a:t>
            </a:r>
            <a:r>
              <a:rPr lang="en-US" altLang="zh-CN" dirty="0"/>
              <a:t>exec 2&gt; file</a:t>
            </a:r>
            <a:r>
              <a:rPr lang="zh-CN" altLang="zh-CN" dirty="0"/>
              <a:t>”之后运行的所有命令，都会将其产生的错误信息发送到文件</a:t>
            </a:r>
            <a:r>
              <a:rPr lang="en-US" altLang="zh-CN" dirty="0"/>
              <a:t>file</a:t>
            </a:r>
            <a:r>
              <a:rPr lang="zh-CN" altLang="zh-CN" dirty="0"/>
              <a:t>中，就像你的命令在脚本</a:t>
            </a:r>
            <a:r>
              <a:rPr lang="en-US" altLang="zh-CN" dirty="0"/>
              <a:t>myscript.sh</a:t>
            </a:r>
            <a:r>
              <a:rPr lang="zh-CN" altLang="zh-CN" dirty="0"/>
              <a:t>中，而你运行的是“</a:t>
            </a:r>
            <a:r>
              <a:rPr lang="en-US" altLang="zh-CN" dirty="0"/>
              <a:t>./myscript.sh &gt;2 file</a:t>
            </a:r>
            <a:r>
              <a:rPr lang="zh-CN" altLang="zh-CN" dirty="0"/>
              <a:t>”。</a:t>
            </a:r>
          </a:p>
          <a:p>
            <a:r>
              <a:rPr lang="zh-CN" altLang="zh-CN" dirty="0"/>
              <a:t>比如，如果你想记录你的脚本中的命令产生的错误信息，你就可以在脚本的开头使用类似如下的命令：</a:t>
            </a:r>
          </a:p>
          <a:p>
            <a:r>
              <a:rPr lang="x-none" altLang="zh-CN" dirty="0"/>
              <a:t>exec 2&gt; errors.log</a:t>
            </a:r>
            <a:endParaRPr lang="zh-CN" altLang="zh-CN" dirty="0"/>
          </a:p>
          <a:p>
            <a:endParaRPr lang="zh-CN" altLang="en-US" dirty="0"/>
          </a:p>
        </p:txBody>
      </p:sp>
    </p:spTree>
    <p:extLst>
      <p:ext uri="{BB962C8B-B14F-4D97-AF65-F5344CB8AC3E}">
        <p14:creationId xmlns:p14="http://schemas.microsoft.com/office/powerpoint/2010/main" val="112054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11.3.2  </a:t>
            </a:r>
            <a:r>
              <a:rPr lang="zh-CN" altLang="zh-CN" dirty="0"/>
              <a:t>实例：指定用于输入的文件描述符</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a:t>在前面的章节我们已经了解到，文件描述符</a:t>
            </a:r>
            <a:r>
              <a:rPr lang="en-US" altLang="zh-CN" dirty="0"/>
              <a:t>0</a:t>
            </a:r>
            <a:r>
              <a:rPr lang="zh-CN" altLang="zh-CN" dirty="0"/>
              <a:t>、</a:t>
            </a:r>
            <a:r>
              <a:rPr lang="en-US" altLang="zh-CN" dirty="0"/>
              <a:t>1</a:t>
            </a:r>
            <a:r>
              <a:rPr lang="zh-CN" altLang="zh-CN" dirty="0"/>
              <a:t>和</a:t>
            </a:r>
            <a:r>
              <a:rPr lang="en-US" altLang="zh-CN" dirty="0"/>
              <a:t>2</a:t>
            </a:r>
            <a:r>
              <a:rPr lang="zh-CN" altLang="zh-CN" dirty="0"/>
              <a:t>是分别为标准输入、标准输出和标准错误保留的。然而，</a:t>
            </a:r>
            <a:r>
              <a:rPr lang="en-US" altLang="zh-CN" dirty="0"/>
              <a:t>Shell</a:t>
            </a:r>
            <a:r>
              <a:rPr lang="zh-CN" altLang="zh-CN" dirty="0"/>
              <a:t>允许你给一个输入文件或输出文件指定一个文件描述符。这样可以提高文件读取和写入的性能。这类文件描述符被称为用户自定义文件描述符。</a:t>
            </a:r>
          </a:p>
          <a:p>
            <a:r>
              <a:rPr lang="zh-CN" altLang="zh-CN" dirty="0"/>
              <a:t>给一个输入文件指定一个文件描述符的语法如下所示：</a:t>
            </a:r>
          </a:p>
          <a:p>
            <a:r>
              <a:rPr lang="x-none" altLang="zh-CN" dirty="0"/>
              <a:t>$ exec [n]&lt; file</a:t>
            </a:r>
            <a:endParaRPr lang="zh-CN" altLang="zh-CN" dirty="0"/>
          </a:p>
          <a:p>
            <a:r>
              <a:rPr lang="zh-CN" altLang="zh-CN" dirty="0"/>
              <a:t>其中，</a:t>
            </a:r>
            <a:r>
              <a:rPr lang="en-US" altLang="zh-CN" dirty="0"/>
              <a:t>[n]</a:t>
            </a:r>
            <a:r>
              <a:rPr lang="zh-CN" altLang="zh-CN" dirty="0"/>
              <a:t>即是文件描述符，如果不指定</a:t>
            </a:r>
            <a:r>
              <a:rPr lang="en-US" altLang="zh-CN" dirty="0"/>
              <a:t>n</a:t>
            </a:r>
            <a:r>
              <a:rPr lang="zh-CN" altLang="zh-CN" dirty="0"/>
              <a:t>，则表示标准输入（文件描述符</a:t>
            </a:r>
            <a:r>
              <a:rPr lang="en-US" altLang="zh-CN" dirty="0"/>
              <a:t>0</a:t>
            </a:r>
            <a:r>
              <a:rPr lang="zh-CN" altLang="zh-CN" dirty="0"/>
              <a:t>）。</a:t>
            </a:r>
          </a:p>
          <a:p>
            <a:r>
              <a:rPr lang="zh-CN" altLang="zh-CN" dirty="0"/>
              <a:t>上述的输入重定向会在文件描述符</a:t>
            </a:r>
            <a:r>
              <a:rPr lang="en-US" altLang="zh-CN" dirty="0"/>
              <a:t>n</a:t>
            </a:r>
            <a:r>
              <a:rPr lang="zh-CN" altLang="zh-CN" dirty="0"/>
              <a:t>上打开一个用于读取的文件</a:t>
            </a:r>
            <a:r>
              <a:rPr lang="en-US" altLang="zh-CN" dirty="0"/>
              <a:t>file</a:t>
            </a:r>
            <a:r>
              <a:rPr lang="zh-CN" altLang="zh-CN" dirty="0"/>
              <a:t>。</a:t>
            </a:r>
          </a:p>
          <a:p>
            <a:r>
              <a:rPr lang="zh-CN" altLang="zh-CN" dirty="0"/>
              <a:t>例如，我执行如下命令，将文件描述符</a:t>
            </a:r>
            <a:r>
              <a:rPr lang="en-US" altLang="zh-CN" dirty="0"/>
              <a:t>3</a:t>
            </a:r>
            <a:r>
              <a:rPr lang="zh-CN" altLang="zh-CN" dirty="0"/>
              <a:t>指定给文件</a:t>
            </a:r>
            <a:r>
              <a:rPr lang="en-US" altLang="zh-CN" dirty="0"/>
              <a:t>/</a:t>
            </a:r>
            <a:r>
              <a:rPr lang="en-US" altLang="zh-CN" dirty="0" err="1"/>
              <a:t>etc</a:t>
            </a:r>
            <a:r>
              <a:rPr lang="en-US" altLang="zh-CN" dirty="0"/>
              <a:t>/</a:t>
            </a:r>
            <a:r>
              <a:rPr lang="en-US" altLang="zh-CN" dirty="0" err="1"/>
              <a:t>passwd</a:t>
            </a:r>
            <a:r>
              <a:rPr lang="zh-CN" altLang="zh-CN" dirty="0"/>
              <a:t>以用于从中读取数据：</a:t>
            </a:r>
          </a:p>
          <a:p>
            <a:r>
              <a:rPr lang="x-none" altLang="zh-CN" dirty="0"/>
              <a:t>$ exec 3&lt; /etc/passwd</a:t>
            </a:r>
            <a:endParaRPr lang="zh-CN" altLang="zh-CN" dirty="0"/>
          </a:p>
          <a:p>
            <a:r>
              <a:rPr lang="zh-CN" altLang="zh-CN" dirty="0"/>
              <a:t>现在我们就可以在文件描述符</a:t>
            </a:r>
            <a:r>
              <a:rPr lang="en-US" altLang="zh-CN" dirty="0"/>
              <a:t>3</a:t>
            </a:r>
            <a:r>
              <a:rPr lang="zh-CN" altLang="zh-CN" dirty="0"/>
              <a:t>上读取此文件的内容，比如，使用</a:t>
            </a:r>
            <a:r>
              <a:rPr lang="en-US" altLang="zh-CN" dirty="0" err="1"/>
              <a:t>grep</a:t>
            </a:r>
            <a:r>
              <a:rPr lang="zh-CN" altLang="zh-CN" dirty="0"/>
              <a:t>命令来查找指定账号的信息：</a:t>
            </a:r>
          </a:p>
          <a:p>
            <a:r>
              <a:rPr lang="x-none" altLang="zh-CN" dirty="0"/>
              <a:t>$ grep yantaol &lt;&amp; 3</a:t>
            </a:r>
            <a:endParaRPr lang="zh-CN" altLang="zh-CN" dirty="0"/>
          </a:p>
          <a:p>
            <a:r>
              <a:rPr lang="x-none" altLang="zh-CN" dirty="0"/>
              <a:t>yantaol:x:12107:25:example:/home/yantaol:/bin/bash</a:t>
            </a:r>
            <a:endParaRPr lang="zh-CN" altLang="zh-CN" dirty="0"/>
          </a:p>
          <a:p>
            <a:r>
              <a:rPr lang="zh-CN" altLang="zh-CN" dirty="0"/>
              <a:t>在上述命令中，我们使用了操作符“</a:t>
            </a:r>
            <a:r>
              <a:rPr lang="en-US" altLang="zh-CN" dirty="0"/>
              <a:t>&lt;&amp;</a:t>
            </a:r>
            <a:r>
              <a:rPr lang="zh-CN" altLang="zh-CN" dirty="0"/>
              <a:t>”，它也是用一种重定向操作符，用于复制输入文件描述符。其语法如下所示：</a:t>
            </a:r>
          </a:p>
          <a:p>
            <a:r>
              <a:rPr lang="x-none" altLang="zh-CN" dirty="0"/>
              <a:t>[n]&lt;&amp;word</a:t>
            </a:r>
            <a:endParaRPr lang="zh-CN" altLang="zh-CN" dirty="0"/>
          </a:p>
          <a:p>
            <a:endParaRPr lang="zh-CN" altLang="en-US" dirty="0"/>
          </a:p>
        </p:txBody>
      </p:sp>
    </p:spTree>
    <p:extLst>
      <p:ext uri="{BB962C8B-B14F-4D97-AF65-F5344CB8AC3E}">
        <p14:creationId xmlns:p14="http://schemas.microsoft.com/office/powerpoint/2010/main" val="50957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11.3.3  </a:t>
            </a:r>
            <a:r>
              <a:rPr lang="zh-CN" altLang="zh-CN" dirty="0"/>
              <a:t>实例：指定用于输出的文件描述符</a:t>
            </a:r>
            <a:endParaRPr lang="zh-CN" altLang="en-US" dirty="0"/>
          </a:p>
        </p:txBody>
      </p:sp>
      <p:sp>
        <p:nvSpPr>
          <p:cNvPr id="3" name="内容占位符 2"/>
          <p:cNvSpPr>
            <a:spLocks noGrp="1"/>
          </p:cNvSpPr>
          <p:nvPr>
            <p:ph idx="1"/>
          </p:nvPr>
        </p:nvSpPr>
        <p:spPr/>
        <p:txBody>
          <a:bodyPr/>
          <a:lstStyle/>
          <a:p>
            <a:r>
              <a:rPr lang="zh-CN" altLang="zh-CN" dirty="0"/>
              <a:t>给一个输出文件指定一个文件描述符的语法如下所示：</a:t>
            </a:r>
          </a:p>
          <a:p>
            <a:r>
              <a:rPr lang="x-none" altLang="zh-CN" dirty="0"/>
              <a:t>$ exec [n]&gt; file</a:t>
            </a:r>
            <a:endParaRPr lang="zh-CN" altLang="zh-CN" dirty="0"/>
          </a:p>
          <a:p>
            <a:r>
              <a:rPr lang="zh-CN" altLang="zh-CN" dirty="0"/>
              <a:t>其中，</a:t>
            </a:r>
            <a:r>
              <a:rPr lang="en-US" altLang="zh-CN" dirty="0"/>
              <a:t>[n]</a:t>
            </a:r>
            <a:r>
              <a:rPr lang="zh-CN" altLang="zh-CN" dirty="0"/>
              <a:t>即是文件描述符，如果不指定</a:t>
            </a:r>
            <a:r>
              <a:rPr lang="en-US" altLang="zh-CN" dirty="0"/>
              <a:t>n</a:t>
            </a:r>
            <a:r>
              <a:rPr lang="zh-CN" altLang="zh-CN" dirty="0"/>
              <a:t>，则表示标准输出（文件描述符</a:t>
            </a:r>
            <a:r>
              <a:rPr lang="en-US" altLang="zh-CN" dirty="0"/>
              <a:t>1</a:t>
            </a:r>
            <a:r>
              <a:rPr lang="zh-CN" altLang="zh-CN" dirty="0"/>
              <a:t>）。</a:t>
            </a:r>
          </a:p>
          <a:p>
            <a:r>
              <a:rPr lang="zh-CN" altLang="zh-CN" dirty="0"/>
              <a:t>上述的输出重定向会在文件描述符</a:t>
            </a:r>
            <a:r>
              <a:rPr lang="en-US" altLang="zh-CN" dirty="0"/>
              <a:t>n</a:t>
            </a:r>
            <a:r>
              <a:rPr lang="zh-CN" altLang="zh-CN" dirty="0"/>
              <a:t>上打开一个用于写入的文件</a:t>
            </a:r>
            <a:r>
              <a:rPr lang="en-US" altLang="zh-CN" dirty="0"/>
              <a:t>file</a:t>
            </a:r>
            <a:r>
              <a:rPr lang="zh-CN" altLang="zh-CN" dirty="0"/>
              <a:t>。如果文件</a:t>
            </a:r>
            <a:r>
              <a:rPr lang="en-US" altLang="zh-CN" dirty="0"/>
              <a:t>file</a:t>
            </a:r>
            <a:r>
              <a:rPr lang="zh-CN" altLang="zh-CN" dirty="0"/>
              <a:t>不存在，则它将被创建。如果文件已存在，则它被清空为</a:t>
            </a:r>
            <a:r>
              <a:rPr lang="en-US" altLang="zh-CN" dirty="0"/>
              <a:t>0</a:t>
            </a:r>
            <a:r>
              <a:rPr lang="zh-CN" altLang="zh-CN" dirty="0"/>
              <a:t>字节。</a:t>
            </a:r>
          </a:p>
          <a:p>
            <a:endParaRPr lang="zh-CN" altLang="en-US" dirty="0"/>
          </a:p>
        </p:txBody>
      </p:sp>
    </p:spTree>
    <p:extLst>
      <p:ext uri="{BB962C8B-B14F-4D97-AF65-F5344CB8AC3E}">
        <p14:creationId xmlns:p14="http://schemas.microsoft.com/office/powerpoint/2010/main" val="3803986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11.3.4  </a:t>
            </a:r>
            <a:r>
              <a:rPr lang="zh-CN" altLang="zh-CN" dirty="0"/>
              <a:t>实例：关闭文件描述符</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zh-CN" dirty="0"/>
              <a:t>细心的你可能已经注意到了在前两节的实例脚本中所使用的关闭文件描述符的命令。没错，关闭文件描述符的操作很简单，其语法如下所示：</a:t>
            </a:r>
          </a:p>
          <a:p>
            <a:r>
              <a:rPr lang="en-US" altLang="zh-CN" dirty="0"/>
              <a:t>[n]&lt;&amp;-</a:t>
            </a:r>
            <a:endParaRPr lang="zh-CN" altLang="zh-CN" dirty="0"/>
          </a:p>
          <a:p>
            <a:r>
              <a:rPr lang="zh-CN" altLang="zh-CN" dirty="0"/>
              <a:t>或</a:t>
            </a:r>
          </a:p>
          <a:p>
            <a:r>
              <a:rPr lang="en-US" altLang="zh-CN" dirty="0"/>
              <a:t>[n]&gt;&amp;-</a:t>
            </a:r>
            <a:endParaRPr lang="zh-CN" altLang="zh-CN" dirty="0"/>
          </a:p>
          <a:p>
            <a:r>
              <a:rPr lang="zh-CN" altLang="zh-CN" dirty="0"/>
              <a:t>比如，关闭标准输入就是“</a:t>
            </a:r>
            <a:r>
              <a:rPr lang="en-US" altLang="zh-CN" dirty="0"/>
              <a:t>&lt;&amp;-</a:t>
            </a:r>
            <a:r>
              <a:rPr lang="zh-CN" altLang="zh-CN" dirty="0"/>
              <a:t>”</a:t>
            </a:r>
            <a:r>
              <a:rPr lang="en-US" altLang="zh-CN" dirty="0"/>
              <a:t>,</a:t>
            </a:r>
            <a:r>
              <a:rPr lang="zh-CN" altLang="zh-CN" dirty="0"/>
              <a:t>而关闭标准错误就是</a:t>
            </a:r>
            <a:r>
              <a:rPr lang="en-US" altLang="zh-CN" dirty="0"/>
              <a:t>2&gt;&amp;-</a:t>
            </a:r>
            <a:r>
              <a:rPr lang="zh-CN" altLang="zh-CN" dirty="0"/>
              <a:t>。</a:t>
            </a:r>
          </a:p>
          <a:p>
            <a:r>
              <a:rPr lang="zh-CN" altLang="zh-CN" dirty="0"/>
              <a:t>尽管操作系统会把无用垃圾清理掉，但在适时地关闭你自己打开的文件描述符仍然是一个好习惯。例如，你使用命令“</a:t>
            </a:r>
            <a:r>
              <a:rPr lang="en-US" altLang="zh-CN" dirty="0"/>
              <a:t>exec 5&gt;file</a:t>
            </a:r>
            <a:r>
              <a:rPr lang="zh-CN" altLang="zh-CN" dirty="0"/>
              <a:t>”打开了一个文件描述符，此命令之后的所有命令都将继承这个文件描述符。在这里，你做如下的操作可能会更好：</a:t>
            </a:r>
          </a:p>
          <a:p>
            <a:r>
              <a:rPr lang="en-US" altLang="zh-CN" dirty="0"/>
              <a:t>$ exec 5&gt;file</a:t>
            </a:r>
            <a:endParaRPr lang="zh-CN" altLang="zh-CN" dirty="0"/>
          </a:p>
          <a:p>
            <a:r>
              <a:rPr lang="en-US" altLang="zh-CN" dirty="0"/>
              <a:t>…</a:t>
            </a:r>
            <a:endParaRPr lang="zh-CN" altLang="zh-CN" dirty="0"/>
          </a:p>
          <a:p>
            <a:r>
              <a:rPr lang="en-US" altLang="zh-CN" dirty="0"/>
              <a:t># </a:t>
            </a:r>
            <a:r>
              <a:rPr lang="zh-CN" altLang="zh-CN" dirty="0"/>
              <a:t>使用文件描述符</a:t>
            </a:r>
            <a:r>
              <a:rPr lang="en-US" altLang="zh-CN" dirty="0"/>
              <a:t>5</a:t>
            </a:r>
            <a:r>
              <a:rPr lang="zh-CN" altLang="zh-CN" dirty="0"/>
              <a:t>的命令</a:t>
            </a:r>
          </a:p>
          <a:p>
            <a:r>
              <a:rPr lang="en-US" altLang="zh-CN" dirty="0"/>
              <a:t>…</a:t>
            </a:r>
            <a:endParaRPr lang="zh-CN" altLang="zh-CN" dirty="0"/>
          </a:p>
          <a:p>
            <a:r>
              <a:rPr lang="en-US" altLang="zh-CN" dirty="0"/>
              <a:t>$ exec 3&gt;&amp;-</a:t>
            </a:r>
            <a:endParaRPr lang="zh-CN" altLang="zh-CN" dirty="0"/>
          </a:p>
          <a:p>
            <a:r>
              <a:rPr lang="en-US" altLang="zh-CN" dirty="0"/>
              <a:t># </a:t>
            </a:r>
            <a:r>
              <a:rPr lang="zh-CN" altLang="zh-CN" dirty="0"/>
              <a:t>接下来的命令不再需要使用文件描述符</a:t>
            </a:r>
            <a:r>
              <a:rPr lang="en-US" altLang="zh-CN" dirty="0"/>
              <a:t>5</a:t>
            </a:r>
            <a:endParaRPr lang="zh-CN" altLang="zh-CN" dirty="0"/>
          </a:p>
          <a:p>
            <a:r>
              <a:rPr lang="zh-CN" altLang="zh-CN" dirty="0"/>
              <a:t>但我也见过有的用户使用这个方法来丢弃不需要的输出，比如，丢弃标准错误输出，使用类似如下的命令：</a:t>
            </a:r>
          </a:p>
          <a:p>
            <a:r>
              <a:rPr lang="en-US" altLang="zh-CN" dirty="0"/>
              <a:t>$ command 2&gt;&amp;-</a:t>
            </a:r>
            <a:endParaRPr lang="zh-CN" altLang="zh-CN" dirty="0"/>
          </a:p>
          <a:p>
            <a:r>
              <a:rPr lang="zh-CN" altLang="zh-CN" dirty="0"/>
              <a:t>尽管使用这种方法可以将标准错误输出丢弃掉，但我不确定你是否能期待所有的应用程序在关闭标准错误的情况下都能正常运行。在不确定的情况下，我宁愿使用</a:t>
            </a:r>
            <a:r>
              <a:rPr lang="en-US" altLang="zh-CN" dirty="0"/>
              <a:t>2&gt;/</a:t>
            </a:r>
            <a:r>
              <a:rPr lang="en-US" altLang="zh-CN" dirty="0" err="1"/>
              <a:t>dev</a:t>
            </a:r>
            <a:r>
              <a:rPr lang="en-US" altLang="zh-CN" dirty="0"/>
              <a:t>/null</a:t>
            </a:r>
            <a:r>
              <a:rPr lang="zh-CN" altLang="zh-CN" dirty="0"/>
              <a:t>来丢弃标准错误输出。</a:t>
            </a:r>
          </a:p>
          <a:p>
            <a:endParaRPr lang="zh-CN" altLang="en-US" dirty="0"/>
          </a:p>
        </p:txBody>
      </p:sp>
    </p:spTree>
    <p:extLst>
      <p:ext uri="{BB962C8B-B14F-4D97-AF65-F5344CB8AC3E}">
        <p14:creationId xmlns:p14="http://schemas.microsoft.com/office/powerpoint/2010/main" val="451350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11.3.5  </a:t>
            </a:r>
            <a:r>
              <a:rPr lang="zh-CN" altLang="zh-CN" dirty="0"/>
              <a:t>实例：打开用于读和写的文件描述符</a:t>
            </a:r>
            <a:endParaRPr lang="zh-CN" altLang="en-US" dirty="0"/>
          </a:p>
        </p:txBody>
      </p:sp>
      <p:sp>
        <p:nvSpPr>
          <p:cNvPr id="3" name="内容占位符 2"/>
          <p:cNvSpPr>
            <a:spLocks noGrp="1"/>
          </p:cNvSpPr>
          <p:nvPr>
            <p:ph idx="1"/>
          </p:nvPr>
        </p:nvSpPr>
        <p:spPr/>
        <p:txBody>
          <a:bodyPr/>
          <a:lstStyle/>
          <a:p>
            <a:r>
              <a:rPr lang="en-US" altLang="zh-CN" dirty="0"/>
              <a:t>Bash</a:t>
            </a:r>
            <a:r>
              <a:rPr lang="zh-CN" altLang="zh-CN" dirty="0"/>
              <a:t>支持使用如下语法在文件描述符上打开一个即可读取又可写入的文件：</a:t>
            </a:r>
          </a:p>
          <a:p>
            <a:r>
              <a:rPr lang="en-US" altLang="zh-CN" dirty="0"/>
              <a:t>$ exec [n]&lt;&gt;file</a:t>
            </a:r>
            <a:endParaRPr lang="zh-CN" altLang="zh-CN" dirty="0"/>
          </a:p>
          <a:p>
            <a:r>
              <a:rPr lang="zh-CN" altLang="zh-CN" dirty="0"/>
              <a:t>其中，</a:t>
            </a:r>
            <a:r>
              <a:rPr lang="en-US" altLang="zh-CN" dirty="0"/>
              <a:t>[n]</a:t>
            </a:r>
            <a:r>
              <a:rPr lang="zh-CN" altLang="zh-CN" dirty="0"/>
              <a:t>即是文件描述符，如果不指定</a:t>
            </a:r>
            <a:r>
              <a:rPr lang="en-US" altLang="zh-CN" dirty="0"/>
              <a:t>n</a:t>
            </a:r>
            <a:r>
              <a:rPr lang="zh-CN" altLang="zh-CN" dirty="0"/>
              <a:t>，则默认表示标准输入。如果文件</a:t>
            </a:r>
            <a:r>
              <a:rPr lang="en-US" altLang="zh-CN" dirty="0"/>
              <a:t>file</a:t>
            </a:r>
            <a:r>
              <a:rPr lang="zh-CN" altLang="zh-CN" dirty="0"/>
              <a:t>不存在，则将会被创建。符号“</a:t>
            </a:r>
            <a:r>
              <a:rPr lang="en-US" altLang="zh-CN" dirty="0"/>
              <a:t>&lt;&gt;</a:t>
            </a:r>
            <a:r>
              <a:rPr lang="zh-CN" altLang="zh-CN" dirty="0"/>
              <a:t>”是</a:t>
            </a:r>
            <a:r>
              <a:rPr lang="en-US" altLang="zh-CN" dirty="0"/>
              <a:t>Bash</a:t>
            </a:r>
            <a:r>
              <a:rPr lang="zh-CN" altLang="zh-CN" dirty="0"/>
              <a:t>中菱形操作符，这个操作符就是用于打开一个可读写的操作符。</a:t>
            </a:r>
          </a:p>
          <a:p>
            <a:r>
              <a:rPr lang="zh-CN" altLang="zh-CN" dirty="0"/>
              <a:t>这个语法对更新文件很有用。</a:t>
            </a:r>
          </a:p>
          <a:p>
            <a:endParaRPr lang="zh-CN" altLang="en-US" dirty="0"/>
          </a:p>
        </p:txBody>
      </p:sp>
    </p:spTree>
    <p:extLst>
      <p:ext uri="{BB962C8B-B14F-4D97-AF65-F5344CB8AC3E}">
        <p14:creationId xmlns:p14="http://schemas.microsoft.com/office/powerpoint/2010/main" val="2535236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11.3.6  </a:t>
            </a:r>
            <a:r>
              <a:rPr lang="zh-CN" altLang="zh-CN" dirty="0"/>
              <a:t>实例：在同一脚本中使用</a:t>
            </a:r>
            <a:r>
              <a:rPr lang="en-US" altLang="zh-CN" dirty="0"/>
              <a:t>exec</a:t>
            </a:r>
            <a:r>
              <a:rPr lang="zh-CN" altLang="zh-CN" dirty="0"/>
              <a:t>进行输入和输出重定向</a:t>
            </a:r>
            <a:endParaRPr lang="zh-CN" altLang="en-US" dirty="0"/>
          </a:p>
        </p:txBody>
      </p:sp>
      <p:sp>
        <p:nvSpPr>
          <p:cNvPr id="3" name="内容占位符 2"/>
          <p:cNvSpPr>
            <a:spLocks noGrp="1"/>
          </p:cNvSpPr>
          <p:nvPr>
            <p:ph idx="1"/>
          </p:nvPr>
        </p:nvSpPr>
        <p:spPr/>
        <p:txBody>
          <a:bodyPr/>
          <a:lstStyle/>
          <a:p>
            <a:r>
              <a:rPr lang="zh-CN" altLang="zh-CN" dirty="0"/>
              <a:t>在前面的几节的实例脚本中，我们都是只使用</a:t>
            </a:r>
            <a:r>
              <a:rPr lang="en-US" altLang="zh-CN" dirty="0"/>
              <a:t>exec</a:t>
            </a:r>
            <a:r>
              <a:rPr lang="zh-CN" altLang="zh-CN" dirty="0"/>
              <a:t>命令进行了输入重定向或输出重定向。而在这一节中，我们将通过几个实例脚本来学习，如何在同一脚本中使用</a:t>
            </a:r>
            <a:r>
              <a:rPr lang="en-US" altLang="zh-CN" dirty="0"/>
              <a:t>exec</a:t>
            </a:r>
            <a:r>
              <a:rPr lang="zh-CN" altLang="zh-CN" dirty="0"/>
              <a:t>命令即进行输入重定向又进行输出重定向。</a:t>
            </a:r>
          </a:p>
          <a:p>
            <a:endParaRPr lang="zh-CN" altLang="en-US" dirty="0"/>
          </a:p>
        </p:txBody>
      </p:sp>
    </p:spTree>
    <p:extLst>
      <p:ext uri="{BB962C8B-B14F-4D97-AF65-F5344CB8AC3E}">
        <p14:creationId xmlns:p14="http://schemas.microsoft.com/office/powerpoint/2010/main" val="554921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zh-CN" dirty="0"/>
              <a:t>小结</a:t>
            </a:r>
            <a:endParaRPr lang="zh-CN" altLang="en-US" dirty="0"/>
          </a:p>
        </p:txBody>
      </p:sp>
      <p:sp>
        <p:nvSpPr>
          <p:cNvPr id="3" name="内容占位符 2"/>
          <p:cNvSpPr>
            <a:spLocks noGrp="1"/>
          </p:cNvSpPr>
          <p:nvPr>
            <p:ph idx="1"/>
          </p:nvPr>
        </p:nvSpPr>
        <p:spPr/>
        <p:txBody>
          <a:bodyPr>
            <a:normAutofit fontScale="62500" lnSpcReduction="20000"/>
          </a:bodyPr>
          <a:lstStyle/>
          <a:p>
            <a:pPr marL="109728" indent="0">
              <a:buNone/>
            </a:pPr>
            <a:r>
              <a:rPr lang="zh-CN" altLang="zh-CN" dirty="0" smtClean="0"/>
              <a:t>下面</a:t>
            </a:r>
            <a:r>
              <a:rPr lang="zh-CN" altLang="zh-CN" dirty="0"/>
              <a:t>我们总结一下本章所学的主要知识：</a:t>
            </a:r>
          </a:p>
          <a:p>
            <a:r>
              <a:rPr lang="zh-CN" altLang="zh-CN" dirty="0"/>
              <a:t>改变输入或输出的默认路径就叫做重定向。</a:t>
            </a:r>
          </a:p>
          <a:p>
            <a:r>
              <a:rPr lang="zh-CN" altLang="zh-CN" dirty="0"/>
              <a:t>在</a:t>
            </a:r>
            <a:r>
              <a:rPr lang="en-US" altLang="zh-CN" dirty="0"/>
              <a:t>Linux</a:t>
            </a:r>
            <a:r>
              <a:rPr lang="zh-CN" altLang="zh-CN" dirty="0"/>
              <a:t>中一切皆文件，所以你的硬件在</a:t>
            </a:r>
            <a:r>
              <a:rPr lang="en-US" altLang="zh-CN" dirty="0"/>
              <a:t>Linux</a:t>
            </a:r>
            <a:r>
              <a:rPr lang="zh-CN" altLang="zh-CN" dirty="0"/>
              <a:t>系统中同样地表示为文件：</a:t>
            </a:r>
          </a:p>
          <a:p>
            <a:pPr lvl="0"/>
            <a:r>
              <a:rPr lang="en-US" altLang="zh-CN" dirty="0"/>
              <a:t>0 – </a:t>
            </a:r>
            <a:r>
              <a:rPr lang="zh-CN" altLang="zh-CN" dirty="0"/>
              <a:t>标准输入 </a:t>
            </a:r>
            <a:r>
              <a:rPr lang="en-US" altLang="zh-CN" dirty="0"/>
              <a:t>– </a:t>
            </a:r>
            <a:r>
              <a:rPr lang="zh-CN" altLang="zh-CN" dirty="0"/>
              <a:t>键盘：从文件（默认是键盘）读取输入。</a:t>
            </a:r>
          </a:p>
          <a:p>
            <a:pPr lvl="0"/>
            <a:r>
              <a:rPr lang="en-US" altLang="zh-CN" dirty="0"/>
              <a:t>1 – </a:t>
            </a:r>
            <a:r>
              <a:rPr lang="zh-CN" altLang="zh-CN" dirty="0"/>
              <a:t>标准输出 </a:t>
            </a:r>
            <a:r>
              <a:rPr lang="en-US" altLang="zh-CN" dirty="0"/>
              <a:t>– </a:t>
            </a:r>
            <a:r>
              <a:rPr lang="zh-CN" altLang="zh-CN" dirty="0"/>
              <a:t>屏幕：发送数据到文件（默认是屏幕）。</a:t>
            </a:r>
          </a:p>
          <a:p>
            <a:pPr lvl="0"/>
            <a:r>
              <a:rPr lang="en-US" altLang="zh-CN" dirty="0"/>
              <a:t>2 – </a:t>
            </a:r>
            <a:r>
              <a:rPr lang="zh-CN" altLang="zh-CN" dirty="0"/>
              <a:t>标准错误 </a:t>
            </a:r>
            <a:r>
              <a:rPr lang="en-US" altLang="zh-CN" dirty="0"/>
              <a:t>– </a:t>
            </a:r>
            <a:r>
              <a:rPr lang="zh-CN" altLang="zh-CN" dirty="0"/>
              <a:t>屏幕：发送所有错误信息到一个文件（默认是屏幕）。</a:t>
            </a:r>
          </a:p>
          <a:p>
            <a:r>
              <a:rPr lang="zh-CN" altLang="zh-CN" dirty="0"/>
              <a:t>标准输入具有如下特点：它是默认的输入方法，它被所有命令使用来读取输入；它用数字</a:t>
            </a:r>
            <a:r>
              <a:rPr lang="en-US" altLang="zh-CN" dirty="0"/>
              <a:t>0</a:t>
            </a:r>
            <a:r>
              <a:rPr lang="zh-CN" altLang="zh-CN" dirty="0"/>
              <a:t>表示；它也被称作</a:t>
            </a:r>
            <a:r>
              <a:rPr lang="en-US" altLang="zh-CN" dirty="0" err="1"/>
              <a:t>stdin</a:t>
            </a:r>
            <a:r>
              <a:rPr lang="zh-CN" altLang="zh-CN" dirty="0"/>
              <a:t>；默认的标准输入设备是键盘。</a:t>
            </a:r>
          </a:p>
          <a:p>
            <a:r>
              <a:rPr lang="zh-CN" altLang="zh-CN" dirty="0"/>
              <a:t>标准输出具有如下特点：它被命令用来写入或显示命令自身的输出；它用数字</a:t>
            </a:r>
            <a:r>
              <a:rPr lang="en-US" altLang="zh-CN" dirty="0"/>
              <a:t>1</a:t>
            </a:r>
            <a:r>
              <a:rPr lang="zh-CN" altLang="zh-CN" dirty="0"/>
              <a:t>表示；它也被称作</a:t>
            </a:r>
            <a:r>
              <a:rPr lang="en-US" altLang="zh-CN" dirty="0" err="1"/>
              <a:t>stdout</a:t>
            </a:r>
            <a:r>
              <a:rPr lang="zh-CN" altLang="zh-CN" dirty="0"/>
              <a:t>；默认的标准输出设备是屏幕。</a:t>
            </a:r>
          </a:p>
          <a:p>
            <a:r>
              <a:rPr lang="zh-CN" altLang="zh-CN" dirty="0"/>
              <a:t>标准错误具有如下特点：它是默认的错误输出方法，它被用于写入所有系统错误信息；它用数字</a:t>
            </a:r>
            <a:r>
              <a:rPr lang="en-US" altLang="zh-CN" dirty="0"/>
              <a:t>2</a:t>
            </a:r>
            <a:r>
              <a:rPr lang="zh-CN" altLang="zh-CN" dirty="0"/>
              <a:t>表示；它也被称为</a:t>
            </a:r>
            <a:r>
              <a:rPr lang="en-US" altLang="zh-CN" dirty="0" err="1"/>
              <a:t>stderr</a:t>
            </a:r>
            <a:r>
              <a:rPr lang="zh-CN" altLang="zh-CN" dirty="0"/>
              <a:t>；默认的标准输出设备是屏幕或显示器。</a:t>
            </a:r>
          </a:p>
          <a:p>
            <a:r>
              <a:rPr lang="zh-CN" altLang="zh-CN" dirty="0"/>
              <a:t>在</a:t>
            </a:r>
            <a:r>
              <a:rPr lang="en-US" altLang="zh-CN" dirty="0"/>
              <a:t>Linux</a:t>
            </a:r>
            <a:r>
              <a:rPr lang="zh-CN" altLang="zh-CN" dirty="0"/>
              <a:t>中，总有三个默认的设备文件是打开的，即标准输入</a:t>
            </a:r>
            <a:r>
              <a:rPr lang="en-US" altLang="zh-CN" dirty="0" err="1"/>
              <a:t>stdin</a:t>
            </a:r>
            <a:r>
              <a:rPr lang="zh-CN" altLang="zh-CN" dirty="0"/>
              <a:t>（键盘）、标准输出</a:t>
            </a:r>
            <a:r>
              <a:rPr lang="en-US" altLang="zh-CN" dirty="0" err="1"/>
              <a:t>stdout</a:t>
            </a:r>
            <a:r>
              <a:rPr lang="zh-CN" altLang="zh-CN" dirty="0"/>
              <a:t>（屏幕）和标准错误</a:t>
            </a:r>
            <a:r>
              <a:rPr lang="en-US" altLang="zh-CN" dirty="0" err="1"/>
              <a:t>stderr</a:t>
            </a:r>
            <a:r>
              <a:rPr lang="zh-CN" altLang="zh-CN" dirty="0"/>
              <a:t>（输出到屏幕的错误信息）。</a:t>
            </a:r>
          </a:p>
          <a:p>
            <a:endParaRPr lang="zh-CN" altLang="en-US" dirty="0"/>
          </a:p>
        </p:txBody>
      </p:sp>
    </p:spTree>
    <p:extLst>
      <p:ext uri="{BB962C8B-B14F-4D97-AF65-F5344CB8AC3E}">
        <p14:creationId xmlns:p14="http://schemas.microsoft.com/office/powerpoint/2010/main" val="92899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233768"/>
          </a:xfrm>
        </p:spPr>
        <p:txBody>
          <a:bodyPr>
            <a:normAutofit fontScale="85000" lnSpcReduction="20000"/>
          </a:bodyPr>
          <a:lstStyle/>
          <a:p>
            <a:r>
              <a:rPr lang="zh-CN" altLang="zh-CN" dirty="0"/>
              <a:t>几乎所有命令都会产生到屏幕的输出和从键盘获取输入，而在</a:t>
            </a:r>
            <a:r>
              <a:rPr lang="en-US" altLang="zh-CN" dirty="0"/>
              <a:t>Linux</a:t>
            </a:r>
            <a:r>
              <a:rPr lang="zh-CN" altLang="zh-CN" dirty="0"/>
              <a:t>系统中可以将输出发送到指定的文件，或从文件中读取输入。每一个</a:t>
            </a:r>
            <a:r>
              <a:rPr lang="en-US" altLang="zh-CN" dirty="0"/>
              <a:t>Shell</a:t>
            </a:r>
            <a:r>
              <a:rPr lang="zh-CN" altLang="zh-CN" dirty="0"/>
              <a:t>命令都有它自己的输入和输出。在一个命令执行之前，它的输入和输出可以使用由</a:t>
            </a:r>
            <a:r>
              <a:rPr lang="en-US" altLang="zh-CN" dirty="0"/>
              <a:t>Shell</a:t>
            </a:r>
            <a:r>
              <a:rPr lang="zh-CN" altLang="zh-CN" dirty="0"/>
              <a:t>解释的特殊标记重定向。例如，将</a:t>
            </a:r>
            <a:r>
              <a:rPr lang="en-US" altLang="zh-CN" dirty="0"/>
              <a:t>date</a:t>
            </a:r>
            <a:r>
              <a:rPr lang="zh-CN" altLang="zh-CN" dirty="0"/>
              <a:t>命令的输出发送到文件而不是屏幕。改变输入或输出的默认路径就叫做重定向。</a:t>
            </a:r>
          </a:p>
          <a:p>
            <a:r>
              <a:rPr lang="zh-CN" altLang="zh-CN" dirty="0"/>
              <a:t>在</a:t>
            </a:r>
            <a:r>
              <a:rPr lang="en-US" altLang="zh-CN" dirty="0"/>
              <a:t>Linux</a:t>
            </a:r>
            <a:r>
              <a:rPr lang="zh-CN" altLang="zh-CN" dirty="0"/>
              <a:t>中一切皆文件，所以你的硬件在</a:t>
            </a:r>
            <a:r>
              <a:rPr lang="en-US" altLang="zh-CN" dirty="0"/>
              <a:t>Linux</a:t>
            </a:r>
            <a:r>
              <a:rPr lang="zh-CN" altLang="zh-CN" dirty="0"/>
              <a:t>系统中同样地表示为文件：</a:t>
            </a:r>
          </a:p>
          <a:p>
            <a:pPr lvl="0"/>
            <a:r>
              <a:rPr lang="en-US" altLang="zh-CN" dirty="0"/>
              <a:t>0 – </a:t>
            </a:r>
            <a:r>
              <a:rPr lang="zh-CN" altLang="zh-CN" dirty="0"/>
              <a:t>标准输入 </a:t>
            </a:r>
            <a:r>
              <a:rPr lang="en-US" altLang="zh-CN" dirty="0"/>
              <a:t>– </a:t>
            </a:r>
            <a:r>
              <a:rPr lang="zh-CN" altLang="zh-CN" dirty="0"/>
              <a:t>键盘：从文件（默认是键盘）读取输入。</a:t>
            </a:r>
          </a:p>
          <a:p>
            <a:pPr lvl="0"/>
            <a:r>
              <a:rPr lang="en-US" altLang="zh-CN" dirty="0"/>
              <a:t>1 – </a:t>
            </a:r>
            <a:r>
              <a:rPr lang="zh-CN" altLang="zh-CN" dirty="0"/>
              <a:t>标准输出 </a:t>
            </a:r>
            <a:r>
              <a:rPr lang="en-US" altLang="zh-CN" dirty="0"/>
              <a:t>– </a:t>
            </a:r>
            <a:r>
              <a:rPr lang="zh-CN" altLang="zh-CN" dirty="0"/>
              <a:t>屏幕：发送数据到文件（默认是屏幕）。</a:t>
            </a:r>
          </a:p>
          <a:p>
            <a:pPr lvl="0"/>
            <a:r>
              <a:rPr lang="en-US" altLang="zh-CN" dirty="0"/>
              <a:t>2 – </a:t>
            </a:r>
            <a:r>
              <a:rPr lang="zh-CN" altLang="zh-CN" dirty="0"/>
              <a:t>标准错误 </a:t>
            </a:r>
            <a:r>
              <a:rPr lang="en-US" altLang="zh-CN" dirty="0"/>
              <a:t>– </a:t>
            </a:r>
            <a:r>
              <a:rPr lang="zh-CN" altLang="zh-CN" dirty="0"/>
              <a:t>屏幕：发送所有错误信息到一个文件（默认是屏幕）。</a:t>
            </a:r>
          </a:p>
          <a:p>
            <a:r>
              <a:rPr lang="zh-CN" altLang="zh-CN" dirty="0"/>
              <a:t>上述的三个数字是标准的</a:t>
            </a:r>
            <a:r>
              <a:rPr lang="en-US" altLang="zh-CN" dirty="0"/>
              <a:t>POSIX</a:t>
            </a:r>
            <a:r>
              <a:rPr lang="zh-CN" altLang="zh-CN" dirty="0"/>
              <a:t>字符，也称为文件描述符。每个</a:t>
            </a:r>
            <a:r>
              <a:rPr lang="en-US" altLang="zh-CN" dirty="0"/>
              <a:t>Linux</a:t>
            </a:r>
            <a:r>
              <a:rPr lang="zh-CN" altLang="zh-CN" dirty="0"/>
              <a:t>命令都会使用上述的流与用户或其它系统程序进行交互。</a:t>
            </a:r>
          </a:p>
          <a:p>
            <a:endParaRPr lang="zh-CN" altLang="en-US" dirty="0"/>
          </a:p>
        </p:txBody>
      </p:sp>
    </p:spTree>
    <p:extLst>
      <p:ext uri="{BB962C8B-B14F-4D97-AF65-F5344CB8AC3E}">
        <p14:creationId xmlns:p14="http://schemas.microsoft.com/office/powerpoint/2010/main" val="644412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zh-CN" dirty="0"/>
              <a:t>小结</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重定向简单地说就是从文件、命令、程序、脚本，甚至是脚本中的代码块获取输出并把它作为输入发送到另一个文件、命令、程序或脚本。</a:t>
            </a:r>
          </a:p>
          <a:p>
            <a:r>
              <a:rPr lang="zh-CN" altLang="zh-CN" dirty="0"/>
              <a:t>文件重定向是更改一个文件描述符以指向一个文件。</a:t>
            </a:r>
          </a:p>
          <a:p>
            <a:r>
              <a:rPr lang="zh-CN" altLang="zh-CN" dirty="0"/>
              <a:t>当一个应用程序需要文件数据并且它的创建是为从标准输入读取数据时，使用重定向是一个好主意。在网上有很多不好的示例都是告诉你将</a:t>
            </a:r>
            <a:r>
              <a:rPr lang="en-US" altLang="zh-CN" dirty="0"/>
              <a:t>cat</a:t>
            </a:r>
            <a:r>
              <a:rPr lang="zh-CN" altLang="zh-CN" dirty="0"/>
              <a:t>的输出管道到进程，但这是一个很糟糕的主意。</a:t>
            </a:r>
          </a:p>
          <a:p>
            <a:r>
              <a:rPr lang="zh-CN" altLang="zh-CN" dirty="0"/>
              <a:t>当设计一个可以从各种不同的源头提供数据的应用程序时，通常最好让你的应用程序从标准输入读取数据。这样，用户就可以使用重定向来获取他想要的数据。</a:t>
            </a:r>
          </a:p>
          <a:p>
            <a:r>
              <a:rPr lang="en-US" altLang="zh-CN" dirty="0"/>
              <a:t>Bash</a:t>
            </a:r>
            <a:r>
              <a:rPr lang="zh-CN" altLang="zh-CN" dirty="0"/>
              <a:t>还有一种重定向的类型是</a:t>
            </a:r>
            <a:r>
              <a:rPr lang="en-US" altLang="zh-CN" dirty="0"/>
              <a:t>here-documents</a:t>
            </a:r>
            <a:r>
              <a:rPr lang="zh-CN" altLang="zh-CN" dirty="0"/>
              <a:t>，</a:t>
            </a:r>
            <a:r>
              <a:rPr lang="en-US" altLang="zh-CN" dirty="0"/>
              <a:t>here-documents</a:t>
            </a:r>
            <a:r>
              <a:rPr lang="zh-CN" altLang="zh-CN" dirty="0"/>
              <a:t>重定向的操作符是“</a:t>
            </a:r>
            <a:r>
              <a:rPr lang="en-US" altLang="zh-CN" dirty="0"/>
              <a:t>&lt;&lt;MARKER</a:t>
            </a:r>
            <a:r>
              <a:rPr lang="zh-CN" altLang="zh-CN" dirty="0"/>
              <a:t>”。这个操作符指示</a:t>
            </a:r>
            <a:r>
              <a:rPr lang="en-US" altLang="zh-CN" dirty="0"/>
              <a:t>Bash</a:t>
            </a:r>
            <a:r>
              <a:rPr lang="zh-CN" altLang="zh-CN" dirty="0"/>
              <a:t>从标准输入读取输入的内容直到读取到只包含</a:t>
            </a:r>
            <a:r>
              <a:rPr lang="en-US" altLang="zh-CN" dirty="0"/>
              <a:t>MARKER</a:t>
            </a:r>
            <a:r>
              <a:rPr lang="zh-CN" altLang="zh-CN" dirty="0"/>
              <a:t>的行为止。</a:t>
            </a:r>
          </a:p>
          <a:p>
            <a:r>
              <a:rPr lang="zh-CN" altLang="zh-CN" dirty="0"/>
              <a:t>重定向操作符（</a:t>
            </a:r>
            <a:r>
              <a:rPr lang="en-US" altLang="zh-CN" dirty="0"/>
              <a:t>&lt;&lt;</a:t>
            </a:r>
            <a:r>
              <a:rPr lang="zh-CN" altLang="zh-CN" dirty="0"/>
              <a:t>）和定界标示符（</a:t>
            </a:r>
            <a:r>
              <a:rPr lang="en-US" altLang="zh-CN" dirty="0"/>
              <a:t>END</a:t>
            </a:r>
            <a:r>
              <a:rPr lang="zh-CN" altLang="zh-CN" dirty="0"/>
              <a:t>）之间不需要使用空格分隔，“</a:t>
            </a:r>
            <a:r>
              <a:rPr lang="en-US" altLang="zh-CN" dirty="0"/>
              <a:t>&lt;&lt;END</a:t>
            </a:r>
            <a:r>
              <a:rPr lang="zh-CN" altLang="zh-CN" dirty="0"/>
              <a:t>”和“</a:t>
            </a:r>
            <a:r>
              <a:rPr lang="en-US" altLang="zh-CN" dirty="0"/>
              <a:t>&lt;&lt; END</a:t>
            </a:r>
            <a:r>
              <a:rPr lang="zh-CN" altLang="zh-CN" dirty="0"/>
              <a:t>”两种写法都可以。</a:t>
            </a:r>
          </a:p>
          <a:p>
            <a:r>
              <a:rPr lang="zh-CN" altLang="zh-CN" dirty="0"/>
              <a:t>终结字符串</a:t>
            </a:r>
            <a:r>
              <a:rPr lang="en-US" altLang="zh-CN" dirty="0"/>
              <a:t>END</a:t>
            </a:r>
            <a:r>
              <a:rPr lang="zh-CN" altLang="zh-CN" dirty="0"/>
              <a:t>必须写在行首。</a:t>
            </a:r>
          </a:p>
        </p:txBody>
      </p:sp>
    </p:spTree>
    <p:extLst>
      <p:ext uri="{BB962C8B-B14F-4D97-AF65-F5344CB8AC3E}">
        <p14:creationId xmlns:p14="http://schemas.microsoft.com/office/powerpoint/2010/main" val="2331738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zh-CN" dirty="0"/>
              <a:t>小结</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如果你尝试在你的脚本嵌入一小块多行数据，使用</a:t>
            </a:r>
            <a:r>
              <a:rPr lang="en-US" altLang="zh-CN" dirty="0"/>
              <a:t>here-documents</a:t>
            </a:r>
            <a:r>
              <a:rPr lang="zh-CN" altLang="zh-CN" dirty="0"/>
              <a:t>是很有用的。使用</a:t>
            </a:r>
            <a:r>
              <a:rPr lang="en-US" altLang="zh-CN" dirty="0"/>
              <a:t>here-documents</a:t>
            </a:r>
            <a:r>
              <a:rPr lang="zh-CN" altLang="zh-CN" dirty="0"/>
              <a:t>嵌入很大的数据块是一个不好的习惯。你应该保持你的逻辑（你的代码）与你的输入（你的数据）分离，最好是在不同的文件中，除非是你的输入一个很小的数据集。</a:t>
            </a:r>
          </a:p>
          <a:p>
            <a:r>
              <a:rPr lang="en-US" altLang="zh-CN" dirty="0"/>
              <a:t>here-strings</a:t>
            </a:r>
            <a:r>
              <a:rPr lang="zh-CN" altLang="zh-CN" dirty="0"/>
              <a:t>是</a:t>
            </a:r>
            <a:r>
              <a:rPr lang="en-US" altLang="zh-CN" dirty="0"/>
              <a:t>here-documents</a:t>
            </a:r>
            <a:r>
              <a:rPr lang="zh-CN" altLang="zh-CN" dirty="0"/>
              <a:t>的一个变种。它由操作符“</a:t>
            </a:r>
            <a:r>
              <a:rPr lang="en-US" altLang="zh-CN" dirty="0"/>
              <a:t>&lt;&lt;&lt;</a:t>
            </a:r>
            <a:r>
              <a:rPr lang="zh-CN" altLang="zh-CN" dirty="0"/>
              <a:t>”和作为标准输入的字符串构成（是被</a:t>
            </a:r>
            <a:r>
              <a:rPr lang="en-US" altLang="zh-CN" dirty="0"/>
              <a:t>Shell</a:t>
            </a:r>
            <a:r>
              <a:rPr lang="zh-CN" altLang="zh-CN" dirty="0"/>
              <a:t>作为一个整体来处理的序列），</a:t>
            </a:r>
            <a:r>
              <a:rPr lang="en-US" altLang="zh-CN" dirty="0"/>
              <a:t>here-strings</a:t>
            </a:r>
            <a:r>
              <a:rPr lang="zh-CN" altLang="zh-CN" dirty="0"/>
              <a:t>是一个用于输入重定向的普通字符串，并不是一个特别的字符串。</a:t>
            </a:r>
          </a:p>
          <a:p>
            <a:r>
              <a:rPr lang="zh-CN" altLang="zh-CN" dirty="0"/>
              <a:t>与</a:t>
            </a:r>
            <a:r>
              <a:rPr lang="en-US" altLang="zh-CN" dirty="0"/>
              <a:t>here-documents</a:t>
            </a:r>
            <a:r>
              <a:rPr lang="zh-CN" altLang="zh-CN" dirty="0"/>
              <a:t>相比，</a:t>
            </a:r>
            <a:r>
              <a:rPr lang="en-US" altLang="zh-CN" dirty="0"/>
              <a:t>here-strings</a:t>
            </a:r>
            <a:r>
              <a:rPr lang="zh-CN" altLang="zh-CN" dirty="0"/>
              <a:t>通常是相当方便的，特别是发送变量内容（而不是文件）到像</a:t>
            </a:r>
            <a:r>
              <a:rPr lang="en-US" altLang="zh-CN" dirty="0" err="1"/>
              <a:t>grep</a:t>
            </a:r>
            <a:r>
              <a:rPr lang="zh-CN" altLang="zh-CN" dirty="0"/>
              <a:t>或</a:t>
            </a:r>
            <a:r>
              <a:rPr lang="en-US" altLang="zh-CN" dirty="0" err="1"/>
              <a:t>sed</a:t>
            </a:r>
            <a:r>
              <a:rPr lang="zh-CN" altLang="zh-CN" dirty="0"/>
              <a:t>这样的过滤程序时。</a:t>
            </a:r>
          </a:p>
          <a:p>
            <a:r>
              <a:rPr lang="zh-CN" altLang="zh-CN" dirty="0"/>
              <a:t>写入到</a:t>
            </a:r>
            <a:r>
              <a:rPr lang="en-US" altLang="zh-CN" dirty="0"/>
              <a:t>/</a:t>
            </a:r>
            <a:r>
              <a:rPr lang="en-US" altLang="zh-CN" dirty="0" err="1"/>
              <a:t>dev</a:t>
            </a:r>
            <a:r>
              <a:rPr lang="en-US" altLang="zh-CN" dirty="0"/>
              <a:t>/null</a:t>
            </a:r>
            <a:r>
              <a:rPr lang="zh-CN" altLang="zh-CN" dirty="0"/>
              <a:t>的所有数据都将被系统丢弃。所以我们可以将任何不想要的程序或命令的输出发送到</a:t>
            </a:r>
            <a:r>
              <a:rPr lang="en-US" altLang="zh-CN" dirty="0"/>
              <a:t>/</a:t>
            </a:r>
            <a:r>
              <a:rPr lang="en-US" altLang="zh-CN" dirty="0" err="1"/>
              <a:t>dev</a:t>
            </a:r>
            <a:r>
              <a:rPr lang="en-US" altLang="zh-CN" dirty="0"/>
              <a:t>/null</a:t>
            </a:r>
            <a:r>
              <a:rPr lang="zh-CN" altLang="zh-CN" dirty="0"/>
              <a:t>。</a:t>
            </a:r>
          </a:p>
        </p:txBody>
      </p:sp>
    </p:spTree>
    <p:extLst>
      <p:ext uri="{BB962C8B-B14F-4D97-AF65-F5344CB8AC3E}">
        <p14:creationId xmlns:p14="http://schemas.microsoft.com/office/powerpoint/2010/main" val="2563877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zh-CN" dirty="0"/>
              <a:t>小结</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符号“</a:t>
            </a:r>
            <a:r>
              <a:rPr lang="en-US" altLang="zh-CN" dirty="0"/>
              <a:t>2&gt;</a:t>
            </a:r>
            <a:r>
              <a:rPr lang="zh-CN" altLang="zh-CN" dirty="0"/>
              <a:t>”即为标准错误重定向操作符。</a:t>
            </a:r>
          </a:p>
          <a:p>
            <a:r>
              <a:rPr lang="zh-CN" altLang="zh-CN" dirty="0"/>
              <a:t>符号“</a:t>
            </a:r>
            <a:r>
              <a:rPr lang="en-US" altLang="zh-CN" dirty="0"/>
              <a:t>&gt;</a:t>
            </a:r>
            <a:r>
              <a:rPr lang="zh-CN" altLang="zh-CN" dirty="0"/>
              <a:t>”即为标准输出重定向操作符。</a:t>
            </a:r>
          </a:p>
          <a:p>
            <a:r>
              <a:rPr lang="zh-CN" altLang="zh-CN" dirty="0"/>
              <a:t>同时将标准错误和标准输出进行重定向的语法有：</a:t>
            </a:r>
            <a:r>
              <a:rPr lang="en-US" altLang="zh-CN" dirty="0"/>
              <a:t>command &amp;&gt; filename</a:t>
            </a:r>
            <a:r>
              <a:rPr lang="zh-CN" altLang="zh-CN" dirty="0"/>
              <a:t>、</a:t>
            </a:r>
            <a:r>
              <a:rPr lang="en-US" altLang="zh-CN" dirty="0"/>
              <a:t>command &gt;&amp; filename</a:t>
            </a:r>
            <a:r>
              <a:rPr lang="zh-CN" altLang="zh-CN" dirty="0"/>
              <a:t>、</a:t>
            </a:r>
            <a:r>
              <a:rPr lang="en-US" altLang="zh-CN" dirty="0"/>
              <a:t>command &gt; filename 2&gt;&amp;1</a:t>
            </a:r>
            <a:r>
              <a:rPr lang="zh-CN" altLang="zh-CN" dirty="0"/>
              <a:t>或</a:t>
            </a:r>
            <a:r>
              <a:rPr lang="en-US" altLang="zh-CN" dirty="0"/>
              <a:t>command 2&gt;&amp;1 &gt; filename</a:t>
            </a:r>
            <a:endParaRPr lang="zh-CN" altLang="zh-CN" dirty="0"/>
          </a:p>
          <a:p>
            <a:r>
              <a:rPr lang="zh-CN" altLang="zh-CN" dirty="0"/>
              <a:t>符号“</a:t>
            </a:r>
            <a:r>
              <a:rPr lang="en-US" altLang="zh-CN" dirty="0"/>
              <a:t>&gt;&gt;</a:t>
            </a:r>
            <a:r>
              <a:rPr lang="zh-CN" altLang="zh-CN" dirty="0"/>
              <a:t>”用于追加重定向输出。</a:t>
            </a:r>
          </a:p>
          <a:p>
            <a:r>
              <a:rPr lang="zh-CN" altLang="zh-CN" dirty="0"/>
              <a:t>我们一般使用文件描述符（</a:t>
            </a:r>
            <a:r>
              <a:rPr lang="en-US" altLang="zh-CN" dirty="0" err="1"/>
              <a:t>fd</a:t>
            </a:r>
            <a:r>
              <a:rPr lang="zh-CN" altLang="zh-CN" dirty="0"/>
              <a:t>）的范围是数字</a:t>
            </a:r>
            <a:r>
              <a:rPr lang="en-US" altLang="zh-CN" dirty="0"/>
              <a:t>0</a:t>
            </a:r>
            <a:r>
              <a:rPr lang="zh-CN" altLang="zh-CN" dirty="0"/>
              <a:t>到</a:t>
            </a:r>
            <a:r>
              <a:rPr lang="en-US" altLang="zh-CN" dirty="0"/>
              <a:t>9</a:t>
            </a:r>
            <a:r>
              <a:rPr lang="zh-CN" altLang="zh-CN" dirty="0"/>
              <a:t>。重定向时大于</a:t>
            </a:r>
            <a:r>
              <a:rPr lang="en-US" altLang="zh-CN" dirty="0"/>
              <a:t>9</a:t>
            </a:r>
            <a:r>
              <a:rPr lang="zh-CN" altLang="zh-CN" dirty="0"/>
              <a:t>的文件描述符要谨慎使用，因为它们可能与</a:t>
            </a:r>
            <a:r>
              <a:rPr lang="en-US" altLang="zh-CN" dirty="0"/>
              <a:t>Shell</a:t>
            </a:r>
            <a:r>
              <a:rPr lang="zh-CN" altLang="zh-CN" dirty="0"/>
              <a:t>内部使用的文件描述符冲突。</a:t>
            </a:r>
          </a:p>
          <a:p>
            <a:r>
              <a:rPr lang="en-US" altLang="zh-CN" dirty="0"/>
              <a:t>Bash</a:t>
            </a:r>
            <a:r>
              <a:rPr lang="zh-CN" altLang="zh-CN" dirty="0"/>
              <a:t>的内部命令</a:t>
            </a:r>
            <a:r>
              <a:rPr lang="en-US" altLang="zh-CN" dirty="0"/>
              <a:t>exec</a:t>
            </a:r>
            <a:r>
              <a:rPr lang="zh-CN" altLang="zh-CN" dirty="0"/>
              <a:t>的功能之一就是允许我们操作文件描述符。如果在</a:t>
            </a:r>
            <a:r>
              <a:rPr lang="en-US" altLang="zh-CN" dirty="0"/>
              <a:t>exec</a:t>
            </a:r>
            <a:r>
              <a:rPr lang="zh-CN" altLang="zh-CN" dirty="0"/>
              <a:t>之后没有指定命令，则</a:t>
            </a:r>
            <a:r>
              <a:rPr lang="en-US" altLang="zh-CN" dirty="0"/>
              <a:t>exec</a:t>
            </a:r>
            <a:r>
              <a:rPr lang="zh-CN" altLang="zh-CN" dirty="0"/>
              <a:t>命令之后的重定向将更改当前</a:t>
            </a:r>
            <a:r>
              <a:rPr lang="en-US" altLang="zh-CN" dirty="0"/>
              <a:t>Shell</a:t>
            </a:r>
            <a:r>
              <a:rPr lang="zh-CN" altLang="zh-CN" dirty="0"/>
              <a:t>的文件描述符</a:t>
            </a:r>
            <a:r>
              <a:rPr lang="zh-CN" altLang="zh-CN" dirty="0" smtClean="0"/>
              <a:t>。</a:t>
            </a:r>
            <a:endParaRPr lang="zh-CN" altLang="zh-CN" dirty="0"/>
          </a:p>
        </p:txBody>
      </p:sp>
    </p:spTree>
    <p:extLst>
      <p:ext uri="{BB962C8B-B14F-4D97-AF65-F5344CB8AC3E}">
        <p14:creationId xmlns:p14="http://schemas.microsoft.com/office/powerpoint/2010/main" val="2327581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a:t>
            </a:r>
            <a:r>
              <a:rPr lang="zh-CN" altLang="zh-CN" dirty="0"/>
              <a:t>小结</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给一个输入文件指定一个文件描述符的语法是：</a:t>
            </a:r>
            <a:r>
              <a:rPr lang="en-US" altLang="zh-CN" dirty="0"/>
              <a:t>exec [n]&lt; file</a:t>
            </a:r>
            <a:endParaRPr lang="zh-CN" altLang="zh-CN" dirty="0"/>
          </a:p>
          <a:p>
            <a:r>
              <a:rPr lang="zh-CN" altLang="zh-CN" dirty="0"/>
              <a:t>给一个输出文件指定一个文件描述符的语法是：</a:t>
            </a:r>
            <a:r>
              <a:rPr lang="en-US" altLang="zh-CN" dirty="0"/>
              <a:t>$ exec [n]&gt; file</a:t>
            </a:r>
            <a:endParaRPr lang="zh-CN" altLang="zh-CN" dirty="0"/>
          </a:p>
          <a:p>
            <a:r>
              <a:rPr lang="zh-CN" altLang="zh-CN" dirty="0"/>
              <a:t>关闭文件描述符的语法是：</a:t>
            </a:r>
            <a:r>
              <a:rPr lang="en-US" altLang="zh-CN" dirty="0"/>
              <a:t>[n]&lt;&amp;- </a:t>
            </a:r>
            <a:r>
              <a:rPr lang="zh-CN" altLang="zh-CN" dirty="0"/>
              <a:t>或</a:t>
            </a:r>
            <a:r>
              <a:rPr lang="en-US" altLang="zh-CN" dirty="0"/>
              <a:t> [n]&gt;&amp;-</a:t>
            </a:r>
            <a:endParaRPr lang="zh-CN" altLang="zh-CN" dirty="0"/>
          </a:p>
          <a:p>
            <a:r>
              <a:rPr lang="zh-CN" altLang="zh-CN" dirty="0"/>
              <a:t>符号“</a:t>
            </a:r>
            <a:r>
              <a:rPr lang="en-US" altLang="zh-CN" dirty="0"/>
              <a:t>&lt;&gt;</a:t>
            </a:r>
            <a:r>
              <a:rPr lang="zh-CN" altLang="zh-CN" dirty="0"/>
              <a:t>”是</a:t>
            </a:r>
            <a:r>
              <a:rPr lang="en-US" altLang="zh-CN" dirty="0"/>
              <a:t>Bash</a:t>
            </a:r>
            <a:r>
              <a:rPr lang="zh-CN" altLang="zh-CN" dirty="0"/>
              <a:t>中菱形操作符，这个操作符用于打开一个可读写的操作符。</a:t>
            </a:r>
          </a:p>
          <a:p>
            <a:r>
              <a:rPr lang="en-US" altLang="zh-CN" dirty="0" err="1"/>
              <a:t>proc</a:t>
            </a:r>
            <a:r>
              <a:rPr lang="zh-CN" altLang="zh-CN" dirty="0"/>
              <a:t>文件系统（</a:t>
            </a:r>
            <a:r>
              <a:rPr lang="en-US" altLang="zh-CN" dirty="0"/>
              <a:t>/</a:t>
            </a:r>
            <a:r>
              <a:rPr lang="en-US" altLang="zh-CN" dirty="0" err="1"/>
              <a:t>proc</a:t>
            </a:r>
            <a:r>
              <a:rPr lang="zh-CN" altLang="zh-CN" dirty="0"/>
              <a:t>）是一个被作为内核数据结构接口的伪文件系统。</a:t>
            </a:r>
          </a:p>
          <a:p>
            <a:r>
              <a:rPr lang="en-US" altLang="zh-CN" dirty="0"/>
              <a:t>Linux</a:t>
            </a:r>
            <a:r>
              <a:rPr lang="zh-CN" altLang="zh-CN" dirty="0"/>
              <a:t>系统中的每一个运行的进程在</a:t>
            </a:r>
            <a:r>
              <a:rPr lang="en-US" altLang="zh-CN" dirty="0"/>
              <a:t>/</a:t>
            </a:r>
            <a:r>
              <a:rPr lang="en-US" altLang="zh-CN" dirty="0" err="1"/>
              <a:t>proc</a:t>
            </a:r>
            <a:r>
              <a:rPr lang="zh-CN" altLang="zh-CN" dirty="0"/>
              <a:t>下都有一个对应的以数字命令的子目录，这个数字就是进程的</a:t>
            </a:r>
            <a:r>
              <a:rPr lang="en-US" altLang="zh-CN" dirty="0"/>
              <a:t>ID</a:t>
            </a:r>
            <a:r>
              <a:rPr lang="zh-CN" altLang="zh-CN" dirty="0"/>
              <a:t>号（</a:t>
            </a:r>
            <a:r>
              <a:rPr lang="en-US" altLang="zh-CN" dirty="0"/>
              <a:t>PID</a:t>
            </a:r>
            <a:r>
              <a:rPr lang="zh-CN" altLang="zh-CN" dirty="0"/>
              <a:t>）。每个子目录都包含有伪文件和目录。</a:t>
            </a:r>
          </a:p>
          <a:p>
            <a:r>
              <a:rPr lang="zh-CN" altLang="zh-CN" dirty="0"/>
              <a:t>而</a:t>
            </a:r>
            <a:r>
              <a:rPr lang="en-US" altLang="zh-CN" dirty="0"/>
              <a:t>/</a:t>
            </a:r>
            <a:r>
              <a:rPr lang="en-US" altLang="zh-CN" dirty="0" err="1"/>
              <a:t>proc</a:t>
            </a:r>
            <a:r>
              <a:rPr lang="en-US" altLang="zh-CN" dirty="0"/>
              <a:t>/[PID]/</a:t>
            </a:r>
            <a:r>
              <a:rPr lang="en-US" altLang="zh-CN" dirty="0" err="1"/>
              <a:t>fd</a:t>
            </a:r>
            <a:r>
              <a:rPr lang="zh-CN" altLang="zh-CN" dirty="0"/>
              <a:t>就是这些伪目录之一，其中的每一个条目对应一个该进程打开的文件，这些条目用文件描述符命名，并软连接到实际的文件。</a:t>
            </a:r>
            <a:endParaRPr lang="zh-CN" altLang="zh-CN" dirty="0"/>
          </a:p>
        </p:txBody>
      </p:sp>
    </p:spTree>
    <p:extLst>
      <p:ext uri="{BB962C8B-B14F-4D97-AF65-F5344CB8AC3E}">
        <p14:creationId xmlns:p14="http://schemas.microsoft.com/office/powerpoint/2010/main" val="335246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11.1.1  </a:t>
            </a:r>
            <a:r>
              <a:rPr lang="zh-CN" altLang="zh-CN" dirty="0"/>
              <a:t>标准输入</a:t>
            </a:r>
            <a:endParaRPr lang="zh-CN" altLang="en-US" dirty="0"/>
          </a:p>
        </p:txBody>
      </p:sp>
      <p:sp>
        <p:nvSpPr>
          <p:cNvPr id="3" name="内容占位符 2"/>
          <p:cNvSpPr>
            <a:spLocks noGrp="1"/>
          </p:cNvSpPr>
          <p:nvPr>
            <p:ph idx="1"/>
          </p:nvPr>
        </p:nvSpPr>
        <p:spPr>
          <a:xfrm>
            <a:off x="457200" y="2249424"/>
            <a:ext cx="8125594" cy="2547728"/>
          </a:xfrm>
        </p:spPr>
        <p:txBody>
          <a:bodyPr>
            <a:normAutofit fontScale="55000" lnSpcReduction="20000"/>
          </a:bodyPr>
          <a:lstStyle/>
          <a:p>
            <a:r>
              <a:rPr lang="zh-CN" altLang="zh-CN" dirty="0"/>
              <a:t>在</a:t>
            </a:r>
            <a:r>
              <a:rPr lang="en-US" altLang="zh-CN" dirty="0"/>
              <a:t>Shell</a:t>
            </a:r>
            <a:r>
              <a:rPr lang="zh-CN" altLang="zh-CN" dirty="0"/>
              <a:t>运行任何命令之前，它先尝试打开文件进行读取。如果打开文件失败，</a:t>
            </a:r>
            <a:r>
              <a:rPr lang="en-US" altLang="zh-CN" dirty="0"/>
              <a:t>Shell</a:t>
            </a:r>
            <a:r>
              <a:rPr lang="zh-CN" altLang="zh-CN" dirty="0"/>
              <a:t>将以一个错误退出并不运行命令。如果打开文件成功，</a:t>
            </a:r>
            <a:r>
              <a:rPr lang="en-US" altLang="zh-CN" dirty="0"/>
              <a:t>Shell</a:t>
            </a:r>
            <a:r>
              <a:rPr lang="zh-CN" altLang="zh-CN" dirty="0"/>
              <a:t>使用打开的文件的文件描述符作为命令的标准输入文件描述符。</a:t>
            </a:r>
          </a:p>
          <a:p>
            <a:r>
              <a:rPr lang="zh-CN" altLang="zh-CN" dirty="0"/>
              <a:t>标准输入具有如下特点：</a:t>
            </a:r>
          </a:p>
          <a:p>
            <a:pPr lvl="0"/>
            <a:r>
              <a:rPr lang="zh-CN" altLang="zh-CN" dirty="0"/>
              <a:t>它是默认的输入方法，它被所有命令使用来读取输入。</a:t>
            </a:r>
          </a:p>
          <a:p>
            <a:pPr lvl="0"/>
            <a:r>
              <a:rPr lang="zh-CN" altLang="zh-CN" dirty="0"/>
              <a:t>它用数字</a:t>
            </a:r>
            <a:r>
              <a:rPr lang="en-US" altLang="zh-CN" dirty="0"/>
              <a:t>0</a:t>
            </a:r>
            <a:r>
              <a:rPr lang="zh-CN" altLang="zh-CN" dirty="0"/>
              <a:t>表示。</a:t>
            </a:r>
          </a:p>
          <a:p>
            <a:pPr lvl="0"/>
            <a:r>
              <a:rPr lang="zh-CN" altLang="zh-CN" dirty="0"/>
              <a:t>它也被称作</a:t>
            </a:r>
            <a:r>
              <a:rPr lang="en-US" altLang="zh-CN" dirty="0" err="1"/>
              <a:t>stdin</a:t>
            </a:r>
            <a:r>
              <a:rPr lang="zh-CN" altLang="zh-CN" dirty="0"/>
              <a:t>。</a:t>
            </a:r>
          </a:p>
          <a:p>
            <a:pPr lvl="0"/>
            <a:r>
              <a:rPr lang="zh-CN" altLang="zh-CN" dirty="0"/>
              <a:t>默认的标准输入设备是键盘。</a:t>
            </a:r>
          </a:p>
          <a:p>
            <a:r>
              <a:rPr lang="zh-CN" altLang="zh-CN" dirty="0"/>
              <a:t>操作符‘</a:t>
            </a:r>
            <a:r>
              <a:rPr lang="en-US" altLang="zh-CN" dirty="0"/>
              <a:t>&lt;</a:t>
            </a:r>
            <a:r>
              <a:rPr lang="zh-CN" altLang="zh-CN" dirty="0"/>
              <a:t>’是输入重定向操作符，其语法如下所示：</a:t>
            </a:r>
          </a:p>
          <a:p>
            <a:r>
              <a:rPr lang="x-none" altLang="zh-CN" dirty="0"/>
              <a:t>$ command &lt; input_filename</a:t>
            </a:r>
            <a:endParaRPr lang="zh-CN" altLang="zh-CN"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509120"/>
            <a:ext cx="45148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0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11.1.2  </a:t>
            </a:r>
            <a:r>
              <a:rPr lang="zh-CN" altLang="zh-CN" dirty="0"/>
              <a:t>标准输出</a:t>
            </a:r>
            <a:endParaRPr lang="zh-CN" altLang="en-US" dirty="0"/>
          </a:p>
        </p:txBody>
      </p:sp>
      <p:sp>
        <p:nvSpPr>
          <p:cNvPr id="3" name="内容占位符 2"/>
          <p:cNvSpPr>
            <a:spLocks noGrp="1"/>
          </p:cNvSpPr>
          <p:nvPr>
            <p:ph idx="1"/>
          </p:nvPr>
        </p:nvSpPr>
        <p:spPr>
          <a:xfrm>
            <a:off x="457200" y="2249424"/>
            <a:ext cx="8219256" cy="2763752"/>
          </a:xfrm>
        </p:spPr>
        <p:txBody>
          <a:bodyPr>
            <a:normAutofit fontScale="47500" lnSpcReduction="20000"/>
          </a:bodyPr>
          <a:lstStyle/>
          <a:p>
            <a:r>
              <a:rPr lang="zh-CN" altLang="zh-CN" dirty="0"/>
              <a:t>标准输出具有如下特点：</a:t>
            </a:r>
          </a:p>
          <a:p>
            <a:pPr lvl="0"/>
            <a:r>
              <a:rPr lang="zh-CN" altLang="zh-CN" dirty="0"/>
              <a:t>它被命令用来写入或显示命令自身的输出。</a:t>
            </a:r>
          </a:p>
          <a:p>
            <a:pPr lvl="0"/>
            <a:r>
              <a:rPr lang="zh-CN" altLang="zh-CN" dirty="0"/>
              <a:t>它用数字</a:t>
            </a:r>
            <a:r>
              <a:rPr lang="en-US" altLang="zh-CN" dirty="0"/>
              <a:t>1</a:t>
            </a:r>
            <a:r>
              <a:rPr lang="zh-CN" altLang="zh-CN" dirty="0"/>
              <a:t>表示。</a:t>
            </a:r>
          </a:p>
          <a:p>
            <a:pPr lvl="0"/>
            <a:r>
              <a:rPr lang="zh-CN" altLang="zh-CN" dirty="0"/>
              <a:t>它也被称作</a:t>
            </a:r>
            <a:r>
              <a:rPr lang="en-US" altLang="zh-CN" dirty="0" err="1"/>
              <a:t>stdout</a:t>
            </a:r>
            <a:r>
              <a:rPr lang="zh-CN" altLang="zh-CN" dirty="0"/>
              <a:t>。</a:t>
            </a:r>
          </a:p>
          <a:p>
            <a:pPr lvl="0"/>
            <a:r>
              <a:rPr lang="zh-CN" altLang="zh-CN" dirty="0"/>
              <a:t>默认的标准输出设备是屏幕。</a:t>
            </a:r>
          </a:p>
          <a:p>
            <a:r>
              <a:rPr lang="zh-CN" altLang="zh-CN" dirty="0"/>
              <a:t>操作符‘</a:t>
            </a:r>
            <a:r>
              <a:rPr lang="en-US" altLang="zh-CN" dirty="0"/>
              <a:t>&gt;</a:t>
            </a:r>
            <a:r>
              <a:rPr lang="zh-CN" altLang="zh-CN" dirty="0"/>
              <a:t>’是输出重定向操作符，它的语法如下所示：</a:t>
            </a:r>
          </a:p>
          <a:p>
            <a:r>
              <a:rPr lang="x-none" altLang="zh-CN" dirty="0"/>
              <a:t>$ command &gt; output_filename</a:t>
            </a:r>
            <a:endParaRPr lang="zh-CN" altLang="zh-CN" dirty="0"/>
          </a:p>
          <a:p>
            <a:r>
              <a:rPr lang="zh-CN" altLang="zh-CN" dirty="0"/>
              <a:t>上述语法中，</a:t>
            </a:r>
            <a:r>
              <a:rPr lang="x-none" altLang="zh-CN" dirty="0"/>
              <a:t>Shell</a:t>
            </a:r>
            <a:r>
              <a:rPr lang="zh-CN" altLang="zh-CN" dirty="0"/>
              <a:t>首先尝试打开用于写入的文件</a:t>
            </a:r>
            <a:r>
              <a:rPr lang="x-none" altLang="zh-CN" dirty="0"/>
              <a:t>output_filename</a:t>
            </a:r>
            <a:r>
              <a:rPr lang="zh-CN" altLang="zh-CN" dirty="0"/>
              <a:t>，如果成功，就将命令的标准输出发送到新打开的文件。如果文件打开失败，整个命令就会失败</a:t>
            </a:r>
            <a:r>
              <a:rPr lang="zh-CN" altLang="zh-CN" dirty="0" smtClean="0"/>
              <a:t>。</a:t>
            </a:r>
            <a:endParaRPr lang="en-US" altLang="zh-CN" dirty="0" smtClean="0"/>
          </a:p>
          <a:p>
            <a:r>
              <a:rPr lang="zh-CN" altLang="zh-CN" dirty="0"/>
              <a:t>命令</a:t>
            </a:r>
            <a:r>
              <a:rPr lang="x-none" altLang="zh-CN" dirty="0"/>
              <a:t>command &gt; output_filenam</a:t>
            </a:r>
            <a:r>
              <a:rPr lang="zh-CN" altLang="zh-CN" dirty="0"/>
              <a:t>与</a:t>
            </a:r>
            <a:r>
              <a:rPr lang="x-none" altLang="zh-CN" dirty="0"/>
              <a:t>command 1&gt; output_filename</a:t>
            </a:r>
            <a:r>
              <a:rPr lang="zh-CN" altLang="zh-CN" dirty="0"/>
              <a:t>具有相同的含义。数字</a:t>
            </a:r>
            <a:r>
              <a:rPr lang="x-none" altLang="zh-CN" dirty="0"/>
              <a:t>1</a:t>
            </a:r>
            <a:r>
              <a:rPr lang="zh-CN" altLang="zh-CN" dirty="0"/>
              <a:t>表示标准输出。</a:t>
            </a:r>
          </a:p>
          <a:p>
            <a:r>
              <a:rPr lang="zh-CN" altLang="zh-CN" dirty="0"/>
              <a:t>例如，保留</a:t>
            </a:r>
            <a:r>
              <a:rPr lang="x-none" altLang="zh-CN" dirty="0"/>
              <a:t>ls</a:t>
            </a:r>
            <a:r>
              <a:rPr lang="zh-CN" altLang="zh-CN" dirty="0"/>
              <a:t>的输出到名称为</a:t>
            </a:r>
            <a:r>
              <a:rPr lang="x-none" altLang="zh-CN" dirty="0"/>
              <a:t>output.txt</a:t>
            </a:r>
            <a:r>
              <a:rPr lang="zh-CN" altLang="zh-CN" dirty="0"/>
              <a:t>的文件：</a:t>
            </a:r>
          </a:p>
          <a:p>
            <a:r>
              <a:rPr lang="x-none" altLang="zh-CN" dirty="0"/>
              <a:t>$ ls &gt; /tmp/output.txt</a:t>
            </a:r>
            <a:endParaRPr lang="zh-CN" altLang="zh-CN" dirty="0"/>
          </a:p>
          <a:p>
            <a:endParaRPr lang="zh-CN" altLang="zh-CN" dirty="0"/>
          </a:p>
          <a:p>
            <a:endParaRPr lang="zh-CN" altLang="en-US" dirty="0"/>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437112"/>
            <a:ext cx="5025636"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65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11.1.3  </a:t>
            </a:r>
            <a:r>
              <a:rPr lang="zh-CN" altLang="zh-CN" dirty="0"/>
              <a:t>标准错误</a:t>
            </a:r>
            <a:endParaRPr lang="zh-CN" altLang="en-US" dirty="0"/>
          </a:p>
        </p:txBody>
      </p:sp>
      <p:sp>
        <p:nvSpPr>
          <p:cNvPr id="3" name="内容占位符 2"/>
          <p:cNvSpPr>
            <a:spLocks noGrp="1"/>
          </p:cNvSpPr>
          <p:nvPr>
            <p:ph idx="1"/>
          </p:nvPr>
        </p:nvSpPr>
        <p:spPr>
          <a:xfrm>
            <a:off x="457200" y="2249424"/>
            <a:ext cx="8219256" cy="2907768"/>
          </a:xfrm>
        </p:spPr>
        <p:txBody>
          <a:bodyPr>
            <a:normAutofit fontScale="55000" lnSpcReduction="20000"/>
          </a:bodyPr>
          <a:lstStyle/>
          <a:p>
            <a:r>
              <a:rPr lang="zh-CN" altLang="zh-CN" dirty="0"/>
              <a:t>标准错误具有如下特点：</a:t>
            </a:r>
          </a:p>
          <a:p>
            <a:pPr lvl="0"/>
            <a:r>
              <a:rPr lang="zh-CN" altLang="zh-CN" dirty="0"/>
              <a:t>它是默认的错误输出方法，它被用于写入所有系统错误信息。</a:t>
            </a:r>
          </a:p>
          <a:p>
            <a:pPr lvl="0"/>
            <a:r>
              <a:rPr lang="zh-CN" altLang="zh-CN" dirty="0"/>
              <a:t>它用数字</a:t>
            </a:r>
            <a:r>
              <a:rPr lang="en-US" altLang="zh-CN" dirty="0"/>
              <a:t>2</a:t>
            </a:r>
            <a:r>
              <a:rPr lang="zh-CN" altLang="zh-CN" dirty="0"/>
              <a:t>表示。</a:t>
            </a:r>
          </a:p>
          <a:p>
            <a:pPr lvl="0"/>
            <a:r>
              <a:rPr lang="zh-CN" altLang="zh-CN" dirty="0"/>
              <a:t>它也被称为</a:t>
            </a:r>
            <a:r>
              <a:rPr lang="en-US" altLang="zh-CN" dirty="0" err="1"/>
              <a:t>stderr</a:t>
            </a:r>
            <a:r>
              <a:rPr lang="zh-CN" altLang="zh-CN" dirty="0"/>
              <a:t>。</a:t>
            </a:r>
          </a:p>
          <a:p>
            <a:pPr lvl="0"/>
            <a:r>
              <a:rPr lang="zh-CN" altLang="zh-CN" dirty="0"/>
              <a:t>默认的标准输出设备是屏幕或显示器。</a:t>
            </a:r>
          </a:p>
          <a:p>
            <a:r>
              <a:rPr lang="zh-CN" altLang="zh-CN" dirty="0"/>
              <a:t>操作符‘</a:t>
            </a:r>
            <a:r>
              <a:rPr lang="en-US" altLang="zh-CN" dirty="0"/>
              <a:t>2&gt;</a:t>
            </a:r>
            <a:r>
              <a:rPr lang="zh-CN" altLang="zh-CN" dirty="0"/>
              <a:t>’是标准错误重定向操作符，其语法如下所示：</a:t>
            </a:r>
          </a:p>
          <a:p>
            <a:r>
              <a:rPr lang="x-none" altLang="zh-CN" dirty="0"/>
              <a:t>$ command 2&gt; errors_filename</a:t>
            </a:r>
            <a:endParaRPr lang="zh-CN" altLang="zh-CN" dirty="0"/>
          </a:p>
          <a:p>
            <a:r>
              <a:rPr lang="en-US" altLang="zh-CN" dirty="0"/>
              <a:t>Shell</a:t>
            </a:r>
            <a:r>
              <a:rPr lang="zh-CN" altLang="zh-CN" dirty="0"/>
              <a:t>首先打开文件</a:t>
            </a:r>
            <a:r>
              <a:rPr lang="en-US" altLang="zh-CN" dirty="0" err="1"/>
              <a:t>errors_filename</a:t>
            </a:r>
            <a:r>
              <a:rPr lang="zh-CN" altLang="zh-CN" dirty="0"/>
              <a:t>用于写入，获得这个文件的文件描述符，并用它替换文件描述符</a:t>
            </a:r>
            <a:r>
              <a:rPr lang="en-US" altLang="zh-CN" dirty="0"/>
              <a:t>2</a:t>
            </a:r>
            <a:r>
              <a:rPr lang="zh-CN" altLang="zh-CN" dirty="0"/>
              <a:t>。所示现在任何写到标准错误的内容都会被写到文件</a:t>
            </a:r>
            <a:r>
              <a:rPr lang="en-US" altLang="zh-CN" dirty="0" err="1"/>
              <a:t>errors_filename</a:t>
            </a:r>
            <a:r>
              <a:rPr lang="zh-CN" altLang="zh-CN" dirty="0"/>
              <a:t>。</a:t>
            </a:r>
          </a:p>
          <a:p>
            <a:r>
              <a:rPr lang="zh-CN" altLang="zh-CN" dirty="0"/>
              <a:t>例如，将脚本</a:t>
            </a:r>
            <a:r>
              <a:rPr lang="en-US" altLang="zh-CN" dirty="0"/>
              <a:t>script_name.sh</a:t>
            </a:r>
            <a:r>
              <a:rPr lang="zh-CN" altLang="zh-CN" dirty="0"/>
              <a:t>运行时产生的错误信息发送到名称为</a:t>
            </a:r>
            <a:r>
              <a:rPr lang="en-US" altLang="zh-CN" dirty="0"/>
              <a:t>errors.txt</a:t>
            </a:r>
            <a:r>
              <a:rPr lang="zh-CN" altLang="zh-CN" dirty="0"/>
              <a:t>的文件，以便你可以稍后复查这些错误信息，其命令类似如下所示：</a:t>
            </a:r>
          </a:p>
          <a:p>
            <a:r>
              <a:rPr lang="x-none" altLang="zh-CN" dirty="0"/>
              <a:t>$ ./script_name.sh 2&gt; errors.txt</a:t>
            </a:r>
            <a:endParaRPr lang="zh-CN" altLang="zh-CN" dirty="0"/>
          </a:p>
          <a:p>
            <a:r>
              <a:rPr lang="x-none" altLang="zh-CN" dirty="0"/>
              <a:t>$ cat </a:t>
            </a:r>
            <a:r>
              <a:rPr lang="x-none" altLang="zh-CN" dirty="0" smtClean="0"/>
              <a:t>errors.txt</a:t>
            </a:r>
            <a:endParaRPr lang="zh-CN" altLang="zh-CN" dirty="0"/>
          </a:p>
        </p:txBody>
      </p:sp>
      <p:pic>
        <p:nvPicPr>
          <p:cNvPr id="3074"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6016" y="4365104"/>
            <a:ext cx="3888432" cy="241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00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zh-CN" dirty="0"/>
              <a:t>重定向</a:t>
            </a:r>
            <a:endParaRPr lang="zh-CN" altLang="en-US" dirty="0"/>
          </a:p>
        </p:txBody>
      </p:sp>
    </p:spTree>
    <p:extLst>
      <p:ext uri="{BB962C8B-B14F-4D97-AF65-F5344CB8AC3E}">
        <p14:creationId xmlns:p14="http://schemas.microsoft.com/office/powerpoint/2010/main" val="245178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zh-CN" dirty="0"/>
              <a:t>文件重定向</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文件重定向是更改一个文件描述符以指向一个文件。我们先来看一个输出重定向：</a:t>
            </a:r>
          </a:p>
          <a:p>
            <a:r>
              <a:rPr lang="x-none" altLang="zh-CN" dirty="0"/>
              <a:t>$ echo "Today's date is $(date)." &gt; date.txt</a:t>
            </a:r>
            <a:endParaRPr lang="zh-CN" altLang="zh-CN" dirty="0"/>
          </a:p>
          <a:p>
            <a:r>
              <a:rPr lang="x-none" altLang="zh-CN" dirty="0"/>
              <a:t>$ cat date.txt</a:t>
            </a:r>
            <a:endParaRPr lang="zh-CN" altLang="zh-CN" dirty="0"/>
          </a:p>
          <a:p>
            <a:r>
              <a:rPr lang="x-none" altLang="zh-CN" dirty="0"/>
              <a:t>Today's date is Sat, Nov 16, 2013 10:53:40 AM.</a:t>
            </a:r>
            <a:endParaRPr lang="zh-CN" altLang="zh-CN" dirty="0"/>
          </a:p>
          <a:p>
            <a:r>
              <a:rPr lang="zh-CN" altLang="zh-CN" dirty="0"/>
              <a:t>操作符‘</a:t>
            </a:r>
            <a:r>
              <a:rPr lang="en-US" altLang="zh-CN" dirty="0"/>
              <a:t>&gt;</a:t>
            </a:r>
            <a:r>
              <a:rPr lang="zh-CN" altLang="zh-CN" dirty="0"/>
              <a:t>’开始一个输出重定向。重定向默认只适用于一条命令（在上述示例中，是</a:t>
            </a:r>
            <a:r>
              <a:rPr lang="en-US" altLang="zh-CN" dirty="0"/>
              <a:t>echo</a:t>
            </a:r>
            <a:r>
              <a:rPr lang="zh-CN" altLang="zh-CN" dirty="0"/>
              <a:t>命令）。当</a:t>
            </a:r>
            <a:r>
              <a:rPr lang="en-US" altLang="zh-CN" dirty="0"/>
              <a:t>Bash</a:t>
            </a:r>
            <a:r>
              <a:rPr lang="zh-CN" altLang="zh-CN" dirty="0"/>
              <a:t>运行命令时，它告诉</a:t>
            </a:r>
            <a:r>
              <a:rPr lang="en-US" altLang="zh-CN" dirty="0"/>
              <a:t>Bash</a:t>
            </a:r>
            <a:r>
              <a:rPr lang="zh-CN" altLang="zh-CN" dirty="0"/>
              <a:t>，标准输出（</a:t>
            </a:r>
            <a:r>
              <a:rPr lang="en-US" altLang="zh-CN" dirty="0" err="1"/>
              <a:t>stdout</a:t>
            </a:r>
            <a:r>
              <a:rPr lang="zh-CN" altLang="zh-CN" dirty="0"/>
              <a:t>）应当指向一个文件（在上述示例中是文件</a:t>
            </a:r>
            <a:r>
              <a:rPr lang="en-US" altLang="zh-CN" dirty="0"/>
              <a:t>date.txt</a:t>
            </a:r>
            <a:r>
              <a:rPr lang="zh-CN" altLang="zh-CN" dirty="0"/>
              <a:t>），而不是它之前指向的地方。</a:t>
            </a:r>
          </a:p>
          <a:p>
            <a:r>
              <a:rPr lang="zh-CN" altLang="zh-CN" dirty="0"/>
              <a:t>因此，</a:t>
            </a:r>
            <a:r>
              <a:rPr lang="en-US" altLang="zh-CN" dirty="0"/>
              <a:t>echo</a:t>
            </a:r>
            <a:r>
              <a:rPr lang="zh-CN" altLang="zh-CN" dirty="0"/>
              <a:t>命令将不会把它的输出发送到终端；而是“</a:t>
            </a:r>
            <a:r>
              <a:rPr lang="en-US" altLang="zh-CN" dirty="0"/>
              <a:t>&gt; date.txt</a:t>
            </a:r>
            <a:r>
              <a:rPr lang="zh-CN" altLang="zh-CN" dirty="0"/>
              <a:t>”重定向更改了标准输出描述符的目标，所以它现在指向了叫做“</a:t>
            </a:r>
            <a:r>
              <a:rPr lang="en-US" altLang="zh-CN" dirty="0"/>
              <a:t>date.txt</a:t>
            </a:r>
            <a:r>
              <a:rPr lang="zh-CN" altLang="zh-CN" dirty="0"/>
              <a:t>”的文件。要注意的是，这个重定向发生在</a:t>
            </a:r>
            <a:r>
              <a:rPr lang="en-US" altLang="zh-CN" dirty="0"/>
              <a:t>echo</a:t>
            </a:r>
            <a:r>
              <a:rPr lang="zh-CN" altLang="zh-CN" dirty="0"/>
              <a:t>命令执行之前。默认情况下，</a:t>
            </a:r>
            <a:r>
              <a:rPr lang="en-US" altLang="zh-CN" dirty="0"/>
              <a:t>Bash</a:t>
            </a:r>
            <a:r>
              <a:rPr lang="zh-CN" altLang="zh-CN" dirty="0"/>
              <a:t>并不首先检查文件</a:t>
            </a:r>
            <a:r>
              <a:rPr lang="en-US" altLang="zh-CN" dirty="0"/>
              <a:t>date.txt</a:t>
            </a:r>
            <a:r>
              <a:rPr lang="zh-CN" altLang="zh-CN" dirty="0"/>
              <a:t>是否存在，它只是打开这个文件，如果这个文件已经存在，文件中先前的内容将会丢失。如果文件不存在，则会被创建为一个空文件，以便文件描述符可以指向它。</a:t>
            </a:r>
          </a:p>
          <a:p>
            <a:endParaRPr lang="zh-CN" altLang="en-US" dirty="0"/>
          </a:p>
        </p:txBody>
      </p:sp>
    </p:spTree>
    <p:extLst>
      <p:ext uri="{BB962C8B-B14F-4D97-AF65-F5344CB8AC3E}">
        <p14:creationId xmlns:p14="http://schemas.microsoft.com/office/powerpoint/2010/main" val="113480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11.2.1  </a:t>
            </a:r>
            <a:r>
              <a:rPr lang="zh-CN" altLang="zh-CN" dirty="0"/>
              <a:t>文件重定向</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应该注意的是，这个重定向只对它应用于的单个命令（上述示例中是</a:t>
            </a:r>
            <a:r>
              <a:rPr lang="en-US" altLang="zh-CN" dirty="0"/>
              <a:t>echo</a:t>
            </a:r>
            <a:r>
              <a:rPr lang="zh-CN" altLang="zh-CN" dirty="0"/>
              <a:t>）有效。再此之后执行的其它命令将继续把它们的输出发送到脚本的标准输出位置。</a:t>
            </a:r>
          </a:p>
          <a:p>
            <a:r>
              <a:rPr lang="zh-CN" altLang="zh-CN" dirty="0"/>
              <a:t>在上述实例中，我们在</a:t>
            </a:r>
            <a:r>
              <a:rPr lang="en-US" altLang="zh-CN" dirty="0"/>
              <a:t>echo</a:t>
            </a:r>
            <a:r>
              <a:rPr lang="zh-CN" altLang="zh-CN" dirty="0"/>
              <a:t>命令之后就使用了</a:t>
            </a:r>
            <a:r>
              <a:rPr lang="en-US" altLang="zh-CN" dirty="0"/>
              <a:t>cat</a:t>
            </a:r>
            <a:r>
              <a:rPr lang="zh-CN" altLang="zh-CN" dirty="0"/>
              <a:t>命令打印文件</a:t>
            </a:r>
            <a:r>
              <a:rPr lang="en-US" altLang="zh-CN" dirty="0"/>
              <a:t>date.txt</a:t>
            </a:r>
            <a:r>
              <a:rPr lang="zh-CN" altLang="zh-CN" dirty="0"/>
              <a:t>的内容，它将文件的内容写到了标准输出（终端或屏幕）。</a:t>
            </a:r>
          </a:p>
          <a:p>
            <a:r>
              <a:rPr lang="zh-CN" altLang="zh-CN" dirty="0"/>
              <a:t>注意：在网上有太多的代码实例和</a:t>
            </a:r>
            <a:r>
              <a:rPr lang="en-US" altLang="zh-CN" dirty="0"/>
              <a:t>Shell</a:t>
            </a:r>
            <a:r>
              <a:rPr lang="zh-CN" altLang="zh-CN" dirty="0"/>
              <a:t>教程告诉你读取文件的内容时要使用</a:t>
            </a:r>
            <a:r>
              <a:rPr lang="en-US" altLang="zh-CN" dirty="0"/>
              <a:t>cat</a:t>
            </a:r>
            <a:r>
              <a:rPr lang="zh-CN" altLang="zh-CN" dirty="0"/>
              <a:t>。这并不是必须的。</a:t>
            </a:r>
            <a:r>
              <a:rPr lang="en-US" altLang="zh-CN" dirty="0"/>
              <a:t>cat</a:t>
            </a:r>
            <a:r>
              <a:rPr lang="zh-CN" altLang="zh-CN" dirty="0"/>
              <a:t>命令只是较好地用于把多个文件连接在一起，或作为</a:t>
            </a:r>
            <a:r>
              <a:rPr lang="en-US" altLang="zh-CN" dirty="0"/>
              <a:t>Shell</a:t>
            </a:r>
            <a:r>
              <a:rPr lang="zh-CN" altLang="zh-CN" dirty="0"/>
              <a:t>命令行提示符中查看文件内容的快速工具。在你的脚本中，你不应该使用</a:t>
            </a:r>
            <a:r>
              <a:rPr lang="en-US" altLang="zh-CN" dirty="0"/>
              <a:t>cat</a:t>
            </a:r>
            <a:r>
              <a:rPr lang="zh-CN" altLang="zh-CN" dirty="0"/>
              <a:t>命令来管道文件到命令，而应该使用重定向。请注意这一点。无效的使用</a:t>
            </a:r>
            <a:r>
              <a:rPr lang="en-US" altLang="zh-CN" dirty="0"/>
              <a:t>cat</a:t>
            </a:r>
            <a:r>
              <a:rPr lang="zh-CN" altLang="zh-CN" dirty="0"/>
              <a:t>命令将导致额外的进程被创建。</a:t>
            </a:r>
          </a:p>
        </p:txBody>
      </p:sp>
    </p:spTree>
    <p:extLst>
      <p:ext uri="{BB962C8B-B14F-4D97-AF65-F5344CB8AC3E}">
        <p14:creationId xmlns:p14="http://schemas.microsoft.com/office/powerpoint/2010/main" val="3081702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78</TotalTime>
  <Words>4295</Words>
  <Application>Microsoft Office PowerPoint</Application>
  <PresentationFormat>全屏显示(4:3)</PresentationFormat>
  <Paragraphs>220</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都市</vt:lpstr>
      <vt:lpstr>第11章  Shell重定向</vt:lpstr>
      <vt:lpstr>11.1  输入和输出</vt:lpstr>
      <vt:lpstr>PowerPoint 演示文稿</vt:lpstr>
      <vt:lpstr>11.1.1  标准输入</vt:lpstr>
      <vt:lpstr>11.1.2  标准输出</vt:lpstr>
      <vt:lpstr>11.1.3  标准错误</vt:lpstr>
      <vt:lpstr>11.2  重定向</vt:lpstr>
      <vt:lpstr>11.2.1  文件重定向</vt:lpstr>
      <vt:lpstr>11.2.1  文件重定向</vt:lpstr>
      <vt:lpstr>11.2.1  文件重定向</vt:lpstr>
      <vt:lpstr>11.2.1  文件重定向</vt:lpstr>
      <vt:lpstr>11.2.1  文件重定向</vt:lpstr>
      <vt:lpstr>11.2.2  实例：从文件输入</vt:lpstr>
      <vt:lpstr>11.2.3  实例：从文本或字符串输入</vt:lpstr>
      <vt:lpstr>11.2.4  实例：空文件创建</vt:lpstr>
      <vt:lpstr>11.2.5  实例：/dev/null丢弃不需要的输出</vt:lpstr>
      <vt:lpstr>11.2.6  实例：标准错误重定向</vt:lpstr>
      <vt:lpstr>11.2.7  实例：标准输出重定向</vt:lpstr>
      <vt:lpstr>11.2.8  实例：标准错误和标准输出同时重定向</vt:lpstr>
      <vt:lpstr>11.2.9  实例：追加重定向输出</vt:lpstr>
      <vt:lpstr>11.2.10  实例：在单命令行进行标准输入输出重定向</vt:lpstr>
      <vt:lpstr>11.3  文件描述符</vt:lpstr>
      <vt:lpstr>11.3.1  实例：使用exec命令</vt:lpstr>
      <vt:lpstr>11.3.2  实例：指定用于输入的文件描述符</vt:lpstr>
      <vt:lpstr>11.3.3  实例：指定用于输出的文件描述符</vt:lpstr>
      <vt:lpstr>11.3.4  实例：关闭文件描述符</vt:lpstr>
      <vt:lpstr>11.3.5  实例：打开用于读和写的文件描述符</vt:lpstr>
      <vt:lpstr>11.3.6  实例：在同一脚本中使用exec进行输入和输出重定向</vt:lpstr>
      <vt:lpstr>11.4  小结</vt:lpstr>
      <vt:lpstr>11.4  小结</vt:lpstr>
      <vt:lpstr>11.4  小结</vt:lpstr>
      <vt:lpstr>11.4  小结</vt:lpstr>
      <vt:lpstr>11.4  小结</vt:lpstr>
    </vt:vector>
  </TitlesOfParts>
  <Company>HYNST.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Shell重定向</dc:title>
  <dc:creator>Gaoyuhao</dc:creator>
  <cp:lastModifiedBy>Gaoyuhao</cp:lastModifiedBy>
  <cp:revision>4</cp:revision>
  <dcterms:created xsi:type="dcterms:W3CDTF">2014-08-27T11:38:54Z</dcterms:created>
  <dcterms:modified xsi:type="dcterms:W3CDTF">2014-08-27T12:57:04Z</dcterms:modified>
</cp:coreProperties>
</file>