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fld id="{0D16A8DC-F459-49C2-A9F2-BED988F655E9}" type="datetimeFigureOut">
              <a:rPr lang="zh-CN" altLang="en-US" smtClean="0"/>
              <a:t>2014/8/27</a:t>
            </a:fld>
            <a:endParaRPr lang="zh-CN" altLang="en-US"/>
          </a:p>
        </p:txBody>
      </p:sp>
      <p:sp>
        <p:nvSpPr>
          <p:cNvPr id="17" name="页脚占位符 16"/>
          <p:cNvSpPr>
            <a:spLocks noGrp="1"/>
          </p:cNvSpPr>
          <p:nvPr>
            <p:ph type="ftr" sz="quarter" idx="11"/>
          </p:nvPr>
        </p:nvSpPr>
        <p:spPr>
          <a:xfrm>
            <a:off x="5410200" y="4205288"/>
            <a:ext cx="1295400" cy="457200"/>
          </a:xfrm>
        </p:spPr>
        <p:txBody>
          <a:bodyPr/>
          <a:lstStyle/>
          <a:p>
            <a:endParaRPr lang="zh-CN" altLang="en-US"/>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C216A37-385B-41C4-BF85-CD40C699CE2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D16A8DC-F459-49C2-A9F2-BED988F655E9}" type="datetimeFigureOut">
              <a:rPr lang="zh-CN" altLang="en-US" smtClean="0"/>
              <a:t>2014/8/27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216A37-385B-41C4-BF85-CD40C699CE2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D16A8DC-F459-49C2-A9F2-BED988F655E9}" type="datetimeFigureOut">
              <a:rPr lang="zh-CN" altLang="en-US" smtClean="0"/>
              <a:t>2014/8/27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216A37-385B-41C4-BF85-CD40C699CE2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D16A8DC-F459-49C2-A9F2-BED988F655E9}" type="datetimeFigureOut">
              <a:rPr lang="zh-CN" altLang="en-US" smtClean="0"/>
              <a:t>2014/8/27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216A37-385B-41C4-BF85-CD40C699CE2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0D16A8DC-F459-49C2-A9F2-BED988F655E9}" type="datetimeFigureOut">
              <a:rPr lang="zh-CN" altLang="en-US" smtClean="0"/>
              <a:t>2014/8/27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216A37-385B-41C4-BF85-CD40C699CE2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D16A8DC-F459-49C2-A9F2-BED988F655E9}" type="datetimeFigureOut">
              <a:rPr lang="zh-CN" altLang="en-US" smtClean="0"/>
              <a:t>2014/8/27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216A37-385B-41C4-BF85-CD40C699CE2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日期占位符 25"/>
          <p:cNvSpPr>
            <a:spLocks noGrp="1"/>
          </p:cNvSpPr>
          <p:nvPr>
            <p:ph type="dt" sz="half" idx="10"/>
          </p:nvPr>
        </p:nvSpPr>
        <p:spPr/>
        <p:txBody>
          <a:bodyPr rtlCol="0"/>
          <a:lstStyle/>
          <a:p>
            <a:fld id="{0D16A8DC-F459-49C2-A9F2-BED988F655E9}" type="datetimeFigureOut">
              <a:rPr lang="zh-CN" altLang="en-US" smtClean="0"/>
              <a:t>2014/8/27</a:t>
            </a:fld>
            <a:endParaRPr lang="zh-CN" altLang="en-US"/>
          </a:p>
        </p:txBody>
      </p:sp>
      <p:sp>
        <p:nvSpPr>
          <p:cNvPr id="27" name="灯片编号占位符 26"/>
          <p:cNvSpPr>
            <a:spLocks noGrp="1"/>
          </p:cNvSpPr>
          <p:nvPr>
            <p:ph type="sldNum" sz="quarter" idx="11"/>
          </p:nvPr>
        </p:nvSpPr>
        <p:spPr/>
        <p:txBody>
          <a:bodyPr rtlCol="0"/>
          <a:lstStyle/>
          <a:p>
            <a:fld id="{6C216A37-385B-41C4-BF85-CD40C699CE2A}" type="slidenum">
              <a:rPr lang="zh-CN" altLang="en-US" smtClean="0"/>
              <a:t>‹#›</a:t>
            </a:fld>
            <a:endParaRPr lang="zh-CN" altLang="en-US"/>
          </a:p>
        </p:txBody>
      </p:sp>
      <p:sp>
        <p:nvSpPr>
          <p:cNvPr id="28" name="页脚占位符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fld id="{0D16A8DC-F459-49C2-A9F2-BED988F655E9}" type="datetimeFigureOut">
              <a:rPr lang="zh-CN" altLang="en-US" smtClean="0"/>
              <a:t>2014/8/27</a:t>
            </a:fld>
            <a:endParaRPr lang="zh-CN" altLang="en-US"/>
          </a:p>
        </p:txBody>
      </p:sp>
      <p:sp>
        <p:nvSpPr>
          <p:cNvPr id="4" name="页脚占位符 3"/>
          <p:cNvSpPr>
            <a:spLocks noGrp="1"/>
          </p:cNvSpPr>
          <p:nvPr>
            <p:ph type="ftr" sz="quarter" idx="11"/>
          </p:nvPr>
        </p:nvSpPr>
        <p:spPr>
          <a:xfrm>
            <a:off x="5257800" y="612648"/>
            <a:ext cx="1325880" cy="457200"/>
          </a:xfrm>
        </p:spPr>
        <p:txBody>
          <a:bodyPr/>
          <a:lstStyle/>
          <a:p>
            <a:endParaRPr lang="zh-CN" altLang="en-US"/>
          </a:p>
        </p:txBody>
      </p:sp>
      <p:sp>
        <p:nvSpPr>
          <p:cNvPr id="5" name="灯片编号占位符 4"/>
          <p:cNvSpPr>
            <a:spLocks noGrp="1"/>
          </p:cNvSpPr>
          <p:nvPr>
            <p:ph type="sldNum" sz="quarter" idx="12"/>
          </p:nvPr>
        </p:nvSpPr>
        <p:spPr>
          <a:xfrm>
            <a:off x="8174736" y="2272"/>
            <a:ext cx="762000" cy="365760"/>
          </a:xfrm>
        </p:spPr>
        <p:txBody>
          <a:bodyPr/>
          <a:lstStyle/>
          <a:p>
            <a:fld id="{6C216A37-385B-41C4-BF85-CD40C699CE2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D16A8DC-F459-49C2-A9F2-BED988F655E9}" type="datetimeFigureOut">
              <a:rPr lang="zh-CN" altLang="en-US" smtClean="0"/>
              <a:t>2014/8/27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C216A37-385B-41C4-BF85-CD40C699CE2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D16A8DC-F459-49C2-A9F2-BED988F655E9}" type="datetimeFigureOut">
              <a:rPr lang="zh-CN" altLang="en-US" smtClean="0"/>
              <a:t>2014/8/27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216A37-385B-41C4-BF85-CD40C699CE2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0D16A8DC-F459-49C2-A9F2-BED988F655E9}" type="datetimeFigureOut">
              <a:rPr lang="zh-CN" altLang="en-US" smtClean="0"/>
              <a:t>2014/8/27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216A37-385B-41C4-BF85-CD40C699CE2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0D16A8DC-F459-49C2-A9F2-BED988F655E9}" type="datetimeFigureOut">
              <a:rPr lang="zh-CN" altLang="en-US" smtClean="0"/>
              <a:t>2014/8/27</a:t>
            </a:fld>
            <a:endParaRPr lang="zh-CN" altLang="en-US"/>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C216A37-385B-41C4-BF85-CD40C699CE2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第</a:t>
            </a:r>
            <a:r>
              <a:rPr lang="en-US" altLang="zh-CN" dirty="0"/>
              <a:t>12</a:t>
            </a:r>
            <a:r>
              <a:rPr lang="zh-CN" altLang="zh-CN" dirty="0"/>
              <a:t>章</a:t>
            </a:r>
            <a:r>
              <a:rPr lang="en-US" altLang="zh-CN" dirty="0"/>
              <a:t>  </a:t>
            </a:r>
            <a:r>
              <a:rPr lang="zh-CN" altLang="zh-CN" dirty="0"/>
              <a:t>管道和过滤器</a:t>
            </a:r>
            <a:endParaRPr lang="zh-CN" altLang="en-US" dirty="0"/>
          </a:p>
        </p:txBody>
      </p:sp>
    </p:spTree>
    <p:extLst>
      <p:ext uri="{BB962C8B-B14F-4D97-AF65-F5344CB8AC3E}">
        <p14:creationId xmlns:p14="http://schemas.microsoft.com/office/powerpoint/2010/main" val="3043961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12.1.4  </a:t>
            </a:r>
            <a:r>
              <a:rPr lang="zh-CN" altLang="zh-CN" dirty="0"/>
              <a:t>实例：管道中的输入重定向</a:t>
            </a:r>
            <a:endParaRPr lang="zh-CN" altLang="en-US" dirty="0"/>
          </a:p>
        </p:txBody>
      </p:sp>
      <p:sp>
        <p:nvSpPr>
          <p:cNvPr id="3" name="内容占位符 2"/>
          <p:cNvSpPr>
            <a:spLocks noGrp="1"/>
          </p:cNvSpPr>
          <p:nvPr>
            <p:ph idx="1"/>
          </p:nvPr>
        </p:nvSpPr>
        <p:spPr/>
        <p:txBody>
          <a:bodyPr/>
          <a:lstStyle/>
          <a:p>
            <a:r>
              <a:rPr lang="zh-CN" altLang="zh-CN" dirty="0"/>
              <a:t>输入重定向操作符‘</a:t>
            </a:r>
            <a:r>
              <a:rPr lang="x-none" altLang="zh-CN" dirty="0"/>
              <a:t>&lt;</a:t>
            </a:r>
            <a:r>
              <a:rPr lang="zh-CN" altLang="zh-CN" dirty="0"/>
              <a:t>’可以在管道中使用，以用来从文件中获取输入。其语法类似如下所示：</a:t>
            </a:r>
          </a:p>
          <a:p>
            <a:r>
              <a:rPr lang="en-US" altLang="zh-CN" dirty="0"/>
              <a:t>command1 &lt; input.txt | command2</a:t>
            </a:r>
            <a:endParaRPr lang="zh-CN" altLang="zh-CN" dirty="0"/>
          </a:p>
          <a:p>
            <a:r>
              <a:rPr lang="en-US" altLang="zh-CN" dirty="0"/>
              <a:t>command1 &lt; input.txt | command2 arg1 | command3</a:t>
            </a:r>
            <a:endParaRPr lang="zh-CN" altLang="zh-CN" dirty="0"/>
          </a:p>
          <a:p>
            <a:endParaRPr lang="zh-CN" altLang="en-US" dirty="0"/>
          </a:p>
        </p:txBody>
      </p:sp>
    </p:spTree>
    <p:extLst>
      <p:ext uri="{BB962C8B-B14F-4D97-AF65-F5344CB8AC3E}">
        <p14:creationId xmlns:p14="http://schemas.microsoft.com/office/powerpoint/2010/main" val="3579675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12.1.5  </a:t>
            </a:r>
            <a:r>
              <a:rPr lang="zh-CN" altLang="zh-CN" dirty="0"/>
              <a:t>实例：管道中的输出重定向</a:t>
            </a:r>
            <a:endParaRPr lang="zh-CN" altLang="en-US" dirty="0"/>
          </a:p>
        </p:txBody>
      </p:sp>
      <p:sp>
        <p:nvSpPr>
          <p:cNvPr id="3" name="内容占位符 2"/>
          <p:cNvSpPr>
            <a:spLocks noGrp="1"/>
          </p:cNvSpPr>
          <p:nvPr>
            <p:ph idx="1"/>
          </p:nvPr>
        </p:nvSpPr>
        <p:spPr/>
        <p:txBody>
          <a:bodyPr/>
          <a:lstStyle/>
          <a:p>
            <a:r>
              <a:rPr lang="zh-CN" altLang="zh-CN" dirty="0"/>
              <a:t>你可以使用重定向操作符‘</a:t>
            </a:r>
            <a:r>
              <a:rPr lang="x-none" altLang="zh-CN" dirty="0"/>
              <a:t>&gt;</a:t>
            </a:r>
            <a:r>
              <a:rPr lang="zh-CN" altLang="zh-CN" dirty="0"/>
              <a:t>’或‘</a:t>
            </a:r>
            <a:r>
              <a:rPr lang="x-none" altLang="zh-CN" dirty="0"/>
              <a:t>&gt;&gt;</a:t>
            </a:r>
            <a:r>
              <a:rPr lang="zh-CN" altLang="zh-CN" dirty="0"/>
              <a:t>’将管道中最后一个命令的标准输出进行重定向。其语法类似如下所示：</a:t>
            </a:r>
          </a:p>
          <a:p>
            <a:r>
              <a:rPr lang="en-US" altLang="zh-CN" dirty="0"/>
              <a:t>$ command1 | command2 | … | </a:t>
            </a:r>
            <a:r>
              <a:rPr lang="en-US" altLang="zh-CN" dirty="0" err="1"/>
              <a:t>commandN</a:t>
            </a:r>
            <a:r>
              <a:rPr lang="en-US" altLang="zh-CN" dirty="0"/>
              <a:t> &gt; output.txt</a:t>
            </a:r>
            <a:endParaRPr lang="zh-CN" altLang="zh-CN" dirty="0"/>
          </a:p>
          <a:p>
            <a:r>
              <a:rPr lang="en-US" altLang="zh-CN" dirty="0"/>
              <a:t>$ command1 &lt; output.txt | command2 | … | </a:t>
            </a:r>
            <a:r>
              <a:rPr lang="en-US" altLang="zh-CN" dirty="0" err="1"/>
              <a:t>commandN</a:t>
            </a:r>
            <a:r>
              <a:rPr lang="en-US" altLang="zh-CN" dirty="0"/>
              <a:t> &gt; output.txt</a:t>
            </a:r>
            <a:endParaRPr lang="zh-CN" altLang="zh-CN" dirty="0"/>
          </a:p>
          <a:p>
            <a:endParaRPr lang="zh-CN" altLang="en-US" dirty="0"/>
          </a:p>
        </p:txBody>
      </p:sp>
    </p:spTree>
    <p:extLst>
      <p:ext uri="{BB962C8B-B14F-4D97-AF65-F5344CB8AC3E}">
        <p14:creationId xmlns:p14="http://schemas.microsoft.com/office/powerpoint/2010/main" val="535592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  </a:t>
            </a:r>
            <a:r>
              <a:rPr lang="zh-CN" altLang="zh-CN" dirty="0"/>
              <a:t>过滤器</a:t>
            </a:r>
            <a:endParaRPr lang="zh-CN" altLang="en-US" dirty="0"/>
          </a:p>
        </p:txBody>
      </p:sp>
    </p:spTree>
    <p:extLst>
      <p:ext uri="{BB962C8B-B14F-4D97-AF65-F5344CB8AC3E}">
        <p14:creationId xmlns:p14="http://schemas.microsoft.com/office/powerpoint/2010/main" val="2378043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124744"/>
            <a:ext cx="8229600" cy="5449792"/>
          </a:xfrm>
        </p:spPr>
        <p:txBody>
          <a:bodyPr/>
          <a:lstStyle/>
          <a:p>
            <a:r>
              <a:rPr lang="zh-CN" altLang="zh-CN" dirty="0"/>
              <a:t>我们已经知道，将几个命令通过管道符组合在一起就形成一个管道。通常，通过这种方式被使用的命令就被称为过滤器。过滤器会获取输入，通过某种方式修改其内容，然后将其输出。</a:t>
            </a:r>
          </a:p>
          <a:p>
            <a:r>
              <a:rPr lang="zh-CN" altLang="zh-CN" dirty="0"/>
              <a:t>简单地说，过滤器可以概括为以下两点：</a:t>
            </a:r>
          </a:p>
          <a:p>
            <a:pPr lvl="0"/>
            <a:r>
              <a:rPr lang="zh-CN" altLang="zh-CN" dirty="0"/>
              <a:t>如果一个</a:t>
            </a:r>
            <a:r>
              <a:rPr lang="en-US" altLang="zh-CN" dirty="0" err="1"/>
              <a:t>linux</a:t>
            </a:r>
            <a:r>
              <a:rPr lang="zh-CN" altLang="zh-CN" dirty="0"/>
              <a:t>命令是从标准输入接收它的输入数据，并在标准输出上产生它的输出数据（结果），那么这个命令就被称为过滤器。</a:t>
            </a:r>
          </a:p>
          <a:p>
            <a:pPr lvl="0"/>
            <a:r>
              <a:rPr lang="zh-CN" altLang="zh-CN" dirty="0"/>
              <a:t>过滤器通常与</a:t>
            </a:r>
            <a:r>
              <a:rPr lang="en-US" altLang="zh-CN" dirty="0"/>
              <a:t>Linux</a:t>
            </a:r>
            <a:r>
              <a:rPr lang="zh-CN" altLang="zh-CN" dirty="0"/>
              <a:t>管道一起使用。</a:t>
            </a:r>
          </a:p>
          <a:p>
            <a:endParaRPr lang="zh-CN" altLang="en-US" dirty="0"/>
          </a:p>
        </p:txBody>
      </p:sp>
    </p:spTree>
    <p:extLst>
      <p:ext uri="{BB962C8B-B14F-4D97-AF65-F5344CB8AC3E}">
        <p14:creationId xmlns:p14="http://schemas.microsoft.com/office/powerpoint/2010/main" val="618597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124744"/>
            <a:ext cx="8229600" cy="5449792"/>
          </a:xfrm>
        </p:spPr>
        <p:txBody>
          <a:bodyPr>
            <a:normAutofit fontScale="62500" lnSpcReduction="20000"/>
          </a:bodyPr>
          <a:lstStyle/>
          <a:p>
            <a:r>
              <a:rPr lang="zh-CN" altLang="zh-CN" dirty="0"/>
              <a:t>常用的被作为过滤器使用的命令如下所示：</a:t>
            </a:r>
          </a:p>
          <a:p>
            <a:pPr lvl="0"/>
            <a:r>
              <a:rPr lang="en-US" altLang="zh-CN" dirty="0" err="1"/>
              <a:t>awk</a:t>
            </a:r>
            <a:r>
              <a:rPr lang="en-US" altLang="zh-CN" dirty="0"/>
              <a:t> – </a:t>
            </a:r>
            <a:r>
              <a:rPr lang="zh-CN" altLang="zh-CN" dirty="0"/>
              <a:t>用于文本处理的解释性程序设计语言，通常被作为数据提取和报告的工具。</a:t>
            </a:r>
          </a:p>
          <a:p>
            <a:pPr lvl="0"/>
            <a:r>
              <a:rPr lang="en-US" altLang="zh-CN" dirty="0"/>
              <a:t>cut – </a:t>
            </a:r>
            <a:r>
              <a:rPr lang="zh-CN" altLang="zh-CN" dirty="0"/>
              <a:t>用于将每个输入文件（如果没有指定文件则为标准输入）的每行的指定部分输出到标准输出。</a:t>
            </a:r>
          </a:p>
          <a:p>
            <a:pPr lvl="0"/>
            <a:r>
              <a:rPr lang="en-US" altLang="zh-CN" dirty="0" err="1"/>
              <a:t>grep</a:t>
            </a:r>
            <a:r>
              <a:rPr lang="en-US" altLang="zh-CN" dirty="0"/>
              <a:t> – </a:t>
            </a:r>
            <a:r>
              <a:rPr lang="zh-CN" altLang="zh-CN" dirty="0"/>
              <a:t>用于搜索一个或多个文件中匹配指定模式的行。</a:t>
            </a:r>
          </a:p>
          <a:p>
            <a:pPr lvl="0"/>
            <a:r>
              <a:rPr lang="en-US" altLang="zh-CN" dirty="0"/>
              <a:t>tar – </a:t>
            </a:r>
            <a:r>
              <a:rPr lang="zh-CN" altLang="zh-CN" dirty="0"/>
              <a:t>用于归档文件的应用程序。</a:t>
            </a:r>
          </a:p>
          <a:p>
            <a:pPr lvl="0"/>
            <a:r>
              <a:rPr lang="en-US" altLang="zh-CN" dirty="0"/>
              <a:t>head – </a:t>
            </a:r>
            <a:r>
              <a:rPr lang="zh-CN" altLang="zh-CN" dirty="0"/>
              <a:t>用于读取文件的开头部分（默认是</a:t>
            </a:r>
            <a:r>
              <a:rPr lang="en-US" altLang="zh-CN" dirty="0"/>
              <a:t>10</a:t>
            </a:r>
            <a:r>
              <a:rPr lang="zh-CN" altLang="zh-CN" dirty="0"/>
              <a:t>行）。如果没有指定文件，则从标准输入读取。</a:t>
            </a:r>
          </a:p>
          <a:p>
            <a:pPr lvl="0"/>
            <a:r>
              <a:rPr lang="en-US" altLang="zh-CN" dirty="0"/>
              <a:t>paste – </a:t>
            </a:r>
            <a:r>
              <a:rPr lang="zh-CN" altLang="zh-CN" dirty="0"/>
              <a:t>用于合并文件的行。</a:t>
            </a:r>
          </a:p>
          <a:p>
            <a:pPr lvl="0"/>
            <a:r>
              <a:rPr lang="en-US" altLang="zh-CN" dirty="0" err="1"/>
              <a:t>sed</a:t>
            </a:r>
            <a:r>
              <a:rPr lang="en-US" altLang="zh-CN" dirty="0"/>
              <a:t> – </a:t>
            </a:r>
            <a:r>
              <a:rPr lang="zh-CN" altLang="zh-CN" dirty="0"/>
              <a:t>用于过滤和转换文本的流编辑器。</a:t>
            </a:r>
          </a:p>
          <a:p>
            <a:pPr lvl="0"/>
            <a:r>
              <a:rPr lang="en-US" altLang="zh-CN" dirty="0"/>
              <a:t>sort – </a:t>
            </a:r>
            <a:r>
              <a:rPr lang="zh-CN" altLang="zh-CN" dirty="0"/>
              <a:t>用于对文本文件的行进行排序。</a:t>
            </a:r>
          </a:p>
          <a:p>
            <a:pPr lvl="0"/>
            <a:r>
              <a:rPr lang="en-US" altLang="zh-CN" dirty="0"/>
              <a:t>split – </a:t>
            </a:r>
            <a:r>
              <a:rPr lang="zh-CN" altLang="zh-CN" dirty="0"/>
              <a:t>用于将文件分割成块。</a:t>
            </a:r>
          </a:p>
          <a:p>
            <a:pPr lvl="0"/>
            <a:r>
              <a:rPr lang="en-US" altLang="zh-CN" dirty="0"/>
              <a:t>strings – </a:t>
            </a:r>
            <a:r>
              <a:rPr lang="zh-CN" altLang="zh-CN" dirty="0"/>
              <a:t>用于打印文件中可打印的字符串。</a:t>
            </a:r>
          </a:p>
          <a:p>
            <a:pPr lvl="0"/>
            <a:r>
              <a:rPr lang="en-US" altLang="zh-CN" dirty="0" err="1"/>
              <a:t>tac</a:t>
            </a:r>
            <a:r>
              <a:rPr lang="en-US" altLang="zh-CN" dirty="0"/>
              <a:t> – </a:t>
            </a:r>
            <a:r>
              <a:rPr lang="zh-CN" altLang="zh-CN" dirty="0"/>
              <a:t>与</a:t>
            </a:r>
            <a:r>
              <a:rPr lang="en-US" altLang="zh-CN" dirty="0"/>
              <a:t>cat</a:t>
            </a:r>
            <a:r>
              <a:rPr lang="zh-CN" altLang="zh-CN" dirty="0"/>
              <a:t>命令的功能相反，用于倒序地显示文件或连接文件。</a:t>
            </a:r>
          </a:p>
          <a:p>
            <a:pPr lvl="0"/>
            <a:r>
              <a:rPr lang="en-US" altLang="zh-CN" dirty="0"/>
              <a:t>tail – </a:t>
            </a:r>
            <a:r>
              <a:rPr lang="zh-CN" altLang="zh-CN" dirty="0"/>
              <a:t>用于显示文件的结尾部分。</a:t>
            </a:r>
          </a:p>
          <a:p>
            <a:pPr lvl="0"/>
            <a:r>
              <a:rPr lang="en-US" altLang="zh-CN" dirty="0"/>
              <a:t>tee – </a:t>
            </a:r>
            <a:r>
              <a:rPr lang="zh-CN" altLang="zh-CN" dirty="0"/>
              <a:t>用于从标准输入读取内容并写入到标准输出和文件。</a:t>
            </a:r>
          </a:p>
          <a:p>
            <a:pPr lvl="0"/>
            <a:r>
              <a:rPr lang="en-US" altLang="zh-CN" dirty="0" err="1"/>
              <a:t>tr</a:t>
            </a:r>
            <a:r>
              <a:rPr lang="en-US" altLang="zh-CN" dirty="0"/>
              <a:t> – </a:t>
            </a:r>
            <a:r>
              <a:rPr lang="zh-CN" altLang="zh-CN" dirty="0"/>
              <a:t>用于转换或删除字符。</a:t>
            </a:r>
          </a:p>
          <a:p>
            <a:pPr lvl="0"/>
            <a:r>
              <a:rPr lang="en-US" altLang="zh-CN" dirty="0" err="1"/>
              <a:t>uniq</a:t>
            </a:r>
            <a:r>
              <a:rPr lang="en-US" altLang="zh-CN" dirty="0"/>
              <a:t> – </a:t>
            </a:r>
            <a:r>
              <a:rPr lang="zh-CN" altLang="zh-CN" dirty="0"/>
              <a:t>用于报告或忽略重复的行。</a:t>
            </a:r>
          </a:p>
          <a:p>
            <a:pPr lvl="0"/>
            <a:r>
              <a:rPr lang="en-US" altLang="zh-CN" dirty="0" err="1"/>
              <a:t>wc</a:t>
            </a:r>
            <a:r>
              <a:rPr lang="en-US" altLang="zh-CN" dirty="0"/>
              <a:t> – </a:t>
            </a:r>
            <a:r>
              <a:rPr lang="zh-CN" altLang="zh-CN" dirty="0"/>
              <a:t>用于打印文件中的总行数、单词数或字节数。</a:t>
            </a:r>
          </a:p>
          <a:p>
            <a:r>
              <a:rPr lang="zh-CN" altLang="zh-CN" dirty="0"/>
              <a:t>接下来，我们来学习如何在管道中使用这些命令。</a:t>
            </a:r>
          </a:p>
        </p:txBody>
      </p:sp>
    </p:spTree>
    <p:extLst>
      <p:ext uri="{BB962C8B-B14F-4D97-AF65-F5344CB8AC3E}">
        <p14:creationId xmlns:p14="http://schemas.microsoft.com/office/powerpoint/2010/main" val="3344287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12.2.1  </a:t>
            </a:r>
            <a:r>
              <a:rPr lang="zh-CN" altLang="zh-CN" dirty="0"/>
              <a:t>实例：在管道中使用</a:t>
            </a:r>
            <a:r>
              <a:rPr lang="en-US" altLang="zh-CN" dirty="0" err="1"/>
              <a:t>awk</a:t>
            </a:r>
            <a:r>
              <a:rPr lang="zh-CN" altLang="zh-CN" dirty="0"/>
              <a:t>命令</a:t>
            </a:r>
            <a:endParaRPr lang="zh-CN" altLang="en-US" dirty="0"/>
          </a:p>
        </p:txBody>
      </p:sp>
      <p:sp>
        <p:nvSpPr>
          <p:cNvPr id="3" name="内容占位符 2"/>
          <p:cNvSpPr>
            <a:spLocks noGrp="1"/>
          </p:cNvSpPr>
          <p:nvPr>
            <p:ph idx="1"/>
          </p:nvPr>
        </p:nvSpPr>
        <p:spPr/>
        <p:txBody>
          <a:bodyPr/>
          <a:lstStyle/>
          <a:p>
            <a:r>
              <a:rPr lang="zh-CN" altLang="zh-CN" dirty="0"/>
              <a:t>我们将在第</a:t>
            </a:r>
            <a:r>
              <a:rPr lang="en-US" altLang="zh-CN" dirty="0"/>
              <a:t>14</a:t>
            </a:r>
            <a:r>
              <a:rPr lang="zh-CN" altLang="zh-CN" dirty="0"/>
              <a:t>章详细介绍</a:t>
            </a:r>
            <a:r>
              <a:rPr lang="en-US" altLang="zh-CN" dirty="0" err="1"/>
              <a:t>awk</a:t>
            </a:r>
            <a:r>
              <a:rPr lang="zh-CN" altLang="zh-CN" dirty="0"/>
              <a:t>命令的使用，在这一节中，我们仅通过几个简单的实例来了解一下</a:t>
            </a:r>
            <a:r>
              <a:rPr lang="en-US" altLang="zh-CN" dirty="0" err="1"/>
              <a:t>awk</a:t>
            </a:r>
            <a:r>
              <a:rPr lang="zh-CN" altLang="zh-CN" dirty="0"/>
              <a:t>命令在管道中的使用。</a:t>
            </a:r>
          </a:p>
          <a:p>
            <a:endParaRPr lang="zh-CN" altLang="en-US" dirty="0"/>
          </a:p>
        </p:txBody>
      </p:sp>
    </p:spTree>
    <p:extLst>
      <p:ext uri="{BB962C8B-B14F-4D97-AF65-F5344CB8AC3E}">
        <p14:creationId xmlns:p14="http://schemas.microsoft.com/office/powerpoint/2010/main" val="1900603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12.2.2  </a:t>
            </a:r>
            <a:r>
              <a:rPr lang="zh-CN" altLang="zh-CN" dirty="0"/>
              <a:t>实例：在管道中使用</a:t>
            </a:r>
            <a:r>
              <a:rPr lang="en-US" altLang="zh-CN" dirty="0"/>
              <a:t>cut</a:t>
            </a:r>
            <a:r>
              <a:rPr lang="zh-CN" altLang="zh-CN" dirty="0"/>
              <a:t>命令</a:t>
            </a:r>
            <a:endParaRPr lang="zh-CN" altLang="en-US" dirty="0"/>
          </a:p>
        </p:txBody>
      </p:sp>
      <p:sp>
        <p:nvSpPr>
          <p:cNvPr id="3" name="内容占位符 2"/>
          <p:cNvSpPr>
            <a:spLocks noGrp="1"/>
          </p:cNvSpPr>
          <p:nvPr>
            <p:ph idx="1"/>
          </p:nvPr>
        </p:nvSpPr>
        <p:spPr/>
        <p:txBody>
          <a:bodyPr/>
          <a:lstStyle/>
          <a:p>
            <a:r>
              <a:rPr lang="en-US" altLang="zh-CN" dirty="0"/>
              <a:t>cut</a:t>
            </a:r>
            <a:r>
              <a:rPr lang="zh-CN" altLang="zh-CN" dirty="0"/>
              <a:t>命令被用于文本处理。你可以使用这个命令来提取文件中指定列的内容。</a:t>
            </a:r>
          </a:p>
          <a:p>
            <a:endParaRPr lang="zh-CN" altLang="en-US" dirty="0"/>
          </a:p>
        </p:txBody>
      </p:sp>
    </p:spTree>
    <p:extLst>
      <p:ext uri="{BB962C8B-B14F-4D97-AF65-F5344CB8AC3E}">
        <p14:creationId xmlns:p14="http://schemas.microsoft.com/office/powerpoint/2010/main" val="2896327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12.2.3  </a:t>
            </a:r>
            <a:r>
              <a:rPr lang="zh-CN" altLang="zh-CN" dirty="0"/>
              <a:t>实例：在管道中使用</a:t>
            </a:r>
            <a:r>
              <a:rPr lang="en-US" altLang="zh-CN" dirty="0" err="1"/>
              <a:t>grep</a:t>
            </a:r>
            <a:r>
              <a:rPr lang="zh-CN" altLang="zh-CN" dirty="0"/>
              <a:t>命令</a:t>
            </a:r>
            <a:endParaRPr lang="zh-CN" altLang="en-US" dirty="0"/>
          </a:p>
        </p:txBody>
      </p:sp>
      <p:sp>
        <p:nvSpPr>
          <p:cNvPr id="3" name="内容占位符 2"/>
          <p:cNvSpPr>
            <a:spLocks noGrp="1"/>
          </p:cNvSpPr>
          <p:nvPr>
            <p:ph idx="1"/>
          </p:nvPr>
        </p:nvSpPr>
        <p:spPr/>
        <p:txBody>
          <a:bodyPr/>
          <a:lstStyle/>
          <a:p>
            <a:r>
              <a:rPr lang="en-US" altLang="zh-CN" dirty="0" err="1"/>
              <a:t>grep</a:t>
            </a:r>
            <a:r>
              <a:rPr lang="zh-CN" altLang="zh-CN" dirty="0"/>
              <a:t>命令是在管道中比较常用的一个命令。</a:t>
            </a:r>
          </a:p>
          <a:p>
            <a:endParaRPr lang="zh-CN" altLang="en-US" dirty="0"/>
          </a:p>
        </p:txBody>
      </p:sp>
    </p:spTree>
    <p:extLst>
      <p:ext uri="{BB962C8B-B14F-4D97-AF65-F5344CB8AC3E}">
        <p14:creationId xmlns:p14="http://schemas.microsoft.com/office/powerpoint/2010/main" val="3799853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12.2.4  </a:t>
            </a:r>
            <a:r>
              <a:rPr lang="zh-CN" altLang="zh-CN" dirty="0"/>
              <a:t>实例：在管道中使用</a:t>
            </a:r>
            <a:r>
              <a:rPr lang="en-US" altLang="zh-CN" dirty="0"/>
              <a:t>tar</a:t>
            </a:r>
            <a:r>
              <a:rPr lang="zh-CN" altLang="zh-CN" dirty="0"/>
              <a:t>命令</a:t>
            </a:r>
            <a:endParaRPr lang="zh-CN" altLang="en-US" dirty="0"/>
          </a:p>
        </p:txBody>
      </p:sp>
      <p:sp>
        <p:nvSpPr>
          <p:cNvPr id="3" name="内容占位符 2"/>
          <p:cNvSpPr>
            <a:spLocks noGrp="1"/>
          </p:cNvSpPr>
          <p:nvPr>
            <p:ph idx="1"/>
          </p:nvPr>
        </p:nvSpPr>
        <p:spPr/>
        <p:txBody>
          <a:bodyPr/>
          <a:lstStyle/>
          <a:p>
            <a:r>
              <a:rPr lang="en-US" altLang="zh-CN" dirty="0"/>
              <a:t>tar</a:t>
            </a:r>
            <a:r>
              <a:rPr lang="zh-CN" altLang="zh-CN" dirty="0"/>
              <a:t>命令是</a:t>
            </a:r>
            <a:r>
              <a:rPr lang="en-US" altLang="zh-CN" dirty="0"/>
              <a:t>Linux</a:t>
            </a:r>
            <a:r>
              <a:rPr lang="zh-CN" altLang="zh-CN" dirty="0"/>
              <a:t>系统中最常用的打包文件的程序。</a:t>
            </a:r>
          </a:p>
          <a:p>
            <a:endParaRPr lang="zh-CN" altLang="en-US" dirty="0"/>
          </a:p>
        </p:txBody>
      </p:sp>
    </p:spTree>
    <p:extLst>
      <p:ext uri="{BB962C8B-B14F-4D97-AF65-F5344CB8AC3E}">
        <p14:creationId xmlns:p14="http://schemas.microsoft.com/office/powerpoint/2010/main" val="3151792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12.2.5  </a:t>
            </a:r>
            <a:r>
              <a:rPr lang="zh-CN" altLang="zh-CN" dirty="0"/>
              <a:t>实例：在管道中使用</a:t>
            </a:r>
            <a:r>
              <a:rPr lang="en-US" altLang="zh-CN" dirty="0"/>
              <a:t>head</a:t>
            </a:r>
            <a:r>
              <a:rPr lang="zh-CN" altLang="zh-CN" dirty="0"/>
              <a:t>命令</a:t>
            </a:r>
            <a:endParaRPr lang="zh-CN" altLang="en-US" dirty="0"/>
          </a:p>
        </p:txBody>
      </p:sp>
      <p:sp>
        <p:nvSpPr>
          <p:cNvPr id="3" name="内容占位符 2"/>
          <p:cNvSpPr>
            <a:spLocks noGrp="1"/>
          </p:cNvSpPr>
          <p:nvPr>
            <p:ph idx="1"/>
          </p:nvPr>
        </p:nvSpPr>
        <p:spPr/>
        <p:txBody>
          <a:bodyPr/>
          <a:lstStyle/>
          <a:p>
            <a:r>
              <a:rPr lang="zh-CN" altLang="zh-CN" dirty="0"/>
              <a:t>有时，你不需要一个命令的全部输出，可能只需要命令的前几行输出。这时，你就可以使用</a:t>
            </a:r>
            <a:r>
              <a:rPr lang="en-US" altLang="zh-CN" dirty="0"/>
              <a:t>head</a:t>
            </a:r>
            <a:r>
              <a:rPr lang="zh-CN" altLang="zh-CN" dirty="0"/>
              <a:t>命令，它只打印命令的前几行输出。默认的输出行数为</a:t>
            </a:r>
            <a:r>
              <a:rPr lang="en-US" altLang="zh-CN" dirty="0"/>
              <a:t>10</a:t>
            </a:r>
            <a:r>
              <a:rPr lang="zh-CN" altLang="zh-CN" dirty="0"/>
              <a:t>行。</a:t>
            </a:r>
          </a:p>
          <a:p>
            <a:endParaRPr lang="zh-CN" altLang="en-US" dirty="0"/>
          </a:p>
        </p:txBody>
      </p:sp>
    </p:spTree>
    <p:extLst>
      <p:ext uri="{BB962C8B-B14F-4D97-AF65-F5344CB8AC3E}">
        <p14:creationId xmlns:p14="http://schemas.microsoft.com/office/powerpoint/2010/main" val="2136302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  </a:t>
            </a:r>
            <a:r>
              <a:rPr lang="zh-CN" altLang="zh-CN" dirty="0"/>
              <a:t>管道</a:t>
            </a:r>
            <a:endParaRPr lang="zh-CN" altLang="en-US" dirty="0"/>
          </a:p>
        </p:txBody>
      </p:sp>
    </p:spTree>
    <p:extLst>
      <p:ext uri="{BB962C8B-B14F-4D97-AF65-F5344CB8AC3E}">
        <p14:creationId xmlns:p14="http://schemas.microsoft.com/office/powerpoint/2010/main" val="3175619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12.2.6  </a:t>
            </a:r>
            <a:r>
              <a:rPr lang="zh-CN" altLang="zh-CN" dirty="0"/>
              <a:t>实例：在管道中使用</a:t>
            </a:r>
            <a:r>
              <a:rPr lang="en-US" altLang="zh-CN" dirty="0"/>
              <a:t>paste</a:t>
            </a:r>
            <a:r>
              <a:rPr lang="zh-CN" altLang="zh-CN" dirty="0"/>
              <a:t>命令</a:t>
            </a:r>
            <a:endParaRPr lang="zh-CN" altLang="en-US" dirty="0"/>
          </a:p>
        </p:txBody>
      </p:sp>
      <p:sp>
        <p:nvSpPr>
          <p:cNvPr id="3" name="内容占位符 2"/>
          <p:cNvSpPr>
            <a:spLocks noGrp="1"/>
          </p:cNvSpPr>
          <p:nvPr>
            <p:ph idx="1"/>
          </p:nvPr>
        </p:nvSpPr>
        <p:spPr/>
        <p:txBody>
          <a:bodyPr/>
          <a:lstStyle/>
          <a:p>
            <a:r>
              <a:rPr lang="en-US" altLang="zh-CN" dirty="0"/>
              <a:t>paste</a:t>
            </a:r>
            <a:r>
              <a:rPr lang="zh-CN" altLang="zh-CN" dirty="0"/>
              <a:t>命令用于合并文件的行，当然，它也可以通过管道接收其它命令的输出，并对其内容进行相应的合并处理。</a:t>
            </a:r>
          </a:p>
          <a:p>
            <a:endParaRPr lang="zh-CN" altLang="en-US" dirty="0"/>
          </a:p>
        </p:txBody>
      </p:sp>
    </p:spTree>
    <p:extLst>
      <p:ext uri="{BB962C8B-B14F-4D97-AF65-F5344CB8AC3E}">
        <p14:creationId xmlns:p14="http://schemas.microsoft.com/office/powerpoint/2010/main" val="2780071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12.2.7  </a:t>
            </a:r>
            <a:r>
              <a:rPr lang="zh-CN" altLang="zh-CN" dirty="0"/>
              <a:t>实例：在管道中使用</a:t>
            </a:r>
            <a:r>
              <a:rPr lang="en-US" altLang="zh-CN" dirty="0" err="1"/>
              <a:t>sed</a:t>
            </a:r>
            <a:r>
              <a:rPr lang="zh-CN" altLang="zh-CN" dirty="0"/>
              <a:t>命令</a:t>
            </a:r>
            <a:endParaRPr lang="zh-CN" altLang="en-US" dirty="0"/>
          </a:p>
        </p:txBody>
      </p:sp>
      <p:sp>
        <p:nvSpPr>
          <p:cNvPr id="3" name="内容占位符 2"/>
          <p:cNvSpPr>
            <a:spLocks noGrp="1"/>
          </p:cNvSpPr>
          <p:nvPr>
            <p:ph idx="1"/>
          </p:nvPr>
        </p:nvSpPr>
        <p:spPr/>
        <p:txBody>
          <a:bodyPr/>
          <a:lstStyle/>
          <a:p>
            <a:r>
              <a:rPr lang="zh-CN" altLang="zh-CN" dirty="0"/>
              <a:t>我们将在第</a:t>
            </a:r>
            <a:r>
              <a:rPr lang="en-US" altLang="zh-CN" dirty="0"/>
              <a:t>14</a:t>
            </a:r>
            <a:r>
              <a:rPr lang="zh-CN" altLang="zh-CN" dirty="0"/>
              <a:t>章详细介绍</a:t>
            </a:r>
            <a:r>
              <a:rPr lang="en-US" altLang="zh-CN" dirty="0" err="1"/>
              <a:t>sed</a:t>
            </a:r>
            <a:r>
              <a:rPr lang="zh-CN" altLang="zh-CN" dirty="0"/>
              <a:t>命令的使用，在这一节中我们将通过几个简单的实例来了解一下</a:t>
            </a:r>
            <a:r>
              <a:rPr lang="en-US" altLang="zh-CN" dirty="0" err="1"/>
              <a:t>sed</a:t>
            </a:r>
            <a:r>
              <a:rPr lang="zh-CN" altLang="zh-CN" dirty="0"/>
              <a:t>命令在管道中的使用。</a:t>
            </a:r>
          </a:p>
          <a:p>
            <a:r>
              <a:rPr lang="en-US" altLang="zh-CN" dirty="0" err="1"/>
              <a:t>sed</a:t>
            </a:r>
            <a:r>
              <a:rPr lang="zh-CN" altLang="zh-CN" dirty="0"/>
              <a:t>命令是流编辑器（</a:t>
            </a:r>
            <a:r>
              <a:rPr lang="en-US" altLang="zh-CN" dirty="0"/>
              <a:t>stream editor</a:t>
            </a:r>
            <a:r>
              <a:rPr lang="zh-CN" altLang="zh-CN" dirty="0"/>
              <a:t>）的简称。</a:t>
            </a:r>
          </a:p>
          <a:p>
            <a:endParaRPr lang="zh-CN" altLang="en-US" dirty="0"/>
          </a:p>
        </p:txBody>
      </p:sp>
    </p:spTree>
    <p:extLst>
      <p:ext uri="{BB962C8B-B14F-4D97-AF65-F5344CB8AC3E}">
        <p14:creationId xmlns:p14="http://schemas.microsoft.com/office/powerpoint/2010/main" val="1793303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12.2.8  </a:t>
            </a:r>
            <a:r>
              <a:rPr lang="zh-CN" altLang="zh-CN" dirty="0"/>
              <a:t>实例：在管道中使用</a:t>
            </a:r>
            <a:r>
              <a:rPr lang="en-US" altLang="zh-CN" dirty="0"/>
              <a:t>sort</a:t>
            </a:r>
            <a:r>
              <a:rPr lang="zh-CN" altLang="zh-CN" dirty="0"/>
              <a:t>命令</a:t>
            </a:r>
            <a:endParaRPr lang="zh-CN" altLang="en-US" dirty="0"/>
          </a:p>
        </p:txBody>
      </p:sp>
      <p:sp>
        <p:nvSpPr>
          <p:cNvPr id="3" name="内容占位符 2"/>
          <p:cNvSpPr>
            <a:spLocks noGrp="1"/>
          </p:cNvSpPr>
          <p:nvPr>
            <p:ph idx="1"/>
          </p:nvPr>
        </p:nvSpPr>
        <p:spPr/>
        <p:txBody>
          <a:bodyPr/>
          <a:lstStyle/>
          <a:p>
            <a:r>
              <a:rPr lang="en-US" altLang="zh-CN" dirty="0"/>
              <a:t>sort</a:t>
            </a:r>
            <a:r>
              <a:rPr lang="zh-CN" altLang="zh-CN" dirty="0"/>
              <a:t>命令用于对文本文件的行进行排序，当然，它也可以通过管道对其它命令输出的行进行排序。</a:t>
            </a:r>
          </a:p>
          <a:p>
            <a:endParaRPr lang="zh-CN" altLang="en-US" dirty="0"/>
          </a:p>
        </p:txBody>
      </p:sp>
    </p:spTree>
    <p:extLst>
      <p:ext uri="{BB962C8B-B14F-4D97-AF65-F5344CB8AC3E}">
        <p14:creationId xmlns:p14="http://schemas.microsoft.com/office/powerpoint/2010/main" val="3219408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12.2.9  </a:t>
            </a:r>
            <a:r>
              <a:rPr lang="zh-CN" altLang="zh-CN" b="1" dirty="0"/>
              <a:t>实例：在管道中使用</a:t>
            </a:r>
            <a:r>
              <a:rPr lang="en-US" altLang="zh-CN" b="1" dirty="0"/>
              <a:t>split</a:t>
            </a:r>
            <a:r>
              <a:rPr lang="zh-CN" altLang="zh-CN" b="1" dirty="0" smtClean="0"/>
              <a:t>命令</a:t>
            </a:r>
            <a:endParaRPr lang="zh-CN" altLang="en-US" dirty="0"/>
          </a:p>
        </p:txBody>
      </p:sp>
      <p:sp>
        <p:nvSpPr>
          <p:cNvPr id="3" name="内容占位符 2"/>
          <p:cNvSpPr>
            <a:spLocks noGrp="1"/>
          </p:cNvSpPr>
          <p:nvPr>
            <p:ph idx="1"/>
          </p:nvPr>
        </p:nvSpPr>
        <p:spPr/>
        <p:txBody>
          <a:bodyPr/>
          <a:lstStyle/>
          <a:p>
            <a:r>
              <a:rPr lang="en-US" altLang="zh-CN" dirty="0"/>
              <a:t>split</a:t>
            </a:r>
            <a:r>
              <a:rPr lang="zh-CN" altLang="zh-CN" dirty="0"/>
              <a:t>命令用于将文件分割成块，同样，也可以通过管道将其它命令输出的内容分割成指定大小的块并存入指定前缀的文件中。</a:t>
            </a:r>
          </a:p>
          <a:p>
            <a:endParaRPr lang="zh-CN" altLang="en-US" dirty="0"/>
          </a:p>
        </p:txBody>
      </p:sp>
    </p:spTree>
    <p:extLst>
      <p:ext uri="{BB962C8B-B14F-4D97-AF65-F5344CB8AC3E}">
        <p14:creationId xmlns:p14="http://schemas.microsoft.com/office/powerpoint/2010/main" val="2538781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12.2.10  </a:t>
            </a:r>
            <a:r>
              <a:rPr lang="zh-CN" altLang="zh-CN" dirty="0"/>
              <a:t>实例：在管道中使用</a:t>
            </a:r>
            <a:r>
              <a:rPr lang="en-US" altLang="zh-CN" dirty="0"/>
              <a:t>strings</a:t>
            </a:r>
            <a:r>
              <a:rPr lang="zh-CN" altLang="zh-CN" dirty="0"/>
              <a:t>命令</a:t>
            </a:r>
            <a:endParaRPr lang="zh-CN" altLang="en-US" dirty="0"/>
          </a:p>
        </p:txBody>
      </p:sp>
      <p:sp>
        <p:nvSpPr>
          <p:cNvPr id="3" name="内容占位符 2"/>
          <p:cNvSpPr>
            <a:spLocks noGrp="1"/>
          </p:cNvSpPr>
          <p:nvPr>
            <p:ph idx="1"/>
          </p:nvPr>
        </p:nvSpPr>
        <p:spPr/>
        <p:txBody>
          <a:bodyPr/>
          <a:lstStyle/>
          <a:p>
            <a:r>
              <a:rPr lang="en-US" altLang="zh-CN" dirty="0"/>
              <a:t>strings</a:t>
            </a:r>
            <a:r>
              <a:rPr lang="zh-CN" altLang="zh-CN" dirty="0"/>
              <a:t>命令用于打印文件中的可打印字符串，常用来与</a:t>
            </a:r>
            <a:r>
              <a:rPr lang="en-US" altLang="zh-CN" dirty="0" err="1"/>
              <a:t>grep</a:t>
            </a:r>
            <a:r>
              <a:rPr lang="zh-CN" altLang="zh-CN" dirty="0"/>
              <a:t>命令配合使用，在二进制文件中查找字符串。</a:t>
            </a:r>
          </a:p>
          <a:p>
            <a:endParaRPr lang="zh-CN" altLang="en-US" dirty="0"/>
          </a:p>
        </p:txBody>
      </p:sp>
    </p:spTree>
    <p:extLst>
      <p:ext uri="{BB962C8B-B14F-4D97-AF65-F5344CB8AC3E}">
        <p14:creationId xmlns:p14="http://schemas.microsoft.com/office/powerpoint/2010/main" val="497854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12.2.11  </a:t>
            </a:r>
            <a:r>
              <a:rPr lang="zh-CN" altLang="zh-CN" dirty="0"/>
              <a:t>实例：在管道中使用</a:t>
            </a:r>
            <a:r>
              <a:rPr lang="en-US" altLang="zh-CN" dirty="0"/>
              <a:t>tail</a:t>
            </a:r>
            <a:r>
              <a:rPr lang="zh-CN" altLang="zh-CN" dirty="0"/>
              <a:t>命令</a:t>
            </a:r>
            <a:endParaRPr lang="zh-CN" altLang="en-US" dirty="0"/>
          </a:p>
        </p:txBody>
      </p:sp>
      <p:sp>
        <p:nvSpPr>
          <p:cNvPr id="3" name="内容占位符 2"/>
          <p:cNvSpPr>
            <a:spLocks noGrp="1"/>
          </p:cNvSpPr>
          <p:nvPr>
            <p:ph idx="1"/>
          </p:nvPr>
        </p:nvSpPr>
        <p:spPr/>
        <p:txBody>
          <a:bodyPr/>
          <a:lstStyle/>
          <a:p>
            <a:r>
              <a:rPr lang="en-US" altLang="zh-CN" dirty="0"/>
              <a:t>tail</a:t>
            </a:r>
            <a:r>
              <a:rPr lang="zh-CN" altLang="zh-CN" dirty="0"/>
              <a:t>命令用于打印文件的最后几行，同样，也可以通过管道显示其它命令输出的最后几行内容。</a:t>
            </a:r>
          </a:p>
          <a:p>
            <a:endParaRPr lang="zh-CN" altLang="en-US" dirty="0"/>
          </a:p>
        </p:txBody>
      </p:sp>
    </p:spTree>
    <p:extLst>
      <p:ext uri="{BB962C8B-B14F-4D97-AF65-F5344CB8AC3E}">
        <p14:creationId xmlns:p14="http://schemas.microsoft.com/office/powerpoint/2010/main" val="669919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12.2.12  </a:t>
            </a:r>
            <a:r>
              <a:rPr lang="zh-CN" altLang="zh-CN" dirty="0"/>
              <a:t>实例：在管道中使用</a:t>
            </a:r>
            <a:r>
              <a:rPr lang="en-US" altLang="zh-CN" dirty="0"/>
              <a:t>tee</a:t>
            </a:r>
            <a:r>
              <a:rPr lang="zh-CN" altLang="zh-CN" dirty="0"/>
              <a:t>命令</a:t>
            </a:r>
            <a:endParaRPr lang="zh-CN" altLang="en-US" dirty="0"/>
          </a:p>
        </p:txBody>
      </p:sp>
      <p:sp>
        <p:nvSpPr>
          <p:cNvPr id="3" name="内容占位符 2"/>
          <p:cNvSpPr>
            <a:spLocks noGrp="1"/>
          </p:cNvSpPr>
          <p:nvPr>
            <p:ph idx="1"/>
          </p:nvPr>
        </p:nvSpPr>
        <p:spPr/>
        <p:txBody>
          <a:bodyPr/>
          <a:lstStyle/>
          <a:p>
            <a:r>
              <a:rPr lang="en-US" altLang="zh-CN" dirty="0"/>
              <a:t>tee</a:t>
            </a:r>
            <a:r>
              <a:rPr lang="zh-CN" altLang="zh-CN" dirty="0"/>
              <a:t>命令用于（在同一时间）存储和查看任意其它命令的输出。使用</a:t>
            </a:r>
            <a:r>
              <a:rPr lang="en-US" altLang="zh-CN" dirty="0"/>
              <a:t>tee</a:t>
            </a:r>
            <a:r>
              <a:rPr lang="zh-CN" altLang="zh-CN" dirty="0"/>
              <a:t>命令，你可以从一个输入流读取输入，并分隔输出流到两个重定向，所以输出即显示在屏幕（标准输出）上也同样重定向到一个文件中。</a:t>
            </a:r>
          </a:p>
          <a:p>
            <a:endParaRPr lang="zh-CN" altLang="en-US" dirty="0"/>
          </a:p>
        </p:txBody>
      </p:sp>
    </p:spTree>
    <p:extLst>
      <p:ext uri="{BB962C8B-B14F-4D97-AF65-F5344CB8AC3E}">
        <p14:creationId xmlns:p14="http://schemas.microsoft.com/office/powerpoint/2010/main" val="2924868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12.2.13  </a:t>
            </a:r>
            <a:r>
              <a:rPr lang="zh-CN" altLang="zh-CN" dirty="0"/>
              <a:t>实例：在管道中使用</a:t>
            </a:r>
            <a:r>
              <a:rPr lang="en-US" altLang="zh-CN" dirty="0" err="1"/>
              <a:t>tr</a:t>
            </a:r>
            <a:r>
              <a:rPr lang="zh-CN" altLang="zh-CN" dirty="0"/>
              <a:t>命令</a:t>
            </a:r>
            <a:endParaRPr lang="zh-CN" altLang="en-US" dirty="0"/>
          </a:p>
        </p:txBody>
      </p:sp>
      <p:sp>
        <p:nvSpPr>
          <p:cNvPr id="3" name="内容占位符 2"/>
          <p:cNvSpPr>
            <a:spLocks noGrp="1"/>
          </p:cNvSpPr>
          <p:nvPr>
            <p:ph idx="1"/>
          </p:nvPr>
        </p:nvSpPr>
        <p:spPr/>
        <p:txBody>
          <a:bodyPr/>
          <a:lstStyle/>
          <a:p>
            <a:r>
              <a:rPr lang="en-US" altLang="zh-CN" dirty="0" err="1"/>
              <a:t>tr</a:t>
            </a:r>
            <a:r>
              <a:rPr lang="zh-CN" altLang="zh-CN" dirty="0"/>
              <a:t>命令用于转换和删除字符。</a:t>
            </a:r>
          </a:p>
          <a:p>
            <a:endParaRPr lang="zh-CN" altLang="en-US" dirty="0"/>
          </a:p>
        </p:txBody>
      </p:sp>
    </p:spTree>
    <p:extLst>
      <p:ext uri="{BB962C8B-B14F-4D97-AF65-F5344CB8AC3E}">
        <p14:creationId xmlns:p14="http://schemas.microsoft.com/office/powerpoint/2010/main" val="116506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12.2.14  </a:t>
            </a:r>
            <a:r>
              <a:rPr lang="zh-CN" altLang="zh-CN" dirty="0"/>
              <a:t>实例：在管道中使用</a:t>
            </a:r>
            <a:r>
              <a:rPr lang="en-US" altLang="zh-CN" dirty="0" err="1"/>
              <a:t>uniq</a:t>
            </a:r>
            <a:r>
              <a:rPr lang="zh-CN" altLang="zh-CN" dirty="0"/>
              <a:t>命令</a:t>
            </a:r>
            <a:endParaRPr lang="zh-CN" altLang="en-US" dirty="0"/>
          </a:p>
        </p:txBody>
      </p:sp>
      <p:sp>
        <p:nvSpPr>
          <p:cNvPr id="3" name="内容占位符 2"/>
          <p:cNvSpPr>
            <a:spLocks noGrp="1"/>
          </p:cNvSpPr>
          <p:nvPr>
            <p:ph idx="1"/>
          </p:nvPr>
        </p:nvSpPr>
        <p:spPr/>
        <p:txBody>
          <a:bodyPr/>
          <a:lstStyle/>
          <a:p>
            <a:r>
              <a:rPr lang="en-US" altLang="zh-CN" dirty="0" err="1"/>
              <a:t>uniq</a:t>
            </a:r>
            <a:r>
              <a:rPr lang="zh-CN" altLang="zh-CN" dirty="0"/>
              <a:t>命令用于报告或删除重复的行：</a:t>
            </a:r>
          </a:p>
          <a:p>
            <a:endParaRPr lang="zh-CN" altLang="en-US" dirty="0"/>
          </a:p>
        </p:txBody>
      </p:sp>
    </p:spTree>
    <p:extLst>
      <p:ext uri="{BB962C8B-B14F-4D97-AF65-F5344CB8AC3E}">
        <p14:creationId xmlns:p14="http://schemas.microsoft.com/office/powerpoint/2010/main" val="2148032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12.2.15  </a:t>
            </a:r>
            <a:r>
              <a:rPr lang="zh-CN" altLang="zh-CN" dirty="0"/>
              <a:t>实例：在管道中使用</a:t>
            </a:r>
            <a:r>
              <a:rPr lang="en-US" altLang="zh-CN" dirty="0" err="1"/>
              <a:t>wc</a:t>
            </a:r>
            <a:r>
              <a:rPr lang="zh-CN" altLang="zh-CN" dirty="0"/>
              <a:t>命令</a:t>
            </a:r>
            <a:endParaRPr lang="zh-CN" altLang="en-US" dirty="0"/>
          </a:p>
        </p:txBody>
      </p:sp>
      <p:sp>
        <p:nvSpPr>
          <p:cNvPr id="3" name="内容占位符 2"/>
          <p:cNvSpPr>
            <a:spLocks noGrp="1"/>
          </p:cNvSpPr>
          <p:nvPr>
            <p:ph idx="1"/>
          </p:nvPr>
        </p:nvSpPr>
        <p:spPr/>
        <p:txBody>
          <a:bodyPr/>
          <a:lstStyle/>
          <a:p>
            <a:r>
              <a:rPr lang="en-US" altLang="zh-CN" dirty="0" err="1"/>
              <a:t>wc</a:t>
            </a:r>
            <a:r>
              <a:rPr lang="zh-CN" altLang="zh-CN" dirty="0"/>
              <a:t>命令用于统计包含在文本流中的字符数、单词数和行数。</a:t>
            </a:r>
          </a:p>
          <a:p>
            <a:endParaRPr lang="zh-CN" altLang="en-US" dirty="0"/>
          </a:p>
        </p:txBody>
      </p:sp>
    </p:spTree>
    <p:extLst>
      <p:ext uri="{BB962C8B-B14F-4D97-AF65-F5344CB8AC3E}">
        <p14:creationId xmlns:p14="http://schemas.microsoft.com/office/powerpoint/2010/main" val="2426584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593808"/>
          </a:xfrm>
        </p:spPr>
        <p:txBody>
          <a:bodyPr>
            <a:normAutofit fontScale="92500" lnSpcReduction="10000"/>
          </a:bodyPr>
          <a:lstStyle/>
          <a:p>
            <a:r>
              <a:rPr lang="zh-CN" altLang="zh-CN" dirty="0"/>
              <a:t>通过前一章的学习，我们已经知道了怎样从文件重定向输入，和重定向输出到文件。</a:t>
            </a:r>
            <a:r>
              <a:rPr lang="en-US" altLang="zh-CN" dirty="0"/>
              <a:t>Shell</a:t>
            </a:r>
            <a:r>
              <a:rPr lang="zh-CN" altLang="zh-CN" dirty="0"/>
              <a:t>还有一种功能，就是可以将两个或多个程序连接到一起，以使一个程序的输出变为下一个程序的输入，以这种方式连接的两个或多个程序就形成了管道。管道通常用于执行一些复杂的数据处理操作。这些命令之间使用控制操作符（管道符）“</a:t>
            </a:r>
            <a:r>
              <a:rPr lang="en-US" altLang="zh-CN" dirty="0"/>
              <a:t>|</a:t>
            </a:r>
            <a:r>
              <a:rPr lang="zh-CN" altLang="zh-CN" dirty="0"/>
              <a:t>”（竖线）连接。管道的语法格式如下所示：</a:t>
            </a:r>
          </a:p>
          <a:p>
            <a:r>
              <a:rPr lang="x-none" altLang="zh-CN" dirty="0"/>
              <a:t>$ command1 | command2</a:t>
            </a:r>
            <a:endParaRPr lang="zh-CN" altLang="zh-CN" dirty="0"/>
          </a:p>
          <a:p>
            <a:r>
              <a:rPr lang="x-none" altLang="zh-CN" dirty="0"/>
              <a:t>$ command1 | command2 [ | commandN… ]</a:t>
            </a:r>
            <a:endParaRPr lang="zh-CN" altLang="zh-CN" dirty="0"/>
          </a:p>
          <a:p>
            <a:r>
              <a:rPr lang="zh-CN" altLang="zh-CN" dirty="0"/>
              <a:t>当在两个命令之间设置管道时，管道符“</a:t>
            </a:r>
            <a:r>
              <a:rPr lang="en-US" altLang="zh-CN" dirty="0"/>
              <a:t>|</a:t>
            </a:r>
            <a:r>
              <a:rPr lang="zh-CN" altLang="zh-CN" dirty="0"/>
              <a:t>”左边命令的标准输出就变为了管道符“</a:t>
            </a:r>
            <a:r>
              <a:rPr lang="en-US" altLang="zh-CN" dirty="0"/>
              <a:t>|</a:t>
            </a:r>
            <a:r>
              <a:rPr lang="zh-CN" altLang="zh-CN" dirty="0"/>
              <a:t>”右边命令的标准输入。只要第一个命令向标准输出写入，而第二个命令是从标准输入读取，那么这两个命令就可以形成一个管道。大部分的</a:t>
            </a:r>
            <a:r>
              <a:rPr lang="en-US" altLang="zh-CN" dirty="0"/>
              <a:t>Linux</a:t>
            </a:r>
            <a:r>
              <a:rPr lang="zh-CN" altLang="zh-CN" dirty="0"/>
              <a:t>命令都可以用来形成管道。</a:t>
            </a:r>
          </a:p>
          <a:p>
            <a:endParaRPr lang="zh-CN" altLang="en-US" dirty="0"/>
          </a:p>
        </p:txBody>
      </p:sp>
    </p:spTree>
    <p:extLst>
      <p:ext uri="{BB962C8B-B14F-4D97-AF65-F5344CB8AC3E}">
        <p14:creationId xmlns:p14="http://schemas.microsoft.com/office/powerpoint/2010/main" val="1943293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12.3  </a:t>
            </a:r>
            <a:r>
              <a:rPr lang="zh-CN" altLang="zh-CN" dirty="0"/>
              <a:t>小结</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a:t>下面我们总结一下本章所学的主要知识：</a:t>
            </a:r>
          </a:p>
          <a:p>
            <a:r>
              <a:rPr lang="zh-CN" altLang="zh-CN" dirty="0"/>
              <a:t>管道：将两个或多个程序连接到一起，以使一个程序的输出可以变为下一个程序的输入，以这种方式连接的两个或多个程序就形成了管道。</a:t>
            </a:r>
          </a:p>
          <a:p>
            <a:r>
              <a:rPr lang="zh-CN" altLang="zh-CN" dirty="0"/>
              <a:t>重定向操作符‘</a:t>
            </a:r>
            <a:r>
              <a:rPr lang="en-US" altLang="zh-CN" dirty="0"/>
              <a:t>&gt;</a:t>
            </a:r>
            <a:r>
              <a:rPr lang="zh-CN" altLang="zh-CN" dirty="0"/>
              <a:t>’将命令与文件连接，而管道符将第一个命令的输出与第二个命令的输入连接。</a:t>
            </a:r>
          </a:p>
          <a:p>
            <a:r>
              <a:rPr lang="zh-CN" altLang="zh-CN" dirty="0"/>
              <a:t>使用管道具有如下特点：命令的语法紧凑并且使用简单；将多个命令串联，可以完成复杂的任务；从管道输出的标准错误会混合到一起。</a:t>
            </a:r>
          </a:p>
          <a:p>
            <a:r>
              <a:rPr lang="zh-CN" altLang="zh-CN" dirty="0"/>
              <a:t>几个命令可以组合在一起，形成一个管道。通常，通过这种方式被使用的命令就被称为过滤器。</a:t>
            </a:r>
          </a:p>
          <a:p>
            <a:r>
              <a:rPr lang="zh-CN" altLang="zh-CN" dirty="0"/>
              <a:t>如果一个</a:t>
            </a:r>
            <a:r>
              <a:rPr lang="en-US" altLang="zh-CN" dirty="0" err="1"/>
              <a:t>linux</a:t>
            </a:r>
            <a:r>
              <a:rPr lang="zh-CN" altLang="zh-CN" dirty="0"/>
              <a:t>命令是从标准输入接收它的输入数据，并在标准输出上产生它的输出数据（结果），这个命令就被称为过滤器。</a:t>
            </a:r>
          </a:p>
          <a:p>
            <a:r>
              <a:rPr lang="zh-CN" altLang="zh-CN" dirty="0"/>
              <a:t>过滤器通常与</a:t>
            </a:r>
            <a:r>
              <a:rPr lang="en-US" altLang="zh-CN" dirty="0"/>
              <a:t>Linux</a:t>
            </a:r>
            <a:r>
              <a:rPr lang="zh-CN" altLang="zh-CN" dirty="0"/>
              <a:t>管道一起使用</a:t>
            </a:r>
            <a:r>
              <a:rPr lang="zh-CN" altLang="zh-CN" dirty="0" smtClean="0"/>
              <a:t>。</a:t>
            </a:r>
            <a:endParaRPr lang="zh-CN" altLang="zh-CN" dirty="0"/>
          </a:p>
        </p:txBody>
      </p:sp>
    </p:spTree>
    <p:extLst>
      <p:ext uri="{BB962C8B-B14F-4D97-AF65-F5344CB8AC3E}">
        <p14:creationId xmlns:p14="http://schemas.microsoft.com/office/powerpoint/2010/main" val="1766010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12.1.1  </a:t>
            </a:r>
            <a:r>
              <a:rPr lang="zh-CN" altLang="zh-CN" dirty="0"/>
              <a:t>操作符‘</a:t>
            </a:r>
            <a:r>
              <a:rPr lang="en-US" altLang="zh-CN" dirty="0"/>
              <a:t>|</a:t>
            </a:r>
            <a:r>
              <a:rPr lang="zh-CN" altLang="zh-CN" dirty="0"/>
              <a:t>’和‘</a:t>
            </a:r>
            <a:r>
              <a:rPr lang="en-US" altLang="zh-CN" dirty="0"/>
              <a:t>&gt;</a:t>
            </a:r>
            <a:r>
              <a:rPr lang="zh-CN" altLang="zh-CN" dirty="0"/>
              <a:t>’之间的区别</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乍看起来，可能很难理解，由管道符‘</a:t>
            </a:r>
            <a:r>
              <a:rPr lang="en-US" altLang="zh-CN" dirty="0"/>
              <a:t>|</a:t>
            </a:r>
            <a:r>
              <a:rPr lang="zh-CN" altLang="zh-CN" dirty="0"/>
              <a:t>’执行的重定向与由重定向操作符‘</a:t>
            </a:r>
            <a:r>
              <a:rPr lang="en-US" altLang="zh-CN" dirty="0"/>
              <a:t>&gt;</a:t>
            </a:r>
            <a:r>
              <a:rPr lang="zh-CN" altLang="zh-CN" dirty="0"/>
              <a:t>’执行的重定向之间有什么不同。简单地说，重定向操作符‘</a:t>
            </a:r>
            <a:r>
              <a:rPr lang="en-US" altLang="zh-CN" dirty="0"/>
              <a:t>&gt;</a:t>
            </a:r>
            <a:r>
              <a:rPr lang="zh-CN" altLang="zh-CN" dirty="0"/>
              <a:t>’将命令与文件连接，而管道符‘</a:t>
            </a:r>
            <a:r>
              <a:rPr lang="en-US" altLang="zh-CN" dirty="0"/>
              <a:t>|</a:t>
            </a:r>
            <a:r>
              <a:rPr lang="zh-CN" altLang="zh-CN" dirty="0"/>
              <a:t>’将第一个命令的输出与第二个命令的输入连接。即，其含义的区别如下所示：</a:t>
            </a:r>
          </a:p>
          <a:p>
            <a:r>
              <a:rPr lang="x-none" altLang="zh-CN" dirty="0"/>
              <a:t>$ command1 &gt; file1</a:t>
            </a:r>
            <a:endParaRPr lang="zh-CN" altLang="zh-CN" dirty="0"/>
          </a:p>
          <a:p>
            <a:r>
              <a:rPr lang="x-none" altLang="zh-CN" dirty="0"/>
              <a:t>$ command1 | command2</a:t>
            </a:r>
            <a:endParaRPr lang="zh-CN" altLang="zh-CN" dirty="0"/>
          </a:p>
          <a:p>
            <a:r>
              <a:rPr lang="zh-CN" altLang="zh-CN" dirty="0"/>
              <a:t>大部分的人学习管道时会尝试如下命令，我们来看一下会发生什么：</a:t>
            </a:r>
          </a:p>
          <a:p>
            <a:r>
              <a:rPr lang="x-none" altLang="zh-CN" dirty="0"/>
              <a:t>$ command1 &gt; command2</a:t>
            </a:r>
            <a:endParaRPr lang="zh-CN" altLang="zh-CN" dirty="0"/>
          </a:p>
          <a:p>
            <a:r>
              <a:rPr lang="zh-CN" altLang="zh-CN" dirty="0"/>
              <a:t>答案是，有时尝试的结果将会很糟糕</a:t>
            </a:r>
            <a:r>
              <a:rPr lang="zh-CN" altLang="zh-CN" dirty="0" smtClean="0"/>
              <a:t>。</a:t>
            </a:r>
            <a:endParaRPr lang="zh-CN" altLang="en-US" dirty="0"/>
          </a:p>
        </p:txBody>
      </p:sp>
    </p:spTree>
    <p:extLst>
      <p:ext uri="{BB962C8B-B14F-4D97-AF65-F5344CB8AC3E}">
        <p14:creationId xmlns:p14="http://schemas.microsoft.com/office/powerpoint/2010/main" val="3692872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12.1.1  </a:t>
            </a:r>
            <a:r>
              <a:rPr lang="zh-CN" altLang="zh-CN" dirty="0"/>
              <a:t>操作符‘</a:t>
            </a:r>
            <a:r>
              <a:rPr lang="en-US" altLang="zh-CN" dirty="0"/>
              <a:t>|</a:t>
            </a:r>
            <a:r>
              <a:rPr lang="zh-CN" altLang="zh-CN" dirty="0"/>
              <a:t>’和‘</a:t>
            </a:r>
            <a:r>
              <a:rPr lang="en-US" altLang="zh-CN" dirty="0"/>
              <a:t>&gt;</a:t>
            </a:r>
            <a:r>
              <a:rPr lang="zh-CN" altLang="zh-CN" dirty="0"/>
              <a:t>’之间的区别</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这是一个实际的案例，一个</a:t>
            </a:r>
            <a:r>
              <a:rPr lang="en-US" altLang="zh-CN" dirty="0"/>
              <a:t>Linux</a:t>
            </a:r>
            <a:r>
              <a:rPr lang="zh-CN" altLang="zh-CN" dirty="0"/>
              <a:t>系统的管理员以超级用户的身份执行了如下命令：</a:t>
            </a:r>
          </a:p>
          <a:p>
            <a:r>
              <a:rPr lang="x-none" altLang="zh-CN" dirty="0"/>
              <a:t># cd /usr/bin</a:t>
            </a:r>
            <a:endParaRPr lang="zh-CN" altLang="zh-CN" dirty="0"/>
          </a:p>
          <a:p>
            <a:r>
              <a:rPr lang="x-none" altLang="zh-CN" dirty="0"/>
              <a:t># ls &gt; less</a:t>
            </a:r>
            <a:endParaRPr lang="zh-CN" altLang="zh-CN" dirty="0"/>
          </a:p>
          <a:p>
            <a:r>
              <a:rPr lang="zh-CN" altLang="zh-CN" dirty="0"/>
              <a:t>第一个命令是将当前目录切换到了大多数程序所存放的目录，而第二个命令是告诉</a:t>
            </a:r>
            <a:r>
              <a:rPr lang="en-US" altLang="zh-CN" dirty="0"/>
              <a:t>Shell</a:t>
            </a:r>
            <a:r>
              <a:rPr lang="zh-CN" altLang="zh-CN" dirty="0"/>
              <a:t>用</a:t>
            </a:r>
            <a:r>
              <a:rPr lang="en-US" altLang="zh-CN" dirty="0" err="1"/>
              <a:t>ls</a:t>
            </a:r>
            <a:r>
              <a:rPr lang="zh-CN" altLang="zh-CN" dirty="0"/>
              <a:t>命令的输出重写文件</a:t>
            </a:r>
            <a:r>
              <a:rPr lang="en-US" altLang="zh-CN" dirty="0"/>
              <a:t>less</a:t>
            </a:r>
            <a:r>
              <a:rPr lang="zh-CN" altLang="zh-CN" dirty="0"/>
              <a:t>。因为</a:t>
            </a:r>
            <a:r>
              <a:rPr lang="en-US" altLang="zh-CN" dirty="0"/>
              <a:t>/</a:t>
            </a:r>
            <a:r>
              <a:rPr lang="en-US" altLang="zh-CN" dirty="0" err="1"/>
              <a:t>usr</a:t>
            </a:r>
            <a:r>
              <a:rPr lang="en-US" altLang="zh-CN" dirty="0"/>
              <a:t>/bin</a:t>
            </a:r>
            <a:r>
              <a:rPr lang="zh-CN" altLang="zh-CN" dirty="0"/>
              <a:t>目录已经包含了名称为</a:t>
            </a:r>
            <a:r>
              <a:rPr lang="en-US" altLang="zh-CN" dirty="0"/>
              <a:t>less</a:t>
            </a:r>
            <a:r>
              <a:rPr lang="zh-CN" altLang="zh-CN" dirty="0"/>
              <a:t>（</a:t>
            </a:r>
            <a:r>
              <a:rPr lang="en-US" altLang="zh-CN" dirty="0"/>
              <a:t>less</a:t>
            </a:r>
            <a:r>
              <a:rPr lang="zh-CN" altLang="zh-CN" dirty="0"/>
              <a:t>程序）的文件，第二个命令用</a:t>
            </a:r>
            <a:r>
              <a:rPr lang="en-US" altLang="zh-CN" dirty="0" err="1"/>
              <a:t>ls</a:t>
            </a:r>
            <a:r>
              <a:rPr lang="zh-CN" altLang="zh-CN" dirty="0"/>
              <a:t>输出的文本重写了</a:t>
            </a:r>
            <a:r>
              <a:rPr lang="en-US" altLang="zh-CN" dirty="0"/>
              <a:t>less</a:t>
            </a:r>
            <a:r>
              <a:rPr lang="zh-CN" altLang="zh-CN" dirty="0"/>
              <a:t>程序，因此破坏了文件系统中的</a:t>
            </a:r>
            <a:r>
              <a:rPr lang="en-US" altLang="zh-CN" dirty="0"/>
              <a:t>less</a:t>
            </a:r>
            <a:r>
              <a:rPr lang="zh-CN" altLang="zh-CN" dirty="0"/>
              <a:t>程序。</a:t>
            </a:r>
          </a:p>
          <a:p>
            <a:r>
              <a:rPr lang="zh-CN" altLang="zh-CN" dirty="0"/>
              <a:t>这是使用重定向操作符误操作重写文件的一个教训，所以在使用它时要谨慎。</a:t>
            </a:r>
          </a:p>
        </p:txBody>
      </p:sp>
    </p:spTree>
    <p:extLst>
      <p:ext uri="{BB962C8B-B14F-4D97-AF65-F5344CB8AC3E}">
        <p14:creationId xmlns:p14="http://schemas.microsoft.com/office/powerpoint/2010/main" val="2080785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12.1.2  </a:t>
            </a:r>
            <a:r>
              <a:rPr lang="zh-CN" altLang="zh-CN" dirty="0"/>
              <a:t>为什么使用管道</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a:t>我们先看下面一组命令，使用</a:t>
            </a:r>
            <a:r>
              <a:rPr lang="en-US" altLang="zh-CN" dirty="0" err="1"/>
              <a:t>mysqldump</a:t>
            </a:r>
            <a:r>
              <a:rPr lang="zh-CN" altLang="zh-CN" dirty="0"/>
              <a:t>这个数据库备份程序来备份一个叫做</a:t>
            </a:r>
            <a:r>
              <a:rPr lang="en-US" altLang="zh-CN" dirty="0"/>
              <a:t>wiki</a:t>
            </a:r>
            <a:r>
              <a:rPr lang="zh-CN" altLang="zh-CN" dirty="0"/>
              <a:t>的数据库：</a:t>
            </a:r>
          </a:p>
          <a:p>
            <a:r>
              <a:rPr lang="x-none" altLang="zh-CN" dirty="0"/>
              <a:t>$ mysqldump -u root -p 'password' wiki &gt; /tmp/wikidb.backup</a:t>
            </a:r>
            <a:endParaRPr lang="zh-CN" altLang="zh-CN" dirty="0"/>
          </a:p>
          <a:p>
            <a:r>
              <a:rPr lang="x-none" altLang="zh-CN" dirty="0"/>
              <a:t>$ gzip -9 /tmp/wikidb.backup</a:t>
            </a:r>
            <a:endParaRPr lang="zh-CN" altLang="zh-CN" dirty="0"/>
          </a:p>
          <a:p>
            <a:r>
              <a:rPr lang="x-none" altLang="zh-CN" dirty="0"/>
              <a:t>$ scp /tmp/wikidb.backup user@backupserver:/backup/mysql/</a:t>
            </a:r>
            <a:endParaRPr lang="zh-CN" altLang="zh-CN" dirty="0"/>
          </a:p>
          <a:p>
            <a:r>
              <a:rPr lang="zh-CN" altLang="zh-CN" dirty="0"/>
              <a:t>上述这组命令主要做了如下内容：</a:t>
            </a:r>
          </a:p>
          <a:p>
            <a:pPr lvl="0"/>
            <a:r>
              <a:rPr lang="en-US" altLang="zh-CN" dirty="0" err="1"/>
              <a:t>mysqldump</a:t>
            </a:r>
            <a:r>
              <a:rPr lang="zh-CN" altLang="zh-CN" dirty="0"/>
              <a:t>命令用于将名称为</a:t>
            </a:r>
            <a:r>
              <a:rPr lang="en-US" altLang="zh-CN" dirty="0"/>
              <a:t>wiki</a:t>
            </a:r>
            <a:r>
              <a:rPr lang="zh-CN" altLang="zh-CN" dirty="0"/>
              <a:t>的数据库备份到文件</a:t>
            </a:r>
            <a:r>
              <a:rPr lang="en-US" altLang="zh-CN" dirty="0"/>
              <a:t>/</a:t>
            </a:r>
            <a:r>
              <a:rPr lang="en-US" altLang="zh-CN" dirty="0" err="1"/>
              <a:t>tmp</a:t>
            </a:r>
            <a:r>
              <a:rPr lang="en-US" altLang="zh-CN" dirty="0"/>
              <a:t>/</a:t>
            </a:r>
            <a:r>
              <a:rPr lang="en-US" altLang="zh-CN" dirty="0" err="1"/>
              <a:t>wikidb.backup</a:t>
            </a:r>
            <a:r>
              <a:rPr lang="zh-CN" altLang="zh-CN" dirty="0"/>
              <a:t>。</a:t>
            </a:r>
          </a:p>
          <a:p>
            <a:pPr lvl="0"/>
            <a:r>
              <a:rPr lang="en-US" altLang="zh-CN" dirty="0" err="1"/>
              <a:t>gzip</a:t>
            </a:r>
            <a:r>
              <a:rPr lang="zh-CN" altLang="zh-CN" dirty="0"/>
              <a:t>命令用于压缩大的数据库文件以节省磁盘空间。</a:t>
            </a:r>
          </a:p>
          <a:p>
            <a:pPr lvl="0"/>
            <a:r>
              <a:rPr lang="en-US" altLang="zh-CN" dirty="0" err="1"/>
              <a:t>scp</a:t>
            </a:r>
            <a:r>
              <a:rPr lang="zh-CN" altLang="zh-CN" dirty="0"/>
              <a:t>命令用于将数据库备份文件拷贝到远程的名称为</a:t>
            </a:r>
            <a:r>
              <a:rPr lang="en-US" altLang="zh-CN" dirty="0" err="1"/>
              <a:t>backupserver</a:t>
            </a:r>
            <a:r>
              <a:rPr lang="zh-CN" altLang="zh-CN" dirty="0"/>
              <a:t>的备份服务器</a:t>
            </a:r>
            <a:r>
              <a:rPr lang="zh-CN" altLang="zh-CN" dirty="0" smtClean="0"/>
              <a:t>。</a:t>
            </a:r>
            <a:endParaRPr lang="en-US" altLang="zh-CN" dirty="0" smtClean="0"/>
          </a:p>
          <a:p>
            <a:pPr lvl="0"/>
            <a:r>
              <a:rPr lang="zh-CN" altLang="zh-CN" dirty="0"/>
              <a:t>上述三个命令依次地运行。然而，如果使用管道的话，你就可以将</a:t>
            </a:r>
            <a:r>
              <a:rPr lang="en-US" altLang="zh-CN" dirty="0" err="1"/>
              <a:t>mysqldump</a:t>
            </a:r>
            <a:r>
              <a:rPr lang="zh-CN" altLang="zh-CN" dirty="0"/>
              <a:t>命令与</a:t>
            </a:r>
            <a:r>
              <a:rPr lang="en-US" altLang="zh-CN" dirty="0" err="1"/>
              <a:t>gzip</a:t>
            </a:r>
            <a:r>
              <a:rPr lang="zh-CN" altLang="zh-CN" dirty="0"/>
              <a:t>命令和</a:t>
            </a:r>
            <a:r>
              <a:rPr lang="en-US" altLang="zh-CN" dirty="0" err="1"/>
              <a:t>ssh</a:t>
            </a:r>
            <a:r>
              <a:rPr lang="zh-CN" altLang="zh-CN" dirty="0"/>
              <a:t>命令相连接，这样就避免了创建临时文件</a:t>
            </a:r>
            <a:r>
              <a:rPr lang="en-US" altLang="zh-CN" dirty="0"/>
              <a:t>/</a:t>
            </a:r>
            <a:r>
              <a:rPr lang="en-US" altLang="zh-CN" dirty="0" err="1"/>
              <a:t>tmp</a:t>
            </a:r>
            <a:r>
              <a:rPr lang="en-US" altLang="zh-CN" dirty="0"/>
              <a:t>/</a:t>
            </a:r>
            <a:r>
              <a:rPr lang="en-US" altLang="zh-CN" dirty="0" err="1"/>
              <a:t>wikidb.backup</a:t>
            </a:r>
            <a:r>
              <a:rPr lang="zh-CN" altLang="zh-CN" dirty="0"/>
              <a:t>，而且可以同时执行这些命令并达到相同的效果。</a:t>
            </a:r>
          </a:p>
          <a:p>
            <a:endParaRPr lang="zh-CN" altLang="en-US" dirty="0"/>
          </a:p>
        </p:txBody>
      </p:sp>
    </p:spTree>
    <p:extLst>
      <p:ext uri="{BB962C8B-B14F-4D97-AF65-F5344CB8AC3E}">
        <p14:creationId xmlns:p14="http://schemas.microsoft.com/office/powerpoint/2010/main" val="1750530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12.1.2  </a:t>
            </a:r>
            <a:r>
              <a:rPr lang="zh-CN" altLang="zh-CN" dirty="0"/>
              <a:t>为什么使用管道</a:t>
            </a:r>
            <a:endParaRPr lang="zh-CN" altLang="en-US" dirty="0"/>
          </a:p>
        </p:txBody>
      </p:sp>
      <p:sp>
        <p:nvSpPr>
          <p:cNvPr id="3" name="内容占位符 2"/>
          <p:cNvSpPr>
            <a:spLocks noGrp="1"/>
          </p:cNvSpPr>
          <p:nvPr>
            <p:ph idx="1"/>
          </p:nvPr>
        </p:nvSpPr>
        <p:spPr>
          <a:xfrm>
            <a:off x="457200" y="2249424"/>
            <a:ext cx="8219256" cy="2043672"/>
          </a:xfrm>
        </p:spPr>
        <p:txBody>
          <a:bodyPr>
            <a:normAutofit fontScale="62500" lnSpcReduction="20000"/>
          </a:bodyPr>
          <a:lstStyle/>
          <a:p>
            <a:r>
              <a:rPr lang="zh-CN" altLang="zh-CN" dirty="0"/>
              <a:t>使用管道后的命令如下所示：</a:t>
            </a:r>
          </a:p>
          <a:p>
            <a:r>
              <a:rPr lang="x-none" altLang="zh-CN" dirty="0"/>
              <a:t>$ mysqldump -u root -p'password' wiki | gzip -9 | ssh user@backupserver "cat &gt; /home/user/mysql/wikidb.gz"</a:t>
            </a:r>
            <a:endParaRPr lang="zh-CN" altLang="zh-CN" dirty="0"/>
          </a:p>
          <a:p>
            <a:r>
              <a:rPr lang="zh-CN" altLang="zh-CN" dirty="0"/>
              <a:t>上述使用管道的命令具有如下特点：</a:t>
            </a:r>
          </a:p>
          <a:p>
            <a:pPr lvl="0"/>
            <a:r>
              <a:rPr lang="zh-CN" altLang="zh-CN" dirty="0"/>
              <a:t>命令的语法紧凑并且使用简单。</a:t>
            </a:r>
          </a:p>
          <a:p>
            <a:pPr lvl="0"/>
            <a:r>
              <a:rPr lang="zh-CN" altLang="zh-CN" dirty="0"/>
              <a:t>通过使用管道，将三个命令串联到了一起就完成了远程</a:t>
            </a:r>
            <a:r>
              <a:rPr lang="en-US" altLang="zh-CN" dirty="0" err="1"/>
              <a:t>mysql</a:t>
            </a:r>
            <a:r>
              <a:rPr lang="zh-CN" altLang="zh-CN" dirty="0"/>
              <a:t>备份的复杂任务。</a:t>
            </a:r>
          </a:p>
          <a:p>
            <a:pPr lvl="0"/>
            <a:r>
              <a:rPr lang="zh-CN" altLang="zh-CN" dirty="0"/>
              <a:t>从管道输出的标准错误会混合到一起。</a:t>
            </a:r>
          </a:p>
        </p:txBody>
      </p:sp>
      <p:pic>
        <p:nvPicPr>
          <p:cNvPr id="1026" name="Picture 2"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5330" y="4365104"/>
            <a:ext cx="7151086" cy="2219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7873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12.1.3  </a:t>
            </a:r>
            <a:r>
              <a:rPr lang="zh-CN" altLang="zh-CN" dirty="0"/>
              <a:t>实例：使用管道连接程序</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a:t>通过本章前面内容的学习，我们已经知道了，管道符是竖线“</a:t>
            </a:r>
            <a:r>
              <a:rPr lang="en-US" altLang="zh-CN" dirty="0"/>
              <a:t>|</a:t>
            </a:r>
            <a:r>
              <a:rPr lang="zh-CN" altLang="zh-CN" dirty="0"/>
              <a:t>”，使用这一操作符我们就可以将命令连接起来。例如，在下面的例子中，我们将</a:t>
            </a:r>
            <a:r>
              <a:rPr lang="en-US" altLang="zh-CN" dirty="0" err="1"/>
              <a:t>ls</a:t>
            </a:r>
            <a:r>
              <a:rPr lang="zh-CN" altLang="zh-CN" dirty="0"/>
              <a:t>命令的输出发送到</a:t>
            </a:r>
            <a:r>
              <a:rPr lang="en-US" altLang="zh-CN" dirty="0" err="1"/>
              <a:t>grep</a:t>
            </a:r>
            <a:r>
              <a:rPr lang="zh-CN" altLang="zh-CN" dirty="0"/>
              <a:t>命令：</a:t>
            </a:r>
          </a:p>
          <a:p>
            <a:r>
              <a:rPr lang="x-none" altLang="zh-CN" dirty="0"/>
              <a:t>$ ls | grep data.txt</a:t>
            </a:r>
            <a:endParaRPr lang="zh-CN" altLang="zh-CN" dirty="0"/>
          </a:p>
          <a:p>
            <a:r>
              <a:rPr lang="zh-CN" altLang="zh-CN" dirty="0"/>
              <a:t>上述命令是查看文件</a:t>
            </a:r>
            <a:r>
              <a:rPr lang="en-US" altLang="zh-CN" dirty="0"/>
              <a:t>data.txt</a:t>
            </a:r>
            <a:r>
              <a:rPr lang="zh-CN" altLang="zh-CN" dirty="0"/>
              <a:t>是否存在于当前目录下。</a:t>
            </a:r>
          </a:p>
          <a:p>
            <a:r>
              <a:rPr lang="zh-CN" altLang="zh-CN" dirty="0"/>
              <a:t>我们可以在命令的后面使用命令的选项或参数。例如，我们查看当前目录下是否有</a:t>
            </a:r>
            <a:r>
              <a:rPr lang="en-US" altLang="zh-CN" dirty="0"/>
              <a:t>.</a:t>
            </a:r>
            <a:r>
              <a:rPr lang="en-US" altLang="zh-CN" dirty="0" err="1"/>
              <a:t>bashrc</a:t>
            </a:r>
            <a:r>
              <a:rPr lang="zh-CN" altLang="zh-CN" dirty="0"/>
              <a:t>文件：</a:t>
            </a:r>
          </a:p>
          <a:p>
            <a:r>
              <a:rPr lang="x-none" altLang="zh-CN" dirty="0"/>
              <a:t>$ ls -al | grep ".bashrc"</a:t>
            </a:r>
            <a:endParaRPr lang="zh-CN" altLang="zh-CN" dirty="0"/>
          </a:p>
          <a:p>
            <a:r>
              <a:rPr lang="x-none" altLang="zh-CN" dirty="0"/>
              <a:t>-rwxr-xr-x   1 yantaol group            12 Oct 10 12:52 .bashrc</a:t>
            </a:r>
            <a:endParaRPr lang="zh-CN" altLang="zh-CN" dirty="0"/>
          </a:p>
          <a:p>
            <a:r>
              <a:rPr lang="zh-CN" altLang="zh-CN" dirty="0"/>
              <a:t>管道符“</a:t>
            </a:r>
            <a:r>
              <a:rPr lang="en-US" altLang="zh-CN" dirty="0"/>
              <a:t>|</a:t>
            </a:r>
            <a:r>
              <a:rPr lang="zh-CN" altLang="zh-CN" dirty="0"/>
              <a:t>”与两侧的命令之间也不可以不存在空格。比如，上述命令还可以写为类似如下所示：</a:t>
            </a:r>
          </a:p>
          <a:p>
            <a:r>
              <a:rPr lang="x-none" altLang="zh-CN" dirty="0"/>
              <a:t>$ ls -al|grep ".bashrc"</a:t>
            </a:r>
            <a:endParaRPr lang="zh-CN" altLang="zh-CN" dirty="0"/>
          </a:p>
          <a:p>
            <a:r>
              <a:rPr lang="x-none" altLang="zh-CN" dirty="0"/>
              <a:t>-rwxr-xr-x   1 yantaol group            12 Oct 10 12:52 .bashrc</a:t>
            </a:r>
            <a:endParaRPr lang="zh-CN" altLang="zh-CN" dirty="0"/>
          </a:p>
          <a:p>
            <a:endParaRPr lang="zh-CN" altLang="en-US" dirty="0"/>
          </a:p>
        </p:txBody>
      </p:sp>
    </p:spTree>
    <p:extLst>
      <p:ext uri="{BB962C8B-B14F-4D97-AF65-F5344CB8AC3E}">
        <p14:creationId xmlns:p14="http://schemas.microsoft.com/office/powerpoint/2010/main" val="2063292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12.1.3  </a:t>
            </a:r>
            <a:r>
              <a:rPr lang="zh-CN" altLang="zh-CN" dirty="0"/>
              <a:t>实例：使用管道连接程序</a:t>
            </a:r>
            <a:endParaRPr lang="zh-CN" altLang="en-US" dirty="0"/>
          </a:p>
        </p:txBody>
      </p:sp>
      <p:sp>
        <p:nvSpPr>
          <p:cNvPr id="3" name="内容占位符 2"/>
          <p:cNvSpPr>
            <a:spLocks noGrp="1"/>
          </p:cNvSpPr>
          <p:nvPr>
            <p:ph idx="1"/>
          </p:nvPr>
        </p:nvSpPr>
        <p:spPr/>
        <p:txBody>
          <a:bodyPr>
            <a:normAutofit/>
          </a:bodyPr>
          <a:lstStyle/>
          <a:p>
            <a:r>
              <a:rPr lang="zh-CN" altLang="zh-CN" dirty="0"/>
              <a:t>然而，我还是推荐在管道符“</a:t>
            </a:r>
            <a:r>
              <a:rPr lang="en-US" altLang="zh-CN" dirty="0"/>
              <a:t>|</a:t>
            </a:r>
            <a:r>
              <a:rPr lang="zh-CN" altLang="zh-CN" dirty="0"/>
              <a:t>”和两侧的命令之间使用空格，以增加代码的可读性。</a:t>
            </a:r>
          </a:p>
          <a:p>
            <a:r>
              <a:rPr lang="zh-CN" altLang="zh-CN" dirty="0"/>
              <a:t>我们也可以重定向管道的输出到一个文件。比如，我们将上述管道命令的输出结果发送到文件</a:t>
            </a:r>
            <a:r>
              <a:rPr lang="en-US" altLang="zh-CN" dirty="0"/>
              <a:t>/</a:t>
            </a:r>
            <a:r>
              <a:rPr lang="en-US" altLang="zh-CN" dirty="0" err="1"/>
              <a:t>tmp</a:t>
            </a:r>
            <a:r>
              <a:rPr lang="en-US" altLang="zh-CN" dirty="0"/>
              <a:t>/output.log</a:t>
            </a:r>
            <a:r>
              <a:rPr lang="zh-CN" altLang="zh-CN" dirty="0"/>
              <a:t>中：</a:t>
            </a:r>
          </a:p>
          <a:p>
            <a:r>
              <a:rPr lang="x-none" altLang="zh-CN" dirty="0"/>
              <a:t>$ ls -al | grep ".bashrc" &gt; /tmp/output.log</a:t>
            </a:r>
            <a:endParaRPr lang="zh-CN" altLang="zh-CN" dirty="0"/>
          </a:p>
          <a:p>
            <a:r>
              <a:rPr lang="zh-CN" altLang="zh-CN" dirty="0"/>
              <a:t>下面我们再来通过一些实例来学习，如何使用管道来连接程序。</a:t>
            </a:r>
          </a:p>
        </p:txBody>
      </p:sp>
    </p:spTree>
    <p:extLst>
      <p:ext uri="{BB962C8B-B14F-4D97-AF65-F5344CB8AC3E}">
        <p14:creationId xmlns:p14="http://schemas.microsoft.com/office/powerpoint/2010/main" val="25151576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13</TotalTime>
  <Words>2179</Words>
  <Application>Microsoft Office PowerPoint</Application>
  <PresentationFormat>全屏显示(4:3)</PresentationFormat>
  <Paragraphs>121</Paragraphs>
  <Slides>30</Slides>
  <Notes>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都市</vt:lpstr>
      <vt:lpstr>第12章  管道和过滤器</vt:lpstr>
      <vt:lpstr>12.1  管道</vt:lpstr>
      <vt:lpstr>PowerPoint 演示文稿</vt:lpstr>
      <vt:lpstr>12.1.1  操作符‘|’和‘&gt;’之间的区别</vt:lpstr>
      <vt:lpstr>12.1.1  操作符‘|’和‘&gt;’之间的区别</vt:lpstr>
      <vt:lpstr>12.1.2  为什么使用管道</vt:lpstr>
      <vt:lpstr>12.1.2  为什么使用管道</vt:lpstr>
      <vt:lpstr>12.1.3  实例：使用管道连接程序</vt:lpstr>
      <vt:lpstr>12.1.3  实例：使用管道连接程序</vt:lpstr>
      <vt:lpstr>12.1.4  实例：管道中的输入重定向</vt:lpstr>
      <vt:lpstr>12.1.5  实例：管道中的输出重定向</vt:lpstr>
      <vt:lpstr>12.2  过滤器</vt:lpstr>
      <vt:lpstr>PowerPoint 演示文稿</vt:lpstr>
      <vt:lpstr>PowerPoint 演示文稿</vt:lpstr>
      <vt:lpstr>12.2.1  实例：在管道中使用awk命令</vt:lpstr>
      <vt:lpstr>12.2.2  实例：在管道中使用cut命令</vt:lpstr>
      <vt:lpstr>12.2.3  实例：在管道中使用grep命令</vt:lpstr>
      <vt:lpstr>12.2.4  实例：在管道中使用tar命令</vt:lpstr>
      <vt:lpstr>12.2.5  实例：在管道中使用head命令</vt:lpstr>
      <vt:lpstr>12.2.6  实例：在管道中使用paste命令</vt:lpstr>
      <vt:lpstr>12.2.7  实例：在管道中使用sed命令</vt:lpstr>
      <vt:lpstr>12.2.8  实例：在管道中使用sort命令</vt:lpstr>
      <vt:lpstr>12.2.9  实例：在管道中使用split命令</vt:lpstr>
      <vt:lpstr>12.2.10  实例：在管道中使用strings命令</vt:lpstr>
      <vt:lpstr>12.2.11  实例：在管道中使用tail命令</vt:lpstr>
      <vt:lpstr>12.2.12  实例：在管道中使用tee命令</vt:lpstr>
      <vt:lpstr>12.2.13  实例：在管道中使用tr命令</vt:lpstr>
      <vt:lpstr>12.2.14  实例：在管道中使用uniq命令</vt:lpstr>
      <vt:lpstr>12.2.15  实例：在管道中使用wc命令</vt:lpstr>
      <vt:lpstr>12.3  小结</vt:lpstr>
    </vt:vector>
  </TitlesOfParts>
  <Company>HYNST.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第12章  管道和过滤器</dc:title>
  <dc:creator>Gaoyuhao</dc:creator>
  <cp:lastModifiedBy>Gaoyuhao</cp:lastModifiedBy>
  <cp:revision>2</cp:revision>
  <dcterms:created xsi:type="dcterms:W3CDTF">2014-08-27T12:57:26Z</dcterms:created>
  <dcterms:modified xsi:type="dcterms:W3CDTF">2014-08-27T13:10:40Z</dcterms:modified>
</cp:coreProperties>
</file>