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F14093C-88AA-4A19-8E23-B3172E5F8410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3A096A-19EC-4424-8C65-B705074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13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捕获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13.1.3  Bash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当没有任何捕获时，一个交互式</a:t>
            </a:r>
            <a:r>
              <a:rPr lang="x-none" altLang="zh-CN" dirty="0"/>
              <a:t>Bash Shell</a:t>
            </a:r>
            <a:r>
              <a:rPr lang="zh-CN" altLang="zh-CN" dirty="0"/>
              <a:t>会忽略</a:t>
            </a:r>
            <a:r>
              <a:rPr lang="x-none" altLang="zh-CN" dirty="0"/>
              <a:t>SIGTERM</a:t>
            </a:r>
            <a:r>
              <a:rPr lang="zh-CN" altLang="zh-CN" dirty="0"/>
              <a:t>和</a:t>
            </a:r>
            <a:r>
              <a:rPr lang="x-none" altLang="zh-CN" dirty="0"/>
              <a:t>SIGQUIT</a:t>
            </a:r>
            <a:r>
              <a:rPr lang="zh-CN" altLang="zh-CN" dirty="0"/>
              <a:t>信号。由</a:t>
            </a:r>
            <a:r>
              <a:rPr lang="en-US" altLang="zh-CN" dirty="0"/>
              <a:t>Bash</a:t>
            </a:r>
            <a:r>
              <a:rPr lang="zh-CN" altLang="zh-CN" dirty="0"/>
              <a:t>运行的非内部命令会使用</a:t>
            </a:r>
            <a:r>
              <a:rPr lang="en-US" altLang="zh-CN" dirty="0"/>
              <a:t>Shell</a:t>
            </a:r>
            <a:r>
              <a:rPr lang="zh-CN" altLang="zh-CN" dirty="0"/>
              <a:t>从其父进程继承的信号处理程序。如果没有启用作业控制，异步执行的命令会忽略除了有这些信号处理程序之外的</a:t>
            </a:r>
            <a:r>
              <a:rPr lang="en-US" altLang="zh-CN" dirty="0"/>
              <a:t>SIGINT</a:t>
            </a:r>
            <a:r>
              <a:rPr lang="zh-CN" altLang="zh-CN" dirty="0"/>
              <a:t>和</a:t>
            </a:r>
            <a:r>
              <a:rPr lang="en-US" altLang="zh-CN" dirty="0"/>
              <a:t>SIGQUIT</a:t>
            </a:r>
            <a:r>
              <a:rPr lang="zh-CN" altLang="zh-CN" dirty="0"/>
              <a:t>信号。由于命令替换而运行的命令会忽略键盘产生的作业控制信号</a:t>
            </a:r>
            <a:r>
              <a:rPr lang="en-US" altLang="zh-CN" dirty="0"/>
              <a:t>SIGTTIN</a:t>
            </a:r>
            <a:r>
              <a:rPr lang="zh-CN" altLang="zh-CN" dirty="0"/>
              <a:t>、</a:t>
            </a:r>
            <a:r>
              <a:rPr lang="en-US" altLang="zh-CN" dirty="0"/>
              <a:t>SIGTTOU</a:t>
            </a:r>
            <a:r>
              <a:rPr lang="zh-CN" altLang="zh-CN" dirty="0"/>
              <a:t>和</a:t>
            </a:r>
            <a:r>
              <a:rPr lang="en-US" altLang="zh-CN" dirty="0"/>
              <a:t>SIGTSTP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13.1.3  Bash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默认情况下，</a:t>
            </a:r>
            <a:r>
              <a:rPr lang="en-US" altLang="zh-CN" dirty="0"/>
              <a:t>Shell</a:t>
            </a:r>
            <a:r>
              <a:rPr lang="zh-CN" altLang="zh-CN" dirty="0"/>
              <a:t>接收到</a:t>
            </a:r>
            <a:r>
              <a:rPr lang="en-US" altLang="zh-CN" dirty="0"/>
              <a:t>SIGHUP</a:t>
            </a:r>
            <a:r>
              <a:rPr lang="zh-CN" altLang="zh-CN" dirty="0"/>
              <a:t>信号后会退出。在退出之前，一个交互式的</a:t>
            </a:r>
            <a:r>
              <a:rPr lang="en-US" altLang="zh-CN" dirty="0"/>
              <a:t>Shell</a:t>
            </a:r>
            <a:r>
              <a:rPr lang="zh-CN" altLang="zh-CN" dirty="0"/>
              <a:t>会向所有的作业，不管是正在运行的还是已停止的，重新发送</a:t>
            </a:r>
            <a:r>
              <a:rPr lang="en-US" altLang="zh-CN" dirty="0"/>
              <a:t>SIGHUP</a:t>
            </a:r>
            <a:r>
              <a:rPr lang="zh-CN" altLang="zh-CN" dirty="0"/>
              <a:t>信号。对已停止的作业，</a:t>
            </a:r>
            <a:r>
              <a:rPr lang="en-US" altLang="zh-CN" dirty="0"/>
              <a:t>Shell</a:t>
            </a:r>
            <a:r>
              <a:rPr lang="zh-CN" altLang="zh-CN" dirty="0"/>
              <a:t>还会发送</a:t>
            </a:r>
            <a:r>
              <a:rPr lang="en-US" altLang="zh-CN" dirty="0"/>
              <a:t>SIGCONT</a:t>
            </a:r>
            <a:r>
              <a:rPr lang="zh-CN" altLang="zh-CN" dirty="0"/>
              <a:t>信号以确保它能够接收到</a:t>
            </a:r>
            <a:r>
              <a:rPr lang="en-US" altLang="zh-CN" dirty="0"/>
              <a:t>SIGHUP</a:t>
            </a:r>
            <a:r>
              <a:rPr lang="zh-CN" altLang="zh-CN" dirty="0"/>
              <a:t>信号。若要阻止</a:t>
            </a:r>
            <a:r>
              <a:rPr lang="en-US" altLang="zh-CN" dirty="0"/>
              <a:t>Shell</a:t>
            </a:r>
            <a:r>
              <a:rPr lang="zh-CN" altLang="zh-CN" dirty="0"/>
              <a:t>向某个特定的作业发送</a:t>
            </a:r>
            <a:r>
              <a:rPr lang="en-US" altLang="zh-CN" dirty="0"/>
              <a:t>SIGHUP</a:t>
            </a:r>
            <a:r>
              <a:rPr lang="zh-CN" altLang="zh-CN" dirty="0"/>
              <a:t>信号，可以使用内部命令</a:t>
            </a:r>
            <a:r>
              <a:rPr lang="en-US" altLang="zh-CN" dirty="0"/>
              <a:t>disown</a:t>
            </a:r>
            <a:r>
              <a:rPr lang="zh-CN" altLang="zh-CN" dirty="0"/>
              <a:t>将它从作业表中移除，或是用“</a:t>
            </a:r>
            <a:r>
              <a:rPr lang="en-US" altLang="zh-CN" dirty="0"/>
              <a:t>disown -h</a:t>
            </a:r>
            <a:r>
              <a:rPr lang="zh-CN" altLang="zh-CN" dirty="0"/>
              <a:t>”命令仍阻止</a:t>
            </a:r>
            <a:r>
              <a:rPr lang="en-US" altLang="zh-CN" dirty="0"/>
              <a:t>Shell</a:t>
            </a:r>
            <a:r>
              <a:rPr lang="zh-CN" altLang="zh-CN" dirty="0"/>
              <a:t>向特定的作业发送</a:t>
            </a:r>
            <a:r>
              <a:rPr lang="en-US" altLang="zh-CN" dirty="0"/>
              <a:t>SIGHUP</a:t>
            </a:r>
            <a:r>
              <a:rPr lang="zh-CN" altLang="zh-CN" dirty="0"/>
              <a:t>信号，但并不会将特定的作业从作业表中移除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44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 </a:t>
            </a:r>
            <a:r>
              <a:rPr lang="zh-CN" altLang="zh-CN" dirty="0"/>
              <a:t>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03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13.2.1  </a:t>
            </a:r>
            <a:r>
              <a:rPr lang="zh-CN" altLang="zh-CN" dirty="0"/>
              <a:t>什么是进程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进程是运行在</a:t>
            </a:r>
            <a:r>
              <a:rPr lang="en-US" altLang="zh-CN" dirty="0"/>
              <a:t>Linux</a:t>
            </a:r>
            <a:r>
              <a:rPr lang="zh-CN" altLang="zh-CN" dirty="0"/>
              <a:t>中的程序的一个实例。这是一个你之前就可能已经听说过的基本定义。当你在</a:t>
            </a:r>
            <a:r>
              <a:rPr lang="en-US" altLang="zh-CN" dirty="0"/>
              <a:t>Linux</a:t>
            </a:r>
            <a:r>
              <a:rPr lang="zh-CN" altLang="zh-CN" dirty="0"/>
              <a:t>系统中执行一个程序时，系统会为这个程序创建特定的环境。这个环境包含系统运行这个程序所需的任何东西。</a:t>
            </a:r>
          </a:p>
          <a:p>
            <a:r>
              <a:rPr lang="zh-CN" altLang="zh-CN" dirty="0"/>
              <a:t>每当你在</a:t>
            </a:r>
            <a:r>
              <a:rPr lang="en-US" altLang="zh-CN" dirty="0"/>
              <a:t>Linux</a:t>
            </a:r>
            <a:r>
              <a:rPr lang="zh-CN" altLang="zh-CN" dirty="0"/>
              <a:t>中执行一个命令，它都会创建，或启动一个新的进程。比如，当你尝试运行命令“</a:t>
            </a:r>
            <a:r>
              <a:rPr lang="en-US" altLang="zh-CN" dirty="0" err="1"/>
              <a:t>ls</a:t>
            </a:r>
            <a:r>
              <a:rPr lang="en-US" altLang="zh-CN" dirty="0"/>
              <a:t> -l</a:t>
            </a:r>
            <a:r>
              <a:rPr lang="zh-CN" altLang="zh-CN" dirty="0"/>
              <a:t>”来列出目录的内容时，你就启动了一个进程。如果有两个终端窗口显示在屏幕上，那么你可能运行了同样的终端程序两次，这时会有两个终端进程。每个终端窗口可能都运行了一个</a:t>
            </a:r>
            <a:r>
              <a:rPr lang="en-US" altLang="zh-CN" dirty="0"/>
              <a:t>Shell</a:t>
            </a:r>
            <a:r>
              <a:rPr lang="zh-CN" altLang="zh-CN" dirty="0"/>
              <a:t>，每个运行的</a:t>
            </a:r>
            <a:r>
              <a:rPr lang="en-US" altLang="zh-CN" dirty="0"/>
              <a:t>Shell</a:t>
            </a:r>
            <a:r>
              <a:rPr lang="zh-CN" altLang="zh-CN" dirty="0"/>
              <a:t>都分别是一个进程。当你从</a:t>
            </a:r>
            <a:r>
              <a:rPr lang="en-US" altLang="zh-CN" dirty="0"/>
              <a:t>Shell</a:t>
            </a:r>
            <a:r>
              <a:rPr lang="zh-CN" altLang="zh-CN" dirty="0"/>
              <a:t>调用一个命令时，对应的程序就会在一个新进程中执行，当这个程序的进程执行完成后，</a:t>
            </a:r>
            <a:r>
              <a:rPr lang="en-US" altLang="zh-CN" dirty="0"/>
              <a:t>Shell</a:t>
            </a:r>
            <a:r>
              <a:rPr lang="zh-CN" altLang="zh-CN" dirty="0"/>
              <a:t>的进程将恢复运行。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13.2.1  </a:t>
            </a:r>
            <a:r>
              <a:rPr lang="zh-CN" altLang="zh-CN" dirty="0"/>
              <a:t>什么是进程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操作系统通过被称为</a:t>
            </a:r>
            <a:r>
              <a:rPr lang="en-US" altLang="zh-CN" dirty="0"/>
              <a:t>PID</a:t>
            </a:r>
            <a:r>
              <a:rPr lang="zh-CN" altLang="zh-CN" dirty="0"/>
              <a:t>或进程</a:t>
            </a:r>
            <a:r>
              <a:rPr lang="en-US" altLang="zh-CN" dirty="0"/>
              <a:t>ID</a:t>
            </a:r>
            <a:r>
              <a:rPr lang="zh-CN" altLang="zh-CN" dirty="0"/>
              <a:t>的数字编码来追踪进程。系统中的每一个进程都有一个唯一的</a:t>
            </a:r>
            <a:r>
              <a:rPr lang="en-US" altLang="zh-CN" dirty="0"/>
              <a:t>PID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现在我们通过一个实例来了解</a:t>
            </a:r>
            <a:r>
              <a:rPr lang="en-US" altLang="zh-CN" dirty="0"/>
              <a:t>Linux</a:t>
            </a:r>
            <a:r>
              <a:rPr lang="zh-CN" altLang="zh-CN" dirty="0"/>
              <a:t>中的进程。我们在</a:t>
            </a:r>
            <a:r>
              <a:rPr lang="en-US" altLang="zh-CN" dirty="0"/>
              <a:t>Shell</a:t>
            </a:r>
            <a:r>
              <a:rPr lang="zh-CN" altLang="zh-CN" dirty="0"/>
              <a:t>命令行下执行如下命令：</a:t>
            </a:r>
          </a:p>
          <a:p>
            <a:r>
              <a:rPr lang="en-US" altLang="zh-CN" dirty="0"/>
              <a:t>$ sleep 10 &amp;</a:t>
            </a:r>
            <a:endParaRPr lang="zh-CN" altLang="zh-CN" dirty="0"/>
          </a:p>
          <a:p>
            <a:r>
              <a:rPr lang="en-US" altLang="zh-CN" dirty="0"/>
              <a:t>[1] 3324</a:t>
            </a:r>
            <a:endParaRPr lang="zh-CN" altLang="zh-CN" dirty="0"/>
          </a:p>
          <a:p>
            <a:r>
              <a:rPr lang="zh-CN" altLang="zh-CN" dirty="0"/>
              <a:t>因为程序会等待</a:t>
            </a:r>
            <a:r>
              <a:rPr lang="en-US" altLang="zh-CN" dirty="0"/>
              <a:t>10</a:t>
            </a:r>
            <a:r>
              <a:rPr lang="zh-CN" altLang="zh-CN" dirty="0"/>
              <a:t>秒，所以我们快速地在当前</a:t>
            </a:r>
            <a:r>
              <a:rPr lang="en-US" altLang="zh-CN" dirty="0"/>
              <a:t>Shell</a:t>
            </a:r>
            <a:r>
              <a:rPr lang="zh-CN" altLang="zh-CN" dirty="0"/>
              <a:t>上查找任何进程名为</a:t>
            </a:r>
            <a:r>
              <a:rPr lang="en-US" altLang="zh-CN" dirty="0"/>
              <a:t>sleep</a:t>
            </a:r>
            <a:r>
              <a:rPr lang="zh-CN" altLang="zh-CN" dirty="0"/>
              <a:t>的进程：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ef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sleep</a:t>
            </a:r>
            <a:endParaRPr lang="zh-CN" altLang="zh-CN" dirty="0"/>
          </a:p>
          <a:p>
            <a:r>
              <a:rPr lang="en-US" altLang="zh-CN" dirty="0" err="1"/>
              <a:t>yantaol</a:t>
            </a:r>
            <a:r>
              <a:rPr lang="en-US" altLang="zh-CN" dirty="0"/>
              <a:t>    3324    5712 cons1    17:11:46 /</a:t>
            </a:r>
            <a:r>
              <a:rPr lang="en-US" altLang="zh-CN" dirty="0" err="1"/>
              <a:t>usr</a:t>
            </a:r>
            <a:r>
              <a:rPr lang="en-US" altLang="zh-CN" dirty="0"/>
              <a:t>/bin/sleep</a:t>
            </a:r>
            <a:endParaRPr lang="zh-CN" altLang="zh-CN" dirty="0"/>
          </a:p>
          <a:p>
            <a:r>
              <a:rPr lang="zh-CN" altLang="zh-CN" dirty="0"/>
              <a:t>我们看到进程名为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/bin/sleep</a:t>
            </a:r>
            <a:r>
              <a:rPr lang="zh-CN" altLang="zh-CN" dirty="0"/>
              <a:t>的进程正运行在系统中（其</a:t>
            </a:r>
            <a:r>
              <a:rPr lang="en-US" altLang="zh-CN" dirty="0"/>
              <a:t>PID</a:t>
            </a:r>
            <a:r>
              <a:rPr lang="zh-CN" altLang="zh-CN" dirty="0"/>
              <a:t>与我们在上一命令中得到的</a:t>
            </a:r>
            <a:r>
              <a:rPr lang="en-US" altLang="zh-CN" dirty="0"/>
              <a:t>PID</a:t>
            </a:r>
            <a:r>
              <a:rPr lang="zh-CN" altLang="zh-CN" dirty="0"/>
              <a:t>相同）。</a:t>
            </a:r>
          </a:p>
        </p:txBody>
      </p:sp>
    </p:spTree>
    <p:extLst>
      <p:ext uri="{BB962C8B-B14F-4D97-AF65-F5344CB8AC3E}">
        <p14:creationId xmlns:p14="http://schemas.microsoft.com/office/powerpoint/2010/main" val="134963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13.2.1  </a:t>
            </a:r>
            <a:r>
              <a:rPr lang="zh-CN" altLang="zh-CN" dirty="0"/>
              <a:t>什么是进程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现在，我们尝试并行地从</a:t>
            </a:r>
            <a:r>
              <a:rPr lang="en-US" altLang="zh-CN" dirty="0"/>
              <a:t>3</a:t>
            </a:r>
            <a:r>
              <a:rPr lang="zh-CN" altLang="zh-CN" dirty="0"/>
              <a:t>个不同的终端窗口运行上述的</a:t>
            </a:r>
            <a:r>
              <a:rPr lang="en-US" altLang="zh-CN" dirty="0"/>
              <a:t>sleep</a:t>
            </a:r>
            <a:r>
              <a:rPr lang="zh-CN" altLang="zh-CN" dirty="0"/>
              <a:t>命令，上述命令的输出将类似如下所示：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ef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sleep</a:t>
            </a:r>
            <a:endParaRPr lang="zh-CN" altLang="zh-CN" dirty="0"/>
          </a:p>
          <a:p>
            <a:r>
              <a:rPr lang="en-US" altLang="zh-CN" dirty="0" err="1"/>
              <a:t>yantaol</a:t>
            </a:r>
            <a:r>
              <a:rPr lang="en-US" altLang="zh-CN" dirty="0"/>
              <a:t>     896    5712 cons1    17:16:51 /</a:t>
            </a:r>
            <a:r>
              <a:rPr lang="en-US" altLang="zh-CN" dirty="0" err="1"/>
              <a:t>usr</a:t>
            </a:r>
            <a:r>
              <a:rPr lang="en-US" altLang="zh-CN" dirty="0"/>
              <a:t>/bin/sleep</a:t>
            </a:r>
            <a:endParaRPr lang="zh-CN" altLang="zh-CN" dirty="0"/>
          </a:p>
          <a:p>
            <a:r>
              <a:rPr lang="en-US" altLang="zh-CN" dirty="0" err="1"/>
              <a:t>yantaol</a:t>
            </a:r>
            <a:r>
              <a:rPr lang="en-US" altLang="zh-CN" dirty="0"/>
              <a:t>     5924    5712 cons1    17:16:52 /</a:t>
            </a:r>
            <a:r>
              <a:rPr lang="en-US" altLang="zh-CN" dirty="0" err="1"/>
              <a:t>usr</a:t>
            </a:r>
            <a:r>
              <a:rPr lang="en-US" altLang="zh-CN" dirty="0"/>
              <a:t>/bin/sleep</a:t>
            </a:r>
            <a:endParaRPr lang="zh-CN" altLang="zh-CN" dirty="0"/>
          </a:p>
          <a:p>
            <a:r>
              <a:rPr lang="en-US" altLang="zh-CN" dirty="0" err="1"/>
              <a:t>yantaol</a:t>
            </a:r>
            <a:r>
              <a:rPr lang="en-US" altLang="zh-CN" dirty="0"/>
              <a:t>     2424    5712 cons1    17:16:50 /</a:t>
            </a:r>
            <a:r>
              <a:rPr lang="en-US" altLang="zh-CN" dirty="0" err="1"/>
              <a:t>usr</a:t>
            </a:r>
            <a:r>
              <a:rPr lang="en-US" altLang="zh-CN" dirty="0"/>
              <a:t>/bin/sleep</a:t>
            </a:r>
            <a:endParaRPr lang="zh-CN" altLang="zh-CN" dirty="0"/>
          </a:p>
          <a:p>
            <a:r>
              <a:rPr lang="zh-CN" altLang="zh-CN" dirty="0"/>
              <a:t>我们看到</a:t>
            </a:r>
            <a:r>
              <a:rPr lang="en-US" altLang="zh-CN" dirty="0"/>
              <a:t>sleep</a:t>
            </a:r>
            <a:r>
              <a:rPr lang="zh-CN" altLang="zh-CN" dirty="0"/>
              <a:t>程序的每一个实例都创建了一个单独的进程。</a:t>
            </a:r>
          </a:p>
          <a:p>
            <a:r>
              <a:rPr lang="zh-CN" altLang="zh-CN" dirty="0"/>
              <a:t>每个</a:t>
            </a:r>
            <a:r>
              <a:rPr lang="en-US" altLang="zh-CN" dirty="0"/>
              <a:t>Linux</a:t>
            </a:r>
            <a:r>
              <a:rPr lang="zh-CN" altLang="zh-CN" dirty="0"/>
              <a:t>进程还有另一个</a:t>
            </a:r>
            <a:r>
              <a:rPr lang="en-US" altLang="zh-CN" dirty="0"/>
              <a:t>ID</a:t>
            </a:r>
            <a:r>
              <a:rPr lang="zh-CN" altLang="zh-CN" dirty="0"/>
              <a:t>号码，即父进程的</a:t>
            </a:r>
            <a:r>
              <a:rPr lang="en-US" altLang="zh-CN" dirty="0"/>
              <a:t>ID</a:t>
            </a:r>
            <a:r>
              <a:rPr lang="zh-CN" altLang="zh-CN" dirty="0"/>
              <a:t>（</a:t>
            </a:r>
            <a:r>
              <a:rPr lang="en-US" altLang="zh-CN" dirty="0" err="1"/>
              <a:t>ppid</a:t>
            </a:r>
            <a:r>
              <a:rPr lang="zh-CN" altLang="zh-CN" dirty="0"/>
              <a:t>）。系统中的每一个用户进程都有一个父进程。</a:t>
            </a:r>
          </a:p>
          <a:p>
            <a:r>
              <a:rPr lang="zh-CN" altLang="zh-CN" dirty="0"/>
              <a:t>命令“</a:t>
            </a:r>
            <a:r>
              <a:rPr lang="en-US" altLang="zh-CN" dirty="0" err="1"/>
              <a:t>ps</a:t>
            </a:r>
            <a:r>
              <a:rPr lang="en-US" altLang="zh-CN" dirty="0"/>
              <a:t> -f</a:t>
            </a:r>
            <a:r>
              <a:rPr lang="zh-CN" altLang="zh-CN" dirty="0"/>
              <a:t>”就会列出进程的</a:t>
            </a:r>
            <a:r>
              <a:rPr lang="en-US" altLang="zh-CN" dirty="0"/>
              <a:t>PID</a:t>
            </a:r>
            <a:r>
              <a:rPr lang="zh-CN" altLang="zh-CN" dirty="0"/>
              <a:t>和</a:t>
            </a:r>
            <a:r>
              <a:rPr lang="en-US" altLang="zh-CN" dirty="0"/>
              <a:t>PPID</a:t>
            </a:r>
            <a:r>
              <a:rPr lang="zh-CN" altLang="zh-CN" dirty="0"/>
              <a:t>。此命令的输出类似如下所示：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ps</a:t>
            </a:r>
            <a:r>
              <a:rPr lang="en-US" altLang="zh-CN" dirty="0"/>
              <a:t> -f</a:t>
            </a:r>
            <a:endParaRPr lang="zh-CN" altLang="zh-CN" dirty="0"/>
          </a:p>
          <a:p>
            <a:r>
              <a:rPr lang="en-US" altLang="zh-CN" dirty="0"/>
              <a:t>   UID     PID    PPID  TTY        STIME COMMAND</a:t>
            </a:r>
            <a:endParaRPr lang="zh-CN" altLang="zh-CN" dirty="0"/>
          </a:p>
          <a:p>
            <a:r>
              <a:rPr lang="en-US" altLang="zh-CN" dirty="0" err="1"/>
              <a:t>yantaol</a:t>
            </a:r>
            <a:r>
              <a:rPr lang="en-US" altLang="zh-CN" dirty="0"/>
              <a:t>    4124     228 	cons0    	21:37:09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ps</a:t>
            </a:r>
            <a:endParaRPr lang="zh-CN" altLang="zh-CN" dirty="0"/>
          </a:p>
          <a:p>
            <a:r>
              <a:rPr lang="x-none" altLang="zh-CN" dirty="0"/>
              <a:t>yantaol     228       1 	cons0    	21:32:23 /usr/bin/bash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291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13.2.1  </a:t>
            </a:r>
            <a:r>
              <a:rPr lang="zh-CN" altLang="zh-CN" dirty="0"/>
              <a:t>什么是进程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你在</a:t>
            </a:r>
            <a:r>
              <a:rPr lang="en-US" altLang="zh-CN" dirty="0"/>
              <a:t>Shell</a:t>
            </a:r>
            <a:r>
              <a:rPr lang="zh-CN" altLang="zh-CN" dirty="0"/>
              <a:t>命令行提示符下运行的命令都把当前</a:t>
            </a:r>
            <a:r>
              <a:rPr lang="en-US" altLang="zh-CN" dirty="0"/>
              <a:t>Shell</a:t>
            </a:r>
            <a:r>
              <a:rPr lang="zh-CN" altLang="zh-CN" dirty="0"/>
              <a:t>的进程作为父进程。例如，你在</a:t>
            </a:r>
            <a:r>
              <a:rPr lang="en-US" altLang="zh-CN" dirty="0"/>
              <a:t>Shell</a:t>
            </a:r>
            <a:r>
              <a:rPr lang="zh-CN" altLang="zh-CN" dirty="0"/>
              <a:t>命令行提示符下输入</a:t>
            </a:r>
            <a:r>
              <a:rPr lang="en-US" altLang="zh-CN" dirty="0" err="1"/>
              <a:t>ls</a:t>
            </a:r>
            <a:r>
              <a:rPr lang="zh-CN" altLang="zh-CN" dirty="0"/>
              <a:t>命令，</a:t>
            </a:r>
            <a:r>
              <a:rPr lang="en-US" altLang="zh-CN" dirty="0"/>
              <a:t>Shell</a:t>
            </a:r>
            <a:r>
              <a:rPr lang="zh-CN" altLang="zh-CN" dirty="0"/>
              <a:t>将执行</a:t>
            </a:r>
            <a:r>
              <a:rPr lang="en-US" altLang="zh-CN" dirty="0" err="1"/>
              <a:t>ls</a:t>
            </a:r>
            <a:r>
              <a:rPr lang="zh-CN" altLang="zh-CN" dirty="0"/>
              <a:t>命令，此时</a:t>
            </a:r>
            <a:r>
              <a:rPr lang="en-US" altLang="zh-CN" dirty="0"/>
              <a:t>Linux</a:t>
            </a:r>
            <a:r>
              <a:rPr lang="zh-CN" altLang="zh-CN" dirty="0"/>
              <a:t>内核会复制</a:t>
            </a:r>
            <a:r>
              <a:rPr lang="en-US" altLang="zh-CN" dirty="0"/>
              <a:t>Shell</a:t>
            </a:r>
            <a:r>
              <a:rPr lang="zh-CN" altLang="zh-CN" dirty="0"/>
              <a:t>的内存页，然后执行</a:t>
            </a:r>
            <a:r>
              <a:rPr lang="en-US" altLang="zh-CN" dirty="0" err="1"/>
              <a:t>ls</a:t>
            </a:r>
            <a:r>
              <a:rPr lang="zh-CN" altLang="zh-CN" dirty="0"/>
              <a:t>命令。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Unix</a:t>
            </a:r>
            <a:r>
              <a:rPr lang="zh-CN" altLang="zh-CN" dirty="0"/>
              <a:t>中，每一个进程是使用</a:t>
            </a:r>
            <a:r>
              <a:rPr lang="en-US" altLang="zh-CN" dirty="0"/>
              <a:t>fork</a:t>
            </a:r>
            <a:r>
              <a:rPr lang="zh-CN" altLang="zh-CN" dirty="0"/>
              <a:t>和</a:t>
            </a:r>
            <a:r>
              <a:rPr lang="en-US" altLang="zh-CN" dirty="0"/>
              <a:t>exec</a:t>
            </a:r>
            <a:r>
              <a:rPr lang="zh-CN" altLang="zh-CN" dirty="0"/>
              <a:t>方法创建的。然而，这种方法会导致系统资源的损耗。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中，</a:t>
            </a:r>
            <a:r>
              <a:rPr lang="en-US" altLang="zh-CN" dirty="0"/>
              <a:t>fork</a:t>
            </a:r>
            <a:r>
              <a:rPr lang="zh-CN" altLang="zh-CN" dirty="0"/>
              <a:t>方法是使用写时拷贝内存页实现的，所以它导致的仅是时间和复制父进程的内存页表所需的内存的损失，并且会为子进程创建一个唯一的任务结构。写时拷贝模式在创建新进程时避免创建不必要的结构拷贝。例如，用户在</a:t>
            </a:r>
            <a:r>
              <a:rPr lang="en-US" altLang="zh-CN" dirty="0"/>
              <a:t>Shell</a:t>
            </a:r>
            <a:r>
              <a:rPr lang="zh-CN" altLang="zh-CN" dirty="0"/>
              <a:t>命令行提示符下输出</a:t>
            </a:r>
            <a:r>
              <a:rPr lang="en-US" altLang="zh-CN" dirty="0" err="1"/>
              <a:t>ls</a:t>
            </a:r>
            <a:r>
              <a:rPr lang="zh-CN" altLang="zh-CN" dirty="0"/>
              <a:t>命令，</a:t>
            </a:r>
            <a:r>
              <a:rPr lang="en-US" altLang="zh-CN" dirty="0"/>
              <a:t>Linux</a:t>
            </a:r>
            <a:r>
              <a:rPr lang="zh-CN" altLang="zh-CN" dirty="0"/>
              <a:t>内核将会创建一个</a:t>
            </a:r>
            <a:r>
              <a:rPr lang="en-US" altLang="zh-CN" dirty="0"/>
              <a:t>Shell</a:t>
            </a:r>
            <a:r>
              <a:rPr lang="zh-CN" altLang="zh-CN" dirty="0"/>
              <a:t>的子进程，即</a:t>
            </a:r>
            <a:r>
              <a:rPr lang="en-US" altLang="zh-CN" dirty="0"/>
              <a:t>Shell</a:t>
            </a:r>
            <a:r>
              <a:rPr lang="zh-CN" altLang="zh-CN" dirty="0"/>
              <a:t>的进程是父进程，而</a:t>
            </a:r>
            <a:r>
              <a:rPr lang="en-US" altLang="zh-CN" dirty="0" err="1"/>
              <a:t>ls</a:t>
            </a:r>
            <a:r>
              <a:rPr lang="zh-CN" altLang="zh-CN" dirty="0"/>
              <a:t>命令的进程是子进程，</a:t>
            </a:r>
            <a:r>
              <a:rPr lang="en-US" altLang="zh-CN" dirty="0" err="1"/>
              <a:t>ls</a:t>
            </a:r>
            <a:r>
              <a:rPr lang="zh-CN" altLang="zh-CN" dirty="0"/>
              <a:t>命令的进程会指向与此</a:t>
            </a:r>
            <a:r>
              <a:rPr lang="en-US" altLang="zh-CN" dirty="0"/>
              <a:t>Shell</a:t>
            </a:r>
            <a:r>
              <a:rPr lang="zh-CN" altLang="zh-CN" dirty="0"/>
              <a:t>相同的内存页，然后子进程使用写时拷贝技术执行</a:t>
            </a:r>
            <a:r>
              <a:rPr lang="en-US" altLang="zh-CN" dirty="0" err="1"/>
              <a:t>ls</a:t>
            </a:r>
            <a:r>
              <a:rPr lang="zh-CN" altLang="zh-CN" dirty="0"/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371017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13.2.2  </a:t>
            </a:r>
            <a:r>
              <a:rPr lang="zh-CN" altLang="zh-CN" dirty="0"/>
              <a:t>前台进程和后台进程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当你启动一个进程时（运行一个命令），可以如下两种方式运行该进程：</a:t>
            </a:r>
          </a:p>
          <a:p>
            <a:pPr lvl="0"/>
            <a:r>
              <a:rPr lang="zh-CN" altLang="zh-CN" dirty="0"/>
              <a:t>前台进程</a:t>
            </a:r>
          </a:p>
          <a:p>
            <a:pPr lvl="0"/>
            <a:r>
              <a:rPr lang="zh-CN" altLang="zh-CN" dirty="0"/>
              <a:t>后台进程</a:t>
            </a:r>
          </a:p>
          <a:p>
            <a:r>
              <a:rPr lang="zh-CN" altLang="zh-CN" dirty="0"/>
              <a:t>默认情况下，你启动的每一个进程都是运行在前台。它从键盘获取输入并发送它的输出到屏幕。</a:t>
            </a:r>
          </a:p>
          <a:p>
            <a:r>
              <a:rPr lang="zh-CN" altLang="zh-CN" dirty="0"/>
              <a:t>当一个进程运行在前台时，我们不能在同一命令行提示符下运行任何其它命令（启动任何其它进程），因为在程序结束它的进程之前命令行提示符不可用。</a:t>
            </a:r>
          </a:p>
          <a:p>
            <a:r>
              <a:rPr lang="zh-CN" altLang="zh-CN" dirty="0"/>
              <a:t>启动一个后台进程最简单的方法是添加一个控制操作符‘</a:t>
            </a:r>
            <a:r>
              <a:rPr lang="en-US" altLang="zh-CN" dirty="0"/>
              <a:t>&amp;</a:t>
            </a:r>
            <a:r>
              <a:rPr lang="zh-CN" altLang="zh-CN" dirty="0"/>
              <a:t>’到命令的结尾（关于进程在前台和后台之间切换的内容，请参见</a:t>
            </a:r>
            <a:r>
              <a:rPr lang="en-US" altLang="zh-CN" dirty="0"/>
              <a:t>4.3.3</a:t>
            </a:r>
            <a:r>
              <a:rPr lang="zh-CN" altLang="zh-CN" dirty="0"/>
              <a:t>节）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3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13.2.2  </a:t>
            </a:r>
            <a:r>
              <a:rPr lang="zh-CN" altLang="zh-CN" dirty="0"/>
              <a:t>前台进程和后台进程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例如，如下命令将启动一个后台进程：</a:t>
            </a:r>
          </a:p>
          <a:p>
            <a:r>
              <a:rPr lang="en-US" altLang="zh-CN" dirty="0"/>
              <a:t>$ sleep 10 &amp;</a:t>
            </a:r>
            <a:endParaRPr lang="zh-CN" altLang="zh-CN" dirty="0"/>
          </a:p>
          <a:p>
            <a:r>
              <a:rPr lang="en-US" altLang="zh-CN" dirty="0"/>
              <a:t>[1] 5720</a:t>
            </a:r>
            <a:endParaRPr lang="zh-CN" altLang="zh-CN" dirty="0"/>
          </a:p>
          <a:p>
            <a:r>
              <a:rPr lang="en-US" altLang="zh-CN" dirty="0"/>
              <a:t>$</a:t>
            </a:r>
            <a:endParaRPr lang="zh-CN" altLang="zh-CN" dirty="0"/>
          </a:p>
          <a:p>
            <a:r>
              <a:rPr lang="zh-CN" altLang="zh-CN" dirty="0"/>
              <a:t>现在</a:t>
            </a:r>
            <a:r>
              <a:rPr lang="en-US" altLang="zh-CN" dirty="0"/>
              <a:t>sleep</a:t>
            </a:r>
            <a:r>
              <a:rPr lang="zh-CN" altLang="zh-CN" dirty="0"/>
              <a:t>命令被放在后台运行。当</a:t>
            </a:r>
            <a:r>
              <a:rPr lang="en-US" altLang="zh-CN" dirty="0"/>
              <a:t>Bash</a:t>
            </a:r>
            <a:r>
              <a:rPr lang="zh-CN" altLang="zh-CN" dirty="0"/>
              <a:t>在后台启动一个作业时，它会打印一行内容显示作业编号（</a:t>
            </a:r>
            <a:r>
              <a:rPr lang="en-US" altLang="zh-CN" dirty="0"/>
              <a:t>[1]</a:t>
            </a:r>
            <a:r>
              <a:rPr lang="zh-CN" altLang="zh-CN" dirty="0"/>
              <a:t>）和进程号（</a:t>
            </a:r>
            <a:r>
              <a:rPr lang="en-US" altLang="zh-CN" dirty="0"/>
              <a:t>PID - 5720</a:t>
            </a:r>
            <a:r>
              <a:rPr lang="zh-CN" altLang="zh-CN" dirty="0"/>
              <a:t>）。当作业完成时，作业会发送类似如下的信息到终端程序，来显示此作业已完成，其内容类似如下所示：</a:t>
            </a:r>
          </a:p>
          <a:p>
            <a:r>
              <a:rPr lang="en-US" altLang="zh-CN" dirty="0"/>
              <a:t>[1]+  Done                    sleep 10</a:t>
            </a:r>
            <a:endParaRPr lang="zh-CN" altLang="zh-CN" dirty="0"/>
          </a:p>
          <a:p>
            <a:r>
              <a:rPr lang="zh-CN" altLang="zh-CN" dirty="0"/>
              <a:t>将进程放在后台运行的好处是：你可以继续运行其它命令，而不需要等待此进程运行完成再运行其它命令。</a:t>
            </a:r>
          </a:p>
        </p:txBody>
      </p:sp>
    </p:spTree>
    <p:extLst>
      <p:ext uri="{BB962C8B-B14F-4D97-AF65-F5344CB8AC3E}">
        <p14:creationId xmlns:p14="http://schemas.microsoft.com/office/powerpoint/2010/main" val="390217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13.2.3  </a:t>
            </a:r>
            <a:r>
              <a:rPr lang="zh-CN" altLang="zh-CN" dirty="0"/>
              <a:t>进程的状态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每个</a:t>
            </a:r>
            <a:r>
              <a:rPr lang="en-US" altLang="zh-CN" dirty="0"/>
              <a:t>Linux</a:t>
            </a:r>
            <a:r>
              <a:rPr lang="zh-CN" altLang="zh-CN" dirty="0"/>
              <a:t>进程都有它自己的生命周期，比如，创建、执行、结束和清除。每个进程也都有各自的状态，显示进程中当前正发生什么。进程可以有如下几种状态：</a:t>
            </a:r>
          </a:p>
          <a:p>
            <a:pPr lvl="0"/>
            <a:r>
              <a:rPr lang="en-US" altLang="zh-CN" dirty="0"/>
              <a:t>D</a:t>
            </a:r>
            <a:r>
              <a:rPr lang="zh-CN" altLang="zh-CN" dirty="0"/>
              <a:t>（不可中断休眠状态）</a:t>
            </a:r>
            <a:r>
              <a:rPr lang="en-US" altLang="zh-CN" dirty="0"/>
              <a:t>- </a:t>
            </a:r>
            <a:r>
              <a:rPr lang="zh-CN" altLang="zh-CN" dirty="0"/>
              <a:t>进程正在休眠并且不能恢复，直到一个事件发生为止。</a:t>
            </a:r>
          </a:p>
          <a:p>
            <a:pPr lvl="0"/>
            <a:r>
              <a:rPr lang="en-US" altLang="zh-CN" dirty="0"/>
              <a:t>R</a:t>
            </a:r>
            <a:r>
              <a:rPr lang="zh-CN" altLang="zh-CN" dirty="0"/>
              <a:t>（运行状态）</a:t>
            </a:r>
            <a:r>
              <a:rPr lang="en-US" altLang="zh-CN" dirty="0"/>
              <a:t>- </a:t>
            </a:r>
            <a:r>
              <a:rPr lang="zh-CN" altLang="zh-CN" dirty="0"/>
              <a:t>进程正在运行。</a:t>
            </a:r>
          </a:p>
          <a:p>
            <a:pPr lvl="0"/>
            <a:r>
              <a:rPr lang="en-US" altLang="zh-CN" dirty="0"/>
              <a:t>S</a:t>
            </a:r>
            <a:r>
              <a:rPr lang="zh-CN" altLang="zh-CN" dirty="0"/>
              <a:t>（休眠状态）</a:t>
            </a:r>
            <a:r>
              <a:rPr lang="en-US" altLang="zh-CN" dirty="0"/>
              <a:t>- </a:t>
            </a:r>
            <a:r>
              <a:rPr lang="zh-CN" altLang="zh-CN" dirty="0"/>
              <a:t>进程没有在运行，而在等待一个事件或是信号。</a:t>
            </a:r>
          </a:p>
          <a:p>
            <a:pPr lvl="0"/>
            <a:r>
              <a:rPr lang="en-US" altLang="zh-CN" dirty="0"/>
              <a:t>T</a:t>
            </a:r>
            <a:r>
              <a:rPr lang="zh-CN" altLang="zh-CN" dirty="0"/>
              <a:t>（停止状态）</a:t>
            </a:r>
            <a:r>
              <a:rPr lang="en-US" altLang="zh-CN" dirty="0"/>
              <a:t>- </a:t>
            </a:r>
            <a:r>
              <a:rPr lang="zh-CN" altLang="zh-CN" dirty="0"/>
              <a:t>进程被信号停止，比如，信号</a:t>
            </a:r>
            <a:r>
              <a:rPr lang="en-US" altLang="zh-CN" dirty="0"/>
              <a:t>SIGINT</a:t>
            </a:r>
            <a:r>
              <a:rPr lang="zh-CN" altLang="zh-CN" dirty="0"/>
              <a:t>或</a:t>
            </a:r>
            <a:r>
              <a:rPr lang="en-US" altLang="zh-CN" dirty="0"/>
              <a:t>SIGSTOP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Z</a:t>
            </a:r>
            <a:r>
              <a:rPr lang="zh-CN" altLang="zh-CN" dirty="0"/>
              <a:t>（僵死状态）</a:t>
            </a:r>
            <a:r>
              <a:rPr lang="en-US" altLang="zh-CN" dirty="0"/>
              <a:t>- </a:t>
            </a:r>
            <a:r>
              <a:rPr lang="zh-CN" altLang="zh-CN" dirty="0"/>
              <a:t>标记为</a:t>
            </a:r>
            <a:r>
              <a:rPr lang="en-US" altLang="zh-CN" dirty="0"/>
              <a:t>&lt;defunct&gt;</a:t>
            </a:r>
            <a:r>
              <a:rPr lang="zh-CN" altLang="zh-CN" dirty="0"/>
              <a:t>进程是僵死的进程，它们之所以残留是因为它们的父进程适当地销毁它们。如果父进程退出，这些进程将被</a:t>
            </a:r>
            <a:r>
              <a:rPr lang="en-US" altLang="zh-CN" dirty="0" err="1"/>
              <a:t>init</a:t>
            </a:r>
            <a:r>
              <a:rPr lang="zh-CN" altLang="zh-CN" dirty="0"/>
              <a:t>进程销毁。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zh-CN" dirty="0"/>
              <a:t>信号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5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13.2.3  </a:t>
            </a:r>
            <a:r>
              <a:rPr lang="zh-CN" altLang="zh-CN" dirty="0"/>
              <a:t>进程的状态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若要查看指定进程的状态，可以使用如下命令：</a:t>
            </a:r>
          </a:p>
          <a:p>
            <a:r>
              <a:rPr lang="x-none" altLang="zh-CN" dirty="0"/>
              <a:t>$ ps -C processName -o pid=,cmd,stat</a:t>
            </a:r>
            <a:endParaRPr lang="zh-CN" altLang="zh-CN" dirty="0"/>
          </a:p>
          <a:p>
            <a:r>
              <a:rPr lang="zh-CN" altLang="zh-CN" dirty="0"/>
              <a:t>例如：</a:t>
            </a:r>
          </a:p>
          <a:p>
            <a:r>
              <a:rPr lang="x-none" altLang="zh-CN" dirty="0"/>
              <a:t>$ ps -C sleep -o pid=,cmd,stat</a:t>
            </a:r>
            <a:endParaRPr lang="zh-CN" altLang="zh-CN" dirty="0"/>
          </a:p>
          <a:p>
            <a:r>
              <a:rPr lang="x-none" altLang="zh-CN" dirty="0"/>
              <a:t>      CMD                         STAT</a:t>
            </a:r>
            <a:endParaRPr lang="zh-CN" altLang="zh-CN" dirty="0"/>
          </a:p>
          <a:p>
            <a:r>
              <a:rPr lang="x-none" altLang="zh-CN" dirty="0"/>
              <a:t> 9434 sleep 20                    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001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13.2.4  </a:t>
            </a:r>
            <a:r>
              <a:rPr lang="zh-CN" altLang="zh-CN" dirty="0"/>
              <a:t>实例：怎样查看进程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通过前面章节的一些实例的学习，想必你已经知道了使用</a:t>
            </a:r>
            <a:r>
              <a:rPr lang="en-US" altLang="zh-CN" dirty="0" err="1"/>
              <a:t>ps</a:t>
            </a:r>
            <a:r>
              <a:rPr lang="zh-CN" altLang="zh-CN" dirty="0"/>
              <a:t>命令可以查看进程的信息，但除了</a:t>
            </a:r>
            <a:r>
              <a:rPr lang="en-US" altLang="zh-CN" dirty="0" err="1"/>
              <a:t>ps</a:t>
            </a:r>
            <a:r>
              <a:rPr lang="zh-CN" altLang="zh-CN" dirty="0"/>
              <a:t>命令，我们还可以使用</a:t>
            </a:r>
            <a:r>
              <a:rPr lang="en-US" altLang="zh-CN" dirty="0" err="1"/>
              <a:t>pstree</a:t>
            </a:r>
            <a:r>
              <a:rPr lang="zh-CN" altLang="zh-CN" dirty="0"/>
              <a:t>命令和</a:t>
            </a:r>
            <a:r>
              <a:rPr lang="en-US" altLang="zh-CN" dirty="0" err="1"/>
              <a:t>pgrep</a:t>
            </a:r>
            <a:r>
              <a:rPr lang="zh-CN" altLang="zh-CN" dirty="0"/>
              <a:t>命令查看当前进程的信息。</a:t>
            </a:r>
          </a:p>
          <a:p>
            <a:r>
              <a:rPr lang="zh-CN" altLang="zh-CN" dirty="0"/>
              <a:t>使用</a:t>
            </a:r>
            <a:r>
              <a:rPr lang="en-US" altLang="zh-CN" dirty="0" err="1"/>
              <a:t>ps</a:t>
            </a:r>
            <a:r>
              <a:rPr lang="zh-CN" altLang="zh-CN" dirty="0"/>
              <a:t>命令</a:t>
            </a:r>
            <a:r>
              <a:rPr lang="en-US" altLang="zh-CN" dirty="0"/>
              <a:t>,</a:t>
            </a:r>
            <a:r>
              <a:rPr lang="zh-CN" altLang="zh-CN" dirty="0"/>
              <a:t>可以查看当前的进程。默认情况下，</a:t>
            </a:r>
            <a:r>
              <a:rPr lang="en-US" altLang="zh-CN" dirty="0" err="1"/>
              <a:t>ps</a:t>
            </a:r>
            <a:r>
              <a:rPr lang="zh-CN" altLang="zh-CN" dirty="0"/>
              <a:t>命令只会输出当前用户并且是当前终端（比如，当前</a:t>
            </a:r>
            <a:r>
              <a:rPr lang="en-US" altLang="zh-CN" dirty="0"/>
              <a:t>Shell</a:t>
            </a:r>
            <a:r>
              <a:rPr lang="zh-CN" altLang="zh-CN" dirty="0"/>
              <a:t>）下调用的进程的信息。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0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13.2.5  </a:t>
            </a:r>
            <a:r>
              <a:rPr lang="zh-CN" altLang="zh-CN" dirty="0"/>
              <a:t>实例：向进程发送信号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539616"/>
          </a:xfrm>
        </p:spPr>
        <p:txBody>
          <a:bodyPr/>
          <a:lstStyle/>
          <a:p>
            <a:r>
              <a:rPr lang="zh-CN" altLang="zh-CN" dirty="0"/>
              <a:t>我们可以使用键盘或</a:t>
            </a:r>
            <a:r>
              <a:rPr lang="x-none" altLang="zh-CN" dirty="0"/>
              <a:t>pkill</a:t>
            </a:r>
            <a:r>
              <a:rPr lang="zh-CN" altLang="zh-CN" dirty="0"/>
              <a:t>命令、</a:t>
            </a:r>
            <a:r>
              <a:rPr lang="x-none" altLang="zh-CN" dirty="0"/>
              <a:t>kill</a:t>
            </a:r>
            <a:r>
              <a:rPr lang="zh-CN" altLang="zh-CN" dirty="0"/>
              <a:t>命令和</a:t>
            </a:r>
            <a:r>
              <a:rPr lang="x-none" altLang="zh-CN" dirty="0"/>
              <a:t>killall</a:t>
            </a:r>
            <a:r>
              <a:rPr lang="zh-CN" altLang="zh-CN" dirty="0"/>
              <a:t>命令向进程发送各种信号。</a:t>
            </a:r>
          </a:p>
          <a:p>
            <a:r>
              <a:rPr lang="zh-CN" altLang="zh-CN" dirty="0"/>
              <a:t>在</a:t>
            </a:r>
            <a:r>
              <a:rPr lang="x-none" altLang="zh-CN" dirty="0"/>
              <a:t>Bash</a:t>
            </a:r>
            <a:r>
              <a:rPr lang="zh-CN" altLang="zh-CN" dirty="0"/>
              <a:t>下，我们可以使用键盘发送如下</a:t>
            </a:r>
            <a:r>
              <a:rPr lang="zh-CN" altLang="zh-CN" dirty="0" smtClean="0"/>
              <a:t>信号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04150"/>
              </p:ext>
            </p:extLst>
          </p:nvPr>
        </p:nvGraphicFramePr>
        <p:xfrm>
          <a:off x="683568" y="3933056"/>
          <a:ext cx="7632848" cy="2507257"/>
        </p:xfrm>
        <a:graphic>
          <a:graphicData uri="http://schemas.openxmlformats.org/drawingml/2006/table">
            <a:tbl>
              <a:tblPr/>
              <a:tblGrid>
                <a:gridCol w="962702"/>
                <a:gridCol w="6670146"/>
              </a:tblGrid>
              <a:tr h="489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组合键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Times New Roman"/>
                          <a:ea typeface="宋体"/>
                        </a:rPr>
                        <a:t>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Ctrl+C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中断信号，发送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SIGINT</a:t>
                      </a: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信号到运行在前台的进程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Ctrl+Y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延时挂起信号，使运行的进程在尝试从终端读取输入时停止。控制权返回给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Shell</a:t>
                      </a: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，使用户可以将进程放在前台或后台，或杀掉该进程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Ctrl+Z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挂起信号，发送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SIGTSTP</a:t>
                      </a: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信号到运行的进程，由此将其停止，并将控制权返回给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Shell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0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13.2.5  </a:t>
            </a:r>
            <a:r>
              <a:rPr lang="zh-CN" altLang="zh-CN" dirty="0"/>
              <a:t>实例：向进程发送信号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131904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大多数主流的</a:t>
            </a:r>
            <a:r>
              <a:rPr lang="x-none" altLang="zh-CN" dirty="0"/>
              <a:t>Shell</a:t>
            </a:r>
            <a:r>
              <a:rPr lang="zh-CN" altLang="zh-CN" dirty="0"/>
              <a:t>，包括</a:t>
            </a:r>
            <a:r>
              <a:rPr lang="x-none" altLang="zh-CN" dirty="0"/>
              <a:t>Bash</a:t>
            </a:r>
            <a:r>
              <a:rPr lang="zh-CN" altLang="zh-CN" dirty="0"/>
              <a:t>，都有内置的</a:t>
            </a:r>
            <a:r>
              <a:rPr lang="x-none" altLang="zh-CN" dirty="0"/>
              <a:t>kill</a:t>
            </a:r>
            <a:r>
              <a:rPr lang="zh-CN" altLang="zh-CN" dirty="0"/>
              <a:t>命令。</a:t>
            </a:r>
            <a:r>
              <a:rPr lang="x-none" altLang="zh-CN" dirty="0"/>
              <a:t>Linux</a:t>
            </a:r>
            <a:r>
              <a:rPr lang="zh-CN" altLang="zh-CN" dirty="0"/>
              <a:t>系统中，也有</a:t>
            </a:r>
            <a:r>
              <a:rPr lang="x-none" altLang="zh-CN" dirty="0"/>
              <a:t>kill</a:t>
            </a:r>
            <a:r>
              <a:rPr lang="zh-CN" altLang="zh-CN" dirty="0"/>
              <a:t>命令，即</a:t>
            </a:r>
            <a:r>
              <a:rPr lang="x-none" altLang="zh-CN" dirty="0"/>
              <a:t>/bin/kill</a:t>
            </a:r>
            <a:r>
              <a:rPr lang="zh-CN" altLang="zh-CN" dirty="0"/>
              <a:t>。如果使用</a:t>
            </a:r>
            <a:r>
              <a:rPr lang="x-none" altLang="zh-CN" dirty="0"/>
              <a:t>/bin/kill</a:t>
            </a:r>
            <a:r>
              <a:rPr lang="zh-CN" altLang="zh-CN" dirty="0"/>
              <a:t>，则系统可能会激活一些额外的选项，比如，杀掉不是你自己的进程，或指定进程名作为参数，类似于</a:t>
            </a:r>
            <a:r>
              <a:rPr lang="x-none" altLang="zh-CN" dirty="0"/>
              <a:t>pgrep</a:t>
            </a:r>
            <a:r>
              <a:rPr lang="zh-CN" altLang="zh-CN" dirty="0"/>
              <a:t>和</a:t>
            </a:r>
            <a:r>
              <a:rPr lang="x-none" altLang="zh-CN" dirty="0"/>
              <a:t>pkill</a:t>
            </a:r>
            <a:r>
              <a:rPr lang="zh-CN" altLang="zh-CN" dirty="0"/>
              <a:t>命令。不过两种</a:t>
            </a:r>
            <a:r>
              <a:rPr lang="x-none" altLang="zh-CN" dirty="0"/>
              <a:t>kill</a:t>
            </a:r>
            <a:r>
              <a:rPr lang="zh-CN" altLang="zh-CN" dirty="0"/>
              <a:t>命令默认都是发送</a:t>
            </a:r>
            <a:r>
              <a:rPr lang="x-none" altLang="zh-CN" dirty="0"/>
              <a:t>SIGTERM</a:t>
            </a:r>
            <a:r>
              <a:rPr lang="zh-CN" altLang="zh-CN" dirty="0"/>
              <a:t>信号。</a:t>
            </a:r>
          </a:p>
          <a:p>
            <a:r>
              <a:rPr lang="zh-CN" altLang="zh-CN" dirty="0"/>
              <a:t>当准备杀掉一个进程或一连串的进程时，我们的常识是尝试发送最安全的信号开始，即</a:t>
            </a:r>
            <a:r>
              <a:rPr lang="x-none" altLang="zh-CN" dirty="0"/>
              <a:t>SIGTERM</a:t>
            </a:r>
            <a:r>
              <a:rPr lang="zh-CN" altLang="zh-CN" dirty="0"/>
              <a:t>信号。以这种方式，关心正常停止运行的程序，当它收到</a:t>
            </a:r>
            <a:r>
              <a:rPr lang="x-none" altLang="zh-CN" dirty="0"/>
              <a:t>SIGTERM</a:t>
            </a:r>
            <a:r>
              <a:rPr lang="zh-CN" altLang="zh-CN" dirty="0"/>
              <a:t>信号时，有机会按照已经设计好的流程执行，比如，清理和关闭打开的文件。如果你发送一个</a:t>
            </a:r>
            <a:r>
              <a:rPr lang="x-none" altLang="zh-CN" dirty="0"/>
              <a:t>SIGKILL</a:t>
            </a:r>
            <a:r>
              <a:rPr lang="zh-CN" altLang="zh-CN" dirty="0"/>
              <a:t>信号到进程，你将消除进程先清理而后关闭的机会，而这可能会导致不幸的结果。但如果一个有序地终结不管用，那么发送</a:t>
            </a:r>
            <a:r>
              <a:rPr lang="x-none" altLang="zh-CN" dirty="0"/>
              <a:t>SIGINT</a:t>
            </a:r>
            <a:r>
              <a:rPr lang="zh-CN" altLang="zh-CN" dirty="0"/>
              <a:t>或</a:t>
            </a:r>
            <a:r>
              <a:rPr lang="x-none" altLang="zh-CN" dirty="0"/>
              <a:t>SIGKILL</a:t>
            </a:r>
            <a:r>
              <a:rPr lang="zh-CN" altLang="zh-CN" dirty="0"/>
              <a:t>信号就可能是唯一的方法了。例如，当一个前台进程使用</a:t>
            </a:r>
            <a:r>
              <a:rPr lang="x-none" altLang="zh-CN" dirty="0"/>
              <a:t>Ctrl+C</a:t>
            </a:r>
            <a:r>
              <a:rPr lang="zh-CN" altLang="zh-CN" dirty="0"/>
              <a:t>杀不掉时，那最好就使用命令“</a:t>
            </a:r>
            <a:r>
              <a:rPr lang="x-none" altLang="zh-CN" dirty="0"/>
              <a:t>kill -9 PID</a:t>
            </a:r>
            <a:r>
              <a:rPr lang="zh-CN" altLang="zh-CN" dirty="0"/>
              <a:t>”了。</a:t>
            </a:r>
          </a:p>
        </p:txBody>
      </p:sp>
    </p:spTree>
    <p:extLst>
      <p:ext uri="{BB962C8B-B14F-4D97-AF65-F5344CB8AC3E}">
        <p14:creationId xmlns:p14="http://schemas.microsoft.com/office/powerpoint/2010/main" val="42128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13.2.5  </a:t>
            </a:r>
            <a:r>
              <a:rPr lang="zh-CN" altLang="zh-CN" dirty="0"/>
              <a:t>实例：向进程发送信号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131904"/>
          </a:xfrm>
        </p:spPr>
        <p:txBody>
          <a:bodyPr>
            <a:normAutofit lnSpcReduction="10000"/>
          </a:bodyPr>
          <a:lstStyle/>
          <a:p>
            <a:r>
              <a:rPr lang="x-none" altLang="zh-CN" dirty="0"/>
              <a:t>kill</a:t>
            </a:r>
            <a:r>
              <a:rPr lang="zh-CN" altLang="zh-CN" dirty="0"/>
              <a:t>命令可以发送多种信号到进程。特别有用的信号包括：</a:t>
            </a:r>
          </a:p>
          <a:p>
            <a:pPr lvl="0"/>
            <a:r>
              <a:rPr lang="en-US" altLang="zh-CN" dirty="0"/>
              <a:t>SIGHUP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SIGINT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SIGKILL</a:t>
            </a: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SIGCONT</a:t>
            </a:r>
            <a:r>
              <a:rPr lang="zh-CN" altLang="zh-CN" dirty="0"/>
              <a:t>（</a:t>
            </a:r>
            <a:r>
              <a:rPr lang="en-US" altLang="zh-CN" dirty="0"/>
              <a:t>18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SIGSTOP</a:t>
            </a:r>
            <a:r>
              <a:rPr lang="zh-CN" altLang="zh-CN" dirty="0"/>
              <a:t>（</a:t>
            </a:r>
            <a:r>
              <a:rPr lang="en-US" altLang="zh-CN" dirty="0"/>
              <a:t>19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Bash</a:t>
            </a:r>
            <a:r>
              <a:rPr lang="zh-CN" altLang="zh-CN" dirty="0"/>
              <a:t>中，信号名或信号值都可作为</a:t>
            </a:r>
            <a:r>
              <a:rPr lang="en-US" altLang="zh-CN" dirty="0"/>
              <a:t>kill</a:t>
            </a:r>
            <a:r>
              <a:rPr lang="zh-CN" altLang="zh-CN" dirty="0"/>
              <a:t>命令的选项，而作业号或进程号则作为</a:t>
            </a:r>
            <a:r>
              <a:rPr lang="en-US" altLang="zh-CN" dirty="0"/>
              <a:t>kill</a:t>
            </a:r>
            <a:r>
              <a:rPr lang="zh-CN" altLang="zh-CN" dirty="0"/>
              <a:t>命令的参数。</a:t>
            </a:r>
          </a:p>
        </p:txBody>
      </p:sp>
    </p:spTree>
    <p:extLst>
      <p:ext uri="{BB962C8B-B14F-4D97-AF65-F5344CB8AC3E}">
        <p14:creationId xmlns:p14="http://schemas.microsoft.com/office/powerpoint/2010/main" val="214999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13.2.6  </a:t>
            </a:r>
            <a:r>
              <a:rPr lang="zh-CN" altLang="zh-CN" dirty="0"/>
              <a:t>关于子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子</a:t>
            </a:r>
            <a:r>
              <a:rPr lang="en-US" altLang="zh-CN" dirty="0"/>
              <a:t>Shell</a:t>
            </a:r>
            <a:r>
              <a:rPr lang="zh-CN" altLang="zh-CN" dirty="0"/>
              <a:t>是由</a:t>
            </a:r>
            <a:r>
              <a:rPr lang="en-US" altLang="zh-CN" dirty="0"/>
              <a:t>Shell</a:t>
            </a:r>
            <a:r>
              <a:rPr lang="zh-CN" altLang="zh-CN" dirty="0"/>
              <a:t>或</a:t>
            </a:r>
            <a:r>
              <a:rPr lang="en-US" altLang="zh-CN" dirty="0"/>
              <a:t>Shell</a:t>
            </a:r>
            <a:r>
              <a:rPr lang="zh-CN" altLang="zh-CN" dirty="0"/>
              <a:t>脚本运行的子进程。当你在</a:t>
            </a:r>
            <a:r>
              <a:rPr lang="en-US" altLang="zh-CN" dirty="0"/>
              <a:t>Shell</a:t>
            </a:r>
            <a:r>
              <a:rPr lang="zh-CN" altLang="zh-CN" dirty="0"/>
              <a:t>命令行提示符下，运行一个</a:t>
            </a:r>
            <a:r>
              <a:rPr lang="en-US" altLang="zh-CN" dirty="0"/>
              <a:t>Shell</a:t>
            </a:r>
            <a:r>
              <a:rPr lang="zh-CN" altLang="zh-CN" dirty="0"/>
              <a:t>脚本时，它会创建一个叫做子</a:t>
            </a:r>
            <a:r>
              <a:rPr lang="en-US" altLang="zh-CN" dirty="0"/>
              <a:t>Shell</a:t>
            </a:r>
            <a:r>
              <a:rPr lang="zh-CN" altLang="zh-CN" dirty="0"/>
              <a:t>的新进程，你的脚本将会使用这个子</a:t>
            </a:r>
            <a:r>
              <a:rPr lang="en-US" altLang="zh-CN" dirty="0"/>
              <a:t>Shell</a:t>
            </a:r>
            <a:r>
              <a:rPr lang="zh-CN" altLang="zh-CN" dirty="0"/>
              <a:t>来运行。</a:t>
            </a:r>
          </a:p>
          <a:p>
            <a:r>
              <a:rPr lang="zh-CN" altLang="zh-CN" dirty="0"/>
              <a:t>子</a:t>
            </a:r>
            <a:r>
              <a:rPr lang="en-US" altLang="zh-CN" dirty="0"/>
              <a:t>Shell</a:t>
            </a:r>
            <a:r>
              <a:rPr lang="zh-CN" altLang="zh-CN" dirty="0"/>
              <a:t>是命令处理程序（提供给你命令行提示符的</a:t>
            </a:r>
            <a:r>
              <a:rPr lang="en-US" altLang="zh-CN" dirty="0"/>
              <a:t>Shell</a:t>
            </a:r>
            <a:r>
              <a:rPr lang="zh-CN" altLang="zh-CN" dirty="0"/>
              <a:t>或是一个</a:t>
            </a:r>
            <a:r>
              <a:rPr lang="en-US" altLang="zh-CN" dirty="0" err="1"/>
              <a:t>xterm</a:t>
            </a:r>
            <a:r>
              <a:rPr lang="zh-CN" altLang="zh-CN" dirty="0"/>
              <a:t>窗口）的一个单独实例。就像你的命令在命令行提示符下被解释，类似地，脚本批处理一连串命令。实际上，每个运行的</a:t>
            </a:r>
            <a:r>
              <a:rPr lang="en-US" altLang="zh-CN" dirty="0"/>
              <a:t>Shell</a:t>
            </a:r>
            <a:r>
              <a:rPr lang="zh-CN" altLang="zh-CN" dirty="0"/>
              <a:t>脚本都是父</a:t>
            </a:r>
            <a:r>
              <a:rPr lang="en-US" altLang="zh-CN" dirty="0"/>
              <a:t>Shell</a:t>
            </a:r>
            <a:r>
              <a:rPr lang="zh-CN" altLang="zh-CN" dirty="0"/>
              <a:t>的子进程。</a:t>
            </a:r>
          </a:p>
          <a:p>
            <a:r>
              <a:rPr lang="en-US" altLang="zh-CN" dirty="0"/>
              <a:t>Shell</a:t>
            </a:r>
            <a:r>
              <a:rPr lang="zh-CN" altLang="zh-CN" dirty="0"/>
              <a:t>脚本可以自己启动子进程。这些子</a:t>
            </a:r>
            <a:r>
              <a:rPr lang="en-US" altLang="zh-CN" dirty="0"/>
              <a:t>Shell</a:t>
            </a:r>
            <a:r>
              <a:rPr lang="zh-CN" altLang="zh-CN" dirty="0"/>
              <a:t>让脚本可以做并行处理，实际上是同时执行多个子任务。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49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  </a:t>
            </a:r>
            <a:r>
              <a:rPr lang="zh-CN" altLang="zh-CN" dirty="0"/>
              <a:t>捕获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15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到目前为止，我们在本书所见的脚本中还没有需要信号处理功能的，因为它们的内容相对比较简单，执行时间很短，而且不会创建临时文件。而对于较大的或者更复杂的脚本来说，如果脚本具有信号处理机制可能就比较有用了。</a:t>
            </a:r>
          </a:p>
          <a:p>
            <a:r>
              <a:rPr lang="zh-CN" altLang="zh-CN" dirty="0"/>
              <a:t>当我们设计一个大且复杂的脚本时，考虑到当脚本运行时出现用户退出或系统关机会发生什么，是很重要的。当这样的事件发生时，一个信号将会发送到所有受影响的进程。相应地，这些进程的程序可以采取一些措施以确保程序正常有序地终结。比如说，我们编写了一个会在执行时生成临时文件的脚本。在好的设计过程中，我们会让脚本在执行完成时删除这些临时文件。同样聪明的做法是，如果脚本接收到了指示程序将提前结束的信号，也应删除这些临时文件。接下来，就让我们开始学习，如何在脚本中进行这些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13.3.1  trap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Bash</a:t>
            </a:r>
            <a:r>
              <a:rPr lang="zh-CN" altLang="zh-CN" dirty="0"/>
              <a:t>的内部命令</a:t>
            </a:r>
            <a:r>
              <a:rPr lang="en-US" altLang="zh-CN" dirty="0"/>
              <a:t>trap</a:t>
            </a:r>
            <a:r>
              <a:rPr lang="zh-CN" altLang="zh-CN" dirty="0"/>
              <a:t>，让我们可以在</a:t>
            </a:r>
            <a:r>
              <a:rPr lang="en-US" altLang="zh-CN" dirty="0"/>
              <a:t>Shell</a:t>
            </a:r>
            <a:r>
              <a:rPr lang="zh-CN" altLang="zh-CN" dirty="0"/>
              <a:t>脚本内捕获特定的信号并对它们进行处理。</a:t>
            </a:r>
            <a:r>
              <a:rPr lang="en-US" altLang="zh-CN" dirty="0"/>
              <a:t>trap</a:t>
            </a:r>
            <a:r>
              <a:rPr lang="zh-CN" altLang="zh-CN" dirty="0"/>
              <a:t>命令的语法如下所示：</a:t>
            </a:r>
          </a:p>
          <a:p>
            <a:r>
              <a:rPr lang="en-US" altLang="zh-CN" dirty="0"/>
              <a:t>$ trap command signal [ signal … ]</a:t>
            </a:r>
            <a:endParaRPr lang="zh-CN" altLang="zh-CN" dirty="0"/>
          </a:p>
          <a:p>
            <a:r>
              <a:rPr lang="zh-CN" altLang="zh-CN" dirty="0"/>
              <a:t>上述语法中，</a:t>
            </a:r>
            <a:r>
              <a:rPr lang="en-US" altLang="zh-CN" dirty="0"/>
              <a:t>command</a:t>
            </a:r>
            <a:r>
              <a:rPr lang="zh-CN" altLang="zh-CN" dirty="0"/>
              <a:t>可以是一个脚本或是一个函数。</a:t>
            </a:r>
            <a:r>
              <a:rPr lang="en-US" altLang="zh-CN" dirty="0"/>
              <a:t>signal</a:t>
            </a:r>
            <a:r>
              <a:rPr lang="zh-CN" altLang="zh-CN" dirty="0"/>
              <a:t>即可以用信号名，也可以用信号值指定。你可以不指定任何参数，而直接使用</a:t>
            </a:r>
            <a:r>
              <a:rPr lang="en-US" altLang="zh-CN" dirty="0"/>
              <a:t>trap</a:t>
            </a:r>
            <a:r>
              <a:rPr lang="zh-CN" altLang="zh-CN" dirty="0"/>
              <a:t>命令，它将会打印与每个要捕获的信号相关联的命令的列表。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31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13.3.1  trap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当</a:t>
            </a:r>
            <a:r>
              <a:rPr lang="en-US" altLang="zh-CN" dirty="0"/>
              <a:t>Shell</a:t>
            </a:r>
            <a:r>
              <a:rPr lang="zh-CN" altLang="zh-CN" dirty="0"/>
              <a:t>收到信号</a:t>
            </a:r>
            <a:r>
              <a:rPr lang="en-US" altLang="zh-CN" dirty="0"/>
              <a:t>signal(s)</a:t>
            </a:r>
            <a:r>
              <a:rPr lang="zh-CN" altLang="zh-CN" dirty="0"/>
              <a:t>时，</a:t>
            </a:r>
            <a:r>
              <a:rPr lang="en-US" altLang="zh-CN" dirty="0"/>
              <a:t>command</a:t>
            </a:r>
            <a:r>
              <a:rPr lang="zh-CN" altLang="zh-CN" dirty="0"/>
              <a:t>将被读取和执行。比如，如果</a:t>
            </a:r>
            <a:r>
              <a:rPr lang="en-US" altLang="zh-CN" dirty="0"/>
              <a:t>signal</a:t>
            </a:r>
            <a:r>
              <a:rPr lang="zh-CN" altLang="zh-CN" dirty="0"/>
              <a:t>是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EXIT</a:t>
            </a:r>
            <a:r>
              <a:rPr lang="zh-CN" altLang="zh-CN" dirty="0"/>
              <a:t>时，</a:t>
            </a:r>
            <a:r>
              <a:rPr lang="en-US" altLang="zh-CN" dirty="0"/>
              <a:t>command</a:t>
            </a:r>
            <a:r>
              <a:rPr lang="zh-CN" altLang="zh-CN" dirty="0"/>
              <a:t>会在</a:t>
            </a:r>
            <a:r>
              <a:rPr lang="en-US" altLang="zh-CN" dirty="0"/>
              <a:t>Shell</a:t>
            </a:r>
            <a:r>
              <a:rPr lang="zh-CN" altLang="zh-CN" dirty="0"/>
              <a:t>退出时被执行。如果</a:t>
            </a:r>
            <a:r>
              <a:rPr lang="en-US" altLang="zh-CN" dirty="0"/>
              <a:t>signal</a:t>
            </a:r>
            <a:r>
              <a:rPr lang="zh-CN" altLang="zh-CN" dirty="0"/>
              <a:t>是</a:t>
            </a:r>
            <a:r>
              <a:rPr lang="en-US" altLang="zh-CN" dirty="0"/>
              <a:t>DEBUG</a:t>
            </a:r>
            <a:r>
              <a:rPr lang="zh-CN" altLang="zh-CN" dirty="0"/>
              <a:t>时，</a:t>
            </a:r>
            <a:r>
              <a:rPr lang="en-US" altLang="zh-CN" dirty="0"/>
              <a:t>command</a:t>
            </a:r>
            <a:r>
              <a:rPr lang="zh-CN" altLang="zh-CN" dirty="0"/>
              <a:t>会在每个命令后被执行。</a:t>
            </a:r>
            <a:r>
              <a:rPr lang="en-US" altLang="zh-CN" dirty="0"/>
              <a:t>signal</a:t>
            </a:r>
            <a:r>
              <a:rPr lang="zh-CN" altLang="zh-CN" dirty="0"/>
              <a:t>也可以被指定为</a:t>
            </a:r>
            <a:r>
              <a:rPr lang="en-US" altLang="zh-CN" dirty="0"/>
              <a:t>ERR</a:t>
            </a:r>
            <a:r>
              <a:rPr lang="zh-CN" altLang="zh-CN" dirty="0"/>
              <a:t>，那么每当一个命令以非</a:t>
            </a:r>
            <a:r>
              <a:rPr lang="en-US" altLang="zh-CN" dirty="0"/>
              <a:t>0</a:t>
            </a:r>
            <a:r>
              <a:rPr lang="zh-CN" altLang="zh-CN" dirty="0"/>
              <a:t>状态退出时，</a:t>
            </a:r>
            <a:r>
              <a:rPr lang="en-US" altLang="zh-CN" dirty="0"/>
              <a:t>command</a:t>
            </a:r>
            <a:r>
              <a:rPr lang="zh-CN" altLang="zh-CN" dirty="0"/>
              <a:t>就会被执行（注意，当非</a:t>
            </a:r>
            <a:r>
              <a:rPr lang="en-US" altLang="zh-CN" dirty="0"/>
              <a:t>0</a:t>
            </a:r>
            <a:r>
              <a:rPr lang="zh-CN" altLang="zh-CN" dirty="0"/>
              <a:t>退出状态来自一个</a:t>
            </a:r>
            <a:r>
              <a:rPr lang="en-US" altLang="zh-CN" dirty="0"/>
              <a:t>if</a:t>
            </a:r>
            <a:r>
              <a:rPr lang="zh-CN" altLang="zh-CN" dirty="0"/>
              <a:t>语句部分，或来自</a:t>
            </a:r>
            <a:r>
              <a:rPr lang="en-US" altLang="zh-CN" dirty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until</a:t>
            </a:r>
            <a:r>
              <a:rPr lang="zh-CN" altLang="zh-CN" dirty="0"/>
              <a:t>循环时，</a:t>
            </a:r>
            <a:r>
              <a:rPr lang="en-US" altLang="zh-CN" dirty="0"/>
              <a:t>command</a:t>
            </a:r>
            <a:r>
              <a:rPr lang="zh-CN" altLang="zh-CN" dirty="0"/>
              <a:t>不会被执行）。</a:t>
            </a:r>
          </a:p>
          <a:p>
            <a:r>
              <a:rPr lang="zh-CN" altLang="zh-CN" dirty="0"/>
              <a:t>下面我们通过几个简单的实例来学习</a:t>
            </a:r>
            <a:r>
              <a:rPr lang="en-US" altLang="zh-CN" dirty="0"/>
              <a:t>trap</a:t>
            </a:r>
            <a:r>
              <a:rPr lang="zh-CN" altLang="zh-CN" dirty="0"/>
              <a:t>命令的用法。</a:t>
            </a:r>
          </a:p>
        </p:txBody>
      </p:sp>
    </p:spTree>
    <p:extLst>
      <p:ext uri="{BB962C8B-B14F-4D97-AF65-F5344CB8AC3E}">
        <p14:creationId xmlns:p14="http://schemas.microsoft.com/office/powerpoint/2010/main" val="20794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中，理解信号的概念是非常重要的。这是因为，信号被用于通过</a:t>
            </a:r>
            <a:r>
              <a:rPr lang="en-US" altLang="zh-CN" dirty="0"/>
              <a:t>Linux</a:t>
            </a:r>
            <a:r>
              <a:rPr lang="zh-CN" altLang="zh-CN" dirty="0"/>
              <a:t>命令行所做的一些常见活动中。例如，每当你按</a:t>
            </a:r>
            <a:r>
              <a:rPr lang="en-US" altLang="zh-CN" dirty="0"/>
              <a:t>CTRL+C</a:t>
            </a:r>
            <a:r>
              <a:rPr lang="zh-CN" altLang="zh-CN" dirty="0"/>
              <a:t>键来从命令行终结一个命令的执行，你就使用了信号。每当你使用如下命令来结束一个进程时，你就使用了信号：</a:t>
            </a:r>
          </a:p>
          <a:p>
            <a:r>
              <a:rPr lang="x-none" altLang="zh-CN" dirty="0"/>
              <a:t>$ kill -9 [PID]</a:t>
            </a:r>
            <a:endParaRPr lang="zh-CN" altLang="zh-CN" dirty="0"/>
          </a:p>
          <a:p>
            <a:r>
              <a:rPr lang="zh-CN" altLang="zh-CN" dirty="0"/>
              <a:t>所以，至少知道信号的基本原理是非常有用的。这也就是本节我们要讨论的内容。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983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13.3.2  </a:t>
            </a:r>
            <a:r>
              <a:rPr lang="zh-CN" altLang="zh-CN" dirty="0"/>
              <a:t>实例：使用</a:t>
            </a:r>
            <a:r>
              <a:rPr lang="en-US" altLang="zh-CN" dirty="0"/>
              <a:t>trap</a:t>
            </a:r>
            <a:r>
              <a:rPr lang="zh-CN" altLang="zh-CN" dirty="0"/>
              <a:t>语句捕获信号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通过前面内容的学习，我们已经知道，信号多用于以友好的方式结束一个进程的执行，既允许进程在退出之前有机会做一些清理工作。然而，信号同样还可用于其它用途。例如，当终端窗口的大小改变时，在此窗口中运行的</a:t>
            </a:r>
            <a:r>
              <a:rPr lang="en-US" altLang="zh-CN" dirty="0"/>
              <a:t>Shell</a:t>
            </a:r>
            <a:r>
              <a:rPr lang="zh-CN" altLang="zh-CN" dirty="0"/>
              <a:t>都会接收到信号</a:t>
            </a:r>
            <a:r>
              <a:rPr lang="en-US" altLang="zh-CN" dirty="0"/>
              <a:t>SIGWINCH</a:t>
            </a:r>
            <a:r>
              <a:rPr lang="zh-CN" altLang="zh-CN" dirty="0"/>
              <a:t>。通常，这个信号是被忽略的，但是，如果一个程序关心窗口大小的变化，它就可以捕获这个信号，并用特定的方式处理它。</a:t>
            </a:r>
          </a:p>
          <a:p>
            <a:r>
              <a:rPr lang="zh-CN" altLang="zh-CN" dirty="0"/>
              <a:t>注意：除</a:t>
            </a:r>
            <a:r>
              <a:rPr lang="en-US" altLang="zh-CN" dirty="0"/>
              <a:t>SIGKILL</a:t>
            </a:r>
            <a:r>
              <a:rPr lang="zh-CN" altLang="zh-CN" dirty="0"/>
              <a:t>信号以外，其它任何信号都可以被捕获并通过调用</a:t>
            </a:r>
            <a:r>
              <a:rPr lang="en-US" altLang="zh-CN" dirty="0"/>
              <a:t>C</a:t>
            </a:r>
            <a:r>
              <a:rPr lang="zh-CN" altLang="zh-CN" dirty="0"/>
              <a:t>函数</a:t>
            </a:r>
            <a:r>
              <a:rPr lang="en-US" altLang="zh-CN" dirty="0"/>
              <a:t>signal</a:t>
            </a:r>
            <a:r>
              <a:rPr lang="zh-CN" altLang="zh-CN" dirty="0"/>
              <a:t>处理。</a:t>
            </a:r>
          </a:p>
          <a:p>
            <a:r>
              <a:rPr lang="zh-CN" altLang="zh-CN" dirty="0"/>
              <a:t>接下来，我就以一个脚本为实例演示捕获并处理</a:t>
            </a:r>
            <a:r>
              <a:rPr lang="en-US" altLang="zh-CN" dirty="0"/>
              <a:t>SIGWINCH</a:t>
            </a:r>
            <a:r>
              <a:rPr lang="zh-CN" altLang="zh-CN" dirty="0"/>
              <a:t>信号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46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13.3.3  </a:t>
            </a:r>
            <a:r>
              <a:rPr lang="zh-CN" altLang="zh-CN" dirty="0"/>
              <a:t>实例：移除捕获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如果我们在脚本中应用了捕获，我们通常会在脚本的结尾处，将接收到信号时的行为处理重置为默认模式。重置（移除）捕获的语法如下所示：</a:t>
            </a:r>
          </a:p>
          <a:p>
            <a:r>
              <a:rPr lang="x-none" altLang="zh-CN" dirty="0"/>
              <a:t>$ trap - signal [ signal … ]</a:t>
            </a:r>
            <a:endParaRPr lang="zh-CN" altLang="zh-CN" dirty="0"/>
          </a:p>
          <a:p>
            <a:r>
              <a:rPr lang="zh-CN" altLang="zh-CN" dirty="0"/>
              <a:t>从上述语法中可以看出，使用破折号作为</a:t>
            </a:r>
            <a:r>
              <a:rPr lang="en-US" altLang="zh-CN" dirty="0"/>
              <a:t>trap</a:t>
            </a:r>
            <a:r>
              <a:rPr lang="zh-CN" altLang="zh-CN" dirty="0"/>
              <a:t>语句的命令参数，就可以移除信号的捕获。</a:t>
            </a:r>
          </a:p>
          <a:p>
            <a:r>
              <a:rPr lang="zh-CN" altLang="zh-CN" dirty="0"/>
              <a:t>下面，我们以脚本</a:t>
            </a:r>
            <a:r>
              <a:rPr lang="en-US" altLang="zh-CN" dirty="0"/>
              <a:t>trap_reset.sh</a:t>
            </a:r>
            <a:r>
              <a:rPr lang="zh-CN" altLang="zh-CN" dirty="0"/>
              <a:t>为例，来学习如何在脚本中移除先前定义的捕获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81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下面我们总结一下本章所学的主要知识：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系统和其它类</a:t>
            </a:r>
            <a:r>
              <a:rPr lang="en-US" altLang="zh-CN" dirty="0"/>
              <a:t>Unix</a:t>
            </a:r>
            <a:r>
              <a:rPr lang="zh-CN" altLang="zh-CN" dirty="0"/>
              <a:t>或</a:t>
            </a:r>
            <a:r>
              <a:rPr lang="en-US" altLang="zh-CN" dirty="0"/>
              <a:t>Unix</a:t>
            </a:r>
            <a:r>
              <a:rPr lang="zh-CN" altLang="zh-CN" dirty="0"/>
              <a:t>操作系统中，信号被用于进程间的通讯。</a:t>
            </a:r>
          </a:p>
          <a:p>
            <a:r>
              <a:rPr lang="zh-CN" altLang="zh-CN" dirty="0"/>
              <a:t>信号是一个发送到某个进程或同一进程中的特定线程的异步通知，用于通知发生的一个事件。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中，信号在处理异常和中断方面，扮演了极其重要的角色。</a:t>
            </a:r>
          </a:p>
          <a:p>
            <a:r>
              <a:rPr lang="zh-CN" altLang="zh-CN" dirty="0"/>
              <a:t>当一个事件发生时，会产生一个信号，然后内核会将事件传递到接收的进程。</a:t>
            </a:r>
          </a:p>
          <a:p>
            <a:r>
              <a:rPr lang="zh-CN" altLang="zh-CN" dirty="0"/>
              <a:t>运行在用户模式下的进程会接收信号。如果接收的进程正运行在内核模式，那么信号的执行只有在该进程返回到用户模式时才会开始。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1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当进程收到一个信号时，可能会发生以下三种情况：</a:t>
            </a:r>
          </a:p>
          <a:p>
            <a:pPr lvl="0"/>
            <a:r>
              <a:rPr lang="zh-CN" altLang="zh-CN" dirty="0"/>
              <a:t>进程可能会忽略此信号。有些信号不能被忽略，而有些没有默认行为的信号，默认会被忽略。</a:t>
            </a:r>
          </a:p>
          <a:p>
            <a:pPr lvl="0"/>
            <a:r>
              <a:rPr lang="zh-CN" altLang="zh-CN" dirty="0"/>
              <a:t>进程可能会捕获此信号，并执行一个被称为信号处理器的特殊函数。</a:t>
            </a:r>
          </a:p>
          <a:p>
            <a:pPr lvl="0"/>
            <a:r>
              <a:rPr lang="zh-CN" altLang="zh-CN" dirty="0"/>
              <a:t>进程可能会执行信号的默认行为。例如，信号</a:t>
            </a:r>
            <a:r>
              <a:rPr lang="en-US" altLang="zh-CN" dirty="0"/>
              <a:t>15</a:t>
            </a:r>
            <a:r>
              <a:rPr lang="zh-CN" altLang="zh-CN" dirty="0"/>
              <a:t>（</a:t>
            </a:r>
            <a:r>
              <a:rPr lang="en-US" altLang="zh-CN" dirty="0"/>
              <a:t>SIGTERM</a:t>
            </a:r>
            <a:r>
              <a:rPr lang="zh-CN" altLang="zh-CN" dirty="0"/>
              <a:t>）的默认行为是结束进程。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Shell</a:t>
            </a:r>
            <a:r>
              <a:rPr lang="zh-CN" altLang="zh-CN" dirty="0"/>
              <a:t>命令行提示符下，输入“</a:t>
            </a:r>
            <a:r>
              <a:rPr lang="en-US" altLang="zh-CN" dirty="0"/>
              <a:t>kill -l</a:t>
            </a:r>
            <a:r>
              <a:rPr lang="zh-CN" altLang="zh-CN" dirty="0"/>
              <a:t>”命令，可以显示所有信号的信号值和相应的信号名。</a:t>
            </a:r>
          </a:p>
          <a:p>
            <a:r>
              <a:rPr lang="zh-CN" altLang="zh-CN" dirty="0"/>
              <a:t>由</a:t>
            </a:r>
            <a:r>
              <a:rPr lang="en-US" altLang="zh-CN" dirty="0"/>
              <a:t>Bash</a:t>
            </a:r>
            <a:r>
              <a:rPr lang="zh-CN" altLang="zh-CN" dirty="0"/>
              <a:t>运行的非内部命令会使用</a:t>
            </a:r>
            <a:r>
              <a:rPr lang="en-US" altLang="zh-CN" dirty="0"/>
              <a:t>Shell</a:t>
            </a:r>
            <a:r>
              <a:rPr lang="zh-CN" altLang="zh-CN" dirty="0"/>
              <a:t>从其父进程继承的信号处理程序。</a:t>
            </a:r>
          </a:p>
          <a:p>
            <a:r>
              <a:rPr lang="zh-CN" altLang="zh-CN" dirty="0"/>
              <a:t>默认情况下，</a:t>
            </a:r>
            <a:r>
              <a:rPr lang="en-US" altLang="zh-CN" dirty="0"/>
              <a:t>Shell</a:t>
            </a:r>
            <a:r>
              <a:rPr lang="zh-CN" altLang="zh-CN" dirty="0"/>
              <a:t>接收到</a:t>
            </a:r>
            <a:r>
              <a:rPr lang="en-US" altLang="zh-CN" dirty="0"/>
              <a:t>SIGHUP</a:t>
            </a:r>
            <a:r>
              <a:rPr lang="zh-CN" altLang="zh-CN" dirty="0"/>
              <a:t>信号后会退出。在退出之前，一个交互式的</a:t>
            </a:r>
            <a:r>
              <a:rPr lang="en-US" altLang="zh-CN" dirty="0"/>
              <a:t>Shell</a:t>
            </a:r>
            <a:r>
              <a:rPr lang="zh-CN" altLang="zh-CN" dirty="0"/>
              <a:t>会向所有的作业，不管是正在运行的还是已停止的，重新发送</a:t>
            </a:r>
            <a:r>
              <a:rPr lang="en-US" altLang="zh-CN" dirty="0"/>
              <a:t>SIGHUP</a:t>
            </a:r>
            <a:r>
              <a:rPr lang="zh-CN" altLang="zh-CN" dirty="0"/>
              <a:t>信号。</a:t>
            </a:r>
          </a:p>
        </p:txBody>
      </p:sp>
    </p:spTree>
    <p:extLst>
      <p:ext uri="{BB962C8B-B14F-4D97-AF65-F5344CB8AC3E}">
        <p14:creationId xmlns:p14="http://schemas.microsoft.com/office/powerpoint/2010/main" val="357403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若要阻止</a:t>
            </a:r>
            <a:r>
              <a:rPr lang="en-US" altLang="zh-CN" dirty="0"/>
              <a:t>Shell</a:t>
            </a:r>
            <a:r>
              <a:rPr lang="zh-CN" altLang="zh-CN" dirty="0"/>
              <a:t>向某个特定的作业发送</a:t>
            </a:r>
            <a:r>
              <a:rPr lang="en-US" altLang="zh-CN" dirty="0"/>
              <a:t>SIGHUP</a:t>
            </a:r>
            <a:r>
              <a:rPr lang="zh-CN" altLang="zh-CN" dirty="0"/>
              <a:t>信号，可以使用内部命令</a:t>
            </a:r>
            <a:r>
              <a:rPr lang="en-US" altLang="zh-CN" dirty="0"/>
              <a:t>disown</a:t>
            </a:r>
            <a:r>
              <a:rPr lang="zh-CN" altLang="zh-CN" dirty="0"/>
              <a:t>将它从作业表中移除，或是用“</a:t>
            </a:r>
            <a:r>
              <a:rPr lang="en-US" altLang="zh-CN" dirty="0"/>
              <a:t>disown -h</a:t>
            </a:r>
            <a:r>
              <a:rPr lang="zh-CN" altLang="zh-CN" dirty="0"/>
              <a:t>”命令仍阻止</a:t>
            </a:r>
            <a:r>
              <a:rPr lang="en-US" altLang="zh-CN" dirty="0"/>
              <a:t>Shell</a:t>
            </a:r>
            <a:r>
              <a:rPr lang="zh-CN" altLang="zh-CN" dirty="0"/>
              <a:t>向特定的作业发送</a:t>
            </a:r>
            <a:r>
              <a:rPr lang="en-US" altLang="zh-CN" dirty="0"/>
              <a:t>SIGHUP</a:t>
            </a:r>
            <a:r>
              <a:rPr lang="zh-CN" altLang="zh-CN" dirty="0"/>
              <a:t>信号，但并不会将特定的作业从作业表中移除。</a:t>
            </a:r>
          </a:p>
          <a:p>
            <a:r>
              <a:rPr lang="zh-CN" altLang="zh-CN" dirty="0"/>
              <a:t>进程是运行在</a:t>
            </a:r>
            <a:r>
              <a:rPr lang="en-US" altLang="zh-CN" dirty="0"/>
              <a:t>Linux</a:t>
            </a:r>
            <a:r>
              <a:rPr lang="zh-CN" altLang="zh-CN" dirty="0"/>
              <a:t>中的程序的一个实例。</a:t>
            </a:r>
          </a:p>
          <a:p>
            <a:r>
              <a:rPr lang="zh-CN" altLang="zh-CN" dirty="0"/>
              <a:t>每当你在</a:t>
            </a:r>
            <a:r>
              <a:rPr lang="en-US" altLang="zh-CN" dirty="0"/>
              <a:t>Linux</a:t>
            </a:r>
            <a:r>
              <a:rPr lang="zh-CN" altLang="zh-CN" dirty="0"/>
              <a:t>中执行一个命令，它都会创建，或启动一个新的进程。</a:t>
            </a:r>
          </a:p>
          <a:p>
            <a:r>
              <a:rPr lang="zh-CN" altLang="zh-CN" dirty="0"/>
              <a:t>有两种运行方式的进程：前台进程和后台进程。</a:t>
            </a:r>
          </a:p>
          <a:p>
            <a:r>
              <a:rPr lang="zh-CN" altLang="zh-CN" dirty="0"/>
              <a:t>进程可以有五种状态：不可中断休眠状态（</a:t>
            </a:r>
            <a:r>
              <a:rPr lang="en-US" altLang="zh-CN" dirty="0"/>
              <a:t>D</a:t>
            </a:r>
            <a:r>
              <a:rPr lang="zh-CN" altLang="zh-CN" dirty="0"/>
              <a:t>）、运行状态（</a:t>
            </a:r>
            <a:r>
              <a:rPr lang="en-US" altLang="zh-CN" dirty="0"/>
              <a:t>R</a:t>
            </a:r>
            <a:r>
              <a:rPr lang="zh-CN" altLang="zh-CN" dirty="0"/>
              <a:t>）、休眠状态（</a:t>
            </a:r>
            <a:r>
              <a:rPr lang="en-US" altLang="zh-CN" dirty="0"/>
              <a:t>S</a:t>
            </a:r>
            <a:r>
              <a:rPr lang="zh-CN" altLang="zh-CN" dirty="0"/>
              <a:t>）、停止状态（</a:t>
            </a:r>
            <a:r>
              <a:rPr lang="en-US" altLang="zh-CN" dirty="0"/>
              <a:t>T</a:t>
            </a:r>
            <a:r>
              <a:rPr lang="zh-CN" altLang="zh-CN" dirty="0"/>
              <a:t>）、僵死状态（</a:t>
            </a:r>
            <a:r>
              <a:rPr lang="en-US" altLang="zh-CN" dirty="0"/>
              <a:t>Z</a:t>
            </a:r>
            <a:r>
              <a:rPr lang="zh-CN" altLang="zh-CN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077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ps</a:t>
            </a:r>
            <a:r>
              <a:rPr lang="zh-CN" altLang="zh-CN" dirty="0"/>
              <a:t>命令，可以查看当前的进程；使用</a:t>
            </a:r>
            <a:r>
              <a:rPr lang="en-US" altLang="zh-CN" dirty="0" err="1"/>
              <a:t>pstree</a:t>
            </a:r>
            <a:r>
              <a:rPr lang="zh-CN" altLang="zh-CN" dirty="0"/>
              <a:t>命令，可以显示进程树的信息；使用</a:t>
            </a:r>
            <a:r>
              <a:rPr lang="x-none" altLang="zh-CN" dirty="0"/>
              <a:t>pgrep</a:t>
            </a:r>
            <a:r>
              <a:rPr lang="zh-CN" altLang="zh-CN" dirty="0"/>
              <a:t>命令，可以基于名称或其它属性查找进程。</a:t>
            </a:r>
          </a:p>
          <a:p>
            <a:r>
              <a:rPr lang="zh-CN" altLang="zh-CN" dirty="0"/>
              <a:t>当准备杀掉一个进程或一连串的进程时，我们的常识是尝试发送最安全的信号开始，即</a:t>
            </a:r>
            <a:r>
              <a:rPr lang="x-none" altLang="zh-CN" dirty="0"/>
              <a:t>SIGTERM</a:t>
            </a:r>
            <a:r>
              <a:rPr lang="zh-CN" altLang="zh-CN" dirty="0"/>
              <a:t>信号。</a:t>
            </a:r>
          </a:p>
          <a:p>
            <a:r>
              <a:rPr lang="zh-CN" altLang="zh-CN" dirty="0"/>
              <a:t>如果发送一个</a:t>
            </a:r>
            <a:r>
              <a:rPr lang="en-US" altLang="zh-CN" dirty="0"/>
              <a:t>SIGKILL</a:t>
            </a:r>
            <a:r>
              <a:rPr lang="zh-CN" altLang="zh-CN" dirty="0"/>
              <a:t>信号到进程，将消除进程先清理而后关闭的机会，这可能导致不幸的结果。但如果一个有序地终结不管用，那么发送</a:t>
            </a:r>
            <a:r>
              <a:rPr lang="en-US" altLang="zh-CN" dirty="0"/>
              <a:t>SIGINT</a:t>
            </a:r>
            <a:r>
              <a:rPr lang="zh-CN" altLang="zh-CN" dirty="0"/>
              <a:t>或</a:t>
            </a:r>
            <a:r>
              <a:rPr lang="en-US" altLang="zh-CN" dirty="0"/>
              <a:t>SIGKILL</a:t>
            </a:r>
            <a:r>
              <a:rPr lang="zh-CN" altLang="zh-CN" dirty="0"/>
              <a:t>信号就可能是唯一的方法了。</a:t>
            </a:r>
          </a:p>
        </p:txBody>
      </p:sp>
    </p:spTree>
    <p:extLst>
      <p:ext uri="{BB962C8B-B14F-4D97-AF65-F5344CB8AC3E}">
        <p14:creationId xmlns:p14="http://schemas.microsoft.com/office/powerpoint/2010/main" val="38771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x-none" altLang="zh-CN" dirty="0"/>
              <a:t>killall</a:t>
            </a:r>
            <a:r>
              <a:rPr lang="zh-CN" altLang="zh-CN" dirty="0"/>
              <a:t>命令会发送信号到运行任何指定命令的所有进程。</a:t>
            </a:r>
          </a:p>
          <a:p>
            <a:r>
              <a:rPr lang="zh-CN" altLang="zh-CN" dirty="0"/>
              <a:t>使用</a:t>
            </a:r>
            <a:r>
              <a:rPr lang="x-none" altLang="zh-CN" dirty="0"/>
              <a:t>pkill</a:t>
            </a:r>
            <a:r>
              <a:rPr lang="zh-CN" altLang="zh-CN" dirty="0"/>
              <a:t>命令，可以通过指定进程名、用户名、组名、终端、</a:t>
            </a:r>
            <a:r>
              <a:rPr lang="x-none" altLang="zh-CN" dirty="0"/>
              <a:t>UID</a:t>
            </a:r>
            <a:r>
              <a:rPr lang="zh-CN" altLang="zh-CN" dirty="0"/>
              <a:t>、</a:t>
            </a:r>
            <a:r>
              <a:rPr lang="x-none" altLang="zh-CN" dirty="0"/>
              <a:t>EUID</a:t>
            </a:r>
            <a:r>
              <a:rPr lang="zh-CN" altLang="zh-CN" dirty="0"/>
              <a:t>和</a:t>
            </a:r>
            <a:r>
              <a:rPr lang="x-none" altLang="zh-CN" dirty="0"/>
              <a:t>GID</a:t>
            </a:r>
            <a:r>
              <a:rPr lang="zh-CN" altLang="zh-CN" dirty="0"/>
              <a:t>等属性来杀掉相应的进程。</a:t>
            </a:r>
            <a:r>
              <a:rPr lang="x-none" altLang="zh-CN" dirty="0"/>
              <a:t>pkill</a:t>
            </a:r>
            <a:r>
              <a:rPr lang="zh-CN" altLang="zh-CN" dirty="0"/>
              <a:t>命令默认也是发送</a:t>
            </a:r>
            <a:r>
              <a:rPr lang="x-none" altLang="zh-CN" dirty="0"/>
              <a:t>SIGTERM</a:t>
            </a:r>
            <a:r>
              <a:rPr lang="zh-CN" altLang="zh-CN" dirty="0"/>
              <a:t>信号到进程。</a:t>
            </a:r>
          </a:p>
          <a:p>
            <a:r>
              <a:rPr lang="en-US" altLang="zh-CN" dirty="0"/>
              <a:t>Bash</a:t>
            </a:r>
            <a:r>
              <a:rPr lang="zh-CN" altLang="zh-CN" dirty="0"/>
              <a:t>的内部命令</a:t>
            </a:r>
            <a:r>
              <a:rPr lang="en-US" altLang="zh-CN" dirty="0"/>
              <a:t>trap</a:t>
            </a:r>
            <a:r>
              <a:rPr lang="zh-CN" altLang="zh-CN" dirty="0"/>
              <a:t>，让我们可以在</a:t>
            </a:r>
            <a:r>
              <a:rPr lang="en-US" altLang="zh-CN" dirty="0"/>
              <a:t>Shell</a:t>
            </a:r>
            <a:r>
              <a:rPr lang="zh-CN" altLang="zh-CN" dirty="0"/>
              <a:t>脚本内捕获特定的信号并对它们进行处理。</a:t>
            </a:r>
          </a:p>
          <a:p>
            <a:r>
              <a:rPr lang="zh-CN" altLang="zh-CN" dirty="0"/>
              <a:t>使用空字符串（</a:t>
            </a:r>
            <a:r>
              <a:rPr lang="en-US" altLang="zh-CN" dirty="0"/>
              <a:t>" "</a:t>
            </a:r>
            <a:r>
              <a:rPr lang="zh-CN" altLang="zh-CN" dirty="0"/>
              <a:t>或</a:t>
            </a:r>
            <a:r>
              <a:rPr lang="en-US" altLang="zh-CN" dirty="0"/>
              <a:t>' '</a:t>
            </a:r>
            <a:r>
              <a:rPr lang="zh-CN" altLang="zh-CN" dirty="0"/>
              <a:t>）作为</a:t>
            </a:r>
            <a:r>
              <a:rPr lang="en-US" altLang="zh-CN" dirty="0"/>
              <a:t>trap</a:t>
            </a:r>
            <a:r>
              <a:rPr lang="zh-CN" altLang="zh-CN" dirty="0"/>
              <a:t>的命令参数，可以让</a:t>
            </a:r>
            <a:r>
              <a:rPr lang="en-US" altLang="zh-CN" dirty="0"/>
              <a:t>Shell</a:t>
            </a:r>
            <a:r>
              <a:rPr lang="zh-CN" altLang="zh-CN" dirty="0"/>
              <a:t>忽略指定的信号。</a:t>
            </a:r>
          </a:p>
          <a:p>
            <a:r>
              <a:rPr lang="zh-CN" altLang="zh-CN" dirty="0"/>
              <a:t>除</a:t>
            </a:r>
            <a:r>
              <a:rPr lang="en-US" altLang="zh-CN" dirty="0"/>
              <a:t>SIGKILL</a:t>
            </a:r>
            <a:r>
              <a:rPr lang="zh-CN" altLang="zh-CN" dirty="0"/>
              <a:t>信号以外，其它任何信号都可以被捕获并通过调用</a:t>
            </a:r>
            <a:r>
              <a:rPr lang="en-US" altLang="zh-CN" dirty="0"/>
              <a:t>C</a:t>
            </a:r>
            <a:r>
              <a:rPr lang="zh-CN" altLang="zh-CN" dirty="0"/>
              <a:t>函数</a:t>
            </a:r>
            <a:r>
              <a:rPr lang="en-US" altLang="zh-CN" dirty="0"/>
              <a:t>signal</a:t>
            </a:r>
            <a:r>
              <a:rPr lang="zh-CN" altLang="zh-CN" dirty="0"/>
              <a:t>处理。</a:t>
            </a:r>
          </a:p>
          <a:p>
            <a:r>
              <a:rPr lang="en-US" altLang="zh-CN" dirty="0"/>
              <a:t>Bash</a:t>
            </a:r>
            <a:r>
              <a:rPr lang="zh-CN" altLang="zh-CN" dirty="0"/>
              <a:t>中有两个内部变量</a:t>
            </a:r>
            <a:r>
              <a:rPr lang="en-US" altLang="zh-CN" dirty="0"/>
              <a:t>LINENO</a:t>
            </a:r>
            <a:r>
              <a:rPr lang="zh-CN" altLang="zh-CN" dirty="0"/>
              <a:t>和</a:t>
            </a:r>
            <a:r>
              <a:rPr lang="en-US" altLang="zh-CN" dirty="0"/>
              <a:t>BASH_COMMAND</a:t>
            </a:r>
            <a:r>
              <a:rPr lang="zh-CN" altLang="zh-CN" dirty="0"/>
              <a:t>可以方便地在处理信号时，分别用于报告脚本当前执行的行号和脚本当前运行的命令。</a:t>
            </a:r>
          </a:p>
          <a:p>
            <a:r>
              <a:rPr lang="zh-CN" altLang="zh-CN" dirty="0"/>
              <a:t>使用破折号作为</a:t>
            </a:r>
            <a:r>
              <a:rPr lang="en-US" altLang="zh-CN" dirty="0"/>
              <a:t>trap</a:t>
            </a:r>
            <a:r>
              <a:rPr lang="zh-CN" altLang="zh-CN" dirty="0"/>
              <a:t>语句的命令参数，就可以移除指定信号的捕获。</a:t>
            </a:r>
          </a:p>
        </p:txBody>
      </p:sp>
    </p:spTree>
    <p:extLst>
      <p:ext uri="{BB962C8B-B14F-4D97-AF65-F5344CB8AC3E}">
        <p14:creationId xmlns:p14="http://schemas.microsoft.com/office/powerpoint/2010/main" val="20565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Linux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系统（以及其它类</a:t>
            </a:r>
            <a:r>
              <a:rPr lang="en-US" altLang="zh-CN" dirty="0"/>
              <a:t>Unix</a:t>
            </a:r>
            <a:r>
              <a:rPr lang="zh-CN" altLang="zh-CN" dirty="0"/>
              <a:t>操作系统）中，信号被用于进程间的通讯。信号是一个发送到某个进程或同一进程中的特定线程的异步通知，用于通知发生的一个事件。从</a:t>
            </a:r>
            <a:r>
              <a:rPr lang="en-US" altLang="zh-CN" dirty="0"/>
              <a:t>1970</a:t>
            </a:r>
            <a:r>
              <a:rPr lang="zh-CN" altLang="zh-CN" dirty="0"/>
              <a:t>年贝尔实验室的</a:t>
            </a:r>
            <a:r>
              <a:rPr lang="en-US" altLang="zh-CN" dirty="0"/>
              <a:t>Unix</a:t>
            </a:r>
            <a:r>
              <a:rPr lang="zh-CN" altLang="zh-CN" dirty="0"/>
              <a:t>面世便有了信号的概念，而现在它已经被定义在了</a:t>
            </a:r>
            <a:r>
              <a:rPr lang="en-US" altLang="zh-CN" dirty="0"/>
              <a:t>POSIX</a:t>
            </a:r>
            <a:r>
              <a:rPr lang="zh-CN" altLang="zh-CN" dirty="0"/>
              <a:t>标准中。</a:t>
            </a:r>
          </a:p>
          <a:p>
            <a:r>
              <a:rPr lang="zh-CN" altLang="zh-CN" dirty="0"/>
              <a:t>对于在</a:t>
            </a:r>
            <a:r>
              <a:rPr lang="en-US" altLang="zh-CN" dirty="0"/>
              <a:t>Linux</a:t>
            </a:r>
            <a:r>
              <a:rPr lang="zh-CN" altLang="zh-CN" dirty="0"/>
              <a:t>环境进行编程的用户或系统管理员来说，较好地理解信号的概念和机制是很重要的，在某些情况下可以帮助我们更高效地编写程序。对于一个程序来说，如果每条指令运行正常的话，它会连续地执行。但如果在程序执行时，出现了一个错误或任何异常，内核就可以使用信号来通知相应的进程。信号同样被用于通讯、同步进程和简化进程间通讯，在</a:t>
            </a:r>
            <a:r>
              <a:rPr lang="en-US" altLang="zh-CN" dirty="0"/>
              <a:t>Linux</a:t>
            </a:r>
            <a:r>
              <a:rPr lang="zh-CN" altLang="zh-CN" dirty="0"/>
              <a:t>中，信号在处理异常和中断方面，扮演了极其重要的角色。信号已经在没有任何较大修改的情况下被使用了将近</a:t>
            </a:r>
            <a:r>
              <a:rPr lang="en-US" altLang="zh-CN" dirty="0"/>
              <a:t>30</a:t>
            </a:r>
            <a:r>
              <a:rPr lang="zh-CN" altLang="zh-CN" dirty="0"/>
              <a:t>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63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Linux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系统（以及其它类</a:t>
            </a:r>
            <a:r>
              <a:rPr lang="en-US" altLang="zh-CN" dirty="0"/>
              <a:t>Unix</a:t>
            </a:r>
            <a:r>
              <a:rPr lang="zh-CN" altLang="zh-CN" dirty="0"/>
              <a:t>操作系统）中，信号被用于进程间的通讯。信号是一个发送到某个进程或同一进程中的特定线程的异步通知，用于通知发生的一个事件。从</a:t>
            </a:r>
            <a:r>
              <a:rPr lang="en-US" altLang="zh-CN" dirty="0"/>
              <a:t>1970</a:t>
            </a:r>
            <a:r>
              <a:rPr lang="zh-CN" altLang="zh-CN" dirty="0"/>
              <a:t>年贝尔实验室的</a:t>
            </a:r>
            <a:r>
              <a:rPr lang="en-US" altLang="zh-CN" dirty="0"/>
              <a:t>Unix</a:t>
            </a:r>
            <a:r>
              <a:rPr lang="zh-CN" altLang="zh-CN" dirty="0"/>
              <a:t>面世便有了信号的概念，而现在它已经被定义在了</a:t>
            </a:r>
            <a:r>
              <a:rPr lang="en-US" altLang="zh-CN" dirty="0"/>
              <a:t>POSIX</a:t>
            </a:r>
            <a:r>
              <a:rPr lang="zh-CN" altLang="zh-CN" dirty="0"/>
              <a:t>标准中。</a:t>
            </a:r>
          </a:p>
          <a:p>
            <a:r>
              <a:rPr lang="zh-CN" altLang="zh-CN" dirty="0"/>
              <a:t>对于在</a:t>
            </a:r>
            <a:r>
              <a:rPr lang="en-US" altLang="zh-CN" dirty="0"/>
              <a:t>Linux</a:t>
            </a:r>
            <a:r>
              <a:rPr lang="zh-CN" altLang="zh-CN" dirty="0"/>
              <a:t>环境进行编程的用户或系统管理员来说，较好地理解信号的概念和机制是很重要的，在某些情况下可以帮助我们更高效地编写程序。对于一个程序来说，如果每条指令运行正常的话，它会连续地执行。但如果在程序执行时，出现了一个错误或任何异常，内核就可以使用信号来通知相应的进程。信号同样被用于通讯、同步进程和简化进程间通讯，在</a:t>
            </a:r>
            <a:r>
              <a:rPr lang="en-US" altLang="zh-CN" dirty="0"/>
              <a:t>Linux</a:t>
            </a:r>
            <a:r>
              <a:rPr lang="zh-CN" altLang="zh-CN" dirty="0"/>
              <a:t>中，信号在处理异常和中断方面，扮演了极其重要的角色。信号已经在没有任何较大修改的情况下被使用了将近</a:t>
            </a:r>
            <a:r>
              <a:rPr lang="en-US" altLang="zh-CN" dirty="0"/>
              <a:t>30</a:t>
            </a:r>
            <a:r>
              <a:rPr lang="zh-CN" altLang="zh-CN" dirty="0"/>
              <a:t>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29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Linux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当一个事件发生时，会产生一个信号，然后内核会将事件传递到接收的进程。有时，进程可以发送一个信号到其它进程。除了进程到进程的信号外，还有很多种情况，内核会产生一个信号，比如文件大小达到限额、一个</a:t>
            </a:r>
            <a:r>
              <a:rPr lang="en-US" altLang="zh-CN" dirty="0"/>
              <a:t>I/O</a:t>
            </a:r>
            <a:r>
              <a:rPr lang="zh-CN" altLang="zh-CN" dirty="0"/>
              <a:t>设备就绪或用户发送了一个类似于</a:t>
            </a:r>
            <a:r>
              <a:rPr lang="en-US" altLang="zh-CN" dirty="0"/>
              <a:t>CTRL+C</a:t>
            </a:r>
            <a:r>
              <a:rPr lang="zh-CN" altLang="zh-CN" dirty="0"/>
              <a:t>或</a:t>
            </a:r>
            <a:r>
              <a:rPr lang="en-US" altLang="zh-CN" dirty="0"/>
              <a:t>CTRL+Z</a:t>
            </a:r>
            <a:r>
              <a:rPr lang="zh-CN" altLang="zh-CN" dirty="0"/>
              <a:t>的终端中断等。</a:t>
            </a:r>
          </a:p>
          <a:p>
            <a:r>
              <a:rPr lang="zh-CN" altLang="zh-CN" dirty="0"/>
              <a:t>运行在用户模式下的进程会接收信号。如果接收的进程正运行在内核模式，那么信号的执行只有在该进程返回到用户模式时才会开始。</a:t>
            </a:r>
          </a:p>
        </p:txBody>
      </p:sp>
    </p:spTree>
    <p:extLst>
      <p:ext uri="{BB962C8B-B14F-4D97-AF65-F5344CB8AC3E}">
        <p14:creationId xmlns:p14="http://schemas.microsoft.com/office/powerpoint/2010/main" val="261836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Linux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发送到非运行进程的信号一定是由内核保存，直到进程重新执行为止。休眠的进程可以是可中断的，也可以是不可中断的。如果一个在可中断休眠状态的进程（例如，等待终端输入的进程）收到了一个信号，那么内核会唤醒这个进程来处理信号。如果一个在不可中断休眠状态的进程收到了一个信号，那么内核会拖延此信号，直到该事件完成为止。</a:t>
            </a:r>
          </a:p>
        </p:txBody>
      </p:sp>
    </p:spTree>
    <p:extLst>
      <p:ext uri="{BB962C8B-B14F-4D97-AF65-F5344CB8AC3E}">
        <p14:creationId xmlns:p14="http://schemas.microsoft.com/office/powerpoint/2010/main" val="11766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Linux</a:t>
            </a:r>
            <a:r>
              <a:rPr lang="zh-CN" altLang="zh-CN" dirty="0"/>
              <a:t>中的信号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dirty="0"/>
              <a:t>当进程收到一个信号时，可能会发生以下三种情况：</a:t>
            </a:r>
          </a:p>
          <a:p>
            <a:pPr lvl="0"/>
            <a:r>
              <a:rPr lang="zh-CN" altLang="zh-CN" dirty="0"/>
              <a:t>进程可能会忽略此信号。有些信号不能被忽略，而有些没有默认行为的信号，默认会被忽略。</a:t>
            </a:r>
          </a:p>
          <a:p>
            <a:pPr lvl="0"/>
            <a:r>
              <a:rPr lang="zh-CN" altLang="zh-CN" dirty="0"/>
              <a:t>进程可能会捕获此信号，并执行一个被称为信号处理器的特殊函数。</a:t>
            </a:r>
          </a:p>
          <a:p>
            <a:pPr lvl="0"/>
            <a:r>
              <a:rPr lang="zh-CN" altLang="zh-CN" dirty="0"/>
              <a:t>进程可能会执行信号的默认行为。例如，信号</a:t>
            </a:r>
            <a:r>
              <a:rPr lang="en-US" altLang="zh-CN" dirty="0"/>
              <a:t>15</a:t>
            </a:r>
            <a:r>
              <a:rPr lang="zh-CN" altLang="zh-CN" dirty="0"/>
              <a:t>（</a:t>
            </a:r>
            <a:r>
              <a:rPr lang="en-US" altLang="zh-CN" dirty="0"/>
              <a:t>SIGTERM</a:t>
            </a:r>
            <a:r>
              <a:rPr lang="zh-CN" altLang="zh-CN" dirty="0"/>
              <a:t>）的默认行为是结束进程。</a:t>
            </a:r>
          </a:p>
          <a:p>
            <a:pPr marL="109728" indent="0">
              <a:buNone/>
            </a:pPr>
            <a:r>
              <a:rPr lang="zh-CN" altLang="zh-CN" dirty="0"/>
              <a:t>当一个进程执行信号处理时，如果还有其它信号到达，那么新的信号会被阻断直到处理器返回为止。</a:t>
            </a:r>
          </a:p>
        </p:txBody>
      </p:sp>
    </p:spTree>
    <p:extLst>
      <p:ext uri="{BB962C8B-B14F-4D97-AF65-F5344CB8AC3E}">
        <p14:creationId xmlns:p14="http://schemas.microsoft.com/office/powerpoint/2010/main" val="301766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13.1.2  </a:t>
            </a:r>
            <a:r>
              <a:rPr lang="zh-CN" altLang="zh-CN" dirty="0"/>
              <a:t>信号的名称和值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每个信号都有“</a:t>
            </a:r>
            <a:r>
              <a:rPr lang="en-US" altLang="zh-CN" dirty="0"/>
              <a:t>SIG</a:t>
            </a:r>
            <a:r>
              <a:rPr lang="zh-CN" altLang="zh-CN" dirty="0"/>
              <a:t>”开头的名称，并定义为唯一的正整数。在</a:t>
            </a:r>
            <a:r>
              <a:rPr lang="en-US" altLang="zh-CN" dirty="0"/>
              <a:t>Shell</a:t>
            </a:r>
            <a:r>
              <a:rPr lang="zh-CN" altLang="zh-CN" dirty="0"/>
              <a:t>命令行提示符下，输入“</a:t>
            </a:r>
            <a:r>
              <a:rPr lang="en-US" altLang="zh-CN" dirty="0"/>
              <a:t>kill -l</a:t>
            </a:r>
            <a:r>
              <a:rPr lang="zh-CN" altLang="zh-CN" dirty="0"/>
              <a:t>”命令，将显示所有信号的信号值和相应的信号</a:t>
            </a:r>
            <a:r>
              <a:rPr lang="zh-CN" altLang="zh-CN" dirty="0" smtClean="0"/>
              <a:t>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97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4404</Words>
  <Application>Microsoft Office PowerPoint</Application>
  <PresentationFormat>全屏显示(4:3)</PresentationFormat>
  <Paragraphs>168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都市</vt:lpstr>
      <vt:lpstr>第13章  捕获</vt:lpstr>
      <vt:lpstr>13.1  信号</vt:lpstr>
      <vt:lpstr>PowerPoint 演示文稿</vt:lpstr>
      <vt:lpstr>13.1.1  Linux中的信号</vt:lpstr>
      <vt:lpstr>13.1.1  Linux中的信号</vt:lpstr>
      <vt:lpstr>13.1.1  Linux中的信号</vt:lpstr>
      <vt:lpstr>13.1.1  Linux中的信号</vt:lpstr>
      <vt:lpstr>13.1.1  Linux中的信号</vt:lpstr>
      <vt:lpstr>13.1.2  信号的名称和值</vt:lpstr>
      <vt:lpstr>13.1.3  Bash中的信号</vt:lpstr>
      <vt:lpstr>13.1.3  Bash中的信号</vt:lpstr>
      <vt:lpstr>13.2  进程</vt:lpstr>
      <vt:lpstr>13.2.1  什么是进程</vt:lpstr>
      <vt:lpstr>13.2.1  什么是进程</vt:lpstr>
      <vt:lpstr>13.2.1  什么是进程</vt:lpstr>
      <vt:lpstr>13.2.1  什么是进程</vt:lpstr>
      <vt:lpstr>13.2.2  前台进程和后台进程</vt:lpstr>
      <vt:lpstr>13.2.2  前台进程和后台进程</vt:lpstr>
      <vt:lpstr>13.2.3  进程的状态</vt:lpstr>
      <vt:lpstr>13.2.3  进程的状态</vt:lpstr>
      <vt:lpstr>13.2.4  实例：怎样查看进程</vt:lpstr>
      <vt:lpstr>13.2.5  实例：向进程发送信号</vt:lpstr>
      <vt:lpstr>13.2.5  实例：向进程发送信号</vt:lpstr>
      <vt:lpstr>13.2.5  实例：向进程发送信号</vt:lpstr>
      <vt:lpstr>13.2.6  关于子Shell</vt:lpstr>
      <vt:lpstr>13.3  捕获</vt:lpstr>
      <vt:lpstr>PowerPoint 演示文稿</vt:lpstr>
      <vt:lpstr>13.3.1  trap语句</vt:lpstr>
      <vt:lpstr>13.3.1  trap语句</vt:lpstr>
      <vt:lpstr>13.3.2  实例：使用trap语句捕获信号</vt:lpstr>
      <vt:lpstr>13.3.3  实例：移除捕获</vt:lpstr>
      <vt:lpstr>13.4  小结</vt:lpstr>
      <vt:lpstr>13.4  小结</vt:lpstr>
      <vt:lpstr>13.4  小结</vt:lpstr>
      <vt:lpstr>13.4  小结</vt:lpstr>
      <vt:lpstr>13.4  小结</vt:lpstr>
    </vt:vector>
  </TitlesOfParts>
  <Company>HYNST.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 捕获</dc:title>
  <dc:creator>Gaoyuhao</dc:creator>
  <cp:lastModifiedBy>Gaoyuhao</cp:lastModifiedBy>
  <cp:revision>3</cp:revision>
  <dcterms:created xsi:type="dcterms:W3CDTF">2014-08-27T13:10:54Z</dcterms:created>
  <dcterms:modified xsi:type="dcterms:W3CDTF">2014-08-27T13:34:13Z</dcterms:modified>
</cp:coreProperties>
</file>