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EBCF36AA-07AC-452E-A8C7-66A3D976CA99}" type="datetimeFigureOut">
              <a:rPr lang="zh-CN" altLang="en-US" smtClean="0"/>
              <a:t>2014/8/27</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F4BDE3E-75B9-4E92-8E5E-E84B59AF789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EBCF36AA-07AC-452E-A8C7-66A3D976CA99}" type="datetimeFigureOut">
              <a:rPr lang="zh-CN" altLang="en-US" smtClean="0"/>
              <a:t>2014/8/27</a:t>
            </a:fld>
            <a:endParaRPr lang="zh-CN" altLang="en-US"/>
          </a:p>
        </p:txBody>
      </p:sp>
      <p:sp>
        <p:nvSpPr>
          <p:cNvPr id="27" name="灯片编号占位符 26"/>
          <p:cNvSpPr>
            <a:spLocks noGrp="1"/>
          </p:cNvSpPr>
          <p:nvPr>
            <p:ph type="sldNum" sz="quarter" idx="11"/>
          </p:nvPr>
        </p:nvSpPr>
        <p:spPr/>
        <p:txBody>
          <a:bodyPr rtlCol="0"/>
          <a:lstStyle/>
          <a:p>
            <a:fld id="{3F4BDE3E-75B9-4E92-8E5E-E84B59AF7894}"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EBCF36AA-07AC-452E-A8C7-66A3D976CA99}" type="datetimeFigureOut">
              <a:rPr lang="zh-CN" altLang="en-US" smtClean="0"/>
              <a:t>2014/8/27</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EBCF36AA-07AC-452E-A8C7-66A3D976CA99}" type="datetimeFigureOut">
              <a:rPr lang="zh-CN" altLang="en-US" smtClean="0"/>
              <a:t>2014/8/27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4BDE3E-75B9-4E92-8E5E-E84B59AF789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BCF36AA-07AC-452E-A8C7-66A3D976CA99}" type="datetimeFigureOut">
              <a:rPr lang="zh-CN" altLang="en-US" smtClean="0"/>
              <a:t>2014/8/27</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F4BDE3E-75B9-4E92-8E5E-E84B59AF789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14</a:t>
            </a:r>
            <a:r>
              <a:rPr lang="zh-CN" altLang="zh-CN" dirty="0"/>
              <a:t>章</a:t>
            </a:r>
            <a:r>
              <a:rPr lang="en-US" altLang="zh-CN" dirty="0"/>
              <a:t>  </a:t>
            </a:r>
            <a:r>
              <a:rPr lang="en-US" altLang="zh-CN" dirty="0" err="1"/>
              <a:t>sed</a:t>
            </a:r>
            <a:r>
              <a:rPr lang="zh-CN" altLang="zh-CN" dirty="0"/>
              <a:t>和</a:t>
            </a:r>
            <a:r>
              <a:rPr lang="en-US" altLang="zh-CN" dirty="0" err="1"/>
              <a:t>awk</a:t>
            </a:r>
            <a:endParaRPr lang="zh-CN" altLang="en-US" dirty="0"/>
          </a:p>
        </p:txBody>
      </p:sp>
    </p:spTree>
    <p:extLst>
      <p:ext uri="{BB962C8B-B14F-4D97-AF65-F5344CB8AC3E}">
        <p14:creationId xmlns:p14="http://schemas.microsoft.com/office/powerpoint/2010/main" val="37824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zh-CN" dirty="0"/>
              <a:t>基本的</a:t>
            </a:r>
            <a:r>
              <a:rPr lang="en-US" altLang="zh-CN" dirty="0" err="1"/>
              <a:t>sed</a:t>
            </a:r>
            <a:r>
              <a:rPr lang="zh-CN" altLang="zh-CN" dirty="0"/>
              <a:t>编辑命令</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像大多数</a:t>
            </a:r>
            <a:r>
              <a:rPr lang="en-US" altLang="zh-CN" dirty="0"/>
              <a:t>Linux</a:t>
            </a:r>
            <a:r>
              <a:rPr lang="zh-CN" altLang="zh-CN" dirty="0"/>
              <a:t>程序一样，</a:t>
            </a:r>
            <a:r>
              <a:rPr lang="en-US" altLang="zh-CN" dirty="0" err="1"/>
              <a:t>sed</a:t>
            </a:r>
            <a:r>
              <a:rPr lang="zh-CN" altLang="zh-CN" dirty="0"/>
              <a:t>可以从标准输入获取输入并发送输出到标准输出。如果指定一个文件名作为参数，则可从那个文件中获取输入，而输出中将包含处理后的信息。</a:t>
            </a:r>
            <a:r>
              <a:rPr lang="en-US" altLang="zh-CN" dirty="0" err="1"/>
              <a:t>sed</a:t>
            </a:r>
            <a:r>
              <a:rPr lang="zh-CN" altLang="zh-CN" dirty="0"/>
              <a:t>同样可以通过</a:t>
            </a:r>
            <a:r>
              <a:rPr lang="en-US" altLang="zh-CN" dirty="0"/>
              <a:t>Shell</a:t>
            </a:r>
            <a:r>
              <a:rPr lang="zh-CN" altLang="zh-CN" dirty="0"/>
              <a:t>中的重定向将输出重定向到一个文件中，但这个文件必须不能与用于输入的是同一个文件。</a:t>
            </a:r>
          </a:p>
          <a:p>
            <a:r>
              <a:rPr lang="zh-CN" altLang="zh-CN" dirty="0"/>
              <a:t>调用</a:t>
            </a:r>
            <a:r>
              <a:rPr lang="en-US" altLang="zh-CN" dirty="0" err="1"/>
              <a:t>sed</a:t>
            </a:r>
            <a:r>
              <a:rPr lang="zh-CN" altLang="zh-CN" dirty="0"/>
              <a:t>命令的语法有两种：在命令行指定你的</a:t>
            </a:r>
            <a:r>
              <a:rPr lang="en-US" altLang="zh-CN" dirty="0" err="1"/>
              <a:t>sed</a:t>
            </a:r>
            <a:r>
              <a:rPr lang="zh-CN" altLang="zh-CN" dirty="0"/>
              <a:t>指令，或是将</a:t>
            </a:r>
            <a:r>
              <a:rPr lang="en-US" altLang="zh-CN" dirty="0" err="1"/>
              <a:t>sed</a:t>
            </a:r>
            <a:r>
              <a:rPr lang="zh-CN" altLang="zh-CN" dirty="0"/>
              <a:t>指令放入一个文件中并将其文件名作为参数。所以</a:t>
            </a:r>
            <a:r>
              <a:rPr lang="en-US" altLang="zh-CN" dirty="0" err="1"/>
              <a:t>sed</a:t>
            </a:r>
            <a:r>
              <a:rPr lang="zh-CN" altLang="zh-CN" dirty="0"/>
              <a:t>命令的两种语法分别如下所示：</a:t>
            </a:r>
          </a:p>
          <a:p>
            <a:r>
              <a:rPr lang="x-none" altLang="zh-CN" dirty="0"/>
              <a:t>sed [OPTIONS]… 'COMMAND' [FILE]…</a:t>
            </a:r>
            <a:endParaRPr lang="zh-CN" altLang="zh-CN" dirty="0"/>
          </a:p>
          <a:p>
            <a:r>
              <a:rPr lang="x-none" altLang="zh-CN" dirty="0"/>
              <a:t>sed [OPTIONS] -f SCRIPTFILE [FILE]…</a:t>
            </a:r>
            <a:endParaRPr lang="zh-CN" altLang="zh-CN" dirty="0"/>
          </a:p>
          <a:p>
            <a:endParaRPr lang="zh-CN" altLang="en-US" dirty="0"/>
          </a:p>
        </p:txBody>
      </p:sp>
    </p:spTree>
    <p:extLst>
      <p:ext uri="{BB962C8B-B14F-4D97-AF65-F5344CB8AC3E}">
        <p14:creationId xmlns:p14="http://schemas.microsoft.com/office/powerpoint/2010/main" val="40193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zh-CN" dirty="0"/>
              <a:t>基本的</a:t>
            </a:r>
            <a:r>
              <a:rPr lang="en-US" altLang="zh-CN" dirty="0" err="1"/>
              <a:t>sed</a:t>
            </a:r>
            <a:r>
              <a:rPr lang="zh-CN" altLang="zh-CN" dirty="0"/>
              <a:t>编辑命令</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sed</a:t>
            </a:r>
            <a:r>
              <a:rPr lang="zh-CN" altLang="zh-CN" dirty="0"/>
              <a:t>有如下常用的选项：</a:t>
            </a:r>
          </a:p>
          <a:p>
            <a:pPr lvl="0"/>
            <a:r>
              <a:rPr lang="en-US" altLang="zh-CN" dirty="0"/>
              <a:t>-e - </a:t>
            </a:r>
            <a:r>
              <a:rPr lang="zh-CN" altLang="zh-CN" dirty="0"/>
              <a:t>它告诉</a:t>
            </a:r>
            <a:r>
              <a:rPr lang="en-US" altLang="zh-CN" dirty="0" err="1"/>
              <a:t>sed</a:t>
            </a:r>
            <a:r>
              <a:rPr lang="zh-CN" altLang="zh-CN" dirty="0"/>
              <a:t>将下一个参数解释为</a:t>
            </a:r>
            <a:r>
              <a:rPr lang="en-US" altLang="zh-CN" dirty="0" err="1"/>
              <a:t>sed</a:t>
            </a:r>
            <a:r>
              <a:rPr lang="zh-CN" altLang="zh-CN" dirty="0"/>
              <a:t>指令。只有在命令行上给出多个</a:t>
            </a:r>
            <a:r>
              <a:rPr lang="en-US" altLang="zh-CN" dirty="0" err="1"/>
              <a:t>sed</a:t>
            </a:r>
            <a:r>
              <a:rPr lang="zh-CN" altLang="zh-CN" dirty="0"/>
              <a:t>指令时才需要使用</a:t>
            </a:r>
            <a:r>
              <a:rPr lang="en-US" altLang="zh-CN" dirty="0"/>
              <a:t>-e</a:t>
            </a:r>
            <a:r>
              <a:rPr lang="zh-CN" altLang="zh-CN" dirty="0"/>
              <a:t>选项。</a:t>
            </a:r>
          </a:p>
          <a:p>
            <a:pPr lvl="0"/>
            <a:r>
              <a:rPr lang="en-US" altLang="zh-CN" dirty="0"/>
              <a:t>-f - </a:t>
            </a:r>
            <a:r>
              <a:rPr lang="zh-CN" altLang="zh-CN" dirty="0"/>
              <a:t>指定由</a:t>
            </a:r>
            <a:r>
              <a:rPr lang="en-US" altLang="zh-CN" dirty="0" err="1"/>
              <a:t>sed</a:t>
            </a:r>
            <a:r>
              <a:rPr lang="zh-CN" altLang="zh-CN" dirty="0"/>
              <a:t>指令组成的脚本的名称。如果</a:t>
            </a:r>
            <a:r>
              <a:rPr lang="en-US" altLang="zh-CN" dirty="0" err="1"/>
              <a:t>sed</a:t>
            </a:r>
            <a:r>
              <a:rPr lang="zh-CN" altLang="zh-CN" dirty="0"/>
              <a:t>脚本的第一行为“</a:t>
            </a:r>
            <a:r>
              <a:rPr lang="en-US" altLang="zh-CN" dirty="0"/>
              <a:t>#n</a:t>
            </a:r>
            <a:r>
              <a:rPr lang="zh-CN" altLang="zh-CN" dirty="0"/>
              <a:t>”，则</a:t>
            </a:r>
            <a:r>
              <a:rPr lang="en-US" altLang="zh-CN" dirty="0" err="1"/>
              <a:t>sed</a:t>
            </a:r>
            <a:r>
              <a:rPr lang="zh-CN" altLang="zh-CN" dirty="0"/>
              <a:t>的行为与指定</a:t>
            </a:r>
            <a:r>
              <a:rPr lang="en-US" altLang="zh-CN" dirty="0"/>
              <a:t>-n</a:t>
            </a:r>
            <a:r>
              <a:rPr lang="zh-CN" altLang="zh-CN" dirty="0"/>
              <a:t>选项相同。</a:t>
            </a:r>
          </a:p>
          <a:p>
            <a:pPr lvl="0"/>
            <a:r>
              <a:rPr lang="en-US" altLang="zh-CN" dirty="0"/>
              <a:t>-</a:t>
            </a:r>
            <a:r>
              <a:rPr lang="en-US" altLang="zh-CN" dirty="0" err="1"/>
              <a:t>i</a:t>
            </a:r>
            <a:r>
              <a:rPr lang="en-US" altLang="zh-CN" dirty="0"/>
              <a:t> - </a:t>
            </a:r>
            <a:r>
              <a:rPr lang="zh-CN" altLang="zh-CN" dirty="0"/>
              <a:t>直接修改读取的内容，而不是输出到终端。</a:t>
            </a:r>
          </a:p>
          <a:p>
            <a:pPr lvl="0"/>
            <a:r>
              <a:rPr lang="en-US" altLang="zh-CN" dirty="0"/>
              <a:t>-n - </a:t>
            </a:r>
            <a:r>
              <a:rPr lang="zh-CN" altLang="zh-CN" dirty="0"/>
              <a:t>取消默认输出。在一般</a:t>
            </a:r>
            <a:r>
              <a:rPr lang="en-US" altLang="zh-CN" dirty="0" err="1"/>
              <a:t>sed</a:t>
            </a:r>
            <a:r>
              <a:rPr lang="zh-CN" altLang="zh-CN" dirty="0"/>
              <a:t>的用法中，所有来自标准输入的数据一般都会被显示到终端上。但如果使用</a:t>
            </a:r>
            <a:r>
              <a:rPr lang="en-US" altLang="zh-CN" dirty="0"/>
              <a:t>-n</a:t>
            </a:r>
            <a:r>
              <a:rPr lang="zh-CN" altLang="zh-CN" dirty="0"/>
              <a:t>参数后，只有经过</a:t>
            </a:r>
            <a:r>
              <a:rPr lang="en-US" altLang="zh-CN" dirty="0" err="1"/>
              <a:t>sed</a:t>
            </a:r>
            <a:r>
              <a:rPr lang="zh-CN" altLang="zh-CN" dirty="0"/>
              <a:t>处理的行才会被显示输出。</a:t>
            </a:r>
          </a:p>
        </p:txBody>
      </p:sp>
    </p:spTree>
    <p:extLst>
      <p:ext uri="{BB962C8B-B14F-4D97-AF65-F5344CB8AC3E}">
        <p14:creationId xmlns:p14="http://schemas.microsoft.com/office/powerpoint/2010/main" val="317233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zh-CN" dirty="0"/>
              <a:t>基本的</a:t>
            </a:r>
            <a:r>
              <a:rPr lang="en-US" altLang="zh-CN" dirty="0" err="1"/>
              <a:t>sed</a:t>
            </a:r>
            <a:r>
              <a:rPr lang="zh-CN" altLang="zh-CN" dirty="0"/>
              <a:t>编辑命令</a:t>
            </a:r>
            <a:endParaRPr lang="zh-CN" altLang="en-US" dirty="0"/>
          </a:p>
        </p:txBody>
      </p:sp>
      <p:sp>
        <p:nvSpPr>
          <p:cNvPr id="3" name="内容占位符 2"/>
          <p:cNvSpPr>
            <a:spLocks noGrp="1"/>
          </p:cNvSpPr>
          <p:nvPr>
            <p:ph idx="1"/>
          </p:nvPr>
        </p:nvSpPr>
        <p:spPr/>
        <p:txBody>
          <a:bodyPr>
            <a:normAutofit/>
          </a:bodyPr>
          <a:lstStyle/>
          <a:p>
            <a:r>
              <a:rPr lang="en-US" altLang="zh-CN" dirty="0" err="1"/>
              <a:t>sed</a:t>
            </a:r>
            <a:r>
              <a:rPr lang="zh-CN" altLang="zh-CN" dirty="0"/>
              <a:t>指令的语法形式如下所示：</a:t>
            </a:r>
          </a:p>
          <a:p>
            <a:r>
              <a:rPr lang="x-none" altLang="zh-CN" dirty="0"/>
              <a:t>[address[,address]][!]command</a:t>
            </a:r>
            <a:endParaRPr lang="zh-CN" altLang="zh-CN" dirty="0"/>
          </a:p>
          <a:p>
            <a:r>
              <a:rPr lang="en-US" altLang="zh-CN" dirty="0" err="1"/>
              <a:t>sed</a:t>
            </a:r>
            <a:r>
              <a:rPr lang="zh-CN" altLang="zh-CN" dirty="0"/>
              <a:t>会将每个输入行拷贝到一个模式空间。</a:t>
            </a:r>
            <a:r>
              <a:rPr lang="en-US" altLang="zh-CN" dirty="0" err="1"/>
              <a:t>sed</a:t>
            </a:r>
            <a:r>
              <a:rPr lang="zh-CN" altLang="zh-CN" dirty="0"/>
              <a:t>指令由地址和编辑命令组成。如果指令的地址和模式空间中的行匹配，那么编辑命令就被应用于匹配的行。如果一个</a:t>
            </a:r>
            <a:r>
              <a:rPr lang="en-US" altLang="zh-CN" dirty="0" err="1"/>
              <a:t>sed</a:t>
            </a:r>
            <a:r>
              <a:rPr lang="zh-CN" altLang="zh-CN" dirty="0"/>
              <a:t>指令没有地址，那么它被应用于每个输入行。如果一个编辑命令改变了模式空间的内容，后续的编辑命令的地址将被应用于模式空间中的当前行，而不是原始的输入行。</a:t>
            </a:r>
          </a:p>
        </p:txBody>
      </p:sp>
    </p:spTree>
    <p:extLst>
      <p:ext uri="{BB962C8B-B14F-4D97-AF65-F5344CB8AC3E}">
        <p14:creationId xmlns:p14="http://schemas.microsoft.com/office/powerpoint/2010/main" val="318886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zh-CN" dirty="0"/>
              <a:t>基本的</a:t>
            </a:r>
            <a:r>
              <a:rPr lang="en-US" altLang="zh-CN" dirty="0" err="1"/>
              <a:t>sed</a:t>
            </a:r>
            <a:r>
              <a:rPr lang="zh-CN" altLang="zh-CN" dirty="0"/>
              <a:t>编辑命令</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a:t>sed</a:t>
            </a:r>
            <a:r>
              <a:rPr lang="zh-CN" altLang="zh-CN" dirty="0"/>
              <a:t>指令的地址对于任何</a:t>
            </a:r>
            <a:r>
              <a:rPr lang="en-US" altLang="zh-CN" dirty="0" err="1"/>
              <a:t>sed</a:t>
            </a:r>
            <a:r>
              <a:rPr lang="zh-CN" altLang="zh-CN" dirty="0"/>
              <a:t>的编辑命令都是可选的。它可以是一个模式，被描述为由斜杠、行号或行寻址符号括住的正则表达式。大多数</a:t>
            </a:r>
            <a:r>
              <a:rPr lang="en-US" altLang="zh-CN" dirty="0" err="1"/>
              <a:t>sed</a:t>
            </a:r>
            <a:r>
              <a:rPr lang="zh-CN" altLang="zh-CN" dirty="0"/>
              <a:t>命令能接受由逗号分隔的两个地址，这两个地址用来标识行的范围。这些指令的语法格式为：</a:t>
            </a:r>
          </a:p>
          <a:p>
            <a:r>
              <a:rPr lang="x-none" altLang="zh-CN" dirty="0"/>
              <a:t>[address1, address2]command</a:t>
            </a:r>
            <a:endParaRPr lang="zh-CN" altLang="zh-CN" dirty="0"/>
          </a:p>
          <a:p>
            <a:r>
              <a:rPr lang="zh-CN" altLang="zh-CN" dirty="0"/>
              <a:t>有一些编辑命令只接受单个地址。它们不能应用于某个范围的行。它们的语法格式为：</a:t>
            </a:r>
          </a:p>
          <a:p>
            <a:r>
              <a:rPr lang="x-none" altLang="zh-CN" dirty="0"/>
              <a:t>[line-address]command</a:t>
            </a:r>
            <a:endParaRPr lang="zh-CN" altLang="zh-CN" dirty="0"/>
          </a:p>
          <a:p>
            <a:r>
              <a:rPr lang="zh-CN" altLang="zh-CN" dirty="0"/>
              <a:t>编辑命令还可以用大括号进行分组以使其作用于同一个地址，其语法格式为：</a:t>
            </a:r>
          </a:p>
          <a:p>
            <a:r>
              <a:rPr lang="x-none" altLang="zh-CN" dirty="0"/>
              <a:t>address {</a:t>
            </a:r>
            <a:endParaRPr lang="zh-CN" altLang="zh-CN" dirty="0"/>
          </a:p>
          <a:p>
            <a:r>
              <a:rPr lang="x-none" altLang="zh-CN" dirty="0"/>
              <a:t>command1</a:t>
            </a:r>
            <a:endParaRPr lang="zh-CN" altLang="zh-CN" dirty="0"/>
          </a:p>
          <a:p>
            <a:r>
              <a:rPr lang="x-none" altLang="zh-CN" dirty="0"/>
              <a:t>command2</a:t>
            </a:r>
            <a:endParaRPr lang="zh-CN" altLang="zh-CN" dirty="0"/>
          </a:p>
          <a:p>
            <a:r>
              <a:rPr lang="x-none" altLang="zh-CN" dirty="0"/>
              <a:t>command3</a:t>
            </a:r>
            <a:endParaRPr lang="zh-CN" altLang="zh-CN" dirty="0"/>
          </a:p>
          <a:p>
            <a:r>
              <a:rPr lang="x-none" altLang="zh-CN" dirty="0"/>
              <a:t>}</a:t>
            </a:r>
            <a:endParaRPr lang="zh-CN" altLang="zh-CN" dirty="0"/>
          </a:p>
        </p:txBody>
      </p:sp>
    </p:spTree>
    <p:extLst>
      <p:ext uri="{BB962C8B-B14F-4D97-AF65-F5344CB8AC3E}">
        <p14:creationId xmlns:p14="http://schemas.microsoft.com/office/powerpoint/2010/main" val="16281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  </a:t>
            </a:r>
            <a:r>
              <a:rPr lang="zh-CN" altLang="zh-CN" dirty="0"/>
              <a:t>基本的</a:t>
            </a:r>
            <a:r>
              <a:rPr lang="en-US" altLang="zh-CN" dirty="0" err="1"/>
              <a:t>sed</a:t>
            </a:r>
            <a:r>
              <a:rPr lang="zh-CN" altLang="zh-CN" dirty="0"/>
              <a:t>编辑命令</a:t>
            </a:r>
            <a:endParaRPr lang="zh-CN" altLang="en-US" dirty="0"/>
          </a:p>
        </p:txBody>
      </p:sp>
      <p:sp>
        <p:nvSpPr>
          <p:cNvPr id="3" name="内容占位符 2"/>
          <p:cNvSpPr>
            <a:spLocks noGrp="1"/>
          </p:cNvSpPr>
          <p:nvPr>
            <p:ph idx="1"/>
          </p:nvPr>
        </p:nvSpPr>
        <p:spPr/>
        <p:txBody>
          <a:bodyPr>
            <a:normAutofit/>
          </a:bodyPr>
          <a:lstStyle/>
          <a:p>
            <a:r>
              <a:rPr lang="en-US" altLang="zh-CN" dirty="0" err="1"/>
              <a:t>sed</a:t>
            </a:r>
            <a:r>
              <a:rPr lang="zh-CN" altLang="zh-CN" dirty="0"/>
              <a:t>的编辑命令有</a:t>
            </a:r>
            <a:r>
              <a:rPr lang="en-US" altLang="zh-CN" dirty="0"/>
              <a:t>24</a:t>
            </a:r>
            <a:r>
              <a:rPr lang="zh-CN" altLang="zh-CN" dirty="0"/>
              <a:t>个，关于每个编辑命令的用途的详细信息请参考</a:t>
            </a:r>
            <a:r>
              <a:rPr lang="en-US" altLang="zh-CN" dirty="0" err="1"/>
              <a:t>sed</a:t>
            </a:r>
            <a:r>
              <a:rPr lang="zh-CN" altLang="zh-CN" dirty="0"/>
              <a:t>的</a:t>
            </a:r>
            <a:r>
              <a:rPr lang="en-US" altLang="zh-CN" dirty="0"/>
              <a:t>man</a:t>
            </a:r>
            <a:r>
              <a:rPr lang="zh-CN" altLang="zh-CN" dirty="0"/>
              <a:t>参考手册。这一节我们仅介绍其中的几个编辑命令：追加（</a:t>
            </a:r>
            <a:r>
              <a:rPr lang="en-US" altLang="zh-CN" dirty="0"/>
              <a:t>a</a:t>
            </a:r>
            <a:r>
              <a:rPr lang="zh-CN" altLang="zh-CN" dirty="0"/>
              <a:t>）、更改（</a:t>
            </a:r>
            <a:r>
              <a:rPr lang="en-US" altLang="zh-CN" dirty="0"/>
              <a:t>c</a:t>
            </a:r>
            <a:r>
              <a:rPr lang="zh-CN" altLang="zh-CN" dirty="0"/>
              <a:t>）、删除（</a:t>
            </a:r>
            <a:r>
              <a:rPr lang="en-US" altLang="zh-CN" dirty="0"/>
              <a:t>d</a:t>
            </a:r>
            <a:r>
              <a:rPr lang="zh-CN" altLang="zh-CN" dirty="0"/>
              <a:t>）、插入（</a:t>
            </a:r>
            <a:r>
              <a:rPr lang="en-US" altLang="zh-CN" dirty="0" err="1"/>
              <a:t>i</a:t>
            </a:r>
            <a:r>
              <a:rPr lang="zh-CN" altLang="zh-CN" dirty="0"/>
              <a:t>）、替换（</a:t>
            </a:r>
            <a:r>
              <a:rPr lang="en-US" altLang="zh-CN" dirty="0"/>
              <a:t>s</a:t>
            </a:r>
            <a:r>
              <a:rPr lang="zh-CN" altLang="zh-CN" dirty="0"/>
              <a:t>）、打印（</a:t>
            </a:r>
            <a:r>
              <a:rPr lang="en-US" altLang="zh-CN" dirty="0"/>
              <a:t>l</a:t>
            </a:r>
            <a:r>
              <a:rPr lang="zh-CN" altLang="zh-CN" dirty="0"/>
              <a:t>）、打印行号（</a:t>
            </a:r>
            <a:r>
              <a:rPr lang="en-US" altLang="zh-CN" dirty="0"/>
              <a:t>=</a:t>
            </a:r>
            <a:r>
              <a:rPr lang="zh-CN" altLang="zh-CN" dirty="0"/>
              <a:t>）、转换（</a:t>
            </a:r>
            <a:r>
              <a:rPr lang="en-US" altLang="zh-CN" dirty="0"/>
              <a:t>y</a:t>
            </a:r>
            <a:r>
              <a:rPr lang="zh-CN" altLang="zh-CN" dirty="0"/>
              <a:t>）</a:t>
            </a:r>
          </a:p>
        </p:txBody>
      </p:sp>
    </p:spTree>
    <p:extLst>
      <p:ext uri="{BB962C8B-B14F-4D97-AF65-F5344CB8AC3E}">
        <p14:creationId xmlns:p14="http://schemas.microsoft.com/office/powerpoint/2010/main" val="122859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14.2.1  </a:t>
            </a:r>
            <a:r>
              <a:rPr lang="zh-CN" altLang="zh-CN" dirty="0"/>
              <a:t>追加、更改、插入编辑命令</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追加（</a:t>
            </a:r>
            <a:r>
              <a:rPr lang="en-US" altLang="zh-CN" dirty="0"/>
              <a:t>a</a:t>
            </a:r>
            <a:r>
              <a:rPr lang="zh-CN" altLang="zh-CN" dirty="0"/>
              <a:t>）、更改（</a:t>
            </a:r>
            <a:r>
              <a:rPr lang="en-US" altLang="zh-CN" dirty="0"/>
              <a:t>c</a:t>
            </a:r>
            <a:r>
              <a:rPr lang="zh-CN" altLang="zh-CN" dirty="0"/>
              <a:t>）、插入（</a:t>
            </a:r>
            <a:r>
              <a:rPr lang="en-US" altLang="zh-CN" dirty="0" err="1"/>
              <a:t>i</a:t>
            </a:r>
            <a:r>
              <a:rPr lang="zh-CN" altLang="zh-CN" dirty="0"/>
              <a:t>）编辑命令提供了类似于</a:t>
            </a:r>
            <a:r>
              <a:rPr lang="en-US" altLang="zh-CN" dirty="0"/>
              <a:t>vi</a:t>
            </a:r>
            <a:r>
              <a:rPr lang="zh-CN" altLang="zh-CN" dirty="0"/>
              <a:t>交互式编辑器的编辑功能。这些命令的语法在</a:t>
            </a:r>
            <a:r>
              <a:rPr lang="en-US" altLang="zh-CN" dirty="0" err="1"/>
              <a:t>sed</a:t>
            </a:r>
            <a:r>
              <a:rPr lang="zh-CN" altLang="zh-CN" dirty="0"/>
              <a:t>中并不常用，因为它们必须在多行上来指定。语法如下所示：</a:t>
            </a:r>
          </a:p>
          <a:p>
            <a:r>
              <a:rPr lang="x-none" altLang="zh-CN" dirty="0"/>
              <a:t>[line-address]a\</a:t>
            </a:r>
            <a:endParaRPr lang="zh-CN" altLang="zh-CN" dirty="0"/>
          </a:p>
          <a:p>
            <a:r>
              <a:rPr lang="x-none" altLang="zh-CN" dirty="0"/>
              <a:t>text</a:t>
            </a:r>
            <a:endParaRPr lang="zh-CN" altLang="zh-CN" dirty="0"/>
          </a:p>
          <a:p>
            <a:r>
              <a:rPr lang="x-none" altLang="zh-CN" dirty="0"/>
              <a:t> </a:t>
            </a:r>
            <a:endParaRPr lang="zh-CN" altLang="zh-CN" dirty="0"/>
          </a:p>
          <a:p>
            <a:r>
              <a:rPr lang="x-none" altLang="zh-CN" dirty="0"/>
              <a:t>[line-address]i\</a:t>
            </a:r>
            <a:endParaRPr lang="zh-CN" altLang="zh-CN" dirty="0"/>
          </a:p>
          <a:p>
            <a:r>
              <a:rPr lang="x-none" altLang="zh-CN" dirty="0"/>
              <a:t>text</a:t>
            </a:r>
            <a:endParaRPr lang="zh-CN" altLang="zh-CN" dirty="0"/>
          </a:p>
          <a:p>
            <a:r>
              <a:rPr lang="x-none" altLang="zh-CN" dirty="0"/>
              <a:t> </a:t>
            </a:r>
            <a:endParaRPr lang="zh-CN" altLang="zh-CN" dirty="0"/>
          </a:p>
          <a:p>
            <a:r>
              <a:rPr lang="x-none" altLang="zh-CN" dirty="0"/>
              <a:t>[line-address]c\</a:t>
            </a:r>
            <a:endParaRPr lang="zh-CN" altLang="zh-CN" dirty="0"/>
          </a:p>
          <a:p>
            <a:r>
              <a:rPr lang="x-none" altLang="zh-CN" dirty="0"/>
              <a:t>	text</a:t>
            </a:r>
            <a:endParaRPr lang="zh-CN" altLang="zh-CN" dirty="0"/>
          </a:p>
          <a:p>
            <a:r>
              <a:rPr lang="zh-CN" altLang="zh-CN" dirty="0"/>
              <a:t>追加命令（</a:t>
            </a:r>
            <a:r>
              <a:rPr lang="en-US" altLang="zh-CN" dirty="0"/>
              <a:t>a</a:t>
            </a:r>
            <a:r>
              <a:rPr lang="zh-CN" altLang="zh-CN" dirty="0"/>
              <a:t>）将文本放置在当前行之后。更改命令（</a:t>
            </a:r>
            <a:r>
              <a:rPr lang="en-US" altLang="zh-CN" dirty="0"/>
              <a:t>c</a:t>
            </a:r>
            <a:r>
              <a:rPr lang="zh-CN" altLang="zh-CN" dirty="0"/>
              <a:t>）用所指定的文本取代模式空间的内容。插入命令（</a:t>
            </a:r>
            <a:r>
              <a:rPr lang="en-US" altLang="zh-CN" dirty="0" err="1"/>
              <a:t>i</a:t>
            </a:r>
            <a:r>
              <a:rPr lang="zh-CN" altLang="zh-CN" dirty="0"/>
              <a:t>）将所提供的文本放置在模式空间的当前行之前。这些命令中的每一个都要求后面跟一个反斜杠用于转义第一个行尾，</a:t>
            </a:r>
            <a:r>
              <a:rPr lang="en-US" altLang="zh-CN" dirty="0"/>
              <a:t>text</a:t>
            </a:r>
            <a:r>
              <a:rPr lang="zh-CN" altLang="zh-CN" dirty="0"/>
              <a:t>必须从下一行开始。如要输入多行文本，每个连续的行都必须用反斜杠结束，最后一行除外。而且，如果文本包含一个字面含义的反斜杠，要再添加一个反斜杠来转义它</a:t>
            </a:r>
            <a:r>
              <a:rPr lang="zh-CN" altLang="zh-CN" dirty="0" smtClean="0"/>
              <a:t>。</a:t>
            </a:r>
            <a:endParaRPr lang="zh-CN" altLang="en-US" dirty="0"/>
          </a:p>
        </p:txBody>
      </p:sp>
    </p:spTree>
    <p:extLst>
      <p:ext uri="{BB962C8B-B14F-4D97-AF65-F5344CB8AC3E}">
        <p14:creationId xmlns:p14="http://schemas.microsoft.com/office/powerpoint/2010/main" val="7137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14.2.2  </a:t>
            </a:r>
            <a:r>
              <a:rPr lang="zh-CN" altLang="zh-CN" dirty="0"/>
              <a:t>删除编辑命令</a:t>
            </a:r>
            <a:endParaRPr lang="zh-CN" altLang="en-US" dirty="0"/>
          </a:p>
        </p:txBody>
      </p:sp>
      <p:sp>
        <p:nvSpPr>
          <p:cNvPr id="3" name="内容占位符 2"/>
          <p:cNvSpPr>
            <a:spLocks noGrp="1"/>
          </p:cNvSpPr>
          <p:nvPr>
            <p:ph idx="1"/>
          </p:nvPr>
        </p:nvSpPr>
        <p:spPr/>
        <p:txBody>
          <a:bodyPr/>
          <a:lstStyle/>
          <a:p>
            <a:r>
              <a:rPr lang="zh-CN" altLang="zh-CN" dirty="0"/>
              <a:t>删除（</a:t>
            </a:r>
            <a:r>
              <a:rPr lang="x-none" altLang="zh-CN" dirty="0"/>
              <a:t>d</a:t>
            </a:r>
            <a:r>
              <a:rPr lang="zh-CN" altLang="zh-CN" dirty="0"/>
              <a:t>）编辑命令采用一个地址，如果行匹配这个地址就删除模式空间的内容。删除命令（</a:t>
            </a:r>
            <a:r>
              <a:rPr lang="x-none" altLang="zh-CN" dirty="0"/>
              <a:t>d</a:t>
            </a:r>
            <a:r>
              <a:rPr lang="zh-CN" altLang="zh-CN" dirty="0"/>
              <a:t>）还是一个可以改变脚本中的控制流的命令。这是因为一旦执行这个命令，那么在“空的”模式空间中就不会再有命令执行。删除命令（</a:t>
            </a:r>
            <a:r>
              <a:rPr lang="x-none" altLang="zh-CN" dirty="0"/>
              <a:t>d</a:t>
            </a:r>
            <a:r>
              <a:rPr lang="zh-CN" altLang="zh-CN" dirty="0"/>
              <a:t>）会导致读取新输入行，而编辑脚本则从头开始新的一轮。重要的是，如果某行匹配这个地址，那么就删除整个行，而不只是删除行中匹配的部分。</a:t>
            </a:r>
          </a:p>
          <a:p>
            <a:endParaRPr lang="zh-CN" altLang="en-US" dirty="0"/>
          </a:p>
        </p:txBody>
      </p:sp>
    </p:spTree>
    <p:extLst>
      <p:ext uri="{BB962C8B-B14F-4D97-AF65-F5344CB8AC3E}">
        <p14:creationId xmlns:p14="http://schemas.microsoft.com/office/powerpoint/2010/main" val="34971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14.2.3  </a:t>
            </a:r>
            <a:r>
              <a:rPr lang="zh-CN" altLang="zh-CN" dirty="0"/>
              <a:t>替换编辑命令</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替换（</a:t>
            </a:r>
            <a:r>
              <a:rPr lang="x-none" altLang="zh-CN" dirty="0"/>
              <a:t>s</a:t>
            </a:r>
            <a:r>
              <a:rPr lang="zh-CN" altLang="zh-CN" dirty="0"/>
              <a:t>）编辑命令的语法如下所示：</a:t>
            </a:r>
          </a:p>
          <a:p>
            <a:r>
              <a:rPr lang="x-none" altLang="zh-CN" dirty="0"/>
              <a:t>[address]s/pattern/replacement/flags</a:t>
            </a:r>
            <a:endParaRPr lang="zh-CN" altLang="zh-CN" dirty="0"/>
          </a:p>
          <a:p>
            <a:r>
              <a:rPr lang="zh-CN" altLang="zh-CN" dirty="0"/>
              <a:t>这里</a:t>
            </a:r>
            <a:r>
              <a:rPr lang="en-US" altLang="zh-CN" dirty="0"/>
              <a:t>flags</a:t>
            </a:r>
            <a:r>
              <a:rPr lang="zh-CN" altLang="zh-CN" dirty="0"/>
              <a:t>是替换命令（</a:t>
            </a:r>
            <a:r>
              <a:rPr lang="en-US" altLang="zh-CN" dirty="0"/>
              <a:t>s</a:t>
            </a:r>
            <a:r>
              <a:rPr lang="zh-CN" altLang="zh-CN" dirty="0"/>
              <a:t>）的修饰标志，有如下几个：</a:t>
            </a:r>
          </a:p>
          <a:p>
            <a:pPr lvl="0"/>
            <a:r>
              <a:rPr lang="en-US" altLang="zh-CN" dirty="0"/>
              <a:t>n – 1</a:t>
            </a:r>
            <a:r>
              <a:rPr lang="zh-CN" altLang="zh-CN" dirty="0"/>
              <a:t>到</a:t>
            </a:r>
            <a:r>
              <a:rPr lang="en-US" altLang="zh-CN" dirty="0"/>
              <a:t>512</a:t>
            </a:r>
            <a:r>
              <a:rPr lang="zh-CN" altLang="zh-CN" dirty="0"/>
              <a:t>之间的数字，表示对文本模式</a:t>
            </a:r>
            <a:r>
              <a:rPr lang="en-US" altLang="zh-CN" dirty="0"/>
              <a:t>pattern</a:t>
            </a:r>
            <a:r>
              <a:rPr lang="zh-CN" altLang="zh-CN" dirty="0"/>
              <a:t>中指定模式第</a:t>
            </a:r>
            <a:r>
              <a:rPr lang="en-US" altLang="zh-CN" dirty="0"/>
              <a:t>n</a:t>
            </a:r>
            <a:r>
              <a:rPr lang="zh-CN" altLang="zh-CN" dirty="0"/>
              <a:t>次出现的情况进行替换。</a:t>
            </a:r>
          </a:p>
          <a:p>
            <a:pPr lvl="0"/>
            <a:r>
              <a:rPr lang="en-US" altLang="zh-CN" dirty="0"/>
              <a:t>g – </a:t>
            </a:r>
            <a:r>
              <a:rPr lang="zh-CN" altLang="zh-CN" dirty="0"/>
              <a:t>对模式空间的所有出现的情况进行全局更改。而没有</a:t>
            </a:r>
            <a:r>
              <a:rPr lang="en-US" altLang="zh-CN" dirty="0"/>
              <a:t>g</a:t>
            </a:r>
            <a:r>
              <a:rPr lang="zh-CN" altLang="zh-CN" dirty="0"/>
              <a:t>是通常只有第一次出现的情况被更改。</a:t>
            </a:r>
          </a:p>
          <a:p>
            <a:pPr lvl="0"/>
            <a:r>
              <a:rPr lang="en-US" altLang="zh-CN" dirty="0"/>
              <a:t>p – </a:t>
            </a:r>
            <a:r>
              <a:rPr lang="zh-CN" altLang="zh-CN" dirty="0"/>
              <a:t>打印模式空间的内容。</a:t>
            </a:r>
          </a:p>
          <a:p>
            <a:pPr lvl="0"/>
            <a:r>
              <a:rPr lang="en-US" altLang="zh-CN" dirty="0"/>
              <a:t>w file – </a:t>
            </a:r>
            <a:r>
              <a:rPr lang="zh-CN" altLang="zh-CN" dirty="0"/>
              <a:t>将模式空间的内容写入到文件</a:t>
            </a:r>
            <a:r>
              <a:rPr lang="en-US" altLang="zh-CN" dirty="0"/>
              <a:t>file</a:t>
            </a:r>
            <a:r>
              <a:rPr lang="zh-CN" altLang="zh-CN" dirty="0"/>
              <a:t>中。</a:t>
            </a:r>
          </a:p>
          <a:p>
            <a:endParaRPr lang="zh-CN" altLang="en-US" dirty="0"/>
          </a:p>
        </p:txBody>
      </p:sp>
    </p:spTree>
    <p:extLst>
      <p:ext uri="{BB962C8B-B14F-4D97-AF65-F5344CB8AC3E}">
        <p14:creationId xmlns:p14="http://schemas.microsoft.com/office/powerpoint/2010/main" val="2138213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14.2.3  </a:t>
            </a:r>
            <a:r>
              <a:rPr lang="zh-CN" altLang="zh-CN" dirty="0"/>
              <a:t>替换编辑命令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修饰标志（</a:t>
            </a:r>
            <a:r>
              <a:rPr lang="x-none" altLang="zh-CN" dirty="0"/>
              <a:t>flags</a:t>
            </a:r>
            <a:r>
              <a:rPr lang="zh-CN" altLang="zh-CN" dirty="0"/>
              <a:t>）可以组合使用，只要有意义。例如，</a:t>
            </a:r>
            <a:r>
              <a:rPr lang="x-none" altLang="zh-CN" dirty="0"/>
              <a:t>gp</a:t>
            </a:r>
            <a:r>
              <a:rPr lang="zh-CN" altLang="zh-CN" dirty="0"/>
              <a:t>表示对行进行全局替换并打印这一行。迄今为止，全局标志</a:t>
            </a:r>
            <a:r>
              <a:rPr lang="x-none" altLang="zh-CN" dirty="0"/>
              <a:t>g</a:t>
            </a:r>
            <a:r>
              <a:rPr lang="zh-CN" altLang="zh-CN" dirty="0"/>
              <a:t>是比较常用的，没有它，替换只能在行第一次出现的位置执行。打印标志（</a:t>
            </a:r>
            <a:r>
              <a:rPr lang="x-none" altLang="zh-CN" dirty="0"/>
              <a:t>p</a:t>
            </a:r>
            <a:r>
              <a:rPr lang="zh-CN" altLang="zh-CN" dirty="0"/>
              <a:t>）和写标志（</a:t>
            </a:r>
            <a:r>
              <a:rPr lang="x-none" altLang="zh-CN" dirty="0"/>
              <a:t>w</a:t>
            </a:r>
            <a:r>
              <a:rPr lang="zh-CN" altLang="zh-CN" dirty="0"/>
              <a:t>）与打印编辑命令和写编辑命令的功能相同，但有一个重要的区别。这些标志的操作是随替换的成功而发生的。换句话说，如果进行了替换，那么这个行被打印或写到文件中。因为默认的动作是处理所有行，不管是否执行了任何动作，当</a:t>
            </a:r>
            <a:r>
              <a:rPr lang="x-none" altLang="zh-CN" dirty="0"/>
              <a:t>sed</a:t>
            </a:r>
            <a:r>
              <a:rPr lang="zh-CN" altLang="zh-CN" dirty="0"/>
              <a:t>取消默认的输出时（</a:t>
            </a:r>
            <a:r>
              <a:rPr lang="x-none" altLang="zh-CN" dirty="0"/>
              <a:t>-n</a:t>
            </a:r>
            <a:r>
              <a:rPr lang="zh-CN" altLang="zh-CN" dirty="0"/>
              <a:t>选项），通常会使用打印标志（</a:t>
            </a:r>
            <a:r>
              <a:rPr lang="x-none" altLang="zh-CN" dirty="0"/>
              <a:t>p</a:t>
            </a:r>
            <a:r>
              <a:rPr lang="zh-CN" altLang="zh-CN" dirty="0"/>
              <a:t>）和写标志（</a:t>
            </a:r>
            <a:r>
              <a:rPr lang="x-none" altLang="zh-CN" dirty="0"/>
              <a:t>w</a:t>
            </a:r>
            <a:r>
              <a:rPr lang="zh-CN" altLang="zh-CN" dirty="0"/>
              <a:t>）。另外，如果脚本包含匹配同一行的多个替换命令，那么那一行的多个拷贝就会被打印，或写到文件中。</a:t>
            </a:r>
          </a:p>
        </p:txBody>
      </p:sp>
    </p:spTree>
    <p:extLst>
      <p:ext uri="{BB962C8B-B14F-4D97-AF65-F5344CB8AC3E}">
        <p14:creationId xmlns:p14="http://schemas.microsoft.com/office/powerpoint/2010/main" val="329390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14.2.3  </a:t>
            </a:r>
            <a:r>
              <a:rPr lang="zh-CN" altLang="zh-CN" dirty="0"/>
              <a:t>替换编辑命令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数字标志仅在很少的情况下使用。比如，正则表示式在一行上重复匹配，而我们又只需对其中某个位置的匹配进行替换。</a:t>
            </a:r>
          </a:p>
          <a:p>
            <a:r>
              <a:rPr lang="zh-CN" altLang="zh-CN" dirty="0"/>
              <a:t>替换命令（</a:t>
            </a:r>
            <a:r>
              <a:rPr lang="x-none" altLang="zh-CN" dirty="0"/>
              <a:t>s</a:t>
            </a:r>
            <a:r>
              <a:rPr lang="zh-CN" altLang="zh-CN" dirty="0"/>
              <a:t>）应用于与地址（</a:t>
            </a:r>
            <a:r>
              <a:rPr lang="x-none" altLang="zh-CN" dirty="0"/>
              <a:t>address</a:t>
            </a:r>
            <a:r>
              <a:rPr lang="zh-CN" altLang="zh-CN" dirty="0"/>
              <a:t>）匹配的行。如果没有指定地址，那么就应用于模式（</a:t>
            </a:r>
            <a:r>
              <a:rPr lang="x-none" altLang="zh-CN" dirty="0"/>
              <a:t>pattern</a:t>
            </a:r>
            <a:r>
              <a:rPr lang="zh-CN" altLang="zh-CN" dirty="0"/>
              <a:t>）匹配的所有行。如果正则表达式作为地址来提供，并且没有指定模式，那么替换命令匹配由地址匹配的内容。当替换命令是应用于同一个地址上的多个命令之一时，这可能会非常有用。</a:t>
            </a:r>
          </a:p>
          <a:p>
            <a:r>
              <a:rPr lang="zh-CN" altLang="zh-CN" dirty="0"/>
              <a:t>地址需要一个作为定界符的斜杠‘</a:t>
            </a:r>
            <a:r>
              <a:rPr lang="x-none" altLang="zh-CN" dirty="0"/>
              <a:t>/</a:t>
            </a:r>
            <a:r>
              <a:rPr lang="zh-CN" altLang="zh-CN" dirty="0"/>
              <a:t>’，和地址不同的是，正则表达式可以用任意字符来分隔，只有换行符除外。因此，如果模式包含斜杠，那么可以选择另一个字符作为</a:t>
            </a:r>
            <a:r>
              <a:rPr lang="zh-CN" altLang="zh-CN" dirty="0" smtClean="0"/>
              <a:t>定界符</a:t>
            </a:r>
            <a:r>
              <a:rPr lang="en-US" altLang="zh-CN" dirty="0" smtClean="0"/>
              <a:t>.</a:t>
            </a:r>
            <a:endParaRPr lang="zh-CN" altLang="zh-CN" dirty="0"/>
          </a:p>
        </p:txBody>
      </p:sp>
    </p:spTree>
    <p:extLst>
      <p:ext uri="{BB962C8B-B14F-4D97-AF65-F5344CB8AC3E}">
        <p14:creationId xmlns:p14="http://schemas.microsoft.com/office/powerpoint/2010/main" val="376738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521800"/>
          </a:xfrm>
        </p:spPr>
        <p:txBody>
          <a:bodyPr>
            <a:normAutofit fontScale="92500" lnSpcReduction="10000"/>
          </a:bodyPr>
          <a:lstStyle/>
          <a:p>
            <a:pPr marL="109728" indent="0">
              <a:buNone/>
            </a:pPr>
            <a:r>
              <a:rPr lang="en-US" altLang="zh-CN" dirty="0" err="1"/>
              <a:t>sed</a:t>
            </a:r>
            <a:r>
              <a:rPr lang="zh-CN" altLang="zh-CN" dirty="0"/>
              <a:t>和</a:t>
            </a:r>
            <a:r>
              <a:rPr lang="en-US" altLang="zh-CN" dirty="0" err="1"/>
              <a:t>awk</a:t>
            </a:r>
            <a:r>
              <a:rPr lang="zh-CN" altLang="zh-CN" dirty="0"/>
              <a:t>是我们处理文本文件的有力工具。它们的功能将带给我们事半功倍的效果。比如，对于某些重复性的编辑工作，我们就可以选择</a:t>
            </a:r>
            <a:r>
              <a:rPr lang="en-US" altLang="zh-CN" dirty="0" err="1"/>
              <a:t>sed</a:t>
            </a:r>
            <a:r>
              <a:rPr lang="zh-CN" altLang="zh-CN" dirty="0"/>
              <a:t>，因为它可以省去我们的一些单调乏味的工作，我们可以总结一个解决方案来取代重复一系列按键，一旦这样完成了任务，你会为自己的聪明而自豪，因为你省去了一些枯燥的劳动</a:t>
            </a:r>
            <a:r>
              <a:rPr lang="zh-CN" altLang="zh-CN" dirty="0" smtClean="0"/>
              <a:t>。</a:t>
            </a:r>
            <a:endParaRPr lang="en-US" altLang="zh-CN" dirty="0" smtClean="0"/>
          </a:p>
          <a:p>
            <a:pPr marL="109728" indent="0">
              <a:buNone/>
            </a:pPr>
            <a:r>
              <a:rPr lang="zh-CN" altLang="zh-CN" dirty="0"/>
              <a:t>我们之所以会将</a:t>
            </a:r>
            <a:r>
              <a:rPr lang="en-US" altLang="zh-CN" dirty="0" err="1"/>
              <a:t>sed</a:t>
            </a:r>
            <a:r>
              <a:rPr lang="zh-CN" altLang="zh-CN" dirty="0"/>
              <a:t>和</a:t>
            </a:r>
            <a:r>
              <a:rPr lang="en-US" altLang="zh-CN" dirty="0" err="1"/>
              <a:t>awk</a:t>
            </a:r>
            <a:r>
              <a:rPr lang="zh-CN" altLang="zh-CN" dirty="0"/>
              <a:t>放在一章中学习，是因为它们具有很多共同点：</a:t>
            </a:r>
          </a:p>
          <a:p>
            <a:pPr lvl="0"/>
            <a:r>
              <a:rPr lang="zh-CN" altLang="zh-CN" dirty="0"/>
              <a:t>它们都使用相似的语法来调用。</a:t>
            </a:r>
          </a:p>
          <a:p>
            <a:pPr lvl="0"/>
            <a:r>
              <a:rPr lang="zh-CN" altLang="zh-CN" dirty="0"/>
              <a:t>它们都是面向字符流的，都是从文本文件中每次一行地读取输入，并将输出直接送到标准输出端。</a:t>
            </a:r>
          </a:p>
          <a:p>
            <a:pPr lvl="0"/>
            <a:r>
              <a:rPr lang="zh-CN" altLang="zh-CN" dirty="0"/>
              <a:t>它们都使用正则表达式进行模式匹配</a:t>
            </a:r>
          </a:p>
          <a:p>
            <a:pPr lvl="0"/>
            <a:r>
              <a:rPr lang="zh-CN" altLang="zh-CN" dirty="0"/>
              <a:t>它们都允许用户将指令放在文件中一起执行。</a:t>
            </a:r>
          </a:p>
          <a:p>
            <a:pPr marL="109728" indent="0">
              <a:buNone/>
            </a:pPr>
            <a:r>
              <a:rPr lang="zh-CN" altLang="zh-CN" dirty="0"/>
              <a:t>接下来，我们就来开始这两个神奇工具的学习！</a:t>
            </a:r>
          </a:p>
          <a:p>
            <a:endParaRPr lang="zh-CN" altLang="zh-CN" dirty="0"/>
          </a:p>
          <a:p>
            <a:endParaRPr lang="zh-CN" altLang="en-US" dirty="0"/>
          </a:p>
        </p:txBody>
      </p:sp>
    </p:spTree>
    <p:extLst>
      <p:ext uri="{BB962C8B-B14F-4D97-AF65-F5344CB8AC3E}">
        <p14:creationId xmlns:p14="http://schemas.microsoft.com/office/powerpoint/2010/main" val="325741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14.2.4  </a:t>
            </a:r>
            <a:r>
              <a:rPr lang="zh-CN" altLang="zh-CN" dirty="0"/>
              <a:t>打印编辑命令</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打印（</a:t>
            </a:r>
            <a:r>
              <a:rPr lang="en-US" altLang="zh-CN" dirty="0"/>
              <a:t>p</a:t>
            </a:r>
            <a:r>
              <a:rPr lang="zh-CN" altLang="zh-CN" dirty="0"/>
              <a:t>）编辑命令输出模式空间的内容，它既不清除模式空间也不改变脚本中的控制流。然而，它一般会被频繁地用在改变流控制的命令（比如：</a:t>
            </a:r>
            <a:r>
              <a:rPr lang="en-US" altLang="zh-CN" dirty="0"/>
              <a:t>d</a:t>
            </a:r>
            <a:r>
              <a:rPr lang="zh-CN" altLang="zh-CN" dirty="0"/>
              <a:t>、</a:t>
            </a:r>
            <a:r>
              <a:rPr lang="en-US" altLang="zh-CN" dirty="0"/>
              <a:t>N</a:t>
            </a:r>
            <a:r>
              <a:rPr lang="zh-CN" altLang="zh-CN" dirty="0"/>
              <a:t>、</a:t>
            </a:r>
            <a:r>
              <a:rPr lang="en-US" altLang="zh-CN" dirty="0"/>
              <a:t>b</a:t>
            </a:r>
            <a:r>
              <a:rPr lang="zh-CN" altLang="zh-CN" dirty="0"/>
              <a:t>）之前。除非抑制（使用</a:t>
            </a:r>
            <a:r>
              <a:rPr lang="en-US" altLang="zh-CN" dirty="0"/>
              <a:t>-n</a:t>
            </a:r>
            <a:r>
              <a:rPr lang="zh-CN" altLang="zh-CN" dirty="0"/>
              <a:t>选项）默认的输出，否则打印命令将输出行的重复复制。当抑制默认的输出，或者当通过程序的流控制来避免到达脚本的底部时，也可能会使用它。</a:t>
            </a:r>
          </a:p>
          <a:p>
            <a:r>
              <a:rPr lang="zh-CN" altLang="zh-CN" dirty="0"/>
              <a:t>下面我们看一个如何使用打印命令来进行调试的</a:t>
            </a:r>
            <a:r>
              <a:rPr lang="en-US" altLang="zh-CN" dirty="0" err="1"/>
              <a:t>sed</a:t>
            </a:r>
            <a:r>
              <a:rPr lang="zh-CN" altLang="zh-CN" dirty="0"/>
              <a:t>脚本</a:t>
            </a:r>
            <a:r>
              <a:rPr lang="en-US" altLang="zh-CN" dirty="0" err="1"/>
              <a:t>sedDebug</a:t>
            </a:r>
            <a:r>
              <a:rPr lang="zh-CN" altLang="zh-CN" dirty="0"/>
              <a:t>。它用于显示在发生任意改变之前行是什么样的</a:t>
            </a:r>
            <a:r>
              <a:rPr lang="zh-CN" altLang="zh-CN" dirty="0" smtClean="0"/>
              <a:t>。</a:t>
            </a:r>
            <a:endParaRPr lang="zh-CN" altLang="en-US" dirty="0"/>
          </a:p>
        </p:txBody>
      </p:sp>
    </p:spTree>
    <p:extLst>
      <p:ext uri="{BB962C8B-B14F-4D97-AF65-F5344CB8AC3E}">
        <p14:creationId xmlns:p14="http://schemas.microsoft.com/office/powerpoint/2010/main" val="340380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14.2.5  </a:t>
            </a:r>
            <a:r>
              <a:rPr lang="zh-CN" altLang="zh-CN" dirty="0"/>
              <a:t>打印行号编辑命令</a:t>
            </a:r>
            <a:endParaRPr lang="zh-CN" altLang="en-US" dirty="0"/>
          </a:p>
        </p:txBody>
      </p:sp>
      <p:sp>
        <p:nvSpPr>
          <p:cNvPr id="3" name="内容占位符 2"/>
          <p:cNvSpPr>
            <a:spLocks noGrp="1"/>
          </p:cNvSpPr>
          <p:nvPr>
            <p:ph idx="1"/>
          </p:nvPr>
        </p:nvSpPr>
        <p:spPr/>
        <p:txBody>
          <a:bodyPr/>
          <a:lstStyle/>
          <a:p>
            <a:r>
              <a:rPr lang="zh-CN" altLang="zh-CN" dirty="0"/>
              <a:t>跟在地址后面的等号‘</a:t>
            </a:r>
            <a:r>
              <a:rPr lang="en-US" altLang="zh-CN" dirty="0"/>
              <a:t>=</a:t>
            </a:r>
            <a:r>
              <a:rPr lang="zh-CN" altLang="zh-CN" dirty="0"/>
              <a:t>’用来打印被匹配的行的行号。除非抑制行的自动输出，行号和行本身将被打印。它的语法如下所示：</a:t>
            </a:r>
          </a:p>
          <a:p>
            <a:r>
              <a:rPr lang="x-none" altLang="zh-CN" dirty="0"/>
              <a:t>[line-address]=</a:t>
            </a:r>
            <a:endParaRPr lang="zh-CN" altLang="zh-CN" dirty="0"/>
          </a:p>
          <a:p>
            <a:r>
              <a:rPr lang="zh-CN" altLang="zh-CN" dirty="0"/>
              <a:t>注意：这个命令不能对一个范围内的行进行操作。</a:t>
            </a:r>
          </a:p>
          <a:p>
            <a:r>
              <a:rPr lang="zh-CN" altLang="zh-CN" dirty="0"/>
              <a:t>程序员可能会使用该命令来打印源文件中的某些行</a:t>
            </a:r>
            <a:r>
              <a:rPr lang="zh-CN" altLang="zh-CN" dirty="0" smtClean="0"/>
              <a:t>。</a:t>
            </a:r>
            <a:endParaRPr lang="zh-CN" altLang="en-US" dirty="0"/>
          </a:p>
        </p:txBody>
      </p:sp>
    </p:spTree>
    <p:extLst>
      <p:ext uri="{BB962C8B-B14F-4D97-AF65-F5344CB8AC3E}">
        <p14:creationId xmlns:p14="http://schemas.microsoft.com/office/powerpoint/2010/main" val="2637097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14.2.6  </a:t>
            </a:r>
            <a:r>
              <a:rPr lang="zh-CN" altLang="zh-CN" dirty="0"/>
              <a:t>读取下一行编辑命令</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读取下一行（</a:t>
            </a:r>
            <a:r>
              <a:rPr lang="en-US" altLang="zh-CN" dirty="0"/>
              <a:t>n</a:t>
            </a:r>
            <a:r>
              <a:rPr lang="zh-CN" altLang="zh-CN" dirty="0"/>
              <a:t>）编辑命令用于读取输入的下一行到模式空间。其语法如下所示：</a:t>
            </a:r>
          </a:p>
          <a:p>
            <a:r>
              <a:rPr lang="x-none" altLang="zh-CN" dirty="0"/>
              <a:t>[address]n</a:t>
            </a:r>
            <a:endParaRPr lang="zh-CN" altLang="zh-CN" dirty="0"/>
          </a:p>
          <a:p>
            <a:r>
              <a:rPr lang="zh-CN" altLang="zh-CN" dirty="0"/>
              <a:t>读取下一行命令（</a:t>
            </a:r>
            <a:r>
              <a:rPr lang="en-US" altLang="zh-CN" dirty="0"/>
              <a:t>n</a:t>
            </a:r>
            <a:r>
              <a:rPr lang="zh-CN" altLang="zh-CN" dirty="0"/>
              <a:t>）改变了正常的流控制，它导致输入的下一行取代模式空间中的当前行。脚本中的后续命令应用于替换后的行，而不是当前行。如果没有抑制默认输出，那么在替换发生之前会打印当前行。</a:t>
            </a:r>
          </a:p>
          <a:p>
            <a:r>
              <a:rPr lang="zh-CN" altLang="zh-CN" dirty="0"/>
              <a:t>下面我们来看一个读取下一行命令的实例，在这个例子中，当空行在一个匹配模式的行之后时，则删除该空行。如在文件</a:t>
            </a:r>
            <a:r>
              <a:rPr lang="en-US" altLang="zh-CN" dirty="0"/>
              <a:t>mail.txt</a:t>
            </a:r>
            <a:r>
              <a:rPr lang="zh-CN" altLang="zh-CN" dirty="0"/>
              <a:t>中“</a:t>
            </a:r>
            <a:r>
              <a:rPr lang="en-US" altLang="zh-CN" dirty="0"/>
              <a:t>From :</a:t>
            </a:r>
            <a:r>
              <a:rPr lang="zh-CN" altLang="zh-CN" dirty="0"/>
              <a:t>”行之后插入一个空行。我们想要删除这个空行而不是删除文件中的所有空行</a:t>
            </a:r>
            <a:r>
              <a:rPr lang="zh-CN" altLang="zh-CN" dirty="0" smtClean="0"/>
              <a:t>。</a:t>
            </a:r>
            <a:endParaRPr lang="zh-CN" altLang="en-US" dirty="0"/>
          </a:p>
        </p:txBody>
      </p:sp>
    </p:spTree>
    <p:extLst>
      <p:ext uri="{BB962C8B-B14F-4D97-AF65-F5344CB8AC3E}">
        <p14:creationId xmlns:p14="http://schemas.microsoft.com/office/powerpoint/2010/main" val="94723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14.2.7  </a:t>
            </a:r>
            <a:r>
              <a:rPr lang="zh-CN" altLang="zh-CN" dirty="0"/>
              <a:t>读和写文件编辑命令</a:t>
            </a:r>
            <a:endParaRPr lang="zh-CN" altLang="en-US" dirty="0"/>
          </a:p>
        </p:txBody>
      </p:sp>
      <p:sp>
        <p:nvSpPr>
          <p:cNvPr id="3" name="内容占位符 2"/>
          <p:cNvSpPr>
            <a:spLocks noGrp="1"/>
          </p:cNvSpPr>
          <p:nvPr>
            <p:ph idx="1"/>
          </p:nvPr>
        </p:nvSpPr>
        <p:spPr/>
        <p:txBody>
          <a:bodyPr/>
          <a:lstStyle/>
          <a:p>
            <a:r>
              <a:rPr lang="zh-CN" altLang="zh-CN" dirty="0"/>
              <a:t>读文件编辑命令（</a:t>
            </a:r>
            <a:r>
              <a:rPr lang="en-US" altLang="zh-CN" dirty="0"/>
              <a:t>r</a:t>
            </a:r>
            <a:r>
              <a:rPr lang="zh-CN" altLang="zh-CN" dirty="0"/>
              <a:t>）和写文件编辑命令（</a:t>
            </a:r>
            <a:r>
              <a:rPr lang="en-US" altLang="zh-CN" dirty="0"/>
              <a:t>w</a:t>
            </a:r>
            <a:r>
              <a:rPr lang="zh-CN" altLang="zh-CN" dirty="0"/>
              <a:t>）用于直接处理文件。这两个命令都只有一个参数，即文件名。它们的语法如下所示：</a:t>
            </a:r>
          </a:p>
          <a:p>
            <a:r>
              <a:rPr lang="x-none" altLang="zh-CN" dirty="0"/>
              <a:t>[line-sddress]r file</a:t>
            </a:r>
            <a:endParaRPr lang="zh-CN" altLang="zh-CN" dirty="0"/>
          </a:p>
          <a:p>
            <a:r>
              <a:rPr lang="x-none" altLang="zh-CN" dirty="0"/>
              <a:t>[address]w file</a:t>
            </a:r>
            <a:endParaRPr lang="zh-CN" altLang="zh-CN" dirty="0"/>
          </a:p>
          <a:p>
            <a:r>
              <a:rPr lang="zh-CN" altLang="zh-CN" dirty="0"/>
              <a:t>读文件命令将由参数</a:t>
            </a:r>
            <a:r>
              <a:rPr lang="en-US" altLang="zh-CN" dirty="0"/>
              <a:t>file</a:t>
            </a:r>
            <a:r>
              <a:rPr lang="zh-CN" altLang="zh-CN" dirty="0"/>
              <a:t>所指定的文件的内容读入模式空间中匹配的行之后。它不能对一个范围内的行进行操作。写文件编辑命令将模式空间的内容写到参数</a:t>
            </a:r>
            <a:r>
              <a:rPr lang="en-US" altLang="zh-CN" dirty="0"/>
              <a:t>file</a:t>
            </a:r>
            <a:r>
              <a:rPr lang="zh-CN" altLang="zh-CN" dirty="0"/>
              <a:t>所指定的文件中。</a:t>
            </a:r>
          </a:p>
          <a:p>
            <a:endParaRPr lang="zh-CN" altLang="en-US" dirty="0"/>
          </a:p>
        </p:txBody>
      </p:sp>
    </p:spTree>
    <p:extLst>
      <p:ext uri="{BB962C8B-B14F-4D97-AF65-F5344CB8AC3E}">
        <p14:creationId xmlns:p14="http://schemas.microsoft.com/office/powerpoint/2010/main" val="305169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14.2.8  </a:t>
            </a:r>
            <a:r>
              <a:rPr lang="zh-CN" altLang="zh-CN" dirty="0"/>
              <a:t>退出编辑命令</a:t>
            </a:r>
            <a:endParaRPr lang="zh-CN" altLang="en-US" dirty="0"/>
          </a:p>
        </p:txBody>
      </p:sp>
      <p:sp>
        <p:nvSpPr>
          <p:cNvPr id="3" name="内容占位符 2"/>
          <p:cNvSpPr>
            <a:spLocks noGrp="1"/>
          </p:cNvSpPr>
          <p:nvPr>
            <p:ph idx="1"/>
          </p:nvPr>
        </p:nvSpPr>
        <p:spPr/>
        <p:txBody>
          <a:bodyPr/>
          <a:lstStyle/>
          <a:p>
            <a:r>
              <a:rPr lang="zh-CN" altLang="zh-CN" dirty="0"/>
              <a:t>退出编辑命令（</a:t>
            </a:r>
            <a:r>
              <a:rPr lang="x-none" altLang="zh-CN" dirty="0"/>
              <a:t>q</a:t>
            </a:r>
            <a:r>
              <a:rPr lang="zh-CN" altLang="zh-CN" dirty="0"/>
              <a:t>）会使</a:t>
            </a:r>
            <a:r>
              <a:rPr lang="x-none" altLang="zh-CN" dirty="0"/>
              <a:t>sed</a:t>
            </a:r>
            <a:r>
              <a:rPr lang="zh-CN" altLang="zh-CN" dirty="0"/>
              <a:t>脚本立即退出，停止处理新的输入行。它的语法如下所示：</a:t>
            </a:r>
          </a:p>
          <a:p>
            <a:r>
              <a:rPr lang="x-none" altLang="zh-CN" dirty="0"/>
              <a:t>[line-address]q</a:t>
            </a:r>
            <a:endParaRPr lang="zh-CN" altLang="zh-CN" dirty="0"/>
          </a:p>
          <a:p>
            <a:r>
              <a:rPr lang="zh-CN" altLang="zh-CN" dirty="0"/>
              <a:t>它只适用于单行的地址。一旦找到和</a:t>
            </a:r>
            <a:r>
              <a:rPr lang="x-none" altLang="zh-CN" dirty="0"/>
              <a:t>line-address</a:t>
            </a:r>
            <a:r>
              <a:rPr lang="zh-CN" altLang="zh-CN" dirty="0"/>
              <a:t>匹配的行，那么脚本就结束运行。</a:t>
            </a:r>
          </a:p>
          <a:p>
            <a:endParaRPr lang="zh-CN" altLang="en-US" dirty="0"/>
          </a:p>
        </p:txBody>
      </p:sp>
    </p:spTree>
    <p:extLst>
      <p:ext uri="{BB962C8B-B14F-4D97-AF65-F5344CB8AC3E}">
        <p14:creationId xmlns:p14="http://schemas.microsoft.com/office/powerpoint/2010/main" val="243635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  </a:t>
            </a:r>
            <a:r>
              <a:rPr lang="en-US" altLang="zh-CN" dirty="0" err="1"/>
              <a:t>sed</a:t>
            </a:r>
            <a:r>
              <a:rPr lang="zh-CN" altLang="zh-CN" dirty="0"/>
              <a:t>命令实例</a:t>
            </a:r>
            <a:endParaRPr lang="zh-CN" altLang="en-US" dirty="0"/>
          </a:p>
        </p:txBody>
      </p:sp>
    </p:spTree>
    <p:extLst>
      <p:ext uri="{BB962C8B-B14F-4D97-AF65-F5344CB8AC3E}">
        <p14:creationId xmlns:p14="http://schemas.microsoft.com/office/powerpoint/2010/main" val="3962191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14.3.1  </a:t>
            </a:r>
            <a:r>
              <a:rPr lang="zh-CN" altLang="zh-CN" dirty="0"/>
              <a:t>实例：向文件中添加或插入行</a:t>
            </a:r>
            <a:endParaRPr lang="zh-CN" altLang="en-US" dirty="0"/>
          </a:p>
        </p:txBody>
      </p:sp>
      <p:sp>
        <p:nvSpPr>
          <p:cNvPr id="3" name="内容占位符 2"/>
          <p:cNvSpPr>
            <a:spLocks noGrp="1"/>
          </p:cNvSpPr>
          <p:nvPr>
            <p:ph idx="1"/>
          </p:nvPr>
        </p:nvSpPr>
        <p:spPr/>
        <p:txBody>
          <a:bodyPr/>
          <a:lstStyle/>
          <a:p>
            <a:r>
              <a:rPr lang="zh-CN" altLang="zh-CN" dirty="0"/>
              <a:t>实例</a:t>
            </a:r>
            <a:r>
              <a:rPr lang="en-US" altLang="zh-CN" dirty="0"/>
              <a:t>1</a:t>
            </a:r>
            <a:r>
              <a:rPr lang="zh-CN" altLang="zh-CN" dirty="0"/>
              <a:t>，在文件的指定的行之后添加一行内容。</a:t>
            </a:r>
          </a:p>
          <a:p>
            <a:r>
              <a:rPr lang="zh-CN" altLang="zh-CN" dirty="0"/>
              <a:t>实例</a:t>
            </a:r>
            <a:r>
              <a:rPr lang="x-none" altLang="zh-CN" dirty="0"/>
              <a:t>2</a:t>
            </a:r>
            <a:r>
              <a:rPr lang="zh-CN" altLang="zh-CN" dirty="0"/>
              <a:t>，在匹配模式的行之后添加一行内容。</a:t>
            </a:r>
          </a:p>
          <a:p>
            <a:r>
              <a:rPr lang="zh-CN" altLang="zh-CN" dirty="0"/>
              <a:t>实例</a:t>
            </a:r>
            <a:r>
              <a:rPr lang="x-none" altLang="zh-CN" dirty="0"/>
              <a:t>3</a:t>
            </a:r>
            <a:r>
              <a:rPr lang="zh-CN" altLang="zh-CN" dirty="0"/>
              <a:t>，在文件的最后一行后添加多行内容。</a:t>
            </a:r>
          </a:p>
          <a:p>
            <a:r>
              <a:rPr lang="zh-CN" altLang="zh-CN" dirty="0"/>
              <a:t>实例</a:t>
            </a:r>
            <a:r>
              <a:rPr lang="x-none" altLang="zh-CN" dirty="0"/>
              <a:t>4</a:t>
            </a:r>
            <a:r>
              <a:rPr lang="zh-CN" altLang="zh-CN" dirty="0"/>
              <a:t>，在文件中的指定行之前插入一行内容。</a:t>
            </a:r>
          </a:p>
          <a:p>
            <a:r>
              <a:rPr lang="zh-CN" altLang="zh-CN" dirty="0"/>
              <a:t>实例</a:t>
            </a:r>
            <a:r>
              <a:rPr lang="x-none" altLang="zh-CN" dirty="0"/>
              <a:t>5</a:t>
            </a:r>
            <a:r>
              <a:rPr lang="zh-CN" altLang="zh-CN" dirty="0"/>
              <a:t>，在匹配指定模式的行之前插入一行内容。</a:t>
            </a:r>
          </a:p>
          <a:p>
            <a:r>
              <a:rPr lang="zh-CN" altLang="zh-CN" dirty="0"/>
              <a:t>实例</a:t>
            </a:r>
            <a:r>
              <a:rPr lang="x-none" altLang="zh-CN" dirty="0"/>
              <a:t>6</a:t>
            </a:r>
            <a:r>
              <a:rPr lang="zh-CN" altLang="zh-CN" dirty="0"/>
              <a:t>，在文件的最后一行之前插入一行内容。</a:t>
            </a:r>
          </a:p>
          <a:p>
            <a:endParaRPr lang="zh-CN" altLang="en-US" dirty="0"/>
          </a:p>
        </p:txBody>
      </p:sp>
    </p:spTree>
    <p:extLst>
      <p:ext uri="{BB962C8B-B14F-4D97-AF65-F5344CB8AC3E}">
        <p14:creationId xmlns:p14="http://schemas.microsoft.com/office/powerpoint/2010/main" val="2612972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14.3.2  </a:t>
            </a:r>
            <a:r>
              <a:rPr lang="zh-CN" altLang="zh-CN" dirty="0"/>
              <a:t>实例：更改文件中指定的行</a:t>
            </a:r>
            <a:endParaRPr lang="zh-CN" altLang="en-US" dirty="0"/>
          </a:p>
        </p:txBody>
      </p:sp>
      <p:sp>
        <p:nvSpPr>
          <p:cNvPr id="3" name="内容占位符 2"/>
          <p:cNvSpPr>
            <a:spLocks noGrp="1"/>
          </p:cNvSpPr>
          <p:nvPr>
            <p:ph idx="1"/>
          </p:nvPr>
        </p:nvSpPr>
        <p:spPr/>
        <p:txBody>
          <a:bodyPr/>
          <a:lstStyle/>
          <a:p>
            <a:r>
              <a:rPr lang="zh-CN" altLang="zh-CN" dirty="0"/>
              <a:t>这一节中，我们仍然使用上一节的示例文件</a:t>
            </a:r>
            <a:r>
              <a:rPr lang="en-US" altLang="zh-CN" dirty="0"/>
              <a:t>info.txt</a:t>
            </a:r>
            <a:r>
              <a:rPr lang="zh-CN" altLang="zh-CN" dirty="0" smtClean="0"/>
              <a:t>。</a:t>
            </a:r>
            <a:endParaRPr lang="en-US" altLang="zh-CN" dirty="0" smtClean="0"/>
          </a:p>
          <a:p>
            <a:r>
              <a:rPr lang="zh-CN" altLang="zh-CN" dirty="0"/>
              <a:t>实例</a:t>
            </a:r>
            <a:r>
              <a:rPr lang="en-US" altLang="zh-CN" dirty="0"/>
              <a:t>1</a:t>
            </a:r>
            <a:r>
              <a:rPr lang="zh-CN" altLang="zh-CN" dirty="0"/>
              <a:t>，修改文件的第一行。</a:t>
            </a:r>
          </a:p>
          <a:p>
            <a:r>
              <a:rPr lang="zh-CN" altLang="zh-CN" dirty="0"/>
              <a:t>实例</a:t>
            </a:r>
            <a:r>
              <a:rPr lang="en-US" altLang="zh-CN" dirty="0"/>
              <a:t>2</a:t>
            </a:r>
            <a:r>
              <a:rPr lang="zh-CN" altLang="zh-CN" dirty="0"/>
              <a:t>，修改匹配指定模式的行。</a:t>
            </a:r>
          </a:p>
          <a:p>
            <a:r>
              <a:rPr lang="zh-CN" altLang="zh-CN" dirty="0"/>
              <a:t>实例</a:t>
            </a:r>
            <a:r>
              <a:rPr lang="en-US" altLang="zh-CN" dirty="0"/>
              <a:t>3</a:t>
            </a:r>
            <a:r>
              <a:rPr lang="zh-CN" altLang="zh-CN" dirty="0"/>
              <a:t>，更改文件的最后一行。</a:t>
            </a:r>
          </a:p>
          <a:p>
            <a:endParaRPr lang="zh-CN" altLang="zh-CN" dirty="0"/>
          </a:p>
          <a:p>
            <a:endParaRPr lang="zh-CN" altLang="en-US" dirty="0"/>
          </a:p>
        </p:txBody>
      </p:sp>
    </p:spTree>
    <p:extLst>
      <p:ext uri="{BB962C8B-B14F-4D97-AF65-F5344CB8AC3E}">
        <p14:creationId xmlns:p14="http://schemas.microsoft.com/office/powerpoint/2010/main" val="306408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14.3.3  </a:t>
            </a:r>
            <a:r>
              <a:rPr lang="zh-CN" altLang="zh-CN" dirty="0"/>
              <a:t>实例：删除文件中的行</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首先，我们创建一个名为</a:t>
            </a:r>
            <a:r>
              <a:rPr lang="en-US" altLang="zh-CN" dirty="0"/>
              <a:t>info_num.txt</a:t>
            </a:r>
            <a:r>
              <a:rPr lang="zh-CN" altLang="zh-CN" dirty="0"/>
              <a:t>的文件，用于接下来我们演示</a:t>
            </a:r>
            <a:r>
              <a:rPr lang="en-US" altLang="zh-CN" dirty="0" err="1"/>
              <a:t>sed</a:t>
            </a:r>
            <a:r>
              <a:rPr lang="zh-CN" altLang="zh-CN" dirty="0"/>
              <a:t>的删除编辑命令时使用</a:t>
            </a:r>
            <a:r>
              <a:rPr lang="zh-CN" altLang="zh-CN" dirty="0" smtClean="0"/>
              <a:t>。</a:t>
            </a:r>
            <a:endParaRPr lang="en-US" altLang="zh-CN" dirty="0" smtClean="0"/>
          </a:p>
          <a:p>
            <a:r>
              <a:rPr lang="zh-CN" altLang="zh-CN" dirty="0"/>
              <a:t>实例</a:t>
            </a:r>
            <a:r>
              <a:rPr lang="en-US" altLang="zh-CN" dirty="0"/>
              <a:t>1</a:t>
            </a:r>
            <a:r>
              <a:rPr lang="zh-CN" altLang="zh-CN" dirty="0"/>
              <a:t>，删除文件中指定的行。</a:t>
            </a:r>
          </a:p>
          <a:p>
            <a:r>
              <a:rPr lang="zh-CN" altLang="zh-CN" dirty="0"/>
              <a:t>实例</a:t>
            </a:r>
            <a:r>
              <a:rPr lang="en-US" altLang="zh-CN" dirty="0"/>
              <a:t>2</a:t>
            </a:r>
            <a:r>
              <a:rPr lang="zh-CN" altLang="zh-CN" dirty="0"/>
              <a:t>，从指定的行开始删除，并每隔固定的行数删除一行。</a:t>
            </a:r>
          </a:p>
          <a:p>
            <a:r>
              <a:rPr lang="zh-CN" altLang="zh-CN" dirty="0"/>
              <a:t>实例</a:t>
            </a:r>
            <a:r>
              <a:rPr lang="en-US" altLang="zh-CN" dirty="0"/>
              <a:t>3</a:t>
            </a:r>
            <a:r>
              <a:rPr lang="zh-CN" altLang="zh-CN" dirty="0"/>
              <a:t>，删除指定范围内的行。</a:t>
            </a:r>
          </a:p>
          <a:p>
            <a:r>
              <a:rPr lang="zh-CN" altLang="zh-CN" dirty="0"/>
              <a:t>实例</a:t>
            </a:r>
            <a:r>
              <a:rPr lang="en-US" altLang="zh-CN" dirty="0"/>
              <a:t>4</a:t>
            </a:r>
            <a:r>
              <a:rPr lang="zh-CN" altLang="zh-CN" dirty="0"/>
              <a:t>，删除指定范围以外的行。</a:t>
            </a:r>
          </a:p>
          <a:p>
            <a:r>
              <a:rPr lang="zh-CN" altLang="zh-CN" dirty="0"/>
              <a:t>实例</a:t>
            </a:r>
            <a:r>
              <a:rPr lang="en-US" altLang="zh-CN" dirty="0"/>
              <a:t>5</a:t>
            </a:r>
            <a:r>
              <a:rPr lang="zh-CN" altLang="zh-CN" dirty="0"/>
              <a:t>，删除文件中的最后一行。</a:t>
            </a:r>
          </a:p>
          <a:p>
            <a:r>
              <a:rPr lang="zh-CN" altLang="zh-CN" dirty="0"/>
              <a:t>实例</a:t>
            </a:r>
            <a:r>
              <a:rPr lang="en-US" altLang="zh-CN" dirty="0"/>
              <a:t>6</a:t>
            </a:r>
            <a:r>
              <a:rPr lang="zh-CN" altLang="zh-CN" dirty="0"/>
              <a:t>，删除文件中匹配指定模式的行。</a:t>
            </a:r>
          </a:p>
          <a:p>
            <a:r>
              <a:rPr lang="zh-CN" altLang="zh-CN" dirty="0"/>
              <a:t>实例</a:t>
            </a:r>
            <a:r>
              <a:rPr lang="en-US" altLang="zh-CN" dirty="0"/>
              <a:t>7</a:t>
            </a:r>
            <a:r>
              <a:rPr lang="zh-CN" altLang="zh-CN" dirty="0"/>
              <a:t>，从匹配指定模式的行删到文件的最后一行。</a:t>
            </a:r>
          </a:p>
          <a:p>
            <a:r>
              <a:rPr lang="zh-CN" altLang="zh-CN" dirty="0"/>
              <a:t>实例</a:t>
            </a:r>
            <a:r>
              <a:rPr lang="en-US" altLang="zh-CN" dirty="0"/>
              <a:t>8</a:t>
            </a:r>
            <a:r>
              <a:rPr lang="zh-CN" altLang="zh-CN" dirty="0"/>
              <a:t>，删除文件中匹配指定模式的行及其后面</a:t>
            </a:r>
            <a:r>
              <a:rPr lang="en-US" altLang="zh-CN" dirty="0"/>
              <a:t>n</a:t>
            </a:r>
            <a:r>
              <a:rPr lang="zh-CN" altLang="zh-CN" dirty="0"/>
              <a:t>行的内容。</a:t>
            </a:r>
          </a:p>
          <a:p>
            <a:r>
              <a:rPr lang="zh-CN" altLang="zh-CN" dirty="0"/>
              <a:t>实例</a:t>
            </a:r>
            <a:r>
              <a:rPr lang="en-US" altLang="zh-CN" dirty="0"/>
              <a:t>9</a:t>
            </a:r>
            <a:r>
              <a:rPr lang="zh-CN" altLang="zh-CN" dirty="0"/>
              <a:t>，删除文件中空行。</a:t>
            </a:r>
          </a:p>
          <a:p>
            <a:r>
              <a:rPr lang="zh-CN" altLang="zh-CN" dirty="0"/>
              <a:t>实例</a:t>
            </a:r>
            <a:r>
              <a:rPr lang="en-US" altLang="zh-CN" dirty="0"/>
              <a:t>10</a:t>
            </a:r>
            <a:r>
              <a:rPr lang="zh-CN" altLang="zh-CN" dirty="0"/>
              <a:t>，删除文件中不匹配指定模式的行：</a:t>
            </a:r>
          </a:p>
          <a:p>
            <a:r>
              <a:rPr lang="zh-CN" altLang="zh-CN" dirty="0"/>
              <a:t>实例</a:t>
            </a:r>
            <a:r>
              <a:rPr lang="en-US" altLang="zh-CN" dirty="0"/>
              <a:t>11</a:t>
            </a:r>
            <a:r>
              <a:rPr lang="zh-CN" altLang="zh-CN" dirty="0"/>
              <a:t>，删除文件的指定范围内的行中匹配指定模式的行</a:t>
            </a:r>
            <a:r>
              <a:rPr lang="zh-CN" altLang="zh-CN" dirty="0" smtClean="0"/>
              <a:t>。</a:t>
            </a:r>
            <a:endParaRPr lang="zh-CN" altLang="zh-CN" dirty="0"/>
          </a:p>
        </p:txBody>
      </p:sp>
    </p:spTree>
    <p:extLst>
      <p:ext uri="{BB962C8B-B14F-4D97-AF65-F5344CB8AC3E}">
        <p14:creationId xmlns:p14="http://schemas.microsoft.com/office/powerpoint/2010/main" val="3356724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14.3.4  </a:t>
            </a:r>
            <a:r>
              <a:rPr lang="zh-CN" altLang="zh-CN" dirty="0"/>
              <a:t>实例：替换文件中的内容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首先我们创建一个文本文件</a:t>
            </a:r>
            <a:r>
              <a:rPr lang="en-US" altLang="zh-CN" dirty="0"/>
              <a:t>techClass.txt</a:t>
            </a:r>
            <a:r>
              <a:rPr lang="zh-CN" altLang="zh-CN" dirty="0"/>
              <a:t>，用于我们本节中的实例使用</a:t>
            </a:r>
            <a:r>
              <a:rPr lang="zh-CN" altLang="zh-CN" dirty="0" smtClean="0"/>
              <a:t>。</a:t>
            </a:r>
            <a:endParaRPr lang="en-US" altLang="zh-CN" dirty="0" smtClean="0"/>
          </a:p>
          <a:p>
            <a:r>
              <a:rPr lang="zh-CN" altLang="zh-CN" dirty="0"/>
              <a:t>实例</a:t>
            </a:r>
            <a:r>
              <a:rPr lang="en-US" altLang="zh-CN" dirty="0"/>
              <a:t>1</a:t>
            </a:r>
            <a:r>
              <a:rPr lang="zh-CN" altLang="zh-CN" dirty="0"/>
              <a:t>，替换一行中第一个匹配模式的字符串。</a:t>
            </a:r>
          </a:p>
          <a:p>
            <a:r>
              <a:rPr lang="zh-CN" altLang="zh-CN" dirty="0"/>
              <a:t>实例</a:t>
            </a:r>
            <a:r>
              <a:rPr lang="en-US" altLang="zh-CN" dirty="0"/>
              <a:t>2</a:t>
            </a:r>
            <a:r>
              <a:rPr lang="zh-CN" altLang="zh-CN" dirty="0"/>
              <a:t>，替换文件中的匹配指定模式的所有字符串。</a:t>
            </a:r>
          </a:p>
          <a:p>
            <a:r>
              <a:rPr lang="zh-CN" altLang="zh-CN" dirty="0"/>
              <a:t>实例</a:t>
            </a:r>
            <a:r>
              <a:rPr lang="en-US" altLang="zh-CN" dirty="0"/>
              <a:t>3</a:t>
            </a:r>
            <a:r>
              <a:rPr lang="zh-CN" altLang="zh-CN" dirty="0"/>
              <a:t>，替换文件中每行第</a:t>
            </a:r>
            <a:r>
              <a:rPr lang="en-US" altLang="zh-CN" dirty="0"/>
              <a:t>n</a:t>
            </a:r>
            <a:r>
              <a:rPr lang="zh-CN" altLang="zh-CN" dirty="0"/>
              <a:t>个匹配指定模式的字符串。</a:t>
            </a:r>
          </a:p>
          <a:p>
            <a:r>
              <a:rPr lang="zh-CN" altLang="zh-CN" dirty="0"/>
              <a:t>实例</a:t>
            </a:r>
            <a:r>
              <a:rPr lang="en-US" altLang="zh-CN" dirty="0"/>
              <a:t>4</a:t>
            </a:r>
            <a:r>
              <a:rPr lang="zh-CN" altLang="zh-CN" dirty="0"/>
              <a:t>，将发生字符串替换的行写入指定的文件，并只打印发生替换的行。</a:t>
            </a:r>
          </a:p>
          <a:p>
            <a:r>
              <a:rPr lang="zh-CN" altLang="zh-CN" dirty="0"/>
              <a:t>实例</a:t>
            </a:r>
            <a:r>
              <a:rPr lang="en-US" altLang="zh-CN" dirty="0"/>
              <a:t>5</a:t>
            </a:r>
            <a:r>
              <a:rPr lang="zh-CN" altLang="zh-CN" dirty="0"/>
              <a:t>，只替换文件中匹配指定模式的行中的字符串。</a:t>
            </a:r>
          </a:p>
          <a:p>
            <a:r>
              <a:rPr lang="zh-CN" altLang="zh-CN" dirty="0"/>
              <a:t>实例</a:t>
            </a:r>
            <a:r>
              <a:rPr lang="en-US" altLang="zh-CN" dirty="0"/>
              <a:t>6</a:t>
            </a:r>
            <a:r>
              <a:rPr lang="zh-CN" altLang="zh-CN" dirty="0"/>
              <a:t>，删掉每行的最后</a:t>
            </a:r>
            <a:r>
              <a:rPr lang="en-US" altLang="zh-CN" dirty="0"/>
              <a:t>n</a:t>
            </a:r>
            <a:r>
              <a:rPr lang="zh-CN" altLang="zh-CN" dirty="0"/>
              <a:t>个字符。</a:t>
            </a:r>
          </a:p>
          <a:p>
            <a:r>
              <a:rPr lang="zh-CN" altLang="zh-CN" dirty="0"/>
              <a:t>实例</a:t>
            </a:r>
            <a:r>
              <a:rPr lang="en-US" altLang="zh-CN" dirty="0"/>
              <a:t>7</a:t>
            </a:r>
            <a:r>
              <a:rPr lang="zh-CN" altLang="zh-CN" dirty="0"/>
              <a:t>，删除文件中的注释。</a:t>
            </a:r>
          </a:p>
          <a:p>
            <a:r>
              <a:rPr lang="zh-CN" altLang="zh-CN" dirty="0"/>
              <a:t>实例</a:t>
            </a:r>
            <a:r>
              <a:rPr lang="en-US" altLang="zh-CN" dirty="0"/>
              <a:t>8</a:t>
            </a:r>
            <a:r>
              <a:rPr lang="zh-CN" altLang="zh-CN" dirty="0"/>
              <a:t>，删除文件中的注释及其空行。</a:t>
            </a:r>
          </a:p>
          <a:p>
            <a:r>
              <a:rPr lang="zh-CN" altLang="zh-CN" dirty="0"/>
              <a:t>实例</a:t>
            </a:r>
            <a:r>
              <a:rPr lang="en-US" altLang="zh-CN" dirty="0"/>
              <a:t>9</a:t>
            </a:r>
            <a:r>
              <a:rPr lang="zh-CN" altLang="zh-CN" dirty="0"/>
              <a:t>，使用符号‘</a:t>
            </a:r>
            <a:r>
              <a:rPr lang="en-US" altLang="zh-CN" dirty="0"/>
              <a:t>&amp;</a:t>
            </a:r>
            <a:r>
              <a:rPr lang="zh-CN" altLang="zh-CN" dirty="0"/>
              <a:t>’获得匹配的字符串。</a:t>
            </a:r>
          </a:p>
          <a:p>
            <a:endParaRPr lang="zh-CN" altLang="en-US" dirty="0"/>
          </a:p>
        </p:txBody>
      </p:sp>
    </p:spTree>
    <p:extLst>
      <p:ext uri="{BB962C8B-B14F-4D97-AF65-F5344CB8AC3E}">
        <p14:creationId xmlns:p14="http://schemas.microsoft.com/office/powerpoint/2010/main" val="363576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  </a:t>
            </a:r>
            <a:r>
              <a:rPr lang="en-US" altLang="zh-CN" dirty="0" err="1"/>
              <a:t>sed</a:t>
            </a:r>
            <a:r>
              <a:rPr lang="zh-CN" altLang="zh-CN" dirty="0"/>
              <a:t>编辑器基础</a:t>
            </a:r>
            <a:endParaRPr lang="zh-CN" altLang="en-US" dirty="0"/>
          </a:p>
        </p:txBody>
      </p:sp>
    </p:spTree>
    <p:extLst>
      <p:ext uri="{BB962C8B-B14F-4D97-AF65-F5344CB8AC3E}">
        <p14:creationId xmlns:p14="http://schemas.microsoft.com/office/powerpoint/2010/main" val="340937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14.3.5  </a:t>
            </a:r>
            <a:r>
              <a:rPr lang="zh-CN" altLang="zh-CN" dirty="0"/>
              <a:t>实例：打印文件中的行</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在本节中，我们仍然使用上一节中的示例文件</a:t>
            </a:r>
            <a:r>
              <a:rPr lang="en-US" altLang="zh-CN" dirty="0"/>
              <a:t>techClass.txt</a:t>
            </a:r>
            <a:r>
              <a:rPr lang="zh-CN" altLang="zh-CN" dirty="0" smtClean="0"/>
              <a:t>。</a:t>
            </a:r>
            <a:endParaRPr lang="en-US" altLang="zh-CN" dirty="0" smtClean="0"/>
          </a:p>
          <a:p>
            <a:r>
              <a:rPr lang="zh-CN" altLang="zh-CN" dirty="0"/>
              <a:t>实例</a:t>
            </a:r>
            <a:r>
              <a:rPr lang="en-US" altLang="zh-CN" dirty="0"/>
              <a:t>1</a:t>
            </a:r>
            <a:r>
              <a:rPr lang="zh-CN" altLang="zh-CN" dirty="0"/>
              <a:t>，打印文件中第</a:t>
            </a:r>
            <a:r>
              <a:rPr lang="en-US" altLang="zh-CN" dirty="0"/>
              <a:t>n</a:t>
            </a:r>
            <a:r>
              <a:rPr lang="zh-CN" altLang="zh-CN" dirty="0"/>
              <a:t>行。</a:t>
            </a:r>
          </a:p>
          <a:p>
            <a:r>
              <a:rPr lang="zh-CN" altLang="zh-CN" dirty="0"/>
              <a:t>实例</a:t>
            </a:r>
            <a:r>
              <a:rPr lang="en-US" altLang="zh-CN" dirty="0"/>
              <a:t>2</a:t>
            </a:r>
            <a:r>
              <a:rPr lang="zh-CN" altLang="zh-CN" dirty="0"/>
              <a:t>，从文件的第</a:t>
            </a:r>
            <a:r>
              <a:rPr lang="en-US" altLang="zh-CN" dirty="0"/>
              <a:t>n</a:t>
            </a:r>
            <a:r>
              <a:rPr lang="zh-CN" altLang="zh-CN" dirty="0"/>
              <a:t>行开始打印，并每隔</a:t>
            </a:r>
            <a:r>
              <a:rPr lang="en-US" altLang="zh-CN" dirty="0"/>
              <a:t> m-1</a:t>
            </a:r>
            <a:r>
              <a:rPr lang="zh-CN" altLang="zh-CN" dirty="0"/>
              <a:t>行（每</a:t>
            </a:r>
            <a:r>
              <a:rPr lang="en-US" altLang="zh-CN" dirty="0"/>
              <a:t>m</a:t>
            </a:r>
            <a:r>
              <a:rPr lang="zh-CN" altLang="zh-CN" dirty="0"/>
              <a:t>行）就打印一行。</a:t>
            </a:r>
          </a:p>
          <a:p>
            <a:r>
              <a:rPr lang="zh-CN" altLang="zh-CN" dirty="0"/>
              <a:t>实例</a:t>
            </a:r>
            <a:r>
              <a:rPr lang="en-US" altLang="zh-CN" dirty="0"/>
              <a:t>3</a:t>
            </a:r>
            <a:r>
              <a:rPr lang="zh-CN" altLang="zh-CN" dirty="0"/>
              <a:t>，打印文件的最后一行。</a:t>
            </a:r>
          </a:p>
          <a:p>
            <a:r>
              <a:rPr lang="zh-CN" altLang="zh-CN" dirty="0"/>
              <a:t>实例</a:t>
            </a:r>
            <a:r>
              <a:rPr lang="en-US" altLang="zh-CN" dirty="0"/>
              <a:t>4</a:t>
            </a:r>
            <a:r>
              <a:rPr lang="zh-CN" altLang="zh-CN" dirty="0"/>
              <a:t>，打印文件的第</a:t>
            </a:r>
            <a:r>
              <a:rPr lang="en-US" altLang="zh-CN" dirty="0"/>
              <a:t>n</a:t>
            </a:r>
            <a:r>
              <a:rPr lang="zh-CN" altLang="zh-CN" dirty="0"/>
              <a:t>行到第</a:t>
            </a:r>
            <a:r>
              <a:rPr lang="en-US" altLang="zh-CN" dirty="0"/>
              <a:t>m</a:t>
            </a:r>
            <a:r>
              <a:rPr lang="zh-CN" altLang="zh-CN" dirty="0"/>
              <a:t>行。</a:t>
            </a:r>
          </a:p>
          <a:p>
            <a:r>
              <a:rPr lang="zh-CN" altLang="zh-CN" dirty="0"/>
              <a:t>实例</a:t>
            </a:r>
            <a:r>
              <a:rPr lang="en-US" altLang="zh-CN" dirty="0"/>
              <a:t>5</a:t>
            </a:r>
            <a:r>
              <a:rPr lang="zh-CN" altLang="zh-CN" dirty="0"/>
              <a:t>，打印文件的第</a:t>
            </a:r>
            <a:r>
              <a:rPr lang="en-US" altLang="zh-CN" dirty="0"/>
              <a:t>n</a:t>
            </a:r>
            <a:r>
              <a:rPr lang="zh-CN" altLang="zh-CN" dirty="0"/>
              <a:t>行到最后一行。</a:t>
            </a:r>
          </a:p>
          <a:p>
            <a:r>
              <a:rPr lang="zh-CN" altLang="zh-CN" dirty="0"/>
              <a:t>实例</a:t>
            </a:r>
            <a:r>
              <a:rPr lang="en-US" altLang="zh-CN" dirty="0"/>
              <a:t>6</a:t>
            </a:r>
            <a:r>
              <a:rPr lang="zh-CN" altLang="zh-CN" dirty="0"/>
              <a:t>，打印文件中匹配指定模式的行。</a:t>
            </a:r>
          </a:p>
          <a:p>
            <a:r>
              <a:rPr lang="zh-CN" altLang="zh-CN" dirty="0"/>
              <a:t>实例</a:t>
            </a:r>
            <a:r>
              <a:rPr lang="en-US" altLang="zh-CN" dirty="0"/>
              <a:t>7</a:t>
            </a:r>
            <a:r>
              <a:rPr lang="zh-CN" altLang="zh-CN" dirty="0"/>
              <a:t>，打印文件中从匹配指定模式的行到第</a:t>
            </a:r>
            <a:r>
              <a:rPr lang="en-US" altLang="zh-CN" dirty="0"/>
              <a:t>n</a:t>
            </a:r>
            <a:r>
              <a:rPr lang="zh-CN" altLang="zh-CN" dirty="0"/>
              <a:t>行的内容。</a:t>
            </a:r>
          </a:p>
          <a:p>
            <a:r>
              <a:rPr lang="zh-CN" altLang="zh-CN" dirty="0"/>
              <a:t>实例</a:t>
            </a:r>
            <a:r>
              <a:rPr lang="en-US" altLang="zh-CN" dirty="0"/>
              <a:t>8</a:t>
            </a:r>
            <a:r>
              <a:rPr lang="zh-CN" altLang="zh-CN" dirty="0"/>
              <a:t>，打印文件中从第</a:t>
            </a:r>
            <a:r>
              <a:rPr lang="en-US" altLang="zh-CN" dirty="0"/>
              <a:t>n</a:t>
            </a:r>
            <a:r>
              <a:rPr lang="zh-CN" altLang="zh-CN" dirty="0"/>
              <a:t>行到匹配指定模式的行的内容。</a:t>
            </a:r>
          </a:p>
          <a:p>
            <a:r>
              <a:rPr lang="zh-CN" altLang="zh-CN" dirty="0"/>
              <a:t>实例</a:t>
            </a:r>
            <a:r>
              <a:rPr lang="en-US" altLang="zh-CN" dirty="0"/>
              <a:t>9</a:t>
            </a:r>
            <a:r>
              <a:rPr lang="zh-CN" altLang="zh-CN" dirty="0"/>
              <a:t>，打印文件中从匹配指定模式的行到最后一行的内容。</a:t>
            </a:r>
          </a:p>
          <a:p>
            <a:r>
              <a:rPr lang="zh-CN" altLang="zh-CN" dirty="0"/>
              <a:t>实例</a:t>
            </a:r>
            <a:r>
              <a:rPr lang="en-US" altLang="zh-CN" dirty="0"/>
              <a:t>10</a:t>
            </a:r>
            <a:r>
              <a:rPr lang="zh-CN" altLang="zh-CN" dirty="0"/>
              <a:t>，打印文件中匹配指定模式的行及其后面的</a:t>
            </a:r>
            <a:r>
              <a:rPr lang="en-US" altLang="zh-CN" dirty="0"/>
              <a:t>n</a:t>
            </a:r>
            <a:r>
              <a:rPr lang="zh-CN" altLang="zh-CN" dirty="0"/>
              <a:t>行。</a:t>
            </a:r>
          </a:p>
          <a:p>
            <a:r>
              <a:rPr lang="zh-CN" altLang="zh-CN" dirty="0"/>
              <a:t>实例</a:t>
            </a:r>
            <a:r>
              <a:rPr lang="en-US" altLang="zh-CN" dirty="0"/>
              <a:t>11</a:t>
            </a:r>
            <a:r>
              <a:rPr lang="zh-CN" altLang="zh-CN" dirty="0"/>
              <a:t>，打印文件中从匹配指定模式的行到匹配另一个指定模式的行的内容。</a:t>
            </a:r>
          </a:p>
          <a:p>
            <a:endParaRPr lang="zh-CN" altLang="en-US" dirty="0"/>
          </a:p>
        </p:txBody>
      </p:sp>
    </p:spTree>
    <p:extLst>
      <p:ext uri="{BB962C8B-B14F-4D97-AF65-F5344CB8AC3E}">
        <p14:creationId xmlns:p14="http://schemas.microsoft.com/office/powerpoint/2010/main" val="428158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14.3.6  </a:t>
            </a:r>
            <a:r>
              <a:rPr lang="zh-CN" altLang="zh-CN" dirty="0"/>
              <a:t>实例：打印文件中的行号</a:t>
            </a:r>
            <a:endParaRPr lang="zh-CN" altLang="en-US" dirty="0"/>
          </a:p>
        </p:txBody>
      </p:sp>
      <p:sp>
        <p:nvSpPr>
          <p:cNvPr id="3" name="内容占位符 2"/>
          <p:cNvSpPr>
            <a:spLocks noGrp="1"/>
          </p:cNvSpPr>
          <p:nvPr>
            <p:ph idx="1"/>
          </p:nvPr>
        </p:nvSpPr>
        <p:spPr/>
        <p:txBody>
          <a:bodyPr/>
          <a:lstStyle/>
          <a:p>
            <a:r>
              <a:rPr lang="zh-CN" altLang="zh-CN" dirty="0"/>
              <a:t>实例</a:t>
            </a:r>
            <a:r>
              <a:rPr lang="en-US" altLang="zh-CN" dirty="0"/>
              <a:t>1</a:t>
            </a:r>
            <a:r>
              <a:rPr lang="zh-CN" altLang="zh-CN" dirty="0"/>
              <a:t>，打印文件的总行数。</a:t>
            </a:r>
          </a:p>
          <a:p>
            <a:r>
              <a:rPr lang="zh-CN" altLang="zh-CN" dirty="0"/>
              <a:t>实例</a:t>
            </a:r>
            <a:r>
              <a:rPr lang="en-US" altLang="zh-CN" dirty="0"/>
              <a:t>2</a:t>
            </a:r>
            <a:r>
              <a:rPr lang="zh-CN" altLang="zh-CN" dirty="0"/>
              <a:t>，打印日志文件中的报错的行号及其内容：</a:t>
            </a:r>
          </a:p>
          <a:p>
            <a:endParaRPr lang="zh-CN" altLang="en-US" dirty="0"/>
          </a:p>
        </p:txBody>
      </p:sp>
    </p:spTree>
    <p:extLst>
      <p:ext uri="{BB962C8B-B14F-4D97-AF65-F5344CB8AC3E}">
        <p14:creationId xmlns:p14="http://schemas.microsoft.com/office/powerpoint/2010/main" val="228949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14.3.7  </a:t>
            </a:r>
            <a:r>
              <a:rPr lang="zh-CN" altLang="zh-CN" dirty="0"/>
              <a:t>实例：从文件中读取和向文件中写入</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我们分别使用文本文件</a:t>
            </a:r>
            <a:r>
              <a:rPr lang="en-US" altLang="zh-CN" dirty="0"/>
              <a:t>info_num.txt</a:t>
            </a:r>
            <a:r>
              <a:rPr lang="zh-CN" altLang="zh-CN" dirty="0"/>
              <a:t>和</a:t>
            </a:r>
            <a:r>
              <a:rPr lang="en-US" altLang="zh-CN" dirty="0"/>
              <a:t>techClass.txt</a:t>
            </a:r>
            <a:r>
              <a:rPr lang="zh-CN" altLang="zh-CN" dirty="0"/>
              <a:t>作为本节的示例文件</a:t>
            </a:r>
            <a:r>
              <a:rPr lang="zh-CN" altLang="zh-CN" dirty="0" smtClean="0"/>
              <a:t>。</a:t>
            </a:r>
            <a:endParaRPr lang="en-US" altLang="zh-CN" dirty="0" smtClean="0"/>
          </a:p>
          <a:p>
            <a:r>
              <a:rPr lang="zh-CN" altLang="zh-CN" dirty="0"/>
              <a:t>实例</a:t>
            </a:r>
            <a:r>
              <a:rPr lang="en-US" altLang="zh-CN" dirty="0"/>
              <a:t>1</a:t>
            </a:r>
            <a:r>
              <a:rPr lang="zh-CN" altLang="zh-CN" dirty="0"/>
              <a:t>，在文件</a:t>
            </a:r>
            <a:r>
              <a:rPr lang="en-US" altLang="zh-CN" dirty="0"/>
              <a:t>1</a:t>
            </a:r>
            <a:r>
              <a:rPr lang="zh-CN" altLang="zh-CN" dirty="0"/>
              <a:t>的每一行之后都读入一次文件</a:t>
            </a:r>
            <a:r>
              <a:rPr lang="en-US" altLang="zh-CN" dirty="0"/>
              <a:t>2</a:t>
            </a:r>
            <a:r>
              <a:rPr lang="zh-CN" altLang="zh-CN" dirty="0"/>
              <a:t>的内容。</a:t>
            </a:r>
          </a:p>
          <a:p>
            <a:r>
              <a:rPr lang="zh-CN" altLang="zh-CN" dirty="0"/>
              <a:t>实例</a:t>
            </a:r>
            <a:r>
              <a:rPr lang="en-US" altLang="zh-CN" dirty="0"/>
              <a:t>2</a:t>
            </a:r>
            <a:r>
              <a:rPr lang="zh-CN" altLang="zh-CN" dirty="0"/>
              <a:t>，在文件</a:t>
            </a:r>
            <a:r>
              <a:rPr lang="en-US" altLang="zh-CN" dirty="0"/>
              <a:t>1</a:t>
            </a:r>
            <a:r>
              <a:rPr lang="zh-CN" altLang="zh-CN" dirty="0"/>
              <a:t>的指定行之后读入文件</a:t>
            </a:r>
            <a:r>
              <a:rPr lang="en-US" altLang="zh-CN" dirty="0"/>
              <a:t>2</a:t>
            </a:r>
            <a:r>
              <a:rPr lang="zh-CN" altLang="zh-CN" dirty="0"/>
              <a:t>的内容。</a:t>
            </a:r>
          </a:p>
          <a:p>
            <a:r>
              <a:rPr lang="zh-CN" altLang="zh-CN" dirty="0"/>
              <a:t>实例</a:t>
            </a:r>
            <a:r>
              <a:rPr lang="en-US" altLang="zh-CN" dirty="0"/>
              <a:t>3</a:t>
            </a:r>
            <a:r>
              <a:rPr lang="zh-CN" altLang="zh-CN" dirty="0"/>
              <a:t>，在文件</a:t>
            </a:r>
            <a:r>
              <a:rPr lang="en-US" altLang="zh-CN" dirty="0"/>
              <a:t>1</a:t>
            </a:r>
            <a:r>
              <a:rPr lang="zh-CN" altLang="zh-CN" dirty="0"/>
              <a:t>的匹配指定模式的行之后读入文件</a:t>
            </a:r>
            <a:r>
              <a:rPr lang="en-US" altLang="zh-CN" dirty="0"/>
              <a:t>2</a:t>
            </a:r>
            <a:r>
              <a:rPr lang="zh-CN" altLang="zh-CN" dirty="0"/>
              <a:t>的内容。</a:t>
            </a:r>
          </a:p>
          <a:p>
            <a:r>
              <a:rPr lang="zh-CN" altLang="zh-CN" dirty="0"/>
              <a:t>实例</a:t>
            </a:r>
            <a:r>
              <a:rPr lang="en-US" altLang="zh-CN" dirty="0"/>
              <a:t>4</a:t>
            </a:r>
            <a:r>
              <a:rPr lang="zh-CN" altLang="zh-CN" dirty="0"/>
              <a:t>，在文件</a:t>
            </a:r>
            <a:r>
              <a:rPr lang="en-US" altLang="zh-CN" dirty="0"/>
              <a:t>1</a:t>
            </a:r>
            <a:r>
              <a:rPr lang="zh-CN" altLang="zh-CN" dirty="0"/>
              <a:t>的最后一行读入文件</a:t>
            </a:r>
            <a:r>
              <a:rPr lang="en-US" altLang="zh-CN" dirty="0"/>
              <a:t>2</a:t>
            </a:r>
            <a:r>
              <a:rPr lang="zh-CN" altLang="zh-CN" dirty="0"/>
              <a:t>的内容。</a:t>
            </a:r>
          </a:p>
          <a:p>
            <a:r>
              <a:rPr lang="zh-CN" altLang="zh-CN" dirty="0"/>
              <a:t>实例</a:t>
            </a:r>
            <a:r>
              <a:rPr lang="en-US" altLang="zh-CN" dirty="0"/>
              <a:t>5</a:t>
            </a:r>
            <a:r>
              <a:rPr lang="zh-CN" altLang="zh-CN" dirty="0"/>
              <a:t>，将文件</a:t>
            </a:r>
            <a:r>
              <a:rPr lang="en-US" altLang="zh-CN" dirty="0"/>
              <a:t>1</a:t>
            </a:r>
            <a:r>
              <a:rPr lang="zh-CN" altLang="zh-CN" dirty="0"/>
              <a:t>的第</a:t>
            </a:r>
            <a:r>
              <a:rPr lang="en-US" altLang="zh-CN" dirty="0"/>
              <a:t>n</a:t>
            </a:r>
            <a:r>
              <a:rPr lang="zh-CN" altLang="zh-CN" dirty="0"/>
              <a:t>行的内容写入文件</a:t>
            </a:r>
            <a:r>
              <a:rPr lang="en-US" altLang="zh-CN" dirty="0"/>
              <a:t>2</a:t>
            </a:r>
            <a:r>
              <a:rPr lang="zh-CN" altLang="zh-CN" dirty="0"/>
              <a:t>。</a:t>
            </a:r>
          </a:p>
          <a:p>
            <a:r>
              <a:rPr lang="zh-CN" altLang="zh-CN" dirty="0"/>
              <a:t>实例</a:t>
            </a:r>
            <a:r>
              <a:rPr lang="en-US" altLang="zh-CN" dirty="0"/>
              <a:t>6</a:t>
            </a:r>
            <a:r>
              <a:rPr lang="zh-CN" altLang="zh-CN" dirty="0"/>
              <a:t>，将文件</a:t>
            </a:r>
            <a:r>
              <a:rPr lang="en-US" altLang="zh-CN" dirty="0"/>
              <a:t>1</a:t>
            </a:r>
            <a:r>
              <a:rPr lang="zh-CN" altLang="zh-CN" dirty="0"/>
              <a:t>的指定几行的内容写入文件</a:t>
            </a:r>
            <a:r>
              <a:rPr lang="en-US" altLang="zh-CN" dirty="0"/>
              <a:t>2</a:t>
            </a:r>
            <a:r>
              <a:rPr lang="zh-CN" altLang="zh-CN" dirty="0"/>
              <a:t>。</a:t>
            </a:r>
          </a:p>
          <a:p>
            <a:r>
              <a:rPr lang="zh-CN" altLang="zh-CN" dirty="0"/>
              <a:t>实例</a:t>
            </a:r>
            <a:r>
              <a:rPr lang="en-US" altLang="zh-CN" dirty="0"/>
              <a:t>7</a:t>
            </a:r>
            <a:r>
              <a:rPr lang="zh-CN" altLang="zh-CN" dirty="0"/>
              <a:t>，将文件</a:t>
            </a:r>
            <a:r>
              <a:rPr lang="en-US" altLang="zh-CN" dirty="0"/>
              <a:t>1</a:t>
            </a:r>
            <a:r>
              <a:rPr lang="zh-CN" altLang="zh-CN" dirty="0"/>
              <a:t>的匹配某几个模式的行写入文件</a:t>
            </a:r>
            <a:r>
              <a:rPr lang="en-US" altLang="zh-CN" dirty="0"/>
              <a:t>2</a:t>
            </a:r>
            <a:r>
              <a:rPr lang="zh-CN" altLang="zh-CN" dirty="0"/>
              <a:t>。</a:t>
            </a:r>
          </a:p>
          <a:p>
            <a:r>
              <a:rPr lang="zh-CN" altLang="zh-CN" dirty="0"/>
              <a:t>实例</a:t>
            </a:r>
            <a:r>
              <a:rPr lang="en-US" altLang="zh-CN" dirty="0"/>
              <a:t>8</a:t>
            </a:r>
            <a:r>
              <a:rPr lang="zh-CN" altLang="zh-CN" dirty="0"/>
              <a:t>，将文件</a:t>
            </a:r>
            <a:r>
              <a:rPr lang="en-US" altLang="zh-CN" dirty="0"/>
              <a:t>1</a:t>
            </a:r>
            <a:r>
              <a:rPr lang="zh-CN" altLang="zh-CN" dirty="0"/>
              <a:t>中从匹配指定模式的行到最后一行的内容写入文件</a:t>
            </a:r>
            <a:r>
              <a:rPr lang="en-US" altLang="zh-CN" dirty="0"/>
              <a:t>2</a:t>
            </a:r>
            <a:r>
              <a:rPr lang="zh-CN" altLang="zh-CN" dirty="0"/>
              <a:t>。</a:t>
            </a:r>
          </a:p>
          <a:p>
            <a:r>
              <a:rPr lang="zh-CN" altLang="zh-CN" dirty="0"/>
              <a:t>实例</a:t>
            </a:r>
            <a:r>
              <a:rPr lang="en-US" altLang="zh-CN" dirty="0"/>
              <a:t>9</a:t>
            </a:r>
            <a:r>
              <a:rPr lang="zh-CN" altLang="zh-CN" dirty="0"/>
              <a:t>，将文件</a:t>
            </a:r>
            <a:r>
              <a:rPr lang="en-US" altLang="zh-CN" dirty="0"/>
              <a:t>1</a:t>
            </a:r>
            <a:r>
              <a:rPr lang="zh-CN" altLang="zh-CN" dirty="0"/>
              <a:t>中匹配指定模式的行及其后</a:t>
            </a:r>
            <a:r>
              <a:rPr lang="en-US" altLang="zh-CN" dirty="0"/>
              <a:t>n</a:t>
            </a:r>
            <a:r>
              <a:rPr lang="zh-CN" altLang="zh-CN" dirty="0"/>
              <a:t>行的内容写入文件</a:t>
            </a:r>
            <a:r>
              <a:rPr lang="en-US" altLang="zh-CN" dirty="0"/>
              <a:t>2</a:t>
            </a:r>
            <a:r>
              <a:rPr lang="zh-CN" altLang="zh-CN" dirty="0"/>
              <a:t>。</a:t>
            </a:r>
          </a:p>
          <a:p>
            <a:endParaRPr lang="zh-CN" altLang="en-US" dirty="0"/>
          </a:p>
        </p:txBody>
      </p:sp>
    </p:spTree>
    <p:extLst>
      <p:ext uri="{BB962C8B-B14F-4D97-AF65-F5344CB8AC3E}">
        <p14:creationId xmlns:p14="http://schemas.microsoft.com/office/powerpoint/2010/main" val="3380919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14.4  </a:t>
            </a:r>
            <a:r>
              <a:rPr lang="en-US" altLang="zh-CN" b="1" dirty="0" err="1"/>
              <a:t>sed</a:t>
            </a:r>
            <a:r>
              <a:rPr lang="zh-CN" altLang="zh-CN" b="1" dirty="0"/>
              <a:t>与</a:t>
            </a:r>
            <a:r>
              <a:rPr lang="en-US" altLang="zh-CN" b="1" dirty="0" smtClean="0"/>
              <a:t>Shell</a:t>
            </a:r>
            <a:endParaRPr lang="zh-CN" altLang="en-US" dirty="0"/>
          </a:p>
        </p:txBody>
      </p:sp>
    </p:spTree>
    <p:extLst>
      <p:ext uri="{BB962C8B-B14F-4D97-AF65-F5344CB8AC3E}">
        <p14:creationId xmlns:p14="http://schemas.microsoft.com/office/powerpoint/2010/main" val="2262237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14.4.1  </a:t>
            </a:r>
            <a:r>
              <a:rPr lang="zh-CN" altLang="zh-CN" dirty="0"/>
              <a:t>实例：在</a:t>
            </a:r>
            <a:r>
              <a:rPr lang="en-US" altLang="zh-CN" dirty="0" err="1"/>
              <a:t>sed</a:t>
            </a:r>
            <a:r>
              <a:rPr lang="zh-CN" altLang="zh-CN" dirty="0"/>
              <a:t>中使用</a:t>
            </a:r>
            <a:r>
              <a:rPr lang="en-US" altLang="zh-CN" dirty="0"/>
              <a:t>Shell</a:t>
            </a:r>
            <a:r>
              <a:rPr lang="zh-CN" altLang="zh-CN" dirty="0"/>
              <a:t>变量</a:t>
            </a:r>
            <a:endParaRPr lang="zh-CN" altLang="en-US" dirty="0"/>
          </a:p>
        </p:txBody>
      </p:sp>
      <p:sp>
        <p:nvSpPr>
          <p:cNvPr id="3" name="内容占位符 2"/>
          <p:cNvSpPr>
            <a:spLocks noGrp="1"/>
          </p:cNvSpPr>
          <p:nvPr>
            <p:ph idx="1"/>
          </p:nvPr>
        </p:nvSpPr>
        <p:spPr/>
        <p:txBody>
          <a:bodyPr>
            <a:normAutofit fontScale="92500"/>
          </a:bodyPr>
          <a:lstStyle/>
          <a:p>
            <a:r>
              <a:rPr lang="zh-CN" altLang="zh-CN" dirty="0"/>
              <a:t>我们已经知道，在</a:t>
            </a:r>
            <a:r>
              <a:rPr lang="en-US" altLang="zh-CN" dirty="0"/>
              <a:t>Shell</a:t>
            </a:r>
            <a:r>
              <a:rPr lang="zh-CN" altLang="zh-CN" dirty="0"/>
              <a:t>中环境变量是以美元符号‘</a:t>
            </a:r>
            <a:r>
              <a:rPr lang="en-US" altLang="zh-CN" dirty="0"/>
              <a:t>$</a:t>
            </a:r>
            <a:r>
              <a:rPr lang="zh-CN" altLang="zh-CN" dirty="0"/>
              <a:t>’开头，例如</a:t>
            </a:r>
            <a:r>
              <a:rPr lang="en-US" altLang="zh-CN" dirty="0"/>
              <a:t>$TERM</a:t>
            </a:r>
            <a:r>
              <a:rPr lang="zh-CN" altLang="zh-CN" dirty="0"/>
              <a:t>、</a:t>
            </a:r>
            <a:r>
              <a:rPr lang="en-US" altLang="zh-CN" dirty="0"/>
              <a:t>$PATH</a:t>
            </a:r>
            <a:r>
              <a:rPr lang="zh-CN" altLang="zh-CN" dirty="0"/>
              <a:t>、</a:t>
            </a:r>
            <a:r>
              <a:rPr lang="en-US" altLang="zh-CN" dirty="0"/>
              <a:t>$</a:t>
            </a:r>
            <a:r>
              <a:rPr lang="en-US" altLang="zh-CN" dirty="0" err="1"/>
              <a:t>var</a:t>
            </a:r>
            <a:r>
              <a:rPr lang="zh-CN" altLang="zh-CN" dirty="0"/>
              <a:t>或</a:t>
            </a:r>
            <a:r>
              <a:rPr lang="en-US" altLang="zh-CN" dirty="0"/>
              <a:t>$</a:t>
            </a:r>
            <a:r>
              <a:rPr lang="en-US" altLang="zh-CN" dirty="0" err="1"/>
              <a:t>i</a:t>
            </a:r>
            <a:r>
              <a:rPr lang="zh-CN" altLang="zh-CN" dirty="0"/>
              <a:t>。而在</a:t>
            </a:r>
            <a:r>
              <a:rPr lang="en-US" altLang="zh-CN" dirty="0" err="1"/>
              <a:t>sed</a:t>
            </a:r>
            <a:r>
              <a:rPr lang="zh-CN" altLang="zh-CN" dirty="0"/>
              <a:t>中，符号‘</a:t>
            </a:r>
            <a:r>
              <a:rPr lang="en-US" altLang="zh-CN" dirty="0"/>
              <a:t>$</a:t>
            </a:r>
            <a:r>
              <a:rPr lang="zh-CN" altLang="zh-CN" dirty="0"/>
              <a:t>’用于指示输入文件的最后一行，或是行的末尾（在</a:t>
            </a:r>
            <a:r>
              <a:rPr lang="en-US" altLang="zh-CN" dirty="0"/>
              <a:t>LHS</a:t>
            </a:r>
            <a:r>
              <a:rPr lang="zh-CN" altLang="zh-CN" dirty="0"/>
              <a:t>中），或是字面意义的符号（在</a:t>
            </a:r>
            <a:r>
              <a:rPr lang="en-US" altLang="zh-CN" dirty="0"/>
              <a:t>RHS</a:t>
            </a:r>
            <a:r>
              <a:rPr lang="zh-CN" altLang="zh-CN" dirty="0"/>
              <a:t>中）。</a:t>
            </a:r>
            <a:r>
              <a:rPr lang="en-US" altLang="zh-CN" dirty="0" err="1"/>
              <a:t>sed</a:t>
            </a:r>
            <a:r>
              <a:rPr lang="zh-CN" altLang="zh-CN" dirty="0"/>
              <a:t>并不能直接访问</a:t>
            </a:r>
            <a:r>
              <a:rPr lang="en-US" altLang="zh-CN" dirty="0"/>
              <a:t>Shell</a:t>
            </a:r>
            <a:r>
              <a:rPr lang="zh-CN" altLang="zh-CN" dirty="0"/>
              <a:t>中的变量，所以必须使用双引号来扩展</a:t>
            </a:r>
            <a:r>
              <a:rPr lang="en-US" altLang="zh-CN" dirty="0"/>
              <a:t>Shell</a:t>
            </a:r>
            <a:r>
              <a:rPr lang="zh-CN" altLang="zh-CN" dirty="0"/>
              <a:t>的变量</a:t>
            </a:r>
            <a:r>
              <a:rPr lang="zh-CN" altLang="zh-CN" dirty="0" smtClean="0"/>
              <a:t>。</a:t>
            </a:r>
            <a:endParaRPr lang="en-US" altLang="zh-CN" dirty="0" smtClean="0"/>
          </a:p>
          <a:p>
            <a:r>
              <a:rPr lang="zh-CN" altLang="zh-CN" dirty="0"/>
              <a:t>若要让</a:t>
            </a:r>
            <a:r>
              <a:rPr lang="en-US" altLang="zh-CN" dirty="0"/>
              <a:t>Shell</a:t>
            </a:r>
            <a:r>
              <a:rPr lang="zh-CN" altLang="zh-CN" dirty="0"/>
              <a:t>正确地解释</a:t>
            </a:r>
            <a:r>
              <a:rPr lang="en-US" altLang="zh-CN" dirty="0" err="1"/>
              <a:t>sed</a:t>
            </a:r>
            <a:r>
              <a:rPr lang="zh-CN" altLang="zh-CN" dirty="0"/>
              <a:t>命令中的</a:t>
            </a:r>
            <a:r>
              <a:rPr lang="en-US" altLang="zh-CN" dirty="0"/>
              <a:t>Shell</a:t>
            </a:r>
            <a:r>
              <a:rPr lang="zh-CN" altLang="zh-CN" dirty="0"/>
              <a:t>变量，就要将</a:t>
            </a:r>
            <a:r>
              <a:rPr lang="en-US" altLang="zh-CN" dirty="0" err="1"/>
              <a:t>sed</a:t>
            </a:r>
            <a:r>
              <a:rPr lang="zh-CN" altLang="zh-CN" dirty="0"/>
              <a:t>指令放在双引号内。类似如下所示：</a:t>
            </a:r>
          </a:p>
          <a:p>
            <a:r>
              <a:rPr lang="x-none" altLang="zh-CN" dirty="0"/>
              <a:t>bash-3.2$ sed "s/_terminal-type_./$TERM/g" input.file</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1098044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14.4.2  </a:t>
            </a:r>
            <a:r>
              <a:rPr lang="zh-CN" altLang="zh-CN" dirty="0"/>
              <a:t>实例：从</a:t>
            </a:r>
            <a:r>
              <a:rPr lang="en-US" altLang="zh-CN" dirty="0" err="1"/>
              <a:t>sed</a:t>
            </a:r>
            <a:r>
              <a:rPr lang="zh-CN" altLang="zh-CN" dirty="0"/>
              <a:t>输出中设置</a:t>
            </a:r>
            <a:r>
              <a:rPr lang="en-US" altLang="zh-CN" dirty="0"/>
              <a:t>shell</a:t>
            </a:r>
            <a:r>
              <a:rPr lang="zh-CN" altLang="zh-CN" dirty="0"/>
              <a:t>变量</a:t>
            </a:r>
            <a:endParaRPr lang="zh-CN" altLang="en-US" dirty="0"/>
          </a:p>
        </p:txBody>
      </p:sp>
      <p:sp>
        <p:nvSpPr>
          <p:cNvPr id="3" name="内容占位符 2"/>
          <p:cNvSpPr>
            <a:spLocks noGrp="1"/>
          </p:cNvSpPr>
          <p:nvPr>
            <p:ph idx="1"/>
          </p:nvPr>
        </p:nvSpPr>
        <p:spPr/>
        <p:txBody>
          <a:bodyPr/>
          <a:lstStyle/>
          <a:p>
            <a:r>
              <a:rPr lang="zh-CN" altLang="zh-CN" dirty="0"/>
              <a:t>实例</a:t>
            </a:r>
            <a:r>
              <a:rPr lang="en-US" altLang="zh-CN" dirty="0"/>
              <a:t>1</a:t>
            </a:r>
            <a:r>
              <a:rPr lang="zh-CN" altLang="zh-CN" dirty="0"/>
              <a:t>，批量修改文件名的脚本</a:t>
            </a:r>
            <a:r>
              <a:rPr lang="en-US" altLang="zh-CN" dirty="0" smtClean="0"/>
              <a:t>rename.sh</a:t>
            </a:r>
          </a:p>
          <a:p>
            <a:endParaRPr lang="zh-CN" altLang="en-US" dirty="0"/>
          </a:p>
        </p:txBody>
      </p:sp>
    </p:spTree>
    <p:extLst>
      <p:ext uri="{BB962C8B-B14F-4D97-AF65-F5344CB8AC3E}">
        <p14:creationId xmlns:p14="http://schemas.microsoft.com/office/powerpoint/2010/main" val="303997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  </a:t>
            </a:r>
            <a:r>
              <a:rPr lang="en-US" altLang="zh-CN" dirty="0" err="1"/>
              <a:t>awk</a:t>
            </a:r>
            <a:r>
              <a:rPr lang="zh-CN" altLang="zh-CN" dirty="0"/>
              <a:t>基础</a:t>
            </a:r>
            <a:endParaRPr lang="zh-CN" altLang="en-US" dirty="0"/>
          </a:p>
        </p:txBody>
      </p:sp>
    </p:spTree>
    <p:extLst>
      <p:ext uri="{BB962C8B-B14F-4D97-AF65-F5344CB8AC3E}">
        <p14:creationId xmlns:p14="http://schemas.microsoft.com/office/powerpoint/2010/main" val="3302162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  </a:t>
            </a:r>
            <a:r>
              <a:rPr lang="en-US" altLang="zh-CN" dirty="0" err="1"/>
              <a:t>awk</a:t>
            </a:r>
            <a:r>
              <a:rPr lang="zh-CN" altLang="zh-CN" dirty="0"/>
              <a:t>简介</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awk</a:t>
            </a:r>
            <a:r>
              <a:rPr lang="zh-CN" altLang="zh-CN" dirty="0"/>
              <a:t>是被设计用于文本处理，并通常被用作数据提取和报告工具的解释性程序设计语言。它的名称源自于它的三个原作者（</a:t>
            </a:r>
            <a:r>
              <a:rPr lang="en-US" altLang="zh-CN" dirty="0"/>
              <a:t>Alfred </a:t>
            </a:r>
            <a:r>
              <a:rPr lang="en-US" altLang="zh-CN" dirty="0" err="1"/>
              <a:t>Aho</a:t>
            </a:r>
            <a:r>
              <a:rPr lang="zh-CN" altLang="zh-CN" dirty="0"/>
              <a:t>、</a:t>
            </a:r>
            <a:r>
              <a:rPr lang="en-US" altLang="zh-CN" dirty="0"/>
              <a:t>Peter Weinberger</a:t>
            </a:r>
            <a:r>
              <a:rPr lang="zh-CN" altLang="zh-CN" dirty="0"/>
              <a:t>和</a:t>
            </a:r>
            <a:r>
              <a:rPr lang="en-US" altLang="zh-CN" dirty="0"/>
              <a:t>Brian Kernighan</a:t>
            </a:r>
            <a:r>
              <a:rPr lang="zh-CN" altLang="zh-CN" dirty="0"/>
              <a:t>）的姓。他们是这样描述</a:t>
            </a:r>
            <a:r>
              <a:rPr lang="en-US" altLang="zh-CN" dirty="0" err="1"/>
              <a:t>awk</a:t>
            </a:r>
            <a:r>
              <a:rPr lang="zh-CN" altLang="zh-CN" dirty="0"/>
              <a:t>的：</a:t>
            </a:r>
            <a:r>
              <a:rPr lang="en-US" altLang="zh-CN" dirty="0" err="1"/>
              <a:t>awk</a:t>
            </a:r>
            <a:r>
              <a:rPr lang="zh-CN" altLang="zh-CN" dirty="0"/>
              <a:t>是一个方便的且富有表现力的程序语言，它可以应用于各种各样的计算和数据处理任务。</a:t>
            </a:r>
          </a:p>
          <a:p>
            <a:r>
              <a:rPr lang="zh-CN" altLang="zh-CN" dirty="0"/>
              <a:t>将</a:t>
            </a:r>
            <a:r>
              <a:rPr lang="en-US" altLang="zh-CN" dirty="0" err="1"/>
              <a:t>awk</a:t>
            </a:r>
            <a:r>
              <a:rPr lang="zh-CN" altLang="zh-CN" dirty="0"/>
              <a:t>称为程序设计语言一定会吓跑一些人。如果你是其中之一，那就不妨把</a:t>
            </a:r>
            <a:r>
              <a:rPr lang="en-US" altLang="zh-CN" dirty="0" err="1"/>
              <a:t>awk</a:t>
            </a:r>
            <a:r>
              <a:rPr lang="zh-CN" altLang="zh-CN" dirty="0"/>
              <a:t>看做是解决问题的一种不同方法。</a:t>
            </a:r>
            <a:r>
              <a:rPr lang="en-US" altLang="zh-CN" dirty="0" err="1"/>
              <a:t>awk</a:t>
            </a:r>
            <a:r>
              <a:rPr lang="zh-CN" altLang="zh-CN" dirty="0"/>
              <a:t>为处理文件提供了更普遍的计算模型。</a:t>
            </a:r>
          </a:p>
          <a:p>
            <a:endParaRPr lang="zh-CN" altLang="en-US" dirty="0"/>
          </a:p>
        </p:txBody>
      </p:sp>
    </p:spTree>
    <p:extLst>
      <p:ext uri="{BB962C8B-B14F-4D97-AF65-F5344CB8AC3E}">
        <p14:creationId xmlns:p14="http://schemas.microsoft.com/office/powerpoint/2010/main" val="2920665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  </a:t>
            </a:r>
            <a:r>
              <a:rPr lang="en-US" altLang="zh-CN" dirty="0" err="1"/>
              <a:t>awk</a:t>
            </a:r>
            <a:r>
              <a:rPr lang="zh-CN" altLang="zh-CN" dirty="0"/>
              <a:t>简介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awk</a:t>
            </a:r>
            <a:r>
              <a:rPr lang="zh-CN" altLang="zh-CN" dirty="0"/>
              <a:t>中的程序与大部分其它语言的程序不同，因为</a:t>
            </a:r>
            <a:r>
              <a:rPr lang="en-US" altLang="zh-CN" dirty="0" err="1"/>
              <a:t>awk</a:t>
            </a:r>
            <a:r>
              <a:rPr lang="zh-CN" altLang="zh-CN" dirty="0"/>
              <a:t>程序是数据驱动的。就是说，你描述你要处理的数据以及在你找到它之后要做什么。其它大部分语言是过程化的，你必须详细地描述程序每一步要做什么。当使用过程化语言时，通常会难以清楚地描述你的程序将处理的数据。因此，</a:t>
            </a:r>
            <a:r>
              <a:rPr lang="en-US" altLang="zh-CN" dirty="0" err="1"/>
              <a:t>awk</a:t>
            </a:r>
            <a:r>
              <a:rPr lang="zh-CN" altLang="zh-CN" dirty="0"/>
              <a:t>程序的容易读写总是令人耳目一新。</a:t>
            </a:r>
          </a:p>
          <a:p>
            <a:r>
              <a:rPr lang="en-US" altLang="zh-CN" dirty="0" err="1"/>
              <a:t>awk</a:t>
            </a:r>
            <a:r>
              <a:rPr lang="zh-CN" altLang="zh-CN" dirty="0"/>
              <a:t>程序的典型示例是将数据转换成格式化的报表。这些数据可能是由</a:t>
            </a:r>
            <a:r>
              <a:rPr lang="en-US" altLang="zh-CN" dirty="0"/>
              <a:t>Linux</a:t>
            </a:r>
            <a:r>
              <a:rPr lang="zh-CN" altLang="zh-CN" dirty="0"/>
              <a:t>（或</a:t>
            </a:r>
            <a:r>
              <a:rPr lang="en-US" altLang="zh-CN" dirty="0"/>
              <a:t>Unix</a:t>
            </a:r>
            <a:r>
              <a:rPr lang="zh-CN" altLang="zh-CN" dirty="0"/>
              <a:t>，或类</a:t>
            </a:r>
            <a:r>
              <a:rPr lang="en-US" altLang="zh-CN" dirty="0"/>
              <a:t>Unix</a:t>
            </a:r>
            <a:r>
              <a:rPr lang="zh-CN" altLang="zh-CN" dirty="0"/>
              <a:t>）程序产生的日志文件，而且格式化后的报表是以一种对系统管理员有用的格式将数据汇总。另一个例子是由独立的数据项和数据检索程序组成的数据处理应用程序。数据项是以结构化方式记录的数据。数据检索是从文件中提取数据并生成报告的过程。</a:t>
            </a:r>
          </a:p>
        </p:txBody>
      </p:sp>
    </p:spTree>
    <p:extLst>
      <p:ext uri="{BB962C8B-B14F-4D97-AF65-F5344CB8AC3E}">
        <p14:creationId xmlns:p14="http://schemas.microsoft.com/office/powerpoint/2010/main" val="1820191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  </a:t>
            </a:r>
            <a:r>
              <a:rPr lang="en-US" altLang="zh-CN" dirty="0" err="1"/>
              <a:t>awk</a:t>
            </a:r>
            <a:r>
              <a:rPr lang="zh-CN" altLang="zh-CN" dirty="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所有这些操作的关键是数据拥有某种结构，即数据要按照一定的分类方式进行归类。因为，当数据拥有某种结构时就能最好滴体现</a:t>
            </a:r>
            <a:r>
              <a:rPr lang="en-US" altLang="zh-CN" dirty="0" err="1"/>
              <a:t>awk</a:t>
            </a:r>
            <a:r>
              <a:rPr lang="zh-CN" altLang="zh-CN" dirty="0"/>
              <a:t>的功能。比如，我们可以使用</a:t>
            </a:r>
            <a:r>
              <a:rPr lang="en-US" altLang="zh-CN" dirty="0" err="1"/>
              <a:t>awk</a:t>
            </a:r>
            <a:r>
              <a:rPr lang="zh-CN" altLang="zh-CN" dirty="0"/>
              <a:t>脚本来提取文档（文本文件）中各章节的标题并将它们编号以生成一个大纲。或者对于由制表符分隔的列项目所组成的高度结构化的表，我们可以使用</a:t>
            </a:r>
            <a:r>
              <a:rPr lang="en-US" altLang="zh-CN" dirty="0" err="1"/>
              <a:t>awk</a:t>
            </a:r>
            <a:r>
              <a:rPr lang="zh-CN" altLang="zh-CN" dirty="0"/>
              <a:t>脚本对表中的数据列进行重排序，甚至可以将列变成行，以及将行变成列。</a:t>
            </a:r>
            <a:r>
              <a:rPr lang="en-US" altLang="zh-CN" dirty="0" err="1"/>
              <a:t>awk</a:t>
            </a:r>
            <a:r>
              <a:rPr lang="zh-CN" altLang="zh-CN" dirty="0"/>
              <a:t>不能处理非文本文件，比如，二进制可执行文件等。如果你需要编辑这些文件，你需要使用类似</a:t>
            </a:r>
            <a:r>
              <a:rPr lang="en-US" altLang="zh-CN" dirty="0" err="1"/>
              <a:t>emacs</a:t>
            </a:r>
            <a:r>
              <a:rPr lang="zh-CN" altLang="zh-CN" dirty="0"/>
              <a:t>中的</a:t>
            </a:r>
            <a:r>
              <a:rPr lang="en-US" altLang="zh-CN" dirty="0" err="1"/>
              <a:t>hexlmode</a:t>
            </a:r>
            <a:r>
              <a:rPr lang="zh-CN" altLang="zh-CN" dirty="0"/>
              <a:t>等二进制编辑器。</a:t>
            </a:r>
          </a:p>
        </p:txBody>
      </p:sp>
    </p:spTree>
    <p:extLst>
      <p:ext uri="{BB962C8B-B14F-4D97-AF65-F5344CB8AC3E}">
        <p14:creationId xmlns:p14="http://schemas.microsoft.com/office/powerpoint/2010/main" val="6623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449792"/>
          </a:xfrm>
        </p:spPr>
        <p:txBody>
          <a:bodyPr/>
          <a:lstStyle/>
          <a:p>
            <a:r>
              <a:rPr lang="en-US" altLang="zh-CN" dirty="0" err="1"/>
              <a:t>sed</a:t>
            </a:r>
            <a:r>
              <a:rPr lang="zh-CN" altLang="zh-CN" dirty="0"/>
              <a:t>是用来解析和转换文本的工具，它使用简单，是简洁的程序设计语言。</a:t>
            </a:r>
            <a:r>
              <a:rPr lang="en-US" altLang="zh-CN" dirty="0" err="1"/>
              <a:t>sed</a:t>
            </a:r>
            <a:r>
              <a:rPr lang="zh-CN" altLang="zh-CN" dirty="0"/>
              <a:t>是由贝尔实验室的李</a:t>
            </a:r>
            <a:r>
              <a:rPr lang="en-US" altLang="zh-CN" dirty="0"/>
              <a:t>E.</a:t>
            </a:r>
            <a:r>
              <a:rPr lang="zh-CN" altLang="zh-CN" dirty="0"/>
              <a:t>麦克马洪在</a:t>
            </a:r>
            <a:r>
              <a:rPr lang="en-US" altLang="zh-CN" dirty="0"/>
              <a:t>1973</a:t>
            </a:r>
            <a:r>
              <a:rPr lang="zh-CN" altLang="zh-CN" dirty="0"/>
              <a:t>到</a:t>
            </a:r>
            <a:r>
              <a:rPr lang="en-US" altLang="zh-CN" dirty="0"/>
              <a:t>1974</a:t>
            </a:r>
            <a:r>
              <a:rPr lang="zh-CN" altLang="zh-CN" dirty="0"/>
              <a:t>年间开发的，并且目前在大部分操作系统上可用。</a:t>
            </a:r>
            <a:r>
              <a:rPr lang="en-US" altLang="zh-CN" dirty="0" err="1"/>
              <a:t>sed</a:t>
            </a:r>
            <a:r>
              <a:rPr lang="zh-CN" altLang="zh-CN" dirty="0"/>
              <a:t>以交互式编辑器</a:t>
            </a:r>
            <a:r>
              <a:rPr lang="en-US" altLang="zh-CN" dirty="0" err="1"/>
              <a:t>ed</a:t>
            </a:r>
            <a:r>
              <a:rPr lang="zh-CN" altLang="zh-CN" dirty="0"/>
              <a:t>和早期的</a:t>
            </a:r>
            <a:r>
              <a:rPr lang="en-US" altLang="zh-CN" dirty="0" err="1"/>
              <a:t>qed</a:t>
            </a:r>
            <a:r>
              <a:rPr lang="zh-CN" altLang="zh-CN" dirty="0"/>
              <a:t>（“快速编译器”，</a:t>
            </a:r>
            <a:r>
              <a:rPr lang="en-US" altLang="zh-CN" dirty="0"/>
              <a:t>1965-66</a:t>
            </a:r>
            <a:r>
              <a:rPr lang="zh-CN" altLang="zh-CN" dirty="0"/>
              <a:t>）的脚本特性为基础。</a:t>
            </a:r>
            <a:r>
              <a:rPr lang="en-US" altLang="zh-CN" dirty="0" err="1"/>
              <a:t>sed</a:t>
            </a:r>
            <a:r>
              <a:rPr lang="zh-CN" altLang="zh-CN" dirty="0"/>
              <a:t>是最早的支持正则表达式的工具之一，并且仍用于文本处理，特别是替换命令。接下来就让我们一起来了解</a:t>
            </a:r>
            <a:r>
              <a:rPr lang="en-US" altLang="zh-CN" dirty="0" err="1"/>
              <a:t>sed</a:t>
            </a:r>
            <a:r>
              <a:rPr lang="zh-CN" altLang="zh-CN" dirty="0"/>
              <a:t>及它的基本语法。</a:t>
            </a:r>
          </a:p>
          <a:p>
            <a:endParaRPr lang="zh-CN" altLang="en-US" dirty="0"/>
          </a:p>
        </p:txBody>
      </p:sp>
    </p:spTree>
    <p:extLst>
      <p:ext uri="{BB962C8B-B14F-4D97-AF65-F5344CB8AC3E}">
        <p14:creationId xmlns:p14="http://schemas.microsoft.com/office/powerpoint/2010/main" val="1138943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  </a:t>
            </a:r>
            <a:r>
              <a:rPr lang="en-US" altLang="zh-CN" dirty="0" err="1"/>
              <a:t>awk</a:t>
            </a:r>
            <a:r>
              <a:rPr lang="zh-CN" altLang="zh-CN" dirty="0"/>
              <a:t>简介</a:t>
            </a:r>
            <a:endParaRPr lang="zh-CN" altLang="en-US" dirty="0"/>
          </a:p>
        </p:txBody>
      </p:sp>
      <p:sp>
        <p:nvSpPr>
          <p:cNvPr id="3" name="内容占位符 2"/>
          <p:cNvSpPr>
            <a:spLocks noGrp="1"/>
          </p:cNvSpPr>
          <p:nvPr>
            <p:ph idx="1"/>
          </p:nvPr>
        </p:nvSpPr>
        <p:spPr/>
        <p:txBody>
          <a:bodyPr>
            <a:normAutofit/>
          </a:bodyPr>
          <a:lstStyle/>
          <a:p>
            <a:r>
              <a:rPr lang="zh-CN" altLang="zh-CN" dirty="0"/>
              <a:t>和</a:t>
            </a:r>
            <a:r>
              <a:rPr lang="en-US" altLang="zh-CN" dirty="0" err="1"/>
              <a:t>sed</a:t>
            </a:r>
            <a:r>
              <a:rPr lang="zh-CN" altLang="zh-CN" dirty="0"/>
              <a:t>类似，</a:t>
            </a:r>
            <a:r>
              <a:rPr lang="en-US" altLang="zh-CN" dirty="0" err="1"/>
              <a:t>awk</a:t>
            </a:r>
            <a:r>
              <a:rPr lang="zh-CN" altLang="zh-CN" dirty="0"/>
              <a:t>的基本功能也是搜索文件中包含某些模式的行（或其它文本单元）。当某行匹配一个模式时，</a:t>
            </a:r>
            <a:r>
              <a:rPr lang="en-US" altLang="zh-CN" dirty="0" err="1"/>
              <a:t>awk</a:t>
            </a:r>
            <a:r>
              <a:rPr lang="zh-CN" altLang="zh-CN" dirty="0"/>
              <a:t>就那一行上执行指定的操作。</a:t>
            </a:r>
            <a:r>
              <a:rPr lang="en-US" altLang="zh-CN" dirty="0" err="1"/>
              <a:t>awk</a:t>
            </a:r>
            <a:r>
              <a:rPr lang="zh-CN" altLang="zh-CN" dirty="0"/>
              <a:t>持续地用这种方式处理输入的行，直到处理到输入文件的结尾处为止。</a:t>
            </a:r>
          </a:p>
          <a:p>
            <a:r>
              <a:rPr lang="zh-CN" altLang="zh-CN" dirty="0"/>
              <a:t>和</a:t>
            </a:r>
            <a:r>
              <a:rPr lang="en-US" altLang="zh-CN" dirty="0" err="1"/>
              <a:t>sed</a:t>
            </a:r>
            <a:r>
              <a:rPr lang="zh-CN" altLang="zh-CN" dirty="0"/>
              <a:t>脚本一样，</a:t>
            </a:r>
            <a:r>
              <a:rPr lang="en-US" altLang="zh-CN" dirty="0" err="1"/>
              <a:t>awk</a:t>
            </a:r>
            <a:r>
              <a:rPr lang="zh-CN" altLang="zh-CN" dirty="0"/>
              <a:t>脚本一般是利用</a:t>
            </a:r>
            <a:r>
              <a:rPr lang="en-US" altLang="zh-CN" dirty="0"/>
              <a:t>Shell</a:t>
            </a:r>
            <a:r>
              <a:rPr lang="zh-CN" altLang="zh-CN" dirty="0"/>
              <a:t>脚本来调用。即在</a:t>
            </a:r>
            <a:r>
              <a:rPr lang="en-US" altLang="zh-CN" dirty="0"/>
              <a:t>Shell</a:t>
            </a:r>
            <a:r>
              <a:rPr lang="zh-CN" altLang="zh-CN" dirty="0"/>
              <a:t>脚本中包含调用</a:t>
            </a:r>
            <a:r>
              <a:rPr lang="en-US" altLang="zh-CN" dirty="0" err="1"/>
              <a:t>awk</a:t>
            </a:r>
            <a:r>
              <a:rPr lang="zh-CN" altLang="zh-CN" dirty="0"/>
              <a:t>的命令行或</a:t>
            </a:r>
            <a:r>
              <a:rPr lang="en-US" altLang="zh-CN" dirty="0" err="1"/>
              <a:t>awk</a:t>
            </a:r>
            <a:r>
              <a:rPr lang="zh-CN" altLang="zh-CN" dirty="0"/>
              <a:t>解释的脚本。简单的一行</a:t>
            </a:r>
            <a:r>
              <a:rPr lang="en-US" altLang="zh-CN" dirty="0" err="1"/>
              <a:t>awk</a:t>
            </a:r>
            <a:r>
              <a:rPr lang="zh-CN" altLang="zh-CN" dirty="0"/>
              <a:t>脚本可以从命令行调用。</a:t>
            </a:r>
          </a:p>
        </p:txBody>
      </p:sp>
    </p:spTree>
    <p:extLst>
      <p:ext uri="{BB962C8B-B14F-4D97-AF65-F5344CB8AC3E}">
        <p14:creationId xmlns:p14="http://schemas.microsoft.com/office/powerpoint/2010/main" val="3957375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  </a:t>
            </a:r>
            <a:r>
              <a:rPr lang="en-US" altLang="zh-CN" dirty="0" err="1"/>
              <a:t>awk</a:t>
            </a:r>
            <a:r>
              <a:rPr lang="zh-CN" altLang="zh-CN" dirty="0"/>
              <a:t>简介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下面是</a:t>
            </a:r>
            <a:r>
              <a:rPr lang="en-US" altLang="zh-CN" dirty="0" err="1"/>
              <a:t>awk</a:t>
            </a:r>
            <a:r>
              <a:rPr lang="zh-CN" altLang="zh-CN" dirty="0"/>
              <a:t>所具有的一些功能：</a:t>
            </a:r>
          </a:p>
          <a:p>
            <a:pPr lvl="0"/>
            <a:r>
              <a:rPr lang="zh-CN" altLang="zh-CN" dirty="0"/>
              <a:t>使用变量操作由文本记录和字段组成的文本文件。</a:t>
            </a:r>
          </a:p>
          <a:p>
            <a:pPr lvl="0"/>
            <a:r>
              <a:rPr lang="zh-CN" altLang="zh-CN" dirty="0"/>
              <a:t>具有算术和字符串操作符。</a:t>
            </a:r>
          </a:p>
          <a:p>
            <a:pPr lvl="0"/>
            <a:r>
              <a:rPr lang="zh-CN" altLang="zh-CN" dirty="0"/>
              <a:t>具有普通的程序设计结构，例如循环和条件。</a:t>
            </a:r>
          </a:p>
          <a:p>
            <a:pPr lvl="0"/>
            <a:r>
              <a:rPr lang="zh-CN" altLang="zh-CN" dirty="0"/>
              <a:t>生成格式化报告。</a:t>
            </a:r>
          </a:p>
          <a:p>
            <a:pPr lvl="0"/>
            <a:r>
              <a:rPr lang="zh-CN" altLang="zh-CN" dirty="0"/>
              <a:t>定义函数。</a:t>
            </a:r>
          </a:p>
          <a:p>
            <a:pPr lvl="0"/>
            <a:r>
              <a:rPr lang="zh-CN" altLang="zh-CN" dirty="0"/>
              <a:t>从</a:t>
            </a:r>
            <a:r>
              <a:rPr lang="en-US" altLang="zh-CN" dirty="0" err="1"/>
              <a:t>awk</a:t>
            </a:r>
            <a:r>
              <a:rPr lang="zh-CN" altLang="zh-CN" dirty="0"/>
              <a:t>脚本中执行</a:t>
            </a:r>
            <a:r>
              <a:rPr lang="en-US" altLang="zh-CN" dirty="0"/>
              <a:t>Linux</a:t>
            </a:r>
            <a:r>
              <a:rPr lang="zh-CN" altLang="zh-CN" dirty="0"/>
              <a:t>命令。</a:t>
            </a:r>
          </a:p>
          <a:p>
            <a:pPr lvl="0"/>
            <a:r>
              <a:rPr lang="zh-CN" altLang="zh-CN" dirty="0"/>
              <a:t>处理</a:t>
            </a:r>
            <a:r>
              <a:rPr lang="en-US" altLang="zh-CN" dirty="0"/>
              <a:t>Linux</a:t>
            </a:r>
            <a:r>
              <a:rPr lang="zh-CN" altLang="zh-CN" dirty="0"/>
              <a:t>命令的结果。</a:t>
            </a:r>
          </a:p>
          <a:p>
            <a:pPr lvl="0"/>
            <a:r>
              <a:rPr lang="zh-CN" altLang="zh-CN" dirty="0"/>
              <a:t>更加巧妙的处理命令行的参数。</a:t>
            </a:r>
          </a:p>
          <a:p>
            <a:pPr lvl="0"/>
            <a:r>
              <a:rPr lang="zh-CN" altLang="zh-CN" dirty="0"/>
              <a:t>更容易地处理多个输入流。</a:t>
            </a:r>
          </a:p>
          <a:p>
            <a:r>
              <a:rPr lang="zh-CN" altLang="zh-CN" dirty="0"/>
              <a:t>用户可以根据</a:t>
            </a:r>
            <a:r>
              <a:rPr lang="en-US" altLang="zh-CN" dirty="0" err="1"/>
              <a:t>awk</a:t>
            </a:r>
            <a:r>
              <a:rPr lang="zh-CN" altLang="zh-CN" dirty="0"/>
              <a:t>的这些功能和适用范围来处理由</a:t>
            </a:r>
            <a:r>
              <a:rPr lang="en-US" altLang="zh-CN" dirty="0"/>
              <a:t>Shell</a:t>
            </a:r>
            <a:r>
              <a:rPr lang="zh-CN" altLang="zh-CN" dirty="0"/>
              <a:t>脚本执行的各种任务。</a:t>
            </a:r>
          </a:p>
        </p:txBody>
      </p:sp>
    </p:spTree>
    <p:extLst>
      <p:ext uri="{BB962C8B-B14F-4D97-AF65-F5344CB8AC3E}">
        <p14:creationId xmlns:p14="http://schemas.microsoft.com/office/powerpoint/2010/main" val="491746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14.5.2  </a:t>
            </a:r>
            <a:r>
              <a:rPr lang="en-US" altLang="zh-CN" dirty="0" err="1"/>
              <a:t>awk</a:t>
            </a:r>
            <a:r>
              <a:rPr lang="zh-CN" altLang="zh-CN" dirty="0"/>
              <a:t>基本语法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当运行</a:t>
            </a:r>
            <a:r>
              <a:rPr lang="en-US" altLang="zh-CN" dirty="0" err="1"/>
              <a:t>awk</a:t>
            </a:r>
            <a:r>
              <a:rPr lang="zh-CN" altLang="zh-CN" dirty="0"/>
              <a:t>时，你要指定一个告诉</a:t>
            </a:r>
            <a:r>
              <a:rPr lang="en-US" altLang="zh-CN" dirty="0" err="1"/>
              <a:t>awk</a:t>
            </a:r>
            <a:r>
              <a:rPr lang="zh-CN" altLang="zh-CN" dirty="0"/>
              <a:t>该做什么的</a:t>
            </a:r>
            <a:r>
              <a:rPr lang="en-US" altLang="zh-CN" dirty="0" err="1"/>
              <a:t>awk</a:t>
            </a:r>
            <a:r>
              <a:rPr lang="zh-CN" altLang="zh-CN" dirty="0"/>
              <a:t>程序。这个程序由一系列指令组成。每条指令指定一个用于搜索的模式和一个找到模式时要执行的动作。</a:t>
            </a:r>
          </a:p>
          <a:p>
            <a:r>
              <a:rPr lang="zh-CN" altLang="zh-CN" dirty="0"/>
              <a:t>语法上，一个</a:t>
            </a:r>
            <a:r>
              <a:rPr lang="en-US" altLang="zh-CN" dirty="0" err="1"/>
              <a:t>awk</a:t>
            </a:r>
            <a:r>
              <a:rPr lang="zh-CN" altLang="zh-CN" dirty="0"/>
              <a:t>指令由一个模式（</a:t>
            </a:r>
            <a:r>
              <a:rPr lang="en-US" altLang="zh-CN" dirty="0"/>
              <a:t>pattern</a:t>
            </a:r>
            <a:r>
              <a:rPr lang="zh-CN" altLang="zh-CN" dirty="0"/>
              <a:t>）后跟一个动作（</a:t>
            </a:r>
            <a:r>
              <a:rPr lang="en-US" altLang="zh-CN" dirty="0"/>
              <a:t>action</a:t>
            </a:r>
            <a:r>
              <a:rPr lang="zh-CN" altLang="zh-CN" dirty="0"/>
              <a:t>）组成。动作被括在花括号内，用来与模式分隔。每个</a:t>
            </a:r>
            <a:r>
              <a:rPr lang="en-US" altLang="zh-CN" dirty="0" err="1"/>
              <a:t>awk</a:t>
            </a:r>
            <a:r>
              <a:rPr lang="zh-CN" altLang="zh-CN" dirty="0"/>
              <a:t>指令之间通常用换行符来分隔。因此，一个</a:t>
            </a:r>
            <a:r>
              <a:rPr lang="en-US" altLang="zh-CN" dirty="0" err="1"/>
              <a:t>awk</a:t>
            </a:r>
            <a:r>
              <a:rPr lang="zh-CN" altLang="zh-CN" dirty="0"/>
              <a:t>程序的语法类似如下所示：</a:t>
            </a:r>
          </a:p>
          <a:p>
            <a:r>
              <a:rPr lang="x-none" altLang="zh-CN" dirty="0"/>
              <a:t>pattern { action }</a:t>
            </a:r>
            <a:endParaRPr lang="zh-CN" altLang="zh-CN" dirty="0"/>
          </a:p>
          <a:p>
            <a:r>
              <a:rPr lang="x-none" altLang="zh-CN" dirty="0"/>
              <a:t>pattern { action }</a:t>
            </a:r>
            <a:endParaRPr lang="zh-CN" altLang="zh-CN" dirty="0"/>
          </a:p>
          <a:p>
            <a:r>
              <a:rPr lang="x-none" altLang="zh-CN" dirty="0"/>
              <a:t>…</a:t>
            </a:r>
            <a:endParaRPr lang="zh-CN" altLang="zh-CN" dirty="0"/>
          </a:p>
          <a:p>
            <a:r>
              <a:rPr lang="zh-CN" altLang="zh-CN" dirty="0"/>
              <a:t>运行</a:t>
            </a:r>
            <a:r>
              <a:rPr lang="en-US" altLang="zh-CN" dirty="0" err="1"/>
              <a:t>awk</a:t>
            </a:r>
            <a:r>
              <a:rPr lang="zh-CN" altLang="zh-CN" dirty="0"/>
              <a:t>的方式主要有两种。如果</a:t>
            </a:r>
            <a:r>
              <a:rPr lang="en-US" altLang="zh-CN" dirty="0" err="1"/>
              <a:t>awk</a:t>
            </a:r>
            <a:r>
              <a:rPr lang="zh-CN" altLang="zh-CN" dirty="0"/>
              <a:t>程序很短，简单的方法就是把它直接写在运行</a:t>
            </a:r>
            <a:r>
              <a:rPr lang="en-US" altLang="zh-CN" dirty="0" err="1"/>
              <a:t>awk</a:t>
            </a:r>
            <a:r>
              <a:rPr lang="zh-CN" altLang="zh-CN" dirty="0"/>
              <a:t>的命令行中，其语法如下所示：</a:t>
            </a:r>
          </a:p>
          <a:p>
            <a:r>
              <a:rPr lang="x-none" altLang="zh-CN" dirty="0"/>
              <a:t>awk [OPTIONS] [--] program-text file …</a:t>
            </a:r>
            <a:endParaRPr lang="zh-CN" altLang="zh-CN" dirty="0"/>
          </a:p>
          <a:p>
            <a:r>
              <a:rPr lang="zh-CN" altLang="zh-CN" dirty="0"/>
              <a:t>当一个</a:t>
            </a:r>
            <a:r>
              <a:rPr lang="en-US" altLang="zh-CN" dirty="0" err="1"/>
              <a:t>awk</a:t>
            </a:r>
            <a:r>
              <a:rPr lang="zh-CN" altLang="zh-CN" dirty="0"/>
              <a:t>程序较长时，通常把它放在一个文件中更方便。采用这种方法运行</a:t>
            </a:r>
            <a:r>
              <a:rPr lang="en-US" altLang="zh-CN" dirty="0" err="1"/>
              <a:t>awk</a:t>
            </a:r>
            <a:r>
              <a:rPr lang="zh-CN" altLang="zh-CN" dirty="0"/>
              <a:t>的语法如下所示：</a:t>
            </a:r>
          </a:p>
          <a:p>
            <a:r>
              <a:rPr lang="x-none" altLang="zh-CN" dirty="0"/>
              <a:t>awk [OPTIONS] -f program-file [--] file …</a:t>
            </a:r>
            <a:endParaRPr lang="zh-CN" altLang="zh-CN" dirty="0"/>
          </a:p>
          <a:p>
            <a:endParaRPr lang="zh-CN" altLang="en-US" dirty="0"/>
          </a:p>
        </p:txBody>
      </p:sp>
    </p:spTree>
    <p:extLst>
      <p:ext uri="{BB962C8B-B14F-4D97-AF65-F5344CB8AC3E}">
        <p14:creationId xmlns:p14="http://schemas.microsoft.com/office/powerpoint/2010/main" val="1660862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14.5.2  </a:t>
            </a:r>
            <a:r>
              <a:rPr lang="en-US" altLang="zh-CN" dirty="0" err="1"/>
              <a:t>awk</a:t>
            </a:r>
            <a:r>
              <a:rPr lang="zh-CN" altLang="zh-CN" dirty="0"/>
              <a:t>基本语法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从语法中我们可以看到，一个</a:t>
            </a:r>
            <a:r>
              <a:rPr lang="en-US" altLang="zh-CN" dirty="0" err="1"/>
              <a:t>awk</a:t>
            </a:r>
            <a:r>
              <a:rPr lang="zh-CN" altLang="zh-CN" dirty="0"/>
              <a:t>命令行是由选项、</a:t>
            </a:r>
            <a:r>
              <a:rPr lang="en-US" altLang="zh-CN" dirty="0" err="1"/>
              <a:t>awk</a:t>
            </a:r>
            <a:r>
              <a:rPr lang="zh-CN" altLang="zh-CN" dirty="0"/>
              <a:t>程序文件或</a:t>
            </a:r>
            <a:r>
              <a:rPr lang="en-US" altLang="zh-CN" dirty="0" err="1"/>
              <a:t>awk</a:t>
            </a:r>
            <a:r>
              <a:rPr lang="zh-CN" altLang="zh-CN" dirty="0"/>
              <a:t>指令、以及输入文件名组成的。输入是从指定的文件中读取的。如果没有指定输入文件名或指定为‘</a:t>
            </a:r>
            <a:r>
              <a:rPr lang="en-US" altLang="zh-CN" dirty="0"/>
              <a:t>-</a:t>
            </a:r>
            <a:r>
              <a:rPr lang="zh-CN" altLang="zh-CN" dirty="0"/>
              <a:t>’，那么</a:t>
            </a:r>
            <a:r>
              <a:rPr lang="en-US" altLang="zh-CN" dirty="0" err="1"/>
              <a:t>awk</a:t>
            </a:r>
            <a:r>
              <a:rPr lang="zh-CN" altLang="zh-CN" dirty="0"/>
              <a:t>命令将从标准输入中读取。</a:t>
            </a:r>
          </a:p>
          <a:p>
            <a:r>
              <a:rPr lang="zh-CN" altLang="zh-CN" dirty="0"/>
              <a:t>在</a:t>
            </a:r>
            <a:r>
              <a:rPr lang="en-US" altLang="zh-CN" dirty="0" err="1"/>
              <a:t>awk</a:t>
            </a:r>
            <a:r>
              <a:rPr lang="zh-CN" altLang="zh-CN" dirty="0"/>
              <a:t>命令中，我们常用的选项如下所示：</a:t>
            </a:r>
          </a:p>
          <a:p>
            <a:pPr lvl="0"/>
            <a:r>
              <a:rPr lang="en-US" altLang="zh-CN" dirty="0"/>
              <a:t>-F fs – </a:t>
            </a:r>
            <a:r>
              <a:rPr lang="zh-CN" altLang="zh-CN" dirty="0"/>
              <a:t>指定用于输入数据的列分隔符</a:t>
            </a:r>
            <a:r>
              <a:rPr lang="en-US" altLang="zh-CN" dirty="0"/>
              <a:t>fs</a:t>
            </a:r>
            <a:r>
              <a:rPr lang="zh-CN" altLang="zh-CN" dirty="0"/>
              <a:t>。</a:t>
            </a:r>
          </a:p>
          <a:p>
            <a:pPr lvl="0"/>
            <a:r>
              <a:rPr lang="en-US" altLang="zh-CN" dirty="0"/>
              <a:t>-v </a:t>
            </a:r>
            <a:r>
              <a:rPr lang="en-US" altLang="zh-CN" dirty="0" err="1"/>
              <a:t>var</a:t>
            </a:r>
            <a:r>
              <a:rPr lang="en-US" altLang="zh-CN" dirty="0"/>
              <a:t>=value – </a:t>
            </a:r>
            <a:r>
              <a:rPr lang="zh-CN" altLang="zh-CN" dirty="0"/>
              <a:t>在</a:t>
            </a:r>
            <a:r>
              <a:rPr lang="en-US" altLang="zh-CN" dirty="0" err="1"/>
              <a:t>awk</a:t>
            </a:r>
            <a:r>
              <a:rPr lang="zh-CN" altLang="zh-CN" dirty="0"/>
              <a:t>程序执行之前指定一个值</a:t>
            </a:r>
            <a:r>
              <a:rPr lang="en-US" altLang="zh-CN" dirty="0"/>
              <a:t>value</a:t>
            </a:r>
            <a:r>
              <a:rPr lang="zh-CN" altLang="zh-CN" dirty="0"/>
              <a:t>给变量</a:t>
            </a:r>
            <a:r>
              <a:rPr lang="en-US" altLang="zh-CN" dirty="0" err="1"/>
              <a:t>var</a:t>
            </a:r>
            <a:r>
              <a:rPr lang="zh-CN" altLang="zh-CN" dirty="0"/>
              <a:t>。这些变量值用于</a:t>
            </a:r>
            <a:r>
              <a:rPr lang="en-US" altLang="zh-CN" dirty="0" err="1"/>
              <a:t>awk</a:t>
            </a:r>
            <a:r>
              <a:rPr lang="zh-CN" altLang="zh-CN" dirty="0"/>
              <a:t>程序的</a:t>
            </a:r>
            <a:r>
              <a:rPr lang="en-US" altLang="zh-CN" dirty="0"/>
              <a:t>BEGIN</a:t>
            </a:r>
            <a:r>
              <a:rPr lang="zh-CN" altLang="zh-CN" dirty="0"/>
              <a:t>块。</a:t>
            </a:r>
          </a:p>
          <a:p>
            <a:pPr lvl="0"/>
            <a:r>
              <a:rPr lang="en-US" altLang="zh-CN" dirty="0"/>
              <a:t>-f program-file – </a:t>
            </a:r>
            <a:r>
              <a:rPr lang="zh-CN" altLang="zh-CN" dirty="0"/>
              <a:t>指定一个</a:t>
            </a:r>
            <a:r>
              <a:rPr lang="en-US" altLang="zh-CN" dirty="0" err="1"/>
              <a:t>awk</a:t>
            </a:r>
            <a:r>
              <a:rPr lang="zh-CN" altLang="zh-CN" dirty="0"/>
              <a:t>程序文件，代替在命令行指定</a:t>
            </a:r>
            <a:r>
              <a:rPr lang="en-US" altLang="zh-CN" dirty="0" err="1"/>
              <a:t>awk</a:t>
            </a:r>
            <a:r>
              <a:rPr lang="zh-CN" altLang="zh-CN" dirty="0"/>
              <a:t>指令。</a:t>
            </a:r>
          </a:p>
          <a:p>
            <a:pPr lvl="0"/>
            <a:r>
              <a:rPr lang="zh-CN" altLang="zh-CN" dirty="0"/>
              <a:t>“</a:t>
            </a:r>
            <a:r>
              <a:rPr lang="en-US" altLang="zh-CN" dirty="0"/>
              <a:t>--</a:t>
            </a:r>
            <a:r>
              <a:rPr lang="zh-CN" altLang="zh-CN" dirty="0"/>
              <a:t>”选项 </a:t>
            </a:r>
            <a:r>
              <a:rPr lang="en-US" altLang="zh-CN" dirty="0"/>
              <a:t>– </a:t>
            </a:r>
            <a:r>
              <a:rPr lang="zh-CN" altLang="zh-CN" dirty="0"/>
              <a:t>根据</a:t>
            </a:r>
            <a:r>
              <a:rPr lang="en-US" altLang="zh-CN" dirty="0"/>
              <a:t>POSIX</a:t>
            </a:r>
            <a:r>
              <a:rPr lang="zh-CN" altLang="zh-CN" dirty="0"/>
              <a:t>参数解析约定，此选项表示命令行选项的结束。例如，利用这个选项你可以指定以“</a:t>
            </a:r>
            <a:r>
              <a:rPr lang="en-US" altLang="zh-CN" dirty="0"/>
              <a:t>-</a:t>
            </a:r>
            <a:r>
              <a:rPr lang="zh-CN" altLang="zh-CN" dirty="0"/>
              <a:t>”开头的输入文件，否则它将被解析为一个命令行选项。</a:t>
            </a:r>
          </a:p>
        </p:txBody>
      </p:sp>
    </p:spTree>
    <p:extLst>
      <p:ext uri="{BB962C8B-B14F-4D97-AF65-F5344CB8AC3E}">
        <p14:creationId xmlns:p14="http://schemas.microsoft.com/office/powerpoint/2010/main" val="3580602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14.5.3  </a:t>
            </a:r>
            <a:r>
              <a:rPr lang="zh-CN" altLang="zh-CN" dirty="0"/>
              <a:t>第一个</a:t>
            </a:r>
            <a:r>
              <a:rPr lang="en-US" altLang="zh-CN" dirty="0" err="1"/>
              <a:t>awk</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一旦你熟悉了</a:t>
            </a:r>
            <a:r>
              <a:rPr lang="en-US" altLang="zh-CN" dirty="0" err="1"/>
              <a:t>awk</a:t>
            </a:r>
            <a:r>
              <a:rPr lang="zh-CN" altLang="zh-CN" dirty="0"/>
              <a:t>，当你想要使用它时，你通常可能只会输入一个简单的</a:t>
            </a:r>
            <a:r>
              <a:rPr lang="en-US" altLang="zh-CN" dirty="0" err="1"/>
              <a:t>awk</a:t>
            </a:r>
            <a:r>
              <a:rPr lang="zh-CN" altLang="zh-CN" dirty="0"/>
              <a:t>指令。那么，你就可以使用</a:t>
            </a:r>
            <a:r>
              <a:rPr lang="en-US" altLang="zh-CN" dirty="0" err="1"/>
              <a:t>awk</a:t>
            </a:r>
            <a:r>
              <a:rPr lang="zh-CN" altLang="zh-CN" dirty="0"/>
              <a:t>的第一种语法格式，把这个指令作为</a:t>
            </a:r>
            <a:r>
              <a:rPr lang="en-US" altLang="zh-CN" dirty="0" err="1"/>
              <a:t>awk</a:t>
            </a:r>
            <a:r>
              <a:rPr lang="zh-CN" altLang="zh-CN" dirty="0"/>
              <a:t>命令的第一个参数。</a:t>
            </a:r>
          </a:p>
          <a:p>
            <a:r>
              <a:rPr lang="zh-CN" altLang="zh-CN" dirty="0"/>
              <a:t>这种命令格式指示</a:t>
            </a:r>
            <a:r>
              <a:rPr lang="en-US" altLang="zh-CN" dirty="0"/>
              <a:t>Shell</a:t>
            </a:r>
            <a:r>
              <a:rPr lang="zh-CN" altLang="zh-CN" dirty="0"/>
              <a:t>或命令解释程序来启动</a:t>
            </a:r>
            <a:r>
              <a:rPr lang="en-US" altLang="zh-CN" dirty="0" err="1"/>
              <a:t>awk</a:t>
            </a:r>
            <a:r>
              <a:rPr lang="zh-CN" altLang="zh-CN" dirty="0"/>
              <a:t>，并使用指定的指令（ 上一节语法中的</a:t>
            </a:r>
            <a:r>
              <a:rPr lang="en-US" altLang="zh-CN" dirty="0" err="1"/>
              <a:t>program_text</a:t>
            </a:r>
            <a:r>
              <a:rPr lang="en-US" altLang="zh-CN" dirty="0"/>
              <a:t> </a:t>
            </a:r>
            <a:r>
              <a:rPr lang="zh-CN" altLang="zh-CN" dirty="0"/>
              <a:t>）处理输入文件中的记录。</a:t>
            </a:r>
          </a:p>
          <a:p>
            <a:endParaRPr lang="zh-CN" altLang="en-US" dirty="0"/>
          </a:p>
        </p:txBody>
      </p:sp>
    </p:spTree>
    <p:extLst>
      <p:ext uri="{BB962C8B-B14F-4D97-AF65-F5344CB8AC3E}">
        <p14:creationId xmlns:p14="http://schemas.microsoft.com/office/powerpoint/2010/main" val="139496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14.5.4  </a:t>
            </a:r>
            <a:r>
              <a:rPr lang="zh-CN" altLang="zh-CN" dirty="0"/>
              <a:t>使用</a:t>
            </a:r>
            <a:r>
              <a:rPr lang="en-US" altLang="zh-CN" dirty="0" err="1"/>
              <a:t>awk</a:t>
            </a:r>
            <a:r>
              <a:rPr lang="zh-CN" altLang="zh-CN" dirty="0"/>
              <a:t>打印指定的列</a:t>
            </a:r>
            <a:endParaRPr lang="zh-CN" altLang="en-US" dirty="0"/>
          </a:p>
        </p:txBody>
      </p:sp>
      <p:sp>
        <p:nvSpPr>
          <p:cNvPr id="3" name="内容占位符 2"/>
          <p:cNvSpPr>
            <a:spLocks noGrp="1"/>
          </p:cNvSpPr>
          <p:nvPr>
            <p:ph idx="1"/>
          </p:nvPr>
        </p:nvSpPr>
        <p:spPr/>
        <p:txBody>
          <a:bodyPr/>
          <a:lstStyle/>
          <a:p>
            <a:r>
              <a:rPr lang="en-US" altLang="zh-CN" dirty="0" err="1"/>
              <a:t>awk</a:t>
            </a:r>
            <a:r>
              <a:rPr lang="zh-CN" altLang="zh-CN" dirty="0"/>
              <a:t>在处理已经被分隔为多个逻辑列的文本方面非常优异，并让你轻松地在</a:t>
            </a:r>
            <a:r>
              <a:rPr lang="en-US" altLang="zh-CN" dirty="0" err="1"/>
              <a:t>awk</a:t>
            </a:r>
            <a:r>
              <a:rPr lang="zh-CN" altLang="zh-CN" dirty="0"/>
              <a:t>程序中引用每个单独的列。</a:t>
            </a:r>
            <a:endParaRPr lang="zh-CN" altLang="en-US" dirty="0"/>
          </a:p>
        </p:txBody>
      </p:sp>
    </p:spTree>
    <p:extLst>
      <p:ext uri="{BB962C8B-B14F-4D97-AF65-F5344CB8AC3E}">
        <p14:creationId xmlns:p14="http://schemas.microsoft.com/office/powerpoint/2010/main" val="2254328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14.5.5  </a:t>
            </a:r>
            <a:r>
              <a:rPr lang="zh-CN" altLang="zh-CN" dirty="0"/>
              <a:t>从</a:t>
            </a:r>
            <a:r>
              <a:rPr lang="en-US" altLang="zh-CN" dirty="0" err="1"/>
              <a:t>awk</a:t>
            </a:r>
            <a:r>
              <a:rPr lang="zh-CN" altLang="zh-CN" dirty="0"/>
              <a:t>程序文件读取</a:t>
            </a:r>
            <a:r>
              <a:rPr lang="en-US" altLang="zh-CN" dirty="0" err="1"/>
              <a:t>awk</a:t>
            </a:r>
            <a:r>
              <a:rPr lang="zh-CN" altLang="zh-CN" dirty="0"/>
              <a:t>指令</a:t>
            </a:r>
            <a:endParaRPr lang="zh-CN" altLang="en-US" dirty="0"/>
          </a:p>
        </p:txBody>
      </p:sp>
      <p:sp>
        <p:nvSpPr>
          <p:cNvPr id="3" name="内容占位符 2"/>
          <p:cNvSpPr>
            <a:spLocks noGrp="1"/>
          </p:cNvSpPr>
          <p:nvPr>
            <p:ph idx="1"/>
          </p:nvPr>
        </p:nvSpPr>
        <p:spPr/>
        <p:txBody>
          <a:bodyPr/>
          <a:lstStyle/>
          <a:p>
            <a:r>
              <a:rPr lang="zh-CN" altLang="zh-CN" dirty="0"/>
              <a:t>通过上一节的介绍我们已经看到，对于</a:t>
            </a:r>
            <a:r>
              <a:rPr lang="en-US" altLang="zh-CN" dirty="0" err="1"/>
              <a:t>awk</a:t>
            </a:r>
            <a:r>
              <a:rPr lang="zh-CN" altLang="zh-CN" dirty="0"/>
              <a:t>程序只包含一个或几个指令的情况，我们将其作为命令行参数传递给</a:t>
            </a:r>
            <a:r>
              <a:rPr lang="en-US" altLang="zh-CN" dirty="0" err="1"/>
              <a:t>awk</a:t>
            </a:r>
            <a:r>
              <a:rPr lang="zh-CN" altLang="zh-CN" dirty="0"/>
              <a:t>命令是非常方便的，但当</a:t>
            </a:r>
            <a:r>
              <a:rPr lang="en-US" altLang="zh-CN" dirty="0" err="1"/>
              <a:t>awk</a:t>
            </a:r>
            <a:r>
              <a:rPr lang="zh-CN" altLang="zh-CN" dirty="0"/>
              <a:t>程序变得复杂且有很多行时，你一定会想用一个文件来存放你的</a:t>
            </a:r>
            <a:r>
              <a:rPr lang="en-US" altLang="zh-CN" dirty="0" err="1"/>
              <a:t>awk</a:t>
            </a:r>
            <a:r>
              <a:rPr lang="zh-CN" altLang="zh-CN" dirty="0"/>
              <a:t>程序。即使用</a:t>
            </a:r>
            <a:r>
              <a:rPr lang="en-US" altLang="zh-CN" dirty="0" err="1"/>
              <a:t>awk</a:t>
            </a:r>
            <a:r>
              <a:rPr lang="zh-CN" altLang="zh-CN" dirty="0"/>
              <a:t>命令的第二种语法格式，使用</a:t>
            </a:r>
            <a:r>
              <a:rPr lang="en-US" altLang="zh-CN" dirty="0"/>
              <a:t>-f</a:t>
            </a:r>
            <a:r>
              <a:rPr lang="zh-CN" altLang="zh-CN" dirty="0"/>
              <a:t>选项指示</a:t>
            </a:r>
            <a:r>
              <a:rPr lang="en-US" altLang="zh-CN" dirty="0" err="1"/>
              <a:t>awk</a:t>
            </a:r>
            <a:r>
              <a:rPr lang="zh-CN" altLang="zh-CN" dirty="0"/>
              <a:t>命令从一个文件中读取</a:t>
            </a:r>
            <a:r>
              <a:rPr lang="en-US" altLang="zh-CN" dirty="0" err="1"/>
              <a:t>awk</a:t>
            </a:r>
            <a:r>
              <a:rPr lang="zh-CN" altLang="zh-CN" dirty="0"/>
              <a:t>指令</a:t>
            </a:r>
            <a:r>
              <a:rPr lang="en-US" altLang="zh-CN" dirty="0"/>
              <a:t>:</a:t>
            </a:r>
            <a:endParaRPr lang="zh-CN" altLang="zh-CN" dirty="0"/>
          </a:p>
          <a:p>
            <a:r>
              <a:rPr lang="x-none" altLang="zh-CN" dirty="0"/>
              <a:t>$ awk -f myscript.awk myfile</a:t>
            </a:r>
            <a:endParaRPr lang="zh-CN" altLang="zh-CN" dirty="0"/>
          </a:p>
          <a:p>
            <a:endParaRPr lang="zh-CN" altLang="en-US" dirty="0"/>
          </a:p>
        </p:txBody>
      </p:sp>
    </p:spTree>
    <p:extLst>
      <p:ext uri="{BB962C8B-B14F-4D97-AF65-F5344CB8AC3E}">
        <p14:creationId xmlns:p14="http://schemas.microsoft.com/office/powerpoint/2010/main" val="1411570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14.5.6  </a:t>
            </a:r>
            <a:r>
              <a:rPr lang="en-US" altLang="zh-CN" dirty="0" err="1"/>
              <a:t>awk</a:t>
            </a:r>
            <a:r>
              <a:rPr lang="zh-CN" altLang="zh-CN" dirty="0"/>
              <a:t>的</a:t>
            </a:r>
            <a:r>
              <a:rPr lang="en-US" altLang="zh-CN" dirty="0"/>
              <a:t>BEGIN</a:t>
            </a:r>
            <a:r>
              <a:rPr lang="zh-CN" altLang="zh-CN" dirty="0"/>
              <a:t>和</a:t>
            </a:r>
            <a:r>
              <a:rPr lang="en-US" altLang="zh-CN" dirty="0"/>
              <a:t>END</a:t>
            </a:r>
            <a:r>
              <a:rPr lang="zh-CN" altLang="zh-CN" dirty="0"/>
              <a:t>块</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正常情况下，</a:t>
            </a:r>
            <a:r>
              <a:rPr lang="en-US" altLang="zh-CN" dirty="0" err="1"/>
              <a:t>awk</a:t>
            </a:r>
            <a:r>
              <a:rPr lang="zh-CN" altLang="zh-CN" dirty="0"/>
              <a:t>对每一个输入行都会执行一次</a:t>
            </a:r>
            <a:r>
              <a:rPr lang="en-US" altLang="zh-CN" dirty="0" err="1"/>
              <a:t>awk</a:t>
            </a:r>
            <a:r>
              <a:rPr lang="zh-CN" altLang="zh-CN" dirty="0"/>
              <a:t>程序代码。然而，在很多编程情况下，你可能需要在</a:t>
            </a:r>
            <a:r>
              <a:rPr lang="en-US" altLang="zh-CN" dirty="0" err="1"/>
              <a:t>awk</a:t>
            </a:r>
            <a:r>
              <a:rPr lang="zh-CN" altLang="zh-CN" dirty="0"/>
              <a:t>开始处理输入文件中的文本前执行一些初始化代码。对于这种情况，</a:t>
            </a:r>
            <a:r>
              <a:rPr lang="en-US" altLang="zh-CN" dirty="0" err="1"/>
              <a:t>awk</a:t>
            </a:r>
            <a:r>
              <a:rPr lang="zh-CN" altLang="zh-CN" dirty="0"/>
              <a:t>允许你定义一个</a:t>
            </a:r>
            <a:r>
              <a:rPr lang="en-US" altLang="zh-CN" dirty="0"/>
              <a:t>BEGIN</a:t>
            </a:r>
            <a:r>
              <a:rPr lang="zh-CN" altLang="zh-CN" dirty="0"/>
              <a:t>块（在上一节的示例中我们已经使用了</a:t>
            </a:r>
            <a:r>
              <a:rPr lang="en-US" altLang="zh-CN" dirty="0"/>
              <a:t>BEGIN</a:t>
            </a:r>
            <a:r>
              <a:rPr lang="zh-CN" altLang="zh-CN" dirty="0"/>
              <a:t>块）。因为</a:t>
            </a:r>
            <a:r>
              <a:rPr lang="en-US" altLang="zh-CN" dirty="0"/>
              <a:t>BEGIN</a:t>
            </a:r>
            <a:r>
              <a:rPr lang="zh-CN" altLang="zh-CN" dirty="0"/>
              <a:t>块是在</a:t>
            </a:r>
            <a:r>
              <a:rPr lang="en-US" altLang="zh-CN" dirty="0" err="1"/>
              <a:t>awk</a:t>
            </a:r>
            <a:r>
              <a:rPr lang="zh-CN" altLang="zh-CN" dirty="0"/>
              <a:t>开始处理输入文件之前被调用，所以它是用于初始化</a:t>
            </a:r>
            <a:r>
              <a:rPr lang="en-US" altLang="zh-CN" dirty="0"/>
              <a:t>FS</a:t>
            </a:r>
            <a:r>
              <a:rPr lang="zh-CN" altLang="zh-CN" dirty="0"/>
              <a:t>变量（列分隔符），打印标题，或是初始化其它你稍后将在程序中调用的全局变量的绝佳位置。</a:t>
            </a:r>
          </a:p>
          <a:p>
            <a:r>
              <a:rPr lang="en-US" altLang="zh-CN" dirty="0" err="1"/>
              <a:t>awk</a:t>
            </a:r>
            <a:r>
              <a:rPr lang="zh-CN" altLang="zh-CN" dirty="0"/>
              <a:t>同样还提供另一个特殊的叫做</a:t>
            </a:r>
            <a:r>
              <a:rPr lang="en-US" altLang="zh-CN" dirty="0"/>
              <a:t>END</a:t>
            </a:r>
            <a:r>
              <a:rPr lang="zh-CN" altLang="zh-CN" dirty="0"/>
              <a:t>的块。</a:t>
            </a:r>
            <a:r>
              <a:rPr lang="en-US" altLang="zh-CN" dirty="0" err="1"/>
              <a:t>awk</a:t>
            </a:r>
            <a:r>
              <a:rPr lang="zh-CN" altLang="zh-CN" dirty="0"/>
              <a:t>在输入文件中的所有行都被处理之后会执行这一代码块。通常情况下，</a:t>
            </a:r>
            <a:r>
              <a:rPr lang="en-US" altLang="zh-CN" dirty="0"/>
              <a:t>END</a:t>
            </a:r>
            <a:r>
              <a:rPr lang="zh-CN" altLang="zh-CN" dirty="0"/>
              <a:t>块用于执行最后的运算或是打印要在输出流的结尾处显示的概要。</a:t>
            </a:r>
          </a:p>
          <a:p>
            <a:endParaRPr lang="zh-CN" altLang="en-US" dirty="0"/>
          </a:p>
        </p:txBody>
      </p:sp>
    </p:spTree>
    <p:extLst>
      <p:ext uri="{BB962C8B-B14F-4D97-AF65-F5344CB8AC3E}">
        <p14:creationId xmlns:p14="http://schemas.microsoft.com/office/powerpoint/2010/main" val="2726214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14.5.7  </a:t>
            </a:r>
            <a:r>
              <a:rPr lang="en-US" altLang="zh-CN" dirty="0" err="1"/>
              <a:t>awk</a:t>
            </a:r>
            <a:r>
              <a:rPr lang="zh-CN" altLang="zh-CN" dirty="0"/>
              <a:t>中使用正则表达式</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awk</a:t>
            </a:r>
            <a:r>
              <a:rPr lang="zh-CN" altLang="zh-CN" dirty="0"/>
              <a:t>允许使用正则表达式来有选择地执行一个单独的代码块，它取决于指定的正则表达式是否匹配当前行。比如下面这个</a:t>
            </a:r>
            <a:r>
              <a:rPr lang="en-US" altLang="zh-CN" dirty="0" err="1"/>
              <a:t>awk</a:t>
            </a:r>
            <a:r>
              <a:rPr lang="zh-CN" altLang="zh-CN" dirty="0"/>
              <a:t>命令，用于打印输出文件中包含字符串“</a:t>
            </a:r>
            <a:r>
              <a:rPr lang="en-US" altLang="zh-CN" dirty="0"/>
              <a:t>admin</a:t>
            </a:r>
            <a:r>
              <a:rPr lang="zh-CN" altLang="zh-CN" dirty="0"/>
              <a:t>”的行：</a:t>
            </a:r>
          </a:p>
          <a:p>
            <a:r>
              <a:rPr lang="x-none" altLang="zh-CN" dirty="0"/>
              <a:t>$ awk '/admin/{ print }' info.txt </a:t>
            </a:r>
            <a:endParaRPr lang="zh-CN" altLang="zh-CN" dirty="0"/>
          </a:p>
          <a:p>
            <a:r>
              <a:rPr lang="x-none" altLang="zh-CN" dirty="0"/>
              <a:t>Linux – Sysadmin</a:t>
            </a:r>
            <a:endParaRPr lang="zh-CN" altLang="zh-CN" dirty="0"/>
          </a:p>
          <a:p>
            <a:r>
              <a:rPr lang="zh-CN" altLang="zh-CN" dirty="0"/>
              <a:t>我们也可以打印输出匹配字符串“</a:t>
            </a:r>
            <a:r>
              <a:rPr lang="en-US" altLang="zh-CN" dirty="0"/>
              <a:t>admin</a:t>
            </a:r>
            <a:r>
              <a:rPr lang="zh-CN" altLang="zh-CN" dirty="0"/>
              <a:t>”的那一行的第一列：</a:t>
            </a:r>
          </a:p>
          <a:p>
            <a:r>
              <a:rPr lang="x-none" altLang="zh-CN" dirty="0"/>
              <a:t>$ awk -F'-' '/admin/{ print $1 }' info.txt </a:t>
            </a:r>
            <a:endParaRPr lang="zh-CN" altLang="zh-CN" dirty="0"/>
          </a:p>
          <a:p>
            <a:r>
              <a:rPr lang="x-none" altLang="zh-CN" dirty="0" smtClean="0"/>
              <a:t>Linux</a:t>
            </a:r>
            <a:endParaRPr lang="en-US" altLang="zh-CN" dirty="0" smtClean="0"/>
          </a:p>
          <a:p>
            <a:r>
              <a:rPr lang="zh-CN" altLang="zh-CN" dirty="0"/>
              <a:t>当然，我们也可以使用其它复杂一些的正则表达式，但正则表达式必须被放在斜线内，其用法与</a:t>
            </a:r>
            <a:r>
              <a:rPr lang="en-US" altLang="zh-CN" dirty="0" err="1"/>
              <a:t>sed</a:t>
            </a:r>
            <a:r>
              <a:rPr lang="zh-CN" altLang="zh-CN" dirty="0"/>
              <a:t>中的类似。我们也可以使用操作符‘</a:t>
            </a:r>
            <a:r>
              <a:rPr lang="en-US" altLang="zh-CN" dirty="0"/>
              <a:t>~</a:t>
            </a:r>
            <a:r>
              <a:rPr lang="zh-CN" altLang="zh-CN" dirty="0"/>
              <a:t>’（或‘</a:t>
            </a:r>
            <a:r>
              <a:rPr lang="en-US" altLang="zh-CN" dirty="0"/>
              <a:t>!~</a:t>
            </a:r>
            <a:r>
              <a:rPr lang="zh-CN" altLang="zh-CN" dirty="0"/>
              <a:t>’）来指定任意列或变量匹配（或不匹配）一个正则表达式，这就组成了我们下一节要讲到的表达式。</a:t>
            </a:r>
          </a:p>
          <a:p>
            <a:endParaRPr lang="zh-CN" altLang="en-US" dirty="0"/>
          </a:p>
        </p:txBody>
      </p:sp>
    </p:spTree>
    <p:extLst>
      <p:ext uri="{BB962C8B-B14F-4D97-AF65-F5344CB8AC3E}">
        <p14:creationId xmlns:p14="http://schemas.microsoft.com/office/powerpoint/2010/main" val="3397908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14.5.8  </a:t>
            </a:r>
            <a:r>
              <a:rPr lang="en-US" altLang="zh-CN" dirty="0" err="1"/>
              <a:t>awk</a:t>
            </a:r>
            <a:r>
              <a:rPr lang="zh-CN" altLang="zh-CN" dirty="0"/>
              <a:t>的表达式和块</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awk</a:t>
            </a:r>
            <a:r>
              <a:rPr lang="zh-CN" altLang="zh-CN" dirty="0"/>
              <a:t>还有很多其它方法可以有选择地执行代码块。我们可以把任意类型的布尔表达式放在代码块之前来控制特定的块什么时候可以执行，即只有当代码块前面的布尔表达式的值为真时</a:t>
            </a:r>
            <a:r>
              <a:rPr lang="en-US" altLang="zh-CN" dirty="0" err="1"/>
              <a:t>awk</a:t>
            </a:r>
            <a:r>
              <a:rPr lang="zh-CN" altLang="zh-CN" dirty="0"/>
              <a:t>才会执行此代码块。下面的示例将输出文件</a:t>
            </a:r>
            <a:r>
              <a:rPr lang="en-US" altLang="zh-CN" dirty="0"/>
              <a:t>/et	c/</a:t>
            </a:r>
            <a:r>
              <a:rPr lang="en-US" altLang="zh-CN" dirty="0" err="1"/>
              <a:t>passwd</a:t>
            </a:r>
            <a:r>
              <a:rPr lang="zh-CN" altLang="zh-CN" dirty="0"/>
              <a:t>中第一列等于“</a:t>
            </a:r>
            <a:r>
              <a:rPr lang="en-US" altLang="zh-CN" dirty="0"/>
              <a:t>root</a:t>
            </a:r>
            <a:r>
              <a:rPr lang="zh-CN" altLang="zh-CN" dirty="0"/>
              <a:t>”的所有行的第三列：</a:t>
            </a:r>
          </a:p>
          <a:p>
            <a:r>
              <a:rPr lang="x-none" altLang="zh-CN" dirty="0"/>
              <a:t>$ awk 'BEGIN { FS=":" } $1 == "root" { print $3 }' /etc/passwd</a:t>
            </a:r>
            <a:endParaRPr lang="zh-CN" altLang="zh-CN" dirty="0"/>
          </a:p>
          <a:p>
            <a:r>
              <a:rPr lang="x-none" altLang="zh-CN" dirty="0"/>
              <a:t>0</a:t>
            </a:r>
            <a:endParaRPr lang="zh-CN" altLang="zh-CN" dirty="0"/>
          </a:p>
          <a:p>
            <a:r>
              <a:rPr lang="en-US" altLang="zh-CN" dirty="0" err="1"/>
              <a:t>awk</a:t>
            </a:r>
            <a:r>
              <a:rPr lang="zh-CN" altLang="zh-CN" dirty="0"/>
              <a:t>提供了充分的比较操作符供你选择，包括常见的“</a:t>
            </a:r>
            <a:r>
              <a:rPr lang="en-US" altLang="zh-CN" dirty="0"/>
              <a:t>==</a:t>
            </a:r>
            <a:r>
              <a:rPr lang="zh-CN" altLang="zh-CN" dirty="0"/>
              <a:t>”，“</a:t>
            </a:r>
            <a:r>
              <a:rPr lang="en-US" altLang="zh-CN" dirty="0"/>
              <a:t>&lt;</a:t>
            </a:r>
            <a:r>
              <a:rPr lang="zh-CN" altLang="zh-CN" dirty="0"/>
              <a:t>”，“</a:t>
            </a:r>
            <a:r>
              <a:rPr lang="en-US" altLang="zh-CN" dirty="0"/>
              <a:t>&gt;</a:t>
            </a:r>
            <a:r>
              <a:rPr lang="zh-CN" altLang="zh-CN" dirty="0"/>
              <a:t>”，“</a:t>
            </a:r>
            <a:r>
              <a:rPr lang="en-US" altLang="zh-CN" dirty="0"/>
              <a:t>&lt;=</a:t>
            </a:r>
            <a:r>
              <a:rPr lang="zh-CN" altLang="zh-CN" dirty="0"/>
              <a:t>”，“</a:t>
            </a:r>
            <a:r>
              <a:rPr lang="en-US" altLang="zh-CN" dirty="0"/>
              <a:t>&gt;=</a:t>
            </a:r>
            <a:r>
              <a:rPr lang="zh-CN" altLang="zh-CN" dirty="0"/>
              <a:t>”和“</a:t>
            </a:r>
            <a:r>
              <a:rPr lang="en-US" altLang="zh-CN" dirty="0"/>
              <a:t>!=</a:t>
            </a:r>
            <a:r>
              <a:rPr lang="zh-CN" altLang="zh-CN" dirty="0"/>
              <a:t>”。另外，我们上一节已经提到了</a:t>
            </a:r>
            <a:r>
              <a:rPr lang="en-US" altLang="zh-CN" dirty="0" err="1"/>
              <a:t>awk</a:t>
            </a:r>
            <a:r>
              <a:rPr lang="zh-CN" altLang="zh-CN" dirty="0"/>
              <a:t>还提供了操作符“</a:t>
            </a:r>
            <a:r>
              <a:rPr lang="en-US" altLang="zh-CN" dirty="0"/>
              <a:t>~</a:t>
            </a:r>
            <a:r>
              <a:rPr lang="zh-CN" altLang="zh-CN" dirty="0"/>
              <a:t>”和“</a:t>
            </a:r>
            <a:r>
              <a:rPr lang="en-US" altLang="zh-CN" dirty="0"/>
              <a:t>!~</a:t>
            </a:r>
            <a:r>
              <a:rPr lang="zh-CN" altLang="zh-CN" dirty="0"/>
              <a:t>”，分别表示匹配和不匹配。使用这些操作符时，在它们的左边指定一个变量，然后在右边指定一个正则表达式或一个字符串</a:t>
            </a:r>
            <a:r>
              <a:rPr lang="zh-CN" altLang="zh-CN" dirty="0" smtClean="0"/>
              <a:t>。</a:t>
            </a:r>
            <a:endParaRPr lang="zh-CN" altLang="en-US" dirty="0"/>
          </a:p>
        </p:txBody>
      </p:sp>
    </p:spTree>
    <p:extLst>
      <p:ext uri="{BB962C8B-B14F-4D97-AF65-F5344CB8AC3E}">
        <p14:creationId xmlns:p14="http://schemas.microsoft.com/office/powerpoint/2010/main" val="159286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14.1.1  </a:t>
            </a:r>
            <a:r>
              <a:rPr lang="en-US" altLang="zh-CN" dirty="0" err="1"/>
              <a:t>sed</a:t>
            </a:r>
            <a:r>
              <a:rPr lang="zh-CN" altLang="zh-CN" dirty="0"/>
              <a:t>简介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sed</a:t>
            </a:r>
            <a:r>
              <a:rPr lang="zh-CN" altLang="zh-CN" dirty="0"/>
              <a:t>是非交互式的面向数据流的编辑器。之所以说它是面向数据流的，是因为像很多</a:t>
            </a:r>
            <a:r>
              <a:rPr lang="en-US" altLang="zh-CN" dirty="0"/>
              <a:t>Unix</a:t>
            </a:r>
            <a:r>
              <a:rPr lang="zh-CN" altLang="zh-CN" dirty="0"/>
              <a:t>程序一样，输入通过程序被重定向到标准输出。输入通常来自文件，但也可以来自键盘输入。输出默认是发送到终端屏幕，但也可以重定向到文件。</a:t>
            </a:r>
            <a:r>
              <a:rPr lang="en-US" altLang="zh-CN" dirty="0" err="1"/>
              <a:t>sed</a:t>
            </a:r>
            <a:r>
              <a:rPr lang="zh-CN" altLang="zh-CN" dirty="0"/>
              <a:t>可以通过解释脚本来工作，该脚本中指定了将要执行的动作。</a:t>
            </a:r>
          </a:p>
          <a:p>
            <a:r>
              <a:rPr lang="en-US" altLang="zh-CN" dirty="0" err="1"/>
              <a:t>sed</a:t>
            </a:r>
            <a:r>
              <a:rPr lang="zh-CN" altLang="zh-CN" dirty="0"/>
              <a:t>提供的功能好像是交互式文本编辑器的自然扩展。例如，它提供可以全局地应用到单个或一组文件的搜索替换功能。尽管你通常不会使用</a:t>
            </a:r>
            <a:r>
              <a:rPr lang="en-US" altLang="zh-CN" dirty="0" err="1"/>
              <a:t>sed</a:t>
            </a:r>
            <a:r>
              <a:rPr lang="zh-CN" altLang="zh-CN" dirty="0"/>
              <a:t>去修改指定文件中的仅出现一次的条目，但你会发现使用它对许多文件进行一系列修改时是很有用的。考虑一下，几分钟之内在一百多个文件中进行</a:t>
            </a:r>
            <a:r>
              <a:rPr lang="en-US" altLang="zh-CN" dirty="0"/>
              <a:t>20</a:t>
            </a:r>
            <a:r>
              <a:rPr lang="zh-CN" altLang="zh-CN" dirty="0"/>
              <a:t>个不同的编辑，你就可以想象</a:t>
            </a:r>
            <a:r>
              <a:rPr lang="en-US" altLang="zh-CN" dirty="0" err="1"/>
              <a:t>sed</a:t>
            </a:r>
            <a:r>
              <a:rPr lang="zh-CN" altLang="zh-CN" dirty="0"/>
              <a:t>有多强大。</a:t>
            </a:r>
          </a:p>
          <a:p>
            <a:endParaRPr lang="zh-CN" altLang="en-US" dirty="0"/>
          </a:p>
        </p:txBody>
      </p:sp>
    </p:spTree>
    <p:extLst>
      <p:ext uri="{BB962C8B-B14F-4D97-AF65-F5344CB8AC3E}">
        <p14:creationId xmlns:p14="http://schemas.microsoft.com/office/powerpoint/2010/main" val="3026218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14.5.9  </a:t>
            </a:r>
            <a:r>
              <a:rPr lang="en-US" altLang="zh-CN" dirty="0" err="1"/>
              <a:t>awk</a:t>
            </a:r>
            <a:r>
              <a:rPr lang="zh-CN" altLang="zh-CN" dirty="0"/>
              <a:t>的条件语句</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awk</a:t>
            </a:r>
            <a:r>
              <a:rPr lang="zh-CN" altLang="zh-CN" dirty="0"/>
              <a:t>同样还提供了很好的类似于</a:t>
            </a:r>
            <a:r>
              <a:rPr lang="en-US" altLang="zh-CN" dirty="0"/>
              <a:t>C</a:t>
            </a:r>
            <a:r>
              <a:rPr lang="zh-CN" altLang="zh-CN" dirty="0"/>
              <a:t>语言的</a:t>
            </a:r>
            <a:r>
              <a:rPr lang="en-US" altLang="zh-CN" dirty="0"/>
              <a:t>if</a:t>
            </a:r>
            <a:r>
              <a:rPr lang="zh-CN" altLang="zh-CN" dirty="0"/>
              <a:t>语句。如果你喜欢的话，你可以把上一节示例中的</a:t>
            </a:r>
            <a:r>
              <a:rPr lang="en-US" altLang="zh-CN" dirty="0" err="1"/>
              <a:t>awk</a:t>
            </a:r>
            <a:r>
              <a:rPr lang="zh-CN" altLang="zh-CN" dirty="0"/>
              <a:t>命令改写为使用</a:t>
            </a:r>
            <a:r>
              <a:rPr lang="en-US" altLang="zh-CN" dirty="0"/>
              <a:t>if</a:t>
            </a:r>
            <a:r>
              <a:rPr lang="zh-CN" altLang="zh-CN" dirty="0"/>
              <a:t>语句，类似如下所示：</a:t>
            </a:r>
          </a:p>
          <a:p>
            <a:r>
              <a:rPr lang="x-none" altLang="zh-CN" dirty="0"/>
              <a:t>$ awk 'BEGIN { FS="-" } { if ( $2 ~ "etc" ) { print $1 } }' info.txt </a:t>
            </a:r>
            <a:endParaRPr lang="zh-CN" altLang="zh-CN" dirty="0"/>
          </a:p>
          <a:p>
            <a:r>
              <a:rPr lang="x-none" altLang="zh-CN" dirty="0"/>
              <a:t>Databases </a:t>
            </a:r>
            <a:endParaRPr lang="zh-CN" altLang="zh-CN" dirty="0"/>
          </a:p>
          <a:p>
            <a:r>
              <a:rPr lang="x-none" altLang="zh-CN" dirty="0"/>
              <a:t>Security </a:t>
            </a:r>
            <a:endParaRPr lang="zh-CN" altLang="zh-CN" dirty="0"/>
          </a:p>
          <a:p>
            <a:r>
              <a:rPr lang="x-none" altLang="zh-CN" dirty="0"/>
              <a:t>Storage</a:t>
            </a:r>
            <a:endParaRPr lang="zh-CN" altLang="zh-CN" dirty="0"/>
          </a:p>
          <a:p>
            <a:r>
              <a:rPr lang="zh-CN" altLang="zh-CN" dirty="0"/>
              <a:t>它们的功能是一样的。在上一节的实例中，布尔表达式被放在块的外部，而在这个示例中，块对每一个输入行都执行一次，而我们通过使用</a:t>
            </a:r>
            <a:r>
              <a:rPr lang="en-US" altLang="zh-CN" dirty="0"/>
              <a:t>if</a:t>
            </a:r>
            <a:r>
              <a:rPr lang="zh-CN" altLang="zh-CN" dirty="0"/>
              <a:t>语句来有选择地执行</a:t>
            </a:r>
            <a:r>
              <a:rPr lang="en-US" altLang="zh-CN" dirty="0"/>
              <a:t>print</a:t>
            </a:r>
            <a:r>
              <a:rPr lang="zh-CN" altLang="zh-CN" dirty="0"/>
              <a:t>命令。两种方法都可以，你可以选择与你</a:t>
            </a:r>
            <a:r>
              <a:rPr lang="en-US" altLang="zh-CN" dirty="0" err="1"/>
              <a:t>awk</a:t>
            </a:r>
            <a:r>
              <a:rPr lang="zh-CN" altLang="zh-CN" dirty="0"/>
              <a:t>程序的其它部分最匹配的一个。</a:t>
            </a:r>
          </a:p>
          <a:p>
            <a:endParaRPr lang="zh-CN" altLang="en-US" dirty="0"/>
          </a:p>
        </p:txBody>
      </p:sp>
    </p:spTree>
    <p:extLst>
      <p:ext uri="{BB962C8B-B14F-4D97-AF65-F5344CB8AC3E}">
        <p14:creationId xmlns:p14="http://schemas.microsoft.com/office/powerpoint/2010/main" val="2404199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14.5.9  </a:t>
            </a:r>
            <a:r>
              <a:rPr lang="en-US" altLang="zh-CN" dirty="0" err="1"/>
              <a:t>awk</a:t>
            </a:r>
            <a:r>
              <a:rPr lang="zh-CN" altLang="zh-CN" dirty="0"/>
              <a:t>的条件语句</a:t>
            </a:r>
            <a:endParaRPr lang="zh-CN" altLang="en-US" dirty="0"/>
          </a:p>
        </p:txBody>
      </p:sp>
      <p:sp>
        <p:nvSpPr>
          <p:cNvPr id="3" name="内容占位符 2"/>
          <p:cNvSpPr>
            <a:spLocks noGrp="1"/>
          </p:cNvSpPr>
          <p:nvPr>
            <p:ph idx="1"/>
          </p:nvPr>
        </p:nvSpPr>
        <p:spPr/>
        <p:txBody>
          <a:bodyPr>
            <a:normAutofit/>
          </a:bodyPr>
          <a:lstStyle/>
          <a:p>
            <a:r>
              <a:rPr lang="en-US" altLang="zh-CN" dirty="0"/>
              <a:t>if-else</a:t>
            </a:r>
            <a:r>
              <a:rPr lang="zh-CN" altLang="zh-CN" dirty="0"/>
              <a:t>语句是</a:t>
            </a:r>
            <a:r>
              <a:rPr lang="en-US" altLang="zh-CN" dirty="0" err="1"/>
              <a:t>awk</a:t>
            </a:r>
            <a:r>
              <a:rPr lang="zh-CN" altLang="zh-CN" dirty="0"/>
              <a:t>的决策语句。它的语法类似如下所示：</a:t>
            </a:r>
          </a:p>
          <a:p>
            <a:r>
              <a:rPr lang="x-none" altLang="zh-CN" dirty="0"/>
              <a:t>if (condition) then-body [else else-body]</a:t>
            </a:r>
            <a:endParaRPr lang="zh-CN" altLang="zh-CN" dirty="0"/>
          </a:p>
          <a:p>
            <a:r>
              <a:rPr lang="zh-CN" altLang="zh-CN" dirty="0"/>
              <a:t>语法中的</a:t>
            </a:r>
            <a:r>
              <a:rPr lang="en-US" altLang="zh-CN" dirty="0"/>
              <a:t>condition</a:t>
            </a:r>
            <a:r>
              <a:rPr lang="zh-CN" altLang="zh-CN" dirty="0"/>
              <a:t>（条件）是控制语句的剩余部分要做什么的一个表达式。如果</a:t>
            </a:r>
            <a:r>
              <a:rPr lang="en-US" altLang="zh-CN" dirty="0"/>
              <a:t>condition</a:t>
            </a:r>
            <a:r>
              <a:rPr lang="zh-CN" altLang="zh-CN" dirty="0"/>
              <a:t>为真，</a:t>
            </a:r>
            <a:r>
              <a:rPr lang="en-US" altLang="zh-CN" dirty="0"/>
              <a:t>then-body</a:t>
            </a:r>
            <a:r>
              <a:rPr lang="zh-CN" altLang="zh-CN" dirty="0"/>
              <a:t>就会被执行，否则，</a:t>
            </a:r>
            <a:r>
              <a:rPr lang="en-US" altLang="zh-CN" dirty="0"/>
              <a:t>else-body</a:t>
            </a:r>
            <a:r>
              <a:rPr lang="zh-CN" altLang="zh-CN" dirty="0"/>
              <a:t>将被执行。语句中的</a:t>
            </a:r>
            <a:r>
              <a:rPr lang="en-US" altLang="zh-CN" dirty="0"/>
              <a:t>else</a:t>
            </a:r>
            <a:r>
              <a:rPr lang="zh-CN" altLang="zh-CN" dirty="0"/>
              <a:t>部分是可选的。如果条件的值为</a:t>
            </a:r>
            <a:r>
              <a:rPr lang="en-US" altLang="zh-CN" dirty="0"/>
              <a:t>0</a:t>
            </a:r>
            <a:r>
              <a:rPr lang="zh-CN" altLang="zh-CN" dirty="0"/>
              <a:t>或空字符串时，则条件被认为假，否则，条件为真。</a:t>
            </a:r>
          </a:p>
        </p:txBody>
      </p:sp>
    </p:spTree>
    <p:extLst>
      <p:ext uri="{BB962C8B-B14F-4D97-AF65-F5344CB8AC3E}">
        <p14:creationId xmlns:p14="http://schemas.microsoft.com/office/powerpoint/2010/main" val="2336103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14.5.9  </a:t>
            </a:r>
            <a:r>
              <a:rPr lang="en-US" altLang="zh-CN" dirty="0" err="1"/>
              <a:t>awk</a:t>
            </a:r>
            <a:r>
              <a:rPr lang="zh-CN" altLang="zh-CN" dirty="0"/>
              <a:t>的条件语句</a:t>
            </a:r>
            <a:endParaRPr lang="zh-CN" altLang="en-US" dirty="0"/>
          </a:p>
        </p:txBody>
      </p:sp>
      <p:sp>
        <p:nvSpPr>
          <p:cNvPr id="3" name="内容占位符 2"/>
          <p:cNvSpPr>
            <a:spLocks noGrp="1"/>
          </p:cNvSpPr>
          <p:nvPr>
            <p:ph idx="1"/>
          </p:nvPr>
        </p:nvSpPr>
        <p:spPr/>
        <p:txBody>
          <a:bodyPr>
            <a:normAutofit/>
          </a:bodyPr>
          <a:lstStyle/>
          <a:p>
            <a:r>
              <a:rPr lang="en-US" altLang="zh-CN" dirty="0" err="1"/>
              <a:t>awk</a:t>
            </a:r>
            <a:r>
              <a:rPr lang="zh-CN" altLang="zh-CN" dirty="0"/>
              <a:t>同样允许使用布尔操作符“</a:t>
            </a:r>
            <a:r>
              <a:rPr lang="en-US" altLang="zh-CN" dirty="0"/>
              <a:t>||</a:t>
            </a:r>
            <a:r>
              <a:rPr lang="zh-CN" altLang="zh-CN" dirty="0"/>
              <a:t>”（逻辑或）和“</a:t>
            </a:r>
            <a:r>
              <a:rPr lang="en-US" altLang="zh-CN" dirty="0"/>
              <a:t>&amp;&amp;</a:t>
            </a:r>
            <a:r>
              <a:rPr lang="zh-CN" altLang="zh-CN" dirty="0"/>
              <a:t>”（逻辑与）来创建更复杂的布尔表达式，比如，下面的示例是以符号‘</a:t>
            </a:r>
            <a:r>
              <a:rPr lang="en-US" altLang="zh-CN" dirty="0"/>
              <a:t>-</a:t>
            </a:r>
            <a:r>
              <a:rPr lang="zh-CN" altLang="zh-CN" dirty="0"/>
              <a:t>’为分隔符打印输出文件</a:t>
            </a:r>
            <a:r>
              <a:rPr lang="en-US" altLang="zh-CN" dirty="0"/>
              <a:t>info.txt</a:t>
            </a:r>
            <a:r>
              <a:rPr lang="zh-CN" altLang="zh-CN" dirty="0"/>
              <a:t>中第一列匹配字符串“</a:t>
            </a:r>
            <a:r>
              <a:rPr lang="en-US" altLang="zh-CN" dirty="0"/>
              <a:t>Linux</a:t>
            </a:r>
            <a:r>
              <a:rPr lang="zh-CN" altLang="zh-CN" dirty="0"/>
              <a:t>”或第二列匹配字符串“</a:t>
            </a:r>
            <a:r>
              <a:rPr lang="en-US" altLang="zh-CN" dirty="0"/>
              <a:t>Network</a:t>
            </a:r>
            <a:r>
              <a:rPr lang="zh-CN" altLang="zh-CN" dirty="0"/>
              <a:t>”的行：</a:t>
            </a:r>
          </a:p>
          <a:p>
            <a:r>
              <a:rPr lang="x-none" altLang="zh-CN" dirty="0"/>
              <a:t>$ awk 'BEGIN { FS="-"} ( $1 ~ "Linux" || $2 ~ "Network" ) { print }' info.txt </a:t>
            </a:r>
            <a:endParaRPr lang="zh-CN" altLang="zh-CN" dirty="0"/>
          </a:p>
          <a:p>
            <a:r>
              <a:rPr lang="x-none" altLang="zh-CN" dirty="0"/>
              <a:t>Linux - Sysadmin</a:t>
            </a:r>
            <a:endParaRPr lang="zh-CN" altLang="zh-CN" dirty="0"/>
          </a:p>
          <a:p>
            <a:r>
              <a:rPr lang="x-none" altLang="zh-CN" dirty="0"/>
              <a:t>Security - Firewall, Network, Online Security etc.</a:t>
            </a:r>
            <a:endParaRPr lang="zh-CN" altLang="zh-CN" dirty="0"/>
          </a:p>
        </p:txBody>
      </p:sp>
    </p:spTree>
    <p:extLst>
      <p:ext uri="{BB962C8B-B14F-4D97-AF65-F5344CB8AC3E}">
        <p14:creationId xmlns:p14="http://schemas.microsoft.com/office/powerpoint/2010/main" val="795820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14.5.10  </a:t>
            </a:r>
            <a:r>
              <a:rPr lang="en-US" altLang="zh-CN" dirty="0" err="1"/>
              <a:t>awk</a:t>
            </a:r>
            <a:r>
              <a:rPr lang="zh-CN" altLang="zh-CN" dirty="0"/>
              <a:t>中的变量和操作符</a:t>
            </a:r>
            <a:endParaRPr lang="zh-CN" altLang="en-US" dirty="0"/>
          </a:p>
        </p:txBody>
      </p:sp>
      <p:sp>
        <p:nvSpPr>
          <p:cNvPr id="3" name="内容占位符 2"/>
          <p:cNvSpPr>
            <a:spLocks noGrp="1"/>
          </p:cNvSpPr>
          <p:nvPr>
            <p:ph idx="1"/>
          </p:nvPr>
        </p:nvSpPr>
        <p:spPr/>
        <p:txBody>
          <a:bodyPr/>
          <a:lstStyle/>
          <a:p>
            <a:r>
              <a:rPr lang="zh-CN" altLang="zh-CN" dirty="0"/>
              <a:t>到目前为止，我们已经使用</a:t>
            </a:r>
            <a:r>
              <a:rPr lang="en-US" altLang="zh-CN" dirty="0" err="1"/>
              <a:t>awk</a:t>
            </a:r>
            <a:r>
              <a:rPr lang="zh-CN" altLang="zh-CN" dirty="0"/>
              <a:t>打印了字符串，整行，或是指定的列。然而，</a:t>
            </a:r>
            <a:r>
              <a:rPr lang="en-US" altLang="zh-CN" dirty="0" err="1"/>
              <a:t>awk</a:t>
            </a:r>
            <a:r>
              <a:rPr lang="zh-CN" altLang="zh-CN" dirty="0"/>
              <a:t>同样允许我们执行整数和浮点数运算。使用数学表达式，我们可以很轻松地写一个计算文件中的空白行的</a:t>
            </a:r>
            <a:r>
              <a:rPr lang="en-US" altLang="zh-CN" dirty="0" err="1"/>
              <a:t>awk</a:t>
            </a:r>
            <a:r>
              <a:rPr lang="zh-CN" altLang="zh-CN" dirty="0"/>
              <a:t>程序，其内容如下所示：</a:t>
            </a:r>
          </a:p>
          <a:p>
            <a:r>
              <a:rPr lang="x-none" altLang="zh-CN" dirty="0"/>
              <a:t>$ cat foundBlankline.awk</a:t>
            </a:r>
            <a:endParaRPr lang="zh-CN" altLang="zh-CN" dirty="0"/>
          </a:p>
          <a:p>
            <a:r>
              <a:rPr lang="x-none" altLang="zh-CN" dirty="0"/>
              <a:t>BEGIN { x=0 }</a:t>
            </a:r>
            <a:endParaRPr lang="zh-CN" altLang="zh-CN" dirty="0"/>
          </a:p>
          <a:p>
            <a:r>
              <a:rPr lang="x-none" altLang="zh-CN" dirty="0"/>
              <a:t>/^$/ { x=x+1 }</a:t>
            </a:r>
            <a:endParaRPr lang="zh-CN" altLang="zh-CN" dirty="0"/>
          </a:p>
          <a:p>
            <a:r>
              <a:rPr lang="x-none" altLang="zh-CN" dirty="0"/>
              <a:t>END { print "Found " x " blank lines."}</a:t>
            </a:r>
            <a:endParaRPr lang="zh-CN" altLang="zh-CN" dirty="0"/>
          </a:p>
          <a:p>
            <a:endParaRPr lang="zh-CN" altLang="en-US" dirty="0"/>
          </a:p>
        </p:txBody>
      </p:sp>
    </p:spTree>
    <p:extLst>
      <p:ext uri="{BB962C8B-B14F-4D97-AF65-F5344CB8AC3E}">
        <p14:creationId xmlns:p14="http://schemas.microsoft.com/office/powerpoint/2010/main" val="1917303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14.5.11  </a:t>
            </a:r>
            <a:r>
              <a:rPr lang="en-US" altLang="zh-CN" dirty="0" err="1"/>
              <a:t>awk</a:t>
            </a:r>
            <a:r>
              <a:rPr lang="zh-CN" altLang="zh-CN" dirty="0"/>
              <a:t>中的特殊变量</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awk</a:t>
            </a:r>
            <a:r>
              <a:rPr lang="zh-CN" altLang="zh-CN" dirty="0"/>
              <a:t>有它自己的特殊变量。它们中的一些允许你用来调整</a:t>
            </a:r>
            <a:r>
              <a:rPr lang="en-US" altLang="zh-CN" dirty="0" err="1"/>
              <a:t>awk</a:t>
            </a:r>
            <a:r>
              <a:rPr lang="zh-CN" altLang="zh-CN" dirty="0"/>
              <a:t>怎样工作，而其它一些可以用于收集与输入相关的有用的信息。我们在前面章节中已经提到了这些特殊变量之一的</a:t>
            </a:r>
            <a:r>
              <a:rPr lang="en-US" altLang="zh-CN" dirty="0"/>
              <a:t>FS</a:t>
            </a:r>
            <a:r>
              <a:rPr lang="zh-CN" altLang="zh-CN" dirty="0"/>
              <a:t>变量。如前面提到的，</a:t>
            </a:r>
            <a:r>
              <a:rPr lang="en-US" altLang="zh-CN" dirty="0"/>
              <a:t>FS</a:t>
            </a:r>
            <a:r>
              <a:rPr lang="zh-CN" altLang="zh-CN" dirty="0"/>
              <a:t>变量允许你设置希望</a:t>
            </a:r>
            <a:r>
              <a:rPr lang="en-US" altLang="zh-CN" dirty="0" err="1"/>
              <a:t>awk</a:t>
            </a:r>
            <a:r>
              <a:rPr lang="zh-CN" altLang="zh-CN" dirty="0"/>
              <a:t>在列之间查找的字符序列。</a:t>
            </a:r>
            <a:r>
              <a:rPr lang="en-US" altLang="zh-CN" dirty="0"/>
              <a:t>FS</a:t>
            </a:r>
            <a:r>
              <a:rPr lang="zh-CN" altLang="zh-CN" dirty="0"/>
              <a:t>的值并不限于单个字符。它同样可以被设置为正则表达式，或任意长度的字符模式。如果你处理的那些列是由一个或多个制表符分隔的，那么你将希望将</a:t>
            </a:r>
            <a:r>
              <a:rPr lang="en-US" altLang="zh-CN" dirty="0"/>
              <a:t>FS</a:t>
            </a:r>
            <a:r>
              <a:rPr lang="zh-CN" altLang="zh-CN" dirty="0"/>
              <a:t>设置为类似如下所示：</a:t>
            </a:r>
          </a:p>
          <a:p>
            <a:r>
              <a:rPr lang="x-none" altLang="zh-CN" dirty="0"/>
              <a:t>FS="\t</a:t>
            </a:r>
            <a:r>
              <a:rPr lang="x-none" altLang="zh-CN" dirty="0" smtClean="0"/>
              <a:t>+"</a:t>
            </a:r>
            <a:endParaRPr lang="zh-CN" altLang="zh-CN" dirty="0"/>
          </a:p>
        </p:txBody>
      </p:sp>
    </p:spTree>
    <p:extLst>
      <p:ext uri="{BB962C8B-B14F-4D97-AF65-F5344CB8AC3E}">
        <p14:creationId xmlns:p14="http://schemas.microsoft.com/office/powerpoint/2010/main" val="112990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14.5.12  </a:t>
            </a:r>
            <a:r>
              <a:rPr lang="en-US" altLang="zh-CN" dirty="0" err="1"/>
              <a:t>awk</a:t>
            </a:r>
            <a:r>
              <a:rPr lang="zh-CN" altLang="zh-CN" dirty="0"/>
              <a:t>中的循环结构</a:t>
            </a:r>
            <a:endParaRPr lang="zh-CN" altLang="en-US" dirty="0"/>
          </a:p>
        </p:txBody>
      </p:sp>
      <p:sp>
        <p:nvSpPr>
          <p:cNvPr id="3" name="内容占位符 2"/>
          <p:cNvSpPr>
            <a:spLocks noGrp="1"/>
          </p:cNvSpPr>
          <p:nvPr>
            <p:ph idx="1"/>
          </p:nvPr>
        </p:nvSpPr>
        <p:spPr/>
        <p:txBody>
          <a:bodyPr/>
          <a:lstStyle/>
          <a:p>
            <a:r>
              <a:rPr lang="zh-CN" altLang="zh-CN" dirty="0"/>
              <a:t>在很多方面，</a:t>
            </a:r>
            <a:r>
              <a:rPr lang="en-US" altLang="zh-CN" dirty="0" err="1"/>
              <a:t>awk</a:t>
            </a:r>
            <a:r>
              <a:rPr lang="zh-CN" altLang="zh-CN" dirty="0"/>
              <a:t>都和</a:t>
            </a:r>
            <a:r>
              <a:rPr lang="en-US" altLang="zh-CN" dirty="0"/>
              <a:t>C</a:t>
            </a:r>
            <a:r>
              <a:rPr lang="zh-CN" altLang="zh-CN" dirty="0"/>
              <a:t>语言类似。</a:t>
            </a:r>
            <a:r>
              <a:rPr lang="en-US" altLang="zh-CN" dirty="0" err="1"/>
              <a:t>awk</a:t>
            </a:r>
            <a:r>
              <a:rPr lang="zh-CN" altLang="zh-CN" dirty="0"/>
              <a:t>中也同样存在</a:t>
            </a:r>
            <a:r>
              <a:rPr lang="en-US" altLang="zh-CN" dirty="0"/>
              <a:t>for</a:t>
            </a:r>
            <a:r>
              <a:rPr lang="zh-CN" altLang="zh-CN" dirty="0"/>
              <a:t>，</a:t>
            </a:r>
            <a:r>
              <a:rPr lang="en-US" altLang="zh-CN" dirty="0"/>
              <a:t>while</a:t>
            </a:r>
            <a:r>
              <a:rPr lang="zh-CN" altLang="zh-CN" dirty="0"/>
              <a:t>和</a:t>
            </a:r>
            <a:r>
              <a:rPr lang="en-US" altLang="zh-CN" dirty="0"/>
              <a:t>do-while</a:t>
            </a:r>
            <a:r>
              <a:rPr lang="zh-CN" altLang="zh-CN" dirty="0"/>
              <a:t>循环结构。</a:t>
            </a:r>
          </a:p>
          <a:p>
            <a:r>
              <a:rPr lang="zh-CN" altLang="zh-CN" dirty="0"/>
              <a:t>在编程中，循环是可以连续地执行两次以上的程序的一部分。</a:t>
            </a:r>
            <a:r>
              <a:rPr lang="en-US" altLang="zh-CN" dirty="0"/>
              <a:t>while</a:t>
            </a:r>
            <a:r>
              <a:rPr lang="zh-CN" altLang="zh-CN" dirty="0"/>
              <a:t>循环语句是</a:t>
            </a:r>
            <a:r>
              <a:rPr lang="en-US" altLang="zh-CN" dirty="0" err="1"/>
              <a:t>awk</a:t>
            </a:r>
            <a:r>
              <a:rPr lang="zh-CN" altLang="zh-CN" dirty="0"/>
              <a:t>中最简单的循环语句。只要条件为真，它就重复地执行。它的语法类似如下所示：</a:t>
            </a:r>
          </a:p>
          <a:p>
            <a:r>
              <a:rPr lang="x-none" altLang="zh-CN" dirty="0"/>
              <a:t>while (condition)</a:t>
            </a:r>
            <a:endParaRPr lang="zh-CN" altLang="zh-CN" dirty="0"/>
          </a:p>
          <a:p>
            <a:r>
              <a:rPr lang="x-none" altLang="zh-CN" dirty="0"/>
              <a:t>  body</a:t>
            </a:r>
            <a:endParaRPr lang="zh-CN" altLang="zh-CN" dirty="0"/>
          </a:p>
          <a:p>
            <a:endParaRPr lang="zh-CN" altLang="en-US" dirty="0"/>
          </a:p>
        </p:txBody>
      </p:sp>
    </p:spTree>
    <p:extLst>
      <p:ext uri="{BB962C8B-B14F-4D97-AF65-F5344CB8AC3E}">
        <p14:creationId xmlns:p14="http://schemas.microsoft.com/office/powerpoint/2010/main" val="2182870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14.5.13  </a:t>
            </a:r>
            <a:r>
              <a:rPr lang="en-US" altLang="zh-CN" dirty="0" err="1"/>
              <a:t>awk</a:t>
            </a:r>
            <a:r>
              <a:rPr lang="zh-CN" altLang="zh-CN" dirty="0"/>
              <a:t>中的数组</a:t>
            </a:r>
            <a:endParaRPr lang="zh-CN" altLang="en-US" dirty="0"/>
          </a:p>
        </p:txBody>
      </p:sp>
      <p:sp>
        <p:nvSpPr>
          <p:cNvPr id="3" name="内容占位符 2"/>
          <p:cNvSpPr>
            <a:spLocks noGrp="1"/>
          </p:cNvSpPr>
          <p:nvPr>
            <p:ph idx="1"/>
          </p:nvPr>
        </p:nvSpPr>
        <p:spPr/>
        <p:txBody>
          <a:bodyPr/>
          <a:lstStyle/>
          <a:p>
            <a:r>
              <a:rPr lang="x-none" altLang="zh-CN" dirty="0"/>
              <a:t>awk</a:t>
            </a:r>
            <a:r>
              <a:rPr lang="zh-CN" altLang="zh-CN" dirty="0"/>
              <a:t>也具有数组。然而在</a:t>
            </a:r>
            <a:r>
              <a:rPr lang="x-none" altLang="zh-CN" dirty="0"/>
              <a:t>awk</a:t>
            </a:r>
            <a:r>
              <a:rPr lang="zh-CN" altLang="zh-CN" dirty="0"/>
              <a:t>下，通常数组索引是从</a:t>
            </a:r>
            <a:r>
              <a:rPr lang="x-none" altLang="zh-CN" dirty="0"/>
              <a:t>1</a:t>
            </a:r>
            <a:r>
              <a:rPr lang="zh-CN" altLang="zh-CN" dirty="0"/>
              <a:t>开始，而不是从</a:t>
            </a:r>
            <a:r>
              <a:rPr lang="x-none" altLang="zh-CN" dirty="0"/>
              <a:t>0</a:t>
            </a:r>
            <a:r>
              <a:rPr lang="zh-CN" altLang="zh-CN" dirty="0"/>
              <a:t>开始，我们可以采用如下方式定义一个数组：</a:t>
            </a:r>
          </a:p>
          <a:p>
            <a:r>
              <a:rPr lang="x-none" altLang="zh-CN" dirty="0"/>
              <a:t>myarr[1]="one"</a:t>
            </a:r>
            <a:endParaRPr lang="zh-CN" altLang="zh-CN" dirty="0"/>
          </a:p>
          <a:p>
            <a:r>
              <a:rPr lang="x-none" altLang="zh-CN" dirty="0"/>
              <a:t>myarr[2]="123"</a:t>
            </a:r>
            <a:endParaRPr lang="zh-CN" altLang="zh-CN" dirty="0"/>
          </a:p>
          <a:p>
            <a:r>
              <a:rPr lang="zh-CN" altLang="zh-CN" dirty="0"/>
              <a:t>当</a:t>
            </a:r>
            <a:r>
              <a:rPr lang="x-none" altLang="zh-CN" dirty="0"/>
              <a:t>awk</a:t>
            </a:r>
            <a:r>
              <a:rPr lang="zh-CN" altLang="zh-CN" dirty="0"/>
              <a:t>遇到第一个赋值时，数组</a:t>
            </a:r>
            <a:r>
              <a:rPr lang="x-none" altLang="zh-CN" dirty="0"/>
              <a:t>myarr</a:t>
            </a:r>
            <a:r>
              <a:rPr lang="zh-CN" altLang="zh-CN" dirty="0"/>
              <a:t>被创建并且将</a:t>
            </a:r>
            <a:r>
              <a:rPr lang="x-none" altLang="zh-CN" dirty="0"/>
              <a:t>myarr[1]</a:t>
            </a:r>
            <a:r>
              <a:rPr lang="zh-CN" altLang="zh-CN" dirty="0"/>
              <a:t>设为</a:t>
            </a:r>
            <a:r>
              <a:rPr lang="x-none" altLang="zh-CN" dirty="0"/>
              <a:t>one</a:t>
            </a:r>
            <a:r>
              <a:rPr lang="zh-CN" altLang="zh-CN" dirty="0"/>
              <a:t>。在第二个赋值语句被执行后，数组</a:t>
            </a:r>
            <a:r>
              <a:rPr lang="x-none" altLang="zh-CN" dirty="0"/>
              <a:t>myarr</a:t>
            </a:r>
            <a:r>
              <a:rPr lang="zh-CN" altLang="zh-CN" dirty="0"/>
              <a:t>具有两个元素。</a:t>
            </a:r>
          </a:p>
          <a:p>
            <a:endParaRPr lang="zh-CN" altLang="en-US" dirty="0"/>
          </a:p>
        </p:txBody>
      </p:sp>
    </p:spTree>
    <p:extLst>
      <p:ext uri="{BB962C8B-B14F-4D97-AF65-F5344CB8AC3E}">
        <p14:creationId xmlns:p14="http://schemas.microsoft.com/office/powerpoint/2010/main" val="191977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14.6  </a:t>
            </a:r>
            <a:r>
              <a:rPr lang="en-US" altLang="zh-CN" dirty="0" err="1"/>
              <a:t>awk</a:t>
            </a:r>
            <a:r>
              <a:rPr lang="zh-CN" altLang="zh-CN" dirty="0"/>
              <a:t>与</a:t>
            </a:r>
            <a:r>
              <a:rPr lang="en-US" altLang="zh-CN" dirty="0"/>
              <a:t>Shell</a:t>
            </a:r>
            <a:endParaRPr lang="zh-CN" altLang="en-US" dirty="0"/>
          </a:p>
        </p:txBody>
      </p:sp>
    </p:spTree>
    <p:extLst>
      <p:ext uri="{BB962C8B-B14F-4D97-AF65-F5344CB8AC3E}">
        <p14:creationId xmlns:p14="http://schemas.microsoft.com/office/powerpoint/2010/main" val="3749106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14.6.1  </a:t>
            </a:r>
            <a:r>
              <a:rPr lang="zh-CN" altLang="zh-CN" dirty="0"/>
              <a:t>实例：在</a:t>
            </a:r>
            <a:r>
              <a:rPr lang="en-US" altLang="zh-CN" dirty="0" err="1"/>
              <a:t>awk</a:t>
            </a:r>
            <a:r>
              <a:rPr lang="zh-CN" altLang="zh-CN" dirty="0"/>
              <a:t>中使用</a:t>
            </a:r>
            <a:r>
              <a:rPr lang="en-US" altLang="zh-CN" dirty="0"/>
              <a:t>Shell</a:t>
            </a:r>
            <a:r>
              <a:rPr lang="zh-CN" altLang="zh-CN" dirty="0"/>
              <a:t>变量</a:t>
            </a:r>
            <a:endParaRPr lang="zh-CN" altLang="en-US" dirty="0"/>
          </a:p>
        </p:txBody>
      </p:sp>
      <p:sp>
        <p:nvSpPr>
          <p:cNvPr id="3" name="内容占位符 2"/>
          <p:cNvSpPr>
            <a:spLocks noGrp="1"/>
          </p:cNvSpPr>
          <p:nvPr>
            <p:ph idx="1"/>
          </p:nvPr>
        </p:nvSpPr>
        <p:spPr/>
        <p:txBody>
          <a:bodyPr/>
          <a:lstStyle/>
          <a:p>
            <a:r>
              <a:rPr lang="en-US" altLang="zh-CN" dirty="0" err="1"/>
              <a:t>awk</a:t>
            </a:r>
            <a:r>
              <a:rPr lang="zh-CN" altLang="zh-CN" dirty="0"/>
              <a:t>程序通常作为大的</a:t>
            </a:r>
            <a:r>
              <a:rPr lang="en-US" altLang="zh-CN" dirty="0"/>
              <a:t>Shell</a:t>
            </a:r>
            <a:r>
              <a:rPr lang="zh-CN" altLang="zh-CN" dirty="0"/>
              <a:t>脚本的一个组成部分。例如，使用</a:t>
            </a:r>
            <a:r>
              <a:rPr lang="en-US" altLang="zh-CN" dirty="0"/>
              <a:t>Shell</a:t>
            </a:r>
            <a:r>
              <a:rPr lang="zh-CN" altLang="zh-CN" dirty="0"/>
              <a:t>变量来保存</a:t>
            </a:r>
            <a:r>
              <a:rPr lang="en-US" altLang="zh-CN" dirty="0" err="1"/>
              <a:t>awk</a:t>
            </a:r>
            <a:r>
              <a:rPr lang="zh-CN" altLang="zh-CN" dirty="0"/>
              <a:t>程序搜索用的模式是很常见的。这里有两种方法来在</a:t>
            </a:r>
            <a:r>
              <a:rPr lang="en-US" altLang="zh-CN" dirty="0" err="1"/>
              <a:t>awk</a:t>
            </a:r>
            <a:r>
              <a:rPr lang="zh-CN" altLang="zh-CN" dirty="0"/>
              <a:t>程序中获取</a:t>
            </a:r>
            <a:r>
              <a:rPr lang="en-US" altLang="zh-CN" dirty="0"/>
              <a:t>Shell</a:t>
            </a:r>
            <a:r>
              <a:rPr lang="zh-CN" altLang="zh-CN" dirty="0"/>
              <a:t>变量的值。</a:t>
            </a:r>
          </a:p>
          <a:p>
            <a:r>
              <a:rPr lang="zh-CN" altLang="zh-CN" dirty="0"/>
              <a:t>最常见的方法是使用</a:t>
            </a:r>
            <a:r>
              <a:rPr lang="en-US" altLang="zh-CN" dirty="0"/>
              <a:t>Shell</a:t>
            </a:r>
            <a:r>
              <a:rPr lang="zh-CN" altLang="zh-CN" dirty="0"/>
              <a:t>引用来替换变量的值到</a:t>
            </a:r>
            <a:r>
              <a:rPr lang="en-US" altLang="zh-CN" dirty="0"/>
              <a:t>Shell</a:t>
            </a:r>
            <a:r>
              <a:rPr lang="zh-CN" altLang="zh-CN" dirty="0"/>
              <a:t>脚本内部的</a:t>
            </a:r>
            <a:r>
              <a:rPr lang="en-US" altLang="zh-CN" dirty="0" err="1"/>
              <a:t>awk</a:t>
            </a:r>
            <a:r>
              <a:rPr lang="zh-CN" altLang="zh-CN" dirty="0"/>
              <a:t>程序中</a:t>
            </a:r>
            <a:r>
              <a:rPr lang="zh-CN" altLang="zh-CN" dirty="0" smtClean="0"/>
              <a:t>。</a:t>
            </a:r>
            <a:endParaRPr lang="zh-CN" altLang="en-US" dirty="0"/>
          </a:p>
        </p:txBody>
      </p:sp>
    </p:spTree>
    <p:extLst>
      <p:ext uri="{BB962C8B-B14F-4D97-AF65-F5344CB8AC3E}">
        <p14:creationId xmlns:p14="http://schemas.microsoft.com/office/powerpoint/2010/main" val="32689326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14.6.2  </a:t>
            </a:r>
            <a:r>
              <a:rPr lang="zh-CN" altLang="zh-CN" dirty="0"/>
              <a:t>实例：从</a:t>
            </a:r>
            <a:r>
              <a:rPr lang="en-US" altLang="zh-CN" dirty="0" err="1"/>
              <a:t>awk</a:t>
            </a:r>
            <a:r>
              <a:rPr lang="zh-CN" altLang="zh-CN" dirty="0"/>
              <a:t>命令的输出中设置</a:t>
            </a:r>
            <a:r>
              <a:rPr lang="en-US" altLang="zh-CN" dirty="0"/>
              <a:t>shell</a:t>
            </a:r>
            <a:r>
              <a:rPr lang="zh-CN" altLang="zh-CN" dirty="0"/>
              <a:t>变量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在上一节中，我们讨论了怎样访问或传递</a:t>
            </a:r>
            <a:r>
              <a:rPr lang="en-US" altLang="zh-CN" dirty="0"/>
              <a:t>Shell</a:t>
            </a:r>
            <a:r>
              <a:rPr lang="zh-CN" altLang="zh-CN" dirty="0"/>
              <a:t>变量到</a:t>
            </a:r>
            <a:r>
              <a:rPr lang="en-US" altLang="zh-CN" dirty="0" err="1"/>
              <a:t>awk</a:t>
            </a:r>
            <a:r>
              <a:rPr lang="zh-CN" altLang="zh-CN" dirty="0"/>
              <a:t>命令。在这一节中，我们来一起看一下怎样从</a:t>
            </a:r>
            <a:r>
              <a:rPr lang="en-US" altLang="zh-CN" dirty="0" err="1"/>
              <a:t>awk</a:t>
            </a:r>
            <a:r>
              <a:rPr lang="zh-CN" altLang="zh-CN" dirty="0"/>
              <a:t>命令的输出来设置</a:t>
            </a:r>
            <a:r>
              <a:rPr lang="en-US" altLang="zh-CN" dirty="0"/>
              <a:t>Shell</a:t>
            </a:r>
            <a:r>
              <a:rPr lang="zh-CN" altLang="zh-CN" dirty="0"/>
              <a:t>变量。</a:t>
            </a:r>
          </a:p>
          <a:p>
            <a:r>
              <a:rPr lang="zh-CN" altLang="zh-CN" dirty="0"/>
              <a:t>我们在</a:t>
            </a:r>
            <a:r>
              <a:rPr lang="en-US" altLang="zh-CN" dirty="0"/>
              <a:t>Shell</a:t>
            </a:r>
            <a:r>
              <a:rPr lang="zh-CN" altLang="zh-CN" dirty="0"/>
              <a:t>命令行提示符下定义一个变量</a:t>
            </a:r>
            <a:r>
              <a:rPr lang="en-US" altLang="zh-CN" dirty="0"/>
              <a:t>x</a:t>
            </a:r>
            <a:r>
              <a:rPr lang="zh-CN" altLang="zh-CN" dirty="0"/>
              <a:t>，并使用如下</a:t>
            </a:r>
            <a:r>
              <a:rPr lang="en-US" altLang="zh-CN" dirty="0" err="1"/>
              <a:t>awk</a:t>
            </a:r>
            <a:r>
              <a:rPr lang="zh-CN" altLang="zh-CN" dirty="0"/>
              <a:t>命令对其进行赋值：</a:t>
            </a:r>
          </a:p>
          <a:p>
            <a:r>
              <a:rPr lang="x-none" altLang="zh-CN" dirty="0"/>
              <a:t>bash-3.2$ x=`awk -F'-' '/Linux/{ print $2 }' info.txt`</a:t>
            </a:r>
            <a:endParaRPr lang="zh-CN" altLang="zh-CN" dirty="0"/>
          </a:p>
          <a:p>
            <a:r>
              <a:rPr lang="zh-CN" altLang="zh-CN" dirty="0"/>
              <a:t>执行上述命令后，我们使用</a:t>
            </a:r>
            <a:r>
              <a:rPr lang="en-US" altLang="zh-CN" dirty="0"/>
              <a:t>echo</a:t>
            </a:r>
            <a:r>
              <a:rPr lang="zh-CN" altLang="zh-CN" dirty="0"/>
              <a:t>命令来查看变量</a:t>
            </a:r>
            <a:r>
              <a:rPr lang="en-US" altLang="zh-CN" dirty="0"/>
              <a:t>x</a:t>
            </a:r>
            <a:r>
              <a:rPr lang="zh-CN" altLang="zh-CN" dirty="0"/>
              <a:t>的值：</a:t>
            </a:r>
          </a:p>
          <a:p>
            <a:r>
              <a:rPr lang="x-none" altLang="zh-CN" dirty="0"/>
              <a:t>bash-3.2$ echo $x</a:t>
            </a:r>
            <a:endParaRPr lang="zh-CN" altLang="zh-CN" dirty="0"/>
          </a:p>
          <a:p>
            <a:r>
              <a:rPr lang="x-none" altLang="zh-CN" dirty="0"/>
              <a:t>Sysadmin</a:t>
            </a:r>
            <a:endParaRPr lang="zh-CN" altLang="zh-CN" dirty="0"/>
          </a:p>
          <a:p>
            <a:r>
              <a:rPr lang="zh-CN" altLang="zh-CN" dirty="0"/>
              <a:t>上述示例就是使用</a:t>
            </a:r>
            <a:r>
              <a:rPr lang="en-US" altLang="zh-CN" dirty="0" err="1"/>
              <a:t>awk</a:t>
            </a:r>
            <a:r>
              <a:rPr lang="zh-CN" altLang="zh-CN" dirty="0"/>
              <a:t>命令的输出对</a:t>
            </a:r>
            <a:r>
              <a:rPr lang="en-US" altLang="zh-CN" dirty="0"/>
              <a:t>Shell</a:t>
            </a:r>
            <a:r>
              <a:rPr lang="zh-CN" altLang="zh-CN" dirty="0"/>
              <a:t>变量进行赋值的简单例子。</a:t>
            </a:r>
          </a:p>
          <a:p>
            <a:endParaRPr lang="zh-CN" altLang="en-US" dirty="0"/>
          </a:p>
        </p:txBody>
      </p:sp>
    </p:spTree>
    <p:extLst>
      <p:ext uri="{BB962C8B-B14F-4D97-AF65-F5344CB8AC3E}">
        <p14:creationId xmlns:p14="http://schemas.microsoft.com/office/powerpoint/2010/main" val="193638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14.1.1  </a:t>
            </a:r>
            <a:r>
              <a:rPr lang="en-US" altLang="zh-CN" dirty="0" err="1"/>
              <a:t>sed</a:t>
            </a:r>
            <a:r>
              <a:rPr lang="zh-CN" altLang="zh-CN" dirty="0"/>
              <a:t>简介</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使用</a:t>
            </a:r>
            <a:r>
              <a:rPr lang="en-US" altLang="zh-CN" dirty="0" err="1"/>
              <a:t>sed</a:t>
            </a:r>
            <a:r>
              <a:rPr lang="zh-CN" altLang="zh-CN" dirty="0"/>
              <a:t>类似于编写简单的</a:t>
            </a:r>
            <a:r>
              <a:rPr lang="en-US" altLang="zh-CN" dirty="0"/>
              <a:t>Shell</a:t>
            </a:r>
            <a:r>
              <a:rPr lang="zh-CN" altLang="zh-CN" dirty="0"/>
              <a:t>脚本。你可以依次指定将要执行的一系列行为。这些行为中的大部分可以在</a:t>
            </a:r>
            <a:r>
              <a:rPr lang="en-US" altLang="zh-CN" dirty="0"/>
              <a:t>vi</a:t>
            </a:r>
            <a:r>
              <a:rPr lang="zh-CN" altLang="zh-CN" dirty="0"/>
              <a:t>中手动地完成，比如：替换文本、删除某行、插入新文本等等。而</a:t>
            </a:r>
            <a:r>
              <a:rPr lang="en-US" altLang="zh-CN" dirty="0" err="1"/>
              <a:t>sed</a:t>
            </a:r>
            <a:r>
              <a:rPr lang="zh-CN" altLang="zh-CN" dirty="0"/>
              <a:t>的优势在于你可以在一处（一个</a:t>
            </a:r>
            <a:r>
              <a:rPr lang="en-US" altLang="zh-CN" dirty="0" err="1"/>
              <a:t>sed</a:t>
            </a:r>
            <a:r>
              <a:rPr lang="zh-CN" altLang="zh-CN" dirty="0"/>
              <a:t>脚本中）指定所有的编辑命令，然后逐条执行它们。你不必进入到每个文件中做每个修改。</a:t>
            </a:r>
            <a:r>
              <a:rPr lang="en-US" altLang="zh-CN" dirty="0" err="1"/>
              <a:t>sed</a:t>
            </a:r>
            <a:r>
              <a:rPr lang="zh-CN" altLang="zh-CN" dirty="0"/>
              <a:t>同样可以有效地编辑非常大的，在使用交互式文本编辑器编辑时会很慢的文件。</a:t>
            </a:r>
          </a:p>
          <a:p>
            <a:r>
              <a:rPr lang="zh-CN" altLang="zh-CN" dirty="0"/>
              <a:t>在创建和维护文档的过程中有很多机会使用</a:t>
            </a:r>
            <a:r>
              <a:rPr lang="en-US" altLang="zh-CN" dirty="0" err="1"/>
              <a:t>sed</a:t>
            </a:r>
            <a:r>
              <a:rPr lang="zh-CN" altLang="zh-CN" dirty="0"/>
              <a:t>，尤其是当文档由单独的章节组成，每一章放在分隔的文件中时。特别是，比如一个文件稿本在评审之后，有很多变更可能要应用到所有文件中。例如，在软件文档化项目中，软件的名称或它的组件可能会变更，你需要追查和进行修改，使用</a:t>
            </a:r>
            <a:r>
              <a:rPr lang="en-US" altLang="zh-CN" dirty="0" err="1"/>
              <a:t>sed</a:t>
            </a:r>
            <a:r>
              <a:rPr lang="zh-CN" altLang="zh-CN" dirty="0"/>
              <a:t>，就可以很简单地进行处理。</a:t>
            </a:r>
          </a:p>
        </p:txBody>
      </p:sp>
    </p:spTree>
    <p:extLst>
      <p:ext uri="{BB962C8B-B14F-4D97-AF65-F5344CB8AC3E}">
        <p14:creationId xmlns:p14="http://schemas.microsoft.com/office/powerpoint/2010/main" val="14553353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14.7  </a:t>
            </a:r>
            <a:r>
              <a:rPr lang="en-US" altLang="zh-CN" dirty="0" err="1"/>
              <a:t>awk</a:t>
            </a:r>
            <a:r>
              <a:rPr lang="zh-CN" altLang="zh-CN" dirty="0"/>
              <a:t>命令实例</a:t>
            </a:r>
            <a:endParaRPr lang="zh-CN" altLang="en-US" dirty="0"/>
          </a:p>
        </p:txBody>
      </p:sp>
    </p:spTree>
    <p:extLst>
      <p:ext uri="{BB962C8B-B14F-4D97-AF65-F5344CB8AC3E}">
        <p14:creationId xmlns:p14="http://schemas.microsoft.com/office/powerpoint/2010/main" val="216119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14.7.1  </a:t>
            </a:r>
            <a:r>
              <a:rPr lang="zh-CN" altLang="zh-CN" dirty="0"/>
              <a:t>实例：使用</a:t>
            </a:r>
            <a:r>
              <a:rPr lang="en-US" altLang="zh-CN" dirty="0" err="1"/>
              <a:t>awk</a:t>
            </a:r>
            <a:r>
              <a:rPr lang="zh-CN" altLang="zh-CN" dirty="0"/>
              <a:t>编写字符统计工具</a:t>
            </a:r>
            <a:endParaRPr lang="zh-CN" altLang="en-US" dirty="0"/>
          </a:p>
        </p:txBody>
      </p:sp>
      <p:sp>
        <p:nvSpPr>
          <p:cNvPr id="3" name="内容占位符 2"/>
          <p:cNvSpPr>
            <a:spLocks noGrp="1"/>
          </p:cNvSpPr>
          <p:nvPr>
            <p:ph idx="1"/>
          </p:nvPr>
        </p:nvSpPr>
        <p:spPr/>
        <p:txBody>
          <a:bodyPr/>
          <a:lstStyle/>
          <a:p>
            <a:r>
              <a:rPr lang="zh-CN" altLang="zh-CN" dirty="0"/>
              <a:t>下面，我们编写一个统计文件中指定字符出现次数的</a:t>
            </a:r>
            <a:r>
              <a:rPr lang="en-US" altLang="zh-CN" dirty="0"/>
              <a:t>Shell</a:t>
            </a:r>
            <a:r>
              <a:rPr lang="zh-CN" altLang="zh-CN" dirty="0"/>
              <a:t>脚本</a:t>
            </a:r>
            <a:r>
              <a:rPr lang="en-US" altLang="zh-CN" dirty="0"/>
              <a:t>letter_count.sh</a:t>
            </a:r>
            <a:r>
              <a:rPr lang="zh-CN" altLang="zh-CN" dirty="0"/>
              <a:t>，它的字符统计功能主要由</a:t>
            </a:r>
            <a:r>
              <a:rPr lang="en-US" altLang="zh-CN" dirty="0" err="1"/>
              <a:t>awk</a:t>
            </a:r>
            <a:r>
              <a:rPr lang="zh-CN" altLang="zh-CN" dirty="0"/>
              <a:t>程序</a:t>
            </a:r>
            <a:r>
              <a:rPr lang="zh-CN" altLang="zh-CN" dirty="0" smtClean="0"/>
              <a:t>实现</a:t>
            </a:r>
            <a:r>
              <a:rPr lang="en-US" altLang="zh-CN" dirty="0" smtClean="0"/>
              <a:t>.</a:t>
            </a:r>
            <a:endParaRPr lang="zh-CN" altLang="en-US" dirty="0"/>
          </a:p>
        </p:txBody>
      </p:sp>
    </p:spTree>
    <p:extLst>
      <p:ext uri="{BB962C8B-B14F-4D97-AF65-F5344CB8AC3E}">
        <p14:creationId xmlns:p14="http://schemas.microsoft.com/office/powerpoint/2010/main" val="1297184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14.7.2  </a:t>
            </a:r>
            <a:r>
              <a:rPr lang="zh-CN" altLang="zh-CN" dirty="0"/>
              <a:t>实例：使用</a:t>
            </a:r>
            <a:r>
              <a:rPr lang="en-US" altLang="zh-CN" dirty="0" err="1"/>
              <a:t>awk</a:t>
            </a:r>
            <a:r>
              <a:rPr lang="zh-CN" altLang="zh-CN" dirty="0"/>
              <a:t>程序统计文件的总列数</a:t>
            </a:r>
            <a:endParaRPr lang="zh-CN" altLang="en-US" dirty="0"/>
          </a:p>
        </p:txBody>
      </p:sp>
      <p:sp>
        <p:nvSpPr>
          <p:cNvPr id="3" name="内容占位符 2"/>
          <p:cNvSpPr>
            <a:spLocks noGrp="1"/>
          </p:cNvSpPr>
          <p:nvPr>
            <p:ph idx="1"/>
          </p:nvPr>
        </p:nvSpPr>
        <p:spPr/>
        <p:txBody>
          <a:bodyPr/>
          <a:lstStyle/>
          <a:p>
            <a:r>
              <a:rPr lang="zh-CN" altLang="zh-CN" dirty="0"/>
              <a:t>下面，我们再编写一个</a:t>
            </a:r>
            <a:r>
              <a:rPr lang="en-US" altLang="zh-CN" dirty="0"/>
              <a:t>Shell</a:t>
            </a:r>
            <a:r>
              <a:rPr lang="zh-CN" altLang="zh-CN" dirty="0"/>
              <a:t>脚本</a:t>
            </a:r>
            <a:r>
              <a:rPr lang="en-US" altLang="zh-CN" dirty="0"/>
              <a:t>column_totaler.sh</a:t>
            </a:r>
            <a:r>
              <a:rPr lang="zh-CN" altLang="zh-CN" dirty="0"/>
              <a:t>，其中使用</a:t>
            </a:r>
            <a:r>
              <a:rPr lang="en-US" altLang="zh-CN" dirty="0" err="1"/>
              <a:t>awk</a:t>
            </a:r>
            <a:r>
              <a:rPr lang="zh-CN" altLang="zh-CN" dirty="0"/>
              <a:t>来统计一个文件的总列数</a:t>
            </a:r>
            <a:endParaRPr lang="zh-CN" altLang="en-US" dirty="0"/>
          </a:p>
        </p:txBody>
      </p:sp>
    </p:spTree>
    <p:extLst>
      <p:ext uri="{BB962C8B-B14F-4D97-AF65-F5344CB8AC3E}">
        <p14:creationId xmlns:p14="http://schemas.microsoft.com/office/powerpoint/2010/main" val="3157533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14.7.3  </a:t>
            </a:r>
            <a:r>
              <a:rPr lang="zh-CN" altLang="zh-CN" dirty="0"/>
              <a:t>实例：使用</a:t>
            </a:r>
            <a:r>
              <a:rPr lang="en-US" altLang="zh-CN" dirty="0" err="1"/>
              <a:t>awk</a:t>
            </a:r>
            <a:r>
              <a:rPr lang="zh-CN" altLang="zh-CN" dirty="0"/>
              <a:t>自定义显示文件的属性信息</a:t>
            </a:r>
            <a:endParaRPr lang="zh-CN" altLang="en-US" dirty="0"/>
          </a:p>
        </p:txBody>
      </p:sp>
      <p:sp>
        <p:nvSpPr>
          <p:cNvPr id="3" name="内容占位符 2"/>
          <p:cNvSpPr>
            <a:spLocks noGrp="1"/>
          </p:cNvSpPr>
          <p:nvPr>
            <p:ph idx="1"/>
          </p:nvPr>
        </p:nvSpPr>
        <p:spPr/>
        <p:txBody>
          <a:bodyPr/>
          <a:lstStyle/>
          <a:p>
            <a:r>
              <a:rPr lang="zh-CN" altLang="zh-CN" dirty="0"/>
              <a:t>接下来，我们编写一个显示指定的文件的某些属性信息的</a:t>
            </a:r>
            <a:r>
              <a:rPr lang="en-US" altLang="zh-CN" dirty="0"/>
              <a:t>Shell</a:t>
            </a:r>
            <a:r>
              <a:rPr lang="zh-CN" altLang="zh-CN" dirty="0"/>
              <a:t>脚本</a:t>
            </a:r>
            <a:r>
              <a:rPr lang="en-US" altLang="zh-CN" dirty="0"/>
              <a:t>fileinfo.sh</a:t>
            </a:r>
            <a:r>
              <a:rPr lang="zh-CN" altLang="zh-CN" dirty="0"/>
              <a:t>，其中我们使用</a:t>
            </a:r>
            <a:r>
              <a:rPr lang="en-US" altLang="zh-CN" dirty="0" err="1"/>
              <a:t>awk</a:t>
            </a:r>
            <a:r>
              <a:rPr lang="zh-CN" altLang="zh-CN" dirty="0"/>
              <a:t>来自定义显示“</a:t>
            </a:r>
            <a:r>
              <a:rPr lang="en-US" altLang="zh-CN" dirty="0" err="1"/>
              <a:t>ls</a:t>
            </a:r>
            <a:r>
              <a:rPr lang="en-US" altLang="zh-CN" dirty="0"/>
              <a:t> -l &lt;filename&gt;</a:t>
            </a:r>
            <a:r>
              <a:rPr lang="zh-CN" altLang="zh-CN" dirty="0"/>
              <a:t>”的部分内容</a:t>
            </a:r>
            <a:endParaRPr lang="zh-CN" altLang="en-US" dirty="0"/>
          </a:p>
        </p:txBody>
      </p:sp>
    </p:spTree>
    <p:extLst>
      <p:ext uri="{BB962C8B-B14F-4D97-AF65-F5344CB8AC3E}">
        <p14:creationId xmlns:p14="http://schemas.microsoft.com/office/powerpoint/2010/main" val="498609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14.7.4  </a:t>
            </a:r>
            <a:r>
              <a:rPr lang="zh-CN" altLang="zh-CN" dirty="0"/>
              <a:t>实例：使用</a:t>
            </a:r>
            <a:r>
              <a:rPr lang="en-US" altLang="zh-CN" dirty="0" err="1"/>
              <a:t>awk</a:t>
            </a:r>
            <a:r>
              <a:rPr lang="zh-CN" altLang="zh-CN" dirty="0"/>
              <a:t>显示</a:t>
            </a:r>
            <a:r>
              <a:rPr lang="en-US" altLang="zh-CN" dirty="0"/>
              <a:t>ASCII</a:t>
            </a:r>
            <a:r>
              <a:rPr lang="zh-CN" altLang="zh-CN" dirty="0"/>
              <a:t>字符</a:t>
            </a:r>
            <a:endParaRPr lang="zh-CN" altLang="en-US" dirty="0"/>
          </a:p>
        </p:txBody>
      </p:sp>
      <p:sp>
        <p:nvSpPr>
          <p:cNvPr id="3" name="内容占位符 2"/>
          <p:cNvSpPr>
            <a:spLocks noGrp="1"/>
          </p:cNvSpPr>
          <p:nvPr>
            <p:ph idx="1"/>
          </p:nvPr>
        </p:nvSpPr>
        <p:spPr/>
        <p:txBody>
          <a:bodyPr/>
          <a:lstStyle/>
          <a:p>
            <a:r>
              <a:rPr lang="zh-CN" altLang="zh-CN" dirty="0"/>
              <a:t>下面，我们编写一个用于打印</a:t>
            </a:r>
            <a:r>
              <a:rPr lang="en-US" altLang="zh-CN" dirty="0"/>
              <a:t>ASCII</a:t>
            </a:r>
            <a:r>
              <a:rPr lang="zh-CN" altLang="zh-CN" dirty="0"/>
              <a:t>字符表的</a:t>
            </a:r>
            <a:r>
              <a:rPr lang="en-US" altLang="zh-CN" dirty="0"/>
              <a:t>Shell</a:t>
            </a:r>
            <a:r>
              <a:rPr lang="zh-CN" altLang="zh-CN" dirty="0"/>
              <a:t>脚本，其中我们使用</a:t>
            </a:r>
            <a:r>
              <a:rPr lang="en-US" altLang="zh-CN" dirty="0" err="1"/>
              <a:t>awk</a:t>
            </a:r>
            <a:r>
              <a:rPr lang="zh-CN" altLang="zh-CN" dirty="0"/>
              <a:t>打印输出</a:t>
            </a:r>
            <a:r>
              <a:rPr lang="en-US" altLang="zh-CN" dirty="0"/>
              <a:t>ASCII</a:t>
            </a:r>
            <a:r>
              <a:rPr lang="zh-CN" altLang="zh-CN" dirty="0"/>
              <a:t>字符，并对其输出进行格式化</a:t>
            </a:r>
            <a:endParaRPr lang="zh-CN" altLang="en-US" dirty="0"/>
          </a:p>
        </p:txBody>
      </p:sp>
    </p:spTree>
    <p:extLst>
      <p:ext uri="{BB962C8B-B14F-4D97-AF65-F5344CB8AC3E}">
        <p14:creationId xmlns:p14="http://schemas.microsoft.com/office/powerpoint/2010/main" val="3007331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14.7.5  </a:t>
            </a:r>
            <a:r>
              <a:rPr lang="zh-CN" altLang="zh-CN" dirty="0"/>
              <a:t>实例：使用</a:t>
            </a:r>
            <a:r>
              <a:rPr lang="en-US" altLang="zh-CN" dirty="0" err="1"/>
              <a:t>awk</a:t>
            </a:r>
            <a:r>
              <a:rPr lang="zh-CN" altLang="zh-CN" dirty="0"/>
              <a:t>来获取进程号</a:t>
            </a:r>
            <a:endParaRPr lang="zh-CN" altLang="en-US" dirty="0"/>
          </a:p>
        </p:txBody>
      </p:sp>
      <p:sp>
        <p:nvSpPr>
          <p:cNvPr id="3" name="内容占位符 2"/>
          <p:cNvSpPr>
            <a:spLocks noGrp="1"/>
          </p:cNvSpPr>
          <p:nvPr>
            <p:ph idx="1"/>
          </p:nvPr>
        </p:nvSpPr>
        <p:spPr/>
        <p:txBody>
          <a:bodyPr/>
          <a:lstStyle/>
          <a:p>
            <a:r>
              <a:rPr lang="zh-CN" altLang="zh-CN" dirty="0"/>
              <a:t>下面，我们编写一个通过</a:t>
            </a:r>
            <a:r>
              <a:rPr lang="en-US" altLang="zh-CN" dirty="0"/>
              <a:t>PID</a:t>
            </a:r>
            <a:r>
              <a:rPr lang="zh-CN" altLang="zh-CN" dirty="0"/>
              <a:t>来找到对应的完整进程路径的脚本</a:t>
            </a:r>
            <a:r>
              <a:rPr lang="en-US" altLang="zh-CN" dirty="0"/>
              <a:t>findProcess.sh</a:t>
            </a:r>
            <a:r>
              <a:rPr lang="zh-CN" altLang="zh-CN" dirty="0"/>
              <a:t>，其中我们使用</a:t>
            </a:r>
            <a:r>
              <a:rPr lang="en-US" altLang="zh-CN" dirty="0" err="1"/>
              <a:t>awk</a:t>
            </a:r>
            <a:r>
              <a:rPr lang="zh-CN" altLang="zh-CN" dirty="0"/>
              <a:t>来获取进程的</a:t>
            </a:r>
            <a:r>
              <a:rPr lang="en-US" altLang="zh-CN" dirty="0" err="1"/>
              <a:t>pid</a:t>
            </a:r>
            <a:r>
              <a:rPr lang="zh-CN" altLang="zh-CN" dirty="0"/>
              <a:t>和对应的完整路径。</a:t>
            </a:r>
            <a:endParaRPr lang="zh-CN" altLang="en-US" dirty="0"/>
          </a:p>
        </p:txBody>
      </p:sp>
    </p:spTree>
    <p:extLst>
      <p:ext uri="{BB962C8B-B14F-4D97-AF65-F5344CB8AC3E}">
        <p14:creationId xmlns:p14="http://schemas.microsoft.com/office/powerpoint/2010/main" val="8289284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下面我们总结一下本章所学的主要知识：</a:t>
            </a:r>
          </a:p>
          <a:p>
            <a:r>
              <a:rPr lang="en-US" altLang="zh-CN" dirty="0" err="1"/>
              <a:t>sed</a:t>
            </a:r>
            <a:r>
              <a:rPr lang="zh-CN" altLang="zh-CN" dirty="0"/>
              <a:t>和</a:t>
            </a:r>
            <a:r>
              <a:rPr lang="en-US" altLang="zh-CN" dirty="0" err="1"/>
              <a:t>awk</a:t>
            </a:r>
            <a:r>
              <a:rPr lang="zh-CN" altLang="zh-CN" dirty="0"/>
              <a:t>的共同点：</a:t>
            </a:r>
          </a:p>
          <a:p>
            <a:pPr lvl="0"/>
            <a:r>
              <a:rPr lang="zh-CN" altLang="zh-CN" dirty="0"/>
              <a:t>它们都使用相似的语法来调用。</a:t>
            </a:r>
          </a:p>
          <a:p>
            <a:pPr lvl="0"/>
            <a:r>
              <a:rPr lang="zh-CN" altLang="zh-CN" dirty="0"/>
              <a:t>它们都是面向字符流的，都是从文本文件中每次一行地读取输入，并将输出直接送到标准输出端。</a:t>
            </a:r>
          </a:p>
          <a:p>
            <a:pPr lvl="0"/>
            <a:r>
              <a:rPr lang="zh-CN" altLang="zh-CN" dirty="0"/>
              <a:t>它们都使用正则表达式进行模式匹配</a:t>
            </a:r>
          </a:p>
          <a:p>
            <a:pPr lvl="0"/>
            <a:r>
              <a:rPr lang="zh-CN" altLang="zh-CN" dirty="0"/>
              <a:t>它们都允许用户将指令放在文件中一起执行。</a:t>
            </a:r>
          </a:p>
          <a:p>
            <a:r>
              <a:rPr lang="en-US" altLang="zh-CN" dirty="0" err="1"/>
              <a:t>sed</a:t>
            </a:r>
            <a:r>
              <a:rPr lang="zh-CN" altLang="zh-CN" dirty="0"/>
              <a:t>是用来解析和转换文本的工具，它使用简单，是简洁的程序设计语言。</a:t>
            </a:r>
          </a:p>
          <a:p>
            <a:r>
              <a:rPr lang="en-US" altLang="zh-CN" dirty="0" err="1"/>
              <a:t>sed</a:t>
            </a:r>
            <a:r>
              <a:rPr lang="zh-CN" altLang="zh-CN" dirty="0"/>
              <a:t>是由贝尔实验室的李</a:t>
            </a:r>
            <a:r>
              <a:rPr lang="en-US" altLang="zh-CN" dirty="0"/>
              <a:t>E.</a:t>
            </a:r>
            <a:r>
              <a:rPr lang="zh-CN" altLang="zh-CN" dirty="0"/>
              <a:t>麦克马洪在</a:t>
            </a:r>
            <a:r>
              <a:rPr lang="en-US" altLang="zh-CN" dirty="0"/>
              <a:t>1973</a:t>
            </a:r>
            <a:r>
              <a:rPr lang="zh-CN" altLang="zh-CN" dirty="0"/>
              <a:t>到</a:t>
            </a:r>
            <a:r>
              <a:rPr lang="en-US" altLang="zh-CN" dirty="0"/>
              <a:t>1974</a:t>
            </a:r>
            <a:r>
              <a:rPr lang="zh-CN" altLang="zh-CN" dirty="0"/>
              <a:t>年间开发的，并且目前在大部分操作系统上可用。</a:t>
            </a:r>
          </a:p>
          <a:p>
            <a:r>
              <a:rPr lang="en-US" altLang="zh-CN" dirty="0" err="1"/>
              <a:t>sed</a:t>
            </a:r>
            <a:r>
              <a:rPr lang="zh-CN" altLang="zh-CN" dirty="0"/>
              <a:t>是非交互式的面向数据流的编辑器。</a:t>
            </a:r>
          </a:p>
          <a:p>
            <a:r>
              <a:rPr lang="zh-CN" altLang="zh-CN" dirty="0"/>
              <a:t>我们可以使用</a:t>
            </a:r>
            <a:r>
              <a:rPr lang="en-US" altLang="zh-CN" dirty="0" err="1"/>
              <a:t>sed</a:t>
            </a:r>
            <a:r>
              <a:rPr lang="zh-CN" altLang="zh-CN" dirty="0"/>
              <a:t>做如下操作：</a:t>
            </a:r>
          </a:p>
          <a:p>
            <a:pPr lvl="0"/>
            <a:r>
              <a:rPr lang="zh-CN" altLang="zh-CN" dirty="0"/>
              <a:t>自动化地编辑一个或多个文件。</a:t>
            </a:r>
          </a:p>
          <a:p>
            <a:pPr lvl="0"/>
            <a:r>
              <a:rPr lang="zh-CN" altLang="zh-CN" dirty="0"/>
              <a:t>简化在多个文件中执行相同编辑的任务。</a:t>
            </a:r>
          </a:p>
          <a:p>
            <a:pPr lvl="0"/>
            <a:r>
              <a:rPr lang="zh-CN" altLang="zh-CN" dirty="0"/>
              <a:t>编写转换程序。</a:t>
            </a:r>
          </a:p>
          <a:p>
            <a:endParaRPr lang="zh-CN" altLang="en-US" dirty="0"/>
          </a:p>
        </p:txBody>
      </p:sp>
    </p:spTree>
    <p:extLst>
      <p:ext uri="{BB962C8B-B14F-4D97-AF65-F5344CB8AC3E}">
        <p14:creationId xmlns:p14="http://schemas.microsoft.com/office/powerpoint/2010/main" val="3643720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sed</a:t>
            </a:r>
            <a:r>
              <a:rPr lang="zh-CN" altLang="zh-CN" dirty="0"/>
              <a:t>维护一种模式空间，即一个工作区或临时缓冲区，当使用编辑命令时，将在那里储存单个输入行。</a:t>
            </a:r>
          </a:p>
          <a:p>
            <a:r>
              <a:rPr lang="en-US" altLang="zh-CN" dirty="0" err="1"/>
              <a:t>sed</a:t>
            </a:r>
            <a:r>
              <a:rPr lang="zh-CN" altLang="zh-CN" dirty="0"/>
              <a:t>一次处理一行输入的优点是在读取非常庞大的文件时不会出现问题。</a:t>
            </a:r>
          </a:p>
          <a:p>
            <a:r>
              <a:rPr lang="en-US" altLang="zh-CN" dirty="0" err="1"/>
              <a:t>sed</a:t>
            </a:r>
            <a:r>
              <a:rPr lang="zh-CN" altLang="zh-CN" dirty="0"/>
              <a:t>命令的两种语法分别如下所示：</a:t>
            </a:r>
          </a:p>
          <a:p>
            <a:r>
              <a:rPr lang="x-none" altLang="zh-CN" dirty="0"/>
              <a:t>sed [OPTIONS]… 'COMMAND' [FILE]…</a:t>
            </a:r>
            <a:endParaRPr lang="zh-CN" altLang="zh-CN" dirty="0"/>
          </a:p>
          <a:p>
            <a:r>
              <a:rPr lang="x-none" altLang="zh-CN" dirty="0"/>
              <a:t>sed [OPTIONS] -f SCRIPTFILE [FILE]…</a:t>
            </a:r>
            <a:endParaRPr lang="zh-CN" altLang="zh-CN" dirty="0"/>
          </a:p>
          <a:p>
            <a:r>
              <a:rPr lang="en-US" altLang="zh-CN" dirty="0" err="1"/>
              <a:t>sed</a:t>
            </a:r>
            <a:r>
              <a:rPr lang="zh-CN" altLang="zh-CN" dirty="0"/>
              <a:t>常用的选项：</a:t>
            </a:r>
          </a:p>
          <a:p>
            <a:pPr lvl="0"/>
            <a:r>
              <a:rPr lang="en-US" altLang="zh-CN" dirty="0"/>
              <a:t>-e - </a:t>
            </a:r>
            <a:r>
              <a:rPr lang="zh-CN" altLang="zh-CN" dirty="0"/>
              <a:t>它告诉</a:t>
            </a:r>
            <a:r>
              <a:rPr lang="en-US" altLang="zh-CN" dirty="0" err="1"/>
              <a:t>sed</a:t>
            </a:r>
            <a:r>
              <a:rPr lang="zh-CN" altLang="zh-CN" dirty="0"/>
              <a:t>将下一个参数解释为</a:t>
            </a:r>
            <a:r>
              <a:rPr lang="en-US" altLang="zh-CN" dirty="0" err="1"/>
              <a:t>sed</a:t>
            </a:r>
            <a:r>
              <a:rPr lang="zh-CN" altLang="zh-CN" dirty="0"/>
              <a:t>指令。只有在命令行上给出多个</a:t>
            </a:r>
            <a:r>
              <a:rPr lang="en-US" altLang="zh-CN" dirty="0" err="1"/>
              <a:t>sed</a:t>
            </a:r>
            <a:r>
              <a:rPr lang="zh-CN" altLang="zh-CN" dirty="0"/>
              <a:t>指令时才需要使用</a:t>
            </a:r>
            <a:r>
              <a:rPr lang="en-US" altLang="zh-CN" dirty="0"/>
              <a:t>-e</a:t>
            </a:r>
            <a:r>
              <a:rPr lang="zh-CN" altLang="zh-CN" dirty="0"/>
              <a:t>选项。</a:t>
            </a:r>
          </a:p>
          <a:p>
            <a:pPr lvl="0"/>
            <a:r>
              <a:rPr lang="en-US" altLang="zh-CN" dirty="0"/>
              <a:t>-f - </a:t>
            </a:r>
            <a:r>
              <a:rPr lang="zh-CN" altLang="zh-CN" dirty="0"/>
              <a:t>指定由</a:t>
            </a:r>
            <a:r>
              <a:rPr lang="en-US" altLang="zh-CN" dirty="0" err="1"/>
              <a:t>sed</a:t>
            </a:r>
            <a:r>
              <a:rPr lang="zh-CN" altLang="zh-CN" dirty="0"/>
              <a:t>指令组成的脚本的名称。如果</a:t>
            </a:r>
            <a:r>
              <a:rPr lang="en-US" altLang="zh-CN" dirty="0" err="1"/>
              <a:t>sed</a:t>
            </a:r>
            <a:r>
              <a:rPr lang="zh-CN" altLang="zh-CN" dirty="0"/>
              <a:t>脚本的第一行为“</a:t>
            </a:r>
            <a:r>
              <a:rPr lang="en-US" altLang="zh-CN" dirty="0"/>
              <a:t>#n</a:t>
            </a:r>
            <a:r>
              <a:rPr lang="zh-CN" altLang="zh-CN" dirty="0"/>
              <a:t>”，则</a:t>
            </a:r>
            <a:r>
              <a:rPr lang="en-US" altLang="zh-CN" dirty="0" err="1"/>
              <a:t>sed</a:t>
            </a:r>
            <a:r>
              <a:rPr lang="zh-CN" altLang="zh-CN" dirty="0"/>
              <a:t>的行为与指定</a:t>
            </a:r>
            <a:r>
              <a:rPr lang="en-US" altLang="zh-CN" dirty="0"/>
              <a:t>-n</a:t>
            </a:r>
            <a:r>
              <a:rPr lang="zh-CN" altLang="zh-CN" dirty="0"/>
              <a:t>选项相同。</a:t>
            </a:r>
          </a:p>
          <a:p>
            <a:pPr lvl="0"/>
            <a:r>
              <a:rPr lang="en-US" altLang="zh-CN" dirty="0"/>
              <a:t>-</a:t>
            </a:r>
            <a:r>
              <a:rPr lang="en-US" altLang="zh-CN" dirty="0" err="1"/>
              <a:t>i</a:t>
            </a:r>
            <a:r>
              <a:rPr lang="en-US" altLang="zh-CN" dirty="0"/>
              <a:t> - </a:t>
            </a:r>
            <a:r>
              <a:rPr lang="zh-CN" altLang="zh-CN" dirty="0"/>
              <a:t>直接修改读取的内容，而不是输出到终端。</a:t>
            </a:r>
          </a:p>
          <a:p>
            <a:pPr lvl="0"/>
            <a:r>
              <a:rPr lang="en-US" altLang="zh-CN" dirty="0"/>
              <a:t>-n - </a:t>
            </a:r>
            <a:r>
              <a:rPr lang="zh-CN" altLang="zh-CN" dirty="0"/>
              <a:t>取消默认输出。在一般</a:t>
            </a:r>
            <a:r>
              <a:rPr lang="en-US" altLang="zh-CN" dirty="0" err="1"/>
              <a:t>sed</a:t>
            </a:r>
            <a:r>
              <a:rPr lang="zh-CN" altLang="zh-CN" dirty="0"/>
              <a:t>的用法中，所有来自标准输入的数据一般都会被显示到终端上。但如果使用</a:t>
            </a:r>
            <a:r>
              <a:rPr lang="en-US" altLang="zh-CN" dirty="0"/>
              <a:t>-n</a:t>
            </a:r>
            <a:r>
              <a:rPr lang="zh-CN" altLang="zh-CN" dirty="0"/>
              <a:t>参数后，只有经过</a:t>
            </a:r>
            <a:r>
              <a:rPr lang="en-US" altLang="zh-CN" dirty="0" err="1"/>
              <a:t>sed</a:t>
            </a:r>
            <a:r>
              <a:rPr lang="zh-CN" altLang="zh-CN" dirty="0"/>
              <a:t>处理的行才会被显示输出。</a:t>
            </a:r>
          </a:p>
        </p:txBody>
      </p:sp>
    </p:spTree>
    <p:extLst>
      <p:ext uri="{BB962C8B-B14F-4D97-AF65-F5344CB8AC3E}">
        <p14:creationId xmlns:p14="http://schemas.microsoft.com/office/powerpoint/2010/main" val="2511851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a:t>sed</a:t>
            </a:r>
            <a:r>
              <a:rPr lang="zh-CN" altLang="zh-CN" dirty="0"/>
              <a:t>中的追加命令（</a:t>
            </a:r>
            <a:r>
              <a:rPr lang="en-US" altLang="zh-CN" dirty="0"/>
              <a:t>a</a:t>
            </a:r>
            <a:r>
              <a:rPr lang="zh-CN" altLang="zh-CN" dirty="0"/>
              <a:t>）是将文本放置在当前行之后；更改命令（</a:t>
            </a:r>
            <a:r>
              <a:rPr lang="en-US" altLang="zh-CN" dirty="0"/>
              <a:t>c</a:t>
            </a:r>
            <a:r>
              <a:rPr lang="zh-CN" altLang="zh-CN" dirty="0"/>
              <a:t>）是用所指定的文本取代模式空间的内容；插入命令（</a:t>
            </a:r>
            <a:r>
              <a:rPr lang="en-US" altLang="zh-CN" dirty="0" err="1"/>
              <a:t>i</a:t>
            </a:r>
            <a:r>
              <a:rPr lang="zh-CN" altLang="zh-CN" dirty="0"/>
              <a:t>）是将所提供的文本放置在模式空间的当前行之前；删除（</a:t>
            </a:r>
            <a:r>
              <a:rPr lang="x-none" altLang="zh-CN" dirty="0"/>
              <a:t>d</a:t>
            </a:r>
            <a:r>
              <a:rPr lang="zh-CN" altLang="zh-CN" dirty="0"/>
              <a:t>）编辑命令采用一个地址，如果行匹配这个地址就删除模式空间的内容；替换（</a:t>
            </a:r>
            <a:r>
              <a:rPr lang="x-none" altLang="zh-CN" dirty="0"/>
              <a:t>s</a:t>
            </a:r>
            <a:r>
              <a:rPr lang="zh-CN" altLang="zh-CN" dirty="0"/>
              <a:t>）编辑命令是使用修饰标志</a:t>
            </a:r>
            <a:r>
              <a:rPr lang="x-none" altLang="zh-CN" dirty="0"/>
              <a:t>flag</a:t>
            </a:r>
            <a:r>
              <a:rPr lang="zh-CN" altLang="zh-CN" dirty="0"/>
              <a:t>来替换指定的字符串；打印（</a:t>
            </a:r>
            <a:r>
              <a:rPr lang="en-US" altLang="zh-CN" dirty="0"/>
              <a:t>p</a:t>
            </a:r>
            <a:r>
              <a:rPr lang="zh-CN" altLang="zh-CN" dirty="0"/>
              <a:t>）编辑命令输出模式空间的内容，它既不清除模式空间也不改变脚本中的控制流；读取下一行（</a:t>
            </a:r>
            <a:r>
              <a:rPr lang="en-US" altLang="zh-CN" dirty="0"/>
              <a:t>n</a:t>
            </a:r>
            <a:r>
              <a:rPr lang="zh-CN" altLang="zh-CN" dirty="0"/>
              <a:t>）编辑命令用于读取输入的下一行到模式空间；读文件编辑命令（</a:t>
            </a:r>
            <a:r>
              <a:rPr lang="en-US" altLang="zh-CN" dirty="0"/>
              <a:t>r</a:t>
            </a:r>
            <a:r>
              <a:rPr lang="zh-CN" altLang="zh-CN" dirty="0"/>
              <a:t>）将由参数</a:t>
            </a:r>
            <a:r>
              <a:rPr lang="en-US" altLang="zh-CN" dirty="0"/>
              <a:t>file</a:t>
            </a:r>
            <a:r>
              <a:rPr lang="zh-CN" altLang="zh-CN" dirty="0"/>
              <a:t>所指定的文件的内容读入模式空间中匹配的行之后；写文件编辑命令（</a:t>
            </a:r>
            <a:r>
              <a:rPr lang="en-US" altLang="zh-CN" dirty="0"/>
              <a:t>w</a:t>
            </a:r>
            <a:r>
              <a:rPr lang="zh-CN" altLang="zh-CN" dirty="0"/>
              <a:t>）的功能之一是从一个文件中提取信息并将它放置在其它文件中；退出编辑命令（</a:t>
            </a:r>
            <a:r>
              <a:rPr lang="x-none" altLang="zh-CN" dirty="0"/>
              <a:t>q</a:t>
            </a:r>
            <a:r>
              <a:rPr lang="zh-CN" altLang="zh-CN" dirty="0"/>
              <a:t>）会使</a:t>
            </a:r>
            <a:r>
              <a:rPr lang="x-none" altLang="zh-CN" dirty="0"/>
              <a:t>sed</a:t>
            </a:r>
            <a:r>
              <a:rPr lang="zh-CN" altLang="zh-CN" dirty="0"/>
              <a:t>脚本立即退出，停止处理新的输入行。</a:t>
            </a:r>
          </a:p>
          <a:p>
            <a:r>
              <a:rPr lang="zh-CN" altLang="zh-CN" dirty="0"/>
              <a:t>与</a:t>
            </a:r>
            <a:r>
              <a:rPr lang="en-US" altLang="zh-CN" dirty="0"/>
              <a:t>Shell</a:t>
            </a:r>
            <a:r>
              <a:rPr lang="zh-CN" altLang="zh-CN" dirty="0"/>
              <a:t>中的符号‘</a:t>
            </a:r>
            <a:r>
              <a:rPr lang="en-US" altLang="zh-CN" dirty="0"/>
              <a:t>$</a:t>
            </a:r>
            <a:r>
              <a:rPr lang="zh-CN" altLang="zh-CN" dirty="0"/>
              <a:t>’不同，</a:t>
            </a:r>
            <a:r>
              <a:rPr lang="en-US" altLang="zh-CN" dirty="0" err="1"/>
              <a:t>sed</a:t>
            </a:r>
            <a:r>
              <a:rPr lang="zh-CN" altLang="zh-CN" dirty="0"/>
              <a:t>中的符号‘</a:t>
            </a:r>
            <a:r>
              <a:rPr lang="en-US" altLang="zh-CN" dirty="0"/>
              <a:t>$</a:t>
            </a:r>
            <a:r>
              <a:rPr lang="zh-CN" altLang="zh-CN" dirty="0"/>
              <a:t>’用于指示输入文件的最后一行，或是行的末尾（在</a:t>
            </a:r>
            <a:r>
              <a:rPr lang="en-US" altLang="zh-CN" dirty="0"/>
              <a:t>LHS</a:t>
            </a:r>
            <a:r>
              <a:rPr lang="zh-CN" altLang="zh-CN" dirty="0"/>
              <a:t>中），或是字面意义的符号（在</a:t>
            </a:r>
            <a:r>
              <a:rPr lang="en-US" altLang="zh-CN" dirty="0"/>
              <a:t>RHS</a:t>
            </a:r>
            <a:r>
              <a:rPr lang="zh-CN" altLang="zh-CN" dirty="0"/>
              <a:t>中）</a:t>
            </a:r>
            <a:r>
              <a:rPr lang="zh-CN" altLang="zh-CN" dirty="0" smtClean="0"/>
              <a:t>。</a:t>
            </a:r>
            <a:endParaRPr lang="en-US" altLang="zh-CN" dirty="0" smtClean="0"/>
          </a:p>
          <a:p>
            <a:r>
              <a:rPr lang="en-US" altLang="zh-CN" dirty="0"/>
              <a:t>LHS</a:t>
            </a:r>
            <a:r>
              <a:rPr lang="zh-CN" altLang="zh-CN" dirty="0"/>
              <a:t>（</a:t>
            </a:r>
            <a:r>
              <a:rPr lang="en-US" altLang="zh-CN" dirty="0"/>
              <a:t>left-hand side</a:t>
            </a:r>
            <a:r>
              <a:rPr lang="zh-CN" altLang="zh-CN" dirty="0"/>
              <a:t>）和</a:t>
            </a:r>
            <a:r>
              <a:rPr lang="en-US" altLang="zh-CN" dirty="0"/>
              <a:t>RHS</a:t>
            </a:r>
            <a:r>
              <a:rPr lang="zh-CN" altLang="zh-CN" dirty="0"/>
              <a:t>（</a:t>
            </a:r>
            <a:r>
              <a:rPr lang="en-US" altLang="zh-CN" dirty="0"/>
              <a:t>right-hand side</a:t>
            </a:r>
            <a:r>
              <a:rPr lang="zh-CN" altLang="zh-CN" dirty="0"/>
              <a:t>）分别指</a:t>
            </a:r>
            <a:r>
              <a:rPr lang="en-US" altLang="zh-CN" dirty="0" err="1"/>
              <a:t>sed</a:t>
            </a:r>
            <a:r>
              <a:rPr lang="zh-CN" altLang="zh-CN" dirty="0"/>
              <a:t>指令中的左侧部分和右侧部分。比如，替换编辑命令“</a:t>
            </a:r>
            <a:r>
              <a:rPr lang="en-US" altLang="zh-CN" dirty="0"/>
              <a:t>s/LHS/RHS/</a:t>
            </a:r>
            <a:r>
              <a:rPr lang="zh-CN" altLang="zh-CN" dirty="0"/>
              <a:t>”。</a:t>
            </a:r>
          </a:p>
          <a:p>
            <a:endParaRPr lang="zh-CN" altLang="zh-CN" dirty="0"/>
          </a:p>
        </p:txBody>
      </p:sp>
    </p:spTree>
    <p:extLst>
      <p:ext uri="{BB962C8B-B14F-4D97-AF65-F5344CB8AC3E}">
        <p14:creationId xmlns:p14="http://schemas.microsoft.com/office/powerpoint/2010/main" val="16859737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err="1"/>
              <a:t>awk</a:t>
            </a:r>
            <a:r>
              <a:rPr lang="zh-CN" altLang="zh-CN" dirty="0"/>
              <a:t>是一个方便的且富有表现力的程序语言，它可以应用于各种各样的计算和数据处理任务。</a:t>
            </a:r>
          </a:p>
          <a:p>
            <a:r>
              <a:rPr lang="zh-CN" altLang="zh-CN" dirty="0"/>
              <a:t>和</a:t>
            </a:r>
            <a:r>
              <a:rPr lang="en-US" altLang="zh-CN" dirty="0" err="1"/>
              <a:t>sed</a:t>
            </a:r>
            <a:r>
              <a:rPr lang="zh-CN" altLang="zh-CN" dirty="0"/>
              <a:t>类似，</a:t>
            </a:r>
            <a:r>
              <a:rPr lang="en-US" altLang="zh-CN" dirty="0" err="1"/>
              <a:t>awk</a:t>
            </a:r>
            <a:r>
              <a:rPr lang="zh-CN" altLang="zh-CN" dirty="0"/>
              <a:t>的基本功能也是搜索文件中包含某些模式的行（或其它文本单元）。当某行匹配一个模式时，</a:t>
            </a:r>
            <a:r>
              <a:rPr lang="en-US" altLang="zh-CN" dirty="0" err="1"/>
              <a:t>awk</a:t>
            </a:r>
            <a:r>
              <a:rPr lang="zh-CN" altLang="zh-CN" dirty="0"/>
              <a:t>就那一行上执行指定的操作。</a:t>
            </a:r>
            <a:r>
              <a:rPr lang="en-US" altLang="zh-CN" dirty="0" err="1"/>
              <a:t>awk</a:t>
            </a:r>
            <a:r>
              <a:rPr lang="zh-CN" altLang="zh-CN" dirty="0"/>
              <a:t>持续地用这种方式处理输入的行，直到处理到输入文件的结尾处为止。</a:t>
            </a:r>
          </a:p>
          <a:p>
            <a:r>
              <a:rPr lang="en-US" altLang="zh-CN" dirty="0" err="1"/>
              <a:t>awk</a:t>
            </a:r>
            <a:r>
              <a:rPr lang="zh-CN" altLang="zh-CN" dirty="0"/>
              <a:t>所具有的一些功能：</a:t>
            </a:r>
          </a:p>
          <a:p>
            <a:pPr lvl="0"/>
            <a:r>
              <a:rPr lang="zh-CN" altLang="zh-CN" dirty="0"/>
              <a:t>使用变量操作由文本记录和字段组成的文本文件。</a:t>
            </a:r>
          </a:p>
          <a:p>
            <a:pPr lvl="0"/>
            <a:r>
              <a:rPr lang="zh-CN" altLang="zh-CN" dirty="0"/>
              <a:t>具有算术和字符串操作符。</a:t>
            </a:r>
          </a:p>
          <a:p>
            <a:pPr lvl="0"/>
            <a:r>
              <a:rPr lang="zh-CN" altLang="zh-CN" dirty="0"/>
              <a:t>具有普通的程序设计结构，例如循环和条件。</a:t>
            </a:r>
          </a:p>
          <a:p>
            <a:pPr lvl="0"/>
            <a:r>
              <a:rPr lang="zh-CN" altLang="zh-CN" dirty="0"/>
              <a:t>生成格式化报告。</a:t>
            </a:r>
          </a:p>
          <a:p>
            <a:pPr lvl="0"/>
            <a:r>
              <a:rPr lang="zh-CN" altLang="zh-CN" dirty="0"/>
              <a:t>定义函数。</a:t>
            </a:r>
          </a:p>
          <a:p>
            <a:pPr lvl="0"/>
            <a:r>
              <a:rPr lang="zh-CN" altLang="zh-CN" dirty="0"/>
              <a:t>从</a:t>
            </a:r>
            <a:r>
              <a:rPr lang="en-US" altLang="zh-CN" dirty="0" err="1"/>
              <a:t>awk</a:t>
            </a:r>
            <a:r>
              <a:rPr lang="zh-CN" altLang="zh-CN" dirty="0"/>
              <a:t>脚本中执行</a:t>
            </a:r>
            <a:r>
              <a:rPr lang="en-US" altLang="zh-CN" dirty="0"/>
              <a:t>Linux</a:t>
            </a:r>
            <a:r>
              <a:rPr lang="zh-CN" altLang="zh-CN" dirty="0"/>
              <a:t>命令。</a:t>
            </a:r>
          </a:p>
          <a:p>
            <a:pPr lvl="0"/>
            <a:r>
              <a:rPr lang="zh-CN" altLang="zh-CN" dirty="0"/>
              <a:t>处理</a:t>
            </a:r>
            <a:r>
              <a:rPr lang="en-US" altLang="zh-CN" dirty="0"/>
              <a:t>Linux</a:t>
            </a:r>
            <a:r>
              <a:rPr lang="zh-CN" altLang="zh-CN" dirty="0"/>
              <a:t>命令的结果。</a:t>
            </a:r>
          </a:p>
          <a:p>
            <a:pPr lvl="0"/>
            <a:r>
              <a:rPr lang="zh-CN" altLang="zh-CN" dirty="0"/>
              <a:t>更加巧妙的处理命令行的参数。</a:t>
            </a:r>
          </a:p>
          <a:p>
            <a:pPr lvl="0"/>
            <a:r>
              <a:rPr lang="zh-CN" altLang="zh-CN" dirty="0"/>
              <a:t>更容易地处理多个输入流。</a:t>
            </a:r>
          </a:p>
        </p:txBody>
      </p:sp>
    </p:spTree>
    <p:extLst>
      <p:ext uri="{BB962C8B-B14F-4D97-AF65-F5344CB8AC3E}">
        <p14:creationId xmlns:p14="http://schemas.microsoft.com/office/powerpoint/2010/main" val="306479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14.1.1  </a:t>
            </a:r>
            <a:r>
              <a:rPr lang="en-US" altLang="zh-CN" dirty="0" err="1"/>
              <a:t>sed</a:t>
            </a:r>
            <a:r>
              <a:rPr lang="zh-CN" altLang="zh-CN" dirty="0"/>
              <a:t>简介</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sed</a:t>
            </a:r>
            <a:r>
              <a:rPr lang="zh-CN" altLang="zh-CN" dirty="0"/>
              <a:t>可以用于实现整个文档的一致性。你可以查找一个特定条目的所有不同的使用方式并把它们变成完全一致。例如，用</a:t>
            </a:r>
            <a:r>
              <a:rPr lang="en-US" altLang="zh-CN" dirty="0"/>
              <a:t>ASCII</a:t>
            </a:r>
            <a:r>
              <a:rPr lang="zh-CN" altLang="zh-CN" dirty="0"/>
              <a:t>字符码替换前后双引号（“弯引号”而不是</a:t>
            </a:r>
            <a:r>
              <a:rPr lang="en-US" altLang="zh-CN" dirty="0"/>
              <a:t>"</a:t>
            </a:r>
            <a:r>
              <a:rPr lang="zh-CN" altLang="zh-CN" dirty="0"/>
              <a:t>直引号</a:t>
            </a:r>
            <a:r>
              <a:rPr lang="en-US" altLang="zh-CN" dirty="0"/>
              <a:t>"</a:t>
            </a:r>
            <a:r>
              <a:rPr lang="zh-CN" altLang="zh-CN" dirty="0"/>
              <a:t>）时，就可以使用</a:t>
            </a:r>
            <a:r>
              <a:rPr lang="en-US" altLang="zh-CN" dirty="0" err="1"/>
              <a:t>sed</a:t>
            </a:r>
            <a:r>
              <a:rPr lang="zh-CN" altLang="zh-CN" dirty="0"/>
              <a:t>。</a:t>
            </a:r>
          </a:p>
          <a:p>
            <a:r>
              <a:rPr lang="en-US" altLang="zh-CN" dirty="0" err="1"/>
              <a:t>sed</a:t>
            </a:r>
            <a:r>
              <a:rPr lang="zh-CN" altLang="zh-CN" dirty="0"/>
              <a:t>具有几个基本的可以用于构建更复杂脚本的编程结构。它同样也有同时只能编辑一行的限制。</a:t>
            </a:r>
          </a:p>
          <a:p>
            <a:r>
              <a:rPr lang="zh-CN" altLang="zh-CN" dirty="0"/>
              <a:t>总的来说，我们可以使用</a:t>
            </a:r>
            <a:r>
              <a:rPr lang="en-US" altLang="zh-CN" dirty="0" err="1"/>
              <a:t>sed</a:t>
            </a:r>
            <a:r>
              <a:rPr lang="zh-CN" altLang="zh-CN" dirty="0"/>
              <a:t>做如下操作：</a:t>
            </a:r>
          </a:p>
          <a:p>
            <a:pPr lvl="0"/>
            <a:r>
              <a:rPr lang="zh-CN" altLang="zh-CN" dirty="0"/>
              <a:t>自动化地编辑一个或多个文件。</a:t>
            </a:r>
          </a:p>
          <a:p>
            <a:pPr lvl="0"/>
            <a:r>
              <a:rPr lang="zh-CN" altLang="zh-CN" dirty="0"/>
              <a:t>简化在多个文件中执行相同编辑的任务。</a:t>
            </a:r>
          </a:p>
          <a:p>
            <a:pPr lvl="0"/>
            <a:r>
              <a:rPr lang="zh-CN" altLang="zh-CN" dirty="0"/>
              <a:t>编写转换程序。</a:t>
            </a:r>
          </a:p>
        </p:txBody>
      </p:sp>
    </p:spTree>
    <p:extLst>
      <p:ext uri="{BB962C8B-B14F-4D97-AF65-F5344CB8AC3E}">
        <p14:creationId xmlns:p14="http://schemas.microsoft.com/office/powerpoint/2010/main" val="2702871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a:t>awk</a:t>
            </a:r>
            <a:r>
              <a:rPr lang="zh-CN" altLang="zh-CN" dirty="0"/>
              <a:t>的基本语法：</a:t>
            </a:r>
          </a:p>
          <a:p>
            <a:r>
              <a:rPr lang="x-none" altLang="zh-CN" dirty="0"/>
              <a:t>awk [OPTIONS] [--] program-text file …</a:t>
            </a:r>
            <a:endParaRPr lang="zh-CN" altLang="zh-CN" dirty="0"/>
          </a:p>
          <a:p>
            <a:r>
              <a:rPr lang="x-none" altLang="zh-CN" dirty="0"/>
              <a:t>awk [OPTIONS] -f program-file [--] file …</a:t>
            </a:r>
            <a:endParaRPr lang="zh-CN" altLang="zh-CN" dirty="0"/>
          </a:p>
          <a:p>
            <a:r>
              <a:rPr lang="en-US" altLang="zh-CN" dirty="0" err="1"/>
              <a:t>awk</a:t>
            </a:r>
            <a:r>
              <a:rPr lang="zh-CN" altLang="zh-CN" dirty="0"/>
              <a:t>中常用的选项：</a:t>
            </a:r>
          </a:p>
          <a:p>
            <a:pPr lvl="0"/>
            <a:r>
              <a:rPr lang="en-US" altLang="zh-CN" dirty="0"/>
              <a:t>-F fs – </a:t>
            </a:r>
            <a:r>
              <a:rPr lang="zh-CN" altLang="zh-CN" dirty="0"/>
              <a:t>指定用于输入数据的列分隔符</a:t>
            </a:r>
            <a:r>
              <a:rPr lang="en-US" altLang="zh-CN" dirty="0"/>
              <a:t>fs</a:t>
            </a:r>
            <a:r>
              <a:rPr lang="zh-CN" altLang="zh-CN" dirty="0"/>
              <a:t>。</a:t>
            </a:r>
          </a:p>
          <a:p>
            <a:pPr lvl="0"/>
            <a:r>
              <a:rPr lang="en-US" altLang="zh-CN" dirty="0"/>
              <a:t>-v </a:t>
            </a:r>
            <a:r>
              <a:rPr lang="en-US" altLang="zh-CN" dirty="0" err="1"/>
              <a:t>var</a:t>
            </a:r>
            <a:r>
              <a:rPr lang="en-US" altLang="zh-CN" dirty="0"/>
              <a:t>=value – </a:t>
            </a:r>
            <a:r>
              <a:rPr lang="zh-CN" altLang="zh-CN" dirty="0"/>
              <a:t>在</a:t>
            </a:r>
            <a:r>
              <a:rPr lang="en-US" altLang="zh-CN" dirty="0" err="1"/>
              <a:t>awk</a:t>
            </a:r>
            <a:r>
              <a:rPr lang="zh-CN" altLang="zh-CN" dirty="0"/>
              <a:t>程序执行之前指定一个值</a:t>
            </a:r>
            <a:r>
              <a:rPr lang="en-US" altLang="zh-CN" dirty="0"/>
              <a:t>value</a:t>
            </a:r>
            <a:r>
              <a:rPr lang="zh-CN" altLang="zh-CN" dirty="0"/>
              <a:t>给变量</a:t>
            </a:r>
            <a:r>
              <a:rPr lang="en-US" altLang="zh-CN" dirty="0" err="1"/>
              <a:t>var</a:t>
            </a:r>
            <a:r>
              <a:rPr lang="zh-CN" altLang="zh-CN" dirty="0"/>
              <a:t>。这些变量值用于</a:t>
            </a:r>
            <a:r>
              <a:rPr lang="en-US" altLang="zh-CN" dirty="0" err="1"/>
              <a:t>awk</a:t>
            </a:r>
            <a:r>
              <a:rPr lang="zh-CN" altLang="zh-CN" dirty="0"/>
              <a:t>程序的</a:t>
            </a:r>
            <a:r>
              <a:rPr lang="en-US" altLang="zh-CN" dirty="0"/>
              <a:t>BEGIN</a:t>
            </a:r>
            <a:r>
              <a:rPr lang="zh-CN" altLang="zh-CN" dirty="0"/>
              <a:t>块。</a:t>
            </a:r>
          </a:p>
          <a:p>
            <a:pPr lvl="0"/>
            <a:r>
              <a:rPr lang="en-US" altLang="zh-CN" dirty="0"/>
              <a:t>-f program-file – </a:t>
            </a:r>
            <a:r>
              <a:rPr lang="zh-CN" altLang="zh-CN" dirty="0"/>
              <a:t>指定一个</a:t>
            </a:r>
            <a:r>
              <a:rPr lang="en-US" altLang="zh-CN" dirty="0" err="1"/>
              <a:t>awk</a:t>
            </a:r>
            <a:r>
              <a:rPr lang="zh-CN" altLang="zh-CN" dirty="0"/>
              <a:t>程序文件，代替在命令行指定</a:t>
            </a:r>
            <a:r>
              <a:rPr lang="en-US" altLang="zh-CN" dirty="0" err="1"/>
              <a:t>awk</a:t>
            </a:r>
            <a:r>
              <a:rPr lang="zh-CN" altLang="zh-CN" dirty="0"/>
              <a:t>指令。</a:t>
            </a:r>
          </a:p>
          <a:p>
            <a:pPr lvl="0"/>
            <a:r>
              <a:rPr lang="zh-CN" altLang="zh-CN" dirty="0"/>
              <a:t>“</a:t>
            </a:r>
            <a:r>
              <a:rPr lang="en-US" altLang="zh-CN" dirty="0"/>
              <a:t>--</a:t>
            </a:r>
            <a:r>
              <a:rPr lang="zh-CN" altLang="zh-CN" dirty="0"/>
              <a:t>”选项 </a:t>
            </a:r>
            <a:r>
              <a:rPr lang="en-US" altLang="zh-CN" dirty="0"/>
              <a:t>– </a:t>
            </a:r>
            <a:r>
              <a:rPr lang="zh-CN" altLang="zh-CN" dirty="0"/>
              <a:t>根据</a:t>
            </a:r>
            <a:r>
              <a:rPr lang="en-US" altLang="zh-CN" dirty="0"/>
              <a:t>POSIX</a:t>
            </a:r>
            <a:r>
              <a:rPr lang="zh-CN" altLang="zh-CN" dirty="0"/>
              <a:t>参数解析约定，此选项表示命令行选项的结束。例如，利用这个选项你可以指定以“</a:t>
            </a:r>
            <a:r>
              <a:rPr lang="en-US" altLang="zh-CN" dirty="0"/>
              <a:t>-</a:t>
            </a:r>
            <a:r>
              <a:rPr lang="zh-CN" altLang="zh-CN" dirty="0"/>
              <a:t>”开头的输入文件，否则它将被解析为一个命令行选项。</a:t>
            </a:r>
          </a:p>
        </p:txBody>
      </p:sp>
    </p:spTree>
    <p:extLst>
      <p:ext uri="{BB962C8B-B14F-4D97-AF65-F5344CB8AC3E}">
        <p14:creationId xmlns:p14="http://schemas.microsoft.com/office/powerpoint/2010/main" val="1279778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在不指定列分隔符的情况下，</a:t>
            </a:r>
            <a:r>
              <a:rPr lang="en-US" altLang="zh-CN" dirty="0" err="1"/>
              <a:t>awk</a:t>
            </a:r>
            <a:r>
              <a:rPr lang="zh-CN" altLang="zh-CN" dirty="0"/>
              <a:t>默认使用空白作为列分隔符。</a:t>
            </a:r>
          </a:p>
          <a:p>
            <a:r>
              <a:rPr lang="en-US" altLang="zh-CN" dirty="0" err="1"/>
              <a:t>awk</a:t>
            </a:r>
            <a:r>
              <a:rPr lang="zh-CN" altLang="zh-CN" dirty="0"/>
              <a:t>的</a:t>
            </a:r>
            <a:r>
              <a:rPr lang="en-US" altLang="zh-CN" dirty="0"/>
              <a:t>BEGIN</a:t>
            </a:r>
            <a:r>
              <a:rPr lang="zh-CN" altLang="zh-CN" dirty="0"/>
              <a:t>块是在</a:t>
            </a:r>
            <a:r>
              <a:rPr lang="en-US" altLang="zh-CN" dirty="0" err="1"/>
              <a:t>awk</a:t>
            </a:r>
            <a:r>
              <a:rPr lang="zh-CN" altLang="zh-CN" dirty="0"/>
              <a:t>开始处理输入文件之前被调用，所以它是用于初始化</a:t>
            </a:r>
            <a:r>
              <a:rPr lang="en-US" altLang="zh-CN" dirty="0"/>
              <a:t>FS</a:t>
            </a:r>
            <a:r>
              <a:rPr lang="zh-CN" altLang="zh-CN" dirty="0"/>
              <a:t>变量（列分隔符），打印标题，或是初始化其它你稍后将在程序中调用的全局变量的绝佳位置。</a:t>
            </a:r>
          </a:p>
          <a:p>
            <a:r>
              <a:rPr lang="en-US" altLang="zh-CN" dirty="0" err="1"/>
              <a:t>awk</a:t>
            </a:r>
            <a:r>
              <a:rPr lang="zh-CN" altLang="zh-CN" dirty="0"/>
              <a:t>的</a:t>
            </a:r>
            <a:r>
              <a:rPr lang="en-US" altLang="zh-CN" dirty="0"/>
              <a:t>END</a:t>
            </a:r>
            <a:r>
              <a:rPr lang="zh-CN" altLang="zh-CN" dirty="0"/>
              <a:t>块是在输入文件中的所有行都被处理之后才执行的代码块。通常情况下，它被用于执行最后的运算或是打印要在输出流的结尾处显示的概要。</a:t>
            </a:r>
          </a:p>
          <a:p>
            <a:r>
              <a:rPr lang="en-US" altLang="zh-CN" dirty="0" err="1"/>
              <a:t>awk</a:t>
            </a:r>
            <a:r>
              <a:rPr lang="zh-CN" altLang="zh-CN" dirty="0"/>
              <a:t>也允许使用正则表达式来有选择地执行一个单独的代码块，它取决于指定的正则表达式是否匹配当前行。</a:t>
            </a:r>
          </a:p>
        </p:txBody>
      </p:sp>
    </p:spTree>
    <p:extLst>
      <p:ext uri="{BB962C8B-B14F-4D97-AF65-F5344CB8AC3E}">
        <p14:creationId xmlns:p14="http://schemas.microsoft.com/office/powerpoint/2010/main" val="3563697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14.8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在</a:t>
            </a:r>
            <a:r>
              <a:rPr lang="en-US" altLang="zh-CN" dirty="0" err="1"/>
              <a:t>awk</a:t>
            </a:r>
            <a:r>
              <a:rPr lang="zh-CN" altLang="zh-CN" dirty="0"/>
              <a:t>中，可以把任意类型的布尔表达式放在代码块之前来控制特定的块什么时候可以执行。这些布尔表示式中的比较操作符包括“</a:t>
            </a:r>
            <a:r>
              <a:rPr lang="en-US" altLang="zh-CN" dirty="0"/>
              <a:t>==</a:t>
            </a:r>
            <a:r>
              <a:rPr lang="zh-CN" altLang="zh-CN" dirty="0"/>
              <a:t>”，“</a:t>
            </a:r>
            <a:r>
              <a:rPr lang="en-US" altLang="zh-CN" dirty="0"/>
              <a:t>&lt;</a:t>
            </a:r>
            <a:r>
              <a:rPr lang="zh-CN" altLang="zh-CN" dirty="0"/>
              <a:t>”，“</a:t>
            </a:r>
            <a:r>
              <a:rPr lang="en-US" altLang="zh-CN" dirty="0"/>
              <a:t>&gt;</a:t>
            </a:r>
            <a:r>
              <a:rPr lang="zh-CN" altLang="zh-CN" dirty="0"/>
              <a:t>”，“</a:t>
            </a:r>
            <a:r>
              <a:rPr lang="en-US" altLang="zh-CN" dirty="0"/>
              <a:t>&lt;=</a:t>
            </a:r>
            <a:r>
              <a:rPr lang="zh-CN" altLang="zh-CN" dirty="0"/>
              <a:t>”，“</a:t>
            </a:r>
            <a:r>
              <a:rPr lang="en-US" altLang="zh-CN" dirty="0"/>
              <a:t>&gt;=</a:t>
            </a:r>
            <a:r>
              <a:rPr lang="zh-CN" altLang="zh-CN" dirty="0"/>
              <a:t>”，“</a:t>
            </a:r>
            <a:r>
              <a:rPr lang="en-US" altLang="zh-CN" dirty="0"/>
              <a:t>!=</a:t>
            </a:r>
            <a:r>
              <a:rPr lang="zh-CN" altLang="zh-CN" dirty="0"/>
              <a:t>”，“</a:t>
            </a:r>
            <a:r>
              <a:rPr lang="en-US" altLang="zh-CN" dirty="0"/>
              <a:t>~</a:t>
            </a:r>
            <a:r>
              <a:rPr lang="zh-CN" altLang="zh-CN" dirty="0"/>
              <a:t>”和“</a:t>
            </a:r>
            <a:r>
              <a:rPr lang="en-US" altLang="zh-CN" dirty="0"/>
              <a:t>!~</a:t>
            </a:r>
            <a:r>
              <a:rPr lang="zh-CN" altLang="zh-CN" dirty="0"/>
              <a:t>”。</a:t>
            </a:r>
          </a:p>
          <a:p>
            <a:r>
              <a:rPr lang="zh-CN" altLang="zh-CN" dirty="0"/>
              <a:t>在</a:t>
            </a:r>
            <a:r>
              <a:rPr lang="en-US" altLang="zh-CN" dirty="0" err="1"/>
              <a:t>awk</a:t>
            </a:r>
            <a:r>
              <a:rPr lang="zh-CN" altLang="zh-CN" dirty="0"/>
              <a:t>中执行算术运算时，</a:t>
            </a:r>
            <a:r>
              <a:rPr lang="en-US" altLang="zh-CN" dirty="0" err="1"/>
              <a:t>awk</a:t>
            </a:r>
            <a:r>
              <a:rPr lang="zh-CN" altLang="zh-CN" dirty="0"/>
              <a:t>会将整数字符串转换为一个整数处理。</a:t>
            </a:r>
          </a:p>
          <a:p>
            <a:r>
              <a:rPr lang="en-US" altLang="zh-CN" dirty="0" err="1"/>
              <a:t>awk</a:t>
            </a:r>
            <a:r>
              <a:rPr lang="zh-CN" altLang="zh-CN" dirty="0"/>
              <a:t>的</a:t>
            </a:r>
            <a:r>
              <a:rPr lang="en-US" altLang="zh-CN" dirty="0"/>
              <a:t>FS</a:t>
            </a:r>
            <a:r>
              <a:rPr lang="zh-CN" altLang="zh-CN" dirty="0"/>
              <a:t>变量允许你设置希望</a:t>
            </a:r>
            <a:r>
              <a:rPr lang="en-US" altLang="zh-CN" dirty="0" err="1"/>
              <a:t>awk</a:t>
            </a:r>
            <a:r>
              <a:rPr lang="zh-CN" altLang="zh-CN" dirty="0"/>
              <a:t>在列之间查找的字符序列；</a:t>
            </a:r>
            <a:r>
              <a:rPr lang="en-US" altLang="zh-CN" dirty="0"/>
              <a:t>NF</a:t>
            </a:r>
            <a:r>
              <a:rPr lang="zh-CN" altLang="zh-CN" dirty="0"/>
              <a:t>变量用于记录的是列的数量，</a:t>
            </a:r>
            <a:r>
              <a:rPr lang="en-US" altLang="zh-CN" dirty="0" err="1"/>
              <a:t>awk</a:t>
            </a:r>
            <a:r>
              <a:rPr lang="zh-CN" altLang="zh-CN" dirty="0"/>
              <a:t>会自动将此变量的值设置为当前记录中列的个数；</a:t>
            </a:r>
            <a:r>
              <a:rPr lang="en-US" altLang="zh-CN" dirty="0"/>
              <a:t>NR</a:t>
            </a:r>
            <a:r>
              <a:rPr lang="zh-CN" altLang="zh-CN" dirty="0"/>
              <a:t>变量用于记录当前记录的数量（行数）（</a:t>
            </a:r>
            <a:r>
              <a:rPr lang="en-US" altLang="zh-CN" dirty="0" err="1"/>
              <a:t>awk</a:t>
            </a:r>
            <a:r>
              <a:rPr lang="zh-CN" altLang="zh-CN" dirty="0"/>
              <a:t>将第一条记录记录为数字</a:t>
            </a:r>
            <a:r>
              <a:rPr lang="en-US" altLang="zh-CN" dirty="0"/>
              <a:t>1</a:t>
            </a:r>
            <a:r>
              <a:rPr lang="zh-CN" altLang="zh-CN" dirty="0"/>
              <a:t>）。</a:t>
            </a:r>
          </a:p>
          <a:p>
            <a:r>
              <a:rPr lang="zh-CN" altLang="zh-CN" dirty="0"/>
              <a:t>在</a:t>
            </a:r>
            <a:r>
              <a:rPr lang="x-none" altLang="zh-CN" dirty="0"/>
              <a:t>awk</a:t>
            </a:r>
            <a:r>
              <a:rPr lang="zh-CN" altLang="zh-CN" dirty="0"/>
              <a:t>下，通常数组索引是从</a:t>
            </a:r>
            <a:r>
              <a:rPr lang="x-none" altLang="zh-CN" dirty="0"/>
              <a:t>1</a:t>
            </a:r>
            <a:r>
              <a:rPr lang="zh-CN" altLang="zh-CN" dirty="0"/>
              <a:t>开始，而不是从</a:t>
            </a:r>
            <a:r>
              <a:rPr lang="x-none" altLang="zh-CN" dirty="0"/>
              <a:t>0</a:t>
            </a:r>
            <a:r>
              <a:rPr lang="zh-CN" altLang="zh-CN" dirty="0"/>
              <a:t>开始。</a:t>
            </a:r>
          </a:p>
          <a:p>
            <a:r>
              <a:rPr lang="zh-CN" altLang="zh-CN" dirty="0"/>
              <a:t>当</a:t>
            </a:r>
            <a:r>
              <a:rPr lang="x-none" altLang="zh-CN" dirty="0"/>
              <a:t>awk</a:t>
            </a:r>
            <a:r>
              <a:rPr lang="zh-CN" altLang="zh-CN" dirty="0"/>
              <a:t>循环数组索引时，它并不遵循特定的顺序。</a:t>
            </a:r>
          </a:p>
        </p:txBody>
      </p:sp>
    </p:spTree>
    <p:extLst>
      <p:ext uri="{BB962C8B-B14F-4D97-AF65-F5344CB8AC3E}">
        <p14:creationId xmlns:p14="http://schemas.microsoft.com/office/powerpoint/2010/main" val="174764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  </a:t>
            </a:r>
            <a:r>
              <a:rPr lang="en-US" altLang="zh-CN" dirty="0" err="1"/>
              <a:t>sed</a:t>
            </a:r>
            <a:r>
              <a:rPr lang="zh-CN" altLang="zh-CN" dirty="0"/>
              <a:t>的模式空间</a:t>
            </a:r>
            <a:endParaRPr lang="zh-CN" altLang="en-US" dirty="0"/>
          </a:p>
        </p:txBody>
      </p:sp>
      <p:sp>
        <p:nvSpPr>
          <p:cNvPr id="3" name="内容占位符 2"/>
          <p:cNvSpPr>
            <a:spLocks noGrp="1"/>
          </p:cNvSpPr>
          <p:nvPr>
            <p:ph idx="1"/>
          </p:nvPr>
        </p:nvSpPr>
        <p:spPr>
          <a:xfrm>
            <a:off x="457200" y="2249424"/>
            <a:ext cx="8229600" cy="1107568"/>
          </a:xfrm>
        </p:spPr>
        <p:txBody>
          <a:bodyPr>
            <a:normAutofit fontScale="70000" lnSpcReduction="20000"/>
          </a:bodyPr>
          <a:lstStyle/>
          <a:p>
            <a:r>
              <a:rPr lang="en-US" altLang="zh-CN" dirty="0" err="1"/>
              <a:t>sed</a:t>
            </a:r>
            <a:r>
              <a:rPr lang="zh-CN" altLang="zh-CN" dirty="0"/>
              <a:t>维护一种模式空间，即一个工作区或临时缓冲区，当使用编辑命令时，将在那里储存单个输入行。下图展示了进行模式空间转换的一个两行的</a:t>
            </a:r>
            <a:r>
              <a:rPr lang="en-US" altLang="zh-CN" dirty="0" err="1"/>
              <a:t>sed</a:t>
            </a:r>
            <a:r>
              <a:rPr lang="zh-CN" altLang="zh-CN" dirty="0"/>
              <a:t>脚本。它将“</a:t>
            </a:r>
            <a:r>
              <a:rPr lang="en-US" altLang="zh-CN" dirty="0"/>
              <a:t>The </a:t>
            </a:r>
            <a:r>
              <a:rPr lang="en-US" altLang="zh-CN" dirty="0" err="1"/>
              <a:t>linux</a:t>
            </a:r>
            <a:r>
              <a:rPr lang="en-US" altLang="zh-CN" dirty="0"/>
              <a:t> system</a:t>
            </a:r>
            <a:r>
              <a:rPr lang="zh-CN" altLang="zh-CN" dirty="0"/>
              <a:t>”转换为“</a:t>
            </a:r>
            <a:r>
              <a:rPr lang="en-US" altLang="zh-CN" dirty="0"/>
              <a:t>The LINUX Operating System</a:t>
            </a:r>
            <a:r>
              <a:rPr lang="zh-CN" altLang="zh-CN" dirty="0" smtClean="0"/>
              <a:t>”</a:t>
            </a:r>
            <a:r>
              <a:rPr lang="zh-CN" altLang="en-US"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84984"/>
            <a:ext cx="5462910" cy="327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24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14.1.2  </a:t>
            </a:r>
            <a:r>
              <a:rPr lang="en-US" altLang="zh-CN" dirty="0" err="1"/>
              <a:t>sed</a:t>
            </a:r>
            <a:r>
              <a:rPr lang="zh-CN" altLang="zh-CN" dirty="0"/>
              <a:t>的模式空间</a:t>
            </a:r>
            <a:endParaRPr lang="zh-CN" altLang="en-US" dirty="0"/>
          </a:p>
        </p:txBody>
      </p:sp>
      <p:sp>
        <p:nvSpPr>
          <p:cNvPr id="3" name="内容占位符 2"/>
          <p:cNvSpPr>
            <a:spLocks noGrp="1"/>
          </p:cNvSpPr>
          <p:nvPr>
            <p:ph idx="1"/>
          </p:nvPr>
        </p:nvSpPr>
        <p:spPr>
          <a:xfrm>
            <a:off x="457200" y="2249424"/>
            <a:ext cx="8229600" cy="4131904"/>
          </a:xfrm>
        </p:spPr>
        <p:txBody>
          <a:bodyPr>
            <a:normAutofit fontScale="85000" lnSpcReduction="20000"/>
          </a:bodyPr>
          <a:lstStyle/>
          <a:p>
            <a:r>
              <a:rPr lang="zh-CN" altLang="zh-CN" dirty="0"/>
              <a:t>初始时，模式空间包含单个输入行的备份。在图</a:t>
            </a:r>
            <a:r>
              <a:rPr lang="en-US" altLang="zh-CN" dirty="0"/>
              <a:t>14.1</a:t>
            </a:r>
            <a:r>
              <a:rPr lang="zh-CN" altLang="zh-CN" dirty="0"/>
              <a:t>中是“</a:t>
            </a:r>
            <a:r>
              <a:rPr lang="en-US" altLang="zh-CN" dirty="0"/>
              <a:t>The </a:t>
            </a:r>
            <a:r>
              <a:rPr lang="en-US" altLang="zh-CN" dirty="0" err="1"/>
              <a:t>linux</a:t>
            </a:r>
            <a:r>
              <a:rPr lang="en-US" altLang="zh-CN" dirty="0"/>
              <a:t> system</a:t>
            </a:r>
            <a:r>
              <a:rPr lang="zh-CN" altLang="zh-CN" dirty="0"/>
              <a:t>”行。</a:t>
            </a:r>
            <a:r>
              <a:rPr lang="en-US" altLang="zh-CN" dirty="0" err="1"/>
              <a:t>sed</a:t>
            </a:r>
            <a:r>
              <a:rPr lang="zh-CN" altLang="zh-CN" dirty="0"/>
              <a:t>脚本中正常的流程是在这一行上执行每个命令，直到执行到</a:t>
            </a:r>
            <a:r>
              <a:rPr lang="en-US" altLang="zh-CN" dirty="0" err="1"/>
              <a:t>sed</a:t>
            </a:r>
            <a:r>
              <a:rPr lang="zh-CN" altLang="zh-CN" dirty="0"/>
              <a:t>脚本的末尾。脚本中的第一个命令应用于这一行，将</a:t>
            </a:r>
            <a:r>
              <a:rPr lang="en-US" altLang="zh-CN" dirty="0" err="1"/>
              <a:t>linux</a:t>
            </a:r>
            <a:r>
              <a:rPr lang="zh-CN" altLang="zh-CN" dirty="0"/>
              <a:t>转换成</a:t>
            </a:r>
            <a:r>
              <a:rPr lang="en-US" altLang="zh-CN" dirty="0"/>
              <a:t>LINUX</a:t>
            </a:r>
            <a:r>
              <a:rPr lang="zh-CN" altLang="zh-CN" dirty="0"/>
              <a:t>。然后执行第二个命令，将</a:t>
            </a:r>
            <a:r>
              <a:rPr lang="en-US" altLang="zh-CN" dirty="0"/>
              <a:t>LINUX system</a:t>
            </a:r>
            <a:r>
              <a:rPr lang="zh-CN" altLang="zh-CN" dirty="0"/>
              <a:t>转换成</a:t>
            </a:r>
            <a:r>
              <a:rPr lang="en-US" altLang="zh-CN" dirty="0"/>
              <a:t>LINUX Operating System</a:t>
            </a:r>
            <a:r>
              <a:rPr lang="zh-CN" altLang="zh-CN" dirty="0"/>
              <a:t>。注意第二个替换命令的模式不匹配最初的输入行，它匹配模式空间中发生了变化的当前行。</a:t>
            </a:r>
          </a:p>
          <a:p>
            <a:r>
              <a:rPr lang="zh-CN" altLang="zh-CN" dirty="0"/>
              <a:t>当应用了所有的指令后，当前行被输出并且输入的下一行被读入模式空间。然后</a:t>
            </a:r>
            <a:r>
              <a:rPr lang="en-US" altLang="zh-CN" dirty="0" err="1"/>
              <a:t>sed</a:t>
            </a:r>
            <a:r>
              <a:rPr lang="zh-CN" altLang="zh-CN" dirty="0"/>
              <a:t>脚本中的所有命令应用于新读入的行。</a:t>
            </a:r>
          </a:p>
          <a:p>
            <a:r>
              <a:rPr lang="zh-CN" altLang="zh-CN" dirty="0"/>
              <a:t>结果是，任何一个</a:t>
            </a:r>
            <a:r>
              <a:rPr lang="en-US" altLang="zh-CN" dirty="0" err="1"/>
              <a:t>sed</a:t>
            </a:r>
            <a:r>
              <a:rPr lang="zh-CN" altLang="zh-CN" dirty="0"/>
              <a:t>指令都可以为下一个命令修改模式空间的内容。模式空间的内容是动态的，而且并不总是匹配最初的输入行。</a:t>
            </a:r>
          </a:p>
        </p:txBody>
      </p:sp>
    </p:spTree>
    <p:extLst>
      <p:ext uri="{BB962C8B-B14F-4D97-AF65-F5344CB8AC3E}">
        <p14:creationId xmlns:p14="http://schemas.microsoft.com/office/powerpoint/2010/main" val="1263963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TotalTime>
  <Words>8021</Words>
  <Application>Microsoft Office PowerPoint</Application>
  <PresentationFormat>全屏显示(4:3)</PresentationFormat>
  <Paragraphs>362</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都市</vt:lpstr>
      <vt:lpstr>第14章  sed和awk</vt:lpstr>
      <vt:lpstr>PowerPoint 演示文稿</vt:lpstr>
      <vt:lpstr>14.1  sed编辑器基础</vt:lpstr>
      <vt:lpstr>PowerPoint 演示文稿</vt:lpstr>
      <vt:lpstr>14.1.1  sed简介</vt:lpstr>
      <vt:lpstr>14.1.1  sed简介</vt:lpstr>
      <vt:lpstr>14.1.1  sed简介</vt:lpstr>
      <vt:lpstr>14.1.2  sed的模式空间</vt:lpstr>
      <vt:lpstr>14.1.2  sed的模式空间</vt:lpstr>
      <vt:lpstr>14.2  基本的sed编辑命令</vt:lpstr>
      <vt:lpstr>14.2  基本的sed编辑命令</vt:lpstr>
      <vt:lpstr>14.2  基本的sed编辑命令</vt:lpstr>
      <vt:lpstr>14.2  基本的sed编辑命令</vt:lpstr>
      <vt:lpstr>14.2  基本的sed编辑命令</vt:lpstr>
      <vt:lpstr>14.2.1  追加、更改、插入编辑命令</vt:lpstr>
      <vt:lpstr>14.2.2  删除编辑命令</vt:lpstr>
      <vt:lpstr>14.2.3  替换编辑命令</vt:lpstr>
      <vt:lpstr>14.2.3  替换编辑命令</vt:lpstr>
      <vt:lpstr>14.2.3  替换编辑命令</vt:lpstr>
      <vt:lpstr>14.2.4  打印编辑命令</vt:lpstr>
      <vt:lpstr>14.2.5  打印行号编辑命令</vt:lpstr>
      <vt:lpstr>14.2.6  读取下一行编辑命令</vt:lpstr>
      <vt:lpstr>14.2.7  读和写文件编辑命令</vt:lpstr>
      <vt:lpstr>14.2.8  退出编辑命令</vt:lpstr>
      <vt:lpstr>14.3  sed命令实例</vt:lpstr>
      <vt:lpstr>14.3.1  实例：向文件中添加或插入行</vt:lpstr>
      <vt:lpstr>14.3.2  实例：更改文件中指定的行</vt:lpstr>
      <vt:lpstr>14.3.3  实例：删除文件中的行</vt:lpstr>
      <vt:lpstr>14.3.4  实例：替换文件中的内容</vt:lpstr>
      <vt:lpstr>14.3.5  实例：打印文件中的行</vt:lpstr>
      <vt:lpstr>14.3.6  实例：打印文件中的行号</vt:lpstr>
      <vt:lpstr>14.3.7  实例：从文件中读取和向文件中写入</vt:lpstr>
      <vt:lpstr>14.4  sed与Shell</vt:lpstr>
      <vt:lpstr>14.4.1  实例：在sed中使用Shell变量</vt:lpstr>
      <vt:lpstr>14.4.2  实例：从sed输出中设置shell变量</vt:lpstr>
      <vt:lpstr>14.5  awk基础</vt:lpstr>
      <vt:lpstr>14.5.1  awk简介</vt:lpstr>
      <vt:lpstr>14.5.1  awk简介</vt:lpstr>
      <vt:lpstr>14.5.1  awk简介</vt:lpstr>
      <vt:lpstr>14.5.1  awk简介</vt:lpstr>
      <vt:lpstr>14.5.1  awk简介</vt:lpstr>
      <vt:lpstr>14.5.2  awk基本语法</vt:lpstr>
      <vt:lpstr>14.5.2  awk基本语法</vt:lpstr>
      <vt:lpstr>14.5.3  第一个awk命令</vt:lpstr>
      <vt:lpstr>14.5.4  使用awk打印指定的列</vt:lpstr>
      <vt:lpstr>14.5.5  从awk程序文件读取awk指令</vt:lpstr>
      <vt:lpstr>14.5.6  awk的BEGIN和END块</vt:lpstr>
      <vt:lpstr>14.5.7  awk中使用正则表达式</vt:lpstr>
      <vt:lpstr>14.5.8  awk的表达式和块</vt:lpstr>
      <vt:lpstr>14.5.9  awk的条件语句</vt:lpstr>
      <vt:lpstr>14.5.9  awk的条件语句</vt:lpstr>
      <vt:lpstr>14.5.9  awk的条件语句</vt:lpstr>
      <vt:lpstr>14.5.10  awk中的变量和操作符</vt:lpstr>
      <vt:lpstr>14.5.11  awk中的特殊变量</vt:lpstr>
      <vt:lpstr>14.5.12  awk中的循环结构</vt:lpstr>
      <vt:lpstr>14.5.13  awk中的数组</vt:lpstr>
      <vt:lpstr>14.6  awk与Shell</vt:lpstr>
      <vt:lpstr>14.6.1  实例：在awk中使用Shell变量</vt:lpstr>
      <vt:lpstr>14.6.2  实例：从awk命令的输出中设置shell变量</vt:lpstr>
      <vt:lpstr>14.7  awk命令实例</vt:lpstr>
      <vt:lpstr>14.7.1  实例：使用awk编写字符统计工具</vt:lpstr>
      <vt:lpstr>14.7.2  实例：使用awk程序统计文件的总列数</vt:lpstr>
      <vt:lpstr>14.7.3  实例：使用awk自定义显示文件的属性信息</vt:lpstr>
      <vt:lpstr>14.7.4  实例：使用awk显示ASCII字符</vt:lpstr>
      <vt:lpstr>14.7.5  实例：使用awk来获取进程号</vt:lpstr>
      <vt:lpstr>14.8  小结</vt:lpstr>
      <vt:lpstr>14.8  小结</vt:lpstr>
      <vt:lpstr>14.8  小结</vt:lpstr>
      <vt:lpstr>14.8  小结</vt:lpstr>
      <vt:lpstr>14.8  小结</vt:lpstr>
      <vt:lpstr>14.8  小结</vt:lpstr>
      <vt:lpstr>14.8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sed和awk</dc:title>
  <dc:creator>Gaoyuhao</dc:creator>
  <cp:lastModifiedBy>Gaoyuhao</cp:lastModifiedBy>
  <cp:revision>5</cp:revision>
  <dcterms:created xsi:type="dcterms:W3CDTF">2014-08-27T13:39:25Z</dcterms:created>
  <dcterms:modified xsi:type="dcterms:W3CDTF">2014-08-27T14:37:20Z</dcterms:modified>
</cp:coreProperties>
</file>