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C52F3CD8-84BF-40C2-9BDF-107DAF2FE978}" type="datetimeFigureOut">
              <a:rPr lang="zh-CN" altLang="en-US" smtClean="0"/>
              <a:t>2014/8/25</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2A07569-E3E8-4A2A-BBC6-4C2554BD40F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52F3CD8-84BF-40C2-9BDF-107DAF2FE978}" type="datetimeFigureOut">
              <a:rPr lang="zh-CN" altLang="en-US" smtClean="0"/>
              <a:t>2014/8/25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07569-E3E8-4A2A-BBC6-4C2554BD40F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52F3CD8-84BF-40C2-9BDF-107DAF2FE978}" type="datetimeFigureOut">
              <a:rPr lang="zh-CN" altLang="en-US" smtClean="0"/>
              <a:t>2014/8/25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07569-E3E8-4A2A-BBC6-4C2554BD40F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52F3CD8-84BF-40C2-9BDF-107DAF2FE978}" type="datetimeFigureOut">
              <a:rPr lang="zh-CN" altLang="en-US" smtClean="0"/>
              <a:t>2014/8/25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07569-E3E8-4A2A-BBC6-4C2554BD40F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52F3CD8-84BF-40C2-9BDF-107DAF2FE978}" type="datetimeFigureOut">
              <a:rPr lang="zh-CN" altLang="en-US" smtClean="0"/>
              <a:t>2014/8/25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A07569-E3E8-4A2A-BBC6-4C2554BD40F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52F3CD8-84BF-40C2-9BDF-107DAF2FE978}" type="datetimeFigureOut">
              <a:rPr lang="zh-CN" altLang="en-US" smtClean="0"/>
              <a:t>2014/8/25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A07569-E3E8-4A2A-BBC6-4C2554BD40F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C52F3CD8-84BF-40C2-9BDF-107DAF2FE978}" type="datetimeFigureOut">
              <a:rPr lang="zh-CN" altLang="en-US" smtClean="0"/>
              <a:t>2014/8/25</a:t>
            </a:fld>
            <a:endParaRPr lang="zh-CN" altLang="en-US"/>
          </a:p>
        </p:txBody>
      </p:sp>
      <p:sp>
        <p:nvSpPr>
          <p:cNvPr id="27" name="灯片编号占位符 26"/>
          <p:cNvSpPr>
            <a:spLocks noGrp="1"/>
          </p:cNvSpPr>
          <p:nvPr>
            <p:ph type="sldNum" sz="quarter" idx="11"/>
          </p:nvPr>
        </p:nvSpPr>
        <p:spPr/>
        <p:txBody>
          <a:bodyPr rtlCol="0"/>
          <a:lstStyle/>
          <a:p>
            <a:fld id="{22A07569-E3E8-4A2A-BBC6-4C2554BD40FC}"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C52F3CD8-84BF-40C2-9BDF-107DAF2FE978}" type="datetimeFigureOut">
              <a:rPr lang="zh-CN" altLang="en-US" smtClean="0"/>
              <a:t>2014/8/25</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22A07569-E3E8-4A2A-BBC6-4C2554BD40F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2F3CD8-84BF-40C2-9BDF-107DAF2FE978}" type="datetimeFigureOut">
              <a:rPr lang="zh-CN" altLang="en-US" smtClean="0"/>
              <a:t>2014/8/25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A07569-E3E8-4A2A-BBC6-4C2554BD40F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52F3CD8-84BF-40C2-9BDF-107DAF2FE978}" type="datetimeFigureOut">
              <a:rPr lang="zh-CN" altLang="en-US" smtClean="0"/>
              <a:t>2014/8/25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A07569-E3E8-4A2A-BBC6-4C2554BD40F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52F3CD8-84BF-40C2-9BDF-107DAF2FE978}" type="datetimeFigureOut">
              <a:rPr lang="zh-CN" altLang="en-US" smtClean="0"/>
              <a:t>2014/8/25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A07569-E3E8-4A2A-BBC6-4C2554BD40F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52F3CD8-84BF-40C2-9BDF-107DAF2FE978}" type="datetimeFigureOut">
              <a:rPr lang="zh-CN" altLang="en-US" smtClean="0"/>
              <a:t>2014/8/25</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2A07569-E3E8-4A2A-BBC6-4C2554BD40F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2</a:t>
            </a:r>
            <a:r>
              <a:rPr lang="zh-CN" altLang="zh-CN" dirty="0"/>
              <a:t>章</a:t>
            </a:r>
            <a:r>
              <a:rPr lang="en-US" altLang="zh-CN" dirty="0"/>
              <a:t>  </a:t>
            </a:r>
            <a:r>
              <a:rPr lang="zh-CN" altLang="zh-CN" dirty="0"/>
              <a:t>初识</a:t>
            </a:r>
            <a:r>
              <a:rPr lang="en-US" altLang="zh-CN" dirty="0"/>
              <a:t>Linux Shell</a:t>
            </a:r>
            <a:endParaRPr lang="zh-CN" altLang="en-US" dirty="0"/>
          </a:p>
        </p:txBody>
      </p:sp>
    </p:spTree>
    <p:extLst>
      <p:ext uri="{BB962C8B-B14F-4D97-AF65-F5344CB8AC3E}">
        <p14:creationId xmlns:p14="http://schemas.microsoft.com/office/powerpoint/2010/main" val="27165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2.2.4  Bash</a:t>
            </a:r>
            <a:r>
              <a:rPr lang="zh-CN" altLang="zh-CN" dirty="0"/>
              <a:t>登出脚本</a:t>
            </a:r>
            <a:endParaRPr lang="zh-CN" altLang="en-US" dirty="0"/>
          </a:p>
        </p:txBody>
      </p:sp>
      <p:sp>
        <p:nvSpPr>
          <p:cNvPr id="3" name="内容占位符 2"/>
          <p:cNvSpPr>
            <a:spLocks noGrp="1"/>
          </p:cNvSpPr>
          <p:nvPr>
            <p:ph idx="1"/>
          </p:nvPr>
        </p:nvSpPr>
        <p:spPr/>
        <p:txBody>
          <a:bodyPr/>
          <a:lstStyle/>
          <a:p>
            <a:r>
              <a:rPr lang="zh-CN" altLang="zh-CN" dirty="0"/>
              <a:t>当登录</a:t>
            </a:r>
            <a:r>
              <a:rPr lang="en-US" altLang="zh-CN" dirty="0"/>
              <a:t>Shell</a:t>
            </a:r>
            <a:r>
              <a:rPr lang="zh-CN" altLang="zh-CN" dirty="0"/>
              <a:t>退出时，如果</a:t>
            </a:r>
            <a:r>
              <a:rPr lang="en-US" altLang="zh-CN" dirty="0"/>
              <a:t>$HOEM/.</a:t>
            </a:r>
            <a:r>
              <a:rPr lang="en-US" altLang="zh-CN" dirty="0" err="1"/>
              <a:t>bash_logout</a:t>
            </a:r>
            <a:r>
              <a:rPr lang="zh-CN" altLang="zh-CN" dirty="0"/>
              <a:t>脚本存在的话，</a:t>
            </a:r>
            <a:r>
              <a:rPr lang="en-US" altLang="zh-CN" dirty="0"/>
              <a:t>bash</a:t>
            </a:r>
            <a:r>
              <a:rPr lang="zh-CN" altLang="zh-CN" dirty="0"/>
              <a:t>会读取并执行此脚本的内容。此脚本主要有如下用途：</a:t>
            </a:r>
          </a:p>
          <a:p>
            <a:pPr lvl="0"/>
            <a:r>
              <a:rPr lang="zh-CN" altLang="zh-CN" dirty="0"/>
              <a:t>使用</a:t>
            </a:r>
            <a:r>
              <a:rPr lang="en-US" altLang="zh-CN" dirty="0"/>
              <a:t>clear</a:t>
            </a:r>
            <a:r>
              <a:rPr lang="zh-CN" altLang="zh-CN" dirty="0"/>
              <a:t>命令清理你的终端屏幕输出</a:t>
            </a:r>
          </a:p>
          <a:p>
            <a:pPr lvl="0"/>
            <a:r>
              <a:rPr lang="zh-CN" altLang="zh-CN" dirty="0"/>
              <a:t>移除一些临时文件</a:t>
            </a:r>
          </a:p>
          <a:p>
            <a:pPr lvl="0"/>
            <a:r>
              <a:rPr lang="zh-CN" altLang="zh-CN" dirty="0"/>
              <a:t>自动运行一些命令或脚本等</a:t>
            </a:r>
          </a:p>
          <a:p>
            <a:endParaRPr lang="zh-CN" altLang="en-US" dirty="0"/>
          </a:p>
        </p:txBody>
      </p:sp>
    </p:spTree>
    <p:extLst>
      <p:ext uri="{BB962C8B-B14F-4D97-AF65-F5344CB8AC3E}">
        <p14:creationId xmlns:p14="http://schemas.microsoft.com/office/powerpoint/2010/main" val="62157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2.2.5  </a:t>
            </a:r>
            <a:r>
              <a:rPr lang="zh-CN" altLang="zh-CN" dirty="0"/>
              <a:t>实例：定制自己的</a:t>
            </a:r>
            <a:r>
              <a:rPr lang="en-US" altLang="zh-CN" dirty="0"/>
              <a:t>bash</a:t>
            </a:r>
            <a:r>
              <a:rPr lang="zh-CN" altLang="zh-CN" dirty="0"/>
              <a:t>登出脚本</a:t>
            </a:r>
            <a:endParaRPr lang="zh-CN" altLang="en-US" dirty="0"/>
          </a:p>
        </p:txBody>
      </p:sp>
      <p:sp>
        <p:nvSpPr>
          <p:cNvPr id="3" name="内容占位符 2"/>
          <p:cNvSpPr>
            <a:spLocks noGrp="1"/>
          </p:cNvSpPr>
          <p:nvPr>
            <p:ph idx="1"/>
          </p:nvPr>
        </p:nvSpPr>
        <p:spPr/>
        <p:txBody>
          <a:bodyPr/>
          <a:lstStyle/>
          <a:p>
            <a:r>
              <a:rPr lang="zh-CN" altLang="zh-CN" dirty="0"/>
              <a:t>本节我们将以一个</a:t>
            </a:r>
            <a:r>
              <a:rPr lang="zh-CN" altLang="zh-CN" dirty="0" smtClean="0"/>
              <a:t>实际脚本</a:t>
            </a:r>
            <a:r>
              <a:rPr lang="zh-CN" altLang="zh-CN" dirty="0"/>
              <a:t>为例，来学习如何定制一个自己的</a:t>
            </a:r>
            <a:r>
              <a:rPr lang="en-US" altLang="zh-CN" dirty="0" smtClean="0"/>
              <a:t>bash</a:t>
            </a:r>
            <a:r>
              <a:rPr lang="zh-CN" altLang="en-US" dirty="0" smtClean="0"/>
              <a:t>登出</a:t>
            </a:r>
            <a:r>
              <a:rPr lang="zh-CN" altLang="zh-CN" dirty="0" smtClean="0"/>
              <a:t>脚本</a:t>
            </a:r>
            <a:r>
              <a:rPr lang="zh-CN" altLang="zh-CN" dirty="0"/>
              <a:t>。</a:t>
            </a:r>
            <a:endParaRPr lang="zh-CN" altLang="en-US" dirty="0"/>
          </a:p>
        </p:txBody>
      </p:sp>
    </p:spTree>
    <p:extLst>
      <p:ext uri="{BB962C8B-B14F-4D97-AF65-F5344CB8AC3E}">
        <p14:creationId xmlns:p14="http://schemas.microsoft.com/office/powerpoint/2010/main" val="354101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2.2.6  </a:t>
            </a:r>
            <a:r>
              <a:rPr lang="zh-CN" altLang="zh-CN" dirty="0"/>
              <a:t>有效的登录</a:t>
            </a:r>
            <a:r>
              <a:rPr lang="en-US" altLang="zh-CN" dirty="0"/>
              <a:t>Shell</a:t>
            </a:r>
            <a:r>
              <a:rPr lang="zh-CN" altLang="zh-CN" dirty="0"/>
              <a:t>的路径</a:t>
            </a:r>
            <a:endParaRPr lang="zh-CN" altLang="en-US" dirty="0"/>
          </a:p>
        </p:txBody>
      </p:sp>
      <p:sp>
        <p:nvSpPr>
          <p:cNvPr id="3" name="内容占位符 2"/>
          <p:cNvSpPr>
            <a:spLocks noGrp="1"/>
          </p:cNvSpPr>
          <p:nvPr>
            <p:ph idx="1"/>
          </p:nvPr>
        </p:nvSpPr>
        <p:spPr/>
        <p:txBody>
          <a:bodyPr>
            <a:normAutofit fontScale="77500" lnSpcReduction="20000"/>
          </a:bodyPr>
          <a:lstStyle/>
          <a:p>
            <a:pPr marL="109728" indent="0">
              <a:buNone/>
            </a:pPr>
            <a:r>
              <a:rPr lang="en-US" altLang="zh-CN" dirty="0"/>
              <a:t>/</a:t>
            </a:r>
            <a:r>
              <a:rPr lang="en-US" altLang="zh-CN" dirty="0" err="1"/>
              <a:t>etc</a:t>
            </a:r>
            <a:r>
              <a:rPr lang="en-US" altLang="zh-CN" dirty="0"/>
              <a:t>/shells</a:t>
            </a:r>
            <a:r>
              <a:rPr lang="zh-CN" altLang="zh-CN" dirty="0"/>
              <a:t>是一个包含有效的登录</a:t>
            </a:r>
            <a:r>
              <a:rPr lang="en-US" altLang="zh-CN" dirty="0"/>
              <a:t>shell</a:t>
            </a:r>
            <a:r>
              <a:rPr lang="zh-CN" altLang="zh-CN" dirty="0"/>
              <a:t>全路径名的文本文件。这个文件会被</a:t>
            </a:r>
            <a:r>
              <a:rPr lang="en-US" altLang="zh-CN" dirty="0" err="1"/>
              <a:t>chsh</a:t>
            </a:r>
            <a:r>
              <a:rPr lang="zh-CN" altLang="zh-CN" dirty="0"/>
              <a:t>命令（变更你的登录</a:t>
            </a:r>
            <a:r>
              <a:rPr lang="en-US" altLang="zh-CN" dirty="0"/>
              <a:t>shell</a:t>
            </a:r>
            <a:r>
              <a:rPr lang="zh-CN" altLang="zh-CN" dirty="0"/>
              <a:t>）所使用也可被其它程序查询使用，比如</a:t>
            </a:r>
            <a:r>
              <a:rPr lang="en-US" altLang="zh-CN" dirty="0"/>
              <a:t>ftp</a:t>
            </a:r>
            <a:r>
              <a:rPr lang="zh-CN" altLang="zh-CN" dirty="0"/>
              <a:t>服务。查看</a:t>
            </a:r>
            <a:r>
              <a:rPr lang="en-US" altLang="zh-CN" dirty="0"/>
              <a:t>/</a:t>
            </a:r>
            <a:r>
              <a:rPr lang="en-US" altLang="zh-CN" dirty="0" err="1"/>
              <a:t>etc</a:t>
            </a:r>
            <a:r>
              <a:rPr lang="en-US" altLang="zh-CN" dirty="0"/>
              <a:t>/shells</a:t>
            </a:r>
            <a:r>
              <a:rPr lang="zh-CN" altLang="zh-CN" dirty="0"/>
              <a:t>的内容：</a:t>
            </a:r>
          </a:p>
          <a:p>
            <a:r>
              <a:rPr lang="en-US" altLang="zh-CN" dirty="0"/>
              <a:t>$ cat /</a:t>
            </a:r>
            <a:r>
              <a:rPr lang="en-US" altLang="zh-CN" dirty="0" err="1"/>
              <a:t>etc</a:t>
            </a:r>
            <a:r>
              <a:rPr lang="en-US" altLang="zh-CN" dirty="0"/>
              <a:t>/shells</a:t>
            </a:r>
            <a:endParaRPr lang="zh-CN" altLang="zh-CN" dirty="0"/>
          </a:p>
          <a:p>
            <a:pPr marL="109728" indent="0">
              <a:buNone/>
            </a:pPr>
            <a:r>
              <a:rPr lang="zh-CN" altLang="zh-CN" dirty="0"/>
              <a:t>会看到类似如下的输出结果：</a:t>
            </a:r>
          </a:p>
          <a:p>
            <a:r>
              <a:rPr lang="en-US" altLang="zh-CN" dirty="0"/>
              <a:t>/bin/</a:t>
            </a:r>
            <a:r>
              <a:rPr lang="en-US" altLang="zh-CN" dirty="0" err="1"/>
              <a:t>sh</a:t>
            </a:r>
            <a:endParaRPr lang="zh-CN" altLang="zh-CN" dirty="0"/>
          </a:p>
          <a:p>
            <a:r>
              <a:rPr lang="en-US" altLang="zh-CN" dirty="0"/>
              <a:t>/bin/bash</a:t>
            </a:r>
            <a:endParaRPr lang="zh-CN" altLang="zh-CN" dirty="0"/>
          </a:p>
          <a:p>
            <a:r>
              <a:rPr lang="en-US" altLang="zh-CN" dirty="0"/>
              <a:t>/</a:t>
            </a:r>
            <a:r>
              <a:rPr lang="en-US" altLang="zh-CN" dirty="0" err="1"/>
              <a:t>sbin</a:t>
            </a:r>
            <a:r>
              <a:rPr lang="en-US" altLang="zh-CN" dirty="0"/>
              <a:t>/</a:t>
            </a:r>
            <a:r>
              <a:rPr lang="en-US" altLang="zh-CN" dirty="0" err="1"/>
              <a:t>nologin</a:t>
            </a:r>
            <a:endParaRPr lang="zh-CN" altLang="zh-CN" dirty="0"/>
          </a:p>
          <a:p>
            <a:r>
              <a:rPr lang="en-US" altLang="zh-CN" dirty="0"/>
              <a:t>/bin/</a:t>
            </a:r>
            <a:r>
              <a:rPr lang="en-US" altLang="zh-CN" dirty="0" err="1"/>
              <a:t>tcsh</a:t>
            </a:r>
            <a:endParaRPr lang="zh-CN" altLang="zh-CN" dirty="0"/>
          </a:p>
          <a:p>
            <a:r>
              <a:rPr lang="en-US" altLang="zh-CN" dirty="0"/>
              <a:t>/bin/</a:t>
            </a:r>
            <a:r>
              <a:rPr lang="en-US" altLang="zh-CN" dirty="0" err="1"/>
              <a:t>csh</a:t>
            </a:r>
            <a:endParaRPr lang="zh-CN" altLang="zh-CN" dirty="0"/>
          </a:p>
          <a:p>
            <a:r>
              <a:rPr lang="en-US" altLang="zh-CN" dirty="0"/>
              <a:t>/bin/</a:t>
            </a:r>
            <a:r>
              <a:rPr lang="en-US" altLang="zh-CN" dirty="0" err="1"/>
              <a:t>ksh</a:t>
            </a:r>
            <a:endParaRPr lang="zh-CN" altLang="zh-CN" dirty="0"/>
          </a:p>
          <a:p>
            <a:pPr marL="109728" indent="0">
              <a:buNone/>
            </a:pPr>
            <a:r>
              <a:rPr lang="zh-CN" altLang="zh-CN" dirty="0"/>
              <a:t>你也可以使用</a:t>
            </a:r>
            <a:r>
              <a:rPr lang="en-US" altLang="zh-CN" dirty="0"/>
              <a:t>which</a:t>
            </a:r>
            <a:r>
              <a:rPr lang="zh-CN" altLang="zh-CN" dirty="0"/>
              <a:t>命令显示</a:t>
            </a:r>
            <a:r>
              <a:rPr lang="en-US" altLang="zh-CN" dirty="0"/>
              <a:t>shell</a:t>
            </a:r>
            <a:r>
              <a:rPr lang="zh-CN" altLang="zh-CN" dirty="0"/>
              <a:t>的全路径：</a:t>
            </a:r>
          </a:p>
          <a:p>
            <a:r>
              <a:rPr lang="en-US" altLang="zh-CN" dirty="0"/>
              <a:t>$ which bash</a:t>
            </a:r>
            <a:endParaRPr lang="zh-CN" altLang="zh-CN" dirty="0"/>
          </a:p>
          <a:p>
            <a:r>
              <a:rPr lang="en-US" altLang="zh-CN" dirty="0"/>
              <a:t>/bin/bash</a:t>
            </a:r>
            <a:endParaRPr lang="zh-CN" altLang="zh-CN" dirty="0"/>
          </a:p>
          <a:p>
            <a:endParaRPr lang="zh-CN" altLang="en-US" dirty="0"/>
          </a:p>
        </p:txBody>
      </p:sp>
    </p:spTree>
    <p:extLst>
      <p:ext uri="{BB962C8B-B14F-4D97-AF65-F5344CB8AC3E}">
        <p14:creationId xmlns:p14="http://schemas.microsoft.com/office/powerpoint/2010/main" val="4127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2.3  Shell</a:t>
            </a:r>
            <a:r>
              <a:rPr lang="zh-CN" altLang="zh-CN" dirty="0">
                <a:effectLst/>
              </a:rPr>
              <a:t>中的变量</a:t>
            </a:r>
            <a:endParaRPr lang="zh-CN" altLang="en-US" dirty="0"/>
          </a:p>
        </p:txBody>
      </p:sp>
    </p:spTree>
    <p:extLst>
      <p:ext uri="{BB962C8B-B14F-4D97-AF65-F5344CB8AC3E}">
        <p14:creationId xmlns:p14="http://schemas.microsoft.com/office/powerpoint/2010/main" val="2647925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2.3  Shell</a:t>
            </a:r>
            <a:r>
              <a:rPr lang="zh-CN" altLang="zh-CN" dirty="0"/>
              <a:t>中的变量</a:t>
            </a:r>
            <a:endParaRPr lang="zh-CN" altLang="en-US" dirty="0"/>
          </a:p>
        </p:txBody>
      </p:sp>
      <p:sp>
        <p:nvSpPr>
          <p:cNvPr id="5" name="内容占位符 4"/>
          <p:cNvSpPr>
            <a:spLocks noGrp="1"/>
          </p:cNvSpPr>
          <p:nvPr>
            <p:ph idx="1"/>
          </p:nvPr>
        </p:nvSpPr>
        <p:spPr/>
        <p:txBody>
          <a:bodyPr/>
          <a:lstStyle/>
          <a:p>
            <a:r>
              <a:rPr lang="zh-CN" altLang="zh-CN" dirty="0"/>
              <a:t>变量是任何程序或脚本的重要组成部分。变量为程序或脚本访问内存中的可被修改的一块数据提供了简单的方式。</a:t>
            </a:r>
          </a:p>
          <a:p>
            <a:r>
              <a:rPr lang="en-US" altLang="zh-CN" dirty="0"/>
              <a:t>Linux Shell</a:t>
            </a:r>
            <a:r>
              <a:rPr lang="zh-CN" altLang="zh-CN" dirty="0"/>
              <a:t>中的变量可以被指定为任意数据类型，比如文本字符串或是数值。你也可以通过修改</a:t>
            </a:r>
            <a:r>
              <a:rPr lang="en-US" altLang="zh-CN" dirty="0"/>
              <a:t>Shell</a:t>
            </a:r>
            <a:r>
              <a:rPr lang="zh-CN" altLang="zh-CN" dirty="0"/>
              <a:t>中的变量来改变</a:t>
            </a:r>
            <a:r>
              <a:rPr lang="en-US" altLang="zh-CN" dirty="0"/>
              <a:t>Shell</a:t>
            </a:r>
            <a:r>
              <a:rPr lang="zh-CN" altLang="zh-CN" dirty="0"/>
              <a:t>的样式。</a:t>
            </a:r>
          </a:p>
          <a:p>
            <a:r>
              <a:rPr lang="zh-CN" altLang="zh-CN" dirty="0"/>
              <a:t>接下来就让我们来了解和学习一下</a:t>
            </a:r>
            <a:r>
              <a:rPr lang="en-US" altLang="zh-CN" dirty="0"/>
              <a:t>Shell</a:t>
            </a:r>
            <a:r>
              <a:rPr lang="zh-CN" altLang="zh-CN" dirty="0"/>
              <a:t>中的变量。</a:t>
            </a:r>
          </a:p>
          <a:p>
            <a:endParaRPr lang="zh-CN" altLang="en-US" dirty="0"/>
          </a:p>
        </p:txBody>
      </p:sp>
    </p:spTree>
    <p:extLst>
      <p:ext uri="{BB962C8B-B14F-4D97-AF65-F5344CB8AC3E}">
        <p14:creationId xmlns:p14="http://schemas.microsoft.com/office/powerpoint/2010/main" val="418421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Shell</a:t>
            </a:r>
            <a:r>
              <a:rPr lang="zh-CN" altLang="zh-CN" dirty="0"/>
              <a:t>中变量的类型</a:t>
            </a:r>
            <a:endParaRPr lang="zh-CN" altLang="en-US" dirty="0"/>
          </a:p>
        </p:txBody>
      </p:sp>
      <p:sp>
        <p:nvSpPr>
          <p:cNvPr id="3" name="内容占位符 2"/>
          <p:cNvSpPr>
            <a:spLocks noGrp="1"/>
          </p:cNvSpPr>
          <p:nvPr>
            <p:ph idx="1"/>
          </p:nvPr>
        </p:nvSpPr>
        <p:spPr/>
        <p:txBody>
          <a:bodyPr/>
          <a:lstStyle/>
          <a:p>
            <a:r>
              <a:rPr lang="en-US" altLang="zh-CN" dirty="0"/>
              <a:t>Shell</a:t>
            </a:r>
            <a:r>
              <a:rPr lang="zh-CN" altLang="zh-CN" dirty="0"/>
              <a:t>中有两种变量的类型：系统变量（环境变量）和用户自定义的变量（本地变量或</a:t>
            </a:r>
            <a:r>
              <a:rPr lang="en-US" altLang="zh-CN" dirty="0"/>
              <a:t>Shell</a:t>
            </a:r>
            <a:r>
              <a:rPr lang="zh-CN" altLang="zh-CN" dirty="0"/>
              <a:t>变量）。</a:t>
            </a:r>
          </a:p>
          <a:p>
            <a:r>
              <a:rPr lang="zh-CN" altLang="zh-CN" dirty="0"/>
              <a:t>系统变量是由</a:t>
            </a:r>
            <a:r>
              <a:rPr lang="en-US" altLang="zh-CN" dirty="0"/>
              <a:t>Linux Bash Shell</a:t>
            </a:r>
            <a:r>
              <a:rPr lang="zh-CN" altLang="zh-CN" dirty="0"/>
              <a:t>创建和维护的变量。你可以通过修改系统变量，如</a:t>
            </a:r>
            <a:r>
              <a:rPr lang="en-US" altLang="zh-CN" dirty="0"/>
              <a:t>PS1</a:t>
            </a:r>
            <a:r>
              <a:rPr lang="zh-CN" altLang="zh-CN" dirty="0"/>
              <a:t>、</a:t>
            </a:r>
            <a:r>
              <a:rPr lang="en-US" altLang="zh-CN" dirty="0"/>
              <a:t>PATH</a:t>
            </a:r>
            <a:r>
              <a:rPr lang="zh-CN" altLang="zh-CN" dirty="0"/>
              <a:t>、</a:t>
            </a:r>
            <a:r>
              <a:rPr lang="en-US" altLang="zh-CN" dirty="0"/>
              <a:t>LANG</a:t>
            </a:r>
            <a:r>
              <a:rPr lang="zh-CN" altLang="zh-CN" dirty="0"/>
              <a:t>、</a:t>
            </a:r>
            <a:r>
              <a:rPr lang="en-US" altLang="zh-CN" dirty="0"/>
              <a:t>HISTSIZE</a:t>
            </a:r>
            <a:r>
              <a:rPr lang="zh-CN" altLang="zh-CN" dirty="0"/>
              <a:t>和</a:t>
            </a:r>
            <a:r>
              <a:rPr lang="en-US" altLang="zh-CN" dirty="0"/>
              <a:t>DISPLAY</a:t>
            </a:r>
            <a:r>
              <a:rPr lang="zh-CN" altLang="zh-CN" dirty="0"/>
              <a:t>等，配置</a:t>
            </a:r>
            <a:r>
              <a:rPr lang="en-US" altLang="zh-CN" dirty="0"/>
              <a:t>Shell</a:t>
            </a:r>
            <a:r>
              <a:rPr lang="zh-CN" altLang="zh-CN" dirty="0"/>
              <a:t>的样式。</a:t>
            </a:r>
          </a:p>
          <a:p>
            <a:endParaRPr lang="zh-CN" altLang="en-US" dirty="0"/>
          </a:p>
        </p:txBody>
      </p:sp>
    </p:spTree>
    <p:extLst>
      <p:ext uri="{BB962C8B-B14F-4D97-AF65-F5344CB8AC3E}">
        <p14:creationId xmlns:p14="http://schemas.microsoft.com/office/powerpoint/2010/main" val="231899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Shell</a:t>
            </a:r>
            <a:r>
              <a:rPr lang="zh-CN" altLang="zh-CN" dirty="0"/>
              <a:t>中变量的类型</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439525230"/>
              </p:ext>
            </p:extLst>
          </p:nvPr>
        </p:nvGraphicFramePr>
        <p:xfrm>
          <a:off x="611560" y="2204862"/>
          <a:ext cx="8136904" cy="4248472"/>
        </p:xfrm>
        <a:graphic>
          <a:graphicData uri="http://schemas.openxmlformats.org/drawingml/2006/table">
            <a:tbl>
              <a:tblPr firstRow="1" firstCol="1" bandRow="1"/>
              <a:tblGrid>
                <a:gridCol w="1473208"/>
                <a:gridCol w="6663696"/>
              </a:tblGrid>
              <a:tr h="237881">
                <a:tc>
                  <a:txBody>
                    <a:bodyPr/>
                    <a:lstStyle/>
                    <a:p>
                      <a:pPr algn="ctr">
                        <a:lnSpc>
                          <a:spcPts val="1100"/>
                        </a:lnSpc>
                        <a:spcAft>
                          <a:spcPts val="0"/>
                        </a:spcAft>
                      </a:pPr>
                      <a:r>
                        <a:rPr lang="zh-CN" sz="900">
                          <a:effectLst/>
                          <a:latin typeface="Times New Roman"/>
                          <a:ea typeface="宋体"/>
                        </a:rPr>
                        <a:t>系统变量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100"/>
                        </a:lnSpc>
                        <a:spcAft>
                          <a:spcPts val="0"/>
                        </a:spcAft>
                      </a:pPr>
                      <a:r>
                        <a:rPr lang="zh-CN" sz="900">
                          <a:effectLst/>
                          <a:latin typeface="Times New Roman"/>
                          <a:ea typeface="宋体"/>
                        </a:rPr>
                        <a:t>含义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BASH_VERSION</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保存</a:t>
                      </a:r>
                      <a:r>
                        <a:rPr lang="en-US" sz="900">
                          <a:effectLst/>
                          <a:latin typeface="Times New Roman"/>
                          <a:ea typeface="宋体"/>
                        </a:rPr>
                        <a:t>bash</a:t>
                      </a:r>
                      <a:r>
                        <a:rPr lang="zh-CN" sz="900">
                          <a:effectLst/>
                          <a:latin typeface="Times New Roman"/>
                          <a:ea typeface="宋体"/>
                        </a:rPr>
                        <a:t>实例的版本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DISPLAY</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设置</a:t>
                      </a:r>
                      <a:r>
                        <a:rPr lang="en-US" sz="900">
                          <a:effectLst/>
                          <a:latin typeface="Times New Roman"/>
                          <a:ea typeface="宋体"/>
                        </a:rPr>
                        <a:t>X display</a:t>
                      </a:r>
                      <a:r>
                        <a:rPr lang="zh-CN" sz="900">
                          <a:effectLst/>
                          <a:latin typeface="Times New Roman"/>
                          <a:ea typeface="宋体"/>
                        </a:rPr>
                        <a:t>名字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EDITOR</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设置默认的文本编辑器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HISTFILE</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保存命令历史的文件名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HISTFILESIZE</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命令历史文件所能包含的最大行数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HISTSIZE</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记录在命令历史中的命令数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HOME</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当前用户的主目录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HOSTNAME</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你的计算机的主机名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IFS</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定义</a:t>
                      </a:r>
                      <a:r>
                        <a:rPr lang="en-US" sz="900">
                          <a:effectLst/>
                          <a:latin typeface="Times New Roman"/>
                          <a:ea typeface="宋体"/>
                        </a:rPr>
                        <a:t>Shell</a:t>
                      </a:r>
                      <a:r>
                        <a:rPr lang="zh-CN" sz="900">
                          <a:effectLst/>
                          <a:latin typeface="Times New Roman"/>
                          <a:ea typeface="宋体"/>
                        </a:rPr>
                        <a:t>的内部字段分隔符，一般是空格符、制表符和换行符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883">
                <a:tc>
                  <a:txBody>
                    <a:bodyPr/>
                    <a:lstStyle/>
                    <a:p>
                      <a:pPr>
                        <a:lnSpc>
                          <a:spcPts val="1100"/>
                        </a:lnSpc>
                        <a:spcAft>
                          <a:spcPts val="0"/>
                        </a:spcAft>
                      </a:pPr>
                      <a:r>
                        <a:rPr lang="en-US" sz="900">
                          <a:effectLst/>
                          <a:latin typeface="Times New Roman"/>
                          <a:ea typeface="宋体"/>
                        </a:rPr>
                        <a:t>PATH</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搜索命令的路径。它是以冒号分隔的目录列表。</a:t>
                      </a:r>
                      <a:r>
                        <a:rPr lang="en-US" sz="900">
                          <a:effectLst/>
                          <a:latin typeface="Times New Roman"/>
                          <a:ea typeface="宋体"/>
                        </a:rPr>
                        <a:t>Linux</a:t>
                      </a:r>
                      <a:r>
                        <a:rPr lang="zh-CN" sz="900">
                          <a:effectLst/>
                          <a:latin typeface="Times New Roman"/>
                          <a:ea typeface="宋体"/>
                        </a:rPr>
                        <a:t>下的标准命令之所以能在</a:t>
                      </a:r>
                      <a:r>
                        <a:rPr lang="en-US" sz="900">
                          <a:effectLst/>
                          <a:latin typeface="Times New Roman"/>
                          <a:ea typeface="宋体"/>
                        </a:rPr>
                        <a:t>Shell</a:t>
                      </a:r>
                      <a:r>
                        <a:rPr lang="zh-CN" sz="900">
                          <a:effectLst/>
                          <a:latin typeface="Times New Roman"/>
                          <a:ea typeface="宋体"/>
                        </a:rPr>
                        <a:t>命令行下的任何路径直接使用，就是因为这些标准命令所在的目录的路径定义在了</a:t>
                      </a:r>
                      <a:r>
                        <a:rPr lang="en-US" sz="900">
                          <a:effectLst/>
                          <a:latin typeface="Times New Roman"/>
                          <a:ea typeface="宋体"/>
                        </a:rPr>
                        <a:t>PATH</a:t>
                      </a:r>
                      <a:r>
                        <a:rPr lang="zh-CN" sz="900">
                          <a:effectLst/>
                          <a:latin typeface="Times New Roman"/>
                          <a:ea typeface="宋体"/>
                        </a:rPr>
                        <a:t>变量中，</a:t>
                      </a:r>
                      <a:r>
                        <a:rPr lang="en-US" sz="900">
                          <a:effectLst/>
                          <a:latin typeface="Times New Roman"/>
                          <a:ea typeface="宋体"/>
                        </a:rPr>
                        <a:t>Shell</a:t>
                      </a:r>
                      <a:r>
                        <a:rPr lang="zh-CN" sz="900">
                          <a:effectLst/>
                          <a:latin typeface="Times New Roman"/>
                          <a:ea typeface="宋体"/>
                        </a:rPr>
                        <a:t>会在</a:t>
                      </a:r>
                      <a:r>
                        <a:rPr lang="en-US" sz="900">
                          <a:effectLst/>
                          <a:latin typeface="Times New Roman"/>
                          <a:ea typeface="宋体"/>
                        </a:rPr>
                        <a:t>PATH</a:t>
                      </a:r>
                      <a:r>
                        <a:rPr lang="zh-CN" sz="900">
                          <a:effectLst/>
                          <a:latin typeface="Times New Roman"/>
                          <a:ea typeface="宋体"/>
                        </a:rPr>
                        <a:t>环境变量指定的全部路径中搜索任何匹配的可执行文件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PS1</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你的提示符设定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PWD</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当前工作目录。由</a:t>
                      </a:r>
                      <a:r>
                        <a:rPr lang="en-US" sz="900">
                          <a:effectLst/>
                          <a:latin typeface="Times New Roman"/>
                          <a:ea typeface="宋体"/>
                        </a:rPr>
                        <a:t>cd</a:t>
                      </a:r>
                      <a:r>
                        <a:rPr lang="zh-CN" sz="900">
                          <a:effectLst/>
                          <a:latin typeface="Times New Roman"/>
                          <a:ea typeface="宋体"/>
                        </a:rPr>
                        <a:t>命令设置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SHELL</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设置登录</a:t>
                      </a:r>
                      <a:r>
                        <a:rPr lang="en-US" sz="900">
                          <a:effectLst/>
                          <a:latin typeface="Times New Roman"/>
                          <a:ea typeface="宋体"/>
                        </a:rPr>
                        <a:t>Shell</a:t>
                      </a:r>
                      <a:r>
                        <a:rPr lang="zh-CN" sz="900">
                          <a:effectLst/>
                          <a:latin typeface="Times New Roman"/>
                          <a:ea typeface="宋体"/>
                        </a:rPr>
                        <a:t>的路径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881">
                <a:tc>
                  <a:txBody>
                    <a:bodyPr/>
                    <a:lstStyle/>
                    <a:p>
                      <a:pPr>
                        <a:lnSpc>
                          <a:spcPts val="1100"/>
                        </a:lnSpc>
                        <a:spcAft>
                          <a:spcPts val="0"/>
                        </a:spcAft>
                      </a:pPr>
                      <a:r>
                        <a:rPr lang="en-US" sz="900">
                          <a:effectLst/>
                          <a:latin typeface="Times New Roman"/>
                          <a:ea typeface="宋体"/>
                        </a:rPr>
                        <a:t>TERM</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a:effectLst/>
                          <a:latin typeface="Times New Roman"/>
                          <a:ea typeface="宋体"/>
                        </a:rPr>
                        <a:t>设置你的登录终端的类型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255">
                <a:tc>
                  <a:txBody>
                    <a:bodyPr/>
                    <a:lstStyle/>
                    <a:p>
                      <a:pPr>
                        <a:lnSpc>
                          <a:spcPts val="1100"/>
                        </a:lnSpc>
                        <a:spcAft>
                          <a:spcPts val="0"/>
                        </a:spcAft>
                      </a:pPr>
                      <a:r>
                        <a:rPr lang="en-US" sz="900">
                          <a:effectLst/>
                          <a:latin typeface="Times New Roman"/>
                          <a:ea typeface="宋体"/>
                        </a:rPr>
                        <a:t>TMOUT</a:t>
                      </a:r>
                      <a:endParaRPr lang="zh-CN" sz="9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100"/>
                        </a:lnSpc>
                        <a:spcAft>
                          <a:spcPts val="0"/>
                        </a:spcAft>
                      </a:pPr>
                      <a:r>
                        <a:rPr lang="zh-CN" sz="900" dirty="0">
                          <a:effectLst/>
                          <a:latin typeface="Times New Roman"/>
                          <a:ea typeface="宋体"/>
                        </a:rPr>
                        <a:t>用于</a:t>
                      </a:r>
                      <a:r>
                        <a:rPr lang="en-US" sz="900" dirty="0">
                          <a:effectLst/>
                          <a:latin typeface="Times New Roman"/>
                          <a:ea typeface="宋体"/>
                        </a:rPr>
                        <a:t>Shell</a:t>
                      </a:r>
                      <a:r>
                        <a:rPr lang="zh-CN" sz="900" dirty="0">
                          <a:effectLst/>
                          <a:latin typeface="Times New Roman"/>
                          <a:ea typeface="宋体"/>
                        </a:rPr>
                        <a:t>内建命令</a:t>
                      </a:r>
                      <a:r>
                        <a:rPr lang="en-US" sz="900" dirty="0">
                          <a:effectLst/>
                          <a:latin typeface="Times New Roman"/>
                          <a:ea typeface="宋体"/>
                        </a:rPr>
                        <a:t>read</a:t>
                      </a:r>
                      <a:r>
                        <a:rPr lang="zh-CN" sz="900" dirty="0">
                          <a:effectLst/>
                          <a:latin typeface="Times New Roman"/>
                          <a:ea typeface="宋体"/>
                        </a:rPr>
                        <a:t>的默认超时时间。单位为秒。在交互式的</a:t>
                      </a:r>
                      <a:r>
                        <a:rPr lang="en-US" sz="900" dirty="0">
                          <a:effectLst/>
                          <a:latin typeface="Times New Roman"/>
                          <a:ea typeface="宋体"/>
                        </a:rPr>
                        <a:t>Shell</a:t>
                      </a:r>
                      <a:r>
                        <a:rPr lang="zh-CN" sz="900" dirty="0">
                          <a:effectLst/>
                          <a:latin typeface="Times New Roman"/>
                          <a:ea typeface="宋体"/>
                        </a:rPr>
                        <a:t>中，此变量的值作为发出命令后等待用户输入的秒数，如果没有输入用户将会自动退出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21176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Shell</a:t>
            </a:r>
            <a:r>
              <a:rPr lang="zh-CN" altLang="zh-CN" dirty="0"/>
              <a:t>中变量的类型</a:t>
            </a:r>
            <a:endParaRPr lang="zh-CN" altLang="en-US" dirty="0"/>
          </a:p>
        </p:txBody>
      </p:sp>
      <p:sp>
        <p:nvSpPr>
          <p:cNvPr id="3" name="内容占位符 2"/>
          <p:cNvSpPr>
            <a:spLocks noGrp="1"/>
          </p:cNvSpPr>
          <p:nvPr>
            <p:ph idx="1"/>
          </p:nvPr>
        </p:nvSpPr>
        <p:spPr/>
        <p:txBody>
          <a:bodyPr/>
          <a:lstStyle/>
          <a:p>
            <a:r>
              <a:rPr lang="zh-CN" altLang="zh-CN" dirty="0"/>
              <a:t>当然，你可以添加上述变量到你账号的</a:t>
            </a:r>
            <a:r>
              <a:rPr lang="en-US" altLang="zh-CN" dirty="0"/>
              <a:t>home</a:t>
            </a:r>
            <a:r>
              <a:rPr lang="zh-CN" altLang="zh-CN" dirty="0"/>
              <a:t>目录下的初始化文件中，比如</a:t>
            </a:r>
            <a:r>
              <a:rPr lang="en-US" altLang="zh-CN" dirty="0"/>
              <a:t>~/.</a:t>
            </a:r>
            <a:r>
              <a:rPr lang="en-US" altLang="zh-CN" dirty="0" err="1"/>
              <a:t>bash_profile</a:t>
            </a:r>
            <a:r>
              <a:rPr lang="zh-CN" altLang="zh-CN" dirty="0"/>
              <a:t>文件。这样在你每次登录系统时，这些变量会被自动设置为你需要的值。</a:t>
            </a:r>
          </a:p>
          <a:p>
            <a:r>
              <a:rPr lang="zh-CN" altLang="zh-CN" dirty="0"/>
              <a:t>如果要查看当前</a:t>
            </a:r>
            <a:r>
              <a:rPr lang="en-US" altLang="zh-CN" dirty="0"/>
              <a:t>Shell</a:t>
            </a:r>
            <a:r>
              <a:rPr lang="zh-CN" altLang="zh-CN" dirty="0"/>
              <a:t>的所有系统变量，可以在控制台或终端输入如下命令：</a:t>
            </a:r>
          </a:p>
          <a:p>
            <a:r>
              <a:rPr lang="en-US" altLang="zh-CN" dirty="0"/>
              <a:t>$ </a:t>
            </a:r>
            <a:r>
              <a:rPr lang="en-US" altLang="zh-CN" dirty="0" err="1"/>
              <a:t>env</a:t>
            </a:r>
            <a:endParaRPr lang="zh-CN" altLang="zh-CN" dirty="0"/>
          </a:p>
          <a:p>
            <a:r>
              <a:rPr lang="zh-CN" altLang="zh-CN" dirty="0"/>
              <a:t>或者</a:t>
            </a:r>
          </a:p>
          <a:p>
            <a:r>
              <a:rPr lang="en-US" altLang="zh-CN" dirty="0"/>
              <a:t>$ </a:t>
            </a:r>
            <a:r>
              <a:rPr lang="en-US" altLang="zh-CN" dirty="0" err="1"/>
              <a:t>printenv</a:t>
            </a:r>
            <a:endParaRPr lang="zh-CN" altLang="zh-CN" dirty="0"/>
          </a:p>
          <a:p>
            <a:endParaRPr lang="zh-CN" altLang="en-US" dirty="0"/>
          </a:p>
        </p:txBody>
      </p:sp>
    </p:spTree>
    <p:extLst>
      <p:ext uri="{BB962C8B-B14F-4D97-AF65-F5344CB8AC3E}">
        <p14:creationId xmlns:p14="http://schemas.microsoft.com/office/powerpoint/2010/main" val="417923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Shell</a:t>
            </a:r>
            <a:r>
              <a:rPr lang="zh-CN" altLang="zh-CN" dirty="0"/>
              <a:t>中变量的类型</a:t>
            </a:r>
            <a:endParaRPr lang="zh-CN" altLang="en-US" dirty="0"/>
          </a:p>
        </p:txBody>
      </p:sp>
      <p:sp>
        <p:nvSpPr>
          <p:cNvPr id="3" name="内容占位符 2"/>
          <p:cNvSpPr>
            <a:spLocks noGrp="1"/>
          </p:cNvSpPr>
          <p:nvPr>
            <p:ph idx="1"/>
          </p:nvPr>
        </p:nvSpPr>
        <p:spPr/>
        <p:txBody>
          <a:bodyPr/>
          <a:lstStyle/>
          <a:p>
            <a:r>
              <a:rPr lang="zh-CN" altLang="zh-CN" dirty="0"/>
              <a:t>用户自定义的变量，即由用户创建和维护的变量。这一类型的变量可以使用任何有效的变量名来定义。</a:t>
            </a:r>
          </a:p>
          <a:p>
            <a:r>
              <a:rPr lang="zh-CN" altLang="zh-CN" dirty="0"/>
              <a:t>如果要查看当前</a:t>
            </a:r>
            <a:r>
              <a:rPr lang="en-US" altLang="zh-CN" dirty="0"/>
              <a:t>Shell</a:t>
            </a:r>
            <a:r>
              <a:rPr lang="zh-CN" altLang="zh-CN" dirty="0"/>
              <a:t>中的所有用户自定义变量和系统变量，可以在控制台或终端上使用</a:t>
            </a:r>
            <a:r>
              <a:rPr lang="en-US" altLang="zh-CN" dirty="0"/>
              <a:t>set</a:t>
            </a:r>
            <a:r>
              <a:rPr lang="zh-CN" altLang="zh-CN" dirty="0"/>
              <a:t>命令查看，如下所示：</a:t>
            </a:r>
          </a:p>
          <a:p>
            <a:r>
              <a:rPr lang="en-US" altLang="zh-CN" dirty="0"/>
              <a:t>$ </a:t>
            </a:r>
            <a:r>
              <a:rPr lang="en-US" altLang="zh-CN" dirty="0" err="1"/>
              <a:t>env</a:t>
            </a:r>
            <a:endParaRPr lang="zh-CN" altLang="zh-CN" dirty="0"/>
          </a:p>
          <a:p>
            <a:endParaRPr lang="zh-CN" altLang="en-US" dirty="0"/>
          </a:p>
        </p:txBody>
      </p:sp>
    </p:spTree>
    <p:extLst>
      <p:ext uri="{BB962C8B-B14F-4D97-AF65-F5344CB8AC3E}">
        <p14:creationId xmlns:p14="http://schemas.microsoft.com/office/powerpoint/2010/main" val="4086126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435280" cy="1066800"/>
          </a:xfrm>
        </p:spPr>
        <p:txBody>
          <a:bodyPr>
            <a:normAutofit fontScale="90000"/>
          </a:bodyPr>
          <a:lstStyle/>
          <a:p>
            <a:r>
              <a:rPr lang="en-US" altLang="zh-CN" dirty="0"/>
              <a:t>2.3.2  </a:t>
            </a:r>
            <a:r>
              <a:rPr lang="zh-CN" altLang="zh-CN" dirty="0"/>
              <a:t>实例：如何定义变量和给变量赋值</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在</a:t>
            </a:r>
            <a:r>
              <a:rPr lang="en-US" altLang="zh-CN" dirty="0"/>
              <a:t>Shell</a:t>
            </a:r>
            <a:r>
              <a:rPr lang="zh-CN" altLang="zh-CN" dirty="0"/>
              <a:t>中，当你第一次使用某变量名时，实际上就定义了这个变量。在</a:t>
            </a:r>
            <a:r>
              <a:rPr lang="en-US" altLang="zh-CN" dirty="0"/>
              <a:t>Shell</a:t>
            </a:r>
            <a:r>
              <a:rPr lang="zh-CN" altLang="zh-CN" dirty="0"/>
              <a:t>中创建和设置变量是很简单的，其语法如下：</a:t>
            </a:r>
          </a:p>
          <a:p>
            <a:r>
              <a:rPr lang="en-US" altLang="zh-CN" dirty="0" err="1"/>
              <a:t>varName</a:t>
            </a:r>
            <a:r>
              <a:rPr lang="en-US" altLang="zh-CN" dirty="0"/>
              <a:t>=</a:t>
            </a:r>
            <a:r>
              <a:rPr lang="en-US" altLang="zh-CN" dirty="0" err="1"/>
              <a:t>varValue</a:t>
            </a:r>
            <a:endParaRPr lang="zh-CN" altLang="zh-CN" dirty="0"/>
          </a:p>
          <a:p>
            <a:r>
              <a:rPr lang="zh-CN" altLang="zh-CN" dirty="0"/>
              <a:t>在上例中，我们看到可以使用赋值操作符“</a:t>
            </a:r>
            <a:r>
              <a:rPr lang="en-US" altLang="zh-CN" dirty="0"/>
              <a:t>=</a:t>
            </a:r>
            <a:r>
              <a:rPr lang="zh-CN" altLang="zh-CN" dirty="0"/>
              <a:t>”给变量赋值。输入的次序是：变量名、赋值操作符和赋予的值，</a:t>
            </a:r>
            <a:r>
              <a:rPr lang="en-US" altLang="zh-CN" dirty="0" err="1"/>
              <a:t>varName</a:t>
            </a:r>
            <a:r>
              <a:rPr lang="zh-CN" altLang="zh-CN" dirty="0"/>
              <a:t>即是变量名，</a:t>
            </a:r>
            <a:r>
              <a:rPr lang="en-US" altLang="zh-CN" dirty="0" err="1"/>
              <a:t>varValue</a:t>
            </a:r>
            <a:r>
              <a:rPr lang="zh-CN" altLang="zh-CN" dirty="0"/>
              <a:t>是赋予</a:t>
            </a:r>
            <a:r>
              <a:rPr lang="en-US" altLang="zh-CN" dirty="0" err="1"/>
              <a:t>varName</a:t>
            </a:r>
            <a:r>
              <a:rPr lang="zh-CN" altLang="zh-CN" dirty="0"/>
              <a:t>的值。如果没有给出</a:t>
            </a:r>
            <a:r>
              <a:rPr lang="en-US" altLang="zh-CN" dirty="0" err="1"/>
              <a:t>varValue</a:t>
            </a:r>
            <a:r>
              <a:rPr lang="zh-CN" altLang="zh-CN" dirty="0"/>
              <a:t>，则变量</a:t>
            </a:r>
            <a:r>
              <a:rPr lang="en-US" altLang="zh-CN" dirty="0" err="1"/>
              <a:t>varName</a:t>
            </a:r>
            <a:r>
              <a:rPr lang="zh-CN" altLang="zh-CN" dirty="0"/>
              <a:t>被赋予一个空字符串。</a:t>
            </a:r>
          </a:p>
          <a:p>
            <a:r>
              <a:rPr lang="zh-CN" altLang="zh-CN" dirty="0"/>
              <a:t>在赋值操作符“</a:t>
            </a:r>
            <a:r>
              <a:rPr lang="en-US" altLang="zh-CN" dirty="0"/>
              <a:t>=</a:t>
            </a:r>
            <a:r>
              <a:rPr lang="zh-CN" altLang="zh-CN" dirty="0"/>
              <a:t>”的周围，不要有任何空格，比如下面的变量定义将会得到“</a:t>
            </a:r>
            <a:r>
              <a:rPr lang="en-US" altLang="zh-CN" dirty="0"/>
              <a:t>command not found</a:t>
            </a:r>
            <a:r>
              <a:rPr lang="zh-CN" altLang="zh-CN" dirty="0"/>
              <a:t>”的错误：</a:t>
            </a:r>
          </a:p>
          <a:p>
            <a:r>
              <a:rPr lang="en-US" altLang="zh-CN" dirty="0" err="1"/>
              <a:t>varName</a:t>
            </a:r>
            <a:r>
              <a:rPr lang="en-US" altLang="zh-CN" dirty="0"/>
              <a:t>  =  </a:t>
            </a:r>
            <a:r>
              <a:rPr lang="en-US" altLang="zh-CN" dirty="0" err="1"/>
              <a:t>varValue</a:t>
            </a:r>
            <a:endParaRPr lang="zh-CN" altLang="zh-CN" dirty="0"/>
          </a:p>
          <a:p>
            <a:r>
              <a:rPr lang="en-US" altLang="zh-CN" dirty="0" err="1"/>
              <a:t>varName</a:t>
            </a:r>
            <a:r>
              <a:rPr lang="en-US" altLang="zh-CN" dirty="0"/>
              <a:t>  =</a:t>
            </a:r>
            <a:r>
              <a:rPr lang="en-US" altLang="zh-CN" dirty="0" err="1"/>
              <a:t>varValue</a:t>
            </a:r>
            <a:endParaRPr lang="zh-CN" altLang="zh-CN" dirty="0"/>
          </a:p>
          <a:p>
            <a:r>
              <a:rPr lang="en-US" altLang="zh-CN" dirty="0" err="1"/>
              <a:t>varName</a:t>
            </a:r>
            <a:r>
              <a:rPr lang="en-US" altLang="zh-CN" dirty="0"/>
              <a:t>=  </a:t>
            </a:r>
            <a:r>
              <a:rPr lang="en-US" altLang="zh-CN" dirty="0" err="1"/>
              <a:t>varValue</a:t>
            </a:r>
            <a:endParaRPr lang="zh-CN" altLang="zh-CN" dirty="0"/>
          </a:p>
          <a:p>
            <a:endParaRPr lang="zh-CN" altLang="en-US" dirty="0"/>
          </a:p>
        </p:txBody>
      </p:sp>
    </p:spTree>
    <p:extLst>
      <p:ext uri="{BB962C8B-B14F-4D97-AF65-F5344CB8AC3E}">
        <p14:creationId xmlns:p14="http://schemas.microsoft.com/office/powerpoint/2010/main" val="320612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Bash Shell</a:t>
            </a:r>
            <a:endParaRPr lang="zh-CN" altLang="en-US" dirty="0"/>
          </a:p>
        </p:txBody>
      </p:sp>
    </p:spTree>
    <p:extLst>
      <p:ext uri="{BB962C8B-B14F-4D97-AF65-F5344CB8AC3E}">
        <p14:creationId xmlns:p14="http://schemas.microsoft.com/office/powerpoint/2010/main" val="277816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变量命名规则</a:t>
            </a:r>
            <a:endParaRPr lang="zh-CN" altLang="en-US" dirty="0"/>
          </a:p>
        </p:txBody>
      </p:sp>
      <p:sp>
        <p:nvSpPr>
          <p:cNvPr id="3" name="内容占位符 2"/>
          <p:cNvSpPr>
            <a:spLocks noGrp="1"/>
          </p:cNvSpPr>
          <p:nvPr>
            <p:ph idx="1"/>
          </p:nvPr>
        </p:nvSpPr>
        <p:spPr/>
        <p:txBody>
          <a:bodyPr/>
          <a:lstStyle/>
          <a:p>
            <a:r>
              <a:rPr lang="zh-CN" altLang="zh-CN" dirty="0"/>
              <a:t>变量名必须以字母或下划线字符“</a:t>
            </a:r>
            <a:r>
              <a:rPr lang="en-US" altLang="zh-CN" dirty="0"/>
              <a:t>_</a:t>
            </a:r>
            <a:r>
              <a:rPr lang="zh-CN" altLang="zh-CN" dirty="0"/>
              <a:t>”开头，后面跟字母数字或下划线字符，第一个字符不能为数字。不要使用？、</a:t>
            </a:r>
            <a:r>
              <a:rPr lang="en-US" altLang="zh-CN" dirty="0"/>
              <a:t>*</a:t>
            </a:r>
            <a:r>
              <a:rPr lang="zh-CN" altLang="zh-CN" dirty="0"/>
              <a:t>和其他特殊字符命名你的变量。</a:t>
            </a:r>
          </a:p>
          <a:p>
            <a:endParaRPr lang="zh-CN" altLang="en-US" dirty="0"/>
          </a:p>
        </p:txBody>
      </p:sp>
    </p:spTree>
    <p:extLst>
      <p:ext uri="{BB962C8B-B14F-4D97-AF65-F5344CB8AC3E}">
        <p14:creationId xmlns:p14="http://schemas.microsoft.com/office/powerpoint/2010/main" val="609832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变量命名规则</a:t>
            </a:r>
            <a:endParaRPr lang="zh-CN" altLang="en-US" dirty="0"/>
          </a:p>
        </p:txBody>
      </p:sp>
      <p:sp>
        <p:nvSpPr>
          <p:cNvPr id="3" name="内容占位符 2"/>
          <p:cNvSpPr>
            <a:spLocks noGrp="1"/>
          </p:cNvSpPr>
          <p:nvPr>
            <p:ph idx="1"/>
          </p:nvPr>
        </p:nvSpPr>
        <p:spPr/>
        <p:txBody>
          <a:bodyPr/>
          <a:lstStyle/>
          <a:p>
            <a:r>
              <a:rPr lang="zh-CN" altLang="zh-CN" dirty="0"/>
              <a:t>有效的</a:t>
            </a:r>
            <a:r>
              <a:rPr lang="en-US" altLang="zh-CN" dirty="0"/>
              <a:t>Shell</a:t>
            </a:r>
            <a:r>
              <a:rPr lang="zh-CN" altLang="zh-CN" dirty="0"/>
              <a:t>变量名示例如下：</a:t>
            </a:r>
          </a:p>
          <a:p>
            <a:r>
              <a:rPr lang="en-US" altLang="zh-CN" dirty="0"/>
              <a:t>USERNAME</a:t>
            </a:r>
            <a:endParaRPr lang="zh-CN" altLang="zh-CN" dirty="0"/>
          </a:p>
          <a:p>
            <a:r>
              <a:rPr lang="en-US" altLang="zh-CN" dirty="0"/>
              <a:t>LD_LIBRARY_PATH</a:t>
            </a:r>
            <a:endParaRPr lang="zh-CN" altLang="zh-CN" dirty="0"/>
          </a:p>
          <a:p>
            <a:r>
              <a:rPr lang="en-US" altLang="zh-CN" dirty="0"/>
              <a:t>_</a:t>
            </a:r>
            <a:r>
              <a:rPr lang="en-US" altLang="zh-CN" dirty="0" err="1"/>
              <a:t>var</a:t>
            </a:r>
            <a:endParaRPr lang="zh-CN" altLang="zh-CN" dirty="0"/>
          </a:p>
          <a:p>
            <a:r>
              <a:rPr lang="en-US" altLang="zh-CN" dirty="0"/>
              <a:t>var1</a:t>
            </a:r>
            <a:endParaRPr lang="zh-CN" altLang="zh-CN" dirty="0"/>
          </a:p>
          <a:p>
            <a:r>
              <a:rPr lang="zh-CN" altLang="zh-CN" dirty="0"/>
              <a:t>注意，类似如下的变量名是无效的：</a:t>
            </a:r>
          </a:p>
          <a:p>
            <a:r>
              <a:rPr lang="en-US" altLang="zh-CN" dirty="0"/>
              <a:t>?</a:t>
            </a:r>
            <a:r>
              <a:rPr lang="en-US" altLang="zh-CN" dirty="0" err="1"/>
              <a:t>var</a:t>
            </a:r>
            <a:r>
              <a:rPr lang="en-US" altLang="zh-CN" dirty="0"/>
              <a:t>=123</a:t>
            </a:r>
            <a:endParaRPr lang="zh-CN" altLang="zh-CN" dirty="0"/>
          </a:p>
          <a:p>
            <a:r>
              <a:rPr lang="en-US" altLang="zh-CN" dirty="0"/>
              <a:t>user*name=</a:t>
            </a:r>
            <a:r>
              <a:rPr lang="en-US" altLang="zh-CN" dirty="0" err="1"/>
              <a:t>yantaol</a:t>
            </a:r>
            <a:endParaRPr lang="zh-CN" altLang="zh-CN" dirty="0"/>
          </a:p>
          <a:p>
            <a:endParaRPr lang="zh-CN" altLang="en-US" dirty="0"/>
          </a:p>
        </p:txBody>
      </p:sp>
    </p:spTree>
    <p:extLst>
      <p:ext uri="{BB962C8B-B14F-4D97-AF65-F5344CB8AC3E}">
        <p14:creationId xmlns:p14="http://schemas.microsoft.com/office/powerpoint/2010/main" val="1853834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  </a:t>
            </a:r>
            <a:r>
              <a:rPr lang="zh-CN" altLang="zh-CN" dirty="0"/>
              <a:t>变量命名规则</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变量名是大小写敏感的，比如我们定义如下几个变量：</a:t>
            </a:r>
          </a:p>
          <a:p>
            <a:r>
              <a:rPr lang="en-US" altLang="zh-CN" dirty="0"/>
              <a:t>$ </a:t>
            </a:r>
            <a:r>
              <a:rPr lang="en-US" altLang="zh-CN" dirty="0" err="1"/>
              <a:t>var</a:t>
            </a:r>
            <a:r>
              <a:rPr lang="en-US" altLang="zh-CN" dirty="0"/>
              <a:t>=123</a:t>
            </a:r>
            <a:endParaRPr lang="zh-CN" altLang="zh-CN" dirty="0"/>
          </a:p>
          <a:p>
            <a:r>
              <a:rPr lang="en-US" altLang="zh-CN" dirty="0"/>
              <a:t>$ </a:t>
            </a:r>
            <a:r>
              <a:rPr lang="en-US" altLang="zh-CN" dirty="0" err="1"/>
              <a:t>Var</a:t>
            </a:r>
            <a:r>
              <a:rPr lang="en-US" altLang="zh-CN" dirty="0"/>
              <a:t>=1  </a:t>
            </a:r>
            <a:endParaRPr lang="zh-CN" altLang="zh-CN" dirty="0"/>
          </a:p>
          <a:p>
            <a:r>
              <a:rPr lang="en-US" altLang="zh-CN" dirty="0"/>
              <a:t>$ </a:t>
            </a:r>
            <a:r>
              <a:rPr lang="en-US" altLang="zh-CN" dirty="0" err="1"/>
              <a:t>vAR</a:t>
            </a:r>
            <a:r>
              <a:rPr lang="en-US" altLang="zh-CN" dirty="0"/>
              <a:t>=2</a:t>
            </a:r>
            <a:endParaRPr lang="zh-CN" altLang="zh-CN" dirty="0"/>
          </a:p>
          <a:p>
            <a:r>
              <a:rPr lang="en-US" altLang="zh-CN" dirty="0"/>
              <a:t>$ VAR=3</a:t>
            </a:r>
            <a:endParaRPr lang="zh-CN" altLang="zh-CN" dirty="0"/>
          </a:p>
          <a:p>
            <a:r>
              <a:rPr lang="zh-CN" altLang="zh-CN" dirty="0"/>
              <a:t>它们都是不同的变量，如下所示：</a:t>
            </a:r>
          </a:p>
          <a:p>
            <a:r>
              <a:rPr lang="en-US" altLang="zh-CN" dirty="0"/>
              <a:t>$ echo $</a:t>
            </a:r>
            <a:r>
              <a:rPr lang="en-US" altLang="zh-CN" dirty="0" err="1"/>
              <a:t>var</a:t>
            </a:r>
            <a:endParaRPr lang="zh-CN" altLang="zh-CN" dirty="0"/>
          </a:p>
          <a:p>
            <a:r>
              <a:rPr lang="en-US" altLang="zh-CN" dirty="0"/>
              <a:t>123</a:t>
            </a:r>
            <a:endParaRPr lang="zh-CN" altLang="zh-CN" dirty="0"/>
          </a:p>
          <a:p>
            <a:r>
              <a:rPr lang="en-US" altLang="zh-CN" dirty="0"/>
              <a:t>$ echo $</a:t>
            </a:r>
            <a:r>
              <a:rPr lang="en-US" altLang="zh-CN" dirty="0" err="1"/>
              <a:t>Var</a:t>
            </a:r>
            <a:endParaRPr lang="zh-CN" altLang="zh-CN" dirty="0"/>
          </a:p>
          <a:p>
            <a:r>
              <a:rPr lang="en-US" altLang="zh-CN" dirty="0"/>
              <a:t>1</a:t>
            </a:r>
            <a:endParaRPr lang="zh-CN" altLang="zh-CN" dirty="0"/>
          </a:p>
          <a:p>
            <a:r>
              <a:rPr lang="en-US" altLang="zh-CN" dirty="0"/>
              <a:t>$ echo $</a:t>
            </a:r>
            <a:r>
              <a:rPr lang="en-US" altLang="zh-CN" dirty="0" err="1"/>
              <a:t>vAR</a:t>
            </a:r>
            <a:endParaRPr lang="zh-CN" altLang="zh-CN" dirty="0"/>
          </a:p>
          <a:p>
            <a:r>
              <a:rPr lang="en-US" altLang="zh-CN" dirty="0"/>
              <a:t>2</a:t>
            </a:r>
            <a:endParaRPr lang="zh-CN" altLang="zh-CN" dirty="0"/>
          </a:p>
          <a:p>
            <a:r>
              <a:rPr lang="en-US" altLang="zh-CN" dirty="0"/>
              <a:t>$ echo $VAR</a:t>
            </a:r>
            <a:endParaRPr lang="zh-CN" altLang="zh-CN" dirty="0"/>
          </a:p>
          <a:p>
            <a:r>
              <a:rPr lang="en-US" altLang="zh-CN" dirty="0"/>
              <a:t>3</a:t>
            </a:r>
            <a:endParaRPr lang="zh-CN" altLang="zh-CN" dirty="0"/>
          </a:p>
          <a:p>
            <a:endParaRPr lang="zh-CN" altLang="en-US" dirty="0"/>
          </a:p>
        </p:txBody>
      </p:sp>
    </p:spTree>
    <p:extLst>
      <p:ext uri="{BB962C8B-B14F-4D97-AF65-F5344CB8AC3E}">
        <p14:creationId xmlns:p14="http://schemas.microsoft.com/office/powerpoint/2010/main" val="41839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2.3.4  </a:t>
            </a:r>
            <a:r>
              <a:rPr lang="zh-CN" altLang="zh-CN" dirty="0"/>
              <a:t>实例：使用</a:t>
            </a:r>
            <a:r>
              <a:rPr lang="en-US" altLang="zh-CN" dirty="0"/>
              <a:t>echo</a:t>
            </a:r>
            <a:r>
              <a:rPr lang="zh-CN" altLang="zh-CN" dirty="0"/>
              <a:t>和</a:t>
            </a:r>
            <a:r>
              <a:rPr lang="en-US" altLang="zh-CN" dirty="0" err="1"/>
              <a:t>printf</a:t>
            </a:r>
            <a:r>
              <a:rPr lang="zh-CN" altLang="zh-CN" dirty="0"/>
              <a:t>打印变量的值</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a:t>printf</a:t>
            </a:r>
            <a:r>
              <a:rPr lang="zh-CN" altLang="zh-CN" dirty="0"/>
              <a:t>命令的语法格式如下：</a:t>
            </a:r>
          </a:p>
          <a:p>
            <a:r>
              <a:rPr lang="en-US" altLang="zh-CN" dirty="0" err="1"/>
              <a:t>printf</a:t>
            </a:r>
            <a:r>
              <a:rPr lang="en-US" altLang="zh-CN" dirty="0"/>
              <a:t> &lt;FORMAT&gt; &lt;ARGUMENTS…&gt;</a:t>
            </a:r>
            <a:endParaRPr lang="zh-CN" altLang="zh-CN" dirty="0"/>
          </a:p>
          <a:p>
            <a:r>
              <a:rPr lang="en-US" altLang="zh-CN" dirty="0" err="1"/>
              <a:t>printf</a:t>
            </a:r>
            <a:r>
              <a:rPr lang="zh-CN" altLang="zh-CN" dirty="0"/>
              <a:t>命令就是根据指定的格式</a:t>
            </a:r>
            <a:r>
              <a:rPr lang="en-US" altLang="zh-CN" dirty="0"/>
              <a:t>&lt;FORMAT&gt;</a:t>
            </a:r>
            <a:r>
              <a:rPr lang="zh-CN" altLang="zh-CN" dirty="0"/>
              <a:t>打印</a:t>
            </a:r>
            <a:r>
              <a:rPr lang="en-US" altLang="zh-CN" dirty="0"/>
              <a:t>&lt;ARGUMENTS…&gt;</a:t>
            </a:r>
            <a:r>
              <a:rPr lang="zh-CN" altLang="zh-CN" dirty="0"/>
              <a:t>的内容。文本格式在</a:t>
            </a:r>
            <a:r>
              <a:rPr lang="en-US" altLang="zh-CN" dirty="0"/>
              <a:t>&lt;FORMAT&gt;</a:t>
            </a:r>
            <a:r>
              <a:rPr lang="zh-CN" altLang="zh-CN" dirty="0"/>
              <a:t>中指定，紧接着是需要格式化的所有参数。</a:t>
            </a:r>
          </a:p>
          <a:p>
            <a:r>
              <a:rPr lang="zh-CN" altLang="zh-CN" dirty="0"/>
              <a:t>由此，一个典型的</a:t>
            </a:r>
            <a:r>
              <a:rPr lang="en-US" altLang="zh-CN" dirty="0" err="1"/>
              <a:t>printf</a:t>
            </a:r>
            <a:r>
              <a:rPr lang="zh-CN" altLang="zh-CN" dirty="0"/>
              <a:t>命令调用如下所示：</a:t>
            </a:r>
          </a:p>
          <a:p>
            <a:r>
              <a:rPr lang="en-US" altLang="zh-CN" dirty="0" err="1"/>
              <a:t>printf</a:t>
            </a:r>
            <a:r>
              <a:rPr lang="en-US" altLang="zh-CN" dirty="0"/>
              <a:t> “</a:t>
            </a:r>
            <a:r>
              <a:rPr lang="en-US" altLang="zh-CN" dirty="0" err="1"/>
              <a:t>FirstName</a:t>
            </a:r>
            <a:r>
              <a:rPr lang="en-US" altLang="zh-CN" dirty="0"/>
              <a:t>: %s\</a:t>
            </a:r>
            <a:r>
              <a:rPr lang="en-US" altLang="zh-CN" dirty="0" err="1"/>
              <a:t>nLastName</a:t>
            </a:r>
            <a:r>
              <a:rPr lang="en-US" altLang="zh-CN" dirty="0"/>
              <a:t>: %s” “$FIRSTNAME” “LASTNAME”</a:t>
            </a:r>
            <a:endParaRPr lang="zh-CN" altLang="zh-CN" dirty="0"/>
          </a:p>
          <a:p>
            <a:r>
              <a:rPr lang="zh-CN" altLang="zh-CN" dirty="0"/>
              <a:t>其中</a:t>
            </a:r>
            <a:r>
              <a:rPr lang="en-US" altLang="zh-CN" dirty="0"/>
              <a:t>“</a:t>
            </a:r>
            <a:r>
              <a:rPr lang="en-US" altLang="zh-CN" dirty="0" err="1"/>
              <a:t>FirstName</a:t>
            </a:r>
            <a:r>
              <a:rPr lang="en-US" altLang="zh-CN" dirty="0"/>
              <a:t>: %s\</a:t>
            </a:r>
            <a:r>
              <a:rPr lang="en-US" altLang="zh-CN" dirty="0" err="1"/>
              <a:t>nLastName</a:t>
            </a:r>
            <a:r>
              <a:rPr lang="en-US" altLang="zh-CN" dirty="0"/>
              <a:t>: %s” “$FIRSTNAME”</a:t>
            </a:r>
            <a:r>
              <a:rPr lang="zh-CN" altLang="zh-CN" dirty="0"/>
              <a:t>是格式规范，而后面的两个变量则是作为参数传入。格式用字符串中的</a:t>
            </a:r>
            <a:r>
              <a:rPr lang="en-US" altLang="zh-CN" dirty="0"/>
              <a:t>%s</a:t>
            </a:r>
            <a:r>
              <a:rPr lang="zh-CN" altLang="zh-CN" dirty="0"/>
              <a:t>是指示打印参数的格式类型的分类符，这些分类符有不同的</a:t>
            </a:r>
            <a:r>
              <a:rPr lang="zh-CN" altLang="zh-CN" dirty="0" smtClean="0"/>
              <a:t>名字</a:t>
            </a:r>
            <a:r>
              <a:rPr lang="zh-CN" altLang="en-US" dirty="0" smtClean="0"/>
              <a:t>。</a:t>
            </a:r>
            <a:endParaRPr lang="zh-CN" altLang="en-US" dirty="0"/>
          </a:p>
        </p:txBody>
      </p:sp>
    </p:spTree>
    <p:extLst>
      <p:ext uri="{BB962C8B-B14F-4D97-AF65-F5344CB8AC3E}">
        <p14:creationId xmlns:p14="http://schemas.microsoft.com/office/powerpoint/2010/main" val="686714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2.3.4  </a:t>
            </a:r>
            <a:r>
              <a:rPr lang="zh-CN" altLang="zh-CN" dirty="0"/>
              <a:t>实例：使用</a:t>
            </a:r>
            <a:r>
              <a:rPr lang="en-US" altLang="zh-CN" dirty="0"/>
              <a:t>echo</a:t>
            </a:r>
            <a:r>
              <a:rPr lang="zh-CN" altLang="zh-CN" dirty="0"/>
              <a:t>和</a:t>
            </a:r>
            <a:r>
              <a:rPr lang="en-US" altLang="zh-CN" dirty="0" err="1"/>
              <a:t>printf</a:t>
            </a:r>
            <a:r>
              <a:rPr lang="zh-CN" altLang="zh-CN" dirty="0"/>
              <a:t>打印变量的值</a:t>
            </a:r>
            <a:endParaRPr lang="zh-CN" altLang="en-US" dirty="0"/>
          </a:p>
        </p:txBody>
      </p:sp>
      <p:sp>
        <p:nvSpPr>
          <p:cNvPr id="3" name="内容占位符 2"/>
          <p:cNvSpPr>
            <a:spLocks noGrp="1"/>
          </p:cNvSpPr>
          <p:nvPr>
            <p:ph idx="1"/>
          </p:nvPr>
        </p:nvSpPr>
        <p:spPr/>
        <p:txBody>
          <a:bodyPr>
            <a:normAutofit/>
          </a:bodyPr>
          <a:lstStyle/>
          <a:p>
            <a:r>
              <a:rPr lang="zh-CN" altLang="zh-CN" dirty="0"/>
              <a:t>与</a:t>
            </a:r>
            <a:r>
              <a:rPr lang="en-US" altLang="zh-CN" dirty="0" err="1"/>
              <a:t>printf</a:t>
            </a:r>
            <a:r>
              <a:rPr lang="zh-CN" altLang="zh-CN" dirty="0"/>
              <a:t>命令不同，</a:t>
            </a:r>
            <a:r>
              <a:rPr lang="en-US" altLang="zh-CN" dirty="0"/>
              <a:t>echo</a:t>
            </a:r>
            <a:r>
              <a:rPr lang="zh-CN" altLang="zh-CN" dirty="0"/>
              <a:t>命令没有提供格式化选项，因此</a:t>
            </a:r>
            <a:r>
              <a:rPr lang="en-US" altLang="zh-CN" dirty="0"/>
              <a:t>echo</a:t>
            </a:r>
            <a:r>
              <a:rPr lang="zh-CN" altLang="zh-CN" dirty="0"/>
              <a:t>命令也比</a:t>
            </a:r>
            <a:r>
              <a:rPr lang="en-US" altLang="zh-CN" dirty="0" err="1"/>
              <a:t>printf</a:t>
            </a:r>
            <a:r>
              <a:rPr lang="zh-CN" altLang="zh-CN" dirty="0"/>
              <a:t>命令更简单易用，当你知道所要显示的变量的内容不会引起问题时，</a:t>
            </a:r>
            <a:r>
              <a:rPr lang="en-US" altLang="zh-CN" dirty="0"/>
              <a:t>echo</a:t>
            </a:r>
            <a:r>
              <a:rPr lang="zh-CN" altLang="zh-CN" dirty="0"/>
              <a:t>命令是一个很好的显示简单输出的命令。</a:t>
            </a:r>
          </a:p>
          <a:p>
            <a:r>
              <a:rPr lang="en-US" altLang="zh-CN" dirty="0"/>
              <a:t>echo</a:t>
            </a:r>
            <a:r>
              <a:rPr lang="zh-CN" altLang="zh-CN" dirty="0"/>
              <a:t>命令也提供转移字符的功能，可以使用的转义字符与</a:t>
            </a:r>
            <a:r>
              <a:rPr lang="en-US" altLang="zh-CN" dirty="0" err="1"/>
              <a:t>printf</a:t>
            </a:r>
            <a:r>
              <a:rPr lang="zh-CN" altLang="zh-CN" dirty="0"/>
              <a:t>命令中的基本相同，但需使用‘</a:t>
            </a:r>
            <a:r>
              <a:rPr lang="en-US" altLang="zh-CN" dirty="0"/>
              <a:t>-e</a:t>
            </a:r>
            <a:r>
              <a:rPr lang="zh-CN" altLang="zh-CN" dirty="0"/>
              <a:t>’选项激活转义字符功能。</a:t>
            </a:r>
          </a:p>
        </p:txBody>
      </p:sp>
    </p:spTree>
    <p:extLst>
      <p:ext uri="{BB962C8B-B14F-4D97-AF65-F5344CB8AC3E}">
        <p14:creationId xmlns:p14="http://schemas.microsoft.com/office/powerpoint/2010/main" val="972185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2.3.5  </a:t>
            </a:r>
            <a:r>
              <a:rPr lang="zh-CN" altLang="zh-CN" dirty="0"/>
              <a:t>变量的引用</a:t>
            </a:r>
            <a:endParaRPr lang="zh-CN" altLang="en-US" dirty="0"/>
          </a:p>
        </p:txBody>
      </p:sp>
      <p:sp>
        <p:nvSpPr>
          <p:cNvPr id="3" name="内容占位符 2"/>
          <p:cNvSpPr>
            <a:spLocks noGrp="1"/>
          </p:cNvSpPr>
          <p:nvPr>
            <p:ph idx="1"/>
          </p:nvPr>
        </p:nvSpPr>
        <p:spPr/>
        <p:txBody>
          <a:bodyPr/>
          <a:lstStyle/>
          <a:p>
            <a:r>
              <a:rPr lang="zh-CN" altLang="zh-CN" dirty="0"/>
              <a:t>当引用一个变量时，通常最好是用双引号将变量名括起来。例如，</a:t>
            </a:r>
            <a:r>
              <a:rPr lang="en-US" altLang="zh-CN" dirty="0"/>
              <a:t>"$variable"</a:t>
            </a:r>
            <a:r>
              <a:rPr lang="zh-CN" altLang="zh-CN" dirty="0"/>
              <a:t>。这样可以防止被引用的变量值中的特殊字符（除：</a:t>
            </a:r>
            <a:r>
              <a:rPr lang="en-US" altLang="zh-CN" dirty="0"/>
              <a:t>$, `</a:t>
            </a:r>
            <a:r>
              <a:rPr lang="zh-CN" altLang="zh-CN" dirty="0"/>
              <a:t>和</a:t>
            </a:r>
            <a:r>
              <a:rPr lang="en-US" altLang="zh-CN" dirty="0"/>
              <a:t>\</a:t>
            </a:r>
            <a:r>
              <a:rPr lang="zh-CN" altLang="zh-CN" dirty="0"/>
              <a:t>）被解释为其他错误含义。</a:t>
            </a:r>
          </a:p>
          <a:p>
            <a:r>
              <a:rPr lang="zh-CN" altLang="zh-CN" dirty="0"/>
              <a:t>使用双引号可以防止变量值中由多个单词组成的字符串分离。一个用双引号括起来的变量使它自身变成一个单一词组，即使它的值中包含空格。我们用一个实例来了解一下双引号的在引用变量中的</a:t>
            </a:r>
            <a:r>
              <a:rPr lang="zh-CN" altLang="zh-CN" dirty="0" smtClean="0"/>
              <a:t>作用</a:t>
            </a:r>
            <a:r>
              <a:rPr lang="zh-CN" altLang="en-US" dirty="0" smtClean="0"/>
              <a:t>。</a:t>
            </a:r>
            <a:endParaRPr lang="zh-CN" altLang="en-US" dirty="0"/>
          </a:p>
        </p:txBody>
      </p:sp>
    </p:spTree>
    <p:extLst>
      <p:ext uri="{BB962C8B-B14F-4D97-AF65-F5344CB8AC3E}">
        <p14:creationId xmlns:p14="http://schemas.microsoft.com/office/powerpoint/2010/main" val="1517558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2.3.5  </a:t>
            </a:r>
            <a:r>
              <a:rPr lang="zh-CN" altLang="zh-CN" dirty="0"/>
              <a:t>变量的引用</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a:t>我们再看一个更复杂点的例子：</a:t>
            </a:r>
          </a:p>
          <a:p>
            <a:r>
              <a:rPr lang="en-US" altLang="zh-CN" dirty="0"/>
              <a:t>var1="a variable containing five words"</a:t>
            </a:r>
            <a:endParaRPr lang="zh-CN" altLang="zh-CN" dirty="0"/>
          </a:p>
          <a:p>
            <a:r>
              <a:rPr lang="en-US" altLang="zh-CN" dirty="0"/>
              <a:t>COMMAND This is $var1		#</a:t>
            </a:r>
            <a:r>
              <a:rPr lang="zh-CN" altLang="zh-CN" dirty="0"/>
              <a:t>执行带有</a:t>
            </a:r>
            <a:r>
              <a:rPr lang="en-US" altLang="zh-CN" dirty="0"/>
              <a:t>7</a:t>
            </a:r>
            <a:r>
              <a:rPr lang="zh-CN" altLang="zh-CN" dirty="0"/>
              <a:t>个参数的</a:t>
            </a:r>
            <a:r>
              <a:rPr lang="en-US" altLang="zh-CN" dirty="0"/>
              <a:t>COMMAND</a:t>
            </a:r>
            <a:r>
              <a:rPr lang="zh-CN" altLang="zh-CN" dirty="0"/>
              <a:t>命令：</a:t>
            </a:r>
            <a:r>
              <a:rPr lang="en-US" altLang="zh-CN" dirty="0"/>
              <a:t>"This" "is" "a" "variable" "containing" "five" "words"</a:t>
            </a:r>
            <a:endParaRPr lang="zh-CN" altLang="zh-CN" dirty="0"/>
          </a:p>
          <a:p>
            <a:r>
              <a:rPr lang="en-US" altLang="zh-CN" dirty="0"/>
              <a:t> </a:t>
            </a:r>
            <a:endParaRPr lang="zh-CN" altLang="zh-CN" dirty="0"/>
          </a:p>
          <a:p>
            <a:r>
              <a:rPr lang="en-US" altLang="zh-CN" dirty="0"/>
              <a:t>COMMAND "This is $var1"	#</a:t>
            </a:r>
            <a:r>
              <a:rPr lang="zh-CN" altLang="zh-CN" dirty="0"/>
              <a:t>执行带有一个参数的</a:t>
            </a:r>
            <a:r>
              <a:rPr lang="en-US" altLang="zh-CN" dirty="0"/>
              <a:t>COMMAND</a:t>
            </a:r>
            <a:r>
              <a:rPr lang="zh-CN" altLang="zh-CN" dirty="0"/>
              <a:t>命令：</a:t>
            </a:r>
            <a:r>
              <a:rPr lang="en-US" altLang="zh-CN" dirty="0"/>
              <a:t>"This is a variable containing five words"</a:t>
            </a:r>
            <a:endParaRPr lang="zh-CN" altLang="zh-CN" dirty="0"/>
          </a:p>
          <a:p>
            <a:r>
              <a:rPr lang="en-US" altLang="zh-CN" dirty="0"/>
              <a:t> </a:t>
            </a:r>
            <a:endParaRPr lang="zh-CN" altLang="zh-CN" dirty="0"/>
          </a:p>
          <a:p>
            <a:r>
              <a:rPr lang="en-US" altLang="zh-CN" dirty="0"/>
              <a:t> </a:t>
            </a:r>
            <a:endParaRPr lang="zh-CN" altLang="zh-CN" dirty="0"/>
          </a:p>
          <a:p>
            <a:r>
              <a:rPr lang="en-US" altLang="zh-CN" dirty="0"/>
              <a:t>var2=""					#</a:t>
            </a:r>
            <a:r>
              <a:rPr lang="zh-CN" altLang="zh-CN" dirty="0"/>
              <a:t>赋予一个空字符串</a:t>
            </a:r>
          </a:p>
          <a:p>
            <a:r>
              <a:rPr lang="en-US" altLang="zh-CN" dirty="0"/>
              <a:t> </a:t>
            </a:r>
            <a:endParaRPr lang="zh-CN" altLang="zh-CN" dirty="0"/>
          </a:p>
          <a:p>
            <a:r>
              <a:rPr lang="en-US" altLang="zh-CN" dirty="0"/>
              <a:t>COMMAND $var2 $var2 $var2			#</a:t>
            </a:r>
            <a:r>
              <a:rPr lang="zh-CN" altLang="zh-CN" dirty="0"/>
              <a:t>相当于无参数执行</a:t>
            </a:r>
            <a:r>
              <a:rPr lang="en-US" altLang="zh-CN" dirty="0"/>
              <a:t>COMMAND</a:t>
            </a:r>
            <a:r>
              <a:rPr lang="zh-CN" altLang="zh-CN" dirty="0"/>
              <a:t>命令</a:t>
            </a:r>
          </a:p>
          <a:p>
            <a:r>
              <a:rPr lang="en-US" altLang="zh-CN" dirty="0"/>
              <a:t>COMMAND "$var2" "$var2" "$var2"		#</a:t>
            </a:r>
            <a:r>
              <a:rPr lang="zh-CN" altLang="zh-CN" dirty="0"/>
              <a:t>执行带有</a:t>
            </a:r>
            <a:r>
              <a:rPr lang="en-US" altLang="zh-CN" dirty="0"/>
              <a:t>3</a:t>
            </a:r>
            <a:r>
              <a:rPr lang="zh-CN" altLang="zh-CN" dirty="0"/>
              <a:t>个空参数的</a:t>
            </a:r>
            <a:r>
              <a:rPr lang="en-US" altLang="zh-CN" dirty="0"/>
              <a:t>COMMAND</a:t>
            </a:r>
            <a:r>
              <a:rPr lang="zh-CN" altLang="zh-CN" dirty="0"/>
              <a:t>命令</a:t>
            </a:r>
          </a:p>
          <a:p>
            <a:r>
              <a:rPr lang="en-US" altLang="zh-CN" dirty="0"/>
              <a:t>COMMAND "$var2 $var2 $var2	"		#</a:t>
            </a:r>
            <a:r>
              <a:rPr lang="zh-CN" altLang="zh-CN" dirty="0"/>
              <a:t>执行带有</a:t>
            </a:r>
            <a:r>
              <a:rPr lang="en-US" altLang="zh-CN" dirty="0"/>
              <a:t>1</a:t>
            </a:r>
            <a:r>
              <a:rPr lang="zh-CN" altLang="zh-CN" dirty="0"/>
              <a:t>个参数（两个空格）的</a:t>
            </a:r>
            <a:r>
              <a:rPr lang="en-US" altLang="zh-CN" dirty="0"/>
              <a:t>COMMAND</a:t>
            </a:r>
            <a:r>
              <a:rPr lang="zh-CN" altLang="zh-CN" dirty="0"/>
              <a:t>命令</a:t>
            </a:r>
          </a:p>
          <a:p>
            <a:r>
              <a:rPr lang="zh-CN" altLang="zh-CN" dirty="0"/>
              <a:t>注意：只有在变量的值中包含空格或要保留其中的空格时，将变量用双引号括起才是必要的。</a:t>
            </a:r>
          </a:p>
        </p:txBody>
      </p:sp>
    </p:spTree>
    <p:extLst>
      <p:ext uri="{BB962C8B-B14F-4D97-AF65-F5344CB8AC3E}">
        <p14:creationId xmlns:p14="http://schemas.microsoft.com/office/powerpoint/2010/main" val="2986995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2.3.5  </a:t>
            </a:r>
            <a:r>
              <a:rPr lang="zh-CN" altLang="zh-CN" dirty="0"/>
              <a:t>变量的引用</a:t>
            </a:r>
            <a:endParaRPr lang="zh-CN" altLang="en-US" dirty="0"/>
          </a:p>
        </p:txBody>
      </p:sp>
      <p:sp>
        <p:nvSpPr>
          <p:cNvPr id="3" name="内容占位符 2"/>
          <p:cNvSpPr>
            <a:spLocks noGrp="1"/>
          </p:cNvSpPr>
          <p:nvPr>
            <p:ph idx="1"/>
          </p:nvPr>
        </p:nvSpPr>
        <p:spPr/>
        <p:txBody>
          <a:bodyPr>
            <a:normAutofit/>
          </a:bodyPr>
          <a:lstStyle/>
          <a:p>
            <a:r>
              <a:rPr lang="zh-CN" altLang="zh-CN" dirty="0"/>
              <a:t>下面我们来看一下使用</a:t>
            </a:r>
            <a:r>
              <a:rPr lang="en-US" altLang="zh-CN" dirty="0"/>
              <a:t>echo</a:t>
            </a:r>
            <a:r>
              <a:rPr lang="zh-CN" altLang="zh-CN" dirty="0"/>
              <a:t>命令打印一些奇怪的变量</a:t>
            </a:r>
            <a:r>
              <a:rPr lang="zh-CN" altLang="zh-CN" dirty="0" smtClean="0"/>
              <a:t>值</a:t>
            </a:r>
            <a:r>
              <a:rPr lang="zh-CN" altLang="en-US" dirty="0" smtClean="0"/>
              <a:t>。</a:t>
            </a:r>
            <a:endParaRPr lang="en-US" altLang="zh-CN" dirty="0" smtClean="0"/>
          </a:p>
          <a:p>
            <a:endParaRPr lang="en-US" altLang="zh-CN" dirty="0"/>
          </a:p>
          <a:p>
            <a:r>
              <a:rPr lang="zh-CN" altLang="zh-CN" dirty="0" smtClean="0"/>
              <a:t>单引号</a:t>
            </a:r>
            <a:r>
              <a:rPr lang="zh-CN" altLang="zh-CN" dirty="0"/>
              <a:t>的操作类似于双引号，但是它不允许引用变量，因为在单引号中字符‘</a:t>
            </a:r>
            <a:r>
              <a:rPr lang="en-US" altLang="zh-CN" dirty="0"/>
              <a:t>$</a:t>
            </a:r>
            <a:r>
              <a:rPr lang="zh-CN" altLang="zh-CN" dirty="0"/>
              <a:t>’的特殊含义将会失效。每个特殊的字符，除了字符</a:t>
            </a:r>
            <a:r>
              <a:rPr lang="en-US" altLang="zh-CN" dirty="0"/>
              <a:t>'</a:t>
            </a:r>
            <a:r>
              <a:rPr lang="zh-CN" altLang="zh-CN" dirty="0"/>
              <a:t>，都将按字面含义解释。</a:t>
            </a:r>
          </a:p>
        </p:txBody>
      </p:sp>
    </p:spTree>
    <p:extLst>
      <p:ext uri="{BB962C8B-B14F-4D97-AF65-F5344CB8AC3E}">
        <p14:creationId xmlns:p14="http://schemas.microsoft.com/office/powerpoint/2010/main" val="1752276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2.3.6  </a:t>
            </a:r>
            <a:r>
              <a:rPr lang="zh-CN" altLang="zh-CN" dirty="0"/>
              <a:t>实例：</a:t>
            </a:r>
            <a:r>
              <a:rPr lang="en-US" altLang="zh-CN" dirty="0"/>
              <a:t>export</a:t>
            </a:r>
            <a:r>
              <a:rPr lang="zh-CN" altLang="zh-CN" dirty="0"/>
              <a:t>语句的使用</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在前面章节（主要参见</a:t>
            </a:r>
            <a:r>
              <a:rPr lang="en-US" altLang="zh-CN" dirty="0"/>
              <a:t>2.2.2</a:t>
            </a:r>
            <a:r>
              <a:rPr lang="zh-CN" altLang="zh-CN" dirty="0"/>
              <a:t>节）的学习中，我们了解到用户登录系统后，系统将启动一个登录</a:t>
            </a:r>
            <a:r>
              <a:rPr lang="en-US" altLang="zh-CN" dirty="0"/>
              <a:t>Shell</a:t>
            </a:r>
            <a:r>
              <a:rPr lang="zh-CN" altLang="zh-CN" dirty="0"/>
              <a:t>。在这个</a:t>
            </a:r>
            <a:r>
              <a:rPr lang="en-US" altLang="zh-CN" dirty="0"/>
              <a:t>Shell</a:t>
            </a:r>
            <a:r>
              <a:rPr lang="zh-CN" altLang="zh-CN" dirty="0"/>
              <a:t>中，可以声明一些变量，也可以创建并运行</a:t>
            </a:r>
            <a:r>
              <a:rPr lang="en-US" altLang="zh-CN" dirty="0"/>
              <a:t>Shell</a:t>
            </a:r>
            <a:r>
              <a:rPr lang="zh-CN" altLang="zh-CN" dirty="0"/>
              <a:t>脚本程序。运行</a:t>
            </a:r>
            <a:r>
              <a:rPr lang="en-US" altLang="zh-CN" dirty="0"/>
              <a:t>Shell</a:t>
            </a:r>
            <a:r>
              <a:rPr lang="zh-CN" altLang="zh-CN" dirty="0"/>
              <a:t>脚本时，系统将创建一个子</a:t>
            </a:r>
            <a:r>
              <a:rPr lang="en-US" altLang="zh-CN" dirty="0"/>
              <a:t>Shell</a:t>
            </a:r>
            <a:r>
              <a:rPr lang="zh-CN" altLang="zh-CN" dirty="0"/>
              <a:t>，当此</a:t>
            </a:r>
            <a:r>
              <a:rPr lang="en-US" altLang="zh-CN" dirty="0"/>
              <a:t>Shell</a:t>
            </a:r>
            <a:r>
              <a:rPr lang="zh-CN" altLang="zh-CN" dirty="0"/>
              <a:t>脚本运行完毕时，这个子</a:t>
            </a:r>
            <a:r>
              <a:rPr lang="en-US" altLang="zh-CN" dirty="0"/>
              <a:t>Shell</a:t>
            </a:r>
            <a:r>
              <a:rPr lang="zh-CN" altLang="zh-CN" dirty="0"/>
              <a:t>将终止，环境将返回到执行该脚本运行之前的</a:t>
            </a:r>
            <a:r>
              <a:rPr lang="en-US" altLang="zh-CN" dirty="0"/>
              <a:t>Shell</a:t>
            </a:r>
            <a:r>
              <a:rPr lang="zh-CN" altLang="zh-CN" dirty="0"/>
              <a:t>。默认情况下，所有用户定义的变量只在当前</a:t>
            </a:r>
            <a:r>
              <a:rPr lang="en-US" altLang="zh-CN" dirty="0"/>
              <a:t>Shell</a:t>
            </a:r>
            <a:r>
              <a:rPr lang="zh-CN" altLang="zh-CN" dirty="0"/>
              <a:t>内有效，它们不能被后续的</a:t>
            </a:r>
            <a:r>
              <a:rPr lang="en-US" altLang="zh-CN" dirty="0"/>
              <a:t>Shell</a:t>
            </a:r>
            <a:r>
              <a:rPr lang="zh-CN" altLang="zh-CN" dirty="0"/>
              <a:t>引用，要使某个变量可以被子</a:t>
            </a:r>
            <a:r>
              <a:rPr lang="en-US" altLang="zh-CN" dirty="0"/>
              <a:t>Shell</a:t>
            </a:r>
            <a:r>
              <a:rPr lang="zh-CN" altLang="zh-CN" dirty="0"/>
              <a:t>引用，可以使用</a:t>
            </a:r>
            <a:r>
              <a:rPr lang="en-US" altLang="zh-CN" dirty="0"/>
              <a:t>export</a:t>
            </a:r>
            <a:r>
              <a:rPr lang="zh-CN" altLang="zh-CN" dirty="0"/>
              <a:t>命令将变量进行输出。</a:t>
            </a:r>
          </a:p>
          <a:p>
            <a:endParaRPr lang="zh-CN" altLang="en-US" dirty="0"/>
          </a:p>
        </p:txBody>
      </p:sp>
    </p:spTree>
    <p:extLst>
      <p:ext uri="{BB962C8B-B14F-4D97-AF65-F5344CB8AC3E}">
        <p14:creationId xmlns:p14="http://schemas.microsoft.com/office/powerpoint/2010/main" val="173032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2.3.7  </a:t>
            </a:r>
            <a:r>
              <a:rPr lang="zh-CN" altLang="zh-CN" dirty="0"/>
              <a:t>实例：如何删除变量</a:t>
            </a:r>
            <a:endParaRPr lang="zh-CN" altLang="en-US" dirty="0"/>
          </a:p>
        </p:txBody>
      </p:sp>
      <p:sp>
        <p:nvSpPr>
          <p:cNvPr id="3" name="内容占位符 2"/>
          <p:cNvSpPr>
            <a:spLocks noGrp="1"/>
          </p:cNvSpPr>
          <p:nvPr>
            <p:ph idx="1"/>
          </p:nvPr>
        </p:nvSpPr>
        <p:spPr/>
        <p:txBody>
          <a:bodyPr/>
          <a:lstStyle/>
          <a:p>
            <a:r>
              <a:rPr lang="en-US" altLang="zh-CN" dirty="0"/>
              <a:t>Bash</a:t>
            </a:r>
            <a:r>
              <a:rPr lang="zh-CN" altLang="zh-CN" dirty="0"/>
              <a:t>下使用</a:t>
            </a:r>
            <a:r>
              <a:rPr lang="en-US" altLang="zh-CN" dirty="0"/>
              <a:t>unset</a:t>
            </a:r>
            <a:r>
              <a:rPr lang="zh-CN" altLang="zh-CN" dirty="0"/>
              <a:t>命令删除相应的变量或函数。</a:t>
            </a:r>
            <a:r>
              <a:rPr lang="en-US" altLang="zh-CN" dirty="0"/>
              <a:t>unset</a:t>
            </a:r>
            <a:r>
              <a:rPr lang="zh-CN" altLang="zh-CN" dirty="0"/>
              <a:t>命令就会把变量从当前</a:t>
            </a:r>
            <a:r>
              <a:rPr lang="en-US" altLang="zh-CN" dirty="0"/>
              <a:t>Shell</a:t>
            </a:r>
            <a:r>
              <a:rPr lang="zh-CN" altLang="zh-CN" dirty="0"/>
              <a:t>和后续命令的环境中删除。其命令的语法如下：</a:t>
            </a:r>
          </a:p>
          <a:p>
            <a:r>
              <a:rPr lang="en-US" altLang="zh-CN" dirty="0"/>
              <a:t>unset [-</a:t>
            </a:r>
            <a:r>
              <a:rPr lang="en-US" altLang="zh-CN" dirty="0" err="1"/>
              <a:t>fv</a:t>
            </a:r>
            <a:r>
              <a:rPr lang="en-US" altLang="zh-CN" dirty="0"/>
              <a:t>] [</a:t>
            </a:r>
            <a:r>
              <a:rPr lang="zh-CN" altLang="zh-CN" dirty="0"/>
              <a:t>变量或函数名称</a:t>
            </a:r>
            <a:r>
              <a:rPr lang="en-US" altLang="zh-CN" dirty="0"/>
              <a:t>]</a:t>
            </a:r>
            <a:endParaRPr lang="zh-CN" altLang="zh-CN" dirty="0"/>
          </a:p>
          <a:p>
            <a:r>
              <a:rPr lang="en-US" altLang="zh-CN" dirty="0"/>
              <a:t>-f</a:t>
            </a:r>
            <a:r>
              <a:rPr lang="zh-CN" altLang="zh-CN" dirty="0"/>
              <a:t>选项表示删除一个已定义的函数；</a:t>
            </a:r>
            <a:r>
              <a:rPr lang="en-US" altLang="zh-CN" dirty="0"/>
              <a:t>-v</a:t>
            </a:r>
            <a:r>
              <a:rPr lang="zh-CN" altLang="zh-CN" dirty="0"/>
              <a:t>选项表示删除一个变量。</a:t>
            </a:r>
          </a:p>
          <a:p>
            <a:endParaRPr lang="zh-CN" altLang="en-US" dirty="0"/>
          </a:p>
        </p:txBody>
      </p:sp>
    </p:spTree>
    <p:extLst>
      <p:ext uri="{BB962C8B-B14F-4D97-AF65-F5344CB8AC3E}">
        <p14:creationId xmlns:p14="http://schemas.microsoft.com/office/powerpoint/2010/main" val="177436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2.1.1  Bash</a:t>
            </a:r>
            <a:r>
              <a:rPr lang="zh-CN" altLang="zh-CN" dirty="0"/>
              <a:t>简介</a:t>
            </a:r>
            <a:endParaRPr lang="zh-CN" altLang="en-US" dirty="0"/>
          </a:p>
        </p:txBody>
      </p:sp>
      <p:sp>
        <p:nvSpPr>
          <p:cNvPr id="5" name="内容占位符 4"/>
          <p:cNvSpPr>
            <a:spLocks noGrp="1"/>
          </p:cNvSpPr>
          <p:nvPr>
            <p:ph idx="1"/>
          </p:nvPr>
        </p:nvSpPr>
        <p:spPr/>
        <p:txBody>
          <a:bodyPr>
            <a:normAutofit fontScale="92500" lnSpcReduction="10000"/>
          </a:bodyPr>
          <a:lstStyle/>
          <a:p>
            <a:r>
              <a:rPr lang="en-US" altLang="zh-CN" dirty="0"/>
              <a:t>Bash</a:t>
            </a:r>
            <a:r>
              <a:rPr lang="zh-CN" altLang="zh-CN" dirty="0"/>
              <a:t>是一个与</a:t>
            </a:r>
            <a:r>
              <a:rPr lang="en-US" altLang="zh-CN" dirty="0"/>
              <a:t>Bourne Shell</a:t>
            </a:r>
            <a:r>
              <a:rPr lang="zh-CN" altLang="zh-CN" dirty="0"/>
              <a:t>兼容的，执行从标准输入设备或文件读取的命令的命令语言解释器。</a:t>
            </a:r>
            <a:r>
              <a:rPr lang="en-US" altLang="zh-CN" dirty="0"/>
              <a:t>Bash</a:t>
            </a:r>
            <a:r>
              <a:rPr lang="zh-CN" altLang="zh-CN" dirty="0"/>
              <a:t>是</a:t>
            </a:r>
            <a:r>
              <a:rPr lang="en-US" altLang="zh-CN" dirty="0"/>
              <a:t>Bourne-Again Shell</a:t>
            </a:r>
            <a:r>
              <a:rPr lang="zh-CN" altLang="zh-CN" dirty="0"/>
              <a:t>的缩写。</a:t>
            </a:r>
          </a:p>
          <a:p>
            <a:r>
              <a:rPr lang="en-US" altLang="zh-CN" dirty="0"/>
              <a:t>Bash</a:t>
            </a:r>
            <a:r>
              <a:rPr lang="zh-CN" altLang="zh-CN" dirty="0"/>
              <a:t>与原来的</a:t>
            </a:r>
            <a:r>
              <a:rPr lang="en-US" altLang="zh-CN" dirty="0"/>
              <a:t>Unix </a:t>
            </a:r>
            <a:r>
              <a:rPr lang="en-US" altLang="zh-CN" dirty="0" err="1"/>
              <a:t>sh</a:t>
            </a:r>
            <a:r>
              <a:rPr lang="en-US" altLang="zh-CN" dirty="0"/>
              <a:t> shell</a:t>
            </a:r>
            <a:r>
              <a:rPr lang="zh-CN" altLang="zh-CN" dirty="0"/>
              <a:t>向后兼容，并且融合了一些有用的</a:t>
            </a:r>
            <a:r>
              <a:rPr lang="en-US" altLang="zh-CN" dirty="0" err="1"/>
              <a:t>Korn</a:t>
            </a:r>
            <a:r>
              <a:rPr lang="en-US" altLang="zh-CN" dirty="0"/>
              <a:t> Shell</a:t>
            </a:r>
            <a:r>
              <a:rPr lang="zh-CN" altLang="zh-CN" dirty="0"/>
              <a:t>和</a:t>
            </a:r>
            <a:r>
              <a:rPr lang="en-US" altLang="zh-CN" dirty="0"/>
              <a:t>C Shell</a:t>
            </a:r>
            <a:r>
              <a:rPr lang="zh-CN" altLang="zh-CN" dirty="0"/>
              <a:t>的特性。它相对于</a:t>
            </a:r>
            <a:r>
              <a:rPr lang="en-US" altLang="zh-CN" dirty="0" err="1"/>
              <a:t>sh</a:t>
            </a:r>
            <a:r>
              <a:rPr lang="zh-CN" altLang="zh-CN" dirty="0"/>
              <a:t>在编程和交互式使用两方便都做了功能改进。另外，大部分的</a:t>
            </a:r>
            <a:r>
              <a:rPr lang="en-US" altLang="zh-CN" dirty="0" err="1"/>
              <a:t>sh</a:t>
            </a:r>
            <a:r>
              <a:rPr lang="zh-CN" altLang="zh-CN" dirty="0"/>
              <a:t>脚本可以在不做修改的情况下由</a:t>
            </a:r>
            <a:r>
              <a:rPr lang="en-US" altLang="zh-CN" dirty="0"/>
              <a:t>Bash</a:t>
            </a:r>
            <a:r>
              <a:rPr lang="zh-CN" altLang="zh-CN" dirty="0"/>
              <a:t>直接运行。</a:t>
            </a:r>
          </a:p>
          <a:p>
            <a:r>
              <a:rPr lang="en-US" altLang="zh-CN" dirty="0"/>
              <a:t>Bash</a:t>
            </a:r>
            <a:r>
              <a:rPr lang="zh-CN" altLang="zh-CN" dirty="0"/>
              <a:t>具有很好的移植性。它使用在构建时发现编译平台特征的配置系统，因此可以构建在几乎任一种</a:t>
            </a:r>
            <a:r>
              <a:rPr lang="en-US" altLang="zh-CN" dirty="0"/>
              <a:t>Unix</a:t>
            </a:r>
            <a:r>
              <a:rPr lang="zh-CN" altLang="zh-CN" dirty="0"/>
              <a:t>版本上。</a:t>
            </a:r>
          </a:p>
          <a:p>
            <a:endParaRPr lang="zh-CN" altLang="en-US" dirty="0"/>
          </a:p>
        </p:txBody>
      </p:sp>
    </p:spTree>
    <p:extLst>
      <p:ext uri="{BB962C8B-B14F-4D97-AF65-F5344CB8AC3E}">
        <p14:creationId xmlns:p14="http://schemas.microsoft.com/office/powerpoint/2010/main" val="152355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2.3.8  </a:t>
            </a:r>
            <a:r>
              <a:rPr lang="zh-CN" altLang="zh-CN" dirty="0"/>
              <a:t>实例：如何检查变量是否存在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你可以使用类似如下的语法，来检查一个变量是否存在：</a:t>
            </a:r>
          </a:p>
          <a:p>
            <a:r>
              <a:rPr lang="en-US" altLang="zh-CN" dirty="0"/>
              <a:t>${</a:t>
            </a:r>
            <a:r>
              <a:rPr lang="en-US" altLang="zh-CN" dirty="0" err="1"/>
              <a:t>varName</a:t>
            </a:r>
            <a:r>
              <a:rPr lang="en-US" altLang="zh-CN" dirty="0"/>
              <a:t>? Error: The variable is not defined}</a:t>
            </a:r>
            <a:endParaRPr lang="zh-CN" altLang="zh-CN" dirty="0"/>
          </a:p>
          <a:p>
            <a:r>
              <a:rPr lang="zh-CN" altLang="zh-CN" dirty="0"/>
              <a:t>上述语句的含义是如果变量</a:t>
            </a:r>
            <a:r>
              <a:rPr lang="en-US" altLang="zh-CN" dirty="0" err="1"/>
              <a:t>varName</a:t>
            </a:r>
            <a:r>
              <a:rPr lang="zh-CN" altLang="zh-CN" dirty="0"/>
              <a:t>已定义且不为空，则此语句就相当于</a:t>
            </a:r>
            <a:r>
              <a:rPr lang="en-US" altLang="zh-CN" dirty="0"/>
              <a:t>$</a:t>
            </a:r>
            <a:r>
              <a:rPr lang="en-US" altLang="zh-CN" dirty="0" err="1"/>
              <a:t>varName</a:t>
            </a:r>
            <a:r>
              <a:rPr lang="zh-CN" altLang="zh-CN" dirty="0"/>
              <a:t>；但如果变量</a:t>
            </a:r>
            <a:r>
              <a:rPr lang="en-US" altLang="zh-CN" dirty="0" err="1"/>
              <a:t>varName</a:t>
            </a:r>
            <a:r>
              <a:rPr lang="zh-CN" altLang="zh-CN" dirty="0"/>
              <a:t>的值是空，则此语句的值也是空；但如果</a:t>
            </a:r>
            <a:r>
              <a:rPr lang="en-US" altLang="zh-CN" dirty="0" err="1"/>
              <a:t>varName</a:t>
            </a:r>
            <a:r>
              <a:rPr lang="zh-CN" altLang="zh-CN" dirty="0"/>
              <a:t>是未定义的，则此语句将返回一个错误，并显示问号‘？’定义的错误信息“</a:t>
            </a:r>
            <a:r>
              <a:rPr lang="en-US" altLang="zh-CN" dirty="0"/>
              <a:t> Error: The variable is not defined</a:t>
            </a:r>
            <a:r>
              <a:rPr lang="zh-CN" altLang="zh-CN" dirty="0"/>
              <a:t>”。</a:t>
            </a:r>
          </a:p>
          <a:p>
            <a:r>
              <a:rPr lang="zh-CN" altLang="zh-CN" dirty="0"/>
              <a:t>或者，也可以使用下面这个语句：</a:t>
            </a:r>
          </a:p>
          <a:p>
            <a:r>
              <a:rPr lang="en-US" altLang="zh-CN" dirty="0"/>
              <a:t>${</a:t>
            </a:r>
            <a:r>
              <a:rPr lang="en-US" altLang="zh-CN" dirty="0" err="1"/>
              <a:t>varName</a:t>
            </a:r>
            <a:r>
              <a:rPr lang="en-US" altLang="zh-CN" dirty="0"/>
              <a:t>:? Error: The variable is not defined}</a:t>
            </a:r>
            <a:endParaRPr lang="zh-CN" altLang="zh-CN" dirty="0"/>
          </a:p>
          <a:p>
            <a:endParaRPr lang="zh-CN" altLang="en-US" dirty="0"/>
          </a:p>
        </p:txBody>
      </p:sp>
    </p:spTree>
    <p:extLst>
      <p:ext uri="{BB962C8B-B14F-4D97-AF65-F5344CB8AC3E}">
        <p14:creationId xmlns:p14="http://schemas.microsoft.com/office/powerpoint/2010/main" val="204259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effectLst/>
              </a:rPr>
              <a:t>2.4  Shell</a:t>
            </a:r>
            <a:r>
              <a:rPr lang="zh-CN" altLang="zh-CN" dirty="0">
                <a:effectLst/>
              </a:rPr>
              <a:t>环境进阶</a:t>
            </a:r>
            <a:endParaRPr lang="zh-CN" altLang="en-US" dirty="0"/>
          </a:p>
        </p:txBody>
      </p:sp>
    </p:spTree>
    <p:extLst>
      <p:ext uri="{BB962C8B-B14F-4D97-AF65-F5344CB8AC3E}">
        <p14:creationId xmlns:p14="http://schemas.microsoft.com/office/powerpoint/2010/main" val="2301352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2.4  Shell</a:t>
            </a:r>
            <a:r>
              <a:rPr lang="zh-CN" altLang="zh-CN" dirty="0"/>
              <a:t>环境进阶</a:t>
            </a:r>
            <a:endParaRPr lang="zh-CN" altLang="en-US" dirty="0"/>
          </a:p>
        </p:txBody>
      </p:sp>
      <p:sp>
        <p:nvSpPr>
          <p:cNvPr id="5" name="内容占位符 4"/>
          <p:cNvSpPr>
            <a:spLocks noGrp="1"/>
          </p:cNvSpPr>
          <p:nvPr>
            <p:ph idx="1"/>
          </p:nvPr>
        </p:nvSpPr>
        <p:spPr/>
        <p:txBody>
          <a:bodyPr/>
          <a:lstStyle/>
          <a:p>
            <a:r>
              <a:rPr lang="zh-CN" altLang="zh-CN" dirty="0"/>
              <a:t>通过前几节的学习，想必你对</a:t>
            </a:r>
            <a:r>
              <a:rPr lang="en-US" altLang="zh-CN" dirty="0"/>
              <a:t>Linux Shell</a:t>
            </a:r>
            <a:r>
              <a:rPr lang="zh-CN" altLang="zh-CN" dirty="0"/>
              <a:t>环境已经有了基本的了解，现在你应该已经知道了本章开始提出的关于标准命令为什么从</a:t>
            </a:r>
            <a:r>
              <a:rPr lang="en-US" altLang="zh-CN" dirty="0"/>
              <a:t>Shell</a:t>
            </a:r>
            <a:r>
              <a:rPr lang="zh-CN" altLang="zh-CN" dirty="0"/>
              <a:t>中的任何路径都可以访问的问题的答案。没错，这是因为</a:t>
            </a:r>
            <a:r>
              <a:rPr lang="en-US" altLang="zh-CN" dirty="0"/>
              <a:t>Shell</a:t>
            </a:r>
            <a:r>
              <a:rPr lang="zh-CN" altLang="zh-CN" dirty="0"/>
              <a:t>会在</a:t>
            </a:r>
            <a:r>
              <a:rPr lang="en-US" altLang="zh-CN" dirty="0"/>
              <a:t>PATH</a:t>
            </a:r>
            <a:r>
              <a:rPr lang="zh-CN" altLang="zh-CN" dirty="0"/>
              <a:t>环境变量指定的全部路径中搜索任何可执行的文件，一旦找到与输入相匹配的命令就执行。</a:t>
            </a:r>
          </a:p>
          <a:p>
            <a:r>
              <a:rPr lang="zh-CN" altLang="zh-CN" dirty="0"/>
              <a:t>那么，接下来就让我们更进一步地了解和学习</a:t>
            </a:r>
            <a:r>
              <a:rPr lang="en-US" altLang="zh-CN" dirty="0"/>
              <a:t>Shell</a:t>
            </a:r>
            <a:r>
              <a:rPr lang="zh-CN" altLang="zh-CN" dirty="0"/>
              <a:t>环境相关的知识。</a:t>
            </a:r>
          </a:p>
          <a:p>
            <a:endParaRPr lang="zh-CN" altLang="en-US" dirty="0"/>
          </a:p>
        </p:txBody>
      </p:sp>
    </p:spTree>
    <p:extLst>
      <p:ext uri="{BB962C8B-B14F-4D97-AF65-F5344CB8AC3E}">
        <p14:creationId xmlns:p14="http://schemas.microsoft.com/office/powerpoint/2010/main" val="3870808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a:t>
            </a:r>
            <a:r>
              <a:rPr lang="zh-CN" altLang="zh-CN" dirty="0"/>
              <a:t>实例：回调命令历史</a:t>
            </a:r>
            <a:endParaRPr lang="zh-CN" altLang="en-US" dirty="0"/>
          </a:p>
        </p:txBody>
      </p:sp>
      <p:sp>
        <p:nvSpPr>
          <p:cNvPr id="3" name="内容占位符 2"/>
          <p:cNvSpPr>
            <a:spLocks noGrp="1"/>
          </p:cNvSpPr>
          <p:nvPr>
            <p:ph idx="1"/>
          </p:nvPr>
        </p:nvSpPr>
        <p:spPr/>
        <p:txBody>
          <a:bodyPr/>
          <a:lstStyle/>
          <a:p>
            <a:r>
              <a:rPr lang="en-US" altLang="zh-CN" dirty="0"/>
              <a:t>Bash</a:t>
            </a:r>
            <a:r>
              <a:rPr lang="zh-CN" altLang="zh-CN" dirty="0"/>
              <a:t>将命令历史保存在缓冲区或是默认文件</a:t>
            </a:r>
            <a:r>
              <a:rPr lang="en-US" altLang="zh-CN" dirty="0"/>
              <a:t>~/.</a:t>
            </a:r>
            <a:r>
              <a:rPr lang="en-US" altLang="zh-CN" dirty="0" err="1"/>
              <a:t>bash_history</a:t>
            </a:r>
            <a:r>
              <a:rPr lang="zh-CN" altLang="zh-CN" dirty="0"/>
              <a:t>中。历史命令缓冲区中可以保存很多命令，其保存命令的多少由环境变量</a:t>
            </a:r>
            <a:r>
              <a:rPr lang="en-US" altLang="zh-CN" dirty="0"/>
              <a:t>HISTSIZE</a:t>
            </a:r>
            <a:r>
              <a:rPr lang="zh-CN" altLang="zh-CN" dirty="0"/>
              <a:t>定义。</a:t>
            </a:r>
          </a:p>
          <a:p>
            <a:r>
              <a:rPr lang="zh-CN" altLang="zh-CN" dirty="0"/>
              <a:t>可以使用</a:t>
            </a:r>
            <a:r>
              <a:rPr lang="en-US" altLang="zh-CN" dirty="0"/>
              <a:t>history</a:t>
            </a:r>
            <a:r>
              <a:rPr lang="zh-CN" altLang="zh-CN" dirty="0"/>
              <a:t>命令显示你在命令行提示符下输入的命令</a:t>
            </a:r>
            <a:r>
              <a:rPr lang="zh-CN" altLang="zh-CN" dirty="0" smtClean="0"/>
              <a:t>列表</a:t>
            </a:r>
            <a:r>
              <a:rPr lang="zh-CN" altLang="en-US" dirty="0" smtClean="0"/>
              <a:t>。</a:t>
            </a:r>
            <a:endParaRPr lang="zh-CN" altLang="en-US" dirty="0"/>
          </a:p>
        </p:txBody>
      </p:sp>
    </p:spTree>
    <p:extLst>
      <p:ext uri="{BB962C8B-B14F-4D97-AF65-F5344CB8AC3E}">
        <p14:creationId xmlns:p14="http://schemas.microsoft.com/office/powerpoint/2010/main" val="2704018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zh-CN" dirty="0"/>
              <a:t>实例：</a:t>
            </a:r>
            <a:r>
              <a:rPr lang="en-US" altLang="zh-CN" dirty="0"/>
              <a:t>Shell</a:t>
            </a:r>
            <a:r>
              <a:rPr lang="zh-CN" altLang="zh-CN" dirty="0"/>
              <a:t>中的扩展</a:t>
            </a:r>
            <a:endParaRPr lang="zh-CN" altLang="en-US" dirty="0"/>
          </a:p>
        </p:txBody>
      </p:sp>
      <p:sp>
        <p:nvSpPr>
          <p:cNvPr id="3" name="内容占位符 2"/>
          <p:cNvSpPr>
            <a:spLocks noGrp="1"/>
          </p:cNvSpPr>
          <p:nvPr>
            <p:ph idx="1"/>
          </p:nvPr>
        </p:nvSpPr>
        <p:spPr/>
        <p:txBody>
          <a:bodyPr/>
          <a:lstStyle/>
          <a:p>
            <a:r>
              <a:rPr lang="en-US" altLang="zh-CN" dirty="0"/>
              <a:t>Shell</a:t>
            </a:r>
            <a:r>
              <a:rPr lang="zh-CN" altLang="zh-CN" dirty="0"/>
              <a:t>中扩展的方式有八种，它们分别是（按扩展的先后顺序排序）：大括号扩展、波浪号扩展、参数和变量扩展、命令替换、算术扩展、进程替换、单词拆分和文件名扩展。</a:t>
            </a:r>
          </a:p>
          <a:p>
            <a:r>
              <a:rPr lang="zh-CN" altLang="zh-CN" dirty="0"/>
              <a:t>参数和变量扩展我们将在章节</a:t>
            </a:r>
            <a:r>
              <a:rPr lang="en-US" altLang="zh-CN" dirty="0"/>
              <a:t>5.4.2</a:t>
            </a:r>
            <a:r>
              <a:rPr lang="zh-CN" altLang="zh-CN" dirty="0"/>
              <a:t>做详细的介绍，算术扩展将在章节</a:t>
            </a:r>
            <a:r>
              <a:rPr lang="en-US" altLang="zh-CN" dirty="0"/>
              <a:t>5.5.3</a:t>
            </a:r>
            <a:r>
              <a:rPr lang="zh-CN" altLang="zh-CN" dirty="0"/>
              <a:t>做详细介绍，还有进程替换依赖于操作系统的支持，我们这里就不做详细介绍，所以本节我们主要介绍大括号扩展、波浪号扩展、命令替换和文件名扩展。</a:t>
            </a:r>
          </a:p>
          <a:p>
            <a:endParaRPr lang="zh-CN" altLang="en-US" dirty="0"/>
          </a:p>
        </p:txBody>
      </p:sp>
    </p:spTree>
    <p:extLst>
      <p:ext uri="{BB962C8B-B14F-4D97-AF65-F5344CB8AC3E}">
        <p14:creationId xmlns:p14="http://schemas.microsoft.com/office/powerpoint/2010/main" val="3430832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zh-CN" dirty="0"/>
              <a:t>实例：创建和使用别名</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在</a:t>
            </a:r>
            <a:r>
              <a:rPr lang="en-US" altLang="zh-CN" dirty="0"/>
              <a:t>Linux</a:t>
            </a:r>
            <a:r>
              <a:rPr lang="zh-CN" altLang="zh-CN" dirty="0"/>
              <a:t>系统环境下，我们通常需要使用命令行处理一些任务，并且会很频繁地使用某些命令语句。为了节省时间，我们就可以在文件</a:t>
            </a:r>
            <a:r>
              <a:rPr lang="en-US" altLang="zh-CN" dirty="0"/>
              <a:t>~/.</a:t>
            </a:r>
            <a:r>
              <a:rPr lang="en-US" altLang="zh-CN" dirty="0" err="1"/>
              <a:t>bashrc</a:t>
            </a:r>
            <a:r>
              <a:rPr lang="zh-CN" altLang="zh-CN" dirty="0"/>
              <a:t>中为这些命令语句创建一些别名。</a:t>
            </a:r>
          </a:p>
          <a:p>
            <a:r>
              <a:rPr lang="zh-CN" altLang="zh-CN" dirty="0"/>
              <a:t>注意：一旦修改了</a:t>
            </a:r>
            <a:r>
              <a:rPr lang="en-US" altLang="zh-CN" dirty="0"/>
              <a:t>~/.</a:t>
            </a:r>
            <a:r>
              <a:rPr lang="en-US" altLang="zh-CN" dirty="0" err="1"/>
              <a:t>bashrc</a:t>
            </a:r>
            <a:r>
              <a:rPr lang="zh-CN" altLang="zh-CN" dirty="0"/>
              <a:t>文件，你必须重新登录</a:t>
            </a:r>
            <a:r>
              <a:rPr lang="en-US" altLang="zh-CN" dirty="0"/>
              <a:t>Shell</a:t>
            </a:r>
            <a:r>
              <a:rPr lang="zh-CN" altLang="zh-CN" dirty="0"/>
              <a:t>后，新的设置才会生效。</a:t>
            </a:r>
          </a:p>
          <a:p>
            <a:r>
              <a:rPr lang="en-US" altLang="zh-CN" dirty="0"/>
              <a:t>Bash</a:t>
            </a:r>
            <a:r>
              <a:rPr lang="zh-CN" altLang="zh-CN" dirty="0"/>
              <a:t>的内置命令</a:t>
            </a:r>
            <a:r>
              <a:rPr lang="en-US" altLang="zh-CN" dirty="0"/>
              <a:t>alias</a:t>
            </a:r>
            <a:r>
              <a:rPr lang="zh-CN" altLang="zh-CN" dirty="0"/>
              <a:t>即用于创建一个别名，创建别名的语法如下所示：</a:t>
            </a:r>
          </a:p>
          <a:p>
            <a:r>
              <a:rPr lang="en-US" altLang="zh-CN" dirty="0"/>
              <a:t>alias name='command'</a:t>
            </a:r>
            <a:endParaRPr lang="zh-CN" altLang="zh-CN" dirty="0"/>
          </a:p>
          <a:p>
            <a:pPr lvl="0"/>
            <a:r>
              <a:rPr lang="en-US" altLang="zh-CN" dirty="0"/>
              <a:t>name – </a:t>
            </a:r>
            <a:r>
              <a:rPr lang="zh-CN" altLang="zh-CN" dirty="0"/>
              <a:t>用户定义的用于别名的任意简短的名字</a:t>
            </a:r>
          </a:p>
          <a:p>
            <a:pPr lvl="0"/>
            <a:r>
              <a:rPr lang="en-US" altLang="zh-CN" dirty="0"/>
              <a:t>command – </a:t>
            </a:r>
            <a:r>
              <a:rPr lang="zh-CN" altLang="zh-CN" dirty="0"/>
              <a:t>任意</a:t>
            </a:r>
            <a:r>
              <a:rPr lang="en-US" altLang="zh-CN" dirty="0"/>
              <a:t>Linux</a:t>
            </a:r>
            <a:r>
              <a:rPr lang="zh-CN" altLang="zh-CN" dirty="0"/>
              <a:t>命令</a:t>
            </a:r>
          </a:p>
          <a:p>
            <a:endParaRPr lang="zh-CN" altLang="en-US" dirty="0"/>
          </a:p>
        </p:txBody>
      </p:sp>
    </p:spTree>
    <p:extLst>
      <p:ext uri="{BB962C8B-B14F-4D97-AF65-F5344CB8AC3E}">
        <p14:creationId xmlns:p14="http://schemas.microsoft.com/office/powerpoint/2010/main" val="3804363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2.4.4  </a:t>
            </a:r>
            <a:r>
              <a:rPr lang="zh-CN" altLang="zh-CN" dirty="0"/>
              <a:t>实例：修改</a:t>
            </a:r>
            <a:r>
              <a:rPr lang="en-US" altLang="zh-CN" dirty="0"/>
              <a:t>Bash</a:t>
            </a:r>
            <a:r>
              <a:rPr lang="zh-CN" altLang="zh-CN" dirty="0"/>
              <a:t>提示符</a:t>
            </a:r>
            <a:endParaRPr lang="zh-CN" altLang="en-US" dirty="0"/>
          </a:p>
        </p:txBody>
      </p:sp>
      <p:sp>
        <p:nvSpPr>
          <p:cNvPr id="3" name="内容占位符 2"/>
          <p:cNvSpPr>
            <a:spLocks noGrp="1"/>
          </p:cNvSpPr>
          <p:nvPr>
            <p:ph idx="1"/>
          </p:nvPr>
        </p:nvSpPr>
        <p:spPr/>
        <p:txBody>
          <a:bodyPr/>
          <a:lstStyle/>
          <a:p>
            <a:r>
              <a:rPr lang="zh-CN" altLang="zh-CN" dirty="0"/>
              <a:t>我们在前面的章节中提到过环境变量</a:t>
            </a:r>
            <a:r>
              <a:rPr lang="en-US" altLang="zh-CN" dirty="0"/>
              <a:t>PS1</a:t>
            </a:r>
            <a:r>
              <a:rPr lang="zh-CN" altLang="zh-CN" dirty="0"/>
              <a:t>，设置此变量即可用于定制你自己的</a:t>
            </a:r>
            <a:r>
              <a:rPr lang="en-US" altLang="zh-CN" dirty="0"/>
              <a:t>Bash</a:t>
            </a:r>
            <a:r>
              <a:rPr lang="zh-CN" altLang="zh-CN" dirty="0"/>
              <a:t>提示符。显示你当前提示符的设置，如下所示：</a:t>
            </a:r>
          </a:p>
          <a:p>
            <a:r>
              <a:rPr lang="x-none" altLang="zh-CN" dirty="0"/>
              <a:t>$ echo $PS1</a:t>
            </a:r>
            <a:endParaRPr lang="zh-CN" altLang="zh-CN" dirty="0"/>
          </a:p>
          <a:p>
            <a:r>
              <a:rPr lang="x-none" altLang="zh-CN" dirty="0"/>
              <a:t>\u@\h \w\n$</a:t>
            </a:r>
            <a:endParaRPr lang="zh-CN" altLang="zh-CN" dirty="0"/>
          </a:p>
          <a:p>
            <a:endParaRPr lang="zh-CN" altLang="en-US" dirty="0"/>
          </a:p>
        </p:txBody>
      </p:sp>
    </p:spTree>
    <p:extLst>
      <p:ext uri="{BB962C8B-B14F-4D97-AF65-F5344CB8AC3E}">
        <p14:creationId xmlns:p14="http://schemas.microsoft.com/office/powerpoint/2010/main" val="2253163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2.4.5  </a:t>
            </a:r>
            <a:r>
              <a:rPr lang="zh-CN" altLang="zh-CN" dirty="0"/>
              <a:t>实例：设置</a:t>
            </a:r>
            <a:r>
              <a:rPr lang="en-US" altLang="zh-CN" dirty="0"/>
              <a:t>Shell</a:t>
            </a:r>
            <a:r>
              <a:rPr lang="zh-CN" altLang="zh-CN" dirty="0"/>
              <a:t>选项</a:t>
            </a:r>
            <a:endParaRPr lang="zh-CN" altLang="en-US" dirty="0"/>
          </a:p>
        </p:txBody>
      </p:sp>
      <p:sp>
        <p:nvSpPr>
          <p:cNvPr id="3" name="内容占位符 2"/>
          <p:cNvSpPr>
            <a:spLocks noGrp="1"/>
          </p:cNvSpPr>
          <p:nvPr>
            <p:ph idx="1"/>
          </p:nvPr>
        </p:nvSpPr>
        <p:spPr/>
        <p:txBody>
          <a:bodyPr/>
          <a:lstStyle/>
          <a:p>
            <a:r>
              <a:rPr lang="zh-CN" altLang="zh-CN" dirty="0"/>
              <a:t>本节主要介绍如何使用</a:t>
            </a:r>
            <a:r>
              <a:rPr lang="en-US" altLang="zh-CN" dirty="0"/>
              <a:t>Bash</a:t>
            </a:r>
            <a:r>
              <a:rPr lang="zh-CN" altLang="zh-CN" dirty="0"/>
              <a:t>的内置命令</a:t>
            </a:r>
            <a:r>
              <a:rPr lang="en-US" altLang="zh-CN" dirty="0"/>
              <a:t>set</a:t>
            </a:r>
            <a:r>
              <a:rPr lang="zh-CN" altLang="zh-CN" dirty="0"/>
              <a:t>和</a:t>
            </a:r>
            <a:r>
              <a:rPr lang="en-US" altLang="zh-CN" dirty="0" err="1"/>
              <a:t>shopt</a:t>
            </a:r>
            <a:r>
              <a:rPr lang="zh-CN" altLang="zh-CN" dirty="0"/>
              <a:t>控制</a:t>
            </a:r>
            <a:r>
              <a:rPr lang="en-US" altLang="zh-CN" dirty="0"/>
              <a:t>Bash</a:t>
            </a:r>
            <a:r>
              <a:rPr lang="zh-CN" altLang="zh-CN" dirty="0"/>
              <a:t>的行为。</a:t>
            </a:r>
          </a:p>
          <a:p>
            <a:r>
              <a:rPr lang="zh-CN" altLang="zh-CN" dirty="0"/>
              <a:t>你可以通过开启或关闭</a:t>
            </a:r>
            <a:r>
              <a:rPr lang="en-US" altLang="zh-CN" dirty="0"/>
              <a:t>Bash</a:t>
            </a:r>
            <a:r>
              <a:rPr lang="zh-CN" altLang="zh-CN" dirty="0"/>
              <a:t>的相关选项控制</a:t>
            </a:r>
            <a:r>
              <a:rPr lang="en-US" altLang="zh-CN" dirty="0"/>
              <a:t>Bash</a:t>
            </a:r>
            <a:r>
              <a:rPr lang="zh-CN" altLang="zh-CN" dirty="0"/>
              <a:t>的行为，不同的选项使用不同的开启和关闭的方法。</a:t>
            </a:r>
            <a:r>
              <a:rPr lang="en-US" altLang="zh-CN" dirty="0"/>
              <a:t>Bash</a:t>
            </a:r>
            <a:r>
              <a:rPr lang="zh-CN" altLang="zh-CN" dirty="0"/>
              <a:t>内置命令</a:t>
            </a:r>
            <a:r>
              <a:rPr lang="en-US" altLang="zh-CN" dirty="0"/>
              <a:t>set</a:t>
            </a:r>
            <a:r>
              <a:rPr lang="zh-CN" altLang="zh-CN" dirty="0"/>
              <a:t>控制一组选项，而</a:t>
            </a:r>
            <a:r>
              <a:rPr lang="en-US" altLang="zh-CN" dirty="0"/>
              <a:t>Bash</a:t>
            </a:r>
            <a:r>
              <a:rPr lang="zh-CN" altLang="zh-CN" dirty="0"/>
              <a:t>内置命令</a:t>
            </a:r>
            <a:r>
              <a:rPr lang="en-US" altLang="zh-CN" dirty="0" err="1"/>
              <a:t>shopt</a:t>
            </a:r>
            <a:r>
              <a:rPr lang="zh-CN" altLang="zh-CN" dirty="0"/>
              <a:t>控制另一组选项。</a:t>
            </a:r>
          </a:p>
          <a:p>
            <a:endParaRPr lang="zh-CN" altLang="en-US" dirty="0"/>
          </a:p>
        </p:txBody>
      </p:sp>
    </p:spTree>
    <p:extLst>
      <p:ext uri="{BB962C8B-B14F-4D97-AF65-F5344CB8AC3E}">
        <p14:creationId xmlns:p14="http://schemas.microsoft.com/office/powerpoint/2010/main" val="116045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zh-CN" dirty="0"/>
              <a:t>小结</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下面我们总结一下本章所学的主要知识：</a:t>
            </a:r>
          </a:p>
          <a:p>
            <a:pPr lvl="0"/>
            <a:r>
              <a:rPr lang="en-US" altLang="zh-CN" dirty="0"/>
              <a:t>Bash</a:t>
            </a:r>
            <a:r>
              <a:rPr lang="zh-CN" altLang="zh-CN" dirty="0"/>
              <a:t>是大多数</a:t>
            </a:r>
            <a:r>
              <a:rPr lang="en-US" altLang="zh-CN" dirty="0"/>
              <a:t>Linux</a:t>
            </a:r>
            <a:r>
              <a:rPr lang="zh-CN" altLang="zh-CN" dirty="0"/>
              <a:t>系统的默认</a:t>
            </a:r>
            <a:r>
              <a:rPr lang="en-US" altLang="zh-CN" dirty="0"/>
              <a:t>Shell</a:t>
            </a:r>
            <a:r>
              <a:rPr lang="zh-CN" altLang="zh-CN" dirty="0"/>
              <a:t>，它与原来的</a:t>
            </a:r>
            <a:r>
              <a:rPr lang="en-US" altLang="zh-CN" dirty="0"/>
              <a:t>Unix </a:t>
            </a:r>
            <a:r>
              <a:rPr lang="en-US" altLang="zh-CN" dirty="0" err="1"/>
              <a:t>sh</a:t>
            </a:r>
            <a:r>
              <a:rPr lang="en-US" altLang="zh-CN" dirty="0"/>
              <a:t> shell</a:t>
            </a:r>
            <a:r>
              <a:rPr lang="zh-CN" altLang="zh-CN" dirty="0"/>
              <a:t>向后兼容，并且融合了一些有用的</a:t>
            </a:r>
            <a:r>
              <a:rPr lang="en-US" altLang="zh-CN" dirty="0" err="1"/>
              <a:t>Korn</a:t>
            </a:r>
            <a:r>
              <a:rPr lang="en-US" altLang="zh-CN" dirty="0"/>
              <a:t> Shell</a:t>
            </a:r>
            <a:r>
              <a:rPr lang="zh-CN" altLang="zh-CN" dirty="0"/>
              <a:t>和</a:t>
            </a:r>
            <a:r>
              <a:rPr lang="en-US" altLang="zh-CN" dirty="0"/>
              <a:t>C Shell</a:t>
            </a:r>
            <a:r>
              <a:rPr lang="zh-CN" altLang="zh-CN" dirty="0"/>
              <a:t>的特性。</a:t>
            </a:r>
          </a:p>
          <a:p>
            <a:pPr lvl="0"/>
            <a:r>
              <a:rPr lang="zh-CN" altLang="zh-CN" dirty="0"/>
              <a:t>用户登录时，登录</a:t>
            </a:r>
            <a:r>
              <a:rPr lang="en-US" altLang="zh-CN" dirty="0"/>
              <a:t>Shell</a:t>
            </a:r>
            <a:r>
              <a:rPr lang="zh-CN" altLang="zh-CN" dirty="0"/>
              <a:t>调用的初始化文件和脚本的次序依次是：</a:t>
            </a:r>
            <a:r>
              <a:rPr lang="en-US" altLang="zh-CN" dirty="0"/>
              <a:t>/</a:t>
            </a:r>
            <a:r>
              <a:rPr lang="en-US" altLang="zh-CN" dirty="0" err="1"/>
              <a:t>etc</a:t>
            </a:r>
            <a:r>
              <a:rPr lang="en-US" altLang="zh-CN" dirty="0"/>
              <a:t>/profile</a:t>
            </a:r>
            <a:r>
              <a:rPr lang="zh-CN" altLang="zh-CN" dirty="0"/>
              <a:t>、</a:t>
            </a:r>
            <a:r>
              <a:rPr lang="en-US" altLang="zh-CN" dirty="0"/>
              <a:t>/</a:t>
            </a:r>
            <a:r>
              <a:rPr lang="en-US" altLang="zh-CN" dirty="0" err="1"/>
              <a:t>etc</a:t>
            </a:r>
            <a:r>
              <a:rPr lang="en-US" altLang="zh-CN" dirty="0"/>
              <a:t>/</a:t>
            </a:r>
            <a:r>
              <a:rPr lang="en-US" altLang="zh-CN" dirty="0" err="1"/>
              <a:t>profile.d</a:t>
            </a:r>
            <a:r>
              <a:rPr lang="zh-CN" altLang="zh-CN" dirty="0"/>
              <a:t>目录下的脚本、</a:t>
            </a:r>
            <a:r>
              <a:rPr lang="en-US" altLang="zh-CN" dirty="0"/>
              <a:t>$HOME/.</a:t>
            </a:r>
            <a:r>
              <a:rPr lang="en-US" altLang="zh-CN" dirty="0" err="1"/>
              <a:t>bash_profile</a:t>
            </a:r>
            <a:r>
              <a:rPr lang="zh-CN" altLang="zh-CN" dirty="0"/>
              <a:t>、</a:t>
            </a:r>
            <a:r>
              <a:rPr lang="en-US" altLang="zh-CN" dirty="0"/>
              <a:t>$HOME/.</a:t>
            </a:r>
            <a:r>
              <a:rPr lang="en-US" altLang="zh-CN" dirty="0" err="1"/>
              <a:t>bashrc</a:t>
            </a:r>
            <a:r>
              <a:rPr lang="zh-CN" altLang="zh-CN" dirty="0"/>
              <a:t>、</a:t>
            </a:r>
            <a:r>
              <a:rPr lang="en-US" altLang="zh-CN" dirty="0"/>
              <a:t>/</a:t>
            </a:r>
            <a:r>
              <a:rPr lang="en-US" altLang="zh-CN" dirty="0" err="1"/>
              <a:t>etc</a:t>
            </a:r>
            <a:r>
              <a:rPr lang="en-US" altLang="zh-CN" dirty="0"/>
              <a:t>/</a:t>
            </a:r>
            <a:r>
              <a:rPr lang="en-US" altLang="zh-CN" dirty="0" err="1"/>
              <a:t>bashrc</a:t>
            </a:r>
            <a:r>
              <a:rPr lang="zh-CN" altLang="zh-CN" dirty="0"/>
              <a:t>。</a:t>
            </a:r>
          </a:p>
          <a:p>
            <a:pPr lvl="0"/>
            <a:r>
              <a:rPr lang="zh-CN" altLang="zh-CN" dirty="0"/>
              <a:t>一旦修改了</a:t>
            </a:r>
            <a:r>
              <a:rPr lang="en-US" altLang="zh-CN" dirty="0"/>
              <a:t>~/.</a:t>
            </a:r>
            <a:r>
              <a:rPr lang="en-US" altLang="zh-CN" dirty="0" err="1"/>
              <a:t>bashrc</a:t>
            </a:r>
            <a:r>
              <a:rPr lang="zh-CN" altLang="zh-CN" dirty="0"/>
              <a:t>文件，你必须重新登录</a:t>
            </a:r>
            <a:r>
              <a:rPr lang="en-US" altLang="zh-CN" dirty="0"/>
              <a:t>Shell</a:t>
            </a:r>
            <a:r>
              <a:rPr lang="zh-CN" altLang="zh-CN" dirty="0"/>
              <a:t>后，新的设置才会生效。</a:t>
            </a:r>
          </a:p>
          <a:p>
            <a:pPr lvl="0"/>
            <a:r>
              <a:rPr lang="zh-CN" altLang="zh-CN" dirty="0"/>
              <a:t>当登录</a:t>
            </a:r>
            <a:r>
              <a:rPr lang="en-US" altLang="zh-CN" dirty="0"/>
              <a:t>Shell</a:t>
            </a:r>
            <a:r>
              <a:rPr lang="zh-CN" altLang="zh-CN" dirty="0"/>
              <a:t>退出时，如果</a:t>
            </a:r>
            <a:r>
              <a:rPr lang="en-US" altLang="zh-CN" dirty="0"/>
              <a:t>$HOEM/.</a:t>
            </a:r>
            <a:r>
              <a:rPr lang="en-US" altLang="zh-CN" dirty="0" err="1"/>
              <a:t>bash_logout</a:t>
            </a:r>
            <a:r>
              <a:rPr lang="zh-CN" altLang="zh-CN" dirty="0"/>
              <a:t>脚本存在的话，</a:t>
            </a:r>
            <a:r>
              <a:rPr lang="en-US" altLang="zh-CN" dirty="0"/>
              <a:t>bash</a:t>
            </a:r>
            <a:r>
              <a:rPr lang="zh-CN" altLang="zh-CN" dirty="0"/>
              <a:t>会读取并执行此脚本的内容。</a:t>
            </a:r>
          </a:p>
          <a:p>
            <a:pPr lvl="0"/>
            <a:r>
              <a:rPr lang="en-US" altLang="zh-CN" dirty="0"/>
              <a:t>Shell</a:t>
            </a:r>
            <a:r>
              <a:rPr lang="zh-CN" altLang="zh-CN" dirty="0"/>
              <a:t>中有两种变量的类型：系统变量（环境变量）和用户自定义的变量（本地变量或</a:t>
            </a:r>
            <a:r>
              <a:rPr lang="en-US" altLang="zh-CN" dirty="0"/>
              <a:t>Shell</a:t>
            </a:r>
            <a:r>
              <a:rPr lang="zh-CN" altLang="zh-CN" dirty="0"/>
              <a:t>变量）。</a:t>
            </a:r>
          </a:p>
          <a:p>
            <a:pPr lvl="0"/>
            <a:r>
              <a:rPr lang="en-US" altLang="zh-CN" dirty="0"/>
              <a:t>Bash</a:t>
            </a:r>
            <a:r>
              <a:rPr lang="zh-CN" altLang="zh-CN" dirty="0"/>
              <a:t>中定义变量和赋值的方法：</a:t>
            </a:r>
            <a:r>
              <a:rPr lang="en-US" altLang="zh-CN" dirty="0" err="1"/>
              <a:t>varName</a:t>
            </a:r>
            <a:r>
              <a:rPr lang="en-US" altLang="zh-CN" dirty="0"/>
              <a:t>=</a:t>
            </a:r>
            <a:r>
              <a:rPr lang="en-US" altLang="zh-CN" dirty="0" err="1"/>
              <a:t>varValue</a:t>
            </a:r>
            <a:r>
              <a:rPr lang="zh-CN" altLang="zh-CN" dirty="0"/>
              <a:t>，在赋值操作符“</a:t>
            </a:r>
            <a:r>
              <a:rPr lang="en-US" altLang="zh-CN" dirty="0"/>
              <a:t>=</a:t>
            </a:r>
            <a:r>
              <a:rPr lang="zh-CN" altLang="zh-CN" dirty="0"/>
              <a:t>”的周围，不要有任何空格。</a:t>
            </a:r>
          </a:p>
          <a:p>
            <a:pPr lvl="0"/>
            <a:r>
              <a:rPr lang="en-US" altLang="zh-CN" dirty="0"/>
              <a:t>Bash</a:t>
            </a:r>
            <a:r>
              <a:rPr lang="zh-CN" altLang="zh-CN" dirty="0"/>
              <a:t>变量名必须以字母或下划线字符“</a:t>
            </a:r>
            <a:r>
              <a:rPr lang="en-US" altLang="zh-CN" dirty="0"/>
              <a:t>_</a:t>
            </a:r>
            <a:r>
              <a:rPr lang="zh-CN" altLang="zh-CN" dirty="0"/>
              <a:t>”开头，后面跟字母数字或下划线字符，第一个字符不能为数字。</a:t>
            </a:r>
          </a:p>
          <a:p>
            <a:endParaRPr lang="zh-CN" altLang="en-US" dirty="0"/>
          </a:p>
        </p:txBody>
      </p:sp>
    </p:spTree>
    <p:extLst>
      <p:ext uri="{BB962C8B-B14F-4D97-AF65-F5344CB8AC3E}">
        <p14:creationId xmlns:p14="http://schemas.microsoft.com/office/powerpoint/2010/main" val="1110250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zh-CN" dirty="0"/>
              <a:t>小结</a:t>
            </a:r>
            <a:endParaRPr lang="zh-CN" altLang="en-US" dirty="0"/>
          </a:p>
        </p:txBody>
      </p:sp>
      <p:sp>
        <p:nvSpPr>
          <p:cNvPr id="3" name="内容占位符 2"/>
          <p:cNvSpPr>
            <a:spLocks noGrp="1"/>
          </p:cNvSpPr>
          <p:nvPr>
            <p:ph idx="1"/>
          </p:nvPr>
        </p:nvSpPr>
        <p:spPr/>
        <p:txBody>
          <a:bodyPr>
            <a:normAutofit fontScale="70000" lnSpcReduction="20000"/>
          </a:bodyPr>
          <a:lstStyle/>
          <a:p>
            <a:pPr lvl="0"/>
            <a:r>
              <a:rPr lang="zh-CN" altLang="zh-CN" dirty="0"/>
              <a:t>当引用一个变量时，通常最好是用双引号将变量名括起来，这样可以防止被引用的变量值中的特殊字符（除：</a:t>
            </a:r>
            <a:r>
              <a:rPr lang="en-US" altLang="zh-CN" dirty="0"/>
              <a:t>$, `</a:t>
            </a:r>
            <a:r>
              <a:rPr lang="zh-CN" altLang="zh-CN" dirty="0"/>
              <a:t>和</a:t>
            </a:r>
            <a:r>
              <a:rPr lang="en-US" altLang="zh-CN" dirty="0"/>
              <a:t>\</a:t>
            </a:r>
            <a:r>
              <a:rPr lang="zh-CN" altLang="zh-CN" dirty="0"/>
              <a:t>）被解释为其他错误含义。</a:t>
            </a:r>
          </a:p>
          <a:p>
            <a:pPr lvl="0"/>
            <a:r>
              <a:rPr lang="en-US" altLang="zh-CN" dirty="0"/>
              <a:t>Bash</a:t>
            </a:r>
            <a:r>
              <a:rPr lang="zh-CN" altLang="zh-CN" dirty="0"/>
              <a:t>的内置命令</a:t>
            </a:r>
            <a:r>
              <a:rPr lang="en-US" altLang="zh-CN" dirty="0"/>
              <a:t>export</a:t>
            </a:r>
            <a:r>
              <a:rPr lang="zh-CN" altLang="zh-CN" dirty="0"/>
              <a:t>会将指定给它的变量或函数自动输出到后续命令的执行环境。</a:t>
            </a:r>
          </a:p>
          <a:p>
            <a:pPr lvl="0"/>
            <a:r>
              <a:rPr lang="en-US" altLang="zh-CN" dirty="0"/>
              <a:t>Bash</a:t>
            </a:r>
            <a:r>
              <a:rPr lang="zh-CN" altLang="zh-CN" dirty="0"/>
              <a:t>中使用</a:t>
            </a:r>
            <a:r>
              <a:rPr lang="en-US" altLang="zh-CN" dirty="0"/>
              <a:t>unset</a:t>
            </a:r>
            <a:r>
              <a:rPr lang="zh-CN" altLang="zh-CN" dirty="0"/>
              <a:t>命令删除相应的变量或函数。</a:t>
            </a:r>
          </a:p>
          <a:p>
            <a:pPr lvl="0"/>
            <a:r>
              <a:rPr lang="zh-CN" altLang="zh-CN" dirty="0"/>
              <a:t>使用</a:t>
            </a:r>
            <a:r>
              <a:rPr lang="en-US" altLang="zh-CN" dirty="0"/>
              <a:t>history</a:t>
            </a:r>
            <a:r>
              <a:rPr lang="zh-CN" altLang="zh-CN" dirty="0"/>
              <a:t>命令可以显示你在命令行提示符下输入的命令列表。</a:t>
            </a:r>
          </a:p>
          <a:p>
            <a:pPr lvl="0"/>
            <a:r>
              <a:rPr lang="en-US" altLang="zh-CN" dirty="0"/>
              <a:t>Shell</a:t>
            </a:r>
            <a:r>
              <a:rPr lang="zh-CN" altLang="zh-CN" dirty="0"/>
              <a:t>中扩展的方式有八种，它们分别是（按扩展的先后顺序排序）：大括号扩展、波浪号扩展、参数和变量扩展、命令替换、算术扩展、进程替换、单词拆分和文件名扩展。</a:t>
            </a:r>
          </a:p>
          <a:p>
            <a:pPr lvl="0"/>
            <a:r>
              <a:rPr lang="en-US" altLang="zh-CN" dirty="0"/>
              <a:t>Bash</a:t>
            </a:r>
            <a:r>
              <a:rPr lang="zh-CN" altLang="zh-CN" dirty="0"/>
              <a:t>的内置命令</a:t>
            </a:r>
            <a:r>
              <a:rPr lang="en-US" altLang="zh-CN" dirty="0"/>
              <a:t>alias</a:t>
            </a:r>
            <a:r>
              <a:rPr lang="zh-CN" altLang="zh-CN" dirty="0"/>
              <a:t>用于创建一个别名。</a:t>
            </a:r>
          </a:p>
          <a:p>
            <a:pPr lvl="0"/>
            <a:r>
              <a:rPr lang="zh-CN" altLang="zh-CN" dirty="0"/>
              <a:t>如果你想每次登录时自动设置你的</a:t>
            </a:r>
            <a:r>
              <a:rPr lang="en-US" altLang="zh-CN" dirty="0"/>
              <a:t>Shell</a:t>
            </a:r>
            <a:r>
              <a:rPr lang="zh-CN" altLang="zh-CN" dirty="0"/>
              <a:t>提示符，你需要将环境变量</a:t>
            </a:r>
            <a:r>
              <a:rPr lang="en-US" altLang="zh-CN" dirty="0"/>
              <a:t>PS1</a:t>
            </a:r>
            <a:r>
              <a:rPr lang="zh-CN" altLang="zh-CN" dirty="0"/>
              <a:t>放在你的</a:t>
            </a:r>
            <a:r>
              <a:rPr lang="en-US" altLang="zh-CN" dirty="0"/>
              <a:t>~/.</a:t>
            </a:r>
            <a:r>
              <a:rPr lang="en-US" altLang="zh-CN" dirty="0" err="1"/>
              <a:t>bashrc</a:t>
            </a:r>
            <a:r>
              <a:rPr lang="zh-CN" altLang="zh-CN" dirty="0"/>
              <a:t>文件中，并使用</a:t>
            </a:r>
            <a:r>
              <a:rPr lang="en-US" altLang="zh-CN" dirty="0"/>
              <a:t>export</a:t>
            </a:r>
            <a:r>
              <a:rPr lang="zh-CN" altLang="zh-CN" dirty="0"/>
              <a:t>命令将其输出到其它子命令。</a:t>
            </a:r>
          </a:p>
          <a:p>
            <a:pPr lvl="0"/>
            <a:r>
              <a:rPr lang="en-US" altLang="zh-CN" dirty="0"/>
              <a:t>Bash</a:t>
            </a:r>
            <a:r>
              <a:rPr lang="zh-CN" altLang="zh-CN" dirty="0"/>
              <a:t>的内置命令</a:t>
            </a:r>
            <a:r>
              <a:rPr lang="en-US" altLang="zh-CN" dirty="0"/>
              <a:t>set</a:t>
            </a:r>
            <a:r>
              <a:rPr lang="zh-CN" altLang="zh-CN" dirty="0"/>
              <a:t>和</a:t>
            </a:r>
            <a:r>
              <a:rPr lang="en-US" altLang="zh-CN" dirty="0" err="1"/>
              <a:t>shopt</a:t>
            </a:r>
            <a:r>
              <a:rPr lang="zh-CN" altLang="zh-CN" dirty="0"/>
              <a:t>可以用于设置</a:t>
            </a:r>
            <a:r>
              <a:rPr lang="en-US" altLang="zh-CN" dirty="0"/>
              <a:t>Shell</a:t>
            </a:r>
            <a:r>
              <a:rPr lang="zh-CN" altLang="zh-CN" dirty="0"/>
              <a:t>选项。</a:t>
            </a:r>
            <a:endParaRPr lang="zh-CN" altLang="zh-CN" dirty="0"/>
          </a:p>
        </p:txBody>
      </p:sp>
    </p:spTree>
    <p:extLst>
      <p:ext uri="{BB962C8B-B14F-4D97-AF65-F5344CB8AC3E}">
        <p14:creationId xmlns:p14="http://schemas.microsoft.com/office/powerpoint/2010/main" val="267563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Bash</a:t>
            </a:r>
            <a:r>
              <a:rPr lang="zh-CN" altLang="zh-CN" dirty="0"/>
              <a:t>提供的改进</a:t>
            </a:r>
            <a:endParaRPr lang="zh-CN" altLang="en-US" dirty="0"/>
          </a:p>
        </p:txBody>
      </p:sp>
      <p:sp>
        <p:nvSpPr>
          <p:cNvPr id="3" name="内容占位符 2"/>
          <p:cNvSpPr>
            <a:spLocks noGrp="1"/>
          </p:cNvSpPr>
          <p:nvPr>
            <p:ph idx="1"/>
          </p:nvPr>
        </p:nvSpPr>
        <p:spPr/>
        <p:txBody>
          <a:bodyPr>
            <a:normAutofit fontScale="85000" lnSpcReduction="20000"/>
          </a:bodyPr>
          <a:lstStyle/>
          <a:p>
            <a:pPr marL="109728" indent="0">
              <a:buNone/>
            </a:pPr>
            <a:r>
              <a:rPr lang="en-US" altLang="zh-CN" dirty="0"/>
              <a:t>Bash</a:t>
            </a:r>
            <a:r>
              <a:rPr lang="zh-CN" altLang="zh-CN" dirty="0"/>
              <a:t>的语法是</a:t>
            </a:r>
            <a:r>
              <a:rPr lang="en-US" altLang="zh-CN" dirty="0"/>
              <a:t>Bourne Shell</a:t>
            </a:r>
            <a:r>
              <a:rPr lang="zh-CN" altLang="zh-CN" dirty="0"/>
              <a:t>语法的一个改进版本。在大多数情况下，</a:t>
            </a:r>
            <a:r>
              <a:rPr lang="en-US" altLang="zh-CN" dirty="0"/>
              <a:t>Bourne Shell</a:t>
            </a:r>
            <a:r>
              <a:rPr lang="zh-CN" altLang="zh-CN" dirty="0"/>
              <a:t>脚本可以被</a:t>
            </a:r>
            <a:r>
              <a:rPr lang="en-US" altLang="zh-CN" dirty="0"/>
              <a:t>Bash</a:t>
            </a:r>
            <a:r>
              <a:rPr lang="zh-CN" altLang="zh-CN" dirty="0"/>
              <a:t>正常的运行。下面列出了</a:t>
            </a:r>
            <a:r>
              <a:rPr lang="en-US" altLang="zh-CN" dirty="0"/>
              <a:t>Bash</a:t>
            </a:r>
            <a:r>
              <a:rPr lang="zh-CN" altLang="zh-CN" dirty="0"/>
              <a:t>提供的一部分改进：</a:t>
            </a:r>
          </a:p>
          <a:p>
            <a:pPr lvl="0"/>
            <a:r>
              <a:rPr lang="zh-CN" altLang="zh-CN" dirty="0"/>
              <a:t>命令行编辑</a:t>
            </a:r>
          </a:p>
          <a:p>
            <a:pPr lvl="0"/>
            <a:r>
              <a:rPr lang="zh-CN" altLang="zh-CN" dirty="0"/>
              <a:t>命令行补全</a:t>
            </a:r>
          </a:p>
          <a:p>
            <a:pPr lvl="0"/>
            <a:r>
              <a:rPr lang="zh-CN" altLang="zh-CN" dirty="0"/>
              <a:t>不限制命令行历史大小</a:t>
            </a:r>
          </a:p>
          <a:p>
            <a:pPr lvl="0"/>
            <a:r>
              <a:rPr lang="zh-CN" altLang="zh-CN" dirty="0"/>
              <a:t>不限制大小的数组</a:t>
            </a:r>
          </a:p>
          <a:p>
            <a:pPr lvl="0"/>
            <a:r>
              <a:rPr lang="en-US" altLang="zh-CN" dirty="0"/>
              <a:t>Bash</a:t>
            </a:r>
            <a:r>
              <a:rPr lang="zh-CN" altLang="zh-CN" dirty="0"/>
              <a:t>启动文件 </a:t>
            </a:r>
            <a:r>
              <a:rPr lang="en-US" altLang="zh-CN" dirty="0"/>
              <a:t>– </a:t>
            </a:r>
            <a:r>
              <a:rPr lang="zh-CN" altLang="zh-CN" dirty="0"/>
              <a:t>你可以运行</a:t>
            </a:r>
            <a:r>
              <a:rPr lang="en-US" altLang="zh-CN" dirty="0"/>
              <a:t>Bash</a:t>
            </a:r>
            <a:r>
              <a:rPr lang="zh-CN" altLang="zh-CN" dirty="0"/>
              <a:t>作为一个交互式登录</a:t>
            </a:r>
            <a:r>
              <a:rPr lang="en-US" altLang="zh-CN" dirty="0"/>
              <a:t>Shell</a:t>
            </a:r>
            <a:r>
              <a:rPr lang="zh-CN" altLang="zh-CN" dirty="0"/>
              <a:t>，或作为一个交互式非登录</a:t>
            </a:r>
            <a:r>
              <a:rPr lang="en-US" altLang="zh-CN" dirty="0"/>
              <a:t>Shell</a:t>
            </a:r>
            <a:r>
              <a:rPr lang="zh-CN" altLang="zh-CN" dirty="0"/>
              <a:t>。</a:t>
            </a:r>
          </a:p>
          <a:p>
            <a:pPr lvl="0"/>
            <a:r>
              <a:rPr lang="zh-CN" altLang="zh-CN" dirty="0"/>
              <a:t>条件表达式</a:t>
            </a:r>
          </a:p>
          <a:p>
            <a:pPr lvl="0"/>
            <a:r>
              <a:rPr lang="zh-CN" altLang="zh-CN" dirty="0"/>
              <a:t>目录堆栈 </a:t>
            </a:r>
            <a:r>
              <a:rPr lang="en-US" altLang="zh-CN" dirty="0"/>
              <a:t>– </a:t>
            </a:r>
            <a:r>
              <a:rPr lang="zh-CN" altLang="zh-CN" dirty="0"/>
              <a:t>访问目录的历史记录</a:t>
            </a:r>
          </a:p>
          <a:p>
            <a:pPr lvl="0"/>
            <a:r>
              <a:rPr lang="zh-CN" altLang="zh-CN" dirty="0"/>
              <a:t>限制性</a:t>
            </a:r>
            <a:r>
              <a:rPr lang="en-US" altLang="zh-CN" dirty="0"/>
              <a:t>Shell – </a:t>
            </a:r>
            <a:r>
              <a:rPr lang="zh-CN" altLang="zh-CN" dirty="0"/>
              <a:t>更多的</a:t>
            </a:r>
            <a:r>
              <a:rPr lang="en-US" altLang="zh-CN" dirty="0"/>
              <a:t>Shell</a:t>
            </a:r>
            <a:r>
              <a:rPr lang="zh-CN" altLang="zh-CN" dirty="0"/>
              <a:t>执行的控制模式</a:t>
            </a:r>
          </a:p>
          <a:p>
            <a:pPr lvl="0"/>
            <a:r>
              <a:rPr lang="en-US" altLang="zh-CN" dirty="0"/>
              <a:t>Bash POSIX</a:t>
            </a:r>
            <a:r>
              <a:rPr lang="zh-CN" altLang="zh-CN" dirty="0"/>
              <a:t>模式 </a:t>
            </a:r>
            <a:r>
              <a:rPr lang="en-US" altLang="zh-CN" dirty="0"/>
              <a:t>– </a:t>
            </a:r>
            <a:r>
              <a:rPr lang="zh-CN" altLang="zh-CN" dirty="0"/>
              <a:t>使</a:t>
            </a:r>
            <a:r>
              <a:rPr lang="en-US" altLang="zh-CN" dirty="0"/>
              <a:t>Bash</a:t>
            </a:r>
            <a:r>
              <a:rPr lang="zh-CN" altLang="zh-CN" dirty="0"/>
              <a:t>行为更接近</a:t>
            </a:r>
            <a:r>
              <a:rPr lang="en-US" altLang="zh-CN" dirty="0"/>
              <a:t>POSIX</a:t>
            </a:r>
            <a:r>
              <a:rPr lang="zh-CN" altLang="zh-CN" dirty="0"/>
              <a:t>标准的规定。</a:t>
            </a:r>
          </a:p>
          <a:p>
            <a:endParaRPr lang="zh-CN" altLang="en-US" dirty="0"/>
          </a:p>
        </p:txBody>
      </p:sp>
    </p:spTree>
    <p:extLst>
      <p:ext uri="{BB962C8B-B14F-4D97-AF65-F5344CB8AC3E}">
        <p14:creationId xmlns:p14="http://schemas.microsoft.com/office/powerpoint/2010/main" val="402699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effectLst/>
              </a:rPr>
              <a:t>2.2  Shell</a:t>
            </a:r>
            <a:r>
              <a:rPr lang="zh-CN" altLang="zh-CN" sz="4000" dirty="0">
                <a:effectLst/>
              </a:rPr>
              <a:t>在</a:t>
            </a:r>
            <a:r>
              <a:rPr lang="en-US" altLang="zh-CN" sz="4000" dirty="0">
                <a:effectLst/>
              </a:rPr>
              <a:t>Linux</a:t>
            </a:r>
            <a:r>
              <a:rPr lang="zh-CN" altLang="zh-CN" sz="4000" dirty="0">
                <a:effectLst/>
              </a:rPr>
              <a:t>环境中的角色</a:t>
            </a:r>
            <a:endParaRPr lang="zh-CN" altLang="en-US" sz="4000" dirty="0"/>
          </a:p>
        </p:txBody>
      </p:sp>
    </p:spTree>
    <p:extLst>
      <p:ext uri="{BB962C8B-B14F-4D97-AF65-F5344CB8AC3E}">
        <p14:creationId xmlns:p14="http://schemas.microsoft.com/office/powerpoint/2010/main" val="201821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2.2  Shell</a:t>
            </a:r>
            <a:r>
              <a:rPr lang="zh-CN" altLang="zh-CN" dirty="0"/>
              <a:t>在</a:t>
            </a:r>
            <a:r>
              <a:rPr lang="en-US" altLang="zh-CN" dirty="0"/>
              <a:t>Linux</a:t>
            </a:r>
            <a:r>
              <a:rPr lang="zh-CN" altLang="zh-CN" dirty="0"/>
              <a:t>环境中的角色</a:t>
            </a:r>
            <a:endParaRPr lang="zh-CN" altLang="en-US" dirty="0"/>
          </a:p>
        </p:txBody>
      </p:sp>
      <p:sp>
        <p:nvSpPr>
          <p:cNvPr id="5" name="内容占位符 4"/>
          <p:cNvSpPr>
            <a:spLocks noGrp="1"/>
          </p:cNvSpPr>
          <p:nvPr>
            <p:ph idx="1"/>
          </p:nvPr>
        </p:nvSpPr>
        <p:spPr/>
        <p:txBody>
          <a:bodyPr>
            <a:normAutofit fontScale="92500" lnSpcReduction="10000"/>
          </a:bodyPr>
          <a:lstStyle/>
          <a:p>
            <a:pPr marL="109728" indent="0">
              <a:buNone/>
            </a:pPr>
            <a:r>
              <a:rPr lang="en-US" altLang="zh-CN" dirty="0"/>
              <a:t>Linux</a:t>
            </a:r>
            <a:r>
              <a:rPr lang="zh-CN" altLang="zh-CN" dirty="0"/>
              <a:t>环境由以下几部分构成：</a:t>
            </a:r>
          </a:p>
          <a:p>
            <a:pPr lvl="0"/>
            <a:r>
              <a:rPr lang="zh-CN" altLang="zh-CN" dirty="0"/>
              <a:t>内核 </a:t>
            </a:r>
            <a:r>
              <a:rPr lang="en-US" altLang="zh-CN" dirty="0"/>
              <a:t>– Linux</a:t>
            </a:r>
            <a:r>
              <a:rPr lang="zh-CN" altLang="zh-CN" dirty="0"/>
              <a:t>操作系统的核心</a:t>
            </a:r>
          </a:p>
          <a:p>
            <a:pPr lvl="0"/>
            <a:r>
              <a:rPr lang="en-US" altLang="zh-CN" dirty="0"/>
              <a:t>Shell – </a:t>
            </a:r>
            <a:r>
              <a:rPr lang="zh-CN" altLang="zh-CN" dirty="0"/>
              <a:t>为用户和内核提供一个交互的接口</a:t>
            </a:r>
          </a:p>
          <a:p>
            <a:pPr lvl="0"/>
            <a:r>
              <a:rPr lang="zh-CN" altLang="zh-CN" dirty="0"/>
              <a:t>终端模拟器 </a:t>
            </a:r>
            <a:r>
              <a:rPr lang="en-US" altLang="zh-CN" dirty="0"/>
              <a:t>– </a:t>
            </a:r>
            <a:r>
              <a:rPr lang="zh-CN" altLang="zh-CN" dirty="0"/>
              <a:t>它允许用户输入命令并在屏幕上回显命令的运行结果</a:t>
            </a:r>
          </a:p>
          <a:p>
            <a:pPr lvl="0"/>
            <a:r>
              <a:rPr lang="en-US" altLang="zh-CN" dirty="0"/>
              <a:t>Linux</a:t>
            </a:r>
            <a:r>
              <a:rPr lang="zh-CN" altLang="zh-CN" dirty="0"/>
              <a:t>桌面和窗口管理器 </a:t>
            </a:r>
            <a:r>
              <a:rPr lang="en-US" altLang="zh-CN" dirty="0"/>
              <a:t>– Linux</a:t>
            </a:r>
            <a:r>
              <a:rPr lang="zh-CN" altLang="zh-CN" dirty="0"/>
              <a:t>桌面是各种软件应用程序的集合。它包括文件管理器、窗口管理器、终端模拟器等等。</a:t>
            </a:r>
          </a:p>
          <a:p>
            <a:pPr marL="109728" indent="0">
              <a:buNone/>
            </a:pPr>
            <a:r>
              <a:rPr lang="zh-CN" altLang="zh-CN" dirty="0"/>
              <a:t>由此可见，</a:t>
            </a:r>
            <a:r>
              <a:rPr lang="en-US" altLang="zh-CN" dirty="0"/>
              <a:t>Shell</a:t>
            </a:r>
            <a:r>
              <a:rPr lang="zh-CN" altLang="zh-CN" dirty="0"/>
              <a:t>在</a:t>
            </a:r>
            <a:r>
              <a:rPr lang="en-US" altLang="zh-CN" dirty="0"/>
              <a:t>Linux</a:t>
            </a:r>
            <a:r>
              <a:rPr lang="zh-CN" altLang="zh-CN" dirty="0"/>
              <a:t>环境中扮演了非常重要的角色，包括读取命令行、解释它的含义并执行、通过输出返回执行结果等等。</a:t>
            </a:r>
          </a:p>
          <a:p>
            <a:endParaRPr lang="zh-CN" altLang="en-US" dirty="0"/>
          </a:p>
        </p:txBody>
      </p:sp>
    </p:spTree>
    <p:extLst>
      <p:ext uri="{BB962C8B-B14F-4D97-AF65-F5344CB8AC3E}">
        <p14:creationId xmlns:p14="http://schemas.microsoft.com/office/powerpoint/2010/main" val="239591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a:t>
            </a:r>
            <a:r>
              <a:rPr lang="zh-CN" altLang="zh-CN" dirty="0"/>
              <a:t>与登录</a:t>
            </a:r>
            <a:r>
              <a:rPr lang="en-US" altLang="zh-CN" dirty="0"/>
              <a:t>Shell</a:t>
            </a:r>
            <a:r>
              <a:rPr lang="zh-CN" altLang="zh-CN" dirty="0"/>
              <a:t>相关的文件</a:t>
            </a:r>
            <a:endParaRPr lang="zh-CN" altLang="en-US" dirty="0"/>
          </a:p>
        </p:txBody>
      </p:sp>
      <p:sp>
        <p:nvSpPr>
          <p:cNvPr id="3" name="内容占位符 2"/>
          <p:cNvSpPr>
            <a:spLocks noGrp="1"/>
          </p:cNvSpPr>
          <p:nvPr>
            <p:ph idx="1"/>
          </p:nvPr>
        </p:nvSpPr>
        <p:spPr/>
        <p:txBody>
          <a:bodyPr>
            <a:normAutofit fontScale="62500" lnSpcReduction="20000"/>
          </a:bodyPr>
          <a:lstStyle/>
          <a:p>
            <a:pPr marL="109728" indent="0">
              <a:buNone/>
            </a:pPr>
            <a:r>
              <a:rPr lang="zh-CN" altLang="zh-CN" dirty="0"/>
              <a:t>当</a:t>
            </a:r>
            <a:r>
              <a:rPr lang="en-US" altLang="zh-CN" dirty="0"/>
              <a:t>Linux</a:t>
            </a:r>
            <a:r>
              <a:rPr lang="zh-CN" altLang="zh-CN" dirty="0"/>
              <a:t>系统的运行级别为</a:t>
            </a:r>
            <a:r>
              <a:rPr lang="en-US" altLang="zh-CN" dirty="0"/>
              <a:t>3</a:t>
            </a:r>
            <a:r>
              <a:rPr lang="zh-CN" altLang="zh-CN" dirty="0"/>
              <a:t>时，用户可以本地登录到系统控制台，</a:t>
            </a:r>
            <a:r>
              <a:rPr lang="en-US" altLang="zh-CN" dirty="0"/>
              <a:t>	</a:t>
            </a:r>
            <a:r>
              <a:rPr lang="zh-CN" altLang="zh-CN" dirty="0"/>
              <a:t>或在系统运行级别为</a:t>
            </a:r>
            <a:r>
              <a:rPr lang="en-US" altLang="zh-CN" dirty="0"/>
              <a:t>5</a:t>
            </a:r>
            <a:r>
              <a:rPr lang="zh-CN" altLang="zh-CN" dirty="0"/>
              <a:t>时，直接以图形界面方式登录。在这两种情况下登录时你都需要输入用户名和密码。用户登录时</a:t>
            </a:r>
            <a:r>
              <a:rPr lang="en-US" altLang="zh-CN" dirty="0"/>
              <a:t>Bash</a:t>
            </a:r>
            <a:r>
              <a:rPr lang="zh-CN" altLang="zh-CN" dirty="0"/>
              <a:t>将会使用以下初始化文件和启动脚本：</a:t>
            </a:r>
          </a:p>
          <a:p>
            <a:pPr lvl="0"/>
            <a:r>
              <a:rPr lang="en-US" altLang="zh-CN" dirty="0"/>
              <a:t>/</a:t>
            </a:r>
            <a:r>
              <a:rPr lang="en-US" altLang="zh-CN" dirty="0" err="1"/>
              <a:t>etc</a:t>
            </a:r>
            <a:r>
              <a:rPr lang="en-US" altLang="zh-CN" dirty="0"/>
              <a:t>/profile – </a:t>
            </a:r>
            <a:r>
              <a:rPr lang="zh-CN" altLang="zh-CN" dirty="0"/>
              <a:t>系统级的初始化文件，定义了一些环境变量，由登录</a:t>
            </a:r>
            <a:r>
              <a:rPr lang="en-US" altLang="zh-CN" dirty="0"/>
              <a:t>Shell</a:t>
            </a:r>
            <a:r>
              <a:rPr lang="zh-CN" altLang="zh-CN" dirty="0"/>
              <a:t>调用执行。</a:t>
            </a:r>
          </a:p>
          <a:p>
            <a:pPr lvl="0"/>
            <a:r>
              <a:rPr lang="en-US" altLang="zh-CN" dirty="0"/>
              <a:t>/</a:t>
            </a:r>
            <a:r>
              <a:rPr lang="en-US" altLang="zh-CN" dirty="0" err="1"/>
              <a:t>etc</a:t>
            </a:r>
            <a:r>
              <a:rPr lang="en-US" altLang="zh-CN" dirty="0"/>
              <a:t>/</a:t>
            </a:r>
            <a:r>
              <a:rPr lang="en-US" altLang="zh-CN" dirty="0" err="1"/>
              <a:t>bash.bashrc</a:t>
            </a:r>
            <a:r>
              <a:rPr lang="zh-CN" altLang="zh-CN" dirty="0"/>
              <a:t>或</a:t>
            </a:r>
            <a:r>
              <a:rPr lang="en-US" altLang="zh-CN" dirty="0"/>
              <a:t>/</a:t>
            </a:r>
            <a:r>
              <a:rPr lang="en-US" altLang="zh-CN" dirty="0" err="1"/>
              <a:t>etc</a:t>
            </a:r>
            <a:r>
              <a:rPr lang="en-US" altLang="zh-CN" dirty="0"/>
              <a:t>/</a:t>
            </a:r>
            <a:r>
              <a:rPr lang="en-US" altLang="zh-CN" dirty="0" err="1"/>
              <a:t>bashrc</a:t>
            </a:r>
            <a:r>
              <a:rPr lang="en-US" altLang="zh-CN" dirty="0"/>
              <a:t> – </a:t>
            </a:r>
            <a:r>
              <a:rPr lang="zh-CN" altLang="zh-CN" dirty="0"/>
              <a:t>其文件名根据不同的</a:t>
            </a:r>
            <a:r>
              <a:rPr lang="en-US" altLang="zh-CN" dirty="0"/>
              <a:t>Linux</a:t>
            </a:r>
            <a:r>
              <a:rPr lang="zh-CN" altLang="zh-CN" dirty="0"/>
              <a:t>发行版而异，每个交互式</a:t>
            </a:r>
            <a:r>
              <a:rPr lang="en-US" altLang="zh-CN" dirty="0"/>
              <a:t>Shell</a:t>
            </a:r>
            <a:r>
              <a:rPr lang="zh-CN" altLang="zh-CN" dirty="0"/>
              <a:t>的系统级的启动脚本，定义了一些函数和别名。</a:t>
            </a:r>
          </a:p>
          <a:p>
            <a:pPr lvl="0"/>
            <a:r>
              <a:rPr lang="en-US" altLang="zh-CN" dirty="0"/>
              <a:t>/</a:t>
            </a:r>
            <a:r>
              <a:rPr lang="en-US" altLang="zh-CN" dirty="0" err="1"/>
              <a:t>etc</a:t>
            </a:r>
            <a:r>
              <a:rPr lang="en-US" altLang="zh-CN" dirty="0"/>
              <a:t>/</a:t>
            </a:r>
            <a:r>
              <a:rPr lang="en-US" altLang="zh-CN" dirty="0" err="1"/>
              <a:t>bash.logout</a:t>
            </a:r>
            <a:r>
              <a:rPr lang="en-US" altLang="zh-CN" dirty="0"/>
              <a:t> – </a:t>
            </a:r>
            <a:r>
              <a:rPr lang="zh-CN" altLang="zh-CN" dirty="0"/>
              <a:t>系统级的登录</a:t>
            </a:r>
            <a:r>
              <a:rPr lang="en-US" altLang="zh-CN" dirty="0"/>
              <a:t>shell</a:t>
            </a:r>
            <a:r>
              <a:rPr lang="zh-CN" altLang="zh-CN" dirty="0"/>
              <a:t>清理脚本，当登录</a:t>
            </a:r>
            <a:r>
              <a:rPr lang="en-US" altLang="zh-CN" dirty="0"/>
              <a:t>Shell</a:t>
            </a:r>
            <a:r>
              <a:rPr lang="zh-CN" altLang="zh-CN" dirty="0"/>
              <a:t>退出时执行。部分</a:t>
            </a:r>
            <a:r>
              <a:rPr lang="en-US" altLang="zh-CN" dirty="0"/>
              <a:t>Linux</a:t>
            </a:r>
            <a:r>
              <a:rPr lang="zh-CN" altLang="zh-CN" dirty="0"/>
              <a:t>发行版默认是没有此文件。</a:t>
            </a:r>
          </a:p>
          <a:p>
            <a:pPr lvl="0"/>
            <a:r>
              <a:rPr lang="en-US" altLang="zh-CN" dirty="0"/>
              <a:t>$HOME/.</a:t>
            </a:r>
            <a:r>
              <a:rPr lang="en-US" altLang="zh-CN" dirty="0" err="1"/>
              <a:t>bash_profile</a:t>
            </a:r>
            <a:r>
              <a:rPr lang="zh-CN" altLang="zh-CN" dirty="0"/>
              <a:t>、</a:t>
            </a:r>
            <a:r>
              <a:rPr lang="en-US" altLang="zh-CN" dirty="0"/>
              <a:t>$HOME/.</a:t>
            </a:r>
            <a:r>
              <a:rPr lang="en-US" altLang="zh-CN" dirty="0" err="1"/>
              <a:t>bash_login</a:t>
            </a:r>
            <a:r>
              <a:rPr lang="zh-CN" altLang="zh-CN" dirty="0"/>
              <a:t>、</a:t>
            </a:r>
            <a:r>
              <a:rPr lang="en-US" altLang="zh-CN" dirty="0"/>
              <a:t>$HOME/.profile – </a:t>
            </a:r>
            <a:r>
              <a:rPr lang="zh-CN" altLang="zh-CN" dirty="0"/>
              <a:t>用户个人初始化脚本，由登录</a:t>
            </a:r>
            <a:r>
              <a:rPr lang="en-US" altLang="zh-CN" dirty="0"/>
              <a:t>Shell</a:t>
            </a:r>
            <a:r>
              <a:rPr lang="zh-CN" altLang="zh-CN" dirty="0"/>
              <a:t>调用执行。这三个脚本只有一个会被执行，按照此顺序查找，第一个存在的将被执行。</a:t>
            </a:r>
          </a:p>
          <a:p>
            <a:pPr lvl="0"/>
            <a:r>
              <a:rPr lang="en-US" altLang="zh-CN" dirty="0"/>
              <a:t>$HOME/.</a:t>
            </a:r>
            <a:r>
              <a:rPr lang="en-US" altLang="zh-CN" dirty="0" err="1"/>
              <a:t>bashrc</a:t>
            </a:r>
            <a:r>
              <a:rPr lang="en-US" altLang="zh-CN" dirty="0"/>
              <a:t> – </a:t>
            </a:r>
            <a:r>
              <a:rPr lang="zh-CN" altLang="zh-CN" dirty="0"/>
              <a:t>用户个人的每个交互式</a:t>
            </a:r>
            <a:r>
              <a:rPr lang="en-US" altLang="zh-CN" dirty="0"/>
              <a:t>Shell</a:t>
            </a:r>
            <a:r>
              <a:rPr lang="zh-CN" altLang="zh-CN" dirty="0"/>
              <a:t>的启动脚本。</a:t>
            </a:r>
          </a:p>
          <a:p>
            <a:pPr lvl="0"/>
            <a:r>
              <a:rPr lang="en-US" altLang="zh-CN" dirty="0"/>
              <a:t>$HOME/.</a:t>
            </a:r>
            <a:r>
              <a:rPr lang="en-US" altLang="zh-CN" dirty="0" err="1"/>
              <a:t>bash_logout</a:t>
            </a:r>
            <a:r>
              <a:rPr lang="en-US" altLang="zh-CN" dirty="0"/>
              <a:t> – </a:t>
            </a:r>
            <a:r>
              <a:rPr lang="zh-CN" altLang="zh-CN" dirty="0"/>
              <a:t>用户个人的登录</a:t>
            </a:r>
            <a:r>
              <a:rPr lang="en-US" altLang="zh-CN" dirty="0"/>
              <a:t>Shell</a:t>
            </a:r>
            <a:r>
              <a:rPr lang="zh-CN" altLang="zh-CN" dirty="0"/>
              <a:t>清理脚本，当登录</a:t>
            </a:r>
            <a:r>
              <a:rPr lang="en-US" altLang="zh-CN" dirty="0"/>
              <a:t>Shell</a:t>
            </a:r>
            <a:r>
              <a:rPr lang="zh-CN" altLang="zh-CN" dirty="0"/>
              <a:t>退出时执行。</a:t>
            </a:r>
          </a:p>
          <a:p>
            <a:pPr lvl="0"/>
            <a:r>
              <a:rPr lang="en-US" altLang="zh-CN" dirty="0"/>
              <a:t>$HOME/.</a:t>
            </a:r>
            <a:r>
              <a:rPr lang="en-US" altLang="zh-CN" dirty="0" err="1"/>
              <a:t>inputrc</a:t>
            </a:r>
            <a:r>
              <a:rPr lang="en-US" altLang="zh-CN" dirty="0"/>
              <a:t> – </a:t>
            </a:r>
            <a:r>
              <a:rPr lang="zh-CN" altLang="zh-CN" dirty="0"/>
              <a:t>用户个人的由</a:t>
            </a:r>
            <a:r>
              <a:rPr lang="en-US" altLang="zh-CN" dirty="0" err="1"/>
              <a:t>readline</a:t>
            </a:r>
            <a:r>
              <a:rPr lang="zh-CN" altLang="zh-CN" dirty="0"/>
              <a:t>使用的启动脚本，定义了处理某些情况下的键盘映射。</a:t>
            </a:r>
          </a:p>
          <a:p>
            <a:endParaRPr lang="zh-CN" altLang="en-US" dirty="0"/>
          </a:p>
        </p:txBody>
      </p:sp>
    </p:spTree>
    <p:extLst>
      <p:ext uri="{BB962C8B-B14F-4D97-AF65-F5344CB8AC3E}">
        <p14:creationId xmlns:p14="http://schemas.microsoft.com/office/powerpoint/2010/main" val="39991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Bash</a:t>
            </a:r>
            <a:r>
              <a:rPr lang="zh-CN" altLang="zh-CN" dirty="0"/>
              <a:t>启动脚本</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zh-CN" dirty="0"/>
              <a:t>通过上一节的介绍我们了解到，在用户登录时自动执行的脚本主要用于设置一些环境，例如设置</a:t>
            </a:r>
            <a:r>
              <a:rPr lang="en-US" altLang="zh-CN" dirty="0"/>
              <a:t>JAVA_HOME</a:t>
            </a:r>
            <a:r>
              <a:rPr lang="zh-CN" altLang="zh-CN" dirty="0"/>
              <a:t>的路径。其中的一些脚本被登录</a:t>
            </a:r>
            <a:r>
              <a:rPr lang="en-US" altLang="zh-CN" dirty="0"/>
              <a:t>Shell</a:t>
            </a:r>
            <a:r>
              <a:rPr lang="zh-CN" altLang="zh-CN" dirty="0"/>
              <a:t>调用，登录</a:t>
            </a:r>
            <a:r>
              <a:rPr lang="en-US" altLang="zh-CN" dirty="0"/>
              <a:t>Shell</a:t>
            </a:r>
            <a:r>
              <a:rPr lang="zh-CN" altLang="zh-CN" dirty="0"/>
              <a:t>是你登录系统时最先执行的</a:t>
            </a:r>
            <a:r>
              <a:rPr lang="en-US" altLang="zh-CN" dirty="0"/>
              <a:t>Shell</a:t>
            </a:r>
            <a:r>
              <a:rPr lang="zh-CN" altLang="zh-CN" dirty="0"/>
              <a:t>。它设置一些环境，然后把这些环境授予非登陆</a:t>
            </a:r>
            <a:r>
              <a:rPr lang="en-US" altLang="zh-CN" dirty="0"/>
              <a:t>Shell</a:t>
            </a:r>
            <a:r>
              <a:rPr lang="zh-CN" altLang="zh-CN" dirty="0"/>
              <a:t>。</a:t>
            </a:r>
          </a:p>
          <a:p>
            <a:r>
              <a:rPr lang="zh-CN" altLang="zh-CN" dirty="0"/>
              <a:t>当用户登录时，登录</a:t>
            </a:r>
            <a:r>
              <a:rPr lang="en-US" altLang="zh-CN" dirty="0"/>
              <a:t>Shell</a:t>
            </a:r>
            <a:r>
              <a:rPr lang="zh-CN" altLang="zh-CN" dirty="0"/>
              <a:t>会调用如下脚本：</a:t>
            </a:r>
            <a:r>
              <a:rPr lang="en-US" altLang="zh-CN" dirty="0"/>
              <a:t>	</a:t>
            </a:r>
            <a:endParaRPr lang="zh-CN" altLang="zh-CN" dirty="0"/>
          </a:p>
          <a:p>
            <a:pPr lvl="0"/>
            <a:r>
              <a:rPr lang="en-US" altLang="zh-CN" dirty="0"/>
              <a:t>/</a:t>
            </a:r>
            <a:r>
              <a:rPr lang="en-US" altLang="zh-CN" dirty="0" err="1"/>
              <a:t>etc</a:t>
            </a:r>
            <a:r>
              <a:rPr lang="en-US" altLang="zh-CN" dirty="0"/>
              <a:t>/profile – </a:t>
            </a:r>
            <a:r>
              <a:rPr lang="zh-CN" altLang="zh-CN" dirty="0"/>
              <a:t>当用户在运行级别</a:t>
            </a:r>
            <a:r>
              <a:rPr lang="en-US" altLang="zh-CN" dirty="0"/>
              <a:t>3</a:t>
            </a:r>
            <a:r>
              <a:rPr lang="zh-CN" altLang="zh-CN" dirty="0"/>
              <a:t>登录系统时首先运行。</a:t>
            </a:r>
          </a:p>
          <a:p>
            <a:pPr lvl="0"/>
            <a:r>
              <a:rPr lang="en-US" altLang="zh-CN" dirty="0"/>
              <a:t>/</a:t>
            </a:r>
            <a:r>
              <a:rPr lang="en-US" altLang="zh-CN" dirty="0" err="1"/>
              <a:t>etc</a:t>
            </a:r>
            <a:r>
              <a:rPr lang="en-US" altLang="zh-CN" dirty="0"/>
              <a:t>/</a:t>
            </a:r>
            <a:r>
              <a:rPr lang="en-US" altLang="zh-CN" dirty="0" err="1"/>
              <a:t>profile.d</a:t>
            </a:r>
            <a:r>
              <a:rPr lang="en-US" altLang="zh-CN" dirty="0"/>
              <a:t> – </a:t>
            </a:r>
            <a:r>
              <a:rPr lang="zh-CN" altLang="zh-CN" dirty="0"/>
              <a:t>当</a:t>
            </a:r>
            <a:r>
              <a:rPr lang="en-US" altLang="zh-CN" dirty="0"/>
              <a:t>/</a:t>
            </a:r>
            <a:r>
              <a:rPr lang="en-US" altLang="zh-CN" dirty="0" err="1"/>
              <a:t>etc</a:t>
            </a:r>
            <a:r>
              <a:rPr lang="en-US" altLang="zh-CN" dirty="0"/>
              <a:t>/profile</a:t>
            </a:r>
            <a:r>
              <a:rPr lang="zh-CN" altLang="zh-CN" dirty="0"/>
              <a:t>运行时，会调用该目录下的一些脚本。</a:t>
            </a:r>
          </a:p>
          <a:p>
            <a:pPr lvl="0"/>
            <a:r>
              <a:rPr lang="en-US" altLang="zh-CN" dirty="0"/>
              <a:t>$HOME/.</a:t>
            </a:r>
            <a:r>
              <a:rPr lang="en-US" altLang="zh-CN" dirty="0" err="1"/>
              <a:t>bash_profile</a:t>
            </a:r>
            <a:r>
              <a:rPr lang="zh-CN" altLang="zh-CN" dirty="0"/>
              <a:t>、</a:t>
            </a:r>
            <a:r>
              <a:rPr lang="en-US" altLang="zh-CN" dirty="0"/>
              <a:t>$HOME/.</a:t>
            </a:r>
            <a:r>
              <a:rPr lang="en-US" altLang="zh-CN" dirty="0" err="1"/>
              <a:t>bash_login</a:t>
            </a:r>
            <a:r>
              <a:rPr lang="zh-CN" altLang="zh-CN" dirty="0"/>
              <a:t>和</a:t>
            </a:r>
            <a:r>
              <a:rPr lang="en-US" altLang="zh-CN" dirty="0"/>
              <a:t>$HOME/.profile – </a:t>
            </a:r>
            <a:r>
              <a:rPr lang="zh-CN" altLang="zh-CN" dirty="0"/>
              <a:t>在</a:t>
            </a:r>
            <a:r>
              <a:rPr lang="en-US" altLang="zh-CN" dirty="0"/>
              <a:t>/</a:t>
            </a:r>
            <a:r>
              <a:rPr lang="en-US" altLang="zh-CN" dirty="0" err="1"/>
              <a:t>etc</a:t>
            </a:r>
            <a:r>
              <a:rPr lang="en-US" altLang="zh-CN" dirty="0"/>
              <a:t>/profile</a:t>
            </a:r>
            <a:r>
              <a:rPr lang="zh-CN" altLang="zh-CN" dirty="0"/>
              <a:t>运行后，第一个存在的被运行。</a:t>
            </a:r>
          </a:p>
          <a:p>
            <a:pPr lvl="0"/>
            <a:r>
              <a:rPr lang="en-US" altLang="zh-CN" dirty="0"/>
              <a:t>$HOME/.</a:t>
            </a:r>
            <a:r>
              <a:rPr lang="en-US" altLang="zh-CN" dirty="0" err="1"/>
              <a:t>bashrc</a:t>
            </a:r>
            <a:r>
              <a:rPr lang="en-US" altLang="zh-CN" dirty="0"/>
              <a:t> – </a:t>
            </a:r>
            <a:r>
              <a:rPr lang="zh-CN" altLang="zh-CN" dirty="0"/>
              <a:t>上述脚本的中一个运行后即调用此脚本。</a:t>
            </a:r>
          </a:p>
          <a:p>
            <a:pPr lvl="0"/>
            <a:r>
              <a:rPr lang="en-US" altLang="zh-CN" dirty="0"/>
              <a:t>/</a:t>
            </a:r>
            <a:r>
              <a:rPr lang="en-US" altLang="zh-CN" dirty="0" err="1"/>
              <a:t>etc</a:t>
            </a:r>
            <a:r>
              <a:rPr lang="en-US" altLang="zh-CN" dirty="0"/>
              <a:t>/</a:t>
            </a:r>
            <a:r>
              <a:rPr lang="en-US" altLang="zh-CN" dirty="0" err="1"/>
              <a:t>bashrc</a:t>
            </a:r>
            <a:r>
              <a:rPr lang="zh-CN" altLang="zh-CN" dirty="0"/>
              <a:t>或</a:t>
            </a:r>
            <a:r>
              <a:rPr lang="en-US" altLang="zh-CN" dirty="0"/>
              <a:t>/</a:t>
            </a:r>
            <a:r>
              <a:rPr lang="en-US" altLang="zh-CN" dirty="0" err="1"/>
              <a:t>etc</a:t>
            </a:r>
            <a:r>
              <a:rPr lang="en-US" altLang="zh-CN" dirty="0"/>
              <a:t>/</a:t>
            </a:r>
            <a:r>
              <a:rPr lang="en-US" altLang="zh-CN" dirty="0" err="1"/>
              <a:t>bash.bashrc</a:t>
            </a:r>
            <a:r>
              <a:rPr lang="en-US" altLang="zh-CN" dirty="0"/>
              <a:t> – </a:t>
            </a:r>
            <a:r>
              <a:rPr lang="zh-CN" altLang="zh-CN" dirty="0"/>
              <a:t>由</a:t>
            </a:r>
            <a:r>
              <a:rPr lang="en-US" altLang="zh-CN" dirty="0"/>
              <a:t>$HOME/.</a:t>
            </a:r>
            <a:r>
              <a:rPr lang="en-US" altLang="zh-CN" dirty="0" err="1"/>
              <a:t>bashrc</a:t>
            </a:r>
            <a:r>
              <a:rPr lang="zh-CN" altLang="zh-CN" dirty="0"/>
              <a:t>调用运行。</a:t>
            </a:r>
          </a:p>
          <a:p>
            <a:r>
              <a:rPr lang="zh-CN" altLang="zh-CN" dirty="0"/>
              <a:t>当一个交互式的非登陆</a:t>
            </a:r>
            <a:r>
              <a:rPr lang="en-US" altLang="zh-CN" dirty="0"/>
              <a:t>Shell</a:t>
            </a:r>
            <a:r>
              <a:rPr lang="zh-CN" altLang="zh-CN" dirty="0"/>
              <a:t>启动时，</a:t>
            </a:r>
            <a:r>
              <a:rPr lang="en-US" altLang="zh-CN" dirty="0"/>
              <a:t>bash</a:t>
            </a:r>
            <a:r>
              <a:rPr lang="zh-CN" altLang="zh-CN" dirty="0"/>
              <a:t>将读取并运行如下脚本：</a:t>
            </a:r>
          </a:p>
          <a:p>
            <a:pPr lvl="0"/>
            <a:r>
              <a:rPr lang="en-US" altLang="zh-CN" dirty="0"/>
              <a:t>$HOME/.</a:t>
            </a:r>
            <a:r>
              <a:rPr lang="en-US" altLang="zh-CN" dirty="0" err="1"/>
              <a:t>bashrc</a:t>
            </a:r>
            <a:r>
              <a:rPr lang="en-US" altLang="zh-CN" dirty="0"/>
              <a:t> – </a:t>
            </a:r>
            <a:r>
              <a:rPr lang="zh-CN" altLang="zh-CN" dirty="0"/>
              <a:t>如果此文件存在即被运行。</a:t>
            </a:r>
          </a:p>
          <a:p>
            <a:pPr lvl="0"/>
            <a:r>
              <a:rPr lang="en-US" altLang="zh-CN" dirty="0"/>
              <a:t>/</a:t>
            </a:r>
            <a:r>
              <a:rPr lang="en-US" altLang="zh-CN" dirty="0" err="1"/>
              <a:t>etc</a:t>
            </a:r>
            <a:r>
              <a:rPr lang="en-US" altLang="zh-CN" dirty="0"/>
              <a:t>/</a:t>
            </a:r>
            <a:r>
              <a:rPr lang="en-US" altLang="zh-CN" dirty="0" err="1"/>
              <a:t>bashrc</a:t>
            </a:r>
            <a:r>
              <a:rPr lang="en-US" altLang="zh-CN" dirty="0"/>
              <a:t> – </a:t>
            </a:r>
            <a:r>
              <a:rPr lang="zh-CN" altLang="zh-CN" dirty="0"/>
              <a:t>将被</a:t>
            </a:r>
            <a:r>
              <a:rPr lang="en-US" altLang="zh-CN" dirty="0"/>
              <a:t>$HOME/.</a:t>
            </a:r>
            <a:r>
              <a:rPr lang="en-US" altLang="zh-CN" dirty="0" err="1"/>
              <a:t>bashrc</a:t>
            </a:r>
            <a:r>
              <a:rPr lang="zh-CN" altLang="zh-CN" dirty="0"/>
              <a:t>调用运行。</a:t>
            </a:r>
          </a:p>
          <a:p>
            <a:pPr lvl="0"/>
            <a:r>
              <a:rPr lang="en-US" altLang="zh-CN" dirty="0"/>
              <a:t>/</a:t>
            </a:r>
            <a:r>
              <a:rPr lang="en-US" altLang="zh-CN" dirty="0" err="1"/>
              <a:t>etc</a:t>
            </a:r>
            <a:r>
              <a:rPr lang="en-US" altLang="zh-CN" dirty="0"/>
              <a:t>/</a:t>
            </a:r>
            <a:r>
              <a:rPr lang="en-US" altLang="zh-CN" dirty="0" err="1"/>
              <a:t>profile.d</a:t>
            </a:r>
            <a:r>
              <a:rPr lang="en-US" altLang="zh-CN" dirty="0"/>
              <a:t> – </a:t>
            </a:r>
            <a:r>
              <a:rPr lang="zh-CN" altLang="zh-CN" dirty="0"/>
              <a:t>此目录下的脚本将被</a:t>
            </a:r>
            <a:r>
              <a:rPr lang="en-US" altLang="zh-CN" dirty="0"/>
              <a:t>/</a:t>
            </a:r>
            <a:r>
              <a:rPr lang="en-US" altLang="zh-CN" dirty="0" err="1"/>
              <a:t>etc</a:t>
            </a:r>
            <a:r>
              <a:rPr lang="en-US" altLang="zh-CN" dirty="0"/>
              <a:t>/</a:t>
            </a:r>
            <a:r>
              <a:rPr lang="en-US" altLang="zh-CN" dirty="0" err="1"/>
              <a:t>bashrc</a:t>
            </a:r>
            <a:r>
              <a:rPr lang="zh-CN" altLang="zh-CN" dirty="0"/>
              <a:t>或</a:t>
            </a:r>
            <a:r>
              <a:rPr lang="en-US" altLang="zh-CN" dirty="0"/>
              <a:t>/</a:t>
            </a:r>
            <a:r>
              <a:rPr lang="en-US" altLang="zh-CN" dirty="0" err="1"/>
              <a:t>etc</a:t>
            </a:r>
            <a:r>
              <a:rPr lang="en-US" altLang="zh-CN" dirty="0"/>
              <a:t>/</a:t>
            </a:r>
            <a:r>
              <a:rPr lang="en-US" altLang="zh-CN" dirty="0" err="1"/>
              <a:t>bash.bashrc</a:t>
            </a:r>
            <a:r>
              <a:rPr lang="zh-CN" altLang="zh-CN" dirty="0"/>
              <a:t>调用运行。</a:t>
            </a:r>
          </a:p>
          <a:p>
            <a:r>
              <a:rPr lang="en-US" altLang="zh-CN" dirty="0"/>
              <a:t>Bash</a:t>
            </a:r>
            <a:r>
              <a:rPr lang="zh-CN" altLang="zh-CN" dirty="0"/>
              <a:t>启动脚本主要设置的环境有：</a:t>
            </a:r>
          </a:p>
          <a:p>
            <a:pPr lvl="0"/>
            <a:r>
              <a:rPr lang="zh-CN" altLang="zh-CN" dirty="0"/>
              <a:t>设置环境变量</a:t>
            </a:r>
            <a:r>
              <a:rPr lang="en-US" altLang="zh-CN" dirty="0"/>
              <a:t>PATH</a:t>
            </a:r>
            <a:r>
              <a:rPr lang="zh-CN" altLang="zh-CN" dirty="0"/>
              <a:t>和</a:t>
            </a:r>
            <a:r>
              <a:rPr lang="en-US" altLang="zh-CN" dirty="0"/>
              <a:t>PS1</a:t>
            </a:r>
            <a:r>
              <a:rPr lang="zh-CN" altLang="zh-CN" dirty="0"/>
              <a:t>（我们将在</a:t>
            </a:r>
            <a:r>
              <a:rPr lang="en-US" altLang="zh-CN" dirty="0"/>
              <a:t>2.3.1</a:t>
            </a:r>
            <a:r>
              <a:rPr lang="zh-CN" altLang="zh-CN" dirty="0"/>
              <a:t>节中介绍这两个变量）</a:t>
            </a:r>
          </a:p>
          <a:p>
            <a:pPr lvl="0"/>
            <a:r>
              <a:rPr lang="zh-CN" altLang="zh-CN" dirty="0"/>
              <a:t>通过变量</a:t>
            </a:r>
            <a:r>
              <a:rPr lang="en-US" altLang="zh-CN" dirty="0"/>
              <a:t>EDITOR</a:t>
            </a:r>
            <a:r>
              <a:rPr lang="zh-CN" altLang="zh-CN" dirty="0"/>
              <a:t>设置默认的文本编辑器</a:t>
            </a:r>
          </a:p>
          <a:p>
            <a:pPr lvl="0"/>
            <a:r>
              <a:rPr lang="zh-CN" altLang="zh-CN" dirty="0"/>
              <a:t>设置默认的</a:t>
            </a:r>
            <a:r>
              <a:rPr lang="en-US" altLang="zh-CN" dirty="0" err="1"/>
              <a:t>umask</a:t>
            </a:r>
            <a:r>
              <a:rPr lang="zh-CN" altLang="zh-CN" dirty="0"/>
              <a:t>（文件或目录的权限属性）</a:t>
            </a:r>
          </a:p>
          <a:p>
            <a:pPr lvl="0"/>
            <a:r>
              <a:rPr lang="zh-CN" altLang="zh-CN" dirty="0"/>
              <a:t>覆盖或移除不想要的变量或别名</a:t>
            </a:r>
          </a:p>
          <a:p>
            <a:pPr lvl="0"/>
            <a:r>
              <a:rPr lang="zh-CN" altLang="zh-CN" dirty="0"/>
              <a:t>设置别名</a:t>
            </a:r>
          </a:p>
          <a:p>
            <a:pPr lvl="0"/>
            <a:r>
              <a:rPr lang="zh-CN" altLang="zh-CN" dirty="0"/>
              <a:t>加载函数</a:t>
            </a:r>
          </a:p>
          <a:p>
            <a:endParaRPr lang="zh-CN" altLang="en-US" dirty="0"/>
          </a:p>
        </p:txBody>
      </p:sp>
    </p:spTree>
    <p:extLst>
      <p:ext uri="{BB962C8B-B14F-4D97-AF65-F5344CB8AC3E}">
        <p14:creationId xmlns:p14="http://schemas.microsoft.com/office/powerpoint/2010/main" val="215766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2.2.3  </a:t>
            </a:r>
            <a:r>
              <a:rPr lang="zh-CN" altLang="zh-CN" dirty="0"/>
              <a:t>实例：定制自己的</a:t>
            </a:r>
            <a:r>
              <a:rPr lang="en-US" altLang="zh-CN" dirty="0"/>
              <a:t>bash</a:t>
            </a:r>
            <a:r>
              <a:rPr lang="zh-CN" altLang="zh-CN" dirty="0"/>
              <a:t>登录脚本</a:t>
            </a:r>
            <a:endParaRPr lang="zh-CN" altLang="en-US" dirty="0"/>
          </a:p>
        </p:txBody>
      </p:sp>
      <p:sp>
        <p:nvSpPr>
          <p:cNvPr id="3" name="内容占位符 2"/>
          <p:cNvSpPr>
            <a:spLocks noGrp="1"/>
          </p:cNvSpPr>
          <p:nvPr>
            <p:ph idx="1"/>
          </p:nvPr>
        </p:nvSpPr>
        <p:spPr/>
        <p:txBody>
          <a:bodyPr/>
          <a:lstStyle/>
          <a:p>
            <a:r>
              <a:rPr lang="zh-CN" altLang="zh-CN" dirty="0"/>
              <a:t>本节我们将以一个实际的</a:t>
            </a:r>
            <a:r>
              <a:rPr lang="en-US" altLang="zh-CN" dirty="0"/>
              <a:t>.</a:t>
            </a:r>
            <a:r>
              <a:rPr lang="en-US" altLang="zh-CN" dirty="0" err="1"/>
              <a:t>bash_profile</a:t>
            </a:r>
            <a:r>
              <a:rPr lang="zh-CN" altLang="zh-CN" dirty="0"/>
              <a:t>脚本为例，来学习如何定制一个自己的</a:t>
            </a:r>
            <a:r>
              <a:rPr lang="en-US" altLang="zh-CN" dirty="0"/>
              <a:t>bash</a:t>
            </a:r>
            <a:r>
              <a:rPr lang="zh-CN" altLang="zh-CN" dirty="0"/>
              <a:t>登录脚本。</a:t>
            </a:r>
            <a:endParaRPr lang="zh-CN" altLang="en-US" dirty="0"/>
          </a:p>
        </p:txBody>
      </p:sp>
    </p:spTree>
    <p:extLst>
      <p:ext uri="{BB962C8B-B14F-4D97-AF65-F5344CB8AC3E}">
        <p14:creationId xmlns:p14="http://schemas.microsoft.com/office/powerpoint/2010/main" val="2765389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TotalTime>
  <Words>3206</Words>
  <Application>Microsoft Office PowerPoint</Application>
  <PresentationFormat>全屏显示(4:3)</PresentationFormat>
  <Paragraphs>245</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都市</vt:lpstr>
      <vt:lpstr>第2章  初识Linux Shell</vt:lpstr>
      <vt:lpstr>2.1  Bash Shell</vt:lpstr>
      <vt:lpstr>2.1.1  Bash简介</vt:lpstr>
      <vt:lpstr>2.1.2  Bash提供的改进</vt:lpstr>
      <vt:lpstr>2.2  Shell在Linux环境中的角色</vt:lpstr>
      <vt:lpstr>2.2  Shell在Linux环境中的角色</vt:lpstr>
      <vt:lpstr>2.2.1  与登录Shell相关的文件</vt:lpstr>
      <vt:lpstr>2.2.2  Bash启动脚本</vt:lpstr>
      <vt:lpstr>2.2.3  实例：定制自己的bash登录脚本</vt:lpstr>
      <vt:lpstr>2.2.4  Bash登出脚本</vt:lpstr>
      <vt:lpstr>2.2.5  实例：定制自己的bash登出脚本</vt:lpstr>
      <vt:lpstr>2.2.6  有效的登录Shell的路径</vt:lpstr>
      <vt:lpstr>2.3  Shell中的变量</vt:lpstr>
      <vt:lpstr>2.3  Shell中的变量</vt:lpstr>
      <vt:lpstr>2.3.1  Shell中变量的类型</vt:lpstr>
      <vt:lpstr>2.3.1  Shell中变量的类型</vt:lpstr>
      <vt:lpstr>2.3.1  Shell中变量的类型</vt:lpstr>
      <vt:lpstr>2.3.1  Shell中变量的类型</vt:lpstr>
      <vt:lpstr>2.3.2  实例：如何定义变量和给变量赋值</vt:lpstr>
      <vt:lpstr>2.3.3  变量命名规则</vt:lpstr>
      <vt:lpstr>2.3.3  变量命名规则</vt:lpstr>
      <vt:lpstr>2.3.3  变量命名规则</vt:lpstr>
      <vt:lpstr>2.3.4  实例：使用echo和printf打印变量的值</vt:lpstr>
      <vt:lpstr>2.3.4  实例：使用echo和printf打印变量的值</vt:lpstr>
      <vt:lpstr>2.3.5  变量的引用</vt:lpstr>
      <vt:lpstr>2.3.5  变量的引用</vt:lpstr>
      <vt:lpstr>2.3.5  变量的引用</vt:lpstr>
      <vt:lpstr>2.3.6  实例：export语句的使用</vt:lpstr>
      <vt:lpstr>2.3.7  实例：如何删除变量</vt:lpstr>
      <vt:lpstr>2.3.8  实例：如何检查变量是否存在</vt:lpstr>
      <vt:lpstr>2.4  Shell环境进阶</vt:lpstr>
      <vt:lpstr>2.4  Shell环境进阶</vt:lpstr>
      <vt:lpstr>2.4.1  实例：回调命令历史</vt:lpstr>
      <vt:lpstr>2.4.2  实例：Shell中的扩展</vt:lpstr>
      <vt:lpstr>2.4.3  实例：创建和使用别名</vt:lpstr>
      <vt:lpstr>2.4.4  实例：修改Bash提示符</vt:lpstr>
      <vt:lpstr>2.4.5  实例：设置Shell选项</vt:lpstr>
      <vt:lpstr>2.5  小结</vt:lpstr>
      <vt:lpstr>2.5  小结</vt:lpstr>
    </vt:vector>
  </TitlesOfParts>
  <Company>HYNST.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初识Linux Shell</dc:title>
  <dc:creator>Gaoyuhao</dc:creator>
  <cp:lastModifiedBy>Gaoyuhao</cp:lastModifiedBy>
  <cp:revision>3</cp:revision>
  <dcterms:created xsi:type="dcterms:W3CDTF">2014-08-25T15:22:34Z</dcterms:created>
  <dcterms:modified xsi:type="dcterms:W3CDTF">2014-08-25T15:45:39Z</dcterms:modified>
</cp:coreProperties>
</file>