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FD16B-E286-4C66-B8AF-B4DEDE79CE90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335D0E8-E69A-4F1A-9647-0AB37FDA54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D16B-E286-4C66-B8AF-B4DEDE79CE90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D0E8-E69A-4F1A-9647-0AB37FDA54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D16B-E286-4C66-B8AF-B4DEDE79CE90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D0E8-E69A-4F1A-9647-0AB37FDA54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D16B-E286-4C66-B8AF-B4DEDE79CE90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D0E8-E69A-4F1A-9647-0AB37FDA54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D16B-E286-4C66-B8AF-B4DEDE79CE90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D0E8-E69A-4F1A-9647-0AB37FDA54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D16B-E286-4C66-B8AF-B4DEDE79CE90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D0E8-E69A-4F1A-9647-0AB37FDA54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FD16B-E286-4C66-B8AF-B4DEDE79CE90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35D0E8-E69A-4F1A-9647-0AB37FDA54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FD16B-E286-4C66-B8AF-B4DEDE79CE90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335D0E8-E69A-4F1A-9647-0AB37FDA54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D16B-E286-4C66-B8AF-B4DEDE79CE90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D0E8-E69A-4F1A-9647-0AB37FDA54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D16B-E286-4C66-B8AF-B4DEDE79CE90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D0E8-E69A-4F1A-9647-0AB37FDA54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D16B-E286-4C66-B8AF-B4DEDE79CE90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D0E8-E69A-4F1A-9647-0AB37FDA54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FD16B-E286-4C66-B8AF-B4DEDE79CE90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335D0E8-E69A-4F1A-9647-0AB37FDA54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章</a:t>
            </a:r>
            <a:r>
              <a:rPr lang="en-US" altLang="zh-CN" dirty="0"/>
              <a:t>  Shell</a:t>
            </a:r>
            <a:r>
              <a:rPr lang="zh-CN" altLang="zh-CN" dirty="0"/>
              <a:t>命令进阶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70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4.2.2  </a:t>
            </a:r>
            <a:r>
              <a:rPr lang="en-US" altLang="zh-CN" dirty="0" err="1"/>
              <a:t>df</a:t>
            </a:r>
            <a:r>
              <a:rPr lang="zh-CN" altLang="zh-CN" dirty="0"/>
              <a:t>命令实例：报告文件系统磁盘空间利用率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df</a:t>
            </a:r>
            <a:r>
              <a:rPr lang="zh-CN" altLang="zh-CN" dirty="0"/>
              <a:t>命令用于显示文件系统的可用的磁盘空间的数量。如果没指定具体的挂载点，</a:t>
            </a:r>
            <a:r>
              <a:rPr lang="en-US" altLang="zh-CN" dirty="0" err="1"/>
              <a:t>df</a:t>
            </a:r>
            <a:r>
              <a:rPr lang="zh-CN" altLang="zh-CN" dirty="0"/>
              <a:t>命令将显示所有当前挂载的文件系统的可用空间的信息。默认情况下，显示的空间将</a:t>
            </a:r>
            <a:r>
              <a:rPr lang="en-US" altLang="zh-CN" dirty="0"/>
              <a:t>1K</a:t>
            </a:r>
            <a:r>
              <a:rPr lang="zh-CN" altLang="zh-CN" dirty="0"/>
              <a:t>块大小为单位。其命令的语法如下所示：</a:t>
            </a:r>
          </a:p>
          <a:p>
            <a:r>
              <a:rPr lang="x-none" altLang="zh-CN" dirty="0"/>
              <a:t>$ df [OPTION]… [FILES]…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95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4.2.3  du</a:t>
            </a:r>
            <a:r>
              <a:rPr lang="zh-CN" altLang="zh-CN" dirty="0"/>
              <a:t>命令实例：评估文件空间利用率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</a:t>
            </a:r>
            <a:r>
              <a:rPr lang="zh-CN" altLang="zh-CN" dirty="0"/>
              <a:t>命令用于概述每个文件和目录所占磁盘空间的大小。</a:t>
            </a:r>
            <a:r>
              <a:rPr lang="en-US" altLang="zh-CN" dirty="0"/>
              <a:t>du</a:t>
            </a:r>
            <a:r>
              <a:rPr lang="zh-CN" altLang="zh-CN" dirty="0"/>
              <a:t>命令有用于得到多种格式结果的多个参数选项，</a:t>
            </a:r>
            <a:r>
              <a:rPr lang="en-US" altLang="zh-CN" dirty="0"/>
              <a:t>du</a:t>
            </a:r>
            <a:r>
              <a:rPr lang="zh-CN" altLang="zh-CN" dirty="0"/>
              <a:t>命令还可以递归地显示文件和目录的大小。</a:t>
            </a:r>
          </a:p>
          <a:p>
            <a:r>
              <a:rPr lang="en-US" altLang="zh-CN" dirty="0"/>
              <a:t>du</a:t>
            </a:r>
            <a:r>
              <a:rPr lang="zh-CN" altLang="zh-CN" dirty="0"/>
              <a:t>命令的语法如下所示：</a:t>
            </a:r>
          </a:p>
          <a:p>
            <a:r>
              <a:rPr lang="x-none" altLang="zh-CN" dirty="0"/>
              <a:t>$ du [OPTION]… [FILE]…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9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4.3  </a:t>
            </a:r>
            <a:r>
              <a:rPr lang="zh-CN" altLang="zh-CN" dirty="0">
                <a:effectLst/>
              </a:rPr>
              <a:t>后台执行命令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87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4.3.1  </a:t>
            </a:r>
            <a:r>
              <a:rPr lang="en-US" altLang="zh-CN" dirty="0" err="1"/>
              <a:t>cron</a:t>
            </a:r>
            <a:r>
              <a:rPr lang="zh-CN" altLang="zh-CN" dirty="0"/>
              <a:t>、</a:t>
            </a:r>
            <a:r>
              <a:rPr lang="en-US" altLang="zh-CN" dirty="0" err="1"/>
              <a:t>crontab</a:t>
            </a:r>
            <a:r>
              <a:rPr lang="zh-CN" altLang="zh-CN" dirty="0"/>
              <a:t>命令实例：执行计划任务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cron</a:t>
            </a:r>
            <a:r>
              <a:rPr lang="zh-CN" altLang="zh-CN" dirty="0"/>
              <a:t>是执行定时计划任务的守护进程。当系统是多用户运行级别时，</a:t>
            </a:r>
            <a:r>
              <a:rPr lang="en-US" altLang="zh-CN" dirty="0" err="1"/>
              <a:t>cron</a:t>
            </a:r>
            <a:r>
              <a:rPr lang="zh-CN" altLang="zh-CN" dirty="0"/>
              <a:t>进程会从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zh-CN" altLang="zh-CN" dirty="0"/>
              <a:t>中自动启动。</a:t>
            </a:r>
            <a:r>
              <a:rPr lang="en-US" altLang="zh-CN" dirty="0" err="1"/>
              <a:t>cron</a:t>
            </a:r>
            <a:r>
              <a:rPr lang="zh-CN" altLang="zh-CN" dirty="0"/>
              <a:t>进程会在目录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/spool/</a:t>
            </a:r>
            <a:r>
              <a:rPr lang="en-US" altLang="zh-CN" dirty="0" err="1"/>
              <a:t>cron</a:t>
            </a:r>
            <a:r>
              <a:rPr lang="en-US" altLang="zh-CN" dirty="0"/>
              <a:t>/</a:t>
            </a:r>
            <a:r>
              <a:rPr lang="en-US" altLang="zh-CN" dirty="0" err="1"/>
              <a:t>crontabs</a:t>
            </a:r>
            <a:r>
              <a:rPr lang="en-US" altLang="zh-CN" dirty="0"/>
              <a:t>/</a:t>
            </a:r>
            <a:r>
              <a:rPr lang="zh-CN" altLang="zh-CN" dirty="0"/>
              <a:t>下搜索定时计划任务文件（定时计划任务文件以创建此任务的账户名命名），并将找到的这些定时计划任务载入内存。</a:t>
            </a:r>
          </a:p>
          <a:p>
            <a:r>
              <a:rPr lang="en-US" altLang="zh-CN" dirty="0" err="1"/>
              <a:t>cron</a:t>
            </a:r>
            <a:r>
              <a:rPr lang="zh-CN" altLang="zh-CN" dirty="0"/>
              <a:t>进程还会读取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crontab</a:t>
            </a:r>
            <a:r>
              <a:rPr lang="zh-CN" altLang="zh-CN" dirty="0"/>
              <a:t>以及目录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cron.d</a:t>
            </a:r>
            <a:r>
              <a:rPr lang="zh-CN" altLang="zh-CN" dirty="0"/>
              <a:t>下的内容。</a:t>
            </a:r>
          </a:p>
          <a:p>
            <a:r>
              <a:rPr lang="en-US" altLang="zh-CN" dirty="0" err="1"/>
              <a:t>cron</a:t>
            </a:r>
            <a:r>
              <a:rPr lang="zh-CN" altLang="zh-CN" dirty="0"/>
              <a:t>进程会每分钟唤醒一次，审查所有存储的定时计划任务，检查每个命令看它是否应该在当前时间运行。</a:t>
            </a:r>
          </a:p>
          <a:p>
            <a:r>
              <a:rPr lang="zh-CN" altLang="zh-CN" dirty="0"/>
              <a:t>另外，</a:t>
            </a:r>
            <a:r>
              <a:rPr lang="en-US" altLang="zh-CN" dirty="0" err="1"/>
              <a:t>cron</a:t>
            </a:r>
            <a:r>
              <a:rPr lang="zh-CN" altLang="zh-CN" dirty="0"/>
              <a:t>每分钟会检查一次它的池目录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/spool/</a:t>
            </a:r>
            <a:r>
              <a:rPr lang="en-US" altLang="zh-CN" dirty="0" err="1"/>
              <a:t>cront</a:t>
            </a:r>
            <a:r>
              <a:rPr lang="en-US" altLang="zh-CN" dirty="0"/>
              <a:t>/</a:t>
            </a:r>
            <a:r>
              <a:rPr lang="en-US" altLang="zh-CN" dirty="0" err="1"/>
              <a:t>crontabs</a:t>
            </a:r>
            <a:r>
              <a:rPr lang="zh-CN" altLang="zh-CN" dirty="0"/>
              <a:t>的修改时间（</a:t>
            </a:r>
            <a:r>
              <a:rPr lang="en-US" altLang="zh-CN" dirty="0" err="1"/>
              <a:t>modtime</a:t>
            </a:r>
            <a:r>
              <a:rPr lang="zh-CN" altLang="zh-CN" dirty="0"/>
              <a:t>）是否已经改变。如果修改时间已经改变，</a:t>
            </a:r>
            <a:r>
              <a:rPr lang="en-US" altLang="zh-CN" dirty="0" err="1"/>
              <a:t>cron</a:t>
            </a:r>
            <a:r>
              <a:rPr lang="zh-CN" altLang="zh-CN" dirty="0"/>
              <a:t>会检查所有定时计划任务文件的修改时间，并重新加载那些已经被修改的定时计划任务文件。因此，当定时计划任务文件被修改后，不需要重启</a:t>
            </a:r>
            <a:r>
              <a:rPr lang="en-US" altLang="zh-CN" dirty="0" err="1"/>
              <a:t>cron</a:t>
            </a:r>
            <a:r>
              <a:rPr lang="zh-CN" altLang="zh-CN" dirty="0"/>
              <a:t>守护进程。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04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4.3.1  </a:t>
            </a:r>
            <a:r>
              <a:rPr lang="en-US" altLang="zh-CN" dirty="0" err="1"/>
              <a:t>cron</a:t>
            </a:r>
            <a:r>
              <a:rPr lang="zh-CN" altLang="zh-CN" dirty="0"/>
              <a:t>、</a:t>
            </a:r>
            <a:r>
              <a:rPr lang="en-US" altLang="zh-CN" dirty="0" err="1"/>
              <a:t>crontab</a:t>
            </a:r>
            <a:r>
              <a:rPr lang="zh-CN" altLang="zh-CN" dirty="0"/>
              <a:t>命令实例：执行计划任务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crontab</a:t>
            </a:r>
            <a:r>
              <a:rPr lang="zh-CN" altLang="zh-CN" dirty="0"/>
              <a:t>命令用于创建、修改、删除和查看定时计划任务。每个用户可以使用</a:t>
            </a:r>
            <a:r>
              <a:rPr lang="en-US" altLang="zh-CN" dirty="0" err="1"/>
              <a:t>crontab</a:t>
            </a:r>
            <a:r>
              <a:rPr lang="zh-CN" altLang="zh-CN" dirty="0"/>
              <a:t>命令创建自己的定时计划任务，生成的定时计划任务文件将以用户的账户名命名。</a:t>
            </a:r>
          </a:p>
          <a:p>
            <a:r>
              <a:rPr lang="zh-CN" altLang="zh-CN" dirty="0"/>
              <a:t>定时计划任务文件由每行命令组成，每行有</a:t>
            </a:r>
            <a:r>
              <a:rPr lang="en-US" altLang="zh-CN" dirty="0"/>
              <a:t>6</a:t>
            </a:r>
            <a:r>
              <a:rPr lang="zh-CN" altLang="zh-CN" dirty="0"/>
              <a:t>个字段，由空格或制表符分隔。前五个字段表示运行任务的时间，最后一个字段是任务的命令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前</a:t>
            </a:r>
            <a:r>
              <a:rPr lang="zh-CN" altLang="zh-CN" dirty="0"/>
              <a:t>五个字段的含义依次如下所示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zh-CN" altLang="zh-CN" dirty="0"/>
          </a:p>
          <a:p>
            <a:pPr lvl="0"/>
            <a:r>
              <a:rPr lang="zh-CN" altLang="zh-CN" dirty="0"/>
              <a:t>分钟：其值为</a:t>
            </a:r>
            <a:r>
              <a:rPr lang="en-US" altLang="zh-CN" dirty="0"/>
              <a:t>0-59</a:t>
            </a:r>
            <a:r>
              <a:rPr lang="zh-CN" altLang="zh-CN" dirty="0"/>
              <a:t>。</a:t>
            </a:r>
          </a:p>
          <a:p>
            <a:pPr lvl="0"/>
            <a:r>
              <a:rPr lang="zh-CN" altLang="zh-CN" dirty="0"/>
              <a:t>小时：其值为</a:t>
            </a:r>
            <a:r>
              <a:rPr lang="en-US" altLang="zh-CN" dirty="0"/>
              <a:t>0-23</a:t>
            </a:r>
            <a:r>
              <a:rPr lang="zh-CN" altLang="zh-CN" dirty="0"/>
              <a:t>。</a:t>
            </a:r>
          </a:p>
          <a:p>
            <a:pPr lvl="0"/>
            <a:r>
              <a:rPr lang="zh-CN" altLang="zh-CN" dirty="0"/>
              <a:t>日期：其值为</a:t>
            </a:r>
            <a:r>
              <a:rPr lang="en-US" altLang="zh-CN" dirty="0"/>
              <a:t>1-31</a:t>
            </a:r>
            <a:r>
              <a:rPr lang="zh-CN" altLang="zh-CN" dirty="0"/>
              <a:t>。</a:t>
            </a:r>
          </a:p>
          <a:p>
            <a:pPr lvl="0"/>
            <a:r>
              <a:rPr lang="zh-CN" altLang="zh-CN" dirty="0"/>
              <a:t>月份：其值为</a:t>
            </a:r>
            <a:r>
              <a:rPr lang="en-US" altLang="zh-CN" dirty="0"/>
              <a:t>1-12</a:t>
            </a:r>
            <a:r>
              <a:rPr lang="zh-CN" altLang="zh-CN" dirty="0"/>
              <a:t>或是</a:t>
            </a:r>
            <a:r>
              <a:rPr lang="en-US" altLang="zh-CN" dirty="0"/>
              <a:t>Jan-Dec</a:t>
            </a:r>
            <a:r>
              <a:rPr lang="zh-CN" altLang="zh-CN" dirty="0"/>
              <a:t>（月份英文名称的前三个字母）。</a:t>
            </a:r>
          </a:p>
          <a:p>
            <a:pPr lvl="0"/>
            <a:r>
              <a:rPr lang="zh-CN" altLang="zh-CN" dirty="0"/>
              <a:t>星期：其值为</a:t>
            </a:r>
            <a:r>
              <a:rPr lang="en-US" altLang="zh-CN" dirty="0"/>
              <a:t>0-6</a:t>
            </a:r>
            <a:r>
              <a:rPr lang="zh-CN" altLang="zh-CN" dirty="0"/>
              <a:t>或是</a:t>
            </a:r>
            <a:r>
              <a:rPr lang="en-US" altLang="zh-CN" dirty="0"/>
              <a:t>Sun-Sat</a:t>
            </a:r>
            <a:r>
              <a:rPr lang="zh-CN" altLang="zh-CN" dirty="0"/>
              <a:t>（星期英文名称的前三个字母），</a:t>
            </a:r>
            <a:r>
              <a:rPr lang="en-US" altLang="zh-CN" dirty="0"/>
              <a:t>0</a:t>
            </a:r>
            <a:r>
              <a:rPr lang="zh-CN" altLang="zh-CN" dirty="0"/>
              <a:t>表示星期日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r>
              <a:rPr lang="zh-CN" altLang="zh-CN" dirty="0"/>
              <a:t>在这前五个字段中，还可以使用以下描述的特殊字符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zh-CN" altLang="zh-CN" dirty="0"/>
          </a:p>
          <a:p>
            <a:pPr lvl="0"/>
            <a:r>
              <a:rPr lang="zh-CN" altLang="zh-CN" dirty="0"/>
              <a:t>星号（</a:t>
            </a:r>
            <a:r>
              <a:rPr lang="en-US" altLang="zh-CN" dirty="0"/>
              <a:t>*</a:t>
            </a:r>
            <a:r>
              <a:rPr lang="zh-CN" altLang="zh-CN" dirty="0"/>
              <a:t>）</a:t>
            </a:r>
            <a:r>
              <a:rPr lang="en-US" altLang="zh-CN" dirty="0"/>
              <a:t>- </a:t>
            </a:r>
            <a:r>
              <a:rPr lang="zh-CN" altLang="zh-CN" dirty="0"/>
              <a:t>匹配所有可能的值。比如“</a:t>
            </a:r>
            <a:r>
              <a:rPr lang="en-US" altLang="zh-CN" dirty="0"/>
              <a:t>0 6 * * *</a:t>
            </a:r>
            <a:r>
              <a:rPr lang="zh-CN" altLang="zh-CN" dirty="0"/>
              <a:t>”表示每天六点。</a:t>
            </a:r>
          </a:p>
          <a:p>
            <a:pPr lvl="0"/>
            <a:r>
              <a:rPr lang="zh-CN" altLang="zh-CN" dirty="0"/>
              <a:t>连字符（</a:t>
            </a:r>
            <a:r>
              <a:rPr lang="en-US" altLang="zh-CN" dirty="0"/>
              <a:t>-</a:t>
            </a:r>
            <a:r>
              <a:rPr lang="zh-CN" altLang="zh-CN" dirty="0"/>
              <a:t>）</a:t>
            </a:r>
            <a:r>
              <a:rPr lang="en-US" altLang="zh-CN" dirty="0"/>
              <a:t>- </a:t>
            </a:r>
            <a:r>
              <a:rPr lang="zh-CN" altLang="zh-CN" dirty="0"/>
              <a:t>定义一个范围。比如“</a:t>
            </a:r>
            <a:r>
              <a:rPr lang="en-US" altLang="zh-CN" dirty="0"/>
              <a:t>0 2 * * 1-5</a:t>
            </a:r>
            <a:r>
              <a:rPr lang="zh-CN" altLang="zh-CN" dirty="0"/>
              <a:t>”表示每周一到周五的凌晨两点。</a:t>
            </a:r>
          </a:p>
          <a:p>
            <a:pPr lvl="0"/>
            <a:r>
              <a:rPr lang="zh-CN" altLang="zh-CN" dirty="0"/>
              <a:t>斜杠（</a:t>
            </a:r>
            <a:r>
              <a:rPr lang="en-US" altLang="zh-CN" dirty="0"/>
              <a:t>/</a:t>
            </a:r>
            <a:r>
              <a:rPr lang="zh-CN" altLang="zh-CN" dirty="0"/>
              <a:t>）</a:t>
            </a:r>
            <a:r>
              <a:rPr lang="en-US" altLang="zh-CN" dirty="0"/>
              <a:t>- </a:t>
            </a:r>
            <a:r>
              <a:rPr lang="zh-CN" altLang="zh-CN" dirty="0"/>
              <a:t>表示每间隔多少时间。比如“</a:t>
            </a:r>
            <a:r>
              <a:rPr lang="en-US" altLang="zh-CN" dirty="0"/>
              <a:t>*/5 * * * *</a:t>
            </a:r>
            <a:r>
              <a:rPr lang="zh-CN" altLang="zh-CN" dirty="0"/>
              <a:t>”表示每五分钟。</a:t>
            </a:r>
          </a:p>
          <a:p>
            <a:pPr lvl="0"/>
            <a:r>
              <a:rPr lang="zh-CN" altLang="zh-CN" dirty="0"/>
              <a:t>逗号（</a:t>
            </a:r>
            <a:r>
              <a:rPr lang="en-US" altLang="zh-CN" dirty="0"/>
              <a:t>,</a:t>
            </a:r>
            <a:r>
              <a:rPr lang="zh-CN" altLang="zh-CN" dirty="0"/>
              <a:t>）</a:t>
            </a:r>
            <a:r>
              <a:rPr lang="en-US" altLang="zh-CN" dirty="0"/>
              <a:t>- </a:t>
            </a:r>
            <a:r>
              <a:rPr lang="zh-CN" altLang="zh-CN" dirty="0"/>
              <a:t>表示‘或’的含义。比如“</a:t>
            </a:r>
            <a:r>
              <a:rPr lang="en-US" altLang="zh-CN" dirty="0"/>
              <a:t>0 0,6,12,18 * * *</a:t>
            </a:r>
            <a:r>
              <a:rPr lang="zh-CN" altLang="zh-CN" dirty="0"/>
              <a:t>”表示每天的</a:t>
            </a:r>
            <a:r>
              <a:rPr lang="en-US" altLang="zh-CN" dirty="0"/>
              <a:t>0</a:t>
            </a:r>
            <a:r>
              <a:rPr lang="zh-CN" altLang="zh-CN" dirty="0"/>
              <a:t>点，</a:t>
            </a:r>
            <a:r>
              <a:rPr lang="en-US" altLang="zh-CN" dirty="0"/>
              <a:t>6</a:t>
            </a:r>
            <a:r>
              <a:rPr lang="zh-CN" altLang="zh-CN" dirty="0"/>
              <a:t>点，</a:t>
            </a:r>
            <a:r>
              <a:rPr lang="en-US" altLang="zh-CN" dirty="0"/>
              <a:t>12</a:t>
            </a:r>
            <a:r>
              <a:rPr lang="zh-CN" altLang="zh-CN" dirty="0"/>
              <a:t>点和</a:t>
            </a:r>
            <a:r>
              <a:rPr lang="en-US" altLang="zh-CN" dirty="0"/>
              <a:t>18</a:t>
            </a:r>
            <a:r>
              <a:rPr lang="zh-CN" altLang="zh-CN" dirty="0"/>
              <a:t>点。</a:t>
            </a:r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8759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4.3.2  at</a:t>
            </a:r>
            <a:r>
              <a:rPr lang="zh-CN" altLang="zh-CN" dirty="0"/>
              <a:t>命令实例：在指定时间执行命令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</a:t>
            </a:r>
            <a:r>
              <a:rPr lang="zh-CN" altLang="zh-CN" dirty="0"/>
              <a:t>命令用于安排一个任务在指定的时间运行。</a:t>
            </a:r>
            <a:r>
              <a:rPr lang="en-US" altLang="zh-CN" dirty="0"/>
              <a:t>at</a:t>
            </a:r>
            <a:r>
              <a:rPr lang="zh-CN" altLang="zh-CN" dirty="0"/>
              <a:t>命令可以从标准输入读入命令，也可以从指定的文件中读入，然后在指定的时间运行这些命令。</a:t>
            </a:r>
          </a:p>
          <a:p>
            <a:r>
              <a:rPr lang="en-US" altLang="zh-CN" dirty="0"/>
              <a:t>at</a:t>
            </a:r>
            <a:r>
              <a:rPr lang="zh-CN" altLang="zh-CN" dirty="0"/>
              <a:t>命令的语法如下所示：</a:t>
            </a:r>
          </a:p>
          <a:p>
            <a:r>
              <a:rPr lang="en-US" altLang="zh-CN" dirty="0"/>
              <a:t>$ at [-f file] [-q queue] [OPTION] TIME [DATE]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54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4.3.3  &amp;</a:t>
            </a:r>
            <a:r>
              <a:rPr lang="zh-CN" altLang="zh-CN" dirty="0"/>
              <a:t>控制操作符实例：将任务放在后台运行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字符‘</a:t>
            </a:r>
            <a:r>
              <a:rPr lang="en-US" altLang="zh-CN" dirty="0"/>
              <a:t>&amp;</a:t>
            </a:r>
            <a:r>
              <a:rPr lang="zh-CN" altLang="zh-CN" dirty="0"/>
              <a:t>’是</a:t>
            </a:r>
            <a:r>
              <a:rPr lang="en-US" altLang="zh-CN" dirty="0"/>
              <a:t>Bash</a:t>
            </a:r>
            <a:r>
              <a:rPr lang="zh-CN" altLang="zh-CN" dirty="0"/>
              <a:t>内置的用于并行处理进程的一个控制操作符。在命令行的末尾添加‘</a:t>
            </a:r>
            <a:r>
              <a:rPr lang="en-US" altLang="zh-CN" dirty="0"/>
              <a:t>&amp;</a:t>
            </a:r>
            <a:r>
              <a:rPr lang="zh-CN" altLang="zh-CN" dirty="0"/>
              <a:t>’将会在后台运行该命令，它将在当前的</a:t>
            </a:r>
            <a:r>
              <a:rPr lang="en-US" altLang="zh-CN" dirty="0"/>
              <a:t>Shell</a:t>
            </a:r>
            <a:r>
              <a:rPr lang="zh-CN" altLang="zh-CN" dirty="0"/>
              <a:t>进程下启动一个子</a:t>
            </a:r>
            <a:r>
              <a:rPr lang="en-US" altLang="zh-CN" dirty="0"/>
              <a:t>Shell</a:t>
            </a:r>
            <a:r>
              <a:rPr lang="zh-CN" altLang="zh-CN" dirty="0"/>
              <a:t>进程</a:t>
            </a:r>
            <a:r>
              <a:rPr lang="en-US" altLang="zh-CN" dirty="0"/>
              <a:t>(</a:t>
            </a:r>
            <a:r>
              <a:rPr lang="zh-CN" altLang="zh-CN" dirty="0"/>
              <a:t>我们将在</a:t>
            </a:r>
            <a:r>
              <a:rPr lang="en-US" altLang="zh-CN" dirty="0"/>
              <a:t>13.2</a:t>
            </a:r>
            <a:r>
              <a:rPr lang="zh-CN" altLang="zh-CN" dirty="0"/>
              <a:t>节中详细讲述进程的概念，请参考</a:t>
            </a:r>
            <a:r>
              <a:rPr lang="en-US" altLang="zh-CN" dirty="0"/>
              <a:t>)</a:t>
            </a:r>
            <a:r>
              <a:rPr lang="zh-CN" altLang="zh-CN" dirty="0"/>
              <a:t>。所以当命令在后台运行时，你可以继续在此终端输入并运行其它命令。</a:t>
            </a:r>
          </a:p>
          <a:p>
            <a:r>
              <a:rPr lang="zh-CN" altLang="zh-CN" dirty="0"/>
              <a:t>控制操作符</a:t>
            </a:r>
            <a:r>
              <a:rPr lang="en-US" altLang="zh-CN" dirty="0"/>
              <a:t>&amp;</a:t>
            </a:r>
            <a:r>
              <a:rPr lang="zh-CN" altLang="zh-CN" dirty="0"/>
              <a:t>的使用方法类似如下所示：</a:t>
            </a:r>
          </a:p>
          <a:p>
            <a:r>
              <a:rPr lang="x-none" altLang="zh-CN" dirty="0"/>
              <a:t>$ command &amp;</a:t>
            </a:r>
            <a:endParaRPr lang="zh-CN" altLang="zh-CN" dirty="0"/>
          </a:p>
          <a:p>
            <a:r>
              <a:rPr lang="zh-CN" altLang="zh-CN" dirty="0"/>
              <a:t>或</a:t>
            </a:r>
          </a:p>
          <a:p>
            <a:r>
              <a:rPr lang="x-none" altLang="zh-CN" dirty="0"/>
              <a:t>$ script-name &amp;</a:t>
            </a:r>
            <a:endParaRPr lang="zh-CN" altLang="zh-CN" dirty="0"/>
          </a:p>
          <a:p>
            <a:r>
              <a:rPr lang="zh-CN" altLang="zh-CN" dirty="0"/>
              <a:t>当使用控制操作符</a:t>
            </a:r>
            <a:r>
              <a:rPr lang="x-none" altLang="zh-CN" dirty="0"/>
              <a:t>&amp;</a:t>
            </a:r>
            <a:r>
              <a:rPr lang="zh-CN" altLang="zh-CN" dirty="0"/>
              <a:t>将一个命令或脚本放到后台执行后，会显示这个后台任务的编号及其对应的子进程号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278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zh-CN" dirty="0"/>
              <a:t>4</a:t>
            </a:r>
            <a:r>
              <a:rPr lang="en-US" altLang="zh-CN" dirty="0"/>
              <a:t>.3.4  </a:t>
            </a:r>
            <a:r>
              <a:rPr lang="en-US" altLang="zh-CN" dirty="0" err="1"/>
              <a:t>nohup</a:t>
            </a:r>
            <a:r>
              <a:rPr lang="zh-CN" altLang="zh-CN" dirty="0"/>
              <a:t>命令实例：运行一个对挂起免疫的命令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有时一个任务或命令会运行很长时间，如果你不确定这个任务什么时候才能运行结束，这时就最好把它放到后台去运行。然而一旦你登出系统，这个任务将被终止，你该怎么办？</a:t>
            </a:r>
          </a:p>
          <a:p>
            <a:r>
              <a:rPr lang="zh-CN" altLang="zh-CN" dirty="0"/>
              <a:t>想必你已经知道了答案，使用</a:t>
            </a:r>
            <a:r>
              <a:rPr lang="en-US" altLang="zh-CN" dirty="0" err="1"/>
              <a:t>nohup</a:t>
            </a:r>
            <a:r>
              <a:rPr lang="zh-CN" altLang="zh-CN" dirty="0"/>
              <a:t>命令就可以解决这个问题，它能让你运行的命令或脚本在你登出系统后继续在后台运行。其命令的语法格式如下所示：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nohup</a:t>
            </a:r>
            <a:r>
              <a:rPr lang="en-US" altLang="zh-CN" dirty="0"/>
              <a:t> COMMAND [ARG]… &amp;</a:t>
            </a:r>
            <a:endParaRPr lang="zh-CN" altLang="zh-CN" dirty="0"/>
          </a:p>
          <a:p>
            <a:pPr lvl="0"/>
            <a:r>
              <a:rPr lang="en-US" altLang="zh-CN" dirty="0"/>
              <a:t>COMMAND</a:t>
            </a:r>
            <a:r>
              <a:rPr lang="zh-CN" altLang="zh-CN" dirty="0"/>
              <a:t>：</a:t>
            </a:r>
            <a:r>
              <a:rPr lang="en-US" altLang="zh-CN" dirty="0"/>
              <a:t>Shell</a:t>
            </a:r>
            <a:r>
              <a:rPr lang="zh-CN" altLang="zh-CN" dirty="0"/>
              <a:t>脚本或命令的名称。</a:t>
            </a:r>
          </a:p>
          <a:p>
            <a:pPr lvl="0"/>
            <a:r>
              <a:rPr lang="en-US" altLang="zh-CN" dirty="0"/>
              <a:t>[ARG]</a:t>
            </a:r>
            <a:r>
              <a:rPr lang="zh-CN" altLang="zh-CN" dirty="0"/>
              <a:t>：脚本或命令的参数。</a:t>
            </a:r>
          </a:p>
          <a:p>
            <a:pPr lvl="0"/>
            <a:r>
              <a:rPr lang="en-US" altLang="zh-CN" dirty="0"/>
              <a:t>&amp;</a:t>
            </a:r>
            <a:r>
              <a:rPr lang="zh-CN" altLang="zh-CN" dirty="0"/>
              <a:t>：</a:t>
            </a:r>
            <a:r>
              <a:rPr lang="en-US" altLang="zh-CN" dirty="0" err="1"/>
              <a:t>nohup</a:t>
            </a:r>
            <a:r>
              <a:rPr lang="zh-CN" altLang="zh-CN" dirty="0"/>
              <a:t>命令不能自动地将任务放在后台运行，你必须明确地在</a:t>
            </a:r>
            <a:r>
              <a:rPr lang="en-US" altLang="zh-CN" dirty="0" err="1"/>
              <a:t>nohup</a:t>
            </a:r>
            <a:r>
              <a:rPr lang="zh-CN" altLang="zh-CN" dirty="0"/>
              <a:t>命令的末尾添加操作控制符</a:t>
            </a:r>
            <a:r>
              <a:rPr lang="en-US" altLang="zh-CN" dirty="0"/>
              <a:t>&amp;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00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zh-CN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下面我们总结一下本章所学的主要知识：</a:t>
            </a:r>
          </a:p>
          <a:p>
            <a:r>
              <a:rPr lang="en-US" altLang="zh-CN" dirty="0"/>
              <a:t>paste</a:t>
            </a:r>
            <a:r>
              <a:rPr lang="zh-CN" altLang="zh-CN" dirty="0"/>
              <a:t>命令用于合并一个文件或多个文件中的行。</a:t>
            </a:r>
          </a:p>
          <a:p>
            <a:r>
              <a:rPr lang="en-US" altLang="zh-CN" dirty="0" err="1"/>
              <a:t>dd</a:t>
            </a:r>
            <a:r>
              <a:rPr lang="zh-CN" altLang="zh-CN" dirty="0"/>
              <a:t>命令可用于备份一个分区、</a:t>
            </a:r>
            <a:r>
              <a:rPr lang="en-US" altLang="zh-CN" dirty="0"/>
              <a:t>DVD</a:t>
            </a:r>
            <a:r>
              <a:rPr lang="zh-CN" altLang="zh-CN" dirty="0"/>
              <a:t>或是</a:t>
            </a:r>
            <a:r>
              <a:rPr lang="en-US" altLang="zh-CN" dirty="0"/>
              <a:t>U</a:t>
            </a:r>
            <a:r>
              <a:rPr lang="zh-CN" altLang="zh-CN" dirty="0"/>
              <a:t>盘的数据，转换数据文件，或是做一些简单的硬盘或</a:t>
            </a:r>
            <a:r>
              <a:rPr lang="en-US" altLang="zh-CN" dirty="0"/>
              <a:t>CPU</a:t>
            </a:r>
            <a:r>
              <a:rPr lang="zh-CN" altLang="zh-CN" dirty="0"/>
              <a:t>速度的测试。它可以通过可能的转换格式拷贝指定的输入文件到指定的输出。</a:t>
            </a:r>
          </a:p>
          <a:p>
            <a:r>
              <a:rPr lang="en-US" altLang="zh-CN" dirty="0" err="1"/>
              <a:t>gzip</a:t>
            </a:r>
            <a:r>
              <a:rPr lang="zh-CN" altLang="zh-CN" dirty="0"/>
              <a:t>命令用于压缩文件，以减少文件的大小，可以节省文件通过网络传输时所占的带宽。它可以指定从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9</a:t>
            </a:r>
            <a:r>
              <a:rPr lang="zh-CN" altLang="zh-CN" dirty="0"/>
              <a:t>的</a:t>
            </a:r>
            <a:r>
              <a:rPr lang="en-US" altLang="zh-CN" dirty="0"/>
              <a:t>9</a:t>
            </a:r>
            <a:r>
              <a:rPr lang="zh-CN" altLang="zh-CN" dirty="0"/>
              <a:t>个压缩级别，级别</a:t>
            </a:r>
            <a:r>
              <a:rPr lang="en-US" altLang="zh-CN" dirty="0"/>
              <a:t>1</a:t>
            </a:r>
            <a:r>
              <a:rPr lang="zh-CN" altLang="zh-CN" dirty="0"/>
              <a:t>是最快的压缩速度，但压缩率较低，而级别</a:t>
            </a:r>
            <a:r>
              <a:rPr lang="en-US" altLang="zh-CN" dirty="0"/>
              <a:t>9</a:t>
            </a:r>
            <a:r>
              <a:rPr lang="zh-CN" altLang="zh-CN" dirty="0"/>
              <a:t>是最慢的压缩速度，但压缩率最好。默认的压缩级别是</a:t>
            </a:r>
            <a:r>
              <a:rPr lang="en-US" altLang="zh-CN" dirty="0"/>
              <a:t>6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bzip2</a:t>
            </a:r>
            <a:r>
              <a:rPr lang="zh-CN" altLang="zh-CN" dirty="0"/>
              <a:t>命令也同样用于压缩或解压缩文件。与</a:t>
            </a:r>
            <a:r>
              <a:rPr lang="en-US" altLang="zh-CN" dirty="0" err="1"/>
              <a:t>gzip</a:t>
            </a:r>
            <a:r>
              <a:rPr lang="zh-CN" altLang="zh-CN" dirty="0"/>
              <a:t>相比，</a:t>
            </a:r>
            <a:r>
              <a:rPr lang="en-US" altLang="zh-CN" dirty="0"/>
              <a:t>bzip2</a:t>
            </a:r>
            <a:r>
              <a:rPr lang="zh-CN" altLang="zh-CN" dirty="0"/>
              <a:t>命令具有更好的压缩率，但</a:t>
            </a:r>
            <a:r>
              <a:rPr lang="en-US" altLang="zh-CN" dirty="0"/>
              <a:t>bzip2</a:t>
            </a:r>
            <a:r>
              <a:rPr lang="zh-CN" altLang="zh-CN" dirty="0"/>
              <a:t>的压缩速度比</a:t>
            </a:r>
            <a:r>
              <a:rPr lang="en-US" altLang="zh-CN" dirty="0" err="1"/>
              <a:t>gzip</a:t>
            </a:r>
            <a:r>
              <a:rPr lang="zh-CN" altLang="zh-CN" dirty="0"/>
              <a:t>稍慢。</a:t>
            </a:r>
            <a:r>
              <a:rPr lang="en-US" altLang="zh-CN" dirty="0"/>
              <a:t>bzip2</a:t>
            </a:r>
            <a:r>
              <a:rPr lang="zh-CN" altLang="zh-CN" dirty="0"/>
              <a:t>以可接受的速度提供较高的压缩率。</a:t>
            </a:r>
            <a:r>
              <a:rPr lang="en-US" altLang="zh-CN" dirty="0"/>
              <a:t>bzip2</a:t>
            </a:r>
            <a:r>
              <a:rPr lang="zh-CN" altLang="zh-CN" dirty="0"/>
              <a:t>同样有</a:t>
            </a:r>
            <a:r>
              <a:rPr lang="en-US" altLang="zh-CN" dirty="0"/>
              <a:t>9</a:t>
            </a:r>
            <a:r>
              <a:rPr lang="zh-CN" altLang="zh-CN" dirty="0"/>
              <a:t>个压缩级别，其含义与</a:t>
            </a:r>
            <a:r>
              <a:rPr lang="en-US" altLang="zh-CN" dirty="0" err="1"/>
              <a:t>gzip</a:t>
            </a:r>
            <a:r>
              <a:rPr lang="zh-CN" altLang="zh-CN" dirty="0"/>
              <a:t>的含义类似。但它的默认压缩级别是</a:t>
            </a:r>
            <a:r>
              <a:rPr lang="en-US" altLang="zh-CN" dirty="0"/>
              <a:t>9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895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zh-CN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gunzip</a:t>
            </a:r>
            <a:r>
              <a:rPr lang="zh-CN" altLang="zh-CN" dirty="0"/>
              <a:t>和</a:t>
            </a:r>
            <a:r>
              <a:rPr lang="en-US" altLang="zh-CN" dirty="0"/>
              <a:t>bunzip2</a:t>
            </a:r>
            <a:r>
              <a:rPr lang="zh-CN" altLang="zh-CN" dirty="0"/>
              <a:t>命令分别用于解压缩由</a:t>
            </a:r>
            <a:r>
              <a:rPr lang="en-US" altLang="zh-CN" dirty="0" err="1"/>
              <a:t>gzip</a:t>
            </a:r>
            <a:r>
              <a:rPr lang="zh-CN" altLang="zh-CN" dirty="0"/>
              <a:t>和</a:t>
            </a:r>
            <a:r>
              <a:rPr lang="en-US" altLang="zh-CN" dirty="0"/>
              <a:t>bzip2</a:t>
            </a:r>
            <a:r>
              <a:rPr lang="zh-CN" altLang="zh-CN" dirty="0"/>
              <a:t>生成的压缩包。</a:t>
            </a:r>
          </a:p>
          <a:p>
            <a:r>
              <a:rPr lang="en-US" altLang="zh-CN" dirty="0"/>
              <a:t>tar</a:t>
            </a:r>
            <a:r>
              <a:rPr lang="zh-CN" altLang="zh-CN" dirty="0"/>
              <a:t>命令是</a:t>
            </a:r>
            <a:r>
              <a:rPr lang="en-US" altLang="zh-CN" dirty="0"/>
              <a:t>Linux</a:t>
            </a:r>
            <a:r>
              <a:rPr lang="zh-CN" altLang="zh-CN" dirty="0"/>
              <a:t>系统中主要的归档工具。使用</a:t>
            </a:r>
            <a:r>
              <a:rPr lang="en-US" altLang="zh-CN" dirty="0"/>
              <a:t>tar</a:t>
            </a:r>
            <a:r>
              <a:rPr lang="zh-CN" altLang="zh-CN" dirty="0"/>
              <a:t>命令归档后生成的文件被我们称作为</a:t>
            </a:r>
            <a:r>
              <a:rPr lang="en-US" altLang="zh-CN" dirty="0"/>
              <a:t>tar</a:t>
            </a:r>
            <a:r>
              <a:rPr lang="zh-CN" altLang="zh-CN" dirty="0"/>
              <a:t>包。</a:t>
            </a:r>
          </a:p>
          <a:p>
            <a:r>
              <a:rPr lang="en-US" altLang="zh-CN" dirty="0"/>
              <a:t>mount</a:t>
            </a:r>
            <a:r>
              <a:rPr lang="zh-CN" altLang="zh-CN" dirty="0"/>
              <a:t>命令用于挂载一个文件系统。挂载和卸载一个文件系统，通常都需要</a:t>
            </a:r>
            <a:r>
              <a:rPr lang="en-US" altLang="zh-CN" dirty="0"/>
              <a:t>root</a:t>
            </a:r>
            <a:r>
              <a:rPr lang="zh-CN" altLang="zh-CN" dirty="0"/>
              <a:t>账户权限。使用</a:t>
            </a:r>
            <a:r>
              <a:rPr lang="en-US" altLang="zh-CN" dirty="0"/>
              <a:t>mount</a:t>
            </a:r>
            <a:r>
              <a:rPr lang="zh-CN" altLang="zh-CN" dirty="0"/>
              <a:t>命令挂载一个文件系统时，需要目标目录（即挂载点）已存在。</a:t>
            </a:r>
          </a:p>
          <a:p>
            <a:r>
              <a:rPr lang="en-US" altLang="zh-CN" dirty="0" err="1"/>
              <a:t>umount</a:t>
            </a:r>
            <a:r>
              <a:rPr lang="zh-CN" altLang="zh-CN" dirty="0"/>
              <a:t>命令用于卸载一个文件系统或设备。在卸载指定的文件系统或设备前，要确保其没有被任何进程占用，否则会卸载失败。</a:t>
            </a:r>
          </a:p>
          <a:p>
            <a:r>
              <a:rPr lang="en-US" altLang="zh-CN" dirty="0" err="1"/>
              <a:t>df</a:t>
            </a:r>
            <a:r>
              <a:rPr lang="zh-CN" altLang="zh-CN" dirty="0"/>
              <a:t>命令用于显示文件系统的可用的磁盘空间的数量。</a:t>
            </a:r>
          </a:p>
          <a:p>
            <a:r>
              <a:rPr lang="en-US" altLang="zh-CN" dirty="0"/>
              <a:t>du</a:t>
            </a:r>
            <a:r>
              <a:rPr lang="zh-CN" altLang="zh-CN" dirty="0"/>
              <a:t>命令用于概述每个文件和目录所占磁盘空间的大小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4471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4.1  </a:t>
            </a:r>
            <a:r>
              <a:rPr lang="zh-CN" altLang="zh-CN" dirty="0">
                <a:effectLst/>
              </a:rPr>
              <a:t>文件处理和归档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391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zh-CN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cron</a:t>
            </a:r>
            <a:r>
              <a:rPr lang="zh-CN" altLang="zh-CN" dirty="0"/>
              <a:t>是执行定时计划任务的守护进程。</a:t>
            </a:r>
            <a:r>
              <a:rPr lang="en-US" altLang="zh-CN" dirty="0" err="1"/>
              <a:t>cron</a:t>
            </a:r>
            <a:r>
              <a:rPr lang="zh-CN" altLang="zh-CN" dirty="0"/>
              <a:t>进程会周期性地在目录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/spool/</a:t>
            </a:r>
            <a:r>
              <a:rPr lang="en-US" altLang="zh-CN" dirty="0" err="1"/>
              <a:t>cron</a:t>
            </a:r>
            <a:r>
              <a:rPr lang="en-US" altLang="zh-CN" dirty="0"/>
              <a:t>/</a:t>
            </a:r>
            <a:r>
              <a:rPr lang="en-US" altLang="zh-CN" dirty="0" err="1"/>
              <a:t>crontabs</a:t>
            </a:r>
            <a:r>
              <a:rPr lang="en-US" altLang="zh-CN" dirty="0"/>
              <a:t>/</a:t>
            </a:r>
            <a:r>
              <a:rPr lang="zh-CN" altLang="zh-CN" dirty="0"/>
              <a:t>下搜索由</a:t>
            </a:r>
            <a:r>
              <a:rPr lang="en-US" altLang="zh-CN" dirty="0" err="1"/>
              <a:t>crontab</a:t>
            </a:r>
            <a:r>
              <a:rPr lang="zh-CN" altLang="zh-CN" dirty="0"/>
              <a:t>命令生成的（也可能由用户使用文本编辑器生成，但建议使用</a:t>
            </a:r>
            <a:r>
              <a:rPr lang="en-US" altLang="zh-CN" dirty="0" err="1"/>
              <a:t>crontab</a:t>
            </a:r>
            <a:r>
              <a:rPr lang="zh-CN" altLang="zh-CN" dirty="0"/>
              <a:t>命令）定时计划任务文件（定时计划任务文件以创建此任务的账户名命名），并将找到的这些定时计划任务载入内存。</a:t>
            </a:r>
          </a:p>
          <a:p>
            <a:r>
              <a:rPr lang="en-US" altLang="zh-CN" dirty="0" err="1"/>
              <a:t>crontab</a:t>
            </a:r>
            <a:r>
              <a:rPr lang="zh-CN" altLang="zh-CN" dirty="0"/>
              <a:t>命令用于创建、修改、删除和查看定时计划任务。</a:t>
            </a:r>
          </a:p>
          <a:p>
            <a:r>
              <a:rPr lang="en-US" altLang="zh-CN" dirty="0"/>
              <a:t>at</a:t>
            </a:r>
            <a:r>
              <a:rPr lang="zh-CN" altLang="zh-CN" dirty="0"/>
              <a:t>命令用于安排一个任务在指定的时间运行。</a:t>
            </a:r>
            <a:r>
              <a:rPr lang="en-US" altLang="zh-CN" dirty="0"/>
              <a:t>at</a:t>
            </a:r>
            <a:r>
              <a:rPr lang="zh-CN" altLang="zh-CN" dirty="0"/>
              <a:t>命令可以从标准输入读入命令，也可以从指定的文件中读入，然后在指定的时间运行这些命令。</a:t>
            </a:r>
          </a:p>
          <a:p>
            <a:r>
              <a:rPr lang="zh-CN" altLang="zh-CN" dirty="0"/>
              <a:t>字符‘</a:t>
            </a:r>
            <a:r>
              <a:rPr lang="en-US" altLang="zh-CN" dirty="0"/>
              <a:t>&amp;</a:t>
            </a:r>
            <a:r>
              <a:rPr lang="zh-CN" altLang="zh-CN" dirty="0"/>
              <a:t>’用于将命令放在后台运行。它是</a:t>
            </a:r>
            <a:r>
              <a:rPr lang="en-US" altLang="zh-CN" dirty="0"/>
              <a:t>Bash</a:t>
            </a:r>
            <a:r>
              <a:rPr lang="zh-CN" altLang="zh-CN" dirty="0"/>
              <a:t>内置的用于并行处理进程的一个控制操作符。</a:t>
            </a:r>
          </a:p>
          <a:p>
            <a:r>
              <a:rPr lang="en-US" altLang="zh-CN" dirty="0" err="1"/>
              <a:t>nohup</a:t>
            </a:r>
            <a:r>
              <a:rPr lang="zh-CN" altLang="zh-CN" dirty="0"/>
              <a:t>命令可以防止当你退出系统时，你在后台运行的进程被终结。它能让你运行的命令或脚本在你登出系统后继续在后台运行。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269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4.1.1  </a:t>
            </a:r>
            <a:r>
              <a:rPr lang="en-US" altLang="zh-CN" dirty="0" err="1"/>
              <a:t>paster</a:t>
            </a:r>
            <a:r>
              <a:rPr lang="zh-CN" altLang="zh-CN" dirty="0"/>
              <a:t>命令实例：合并文件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paste</a:t>
            </a:r>
            <a:r>
              <a:rPr lang="zh-CN" altLang="zh-CN" dirty="0"/>
              <a:t>命令用于合并文件的行。它可以合并一个文件或多个文件中的行。</a:t>
            </a:r>
            <a:r>
              <a:rPr lang="en-US" altLang="zh-CN" dirty="0"/>
              <a:t>paste</a:t>
            </a:r>
            <a:r>
              <a:rPr lang="zh-CN" altLang="zh-CN" dirty="0"/>
              <a:t>命令的语法如下所示：</a:t>
            </a:r>
          </a:p>
          <a:p>
            <a:r>
              <a:rPr lang="en-US" altLang="zh-CN" dirty="0"/>
              <a:t>$ paste [OPTION]… [FILE]…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51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4.1.2  </a:t>
            </a:r>
            <a:r>
              <a:rPr lang="en-US" altLang="zh-CN" dirty="0" err="1"/>
              <a:t>dd</a:t>
            </a:r>
            <a:r>
              <a:rPr lang="zh-CN" altLang="zh-CN" dirty="0"/>
              <a:t>命令实例：备份和拷贝文件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dd</a:t>
            </a:r>
            <a:r>
              <a:rPr lang="zh-CN" altLang="zh-CN" dirty="0"/>
              <a:t>命令可能不是一个容易使用的命令，但如果你真正开始使用它，你会发现它是一个功能很强大的命令。它可以做很多不同的事，比如：备份一个分区、</a:t>
            </a:r>
            <a:r>
              <a:rPr lang="en-US" altLang="zh-CN" dirty="0"/>
              <a:t>DVD</a:t>
            </a:r>
            <a:r>
              <a:rPr lang="zh-CN" altLang="zh-CN" dirty="0"/>
              <a:t>或是</a:t>
            </a:r>
            <a:r>
              <a:rPr lang="en-US" altLang="zh-CN" dirty="0"/>
              <a:t>U</a:t>
            </a:r>
            <a:r>
              <a:rPr lang="zh-CN" altLang="zh-CN" dirty="0"/>
              <a:t>盘的数据，转换数据文件，或是做一些简单的硬盘或</a:t>
            </a:r>
            <a:r>
              <a:rPr lang="en-US" altLang="zh-CN" dirty="0"/>
              <a:t>CPU</a:t>
            </a:r>
            <a:r>
              <a:rPr lang="zh-CN" altLang="zh-CN" dirty="0"/>
              <a:t>速度的测试。</a:t>
            </a:r>
          </a:p>
          <a:p>
            <a:r>
              <a:rPr lang="en-US" altLang="zh-CN" dirty="0" err="1"/>
              <a:t>dd</a:t>
            </a:r>
            <a:r>
              <a:rPr lang="zh-CN" altLang="zh-CN" dirty="0"/>
              <a:t>命令可以通过可能的转换格式拷贝指定的输入文件到指定的输出。同时，可以指定输入和输出的块大小，以处理原始物理数据的读写。块大小的默认单位是字节（</a:t>
            </a:r>
            <a:r>
              <a:rPr lang="en-US" altLang="zh-CN" dirty="0"/>
              <a:t>bytes</a:t>
            </a:r>
            <a:r>
              <a:rPr lang="zh-CN" altLang="zh-CN" dirty="0"/>
              <a:t>），也可以在数字后跟特定的单位来指定的块大小，比如，</a:t>
            </a:r>
            <a:r>
              <a:rPr lang="en-US" altLang="zh-CN" dirty="0"/>
              <a:t>G </a:t>
            </a:r>
            <a:r>
              <a:rPr lang="zh-CN" altLang="zh-CN" dirty="0"/>
              <a:t>（</a:t>
            </a:r>
            <a:r>
              <a:rPr lang="en-US" altLang="zh-CN" dirty="0"/>
              <a:t>1024*1024*1024 bytes</a:t>
            </a:r>
            <a:r>
              <a:rPr lang="zh-CN" altLang="zh-CN" dirty="0"/>
              <a:t>）、</a:t>
            </a:r>
            <a:r>
              <a:rPr lang="en-US" altLang="zh-CN" dirty="0"/>
              <a:t>GB</a:t>
            </a:r>
            <a:r>
              <a:rPr lang="zh-CN" altLang="zh-CN" dirty="0"/>
              <a:t>（</a:t>
            </a:r>
            <a:r>
              <a:rPr lang="en-US" altLang="zh-CN" dirty="0"/>
              <a:t>1000*1000*1000 bytes</a:t>
            </a:r>
            <a:r>
              <a:rPr lang="zh-CN" altLang="zh-CN" dirty="0"/>
              <a:t>）、</a:t>
            </a:r>
            <a:r>
              <a:rPr lang="en-US" altLang="zh-CN" dirty="0"/>
              <a:t>M</a:t>
            </a:r>
            <a:r>
              <a:rPr lang="zh-CN" altLang="zh-CN" dirty="0"/>
              <a:t>（</a:t>
            </a:r>
            <a:r>
              <a:rPr lang="en-US" altLang="zh-CN" dirty="0"/>
              <a:t>1024*1024 bytes</a:t>
            </a:r>
            <a:r>
              <a:rPr lang="zh-CN" altLang="zh-CN" dirty="0"/>
              <a:t>）、</a:t>
            </a:r>
            <a:r>
              <a:rPr lang="en-US" altLang="zh-CN" dirty="0"/>
              <a:t>MB</a:t>
            </a:r>
            <a:r>
              <a:rPr lang="zh-CN" altLang="zh-CN" dirty="0"/>
              <a:t>（</a:t>
            </a:r>
            <a:r>
              <a:rPr lang="en-US" altLang="zh-CN" dirty="0"/>
              <a:t>1000*1000 bytes</a:t>
            </a:r>
            <a:r>
              <a:rPr lang="zh-CN" altLang="zh-CN" dirty="0"/>
              <a:t>）、</a:t>
            </a:r>
            <a:r>
              <a:rPr lang="en-US" altLang="zh-CN" dirty="0"/>
              <a:t>w</a:t>
            </a:r>
            <a:r>
              <a:rPr lang="zh-CN" altLang="zh-CN" dirty="0"/>
              <a:t>（</a:t>
            </a:r>
            <a:r>
              <a:rPr lang="en-US" altLang="zh-CN" dirty="0"/>
              <a:t>2 bytes</a:t>
            </a:r>
            <a:r>
              <a:rPr lang="zh-CN" altLang="zh-CN" dirty="0"/>
              <a:t>）、</a:t>
            </a:r>
            <a:r>
              <a:rPr lang="en-US" altLang="zh-CN" dirty="0"/>
              <a:t>c</a:t>
            </a:r>
            <a:r>
              <a:rPr lang="zh-CN" altLang="zh-CN" dirty="0"/>
              <a:t>（</a:t>
            </a:r>
            <a:r>
              <a:rPr lang="en-US" altLang="zh-CN" dirty="0"/>
              <a:t>1 bytes</a:t>
            </a:r>
            <a:r>
              <a:rPr lang="zh-CN" altLang="zh-CN" dirty="0"/>
              <a:t>）。</a:t>
            </a:r>
          </a:p>
          <a:p>
            <a:r>
              <a:rPr lang="en-US" altLang="zh-CN" dirty="0" err="1"/>
              <a:t>dd</a:t>
            </a:r>
            <a:r>
              <a:rPr lang="zh-CN" altLang="zh-CN" dirty="0"/>
              <a:t>命令有如下两个基本参数：</a:t>
            </a:r>
          </a:p>
          <a:p>
            <a:r>
              <a:rPr lang="en-US" altLang="zh-CN" dirty="0"/>
              <a:t>if=&lt;</a:t>
            </a:r>
            <a:r>
              <a:rPr lang="en-US" altLang="zh-CN" dirty="0" err="1"/>
              <a:t>inputfile</a:t>
            </a:r>
            <a:r>
              <a:rPr lang="en-US" altLang="zh-CN" dirty="0"/>
              <a:t>&gt;</a:t>
            </a:r>
            <a:r>
              <a:rPr lang="zh-CN" altLang="zh-CN" dirty="0"/>
              <a:t>：指定输入文件的路径。默认为标准输入。</a:t>
            </a:r>
          </a:p>
          <a:p>
            <a:r>
              <a:rPr lang="en-US" altLang="zh-CN" dirty="0"/>
              <a:t>of=&lt;</a:t>
            </a:r>
            <a:r>
              <a:rPr lang="en-US" altLang="zh-CN" dirty="0" err="1"/>
              <a:t>outputfile</a:t>
            </a:r>
            <a:r>
              <a:rPr lang="en-US" altLang="zh-CN" dirty="0"/>
              <a:t>&gt;</a:t>
            </a:r>
            <a:r>
              <a:rPr lang="zh-CN" altLang="zh-CN" dirty="0"/>
              <a:t>：指定输出文件的路径。默认为标准输出。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48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zh-CN" dirty="0"/>
              <a:t>4</a:t>
            </a:r>
            <a:r>
              <a:rPr lang="en-US" altLang="zh-CN" dirty="0"/>
              <a:t>.1.3  </a:t>
            </a:r>
            <a:r>
              <a:rPr lang="en-US" altLang="zh-CN" dirty="0" err="1"/>
              <a:t>gzip</a:t>
            </a:r>
            <a:r>
              <a:rPr lang="zh-CN" altLang="zh-CN" dirty="0"/>
              <a:t>、</a:t>
            </a:r>
            <a:r>
              <a:rPr lang="en-US" altLang="zh-CN" dirty="0"/>
              <a:t>bzip2</a:t>
            </a:r>
            <a:r>
              <a:rPr lang="zh-CN" altLang="zh-CN" dirty="0"/>
              <a:t>命令实例：压缩和归档文件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gzip</a:t>
            </a:r>
            <a:r>
              <a:rPr lang="zh-CN" altLang="zh-CN" dirty="0"/>
              <a:t>命令用于压缩文件，以减少文件的大小，也可以用于解压缩文件。如果文件是在不同的系统间通过网络传输，这将节省网络的带宽。另外，文件所能减少的大小依赖于文件的内容，如果是文本文件，使用</a:t>
            </a:r>
            <a:r>
              <a:rPr lang="en-US" altLang="zh-CN" dirty="0" err="1"/>
              <a:t>gzip</a:t>
            </a:r>
            <a:r>
              <a:rPr lang="zh-CN" altLang="zh-CN" dirty="0"/>
              <a:t>命令压缩后大小将减少</a:t>
            </a:r>
            <a:r>
              <a:rPr lang="en-US" altLang="zh-CN" dirty="0"/>
              <a:t>60%~70%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直接简单地使用</a:t>
            </a:r>
            <a:r>
              <a:rPr lang="en-US" altLang="zh-CN" dirty="0" err="1"/>
              <a:t>gzip</a:t>
            </a:r>
            <a:r>
              <a:rPr lang="zh-CN" altLang="zh-CN" dirty="0"/>
              <a:t>命令，不指定任何选项，将压缩指定的文件，生成一个默认以</a:t>
            </a:r>
            <a:r>
              <a:rPr lang="en-US" altLang="zh-CN" dirty="0"/>
              <a:t>.</a:t>
            </a:r>
            <a:r>
              <a:rPr lang="en-US" altLang="zh-CN" dirty="0" err="1"/>
              <a:t>gz</a:t>
            </a:r>
            <a:r>
              <a:rPr lang="zh-CN" altLang="zh-CN" dirty="0"/>
              <a:t>结尾的文件，并删除原始</a:t>
            </a:r>
            <a:r>
              <a:rPr lang="zh-CN" altLang="zh-CN" dirty="0" smtClean="0"/>
              <a:t>文件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8681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zh-CN" dirty="0"/>
              <a:t>4</a:t>
            </a:r>
            <a:r>
              <a:rPr lang="en-US" altLang="zh-CN" dirty="0"/>
              <a:t>.1.4  </a:t>
            </a:r>
            <a:r>
              <a:rPr lang="x-none" altLang="zh-CN" dirty="0"/>
              <a:t>gunzip</a:t>
            </a:r>
            <a:r>
              <a:rPr lang="zh-CN" altLang="zh-CN" dirty="0"/>
              <a:t>、</a:t>
            </a:r>
            <a:r>
              <a:rPr lang="x-none" altLang="zh-CN" dirty="0"/>
              <a:t>bunzip2</a:t>
            </a:r>
            <a:r>
              <a:rPr lang="zh-CN" altLang="zh-CN" dirty="0"/>
              <a:t>命令实例：解压缩文件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gunzip</a:t>
            </a:r>
            <a:r>
              <a:rPr lang="zh-CN" altLang="zh-CN" dirty="0"/>
              <a:t>命令与</a:t>
            </a:r>
            <a:r>
              <a:rPr lang="en-US" altLang="zh-CN" dirty="0" err="1"/>
              <a:t>gzip</a:t>
            </a:r>
            <a:r>
              <a:rPr lang="zh-CN" altLang="zh-CN" dirty="0"/>
              <a:t>命令相对应，用于解压缩由</a:t>
            </a:r>
            <a:r>
              <a:rPr lang="en-US" altLang="zh-CN" dirty="0" err="1"/>
              <a:t>gzip</a:t>
            </a:r>
            <a:r>
              <a:rPr lang="zh-CN" altLang="zh-CN" dirty="0"/>
              <a:t>命令压缩的文件。其作用于</a:t>
            </a:r>
            <a:r>
              <a:rPr lang="en-US" altLang="zh-CN" dirty="0" err="1"/>
              <a:t>gzip</a:t>
            </a:r>
            <a:r>
              <a:rPr lang="zh-CN" altLang="zh-CN" dirty="0"/>
              <a:t>命令的</a:t>
            </a:r>
            <a:r>
              <a:rPr lang="en-US" altLang="zh-CN" dirty="0"/>
              <a:t>-d</a:t>
            </a:r>
            <a:r>
              <a:rPr lang="zh-CN" altLang="zh-CN" dirty="0"/>
              <a:t>选项相同。</a:t>
            </a:r>
          </a:p>
          <a:p>
            <a:r>
              <a:rPr lang="zh-CN" altLang="zh-CN" dirty="0"/>
              <a:t>直接使用</a:t>
            </a:r>
            <a:r>
              <a:rPr lang="en-US" altLang="zh-CN" dirty="0" err="1"/>
              <a:t>gunzip</a:t>
            </a:r>
            <a:r>
              <a:rPr lang="zh-CN" altLang="zh-CN" dirty="0"/>
              <a:t>命令解压缩一个文件：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gunzip</a:t>
            </a:r>
            <a:r>
              <a:rPr lang="en-US" altLang="zh-CN" dirty="0"/>
              <a:t> image1.jpg.gz</a:t>
            </a:r>
            <a:endParaRPr lang="zh-CN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-c</a:t>
            </a:r>
            <a:r>
              <a:rPr lang="zh-CN" altLang="zh-CN" dirty="0"/>
              <a:t>选项，将解压后的内容重定向一个文件，以保留原始压缩文件：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gunzip</a:t>
            </a:r>
            <a:r>
              <a:rPr lang="en-US" altLang="zh-CN" dirty="0"/>
              <a:t> -c image1.jpg.gz &gt; image1.jpg</a:t>
            </a:r>
            <a:endParaRPr lang="zh-CN" altLang="zh-CN" dirty="0"/>
          </a:p>
          <a:p>
            <a:r>
              <a:rPr lang="en-US" altLang="zh-CN" dirty="0"/>
              <a:t>bunzip2</a:t>
            </a:r>
            <a:r>
              <a:rPr lang="zh-CN" altLang="zh-CN" dirty="0"/>
              <a:t>命令与</a:t>
            </a:r>
            <a:r>
              <a:rPr lang="en-US" altLang="zh-CN" dirty="0"/>
              <a:t>bzip2</a:t>
            </a:r>
            <a:r>
              <a:rPr lang="zh-CN" altLang="zh-CN" dirty="0"/>
              <a:t>命令相对应，用于解压缩由</a:t>
            </a:r>
            <a:r>
              <a:rPr lang="en-US" altLang="zh-CN" dirty="0"/>
              <a:t>bzip2</a:t>
            </a:r>
            <a:r>
              <a:rPr lang="zh-CN" altLang="zh-CN" dirty="0"/>
              <a:t>命令压缩的文件。其作用于</a:t>
            </a:r>
            <a:r>
              <a:rPr lang="en-US" altLang="zh-CN" dirty="0"/>
              <a:t>bzip2</a:t>
            </a:r>
            <a:r>
              <a:rPr lang="zh-CN" altLang="zh-CN" dirty="0"/>
              <a:t>命令的</a:t>
            </a:r>
            <a:r>
              <a:rPr lang="en-US" altLang="zh-CN" dirty="0"/>
              <a:t>-d</a:t>
            </a:r>
            <a:r>
              <a:rPr lang="zh-CN" altLang="zh-CN" dirty="0"/>
              <a:t>选项相同。</a:t>
            </a:r>
          </a:p>
          <a:p>
            <a:r>
              <a:rPr lang="zh-CN" altLang="zh-CN" dirty="0"/>
              <a:t>直接使用</a:t>
            </a:r>
            <a:r>
              <a:rPr lang="en-US" altLang="zh-CN" dirty="0"/>
              <a:t>bunzip2</a:t>
            </a:r>
            <a:r>
              <a:rPr lang="zh-CN" altLang="zh-CN" dirty="0"/>
              <a:t>命令解压缩一个文件：</a:t>
            </a:r>
          </a:p>
          <a:p>
            <a:r>
              <a:rPr lang="en-US" altLang="zh-CN" dirty="0"/>
              <a:t>$ bunzip2 image1.jpg.bz2</a:t>
            </a:r>
            <a:endParaRPr lang="zh-CN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-k</a:t>
            </a:r>
            <a:r>
              <a:rPr lang="zh-CN" altLang="zh-CN" dirty="0"/>
              <a:t>选项，</a:t>
            </a:r>
            <a:r>
              <a:rPr lang="en-US" altLang="zh-CN" dirty="0"/>
              <a:t>bunzip2</a:t>
            </a:r>
            <a:r>
              <a:rPr lang="zh-CN" altLang="zh-CN" dirty="0"/>
              <a:t>命令可以解压缩文件并保留原始文件：</a:t>
            </a:r>
          </a:p>
          <a:p>
            <a:r>
              <a:rPr lang="x-none" altLang="zh-CN" dirty="0"/>
              <a:t>$ bunzip2 -k </a:t>
            </a:r>
            <a:r>
              <a:rPr lang="x-none" altLang="zh-CN" dirty="0" smtClean="0"/>
              <a:t>image1.jpg.bz2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0253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4.1.5  tar</a:t>
            </a:r>
            <a:r>
              <a:rPr lang="zh-CN" altLang="zh-CN" dirty="0"/>
              <a:t>命令实例：打包和解包文件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tar</a:t>
            </a:r>
            <a:r>
              <a:rPr lang="zh-CN" altLang="zh-CN" dirty="0"/>
              <a:t>命令是</a:t>
            </a:r>
            <a:r>
              <a:rPr lang="en-US" altLang="zh-CN" dirty="0"/>
              <a:t>Linux</a:t>
            </a:r>
            <a:r>
              <a:rPr lang="zh-CN" altLang="zh-CN" dirty="0"/>
              <a:t>系统中主要的归档工具。使用</a:t>
            </a:r>
            <a:r>
              <a:rPr lang="en-US" altLang="zh-CN" dirty="0"/>
              <a:t>tar</a:t>
            </a:r>
            <a:r>
              <a:rPr lang="zh-CN" altLang="zh-CN" dirty="0"/>
              <a:t>命令归档后生成的文件被我们称作为</a:t>
            </a:r>
            <a:r>
              <a:rPr lang="en-US" altLang="zh-CN" dirty="0"/>
              <a:t>tar</a:t>
            </a:r>
            <a:r>
              <a:rPr lang="zh-CN" altLang="zh-CN" dirty="0"/>
              <a:t>包。理解</a:t>
            </a:r>
            <a:r>
              <a:rPr lang="en-US" altLang="zh-CN" dirty="0"/>
              <a:t>tar</a:t>
            </a:r>
            <a:r>
              <a:rPr lang="zh-CN" altLang="zh-CN" dirty="0"/>
              <a:t>命令各选项的用法将帮助你熟练掌握归档文件的操作。</a:t>
            </a:r>
          </a:p>
          <a:p>
            <a:r>
              <a:rPr lang="en-US" altLang="zh-CN" dirty="0"/>
              <a:t>tar</a:t>
            </a:r>
            <a:r>
              <a:rPr lang="zh-CN" altLang="zh-CN" dirty="0"/>
              <a:t>命令的语法如下所示：</a:t>
            </a:r>
          </a:p>
          <a:p>
            <a:r>
              <a:rPr lang="en-US" altLang="zh-CN" dirty="0"/>
              <a:t>$ tar [OPTION]… [FILE]…</a:t>
            </a:r>
            <a:endParaRPr lang="zh-CN" altLang="zh-CN" dirty="0"/>
          </a:p>
          <a:p>
            <a:pPr lvl="0"/>
            <a:r>
              <a:rPr lang="en-US" altLang="zh-CN" dirty="0"/>
              <a:t>-c</a:t>
            </a:r>
            <a:r>
              <a:rPr lang="zh-CN" altLang="zh-CN" dirty="0"/>
              <a:t>：创建一个新的归档</a:t>
            </a:r>
          </a:p>
          <a:p>
            <a:pPr lvl="0"/>
            <a:r>
              <a:rPr lang="en-US" altLang="zh-CN" dirty="0"/>
              <a:t>-v</a:t>
            </a:r>
            <a:r>
              <a:rPr lang="zh-CN" altLang="zh-CN" dirty="0"/>
              <a:t>：冗长地列出被处理的文件</a:t>
            </a:r>
          </a:p>
          <a:p>
            <a:pPr lvl="0"/>
            <a:r>
              <a:rPr lang="en-US" altLang="zh-CN" dirty="0"/>
              <a:t>-f</a:t>
            </a:r>
            <a:r>
              <a:rPr lang="zh-CN" altLang="zh-CN" dirty="0"/>
              <a:t>：指定归档文件的</a:t>
            </a:r>
            <a:r>
              <a:rPr lang="zh-CN" altLang="zh-CN" dirty="0" smtClean="0"/>
              <a:t>名称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60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4.2  </a:t>
            </a:r>
            <a:r>
              <a:rPr lang="zh-CN" altLang="zh-CN" dirty="0">
                <a:effectLst/>
              </a:rPr>
              <a:t>监测和管理磁盘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38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4.2.1  mount</a:t>
            </a:r>
            <a:r>
              <a:rPr lang="zh-CN" altLang="zh-CN" dirty="0"/>
              <a:t>、</a:t>
            </a:r>
            <a:r>
              <a:rPr lang="en-US" altLang="zh-CN" dirty="0" err="1"/>
              <a:t>umount</a:t>
            </a:r>
            <a:r>
              <a:rPr lang="zh-CN" altLang="zh-CN" dirty="0"/>
              <a:t>命令实例：挂载和卸载存储介质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Linux</a:t>
            </a:r>
            <a:r>
              <a:rPr lang="zh-CN" altLang="zh-CN" dirty="0"/>
              <a:t>系统中，不同分区上的文件系统，或可移动设备（</a:t>
            </a:r>
            <a:r>
              <a:rPr lang="en-US" altLang="zh-CN" dirty="0"/>
              <a:t>CD</a:t>
            </a:r>
            <a:r>
              <a:rPr lang="zh-CN" altLang="zh-CN" dirty="0"/>
              <a:t>、</a:t>
            </a:r>
            <a:r>
              <a:rPr lang="en-US" altLang="zh-CN" dirty="0"/>
              <a:t>DVD</a:t>
            </a:r>
            <a:r>
              <a:rPr lang="zh-CN" altLang="zh-CN" dirty="0"/>
              <a:t>、</a:t>
            </a:r>
            <a:r>
              <a:rPr lang="en-US" altLang="zh-CN" dirty="0"/>
              <a:t>U</a:t>
            </a:r>
            <a:r>
              <a:rPr lang="zh-CN" altLang="zh-CN" dirty="0"/>
              <a:t>盘等），或</a:t>
            </a:r>
            <a:r>
              <a:rPr lang="en-US" altLang="zh-CN" dirty="0"/>
              <a:t>NFS</a:t>
            </a:r>
            <a:r>
              <a:rPr lang="zh-CN" altLang="zh-CN" dirty="0"/>
              <a:t>（网络文件系统）共享目录可以被挂载到目录树中的某一节点，之后还可以再被卸载。挂载和卸载一个文件系统，分别使用</a:t>
            </a:r>
            <a:r>
              <a:rPr lang="en-US" altLang="zh-CN" dirty="0"/>
              <a:t>mount</a:t>
            </a:r>
            <a:r>
              <a:rPr lang="zh-CN" altLang="zh-CN" dirty="0"/>
              <a:t>和</a:t>
            </a:r>
            <a:r>
              <a:rPr lang="en-US" altLang="zh-CN" dirty="0" err="1"/>
              <a:t>umount</a:t>
            </a:r>
            <a:r>
              <a:rPr lang="zh-CN" altLang="zh-CN" dirty="0"/>
              <a:t>命令。</a:t>
            </a:r>
          </a:p>
          <a:p>
            <a:r>
              <a:rPr lang="en-US" altLang="zh-CN" dirty="0"/>
              <a:t>mount</a:t>
            </a:r>
            <a:r>
              <a:rPr lang="zh-CN" altLang="zh-CN" dirty="0"/>
              <a:t>命令用于挂载一个文件系统，或是显示已挂载的文件系统的信息。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666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76</TotalTime>
  <Words>2292</Words>
  <Application>Microsoft Office PowerPoint</Application>
  <PresentationFormat>全屏显示(4:3)</PresentationFormat>
  <Paragraphs>104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都市</vt:lpstr>
      <vt:lpstr>第4章  Shell命令进阶</vt:lpstr>
      <vt:lpstr>4.1  文件处理和归档</vt:lpstr>
      <vt:lpstr>4.1.1  paster命令实例：合并文件</vt:lpstr>
      <vt:lpstr>4.1.2  dd命令实例：备份和拷贝文件</vt:lpstr>
      <vt:lpstr>4.1.3  gzip、bzip2命令实例：压缩和归档文件</vt:lpstr>
      <vt:lpstr>4.1.4  gunzip、bunzip2命令实例：解压缩文件</vt:lpstr>
      <vt:lpstr>4.1.5  tar命令实例：打包和解包文件</vt:lpstr>
      <vt:lpstr>4.2  监测和管理磁盘</vt:lpstr>
      <vt:lpstr>4.2.1  mount、umount命令实例：挂载和卸载存储介质</vt:lpstr>
      <vt:lpstr>4.2.2  df命令实例：报告文件系统磁盘空间利用率</vt:lpstr>
      <vt:lpstr>4.2.3  du命令实例：评估文件空间利用率</vt:lpstr>
      <vt:lpstr>4.3  后台执行命令</vt:lpstr>
      <vt:lpstr>4.3.1  cron、crontab命令实例：执行计划任务</vt:lpstr>
      <vt:lpstr>4.3.1  cron、crontab命令实例：执行计划任务</vt:lpstr>
      <vt:lpstr>4.3.2  at命令实例：在指定时间执行命令</vt:lpstr>
      <vt:lpstr>4.3.3  &amp;控制操作符实例：将任务放在后台运行</vt:lpstr>
      <vt:lpstr>4.3.4  nohup命令实例：运行一个对挂起免疫的命令</vt:lpstr>
      <vt:lpstr>4.4  小结</vt:lpstr>
      <vt:lpstr>4.4  小结</vt:lpstr>
      <vt:lpstr>4.4  小结</vt:lpstr>
    </vt:vector>
  </TitlesOfParts>
  <Company>HYNST.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Shell命令进阶</dc:title>
  <dc:creator>Gaoyuhao</dc:creator>
  <cp:lastModifiedBy>Gaoyuhao</cp:lastModifiedBy>
  <cp:revision>2</cp:revision>
  <dcterms:created xsi:type="dcterms:W3CDTF">2014-08-26T02:56:52Z</dcterms:created>
  <dcterms:modified xsi:type="dcterms:W3CDTF">2014-08-26T04:13:04Z</dcterms:modified>
</cp:coreProperties>
</file>