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6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476"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3" name="矩形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矩形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矩形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矩形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矩形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圆角矩形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圆角矩形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矩形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6705600" y="4206240"/>
            <a:ext cx="960120" cy="457200"/>
          </a:xfrm>
        </p:spPr>
        <p:txBody>
          <a:bodyPr/>
          <a:lstStyle/>
          <a:p>
            <a:fld id="{DFDB66EB-3BB6-497A-83A3-88EE095F0373}" type="datetimeFigureOut">
              <a:rPr lang="zh-CN" altLang="en-US" smtClean="0"/>
              <a:t>2014/8/26</a:t>
            </a:fld>
            <a:endParaRPr lang="zh-CN" altLang="en-US"/>
          </a:p>
        </p:txBody>
      </p:sp>
      <p:sp>
        <p:nvSpPr>
          <p:cNvPr id="17" name="页脚占位符 16"/>
          <p:cNvSpPr>
            <a:spLocks noGrp="1"/>
          </p:cNvSpPr>
          <p:nvPr>
            <p:ph type="ftr" sz="quarter" idx="11"/>
          </p:nvPr>
        </p:nvSpPr>
        <p:spPr>
          <a:xfrm>
            <a:off x="5410200" y="4205288"/>
            <a:ext cx="1295400" cy="457200"/>
          </a:xfrm>
        </p:spPr>
        <p:txBody>
          <a:bodyPr/>
          <a:lstStyle/>
          <a:p>
            <a:endParaRPr lang="zh-CN" altLang="en-US"/>
          </a:p>
        </p:txBody>
      </p:sp>
      <p:sp>
        <p:nvSpPr>
          <p:cNvPr id="29" name="灯片编号占位符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053C3D9C-9D46-4A16-B178-4F542FA5187C}"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DFDB66EB-3BB6-497A-83A3-88EE095F0373}" type="datetimeFigureOut">
              <a:rPr lang="zh-CN" altLang="en-US" smtClean="0"/>
              <a:t>2014/8/26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3C3D9C-9D46-4A16-B178-4F542FA5187C}"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1143000"/>
            <a:ext cx="1905000" cy="5486400"/>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143000"/>
            <a:ext cx="6248400" cy="5486400"/>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DFDB66EB-3BB6-497A-83A3-88EE095F0373}" type="datetimeFigureOut">
              <a:rPr lang="zh-CN" altLang="en-US" smtClean="0"/>
              <a:t>2014/8/26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3C3D9C-9D46-4A16-B178-4F542FA5187C}"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DFDB66EB-3BB6-497A-83A3-88EE095F0373}" type="datetimeFigureOut">
              <a:rPr lang="zh-CN" altLang="en-US" smtClean="0"/>
              <a:t>2014/8/26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3C3D9C-9D46-4A16-B178-4F542FA5187C}"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DFDB66EB-3BB6-497A-83A3-88EE095F0373}" type="datetimeFigureOut">
              <a:rPr lang="zh-CN" altLang="en-US" smtClean="0"/>
              <a:t>2014/8/26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53C3D9C-9D46-4A16-B178-4F542FA5187C}"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DFDB66EB-3BB6-497A-83A3-88EE095F0373}" type="datetimeFigureOut">
              <a:rPr lang="zh-CN" altLang="en-US" smtClean="0"/>
              <a:t>2014/8/26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53C3D9C-9D46-4A16-B178-4F542FA5187C}"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81000" y="1143000"/>
            <a:ext cx="8382000" cy="1069848"/>
          </a:xfrm>
        </p:spPr>
        <p:txBody>
          <a:bodyPr anchor="ctr"/>
          <a:lstStyle>
            <a:lvl1pPr>
              <a:defRPr sz="4000" b="0" i="0" cap="none"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6" name="日期占位符 25"/>
          <p:cNvSpPr>
            <a:spLocks noGrp="1"/>
          </p:cNvSpPr>
          <p:nvPr>
            <p:ph type="dt" sz="half" idx="10"/>
          </p:nvPr>
        </p:nvSpPr>
        <p:spPr/>
        <p:txBody>
          <a:bodyPr rtlCol="0"/>
          <a:lstStyle/>
          <a:p>
            <a:fld id="{DFDB66EB-3BB6-497A-83A3-88EE095F0373}" type="datetimeFigureOut">
              <a:rPr lang="zh-CN" altLang="en-US" smtClean="0"/>
              <a:t>2014/8/26</a:t>
            </a:fld>
            <a:endParaRPr lang="zh-CN" altLang="en-US"/>
          </a:p>
        </p:txBody>
      </p:sp>
      <p:sp>
        <p:nvSpPr>
          <p:cNvPr id="27" name="灯片编号占位符 26"/>
          <p:cNvSpPr>
            <a:spLocks noGrp="1"/>
          </p:cNvSpPr>
          <p:nvPr>
            <p:ph type="sldNum" sz="quarter" idx="11"/>
          </p:nvPr>
        </p:nvSpPr>
        <p:spPr/>
        <p:txBody>
          <a:bodyPr rtlCol="0"/>
          <a:lstStyle/>
          <a:p>
            <a:fld id="{053C3D9C-9D46-4A16-B178-4F542FA5187C}" type="slidenum">
              <a:rPr lang="zh-CN" altLang="en-US" smtClean="0"/>
              <a:t>‹#›</a:t>
            </a:fld>
            <a:endParaRPr lang="zh-CN" altLang="en-US"/>
          </a:p>
        </p:txBody>
      </p:sp>
      <p:sp>
        <p:nvSpPr>
          <p:cNvPr id="28" name="页脚占位符 27"/>
          <p:cNvSpPr>
            <a:spLocks noGrp="1"/>
          </p:cNvSpPr>
          <p:nvPr>
            <p:ph type="ftr" sz="quarter" idx="12"/>
          </p:nvPr>
        </p:nvSpPr>
        <p:spPr/>
        <p:txBody>
          <a:bodyPr rtlCol="0"/>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a:xfrm>
            <a:off x="6583680" y="612648"/>
            <a:ext cx="957264" cy="457200"/>
          </a:xfrm>
        </p:spPr>
        <p:txBody>
          <a:bodyPr/>
          <a:lstStyle/>
          <a:p>
            <a:fld id="{DFDB66EB-3BB6-497A-83A3-88EE095F0373}" type="datetimeFigureOut">
              <a:rPr lang="zh-CN" altLang="en-US" smtClean="0"/>
              <a:t>2014/8/26</a:t>
            </a:fld>
            <a:endParaRPr lang="zh-CN" altLang="en-US"/>
          </a:p>
        </p:txBody>
      </p:sp>
      <p:sp>
        <p:nvSpPr>
          <p:cNvPr id="4" name="页脚占位符 3"/>
          <p:cNvSpPr>
            <a:spLocks noGrp="1"/>
          </p:cNvSpPr>
          <p:nvPr>
            <p:ph type="ftr" sz="quarter" idx="11"/>
          </p:nvPr>
        </p:nvSpPr>
        <p:spPr>
          <a:xfrm>
            <a:off x="5257800" y="612648"/>
            <a:ext cx="1325880" cy="457200"/>
          </a:xfrm>
        </p:spPr>
        <p:txBody>
          <a:bodyPr/>
          <a:lstStyle/>
          <a:p>
            <a:endParaRPr lang="zh-CN" altLang="en-US"/>
          </a:p>
        </p:txBody>
      </p:sp>
      <p:sp>
        <p:nvSpPr>
          <p:cNvPr id="5" name="灯片编号占位符 4"/>
          <p:cNvSpPr>
            <a:spLocks noGrp="1"/>
          </p:cNvSpPr>
          <p:nvPr>
            <p:ph type="sldNum" sz="quarter" idx="12"/>
          </p:nvPr>
        </p:nvSpPr>
        <p:spPr>
          <a:xfrm>
            <a:off x="8174736" y="2272"/>
            <a:ext cx="762000" cy="365760"/>
          </a:xfrm>
        </p:spPr>
        <p:txBody>
          <a:bodyPr/>
          <a:lstStyle/>
          <a:p>
            <a:fld id="{053C3D9C-9D46-4A16-B178-4F542FA5187C}"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FDB66EB-3BB6-497A-83A3-88EE095F0373}" type="datetimeFigureOut">
              <a:rPr lang="zh-CN" altLang="en-US" smtClean="0"/>
              <a:t>2014/8/26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53C3D9C-9D46-4A16-B178-4F542FA5187C}"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353496" y="1101970"/>
            <a:ext cx="3383280" cy="877824"/>
          </a:xfrm>
        </p:spPr>
        <p:txBody>
          <a:bodyPr anchor="b"/>
          <a:lstStyle>
            <a:lvl1pPr algn="l">
              <a:buNone/>
              <a:defRPr sz="1800" b="1"/>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DFDB66EB-3BB6-497A-83A3-88EE095F0373}" type="datetimeFigureOut">
              <a:rPr lang="zh-CN" altLang="en-US" smtClean="0"/>
              <a:t>2014/8/26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53C3D9C-9D46-4A16-B178-4F542FA5187C}"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DFDB66EB-3BB6-497A-83A3-88EE095F0373}" type="datetimeFigureOut">
              <a:rPr lang="zh-CN" altLang="en-US" smtClean="0"/>
              <a:t>2014/8/26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53C3D9C-9D46-4A16-B178-4F542FA5187C}"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矩形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矩形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矩形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矩形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矩形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圆角矩形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圆角矩形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矩形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矩形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矩形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矩形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矩形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矩形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标题占位符 21"/>
          <p:cNvSpPr>
            <a:spLocks noGrp="1"/>
          </p:cNvSpPr>
          <p:nvPr>
            <p:ph type="title"/>
          </p:nvPr>
        </p:nvSpPr>
        <p:spPr>
          <a:xfrm>
            <a:off x="457200" y="1143000"/>
            <a:ext cx="8229600" cy="10668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DFDB66EB-3BB6-497A-83A3-88EE095F0373}" type="datetimeFigureOut">
              <a:rPr lang="zh-CN" altLang="en-US" smtClean="0"/>
              <a:t>2014/8/26</a:t>
            </a:fld>
            <a:endParaRPr lang="zh-CN" altLang="en-US"/>
          </a:p>
        </p:txBody>
      </p:sp>
      <p:sp>
        <p:nvSpPr>
          <p:cNvPr id="3" name="页脚占位符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zh-CN" altLang="en-US"/>
          </a:p>
        </p:txBody>
      </p:sp>
      <p:sp>
        <p:nvSpPr>
          <p:cNvPr id="23" name="灯片编号占位符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053C3D9C-9D46-4A16-B178-4F542FA5187C}"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zh-CN" dirty="0"/>
              <a:t>第</a:t>
            </a:r>
            <a:r>
              <a:rPr lang="en-US" altLang="zh-CN" dirty="0"/>
              <a:t>5</a:t>
            </a:r>
            <a:r>
              <a:rPr lang="zh-CN" altLang="zh-CN" dirty="0"/>
              <a:t>章</a:t>
            </a:r>
            <a:r>
              <a:rPr lang="en-US" altLang="zh-CN" dirty="0"/>
              <a:t>  Shell</a:t>
            </a:r>
            <a:r>
              <a:rPr lang="zh-CN" altLang="zh-CN" dirty="0"/>
              <a:t>编程基础</a:t>
            </a:r>
            <a:endParaRPr lang="zh-CN" altLang="en-US" dirty="0"/>
          </a:p>
        </p:txBody>
      </p:sp>
    </p:spTree>
    <p:extLst>
      <p:ext uri="{BB962C8B-B14F-4D97-AF65-F5344CB8AC3E}">
        <p14:creationId xmlns:p14="http://schemas.microsoft.com/office/powerpoint/2010/main" val="18050975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5.4.1  Bash</a:t>
            </a:r>
            <a:r>
              <a:rPr lang="zh-CN" altLang="zh-CN" dirty="0"/>
              <a:t>中的参数扩展</a:t>
            </a:r>
            <a:endParaRPr lang="zh-CN" altLang="en-US" dirty="0"/>
          </a:p>
        </p:txBody>
      </p:sp>
      <p:sp>
        <p:nvSpPr>
          <p:cNvPr id="5" name="内容占位符 4"/>
          <p:cNvSpPr>
            <a:spLocks noGrp="1"/>
          </p:cNvSpPr>
          <p:nvPr>
            <p:ph idx="1"/>
          </p:nvPr>
        </p:nvSpPr>
        <p:spPr/>
        <p:txBody>
          <a:bodyPr>
            <a:normAutofit/>
          </a:bodyPr>
          <a:lstStyle/>
          <a:p>
            <a:r>
              <a:rPr lang="zh-CN" altLang="zh-CN" dirty="0"/>
              <a:t>变量名扩展：</a:t>
            </a:r>
          </a:p>
          <a:p>
            <a:r>
              <a:rPr lang="en-US" altLang="zh-CN" dirty="0"/>
              <a:t>${!PREFIX*}</a:t>
            </a:r>
            <a:endParaRPr lang="zh-CN" altLang="zh-CN" dirty="0"/>
          </a:p>
          <a:p>
            <a:r>
              <a:rPr lang="en-US" altLang="zh-CN" dirty="0"/>
              <a:t>${!PREFIX@}</a:t>
            </a:r>
            <a:endParaRPr lang="zh-CN" altLang="zh-CN" dirty="0"/>
          </a:p>
          <a:p>
            <a:r>
              <a:rPr lang="zh-CN" altLang="zh-CN" dirty="0"/>
              <a:t>这种参数扩展将列出以字符串</a:t>
            </a:r>
            <a:r>
              <a:rPr lang="en-US" altLang="zh-CN" dirty="0"/>
              <a:t>PREFIX</a:t>
            </a:r>
            <a:r>
              <a:rPr lang="zh-CN" altLang="zh-CN" dirty="0"/>
              <a:t>开头的所有变量名。默认情况下，列出的这些变量名用空格分隔</a:t>
            </a:r>
            <a:r>
              <a:rPr lang="zh-CN" altLang="zh-CN" dirty="0" smtClean="0"/>
              <a:t>。</a:t>
            </a:r>
            <a:endParaRPr lang="zh-CN" altLang="zh-CN" dirty="0"/>
          </a:p>
        </p:txBody>
      </p:sp>
    </p:spTree>
    <p:extLst>
      <p:ext uri="{BB962C8B-B14F-4D97-AF65-F5344CB8AC3E}">
        <p14:creationId xmlns:p14="http://schemas.microsoft.com/office/powerpoint/2010/main" val="4239490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5.4.1  Bash</a:t>
            </a:r>
            <a:r>
              <a:rPr lang="zh-CN" altLang="zh-CN" dirty="0"/>
              <a:t>中的参数扩展</a:t>
            </a:r>
            <a:endParaRPr lang="zh-CN" altLang="en-US" dirty="0"/>
          </a:p>
        </p:txBody>
      </p:sp>
      <p:sp>
        <p:nvSpPr>
          <p:cNvPr id="5" name="内容占位符 4"/>
          <p:cNvSpPr>
            <a:spLocks noGrp="1"/>
          </p:cNvSpPr>
          <p:nvPr>
            <p:ph idx="1"/>
          </p:nvPr>
        </p:nvSpPr>
        <p:spPr/>
        <p:txBody>
          <a:bodyPr>
            <a:normAutofit fontScale="85000" lnSpcReduction="10000"/>
          </a:bodyPr>
          <a:lstStyle/>
          <a:p>
            <a:r>
              <a:rPr lang="zh-CN" altLang="zh-CN" dirty="0"/>
              <a:t>字符串移除：</a:t>
            </a:r>
          </a:p>
          <a:p>
            <a:r>
              <a:rPr lang="en-US" altLang="zh-CN" dirty="0"/>
              <a:t>${PARAMETER#PATTERN}</a:t>
            </a:r>
            <a:endParaRPr lang="zh-CN" altLang="zh-CN" dirty="0"/>
          </a:p>
          <a:p>
            <a:r>
              <a:rPr lang="en-US" altLang="zh-CN" dirty="0"/>
              <a:t>${PARAMETER##PATTERN}</a:t>
            </a:r>
            <a:endParaRPr lang="zh-CN" altLang="zh-CN" dirty="0"/>
          </a:p>
          <a:p>
            <a:r>
              <a:rPr lang="en-US" altLang="zh-CN" dirty="0"/>
              <a:t>${PARAMETER%PATTERN}</a:t>
            </a:r>
            <a:endParaRPr lang="zh-CN" altLang="zh-CN" dirty="0"/>
          </a:p>
          <a:p>
            <a:r>
              <a:rPr lang="en-US" altLang="zh-CN" dirty="0"/>
              <a:t>${PARAMETER%%PATTERN}</a:t>
            </a:r>
            <a:endParaRPr lang="zh-CN" altLang="zh-CN" dirty="0"/>
          </a:p>
          <a:p>
            <a:r>
              <a:rPr lang="zh-CN" altLang="zh-CN" dirty="0"/>
              <a:t>这种参数扩展可以只扩展参数值的一部分，用指定的模式来描述从参数值字符串中移除的内容。上述的语法格式中，前两个语句用于移除从参数值的开头匹配指定模式的字符串，而后两个语句与之相反，用于从参数值的末尾匹配指定模式的字符串。操作符‘</a:t>
            </a:r>
            <a:r>
              <a:rPr lang="en-US" altLang="zh-CN" dirty="0"/>
              <a:t>#</a:t>
            </a:r>
            <a:r>
              <a:rPr lang="zh-CN" altLang="zh-CN" dirty="0"/>
              <a:t>’和‘</a:t>
            </a:r>
            <a:r>
              <a:rPr lang="en-US" altLang="zh-CN" dirty="0"/>
              <a:t>%</a:t>
            </a:r>
            <a:r>
              <a:rPr lang="zh-CN" altLang="zh-CN" dirty="0"/>
              <a:t>’表示将移除匹配指定模式的最短文本，而操作符‘</a:t>
            </a:r>
            <a:r>
              <a:rPr lang="en-US" altLang="zh-CN" dirty="0"/>
              <a:t>##</a:t>
            </a:r>
            <a:r>
              <a:rPr lang="zh-CN" altLang="zh-CN" dirty="0"/>
              <a:t>’和‘</a:t>
            </a:r>
            <a:r>
              <a:rPr lang="en-US" altLang="zh-CN" dirty="0"/>
              <a:t>%%</a:t>
            </a:r>
            <a:r>
              <a:rPr lang="zh-CN" altLang="zh-CN" dirty="0"/>
              <a:t>’表示移除匹配指定模式的最长文本</a:t>
            </a:r>
            <a:r>
              <a:rPr lang="zh-CN" altLang="zh-CN" dirty="0" smtClean="0"/>
              <a:t>。</a:t>
            </a:r>
            <a:endParaRPr lang="zh-CN" altLang="zh-CN" dirty="0"/>
          </a:p>
        </p:txBody>
      </p:sp>
    </p:spTree>
    <p:extLst>
      <p:ext uri="{BB962C8B-B14F-4D97-AF65-F5344CB8AC3E}">
        <p14:creationId xmlns:p14="http://schemas.microsoft.com/office/powerpoint/2010/main" val="3989364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5.4.1  Bash</a:t>
            </a:r>
            <a:r>
              <a:rPr lang="zh-CN" altLang="zh-CN" dirty="0"/>
              <a:t>中的参数扩展</a:t>
            </a:r>
            <a:endParaRPr lang="zh-CN" altLang="en-US" dirty="0"/>
          </a:p>
        </p:txBody>
      </p:sp>
      <p:sp>
        <p:nvSpPr>
          <p:cNvPr id="5" name="内容占位符 4"/>
          <p:cNvSpPr>
            <a:spLocks noGrp="1"/>
          </p:cNvSpPr>
          <p:nvPr>
            <p:ph idx="1"/>
          </p:nvPr>
        </p:nvSpPr>
        <p:spPr/>
        <p:txBody>
          <a:bodyPr>
            <a:normAutofit lnSpcReduction="10000"/>
          </a:bodyPr>
          <a:lstStyle/>
          <a:p>
            <a:r>
              <a:rPr lang="zh-CN" altLang="zh-CN" dirty="0"/>
              <a:t>字符串搜索与替换：</a:t>
            </a:r>
          </a:p>
          <a:p>
            <a:r>
              <a:rPr lang="en-US" altLang="zh-CN" dirty="0"/>
              <a:t>${PARAMETER/PATTERN/STRING}</a:t>
            </a:r>
            <a:endParaRPr lang="zh-CN" altLang="zh-CN" dirty="0"/>
          </a:p>
          <a:p>
            <a:r>
              <a:rPr lang="en-US" altLang="zh-CN" dirty="0"/>
              <a:t>${PARAMETER//PATTERN/STRING}</a:t>
            </a:r>
            <a:endParaRPr lang="zh-CN" altLang="zh-CN" dirty="0"/>
          </a:p>
          <a:p>
            <a:r>
              <a:rPr lang="en-US" altLang="zh-CN" dirty="0"/>
              <a:t>${PARAMETER/PATTERN}</a:t>
            </a:r>
            <a:endParaRPr lang="zh-CN" altLang="zh-CN" dirty="0"/>
          </a:p>
          <a:p>
            <a:r>
              <a:rPr lang="en-US" altLang="zh-CN" dirty="0"/>
              <a:t>${PARAMETER//PATTERN}</a:t>
            </a:r>
            <a:endParaRPr lang="zh-CN" altLang="zh-CN" dirty="0"/>
          </a:p>
          <a:p>
            <a:r>
              <a:rPr lang="zh-CN" altLang="zh-CN" dirty="0"/>
              <a:t>这种参数扩展可以替换参数值中匹配指定模式的子字符串。操作符‘</a:t>
            </a:r>
            <a:r>
              <a:rPr lang="en-US" altLang="zh-CN" dirty="0"/>
              <a:t>/</a:t>
            </a:r>
            <a:r>
              <a:rPr lang="zh-CN" altLang="zh-CN" dirty="0"/>
              <a:t>’表示只替换一个匹配的字符串，而操作符‘</a:t>
            </a:r>
            <a:r>
              <a:rPr lang="en-US" altLang="zh-CN" dirty="0"/>
              <a:t>//</a:t>
            </a:r>
            <a:r>
              <a:rPr lang="zh-CN" altLang="zh-CN" dirty="0"/>
              <a:t>’表示替换所有匹配的字符串。如果没有指定替换字符串</a:t>
            </a:r>
            <a:r>
              <a:rPr lang="en-US" altLang="zh-CN" dirty="0"/>
              <a:t>STRING</a:t>
            </a:r>
            <a:r>
              <a:rPr lang="zh-CN" altLang="zh-CN" dirty="0"/>
              <a:t>，那么匹配的内容将被替换为空字符串，即被删除</a:t>
            </a:r>
            <a:r>
              <a:rPr lang="zh-CN" altLang="zh-CN" dirty="0" smtClean="0"/>
              <a:t>。</a:t>
            </a:r>
            <a:endParaRPr lang="zh-CN" altLang="zh-CN" dirty="0"/>
          </a:p>
        </p:txBody>
      </p:sp>
    </p:spTree>
    <p:extLst>
      <p:ext uri="{BB962C8B-B14F-4D97-AF65-F5344CB8AC3E}">
        <p14:creationId xmlns:p14="http://schemas.microsoft.com/office/powerpoint/2010/main" val="794826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5.4.1  Bash</a:t>
            </a:r>
            <a:r>
              <a:rPr lang="zh-CN" altLang="zh-CN" dirty="0"/>
              <a:t>中的参数扩展</a:t>
            </a:r>
            <a:endParaRPr lang="zh-CN" altLang="en-US" dirty="0"/>
          </a:p>
        </p:txBody>
      </p:sp>
      <p:sp>
        <p:nvSpPr>
          <p:cNvPr id="5" name="内容占位符 4"/>
          <p:cNvSpPr>
            <a:spLocks noGrp="1"/>
          </p:cNvSpPr>
          <p:nvPr>
            <p:ph idx="1"/>
          </p:nvPr>
        </p:nvSpPr>
        <p:spPr/>
        <p:txBody>
          <a:bodyPr>
            <a:normAutofit/>
          </a:bodyPr>
          <a:lstStyle/>
          <a:p>
            <a:r>
              <a:rPr lang="zh-CN" altLang="zh-CN" dirty="0"/>
              <a:t>求字符串长度：</a:t>
            </a:r>
          </a:p>
          <a:p>
            <a:r>
              <a:rPr lang="en-US" altLang="zh-CN" dirty="0"/>
              <a:t>${#PARAMETER</a:t>
            </a:r>
            <a:r>
              <a:rPr lang="en-US" altLang="zh-CN" dirty="0" smtClean="0"/>
              <a:t>}</a:t>
            </a:r>
          </a:p>
          <a:p>
            <a:r>
              <a:rPr lang="zh-CN" altLang="zh-CN" dirty="0"/>
              <a:t>此参数扩展格式将得到参数值的长度：</a:t>
            </a:r>
          </a:p>
          <a:p>
            <a:r>
              <a:rPr lang="en-US" altLang="zh-CN" dirty="0"/>
              <a:t>$ MYSTRING="Hello World"</a:t>
            </a:r>
            <a:endParaRPr lang="zh-CN" altLang="zh-CN" dirty="0"/>
          </a:p>
          <a:p>
            <a:r>
              <a:rPr lang="en-US" altLang="zh-CN" dirty="0"/>
              <a:t> </a:t>
            </a:r>
            <a:endParaRPr lang="zh-CN" altLang="zh-CN" dirty="0"/>
          </a:p>
          <a:p>
            <a:r>
              <a:rPr lang="en-US" altLang="zh-CN" dirty="0"/>
              <a:t>$ echo ${#MYSTRING}</a:t>
            </a:r>
            <a:endParaRPr lang="zh-CN" altLang="zh-CN" dirty="0"/>
          </a:p>
          <a:p>
            <a:r>
              <a:rPr lang="en-US" altLang="zh-CN" dirty="0"/>
              <a:t>11</a:t>
            </a:r>
            <a:endParaRPr lang="zh-CN" altLang="zh-CN" dirty="0"/>
          </a:p>
          <a:p>
            <a:endParaRPr lang="zh-CN" altLang="zh-CN" dirty="0"/>
          </a:p>
        </p:txBody>
      </p:sp>
    </p:spTree>
    <p:extLst>
      <p:ext uri="{BB962C8B-B14F-4D97-AF65-F5344CB8AC3E}">
        <p14:creationId xmlns:p14="http://schemas.microsoft.com/office/powerpoint/2010/main" val="3667330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5.4.1  Bash</a:t>
            </a:r>
            <a:r>
              <a:rPr lang="zh-CN" altLang="zh-CN" dirty="0"/>
              <a:t>中的参数扩展</a:t>
            </a:r>
            <a:endParaRPr lang="zh-CN" altLang="en-US" dirty="0"/>
          </a:p>
        </p:txBody>
      </p:sp>
      <p:sp>
        <p:nvSpPr>
          <p:cNvPr id="5" name="内容占位符 4"/>
          <p:cNvSpPr>
            <a:spLocks noGrp="1"/>
          </p:cNvSpPr>
          <p:nvPr>
            <p:ph idx="1"/>
          </p:nvPr>
        </p:nvSpPr>
        <p:spPr/>
        <p:txBody>
          <a:bodyPr>
            <a:normAutofit/>
          </a:bodyPr>
          <a:lstStyle/>
          <a:p>
            <a:r>
              <a:rPr lang="zh-CN" altLang="zh-CN" dirty="0"/>
              <a:t>子字符串扩展：</a:t>
            </a:r>
          </a:p>
          <a:p>
            <a:r>
              <a:rPr lang="en-US" altLang="zh-CN" dirty="0"/>
              <a:t>${PARAMETER:OFFSET}</a:t>
            </a:r>
            <a:endParaRPr lang="zh-CN" altLang="zh-CN" dirty="0"/>
          </a:p>
          <a:p>
            <a:r>
              <a:rPr lang="en-US" altLang="zh-CN" dirty="0"/>
              <a:t>${PARAMETER:OFFSET:LENGTH}</a:t>
            </a:r>
            <a:endParaRPr lang="zh-CN" altLang="zh-CN" dirty="0"/>
          </a:p>
          <a:p>
            <a:r>
              <a:rPr lang="zh-CN" altLang="zh-CN" dirty="0"/>
              <a:t>这种参数扩展格式将扩展参数值的一部分，从指定的位置开始截取指定的长度的字符串，如果省略</a:t>
            </a:r>
            <a:r>
              <a:rPr lang="en-US" altLang="zh-CN" dirty="0"/>
              <a:t>LENGTH</a:t>
            </a:r>
            <a:r>
              <a:rPr lang="zh-CN" altLang="zh-CN" dirty="0"/>
              <a:t>，将截取到参数值的末尾</a:t>
            </a:r>
            <a:r>
              <a:rPr lang="zh-CN" altLang="zh-CN" dirty="0" smtClean="0"/>
              <a:t>。</a:t>
            </a:r>
            <a:endParaRPr lang="zh-CN" altLang="zh-CN" dirty="0"/>
          </a:p>
        </p:txBody>
      </p:sp>
    </p:spTree>
    <p:extLst>
      <p:ext uri="{BB962C8B-B14F-4D97-AF65-F5344CB8AC3E}">
        <p14:creationId xmlns:p14="http://schemas.microsoft.com/office/powerpoint/2010/main" val="3119015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5.4.1  Bash</a:t>
            </a:r>
            <a:r>
              <a:rPr lang="zh-CN" altLang="zh-CN" dirty="0"/>
              <a:t>中的参数扩展</a:t>
            </a:r>
            <a:endParaRPr lang="zh-CN" altLang="en-US" dirty="0"/>
          </a:p>
        </p:txBody>
      </p:sp>
      <p:sp>
        <p:nvSpPr>
          <p:cNvPr id="5" name="内容占位符 4"/>
          <p:cNvSpPr>
            <a:spLocks noGrp="1"/>
          </p:cNvSpPr>
          <p:nvPr>
            <p:ph idx="1"/>
          </p:nvPr>
        </p:nvSpPr>
        <p:spPr/>
        <p:txBody>
          <a:bodyPr>
            <a:normAutofit/>
          </a:bodyPr>
          <a:lstStyle/>
          <a:p>
            <a:r>
              <a:rPr lang="zh-CN" altLang="zh-CN" dirty="0"/>
              <a:t>使用默认值：</a:t>
            </a:r>
          </a:p>
          <a:p>
            <a:r>
              <a:rPr lang="en-US" altLang="zh-CN" dirty="0"/>
              <a:t>${PARAMETER:-WORD}</a:t>
            </a:r>
            <a:endParaRPr lang="zh-CN" altLang="zh-CN" dirty="0"/>
          </a:p>
          <a:p>
            <a:r>
              <a:rPr lang="en-US" altLang="zh-CN" dirty="0"/>
              <a:t>${PARAMETER-WORD}</a:t>
            </a:r>
            <a:endParaRPr lang="zh-CN" altLang="zh-CN" dirty="0"/>
          </a:p>
          <a:p>
            <a:r>
              <a:rPr lang="zh-CN" altLang="zh-CN" dirty="0"/>
              <a:t>如果参数</a:t>
            </a:r>
            <a:r>
              <a:rPr lang="en-US" altLang="zh-CN" dirty="0"/>
              <a:t>PARAMETER</a:t>
            </a:r>
            <a:r>
              <a:rPr lang="zh-CN" altLang="zh-CN" dirty="0"/>
              <a:t>是未定义，或为</a:t>
            </a:r>
            <a:r>
              <a:rPr lang="en-US" altLang="zh-CN" dirty="0"/>
              <a:t>null</a:t>
            </a:r>
            <a:r>
              <a:rPr lang="zh-CN" altLang="zh-CN" dirty="0"/>
              <a:t>时，这种模式会扩展</a:t>
            </a:r>
            <a:r>
              <a:rPr lang="en-US" altLang="zh-CN" dirty="0"/>
              <a:t>WORD</a:t>
            </a:r>
            <a:r>
              <a:rPr lang="zh-CN" altLang="zh-CN" dirty="0"/>
              <a:t>，否则将扩展参数</a:t>
            </a:r>
            <a:r>
              <a:rPr lang="en-US" altLang="zh-CN" dirty="0"/>
              <a:t>PARAMETER</a:t>
            </a:r>
            <a:r>
              <a:rPr lang="zh-CN" altLang="zh-CN" dirty="0"/>
              <a:t>。如果在</a:t>
            </a:r>
            <a:r>
              <a:rPr lang="en-US" altLang="zh-CN" dirty="0"/>
              <a:t>PARAMETER</a:t>
            </a:r>
            <a:r>
              <a:rPr lang="zh-CN" altLang="zh-CN" dirty="0"/>
              <a:t>和</a:t>
            </a:r>
            <a:r>
              <a:rPr lang="en-US" altLang="zh-CN" dirty="0"/>
              <a:t>WORD</a:t>
            </a:r>
            <a:r>
              <a:rPr lang="zh-CN" altLang="zh-CN" dirty="0"/>
              <a:t>之间略去了符号‘</a:t>
            </a:r>
            <a:r>
              <a:rPr lang="en-US" altLang="zh-CN" dirty="0"/>
              <a:t>:</a:t>
            </a:r>
            <a:r>
              <a:rPr lang="zh-CN" altLang="zh-CN" dirty="0"/>
              <a:t>’，即上述语法中的第二种格式，则只有参数</a:t>
            </a:r>
            <a:r>
              <a:rPr lang="en-US" altLang="zh-CN" dirty="0"/>
              <a:t>PARAMETER</a:t>
            </a:r>
            <a:r>
              <a:rPr lang="zh-CN" altLang="zh-CN" dirty="0"/>
              <a:t>是未定义时，才会使用</a:t>
            </a:r>
            <a:r>
              <a:rPr lang="en-US" altLang="zh-CN" dirty="0"/>
              <a:t>WORD</a:t>
            </a:r>
            <a:r>
              <a:rPr lang="zh-CN" altLang="zh-CN" dirty="0" smtClean="0"/>
              <a:t>。</a:t>
            </a:r>
            <a:endParaRPr lang="zh-CN" altLang="zh-CN" dirty="0"/>
          </a:p>
        </p:txBody>
      </p:sp>
    </p:spTree>
    <p:extLst>
      <p:ext uri="{BB962C8B-B14F-4D97-AF65-F5344CB8AC3E}">
        <p14:creationId xmlns:p14="http://schemas.microsoft.com/office/powerpoint/2010/main" val="1230890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5.4.1  Bash</a:t>
            </a:r>
            <a:r>
              <a:rPr lang="zh-CN" altLang="zh-CN" dirty="0"/>
              <a:t>中的参数扩展</a:t>
            </a:r>
            <a:endParaRPr lang="zh-CN" altLang="en-US" dirty="0"/>
          </a:p>
        </p:txBody>
      </p:sp>
      <p:sp>
        <p:nvSpPr>
          <p:cNvPr id="5" name="内容占位符 4"/>
          <p:cNvSpPr>
            <a:spLocks noGrp="1"/>
          </p:cNvSpPr>
          <p:nvPr>
            <p:ph idx="1"/>
          </p:nvPr>
        </p:nvSpPr>
        <p:spPr/>
        <p:txBody>
          <a:bodyPr>
            <a:normAutofit/>
          </a:bodyPr>
          <a:lstStyle/>
          <a:p>
            <a:r>
              <a:rPr lang="zh-CN" altLang="zh-CN" dirty="0"/>
              <a:t>指定默认值：</a:t>
            </a:r>
          </a:p>
          <a:p>
            <a:r>
              <a:rPr lang="en-US" altLang="zh-CN" dirty="0"/>
              <a:t>${PARAMETER:=WORD}</a:t>
            </a:r>
            <a:endParaRPr lang="zh-CN" altLang="zh-CN" dirty="0"/>
          </a:p>
          <a:p>
            <a:r>
              <a:rPr lang="en-US" altLang="zh-CN" dirty="0"/>
              <a:t>${PARAMETER=WORD}</a:t>
            </a:r>
            <a:endParaRPr lang="zh-CN" altLang="zh-CN" dirty="0"/>
          </a:p>
          <a:p>
            <a:r>
              <a:rPr lang="zh-CN" altLang="zh-CN" dirty="0"/>
              <a:t>这种模式与使用默认值的模式类似，但其区别在于，此种模式不仅扩展</a:t>
            </a:r>
            <a:r>
              <a:rPr lang="en-US" altLang="zh-CN" dirty="0"/>
              <a:t>WORD</a:t>
            </a:r>
            <a:r>
              <a:rPr lang="zh-CN" altLang="zh-CN" dirty="0"/>
              <a:t>，还将</a:t>
            </a:r>
            <a:r>
              <a:rPr lang="en-US" altLang="zh-CN" dirty="0"/>
              <a:t>WORD</a:t>
            </a:r>
            <a:r>
              <a:rPr lang="zh-CN" altLang="zh-CN" dirty="0"/>
              <a:t>赋值给参数</a:t>
            </a:r>
            <a:r>
              <a:rPr lang="en-US" altLang="zh-CN" dirty="0"/>
              <a:t>PARAMETER</a:t>
            </a:r>
            <a:r>
              <a:rPr lang="zh-CN" altLang="zh-CN" dirty="0"/>
              <a:t>，做为</a:t>
            </a:r>
            <a:r>
              <a:rPr lang="en-US" altLang="zh-CN" dirty="0"/>
              <a:t>PARAMETER</a:t>
            </a:r>
            <a:r>
              <a:rPr lang="zh-CN" altLang="zh-CN" dirty="0"/>
              <a:t>的值</a:t>
            </a:r>
            <a:r>
              <a:rPr lang="zh-CN" altLang="zh-CN" dirty="0" smtClean="0"/>
              <a:t>。</a:t>
            </a:r>
            <a:endParaRPr lang="zh-CN" altLang="zh-CN" dirty="0"/>
          </a:p>
        </p:txBody>
      </p:sp>
    </p:spTree>
    <p:extLst>
      <p:ext uri="{BB962C8B-B14F-4D97-AF65-F5344CB8AC3E}">
        <p14:creationId xmlns:p14="http://schemas.microsoft.com/office/powerpoint/2010/main" val="1648869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5.4.1  Bash</a:t>
            </a:r>
            <a:r>
              <a:rPr lang="zh-CN" altLang="zh-CN" dirty="0"/>
              <a:t>中的参数扩展</a:t>
            </a:r>
            <a:endParaRPr lang="zh-CN" altLang="en-US" dirty="0"/>
          </a:p>
        </p:txBody>
      </p:sp>
      <p:sp>
        <p:nvSpPr>
          <p:cNvPr id="5" name="内容占位符 4"/>
          <p:cNvSpPr>
            <a:spLocks noGrp="1"/>
          </p:cNvSpPr>
          <p:nvPr>
            <p:ph idx="1"/>
          </p:nvPr>
        </p:nvSpPr>
        <p:spPr/>
        <p:txBody>
          <a:bodyPr>
            <a:normAutofit/>
          </a:bodyPr>
          <a:lstStyle/>
          <a:p>
            <a:r>
              <a:rPr lang="zh-CN" altLang="zh-CN" dirty="0"/>
              <a:t>使用替代值：</a:t>
            </a:r>
          </a:p>
          <a:p>
            <a:r>
              <a:rPr lang="en-US" altLang="zh-CN" dirty="0"/>
              <a:t>${PARAMETER:+WORD}</a:t>
            </a:r>
            <a:endParaRPr lang="zh-CN" altLang="zh-CN" dirty="0"/>
          </a:p>
          <a:p>
            <a:r>
              <a:rPr lang="en-US" altLang="zh-CN" dirty="0"/>
              <a:t>${PARAMETER+WORD}</a:t>
            </a:r>
            <a:endParaRPr lang="zh-CN" altLang="zh-CN" dirty="0"/>
          </a:p>
          <a:p>
            <a:r>
              <a:rPr lang="zh-CN" altLang="zh-CN" dirty="0"/>
              <a:t>如果参数</a:t>
            </a:r>
            <a:r>
              <a:rPr lang="en-US" altLang="zh-CN" dirty="0"/>
              <a:t>PARAMETER</a:t>
            </a:r>
            <a:r>
              <a:rPr lang="zh-CN" altLang="zh-CN" dirty="0"/>
              <a:t>是未定义，或其值为空时，这种模式将不扩展任何内容。如果参数</a:t>
            </a:r>
            <a:r>
              <a:rPr lang="en-US" altLang="zh-CN" dirty="0"/>
              <a:t>PARAMETER</a:t>
            </a:r>
            <a:r>
              <a:rPr lang="zh-CN" altLang="zh-CN" dirty="0"/>
              <a:t>是定义的，且其值不为空，这种模式将扩展</a:t>
            </a:r>
            <a:r>
              <a:rPr lang="en-US" altLang="zh-CN" dirty="0"/>
              <a:t>WORD</a:t>
            </a:r>
            <a:r>
              <a:rPr lang="zh-CN" altLang="zh-CN" dirty="0"/>
              <a:t>，而不是扩展为参数</a:t>
            </a:r>
            <a:r>
              <a:rPr lang="en-US" altLang="zh-CN" dirty="0"/>
              <a:t>PARAMETER</a:t>
            </a:r>
            <a:r>
              <a:rPr lang="zh-CN" altLang="zh-CN" dirty="0"/>
              <a:t>的值</a:t>
            </a:r>
            <a:r>
              <a:rPr lang="zh-CN" altLang="zh-CN" dirty="0" smtClean="0"/>
              <a:t>。</a:t>
            </a:r>
            <a:endParaRPr lang="zh-CN" altLang="zh-CN" dirty="0"/>
          </a:p>
        </p:txBody>
      </p:sp>
    </p:spTree>
    <p:extLst>
      <p:ext uri="{BB962C8B-B14F-4D97-AF65-F5344CB8AC3E}">
        <p14:creationId xmlns:p14="http://schemas.microsoft.com/office/powerpoint/2010/main" val="1642974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5.4.2  Bash</a:t>
            </a:r>
            <a:r>
              <a:rPr lang="zh-CN" altLang="zh-CN" dirty="0"/>
              <a:t>的内部变量</a:t>
            </a:r>
            <a:endParaRPr lang="zh-CN" altLang="en-US" dirty="0"/>
          </a:p>
        </p:txBody>
      </p:sp>
      <p:sp>
        <p:nvSpPr>
          <p:cNvPr id="3" name="内容占位符 2"/>
          <p:cNvSpPr>
            <a:spLocks noGrp="1"/>
          </p:cNvSpPr>
          <p:nvPr>
            <p:ph idx="1"/>
          </p:nvPr>
        </p:nvSpPr>
        <p:spPr/>
        <p:txBody>
          <a:bodyPr>
            <a:normAutofit fontScale="77500" lnSpcReduction="20000"/>
          </a:bodyPr>
          <a:lstStyle/>
          <a:p>
            <a:pPr marL="109728" indent="0">
              <a:buNone/>
            </a:pPr>
            <a:r>
              <a:rPr lang="x-none" altLang="zh-CN" dirty="0"/>
              <a:t>Bash</a:t>
            </a:r>
            <a:r>
              <a:rPr lang="zh-CN" altLang="zh-CN" dirty="0"/>
              <a:t>的内部变量会影响</a:t>
            </a:r>
            <a:r>
              <a:rPr lang="x-none" altLang="zh-CN" dirty="0"/>
              <a:t>Bash</a:t>
            </a:r>
            <a:r>
              <a:rPr lang="zh-CN" altLang="zh-CN" dirty="0"/>
              <a:t>脚本的行为。在本节中我们将介绍几个比较常用的</a:t>
            </a:r>
            <a:r>
              <a:rPr lang="x-none" altLang="zh-CN" dirty="0"/>
              <a:t>Bash</a:t>
            </a:r>
            <a:r>
              <a:rPr lang="zh-CN" altLang="zh-CN" dirty="0"/>
              <a:t>内部</a:t>
            </a:r>
            <a:r>
              <a:rPr lang="zh-CN" altLang="zh-CN" dirty="0" smtClean="0"/>
              <a:t>变量</a:t>
            </a:r>
            <a:r>
              <a:rPr lang="zh-CN" altLang="en-US" dirty="0" smtClean="0"/>
              <a:t>：</a:t>
            </a:r>
            <a:endParaRPr lang="en-US" altLang="zh-CN" dirty="0" smtClean="0"/>
          </a:p>
          <a:p>
            <a:r>
              <a:rPr lang="x-none" altLang="zh-CN" dirty="0"/>
              <a:t>$BASH</a:t>
            </a:r>
            <a:r>
              <a:rPr lang="zh-CN" altLang="zh-CN" dirty="0"/>
              <a:t>变量：用于引用</a:t>
            </a:r>
            <a:r>
              <a:rPr lang="x-none" altLang="zh-CN" dirty="0"/>
              <a:t>bash</a:t>
            </a:r>
            <a:r>
              <a:rPr lang="zh-CN" altLang="zh-CN" dirty="0"/>
              <a:t>实例的全</a:t>
            </a:r>
            <a:r>
              <a:rPr lang="zh-CN" altLang="zh-CN" dirty="0" smtClean="0"/>
              <a:t>路径名</a:t>
            </a:r>
            <a:endParaRPr lang="en-US" altLang="zh-CN" dirty="0" smtClean="0"/>
          </a:p>
          <a:p>
            <a:r>
              <a:rPr lang="x-none" altLang="zh-CN" dirty="0"/>
              <a:t>$HOME</a:t>
            </a:r>
            <a:r>
              <a:rPr lang="zh-CN" altLang="zh-CN" dirty="0"/>
              <a:t>变量：当前用户的</a:t>
            </a:r>
            <a:r>
              <a:rPr lang="x-none" altLang="zh-CN" dirty="0"/>
              <a:t>home</a:t>
            </a:r>
            <a:r>
              <a:rPr lang="zh-CN" altLang="zh-CN" dirty="0" smtClean="0"/>
              <a:t>目录</a:t>
            </a:r>
            <a:endParaRPr lang="en-US" altLang="zh-CN" dirty="0" smtClean="0"/>
          </a:p>
          <a:p>
            <a:r>
              <a:rPr lang="en-US" altLang="zh-CN" dirty="0"/>
              <a:t>$IFS</a:t>
            </a:r>
            <a:r>
              <a:rPr lang="zh-CN" altLang="zh-CN" dirty="0"/>
              <a:t>变量：</a:t>
            </a:r>
            <a:r>
              <a:rPr lang="en-US" altLang="zh-CN" dirty="0"/>
              <a:t>IFS</a:t>
            </a:r>
            <a:r>
              <a:rPr lang="zh-CN" altLang="zh-CN" dirty="0"/>
              <a:t>是内部字段分隔符的</a:t>
            </a:r>
            <a:r>
              <a:rPr lang="zh-CN" altLang="zh-CN" dirty="0" smtClean="0"/>
              <a:t>缩写</a:t>
            </a:r>
            <a:endParaRPr lang="en-US" altLang="zh-CN" dirty="0" smtClean="0"/>
          </a:p>
          <a:p>
            <a:r>
              <a:rPr lang="en-US" altLang="zh-CN" dirty="0"/>
              <a:t>$OSTYPE</a:t>
            </a:r>
            <a:r>
              <a:rPr lang="zh-CN" altLang="zh-CN" dirty="0"/>
              <a:t>变量：操作系统的</a:t>
            </a:r>
            <a:r>
              <a:rPr lang="zh-CN" altLang="zh-CN" dirty="0" smtClean="0"/>
              <a:t>类型</a:t>
            </a:r>
            <a:endParaRPr lang="en-US" altLang="zh-CN" dirty="0" smtClean="0"/>
          </a:p>
          <a:p>
            <a:r>
              <a:rPr lang="en-US" altLang="zh-CN" dirty="0"/>
              <a:t>$SECONDS</a:t>
            </a:r>
            <a:r>
              <a:rPr lang="zh-CN" altLang="zh-CN" dirty="0"/>
              <a:t>变量：脚本已经运行的秒</a:t>
            </a:r>
            <a:r>
              <a:rPr lang="zh-CN" altLang="zh-CN" dirty="0" smtClean="0"/>
              <a:t>数</a:t>
            </a:r>
            <a:endParaRPr lang="en-US" altLang="zh-CN" dirty="0" smtClean="0"/>
          </a:p>
          <a:p>
            <a:r>
              <a:rPr lang="en-US" altLang="zh-CN" dirty="0"/>
              <a:t>$TMOUT</a:t>
            </a:r>
            <a:r>
              <a:rPr lang="zh-CN" altLang="zh-CN" dirty="0"/>
              <a:t>变量：如果</a:t>
            </a:r>
            <a:r>
              <a:rPr lang="en-US" altLang="zh-CN" dirty="0"/>
              <a:t>$TMOUT</a:t>
            </a:r>
            <a:r>
              <a:rPr lang="zh-CN" altLang="zh-CN" dirty="0"/>
              <a:t>变量被指定了一个非零的值，此值就会被</a:t>
            </a:r>
            <a:r>
              <a:rPr lang="en-US" altLang="zh-CN" dirty="0"/>
              <a:t>bash</a:t>
            </a:r>
            <a:r>
              <a:rPr lang="zh-CN" altLang="zh-CN" dirty="0"/>
              <a:t>的内部命令</a:t>
            </a:r>
            <a:r>
              <a:rPr lang="en-US" altLang="zh-CN" dirty="0"/>
              <a:t>read</a:t>
            </a:r>
            <a:r>
              <a:rPr lang="zh-CN" altLang="zh-CN" dirty="0"/>
              <a:t>作为默认的超时秒数。在一个交互式的</a:t>
            </a:r>
            <a:r>
              <a:rPr lang="en-US" altLang="zh-CN" dirty="0"/>
              <a:t>Shell</a:t>
            </a:r>
            <a:r>
              <a:rPr lang="zh-CN" altLang="zh-CN" dirty="0"/>
              <a:t>中，</a:t>
            </a:r>
            <a:r>
              <a:rPr lang="en-US" altLang="zh-CN" dirty="0"/>
              <a:t>$TMOUT</a:t>
            </a:r>
            <a:r>
              <a:rPr lang="zh-CN" altLang="zh-CN" dirty="0"/>
              <a:t>的值被作为命令行提示符等待输入的秒数，如果在指定的秒数内没有输入，</a:t>
            </a:r>
            <a:r>
              <a:rPr lang="en-US" altLang="zh-CN" dirty="0"/>
              <a:t>Bash</a:t>
            </a:r>
            <a:r>
              <a:rPr lang="zh-CN" altLang="zh-CN" dirty="0"/>
              <a:t>将自动被</a:t>
            </a:r>
            <a:r>
              <a:rPr lang="zh-CN" altLang="zh-CN" dirty="0" smtClean="0"/>
              <a:t>终结</a:t>
            </a:r>
            <a:endParaRPr lang="en-US" altLang="zh-CN" dirty="0" smtClean="0"/>
          </a:p>
          <a:p>
            <a:r>
              <a:rPr lang="en-US" altLang="zh-CN" dirty="0"/>
              <a:t>$UID</a:t>
            </a:r>
            <a:r>
              <a:rPr lang="zh-CN" altLang="zh-CN" dirty="0"/>
              <a:t>变量：当前用户的账号标识码（</a:t>
            </a:r>
            <a:r>
              <a:rPr lang="en-US" altLang="zh-CN" dirty="0"/>
              <a:t>ID</a:t>
            </a:r>
            <a:r>
              <a:rPr lang="zh-CN" altLang="zh-CN" dirty="0"/>
              <a:t>号），与</a:t>
            </a:r>
            <a:r>
              <a:rPr lang="en-US" altLang="zh-CN" dirty="0"/>
              <a:t>/</a:t>
            </a:r>
            <a:r>
              <a:rPr lang="en-US" altLang="zh-CN" dirty="0" err="1"/>
              <a:t>etc</a:t>
            </a:r>
            <a:r>
              <a:rPr lang="en-US" altLang="zh-CN" dirty="0"/>
              <a:t>/</a:t>
            </a:r>
            <a:r>
              <a:rPr lang="en-US" altLang="zh-CN" dirty="0" err="1"/>
              <a:t>passwd</a:t>
            </a:r>
            <a:r>
              <a:rPr lang="zh-CN" altLang="zh-CN" dirty="0"/>
              <a:t>中记录的相同</a:t>
            </a:r>
            <a:endParaRPr lang="zh-CN" altLang="en-US" dirty="0"/>
          </a:p>
        </p:txBody>
      </p:sp>
    </p:spTree>
    <p:extLst>
      <p:ext uri="{BB962C8B-B14F-4D97-AF65-F5344CB8AC3E}">
        <p14:creationId xmlns:p14="http://schemas.microsoft.com/office/powerpoint/2010/main" val="25940052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x-none" altLang="zh-CN" dirty="0"/>
              <a:t>5</a:t>
            </a:r>
            <a:r>
              <a:rPr lang="en-US" altLang="zh-CN" dirty="0"/>
              <a:t>.4.3  Bash</a:t>
            </a:r>
            <a:r>
              <a:rPr lang="zh-CN" altLang="zh-CN" dirty="0"/>
              <a:t>中的位置参数和特殊参数</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a:t>Bash</a:t>
            </a:r>
            <a:r>
              <a:rPr lang="zh-CN" altLang="zh-CN" dirty="0"/>
              <a:t>中的位置参数是由</a:t>
            </a:r>
            <a:r>
              <a:rPr lang="zh-CN" altLang="zh-CN" dirty="0" smtClean="0"/>
              <a:t>除</a:t>
            </a:r>
            <a:r>
              <a:rPr lang="en-US" altLang="zh-CN" dirty="0" smtClean="0"/>
              <a:t>0</a:t>
            </a:r>
            <a:r>
              <a:rPr lang="zh-CN" altLang="zh-CN" dirty="0" smtClean="0"/>
              <a:t>以外</a:t>
            </a:r>
            <a:r>
              <a:rPr lang="zh-CN" altLang="zh-CN" dirty="0"/>
              <a:t>的一个或多个数字表示的参数</a:t>
            </a:r>
            <a:r>
              <a:rPr lang="zh-CN" altLang="zh-CN" dirty="0" smtClean="0"/>
              <a:t>。</a:t>
            </a:r>
            <a:endParaRPr lang="en-US" altLang="zh-CN" dirty="0" smtClean="0"/>
          </a:p>
          <a:p>
            <a:r>
              <a:rPr lang="zh-CN" altLang="zh-CN" dirty="0"/>
              <a:t>位置参数是当</a:t>
            </a:r>
            <a:r>
              <a:rPr lang="en-US" altLang="zh-CN" dirty="0"/>
              <a:t>Shell</a:t>
            </a:r>
            <a:r>
              <a:rPr lang="zh-CN" altLang="zh-CN" dirty="0"/>
              <a:t>或</a:t>
            </a:r>
            <a:r>
              <a:rPr lang="en-US" altLang="zh-CN" dirty="0"/>
              <a:t>Shell</a:t>
            </a:r>
            <a:r>
              <a:rPr lang="zh-CN" altLang="zh-CN" dirty="0"/>
              <a:t>的函数被引用时由</a:t>
            </a:r>
            <a:r>
              <a:rPr lang="en-US" altLang="zh-CN" dirty="0"/>
              <a:t>Shell</a:t>
            </a:r>
            <a:r>
              <a:rPr lang="zh-CN" altLang="zh-CN" dirty="0"/>
              <a:t>或</a:t>
            </a:r>
            <a:r>
              <a:rPr lang="en-US" altLang="zh-CN" dirty="0"/>
              <a:t>Shell</a:t>
            </a:r>
            <a:r>
              <a:rPr lang="zh-CN" altLang="zh-CN" dirty="0"/>
              <a:t>函数的参数赋值，并且可以使用</a:t>
            </a:r>
            <a:r>
              <a:rPr lang="en-US" altLang="zh-CN" dirty="0"/>
              <a:t>Bash</a:t>
            </a:r>
            <a:r>
              <a:rPr lang="zh-CN" altLang="zh-CN" dirty="0"/>
              <a:t>的内部命令</a:t>
            </a:r>
            <a:r>
              <a:rPr lang="en-US" altLang="zh-CN" dirty="0"/>
              <a:t>set</a:t>
            </a:r>
            <a:r>
              <a:rPr lang="zh-CN" altLang="zh-CN" dirty="0"/>
              <a:t>来重新赋值。位置参数</a:t>
            </a:r>
            <a:r>
              <a:rPr lang="en-US" altLang="zh-CN" dirty="0"/>
              <a:t>N</a:t>
            </a:r>
            <a:r>
              <a:rPr lang="zh-CN" altLang="zh-CN" dirty="0"/>
              <a:t>可以被引用为</a:t>
            </a:r>
            <a:r>
              <a:rPr lang="en-US" altLang="zh-CN" dirty="0"/>
              <a:t>${N}</a:t>
            </a:r>
            <a:r>
              <a:rPr lang="zh-CN" altLang="zh-CN" dirty="0"/>
              <a:t>，或当</a:t>
            </a:r>
            <a:r>
              <a:rPr lang="en-US" altLang="zh-CN" dirty="0"/>
              <a:t>N</a:t>
            </a:r>
            <a:r>
              <a:rPr lang="zh-CN" altLang="zh-CN" dirty="0"/>
              <a:t>只含有一个数字时被引用为</a:t>
            </a:r>
            <a:r>
              <a:rPr lang="en-US" altLang="zh-CN" dirty="0"/>
              <a:t>$N</a:t>
            </a:r>
            <a:r>
              <a:rPr lang="zh-CN" altLang="zh-CN" dirty="0"/>
              <a:t>：</a:t>
            </a:r>
          </a:p>
          <a:p>
            <a:r>
              <a:rPr lang="en-US" altLang="zh-CN" dirty="0"/>
              <a:t>$ set 1 2 3 four five six 7 8 9 ten</a:t>
            </a:r>
            <a:endParaRPr lang="zh-CN" altLang="zh-CN" dirty="0"/>
          </a:p>
          <a:p>
            <a:r>
              <a:rPr lang="en-US" altLang="zh-CN" dirty="0"/>
              <a:t>$ echo "$1 $2 $3 $4 $5 $6 $7 $8 $9 ${10}"</a:t>
            </a:r>
            <a:endParaRPr lang="zh-CN" altLang="zh-CN" dirty="0"/>
          </a:p>
          <a:p>
            <a:r>
              <a:rPr lang="en-US" altLang="zh-CN" dirty="0"/>
              <a:t>1 2 3 four five six 7 8 9 ten</a:t>
            </a:r>
            <a:endParaRPr lang="zh-CN" altLang="zh-CN" dirty="0"/>
          </a:p>
          <a:p>
            <a:r>
              <a:rPr lang="zh-CN" altLang="zh-CN" dirty="0"/>
              <a:t>位置参数不能通过赋值语句来赋值，而只能通过</a:t>
            </a:r>
            <a:r>
              <a:rPr lang="en-US" altLang="zh-CN" dirty="0"/>
              <a:t>Bash</a:t>
            </a:r>
            <a:r>
              <a:rPr lang="zh-CN" altLang="zh-CN" dirty="0"/>
              <a:t>的内部命令</a:t>
            </a:r>
            <a:r>
              <a:rPr lang="en-US" altLang="zh-CN" dirty="0"/>
              <a:t>set</a:t>
            </a:r>
            <a:r>
              <a:rPr lang="zh-CN" altLang="zh-CN" dirty="0"/>
              <a:t>和</a:t>
            </a:r>
            <a:r>
              <a:rPr lang="en-US" altLang="zh-CN" dirty="0"/>
              <a:t>shift</a:t>
            </a:r>
            <a:r>
              <a:rPr lang="zh-CN" altLang="zh-CN" dirty="0"/>
              <a:t>来设置和取消它们。当</a:t>
            </a:r>
            <a:r>
              <a:rPr lang="en-US" altLang="zh-CN" dirty="0"/>
              <a:t>Shell</a:t>
            </a:r>
            <a:r>
              <a:rPr lang="zh-CN" altLang="zh-CN" dirty="0"/>
              <a:t>函数运行时，位置参数会被临时地</a:t>
            </a:r>
            <a:r>
              <a:rPr lang="zh-CN" altLang="zh-CN" dirty="0" smtClean="0"/>
              <a:t>替换</a:t>
            </a:r>
            <a:r>
              <a:rPr lang="zh-CN" altLang="en-US" dirty="0" smtClean="0"/>
              <a:t>。</a:t>
            </a:r>
            <a:endParaRPr lang="zh-CN" altLang="en-US" dirty="0"/>
          </a:p>
        </p:txBody>
      </p:sp>
    </p:spTree>
    <p:extLst>
      <p:ext uri="{BB962C8B-B14F-4D97-AF65-F5344CB8AC3E}">
        <p14:creationId xmlns:p14="http://schemas.microsoft.com/office/powerpoint/2010/main" val="3731671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t>5.1  Shell</a:t>
            </a:r>
            <a:r>
              <a:rPr lang="zh-CN" altLang="zh-CN" sz="3200" dirty="0"/>
              <a:t>脚本的第一行“</a:t>
            </a:r>
            <a:r>
              <a:rPr lang="en-US" altLang="zh-CN" sz="3200" dirty="0"/>
              <a:t>#!</a:t>
            </a:r>
            <a:r>
              <a:rPr lang="zh-CN" altLang="zh-CN" sz="3200" dirty="0"/>
              <a:t>”（</a:t>
            </a:r>
            <a:r>
              <a:rPr lang="en-US" altLang="zh-CN" sz="3200" dirty="0"/>
              <a:t>Shebang</a:t>
            </a:r>
            <a:r>
              <a:rPr lang="zh-CN" altLang="zh-CN" sz="3200" dirty="0"/>
              <a:t>）</a:t>
            </a:r>
            <a:endParaRPr lang="zh-CN" altLang="en-US" sz="3200" dirty="0"/>
          </a:p>
        </p:txBody>
      </p:sp>
      <p:sp>
        <p:nvSpPr>
          <p:cNvPr id="3" name="内容占位符 2"/>
          <p:cNvSpPr>
            <a:spLocks noGrp="1"/>
          </p:cNvSpPr>
          <p:nvPr>
            <p:ph idx="1"/>
          </p:nvPr>
        </p:nvSpPr>
        <p:spPr/>
        <p:txBody>
          <a:bodyPr/>
          <a:lstStyle/>
          <a:p>
            <a:r>
              <a:rPr lang="en-US" altLang="zh-CN" dirty="0"/>
              <a:t>#!</a:t>
            </a:r>
            <a:r>
              <a:rPr lang="zh-CN" altLang="zh-CN" dirty="0"/>
              <a:t>（</a:t>
            </a:r>
            <a:r>
              <a:rPr lang="en-US" altLang="zh-CN" dirty="0"/>
              <a:t>Shebang</a:t>
            </a:r>
            <a:r>
              <a:rPr lang="zh-CN" altLang="zh-CN" dirty="0"/>
              <a:t>）是一个由井号‘</a:t>
            </a:r>
            <a:r>
              <a:rPr lang="en-US" altLang="zh-CN" dirty="0"/>
              <a:t>#</a:t>
            </a:r>
            <a:r>
              <a:rPr lang="zh-CN" altLang="zh-CN" dirty="0"/>
              <a:t>’和叹号‘</a:t>
            </a:r>
            <a:r>
              <a:rPr lang="en-US" altLang="zh-CN" dirty="0"/>
              <a:t>!</a:t>
            </a:r>
            <a:r>
              <a:rPr lang="zh-CN" altLang="zh-CN" dirty="0"/>
              <a:t>’构成的字符序列。它是出现在</a:t>
            </a:r>
            <a:r>
              <a:rPr lang="en-US" altLang="zh-CN" dirty="0"/>
              <a:t>Shell</a:t>
            </a:r>
            <a:r>
              <a:rPr lang="zh-CN" altLang="zh-CN" dirty="0"/>
              <a:t>脚本文件第一行的前两个字符。脚本中的</a:t>
            </a:r>
            <a:r>
              <a:rPr lang="en-US" altLang="zh-CN" dirty="0"/>
              <a:t>#!</a:t>
            </a:r>
            <a:r>
              <a:rPr lang="zh-CN" altLang="zh-CN" dirty="0"/>
              <a:t>行（第一行）用于指示一个解释程序。</a:t>
            </a:r>
          </a:p>
          <a:p>
            <a:r>
              <a:rPr lang="en-US" altLang="zh-CN" dirty="0"/>
              <a:t>#!</a:t>
            </a:r>
            <a:r>
              <a:rPr lang="zh-CN" altLang="zh-CN" dirty="0"/>
              <a:t>行的语法格式类似如下所示：</a:t>
            </a:r>
          </a:p>
          <a:p>
            <a:r>
              <a:rPr lang="x-none" altLang="zh-CN" dirty="0"/>
              <a:t>#! INTERPRETER [OPTION]…</a:t>
            </a:r>
            <a:endParaRPr lang="zh-CN" altLang="zh-CN" dirty="0"/>
          </a:p>
          <a:p>
            <a:endParaRPr lang="zh-CN" altLang="en-US" dirty="0"/>
          </a:p>
        </p:txBody>
      </p:sp>
    </p:spTree>
    <p:extLst>
      <p:ext uri="{BB962C8B-B14F-4D97-AF65-F5344CB8AC3E}">
        <p14:creationId xmlns:p14="http://schemas.microsoft.com/office/powerpoint/2010/main" val="38309123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x-none" altLang="zh-CN" dirty="0"/>
              <a:t>5</a:t>
            </a:r>
            <a:r>
              <a:rPr lang="en-US" altLang="zh-CN" dirty="0"/>
              <a:t>.4.3  Bash</a:t>
            </a:r>
            <a:r>
              <a:rPr lang="zh-CN" altLang="zh-CN" dirty="0"/>
              <a:t>中的位置参数和特殊参数</a:t>
            </a:r>
            <a:endParaRPr lang="zh-CN" altLang="en-US" dirty="0"/>
          </a:p>
        </p:txBody>
      </p:sp>
      <p:sp>
        <p:nvSpPr>
          <p:cNvPr id="3" name="内容占位符 2"/>
          <p:cNvSpPr>
            <a:spLocks noGrp="1"/>
          </p:cNvSpPr>
          <p:nvPr>
            <p:ph idx="1"/>
          </p:nvPr>
        </p:nvSpPr>
        <p:spPr/>
        <p:txBody>
          <a:bodyPr>
            <a:normAutofit fontScale="92500"/>
          </a:bodyPr>
          <a:lstStyle/>
          <a:p>
            <a:r>
              <a:rPr lang="en-US" altLang="zh-CN" dirty="0"/>
              <a:t>Bash</a:t>
            </a:r>
            <a:r>
              <a:rPr lang="zh-CN" altLang="zh-CN" dirty="0"/>
              <a:t>对一些参数的处理比较特殊。这些参数只能被引用，但不能修改它们的值。这些特殊参数分别是</a:t>
            </a:r>
            <a:r>
              <a:rPr lang="en-US" altLang="zh-CN" dirty="0"/>
              <a:t>*</a:t>
            </a:r>
            <a:r>
              <a:rPr lang="zh-CN" altLang="zh-CN" dirty="0"/>
              <a:t>、</a:t>
            </a:r>
            <a:r>
              <a:rPr lang="en-US" altLang="zh-CN" dirty="0"/>
              <a:t>@</a:t>
            </a:r>
            <a:r>
              <a:rPr lang="zh-CN" altLang="zh-CN" dirty="0"/>
              <a:t>、</a:t>
            </a:r>
            <a:r>
              <a:rPr lang="en-US" altLang="zh-CN" dirty="0"/>
              <a:t>#</a:t>
            </a:r>
            <a:r>
              <a:rPr lang="zh-CN" altLang="zh-CN" dirty="0"/>
              <a:t>、？、</a:t>
            </a:r>
            <a:r>
              <a:rPr lang="en-US" altLang="zh-CN" dirty="0"/>
              <a:t>-</a:t>
            </a:r>
            <a:r>
              <a:rPr lang="zh-CN" altLang="zh-CN" dirty="0"/>
              <a:t>、</a:t>
            </a:r>
            <a:r>
              <a:rPr lang="en-US" altLang="zh-CN" dirty="0"/>
              <a:t>$</a:t>
            </a:r>
            <a:r>
              <a:rPr lang="zh-CN" altLang="zh-CN" dirty="0"/>
              <a:t>、</a:t>
            </a:r>
            <a:r>
              <a:rPr lang="en-US" altLang="zh-CN" dirty="0"/>
              <a:t>!</a:t>
            </a:r>
            <a:r>
              <a:rPr lang="zh-CN" altLang="zh-CN" dirty="0"/>
              <a:t>、</a:t>
            </a:r>
            <a:r>
              <a:rPr lang="en-US" altLang="zh-CN" dirty="0"/>
              <a:t>0</a:t>
            </a:r>
            <a:r>
              <a:rPr lang="zh-CN" altLang="zh-CN" dirty="0"/>
              <a:t>和</a:t>
            </a:r>
            <a:r>
              <a:rPr lang="en-US" altLang="zh-CN" dirty="0"/>
              <a:t>_</a:t>
            </a:r>
            <a:r>
              <a:rPr lang="zh-CN" altLang="zh-CN" dirty="0"/>
              <a:t>。</a:t>
            </a:r>
          </a:p>
          <a:p>
            <a:r>
              <a:rPr lang="zh-CN" altLang="zh-CN" dirty="0"/>
              <a:t>特殊参数</a:t>
            </a:r>
            <a:r>
              <a:rPr lang="en-US" altLang="zh-CN" dirty="0"/>
              <a:t>*</a:t>
            </a:r>
            <a:r>
              <a:rPr lang="zh-CN" altLang="zh-CN" dirty="0"/>
              <a:t>，将扩展为从</a:t>
            </a:r>
            <a:r>
              <a:rPr lang="en-US" altLang="zh-CN" dirty="0"/>
              <a:t>1</a:t>
            </a:r>
            <a:r>
              <a:rPr lang="zh-CN" altLang="zh-CN" dirty="0"/>
              <a:t>开始的所有位置参数。如果扩展发生在双引号内，即“</a:t>
            </a:r>
            <a:r>
              <a:rPr lang="en-US" altLang="zh-CN" dirty="0"/>
              <a:t>$*</a:t>
            </a:r>
            <a:r>
              <a:rPr lang="zh-CN" altLang="zh-CN" dirty="0"/>
              <a:t>”，则扩展为包含每个参数值的单词，每个参数值用特殊变量</a:t>
            </a:r>
            <a:r>
              <a:rPr lang="en-US" altLang="zh-CN" dirty="0"/>
              <a:t>IFS</a:t>
            </a:r>
            <a:r>
              <a:rPr lang="zh-CN" altLang="zh-CN" dirty="0"/>
              <a:t>的第一个字符分隔。也就是说，“</a:t>
            </a:r>
            <a:r>
              <a:rPr lang="en-US" altLang="zh-CN" dirty="0"/>
              <a:t>$*</a:t>
            </a:r>
            <a:r>
              <a:rPr lang="zh-CN" altLang="zh-CN" dirty="0"/>
              <a:t>”等价于“</a:t>
            </a:r>
            <a:r>
              <a:rPr lang="en-US" altLang="zh-CN" dirty="0"/>
              <a:t>$1c$2c…</a:t>
            </a:r>
            <a:r>
              <a:rPr lang="zh-CN" altLang="zh-CN" dirty="0"/>
              <a:t>”，其中，</a:t>
            </a:r>
            <a:r>
              <a:rPr lang="en-US" altLang="zh-CN" dirty="0"/>
              <a:t>c</a:t>
            </a:r>
            <a:r>
              <a:rPr lang="zh-CN" altLang="zh-CN" dirty="0"/>
              <a:t>是特殊变量</a:t>
            </a:r>
            <a:r>
              <a:rPr lang="en-US" altLang="zh-CN" dirty="0"/>
              <a:t>IFS</a:t>
            </a:r>
            <a:r>
              <a:rPr lang="zh-CN" altLang="zh-CN" dirty="0"/>
              <a:t>的第一个字符。如果变量</a:t>
            </a:r>
            <a:r>
              <a:rPr lang="en-US" altLang="zh-CN" dirty="0"/>
              <a:t>IFS</a:t>
            </a:r>
            <a:r>
              <a:rPr lang="zh-CN" altLang="zh-CN" dirty="0"/>
              <a:t>没有定义，则参数之间默认用空格分隔。若果</a:t>
            </a:r>
            <a:r>
              <a:rPr lang="en-US" altLang="zh-CN" dirty="0"/>
              <a:t>IFS</a:t>
            </a:r>
            <a:r>
              <a:rPr lang="zh-CN" altLang="zh-CN" dirty="0"/>
              <a:t>为空，则参数直接相连，中间没有分隔。</a:t>
            </a:r>
          </a:p>
        </p:txBody>
      </p:sp>
    </p:spTree>
    <p:extLst>
      <p:ext uri="{BB962C8B-B14F-4D97-AF65-F5344CB8AC3E}">
        <p14:creationId xmlns:p14="http://schemas.microsoft.com/office/powerpoint/2010/main" val="14894162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x-none" altLang="zh-CN" dirty="0"/>
              <a:t>5</a:t>
            </a:r>
            <a:r>
              <a:rPr lang="en-US" altLang="zh-CN" dirty="0"/>
              <a:t>.4.3  Bash</a:t>
            </a:r>
            <a:r>
              <a:rPr lang="zh-CN" altLang="zh-CN" dirty="0"/>
              <a:t>中的位置参数和特殊参数</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zh-CN" dirty="0"/>
              <a:t>特殊参数</a:t>
            </a:r>
            <a:r>
              <a:rPr lang="en-US" altLang="zh-CN" dirty="0"/>
              <a:t>@</a:t>
            </a:r>
            <a:r>
              <a:rPr lang="zh-CN" altLang="zh-CN" dirty="0"/>
              <a:t>，也将扩展为从</a:t>
            </a:r>
            <a:r>
              <a:rPr lang="en-US" altLang="zh-CN" dirty="0"/>
              <a:t>1</a:t>
            </a:r>
            <a:r>
              <a:rPr lang="zh-CN" altLang="zh-CN" dirty="0"/>
              <a:t>开始的所有位置参数。但当它的扩展发生在双引号内时，每个参数都扩展为分隔的单词。也就是说，“</a:t>
            </a:r>
            <a:r>
              <a:rPr lang="en-US" altLang="zh-CN" dirty="0"/>
              <a:t>$@</a:t>
            </a:r>
            <a:r>
              <a:rPr lang="zh-CN" altLang="zh-CN" dirty="0"/>
              <a:t>”等价于“</a:t>
            </a:r>
            <a:r>
              <a:rPr lang="en-US" altLang="zh-CN" dirty="0"/>
              <a:t>$1</a:t>
            </a:r>
            <a:r>
              <a:rPr lang="zh-CN" altLang="zh-CN" dirty="0"/>
              <a:t>” “</a:t>
            </a:r>
            <a:r>
              <a:rPr lang="en-US" altLang="zh-CN" dirty="0"/>
              <a:t>$2</a:t>
            </a:r>
            <a:r>
              <a:rPr lang="zh-CN" altLang="zh-CN" dirty="0"/>
              <a:t>” </a:t>
            </a:r>
            <a:r>
              <a:rPr lang="en-US" altLang="zh-CN" dirty="0"/>
              <a:t>…</a:t>
            </a:r>
            <a:r>
              <a:rPr lang="zh-CN" altLang="zh-CN" dirty="0"/>
              <a:t>。参数</a:t>
            </a:r>
            <a:r>
              <a:rPr lang="en-US" altLang="zh-CN" dirty="0"/>
              <a:t>@</a:t>
            </a:r>
            <a:r>
              <a:rPr lang="zh-CN" altLang="zh-CN" dirty="0"/>
              <a:t>与</a:t>
            </a:r>
            <a:r>
              <a:rPr lang="en-US" altLang="zh-CN" dirty="0"/>
              <a:t>*</a:t>
            </a:r>
            <a:r>
              <a:rPr lang="zh-CN" altLang="zh-CN" dirty="0"/>
              <a:t>之间的区别将在</a:t>
            </a:r>
            <a:r>
              <a:rPr lang="en-US" altLang="zh-CN" dirty="0"/>
              <a:t>for</a:t>
            </a:r>
            <a:r>
              <a:rPr lang="zh-CN" altLang="zh-CN" dirty="0"/>
              <a:t>循环的调用中明显地显现出来。</a:t>
            </a:r>
          </a:p>
          <a:p>
            <a:r>
              <a:rPr lang="zh-CN" altLang="zh-CN" dirty="0"/>
              <a:t>特殊参数</a:t>
            </a:r>
            <a:r>
              <a:rPr lang="en-US" altLang="zh-CN" dirty="0"/>
              <a:t>#</a:t>
            </a:r>
            <a:r>
              <a:rPr lang="zh-CN" altLang="zh-CN" dirty="0"/>
              <a:t>，将扩展为位置参数的个数，用十进制</a:t>
            </a:r>
            <a:r>
              <a:rPr lang="zh-CN" altLang="zh-CN" dirty="0" smtClean="0"/>
              <a:t>表示</a:t>
            </a:r>
            <a:r>
              <a:rPr lang="zh-CN" altLang="en-US" dirty="0" smtClean="0"/>
              <a:t>。</a:t>
            </a:r>
            <a:endParaRPr lang="en-US" altLang="zh-CN" dirty="0" smtClean="0"/>
          </a:p>
          <a:p>
            <a:r>
              <a:rPr lang="zh-CN" altLang="zh-CN" dirty="0"/>
              <a:t>特殊参数</a:t>
            </a:r>
            <a:r>
              <a:rPr lang="en-US" altLang="zh-CN" dirty="0"/>
              <a:t>?</a:t>
            </a:r>
            <a:r>
              <a:rPr lang="zh-CN" altLang="zh-CN" dirty="0"/>
              <a:t>，将扩展为最近一个在前台执行的命令的退出状态。可以使用它来检查你的</a:t>
            </a:r>
            <a:r>
              <a:rPr lang="en-US" altLang="zh-CN" dirty="0"/>
              <a:t>Shell</a:t>
            </a:r>
            <a:r>
              <a:rPr lang="zh-CN" altLang="zh-CN" dirty="0"/>
              <a:t>脚本是否已成功地执行，通常退出状态</a:t>
            </a:r>
            <a:r>
              <a:rPr lang="en-US" altLang="zh-CN" dirty="0"/>
              <a:t>0</a:t>
            </a:r>
            <a:r>
              <a:rPr lang="zh-CN" altLang="zh-CN" dirty="0"/>
              <a:t>表示命令已经没有任何错误的结束运行。比如，我们创建一个文件，并使用</a:t>
            </a:r>
            <a:r>
              <a:rPr lang="en-US" altLang="zh-CN" dirty="0" err="1"/>
              <a:t>ls</a:t>
            </a:r>
            <a:r>
              <a:rPr lang="zh-CN" altLang="zh-CN" dirty="0"/>
              <a:t>命令列出这个文件，这些命令成功执行的话，则退出状态将是</a:t>
            </a:r>
            <a:r>
              <a:rPr lang="en-US" altLang="zh-CN" dirty="0"/>
              <a:t>0</a:t>
            </a:r>
            <a:r>
              <a:rPr lang="zh-CN" altLang="zh-CN" dirty="0"/>
              <a:t>，否则将是其它</a:t>
            </a:r>
            <a:r>
              <a:rPr lang="zh-CN" altLang="zh-CN" dirty="0" smtClean="0"/>
              <a:t>数值</a:t>
            </a:r>
            <a:r>
              <a:rPr lang="zh-CN" altLang="en-US" dirty="0"/>
              <a:t>。</a:t>
            </a:r>
            <a:endParaRPr lang="zh-CN" altLang="zh-CN" dirty="0"/>
          </a:p>
        </p:txBody>
      </p:sp>
    </p:spTree>
    <p:extLst>
      <p:ext uri="{BB962C8B-B14F-4D97-AF65-F5344CB8AC3E}">
        <p14:creationId xmlns:p14="http://schemas.microsoft.com/office/powerpoint/2010/main" val="28910286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x-none" altLang="zh-CN" dirty="0"/>
              <a:t>5</a:t>
            </a:r>
            <a:r>
              <a:rPr lang="en-US" altLang="zh-CN" dirty="0"/>
              <a:t>.4.3  Bash</a:t>
            </a:r>
            <a:r>
              <a:rPr lang="zh-CN" altLang="zh-CN" dirty="0"/>
              <a:t>中的位置参数和特殊参数</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zh-CN" dirty="0"/>
              <a:t>特殊参数</a:t>
            </a:r>
            <a:r>
              <a:rPr lang="en-US" altLang="zh-CN" dirty="0"/>
              <a:t>-</a:t>
            </a:r>
            <a:r>
              <a:rPr lang="zh-CN" altLang="zh-CN" dirty="0"/>
              <a:t>，将扩展为当前的选项标志。这些选项是在调用时、或由内部命令</a:t>
            </a:r>
            <a:r>
              <a:rPr lang="en-US" altLang="zh-CN" dirty="0"/>
              <a:t>set</a:t>
            </a:r>
            <a:r>
              <a:rPr lang="zh-CN" altLang="zh-CN" dirty="0"/>
              <a:t>指定，或由</a:t>
            </a:r>
            <a:r>
              <a:rPr lang="en-US" altLang="zh-CN" dirty="0"/>
              <a:t>Shell</a:t>
            </a:r>
            <a:r>
              <a:rPr lang="zh-CN" altLang="zh-CN" dirty="0"/>
              <a:t>自身指定。</a:t>
            </a:r>
          </a:p>
          <a:p>
            <a:r>
              <a:rPr lang="zh-CN" altLang="zh-CN" dirty="0"/>
              <a:t>特殊参数</a:t>
            </a:r>
            <a:r>
              <a:rPr lang="en-US" altLang="zh-CN" dirty="0"/>
              <a:t>$</a:t>
            </a:r>
            <a:r>
              <a:rPr lang="zh-CN" altLang="zh-CN" dirty="0"/>
              <a:t>，将扩展为当前</a:t>
            </a:r>
            <a:r>
              <a:rPr lang="en-US" altLang="zh-CN" dirty="0"/>
              <a:t>Shell</a:t>
            </a:r>
            <a:r>
              <a:rPr lang="zh-CN" altLang="zh-CN" dirty="0"/>
              <a:t>的进程号。在一个子</a:t>
            </a:r>
            <a:r>
              <a:rPr lang="en-US" altLang="zh-CN" dirty="0"/>
              <a:t>Shell</a:t>
            </a:r>
            <a:r>
              <a:rPr lang="zh-CN" altLang="zh-CN" dirty="0"/>
              <a:t>中，它扩展为调用</a:t>
            </a:r>
            <a:r>
              <a:rPr lang="en-US" altLang="zh-CN" dirty="0"/>
              <a:t>Shell</a:t>
            </a:r>
            <a:r>
              <a:rPr lang="zh-CN" altLang="zh-CN" dirty="0"/>
              <a:t>的进程号，而不是子</a:t>
            </a:r>
            <a:r>
              <a:rPr lang="en-US" altLang="zh-CN" dirty="0"/>
              <a:t>Shell</a:t>
            </a:r>
            <a:r>
              <a:rPr lang="zh-CN" altLang="zh-CN" dirty="0"/>
              <a:t>的。如下所示，打印当前</a:t>
            </a:r>
            <a:r>
              <a:rPr lang="en-US" altLang="zh-CN" dirty="0"/>
              <a:t>Shell</a:t>
            </a:r>
            <a:r>
              <a:rPr lang="zh-CN" altLang="zh-CN" dirty="0"/>
              <a:t>的进程</a:t>
            </a:r>
            <a:r>
              <a:rPr lang="zh-CN" altLang="zh-CN" dirty="0" smtClean="0"/>
              <a:t>号</a:t>
            </a:r>
            <a:r>
              <a:rPr lang="zh-CN" altLang="en-US" dirty="0" smtClean="0"/>
              <a:t>。</a:t>
            </a:r>
            <a:endParaRPr lang="en-US" altLang="zh-CN" dirty="0" smtClean="0"/>
          </a:p>
          <a:p>
            <a:r>
              <a:rPr lang="zh-CN" altLang="zh-CN" dirty="0"/>
              <a:t>特殊参数</a:t>
            </a:r>
            <a:r>
              <a:rPr lang="en-US" altLang="zh-CN" dirty="0"/>
              <a:t>!</a:t>
            </a:r>
            <a:r>
              <a:rPr lang="zh-CN" altLang="zh-CN" dirty="0"/>
              <a:t>，将扩展为最近一次执行的后台命令的进程</a:t>
            </a:r>
            <a:r>
              <a:rPr lang="zh-CN" altLang="zh-CN" dirty="0" smtClean="0"/>
              <a:t>号</a:t>
            </a:r>
            <a:r>
              <a:rPr lang="zh-CN" altLang="en-US" dirty="0" smtClean="0"/>
              <a:t>。</a:t>
            </a:r>
            <a:endParaRPr lang="en-US" altLang="zh-CN" dirty="0" smtClean="0"/>
          </a:p>
          <a:p>
            <a:r>
              <a:rPr lang="zh-CN" altLang="zh-CN" dirty="0"/>
              <a:t>特殊参数</a:t>
            </a:r>
            <a:r>
              <a:rPr lang="en-US" altLang="zh-CN" dirty="0"/>
              <a:t>0</a:t>
            </a:r>
            <a:r>
              <a:rPr lang="zh-CN" altLang="zh-CN" dirty="0"/>
              <a:t>，将扩展为</a:t>
            </a:r>
            <a:r>
              <a:rPr lang="en-US" altLang="zh-CN" dirty="0"/>
              <a:t>Shell</a:t>
            </a:r>
            <a:r>
              <a:rPr lang="zh-CN" altLang="zh-CN" dirty="0"/>
              <a:t>或</a:t>
            </a:r>
            <a:r>
              <a:rPr lang="en-US" altLang="zh-CN" dirty="0"/>
              <a:t>Shell</a:t>
            </a:r>
            <a:r>
              <a:rPr lang="zh-CN" altLang="zh-CN" dirty="0"/>
              <a:t>脚本的名称。它是在</a:t>
            </a:r>
            <a:r>
              <a:rPr lang="en-US" altLang="zh-CN" dirty="0"/>
              <a:t>Shell</a:t>
            </a:r>
            <a:r>
              <a:rPr lang="zh-CN" altLang="zh-CN" dirty="0"/>
              <a:t>初始化时设置。如果</a:t>
            </a:r>
            <a:r>
              <a:rPr lang="en-US" altLang="zh-CN" dirty="0"/>
              <a:t>Bash</a:t>
            </a:r>
            <a:r>
              <a:rPr lang="zh-CN" altLang="zh-CN" dirty="0"/>
              <a:t>调用时带有脚本文件作为参数，</a:t>
            </a:r>
            <a:r>
              <a:rPr lang="en-US" altLang="zh-CN" dirty="0"/>
              <a:t>$0</a:t>
            </a:r>
            <a:r>
              <a:rPr lang="zh-CN" altLang="zh-CN" dirty="0"/>
              <a:t>就设置为脚本的</a:t>
            </a:r>
            <a:r>
              <a:rPr lang="zh-CN" altLang="zh-CN" dirty="0" smtClean="0"/>
              <a:t>文件名</a:t>
            </a:r>
            <a:r>
              <a:rPr lang="zh-CN" altLang="en-US" dirty="0" smtClean="0"/>
              <a:t>。</a:t>
            </a:r>
            <a:endParaRPr lang="en-US" altLang="zh-CN" dirty="0" smtClean="0"/>
          </a:p>
          <a:p>
            <a:r>
              <a:rPr lang="zh-CN" altLang="zh-CN" dirty="0"/>
              <a:t>特殊参数</a:t>
            </a:r>
            <a:r>
              <a:rPr lang="en-US" altLang="zh-CN" dirty="0"/>
              <a:t>_</a:t>
            </a:r>
            <a:r>
              <a:rPr lang="zh-CN" altLang="zh-CN" dirty="0"/>
              <a:t>，在</a:t>
            </a:r>
            <a:r>
              <a:rPr lang="en-US" altLang="zh-CN" dirty="0"/>
              <a:t>Shell</a:t>
            </a:r>
            <a:r>
              <a:rPr lang="zh-CN" altLang="zh-CN" dirty="0"/>
              <a:t>启动时，它被设为开始运行的</a:t>
            </a:r>
            <a:r>
              <a:rPr lang="en-US" altLang="zh-CN" dirty="0"/>
              <a:t>Shell</a:t>
            </a:r>
            <a:r>
              <a:rPr lang="zh-CN" altLang="zh-CN" dirty="0"/>
              <a:t>或</a:t>
            </a:r>
            <a:r>
              <a:rPr lang="en-US" altLang="zh-CN" dirty="0"/>
              <a:t>Shell</a:t>
            </a:r>
            <a:r>
              <a:rPr lang="zh-CN" altLang="zh-CN" dirty="0"/>
              <a:t>脚本的路径。随后，扩展为前一个命令的最后一个参数</a:t>
            </a:r>
            <a:r>
              <a:rPr lang="zh-CN" altLang="zh-CN" dirty="0" smtClean="0"/>
              <a:t>。</a:t>
            </a:r>
            <a:endParaRPr lang="zh-CN" altLang="zh-CN" dirty="0"/>
          </a:p>
        </p:txBody>
      </p:sp>
    </p:spTree>
    <p:extLst>
      <p:ext uri="{BB962C8B-B14F-4D97-AF65-F5344CB8AC3E}">
        <p14:creationId xmlns:p14="http://schemas.microsoft.com/office/powerpoint/2010/main" val="12233804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5.4.4  </a:t>
            </a:r>
            <a:r>
              <a:rPr lang="zh-CN" altLang="zh-CN" dirty="0"/>
              <a:t>实例：使用</a:t>
            </a:r>
            <a:r>
              <a:rPr lang="en-US" altLang="zh-CN" dirty="0"/>
              <a:t>declare</a:t>
            </a:r>
            <a:r>
              <a:rPr lang="zh-CN" altLang="zh-CN" dirty="0"/>
              <a:t>指定变量的类型</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a:t>declare</a:t>
            </a:r>
            <a:r>
              <a:rPr lang="zh-CN" altLang="zh-CN" dirty="0"/>
              <a:t>命令是</a:t>
            </a:r>
            <a:r>
              <a:rPr lang="en-US" altLang="zh-CN" dirty="0"/>
              <a:t>Bash</a:t>
            </a:r>
            <a:r>
              <a:rPr lang="zh-CN" altLang="zh-CN" dirty="0"/>
              <a:t>的内部命令，用于声明变量和修改变量的属性。它与</a:t>
            </a:r>
            <a:r>
              <a:rPr lang="en-US" altLang="zh-CN" dirty="0"/>
              <a:t>Bash</a:t>
            </a:r>
            <a:r>
              <a:rPr lang="zh-CN" altLang="zh-CN" dirty="0"/>
              <a:t>的另一个内部命令</a:t>
            </a:r>
            <a:r>
              <a:rPr lang="en-US" altLang="zh-CN" dirty="0"/>
              <a:t>typeset</a:t>
            </a:r>
            <a:r>
              <a:rPr lang="zh-CN" altLang="zh-CN" dirty="0"/>
              <a:t>的用法和用途完全相同。</a:t>
            </a:r>
          </a:p>
          <a:p>
            <a:r>
              <a:rPr lang="zh-CN" altLang="zh-CN" dirty="0"/>
              <a:t>如果直接使用</a:t>
            </a:r>
            <a:r>
              <a:rPr lang="en-US" altLang="zh-CN" dirty="0"/>
              <a:t>declare</a:t>
            </a:r>
            <a:r>
              <a:rPr lang="zh-CN" altLang="zh-CN" dirty="0"/>
              <a:t>命令，不指定变量名，将显示所有变量的</a:t>
            </a:r>
            <a:r>
              <a:rPr lang="zh-CN" altLang="zh-CN" dirty="0" smtClean="0"/>
              <a:t>值</a:t>
            </a:r>
            <a:r>
              <a:rPr lang="zh-CN" altLang="en-US" dirty="0" smtClean="0"/>
              <a:t>。</a:t>
            </a:r>
            <a:endParaRPr lang="en-US" altLang="zh-CN" dirty="0" smtClean="0"/>
          </a:p>
          <a:p>
            <a:r>
              <a:rPr lang="zh-CN" altLang="zh-CN" dirty="0"/>
              <a:t>使用</a:t>
            </a:r>
            <a:r>
              <a:rPr lang="en-US" altLang="zh-CN" dirty="0"/>
              <a:t>-r</a:t>
            </a:r>
            <a:r>
              <a:rPr lang="zh-CN" altLang="zh-CN" dirty="0"/>
              <a:t>选项，</a:t>
            </a:r>
            <a:r>
              <a:rPr lang="en-US" altLang="zh-CN" dirty="0"/>
              <a:t>declare</a:t>
            </a:r>
            <a:r>
              <a:rPr lang="zh-CN" altLang="zh-CN" dirty="0"/>
              <a:t>命令将把指定的变量定义为只读变量，这些变量将不能再被赋予新值或被</a:t>
            </a:r>
            <a:r>
              <a:rPr lang="zh-CN" altLang="zh-CN" dirty="0" smtClean="0"/>
              <a:t>清除</a:t>
            </a:r>
            <a:r>
              <a:rPr lang="zh-CN" altLang="en-US" dirty="0" smtClean="0"/>
              <a:t>。</a:t>
            </a:r>
            <a:endParaRPr lang="en-US" altLang="zh-CN" dirty="0" smtClean="0"/>
          </a:p>
          <a:p>
            <a:r>
              <a:rPr lang="zh-CN" altLang="zh-CN" dirty="0"/>
              <a:t>使用</a:t>
            </a:r>
            <a:r>
              <a:rPr lang="en-US" altLang="zh-CN" dirty="0"/>
              <a:t>-</a:t>
            </a:r>
            <a:r>
              <a:rPr lang="en-US" altLang="zh-CN" dirty="0" err="1"/>
              <a:t>i</a:t>
            </a:r>
            <a:r>
              <a:rPr lang="zh-CN" altLang="zh-CN" dirty="0"/>
              <a:t>选项，</a:t>
            </a:r>
            <a:r>
              <a:rPr lang="en-US" altLang="zh-CN" dirty="0"/>
              <a:t>declare</a:t>
            </a:r>
            <a:r>
              <a:rPr lang="zh-CN" altLang="zh-CN" dirty="0"/>
              <a:t>命令将把指定的变量定义为整数型变量，赋予整数型变量的任何类型的值都将被转换成整数，下面通过实例来了解一下整数型变量的</a:t>
            </a:r>
            <a:r>
              <a:rPr lang="zh-CN" altLang="zh-CN" dirty="0" smtClean="0"/>
              <a:t>赋值</a:t>
            </a:r>
            <a:r>
              <a:rPr lang="zh-CN" altLang="en-US" dirty="0" smtClean="0"/>
              <a:t>。</a:t>
            </a:r>
            <a:endParaRPr lang="en-US" altLang="zh-CN" dirty="0" smtClean="0"/>
          </a:p>
          <a:p>
            <a:r>
              <a:rPr lang="zh-CN" altLang="zh-CN" dirty="0"/>
              <a:t>使用</a:t>
            </a:r>
            <a:r>
              <a:rPr lang="en-US" altLang="zh-CN" dirty="0"/>
              <a:t>-x</a:t>
            </a:r>
            <a:r>
              <a:rPr lang="zh-CN" altLang="zh-CN" dirty="0"/>
              <a:t>选项，</a:t>
            </a:r>
            <a:r>
              <a:rPr lang="en-US" altLang="zh-CN" dirty="0"/>
              <a:t>declare</a:t>
            </a:r>
            <a:r>
              <a:rPr lang="zh-CN" altLang="zh-CN" dirty="0"/>
              <a:t>命令将把指定的变量通过环境输出到后续命令。</a:t>
            </a:r>
          </a:p>
          <a:p>
            <a:r>
              <a:rPr lang="zh-CN" altLang="zh-CN" dirty="0"/>
              <a:t>使用</a:t>
            </a:r>
            <a:r>
              <a:rPr lang="en-US" altLang="zh-CN" dirty="0"/>
              <a:t>-p</a:t>
            </a:r>
            <a:r>
              <a:rPr lang="zh-CN" altLang="zh-CN" dirty="0"/>
              <a:t>选项，</a:t>
            </a:r>
            <a:r>
              <a:rPr lang="en-US" altLang="zh-CN" dirty="0"/>
              <a:t>declare</a:t>
            </a:r>
            <a:r>
              <a:rPr lang="zh-CN" altLang="zh-CN" dirty="0"/>
              <a:t>命令将显示指定变量的属性和</a:t>
            </a:r>
            <a:r>
              <a:rPr lang="zh-CN" altLang="zh-CN" dirty="0" smtClean="0"/>
              <a:t>值</a:t>
            </a:r>
            <a:r>
              <a:rPr lang="zh-CN" altLang="en-US" dirty="0"/>
              <a:t>。</a:t>
            </a:r>
            <a:endParaRPr lang="zh-CN" altLang="zh-CN" dirty="0"/>
          </a:p>
        </p:txBody>
      </p:sp>
    </p:spTree>
    <p:extLst>
      <p:ext uri="{BB962C8B-B14F-4D97-AF65-F5344CB8AC3E}">
        <p14:creationId xmlns:p14="http://schemas.microsoft.com/office/powerpoint/2010/main" val="29119478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5.4.5  Bash</a:t>
            </a:r>
            <a:r>
              <a:rPr lang="zh-CN" altLang="zh-CN" dirty="0"/>
              <a:t>中的数组变量</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zh-CN" dirty="0"/>
              <a:t>一个数组是包含多个值的变量。任何变量也可以作为一个数组使用。数组的大小没有限制，也不需要成员变量是连续分配的。数组的索引是从</a:t>
            </a:r>
            <a:r>
              <a:rPr lang="en-US" altLang="zh-CN" dirty="0"/>
              <a:t>0</a:t>
            </a:r>
            <a:r>
              <a:rPr lang="zh-CN" altLang="zh-CN" dirty="0"/>
              <a:t>开始的，即第一个元素的索引是</a:t>
            </a:r>
            <a:r>
              <a:rPr lang="en-US" altLang="zh-CN" dirty="0"/>
              <a:t>0</a:t>
            </a:r>
            <a:r>
              <a:rPr lang="zh-CN" altLang="zh-CN" dirty="0"/>
              <a:t>。</a:t>
            </a:r>
          </a:p>
          <a:p>
            <a:r>
              <a:rPr lang="zh-CN" altLang="zh-CN" dirty="0"/>
              <a:t>间接声明一个数组变量的语法如下所示：</a:t>
            </a:r>
          </a:p>
          <a:p>
            <a:pPr marL="109728" indent="0">
              <a:buNone/>
            </a:pPr>
            <a:r>
              <a:rPr lang="en-US" altLang="zh-CN" dirty="0"/>
              <a:t>$ ARRAYNAME[INDEX]=value</a:t>
            </a:r>
            <a:endParaRPr lang="zh-CN" altLang="zh-CN" dirty="0"/>
          </a:p>
          <a:p>
            <a:r>
              <a:rPr lang="en-US" altLang="zh-CN" dirty="0"/>
              <a:t>INDEX</a:t>
            </a:r>
            <a:r>
              <a:rPr lang="zh-CN" altLang="zh-CN" dirty="0"/>
              <a:t>是一个正数，或是一个值为正数的算术表达式</a:t>
            </a:r>
            <a:r>
              <a:rPr lang="zh-CN" altLang="zh-CN" dirty="0" smtClean="0"/>
              <a:t>。</a:t>
            </a:r>
            <a:endParaRPr lang="en-US" altLang="zh-CN" dirty="0" smtClean="0"/>
          </a:p>
          <a:p>
            <a:r>
              <a:rPr lang="zh-CN" altLang="zh-CN" dirty="0"/>
              <a:t>显式声明一个数组变量是使用</a:t>
            </a:r>
            <a:r>
              <a:rPr lang="en-US" altLang="zh-CN" dirty="0"/>
              <a:t>Bash</a:t>
            </a:r>
            <a:r>
              <a:rPr lang="zh-CN" altLang="zh-CN" dirty="0"/>
              <a:t>的内部命令</a:t>
            </a:r>
            <a:r>
              <a:rPr lang="en-US" altLang="zh-CN" dirty="0"/>
              <a:t>declare</a:t>
            </a:r>
            <a:r>
              <a:rPr lang="zh-CN" altLang="zh-CN" dirty="0"/>
              <a:t>：</a:t>
            </a:r>
          </a:p>
          <a:p>
            <a:pPr marL="109728" indent="0">
              <a:buNone/>
            </a:pPr>
            <a:r>
              <a:rPr lang="en-US" altLang="zh-CN" dirty="0"/>
              <a:t>$ declare -a ARRAYNAME</a:t>
            </a:r>
            <a:endParaRPr lang="zh-CN" altLang="zh-CN" dirty="0"/>
          </a:p>
          <a:p>
            <a:r>
              <a:rPr lang="zh-CN" altLang="zh-CN" dirty="0"/>
              <a:t>带有一个索引编号的声明也是接受的，但索引编号将被忽略。数组的属性可以使用</a:t>
            </a:r>
            <a:r>
              <a:rPr lang="en-US" altLang="zh-CN" dirty="0"/>
              <a:t>Bash</a:t>
            </a:r>
            <a:r>
              <a:rPr lang="zh-CN" altLang="zh-CN" dirty="0"/>
              <a:t>的内部命令</a:t>
            </a:r>
            <a:r>
              <a:rPr lang="en-US" altLang="zh-CN" dirty="0"/>
              <a:t>declare</a:t>
            </a:r>
            <a:r>
              <a:rPr lang="zh-CN" altLang="zh-CN" dirty="0"/>
              <a:t>和</a:t>
            </a:r>
            <a:r>
              <a:rPr lang="en-US" altLang="zh-CN" dirty="0" err="1"/>
              <a:t>readonly</a:t>
            </a:r>
            <a:r>
              <a:rPr lang="zh-CN" altLang="zh-CN" dirty="0"/>
              <a:t>指定，这些属性将被应用到数组中的所有变量。</a:t>
            </a:r>
          </a:p>
          <a:p>
            <a:endParaRPr lang="zh-CN" altLang="zh-CN" dirty="0"/>
          </a:p>
          <a:p>
            <a:endParaRPr lang="zh-CN" altLang="en-US" dirty="0"/>
          </a:p>
        </p:txBody>
      </p:sp>
    </p:spTree>
    <p:extLst>
      <p:ext uri="{BB962C8B-B14F-4D97-AF65-F5344CB8AC3E}">
        <p14:creationId xmlns:p14="http://schemas.microsoft.com/office/powerpoint/2010/main" val="20863361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5.4.5  Bash</a:t>
            </a:r>
            <a:r>
              <a:rPr lang="zh-CN" altLang="zh-CN" dirty="0"/>
              <a:t>中的数组变量</a:t>
            </a:r>
            <a:endParaRPr lang="zh-CN" altLang="en-US" dirty="0"/>
          </a:p>
        </p:txBody>
      </p:sp>
      <p:sp>
        <p:nvSpPr>
          <p:cNvPr id="3" name="内容占位符 2"/>
          <p:cNvSpPr>
            <a:spLocks noGrp="1"/>
          </p:cNvSpPr>
          <p:nvPr>
            <p:ph idx="1"/>
          </p:nvPr>
        </p:nvSpPr>
        <p:spPr/>
        <p:txBody>
          <a:bodyPr>
            <a:normAutofit lnSpcReduction="10000"/>
          </a:bodyPr>
          <a:lstStyle/>
          <a:p>
            <a:r>
              <a:rPr lang="zh-CN" altLang="zh-CN" dirty="0"/>
              <a:t>数组变量还可以使用复合赋值的格式：</a:t>
            </a:r>
          </a:p>
          <a:p>
            <a:r>
              <a:rPr lang="en-US" altLang="zh-CN" dirty="0"/>
              <a:t>$ ARRAYNAME=(value1 value2 … </a:t>
            </a:r>
            <a:r>
              <a:rPr lang="en-US" altLang="zh-CN" dirty="0" err="1"/>
              <a:t>valueN</a:t>
            </a:r>
            <a:r>
              <a:rPr lang="en-US" altLang="zh-CN" dirty="0"/>
              <a:t>)</a:t>
            </a:r>
            <a:endParaRPr lang="zh-CN" altLang="zh-CN" dirty="0"/>
          </a:p>
          <a:p>
            <a:r>
              <a:rPr lang="zh-CN" altLang="zh-CN" dirty="0"/>
              <a:t>若要引用数组中某一项的内容，必须要使用花括号“</a:t>
            </a:r>
            <a:r>
              <a:rPr lang="en-US" altLang="zh-CN" dirty="0"/>
              <a:t>{}</a:t>
            </a:r>
            <a:r>
              <a:rPr lang="zh-CN" altLang="zh-CN" dirty="0"/>
              <a:t>”。如果索引编号是‘</a:t>
            </a:r>
            <a:r>
              <a:rPr lang="en-US" altLang="zh-CN" dirty="0"/>
              <a:t>@</a:t>
            </a:r>
            <a:r>
              <a:rPr lang="zh-CN" altLang="zh-CN" dirty="0"/>
              <a:t>’或‘</a:t>
            </a:r>
            <a:r>
              <a:rPr lang="en-US" altLang="zh-CN" dirty="0"/>
              <a:t>*</a:t>
            </a:r>
            <a:r>
              <a:rPr lang="zh-CN" altLang="zh-CN" dirty="0"/>
              <a:t>’，那么数组的所有成员都将被引用</a:t>
            </a:r>
            <a:r>
              <a:rPr lang="zh-CN" altLang="zh-CN" dirty="0" smtClean="0"/>
              <a:t>。</a:t>
            </a:r>
            <a:endParaRPr lang="en-US" altLang="zh-CN" dirty="0" smtClean="0"/>
          </a:p>
          <a:p>
            <a:r>
              <a:rPr lang="zh-CN" altLang="zh-CN" dirty="0"/>
              <a:t>如果引用数组时，不指定索引编号，则引用的将是数组中的第一元素，即使用索引编号</a:t>
            </a:r>
            <a:r>
              <a:rPr lang="en-US" altLang="zh-CN" dirty="0"/>
              <a:t>0</a:t>
            </a:r>
            <a:r>
              <a:rPr lang="zh-CN" altLang="zh-CN" dirty="0"/>
              <a:t>。</a:t>
            </a:r>
          </a:p>
          <a:p>
            <a:r>
              <a:rPr lang="zh-CN" altLang="zh-CN" dirty="0"/>
              <a:t>使用</a:t>
            </a:r>
            <a:r>
              <a:rPr lang="en-US" altLang="zh-CN" dirty="0"/>
              <a:t>unset</a:t>
            </a:r>
            <a:r>
              <a:rPr lang="zh-CN" altLang="zh-CN" dirty="0"/>
              <a:t>命令可以消除一个数组或数组的成员变量</a:t>
            </a:r>
            <a:r>
              <a:rPr lang="zh-CN" altLang="zh-CN" dirty="0" smtClean="0"/>
              <a:t>。</a:t>
            </a:r>
            <a:endParaRPr lang="en-US" altLang="zh-CN" dirty="0" smtClean="0"/>
          </a:p>
          <a:p>
            <a:r>
              <a:rPr lang="en-US" altLang="zh-CN" dirty="0"/>
              <a:t>Bash</a:t>
            </a:r>
            <a:r>
              <a:rPr lang="zh-CN" altLang="zh-CN" dirty="0"/>
              <a:t>的各种参数扩展也可以应用于数组变量。</a:t>
            </a:r>
          </a:p>
        </p:txBody>
      </p:sp>
    </p:spTree>
    <p:extLst>
      <p:ext uri="{BB962C8B-B14F-4D97-AF65-F5344CB8AC3E}">
        <p14:creationId xmlns:p14="http://schemas.microsoft.com/office/powerpoint/2010/main" val="37462552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x-none" altLang="zh-CN" dirty="0"/>
              <a:t>5</a:t>
            </a:r>
            <a:r>
              <a:rPr lang="en-US" altLang="zh-CN" dirty="0"/>
              <a:t>.5  Shell</a:t>
            </a:r>
            <a:r>
              <a:rPr lang="zh-CN" altLang="zh-CN" dirty="0"/>
              <a:t>算术运算</a:t>
            </a:r>
            <a:endParaRPr lang="zh-CN" altLang="en-US" dirty="0"/>
          </a:p>
        </p:txBody>
      </p:sp>
    </p:spTree>
    <p:extLst>
      <p:ext uri="{BB962C8B-B14F-4D97-AF65-F5344CB8AC3E}">
        <p14:creationId xmlns:p14="http://schemas.microsoft.com/office/powerpoint/2010/main" val="30243599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5.5.1  Bash</a:t>
            </a:r>
            <a:r>
              <a:rPr lang="zh-CN" altLang="zh-CN" dirty="0"/>
              <a:t>的算术运算符</a:t>
            </a:r>
            <a:endParaRPr lang="zh-CN" altLang="en-US" dirty="0"/>
          </a:p>
        </p:txBody>
      </p:sp>
      <p:sp>
        <p:nvSpPr>
          <p:cNvPr id="5" name="内容占位符 4"/>
          <p:cNvSpPr>
            <a:spLocks noGrp="1"/>
          </p:cNvSpPr>
          <p:nvPr>
            <p:ph idx="1"/>
          </p:nvPr>
        </p:nvSpPr>
        <p:spPr/>
        <p:txBody>
          <a:bodyPr/>
          <a:lstStyle/>
          <a:p>
            <a:r>
              <a:rPr lang="en-US" altLang="zh-CN" dirty="0"/>
              <a:t>Bash</a:t>
            </a:r>
            <a:r>
              <a:rPr lang="zh-CN" altLang="zh-CN" dirty="0"/>
              <a:t>中的算术运算符以及它们的优先级、结合性和值都与</a:t>
            </a:r>
            <a:r>
              <a:rPr lang="en-US" altLang="zh-CN" dirty="0"/>
              <a:t>C</a:t>
            </a:r>
            <a:r>
              <a:rPr lang="zh-CN" altLang="zh-CN" dirty="0"/>
              <a:t>语言相同</a:t>
            </a:r>
            <a:r>
              <a:rPr lang="zh-CN" altLang="zh-CN" dirty="0" smtClean="0"/>
              <a:t>。</a:t>
            </a:r>
            <a:endParaRPr lang="zh-CN" altLang="zh-CN" dirty="0"/>
          </a:p>
        </p:txBody>
      </p:sp>
    </p:spTree>
    <p:extLst>
      <p:ext uri="{BB962C8B-B14F-4D97-AF65-F5344CB8AC3E}">
        <p14:creationId xmlns:p14="http://schemas.microsoft.com/office/powerpoint/2010/main" val="7291946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5.5.2  </a:t>
            </a:r>
            <a:r>
              <a:rPr lang="zh-CN" altLang="zh-CN" dirty="0"/>
              <a:t>数字常量</a:t>
            </a:r>
            <a:endParaRPr lang="zh-CN" altLang="en-US" dirty="0"/>
          </a:p>
        </p:txBody>
      </p:sp>
      <p:sp>
        <p:nvSpPr>
          <p:cNvPr id="3" name="内容占位符 2"/>
          <p:cNvSpPr>
            <a:spLocks noGrp="1"/>
          </p:cNvSpPr>
          <p:nvPr>
            <p:ph idx="1"/>
          </p:nvPr>
        </p:nvSpPr>
        <p:spPr/>
        <p:txBody>
          <a:bodyPr/>
          <a:lstStyle/>
          <a:p>
            <a:r>
              <a:rPr lang="zh-CN" altLang="zh-CN" dirty="0"/>
              <a:t>默认情况下，</a:t>
            </a:r>
            <a:r>
              <a:rPr lang="en-US" altLang="zh-CN" dirty="0"/>
              <a:t>Shell</a:t>
            </a:r>
            <a:r>
              <a:rPr lang="zh-CN" altLang="zh-CN" dirty="0"/>
              <a:t>算术表达式都是使用十进制数，除非这个数字有特定的前缀或标记。以</a:t>
            </a:r>
            <a:r>
              <a:rPr lang="en-US" altLang="zh-CN" dirty="0"/>
              <a:t>0</a:t>
            </a:r>
            <a:r>
              <a:rPr lang="zh-CN" altLang="zh-CN" dirty="0"/>
              <a:t>开头的常量将被当作八进制数解释，而已“</a:t>
            </a:r>
            <a:r>
              <a:rPr lang="en-US" altLang="zh-CN" dirty="0"/>
              <a:t>0x</a:t>
            </a:r>
            <a:r>
              <a:rPr lang="zh-CN" altLang="zh-CN" dirty="0"/>
              <a:t>”或“</a:t>
            </a:r>
            <a:r>
              <a:rPr lang="en-US" altLang="zh-CN" dirty="0"/>
              <a:t>0X</a:t>
            </a:r>
            <a:r>
              <a:rPr lang="zh-CN" altLang="zh-CN" dirty="0"/>
              <a:t>”开头的数值将被解释为十六进制数。此外，如果数值的格式是</a:t>
            </a:r>
            <a:r>
              <a:rPr lang="en-US" altLang="zh-CN" dirty="0"/>
              <a:t>BASE#NUMBER</a:t>
            </a:r>
            <a:r>
              <a:rPr lang="zh-CN" altLang="zh-CN" dirty="0"/>
              <a:t>，</a:t>
            </a:r>
            <a:r>
              <a:rPr lang="en-US" altLang="zh-CN" dirty="0"/>
              <a:t>BASE</a:t>
            </a:r>
            <a:r>
              <a:rPr lang="zh-CN" altLang="zh-CN" dirty="0"/>
              <a:t>是介于</a:t>
            </a:r>
            <a:r>
              <a:rPr lang="en-US" altLang="zh-CN" dirty="0"/>
              <a:t>2</a:t>
            </a:r>
            <a:r>
              <a:rPr lang="zh-CN" altLang="zh-CN" dirty="0"/>
              <a:t>到</a:t>
            </a:r>
            <a:r>
              <a:rPr lang="en-US" altLang="zh-CN" dirty="0"/>
              <a:t>64</a:t>
            </a:r>
            <a:r>
              <a:rPr lang="zh-CN" altLang="zh-CN" dirty="0"/>
              <a:t>之间的十进制数，表示算术进制基数，比如，</a:t>
            </a:r>
            <a:r>
              <a:rPr lang="en-US" altLang="zh-CN" dirty="0"/>
              <a:t>BASE</a:t>
            </a:r>
            <a:r>
              <a:rPr lang="zh-CN" altLang="zh-CN" dirty="0"/>
              <a:t>是数字</a:t>
            </a:r>
            <a:r>
              <a:rPr lang="en-US" altLang="zh-CN" dirty="0"/>
              <a:t>12</a:t>
            </a:r>
            <a:r>
              <a:rPr lang="zh-CN" altLang="zh-CN" dirty="0"/>
              <a:t>，那么</a:t>
            </a:r>
            <a:r>
              <a:rPr lang="en-US" altLang="zh-CN" dirty="0"/>
              <a:t>12#NUMBER</a:t>
            </a:r>
            <a:r>
              <a:rPr lang="zh-CN" altLang="zh-CN" dirty="0"/>
              <a:t>就表示</a:t>
            </a:r>
            <a:r>
              <a:rPr lang="en-US" altLang="zh-CN" dirty="0"/>
              <a:t>12</a:t>
            </a:r>
            <a:r>
              <a:rPr lang="zh-CN" altLang="zh-CN" dirty="0"/>
              <a:t>进制数，</a:t>
            </a:r>
            <a:r>
              <a:rPr lang="en-US" altLang="zh-CN" dirty="0"/>
              <a:t>NUMBER</a:t>
            </a:r>
            <a:r>
              <a:rPr lang="zh-CN" altLang="zh-CN" dirty="0"/>
              <a:t>即为此进制中的数值。</a:t>
            </a:r>
          </a:p>
          <a:p>
            <a:endParaRPr lang="zh-CN" altLang="en-US" dirty="0"/>
          </a:p>
        </p:txBody>
      </p:sp>
    </p:spTree>
    <p:extLst>
      <p:ext uri="{BB962C8B-B14F-4D97-AF65-F5344CB8AC3E}">
        <p14:creationId xmlns:p14="http://schemas.microsoft.com/office/powerpoint/2010/main" val="39677764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5.5.3  </a:t>
            </a:r>
            <a:r>
              <a:rPr lang="zh-CN" altLang="zh-CN" dirty="0"/>
              <a:t>使用算术扩展和</a:t>
            </a:r>
            <a:r>
              <a:rPr lang="en-US" altLang="zh-CN" dirty="0"/>
              <a:t>let</a:t>
            </a:r>
            <a:r>
              <a:rPr lang="zh-CN" altLang="zh-CN" dirty="0"/>
              <a:t>进行算术运算</a:t>
            </a:r>
            <a:endParaRPr lang="zh-CN" altLang="en-US" dirty="0"/>
          </a:p>
        </p:txBody>
      </p:sp>
      <p:sp>
        <p:nvSpPr>
          <p:cNvPr id="3" name="内容占位符 2"/>
          <p:cNvSpPr>
            <a:spLocks noGrp="1"/>
          </p:cNvSpPr>
          <p:nvPr>
            <p:ph idx="1"/>
          </p:nvPr>
        </p:nvSpPr>
        <p:spPr/>
        <p:txBody>
          <a:bodyPr/>
          <a:lstStyle/>
          <a:p>
            <a:r>
              <a:rPr lang="zh-CN" altLang="zh-CN" dirty="0"/>
              <a:t>算术扩展可以对算术表达式求值并替换成所求得的值。它的格式是：</a:t>
            </a:r>
          </a:p>
          <a:p>
            <a:r>
              <a:rPr lang="en-US" altLang="zh-CN" dirty="0"/>
              <a:t>$ $((</a:t>
            </a:r>
            <a:r>
              <a:rPr lang="zh-CN" altLang="zh-CN" dirty="0"/>
              <a:t>算术表达式</a:t>
            </a:r>
            <a:r>
              <a:rPr lang="en-US" altLang="zh-CN" dirty="0"/>
              <a:t>))</a:t>
            </a:r>
            <a:endParaRPr lang="zh-CN" altLang="zh-CN" dirty="0"/>
          </a:p>
          <a:p>
            <a:r>
              <a:rPr lang="zh-CN" altLang="zh-CN" dirty="0"/>
              <a:t>注意：算术扩展中的运算数只能是整数，算术扩展不能对浮点数进行算术运算。</a:t>
            </a:r>
          </a:p>
          <a:p>
            <a:r>
              <a:rPr lang="zh-CN" altLang="zh-CN" dirty="0"/>
              <a:t>算术表达式中的所有符号都会进行参数扩展，字符串扩展、命令替换和引用去除。算术表达式也可以是嵌套的。如果算术表达式无效，</a:t>
            </a:r>
            <a:r>
              <a:rPr lang="en-US" altLang="zh-CN" dirty="0"/>
              <a:t>Bash</a:t>
            </a:r>
            <a:r>
              <a:rPr lang="zh-CN" altLang="zh-CN" dirty="0"/>
              <a:t>将打印指示错误的信息，并且不会进行任何替换</a:t>
            </a:r>
            <a:r>
              <a:rPr lang="zh-CN" altLang="zh-CN" dirty="0" smtClean="0"/>
              <a:t>。</a:t>
            </a:r>
            <a:endParaRPr lang="zh-CN" altLang="zh-CN" dirty="0"/>
          </a:p>
        </p:txBody>
      </p:sp>
    </p:spTree>
    <p:extLst>
      <p:ext uri="{BB962C8B-B14F-4D97-AF65-F5344CB8AC3E}">
        <p14:creationId xmlns:p14="http://schemas.microsoft.com/office/powerpoint/2010/main" val="1803264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5.2  Shell</a:t>
            </a:r>
            <a:r>
              <a:rPr lang="zh-CN" altLang="zh-CN" dirty="0"/>
              <a:t>中的注释</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a:t>Shell</a:t>
            </a:r>
            <a:r>
              <a:rPr lang="zh-CN" altLang="zh-CN" dirty="0"/>
              <a:t>脚本中，井号‘</a:t>
            </a:r>
            <a:r>
              <a:rPr lang="en-US" altLang="zh-CN" dirty="0"/>
              <a:t>#</a:t>
            </a:r>
            <a:r>
              <a:rPr lang="zh-CN" altLang="zh-CN" dirty="0"/>
              <a:t>’是注释标识符。如果脚本的某行含有</a:t>
            </a:r>
            <a:r>
              <a:rPr lang="en-US" altLang="zh-CN" dirty="0"/>
              <a:t>#</a:t>
            </a:r>
            <a:r>
              <a:rPr lang="zh-CN" altLang="zh-CN" dirty="0"/>
              <a:t>或以</a:t>
            </a:r>
            <a:r>
              <a:rPr lang="en-US" altLang="zh-CN" dirty="0"/>
              <a:t>#</a:t>
            </a:r>
            <a:r>
              <a:rPr lang="zh-CN" altLang="zh-CN" dirty="0"/>
              <a:t>开头（除了</a:t>
            </a:r>
            <a:r>
              <a:rPr lang="en-US" altLang="zh-CN" dirty="0"/>
              <a:t>$#</a:t>
            </a:r>
            <a:r>
              <a:rPr lang="zh-CN" altLang="zh-CN" dirty="0"/>
              <a:t>），那么这一行在</a:t>
            </a:r>
            <a:r>
              <a:rPr lang="en-US" altLang="zh-CN" dirty="0"/>
              <a:t>#</a:t>
            </a:r>
            <a:r>
              <a:rPr lang="zh-CN" altLang="zh-CN" dirty="0"/>
              <a:t>之后的所有内容都将被解释程序忽略，</a:t>
            </a:r>
            <a:r>
              <a:rPr lang="en-US" altLang="zh-CN" dirty="0"/>
              <a:t>#</a:t>
            </a:r>
            <a:r>
              <a:rPr lang="zh-CN" altLang="zh-CN" dirty="0"/>
              <a:t>之后的这些内容被称为注释。</a:t>
            </a:r>
          </a:p>
          <a:p>
            <a:r>
              <a:rPr lang="en-US" altLang="zh-CN" dirty="0"/>
              <a:t>Shell</a:t>
            </a:r>
            <a:r>
              <a:rPr lang="zh-CN" altLang="zh-CN" dirty="0"/>
              <a:t>脚本的注释用于解释脚本及其相关语句的用途和含义，使这些脚本源代码更容易被别人或自己（很长一段时间之后的自己）读懂和理解，使以后对脚本的维护和更新更容易。</a:t>
            </a:r>
          </a:p>
          <a:p>
            <a:r>
              <a:rPr lang="zh-CN" altLang="zh-CN" dirty="0"/>
              <a:t>我们来看下面这个脚本：</a:t>
            </a:r>
          </a:p>
          <a:p>
            <a:r>
              <a:rPr lang="x-none" altLang="zh-CN" dirty="0"/>
              <a:t>$ cat seeDate_IP_Hostname.sh </a:t>
            </a:r>
            <a:endParaRPr lang="zh-CN" altLang="zh-CN" dirty="0"/>
          </a:p>
          <a:p>
            <a:r>
              <a:rPr lang="x-none" altLang="zh-CN" dirty="0"/>
              <a:t>#!/bin/bash</a:t>
            </a:r>
            <a:endParaRPr lang="zh-CN" altLang="zh-CN" dirty="0"/>
          </a:p>
          <a:p>
            <a:r>
              <a:rPr lang="x-none" altLang="zh-CN" dirty="0"/>
              <a:t># A Simple Shell Script To Get Linux Date &amp; Hostname &amp; Network Information</a:t>
            </a:r>
            <a:endParaRPr lang="zh-CN" altLang="zh-CN" dirty="0"/>
          </a:p>
          <a:p>
            <a:r>
              <a:rPr lang="x-none" altLang="zh-CN" dirty="0"/>
              <a:t># Liu Yantao - 2013-10-07</a:t>
            </a:r>
            <a:endParaRPr lang="zh-CN" altLang="zh-CN" dirty="0"/>
          </a:p>
          <a:p>
            <a:r>
              <a:rPr lang="x-none" altLang="zh-CN" dirty="0"/>
              <a:t>echo "Current date : $(date) @ $(hostname)"</a:t>
            </a:r>
            <a:endParaRPr lang="zh-CN" altLang="zh-CN" dirty="0"/>
          </a:p>
          <a:p>
            <a:r>
              <a:rPr lang="x-none" altLang="zh-CN" dirty="0"/>
              <a:t>echo "Network configuration"</a:t>
            </a:r>
            <a:endParaRPr lang="zh-CN" altLang="zh-CN" dirty="0"/>
          </a:p>
          <a:p>
            <a:r>
              <a:rPr lang="x-none" altLang="zh-CN" dirty="0"/>
              <a:t>/sbin/ifconfig –a</a:t>
            </a:r>
            <a:endParaRPr lang="zh-CN" altLang="zh-CN" dirty="0"/>
          </a:p>
          <a:p>
            <a:endParaRPr lang="zh-CN" altLang="en-US" dirty="0"/>
          </a:p>
        </p:txBody>
      </p:sp>
    </p:spTree>
    <p:extLst>
      <p:ext uri="{BB962C8B-B14F-4D97-AF65-F5344CB8AC3E}">
        <p14:creationId xmlns:p14="http://schemas.microsoft.com/office/powerpoint/2010/main" val="22914399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5.5.3  </a:t>
            </a:r>
            <a:r>
              <a:rPr lang="zh-CN" altLang="zh-CN" dirty="0"/>
              <a:t>使用算术扩展和</a:t>
            </a:r>
            <a:r>
              <a:rPr lang="en-US" altLang="zh-CN" dirty="0"/>
              <a:t>let</a:t>
            </a:r>
            <a:r>
              <a:rPr lang="zh-CN" altLang="zh-CN" dirty="0"/>
              <a:t>进行算术运算</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a:t>let</a:t>
            </a:r>
            <a:r>
              <a:rPr lang="zh-CN" altLang="zh-CN" dirty="0"/>
              <a:t>命令是</a:t>
            </a:r>
            <a:r>
              <a:rPr lang="en-US" altLang="zh-CN" dirty="0"/>
              <a:t>Bash</a:t>
            </a:r>
            <a:r>
              <a:rPr lang="zh-CN" altLang="zh-CN" dirty="0"/>
              <a:t>的内部命令，它也同样可以用于算术表达式的求值。</a:t>
            </a:r>
            <a:r>
              <a:rPr lang="en-US" altLang="zh-CN" dirty="0"/>
              <a:t>let</a:t>
            </a:r>
            <a:r>
              <a:rPr lang="zh-CN" altLang="zh-CN" dirty="0"/>
              <a:t>命令按照从左到右的顺序将提供给它的每一个参数进行算术表达式的求值。求值运算只能使用固定宽度的整数，并且不会检查溢出，但是它可以捕获除以</a:t>
            </a:r>
            <a:r>
              <a:rPr lang="en-US" altLang="zh-CN" dirty="0"/>
              <a:t>0</a:t>
            </a:r>
            <a:r>
              <a:rPr lang="zh-CN" altLang="zh-CN" dirty="0"/>
              <a:t>的情况并报错。当最后一个参数的求值结果为真时，</a:t>
            </a:r>
            <a:r>
              <a:rPr lang="en-US" altLang="zh-CN" dirty="0"/>
              <a:t>let</a:t>
            </a:r>
            <a:r>
              <a:rPr lang="zh-CN" altLang="zh-CN" dirty="0"/>
              <a:t>命令返回退出码</a:t>
            </a:r>
            <a:r>
              <a:rPr lang="en-US" altLang="zh-CN" dirty="0"/>
              <a:t>0</a:t>
            </a:r>
            <a:r>
              <a:rPr lang="zh-CN" altLang="zh-CN" dirty="0"/>
              <a:t>，否则返回退出码</a:t>
            </a:r>
            <a:r>
              <a:rPr lang="en-US" altLang="zh-CN" dirty="0"/>
              <a:t>1</a:t>
            </a:r>
            <a:r>
              <a:rPr lang="zh-CN" altLang="zh-CN" dirty="0"/>
              <a:t>。</a:t>
            </a:r>
          </a:p>
          <a:p>
            <a:r>
              <a:rPr lang="en-US" altLang="zh-CN" dirty="0"/>
              <a:t>let</a:t>
            </a:r>
            <a:r>
              <a:rPr lang="zh-CN" altLang="zh-CN" dirty="0"/>
              <a:t>命令的功能和算数扩展基本相同。但</a:t>
            </a:r>
            <a:r>
              <a:rPr lang="en-US" altLang="zh-CN" dirty="0"/>
              <a:t>let</a:t>
            </a:r>
            <a:r>
              <a:rPr lang="zh-CN" altLang="zh-CN" dirty="0"/>
              <a:t>语句要求默认情况下在任何操作符两边不能含有空格，即所有算术表达式要连接在一起。若要在算术表达式中的符号之间使用空格就必须使用双引号将算术表达式括起。</a:t>
            </a:r>
          </a:p>
        </p:txBody>
      </p:sp>
    </p:spTree>
    <p:extLst>
      <p:ext uri="{BB962C8B-B14F-4D97-AF65-F5344CB8AC3E}">
        <p14:creationId xmlns:p14="http://schemas.microsoft.com/office/powerpoint/2010/main" val="877663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5.5.4  </a:t>
            </a:r>
            <a:r>
              <a:rPr lang="zh-CN" altLang="zh-CN" dirty="0"/>
              <a:t>实例：使用</a:t>
            </a:r>
            <a:r>
              <a:rPr lang="en-US" altLang="zh-CN" dirty="0"/>
              <a:t>expr</a:t>
            </a:r>
            <a:r>
              <a:rPr lang="zh-CN" altLang="zh-CN" dirty="0"/>
              <a:t>命令</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a:t>expr</a:t>
            </a:r>
            <a:r>
              <a:rPr lang="zh-CN" altLang="zh-CN" dirty="0"/>
              <a:t>命令是一个用于对表达式进行求值并输出相应结果的命令行工具。它同样也只支持整数运算数，不支持浮点运算数的运算。</a:t>
            </a:r>
          </a:p>
          <a:p>
            <a:r>
              <a:rPr lang="zh-CN" altLang="zh-CN" dirty="0"/>
              <a:t>与</a:t>
            </a:r>
            <a:r>
              <a:rPr lang="en-US" altLang="zh-CN" dirty="0"/>
              <a:t>let</a:t>
            </a:r>
            <a:r>
              <a:rPr lang="zh-CN" altLang="zh-CN" dirty="0"/>
              <a:t>命令相反，使用</a:t>
            </a:r>
            <a:r>
              <a:rPr lang="en-US" altLang="zh-CN" dirty="0"/>
              <a:t>expr</a:t>
            </a:r>
            <a:r>
              <a:rPr lang="zh-CN" altLang="zh-CN" dirty="0"/>
              <a:t>命令时，表达式中的运算符左右必须包含空格，如果没有空格，而是将运算符与运算数直接相连，</a:t>
            </a:r>
            <a:r>
              <a:rPr lang="en-US" altLang="zh-CN" dirty="0"/>
              <a:t>expr</a:t>
            </a:r>
            <a:r>
              <a:rPr lang="zh-CN" altLang="zh-CN" dirty="0"/>
              <a:t>命令将不会对表达式进行求值，而直接输出算术表达式。</a:t>
            </a:r>
          </a:p>
          <a:p>
            <a:r>
              <a:rPr lang="zh-CN" altLang="zh-CN" dirty="0"/>
              <a:t>使用</a:t>
            </a:r>
            <a:r>
              <a:rPr lang="en-US" altLang="zh-CN" dirty="0"/>
              <a:t>expr</a:t>
            </a:r>
            <a:r>
              <a:rPr lang="zh-CN" altLang="zh-CN" dirty="0"/>
              <a:t>命令时，对于某些运算符，还需要使用符号‘</a:t>
            </a:r>
            <a:r>
              <a:rPr lang="en-US" altLang="zh-CN" dirty="0"/>
              <a:t>\</a:t>
            </a:r>
            <a:r>
              <a:rPr lang="zh-CN" altLang="zh-CN" dirty="0"/>
              <a:t>’进行转义，否则提示语法错误。</a:t>
            </a:r>
          </a:p>
          <a:p>
            <a:r>
              <a:rPr lang="zh-CN" altLang="zh-CN" dirty="0"/>
              <a:t>使用</a:t>
            </a:r>
            <a:r>
              <a:rPr lang="en-US" altLang="zh-CN" dirty="0"/>
              <a:t>expr</a:t>
            </a:r>
            <a:r>
              <a:rPr lang="zh-CN" altLang="zh-CN" dirty="0"/>
              <a:t>命令给变量赋值时，需要使用</a:t>
            </a:r>
            <a:r>
              <a:rPr lang="en-US" altLang="zh-CN" dirty="0"/>
              <a:t>Shell</a:t>
            </a:r>
            <a:r>
              <a:rPr lang="zh-CN" altLang="zh-CN" dirty="0"/>
              <a:t>扩展中的命令替换（请参考</a:t>
            </a:r>
            <a:r>
              <a:rPr lang="en-US" altLang="zh-CN" dirty="0"/>
              <a:t>2.4.2</a:t>
            </a:r>
            <a:r>
              <a:rPr lang="zh-CN" altLang="zh-CN" dirty="0"/>
              <a:t>章节）。</a:t>
            </a:r>
          </a:p>
          <a:p>
            <a:endParaRPr lang="zh-CN" altLang="en-US" dirty="0"/>
          </a:p>
        </p:txBody>
      </p:sp>
    </p:spTree>
    <p:extLst>
      <p:ext uri="{BB962C8B-B14F-4D97-AF65-F5344CB8AC3E}">
        <p14:creationId xmlns:p14="http://schemas.microsoft.com/office/powerpoint/2010/main" val="11640507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x-none" altLang="zh-CN" dirty="0">
                <a:effectLst/>
              </a:rPr>
              <a:t>5</a:t>
            </a:r>
            <a:r>
              <a:rPr lang="en-US" altLang="zh-CN" dirty="0">
                <a:effectLst/>
              </a:rPr>
              <a:t>.6  </a:t>
            </a:r>
            <a:r>
              <a:rPr lang="zh-CN" altLang="zh-CN" dirty="0">
                <a:effectLst/>
              </a:rPr>
              <a:t>退出脚本</a:t>
            </a:r>
            <a:endParaRPr lang="zh-CN" altLang="en-US" dirty="0"/>
          </a:p>
        </p:txBody>
      </p:sp>
    </p:spTree>
    <p:extLst>
      <p:ext uri="{BB962C8B-B14F-4D97-AF65-F5344CB8AC3E}">
        <p14:creationId xmlns:p14="http://schemas.microsoft.com/office/powerpoint/2010/main" val="9132992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5.6.1  </a:t>
            </a:r>
            <a:r>
              <a:rPr lang="zh-CN" altLang="zh-CN" dirty="0"/>
              <a:t>退出状态码</a:t>
            </a:r>
            <a:endParaRPr lang="zh-CN" altLang="en-US" dirty="0"/>
          </a:p>
        </p:txBody>
      </p:sp>
      <p:sp>
        <p:nvSpPr>
          <p:cNvPr id="5" name="内容占位符 4"/>
          <p:cNvSpPr>
            <a:spLocks noGrp="1"/>
          </p:cNvSpPr>
          <p:nvPr>
            <p:ph idx="1"/>
          </p:nvPr>
        </p:nvSpPr>
        <p:spPr/>
        <p:txBody>
          <a:bodyPr>
            <a:normAutofit fontScale="85000" lnSpcReduction="20000"/>
          </a:bodyPr>
          <a:lstStyle/>
          <a:p>
            <a:r>
              <a:rPr lang="zh-CN" altLang="zh-CN" dirty="0"/>
              <a:t>每一个命令都会返回一个退出状态（有时被称作返回状态或退出码）。一个运行成功的命令会返回一个</a:t>
            </a:r>
            <a:r>
              <a:rPr lang="en-US" altLang="zh-CN" dirty="0"/>
              <a:t>0</a:t>
            </a:r>
            <a:r>
              <a:rPr lang="zh-CN" altLang="zh-CN" dirty="0"/>
              <a:t>。而不成功的会返回一个非</a:t>
            </a:r>
            <a:r>
              <a:rPr lang="en-US" altLang="zh-CN" dirty="0"/>
              <a:t>0</a:t>
            </a:r>
            <a:r>
              <a:rPr lang="zh-CN" altLang="zh-CN" dirty="0"/>
              <a:t>的值，它通常可以被解释为一个错误代码。功能良好的</a:t>
            </a:r>
            <a:r>
              <a:rPr lang="en-US" altLang="zh-CN" dirty="0"/>
              <a:t>Linux</a:t>
            </a:r>
            <a:r>
              <a:rPr lang="zh-CN" altLang="zh-CN" dirty="0"/>
              <a:t>命令、程序或工具当成功完成时，会返回退出状态码</a:t>
            </a:r>
            <a:r>
              <a:rPr lang="en-US" altLang="zh-CN" dirty="0"/>
              <a:t>0</a:t>
            </a:r>
            <a:r>
              <a:rPr lang="zh-CN" altLang="zh-CN" dirty="0"/>
              <a:t>。</a:t>
            </a:r>
          </a:p>
          <a:p>
            <a:r>
              <a:rPr lang="zh-CN" altLang="zh-CN" dirty="0"/>
              <a:t>同样地，</a:t>
            </a:r>
            <a:r>
              <a:rPr lang="en-US" altLang="zh-CN" dirty="0"/>
              <a:t>Shell</a:t>
            </a:r>
            <a:r>
              <a:rPr lang="zh-CN" altLang="zh-CN" dirty="0"/>
              <a:t>脚本和它里面的函数也会返回一个退出状态码。在</a:t>
            </a:r>
            <a:r>
              <a:rPr lang="en-US" altLang="zh-CN" dirty="0"/>
              <a:t>Shell</a:t>
            </a:r>
            <a:r>
              <a:rPr lang="zh-CN" altLang="zh-CN" dirty="0"/>
              <a:t>脚本或函数中，最后执行的一条命令决定其退出状态。</a:t>
            </a:r>
          </a:p>
          <a:p>
            <a:r>
              <a:rPr lang="zh-CN" altLang="zh-CN" dirty="0"/>
              <a:t>你可以通过检查</a:t>
            </a:r>
            <a:r>
              <a:rPr lang="en-US" altLang="zh-CN" dirty="0"/>
              <a:t>Bash</a:t>
            </a:r>
            <a:r>
              <a:rPr lang="zh-CN" altLang="zh-CN" dirty="0"/>
              <a:t>的特殊变量</a:t>
            </a:r>
            <a:r>
              <a:rPr lang="en-US" altLang="zh-CN" dirty="0"/>
              <a:t>$?</a:t>
            </a:r>
            <a:r>
              <a:rPr lang="zh-CN" altLang="zh-CN" dirty="0"/>
              <a:t>（请参见</a:t>
            </a:r>
            <a:r>
              <a:rPr lang="en-US" altLang="zh-CN" dirty="0"/>
              <a:t>5.4.3</a:t>
            </a:r>
            <a:r>
              <a:rPr lang="zh-CN" altLang="zh-CN" dirty="0"/>
              <a:t>节）来查看上一条命令运行后的退出状态码。</a:t>
            </a:r>
          </a:p>
          <a:p>
            <a:r>
              <a:rPr lang="zh-CN" altLang="zh-CN" dirty="0"/>
              <a:t>在你的脚本中检查你调用的程序的退出状态是非常重要的。当你的脚本运行完成时，返回一个有意义的退出状态也同样是非常重要的</a:t>
            </a:r>
            <a:r>
              <a:rPr lang="zh-CN" altLang="zh-CN" dirty="0" smtClean="0"/>
              <a:t>。</a:t>
            </a:r>
            <a:endParaRPr lang="zh-CN" altLang="en-US" dirty="0"/>
          </a:p>
        </p:txBody>
      </p:sp>
    </p:spTree>
    <p:extLst>
      <p:ext uri="{BB962C8B-B14F-4D97-AF65-F5344CB8AC3E}">
        <p14:creationId xmlns:p14="http://schemas.microsoft.com/office/powerpoint/2010/main" val="12883219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5.6.2  </a:t>
            </a:r>
            <a:r>
              <a:rPr lang="zh-CN" altLang="zh-CN" dirty="0"/>
              <a:t>实例：使用</a:t>
            </a:r>
            <a:r>
              <a:rPr lang="en-US" altLang="zh-CN" dirty="0"/>
              <a:t>exit</a:t>
            </a:r>
            <a:r>
              <a:rPr lang="zh-CN" altLang="zh-CN" dirty="0"/>
              <a:t>命令</a:t>
            </a:r>
            <a:endParaRPr lang="zh-CN" altLang="en-US" dirty="0"/>
          </a:p>
        </p:txBody>
      </p:sp>
      <p:sp>
        <p:nvSpPr>
          <p:cNvPr id="3" name="内容占位符 2"/>
          <p:cNvSpPr>
            <a:spLocks noGrp="1"/>
          </p:cNvSpPr>
          <p:nvPr>
            <p:ph idx="1"/>
          </p:nvPr>
        </p:nvSpPr>
        <p:spPr/>
        <p:txBody>
          <a:bodyPr>
            <a:normAutofit fontScale="92500"/>
          </a:bodyPr>
          <a:lstStyle/>
          <a:p>
            <a:r>
              <a:rPr lang="en-US" altLang="zh-CN" dirty="0"/>
              <a:t>exit</a:t>
            </a:r>
            <a:r>
              <a:rPr lang="zh-CN" altLang="zh-CN" dirty="0"/>
              <a:t>命令的语法如下所示：</a:t>
            </a:r>
          </a:p>
          <a:p>
            <a:r>
              <a:rPr lang="en-US" altLang="zh-CN" dirty="0"/>
              <a:t>$ exit N</a:t>
            </a:r>
            <a:endParaRPr lang="zh-CN" altLang="zh-CN" dirty="0"/>
          </a:p>
          <a:p>
            <a:r>
              <a:rPr lang="en-US" altLang="zh-CN" dirty="0"/>
              <a:t>exit</a:t>
            </a:r>
            <a:r>
              <a:rPr lang="zh-CN" altLang="zh-CN" dirty="0"/>
              <a:t>命令语句用于从</a:t>
            </a:r>
            <a:r>
              <a:rPr lang="en-US" altLang="zh-CN" dirty="0"/>
              <a:t>shell</a:t>
            </a:r>
            <a:r>
              <a:rPr lang="zh-CN" altLang="zh-CN" dirty="0"/>
              <a:t>脚本中退出并返回指定的退出状态码</a:t>
            </a:r>
            <a:r>
              <a:rPr lang="en-US" altLang="zh-CN" dirty="0"/>
              <a:t>N</a:t>
            </a:r>
            <a:r>
              <a:rPr lang="zh-CN" altLang="zh-CN" dirty="0"/>
              <a:t>，来指示</a:t>
            </a:r>
            <a:r>
              <a:rPr lang="en-US" altLang="zh-CN" dirty="0"/>
              <a:t>Shell</a:t>
            </a:r>
            <a:r>
              <a:rPr lang="zh-CN" altLang="zh-CN" dirty="0"/>
              <a:t>脚本是否成功结束。当错误发生时，使用</a:t>
            </a:r>
            <a:r>
              <a:rPr lang="en-US" altLang="zh-CN" dirty="0"/>
              <a:t>exit</a:t>
            </a:r>
            <a:r>
              <a:rPr lang="zh-CN" altLang="zh-CN" dirty="0"/>
              <a:t>命令语句可以终结脚本的运行。当</a:t>
            </a:r>
            <a:r>
              <a:rPr lang="en-US" altLang="zh-CN" dirty="0"/>
              <a:t>N</a:t>
            </a:r>
            <a:r>
              <a:rPr lang="zh-CN" altLang="zh-CN" dirty="0"/>
              <a:t>为</a:t>
            </a:r>
            <a:r>
              <a:rPr lang="en-US" altLang="zh-CN" dirty="0"/>
              <a:t>0</a:t>
            </a:r>
            <a:r>
              <a:rPr lang="zh-CN" altLang="zh-CN" dirty="0"/>
              <a:t>时，表示脚本成功运行正常退出；而当</a:t>
            </a:r>
            <a:r>
              <a:rPr lang="en-US" altLang="zh-CN" dirty="0"/>
              <a:t>N</a:t>
            </a:r>
            <a:r>
              <a:rPr lang="zh-CN" altLang="zh-CN" dirty="0"/>
              <a:t>为非</a:t>
            </a:r>
            <a:r>
              <a:rPr lang="en-US" altLang="zh-CN" dirty="0"/>
              <a:t>0</a:t>
            </a:r>
            <a:r>
              <a:rPr lang="zh-CN" altLang="zh-CN" dirty="0"/>
              <a:t>时，表示脚本运行失败，由于错误而退出运行。</a:t>
            </a:r>
          </a:p>
          <a:p>
            <a:r>
              <a:rPr lang="zh-CN" altLang="zh-CN" dirty="0"/>
              <a:t>退出状态码</a:t>
            </a:r>
            <a:r>
              <a:rPr lang="en-US" altLang="zh-CN" dirty="0"/>
              <a:t>N</a:t>
            </a:r>
            <a:r>
              <a:rPr lang="zh-CN" altLang="zh-CN" dirty="0"/>
              <a:t>可以被其它命令或脚本使用来采取它们自己的行为。如果退出状态码</a:t>
            </a:r>
            <a:r>
              <a:rPr lang="en-US" altLang="zh-CN" dirty="0"/>
              <a:t>N</a:t>
            </a:r>
            <a:r>
              <a:rPr lang="zh-CN" altLang="zh-CN" dirty="0"/>
              <a:t>被省略，则将把最后一条运行的命令的退出状态作为脚本的退出状态码</a:t>
            </a:r>
            <a:r>
              <a:rPr lang="zh-CN" altLang="zh-CN" dirty="0" smtClean="0"/>
              <a:t>。</a:t>
            </a:r>
            <a:endParaRPr lang="zh-CN" altLang="zh-CN" dirty="0"/>
          </a:p>
        </p:txBody>
      </p:sp>
    </p:spTree>
    <p:extLst>
      <p:ext uri="{BB962C8B-B14F-4D97-AF65-F5344CB8AC3E}">
        <p14:creationId xmlns:p14="http://schemas.microsoft.com/office/powerpoint/2010/main" val="3218556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x-none" altLang="zh-CN" dirty="0"/>
              <a:t>5</a:t>
            </a:r>
            <a:r>
              <a:rPr lang="en-US" altLang="zh-CN" dirty="0"/>
              <a:t>.7  </a:t>
            </a:r>
            <a:r>
              <a:rPr lang="zh-CN" altLang="zh-CN" dirty="0"/>
              <a:t>实例：调试脚本</a:t>
            </a:r>
            <a:endParaRPr lang="zh-CN" altLang="en-US" dirty="0"/>
          </a:p>
        </p:txBody>
      </p:sp>
      <p:sp>
        <p:nvSpPr>
          <p:cNvPr id="3" name="内容占位符 2"/>
          <p:cNvSpPr>
            <a:spLocks noGrp="1"/>
          </p:cNvSpPr>
          <p:nvPr>
            <p:ph idx="1"/>
          </p:nvPr>
        </p:nvSpPr>
        <p:spPr/>
        <p:txBody>
          <a:bodyPr/>
          <a:lstStyle/>
          <a:p>
            <a:r>
              <a:rPr lang="en-US" altLang="zh-CN" dirty="0"/>
              <a:t>Shell</a:t>
            </a:r>
            <a:r>
              <a:rPr lang="zh-CN" altLang="zh-CN" dirty="0"/>
              <a:t>脚本调试的主要工作是发现引发脚本错误的原因，以及在脚本中定位发生错误的行。</a:t>
            </a:r>
            <a:r>
              <a:rPr lang="en-US" altLang="zh-CN" dirty="0"/>
              <a:t>Bash</a:t>
            </a:r>
            <a:r>
              <a:rPr lang="zh-CN" altLang="zh-CN" dirty="0"/>
              <a:t>提供了多种脚本调试的功能。但最常用的脚本调试方法是使用</a:t>
            </a:r>
            <a:r>
              <a:rPr lang="en-US" altLang="zh-CN" dirty="0"/>
              <a:t>Bash</a:t>
            </a:r>
            <a:r>
              <a:rPr lang="zh-CN" altLang="zh-CN" dirty="0"/>
              <a:t>的</a:t>
            </a:r>
            <a:r>
              <a:rPr lang="en-US" altLang="zh-CN" dirty="0"/>
              <a:t>-x</a:t>
            </a:r>
            <a:r>
              <a:rPr lang="zh-CN" altLang="zh-CN" dirty="0"/>
              <a:t>选项启动一个子</a:t>
            </a:r>
            <a:r>
              <a:rPr lang="en-US" altLang="zh-CN" dirty="0"/>
              <a:t>Shell</a:t>
            </a:r>
            <a:r>
              <a:rPr lang="zh-CN" altLang="zh-CN" dirty="0"/>
              <a:t>，它将以调试模式运行整个脚本，使</a:t>
            </a:r>
            <a:r>
              <a:rPr lang="en-US" altLang="zh-CN" dirty="0"/>
              <a:t>Shell</a:t>
            </a:r>
            <a:r>
              <a:rPr lang="zh-CN" altLang="zh-CN" dirty="0"/>
              <a:t>在执行脚本的过程中把实际执行的每一个命令行显示出来，并且在命令行的行首显示一个‘</a:t>
            </a:r>
            <a:r>
              <a:rPr lang="en-US" altLang="zh-CN" dirty="0"/>
              <a:t>+</a:t>
            </a:r>
            <a:r>
              <a:rPr lang="zh-CN" altLang="zh-CN" dirty="0"/>
              <a:t>’号，‘</a:t>
            </a:r>
            <a:r>
              <a:rPr lang="en-US" altLang="zh-CN" dirty="0"/>
              <a:t>+</a:t>
            </a:r>
            <a:r>
              <a:rPr lang="zh-CN" altLang="zh-CN" dirty="0"/>
              <a:t>’号后面显示的是经过了参数扩展之后的命令行的内容，有助于分析实际执行的是什么命令</a:t>
            </a:r>
            <a:r>
              <a:rPr lang="zh-CN" altLang="zh-CN" dirty="0" smtClean="0"/>
              <a:t>。</a:t>
            </a:r>
            <a:endParaRPr lang="zh-CN" altLang="zh-CN" dirty="0"/>
          </a:p>
        </p:txBody>
      </p:sp>
    </p:spTree>
    <p:extLst>
      <p:ext uri="{BB962C8B-B14F-4D97-AF65-F5344CB8AC3E}">
        <p14:creationId xmlns:p14="http://schemas.microsoft.com/office/powerpoint/2010/main" val="42192756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x-none" altLang="zh-CN" dirty="0"/>
              <a:t>5</a:t>
            </a:r>
            <a:r>
              <a:rPr lang="en-US" altLang="zh-CN" dirty="0"/>
              <a:t>.7  </a:t>
            </a:r>
            <a:r>
              <a:rPr lang="zh-CN" altLang="zh-CN" dirty="0"/>
              <a:t>实例：调试脚本</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t>Bash</a:t>
            </a:r>
            <a:r>
              <a:rPr lang="zh-CN" altLang="zh-CN" dirty="0"/>
              <a:t>的执行选项除了可以在启动</a:t>
            </a:r>
            <a:r>
              <a:rPr lang="en-US" altLang="zh-CN" dirty="0"/>
              <a:t>Shell</a:t>
            </a:r>
            <a:r>
              <a:rPr lang="zh-CN" altLang="zh-CN" dirty="0"/>
              <a:t>是指定外，也可以在脚本中用</a:t>
            </a:r>
            <a:r>
              <a:rPr lang="en-US" altLang="zh-CN" dirty="0"/>
              <a:t>set</a:t>
            </a:r>
            <a:r>
              <a:rPr lang="zh-CN" altLang="zh-CN" dirty="0"/>
              <a:t>命令来指定。“</a:t>
            </a:r>
            <a:r>
              <a:rPr lang="en-US" altLang="zh-CN" dirty="0"/>
              <a:t>set -</a:t>
            </a:r>
            <a:r>
              <a:rPr lang="zh-CN" altLang="zh-CN" dirty="0"/>
              <a:t>选项”表示启动某选项，“</a:t>
            </a:r>
            <a:r>
              <a:rPr lang="en-US" altLang="zh-CN" dirty="0"/>
              <a:t>set +</a:t>
            </a:r>
            <a:r>
              <a:rPr lang="zh-CN" altLang="zh-CN" dirty="0"/>
              <a:t>选项”表示关闭某选项。所以我们可以在</a:t>
            </a:r>
            <a:r>
              <a:rPr lang="en-US" altLang="zh-CN" dirty="0"/>
              <a:t>Shell</a:t>
            </a:r>
            <a:r>
              <a:rPr lang="zh-CN" altLang="zh-CN" dirty="0"/>
              <a:t>脚本中使用“</a:t>
            </a:r>
            <a:r>
              <a:rPr lang="en-US" altLang="zh-CN" dirty="0"/>
              <a:t>set -x</a:t>
            </a:r>
            <a:r>
              <a:rPr lang="zh-CN" altLang="zh-CN" dirty="0"/>
              <a:t>”和“</a:t>
            </a:r>
            <a:r>
              <a:rPr lang="en-US" altLang="zh-CN" dirty="0"/>
              <a:t>set +x</a:t>
            </a:r>
            <a:r>
              <a:rPr lang="zh-CN" altLang="zh-CN" dirty="0"/>
              <a:t>”命令来调试脚本中的某一段代码</a:t>
            </a:r>
            <a:r>
              <a:rPr lang="zh-CN" altLang="zh-CN" dirty="0" smtClean="0"/>
              <a:t>。</a:t>
            </a:r>
            <a:endParaRPr lang="en-US" altLang="zh-CN" dirty="0" smtClean="0"/>
          </a:p>
          <a:p>
            <a:r>
              <a:rPr lang="en-US" altLang="zh-CN" dirty="0"/>
              <a:t>Bash</a:t>
            </a:r>
            <a:r>
              <a:rPr lang="zh-CN" altLang="zh-CN" dirty="0"/>
              <a:t>中还有一个“</a:t>
            </a:r>
            <a:r>
              <a:rPr lang="en-US" altLang="zh-CN" dirty="0"/>
              <a:t>-v</a:t>
            </a:r>
            <a:r>
              <a:rPr lang="zh-CN" altLang="zh-CN" dirty="0"/>
              <a:t>”选项，该选项将激活详细输出模式，在这一模式中，由</a:t>
            </a:r>
            <a:r>
              <a:rPr lang="en-US" altLang="zh-CN" dirty="0"/>
              <a:t>Bash</a:t>
            </a:r>
            <a:r>
              <a:rPr lang="zh-CN" altLang="zh-CN" dirty="0"/>
              <a:t>读入的脚本的每一个命令行都将在执行前被打印输出</a:t>
            </a:r>
            <a:r>
              <a:rPr lang="zh-CN" altLang="zh-CN" dirty="0" smtClean="0"/>
              <a:t>。</a:t>
            </a:r>
            <a:endParaRPr lang="en-US" altLang="zh-CN" dirty="0" smtClean="0"/>
          </a:p>
          <a:p>
            <a:r>
              <a:rPr lang="zh-CN" altLang="zh-CN" dirty="0"/>
              <a:t>通常，将</a:t>
            </a:r>
            <a:r>
              <a:rPr lang="en-US" altLang="zh-CN" dirty="0"/>
              <a:t>-v</a:t>
            </a:r>
            <a:r>
              <a:rPr lang="zh-CN" altLang="zh-CN" dirty="0"/>
              <a:t>选项和</a:t>
            </a:r>
            <a:r>
              <a:rPr lang="en-US" altLang="zh-CN" dirty="0"/>
              <a:t>-x</a:t>
            </a:r>
            <a:r>
              <a:rPr lang="zh-CN" altLang="zh-CN" dirty="0"/>
              <a:t>选项同时使用，可以得到更为详细的脚本调试信息</a:t>
            </a:r>
          </a:p>
        </p:txBody>
      </p:sp>
    </p:spTree>
    <p:extLst>
      <p:ext uri="{BB962C8B-B14F-4D97-AF65-F5344CB8AC3E}">
        <p14:creationId xmlns:p14="http://schemas.microsoft.com/office/powerpoint/2010/main" val="9670618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x-none" altLang="zh-CN" dirty="0"/>
              <a:t>5</a:t>
            </a:r>
            <a:r>
              <a:rPr lang="en-US" altLang="zh-CN" dirty="0"/>
              <a:t>.7  </a:t>
            </a:r>
            <a:r>
              <a:rPr lang="zh-CN" altLang="zh-CN" dirty="0"/>
              <a:t>实例：调试脚本</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zh-CN" dirty="0"/>
              <a:t>从上面的几个实例你可能发现，</a:t>
            </a:r>
            <a:r>
              <a:rPr lang="en-US" altLang="zh-CN" dirty="0"/>
              <a:t>-x</a:t>
            </a:r>
            <a:r>
              <a:rPr lang="zh-CN" altLang="zh-CN" dirty="0"/>
              <a:t>选项虽然使用起来比较方便，但它输出的调试信息仅限于参数扩展之后的每一条实际执行的命令以及行首的一个‘</a:t>
            </a:r>
            <a:r>
              <a:rPr lang="en-US" altLang="zh-CN" dirty="0"/>
              <a:t>+</a:t>
            </a:r>
            <a:r>
              <a:rPr lang="zh-CN" altLang="zh-CN" dirty="0"/>
              <a:t>’号，但却没有代码行的行号这样的重要信息，这对于调试复杂的</a:t>
            </a:r>
            <a:r>
              <a:rPr lang="en-US" altLang="zh-CN" dirty="0"/>
              <a:t>Shell</a:t>
            </a:r>
            <a:r>
              <a:rPr lang="zh-CN" altLang="zh-CN" dirty="0"/>
              <a:t>脚本来说，是很不方便的。幸运的是，</a:t>
            </a:r>
            <a:r>
              <a:rPr lang="en-US" altLang="zh-CN" dirty="0"/>
              <a:t>Bash</a:t>
            </a:r>
            <a:r>
              <a:rPr lang="zh-CN" altLang="zh-CN" dirty="0"/>
              <a:t>的一些内部环境变量可以用来增强</a:t>
            </a:r>
            <a:r>
              <a:rPr lang="en-US" altLang="zh-CN" dirty="0"/>
              <a:t>-x</a:t>
            </a:r>
            <a:r>
              <a:rPr lang="zh-CN" altLang="zh-CN" dirty="0"/>
              <a:t>选项的输出信息，下面介绍几个有用的</a:t>
            </a:r>
            <a:r>
              <a:rPr lang="en-US" altLang="zh-CN" dirty="0"/>
              <a:t>Bash</a:t>
            </a:r>
            <a:r>
              <a:rPr lang="zh-CN" altLang="zh-CN" dirty="0"/>
              <a:t>内部环境变量：</a:t>
            </a:r>
          </a:p>
          <a:p>
            <a:pPr lvl="0"/>
            <a:r>
              <a:rPr lang="en-US" altLang="zh-CN" dirty="0"/>
              <a:t>$LINENO</a:t>
            </a:r>
            <a:r>
              <a:rPr lang="zh-CN" altLang="zh-CN" dirty="0"/>
              <a:t>：表示</a:t>
            </a:r>
            <a:r>
              <a:rPr lang="en-US" altLang="zh-CN" dirty="0"/>
              <a:t>Shell</a:t>
            </a:r>
            <a:r>
              <a:rPr lang="zh-CN" altLang="zh-CN" dirty="0"/>
              <a:t>脚本的当前行号。</a:t>
            </a:r>
          </a:p>
          <a:p>
            <a:pPr lvl="0"/>
            <a:r>
              <a:rPr lang="en-US" altLang="zh-CN" dirty="0"/>
              <a:t>$FUNCNAME</a:t>
            </a:r>
            <a:r>
              <a:rPr lang="zh-CN" altLang="zh-CN" dirty="0"/>
              <a:t>：它是一个包含了当前在执行调用堆栈中的所有</a:t>
            </a:r>
            <a:r>
              <a:rPr lang="en-US" altLang="zh-CN" dirty="0"/>
              <a:t>Shell</a:t>
            </a:r>
            <a:r>
              <a:rPr lang="zh-CN" altLang="zh-CN" dirty="0"/>
              <a:t>函数名称的数组变量。</a:t>
            </a:r>
            <a:r>
              <a:rPr lang="en-US" altLang="zh-CN" dirty="0"/>
              <a:t>${FUNCNAME[0]}</a:t>
            </a:r>
            <a:r>
              <a:rPr lang="zh-CN" altLang="zh-CN" dirty="0"/>
              <a:t>代表当前正在执行的</a:t>
            </a:r>
            <a:r>
              <a:rPr lang="en-US" altLang="zh-CN" dirty="0"/>
              <a:t>Shell</a:t>
            </a:r>
            <a:r>
              <a:rPr lang="zh-CN" altLang="zh-CN" dirty="0"/>
              <a:t>函数的名称，</a:t>
            </a:r>
            <a:r>
              <a:rPr lang="en-US" altLang="zh-CN" dirty="0"/>
              <a:t>${FUNCNAME[1]}</a:t>
            </a:r>
            <a:r>
              <a:rPr lang="zh-CN" altLang="zh-CN" dirty="0"/>
              <a:t>则代表调用函数</a:t>
            </a:r>
            <a:r>
              <a:rPr lang="en-US" altLang="zh-CN" dirty="0"/>
              <a:t>${FUNCNAME[0]}</a:t>
            </a:r>
            <a:r>
              <a:rPr lang="zh-CN" altLang="zh-CN" dirty="0"/>
              <a:t>的函数的名字，以此类推。</a:t>
            </a:r>
          </a:p>
          <a:p>
            <a:pPr lvl="0"/>
            <a:r>
              <a:rPr lang="en-US" altLang="zh-CN" dirty="0"/>
              <a:t>$PS4</a:t>
            </a:r>
            <a:r>
              <a:rPr lang="zh-CN" altLang="zh-CN" dirty="0"/>
              <a:t>：我们在前面已经讲到，使用</a:t>
            </a:r>
            <a:r>
              <a:rPr lang="en-US" altLang="zh-CN" dirty="0"/>
              <a:t>Bash</a:t>
            </a:r>
            <a:r>
              <a:rPr lang="zh-CN" altLang="zh-CN" dirty="0"/>
              <a:t>的</a:t>
            </a:r>
            <a:r>
              <a:rPr lang="en-US" altLang="zh-CN" dirty="0"/>
              <a:t>-x</a:t>
            </a:r>
            <a:r>
              <a:rPr lang="zh-CN" altLang="zh-CN" dirty="0"/>
              <a:t>选项时，每一条实际执行的命令的行首会显示一个‘</a:t>
            </a:r>
            <a:r>
              <a:rPr lang="en-US" altLang="zh-CN" dirty="0"/>
              <a:t>+</a:t>
            </a:r>
            <a:r>
              <a:rPr lang="zh-CN" altLang="zh-CN" dirty="0"/>
              <a:t>’号，而这个‘</a:t>
            </a:r>
            <a:r>
              <a:rPr lang="en-US" altLang="zh-CN" dirty="0"/>
              <a:t>+</a:t>
            </a:r>
            <a:r>
              <a:rPr lang="zh-CN" altLang="zh-CN" dirty="0"/>
              <a:t>’号其实就是变量</a:t>
            </a:r>
            <a:r>
              <a:rPr lang="en-US" altLang="zh-CN" dirty="0"/>
              <a:t>$PS4</a:t>
            </a:r>
            <a:r>
              <a:rPr lang="zh-CN" altLang="zh-CN" dirty="0"/>
              <a:t>的默认值</a:t>
            </a:r>
            <a:r>
              <a:rPr lang="zh-CN" altLang="zh-CN" dirty="0" smtClean="0"/>
              <a:t>。</a:t>
            </a:r>
            <a:endParaRPr lang="en-US" altLang="zh-CN" dirty="0" smtClean="0"/>
          </a:p>
          <a:p>
            <a:pPr lvl="0"/>
            <a:r>
              <a:rPr lang="zh-CN" altLang="zh-CN" dirty="0"/>
              <a:t>利用变量</a:t>
            </a:r>
            <a:r>
              <a:rPr lang="en-US" altLang="zh-CN" dirty="0"/>
              <a:t>$PS4</a:t>
            </a:r>
            <a:r>
              <a:rPr lang="zh-CN" altLang="zh-CN" dirty="0"/>
              <a:t>的这一特性，结合上述的另两个</a:t>
            </a:r>
            <a:r>
              <a:rPr lang="en-US" altLang="zh-CN" dirty="0"/>
              <a:t>Bash</a:t>
            </a:r>
            <a:r>
              <a:rPr lang="zh-CN" altLang="zh-CN" dirty="0"/>
              <a:t>内部变量，通过重新定义变量</a:t>
            </a:r>
            <a:r>
              <a:rPr lang="en-US" altLang="zh-CN" dirty="0"/>
              <a:t>$PS4</a:t>
            </a:r>
            <a:r>
              <a:rPr lang="zh-CN" altLang="zh-CN" dirty="0"/>
              <a:t>，我们就可以增强</a:t>
            </a:r>
            <a:r>
              <a:rPr lang="en-US" altLang="zh-CN" dirty="0"/>
              <a:t>-x</a:t>
            </a:r>
            <a:r>
              <a:rPr lang="zh-CN" altLang="zh-CN" dirty="0"/>
              <a:t>选项的输出信息。</a:t>
            </a:r>
          </a:p>
        </p:txBody>
      </p:sp>
    </p:spTree>
    <p:extLst>
      <p:ext uri="{BB962C8B-B14F-4D97-AF65-F5344CB8AC3E}">
        <p14:creationId xmlns:p14="http://schemas.microsoft.com/office/powerpoint/2010/main" val="34791187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x-none" altLang="zh-CN" dirty="0"/>
              <a:t>5</a:t>
            </a:r>
            <a:r>
              <a:rPr lang="en-US" altLang="zh-CN" dirty="0"/>
              <a:t>.7  </a:t>
            </a:r>
            <a:r>
              <a:rPr lang="zh-CN" altLang="zh-CN" dirty="0"/>
              <a:t>实例：调试脚本</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zh-CN" dirty="0"/>
              <a:t>由于上面实例的脚本中没有函数，所以</a:t>
            </a:r>
            <a:r>
              <a:rPr lang="en-US" altLang="zh-CN" dirty="0"/>
              <a:t>${FUNCNAME[0]}</a:t>
            </a:r>
            <a:r>
              <a:rPr lang="zh-CN" altLang="zh-CN" dirty="0"/>
              <a:t>的输出为空。</a:t>
            </a:r>
            <a:r>
              <a:rPr lang="en-US" altLang="zh-CN" dirty="0"/>
              <a:t>Bash</a:t>
            </a:r>
            <a:r>
              <a:rPr lang="zh-CN" altLang="zh-CN" dirty="0"/>
              <a:t>中还有其它一些对调试脚本有帮助的内置变量，比如</a:t>
            </a:r>
            <a:r>
              <a:rPr lang="en-US" altLang="zh-CN" dirty="0"/>
              <a:t>$BASH_SOURCE</a:t>
            </a:r>
            <a:r>
              <a:rPr lang="zh-CN" altLang="zh-CN" dirty="0"/>
              <a:t>、</a:t>
            </a:r>
            <a:r>
              <a:rPr lang="en-US" altLang="zh-CN" dirty="0"/>
              <a:t>$BASH_SUBSHELL</a:t>
            </a:r>
            <a:r>
              <a:rPr lang="zh-CN" altLang="zh-CN" dirty="0"/>
              <a:t>等，你可以使用</a:t>
            </a:r>
            <a:r>
              <a:rPr lang="en-US" altLang="zh-CN" dirty="0"/>
              <a:t>Bash</a:t>
            </a:r>
            <a:r>
              <a:rPr lang="zh-CN" altLang="zh-CN" dirty="0"/>
              <a:t>的参考手册（</a:t>
            </a:r>
            <a:r>
              <a:rPr lang="en-US" altLang="zh-CN" dirty="0"/>
              <a:t>man bash</a:t>
            </a:r>
            <a:r>
              <a:rPr lang="zh-CN" altLang="zh-CN" dirty="0"/>
              <a:t>）来查看，然后根据你的调试目的，使用这些变量来重新定义变量</a:t>
            </a:r>
            <a:r>
              <a:rPr lang="en-US" altLang="zh-CN" dirty="0"/>
              <a:t>$PS4</a:t>
            </a:r>
            <a:r>
              <a:rPr lang="zh-CN" altLang="zh-CN" dirty="0"/>
              <a:t>，从而达到增强</a:t>
            </a:r>
            <a:r>
              <a:rPr lang="en-US" altLang="zh-CN" dirty="0"/>
              <a:t>Bash</a:t>
            </a:r>
            <a:r>
              <a:rPr lang="zh-CN" altLang="zh-CN" dirty="0"/>
              <a:t>的</a:t>
            </a:r>
            <a:r>
              <a:rPr lang="en-US" altLang="zh-CN" dirty="0"/>
              <a:t>-x</a:t>
            </a:r>
            <a:r>
              <a:rPr lang="zh-CN" altLang="zh-CN" dirty="0"/>
              <a:t>选项的输出信息的目的。</a:t>
            </a:r>
          </a:p>
          <a:p>
            <a:r>
              <a:rPr lang="en-US" altLang="zh-CN" dirty="0"/>
              <a:t>Bash</a:t>
            </a:r>
            <a:r>
              <a:rPr lang="zh-CN" altLang="zh-CN" dirty="0"/>
              <a:t>中还有一个执行选项</a:t>
            </a:r>
            <a:r>
              <a:rPr lang="en-US" altLang="zh-CN" dirty="0"/>
              <a:t>-n</a:t>
            </a:r>
            <a:r>
              <a:rPr lang="zh-CN" altLang="zh-CN" dirty="0"/>
              <a:t>，它可用于测试</a:t>
            </a:r>
            <a:r>
              <a:rPr lang="en-US" altLang="zh-CN" dirty="0"/>
              <a:t>Shell</a:t>
            </a:r>
            <a:r>
              <a:rPr lang="zh-CN" altLang="zh-CN" dirty="0"/>
              <a:t>脚本中是否存在语法错误，它会读取脚本中的命令但不会执行它们。在编写完</a:t>
            </a:r>
            <a:r>
              <a:rPr lang="en-US" altLang="zh-CN" dirty="0"/>
              <a:t>Shell</a:t>
            </a:r>
            <a:r>
              <a:rPr lang="zh-CN" altLang="zh-CN" dirty="0"/>
              <a:t>脚本后，实际执行之前，最好首先使用</a:t>
            </a:r>
            <a:r>
              <a:rPr lang="en-US" altLang="zh-CN" dirty="0"/>
              <a:t>-n</a:t>
            </a:r>
            <a:r>
              <a:rPr lang="zh-CN" altLang="zh-CN" dirty="0"/>
              <a:t>选项来测试脚本中是否存在语法错误，这是一个好的习惯。因为某些</a:t>
            </a:r>
            <a:r>
              <a:rPr lang="en-US" altLang="zh-CN" dirty="0"/>
              <a:t>Shell</a:t>
            </a:r>
            <a:r>
              <a:rPr lang="zh-CN" altLang="zh-CN" dirty="0"/>
              <a:t>脚本在执行时会对系统环境产生影响，如果在实际执行时才发现语法错误，你可能不得不手工地做一些恢复工作才能继续测试这个脚本。</a:t>
            </a:r>
          </a:p>
        </p:txBody>
      </p:sp>
    </p:spTree>
    <p:extLst>
      <p:ext uri="{BB962C8B-B14F-4D97-AF65-F5344CB8AC3E}">
        <p14:creationId xmlns:p14="http://schemas.microsoft.com/office/powerpoint/2010/main" val="16704412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x-none" altLang="zh-CN" dirty="0"/>
              <a:t>5</a:t>
            </a:r>
            <a:r>
              <a:rPr lang="en-US" altLang="zh-CN" dirty="0"/>
              <a:t>.8  Shell</a:t>
            </a:r>
            <a:r>
              <a:rPr lang="zh-CN" altLang="zh-CN" dirty="0"/>
              <a:t>脚本编程风格</a:t>
            </a:r>
            <a:endParaRPr lang="zh-CN" altLang="en-US" dirty="0"/>
          </a:p>
        </p:txBody>
      </p:sp>
      <p:sp>
        <p:nvSpPr>
          <p:cNvPr id="3" name="内容占位符 2"/>
          <p:cNvSpPr>
            <a:spLocks noGrp="1"/>
          </p:cNvSpPr>
          <p:nvPr>
            <p:ph idx="1"/>
          </p:nvPr>
        </p:nvSpPr>
        <p:spPr/>
        <p:txBody>
          <a:bodyPr>
            <a:normAutofit fontScale="92500" lnSpcReduction="10000"/>
          </a:bodyPr>
          <a:lstStyle/>
          <a:p>
            <a:pPr lvl="0"/>
            <a:r>
              <a:rPr lang="zh-CN" altLang="zh-CN" dirty="0"/>
              <a:t>每个代码行不多于</a:t>
            </a:r>
            <a:r>
              <a:rPr lang="en-US" altLang="zh-CN" dirty="0"/>
              <a:t>80</a:t>
            </a:r>
            <a:r>
              <a:rPr lang="zh-CN" altLang="zh-CN" dirty="0"/>
              <a:t>个字符。</a:t>
            </a:r>
          </a:p>
          <a:p>
            <a:pPr lvl="0"/>
            <a:r>
              <a:rPr lang="zh-CN" altLang="zh-CN" dirty="0"/>
              <a:t>保持一致的缩进深度。程序结构的缩进应与逻辑嵌套深度保持一致。在每一个代码块之间留一个空行，可以提高脚本的可读性。</a:t>
            </a:r>
          </a:p>
          <a:p>
            <a:pPr lvl="0"/>
            <a:r>
              <a:rPr lang="zh-CN" altLang="zh-CN" dirty="0"/>
              <a:t>每个脚本文件必须要有一个文件头注释，任何一个不简短的且不显而易见的函数都需要注释，脚本中任何复杂的、不是显而易见的、以及重要的代码部分都需要注释。文件头提供文件名和它的内容等一些</a:t>
            </a:r>
            <a:r>
              <a:rPr lang="zh-CN" altLang="zh-CN" dirty="0" smtClean="0"/>
              <a:t>信息</a:t>
            </a:r>
            <a:r>
              <a:rPr lang="zh-CN" altLang="en-US" dirty="0" smtClean="0"/>
              <a:t>。</a:t>
            </a:r>
            <a:endParaRPr lang="en-US" altLang="zh-CN" dirty="0" smtClean="0"/>
          </a:p>
          <a:p>
            <a:pPr lvl="0"/>
            <a:r>
              <a:rPr lang="zh-CN" altLang="zh-CN" dirty="0"/>
              <a:t>自定义的变量名或函数名使用小写字母，使用下划线‘</a:t>
            </a:r>
            <a:r>
              <a:rPr lang="en-US" altLang="zh-CN" dirty="0"/>
              <a:t>_</a:t>
            </a:r>
            <a:r>
              <a:rPr lang="zh-CN" altLang="zh-CN" dirty="0"/>
              <a:t>’分隔单词。</a:t>
            </a:r>
          </a:p>
          <a:p>
            <a:pPr lvl="0"/>
            <a:r>
              <a:rPr lang="zh-CN" altLang="zh-CN" dirty="0"/>
              <a:t>程序和脚本的返回值需要使用变量</a:t>
            </a:r>
            <a:r>
              <a:rPr lang="en-US" altLang="zh-CN" dirty="0"/>
              <a:t>$?</a:t>
            </a:r>
            <a:r>
              <a:rPr lang="zh-CN" altLang="zh-CN" dirty="0"/>
              <a:t>进行验证。</a:t>
            </a:r>
          </a:p>
          <a:p>
            <a:pPr lvl="0"/>
            <a:endParaRPr lang="zh-CN" altLang="en-US" dirty="0"/>
          </a:p>
        </p:txBody>
      </p:sp>
    </p:spTree>
    <p:extLst>
      <p:ext uri="{BB962C8B-B14F-4D97-AF65-F5344CB8AC3E}">
        <p14:creationId xmlns:p14="http://schemas.microsoft.com/office/powerpoint/2010/main" val="926953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x-none" altLang="zh-CN" dirty="0"/>
              <a:t>5</a:t>
            </a:r>
            <a:r>
              <a:rPr lang="en-US" altLang="zh-CN" dirty="0"/>
              <a:t>.3  </a:t>
            </a:r>
            <a:r>
              <a:rPr lang="zh-CN" altLang="zh-CN" dirty="0"/>
              <a:t>实例：如何设置脚本的权限和执行脚本</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zh-CN" dirty="0"/>
              <a:t>在你运行一个</a:t>
            </a:r>
            <a:r>
              <a:rPr lang="en-US" altLang="zh-CN" dirty="0"/>
              <a:t>Shell</a:t>
            </a:r>
            <a:r>
              <a:rPr lang="zh-CN" altLang="zh-CN" dirty="0"/>
              <a:t>脚本之前，你要确保你的</a:t>
            </a:r>
            <a:r>
              <a:rPr lang="en-US" altLang="zh-CN" dirty="0"/>
              <a:t>Shell</a:t>
            </a:r>
            <a:r>
              <a:rPr lang="zh-CN" altLang="zh-CN" dirty="0"/>
              <a:t>脚本文件具有可执行的权限，否则当你直接运行脚本时，会得到“</a:t>
            </a:r>
            <a:r>
              <a:rPr lang="en-US" altLang="zh-CN" dirty="0"/>
              <a:t>Permission denied</a:t>
            </a:r>
            <a:r>
              <a:rPr lang="zh-CN" altLang="zh-CN" dirty="0"/>
              <a:t>”的错误信息。类似如下所示：</a:t>
            </a:r>
          </a:p>
          <a:p>
            <a:r>
              <a:rPr lang="x-none" altLang="zh-CN" dirty="0"/>
              <a:t>$ ./multicomments.sh</a:t>
            </a:r>
            <a:endParaRPr lang="zh-CN" altLang="zh-CN" dirty="0"/>
          </a:p>
          <a:p>
            <a:r>
              <a:rPr lang="x-none" altLang="zh-CN" dirty="0"/>
              <a:t>-bash: ./multicomments.sh: Permission denied</a:t>
            </a:r>
            <a:endParaRPr lang="zh-CN" altLang="zh-CN" dirty="0"/>
          </a:p>
          <a:p>
            <a:r>
              <a:rPr lang="zh-CN" altLang="zh-CN" dirty="0"/>
              <a:t>如果遇到上述错误，你就需要给脚本文件添加可执行的权限。使用在第</a:t>
            </a:r>
            <a:r>
              <a:rPr lang="en-US" altLang="zh-CN" dirty="0"/>
              <a:t>3.3.2</a:t>
            </a:r>
            <a:r>
              <a:rPr lang="zh-CN" altLang="zh-CN" dirty="0"/>
              <a:t>章节中介绍的</a:t>
            </a:r>
            <a:r>
              <a:rPr lang="en-US" altLang="zh-CN" dirty="0" err="1"/>
              <a:t>chmod</a:t>
            </a:r>
            <a:r>
              <a:rPr lang="zh-CN" altLang="zh-CN" dirty="0"/>
              <a:t>命令给文件添加执行权限：</a:t>
            </a:r>
          </a:p>
          <a:p>
            <a:r>
              <a:rPr lang="x-none" altLang="zh-CN" dirty="0"/>
              <a:t>$ chmod u+x ./multicomments.sh</a:t>
            </a:r>
            <a:endParaRPr lang="zh-CN" altLang="zh-CN" dirty="0"/>
          </a:p>
          <a:p>
            <a:r>
              <a:rPr lang="zh-CN" altLang="zh-CN" dirty="0"/>
              <a:t>如果你想给所有用户执行此脚本的权限，则使用如下的命令：</a:t>
            </a:r>
          </a:p>
          <a:p>
            <a:r>
              <a:rPr lang="x-none" altLang="zh-CN" dirty="0"/>
              <a:t>$ chmod +x ./multicomments.sh</a:t>
            </a:r>
            <a:endParaRPr lang="zh-CN" altLang="zh-CN" dirty="0"/>
          </a:p>
          <a:p>
            <a:r>
              <a:rPr lang="zh-CN" altLang="zh-CN" dirty="0"/>
              <a:t>运行一个</a:t>
            </a:r>
            <a:r>
              <a:rPr lang="x-none" altLang="zh-CN" dirty="0"/>
              <a:t>Shell</a:t>
            </a:r>
            <a:r>
              <a:rPr lang="zh-CN" altLang="zh-CN" dirty="0"/>
              <a:t>脚本，使用绝对路径或相对路径两种方式都可以</a:t>
            </a:r>
            <a:r>
              <a:rPr lang="zh-CN" altLang="zh-CN" dirty="0" smtClean="0"/>
              <a:t>。</a:t>
            </a:r>
            <a:endParaRPr lang="zh-CN" altLang="zh-CN" dirty="0"/>
          </a:p>
        </p:txBody>
      </p:sp>
    </p:spTree>
    <p:extLst>
      <p:ext uri="{BB962C8B-B14F-4D97-AF65-F5344CB8AC3E}">
        <p14:creationId xmlns:p14="http://schemas.microsoft.com/office/powerpoint/2010/main" val="27881304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5.9  </a:t>
            </a:r>
            <a:r>
              <a:rPr lang="zh-CN" altLang="zh-CN" dirty="0"/>
              <a:t>小结</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zh-CN" dirty="0"/>
              <a:t>下面我们总结一下本章所学的主要知识：</a:t>
            </a:r>
          </a:p>
          <a:p>
            <a:r>
              <a:rPr lang="en-US" altLang="zh-CN" dirty="0"/>
              <a:t>#!</a:t>
            </a:r>
            <a:r>
              <a:rPr lang="zh-CN" altLang="zh-CN" dirty="0"/>
              <a:t>（</a:t>
            </a:r>
            <a:r>
              <a:rPr lang="en-US" altLang="zh-CN" dirty="0"/>
              <a:t>Shebang</a:t>
            </a:r>
            <a:r>
              <a:rPr lang="zh-CN" altLang="zh-CN" dirty="0"/>
              <a:t>）是一个由井号‘</a:t>
            </a:r>
            <a:r>
              <a:rPr lang="en-US" altLang="zh-CN" dirty="0"/>
              <a:t>#</a:t>
            </a:r>
            <a:r>
              <a:rPr lang="zh-CN" altLang="zh-CN" dirty="0"/>
              <a:t>’和叹号‘</a:t>
            </a:r>
            <a:r>
              <a:rPr lang="en-US" altLang="zh-CN" dirty="0"/>
              <a:t>!</a:t>
            </a:r>
            <a:r>
              <a:rPr lang="zh-CN" altLang="zh-CN" dirty="0"/>
              <a:t>’构成的字符序列。它是出现在</a:t>
            </a:r>
            <a:r>
              <a:rPr lang="en-US" altLang="zh-CN" dirty="0"/>
              <a:t>Shell</a:t>
            </a:r>
            <a:r>
              <a:rPr lang="zh-CN" altLang="zh-CN" dirty="0"/>
              <a:t>脚本文件第一行的前两个字符。脚本中的</a:t>
            </a:r>
            <a:r>
              <a:rPr lang="en-US" altLang="zh-CN" dirty="0"/>
              <a:t>#!</a:t>
            </a:r>
            <a:r>
              <a:rPr lang="zh-CN" altLang="zh-CN" dirty="0"/>
              <a:t>行（第一行）用于指示一个解释程序。‘</a:t>
            </a:r>
            <a:r>
              <a:rPr lang="en-US" altLang="zh-CN" dirty="0"/>
              <a:t>#!</a:t>
            </a:r>
            <a:r>
              <a:rPr lang="zh-CN" altLang="zh-CN" dirty="0"/>
              <a:t>’后必须是解释程序的绝对路径。</a:t>
            </a:r>
          </a:p>
          <a:p>
            <a:r>
              <a:rPr lang="en-US" altLang="zh-CN" dirty="0"/>
              <a:t>Shell</a:t>
            </a:r>
            <a:r>
              <a:rPr lang="zh-CN" altLang="zh-CN" dirty="0"/>
              <a:t>脚本中，井号‘</a:t>
            </a:r>
            <a:r>
              <a:rPr lang="en-US" altLang="zh-CN" dirty="0"/>
              <a:t>#</a:t>
            </a:r>
            <a:r>
              <a:rPr lang="zh-CN" altLang="zh-CN" dirty="0"/>
              <a:t>’是注释标识符。如果脚本的某行含有</a:t>
            </a:r>
            <a:r>
              <a:rPr lang="en-US" altLang="zh-CN" dirty="0"/>
              <a:t>#</a:t>
            </a:r>
            <a:r>
              <a:rPr lang="zh-CN" altLang="zh-CN" dirty="0"/>
              <a:t>或以</a:t>
            </a:r>
            <a:r>
              <a:rPr lang="en-US" altLang="zh-CN" dirty="0"/>
              <a:t>#</a:t>
            </a:r>
            <a:r>
              <a:rPr lang="zh-CN" altLang="zh-CN" dirty="0"/>
              <a:t>开头，那么这一行在</a:t>
            </a:r>
            <a:r>
              <a:rPr lang="en-US" altLang="zh-CN" dirty="0"/>
              <a:t>#</a:t>
            </a:r>
            <a:r>
              <a:rPr lang="zh-CN" altLang="zh-CN" dirty="0"/>
              <a:t>之后的所有内容都将被解释程序忽略，</a:t>
            </a:r>
            <a:r>
              <a:rPr lang="en-US" altLang="zh-CN" dirty="0"/>
              <a:t>#</a:t>
            </a:r>
            <a:r>
              <a:rPr lang="zh-CN" altLang="zh-CN" dirty="0"/>
              <a:t>之后的这些内容被称为注释。</a:t>
            </a:r>
          </a:p>
          <a:p>
            <a:r>
              <a:rPr lang="zh-CN" altLang="zh-CN" dirty="0"/>
              <a:t>在运行</a:t>
            </a:r>
            <a:r>
              <a:rPr lang="en-US" altLang="zh-CN" dirty="0"/>
              <a:t>Shell</a:t>
            </a:r>
            <a:r>
              <a:rPr lang="zh-CN" altLang="zh-CN" dirty="0"/>
              <a:t>脚本前，要确保此</a:t>
            </a:r>
            <a:r>
              <a:rPr lang="en-US" altLang="zh-CN" dirty="0"/>
              <a:t>Shell</a:t>
            </a:r>
            <a:r>
              <a:rPr lang="zh-CN" altLang="zh-CN" dirty="0"/>
              <a:t>脚本具有可执行的权限。</a:t>
            </a:r>
          </a:p>
          <a:p>
            <a:r>
              <a:rPr lang="zh-CN" altLang="zh-CN" dirty="0"/>
              <a:t>参数扩展是从引用的实体取值的过程。字符“</a:t>
            </a:r>
            <a:r>
              <a:rPr lang="en-US" altLang="zh-CN" dirty="0"/>
              <a:t>$</a:t>
            </a:r>
            <a:r>
              <a:rPr lang="zh-CN" altLang="zh-CN" dirty="0"/>
              <a:t>”会引导参数扩展。将要扩展的参数名或符号可以放在大括号中。大括号虽然是可选的，但却可以保护待扩展的变量，使得紧跟在大括号后面的内容不会被扩展。</a:t>
            </a:r>
          </a:p>
          <a:p>
            <a:r>
              <a:rPr lang="zh-CN" altLang="zh-CN" dirty="0"/>
              <a:t>参数扩展的形式有多种，包括：基本的参数扩展、间接参数扩展、大小写修改、变量名扩展、字符串移除、字符串搜索与替换、求字符串长度、子字符串扩展、使用默认值、指定默认值、使用替代值等</a:t>
            </a:r>
            <a:r>
              <a:rPr lang="zh-CN" altLang="zh-CN" dirty="0" smtClean="0"/>
              <a:t>。</a:t>
            </a:r>
            <a:endParaRPr lang="zh-CN" altLang="zh-CN" dirty="0"/>
          </a:p>
        </p:txBody>
      </p:sp>
    </p:spTree>
    <p:extLst>
      <p:ext uri="{BB962C8B-B14F-4D97-AF65-F5344CB8AC3E}">
        <p14:creationId xmlns:p14="http://schemas.microsoft.com/office/powerpoint/2010/main" val="15732506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5.9  </a:t>
            </a:r>
            <a:r>
              <a:rPr lang="zh-CN" altLang="zh-CN" dirty="0"/>
              <a:t>小结</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a:t>Bash</a:t>
            </a:r>
            <a:r>
              <a:rPr lang="zh-CN" altLang="zh-CN" dirty="0"/>
              <a:t>中的位置参数是由除</a:t>
            </a:r>
            <a:r>
              <a:rPr lang="en-US" altLang="zh-CN" dirty="0"/>
              <a:t>0</a:t>
            </a:r>
            <a:r>
              <a:rPr lang="zh-CN" altLang="zh-CN" dirty="0"/>
              <a:t>以外的一个或多个数字表示的参数。多于一个数字的位置参数在扩展时必须放在大括号中。比如，位置参数</a:t>
            </a:r>
            <a:r>
              <a:rPr lang="en-US" altLang="zh-CN" dirty="0"/>
              <a:t>10</a:t>
            </a:r>
            <a:r>
              <a:rPr lang="zh-CN" altLang="zh-CN" dirty="0"/>
              <a:t>在扩展时使用</a:t>
            </a:r>
            <a:r>
              <a:rPr lang="en-US" altLang="zh-CN" dirty="0"/>
              <a:t>${10}</a:t>
            </a:r>
            <a:r>
              <a:rPr lang="zh-CN" altLang="zh-CN" dirty="0"/>
              <a:t>。</a:t>
            </a:r>
          </a:p>
          <a:p>
            <a:r>
              <a:rPr lang="en-US" altLang="zh-CN" dirty="0"/>
              <a:t>Bash</a:t>
            </a:r>
            <a:r>
              <a:rPr lang="zh-CN" altLang="zh-CN" dirty="0"/>
              <a:t>对一些参数的处理比较特殊。这些参数只能被引用，但不能修改它们的值。这些特殊参数分别是</a:t>
            </a:r>
            <a:r>
              <a:rPr lang="en-US" altLang="zh-CN" dirty="0"/>
              <a:t>*</a:t>
            </a:r>
            <a:r>
              <a:rPr lang="zh-CN" altLang="zh-CN" dirty="0"/>
              <a:t>、</a:t>
            </a:r>
            <a:r>
              <a:rPr lang="en-US" altLang="zh-CN" dirty="0"/>
              <a:t>@</a:t>
            </a:r>
            <a:r>
              <a:rPr lang="zh-CN" altLang="zh-CN" dirty="0"/>
              <a:t>、</a:t>
            </a:r>
            <a:r>
              <a:rPr lang="en-US" altLang="zh-CN" dirty="0"/>
              <a:t>#</a:t>
            </a:r>
            <a:r>
              <a:rPr lang="zh-CN" altLang="zh-CN" dirty="0"/>
              <a:t>、？、</a:t>
            </a:r>
            <a:r>
              <a:rPr lang="en-US" altLang="zh-CN" dirty="0"/>
              <a:t>-</a:t>
            </a:r>
            <a:r>
              <a:rPr lang="zh-CN" altLang="zh-CN" dirty="0"/>
              <a:t>、</a:t>
            </a:r>
            <a:r>
              <a:rPr lang="en-US" altLang="zh-CN" dirty="0"/>
              <a:t>$</a:t>
            </a:r>
            <a:r>
              <a:rPr lang="zh-CN" altLang="zh-CN" dirty="0"/>
              <a:t>、</a:t>
            </a:r>
            <a:r>
              <a:rPr lang="en-US" altLang="zh-CN" dirty="0"/>
              <a:t>!</a:t>
            </a:r>
            <a:r>
              <a:rPr lang="zh-CN" altLang="zh-CN" dirty="0"/>
              <a:t>、</a:t>
            </a:r>
            <a:r>
              <a:rPr lang="en-US" altLang="zh-CN" dirty="0"/>
              <a:t>0</a:t>
            </a:r>
            <a:r>
              <a:rPr lang="zh-CN" altLang="zh-CN" dirty="0"/>
              <a:t>和</a:t>
            </a:r>
            <a:r>
              <a:rPr lang="en-US" altLang="zh-CN" dirty="0"/>
              <a:t>_</a:t>
            </a:r>
            <a:r>
              <a:rPr lang="zh-CN" altLang="zh-CN" dirty="0"/>
              <a:t>。</a:t>
            </a:r>
          </a:p>
          <a:p>
            <a:r>
              <a:rPr lang="en-US" altLang="zh-CN" dirty="0"/>
              <a:t>declare</a:t>
            </a:r>
            <a:r>
              <a:rPr lang="zh-CN" altLang="zh-CN" dirty="0"/>
              <a:t>命令是</a:t>
            </a:r>
            <a:r>
              <a:rPr lang="en-US" altLang="zh-CN" dirty="0"/>
              <a:t>Bash</a:t>
            </a:r>
            <a:r>
              <a:rPr lang="zh-CN" altLang="zh-CN" dirty="0"/>
              <a:t>的内部命令，用于声明变量和修改变量的属性。它与</a:t>
            </a:r>
            <a:r>
              <a:rPr lang="en-US" altLang="zh-CN" dirty="0"/>
              <a:t>Bash</a:t>
            </a:r>
            <a:r>
              <a:rPr lang="zh-CN" altLang="zh-CN" dirty="0"/>
              <a:t>的另一个内部命令</a:t>
            </a:r>
            <a:r>
              <a:rPr lang="en-US" altLang="zh-CN" dirty="0"/>
              <a:t>typeset</a:t>
            </a:r>
            <a:r>
              <a:rPr lang="zh-CN" altLang="zh-CN" dirty="0"/>
              <a:t>的用法和用途完全相同。</a:t>
            </a:r>
          </a:p>
          <a:p>
            <a:r>
              <a:rPr lang="zh-CN" altLang="zh-CN" dirty="0"/>
              <a:t>默认情况下，</a:t>
            </a:r>
            <a:r>
              <a:rPr lang="en-US" altLang="zh-CN" dirty="0"/>
              <a:t>Shell</a:t>
            </a:r>
            <a:r>
              <a:rPr lang="zh-CN" altLang="zh-CN" dirty="0"/>
              <a:t>算术表达式都是使用十进制数，除非这个数字有特定的前缀或标记。以</a:t>
            </a:r>
            <a:r>
              <a:rPr lang="en-US" altLang="zh-CN" dirty="0"/>
              <a:t>0</a:t>
            </a:r>
            <a:r>
              <a:rPr lang="zh-CN" altLang="zh-CN" dirty="0"/>
              <a:t>开头的常量将被当作八进制数解释，而已“</a:t>
            </a:r>
            <a:r>
              <a:rPr lang="en-US" altLang="zh-CN" dirty="0"/>
              <a:t>0x</a:t>
            </a:r>
            <a:r>
              <a:rPr lang="zh-CN" altLang="zh-CN" dirty="0"/>
              <a:t>”或“</a:t>
            </a:r>
            <a:r>
              <a:rPr lang="en-US" altLang="zh-CN" dirty="0"/>
              <a:t>0X</a:t>
            </a:r>
            <a:r>
              <a:rPr lang="zh-CN" altLang="zh-CN" dirty="0"/>
              <a:t>”开头的数值将被解释为十六进制数。</a:t>
            </a:r>
          </a:p>
          <a:p>
            <a:endParaRPr lang="zh-CN" altLang="en-US" dirty="0"/>
          </a:p>
        </p:txBody>
      </p:sp>
    </p:spTree>
    <p:extLst>
      <p:ext uri="{BB962C8B-B14F-4D97-AF65-F5344CB8AC3E}">
        <p14:creationId xmlns:p14="http://schemas.microsoft.com/office/powerpoint/2010/main" val="6206837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5.9  </a:t>
            </a:r>
            <a:r>
              <a:rPr lang="zh-CN" altLang="zh-CN" dirty="0"/>
              <a:t>小结</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zh-CN" dirty="0"/>
              <a:t>算术扩展可以对算术表达式求值并替换成所求得的值。算术扩展中的运算数只能是整数，算术扩展不能对浮点数进行算术运算。</a:t>
            </a:r>
          </a:p>
          <a:p>
            <a:r>
              <a:rPr lang="en-US" altLang="zh-CN" dirty="0"/>
              <a:t>let</a:t>
            </a:r>
            <a:r>
              <a:rPr lang="zh-CN" altLang="zh-CN" dirty="0"/>
              <a:t>命令是</a:t>
            </a:r>
            <a:r>
              <a:rPr lang="en-US" altLang="zh-CN" dirty="0"/>
              <a:t>Bash</a:t>
            </a:r>
            <a:r>
              <a:rPr lang="zh-CN" altLang="zh-CN" dirty="0"/>
              <a:t>的内部命令，它也同样可以用于算术表达式的求值。求值运算只能使用固定宽度的整数，并且不会检查溢出，但是它可以捕获除以</a:t>
            </a:r>
            <a:r>
              <a:rPr lang="en-US" altLang="zh-CN" dirty="0"/>
              <a:t>0</a:t>
            </a:r>
            <a:r>
              <a:rPr lang="zh-CN" altLang="zh-CN" dirty="0"/>
              <a:t>的情况并报错。</a:t>
            </a:r>
          </a:p>
          <a:p>
            <a:r>
              <a:rPr lang="en-US" altLang="zh-CN" dirty="0"/>
              <a:t>Shell</a:t>
            </a:r>
            <a:r>
              <a:rPr lang="zh-CN" altLang="zh-CN" dirty="0"/>
              <a:t>脚本调试的主要工作是发现引发脚本错误的原因，以及在脚本中定位发生错误的行。最常用的脚本调试方法是使用</a:t>
            </a:r>
            <a:r>
              <a:rPr lang="en-US" altLang="zh-CN" dirty="0"/>
              <a:t>Bash</a:t>
            </a:r>
            <a:r>
              <a:rPr lang="zh-CN" altLang="zh-CN" dirty="0"/>
              <a:t>的</a:t>
            </a:r>
            <a:r>
              <a:rPr lang="en-US" altLang="zh-CN" dirty="0"/>
              <a:t>-x</a:t>
            </a:r>
            <a:r>
              <a:rPr lang="zh-CN" altLang="zh-CN" dirty="0"/>
              <a:t>选项启动一个子</a:t>
            </a:r>
            <a:r>
              <a:rPr lang="en-US" altLang="zh-CN" dirty="0"/>
              <a:t>Shell</a:t>
            </a:r>
            <a:r>
              <a:rPr lang="zh-CN" altLang="zh-CN" dirty="0"/>
              <a:t>，它将以调试模式运行整个脚本。</a:t>
            </a:r>
          </a:p>
          <a:p>
            <a:r>
              <a:rPr lang="zh-CN" altLang="zh-CN" dirty="0"/>
              <a:t>对一个程序来说，只有当它的结构和作用能被除编写者之外的其他人简单地理解时，它才能够被维护，对它的成功修改才能在合理的时间内完成。若要满足这些需求，就要在脚本编程中使用好的编程风格。</a:t>
            </a:r>
            <a:endParaRPr lang="zh-CN" altLang="zh-CN" dirty="0"/>
          </a:p>
        </p:txBody>
      </p:sp>
    </p:spTree>
    <p:extLst>
      <p:ext uri="{BB962C8B-B14F-4D97-AF65-F5344CB8AC3E}">
        <p14:creationId xmlns:p14="http://schemas.microsoft.com/office/powerpoint/2010/main" val="2387109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x-none" altLang="zh-CN" dirty="0"/>
              <a:t>5</a:t>
            </a:r>
            <a:r>
              <a:rPr lang="en-US" altLang="zh-CN" dirty="0"/>
              <a:t>.4  Shell</a:t>
            </a:r>
            <a:r>
              <a:rPr lang="zh-CN" altLang="zh-CN" dirty="0"/>
              <a:t>变量进阶</a:t>
            </a:r>
            <a:endParaRPr lang="zh-CN" altLang="en-US" dirty="0"/>
          </a:p>
        </p:txBody>
      </p:sp>
    </p:spTree>
    <p:extLst>
      <p:ext uri="{BB962C8B-B14F-4D97-AF65-F5344CB8AC3E}">
        <p14:creationId xmlns:p14="http://schemas.microsoft.com/office/powerpoint/2010/main" val="3534467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5.4.1  Bash</a:t>
            </a:r>
            <a:r>
              <a:rPr lang="zh-CN" altLang="zh-CN" dirty="0"/>
              <a:t>中的参数扩展</a:t>
            </a:r>
            <a:endParaRPr lang="zh-CN" altLang="en-US" dirty="0"/>
          </a:p>
        </p:txBody>
      </p:sp>
      <p:sp>
        <p:nvSpPr>
          <p:cNvPr id="5" name="内容占位符 4"/>
          <p:cNvSpPr>
            <a:spLocks noGrp="1"/>
          </p:cNvSpPr>
          <p:nvPr>
            <p:ph idx="1"/>
          </p:nvPr>
        </p:nvSpPr>
        <p:spPr/>
        <p:txBody>
          <a:bodyPr/>
          <a:lstStyle/>
          <a:p>
            <a:r>
              <a:rPr lang="zh-CN" altLang="zh-CN" dirty="0"/>
              <a:t>参数是一个存储数值的实体，并由名称、数字或特定符号所引用。</a:t>
            </a:r>
          </a:p>
          <a:p>
            <a:pPr lvl="0"/>
            <a:r>
              <a:rPr lang="zh-CN" altLang="zh-CN" dirty="0"/>
              <a:t>被名称引用的参数称作变量。</a:t>
            </a:r>
          </a:p>
          <a:p>
            <a:pPr lvl="0"/>
            <a:r>
              <a:rPr lang="zh-CN" altLang="zh-CN" dirty="0"/>
              <a:t>被数字引用的参数称作位置参数。</a:t>
            </a:r>
          </a:p>
          <a:p>
            <a:pPr lvl="0"/>
            <a:r>
              <a:rPr lang="zh-CN" altLang="zh-CN" dirty="0"/>
              <a:t>被特定符号引用的参数具有特殊的含义和用途，被做为</a:t>
            </a:r>
            <a:r>
              <a:rPr lang="en-US" altLang="zh-CN" dirty="0"/>
              <a:t>Bash</a:t>
            </a:r>
            <a:r>
              <a:rPr lang="zh-CN" altLang="zh-CN" dirty="0"/>
              <a:t>的特殊内部变量引用。</a:t>
            </a:r>
          </a:p>
          <a:p>
            <a:r>
              <a:rPr lang="zh-CN" altLang="zh-CN" dirty="0"/>
              <a:t>参数扩展是从引用的实体取值的过程，就像扩展变量打印它的值。</a:t>
            </a:r>
          </a:p>
          <a:p>
            <a:endParaRPr lang="zh-CN" altLang="en-US" dirty="0"/>
          </a:p>
        </p:txBody>
      </p:sp>
    </p:spTree>
    <p:extLst>
      <p:ext uri="{BB962C8B-B14F-4D97-AF65-F5344CB8AC3E}">
        <p14:creationId xmlns:p14="http://schemas.microsoft.com/office/powerpoint/2010/main" val="1010220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5.4.1  Bash</a:t>
            </a:r>
            <a:r>
              <a:rPr lang="zh-CN" altLang="zh-CN" dirty="0"/>
              <a:t>中的参数扩展</a:t>
            </a:r>
            <a:endParaRPr lang="zh-CN" altLang="en-US" dirty="0"/>
          </a:p>
        </p:txBody>
      </p:sp>
      <p:sp>
        <p:nvSpPr>
          <p:cNvPr id="5" name="内容占位符 4"/>
          <p:cNvSpPr>
            <a:spLocks noGrp="1"/>
          </p:cNvSpPr>
          <p:nvPr>
            <p:ph idx="1"/>
          </p:nvPr>
        </p:nvSpPr>
        <p:spPr/>
        <p:txBody>
          <a:bodyPr>
            <a:normAutofit fontScale="70000" lnSpcReduction="20000"/>
          </a:bodyPr>
          <a:lstStyle/>
          <a:p>
            <a:r>
              <a:rPr lang="zh-CN" altLang="zh-CN" dirty="0"/>
              <a:t>字符“</a:t>
            </a:r>
            <a:r>
              <a:rPr lang="en-US" altLang="zh-CN" dirty="0"/>
              <a:t>$</a:t>
            </a:r>
            <a:r>
              <a:rPr lang="zh-CN" altLang="zh-CN" dirty="0"/>
              <a:t>”会引导参数扩展。将要扩展的参数名或符号可以放在大括号中。大括号虽然是可选的，但却可以保护待扩展的变量，使得紧跟在大括号后面的内容不会被扩展。我们通过下面的列表来了解一下参数扩展的各种形式：</a:t>
            </a:r>
          </a:p>
          <a:p>
            <a:r>
              <a:rPr lang="zh-CN" altLang="zh-CN" dirty="0"/>
              <a:t>基本的参数扩展：</a:t>
            </a:r>
          </a:p>
          <a:p>
            <a:r>
              <a:rPr lang="en-US" altLang="zh-CN" dirty="0"/>
              <a:t>$PARAMETER</a:t>
            </a:r>
            <a:endParaRPr lang="zh-CN" altLang="zh-CN" dirty="0"/>
          </a:p>
          <a:p>
            <a:r>
              <a:rPr lang="en-US" altLang="zh-CN" dirty="0"/>
              <a:t>${PARAMETER}</a:t>
            </a:r>
            <a:endParaRPr lang="zh-CN" altLang="zh-CN" dirty="0"/>
          </a:p>
          <a:p>
            <a:r>
              <a:rPr lang="zh-CN" altLang="zh-CN" dirty="0"/>
              <a:t>如果参数名后面还紧连着其它字符，这时使用大括号</a:t>
            </a:r>
            <a:r>
              <a:rPr lang="en-US" altLang="zh-CN" dirty="0"/>
              <a:t>{}</a:t>
            </a:r>
            <a:r>
              <a:rPr lang="zh-CN" altLang="zh-CN" dirty="0"/>
              <a:t>是必须的，否则紧接在参数名后面的字符串会被解释为参数名的一部分。例如我们想打印一个单词后跟字母‘</a:t>
            </a:r>
            <a:r>
              <a:rPr lang="en-US" altLang="zh-CN" dirty="0"/>
              <a:t>s</a:t>
            </a:r>
            <a:r>
              <a:rPr lang="zh-CN" altLang="zh-CN" dirty="0"/>
              <a:t>’：</a:t>
            </a:r>
          </a:p>
          <a:p>
            <a:r>
              <a:rPr lang="en-US" altLang="zh-CN" dirty="0"/>
              <a:t>$ WORD=car</a:t>
            </a:r>
            <a:endParaRPr lang="zh-CN" altLang="zh-CN" dirty="0"/>
          </a:p>
          <a:p>
            <a:r>
              <a:rPr lang="en-US" altLang="zh-CN" dirty="0"/>
              <a:t>$ echo $WORDs</a:t>
            </a:r>
            <a:endParaRPr lang="zh-CN" altLang="zh-CN" dirty="0"/>
          </a:p>
          <a:p>
            <a:r>
              <a:rPr lang="en-US" altLang="zh-CN" dirty="0"/>
              <a:t> </a:t>
            </a:r>
            <a:endParaRPr lang="zh-CN" altLang="zh-CN" dirty="0"/>
          </a:p>
          <a:p>
            <a:r>
              <a:rPr lang="en-US" altLang="zh-CN" dirty="0"/>
              <a:t>$ echo ${WORD}s</a:t>
            </a:r>
            <a:endParaRPr lang="zh-CN" altLang="zh-CN" dirty="0"/>
          </a:p>
          <a:p>
            <a:r>
              <a:rPr lang="en-US" altLang="zh-CN" dirty="0"/>
              <a:t>cars</a:t>
            </a:r>
            <a:endParaRPr lang="zh-CN" altLang="zh-CN" dirty="0"/>
          </a:p>
        </p:txBody>
      </p:sp>
    </p:spTree>
    <p:extLst>
      <p:ext uri="{BB962C8B-B14F-4D97-AF65-F5344CB8AC3E}">
        <p14:creationId xmlns:p14="http://schemas.microsoft.com/office/powerpoint/2010/main" val="2729848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5.4.1  Bash</a:t>
            </a:r>
            <a:r>
              <a:rPr lang="zh-CN" altLang="zh-CN" dirty="0"/>
              <a:t>中的参数扩展</a:t>
            </a:r>
            <a:endParaRPr lang="zh-CN" altLang="en-US" dirty="0"/>
          </a:p>
        </p:txBody>
      </p:sp>
      <p:sp>
        <p:nvSpPr>
          <p:cNvPr id="5" name="内容占位符 4"/>
          <p:cNvSpPr>
            <a:spLocks noGrp="1"/>
          </p:cNvSpPr>
          <p:nvPr>
            <p:ph idx="1"/>
          </p:nvPr>
        </p:nvSpPr>
        <p:spPr/>
        <p:txBody>
          <a:bodyPr>
            <a:normAutofit fontScale="92500" lnSpcReduction="20000"/>
          </a:bodyPr>
          <a:lstStyle/>
          <a:p>
            <a:r>
              <a:rPr lang="zh-CN" altLang="zh-CN" dirty="0"/>
              <a:t>另外，对于访问</a:t>
            </a:r>
            <a:r>
              <a:rPr lang="en-US" altLang="zh-CN" dirty="0"/>
              <a:t>$9</a:t>
            </a:r>
            <a:r>
              <a:rPr lang="zh-CN" altLang="zh-CN" dirty="0"/>
              <a:t>之后的位置参数也同样需要使用大括号（关于位置参数的详细内容将在</a:t>
            </a:r>
            <a:r>
              <a:rPr lang="en-US" altLang="zh-CN" dirty="0"/>
              <a:t>5.4.3</a:t>
            </a:r>
            <a:r>
              <a:rPr lang="zh-CN" altLang="zh-CN" dirty="0"/>
              <a:t>节中介绍），比如下面的示例：</a:t>
            </a:r>
          </a:p>
          <a:p>
            <a:r>
              <a:rPr lang="en-US" altLang="zh-CN" dirty="0"/>
              <a:t>$ echo "Argument  1 is: $1"</a:t>
            </a:r>
            <a:endParaRPr lang="zh-CN" altLang="zh-CN" dirty="0"/>
          </a:p>
          <a:p>
            <a:r>
              <a:rPr lang="en-US" altLang="zh-CN" dirty="0"/>
              <a:t>$ echo "Argument 10 is: ${10}"</a:t>
            </a:r>
            <a:endParaRPr lang="zh-CN" altLang="zh-CN" dirty="0"/>
          </a:p>
          <a:p>
            <a:r>
              <a:rPr lang="zh-CN" altLang="zh-CN" dirty="0"/>
              <a:t>注意：参数名是大小写敏感的。</a:t>
            </a:r>
          </a:p>
          <a:p>
            <a:r>
              <a:rPr lang="zh-CN" altLang="zh-CN" dirty="0"/>
              <a:t>间接参数扩展：</a:t>
            </a:r>
          </a:p>
          <a:p>
            <a:r>
              <a:rPr lang="en-US" altLang="zh-CN" dirty="0"/>
              <a:t>${!PARAMETER}</a:t>
            </a:r>
            <a:endParaRPr lang="zh-CN" altLang="zh-CN" dirty="0"/>
          </a:p>
          <a:p>
            <a:r>
              <a:rPr lang="zh-CN" altLang="zh-CN" dirty="0"/>
              <a:t>上述语句中，被引用的参数不是</a:t>
            </a:r>
            <a:r>
              <a:rPr lang="en-US" altLang="zh-CN" dirty="0"/>
              <a:t>PARAMETER</a:t>
            </a:r>
            <a:r>
              <a:rPr lang="zh-CN" altLang="zh-CN" dirty="0"/>
              <a:t>自身，而是</a:t>
            </a:r>
            <a:r>
              <a:rPr lang="en-US" altLang="zh-CN" dirty="0"/>
              <a:t>PARAMETER</a:t>
            </a:r>
            <a:r>
              <a:rPr lang="zh-CN" altLang="zh-CN" dirty="0"/>
              <a:t>的值。比如，如果参数</a:t>
            </a:r>
            <a:r>
              <a:rPr lang="en-US" altLang="zh-CN" dirty="0"/>
              <a:t>PARAMETER</a:t>
            </a:r>
            <a:r>
              <a:rPr lang="zh-CN" altLang="zh-CN" dirty="0"/>
              <a:t>的值是“</a:t>
            </a:r>
            <a:r>
              <a:rPr lang="en-US" altLang="zh-CN" dirty="0"/>
              <a:t>TEMP</a:t>
            </a:r>
            <a:r>
              <a:rPr lang="zh-CN" altLang="zh-CN" dirty="0"/>
              <a:t>”，则</a:t>
            </a:r>
            <a:r>
              <a:rPr lang="en-US" altLang="zh-CN" dirty="0"/>
              <a:t>${!PARAMETER}</a:t>
            </a:r>
            <a:r>
              <a:rPr lang="zh-CN" altLang="zh-CN" dirty="0"/>
              <a:t>将扩展为参数</a:t>
            </a:r>
            <a:r>
              <a:rPr lang="en-US" altLang="zh-CN" dirty="0"/>
              <a:t>TEMP</a:t>
            </a:r>
            <a:r>
              <a:rPr lang="zh-CN" altLang="zh-CN" dirty="0"/>
              <a:t>的</a:t>
            </a:r>
            <a:r>
              <a:rPr lang="zh-CN" altLang="zh-CN" dirty="0" smtClean="0"/>
              <a:t>值</a:t>
            </a:r>
            <a:r>
              <a:rPr lang="en-US" altLang="zh-CN" dirty="0" smtClean="0"/>
              <a:t>.</a:t>
            </a:r>
            <a:endParaRPr lang="zh-CN" altLang="zh-CN" dirty="0"/>
          </a:p>
        </p:txBody>
      </p:sp>
    </p:spTree>
    <p:extLst>
      <p:ext uri="{BB962C8B-B14F-4D97-AF65-F5344CB8AC3E}">
        <p14:creationId xmlns:p14="http://schemas.microsoft.com/office/powerpoint/2010/main" val="854243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5.4.1  Bash</a:t>
            </a:r>
            <a:r>
              <a:rPr lang="zh-CN" altLang="zh-CN" dirty="0"/>
              <a:t>中的参数扩展</a:t>
            </a:r>
            <a:endParaRPr lang="zh-CN" altLang="en-US" dirty="0"/>
          </a:p>
        </p:txBody>
      </p:sp>
      <p:sp>
        <p:nvSpPr>
          <p:cNvPr id="5" name="内容占位符 4"/>
          <p:cNvSpPr>
            <a:spLocks noGrp="1"/>
          </p:cNvSpPr>
          <p:nvPr>
            <p:ph idx="1"/>
          </p:nvPr>
        </p:nvSpPr>
        <p:spPr/>
        <p:txBody>
          <a:bodyPr>
            <a:normAutofit fontScale="92500" lnSpcReduction="20000"/>
          </a:bodyPr>
          <a:lstStyle/>
          <a:p>
            <a:r>
              <a:rPr lang="zh-CN" altLang="zh-CN" dirty="0"/>
              <a:t>大小写修改（</a:t>
            </a:r>
            <a:r>
              <a:rPr lang="en-US" altLang="zh-CN" dirty="0"/>
              <a:t>Bash 4.0</a:t>
            </a:r>
            <a:r>
              <a:rPr lang="zh-CN" altLang="zh-CN" dirty="0"/>
              <a:t>的新特性）：</a:t>
            </a:r>
          </a:p>
          <a:p>
            <a:r>
              <a:rPr lang="en-US" altLang="zh-CN" dirty="0"/>
              <a:t>${PARAMETER^}</a:t>
            </a:r>
            <a:endParaRPr lang="zh-CN" altLang="zh-CN" dirty="0"/>
          </a:p>
          <a:p>
            <a:r>
              <a:rPr lang="en-US" altLang="zh-CN" dirty="0"/>
              <a:t>${PARAMETER^^}</a:t>
            </a:r>
            <a:endParaRPr lang="zh-CN" altLang="zh-CN" dirty="0"/>
          </a:p>
          <a:p>
            <a:r>
              <a:rPr lang="en-US" altLang="zh-CN" dirty="0"/>
              <a:t>${PARAMETER,}</a:t>
            </a:r>
            <a:endParaRPr lang="zh-CN" altLang="zh-CN" dirty="0"/>
          </a:p>
          <a:p>
            <a:r>
              <a:rPr lang="en-US" altLang="zh-CN" dirty="0"/>
              <a:t>${PARAMETER,,}</a:t>
            </a:r>
            <a:endParaRPr lang="zh-CN" altLang="zh-CN" dirty="0"/>
          </a:p>
          <a:p>
            <a:r>
              <a:rPr lang="en-US" altLang="zh-CN" dirty="0"/>
              <a:t>${PARAMETER~}</a:t>
            </a:r>
            <a:endParaRPr lang="zh-CN" altLang="zh-CN" dirty="0"/>
          </a:p>
          <a:p>
            <a:r>
              <a:rPr lang="en-US" altLang="zh-CN" dirty="0"/>
              <a:t>${PARAMETER~~}</a:t>
            </a:r>
            <a:endParaRPr lang="zh-CN" altLang="zh-CN" dirty="0"/>
          </a:p>
          <a:p>
            <a:r>
              <a:rPr lang="zh-CN" altLang="zh-CN" dirty="0"/>
              <a:t>上述语句中的这些扩展操作符修改参数值中的字母的大小写。操作符‘</a:t>
            </a:r>
            <a:r>
              <a:rPr lang="en-US" altLang="zh-CN" dirty="0"/>
              <a:t>^</a:t>
            </a:r>
            <a:r>
              <a:rPr lang="zh-CN" altLang="zh-CN" dirty="0"/>
              <a:t>’将参数值得第一个字符改为大写，操作符‘</a:t>
            </a:r>
            <a:r>
              <a:rPr lang="en-US" altLang="zh-CN" dirty="0"/>
              <a:t>,</a:t>
            </a:r>
            <a:r>
              <a:rPr lang="zh-CN" altLang="zh-CN" dirty="0"/>
              <a:t>’将参数值的第一个字符改为小写。当使用双重模式（</a:t>
            </a:r>
            <a:r>
              <a:rPr lang="en-US" altLang="zh-CN" dirty="0"/>
              <a:t>^^</a:t>
            </a:r>
            <a:r>
              <a:rPr lang="zh-CN" altLang="zh-CN" dirty="0"/>
              <a:t>和</a:t>
            </a:r>
            <a:r>
              <a:rPr lang="en-US" altLang="zh-CN" dirty="0"/>
              <a:t>,,</a:t>
            </a:r>
            <a:r>
              <a:rPr lang="zh-CN" altLang="zh-CN" dirty="0"/>
              <a:t>）时，参数值得所有字符都将被转换</a:t>
            </a:r>
            <a:r>
              <a:rPr lang="zh-CN" altLang="zh-CN" dirty="0" smtClean="0"/>
              <a:t>。</a:t>
            </a:r>
            <a:endParaRPr lang="zh-CN" altLang="zh-CN" dirty="0"/>
          </a:p>
        </p:txBody>
      </p:sp>
    </p:spTree>
    <p:extLst>
      <p:ext uri="{BB962C8B-B14F-4D97-AF65-F5344CB8AC3E}">
        <p14:creationId xmlns:p14="http://schemas.microsoft.com/office/powerpoint/2010/main" val="28223735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都市">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都市">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都市">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263</TotalTime>
  <Words>5010</Words>
  <Application>Microsoft Office PowerPoint</Application>
  <PresentationFormat>全屏显示(4:3)</PresentationFormat>
  <Paragraphs>225</Paragraphs>
  <Slides>42</Slides>
  <Notes>0</Notes>
  <HiddenSlides>0</HiddenSlides>
  <MMClips>0</MMClips>
  <ScaleCrop>false</ScaleCrop>
  <HeadingPairs>
    <vt:vector size="4" baseType="variant">
      <vt:variant>
        <vt:lpstr>主题</vt:lpstr>
      </vt:variant>
      <vt:variant>
        <vt:i4>1</vt:i4>
      </vt:variant>
      <vt:variant>
        <vt:lpstr>幻灯片标题</vt:lpstr>
      </vt:variant>
      <vt:variant>
        <vt:i4>42</vt:i4>
      </vt:variant>
    </vt:vector>
  </HeadingPairs>
  <TitlesOfParts>
    <vt:vector size="43" baseType="lpstr">
      <vt:lpstr>都市</vt:lpstr>
      <vt:lpstr>第5章  Shell编程基础</vt:lpstr>
      <vt:lpstr>5.1  Shell脚本的第一行“#!”（Shebang）</vt:lpstr>
      <vt:lpstr>5.2  Shell中的注释</vt:lpstr>
      <vt:lpstr>5.3  实例：如何设置脚本的权限和执行脚本</vt:lpstr>
      <vt:lpstr>5.4  Shell变量进阶</vt:lpstr>
      <vt:lpstr>5.4.1  Bash中的参数扩展</vt:lpstr>
      <vt:lpstr>5.4.1  Bash中的参数扩展</vt:lpstr>
      <vt:lpstr>5.4.1  Bash中的参数扩展</vt:lpstr>
      <vt:lpstr>5.4.1  Bash中的参数扩展</vt:lpstr>
      <vt:lpstr>5.4.1  Bash中的参数扩展</vt:lpstr>
      <vt:lpstr>5.4.1  Bash中的参数扩展</vt:lpstr>
      <vt:lpstr>5.4.1  Bash中的参数扩展</vt:lpstr>
      <vt:lpstr>5.4.1  Bash中的参数扩展</vt:lpstr>
      <vt:lpstr>5.4.1  Bash中的参数扩展</vt:lpstr>
      <vt:lpstr>5.4.1  Bash中的参数扩展</vt:lpstr>
      <vt:lpstr>5.4.1  Bash中的参数扩展</vt:lpstr>
      <vt:lpstr>5.4.1  Bash中的参数扩展</vt:lpstr>
      <vt:lpstr>5.4.2  Bash的内部变量</vt:lpstr>
      <vt:lpstr>5.4.3  Bash中的位置参数和特殊参数</vt:lpstr>
      <vt:lpstr>5.4.3  Bash中的位置参数和特殊参数</vt:lpstr>
      <vt:lpstr>5.4.3  Bash中的位置参数和特殊参数</vt:lpstr>
      <vt:lpstr>5.4.3  Bash中的位置参数和特殊参数</vt:lpstr>
      <vt:lpstr>5.4.4  实例：使用declare指定变量的类型</vt:lpstr>
      <vt:lpstr>5.4.5  Bash中的数组变量</vt:lpstr>
      <vt:lpstr>5.4.5  Bash中的数组变量</vt:lpstr>
      <vt:lpstr>5.5  Shell算术运算</vt:lpstr>
      <vt:lpstr>5.5.1  Bash的算术运算符</vt:lpstr>
      <vt:lpstr>5.5.2  数字常量</vt:lpstr>
      <vt:lpstr>5.5.3  使用算术扩展和let进行算术运算</vt:lpstr>
      <vt:lpstr>5.5.3  使用算术扩展和let进行算术运算</vt:lpstr>
      <vt:lpstr>5.5.4  实例：使用expr命令</vt:lpstr>
      <vt:lpstr>5.6  退出脚本</vt:lpstr>
      <vt:lpstr>5.6.1  退出状态码</vt:lpstr>
      <vt:lpstr>5.6.2  实例：使用exit命令</vt:lpstr>
      <vt:lpstr>5.7  实例：调试脚本</vt:lpstr>
      <vt:lpstr>5.7  实例：调试脚本</vt:lpstr>
      <vt:lpstr>5.7  实例：调试脚本</vt:lpstr>
      <vt:lpstr>5.7  实例：调试脚本</vt:lpstr>
      <vt:lpstr>5.8  Shell脚本编程风格</vt:lpstr>
      <vt:lpstr>5.9  小结</vt:lpstr>
      <vt:lpstr>5.9  小结</vt:lpstr>
      <vt:lpstr>5.9  小结</vt:lpstr>
    </vt:vector>
  </TitlesOfParts>
  <Company>HYNST.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第5章  Shell编程基础</dc:title>
  <dc:creator>Gaoyuhao</dc:creator>
  <cp:lastModifiedBy>Gaoyuhao</cp:lastModifiedBy>
  <cp:revision>5</cp:revision>
  <dcterms:created xsi:type="dcterms:W3CDTF">2014-08-26T04:14:43Z</dcterms:created>
  <dcterms:modified xsi:type="dcterms:W3CDTF">2014-08-26T11:53:35Z</dcterms:modified>
</cp:coreProperties>
</file>