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B2147ADC-7B83-4BF0-A897-7FB6A877458B}" type="datetimeFigureOut">
              <a:rPr lang="zh-CN" altLang="en-US" smtClean="0"/>
              <a:t>2014/8/27</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40FFD43-EC37-4BAE-8FF7-254985C6CA3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2147ADC-7B83-4BF0-A897-7FB6A877458B}"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0FFD43-EC37-4BAE-8FF7-254985C6CA3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2147ADC-7B83-4BF0-A897-7FB6A877458B}"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0FFD43-EC37-4BAE-8FF7-254985C6CA3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2147ADC-7B83-4BF0-A897-7FB6A877458B}"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0FFD43-EC37-4BAE-8FF7-254985C6CA3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B2147ADC-7B83-4BF0-A897-7FB6A877458B}"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0FFD43-EC37-4BAE-8FF7-254985C6CA3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2147ADC-7B83-4BF0-A897-7FB6A877458B}"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0FFD43-EC37-4BAE-8FF7-254985C6CA3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B2147ADC-7B83-4BF0-A897-7FB6A877458B}" type="datetimeFigureOut">
              <a:rPr lang="zh-CN" altLang="en-US" smtClean="0"/>
              <a:t>2014/8/27</a:t>
            </a:fld>
            <a:endParaRPr lang="zh-CN" altLang="en-US"/>
          </a:p>
        </p:txBody>
      </p:sp>
      <p:sp>
        <p:nvSpPr>
          <p:cNvPr id="27" name="灯片编号占位符 26"/>
          <p:cNvSpPr>
            <a:spLocks noGrp="1"/>
          </p:cNvSpPr>
          <p:nvPr>
            <p:ph type="sldNum" sz="quarter" idx="11"/>
          </p:nvPr>
        </p:nvSpPr>
        <p:spPr/>
        <p:txBody>
          <a:bodyPr rtlCol="0"/>
          <a:lstStyle/>
          <a:p>
            <a:fld id="{840FFD43-EC37-4BAE-8FF7-254985C6CA38}"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B2147ADC-7B83-4BF0-A897-7FB6A877458B}" type="datetimeFigureOut">
              <a:rPr lang="zh-CN" altLang="en-US" smtClean="0"/>
              <a:t>2014/8/27</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840FFD43-EC37-4BAE-8FF7-254985C6CA3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147ADC-7B83-4BF0-A897-7FB6A877458B}" type="datetimeFigureOut">
              <a:rPr lang="zh-CN" altLang="en-US" smtClean="0"/>
              <a:t>2014/8/27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0FFD43-EC37-4BAE-8FF7-254985C6CA3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2147ADC-7B83-4BF0-A897-7FB6A877458B}"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0FFD43-EC37-4BAE-8FF7-254985C6CA3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B2147ADC-7B83-4BF0-A897-7FB6A877458B}"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0FFD43-EC37-4BAE-8FF7-254985C6CA3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47ADC-7B83-4BF0-A897-7FB6A877458B}" type="datetimeFigureOut">
              <a:rPr lang="zh-CN" altLang="en-US" smtClean="0"/>
              <a:t>2014/8/27</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40FFD43-EC37-4BAE-8FF7-254985C6CA3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8</a:t>
            </a:r>
            <a:r>
              <a:rPr lang="zh-CN" altLang="zh-CN" dirty="0"/>
              <a:t>章</a:t>
            </a:r>
            <a:r>
              <a:rPr lang="en-US" altLang="zh-CN" dirty="0"/>
              <a:t>  Shell</a:t>
            </a:r>
            <a:r>
              <a:rPr lang="zh-CN" altLang="zh-CN" dirty="0"/>
              <a:t>函数</a:t>
            </a:r>
            <a:endParaRPr lang="zh-CN" altLang="en-US" dirty="0"/>
          </a:p>
        </p:txBody>
      </p:sp>
    </p:spTree>
    <p:extLst>
      <p:ext uri="{BB962C8B-B14F-4D97-AF65-F5344CB8AC3E}">
        <p14:creationId xmlns:p14="http://schemas.microsoft.com/office/powerpoint/2010/main" val="52904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a:t>
            </a:r>
            <a:r>
              <a:rPr lang="zh-CN" altLang="zh-CN" dirty="0"/>
              <a:t>函数的调用</a:t>
            </a:r>
            <a:endParaRPr lang="zh-CN" altLang="en-US" dirty="0"/>
          </a:p>
        </p:txBody>
      </p:sp>
    </p:spTree>
    <p:extLst>
      <p:ext uri="{BB962C8B-B14F-4D97-AF65-F5344CB8AC3E}">
        <p14:creationId xmlns:p14="http://schemas.microsoft.com/office/powerpoint/2010/main" val="61910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8.3.1  </a:t>
            </a:r>
            <a:r>
              <a:rPr lang="zh-CN" altLang="zh-CN" dirty="0"/>
              <a:t>实例：在</a:t>
            </a:r>
            <a:r>
              <a:rPr lang="en-US" altLang="zh-CN" dirty="0"/>
              <a:t>Shell</a:t>
            </a:r>
            <a:r>
              <a:rPr lang="zh-CN" altLang="zh-CN" dirty="0"/>
              <a:t>命令行调用函数</a:t>
            </a:r>
            <a:endParaRPr lang="zh-CN" altLang="en-US" dirty="0"/>
          </a:p>
        </p:txBody>
      </p:sp>
      <p:sp>
        <p:nvSpPr>
          <p:cNvPr id="5" name="内容占位符 4"/>
          <p:cNvSpPr>
            <a:spLocks noGrp="1"/>
          </p:cNvSpPr>
          <p:nvPr>
            <p:ph idx="1"/>
          </p:nvPr>
        </p:nvSpPr>
        <p:spPr/>
        <p:txBody>
          <a:bodyPr/>
          <a:lstStyle/>
          <a:p>
            <a:r>
              <a:rPr lang="zh-CN" altLang="zh-CN" dirty="0"/>
              <a:t>在命令行中，可以通过直接输入函数的名字，来调用或引用函数：</a:t>
            </a:r>
          </a:p>
          <a:p>
            <a:r>
              <a:rPr lang="x-none" altLang="zh-CN" dirty="0"/>
              <a:t>$ function_name</a:t>
            </a:r>
            <a:endParaRPr lang="zh-CN" altLang="zh-CN" dirty="0"/>
          </a:p>
          <a:p>
            <a:r>
              <a:rPr lang="zh-CN" altLang="zh-CN" dirty="0"/>
              <a:t>例如，定义一个叫做</a:t>
            </a:r>
            <a:r>
              <a:rPr lang="en-US" altLang="zh-CN" dirty="0" err="1"/>
              <a:t>yday</a:t>
            </a:r>
            <a:r>
              <a:rPr lang="en-US" altLang="zh-CN" dirty="0"/>
              <a:t>()</a:t>
            </a:r>
            <a:r>
              <a:rPr lang="zh-CN" altLang="zh-CN" dirty="0"/>
              <a:t>的函数来显示昨天的日期：</a:t>
            </a:r>
          </a:p>
          <a:p>
            <a:r>
              <a:rPr lang="x-none" altLang="zh-CN" dirty="0"/>
              <a:t>$ yday() { date --date='1 day ago'; }</a:t>
            </a:r>
            <a:endParaRPr lang="zh-CN" altLang="zh-CN" dirty="0"/>
          </a:p>
          <a:p>
            <a:r>
              <a:rPr lang="zh-CN" altLang="zh-CN" dirty="0"/>
              <a:t>引用函数</a:t>
            </a:r>
            <a:r>
              <a:rPr lang="en-US" altLang="zh-CN" dirty="0" err="1"/>
              <a:t>yday</a:t>
            </a:r>
            <a:r>
              <a:rPr lang="en-US" altLang="zh-CN" dirty="0"/>
              <a:t>():</a:t>
            </a:r>
            <a:endParaRPr lang="zh-CN" altLang="zh-CN" dirty="0"/>
          </a:p>
          <a:p>
            <a:r>
              <a:rPr lang="x-none" altLang="zh-CN" dirty="0"/>
              <a:t>$ yday</a:t>
            </a:r>
            <a:endParaRPr lang="zh-CN" altLang="zh-CN" dirty="0"/>
          </a:p>
          <a:p>
            <a:endParaRPr lang="zh-CN" altLang="en-US" dirty="0"/>
          </a:p>
        </p:txBody>
      </p:sp>
    </p:spTree>
    <p:extLst>
      <p:ext uri="{BB962C8B-B14F-4D97-AF65-F5344CB8AC3E}">
        <p14:creationId xmlns:p14="http://schemas.microsoft.com/office/powerpoint/2010/main" val="389949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8.3.2  </a:t>
            </a:r>
            <a:r>
              <a:rPr lang="zh-CN" altLang="zh-CN" dirty="0"/>
              <a:t>实例：在脚本中调用函数</a:t>
            </a:r>
            <a:endParaRPr lang="zh-CN" altLang="en-US" dirty="0"/>
          </a:p>
        </p:txBody>
      </p:sp>
      <p:sp>
        <p:nvSpPr>
          <p:cNvPr id="3" name="内容占位符 2"/>
          <p:cNvSpPr>
            <a:spLocks noGrp="1"/>
          </p:cNvSpPr>
          <p:nvPr>
            <p:ph idx="1"/>
          </p:nvPr>
        </p:nvSpPr>
        <p:spPr/>
        <p:txBody>
          <a:bodyPr/>
          <a:lstStyle/>
          <a:p>
            <a:r>
              <a:rPr lang="zh-CN" altLang="zh-CN" dirty="0"/>
              <a:t>要在脚本中调用函数，首先要创建函数，并确保它位于调用此函数的语句之前</a:t>
            </a:r>
            <a:r>
              <a:rPr lang="zh-CN" altLang="zh-CN" dirty="0" smtClean="0"/>
              <a:t>。</a:t>
            </a:r>
            <a:r>
              <a:rPr lang="zh-CN" altLang="zh-CN" dirty="0"/>
              <a:t>要在脚本的开头定义和编写函数。同样地，在脚本的开头定义所有</a:t>
            </a:r>
            <a:r>
              <a:rPr lang="zh-CN" altLang="zh-CN" dirty="0" smtClean="0"/>
              <a:t>变量</a:t>
            </a:r>
            <a:r>
              <a:rPr lang="zh-CN" altLang="en-US" dirty="0" smtClean="0"/>
              <a:t>。</a:t>
            </a:r>
            <a:endParaRPr lang="zh-CN" altLang="en-US" dirty="0"/>
          </a:p>
        </p:txBody>
      </p:sp>
    </p:spTree>
    <p:extLst>
      <p:ext uri="{BB962C8B-B14F-4D97-AF65-F5344CB8AC3E}">
        <p14:creationId xmlns:p14="http://schemas.microsoft.com/office/powerpoint/2010/main" val="5172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8.3.3  </a:t>
            </a:r>
            <a:r>
              <a:rPr lang="zh-CN" altLang="zh-CN" dirty="0"/>
              <a:t>实例：从函数文件中调用函数</a:t>
            </a:r>
            <a:endParaRPr lang="zh-CN" altLang="en-US" dirty="0"/>
          </a:p>
        </p:txBody>
      </p:sp>
      <p:sp>
        <p:nvSpPr>
          <p:cNvPr id="3" name="内容占位符 2"/>
          <p:cNvSpPr>
            <a:spLocks noGrp="1"/>
          </p:cNvSpPr>
          <p:nvPr>
            <p:ph idx="1"/>
          </p:nvPr>
        </p:nvSpPr>
        <p:spPr/>
        <p:txBody>
          <a:bodyPr/>
          <a:lstStyle/>
          <a:p>
            <a:pPr lvl="0"/>
            <a:r>
              <a:rPr lang="zh-CN" altLang="zh-CN" dirty="0"/>
              <a:t>你可以把你所有的函数存储在一个函数文件中。</a:t>
            </a:r>
          </a:p>
          <a:p>
            <a:pPr lvl="0"/>
            <a:r>
              <a:rPr lang="zh-CN" altLang="zh-CN" dirty="0"/>
              <a:t>你可以把所有的函数加载到你的当前脚本或是命令行。</a:t>
            </a:r>
          </a:p>
          <a:p>
            <a:r>
              <a:rPr lang="zh-CN" altLang="zh-CN" dirty="0"/>
              <a:t>加载函数文件中所有函数的语法如下：</a:t>
            </a:r>
          </a:p>
          <a:p>
            <a:r>
              <a:rPr lang="x-none" altLang="zh-CN" dirty="0"/>
              <a:t>. /path/to/your/functions.sh</a:t>
            </a:r>
            <a:endParaRPr lang="zh-CN" altLang="zh-CN" dirty="0"/>
          </a:p>
          <a:p>
            <a:endParaRPr lang="zh-CN" altLang="en-US" dirty="0"/>
          </a:p>
        </p:txBody>
      </p:sp>
    </p:spTree>
    <p:extLst>
      <p:ext uri="{BB962C8B-B14F-4D97-AF65-F5344CB8AC3E}">
        <p14:creationId xmlns:p14="http://schemas.microsoft.com/office/powerpoint/2010/main" val="331587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8.3.4  </a:t>
            </a:r>
            <a:r>
              <a:rPr lang="zh-CN" altLang="zh-CN" dirty="0"/>
              <a:t>实例：递归函数调用</a:t>
            </a:r>
            <a:endParaRPr lang="zh-CN" altLang="en-US" dirty="0"/>
          </a:p>
        </p:txBody>
      </p:sp>
      <p:sp>
        <p:nvSpPr>
          <p:cNvPr id="3" name="内容占位符 2"/>
          <p:cNvSpPr>
            <a:spLocks noGrp="1"/>
          </p:cNvSpPr>
          <p:nvPr>
            <p:ph idx="1"/>
          </p:nvPr>
        </p:nvSpPr>
        <p:spPr/>
        <p:txBody>
          <a:bodyPr/>
          <a:lstStyle/>
          <a:p>
            <a:r>
              <a:rPr lang="zh-CN" altLang="zh-CN" dirty="0"/>
              <a:t>递归函数是重复调用其自身的函数，并且没有递归调用次数的限制。</a:t>
            </a:r>
          </a:p>
          <a:p>
            <a:endParaRPr lang="zh-CN" altLang="en-US" dirty="0"/>
          </a:p>
        </p:txBody>
      </p:sp>
    </p:spTree>
    <p:extLst>
      <p:ext uri="{BB962C8B-B14F-4D97-AF65-F5344CB8AC3E}">
        <p14:creationId xmlns:p14="http://schemas.microsoft.com/office/powerpoint/2010/main" val="1032707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effectLst/>
              </a:rPr>
              <a:t>8.4  </a:t>
            </a:r>
            <a:r>
              <a:rPr lang="zh-CN" altLang="zh-CN" sz="4000" dirty="0">
                <a:effectLst/>
              </a:rPr>
              <a:t>实例：将函数放在后台运行</a:t>
            </a:r>
            <a:endParaRPr lang="zh-CN" altLang="en-US" sz="4000" dirty="0"/>
          </a:p>
        </p:txBody>
      </p:sp>
      <p:sp>
        <p:nvSpPr>
          <p:cNvPr id="6" name="内容占位符 5"/>
          <p:cNvSpPr>
            <a:spLocks noGrp="1"/>
          </p:cNvSpPr>
          <p:nvPr>
            <p:ph idx="1"/>
          </p:nvPr>
        </p:nvSpPr>
        <p:spPr/>
        <p:txBody>
          <a:bodyPr/>
          <a:lstStyle/>
          <a:p>
            <a:r>
              <a:rPr lang="zh-CN" altLang="zh-CN" dirty="0"/>
              <a:t>“</a:t>
            </a:r>
            <a:r>
              <a:rPr lang="en-US" altLang="zh-CN" dirty="0"/>
              <a:t>&amp;</a:t>
            </a:r>
            <a:r>
              <a:rPr lang="zh-CN" altLang="zh-CN" dirty="0"/>
              <a:t>”操作符可以将命令放在后台运行并释放你的终端，你同样可以把函数放在后台运行。</a:t>
            </a:r>
            <a:endParaRPr lang="zh-CN" altLang="en-US" dirty="0"/>
          </a:p>
        </p:txBody>
      </p:sp>
    </p:spTree>
    <p:extLst>
      <p:ext uri="{BB962C8B-B14F-4D97-AF65-F5344CB8AC3E}">
        <p14:creationId xmlns:p14="http://schemas.microsoft.com/office/powerpoint/2010/main" val="4077239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zh-CN" dirty="0"/>
              <a:t>小结</a:t>
            </a:r>
            <a:endParaRPr lang="zh-CN" altLang="en-US" dirty="0"/>
          </a:p>
        </p:txBody>
      </p:sp>
      <p:sp>
        <p:nvSpPr>
          <p:cNvPr id="3" name="内容占位符 2"/>
          <p:cNvSpPr>
            <a:spLocks noGrp="1"/>
          </p:cNvSpPr>
          <p:nvPr>
            <p:ph idx="1"/>
          </p:nvPr>
        </p:nvSpPr>
        <p:spPr/>
        <p:txBody>
          <a:bodyPr/>
          <a:lstStyle/>
          <a:p>
            <a:r>
              <a:rPr lang="zh-CN" altLang="zh-CN" dirty="0"/>
              <a:t>通过本章的学习，想必你对我们在本章开始提出的一些疑问已经有了一个比较清楚的理解。</a:t>
            </a:r>
          </a:p>
          <a:p>
            <a:r>
              <a:rPr lang="zh-CN" altLang="zh-CN" dirty="0"/>
              <a:t>希望你在今后脚本的编写中尽量多使用函数，因为函数可以帮助我们：</a:t>
            </a:r>
          </a:p>
          <a:p>
            <a:pPr lvl="0"/>
            <a:r>
              <a:rPr lang="zh-CN" altLang="zh-CN" dirty="0"/>
              <a:t>节省大量时间</a:t>
            </a:r>
          </a:p>
          <a:p>
            <a:pPr lvl="0"/>
            <a:r>
              <a:rPr lang="zh-CN" altLang="zh-CN" dirty="0"/>
              <a:t>避免一次次地重写一样的代码</a:t>
            </a:r>
          </a:p>
          <a:p>
            <a:pPr lvl="0"/>
            <a:r>
              <a:rPr lang="zh-CN" altLang="zh-CN" dirty="0"/>
              <a:t>更容易地编写程序</a:t>
            </a:r>
          </a:p>
          <a:p>
            <a:pPr lvl="0"/>
            <a:r>
              <a:rPr lang="zh-CN" altLang="zh-CN" dirty="0"/>
              <a:t>非常简单地维护程序</a:t>
            </a:r>
          </a:p>
          <a:p>
            <a:endParaRPr lang="zh-CN" altLang="en-US" dirty="0"/>
          </a:p>
        </p:txBody>
      </p:sp>
    </p:spTree>
    <p:extLst>
      <p:ext uri="{BB962C8B-B14F-4D97-AF65-F5344CB8AC3E}">
        <p14:creationId xmlns:p14="http://schemas.microsoft.com/office/powerpoint/2010/main" val="49475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zh-CN" dirty="0"/>
              <a:t>函数的定义</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当你的脚本大到一定程度时，使用函数的优点是显而易见的，接下来就让我们学习如何定义一个函数。</a:t>
            </a:r>
          </a:p>
          <a:p>
            <a:r>
              <a:rPr lang="zh-CN" altLang="zh-CN" dirty="0"/>
              <a:t>定义函数的语法如下所示：</a:t>
            </a:r>
          </a:p>
          <a:p>
            <a:r>
              <a:rPr lang="x-none" altLang="zh-CN" dirty="0"/>
              <a:t># 函数名</a:t>
            </a:r>
            <a:endParaRPr lang="zh-CN" altLang="zh-CN" dirty="0"/>
          </a:p>
          <a:p>
            <a:r>
              <a:rPr lang="x-none" altLang="zh-CN" dirty="0"/>
              <a:t>function_name()</a:t>
            </a:r>
            <a:endParaRPr lang="zh-CN" altLang="zh-CN" dirty="0"/>
          </a:p>
          <a:p>
            <a:r>
              <a:rPr lang="x-none" altLang="zh-CN" dirty="0"/>
              <a:t>{</a:t>
            </a:r>
            <a:endParaRPr lang="zh-CN" altLang="zh-CN" dirty="0"/>
          </a:p>
          <a:p>
            <a:r>
              <a:rPr lang="x-none" altLang="zh-CN" dirty="0"/>
              <a:t> </a:t>
            </a:r>
            <a:endParaRPr lang="zh-CN" altLang="zh-CN" dirty="0"/>
          </a:p>
          <a:p>
            <a:r>
              <a:rPr lang="x-none" altLang="zh-CN" dirty="0"/>
              <a:t>  # 函数体，在函数中执行的命令行</a:t>
            </a:r>
            <a:endParaRPr lang="zh-CN" altLang="zh-CN" dirty="0"/>
          </a:p>
          <a:p>
            <a:r>
              <a:rPr lang="x-none" altLang="zh-CN" dirty="0"/>
              <a:t>  commands…	</a:t>
            </a:r>
            <a:endParaRPr lang="zh-CN" altLang="zh-CN" dirty="0"/>
          </a:p>
          <a:p>
            <a:r>
              <a:rPr lang="x-none" altLang="zh-CN" dirty="0"/>
              <a:t>  # 参数返回，return语句是可选的。如果没有return语句，则以函数最后一条命令的运行结果作为返回值；若果使用return语句，则return后跟数值n（数值范围：0~255）</a:t>
            </a:r>
            <a:endParaRPr lang="zh-CN" altLang="zh-CN" dirty="0"/>
          </a:p>
          <a:p>
            <a:r>
              <a:rPr lang="x-none" altLang="zh-CN" dirty="0"/>
              <a:t>[ return int; ]</a:t>
            </a:r>
            <a:endParaRPr lang="zh-CN" altLang="zh-CN" dirty="0"/>
          </a:p>
          <a:p>
            <a:r>
              <a:rPr lang="x-none" altLang="zh-CN" dirty="0"/>
              <a:t> </a:t>
            </a:r>
            <a:endParaRPr lang="zh-CN" altLang="zh-CN" dirty="0"/>
          </a:p>
          <a:p>
            <a:r>
              <a:rPr lang="x-none" altLang="zh-CN" dirty="0" smtClean="0"/>
              <a:t>}</a:t>
            </a:r>
            <a:endParaRPr lang="zh-CN" altLang="zh-CN" dirty="0"/>
          </a:p>
        </p:txBody>
      </p:sp>
    </p:spTree>
    <p:extLst>
      <p:ext uri="{BB962C8B-B14F-4D97-AF65-F5344CB8AC3E}">
        <p14:creationId xmlns:p14="http://schemas.microsoft.com/office/powerpoint/2010/main" val="210898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zh-CN" dirty="0"/>
              <a:t>函数的定义</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a:t>或者，如果愿意，可在函数名前加上关键字</a:t>
            </a:r>
            <a:r>
              <a:rPr lang="en-US" altLang="zh-CN" dirty="0"/>
              <a:t>function</a:t>
            </a:r>
            <a:r>
              <a:rPr lang="zh-CN" altLang="zh-CN" dirty="0"/>
              <a:t>，这取决于读者的偏好和习惯。</a:t>
            </a:r>
          </a:p>
          <a:p>
            <a:r>
              <a:rPr lang="x-none" altLang="zh-CN" dirty="0"/>
              <a:t>function function_name()</a:t>
            </a:r>
            <a:endParaRPr lang="zh-CN" altLang="zh-CN" dirty="0"/>
          </a:p>
          <a:p>
            <a:r>
              <a:rPr lang="x-none" altLang="zh-CN" dirty="0"/>
              <a:t>{</a:t>
            </a:r>
            <a:endParaRPr lang="zh-CN" altLang="zh-CN" dirty="0"/>
          </a:p>
          <a:p>
            <a:r>
              <a:rPr lang="x-none" altLang="zh-CN" dirty="0"/>
              <a:t> </a:t>
            </a:r>
            <a:endParaRPr lang="zh-CN" altLang="zh-CN" dirty="0"/>
          </a:p>
          <a:p>
            <a:r>
              <a:rPr lang="x-none" altLang="zh-CN" dirty="0"/>
              <a:t>  commands…</a:t>
            </a:r>
            <a:endParaRPr lang="zh-CN" altLang="zh-CN" dirty="0"/>
          </a:p>
          <a:p>
            <a:r>
              <a:rPr lang="x-none" altLang="zh-CN" dirty="0"/>
              <a:t> </a:t>
            </a:r>
            <a:endParaRPr lang="zh-CN" altLang="zh-CN" dirty="0"/>
          </a:p>
          <a:p>
            <a:r>
              <a:rPr lang="x-none" altLang="zh-CN" dirty="0"/>
              <a:t>}</a:t>
            </a:r>
            <a:endParaRPr lang="zh-CN" altLang="zh-CN" dirty="0"/>
          </a:p>
          <a:p>
            <a:r>
              <a:rPr lang="zh-CN" altLang="zh-CN" dirty="0"/>
              <a:t>如果有</a:t>
            </a:r>
            <a:r>
              <a:rPr lang="en-US" altLang="zh-CN" dirty="0"/>
              <a:t>function</a:t>
            </a:r>
            <a:r>
              <a:rPr lang="zh-CN" altLang="zh-CN" dirty="0"/>
              <a:t>关键字，则可以省略圆括号“</a:t>
            </a:r>
            <a:r>
              <a:rPr lang="en-US" altLang="zh-CN" dirty="0"/>
              <a:t>()</a:t>
            </a:r>
            <a:r>
              <a:rPr lang="zh-CN" altLang="zh-CN" dirty="0"/>
              <a:t>”。函数体，也叫复合命令块，是包含在</a:t>
            </a:r>
            <a:r>
              <a:rPr lang="en-US" altLang="zh-CN" dirty="0"/>
              <a:t>{}</a:t>
            </a:r>
            <a:r>
              <a:rPr lang="zh-CN" altLang="zh-CN" dirty="0"/>
              <a:t>之间的命令列表。</a:t>
            </a:r>
          </a:p>
          <a:p>
            <a:r>
              <a:rPr lang="zh-CN" altLang="zh-CN" dirty="0"/>
              <a:t>也可以在一行内定义一个函数，此时，函数体内的各命令之间必须用分号“</a:t>
            </a:r>
            <a:r>
              <a:rPr lang="en-US" altLang="zh-CN" dirty="0"/>
              <a:t>;</a:t>
            </a:r>
            <a:r>
              <a:rPr lang="zh-CN" altLang="zh-CN" dirty="0"/>
              <a:t>”隔开，其语法规则如下：</a:t>
            </a:r>
          </a:p>
          <a:p>
            <a:r>
              <a:rPr lang="x-none" altLang="zh-CN" dirty="0"/>
              <a:t>function name { command1; command2; commandN; }</a:t>
            </a:r>
            <a:endParaRPr lang="zh-CN" altLang="zh-CN" dirty="0"/>
          </a:p>
          <a:p>
            <a:r>
              <a:rPr lang="zh-CN" altLang="zh-CN" dirty="0"/>
              <a:t>或者</a:t>
            </a:r>
          </a:p>
          <a:p>
            <a:r>
              <a:rPr lang="x-none" altLang="zh-CN" dirty="0"/>
              <a:t>name() { command1; command2; commandN; }</a:t>
            </a:r>
            <a:endParaRPr lang="zh-CN" altLang="zh-CN" dirty="0"/>
          </a:p>
          <a:p>
            <a:r>
              <a:rPr lang="zh-CN" altLang="zh-CN" dirty="0"/>
              <a:t>可以使用内部命令</a:t>
            </a:r>
            <a:r>
              <a:rPr lang="en-US" altLang="zh-CN" dirty="0"/>
              <a:t>unset</a:t>
            </a:r>
            <a:r>
              <a:rPr lang="zh-CN" altLang="zh-CN" dirty="0"/>
              <a:t>的“</a:t>
            </a:r>
            <a:r>
              <a:rPr lang="en-US" altLang="zh-CN" dirty="0"/>
              <a:t>-f</a:t>
            </a:r>
            <a:r>
              <a:rPr lang="zh-CN" altLang="zh-CN" dirty="0"/>
              <a:t>”选项来取消函数的定义。</a:t>
            </a:r>
          </a:p>
          <a:p>
            <a:endParaRPr lang="zh-CN" altLang="en-US" dirty="0"/>
          </a:p>
        </p:txBody>
      </p:sp>
    </p:spTree>
    <p:extLst>
      <p:ext uri="{BB962C8B-B14F-4D97-AF65-F5344CB8AC3E}">
        <p14:creationId xmlns:p14="http://schemas.microsoft.com/office/powerpoint/2010/main" val="374058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effectLst/>
              </a:rPr>
              <a:t>8.2  </a:t>
            </a:r>
            <a:r>
              <a:rPr lang="zh-CN" altLang="zh-CN" sz="4000" dirty="0">
                <a:effectLst/>
              </a:rPr>
              <a:t>函数的参数、变量与返回值</a:t>
            </a:r>
            <a:endParaRPr lang="zh-CN" altLang="en-US" sz="4000" dirty="0"/>
          </a:p>
        </p:txBody>
      </p:sp>
    </p:spTree>
    <p:extLst>
      <p:ext uri="{BB962C8B-B14F-4D97-AF65-F5344CB8AC3E}">
        <p14:creationId xmlns:p14="http://schemas.microsoft.com/office/powerpoint/2010/main" val="105640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8.2.1  </a:t>
            </a:r>
            <a:r>
              <a:rPr lang="zh-CN" altLang="zh-CN" dirty="0"/>
              <a:t>实例：向函数传递参数</a:t>
            </a:r>
            <a:endParaRPr lang="zh-CN" altLang="en-US" dirty="0"/>
          </a:p>
        </p:txBody>
      </p:sp>
      <p:sp>
        <p:nvSpPr>
          <p:cNvPr id="5" name="内容占位符 4"/>
          <p:cNvSpPr>
            <a:spLocks noGrp="1"/>
          </p:cNvSpPr>
          <p:nvPr>
            <p:ph idx="1"/>
          </p:nvPr>
        </p:nvSpPr>
        <p:spPr/>
        <p:txBody>
          <a:bodyPr>
            <a:normAutofit fontScale="62500" lnSpcReduction="20000"/>
          </a:bodyPr>
          <a:lstStyle/>
          <a:p>
            <a:r>
              <a:rPr lang="en-US" altLang="zh-CN" dirty="0"/>
              <a:t>Shell</a:t>
            </a:r>
            <a:r>
              <a:rPr lang="zh-CN" altLang="zh-CN" dirty="0"/>
              <a:t>函数有自己的命令行参数。函数使用特殊变量</a:t>
            </a:r>
            <a:r>
              <a:rPr lang="en-US" altLang="zh-CN" dirty="0"/>
              <a:t>$1, $2, .. $n</a:t>
            </a:r>
            <a:r>
              <a:rPr lang="zh-CN" altLang="zh-CN" dirty="0"/>
              <a:t>（本书</a:t>
            </a:r>
            <a:r>
              <a:rPr lang="en-US" altLang="zh-CN" dirty="0"/>
              <a:t>5.4.3</a:t>
            </a:r>
            <a:r>
              <a:rPr lang="zh-CN" altLang="zh-CN" dirty="0"/>
              <a:t>节所讲述的</a:t>
            </a:r>
            <a:r>
              <a:rPr lang="en-US" altLang="zh-CN" dirty="0"/>
              <a:t>Bash</a:t>
            </a:r>
            <a:r>
              <a:rPr lang="zh-CN" altLang="zh-CN" dirty="0"/>
              <a:t>的位置参数）来访问传递给它的参数。函数中使用参数的语法规则如下：</a:t>
            </a:r>
          </a:p>
          <a:p>
            <a:r>
              <a:rPr lang="x-none" altLang="zh-CN" dirty="0"/>
              <a:t>name(){</a:t>
            </a:r>
            <a:endParaRPr lang="zh-CN" altLang="zh-CN" dirty="0"/>
          </a:p>
          <a:p>
            <a:r>
              <a:rPr lang="x-none" altLang="zh-CN" dirty="0"/>
              <a:t> </a:t>
            </a:r>
            <a:endParaRPr lang="zh-CN" altLang="zh-CN" dirty="0"/>
          </a:p>
          <a:p>
            <a:r>
              <a:rPr lang="x-none" altLang="zh-CN" dirty="0"/>
              <a:t>arg1=$1</a:t>
            </a:r>
            <a:endParaRPr lang="zh-CN" altLang="zh-CN" dirty="0"/>
          </a:p>
          <a:p>
            <a:r>
              <a:rPr lang="x-none" altLang="zh-CN" dirty="0"/>
              <a:t>arg2=$2</a:t>
            </a:r>
            <a:endParaRPr lang="zh-CN" altLang="zh-CN" dirty="0"/>
          </a:p>
          <a:p>
            <a:r>
              <a:rPr lang="x-none" altLang="zh-CN" dirty="0"/>
              <a:t>command on $arg1</a:t>
            </a:r>
            <a:endParaRPr lang="zh-CN" altLang="zh-CN" dirty="0"/>
          </a:p>
          <a:p>
            <a:r>
              <a:rPr lang="x-none" altLang="zh-CN" dirty="0"/>
              <a:t> </a:t>
            </a:r>
            <a:endParaRPr lang="zh-CN" altLang="zh-CN" dirty="0"/>
          </a:p>
          <a:p>
            <a:r>
              <a:rPr lang="x-none" altLang="zh-CN" dirty="0"/>
              <a:t>}</a:t>
            </a:r>
            <a:endParaRPr lang="zh-CN" altLang="zh-CN" dirty="0"/>
          </a:p>
          <a:p>
            <a:r>
              <a:rPr lang="zh-CN" altLang="zh-CN" dirty="0"/>
              <a:t>使用如下语法来调用函数：</a:t>
            </a:r>
          </a:p>
          <a:p>
            <a:r>
              <a:rPr lang="x-none" altLang="zh-CN" dirty="0"/>
              <a:t>name foo bar</a:t>
            </a:r>
            <a:endParaRPr lang="zh-CN" altLang="zh-CN" dirty="0"/>
          </a:p>
          <a:p>
            <a:r>
              <a:rPr lang="zh-CN" altLang="zh-CN" dirty="0"/>
              <a:t>在这里，</a:t>
            </a:r>
          </a:p>
          <a:p>
            <a:pPr lvl="0"/>
            <a:r>
              <a:rPr lang="en-US" altLang="zh-CN" dirty="0"/>
              <a:t>name = </a:t>
            </a:r>
            <a:r>
              <a:rPr lang="zh-CN" altLang="zh-CN" dirty="0"/>
              <a:t>函数名</a:t>
            </a:r>
          </a:p>
          <a:p>
            <a:pPr lvl="0"/>
            <a:r>
              <a:rPr lang="en-US" altLang="zh-CN" dirty="0"/>
              <a:t>foo = </a:t>
            </a:r>
            <a:r>
              <a:rPr lang="zh-CN" altLang="zh-CN" dirty="0"/>
              <a:t>参数</a:t>
            </a:r>
            <a:r>
              <a:rPr lang="en-US" altLang="zh-CN" dirty="0"/>
              <a:t>1</a:t>
            </a:r>
            <a:r>
              <a:rPr lang="zh-CN" altLang="zh-CN" dirty="0"/>
              <a:t>：传递给函数的第一个参数（位置参数</a:t>
            </a:r>
            <a:r>
              <a:rPr lang="en-US" altLang="zh-CN" dirty="0"/>
              <a:t>$1</a:t>
            </a:r>
            <a:r>
              <a:rPr lang="zh-CN" altLang="zh-CN" dirty="0"/>
              <a:t>）</a:t>
            </a:r>
          </a:p>
          <a:p>
            <a:pPr lvl="0"/>
            <a:r>
              <a:rPr lang="en-US" altLang="zh-CN" dirty="0"/>
              <a:t>bar = </a:t>
            </a:r>
            <a:r>
              <a:rPr lang="zh-CN" altLang="zh-CN" dirty="0"/>
              <a:t>参数</a:t>
            </a:r>
            <a:r>
              <a:rPr lang="en-US" altLang="zh-CN" dirty="0"/>
              <a:t>2</a:t>
            </a:r>
            <a:r>
              <a:rPr lang="zh-CN" altLang="zh-CN" dirty="0"/>
              <a:t>：传递给函数的第二个参数（位置参数</a:t>
            </a:r>
            <a:r>
              <a:rPr lang="en-US" altLang="zh-CN" dirty="0"/>
              <a:t>$2</a:t>
            </a:r>
            <a:r>
              <a:rPr lang="zh-CN" altLang="zh-CN" dirty="0"/>
              <a:t>）</a:t>
            </a:r>
          </a:p>
          <a:p>
            <a:endParaRPr lang="zh-CN" altLang="en-US" dirty="0"/>
          </a:p>
        </p:txBody>
      </p:sp>
    </p:spTree>
    <p:extLst>
      <p:ext uri="{BB962C8B-B14F-4D97-AF65-F5344CB8AC3E}">
        <p14:creationId xmlns:p14="http://schemas.microsoft.com/office/powerpoint/2010/main" val="118054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8.2.2  </a:t>
            </a:r>
            <a:r>
              <a:rPr lang="zh-CN" altLang="zh-CN" dirty="0"/>
              <a:t>本地变量</a:t>
            </a:r>
            <a:endParaRPr lang="zh-CN" altLang="en-US" dirty="0"/>
          </a:p>
        </p:txBody>
      </p:sp>
      <p:sp>
        <p:nvSpPr>
          <p:cNvPr id="3" name="内容占位符 2"/>
          <p:cNvSpPr>
            <a:spLocks noGrp="1"/>
          </p:cNvSpPr>
          <p:nvPr>
            <p:ph idx="1"/>
          </p:nvPr>
        </p:nvSpPr>
        <p:spPr/>
        <p:txBody>
          <a:bodyPr/>
          <a:lstStyle/>
          <a:p>
            <a:r>
              <a:rPr lang="zh-CN" altLang="zh-CN" dirty="0"/>
              <a:t>默认情况下脚本中所有变量都是全局的，在函数中修改一个变量将改变这个脚本中此变量的值，这在某些情况下这可能是个问题</a:t>
            </a:r>
            <a:endParaRPr lang="zh-CN" altLang="en-US" dirty="0"/>
          </a:p>
        </p:txBody>
      </p:sp>
    </p:spTree>
    <p:extLst>
      <p:ext uri="{BB962C8B-B14F-4D97-AF65-F5344CB8AC3E}">
        <p14:creationId xmlns:p14="http://schemas.microsoft.com/office/powerpoint/2010/main" val="368932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8.2.2  </a:t>
            </a:r>
            <a:r>
              <a:rPr lang="zh-CN" altLang="zh-CN" dirty="0"/>
              <a:t>本地变量</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我们可以使用</a:t>
            </a:r>
            <a:r>
              <a:rPr lang="en-US" altLang="zh-CN" dirty="0"/>
              <a:t>local</a:t>
            </a:r>
            <a:r>
              <a:rPr lang="zh-CN" altLang="zh-CN" dirty="0"/>
              <a:t>命令来创建一个本地变量，其语法如下所示：</a:t>
            </a:r>
          </a:p>
          <a:p>
            <a:r>
              <a:rPr lang="x-none" altLang="zh-CN" dirty="0"/>
              <a:t>local var=value</a:t>
            </a:r>
            <a:endParaRPr lang="zh-CN" altLang="zh-CN" dirty="0"/>
          </a:p>
          <a:p>
            <a:r>
              <a:rPr lang="x-none" altLang="zh-CN" dirty="0"/>
              <a:t>local varName</a:t>
            </a:r>
            <a:endParaRPr lang="zh-CN" altLang="zh-CN" dirty="0"/>
          </a:p>
          <a:p>
            <a:r>
              <a:rPr lang="zh-CN" altLang="zh-CN" dirty="0"/>
              <a:t>或者</a:t>
            </a:r>
          </a:p>
          <a:p>
            <a:r>
              <a:rPr lang="x-none" altLang="zh-CN" dirty="0"/>
              <a:t>function name(){</a:t>
            </a:r>
            <a:endParaRPr lang="zh-CN" altLang="zh-CN" dirty="0"/>
          </a:p>
          <a:p>
            <a:r>
              <a:rPr lang="x-none" altLang="zh-CN" dirty="0"/>
              <a:t>  </a:t>
            </a:r>
            <a:endParaRPr lang="zh-CN" altLang="zh-CN" dirty="0"/>
          </a:p>
          <a:p>
            <a:r>
              <a:rPr lang="x-none" altLang="zh-CN" dirty="0"/>
              <a:t># </a:t>
            </a:r>
            <a:r>
              <a:rPr lang="zh-CN" altLang="zh-CN" dirty="0"/>
              <a:t>定义一个本地变量</a:t>
            </a:r>
            <a:r>
              <a:rPr lang="x-none" altLang="zh-CN" dirty="0"/>
              <a:t>var</a:t>
            </a:r>
            <a:endParaRPr lang="zh-CN" altLang="zh-CN" dirty="0"/>
          </a:p>
          <a:p>
            <a:r>
              <a:rPr lang="x-none" altLang="zh-CN" dirty="0"/>
              <a:t>local var=$1</a:t>
            </a:r>
            <a:endParaRPr lang="zh-CN" altLang="zh-CN" dirty="0"/>
          </a:p>
          <a:p>
            <a:r>
              <a:rPr lang="x-none" altLang="zh-CN" dirty="0"/>
              <a:t>command1 on $var</a:t>
            </a:r>
            <a:endParaRPr lang="zh-CN" altLang="zh-CN" dirty="0"/>
          </a:p>
          <a:p>
            <a:r>
              <a:rPr lang="x-none" altLang="zh-CN" dirty="0"/>
              <a:t> </a:t>
            </a:r>
            <a:endParaRPr lang="zh-CN" altLang="zh-CN" dirty="0"/>
          </a:p>
          <a:p>
            <a:r>
              <a:rPr lang="x-none" altLang="zh-CN" dirty="0"/>
              <a:t>}</a:t>
            </a:r>
            <a:endParaRPr lang="zh-CN" altLang="zh-CN" dirty="0"/>
          </a:p>
          <a:p>
            <a:pPr lvl="0"/>
            <a:r>
              <a:rPr lang="en-US" altLang="zh-CN" dirty="0"/>
              <a:t>local</a:t>
            </a:r>
            <a:r>
              <a:rPr lang="zh-CN" altLang="zh-CN" dirty="0"/>
              <a:t>命令只能在函数内部使用。</a:t>
            </a:r>
          </a:p>
          <a:p>
            <a:pPr lvl="0"/>
            <a:r>
              <a:rPr lang="en-US" altLang="zh-CN" dirty="0"/>
              <a:t>local</a:t>
            </a:r>
            <a:r>
              <a:rPr lang="zh-CN" altLang="zh-CN" dirty="0"/>
              <a:t>命令将变量名的可见范围限制在函数内部。</a:t>
            </a:r>
          </a:p>
        </p:txBody>
      </p:sp>
    </p:spTree>
    <p:extLst>
      <p:ext uri="{BB962C8B-B14F-4D97-AF65-F5344CB8AC3E}">
        <p14:creationId xmlns:p14="http://schemas.microsoft.com/office/powerpoint/2010/main" val="127193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8.2.3  </a:t>
            </a:r>
            <a:r>
              <a:rPr lang="zh-CN" altLang="zh-CN" dirty="0"/>
              <a:t>实例：使用</a:t>
            </a:r>
            <a:r>
              <a:rPr lang="en-US" altLang="zh-CN" dirty="0"/>
              <a:t>return</a:t>
            </a:r>
            <a:r>
              <a:rPr lang="zh-CN" altLang="zh-CN" dirty="0"/>
              <a:t>命令</a:t>
            </a:r>
            <a:endParaRPr lang="zh-CN" altLang="en-US" dirty="0"/>
          </a:p>
        </p:txBody>
      </p:sp>
      <p:sp>
        <p:nvSpPr>
          <p:cNvPr id="3" name="内容占位符 2"/>
          <p:cNvSpPr>
            <a:spLocks noGrp="1"/>
          </p:cNvSpPr>
          <p:nvPr>
            <p:ph idx="1"/>
          </p:nvPr>
        </p:nvSpPr>
        <p:spPr/>
        <p:txBody>
          <a:bodyPr/>
          <a:lstStyle/>
          <a:p>
            <a:r>
              <a:rPr lang="zh-CN" altLang="zh-CN" dirty="0"/>
              <a:t>如果在函数里有</a:t>
            </a:r>
            <a:r>
              <a:rPr lang="en-US" altLang="zh-CN" dirty="0"/>
              <a:t>Shell</a:t>
            </a:r>
            <a:r>
              <a:rPr lang="zh-CN" altLang="zh-CN" dirty="0"/>
              <a:t>内置命令</a:t>
            </a:r>
            <a:r>
              <a:rPr lang="en-US" altLang="zh-CN" dirty="0"/>
              <a:t>return</a:t>
            </a:r>
            <a:r>
              <a:rPr lang="zh-CN" altLang="zh-CN" dirty="0"/>
              <a:t>，则函数执行到</a:t>
            </a:r>
            <a:r>
              <a:rPr lang="en-US" altLang="zh-CN" dirty="0"/>
              <a:t>return</a:t>
            </a:r>
            <a:r>
              <a:rPr lang="zh-CN" altLang="zh-CN" dirty="0"/>
              <a:t>语句结束，并且返回到</a:t>
            </a:r>
            <a:r>
              <a:rPr lang="en-US" altLang="zh-CN" dirty="0"/>
              <a:t>Shell</a:t>
            </a:r>
            <a:r>
              <a:rPr lang="zh-CN" altLang="zh-CN" dirty="0"/>
              <a:t>脚本中调用函数位置的下一个命令。如果</a:t>
            </a:r>
            <a:r>
              <a:rPr lang="en-US" altLang="zh-CN" dirty="0"/>
              <a:t>return</a:t>
            </a:r>
            <a:r>
              <a:rPr lang="zh-CN" altLang="zh-CN" dirty="0"/>
              <a:t>带有一个数值型参数，则这个参数就是函数的返回值，返回值的最大值是</a:t>
            </a:r>
            <a:r>
              <a:rPr lang="en-US" altLang="zh-CN" dirty="0"/>
              <a:t>255</a:t>
            </a:r>
            <a:r>
              <a:rPr lang="zh-CN" altLang="zh-CN" dirty="0"/>
              <a:t>；否则，函数的返回值是函数体内最后一个执行的命令的返回状态。</a:t>
            </a:r>
          </a:p>
          <a:p>
            <a:endParaRPr lang="zh-CN" altLang="en-US" dirty="0"/>
          </a:p>
        </p:txBody>
      </p:sp>
    </p:spTree>
    <p:extLst>
      <p:ext uri="{BB962C8B-B14F-4D97-AF65-F5344CB8AC3E}">
        <p14:creationId xmlns:p14="http://schemas.microsoft.com/office/powerpoint/2010/main" val="87027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8.2.4  </a:t>
            </a:r>
            <a:r>
              <a:rPr lang="zh-CN" altLang="zh-CN" dirty="0"/>
              <a:t>实例：函数返回值测试</a:t>
            </a:r>
            <a:endParaRPr lang="zh-CN" altLang="en-US" dirty="0"/>
          </a:p>
        </p:txBody>
      </p:sp>
      <p:sp>
        <p:nvSpPr>
          <p:cNvPr id="3" name="内容占位符 2"/>
          <p:cNvSpPr>
            <a:spLocks noGrp="1"/>
          </p:cNvSpPr>
          <p:nvPr>
            <p:ph idx="1"/>
          </p:nvPr>
        </p:nvSpPr>
        <p:spPr/>
        <p:txBody>
          <a:bodyPr/>
          <a:lstStyle/>
          <a:p>
            <a:r>
              <a:rPr lang="zh-CN" altLang="zh-CN" dirty="0"/>
              <a:t>可以直接在脚本调用函数语句的后面使用</a:t>
            </a:r>
            <a:r>
              <a:rPr lang="en-US" altLang="zh-CN" dirty="0"/>
              <a:t>Shell</a:t>
            </a:r>
            <a:r>
              <a:rPr lang="zh-CN" altLang="zh-CN" dirty="0"/>
              <a:t>特殊参数“</a:t>
            </a:r>
            <a:r>
              <a:rPr lang="en-US" altLang="zh-CN" dirty="0"/>
              <a:t>?</a:t>
            </a:r>
            <a:r>
              <a:rPr lang="zh-CN" altLang="zh-CN" dirty="0"/>
              <a:t>”来测试函数调用的返回值，通过特殊参数“</a:t>
            </a:r>
            <a:r>
              <a:rPr lang="en-US" altLang="zh-CN" dirty="0"/>
              <a:t>?</a:t>
            </a:r>
            <a:r>
              <a:rPr lang="zh-CN" altLang="zh-CN" dirty="0"/>
              <a:t>”可以得到最近一次执行的前台命令的退出状态</a:t>
            </a:r>
            <a:r>
              <a:rPr lang="zh-CN" altLang="zh-CN" dirty="0" smtClean="0"/>
              <a:t>。</a:t>
            </a:r>
            <a:endParaRPr lang="en-US" altLang="zh-CN" dirty="0" smtClean="0"/>
          </a:p>
          <a:p>
            <a:r>
              <a:rPr lang="zh-CN" altLang="zh-CN" dirty="0"/>
              <a:t>或者也可以使用</a:t>
            </a:r>
            <a:r>
              <a:rPr lang="en-US" altLang="zh-CN" dirty="0"/>
              <a:t>if</a:t>
            </a:r>
            <a:r>
              <a:rPr lang="zh-CN" altLang="zh-CN" dirty="0"/>
              <a:t>语句测试函数返回值。建议在</a:t>
            </a:r>
            <a:r>
              <a:rPr lang="en-US" altLang="zh-CN" dirty="0"/>
              <a:t>if</a:t>
            </a:r>
            <a:r>
              <a:rPr lang="zh-CN" altLang="zh-CN" dirty="0"/>
              <a:t>语句里用括号将函数调用括起来以增加可读性。</a:t>
            </a:r>
            <a:endParaRPr lang="zh-CN" altLang="en-US" dirty="0"/>
          </a:p>
        </p:txBody>
      </p:sp>
    </p:spTree>
    <p:extLst>
      <p:ext uri="{BB962C8B-B14F-4D97-AF65-F5344CB8AC3E}">
        <p14:creationId xmlns:p14="http://schemas.microsoft.com/office/powerpoint/2010/main" val="3602356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TotalTime>
  <Words>687</Words>
  <Application>Microsoft Office PowerPoint</Application>
  <PresentationFormat>全屏显示(4:3)</PresentationFormat>
  <Paragraphs>91</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都市</vt:lpstr>
      <vt:lpstr>第8章  Shell函数</vt:lpstr>
      <vt:lpstr>8.1  函数的定义</vt:lpstr>
      <vt:lpstr>8.1  函数的定义</vt:lpstr>
      <vt:lpstr>8.2  函数的参数、变量与返回值</vt:lpstr>
      <vt:lpstr>8.2.1  实例：向函数传递参数</vt:lpstr>
      <vt:lpstr>8.2.2  本地变量</vt:lpstr>
      <vt:lpstr>8.2.2  本地变量</vt:lpstr>
      <vt:lpstr>8.2.3  实例：使用return命令</vt:lpstr>
      <vt:lpstr>8.2.4  实例：函数返回值测试</vt:lpstr>
      <vt:lpstr>8.3  函数的调用</vt:lpstr>
      <vt:lpstr>8.3.1  实例：在Shell命令行调用函数</vt:lpstr>
      <vt:lpstr>8.3.2  实例：在脚本中调用函数</vt:lpstr>
      <vt:lpstr>8.3.3  实例：从函数文件中调用函数</vt:lpstr>
      <vt:lpstr>8.3.4  实例：递归函数调用</vt:lpstr>
      <vt:lpstr>8.4  实例：将函数放在后台运行</vt:lpstr>
      <vt:lpstr>8.5  小结</vt:lpstr>
    </vt:vector>
  </TitlesOfParts>
  <Company>HYNST.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Shell函数</dc:title>
  <dc:creator>Gaoyuhao</dc:creator>
  <cp:lastModifiedBy>Gaoyuhao</cp:lastModifiedBy>
  <cp:revision>2</cp:revision>
  <dcterms:created xsi:type="dcterms:W3CDTF">2014-08-27T09:18:32Z</dcterms:created>
  <dcterms:modified xsi:type="dcterms:W3CDTF">2014-08-27T09:36:29Z</dcterms:modified>
</cp:coreProperties>
</file>