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DA16BC-3313-4C9D-BB29-C0CB97E4207A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67CA54-B890-425B-BB26-3F1177F5A4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9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71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 </a:t>
            </a:r>
            <a:r>
              <a:rPr lang="zh-CN" altLang="zh-CN" dirty="0"/>
              <a:t>实例：使用句点</a:t>
            </a:r>
            <a:r>
              <a:rPr lang="en-US" altLang="zh-CN" dirty="0"/>
              <a:t>.</a:t>
            </a:r>
            <a:r>
              <a:rPr lang="zh-CN" altLang="zh-CN" dirty="0"/>
              <a:t>匹配单字符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比如，我们有一个文件</a:t>
            </a:r>
            <a:r>
              <a:rPr lang="en-US" altLang="zh-CN" dirty="0"/>
              <a:t>list.txt</a:t>
            </a:r>
            <a:r>
              <a:rPr lang="zh-CN" altLang="zh-CN" dirty="0"/>
              <a:t>，其内容如下所示：</a:t>
            </a:r>
          </a:p>
          <a:p>
            <a:r>
              <a:rPr lang="x-none" altLang="zh-CN" dirty="0"/>
              <a:t>$ cat list.txt</a:t>
            </a:r>
            <a:endParaRPr lang="zh-CN" altLang="zh-CN" dirty="0"/>
          </a:p>
          <a:p>
            <a:r>
              <a:rPr lang="x-none" altLang="zh-CN" dirty="0"/>
              <a:t>1122</a:t>
            </a:r>
            <a:endParaRPr lang="zh-CN" altLang="zh-CN" dirty="0"/>
          </a:p>
          <a:p>
            <a:r>
              <a:rPr lang="x-none" altLang="zh-CN" dirty="0"/>
              <a:t>112</a:t>
            </a:r>
            <a:endParaRPr lang="zh-CN" altLang="zh-CN" dirty="0"/>
          </a:p>
          <a:p>
            <a:r>
              <a:rPr lang="x-none" altLang="zh-CN" dirty="0"/>
              <a:t>11222</a:t>
            </a:r>
            <a:endParaRPr lang="zh-CN" altLang="zh-CN" dirty="0"/>
          </a:p>
          <a:p>
            <a:r>
              <a:rPr lang="x-none" altLang="zh-CN" dirty="0"/>
              <a:t>2211</a:t>
            </a:r>
            <a:endParaRPr lang="zh-CN" altLang="zh-CN" dirty="0"/>
          </a:p>
          <a:p>
            <a:r>
              <a:rPr lang="x-none" altLang="zh-CN" dirty="0"/>
              <a:t>22111</a:t>
            </a:r>
            <a:endParaRPr lang="zh-CN" altLang="zh-CN" dirty="0"/>
          </a:p>
          <a:p>
            <a:r>
              <a:rPr lang="x-none" altLang="zh-CN" dirty="0"/>
              <a:t>abdde</a:t>
            </a:r>
            <a:endParaRPr lang="zh-CN" altLang="zh-CN" dirty="0"/>
          </a:p>
          <a:p>
            <a:r>
              <a:rPr lang="x-none" altLang="zh-CN" dirty="0"/>
              <a:t>abede</a:t>
            </a:r>
            <a:endParaRPr lang="zh-CN" altLang="zh-CN" dirty="0"/>
          </a:p>
          <a:p>
            <a:r>
              <a:rPr lang="x-none" altLang="zh-CN" dirty="0"/>
              <a:t>bbcde</a:t>
            </a:r>
            <a:endParaRPr lang="zh-CN" altLang="zh-CN" dirty="0"/>
          </a:p>
          <a:p>
            <a:r>
              <a:rPr lang="x-none" altLang="zh-CN" dirty="0"/>
              <a:t>bbdde</a:t>
            </a:r>
            <a:endParaRPr lang="zh-CN" altLang="zh-CN" dirty="0"/>
          </a:p>
          <a:p>
            <a:r>
              <a:rPr lang="zh-CN" altLang="zh-CN" dirty="0"/>
              <a:t>现在我们来搜索此文件中，包含字符串“</a:t>
            </a:r>
            <a:r>
              <a:rPr lang="en-US" altLang="zh-CN" dirty="0"/>
              <a:t>112</a:t>
            </a:r>
            <a:r>
              <a:rPr lang="zh-CN" altLang="zh-CN" dirty="0"/>
              <a:t>”且其后至少有一个字符的</a:t>
            </a:r>
            <a:r>
              <a:rPr lang="zh-CN" altLang="zh-CN" dirty="0" smtClean="0"/>
              <a:t>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93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 </a:t>
            </a:r>
            <a:r>
              <a:rPr lang="zh-CN" altLang="zh-CN" dirty="0"/>
              <a:t>实例：使用插入符号</a:t>
            </a:r>
            <a:r>
              <a:rPr lang="en-US" altLang="zh-CN" dirty="0"/>
              <a:t>^</a:t>
            </a:r>
            <a:r>
              <a:rPr lang="zh-CN" altLang="zh-CN" dirty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例如，我们要查找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zh-CN" dirty="0"/>
              <a:t>文件中</a:t>
            </a:r>
            <a:r>
              <a:rPr lang="en-US" altLang="zh-CN" dirty="0"/>
              <a:t>root</a:t>
            </a:r>
            <a:r>
              <a:rPr lang="zh-CN" altLang="zh-CN" dirty="0"/>
              <a:t>账号的信息，如果不使用正则表达式，而只使用</a:t>
            </a:r>
            <a:r>
              <a:rPr lang="en-US" altLang="zh-CN" dirty="0"/>
              <a:t>root</a:t>
            </a:r>
            <a:r>
              <a:rPr lang="zh-CN" altLang="zh-CN" dirty="0"/>
              <a:t>关键字，可能会得到类似如下结果：</a:t>
            </a:r>
          </a:p>
          <a:p>
            <a:r>
              <a:rPr lang="x-none" altLang="zh-CN" dirty="0"/>
              <a:t>$ grep root /etc/passwd</a:t>
            </a:r>
            <a:endParaRPr lang="zh-CN" altLang="zh-CN" dirty="0"/>
          </a:p>
          <a:p>
            <a:r>
              <a:rPr lang="x-none" altLang="zh-CN" dirty="0"/>
              <a:t>root:x:0:0:root:/root:/bin/bash</a:t>
            </a:r>
            <a:endParaRPr lang="zh-CN" altLang="zh-CN" dirty="0"/>
          </a:p>
          <a:p>
            <a:r>
              <a:rPr lang="x-none" altLang="zh-CN" dirty="0"/>
              <a:t>operator:x:11:0:operator:/root:/sbin/nologin</a:t>
            </a:r>
            <a:endParaRPr lang="zh-CN" altLang="zh-CN" dirty="0"/>
          </a:p>
          <a:p>
            <a:r>
              <a:rPr lang="zh-CN" altLang="zh-CN" dirty="0"/>
              <a:t>显然，上述的结果并不完全是我们需要的结果。此时，我们使用插入符号元字符就可以只显示</a:t>
            </a:r>
            <a:r>
              <a:rPr lang="en-US" altLang="zh-CN" dirty="0"/>
              <a:t>root</a:t>
            </a:r>
            <a:r>
              <a:rPr lang="zh-CN" altLang="zh-CN" dirty="0"/>
              <a:t>账号的信息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1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9.2.3  </a:t>
            </a:r>
            <a:r>
              <a:rPr lang="zh-CN" altLang="zh-CN" dirty="0"/>
              <a:t>实例：使用美元符</a:t>
            </a:r>
            <a:r>
              <a:rPr lang="en-US" altLang="zh-CN" dirty="0"/>
              <a:t>$</a:t>
            </a:r>
            <a:r>
              <a:rPr lang="zh-CN" altLang="zh-CN" dirty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将插入符号“</a:t>
            </a:r>
            <a:r>
              <a:rPr lang="en-US" altLang="zh-CN" dirty="0"/>
              <a:t>^</a:t>
            </a:r>
            <a:r>
              <a:rPr lang="zh-CN" altLang="zh-CN" dirty="0"/>
              <a:t>”和美元符“</a:t>
            </a:r>
            <a:r>
              <a:rPr lang="en-US" altLang="zh-CN" dirty="0"/>
              <a:t>$</a:t>
            </a:r>
            <a:r>
              <a:rPr lang="zh-CN" altLang="zh-CN" dirty="0"/>
              <a:t>”单独结合使用，可以查找文件中空白行：</a:t>
            </a:r>
          </a:p>
          <a:p>
            <a:r>
              <a:rPr lang="x-none" altLang="zh-CN" dirty="0"/>
              <a:t>$ grep -v '^$' filename</a:t>
            </a:r>
            <a:endParaRPr lang="zh-CN" altLang="zh-CN" dirty="0"/>
          </a:p>
          <a:p>
            <a:r>
              <a:rPr lang="zh-CN" altLang="zh-CN" dirty="0"/>
              <a:t>上述示例是打印除空行以外的其它行。</a:t>
            </a:r>
          </a:p>
          <a:p>
            <a:r>
              <a:rPr lang="zh-CN" altLang="zh-CN" dirty="0"/>
              <a:t>使用美元符“</a:t>
            </a:r>
            <a:r>
              <a:rPr lang="en-US" altLang="zh-CN" dirty="0"/>
              <a:t>$</a:t>
            </a:r>
            <a:r>
              <a:rPr lang="zh-CN" altLang="zh-CN" dirty="0"/>
              <a:t>”匹配，我可以查找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zh-CN" dirty="0"/>
              <a:t>中用户默认</a:t>
            </a:r>
            <a:r>
              <a:rPr lang="en-US" altLang="zh-CN" dirty="0"/>
              <a:t>Shell</a:t>
            </a:r>
            <a:r>
              <a:rPr lang="zh-CN" altLang="zh-CN" dirty="0"/>
              <a:t>是</a:t>
            </a:r>
            <a:r>
              <a:rPr lang="en-US" altLang="zh-CN" dirty="0"/>
              <a:t>Bash</a:t>
            </a:r>
            <a:r>
              <a:rPr lang="zh-CN" altLang="zh-CN" dirty="0"/>
              <a:t>的账号：</a:t>
            </a:r>
          </a:p>
          <a:p>
            <a:r>
              <a:rPr lang="x-none" altLang="zh-CN" dirty="0"/>
              <a:t>$ grep 'bash$' /etc/passwd</a:t>
            </a:r>
            <a:endParaRPr lang="zh-CN" altLang="zh-CN" dirty="0"/>
          </a:p>
          <a:p>
            <a:r>
              <a:rPr lang="zh-CN" altLang="zh-CN" dirty="0"/>
              <a:t>上述示例中，查找的即是以“</a:t>
            </a:r>
            <a:r>
              <a:rPr lang="en-US" altLang="zh-CN" dirty="0"/>
              <a:t>bash</a:t>
            </a:r>
            <a:r>
              <a:rPr lang="zh-CN" altLang="zh-CN" dirty="0"/>
              <a:t>”字符串结尾的行。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7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9.2.4  </a:t>
            </a:r>
            <a:r>
              <a:rPr lang="zh-CN" altLang="zh-CN" dirty="0"/>
              <a:t>实例：使用星号</a:t>
            </a:r>
            <a:r>
              <a:rPr lang="en-US" altLang="zh-CN" dirty="0"/>
              <a:t>*</a:t>
            </a:r>
            <a:r>
              <a:rPr lang="zh-CN" altLang="zh-CN" dirty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我们在</a:t>
            </a:r>
            <a:r>
              <a:rPr lang="en-US" altLang="zh-CN" dirty="0"/>
              <a:t>Linux</a:t>
            </a:r>
            <a:r>
              <a:rPr lang="zh-CN" altLang="zh-CN" dirty="0"/>
              <a:t>的系统日志文件</a:t>
            </a:r>
            <a:r>
              <a:rPr lang="en-US" altLang="zh-CN" dirty="0"/>
              <a:t>/</a:t>
            </a:r>
            <a:r>
              <a:rPr lang="en-US" altLang="zh-CN" dirty="0" err="1"/>
              <a:t>va</a:t>
            </a:r>
            <a:r>
              <a:rPr lang="en-US" altLang="zh-CN" dirty="0"/>
              <a:t>/log/messages</a:t>
            </a:r>
            <a:r>
              <a:rPr lang="zh-CN" altLang="zh-CN" dirty="0"/>
              <a:t>中查找所有匹配“</a:t>
            </a:r>
            <a:r>
              <a:rPr lang="en-US" altLang="zh-CN" dirty="0"/>
              <a:t>kernel: *</a:t>
            </a:r>
            <a:r>
              <a:rPr lang="zh-CN" altLang="zh-CN" dirty="0"/>
              <a:t>”的行：</a:t>
            </a:r>
          </a:p>
          <a:p>
            <a:r>
              <a:rPr lang="x-none" altLang="zh-CN" dirty="0"/>
              <a:t>$ grep "kernel: *." /var/log/messages</a:t>
            </a:r>
            <a:endParaRPr lang="zh-CN" altLang="zh-CN" dirty="0"/>
          </a:p>
          <a:p>
            <a:r>
              <a:rPr lang="zh-CN" altLang="zh-CN" dirty="0"/>
              <a:t>上述示例中，将匹配</a:t>
            </a:r>
            <a:r>
              <a:rPr lang="en-US" altLang="zh-CN" dirty="0"/>
              <a:t>kernel</a:t>
            </a:r>
            <a:r>
              <a:rPr lang="zh-CN" altLang="zh-CN" dirty="0"/>
              <a:t>和冒号“</a:t>
            </a:r>
            <a:r>
              <a:rPr lang="en-US" altLang="zh-CN" dirty="0"/>
              <a:t>:</a:t>
            </a:r>
            <a:r>
              <a:rPr lang="zh-CN" altLang="zh-CN" dirty="0"/>
              <a:t>”，还有紧跟其后</a:t>
            </a:r>
            <a:r>
              <a:rPr lang="en-US" altLang="zh-CN" dirty="0"/>
              <a:t>0</a:t>
            </a:r>
            <a:r>
              <a:rPr lang="zh-CN" altLang="zh-CN" dirty="0"/>
              <a:t>个或多个空格，最后是一个句点“</a:t>
            </a:r>
            <a:r>
              <a:rPr lang="en-US" altLang="zh-CN" dirty="0"/>
              <a:t>.</a:t>
            </a:r>
            <a:r>
              <a:rPr lang="zh-CN" altLang="zh-CN" dirty="0"/>
              <a:t>”匹配任意一个字符。</a:t>
            </a:r>
          </a:p>
          <a:p>
            <a:r>
              <a:rPr lang="zh-CN" altLang="zh-CN" dirty="0"/>
              <a:t>下面的例子是查找文件中，所有包含单词是以字母‘</a:t>
            </a:r>
            <a:r>
              <a:rPr lang="en-US" altLang="zh-CN" dirty="0" err="1"/>
              <a:t>i</a:t>
            </a:r>
            <a:r>
              <a:rPr lang="zh-CN" altLang="zh-CN" dirty="0"/>
              <a:t>’开头以字母‘</a:t>
            </a:r>
            <a:r>
              <a:rPr lang="en-US" altLang="zh-CN" dirty="0"/>
              <a:t>l</a:t>
            </a:r>
            <a:r>
              <a:rPr lang="zh-CN" altLang="zh-CN" dirty="0"/>
              <a:t>’结尾的行：</a:t>
            </a:r>
          </a:p>
          <a:p>
            <a:r>
              <a:rPr lang="x-none" altLang="zh-CN" dirty="0"/>
              <a:t>$ egrep "\&lt;i.*l\&gt;" filename --color</a:t>
            </a:r>
            <a:endParaRPr lang="zh-CN" altLang="zh-CN" dirty="0"/>
          </a:p>
          <a:p>
            <a:r>
              <a:rPr lang="zh-CN" altLang="zh-CN" dirty="0"/>
              <a:t>或</a:t>
            </a:r>
          </a:p>
          <a:p>
            <a:r>
              <a:rPr lang="x-none" altLang="zh-CN" dirty="0"/>
              <a:t>$ grep "\&lt;i.*l\&gt;" filename --color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78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9.2.5  </a:t>
            </a:r>
            <a:r>
              <a:rPr lang="zh-CN" altLang="zh-CN" dirty="0"/>
              <a:t>实例：使用方括号</a:t>
            </a:r>
            <a:r>
              <a:rPr lang="en-US" altLang="zh-CN" dirty="0"/>
              <a:t>[ ]</a:t>
            </a:r>
            <a:r>
              <a:rPr lang="zh-CN" altLang="zh-CN" dirty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比如，找出文件中含有至少</a:t>
            </a:r>
            <a:r>
              <a:rPr lang="en-US" altLang="zh-CN" dirty="0"/>
              <a:t>11</a:t>
            </a:r>
            <a:r>
              <a:rPr lang="zh-CN" altLang="zh-CN" dirty="0"/>
              <a:t>个连续小写字母的行：</a:t>
            </a:r>
          </a:p>
          <a:p>
            <a:r>
              <a:rPr lang="x-none" altLang="zh-CN" dirty="0"/>
              <a:t>$ grep "[a-z]\{11\}" /var/log/setup.log --color</a:t>
            </a:r>
            <a:endParaRPr lang="zh-CN" altLang="zh-CN" dirty="0"/>
          </a:p>
          <a:p>
            <a:r>
              <a:rPr lang="zh-CN" altLang="zh-CN" dirty="0"/>
              <a:t>或</a:t>
            </a:r>
          </a:p>
          <a:p>
            <a:r>
              <a:rPr lang="x-none" altLang="zh-CN" dirty="0"/>
              <a:t>$ egrep "[a-z]{11}" /var/log/setup.log --color</a:t>
            </a:r>
            <a:endParaRPr lang="zh-CN" altLang="zh-CN" dirty="0"/>
          </a:p>
          <a:p>
            <a:r>
              <a:rPr lang="zh-CN" altLang="zh-CN" dirty="0"/>
              <a:t>查看文件中包含字母‘</a:t>
            </a:r>
            <a:r>
              <a:rPr lang="en-US" altLang="zh-CN" dirty="0"/>
              <a:t>b</a:t>
            </a:r>
            <a:r>
              <a:rPr lang="zh-CN" altLang="zh-CN" dirty="0"/>
              <a:t>’或字母‘</a:t>
            </a:r>
            <a:r>
              <a:rPr lang="en-US" altLang="zh-CN" dirty="0"/>
              <a:t>s</a:t>
            </a:r>
            <a:r>
              <a:rPr lang="zh-CN" altLang="zh-CN" dirty="0"/>
              <a:t>’的行：</a:t>
            </a:r>
          </a:p>
          <a:p>
            <a:r>
              <a:rPr lang="x-none" altLang="zh-CN" dirty="0"/>
              <a:t>$ grep [bs] filename</a:t>
            </a:r>
            <a:endParaRPr lang="zh-CN" altLang="zh-CN" dirty="0"/>
          </a:p>
          <a:p>
            <a:r>
              <a:rPr lang="zh-CN" altLang="zh-CN" dirty="0"/>
              <a:t>查看系统日志文件中包含“数字</a:t>
            </a:r>
            <a:r>
              <a:rPr lang="en-US" altLang="zh-CN" dirty="0"/>
              <a:t>+</a:t>
            </a:r>
            <a:r>
              <a:rPr lang="zh-CN" altLang="zh-CN" dirty="0"/>
              <a:t>空格</a:t>
            </a:r>
            <a:r>
              <a:rPr lang="en-US" altLang="zh-CN" dirty="0"/>
              <a:t>+times</a:t>
            </a:r>
            <a:r>
              <a:rPr lang="zh-CN" altLang="zh-CN" dirty="0"/>
              <a:t>”的行：</a:t>
            </a:r>
          </a:p>
          <a:p>
            <a:r>
              <a:rPr lang="x-none" altLang="zh-CN" dirty="0"/>
              <a:t>$ grep "[0-9]\+ times" /var/log/messages --color</a:t>
            </a:r>
            <a:endParaRPr lang="zh-CN" altLang="zh-CN" dirty="0"/>
          </a:p>
          <a:p>
            <a:r>
              <a:rPr lang="zh-CN" altLang="zh-CN" dirty="0"/>
              <a:t>或</a:t>
            </a:r>
          </a:p>
          <a:p>
            <a:r>
              <a:rPr lang="x-none" altLang="zh-CN" dirty="0"/>
              <a:t>$ egrep "[0-9]+ times" /var/log/messages --color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3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9.2.6  </a:t>
            </a:r>
            <a:r>
              <a:rPr lang="zh-CN" altLang="zh-CN" dirty="0"/>
              <a:t>实例：使用问号</a:t>
            </a:r>
            <a:r>
              <a:rPr lang="en-US" altLang="zh-CN" dirty="0"/>
              <a:t>?</a:t>
            </a:r>
            <a:r>
              <a:rPr lang="zh-CN" altLang="zh-CN" dirty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比如，我们有一个内容如下的文件</a:t>
            </a:r>
            <a:r>
              <a:rPr lang="en-US" altLang="zh-CN" dirty="0"/>
              <a:t>regexExamp.txt</a:t>
            </a:r>
            <a:r>
              <a:rPr lang="zh-CN" altLang="zh-CN" dirty="0"/>
              <a:t>：</a:t>
            </a:r>
          </a:p>
          <a:p>
            <a:r>
              <a:rPr lang="x-none" altLang="zh-CN" dirty="0"/>
              <a:t>cat regexExamp.txt</a:t>
            </a:r>
            <a:endParaRPr lang="zh-CN" altLang="zh-CN" dirty="0"/>
          </a:p>
          <a:p>
            <a:r>
              <a:rPr lang="x-none" altLang="zh-CN" dirty="0"/>
              <a:t>hi hello</a:t>
            </a:r>
            <a:endParaRPr lang="zh-CN" altLang="zh-CN" dirty="0"/>
          </a:p>
          <a:p>
            <a:r>
              <a:rPr lang="x-none" altLang="zh-CN" dirty="0"/>
              <a:t>hi    hello how are you</a:t>
            </a:r>
            <a:endParaRPr lang="zh-CN" altLang="zh-CN" dirty="0"/>
          </a:p>
          <a:p>
            <a:r>
              <a:rPr lang="x-none" altLang="zh-CN" dirty="0"/>
              <a:t>hihello</a:t>
            </a:r>
            <a:endParaRPr lang="zh-CN" altLang="zh-CN" dirty="0"/>
          </a:p>
          <a:p>
            <a:r>
              <a:rPr lang="zh-CN" altLang="zh-CN" dirty="0"/>
              <a:t>我们来查看一下“</a:t>
            </a:r>
            <a:r>
              <a:rPr lang="en-US" altLang="zh-CN" dirty="0"/>
              <a:t>hi ?hello</a:t>
            </a:r>
            <a:r>
              <a:rPr lang="zh-CN" altLang="zh-CN" dirty="0"/>
              <a:t>”的匹配结果：</a:t>
            </a:r>
          </a:p>
          <a:p>
            <a:r>
              <a:rPr lang="x-none" altLang="zh-CN" dirty="0"/>
              <a:t>$ egrep "hi ?hello" regexExamp.txt</a:t>
            </a:r>
            <a:endParaRPr lang="zh-CN" altLang="zh-CN" dirty="0"/>
          </a:p>
          <a:p>
            <a:r>
              <a:rPr lang="x-none" altLang="zh-CN" dirty="0"/>
              <a:t>hi hello</a:t>
            </a:r>
            <a:endParaRPr lang="zh-CN" altLang="zh-CN" dirty="0"/>
          </a:p>
          <a:p>
            <a:r>
              <a:rPr lang="x-none" altLang="zh-CN" dirty="0"/>
              <a:t>hihello</a:t>
            </a:r>
            <a:endParaRPr lang="zh-CN" altLang="zh-CN" dirty="0"/>
          </a:p>
          <a:p>
            <a:r>
              <a:rPr lang="zh-CN" altLang="zh-CN" dirty="0"/>
              <a:t>或</a:t>
            </a:r>
          </a:p>
          <a:p>
            <a:r>
              <a:rPr lang="x-none" altLang="zh-CN" dirty="0"/>
              <a:t>$ grep "hi \?hello" regexExamp.txt</a:t>
            </a:r>
            <a:endParaRPr lang="zh-CN" altLang="zh-CN" dirty="0"/>
          </a:p>
          <a:p>
            <a:r>
              <a:rPr lang="x-none" altLang="zh-CN" dirty="0"/>
              <a:t>hi hello</a:t>
            </a:r>
            <a:endParaRPr lang="zh-CN" altLang="zh-CN" dirty="0"/>
          </a:p>
          <a:p>
            <a:r>
              <a:rPr lang="x-none" altLang="zh-CN" dirty="0"/>
              <a:t>hihello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44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9.2.7  </a:t>
            </a:r>
            <a:r>
              <a:rPr lang="zh-CN" altLang="zh-CN" dirty="0"/>
              <a:t>实例：使用加号</a:t>
            </a:r>
            <a:r>
              <a:rPr lang="en-US" altLang="zh-CN" dirty="0"/>
              <a:t>+</a:t>
            </a:r>
            <a:r>
              <a:rPr lang="zh-CN" altLang="zh-CN" dirty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我们仍然使用上一节中示例文件</a:t>
            </a:r>
            <a:r>
              <a:rPr lang="en-US" altLang="zh-CN" dirty="0"/>
              <a:t>regexExamp.txt</a:t>
            </a:r>
            <a:r>
              <a:rPr lang="zh-CN" altLang="zh-CN" dirty="0"/>
              <a:t>，查看“</a:t>
            </a:r>
            <a:r>
              <a:rPr lang="en-US" altLang="zh-CN" dirty="0"/>
              <a:t>hi +hello</a:t>
            </a:r>
            <a:r>
              <a:rPr lang="zh-CN" altLang="zh-CN" dirty="0"/>
              <a:t>”的匹配将是怎样的结果：</a:t>
            </a:r>
          </a:p>
          <a:p>
            <a:r>
              <a:rPr lang="x-none" altLang="zh-CN" dirty="0"/>
              <a:t>$ egrep "hi +hello" regexExamp.txt</a:t>
            </a:r>
            <a:endParaRPr lang="zh-CN" altLang="zh-CN" dirty="0"/>
          </a:p>
          <a:p>
            <a:r>
              <a:rPr lang="x-none" altLang="zh-CN" dirty="0"/>
              <a:t>hi hello</a:t>
            </a:r>
            <a:endParaRPr lang="zh-CN" altLang="zh-CN" dirty="0"/>
          </a:p>
          <a:p>
            <a:r>
              <a:rPr lang="x-none" altLang="zh-CN" dirty="0"/>
              <a:t>hi    hello how are you</a:t>
            </a:r>
            <a:endParaRPr lang="zh-CN" altLang="zh-CN" dirty="0"/>
          </a:p>
          <a:p>
            <a:r>
              <a:rPr lang="zh-CN" altLang="zh-CN" dirty="0"/>
              <a:t>或</a:t>
            </a:r>
          </a:p>
          <a:p>
            <a:r>
              <a:rPr lang="x-none" altLang="zh-CN" dirty="0"/>
              <a:t>$ grep "hi \+hello" regexExamp.txt</a:t>
            </a:r>
            <a:endParaRPr lang="zh-CN" altLang="zh-CN" dirty="0"/>
          </a:p>
          <a:p>
            <a:r>
              <a:rPr lang="x-none" altLang="zh-CN" dirty="0"/>
              <a:t>hi hello</a:t>
            </a:r>
            <a:endParaRPr lang="zh-CN" altLang="zh-CN" dirty="0"/>
          </a:p>
          <a:p>
            <a:r>
              <a:rPr lang="x-none" altLang="zh-CN" dirty="0"/>
              <a:t>hi    hello how are you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502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下面我们总结一下本章所学的主要知识：</a:t>
            </a:r>
          </a:p>
          <a:p>
            <a:r>
              <a:rPr lang="zh-CN" altLang="zh-CN" dirty="0"/>
              <a:t>正则表达式是一个描述一组字符串的模式。</a:t>
            </a:r>
          </a:p>
          <a:p>
            <a:r>
              <a:rPr lang="zh-CN" altLang="zh-CN" dirty="0"/>
              <a:t>正则表达式是由普通字符和元字符组成的字符集，而这个字符集匹配（或指定）一个模式。</a:t>
            </a:r>
          </a:p>
          <a:p>
            <a:r>
              <a:rPr lang="zh-CN" altLang="zh-CN" dirty="0"/>
              <a:t>正则表达式的主要作用是文本搜索和字符串处理。一个正则表达式匹配单个字符或一个字符串，或字符串的一部分。</a:t>
            </a:r>
          </a:p>
          <a:p>
            <a:r>
              <a:rPr lang="zh-CN" altLang="zh-CN" dirty="0"/>
              <a:t>正则表达式有两种类型，分别是基本正则表达式和扩展正则表达式。</a:t>
            </a:r>
          </a:p>
          <a:p>
            <a:r>
              <a:rPr lang="zh-CN" altLang="zh-CN" dirty="0"/>
              <a:t>基本正则表达式的元字符有：</a:t>
            </a:r>
            <a:r>
              <a:rPr lang="en-US" altLang="zh-CN" dirty="0"/>
              <a:t>*</a:t>
            </a:r>
            <a:r>
              <a:rPr lang="zh-CN" altLang="zh-CN" dirty="0"/>
              <a:t>、</a:t>
            </a:r>
            <a:r>
              <a:rPr lang="en-US" altLang="zh-CN" dirty="0"/>
              <a:t>.</a:t>
            </a:r>
            <a:r>
              <a:rPr lang="zh-CN" altLang="zh-CN" dirty="0"/>
              <a:t>、</a:t>
            </a:r>
            <a:r>
              <a:rPr lang="en-US" altLang="zh-CN" dirty="0"/>
              <a:t>^</a:t>
            </a:r>
            <a:r>
              <a:rPr lang="zh-CN" altLang="zh-CN" dirty="0"/>
              <a:t>、</a:t>
            </a:r>
            <a:r>
              <a:rPr lang="en-US" altLang="zh-CN" dirty="0"/>
              <a:t>$</a:t>
            </a:r>
            <a:r>
              <a:rPr lang="zh-CN" altLang="zh-CN" dirty="0"/>
              <a:t>、</a:t>
            </a:r>
            <a:r>
              <a:rPr lang="en-US" altLang="zh-CN" dirty="0"/>
              <a:t>[]</a:t>
            </a:r>
            <a:r>
              <a:rPr lang="zh-CN" altLang="zh-CN" dirty="0"/>
              <a:t>、</a:t>
            </a:r>
            <a:r>
              <a:rPr lang="en-US" altLang="zh-CN" dirty="0"/>
              <a:t>\</a:t>
            </a:r>
            <a:r>
              <a:rPr lang="zh-CN" altLang="zh-CN" dirty="0"/>
              <a:t>、</a:t>
            </a:r>
            <a:r>
              <a:rPr lang="en-US" altLang="zh-CN" dirty="0"/>
              <a:t>\&lt;\&gt;</a:t>
            </a:r>
            <a:endParaRPr lang="zh-CN" altLang="zh-CN" dirty="0"/>
          </a:p>
          <a:p>
            <a:r>
              <a:rPr lang="zh-CN" altLang="zh-CN" dirty="0"/>
              <a:t>扩展正则表达式在基本正则表达式的元字符的基础上，增加以下元字符：</a:t>
            </a:r>
            <a:r>
              <a:rPr lang="en-US" altLang="zh-CN" dirty="0"/>
              <a:t>?</a:t>
            </a:r>
            <a:r>
              <a:rPr lang="zh-CN" altLang="zh-CN" dirty="0"/>
              <a:t>、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\{\}</a:t>
            </a:r>
            <a:r>
              <a:rPr lang="zh-CN" altLang="zh-CN" dirty="0"/>
              <a:t>、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|</a:t>
            </a:r>
            <a:endParaRPr lang="zh-CN" altLang="zh-CN" dirty="0"/>
          </a:p>
          <a:p>
            <a:r>
              <a:rPr lang="en-US" altLang="zh-CN" dirty="0"/>
              <a:t>POSIX</a:t>
            </a:r>
            <a:r>
              <a:rPr lang="zh-CN" altLang="zh-CN" dirty="0"/>
              <a:t>字符类通常需用引号或双方括号（</a:t>
            </a:r>
            <a:r>
              <a:rPr lang="en-US" altLang="zh-CN" dirty="0"/>
              <a:t>[[]]</a:t>
            </a:r>
            <a:r>
              <a:rPr lang="zh-CN" altLang="zh-CN" dirty="0"/>
              <a:t>）括起来。</a:t>
            </a:r>
          </a:p>
          <a:p>
            <a:r>
              <a:rPr lang="zh-CN" altLang="zh-CN" dirty="0"/>
              <a:t>从</a:t>
            </a:r>
            <a:r>
              <a:rPr lang="en-US" altLang="zh-CN" dirty="0"/>
              <a:t>Bash</a:t>
            </a:r>
            <a:r>
              <a:rPr lang="zh-CN" altLang="zh-CN" dirty="0"/>
              <a:t>的</a:t>
            </a:r>
            <a:r>
              <a:rPr lang="en-US" altLang="zh-CN" dirty="0"/>
              <a:t>3.0</a:t>
            </a:r>
            <a:r>
              <a:rPr lang="zh-CN" altLang="zh-CN" dirty="0"/>
              <a:t>版本开始，</a:t>
            </a:r>
            <a:r>
              <a:rPr lang="en-US" altLang="zh-CN" dirty="0"/>
              <a:t>Bash</a:t>
            </a:r>
            <a:r>
              <a:rPr lang="zh-CN" altLang="zh-CN" dirty="0"/>
              <a:t>有了内部的正则表达式比较操作符，使用“</a:t>
            </a:r>
            <a:r>
              <a:rPr lang="en-US" altLang="zh-CN" dirty="0"/>
              <a:t>=~</a:t>
            </a:r>
            <a:r>
              <a:rPr lang="zh-CN" altLang="zh-CN" dirty="0"/>
              <a:t>”表示。</a:t>
            </a:r>
          </a:p>
          <a:p>
            <a:r>
              <a:rPr lang="en-US" altLang="zh-CN" dirty="0"/>
              <a:t>Shell</a:t>
            </a:r>
            <a:r>
              <a:rPr lang="zh-CN" altLang="zh-CN" dirty="0"/>
              <a:t>脚本中大部分使用</a:t>
            </a:r>
            <a:r>
              <a:rPr lang="en-US" altLang="zh-CN" dirty="0" err="1"/>
              <a:t>grep</a:t>
            </a:r>
            <a:r>
              <a:rPr lang="zh-CN" altLang="zh-CN" dirty="0"/>
              <a:t>或</a:t>
            </a:r>
            <a:r>
              <a:rPr lang="en-US" altLang="zh-CN" dirty="0" err="1"/>
              <a:t>sed</a:t>
            </a:r>
            <a:r>
              <a:rPr lang="zh-CN" altLang="zh-CN" dirty="0"/>
              <a:t>命令的正则表达式编写的代码现在可以由带有“</a:t>
            </a:r>
            <a:r>
              <a:rPr lang="en-US" altLang="zh-CN" dirty="0"/>
              <a:t>=~</a:t>
            </a:r>
            <a:r>
              <a:rPr lang="zh-CN" altLang="zh-CN" dirty="0"/>
              <a:t>”操作符的</a:t>
            </a:r>
            <a:r>
              <a:rPr lang="en-US" altLang="zh-CN" dirty="0"/>
              <a:t>Bash</a:t>
            </a:r>
            <a:r>
              <a:rPr lang="zh-CN" altLang="zh-CN" dirty="0"/>
              <a:t>表达式处理，并且</a:t>
            </a:r>
            <a:r>
              <a:rPr lang="en-US" altLang="zh-CN" dirty="0"/>
              <a:t>Bash</a:t>
            </a:r>
            <a:r>
              <a:rPr lang="zh-CN" altLang="zh-CN" dirty="0"/>
              <a:t>表达式可能使你的脚本更容易阅读和维护。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67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9.1  </a:t>
            </a:r>
            <a:r>
              <a:rPr lang="zh-CN" altLang="zh-CN" dirty="0">
                <a:effectLst/>
              </a:rPr>
              <a:t>什么是正则表达式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65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9.1.1  </a:t>
            </a:r>
            <a:r>
              <a:rPr lang="zh-CN" altLang="zh-CN" dirty="0">
                <a:effectLst/>
              </a:rPr>
              <a:t>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正则表达式是一个描述一组字符串的模式。与算术表达式类似，正则表达式也是由各种操作符结合小的表达式组成，这些所谓的操作符，即是正则表达式中的特殊元字符。</a:t>
            </a:r>
          </a:p>
          <a:p>
            <a:r>
              <a:rPr lang="zh-CN" altLang="zh-CN" dirty="0"/>
              <a:t>换句话说，正则表达式是由普通字符和元字符组成的字符集，而这个字符集匹配（或指定）一个模式。其基本结构单元是匹配单个字符的正则表达式。任何带有特殊含义的元字符可以通过在字符前加反斜杠‘</a:t>
            </a:r>
            <a:r>
              <a:rPr lang="en-US" altLang="zh-CN" dirty="0"/>
              <a:t>\</a:t>
            </a:r>
            <a:r>
              <a:rPr lang="zh-CN" altLang="zh-CN" dirty="0"/>
              <a:t>’来引用。</a:t>
            </a:r>
          </a:p>
          <a:p>
            <a:r>
              <a:rPr lang="zh-CN" altLang="zh-CN" dirty="0"/>
              <a:t>正则表达式的主要作用是文本搜索和字符串处理。一个正则表达式匹配单个字符或一个字符串，或字符串的一部分。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4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 </a:t>
            </a:r>
            <a:r>
              <a:rPr lang="zh-CN" altLang="zh-CN" dirty="0"/>
              <a:t>正则表达式类型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正则表达式有两种类型，分别是：</a:t>
            </a:r>
          </a:p>
          <a:p>
            <a:pPr lvl="0"/>
            <a:r>
              <a:rPr lang="zh-CN" altLang="zh-CN" dirty="0"/>
              <a:t>基本正则表达式</a:t>
            </a:r>
          </a:p>
          <a:p>
            <a:pPr lvl="0"/>
            <a:r>
              <a:rPr lang="zh-CN" altLang="zh-CN" dirty="0"/>
              <a:t>扩展正则表达式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86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 </a:t>
            </a:r>
            <a:r>
              <a:rPr lang="zh-CN" altLang="zh-CN" dirty="0"/>
              <a:t>正则表达式类型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基本正则表达式具有如下的元字符：</a:t>
            </a:r>
          </a:p>
          <a:p>
            <a:pPr lvl="0"/>
            <a:r>
              <a:rPr lang="zh-CN" altLang="zh-CN" dirty="0"/>
              <a:t>星号</a:t>
            </a:r>
            <a:r>
              <a:rPr lang="en-US" altLang="zh-CN" dirty="0"/>
              <a:t>--*</a:t>
            </a:r>
            <a:r>
              <a:rPr lang="zh-CN" altLang="zh-CN" dirty="0"/>
              <a:t>：匹配它前面的字符串或正则表达式任意次（包括</a:t>
            </a:r>
            <a:r>
              <a:rPr lang="en-US" altLang="zh-CN" dirty="0"/>
              <a:t>0</a:t>
            </a:r>
            <a:r>
              <a:rPr lang="zh-CN" altLang="zh-CN" dirty="0"/>
              <a:t>次）。比如，“</a:t>
            </a:r>
            <a:r>
              <a:rPr lang="en-US" altLang="zh-CN" dirty="0"/>
              <a:t>1122*</a:t>
            </a:r>
            <a:r>
              <a:rPr lang="zh-CN" altLang="zh-CN" dirty="0"/>
              <a:t>”将匹配</a:t>
            </a:r>
            <a:r>
              <a:rPr lang="en-US" altLang="zh-CN" dirty="0"/>
              <a:t>11+</a:t>
            </a:r>
            <a:r>
              <a:rPr lang="zh-CN" altLang="zh-CN" dirty="0"/>
              <a:t>一个或多个</a:t>
            </a:r>
            <a:r>
              <a:rPr lang="en-US" altLang="zh-CN" dirty="0"/>
              <a:t>2 </a:t>
            </a:r>
            <a:r>
              <a:rPr lang="zh-CN" altLang="zh-CN" dirty="0"/>
              <a:t>，其可能匹配的字符串将是</a:t>
            </a:r>
            <a:r>
              <a:rPr lang="en-US" altLang="zh-CN" dirty="0"/>
              <a:t>112</a:t>
            </a:r>
            <a:r>
              <a:rPr lang="zh-CN" altLang="zh-CN" dirty="0"/>
              <a:t>、</a:t>
            </a:r>
            <a:r>
              <a:rPr lang="en-US" altLang="zh-CN" dirty="0"/>
              <a:t>1122</a:t>
            </a:r>
            <a:r>
              <a:rPr lang="zh-CN" altLang="zh-CN" dirty="0"/>
              <a:t>、</a:t>
            </a:r>
            <a:r>
              <a:rPr lang="en-US" altLang="zh-CN" dirty="0"/>
              <a:t>1122222</a:t>
            </a:r>
            <a:r>
              <a:rPr lang="zh-CN" altLang="zh-CN" dirty="0"/>
              <a:t>、</a:t>
            </a:r>
            <a:r>
              <a:rPr lang="en-US" altLang="zh-CN" dirty="0"/>
              <a:t>11223343</a:t>
            </a:r>
            <a:r>
              <a:rPr lang="zh-CN" altLang="zh-CN" dirty="0"/>
              <a:t>等。</a:t>
            </a:r>
          </a:p>
          <a:p>
            <a:pPr lvl="0"/>
            <a:r>
              <a:rPr lang="zh-CN" altLang="zh-CN" dirty="0"/>
              <a:t>句点</a:t>
            </a:r>
            <a:r>
              <a:rPr lang="en-US" altLang="zh-CN" dirty="0"/>
              <a:t>--.</a:t>
            </a:r>
            <a:r>
              <a:rPr lang="zh-CN" altLang="zh-CN" dirty="0"/>
              <a:t>：匹配除换行符之外的任意一个字符。比如，“</a:t>
            </a:r>
            <a:r>
              <a:rPr lang="en-US" altLang="zh-CN" dirty="0"/>
              <a:t>112.</a:t>
            </a:r>
            <a:r>
              <a:rPr lang="zh-CN" altLang="zh-CN" dirty="0"/>
              <a:t>”将匹配</a:t>
            </a:r>
            <a:r>
              <a:rPr lang="en-US" altLang="zh-CN" dirty="0"/>
              <a:t>112+</a:t>
            </a:r>
            <a:r>
              <a:rPr lang="zh-CN" altLang="zh-CN" dirty="0"/>
              <a:t>至少一个字符，其可能匹配的字符串是</a:t>
            </a:r>
            <a:r>
              <a:rPr lang="en-US" altLang="zh-CN" dirty="0"/>
              <a:t>1121</a:t>
            </a:r>
            <a:r>
              <a:rPr lang="zh-CN" altLang="zh-CN" dirty="0"/>
              <a:t>、</a:t>
            </a:r>
            <a:r>
              <a:rPr lang="en-US" altLang="zh-CN" dirty="0"/>
              <a:t>1122</a:t>
            </a:r>
            <a:r>
              <a:rPr lang="zh-CN" altLang="zh-CN" dirty="0"/>
              <a:t>、</a:t>
            </a:r>
            <a:r>
              <a:rPr lang="en-US" altLang="zh-CN" dirty="0"/>
              <a:t>112abc</a:t>
            </a:r>
            <a:r>
              <a:rPr lang="zh-CN" altLang="zh-CN" dirty="0"/>
              <a:t>等，但不匹配</a:t>
            </a:r>
            <a:r>
              <a:rPr lang="en-US" altLang="zh-CN" dirty="0"/>
              <a:t>112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插入符号</a:t>
            </a:r>
            <a:r>
              <a:rPr lang="en-US" altLang="zh-CN" dirty="0"/>
              <a:t>--^</a:t>
            </a:r>
            <a:r>
              <a:rPr lang="zh-CN" altLang="zh-CN" dirty="0"/>
              <a:t>：匹配一行的开始，但有时依赖于上下文环境，可能表示否定正则表达式中一个字符串的意思。比如，“</a:t>
            </a:r>
            <a:r>
              <a:rPr lang="en-US" altLang="zh-CN" dirty="0"/>
              <a:t>^</a:t>
            </a:r>
            <a:r>
              <a:rPr lang="en-US" altLang="zh-CN" dirty="0" err="1"/>
              <a:t>abc</a:t>
            </a:r>
            <a:r>
              <a:rPr lang="zh-CN" altLang="zh-CN" dirty="0"/>
              <a:t>”将只匹配行首的</a:t>
            </a:r>
            <a:r>
              <a:rPr lang="en-US" altLang="zh-CN" dirty="0" err="1"/>
              <a:t>abc</a:t>
            </a:r>
            <a:r>
              <a:rPr lang="zh-CN" altLang="zh-CN" dirty="0"/>
              <a:t>字符串。</a:t>
            </a:r>
          </a:p>
          <a:p>
            <a:pPr lvl="0"/>
            <a:r>
              <a:rPr lang="zh-CN" altLang="zh-CN" dirty="0"/>
              <a:t>美元符</a:t>
            </a:r>
            <a:r>
              <a:rPr lang="en-US" altLang="zh-CN" dirty="0"/>
              <a:t>--$</a:t>
            </a:r>
            <a:r>
              <a:rPr lang="zh-CN" altLang="zh-CN" dirty="0"/>
              <a:t>：在一个正则表达式的末尾，匹配一行的结尾。比如，“</a:t>
            </a:r>
            <a:r>
              <a:rPr lang="en-US" altLang="zh-CN" dirty="0"/>
              <a:t>123$</a:t>
            </a:r>
            <a:r>
              <a:rPr lang="zh-CN" altLang="zh-CN" dirty="0"/>
              <a:t>”将只匹配行尾的</a:t>
            </a:r>
            <a:r>
              <a:rPr lang="en-US" altLang="zh-CN" dirty="0"/>
              <a:t>123</a:t>
            </a:r>
            <a:r>
              <a:rPr lang="zh-CN" altLang="zh-CN" dirty="0"/>
              <a:t>，“</a:t>
            </a:r>
            <a:r>
              <a:rPr lang="en-US" altLang="zh-CN" dirty="0"/>
              <a:t>^$</a:t>
            </a:r>
            <a:r>
              <a:rPr lang="zh-CN" altLang="zh-CN" dirty="0"/>
              <a:t>”将匹配一个空行。</a:t>
            </a:r>
          </a:p>
          <a:p>
            <a:pPr lvl="0"/>
            <a:r>
              <a:rPr lang="zh-CN" altLang="zh-CN" dirty="0"/>
              <a:t>方括号</a:t>
            </a:r>
            <a:r>
              <a:rPr lang="en-US" altLang="zh-CN" dirty="0"/>
              <a:t>--[]</a:t>
            </a:r>
            <a:r>
              <a:rPr lang="zh-CN" altLang="zh-CN" dirty="0"/>
              <a:t>：匹配方括号内指定的字符集中的一个字符。比如，“</a:t>
            </a:r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</a:t>
            </a:r>
            <a:r>
              <a:rPr lang="zh-CN" altLang="zh-CN" dirty="0"/>
              <a:t>”将匹配字符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中的任意一个字符，“</a:t>
            </a:r>
            <a:r>
              <a:rPr lang="en-US" altLang="zh-CN" dirty="0"/>
              <a:t>[a-h]</a:t>
            </a:r>
            <a:r>
              <a:rPr lang="zh-CN" altLang="zh-CN" dirty="0"/>
              <a:t>”将匹配从</a:t>
            </a:r>
            <a:r>
              <a:rPr lang="en-US" altLang="zh-CN" dirty="0"/>
              <a:t>a</a:t>
            </a:r>
            <a:r>
              <a:rPr lang="zh-CN" altLang="zh-CN" dirty="0"/>
              <a:t>到</a:t>
            </a:r>
            <a:r>
              <a:rPr lang="en-US" altLang="zh-CN" dirty="0"/>
              <a:t>h</a:t>
            </a:r>
            <a:r>
              <a:rPr lang="zh-CN" altLang="zh-CN" dirty="0"/>
              <a:t>的任意一个字符，“</a:t>
            </a:r>
            <a:r>
              <a:rPr lang="en-US" altLang="zh-CN" dirty="0"/>
              <a:t>[A-Z][a-z]</a:t>
            </a:r>
            <a:r>
              <a:rPr lang="zh-CN" altLang="zh-CN" dirty="0"/>
              <a:t>”将匹配任意一个大写或小写字母，“</a:t>
            </a:r>
            <a:r>
              <a:rPr lang="en-US" altLang="zh-CN" dirty="0"/>
              <a:t>[^a-d]</a:t>
            </a:r>
            <a:r>
              <a:rPr lang="zh-CN" altLang="zh-CN" dirty="0"/>
              <a:t>”将匹配除</a:t>
            </a:r>
            <a:r>
              <a:rPr lang="en-US" altLang="zh-CN" dirty="0"/>
              <a:t>a</a:t>
            </a:r>
            <a:r>
              <a:rPr lang="zh-CN" altLang="zh-CN" dirty="0"/>
              <a:t>到</a:t>
            </a:r>
            <a:r>
              <a:rPr lang="en-US" altLang="zh-CN" dirty="0"/>
              <a:t>d</a:t>
            </a:r>
            <a:r>
              <a:rPr lang="zh-CN" altLang="zh-CN" dirty="0"/>
              <a:t>之外的所有字符。</a:t>
            </a:r>
          </a:p>
          <a:p>
            <a:pPr lvl="0"/>
            <a:r>
              <a:rPr lang="zh-CN" altLang="zh-CN" dirty="0"/>
              <a:t>反斜线符号</a:t>
            </a:r>
            <a:r>
              <a:rPr lang="en-US" altLang="zh-CN" dirty="0"/>
              <a:t>--\</a:t>
            </a:r>
            <a:r>
              <a:rPr lang="zh-CN" altLang="zh-CN" dirty="0"/>
              <a:t>：转义一个特殊的字符，使这个字符得到字面意义的解释。比如，“</a:t>
            </a:r>
            <a:r>
              <a:rPr lang="en-US" altLang="zh-CN" dirty="0"/>
              <a:t>\$</a:t>
            </a:r>
            <a:r>
              <a:rPr lang="zh-CN" altLang="zh-CN" dirty="0"/>
              <a:t>”将表示回它的原意“</a:t>
            </a:r>
            <a:r>
              <a:rPr lang="en-US" altLang="zh-CN" dirty="0"/>
              <a:t>$</a:t>
            </a:r>
            <a:r>
              <a:rPr lang="zh-CN" altLang="zh-CN" dirty="0"/>
              <a:t>”，而不是表示行尾的的正则表达式含义。类似地，“</a:t>
            </a:r>
            <a:r>
              <a:rPr lang="en-US" altLang="zh-CN" dirty="0"/>
              <a:t>\\</a:t>
            </a:r>
            <a:r>
              <a:rPr lang="zh-CN" altLang="zh-CN" dirty="0"/>
              <a:t>”表示的字意是“</a:t>
            </a:r>
            <a:r>
              <a:rPr lang="en-US" altLang="zh-CN" dirty="0"/>
              <a:t>\</a:t>
            </a:r>
            <a:r>
              <a:rPr lang="zh-CN" altLang="zh-CN" dirty="0"/>
              <a:t>”。</a:t>
            </a:r>
          </a:p>
          <a:p>
            <a:pPr lvl="0"/>
            <a:r>
              <a:rPr lang="zh-CN" altLang="zh-CN" dirty="0"/>
              <a:t>转义尖括号</a:t>
            </a:r>
            <a:r>
              <a:rPr lang="en-US" altLang="zh-CN" dirty="0"/>
              <a:t>--\&lt;\&gt;</a:t>
            </a:r>
            <a:r>
              <a:rPr lang="zh-CN" altLang="zh-CN" dirty="0"/>
              <a:t>：用于标记单词边界。尖括号必须是转义的，否则它们只有字符的字面含义。比如，“</a:t>
            </a:r>
            <a:r>
              <a:rPr lang="en-US" altLang="zh-CN" dirty="0"/>
              <a:t>\&lt;the\&gt;</a:t>
            </a:r>
            <a:r>
              <a:rPr lang="zh-CN" altLang="zh-CN" dirty="0"/>
              <a:t>”匹配单词“</a:t>
            </a:r>
            <a:r>
              <a:rPr lang="en-US" altLang="zh-CN" dirty="0"/>
              <a:t>the</a:t>
            </a:r>
            <a:r>
              <a:rPr lang="zh-CN" altLang="zh-CN" dirty="0"/>
              <a:t>”，但不匹配“</a:t>
            </a:r>
            <a:r>
              <a:rPr lang="en-US" altLang="zh-CN" dirty="0"/>
              <a:t>them</a:t>
            </a:r>
            <a:r>
              <a:rPr lang="zh-CN" altLang="zh-CN" dirty="0"/>
              <a:t>”、“</a:t>
            </a:r>
            <a:r>
              <a:rPr lang="en-US" altLang="zh-CN" dirty="0"/>
              <a:t>there</a:t>
            </a:r>
            <a:r>
              <a:rPr lang="zh-CN" altLang="zh-CN" dirty="0"/>
              <a:t>”、“</a:t>
            </a:r>
            <a:r>
              <a:rPr lang="en-US" altLang="zh-CN" dirty="0"/>
              <a:t>other</a:t>
            </a:r>
            <a:r>
              <a:rPr lang="zh-CN" altLang="zh-CN" dirty="0"/>
              <a:t>”等等。</a:t>
            </a:r>
          </a:p>
        </p:txBody>
      </p:sp>
    </p:spTree>
    <p:extLst>
      <p:ext uri="{BB962C8B-B14F-4D97-AF65-F5344CB8AC3E}">
        <p14:creationId xmlns:p14="http://schemas.microsoft.com/office/powerpoint/2010/main" val="277089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 </a:t>
            </a:r>
            <a:r>
              <a:rPr lang="zh-CN" altLang="zh-CN" dirty="0"/>
              <a:t>正则表达式类型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扩展正则表达式，在上面的基本正则表达式的元字符的基础上又增加了几个元字符，如下所示：</a:t>
            </a:r>
          </a:p>
          <a:p>
            <a:pPr lvl="0"/>
            <a:r>
              <a:rPr lang="zh-CN" altLang="zh-CN" dirty="0"/>
              <a:t>问号</a:t>
            </a:r>
            <a:r>
              <a:rPr lang="en-US" altLang="zh-CN" dirty="0"/>
              <a:t>--?</a:t>
            </a:r>
            <a:r>
              <a:rPr lang="zh-CN" altLang="zh-CN" dirty="0"/>
              <a:t>：匹配</a:t>
            </a:r>
            <a:r>
              <a:rPr lang="en-US" altLang="zh-CN" dirty="0"/>
              <a:t>0</a:t>
            </a:r>
            <a:r>
              <a:rPr lang="zh-CN" altLang="zh-CN" dirty="0"/>
              <a:t>个或</a:t>
            </a:r>
            <a:r>
              <a:rPr lang="en-US" altLang="zh-CN" dirty="0"/>
              <a:t>1</a:t>
            </a:r>
            <a:r>
              <a:rPr lang="zh-CN" altLang="zh-CN" dirty="0"/>
              <a:t>个前面的字符，它通常用于匹配单个字符。比如，“</a:t>
            </a:r>
            <a:r>
              <a:rPr lang="en-US" altLang="zh-CN" dirty="0" err="1"/>
              <a:t>ab?c</a:t>
            </a:r>
            <a:r>
              <a:rPr lang="zh-CN" altLang="zh-CN" dirty="0"/>
              <a:t>”将匹配“</a:t>
            </a:r>
            <a:r>
              <a:rPr lang="en-US" altLang="zh-CN" dirty="0"/>
              <a:t>ac</a:t>
            </a:r>
            <a:r>
              <a:rPr lang="zh-CN" altLang="zh-CN" dirty="0"/>
              <a:t>”或“</a:t>
            </a:r>
            <a:r>
              <a:rPr lang="en-US" altLang="zh-CN" dirty="0" err="1"/>
              <a:t>abc</a:t>
            </a:r>
            <a:r>
              <a:rPr lang="zh-CN" altLang="zh-CN" dirty="0"/>
              <a:t>”。</a:t>
            </a:r>
          </a:p>
          <a:p>
            <a:pPr lvl="0"/>
            <a:r>
              <a:rPr lang="zh-CN" altLang="zh-CN" dirty="0"/>
              <a:t>加号</a:t>
            </a:r>
            <a:r>
              <a:rPr lang="en-US" altLang="zh-CN" dirty="0"/>
              <a:t>--+</a:t>
            </a:r>
            <a:r>
              <a:rPr lang="zh-CN" altLang="zh-CN" dirty="0"/>
              <a:t>：匹配一个或多个前面的字符，它和星号</a:t>
            </a:r>
            <a:r>
              <a:rPr lang="en-US" altLang="zh-CN" dirty="0"/>
              <a:t>*</a:t>
            </a:r>
            <a:r>
              <a:rPr lang="zh-CN" altLang="zh-CN" dirty="0"/>
              <a:t>的作用相似，但它不匹配</a:t>
            </a:r>
            <a:r>
              <a:rPr lang="en-US" altLang="zh-CN" dirty="0"/>
              <a:t>0</a:t>
            </a:r>
            <a:r>
              <a:rPr lang="zh-CN" altLang="zh-CN" dirty="0"/>
              <a:t>个字符的情况。比如，“</a:t>
            </a:r>
            <a:r>
              <a:rPr lang="en-US" altLang="zh-CN" dirty="0" err="1"/>
              <a:t>ab+c</a:t>
            </a:r>
            <a:r>
              <a:rPr lang="zh-CN" altLang="zh-CN" dirty="0"/>
              <a:t>”将匹配“</a:t>
            </a:r>
            <a:r>
              <a:rPr lang="en-US" altLang="zh-CN" dirty="0" err="1"/>
              <a:t>abc</a:t>
            </a:r>
            <a:r>
              <a:rPr lang="zh-CN" altLang="zh-CN" dirty="0"/>
              <a:t>”、“</a:t>
            </a:r>
            <a:r>
              <a:rPr lang="en-US" altLang="zh-CN" dirty="0" err="1"/>
              <a:t>abbc</a:t>
            </a:r>
            <a:r>
              <a:rPr lang="zh-CN" altLang="zh-CN" dirty="0"/>
              <a:t>”、“</a:t>
            </a:r>
            <a:r>
              <a:rPr lang="en-US" altLang="zh-CN" dirty="0" err="1"/>
              <a:t>abbb</a:t>
            </a:r>
            <a:r>
              <a:rPr lang="en-US" altLang="zh-CN" dirty="0"/>
              <a:t>…c</a:t>
            </a:r>
            <a:r>
              <a:rPr lang="zh-CN" altLang="zh-CN" dirty="0"/>
              <a:t>”等。</a:t>
            </a:r>
          </a:p>
          <a:p>
            <a:pPr lvl="0"/>
            <a:r>
              <a:rPr lang="zh-CN" altLang="zh-CN" dirty="0"/>
              <a:t>转义波形括号</a:t>
            </a:r>
            <a:r>
              <a:rPr lang="en-US" altLang="zh-CN" dirty="0"/>
              <a:t>--\{\}</a:t>
            </a:r>
            <a:r>
              <a:rPr lang="zh-CN" altLang="zh-CN" dirty="0"/>
              <a:t>：指示匹配前面正则表达式的次数。波形括号必须是转义的，否则它们只有字符的字面含义。比如“</a:t>
            </a:r>
            <a:r>
              <a:rPr lang="en-US" altLang="zh-CN" dirty="0"/>
              <a:t>[0-9]\{5\}</a:t>
            </a:r>
            <a:r>
              <a:rPr lang="zh-CN" altLang="zh-CN" dirty="0"/>
              <a:t>”将匹配</a:t>
            </a:r>
            <a:r>
              <a:rPr lang="en-US" altLang="zh-CN" dirty="0"/>
              <a:t>5</a:t>
            </a:r>
            <a:r>
              <a:rPr lang="zh-CN" altLang="zh-CN" dirty="0"/>
              <a:t>位数字。</a:t>
            </a:r>
          </a:p>
          <a:p>
            <a:pPr lvl="0"/>
            <a:r>
              <a:rPr lang="zh-CN" altLang="zh-CN" dirty="0"/>
              <a:t>圆括号</a:t>
            </a:r>
            <a:r>
              <a:rPr lang="en-US" altLang="zh-CN" dirty="0"/>
              <a:t>--()</a:t>
            </a:r>
            <a:r>
              <a:rPr lang="zh-CN" altLang="zh-CN" dirty="0"/>
              <a:t>：包含一组正则表达式。它们与下面要讲的“</a:t>
            </a:r>
            <a:r>
              <a:rPr lang="en-US" altLang="zh-CN" dirty="0"/>
              <a:t>|</a:t>
            </a:r>
            <a:r>
              <a:rPr lang="zh-CN" altLang="zh-CN" dirty="0"/>
              <a:t>”操作符一起使用，或是在使用</a:t>
            </a:r>
            <a:r>
              <a:rPr lang="en-US" altLang="zh-CN" dirty="0"/>
              <a:t>expr</a:t>
            </a:r>
            <a:r>
              <a:rPr lang="zh-CN" altLang="zh-CN" dirty="0"/>
              <a:t>提取子字符串时使用。</a:t>
            </a:r>
          </a:p>
          <a:p>
            <a:pPr lvl="0"/>
            <a:r>
              <a:rPr lang="zh-CN" altLang="zh-CN" dirty="0"/>
              <a:t>竖线</a:t>
            </a:r>
            <a:r>
              <a:rPr lang="en-US" altLang="zh-CN" dirty="0"/>
              <a:t>--|</a:t>
            </a:r>
            <a:r>
              <a:rPr lang="zh-CN" altLang="zh-CN" dirty="0"/>
              <a:t>：正则表达式的“或”操作符匹配一组可选的字符。比如“</a:t>
            </a:r>
            <a:r>
              <a:rPr lang="en-US" altLang="zh-CN" dirty="0"/>
              <a:t>a(</a:t>
            </a:r>
            <a:r>
              <a:rPr lang="en-US" altLang="zh-CN" dirty="0" err="1"/>
              <a:t>b|c</a:t>
            </a:r>
            <a:r>
              <a:rPr lang="en-US" altLang="zh-CN" dirty="0"/>
              <a:t>)d</a:t>
            </a:r>
            <a:r>
              <a:rPr lang="zh-CN" altLang="zh-CN" dirty="0"/>
              <a:t>”将匹配“</a:t>
            </a:r>
            <a:r>
              <a:rPr lang="en-US" altLang="zh-CN" dirty="0" err="1"/>
              <a:t>abd</a:t>
            </a:r>
            <a:r>
              <a:rPr lang="zh-CN" altLang="zh-CN" dirty="0"/>
              <a:t>”或“</a:t>
            </a:r>
            <a:r>
              <a:rPr lang="en-US" altLang="zh-CN" dirty="0" err="1"/>
              <a:t>acd</a:t>
            </a:r>
            <a:r>
              <a:rPr lang="zh-CN" altLang="zh-CN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59631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9.1.3  POSIX</a:t>
            </a:r>
            <a:r>
              <a:rPr lang="zh-CN" altLang="zh-CN" dirty="0"/>
              <a:t>字符类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这是一个指定字符的范围的替代方法，如表</a:t>
            </a:r>
            <a:r>
              <a:rPr lang="en-US" altLang="zh-CN" dirty="0"/>
              <a:t>9-1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25832"/>
              </p:ext>
            </p:extLst>
          </p:nvPr>
        </p:nvGraphicFramePr>
        <p:xfrm>
          <a:off x="611560" y="3429336"/>
          <a:ext cx="8064896" cy="3168012"/>
        </p:xfrm>
        <a:graphic>
          <a:graphicData uri="http://schemas.openxmlformats.org/drawingml/2006/table">
            <a:tbl>
              <a:tblPr firstRow="1" firstCol="1" bandRow="1"/>
              <a:tblGrid>
                <a:gridCol w="1290542"/>
                <a:gridCol w="6774354"/>
              </a:tblGrid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POSIX</a:t>
                      </a: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字符</a:t>
                      </a: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含义</a:t>
                      </a: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[:alnum:]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匹配字母和数字字符。等同于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A-Za-z0-9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[:alpha:]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匹配字母字符。等同于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A-Za-z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[:blank:]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匹配空格或制表符</a:t>
                      </a: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[:cntrl:]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匹配控制字符</a:t>
                      </a: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[:digit:]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匹配十进制数字。等同于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0-9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[:graph:]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ASCII</a:t>
                      </a: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码值范围在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33-126</a:t>
                      </a: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的字符。与下面的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[:print:]</a:t>
                      </a: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相似，但不包括空格字符</a:t>
                      </a: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[:lower:]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匹配小写字母。等同于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a-z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[:upper:]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匹配大写字母。等同于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A-Z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[:print:]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ASCII</a:t>
                      </a: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码值范围在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32-126</a:t>
                      </a: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的字符。与上面的</a:t>
                      </a: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[:graph:]</a:t>
                      </a: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相似，但多了个空格字符</a:t>
                      </a: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[:space:]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/>
                          <a:ea typeface="宋体"/>
                        </a:rPr>
                        <a:t>匹配空白字符（空格和水平制表符）</a:t>
                      </a: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/>
                          <a:ea typeface="宋体"/>
                        </a:rPr>
                        <a:t>[:xdigit:]</a:t>
                      </a:r>
                      <a:endParaRPr lang="zh-CN" sz="13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Times New Roman"/>
                          <a:ea typeface="宋体"/>
                        </a:rPr>
                        <a:t>匹配十六进制数字。等同于</a:t>
                      </a:r>
                      <a:r>
                        <a:rPr lang="en-US" sz="1300" dirty="0">
                          <a:effectLst/>
                          <a:latin typeface="Times New Roman"/>
                          <a:ea typeface="宋体"/>
                        </a:rPr>
                        <a:t>0-9A-Fa-f</a:t>
                      </a:r>
                      <a:endParaRPr lang="zh-CN" sz="13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0138" marR="100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5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9.1.4  Bash</a:t>
            </a:r>
            <a:r>
              <a:rPr lang="zh-CN" altLang="zh-CN" dirty="0"/>
              <a:t>正则表达式比较操作符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</a:t>
            </a:r>
            <a:r>
              <a:rPr lang="en-US" altLang="zh-CN" dirty="0"/>
              <a:t>Bash</a:t>
            </a:r>
            <a:r>
              <a:rPr lang="zh-CN" altLang="zh-CN" dirty="0"/>
              <a:t>的</a:t>
            </a:r>
            <a:r>
              <a:rPr lang="en-US" altLang="zh-CN" dirty="0"/>
              <a:t>3.0</a:t>
            </a:r>
            <a:r>
              <a:rPr lang="zh-CN" altLang="zh-CN" dirty="0"/>
              <a:t>版本开始，</a:t>
            </a:r>
            <a:r>
              <a:rPr lang="en-US" altLang="zh-CN" dirty="0"/>
              <a:t>Bash</a:t>
            </a:r>
            <a:r>
              <a:rPr lang="zh-CN" altLang="zh-CN" dirty="0"/>
              <a:t>有了内部的正则表达式比较操作符，使用“</a:t>
            </a:r>
            <a:r>
              <a:rPr lang="en-US" altLang="zh-CN" dirty="0"/>
              <a:t>=~</a:t>
            </a:r>
            <a:r>
              <a:rPr lang="zh-CN" altLang="zh-CN" dirty="0"/>
              <a:t>”表示。大部分使用</a:t>
            </a:r>
            <a:r>
              <a:rPr lang="en-US" altLang="zh-CN" dirty="0" err="1"/>
              <a:t>grep</a:t>
            </a:r>
            <a:r>
              <a:rPr lang="zh-CN" altLang="zh-CN" dirty="0"/>
              <a:t>或</a:t>
            </a:r>
            <a:r>
              <a:rPr lang="en-US" altLang="zh-CN" dirty="0" err="1"/>
              <a:t>sed</a:t>
            </a:r>
            <a:r>
              <a:rPr lang="zh-CN" altLang="zh-CN" dirty="0"/>
              <a:t>命令的正则表达式编写脚本的方法现在可以由带有“</a:t>
            </a:r>
            <a:r>
              <a:rPr lang="en-US" altLang="zh-CN" dirty="0"/>
              <a:t>=~</a:t>
            </a:r>
            <a:r>
              <a:rPr lang="zh-CN" altLang="zh-CN" dirty="0"/>
              <a:t>”操作符的</a:t>
            </a:r>
            <a:r>
              <a:rPr lang="en-US" altLang="zh-CN" dirty="0"/>
              <a:t>Bash</a:t>
            </a:r>
            <a:r>
              <a:rPr lang="zh-CN" altLang="zh-CN" dirty="0"/>
              <a:t>表达式处理，并且</a:t>
            </a:r>
            <a:r>
              <a:rPr lang="en-US" altLang="zh-CN" dirty="0"/>
              <a:t>Bash</a:t>
            </a:r>
            <a:r>
              <a:rPr lang="zh-CN" altLang="zh-CN" dirty="0"/>
              <a:t>表达式可能使你的脚本更容易阅读和维护。</a:t>
            </a:r>
          </a:p>
          <a:p>
            <a:r>
              <a:rPr lang="zh-CN" altLang="zh-CN" dirty="0"/>
              <a:t>与其它比较操作符（例如，“</a:t>
            </a:r>
            <a:r>
              <a:rPr lang="en-US" altLang="zh-CN" dirty="0"/>
              <a:t>-</a:t>
            </a:r>
            <a:r>
              <a:rPr lang="en-US" altLang="zh-CN" dirty="0" err="1"/>
              <a:t>lt</a:t>
            </a:r>
            <a:r>
              <a:rPr lang="zh-CN" altLang="zh-CN" dirty="0"/>
              <a:t>”或“</a:t>
            </a:r>
            <a:r>
              <a:rPr lang="en-US" altLang="zh-CN" dirty="0"/>
              <a:t>==</a:t>
            </a:r>
            <a:r>
              <a:rPr lang="zh-CN" altLang="zh-CN" dirty="0"/>
              <a:t>”等）相同，如果一个表达式（比如，</a:t>
            </a:r>
            <a:r>
              <a:rPr lang="en-US" altLang="zh-CN" dirty="0"/>
              <a:t>$digit =~ "[[0-9]]"</a:t>
            </a:r>
            <a:r>
              <a:rPr lang="zh-CN" altLang="zh-CN" dirty="0"/>
              <a:t>）左边的变量匹配右边的正则表达式，将返回状态码</a:t>
            </a:r>
            <a:r>
              <a:rPr lang="en-US" altLang="zh-CN" dirty="0"/>
              <a:t>0</a:t>
            </a:r>
            <a:r>
              <a:rPr lang="zh-CN" altLang="zh-CN" dirty="0"/>
              <a:t>，否则返回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49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9.2  </a:t>
            </a:r>
            <a:r>
              <a:rPr lang="zh-CN" altLang="zh-CN" dirty="0">
                <a:effectLst/>
              </a:rPr>
              <a:t>正则应用基础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</TotalTime>
  <Words>1821</Words>
  <Application>Microsoft Office PowerPoint</Application>
  <PresentationFormat>全屏显示(4:3)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都市</vt:lpstr>
      <vt:lpstr>第9章  正则表达式</vt:lpstr>
      <vt:lpstr>9.1  什么是正则表达式</vt:lpstr>
      <vt:lpstr>9.1.1  定义</vt:lpstr>
      <vt:lpstr>9.1.2  正则表达式类型</vt:lpstr>
      <vt:lpstr>9.1.2  正则表达式类型</vt:lpstr>
      <vt:lpstr>9.1.2  正则表达式类型</vt:lpstr>
      <vt:lpstr>9.1.3  POSIX字符类</vt:lpstr>
      <vt:lpstr>9.1.4  Bash正则表达式比较操作符</vt:lpstr>
      <vt:lpstr>9.2  正则应用基础</vt:lpstr>
      <vt:lpstr>9.2.1  实例：使用句点.匹配单字符</vt:lpstr>
      <vt:lpstr>9.2.2  实例：使用插入符号^匹配</vt:lpstr>
      <vt:lpstr>9.2.3  实例：使用美元符$匹配</vt:lpstr>
      <vt:lpstr>9.2.4  实例：使用星号*匹配</vt:lpstr>
      <vt:lpstr>9.2.5  实例：使用方括号[ ]匹配</vt:lpstr>
      <vt:lpstr>9.2.6  实例：使用问号?匹配</vt:lpstr>
      <vt:lpstr>9.2.7  实例：使用加号+匹配</vt:lpstr>
      <vt:lpstr>9.3  小结</vt:lpstr>
    </vt:vector>
  </TitlesOfParts>
  <Company>HYNST.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正则表达式</dc:title>
  <dc:creator>Gaoyuhao</dc:creator>
  <cp:lastModifiedBy>Gaoyuhao</cp:lastModifiedBy>
  <cp:revision>1</cp:revision>
  <dcterms:created xsi:type="dcterms:W3CDTF">2014-08-27T09:36:38Z</dcterms:created>
  <dcterms:modified xsi:type="dcterms:W3CDTF">2014-08-27T09:45:02Z</dcterms:modified>
</cp:coreProperties>
</file>