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notesSlides/notesSlide40.xml" ContentType="application/vnd.openxmlformats-officedocument.presentationml.notesSlide+xml"/>
  <Override PartName="/ppt/tags/tag42.xml" ContentType="application/vnd.openxmlformats-officedocument.presentationml.tags+xml"/>
  <Override PartName="/ppt/notesSlides/notesSlide41.xml" ContentType="application/vnd.openxmlformats-officedocument.presentationml.notesSlide+xml"/>
  <Override PartName="/ppt/tags/tag43.xml" ContentType="application/vnd.openxmlformats-officedocument.presentationml.tags+xml"/>
  <Override PartName="/ppt/notesSlides/notesSlide42.xml" ContentType="application/vnd.openxmlformats-officedocument.presentationml.notesSlide+xml"/>
  <Override PartName="/ppt/tags/tag44.xml" ContentType="application/vnd.openxmlformats-officedocument.presentationml.tags+xml"/>
  <Override PartName="/ppt/notesSlides/notesSlide43.xml" ContentType="application/vnd.openxmlformats-officedocument.presentationml.notesSlide+xml"/>
  <Override PartName="/ppt/tags/tag45.xml" ContentType="application/vnd.openxmlformats-officedocument.presentationml.tags+xml"/>
  <Override PartName="/ppt/notesSlides/notesSlide44.xml" ContentType="application/vnd.openxmlformats-officedocument.presentationml.notesSlide+xml"/>
  <Override PartName="/ppt/tags/tag46.xml" ContentType="application/vnd.openxmlformats-officedocument.presentationml.tags+xml"/>
  <Override PartName="/ppt/notesSlides/notesSlide45.xml" ContentType="application/vnd.openxmlformats-officedocument.presentationml.notesSlide+xml"/>
  <Override PartName="/ppt/tags/tag47.xml" ContentType="application/vnd.openxmlformats-officedocument.presentationml.tags+xml"/>
  <Override PartName="/ppt/notesSlides/notesSlide46.xml" ContentType="application/vnd.openxmlformats-officedocument.presentationml.notesSlide+xml"/>
  <Override PartName="/ppt/tags/tag48.xml" ContentType="application/vnd.openxmlformats-officedocument.presentationml.tags+xml"/>
  <Override PartName="/ppt/notesSlides/notesSlide47.xml" ContentType="application/vnd.openxmlformats-officedocument.presentationml.notesSlide+xml"/>
  <Override PartName="/ppt/tags/tag49.xml" ContentType="application/vnd.openxmlformats-officedocument.presentationml.tags+xml"/>
  <Override PartName="/ppt/notesSlides/notesSlide48.xml" ContentType="application/vnd.openxmlformats-officedocument.presentationml.notesSlide+xml"/>
  <Override PartName="/ppt/tags/tag50.xml" ContentType="application/vnd.openxmlformats-officedocument.presentationml.tags+xml"/>
  <Override PartName="/ppt/notesSlides/notesSlide49.xml" ContentType="application/vnd.openxmlformats-officedocument.presentationml.notesSlide+xml"/>
  <Override PartName="/ppt/tags/tag51.xml" ContentType="application/vnd.openxmlformats-officedocument.presentationml.tags+xml"/>
  <Override PartName="/ppt/notesSlides/notesSlide50.xml" ContentType="application/vnd.openxmlformats-officedocument.presentationml.notesSlide+xml"/>
  <Override PartName="/ppt/tags/tag52.xml" ContentType="application/vnd.openxmlformats-officedocument.presentationml.tags+xml"/>
  <Override PartName="/ppt/notesSlides/notesSlide51.xml" ContentType="application/vnd.openxmlformats-officedocument.presentationml.notesSlide+xml"/>
  <Override PartName="/ppt/tags/tag53.xml" ContentType="application/vnd.openxmlformats-officedocument.presentationml.tags+xml"/>
  <Override PartName="/ppt/notesSlides/notesSlide52.xml" ContentType="application/vnd.openxmlformats-officedocument.presentationml.notesSlide+xml"/>
  <Override PartName="/ppt/tags/tag54.xml" ContentType="application/vnd.openxmlformats-officedocument.presentationml.tags+xml"/>
  <Override PartName="/ppt/notesSlides/notesSlide53.xml" ContentType="application/vnd.openxmlformats-officedocument.presentationml.notesSlide+xml"/>
  <Override PartName="/ppt/tags/tag55.xml" ContentType="application/vnd.openxmlformats-officedocument.presentationml.tags+xml"/>
  <Override PartName="/ppt/notesSlides/notesSlide54.xml" ContentType="application/vnd.openxmlformats-officedocument.presentationml.notesSlide+xml"/>
  <Override PartName="/ppt/tags/tag56.xml" ContentType="application/vnd.openxmlformats-officedocument.presentationml.tags+xml"/>
  <Override PartName="/ppt/notesSlides/notesSlide55.xml" ContentType="application/vnd.openxmlformats-officedocument.presentationml.notesSlide+xml"/>
  <Override PartName="/ppt/tags/tag57.xml" ContentType="application/vnd.openxmlformats-officedocument.presentationml.tags+xml"/>
  <Override PartName="/ppt/notesSlides/notesSlide56.xml" ContentType="application/vnd.openxmlformats-officedocument.presentationml.notesSlide+xml"/>
  <Override PartName="/ppt/tags/tag58.xml" ContentType="application/vnd.openxmlformats-officedocument.presentationml.tags+xml"/>
  <Override PartName="/ppt/notesSlides/notesSlide57.xml" ContentType="application/vnd.openxmlformats-officedocument.presentationml.notesSlide+xml"/>
  <Override PartName="/ppt/tags/tag59.xml" ContentType="application/vnd.openxmlformats-officedocument.presentationml.tags+xml"/>
  <Override PartName="/ppt/notesSlides/notesSlide58.xml" ContentType="application/vnd.openxmlformats-officedocument.presentationml.notesSlide+xml"/>
  <Override PartName="/ppt/tags/tag60.xml" ContentType="application/vnd.openxmlformats-officedocument.presentationml.tags+xml"/>
  <Override PartName="/ppt/notesSlides/notesSlide59.xml" ContentType="application/vnd.openxmlformats-officedocument.presentationml.notesSlide+xml"/>
  <Override PartName="/ppt/tags/tag61.xml" ContentType="application/vnd.openxmlformats-officedocument.presentationml.tags+xml"/>
  <Override PartName="/ppt/notesSlides/notesSlide60.xml" ContentType="application/vnd.openxmlformats-officedocument.presentationml.notesSlide+xml"/>
  <Override PartName="/ppt/tags/tag62.xml" ContentType="application/vnd.openxmlformats-officedocument.presentationml.tags+xml"/>
  <Override PartName="/ppt/notesSlides/notesSlide61.xml" ContentType="application/vnd.openxmlformats-officedocument.presentationml.notesSlide+xml"/>
  <Override PartName="/ppt/tags/tag63.xml" ContentType="application/vnd.openxmlformats-officedocument.presentationml.tags+xml"/>
  <Override PartName="/ppt/notesSlides/notesSlide62.xml" ContentType="application/vnd.openxmlformats-officedocument.presentationml.notesSlide+xml"/>
  <Override PartName="/ppt/tags/tag64.xml" ContentType="application/vnd.openxmlformats-officedocument.presentationml.tags+xml"/>
  <Override PartName="/ppt/notesSlides/notesSlide63.xml" ContentType="application/vnd.openxmlformats-officedocument.presentationml.notesSlide+xml"/>
  <Override PartName="/ppt/tags/tag65.xml" ContentType="application/vnd.openxmlformats-officedocument.presentationml.tags+xml"/>
  <Override PartName="/ppt/notesSlides/notesSlide64.xml" ContentType="application/vnd.openxmlformats-officedocument.presentationml.notesSlide+xml"/>
  <Override PartName="/ppt/tags/tag66.xml" ContentType="application/vnd.openxmlformats-officedocument.presentationml.tags+xml"/>
  <Override PartName="/ppt/notesSlides/notesSlide65.xml" ContentType="application/vnd.openxmlformats-officedocument.presentationml.notesSlide+xml"/>
  <Override PartName="/ppt/tags/tag67.xml" ContentType="application/vnd.openxmlformats-officedocument.presentationml.tags+xml"/>
  <Override PartName="/ppt/notesSlides/notesSlide66.xml" ContentType="application/vnd.openxmlformats-officedocument.presentationml.notesSlide+xml"/>
  <Override PartName="/ppt/tags/tag68.xml" ContentType="application/vnd.openxmlformats-officedocument.presentationml.tags+xml"/>
  <Override PartName="/ppt/notesSlides/notesSlide67.xml" ContentType="application/vnd.openxmlformats-officedocument.presentationml.notesSlide+xml"/>
  <Override PartName="/ppt/tags/tag69.xml" ContentType="application/vnd.openxmlformats-officedocument.presentationml.tags+xml"/>
  <Override PartName="/ppt/notesSlides/notesSlide68.xml" ContentType="application/vnd.openxmlformats-officedocument.presentationml.notesSlide+xml"/>
  <Override PartName="/ppt/tags/tag70.xml" ContentType="application/vnd.openxmlformats-officedocument.presentationml.tags+xml"/>
  <Override PartName="/ppt/notesSlides/notesSlide69.xml" ContentType="application/vnd.openxmlformats-officedocument.presentationml.notesSlide+xml"/>
  <Override PartName="/ppt/tags/tag71.xml" ContentType="application/vnd.openxmlformats-officedocument.presentationml.tags+xml"/>
  <Override PartName="/ppt/notesSlides/notesSlide70.xml" ContentType="application/vnd.openxmlformats-officedocument.presentationml.notesSlide+xml"/>
  <Override PartName="/ppt/tags/tag72.xml" ContentType="application/vnd.openxmlformats-officedocument.presentationml.tags+xml"/>
  <Override PartName="/ppt/notesSlides/notesSlide71.xml" ContentType="application/vnd.openxmlformats-officedocument.presentationml.notesSlide+xml"/>
  <Override PartName="/ppt/tags/tag73.xml" ContentType="application/vnd.openxmlformats-officedocument.presentationml.tags+xml"/>
  <Override PartName="/ppt/notesSlides/notesSlide72.xml" ContentType="application/vnd.openxmlformats-officedocument.presentationml.notesSlide+xml"/>
  <Override PartName="/ppt/tags/tag74.xml" ContentType="application/vnd.openxmlformats-officedocument.presentationml.tags+xml"/>
  <Override PartName="/ppt/notesSlides/notesSlide73.xml" ContentType="application/vnd.openxmlformats-officedocument.presentationml.notesSlide+xml"/>
  <Override PartName="/ppt/tags/tag75.xml" ContentType="application/vnd.openxmlformats-officedocument.presentationml.tags+xml"/>
  <Override PartName="/ppt/notesSlides/notesSlide74.xml" ContentType="application/vnd.openxmlformats-officedocument.presentationml.notesSlide+xml"/>
  <Override PartName="/ppt/tags/tag76.xml" ContentType="application/vnd.openxmlformats-officedocument.presentationml.tags+xml"/>
  <Override PartName="/ppt/notesSlides/notesSlide75.xml" ContentType="application/vnd.openxmlformats-officedocument.presentationml.notesSlide+xml"/>
  <Override PartName="/ppt/tags/tag77.xml" ContentType="application/vnd.openxmlformats-officedocument.presentationml.tags+xml"/>
  <Override PartName="/ppt/notesSlides/notesSlide76.xml" ContentType="application/vnd.openxmlformats-officedocument.presentationml.notesSlide+xml"/>
  <Override PartName="/ppt/tags/tag78.xml" ContentType="application/vnd.openxmlformats-officedocument.presentationml.tags+xml"/>
  <Override PartName="/ppt/notesSlides/notesSlide77.xml" ContentType="application/vnd.openxmlformats-officedocument.presentationml.notesSlide+xml"/>
  <Override PartName="/ppt/tags/tag79.xml" ContentType="application/vnd.openxmlformats-officedocument.presentationml.tags+xml"/>
  <Override PartName="/ppt/notesSlides/notesSlide78.xml" ContentType="application/vnd.openxmlformats-officedocument.presentationml.notesSlide+xml"/>
  <Override PartName="/ppt/tags/tag80.xml" ContentType="application/vnd.openxmlformats-officedocument.presentationml.tags+xml"/>
  <Override PartName="/ppt/notesSlides/notesSlide79.xml" ContentType="application/vnd.openxmlformats-officedocument.presentationml.notesSlide+xml"/>
  <Override PartName="/ppt/tags/tag81.xml" ContentType="application/vnd.openxmlformats-officedocument.presentationml.tags+xml"/>
  <Override PartName="/ppt/notesSlides/notesSlide80.xml" ContentType="application/vnd.openxmlformats-officedocument.presentationml.notesSlide+xml"/>
  <Override PartName="/ppt/tags/tag82.xml" ContentType="application/vnd.openxmlformats-officedocument.presentationml.tags+xml"/>
  <Override PartName="/ppt/notesSlides/notesSlide81.xml" ContentType="application/vnd.openxmlformats-officedocument.presentationml.notesSlide+xml"/>
  <Override PartName="/ppt/tags/tag83.xml" ContentType="application/vnd.openxmlformats-officedocument.presentationml.tags+xml"/>
  <Override PartName="/ppt/notesSlides/notesSlide82.xml" ContentType="application/vnd.openxmlformats-officedocument.presentationml.notesSlide+xml"/>
  <Override PartName="/ppt/tags/tag84.xml" ContentType="application/vnd.openxmlformats-officedocument.presentationml.tags+xml"/>
  <Override PartName="/ppt/notesSlides/notesSlide83.xml" ContentType="application/vnd.openxmlformats-officedocument.presentationml.notesSlide+xml"/>
  <Override PartName="/ppt/tags/tag85.xml" ContentType="application/vnd.openxmlformats-officedocument.presentationml.tags+xml"/>
  <Override PartName="/ppt/notesSlides/notesSlide84.xml" ContentType="application/vnd.openxmlformats-officedocument.presentationml.notesSlide+xml"/>
  <Override PartName="/ppt/tags/tag86.xml" ContentType="application/vnd.openxmlformats-officedocument.presentationml.tags+xml"/>
  <Override PartName="/ppt/notesSlides/notesSlide85.xml" ContentType="application/vnd.openxmlformats-officedocument.presentationml.notesSlide+xml"/>
  <Override PartName="/ppt/tags/tag87.xml" ContentType="application/vnd.openxmlformats-officedocument.presentationml.tags+xml"/>
  <Override PartName="/ppt/notesSlides/notesSlide86.xml" ContentType="application/vnd.openxmlformats-officedocument.presentationml.notesSlide+xml"/>
  <Override PartName="/ppt/tags/tag88.xml" ContentType="application/vnd.openxmlformats-officedocument.presentationml.tags+xml"/>
  <Override PartName="/ppt/notesSlides/notesSlide87.xml" ContentType="application/vnd.openxmlformats-officedocument.presentationml.notesSlide+xml"/>
  <Override PartName="/ppt/tags/tag89.xml" ContentType="application/vnd.openxmlformats-officedocument.presentationml.tags+xml"/>
  <Override PartName="/ppt/notesSlides/notesSlide88.xml" ContentType="application/vnd.openxmlformats-officedocument.presentationml.notesSlide+xml"/>
  <Override PartName="/ppt/tags/tag90.xml" ContentType="application/vnd.openxmlformats-officedocument.presentationml.tags+xml"/>
  <Override PartName="/ppt/notesSlides/notesSlide89.xml" ContentType="application/vnd.openxmlformats-officedocument.presentationml.notesSlide+xml"/>
  <Override PartName="/ppt/tags/tag91.xml" ContentType="application/vnd.openxmlformats-officedocument.presentationml.tags+xml"/>
  <Override PartName="/ppt/notesSlides/notesSlide90.xml" ContentType="application/vnd.openxmlformats-officedocument.presentationml.notesSlide+xml"/>
  <Override PartName="/ppt/tags/tag92.xml" ContentType="application/vnd.openxmlformats-officedocument.presentationml.tags+xml"/>
  <Override PartName="/ppt/notesSlides/notesSlide91.xml" ContentType="application/vnd.openxmlformats-officedocument.presentationml.notesSlide+xml"/>
  <Override PartName="/ppt/tags/tag93.xml" ContentType="application/vnd.openxmlformats-officedocument.presentationml.tags+xml"/>
  <Override PartName="/ppt/notesSlides/notesSlide92.xml" ContentType="application/vnd.openxmlformats-officedocument.presentationml.notesSlide+xml"/>
  <Override PartName="/ppt/tags/tag94.xml" ContentType="application/vnd.openxmlformats-officedocument.presentationml.tags+xml"/>
  <Override PartName="/ppt/notesSlides/notesSlide93.xml" ContentType="application/vnd.openxmlformats-officedocument.presentationml.notesSlide+xml"/>
  <Override PartName="/ppt/tags/tag95.xml" ContentType="application/vnd.openxmlformats-officedocument.presentationml.tags+xml"/>
  <Override PartName="/ppt/notesSlides/notesSlide94.xml" ContentType="application/vnd.openxmlformats-officedocument.presentationml.notesSlide+xml"/>
  <Override PartName="/ppt/tags/tag96.xml" ContentType="application/vnd.openxmlformats-officedocument.presentationml.tags+xml"/>
  <Override PartName="/ppt/notesSlides/notesSlide95.xml" ContentType="application/vnd.openxmlformats-officedocument.presentationml.notesSlide+xml"/>
  <Override PartName="/ppt/tags/tag97.xml" ContentType="application/vnd.openxmlformats-officedocument.presentationml.tags+xml"/>
  <Override PartName="/ppt/notesSlides/notesSlide96.xml" ContentType="application/vnd.openxmlformats-officedocument.presentationml.notesSlide+xml"/>
  <Override PartName="/ppt/tags/tag98.xml" ContentType="application/vnd.openxmlformats-officedocument.presentationml.tags+xml"/>
  <Override PartName="/ppt/notesSlides/notesSlide97.xml" ContentType="application/vnd.openxmlformats-officedocument.presentationml.notesSlide+xml"/>
  <Override PartName="/ppt/tags/tag99.xml" ContentType="application/vnd.openxmlformats-officedocument.presentationml.tags+xml"/>
  <Override PartName="/ppt/notesSlides/notesSlide98.xml" ContentType="application/vnd.openxmlformats-officedocument.presentationml.notesSlide+xml"/>
  <Override PartName="/ppt/tags/tag100.xml" ContentType="application/vnd.openxmlformats-officedocument.presentationml.tags+xml"/>
  <Override PartName="/ppt/notesSlides/notesSlide99.xml" ContentType="application/vnd.openxmlformats-officedocument.presentationml.notesSlide+xml"/>
  <Override PartName="/ppt/tags/tag101.xml" ContentType="application/vnd.openxmlformats-officedocument.presentationml.tags+xml"/>
  <Override PartName="/ppt/notesSlides/notesSlide100.xml" ContentType="application/vnd.openxmlformats-officedocument.presentationml.notesSlide+xml"/>
  <Override PartName="/ppt/tags/tag102.xml" ContentType="application/vnd.openxmlformats-officedocument.presentationml.tags+xml"/>
  <Override PartName="/ppt/notesSlides/notesSlide101.xml" ContentType="application/vnd.openxmlformats-officedocument.presentationml.notesSlide+xml"/>
  <Override PartName="/ppt/tags/tag103.xml" ContentType="application/vnd.openxmlformats-officedocument.presentationml.tags+xml"/>
  <Override PartName="/ppt/notesSlides/notesSlide102.xml" ContentType="application/vnd.openxmlformats-officedocument.presentationml.notesSlide+xml"/>
  <Override PartName="/ppt/tags/tag104.xml" ContentType="application/vnd.openxmlformats-officedocument.presentationml.tags+xml"/>
  <Override PartName="/ppt/notesSlides/notesSlide103.xml" ContentType="application/vnd.openxmlformats-officedocument.presentationml.notesSlide+xml"/>
  <Override PartName="/ppt/tags/tag105.xml" ContentType="application/vnd.openxmlformats-officedocument.presentationml.tags+xml"/>
  <Override PartName="/ppt/notesSlides/notesSlide104.xml" ContentType="application/vnd.openxmlformats-officedocument.presentationml.notesSlide+xml"/>
  <Override PartName="/ppt/tags/tag106.xml" ContentType="application/vnd.openxmlformats-officedocument.presentationml.tags+xml"/>
  <Override PartName="/ppt/notesSlides/notesSlide105.xml" ContentType="application/vnd.openxmlformats-officedocument.presentationml.notesSlide+xml"/>
  <Override PartName="/ppt/tags/tag107.xml" ContentType="application/vnd.openxmlformats-officedocument.presentationml.tags+xml"/>
  <Override PartName="/ppt/notesSlides/notesSlide106.xml" ContentType="application/vnd.openxmlformats-officedocument.presentationml.notesSlide+xml"/>
  <Override PartName="/ppt/tags/tag108.xml" ContentType="application/vnd.openxmlformats-officedocument.presentationml.tags+xml"/>
  <Override PartName="/ppt/notesSlides/notesSlide107.xml" ContentType="application/vnd.openxmlformats-officedocument.presentationml.notesSlide+xml"/>
  <Override PartName="/ppt/tags/tag109.xml" ContentType="application/vnd.openxmlformats-officedocument.presentationml.tags+xml"/>
  <Override PartName="/ppt/notesSlides/notesSlide108.xml" ContentType="application/vnd.openxmlformats-officedocument.presentationml.notesSlide+xml"/>
  <Override PartName="/ppt/tags/tag110.xml" ContentType="application/vnd.openxmlformats-officedocument.presentationml.tags+xml"/>
  <Override PartName="/ppt/notesSlides/notesSlide109.xml" ContentType="application/vnd.openxmlformats-officedocument.presentationml.notesSlide+xml"/>
  <Override PartName="/ppt/tags/tag111.xml" ContentType="application/vnd.openxmlformats-officedocument.presentationml.tags+xml"/>
  <Override PartName="/ppt/notesSlides/notesSlide110.xml" ContentType="application/vnd.openxmlformats-officedocument.presentationml.notesSlide+xml"/>
  <Override PartName="/ppt/tags/tag112.xml" ContentType="application/vnd.openxmlformats-officedocument.presentationml.tags+xml"/>
  <Override PartName="/ppt/notesSlides/notesSlide111.xml" ContentType="application/vnd.openxmlformats-officedocument.presentationml.notesSlide+xml"/>
  <Override PartName="/ppt/tags/tag113.xml" ContentType="application/vnd.openxmlformats-officedocument.presentationml.tags+xml"/>
  <Override PartName="/ppt/notesSlides/notesSlide112.xml" ContentType="application/vnd.openxmlformats-officedocument.presentationml.notesSlide+xml"/>
  <Override PartName="/ppt/tags/tag114.xml" ContentType="application/vnd.openxmlformats-officedocument.presentationml.tags+xml"/>
  <Override PartName="/ppt/notesSlides/notesSlide113.xml" ContentType="application/vnd.openxmlformats-officedocument.presentationml.notesSlide+xml"/>
  <Override PartName="/ppt/tags/tag115.xml" ContentType="application/vnd.openxmlformats-officedocument.presentationml.tags+xml"/>
  <Override PartName="/ppt/notesSlides/notesSlide114.xml" ContentType="application/vnd.openxmlformats-officedocument.presentationml.notesSlide+xml"/>
  <Override PartName="/ppt/tags/tag116.xml" ContentType="application/vnd.openxmlformats-officedocument.presentationml.tags+xml"/>
  <Override PartName="/ppt/notesSlides/notesSlide115.xml" ContentType="application/vnd.openxmlformats-officedocument.presentationml.notesSlide+xml"/>
  <Override PartName="/ppt/tags/tag117.xml" ContentType="application/vnd.openxmlformats-officedocument.presentationml.tags+xml"/>
  <Override PartName="/ppt/notesSlides/notesSlide116.xml" ContentType="application/vnd.openxmlformats-officedocument.presentationml.notesSlide+xml"/>
  <Override PartName="/ppt/tags/tag118.xml" ContentType="application/vnd.openxmlformats-officedocument.presentationml.tags+xml"/>
  <Override PartName="/ppt/notesSlides/notesSlide117.xml" ContentType="application/vnd.openxmlformats-officedocument.presentationml.notesSlide+xml"/>
  <Override PartName="/ppt/tags/tag119.xml" ContentType="application/vnd.openxmlformats-officedocument.presentationml.tags+xml"/>
  <Override PartName="/ppt/notesSlides/notesSlide118.xml" ContentType="application/vnd.openxmlformats-officedocument.presentationml.notesSlide+xml"/>
  <Override PartName="/ppt/tags/tag120.xml" ContentType="application/vnd.openxmlformats-officedocument.presentationml.tags+xml"/>
  <Override PartName="/ppt/notesSlides/notesSlide119.xml" ContentType="application/vnd.openxmlformats-officedocument.presentationml.notesSlide+xml"/>
  <Override PartName="/ppt/tags/tag121.xml" ContentType="application/vnd.openxmlformats-officedocument.presentationml.tags+xml"/>
  <Override PartName="/ppt/notesSlides/notesSlide1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5"/>
  </p:notesMasterIdLst>
  <p:sldIdLst>
    <p:sldId id="256" r:id="rId2"/>
    <p:sldId id="941" r:id="rId3"/>
    <p:sldId id="660" r:id="rId4"/>
    <p:sldId id="825" r:id="rId5"/>
    <p:sldId id="826" r:id="rId6"/>
    <p:sldId id="827" r:id="rId7"/>
    <p:sldId id="828" r:id="rId8"/>
    <p:sldId id="829" r:id="rId9"/>
    <p:sldId id="821" r:id="rId10"/>
    <p:sldId id="830" r:id="rId11"/>
    <p:sldId id="831" r:id="rId12"/>
    <p:sldId id="832" r:id="rId13"/>
    <p:sldId id="834" r:id="rId14"/>
    <p:sldId id="837" r:id="rId15"/>
    <p:sldId id="836" r:id="rId16"/>
    <p:sldId id="822" r:id="rId17"/>
    <p:sldId id="838" r:id="rId18"/>
    <p:sldId id="839" r:id="rId19"/>
    <p:sldId id="840" r:id="rId20"/>
    <p:sldId id="843" r:id="rId21"/>
    <p:sldId id="841" r:id="rId22"/>
    <p:sldId id="842" r:id="rId23"/>
    <p:sldId id="844" r:id="rId24"/>
    <p:sldId id="845" r:id="rId25"/>
    <p:sldId id="846" r:id="rId26"/>
    <p:sldId id="847" r:id="rId27"/>
    <p:sldId id="823" r:id="rId28"/>
    <p:sldId id="848" r:id="rId29"/>
    <p:sldId id="849" r:id="rId30"/>
    <p:sldId id="850" r:id="rId31"/>
    <p:sldId id="851" r:id="rId32"/>
    <p:sldId id="852" r:id="rId33"/>
    <p:sldId id="853" r:id="rId34"/>
    <p:sldId id="854" r:id="rId35"/>
    <p:sldId id="855" r:id="rId36"/>
    <p:sldId id="856" r:id="rId37"/>
    <p:sldId id="857" r:id="rId38"/>
    <p:sldId id="858" r:id="rId39"/>
    <p:sldId id="859" r:id="rId40"/>
    <p:sldId id="860" r:id="rId41"/>
    <p:sldId id="861" r:id="rId42"/>
    <p:sldId id="824" r:id="rId43"/>
    <p:sldId id="862" r:id="rId44"/>
    <p:sldId id="863" r:id="rId45"/>
    <p:sldId id="864" r:id="rId46"/>
    <p:sldId id="865" r:id="rId47"/>
    <p:sldId id="866" r:id="rId48"/>
    <p:sldId id="868" r:id="rId49"/>
    <p:sldId id="869" r:id="rId50"/>
    <p:sldId id="867" r:id="rId51"/>
    <p:sldId id="870" r:id="rId52"/>
    <p:sldId id="871" r:id="rId53"/>
    <p:sldId id="872" r:id="rId54"/>
    <p:sldId id="873" r:id="rId55"/>
    <p:sldId id="874" r:id="rId56"/>
    <p:sldId id="875" r:id="rId57"/>
    <p:sldId id="876" r:id="rId58"/>
    <p:sldId id="877" r:id="rId59"/>
    <p:sldId id="878" r:id="rId60"/>
    <p:sldId id="879" r:id="rId61"/>
    <p:sldId id="881" r:id="rId62"/>
    <p:sldId id="880" r:id="rId63"/>
    <p:sldId id="890" r:id="rId64"/>
    <p:sldId id="891" r:id="rId65"/>
    <p:sldId id="892" r:id="rId66"/>
    <p:sldId id="893" r:id="rId67"/>
    <p:sldId id="894" r:id="rId68"/>
    <p:sldId id="895" r:id="rId69"/>
    <p:sldId id="896" r:id="rId70"/>
    <p:sldId id="897" r:id="rId71"/>
    <p:sldId id="883" r:id="rId72"/>
    <p:sldId id="898" r:id="rId73"/>
    <p:sldId id="899" r:id="rId74"/>
    <p:sldId id="900" r:id="rId75"/>
    <p:sldId id="884" r:id="rId76"/>
    <p:sldId id="901" r:id="rId77"/>
    <p:sldId id="902" r:id="rId78"/>
    <p:sldId id="903" r:id="rId79"/>
    <p:sldId id="904" r:id="rId80"/>
    <p:sldId id="905" r:id="rId81"/>
    <p:sldId id="906" r:id="rId82"/>
    <p:sldId id="907" r:id="rId83"/>
    <p:sldId id="908" r:id="rId84"/>
    <p:sldId id="909" r:id="rId85"/>
    <p:sldId id="910" r:id="rId86"/>
    <p:sldId id="911" r:id="rId87"/>
    <p:sldId id="882" r:id="rId88"/>
    <p:sldId id="912" r:id="rId89"/>
    <p:sldId id="885" r:id="rId90"/>
    <p:sldId id="913" r:id="rId91"/>
    <p:sldId id="914" r:id="rId92"/>
    <p:sldId id="915" r:id="rId93"/>
    <p:sldId id="916" r:id="rId94"/>
    <p:sldId id="886" r:id="rId95"/>
    <p:sldId id="917" r:id="rId96"/>
    <p:sldId id="919" r:id="rId97"/>
    <p:sldId id="920" r:id="rId98"/>
    <p:sldId id="918" r:id="rId99"/>
    <p:sldId id="921" r:id="rId100"/>
    <p:sldId id="922" r:id="rId101"/>
    <p:sldId id="923" r:id="rId102"/>
    <p:sldId id="924" r:id="rId103"/>
    <p:sldId id="925" r:id="rId104"/>
    <p:sldId id="887" r:id="rId105"/>
    <p:sldId id="926" r:id="rId106"/>
    <p:sldId id="929" r:id="rId107"/>
    <p:sldId id="928" r:id="rId108"/>
    <p:sldId id="927" r:id="rId109"/>
    <p:sldId id="930" r:id="rId110"/>
    <p:sldId id="931" r:id="rId111"/>
    <p:sldId id="932" r:id="rId112"/>
    <p:sldId id="888" r:id="rId113"/>
    <p:sldId id="933" r:id="rId114"/>
    <p:sldId id="934" r:id="rId115"/>
    <p:sldId id="935" r:id="rId116"/>
    <p:sldId id="936" r:id="rId117"/>
    <p:sldId id="937" r:id="rId118"/>
    <p:sldId id="889" r:id="rId119"/>
    <p:sldId id="938" r:id="rId120"/>
    <p:sldId id="939" r:id="rId121"/>
    <p:sldId id="940" r:id="rId122"/>
    <p:sldId id="820" r:id="rId123"/>
    <p:sldId id="779" r:id="rId124"/>
  </p:sldIdLst>
  <p:sldSz cx="9144000" cy="6858000" type="screen4x3"/>
  <p:notesSz cx="6858000" cy="9144000"/>
  <p:custDataLst>
    <p:tags r:id="rId126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qiaozhiming" initials="qzm" lastIdx="11" clrIdx="0"/>
  <p:cmAuthor id="1" name="www" initials="w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F9"/>
    <a:srgbClr val="CBE3F2"/>
    <a:srgbClr val="FBFBFB"/>
    <a:srgbClr val="FFFFFF"/>
    <a:srgbClr val="000000"/>
    <a:srgbClr val="00B4E9"/>
    <a:srgbClr val="EBFAFF"/>
    <a:srgbClr val="E7F9FF"/>
    <a:srgbClr val="B9EEFF"/>
    <a:srgbClr val="93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597" autoAdjust="0"/>
    <p:restoredTop sz="95704" autoAdjust="0"/>
  </p:normalViewPr>
  <p:slideViewPr>
    <p:cSldViewPr snapToGrid="0" snapToObjects="1">
      <p:cViewPr>
        <p:scale>
          <a:sx n="80" d="100"/>
          <a:sy n="80" d="100"/>
        </p:scale>
        <p:origin x="-1050" y="-234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3168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D9BD2E9-3CC8-444B-8BF3-942A42052CFF}" type="datetimeFigureOut">
              <a:rPr lang="zh-CN" altLang="en-US"/>
              <a:pPr>
                <a:defRPr/>
              </a:pPr>
              <a:t>2017/8/24</a:t>
            </a:fld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002A676-0DC2-4E3A-B4C2-1AF4832E0E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806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D7434D-6A1D-4361-BAC4-862C73DB2060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6"/>
          <p:cNvGrpSpPr>
            <a:grpSpLocks/>
          </p:cNvGrpSpPr>
          <p:nvPr userDrawn="1"/>
        </p:nvGrpSpPr>
        <p:grpSpPr bwMode="auto">
          <a:xfrm>
            <a:off x="1497013" y="5554663"/>
            <a:ext cx="986167" cy="792162"/>
            <a:chOff x="707164" y="5631842"/>
            <a:chExt cx="985033" cy="792000"/>
          </a:xfrm>
        </p:grpSpPr>
        <p:sp>
          <p:nvSpPr>
            <p:cNvPr id="6" name="椭圆 5"/>
            <p:cNvSpPr>
              <a:spLocks noChangeArrowheads="1"/>
            </p:cNvSpPr>
            <p:nvPr/>
          </p:nvSpPr>
          <p:spPr bwMode="auto">
            <a:xfrm>
              <a:off x="846704" y="5631842"/>
              <a:ext cx="792837" cy="792000"/>
            </a:xfrm>
            <a:prstGeom prst="ellipse">
              <a:avLst/>
            </a:prstGeom>
            <a:solidFill>
              <a:srgbClr val="9C9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7" name="矩形 4"/>
            <p:cNvSpPr>
              <a:spLocks noChangeArrowheads="1"/>
            </p:cNvSpPr>
            <p:nvPr/>
          </p:nvSpPr>
          <p:spPr bwMode="auto">
            <a:xfrm>
              <a:off x="707164" y="5739770"/>
              <a:ext cx="985033" cy="492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CN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Nginx</a:t>
              </a:r>
              <a:endParaRPr lang="zh-CN" altLang="en-US" sz="1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9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39046" y="154546"/>
            <a:ext cx="5187690" cy="77628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4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8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59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86" r:id="rId2"/>
    <p:sldLayoutId id="2147484195" r:id="rId3"/>
    <p:sldLayoutId id="2147484194" r:id="rId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Relationship Id="rId4" Type="http://schemas.openxmlformats.org/officeDocument/2006/relationships/image" Target="../media/image33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Relationship Id="rId4" Type="http://schemas.openxmlformats.org/officeDocument/2006/relationships/image" Target="../media/image34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4" Type="http://schemas.openxmlformats.org/officeDocument/2006/relationships/image" Target="../media/image1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1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2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4" Type="http://schemas.openxmlformats.org/officeDocument/2006/relationships/image" Target="../media/image2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4" Type="http://schemas.openxmlformats.org/officeDocument/2006/relationships/image" Target="../media/image2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8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4" Type="http://schemas.openxmlformats.org/officeDocument/2006/relationships/image" Target="../media/image27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4" Type="http://schemas.openxmlformats.org/officeDocument/2006/relationships/image" Target="../media/image2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78965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</a:t>
            </a:r>
            <a:r>
              <a:rPr lang="en-US" altLang="zh-CN" dirty="0"/>
              <a:t>Nginx</a:t>
            </a:r>
            <a:r>
              <a:rPr lang="zh-CN" altLang="en-US" dirty="0"/>
              <a:t>基本配置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709863" y="5480049"/>
            <a:ext cx="2714625" cy="9326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认识配置文件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访问控制</a:t>
            </a:r>
            <a:endParaRPr lang="en-US" altLang="zh-CN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532438" y="5478461"/>
            <a:ext cx="2714625" cy="9294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日志文件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虚拟主机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认识</a:t>
            </a:r>
            <a:r>
              <a:rPr lang="zh-CN" altLang="en-US" dirty="0"/>
              <a:t>配置文件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设置用户和组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899909" y="2232891"/>
            <a:ext cx="6642514" cy="1018641"/>
            <a:chOff x="3474760" y="3515222"/>
            <a:chExt cx="3291474" cy="1019461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3291474" cy="101946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3165352" cy="510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ps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aux | grep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endParaRPr lang="de-DE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08" y="3964018"/>
            <a:ext cx="7780953" cy="82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931523" y="4111108"/>
            <a:ext cx="5796000" cy="377765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850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6" name="组合 5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开机自启动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ifconfig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route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sp>
        <p:nvSpPr>
          <p:cNvPr id="13" name="矩形 12"/>
          <p:cNvSpPr/>
          <p:nvPr/>
        </p:nvSpPr>
        <p:spPr>
          <a:xfrm>
            <a:off x="362198" y="1972914"/>
            <a:ext cx="8544296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由于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中使用</a:t>
            </a:r>
            <a:r>
              <a:rPr lang="en-US" altLang="zh-CN" dirty="0" err="1"/>
              <a:t>ifconfig</a:t>
            </a:r>
            <a:r>
              <a:rPr lang="zh-CN" altLang="en-US" dirty="0"/>
              <a:t>和</a:t>
            </a:r>
            <a:r>
              <a:rPr lang="en-US" altLang="zh-CN" dirty="0"/>
              <a:t>route</a:t>
            </a:r>
            <a:r>
              <a:rPr lang="zh-CN" altLang="en-US" dirty="0"/>
              <a:t>命令执行的相关操作，在</a:t>
            </a:r>
            <a:r>
              <a:rPr lang="en-US" altLang="zh-CN" dirty="0"/>
              <a:t>reboot</a:t>
            </a:r>
            <a:r>
              <a:rPr lang="zh-CN" altLang="en-US" dirty="0"/>
              <a:t>系统后，就会自动消失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为了</a:t>
            </a:r>
            <a:r>
              <a:rPr lang="zh-CN" altLang="en-US" dirty="0"/>
              <a:t>解决这个</a:t>
            </a:r>
            <a:r>
              <a:rPr lang="zh-CN" altLang="en-US" dirty="0" smtClean="0"/>
              <a:t>问题</a:t>
            </a:r>
            <a:r>
              <a:rPr lang="zh-CN" altLang="en-US" dirty="0"/>
              <a:t>，</a:t>
            </a:r>
            <a:r>
              <a:rPr lang="zh-CN" altLang="en-US" dirty="0" smtClean="0"/>
              <a:t>可以</a:t>
            </a:r>
            <a:r>
              <a:rPr lang="zh-CN" altLang="en-US" dirty="0"/>
              <a:t>将</a:t>
            </a:r>
            <a:r>
              <a:rPr lang="en-US" altLang="zh-CN" dirty="0" err="1"/>
              <a:t>ifconfig</a:t>
            </a:r>
            <a:r>
              <a:rPr lang="zh-CN" altLang="en-US" dirty="0"/>
              <a:t>和</a:t>
            </a:r>
            <a:r>
              <a:rPr lang="en-US" altLang="zh-CN" dirty="0"/>
              <a:t>route</a:t>
            </a:r>
            <a:r>
              <a:rPr lang="zh-CN" altLang="en-US" dirty="0"/>
              <a:t>命令添加到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rc.local</a:t>
            </a:r>
            <a:r>
              <a:rPr lang="zh-CN" altLang="en-US" dirty="0"/>
              <a:t>文件中，使系统开机时就会自动运行相关操作。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208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6" name="组合 5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开机自启动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ifconfig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route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sp>
        <p:nvSpPr>
          <p:cNvPr id="13" name="矩形 12"/>
          <p:cNvSpPr/>
          <p:nvPr/>
        </p:nvSpPr>
        <p:spPr>
          <a:xfrm>
            <a:off x="362198" y="1972914"/>
            <a:ext cx="8544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编写</a:t>
            </a:r>
            <a:r>
              <a:rPr lang="en-US" altLang="zh-CN" dirty="0" smtClean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rc.local</a:t>
            </a:r>
            <a:endParaRPr lang="zh-CN" altLang="en-US" dirty="0"/>
          </a:p>
        </p:txBody>
      </p:sp>
      <p:grpSp>
        <p:nvGrpSpPr>
          <p:cNvPr id="14" name="组合 2"/>
          <p:cNvGrpSpPr>
            <a:grpSpLocks/>
          </p:cNvGrpSpPr>
          <p:nvPr/>
        </p:nvGrpSpPr>
        <p:grpSpPr bwMode="auto">
          <a:xfrm>
            <a:off x="587840" y="2751989"/>
            <a:ext cx="4429474" cy="672761"/>
            <a:chOff x="3451224" y="3515222"/>
            <a:chExt cx="3035997" cy="2291813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3035997" cy="229181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矩形 8"/>
            <p:cNvSpPr>
              <a:spLocks noChangeArrowheads="1"/>
            </p:cNvSpPr>
            <p:nvPr/>
          </p:nvSpPr>
          <p:spPr bwMode="auto">
            <a:xfrm>
              <a:off x="3530272" y="3532456"/>
              <a:ext cx="2956949" cy="156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vi /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rc.local</a:t>
              </a:r>
              <a:endParaRPr lang="en-US" altLang="zh-CN" sz="14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555739" y="3899353"/>
            <a:ext cx="8122065" cy="1601046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/>
                </a:solidFill>
              </a:rPr>
              <a:t>ifconfig</a:t>
            </a:r>
            <a:r>
              <a:rPr lang="en-US" altLang="zh-CN" sz="1600" dirty="0">
                <a:solidFill>
                  <a:schemeClr val="tx1"/>
                </a:solidFill>
              </a:rPr>
              <a:t> eth0:1 192.168.78.4 broadcast 192.168.78.255 netmask 255.255.255.0 up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route add -host 192.168.78.4 dev </a:t>
            </a:r>
            <a:r>
              <a:rPr lang="en-US" altLang="zh-CN" sz="1600" dirty="0" smtClean="0">
                <a:solidFill>
                  <a:schemeClr val="tx1"/>
                </a:solidFill>
              </a:rPr>
              <a:t>eth0:1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/>
                </a:solidFill>
              </a:rPr>
              <a:t>ifconfig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eth0:2 192.168.78.5 </a:t>
            </a:r>
            <a:r>
              <a:rPr lang="en-US" altLang="zh-CN" sz="1600" dirty="0">
                <a:solidFill>
                  <a:schemeClr val="tx1"/>
                </a:solidFill>
              </a:rPr>
              <a:t>broadcast 192.168.78.255 netmask 255.255.255.0 up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route add -host </a:t>
            </a:r>
            <a:r>
              <a:rPr lang="en-US" altLang="zh-CN" sz="1600" dirty="0" smtClean="0">
                <a:solidFill>
                  <a:schemeClr val="tx1"/>
                </a:solidFill>
              </a:rPr>
              <a:t>192.168.78.5 </a:t>
            </a:r>
            <a:r>
              <a:rPr lang="en-US" altLang="zh-CN" sz="1600" dirty="0">
                <a:solidFill>
                  <a:schemeClr val="tx1"/>
                </a:solidFill>
              </a:rPr>
              <a:t>dev </a:t>
            </a:r>
            <a:r>
              <a:rPr lang="en-US" altLang="zh-CN" sz="1600" dirty="0" smtClean="0">
                <a:solidFill>
                  <a:schemeClr val="tx1"/>
                </a:solidFill>
              </a:rPr>
              <a:t>eth0:2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2" name="上弧形箭头 1"/>
          <p:cNvSpPr/>
          <p:nvPr/>
        </p:nvSpPr>
        <p:spPr>
          <a:xfrm rot="2091701">
            <a:off x="4952007" y="3123994"/>
            <a:ext cx="1662546" cy="336381"/>
          </a:xfrm>
          <a:prstGeom prst="curved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583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虚拟主机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的虚拟主机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7291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）修改</a:t>
            </a:r>
            <a:r>
              <a:rPr lang="en-US" altLang="zh-CN" dirty="0" err="1"/>
              <a:t>nginx.conf</a:t>
            </a:r>
            <a:r>
              <a:rPr lang="zh-CN" altLang="en-US" dirty="0"/>
              <a:t>配置文件，在</a:t>
            </a:r>
            <a:r>
              <a:rPr lang="en-US" altLang="zh-CN" dirty="0"/>
              <a:t>http</a:t>
            </a:r>
            <a:r>
              <a:rPr lang="zh-CN" altLang="en-US" dirty="0"/>
              <a:t>块中添加以下两个</a:t>
            </a:r>
            <a:r>
              <a:rPr lang="en-US" altLang="zh-CN" dirty="0"/>
              <a:t>server</a:t>
            </a:r>
            <a:r>
              <a:rPr lang="zh-CN" altLang="en-US" dirty="0"/>
              <a:t>配置</a:t>
            </a: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4626300" y="2726718"/>
            <a:ext cx="4208971" cy="2985316"/>
            <a:chOff x="3451225" y="3515223"/>
            <a:chExt cx="3075161" cy="2659576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5" y="3515223"/>
              <a:ext cx="3075161" cy="265957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2858774" cy="2385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 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配置基于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192.168.78.4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的虚拟主机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9 server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10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listen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80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11	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server_name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192.168.78.4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12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html/192.168.78.4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13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index.html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index.htm;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14 }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349180" y="2743860"/>
            <a:ext cx="4208971" cy="2968174"/>
            <a:chOff x="3451225" y="3515223"/>
            <a:chExt cx="3075161" cy="2970565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451225" y="3515223"/>
              <a:ext cx="3075161" cy="2970565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2858774" cy="2679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 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配置基于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192.168.78.3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的虚拟主机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 server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	listen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80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4	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server_name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192.168.78.3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5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html/192.168.78.3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6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index.html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index.htm;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7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7905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虚拟主机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的虚拟主机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7291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）编写测试文件并查看结果</a:t>
            </a:r>
          </a:p>
        </p:txBody>
      </p:sp>
      <p:pic>
        <p:nvPicPr>
          <p:cNvPr id="3789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51" y="3063266"/>
            <a:ext cx="3733334" cy="173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094" y="3063266"/>
            <a:ext cx="3733334" cy="173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153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基于域名配置虚拟主机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72914"/>
            <a:ext cx="8401792" cy="1665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在真实的上线环境中，一个网站需要域名和公网</a:t>
            </a:r>
            <a:r>
              <a:rPr lang="en-US" altLang="zh-CN" dirty="0"/>
              <a:t>IP</a:t>
            </a:r>
            <a:r>
              <a:rPr lang="zh-CN" altLang="en-US" dirty="0"/>
              <a:t>地址才可以访问，但是申请域名和</a:t>
            </a:r>
            <a:r>
              <a:rPr lang="en-US" altLang="zh-CN" dirty="0"/>
              <a:t>IP</a:t>
            </a:r>
            <a:r>
              <a:rPr lang="zh-CN" altLang="en-US" dirty="0"/>
              <a:t>比较麻烦，且需要支付一定的费用。为了便于学习和测试，可以利用系统提供的</a:t>
            </a:r>
            <a:r>
              <a:rPr lang="en-US" altLang="zh-CN" dirty="0"/>
              <a:t>hosts</a:t>
            </a:r>
            <a:r>
              <a:rPr lang="zh-CN" altLang="en-US" dirty="0"/>
              <a:t>文件来设置一个虚拟的域名，并将域名解析到指定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243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基于域名配置虚拟主机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7291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）修改</a:t>
            </a:r>
            <a:r>
              <a:rPr lang="en-US" altLang="zh-CN" dirty="0"/>
              <a:t>hosts</a:t>
            </a:r>
            <a:r>
              <a:rPr lang="zh-CN" altLang="en-US" dirty="0"/>
              <a:t>文件，实现网站的域名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5337956" y="3376099"/>
            <a:ext cx="3317896" cy="1581715"/>
            <a:chOff x="3474760" y="3515222"/>
            <a:chExt cx="1644072" cy="1297751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638188" cy="129775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36156" y="3658903"/>
              <a:ext cx="1582676" cy="88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192.168.78.3 </a:t>
              </a:r>
              <a:r>
                <a:rPr lang="en-US" altLang="zh-CN" sz="16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www.ng.test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192.168.78.3 </a:t>
              </a:r>
              <a:r>
                <a:rPr lang="en-US" altLang="zh-CN" sz="16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ng.test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62198" y="2876482"/>
            <a:ext cx="505295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在</a:t>
            </a:r>
            <a:r>
              <a:rPr lang="en-US" altLang="zh-CN" b="1" u="sng" dirty="0">
                <a:solidFill>
                  <a:srgbClr val="0070C0"/>
                </a:solidFill>
              </a:rPr>
              <a:t>Windows</a:t>
            </a:r>
            <a:r>
              <a:rPr lang="zh-CN" altLang="en-US" b="1" u="sng" dirty="0">
                <a:solidFill>
                  <a:srgbClr val="0070C0"/>
                </a:solidFill>
              </a:rPr>
              <a:t>系统中访问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以</a:t>
            </a:r>
            <a:r>
              <a:rPr lang="zh-CN" altLang="zh-CN" dirty="0"/>
              <a:t>“管理员身份运行”文本编辑器，打开在</a:t>
            </a:r>
            <a:r>
              <a:rPr lang="en-US" altLang="zh-CN" dirty="0"/>
              <a:t>C:\Windows\System32\drivers\etc</a:t>
            </a:r>
            <a:r>
              <a:rPr lang="zh-CN" altLang="zh-CN" dirty="0"/>
              <a:t>目录下的</a:t>
            </a:r>
            <a:r>
              <a:rPr lang="en-US" altLang="zh-CN" dirty="0"/>
              <a:t>hosts</a:t>
            </a:r>
            <a:r>
              <a:rPr lang="zh-CN" altLang="zh-CN" dirty="0" smtClean="0"/>
              <a:t>文件</a:t>
            </a:r>
            <a:endParaRPr lang="zh-CN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在</a:t>
            </a:r>
            <a:r>
              <a:rPr lang="en-US" altLang="zh-CN" dirty="0"/>
              <a:t>hosts</a:t>
            </a:r>
            <a:r>
              <a:rPr lang="zh-CN" altLang="zh-CN" dirty="0"/>
              <a:t>文件中完成</a:t>
            </a:r>
            <a:r>
              <a:rPr lang="en-US" altLang="zh-CN" dirty="0"/>
              <a:t>IP</a:t>
            </a:r>
            <a:r>
              <a:rPr lang="zh-CN" altLang="zh-CN" dirty="0"/>
              <a:t>地址与域名映射的</a:t>
            </a:r>
            <a:r>
              <a:rPr lang="zh-CN" altLang="zh-CN" dirty="0" smtClean="0"/>
              <a:t>配置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744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基于域名配置虚拟主机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7291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）修改</a:t>
            </a:r>
            <a:r>
              <a:rPr lang="en-US" altLang="zh-CN" dirty="0"/>
              <a:t>hosts</a:t>
            </a:r>
            <a:r>
              <a:rPr lang="zh-CN" altLang="en-US" dirty="0"/>
              <a:t>文件，实现网站的域名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527822" y="2547826"/>
            <a:ext cx="2304256" cy="720080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1836" y="2979875"/>
            <a:ext cx="7577004" cy="2114640"/>
            <a:chOff x="971600" y="1988840"/>
            <a:chExt cx="7200728" cy="2160240"/>
          </a:xfrm>
        </p:grpSpPr>
        <p:sp>
          <p:nvSpPr>
            <p:cNvPr id="11" name="流程图: 过程 10"/>
            <p:cNvSpPr/>
            <p:nvPr/>
          </p:nvSpPr>
          <p:spPr>
            <a:xfrm>
              <a:off x="971600" y="1988840"/>
              <a:ext cx="7200001" cy="216000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可选过程 11"/>
            <p:cNvSpPr/>
            <p:nvPr/>
          </p:nvSpPr>
          <p:spPr>
            <a:xfrm>
              <a:off x="972327" y="1989080"/>
              <a:ext cx="7200001" cy="216000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27822" y="2475818"/>
            <a:ext cx="2315917" cy="504056"/>
            <a:chOff x="3408211" y="1484784"/>
            <a:chExt cx="2315917" cy="504056"/>
          </a:xfrm>
        </p:grpSpPr>
        <p:sp>
          <p:nvSpPr>
            <p:cNvPr id="14" name="椭圆 13"/>
            <p:cNvSpPr/>
            <p:nvPr/>
          </p:nvSpPr>
          <p:spPr>
            <a:xfrm>
              <a:off x="3408211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580112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74895" y="1588730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062840" y="3137281"/>
            <a:ext cx="72855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根据域名的使用习惯</a:t>
            </a:r>
            <a:r>
              <a:rPr lang="zh-CN" altLang="zh-CN" dirty="0" smtClean="0"/>
              <a:t>，域名</a:t>
            </a:r>
            <a:r>
              <a:rPr lang="en-US" altLang="zh-CN" dirty="0" smtClean="0"/>
              <a:t>www.ng.test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ng.test</a:t>
            </a:r>
            <a:r>
              <a:rPr lang="zh-CN" altLang="zh-CN" dirty="0" smtClean="0"/>
              <a:t>在</a:t>
            </a:r>
            <a:r>
              <a:rPr lang="zh-CN" altLang="zh-CN" dirty="0"/>
              <a:t>访问时通常指向同一网站。例如，域名</a:t>
            </a:r>
            <a:r>
              <a:rPr lang="en-US" altLang="zh-CN" dirty="0"/>
              <a:t>www.itheima.com</a:t>
            </a:r>
            <a:r>
              <a:rPr lang="zh-CN" altLang="zh-CN" dirty="0"/>
              <a:t>与</a:t>
            </a:r>
            <a:r>
              <a:rPr lang="en-US" altLang="zh-CN" dirty="0"/>
              <a:t>itheima.com</a:t>
            </a:r>
            <a:r>
              <a:rPr lang="zh-CN" altLang="zh-CN" dirty="0"/>
              <a:t>指的都是黑马程序员网站。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因此，在设置时推荐将这两个域名都指向同一</a:t>
            </a:r>
            <a:r>
              <a:rPr lang="en-US" altLang="zh-CN" dirty="0" smtClean="0"/>
              <a:t>IP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68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基于域名配置虚拟主机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7291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）修改</a:t>
            </a:r>
            <a:r>
              <a:rPr lang="en-US" altLang="zh-CN" dirty="0"/>
              <a:t>hosts</a:t>
            </a:r>
            <a:r>
              <a:rPr lang="zh-CN" altLang="en-US" dirty="0"/>
              <a:t>文件，实现网站的域名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5337957" y="3221725"/>
            <a:ext cx="3426034" cy="1765917"/>
            <a:chOff x="3474760" y="3515222"/>
            <a:chExt cx="1697656" cy="1448883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697656" cy="144888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24388" y="3619931"/>
              <a:ext cx="1582676" cy="1136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vi /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/hosts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127.0.0.1  www.ng.test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127.0.0.1  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ng.test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62198" y="2876482"/>
            <a:ext cx="50529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在</a:t>
            </a:r>
            <a:r>
              <a:rPr lang="en-US" altLang="zh-CN" b="1" u="sng" dirty="0" smtClean="0">
                <a:solidFill>
                  <a:srgbClr val="0070C0"/>
                </a:solidFill>
              </a:rPr>
              <a:t>Linux</a:t>
            </a:r>
            <a:r>
              <a:rPr lang="zh-CN" altLang="en-US" b="1" u="sng" dirty="0" smtClean="0">
                <a:solidFill>
                  <a:srgbClr val="0070C0"/>
                </a:solidFill>
              </a:rPr>
              <a:t>系统</a:t>
            </a:r>
            <a:r>
              <a:rPr lang="zh-CN" altLang="en-US" b="1" u="sng" dirty="0">
                <a:solidFill>
                  <a:srgbClr val="0070C0"/>
                </a:solidFill>
              </a:rPr>
              <a:t>中访问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编辑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zh-CN" altLang="en-US" dirty="0"/>
              <a:t>目录的</a:t>
            </a:r>
            <a:r>
              <a:rPr lang="en-US" altLang="zh-CN" dirty="0"/>
              <a:t>hosts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在</a:t>
            </a:r>
            <a:r>
              <a:rPr lang="en-US" altLang="zh-CN" dirty="0"/>
              <a:t>hosts</a:t>
            </a:r>
            <a:r>
              <a:rPr lang="zh-CN" altLang="zh-CN" dirty="0"/>
              <a:t>文件中完成</a:t>
            </a:r>
            <a:r>
              <a:rPr lang="en-US" altLang="zh-CN" dirty="0"/>
              <a:t>IP</a:t>
            </a:r>
            <a:r>
              <a:rPr lang="zh-CN" altLang="zh-CN" dirty="0"/>
              <a:t>地址与域名映射的</a:t>
            </a:r>
            <a:r>
              <a:rPr lang="zh-CN" altLang="zh-CN" dirty="0" smtClean="0"/>
              <a:t>配置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0323" y="5195892"/>
            <a:ext cx="6924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若在当前虚拟机中访问该域名，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地址可以使用</a:t>
            </a:r>
            <a:r>
              <a:rPr lang="en-US" altLang="zh-CN" dirty="0">
                <a:solidFill>
                  <a:srgbClr val="FF0000"/>
                </a:solidFill>
              </a:rPr>
              <a:t>127.0.0.1</a:t>
            </a:r>
            <a:r>
              <a:rPr lang="zh-CN" altLang="zh-CN" dirty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427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基于域名配置虚拟主机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7291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）打开</a:t>
            </a:r>
            <a:r>
              <a:rPr lang="en-US" altLang="zh-CN" dirty="0" err="1"/>
              <a:t>nginx.conf</a:t>
            </a:r>
            <a:r>
              <a:rPr lang="zh-CN" altLang="en-US" dirty="0"/>
              <a:t>配置文件，在</a:t>
            </a:r>
            <a:r>
              <a:rPr lang="en-US" altLang="zh-CN" dirty="0"/>
              <a:t>http</a:t>
            </a:r>
            <a:r>
              <a:rPr lang="zh-CN" altLang="en-US" dirty="0"/>
              <a:t>块中添加以下</a:t>
            </a:r>
            <a:r>
              <a:rPr lang="zh-CN" altLang="en-US" dirty="0" smtClean="0"/>
              <a:t>配置实现</a:t>
            </a:r>
            <a:r>
              <a:rPr lang="zh-CN" altLang="en-US" dirty="0"/>
              <a:t>基于域名的虚拟</a:t>
            </a:r>
            <a:r>
              <a:rPr lang="zh-CN" altLang="en-US" dirty="0" smtClean="0"/>
              <a:t>主机</a:t>
            </a:r>
            <a:endParaRPr lang="zh-CN" altLang="en-US" dirty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2071098" y="2768272"/>
            <a:ext cx="4531579" cy="2968174"/>
            <a:chOff x="3451225" y="3515223"/>
            <a:chExt cx="3310865" cy="2970565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5" y="3515223"/>
              <a:ext cx="3310865" cy="2970565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3084319" cy="2679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 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配置域名为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www.ng.test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虚拟主机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 server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  listen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80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4	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server_name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ng.test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www.ng.test;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5	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html/www.ng.test;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6	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index.html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index.htm;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7 }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7519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基于域名配置虚拟主机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7291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）编写测试文件并查看结果</a:t>
            </a:r>
          </a:p>
        </p:txBody>
      </p:sp>
      <p:pic>
        <p:nvPicPr>
          <p:cNvPr id="3891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020" y="3050358"/>
            <a:ext cx="3638094" cy="155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1494" y="3038483"/>
            <a:ext cx="3638094" cy="155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084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认识</a:t>
            </a:r>
            <a:r>
              <a:rPr lang="zh-CN" altLang="en-US" dirty="0"/>
              <a:t>配置文件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设置用户和组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u="sng" dirty="0">
                <a:solidFill>
                  <a:srgbClr val="0070C0"/>
                </a:solidFill>
              </a:rPr>
              <a:t>配置用户和组的对象</a:t>
            </a:r>
            <a:r>
              <a:rPr lang="zh-CN" altLang="en-US" dirty="0"/>
              <a:t>：</a:t>
            </a:r>
            <a:r>
              <a:rPr lang="zh-CN" altLang="en-US" dirty="0" smtClean="0"/>
              <a:t>针对</a:t>
            </a:r>
            <a:r>
              <a:rPr lang="zh-CN" altLang="en-US" dirty="0"/>
              <a:t>的就是工作进程（</a:t>
            </a:r>
            <a:r>
              <a:rPr lang="en-US" altLang="zh-CN" dirty="0"/>
              <a:t>worker process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u="sng" dirty="0">
                <a:solidFill>
                  <a:srgbClr val="0070C0"/>
                </a:solidFill>
              </a:rPr>
              <a:t>功能</a:t>
            </a:r>
            <a:r>
              <a:rPr lang="zh-CN" altLang="en-US" dirty="0" smtClean="0"/>
              <a:t>：主要</a:t>
            </a:r>
            <a:r>
              <a:rPr lang="zh-CN" altLang="en-US" dirty="0"/>
              <a:t>用于对某些操作提供</a:t>
            </a:r>
            <a:r>
              <a:rPr lang="zh-CN" altLang="en-US" dirty="0" smtClean="0"/>
              <a:t>权限；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u="sng" dirty="0">
                <a:solidFill>
                  <a:srgbClr val="0070C0"/>
                </a:solidFill>
              </a:rPr>
              <a:t>示例</a:t>
            </a:r>
            <a:r>
              <a:rPr lang="zh-CN" altLang="en-US" dirty="0" smtClean="0"/>
              <a:t>：配置</a:t>
            </a:r>
            <a:r>
              <a:rPr lang="zh-CN" altLang="en-US" dirty="0"/>
              <a:t>日志文件时，主进程创建</a:t>
            </a:r>
            <a:r>
              <a:rPr lang="zh-CN" altLang="en-US" dirty="0" smtClean="0"/>
              <a:t>日志文件后</a:t>
            </a:r>
            <a:r>
              <a:rPr lang="zh-CN" altLang="en-US" dirty="0"/>
              <a:t>，会以工作进程的用户作为文件所有者，从而使工作进程能够将日志写入到指定文件中。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7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8" name="组合 7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server_name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指令的使用</a:t>
            </a:r>
          </a:p>
        </p:txBody>
      </p:sp>
      <p:sp>
        <p:nvSpPr>
          <p:cNvPr id="15" name="矩形 14"/>
          <p:cNvSpPr/>
          <p:nvPr/>
        </p:nvSpPr>
        <p:spPr>
          <a:xfrm>
            <a:off x="362198" y="1972914"/>
            <a:ext cx="85442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server_name</a:t>
            </a:r>
            <a:r>
              <a:rPr lang="zh-CN" altLang="en-US" dirty="0"/>
              <a:t>指令除了上述讲解到的精准配置方式外，还可利用通配符（*）与正则表达式设置域名，实现域名的泛解析。具体使用示例如下。</a:t>
            </a:r>
          </a:p>
        </p:txBody>
      </p:sp>
      <p:grpSp>
        <p:nvGrpSpPr>
          <p:cNvPr id="16" name="组合 2"/>
          <p:cNvGrpSpPr>
            <a:grpSpLocks/>
          </p:cNvGrpSpPr>
          <p:nvPr/>
        </p:nvGrpSpPr>
        <p:grpSpPr bwMode="auto">
          <a:xfrm>
            <a:off x="2250359" y="2995479"/>
            <a:ext cx="4494807" cy="2906556"/>
            <a:chOff x="3474760" y="3515222"/>
            <a:chExt cx="1226170" cy="1451995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226170" cy="1451995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3536156" y="3546194"/>
              <a:ext cx="1164774" cy="1337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以*通配符开始的字符串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server_name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*.test.com;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以*通配符结束的字符串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server_name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www.*;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匹配正则表达式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server_name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~^(?.+)\.domain\.com$;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4476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8" name="组合 7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server_name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指令的使用</a:t>
            </a:r>
          </a:p>
        </p:txBody>
      </p:sp>
      <p:sp>
        <p:nvSpPr>
          <p:cNvPr id="27" name="矩形 26"/>
          <p:cNvSpPr/>
          <p:nvPr/>
        </p:nvSpPr>
        <p:spPr>
          <a:xfrm>
            <a:off x="362198" y="1972914"/>
            <a:ext cx="85442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b="1" u="sng" dirty="0" err="1">
                <a:solidFill>
                  <a:srgbClr val="0070C0"/>
                </a:solidFill>
              </a:rPr>
              <a:t>server_name</a:t>
            </a:r>
            <a:r>
              <a:rPr lang="zh-CN" altLang="en-US" b="1" u="sng" dirty="0">
                <a:solidFill>
                  <a:srgbClr val="0070C0"/>
                </a:solidFill>
              </a:rPr>
              <a:t>指令</a:t>
            </a:r>
            <a:r>
              <a:rPr lang="zh-CN" altLang="en-US" dirty="0"/>
              <a:t>的几种设置方式，在使用中</a:t>
            </a:r>
            <a:r>
              <a:rPr lang="zh-CN" altLang="en-US" b="1" u="sng" dirty="0">
                <a:solidFill>
                  <a:srgbClr val="0070C0"/>
                </a:solidFill>
              </a:rPr>
              <a:t>只要有一项匹配成功</a:t>
            </a:r>
            <a:r>
              <a:rPr lang="zh-CN" altLang="en-US" dirty="0"/>
              <a:t>，则</a:t>
            </a:r>
            <a:r>
              <a:rPr lang="zh-CN" altLang="en-US" b="1" u="sng" dirty="0">
                <a:solidFill>
                  <a:srgbClr val="0070C0"/>
                </a:solidFill>
              </a:rPr>
              <a:t>停止</a:t>
            </a:r>
            <a:r>
              <a:rPr lang="zh-CN" altLang="en-US" dirty="0"/>
              <a:t>继续匹配其他设置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匹配</a:t>
            </a:r>
            <a:r>
              <a:rPr lang="zh-CN" altLang="en-US" dirty="0"/>
              <a:t>的优先级顺序依次为，</a:t>
            </a:r>
            <a:r>
              <a:rPr lang="zh-CN" altLang="en-US" b="1" u="sng" dirty="0">
                <a:solidFill>
                  <a:srgbClr val="0070C0"/>
                </a:solidFill>
              </a:rPr>
              <a:t>精准匹配</a:t>
            </a:r>
            <a:r>
              <a:rPr lang="en-US" altLang="zh-CN" b="1" u="sng" dirty="0">
                <a:solidFill>
                  <a:srgbClr val="0070C0"/>
                </a:solidFill>
              </a:rPr>
              <a:t>&gt;</a:t>
            </a:r>
            <a:r>
              <a:rPr lang="zh-CN" altLang="en-US" b="1" u="sng" dirty="0">
                <a:solidFill>
                  <a:srgbClr val="0070C0"/>
                </a:solidFill>
              </a:rPr>
              <a:t>以通配符开始的字符串</a:t>
            </a:r>
            <a:r>
              <a:rPr lang="en-US" altLang="zh-CN" b="1" u="sng" dirty="0">
                <a:solidFill>
                  <a:srgbClr val="0070C0"/>
                </a:solidFill>
              </a:rPr>
              <a:t>&gt;</a:t>
            </a:r>
            <a:r>
              <a:rPr lang="zh-CN" altLang="en-US" b="1" u="sng" dirty="0">
                <a:solidFill>
                  <a:srgbClr val="0070C0"/>
                </a:solidFill>
              </a:rPr>
              <a:t>以通配符结束的字符串</a:t>
            </a:r>
            <a:r>
              <a:rPr lang="en-US" altLang="zh-CN" b="1" u="sng" dirty="0">
                <a:solidFill>
                  <a:srgbClr val="0070C0"/>
                </a:solidFill>
              </a:rPr>
              <a:t>&gt;</a:t>
            </a:r>
            <a:r>
              <a:rPr lang="zh-CN" altLang="en-US" b="1" u="sng" dirty="0">
                <a:solidFill>
                  <a:srgbClr val="0070C0"/>
                </a:solidFill>
              </a:rPr>
              <a:t>正则表达式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166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设置目录列表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7291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目录列表的设置指令</a:t>
            </a:r>
            <a:r>
              <a:rPr lang="zh-CN" altLang="en-US" dirty="0" smtClean="0"/>
              <a:t>：</a:t>
            </a:r>
            <a:r>
              <a:rPr lang="en-US" altLang="zh-CN" dirty="0" err="1"/>
              <a:t>autoindex</a:t>
            </a:r>
            <a:r>
              <a:rPr lang="zh-CN" altLang="zh-CN" dirty="0" smtClean="0"/>
              <a:t>指令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作用</a:t>
            </a:r>
            <a:r>
              <a:rPr lang="zh-CN" altLang="en-US" dirty="0" smtClean="0"/>
              <a:t>：默认情况下，当</a:t>
            </a:r>
            <a:r>
              <a:rPr lang="zh-CN" altLang="en-US" dirty="0"/>
              <a:t>用户访问某一站点或目录，</a:t>
            </a:r>
            <a:r>
              <a:rPr lang="zh-CN" altLang="en-US" dirty="0" smtClean="0"/>
              <a:t>且默认</a:t>
            </a:r>
            <a:r>
              <a:rPr lang="zh-CN" altLang="en-US" dirty="0"/>
              <a:t>索引</a:t>
            </a:r>
            <a:r>
              <a:rPr lang="zh-CN" altLang="en-US" dirty="0" smtClean="0"/>
              <a:t>文件时</a:t>
            </a:r>
            <a:r>
              <a:rPr lang="zh-CN" altLang="en-US" dirty="0"/>
              <a:t>，就会报“</a:t>
            </a:r>
            <a:r>
              <a:rPr lang="en-US" altLang="zh-CN" dirty="0"/>
              <a:t>403 Forbidden”</a:t>
            </a:r>
            <a:r>
              <a:rPr lang="zh-CN" altLang="en-US" dirty="0"/>
              <a:t>错误。但是当开启了目录列表功能后，出现上述的情况就可以让该站点或目录下的文件以列表的形式展示。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030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设置目录列表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7291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作用范围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/>
              <a:t>http</a:t>
            </a:r>
            <a:r>
              <a:rPr lang="zh-CN" altLang="en-US" dirty="0"/>
              <a:t>块中，表示用于对所有站点都</a:t>
            </a:r>
            <a:r>
              <a:rPr lang="zh-CN" altLang="en-US" dirty="0" smtClean="0"/>
              <a:t>有效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/>
              <a:t>server</a:t>
            </a:r>
            <a:r>
              <a:rPr lang="zh-CN" altLang="en-US" dirty="0"/>
              <a:t>块中，表示对指定站点</a:t>
            </a:r>
            <a:r>
              <a:rPr lang="zh-CN" altLang="en-US" dirty="0" smtClean="0"/>
              <a:t>有效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/>
              <a:t>location</a:t>
            </a:r>
            <a:r>
              <a:rPr lang="zh-CN" altLang="en-US" dirty="0"/>
              <a:t>块中，表示对某个目录</a:t>
            </a:r>
            <a:r>
              <a:rPr lang="zh-CN" altLang="en-US" dirty="0" smtClean="0"/>
              <a:t>起作用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833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设置目录列表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7291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）配置虚拟主机，且该虚拟主机的站点根目录下没有指定的默认索引文件</a:t>
            </a:r>
            <a:endParaRPr lang="en-US" altLang="zh-CN" dirty="0" smtClean="0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610430" y="3040735"/>
            <a:ext cx="3890311" cy="2588161"/>
            <a:chOff x="3451225" y="3515223"/>
            <a:chExt cx="3075161" cy="2590246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5" y="3515223"/>
              <a:ext cx="3075161" cy="259024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2858774" cy="2254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  listen 80;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server_name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192.168.78.3;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  root  html;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  index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index.php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pic>
        <p:nvPicPr>
          <p:cNvPr id="3993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664" y="3337166"/>
            <a:ext cx="3685715" cy="20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151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设置目录列表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7291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）设置目录列表</a:t>
            </a:r>
            <a:endParaRPr lang="en-US" altLang="zh-CN" dirty="0" smtClean="0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610430" y="3040735"/>
            <a:ext cx="3890311" cy="2944429"/>
            <a:chOff x="3451225" y="3515223"/>
            <a:chExt cx="3075161" cy="2946801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5" y="3515223"/>
              <a:ext cx="3075161" cy="294680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2858774" cy="2679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  listen 80;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server_name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192.168.78.3;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  root  html;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  index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index.php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 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autoindex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on;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pic>
        <p:nvPicPr>
          <p:cNvPr id="40962" name="Picture 2" descr="无标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84" y="3409387"/>
            <a:ext cx="4426503" cy="1982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6184531" y="4799222"/>
            <a:ext cx="1270659" cy="377765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86635" y="4797247"/>
            <a:ext cx="635330" cy="377765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03731" y="4362229"/>
            <a:ext cx="1867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最后一次修改的时间</a:t>
            </a:r>
            <a:endParaRPr lang="en-US" altLang="zh-CN" sz="12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2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2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GMT</a:t>
            </a:r>
            <a:r>
              <a:rPr lang="zh-CN" altLang="en-US" sz="12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20" name="矩形 19"/>
          <p:cNvSpPr/>
          <p:nvPr/>
        </p:nvSpPr>
        <p:spPr>
          <a:xfrm>
            <a:off x="7635841" y="4360254"/>
            <a:ext cx="1068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r>
              <a:rPr lang="zh-CN" altLang="en-US" sz="1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大小</a:t>
            </a:r>
            <a:endParaRPr lang="en-US" altLang="zh-CN" sz="12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2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bytes</a:t>
            </a:r>
            <a:r>
              <a:rPr lang="zh-CN" altLang="en-US" sz="12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21" name="矩形 20"/>
          <p:cNvSpPr/>
          <p:nvPr/>
        </p:nvSpPr>
        <p:spPr>
          <a:xfrm>
            <a:off x="1677157" y="5116365"/>
            <a:ext cx="1270659" cy="377765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406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设置目录列表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7291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）设置显示文件的时间格式与大小</a:t>
            </a:r>
            <a:endParaRPr lang="en-US" altLang="zh-CN" dirty="0" smtClean="0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610430" y="3040736"/>
            <a:ext cx="3367804" cy="1388760"/>
            <a:chOff x="3451225" y="3515223"/>
            <a:chExt cx="1430151" cy="2779757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5" y="3515223"/>
              <a:ext cx="1430151" cy="277975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1351104" cy="2156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autoindex_exact_size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off;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autoindex_localtime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on</a:t>
              </a:r>
              <a:r>
                <a:rPr lang="en-US" altLang="zh-CN" sz="16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689224" y="3099460"/>
            <a:ext cx="4872885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zh-CN" altLang="en-US" dirty="0" smtClean="0">
                <a:solidFill>
                  <a:schemeClr val="tx1"/>
                </a:solidFill>
              </a:rPr>
              <a:t>以</a:t>
            </a:r>
            <a:r>
              <a:rPr lang="en-US" altLang="zh-CN" dirty="0" smtClean="0">
                <a:solidFill>
                  <a:schemeClr val="tx1"/>
                </a:solidFill>
              </a:rPr>
              <a:t>KB/MB/GB</a:t>
            </a:r>
            <a:r>
              <a:rPr lang="zh-CN" altLang="en-US" dirty="0">
                <a:solidFill>
                  <a:schemeClr val="tx1"/>
                </a:solidFill>
              </a:rPr>
              <a:t>为单位显示文件的大概大小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689223" y="3764481"/>
            <a:ext cx="4872886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表示显示的时间为文件的服务器时间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157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设置目录列表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7291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）设置显示文件的时间格式与</a:t>
            </a:r>
            <a:r>
              <a:rPr lang="zh-CN" altLang="en-US" dirty="0" smtClean="0"/>
              <a:t>大小</a:t>
            </a:r>
            <a:endParaRPr lang="en-US" altLang="zh-CN" dirty="0" smtClean="0"/>
          </a:p>
        </p:txBody>
      </p:sp>
      <p:pic>
        <p:nvPicPr>
          <p:cNvPr id="41986" name="Picture 2" descr="无标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74" y="3062473"/>
            <a:ext cx="38385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197" y="3062473"/>
            <a:ext cx="38290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11"/>
          <p:cNvSpPr/>
          <p:nvPr/>
        </p:nvSpPr>
        <p:spPr>
          <a:xfrm>
            <a:off x="2181062" y="2808515"/>
            <a:ext cx="1547794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设置前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299820" y="2822374"/>
            <a:ext cx="1547794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设置后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95879" y="4215740"/>
            <a:ext cx="2146320" cy="52186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926736" y="4200231"/>
            <a:ext cx="1574636" cy="52186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8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子配置文件的引入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72914"/>
            <a:ext cx="8401792" cy="1665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直接在</a:t>
            </a:r>
            <a:r>
              <a:rPr lang="en-US" altLang="zh-CN" b="1" u="sng" dirty="0" err="1" smtClean="0">
                <a:solidFill>
                  <a:srgbClr val="0070C0"/>
                </a:solidFill>
              </a:rPr>
              <a:t>nginx.conf</a:t>
            </a:r>
            <a:r>
              <a:rPr lang="zh-CN" altLang="en-US" b="1" u="sng" dirty="0" smtClean="0">
                <a:solidFill>
                  <a:srgbClr val="0070C0"/>
                </a:solidFill>
              </a:rPr>
              <a:t>中配置虚拟主机的缺点</a:t>
            </a:r>
            <a:r>
              <a:rPr lang="zh-CN" altLang="en-US" dirty="0" smtClean="0"/>
              <a:t>：会造成</a:t>
            </a:r>
            <a:r>
              <a:rPr lang="en-US" altLang="zh-CN" dirty="0" err="1"/>
              <a:t>nginx.conf</a:t>
            </a:r>
            <a:r>
              <a:rPr lang="zh-CN" altLang="en-US" dirty="0"/>
              <a:t>文件过大、可读性差，对日后的维护带来</a:t>
            </a:r>
            <a:r>
              <a:rPr lang="zh-CN" altLang="en-US" dirty="0" smtClean="0"/>
              <a:t>诸多不便；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指令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include</a:t>
            </a:r>
            <a:r>
              <a:rPr lang="zh-CN" altLang="en-US" dirty="0"/>
              <a:t>指令用于组织和管理</a:t>
            </a:r>
            <a:r>
              <a:rPr lang="en-US" altLang="zh-CN" dirty="0"/>
              <a:t>Nginx</a:t>
            </a:r>
            <a:r>
              <a:rPr lang="zh-CN" altLang="en-US" dirty="0"/>
              <a:t>相关的配置</a:t>
            </a:r>
            <a:r>
              <a:rPr lang="zh-CN" altLang="en-US" dirty="0" smtClean="0"/>
              <a:t>信息。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485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子配置文件的引入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72914"/>
            <a:ext cx="840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）创建目录，用于保存</a:t>
            </a:r>
            <a:r>
              <a:rPr lang="en-US" altLang="zh-CN" b="1" u="sng" dirty="0">
                <a:solidFill>
                  <a:srgbClr val="0070C0"/>
                </a:solidFill>
              </a:rPr>
              <a:t>Nginx</a:t>
            </a:r>
            <a:r>
              <a:rPr lang="zh-CN" altLang="en-US" b="1" u="sng" dirty="0">
                <a:solidFill>
                  <a:srgbClr val="0070C0"/>
                </a:solidFill>
              </a:rPr>
              <a:t>服务器的虚拟主机配置文件</a:t>
            </a:r>
            <a:endParaRPr lang="en-US" altLang="zh-CN" dirty="0" smtClean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264703" y="2796609"/>
            <a:ext cx="6596739" cy="1074747"/>
            <a:chOff x="3474760" y="3515222"/>
            <a:chExt cx="1389022" cy="881799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389022" cy="88179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36156" y="3658903"/>
              <a:ext cx="1327626" cy="479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mkdir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conf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vhost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550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认识</a:t>
            </a:r>
            <a:r>
              <a:rPr lang="zh-CN" altLang="en-US" dirty="0"/>
              <a:t>配置文件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设置用户和组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Nginx</a:t>
            </a:r>
            <a:r>
              <a:rPr lang="zh-CN" altLang="en-US" dirty="0"/>
              <a:t>提供了两种设置用户和组的</a:t>
            </a:r>
            <a:r>
              <a:rPr lang="zh-CN" altLang="en-US" dirty="0" smtClean="0"/>
              <a:t>方式：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一</a:t>
            </a:r>
            <a:r>
              <a:rPr lang="zh-CN" altLang="en-US" dirty="0"/>
              <a:t>种是在</a:t>
            </a:r>
            <a:r>
              <a:rPr lang="zh-CN" altLang="en-US" b="1" u="sng" dirty="0">
                <a:solidFill>
                  <a:srgbClr val="0070C0"/>
                </a:solidFill>
              </a:rPr>
              <a:t>安装时</a:t>
            </a:r>
            <a:r>
              <a:rPr lang="zh-CN" altLang="en-US" dirty="0"/>
              <a:t>通过</a:t>
            </a:r>
            <a:r>
              <a:rPr lang="zh-CN" altLang="en-US" b="1" u="sng" dirty="0">
                <a:solidFill>
                  <a:srgbClr val="0070C0"/>
                </a:solidFill>
              </a:rPr>
              <a:t>编译选项</a:t>
            </a:r>
            <a:r>
              <a:rPr lang="zh-CN" altLang="en-US" dirty="0"/>
              <a:t>进行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另</a:t>
            </a:r>
            <a:r>
              <a:rPr lang="zh-CN" altLang="en-US" dirty="0"/>
              <a:t>一种是</a:t>
            </a:r>
            <a:r>
              <a:rPr lang="zh-CN" altLang="en-US" b="1" u="sng" dirty="0">
                <a:solidFill>
                  <a:srgbClr val="0070C0"/>
                </a:solidFill>
              </a:rPr>
              <a:t>修改配置文件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/>
              <a:t>不论</a:t>
            </a:r>
            <a:r>
              <a:rPr lang="zh-CN" altLang="en-US" dirty="0"/>
              <a:t>哪种方式在配置之前，都需要提前创建好用户和</a:t>
            </a:r>
            <a:r>
              <a:rPr lang="zh-CN" altLang="en-US" dirty="0" smtClean="0"/>
              <a:t>组。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436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子配置文件的引入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72914"/>
            <a:ext cx="840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）编写虚拟主机</a:t>
            </a:r>
            <a:r>
              <a:rPr lang="zh-CN" altLang="en-US" b="1" u="sng" dirty="0" smtClean="0">
                <a:solidFill>
                  <a:srgbClr val="0070C0"/>
                </a:solidFill>
              </a:rPr>
              <a:t>配置文件</a:t>
            </a:r>
            <a:endParaRPr lang="en-US" altLang="zh-CN" dirty="0" smtClean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504702" y="3095083"/>
            <a:ext cx="4387935" cy="1965395"/>
            <a:chOff x="3474760" y="3515222"/>
            <a:chExt cx="923932" cy="1612550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923932" cy="161255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488656" y="3658903"/>
              <a:ext cx="910036" cy="984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conf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cd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vhost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touch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www.ng.test.conf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vi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www.ng.test.conf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09703" y="5443958"/>
            <a:ext cx="7713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为了便于管理，推荐使用站点域名为配置文件命名。</a:t>
            </a:r>
            <a:endParaRPr lang="en-US" altLang="zh-CN" dirty="0"/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4988523" y="2702967"/>
            <a:ext cx="3615175" cy="2717242"/>
            <a:chOff x="3451225" y="3515223"/>
            <a:chExt cx="2641321" cy="2420753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451225" y="3515223"/>
              <a:ext cx="2641321" cy="242075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2501540" cy="2056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 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listen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80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server_name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ng.test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www.ng.test;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root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html/www.ng.test;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index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index.html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index.htm;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5040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子配置文件的引入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7291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3</a:t>
            </a:r>
            <a:r>
              <a:rPr lang="zh-CN" altLang="en-US" b="1" u="sng" dirty="0">
                <a:solidFill>
                  <a:srgbClr val="0070C0"/>
                </a:solidFill>
              </a:rPr>
              <a:t>）</a:t>
            </a:r>
            <a:r>
              <a:rPr lang="en-US" altLang="zh-CN" b="1" u="sng" dirty="0">
                <a:solidFill>
                  <a:srgbClr val="0070C0"/>
                </a:solidFill>
              </a:rPr>
              <a:t>include</a:t>
            </a:r>
            <a:r>
              <a:rPr lang="zh-CN" altLang="en-US" b="1" u="sng" dirty="0">
                <a:solidFill>
                  <a:srgbClr val="0070C0"/>
                </a:solidFill>
              </a:rPr>
              <a:t>引入配置文件</a:t>
            </a:r>
            <a:endParaRPr lang="en-US" altLang="zh-CN" dirty="0" smtClean="0"/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749026" y="2947735"/>
            <a:ext cx="3615175" cy="2023412"/>
            <a:chOff x="3451225" y="3515223"/>
            <a:chExt cx="2641321" cy="1802630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451225" y="3515223"/>
              <a:ext cx="2641321" cy="180263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2501540" cy="139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种方式：单个文件引入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include 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vhost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/www.ng.test.conf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种方式：利用通配符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include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/*.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conf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4455465" y="300375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删除</a:t>
            </a:r>
            <a:r>
              <a:rPr lang="en-US" altLang="zh-CN" dirty="0" err="1" smtClean="0"/>
              <a:t>nginx.conf</a:t>
            </a:r>
            <a:r>
              <a:rPr lang="zh-CN" altLang="en-US" dirty="0" smtClean="0"/>
              <a:t>文件中</a:t>
            </a:r>
            <a:r>
              <a:rPr lang="zh-CN" altLang="zh-CN" dirty="0" smtClean="0"/>
              <a:t>的</a:t>
            </a:r>
            <a:r>
              <a:rPr lang="zh-CN" altLang="zh-CN" dirty="0"/>
              <a:t>虚拟主机</a:t>
            </a:r>
            <a:r>
              <a:rPr lang="zh-CN" altLang="zh-CN" dirty="0" smtClean="0"/>
              <a:t>配置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在</a:t>
            </a:r>
            <a:r>
              <a:rPr lang="en-US" altLang="zh-CN" dirty="0"/>
              <a:t>http</a:t>
            </a:r>
            <a:r>
              <a:rPr lang="zh-CN" altLang="zh-CN" dirty="0"/>
              <a:t>块中利用</a:t>
            </a:r>
            <a:r>
              <a:rPr lang="en-US" altLang="zh-CN" dirty="0"/>
              <a:t>include</a:t>
            </a:r>
            <a:r>
              <a:rPr lang="zh-CN" altLang="zh-CN" dirty="0"/>
              <a:t>指令完成</a:t>
            </a:r>
            <a:r>
              <a:rPr lang="en-US" altLang="zh-CN" dirty="0" smtClean="0"/>
              <a:t>www.ng.test.conf</a:t>
            </a:r>
            <a:r>
              <a:rPr lang="zh-CN" altLang="zh-CN" dirty="0"/>
              <a:t>文件的</a:t>
            </a:r>
            <a:r>
              <a:rPr lang="zh-CN" altLang="zh-CN" dirty="0" smtClean="0"/>
              <a:t>引入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0223" y="5189064"/>
            <a:ext cx="840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（</a:t>
            </a:r>
            <a:r>
              <a:rPr lang="en-US" altLang="zh-CN" b="1" u="sng" dirty="0" smtClean="0">
                <a:solidFill>
                  <a:srgbClr val="0070C0"/>
                </a:solidFill>
              </a:rPr>
              <a:t>4</a:t>
            </a:r>
            <a:r>
              <a:rPr lang="zh-CN" altLang="en-US" b="1" u="sng" dirty="0" smtClean="0">
                <a:solidFill>
                  <a:srgbClr val="0070C0"/>
                </a:solidFill>
              </a:rPr>
              <a:t>）省略验证测试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713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</a:t>
            </a:r>
            <a:endParaRPr lang="zh-CN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327150" y="2555875"/>
            <a:ext cx="6858000" cy="3552825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" lastClr="FFFFFF">
                <a:lumMod val="85000"/>
              </a:sysClr>
            </a:solidFill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/>
            </a:endParaRPr>
          </a:p>
        </p:txBody>
      </p:sp>
      <p:grpSp>
        <p:nvGrpSpPr>
          <p:cNvPr id="9" name="组合 21"/>
          <p:cNvGrpSpPr>
            <a:grpSpLocks/>
          </p:cNvGrpSpPr>
          <p:nvPr/>
        </p:nvGrpSpPr>
        <p:grpSpPr bwMode="auto">
          <a:xfrm>
            <a:off x="381000" y="1409700"/>
            <a:ext cx="7804150" cy="1471613"/>
            <a:chOff x="465918" y="1192212"/>
            <a:chExt cx="7804150" cy="1471613"/>
          </a:xfrm>
        </p:grpSpPr>
        <p:sp>
          <p:nvSpPr>
            <p:cNvPr id="10" name="单圆角矩形 9"/>
            <p:cNvSpPr/>
            <p:nvPr/>
          </p:nvSpPr>
          <p:spPr bwMode="auto">
            <a:xfrm>
              <a:off x="1412068" y="1320800"/>
              <a:ext cx="6858000" cy="1017587"/>
            </a:xfrm>
            <a:prstGeom prst="round1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pic>
          <p:nvPicPr>
            <p:cNvPr id="11" name="Picture 17" descr="C:\Users\admin\Desktop\8879-12030919353077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918" y="1192212"/>
              <a:ext cx="1457325" cy="147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1327150" y="1816248"/>
            <a:ext cx="685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SSI</a:t>
            </a:r>
            <a:r>
              <a:rPr lang="zh-CN" altLang="en-US" sz="2400" b="1" dirty="0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zh-CN" altLang="en-US" sz="2400" b="1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27150" y="2938163"/>
            <a:ext cx="6858000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SSI(Server Side Include)</a:t>
            </a:r>
            <a:r>
              <a:rPr lang="zh-CN" altLang="en-US" dirty="0"/>
              <a:t>被称为“服务器端包含”或“服务器端嵌入”技术，是一种基于服务器端的网页制作技术，它可以将文本、图形或应用程序信息包含到网页中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Nginx</a:t>
            </a:r>
            <a:r>
              <a:rPr lang="zh-CN" altLang="en-US" dirty="0"/>
              <a:t>服务器中也添加了对</a:t>
            </a:r>
            <a:r>
              <a:rPr lang="en-US" altLang="zh-CN" dirty="0"/>
              <a:t>SSI</a:t>
            </a:r>
            <a:r>
              <a:rPr lang="zh-CN" altLang="en-US" dirty="0"/>
              <a:t>应用的支持。下面请在</a:t>
            </a:r>
            <a:r>
              <a:rPr lang="en-US" altLang="zh-CN" dirty="0"/>
              <a:t>Nginx</a:t>
            </a:r>
            <a:r>
              <a:rPr lang="zh-CN" altLang="en-US" dirty="0"/>
              <a:t>中开启</a:t>
            </a:r>
            <a:r>
              <a:rPr lang="en-US" altLang="zh-CN" dirty="0"/>
              <a:t>SSI</a:t>
            </a:r>
            <a:r>
              <a:rPr lang="zh-CN" altLang="en-US" dirty="0"/>
              <a:t>， 通过编写</a:t>
            </a:r>
            <a:r>
              <a:rPr lang="en-US" altLang="zh-CN" dirty="0" err="1"/>
              <a:t>shtml</a:t>
            </a:r>
            <a:r>
              <a:rPr lang="zh-CN" altLang="en-US" dirty="0"/>
              <a:t>文件实现显示当前请求的时间和</a:t>
            </a:r>
            <a:r>
              <a:rPr lang="en-US" altLang="zh-CN" dirty="0"/>
              <a:t>IP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5664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67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认识</a:t>
            </a:r>
            <a:r>
              <a:rPr lang="zh-CN" altLang="en-US" dirty="0"/>
              <a:t>配置文件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设置用户和组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0323" y="2138174"/>
            <a:ext cx="41148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）编译安装配置</a:t>
            </a:r>
            <a:r>
              <a:rPr lang="zh-CN" altLang="en-US" dirty="0" smtClean="0"/>
              <a:t>方式（</a:t>
            </a:r>
            <a:r>
              <a:rPr lang="en-US" altLang="zh-CN" dirty="0" smtClean="0"/>
              <a:t>./configure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7" name="组合 2"/>
          <p:cNvGrpSpPr>
            <a:grpSpLocks/>
          </p:cNvGrpSpPr>
          <p:nvPr/>
        </p:nvGrpSpPr>
        <p:grpSpPr bwMode="auto">
          <a:xfrm>
            <a:off x="564079" y="2796611"/>
            <a:ext cx="3317896" cy="1581715"/>
            <a:chOff x="3474760" y="3515222"/>
            <a:chExt cx="1644072" cy="1297751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638188" cy="129775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3536156" y="3658903"/>
              <a:ext cx="1582676" cy="107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--user=&lt;user&gt; 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--group=&lt;group&gt;</a:t>
              </a:r>
            </a:p>
          </p:txBody>
        </p:sp>
      </p:grpSp>
      <p:grpSp>
        <p:nvGrpSpPr>
          <p:cNvPr id="14" name="组合 2"/>
          <p:cNvGrpSpPr>
            <a:grpSpLocks/>
          </p:cNvGrpSpPr>
          <p:nvPr/>
        </p:nvGrpSpPr>
        <p:grpSpPr bwMode="auto">
          <a:xfrm>
            <a:off x="4960739" y="2802239"/>
            <a:ext cx="3317896" cy="1581715"/>
            <a:chOff x="3474760" y="3515222"/>
            <a:chExt cx="1644072" cy="1297751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638188" cy="129775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3536156" y="3658903"/>
              <a:ext cx="1582676" cy="418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user </a:t>
              </a:r>
              <a:r>
                <a:rPr lang="en-US" altLang="zh-CN" sz="16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&lt;user&gt; &lt;group&gt;;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3473731" y="4492808"/>
            <a:ext cx="4814015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&lt;group&gt;</a:t>
            </a:r>
            <a:r>
              <a:rPr lang="zh-CN" altLang="en-US" dirty="0" smtClean="0">
                <a:solidFill>
                  <a:schemeClr val="tx1"/>
                </a:solidFill>
              </a:rPr>
              <a:t>用于</a:t>
            </a:r>
            <a:r>
              <a:rPr lang="zh-CN" altLang="en-US" dirty="0">
                <a:solidFill>
                  <a:schemeClr val="tx1"/>
                </a:solidFill>
              </a:rPr>
              <a:t>指定</a:t>
            </a:r>
            <a:r>
              <a:rPr lang="zh-CN" altLang="en-US" dirty="0" smtClean="0">
                <a:solidFill>
                  <a:schemeClr val="tx1"/>
                </a:solidFill>
              </a:rPr>
              <a:t>用户组名称，如</a:t>
            </a:r>
            <a:r>
              <a:rPr lang="en-US" altLang="zh-CN" dirty="0" err="1">
                <a:solidFill>
                  <a:schemeClr val="tx1"/>
                </a:solidFill>
              </a:rPr>
              <a:t>ngroup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42168" y="2133173"/>
            <a:ext cx="40574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）修改配置文件</a:t>
            </a:r>
            <a:r>
              <a:rPr lang="zh-CN" altLang="en-US" dirty="0" smtClean="0"/>
              <a:t>方式（</a:t>
            </a:r>
            <a:r>
              <a:rPr lang="en-US" altLang="zh-CN" dirty="0" err="1" smtClean="0"/>
              <a:t>nginx.conf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966381" y="3767766"/>
            <a:ext cx="4295656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&lt;user&gt;</a:t>
            </a:r>
            <a:r>
              <a:rPr lang="zh-CN" altLang="en-US" dirty="0" smtClean="0">
                <a:solidFill>
                  <a:schemeClr val="tx1"/>
                </a:solidFill>
              </a:rPr>
              <a:t>用于</a:t>
            </a:r>
            <a:r>
              <a:rPr lang="zh-CN" altLang="en-US" dirty="0">
                <a:solidFill>
                  <a:schemeClr val="tx1"/>
                </a:solidFill>
              </a:rPr>
              <a:t>指定用户</a:t>
            </a:r>
            <a:r>
              <a:rPr lang="zh-CN" altLang="en-US" dirty="0" smtClean="0">
                <a:solidFill>
                  <a:schemeClr val="tx1"/>
                </a:solidFill>
              </a:rPr>
              <a:t>名称，如</a:t>
            </a:r>
            <a:r>
              <a:rPr lang="en-US" altLang="zh-CN" dirty="0" err="1" smtClean="0">
                <a:solidFill>
                  <a:schemeClr val="tx1"/>
                </a:solidFill>
              </a:rPr>
              <a:t>nuser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Picture 2" descr="无标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79" y="5135461"/>
            <a:ext cx="7763959" cy="847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440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认识</a:t>
            </a:r>
            <a:r>
              <a:rPr lang="zh-CN" altLang="en-US" dirty="0"/>
              <a:t>配置文件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22" name="组合 21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3" name="直接连接符 22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的进程设计思想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715200"/>
              </p:ext>
            </p:extLst>
          </p:nvPr>
        </p:nvGraphicFramePr>
        <p:xfrm>
          <a:off x="1200065" y="2185058"/>
          <a:ext cx="6325489" cy="3898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Visio" r:id="rId5" imgW="9258030" imgH="5718504" progId="Visio.Drawing.11">
                  <p:embed/>
                </p:oleObj>
              </mc:Choice>
              <mc:Fallback>
                <p:oleObj name="Visio" r:id="rId5" imgW="9258030" imgH="571850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065" y="2185058"/>
                        <a:ext cx="6325489" cy="38984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021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认识</a:t>
            </a:r>
            <a:r>
              <a:rPr lang="zh-CN" altLang="en-US" dirty="0"/>
              <a:t>配置文件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22" name="组合 21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3" name="直接连接符 22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的进程设计思想</a:t>
            </a:r>
          </a:p>
        </p:txBody>
      </p:sp>
      <p:sp>
        <p:nvSpPr>
          <p:cNvPr id="29" name="矩形 28"/>
          <p:cNvSpPr/>
          <p:nvPr/>
        </p:nvSpPr>
        <p:spPr>
          <a:xfrm>
            <a:off x="362198" y="1948174"/>
            <a:ext cx="8401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它由一个主进程和多个工作进程</a:t>
            </a:r>
            <a:r>
              <a:rPr lang="zh-CN" altLang="en-US" dirty="0" smtClean="0"/>
              <a:t>组成。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主进程接收客户端请求，转交给工作进程来处理，从而很好地利用多核心</a:t>
            </a:r>
            <a:r>
              <a:rPr lang="en-US" altLang="zh-CN" dirty="0"/>
              <a:t>CPU</a:t>
            </a:r>
            <a:r>
              <a:rPr lang="zh-CN" altLang="en-US" dirty="0"/>
              <a:t>的计算能力。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当管理员重新加载配置时，主进程会等待工作进程完成工作后再结束工作进程，然后基于新的配置重新创建工作进程，避免了工作过程中被打断的情况。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由于整个过程中主进程没有停止，因此也不会发生漏掉客户端请求的情况。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134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认识</a:t>
            </a:r>
            <a:r>
              <a:rPr lang="zh-CN" altLang="en-US" dirty="0"/>
              <a:t>配置文件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自定义错误页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在网站访问过程中，经常会遇见各种各样的错误，如找不到访问的页面则会提示“</a:t>
            </a:r>
            <a:r>
              <a:rPr lang="en-US" altLang="zh-CN" dirty="0"/>
              <a:t>404 Not </a:t>
            </a:r>
            <a:r>
              <a:rPr lang="en-US" altLang="zh-CN" dirty="0" smtClean="0"/>
              <a:t>Found</a:t>
            </a:r>
            <a:r>
              <a:rPr lang="zh-CN" altLang="en-US" dirty="0" smtClean="0"/>
              <a:t>”错误</a:t>
            </a:r>
            <a:r>
              <a:rPr lang="zh-CN" altLang="en-US" dirty="0"/>
              <a:t>，没有访问权限会提示“</a:t>
            </a:r>
            <a:r>
              <a:rPr lang="en-US" altLang="zh-CN" dirty="0"/>
              <a:t>403 </a:t>
            </a:r>
            <a:r>
              <a:rPr lang="en-US" altLang="zh-CN" dirty="0" smtClean="0"/>
              <a:t>Forbidden</a:t>
            </a:r>
            <a:r>
              <a:rPr lang="zh-CN" altLang="en-US" dirty="0" smtClean="0"/>
              <a:t>”等</a:t>
            </a:r>
            <a:r>
              <a:rPr lang="zh-CN" altLang="en-US" dirty="0"/>
              <a:t>，对于普通人而言，这样的提示界面并不友好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40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认识</a:t>
            </a:r>
            <a:r>
              <a:rPr lang="zh-CN" altLang="en-US" dirty="0"/>
              <a:t>配置文件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自定义错误页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Nginx</a:t>
            </a:r>
            <a:r>
              <a:rPr lang="zh-CN" altLang="en-US" dirty="0"/>
              <a:t>的主配置文件中，给出了以下的处理方式。</a:t>
            </a:r>
            <a:endParaRPr lang="en-US" altLang="zh-CN" dirty="0" smtClean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301212" y="2815217"/>
            <a:ext cx="6642514" cy="901760"/>
            <a:chOff x="3451224" y="3515222"/>
            <a:chExt cx="3291474" cy="1903802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3291474" cy="190380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3530272" y="3658902"/>
              <a:ext cx="3165352" cy="1077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s-E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error_page   500 502 503 504  /50x.html;</a:t>
              </a:r>
              <a:endParaRPr lang="de-DE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62198" y="3889748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error_page</a:t>
            </a:r>
            <a:r>
              <a:rPr lang="zh-CN" altLang="zh-CN" dirty="0"/>
              <a:t>指令用于自定义错误</a:t>
            </a:r>
            <a:r>
              <a:rPr lang="zh-CN" altLang="zh-CN" dirty="0" smtClean="0"/>
              <a:t>页面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500</a:t>
            </a:r>
            <a:r>
              <a:rPr lang="zh-CN" altLang="zh-CN" dirty="0"/>
              <a:t>、</a:t>
            </a:r>
            <a:r>
              <a:rPr lang="en-US" altLang="zh-CN" dirty="0"/>
              <a:t>502</a:t>
            </a:r>
            <a:r>
              <a:rPr lang="zh-CN" altLang="zh-CN" dirty="0"/>
              <a:t>、</a:t>
            </a:r>
            <a:r>
              <a:rPr lang="en-US" altLang="zh-CN" dirty="0"/>
              <a:t>503</a:t>
            </a:r>
            <a:r>
              <a:rPr lang="zh-CN" altLang="zh-CN" dirty="0"/>
              <a:t>和</a:t>
            </a:r>
            <a:r>
              <a:rPr lang="en-US" altLang="zh-CN" dirty="0"/>
              <a:t>504</a:t>
            </a:r>
            <a:r>
              <a:rPr lang="zh-CN" altLang="zh-CN" dirty="0"/>
              <a:t>指的就是</a:t>
            </a:r>
            <a:r>
              <a:rPr lang="en-US" altLang="zh-CN" dirty="0"/>
              <a:t>HTTP</a:t>
            </a:r>
            <a:r>
              <a:rPr lang="zh-CN" altLang="zh-CN" dirty="0" smtClean="0"/>
              <a:t>错误代码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“</a:t>
            </a:r>
            <a:r>
              <a:rPr lang="en-US" altLang="zh-CN" dirty="0"/>
              <a:t>/50x.html</a:t>
            </a:r>
            <a:r>
              <a:rPr lang="zh-CN" altLang="zh-CN" dirty="0"/>
              <a:t>”用于表示当发生上述指定的任意一个错误时，都使用网站根目录下的</a:t>
            </a:r>
            <a:r>
              <a:rPr lang="en-US" altLang="zh-CN" dirty="0"/>
              <a:t>50x.html</a:t>
            </a:r>
            <a:r>
              <a:rPr lang="zh-CN" altLang="zh-CN" dirty="0"/>
              <a:t>文件</a:t>
            </a:r>
            <a:r>
              <a:rPr lang="zh-CN" altLang="zh-CN" dirty="0" smtClean="0"/>
              <a:t>处理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919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认识</a:t>
            </a:r>
            <a:r>
              <a:rPr lang="zh-CN" altLang="en-US" dirty="0"/>
              <a:t>配置文件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自定义错误页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）为每种类型的错误设置单独的处理方式</a:t>
            </a:r>
            <a:endParaRPr lang="en-US" altLang="zh-CN" dirty="0" smtClean="0"/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1608421" y="2852722"/>
            <a:ext cx="5989389" cy="2372428"/>
            <a:chOff x="3451224" y="3515223"/>
            <a:chExt cx="2967840" cy="2374339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451224" y="3515223"/>
              <a:ext cx="2967840" cy="237433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8"/>
            <p:cNvSpPr>
              <a:spLocks noChangeArrowheads="1"/>
            </p:cNvSpPr>
            <p:nvPr/>
          </p:nvSpPr>
          <p:spPr bwMode="auto">
            <a:xfrm>
              <a:off x="3530273" y="3658903"/>
              <a:ext cx="2755146" cy="2063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指定网站根目录下的页面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40x.html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，处理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403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错误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error_page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403  /40x.html;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指定网站根目录下的图片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404.jpg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，处理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404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错误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error_page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404  /404.jpg;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7211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认识</a:t>
            </a:r>
            <a:r>
              <a:rPr lang="zh-CN" altLang="en-US" dirty="0"/>
              <a:t>配置文件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自定义错误页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）为每种类型的错误设置单独的处理方式</a:t>
            </a:r>
            <a:endParaRPr lang="en-US" altLang="zh-CN" dirty="0" smtClean="0"/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309" y="3900136"/>
            <a:ext cx="4152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653" y="2709511"/>
            <a:ext cx="25241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364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046" y="154546"/>
            <a:ext cx="4614253" cy="776289"/>
          </a:xfrm>
        </p:spPr>
        <p:txBody>
          <a:bodyPr/>
          <a:lstStyle/>
          <a:p>
            <a:pPr algn="ctr"/>
            <a:r>
              <a:rPr lang="zh-CN" altLang="en-US" sz="3200" b="1" dirty="0" smtClean="0"/>
              <a:t>目录</a:t>
            </a:r>
            <a:endParaRPr lang="zh-CN" altLang="en-US" sz="3200" b="1" dirty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3873500" y="3036988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4" name="矩形 36"/>
          <p:cNvSpPr>
            <a:spLocks noChangeArrowheads="1"/>
          </p:cNvSpPr>
          <p:nvPr/>
        </p:nvSpPr>
        <p:spPr bwMode="auto">
          <a:xfrm flipH="1">
            <a:off x="3779400" y="2533750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访问控制</a:t>
            </a:r>
            <a:endParaRPr lang="zh-CN" altLang="en-US" sz="24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11"/>
          <p:cNvGrpSpPr>
            <a:grpSpLocks/>
          </p:cNvGrpSpPr>
          <p:nvPr/>
        </p:nvGrpSpPr>
        <p:grpSpPr bwMode="auto">
          <a:xfrm rot="-12767">
            <a:off x="2751138" y="2533750"/>
            <a:ext cx="884237" cy="954088"/>
            <a:chOff x="1936217" y="1275606"/>
            <a:chExt cx="1296545" cy="1728192"/>
          </a:xfrm>
        </p:grpSpPr>
        <p:grpSp>
          <p:nvGrpSpPr>
            <p:cNvPr id="6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4</a:t>
                </a:r>
                <a:r>
                  <a:rPr lang="en-US" altLang="zh-CN" sz="36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1960838" y="1347496"/>
                <a:ext cx="1189471" cy="1584414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7" name="圆角矩形 5"/>
            <p:cNvSpPr/>
            <p:nvPr/>
          </p:nvSpPr>
          <p:spPr>
            <a:xfrm>
              <a:off x="1918751" y="2060543"/>
              <a:ext cx="1294218" cy="937421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cxnSp>
        <p:nvCxnSpPr>
          <p:cNvPr id="10" name="直接连接符 51"/>
          <p:cNvCxnSpPr>
            <a:cxnSpLocks noChangeShapeType="1"/>
          </p:cNvCxnSpPr>
          <p:nvPr/>
        </p:nvCxnSpPr>
        <p:spPr bwMode="auto">
          <a:xfrm>
            <a:off x="2779713" y="4418113"/>
            <a:ext cx="4408487" cy="0"/>
          </a:xfrm>
          <a:prstGeom prst="line">
            <a:avLst/>
          </a:prstGeom>
          <a:noFill/>
          <a:ln w="3175" algn="ctr">
            <a:solidFill>
              <a:srgbClr val="404040"/>
            </a:solidFill>
            <a:prstDash val="sysDot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矩形 53"/>
          <p:cNvSpPr>
            <a:spLocks noChangeArrowheads="1"/>
          </p:cNvSpPr>
          <p:nvPr/>
        </p:nvSpPr>
        <p:spPr bwMode="auto">
          <a:xfrm flipH="1">
            <a:off x="2638875" y="391646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日志文件</a:t>
            </a:r>
            <a:endParaRPr lang="zh-CN" altLang="en-US" sz="24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6"/>
          <p:cNvGrpSpPr>
            <a:grpSpLocks/>
          </p:cNvGrpSpPr>
          <p:nvPr/>
        </p:nvGrpSpPr>
        <p:grpSpPr bwMode="auto">
          <a:xfrm rot="-12767">
            <a:off x="1711325" y="3910113"/>
            <a:ext cx="884238" cy="952500"/>
            <a:chOff x="1936620" y="1275606"/>
            <a:chExt cx="1297014" cy="1728192"/>
          </a:xfrm>
        </p:grpSpPr>
        <p:grpSp>
          <p:nvGrpSpPr>
            <p:cNvPr id="13" name="组合 117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1907704" y="1275606"/>
                <a:ext cx="1297013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4</a:t>
                </a:r>
                <a:r>
                  <a:rPr lang="en-US" altLang="zh-CN" sz="36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.3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1961262" y="1347613"/>
                <a:ext cx="1189898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4" name="圆角矩形 5"/>
            <p:cNvSpPr/>
            <p:nvPr/>
          </p:nvSpPr>
          <p:spPr>
            <a:xfrm>
              <a:off x="1870249" y="2061625"/>
              <a:ext cx="1294685" cy="936105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17" name="4.1"/>
          <p:cNvGrpSpPr>
            <a:grpSpLocks/>
          </p:cNvGrpSpPr>
          <p:nvPr/>
        </p:nvGrpSpPr>
        <p:grpSpPr bwMode="auto">
          <a:xfrm>
            <a:off x="1711325" y="1288200"/>
            <a:ext cx="4411663" cy="952500"/>
            <a:chOff x="1711765" y="1263328"/>
            <a:chExt cx="4411519" cy="952284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</a:t>
                  </a:r>
                  <a:r>
                    <a:rPr lang="en-US" altLang="zh-CN" sz="36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23817" y="2061747"/>
                <a:ext cx="1240055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031259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认识配置文件</a:t>
              </a:r>
              <a:endPara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 bwMode="auto">
          <a:xfrm>
            <a:off x="3871525" y="5742513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26" name="矩形 36"/>
          <p:cNvSpPr>
            <a:spLocks noChangeArrowheads="1"/>
          </p:cNvSpPr>
          <p:nvPr/>
        </p:nvSpPr>
        <p:spPr bwMode="auto">
          <a:xfrm flipH="1">
            <a:off x="3777425" y="5239275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虚拟主机</a:t>
            </a:r>
            <a:endParaRPr lang="zh-CN" altLang="en-US" sz="24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111"/>
          <p:cNvGrpSpPr>
            <a:grpSpLocks/>
          </p:cNvGrpSpPr>
          <p:nvPr/>
        </p:nvGrpSpPr>
        <p:grpSpPr bwMode="auto">
          <a:xfrm rot="-12767">
            <a:off x="2749163" y="5239275"/>
            <a:ext cx="884237" cy="954088"/>
            <a:chOff x="1936217" y="1275606"/>
            <a:chExt cx="1296545" cy="1728192"/>
          </a:xfrm>
        </p:grpSpPr>
        <p:grpSp>
          <p:nvGrpSpPr>
            <p:cNvPr id="28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4.4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1960838" y="1347496"/>
                <a:ext cx="1189471" cy="1584414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29" name="圆角矩形 5"/>
            <p:cNvSpPr/>
            <p:nvPr/>
          </p:nvSpPr>
          <p:spPr>
            <a:xfrm>
              <a:off x="1918751" y="2060543"/>
              <a:ext cx="1294218" cy="937421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28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认识</a:t>
            </a:r>
            <a:r>
              <a:rPr lang="zh-CN" altLang="en-US" dirty="0"/>
              <a:t>配置文件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自定义错误页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）为每种类型的错误设置单独的处理方式</a:t>
            </a:r>
            <a:endParaRPr lang="en-US" altLang="zh-CN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401673" y="2862292"/>
            <a:ext cx="8302939" cy="2160000"/>
            <a:chOff x="415635" y="2398807"/>
            <a:chExt cx="7920000" cy="2160000"/>
          </a:xfrm>
        </p:grpSpPr>
        <p:sp>
          <p:nvSpPr>
            <p:cNvPr id="8" name="矩形 7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67544" y="2461481"/>
              <a:ext cx="7812000" cy="20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582375" y="2482290"/>
            <a:ext cx="1235034" cy="866899"/>
            <a:chOff x="7623958" y="2018805"/>
            <a:chExt cx="1235034" cy="866899"/>
          </a:xfrm>
        </p:grpSpPr>
        <p:sp>
          <p:nvSpPr>
            <p:cNvPr id="11" name="泪滴形 10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800681" y="2137197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530984" y="3244470"/>
            <a:ext cx="8233004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需要注意的是，若使用</a:t>
            </a:r>
            <a:r>
              <a:rPr lang="en-US" altLang="zh-CN" dirty="0"/>
              <a:t>IE</a:t>
            </a:r>
            <a:r>
              <a:rPr lang="zh-CN" altLang="en-US" dirty="0"/>
              <a:t>浏览器运行上述示例，则自定义错误页面的大小必须大于</a:t>
            </a:r>
            <a:r>
              <a:rPr lang="en-US" altLang="zh-CN" dirty="0"/>
              <a:t>512</a:t>
            </a:r>
            <a:r>
              <a:rPr lang="zh-CN" altLang="en-US" dirty="0"/>
              <a:t>个字节，否则错误页面的展示将使用</a:t>
            </a:r>
            <a:r>
              <a:rPr lang="en-US" altLang="zh-CN" dirty="0"/>
              <a:t>IE</a:t>
            </a:r>
            <a:r>
              <a:rPr lang="zh-CN" altLang="en-US" dirty="0"/>
              <a:t>默认的错误页面。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40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认识</a:t>
            </a:r>
            <a:r>
              <a:rPr lang="zh-CN" altLang="en-US" dirty="0"/>
              <a:t>配置文件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自定义错误页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）利用在线资源进行处理错误</a:t>
            </a:r>
            <a:endParaRPr lang="en-US" altLang="zh-CN" dirty="0" smtClean="0"/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955296" y="2828972"/>
            <a:ext cx="7832461" cy="2372428"/>
            <a:chOff x="3451224" y="3515223"/>
            <a:chExt cx="3881112" cy="2374339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451224" y="3515223"/>
              <a:ext cx="3633967" cy="237433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8"/>
            <p:cNvSpPr>
              <a:spLocks noChangeArrowheads="1"/>
            </p:cNvSpPr>
            <p:nvPr/>
          </p:nvSpPr>
          <p:spPr bwMode="auto">
            <a:xfrm>
              <a:off x="3530273" y="3611364"/>
              <a:ext cx="3802063" cy="2063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处理单个指定错误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error_page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403      http://example.com/forbidden.html;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处理一系列指定错误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error_page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500 502 503 504 http://example.com/notfound.html;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637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认识</a:t>
            </a:r>
            <a:r>
              <a:rPr lang="zh-CN" altLang="en-US" dirty="0"/>
              <a:t>配置文件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自定义错误页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）利用在线资源进行处理错误</a:t>
            </a:r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352" y="2517959"/>
            <a:ext cx="3571429" cy="34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85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认识</a:t>
            </a:r>
            <a:r>
              <a:rPr lang="zh-CN" altLang="en-US" dirty="0"/>
              <a:t>配置文件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自定义错误页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）更改响应状态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/>
              <a:t>在用户通过浏览器发送</a:t>
            </a:r>
            <a:r>
              <a:rPr lang="en-US" altLang="zh-CN" dirty="0"/>
              <a:t>HTTP</a:t>
            </a:r>
            <a:r>
              <a:rPr lang="zh-CN" altLang="en-US" dirty="0"/>
              <a:t>请求时，服务器处理完成后会返回响应信息，响应信息中的状态码（</a:t>
            </a:r>
            <a:r>
              <a:rPr lang="en-US" altLang="zh-CN" dirty="0"/>
              <a:t>Status</a:t>
            </a:r>
            <a:r>
              <a:rPr lang="zh-CN" altLang="en-US" dirty="0"/>
              <a:t>）就是服务器在处理用户</a:t>
            </a:r>
            <a:r>
              <a:rPr lang="en-US" altLang="zh-CN" dirty="0"/>
              <a:t>HTTP</a:t>
            </a:r>
            <a:r>
              <a:rPr lang="zh-CN" altLang="en-US" dirty="0"/>
              <a:t>请求后的响应状态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例如</a:t>
            </a:r>
            <a:r>
              <a:rPr lang="zh-CN" altLang="en-US" dirty="0"/>
              <a:t>，用户访问了一个不存在的页面，服务器返回的响应状态码就为</a:t>
            </a:r>
            <a:r>
              <a:rPr lang="en-US" altLang="zh-CN" dirty="0"/>
              <a:t>404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21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认识</a:t>
            </a:r>
            <a:r>
              <a:rPr lang="zh-CN" altLang="en-US" dirty="0"/>
              <a:t>配置文件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自定义错误页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）更改响应状态</a:t>
            </a:r>
            <a:r>
              <a:rPr lang="zh-CN" altLang="en-US" dirty="0" smtClean="0"/>
              <a:t>码</a:t>
            </a:r>
            <a:endParaRPr lang="en-US" altLang="zh-CN" dirty="0" smtClean="0"/>
          </a:p>
        </p:txBody>
      </p:sp>
      <p:pic>
        <p:nvPicPr>
          <p:cNvPr id="21506" name="Picture 2" descr="无5我二色防守打法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97" y="2722789"/>
            <a:ext cx="6651138" cy="287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894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认识</a:t>
            </a:r>
            <a:r>
              <a:rPr lang="zh-CN" altLang="en-US" dirty="0"/>
              <a:t>配置文件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自定义错误页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）更改响应状态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zh-CN" dirty="0"/>
              <a:t>若要隐藏服务器返回的真实状态码信息，则可以利用“</a:t>
            </a:r>
            <a:r>
              <a:rPr lang="en-US" altLang="zh-CN" dirty="0"/>
              <a:t>=</a:t>
            </a:r>
            <a:r>
              <a:rPr lang="zh-CN" altLang="zh-CN" dirty="0"/>
              <a:t>”进行自定义</a:t>
            </a:r>
            <a:r>
              <a:rPr lang="zh-CN" altLang="zh-CN" dirty="0" smtClean="0"/>
              <a:t>设置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955296" y="3325091"/>
            <a:ext cx="7832461" cy="760022"/>
            <a:chOff x="3451224" y="3515224"/>
            <a:chExt cx="3881112" cy="961755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15224"/>
              <a:ext cx="3633967" cy="961755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3530273" y="3611364"/>
              <a:ext cx="3802063" cy="646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error_page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404 =200 /40x.html;</a:t>
              </a:r>
              <a:endParaRPr lang="zh-CN" altLang="en-US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2530" name="Picture 2" descr="水电费水电费是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121" y="4196938"/>
            <a:ext cx="49815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669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认识</a:t>
            </a:r>
            <a:r>
              <a:rPr lang="zh-CN" altLang="en-US" dirty="0"/>
              <a:t>配置文件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自定义错误页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）更改响应状态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另外，更改</a:t>
            </a:r>
            <a:r>
              <a:rPr lang="zh-CN" altLang="en-US" dirty="0"/>
              <a:t>响应状态码时还</a:t>
            </a:r>
            <a:r>
              <a:rPr lang="zh-CN" altLang="en-US" dirty="0" smtClean="0"/>
              <a:t>可以由</a:t>
            </a:r>
            <a:r>
              <a:rPr lang="zh-CN" altLang="en-US" dirty="0"/>
              <a:t>重定向后实际处理的真实结果来决定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955296" y="3325091"/>
            <a:ext cx="7832461" cy="760022"/>
            <a:chOff x="3451224" y="3515224"/>
            <a:chExt cx="3881112" cy="961755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15224"/>
              <a:ext cx="3633967" cy="961755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3530273" y="3611364"/>
              <a:ext cx="3802063" cy="646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error_page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404 = /40x.html;</a:t>
              </a:r>
              <a:endParaRPr lang="zh-CN" altLang="en-US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16" y="4200650"/>
            <a:ext cx="4294144" cy="226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169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权限控制指令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401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Nginx</a:t>
            </a:r>
            <a:r>
              <a:rPr lang="zh-CN" altLang="en-US" dirty="0"/>
              <a:t>中提供了两个用于配置</a:t>
            </a:r>
            <a:r>
              <a:rPr lang="zh-CN" altLang="en-US" b="1" u="sng" dirty="0">
                <a:solidFill>
                  <a:srgbClr val="0070C0"/>
                </a:solidFill>
              </a:rPr>
              <a:t>访问权限控制的指令</a:t>
            </a:r>
            <a:r>
              <a:rPr lang="zh-CN" altLang="en-US" dirty="0"/>
              <a:t>，分别为</a:t>
            </a:r>
            <a:r>
              <a:rPr lang="en-US" altLang="zh-CN" dirty="0"/>
              <a:t>allow</a:t>
            </a:r>
            <a:r>
              <a:rPr lang="zh-CN" altLang="en-US" dirty="0"/>
              <a:t>和</a:t>
            </a:r>
            <a:r>
              <a:rPr lang="en-US" altLang="zh-CN" dirty="0"/>
              <a:t>deny</a:t>
            </a:r>
            <a:r>
              <a:rPr lang="zh-CN" altLang="en-US" dirty="0"/>
              <a:t>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u="sng" dirty="0">
                <a:solidFill>
                  <a:srgbClr val="0070C0"/>
                </a:solidFill>
              </a:rPr>
              <a:t>allow</a:t>
            </a:r>
            <a:r>
              <a:rPr lang="zh-CN" altLang="en-US" dirty="0"/>
              <a:t>用于设置允许访问的</a:t>
            </a:r>
            <a:r>
              <a:rPr lang="zh-CN" altLang="en-US" dirty="0" smtClean="0"/>
              <a:t>权限；</a:t>
            </a:r>
            <a:endParaRPr lang="zh-CN" alt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u="sng" dirty="0">
                <a:solidFill>
                  <a:srgbClr val="0070C0"/>
                </a:solidFill>
              </a:rPr>
              <a:t>deny</a:t>
            </a:r>
            <a:r>
              <a:rPr lang="zh-CN" altLang="en-US" dirty="0"/>
              <a:t>用于设置禁止访问的</a:t>
            </a:r>
            <a:r>
              <a:rPr lang="zh-CN" altLang="en-US" dirty="0" smtClean="0"/>
              <a:t>权限；</a:t>
            </a:r>
            <a:endParaRPr lang="zh-CN" alt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在使用时，权限指令后只需跟上</a:t>
            </a:r>
            <a:r>
              <a:rPr lang="zh-CN" altLang="en-US" b="1" u="sng" dirty="0">
                <a:solidFill>
                  <a:srgbClr val="0070C0"/>
                </a:solidFill>
              </a:rPr>
              <a:t>允许或禁止的</a:t>
            </a:r>
            <a:r>
              <a:rPr lang="en-US" altLang="zh-CN" b="1" u="sng" dirty="0">
                <a:solidFill>
                  <a:srgbClr val="0070C0"/>
                </a:solidFill>
              </a:rPr>
              <a:t>IP</a:t>
            </a:r>
            <a:r>
              <a:rPr lang="zh-CN" altLang="en-US" b="1" u="sng" dirty="0">
                <a:solidFill>
                  <a:srgbClr val="0070C0"/>
                </a:solidFill>
              </a:rPr>
              <a:t>、</a:t>
            </a:r>
            <a:r>
              <a:rPr lang="en-US" altLang="zh-CN" b="1" u="sng" dirty="0">
                <a:solidFill>
                  <a:srgbClr val="0070C0"/>
                </a:solidFill>
              </a:rPr>
              <a:t>IP</a:t>
            </a:r>
            <a:r>
              <a:rPr lang="zh-CN" altLang="en-US" b="1" u="sng" dirty="0">
                <a:solidFill>
                  <a:srgbClr val="0070C0"/>
                </a:solidFill>
              </a:rPr>
              <a:t>段或</a:t>
            </a:r>
            <a:r>
              <a:rPr lang="en-US" altLang="zh-CN" b="1" u="sng" dirty="0">
                <a:solidFill>
                  <a:srgbClr val="0070C0"/>
                </a:solidFill>
              </a:rPr>
              <a:t>all</a:t>
            </a:r>
            <a:r>
              <a:rPr lang="zh-CN" altLang="en-US" dirty="0"/>
              <a:t>即可。其中，</a:t>
            </a:r>
            <a:r>
              <a:rPr lang="en-US" altLang="zh-CN" dirty="0"/>
              <a:t>all</a:t>
            </a:r>
            <a:r>
              <a:rPr lang="zh-CN" altLang="en-US" dirty="0"/>
              <a:t>表示所有的。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94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权限控制指令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4017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权限控制指令的使用虽然简单，但是在设置的过程中，还需特别注意以下几个点。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单个</a:t>
            </a:r>
            <a:r>
              <a:rPr lang="en-US" altLang="zh-CN" dirty="0"/>
              <a:t>IP</a:t>
            </a:r>
            <a:r>
              <a:rPr lang="zh-CN" altLang="zh-CN" dirty="0"/>
              <a:t>指定作用范围最小，</a:t>
            </a:r>
            <a:r>
              <a:rPr lang="en-US" altLang="zh-CN" dirty="0"/>
              <a:t>all</a:t>
            </a:r>
            <a:r>
              <a:rPr lang="zh-CN" altLang="zh-CN" dirty="0"/>
              <a:t>指定作用范围最大。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同一块下，若同时存在多个权限指令（</a:t>
            </a:r>
            <a:r>
              <a:rPr lang="en-US" altLang="zh-CN" dirty="0"/>
              <a:t>deny</a:t>
            </a:r>
            <a:r>
              <a:rPr lang="zh-CN" altLang="zh-CN" dirty="0"/>
              <a:t>、</a:t>
            </a:r>
            <a:r>
              <a:rPr lang="en-US" altLang="zh-CN" dirty="0"/>
              <a:t>allow</a:t>
            </a:r>
            <a:r>
              <a:rPr lang="zh-CN" altLang="zh-CN" dirty="0"/>
              <a:t>），则先出现的访问权限设置生效，并且会对后出现的设置进行覆盖，未覆盖的范围依然生效，否则以先出现的设置为准。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当多个块（如</a:t>
            </a:r>
            <a:r>
              <a:rPr lang="en-US" altLang="zh-CN" dirty="0"/>
              <a:t>http</a:t>
            </a:r>
            <a:r>
              <a:rPr lang="zh-CN" altLang="zh-CN" dirty="0"/>
              <a:t>、</a:t>
            </a:r>
            <a:r>
              <a:rPr lang="en-US" altLang="zh-CN" dirty="0"/>
              <a:t>server</a:t>
            </a:r>
            <a:r>
              <a:rPr lang="zh-CN" altLang="zh-CN" dirty="0"/>
              <a:t>、</a:t>
            </a:r>
            <a:r>
              <a:rPr lang="en-US" altLang="zh-CN" dirty="0"/>
              <a:t>location</a:t>
            </a:r>
            <a:r>
              <a:rPr lang="zh-CN" altLang="zh-CN" dirty="0"/>
              <a:t>）中都出现了权限设置指令，则内层块中的权限级别要比外层块中设置的权限级别高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717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权限控制指令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准备工作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由于</a:t>
            </a:r>
            <a:r>
              <a:rPr lang="zh-CN" altLang="en-US" dirty="0"/>
              <a:t>权限的控制测试，需要涉及不同的</a:t>
            </a:r>
            <a:r>
              <a:rPr lang="en-US" altLang="zh-CN" dirty="0"/>
              <a:t>IP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因此</a:t>
            </a:r>
            <a:r>
              <a:rPr lang="zh-CN" altLang="en-US" dirty="0"/>
              <a:t>，在具体讲解前，准备多台虚拟机，一台作为</a:t>
            </a:r>
            <a:r>
              <a:rPr lang="en-US" altLang="zh-CN" dirty="0"/>
              <a:t>Nginx</a:t>
            </a:r>
            <a:r>
              <a:rPr lang="zh-CN" altLang="en-US" dirty="0"/>
              <a:t>服务器，如</a:t>
            </a:r>
            <a:r>
              <a:rPr lang="en-US" altLang="zh-CN" dirty="0"/>
              <a:t>192.168.78.3</a:t>
            </a:r>
            <a:r>
              <a:rPr lang="zh-CN" altLang="en-US" dirty="0"/>
              <a:t>。另外几台作为客户端，如</a:t>
            </a:r>
            <a:r>
              <a:rPr lang="en-US" altLang="zh-CN" dirty="0"/>
              <a:t>192.168.78.128</a:t>
            </a:r>
            <a:r>
              <a:rPr lang="zh-CN" altLang="en-US" dirty="0"/>
              <a:t>和</a:t>
            </a:r>
            <a:r>
              <a:rPr lang="en-US" altLang="zh-CN" dirty="0"/>
              <a:t>192.168.78.200</a:t>
            </a:r>
            <a:r>
              <a:rPr lang="zh-CN" altLang="en-US" dirty="0"/>
              <a:t>，通过</a:t>
            </a:r>
            <a:r>
              <a:rPr lang="en-US" altLang="zh-CN" dirty="0"/>
              <a:t>curl</a:t>
            </a:r>
            <a:r>
              <a:rPr lang="zh-CN" altLang="en-US" dirty="0"/>
              <a:t>访问服务器（</a:t>
            </a:r>
            <a:r>
              <a:rPr lang="en-US" altLang="zh-CN" dirty="0"/>
              <a:t>192.168.78.3</a:t>
            </a:r>
            <a:r>
              <a:rPr lang="zh-CN" altLang="en-US" dirty="0"/>
              <a:t>），进行测试。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482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认识</a:t>
            </a:r>
            <a:r>
              <a:rPr lang="zh-CN" altLang="en-US" dirty="0"/>
              <a:t>配置文件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配置文件目录</a:t>
            </a:r>
            <a:r>
              <a:rPr lang="zh-CN" altLang="en-US" dirty="0" smtClean="0"/>
              <a:t>：</a:t>
            </a:r>
            <a:r>
              <a:rPr lang="zh-CN" altLang="en-US" dirty="0"/>
              <a:t>在</a:t>
            </a:r>
            <a:r>
              <a:rPr lang="en-US" altLang="zh-CN" dirty="0" err="1"/>
              <a:t>conf</a:t>
            </a:r>
            <a:r>
              <a:rPr lang="zh-CN" altLang="en-US" dirty="0"/>
              <a:t>目录</a:t>
            </a:r>
            <a:r>
              <a:rPr lang="zh-CN" altLang="en-US" dirty="0" smtClean="0"/>
              <a:t>下存储了，默认</a:t>
            </a:r>
            <a:r>
              <a:rPr lang="zh-CN" altLang="en-US" dirty="0"/>
              <a:t>安装时自带</a:t>
            </a:r>
            <a:r>
              <a:rPr lang="zh-CN" altLang="en-US" dirty="0" smtClean="0"/>
              <a:t>的所有配置文件；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备份文件</a:t>
            </a:r>
            <a:r>
              <a:rPr lang="zh-CN" altLang="en-US" dirty="0" smtClean="0"/>
              <a:t>：为了</a:t>
            </a:r>
            <a:r>
              <a:rPr lang="zh-CN" altLang="en-US" dirty="0"/>
              <a:t>备份还原，每个配置文件都提供了一个以</a:t>
            </a:r>
            <a:r>
              <a:rPr lang="en-US" altLang="zh-CN" dirty="0"/>
              <a:t>.default</a:t>
            </a:r>
            <a:r>
              <a:rPr lang="zh-CN" altLang="en-US" dirty="0"/>
              <a:t>结尾的</a:t>
            </a:r>
            <a:r>
              <a:rPr lang="zh-CN" altLang="en-US" dirty="0" smtClean="0"/>
              <a:t>备份文件；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默认主配置文件</a:t>
            </a:r>
            <a:r>
              <a:rPr lang="zh-CN" altLang="en-US" dirty="0"/>
              <a:t>：</a:t>
            </a:r>
            <a:r>
              <a:rPr lang="en-US" altLang="zh-CN" dirty="0" err="1"/>
              <a:t>nginx.conf</a:t>
            </a:r>
            <a:r>
              <a:rPr lang="zh-CN" altLang="en-US" dirty="0"/>
              <a:t>是</a:t>
            </a:r>
            <a:r>
              <a:rPr lang="en-US" altLang="zh-CN" dirty="0"/>
              <a:t>Nginx</a:t>
            </a:r>
            <a:r>
              <a:rPr lang="zh-CN" altLang="en-US" dirty="0"/>
              <a:t>默认的主配置文件，所有功能的实现都与此文件的配置</a:t>
            </a:r>
            <a:r>
              <a:rPr lang="zh-CN" altLang="en-US" dirty="0" smtClean="0"/>
              <a:t>相关。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243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权限控制指令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1673" y="2458542"/>
            <a:ext cx="8302939" cy="2160000"/>
            <a:chOff x="415635" y="2398807"/>
            <a:chExt cx="7920000" cy="2160000"/>
          </a:xfrm>
        </p:grpSpPr>
        <p:sp>
          <p:nvSpPr>
            <p:cNvPr id="7" name="矩形 6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67544" y="2461481"/>
              <a:ext cx="7812000" cy="20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582375" y="2078540"/>
            <a:ext cx="1235034" cy="866899"/>
            <a:chOff x="7623958" y="2018805"/>
            <a:chExt cx="1235034" cy="866899"/>
          </a:xfrm>
        </p:grpSpPr>
        <p:sp>
          <p:nvSpPr>
            <p:cNvPr id="10" name="泪滴形 9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800681" y="2137197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30984" y="2840720"/>
            <a:ext cx="8233004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当前</a:t>
            </a:r>
            <a:r>
              <a:rPr lang="en-US" altLang="zh-CN" dirty="0"/>
              <a:t>CentOS</a:t>
            </a:r>
            <a:r>
              <a:rPr lang="zh-CN" altLang="en-US" dirty="0"/>
              <a:t>系统采用了最小安装方式，在使用第</a:t>
            </a:r>
            <a:r>
              <a:rPr lang="en-US" altLang="zh-CN" dirty="0"/>
              <a:t>1</a:t>
            </a:r>
            <a:r>
              <a:rPr lang="zh-CN" altLang="en-US" dirty="0"/>
              <a:t>章讲解的克隆方式准备虚拟机时，会出现网络无法启动的情况，读者可按照以下的步骤进行修改。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966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权限控制指令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① 选中</a:t>
            </a:r>
            <a:r>
              <a:rPr lang="zh-CN" altLang="en-US" dirty="0"/>
              <a:t>克隆后的虚拟机，找到</a:t>
            </a:r>
            <a:r>
              <a:rPr lang="en-US" altLang="zh-CN" dirty="0"/>
              <a:t>VMware</a:t>
            </a:r>
            <a:r>
              <a:rPr lang="zh-CN" altLang="en-US" dirty="0"/>
              <a:t>菜单栏中的</a:t>
            </a:r>
            <a:r>
              <a:rPr lang="zh-CN" altLang="en-US" dirty="0" smtClean="0"/>
              <a:t>“虚拟机”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“设置”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在</a:t>
            </a:r>
            <a:r>
              <a:rPr lang="zh-CN" altLang="en-US" dirty="0"/>
              <a:t>硬件选项卡</a:t>
            </a:r>
            <a:r>
              <a:rPr lang="zh-CN" altLang="en-US" dirty="0" smtClean="0"/>
              <a:t>中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选中“网络适配器”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点击“高级”</a:t>
            </a:r>
            <a:r>
              <a:rPr lang="zh-CN" altLang="en-US" dirty="0"/>
              <a:t>按钮，获取</a:t>
            </a:r>
            <a:r>
              <a:rPr lang="en-US" altLang="zh-CN" dirty="0"/>
              <a:t>MAC</a:t>
            </a:r>
            <a:r>
              <a:rPr lang="zh-CN" altLang="en-US" dirty="0" smtClean="0"/>
              <a:t>地址。</a:t>
            </a:r>
            <a:endParaRPr lang="en-US" altLang="zh-CN" dirty="0" smtClean="0"/>
          </a:p>
        </p:txBody>
      </p:sp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36" y="3184128"/>
            <a:ext cx="3444628" cy="309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306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权限控制指令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544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②  编辑</a:t>
            </a:r>
            <a:r>
              <a:rPr lang="zh-CN" altLang="en-US" dirty="0"/>
              <a:t>克隆后的虚拟机网络配置文件“</a:t>
            </a:r>
            <a:r>
              <a:rPr lang="en-US" altLang="zh-CN" dirty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sysconfig</a:t>
            </a:r>
            <a:r>
              <a:rPr lang="en-US" altLang="zh-CN" dirty="0" smtClean="0"/>
              <a:t>/network-scripts/ifcfg-eth0</a:t>
            </a:r>
            <a:r>
              <a:rPr lang="zh-CN" altLang="en-US" dirty="0" smtClean="0"/>
              <a:t>”，</a:t>
            </a:r>
            <a:r>
              <a:rPr lang="zh-CN" altLang="en-US" dirty="0"/>
              <a:t>修改</a:t>
            </a:r>
            <a:r>
              <a:rPr lang="en-US" altLang="zh-CN" dirty="0"/>
              <a:t>MAC</a:t>
            </a:r>
            <a:r>
              <a:rPr lang="zh-CN" altLang="en-US" dirty="0"/>
              <a:t>地址和静态</a:t>
            </a:r>
            <a:r>
              <a:rPr lang="en-US" altLang="zh-CN" dirty="0"/>
              <a:t>IP</a:t>
            </a:r>
            <a:r>
              <a:rPr lang="zh-CN" altLang="en-US" dirty="0"/>
              <a:t>地址，具体如下。</a:t>
            </a:r>
            <a:endParaRPr lang="en-US" altLang="zh-CN" dirty="0" smtClean="0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2760373" y="3458178"/>
            <a:ext cx="3819192" cy="1517405"/>
            <a:chOff x="3451224" y="3515222"/>
            <a:chExt cx="1892472" cy="1518627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1892472" cy="151862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1813424" cy="1078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HWADDR=00:0C:29:45:03:FA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IPADDR=192.168.78.128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856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权限控制指令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③  重新</a:t>
            </a:r>
            <a:r>
              <a:rPr lang="zh-CN" altLang="en-US" dirty="0"/>
              <a:t>获取克隆后虚拟机的真实信息</a:t>
            </a:r>
            <a:endParaRPr lang="en-US" altLang="zh-CN" dirty="0" smtClean="0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2706150" y="2843040"/>
            <a:ext cx="3819192" cy="1517405"/>
            <a:chOff x="3451224" y="3515222"/>
            <a:chExt cx="1892472" cy="1518627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1892472" cy="151862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1813424" cy="100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a-DK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~]# start_udev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a-DK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Starting udev:           [ OK ]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420150" y="4590388"/>
            <a:ext cx="845071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上述</a:t>
            </a:r>
            <a:r>
              <a:rPr lang="en-US" altLang="zh-CN" dirty="0" err="1"/>
              <a:t>start_udev</a:t>
            </a:r>
            <a:r>
              <a:rPr lang="zh-CN" altLang="zh-CN" dirty="0"/>
              <a:t>命令，可以重新启动</a:t>
            </a:r>
            <a:r>
              <a:rPr lang="en-US" altLang="zh-CN" dirty="0" err="1"/>
              <a:t>udev</a:t>
            </a:r>
            <a:r>
              <a:rPr lang="zh-CN" altLang="zh-CN" dirty="0"/>
              <a:t>服务，重新读取网卡设备的配置文件，并根据“</a:t>
            </a:r>
            <a:r>
              <a:rPr lang="en-US" altLang="zh-CN" dirty="0"/>
              <a:t>ONBOOT=yes</a:t>
            </a:r>
            <a:r>
              <a:rPr lang="zh-CN" altLang="zh-CN" dirty="0"/>
              <a:t>”的配置启用网卡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完成</a:t>
            </a:r>
            <a:r>
              <a:rPr lang="zh-CN" altLang="zh-CN" dirty="0"/>
              <a:t>上述操作后，通过</a:t>
            </a:r>
            <a:r>
              <a:rPr lang="en-US" altLang="zh-CN" dirty="0" err="1"/>
              <a:t>ifconfig</a:t>
            </a:r>
            <a:r>
              <a:rPr lang="zh-CN" altLang="zh-CN" dirty="0"/>
              <a:t>命令查看</a:t>
            </a:r>
            <a:r>
              <a:rPr lang="en-US" altLang="zh-CN" dirty="0"/>
              <a:t>eth0</a:t>
            </a:r>
            <a:r>
              <a:rPr lang="zh-CN" altLang="zh-CN" dirty="0"/>
              <a:t>网卡是否已经正常启动。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367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权限控制指令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访问权限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40179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打开</a:t>
            </a:r>
            <a:r>
              <a:rPr lang="en-US" altLang="zh-CN" dirty="0"/>
              <a:t>IP</a:t>
            </a:r>
            <a:r>
              <a:rPr lang="zh-CN" altLang="en-US" dirty="0"/>
              <a:t>地址为</a:t>
            </a:r>
            <a:r>
              <a:rPr lang="en-US" altLang="zh-CN" dirty="0"/>
              <a:t>192.168.78.3</a:t>
            </a:r>
            <a:r>
              <a:rPr lang="zh-CN" altLang="en-US" dirty="0"/>
              <a:t>的</a:t>
            </a:r>
            <a:r>
              <a:rPr lang="en-US" altLang="zh-CN" dirty="0"/>
              <a:t>Nginx</a:t>
            </a:r>
            <a:r>
              <a:rPr lang="zh-CN" altLang="en-US" dirty="0"/>
              <a:t>服务器配置文件，按照如下配置修改</a:t>
            </a:r>
            <a:r>
              <a:rPr lang="en-US" altLang="zh-CN" dirty="0"/>
              <a:t>server</a:t>
            </a:r>
            <a:r>
              <a:rPr lang="zh-CN" altLang="en-US" dirty="0"/>
              <a:t>块后，平滑重启</a:t>
            </a:r>
            <a:r>
              <a:rPr lang="en-US" altLang="zh-CN" dirty="0"/>
              <a:t>Nginx</a:t>
            </a:r>
            <a:r>
              <a:rPr lang="zh-CN" altLang="en-US" dirty="0"/>
              <a:t>，使配置生效。</a:t>
            </a:r>
            <a:endParaRPr lang="en-US" altLang="zh-CN" dirty="0" smtClean="0"/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4396844" y="3189054"/>
            <a:ext cx="4091686" cy="2512732"/>
            <a:chOff x="3451224" y="3515222"/>
            <a:chExt cx="2027497" cy="2514756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2027497" cy="251475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1813424" cy="2254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 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listen       80;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server_name  localhost;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root   html;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index  index.html index.htm;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pic>
        <p:nvPicPr>
          <p:cNvPr id="2560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7" y="4882738"/>
            <a:ext cx="3076191" cy="8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74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权限控制指令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禁止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所有用户的访问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2</a:t>
            </a:r>
            <a:r>
              <a:rPr lang="zh-CN" altLang="en-US" dirty="0"/>
              <a:t>步中第</a:t>
            </a:r>
            <a:r>
              <a:rPr lang="en-US" altLang="zh-CN" dirty="0"/>
              <a:t>5</a:t>
            </a:r>
            <a:r>
              <a:rPr lang="zh-CN" altLang="en-US" dirty="0"/>
              <a:t>行配置的下一行添加以下指令，用于禁止所有的客户端</a:t>
            </a:r>
            <a:r>
              <a:rPr lang="zh-CN" altLang="en-US" dirty="0" smtClean="0"/>
              <a:t>访问。</a:t>
            </a:r>
            <a:endParaRPr lang="en-US" altLang="zh-CN" dirty="0" smtClean="0"/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656115" y="3694287"/>
            <a:ext cx="4091686" cy="1002938"/>
            <a:chOff x="3451224" y="3515223"/>
            <a:chExt cx="2027497" cy="1003746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451224" y="3515223"/>
              <a:ext cx="2027497" cy="100374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1813424" cy="510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a-DK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deny all;</a:t>
              </a:r>
            </a:p>
          </p:txBody>
        </p:sp>
      </p:grpSp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664" y="3325796"/>
            <a:ext cx="3057143" cy="13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826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权限控制指令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禁止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所有用户的访问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01673" y="2458542"/>
            <a:ext cx="8302939" cy="2160000"/>
            <a:chOff x="415635" y="2398807"/>
            <a:chExt cx="7920000" cy="2160000"/>
          </a:xfrm>
        </p:grpSpPr>
        <p:sp>
          <p:nvSpPr>
            <p:cNvPr id="13" name="矩形 12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67544" y="2461481"/>
              <a:ext cx="7812000" cy="20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582375" y="2078540"/>
            <a:ext cx="1235034" cy="866899"/>
            <a:chOff x="7623958" y="2018805"/>
            <a:chExt cx="1235034" cy="866899"/>
          </a:xfrm>
        </p:grpSpPr>
        <p:sp>
          <p:nvSpPr>
            <p:cNvPr id="16" name="泪滴形 15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800681" y="2137197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19109" y="2638845"/>
            <a:ext cx="82330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需要注意的是，在</a:t>
            </a:r>
            <a:r>
              <a:rPr lang="en-US" altLang="zh-CN" dirty="0"/>
              <a:t>server</a:t>
            </a:r>
            <a:r>
              <a:rPr lang="zh-CN" altLang="en-US" dirty="0"/>
              <a:t>块下设置“</a:t>
            </a:r>
            <a:r>
              <a:rPr lang="en-US" altLang="zh-CN" dirty="0"/>
              <a:t>deny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”后</a:t>
            </a:r>
            <a:r>
              <a:rPr lang="zh-CN" altLang="en-US" dirty="0"/>
              <a:t>，服务器（</a:t>
            </a:r>
            <a:r>
              <a:rPr lang="en-US" altLang="zh-CN" dirty="0"/>
              <a:t>192.168.78.3</a:t>
            </a:r>
            <a:r>
              <a:rPr lang="zh-CN" altLang="en-US" dirty="0"/>
              <a:t>）内的客户端软件在访问自己时也会出现“</a:t>
            </a:r>
            <a:r>
              <a:rPr lang="en-US" altLang="zh-CN" dirty="0"/>
              <a:t>403 </a:t>
            </a:r>
            <a:r>
              <a:rPr lang="en-US" altLang="zh-CN" dirty="0" smtClean="0"/>
              <a:t>Forbidden</a:t>
            </a:r>
            <a:r>
              <a:rPr lang="zh-CN" altLang="en-US" dirty="0" smtClean="0"/>
              <a:t>”。</a:t>
            </a:r>
            <a:r>
              <a:rPr lang="zh-CN" altLang="en-US" dirty="0"/>
              <a:t>因此，读者在设置时需要慎重考虑。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158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权限控制指令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只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允许指定用户访问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2198" y="1948174"/>
            <a:ext cx="840179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对于服务器</a:t>
            </a:r>
            <a:r>
              <a:rPr lang="en-US" altLang="zh-CN" dirty="0"/>
              <a:t>192.468.78.3</a:t>
            </a:r>
            <a:r>
              <a:rPr lang="zh-CN" altLang="en-US" dirty="0"/>
              <a:t>来说，若仅允许客户端</a:t>
            </a:r>
            <a:r>
              <a:rPr lang="en-US" altLang="zh-CN" dirty="0"/>
              <a:t>192.168.78.128</a:t>
            </a:r>
            <a:r>
              <a:rPr lang="zh-CN" altLang="en-US" dirty="0"/>
              <a:t>访问，则将第</a:t>
            </a:r>
            <a:r>
              <a:rPr lang="en-US" altLang="zh-CN" dirty="0"/>
              <a:t>3</a:t>
            </a:r>
            <a:r>
              <a:rPr lang="zh-CN" altLang="en-US" dirty="0"/>
              <a:t>步中的权限设置修改成以下配置即可。</a:t>
            </a:r>
            <a:endParaRPr lang="en-US" altLang="zh-CN" dirty="0" smtClean="0"/>
          </a:p>
        </p:txBody>
      </p: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788209" y="3420998"/>
            <a:ext cx="3439277" cy="1467246"/>
            <a:chOff x="3451224" y="3515223"/>
            <a:chExt cx="2027497" cy="1468429"/>
          </a:xfrm>
        </p:grpSpPr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451224" y="3515223"/>
              <a:ext cx="2027497" cy="146842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1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1813424" cy="100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a-DK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allow 192.168.78.128;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a-DK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deny all;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412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权限控制指令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只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允许指定用户访问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2198" y="1972914"/>
            <a:ext cx="8401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结论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同</a:t>
            </a:r>
            <a:r>
              <a:rPr lang="zh-CN" altLang="en-US" dirty="0"/>
              <a:t>一个块下的两个权限指令，先出现的设置会覆盖后出现的设置，使得“</a:t>
            </a:r>
            <a:r>
              <a:rPr lang="en-US" altLang="zh-CN" dirty="0"/>
              <a:t>allow </a:t>
            </a:r>
            <a:r>
              <a:rPr lang="en-US" altLang="zh-CN" dirty="0" smtClean="0"/>
              <a:t>192.168.78.128</a:t>
            </a:r>
            <a:r>
              <a:rPr lang="zh-CN" altLang="en-US" dirty="0" smtClean="0"/>
              <a:t>”的</a:t>
            </a:r>
            <a:r>
              <a:rPr lang="zh-CN" altLang="en-US" dirty="0"/>
              <a:t>配置优先生效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同时</a:t>
            </a:r>
            <a:r>
              <a:rPr lang="en-US" altLang="zh-CN" dirty="0"/>
              <a:t>deny</a:t>
            </a:r>
            <a:r>
              <a:rPr lang="zh-CN" altLang="en-US" dirty="0"/>
              <a:t>指令设置的访问范围“</a:t>
            </a:r>
            <a:r>
              <a:rPr lang="en-US" altLang="zh-CN" dirty="0" smtClean="0"/>
              <a:t>all</a:t>
            </a:r>
            <a:r>
              <a:rPr lang="zh-CN" altLang="en-US" dirty="0" smtClean="0"/>
              <a:t>”较大</a:t>
            </a:r>
            <a:r>
              <a:rPr lang="zh-CN" altLang="en-US" dirty="0"/>
              <a:t>，未被</a:t>
            </a:r>
            <a:r>
              <a:rPr lang="en-US" altLang="zh-CN" dirty="0"/>
              <a:t>allow</a:t>
            </a:r>
            <a:r>
              <a:rPr lang="zh-CN" altLang="en-US" dirty="0"/>
              <a:t>覆盖的范围配置依然生效，达到除了</a:t>
            </a:r>
            <a:r>
              <a:rPr lang="en-US" altLang="zh-CN" dirty="0"/>
              <a:t>IP</a:t>
            </a:r>
            <a:r>
              <a:rPr lang="zh-CN" altLang="en-US" dirty="0"/>
              <a:t>为</a:t>
            </a:r>
            <a:r>
              <a:rPr lang="en-US" altLang="zh-CN" dirty="0"/>
              <a:t>192.168.78.128</a:t>
            </a:r>
            <a:r>
              <a:rPr lang="zh-CN" altLang="en-US" dirty="0"/>
              <a:t>的用户外，禁止其他用户对服务器访问的效果。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10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权限控制指令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块间的权限指令优先级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2198" y="1972914"/>
            <a:ext cx="840179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为了测试不同块间的权限指令优先级，重新配置服务器</a:t>
            </a:r>
            <a:r>
              <a:rPr lang="en-US" altLang="zh-CN" dirty="0"/>
              <a:t>192.168.78.3</a:t>
            </a:r>
            <a:r>
              <a:rPr lang="zh-CN" altLang="en-US" dirty="0"/>
              <a:t>的权限设置，在</a:t>
            </a:r>
            <a:r>
              <a:rPr lang="en-US" altLang="zh-CN" dirty="0"/>
              <a:t>http</a:t>
            </a:r>
            <a:r>
              <a:rPr lang="zh-CN" altLang="en-US" dirty="0"/>
              <a:t>块中设置禁止所有用户对</a:t>
            </a:r>
            <a:r>
              <a:rPr lang="en-US" altLang="zh-CN" dirty="0"/>
              <a:t>http</a:t>
            </a:r>
            <a:r>
              <a:rPr lang="zh-CN" altLang="en-US" dirty="0"/>
              <a:t>块的访问，具体配置如下。</a:t>
            </a:r>
            <a:endParaRPr lang="en-US" altLang="zh-CN" dirty="0" smtClean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673960" y="3254747"/>
            <a:ext cx="5284517" cy="2872927"/>
            <a:chOff x="3451224" y="3515222"/>
            <a:chExt cx="1491299" cy="1692272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1491299" cy="169227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1412251" cy="1401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25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 {</a:t>
              </a:r>
            </a:p>
            <a:p>
              <a:pPr marL="0" lvl="0" indent="0" eaLnBrk="0" hangingPunct="0">
                <a:lnSpc>
                  <a:spcPct val="125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……</a:t>
              </a:r>
            </a:p>
            <a:p>
              <a:pPr marL="0" lvl="0" indent="0" eaLnBrk="0" hangingPunct="0">
                <a:lnSpc>
                  <a:spcPct val="125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deny all;</a:t>
              </a:r>
            </a:p>
            <a:p>
              <a:pPr marL="0" lvl="0" indent="0" eaLnBrk="0" hangingPunct="0">
                <a:lnSpc>
                  <a:spcPct val="125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server {</a:t>
              </a:r>
            </a:p>
            <a:p>
              <a:pPr marL="0" lvl="0" indent="0" eaLnBrk="0" hangingPunct="0">
                <a:lnSpc>
                  <a:spcPct val="125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		listen       80;</a:t>
              </a:r>
            </a:p>
            <a:p>
              <a:pPr marL="0" lvl="0" indent="0" eaLnBrk="0" hangingPunct="0">
                <a:lnSpc>
                  <a:spcPct val="125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		server_name  localhost;</a:t>
              </a:r>
            </a:p>
            <a:p>
              <a:pPr marL="0" lvl="0" indent="0" eaLnBrk="0" hangingPunct="0">
                <a:lnSpc>
                  <a:spcPct val="125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		root   html;</a:t>
              </a:r>
            </a:p>
            <a:p>
              <a:pPr marL="0" lvl="0" indent="0" eaLnBrk="0" hangingPunct="0">
                <a:lnSpc>
                  <a:spcPct val="125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		index  index.html index.htm;</a:t>
              </a:r>
            </a:p>
            <a:p>
              <a:pPr marL="0" lvl="0" indent="0" eaLnBrk="0" hangingPunct="0">
                <a:lnSpc>
                  <a:spcPct val="125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}</a:t>
              </a:r>
            </a:p>
            <a:p>
              <a:pPr marL="0" lvl="0" indent="0" eaLnBrk="0" hangingPunct="0">
                <a:lnSpc>
                  <a:spcPct val="125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35" y="4005495"/>
            <a:ext cx="3057143" cy="13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778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认识</a:t>
            </a:r>
            <a:r>
              <a:rPr lang="zh-CN" altLang="en-US" dirty="0"/>
              <a:t>配置文件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40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 err="1" smtClean="0">
                <a:solidFill>
                  <a:srgbClr val="0070C0"/>
                </a:solidFill>
              </a:rPr>
              <a:t>nginx.conf</a:t>
            </a:r>
            <a:r>
              <a:rPr lang="zh-CN" altLang="en-US" b="1" u="sng" dirty="0" smtClean="0">
                <a:solidFill>
                  <a:srgbClr val="0070C0"/>
                </a:solidFill>
              </a:rPr>
              <a:t>主配置文件整体结构</a:t>
            </a:r>
            <a:endParaRPr lang="zh-CN" altLang="en-US" dirty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4420198" y="2645895"/>
            <a:ext cx="3744952" cy="3376335"/>
            <a:chOff x="3451224" y="3515222"/>
            <a:chExt cx="3291474" cy="3379054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3291474" cy="337905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3165352" cy="3045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main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events {……}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 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	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{……}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6660894" y="2389410"/>
            <a:ext cx="1663700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整体结构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8851" y="3018560"/>
            <a:ext cx="35625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对于嵌套</a:t>
            </a:r>
            <a:r>
              <a:rPr lang="zh-CN" altLang="zh-CN" dirty="0" smtClean="0"/>
              <a:t>块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如</a:t>
            </a:r>
            <a:r>
              <a:rPr lang="en-US" altLang="zh-CN" dirty="0"/>
              <a:t>http</a:t>
            </a:r>
            <a:r>
              <a:rPr lang="zh-CN" altLang="zh-CN" dirty="0"/>
              <a:t>、</a:t>
            </a:r>
            <a:r>
              <a:rPr lang="en-US" altLang="zh-CN" dirty="0"/>
              <a:t>server</a:t>
            </a:r>
            <a:r>
              <a:rPr lang="zh-CN" altLang="zh-CN" dirty="0"/>
              <a:t>、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块</a:t>
            </a:r>
            <a:r>
              <a:rPr lang="zh-CN" altLang="zh-CN" dirty="0" smtClean="0"/>
              <a:t>中</a:t>
            </a:r>
            <a:r>
              <a:rPr lang="zh-CN" altLang="zh-CN" dirty="0"/>
              <a:t>的</a:t>
            </a:r>
            <a:r>
              <a:rPr lang="zh-CN" altLang="zh-CN" dirty="0" smtClean="0"/>
              <a:t>指令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执行顺序</a:t>
            </a:r>
            <a:r>
              <a:rPr lang="zh-CN" altLang="zh-CN" dirty="0"/>
              <a:t>为从外到内依次</a:t>
            </a:r>
            <a:r>
              <a:rPr lang="zh-CN" altLang="zh-CN" dirty="0" smtClean="0"/>
              <a:t>执行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内层</a:t>
            </a:r>
            <a:r>
              <a:rPr lang="zh-CN" altLang="zh-CN" dirty="0"/>
              <a:t>块中的大部分指令会自动获取外层块指令的值作为缺省值，只有某些特殊指令</a:t>
            </a:r>
            <a:r>
              <a:rPr lang="zh-CN" altLang="zh-CN" dirty="0" smtClean="0"/>
              <a:t>除外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926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权限控制指令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块间的权限指令优先级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2198" y="1972914"/>
            <a:ext cx="840179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为了测试不同块间的权限指令优先级，重新配置服务器</a:t>
            </a:r>
            <a:r>
              <a:rPr lang="en-US" altLang="zh-CN" dirty="0"/>
              <a:t>192.168.78.3</a:t>
            </a:r>
            <a:r>
              <a:rPr lang="zh-CN" altLang="en-US" dirty="0"/>
              <a:t>的权限设置，在</a:t>
            </a:r>
            <a:r>
              <a:rPr lang="en-US" altLang="zh-CN" dirty="0"/>
              <a:t>http</a:t>
            </a:r>
            <a:r>
              <a:rPr lang="zh-CN" altLang="en-US" dirty="0"/>
              <a:t>块中设置禁止所有用户对</a:t>
            </a:r>
            <a:r>
              <a:rPr lang="en-US" altLang="zh-CN" dirty="0"/>
              <a:t>http</a:t>
            </a:r>
            <a:r>
              <a:rPr lang="zh-CN" altLang="en-US" dirty="0"/>
              <a:t>块的访问，具体配置如下。</a:t>
            </a:r>
            <a:endParaRPr lang="en-US" altLang="zh-CN" dirty="0" smtClean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673960" y="3254747"/>
            <a:ext cx="5284517" cy="2872927"/>
            <a:chOff x="3451224" y="3515222"/>
            <a:chExt cx="1491299" cy="1692272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1491299" cy="169227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3530272" y="3595948"/>
              <a:ext cx="1412251" cy="1550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25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 {</a:t>
              </a:r>
            </a:p>
            <a:p>
              <a:pPr marL="0" lvl="0" indent="0" eaLnBrk="0" hangingPunct="0">
                <a:lnSpc>
                  <a:spcPct val="125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……</a:t>
              </a:r>
            </a:p>
            <a:p>
              <a:pPr marL="0" lvl="0" indent="0" eaLnBrk="0" hangingPunct="0">
                <a:lnSpc>
                  <a:spcPct val="125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deny all;</a:t>
              </a:r>
            </a:p>
            <a:p>
              <a:pPr marL="0" lvl="0" indent="0" eaLnBrk="0" hangingPunct="0">
                <a:lnSpc>
                  <a:spcPct val="125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server {</a:t>
              </a:r>
            </a:p>
            <a:p>
              <a:pPr marL="0" lvl="0" indent="0" eaLnBrk="0" hangingPunct="0">
                <a:lnSpc>
                  <a:spcPct val="125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		listen       80;</a:t>
              </a:r>
            </a:p>
            <a:p>
              <a:pPr marL="0" lvl="0" indent="0" eaLnBrk="0" hangingPunct="0">
                <a:lnSpc>
                  <a:spcPct val="125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		server_name  localhost;</a:t>
              </a:r>
            </a:p>
            <a:p>
              <a:pPr marL="0" lvl="0" indent="0" eaLnBrk="0" hangingPunct="0">
                <a:lnSpc>
                  <a:spcPct val="125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		root   html;</a:t>
              </a:r>
            </a:p>
            <a:p>
              <a:pPr marL="0" lvl="0" indent="0" eaLnBrk="0" hangingPunct="0">
                <a:lnSpc>
                  <a:spcPct val="125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		index  index.html index.htm</a:t>
              </a:r>
              <a:r>
                <a:rPr lang="da-DK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125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		</a:t>
              </a:r>
              <a:r>
                <a:rPr lang="da-DK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allow </a:t>
              </a: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all;</a:t>
              </a:r>
            </a:p>
            <a:p>
              <a:pPr marL="0" lvl="0" indent="0" eaLnBrk="0" hangingPunct="0">
                <a:lnSpc>
                  <a:spcPct val="125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}</a:t>
              </a:r>
            </a:p>
            <a:p>
              <a:pPr marL="0" lvl="0" indent="0" eaLnBrk="0" hangingPunct="0">
                <a:lnSpc>
                  <a:spcPct val="125000"/>
                </a:lnSpc>
                <a:defRPr/>
              </a:pPr>
              <a:r>
                <a:rPr lang="da-DK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pic>
        <p:nvPicPr>
          <p:cNvPr id="2765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417" y="4281686"/>
            <a:ext cx="3076191" cy="8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51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权限控制指令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块间的权限指令优先级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2198" y="1972914"/>
            <a:ext cx="8401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结论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这</a:t>
            </a:r>
            <a:r>
              <a:rPr lang="zh-CN" altLang="en-US" dirty="0"/>
              <a:t>是由于</a:t>
            </a:r>
            <a:r>
              <a:rPr lang="en-US" altLang="zh-CN" dirty="0"/>
              <a:t>Nginx</a:t>
            </a:r>
            <a:r>
              <a:rPr lang="zh-CN" altLang="en-US" dirty="0"/>
              <a:t>配置文件中的各个块在嵌套的情况下，内层块内的指令比外层块内的指令执行优先级高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因此</a:t>
            </a:r>
            <a:r>
              <a:rPr lang="zh-CN" altLang="en-US" dirty="0"/>
              <a:t>，当内外层块中同时出现权限指令时，则内层块中的“</a:t>
            </a:r>
            <a:r>
              <a:rPr lang="en-US" altLang="zh-CN" dirty="0"/>
              <a:t>allow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”会</a:t>
            </a:r>
            <a:r>
              <a:rPr lang="zh-CN" altLang="en-US" dirty="0"/>
              <a:t>覆盖外层块中的“</a:t>
            </a:r>
            <a:r>
              <a:rPr lang="en-US" altLang="zh-CN" dirty="0"/>
              <a:t>deny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”的</a:t>
            </a:r>
            <a:r>
              <a:rPr lang="zh-CN" altLang="en-US" dirty="0"/>
              <a:t>设置。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551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访问控制典型应用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72914"/>
            <a:ext cx="8401792" cy="2219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实际应用中，权限控制的需求更加的复杂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例如</a:t>
            </a:r>
            <a:r>
              <a:rPr lang="zh-CN" altLang="en-US" dirty="0"/>
              <a:t>，对于网站下的</a:t>
            </a:r>
            <a:r>
              <a:rPr lang="en-US" altLang="zh-CN" dirty="0" err="1"/>
              <a:t>img</a:t>
            </a:r>
            <a:r>
              <a:rPr lang="zh-CN" altLang="en-US" dirty="0"/>
              <a:t>目录允许所有用户访问，但对于网站下的</a:t>
            </a:r>
            <a:r>
              <a:rPr lang="en-US" altLang="zh-CN" dirty="0"/>
              <a:t>admin</a:t>
            </a:r>
            <a:r>
              <a:rPr lang="zh-CN" altLang="en-US" dirty="0"/>
              <a:t>目录则仅允许管理员身份的用户访问。此时，仅靠</a:t>
            </a:r>
            <a:r>
              <a:rPr lang="en-US" altLang="zh-CN" dirty="0"/>
              <a:t>deny</a:t>
            </a:r>
            <a:r>
              <a:rPr lang="zh-CN" altLang="en-US" dirty="0"/>
              <a:t>和</a:t>
            </a:r>
            <a:r>
              <a:rPr lang="en-US" altLang="zh-CN" dirty="0"/>
              <a:t>allow</a:t>
            </a:r>
            <a:r>
              <a:rPr lang="zh-CN" altLang="en-US" dirty="0"/>
              <a:t>这两个权限指令不能满足用户的需求，还需要使用</a:t>
            </a:r>
            <a:r>
              <a:rPr lang="en-US" altLang="zh-CN" dirty="0"/>
              <a:t>location</a:t>
            </a:r>
            <a:r>
              <a:rPr lang="zh-CN" altLang="en-US" dirty="0"/>
              <a:t>块来完成相关需求的匹配。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755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访问控制典型应用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7291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在此之前，首先要简单了解一下</a:t>
            </a:r>
            <a:r>
              <a:rPr lang="en-US" altLang="zh-CN" dirty="0"/>
              <a:t>location</a:t>
            </a:r>
            <a:r>
              <a:rPr lang="zh-CN" altLang="en-US" dirty="0"/>
              <a:t>的相关语法及规定，具体如下。</a:t>
            </a: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171433" y="2757717"/>
            <a:ext cx="6642514" cy="1493647"/>
            <a:chOff x="3451224" y="3515222"/>
            <a:chExt cx="3291474" cy="1494850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3291474" cy="149485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3212426" cy="107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 [ = | ~ | ~* | ^~ ]  URI  { … }	</a:t>
              </a:r>
              <a:r>
                <a:rPr lang="en-US" altLang="zh-CN" sz="16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语法类型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 @name  { … }		</a:t>
              </a:r>
              <a:r>
                <a:rPr lang="en-US" altLang="zh-CN" sz="16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#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语法类型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362198" y="4364895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“</a:t>
            </a:r>
            <a:r>
              <a:rPr lang="en-US" altLang="zh-CN" dirty="0"/>
              <a:t>=</a:t>
            </a:r>
            <a:r>
              <a:rPr lang="zh-CN" altLang="zh-CN" dirty="0"/>
              <a:t>”、“</a:t>
            </a:r>
            <a:r>
              <a:rPr lang="en-US" altLang="zh-CN" dirty="0"/>
              <a:t>~</a:t>
            </a:r>
            <a:r>
              <a:rPr lang="zh-CN" altLang="zh-CN" dirty="0"/>
              <a:t>”、“</a:t>
            </a:r>
            <a:r>
              <a:rPr lang="en-US" altLang="zh-CN" dirty="0"/>
              <a:t>~*</a:t>
            </a:r>
            <a:r>
              <a:rPr lang="zh-CN" altLang="zh-CN" dirty="0"/>
              <a:t>”、“</a:t>
            </a:r>
            <a:r>
              <a:rPr lang="en-US" altLang="zh-CN" dirty="0"/>
              <a:t>^~</a:t>
            </a:r>
            <a:r>
              <a:rPr lang="zh-CN" altLang="zh-CN" dirty="0"/>
              <a:t>”和“</a:t>
            </a:r>
            <a:r>
              <a:rPr lang="en-US" altLang="zh-CN" dirty="0"/>
              <a:t>@</a:t>
            </a:r>
            <a:r>
              <a:rPr lang="zh-CN" altLang="zh-CN" dirty="0"/>
              <a:t>”都是</a:t>
            </a:r>
            <a:r>
              <a:rPr lang="en-US" altLang="zh-CN" dirty="0"/>
              <a:t>location</a:t>
            </a:r>
            <a:r>
              <a:rPr lang="zh-CN" altLang="zh-CN" dirty="0"/>
              <a:t>用于实现访问控制的</a:t>
            </a:r>
            <a:r>
              <a:rPr lang="zh-CN" altLang="zh-CN" dirty="0" smtClean="0"/>
              <a:t>前缀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在</a:t>
            </a:r>
            <a:r>
              <a:rPr lang="zh-CN" altLang="zh-CN" dirty="0"/>
              <a:t>使用时只能选择一种，当然也可以不设置前缀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“</a:t>
            </a:r>
            <a:r>
              <a:rPr lang="en-US" altLang="zh-CN" dirty="0"/>
              <a:t>URI</a:t>
            </a:r>
            <a:r>
              <a:rPr lang="zh-CN" altLang="zh-CN" dirty="0"/>
              <a:t>”表示</a:t>
            </a:r>
            <a:r>
              <a:rPr lang="en-US" altLang="zh-CN" dirty="0"/>
              <a:t>URL</a:t>
            </a:r>
            <a:r>
              <a:rPr lang="zh-CN" altLang="zh-CN" dirty="0"/>
              <a:t>地址中从</a:t>
            </a:r>
            <a:r>
              <a:rPr lang="zh-CN" altLang="zh-CN"/>
              <a:t>域名</a:t>
            </a:r>
            <a:r>
              <a:rPr lang="zh-CN" altLang="zh-CN" smtClean="0"/>
              <a:t>到参数</a:t>
            </a:r>
            <a:r>
              <a:rPr lang="zh-CN" altLang="zh-CN" dirty="0"/>
              <a:t>之间的</a:t>
            </a:r>
            <a:r>
              <a:rPr lang="zh-CN" altLang="zh-CN" dirty="0" smtClean="0"/>
              <a:t>部分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“</a:t>
            </a:r>
            <a:r>
              <a:rPr lang="en-US" altLang="zh-CN" dirty="0"/>
              <a:t>{ </a:t>
            </a:r>
            <a:r>
              <a:rPr lang="zh-CN" altLang="zh-CN" dirty="0"/>
              <a:t>…</a:t>
            </a:r>
            <a:r>
              <a:rPr lang="en-US" altLang="zh-CN" dirty="0"/>
              <a:t> }</a:t>
            </a:r>
            <a:r>
              <a:rPr lang="zh-CN" altLang="zh-CN" dirty="0"/>
              <a:t>”表示指令块，用于满足</a:t>
            </a:r>
            <a:r>
              <a:rPr lang="en-US" altLang="zh-CN" dirty="0"/>
              <a:t>location</a:t>
            </a:r>
            <a:r>
              <a:rPr lang="zh-CN" altLang="zh-CN" dirty="0"/>
              <a:t>匹配条件后需要执行的</a:t>
            </a:r>
            <a:r>
              <a:rPr lang="zh-CN" altLang="zh-CN" dirty="0" smtClean="0"/>
              <a:t>指令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4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访问控制典型应用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44600"/>
              </p:ext>
            </p:extLst>
          </p:nvPr>
        </p:nvGraphicFramePr>
        <p:xfrm>
          <a:off x="532224" y="1970899"/>
          <a:ext cx="8136771" cy="3337370"/>
        </p:xfrm>
        <a:graphic>
          <a:graphicData uri="http://schemas.openxmlformats.org/drawingml/2006/table">
            <a:tbl>
              <a:tblPr firstRow="1" bandRow="1"/>
              <a:tblGrid>
                <a:gridCol w="1375776"/>
                <a:gridCol w="6760995"/>
              </a:tblGrid>
              <a:tr h="5430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前缀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说明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582529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=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根据其后的指定模式进行精准匹配。例如，在访问时要与“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/html/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aaa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/index.html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”完全一致才会执行其后的指令块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543078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~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使用正则表达式完成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的匹配，区分大小写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543078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~*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使用正则表达式完成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的匹配，不区分大小写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543078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^~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不使用正则表达式，完成以指定模式开头的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582529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@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用于定义一个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 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块，且该块不能被外部客户端所访问，只能被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Nginx 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内部配置指令所访问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32223" y="5334528"/>
            <a:ext cx="8243642" cy="103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zh-CN" dirty="0"/>
              <a:t>可将</a:t>
            </a:r>
            <a:r>
              <a:rPr lang="en-US" altLang="zh-CN" dirty="0"/>
              <a:t>location</a:t>
            </a:r>
            <a:r>
              <a:rPr lang="zh-CN" altLang="zh-CN" dirty="0"/>
              <a:t>根据不同前缀的使用方式，大致分为普通</a:t>
            </a:r>
            <a:r>
              <a:rPr lang="en-US" altLang="zh-CN" dirty="0"/>
              <a:t>location</a:t>
            </a:r>
            <a:r>
              <a:rPr lang="zh-CN" altLang="zh-CN" dirty="0"/>
              <a:t>和正则</a:t>
            </a:r>
            <a:r>
              <a:rPr lang="en-US" altLang="zh-CN" dirty="0"/>
              <a:t>location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rgbClr val="FF0000"/>
                </a:solidFill>
              </a:rPr>
              <a:t> “</a:t>
            </a:r>
            <a:r>
              <a:rPr lang="en-US" altLang="zh-CN" dirty="0">
                <a:solidFill>
                  <a:srgbClr val="FF0000"/>
                </a:solidFill>
              </a:rPr>
              <a:t>~</a:t>
            </a:r>
            <a:r>
              <a:rPr lang="zh-CN" altLang="zh-CN" dirty="0">
                <a:solidFill>
                  <a:srgbClr val="FF0000"/>
                </a:solidFill>
              </a:rPr>
              <a:t>”和“</a:t>
            </a:r>
            <a:r>
              <a:rPr lang="en-US" altLang="zh-CN" dirty="0">
                <a:solidFill>
                  <a:srgbClr val="FF0000"/>
                </a:solidFill>
              </a:rPr>
              <a:t>~*</a:t>
            </a:r>
            <a:r>
              <a:rPr lang="zh-CN" altLang="zh-CN" dirty="0">
                <a:solidFill>
                  <a:srgbClr val="FF0000"/>
                </a:solidFill>
              </a:rPr>
              <a:t>”属于正则</a:t>
            </a:r>
            <a:r>
              <a:rPr lang="en-US" altLang="zh-CN" dirty="0" smtClean="0">
                <a:solidFill>
                  <a:srgbClr val="FF0000"/>
                </a:solidFill>
              </a:rPr>
              <a:t>location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rgbClr val="FF0000"/>
                </a:solidFill>
              </a:rPr>
              <a:t>其余</a:t>
            </a:r>
            <a:r>
              <a:rPr lang="zh-CN" altLang="zh-CN" dirty="0">
                <a:solidFill>
                  <a:srgbClr val="FF0000"/>
                </a:solidFill>
              </a:rPr>
              <a:t>的前缀和没有前缀的情况都属于普通</a:t>
            </a:r>
            <a:r>
              <a:rPr lang="en-US" altLang="zh-CN" dirty="0" smtClean="0">
                <a:solidFill>
                  <a:srgbClr val="FF0000"/>
                </a:solidFill>
              </a:rPr>
              <a:t>location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0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访问控制典型应用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精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准匹配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72914"/>
            <a:ext cx="840179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所谓精准匹配指的就是用户访问的</a:t>
            </a:r>
            <a:r>
              <a:rPr lang="en-US" altLang="zh-CN" dirty="0"/>
              <a:t>URI</a:t>
            </a:r>
            <a:r>
              <a:rPr lang="zh-CN" altLang="en-US" dirty="0"/>
              <a:t>与指定的</a:t>
            </a:r>
            <a:r>
              <a:rPr lang="en-US" altLang="zh-CN" dirty="0"/>
              <a:t>URI</a:t>
            </a:r>
            <a:r>
              <a:rPr lang="zh-CN" altLang="en-US" dirty="0"/>
              <a:t>完全一致的情况，才会执行其后的指令块，示例配置如下。</a:t>
            </a:r>
          </a:p>
        </p:txBody>
      </p:sp>
      <p:grpSp>
        <p:nvGrpSpPr>
          <p:cNvPr id="7" name="组合 2"/>
          <p:cNvGrpSpPr>
            <a:grpSpLocks/>
          </p:cNvGrpSpPr>
          <p:nvPr/>
        </p:nvGrpSpPr>
        <p:grpSpPr bwMode="auto">
          <a:xfrm>
            <a:off x="3503673" y="2805209"/>
            <a:ext cx="4457462" cy="3571836"/>
            <a:chOff x="3451224" y="3515222"/>
            <a:chExt cx="2208747" cy="3574713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2161675" cy="357471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3577344" y="3658903"/>
              <a:ext cx="2082627" cy="3268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14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 {</a:t>
              </a:r>
            </a:p>
            <a:p>
              <a:pPr marL="0" lvl="0" indent="0" eaLnBrk="0" hangingPunct="0">
                <a:lnSpc>
                  <a:spcPct val="114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listen       80;</a:t>
              </a:r>
            </a:p>
            <a:p>
              <a:pPr marL="0" lvl="0" indent="0" eaLnBrk="0" hangingPunct="0">
                <a:lnSpc>
                  <a:spcPct val="114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server_name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localhost;</a:t>
              </a:r>
            </a:p>
            <a:p>
              <a:pPr marL="0" lvl="0" indent="0" eaLnBrk="0" hangingPunct="0">
                <a:lnSpc>
                  <a:spcPct val="114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root html;</a:t>
              </a:r>
            </a:p>
            <a:p>
              <a:pPr marL="0" lvl="0" indent="0" eaLnBrk="0" hangingPunct="0">
                <a:lnSpc>
                  <a:spcPct val="114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index index.html index.htm;</a:t>
              </a:r>
            </a:p>
            <a:p>
              <a:pPr marL="0" lvl="0" indent="0" eaLnBrk="0" hangingPunct="0">
                <a:lnSpc>
                  <a:spcPct val="114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location =/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js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{</a:t>
              </a:r>
            </a:p>
            <a:p>
              <a:pPr marL="0" lvl="0" indent="0" eaLnBrk="0" hangingPunct="0">
                <a:lnSpc>
                  <a:spcPct val="114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        deny 192.168.78.200;</a:t>
              </a:r>
            </a:p>
            <a:p>
              <a:pPr marL="0" lvl="0" indent="0" eaLnBrk="0" hangingPunct="0">
                <a:lnSpc>
                  <a:spcPct val="114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}</a:t>
              </a:r>
            </a:p>
            <a:p>
              <a:pPr marL="0" lvl="0" indent="0" eaLnBrk="0" hangingPunct="0">
                <a:lnSpc>
                  <a:spcPct val="114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location =/admin/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auth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{</a:t>
              </a:r>
            </a:p>
            <a:p>
              <a:pPr marL="0" lvl="0" indent="0" eaLnBrk="0" hangingPunct="0">
                <a:lnSpc>
                  <a:spcPct val="114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        deny 192.168.78.128;</a:t>
              </a:r>
            </a:p>
            <a:p>
              <a:pPr marL="0" lvl="0" indent="0" eaLnBrk="0" hangingPunct="0">
                <a:lnSpc>
                  <a:spcPct val="114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}</a:t>
              </a:r>
            </a:p>
            <a:p>
              <a:pPr marL="0" lvl="0" indent="0" eaLnBrk="0" hangingPunct="0">
                <a:lnSpc>
                  <a:spcPct val="114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deny all;</a:t>
              </a:r>
            </a:p>
            <a:p>
              <a:pPr marL="0" lvl="0" indent="0" eaLnBrk="0" hangingPunct="0">
                <a:lnSpc>
                  <a:spcPct val="114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941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访问控制典型应用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精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准匹配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867299"/>
              </p:ext>
            </p:extLst>
          </p:nvPr>
        </p:nvGraphicFramePr>
        <p:xfrm>
          <a:off x="508466" y="2457816"/>
          <a:ext cx="8136771" cy="1959831"/>
        </p:xfrm>
        <a:graphic>
          <a:graphicData uri="http://schemas.openxmlformats.org/drawingml/2006/table">
            <a:tbl>
              <a:tblPr firstRow="1" bandRow="1"/>
              <a:tblGrid>
                <a:gridCol w="3149127"/>
                <a:gridCol w="2398815"/>
                <a:gridCol w="2588829"/>
              </a:tblGrid>
              <a:tr h="3863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effectLst/>
                          <a:latin typeface="+mn-lt"/>
                          <a:ea typeface="+mn-ea"/>
                        </a:rPr>
                        <a:t>URL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用户响应结果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用户响应结果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14419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http://192.168.78.3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403 Forbidden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403 Forbidden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8635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http://192.168.78.3/js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404 Not Found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403 Forbidden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38635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http://192.168.78.3/admin/auth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403 Forbidden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404 Not Found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8635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http://192.168.78.3/admin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403 Forbidden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403 Forbidden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62198" y="4629904"/>
            <a:ext cx="85442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精准匹配是只有用户请求的</a:t>
            </a:r>
            <a:r>
              <a:rPr lang="en-US" altLang="zh-CN" dirty="0">
                <a:solidFill>
                  <a:srgbClr val="FF0000"/>
                </a:solidFill>
              </a:rPr>
              <a:t>URI</a:t>
            </a:r>
            <a:r>
              <a:rPr lang="zh-CN" altLang="zh-CN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location</a:t>
            </a:r>
            <a:r>
              <a:rPr lang="zh-CN" altLang="zh-CN" dirty="0">
                <a:solidFill>
                  <a:srgbClr val="FF0000"/>
                </a:solidFill>
              </a:rPr>
              <a:t>中定义的匹配模式完全一致的情况下，才会执行其后的指令块，否则匹配不成功。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637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访问控制典型应用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正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则匹配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72914"/>
            <a:ext cx="840179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Nginx</a:t>
            </a:r>
            <a:r>
              <a:rPr lang="zh-CN" altLang="en-US" dirty="0"/>
              <a:t>配置文件中，多个正则</a:t>
            </a:r>
            <a:r>
              <a:rPr lang="en-US" altLang="zh-CN" dirty="0"/>
              <a:t>location</a:t>
            </a:r>
            <a:r>
              <a:rPr lang="zh-CN" altLang="en-US" dirty="0"/>
              <a:t>之间按照正则</a:t>
            </a:r>
            <a:r>
              <a:rPr lang="en-US" altLang="zh-CN" dirty="0"/>
              <a:t>location</a:t>
            </a:r>
            <a:r>
              <a:rPr lang="zh-CN" altLang="en-US" dirty="0"/>
              <a:t>在配置文件中的书写顺序进行匹配，且只要匹配成功就不会继续匹配后面定义的正则</a:t>
            </a:r>
            <a:r>
              <a:rPr lang="en-US" altLang="zh-CN" dirty="0"/>
              <a:t>location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073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访问控制典型应用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正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则匹配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2720525" y="1793328"/>
            <a:ext cx="3490850" cy="2921181"/>
            <a:chOff x="3451224" y="3515222"/>
            <a:chExt cx="1729773" cy="2923534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1729773" cy="292353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30272" y="3575711"/>
              <a:ext cx="1650725" cy="2679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~ \.html$ 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allow all;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~ ^/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aaa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/.*\.html$ 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deny all;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6494"/>
              </p:ext>
            </p:extLst>
          </p:nvPr>
        </p:nvGraphicFramePr>
        <p:xfrm>
          <a:off x="1543529" y="4937654"/>
          <a:ext cx="6177342" cy="1206886"/>
        </p:xfrm>
        <a:graphic>
          <a:graphicData uri="http://schemas.openxmlformats.org/drawingml/2006/table">
            <a:tbl>
              <a:tblPr firstRow="1" bandRow="1"/>
              <a:tblGrid>
                <a:gridCol w="2814628"/>
                <a:gridCol w="3362714"/>
              </a:tblGrid>
              <a:tr h="253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effectLst/>
                          <a:latin typeface="+mn-lt"/>
                          <a:ea typeface="+mn-ea"/>
                        </a:rPr>
                        <a:t>URL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响应结果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93187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http://192.168.78.3/test.html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404 Not Found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（匹配了第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行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978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http://192.168.78.3/aaa/test.html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404 Not Found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（匹配了第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595536" y="1648874"/>
            <a:ext cx="1280268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示例一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17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访问控制典型应用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正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则匹配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2720525" y="1793328"/>
            <a:ext cx="3490850" cy="2921181"/>
            <a:chOff x="3451224" y="3515222"/>
            <a:chExt cx="1729773" cy="2923534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1729773" cy="292353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30272" y="3575711"/>
              <a:ext cx="1650725" cy="2679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~ ^/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aaa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/.*\.html$ 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deny all;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~ \.html$ 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allow all;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5045"/>
              </p:ext>
            </p:extLst>
          </p:nvPr>
        </p:nvGraphicFramePr>
        <p:xfrm>
          <a:off x="1543529" y="4937654"/>
          <a:ext cx="6177342" cy="1206886"/>
        </p:xfrm>
        <a:graphic>
          <a:graphicData uri="http://schemas.openxmlformats.org/drawingml/2006/table">
            <a:tbl>
              <a:tblPr firstRow="1" bandRow="1"/>
              <a:tblGrid>
                <a:gridCol w="2814628"/>
                <a:gridCol w="3362714"/>
              </a:tblGrid>
              <a:tr h="253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effectLst/>
                          <a:latin typeface="+mn-lt"/>
                          <a:ea typeface="+mn-ea"/>
                        </a:rPr>
                        <a:t>URL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响应结果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93187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http://192.168.78.3/test.html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404 Not Found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（匹配了</a:t>
                      </a: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3</a:t>
                      </a: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978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http://192.168.78.3/aaa/test.html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403 Forbidden</a:t>
                      </a: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匹配了</a:t>
                      </a: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5595536" y="1648874"/>
            <a:ext cx="1280268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示例二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417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认识</a:t>
            </a:r>
            <a:r>
              <a:rPr lang="zh-CN" altLang="en-US" dirty="0"/>
              <a:t>配置文件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40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 err="1" smtClean="0">
                <a:solidFill>
                  <a:srgbClr val="0070C0"/>
                </a:solidFill>
              </a:rPr>
              <a:t>nginx.conf</a:t>
            </a:r>
            <a:r>
              <a:rPr lang="zh-CN" altLang="en-US" b="1" u="sng" dirty="0" smtClean="0">
                <a:solidFill>
                  <a:srgbClr val="0070C0"/>
                </a:solidFill>
              </a:rPr>
              <a:t>主配置文件整体结构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352308"/>
              </p:ext>
            </p:extLst>
          </p:nvPr>
        </p:nvGraphicFramePr>
        <p:xfrm>
          <a:off x="915224" y="2695729"/>
          <a:ext cx="7457702" cy="3396320"/>
        </p:xfrm>
        <a:graphic>
          <a:graphicData uri="http://schemas.openxmlformats.org/drawingml/2006/table">
            <a:tbl>
              <a:tblPr firstRow="1" bandRow="1"/>
              <a:tblGrid>
                <a:gridCol w="925453"/>
                <a:gridCol w="6532249"/>
              </a:tblGrid>
              <a:tr h="5592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块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说明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599910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main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主要控制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子进程所属的用户和用户组、派生子进程数、错误日志位置与级别、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pid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位置、子进程优先级、进程对应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、进程能够打开的文件描述符数目等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559282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events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控制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处理连接的方式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559282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处理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请求的主要配置块，大多数配置都在这里面进行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559282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server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中主机的配置块，可用于配置多个虚拟主机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559282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server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中对应目录级别的控制块，可以有多个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5378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访问控制典型应用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正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则匹配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2198" y="197291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从上述两组测试对比可总结</a:t>
            </a:r>
            <a:r>
              <a:rPr lang="zh-CN" altLang="en-US" dirty="0" smtClean="0"/>
              <a:t>出：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正</a:t>
            </a:r>
            <a:r>
              <a:rPr lang="zh-CN" altLang="en-US" dirty="0"/>
              <a:t>则</a:t>
            </a:r>
            <a:r>
              <a:rPr lang="en-US" altLang="zh-CN" dirty="0"/>
              <a:t>location</a:t>
            </a:r>
            <a:r>
              <a:rPr lang="zh-CN" altLang="en-US" dirty="0"/>
              <a:t>的编写顺序不同，则结果不同，且只有前面定义的正则</a:t>
            </a:r>
            <a:r>
              <a:rPr lang="en-US" altLang="zh-CN" dirty="0"/>
              <a:t>location</a:t>
            </a:r>
            <a:r>
              <a:rPr lang="zh-CN" altLang="en-US" dirty="0"/>
              <a:t>匹配不成功的情况下，才会继续匹配后面的正则</a:t>
            </a:r>
            <a:r>
              <a:rPr lang="en-US" altLang="zh-CN" dirty="0"/>
              <a:t>location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因此</a:t>
            </a:r>
            <a:r>
              <a:rPr lang="zh-CN" altLang="en-US" dirty="0"/>
              <a:t>，读者在实际应用中要注意正则</a:t>
            </a:r>
            <a:r>
              <a:rPr lang="en-US" altLang="zh-CN" dirty="0"/>
              <a:t>location</a:t>
            </a:r>
            <a:r>
              <a:rPr lang="zh-CN" altLang="en-US" dirty="0"/>
              <a:t>在配置文件中的书写顺序。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359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访问控制典型应用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最大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前缀匹配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2198" y="1972914"/>
            <a:ext cx="8401792" cy="1665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由于</a:t>
            </a:r>
            <a:r>
              <a:rPr lang="en-US" altLang="zh-CN" dirty="0"/>
              <a:t>location</a:t>
            </a:r>
            <a:r>
              <a:rPr lang="zh-CN" altLang="en-US" dirty="0"/>
              <a:t>可以同时定义多个，当一个配置文件中同时出现多个</a:t>
            </a:r>
            <a:r>
              <a:rPr lang="en-US" altLang="zh-CN" dirty="0"/>
              <a:t>location</a:t>
            </a:r>
            <a:r>
              <a:rPr lang="zh-CN" altLang="en-US" dirty="0"/>
              <a:t>时，普通</a:t>
            </a:r>
            <a:r>
              <a:rPr lang="en-US" altLang="zh-CN" dirty="0"/>
              <a:t>location</a:t>
            </a:r>
            <a:r>
              <a:rPr lang="zh-CN" altLang="en-US" dirty="0"/>
              <a:t>之间遵循“最大前缀匹配”</a:t>
            </a:r>
            <a:r>
              <a:rPr lang="zh-CN" altLang="en-US" dirty="0" smtClean="0"/>
              <a:t>原则。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通俗</a:t>
            </a:r>
            <a:r>
              <a:rPr lang="zh-CN" altLang="en-US" dirty="0"/>
              <a:t>的讲就是，匹配度最高的</a:t>
            </a:r>
            <a:r>
              <a:rPr lang="en-US" altLang="zh-CN" dirty="0"/>
              <a:t>location</a:t>
            </a:r>
            <a:r>
              <a:rPr lang="zh-CN" altLang="en-US" dirty="0"/>
              <a:t>将会</a:t>
            </a:r>
            <a:r>
              <a:rPr lang="zh-CN" altLang="en-US" dirty="0" smtClean="0"/>
              <a:t>执行。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814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访问控制典型应用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最大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前缀匹配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03498"/>
              </p:ext>
            </p:extLst>
          </p:nvPr>
        </p:nvGraphicFramePr>
        <p:xfrm>
          <a:off x="449091" y="4488497"/>
          <a:ext cx="8172396" cy="1573478"/>
        </p:xfrm>
        <a:graphic>
          <a:graphicData uri="http://schemas.openxmlformats.org/drawingml/2006/table">
            <a:tbl>
              <a:tblPr firstRow="1" bandRow="1"/>
              <a:tblGrid>
                <a:gridCol w="4122911"/>
                <a:gridCol w="4049485"/>
              </a:tblGrid>
              <a:tr h="3863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effectLst/>
                          <a:latin typeface="+mn-lt"/>
                          <a:ea typeface="+mn-ea"/>
                        </a:rPr>
                        <a:t>URL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响应结果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14419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http://</a:t>
                      </a:r>
                      <a:r>
                        <a:rPr 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192.168.78.3/ng.test/data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404 Not Found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（匹配了第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行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8635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http://</a:t>
                      </a:r>
                      <a:r>
                        <a:rPr 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192.168.78.3/ng.test/log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403 Forbidden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（匹配了第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38635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http://</a:t>
                      </a:r>
                      <a:r>
                        <a:rPr 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192.168.78.3/ng.test/log/date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403 Forbidden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（匹配了第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0" name="组合 2"/>
          <p:cNvGrpSpPr>
            <a:grpSpLocks/>
          </p:cNvGrpSpPr>
          <p:nvPr/>
        </p:nvGrpSpPr>
        <p:grpSpPr bwMode="auto">
          <a:xfrm>
            <a:off x="2740592" y="1919313"/>
            <a:ext cx="3683968" cy="2438931"/>
            <a:chOff x="3451224" y="3515221"/>
            <a:chExt cx="1825466" cy="2440896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3451224" y="3515221"/>
              <a:ext cx="1825466" cy="244089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3530273" y="3658903"/>
              <a:ext cx="1250602" cy="2032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ng.test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 allow all;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ng.test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/log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 deny all;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5381786" y="1755749"/>
            <a:ext cx="1280268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示例一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361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访问控制典型应用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最大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前缀匹配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04478"/>
              </p:ext>
            </p:extLst>
          </p:nvPr>
        </p:nvGraphicFramePr>
        <p:xfrm>
          <a:off x="449091" y="4488497"/>
          <a:ext cx="8172396" cy="1573478"/>
        </p:xfrm>
        <a:graphic>
          <a:graphicData uri="http://schemas.openxmlformats.org/drawingml/2006/table">
            <a:tbl>
              <a:tblPr firstRow="1" bandRow="1"/>
              <a:tblGrid>
                <a:gridCol w="4122911"/>
                <a:gridCol w="4049485"/>
              </a:tblGrid>
              <a:tr h="3863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effectLst/>
                          <a:latin typeface="+mn-lt"/>
                          <a:ea typeface="+mn-ea"/>
                        </a:rPr>
                        <a:t>URL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响应结果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14419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http://192.168.78.3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403 Forbidden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（匹配了第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行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8635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http://192.168.78.3/notfound.html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404 Not Found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（匹配了第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38635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http://192.168.78.3/index.php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403 Forbidden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（匹配了第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0" name="组合 2"/>
          <p:cNvGrpSpPr>
            <a:grpSpLocks/>
          </p:cNvGrpSpPr>
          <p:nvPr/>
        </p:nvGrpSpPr>
        <p:grpSpPr bwMode="auto">
          <a:xfrm>
            <a:off x="2740592" y="1919313"/>
            <a:ext cx="3683968" cy="2438931"/>
            <a:chOff x="3451224" y="3515221"/>
            <a:chExt cx="1825466" cy="2440896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3451224" y="3515221"/>
              <a:ext cx="1825466" cy="244089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3530273" y="3658903"/>
              <a:ext cx="1250602" cy="2032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/ 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deny all;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~ \.html$ 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allow all;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5381786" y="1755749"/>
            <a:ext cx="1280268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示例二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438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访问控制典型应用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最大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前缀匹配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2198" y="197291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从上述两组测试对比可总结</a:t>
            </a:r>
            <a:r>
              <a:rPr lang="zh-CN" altLang="en-US" dirty="0" smtClean="0"/>
              <a:t>出：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普通</a:t>
            </a:r>
            <a:r>
              <a:rPr lang="en-US" altLang="zh-CN" dirty="0"/>
              <a:t>location</a:t>
            </a:r>
            <a:r>
              <a:rPr lang="zh-CN" altLang="en-US" dirty="0"/>
              <a:t>之间遵循“最大前缀匹配”</a:t>
            </a:r>
            <a:r>
              <a:rPr lang="zh-CN" altLang="en-US" dirty="0" smtClean="0"/>
              <a:t>原则。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当最大前缀</a:t>
            </a:r>
            <a:r>
              <a:rPr lang="en-US" altLang="zh-CN" dirty="0"/>
              <a:t>location</a:t>
            </a:r>
            <a:r>
              <a:rPr lang="zh-CN" altLang="en-US" dirty="0"/>
              <a:t>与正则</a:t>
            </a:r>
            <a:r>
              <a:rPr lang="en-US" altLang="zh-CN" dirty="0"/>
              <a:t>location</a:t>
            </a:r>
            <a:r>
              <a:rPr lang="zh-CN" altLang="en-US" dirty="0"/>
              <a:t>同时存在时，如果正则</a:t>
            </a:r>
            <a:r>
              <a:rPr lang="en-US" altLang="zh-CN" dirty="0"/>
              <a:t>location</a:t>
            </a:r>
            <a:r>
              <a:rPr lang="zh-CN" altLang="en-US" dirty="0"/>
              <a:t>匹配成功，则不会执行最大前缀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764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6" name="组合 5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location / {}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location =/ {}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</a:p>
        </p:txBody>
      </p:sp>
      <p:sp>
        <p:nvSpPr>
          <p:cNvPr id="14" name="矩形 13"/>
          <p:cNvSpPr/>
          <p:nvPr/>
        </p:nvSpPr>
        <p:spPr>
          <a:xfrm>
            <a:off x="362198" y="197291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“location / {} </a:t>
            </a:r>
            <a:r>
              <a:rPr lang="zh-CN" altLang="en-US" b="1" u="sng" dirty="0" smtClean="0">
                <a:solidFill>
                  <a:srgbClr val="0070C0"/>
                </a:solidFill>
              </a:rPr>
              <a:t>”遵守</a:t>
            </a:r>
            <a:r>
              <a:rPr lang="zh-CN" altLang="en-US" b="1" u="sng" dirty="0">
                <a:solidFill>
                  <a:srgbClr val="0070C0"/>
                </a:solidFill>
              </a:rPr>
              <a:t>的规则</a:t>
            </a:r>
            <a:r>
              <a:rPr lang="zh-CN" altLang="en-US" dirty="0" smtClean="0"/>
              <a:t>：普通</a:t>
            </a:r>
            <a:r>
              <a:rPr lang="en-US" altLang="zh-CN" dirty="0"/>
              <a:t>location </a:t>
            </a:r>
            <a:r>
              <a:rPr lang="zh-CN" altLang="en-US" dirty="0"/>
              <a:t>的最大前缀</a:t>
            </a:r>
            <a:r>
              <a:rPr lang="zh-CN" altLang="en-US" dirty="0" smtClean="0"/>
              <a:t>匹配。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分析</a:t>
            </a:r>
            <a:r>
              <a:rPr lang="zh-CN" altLang="en-US" dirty="0" smtClean="0"/>
              <a:t>：由于</a:t>
            </a:r>
            <a:r>
              <a:rPr lang="zh-CN" altLang="en-US" dirty="0"/>
              <a:t>任何</a:t>
            </a:r>
            <a:r>
              <a:rPr lang="en-US" altLang="zh-CN" dirty="0"/>
              <a:t>URI </a:t>
            </a:r>
            <a:r>
              <a:rPr lang="zh-CN" altLang="en-US" dirty="0"/>
              <a:t>都必然以“</a:t>
            </a:r>
            <a:r>
              <a:rPr lang="en-US" altLang="zh-CN" dirty="0"/>
              <a:t>/ </a:t>
            </a:r>
            <a:r>
              <a:rPr lang="zh-CN" altLang="en-US" dirty="0" smtClean="0"/>
              <a:t>”根</a:t>
            </a:r>
            <a:r>
              <a:rPr lang="zh-CN" altLang="en-US" dirty="0"/>
              <a:t>开头，所以对于一个</a:t>
            </a:r>
            <a:r>
              <a:rPr lang="en-US" altLang="zh-CN" dirty="0"/>
              <a:t>URI </a:t>
            </a:r>
            <a:r>
              <a:rPr lang="zh-CN" altLang="en-US" dirty="0"/>
              <a:t>，若配置文件中有更合适的匹配则会将其替代，否则返回“</a:t>
            </a:r>
            <a:r>
              <a:rPr lang="en-US" altLang="zh-CN" dirty="0"/>
              <a:t>location / </a:t>
            </a:r>
            <a:r>
              <a:rPr lang="en-US" altLang="zh-CN" dirty="0" smtClean="0"/>
              <a:t>{}</a:t>
            </a:r>
            <a:r>
              <a:rPr lang="zh-CN" altLang="en-US" dirty="0" smtClean="0"/>
              <a:t>”匹配</a:t>
            </a:r>
            <a:r>
              <a:rPr lang="zh-CN" altLang="en-US" dirty="0"/>
              <a:t>到的结果，它相当于站点默认配置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97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6" name="组合 5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location / {}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location =/ {}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</a:p>
        </p:txBody>
      </p:sp>
      <p:sp>
        <p:nvSpPr>
          <p:cNvPr id="14" name="矩形 13"/>
          <p:cNvSpPr/>
          <p:nvPr/>
        </p:nvSpPr>
        <p:spPr>
          <a:xfrm>
            <a:off x="362198" y="197291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“</a:t>
            </a:r>
            <a:r>
              <a:rPr lang="en-US" altLang="zh-CN" b="1" u="sng" dirty="0">
                <a:solidFill>
                  <a:srgbClr val="0070C0"/>
                </a:solidFill>
              </a:rPr>
              <a:t>location = / {} </a:t>
            </a:r>
            <a:r>
              <a:rPr lang="zh-CN" altLang="en-US" b="1" u="sng" dirty="0" smtClean="0">
                <a:solidFill>
                  <a:srgbClr val="0070C0"/>
                </a:solidFill>
              </a:rPr>
              <a:t>”</a:t>
            </a:r>
            <a:r>
              <a:rPr lang="zh-CN" altLang="en-US" b="1" u="sng" dirty="0">
                <a:solidFill>
                  <a:srgbClr val="0070C0"/>
                </a:solidFill>
              </a:rPr>
              <a:t>遵守的规则</a:t>
            </a:r>
            <a:r>
              <a:rPr lang="zh-CN" altLang="en-US" dirty="0" smtClean="0"/>
              <a:t>：是</a:t>
            </a:r>
            <a:r>
              <a:rPr lang="zh-CN" altLang="en-US" dirty="0"/>
              <a:t>精准匹配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分析</a:t>
            </a:r>
            <a:r>
              <a:rPr lang="zh-CN" altLang="en-US" dirty="0" smtClean="0"/>
              <a:t>：也就是说只能</a:t>
            </a:r>
            <a:r>
              <a:rPr lang="zh-CN" altLang="en-US" dirty="0"/>
              <a:t>匹配该站点根目录，同时会禁止继续搜索正则</a:t>
            </a:r>
            <a:r>
              <a:rPr lang="en-US" altLang="zh-CN" dirty="0"/>
              <a:t>location </a:t>
            </a:r>
            <a:r>
              <a:rPr lang="zh-CN" altLang="en-US" dirty="0"/>
              <a:t>，效率比“</a:t>
            </a:r>
            <a:r>
              <a:rPr lang="en-US" altLang="zh-CN" dirty="0"/>
              <a:t>location / </a:t>
            </a:r>
            <a:r>
              <a:rPr lang="en-US" altLang="zh-CN" dirty="0" smtClean="0"/>
              <a:t>{}</a:t>
            </a:r>
            <a:r>
              <a:rPr lang="zh-CN" altLang="en-US" dirty="0" smtClean="0"/>
              <a:t>”要</a:t>
            </a:r>
            <a:r>
              <a:rPr lang="zh-CN" altLang="en-US" dirty="0"/>
              <a:t>高。因此，若在开发中能确定精准匹配的情况，可以采用“</a:t>
            </a:r>
            <a:r>
              <a:rPr lang="en-US" altLang="zh-CN" dirty="0"/>
              <a:t>location =/ </a:t>
            </a:r>
            <a:r>
              <a:rPr lang="en-US" altLang="zh-CN" dirty="0" smtClean="0"/>
              <a:t>{}</a:t>
            </a:r>
            <a:r>
              <a:rPr lang="zh-CN" altLang="en-US" dirty="0" smtClean="0"/>
              <a:t>”的</a:t>
            </a:r>
            <a:r>
              <a:rPr lang="zh-CN" altLang="en-US" dirty="0"/>
              <a:t>方式，提升匹配效率。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867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5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访问控制典型应用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禁用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正则匹配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2198" y="197291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利用“</a:t>
            </a:r>
            <a:r>
              <a:rPr lang="en-US" altLang="zh-CN" dirty="0" smtClean="0"/>
              <a:t>=</a:t>
            </a:r>
            <a:r>
              <a:rPr lang="zh-CN" altLang="en-US" dirty="0" smtClean="0"/>
              <a:t>”精</a:t>
            </a:r>
            <a:r>
              <a:rPr lang="zh-CN" altLang="en-US" dirty="0"/>
              <a:t>准匹配或“</a:t>
            </a:r>
            <a:r>
              <a:rPr lang="en-US" altLang="zh-CN" dirty="0" smtClean="0"/>
              <a:t>^~</a:t>
            </a:r>
            <a:r>
              <a:rPr lang="zh-CN" altLang="en-US" dirty="0" smtClean="0"/>
              <a:t>”非</a:t>
            </a:r>
            <a:r>
              <a:rPr lang="zh-CN" altLang="en-US" dirty="0"/>
              <a:t>正则匹配可以在正则匹配之前优先匹配，从而禁止执行原有的正则匹配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2743681" y="2888334"/>
            <a:ext cx="3680864" cy="3358081"/>
            <a:chOff x="3451224" y="3515222"/>
            <a:chExt cx="1823928" cy="3360786"/>
          </a:xfrm>
        </p:grpSpPr>
        <p:sp>
          <p:nvSpPr>
            <p:cNvPr id="18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1823928" cy="336078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3530273" y="3658903"/>
              <a:ext cx="1662498" cy="30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=/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aaa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/test.html 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allow all;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^~ / 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deny all;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~ \.html$ 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allow all;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5707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5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访问控制典型应用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禁用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正则匹配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262999"/>
              </p:ext>
            </p:extLst>
          </p:nvPr>
        </p:nvGraphicFramePr>
        <p:xfrm>
          <a:off x="472841" y="2422194"/>
          <a:ext cx="8172396" cy="1987897"/>
        </p:xfrm>
        <a:graphic>
          <a:graphicData uri="http://schemas.openxmlformats.org/drawingml/2006/table">
            <a:tbl>
              <a:tblPr firstRow="1" bandRow="1"/>
              <a:tblGrid>
                <a:gridCol w="4122911"/>
                <a:gridCol w="4049485"/>
              </a:tblGrid>
              <a:tr h="3863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effectLst/>
                          <a:latin typeface="+mn-lt"/>
                          <a:ea typeface="+mn-ea"/>
                        </a:rPr>
                        <a:t>URL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响应结果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14419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http://192.168.78.3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403 Forbidden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（匹配了第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行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14419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http://192.168.78.3/index.html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403 Forbidden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（匹配了第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38635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http://192.168.78.3/bbb/test.html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403 Forbidden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（匹配了第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</a:tr>
              <a:tr h="38635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http://192.168.78.3/aaa/test.html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404 Not Found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（匹配了第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location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72840" y="4602264"/>
            <a:ext cx="8208021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值得一提的是，前缀“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zh-CN" dirty="0">
                <a:solidFill>
                  <a:srgbClr val="FF0000"/>
                </a:solidFill>
              </a:rPr>
              <a:t>”和“</a:t>
            </a:r>
            <a:r>
              <a:rPr lang="en-US" altLang="zh-CN" dirty="0">
                <a:solidFill>
                  <a:srgbClr val="FF0000"/>
                </a:solidFill>
              </a:rPr>
              <a:t>^~</a:t>
            </a:r>
            <a:r>
              <a:rPr lang="zh-CN" altLang="zh-CN" dirty="0">
                <a:solidFill>
                  <a:srgbClr val="FF0000"/>
                </a:solidFill>
              </a:rPr>
              <a:t>”虽然都能阻止继续搜索正则</a:t>
            </a:r>
            <a:r>
              <a:rPr lang="en-US" altLang="zh-CN" dirty="0">
                <a:solidFill>
                  <a:srgbClr val="FF0000"/>
                </a:solidFill>
              </a:rPr>
              <a:t>location </a:t>
            </a:r>
            <a:r>
              <a:rPr lang="zh-CN" altLang="zh-CN" dirty="0">
                <a:solidFill>
                  <a:srgbClr val="FF0000"/>
                </a:solidFill>
              </a:rPr>
              <a:t>，不同的地方是它们遵循的规则不同，“</a:t>
            </a:r>
            <a:r>
              <a:rPr lang="en-US" altLang="zh-CN" dirty="0">
                <a:solidFill>
                  <a:srgbClr val="FF0000"/>
                </a:solidFill>
              </a:rPr>
              <a:t>^~</a:t>
            </a:r>
            <a:r>
              <a:rPr lang="zh-CN" altLang="zh-CN" dirty="0">
                <a:solidFill>
                  <a:srgbClr val="FF0000"/>
                </a:solidFill>
              </a:rPr>
              <a:t>”依然遵循最大前缀匹配规则，而“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zh-CN" dirty="0">
                <a:solidFill>
                  <a:srgbClr val="FF0000"/>
                </a:solidFill>
              </a:rPr>
              <a:t>”则严格按照精准匹配执行。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218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15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访问控制典型应用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禁用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正则匹配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98" y="197291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因此，当多种类型的</a:t>
            </a:r>
            <a:r>
              <a:rPr lang="en-US" altLang="zh-CN" dirty="0"/>
              <a:t>location</a:t>
            </a:r>
            <a:r>
              <a:rPr lang="zh-CN" altLang="en-US" dirty="0"/>
              <a:t>匹配同时出现时，</a:t>
            </a:r>
            <a:r>
              <a:rPr lang="zh-CN" altLang="en-US" b="1" u="sng" dirty="0">
                <a:solidFill>
                  <a:srgbClr val="0070C0"/>
                </a:solidFill>
              </a:rPr>
              <a:t>最终执行结果</a:t>
            </a:r>
            <a:r>
              <a:rPr lang="zh-CN" altLang="en-US" dirty="0"/>
              <a:t>为“</a:t>
            </a:r>
            <a:r>
              <a:rPr lang="en-US" altLang="zh-CN" dirty="0" smtClean="0"/>
              <a:t>=</a:t>
            </a:r>
            <a:r>
              <a:rPr lang="zh-CN" altLang="en-US" dirty="0" smtClean="0"/>
              <a:t>”匹配</a:t>
            </a:r>
            <a:r>
              <a:rPr lang="zh-CN" altLang="en-US" dirty="0"/>
              <a:t>优先于“</a:t>
            </a:r>
            <a:r>
              <a:rPr lang="en-US" altLang="zh-CN" dirty="0" smtClean="0"/>
              <a:t>^~</a:t>
            </a:r>
            <a:r>
              <a:rPr lang="zh-CN" altLang="en-US" dirty="0" smtClean="0"/>
              <a:t>”匹配</a:t>
            </a:r>
            <a:r>
              <a:rPr lang="zh-CN" altLang="en-US" dirty="0"/>
              <a:t>，“</a:t>
            </a:r>
            <a:r>
              <a:rPr lang="en-US" altLang="zh-CN" dirty="0" smtClean="0"/>
              <a:t>^~</a:t>
            </a:r>
            <a:r>
              <a:rPr lang="zh-CN" altLang="en-US" dirty="0" smtClean="0"/>
              <a:t>”匹配</a:t>
            </a:r>
            <a:r>
              <a:rPr lang="zh-CN" altLang="en-US" dirty="0"/>
              <a:t>优先于正则匹配，正则匹配优先于普通的最大前缀匹配。只要优先的</a:t>
            </a:r>
            <a:r>
              <a:rPr lang="en-US" altLang="zh-CN" dirty="0"/>
              <a:t>location</a:t>
            </a:r>
            <a:r>
              <a:rPr lang="zh-CN" altLang="en-US" dirty="0"/>
              <a:t>匹配成功，就不会执行其他的</a:t>
            </a:r>
            <a:r>
              <a:rPr lang="en-US" altLang="zh-CN" dirty="0"/>
              <a:t>location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281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认识</a:t>
            </a:r>
            <a:r>
              <a:rPr lang="zh-CN" altLang="en-US" dirty="0"/>
              <a:t>配置文件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198" y="1948174"/>
            <a:ext cx="840179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 smtClean="0">
                <a:solidFill>
                  <a:srgbClr val="0070C0"/>
                </a:solidFill>
              </a:rPr>
              <a:t>Nginx</a:t>
            </a:r>
            <a:r>
              <a:rPr lang="zh-CN" altLang="en-US" b="1" u="sng" dirty="0">
                <a:solidFill>
                  <a:srgbClr val="0070C0"/>
                </a:solidFill>
              </a:rPr>
              <a:t>默认配置文件中指令详解：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配置文件</a:t>
            </a:r>
            <a:r>
              <a:rPr lang="zh-CN" altLang="en-US" dirty="0"/>
              <a:t>中</a:t>
            </a:r>
            <a:r>
              <a:rPr lang="zh-CN" altLang="en-US" dirty="0" smtClean="0"/>
              <a:t>，以</a:t>
            </a:r>
            <a:r>
              <a:rPr lang="zh-CN" altLang="en-US" dirty="0"/>
              <a:t>“</a:t>
            </a:r>
            <a:r>
              <a:rPr lang="en-US" altLang="zh-CN" b="1" u="sng" dirty="0" smtClean="0">
                <a:solidFill>
                  <a:srgbClr val="0070C0"/>
                </a:solidFill>
              </a:rPr>
              <a:t>#</a:t>
            </a:r>
            <a:r>
              <a:rPr lang="zh-CN" altLang="en-US" dirty="0" smtClean="0"/>
              <a:t>”开始的注释行，</a:t>
            </a:r>
            <a:r>
              <a:rPr lang="en-US" altLang="zh-CN" dirty="0"/>
              <a:t>Nginx</a:t>
            </a:r>
            <a:r>
              <a:rPr lang="zh-CN" altLang="en-US" dirty="0"/>
              <a:t>并不会对其进行解析，该注释</a:t>
            </a:r>
            <a:r>
              <a:rPr lang="zh-CN" altLang="en-US" dirty="0" smtClean="0"/>
              <a:t>行的作用</a:t>
            </a:r>
            <a:r>
              <a:rPr lang="zh-CN" altLang="en-US" dirty="0"/>
              <a:t>仅用于解释和</a:t>
            </a:r>
            <a:r>
              <a:rPr lang="zh-CN" altLang="en-US" dirty="0" smtClean="0"/>
              <a:t>说明；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Nginx</a:t>
            </a:r>
            <a:r>
              <a:rPr lang="zh-CN" altLang="en-US" dirty="0"/>
              <a:t>的指令由</a:t>
            </a:r>
            <a:r>
              <a:rPr lang="zh-CN" altLang="en-US" b="1" u="sng" dirty="0">
                <a:solidFill>
                  <a:srgbClr val="0070C0"/>
                </a:solidFill>
              </a:rPr>
              <a:t>指令名称和参数</a:t>
            </a:r>
            <a:r>
              <a:rPr lang="zh-CN" altLang="en-US" dirty="0" smtClean="0"/>
              <a:t>组成。</a:t>
            </a:r>
            <a:r>
              <a:rPr lang="zh-CN" altLang="en-US" dirty="0"/>
              <a:t>例如，第</a:t>
            </a:r>
            <a:r>
              <a:rPr lang="en-US" altLang="zh-CN" dirty="0"/>
              <a:t>1</a:t>
            </a:r>
            <a:r>
              <a:rPr lang="zh-CN" altLang="en-US" dirty="0"/>
              <a:t>行</a:t>
            </a:r>
            <a:r>
              <a:rPr lang="en-US" altLang="zh-CN" dirty="0" err="1"/>
              <a:t>worker_processes</a:t>
            </a:r>
            <a:r>
              <a:rPr lang="zh-CN" altLang="en-US" dirty="0"/>
              <a:t>指令的参数为“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”，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行</a:t>
            </a:r>
            <a:r>
              <a:rPr lang="en-US" altLang="zh-CN" dirty="0" err="1"/>
              <a:t>worker_connections</a:t>
            </a:r>
            <a:r>
              <a:rPr lang="zh-CN" altLang="en-US" dirty="0"/>
              <a:t>指令的参数为“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”等；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当一个指令中含有多个子指令作为参数时，需要使用大括号“</a:t>
            </a:r>
            <a:r>
              <a:rPr lang="en-US" altLang="zh-CN" b="1" u="sng" dirty="0">
                <a:solidFill>
                  <a:srgbClr val="0070C0"/>
                </a:solidFill>
              </a:rPr>
              <a:t>{ </a:t>
            </a:r>
            <a:r>
              <a:rPr lang="en-US" altLang="zh-CN" b="1" u="sng" dirty="0" smtClean="0">
                <a:solidFill>
                  <a:srgbClr val="0070C0"/>
                </a:solidFill>
              </a:rPr>
              <a:t>}</a:t>
            </a:r>
            <a:r>
              <a:rPr lang="zh-CN" altLang="en-US" dirty="0"/>
              <a:t>”</a:t>
            </a:r>
            <a:r>
              <a:rPr lang="zh-CN" altLang="en-US" dirty="0" smtClean="0"/>
              <a:t>进行包裹，如</a:t>
            </a:r>
            <a:r>
              <a:rPr lang="en-US" altLang="zh-CN" dirty="0" smtClean="0"/>
              <a:t>2~4</a:t>
            </a:r>
            <a:r>
              <a:rPr lang="zh-CN" altLang="en-US" dirty="0" smtClean="0"/>
              <a:t>行配置；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每</a:t>
            </a:r>
            <a:r>
              <a:rPr lang="zh-CN" altLang="en-US" dirty="0"/>
              <a:t>条指令都以</a:t>
            </a:r>
            <a:r>
              <a:rPr lang="zh-CN" altLang="en-US" b="1" u="sng" dirty="0">
                <a:solidFill>
                  <a:srgbClr val="0070C0"/>
                </a:solidFill>
              </a:rPr>
              <a:t>分号“</a:t>
            </a:r>
            <a:r>
              <a:rPr lang="en-US" altLang="zh-CN" b="1" u="sng" dirty="0" smtClean="0">
                <a:solidFill>
                  <a:srgbClr val="0070C0"/>
                </a:solidFill>
              </a:rPr>
              <a:t>;</a:t>
            </a:r>
            <a:r>
              <a:rPr lang="zh-CN" altLang="en-US" b="1" u="sng" dirty="0" smtClean="0">
                <a:solidFill>
                  <a:srgbClr val="0070C0"/>
                </a:solidFill>
              </a:rPr>
              <a:t>”结尾</a:t>
            </a:r>
            <a:r>
              <a:rPr lang="zh-CN" altLang="en-US" dirty="0"/>
              <a:t>。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36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7" name="组合 6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alias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</a:p>
        </p:txBody>
      </p:sp>
      <p:sp>
        <p:nvSpPr>
          <p:cNvPr id="14" name="矩形 13"/>
          <p:cNvSpPr/>
          <p:nvPr/>
        </p:nvSpPr>
        <p:spPr>
          <a:xfrm>
            <a:off x="362198" y="1972914"/>
            <a:ext cx="840179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location</a:t>
            </a:r>
            <a:r>
              <a:rPr lang="zh-CN" altLang="en-US" dirty="0"/>
              <a:t>中指定目录时，除了可以使用</a:t>
            </a:r>
            <a:r>
              <a:rPr lang="en-US" altLang="zh-CN" dirty="0"/>
              <a:t>root</a:t>
            </a:r>
            <a:r>
              <a:rPr lang="zh-CN" altLang="en-US" dirty="0"/>
              <a:t>指令外，还可以使用</a:t>
            </a:r>
            <a:r>
              <a:rPr lang="en-US" altLang="zh-CN" dirty="0"/>
              <a:t>alias</a:t>
            </a:r>
            <a:r>
              <a:rPr lang="zh-CN" altLang="en-US" dirty="0"/>
              <a:t>指令完成。两者在使用时有一定的区别，具体示例如下。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23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7" name="组合 6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alias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</a:p>
        </p:txBody>
      </p:sp>
      <p:grpSp>
        <p:nvGrpSpPr>
          <p:cNvPr id="16" name="组合 2"/>
          <p:cNvGrpSpPr>
            <a:grpSpLocks/>
          </p:cNvGrpSpPr>
          <p:nvPr/>
        </p:nvGrpSpPr>
        <p:grpSpPr bwMode="auto">
          <a:xfrm>
            <a:off x="466973" y="2271879"/>
            <a:ext cx="5328424" cy="3738096"/>
            <a:chOff x="3451224" y="3515223"/>
            <a:chExt cx="2640321" cy="3741107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3451224" y="3515223"/>
              <a:ext cx="2640321" cy="374110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3530273" y="3706441"/>
              <a:ext cx="2561272" cy="3326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当收到“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img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/itheima.png”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请求时，将请求映射为“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/www/image/itheima.png”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img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 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alias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/www/image/;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当收到“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img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/itheima.png”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请求时，将请求映射为“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/www/image/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img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/itheima.png”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img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 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root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/www/image;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5943600" y="2901419"/>
            <a:ext cx="29866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lias</a:t>
            </a:r>
            <a:r>
              <a:rPr lang="zh-CN" altLang="zh-CN" dirty="0"/>
              <a:t>在映射路径时不会追加</a:t>
            </a:r>
            <a:r>
              <a:rPr lang="en-US" altLang="zh-CN" dirty="0"/>
              <a:t>location</a:t>
            </a:r>
            <a:r>
              <a:rPr lang="zh-CN" altLang="zh-CN" dirty="0"/>
              <a:t>匹配到的</a:t>
            </a:r>
            <a:r>
              <a:rPr lang="zh-CN" altLang="zh-CN" dirty="0" smtClean="0"/>
              <a:t>部分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root</a:t>
            </a:r>
            <a:r>
              <a:rPr lang="zh-CN" altLang="zh-CN" dirty="0"/>
              <a:t>追加了</a:t>
            </a:r>
            <a:r>
              <a:rPr lang="en-US" altLang="zh-CN" dirty="0"/>
              <a:t>location</a:t>
            </a:r>
            <a:r>
              <a:rPr lang="zh-CN" altLang="zh-CN" dirty="0"/>
              <a:t>匹配到的</a:t>
            </a:r>
            <a:r>
              <a:rPr lang="zh-CN" altLang="zh-CN" dirty="0" smtClean="0"/>
              <a:t>部分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840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7291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访问日志的作用</a:t>
            </a:r>
            <a:r>
              <a:rPr lang="zh-CN" altLang="en-US" dirty="0" smtClean="0"/>
              <a:t>：主要</a:t>
            </a:r>
            <a:r>
              <a:rPr lang="zh-CN" altLang="en-US" dirty="0"/>
              <a:t>用于记录客户端访问</a:t>
            </a:r>
            <a:r>
              <a:rPr lang="en-US" altLang="zh-CN" dirty="0"/>
              <a:t>Nginx</a:t>
            </a:r>
            <a:r>
              <a:rPr lang="zh-CN" altLang="en-US" dirty="0"/>
              <a:t>的每一个</a:t>
            </a:r>
            <a:r>
              <a:rPr lang="zh-CN" altLang="en-US" dirty="0" smtClean="0"/>
              <a:t>请求；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格式定义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log_format</a:t>
            </a:r>
            <a:r>
              <a:rPr lang="zh-CN" altLang="en-US" dirty="0" smtClean="0"/>
              <a:t>指令自定义访问日志记录内容的格式；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引入访问日志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access_log</a:t>
            </a:r>
            <a:r>
              <a:rPr lang="zh-CN" altLang="en-US" dirty="0" smtClean="0"/>
              <a:t>指令可设置访问日志的存储</a:t>
            </a:r>
            <a:r>
              <a:rPr lang="zh-CN" altLang="en-US" dirty="0"/>
              <a:t>路径、缓存大小</a:t>
            </a:r>
            <a:r>
              <a:rPr lang="zh-CN" altLang="en-US" dirty="0" smtClean="0"/>
              <a:t>等内容。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581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访问日志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查看默认访问配置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918223" y="2687503"/>
            <a:ext cx="7525114" cy="2205116"/>
            <a:chOff x="3451224" y="3515223"/>
            <a:chExt cx="3728817" cy="2206893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3"/>
              <a:ext cx="3728817" cy="220689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30273" y="3706441"/>
              <a:ext cx="3649768" cy="1817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log_format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main  '$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remote_addr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 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remote_user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[$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time_local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 "$request" '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2	                 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'$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status 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body_bytes_sent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"$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http_referer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" '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3	                  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'"$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http_user_agent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" "$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http_x_forwarded_for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"';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 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access_log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logs/access.log  main;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2422567" y="2994171"/>
            <a:ext cx="522511" cy="377765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92578" y="3006512"/>
            <a:ext cx="5142019" cy="1232979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63192" y="4311755"/>
            <a:ext cx="1448787" cy="37082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918222" y="2220687"/>
            <a:ext cx="2988759" cy="598504"/>
          </a:xfrm>
          <a:prstGeom prst="wedgeRoundRectCallout">
            <a:avLst>
              <a:gd name="adj1" fmla="val 11978"/>
              <a:gd name="adj2" fmla="val 71729"/>
              <a:gd name="adj3" fmla="val 16667"/>
            </a:avLst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日志格式名称，可自定义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846977" y="2220687"/>
            <a:ext cx="2301968" cy="598504"/>
          </a:xfrm>
          <a:prstGeom prst="wedgeRoundRectCallout">
            <a:avLst>
              <a:gd name="adj1" fmla="val -30043"/>
              <a:gd name="adj2" fmla="val 75425"/>
              <a:gd name="adj3" fmla="val 16667"/>
            </a:avLst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访问日志格式样式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2232561" y="4819390"/>
            <a:ext cx="4607626" cy="619510"/>
          </a:xfrm>
          <a:prstGeom prst="wedgeRoundRectCallout">
            <a:avLst>
              <a:gd name="adj1" fmla="val -33144"/>
              <a:gd name="adj2" fmla="val -71091"/>
              <a:gd name="adj3" fmla="val 16667"/>
            </a:avLst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日志文件存放</a:t>
            </a:r>
            <a:r>
              <a:rPr lang="zh-CN" altLang="en-US" dirty="0">
                <a:solidFill>
                  <a:schemeClr val="tx1"/>
                </a:solidFill>
              </a:rPr>
              <a:t>路径，并包含日志文件</a:t>
            </a:r>
            <a:r>
              <a:rPr lang="zh-CN" altLang="en-US" dirty="0" smtClean="0">
                <a:solidFill>
                  <a:schemeClr val="tx1"/>
                </a:solidFill>
              </a:rPr>
              <a:t>名称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092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访问日志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查看默认访问配置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446689"/>
              </p:ext>
            </p:extLst>
          </p:nvPr>
        </p:nvGraphicFramePr>
        <p:xfrm>
          <a:off x="520341" y="1852193"/>
          <a:ext cx="8172396" cy="4299231"/>
        </p:xfrm>
        <a:graphic>
          <a:graphicData uri="http://schemas.openxmlformats.org/drawingml/2006/table">
            <a:tbl>
              <a:tblPr firstRow="1" bandRow="1"/>
              <a:tblGrid>
                <a:gridCol w="1961601"/>
                <a:gridCol w="6210795"/>
              </a:tblGrid>
              <a:tr h="4066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内置变量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3619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remote_addr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客户端的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4914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remote_user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客户端用户名，用于记录浏览者进行身份验证时提供的名称，如果没有登录则为空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4914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time_local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访问的时间与时区，如“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21/Sep/2016:12:21:25 +0800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”，时间信息最后的“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+0800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”表示服务器所处时区位于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UTC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之后的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8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小时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3619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$request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请求的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URI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协议，如“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GET / HTTP/1.1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3619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$status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记录请求返回的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状态码，如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200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（成功）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3619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body_bytes_sent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发送给客户端的文件主体内容的大小，如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899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3619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http_referer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来路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0665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$http_user_agent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客户端浏览器信息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06655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http_x_forwarded_for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客户端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9505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访问日志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查看默认访问配置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1673" y="2494167"/>
            <a:ext cx="8302939" cy="2160000"/>
            <a:chOff x="415635" y="2398807"/>
            <a:chExt cx="7920000" cy="2160000"/>
          </a:xfrm>
        </p:grpSpPr>
        <p:sp>
          <p:nvSpPr>
            <p:cNvPr id="9" name="矩形 8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67544" y="2461481"/>
              <a:ext cx="7812000" cy="20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582375" y="2114165"/>
            <a:ext cx="1235034" cy="866899"/>
            <a:chOff x="7623958" y="2018805"/>
            <a:chExt cx="1235034" cy="866899"/>
          </a:xfrm>
        </p:grpSpPr>
        <p:sp>
          <p:nvSpPr>
            <p:cNvPr id="12" name="泪滴形 11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800681" y="2137197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30984" y="2876345"/>
            <a:ext cx="8233004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需要注意的是，</a:t>
            </a:r>
            <a:r>
              <a:rPr lang="en-US" altLang="zh-CN" dirty="0"/>
              <a:t>Nginx</a:t>
            </a:r>
            <a:r>
              <a:rPr lang="zh-CN" altLang="en-US" dirty="0"/>
              <a:t>默认开启了访问日志的功能，且</a:t>
            </a:r>
            <a:r>
              <a:rPr lang="en-US" altLang="zh-CN" dirty="0" err="1"/>
              <a:t>log_format</a:t>
            </a:r>
            <a:r>
              <a:rPr lang="zh-CN" altLang="en-US" dirty="0"/>
              <a:t>指令的配置仅可用在</a:t>
            </a:r>
            <a:r>
              <a:rPr lang="en-US" altLang="zh-CN" dirty="0"/>
              <a:t>http</a:t>
            </a:r>
            <a:r>
              <a:rPr lang="zh-CN" altLang="en-US" dirty="0"/>
              <a:t>块内，否则会出现警告信息。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919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访问日志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查看默认访问配置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87" y="1992606"/>
            <a:ext cx="7114286" cy="229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063187" y="4310845"/>
            <a:ext cx="7114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多次</a:t>
            </a:r>
            <a:r>
              <a:rPr lang="zh-CN" altLang="zh-CN" dirty="0"/>
              <a:t>访问</a:t>
            </a:r>
            <a:r>
              <a:rPr lang="en-US" altLang="zh-CN" dirty="0"/>
              <a:t>Nginx</a:t>
            </a:r>
            <a:r>
              <a:rPr lang="zh-CN" altLang="zh-CN" dirty="0"/>
              <a:t>默认的网站，</a:t>
            </a:r>
            <a:r>
              <a:rPr lang="zh-CN" altLang="zh-CN" dirty="0" smtClean="0"/>
              <a:t>如“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192.168.78.3</a:t>
            </a:r>
            <a:r>
              <a:rPr lang="zh-CN" altLang="zh-CN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打开</a:t>
            </a:r>
            <a:r>
              <a:rPr lang="zh-CN" altLang="zh-CN" dirty="0" smtClean="0"/>
              <a:t>录</a:t>
            </a:r>
            <a:r>
              <a:rPr lang="zh-CN" altLang="zh-CN" dirty="0"/>
              <a:t>“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nginx</a:t>
            </a:r>
            <a:r>
              <a:rPr lang="en-US" altLang="zh-CN" dirty="0"/>
              <a:t>/logs/</a:t>
            </a:r>
            <a:r>
              <a:rPr lang="zh-CN" altLang="zh-CN" dirty="0" smtClean="0"/>
              <a:t>”</a:t>
            </a:r>
            <a:r>
              <a:rPr lang="zh-CN" altLang="en-US" dirty="0"/>
              <a:t>下</a:t>
            </a:r>
            <a:r>
              <a:rPr lang="zh-CN" altLang="zh-CN" dirty="0" smtClean="0"/>
              <a:t>文件</a:t>
            </a:r>
            <a:r>
              <a:rPr lang="en-US" altLang="zh-CN" dirty="0"/>
              <a:t>access.log</a:t>
            </a:r>
            <a:r>
              <a:rPr lang="zh-CN" altLang="zh-CN" dirty="0" smtClean="0"/>
              <a:t>查看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383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访问日志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日志格式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918223" y="2046265"/>
            <a:ext cx="7608232" cy="2395123"/>
            <a:chOff x="3451224" y="3515222"/>
            <a:chExt cx="3770005" cy="2397047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3728817" cy="239704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71461" y="3540057"/>
              <a:ext cx="3649768" cy="2183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修改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块中的默认设置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自定义访问日志格式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mylog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log_format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mylog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'[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:] 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remote_addr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[time:] 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time_local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           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user_agent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:] "$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http_user_agent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"';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的默认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块中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采用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mylog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访问日志格式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access_log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logs/192.168.78.3/access.log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mylog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buffer=2k flush=5s;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799473" y="4441388"/>
            <a:ext cx="81070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buffer</a:t>
            </a:r>
            <a:r>
              <a:rPr lang="zh-CN" altLang="zh-CN" dirty="0"/>
              <a:t>参数用于设置内存缓存区的</a:t>
            </a:r>
            <a:r>
              <a:rPr lang="zh-CN" altLang="zh-CN" dirty="0" smtClean="0"/>
              <a:t>大小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flush</a:t>
            </a:r>
            <a:r>
              <a:rPr lang="zh-CN" altLang="zh-CN" dirty="0"/>
              <a:t>参数用于设置内容保存在缓存区中的最大</a:t>
            </a:r>
            <a:r>
              <a:rPr lang="zh-CN" altLang="zh-CN" dirty="0" smtClean="0"/>
              <a:t>时间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在</a:t>
            </a:r>
            <a:r>
              <a:rPr lang="en-US" altLang="zh-CN" dirty="0"/>
              <a:t>logs</a:t>
            </a:r>
            <a:r>
              <a:rPr lang="zh-CN" altLang="zh-CN" dirty="0"/>
              <a:t>目录下手动创建</a:t>
            </a:r>
            <a:r>
              <a:rPr lang="en-US" altLang="zh-CN" dirty="0"/>
              <a:t>192.168.78.3</a:t>
            </a:r>
            <a:r>
              <a:rPr lang="zh-CN" altLang="zh-CN" dirty="0"/>
              <a:t>目录，同时要保证当前</a:t>
            </a:r>
            <a:r>
              <a:rPr lang="en-US" altLang="zh-CN" dirty="0"/>
              <a:t>Nginx</a:t>
            </a:r>
            <a:r>
              <a:rPr lang="zh-CN" altLang="zh-CN" dirty="0"/>
              <a:t>进程的用户和组有对该目录创建</a:t>
            </a:r>
            <a:r>
              <a:rPr lang="en-US" altLang="zh-CN" dirty="0"/>
              <a:t>access.log</a:t>
            </a:r>
            <a:r>
              <a:rPr lang="zh-CN" altLang="zh-CN" dirty="0"/>
              <a:t>文件的权限。否则，日志文件将无法被创建。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384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访问日志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日志格式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432" y="1672624"/>
            <a:ext cx="3580953" cy="140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2" y="3198298"/>
            <a:ext cx="5333334" cy="271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640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访问日志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日志格式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56572" y="2144076"/>
            <a:ext cx="2304256" cy="720080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19961" y="2576124"/>
            <a:ext cx="7257136" cy="2079003"/>
            <a:chOff x="971600" y="1988840"/>
            <a:chExt cx="7200728" cy="2160240"/>
          </a:xfrm>
        </p:grpSpPr>
        <p:sp>
          <p:nvSpPr>
            <p:cNvPr id="8" name="流程图: 过程 7"/>
            <p:cNvSpPr/>
            <p:nvPr/>
          </p:nvSpPr>
          <p:spPr>
            <a:xfrm>
              <a:off x="971600" y="1988840"/>
              <a:ext cx="7200001" cy="216000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可选过程 8"/>
            <p:cNvSpPr/>
            <p:nvPr/>
          </p:nvSpPr>
          <p:spPr>
            <a:xfrm>
              <a:off x="972327" y="1989080"/>
              <a:ext cx="7200001" cy="216000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456572" y="2072068"/>
            <a:ext cx="2315917" cy="504056"/>
            <a:chOff x="3408211" y="1484784"/>
            <a:chExt cx="2315917" cy="504056"/>
          </a:xfrm>
        </p:grpSpPr>
        <p:sp>
          <p:nvSpPr>
            <p:cNvPr id="11" name="椭圆 10"/>
            <p:cNvSpPr/>
            <p:nvPr/>
          </p:nvSpPr>
          <p:spPr>
            <a:xfrm>
              <a:off x="3408211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580112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74895" y="1588730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99404" y="2943585"/>
            <a:ext cx="7053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值得一提的是，若在访问过程中需要记录子请求的日志记录，则可以将</a:t>
            </a:r>
            <a:r>
              <a:rPr lang="en-US" altLang="zh-CN" dirty="0" err="1"/>
              <a:t>log_subrequest</a:t>
            </a:r>
            <a:r>
              <a:rPr lang="zh-CN" altLang="zh-CN" dirty="0"/>
              <a:t>指令设置为</a:t>
            </a:r>
            <a:r>
              <a:rPr lang="en-US" altLang="zh-CN" dirty="0"/>
              <a:t>on</a:t>
            </a:r>
            <a:r>
              <a:rPr lang="zh-CN" altLang="zh-CN" dirty="0"/>
              <a:t>，否则默认不记录。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448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认识</a:t>
            </a:r>
            <a:r>
              <a:rPr lang="zh-CN" altLang="en-US" dirty="0"/>
              <a:t>配置文件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198" y="1948174"/>
            <a:ext cx="8401792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 smtClean="0">
                <a:solidFill>
                  <a:srgbClr val="0070C0"/>
                </a:solidFill>
              </a:rPr>
              <a:t>Nginx</a:t>
            </a:r>
            <a:r>
              <a:rPr lang="zh-CN" altLang="en-US" b="1" u="sng" dirty="0">
                <a:solidFill>
                  <a:srgbClr val="0070C0"/>
                </a:solidFill>
              </a:rPr>
              <a:t>默认配置文件中指令详解：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zh-CN" altLang="en-US" dirty="0"/>
              <a:t>该配置中引入的</a:t>
            </a:r>
            <a:r>
              <a:rPr lang="zh-CN" altLang="en-US" b="1" u="sng" dirty="0">
                <a:solidFill>
                  <a:srgbClr val="0070C0"/>
                </a:solidFill>
              </a:rPr>
              <a:t>文件路径</a:t>
            </a:r>
            <a:r>
              <a:rPr lang="zh-CN" altLang="en-US" dirty="0"/>
              <a:t>，可以是相对路径，也可以是绝对路径。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u="sng" dirty="0">
                <a:solidFill>
                  <a:srgbClr val="0070C0"/>
                </a:solidFill>
              </a:rPr>
              <a:t>相对路径</a:t>
            </a:r>
            <a:r>
              <a:rPr lang="zh-CN" altLang="en-US" dirty="0"/>
              <a:t>的设置如上述第</a:t>
            </a:r>
            <a:r>
              <a:rPr lang="en-US" altLang="zh-CN" dirty="0"/>
              <a:t>6</a:t>
            </a:r>
            <a:r>
              <a:rPr lang="zh-CN" altLang="en-US" dirty="0"/>
              <a:t>行的配置，表示引入的</a:t>
            </a:r>
            <a:r>
              <a:rPr lang="en-US" altLang="zh-CN" dirty="0" err="1"/>
              <a:t>mime.types</a:t>
            </a:r>
            <a:r>
              <a:rPr lang="zh-CN" altLang="en-US" dirty="0"/>
              <a:t>文件是相对于当前配置文件</a:t>
            </a:r>
            <a:r>
              <a:rPr lang="en-US" altLang="zh-CN" dirty="0" err="1"/>
              <a:t>nginx.conf</a:t>
            </a:r>
            <a:r>
              <a:rPr lang="zh-CN" altLang="en-US" dirty="0"/>
              <a:t>所在的目录“</a:t>
            </a:r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u="sng" dirty="0">
                <a:solidFill>
                  <a:srgbClr val="0070C0"/>
                </a:solidFill>
              </a:rPr>
              <a:t>绝对路径</a:t>
            </a:r>
            <a:r>
              <a:rPr lang="zh-CN" altLang="en-US" dirty="0"/>
              <a:t>的设置就是以</a:t>
            </a:r>
            <a:r>
              <a:rPr lang="en-US" altLang="zh-CN" dirty="0"/>
              <a:t>Linux</a:t>
            </a:r>
            <a:r>
              <a:rPr lang="zh-CN" altLang="en-US" dirty="0"/>
              <a:t>的根目录“</a:t>
            </a:r>
            <a:r>
              <a:rPr lang="en-US" altLang="zh-CN" dirty="0" smtClean="0"/>
              <a:t>/</a:t>
            </a:r>
            <a:r>
              <a:rPr lang="zh-CN" altLang="en-US" dirty="0" smtClean="0"/>
              <a:t>”开始</a:t>
            </a:r>
            <a:r>
              <a:rPr lang="zh-CN" altLang="en-US" dirty="0"/>
              <a:t>的文件路径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例如</a:t>
            </a:r>
            <a:r>
              <a:rPr lang="zh-CN" altLang="en-US" dirty="0"/>
              <a:t>，可以将</a:t>
            </a:r>
            <a:r>
              <a:rPr lang="en-US" altLang="zh-CN" dirty="0" err="1"/>
              <a:t>mime.types</a:t>
            </a:r>
            <a:r>
              <a:rPr lang="zh-CN" altLang="en-US" dirty="0"/>
              <a:t>文件的引入路径写成如下形式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274101" y="4780306"/>
            <a:ext cx="6642514" cy="983015"/>
            <a:chOff x="3451224" y="3515222"/>
            <a:chExt cx="3291474" cy="983807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3291474" cy="98380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3165352" cy="510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include    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conf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mime.types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55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访问日志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关闭访问日志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198" y="1972914"/>
            <a:ext cx="840179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关闭访问日志的实现非常简单，只需要将</a:t>
            </a:r>
            <a:r>
              <a:rPr lang="en-US" altLang="zh-CN" dirty="0" err="1"/>
              <a:t>access_log</a:t>
            </a:r>
            <a:r>
              <a:rPr lang="zh-CN" altLang="en-US" dirty="0"/>
              <a:t>指令的参数设置为</a:t>
            </a:r>
            <a:r>
              <a:rPr lang="en-US" altLang="zh-CN" dirty="0"/>
              <a:t>off</a:t>
            </a:r>
            <a:r>
              <a:rPr lang="zh-CN" altLang="en-US" dirty="0"/>
              <a:t>即可。接下来，在上述配置访问日志的</a:t>
            </a:r>
            <a:r>
              <a:rPr lang="en-US" altLang="zh-CN" dirty="0"/>
              <a:t>server</a:t>
            </a:r>
            <a:r>
              <a:rPr lang="zh-CN" altLang="en-US" dirty="0"/>
              <a:t>块中添加以下设置，关闭访问日志。</a:t>
            </a:r>
            <a:endParaRPr lang="en-US" altLang="zh-CN" dirty="0" smtClean="0"/>
          </a:p>
        </p:txBody>
      </p: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2654770" y="3494859"/>
            <a:ext cx="3508529" cy="1112769"/>
            <a:chOff x="3474760" y="3515222"/>
            <a:chExt cx="1738534" cy="912994"/>
          </a:xfrm>
        </p:grpSpPr>
        <p:sp>
          <p:nvSpPr>
            <p:cNvPr id="1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738534" cy="91299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3536156" y="3658903"/>
              <a:ext cx="1582676" cy="418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algn="ctr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access_log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off;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361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72914"/>
            <a:ext cx="8401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错误</a:t>
            </a:r>
            <a:r>
              <a:rPr lang="zh-CN" altLang="en-US" b="1" u="sng" dirty="0" smtClean="0">
                <a:solidFill>
                  <a:srgbClr val="0070C0"/>
                </a:solidFill>
              </a:rPr>
              <a:t>日志</a:t>
            </a:r>
            <a:r>
              <a:rPr lang="zh-CN" altLang="en-US" b="1" u="sng" dirty="0">
                <a:solidFill>
                  <a:srgbClr val="0070C0"/>
                </a:solidFill>
              </a:rPr>
              <a:t>的作用</a:t>
            </a:r>
            <a:r>
              <a:rPr lang="zh-CN" altLang="en-US" dirty="0" smtClean="0"/>
              <a:t>：主要</a:t>
            </a:r>
            <a:r>
              <a:rPr lang="zh-CN" altLang="en-US" dirty="0"/>
              <a:t>是用来记录客户端在访问</a:t>
            </a:r>
            <a:r>
              <a:rPr lang="en-US" altLang="zh-CN" dirty="0"/>
              <a:t>Nginx</a:t>
            </a:r>
            <a:r>
              <a:rPr lang="zh-CN" altLang="en-US" dirty="0"/>
              <a:t>时出错的记录，且该错误显示格式不支持自定义功能。通过错误日志，可以查看到系统某个服务的性能瓶颈等。有效的利用错误日志，可以得到很多有价值的信息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相关指令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error_log</a:t>
            </a:r>
            <a:r>
              <a:rPr lang="zh-CN" altLang="en-US" dirty="0" smtClean="0"/>
              <a:t>指令。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应用范围</a:t>
            </a:r>
            <a:r>
              <a:rPr lang="zh-CN" altLang="en-US" dirty="0" smtClean="0"/>
              <a:t>：</a:t>
            </a:r>
            <a:r>
              <a:rPr lang="en-US" altLang="zh-CN" dirty="0" err="1"/>
              <a:t>error_log</a:t>
            </a:r>
            <a:r>
              <a:rPr lang="zh-CN" altLang="en-US" dirty="0" smtClean="0"/>
              <a:t>指令可以在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/>
              <a:t>、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location</a:t>
            </a:r>
            <a:r>
              <a:rPr lang="zh-CN" altLang="en-US" dirty="0"/>
              <a:t>块中</a:t>
            </a:r>
            <a:r>
              <a:rPr lang="zh-CN" altLang="en-US" dirty="0" smtClean="0"/>
              <a:t>设置。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158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lvl="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错误日志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错误日志配置</a:t>
            </a:r>
            <a:endParaRPr lang="zh-CN" altLang="zh-CN" sz="2000" dirty="0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383848" y="2319389"/>
            <a:ext cx="3925441" cy="2915873"/>
            <a:chOff x="3451224" y="3515222"/>
            <a:chExt cx="1945121" cy="2918216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1945121" cy="291821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71461" y="3540057"/>
              <a:ext cx="1824884" cy="2679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 </a:t>
              </a:r>
              <a:r>
                <a:rPr lang="zh-CN" altLang="en-US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配置方式一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error_log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logs/error.log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 </a:t>
              </a:r>
              <a:r>
                <a:rPr lang="zh-CN" altLang="en-US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配置方式二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error_log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logs/error.log  notice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 </a:t>
              </a:r>
              <a:r>
                <a:rPr lang="zh-CN" altLang="en-US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配置方式三</a:t>
              </a:r>
              <a:endParaRPr lang="en-US" altLang="zh-CN" sz="14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error_log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logs/error.log  info;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4415111" y="2329314"/>
            <a:ext cx="4572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个参数用于存放错误日志的</a:t>
            </a:r>
            <a:r>
              <a:rPr lang="zh-CN" altLang="zh-CN" dirty="0" smtClean="0"/>
              <a:t>路径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  <a:r>
              <a:rPr lang="zh-CN" altLang="zh-CN" dirty="0" smtClean="0"/>
              <a:t>参数指定</a:t>
            </a:r>
            <a:r>
              <a:rPr lang="zh-CN" altLang="zh-CN" dirty="0"/>
              <a:t>错误记录详细程度的</a:t>
            </a:r>
            <a:r>
              <a:rPr lang="zh-CN" altLang="zh-CN" dirty="0" smtClean="0"/>
              <a:t>等级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等级分类：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notice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warn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（默认值）和</a:t>
            </a:r>
            <a:r>
              <a:rPr lang="en-US" altLang="zh-CN" dirty="0" err="1" smtClean="0"/>
              <a:t>crit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各</a:t>
            </a:r>
            <a:r>
              <a:rPr lang="zh-CN" altLang="en-US" dirty="0" smtClean="0"/>
              <a:t>等级的区别：</a:t>
            </a:r>
            <a:r>
              <a:rPr lang="zh-CN" altLang="zh-CN" dirty="0" smtClean="0"/>
              <a:t>日志</a:t>
            </a:r>
            <a:r>
              <a:rPr lang="zh-CN" altLang="zh-CN" dirty="0"/>
              <a:t>记录详细程度依次递减，</a:t>
            </a:r>
            <a:r>
              <a:rPr lang="en-US" altLang="zh-CN" dirty="0"/>
              <a:t>debug</a:t>
            </a:r>
            <a:r>
              <a:rPr lang="zh-CN" altLang="zh-CN" dirty="0"/>
              <a:t>记录的内容最详细，</a:t>
            </a:r>
            <a:r>
              <a:rPr lang="en-US" altLang="zh-CN" dirty="0" err="1"/>
              <a:t>crit</a:t>
            </a:r>
            <a:r>
              <a:rPr lang="zh-CN" altLang="zh-CN" dirty="0"/>
              <a:t>记录的内容最简洁。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95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lvl="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错误日志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错误日志配置</a:t>
            </a:r>
            <a:endParaRPr lang="zh-CN" altLang="zh-CN" sz="2000" dirty="0"/>
          </a:p>
        </p:txBody>
      </p: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80" y="2323116"/>
            <a:ext cx="8095239" cy="244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141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lvl="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错误日志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关闭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错误日志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362198" y="197291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Nginx</a:t>
            </a:r>
            <a:r>
              <a:rPr lang="zh-CN" altLang="en-US" b="1" u="sng" dirty="0">
                <a:solidFill>
                  <a:srgbClr val="0070C0"/>
                </a:solidFill>
              </a:rPr>
              <a:t>关闭错误日志的实现方式比较</a:t>
            </a:r>
            <a:r>
              <a:rPr lang="zh-CN" altLang="en-US" b="1" u="sng" dirty="0" smtClean="0">
                <a:solidFill>
                  <a:srgbClr val="0070C0"/>
                </a:solidFill>
              </a:rPr>
              <a:t>特殊。</a:t>
            </a:r>
            <a:endParaRPr lang="en-US" altLang="zh-CN" dirty="0" smtClean="0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2654770" y="2841734"/>
            <a:ext cx="3508529" cy="1112769"/>
            <a:chOff x="3474760" y="3515222"/>
            <a:chExt cx="1738534" cy="912994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738534" cy="91299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36156" y="3658903"/>
              <a:ext cx="1582676" cy="418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algn="ctr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error_log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/dev/null;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360223" y="4037189"/>
            <a:ext cx="840179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将错误日志信息全部输出到</a:t>
            </a:r>
            <a:r>
              <a:rPr lang="en-US" altLang="zh-CN" b="1" u="sng" dirty="0">
                <a:solidFill>
                  <a:srgbClr val="0070C0"/>
                </a:solidFill>
              </a:rPr>
              <a:t>Linux</a:t>
            </a:r>
            <a:r>
              <a:rPr lang="zh-CN" altLang="en-US" b="1" u="sng" dirty="0">
                <a:solidFill>
                  <a:srgbClr val="0070C0"/>
                </a:solidFill>
              </a:rPr>
              <a:t>的空设备中，表示丢掉输出信息，也可以将其当做一个“垃圾桶”。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76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日志文件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切割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72914"/>
            <a:ext cx="8401792" cy="1665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为什么要切割日志</a:t>
            </a:r>
            <a:r>
              <a:rPr lang="zh-CN" altLang="en-US" dirty="0"/>
              <a:t>：为了使日志文件的存储更合理、有序，可以通过切割的方式将</a:t>
            </a:r>
            <a:r>
              <a:rPr lang="en-US" altLang="zh-CN" dirty="0"/>
              <a:t>Nginx</a:t>
            </a:r>
            <a:r>
              <a:rPr lang="zh-CN" altLang="en-US" dirty="0"/>
              <a:t>中的日志文件按照规定的时间分开</a:t>
            </a:r>
            <a:r>
              <a:rPr lang="zh-CN" altLang="en-US" dirty="0" smtClean="0"/>
              <a:t>存储。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日志切割方式</a:t>
            </a:r>
            <a:r>
              <a:rPr lang="zh-CN" altLang="en-US" dirty="0"/>
              <a:t>：可分为手动切割和自动切割</a:t>
            </a:r>
            <a:r>
              <a:rPr lang="zh-CN" altLang="en-US" dirty="0" smtClean="0"/>
              <a:t>两种。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245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日志文件切割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手动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切割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7291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手动切割方式</a:t>
            </a:r>
            <a:r>
              <a:rPr lang="zh-CN" altLang="en-US" dirty="0" smtClean="0"/>
              <a:t>：就是</a:t>
            </a:r>
            <a:r>
              <a:rPr lang="zh-CN" altLang="en-US" dirty="0"/>
              <a:t>用户自己执行相关的</a:t>
            </a:r>
            <a:r>
              <a:rPr lang="zh-CN" altLang="en-US" dirty="0" smtClean="0"/>
              <a:t>命令。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手动切割</a:t>
            </a:r>
            <a:r>
              <a:rPr lang="zh-CN" altLang="en-US" b="1" u="sng" dirty="0" smtClean="0">
                <a:solidFill>
                  <a:srgbClr val="0070C0"/>
                </a:solidFill>
              </a:rPr>
              <a:t>步骤</a:t>
            </a:r>
            <a:r>
              <a:rPr lang="zh-CN" altLang="en-US" dirty="0" smtClean="0"/>
              <a:t>：共</a:t>
            </a:r>
            <a:r>
              <a:rPr lang="zh-CN" altLang="en-US" dirty="0"/>
              <a:t>分为两步，第一步使用</a:t>
            </a:r>
            <a:r>
              <a:rPr lang="en-US" altLang="zh-CN" dirty="0"/>
              <a:t>mv</a:t>
            </a:r>
            <a:r>
              <a:rPr lang="zh-CN" altLang="en-US" dirty="0"/>
              <a:t>命令将需要备份的日志移到一个新的目录文件</a:t>
            </a:r>
            <a:r>
              <a:rPr lang="zh-CN" altLang="en-US" dirty="0" smtClean="0"/>
              <a:t>中。</a:t>
            </a:r>
            <a:r>
              <a:rPr lang="zh-CN" altLang="en-US" dirty="0"/>
              <a:t>第二步重新生成一个空的日志文件，以便存储新的记录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91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日志文件切割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手动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切割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525723" y="3116624"/>
            <a:ext cx="4636679" cy="1360375"/>
            <a:chOff x="3474760" y="3515222"/>
            <a:chExt cx="2297551" cy="1116147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2297551" cy="111614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36156" y="3658903"/>
              <a:ext cx="2171427" cy="782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sv-SE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~]# cd /usr/local/nginx/logs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sv-SE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logs]# ls</a:t>
              </a:r>
            </a:p>
          </p:txBody>
        </p:sp>
      </p:grp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261" y="3458715"/>
            <a:ext cx="3095238" cy="67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62198" y="197291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）查看当前</a:t>
            </a:r>
            <a:r>
              <a:rPr lang="en-US" altLang="zh-CN" b="1" u="sng" dirty="0">
                <a:solidFill>
                  <a:srgbClr val="0070C0"/>
                </a:solidFill>
              </a:rPr>
              <a:t>Nginx</a:t>
            </a:r>
            <a:r>
              <a:rPr lang="zh-CN" altLang="en-US" b="1" u="sng" dirty="0">
                <a:solidFill>
                  <a:srgbClr val="0070C0"/>
                </a:solidFill>
              </a:rPr>
              <a:t>中的日志文件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967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日志文件切割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手动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切割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766593" y="2995533"/>
            <a:ext cx="5812337" cy="1526627"/>
            <a:chOff x="3474760" y="3515222"/>
            <a:chExt cx="2880109" cy="1252552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2880109" cy="125255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36156" y="3658903"/>
              <a:ext cx="2818713" cy="782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sv-SE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logs]# cd 192.168.78.3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sv-SE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192.168.78.3]# mv access.log 20160825.log</a:t>
              </a:r>
            </a:p>
          </p:txBody>
        </p:sp>
      </p:grp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613" y="4220334"/>
            <a:ext cx="3095238" cy="54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62197" y="1972914"/>
            <a:ext cx="8876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）以“年月日”作为文件</a:t>
            </a:r>
            <a:r>
              <a:rPr lang="zh-CN" altLang="en-US" b="1" u="sng" dirty="0" smtClean="0">
                <a:solidFill>
                  <a:srgbClr val="0070C0"/>
                </a:solidFill>
              </a:rPr>
              <a:t>名称，备份</a:t>
            </a:r>
            <a:r>
              <a:rPr lang="zh-CN" altLang="en-US" b="1" u="sng" dirty="0">
                <a:solidFill>
                  <a:srgbClr val="0070C0"/>
                </a:solidFill>
              </a:rPr>
              <a:t>“</a:t>
            </a:r>
            <a:r>
              <a:rPr lang="en-US" altLang="zh-CN" b="1" u="sng" dirty="0" smtClean="0">
                <a:solidFill>
                  <a:srgbClr val="0070C0"/>
                </a:solidFill>
              </a:rPr>
              <a:t>192.168.78.3</a:t>
            </a:r>
            <a:r>
              <a:rPr lang="zh-CN" altLang="en-US" b="1" u="sng" dirty="0" smtClean="0">
                <a:solidFill>
                  <a:srgbClr val="0070C0"/>
                </a:solidFill>
              </a:rPr>
              <a:t>”目录</a:t>
            </a:r>
            <a:r>
              <a:rPr lang="zh-CN" altLang="en-US" b="1" u="sng" dirty="0">
                <a:solidFill>
                  <a:srgbClr val="0070C0"/>
                </a:solidFill>
              </a:rPr>
              <a:t>下的</a:t>
            </a:r>
            <a:r>
              <a:rPr lang="zh-CN" altLang="en-US" b="1" u="sng" dirty="0" smtClean="0">
                <a:solidFill>
                  <a:srgbClr val="0070C0"/>
                </a:solidFill>
              </a:rPr>
              <a:t>日志文件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018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日志文件切割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手动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切割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632148" y="3051963"/>
            <a:ext cx="5384826" cy="1027865"/>
            <a:chOff x="3474760" y="3515223"/>
            <a:chExt cx="2668270" cy="843333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2668270" cy="84333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36156" y="3658903"/>
              <a:ext cx="2606874" cy="42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192.168.78.3]# service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reload</a:t>
              </a:r>
              <a:endParaRPr lang="sv-SE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915" y="3803637"/>
            <a:ext cx="3095238" cy="55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62197" y="1972914"/>
            <a:ext cx="8876805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3</a:t>
            </a:r>
            <a:r>
              <a:rPr lang="zh-CN" altLang="en-US" b="1" u="sng" dirty="0">
                <a:solidFill>
                  <a:srgbClr val="0070C0"/>
                </a:solidFill>
              </a:rPr>
              <a:t>）生成新的日志文件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49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认识</a:t>
            </a:r>
            <a:r>
              <a:rPr lang="zh-CN" altLang="en-US" dirty="0"/>
              <a:t>配置文件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22443"/>
              </p:ext>
            </p:extLst>
          </p:nvPr>
        </p:nvGraphicFramePr>
        <p:xfrm>
          <a:off x="915224" y="1947959"/>
          <a:ext cx="7457702" cy="4120344"/>
        </p:xfrm>
        <a:graphic>
          <a:graphicData uri="http://schemas.openxmlformats.org/drawingml/2006/table">
            <a:tbl>
              <a:tblPr firstRow="1" bandRow="1"/>
              <a:tblGrid>
                <a:gridCol w="1780475"/>
                <a:gridCol w="5677227"/>
              </a:tblGrid>
              <a:tr h="3294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指令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说明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353332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worker_processes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配置</a:t>
                      </a:r>
                      <a:r>
                        <a:rPr lang="en-US" sz="1400" kern="10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</a:t>
                      </a:r>
                      <a:r>
                        <a:rPr lang="zh-CN" sz="1400" kern="10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的工作进程数，一般设为</a:t>
                      </a:r>
                      <a:r>
                        <a:rPr lang="en-US" sz="1400" kern="10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sz="1400" kern="10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总核数或者总核数的两倍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53332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worker_connections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配置</a:t>
                      </a:r>
                      <a:r>
                        <a:rPr 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</a:t>
                      </a: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允许单个进程并发连接的最大请求数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353332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include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用于引入配置文件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53332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default_type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设置默认文件类型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353332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sendfile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默认值为</a:t>
                      </a:r>
                      <a:r>
                        <a:rPr 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on</a:t>
                      </a: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，表示开启高效文件传输模式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53332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keepalive_timeout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设置长连接超时时间（单位：秒）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353332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listen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监听端口，默认监听</a:t>
                      </a:r>
                      <a:r>
                        <a:rPr 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80</a:t>
                      </a: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端口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2940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server_name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设置主机域名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32940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root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设置主机站点根目录地址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2940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指定默认索引文件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329404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error_page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自定义错误页面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30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日志文件切割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切割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2198" y="197291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手动切割的缺点</a:t>
            </a:r>
            <a:r>
              <a:rPr lang="zh-CN" altLang="en-US" dirty="0"/>
              <a:t>：手动切割固然实现简单，但若是每天都需要进行相关的操作未免浪费</a:t>
            </a:r>
            <a:r>
              <a:rPr lang="zh-CN" altLang="en-US" dirty="0" smtClean="0"/>
              <a:t>时间。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如何实现自动切割</a:t>
            </a:r>
            <a:r>
              <a:rPr lang="zh-CN" altLang="en-US" dirty="0" smtClean="0"/>
              <a:t>：编写</a:t>
            </a:r>
            <a:r>
              <a:rPr lang="zh-CN" altLang="en-US" dirty="0"/>
              <a:t>一个</a:t>
            </a:r>
            <a:r>
              <a:rPr lang="en-US" altLang="zh-CN" dirty="0"/>
              <a:t>shell</a:t>
            </a:r>
            <a:r>
              <a:rPr lang="zh-CN" altLang="en-US" dirty="0"/>
              <a:t>脚本文件，使用</a:t>
            </a:r>
            <a:r>
              <a:rPr lang="en-US" altLang="zh-CN" dirty="0"/>
              <a:t>Linux</a:t>
            </a:r>
            <a:r>
              <a:rPr lang="zh-CN" altLang="en-US" dirty="0"/>
              <a:t>系统提供的</a:t>
            </a:r>
            <a:r>
              <a:rPr lang="en-US" altLang="zh-CN" dirty="0" err="1"/>
              <a:t>crontab</a:t>
            </a:r>
            <a:r>
              <a:rPr lang="zh-CN" altLang="en-US" dirty="0"/>
              <a:t>指令让其每天按照设定的时间自动备份前一天的日志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826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日志文件切割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切割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2198" y="197291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）创建脚本文件</a:t>
            </a:r>
            <a:r>
              <a:rPr lang="en-US" altLang="zh-CN" b="1" u="sng" dirty="0">
                <a:solidFill>
                  <a:srgbClr val="0070C0"/>
                </a:solidFill>
              </a:rPr>
              <a:t>autolog.sh</a:t>
            </a:r>
            <a:endParaRPr lang="en-US" altLang="zh-CN" dirty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214022" y="2814465"/>
            <a:ext cx="6718678" cy="2755061"/>
            <a:chOff x="3474760" y="3515224"/>
            <a:chExt cx="3329216" cy="2260446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4"/>
              <a:ext cx="3329216" cy="226044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36156" y="3658903"/>
              <a:ext cx="3267820" cy="1931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#! /bin/bash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将当前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日志文件存放的</a:t>
              </a:r>
              <a:r>
                <a:rPr lang="zh-CN" altLang="en-US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目录保存到变量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logs_path</a:t>
              </a:r>
              <a:r>
                <a:rPr lang="zh-CN" altLang="en-US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中</a:t>
              </a:r>
              <a:endParaRPr lang="zh-CN" altLang="en-US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logs_path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="/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/logs/192.168.78.3"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备份日志文件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mv 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logs_path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/access.log 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logs_path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/`date +"%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Y%m%d%H%M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"`.log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重新打开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zh-CN" altLang="en-US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日志</a:t>
              </a:r>
              <a:endParaRPr lang="zh-CN" altLang="en-US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-s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reopen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759370" y="4316133"/>
            <a:ext cx="4030845" cy="377765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37925" y="4967297"/>
            <a:ext cx="4030845" cy="376775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38646" y="4314158"/>
            <a:ext cx="2015422" cy="377765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108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日志文件切割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切割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2198" y="1972914"/>
            <a:ext cx="8401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）创建脚本文件</a:t>
            </a:r>
            <a:r>
              <a:rPr lang="en-US" altLang="zh-CN" b="1" u="sng" dirty="0" smtClean="0">
                <a:solidFill>
                  <a:srgbClr val="0070C0"/>
                </a:solidFill>
              </a:rPr>
              <a:t>autolog.sh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上述第</a:t>
            </a:r>
            <a:r>
              <a:rPr lang="en-US" altLang="zh-CN" dirty="0"/>
              <a:t>5</a:t>
            </a:r>
            <a:r>
              <a:rPr lang="zh-CN" altLang="en-US" dirty="0"/>
              <a:t>行代码中，“</a:t>
            </a:r>
            <a:r>
              <a:rPr lang="en-US" altLang="zh-CN" dirty="0" smtClean="0"/>
              <a:t>access.log</a:t>
            </a:r>
            <a:r>
              <a:rPr lang="zh-CN" altLang="en-US" dirty="0" smtClean="0"/>
              <a:t>”指</a:t>
            </a:r>
            <a:r>
              <a:rPr lang="zh-CN" altLang="en-US" dirty="0"/>
              <a:t>的是“</a:t>
            </a:r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/logs/192.168.78.3</a:t>
            </a:r>
            <a:r>
              <a:rPr lang="zh-CN" altLang="en-US" dirty="0" smtClean="0"/>
              <a:t>”目录</a:t>
            </a:r>
            <a:r>
              <a:rPr lang="zh-CN" altLang="en-US" dirty="0"/>
              <a:t>下的一个日志文件名称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“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”表示</a:t>
            </a:r>
            <a:r>
              <a:rPr lang="zh-CN" altLang="en-US" dirty="0"/>
              <a:t>获取的当前时间，“</a:t>
            </a:r>
            <a:r>
              <a:rPr lang="en-US" altLang="zh-CN" dirty="0"/>
              <a:t>%</a:t>
            </a:r>
            <a:r>
              <a:rPr lang="en-US" altLang="zh-CN" dirty="0" err="1" smtClean="0"/>
              <a:t>Y%m%d%H%M</a:t>
            </a:r>
            <a:r>
              <a:rPr lang="zh-CN" altLang="en-US" dirty="0" smtClean="0"/>
              <a:t>”表示</a:t>
            </a:r>
            <a:r>
              <a:rPr lang="zh-CN" altLang="en-US" dirty="0"/>
              <a:t>以“年月日时分”的形式表示前面获取到的时间。第</a:t>
            </a:r>
            <a:r>
              <a:rPr lang="en-US" altLang="zh-CN" dirty="0"/>
              <a:t>7</a:t>
            </a:r>
            <a:r>
              <a:rPr lang="zh-CN" altLang="en-US" dirty="0"/>
              <a:t>行代码</a:t>
            </a:r>
            <a:r>
              <a:rPr lang="zh-CN" altLang="en-US" dirty="0" smtClean="0"/>
              <a:t>用于重新打开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日志文件。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739046" y="5077144"/>
            <a:ext cx="6186309" cy="557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练一练</a:t>
            </a:r>
            <a:r>
              <a:rPr lang="zh-CN" altLang="en-US" dirty="0" smtClean="0">
                <a:solidFill>
                  <a:srgbClr val="FF0000"/>
                </a:solidFill>
              </a:rPr>
              <a:t>：如何以</a:t>
            </a:r>
            <a:r>
              <a:rPr lang="zh-CN" altLang="en-US" dirty="0">
                <a:solidFill>
                  <a:srgbClr val="FF0000"/>
                </a:solidFill>
              </a:rPr>
              <a:t>“年月日”的形式保存前一天的</a:t>
            </a:r>
            <a:r>
              <a:rPr lang="zh-CN" altLang="en-US" dirty="0" smtClean="0">
                <a:solidFill>
                  <a:srgbClr val="FF0000"/>
                </a:solidFill>
              </a:rPr>
              <a:t>日志文件？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50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日志文件切割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切割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2198" y="197291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）系统自动</a:t>
            </a:r>
            <a:r>
              <a:rPr lang="zh-CN" altLang="en-US" b="1" u="sng" dirty="0" smtClean="0">
                <a:solidFill>
                  <a:srgbClr val="0070C0"/>
                </a:solidFill>
              </a:rPr>
              <a:t>备份</a:t>
            </a:r>
            <a:endParaRPr lang="en-US" altLang="zh-CN" b="1" u="sng" dirty="0" smtClean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/>
              <a:t>要实现每天定点系统自动备份日志文件，可以使用</a:t>
            </a:r>
            <a:r>
              <a:rPr lang="en-US" altLang="zh-CN" dirty="0"/>
              <a:t>Unix</a:t>
            </a:r>
            <a:r>
              <a:rPr lang="zh-CN" altLang="en-US" dirty="0"/>
              <a:t>和</a:t>
            </a:r>
            <a:r>
              <a:rPr lang="en-US" altLang="zh-CN" dirty="0"/>
              <a:t>Linux</a:t>
            </a:r>
            <a:r>
              <a:rPr lang="zh-CN" altLang="en-US" dirty="0"/>
              <a:t>中提供的</a:t>
            </a:r>
            <a:r>
              <a:rPr lang="en-US" altLang="zh-CN" dirty="0" err="1"/>
              <a:t>crontab</a:t>
            </a:r>
            <a:r>
              <a:rPr lang="zh-CN" altLang="en-US" dirty="0"/>
              <a:t>指令，设置某文件被周期性执行的任务。</a:t>
            </a:r>
            <a:endParaRPr lang="en-US" altLang="zh-CN" dirty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657287" y="3836375"/>
            <a:ext cx="7916730" cy="1329389"/>
            <a:chOff x="3474760" y="3515222"/>
            <a:chExt cx="3922870" cy="1090724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3922870" cy="109072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36156" y="3658903"/>
              <a:ext cx="3861474" cy="782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192.168.78.3]#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crontab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–e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sv-SE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* * * * * /bin/bash /usr/local/nginx/logs/192.168.78.3/autolog.sh &gt;/dev/null 2&gt;&amp;1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390099" y="5290900"/>
            <a:ext cx="8124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zh-CN" altLang="zh-CN" dirty="0">
                <a:solidFill>
                  <a:srgbClr val="FF0000"/>
                </a:solidFill>
              </a:rPr>
              <a:t>表示“每”，如第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>
                <a:solidFill>
                  <a:srgbClr val="FF0000"/>
                </a:solidFill>
              </a:rPr>
              <a:t>个参数设置为“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zh-CN" altLang="zh-CN" dirty="0">
                <a:solidFill>
                  <a:srgbClr val="FF0000"/>
                </a:solidFill>
              </a:rPr>
              <a:t>”表示每分钟执行一次后面的命令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FF0000"/>
                </a:solidFill>
              </a:rPr>
              <a:t>修改</a:t>
            </a:r>
            <a:r>
              <a:rPr lang="zh-CN" altLang="zh-CN" dirty="0">
                <a:solidFill>
                  <a:srgbClr val="FF0000"/>
                </a:solidFill>
              </a:rPr>
              <a:t>完成后，</a:t>
            </a:r>
            <a:r>
              <a:rPr lang="en-US" altLang="zh-CN" dirty="0" err="1">
                <a:solidFill>
                  <a:srgbClr val="FF0000"/>
                </a:solidFill>
              </a:rPr>
              <a:t>crontab</a:t>
            </a:r>
            <a:r>
              <a:rPr lang="zh-CN" altLang="zh-CN" dirty="0">
                <a:solidFill>
                  <a:srgbClr val="FF0000"/>
                </a:solidFill>
              </a:rPr>
              <a:t>程序备份日志的频率将为每分钟备份一次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242094" y="3445130"/>
            <a:ext cx="4557551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crontab</a:t>
            </a:r>
            <a:r>
              <a:rPr lang="en-US" altLang="zh-CN" dirty="0">
                <a:solidFill>
                  <a:schemeClr val="tx1"/>
                </a:solidFill>
              </a:rPr>
              <a:t> -l</a:t>
            </a:r>
            <a:r>
              <a:rPr lang="zh-CN" altLang="en-US" dirty="0">
                <a:solidFill>
                  <a:schemeClr val="tx1"/>
                </a:solidFill>
              </a:rPr>
              <a:t>显示当前用户的</a:t>
            </a:r>
            <a:r>
              <a:rPr lang="en-US" altLang="zh-CN" dirty="0" err="1">
                <a:solidFill>
                  <a:schemeClr val="tx1"/>
                </a:solidFill>
              </a:rPr>
              <a:t>crontab</a:t>
            </a:r>
            <a:r>
              <a:rPr lang="zh-CN" altLang="en-US" dirty="0">
                <a:solidFill>
                  <a:schemeClr val="tx1"/>
                </a:solidFill>
              </a:rPr>
              <a:t>文件内容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800220" y="4037929"/>
            <a:ext cx="3987535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crontab</a:t>
            </a:r>
            <a:r>
              <a:rPr lang="en-US" altLang="zh-CN" dirty="0">
                <a:solidFill>
                  <a:schemeClr val="tx1"/>
                </a:solidFill>
              </a:rPr>
              <a:t> -r</a:t>
            </a:r>
            <a:r>
              <a:rPr lang="zh-CN" altLang="en-US" dirty="0">
                <a:solidFill>
                  <a:schemeClr val="tx1"/>
                </a:solidFill>
              </a:rPr>
              <a:t>指令删除设置的任务计划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182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日志文件切割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切割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75891"/>
              </p:ext>
            </p:extLst>
          </p:nvPr>
        </p:nvGraphicFramePr>
        <p:xfrm>
          <a:off x="852841" y="2255943"/>
          <a:ext cx="7531129" cy="3049725"/>
        </p:xfrm>
        <a:graphic>
          <a:graphicData uri="http://schemas.openxmlformats.org/drawingml/2006/table">
            <a:tbl>
              <a:tblPr firstRow="1" bandRow="1"/>
              <a:tblGrid>
                <a:gridCol w="1510340"/>
                <a:gridCol w="6020789"/>
              </a:tblGrid>
              <a:tr h="4066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参数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3619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个参数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表示分钟，取值范围为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0-59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表示整点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4914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个参数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表示小时，取值范围为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0-23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表示子夜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4914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3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个参数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表示日，取值范围为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1~31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3619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个参数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表示月，取值范围为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1~12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3619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5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个参数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表示星期，取值范围为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0~6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，其中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表示星期天，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表示星期一，以此类推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3619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6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个参数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表示要运行的命令，如这里使用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bash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运行编写好的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autolog.sh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脚本文件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52840" y="5614037"/>
            <a:ext cx="7531129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练一练</a:t>
            </a:r>
            <a:r>
              <a:rPr lang="zh-CN" altLang="en-US" dirty="0">
                <a:solidFill>
                  <a:srgbClr val="FF0000"/>
                </a:solidFill>
              </a:rPr>
              <a:t>：如何实现每天晚上零点备份一次日志文件？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27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日志文件切割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切割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75322" y="2298451"/>
            <a:ext cx="2304256" cy="720080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92460" y="2730499"/>
            <a:ext cx="7981531" cy="2162132"/>
            <a:chOff x="971600" y="1988840"/>
            <a:chExt cx="7200728" cy="2160240"/>
          </a:xfrm>
        </p:grpSpPr>
        <p:sp>
          <p:nvSpPr>
            <p:cNvPr id="8" name="流程图: 过程 7"/>
            <p:cNvSpPr/>
            <p:nvPr/>
          </p:nvSpPr>
          <p:spPr>
            <a:xfrm>
              <a:off x="971600" y="1988840"/>
              <a:ext cx="7200001" cy="216000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可选过程 8"/>
            <p:cNvSpPr/>
            <p:nvPr/>
          </p:nvSpPr>
          <p:spPr>
            <a:xfrm>
              <a:off x="972327" y="1989080"/>
              <a:ext cx="7200001" cy="216000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575322" y="2226443"/>
            <a:ext cx="2315917" cy="504056"/>
            <a:chOff x="3408211" y="1484784"/>
            <a:chExt cx="2315917" cy="504056"/>
          </a:xfrm>
        </p:grpSpPr>
        <p:sp>
          <p:nvSpPr>
            <p:cNvPr id="12" name="椭圆 11"/>
            <p:cNvSpPr/>
            <p:nvPr/>
          </p:nvSpPr>
          <p:spPr>
            <a:xfrm>
              <a:off x="3408211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580112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74895" y="1588730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48480" y="2911453"/>
            <a:ext cx="78840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值得一提的是，“</a:t>
            </a:r>
            <a:r>
              <a:rPr lang="en-US" altLang="zh-CN" dirty="0"/>
              <a:t>&gt;/dev/null 2&gt;&amp;1</a:t>
            </a:r>
            <a:r>
              <a:rPr lang="zh-CN" altLang="zh-CN" dirty="0"/>
              <a:t>”指令用于屏蔽标准输出和标准出错的信息，并将其放到“垃圾桶”中，目的就是防止在</a:t>
            </a:r>
            <a:r>
              <a:rPr lang="en-US" altLang="zh-CN" dirty="0"/>
              <a:t>Linux</a:t>
            </a:r>
            <a:r>
              <a:rPr lang="zh-CN" altLang="zh-CN" dirty="0"/>
              <a:t>系统中执行</a:t>
            </a:r>
            <a:r>
              <a:rPr lang="en-US" altLang="zh-CN" dirty="0" err="1"/>
              <a:t>crontab</a:t>
            </a:r>
            <a:r>
              <a:rPr lang="zh-CN" altLang="zh-CN" dirty="0"/>
              <a:t>操作时，将输出内容和错误信息以邮件的形式发送个用户，造成大量的垃圾文件，因此，在使用</a:t>
            </a:r>
            <a:r>
              <a:rPr lang="en-US" altLang="zh-CN" dirty="0" err="1"/>
              <a:t>crontab</a:t>
            </a:r>
            <a:r>
              <a:rPr lang="zh-CN" altLang="zh-CN" dirty="0"/>
              <a:t>指令时，推荐添加“</a:t>
            </a:r>
            <a:r>
              <a:rPr lang="en-US" altLang="zh-CN" dirty="0"/>
              <a:t>&gt;/dev/null 2&gt;&amp;1</a:t>
            </a:r>
            <a:r>
              <a:rPr lang="zh-CN" altLang="zh-CN" dirty="0"/>
              <a:t>”设置。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820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日志文件切割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切割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580" y="2154753"/>
            <a:ext cx="4123810" cy="327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5596631" y="1828800"/>
            <a:ext cx="1280268" cy="54891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执行结果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295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什么是虚拟主机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7291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虚拟</a:t>
            </a:r>
            <a:r>
              <a:rPr lang="zh-CN" altLang="en-US" b="1" u="sng" dirty="0">
                <a:solidFill>
                  <a:srgbClr val="0070C0"/>
                </a:solidFill>
              </a:rPr>
              <a:t>主机</a:t>
            </a:r>
            <a:r>
              <a:rPr lang="zh-CN" altLang="en-US" b="1" u="sng" dirty="0" smtClean="0">
                <a:solidFill>
                  <a:srgbClr val="0070C0"/>
                </a:solidFill>
              </a:rPr>
              <a:t>技术</a:t>
            </a:r>
            <a:r>
              <a:rPr lang="zh-CN" altLang="en-US" dirty="0"/>
              <a:t>：</a:t>
            </a:r>
            <a:r>
              <a:rPr lang="zh-CN" altLang="en-US" dirty="0" smtClean="0"/>
              <a:t>是</a:t>
            </a:r>
            <a:r>
              <a:rPr lang="zh-CN" altLang="en-US" dirty="0"/>
              <a:t>指在一台物理主机服务器上划分出多个磁盘空间，每个磁盘空间都是一台虚拟主机，每台虚拟主机都可以独立对外提供</a:t>
            </a:r>
            <a:r>
              <a:rPr lang="en-US" altLang="zh-CN" dirty="0"/>
              <a:t>Web</a:t>
            </a:r>
            <a:r>
              <a:rPr lang="zh-CN" altLang="en-US" dirty="0"/>
              <a:t>服务，且互不干扰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作用</a:t>
            </a:r>
            <a:r>
              <a:rPr lang="zh-CN" altLang="en-US" dirty="0" smtClean="0"/>
              <a:t>：解决</a:t>
            </a:r>
            <a:r>
              <a:rPr lang="zh-CN" altLang="en-US" dirty="0"/>
              <a:t>了维护服务器技术的难题，同时又极大的节省了服务器硬件成本和相关的维护费用。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84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什么是虚拟主机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759794"/>
              </p:ext>
            </p:extLst>
          </p:nvPr>
        </p:nvGraphicFramePr>
        <p:xfrm>
          <a:off x="2030687" y="1910130"/>
          <a:ext cx="5317874" cy="4039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Visio" r:id="rId5" imgW="7774650" imgH="5900738" progId="Visio.Drawing.11">
                  <p:embed/>
                </p:oleObj>
              </mc:Choice>
              <mc:Fallback>
                <p:oleObj name="Visio" r:id="rId5" imgW="7774650" imgH="590073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687" y="1910130"/>
                        <a:ext cx="5317874" cy="40394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8042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基于端口号配置虚拟主机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7291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基于</a:t>
            </a:r>
            <a:r>
              <a:rPr lang="zh-CN" altLang="en-US" dirty="0"/>
              <a:t>端口号配置虚拟主机的方式，是</a:t>
            </a:r>
            <a:r>
              <a:rPr lang="en-US" altLang="zh-CN" dirty="0"/>
              <a:t>Nginx</a:t>
            </a:r>
            <a:r>
              <a:rPr lang="zh-CN" altLang="en-US" dirty="0"/>
              <a:t>中配置虚拟主机最简单的方式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原理</a:t>
            </a:r>
            <a:r>
              <a:rPr lang="zh-CN" altLang="en-US" dirty="0" smtClean="0"/>
              <a:t>：一</a:t>
            </a:r>
            <a:r>
              <a:rPr lang="zh-CN" altLang="en-US" dirty="0"/>
              <a:t>个</a:t>
            </a:r>
            <a:r>
              <a:rPr lang="en-US" altLang="zh-CN" dirty="0"/>
              <a:t>Nginx</a:t>
            </a:r>
            <a:r>
              <a:rPr lang="zh-CN" altLang="en-US" dirty="0"/>
              <a:t>监听多个端口，根据不同的端口号，来区分不同的网站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145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认识</a:t>
            </a:r>
            <a:r>
              <a:rPr lang="zh-CN" altLang="en-US" dirty="0"/>
              <a:t>配置文件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设置用户和组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401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Nginx</a:t>
            </a:r>
            <a:r>
              <a:rPr lang="zh-CN" altLang="en-US" dirty="0"/>
              <a:t>服务是由</a:t>
            </a:r>
            <a:r>
              <a:rPr lang="en-US" altLang="zh-CN" dirty="0"/>
              <a:t>1</a:t>
            </a:r>
            <a:r>
              <a:rPr lang="zh-CN" altLang="en-US" dirty="0"/>
              <a:t>个主进程（</a:t>
            </a:r>
            <a:r>
              <a:rPr lang="en-US" altLang="zh-CN" dirty="0"/>
              <a:t>master process</a:t>
            </a:r>
            <a:r>
              <a:rPr lang="zh-CN" altLang="en-US" dirty="0"/>
              <a:t>）和多个工作进程（</a:t>
            </a:r>
            <a:r>
              <a:rPr lang="en-US" altLang="zh-CN" dirty="0"/>
              <a:t>worker process</a:t>
            </a:r>
            <a:r>
              <a:rPr lang="zh-CN" altLang="en-US" dirty="0"/>
              <a:t>）组成的。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u="sng" dirty="0">
                <a:solidFill>
                  <a:srgbClr val="0070C0"/>
                </a:solidFill>
              </a:rPr>
              <a:t>主进程</a:t>
            </a:r>
            <a:r>
              <a:rPr lang="zh-CN" altLang="en-US" dirty="0"/>
              <a:t>：以</a:t>
            </a:r>
            <a:r>
              <a:rPr lang="en-US" altLang="zh-CN" dirty="0"/>
              <a:t>root</a:t>
            </a:r>
            <a:r>
              <a:rPr lang="zh-CN" altLang="en-US" dirty="0"/>
              <a:t>权限</a:t>
            </a:r>
            <a:r>
              <a:rPr lang="zh-CN" altLang="en-US" dirty="0" smtClean="0"/>
              <a:t>运行；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u="sng" dirty="0">
                <a:solidFill>
                  <a:srgbClr val="0070C0"/>
                </a:solidFill>
              </a:rPr>
              <a:t>工作进程</a:t>
            </a:r>
            <a:r>
              <a:rPr lang="zh-CN" altLang="en-US" dirty="0"/>
              <a:t>：在默认情况下以</a:t>
            </a:r>
            <a:r>
              <a:rPr lang="en-US" altLang="zh-CN" dirty="0"/>
              <a:t>nobody</a:t>
            </a:r>
            <a:r>
              <a:rPr lang="zh-CN" altLang="en-US" dirty="0"/>
              <a:t>用户</a:t>
            </a:r>
            <a:r>
              <a:rPr lang="zh-CN" altLang="en-US" dirty="0" smtClean="0"/>
              <a:t>运行；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u="sng" dirty="0">
                <a:solidFill>
                  <a:srgbClr val="0070C0"/>
                </a:solidFill>
              </a:rPr>
              <a:t>原因</a:t>
            </a:r>
            <a:r>
              <a:rPr lang="zh-CN" altLang="en-US" dirty="0"/>
              <a:t>：在于</a:t>
            </a:r>
            <a:r>
              <a:rPr lang="en-US" altLang="zh-CN" dirty="0"/>
              <a:t>nobody</a:t>
            </a:r>
            <a:r>
              <a:rPr lang="zh-CN" altLang="en-US" dirty="0"/>
              <a:t>用户是一个不能登录的账号，有一个专用的</a:t>
            </a:r>
            <a:r>
              <a:rPr lang="en-US" altLang="zh-CN" dirty="0"/>
              <a:t>ID</a:t>
            </a:r>
            <a:r>
              <a:rPr lang="zh-CN" altLang="en-US" dirty="0"/>
              <a:t>，可将每个运行的工作进程隔离出来，这样即使黑客破坏了服务器程序，因其不是</a:t>
            </a:r>
            <a:r>
              <a:rPr lang="en-US" altLang="zh-CN" dirty="0"/>
              <a:t>root</a:t>
            </a:r>
            <a:r>
              <a:rPr lang="zh-CN" altLang="en-US" dirty="0"/>
              <a:t>用户，也不会影响其他</a:t>
            </a:r>
            <a:r>
              <a:rPr lang="zh-CN" altLang="en-US" dirty="0" smtClean="0"/>
              <a:t>数据；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u="sng" dirty="0" smtClean="0">
                <a:solidFill>
                  <a:srgbClr val="0070C0"/>
                </a:solidFill>
              </a:rPr>
              <a:t>结论</a:t>
            </a:r>
            <a:r>
              <a:rPr lang="zh-CN" altLang="en-US" dirty="0" smtClean="0"/>
              <a:t>：工作</a:t>
            </a:r>
            <a:r>
              <a:rPr lang="zh-CN" altLang="en-US" dirty="0"/>
              <a:t>进程设置的执行用户权限越低，则服务器安全系数越高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247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基于端口号配置虚拟主机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597912" y="2090706"/>
            <a:ext cx="7916730" cy="3692579"/>
            <a:chOff x="3474760" y="3515222"/>
            <a:chExt cx="3922870" cy="1325108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3922870" cy="132510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36156" y="3573678"/>
              <a:ext cx="3861474" cy="1192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  #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another virtual host using mix of IP-, name-, and port-based configuration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  #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 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  #  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listen       8000;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  #  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listen       somename:8080;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5  #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server_name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somename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alias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another.alias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6  #  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/ 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7  #      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   html;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  #      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  index.html index.htm;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9  #  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10 #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7184572" y="5079991"/>
            <a:ext cx="1662546" cy="8576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参考配置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839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基于端口号配置虚拟主机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198" y="1972914"/>
            <a:ext cx="8401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u="sng" dirty="0">
                <a:solidFill>
                  <a:srgbClr val="0070C0"/>
                </a:solidFill>
              </a:rPr>
              <a:t>第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行注释</a:t>
            </a:r>
            <a:r>
              <a:rPr lang="zh-CN" altLang="en-US" dirty="0"/>
              <a:t>，用于告知用户</a:t>
            </a:r>
            <a:r>
              <a:rPr lang="en-US" altLang="zh-CN" dirty="0"/>
              <a:t>Nginx</a:t>
            </a:r>
            <a:r>
              <a:rPr lang="zh-CN" altLang="en-US" dirty="0"/>
              <a:t>中虚拟主机的配置可以基于</a:t>
            </a:r>
            <a:r>
              <a:rPr lang="en-US" altLang="zh-CN" dirty="0"/>
              <a:t>IP</a:t>
            </a:r>
            <a:r>
              <a:rPr lang="zh-CN" altLang="en-US" dirty="0"/>
              <a:t>地址、域名和端口号进行</a:t>
            </a:r>
            <a:r>
              <a:rPr lang="zh-CN" altLang="en-US" dirty="0" smtClean="0"/>
              <a:t>设置；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u="sng" dirty="0">
                <a:solidFill>
                  <a:srgbClr val="0070C0"/>
                </a:solidFill>
              </a:rPr>
              <a:t>第</a:t>
            </a:r>
            <a:r>
              <a:rPr lang="en-US" altLang="zh-CN" b="1" u="sng" dirty="0">
                <a:solidFill>
                  <a:srgbClr val="0070C0"/>
                </a:solidFill>
              </a:rPr>
              <a:t>2~10</a:t>
            </a:r>
            <a:r>
              <a:rPr lang="zh-CN" altLang="en-US" b="1" u="sng" dirty="0">
                <a:solidFill>
                  <a:srgbClr val="0070C0"/>
                </a:solidFill>
              </a:rPr>
              <a:t>行</a:t>
            </a:r>
            <a:r>
              <a:rPr lang="zh-CN" altLang="en-US" dirty="0"/>
              <a:t>配置是用于在</a:t>
            </a:r>
            <a:r>
              <a:rPr lang="en-US" altLang="zh-CN" dirty="0"/>
              <a:t>server</a:t>
            </a:r>
            <a:r>
              <a:rPr lang="zh-CN" altLang="en-US" dirty="0"/>
              <a:t>块中完成虚拟主机的</a:t>
            </a:r>
            <a:r>
              <a:rPr lang="zh-CN" altLang="en-US" dirty="0" smtClean="0"/>
              <a:t>设置；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u="sng" dirty="0">
                <a:solidFill>
                  <a:srgbClr val="0070C0"/>
                </a:solidFill>
              </a:rPr>
              <a:t>第</a:t>
            </a:r>
            <a:r>
              <a:rPr lang="en-US" altLang="zh-CN" b="1" u="sng" dirty="0">
                <a:solidFill>
                  <a:srgbClr val="0070C0"/>
                </a:solidFill>
              </a:rPr>
              <a:t>3</a:t>
            </a:r>
            <a:r>
              <a:rPr lang="zh-CN" altLang="en-US" b="1" u="sng" dirty="0">
                <a:solidFill>
                  <a:srgbClr val="0070C0"/>
                </a:solidFill>
              </a:rPr>
              <a:t>行</a:t>
            </a:r>
            <a:r>
              <a:rPr lang="zh-CN" altLang="en-US" dirty="0"/>
              <a:t>配置表示使用</a:t>
            </a:r>
            <a:r>
              <a:rPr lang="en-US" altLang="zh-CN" dirty="0"/>
              <a:t>listen</a:t>
            </a:r>
            <a:r>
              <a:rPr lang="zh-CN" altLang="en-US" dirty="0"/>
              <a:t>命令监听</a:t>
            </a:r>
            <a:r>
              <a:rPr lang="zh-CN" altLang="en-US" dirty="0" smtClean="0"/>
              <a:t>端口，</a:t>
            </a:r>
            <a:r>
              <a:rPr lang="zh-CN" altLang="en-US" b="1" u="sng" dirty="0">
                <a:solidFill>
                  <a:srgbClr val="0070C0"/>
                </a:solidFill>
              </a:rPr>
              <a:t>第</a:t>
            </a:r>
            <a:r>
              <a:rPr lang="en-US" altLang="zh-CN" b="1" u="sng" dirty="0">
                <a:solidFill>
                  <a:srgbClr val="0070C0"/>
                </a:solidFill>
              </a:rPr>
              <a:t>4</a:t>
            </a:r>
            <a:r>
              <a:rPr lang="zh-CN" altLang="en-US" b="1" u="sng" dirty="0">
                <a:solidFill>
                  <a:srgbClr val="0070C0"/>
                </a:solidFill>
              </a:rPr>
              <a:t>行</a:t>
            </a:r>
            <a:r>
              <a:rPr lang="zh-CN" altLang="en-US" dirty="0"/>
              <a:t>配置表示使用</a:t>
            </a:r>
            <a:r>
              <a:rPr lang="zh-CN" altLang="en-US" dirty="0" smtClean="0"/>
              <a:t>“</a:t>
            </a:r>
            <a:r>
              <a:rPr lang="en-US" altLang="zh-CN" dirty="0" smtClean="0"/>
              <a:t>IP</a:t>
            </a:r>
            <a:r>
              <a:rPr lang="en-US" altLang="zh-CN" dirty="0"/>
              <a:t>/</a:t>
            </a:r>
            <a:r>
              <a:rPr lang="zh-CN" altLang="en-US" dirty="0"/>
              <a:t>域名</a:t>
            </a:r>
            <a:r>
              <a:rPr lang="en-US" altLang="zh-CN" dirty="0"/>
              <a:t>:</a:t>
            </a:r>
            <a:r>
              <a:rPr lang="zh-CN" altLang="en-US" dirty="0"/>
              <a:t>端口号”的方式监听端口，在实际设置中两者</a:t>
            </a:r>
            <a:r>
              <a:rPr lang="zh-CN" altLang="en-US" b="1" u="sng" dirty="0">
                <a:solidFill>
                  <a:srgbClr val="0070C0"/>
                </a:solidFill>
              </a:rPr>
              <a:t>只能选</a:t>
            </a:r>
            <a:r>
              <a:rPr lang="zh-CN" altLang="en-US" b="1" u="sng" dirty="0" smtClean="0">
                <a:solidFill>
                  <a:srgbClr val="0070C0"/>
                </a:solidFill>
              </a:rPr>
              <a:t>其一</a:t>
            </a:r>
            <a:r>
              <a:rPr lang="zh-CN" altLang="en-US" dirty="0"/>
              <a:t>；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u="sng" dirty="0" smtClean="0">
                <a:solidFill>
                  <a:srgbClr val="0070C0"/>
                </a:solidFill>
              </a:rPr>
              <a:t>http</a:t>
            </a:r>
            <a:r>
              <a:rPr lang="zh-CN" altLang="en-US" b="1" u="sng" dirty="0">
                <a:solidFill>
                  <a:srgbClr val="0070C0"/>
                </a:solidFill>
              </a:rPr>
              <a:t>块中的每个</a:t>
            </a:r>
            <a:r>
              <a:rPr lang="en-US" altLang="zh-CN" b="1" u="sng" dirty="0">
                <a:solidFill>
                  <a:srgbClr val="0070C0"/>
                </a:solidFill>
              </a:rPr>
              <a:t>server</a:t>
            </a:r>
            <a:r>
              <a:rPr lang="zh-CN" altLang="en-US" b="1" u="sng" dirty="0">
                <a:solidFill>
                  <a:srgbClr val="0070C0"/>
                </a:solidFill>
              </a:rPr>
              <a:t>块都是一个虚拟</a:t>
            </a:r>
            <a:r>
              <a:rPr lang="zh-CN" altLang="en-US" b="1" u="sng" dirty="0" smtClean="0">
                <a:solidFill>
                  <a:srgbClr val="0070C0"/>
                </a:solidFill>
              </a:rPr>
              <a:t>主机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860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基于端口号配置虚拟主机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72914"/>
            <a:ext cx="840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）修改</a:t>
            </a:r>
            <a:r>
              <a:rPr lang="en-US" altLang="zh-CN" dirty="0" err="1"/>
              <a:t>nginx.conf</a:t>
            </a:r>
            <a:r>
              <a:rPr lang="zh-CN" altLang="en-US" dirty="0"/>
              <a:t>配置文件，在</a:t>
            </a:r>
            <a:r>
              <a:rPr lang="en-US" altLang="zh-CN" dirty="0"/>
              <a:t>http</a:t>
            </a:r>
            <a:r>
              <a:rPr lang="zh-CN" altLang="en-US" dirty="0"/>
              <a:t>块中添加以下两个</a:t>
            </a:r>
            <a:r>
              <a:rPr lang="en-US" altLang="zh-CN" dirty="0"/>
              <a:t>server</a:t>
            </a:r>
            <a:r>
              <a:rPr lang="zh-CN" altLang="en-US" dirty="0"/>
              <a:t>配置。</a:t>
            </a: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4626300" y="2726718"/>
            <a:ext cx="4208971" cy="2985315"/>
            <a:chOff x="3451225" y="3515223"/>
            <a:chExt cx="3075161" cy="2659576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5" y="3515223"/>
              <a:ext cx="3075161" cy="265957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2858774" cy="238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 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配置监听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8002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端口号的虚拟主机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9 server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10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listen     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8002;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11	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server_name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192.168.78.3;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12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  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html/html8002;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13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 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index.html index.htm;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14 }</a:t>
              </a:r>
              <a:endParaRPr lang="de-DE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2"/>
          <p:cNvGrpSpPr>
            <a:grpSpLocks/>
          </p:cNvGrpSpPr>
          <p:nvPr/>
        </p:nvGrpSpPr>
        <p:grpSpPr bwMode="auto">
          <a:xfrm>
            <a:off x="349180" y="2743860"/>
            <a:ext cx="4208971" cy="2968174"/>
            <a:chOff x="3451225" y="3515223"/>
            <a:chExt cx="3075161" cy="2970565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3451225" y="3515223"/>
              <a:ext cx="3075161" cy="2970565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2858774" cy="2679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 #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配置监听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8001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端口号的虚拟主机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 server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3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listen     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8001;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4	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server_name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192.168.78.3;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5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  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html/html8001;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6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 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index.html index.htm;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7 }</a:t>
              </a:r>
              <a:endParaRPr lang="de-DE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13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基于端口号配置虚拟主机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81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713" y="2623330"/>
            <a:ext cx="4409524" cy="15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713" y="4305707"/>
            <a:ext cx="4419048" cy="15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362198" y="197291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）编写测试文件并查看结果，修改防火墙开放</a:t>
            </a:r>
            <a:r>
              <a:rPr lang="en-US" altLang="zh-CN" dirty="0"/>
              <a:t>8001</a:t>
            </a:r>
            <a:r>
              <a:rPr lang="zh-CN" altLang="en-US" dirty="0"/>
              <a:t>和</a:t>
            </a:r>
            <a:r>
              <a:rPr lang="en-US" altLang="zh-CN" dirty="0"/>
              <a:t>8002</a:t>
            </a:r>
            <a:r>
              <a:rPr lang="zh-CN" altLang="en-US" dirty="0" smtClean="0"/>
              <a:t>端口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90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虚拟主机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别名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7291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设置</a:t>
            </a:r>
            <a:r>
              <a:rPr lang="en-US" altLang="zh-CN" b="1" u="sng" dirty="0" smtClean="0">
                <a:solidFill>
                  <a:srgbClr val="0070C0"/>
                </a:solidFill>
              </a:rPr>
              <a:t>IP</a:t>
            </a:r>
            <a:r>
              <a:rPr lang="zh-CN" altLang="en-US" b="1" u="sng" dirty="0" smtClean="0">
                <a:solidFill>
                  <a:srgbClr val="0070C0"/>
                </a:solidFill>
              </a:rPr>
              <a:t>别名的方式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一</a:t>
            </a:r>
            <a:r>
              <a:rPr lang="zh-CN" altLang="en-US" dirty="0"/>
              <a:t>种是修改网络配置文件</a:t>
            </a:r>
            <a:r>
              <a:rPr lang="en-US" altLang="zh-CN" dirty="0" smtClean="0"/>
              <a:t>ifcfg-eth0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一</a:t>
            </a:r>
            <a:r>
              <a:rPr lang="zh-CN" altLang="en-US" dirty="0"/>
              <a:t>种是通过</a:t>
            </a:r>
            <a:r>
              <a:rPr lang="en-US" altLang="zh-CN" dirty="0" err="1"/>
              <a:t>ifconfig</a:t>
            </a:r>
            <a:r>
              <a:rPr lang="zh-CN" altLang="en-US" dirty="0"/>
              <a:t>和</a:t>
            </a:r>
            <a:r>
              <a:rPr lang="en-US" altLang="zh-CN" dirty="0"/>
              <a:t>route</a:t>
            </a:r>
            <a:r>
              <a:rPr lang="zh-CN" altLang="en-US" dirty="0"/>
              <a:t>命令进行</a:t>
            </a:r>
            <a:r>
              <a:rPr lang="zh-CN" altLang="en-US" dirty="0" smtClean="0"/>
              <a:t>设置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182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虚拟主机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别名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7291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）修改网络配置文件</a:t>
            </a:r>
            <a:endParaRPr lang="en-US" altLang="zh-CN" dirty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498789" y="2901710"/>
            <a:ext cx="6068287" cy="2785604"/>
            <a:chOff x="3451224" y="3515222"/>
            <a:chExt cx="3035997" cy="3707713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3035997" cy="370771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3530272" y="3532456"/>
              <a:ext cx="2956949" cy="356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sysconfig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/network-scripts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e-DE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network-scripts]# cp ifcfg-eth0 ifcfg-eth0:1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e-DE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network-scripts]# cp ifcfg-eth0 </a:t>
              </a:r>
              <a:r>
                <a:rPr lang="de-DE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ifcfg-eth0:2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e-DE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network-scripts]#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vi </a:t>
              </a:r>
              <a:r>
                <a:rPr lang="de-DE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ifcfg-eth0:1</a:t>
              </a:r>
            </a:p>
            <a:p>
              <a:pPr marL="0" indent="0" eaLnBrk="0" hangingPunct="0">
                <a:lnSpc>
                  <a:spcPct val="200000"/>
                </a:lnSpc>
                <a:defRPr/>
              </a:pPr>
              <a:r>
                <a:rPr lang="de-DE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network-scripts]#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vi </a:t>
              </a:r>
              <a:r>
                <a:rPr lang="de-DE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ifcfg-eth0:2</a:t>
              </a:r>
            </a:p>
            <a:p>
              <a:pPr marL="0" indent="0" eaLnBrk="0" hangingPunct="0">
                <a:lnSpc>
                  <a:spcPct val="200000"/>
                </a:lnSpc>
                <a:defRPr/>
              </a:pPr>
              <a:r>
                <a:rPr lang="de-DE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network-scripts]# </a:t>
              </a:r>
              <a:r>
                <a:rPr lang="de-DE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service </a:t>
              </a:r>
              <a:r>
                <a:rPr lang="de-DE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network reload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842495" y="4318262"/>
            <a:ext cx="1418274" cy="78812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973306" y="4146611"/>
            <a:ext cx="2493818" cy="1257829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DEVICE=eth0:1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IPADDR=192.168.78.4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-------------------------------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DEVICE=eth0:2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IPADDR=192.168.78.5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305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虚拟主机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别名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84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84" y="1866035"/>
            <a:ext cx="5190477" cy="45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6368588" y="4735607"/>
            <a:ext cx="1662546" cy="8576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查看方式一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67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虚拟主机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别名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866" name="Picture 2" descr="无标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89" y="1757795"/>
            <a:ext cx="4277322" cy="439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5773338" y="3441196"/>
            <a:ext cx="1662546" cy="8576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查看方式二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537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虚拟主机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别名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7291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</a:t>
            </a:r>
            <a:r>
              <a:rPr lang="en-US" altLang="zh-CN" b="1" u="sng" dirty="0" err="1">
                <a:solidFill>
                  <a:srgbClr val="0070C0"/>
                </a:solidFill>
              </a:rPr>
              <a:t>ifconfig</a:t>
            </a:r>
            <a:r>
              <a:rPr lang="zh-CN" altLang="en-US" b="1" u="sng" dirty="0">
                <a:solidFill>
                  <a:srgbClr val="0070C0"/>
                </a:solidFill>
              </a:rPr>
              <a:t>和</a:t>
            </a:r>
            <a:r>
              <a:rPr lang="en-US" altLang="zh-CN" b="1" u="sng" dirty="0">
                <a:solidFill>
                  <a:srgbClr val="0070C0"/>
                </a:solidFill>
              </a:rPr>
              <a:t>route</a:t>
            </a:r>
            <a:r>
              <a:rPr lang="zh-CN" altLang="en-US" b="1" u="sng" dirty="0">
                <a:solidFill>
                  <a:srgbClr val="0070C0"/>
                </a:solidFill>
              </a:rPr>
              <a:t>命令</a:t>
            </a:r>
            <a:endParaRPr lang="en-US" altLang="zh-CN" dirty="0"/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605664" y="2854210"/>
            <a:ext cx="8015819" cy="2785604"/>
            <a:chOff x="3451224" y="3515222"/>
            <a:chExt cx="3035997" cy="3707713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3035997" cy="370771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8"/>
            <p:cNvSpPr>
              <a:spLocks noChangeArrowheads="1"/>
            </p:cNvSpPr>
            <p:nvPr/>
          </p:nvSpPr>
          <p:spPr bwMode="auto">
            <a:xfrm>
              <a:off x="3530272" y="3532456"/>
              <a:ext cx="2956949" cy="356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ifconfig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eth0:1 192.168.78.4 broadcast 192.168.78.255 netmask 255.255.255.0 up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route add -host 192.168.78.4 dev eth0:1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ifconfig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eth0:2 192.168.78.5 broadcast 192.168.78.255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netmask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255.255.255.0 up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route add -host 192.168.78.5 dev eth0:2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110325" y="5825284"/>
            <a:ext cx="6976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ifconfig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route</a:t>
            </a:r>
            <a:r>
              <a:rPr lang="zh-CN" altLang="zh-CN" dirty="0">
                <a:solidFill>
                  <a:srgbClr val="FF0000"/>
                </a:solidFill>
              </a:rPr>
              <a:t>配置的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别名</a:t>
            </a:r>
            <a:r>
              <a:rPr lang="zh-CN" altLang="zh-CN" dirty="0" smtClean="0">
                <a:solidFill>
                  <a:srgbClr val="FF0000"/>
                </a:solidFill>
              </a:rPr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系统网络服务</a:t>
            </a:r>
            <a:r>
              <a:rPr lang="zh-CN" altLang="zh-CN" dirty="0" smtClean="0">
                <a:solidFill>
                  <a:srgbClr val="FF0000"/>
                </a:solidFill>
              </a:rPr>
              <a:t>重</a:t>
            </a:r>
            <a:r>
              <a:rPr lang="zh-CN" altLang="zh-CN" dirty="0">
                <a:solidFill>
                  <a:srgbClr val="FF0000"/>
                </a:solidFill>
              </a:rPr>
              <a:t>启后就会消失。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595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虚拟</a:t>
            </a:r>
            <a:r>
              <a:rPr lang="zh-CN" altLang="en-US" dirty="0"/>
              <a:t>主机</a:t>
            </a:r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虚拟主机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别名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72914"/>
            <a:ext cx="85442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</a:t>
            </a:r>
            <a:r>
              <a:rPr lang="en-US" altLang="zh-CN" b="1" u="sng" dirty="0" err="1">
                <a:solidFill>
                  <a:srgbClr val="0070C0"/>
                </a:solidFill>
              </a:rPr>
              <a:t>ifconfig</a:t>
            </a:r>
            <a:r>
              <a:rPr lang="zh-CN" altLang="en-US" b="1" u="sng" dirty="0">
                <a:solidFill>
                  <a:srgbClr val="0070C0"/>
                </a:solidFill>
              </a:rPr>
              <a:t>和</a:t>
            </a:r>
            <a:r>
              <a:rPr lang="en-US" altLang="zh-CN" b="1" u="sng" dirty="0">
                <a:solidFill>
                  <a:srgbClr val="0070C0"/>
                </a:solidFill>
              </a:rPr>
              <a:t>route</a:t>
            </a:r>
            <a:r>
              <a:rPr lang="zh-CN" altLang="en-US" b="1" u="sng" dirty="0" smtClean="0">
                <a:solidFill>
                  <a:srgbClr val="0070C0"/>
                </a:solidFill>
              </a:rPr>
              <a:t>命令</a:t>
            </a:r>
            <a:endParaRPr lang="en-US" altLang="zh-CN" b="1" u="sng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u="sng" dirty="0">
                <a:solidFill>
                  <a:srgbClr val="0070C0"/>
                </a:solidFill>
              </a:rPr>
              <a:t>eth0:1</a:t>
            </a:r>
            <a:r>
              <a:rPr lang="zh-CN" altLang="en-US" dirty="0" smtClean="0"/>
              <a:t>用于</a:t>
            </a:r>
            <a:r>
              <a:rPr lang="zh-CN" altLang="en-US" dirty="0"/>
              <a:t>为网络配置文件</a:t>
            </a:r>
            <a:r>
              <a:rPr lang="en-US" altLang="zh-CN" dirty="0"/>
              <a:t>eth0</a:t>
            </a:r>
            <a:r>
              <a:rPr lang="zh-CN" altLang="en-US" dirty="0"/>
              <a:t>设置别名，</a:t>
            </a:r>
            <a:r>
              <a:rPr lang="en-US" altLang="zh-CN" dirty="0"/>
              <a:t>eth0</a:t>
            </a:r>
            <a:r>
              <a:rPr lang="zh-CN" altLang="en-US" dirty="0"/>
              <a:t>后为任意正整数，取值范围为</a:t>
            </a:r>
            <a:r>
              <a:rPr lang="en-US" altLang="zh-CN" dirty="0" smtClean="0"/>
              <a:t>0~255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u="sng" dirty="0">
                <a:solidFill>
                  <a:srgbClr val="0070C0"/>
                </a:solidFill>
              </a:rPr>
              <a:t>broadcast&lt;IP</a:t>
            </a:r>
            <a:r>
              <a:rPr lang="zh-CN" altLang="en-US" b="1" u="sng" dirty="0">
                <a:solidFill>
                  <a:srgbClr val="0070C0"/>
                </a:solidFill>
              </a:rPr>
              <a:t>地址</a:t>
            </a:r>
            <a:r>
              <a:rPr lang="en-US" altLang="zh-CN" b="1" u="sng" dirty="0">
                <a:solidFill>
                  <a:srgbClr val="0070C0"/>
                </a:solidFill>
              </a:rPr>
              <a:t>&gt;</a:t>
            </a:r>
            <a:r>
              <a:rPr lang="zh-CN" altLang="en-US" dirty="0" smtClean="0"/>
              <a:t>用于</a:t>
            </a:r>
            <a:r>
              <a:rPr lang="zh-CN" altLang="en-US" dirty="0"/>
              <a:t>为指定网卡设置广播</a:t>
            </a:r>
            <a:r>
              <a:rPr lang="zh-CN" altLang="en-US" dirty="0" smtClean="0"/>
              <a:t>协议；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u="sng" dirty="0">
                <a:solidFill>
                  <a:srgbClr val="0070C0"/>
                </a:solidFill>
              </a:rPr>
              <a:t>netmask&lt;</a:t>
            </a:r>
            <a:r>
              <a:rPr lang="zh-CN" altLang="en-US" b="1" u="sng" dirty="0">
                <a:solidFill>
                  <a:srgbClr val="0070C0"/>
                </a:solidFill>
              </a:rPr>
              <a:t>子网掩码</a:t>
            </a:r>
            <a:r>
              <a:rPr lang="en-US" altLang="zh-CN" b="1" u="sng" dirty="0">
                <a:solidFill>
                  <a:srgbClr val="0070C0"/>
                </a:solidFill>
              </a:rPr>
              <a:t>&gt;</a:t>
            </a:r>
            <a:r>
              <a:rPr lang="zh-CN" altLang="en-US" dirty="0" smtClean="0"/>
              <a:t>用于</a:t>
            </a:r>
            <a:r>
              <a:rPr lang="zh-CN" altLang="en-US" dirty="0"/>
              <a:t>设置网卡的子网</a:t>
            </a:r>
            <a:r>
              <a:rPr lang="zh-CN" altLang="en-US" dirty="0" smtClean="0"/>
              <a:t>掩码；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u="sng" dirty="0">
                <a:solidFill>
                  <a:srgbClr val="0070C0"/>
                </a:solidFill>
              </a:rPr>
              <a:t>up</a:t>
            </a:r>
            <a:r>
              <a:rPr lang="zh-CN" altLang="en-US" dirty="0"/>
              <a:t>用于启动指定的网卡，如</a:t>
            </a:r>
            <a:r>
              <a:rPr lang="en-US" altLang="zh-CN" dirty="0" smtClean="0"/>
              <a:t>eth0:1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u="sng" dirty="0">
                <a:solidFill>
                  <a:srgbClr val="0070C0"/>
                </a:solidFill>
              </a:rPr>
              <a:t>route</a:t>
            </a:r>
            <a:r>
              <a:rPr lang="zh-CN" altLang="en-US" b="1" u="sng" dirty="0">
                <a:solidFill>
                  <a:srgbClr val="0070C0"/>
                </a:solidFill>
              </a:rPr>
              <a:t>命令的参数</a:t>
            </a:r>
            <a:r>
              <a:rPr lang="en-US" altLang="zh-CN" b="1" u="sng" dirty="0">
                <a:solidFill>
                  <a:srgbClr val="0070C0"/>
                </a:solidFill>
              </a:rPr>
              <a:t>add</a:t>
            </a:r>
            <a:r>
              <a:rPr lang="zh-CN" altLang="en-US" dirty="0"/>
              <a:t>，用于添加增加路由的相关</a:t>
            </a:r>
            <a:r>
              <a:rPr lang="zh-CN" altLang="en-US" dirty="0" smtClean="0"/>
              <a:t>参数；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u="sng" dirty="0">
                <a:solidFill>
                  <a:srgbClr val="0070C0"/>
                </a:solidFill>
              </a:rPr>
              <a:t>-host</a:t>
            </a:r>
            <a:r>
              <a:rPr lang="zh-CN" altLang="en-US" dirty="0" smtClean="0"/>
              <a:t>表示</a:t>
            </a:r>
            <a:r>
              <a:rPr lang="zh-CN" altLang="en-US" dirty="0"/>
              <a:t>其参数值连接到单个主机的路由</a:t>
            </a:r>
            <a:r>
              <a:rPr lang="zh-CN" altLang="en-US" dirty="0" smtClean="0"/>
              <a:t>地址；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u="sng" dirty="0">
                <a:solidFill>
                  <a:srgbClr val="0070C0"/>
                </a:solidFill>
              </a:rPr>
              <a:t>dev</a:t>
            </a:r>
            <a:r>
              <a:rPr lang="zh-CN" altLang="en-US" dirty="0" smtClean="0"/>
              <a:t>用于</a:t>
            </a:r>
            <a:r>
              <a:rPr lang="zh-CN" altLang="en-US" dirty="0"/>
              <a:t>指定该路由通过哪一块网卡连线出去，如</a:t>
            </a:r>
            <a:r>
              <a:rPr lang="en-US" altLang="zh-CN" dirty="0" smtClean="0"/>
              <a:t>eth0:1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37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8916682-5902-40C2-9ED3-492080BF72C7"/>
  <p:tag name="ISPRING_SCORM_RATE_SLIDES" val="1"/>
  <p:tag name="ISPRING_SCORM_RATE_QUIZZES" val="0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RESENTATION_TITLE" val="第3章 PHP操作数据库"/>
  <p:tag name="ISPRING_OUTPUT_FOLDER" val="D:\test"/>
  <p:tag name="ISPRING_PLAYERS_CUSTOMIZATION" val="UEsDBBQAAgAIAEFOkUZQ57jmQgQAAHQOAAAdAAAAdW5pdmVyc2FsL2NvbW1vbl9tZXNzYWdlcy5sbmetV11v01YYvkfiPxxZQtouFmASiIs0yIlPEwvHDvZJP/Yh69Q+BAvHp7OdjHLFpg2tkxiTYBPr2KpOHZ00lk1ITIwyfk3jtFf8hb22k5IUUOxmF5FynDzP+/W8r99TvHi97aIu8wOHe3PC2cIZATHP4rbjteaEJpl/74KAgpB6NnW5x+YEjwvoYunkiaJLvVaHthh8P3kCoWKbBQEcg1J8enVGjj0nNMpmRas3RHXZVLSqZpblqlCq8PYq9daQwlv8I/+d989fuH723Pl3i6eHyCxERl1UlEkqlDCdO5OBSCW6ppjAhhVTxUtEKPW//Wbv6c2DrSf5wFqTKLKKAb+9M3j2eH/nVv/HF/koGjpeAPz67Yz2m7qOVWIaiixhUzZMVSNJahRMsCSUlnkHXaVdhkKOug77FIVXGRQ2dHyGAtexkx8sDg+8DptmTNLFRVmtmkTTFMPEqjR6IpQGu3ejnzYH93YHj+7lpNFFA+tCKbr78OCH7WNgzaT0KTxavxk9WM9HUpOrNQU+JPbi4Pf7e896+QgaWIUETI+7jg1DrGKzrC1BmWKRPcwD0S6Bla1ev7eRB7WMDUjO/T+nYVRxQa6KRNbUWEU6NoguVw4lZFEPcc9dQ9SyAIdWfdZ1eCeAJ7GqmJ2KKchnxcCXmyBeWVTeINSUEDleItmW02Xggm8zf5oN6KAKluLyXG7KH5jzoqxgyYR6SdqiSZL2jo1R6ACPh4i6Lo8DALvU7lLPYmiFWbQTMLQGf7MdO/nbKoWwY08+6Tg3EA2H3XNq2HiqhJdOFWZzTSYKjI5F6nswdHNSTbT968G2OwFEGoasvRpOi2IsE4X/xYtZ42qIhvHWoLLUZcaIjtjPG44BEsc6vOug5csOz47AddCHUMJt6rjZUbI6D4YaPgtgzDMfyd6VHDZVbUigcnRcjgXI/IQLC1CRHPhFXDZkEueYrQROOPW1lBQqrfebNWLBWuCykL3SyQq7wqH/XUa7UER47gSpcArHMJZLEKPJGo/A8Tk9ZFHBoRYNYQlD4JLrtCF+OwNns45HGUzH60QmYP7Dy2awuzPY/WPv6dewWkSPtgYbX0RP7uzvfLXf+6v/73cvn2/OYid1P/rsl/727ZR2GpuBRb1SMyuiWsEg8/6d76O/s4JAprEzCjFMRSzH8OjxFrz5o89/izZ/jdZfQHD9W1/2e/9kJEyXLwnPi0A6ylrCVCgUMnIc9Sh1BBajnx+8fL6RiwSaMB49+JDsQ5WHLPh4GgkRy5O45JAFNVxdR7g8C2xS+2EGRULESq0O8oC1Q2cB7/jW9LVgnKEu6pdgCCSrlVCqU/8aTBDCuZuLJYk7nmJhPuvH2uDHCWYbxHHURG6YoiQlFxu40riOdS19gdmIJqMsvuG4cMPJSlapiSpMmSN8zHbCnITJYB91PLRgeh4pLd7bXpvzh6cguR8WT49dF/8DUEsDBBQAAgAIAEFOkUZ4aHBSPQQAAD0OAAAuAAAAdW5pdmVyc2FsL2N1c3RvbV9wcmVzZXRzLzAvY29tbW9uX21lc3NhZ2VzLmxuZ61XXW/TVhi+7684soS0XSzAJBAXqZETn6YWjh3sk37sQ9ZpfAgWjk9nOxnlik0bWicxJsEm1rFVnTo6aSybkJgYZfyaxmmv+Au8tpO26ZhsEy56cdw8z/v1vO95T/ni9Y6LeswPHO7NCmdLZwTEvBa3Ha89KzTJ3HsXBBSE1LOpyz02K3hcQBfFmbJLvXaXtpk4M4NQucOCAA6BCIejI3LsWaFRsap6vSFpy5aq13SrotQEsco7q9RbQypv84/8d94/f+H62XPn3y2fHiFz8Jh1SVUnmVBCdO5MNo9GDF21gAyrloaXiCAOvv1m7+nNg60nhbB6k6iKhgG+vTN89nh/59bgxxeFGBoGXgD4+u181puGgTVimaoiY0sxLU0nSVpUTLAsiMu8i67SHkMhRz2HfYrCqwzqGTo+Q4Hr2Mk/Whw+eF2WYUs2pEVFq1lE11XTwpo8/iKIw9270U+bw3u7w0f3irEYkokNQYzuPjz4Ybs41EpqnqKj9ZvRg/VCHPNKbV6FPxL7cPD7/b1n/UL4BtYg+MyY69g0pRq2KvoSFCjW1sMCCP0S2NjqD/obBUDL2IS83P8zA6JJC0pNIoquxeIxsEkMpXqonBb1EPfcNURbLcChVZ/1HN4N4EssJmanGgoKGTHx5SZIVpHU18gz5UOOlwi17fQYeODbzM8wAV1TxXJcmMtN5QNrTlJULFtQKVlftEjS0LEtCrL3eIio6/LYfTBL7R71WgytsBbtBgytwc9sx05+tkoh6NiRT7rODUTDUcucGnWbJuOlU6WpPFOICsNikfoezNdiTBOd/t9QO90A4gxD1lkNs2I4lofS23Biyqgakmn+b0h5ajJdPCfMFwzGBG1jA2416POKw3MDcB2UIYi4Qx03N0jR5sBMw2cBzHTmI8W7kt+ipo/wGkdvSLEAOZ9wYAFqkR++iCumQuLsspXACbMuoKRCaZ1fr40W3P0uC9mRPlbYFQ497zLag+rBdydIBVMqbquIEMaTNJ55x8fyiEQDd9o0hBULgUOu04Hg7WzKZh2Ps5eO04k0wLSHi2W4uzPc/WPv6dewP0SPtoYbX0RP7uzvfLXf/2vw73cvn29OYSZ1Pvrsl8H27ZQ1g8zEklGdt6qSVsUg7sGd76O/c2JAnbErKjEtVarE6OjxFtzv0ee/RZu/RusvILLBrS8H/X/y8aXblYznJOAcZywhKpVK+ShO+pO6AavPzw9ePt8owgGNF48afMj1ocZDFnycwUGkyiQsOeQAjdbSMazAcprUfJQ8iRCpOl8HWcBuYbCAd/1W5uV/nKAuGZeg7ZPdSRDr1L8GI4Nw7hYhSWKOh1ZYyPabbObH8VMN3ThiojQsSZaTxwo8U1yndS29p2xEk8kVv1pceLXk5KrOSxpMlRN0zHbCYnzJDB+3OHRdeh4LLN7LTo70wwM872bKp49efq8AUEsDBBQAAgAIAEFOkUYdEdZ1KAQAAP4PAAAnAAAAdW5pdmVyc2FsL2ZsYXNoX3B1Ymxpc2hpbmdfc2V0dGluZ3MueG1s1VddbxtFFH33rxgt6mO9TpuQNFq7ihJbjXCcUC+iFULRePfGO2R2ZtmZtes+FVQqglSohJBQqKiCSsIDBFSpUiGlPwbVdnjqX+CuN3Hi2ilrqqBUfrD27rnnfsydMzvW5Rs+Jw0IFZMib0xkcwYB4UiXiXreeM8unZ8xiNJUuJRLAXlDSINcLmSsIKpxprwqaI1QRZBGqNlA5w1P62DWNJvNZpapIIzfSh5p5FdZR/pmEIICoSE0A05b+KdbASijkMkQYiWmJelGHAhzMQXB4uwoL3GqPMNMYDXqrNdDGQl3XnIZkrBeyxtvzczFv0NMQrXAfBBxcaqAxtisZ6nrsjgfyqvsJhAPWN3DxKcnDdJkrvbyxsXchZgG4eYwTY88KYLGNPMSqxH6gN8HTV2qafKYBNRwQ6tDQ2JyW4L6zLHxDYkbkDcW7NVqeXGhuFpZtovV1Sv2UjnJYQwnu3jNHsPJXrTLxXHwaemvXF8pXi0vVt5ZtZeXy/biypEXdnSgIZY52DELOyuj0IF+wyztRX5NUMZx2l5qowKN88ppWAdblhiu4hrlCgzyUQD1dyPKmW7hWOdwrNcBgjkVgKOvxsuWN3QYgXFElxBiYriW/ZmYutSfiemZgdLNJPpRWSOztKjW1PFweNDWS80yj5sOYWtSDJQWP5Oa5G6/IPBr4FaoD8f2RHWdiRIiJwyyhovAsdS5kFFuEKaxdKfvrKKa0kz3dmHpOJIgF+52IEvVoVY4Hg3VQMf7XY8H3yl8UJEa1IdJKxLTSdDOt7+2721393a6e788f/LF8ye3Oj9vdTdvdx5/tb/z+f7ub+0/v3nx9EEaqusyIn6kNEExCThoINoD8nHEbpIarMkQCAfaQNlBO1NEceZCdizigCp1REp1wkHOJZtgsbJQvHaOaEmo26DCGZMcVx/8QJ8GP8XahcQQnMsmuMcosDMOjRSQFsJc5vZgacpMHdujDYgDNhg0e6Q43gzzSTjxhYNzykQEaQkdKogUvEWog1qgCCpug8lIoSWOgeX1qNV/SjBxJUz0Uq3jdsJgoQthGrbcxIWLk1NvT89cms2af93aPv9KpwN9XOE0jpYI5PyJApzO6yUZ/henV4jxkG9Jhn48oe5Q0NEHzIEQDkuFZcYSNlrResJ7FgWt8+DHzsaz7t7Xne/vv3i6mUrYHm117m90Pv3pwHfzdvvOZ+3d39P4th/udP94tL9zp/3dszT43hKkIt64iwr799bjVOB7X6YHo46n49xOA+tu7bZ307X5kx/aD+8mp0Ua/Ps0FHgEvBHQCp5W9d6XJMHzijOf4f57I4ToJE14fQ37X3Totb6sEhE7TR3KZrOnNgVnXudPs71nqWPJU/8uNHD5scyR18z4jc8E87GP8XdM/25amJrM4XVq5KtMBtkG7+yFzD9QSwMEFAACAAgAQU6RRstwdQu3AgAAVAoAACEAAAB1bml2ZXJzYWwvZmxhc2hfc2tpbl9zZXR0aW5ncy54bWyVVttu2zAMfd9XBNl73V3TAWqANs2AAt1arEXfZZuxhciSIcnp8vfTtZYSO/FMBLDIc0SKIukguSVs+WE2QwWnXDyDUoRV0miCbkbK63neKcXZRcGZAqYuGBcNpvPlx5/2QZlFnmPxHYipnA0uoHezsM8UivfxbWFkjFDwpsVs/8ArfpHjYlsJ3rHybGj1vgVBCdtq5OWPxWo96oASqe4VNElM6ysj0yitACnBhPR9beQsi+IcaPB0aZ+JnN7V6dMf0HZEEmVpN5+MjNFaXEGa5KsbI+N4pndPb2Vh5DRBwV+loV8+GxmFUrwHkW5+99XIKIO3Xfs/NdIKXpmEppzTl/jOoRyXuv1MVJdGzhLMgYyjs7fg02PPeheB/Gvc98i0q+D0yeT1YCCYS88pLJXoAGVh5Wyy5m+PndL9AcsNplIDYlUPetJBP+FOhm1SXY/7A2+ElRHIK3rEK6ddAysXb+w0NfSE1erWzooY+66LIhSw88ooxF7ZI3/rvB4hI2WPfKakhEdG98cRHJocKVzyLfbXeTr/2goM62XIWFgFq/H0YFpXRqF6RcA0vISlNOG8kAbMvaHM6lxI2VFMiOEdqbAinP0yuHxvDyNRdmDwtTZcWUgRRWGo4GyMekzH6bLrtB69NS1I91noD+fWM6Wn+PUcK4WLutGfJTmfeZ5uE52YeTbMMHNSw0Hcsw2PONb3GKnBYgvihXM61Q3jCuTU7blrrjE4yqIcoGw4y8hvMpR+1jU5iLW+NQKhbFKdw9Wkqqn+qVcCb1CmhBGjY6pab8cwea/KSOFLALAo6lCzbuEsTUcVobAD6q2Rwh547GRI6hodK7cb9QAbFRec10yqSD8p+kqJcalhgPCq4xpmOMv5KaxwLu3Jkr4PQ7hv/GQsh2FmSi/27hS+lJKdtf04hVpp/k3+A1BLAwQUAAIACABBTpFGK6zr+fwDAAAPDwAAJgAAAHVuaXZlcnNhbC9odG1sX3B1Ymxpc2hpbmdfc2V0dGluZ3MueG1s1VffbxtFEH73X7E61Mf6kv4gaXR2FSWOYuE6oTlEK4Si9d3Yt3Rv97jds+s+FVQqglSohJBQqKiCSsIDBFSpUiGlfwyq7fDUf4E5b+LUdRLO0BYqP1g3O/PNzLdz394656+GnDQhVkyKgjWZn7AICE/6TDQK1jvuwslpiyhNhU+5FFCwhLTI+WLOiZIaZypYAa3RVRGEEWom0gUr0Dqase1Wq5VnKorTVckTjfgq78nQjmJQIDTEdsRpG/90OwJlFXM5QhxjuiD9hANhPpYgWFod5Ys65JZtvGrUu9KIZSL8OcllTOJGrWC9MT2b/vZ9DNI8C0GkvakiGlOznqG+z9JyKF9h14AEwBoB1j11xiIt5uugYJ2eOJXCoLs9CtMHNz3QFGZOYjNC7+GHoKlPNTWPJqGGq1rtG4zJbwsaMs/FFZL2X7Dm3dWVSnm+tFpdcksrq4vuhYqpYYwgt3TJHSPILbuV0jj+WeEXLy+XLlbK1bdW3aWliltePohCRocIcexhxhxkViaxBwPCHB0kYU1QxnHYnqNRgcZx5TRugCsXGO5inXIFFvkggsbbCeVMt3GqJ3CqrwBEsyoCT19Mt61g6TgB6wDOAGJhuJeDmTh7bjATU9NDrdsm+0Fbh1bpUK2pF+DwoK1fmmM/a9p3q0sx1Fr6TGqS+4OG6sgyx15mY0a5RZjG3rzBqk4Z0AuMI/9p7GS+LvRIc15AYzXE4YDHdJS94ntVqUG9b5ozpqNcu1//3Lm92dvZ6u389OThZ08eXu/+uNFbv9F98MXu1qe72790fv/q6aO7WaAuy4SEidIE1SHioIHoAMiHCbtGalCXMRAOtIk6gnamiOLMh/xYwBFV6gCUaoNBTpixLlfnS5dOEC0J9ZtUeGOC435CGOmXgU+xdyExBeeyBf4zEMiMRxMFpI1uPvP7blnazJw7oE1IEzYZtPqgOLAM6zGYuODhnDGRQFZAjwoiBW8T6uHbrQhqaJPJRKElzYHt9aHVPyrQhBIm+qU28MzAZLEPcRa0iclTp8+cfXNq+txM3v7j+ubJY4P2FG+Z0zSbkby5IyU1W9Rzwvo3QcfI60jsgozDdEL9kaSHHxl70jYqFY6dCsvhGtWX0lcjUd2733fXHvd2vux+e+fpo/VMUnV/o3tnrfvxD3ux6zc6Nz/pbP+aJbZzb6v32/3drZudbx5n8e+Tmgl47RZq5p8bDzI53/48uzMqczbMzSxuvY3tznY2mj/6rnPvltH/LP7v0ligqL8WrlU8fxr9rz2CJxBnIcM36rWQlqPe8n+vSq9EWY7/+jG680KVJZ/Pv7R9/e+1+IUS9n/iwDwN7hRDlwjHPvS6lkP78CW2mPsLUEsDBBQAAgAIAEFOkUZuh488mwEAAB4GAAAfAAAAdW5pdmVyc2FsL2h0bWxfc2tpbl9zZXR0aW5ncy5qc42Uy27CMBBF93xF5G4rRJ+03aFCpUosKpVd1YUThhDh2JbtpKSIf2/GvOzEKXg28c3JnfFEnk0vqhdJSPQSbeyz3X/4e6sBakYVcO3rrEPPUSeaZXOYZTmwjANpIOXh06O8PREhY8KtaVx9oq12/IjANwvKtIvLgIUKaDqglQHtJ5RkHRJ/j2LPOdfuTE6j48IYwfuJ4Aa46XOhcmoZcvVml3vEBixKUGfQBU3AMx3a1UWeHB+GGC6XiFxSXk1FKvoxTVapEgWfd+VfVhJU/ctXO2DwPHydeHYs0+bdQN5MPHnC6CalAq1hn/dxghGEGY2BOb4Du/5BPeP2gRp0menMHOjRDYZLS5pCq0tPIwwf47VXq5tDjDZnYG12xN0thkcwWoFqWY3vMTxQyEJe8AOlEil2pIW2e35EmaDzjKf71AOMIIfFom1X904HteWPiXeFROMKLQP3NO8aHRfce+MNpUNW3cg6DV16FhJ5SBSBxDIElsFqTHOM4P4rItQYmizzejrUs7FuA1UrUDMhWF3+97lCy8bI6m3/AFBLAwQUAAIACABBTpFGIABUxugAAACTAQAAGgAAAHVuaXZlcnNhbC9pMThuX3ByZXNldHMueG1snZAxTsQwEEV7n8KaHnu3W0V2tkPajgLqKGRNsGSPo4xDuAQX4AB0SHScaCWOga3ZRdBSWPLM/Pf/2Gb/HIN8cjP5hBa2agPS4ZCOHkcLd7fXVzuQlHs89iGhs4AJ5L4Vxm93eDM7cplksUCy8Jjz1Gi9rqvyNM3FgVJYcjEmNaSoy4kJdSX1xCgw2/h/0ecetEJIae4XH/IB23IvFUskzYOFynQOlceHBLoKjP5R12pYKKf4l8Q+lueeXl5P729fH5/A0zL3DceyN6PdZaPNeacuOqJ+dKQCjpxZU1nGG1xChdG/PrMV31BLAwQUAAIACABBTpFGrFD4jWcAAABoAAAAHAAAAHVuaXZlcnNhbC9sb2NhbF9zZXR0aW5ncy54bWyzsa/IzVEoSy0qzszPs1Uy1DNQUkjNS85PycxLt1UKDXHTtVBSKC5JzEtJzMnPS7VVystXUrC347LJyU9OzAlOLSkBKixWKMhJrEwtCknNBTJKUv0Sc4Eqn/bOerp22YsN25X07bgAUEsDBBQAAgAIAHa4w0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EFOkUYUpKuaNAgAANwdAAApAAAAdW5pdmVyc2FsL3NraW5fY3VzdG9taXphdGlvbl9zZXR0aW5ncy54bWytWVtv48YVfs+vGCgI0L5YF+oKaAXwMrKJyJQi0vZui0KgpLFMmCJVcuRdB3pIgzboFtimQNIi3aZdbLHdLdDEDQKkTbNpfs1K3n3KX8gZXixSlmVyHRF+mDPn+86ZM2fOXFx3jw1LnLrUHhvv6tSwLZVQalgjt/EGQvWBbdpOxyEuoW52KTkwrKF9V7YObSYDqUt1a6g7Q5H1uo0cano/VK3wVakKraJQLKBKERdwFUm4JEJfjZNqnAh9UiEv1rMrFD6vQwbEoutZ69lY72WAbLnEobI1JPcaXFw72hUfwbajDw3QcxvlIvtmodWZVGQfKuZLlRKeFXiO48pILEl5KTerVGoVPo9wrljKcTOhWuAKHMqXSvlaeZavFEoctJq1MrAUca2MipVisSDNCrgAaMTzglQQZxWuls/zYA1Xa+Ks2RQquRzK5/NcUZqVylxTyCHQ5oCD56osgJzECVx5xgt8vsqhptgUmsUZlnBZLKFqAZdzuVlRELhcbhnc5eii4VpKEw8nDOc1hGunYG0vy63smuSqD6aOA8oaGU9MnRJk6WNyKzN/8HD++dOXX/w3E6Sll8KhUuhNXOoLQcwoGhcM9azXDjs9H6KLICpHxvBWpj+l1La2BrZFwbEty3bGuplpvOnnSTCKJEj7hDhpcIf6gCzNVbxfUlhgC3IXvk2ggT2e6NZpyx7ZW319cDxy7Kk1TOTm0emEOKZhHYN2rlYR8UZDpuFSmZJxzD9cZV9y2ARqk0uYe2XMvkRIU+8TM7SY834pcEuT10dkBXpiuAb1oHyefZugE31E4hNQ5dm3GWOBlfisVdh3PYiSexTUObbUCxvVTf2UOHEjfmnciLIn00nafJo49ogFO467fqIvcKYNlcYaMQ9z7EsEYgNkBhPNUhA2b/zSimLQXK0l9TFYgcmNFpdA5FF2hJ7Y3u3wyp1eq73d7gnydqYh+qsSsWX5xk8K5eq9fKn803o2ACakUnf5VitOhjyyUi4Zl6J1260eEOJWT8G3tUxj/offv/j6vVePv0qNb+9pLVnBQPHk2fk3X7589sH8L9+lZul08T5Q3H+Q3Iu9bhcrWk9tyRLuyWpPaWtemFpYw1KmcceeoiP9hCBqoxOD3EX0iCAo14ZDkGsaQ6+DlXDDmpIE9qQufyAr2z2t3W6pPaxIoSTTOH/+0eKvj84/fn7+2cfpmbq8iruZxuKjp6/+/OT14D0vH3yGxf33Fp/eT82zI2/vtOBPY768+tcnL745S83RwQoEI1EMdrGq8tu4J7Rvw8Sx/HuaEtV+G2w9PpufPUwJvINViNUn/04AU/h9eZvX5LbCEqyLVa0rixfZNdAtZFvmKdIHA8Ah2FFODHvqgoQlHBn6eeamNqTid/YgtWW+tSaNfU5kWF5Cj4wTAl44Q+IkMAOrTMQSm7B39uSf9Zq83MJSD2ZQah/0NK8QMHs6LBHLpkg3TZsNA0zrwxPdGhDUJwN96hJ0CmpDY+ipTXQYPHPml1PjXaTTYHm9FaxMRcK339q6sXey1oIic6A7FlTh9Gyx6nB5yGM4YoLrsMdP6HVjicRj68dy5EcYXYdX1SuHlmSObj6uFRdeY1Aq5D3uwmYJNUEw7FQgvAsZk2ngsW6YqYCy0gRz3v0YTvQOYpeWVARKO+BQbHQDmn2Yi5gj+zBH6SgOsKDKGos66bNDagKwN3t+HqzPHXaVMAnc2S7yp08ObagRJtFPYGZBbrh+Qm29nr20iRJWYlYvo6U9IFLArZH3CoLAMdMYs9N6Mtq9XRxG0y/HsZDArgEb1fnzZ+fPP3/x9e/grLL47PH5w18vvvrw5bPfvjz7Yv7/P37/7aMbmvIHsfjV3+dPHvjMCQhVzHfFnZ7IKyKGRTD/8E+L/6TAQQYzl1qa2mvxAmNYfPkYzhGL9/+5ePSPxf3vYJTzD34zP/tfck7/ZCfhJg+8YQQ9sq2treQ0q3757sCR62+ffv/tw7Q8sFBZqcIXfD9XbErcXyTg0XghDvUaCYHBMTmEpjwsezkRBJTXNF7c2YW0gXNMl7j21BkkOmRESXb57ttQLrxzW6axqzvHUG402zbTEnkxYIWPpvbhdW8OUY4bF3EWAU3u9HhJ8i5XcK0yjcGxvxcOkY6ChxRkwi0rBZ+4wytQlVYoydCg6Tm9fSEsD7BS/XaYhOxcuG6buBAsr6xwJbanNHYDtqhjmx32dnD5sQwU2FNH3yQN6rBLUtiKarhH9t32lJqGRRqHuumCWlS0qtoBHzrsCBlQxmWr2l1y17CGEdVAsKq3b5vTMRH90UTdiHeswkRR8N7WoogL2SXP4XgfdEVcXwpX9RVyj17SjwhX9VW2gbbhPnHZp9WuKDR88BB0JypPMnegQywdhGGEw1Zch3nQYg9fbmQggSCuObaHpOEdBDRjTNj8QxIyWdTh7BUe162LbXuXYfqnanB9WulYpm92c/7WqUFNcnVye+OAJRgNtddetwICnXVLwH+gXQ2GL0X0dEJuZeBqoQ+Oxuy5PIMCjlsZFk7/5fsq3CSsZ6ycRZCeN5uhY6+oezU9lUmLlfJ0pmx/sW8G1bOX4lTPbpqhekB79QRa03GfOBhywCBhcsZlUe0jY3Rkwh/d927ncdgVnVE8PQJqCy4XISYiiKUV0Z3BUbhW/Ea0fzw1qWGSE2IGOhFBJDSbR193YW1sTm2etsghjSZ3IEm9BoJKt8zEqHa840qYd5dZi/N70u06VO+73ujX1Kpw61kWqzWbUVikWbJHvfIFsbRdYwt0rwp/PRvdZaFEXfrn1aoMoMB35T9wfwBQSwMEFAACAAgAr3iJRvu1d5kcKwAAB1AAABcAAAB1bml2ZXJzYWwvdW5pdmVyc2FsLnBuZ+18e1RT19Yvtcf2fNpqH1QEEY4iQhDCQaoYgVAfoICCJKBGXm1DpAqChEIIBOipx/oAEoE8RAKpIkJ4RUJ5Q6JWCWRrUq0QkUeqSYwSCCYxwCYJuQlaH6c94447vu8bd3z3+odD9tpZc/7mb80511x7r71O7QnZ8eEim0UWFhYfBu7cjrCw+EuVhcW77/71PVMLriZ9sem/d1IRO7ZaNAhsn5gu/hK/ZfcWC4tG0mL9VwtN1/9xdCcq1cJiyc/mf+/wkqvjLCxC6YHbt4RnxEyMJJPS4lHwL+HF9leWfnFtxW7ycvFZjuclzp33HC/89Z1Pmw+f+zHi3TUXnYN+OvvlyYhde/IKv9v43rGWj979y3XE927H9x7N4aZmKNnl/QkNacLykvipumx6X2EJyjh1P+sgtDwtfeLBh/F5hMkssXeWtn+fMAYvo6SK56Za3zFB+y0oQEQehRh+Xc+iIFGoiQ9MbRYiiO/dXjxMOzKZ0zr8kbklaetstQY7ZpybNPI/NDf8traSlnmsVWOWcXTFneDuB95iMKT9k/kfIzKZXuHr5n+2ZU/IyvP62HVzBrExu32JqenLUDJyx06YmRf66QRIlV3WeKOOMI62RzZEXT3mXKXOnn16wi+qAVDnDRzpS/EzgkKaYgklFTVHcFuZWb6NmDIiNzN+s5OKHTuR8/iEIEdllatqvvZbfO5UvNAu8/H51P6pZ3bbYZRJFGEiIbYzGc8RqLdxcYPTHcJsVEi3qiDZx69VpY0AmKWbYs2QRpspSMViPdnWbwrtl55j1Y+FDdmFmwQIO4b7RBUWB6CMtF8xQudLNWkn9oSYbL4y0dGIdUHk5K9e5di/1Ph0KSN5BeSLnnQUjcXrwHyl5kx3TzbLCr1/6ukgdBOGU7x2w0NPqZQ4ro5Q6pNELXiIcV2hs8tM8pJtoSDxR0SOdzNGqIDmHFHOEB3q6oHxEmmTmk0xcGKqMIEywcA/KhERfYmfSprriMUySqKXXS4Ep4jgEQcZ52UeWKiik28y4zsFziFZkRf1uOrs8lyh00KhGlqDSaGkVexanrwu+Ksz2RrwHlRBrbxzD8rgZYwTyj9BJ5ZK8hccpm+zSybvOUEfuje11qca60Jq1NvJ0OXJVLkWYBPKRehx2gWIjpgG+mAGNolThrsODibbZhF8iZ4ce/zuWknURZcq7LhseiNvOa/cYH1gzud6x4/vmj2hp5mKbP9ReDxXmkSxfAflt6iAbPHzvY0K5KKLf11+/OqZrauG3GgyhWUsSLBNrQOmKv7Zq+pJLzQM8PicE+VDuzPPyMI5yZKQSsLNVKE6zcMz6GIvB7URbo8L8OcIPDSzBZO50qxCmWS5R05IjSRqjbwZWsVOREEDTl+2zZqK/8YyajAHP2qCcuVWR2GrtvKf+0cdPfknyH9NQDE6IwPOe/ALLP8CsA/1itBcrQTaKtwIZItil5p0z24SPdlCRULSeqZd7JEfYcCMOXwDBNuTQBb9nRE/kjHR4+EQK98EeAtW64gXkiFD4bz2nVOoXPumRENmwcQPsg5CmRb0IXlP3WqXDje5yjugXc8HCZ2b6mIFSoiUFNwd9t0+OZqhSnFdgbu7nf9jY6j0LHpwNoXmf73j+s6rbM6xtQrkF7bYJPRQ6dO/AUwVPuaE5XpwM7AD39QFOKs3x+kaR2YIy3kFXXslR7L7FQxGXh2LmFqond6AHcd8vAwEAbbJSei8TSL6vpY+0H3aPC4N4gIKsv0XoTplOvA0CRN42XUdYoFrXl6K6NamHmc7hE3ckGo/rMfZpacjj8+0dVA0jcxkkj1MHjIzu9bnMdZF6CVMJSeh4HxmXSRnI+ijI7KhDFJaI1y5STCrtRezFM5VNZNHOAJYkuGDAs2tVHu5J9EjB24moDTVTRa+6FjYB66y7/0W+sOFsyoqc/8yOIq2+su6SOoqSCvCJj+tIm65riBt0I/kNSCfAY44VPZsCmmxlxMet4+Q3w8LcePG4ws0WueDbELXe4ApajIJoak5KC9+1Vf4YfI2MNOSPKLgwgX+NZMJUd+OP875gSovRZOOsA3q5fPe0EbFnlZo/8aHmCGhf6Rv3jr/52/hzlXEM1hzrt/0GZ/pcJG+wPRnyPH5lu8iK+YvfxtwrjJnt7YN830skgr+ze3kGVGuQeQ5f/Hh/+a3/4nbbeR4RvbU+HGrmE1ZTyppgu3b1y9e/+n6FTUljf7mRHvlJ2HOVFM8q0vN7w5GfFxov6ZpleeFcytXyixNvX/lgLeSRzs/+OxjfPZ6h5rB22HmDPf33dvj1vWPP55XcHbtajblcPq3ZKTpYtenHw8GbfDePI/o0qmTiZUvJW3f3oK4RSSaMX53aPXqSObBHTvmAXz+cWF9eFPFPOovz53s3ftWzX+PmuLOQqtYgmq8z4nhkwVEjmKVt5JzNIOlo88uVRSl2shpqbdgAPyVPqw+sE/z9OeltOO/eACwddVTha9ESYQVJPgBqh9uiyBamfNKOdGPN7OMg4JNb1PfRYaO6HYRV70Cw2PUPGsPhpZaIk+MO3nRXpfWMd6eAC0O2xWd7tc++Mow21yqvxAxZ68qN01zWZEjMeVZynZNKlPgcbDJ9RK0iTFMeF03cO3gk3uIMvTNuOhdt5ROS9e+rjvtkKdtZE1qfn34jbs3c9S/vW4o83TpppZw+fJoqMulrUSnNyC3nUIHpxFTwjq+dpFm/FmniJbTzDOSwJcj2Keqckl6aMZR54ncddw29HWIESmf8qhjtuiSwX8nzoEG+TcYCqNazi6Clb9OT83DtUS3fljPqhvhvaqLL/1GOoP8zCslkSlQ/bmSjM+wPq98CTYXfmO3mZuuP5ce8+c2sP4cpepxBYkKtP4pHI+ibYtc/tyCXszif3NnPQ1S/edUKW4uC/9TQ/JdPBdS/hS05ELiZ/+mDzR6iyOv+DWvDI0Yvt5YuZl3j+//b6Sh10b8Sx9hx0/W5QR1X1bkcE555hhTbYveqPg+6E2mMF+lWkWvBf7QfNvUvLHix6I3nEn+4IR9TvSD1H3S4aWB/8peecbDU+yZ9sVYJXYa+RpDeNUNq/l6l62HHYTJ6Z3DhlfdhgsuSvE879Ew6hc8Z3nN2fuh/1/kQhGNlaOtjRf6aG4q6FtjCKobGvk5UkTPbFy69+usRsWaWW3y6n6ym6X5ZdvSMt/p4dTpls0NUjrLAUIZ1T/yYviC0uJp6jDDRxA5qqZqhJpzUeFfYPADQMorwNLZ9XwmBnH/IjkwJTW/XbD68e0d9r5ZMw9OTGan5SJ+8dXeRcoZOFwIpIro+TrMGnpQec7sE42sPcsl2RAcWIwZzBneQiaBmb3pDhAsW7i/FZpOVWDld7CGTQP7GbyVfSIYq3H3nbIddk7Cr+oinRTYLhk8kNjuKh/gRduldu11wEPxIWiDc1sAVejWo4CISl/5rCKYX2hSeb5IBglZjfvYX1kdZO0ZVMazz9Xrl5v6lGC97niPqoiaNAm0rhF6YzdH0DHOEDZN7CSugMW09M2G7TGVcTyyT6S8kCcQgW2EfAy2YRBXMhxGQROlHgGnyKnWunzezdlCH8F+hiRuJEPxpSCBjh4gyRnyVW9CWVQUNuVa+XfrZFwwpPgIFbekctxasSPgQVGcLuwjR1S5JA5F7HbNwQ4n+vEZKXCHwY0kryKtg0m1FnKy4+JJAO4gsaUJcfgcgO0aqPpccKhrL6CF5Uz1pYiEjn3tDbS+/tcCJTvQo2i9o6wXQSVhD1lCgfxs9siZImegiLBrVXHnSYSgjkQpOtie3HKLt0ax42NyHLgpie1DK9Es53U7V+Tb4NxlBBqJlp9q439/Mxplt47hLnQSpo3HloVqZ/lvaLLGBNFqfPpE7Q6HUNe2ny4rDFPHDQ2XkCX56PrpvLpgdg6hPG6E7XqgHBjA3yQj+9RHCIPxoE9RSohEL7IG1Pslgvpmy0g+833a64ydLqr/+qJLKOJK3WJ6F8UNca1u8Vny+va8w8P4nwhAVFFrT4E3jZ3TQh8TOJS4VanvSZRMQlQ8HalkH2AYM0ICBRhw2dU1Oqmt2mPhvdkjP/TDsdrXo2GJWxVbrK4/Cra5HmUnDZ8iS+vTK9YEfUVmNUUXYdcOkVi8lAC2uIMeVLIhiJE3r6VIlX5Fhie5kkqwEPVMoYENN7koA/MOBZFEzyUWaiX7IS1UVkFU7KtYbXCH/EC9EUqxhPdvhIQj+NsX0WQrdw064d4t0AJqx4Uhi0oboUMFWEgf2o0rSKEdDzvNSPRUEk1m6dy4yiKJrE3R2VEkg9ULcw02BzvD9vsPYBiFPiECT4V6uHb9robyt/XjWzX/h2rcu5/d6QZCPy4UOb22LCrPnhpsmsyZ7pyGbvPfnnPm5g83T/4uOYovh0+3N9Fic8BRWfXJ3kFwV29i9cGeZfNdLVoD5p9vXamfB2hxNGG+k8WwzX/BbdoUKMydG18hnukZDHbv/jZEKaxlcWbvJxSLnvgZNX6ASLUeDvaFlhv6GPq+QTTJN32qlAuWxpN81L1JMvBDvACv7E+4Bn+xdCS7YUGCbkgMz5oajAdE3wJZYt0o+zrss+RsRaQw9thY8wMlcp7nieDY2TvdNf5L+lYtjFCSaxaVIsmd1TWik527n68yyeuwzVK3XIZh3CQINzGdMznNL3pEzn5WYe8Wu04JfTFlZha1BuxlTd5BhvpGUD2roMmq2hj3l3dn1e3C7AZCwYlu421NbYa6zwkQ5XcGPveBdo50EhfBSpEayxpcMDOcrpHGzJG20t/zJGAiJJzTkzJmnCR4wg1PQmmslTjSi+Tc3f64Pjs5VzcEbP3B/ukAx7DnuVW/ELS1sb5Zj0riBTINZr5kkAlN5UC3o1iYiYcT0eFsQwZdi3b1bLFH5fpib6dTlKoOH6New8oqWGrY9pirjeSmzaW3tnZPHEECkhGTz4AdvelW9bVx2URU/QoqqR0ew4mBj2Jkydj6WG/l2uemQkuHR9SPvLjg+O7kzF+z7XL1qqxIAvdZH7u1S+Y2TSX4KWRgm0/PgZbch6ecBH5CXt76Fnvr2CrLA48uTLiMSNLw2v59sdM2VW1M/lm3iuu6u1XwCGisnReD+/TaYjlA65OQtj5hzY2xlG71xVpYCE11FnKBo5e5iyNnjxEeb7PPnKAvKeTeas4xtGU9J7FzF2JXZVsgjKI+uBzT73zsIMBM9COqzCUSK+vZ7R2xkdROmtoD0KguxGXn57NSY9p1h6UXJnokbrKopbeahPAscYJ+oJXT7Pp1i+ukT+SyMAXWBbezgPDwU8Ym95KvyTsqhvlT6JFNAXAiBmUfeLqhkXBoeOWG05cbfUiFXXo1sK/jmEtuaQJ4P8ULMh/TG0st/Sv+mTn7pGrSzZCjTqNWfRlkwoXpiQ5XIJz9w6hyiX/f7HLrWJ6a2JDX0ql0Fd+nbWW5fHXQFWBa7lbIKug2juGnmY27L64JQpHrFldYBgXCoTSS+VFnFOcn18tUQENoEs9O/JNmYmNDjPfv3njQU3nOZuHdzRJBFflTHiKkINUm12/swoT6bMK+PnV9Nsl3aj/q2s3ljnfbgg91YZJQIW6T52qU+21wn2dLHezbk8G9MMo1U8FQcAeS/KltpajtZxcFC8u7i1BWR87lY6edXxgY9knEDQTblXbh/tQFWd9uMlJCbFBlWB3Z135YPcAJzZ39FQOuTyDvgVQi3vM/fR4D+8yh3wPqcr6Fz3TBDzdGn64pnSlFFqZW5+xt934+kqW3ol2rinBdkpVyBulCzf0kuuZORHHrVLTMLbvR9TxWjixqVfqexNZ0ph7uzlYKDiyLQLWMKtmI8Qg/1vDzx1WXbh0keyv81pdLFarpajWeX0bI+UB2dyYSJXHLsTqCGwFHpzm4+fyCUa1PQG2VKcIsClpBDF550YYZdD4lf5prNEy7iV2qqLjAekzpeCv84OmmOIMRmnHSMqtfuA537Hl40vqcM9TG6tZdHIEa8+Tz04ww4hp0Z803HUysizXv3n1lRxM0GZoQHVLw8Js4V/vcfS6yCH5NY+7o17T81neJshQK1kWYEIcfTsHty2mgDtmvvjE6G0/p3PY8NQFrjt9o2zZmWmbB3clqj9h4kH3SBoOUamSi/qFHJhaDpgJ7RA4KVnFKeX86JWW8VlqD+6geYC7HOTmi8YsuyKIjBpPB7uq5JXf3wtLCeqZGJNHN5BXmTEv1a7L1+z2ku44koz4vWB1v2MuNi3at/FvNaaZUxbP38xOwpTvVxmGqjDJenM/aMRDrhB/Oa6nNR8c6tqOZLtEHC7juzfrIUMiFAOuf5lbsAR66BKaEG8qqd35FQdfl1ZqiMNZ6SO7TszLSAVLXUHv29DRnulsmdOWFvsiNg1HxqNTDo3NTrbRXiKQHU1fm2urJMkH7mJwqufRidUgYyM2n48EV+/uFbrzdLwSAepW9MQXVdXmiPjk7AUwFUp4n/t1JcHDbwwjVNTop51mFTAjlBT/vgf87XtQ5GrHMPVEzwOnc8XsjeN0JHrbM/Sb4rMovek6Ppb/Iz+8XW8VknHeNPquRFptY49o6vcB4VYbLncYBD48fMQcUqAFSEM8V20XBtcxQyo3FqV3Nk8o9v0/3ZbSYzCf6+mohXJcI82r5febHhpnfbTWZH3bKXtUDd2SlYv1B2H9LtTEgMyVgX12PFydl6tpid7pBlGuwuuwJjggmM3JEnS8lHKCZX53Bdaa8mDbFX8cajly9Oisop1XjXS7WQl+Jc8TtPdk716TtjHmJKpqMXF318Tzc1kt52CDp5xfMIn8b+DYs5BQ9YJ7a4XNQPqTw15PzPSJ/9Yc5Ym3m0R5N6HCu2k70E4MCnMD8fK2JO5PHzbjFg081NgmzlaYl7z3ii16yDj7TPRcEWO23pKrUVe5sml5o1AsHdaYQbzItFLueVeXOVk23jFe80N8eBKN88th+7oG9wP1MqoqeJyXcXGnXWhh1XR6lDotb2je5P4elTjUwQ7PHOA83+MlNS10FfE5FEkdmpvyOex+kCrFV9jCjJOoL+dfgRuWPs9esOEdjiKfGHSXTTy6oD6FijhgE8/NA24boBkSIbHJUKmCmsQlg61HsbXre+H5jAX3Y4DFwQ73AW8E23MutAxbiTzdqVeo0Ox0oZ7iTnLAi9fVPQ+lWDYD3pYE+4czNEeS8MyTtptWOwih5Dwldjx/CZBHQyztQ5AmkXYG0gdTb0Wha/JYuVkbRq74NQlEWqwhlMklGO9qlbyNsIKOLsHI1bgMIloPW5YMh8z5T/wRrSkKouVvMtEDKHWcFNfddlyFS64JHDVXaoQVI14LOMsQXMkVjLrGMZ40JL0Lnd7aykwjl+d5B25WH5wkZ30qrpSL7MkqjT18cbv9cmX9g9Mbn0gWZ+I/LFhxqh1sNVtD5c0DrhEzjWlu0YJ0OOsnnq6D3Y6TQNX5csF05OuAV9BvGI9L/d0DfwCgP4/E77vZmANFFix+ppjorZWVh7TMCdtSXpNb/WNu+PDaWHK/Lg15pyj19GYP4/kj05TzbVHWnRw6pRjqNttwPfN1y+ncP+QXrYvUzpHig77i67UwMd6G71Z32eyHMCEogyktZE/QPioHW15HoWSSJG9yknF0Al7cRCIWdZ8PgBQxtITkMXMk31UWAVuH8YjhNq07EXyp9+JETiDU32jSHhq0pXKcN0LNoVBRmaNxPOdXLG/fmV2HCNhR1/hhwfsNpZkpXWsoGYmvXfmH7Xl6UkjbRdGsg2nn1Uhew5ObkHefzm6O3VL5wT9hPdP7Cp87VVKsehXcl1aof+MS5bw4dHXTBcq8kqS6xU5+F7HMm9sBhU20fCeUVlsFYu4o2mz4PEYDtksHkyxULgqXLixi/6hOXgCjBZK8a93eoS/XvjnuCilyNte2LzgG+P4zf8XD9C4eykpF7R4TO1VCXS5/8p4I2xOE1iYe2vxhQtTnLmApzccc05eS4B7hSOJn56kmBQj1WyyrPnkiI9ebWLrhXpSfKcd3B/9PWc0fWuXP16sFYozaWYbhqr786yDLOshjd2vrkhco2PVSO28wdAleKX2lMw8+BcqEdXlrYdMI+Z/k95r8YngZeeR++J+bmAl3RG+n2RjTyqI26c/QV3I5wq8Yr8LSXKH+C9i90vRwa/RJcfXDaOyv81A5+1wQRYtxU/WtKmNAvHWQ3RNy5tPQxB3twJ5gdL+54bQoYW7CRjNRdom/e/S/i+MxsZEjZpdeAVXZ896HsLgdSFYJ8bXQR0Vd+wB4Wk5FVzDfVboM1J/OZv959w47L5+n3vWR3D4294j+6ZvG9PSETpdixz980MdG5amo3LO3cW7hv4f5PhDtxBjsmNhrEsXKJvXEmQTEwlAyWicEyLOiv3s+dSuCmz4H+pOl/LCX8FtWsXG1+FJLAi1YaAa4ekA8Ak+w/4l+JCHGEkKkBzNTBC5Ciw6A/YmcBr/2xCj57m1ReOxAd1y5knzkAH13F8w34IyfeP9FrqDz2cN/KAK5Rx82NGc/vLApoL2Y1RbcE1lxzGorLHpBtQoMdrjaA5iyKQ6A3QgF2Eh3YD48T2+Jss56YKhc/ndTJD8+5NdsGTFB53ul/VNPZ4F0V8KBYiqZW3j1lCYekc0xJsszKGx8ZAxeyyQGBLbHwgIsfzdJyQZommzNzw310euBqY3YRCa8PW+2/Puji0tyZn+UkmoHX2FMWs23KXgcNriaUT6TmJ3pS4xn0SLtUV0AeoUrL/6M3pH8D26BcbxMwaNLPr4gjb4DgEI/y0eHHBw4sqkwZDouTaWroQbCf9JF7ICUBp8h3vumG9oh+di4ZYLjbJ7sKwTXgpqlYP4GH4g+jPJTGrU+uCy4pRsS72uPWVh7lqzGnPKdQQCSIFd1pczhsuSUC1hy1DMAy+erhmmyqqcrzpcoVLmgGWvQHT2p9PyLEDRMdVBW2pyAbWoRwwcVUXuSLImAU9WEQx6TK7tw7CGAZMrkVBWnly+388Y8eutRkCZ689TChrHXGhEbe55z7g6qlPWyTaTHdrnBh7JPdzRj6ra3TxX/AmdYjrrdJdriJz+fGNpOP9Kw8UPFPvtonRutVhYVL9Gwoalkcr+6POk6QkSMrt6Gj+Rcx75DVayt/2dmyAhPGr5CJtinrbAI//lz5Ez+Flpt7OJEhQw+Rd6F1tl4kD8RnyMKvIbzgjynZvDlIBdtHQQNSl0hgbsJJ6OM/ErtKZomLfZtG3sJ9C/f/AtwAPmRKwcvV84BJb93Aa/BME5KDzN/1sjsYPfkaPvjTfywlW7GvcKRvlLPmcnfEd6E3TazSN+BeIa8nqPJifXTmmU99YVnbkLqzTKz67yrmT0iTjVPJg7BCzEuZE2cuds3MiriCkPmnn9Nly8Cc127Ok+qoeInn/qowM/lBA68s2HbBPEjkulcvVU9sNw8mBFX1EsWSU/ODzg55CXLlJ/Nsx5W9tMF7zfyo9G1+aWL6zvnRK0p7C+gtoP8MoPSdMO2zX0MZ3ZKVk5ue77FT8ey5rY+m1MOpwugxH+qQHM1pKJLjBn00Nz3l9iL5t7fV6OA3NZnKS1/905/lsiA+tVcOqU3yhJEAy0BgArmse+ZhnpzB0lzy6n4yGp+KsvPi2VaKsCBGqN3yLxZAI0OyzW+v3BPVKSWYwSLE2oW76iZ38nOs6lcANF7Ow1NOMUPxBDibQG+rftoniRMvd7yL1VWVZ45xJEQJZggDa/aZlk0BPrOPK+KX+j77JYF3k6dVy9BOnrzsM29y2rptkh7UXtQ6XV+81clx10DVBwdGIzYMVFb3dXhxwVusz3aBBFfhxlA4KAXhkBPqDPNOjpGddg46qQfbyH5qHThYnCaJUoPOx3qmwLOs4kQvO3fSBj7TMgok0NFT1vK2XVSMMZFLyM+jCu2mt1x609glkCqEc8EnTjeCguhhSqngR8w/yKudh6SmnrhPHCGtCMHFsyiosBGx2nHQi+RVZFJQbAhgG50J1MDbTQTgq6kVx+/dg9vzwH3ycmnjAKl1OD0OP1wijCfp/vYvzmKqxRRS4kXyJkg04guZpjmsVyrZ3K8eb9JvWs8RSK73sp+i1vqH8xkp8f3OV6lDJB6L6GHnDmjA+5sB9E0CPGv4/ZI3PakzEUbBVs1K5JL6o4o735RYekAOBqjBNskhcNlVyyDAu4pqHSsnVpO/dgCuyS/EldLj7VKjP5IphiEULZDPi2To/FF2uEeaQQm8903/H8IAzDDbAu8zRZbBkmSY7EgmPvIAvEFU0HpPpllzY9fpOq16+Mnnp6vy+EzVJjRj3G8RA4OtwzwgT6gzrD7bDhOFkWUwKHBZBnukH/DfWySJwwuSweVWbgxf5bFd/+K56haOJQSyBzG8nU8JC3CsOMPvwIRRLrra6NwmCQegQlWPuOSAVQjAQtrJZiT7AUmBdBOQemsORU21GZJLNvEItrybeFd7d//7s5sU0ua+DtW5fF7bN/j1qX8kjciFOeqC3uaxt4D+HwZUREaOi/wMv/qN6ELyCH5vt+a8VfNWzVs1b9W8VfNWzVs1b9W8VfNWzf+gndrnvOZ3VJs/tf5u6Mf/kg99bcNDsiUrxJt05leWTdNdct/4yUxRp8C86aGiWMMHZT6pnH7NfN8etnd1w9DkaXqufpBhGKycPZ5Ymt0z199oajLunlpHg1Zx1BQWvXviSPK60Kn9MkLqaP/8UQ4NIivO0+MV3SUylzvu0vYIIR4yNNysjAvgVHkKjWxodEj202P2rqFP78m6auWpEfZzT08IIxQD80cwjGsYRr2CajSIjYb5fefK7MkssWIgNdW880wUoyNlj6On6yNzYtkj2BEEJx7dycqeSJiuXwHEc1lWhvwoHjrxyLQSx+3MLt/XrGetFan8ECdGV+Jd5SZwWZTSbQ0S8X3eWPdkdjLYRWPvbp60k2ZljXhZRHfQO2pvxQo6M+H7CvP09rPn7Tdzf2MNsHyf/bKNFUn9eh2A/Od18555DUkx0WaNn0AGyTYYzeyIFtVYfiHJ+nj+6IevGs8a1B66g52NUD8rCIGdROAMtyLmkX07JGt/NAOiBLOyHJHs0mTbzcb4HySN9PctLMYj5o5NmL+VncvCh9bIOeETTU6gXaw8l879FhZRdjc6zJexTfY13HEL/NHX3PsHITcCImylISWYVWfQt2xJtYCC45qJFe1ZxCRwoEcR2x9lUYRIZ+LkoHNrTzqIX467UzmOGpU9+9lP/zPm6oaoZ57Yx2gpLF/YOaGm84Sa3RTk0odEoKTTgSTzMcUcS038fkzcl4X0na48zOjum+7IVJ7YE7Lymy7DoZZdQe2NrsuhDwXM953ExdppqGMIvCH4ZwJceTjoH5/zz5N90KXL/ZZCcgZwW2QKZVbWbWHveVKhUJPa0TzizKQCDUO7R+s/l3rU8GI2U00O950vX7y6Zq6ga0e/JrZmarA0ShclEjMQIdG3nRfVpAW3e2Lw8iDH471t3idK92VPBsCaoYfVYMdvpxoNfyeijnAj5swW9fPOjiQp9A0XZrO7/qMf7R6hG/7nWOM7Fl8K1ctYvsYyZvPYhv0m8RVd3azMOVolveNCmGW4gjogu4JYdKpu3y7f/f3Tyo0Ac2zmPP3cPt8pRLPQH/zlBDw8ya8iM9HC4l6Tr/Gdp0FaG9cI3Xi/aeQZFNZVjHNVwzeWC/s7ViX3d3xTaokEI/36xTYPD8rq8cDWo6BXFZvQleZOzU09DBkitd64MZO1B7WRuOHb3NQanXX7GPpmUhV9dksDYpe/9p6FxeV9oX6Gb8HJh761MSdM3PvqbsbDkZwlTUn19APx6SMR4UJ5zUE+0zLUyhD7rOrp8tyTmftp7w3ndwkgh3qm14rzwr6o1PdNO8oeOH+0A0UhVVxHKYslrsEMy61A9sDC23cGhL2rSIUMAKADjRRkrnZfbgR08uBW7b3gfrgi6lkbLcx3o8kjb+82+n1tXzvWbKasSf9BlMzYHgVL82//xd7KYIXiVh5eniyPHNpsJ3JipY1utKrIt1Eg/lqQ1h55yDV2bsuzsKiCCaq4M2wNBg9PvxHKmexXb3rmgb0ZlnGLHrzvTHSEVpdR+EGzvDxLeU1syKPueA7AvH0/3vw9RESSd+086RX6W+fHxNc91fY/iEaNc9PcFrjIGUizB3t3CHImp3Mm04wxsUlNZNz2fHT4JLG3kQ21Fylawlk3TONHpQeXS7CDm3g+JEKZvJC1DsUQuTPcY3m9KU0+okgTI0vwbj/U6g0QmeVRSY2YF/TeV/zzhbIOlXZmP9Mui3k/XopkzN7tFnJi90TLuHPhpA9NiaSYuyHckJUx4G+9cHfDUiifO6fgJtk5GW97K3gbembFM7FzapqQRnooX18jQpuEAL3svwV99VPUxrltOZS60BSaK+sQItxRon1cxAM2ntj8bDIUUvXdin0G+JLogSE3v72m2KiZCuzJ9e/jFeqX9p9fGDHvHU7GqWTj3rnImfVFYWe3BzFl7LAQt8XFloHuXU+vgeowF0dAUldg/Ki7ax1EtxbEGbFDqP4EtimfYNYIk107q+k2inVohs9k1K/52KToawWi1qyJJYWMgrENT5x/B9AzO4auzBw3eZ92oht0/9B6NOXxkK6G954pUtuJRhwnLjo/v7NEjY8IueEEV53SyCouB3Z8jxne/ZPrhYCP93aPJAdoz5mCJBF10Ee+jc9czpLcyzHY9JjSDDhYHVNsmovbUvonJb9g6ljw56YypbldS9wuXZgf8uIx8VUa5eL2wMBPKr7l5zoLZjH4IqzjwFC+JBy1bL0kqVY1qQ8bHb7b6ViT3bIG3wBr9eEOP/k2DNYs6PjS5ngUu+vThCeX+Mx5XTUqe6PKPp7kNzcDLr2OoGKim5c+zXxTfQlFbDiMr3ylPS2sx15jJ+tzphaRN4JZSCCXQZJBUFQqzr8Asc6+KbmotbtAS4voXmvy2sgi+nTGKL7cioIE5Nb4GADtJhbQtEDaMeyYMfJ51FYVPYT41S310z8dZBnus8oMpoGcyh4FBbhyw7NQ4zNwY5DLvb1v0m8N2td/MKUdCbcaiY6Yj8q+zlFtg1p8jVboOkm3WXjz7/zilPfvOh8e8N/Fjric731KPTmronK0xooRTDirzxwBcT4kFY6tTlsfU6rSYrlBp+vjLLMAbuuGfNF0B8DUJ4azAnfAmtVaVq5hXJ6jlAsWV+t/jJGaDyUStva1DFZtXvY0e56u7hH1C2Ru6C+dgO9d7DXaTF213QoLiympxN6YASY/AHZ2fB0XHXIjw3t01liffOlL1Og/0m5HjhyMeAlHVhbah+EzVbnPyEdolcOzfg3icBjlhQ/uxcbfdddfcycfD3ccOsgY239lOoJLoqhitwZQFT0iye/UAEYr7gdagu/ciQv3OfPjVmquaWTcE/GO0R4IClLihu9zTizS63x4B1bobrShXVDi7DRUv6LRFA2OqPLUzScK02DNBOI2flUXHO+2mhHPUHUhxwvQvN1kJFhSHUNy4zOPx5tKD/1EpmLBYSB0ThpabgAZRnDQ/J1cKk9v/kAOHPJq3/9elFaHtTaR5L/+b50P5RdkYfPTRx1mS/Ou5iPzoetlqh28lswde1iIuLjuFNat6Ag119sF0RIHOterQX+qrrLOGtiRklo9pjWn3CLNAa4dPiuWSuosZ+f4nGhOLBatYbDEPV7E4iVo1xWsyYi8jlV+i18C1Z/X6AuYaSA5WSk2jIjLALlCy52t5WZOreOq12HAq6raRdbKfQZOVIBWd69vD3CmbiDN8/w8m0DvpHFzf3o/+l2LK3aGIa4hEkx+2F0bk2ee/Z/PQMs8TTNQx4f9GtRsCQMs0XRupN5A3u9JKynEAEewQ/dD9ddDu5K8lT/U5D/I6Z8EMOFcktdz6SiQtUhCbMDUHKk155DuWXMFqhbfyNrbvcQUPVlTV5fmXCasPAipWmY+jEAXVFXNz9+fPF3hN1shS7fl/lGitdVnyMDm7Hle40nw2W/AZEl3TcwxM1y+0Vt8Plm+goxczGf+Gk7xGGbNZrfnj02r1oaTusMnUj99nsl0/H0cbCXXL00UzrpqGquY7AeLY51jjwF7QtzCkxWA+CyKZq3gesuOZOMiI3qOcsemZevtrht3yt4oXGxfK1wqqhg5HQRzaXFgZkI8N6FeesF4S6y/leAfAI9lCe23G4/HzhzXLVqqJP5uk9TA65+Upp3DkzTPK8H+YzNe0x7V5ToTpNEoebOwEmB2ZpaO3hz5gKGXOgndr4tkv1IZs0zGZp2ZIPbMb20Gid+cRHF6uXJaY3JMmUns8DM3DizdrsLEFhq21Fy6dHVWz06rY6TJrhHCLMhQuE7pz+H1a+B3zfLvfy/YmMl9Fsz9dkqA4zS5nncZ3KgL5y3I+dvkNs4pYyHfw11jJ38uqbbbaGCW5HwlxJ0ZuZ5LNhWoaVa5vVDNtewnwbGbjUPI+S8k1x+eMRebmiPsI1NMonmNU+VsfJBOWtifyL0s+h4qfLJ2rkJv0t3G9F6adG0VzvNiIl/M4A+VqFOidxl6kvU94FAZO8TD3JWFo3Ucs6ZNWIUYwNieLbK7zJkZnl/OlPk4tPHzJ+w6QueTunnpovk36yv8zziOpgy7cP7mxWeI5Axt/z6AYr48Wmw+fS5LrIt57fQ5usHYljW/gHofkh2OjQlxNOq4xsikv7483i5BFq42f6k5TtkXA8GZ11jf1e6cJM89eR/mrct9WB1M/cWh7pr554H+Idsbtn75/f8CUEsDBBQAAgAIAK94iUZTRczFTQAAAGoAAAAbAAAAdW5pdmVyc2FsL3VuaXZlcnNhbC5wbmcueG1ss7GvyM1RKEstKs7Mz7NVMtQzULK34+WyKShKLctMLVeoAIoZ6RlAgJJCpa2SCRK3PDOlJMNWycLCEiGWkZqZnlFiq2RmZg4X1AcaCQBQSwECAAAUAAIACABBTpFGUOe45kIEAAB0DgAAHQAAAAAAAAABAAAAAAAAAAAAdW5pdmVyc2FsL2NvbW1vbl9tZXNzYWdlcy5sbmdQSwECAAAUAAIACABBTpFGeGhwUj0EAAA9DgAALgAAAAAAAAABAAAAAAB9BAAAdW5pdmVyc2FsL2N1c3RvbV9wcmVzZXRzLzAvY29tbW9uX21lc3NhZ2VzLmxuZ1BLAQIAABQAAgAIAEFOkUYdEdZ1KAQAAP4PAAAnAAAAAAAAAAEAAAAAAAYJAAB1bml2ZXJzYWwvZmxhc2hfcHVibGlzaGluZ19zZXR0aW5ncy54bWxQSwECAAAUAAIACABBTpFGy3B1C7cCAABUCgAAIQAAAAAAAAABAAAAAABzDQAAdW5pdmVyc2FsL2ZsYXNoX3NraW5fc2V0dGluZ3MueG1sUEsBAgAAFAACAAgAQU6RRius6/n8AwAADw8AACYAAAAAAAAAAQAAAAAAaRAAAHVuaXZlcnNhbC9odG1sX3B1Ymxpc2hpbmdfc2V0dGluZ3MueG1sUEsBAgAAFAACAAgAQU6RRm6HjzybAQAAHgYAAB8AAAAAAAAAAQAAAAAAqRQAAHVuaXZlcnNhbC9odG1sX3NraW5fc2V0dGluZ3MuanNQSwECAAAUAAIACABBTpFGIABUxugAAACTAQAAGgAAAAAAAAABAAAAAACBFgAAdW5pdmVyc2FsL2kxOG5fcHJlc2V0cy54bWxQSwECAAAUAAIACABBTpFGrFD4jWcAAABoAAAAHAAAAAAAAAABAAAAAAChFwAAdW5pdmVyc2FsL2xvY2FsX3NldHRpbmdzLnhtbFBLAQIAABQAAgAIAHa4w0TOggk37AIAAIgIAAAUAAAAAAAAAAEAAAAAAEIYAAB1bml2ZXJzYWwvcGxheWVyLnhtbFBLAQIAABQAAgAIAEFOkUYUpKuaNAgAANwdAAApAAAAAAAAAAEAAAAAAGAbAAB1bml2ZXJzYWwvc2tpbl9jdXN0b21pemF0aW9uX3NldHRpbmdzLnhtbFBLAQIAABQAAgAIAK94iUb7tXeZHCsAAAdQAAAXAAAAAAAAAAAAAAAAANsjAAB1bml2ZXJzYWwvdW5pdmVyc2FsLnBuZ1BLAQIAABQAAgAIAK94iUZTRczFTQAAAGoAAAAbAAAAAAAAAAEAAAAAACxPAAB1bml2ZXJzYWwvdW5pdmVyc2FsLnBuZy54bWxQSwUGAAAAAAwADAClAwAAsk8AAAAA"/>
  <p:tag name="ISPRING_RESOURCE_PATHS_HASH_PRESENTER" val="a7444bd05acf373d6bfc824b1833e89faadf5a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项目一：PHP网站搭建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heme/theme1.xml><?xml version="1.0" encoding="utf-8"?>
<a:theme xmlns:a="http://schemas.openxmlformats.org/drawingml/2006/main" name="默认设计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93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gradFill flip="none" rotWithShape="1">
            <a:gsLst>
              <a:gs pos="100000">
                <a:srgbClr val="C00000"/>
              </a:gs>
              <a:gs pos="20000">
                <a:srgbClr val="FF0000"/>
              </a:gs>
              <a:gs pos="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 flip="none" rotWithShape="1">
          <a:gsLst>
            <a:gs pos="50000">
              <a:srgbClr val="C1EFFF"/>
            </a:gs>
            <a:gs pos="0">
              <a:schemeClr val="bg1">
                <a:lumMod val="4000"/>
                <a:lumOff val="96000"/>
                <a:alpha val="0"/>
              </a:schemeClr>
            </a:gs>
            <a:gs pos="100000">
              <a:schemeClr val="bg1">
                <a:alpha val="0"/>
              </a:schemeClr>
            </a:gs>
          </a:gsLst>
          <a:lin ang="0" scaled="0"/>
          <a:tileRect/>
        </a:gradFill>
      </a:spPr>
      <a:bodyPr wrap="square" anchor="ctr" anchorCtr="1">
        <a:spAutoFit/>
      </a:bodyPr>
      <a:lstStyle>
        <a:defPPr>
          <a:defRPr sz="8000" b="1" dirty="0">
            <a:solidFill>
              <a:srgbClr val="00B0F0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20890</TotalTime>
  <Pages>0</Pages>
  <Words>7442</Words>
  <Characters>0</Characters>
  <Application>Microsoft Office PowerPoint</Application>
  <DocSecurity>0</DocSecurity>
  <PresentationFormat>全屏显示(4:3)</PresentationFormat>
  <Lines>0</Lines>
  <Paragraphs>1052</Paragraphs>
  <Slides>123</Slides>
  <Notes>120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123</vt:i4>
      </vt:variant>
    </vt:vector>
  </HeadingPairs>
  <TitlesOfParts>
    <vt:vector size="126" baseType="lpstr">
      <vt:lpstr>默认设计模板</vt:lpstr>
      <vt:lpstr>Visio</vt:lpstr>
      <vt:lpstr>Microsoft Visio Drawing</vt:lpstr>
      <vt:lpstr>第4章 Nginx基本配置</vt:lpstr>
      <vt:lpstr>目录</vt:lpstr>
      <vt:lpstr>4.1 认识配置文件</vt:lpstr>
      <vt:lpstr>4.1 认识配置文件</vt:lpstr>
      <vt:lpstr>4.1 认识配置文件</vt:lpstr>
      <vt:lpstr>4.1 认识配置文件</vt:lpstr>
      <vt:lpstr>4.1 认识配置文件</vt:lpstr>
      <vt:lpstr>4.1 认识配置文件</vt:lpstr>
      <vt:lpstr>4.1 认识配置文件</vt:lpstr>
      <vt:lpstr>4.1 认识配置文件</vt:lpstr>
      <vt:lpstr>4.1 认识配置文件</vt:lpstr>
      <vt:lpstr>4.1 认识配置文件</vt:lpstr>
      <vt:lpstr>4.1 认识配置文件</vt:lpstr>
      <vt:lpstr>4.1 认识配置文件</vt:lpstr>
      <vt:lpstr>4.1 认识配置文件</vt:lpstr>
      <vt:lpstr>4.1 认识配置文件</vt:lpstr>
      <vt:lpstr>4.1 认识配置文件</vt:lpstr>
      <vt:lpstr>4.1 认识配置文件</vt:lpstr>
      <vt:lpstr>4.1 认识配置文件</vt:lpstr>
      <vt:lpstr>4.1 认识配置文件</vt:lpstr>
      <vt:lpstr>4.1 认识配置文件</vt:lpstr>
      <vt:lpstr>4.1 认识配置文件</vt:lpstr>
      <vt:lpstr>4.1 认识配置文件</vt:lpstr>
      <vt:lpstr>4.1 认识配置文件</vt:lpstr>
      <vt:lpstr>4.1 认识配置文件</vt:lpstr>
      <vt:lpstr>4.1 认识配置文件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4.2 访问控制</vt:lpstr>
      <vt:lpstr>4.3 日志文件</vt:lpstr>
      <vt:lpstr>4.3 日志文件</vt:lpstr>
      <vt:lpstr>4.3 日志文件</vt:lpstr>
      <vt:lpstr>4.3 日志文件</vt:lpstr>
      <vt:lpstr>4.3 日志文件</vt:lpstr>
      <vt:lpstr>4.3 日志文件</vt:lpstr>
      <vt:lpstr>4.3 日志文件</vt:lpstr>
      <vt:lpstr>4.3 日志文件</vt:lpstr>
      <vt:lpstr>4.3 日志文件</vt:lpstr>
      <vt:lpstr>4.3 日志文件</vt:lpstr>
      <vt:lpstr>4.3 日志文件</vt:lpstr>
      <vt:lpstr>4.3 日志文件</vt:lpstr>
      <vt:lpstr>4.3 日志文件</vt:lpstr>
      <vt:lpstr>4.3 日志文件</vt:lpstr>
      <vt:lpstr>4.3 日志文件</vt:lpstr>
      <vt:lpstr>4.3 日志文件</vt:lpstr>
      <vt:lpstr>4.3 日志文件</vt:lpstr>
      <vt:lpstr>4.3 日志文件</vt:lpstr>
      <vt:lpstr>4.3 日志文件</vt:lpstr>
      <vt:lpstr>4.3 日志文件</vt:lpstr>
      <vt:lpstr>4.3 日志文件</vt:lpstr>
      <vt:lpstr>4.3 日志文件</vt:lpstr>
      <vt:lpstr>4.3 日志文件</vt:lpstr>
      <vt:lpstr>4.3 日志文件</vt:lpstr>
      <vt:lpstr>4.3 日志文件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4.4 虚拟主机</vt:lpstr>
      <vt:lpstr>课后练习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项目一：PHP网站搭建</dc:title>
  <dc:creator>www</dc:creator>
  <cp:lastModifiedBy>www</cp:lastModifiedBy>
  <cp:revision>2106</cp:revision>
  <dcterms:created xsi:type="dcterms:W3CDTF">2013-01-25T01:44:32Z</dcterms:created>
  <dcterms:modified xsi:type="dcterms:W3CDTF">2017-08-24T07:22:18Z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