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notesSlides/notesSlide40.xml" ContentType="application/vnd.openxmlformats-officedocument.presentationml.notesSlide+xml"/>
  <Override PartName="/ppt/tags/tag42.xml" ContentType="application/vnd.openxmlformats-officedocument.presentationml.tags+xml"/>
  <Override PartName="/ppt/notesSlides/notesSlide41.xml" ContentType="application/vnd.openxmlformats-officedocument.presentationml.notesSlide+xml"/>
  <Override PartName="/ppt/tags/tag43.xml" ContentType="application/vnd.openxmlformats-officedocument.presentationml.tags+xml"/>
  <Override PartName="/ppt/notesSlides/notesSlide42.xml" ContentType="application/vnd.openxmlformats-officedocument.presentationml.notesSlide+xml"/>
  <Override PartName="/ppt/tags/tag44.xml" ContentType="application/vnd.openxmlformats-officedocument.presentationml.tags+xml"/>
  <Override PartName="/ppt/notesSlides/notesSlide43.xml" ContentType="application/vnd.openxmlformats-officedocument.presentationml.notesSlide+xml"/>
  <Override PartName="/ppt/tags/tag45.xml" ContentType="application/vnd.openxmlformats-officedocument.presentationml.tags+xml"/>
  <Override PartName="/ppt/notesSlides/notesSlide44.xml" ContentType="application/vnd.openxmlformats-officedocument.presentationml.notesSlide+xml"/>
  <Override PartName="/ppt/tags/tag46.xml" ContentType="application/vnd.openxmlformats-officedocument.presentationml.tags+xml"/>
  <Override PartName="/ppt/notesSlides/notesSlide45.xml" ContentType="application/vnd.openxmlformats-officedocument.presentationml.notesSlide+xml"/>
  <Override PartName="/ppt/tags/tag47.xml" ContentType="application/vnd.openxmlformats-officedocument.presentationml.tags+xml"/>
  <Override PartName="/ppt/notesSlides/notesSlide46.xml" ContentType="application/vnd.openxmlformats-officedocument.presentationml.notesSlide+xml"/>
  <Override PartName="/ppt/tags/tag48.xml" ContentType="application/vnd.openxmlformats-officedocument.presentationml.tags+xml"/>
  <Override PartName="/ppt/notesSlides/notesSlide47.xml" ContentType="application/vnd.openxmlformats-officedocument.presentationml.notesSlide+xml"/>
  <Override PartName="/ppt/tags/tag49.xml" ContentType="application/vnd.openxmlformats-officedocument.presentationml.tags+xml"/>
  <Override PartName="/ppt/notesSlides/notesSlide48.xml" ContentType="application/vnd.openxmlformats-officedocument.presentationml.notesSlide+xml"/>
  <Override PartName="/ppt/tags/tag50.xml" ContentType="application/vnd.openxmlformats-officedocument.presentationml.tags+xml"/>
  <Override PartName="/ppt/notesSlides/notesSlide49.xml" ContentType="application/vnd.openxmlformats-officedocument.presentationml.notesSlide+xml"/>
  <Override PartName="/ppt/tags/tag51.xml" ContentType="application/vnd.openxmlformats-officedocument.presentationml.tags+xml"/>
  <Override PartName="/ppt/notesSlides/notesSlide50.xml" ContentType="application/vnd.openxmlformats-officedocument.presentationml.notesSlide+xml"/>
  <Override PartName="/ppt/tags/tag52.xml" ContentType="application/vnd.openxmlformats-officedocument.presentationml.tags+xml"/>
  <Override PartName="/ppt/notesSlides/notesSlide51.xml" ContentType="application/vnd.openxmlformats-officedocument.presentationml.notesSlide+xml"/>
  <Override PartName="/ppt/tags/tag53.xml" ContentType="application/vnd.openxmlformats-officedocument.presentationml.tags+xml"/>
  <Override PartName="/ppt/notesSlides/notesSlide52.xml" ContentType="application/vnd.openxmlformats-officedocument.presentationml.notesSlide+xml"/>
  <Override PartName="/ppt/tags/tag54.xml" ContentType="application/vnd.openxmlformats-officedocument.presentationml.tags+xml"/>
  <Override PartName="/ppt/notesSlides/notesSlide53.xml" ContentType="application/vnd.openxmlformats-officedocument.presentationml.notesSlide+xml"/>
  <Override PartName="/ppt/tags/tag55.xml" ContentType="application/vnd.openxmlformats-officedocument.presentationml.tags+xml"/>
  <Override PartName="/ppt/notesSlides/notesSlide54.xml" ContentType="application/vnd.openxmlformats-officedocument.presentationml.notesSlide+xml"/>
  <Override PartName="/ppt/tags/tag56.xml" ContentType="application/vnd.openxmlformats-officedocument.presentationml.tags+xml"/>
  <Override PartName="/ppt/notesSlides/notesSlide55.xml" ContentType="application/vnd.openxmlformats-officedocument.presentationml.notesSlide+xml"/>
  <Override PartName="/ppt/tags/tag57.xml" ContentType="application/vnd.openxmlformats-officedocument.presentationml.tags+xml"/>
  <Override PartName="/ppt/notesSlides/notesSlide56.xml" ContentType="application/vnd.openxmlformats-officedocument.presentationml.notesSlide+xml"/>
  <Override PartName="/ppt/tags/tag58.xml" ContentType="application/vnd.openxmlformats-officedocument.presentationml.tags+xml"/>
  <Override PartName="/ppt/notesSlides/notesSlide57.xml" ContentType="application/vnd.openxmlformats-officedocument.presentationml.notesSlide+xml"/>
  <Override PartName="/ppt/tags/tag59.xml" ContentType="application/vnd.openxmlformats-officedocument.presentationml.tags+xml"/>
  <Override PartName="/ppt/notesSlides/notesSlide58.xml" ContentType="application/vnd.openxmlformats-officedocument.presentationml.notesSlide+xml"/>
  <Override PartName="/ppt/tags/tag60.xml" ContentType="application/vnd.openxmlformats-officedocument.presentationml.tags+xml"/>
  <Override PartName="/ppt/notesSlides/notesSlide59.xml" ContentType="application/vnd.openxmlformats-officedocument.presentationml.notesSlide+xml"/>
  <Override PartName="/ppt/tags/tag61.xml" ContentType="application/vnd.openxmlformats-officedocument.presentationml.tags+xml"/>
  <Override PartName="/ppt/notesSlides/notesSlide60.xml" ContentType="application/vnd.openxmlformats-officedocument.presentationml.notesSlide+xml"/>
  <Override PartName="/ppt/tags/tag62.xml" ContentType="application/vnd.openxmlformats-officedocument.presentationml.tags+xml"/>
  <Override PartName="/ppt/notesSlides/notesSlide61.xml" ContentType="application/vnd.openxmlformats-officedocument.presentationml.notesSlide+xml"/>
  <Override PartName="/ppt/tags/tag63.xml" ContentType="application/vnd.openxmlformats-officedocument.presentationml.tags+xml"/>
  <Override PartName="/ppt/notesSlides/notesSlide62.xml" ContentType="application/vnd.openxmlformats-officedocument.presentationml.notesSlide+xml"/>
  <Override PartName="/ppt/tags/tag64.xml" ContentType="application/vnd.openxmlformats-officedocument.presentationml.tags+xml"/>
  <Override PartName="/ppt/notesSlides/notesSlide63.xml" ContentType="application/vnd.openxmlformats-officedocument.presentationml.notesSlide+xml"/>
  <Override PartName="/ppt/tags/tag65.xml" ContentType="application/vnd.openxmlformats-officedocument.presentationml.tags+xml"/>
  <Override PartName="/ppt/notesSlides/notesSlide64.xml" ContentType="application/vnd.openxmlformats-officedocument.presentationml.notesSlide+xml"/>
  <Override PartName="/ppt/tags/tag66.xml" ContentType="application/vnd.openxmlformats-officedocument.presentationml.tags+xml"/>
  <Override PartName="/ppt/notesSlides/notesSlide65.xml" ContentType="application/vnd.openxmlformats-officedocument.presentationml.notesSlide+xml"/>
  <Override PartName="/ppt/tags/tag67.xml" ContentType="application/vnd.openxmlformats-officedocument.presentationml.tags+xml"/>
  <Override PartName="/ppt/notesSlides/notesSlide66.xml" ContentType="application/vnd.openxmlformats-officedocument.presentationml.notesSlide+xml"/>
  <Override PartName="/ppt/tags/tag68.xml" ContentType="application/vnd.openxmlformats-officedocument.presentationml.tags+xml"/>
  <Override PartName="/ppt/notesSlides/notesSlide67.xml" ContentType="application/vnd.openxmlformats-officedocument.presentationml.notesSlide+xml"/>
  <Override PartName="/ppt/tags/tag69.xml" ContentType="application/vnd.openxmlformats-officedocument.presentationml.tags+xml"/>
  <Override PartName="/ppt/notesSlides/notesSlide68.xml" ContentType="application/vnd.openxmlformats-officedocument.presentationml.notesSlide+xml"/>
  <Override PartName="/ppt/tags/tag70.xml" ContentType="application/vnd.openxmlformats-officedocument.presentationml.tags+xml"/>
  <Override PartName="/ppt/notesSlides/notesSlide69.xml" ContentType="application/vnd.openxmlformats-officedocument.presentationml.notesSlide+xml"/>
  <Override PartName="/ppt/tags/tag71.xml" ContentType="application/vnd.openxmlformats-officedocument.presentationml.tags+xml"/>
  <Override PartName="/ppt/notesSlides/notesSlide70.xml" ContentType="application/vnd.openxmlformats-officedocument.presentationml.notesSlide+xml"/>
  <Override PartName="/ppt/tags/tag72.xml" ContentType="application/vnd.openxmlformats-officedocument.presentationml.tags+xml"/>
  <Override PartName="/ppt/notesSlides/notesSlide71.xml" ContentType="application/vnd.openxmlformats-officedocument.presentationml.notesSlide+xml"/>
  <Override PartName="/ppt/tags/tag73.xml" ContentType="application/vnd.openxmlformats-officedocument.presentationml.tags+xml"/>
  <Override PartName="/ppt/notesSlides/notesSlide72.xml" ContentType="application/vnd.openxmlformats-officedocument.presentationml.notesSlide+xml"/>
  <Override PartName="/ppt/tags/tag74.xml" ContentType="application/vnd.openxmlformats-officedocument.presentationml.tags+xml"/>
  <Override PartName="/ppt/notesSlides/notesSlide73.xml" ContentType="application/vnd.openxmlformats-officedocument.presentationml.notesSlide+xml"/>
  <Override PartName="/ppt/tags/tag75.xml" ContentType="application/vnd.openxmlformats-officedocument.presentationml.tags+xml"/>
  <Override PartName="/ppt/notesSlides/notesSlide74.xml" ContentType="application/vnd.openxmlformats-officedocument.presentationml.notesSlide+xml"/>
  <Override PartName="/ppt/tags/tag76.xml" ContentType="application/vnd.openxmlformats-officedocument.presentationml.tags+xml"/>
  <Override PartName="/ppt/notesSlides/notesSlide75.xml" ContentType="application/vnd.openxmlformats-officedocument.presentationml.notesSlide+xml"/>
  <Override PartName="/ppt/tags/tag77.xml" ContentType="application/vnd.openxmlformats-officedocument.presentationml.tags+xml"/>
  <Override PartName="/ppt/notesSlides/notesSlide76.xml" ContentType="application/vnd.openxmlformats-officedocument.presentationml.notesSlide+xml"/>
  <Override PartName="/ppt/tags/tag78.xml" ContentType="application/vnd.openxmlformats-officedocument.presentationml.tags+xml"/>
  <Override PartName="/ppt/notesSlides/notesSlide77.xml" ContentType="application/vnd.openxmlformats-officedocument.presentationml.notesSlide+xml"/>
  <Override PartName="/ppt/tags/tag79.xml" ContentType="application/vnd.openxmlformats-officedocument.presentationml.tags+xml"/>
  <Override PartName="/ppt/notesSlides/notesSlide78.xml" ContentType="application/vnd.openxmlformats-officedocument.presentationml.notesSlide+xml"/>
  <Override PartName="/ppt/tags/tag80.xml" ContentType="application/vnd.openxmlformats-officedocument.presentationml.tags+xml"/>
  <Override PartName="/ppt/notesSlides/notesSlide79.xml" ContentType="application/vnd.openxmlformats-officedocument.presentationml.notesSlide+xml"/>
  <Override PartName="/ppt/tags/tag81.xml" ContentType="application/vnd.openxmlformats-officedocument.presentationml.tags+xml"/>
  <Override PartName="/ppt/notesSlides/notesSlide80.xml" ContentType="application/vnd.openxmlformats-officedocument.presentationml.notesSlide+xml"/>
  <Override PartName="/ppt/tags/tag82.xml" ContentType="application/vnd.openxmlformats-officedocument.presentationml.tags+xml"/>
  <Override PartName="/ppt/notesSlides/notesSlide81.xml" ContentType="application/vnd.openxmlformats-officedocument.presentationml.notesSlide+xml"/>
  <Override PartName="/ppt/tags/tag83.xml" ContentType="application/vnd.openxmlformats-officedocument.presentationml.tags+xml"/>
  <Override PartName="/ppt/notesSlides/notesSlide82.xml" ContentType="application/vnd.openxmlformats-officedocument.presentationml.notesSlide+xml"/>
  <Override PartName="/ppt/tags/tag84.xml" ContentType="application/vnd.openxmlformats-officedocument.presentationml.tags+xml"/>
  <Override PartName="/ppt/notesSlides/notesSlide83.xml" ContentType="application/vnd.openxmlformats-officedocument.presentationml.notesSlide+xml"/>
  <Override PartName="/ppt/tags/tag85.xml" ContentType="application/vnd.openxmlformats-officedocument.presentationml.tags+xml"/>
  <Override PartName="/ppt/notesSlides/notesSlide84.xml" ContentType="application/vnd.openxmlformats-officedocument.presentationml.notesSlide+xml"/>
  <Override PartName="/ppt/tags/tag86.xml" ContentType="application/vnd.openxmlformats-officedocument.presentationml.tags+xml"/>
  <Override PartName="/ppt/notesSlides/notesSlide85.xml" ContentType="application/vnd.openxmlformats-officedocument.presentationml.notesSlide+xml"/>
  <Override PartName="/ppt/tags/tag87.xml" ContentType="application/vnd.openxmlformats-officedocument.presentationml.tags+xml"/>
  <Override PartName="/ppt/notesSlides/notesSlide86.xml" ContentType="application/vnd.openxmlformats-officedocument.presentationml.notesSlide+xml"/>
  <Override PartName="/ppt/tags/tag88.xml" ContentType="application/vnd.openxmlformats-officedocument.presentationml.tags+xml"/>
  <Override PartName="/ppt/notesSlides/notesSlide87.xml" ContentType="application/vnd.openxmlformats-officedocument.presentationml.notesSlide+xml"/>
  <Override PartName="/ppt/tags/tag89.xml" ContentType="application/vnd.openxmlformats-officedocument.presentationml.tags+xml"/>
  <Override PartName="/ppt/notesSlides/notesSlide88.xml" ContentType="application/vnd.openxmlformats-officedocument.presentationml.notesSlide+xml"/>
  <Override PartName="/ppt/tags/tag90.xml" ContentType="application/vnd.openxmlformats-officedocument.presentationml.tags+xml"/>
  <Override PartName="/ppt/notesSlides/notesSlide89.xml" ContentType="application/vnd.openxmlformats-officedocument.presentationml.notesSlide+xml"/>
  <Override PartName="/ppt/tags/tag91.xml" ContentType="application/vnd.openxmlformats-officedocument.presentationml.tags+xml"/>
  <Override PartName="/ppt/notesSlides/notesSlide90.xml" ContentType="application/vnd.openxmlformats-officedocument.presentationml.notesSlide+xml"/>
  <Override PartName="/ppt/tags/tag92.xml" ContentType="application/vnd.openxmlformats-officedocument.presentationml.tags+xml"/>
  <Override PartName="/ppt/notesSlides/notesSlide91.xml" ContentType="application/vnd.openxmlformats-officedocument.presentationml.notesSlide+xml"/>
  <Override PartName="/ppt/tags/tag93.xml" ContentType="application/vnd.openxmlformats-officedocument.presentationml.tags+xml"/>
  <Override PartName="/ppt/notesSlides/notesSlide92.xml" ContentType="application/vnd.openxmlformats-officedocument.presentationml.notesSlide+xml"/>
  <Override PartName="/ppt/tags/tag94.xml" ContentType="application/vnd.openxmlformats-officedocument.presentationml.tags+xml"/>
  <Override PartName="/ppt/notesSlides/notesSlide93.xml" ContentType="application/vnd.openxmlformats-officedocument.presentationml.notesSlide+xml"/>
  <Override PartName="/ppt/tags/tag95.xml" ContentType="application/vnd.openxmlformats-officedocument.presentationml.tags+xml"/>
  <Override PartName="/ppt/notesSlides/notesSlide94.xml" ContentType="application/vnd.openxmlformats-officedocument.presentationml.notesSlide+xml"/>
  <Override PartName="/ppt/tags/tag96.xml" ContentType="application/vnd.openxmlformats-officedocument.presentationml.tags+xml"/>
  <Override PartName="/ppt/notesSlides/notesSlide95.xml" ContentType="application/vnd.openxmlformats-officedocument.presentationml.notesSlide+xml"/>
  <Override PartName="/ppt/tags/tag97.xml" ContentType="application/vnd.openxmlformats-officedocument.presentationml.tags+xml"/>
  <Override PartName="/ppt/notesSlides/notesSlide96.xml" ContentType="application/vnd.openxmlformats-officedocument.presentationml.notesSlide+xml"/>
  <Override PartName="/ppt/tags/tag98.xml" ContentType="application/vnd.openxmlformats-officedocument.presentationml.tags+xml"/>
  <Override PartName="/ppt/notesSlides/notesSlide97.xml" ContentType="application/vnd.openxmlformats-officedocument.presentationml.notesSlide+xml"/>
  <Override PartName="/ppt/tags/tag99.xml" ContentType="application/vnd.openxmlformats-officedocument.presentationml.tags+xml"/>
  <Override PartName="/ppt/notesSlides/notesSlide98.xml" ContentType="application/vnd.openxmlformats-officedocument.presentationml.notesSlide+xml"/>
  <Override PartName="/ppt/tags/tag100.xml" ContentType="application/vnd.openxmlformats-officedocument.presentationml.tags+xml"/>
  <Override PartName="/ppt/notesSlides/notesSlide99.xml" ContentType="application/vnd.openxmlformats-officedocument.presentationml.notesSlide+xml"/>
  <Override PartName="/ppt/tags/tag101.xml" ContentType="application/vnd.openxmlformats-officedocument.presentationml.tags+xml"/>
  <Override PartName="/ppt/notesSlides/notesSlide100.xml" ContentType="application/vnd.openxmlformats-officedocument.presentationml.notesSlide+xml"/>
  <Override PartName="/ppt/tags/tag102.xml" ContentType="application/vnd.openxmlformats-officedocument.presentationml.tags+xml"/>
  <Override PartName="/ppt/notesSlides/notesSlide101.xml" ContentType="application/vnd.openxmlformats-officedocument.presentationml.notesSlide+xml"/>
  <Override PartName="/ppt/tags/tag103.xml" ContentType="application/vnd.openxmlformats-officedocument.presentationml.tags+xml"/>
  <Override PartName="/ppt/notesSlides/notesSlide102.xml" ContentType="application/vnd.openxmlformats-officedocument.presentationml.notesSlide+xml"/>
  <Override PartName="/ppt/tags/tag104.xml" ContentType="application/vnd.openxmlformats-officedocument.presentationml.tags+xml"/>
  <Override PartName="/ppt/notesSlides/notesSlide103.xml" ContentType="application/vnd.openxmlformats-officedocument.presentationml.notesSlide+xml"/>
  <Override PartName="/ppt/tags/tag105.xml" ContentType="application/vnd.openxmlformats-officedocument.presentationml.tags+xml"/>
  <Override PartName="/ppt/notesSlides/notesSlide104.xml" ContentType="application/vnd.openxmlformats-officedocument.presentationml.notesSlide+xml"/>
  <Override PartName="/ppt/tags/tag106.xml" ContentType="application/vnd.openxmlformats-officedocument.presentationml.tags+xml"/>
  <Override PartName="/ppt/notesSlides/notesSlide105.xml" ContentType="application/vnd.openxmlformats-officedocument.presentationml.notesSlide+xml"/>
  <Override PartName="/ppt/tags/tag107.xml" ContentType="application/vnd.openxmlformats-officedocument.presentationml.tags+xml"/>
  <Override PartName="/ppt/notesSlides/notesSlide106.xml" ContentType="application/vnd.openxmlformats-officedocument.presentationml.notesSlide+xml"/>
  <Override PartName="/ppt/tags/tag108.xml" ContentType="application/vnd.openxmlformats-officedocument.presentationml.tags+xml"/>
  <Override PartName="/ppt/notesSlides/notesSlide107.xml" ContentType="application/vnd.openxmlformats-officedocument.presentationml.notesSlide+xml"/>
  <Override PartName="/ppt/tags/tag109.xml" ContentType="application/vnd.openxmlformats-officedocument.presentationml.tags+xml"/>
  <Override PartName="/ppt/notesSlides/notesSlide108.xml" ContentType="application/vnd.openxmlformats-officedocument.presentationml.notesSlide+xml"/>
  <Override PartName="/ppt/tags/tag110.xml" ContentType="application/vnd.openxmlformats-officedocument.presentationml.tags+xml"/>
  <Override PartName="/ppt/notesSlides/notesSlide109.xml" ContentType="application/vnd.openxmlformats-officedocument.presentationml.notesSlide+xml"/>
  <Override PartName="/ppt/tags/tag111.xml" ContentType="application/vnd.openxmlformats-officedocument.presentationml.tags+xml"/>
  <Override PartName="/ppt/notesSlides/notesSlide110.xml" ContentType="application/vnd.openxmlformats-officedocument.presentationml.notesSlide+xml"/>
  <Override PartName="/ppt/tags/tag112.xml" ContentType="application/vnd.openxmlformats-officedocument.presentationml.tags+xml"/>
  <Override PartName="/ppt/notesSlides/notesSlide111.xml" ContentType="application/vnd.openxmlformats-officedocument.presentationml.notesSlide+xml"/>
  <Override PartName="/ppt/tags/tag113.xml" ContentType="application/vnd.openxmlformats-officedocument.presentationml.tags+xml"/>
  <Override PartName="/ppt/notesSlides/notesSlide112.xml" ContentType="application/vnd.openxmlformats-officedocument.presentationml.notesSlide+xml"/>
  <Override PartName="/ppt/tags/tag114.xml" ContentType="application/vnd.openxmlformats-officedocument.presentationml.tags+xml"/>
  <Override PartName="/ppt/notesSlides/notesSlide113.xml" ContentType="application/vnd.openxmlformats-officedocument.presentationml.notesSlide+xml"/>
  <Override PartName="/ppt/tags/tag115.xml" ContentType="application/vnd.openxmlformats-officedocument.presentationml.tags+xml"/>
  <Override PartName="/ppt/notesSlides/notesSlide114.xml" ContentType="application/vnd.openxmlformats-officedocument.presentationml.notesSlide+xml"/>
  <Override PartName="/ppt/tags/tag116.xml" ContentType="application/vnd.openxmlformats-officedocument.presentationml.tags+xml"/>
  <Override PartName="/ppt/notesSlides/notesSlide115.xml" ContentType="application/vnd.openxmlformats-officedocument.presentationml.notesSlide+xml"/>
  <Override PartName="/ppt/tags/tag117.xml" ContentType="application/vnd.openxmlformats-officedocument.presentationml.tags+xml"/>
  <Override PartName="/ppt/notesSlides/notesSlide116.xml" ContentType="application/vnd.openxmlformats-officedocument.presentationml.notesSlide+xml"/>
  <Override PartName="/ppt/tags/tag118.xml" ContentType="application/vnd.openxmlformats-officedocument.presentationml.tags+xml"/>
  <Override PartName="/ppt/notesSlides/notesSlide117.xml" ContentType="application/vnd.openxmlformats-officedocument.presentationml.notesSlide+xml"/>
  <Override PartName="/ppt/tags/tag119.xml" ContentType="application/vnd.openxmlformats-officedocument.presentationml.tags+xml"/>
  <Override PartName="/ppt/notesSlides/notesSlide118.xml" ContentType="application/vnd.openxmlformats-officedocument.presentationml.notesSlide+xml"/>
  <Override PartName="/ppt/tags/tag120.xml" ContentType="application/vnd.openxmlformats-officedocument.presentationml.tags+xml"/>
  <Override PartName="/ppt/notesSlides/notesSlide119.xml" ContentType="application/vnd.openxmlformats-officedocument.presentationml.notesSlide+xml"/>
  <Override PartName="/ppt/tags/tag121.xml" ContentType="application/vnd.openxmlformats-officedocument.presentationml.tags+xml"/>
  <Override PartName="/ppt/notesSlides/notesSlide120.xml" ContentType="application/vnd.openxmlformats-officedocument.presentationml.notesSlide+xml"/>
  <Override PartName="/ppt/tags/tag122.xml" ContentType="application/vnd.openxmlformats-officedocument.presentationml.tags+xml"/>
  <Override PartName="/ppt/notesSlides/notesSlide121.xml" ContentType="application/vnd.openxmlformats-officedocument.presentationml.notesSlide+xml"/>
  <Override PartName="/ppt/tags/tag123.xml" ContentType="application/vnd.openxmlformats-officedocument.presentationml.tags+xml"/>
  <Override PartName="/ppt/notesSlides/notesSlide122.xml" ContentType="application/vnd.openxmlformats-officedocument.presentationml.notesSlide+xml"/>
  <Override PartName="/ppt/tags/tag124.xml" ContentType="application/vnd.openxmlformats-officedocument.presentationml.tags+xml"/>
  <Override PartName="/ppt/notesSlides/notesSlide123.xml" ContentType="application/vnd.openxmlformats-officedocument.presentationml.notesSlide+xml"/>
  <Override PartName="/ppt/tags/tag125.xml" ContentType="application/vnd.openxmlformats-officedocument.presentationml.tags+xml"/>
  <Override PartName="/ppt/notesSlides/notesSlide124.xml" ContentType="application/vnd.openxmlformats-officedocument.presentationml.notesSlide+xml"/>
  <Override PartName="/ppt/tags/tag126.xml" ContentType="application/vnd.openxmlformats-officedocument.presentationml.tags+xml"/>
  <Override PartName="/ppt/notesSlides/notesSlide125.xml" ContentType="application/vnd.openxmlformats-officedocument.presentationml.notesSlide+xml"/>
  <Override PartName="/ppt/tags/tag127.xml" ContentType="application/vnd.openxmlformats-officedocument.presentationml.tags+xml"/>
  <Override PartName="/ppt/notesSlides/notesSlide126.xml" ContentType="application/vnd.openxmlformats-officedocument.presentationml.notesSlide+xml"/>
  <Override PartName="/ppt/tags/tag128.xml" ContentType="application/vnd.openxmlformats-officedocument.presentationml.tags+xml"/>
  <Override PartName="/ppt/notesSlides/notesSlide127.xml" ContentType="application/vnd.openxmlformats-officedocument.presentationml.notesSlide+xml"/>
  <Override PartName="/ppt/tags/tag129.xml" ContentType="application/vnd.openxmlformats-officedocument.presentationml.tags+xml"/>
  <Override PartName="/ppt/notesSlides/notesSlide128.xml" ContentType="application/vnd.openxmlformats-officedocument.presentationml.notesSlide+xml"/>
  <Override PartName="/ppt/tags/tag130.xml" ContentType="application/vnd.openxmlformats-officedocument.presentationml.tags+xml"/>
  <Override PartName="/ppt/notesSlides/notesSlide129.xml" ContentType="application/vnd.openxmlformats-officedocument.presentationml.notesSlide+xml"/>
  <Override PartName="/ppt/tags/tag131.xml" ContentType="application/vnd.openxmlformats-officedocument.presentationml.tags+xml"/>
  <Override PartName="/ppt/notesSlides/notesSlide130.xml" ContentType="application/vnd.openxmlformats-officedocument.presentationml.notesSlide+xml"/>
  <Override PartName="/ppt/tags/tag132.xml" ContentType="application/vnd.openxmlformats-officedocument.presentationml.tags+xml"/>
  <Override PartName="/ppt/notesSlides/notesSlide131.xml" ContentType="application/vnd.openxmlformats-officedocument.presentationml.notesSlide+xml"/>
  <Override PartName="/ppt/tags/tag133.xml" ContentType="application/vnd.openxmlformats-officedocument.presentationml.tags+xml"/>
  <Override PartName="/ppt/notesSlides/notesSlide132.xml" ContentType="application/vnd.openxmlformats-officedocument.presentationml.notesSlide+xml"/>
  <Override PartName="/ppt/tags/tag134.xml" ContentType="application/vnd.openxmlformats-officedocument.presentationml.tags+xml"/>
  <Override PartName="/ppt/notesSlides/notesSlide133.xml" ContentType="application/vnd.openxmlformats-officedocument.presentationml.notesSlide+xml"/>
  <Override PartName="/ppt/tags/tag135.xml" ContentType="application/vnd.openxmlformats-officedocument.presentationml.tags+xml"/>
  <Override PartName="/ppt/notesSlides/notesSlide134.xml" ContentType="application/vnd.openxmlformats-officedocument.presentationml.notesSlide+xml"/>
  <Override PartName="/ppt/tags/tag136.xml" ContentType="application/vnd.openxmlformats-officedocument.presentationml.tags+xml"/>
  <Override PartName="/ppt/notesSlides/notesSlide135.xml" ContentType="application/vnd.openxmlformats-officedocument.presentationml.notesSlide+xml"/>
  <Override PartName="/ppt/tags/tag137.xml" ContentType="application/vnd.openxmlformats-officedocument.presentationml.tags+xml"/>
  <Override PartName="/ppt/notesSlides/notesSlide136.xml" ContentType="application/vnd.openxmlformats-officedocument.presentationml.notesSlide+xml"/>
  <Override PartName="/ppt/tags/tag138.xml" ContentType="application/vnd.openxmlformats-officedocument.presentationml.tags+xml"/>
  <Override PartName="/ppt/notesSlides/notesSlide137.xml" ContentType="application/vnd.openxmlformats-officedocument.presentationml.notesSlide+xml"/>
  <Override PartName="/ppt/tags/tag139.xml" ContentType="application/vnd.openxmlformats-officedocument.presentationml.tags+xml"/>
  <Override PartName="/ppt/notesSlides/notesSlide138.xml" ContentType="application/vnd.openxmlformats-officedocument.presentationml.notesSlide+xml"/>
  <Override PartName="/ppt/tags/tag140.xml" ContentType="application/vnd.openxmlformats-officedocument.presentationml.tags+xml"/>
  <Override PartName="/ppt/notesSlides/notesSlide139.xml" ContentType="application/vnd.openxmlformats-officedocument.presentationml.notesSlide+xml"/>
  <Override PartName="/ppt/tags/tag141.xml" ContentType="application/vnd.openxmlformats-officedocument.presentationml.tags+xml"/>
  <Override PartName="/ppt/notesSlides/notesSlide140.xml" ContentType="application/vnd.openxmlformats-officedocument.presentationml.notesSlide+xml"/>
  <Override PartName="/ppt/tags/tag142.xml" ContentType="application/vnd.openxmlformats-officedocument.presentationml.tags+xml"/>
  <Override PartName="/ppt/notesSlides/notesSlide141.xml" ContentType="application/vnd.openxmlformats-officedocument.presentationml.notesSlide+xml"/>
  <Override PartName="/ppt/tags/tag143.xml" ContentType="application/vnd.openxmlformats-officedocument.presentationml.tags+xml"/>
  <Override PartName="/ppt/notesSlides/notesSlide142.xml" ContentType="application/vnd.openxmlformats-officedocument.presentationml.notesSlide+xml"/>
  <Override PartName="/ppt/tags/tag144.xml" ContentType="application/vnd.openxmlformats-officedocument.presentationml.tags+xml"/>
  <Override PartName="/ppt/notesSlides/notesSlide143.xml" ContentType="application/vnd.openxmlformats-officedocument.presentationml.notesSlide+xml"/>
  <Override PartName="/ppt/tags/tag145.xml" ContentType="application/vnd.openxmlformats-officedocument.presentationml.tags+xml"/>
  <Override PartName="/ppt/notesSlides/notesSlide144.xml" ContentType="application/vnd.openxmlformats-officedocument.presentationml.notesSlide+xml"/>
  <Override PartName="/ppt/tags/tag146.xml" ContentType="application/vnd.openxmlformats-officedocument.presentationml.tags+xml"/>
  <Override PartName="/ppt/notesSlides/notesSlide145.xml" ContentType="application/vnd.openxmlformats-officedocument.presentationml.notesSlide+xml"/>
  <Override PartName="/ppt/tags/tag147.xml" ContentType="application/vnd.openxmlformats-officedocument.presentationml.tags+xml"/>
  <Override PartName="/ppt/notesSlides/notesSlide1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1"/>
  </p:notesMasterIdLst>
  <p:sldIdLst>
    <p:sldId id="256" r:id="rId2"/>
    <p:sldId id="933" r:id="rId3"/>
    <p:sldId id="660" r:id="rId4"/>
    <p:sldId id="830" r:id="rId5"/>
    <p:sldId id="831" r:id="rId6"/>
    <p:sldId id="832" r:id="rId7"/>
    <p:sldId id="833" r:id="rId8"/>
    <p:sldId id="834" r:id="rId9"/>
    <p:sldId id="835" r:id="rId10"/>
    <p:sldId id="836" r:id="rId11"/>
    <p:sldId id="837" r:id="rId12"/>
    <p:sldId id="838" r:id="rId13"/>
    <p:sldId id="839" r:id="rId14"/>
    <p:sldId id="840" r:id="rId15"/>
    <p:sldId id="841" r:id="rId16"/>
    <p:sldId id="842" r:id="rId17"/>
    <p:sldId id="843" r:id="rId18"/>
    <p:sldId id="844" r:id="rId19"/>
    <p:sldId id="845" r:id="rId20"/>
    <p:sldId id="821" r:id="rId21"/>
    <p:sldId id="846" r:id="rId22"/>
    <p:sldId id="847" r:id="rId23"/>
    <p:sldId id="848" r:id="rId24"/>
    <p:sldId id="849" r:id="rId25"/>
    <p:sldId id="850" r:id="rId26"/>
    <p:sldId id="851" r:id="rId27"/>
    <p:sldId id="852" r:id="rId28"/>
    <p:sldId id="853" r:id="rId29"/>
    <p:sldId id="854" r:id="rId30"/>
    <p:sldId id="855" r:id="rId31"/>
    <p:sldId id="856" r:id="rId32"/>
    <p:sldId id="857" r:id="rId33"/>
    <p:sldId id="858" r:id="rId34"/>
    <p:sldId id="859" r:id="rId35"/>
    <p:sldId id="860" r:id="rId36"/>
    <p:sldId id="861" r:id="rId37"/>
    <p:sldId id="862" r:id="rId38"/>
    <p:sldId id="863" r:id="rId39"/>
    <p:sldId id="864" r:id="rId40"/>
    <p:sldId id="865" r:id="rId41"/>
    <p:sldId id="866" r:id="rId42"/>
    <p:sldId id="867" r:id="rId43"/>
    <p:sldId id="868" r:id="rId44"/>
    <p:sldId id="869" r:id="rId45"/>
    <p:sldId id="870" r:id="rId46"/>
    <p:sldId id="871" r:id="rId47"/>
    <p:sldId id="872" r:id="rId48"/>
    <p:sldId id="873" r:id="rId49"/>
    <p:sldId id="874" r:id="rId50"/>
    <p:sldId id="875" r:id="rId51"/>
    <p:sldId id="876" r:id="rId52"/>
    <p:sldId id="822" r:id="rId53"/>
    <p:sldId id="878" r:id="rId54"/>
    <p:sldId id="877" r:id="rId55"/>
    <p:sldId id="879" r:id="rId56"/>
    <p:sldId id="880" r:id="rId57"/>
    <p:sldId id="881" r:id="rId58"/>
    <p:sldId id="882" r:id="rId59"/>
    <p:sldId id="883" r:id="rId60"/>
    <p:sldId id="884" r:id="rId61"/>
    <p:sldId id="885" r:id="rId62"/>
    <p:sldId id="886" r:id="rId63"/>
    <p:sldId id="887" r:id="rId64"/>
    <p:sldId id="888" r:id="rId65"/>
    <p:sldId id="890" r:id="rId66"/>
    <p:sldId id="889" r:id="rId67"/>
    <p:sldId id="891" r:id="rId68"/>
    <p:sldId id="892" r:id="rId69"/>
    <p:sldId id="893" r:id="rId70"/>
    <p:sldId id="823" r:id="rId71"/>
    <p:sldId id="894" r:id="rId72"/>
    <p:sldId id="895" r:id="rId73"/>
    <p:sldId id="896" r:id="rId74"/>
    <p:sldId id="897" r:id="rId75"/>
    <p:sldId id="898" r:id="rId76"/>
    <p:sldId id="899" r:id="rId77"/>
    <p:sldId id="900" r:id="rId78"/>
    <p:sldId id="901" r:id="rId79"/>
    <p:sldId id="902" r:id="rId80"/>
    <p:sldId id="903" r:id="rId81"/>
    <p:sldId id="904" r:id="rId82"/>
    <p:sldId id="905" r:id="rId83"/>
    <p:sldId id="906" r:id="rId84"/>
    <p:sldId id="907" r:id="rId85"/>
    <p:sldId id="908" r:id="rId86"/>
    <p:sldId id="909" r:id="rId87"/>
    <p:sldId id="910" r:id="rId88"/>
    <p:sldId id="911" r:id="rId89"/>
    <p:sldId id="912" r:id="rId90"/>
    <p:sldId id="824" r:id="rId91"/>
    <p:sldId id="913" r:id="rId92"/>
    <p:sldId id="914" r:id="rId93"/>
    <p:sldId id="915" r:id="rId94"/>
    <p:sldId id="916" r:id="rId95"/>
    <p:sldId id="917" r:id="rId96"/>
    <p:sldId id="918" r:id="rId97"/>
    <p:sldId id="919" r:id="rId98"/>
    <p:sldId id="920" r:id="rId99"/>
    <p:sldId id="825" r:id="rId100"/>
    <p:sldId id="921" r:id="rId101"/>
    <p:sldId id="922" r:id="rId102"/>
    <p:sldId id="923" r:id="rId103"/>
    <p:sldId id="924" r:id="rId104"/>
    <p:sldId id="925" r:id="rId105"/>
    <p:sldId id="926" r:id="rId106"/>
    <p:sldId id="927" r:id="rId107"/>
    <p:sldId id="928" r:id="rId108"/>
    <p:sldId id="929" r:id="rId109"/>
    <p:sldId id="930" r:id="rId110"/>
    <p:sldId id="826" r:id="rId111"/>
    <p:sldId id="931" r:id="rId112"/>
    <p:sldId id="932" r:id="rId113"/>
    <p:sldId id="934" r:id="rId114"/>
    <p:sldId id="935" r:id="rId115"/>
    <p:sldId id="936" r:id="rId116"/>
    <p:sldId id="937" r:id="rId117"/>
    <p:sldId id="938" r:id="rId118"/>
    <p:sldId id="939" r:id="rId119"/>
    <p:sldId id="940" r:id="rId120"/>
    <p:sldId id="941" r:id="rId121"/>
    <p:sldId id="942" r:id="rId122"/>
    <p:sldId id="827" r:id="rId123"/>
    <p:sldId id="943" r:id="rId124"/>
    <p:sldId id="944" r:id="rId125"/>
    <p:sldId id="945" r:id="rId126"/>
    <p:sldId id="946" r:id="rId127"/>
    <p:sldId id="828" r:id="rId128"/>
    <p:sldId id="947" r:id="rId129"/>
    <p:sldId id="948" r:id="rId130"/>
    <p:sldId id="949" r:id="rId131"/>
    <p:sldId id="950" r:id="rId132"/>
    <p:sldId id="951" r:id="rId133"/>
    <p:sldId id="952" r:id="rId134"/>
    <p:sldId id="953" r:id="rId135"/>
    <p:sldId id="954" r:id="rId136"/>
    <p:sldId id="955" r:id="rId137"/>
    <p:sldId id="829" r:id="rId138"/>
    <p:sldId id="957" r:id="rId139"/>
    <p:sldId id="959" r:id="rId140"/>
    <p:sldId id="956" r:id="rId141"/>
    <p:sldId id="960" r:id="rId142"/>
    <p:sldId id="961" r:id="rId143"/>
    <p:sldId id="962" r:id="rId144"/>
    <p:sldId id="963" r:id="rId145"/>
    <p:sldId id="965" r:id="rId146"/>
    <p:sldId id="966" r:id="rId147"/>
    <p:sldId id="968" r:id="rId148"/>
    <p:sldId id="820" r:id="rId149"/>
    <p:sldId id="779" r:id="rId150"/>
  </p:sldIdLst>
  <p:sldSz cx="9144000" cy="6858000" type="screen4x3"/>
  <p:notesSz cx="6858000" cy="9144000"/>
  <p:custDataLst>
    <p:tags r:id="rId152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qiaozhiming" initials="qzm" lastIdx="11" clrIdx="0"/>
  <p:cmAuthor id="1" name="www" initials="w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F9"/>
    <a:srgbClr val="CBE3F2"/>
    <a:srgbClr val="FBFBFB"/>
    <a:srgbClr val="FFFFFF"/>
    <a:srgbClr val="000000"/>
    <a:srgbClr val="00B4E9"/>
    <a:srgbClr val="EBFAFF"/>
    <a:srgbClr val="E7F9FF"/>
    <a:srgbClr val="B9EEFF"/>
    <a:srgbClr val="93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597" autoAdjust="0"/>
    <p:restoredTop sz="95704" autoAdjust="0"/>
  </p:normalViewPr>
  <p:slideViewPr>
    <p:cSldViewPr snapToGrid="0" snapToObjects="1">
      <p:cViewPr>
        <p:scale>
          <a:sx n="80" d="100"/>
          <a:sy n="80" d="100"/>
        </p:scale>
        <p:origin x="-1050" y="-234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3168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notesMaster" Target="notesMasters/notesMaster1.xml"/><Relationship Id="rId15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D9BD2E9-3CC8-444B-8BF3-942A42052CFF}" type="datetimeFigureOut">
              <a:rPr lang="zh-CN" altLang="en-US"/>
              <a:pPr>
                <a:defRPr/>
              </a:pPr>
              <a:t>2017/8/17</a:t>
            </a:fld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002A676-0DC2-4E3A-B4C2-1AF4832E0E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806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D7434D-6A1D-4361-BAC4-862C73DB2060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4BE571-F8DF-45C9-AACB-BB35890CEC2D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6"/>
          <p:cNvGrpSpPr>
            <a:grpSpLocks/>
          </p:cNvGrpSpPr>
          <p:nvPr userDrawn="1"/>
        </p:nvGrpSpPr>
        <p:grpSpPr bwMode="auto">
          <a:xfrm>
            <a:off x="1497013" y="5554663"/>
            <a:ext cx="986167" cy="792162"/>
            <a:chOff x="707164" y="5631842"/>
            <a:chExt cx="985033" cy="792000"/>
          </a:xfrm>
        </p:grpSpPr>
        <p:sp>
          <p:nvSpPr>
            <p:cNvPr id="6" name="椭圆 5"/>
            <p:cNvSpPr>
              <a:spLocks noChangeArrowheads="1"/>
            </p:cNvSpPr>
            <p:nvPr/>
          </p:nvSpPr>
          <p:spPr bwMode="auto">
            <a:xfrm>
              <a:off x="846704" y="5631842"/>
              <a:ext cx="792837" cy="792000"/>
            </a:xfrm>
            <a:prstGeom prst="ellipse">
              <a:avLst/>
            </a:prstGeom>
            <a:solidFill>
              <a:srgbClr val="9C9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7" name="矩形 4"/>
            <p:cNvSpPr>
              <a:spLocks noChangeArrowheads="1"/>
            </p:cNvSpPr>
            <p:nvPr/>
          </p:nvSpPr>
          <p:spPr bwMode="auto">
            <a:xfrm>
              <a:off x="707164" y="5739770"/>
              <a:ext cx="985033" cy="492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CN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Nginx</a:t>
              </a:r>
              <a:endParaRPr lang="zh-CN" altLang="en-US" sz="1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9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39046" y="154546"/>
            <a:ext cx="5187690" cy="77628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4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8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59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86" r:id="rId2"/>
    <p:sldLayoutId id="2147484195" r:id="rId3"/>
    <p:sldLayoutId id="2147484194" r:id="rId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99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Relationship Id="rId4" Type="http://schemas.openxmlformats.org/officeDocument/2006/relationships/image" Target="../media/image2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Relationship Id="rId4" Type="http://schemas.openxmlformats.org/officeDocument/2006/relationships/image" Target="../media/image27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Relationship Id="rId4" Type="http://schemas.openxmlformats.org/officeDocument/2006/relationships/image" Target="../media/image28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Relationship Id="rId4" Type="http://schemas.openxmlformats.org/officeDocument/2006/relationships/image" Target="../media/image30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Relationship Id="rId4" Type="http://schemas.openxmlformats.org/officeDocument/2006/relationships/image" Target="../media/image3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Relationship Id="rId4" Type="http://schemas.openxmlformats.org/officeDocument/2006/relationships/image" Target="../media/image32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5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6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Relationship Id="rId4" Type="http://schemas.openxmlformats.org/officeDocument/2006/relationships/image" Target="../media/image33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Relationship Id="rId4" Type="http://schemas.openxmlformats.org/officeDocument/2006/relationships/image" Target="../media/image34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Relationship Id="rId4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4" Type="http://schemas.openxmlformats.org/officeDocument/2006/relationships/image" Target="../media/image1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2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4" Type="http://schemas.openxmlformats.org/officeDocument/2006/relationships/image" Target="../media/image2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4" Type="http://schemas.openxmlformats.org/officeDocument/2006/relationships/image" Target="../media/image2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Relationship Id="rId4" Type="http://schemas.openxmlformats.org/officeDocument/2006/relationships/image" Target="../media/image23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78965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</a:t>
            </a:r>
            <a:r>
              <a:rPr lang="en-US" altLang="zh-CN" dirty="0"/>
              <a:t>Web</a:t>
            </a:r>
            <a:r>
              <a:rPr lang="zh-CN" altLang="en-US" dirty="0"/>
              <a:t>服务器搭建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709863" y="5480049"/>
            <a:ext cx="2714625" cy="9326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Nginx+PHP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Nginx+Apache</a:t>
            </a:r>
            <a:endParaRPr lang="en-US" altLang="zh-CN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532438" y="5478461"/>
            <a:ext cx="2714625" cy="9294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Nginx+Tomcat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OpenResty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01232"/>
              </p:ext>
            </p:extLst>
          </p:nvPr>
        </p:nvGraphicFramePr>
        <p:xfrm>
          <a:off x="546266" y="1995053"/>
          <a:ext cx="8087096" cy="4061360"/>
        </p:xfrm>
        <a:graphic>
          <a:graphicData uri="http://schemas.openxmlformats.org/drawingml/2006/table">
            <a:tbl>
              <a:tblPr firstRow="1" bandRow="1"/>
              <a:tblGrid>
                <a:gridCol w="1902847"/>
                <a:gridCol w="6184249"/>
              </a:tblGrid>
              <a:tr h="4061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/>
                          <a:ea typeface="宋体"/>
                        </a:rPr>
                        <a:t>选项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说明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--with-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gd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GD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库支持，用于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PHP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图像处理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--with-jpeg-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dir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JPEG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图像格式处理库（依赖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libjpeg-devel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--with-png-dir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PNG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图像格式处理库（依赖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libpng-devel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--with-freetype-dir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FreeType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字体图像处理库（依赖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freetype-devel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--with-curl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curl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支持（依赖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curl-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devel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--with-openssl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OpenSSL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支持（依赖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openssl-devel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--with-mhash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mhash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加密支持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--enable-bcmath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开启精准计算功能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--enable-opcache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开启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opcache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功能，一种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PHP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的代码优化器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134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动静分离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878128"/>
              </p:ext>
            </p:extLst>
          </p:nvPr>
        </p:nvGraphicFramePr>
        <p:xfrm>
          <a:off x="282729" y="2375068"/>
          <a:ext cx="8600008" cy="2386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name="Visio" r:id="rId5" imgW="4663710" imgH="1294501" progId="Visio.Drawing.11">
                  <p:embed/>
                </p:oleObj>
              </mc:Choice>
              <mc:Fallback>
                <p:oleObj name="Visio" r:id="rId5" imgW="4663710" imgH="129450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29" y="2375068"/>
                        <a:ext cx="8600008" cy="2386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0467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动静分离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更改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监听端口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2197" y="1948174"/>
            <a:ext cx="8698675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当</a:t>
            </a:r>
            <a:r>
              <a:rPr lang="en-US" altLang="zh-CN" dirty="0"/>
              <a:t>Nginx</a:t>
            </a:r>
            <a:r>
              <a:rPr lang="zh-CN" altLang="en-US" dirty="0"/>
              <a:t>作为前端</a:t>
            </a:r>
            <a:r>
              <a:rPr lang="en-US" altLang="zh-CN" dirty="0"/>
              <a:t>Web</a:t>
            </a:r>
            <a:r>
              <a:rPr lang="zh-CN" altLang="en-US" dirty="0"/>
              <a:t>服务器后，就会占用</a:t>
            </a:r>
            <a:r>
              <a:rPr lang="en-US" altLang="zh-CN" dirty="0"/>
              <a:t>80</a:t>
            </a:r>
            <a:r>
              <a:rPr lang="zh-CN" altLang="en-US" dirty="0"/>
              <a:t>端口。而为了让</a:t>
            </a:r>
            <a:r>
              <a:rPr lang="en-US" altLang="zh-CN" dirty="0"/>
              <a:t>Apache</a:t>
            </a:r>
            <a:r>
              <a:rPr lang="zh-CN" altLang="en-US" dirty="0"/>
              <a:t>正常运行，需要改变</a:t>
            </a:r>
            <a:r>
              <a:rPr lang="en-US" altLang="zh-CN" dirty="0"/>
              <a:t>Apache</a:t>
            </a:r>
            <a:r>
              <a:rPr lang="zh-CN" altLang="en-US" dirty="0"/>
              <a:t>监听的端口号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8447" y="3072750"/>
            <a:ext cx="3984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）更改</a:t>
            </a:r>
            <a:r>
              <a:rPr lang="en-US" altLang="zh-CN" dirty="0"/>
              <a:t>Apache</a:t>
            </a:r>
            <a:r>
              <a:rPr lang="zh-CN" altLang="en-US" dirty="0"/>
              <a:t>的</a:t>
            </a:r>
            <a:r>
              <a:rPr lang="en-US" altLang="zh-CN" dirty="0" err="1"/>
              <a:t>httpd.conf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70847" y="3082650"/>
            <a:ext cx="398417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）更改</a:t>
            </a:r>
            <a:r>
              <a:rPr lang="en-US" altLang="zh-CN" dirty="0" err="1"/>
              <a:t>httpd-vhosts.conf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  <p:grpSp>
        <p:nvGrpSpPr>
          <p:cNvPr id="10" name="组合 2"/>
          <p:cNvGrpSpPr>
            <a:grpSpLocks/>
          </p:cNvGrpSpPr>
          <p:nvPr/>
        </p:nvGrpSpPr>
        <p:grpSpPr bwMode="auto">
          <a:xfrm>
            <a:off x="4623985" y="3841642"/>
            <a:ext cx="4042368" cy="2048524"/>
            <a:chOff x="3474760" y="3515222"/>
            <a:chExt cx="1638188" cy="1297751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638188" cy="129775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3521721" y="3523489"/>
              <a:ext cx="1582676" cy="1228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&lt;VirtualHost *:81&gt;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DocumentRoot "/var/www/www.test.com"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ServerName test.com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ServerAlias www.test.com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&lt;/VirtualHost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</a:p>
          </p:txBody>
        </p:sp>
      </p:grpSp>
      <p:grpSp>
        <p:nvGrpSpPr>
          <p:cNvPr id="13" name="组合 2"/>
          <p:cNvGrpSpPr>
            <a:grpSpLocks/>
          </p:cNvGrpSpPr>
          <p:nvPr/>
        </p:nvGrpSpPr>
        <p:grpSpPr bwMode="auto">
          <a:xfrm>
            <a:off x="632011" y="3839667"/>
            <a:ext cx="3346224" cy="874839"/>
            <a:chOff x="3474760" y="3515222"/>
            <a:chExt cx="1660533" cy="554216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638188" cy="55421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3552617" y="3621288"/>
              <a:ext cx="1582676" cy="257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Listen 81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717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动静分离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更改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监听端口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01673" y="2494167"/>
            <a:ext cx="8302939" cy="2160000"/>
            <a:chOff x="415635" y="2398807"/>
            <a:chExt cx="7920000" cy="2160000"/>
          </a:xfrm>
        </p:grpSpPr>
        <p:sp>
          <p:nvSpPr>
            <p:cNvPr id="17" name="矩形 16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67544" y="2461481"/>
              <a:ext cx="7812000" cy="20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582375" y="2114165"/>
            <a:ext cx="1235034" cy="866899"/>
            <a:chOff x="7623958" y="2018805"/>
            <a:chExt cx="1235034" cy="866899"/>
          </a:xfrm>
        </p:grpSpPr>
        <p:sp>
          <p:nvSpPr>
            <p:cNvPr id="20" name="泪滴形 19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800681" y="2137197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530984" y="2686345"/>
            <a:ext cx="82330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需要注意的是，在配置虚拟主机时，</a:t>
            </a:r>
            <a:r>
              <a:rPr lang="en-US" altLang="zh-CN" dirty="0"/>
              <a:t>Apache</a:t>
            </a:r>
            <a:r>
              <a:rPr lang="zh-CN" altLang="en-US" dirty="0"/>
              <a:t>与</a:t>
            </a:r>
            <a:r>
              <a:rPr lang="en-US" altLang="zh-CN" dirty="0"/>
              <a:t>Nginx</a:t>
            </a:r>
            <a:r>
              <a:rPr lang="zh-CN" altLang="en-US" dirty="0"/>
              <a:t>的站点目录、</a:t>
            </a:r>
            <a:r>
              <a:rPr lang="zh-CN" altLang="en-US" dirty="0" smtClean="0"/>
              <a:t>主机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名</a:t>
            </a:r>
            <a:r>
              <a:rPr lang="zh-CN" altLang="en-US" dirty="0"/>
              <a:t>要相同。</a:t>
            </a:r>
            <a:r>
              <a:rPr lang="en-US" altLang="zh-CN" dirty="0"/>
              <a:t>Apache</a:t>
            </a:r>
            <a:r>
              <a:rPr lang="zh-CN" altLang="en-US" dirty="0"/>
              <a:t>可以通过</a:t>
            </a:r>
            <a:r>
              <a:rPr lang="en-US" altLang="zh-CN" dirty="0" err="1"/>
              <a:t>ServerAlias</a:t>
            </a:r>
            <a:r>
              <a:rPr lang="zh-CN" altLang="en-US" dirty="0"/>
              <a:t>指令添加多个域名。更改配置文件后，重启</a:t>
            </a:r>
            <a:r>
              <a:rPr lang="en-US" altLang="zh-CN" dirty="0"/>
              <a:t>Apache</a:t>
            </a:r>
            <a:r>
              <a:rPr lang="zh-CN" altLang="en-US" dirty="0"/>
              <a:t>服务使配置生效。另外，由于</a:t>
            </a:r>
            <a:r>
              <a:rPr lang="en-US" altLang="zh-CN" dirty="0"/>
              <a:t>Apache</a:t>
            </a:r>
            <a:r>
              <a:rPr lang="zh-CN" altLang="en-US" dirty="0"/>
              <a:t>不需要提供对外访问，只在本机能够访问即可，因此不需要打开防火墙的</a:t>
            </a:r>
            <a:r>
              <a:rPr lang="en-US" altLang="zh-CN" dirty="0"/>
              <a:t>81</a:t>
            </a:r>
            <a:r>
              <a:rPr lang="zh-CN" altLang="en-US" dirty="0"/>
              <a:t>端口。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333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动静分离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更改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对动态请求的处理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2197" y="1948174"/>
            <a:ext cx="8698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接下来在</a:t>
            </a:r>
            <a:r>
              <a:rPr lang="en-US" altLang="zh-CN" dirty="0"/>
              <a:t>Nginx</a:t>
            </a:r>
            <a:r>
              <a:rPr lang="zh-CN" altLang="en-US" dirty="0"/>
              <a:t>中配置域名为</a:t>
            </a:r>
            <a:r>
              <a:rPr lang="en-US" altLang="zh-CN" dirty="0"/>
              <a:t>www.test.com</a:t>
            </a:r>
            <a:r>
              <a:rPr lang="zh-CN" altLang="en-US" dirty="0"/>
              <a:t>的虚拟主机，将“</a:t>
            </a:r>
            <a:r>
              <a:rPr lang="en-US" altLang="zh-CN" dirty="0"/>
              <a:t>.</a:t>
            </a:r>
            <a:r>
              <a:rPr lang="en-US" altLang="zh-CN" dirty="0" err="1"/>
              <a:t>php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请求通过</a:t>
            </a:r>
            <a:r>
              <a:rPr lang="en-US" altLang="zh-CN" dirty="0" err="1"/>
              <a:t>proxy_pass</a:t>
            </a:r>
            <a:r>
              <a:rPr lang="zh-CN" altLang="en-US" dirty="0"/>
              <a:t>指令转到本机的</a:t>
            </a:r>
            <a:r>
              <a:rPr lang="en-US" altLang="zh-CN" dirty="0"/>
              <a:t>81</a:t>
            </a:r>
            <a:r>
              <a:rPr lang="zh-CN" altLang="en-US" dirty="0"/>
              <a:t>端口，并设置</a:t>
            </a:r>
            <a:r>
              <a:rPr lang="en-US" altLang="zh-CN" dirty="0"/>
              <a:t>HTTP</a:t>
            </a:r>
            <a:r>
              <a:rPr lang="zh-CN" altLang="en-US" dirty="0"/>
              <a:t>消息头中的</a:t>
            </a:r>
            <a:r>
              <a:rPr lang="en-US" altLang="zh-CN" dirty="0"/>
              <a:t>Host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247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动静分离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更改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对动态请求的处理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565807" y="2009558"/>
            <a:ext cx="4742482" cy="3749966"/>
            <a:chOff x="3451224" y="3515222"/>
            <a:chExt cx="2349977" cy="3752986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2349977" cy="375298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3530274" y="3658903"/>
              <a:ext cx="2270927" cy="3326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 {</a:t>
              </a:r>
            </a:p>
            <a:p>
              <a:pPr marL="400050" lvl="1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listen 80;</a:t>
              </a:r>
            </a:p>
            <a:p>
              <a:pPr marL="400050" lvl="1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server_name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test.com www.test.com;</a:t>
              </a:r>
            </a:p>
            <a:p>
              <a:pPr marL="400050" lvl="1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root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/www/www.test.com;</a:t>
              </a:r>
            </a:p>
            <a:p>
              <a:pPr marL="400050" lvl="1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index index.html index.htm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index.php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400050" lvl="1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location ~ \.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 {</a:t>
              </a:r>
            </a:p>
            <a:p>
              <a:pPr marL="800100" lvl="2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proxy_pass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http://127.0.0.1:81;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proxy_set_header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Host $host;</a:t>
              </a:r>
            </a:p>
            <a:p>
              <a:pPr marL="400050" lvl="1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}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5349832" y="2757683"/>
            <a:ext cx="36397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proxy_pass</a:t>
            </a:r>
            <a:r>
              <a:rPr lang="zh-CN" altLang="zh-CN" dirty="0"/>
              <a:t>指令用于代理客户端浏览器请求</a:t>
            </a:r>
            <a:r>
              <a:rPr lang="en-US" altLang="zh-CN" dirty="0"/>
              <a:t>Apache</a:t>
            </a:r>
            <a:r>
              <a:rPr lang="zh-CN" altLang="zh-CN" dirty="0" smtClean="0"/>
              <a:t>服务器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proxy_set_header</a:t>
            </a:r>
            <a:r>
              <a:rPr lang="zh-CN" altLang="zh-CN" dirty="0"/>
              <a:t>指令用于发送</a:t>
            </a:r>
            <a:r>
              <a:rPr lang="en-US" altLang="zh-CN" dirty="0"/>
              <a:t>Host</a:t>
            </a:r>
            <a:r>
              <a:rPr lang="zh-CN" altLang="zh-CN" dirty="0"/>
              <a:t>消息</a:t>
            </a:r>
            <a:r>
              <a:rPr lang="zh-CN" altLang="zh-CN" dirty="0" smtClean="0"/>
              <a:t>头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95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动静分离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更改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对动态请求的处理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2197" y="1948174"/>
            <a:ext cx="8461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为了测试当前配置是否成功，在</a:t>
            </a:r>
            <a:r>
              <a:rPr lang="en-US" altLang="zh-CN" dirty="0"/>
              <a:t>www.test.com</a:t>
            </a:r>
            <a:r>
              <a:rPr lang="zh-CN" altLang="en-US" dirty="0"/>
              <a:t>虚拟主机文档目录下创建</a:t>
            </a:r>
            <a:r>
              <a:rPr lang="en-US" altLang="zh-CN" dirty="0" err="1"/>
              <a:t>info.php</a:t>
            </a:r>
            <a:r>
              <a:rPr lang="zh-CN" altLang="en-US" dirty="0"/>
              <a:t>文件，编写代码输出</a:t>
            </a:r>
            <a:r>
              <a:rPr lang="en-US" altLang="zh-CN" dirty="0" err="1"/>
              <a:t>phpinfo</a:t>
            </a:r>
            <a:r>
              <a:rPr lang="zh-CN" altLang="en-US" dirty="0"/>
              <a:t>信息。</a:t>
            </a:r>
          </a:p>
        </p:txBody>
      </p:sp>
      <p:pic>
        <p:nvPicPr>
          <p:cNvPr id="51202" name="Picture 2" descr="无dfgdfgdfg标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21" y="3136628"/>
            <a:ext cx="5916056" cy="320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827421" y="6115330"/>
            <a:ext cx="2674154" cy="188883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133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动静分离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传递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2197" y="1948174"/>
            <a:ext cx="86155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为什么要传递客户端</a:t>
            </a:r>
            <a:r>
              <a:rPr lang="en-US" altLang="zh-CN" b="1" u="sng" dirty="0">
                <a:solidFill>
                  <a:srgbClr val="0070C0"/>
                </a:solidFill>
              </a:rPr>
              <a:t>IP</a:t>
            </a:r>
            <a:r>
              <a:rPr lang="zh-CN" altLang="en-US" b="1" u="sng" dirty="0">
                <a:solidFill>
                  <a:srgbClr val="0070C0"/>
                </a:solidFill>
              </a:rPr>
              <a:t>地址</a:t>
            </a:r>
            <a:r>
              <a:rPr lang="zh-CN" altLang="en-US" dirty="0" smtClean="0"/>
              <a:t>：</a:t>
            </a:r>
            <a:r>
              <a:rPr lang="zh-CN" altLang="en-US" dirty="0"/>
              <a:t>因为</a:t>
            </a:r>
            <a:r>
              <a:rPr lang="en-US" altLang="zh-CN" dirty="0"/>
              <a:t>Nginx</a:t>
            </a:r>
            <a:r>
              <a:rPr lang="zh-CN" altLang="en-US" dirty="0"/>
              <a:t>在反向代理时，被</a:t>
            </a:r>
            <a:r>
              <a:rPr lang="en-US" altLang="zh-CN" dirty="0"/>
              <a:t>Apache</a:t>
            </a:r>
            <a:r>
              <a:rPr lang="zh-CN" altLang="en-US" dirty="0"/>
              <a:t>当成了客户端，因此获取到了</a:t>
            </a:r>
            <a:r>
              <a:rPr lang="en-US" altLang="zh-CN" dirty="0"/>
              <a:t>Nginx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地址，而不是真实的客户端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解决办法</a:t>
            </a:r>
            <a:r>
              <a:rPr lang="zh-CN" altLang="en-US" dirty="0" smtClean="0"/>
              <a:t>：</a:t>
            </a:r>
            <a:r>
              <a:rPr lang="zh-CN" altLang="en-US" dirty="0"/>
              <a:t>借助</a:t>
            </a:r>
            <a:r>
              <a:rPr lang="en-US" altLang="zh-CN" dirty="0"/>
              <a:t>HTTP</a:t>
            </a:r>
            <a:r>
              <a:rPr lang="zh-CN" altLang="en-US" dirty="0"/>
              <a:t>请求消息头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Nginx</a:t>
            </a:r>
            <a:r>
              <a:rPr lang="zh-CN" altLang="en-US" dirty="0" smtClean="0"/>
              <a:t>获取到客户端</a:t>
            </a:r>
            <a:r>
              <a:rPr lang="en-US" altLang="zh-CN" dirty="0" smtClean="0"/>
              <a:t>IP</a:t>
            </a:r>
            <a:r>
              <a:rPr lang="zh-CN" altLang="en-US" dirty="0" smtClean="0"/>
              <a:t>后，</a:t>
            </a:r>
            <a:r>
              <a:rPr lang="zh-CN" altLang="en-US" dirty="0"/>
              <a:t>将</a:t>
            </a:r>
            <a:r>
              <a:rPr lang="en-US" altLang="zh-CN" dirty="0"/>
              <a:t>IP</a:t>
            </a:r>
            <a:r>
              <a:rPr lang="zh-CN" altLang="en-US" dirty="0"/>
              <a:t>放</a:t>
            </a:r>
            <a:r>
              <a:rPr lang="zh-CN" altLang="en-US" dirty="0" smtClean="0"/>
              <a:t>入专门定义的消息头</a:t>
            </a:r>
            <a:r>
              <a:rPr lang="zh-CN" altLang="en-US" dirty="0"/>
              <a:t>“</a:t>
            </a:r>
            <a:r>
              <a:rPr lang="en-US" altLang="zh-CN" dirty="0"/>
              <a:t>X-Client-IP</a:t>
            </a:r>
            <a:r>
              <a:rPr lang="zh-CN" altLang="en-US" dirty="0" smtClean="0"/>
              <a:t>”中；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反向代理时将消息头发送给</a:t>
            </a:r>
            <a:r>
              <a:rPr lang="en-US" altLang="zh-CN" dirty="0"/>
              <a:t>Apache</a:t>
            </a:r>
            <a:r>
              <a:rPr lang="zh-CN" altLang="en-US" dirty="0" smtClean="0"/>
              <a:t>，</a:t>
            </a:r>
            <a:r>
              <a:rPr lang="zh-CN" altLang="en-US" dirty="0"/>
              <a:t>然后</a:t>
            </a:r>
            <a:r>
              <a:rPr lang="zh-CN" altLang="en-US" dirty="0" smtClean="0"/>
              <a:t>在</a:t>
            </a:r>
            <a:r>
              <a:rPr lang="en-US" altLang="zh-CN" dirty="0"/>
              <a:t>Apache</a:t>
            </a:r>
            <a:r>
              <a:rPr lang="zh-CN" altLang="en-US" dirty="0"/>
              <a:t>中替换</a:t>
            </a:r>
            <a:r>
              <a:rPr lang="en-US" altLang="zh-CN" dirty="0" smtClean="0"/>
              <a:t>REMOTE_ADDR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REMOTE_ADDR</a:t>
            </a:r>
            <a:r>
              <a:rPr lang="zh-CN" altLang="en-US" dirty="0"/>
              <a:t>表示客户端的</a:t>
            </a:r>
            <a:r>
              <a:rPr lang="en-US" altLang="zh-CN" dirty="0"/>
              <a:t>IP</a:t>
            </a:r>
            <a:r>
              <a:rPr lang="zh-CN" altLang="en-US" dirty="0" smtClean="0"/>
              <a:t>地址。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73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动静分离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传递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2197" y="1948174"/>
            <a:ext cx="8615548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① 在</a:t>
            </a:r>
            <a:r>
              <a:rPr lang="en-US" altLang="zh-CN" dirty="0"/>
              <a:t>Nginx</a:t>
            </a:r>
            <a:r>
              <a:rPr lang="zh-CN" altLang="en-US" dirty="0"/>
              <a:t>的</a:t>
            </a:r>
            <a:r>
              <a:rPr lang="en-US" altLang="zh-CN" dirty="0"/>
              <a:t>www.test.com</a:t>
            </a:r>
            <a:r>
              <a:rPr lang="zh-CN" altLang="en-US" dirty="0"/>
              <a:t>虚拟主机原有配置的基础上增加</a:t>
            </a:r>
            <a:r>
              <a:rPr lang="en-US" altLang="zh-CN" dirty="0"/>
              <a:t>X-Client-IP</a:t>
            </a:r>
            <a:r>
              <a:rPr lang="zh-CN" altLang="en-US" dirty="0"/>
              <a:t>消息头</a:t>
            </a:r>
            <a:endParaRPr lang="en-US" altLang="zh-CN" dirty="0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469078" y="2879736"/>
            <a:ext cx="4684813" cy="2369155"/>
            <a:chOff x="3474760" y="3515222"/>
            <a:chExt cx="1250890" cy="1331111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250890" cy="133111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36156" y="3525463"/>
              <a:ext cx="1189494" cy="1262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~ \.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 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proxy_pass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http://127.0.0.1:81;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proxy_set_header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Host $host;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proxy_set_header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X-Client-IP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remote_addr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5297243" y="2756010"/>
            <a:ext cx="35855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变量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remote_addr</a:t>
            </a:r>
            <a:r>
              <a:rPr lang="zh-CN" altLang="zh-CN" dirty="0" smtClean="0"/>
              <a:t>保存</a:t>
            </a:r>
            <a:r>
              <a:rPr lang="zh-CN" altLang="zh-CN" dirty="0"/>
              <a:t>了客户端的</a:t>
            </a:r>
            <a:r>
              <a:rPr lang="en-US" altLang="zh-CN" dirty="0"/>
              <a:t>IP</a:t>
            </a:r>
            <a:r>
              <a:rPr lang="zh-CN" altLang="zh-CN" dirty="0"/>
              <a:t>地址，然后将其添加到</a:t>
            </a:r>
            <a:r>
              <a:rPr lang="en-US" altLang="zh-CN" dirty="0"/>
              <a:t>X-Client-IP</a:t>
            </a:r>
            <a:r>
              <a:rPr lang="zh-CN" altLang="zh-CN" dirty="0"/>
              <a:t>消息头中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如果</a:t>
            </a:r>
            <a:r>
              <a:rPr lang="en-US" altLang="zh-CN" dirty="0"/>
              <a:t>Nginx</a:t>
            </a:r>
            <a:r>
              <a:rPr lang="zh-CN" altLang="zh-CN" dirty="0"/>
              <a:t>收到的请求中已经存在</a:t>
            </a:r>
            <a:r>
              <a:rPr lang="en-US" altLang="zh-CN" dirty="0"/>
              <a:t>X-Client-IP</a:t>
            </a:r>
            <a:r>
              <a:rPr lang="zh-CN" altLang="zh-CN" dirty="0"/>
              <a:t>消息头，则会被替换，从而防止伪造客户端</a:t>
            </a:r>
            <a:r>
              <a:rPr lang="en-US" altLang="zh-CN" dirty="0"/>
              <a:t>IP</a:t>
            </a:r>
            <a:r>
              <a:rPr lang="zh-CN" altLang="zh-CN" dirty="0"/>
              <a:t>的情况发生。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898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动静分离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传递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2197" y="1948174"/>
            <a:ext cx="8615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②  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检测</a:t>
            </a:r>
            <a:r>
              <a:rPr lang="en-US" altLang="zh-CN" dirty="0"/>
              <a:t>REMOTE_ADDR</a:t>
            </a:r>
            <a:r>
              <a:rPr lang="zh-CN" altLang="en-US" dirty="0"/>
              <a:t>是否为代理服务器的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327064" y="2791833"/>
            <a:ext cx="6822372" cy="1597260"/>
            <a:chOff x="3474760" y="3515222"/>
            <a:chExt cx="1067203" cy="897421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044912" cy="89742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36156" y="3525463"/>
              <a:ext cx="1005807" cy="778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LoadModule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remoteip_module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modules/mod_remoteip.so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RemoteIPHeader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X-Client-IP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RemoteIPInternalProxy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127.0.0.1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457495" y="4455897"/>
            <a:ext cx="8199614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模块</a:t>
            </a:r>
            <a:r>
              <a:rPr lang="en-US" altLang="zh-CN" dirty="0" err="1"/>
              <a:t>mod_remoteip</a:t>
            </a:r>
            <a:r>
              <a:rPr lang="zh-CN" altLang="zh-CN" dirty="0"/>
              <a:t>用于检测</a:t>
            </a:r>
            <a:r>
              <a:rPr lang="en-US" altLang="zh-CN" dirty="0"/>
              <a:t>REMOTE_ADDR</a:t>
            </a:r>
            <a:r>
              <a:rPr lang="zh-CN" altLang="zh-CN" dirty="0"/>
              <a:t>是否为代理服务器的</a:t>
            </a:r>
            <a:r>
              <a:rPr lang="en-US" altLang="zh-CN" dirty="0"/>
              <a:t>IP</a:t>
            </a:r>
            <a:r>
              <a:rPr lang="zh-CN" altLang="zh-CN" dirty="0" smtClean="0"/>
              <a:t>地址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127.0.0.1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如果是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则从自定义的</a:t>
            </a:r>
            <a:r>
              <a:rPr lang="en-US" altLang="zh-CN" dirty="0" smtClean="0"/>
              <a:t>HTTP</a:t>
            </a:r>
            <a:r>
              <a:rPr lang="zh-CN" altLang="zh-CN" dirty="0" smtClean="0"/>
              <a:t>消息头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X-Client-IP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中读取客户端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83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动静分离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传递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2197" y="1948174"/>
            <a:ext cx="8615548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③ 在</a:t>
            </a:r>
            <a:r>
              <a:rPr lang="zh-CN" altLang="en-US" dirty="0"/>
              <a:t>配置生效后，通过浏览器查看</a:t>
            </a:r>
            <a:r>
              <a:rPr lang="en-US" altLang="zh-CN" dirty="0"/>
              <a:t>www.test.com</a:t>
            </a:r>
            <a:r>
              <a:rPr lang="zh-CN" altLang="en-US" dirty="0"/>
              <a:t>虚拟机的</a:t>
            </a:r>
            <a:r>
              <a:rPr lang="en-US" altLang="zh-CN" dirty="0" err="1"/>
              <a:t>phpinfo</a:t>
            </a:r>
            <a:r>
              <a:rPr lang="zh-CN" altLang="en-US" dirty="0" smtClean="0"/>
              <a:t>信息</a:t>
            </a:r>
            <a:endParaRPr lang="en-US" altLang="zh-CN" dirty="0"/>
          </a:p>
        </p:txBody>
      </p:sp>
      <p:pic>
        <p:nvPicPr>
          <p:cNvPr id="52226" name="Picture 2" descr="dfgdfdfdf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36" y="2925866"/>
            <a:ext cx="4477375" cy="212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2588820" y="4583455"/>
            <a:ext cx="1924630" cy="188883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55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1673" y="2494167"/>
            <a:ext cx="8302939" cy="2160000"/>
            <a:chOff x="415635" y="2398807"/>
            <a:chExt cx="7920000" cy="2160000"/>
          </a:xfrm>
        </p:grpSpPr>
        <p:sp>
          <p:nvSpPr>
            <p:cNvPr id="7" name="矩形 6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67544" y="2461481"/>
              <a:ext cx="7812000" cy="20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582375" y="2114165"/>
            <a:ext cx="1235034" cy="866899"/>
            <a:chOff x="7623958" y="2018805"/>
            <a:chExt cx="1235034" cy="866899"/>
          </a:xfrm>
        </p:grpSpPr>
        <p:sp>
          <p:nvSpPr>
            <p:cNvPr id="10" name="泪滴形 9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800681" y="2137197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19109" y="2674470"/>
            <a:ext cx="8233004" cy="1665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在上述编译选项中，有些选项的前缀是</a:t>
            </a:r>
            <a:r>
              <a:rPr lang="en-US" altLang="zh-CN" dirty="0"/>
              <a:t>enable</a:t>
            </a:r>
            <a:r>
              <a:rPr lang="zh-CN" altLang="en-US" dirty="0"/>
              <a:t>，有些是</a:t>
            </a:r>
            <a:r>
              <a:rPr lang="en-US" altLang="zh-CN" dirty="0"/>
              <a:t>with</a:t>
            </a:r>
            <a:r>
              <a:rPr lang="zh-CN" altLang="en-US" dirty="0"/>
              <a:t>，其区别在于</a:t>
            </a:r>
            <a:r>
              <a:rPr lang="en-US" altLang="zh-CN" dirty="0"/>
              <a:t>enable</a:t>
            </a:r>
            <a:r>
              <a:rPr lang="zh-CN" altLang="en-US" dirty="0"/>
              <a:t>选项用于开启</a:t>
            </a:r>
            <a:r>
              <a:rPr lang="en-US" altLang="zh-CN" dirty="0"/>
              <a:t>PHP</a:t>
            </a:r>
            <a:r>
              <a:rPr lang="zh-CN" altLang="en-US" dirty="0"/>
              <a:t>的一些内置的功能，而</a:t>
            </a:r>
            <a:r>
              <a:rPr lang="en-US" altLang="zh-CN" dirty="0"/>
              <a:t>with</a:t>
            </a:r>
            <a:r>
              <a:rPr lang="zh-CN" altLang="en-US" dirty="0"/>
              <a:t>选项依赖于系统中的共享库，如果系统中没有则需要安装依赖包。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144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5.3 </a:t>
            </a:r>
            <a:r>
              <a:rPr lang="en-US" altLang="zh-CN" dirty="0" err="1" smtClean="0"/>
              <a:t>Nginx+Tomcat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JRE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7" y="1948174"/>
            <a:ext cx="8615548" cy="2219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由于</a:t>
            </a:r>
            <a:r>
              <a:rPr lang="en-US" altLang="zh-CN" dirty="0"/>
              <a:t>Tomcat</a:t>
            </a:r>
            <a:r>
              <a:rPr lang="zh-CN" altLang="en-US" dirty="0"/>
              <a:t>主要用于运行</a:t>
            </a:r>
            <a:r>
              <a:rPr lang="en-US" altLang="zh-CN" dirty="0" err="1"/>
              <a:t>JavaWeb</a:t>
            </a:r>
            <a:r>
              <a:rPr lang="zh-CN" altLang="en-US" dirty="0"/>
              <a:t>项目，所以需要在系统中安装</a:t>
            </a:r>
            <a:r>
              <a:rPr lang="en-US" altLang="zh-CN" dirty="0"/>
              <a:t>JRE</a:t>
            </a:r>
            <a:r>
              <a:rPr lang="zh-CN" altLang="en-US" dirty="0"/>
              <a:t>（</a:t>
            </a:r>
            <a:r>
              <a:rPr lang="en-US" altLang="zh-CN" dirty="0"/>
              <a:t>Java Runtime Environment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运行环境）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需要直接在服务器中开发</a:t>
            </a:r>
            <a:r>
              <a:rPr lang="en-US" altLang="zh-CN" dirty="0" err="1"/>
              <a:t>JavaWeb</a:t>
            </a:r>
            <a:r>
              <a:rPr lang="zh-CN" altLang="en-US" dirty="0"/>
              <a:t>项目，则需要安装</a:t>
            </a:r>
            <a:r>
              <a:rPr lang="en-US" altLang="zh-CN" dirty="0"/>
              <a:t>JDK</a:t>
            </a:r>
            <a:r>
              <a:rPr lang="zh-CN" altLang="en-US" dirty="0"/>
              <a:t>（</a:t>
            </a:r>
            <a:r>
              <a:rPr lang="en-US" altLang="zh-CN" dirty="0"/>
              <a:t>Java Development Kit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开发工具包）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98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5.3 </a:t>
            </a:r>
            <a:r>
              <a:rPr lang="en-US" altLang="zh-CN" dirty="0" err="1" smtClean="0"/>
              <a:t>Nginx+Tomcat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JRE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7" y="1948174"/>
            <a:ext cx="8615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本书选择只安装</a:t>
            </a:r>
            <a:r>
              <a:rPr lang="en-US" altLang="zh-CN" dirty="0"/>
              <a:t>JRE</a:t>
            </a:r>
            <a:r>
              <a:rPr lang="zh-CN" altLang="en-US" dirty="0" smtClean="0"/>
              <a:t>，在网站</a:t>
            </a:r>
            <a:r>
              <a:rPr lang="en-US" altLang="zh-CN" dirty="0"/>
              <a:t>https://</a:t>
            </a:r>
            <a:r>
              <a:rPr lang="en-US" altLang="zh-CN" dirty="0" smtClean="0"/>
              <a:t>www.java.com</a:t>
            </a:r>
            <a:r>
              <a:rPr lang="zh-CN" altLang="en-US" dirty="0" smtClean="0"/>
              <a:t>中可以</a:t>
            </a:r>
            <a:r>
              <a:rPr lang="zh-CN" altLang="en-US" dirty="0"/>
              <a:t>获取</a:t>
            </a:r>
            <a:r>
              <a:rPr lang="en-US" altLang="zh-CN" dirty="0"/>
              <a:t>JRE</a:t>
            </a:r>
            <a:r>
              <a:rPr lang="zh-CN" altLang="en-US" dirty="0"/>
              <a:t>的下载</a:t>
            </a:r>
            <a:r>
              <a:rPr lang="zh-CN" altLang="en-US" dirty="0" smtClean="0"/>
              <a:t>地址。</a:t>
            </a:r>
            <a:endParaRPr lang="en-US" altLang="zh-CN" dirty="0"/>
          </a:p>
        </p:txBody>
      </p:sp>
      <p:pic>
        <p:nvPicPr>
          <p:cNvPr id="53250" name="Picture 2" descr="dfgdfgdfgdg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71" y="2834456"/>
            <a:ext cx="6039693" cy="251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03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5.3 </a:t>
            </a:r>
            <a:r>
              <a:rPr lang="en-US" altLang="zh-CN" dirty="0" err="1" smtClean="0"/>
              <a:t>Nginx+Tomcat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JRE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7" y="1948174"/>
            <a:ext cx="8698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 smtClean="0"/>
              <a:t>Apache</a:t>
            </a:r>
            <a:r>
              <a:rPr lang="zh-CN" altLang="en-US" dirty="0"/>
              <a:t>的官方网站中获取</a:t>
            </a:r>
            <a:r>
              <a:rPr lang="en-US" altLang="zh-CN" dirty="0"/>
              <a:t>Tomcat</a:t>
            </a:r>
            <a:r>
              <a:rPr lang="zh-CN" altLang="en-US" dirty="0"/>
              <a:t>的下载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tomcat.apache.org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目前</a:t>
            </a:r>
            <a:r>
              <a:rPr lang="en-US" altLang="zh-CN" dirty="0"/>
              <a:t>Tomcat</a:t>
            </a:r>
            <a:r>
              <a:rPr lang="zh-CN" altLang="en-US" dirty="0"/>
              <a:t>发布了</a:t>
            </a:r>
            <a:r>
              <a:rPr lang="en-US" altLang="zh-CN" dirty="0"/>
              <a:t>6.x</a:t>
            </a:r>
            <a:r>
              <a:rPr lang="zh-CN" altLang="en-US" dirty="0"/>
              <a:t>、</a:t>
            </a:r>
            <a:r>
              <a:rPr lang="en-US" altLang="zh-CN" dirty="0"/>
              <a:t>7.x</a:t>
            </a:r>
            <a:r>
              <a:rPr lang="zh-CN" altLang="en-US" dirty="0"/>
              <a:t>、</a:t>
            </a:r>
            <a:r>
              <a:rPr lang="en-US" altLang="zh-CN" dirty="0"/>
              <a:t>8.x</a:t>
            </a:r>
            <a:r>
              <a:rPr lang="zh-CN" altLang="en-US" dirty="0"/>
              <a:t>、</a:t>
            </a:r>
            <a:r>
              <a:rPr lang="en-US" altLang="zh-CN" dirty="0"/>
              <a:t>9.x</a:t>
            </a:r>
            <a:r>
              <a:rPr lang="zh-CN" altLang="en-US" dirty="0"/>
              <a:t>四种版本，本书选择</a:t>
            </a:r>
            <a:r>
              <a:rPr lang="en-US" altLang="zh-CN" dirty="0"/>
              <a:t>8.5</a:t>
            </a:r>
            <a:r>
              <a:rPr lang="zh-CN" altLang="en-US" dirty="0" smtClean="0"/>
              <a:t>版本。</a:t>
            </a:r>
            <a:endParaRPr lang="en-US" altLang="zh-CN" dirty="0"/>
          </a:p>
        </p:txBody>
      </p:sp>
      <p:pic>
        <p:nvPicPr>
          <p:cNvPr id="5" name="Picture 2" descr="erre22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289" y="3406535"/>
            <a:ext cx="4210492" cy="269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697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5.3 </a:t>
            </a:r>
            <a:r>
              <a:rPr lang="en-US" altLang="zh-CN" dirty="0" err="1" smtClean="0"/>
              <a:t>Nginx+Tomcat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JRE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97" y="1948174"/>
            <a:ext cx="8698676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在获取到</a:t>
            </a:r>
            <a:r>
              <a:rPr lang="en-US" altLang="zh-CN" dirty="0"/>
              <a:t>JRE</a:t>
            </a:r>
            <a:r>
              <a:rPr lang="zh-CN" altLang="en-US" dirty="0"/>
              <a:t>（</a:t>
            </a:r>
            <a:r>
              <a:rPr lang="en-US" altLang="zh-CN" dirty="0"/>
              <a:t>jre-8u111-linux-x64.tar.gz</a:t>
            </a:r>
            <a:r>
              <a:rPr lang="zh-CN" altLang="en-US" dirty="0"/>
              <a:t>）和</a:t>
            </a:r>
            <a:r>
              <a:rPr lang="en-US" altLang="zh-CN" dirty="0"/>
              <a:t>Tomcat</a:t>
            </a:r>
            <a:r>
              <a:rPr lang="zh-CN" altLang="en-US" dirty="0"/>
              <a:t>（</a:t>
            </a:r>
            <a:r>
              <a:rPr lang="en-US" altLang="zh-CN" dirty="0"/>
              <a:t>apache-tomcat-8.5.6.tar.gz</a:t>
            </a:r>
            <a:r>
              <a:rPr lang="zh-CN" altLang="en-US" dirty="0"/>
              <a:t>）后，保存到</a:t>
            </a:r>
            <a:r>
              <a:rPr lang="en-US" altLang="zh-CN" dirty="0"/>
              <a:t>Linux</a:t>
            </a:r>
            <a:r>
              <a:rPr lang="zh-CN" altLang="en-US" dirty="0"/>
              <a:t>服务器中，然后按照如下操作步骤进行安装。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34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5.3 </a:t>
            </a:r>
            <a:r>
              <a:rPr lang="en-US" altLang="zh-CN" dirty="0" err="1" smtClean="0"/>
              <a:t>Nginx+Tomcat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JRE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97" y="1948174"/>
            <a:ext cx="8698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解压文件</a:t>
            </a:r>
            <a:r>
              <a:rPr lang="zh-CN" altLang="en-US" dirty="0"/>
              <a:t>后移动到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zh-CN" altLang="en-US" dirty="0"/>
              <a:t>目录</a:t>
            </a:r>
            <a:r>
              <a:rPr lang="zh-CN" altLang="en-US" dirty="0" smtClean="0"/>
              <a:t>中。</a:t>
            </a:r>
            <a:endParaRPr lang="en-US" altLang="zh-CN" dirty="0" smtClean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394067" y="2817101"/>
            <a:ext cx="6348637" cy="2146796"/>
            <a:chOff x="3451224" y="3515222"/>
            <a:chExt cx="2772811" cy="2148525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2772811" cy="2148525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3530272" y="3623249"/>
              <a:ext cx="2693763" cy="1817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tar –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zxvf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jre-8u111-linux-x64.tar.gz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tar 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zxvf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apache-tomcat-8.5.6.tar.gz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mv jre1.8.0_111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jre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mv apache-tomcat-8.5.6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/local/tomcat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7832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5.3 </a:t>
            </a:r>
            <a:r>
              <a:rPr lang="en-US" altLang="zh-CN" dirty="0" err="1" smtClean="0"/>
              <a:t>Nginx+Tomcat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目录结构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97" y="1948174"/>
            <a:ext cx="8698676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切换到</a:t>
            </a:r>
            <a:r>
              <a:rPr lang="en-US" altLang="zh-CN" dirty="0"/>
              <a:t>Tomcat</a:t>
            </a:r>
            <a:r>
              <a:rPr lang="zh-CN" altLang="en-US" dirty="0"/>
              <a:t>目录中查看目录结构，具体结果如下。</a:t>
            </a:r>
            <a:endParaRPr lang="en-US" altLang="zh-CN" dirty="0" smtClean="0"/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697856" y="2865649"/>
            <a:ext cx="7844938" cy="1754915"/>
            <a:chOff x="3451224" y="3515222"/>
            <a:chExt cx="2603355" cy="1756328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2603355" cy="175632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8"/>
            <p:cNvSpPr>
              <a:spLocks noChangeArrowheads="1"/>
            </p:cNvSpPr>
            <p:nvPr/>
          </p:nvSpPr>
          <p:spPr bwMode="auto">
            <a:xfrm>
              <a:off x="3530272" y="3623249"/>
              <a:ext cx="2524307" cy="1386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tomcat]# ls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bin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conf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lib   LICENSE   logs   NOTICE   RELEASE-NOTES   RUNNING.txt   temp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webapps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work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1826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5.3 </a:t>
            </a:r>
            <a:r>
              <a:rPr lang="en-US" altLang="zh-CN" dirty="0" err="1" smtClean="0"/>
              <a:t>Nginx+Tomcat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目录结构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97" y="1948174"/>
            <a:ext cx="86986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bin</a:t>
            </a:r>
            <a:r>
              <a:rPr lang="zh-CN" altLang="en-US" dirty="0"/>
              <a:t>：存放可执行文件和脚本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conf</a:t>
            </a:r>
            <a:r>
              <a:rPr lang="zh-CN" altLang="en-US" dirty="0"/>
              <a:t>：存放各种配置文件，如</a:t>
            </a:r>
            <a:r>
              <a:rPr lang="en-US" altLang="zh-CN" dirty="0"/>
              <a:t>web.xml</a:t>
            </a:r>
            <a:r>
              <a:rPr lang="zh-CN" altLang="en-US" dirty="0"/>
              <a:t>、</a:t>
            </a:r>
            <a:r>
              <a:rPr lang="en-US" altLang="zh-CN" dirty="0"/>
              <a:t>server.xml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lib</a:t>
            </a:r>
            <a:r>
              <a:rPr lang="zh-CN" altLang="en-US" dirty="0"/>
              <a:t>：存放一些扩展名为“</a:t>
            </a:r>
            <a:r>
              <a:rPr lang="en-US" altLang="zh-CN" dirty="0"/>
              <a:t>.jar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的库文件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logs</a:t>
            </a:r>
            <a:r>
              <a:rPr lang="zh-CN" altLang="en-US" dirty="0"/>
              <a:t>：存放日志文件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temp</a:t>
            </a:r>
            <a:r>
              <a:rPr lang="zh-CN" altLang="en-US" dirty="0"/>
              <a:t>：存放</a:t>
            </a:r>
            <a:r>
              <a:rPr lang="en-US" altLang="zh-CN" dirty="0"/>
              <a:t>Tomcat</a:t>
            </a:r>
            <a:r>
              <a:rPr lang="zh-CN" altLang="en-US" dirty="0"/>
              <a:t>运行时产生的临时文件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webapps</a:t>
            </a:r>
            <a:r>
              <a:rPr lang="zh-CN" altLang="en-US" dirty="0"/>
              <a:t>：</a:t>
            </a:r>
            <a:r>
              <a:rPr lang="en-US" altLang="zh-CN" dirty="0"/>
              <a:t>Web</a:t>
            </a:r>
            <a:r>
              <a:rPr lang="zh-CN" altLang="en-US" dirty="0"/>
              <a:t>应用程序的主要发布目录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work</a:t>
            </a:r>
            <a:r>
              <a:rPr lang="zh-CN" altLang="en-US" dirty="0"/>
              <a:t>：</a:t>
            </a:r>
            <a:r>
              <a:rPr lang="en-US" altLang="zh-CN" dirty="0"/>
              <a:t>Tomcat</a:t>
            </a:r>
            <a:r>
              <a:rPr lang="zh-CN" altLang="en-US" dirty="0"/>
              <a:t>的工作目录，存放</a:t>
            </a:r>
            <a:r>
              <a:rPr lang="en-US" altLang="zh-CN" dirty="0"/>
              <a:t>JSP</a:t>
            </a:r>
            <a:r>
              <a:rPr lang="zh-CN" altLang="en-US" dirty="0"/>
              <a:t>编译生成的</a:t>
            </a:r>
            <a:r>
              <a:rPr lang="en-US" altLang="zh-CN" dirty="0"/>
              <a:t>Servlet</a:t>
            </a:r>
            <a:r>
              <a:rPr lang="zh-CN" altLang="en-US" dirty="0"/>
              <a:t>源文件和字节码文件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144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5.3 </a:t>
            </a:r>
            <a:r>
              <a:rPr lang="en-US" altLang="zh-CN" dirty="0" err="1" smtClean="0"/>
              <a:t>Nginx+Tomcat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添加为系统服务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97" y="1948174"/>
            <a:ext cx="86986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具体操作步骤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执行</a:t>
            </a:r>
            <a:r>
              <a:rPr lang="zh-CN" altLang="en-US" dirty="0"/>
              <a:t>“</a:t>
            </a:r>
            <a:r>
              <a:rPr lang="en-US" altLang="zh-CN" dirty="0"/>
              <a:t>vi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init.d</a:t>
            </a:r>
            <a:r>
              <a:rPr lang="en-US" altLang="zh-CN" dirty="0"/>
              <a:t>/tomcat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 smtClean="0"/>
              <a:t>命令</a:t>
            </a:r>
            <a:r>
              <a:rPr lang="zh-CN" altLang="en-US" dirty="0"/>
              <a:t>编写</a:t>
            </a:r>
            <a:r>
              <a:rPr lang="en-US" altLang="zh-CN" dirty="0"/>
              <a:t>Tomcat</a:t>
            </a:r>
            <a:r>
              <a:rPr lang="zh-CN" altLang="en-US" dirty="0"/>
              <a:t>的服务</a:t>
            </a:r>
            <a:r>
              <a:rPr lang="zh-CN" altLang="en-US" dirty="0" smtClean="0"/>
              <a:t>脚本，实现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方式管理。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为</a:t>
            </a:r>
            <a:r>
              <a:rPr lang="en-US" altLang="zh-CN" dirty="0" smtClean="0"/>
              <a:t>nobody</a:t>
            </a:r>
            <a:r>
              <a:rPr lang="zh-CN" altLang="en-US" dirty="0" smtClean="0"/>
              <a:t>用户设置操作</a:t>
            </a:r>
            <a:r>
              <a:rPr lang="en-US" altLang="zh-CN" dirty="0" smtClean="0"/>
              <a:t>Tomcat</a:t>
            </a:r>
            <a:r>
              <a:rPr lang="zh-CN" altLang="en-US" dirty="0"/>
              <a:t>目录</a:t>
            </a:r>
            <a:r>
              <a:rPr lang="zh-CN" altLang="en-US" dirty="0" smtClean="0"/>
              <a:t>的权限</a:t>
            </a:r>
            <a:r>
              <a:rPr lang="zh-CN" altLang="en-US" dirty="0"/>
              <a:t>，需要设置目录的所属用户和组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为</a:t>
            </a:r>
            <a:r>
              <a:rPr lang="en-US" altLang="zh-CN" dirty="0"/>
              <a:t>tomcat</a:t>
            </a:r>
            <a:r>
              <a:rPr lang="zh-CN" altLang="en-US" dirty="0"/>
              <a:t>服务脚本文件设置执行权限，设置开机启动，然后启动服务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/>
              <a:t>具体内容详见教材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8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5.3 </a:t>
            </a:r>
            <a:r>
              <a:rPr lang="en-US" altLang="zh-CN" dirty="0" err="1" smtClean="0"/>
              <a:t>Nginx+Tomcat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添加为系统服务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542035" y="2353943"/>
            <a:ext cx="8162574" cy="2716812"/>
            <a:chOff x="3451224" y="3515223"/>
            <a:chExt cx="4044688" cy="2719000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451224" y="3515223"/>
              <a:ext cx="4044688" cy="271900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3900912" cy="2310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tomcat start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Using CATALINA_BASE:    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/local/tomcat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Using CATALINA_HOME:    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/local/tomcat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Using CATALINA_TMPDIR: 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/local/tomcat/temp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Using JRE_HOME:          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jre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Using CLASSPATH:         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/local/tomcat/bin/bootstrap.jar:/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/local/tomcat/bin/tomcat-juli.jar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638306" y="2097457"/>
            <a:ext cx="2315680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启动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服务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21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无标fgfghfgh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50" y="2180217"/>
            <a:ext cx="6803600" cy="187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5.3 </a:t>
            </a:r>
            <a:r>
              <a:rPr lang="en-US" altLang="zh-CN" dirty="0" err="1" smtClean="0"/>
              <a:t>Nginx+Tomcat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添加为系统服务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25146" y="1780167"/>
            <a:ext cx="2315680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查看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进程和监听端口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36524" y="3467912"/>
            <a:ext cx="1848588" cy="557821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3143" y="4194332"/>
            <a:ext cx="85714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8005</a:t>
            </a:r>
            <a:r>
              <a:rPr lang="zh-CN" altLang="zh-CN" dirty="0"/>
              <a:t>端口用于关闭</a:t>
            </a:r>
            <a:r>
              <a:rPr lang="en-US" altLang="zh-CN" dirty="0" smtClean="0"/>
              <a:t>Tomcat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8080</a:t>
            </a:r>
            <a:r>
              <a:rPr lang="zh-CN" altLang="zh-CN" dirty="0"/>
              <a:t>端口用于提供对外的</a:t>
            </a:r>
            <a:r>
              <a:rPr lang="en-US" altLang="zh-CN" dirty="0"/>
              <a:t>Web</a:t>
            </a:r>
            <a:r>
              <a:rPr lang="zh-CN" altLang="zh-CN" dirty="0"/>
              <a:t>访问（</a:t>
            </a:r>
            <a:r>
              <a:rPr lang="en-US" altLang="zh-CN" dirty="0"/>
              <a:t>HTTP/1.1</a:t>
            </a:r>
            <a:r>
              <a:rPr lang="zh-CN" altLang="zh-CN" dirty="0"/>
              <a:t>协议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8009</a:t>
            </a:r>
            <a:r>
              <a:rPr lang="zh-CN" altLang="zh-CN" dirty="0"/>
              <a:t>端口用于与其他</a:t>
            </a:r>
            <a:r>
              <a:rPr lang="en-US" altLang="zh-CN" dirty="0"/>
              <a:t>Web</a:t>
            </a:r>
            <a:r>
              <a:rPr lang="zh-CN" altLang="zh-CN" dirty="0"/>
              <a:t>服务器建立</a:t>
            </a:r>
            <a:r>
              <a:rPr lang="en-US" altLang="zh-CN" dirty="0"/>
              <a:t>AJP</a:t>
            </a:r>
            <a:r>
              <a:rPr lang="zh-CN" altLang="zh-CN" dirty="0"/>
              <a:t>（</a:t>
            </a:r>
            <a:r>
              <a:rPr lang="en-US" altLang="zh-CN" dirty="0"/>
              <a:t>Apache </a:t>
            </a:r>
            <a:r>
              <a:rPr lang="en-US" altLang="zh-CN" dirty="0" err="1"/>
              <a:t>JServ</a:t>
            </a:r>
            <a:r>
              <a:rPr lang="en-US" altLang="zh-CN" dirty="0"/>
              <a:t> Protocol</a:t>
            </a:r>
            <a:r>
              <a:rPr lang="zh-CN" altLang="zh-CN" dirty="0"/>
              <a:t>）协议</a:t>
            </a:r>
            <a:r>
              <a:rPr lang="zh-CN" altLang="zh-CN" dirty="0" smtClean="0"/>
              <a:t>连接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可通过</a:t>
            </a:r>
            <a:r>
              <a:rPr lang="en-US" altLang="zh-CN" dirty="0" smtClean="0"/>
              <a:t>Tomcat</a:t>
            </a:r>
            <a:r>
              <a:rPr lang="zh-CN" altLang="en-US" dirty="0"/>
              <a:t>的</a:t>
            </a:r>
            <a:r>
              <a:rPr lang="en-US" altLang="zh-CN" dirty="0" err="1"/>
              <a:t>conf</a:t>
            </a:r>
            <a:r>
              <a:rPr lang="zh-CN" altLang="en-US" dirty="0"/>
              <a:t>配置文件目录中的</a:t>
            </a:r>
            <a:r>
              <a:rPr lang="en-US" altLang="zh-CN" dirty="0"/>
              <a:t>server.xml</a:t>
            </a:r>
            <a:r>
              <a:rPr lang="zh-CN" altLang="en-US" dirty="0" smtClean="0"/>
              <a:t>文件查看</a:t>
            </a:r>
            <a:r>
              <a:rPr lang="zh-CN" altLang="en-US" dirty="0"/>
              <a:t>关于端口号的配置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604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）通过</a:t>
            </a:r>
            <a:r>
              <a:rPr lang="en-US" altLang="zh-CN" b="1" u="sng" dirty="0">
                <a:solidFill>
                  <a:srgbClr val="0070C0"/>
                </a:solidFill>
              </a:rPr>
              <a:t>yum</a:t>
            </a:r>
            <a:r>
              <a:rPr lang="zh-CN" altLang="en-US" b="1" u="sng" dirty="0">
                <a:solidFill>
                  <a:srgbClr val="0070C0"/>
                </a:solidFill>
              </a:rPr>
              <a:t>安装依赖</a:t>
            </a:r>
            <a:endParaRPr lang="en-US" altLang="zh-CN" b="1" u="sng" dirty="0">
              <a:solidFill>
                <a:srgbClr val="0070C0"/>
              </a:solidFill>
            </a:endParaRPr>
          </a:p>
        </p:txBody>
      </p:sp>
      <p:grpSp>
        <p:nvGrpSpPr>
          <p:cNvPr id="14" name="组合 2"/>
          <p:cNvGrpSpPr>
            <a:grpSpLocks/>
          </p:cNvGrpSpPr>
          <p:nvPr/>
        </p:nvGrpSpPr>
        <p:grpSpPr bwMode="auto">
          <a:xfrm>
            <a:off x="647203" y="2796611"/>
            <a:ext cx="7950527" cy="1581715"/>
            <a:chOff x="3474760" y="3515222"/>
            <a:chExt cx="1644072" cy="1297751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638188" cy="129775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3536156" y="3658903"/>
              <a:ext cx="1582676" cy="822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yum -y install libxml2-devel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openssl-devel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\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curl-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devel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libjpeg-devel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libpng-devel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freetype-devel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47203" y="4673376"/>
            <a:ext cx="8199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libxml2-devel</a:t>
            </a:r>
            <a:r>
              <a:rPr lang="zh-CN" altLang="zh-CN" dirty="0"/>
              <a:t>是</a:t>
            </a:r>
            <a:r>
              <a:rPr lang="en-US" altLang="zh-CN" dirty="0"/>
              <a:t>PHP</a:t>
            </a:r>
            <a:r>
              <a:rPr lang="zh-CN" altLang="zh-CN" dirty="0"/>
              <a:t>编译安装所必需的依赖包，其余的是</a:t>
            </a:r>
            <a:r>
              <a:rPr lang="en-US" altLang="zh-CN" dirty="0"/>
              <a:t>PHP</a:t>
            </a:r>
            <a:r>
              <a:rPr lang="zh-CN" altLang="zh-CN" dirty="0"/>
              <a:t>各种扩展的依赖包。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407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5.3 </a:t>
            </a:r>
            <a:r>
              <a:rPr lang="en-US" altLang="zh-CN" dirty="0" err="1" smtClean="0"/>
              <a:t>Nginx+Tomcat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访问测试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197" y="1948174"/>
            <a:ext cx="8698676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由于</a:t>
            </a:r>
            <a:r>
              <a:rPr lang="en-US" altLang="zh-CN" dirty="0"/>
              <a:t>Tomcat</a:t>
            </a:r>
            <a:r>
              <a:rPr lang="zh-CN" altLang="en-US" dirty="0"/>
              <a:t>默认监听</a:t>
            </a:r>
            <a:r>
              <a:rPr lang="en-US" altLang="zh-CN" dirty="0"/>
              <a:t>8080</a:t>
            </a:r>
            <a:r>
              <a:rPr lang="zh-CN" altLang="en-US" dirty="0"/>
              <a:t>端口，为了能够通过客户端浏览器进行访问，需要在防火墙中打开</a:t>
            </a:r>
            <a:r>
              <a:rPr lang="en-US" altLang="zh-CN" dirty="0"/>
              <a:t>8080</a:t>
            </a:r>
            <a:r>
              <a:rPr lang="zh-CN" altLang="en-US" dirty="0"/>
              <a:t>端口，具体操作如下。</a:t>
            </a:r>
          </a:p>
        </p:txBody>
      </p:sp>
      <p:grpSp>
        <p:nvGrpSpPr>
          <p:cNvPr id="10" name="组合 2"/>
          <p:cNvGrpSpPr>
            <a:grpSpLocks/>
          </p:cNvGrpSpPr>
          <p:nvPr/>
        </p:nvGrpSpPr>
        <p:grpSpPr bwMode="auto">
          <a:xfrm>
            <a:off x="578529" y="3447356"/>
            <a:ext cx="8042955" cy="1581715"/>
            <a:chOff x="3474760" y="3515222"/>
            <a:chExt cx="1644072" cy="1297751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638188" cy="129775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3536156" y="3658903"/>
              <a:ext cx="1582676" cy="822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-I INPUT -p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tcp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dport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8080 -j ACCEPT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save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0519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5.3 </a:t>
            </a:r>
            <a:r>
              <a:rPr lang="en-US" altLang="zh-CN" dirty="0" err="1" smtClean="0"/>
              <a:t>Nginx+Tomcat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访问测试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794" name="Picture 2" descr="无标dfgdgdfgdfgdfg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8" y="2017401"/>
            <a:ext cx="7316222" cy="390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587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5.3 </a:t>
            </a:r>
            <a:r>
              <a:rPr lang="en-US" altLang="zh-CN" dirty="0" err="1" smtClean="0"/>
              <a:t>Nginx+Tomcat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Nginx+Tomcat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动静分离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574" y="1948173"/>
            <a:ext cx="84611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err="1"/>
              <a:t>JavaWeb</a:t>
            </a:r>
            <a:r>
              <a:rPr lang="zh-CN" altLang="en-US" dirty="0"/>
              <a:t>项目中的动态资源使用“</a:t>
            </a:r>
            <a:r>
              <a:rPr lang="en-US" altLang="zh-CN" dirty="0"/>
              <a:t>.</a:t>
            </a:r>
            <a:r>
              <a:rPr lang="en-US" altLang="zh-CN" dirty="0" err="1"/>
              <a:t>jsp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或“</a:t>
            </a:r>
            <a:r>
              <a:rPr lang="en-US" altLang="zh-CN" dirty="0"/>
              <a:t>.do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扩展名，并且在站点文档目录中通过</a:t>
            </a:r>
            <a:r>
              <a:rPr lang="en-US" altLang="zh-CN" dirty="0"/>
              <a:t>WEB-INF</a:t>
            </a:r>
            <a:r>
              <a:rPr lang="zh-CN" altLang="en-US" dirty="0"/>
              <a:t>和</a:t>
            </a:r>
            <a:r>
              <a:rPr lang="en-US" altLang="zh-CN" dirty="0"/>
              <a:t>META-INF</a:t>
            </a:r>
            <a:r>
              <a:rPr lang="zh-CN" altLang="en-US" dirty="0"/>
              <a:t>目录保存一些配置信息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下面</a:t>
            </a:r>
            <a:r>
              <a:rPr lang="zh-CN" altLang="en-US" dirty="0"/>
              <a:t>以</a:t>
            </a:r>
            <a:r>
              <a:rPr lang="en-US" altLang="zh-CN" dirty="0"/>
              <a:t>Tomcat</a:t>
            </a:r>
            <a:r>
              <a:rPr lang="zh-CN" altLang="en-US" dirty="0"/>
              <a:t>的默认站点为例，实现</a:t>
            </a:r>
            <a:r>
              <a:rPr lang="en-US" altLang="zh-CN" dirty="0" err="1"/>
              <a:t>Nginx+Tomcat</a:t>
            </a:r>
            <a:r>
              <a:rPr lang="zh-CN" altLang="en-US" dirty="0"/>
              <a:t>的动静分离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154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5.3 </a:t>
            </a:r>
            <a:r>
              <a:rPr lang="en-US" altLang="zh-CN" dirty="0" err="1" smtClean="0"/>
              <a:t>Nginx+Tomcat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Nginx+Tomcat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动静分离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145272" y="2196941"/>
            <a:ext cx="6716192" cy="3277596"/>
            <a:chOff x="3474760" y="3515222"/>
            <a:chExt cx="1566516" cy="1297751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566516" cy="129775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22306" y="3555459"/>
              <a:ext cx="1488503" cy="1206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 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	    listen 80;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	   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server_name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tomcat.ng.test</a:t>
              </a:r>
              <a:r>
                <a:rPr lang="en-US" altLang="zh-CN" sz="16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	    root 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/local/tomcat/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webapps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/ROOT;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	    index index.html index.htm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index.jsp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index.do</a:t>
              </a:r>
              <a:r>
                <a:rPr lang="en-US" altLang="zh-CN" sz="16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2236524" y="3835739"/>
            <a:ext cx="5328058" cy="1033143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95535" y="1648874"/>
            <a:ext cx="2586563" cy="98744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① 设置网站根目录和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默认访问页面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954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5.3 </a:t>
            </a:r>
            <a:r>
              <a:rPr lang="en-US" altLang="zh-CN" dirty="0" err="1" smtClean="0"/>
              <a:t>Nginx+Tomcat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Nginx+Tomcat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动静分离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145272" y="2196941"/>
            <a:ext cx="6716192" cy="3800099"/>
            <a:chOff x="3474760" y="3515222"/>
            <a:chExt cx="1566516" cy="1504634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566516" cy="150463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22306" y="3555459"/>
              <a:ext cx="1488503" cy="137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~ /(WEB-INF|META-INF) 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deny all;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~ \.(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jsp|do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)$ 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proxy_pass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http://127.0.0.1:8080;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proxy_set_header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X-Client-IP $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remote_addr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5595535" y="1648874"/>
            <a:ext cx="2586563" cy="98744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设置禁止访问的目录和动态请求处理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66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5.3 </a:t>
            </a:r>
            <a:r>
              <a:rPr lang="en-US" altLang="zh-CN" dirty="0" err="1" smtClean="0"/>
              <a:t>Nginx+Tomcat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Nginx+Tomcat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动静分离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145272" y="2196943"/>
            <a:ext cx="6716192" cy="1900050"/>
            <a:chOff x="3474760" y="3515222"/>
            <a:chExt cx="1566516" cy="752317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566516" cy="75231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22306" y="3555459"/>
              <a:ext cx="1488503" cy="592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~ ^/(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docs|examples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)(/.*)*$ 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   root 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/local/tomcat/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webapps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5595535" y="1648874"/>
            <a:ext cx="2586563" cy="98744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③ 设置静态请求处理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532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5.3 </a:t>
            </a:r>
            <a:r>
              <a:rPr lang="en-US" altLang="zh-CN" dirty="0" err="1" smtClean="0"/>
              <a:t>Nginx+Tomcat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Nginx+Tomcat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动静分离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7490" y="2381843"/>
            <a:ext cx="7318157" cy="253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4430325" y="2134587"/>
            <a:ext cx="2854552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测试</a:t>
            </a:r>
            <a:r>
              <a:rPr lang="en-US" altLang="zh-CN" dirty="0" err="1">
                <a:solidFill>
                  <a:schemeClr val="tx1"/>
                </a:solidFill>
              </a:rPr>
              <a:t>Nginx+Tomcat</a:t>
            </a:r>
            <a:r>
              <a:rPr lang="zh-CN" altLang="en-US" dirty="0">
                <a:solidFill>
                  <a:schemeClr val="tx1"/>
                </a:solidFill>
              </a:rPr>
              <a:t>环境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954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OpenResty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574" y="1948173"/>
            <a:ext cx="84611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070C0"/>
                </a:solidFill>
              </a:rPr>
              <a:t>OpenResty</a:t>
            </a:r>
            <a:r>
              <a:rPr lang="zh-CN" altLang="en-US" dirty="0" smtClean="0"/>
              <a:t>：是</a:t>
            </a:r>
            <a:r>
              <a:rPr lang="zh-CN" altLang="en-US" dirty="0"/>
              <a:t>一个基于</a:t>
            </a:r>
            <a:r>
              <a:rPr lang="en-US" altLang="zh-CN" dirty="0"/>
              <a:t>Nginx</a:t>
            </a:r>
            <a:r>
              <a:rPr lang="zh-CN" altLang="en-US" dirty="0"/>
              <a:t>与</a:t>
            </a:r>
            <a:r>
              <a:rPr lang="en-US" altLang="zh-CN" dirty="0" err="1"/>
              <a:t>Lua</a:t>
            </a:r>
            <a:r>
              <a:rPr lang="zh-CN" altLang="en-US" dirty="0"/>
              <a:t>的高性能</a:t>
            </a:r>
            <a:r>
              <a:rPr lang="en-US" altLang="zh-CN" dirty="0"/>
              <a:t>Web</a:t>
            </a:r>
            <a:r>
              <a:rPr lang="zh-CN" altLang="en-US" dirty="0" smtClean="0"/>
              <a:t>平台。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组成</a:t>
            </a:r>
            <a:r>
              <a:rPr lang="zh-CN" altLang="en-US" dirty="0" smtClean="0"/>
              <a:t>：内部</a:t>
            </a:r>
            <a:r>
              <a:rPr lang="zh-CN" altLang="en-US" dirty="0"/>
              <a:t>集成了大量精良的</a:t>
            </a:r>
            <a:r>
              <a:rPr lang="en-US" altLang="zh-CN" dirty="0" err="1"/>
              <a:t>Lua</a:t>
            </a:r>
            <a:r>
              <a:rPr lang="zh-CN" altLang="en-US" dirty="0" smtClean="0"/>
              <a:t>库和第三</a:t>
            </a:r>
            <a:r>
              <a:rPr lang="zh-CN" altLang="en-US" dirty="0"/>
              <a:t>方模块，实现了将</a:t>
            </a:r>
            <a:r>
              <a:rPr lang="en-US" altLang="zh-CN" dirty="0"/>
              <a:t>Web</a:t>
            </a:r>
            <a:r>
              <a:rPr lang="zh-CN" altLang="en-US" dirty="0"/>
              <a:t>服务直接整合在</a:t>
            </a:r>
            <a:r>
              <a:rPr lang="en-US" altLang="zh-CN" dirty="0"/>
              <a:t>Nginx</a:t>
            </a:r>
            <a:r>
              <a:rPr lang="zh-CN" altLang="en-US" dirty="0"/>
              <a:t>服务的内部，从而充分利用</a:t>
            </a:r>
            <a:r>
              <a:rPr lang="en-US" altLang="zh-CN" dirty="0"/>
              <a:t>Nginx</a:t>
            </a:r>
            <a:r>
              <a:rPr lang="zh-CN" altLang="en-US" dirty="0"/>
              <a:t>的非阻塞</a:t>
            </a:r>
            <a:r>
              <a:rPr lang="en-US" altLang="zh-CN" dirty="0"/>
              <a:t>I/O</a:t>
            </a:r>
            <a:r>
              <a:rPr lang="zh-CN" altLang="en-US" dirty="0"/>
              <a:t>模型提高性能。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特点</a:t>
            </a:r>
            <a:r>
              <a:rPr lang="zh-CN" altLang="en-US" dirty="0" smtClean="0"/>
              <a:t>：方便搭建处理</a:t>
            </a:r>
            <a:r>
              <a:rPr lang="zh-CN" altLang="en-US" dirty="0"/>
              <a:t>超高并发、扩展性极高的动态</a:t>
            </a:r>
            <a:r>
              <a:rPr lang="en-US" altLang="zh-CN" dirty="0"/>
              <a:t>Web</a:t>
            </a:r>
            <a:r>
              <a:rPr lang="zh-CN" altLang="en-US" dirty="0"/>
              <a:t>应用、</a:t>
            </a:r>
            <a:r>
              <a:rPr lang="en-US" altLang="zh-CN" dirty="0"/>
              <a:t>Web</a:t>
            </a:r>
            <a:r>
              <a:rPr lang="zh-CN" altLang="en-US" dirty="0"/>
              <a:t>服务和动态网关。</a:t>
            </a:r>
          </a:p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操作对象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</a:t>
            </a:r>
            <a:r>
              <a:rPr lang="zh-CN" altLang="en-US" dirty="0"/>
              <a:t>客户端请求</a:t>
            </a:r>
            <a:r>
              <a:rPr lang="zh-CN" altLang="en-US" dirty="0" smtClean="0"/>
              <a:t>，</a:t>
            </a:r>
            <a:r>
              <a:rPr lang="en-US" altLang="zh-CN" dirty="0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PostgreSQL</a:t>
            </a:r>
            <a:r>
              <a:rPr lang="zh-CN" altLang="en-US" dirty="0"/>
              <a:t>、</a:t>
            </a:r>
            <a:r>
              <a:rPr lang="en-US" altLang="zh-CN" dirty="0" err="1"/>
              <a:t>Memcached</a:t>
            </a:r>
            <a:r>
              <a:rPr lang="zh-CN" altLang="en-US" dirty="0"/>
              <a:t>以及</a:t>
            </a:r>
            <a:r>
              <a:rPr lang="en-US" altLang="zh-CN" dirty="0" err="1"/>
              <a:t>Redis</a:t>
            </a:r>
            <a:r>
              <a:rPr lang="zh-CN" altLang="en-US" dirty="0" smtClean="0"/>
              <a:t>等远程后端数据库系统都</a:t>
            </a:r>
            <a:r>
              <a:rPr lang="zh-CN" altLang="en-US" dirty="0"/>
              <a:t>能一致的高性能</a:t>
            </a:r>
            <a:r>
              <a:rPr lang="zh-CN" altLang="en-US" dirty="0" smtClean="0"/>
              <a:t>响应。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511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OpenResty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574" y="1948173"/>
            <a:ext cx="8461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err="1" smtClean="0"/>
              <a:t>OpenResty</a:t>
            </a:r>
            <a:r>
              <a:rPr lang="zh-CN" altLang="en-US" dirty="0"/>
              <a:t>的官方网站</a:t>
            </a:r>
            <a:r>
              <a:rPr lang="en-US" altLang="zh-CN" b="1" u="sng" dirty="0">
                <a:solidFill>
                  <a:srgbClr val="0070C0"/>
                </a:solidFill>
              </a:rPr>
              <a:t>https://openresty.org</a:t>
            </a:r>
            <a:r>
              <a:rPr lang="zh-CN" altLang="en-US" dirty="0"/>
              <a:t>可以获取软件源代码的</a:t>
            </a:r>
            <a:r>
              <a:rPr lang="zh-CN" altLang="en-US" dirty="0" smtClean="0"/>
              <a:t>下载：</a:t>
            </a:r>
            <a:endParaRPr lang="zh-CN" altLang="en-US" dirty="0"/>
          </a:p>
        </p:txBody>
      </p:sp>
      <p:pic>
        <p:nvPicPr>
          <p:cNvPr id="35842" name="Picture 2" descr="无标sdfew3223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045" y="2718998"/>
            <a:ext cx="5694907" cy="324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686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OpenResty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574" y="1948173"/>
            <a:ext cx="8461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获取</a:t>
            </a:r>
            <a:r>
              <a:rPr lang="en-US" altLang="zh-CN" dirty="0" smtClean="0"/>
              <a:t>openresty-1.11.2.1.tar.gz</a:t>
            </a:r>
            <a:r>
              <a:rPr lang="zh-CN" altLang="en-US" dirty="0"/>
              <a:t>文件后，保存到</a:t>
            </a:r>
            <a:r>
              <a:rPr lang="en-US" altLang="zh-CN" dirty="0"/>
              <a:t>Linux</a:t>
            </a:r>
            <a:r>
              <a:rPr lang="zh-CN" altLang="en-US" dirty="0"/>
              <a:t>服务器，然后解</a:t>
            </a:r>
            <a:r>
              <a:rPr lang="zh-CN" altLang="en-US" dirty="0" smtClean="0"/>
              <a:t>压查看。</a:t>
            </a:r>
            <a:endParaRPr lang="zh-CN" altLang="en-US" dirty="0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417294" y="2861954"/>
            <a:ext cx="8334817" cy="2137559"/>
            <a:chOff x="3474760" y="3515222"/>
            <a:chExt cx="1381492" cy="528973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381492" cy="52897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12466" y="3534886"/>
              <a:ext cx="1343786" cy="44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tar 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zxvf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openresty-1.11.2.1.tar.gz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openresty-1.11.2.1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openresty-1.11.2.1]# ls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bundle  configure  COPYRIGHT  patches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README.markdown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README-win32.txt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util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2467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2198" y="1948174"/>
            <a:ext cx="84017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）安装</a:t>
            </a:r>
            <a:r>
              <a:rPr lang="en-US" altLang="zh-CN" b="1" u="sng" dirty="0" err="1">
                <a:solidFill>
                  <a:srgbClr val="0070C0"/>
                </a:solidFill>
              </a:rPr>
              <a:t>libmcrypt</a:t>
            </a:r>
            <a:r>
              <a:rPr lang="zh-CN" altLang="en-US" b="1" u="sng" dirty="0">
                <a:solidFill>
                  <a:srgbClr val="0070C0"/>
                </a:solidFill>
              </a:rPr>
              <a:t>依赖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目前</a:t>
            </a:r>
            <a:r>
              <a:rPr lang="en-US" altLang="zh-CN" dirty="0"/>
              <a:t>yum</a:t>
            </a:r>
            <a:r>
              <a:rPr lang="zh-CN" altLang="en-US" dirty="0"/>
              <a:t>中没有</a:t>
            </a:r>
            <a:r>
              <a:rPr lang="en-US" altLang="zh-CN" dirty="0" err="1"/>
              <a:t>libmcrypt</a:t>
            </a:r>
            <a:r>
              <a:rPr lang="zh-CN" altLang="en-US" dirty="0"/>
              <a:t>，需要手动下载</a:t>
            </a:r>
            <a:r>
              <a:rPr lang="zh-CN" altLang="en-US" dirty="0" smtClean="0"/>
              <a:t>安装。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推荐下载地址，</a:t>
            </a:r>
            <a:r>
              <a:rPr lang="en-US" altLang="zh-CN" dirty="0"/>
              <a:t>https://sourceforge.net/projects/mcrypt</a:t>
            </a:r>
            <a:endParaRPr lang="en-US" altLang="zh-CN" dirty="0" smtClean="0"/>
          </a:p>
        </p:txBody>
      </p:sp>
      <p:grpSp>
        <p:nvGrpSpPr>
          <p:cNvPr id="14" name="组合 2"/>
          <p:cNvGrpSpPr>
            <a:grpSpLocks/>
          </p:cNvGrpSpPr>
          <p:nvPr/>
        </p:nvGrpSpPr>
        <p:grpSpPr bwMode="auto">
          <a:xfrm>
            <a:off x="1169720" y="3461629"/>
            <a:ext cx="6774875" cy="2202901"/>
            <a:chOff x="3474760" y="3515221"/>
            <a:chExt cx="1644072" cy="1807417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3474760" y="3515221"/>
              <a:ext cx="1638188" cy="180741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3536156" y="3532243"/>
              <a:ext cx="1582676" cy="163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tar -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zxvf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libmcrypt-2.5.8.tar.gz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libmcrypt-2.5.8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libmcrypt-2.5.8]# ./configure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libmcrypt-2.5.8]# make &amp;&amp; make install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4254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OpenResty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编译安装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644781" y="2271905"/>
            <a:ext cx="7729180" cy="950026"/>
            <a:chOff x="3474760" y="3515222"/>
            <a:chExt cx="1281108" cy="235099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281108" cy="23509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12466" y="3534886"/>
              <a:ext cx="1243402" cy="144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yum -y install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perl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pcre-devel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openssl-devel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644781" y="3659347"/>
            <a:ext cx="7729180" cy="1352049"/>
            <a:chOff x="3474760" y="3515222"/>
            <a:chExt cx="1281108" cy="334586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281108" cy="33458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3512466" y="3534886"/>
              <a:ext cx="1243402" cy="2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openresty-1.11.2.1]# ./configure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openresty-1.11.2.1]# make &amp;&amp; make install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6293922" y="1876301"/>
            <a:ext cx="2386940" cy="56079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① 安装依赖包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72051" y="3378948"/>
            <a:ext cx="2064327" cy="56079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② 编译安装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156" y="5150912"/>
            <a:ext cx="7729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“</a:t>
            </a:r>
            <a:r>
              <a:rPr lang="en-US" altLang="zh-CN" dirty="0"/>
              <a:t>./configure --help</a:t>
            </a:r>
            <a:r>
              <a:rPr lang="zh-CN" altLang="zh-CN" dirty="0"/>
              <a:t>”命令可以查看编译选项</a:t>
            </a:r>
            <a:r>
              <a:rPr lang="zh-CN" altLang="zh-CN" dirty="0" smtClean="0"/>
              <a:t>说明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“</a:t>
            </a:r>
            <a:r>
              <a:rPr lang="en-US" altLang="zh-CN" dirty="0"/>
              <a:t>--prefix</a:t>
            </a:r>
            <a:r>
              <a:rPr lang="zh-CN" altLang="zh-CN" dirty="0"/>
              <a:t>”用于指定安装目录，默认为</a:t>
            </a:r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openresty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15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OpenResty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编译安装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250407" y="2248156"/>
            <a:ext cx="6183529" cy="1599449"/>
            <a:chOff x="3474760" y="3515222"/>
            <a:chExt cx="1024917" cy="395809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024917" cy="39580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12466" y="3534886"/>
              <a:ext cx="971465" cy="326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openresty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openresty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ls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bin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luajit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lualib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pod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resty.index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site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6240466" y="2081907"/>
            <a:ext cx="2143513" cy="67317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③ 查看目录结构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1595" y="3883237"/>
            <a:ext cx="7226134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bin</a:t>
            </a:r>
            <a:r>
              <a:rPr lang="zh-CN" altLang="zh-CN" dirty="0"/>
              <a:t>：存放二进制可执行文件</a:t>
            </a:r>
          </a:p>
          <a:p>
            <a:pPr marL="285750" lvl="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luajit</a:t>
            </a:r>
            <a:r>
              <a:rPr lang="zh-CN" altLang="zh-CN" dirty="0"/>
              <a:t>：存放</a:t>
            </a:r>
            <a:r>
              <a:rPr lang="en-US" altLang="zh-CN" dirty="0" err="1"/>
              <a:t>LuaJIT</a:t>
            </a:r>
            <a:r>
              <a:rPr lang="zh-CN" altLang="zh-CN" dirty="0"/>
              <a:t>（</a:t>
            </a:r>
            <a:r>
              <a:rPr lang="en-US" altLang="zh-CN" dirty="0" err="1"/>
              <a:t>Lua</a:t>
            </a:r>
            <a:r>
              <a:rPr lang="zh-CN" altLang="zh-CN" dirty="0"/>
              <a:t>代码解释器）相关的文件</a:t>
            </a:r>
          </a:p>
          <a:p>
            <a:pPr marL="285750" lvl="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lualib</a:t>
            </a:r>
            <a:r>
              <a:rPr lang="zh-CN" altLang="zh-CN" dirty="0"/>
              <a:t>：存放</a:t>
            </a:r>
            <a:r>
              <a:rPr lang="en-US" altLang="zh-CN" dirty="0" err="1"/>
              <a:t>Lua</a:t>
            </a:r>
            <a:r>
              <a:rPr lang="zh-CN" altLang="zh-CN" dirty="0"/>
              <a:t>库文件</a:t>
            </a:r>
          </a:p>
          <a:p>
            <a:pPr marL="285750" lvl="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nginx</a:t>
            </a:r>
            <a:r>
              <a:rPr lang="zh-CN" altLang="zh-CN" dirty="0"/>
              <a:t>：</a:t>
            </a:r>
            <a:r>
              <a:rPr lang="en-US" altLang="zh-CN" dirty="0" err="1"/>
              <a:t>OpenResty</a:t>
            </a:r>
            <a:r>
              <a:rPr lang="zh-CN" altLang="zh-CN" dirty="0"/>
              <a:t>整合的</a:t>
            </a:r>
            <a:r>
              <a:rPr lang="en-US" altLang="zh-CN" dirty="0"/>
              <a:t>Nginx</a:t>
            </a:r>
            <a:r>
              <a:rPr lang="zh-CN" altLang="zh-CN" dirty="0"/>
              <a:t>存放在这个目录</a:t>
            </a:r>
          </a:p>
          <a:p>
            <a:pPr marL="285750" lvl="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pod</a:t>
            </a:r>
            <a:r>
              <a:rPr lang="zh-CN" altLang="zh-CN" dirty="0"/>
              <a:t>：存放用于</a:t>
            </a:r>
            <a:r>
              <a:rPr lang="en-US" altLang="zh-CN" dirty="0"/>
              <a:t>bin/</a:t>
            </a:r>
            <a:r>
              <a:rPr lang="en-US" altLang="zh-CN" dirty="0" err="1"/>
              <a:t>restydoc</a:t>
            </a:r>
            <a:r>
              <a:rPr lang="zh-CN" altLang="zh-CN" dirty="0"/>
              <a:t>程序读取的</a:t>
            </a:r>
            <a:r>
              <a:rPr lang="en-US" altLang="zh-CN" dirty="0"/>
              <a:t>pod</a:t>
            </a:r>
            <a:r>
              <a:rPr lang="zh-CN" altLang="zh-CN" dirty="0"/>
              <a:t>文档</a:t>
            </a:r>
          </a:p>
          <a:p>
            <a:pPr marL="285750" lvl="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resty.index</a:t>
            </a:r>
            <a:r>
              <a:rPr lang="zh-CN" altLang="zh-CN" dirty="0"/>
              <a:t>：存放</a:t>
            </a:r>
            <a:r>
              <a:rPr lang="en-US" altLang="zh-CN" dirty="0"/>
              <a:t>pod</a:t>
            </a:r>
            <a:r>
              <a:rPr lang="zh-CN" altLang="zh-CN" dirty="0"/>
              <a:t>文档的索引</a:t>
            </a:r>
          </a:p>
          <a:p>
            <a:pPr marL="285750" lvl="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site</a:t>
            </a:r>
            <a:r>
              <a:rPr lang="zh-CN" altLang="zh-CN" dirty="0"/>
              <a:t>：</a:t>
            </a:r>
            <a:r>
              <a:rPr lang="en-US" altLang="zh-CN" dirty="0"/>
              <a:t>OPM</a:t>
            </a:r>
            <a:r>
              <a:rPr lang="zh-CN" altLang="zh-CN" dirty="0"/>
              <a:t>（</a:t>
            </a:r>
            <a:r>
              <a:rPr lang="en-US" altLang="zh-CN" dirty="0" err="1"/>
              <a:t>OpenResty</a:t>
            </a:r>
            <a:r>
              <a:rPr lang="en-US" altLang="zh-CN" dirty="0"/>
              <a:t> Package Manager</a:t>
            </a:r>
            <a:r>
              <a:rPr lang="zh-CN" altLang="zh-CN" dirty="0"/>
              <a:t>）包的存放目录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490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OpenResty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后续配置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574" y="1948173"/>
            <a:ext cx="8461169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err="1" smtClean="0"/>
              <a:t>OpenResty</a:t>
            </a:r>
            <a:r>
              <a:rPr lang="zh-CN" altLang="en-US" dirty="0" smtClean="0"/>
              <a:t>的可</a:t>
            </a:r>
            <a:r>
              <a:rPr lang="zh-CN" altLang="en-US" dirty="0"/>
              <a:t>执行</a:t>
            </a:r>
            <a:r>
              <a:rPr lang="zh-CN" altLang="en-US" dirty="0" smtClean="0"/>
              <a:t>文件实际上</a:t>
            </a:r>
            <a:r>
              <a:rPr lang="zh-CN" altLang="en-US" dirty="0"/>
              <a:t>是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zh-CN" altLang="en-US" dirty="0"/>
              <a:t>的软</a:t>
            </a:r>
            <a:r>
              <a:rPr lang="zh-CN" altLang="en-US" dirty="0" smtClean="0"/>
              <a:t>链接，因此</a:t>
            </a:r>
            <a:r>
              <a:rPr lang="zh-CN" altLang="en-US" dirty="0"/>
              <a:t>可以直接按照</a:t>
            </a:r>
            <a:r>
              <a:rPr lang="en-US" altLang="zh-CN" dirty="0"/>
              <a:t>Nginx</a:t>
            </a:r>
            <a:r>
              <a:rPr lang="zh-CN" altLang="en-US" dirty="0"/>
              <a:t>的方式来使用。</a:t>
            </a:r>
          </a:p>
        </p:txBody>
      </p:sp>
      <p:grpSp>
        <p:nvGrpSpPr>
          <p:cNvPr id="10" name="组合 2"/>
          <p:cNvGrpSpPr>
            <a:grpSpLocks/>
          </p:cNvGrpSpPr>
          <p:nvPr/>
        </p:nvGrpSpPr>
        <p:grpSpPr bwMode="auto">
          <a:xfrm>
            <a:off x="552200" y="3400070"/>
            <a:ext cx="8132399" cy="1290688"/>
            <a:chOff x="3474760" y="3515222"/>
            <a:chExt cx="1024917" cy="319401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024917" cy="31940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3512466" y="3534886"/>
              <a:ext cx="971465" cy="236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openresty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bin | grep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openresty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lrwxrwxrwx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.  1  root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...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openresty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-&gt; /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openresty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endParaRPr lang="en-US" altLang="zh-CN" sz="14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906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OpenResty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后续配置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574" y="1948173"/>
            <a:ext cx="8461169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下面为</a:t>
            </a:r>
            <a:r>
              <a:rPr lang="en-US" altLang="zh-CN" dirty="0" err="1"/>
              <a:t>OpenResty</a:t>
            </a:r>
            <a:r>
              <a:rPr lang="zh-CN" altLang="en-US" dirty="0"/>
              <a:t>整合的</a:t>
            </a:r>
            <a:r>
              <a:rPr lang="en-US" altLang="zh-CN" dirty="0"/>
              <a:t>Nginx</a:t>
            </a:r>
            <a:r>
              <a:rPr lang="zh-CN" altLang="en-US" dirty="0"/>
              <a:t>可执行文件添加到环境变量目录中，操作如下。</a:t>
            </a:r>
          </a:p>
        </p:txBody>
      </p:sp>
      <p:grpSp>
        <p:nvGrpSpPr>
          <p:cNvPr id="10" name="组合 2"/>
          <p:cNvGrpSpPr>
            <a:grpSpLocks/>
          </p:cNvGrpSpPr>
          <p:nvPr/>
        </p:nvGrpSpPr>
        <p:grpSpPr bwMode="auto">
          <a:xfrm>
            <a:off x="1306285" y="2889900"/>
            <a:ext cx="6691745" cy="1290688"/>
            <a:chOff x="3474760" y="3515222"/>
            <a:chExt cx="843353" cy="319401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843353" cy="31940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3512466" y="3534886"/>
              <a:ext cx="805647" cy="236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openresty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ln -s `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pwd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`/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sbin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9443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OpenResty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后续配置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574" y="1948173"/>
            <a:ext cx="8461169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完成上述操作后，就</a:t>
            </a:r>
            <a:r>
              <a:rPr lang="zh-CN" altLang="en-US" dirty="0" smtClean="0"/>
              <a:t>可使用</a:t>
            </a:r>
            <a:r>
              <a:rPr lang="zh-CN" altLang="en-US" dirty="0"/>
              <a:t>如下命令实现</a:t>
            </a:r>
            <a:r>
              <a:rPr lang="en-US" altLang="zh-CN" dirty="0" err="1"/>
              <a:t>OpenResty</a:t>
            </a:r>
            <a:r>
              <a:rPr lang="zh-CN" altLang="en-US" dirty="0"/>
              <a:t>的启动、重新加载配置和停止。</a:t>
            </a:r>
          </a:p>
        </p:txBody>
      </p:sp>
      <p:grpSp>
        <p:nvGrpSpPr>
          <p:cNvPr id="10" name="组合 2"/>
          <p:cNvGrpSpPr>
            <a:grpSpLocks/>
          </p:cNvGrpSpPr>
          <p:nvPr/>
        </p:nvGrpSpPr>
        <p:grpSpPr bwMode="auto">
          <a:xfrm>
            <a:off x="2257138" y="2969361"/>
            <a:ext cx="4417623" cy="1658355"/>
            <a:chOff x="3474760" y="3515222"/>
            <a:chExt cx="556748" cy="410386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556748" cy="41038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3512466" y="3534886"/>
              <a:ext cx="519042" cy="342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-s reload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-s stop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3290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OpenResty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后续配置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1673" y="2494167"/>
            <a:ext cx="8302939" cy="2160000"/>
            <a:chOff x="415635" y="2398807"/>
            <a:chExt cx="7920000" cy="2160000"/>
          </a:xfrm>
        </p:grpSpPr>
        <p:sp>
          <p:nvSpPr>
            <p:cNvPr id="12" name="矩形 11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67544" y="2461481"/>
              <a:ext cx="7812000" cy="20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582375" y="2114165"/>
            <a:ext cx="1235034" cy="866899"/>
            <a:chOff x="7623958" y="2018805"/>
            <a:chExt cx="1235034" cy="866899"/>
          </a:xfrm>
        </p:grpSpPr>
        <p:sp>
          <p:nvSpPr>
            <p:cNvPr id="16" name="泪滴形 15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800681" y="2137197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78484" y="2626970"/>
            <a:ext cx="82330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如果是在全新的系统中安装</a:t>
            </a:r>
            <a:r>
              <a:rPr lang="en-US" altLang="zh-CN" dirty="0" err="1"/>
              <a:t>OpenResty</a:t>
            </a:r>
            <a:r>
              <a:rPr lang="zh-CN" altLang="en-US" dirty="0"/>
              <a:t>，还需要在防火墙中开放</a:t>
            </a:r>
            <a:r>
              <a:rPr lang="en-US" altLang="zh-CN" dirty="0"/>
              <a:t>80</a:t>
            </a:r>
            <a:r>
              <a:rPr lang="zh-CN" altLang="en-US" dirty="0"/>
              <a:t>端口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[</a:t>
            </a:r>
            <a:r>
              <a:rPr lang="en-US" altLang="zh-CN" b="1" u="sng" dirty="0" err="1">
                <a:solidFill>
                  <a:srgbClr val="0070C0"/>
                </a:solidFill>
              </a:rPr>
              <a:t>root@localhost</a:t>
            </a:r>
            <a:r>
              <a:rPr lang="en-US" altLang="zh-CN" b="1" u="sng" dirty="0">
                <a:solidFill>
                  <a:srgbClr val="0070C0"/>
                </a:solidFill>
              </a:rPr>
              <a:t> ~]# </a:t>
            </a:r>
            <a:r>
              <a:rPr lang="en-US" altLang="zh-CN" b="1" u="sng" dirty="0" err="1">
                <a:solidFill>
                  <a:srgbClr val="0070C0"/>
                </a:solidFill>
              </a:rPr>
              <a:t>iptables</a:t>
            </a:r>
            <a:r>
              <a:rPr lang="en-US" altLang="zh-CN" b="1" u="sng" dirty="0">
                <a:solidFill>
                  <a:srgbClr val="0070C0"/>
                </a:solidFill>
              </a:rPr>
              <a:t> -I INPUT -p </a:t>
            </a:r>
            <a:r>
              <a:rPr lang="en-US" altLang="zh-CN" b="1" u="sng" dirty="0" err="1">
                <a:solidFill>
                  <a:srgbClr val="0070C0"/>
                </a:solidFill>
              </a:rPr>
              <a:t>tcp</a:t>
            </a:r>
            <a:r>
              <a:rPr lang="en-US" altLang="zh-CN" b="1" u="sng" dirty="0">
                <a:solidFill>
                  <a:srgbClr val="0070C0"/>
                </a:solidFill>
              </a:rPr>
              <a:t> --</a:t>
            </a:r>
            <a:r>
              <a:rPr lang="en-US" altLang="zh-CN" b="1" u="sng" dirty="0" err="1">
                <a:solidFill>
                  <a:srgbClr val="0070C0"/>
                </a:solidFill>
              </a:rPr>
              <a:t>dport</a:t>
            </a:r>
            <a:r>
              <a:rPr lang="en-US" altLang="zh-CN" b="1" u="sng" dirty="0">
                <a:solidFill>
                  <a:srgbClr val="0070C0"/>
                </a:solidFill>
              </a:rPr>
              <a:t> 80 -j ACCEPT</a:t>
            </a:r>
          </a:p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[</a:t>
            </a:r>
            <a:r>
              <a:rPr lang="en-US" altLang="zh-CN" b="1" u="sng" dirty="0" err="1">
                <a:solidFill>
                  <a:srgbClr val="0070C0"/>
                </a:solidFill>
              </a:rPr>
              <a:t>root@localhost</a:t>
            </a:r>
            <a:r>
              <a:rPr lang="en-US" altLang="zh-CN" b="1" u="sng" dirty="0">
                <a:solidFill>
                  <a:srgbClr val="0070C0"/>
                </a:solidFill>
              </a:rPr>
              <a:t> ~]# service </a:t>
            </a:r>
            <a:r>
              <a:rPr lang="en-US" altLang="zh-CN" b="1" u="sng" dirty="0" err="1">
                <a:solidFill>
                  <a:srgbClr val="0070C0"/>
                </a:solidFill>
              </a:rPr>
              <a:t>iptables</a:t>
            </a:r>
            <a:r>
              <a:rPr lang="en-US" altLang="zh-CN" b="1" u="sng" dirty="0">
                <a:solidFill>
                  <a:srgbClr val="0070C0"/>
                </a:solidFill>
              </a:rPr>
              <a:t> </a:t>
            </a:r>
            <a:r>
              <a:rPr lang="en-US" altLang="zh-CN" b="1" u="sng" dirty="0" smtClean="0">
                <a:solidFill>
                  <a:srgbClr val="0070C0"/>
                </a:solidFill>
              </a:rPr>
              <a:t>save</a:t>
            </a:r>
            <a:endParaRPr lang="en-US" altLang="zh-CN" b="1" u="sng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810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OpenResty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后续配置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02197" y="2345951"/>
            <a:ext cx="2304256" cy="720080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65585" y="2778000"/>
            <a:ext cx="7577769" cy="2174006"/>
            <a:chOff x="971600" y="1988840"/>
            <a:chExt cx="7200728" cy="2160240"/>
          </a:xfrm>
        </p:grpSpPr>
        <p:sp>
          <p:nvSpPr>
            <p:cNvPr id="19" name="流程图: 过程 18"/>
            <p:cNvSpPr/>
            <p:nvPr/>
          </p:nvSpPr>
          <p:spPr>
            <a:xfrm>
              <a:off x="971600" y="1988840"/>
              <a:ext cx="7200001" cy="216000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可选过程 19"/>
            <p:cNvSpPr/>
            <p:nvPr/>
          </p:nvSpPr>
          <p:spPr>
            <a:xfrm>
              <a:off x="972327" y="1989080"/>
              <a:ext cx="7200001" cy="216000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02197" y="2273943"/>
            <a:ext cx="2315917" cy="504056"/>
            <a:chOff x="3408211" y="1484784"/>
            <a:chExt cx="2315917" cy="504056"/>
          </a:xfrm>
        </p:grpSpPr>
        <p:sp>
          <p:nvSpPr>
            <p:cNvPr id="22" name="椭圆 21"/>
            <p:cNvSpPr/>
            <p:nvPr/>
          </p:nvSpPr>
          <p:spPr>
            <a:xfrm>
              <a:off x="3408211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580112" y="14847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74895" y="1588730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3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68779" y="2864461"/>
            <a:ext cx="73738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在安装</a:t>
            </a:r>
            <a:r>
              <a:rPr lang="en-US" altLang="zh-CN" dirty="0"/>
              <a:t>Nginx</a:t>
            </a:r>
            <a:r>
              <a:rPr lang="zh-CN" altLang="zh-CN" dirty="0"/>
              <a:t>时编写的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init.d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zh-CN" altLang="zh-CN" dirty="0"/>
              <a:t>服务脚本也可以直接改为</a:t>
            </a:r>
            <a:r>
              <a:rPr lang="en-US" altLang="zh-CN" dirty="0" err="1"/>
              <a:t>OpenResty</a:t>
            </a:r>
            <a:r>
              <a:rPr lang="zh-CN" altLang="zh-CN" dirty="0"/>
              <a:t>中的</a:t>
            </a:r>
            <a:r>
              <a:rPr lang="en-US" altLang="zh-CN" dirty="0"/>
              <a:t>Nginx</a:t>
            </a:r>
            <a:r>
              <a:rPr lang="zh-CN" altLang="zh-CN" dirty="0"/>
              <a:t>来使用，只需要修改其中的路径即可，如下所示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DAEMON=/</a:t>
            </a:r>
            <a:r>
              <a:rPr lang="en-US" altLang="zh-CN" b="1" u="sng" dirty="0" err="1">
                <a:solidFill>
                  <a:srgbClr val="0070C0"/>
                </a:solidFill>
              </a:rPr>
              <a:t>usr</a:t>
            </a:r>
            <a:r>
              <a:rPr lang="en-US" altLang="zh-CN" b="1" u="sng" dirty="0">
                <a:solidFill>
                  <a:srgbClr val="0070C0"/>
                </a:solidFill>
              </a:rPr>
              <a:t>/local/</a:t>
            </a:r>
            <a:r>
              <a:rPr lang="en-US" altLang="zh-CN" b="1" u="sng" dirty="0" err="1">
                <a:solidFill>
                  <a:srgbClr val="0070C0"/>
                </a:solidFill>
              </a:rPr>
              <a:t>openresty</a:t>
            </a:r>
            <a:r>
              <a:rPr lang="en-US" altLang="zh-CN" b="1" u="sng" dirty="0">
                <a:solidFill>
                  <a:srgbClr val="0070C0"/>
                </a:solidFill>
              </a:rPr>
              <a:t>/</a:t>
            </a:r>
            <a:r>
              <a:rPr lang="en-US" altLang="zh-CN" b="1" u="sng" dirty="0" err="1">
                <a:solidFill>
                  <a:srgbClr val="0070C0"/>
                </a:solidFill>
              </a:rPr>
              <a:t>nginx</a:t>
            </a:r>
            <a:r>
              <a:rPr lang="en-US" altLang="zh-CN" b="1" u="sng" dirty="0">
                <a:solidFill>
                  <a:srgbClr val="0070C0"/>
                </a:solidFill>
              </a:rPr>
              <a:t>/</a:t>
            </a:r>
            <a:r>
              <a:rPr lang="en-US" altLang="zh-CN" b="1" u="sng" dirty="0" err="1">
                <a:solidFill>
                  <a:srgbClr val="0070C0"/>
                </a:solidFill>
              </a:rPr>
              <a:t>sbin</a:t>
            </a:r>
            <a:r>
              <a:rPr lang="en-US" altLang="zh-CN" b="1" u="sng" dirty="0">
                <a:solidFill>
                  <a:srgbClr val="0070C0"/>
                </a:solidFill>
              </a:rPr>
              <a:t>/</a:t>
            </a:r>
            <a:r>
              <a:rPr lang="en-US" altLang="zh-CN" b="1" u="sng" dirty="0" err="1">
                <a:solidFill>
                  <a:srgbClr val="0070C0"/>
                </a:solidFill>
              </a:rPr>
              <a:t>nginx</a:t>
            </a:r>
            <a:endParaRPr lang="zh-CN" altLang="zh-CN" b="1" u="sng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975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OpenResty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开发入门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574" y="1948173"/>
            <a:ext cx="84611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070C0"/>
                </a:solidFill>
              </a:rPr>
              <a:t>OpenResty</a:t>
            </a:r>
            <a:r>
              <a:rPr lang="zh-CN" altLang="en-US" b="1" u="sng" dirty="0">
                <a:solidFill>
                  <a:srgbClr val="0070C0"/>
                </a:solidFill>
              </a:rPr>
              <a:t>的应用场合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WAF</a:t>
            </a:r>
            <a:r>
              <a:rPr lang="zh-CN" altLang="en-US" dirty="0"/>
              <a:t>（</a:t>
            </a:r>
            <a:r>
              <a:rPr lang="en-US" altLang="zh-CN" dirty="0"/>
              <a:t>Web Application Firewall</a:t>
            </a:r>
            <a:r>
              <a:rPr lang="zh-CN" altLang="en-US" dirty="0"/>
              <a:t>，</a:t>
            </a:r>
            <a:r>
              <a:rPr lang="en-US" altLang="zh-CN" dirty="0"/>
              <a:t>Web</a:t>
            </a:r>
            <a:r>
              <a:rPr lang="zh-CN" altLang="en-US" dirty="0"/>
              <a:t>应用防火墙）、</a:t>
            </a:r>
            <a:r>
              <a:rPr lang="en-US" altLang="zh-CN" dirty="0"/>
              <a:t>CDN</a:t>
            </a:r>
            <a:r>
              <a:rPr lang="zh-CN" altLang="en-US" dirty="0"/>
              <a:t>（</a:t>
            </a:r>
            <a:r>
              <a:rPr lang="en-US" altLang="zh-CN" dirty="0"/>
              <a:t>Content Delivery Network</a:t>
            </a:r>
            <a:r>
              <a:rPr lang="zh-CN" altLang="en-US" dirty="0"/>
              <a:t>，内容分发网络）调度、广告系统、消息推送系统、</a:t>
            </a:r>
            <a:r>
              <a:rPr lang="en-US" altLang="zh-CN" dirty="0"/>
              <a:t>RESTful API</a:t>
            </a:r>
            <a:r>
              <a:rPr lang="zh-CN" altLang="en-US" dirty="0"/>
              <a:t>（一种服务器接口技术）等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在使用</a:t>
            </a:r>
            <a:r>
              <a:rPr lang="en-US" altLang="zh-CN" b="1" u="sng" dirty="0" err="1">
                <a:solidFill>
                  <a:srgbClr val="0070C0"/>
                </a:solidFill>
              </a:rPr>
              <a:t>OpenResty</a:t>
            </a:r>
            <a:r>
              <a:rPr lang="zh-CN" altLang="en-US" b="1" u="sng" dirty="0">
                <a:solidFill>
                  <a:srgbClr val="0070C0"/>
                </a:solidFill>
              </a:rPr>
              <a:t>相关技术的公司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CloudFlare</a:t>
            </a:r>
            <a:r>
              <a:rPr lang="zh-CN" altLang="en-US" dirty="0"/>
              <a:t>、奇虎</a:t>
            </a:r>
            <a:r>
              <a:rPr lang="en-US" altLang="zh-CN" dirty="0"/>
              <a:t>360</a:t>
            </a:r>
            <a:r>
              <a:rPr lang="zh-CN" altLang="en-US" dirty="0"/>
              <a:t>、新浪、京东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51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OpenResty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开发入门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574" y="1948173"/>
            <a:ext cx="8461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err="1"/>
              <a:t>OpenResty</a:t>
            </a:r>
            <a:r>
              <a:rPr lang="zh-CN" altLang="en-US" dirty="0"/>
              <a:t>平台离不开</a:t>
            </a:r>
            <a:r>
              <a:rPr lang="en-US" altLang="zh-CN" b="1" u="sng" dirty="0">
                <a:solidFill>
                  <a:srgbClr val="0070C0"/>
                </a:solidFill>
              </a:rPr>
              <a:t>Nginx</a:t>
            </a:r>
            <a:r>
              <a:rPr lang="zh-CN" altLang="en-US" b="1" u="sng" dirty="0">
                <a:solidFill>
                  <a:srgbClr val="0070C0"/>
                </a:solidFill>
              </a:rPr>
              <a:t>和</a:t>
            </a:r>
            <a:r>
              <a:rPr lang="en-US" altLang="zh-CN" b="1" u="sng" dirty="0" err="1">
                <a:solidFill>
                  <a:srgbClr val="0070C0"/>
                </a:solidFill>
              </a:rPr>
              <a:t>Lua</a:t>
            </a:r>
            <a:r>
              <a:rPr lang="zh-CN" altLang="en-US" dirty="0"/>
              <a:t>语言，读者可通过</a:t>
            </a:r>
            <a:r>
              <a:rPr lang="en-US" altLang="zh-CN" dirty="0"/>
              <a:t>GitHub</a:t>
            </a:r>
            <a:r>
              <a:rPr lang="zh-CN" altLang="en-US" dirty="0"/>
              <a:t>开源平台中的</a:t>
            </a:r>
            <a:r>
              <a:rPr lang="en-US" altLang="zh-CN" b="1" u="sng" dirty="0" err="1">
                <a:solidFill>
                  <a:srgbClr val="0070C0"/>
                </a:solidFill>
              </a:rPr>
              <a:t>openresty</a:t>
            </a:r>
            <a:r>
              <a:rPr lang="en-US" altLang="zh-CN" b="1" u="sng" dirty="0">
                <a:solidFill>
                  <a:srgbClr val="0070C0"/>
                </a:solidFill>
              </a:rPr>
              <a:t>-best-practices</a:t>
            </a:r>
            <a:r>
              <a:rPr lang="zh-CN" altLang="en-US" dirty="0"/>
              <a:t>（</a:t>
            </a:r>
            <a:r>
              <a:rPr lang="en-US" altLang="zh-CN" dirty="0" err="1"/>
              <a:t>OpenResty</a:t>
            </a:r>
            <a:r>
              <a:rPr lang="zh-CN" altLang="en-US" dirty="0"/>
              <a:t>最佳实践）项目进行深入</a:t>
            </a:r>
            <a:r>
              <a:rPr lang="zh-CN" altLang="en-US" dirty="0" smtClean="0"/>
              <a:t>学习</a:t>
            </a:r>
            <a:r>
              <a:rPr lang="zh-CN" altLang="en-US" dirty="0"/>
              <a:t>。</a:t>
            </a:r>
          </a:p>
        </p:txBody>
      </p:sp>
      <p:pic>
        <p:nvPicPr>
          <p:cNvPr id="31746" name="Picture 2" descr="无水电费水电费形成标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9" y="3148502"/>
            <a:ext cx="6519838" cy="270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171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OpenResty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开发入门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命令行程序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574" y="1948173"/>
            <a:ext cx="8461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err="1"/>
              <a:t>OpenResty</a:t>
            </a:r>
            <a:r>
              <a:rPr lang="zh-CN" altLang="en-US" dirty="0"/>
              <a:t>提供了</a:t>
            </a:r>
            <a:r>
              <a:rPr lang="zh-CN" altLang="en-US" b="1" u="sng" dirty="0">
                <a:solidFill>
                  <a:srgbClr val="0070C0"/>
                </a:solidFill>
              </a:rPr>
              <a:t>命令行程序</a:t>
            </a:r>
            <a:r>
              <a:rPr lang="en-US" altLang="zh-CN" b="1" u="sng" dirty="0">
                <a:solidFill>
                  <a:srgbClr val="0070C0"/>
                </a:solidFill>
              </a:rPr>
              <a:t>bin/</a:t>
            </a:r>
            <a:r>
              <a:rPr lang="en-US" altLang="zh-CN" b="1" u="sng" dirty="0" err="1">
                <a:solidFill>
                  <a:srgbClr val="0070C0"/>
                </a:solidFill>
              </a:rPr>
              <a:t>resty</a:t>
            </a:r>
            <a:r>
              <a:rPr lang="zh-CN" altLang="en-US" dirty="0"/>
              <a:t>用于直接执行</a:t>
            </a:r>
            <a:r>
              <a:rPr lang="en-US" altLang="zh-CN" dirty="0" err="1"/>
              <a:t>Lua</a:t>
            </a:r>
            <a:r>
              <a:rPr lang="zh-CN" altLang="en-US" dirty="0"/>
              <a:t>脚本或</a:t>
            </a:r>
            <a:r>
              <a:rPr lang="zh-CN" altLang="en-US" dirty="0" smtClean="0"/>
              <a:t>代码。</a:t>
            </a:r>
            <a:endParaRPr lang="zh-CN" altLang="en-US" dirty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230807" y="2638933"/>
            <a:ext cx="6642514" cy="3376335"/>
            <a:chOff x="3451224" y="3515222"/>
            <a:chExt cx="3291474" cy="3379054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3291474" cy="337905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3530272" y="3658903"/>
              <a:ext cx="3165352" cy="3049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openresty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/bin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bin]# ./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resty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-e 'print("hello")'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Hello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bin]# echo 'print("Hello")' &gt; ~/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hello.lua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bin]# ./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resty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hello.lua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Hello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1397345" y="4391855"/>
            <a:ext cx="6165264" cy="1349036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99320" y="2897580"/>
            <a:ext cx="6165264" cy="1349036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983969" y="4695225"/>
            <a:ext cx="1447524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方式二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983969" y="3034145"/>
            <a:ext cx="1447524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方式一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287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3</a:t>
            </a:r>
            <a:r>
              <a:rPr lang="zh-CN" altLang="en-US" b="1" u="sng" dirty="0">
                <a:solidFill>
                  <a:srgbClr val="0070C0"/>
                </a:solidFill>
              </a:rPr>
              <a:t>）安装</a:t>
            </a:r>
            <a:r>
              <a:rPr lang="en-US" altLang="zh-CN" b="1" u="sng" dirty="0">
                <a:solidFill>
                  <a:srgbClr val="0070C0"/>
                </a:solidFill>
              </a:rPr>
              <a:t>PHP</a:t>
            </a:r>
          </a:p>
        </p:txBody>
      </p:sp>
      <p:grpSp>
        <p:nvGrpSpPr>
          <p:cNvPr id="14" name="组合 2"/>
          <p:cNvGrpSpPr>
            <a:grpSpLocks/>
          </p:cNvGrpSpPr>
          <p:nvPr/>
        </p:nvGrpSpPr>
        <p:grpSpPr bwMode="auto">
          <a:xfrm>
            <a:off x="1098471" y="2778825"/>
            <a:ext cx="7107382" cy="2956956"/>
            <a:chOff x="3474760" y="3422669"/>
            <a:chExt cx="1724762" cy="2426097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3474760" y="3422669"/>
              <a:ext cx="1724762" cy="242609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3536156" y="3532243"/>
              <a:ext cx="1582676" cy="2196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php-5.6.27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php-5.6.27]# ./configure --prefix=/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--enable-fpm \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--with-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zlib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--enable-zip --enable-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mbstring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mcrypt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\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--with-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mysqli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pdo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gd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--with-jpeg-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dir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png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dir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\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--with-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freetype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dir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--with-curl --with-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openssl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mhash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--enable-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bcmath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\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--enable-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opcache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php-5.6.27]# make &amp;&amp; make install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1306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OpenResty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开发入门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命令行程序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574" y="1948173"/>
            <a:ext cx="8461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查看帮助文档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OpenResty</a:t>
            </a:r>
            <a:r>
              <a:rPr lang="zh-CN" altLang="en-US" dirty="0"/>
              <a:t>还提供了一个查看帮助文档的工具</a:t>
            </a:r>
            <a:r>
              <a:rPr lang="en-US" altLang="zh-CN" dirty="0" err="1"/>
              <a:t>restydoc</a:t>
            </a:r>
            <a:r>
              <a:rPr lang="zh-CN" altLang="en-US" dirty="0"/>
              <a:t>，通过选项“</a:t>
            </a:r>
            <a:r>
              <a:rPr lang="en-US" altLang="zh-CN" dirty="0"/>
              <a:t>-s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指定一个指令名称即可查看该指令的帮助文档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302057" y="3372591"/>
            <a:ext cx="6642514" cy="926276"/>
            <a:chOff x="3451224" y="3515222"/>
            <a:chExt cx="3291474" cy="1184382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51224" y="3515222"/>
              <a:ext cx="3291474" cy="118438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3530272" y="3658902"/>
              <a:ext cx="3165352" cy="652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bin]# ./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restydoc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-s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proxy_pass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0578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OpenResty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开发入门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命令行程序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770" name="Picture 2" descr="无标分隔共分隔符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804" y="1966643"/>
            <a:ext cx="5050291" cy="260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84072" y="4685418"/>
            <a:ext cx="878180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restydoc</a:t>
            </a:r>
            <a:r>
              <a:rPr lang="zh-CN" altLang="zh-CN" dirty="0"/>
              <a:t>程序要求终端使用</a:t>
            </a:r>
            <a:r>
              <a:rPr lang="en-US" altLang="zh-CN" dirty="0"/>
              <a:t>UTF-8</a:t>
            </a:r>
            <a:r>
              <a:rPr lang="zh-CN" altLang="zh-CN" dirty="0"/>
              <a:t>编码（</a:t>
            </a:r>
            <a:r>
              <a:rPr lang="en-US" altLang="zh-CN" dirty="0" err="1"/>
              <a:t>Xshell</a:t>
            </a:r>
            <a:r>
              <a:rPr lang="zh-CN" altLang="zh-CN" dirty="0"/>
              <a:t>默认为此编码），并且系统中已经安装了新版本的</a:t>
            </a:r>
            <a:r>
              <a:rPr lang="en-US" altLang="zh-CN" dirty="0" err="1"/>
              <a:t>groff</a:t>
            </a:r>
            <a:r>
              <a:rPr lang="zh-CN" altLang="zh-CN" dirty="0"/>
              <a:t>（</a:t>
            </a:r>
            <a:r>
              <a:rPr lang="en-US" altLang="zh-CN" dirty="0"/>
              <a:t>GNU </a:t>
            </a:r>
            <a:r>
              <a:rPr lang="en-US" altLang="zh-CN" dirty="0" err="1"/>
              <a:t>troff</a:t>
            </a:r>
            <a:r>
              <a:rPr lang="zh-CN" altLang="zh-CN" dirty="0"/>
              <a:t>，一种文档排版程序），若版本较旧时一些特殊字符将无法正常显示，需要下载最新版本编译安装，网址为</a:t>
            </a:r>
            <a:r>
              <a:rPr lang="en-US" altLang="zh-CN" dirty="0"/>
              <a:t>https://www.gnu.org/software/groff/</a:t>
            </a:r>
            <a:r>
              <a:rPr lang="zh-CN" altLang="zh-CN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868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OpenResty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开发入门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配置文件中使用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1574" y="1948173"/>
            <a:ext cx="84611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err="1" smtClean="0"/>
              <a:t>OpenResty</a:t>
            </a:r>
            <a:r>
              <a:rPr lang="zh-CN" altLang="en-US" dirty="0"/>
              <a:t>支持直接</a:t>
            </a:r>
            <a:r>
              <a:rPr lang="zh-CN" altLang="en-US" b="1" u="sng" dirty="0">
                <a:solidFill>
                  <a:srgbClr val="0070C0"/>
                </a:solidFill>
              </a:rPr>
              <a:t>在</a:t>
            </a:r>
            <a:r>
              <a:rPr lang="en-US" altLang="zh-CN" b="1" u="sng" dirty="0">
                <a:solidFill>
                  <a:srgbClr val="0070C0"/>
                </a:solidFill>
              </a:rPr>
              <a:t>Nginx</a:t>
            </a:r>
            <a:r>
              <a:rPr lang="zh-CN" altLang="en-US" b="1" u="sng" dirty="0">
                <a:solidFill>
                  <a:srgbClr val="0070C0"/>
                </a:solidFill>
              </a:rPr>
              <a:t>配置文件</a:t>
            </a:r>
            <a:r>
              <a:rPr lang="zh-CN" altLang="en-US" dirty="0"/>
              <a:t>中编写</a:t>
            </a:r>
            <a:r>
              <a:rPr lang="en-US" altLang="zh-CN" dirty="0" err="1"/>
              <a:t>Lua</a:t>
            </a:r>
            <a:r>
              <a:rPr lang="zh-CN" altLang="en-US" dirty="0"/>
              <a:t>代码，或者指定某个</a:t>
            </a:r>
            <a:r>
              <a:rPr lang="en-US" altLang="zh-CN" dirty="0" err="1"/>
              <a:t>Lua</a:t>
            </a:r>
            <a:r>
              <a:rPr lang="zh-CN" altLang="en-US" dirty="0"/>
              <a:t>脚本文件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zh-CN" altLang="en-US" dirty="0"/>
              <a:t>开始编写代码前，为了避免影响</a:t>
            </a:r>
            <a:r>
              <a:rPr lang="en-US" altLang="zh-CN" dirty="0"/>
              <a:t>Nginx</a:t>
            </a:r>
            <a:r>
              <a:rPr lang="zh-CN" altLang="en-US" dirty="0"/>
              <a:t>原有的文件，可以将工作目录临时更改为当前用户家目录。</a:t>
            </a:r>
            <a:endParaRPr lang="zh-CN" altLang="en-US" dirty="0" smtClean="0"/>
          </a:p>
        </p:txBody>
      </p:sp>
      <p:grpSp>
        <p:nvGrpSpPr>
          <p:cNvPr id="7" name="组合 2"/>
          <p:cNvGrpSpPr>
            <a:grpSpLocks/>
          </p:cNvGrpSpPr>
          <p:nvPr/>
        </p:nvGrpSpPr>
        <p:grpSpPr bwMode="auto">
          <a:xfrm>
            <a:off x="2114459" y="3714374"/>
            <a:ext cx="5331395" cy="2057032"/>
            <a:chOff x="3474760" y="3515222"/>
            <a:chExt cx="2641794" cy="1687735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2641794" cy="1687735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3536156" y="3658903"/>
              <a:ext cx="2533321" cy="1287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mkdir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work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</a:t>
              </a:r>
              <a:r>
                <a:rPr lang="en-US" altLang="zh-CN" sz="16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]# 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cd work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work]#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mkdir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logs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conf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6624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OpenResty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开发入门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配置文件中使用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6804" y="3135706"/>
            <a:ext cx="23140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创建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vi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nginx.conf</a:t>
            </a:r>
            <a:endParaRPr lang="zh-CN" altLang="en-US" dirty="0" smtClean="0"/>
          </a:p>
        </p:txBody>
      </p:sp>
      <p:grpSp>
        <p:nvGrpSpPr>
          <p:cNvPr id="7" name="组合 2"/>
          <p:cNvGrpSpPr>
            <a:grpSpLocks/>
          </p:cNvGrpSpPr>
          <p:nvPr/>
        </p:nvGrpSpPr>
        <p:grpSpPr bwMode="auto">
          <a:xfrm>
            <a:off x="3674721" y="1799686"/>
            <a:ext cx="4210490" cy="4731741"/>
            <a:chOff x="3481919" y="3473439"/>
            <a:chExt cx="2086367" cy="2170497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3481919" y="3473439"/>
              <a:ext cx="2086367" cy="217049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3536156" y="3528175"/>
              <a:ext cx="1967402" cy="206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  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worker_processes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  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error_log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logs/error.log;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  events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  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worker_connections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1024;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5  }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6  http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7    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 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          listen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8080;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9          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/ 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10        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default_type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text/html;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11        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content_by_lua_block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12            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ngx.say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('&lt;p&gt;Hello World&lt;/p&gt;')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13             }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14         }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}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16  }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771193" y="1648874"/>
            <a:ext cx="1280268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方式一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753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OpenResty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开发入门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配置文件中使用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1574" y="1948173"/>
            <a:ext cx="8461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变更</a:t>
            </a:r>
            <a:r>
              <a:rPr lang="en-US" altLang="zh-CN" dirty="0" smtClean="0"/>
              <a:t>Nginx</a:t>
            </a:r>
            <a:r>
              <a:rPr lang="zh-CN" altLang="en-US" dirty="0"/>
              <a:t>工作</a:t>
            </a:r>
            <a:r>
              <a:rPr lang="zh-CN" altLang="en-US" dirty="0" smtClean="0"/>
              <a:t>目录，并访问测试</a:t>
            </a:r>
            <a:endParaRPr lang="en-US" altLang="zh-CN" dirty="0" smtClean="0"/>
          </a:p>
        </p:txBody>
      </p:sp>
      <p:grpSp>
        <p:nvGrpSpPr>
          <p:cNvPr id="12" name="组合 2"/>
          <p:cNvGrpSpPr>
            <a:grpSpLocks/>
          </p:cNvGrpSpPr>
          <p:nvPr/>
        </p:nvGrpSpPr>
        <p:grpSpPr bwMode="auto">
          <a:xfrm>
            <a:off x="1817818" y="2617641"/>
            <a:ext cx="5108918" cy="2374089"/>
            <a:chOff x="3474760" y="3515223"/>
            <a:chExt cx="1451731" cy="2679140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1451731" cy="243970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3536156" y="3658903"/>
              <a:ext cx="1390335" cy="253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work]#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-s stop</a:t>
              </a:r>
              <a:endParaRPr lang="en-US" altLang="zh-CN" sz="14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work]#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-p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work]# curl http://localhost:8080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&lt;p&gt;Hello World&lt;/p&gt;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50338" y="4798784"/>
            <a:ext cx="86511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如果</a:t>
            </a:r>
            <a:r>
              <a:rPr lang="zh-CN" altLang="zh-CN" dirty="0"/>
              <a:t>当前</a:t>
            </a:r>
            <a:r>
              <a:rPr lang="en-US" altLang="zh-CN" dirty="0"/>
              <a:t>Nginx</a:t>
            </a:r>
            <a:r>
              <a:rPr lang="zh-CN" altLang="zh-CN" dirty="0"/>
              <a:t>服务已经启动，需要先执行“</a:t>
            </a:r>
            <a:r>
              <a:rPr lang="en-US" altLang="zh-CN" dirty="0" err="1"/>
              <a:t>nginx</a:t>
            </a:r>
            <a:r>
              <a:rPr lang="en-US" altLang="zh-CN" dirty="0"/>
              <a:t> -s stop</a:t>
            </a:r>
            <a:r>
              <a:rPr lang="zh-CN" altLang="zh-CN" dirty="0"/>
              <a:t>”停止</a:t>
            </a:r>
            <a:r>
              <a:rPr lang="zh-CN" altLang="zh-CN" dirty="0" smtClean="0"/>
              <a:t>服务</a:t>
            </a:r>
            <a:r>
              <a:rPr lang="zh-CN" altLang="en-US" dirty="0" smtClean="0"/>
              <a:t>，再变更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工作目录并启动服务。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选项</a:t>
            </a:r>
            <a:r>
              <a:rPr lang="zh-CN" altLang="zh-CN" dirty="0"/>
              <a:t>“</a:t>
            </a:r>
            <a:r>
              <a:rPr lang="en-US" altLang="zh-CN" dirty="0"/>
              <a:t>-p</a:t>
            </a:r>
            <a:r>
              <a:rPr lang="zh-CN" altLang="zh-CN" dirty="0"/>
              <a:t>”用于改变</a:t>
            </a:r>
            <a:r>
              <a:rPr lang="en-US" altLang="zh-CN" dirty="0"/>
              <a:t>Nginx</a:t>
            </a:r>
            <a:r>
              <a:rPr lang="zh-CN" altLang="zh-CN" dirty="0"/>
              <a:t>工作</a:t>
            </a:r>
            <a:r>
              <a:rPr lang="zh-CN" altLang="zh-CN" dirty="0" smtClean="0"/>
              <a:t>目录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参数</a:t>
            </a:r>
            <a:r>
              <a:rPr lang="zh-CN" altLang="zh-CN" dirty="0"/>
              <a:t>“</a:t>
            </a:r>
            <a:r>
              <a:rPr lang="en-US" altLang="zh-CN" dirty="0"/>
              <a:t>.</a:t>
            </a:r>
            <a:r>
              <a:rPr lang="zh-CN" altLang="zh-CN" dirty="0"/>
              <a:t>”表示改变为当前</a:t>
            </a:r>
            <a:r>
              <a:rPr lang="zh-CN" altLang="zh-CN" dirty="0" smtClean="0"/>
              <a:t>目录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722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OpenResty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开发入门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配置文件中使用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1574" y="1948173"/>
            <a:ext cx="8461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通过</a:t>
            </a:r>
            <a:r>
              <a:rPr lang="zh-CN" altLang="en-US" dirty="0"/>
              <a:t>外部文件来执行</a:t>
            </a:r>
            <a:r>
              <a:rPr lang="en-US" altLang="zh-CN" dirty="0" err="1"/>
              <a:t>Lua</a:t>
            </a:r>
            <a:r>
              <a:rPr lang="zh-CN" altLang="en-US" dirty="0"/>
              <a:t>脚本。打开</a:t>
            </a:r>
            <a:r>
              <a:rPr lang="en-US" altLang="zh-CN" dirty="0" err="1"/>
              <a:t>conf</a:t>
            </a:r>
            <a:r>
              <a:rPr lang="en-US" altLang="zh-CN" dirty="0"/>
              <a:t>/</a:t>
            </a:r>
            <a:r>
              <a:rPr lang="en-US" altLang="zh-CN" dirty="0" err="1"/>
              <a:t>nginx.conf</a:t>
            </a:r>
            <a:r>
              <a:rPr lang="zh-CN" altLang="en-US" dirty="0"/>
              <a:t>文件，修改</a:t>
            </a:r>
            <a:r>
              <a:rPr lang="en-US" altLang="zh-CN" dirty="0"/>
              <a:t>server</a:t>
            </a:r>
            <a:r>
              <a:rPr lang="zh-CN" altLang="en-US" dirty="0"/>
              <a:t>配置如下。</a:t>
            </a:r>
            <a:endParaRPr lang="en-US" altLang="zh-CN" dirty="0" smtClean="0"/>
          </a:p>
        </p:txBody>
      </p:sp>
      <p:grpSp>
        <p:nvGrpSpPr>
          <p:cNvPr id="12" name="组合 2"/>
          <p:cNvGrpSpPr>
            <a:grpSpLocks/>
          </p:cNvGrpSpPr>
          <p:nvPr/>
        </p:nvGrpSpPr>
        <p:grpSpPr bwMode="auto">
          <a:xfrm>
            <a:off x="1831851" y="2950150"/>
            <a:ext cx="5108918" cy="2940011"/>
            <a:chOff x="3474760" y="3515223"/>
            <a:chExt cx="1451731" cy="3317778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1451731" cy="331777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3536156" y="3658903"/>
              <a:ext cx="1390335" cy="3021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  server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      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listen 8080;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      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test.lua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        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default_type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text/html;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5        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lua_code_cache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off;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6        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content_by_lua_file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test.lua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7       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  }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5939920" y="2693906"/>
            <a:ext cx="1280268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方式二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9979" y="4084915"/>
            <a:ext cx="2590795" cy="1080855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049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OpenResty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开发入门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配置文件中使用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1574" y="1948173"/>
            <a:ext cx="84611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content_by_lua_file</a:t>
            </a:r>
            <a:r>
              <a:rPr lang="zh-CN" altLang="en-US" dirty="0"/>
              <a:t>指令用于引入外部文件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lua_code_cache</a:t>
            </a:r>
            <a:r>
              <a:rPr lang="zh-CN" altLang="en-US" dirty="0"/>
              <a:t>用于缓存</a:t>
            </a:r>
            <a:r>
              <a:rPr lang="en-US" altLang="zh-CN" dirty="0" err="1"/>
              <a:t>lua</a:t>
            </a:r>
            <a:r>
              <a:rPr lang="zh-CN" altLang="en-US" dirty="0"/>
              <a:t>文件在默认情况会对</a:t>
            </a:r>
            <a:r>
              <a:rPr lang="en-US" altLang="zh-CN" dirty="0" err="1"/>
              <a:t>lua</a:t>
            </a:r>
            <a:r>
              <a:rPr lang="zh-CN" altLang="en-US" dirty="0"/>
              <a:t>文件进行缓存以提高效率，而在开发环境可以临时关闭缓存以方便测试。</a:t>
            </a:r>
          </a:p>
        </p:txBody>
      </p:sp>
      <p:sp>
        <p:nvSpPr>
          <p:cNvPr id="15" name="矩形 14"/>
          <p:cNvSpPr/>
          <p:nvPr/>
        </p:nvSpPr>
        <p:spPr>
          <a:xfrm>
            <a:off x="421574" y="3622548"/>
            <a:ext cx="8461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执行“</a:t>
            </a:r>
            <a:r>
              <a:rPr lang="en-US" altLang="zh-CN" dirty="0"/>
              <a:t>vi ~/work/</a:t>
            </a:r>
            <a:r>
              <a:rPr lang="en-US" altLang="zh-CN" dirty="0" err="1"/>
              <a:t>test.lua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创建</a:t>
            </a:r>
            <a:r>
              <a:rPr lang="en-US" altLang="zh-CN" dirty="0" err="1"/>
              <a:t>Lua</a:t>
            </a:r>
            <a:r>
              <a:rPr lang="zh-CN" altLang="en-US" dirty="0"/>
              <a:t>脚本文件，编写代码如下。</a:t>
            </a:r>
          </a:p>
        </p:txBody>
      </p:sp>
      <p:grpSp>
        <p:nvGrpSpPr>
          <p:cNvPr id="16" name="组合 2"/>
          <p:cNvGrpSpPr>
            <a:grpSpLocks/>
          </p:cNvGrpSpPr>
          <p:nvPr/>
        </p:nvGrpSpPr>
        <p:grpSpPr bwMode="auto">
          <a:xfrm>
            <a:off x="2530267" y="4506661"/>
            <a:ext cx="4316679" cy="1003490"/>
            <a:chOff x="3474760" y="3515223"/>
            <a:chExt cx="1653168" cy="1020096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1638188" cy="102009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3545252" y="3658903"/>
              <a:ext cx="1582676" cy="51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ngx.say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('&lt;h1&gt;Hello World&lt;/h1&gt;')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2974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OpenResty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开发入门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配置文件中使用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2"/>
          <p:cNvGrpSpPr>
            <a:grpSpLocks/>
          </p:cNvGrpSpPr>
          <p:nvPr/>
        </p:nvGrpSpPr>
        <p:grpSpPr bwMode="auto">
          <a:xfrm>
            <a:off x="1281617" y="2949019"/>
            <a:ext cx="6463665" cy="1991122"/>
            <a:chOff x="3474760" y="3515223"/>
            <a:chExt cx="2097926" cy="2024070"/>
          </a:xfrm>
        </p:grpSpPr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2097926" cy="202407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3545252" y="3658903"/>
              <a:ext cx="2027434" cy="1595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work]#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-p . -s </a:t>
              </a:r>
              <a:r>
                <a:rPr lang="en-US" altLang="zh-CN" sz="16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reload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work]# curl http://localhost:8080/test.lua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&lt;h1&gt;Hello World&lt;/h1</a:t>
              </a:r>
              <a:r>
                <a:rPr lang="en-US" altLang="zh-CN" sz="16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21574" y="1948173"/>
            <a:ext cx="8461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变更</a:t>
            </a:r>
            <a:r>
              <a:rPr lang="en-US" altLang="zh-CN" dirty="0" smtClean="0"/>
              <a:t>Nginx</a:t>
            </a:r>
            <a:r>
              <a:rPr lang="zh-CN" altLang="en-US" dirty="0"/>
              <a:t>工作</a:t>
            </a:r>
            <a:r>
              <a:rPr lang="zh-CN" altLang="en-US" dirty="0" smtClean="0"/>
              <a:t>目录，并访问测试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270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</a:t>
            </a:r>
            <a:endParaRPr lang="zh-CN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327150" y="2555875"/>
            <a:ext cx="6858000" cy="3552825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" lastClr="FFFFFF">
                <a:lumMod val="85000"/>
              </a:sysClr>
            </a:solidFill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/>
            </a:endParaRPr>
          </a:p>
        </p:txBody>
      </p:sp>
      <p:grpSp>
        <p:nvGrpSpPr>
          <p:cNvPr id="9" name="组合 21"/>
          <p:cNvGrpSpPr>
            <a:grpSpLocks/>
          </p:cNvGrpSpPr>
          <p:nvPr/>
        </p:nvGrpSpPr>
        <p:grpSpPr bwMode="auto">
          <a:xfrm>
            <a:off x="381000" y="1409700"/>
            <a:ext cx="7804150" cy="1471613"/>
            <a:chOff x="465918" y="1192212"/>
            <a:chExt cx="7804150" cy="1471613"/>
          </a:xfrm>
        </p:grpSpPr>
        <p:sp>
          <p:nvSpPr>
            <p:cNvPr id="10" name="单圆角矩形 9"/>
            <p:cNvSpPr/>
            <p:nvPr/>
          </p:nvSpPr>
          <p:spPr bwMode="auto">
            <a:xfrm>
              <a:off x="1412068" y="1320800"/>
              <a:ext cx="6858000" cy="1017587"/>
            </a:xfrm>
            <a:prstGeom prst="round1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pic>
          <p:nvPicPr>
            <p:cNvPr id="11" name="Picture 17" descr="C:\Users\admin\Desktop\8879-12030919353077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918" y="1192212"/>
              <a:ext cx="1457325" cy="147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1327150" y="1816248"/>
            <a:ext cx="685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 err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Nginx+PHP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环境中实现</a:t>
            </a:r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Socket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方式通信</a:t>
            </a:r>
          </a:p>
        </p:txBody>
      </p:sp>
      <p:sp>
        <p:nvSpPr>
          <p:cNvPr id="13" name="矩形 12"/>
          <p:cNvSpPr/>
          <p:nvPr/>
        </p:nvSpPr>
        <p:spPr>
          <a:xfrm>
            <a:off x="1327150" y="2938163"/>
            <a:ext cx="6858000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在搭建</a:t>
            </a:r>
            <a:r>
              <a:rPr lang="en-US" altLang="zh-CN" dirty="0" err="1"/>
              <a:t>Nginx+PHP</a:t>
            </a:r>
            <a:r>
              <a:rPr lang="zh-CN" altLang="en-US" dirty="0"/>
              <a:t>环境时，</a:t>
            </a:r>
            <a:r>
              <a:rPr lang="en-US" altLang="zh-CN" dirty="0"/>
              <a:t>Nginx</a:t>
            </a:r>
            <a:r>
              <a:rPr lang="zh-CN" altLang="en-US" dirty="0"/>
              <a:t>与</a:t>
            </a:r>
            <a:r>
              <a:rPr lang="en-US" altLang="zh-CN" dirty="0"/>
              <a:t>PHP</a:t>
            </a:r>
            <a:r>
              <a:rPr lang="zh-CN" altLang="en-US" dirty="0"/>
              <a:t>之间的</a:t>
            </a:r>
            <a:r>
              <a:rPr lang="en-US" altLang="zh-CN" dirty="0" err="1"/>
              <a:t>FastCGI</a:t>
            </a:r>
            <a:r>
              <a:rPr lang="zh-CN" altLang="en-US" dirty="0"/>
              <a:t>连接除了用本地</a:t>
            </a:r>
            <a:r>
              <a:rPr lang="en-US" altLang="zh-CN" dirty="0"/>
              <a:t>IP</a:t>
            </a:r>
            <a:r>
              <a:rPr lang="zh-CN" altLang="en-US" dirty="0"/>
              <a:t>（</a:t>
            </a:r>
            <a:r>
              <a:rPr lang="en-US" altLang="zh-CN" dirty="0"/>
              <a:t>127.0.0.1</a:t>
            </a:r>
            <a:r>
              <a:rPr lang="zh-CN" altLang="en-US" dirty="0"/>
              <a:t>）的方式，还可以使用</a:t>
            </a:r>
            <a:r>
              <a:rPr lang="en-US" altLang="zh-CN" dirty="0"/>
              <a:t>Socket</a:t>
            </a:r>
            <a:r>
              <a:rPr lang="zh-CN" altLang="en-US" dirty="0"/>
              <a:t>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Unix </a:t>
            </a:r>
            <a:r>
              <a:rPr lang="en-US" altLang="zh-CN" dirty="0"/>
              <a:t>Domain Socket</a:t>
            </a:r>
            <a:r>
              <a:rPr lang="zh-CN" altLang="en-US" dirty="0"/>
              <a:t>是一种进程间通信机制，在进行本地的两个进程之间通信时，相比使用本地</a:t>
            </a:r>
            <a:r>
              <a:rPr lang="en-US" altLang="zh-CN" dirty="0"/>
              <a:t>IP</a:t>
            </a:r>
            <a:r>
              <a:rPr lang="zh-CN" altLang="en-US" dirty="0"/>
              <a:t>的方式更有效率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请</a:t>
            </a:r>
            <a:r>
              <a:rPr lang="zh-CN" altLang="en-US" dirty="0"/>
              <a:t>尝试在</a:t>
            </a:r>
            <a:r>
              <a:rPr lang="en-US" altLang="zh-CN" dirty="0" err="1"/>
              <a:t>Nginx+PHP</a:t>
            </a:r>
            <a:r>
              <a:rPr lang="zh-CN" altLang="en-US" dirty="0"/>
              <a:t>环境中实现</a:t>
            </a:r>
            <a:r>
              <a:rPr lang="en-US" altLang="zh-CN" dirty="0"/>
              <a:t>Socket</a:t>
            </a:r>
            <a:r>
              <a:rPr lang="zh-CN" altLang="en-US" dirty="0"/>
              <a:t>方式通信。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5664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67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2198" y="1948174"/>
            <a:ext cx="840179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3</a:t>
            </a:r>
            <a:r>
              <a:rPr lang="zh-CN" altLang="en-US" b="1" u="sng" dirty="0">
                <a:solidFill>
                  <a:srgbClr val="0070C0"/>
                </a:solidFill>
              </a:rPr>
              <a:t>）安装</a:t>
            </a:r>
            <a:r>
              <a:rPr lang="en-US" altLang="zh-CN" b="1" u="sng" dirty="0">
                <a:solidFill>
                  <a:srgbClr val="0070C0"/>
                </a:solidFill>
              </a:rPr>
              <a:t>PHP</a:t>
            </a:r>
          </a:p>
        </p:txBody>
      </p:sp>
      <p:pic>
        <p:nvPicPr>
          <p:cNvPr id="24578" name="Picture 2" descr="dfgdfgdfg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12" y="2760026"/>
            <a:ext cx="35623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 descr="fgdfgdfgdfg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201" y="2760026"/>
            <a:ext cx="4116084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2995682" y="5294601"/>
            <a:ext cx="1280268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编译前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配置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46950" y="2501920"/>
            <a:ext cx="1280268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编译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安装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的简单使用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）通过“</a:t>
            </a:r>
            <a:r>
              <a:rPr lang="en-US" altLang="zh-CN" b="1" u="sng" dirty="0">
                <a:solidFill>
                  <a:srgbClr val="0070C0"/>
                </a:solidFill>
              </a:rPr>
              <a:t>.</a:t>
            </a:r>
            <a:r>
              <a:rPr lang="en-US" altLang="zh-CN" b="1" u="sng" dirty="0" err="1">
                <a:solidFill>
                  <a:srgbClr val="0070C0"/>
                </a:solidFill>
              </a:rPr>
              <a:t>php</a:t>
            </a:r>
            <a:r>
              <a:rPr lang="en-US" altLang="zh-CN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b="1" u="sng" dirty="0">
                <a:solidFill>
                  <a:srgbClr val="0070C0"/>
                </a:solidFill>
              </a:rPr>
              <a:t>文件执行</a:t>
            </a:r>
            <a:r>
              <a:rPr lang="en-US" altLang="zh-CN" b="1" u="sng" dirty="0">
                <a:solidFill>
                  <a:srgbClr val="0070C0"/>
                </a:solidFill>
              </a:rPr>
              <a:t>PHP</a:t>
            </a:r>
            <a:r>
              <a:rPr lang="zh-CN" altLang="en-US" b="1" u="sng" dirty="0">
                <a:solidFill>
                  <a:srgbClr val="0070C0"/>
                </a:solidFill>
              </a:rPr>
              <a:t>代码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/>
              <a:t>为了</a:t>
            </a:r>
            <a:r>
              <a:rPr lang="zh-CN" altLang="en-US" dirty="0"/>
              <a:t>测试安装后的</a:t>
            </a:r>
            <a:r>
              <a:rPr lang="en-US" altLang="zh-CN" dirty="0"/>
              <a:t>PHP</a:t>
            </a:r>
            <a:r>
              <a:rPr lang="zh-CN" altLang="en-US" dirty="0"/>
              <a:t>是否能够正常运行，接下来编写一个基本的</a:t>
            </a:r>
            <a:r>
              <a:rPr lang="en-US" altLang="zh-CN" dirty="0"/>
              <a:t>Hello World</a:t>
            </a:r>
            <a:r>
              <a:rPr lang="zh-CN" altLang="en-US" dirty="0"/>
              <a:t>程序。执行“</a:t>
            </a:r>
            <a:r>
              <a:rPr lang="en-US" altLang="zh-CN" dirty="0"/>
              <a:t>vi ~/</a:t>
            </a:r>
            <a:r>
              <a:rPr lang="en-US" altLang="zh-CN" dirty="0" err="1"/>
              <a:t>test.php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命令新建文件，编写</a:t>
            </a:r>
            <a:r>
              <a:rPr lang="en-US" altLang="zh-CN" dirty="0"/>
              <a:t>PHP</a:t>
            </a:r>
            <a:r>
              <a:rPr lang="zh-CN" altLang="en-US" dirty="0"/>
              <a:t>代码如下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2945600" y="3906982"/>
            <a:ext cx="3212271" cy="1591295"/>
            <a:chOff x="3474760" y="3422669"/>
            <a:chExt cx="779528" cy="1305612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3474760" y="3422669"/>
              <a:ext cx="779528" cy="130561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3536156" y="3473786"/>
              <a:ext cx="614387" cy="1083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&lt;?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echo "Hello World !\n";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?&gt;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3823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的简单使用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2198" y="1948174"/>
            <a:ext cx="8401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）通过“</a:t>
            </a:r>
            <a:r>
              <a:rPr lang="en-US" altLang="zh-CN" b="1" u="sng" dirty="0">
                <a:solidFill>
                  <a:srgbClr val="0070C0"/>
                </a:solidFill>
              </a:rPr>
              <a:t>.</a:t>
            </a:r>
            <a:r>
              <a:rPr lang="en-US" altLang="zh-CN" b="1" u="sng" dirty="0" err="1">
                <a:solidFill>
                  <a:srgbClr val="0070C0"/>
                </a:solidFill>
              </a:rPr>
              <a:t>php</a:t>
            </a:r>
            <a:r>
              <a:rPr lang="en-US" altLang="zh-CN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b="1" u="sng" dirty="0">
                <a:solidFill>
                  <a:srgbClr val="0070C0"/>
                </a:solidFill>
              </a:rPr>
              <a:t>文件执行</a:t>
            </a:r>
            <a:r>
              <a:rPr lang="en-US" altLang="zh-CN" b="1" u="sng" dirty="0">
                <a:solidFill>
                  <a:srgbClr val="0070C0"/>
                </a:solidFill>
              </a:rPr>
              <a:t>PHP</a:t>
            </a:r>
            <a:r>
              <a:rPr lang="zh-CN" altLang="en-US" b="1" u="sng" dirty="0">
                <a:solidFill>
                  <a:srgbClr val="0070C0"/>
                </a:solidFill>
              </a:rPr>
              <a:t>代码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开始和结束的“</a:t>
            </a:r>
            <a:r>
              <a:rPr lang="en-US" altLang="zh-CN" b="1" u="sng" dirty="0">
                <a:solidFill>
                  <a:srgbClr val="0070C0"/>
                </a:solidFill>
              </a:rPr>
              <a:t>&lt;?</a:t>
            </a:r>
            <a:r>
              <a:rPr lang="en-US" altLang="zh-CN" b="1" u="sng" dirty="0" err="1">
                <a:solidFill>
                  <a:srgbClr val="0070C0"/>
                </a:solidFill>
              </a:rPr>
              <a:t>php</a:t>
            </a:r>
            <a:r>
              <a:rPr lang="en-US" altLang="zh-CN" b="1" u="sng" dirty="0">
                <a:solidFill>
                  <a:srgbClr val="0070C0"/>
                </a:solidFill>
              </a:rPr>
              <a:t>  ?&gt;</a:t>
            </a:r>
            <a:r>
              <a:rPr lang="zh-CN" altLang="zh-CN" dirty="0"/>
              <a:t>”是</a:t>
            </a:r>
            <a:r>
              <a:rPr lang="en-US" altLang="zh-CN" dirty="0"/>
              <a:t>PHP</a:t>
            </a:r>
            <a:r>
              <a:rPr lang="zh-CN" altLang="zh-CN" dirty="0"/>
              <a:t>的标记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PHP</a:t>
            </a:r>
            <a:r>
              <a:rPr lang="zh-CN" altLang="zh-CN" dirty="0"/>
              <a:t>是嵌入到</a:t>
            </a:r>
            <a:r>
              <a:rPr lang="en-US" altLang="zh-CN" dirty="0"/>
              <a:t>HTML</a:t>
            </a:r>
            <a:r>
              <a:rPr lang="zh-CN" altLang="zh-CN" dirty="0"/>
              <a:t>中的语言，需要将</a:t>
            </a:r>
            <a:r>
              <a:rPr lang="en-US" altLang="zh-CN" dirty="0"/>
              <a:t>PHP</a:t>
            </a:r>
            <a:r>
              <a:rPr lang="zh-CN" altLang="zh-CN" dirty="0"/>
              <a:t>代码写在标记内，而标记外面可以写</a:t>
            </a:r>
            <a:r>
              <a:rPr lang="en-US" altLang="zh-CN" dirty="0"/>
              <a:t>HTML</a:t>
            </a:r>
            <a:r>
              <a:rPr lang="zh-CN" altLang="zh-CN" dirty="0"/>
              <a:t>内容。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u="sng" dirty="0">
                <a:solidFill>
                  <a:srgbClr val="0070C0"/>
                </a:solidFill>
              </a:rPr>
              <a:t>echo</a:t>
            </a:r>
            <a:r>
              <a:rPr lang="zh-CN" altLang="zh-CN" b="1" u="sng" dirty="0">
                <a:solidFill>
                  <a:srgbClr val="0070C0"/>
                </a:solidFill>
              </a:rPr>
              <a:t>语句</a:t>
            </a:r>
            <a:r>
              <a:rPr lang="zh-CN" altLang="zh-CN" dirty="0"/>
              <a:t>用于输出内容，后面是一个双引号字符串，最后以分号结束。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字符串中的“</a:t>
            </a:r>
            <a:r>
              <a:rPr lang="en-US" altLang="zh-CN" b="1" u="sng" dirty="0">
                <a:solidFill>
                  <a:srgbClr val="0070C0"/>
                </a:solidFill>
              </a:rPr>
              <a:t>\n</a:t>
            </a:r>
            <a:r>
              <a:rPr lang="zh-CN" altLang="zh-CN" dirty="0"/>
              <a:t>”是一个用转义字符方式表示的换行符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536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的简单使用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2198" y="19481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）通过“</a:t>
            </a:r>
            <a:r>
              <a:rPr lang="en-US" altLang="zh-CN" b="1" u="sng" dirty="0">
                <a:solidFill>
                  <a:srgbClr val="0070C0"/>
                </a:solidFill>
              </a:rPr>
              <a:t>.</a:t>
            </a:r>
            <a:r>
              <a:rPr lang="en-US" altLang="zh-CN" b="1" u="sng" dirty="0" err="1">
                <a:solidFill>
                  <a:srgbClr val="0070C0"/>
                </a:solidFill>
              </a:rPr>
              <a:t>php</a:t>
            </a:r>
            <a:r>
              <a:rPr lang="en-US" altLang="zh-CN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b="1" u="sng" dirty="0">
                <a:solidFill>
                  <a:srgbClr val="0070C0"/>
                </a:solidFill>
              </a:rPr>
              <a:t>文件执行</a:t>
            </a:r>
            <a:r>
              <a:rPr lang="en-US" altLang="zh-CN" b="1" u="sng" dirty="0">
                <a:solidFill>
                  <a:srgbClr val="0070C0"/>
                </a:solidFill>
              </a:rPr>
              <a:t>PHP</a:t>
            </a:r>
            <a:r>
              <a:rPr lang="zh-CN" altLang="en-US" b="1" u="sng" dirty="0">
                <a:solidFill>
                  <a:srgbClr val="0070C0"/>
                </a:solidFill>
              </a:rPr>
              <a:t>代码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/>
              <a:t>将文件保存后，利用</a:t>
            </a:r>
            <a:r>
              <a:rPr lang="en-US" altLang="zh-CN" dirty="0"/>
              <a:t>PHP</a:t>
            </a:r>
            <a:r>
              <a:rPr lang="zh-CN" altLang="en-US" dirty="0"/>
              <a:t>安装目录下的可执行程序来执行“</a:t>
            </a:r>
            <a:r>
              <a:rPr lang="en-US" altLang="zh-CN" dirty="0"/>
              <a:t>.</a:t>
            </a:r>
            <a:r>
              <a:rPr lang="en-US" altLang="zh-CN" dirty="0" err="1"/>
              <a:t>php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 smtClean="0"/>
              <a:t>文件。</a:t>
            </a:r>
            <a:endParaRPr lang="zh-CN" altLang="zh-CN" dirty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187526" y="3384472"/>
            <a:ext cx="6804560" cy="1223158"/>
            <a:chOff x="3474760" y="3422670"/>
            <a:chExt cx="779528" cy="1003566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422670"/>
              <a:ext cx="779528" cy="100356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19836" y="3532243"/>
              <a:ext cx="718132" cy="729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-f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test.php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Hello World !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362198" y="4847503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选项“</a:t>
            </a:r>
            <a:r>
              <a:rPr lang="en-US" altLang="zh-CN" dirty="0"/>
              <a:t>-f</a:t>
            </a:r>
            <a:r>
              <a:rPr lang="zh-CN" altLang="zh-CN" dirty="0"/>
              <a:t>”表示执行给定的</a:t>
            </a:r>
            <a:r>
              <a:rPr lang="en-US" altLang="zh-CN" dirty="0"/>
              <a:t>PHP</a:t>
            </a:r>
            <a:r>
              <a:rPr lang="zh-CN" altLang="zh-CN" dirty="0"/>
              <a:t>脚本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639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的简单使用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2198" y="19481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）直接执行</a:t>
            </a:r>
            <a:r>
              <a:rPr lang="en-US" altLang="zh-CN" b="1" u="sng" dirty="0">
                <a:solidFill>
                  <a:srgbClr val="0070C0"/>
                </a:solidFill>
              </a:rPr>
              <a:t>PHP</a:t>
            </a:r>
            <a:r>
              <a:rPr lang="zh-CN" altLang="en-US" b="1" u="sng" dirty="0">
                <a:solidFill>
                  <a:srgbClr val="0070C0"/>
                </a:solidFill>
              </a:rPr>
              <a:t>代码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/>
              <a:t>通过“</a:t>
            </a:r>
            <a:r>
              <a:rPr lang="en-US" altLang="zh-CN" dirty="0"/>
              <a:t>./</a:t>
            </a:r>
            <a:r>
              <a:rPr lang="en-US" altLang="zh-CN" dirty="0" err="1"/>
              <a:t>php</a:t>
            </a:r>
            <a:r>
              <a:rPr lang="en-US" altLang="zh-CN" dirty="0"/>
              <a:t> -r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的方式可以将</a:t>
            </a:r>
            <a:r>
              <a:rPr lang="en-US" altLang="zh-CN" dirty="0"/>
              <a:t>PHP</a:t>
            </a:r>
            <a:r>
              <a:rPr lang="zh-CN" altLang="en-US" dirty="0"/>
              <a:t>代码直接交给</a:t>
            </a:r>
            <a:r>
              <a:rPr lang="en-US" altLang="zh-CN" dirty="0"/>
              <a:t>PHP</a:t>
            </a:r>
            <a:r>
              <a:rPr lang="zh-CN" altLang="en-US" dirty="0"/>
              <a:t>程序</a:t>
            </a:r>
            <a:r>
              <a:rPr lang="zh-CN" altLang="en-US" dirty="0" smtClean="0"/>
              <a:t>执行。</a:t>
            </a:r>
            <a:endParaRPr lang="zh-CN" altLang="zh-CN" dirty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508151" y="3348848"/>
            <a:ext cx="6115799" cy="1647696"/>
            <a:chOff x="3474760" y="3422670"/>
            <a:chExt cx="779528" cy="1351887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422670"/>
              <a:ext cx="779528" cy="135188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19836" y="3532243"/>
              <a:ext cx="718132" cy="108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~]# cd /usr/local/php/bin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bin]# ./php -r 'echo 100+200,"\n";'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300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797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046" y="154546"/>
            <a:ext cx="4661754" cy="776289"/>
          </a:xfrm>
        </p:spPr>
        <p:txBody>
          <a:bodyPr/>
          <a:lstStyle/>
          <a:p>
            <a:pPr algn="ctr"/>
            <a:r>
              <a:rPr lang="zh-CN" altLang="en-US" sz="3200" b="1" dirty="0"/>
              <a:t>目录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3873500" y="3036988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4" name="矩形 36"/>
          <p:cNvSpPr>
            <a:spLocks noChangeArrowheads="1"/>
          </p:cNvSpPr>
          <p:nvPr/>
        </p:nvSpPr>
        <p:spPr bwMode="auto">
          <a:xfrm flipH="1">
            <a:off x="3779400" y="2533750"/>
            <a:ext cx="2998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dirty="0" err="1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Nginx+Apache</a:t>
            </a:r>
            <a:r>
              <a:rPr lang="zh-CN" altLang="en-US" sz="2400" dirty="0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zh-CN" altLang="en-US" sz="24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11"/>
          <p:cNvGrpSpPr>
            <a:grpSpLocks/>
          </p:cNvGrpSpPr>
          <p:nvPr/>
        </p:nvGrpSpPr>
        <p:grpSpPr bwMode="auto">
          <a:xfrm rot="-12767">
            <a:off x="2751138" y="2533750"/>
            <a:ext cx="884237" cy="954088"/>
            <a:chOff x="1936217" y="1275606"/>
            <a:chExt cx="1296545" cy="1728192"/>
          </a:xfrm>
        </p:grpSpPr>
        <p:grpSp>
          <p:nvGrpSpPr>
            <p:cNvPr id="6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5</a:t>
                </a:r>
                <a:r>
                  <a:rPr lang="en-US" altLang="zh-CN" sz="36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1960838" y="1347496"/>
                <a:ext cx="1189471" cy="1584414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7" name="圆角矩形 5"/>
            <p:cNvSpPr/>
            <p:nvPr/>
          </p:nvSpPr>
          <p:spPr>
            <a:xfrm>
              <a:off x="1918751" y="2060543"/>
              <a:ext cx="1294218" cy="937421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cxnSp>
        <p:nvCxnSpPr>
          <p:cNvPr id="10" name="直接连接符 51"/>
          <p:cNvCxnSpPr>
            <a:cxnSpLocks noChangeShapeType="1"/>
          </p:cNvCxnSpPr>
          <p:nvPr/>
        </p:nvCxnSpPr>
        <p:spPr bwMode="auto">
          <a:xfrm>
            <a:off x="2779713" y="4418113"/>
            <a:ext cx="4408487" cy="0"/>
          </a:xfrm>
          <a:prstGeom prst="line">
            <a:avLst/>
          </a:prstGeom>
          <a:noFill/>
          <a:ln w="3175" algn="ctr">
            <a:solidFill>
              <a:srgbClr val="404040"/>
            </a:solidFill>
            <a:prstDash val="sysDot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矩形 53"/>
          <p:cNvSpPr>
            <a:spLocks noChangeArrowheads="1"/>
          </p:cNvSpPr>
          <p:nvPr/>
        </p:nvSpPr>
        <p:spPr bwMode="auto">
          <a:xfrm flipH="1">
            <a:off x="2638875" y="3916463"/>
            <a:ext cx="2966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dirty="0" err="1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Nginx+Tomcat</a:t>
            </a:r>
            <a:r>
              <a:rPr lang="zh-CN" altLang="en-US" sz="2400" dirty="0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zh-CN" altLang="en-US" sz="24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6"/>
          <p:cNvGrpSpPr>
            <a:grpSpLocks/>
          </p:cNvGrpSpPr>
          <p:nvPr/>
        </p:nvGrpSpPr>
        <p:grpSpPr bwMode="auto">
          <a:xfrm rot="-12767">
            <a:off x="1711325" y="3910113"/>
            <a:ext cx="884238" cy="952500"/>
            <a:chOff x="1936620" y="1275606"/>
            <a:chExt cx="1297014" cy="1728192"/>
          </a:xfrm>
        </p:grpSpPr>
        <p:grpSp>
          <p:nvGrpSpPr>
            <p:cNvPr id="13" name="组合 117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1907704" y="1275606"/>
                <a:ext cx="1297013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5</a:t>
                </a:r>
                <a:r>
                  <a:rPr lang="en-US" altLang="zh-CN" sz="36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.3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1961262" y="1347613"/>
                <a:ext cx="1189898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4" name="圆角矩形 5"/>
            <p:cNvSpPr/>
            <p:nvPr/>
          </p:nvSpPr>
          <p:spPr>
            <a:xfrm>
              <a:off x="1870249" y="2061625"/>
              <a:ext cx="1294685" cy="936105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17" name="4.1"/>
          <p:cNvGrpSpPr>
            <a:grpSpLocks/>
          </p:cNvGrpSpPr>
          <p:nvPr/>
        </p:nvGrpSpPr>
        <p:grpSpPr bwMode="auto">
          <a:xfrm>
            <a:off x="1711325" y="1288200"/>
            <a:ext cx="4411663" cy="952500"/>
            <a:chOff x="1711765" y="1263328"/>
            <a:chExt cx="4411519" cy="952284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</a:t>
                  </a:r>
                  <a:r>
                    <a:rPr lang="en-US" altLang="zh-CN" sz="36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23817" y="2061747"/>
                <a:ext cx="1240055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515350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err="1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Nginx+PHP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环境</a:t>
              </a:r>
              <a:endPara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 bwMode="auto">
          <a:xfrm>
            <a:off x="3871525" y="5742513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26" name="矩形 36"/>
          <p:cNvSpPr>
            <a:spLocks noChangeArrowheads="1"/>
          </p:cNvSpPr>
          <p:nvPr/>
        </p:nvSpPr>
        <p:spPr bwMode="auto">
          <a:xfrm flipH="1">
            <a:off x="3777425" y="5239275"/>
            <a:ext cx="23987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dirty="0" err="1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OpenResty</a:t>
            </a:r>
            <a:r>
              <a:rPr lang="zh-CN" altLang="en-US" sz="2400" dirty="0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zh-CN" altLang="en-US" sz="24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111"/>
          <p:cNvGrpSpPr>
            <a:grpSpLocks/>
          </p:cNvGrpSpPr>
          <p:nvPr/>
        </p:nvGrpSpPr>
        <p:grpSpPr bwMode="auto">
          <a:xfrm rot="-12767">
            <a:off x="2749163" y="5239275"/>
            <a:ext cx="884237" cy="954088"/>
            <a:chOff x="1936217" y="1275606"/>
            <a:chExt cx="1296545" cy="1728192"/>
          </a:xfrm>
        </p:grpSpPr>
        <p:grpSp>
          <p:nvGrpSpPr>
            <p:cNvPr id="28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5</a:t>
                </a:r>
                <a:r>
                  <a:rPr lang="en-US" altLang="zh-CN" sz="36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.4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1960838" y="1347496"/>
                <a:ext cx="1189471" cy="1584414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29" name="圆角矩形 5"/>
            <p:cNvSpPr/>
            <p:nvPr/>
          </p:nvSpPr>
          <p:spPr>
            <a:xfrm>
              <a:off x="1918751" y="2060543"/>
              <a:ext cx="1294218" cy="937421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51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FastCGI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 smtClean="0">
                <a:solidFill>
                  <a:srgbClr val="0070C0"/>
                </a:solidFill>
              </a:rPr>
              <a:t>CGI</a:t>
            </a:r>
            <a:r>
              <a:rPr lang="zh-CN" altLang="en-US" dirty="0" smtClean="0"/>
              <a:t>：是</a:t>
            </a:r>
            <a:r>
              <a:rPr lang="en-US" altLang="zh-CN" dirty="0"/>
              <a:t>Web</a:t>
            </a:r>
            <a:r>
              <a:rPr lang="zh-CN" altLang="en-US" dirty="0"/>
              <a:t>服务器与外部程序（即</a:t>
            </a:r>
            <a:r>
              <a:rPr lang="en-US" altLang="zh-CN" dirty="0"/>
              <a:t>CGI</a:t>
            </a:r>
            <a:r>
              <a:rPr lang="zh-CN" altLang="en-US" dirty="0" smtClean="0"/>
              <a:t>程序，如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等）</a:t>
            </a:r>
            <a:r>
              <a:rPr lang="zh-CN" altLang="en-US" dirty="0"/>
              <a:t>之间的接口</a:t>
            </a:r>
            <a:r>
              <a:rPr lang="zh-CN" altLang="en-US" dirty="0" smtClean="0"/>
              <a:t>标准；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作用</a:t>
            </a:r>
            <a:r>
              <a:rPr lang="zh-CN" altLang="en-US" dirty="0" smtClean="0"/>
              <a:t>：用于</a:t>
            </a:r>
            <a:r>
              <a:rPr lang="zh-CN" altLang="en-US" dirty="0"/>
              <a:t>两种不同程序之间的信息</a:t>
            </a:r>
            <a:r>
              <a:rPr lang="zh-CN" altLang="en-US" dirty="0" smtClean="0"/>
              <a:t>传递；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优势</a:t>
            </a:r>
            <a:r>
              <a:rPr lang="zh-CN" altLang="en-US" dirty="0" smtClean="0"/>
              <a:t>：</a:t>
            </a:r>
            <a:r>
              <a:rPr lang="en-US" altLang="zh-CN" dirty="0"/>
              <a:t>Web</a:t>
            </a:r>
            <a:r>
              <a:rPr lang="zh-CN" altLang="en-US" dirty="0"/>
              <a:t>服务器支持</a:t>
            </a:r>
            <a:r>
              <a:rPr lang="en-US" altLang="zh-CN" dirty="0"/>
              <a:t>CGI</a:t>
            </a:r>
            <a:r>
              <a:rPr lang="zh-CN" altLang="en-US" dirty="0"/>
              <a:t>的意义不在于性能而在于开发</a:t>
            </a:r>
            <a:r>
              <a:rPr lang="zh-CN" altLang="en-US" dirty="0" smtClean="0"/>
              <a:t>速度。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510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FastCGI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rgbClr val="0070C0"/>
                </a:solidFill>
              </a:rPr>
              <a:t>请求</a:t>
            </a:r>
            <a:r>
              <a:rPr lang="zh-CN" altLang="en-US" b="1" u="sng" dirty="0">
                <a:solidFill>
                  <a:srgbClr val="0070C0"/>
                </a:solidFill>
              </a:rPr>
              <a:t>处理流程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CGI</a:t>
            </a:r>
            <a:r>
              <a:rPr lang="zh-CN" altLang="en-US" dirty="0"/>
              <a:t>规范允许</a:t>
            </a:r>
            <a:r>
              <a:rPr lang="en-US" altLang="zh-CN" dirty="0"/>
              <a:t>Web</a:t>
            </a:r>
            <a:r>
              <a:rPr lang="zh-CN" altLang="en-US" dirty="0"/>
              <a:t>服务器根据浏览器请求调用</a:t>
            </a:r>
            <a:r>
              <a:rPr lang="en-US" altLang="zh-CN" dirty="0"/>
              <a:t>CGI</a:t>
            </a:r>
            <a:r>
              <a:rPr lang="zh-CN" altLang="en-US" dirty="0"/>
              <a:t>程序，并将其输出结果通过响应发送给浏览器，从而使</a:t>
            </a:r>
            <a:r>
              <a:rPr lang="en-US" altLang="zh-CN" dirty="0"/>
              <a:t>Web</a:t>
            </a:r>
            <a:r>
              <a:rPr lang="zh-CN" altLang="en-US" dirty="0"/>
              <a:t>服务器支持处理复杂的网站业务需求。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883413"/>
              </p:ext>
            </p:extLst>
          </p:nvPr>
        </p:nvGraphicFramePr>
        <p:xfrm>
          <a:off x="1251954" y="3336971"/>
          <a:ext cx="6669780" cy="230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Visio" r:id="rId5" imgW="3941190" imgH="1357852" progId="Visio.Drawing.11">
                  <p:embed/>
                </p:oleObj>
              </mc:Choice>
              <mc:Fallback>
                <p:oleObj name="Visio" r:id="rId5" imgW="3941190" imgH="135785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954" y="3336971"/>
                        <a:ext cx="6669780" cy="2303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61621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FastCGI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070C0"/>
                </a:solidFill>
              </a:rPr>
              <a:t>FastCGI</a:t>
            </a:r>
            <a:r>
              <a:rPr lang="zh-CN" altLang="en-US" dirty="0" smtClean="0"/>
              <a:t>：</a:t>
            </a:r>
            <a:r>
              <a:rPr lang="en-US" altLang="zh-CN" dirty="0"/>
              <a:t>CGI</a:t>
            </a:r>
            <a:r>
              <a:rPr lang="zh-CN" altLang="en-US" dirty="0"/>
              <a:t>的改良</a:t>
            </a:r>
            <a:r>
              <a:rPr lang="zh-CN" altLang="en-US" dirty="0" smtClean="0"/>
              <a:t>版；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传统</a:t>
            </a:r>
            <a:r>
              <a:rPr lang="en-US" altLang="zh-CN" b="1" u="sng" dirty="0">
                <a:solidFill>
                  <a:srgbClr val="0070C0"/>
                </a:solidFill>
              </a:rPr>
              <a:t>CGI</a:t>
            </a:r>
            <a:r>
              <a:rPr lang="zh-CN" altLang="en-US" b="1" u="sng" dirty="0">
                <a:solidFill>
                  <a:srgbClr val="0070C0"/>
                </a:solidFill>
              </a:rPr>
              <a:t>的特点</a:t>
            </a:r>
            <a:r>
              <a:rPr lang="zh-CN" altLang="en-US" dirty="0" smtClean="0"/>
              <a:t>：</a:t>
            </a:r>
            <a:r>
              <a:rPr lang="zh-CN" altLang="en-US" dirty="0"/>
              <a:t>是一个请求创建一个新的</a:t>
            </a:r>
            <a:r>
              <a:rPr lang="en-US" altLang="zh-CN" dirty="0"/>
              <a:t>CGI</a:t>
            </a:r>
            <a:r>
              <a:rPr lang="zh-CN" altLang="en-US" dirty="0" smtClean="0"/>
              <a:t>进程，在网站并发量大时效率低。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070C0"/>
                </a:solidFill>
              </a:rPr>
              <a:t>FastCGI</a:t>
            </a:r>
            <a:r>
              <a:rPr lang="zh-CN" altLang="en-US" b="1" u="sng" dirty="0">
                <a:solidFill>
                  <a:srgbClr val="0070C0"/>
                </a:solidFill>
              </a:rPr>
              <a:t>的优势</a:t>
            </a:r>
            <a:r>
              <a:rPr lang="zh-CN" altLang="en-US" dirty="0" smtClean="0"/>
              <a:t>：主要</a:t>
            </a:r>
            <a:r>
              <a:rPr lang="zh-CN" altLang="en-US" dirty="0"/>
              <a:t>用于解决</a:t>
            </a:r>
            <a:r>
              <a:rPr lang="en-US" altLang="zh-CN" dirty="0"/>
              <a:t>CGI</a:t>
            </a:r>
            <a:r>
              <a:rPr lang="zh-CN" altLang="en-US" dirty="0"/>
              <a:t>性能上的</a:t>
            </a:r>
            <a:r>
              <a:rPr lang="zh-CN" altLang="en-US" dirty="0" smtClean="0"/>
              <a:t>缺陷</a:t>
            </a:r>
            <a:r>
              <a:rPr lang="zh-CN" altLang="en-US" dirty="0"/>
              <a:t>，</a:t>
            </a:r>
            <a:r>
              <a:rPr lang="zh-CN" altLang="en-US" dirty="0" smtClean="0"/>
              <a:t>由</a:t>
            </a:r>
            <a:r>
              <a:rPr lang="zh-CN" altLang="en-US" dirty="0"/>
              <a:t>一个常驻的</a:t>
            </a:r>
            <a:r>
              <a:rPr lang="en-US" altLang="zh-CN" dirty="0"/>
              <a:t>CGI</a:t>
            </a:r>
            <a:r>
              <a:rPr lang="zh-CN" altLang="en-US" dirty="0"/>
              <a:t>进程管理器，通过管理一个进程池来处理</a:t>
            </a:r>
            <a:r>
              <a:rPr lang="en-US" altLang="zh-CN" dirty="0"/>
              <a:t>Web</a:t>
            </a:r>
            <a:r>
              <a:rPr lang="zh-CN" altLang="en-US" dirty="0"/>
              <a:t>服务器的请求，由此</a:t>
            </a:r>
            <a:r>
              <a:rPr lang="zh-CN" altLang="en-US" dirty="0" smtClean="0"/>
              <a:t>提高网站的性能</a:t>
            </a:r>
            <a:r>
              <a:rPr lang="zh-CN" altLang="en-US" dirty="0"/>
              <a:t>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099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——PHP-FPM</a:t>
            </a: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5680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PHP-FPM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PHP-FPM</a:t>
            </a:r>
            <a:r>
              <a:rPr lang="zh-CN" altLang="en-US" dirty="0"/>
              <a:t>（</a:t>
            </a:r>
            <a:r>
              <a:rPr lang="en-US" altLang="zh-CN" dirty="0" err="1"/>
              <a:t>FastCGI</a:t>
            </a:r>
            <a:r>
              <a:rPr lang="en-US" altLang="zh-CN" dirty="0"/>
              <a:t> Process Manager</a:t>
            </a:r>
            <a:r>
              <a:rPr lang="zh-CN" altLang="en-US" dirty="0"/>
              <a:t>）就是一个</a:t>
            </a:r>
            <a:r>
              <a:rPr lang="en-US" altLang="zh-CN" dirty="0" err="1"/>
              <a:t>FastCGI</a:t>
            </a:r>
            <a:r>
              <a:rPr lang="zh-CN" altLang="en-US" dirty="0"/>
              <a:t>进程</a:t>
            </a:r>
            <a:r>
              <a:rPr lang="zh-CN" altLang="en-US" dirty="0" smtClean="0"/>
              <a:t>管理器；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可执行文件位置</a:t>
            </a:r>
            <a:r>
              <a:rPr lang="zh-CN" altLang="en-US" dirty="0" smtClean="0"/>
              <a:t>：位于</a:t>
            </a:r>
            <a:r>
              <a:rPr lang="en-US" altLang="zh-CN" dirty="0"/>
              <a:t>PHP</a:t>
            </a:r>
            <a:r>
              <a:rPr lang="zh-CN" altLang="en-US" dirty="0"/>
              <a:t>安装目录下的</a:t>
            </a:r>
            <a:r>
              <a:rPr lang="en-US" altLang="zh-CN" dirty="0" err="1"/>
              <a:t>sbin</a:t>
            </a:r>
            <a:r>
              <a:rPr lang="zh-CN" altLang="en-US" dirty="0"/>
              <a:t>目录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启动</a:t>
            </a:r>
            <a:r>
              <a:rPr lang="en-US" altLang="zh-CN" b="1" u="sng" dirty="0">
                <a:solidFill>
                  <a:srgbClr val="0070C0"/>
                </a:solidFill>
              </a:rPr>
              <a:t>PHP-FPM</a:t>
            </a:r>
            <a:r>
              <a:rPr lang="zh-CN" altLang="en-US" b="1" u="sng" dirty="0">
                <a:solidFill>
                  <a:srgbClr val="0070C0"/>
                </a:solidFill>
              </a:rPr>
              <a:t>的条件</a:t>
            </a:r>
            <a:r>
              <a:rPr lang="zh-CN" altLang="en-US" dirty="0" smtClean="0"/>
              <a:t>：需要</a:t>
            </a:r>
            <a:r>
              <a:rPr lang="zh-CN" altLang="en-US" dirty="0"/>
              <a:t>先创建</a:t>
            </a:r>
            <a:r>
              <a:rPr lang="zh-CN" altLang="en-US" dirty="0" smtClean="0"/>
              <a:t>配置文件，默认的配置文件</a:t>
            </a:r>
            <a:r>
              <a:rPr lang="en-US" altLang="zh-CN" dirty="0" err="1"/>
              <a:t>php-fpm.conf.default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etc</a:t>
            </a:r>
            <a:r>
              <a:rPr lang="zh-CN" altLang="en-US" dirty="0" smtClean="0"/>
              <a:t>目录下。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18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——PHP-FPM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080644" y="2823497"/>
            <a:ext cx="7030207" cy="2315300"/>
            <a:chOff x="3474760" y="3422670"/>
            <a:chExt cx="779528" cy="1899637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74760" y="3422670"/>
              <a:ext cx="779528" cy="181226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19836" y="3532243"/>
              <a:ext cx="718132" cy="179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~]# cd /usr/local/php/etc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etc]# ls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pear.conf  php-fpm.conf.default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etc]# cp php-fpm.conf.default php-fpm.conf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62198" y="1948174"/>
            <a:ext cx="8568046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）复制</a:t>
            </a:r>
            <a:r>
              <a:rPr lang="en-US" altLang="zh-CN" b="1" u="sng" dirty="0">
                <a:solidFill>
                  <a:srgbClr val="0070C0"/>
                </a:solidFill>
              </a:rPr>
              <a:t>PHP-FPM</a:t>
            </a:r>
            <a:r>
              <a:rPr lang="zh-CN" altLang="en-US" b="1" u="sng" dirty="0">
                <a:solidFill>
                  <a:srgbClr val="0070C0"/>
                </a:solidFill>
              </a:rPr>
              <a:t>的配置文件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837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——PHP-FPM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2198" y="1948174"/>
            <a:ext cx="85680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）启动</a:t>
            </a:r>
            <a:r>
              <a:rPr lang="en-US" altLang="zh-CN" b="1" u="sng" dirty="0">
                <a:solidFill>
                  <a:srgbClr val="0070C0"/>
                </a:solidFill>
              </a:rPr>
              <a:t>PHP-FPM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方式一</a:t>
            </a:r>
            <a:r>
              <a:rPr lang="zh-CN" altLang="en-US" dirty="0" smtClean="0"/>
              <a:t>，直接执行</a:t>
            </a:r>
            <a:r>
              <a:rPr lang="en-US" altLang="zh-CN" dirty="0" err="1"/>
              <a:t>sbin</a:t>
            </a:r>
            <a:r>
              <a:rPr lang="zh-CN" altLang="en-US" dirty="0"/>
              <a:t>目录下的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可执行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方式二，利用</a:t>
            </a:r>
            <a:r>
              <a:rPr lang="en-US" altLang="zh-CN" dirty="0" smtClean="0"/>
              <a:t>service</a:t>
            </a:r>
            <a:r>
              <a:rPr lang="zh-CN" altLang="en-US" dirty="0"/>
              <a:t>方式管理</a:t>
            </a:r>
            <a:r>
              <a:rPr lang="en-US" altLang="zh-CN" dirty="0" smtClean="0"/>
              <a:t>PHP-FPM</a:t>
            </a:r>
            <a:r>
              <a:rPr lang="zh-CN" altLang="en-US" dirty="0" smtClean="0"/>
              <a:t>（推荐）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1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——PHP-FPM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2198" y="1948174"/>
            <a:ext cx="8568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）启动</a:t>
            </a:r>
            <a:r>
              <a:rPr lang="en-US" altLang="zh-CN" b="1" u="sng" dirty="0">
                <a:solidFill>
                  <a:srgbClr val="0070C0"/>
                </a:solidFill>
              </a:rPr>
              <a:t>PHP-FPM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要想实现方式二，需要执行以下操作步骤，完成开机</a:t>
            </a:r>
            <a:r>
              <a:rPr lang="zh-CN" altLang="en-US" dirty="0" smtClean="0"/>
              <a:t>启动和</a:t>
            </a:r>
            <a:r>
              <a:rPr lang="en-US" altLang="zh-CN" dirty="0"/>
              <a:t>service</a:t>
            </a:r>
            <a:r>
              <a:rPr lang="zh-CN" altLang="en-US" dirty="0"/>
              <a:t>方式管理。</a:t>
            </a:r>
            <a:endParaRPr lang="en-US" altLang="zh-CN" dirty="0" smtClean="0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712519" y="3286622"/>
            <a:ext cx="7754063" cy="2220300"/>
            <a:chOff x="3474760" y="3422670"/>
            <a:chExt cx="737678" cy="1821693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74760" y="3422670"/>
              <a:ext cx="737678" cy="170742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494306" y="3454299"/>
              <a:ext cx="718132" cy="179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etc]# cd ~/php-5.6.27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php-5.6.27]# cp sapi/fpm/init.d.php-fpm /etc/init.d/php-fpm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php-5.6.27]# chmod +x /etc/init.d/php-fpm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php-5.6.27]# chkconfig --add php-fpm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8556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——PHP-FPM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2198" y="1948174"/>
            <a:ext cx="8568046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）启动</a:t>
            </a:r>
            <a:r>
              <a:rPr lang="en-US" altLang="zh-CN" b="1" u="sng" dirty="0">
                <a:solidFill>
                  <a:srgbClr val="0070C0"/>
                </a:solidFill>
              </a:rPr>
              <a:t>PHP-FPM</a:t>
            </a: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4358226" y="2597847"/>
            <a:ext cx="4310742" cy="1819769"/>
            <a:chOff x="3474760" y="3422670"/>
            <a:chExt cx="688373" cy="1493069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74760" y="3422670"/>
              <a:ext cx="665617" cy="149306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494306" y="3473785"/>
              <a:ext cx="668827" cy="1287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~]# service php-fpm start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~]# service php-fpm reload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~]# service php-fpm restart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~]# service php-fpm stop</a:t>
              </a:r>
            </a:p>
          </p:txBody>
        </p:sp>
      </p:grpSp>
      <p:pic>
        <p:nvPicPr>
          <p:cNvPr id="37890" name="Picture 2" descr="dfgdfgdfgdf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80" y="4633470"/>
            <a:ext cx="7870831" cy="109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698930" y="4803614"/>
            <a:ext cx="5535616" cy="492772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30912" y="5561657"/>
            <a:ext cx="5745546" cy="155756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870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62198" y="1948174"/>
            <a:ext cx="85680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PHP</a:t>
            </a:r>
            <a:r>
              <a:rPr lang="zh-CN" altLang="en-US" dirty="0"/>
              <a:t>的配置文件主要包括</a:t>
            </a:r>
            <a:r>
              <a:rPr lang="en-US" altLang="zh-CN" b="1" u="sng" dirty="0" err="1">
                <a:solidFill>
                  <a:srgbClr val="0070C0"/>
                </a:solidFill>
              </a:rPr>
              <a:t>php-fpm.conf</a:t>
            </a:r>
            <a:r>
              <a:rPr lang="zh-CN" altLang="en-US" b="1" u="sng" dirty="0">
                <a:solidFill>
                  <a:srgbClr val="0070C0"/>
                </a:solidFill>
              </a:rPr>
              <a:t>和</a:t>
            </a:r>
            <a:r>
              <a:rPr lang="en-US" altLang="zh-CN" b="1" u="sng" dirty="0">
                <a:solidFill>
                  <a:srgbClr val="0070C0"/>
                </a:solidFill>
              </a:rPr>
              <a:t>php.ini</a:t>
            </a:r>
            <a:r>
              <a:rPr lang="zh-CN" altLang="en-US" dirty="0"/>
              <a:t>。</a:t>
            </a:r>
            <a:r>
              <a:rPr lang="zh-CN" altLang="en-US" dirty="0" smtClean="0"/>
              <a:t>前者只</a:t>
            </a:r>
            <a:r>
              <a:rPr lang="zh-CN" altLang="en-US" dirty="0"/>
              <a:t>和</a:t>
            </a:r>
            <a:r>
              <a:rPr lang="en-US" altLang="zh-CN" dirty="0"/>
              <a:t>PHP-FPM</a:t>
            </a:r>
            <a:r>
              <a:rPr lang="zh-CN" altLang="en-US" dirty="0"/>
              <a:t>有关，后者</a:t>
            </a:r>
            <a:r>
              <a:rPr lang="zh-CN" altLang="en-US" dirty="0" smtClean="0"/>
              <a:t>是</a:t>
            </a:r>
            <a:r>
              <a:rPr lang="en-US" altLang="zh-CN" dirty="0"/>
              <a:t>PHP</a:t>
            </a:r>
            <a:r>
              <a:rPr lang="zh-CN" altLang="en-US" dirty="0" smtClean="0"/>
              <a:t>本身</a:t>
            </a:r>
            <a:r>
              <a:rPr lang="zh-CN" altLang="en-US" dirty="0"/>
              <a:t>的</a:t>
            </a:r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zh-CN" altLang="en-US" dirty="0" smtClean="0"/>
              <a:t>配置文件。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更改</a:t>
            </a:r>
            <a:r>
              <a:rPr lang="zh-CN" altLang="en-US" dirty="0"/>
              <a:t>了配置文件后，需要</a:t>
            </a:r>
            <a:r>
              <a:rPr lang="zh-CN" altLang="en-US" b="1" u="sng" dirty="0">
                <a:solidFill>
                  <a:srgbClr val="0070C0"/>
                </a:solidFill>
              </a:rPr>
              <a:t>重启</a:t>
            </a:r>
            <a:r>
              <a:rPr lang="en-US" altLang="zh-CN" b="1" u="sng" dirty="0">
                <a:solidFill>
                  <a:srgbClr val="0070C0"/>
                </a:solidFill>
              </a:rPr>
              <a:t>PHP-FPM</a:t>
            </a:r>
            <a:r>
              <a:rPr lang="zh-CN" altLang="en-US" b="1" u="sng" dirty="0">
                <a:solidFill>
                  <a:srgbClr val="0070C0"/>
                </a:solidFill>
              </a:rPr>
              <a:t>服务</a:t>
            </a:r>
            <a:r>
              <a:rPr lang="zh-CN" altLang="en-US" dirty="0"/>
              <a:t>，才可以使配置生效。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54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62198" y="1948174"/>
            <a:ext cx="8568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</a:t>
            </a:r>
            <a:r>
              <a:rPr lang="en-US" altLang="zh-CN" b="1" u="sng" dirty="0" err="1">
                <a:solidFill>
                  <a:srgbClr val="0070C0"/>
                </a:solidFill>
              </a:rPr>
              <a:t>php-fpm.conf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作用</a:t>
            </a:r>
            <a:r>
              <a:rPr lang="zh-CN" altLang="en-US" dirty="0" smtClean="0"/>
              <a:t>：用于修改在</a:t>
            </a:r>
            <a:r>
              <a:rPr lang="en-US" altLang="zh-CN" dirty="0" smtClean="0"/>
              <a:t>PHP-FPM</a:t>
            </a:r>
            <a:r>
              <a:rPr lang="zh-CN" altLang="en-US" dirty="0"/>
              <a:t>启动</a:t>
            </a:r>
            <a:r>
              <a:rPr lang="zh-CN" altLang="en-US" dirty="0" smtClean="0"/>
              <a:t>时具体</a:t>
            </a:r>
            <a:r>
              <a:rPr lang="zh-CN" altLang="en-US" dirty="0"/>
              <a:t>监听的端口号和工作</a:t>
            </a:r>
            <a:r>
              <a:rPr lang="zh-CN" altLang="en-US" dirty="0" smtClean="0"/>
              <a:t>用户。</a:t>
            </a:r>
            <a:endParaRPr lang="en-US" altLang="zh-CN" dirty="0" smtClean="0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724371" y="3196003"/>
            <a:ext cx="7790236" cy="2884164"/>
            <a:chOff x="3474760" y="3422670"/>
            <a:chExt cx="608589" cy="1422772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74760" y="3422670"/>
              <a:ext cx="608589" cy="142277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494306" y="3473785"/>
              <a:ext cx="589043" cy="1275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[global]		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            [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全局配置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pid = run/php-fpm.pid	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保存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到文件，默认不保存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error_log = log/php-fpm.log	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指定错误日志保存目录，默认在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daemonize = yes	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是否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作为后台守护进程启动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FPM</a:t>
              </a:r>
              <a:r>
                <a:rPr lang="zh-CN" altLang="pt-BR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默认为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yes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;events.mechanism = epoll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的事件机制，默认自动检测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www]		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            [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www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进程池配置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user = nobody	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工作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group = nobody	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工作组</a:t>
              </a:r>
              <a:endParaRPr lang="zh-CN" altLang="en-US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listen = 127.0.0.1:9000	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监听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的端口，也可以是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socket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文件（如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tmp/php-cgi.sock</a:t>
              </a:r>
              <a:r>
                <a:rPr lang="zh-CN" altLang="pt-BR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1776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401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 smtClean="0">
                <a:solidFill>
                  <a:srgbClr val="0070C0"/>
                </a:solidFill>
              </a:rPr>
              <a:t>PHP</a:t>
            </a:r>
            <a:r>
              <a:rPr lang="zh-CN" altLang="en-US" dirty="0"/>
              <a:t>（</a:t>
            </a:r>
            <a:r>
              <a:rPr lang="en-US" altLang="zh-CN" dirty="0"/>
              <a:t>Hypertext Preprocessor</a:t>
            </a:r>
            <a:r>
              <a:rPr lang="zh-CN" altLang="en-US" dirty="0"/>
              <a:t>，超文本预处理器）</a:t>
            </a:r>
            <a:r>
              <a:rPr lang="zh-CN" altLang="en-US" dirty="0" smtClean="0"/>
              <a:t>：是</a:t>
            </a:r>
            <a:r>
              <a:rPr lang="zh-CN" altLang="en-US" dirty="0"/>
              <a:t>一种运行于服务器端的嵌入式脚本</a:t>
            </a:r>
            <a:r>
              <a:rPr lang="zh-CN" altLang="en-US" dirty="0" smtClean="0"/>
              <a:t>编程语言。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特点</a:t>
            </a:r>
            <a:r>
              <a:rPr lang="zh-CN" altLang="en-US" dirty="0" smtClean="0"/>
              <a:t>：具有</a:t>
            </a:r>
            <a:r>
              <a:rPr lang="zh-CN" altLang="en-US" dirty="0"/>
              <a:t>开源免费、易学易用、开发效率高等特点，是目前</a:t>
            </a:r>
            <a:r>
              <a:rPr lang="en-US" altLang="zh-CN" dirty="0"/>
              <a:t>Web</a:t>
            </a:r>
            <a:r>
              <a:rPr lang="zh-CN" altLang="en-US" dirty="0"/>
              <a:t>应用开发的主流语言</a:t>
            </a:r>
            <a:r>
              <a:rPr lang="zh-CN" altLang="en-US" dirty="0" smtClean="0"/>
              <a:t>之一。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243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62198" y="1948174"/>
            <a:ext cx="8568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）</a:t>
            </a:r>
            <a:r>
              <a:rPr lang="en-US" altLang="zh-CN" b="1" u="sng" dirty="0" err="1">
                <a:solidFill>
                  <a:srgbClr val="0070C0"/>
                </a:solidFill>
              </a:rPr>
              <a:t>php-fpm.conf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zh-CN" dirty="0"/>
              <a:t>以分号“</a:t>
            </a:r>
            <a:r>
              <a:rPr lang="en-US" altLang="zh-CN" b="1" u="sng" dirty="0">
                <a:solidFill>
                  <a:srgbClr val="0070C0"/>
                </a:solidFill>
              </a:rPr>
              <a:t>;</a:t>
            </a:r>
            <a:r>
              <a:rPr lang="zh-CN" altLang="zh-CN" dirty="0"/>
              <a:t>”开始的配置是</a:t>
            </a:r>
            <a:r>
              <a:rPr lang="zh-CN" altLang="zh-CN" b="1" u="sng" dirty="0">
                <a:solidFill>
                  <a:srgbClr val="0070C0"/>
                </a:solidFill>
              </a:rPr>
              <a:t>注释</a:t>
            </a:r>
            <a:r>
              <a:rPr lang="zh-CN" altLang="zh-CN" dirty="0"/>
              <a:t>，表示该配置没有生效，将自动使用默认值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724371" y="3196004"/>
            <a:ext cx="7790236" cy="2634781"/>
            <a:chOff x="3474760" y="3422670"/>
            <a:chExt cx="608589" cy="1299750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74760" y="3422670"/>
              <a:ext cx="608589" cy="129975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494306" y="3473785"/>
              <a:ext cx="589043" cy="1138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;listen.owner = nobody		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socket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文件的所属用户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listen.group = nobody		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socket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文件的所属组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listen.mode = 0660		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socket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文件的权限（以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开始的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进制数）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listen.allowed_clients = 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127.0.0.1	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指定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允许连接的客户端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r>
                <a:rPr lang="zh-CN" altLang="pt-BR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默认为任意的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pm = dynamic		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控制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子进程的数量，默认为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dynamic</a:t>
              </a:r>
              <a:r>
                <a:rPr lang="zh-CN" altLang="pt-BR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动态控制）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access.log = log/$pool.access.log	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访问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日志文件，默认为不记录日志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php_flag[display_errors] = off	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以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php_flag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方式覆盖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php.ini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中的配置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php_admin_value[memory_limit] = 32M	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以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php_admin_value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方式覆盖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php.ini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中的配置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346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62198" y="1948174"/>
            <a:ext cx="85680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</a:t>
            </a:r>
            <a:r>
              <a:rPr lang="en-US" altLang="zh-CN" b="1" u="sng" dirty="0">
                <a:solidFill>
                  <a:srgbClr val="0070C0"/>
                </a:solidFill>
              </a:rPr>
              <a:t>php.ini</a:t>
            </a:r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默认情况下，</a:t>
            </a:r>
            <a:r>
              <a:rPr lang="en-US" altLang="zh-CN" b="1" u="sng" dirty="0">
                <a:solidFill>
                  <a:srgbClr val="0070C0"/>
                </a:solidFill>
              </a:rPr>
              <a:t>PHP</a:t>
            </a:r>
            <a:r>
              <a:rPr lang="zh-CN" altLang="en-US" b="1" u="sng" dirty="0">
                <a:solidFill>
                  <a:srgbClr val="0070C0"/>
                </a:solidFill>
              </a:rPr>
              <a:t>会到“</a:t>
            </a:r>
            <a:r>
              <a:rPr lang="en-US" altLang="zh-CN" b="1" u="sng" dirty="0">
                <a:solidFill>
                  <a:srgbClr val="0070C0"/>
                </a:solidFill>
              </a:rPr>
              <a:t>/</a:t>
            </a:r>
            <a:r>
              <a:rPr lang="en-US" altLang="zh-CN" b="1" u="sng" dirty="0" err="1">
                <a:solidFill>
                  <a:srgbClr val="0070C0"/>
                </a:solidFill>
              </a:rPr>
              <a:t>usr</a:t>
            </a:r>
            <a:r>
              <a:rPr lang="en-US" altLang="zh-CN" b="1" u="sng" dirty="0">
                <a:solidFill>
                  <a:srgbClr val="0070C0"/>
                </a:solidFill>
              </a:rPr>
              <a:t>/local/</a:t>
            </a:r>
            <a:r>
              <a:rPr lang="en-US" altLang="zh-CN" b="1" u="sng" dirty="0" err="1">
                <a:solidFill>
                  <a:srgbClr val="0070C0"/>
                </a:solidFill>
              </a:rPr>
              <a:t>php</a:t>
            </a:r>
            <a:r>
              <a:rPr lang="en-US" altLang="zh-CN" b="1" u="sng" dirty="0">
                <a:solidFill>
                  <a:srgbClr val="0070C0"/>
                </a:solidFill>
              </a:rPr>
              <a:t>/lib</a:t>
            </a:r>
            <a:r>
              <a:rPr lang="zh-CN" altLang="en-US" b="1" u="sng" dirty="0">
                <a:solidFill>
                  <a:srgbClr val="0070C0"/>
                </a:solidFill>
              </a:rPr>
              <a:t>”目录中搜索</a:t>
            </a:r>
            <a:r>
              <a:rPr lang="en-US" altLang="zh-CN" b="1" u="sng" dirty="0">
                <a:solidFill>
                  <a:srgbClr val="0070C0"/>
                </a:solidFill>
              </a:rPr>
              <a:t>php.ini</a:t>
            </a:r>
            <a:r>
              <a:rPr lang="zh-CN" altLang="en-US" b="1" u="sng" dirty="0" smtClean="0">
                <a:solidFill>
                  <a:srgbClr val="0070C0"/>
                </a:solidFill>
              </a:rPr>
              <a:t>文件。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php.ini</a:t>
            </a:r>
            <a:r>
              <a:rPr lang="zh-CN" altLang="en-US" b="1" u="sng" dirty="0">
                <a:solidFill>
                  <a:srgbClr val="0070C0"/>
                </a:solidFill>
              </a:rPr>
              <a:t>默认并没有被安装，可在</a:t>
            </a:r>
            <a:r>
              <a:rPr lang="en-US" altLang="zh-CN" b="1" u="sng" dirty="0">
                <a:solidFill>
                  <a:srgbClr val="0070C0"/>
                </a:solidFill>
              </a:rPr>
              <a:t>PHP</a:t>
            </a:r>
            <a:r>
              <a:rPr lang="zh-CN" altLang="en-US" b="1" u="sng" dirty="0">
                <a:solidFill>
                  <a:srgbClr val="0070C0"/>
                </a:solidFill>
              </a:rPr>
              <a:t>解压后的源码包中可以找到两个预设</a:t>
            </a:r>
            <a:r>
              <a:rPr lang="zh-CN" altLang="en-US" b="1" u="sng" dirty="0" smtClean="0">
                <a:solidFill>
                  <a:srgbClr val="0070C0"/>
                </a:solidFill>
              </a:rPr>
              <a:t>文件。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php.ini-development</a:t>
            </a:r>
            <a:r>
              <a:rPr lang="zh-CN" altLang="en-US" dirty="0" smtClean="0"/>
              <a:t>，适合</a:t>
            </a:r>
            <a:r>
              <a:rPr lang="zh-CN" altLang="en-US" dirty="0"/>
              <a:t>开发环境（开发项目时方便测试程序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php.ini-production</a:t>
            </a:r>
            <a:r>
              <a:rPr lang="zh-CN" altLang="en-US" dirty="0" smtClean="0"/>
              <a:t>，适合</a:t>
            </a:r>
            <a:r>
              <a:rPr lang="zh-CN" altLang="en-US" dirty="0"/>
              <a:t>实际上线环境（安全性较高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782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62198" y="1948174"/>
            <a:ext cx="85680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</a:t>
            </a:r>
            <a:r>
              <a:rPr lang="en-US" altLang="zh-CN" b="1" u="sng" dirty="0">
                <a:solidFill>
                  <a:srgbClr val="0070C0"/>
                </a:solidFill>
              </a:rPr>
              <a:t>php.ini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任选一种预设</a:t>
            </a:r>
            <a:r>
              <a:rPr lang="zh-CN" altLang="en-US" dirty="0" smtClean="0"/>
              <a:t>配置，复制</a:t>
            </a:r>
            <a:r>
              <a:rPr lang="zh-CN" altLang="en-US" dirty="0"/>
              <a:t>到</a:t>
            </a:r>
            <a:r>
              <a:rPr lang="en-US" altLang="zh-CN" dirty="0"/>
              <a:t>PHP</a:t>
            </a:r>
            <a:r>
              <a:rPr lang="zh-CN" altLang="en-US" dirty="0"/>
              <a:t>的</a:t>
            </a:r>
            <a:r>
              <a:rPr lang="en-US" altLang="zh-CN" dirty="0"/>
              <a:t>lib</a:t>
            </a:r>
            <a:r>
              <a:rPr lang="zh-CN" altLang="en-US" dirty="0"/>
              <a:t>目录中即可使用</a:t>
            </a:r>
            <a:r>
              <a:rPr lang="zh-CN" altLang="en-US" dirty="0" smtClean="0"/>
              <a:t>，推荐</a:t>
            </a:r>
            <a:r>
              <a:rPr lang="zh-CN" altLang="en-US" dirty="0"/>
              <a:t>选择开发环境的</a:t>
            </a:r>
            <a:r>
              <a:rPr lang="en-US" altLang="zh-CN" dirty="0"/>
              <a:t>php.ini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/>
              <a:t>作用</a:t>
            </a:r>
            <a:r>
              <a:rPr lang="zh-CN" altLang="en-US" dirty="0" smtClean="0"/>
              <a:t>：主要</a:t>
            </a:r>
            <a:r>
              <a:rPr lang="zh-CN" altLang="en-US" dirty="0"/>
              <a:t>包括</a:t>
            </a:r>
            <a:r>
              <a:rPr lang="en-US" altLang="zh-CN" dirty="0"/>
              <a:t>PHP</a:t>
            </a:r>
            <a:r>
              <a:rPr lang="zh-CN" altLang="en-US" dirty="0"/>
              <a:t>的核心配置及各种扩展模块的配置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617497" y="3813508"/>
            <a:ext cx="7956489" cy="841606"/>
            <a:chOff x="3474760" y="3422670"/>
            <a:chExt cx="621577" cy="415168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74760" y="3422670"/>
              <a:ext cx="621577" cy="41516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494306" y="3473785"/>
              <a:ext cx="589043" cy="227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php-5.6.27]# cp php.ini-development /usr/local/php/lib/php.ini</a:t>
              </a:r>
              <a:endParaRPr lang="zh-CN" altLang="en-US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7147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62198" y="1948174"/>
            <a:ext cx="8568046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</a:t>
            </a:r>
            <a:r>
              <a:rPr lang="en-US" altLang="zh-CN" b="1" u="sng" dirty="0">
                <a:solidFill>
                  <a:srgbClr val="0070C0"/>
                </a:solidFill>
              </a:rPr>
              <a:t>php.ini</a:t>
            </a:r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1816872" y="2531003"/>
            <a:ext cx="5878310" cy="3656045"/>
            <a:chOff x="3474760" y="3422670"/>
            <a:chExt cx="608589" cy="1521621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474760" y="3422670"/>
              <a:ext cx="608589" cy="152162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3494306" y="3473785"/>
              <a:ext cx="589043" cy="1421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[PHP]	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                                [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核心配置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output_buffering = 4096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缓冲（字节数）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open_basedir =	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限制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脚本可访问文件的路径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disable_functions =	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禁用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的函数列表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max_execution_time = 30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每个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脚本最长时间限制（秒数）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memory_limit = 128M	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每个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脚本最大内存使用限制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display_errors = On	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是否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输出错误信息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log_errors = On	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是否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开启错误日志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error_log = php_errors.log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错误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日志保存位置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post_max_size = 8M	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POST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提交的最大限制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default_mimetype = "text/html"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默认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MIME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类型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default_charset = "UTF-8"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默认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的字符集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6061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62198" y="1948174"/>
            <a:ext cx="8568046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（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）</a:t>
            </a:r>
            <a:r>
              <a:rPr lang="en-US" altLang="zh-CN" b="1" u="sng" dirty="0">
                <a:solidFill>
                  <a:srgbClr val="0070C0"/>
                </a:solidFill>
              </a:rPr>
              <a:t>php.ini</a:t>
            </a:r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1816858" y="2531005"/>
            <a:ext cx="6317730" cy="3274011"/>
            <a:chOff x="3474760" y="3422670"/>
            <a:chExt cx="654083" cy="1362621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474760" y="3422670"/>
              <a:ext cx="629495" cy="136262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3477100" y="3458959"/>
              <a:ext cx="651743" cy="1306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file_uploads = On	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是否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允许文件上传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upload_tmp_dir =	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上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传文件临时保存目录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upload_max_filesize = 2M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上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传文件最大限制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allow_url_fopen = On	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是否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允许打开远程文件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Date] 	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                                   [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时间和日期配置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date.timezone =	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时区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配置（如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UTC</a:t>
              </a:r>
              <a:r>
                <a:rPr lang="zh-CN" altLang="pt-BR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PRC</a:t>
              </a:r>
              <a:r>
                <a:rPr lang="zh-CN" altLang="pt-BR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Asia/Shanghai</a:t>
              </a:r>
              <a:r>
                <a:rPr lang="zh-CN" altLang="pt-BR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[mail function] 		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邮件配置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sendmail_path =		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sendmail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的路径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Session]			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会话配置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session.save_handler = 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files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将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会话以文件形式保存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session.save_path = "/tmp"	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回话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保存目录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496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FastCGI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环境变量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2198" y="1948174"/>
            <a:ext cx="8568046" cy="1665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FastCGI</a:t>
            </a:r>
            <a:r>
              <a:rPr lang="zh-CN" altLang="en-US" dirty="0" smtClean="0"/>
              <a:t>环境变量：</a:t>
            </a:r>
            <a:r>
              <a:rPr lang="en-US" altLang="zh-CN" dirty="0" smtClean="0"/>
              <a:t>Nginx</a:t>
            </a:r>
            <a:r>
              <a:rPr lang="zh-CN" altLang="en-US" dirty="0"/>
              <a:t>与</a:t>
            </a:r>
            <a:r>
              <a:rPr lang="en-US" altLang="zh-CN" dirty="0"/>
              <a:t>PHP</a:t>
            </a:r>
            <a:r>
              <a:rPr lang="zh-CN" altLang="en-US" dirty="0"/>
              <a:t>之间通过</a:t>
            </a:r>
            <a:r>
              <a:rPr lang="en-US" altLang="zh-CN" dirty="0" err="1"/>
              <a:t>FastCGI</a:t>
            </a:r>
            <a:r>
              <a:rPr lang="zh-CN" altLang="en-US" dirty="0"/>
              <a:t>交互</a:t>
            </a:r>
            <a:r>
              <a:rPr lang="zh-CN" altLang="en-US" dirty="0" smtClean="0"/>
              <a:t>时传递的一些信息。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/>
              <a:t>Nginx</a:t>
            </a:r>
            <a:r>
              <a:rPr lang="zh-CN" altLang="en-US" dirty="0"/>
              <a:t>的</a:t>
            </a:r>
            <a:r>
              <a:rPr lang="en-US" altLang="zh-CN" dirty="0" err="1"/>
              <a:t>conf</a:t>
            </a:r>
            <a:r>
              <a:rPr lang="zh-CN" altLang="en-US" dirty="0"/>
              <a:t>目录中有一个</a:t>
            </a:r>
            <a:r>
              <a:rPr lang="en-US" altLang="zh-CN" dirty="0" err="1"/>
              <a:t>fastcgi.conf</a:t>
            </a:r>
            <a:r>
              <a:rPr lang="zh-CN" altLang="en-US" dirty="0"/>
              <a:t>文件，该文件中通过</a:t>
            </a:r>
            <a:r>
              <a:rPr lang="en-US" altLang="zh-CN" dirty="0" err="1"/>
              <a:t>fastcgi_param</a:t>
            </a:r>
            <a:r>
              <a:rPr lang="zh-CN" altLang="en-US" dirty="0"/>
              <a:t>数组型指令保存了一些环境变量，如下所示。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257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FastCGI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环境变量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365584" y="2222242"/>
            <a:ext cx="6448353" cy="2183498"/>
            <a:chOff x="3474760" y="3422670"/>
            <a:chExt cx="518782" cy="908757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74760" y="3422670"/>
              <a:ext cx="518782" cy="90875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494306" y="3473785"/>
              <a:ext cx="499236" cy="806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conf]# cat fastcgi.conf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fastcgi_param  SCRIPT_FILENAME	$document_root$fastcgi_script_name;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fastcgi_param  QUERY_STRING	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query_string;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fastcgi_param  REQUEST_METHOD	$request_method;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pt-BR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49804" y="4688854"/>
            <a:ext cx="8349811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FF0000"/>
                </a:solidFill>
              </a:rPr>
              <a:t>环境</a:t>
            </a:r>
            <a:r>
              <a:rPr lang="zh-CN" altLang="zh-CN" dirty="0">
                <a:solidFill>
                  <a:srgbClr val="FF0000"/>
                </a:solidFill>
              </a:rPr>
              <a:t>变量的“名称”和“值的格式”是由</a:t>
            </a:r>
            <a:r>
              <a:rPr lang="en-US" altLang="zh-CN" dirty="0" err="1">
                <a:solidFill>
                  <a:srgbClr val="FF0000"/>
                </a:solidFill>
              </a:rPr>
              <a:t>FastCGI</a:t>
            </a:r>
            <a:r>
              <a:rPr lang="zh-CN" altLang="zh-CN" dirty="0">
                <a:solidFill>
                  <a:srgbClr val="FF0000"/>
                </a:solidFill>
              </a:rPr>
              <a:t>接口规定的，主要包含客户端和</a:t>
            </a:r>
            <a:r>
              <a:rPr lang="en-US" altLang="zh-CN" dirty="0">
                <a:solidFill>
                  <a:srgbClr val="FF0000"/>
                </a:solidFill>
              </a:rPr>
              <a:t>Web</a:t>
            </a:r>
            <a:r>
              <a:rPr lang="zh-CN" altLang="zh-CN" dirty="0">
                <a:solidFill>
                  <a:srgbClr val="FF0000"/>
                </a:solidFill>
              </a:rPr>
              <a:t>服务器的环境</a:t>
            </a:r>
            <a:r>
              <a:rPr lang="zh-CN" altLang="zh-CN" dirty="0" smtClean="0">
                <a:solidFill>
                  <a:srgbClr val="FF0000"/>
                </a:solidFill>
              </a:rPr>
              <a:t>信息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0079" y="2790296"/>
            <a:ext cx="1516094" cy="1104808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03728" y="2788321"/>
            <a:ext cx="3137101" cy="1104808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623058" y="3957479"/>
            <a:ext cx="1758920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环境变量名称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032642" y="3933729"/>
            <a:ext cx="1539202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对应的值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613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FastCGI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环境变量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8479"/>
              </p:ext>
            </p:extLst>
          </p:nvPr>
        </p:nvGraphicFramePr>
        <p:xfrm>
          <a:off x="558141" y="1935678"/>
          <a:ext cx="8087096" cy="4061360"/>
        </p:xfrm>
        <a:graphic>
          <a:graphicData uri="http://schemas.openxmlformats.org/drawingml/2006/table">
            <a:tbl>
              <a:tblPr firstRow="1" bandRow="1"/>
              <a:tblGrid>
                <a:gridCol w="2375064"/>
                <a:gridCol w="2470067"/>
                <a:gridCol w="3241965"/>
              </a:tblGrid>
              <a:tr h="4061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/>
                          <a:ea typeface="宋体"/>
                        </a:rPr>
                        <a:t>选项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示例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SCRIPT_FILENAME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脚本文件路径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/usr/local/nginx/html/index.php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QUERY_STRING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?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”后面</a:t>
                      </a: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参数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a=1&amp;b=2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REQUEST_METHOD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请求方式（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GET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POST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POST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CONTENT_TYPE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请求内容的类型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application/x-www-form-urlencoded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CONTENT_LENGTH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请求内容的长度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8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SCRIPT_NAME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脚本文件名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index.php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REQUEST_URI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URI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index.php?a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=1&amp;b=1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DOCUMENT_URI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文档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URI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index.php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DOCUMENT_ROOT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文档根目录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/local/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/html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21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FastCGI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环境变量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44451"/>
              </p:ext>
            </p:extLst>
          </p:nvPr>
        </p:nvGraphicFramePr>
        <p:xfrm>
          <a:off x="558141" y="1935678"/>
          <a:ext cx="8087096" cy="4061360"/>
        </p:xfrm>
        <a:graphic>
          <a:graphicData uri="http://schemas.openxmlformats.org/drawingml/2006/table">
            <a:tbl>
              <a:tblPr firstRow="1" bandRow="1"/>
              <a:tblGrid>
                <a:gridCol w="2375064"/>
                <a:gridCol w="2470067"/>
                <a:gridCol w="3241965"/>
              </a:tblGrid>
              <a:tr h="4061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/>
                          <a:ea typeface="宋体"/>
                        </a:rPr>
                        <a:t>选项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示例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SERVER_PROTOCOL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协议版本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HTTP/1.1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REQUEST_SCHEME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请求协议（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https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http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GATEWAY_INTERFACE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网关接口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CGI/1.1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SERVER_SOFTWARE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服务器软件和版本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nginx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/1.10.1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REMOTE_ADDR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来源地址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192.168.78.1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REMOTE_PORT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来源端口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60100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SERVER_ADDR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服务器地址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192.168.78.3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SERVER_PORT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服务器端口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80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SERVER_NAME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服务器名称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ng.test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4044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FastCGI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环境变量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5799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只有</a:t>
            </a:r>
            <a:r>
              <a:rPr lang="en-US" altLang="zh-CN" b="1" u="sng" dirty="0">
                <a:solidFill>
                  <a:srgbClr val="0070C0"/>
                </a:solidFill>
              </a:rPr>
              <a:t>SCRIPT_FILENAME</a:t>
            </a:r>
            <a:r>
              <a:rPr lang="zh-CN" altLang="en-US" dirty="0"/>
              <a:t>是由</a:t>
            </a:r>
            <a:r>
              <a:rPr lang="en-US" altLang="zh-CN" dirty="0"/>
              <a:t>$</a:t>
            </a:r>
            <a:r>
              <a:rPr lang="en-US" altLang="zh-CN" dirty="0" err="1"/>
              <a:t>document_root</a:t>
            </a:r>
            <a:r>
              <a:rPr lang="zh-CN" altLang="en-US" dirty="0"/>
              <a:t>和</a:t>
            </a:r>
            <a:r>
              <a:rPr lang="en-US" altLang="zh-CN" dirty="0"/>
              <a:t>$</a:t>
            </a:r>
            <a:r>
              <a:rPr lang="en-US" altLang="zh-CN" dirty="0" err="1"/>
              <a:t>fastcgi_script_name</a:t>
            </a:r>
            <a:r>
              <a:rPr lang="zh-CN" altLang="en-US" dirty="0"/>
              <a:t>两个变量的值拼接成的。</a:t>
            </a:r>
            <a:r>
              <a:rPr lang="zh-CN" altLang="en-US" b="1" u="sng" dirty="0">
                <a:solidFill>
                  <a:srgbClr val="0070C0"/>
                </a:solidFill>
              </a:rPr>
              <a:t>其余的</a:t>
            </a:r>
            <a:r>
              <a:rPr lang="zh-CN" altLang="en-US" dirty="0"/>
              <a:t>皆与</a:t>
            </a:r>
            <a:r>
              <a:rPr lang="en-US" altLang="zh-CN" dirty="0"/>
              <a:t>Nginx</a:t>
            </a:r>
            <a:r>
              <a:rPr lang="zh-CN" altLang="en-US" dirty="0"/>
              <a:t>内置变量</a:t>
            </a:r>
            <a:r>
              <a:rPr lang="zh-CN" altLang="en-US" dirty="0" smtClean="0"/>
              <a:t>一一对应。</a:t>
            </a:r>
            <a:endParaRPr lang="zh-CN" alt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Nginx</a:t>
            </a:r>
            <a:r>
              <a:rPr lang="zh-CN" altLang="en-US" dirty="0"/>
              <a:t>的</a:t>
            </a:r>
            <a:r>
              <a:rPr lang="en-US" altLang="zh-CN" dirty="0" err="1"/>
              <a:t>conf</a:t>
            </a:r>
            <a:r>
              <a:rPr lang="zh-CN" altLang="en-US" dirty="0" smtClean="0"/>
              <a:t>目录中，</a:t>
            </a:r>
            <a:r>
              <a:rPr lang="en-US" altLang="zh-CN" b="1" u="sng" dirty="0" err="1">
                <a:solidFill>
                  <a:srgbClr val="0070C0"/>
                </a:solidFill>
              </a:rPr>
              <a:t>fastcgi_params</a:t>
            </a:r>
            <a:r>
              <a:rPr lang="zh-CN" altLang="en-US" dirty="0" smtClean="0"/>
              <a:t>文件与</a:t>
            </a:r>
            <a:r>
              <a:rPr lang="en-US" altLang="zh-CN" b="1" u="sng" dirty="0" err="1">
                <a:solidFill>
                  <a:srgbClr val="0070C0"/>
                </a:solidFill>
              </a:rPr>
              <a:t>fastcgi.conf</a:t>
            </a:r>
            <a:r>
              <a:rPr lang="zh-CN" altLang="en-US" dirty="0"/>
              <a:t>唯一的</a:t>
            </a:r>
            <a:r>
              <a:rPr lang="zh-CN" altLang="en-US" b="1" u="sng" dirty="0">
                <a:solidFill>
                  <a:srgbClr val="0070C0"/>
                </a:solidFill>
              </a:rPr>
              <a:t>区别</a:t>
            </a:r>
            <a:r>
              <a:rPr lang="zh-CN" altLang="en-US" dirty="0" smtClean="0"/>
              <a:t>是，其</a:t>
            </a:r>
            <a:r>
              <a:rPr lang="zh-CN" altLang="en-US" dirty="0"/>
              <a:t>缺少了</a:t>
            </a:r>
            <a:r>
              <a:rPr lang="en-US" altLang="zh-CN" dirty="0"/>
              <a:t>SCRIPT_FILENAME</a:t>
            </a:r>
            <a:r>
              <a:rPr lang="zh-CN" altLang="en-US" dirty="0"/>
              <a:t>的定义，由于历史原因</a:t>
            </a:r>
            <a:r>
              <a:rPr lang="en-US" altLang="zh-CN" dirty="0"/>
              <a:t>Nginx</a:t>
            </a:r>
            <a:r>
              <a:rPr lang="zh-CN" altLang="en-US" dirty="0"/>
              <a:t>保留了</a:t>
            </a:r>
            <a:r>
              <a:rPr lang="en-US" altLang="zh-CN" dirty="0" err="1"/>
              <a:t>fastcgi_params</a:t>
            </a:r>
            <a:r>
              <a:rPr lang="zh-CN" altLang="en-US" dirty="0"/>
              <a:t>这个文件。</a:t>
            </a:r>
            <a:endParaRPr lang="zh-CN" alt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51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198" y="1948174"/>
            <a:ext cx="8401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LAMP</a:t>
            </a:r>
            <a:r>
              <a:rPr lang="zh-CN" altLang="en-US" dirty="0"/>
              <a:t>（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Apache</a:t>
            </a:r>
            <a:r>
              <a:rPr lang="zh-CN" altLang="en-US" dirty="0"/>
              <a:t>、</a:t>
            </a:r>
            <a:r>
              <a:rPr lang="en-US" altLang="zh-CN" dirty="0"/>
              <a:t>PHP</a:t>
            </a:r>
            <a:r>
              <a:rPr lang="zh-CN" altLang="en-US" dirty="0"/>
              <a:t>、</a:t>
            </a:r>
            <a:r>
              <a:rPr lang="en-US" altLang="zh-CN" dirty="0"/>
              <a:t>MySQL</a:t>
            </a:r>
            <a:r>
              <a:rPr lang="zh-CN" altLang="en-US" dirty="0" smtClean="0"/>
              <a:t>）平台</a:t>
            </a:r>
            <a:r>
              <a:rPr lang="zh-CN" altLang="en-US" dirty="0"/>
              <a:t>被大量应用在网站</a:t>
            </a:r>
            <a:r>
              <a:rPr lang="zh-CN" altLang="en-US" dirty="0" smtClean="0"/>
              <a:t>系统的搭建中。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u="sng" dirty="0">
                <a:solidFill>
                  <a:srgbClr val="0070C0"/>
                </a:solidFill>
              </a:rPr>
              <a:t>Apache</a:t>
            </a:r>
            <a:r>
              <a:rPr lang="zh-CN" altLang="en-US" dirty="0"/>
              <a:t>作为</a:t>
            </a:r>
            <a:r>
              <a:rPr lang="en-US" altLang="zh-CN" dirty="0"/>
              <a:t>Web</a:t>
            </a:r>
            <a:r>
              <a:rPr lang="zh-CN" altLang="en-US" dirty="0"/>
              <a:t>服务器与客户端浏览器</a:t>
            </a:r>
            <a:r>
              <a:rPr lang="zh-CN" altLang="en-US" dirty="0" smtClean="0"/>
              <a:t>交互；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u="sng" dirty="0">
                <a:solidFill>
                  <a:srgbClr val="0070C0"/>
                </a:solidFill>
              </a:rPr>
              <a:t>PHP</a:t>
            </a:r>
            <a:r>
              <a:rPr lang="zh-CN" altLang="en-US" dirty="0"/>
              <a:t>负责处理复杂的网站业务逻辑</a:t>
            </a:r>
            <a:r>
              <a:rPr lang="zh-CN" altLang="en-US" dirty="0" smtClean="0"/>
              <a:t>需求；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u="sng" dirty="0">
                <a:solidFill>
                  <a:srgbClr val="0070C0"/>
                </a:solidFill>
              </a:rPr>
              <a:t>MySQL</a:t>
            </a:r>
            <a:r>
              <a:rPr lang="zh-CN" altLang="en-US" dirty="0"/>
              <a:t>负责存储和管理网站的</a:t>
            </a:r>
            <a:r>
              <a:rPr lang="zh-CN" altLang="en-US" dirty="0" smtClean="0"/>
              <a:t>数据库；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而</a:t>
            </a:r>
            <a:r>
              <a:rPr lang="zh-CN" altLang="en-US" dirty="0"/>
              <a:t>后起之秀的</a:t>
            </a:r>
            <a:r>
              <a:rPr lang="en-US" altLang="zh-CN" dirty="0"/>
              <a:t>Nginx</a:t>
            </a:r>
            <a:r>
              <a:rPr lang="zh-CN" altLang="en-US" dirty="0"/>
              <a:t>，在</a:t>
            </a:r>
            <a:r>
              <a:rPr lang="en-US" altLang="zh-CN" dirty="0"/>
              <a:t>Web</a:t>
            </a:r>
            <a:r>
              <a:rPr lang="zh-CN" altLang="en-US" dirty="0"/>
              <a:t>服务器功能方面可以取代</a:t>
            </a:r>
            <a:r>
              <a:rPr lang="en-US" altLang="zh-CN" dirty="0"/>
              <a:t>Apache</a:t>
            </a:r>
            <a:r>
              <a:rPr lang="zh-CN" altLang="en-US" dirty="0"/>
              <a:t>组成</a:t>
            </a:r>
            <a:r>
              <a:rPr lang="en-US" altLang="zh-CN" dirty="0"/>
              <a:t>LNMP</a:t>
            </a:r>
            <a:r>
              <a:rPr lang="zh-CN" altLang="en-US" dirty="0" smtClean="0"/>
              <a:t>平台，此部分内容将会在后面的章节详细介绍。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564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配置文件中支持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579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）以虚拟主机</a:t>
            </a:r>
            <a:r>
              <a:rPr lang="en-US" altLang="zh-CN" dirty="0" smtClean="0"/>
              <a:t>www.ng.test</a:t>
            </a:r>
            <a:r>
              <a:rPr lang="zh-CN" altLang="en-US" dirty="0" smtClean="0"/>
              <a:t>为</a:t>
            </a:r>
            <a:r>
              <a:rPr lang="zh-CN" altLang="en-US" dirty="0"/>
              <a:t>例，修改配置文件如下</a:t>
            </a:r>
            <a:endParaRPr lang="zh-CN" altLang="en-US" dirty="0" smtClean="0"/>
          </a:p>
        </p:txBody>
      </p:sp>
      <p:grpSp>
        <p:nvGrpSpPr>
          <p:cNvPr id="7" name="组合 2"/>
          <p:cNvGrpSpPr>
            <a:grpSpLocks/>
          </p:cNvGrpSpPr>
          <p:nvPr/>
        </p:nvGrpSpPr>
        <p:grpSpPr bwMode="auto">
          <a:xfrm>
            <a:off x="2125645" y="2753824"/>
            <a:ext cx="4773960" cy="3169170"/>
            <a:chOff x="3474760" y="3422670"/>
            <a:chExt cx="384074" cy="1318987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3474760" y="3422670"/>
              <a:ext cx="384074" cy="131898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3494306" y="3473785"/>
              <a:ext cx="356885" cy="119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 server 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	listen 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80;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	server_name ng.test www.ng.test;</a:t>
              </a:r>
              <a:endParaRPr lang="pt-BR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4	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 html/www.ng.test;</a:t>
              </a:r>
              <a:endParaRPr lang="pt-BR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5	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 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index.html index.htm index.php;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6	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~ \.php$ {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7		fastcgi_pass 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127.0.0.1:9000;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		include 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fastcgi.conf;</a:t>
              </a: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9	}</a:t>
              </a:r>
              <a:endParaRPr lang="pt-BR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15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10 }</a:t>
              </a:r>
              <a:endParaRPr lang="pt-BR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323103" y="4025735"/>
            <a:ext cx="3137101" cy="283018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21128" y="4356259"/>
            <a:ext cx="3137101" cy="103513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4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配置文件中支持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579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 smtClean="0"/>
              <a:t>html/www.ng.test</a:t>
            </a:r>
            <a:r>
              <a:rPr lang="zh-CN" altLang="en-US" dirty="0" smtClean="0"/>
              <a:t>目录</a:t>
            </a:r>
            <a:r>
              <a:rPr lang="zh-CN" altLang="en-US" dirty="0"/>
              <a:t>中创建两个</a:t>
            </a:r>
            <a:r>
              <a:rPr lang="en-US" altLang="zh-CN" dirty="0"/>
              <a:t>PHP</a:t>
            </a:r>
            <a:r>
              <a:rPr lang="zh-CN" altLang="en-US" dirty="0"/>
              <a:t>文件用于测试</a:t>
            </a:r>
            <a:endParaRPr lang="zh-CN" altLang="en-US" dirty="0" smtClean="0"/>
          </a:p>
        </p:txBody>
      </p:sp>
      <p:grpSp>
        <p:nvGrpSpPr>
          <p:cNvPr id="7" name="组合 2"/>
          <p:cNvGrpSpPr>
            <a:grpSpLocks/>
          </p:cNvGrpSpPr>
          <p:nvPr/>
        </p:nvGrpSpPr>
        <p:grpSpPr bwMode="auto">
          <a:xfrm>
            <a:off x="1330026" y="2896322"/>
            <a:ext cx="6282080" cy="2542571"/>
            <a:chOff x="3474760" y="3422670"/>
            <a:chExt cx="505405" cy="1058201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3474760" y="3422670"/>
              <a:ext cx="505405" cy="105820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3494306" y="3449075"/>
              <a:ext cx="485859" cy="960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www.ng.test]# 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'&lt;?php echo 123;' &gt; test.php;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www.ng.test]# 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'&lt;?php phpinfo();' &gt; index.php;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www.ng.test]# 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cat test.php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&lt;?php echo 123;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</a:t>
              </a:r>
              <a:r>
                <a:rPr lang="pt-BR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www.ng.test]# </a:t>
              </a: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cat index.php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&lt;?php phpinfo();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6239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配置文件中支持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579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）通过浏览器访问</a:t>
            </a:r>
            <a:r>
              <a:rPr lang="en-US" altLang="zh-CN" dirty="0"/>
              <a:t>http://</a:t>
            </a:r>
            <a:r>
              <a:rPr lang="en-US" altLang="zh-CN" dirty="0" smtClean="0"/>
              <a:t>www.ng.test/test.php</a:t>
            </a:r>
            <a:endParaRPr lang="zh-CN" altLang="en-US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4552" y="3218748"/>
            <a:ext cx="3362795" cy="115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301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配置文件中支持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579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）通过浏览器访问</a:t>
            </a:r>
            <a:r>
              <a:rPr lang="en-US" altLang="zh-CN" dirty="0"/>
              <a:t>http://</a:t>
            </a:r>
            <a:r>
              <a:rPr lang="en-US" altLang="zh-CN" dirty="0" smtClean="0"/>
              <a:t>www.ng.test</a:t>
            </a:r>
            <a:endParaRPr lang="zh-CN" altLang="en-US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8013" y="2696070"/>
            <a:ext cx="6835872" cy="321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738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配置文件中支持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579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）通过浏览器访问</a:t>
            </a:r>
            <a:r>
              <a:rPr lang="en-US" altLang="zh-CN" dirty="0"/>
              <a:t>http://</a:t>
            </a:r>
            <a:r>
              <a:rPr lang="en-US" altLang="zh-CN" dirty="0" smtClean="0"/>
              <a:t>www.ng.test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3400" y="2601356"/>
            <a:ext cx="3712268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59909" y="3362868"/>
            <a:ext cx="38060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在浏览器中按</a:t>
            </a:r>
            <a:r>
              <a:rPr lang="en-US" altLang="zh-CN" dirty="0" err="1"/>
              <a:t>Ctrl+F</a:t>
            </a:r>
            <a:r>
              <a:rPr lang="zh-CN" altLang="zh-CN" dirty="0"/>
              <a:t>组合键，搜索“</a:t>
            </a:r>
            <a:r>
              <a:rPr lang="en-US" altLang="zh-CN" dirty="0"/>
              <a:t>SCRIPT_FILENAME</a:t>
            </a:r>
            <a:r>
              <a:rPr lang="zh-CN" altLang="zh-CN" dirty="0"/>
              <a:t>”，可以从</a:t>
            </a:r>
            <a:r>
              <a:rPr lang="en-US" altLang="zh-CN" dirty="0" err="1"/>
              <a:t>phpinfo</a:t>
            </a:r>
            <a:r>
              <a:rPr lang="zh-CN" altLang="zh-CN" dirty="0"/>
              <a:t>中找到</a:t>
            </a:r>
            <a:r>
              <a:rPr lang="en-US" altLang="zh-CN" dirty="0"/>
              <a:t>PHP</a:t>
            </a:r>
            <a:r>
              <a:rPr lang="zh-CN" altLang="zh-CN" dirty="0"/>
              <a:t>接收到的环境变量信息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37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配置文件中支持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579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）通过浏览器访问</a:t>
            </a:r>
            <a:r>
              <a:rPr lang="en-US" altLang="zh-CN" dirty="0"/>
              <a:t>http://</a:t>
            </a:r>
            <a:r>
              <a:rPr lang="en-US" altLang="zh-CN" dirty="0" smtClean="0"/>
              <a:t>www.ng.test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01673" y="2909792"/>
            <a:ext cx="8302939" cy="2160000"/>
            <a:chOff x="415635" y="2398807"/>
            <a:chExt cx="7920000" cy="2160000"/>
          </a:xfrm>
        </p:grpSpPr>
        <p:sp>
          <p:nvSpPr>
            <p:cNvPr id="9" name="矩形 8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67544" y="2461481"/>
              <a:ext cx="7812000" cy="20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582375" y="2529790"/>
            <a:ext cx="1235034" cy="866899"/>
            <a:chOff x="7623958" y="2018805"/>
            <a:chExt cx="1235034" cy="866899"/>
          </a:xfrm>
        </p:grpSpPr>
        <p:sp>
          <p:nvSpPr>
            <p:cNvPr id="12" name="泪滴形 11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800681" y="2137197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530984" y="3078220"/>
            <a:ext cx="82330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若</a:t>
            </a:r>
            <a:r>
              <a:rPr lang="zh-CN" altLang="en-US" dirty="0" smtClean="0"/>
              <a:t>在</a:t>
            </a:r>
            <a:r>
              <a:rPr lang="en-US" altLang="zh-CN" dirty="0"/>
              <a:t>Date</a:t>
            </a:r>
            <a:r>
              <a:rPr lang="zh-CN" altLang="en-US" dirty="0"/>
              <a:t>的相关信息下出现一个</a:t>
            </a:r>
            <a:r>
              <a:rPr lang="en-US" altLang="zh-CN" dirty="0"/>
              <a:t>Warning</a:t>
            </a:r>
            <a:r>
              <a:rPr lang="zh-CN" altLang="en-US" dirty="0"/>
              <a:t>警告信息，提示用户当前未对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区</a:t>
            </a:r>
            <a:r>
              <a:rPr lang="zh-CN" altLang="en-US" dirty="0"/>
              <a:t>进行配置</a:t>
            </a:r>
            <a:r>
              <a:rPr lang="zh-CN" altLang="en-US" dirty="0" smtClean="0"/>
              <a:t>。解决办法是，读者可在</a:t>
            </a:r>
            <a:r>
              <a:rPr lang="en-US" altLang="zh-CN" dirty="0"/>
              <a:t>php.ini</a:t>
            </a:r>
            <a:r>
              <a:rPr lang="zh-CN" altLang="en-US" dirty="0"/>
              <a:t>中</a:t>
            </a:r>
            <a:r>
              <a:rPr lang="zh-CN" altLang="en-US" dirty="0" smtClean="0"/>
              <a:t>找到“</a:t>
            </a:r>
            <a:r>
              <a:rPr lang="en-US" altLang="zh-CN" dirty="0"/>
              <a:t>;</a:t>
            </a:r>
            <a:r>
              <a:rPr lang="en-US" altLang="zh-CN" dirty="0" err="1"/>
              <a:t>date.timezone</a:t>
            </a:r>
            <a:r>
              <a:rPr lang="en-US" altLang="zh-CN" dirty="0"/>
              <a:t> =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配置项，</a:t>
            </a:r>
            <a:r>
              <a:rPr lang="zh-CN" altLang="en-US" dirty="0" smtClean="0"/>
              <a:t>去掉注释并</a:t>
            </a:r>
            <a:r>
              <a:rPr lang="zh-CN" altLang="en-US" dirty="0"/>
              <a:t>设置为</a:t>
            </a:r>
            <a:r>
              <a:rPr lang="en-US" altLang="zh-CN" dirty="0"/>
              <a:t>UTC</a:t>
            </a:r>
            <a:r>
              <a:rPr lang="zh-CN" altLang="en-US" dirty="0"/>
              <a:t>（协调世界时）、</a:t>
            </a:r>
            <a:r>
              <a:rPr lang="en-US" altLang="zh-CN" dirty="0"/>
              <a:t>PRC</a:t>
            </a:r>
            <a:r>
              <a:rPr lang="zh-CN" altLang="en-US" dirty="0"/>
              <a:t>（中国时区）或</a:t>
            </a:r>
            <a:r>
              <a:rPr lang="en-US" altLang="zh-CN" dirty="0"/>
              <a:t>Asia/Shanghai</a:t>
            </a:r>
            <a:r>
              <a:rPr lang="zh-CN" altLang="en-US" dirty="0"/>
              <a:t>（亚洲上海时区），然后重启</a:t>
            </a:r>
            <a:r>
              <a:rPr lang="en-US" altLang="zh-CN" dirty="0"/>
              <a:t>PHP-FPM</a:t>
            </a:r>
            <a:r>
              <a:rPr lang="zh-CN" altLang="en-US" dirty="0"/>
              <a:t>使配置生效后即可解决。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428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文件是否存在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579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404</a:t>
            </a:r>
            <a:r>
              <a:rPr lang="zh-CN" altLang="en-US" dirty="0"/>
              <a:t>页面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问题</a:t>
            </a:r>
            <a:r>
              <a:rPr lang="zh-CN" altLang="en-US" dirty="0" smtClean="0"/>
              <a:t>：由于</a:t>
            </a:r>
            <a:r>
              <a:rPr lang="zh-CN" altLang="en-US" dirty="0"/>
              <a:t>前面的配置将路径以“</a:t>
            </a:r>
            <a:r>
              <a:rPr lang="en-US" altLang="zh-CN" dirty="0"/>
              <a:t>.</a:t>
            </a:r>
            <a:r>
              <a:rPr lang="en-US" altLang="zh-CN" dirty="0" err="1"/>
              <a:t>php</a:t>
            </a:r>
            <a:r>
              <a:rPr lang="en-US" altLang="zh-CN" dirty="0"/>
              <a:t>”</a:t>
            </a:r>
            <a:r>
              <a:rPr lang="zh-CN" altLang="en-US" dirty="0"/>
              <a:t>结尾的请求发送给</a:t>
            </a:r>
            <a:r>
              <a:rPr lang="en-US" altLang="zh-CN" dirty="0"/>
              <a:t>PHP</a:t>
            </a:r>
            <a:r>
              <a:rPr lang="zh-CN" altLang="en-US" dirty="0"/>
              <a:t>，这就会导致如果用户请求的</a:t>
            </a:r>
            <a:r>
              <a:rPr lang="en-US" altLang="zh-CN" dirty="0"/>
              <a:t>PHP</a:t>
            </a:r>
            <a:r>
              <a:rPr lang="zh-CN" altLang="en-US" dirty="0"/>
              <a:t>文件不存在时，服务器返回“</a:t>
            </a:r>
            <a:r>
              <a:rPr lang="en-US" altLang="zh-CN" dirty="0"/>
              <a:t>File not found.”</a:t>
            </a:r>
            <a:r>
              <a:rPr lang="zh-CN" altLang="en-US" dirty="0"/>
              <a:t>错误提示，而不是原来的</a:t>
            </a:r>
            <a:r>
              <a:rPr lang="en-US" altLang="zh-CN" dirty="0"/>
              <a:t>404</a:t>
            </a:r>
            <a:r>
              <a:rPr lang="zh-CN" altLang="en-US" dirty="0"/>
              <a:t>页面。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526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文件是否存在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5799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PATHINFO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b="1" u="sng" dirty="0" smtClean="0">
                <a:solidFill>
                  <a:srgbClr val="0070C0"/>
                </a:solidFill>
              </a:rPr>
              <a:t>PATHINFO</a:t>
            </a:r>
            <a:r>
              <a:rPr lang="zh-CN" altLang="en-US" dirty="0"/>
              <a:t>：</a:t>
            </a:r>
            <a:r>
              <a:rPr lang="zh-CN" altLang="en-US" dirty="0" smtClean="0"/>
              <a:t>是</a:t>
            </a:r>
            <a:r>
              <a:rPr lang="en-US" altLang="zh-CN" dirty="0"/>
              <a:t>Apache</a:t>
            </a:r>
            <a:r>
              <a:rPr lang="zh-CN" altLang="en-US" dirty="0"/>
              <a:t>支持的一种参数传递机制，它是指一个</a:t>
            </a:r>
            <a:r>
              <a:rPr lang="en-US" altLang="zh-CN" dirty="0"/>
              <a:t>URL</a:t>
            </a:r>
            <a:r>
              <a:rPr lang="zh-CN" altLang="en-US" dirty="0"/>
              <a:t>地址中，从一个有效的</a:t>
            </a:r>
            <a:r>
              <a:rPr lang="en-US" altLang="zh-CN" dirty="0"/>
              <a:t>PHP</a:t>
            </a:r>
            <a:r>
              <a:rPr lang="zh-CN" altLang="en-US" dirty="0"/>
              <a:t>脚本文件名</a:t>
            </a:r>
            <a:r>
              <a:rPr lang="zh-CN" altLang="en-US" dirty="0" smtClean="0"/>
              <a:t>到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参数</a:t>
            </a:r>
            <a:r>
              <a:rPr lang="zh-CN" altLang="en-US" dirty="0"/>
              <a:t>之间的部分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作用</a:t>
            </a:r>
            <a:r>
              <a:rPr lang="zh-CN" altLang="en-US" dirty="0" smtClean="0"/>
              <a:t>：通常</a:t>
            </a:r>
            <a:r>
              <a:rPr lang="zh-CN" altLang="en-US" dirty="0"/>
              <a:t>用于在某个脚本后面添加一些自定义内容（形如“</a:t>
            </a:r>
            <a:r>
              <a:rPr lang="en-US" altLang="zh-CN" dirty="0"/>
              <a:t>/</a:t>
            </a:r>
            <a:r>
              <a:rPr lang="en-US" altLang="zh-CN" dirty="0" err="1"/>
              <a:t>test.php</a:t>
            </a:r>
            <a:r>
              <a:rPr lang="en-US" altLang="zh-CN" dirty="0"/>
              <a:t>/aa/bb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），网站利用这些内容可以进行</a:t>
            </a:r>
            <a:r>
              <a:rPr lang="en-US" altLang="zh-CN" dirty="0"/>
              <a:t>SEO</a:t>
            </a:r>
            <a:r>
              <a:rPr lang="zh-CN" altLang="en-US" dirty="0"/>
              <a:t>优化或增强用户体验。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274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文件是否存在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57992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PATHINFO</a:t>
            </a:r>
            <a:r>
              <a:rPr lang="zh-CN" altLang="en-US" dirty="0" smtClean="0"/>
              <a:t>问题</a:t>
            </a:r>
            <a:endParaRPr lang="en-US" altLang="zh-CN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401673" y="2909792"/>
            <a:ext cx="8302939" cy="2160000"/>
            <a:chOff x="415635" y="2398807"/>
            <a:chExt cx="7920000" cy="2160000"/>
          </a:xfrm>
        </p:grpSpPr>
        <p:sp>
          <p:nvSpPr>
            <p:cNvPr id="8" name="矩形 7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67544" y="2461481"/>
              <a:ext cx="7812000" cy="20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582375" y="2529790"/>
            <a:ext cx="1235034" cy="866899"/>
            <a:chOff x="7623958" y="2018805"/>
            <a:chExt cx="1235034" cy="866899"/>
          </a:xfrm>
        </p:grpSpPr>
        <p:sp>
          <p:nvSpPr>
            <p:cNvPr id="11" name="泪滴形 10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800681" y="2137197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530984" y="3280095"/>
            <a:ext cx="82330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PHP</a:t>
            </a:r>
            <a:r>
              <a:rPr lang="zh-CN" altLang="en-US" dirty="0"/>
              <a:t>在</a:t>
            </a:r>
            <a:r>
              <a:rPr lang="en-US" altLang="zh-CN" dirty="0"/>
              <a:t>Apache</a:t>
            </a:r>
            <a:r>
              <a:rPr lang="zh-CN" altLang="en-US" dirty="0"/>
              <a:t>中是以模块方式工作的，而在</a:t>
            </a:r>
            <a:r>
              <a:rPr lang="en-US" altLang="zh-CN" dirty="0"/>
              <a:t>Nginx</a:t>
            </a:r>
            <a:r>
              <a:rPr lang="zh-CN" altLang="en-US" dirty="0"/>
              <a:t>环境下以</a:t>
            </a:r>
            <a:r>
              <a:rPr lang="en-US" altLang="zh-CN" dirty="0"/>
              <a:t>CGI</a:t>
            </a:r>
            <a:r>
              <a:rPr lang="zh-CN" altLang="en-US" dirty="0"/>
              <a:t>方式工作。在</a:t>
            </a:r>
            <a:r>
              <a:rPr lang="en-US" altLang="zh-CN" dirty="0"/>
              <a:t>php.ini</a:t>
            </a:r>
            <a:r>
              <a:rPr lang="zh-CN" altLang="en-US" dirty="0"/>
              <a:t>中，默认开启</a:t>
            </a:r>
            <a:r>
              <a:rPr lang="zh-CN" altLang="en-US" dirty="0" smtClean="0"/>
              <a:t>了</a:t>
            </a:r>
            <a:r>
              <a:rPr lang="en-US" altLang="zh-CN" dirty="0" err="1" smtClean="0"/>
              <a:t>cgi.fix_pathinfo</a:t>
            </a:r>
            <a:r>
              <a:rPr lang="zh-CN" altLang="en-US" dirty="0" smtClean="0"/>
              <a:t>，</a:t>
            </a:r>
            <a:r>
              <a:rPr lang="zh-CN" altLang="en-US" dirty="0"/>
              <a:t>用于在</a:t>
            </a:r>
            <a:r>
              <a:rPr lang="en-US" altLang="zh-CN" dirty="0"/>
              <a:t>CGI</a:t>
            </a:r>
            <a:r>
              <a:rPr lang="zh-CN" altLang="en-US" dirty="0"/>
              <a:t>模式下自动</a:t>
            </a:r>
            <a:r>
              <a:rPr lang="zh-CN" altLang="en-US" dirty="0" smtClean="0"/>
              <a:t>识别</a:t>
            </a:r>
            <a:r>
              <a:rPr lang="en-US" altLang="zh-CN" dirty="0" smtClean="0"/>
              <a:t>PATHINFO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789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文件是否存在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57992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PATHINFO</a:t>
            </a:r>
            <a:r>
              <a:rPr lang="zh-CN" altLang="en-US" dirty="0" smtClean="0"/>
              <a:t>问题</a:t>
            </a:r>
            <a:endParaRPr lang="en-US" altLang="zh-CN" dirty="0" smtClean="0"/>
          </a:p>
        </p:txBody>
      </p:sp>
      <p:grpSp>
        <p:nvGrpSpPr>
          <p:cNvPr id="14" name="组合 2"/>
          <p:cNvGrpSpPr>
            <a:grpSpLocks/>
          </p:cNvGrpSpPr>
          <p:nvPr/>
        </p:nvGrpSpPr>
        <p:grpSpPr bwMode="auto">
          <a:xfrm>
            <a:off x="2921322" y="2553744"/>
            <a:ext cx="5545786" cy="1435372"/>
            <a:chOff x="3474760" y="3422670"/>
            <a:chExt cx="505405" cy="597392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3474760" y="3422670"/>
              <a:ext cx="505405" cy="59739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3494306" y="3449075"/>
              <a:ext cx="485859" cy="499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请求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URL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http://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www.ng.test/test.php/a.php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执行文件：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/html/www.ng.test/test.php/a.php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文件不存在时，返回错误信息“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No input file specified.”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并停止</a:t>
              </a: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795643" y="4356220"/>
            <a:ext cx="6412680" cy="1721919"/>
            <a:chOff x="3474760" y="3422670"/>
            <a:chExt cx="515912" cy="716651"/>
          </a:xfrm>
        </p:grpSpPr>
        <p:sp>
          <p:nvSpPr>
            <p:cNvPr id="18" name="矩形 1"/>
            <p:cNvSpPr>
              <a:spLocks noChangeArrowheads="1"/>
            </p:cNvSpPr>
            <p:nvPr/>
          </p:nvSpPr>
          <p:spPr bwMode="auto">
            <a:xfrm>
              <a:off x="3474760" y="3422670"/>
              <a:ext cx="515912" cy="71665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3494306" y="3449075"/>
              <a:ext cx="485859" cy="65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请求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URL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http://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www.ng.test/test.php/a.php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执行文件：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/html/www.ng.test/test.php/a.php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文件不存在时，执行上级文件：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/html/www.ng.test/test.php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文件仍然不存在时，返回错误信息“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File not found.”</a:t>
              </a: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并停止</a:t>
              </a: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777823" y="2880742"/>
            <a:ext cx="2372491" cy="79962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①  关闭时：</a:t>
            </a:r>
            <a:r>
              <a:rPr lang="en-US" altLang="zh-CN" dirty="0" err="1">
                <a:solidFill>
                  <a:schemeClr val="tx1"/>
                </a:solidFill>
              </a:rPr>
              <a:t>cgi.fix_pathinfo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142121" y="4329511"/>
            <a:ext cx="2372491" cy="799623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②   开启时：</a:t>
            </a:r>
            <a:r>
              <a:rPr lang="en-US" altLang="zh-CN" dirty="0" err="1">
                <a:solidFill>
                  <a:schemeClr val="tx1"/>
                </a:solidFill>
              </a:rPr>
              <a:t>cgi.fix_pathinfo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20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 smtClean="0">
                <a:solidFill>
                  <a:srgbClr val="0070C0"/>
                </a:solidFill>
              </a:rPr>
              <a:t>PHP</a:t>
            </a:r>
            <a:r>
              <a:rPr lang="zh-CN" altLang="en-US" b="1" u="sng" dirty="0">
                <a:solidFill>
                  <a:srgbClr val="0070C0"/>
                </a:solidFill>
              </a:rPr>
              <a:t>的官方网站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php.net</a:t>
            </a:r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发布的版本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PHP</a:t>
            </a:r>
            <a:r>
              <a:rPr lang="zh-CN" altLang="en-US" dirty="0"/>
              <a:t>官方网站发布了</a:t>
            </a:r>
            <a:r>
              <a:rPr lang="en-US" altLang="zh-CN" dirty="0"/>
              <a:t>5.6</a:t>
            </a:r>
            <a:r>
              <a:rPr lang="zh-CN" altLang="en-US" dirty="0"/>
              <a:t>和</a:t>
            </a:r>
            <a:r>
              <a:rPr lang="en-US" altLang="zh-CN" dirty="0"/>
              <a:t>7.0</a:t>
            </a:r>
            <a:r>
              <a:rPr lang="zh-CN" altLang="en-US" dirty="0"/>
              <a:t>两种</a:t>
            </a:r>
            <a:r>
              <a:rPr lang="zh-CN" altLang="en-US" dirty="0" smtClean="0"/>
              <a:t>版本；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特性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5.6</a:t>
            </a:r>
            <a:r>
              <a:rPr lang="zh-CN" altLang="en-US" dirty="0"/>
              <a:t>具有很强的兼容性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7.0</a:t>
            </a:r>
            <a:r>
              <a:rPr lang="zh-CN" altLang="en-US" dirty="0"/>
              <a:t>具有优越的</a:t>
            </a:r>
            <a:r>
              <a:rPr lang="zh-CN" altLang="en-US" dirty="0" smtClean="0"/>
              <a:t>性能。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51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文件是否存在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5799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）解决办法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为了</a:t>
            </a:r>
            <a:r>
              <a:rPr lang="zh-CN" altLang="en-US" dirty="0"/>
              <a:t>防止这些情况带来的问题，可以利用</a:t>
            </a:r>
            <a:r>
              <a:rPr lang="en-US" altLang="zh-CN" dirty="0"/>
              <a:t>Nginx</a:t>
            </a:r>
            <a:r>
              <a:rPr lang="zh-CN" altLang="en-US" dirty="0"/>
              <a:t>提供的</a:t>
            </a:r>
            <a:r>
              <a:rPr lang="en-US" altLang="zh-CN" dirty="0" err="1"/>
              <a:t>try_files</a:t>
            </a:r>
            <a:r>
              <a:rPr lang="zh-CN" altLang="en-US" dirty="0"/>
              <a:t>指令来检测文件是否存在。接下来修改虚拟主机</a:t>
            </a:r>
            <a:r>
              <a:rPr lang="en-US" altLang="zh-CN" dirty="0" smtClean="0"/>
              <a:t>www.ng.test</a:t>
            </a:r>
            <a:r>
              <a:rPr lang="zh-CN" altLang="en-US" dirty="0" smtClean="0"/>
              <a:t>中</a:t>
            </a:r>
            <a:r>
              <a:rPr lang="zh-CN" altLang="en-US" dirty="0"/>
              <a:t>，关于</a:t>
            </a:r>
            <a:r>
              <a:rPr lang="en-US" altLang="zh-CN" dirty="0"/>
              <a:t>PHP</a:t>
            </a:r>
            <a:r>
              <a:rPr lang="zh-CN" altLang="en-US" dirty="0"/>
              <a:t>的</a:t>
            </a:r>
            <a:r>
              <a:rPr lang="en-US" altLang="zh-CN" dirty="0"/>
              <a:t>location</a:t>
            </a:r>
            <a:r>
              <a:rPr lang="zh-CN" altLang="en-US" dirty="0" smtClean="0"/>
              <a:t>配置。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157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文件是否存在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57992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）解决办法</a:t>
            </a:r>
            <a:endParaRPr lang="en-US" altLang="zh-CN" dirty="0" smtClean="0"/>
          </a:p>
        </p:txBody>
      </p:sp>
      <p:grpSp>
        <p:nvGrpSpPr>
          <p:cNvPr id="7" name="组合 2"/>
          <p:cNvGrpSpPr>
            <a:grpSpLocks/>
          </p:cNvGrpSpPr>
          <p:nvPr/>
        </p:nvGrpSpPr>
        <p:grpSpPr bwMode="auto">
          <a:xfrm>
            <a:off x="528446" y="2895553"/>
            <a:ext cx="3194466" cy="2092081"/>
            <a:chOff x="3474760" y="3422670"/>
            <a:chExt cx="515912" cy="870710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3474760" y="3422670"/>
              <a:ext cx="515912" cy="87071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3494306" y="3454017"/>
              <a:ext cx="485859" cy="783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location ~ \.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 {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try_files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$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uri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=404;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fastcgi_pass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127.0.0.1:9000;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include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fastcgi.conf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3752607" y="2318482"/>
            <a:ext cx="501138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try_files</a:t>
            </a:r>
            <a:r>
              <a:rPr lang="zh-CN" altLang="zh-CN" dirty="0"/>
              <a:t>指令的参数数量可以有多个，每个参数表示一个文件路径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try_files</a:t>
            </a:r>
            <a:r>
              <a:rPr lang="zh-CN" altLang="zh-CN" dirty="0"/>
              <a:t>会从左到右依次检测给定的文件路径是否存在，如果存在则发生内部重定向，跳出当前</a:t>
            </a:r>
            <a:r>
              <a:rPr lang="en-US" altLang="zh-CN" dirty="0"/>
              <a:t>location</a:t>
            </a:r>
            <a:r>
              <a:rPr lang="zh-CN" altLang="zh-CN" dirty="0"/>
              <a:t>并重新匹配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try_files</a:t>
            </a:r>
            <a:r>
              <a:rPr lang="zh-CN" altLang="zh-CN" dirty="0"/>
              <a:t>的最后一个参数可以是状态码，如“</a:t>
            </a:r>
            <a:r>
              <a:rPr lang="en-US" altLang="zh-CN" dirty="0"/>
              <a:t>=404</a:t>
            </a:r>
            <a:r>
              <a:rPr lang="zh-CN" altLang="zh-CN" dirty="0"/>
              <a:t>”表示返回</a:t>
            </a:r>
            <a:r>
              <a:rPr lang="en-US" altLang="zh-CN" dirty="0"/>
              <a:t>404</a:t>
            </a:r>
            <a:r>
              <a:rPr lang="zh-CN" altLang="zh-CN" dirty="0"/>
              <a:t>，如果是文件路径，文件不存在时会返回</a:t>
            </a:r>
            <a:r>
              <a:rPr lang="en-US" altLang="zh-CN" dirty="0"/>
              <a:t>500</a:t>
            </a:r>
            <a:r>
              <a:rPr lang="zh-CN" altLang="zh-CN" dirty="0"/>
              <a:t>错误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$</a:t>
            </a:r>
            <a:r>
              <a:rPr lang="en-US" altLang="zh-CN" dirty="0" err="1"/>
              <a:t>uri</a:t>
            </a:r>
            <a:r>
              <a:rPr lang="zh-CN" altLang="zh-CN" dirty="0"/>
              <a:t>是</a:t>
            </a:r>
            <a:r>
              <a:rPr lang="en-US" altLang="zh-CN" dirty="0"/>
              <a:t>Nginx</a:t>
            </a:r>
            <a:r>
              <a:rPr lang="zh-CN" altLang="zh-CN" dirty="0"/>
              <a:t>的内置变量，该变量的值是</a:t>
            </a:r>
            <a:r>
              <a:rPr lang="en-US" altLang="zh-CN" dirty="0"/>
              <a:t>URL</a:t>
            </a:r>
            <a:r>
              <a:rPr lang="zh-CN" altLang="zh-CN" dirty="0"/>
              <a:t>地址中从域名</a:t>
            </a:r>
            <a:r>
              <a:rPr lang="zh-CN" altLang="zh-CN" dirty="0" smtClean="0"/>
              <a:t>到参数</a:t>
            </a:r>
            <a:r>
              <a:rPr lang="zh-CN" altLang="zh-CN" dirty="0"/>
              <a:t>之间的部分。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3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1572" y="1960049"/>
            <a:ext cx="86986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Apache HTTP Server</a:t>
            </a:r>
            <a:r>
              <a:rPr lang="zh-CN" altLang="en-US" dirty="0"/>
              <a:t>是一个功能强大的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r>
              <a:rPr lang="zh-CN" altLang="en-US" dirty="0" smtClean="0"/>
              <a:t>，一直具有</a:t>
            </a:r>
            <a:r>
              <a:rPr lang="zh-CN" altLang="en-US" dirty="0"/>
              <a:t>相当高的市场</a:t>
            </a:r>
            <a:r>
              <a:rPr lang="zh-CN" altLang="en-US" dirty="0" smtClean="0"/>
              <a:t>占有率；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Apache</a:t>
            </a:r>
            <a:r>
              <a:rPr lang="zh-CN" altLang="en-US" b="1" u="sng" dirty="0">
                <a:solidFill>
                  <a:srgbClr val="0070C0"/>
                </a:solidFill>
              </a:rPr>
              <a:t>的特点</a:t>
            </a:r>
            <a:r>
              <a:rPr lang="zh-CN" altLang="en-US" dirty="0" smtClean="0"/>
              <a:t>：功能</a:t>
            </a:r>
            <a:r>
              <a:rPr lang="zh-CN" altLang="en-US" dirty="0"/>
              <a:t>上更加完善，具有非常出色的</a:t>
            </a:r>
            <a:r>
              <a:rPr lang="zh-CN" altLang="en-US" dirty="0" smtClean="0"/>
              <a:t>稳定性；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070C0"/>
                </a:solidFill>
              </a:rPr>
              <a:t>Apache+Nginx</a:t>
            </a:r>
            <a:r>
              <a:rPr lang="zh-CN" altLang="en-US" dirty="0" smtClean="0"/>
              <a:t>：</a:t>
            </a:r>
            <a:r>
              <a:rPr lang="en-US" altLang="zh-CN" dirty="0"/>
              <a:t>Nginx</a:t>
            </a:r>
            <a:r>
              <a:rPr lang="zh-CN" altLang="en-US" dirty="0" smtClean="0"/>
              <a:t>具有</a:t>
            </a:r>
            <a:r>
              <a:rPr lang="zh-CN" altLang="en-US" dirty="0"/>
              <a:t>非常高的性能，两者可以共存，因此可以组成</a:t>
            </a:r>
            <a:r>
              <a:rPr lang="en-US" altLang="zh-CN" dirty="0"/>
              <a:t>LNAMP</a:t>
            </a:r>
            <a:r>
              <a:rPr lang="zh-CN" altLang="en-US" dirty="0"/>
              <a:t>平台，</a:t>
            </a:r>
            <a:r>
              <a:rPr lang="en-US" altLang="zh-CN" dirty="0"/>
              <a:t>Nginx</a:t>
            </a:r>
            <a:r>
              <a:rPr lang="zh-CN" altLang="en-US" dirty="0"/>
              <a:t>处理静态请求，而动态请求交给</a:t>
            </a:r>
            <a:r>
              <a:rPr lang="en-US" altLang="zh-CN" dirty="0"/>
              <a:t>Apache</a:t>
            </a:r>
            <a:r>
              <a:rPr lang="zh-CN" altLang="en-US" dirty="0"/>
              <a:t>和</a:t>
            </a:r>
            <a:r>
              <a:rPr lang="en-US" altLang="zh-CN" dirty="0"/>
              <a:t>PHP</a:t>
            </a:r>
            <a:r>
              <a:rPr lang="zh-CN" altLang="en-US" dirty="0"/>
              <a:t>进行处理。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279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8" y="1948174"/>
            <a:ext cx="85799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官方网站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httpd.apache.org</a:t>
            </a:r>
          </a:p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Apache</a:t>
            </a:r>
            <a:r>
              <a:rPr lang="zh-CN" altLang="en-US" b="1" u="sng" dirty="0">
                <a:solidFill>
                  <a:srgbClr val="0070C0"/>
                </a:solidFill>
              </a:rPr>
              <a:t>发布的版本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2.2</a:t>
            </a:r>
            <a:r>
              <a:rPr lang="zh-CN" altLang="en-US" dirty="0"/>
              <a:t>和</a:t>
            </a:r>
            <a:r>
              <a:rPr lang="en-US" altLang="zh-CN" dirty="0"/>
              <a:t>2.4</a:t>
            </a:r>
            <a:r>
              <a:rPr lang="zh-CN" altLang="en-US" dirty="0"/>
              <a:t>两种</a:t>
            </a:r>
            <a:r>
              <a:rPr lang="zh-CN" altLang="en-US" dirty="0" smtClean="0"/>
              <a:t>版本</a:t>
            </a:r>
            <a:r>
              <a:rPr lang="zh-CN" altLang="en-US" dirty="0"/>
              <a:t>，</a:t>
            </a:r>
            <a:r>
              <a:rPr lang="zh-CN" altLang="en-US" dirty="0" smtClean="0"/>
              <a:t>本</a:t>
            </a:r>
            <a:r>
              <a:rPr lang="zh-CN" altLang="en-US" dirty="0"/>
              <a:t>书基于</a:t>
            </a:r>
            <a:r>
              <a:rPr lang="en-US" altLang="zh-CN" dirty="0"/>
              <a:t>2.4</a:t>
            </a:r>
            <a:r>
              <a:rPr lang="zh-CN" altLang="en-US" dirty="0"/>
              <a:t>版本进行讲解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官方网站找到</a:t>
            </a:r>
            <a:r>
              <a:rPr lang="en-US" altLang="zh-CN" dirty="0"/>
              <a:t>Apache 2.4</a:t>
            </a:r>
            <a:r>
              <a:rPr lang="zh-CN" altLang="en-US" dirty="0"/>
              <a:t>的源代码包“</a:t>
            </a:r>
            <a:r>
              <a:rPr lang="en-US" altLang="zh-CN" b="1" u="sng" dirty="0" smtClean="0">
                <a:solidFill>
                  <a:srgbClr val="0070C0"/>
                </a:solidFill>
              </a:rPr>
              <a:t>httpd-2.4.23.tar.gz</a:t>
            </a:r>
            <a:r>
              <a:rPr lang="zh-CN" altLang="en-US" dirty="0" smtClean="0"/>
              <a:t>”进行</a:t>
            </a:r>
            <a:r>
              <a:rPr lang="zh-CN" altLang="en-US" dirty="0"/>
              <a:t>下载即可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值得一提的是</a:t>
            </a:r>
            <a:r>
              <a:rPr lang="zh-CN" altLang="en-US" dirty="0"/>
              <a:t>，</a:t>
            </a:r>
            <a:r>
              <a:rPr lang="en-US" altLang="zh-CN" dirty="0"/>
              <a:t>Apache</a:t>
            </a:r>
            <a:r>
              <a:rPr lang="zh-CN" altLang="en-US" dirty="0"/>
              <a:t>官方网站对</a:t>
            </a:r>
            <a:r>
              <a:rPr lang="en-US" altLang="zh-CN" dirty="0"/>
              <a:t>Apache HTTP Server</a:t>
            </a:r>
            <a:r>
              <a:rPr lang="zh-CN" altLang="en-US" dirty="0"/>
              <a:t>的简称是</a:t>
            </a:r>
            <a:r>
              <a:rPr lang="en-US" altLang="zh-CN" dirty="0" err="1"/>
              <a:t>httpd</a:t>
            </a:r>
            <a:r>
              <a:rPr lang="zh-CN" altLang="en-US" dirty="0"/>
              <a:t>，而国内更习惯简称为</a:t>
            </a:r>
            <a:r>
              <a:rPr lang="en-US" altLang="zh-CN" dirty="0"/>
              <a:t>Apache</a:t>
            </a:r>
            <a:r>
              <a:rPr lang="zh-CN" altLang="en-US" dirty="0"/>
              <a:t>。本书也沿用国内习惯的</a:t>
            </a:r>
            <a:r>
              <a:rPr lang="en-US" altLang="zh-CN" dirty="0"/>
              <a:t>Apache</a:t>
            </a:r>
            <a:r>
              <a:rPr lang="zh-CN" altLang="en-US" dirty="0"/>
              <a:t>这一简称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463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986" name="Picture 2" descr="dfgdfgddddfg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0" y="1914225"/>
            <a:ext cx="8212511" cy="401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81893" y="2576547"/>
            <a:ext cx="1235034" cy="1176056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31322" y="3610095"/>
            <a:ext cx="710543" cy="294506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4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1673" y="2494167"/>
            <a:ext cx="8302939" cy="2160000"/>
            <a:chOff x="415635" y="2398807"/>
            <a:chExt cx="7920000" cy="2160000"/>
          </a:xfrm>
        </p:grpSpPr>
        <p:sp>
          <p:nvSpPr>
            <p:cNvPr id="10" name="矩形 9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7544" y="2461481"/>
              <a:ext cx="7812000" cy="20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82375" y="2114165"/>
            <a:ext cx="1235034" cy="866899"/>
            <a:chOff x="7623958" y="2018805"/>
            <a:chExt cx="1235034" cy="866899"/>
          </a:xfrm>
        </p:grpSpPr>
        <p:sp>
          <p:nvSpPr>
            <p:cNvPr id="13" name="泪滴形 12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800681" y="2137197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30984" y="2650720"/>
            <a:ext cx="8233004" cy="166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需要注意的是，</a:t>
            </a:r>
            <a:r>
              <a:rPr lang="en-US" altLang="zh-CN" dirty="0"/>
              <a:t>Apache 2.4</a:t>
            </a:r>
            <a:r>
              <a:rPr lang="zh-CN" altLang="en-US" dirty="0"/>
              <a:t>依赖于</a:t>
            </a:r>
            <a:r>
              <a:rPr lang="en-US" altLang="zh-CN" dirty="0"/>
              <a:t>Apache</a:t>
            </a:r>
            <a:r>
              <a:rPr lang="zh-CN" altLang="en-US" dirty="0"/>
              <a:t>的软件支持库</a:t>
            </a:r>
            <a:r>
              <a:rPr lang="en-US" altLang="zh-CN" dirty="0"/>
              <a:t>APR</a:t>
            </a:r>
            <a:r>
              <a:rPr lang="zh-CN" altLang="en-US" dirty="0"/>
              <a:t>（</a:t>
            </a:r>
            <a:r>
              <a:rPr lang="en-US" altLang="zh-CN" dirty="0"/>
              <a:t>Apache Portable Runtime</a:t>
            </a:r>
            <a:r>
              <a:rPr lang="zh-CN" altLang="en-US" dirty="0"/>
              <a:t>）和</a:t>
            </a:r>
            <a:r>
              <a:rPr lang="en-US" altLang="zh-CN" dirty="0"/>
              <a:t>APR-</a:t>
            </a:r>
            <a:r>
              <a:rPr lang="en-US" altLang="zh-CN" dirty="0" err="1"/>
              <a:t>util</a:t>
            </a:r>
            <a:r>
              <a:rPr lang="zh-CN" altLang="en-US" dirty="0"/>
              <a:t>（</a:t>
            </a:r>
            <a:r>
              <a:rPr lang="en-US" altLang="zh-CN" dirty="0"/>
              <a:t>Apache Portable Runtime Utility</a:t>
            </a:r>
            <a:r>
              <a:rPr lang="zh-CN" altLang="en-US" dirty="0"/>
              <a:t>），其下载地址为</a:t>
            </a:r>
            <a:r>
              <a:rPr lang="en-US" altLang="zh-CN" dirty="0"/>
              <a:t>https://</a:t>
            </a:r>
            <a:r>
              <a:rPr lang="en-US" altLang="zh-CN" dirty="0" smtClean="0"/>
              <a:t>apr.apache.org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397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010" name="Picture 2" descr="dfgdfgfgfgfgfgdfgdfgdfg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60" y="1812347"/>
            <a:ext cx="6939841" cy="4327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1911929" y="3206337"/>
            <a:ext cx="3479467" cy="380011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11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198" y="1948174"/>
            <a:ext cx="8579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上传软件资源</a:t>
            </a:r>
            <a:r>
              <a:rPr lang="zh-CN" altLang="en-US" dirty="0" smtClean="0"/>
              <a:t>：将</a:t>
            </a:r>
            <a:r>
              <a:rPr lang="zh-CN" altLang="en-US" dirty="0"/>
              <a:t>前面下载的</a:t>
            </a:r>
            <a:r>
              <a:rPr lang="en-US" altLang="zh-CN" dirty="0"/>
              <a:t>httpd-2.4.23.tar.gz</a:t>
            </a:r>
            <a:r>
              <a:rPr lang="zh-CN" altLang="en-US" dirty="0"/>
              <a:t>、</a:t>
            </a:r>
            <a:r>
              <a:rPr lang="en-US" altLang="zh-CN" dirty="0"/>
              <a:t>apr-1.5.2.tar.gz</a:t>
            </a:r>
            <a:r>
              <a:rPr lang="zh-CN" altLang="en-US" dirty="0"/>
              <a:t>、</a:t>
            </a:r>
            <a:r>
              <a:rPr lang="en-US" altLang="zh-CN" dirty="0"/>
              <a:t>apr-util-1.5.4.tar.gz</a:t>
            </a:r>
            <a:r>
              <a:rPr lang="zh-CN" altLang="en-US" dirty="0"/>
              <a:t>三个源码包保存到</a:t>
            </a:r>
            <a:r>
              <a:rPr lang="en-US" altLang="zh-CN" dirty="0"/>
              <a:t>Linux</a:t>
            </a:r>
            <a:r>
              <a:rPr lang="zh-CN" altLang="en-US" dirty="0"/>
              <a:t>服务器中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070C0"/>
                </a:solidFill>
              </a:rPr>
              <a:t>APR</a:t>
            </a:r>
            <a:r>
              <a:rPr lang="zh-CN" altLang="en-US" b="1" u="sng" dirty="0">
                <a:solidFill>
                  <a:srgbClr val="0070C0"/>
                </a:solidFill>
              </a:rPr>
              <a:t>和</a:t>
            </a:r>
            <a:r>
              <a:rPr lang="en-US" altLang="zh-CN" b="1" u="sng" dirty="0">
                <a:solidFill>
                  <a:srgbClr val="0070C0"/>
                </a:solidFill>
              </a:rPr>
              <a:t>APR-</a:t>
            </a:r>
            <a:r>
              <a:rPr lang="en-US" altLang="zh-CN" b="1" u="sng" dirty="0" err="1">
                <a:solidFill>
                  <a:srgbClr val="0070C0"/>
                </a:solidFill>
              </a:rPr>
              <a:t>util</a:t>
            </a:r>
            <a:r>
              <a:rPr lang="zh-CN" altLang="en-US" b="1" u="sng" dirty="0">
                <a:solidFill>
                  <a:srgbClr val="0070C0"/>
                </a:solidFill>
              </a:rPr>
              <a:t>编译方式</a:t>
            </a:r>
            <a:r>
              <a:rPr lang="zh-CN" altLang="en-US" dirty="0" smtClean="0"/>
              <a:t>：既</a:t>
            </a:r>
            <a:r>
              <a:rPr lang="zh-CN" altLang="en-US" dirty="0"/>
              <a:t>可以独立编译安装，也可以放入</a:t>
            </a:r>
            <a:r>
              <a:rPr lang="en-US" altLang="zh-CN" dirty="0"/>
              <a:t>Apache</a:t>
            </a:r>
            <a:r>
              <a:rPr lang="zh-CN" altLang="en-US" dirty="0"/>
              <a:t>源码中，和</a:t>
            </a:r>
            <a:r>
              <a:rPr lang="en-US" altLang="zh-CN" dirty="0"/>
              <a:t>Apache</a:t>
            </a:r>
            <a:r>
              <a:rPr lang="zh-CN" altLang="en-US" dirty="0"/>
              <a:t>一起编译安装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267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2618503" y="2002017"/>
            <a:ext cx="5857460" cy="2222712"/>
            <a:chOff x="3474760" y="3422670"/>
            <a:chExt cx="515912" cy="925078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74760" y="3422670"/>
              <a:ext cx="515912" cy="92507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494306" y="3454017"/>
              <a:ext cx="485859" cy="806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tar 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zxvf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httpd-2.4.23.tar.gz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tar 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zxvf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apr-1.5.2.tar.gz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tar 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zxvf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apr-util-1.5.4.tar.gz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mv apr-1.5.2 httpd-2.4.23/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srclib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apr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mv apr-util-1.5.4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httpd-2.4.23/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srclib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apr-util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4034" name="Picture 2" descr="dfgdfdfgdfggdfg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11" y="4361871"/>
            <a:ext cx="6268325" cy="161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547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198" y="1948174"/>
            <a:ext cx="85799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Apache</a:t>
            </a:r>
            <a:r>
              <a:rPr lang="zh-CN" altLang="en-US" dirty="0"/>
              <a:t>提供了</a:t>
            </a:r>
            <a:r>
              <a:rPr lang="en-US" altLang="zh-CN" dirty="0"/>
              <a:t>configure</a:t>
            </a:r>
            <a:r>
              <a:rPr lang="zh-CN" altLang="en-US" dirty="0"/>
              <a:t>程序用于编译安装。使用“</a:t>
            </a:r>
            <a:r>
              <a:rPr lang="en-US" altLang="zh-CN" dirty="0"/>
              <a:t>./configure --help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命令可以查看详细的编译选项，也可以查阅</a:t>
            </a:r>
            <a:r>
              <a:rPr lang="en-US" altLang="zh-CN" dirty="0"/>
              <a:t>Apache</a:t>
            </a:r>
            <a:r>
              <a:rPr lang="zh-CN" altLang="en-US" dirty="0"/>
              <a:t>官方手册。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083912"/>
              </p:ext>
            </p:extLst>
          </p:nvPr>
        </p:nvGraphicFramePr>
        <p:xfrm>
          <a:off x="505527" y="3336967"/>
          <a:ext cx="8139707" cy="2030680"/>
        </p:xfrm>
        <a:graphic>
          <a:graphicData uri="http://schemas.openxmlformats.org/drawingml/2006/table">
            <a:tbl>
              <a:tblPr firstRow="1" bandRow="1"/>
              <a:tblGrid>
                <a:gridCol w="2535737"/>
                <a:gridCol w="5603970"/>
              </a:tblGrid>
              <a:tr h="4061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/>
                          <a:ea typeface="宋体"/>
                        </a:rPr>
                        <a:t>选项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--prefix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安装目录，默认目录为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/usr/local/apache2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--enable-so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开启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DSO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Dynamic Shared Objects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，动态共享对象）支持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--enable-deflate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开启压缩支持（依赖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zlib-devel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--enable-ssl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开启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SSL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支持（依赖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openssl-devel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2330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0" name="Picture 2" descr="rtwwer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05" y="2105827"/>
            <a:ext cx="6961927" cy="377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888190" y="3194784"/>
            <a:ext cx="2044530" cy="854705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51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920374" y="2108894"/>
            <a:ext cx="7297343" cy="1958590"/>
            <a:chOff x="3474760" y="3422670"/>
            <a:chExt cx="515074" cy="815152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74760" y="3422670"/>
              <a:ext cx="515074" cy="77306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494306" y="3454017"/>
              <a:ext cx="485859" cy="783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yum -y install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pcre-devel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openssl-devel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httpd-2.4.23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httpd-2.4.23]# ./configure --enable-so --enable-deflate --enable-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ssl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httpd-2.4.23]# make &amp;&amp; make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install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84749" y="3992624"/>
            <a:ext cx="52191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pcre-devel</a:t>
            </a:r>
            <a:r>
              <a:rPr lang="zh-CN" altLang="zh-CN" dirty="0"/>
              <a:t>是</a:t>
            </a:r>
            <a:r>
              <a:rPr lang="en-US" altLang="zh-CN" dirty="0"/>
              <a:t>Apache</a:t>
            </a:r>
            <a:r>
              <a:rPr lang="zh-CN" altLang="zh-CN" dirty="0"/>
              <a:t>必需的依赖</a:t>
            </a:r>
            <a:r>
              <a:rPr lang="zh-CN" altLang="zh-CN" dirty="0" smtClean="0"/>
              <a:t>包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openssl-devel</a:t>
            </a:r>
            <a:r>
              <a:rPr lang="zh-CN" altLang="zh-CN" dirty="0"/>
              <a:t>是可选模块</a:t>
            </a:r>
            <a:r>
              <a:rPr lang="en-US" altLang="zh-CN" dirty="0" err="1"/>
              <a:t>mod_ssl</a:t>
            </a:r>
            <a:r>
              <a:rPr lang="zh-CN" altLang="zh-CN" dirty="0"/>
              <a:t>的依赖</a:t>
            </a:r>
            <a:r>
              <a:rPr lang="zh-CN" altLang="zh-CN" dirty="0" smtClean="0"/>
              <a:t>包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mod_deflate</a:t>
            </a:r>
            <a:r>
              <a:rPr lang="zh-CN" altLang="zh-CN" dirty="0"/>
              <a:t>模块用于</a:t>
            </a:r>
            <a:r>
              <a:rPr lang="en-US" altLang="zh-CN" dirty="0" err="1"/>
              <a:t>gzip</a:t>
            </a:r>
            <a:r>
              <a:rPr lang="zh-CN" altLang="zh-CN" dirty="0"/>
              <a:t>压缩</a:t>
            </a:r>
            <a:r>
              <a:rPr lang="zh-CN" altLang="zh-CN" dirty="0" smtClean="0"/>
              <a:t>支持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mod_ssl</a:t>
            </a:r>
            <a:r>
              <a:rPr lang="zh-CN" altLang="zh-CN" dirty="0"/>
              <a:t>模块用于</a:t>
            </a:r>
            <a:r>
              <a:rPr lang="en-US" altLang="zh-CN" dirty="0"/>
              <a:t>HTTPS</a:t>
            </a:r>
            <a:r>
              <a:rPr lang="zh-CN" altLang="zh-CN" dirty="0"/>
              <a:t>访问</a:t>
            </a:r>
            <a:r>
              <a:rPr lang="zh-CN" altLang="zh-CN" dirty="0" smtClean="0"/>
              <a:t>支持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347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5058" name="Picture 2" descr="fdgdfgdfg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8" y="2274249"/>
            <a:ext cx="3784221" cy="334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 descr="dfsdfsd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04" y="2275410"/>
            <a:ext cx="3248479" cy="336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3351932" y="4965801"/>
            <a:ext cx="1280268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编译前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配置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39594" y="3322988"/>
            <a:ext cx="1280268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编译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安装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39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57992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在完成安装后，打开默认安装目录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/local/apache2</a:t>
            </a:r>
            <a:r>
              <a:rPr lang="zh-CN" altLang="en-US" dirty="0"/>
              <a:t>查看</a:t>
            </a:r>
            <a:r>
              <a:rPr lang="en-US" altLang="zh-CN" dirty="0"/>
              <a:t>Apache</a:t>
            </a:r>
            <a:r>
              <a:rPr lang="zh-CN" altLang="en-US" dirty="0"/>
              <a:t>的目录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1175267" y="2868915"/>
            <a:ext cx="6994963" cy="2035591"/>
            <a:chOff x="3474760" y="3422670"/>
            <a:chExt cx="427846" cy="847199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3474760" y="3422670"/>
              <a:ext cx="427846" cy="84719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3494306" y="3454017"/>
              <a:ext cx="399584" cy="755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/local/apache2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apache2]# ls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bin   build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cgi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-bin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conf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error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htdocs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icons   include   lib   logs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man   manual  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modules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7133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5799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bin</a:t>
            </a:r>
            <a:r>
              <a:rPr lang="zh-CN" altLang="en-US" dirty="0"/>
              <a:t>：存放</a:t>
            </a:r>
            <a:r>
              <a:rPr lang="en-US" altLang="zh-CN" dirty="0"/>
              <a:t>Apache</a:t>
            </a:r>
            <a:r>
              <a:rPr lang="zh-CN" altLang="en-US" dirty="0"/>
              <a:t>的二进制可执行文件和相关脚本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build</a:t>
            </a:r>
            <a:r>
              <a:rPr lang="zh-CN" altLang="en-US" dirty="0"/>
              <a:t>：存放</a:t>
            </a:r>
            <a:r>
              <a:rPr lang="en-US" altLang="zh-CN" dirty="0"/>
              <a:t>APR</a:t>
            </a:r>
            <a:r>
              <a:rPr lang="zh-CN" altLang="en-US" dirty="0"/>
              <a:t>编译文件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cgi</a:t>
            </a:r>
            <a:r>
              <a:rPr lang="en-US" altLang="zh-CN" dirty="0"/>
              <a:t>-bin</a:t>
            </a:r>
            <a:r>
              <a:rPr lang="zh-CN" altLang="en-US" dirty="0"/>
              <a:t>：存放</a:t>
            </a:r>
            <a:r>
              <a:rPr lang="en-US" altLang="zh-CN" dirty="0"/>
              <a:t>CGI</a:t>
            </a:r>
            <a:r>
              <a:rPr lang="zh-CN" altLang="en-US" dirty="0"/>
              <a:t>程序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conf</a:t>
            </a:r>
            <a:r>
              <a:rPr lang="zh-CN" altLang="en-US" dirty="0"/>
              <a:t>：存放</a:t>
            </a:r>
            <a:r>
              <a:rPr lang="en-US" altLang="zh-CN" dirty="0"/>
              <a:t>Apache</a:t>
            </a:r>
            <a:r>
              <a:rPr lang="zh-CN" altLang="en-US" dirty="0"/>
              <a:t>的配置文件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error</a:t>
            </a:r>
            <a:r>
              <a:rPr lang="zh-CN" altLang="en-US" dirty="0"/>
              <a:t>：存放</a:t>
            </a:r>
            <a:r>
              <a:rPr lang="en-US" altLang="zh-CN" dirty="0"/>
              <a:t>Apache</a:t>
            </a:r>
            <a:r>
              <a:rPr lang="zh-CN" altLang="en-US" dirty="0"/>
              <a:t>的默认错误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htdocs</a:t>
            </a:r>
            <a:r>
              <a:rPr lang="zh-CN" altLang="en-US" dirty="0"/>
              <a:t>：默认站点的文档目录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icons</a:t>
            </a:r>
            <a:r>
              <a:rPr lang="zh-CN" altLang="en-US" dirty="0"/>
              <a:t>、</a:t>
            </a:r>
            <a:r>
              <a:rPr lang="en-US" altLang="zh-CN" dirty="0"/>
              <a:t>include</a:t>
            </a:r>
            <a:r>
              <a:rPr lang="zh-CN" altLang="en-US" dirty="0"/>
              <a:t>、</a:t>
            </a:r>
            <a:r>
              <a:rPr lang="en-US" altLang="zh-CN" dirty="0"/>
              <a:t>lib</a:t>
            </a:r>
            <a:r>
              <a:rPr lang="zh-CN" altLang="en-US" dirty="0"/>
              <a:t>：分别存放图标文件、“</a:t>
            </a:r>
            <a:r>
              <a:rPr lang="en-US" altLang="zh-CN" dirty="0"/>
              <a:t>.h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头文件和一些库文件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logs</a:t>
            </a:r>
            <a:r>
              <a:rPr lang="zh-CN" altLang="en-US" dirty="0"/>
              <a:t>：存放日志文件，包括</a:t>
            </a:r>
            <a:r>
              <a:rPr lang="en-US" altLang="zh-CN" dirty="0" err="1"/>
              <a:t>access_log</a:t>
            </a:r>
            <a:r>
              <a:rPr lang="zh-CN" altLang="en-US" dirty="0"/>
              <a:t>和</a:t>
            </a:r>
            <a:r>
              <a:rPr lang="en-US" altLang="zh-CN" dirty="0" err="1"/>
              <a:t>error_log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man</a:t>
            </a:r>
            <a:r>
              <a:rPr lang="zh-CN" altLang="en-US" dirty="0"/>
              <a:t>、</a:t>
            </a:r>
            <a:r>
              <a:rPr lang="en-US" altLang="zh-CN" dirty="0"/>
              <a:t>manual</a:t>
            </a:r>
            <a:r>
              <a:rPr lang="zh-CN" altLang="en-US" dirty="0"/>
              <a:t>：分别存放用于</a:t>
            </a:r>
            <a:r>
              <a:rPr lang="en-US" altLang="zh-CN" dirty="0"/>
              <a:t>man</a:t>
            </a:r>
            <a:r>
              <a:rPr lang="zh-CN" altLang="en-US" dirty="0"/>
              <a:t>命令和网页形式的帮助手册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modules</a:t>
            </a:r>
            <a:r>
              <a:rPr lang="zh-CN" altLang="en-US" dirty="0"/>
              <a:t>：存放编译后的“</a:t>
            </a:r>
            <a:r>
              <a:rPr lang="en-US" altLang="zh-CN" dirty="0"/>
              <a:t>.so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动态模块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02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391502" y="2300498"/>
            <a:ext cx="5558041" cy="2841520"/>
            <a:chOff x="3474760" y="3418580"/>
            <a:chExt cx="431534" cy="652289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422670"/>
              <a:ext cx="421391" cy="64819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483242" y="3418580"/>
              <a:ext cx="423052" cy="61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vi /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init.d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httpd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#! /bin/bash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chkconfig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: 35 85 15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/local/apache2/bin/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apachectl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$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chmod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+x /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etc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init.d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2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httpd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-I INPUT -p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tcp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dport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80 -j ACCEPT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iptables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save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896094" y="2233723"/>
            <a:ext cx="304602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Apache</a:t>
            </a:r>
            <a:r>
              <a:rPr lang="zh-CN" altLang="zh-CN" dirty="0"/>
              <a:t>在</a:t>
            </a:r>
            <a:r>
              <a:rPr lang="en-US" altLang="zh-CN" dirty="0"/>
              <a:t>bin</a:t>
            </a:r>
            <a:r>
              <a:rPr lang="zh-CN" altLang="zh-CN" dirty="0"/>
              <a:t>目录下已经提供了一个能够通过</a:t>
            </a:r>
            <a:r>
              <a:rPr lang="en-US" altLang="zh-CN" dirty="0"/>
              <a:t>start</a:t>
            </a:r>
            <a:r>
              <a:rPr lang="zh-CN" altLang="zh-CN" dirty="0"/>
              <a:t>、</a:t>
            </a:r>
            <a:r>
              <a:rPr lang="en-US" altLang="zh-CN" dirty="0"/>
              <a:t>stop</a:t>
            </a:r>
            <a:r>
              <a:rPr lang="zh-CN" altLang="zh-CN" dirty="0"/>
              <a:t>、</a:t>
            </a:r>
            <a:r>
              <a:rPr lang="en-US" altLang="zh-CN" dirty="0"/>
              <a:t>restart</a:t>
            </a:r>
            <a:r>
              <a:rPr lang="zh-CN" altLang="zh-CN" dirty="0"/>
              <a:t>等参数控制</a:t>
            </a:r>
            <a:r>
              <a:rPr lang="en-US" altLang="zh-CN" dirty="0"/>
              <a:t>Apache</a:t>
            </a:r>
            <a:r>
              <a:rPr lang="zh-CN" altLang="zh-CN" dirty="0"/>
              <a:t>服务的脚本程序</a:t>
            </a:r>
            <a:r>
              <a:rPr lang="en-US" altLang="zh-CN" dirty="0" err="1"/>
              <a:t>apachectl</a:t>
            </a:r>
            <a:r>
              <a:rPr lang="zh-CN" altLang="zh-CN" dirty="0"/>
              <a:t>，因此在编写</a:t>
            </a:r>
            <a:r>
              <a:rPr lang="en-US" altLang="zh-CN" dirty="0" err="1"/>
              <a:t>httpd</a:t>
            </a:r>
            <a:r>
              <a:rPr lang="zh-CN" altLang="zh-CN" dirty="0"/>
              <a:t>服务脚本时直接将参数传入到</a:t>
            </a:r>
            <a:r>
              <a:rPr lang="en-US" altLang="zh-CN" dirty="0" err="1"/>
              <a:t>apachectl</a:t>
            </a:r>
            <a:r>
              <a:rPr lang="zh-CN" altLang="zh-CN" dirty="0"/>
              <a:t>脚本中即</a:t>
            </a:r>
            <a:r>
              <a:rPr lang="zh-CN" altLang="zh-CN" dirty="0" smtClean="0"/>
              <a:t>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8244" y="2695701"/>
            <a:ext cx="3703125" cy="116379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588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1673" y="2494167"/>
            <a:ext cx="8302939" cy="2160000"/>
            <a:chOff x="415635" y="2398807"/>
            <a:chExt cx="7920000" cy="2160000"/>
          </a:xfrm>
        </p:grpSpPr>
        <p:sp>
          <p:nvSpPr>
            <p:cNvPr id="9" name="矩形 8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7544" y="2461481"/>
              <a:ext cx="7812000" cy="20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582375" y="2114165"/>
            <a:ext cx="1235034" cy="866899"/>
            <a:chOff x="7623958" y="2018805"/>
            <a:chExt cx="1235034" cy="866899"/>
          </a:xfrm>
        </p:grpSpPr>
        <p:sp>
          <p:nvSpPr>
            <p:cNvPr id="15" name="泪滴形 14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800681" y="2137197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30984" y="2710095"/>
            <a:ext cx="81148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需要注意的是，</a:t>
            </a:r>
            <a:r>
              <a:rPr lang="en-US" altLang="zh-CN" dirty="0"/>
              <a:t>Apache</a:t>
            </a:r>
            <a:r>
              <a:rPr lang="zh-CN" altLang="en-US" dirty="0"/>
              <a:t>在安装后默认没有配置</a:t>
            </a:r>
            <a:r>
              <a:rPr lang="en-US" altLang="zh-CN" dirty="0" err="1"/>
              <a:t>ServerName</a:t>
            </a:r>
            <a:r>
              <a:rPr lang="zh-CN" altLang="en-US" dirty="0"/>
              <a:t>，因此</a:t>
            </a:r>
            <a:r>
              <a:rPr lang="zh-CN" altLang="en-US" dirty="0" smtClean="0"/>
              <a:t>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Apache</a:t>
            </a:r>
            <a:r>
              <a:rPr lang="zh-CN" altLang="en-US" dirty="0"/>
              <a:t>启动时会出现一个提示信息，告知用户</a:t>
            </a:r>
            <a:r>
              <a:rPr lang="en-US" altLang="zh-CN" dirty="0"/>
              <a:t>Apache</a:t>
            </a:r>
            <a:r>
              <a:rPr lang="zh-CN" altLang="en-US" dirty="0"/>
              <a:t>自动使用了</a:t>
            </a:r>
            <a:r>
              <a:rPr lang="en-US" altLang="zh-CN" dirty="0" err="1"/>
              <a:t>localhost.localdomain</a:t>
            </a:r>
            <a:r>
              <a:rPr lang="zh-CN" altLang="en-US" dirty="0"/>
              <a:t>作为</a:t>
            </a:r>
            <a:r>
              <a:rPr lang="en-US" altLang="zh-CN" dirty="0" err="1"/>
              <a:t>ServerName</a:t>
            </a:r>
            <a:r>
              <a:rPr lang="zh-CN" altLang="en-US" dirty="0"/>
              <a:t>。若不希望出现这个提示，可以打开</a:t>
            </a:r>
            <a:r>
              <a:rPr lang="en-US" altLang="zh-CN" dirty="0" err="1"/>
              <a:t>conf</a:t>
            </a:r>
            <a:r>
              <a:rPr lang="zh-CN" altLang="en-US" dirty="0"/>
              <a:t>目录下的</a:t>
            </a:r>
            <a:r>
              <a:rPr lang="en-US" altLang="zh-CN" dirty="0" err="1"/>
              <a:t>httpd.conf</a:t>
            </a:r>
            <a:r>
              <a:rPr lang="zh-CN" altLang="en-US" dirty="0"/>
              <a:t>文件，搜索找到如下一行配置，取消“</a:t>
            </a:r>
            <a:r>
              <a:rPr lang="en-US" altLang="zh-CN" dirty="0"/>
              <a:t>#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注释即可。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34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082" name="Picture 2" descr="sdfsdfssdfsdfdf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60" y="4154425"/>
            <a:ext cx="6963747" cy="121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2"/>
          <p:cNvGrpSpPr>
            <a:grpSpLocks/>
          </p:cNvGrpSpPr>
          <p:nvPr/>
        </p:nvGrpSpPr>
        <p:grpSpPr bwMode="auto">
          <a:xfrm>
            <a:off x="2758259" y="2068937"/>
            <a:ext cx="5023648" cy="1731170"/>
            <a:chOff x="3474760" y="3422670"/>
            <a:chExt cx="390043" cy="397401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3474760" y="3422670"/>
              <a:ext cx="390043" cy="39740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3484164" y="3429484"/>
              <a:ext cx="380639" cy="3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httpd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start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httpd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stop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service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httpd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restart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853785" y="4334496"/>
            <a:ext cx="6841425" cy="6120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83179" y="5199416"/>
            <a:ext cx="5569527" cy="162503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351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2198" y="1948174"/>
            <a:ext cx="8579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另外，</a:t>
            </a:r>
            <a:r>
              <a:rPr lang="en-US" altLang="zh-CN" dirty="0"/>
              <a:t>Apache</a:t>
            </a:r>
            <a:r>
              <a:rPr lang="zh-CN" altLang="en-US" dirty="0"/>
              <a:t>还具有</a:t>
            </a:r>
            <a:r>
              <a:rPr lang="en-US" altLang="zh-CN" dirty="0"/>
              <a:t>MPM</a:t>
            </a:r>
            <a:r>
              <a:rPr lang="zh-CN" altLang="en-US" dirty="0"/>
              <a:t>（</a:t>
            </a:r>
            <a:r>
              <a:rPr lang="en-US" altLang="zh-CN" dirty="0"/>
              <a:t>Multi-Processing Modules</a:t>
            </a:r>
            <a:r>
              <a:rPr lang="zh-CN" altLang="en-US" dirty="0"/>
              <a:t>，多处理模块）机制，提供了</a:t>
            </a:r>
            <a:r>
              <a:rPr lang="en-US" altLang="zh-CN" dirty="0"/>
              <a:t>event</a:t>
            </a:r>
            <a:r>
              <a:rPr lang="zh-CN" altLang="en-US" dirty="0"/>
              <a:t>、</a:t>
            </a:r>
            <a:r>
              <a:rPr lang="en-US" altLang="zh-CN" dirty="0" err="1"/>
              <a:t>prefork</a:t>
            </a:r>
            <a:r>
              <a:rPr lang="zh-CN" altLang="en-US" dirty="0"/>
              <a:t>、</a:t>
            </a:r>
            <a:r>
              <a:rPr lang="en-US" altLang="zh-CN" dirty="0"/>
              <a:t>worker</a:t>
            </a:r>
            <a:r>
              <a:rPr lang="zh-CN" altLang="en-US" dirty="0"/>
              <a:t>等多种</a:t>
            </a:r>
            <a:r>
              <a:rPr lang="en-US" altLang="zh-CN" dirty="0"/>
              <a:t>MPM</a:t>
            </a:r>
            <a:r>
              <a:rPr lang="zh-CN" altLang="en-US" dirty="0"/>
              <a:t>可以使用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zh-CN" dirty="0"/>
              <a:t>从实际实用的角度来说，</a:t>
            </a:r>
            <a:r>
              <a:rPr lang="en-US" altLang="zh-CN" dirty="0"/>
              <a:t>worker</a:t>
            </a:r>
            <a:r>
              <a:rPr lang="zh-CN" altLang="zh-CN" dirty="0"/>
              <a:t>和</a:t>
            </a:r>
            <a:r>
              <a:rPr lang="en-US" altLang="zh-CN" dirty="0"/>
              <a:t>event</a:t>
            </a:r>
            <a:r>
              <a:rPr lang="zh-CN" altLang="zh-CN" dirty="0"/>
              <a:t>有较高的性能和灵活性，</a:t>
            </a:r>
            <a:r>
              <a:rPr lang="en-US" altLang="zh-CN" dirty="0" err="1"/>
              <a:t>prefork</a:t>
            </a:r>
            <a:r>
              <a:rPr lang="zh-CN" altLang="zh-CN" dirty="0"/>
              <a:t>则具有较高的可靠性和兼容性</a:t>
            </a:r>
            <a:r>
              <a:rPr lang="zh-CN" altLang="zh-CN" dirty="0" smtClean="0"/>
              <a:t>。默认</a:t>
            </a:r>
            <a:r>
              <a:rPr lang="zh-CN" altLang="zh-CN" dirty="0"/>
              <a:t>情况下</a:t>
            </a:r>
            <a:r>
              <a:rPr lang="en-US" altLang="zh-CN" dirty="0"/>
              <a:t>Apache</a:t>
            </a:r>
            <a:r>
              <a:rPr lang="zh-CN" altLang="zh-CN" dirty="0"/>
              <a:t>会自动选择适合当前系统的</a:t>
            </a:r>
            <a:r>
              <a:rPr lang="en-US" altLang="zh-CN" dirty="0"/>
              <a:t>MPM</a:t>
            </a:r>
            <a:r>
              <a:rPr lang="zh-CN" altLang="zh-CN" dirty="0"/>
              <a:t>模块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23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2877666" y="2269797"/>
            <a:ext cx="4322612" cy="1410538"/>
            <a:chOff x="3474760" y="3422670"/>
            <a:chExt cx="297455" cy="323798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422670"/>
              <a:ext cx="297455" cy="32379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484164" y="3429484"/>
              <a:ext cx="288051" cy="275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/local/apache2/bin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bin]# ./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httpd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-M | grep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mpm</a:t>
              </a:r>
              <a:endParaRPr lang="en-US" altLang="zh-CN" sz="12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mpm_event_module</a:t>
              </a:r>
              <a:r>
                <a:rPr lang="en-US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(static)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467905" y="4433595"/>
            <a:ext cx="8495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Apache</a:t>
            </a:r>
            <a:r>
              <a:rPr lang="zh-CN" altLang="zh-CN" dirty="0"/>
              <a:t>的</a:t>
            </a:r>
            <a:r>
              <a:rPr lang="en-US" altLang="zh-CN" dirty="0"/>
              <a:t>MPM</a:t>
            </a:r>
            <a:r>
              <a:rPr lang="zh-CN" altLang="zh-CN" dirty="0"/>
              <a:t>模块可以在编译选项中通过“</a:t>
            </a:r>
            <a:r>
              <a:rPr lang="en-US" altLang="zh-CN" dirty="0"/>
              <a:t>--with-</a:t>
            </a:r>
            <a:r>
              <a:rPr lang="en-US" altLang="zh-CN" dirty="0" err="1"/>
              <a:t>mpm</a:t>
            </a:r>
            <a:r>
              <a:rPr lang="zh-CN" altLang="zh-CN" dirty="0"/>
              <a:t>”和“</a:t>
            </a:r>
            <a:r>
              <a:rPr lang="en-US" altLang="zh-CN" dirty="0"/>
              <a:t>--enable-</a:t>
            </a:r>
            <a:r>
              <a:rPr lang="en-US" altLang="zh-CN" dirty="0" err="1"/>
              <a:t>mpms</a:t>
            </a:r>
            <a:r>
              <a:rPr lang="en-US" altLang="zh-CN" dirty="0"/>
              <a:t>-shared</a:t>
            </a:r>
            <a:r>
              <a:rPr lang="zh-CN" altLang="zh-CN" dirty="0"/>
              <a:t>”进行切换，具体可以阅读</a:t>
            </a:r>
            <a:r>
              <a:rPr lang="en-US" altLang="zh-CN" dirty="0"/>
              <a:t>configure</a:t>
            </a:r>
            <a:r>
              <a:rPr lang="zh-CN" altLang="zh-CN" dirty="0"/>
              <a:t>中的帮助说明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3068493" y="3158183"/>
            <a:ext cx="1697345" cy="3060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800269" y="3156208"/>
            <a:ext cx="511834" cy="3060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415287" y="3289363"/>
            <a:ext cx="2517568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此模块属于静态链接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71545" y="3401265"/>
            <a:ext cx="2242780" cy="558140"/>
          </a:xfrm>
          <a:prstGeom prst="roundRect">
            <a:avLst/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MPM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event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0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2198" y="1948174"/>
            <a:ext cx="857992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在浏览器中访问</a:t>
            </a:r>
            <a:r>
              <a:rPr lang="en-US" altLang="zh-CN" dirty="0"/>
              <a:t>Linux</a:t>
            </a:r>
            <a:r>
              <a:rPr lang="zh-CN" altLang="en-US" dirty="0"/>
              <a:t>服务器，测试</a:t>
            </a:r>
            <a:r>
              <a:rPr lang="en-US" altLang="zh-CN" dirty="0"/>
              <a:t>Apache</a:t>
            </a:r>
            <a:r>
              <a:rPr lang="zh-CN" altLang="en-US" dirty="0"/>
              <a:t>是否已经可以使用。</a:t>
            </a:r>
          </a:p>
        </p:txBody>
      </p:sp>
      <p:pic>
        <p:nvPicPr>
          <p:cNvPr id="47106" name="Picture 2" descr="fdgdfgxcv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7" y="2857374"/>
            <a:ext cx="3572374" cy="138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510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554" name="Picture 2" descr="无sdfsdfsdf标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08" y="3235784"/>
            <a:ext cx="8087854" cy="236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62198" y="1948174"/>
            <a:ext cx="8401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以</a:t>
            </a:r>
            <a:r>
              <a:rPr lang="en-US" altLang="zh-CN" dirty="0"/>
              <a:t>PHP 5.6.27</a:t>
            </a:r>
            <a:r>
              <a:rPr lang="zh-CN" altLang="en-US" dirty="0" smtClean="0"/>
              <a:t>版本为例，</a:t>
            </a:r>
            <a:r>
              <a:rPr lang="zh-CN" altLang="en-US" dirty="0"/>
              <a:t>在网站中找到“</a:t>
            </a:r>
            <a:r>
              <a:rPr lang="en-US" altLang="zh-CN" dirty="0"/>
              <a:t>php-5.6.27.tar.gz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压缩包的下载地址，下载到</a:t>
            </a:r>
            <a:r>
              <a:rPr lang="en-US" altLang="zh-CN" dirty="0"/>
              <a:t>Linux</a:t>
            </a:r>
            <a:r>
              <a:rPr lang="zh-CN" altLang="en-US" dirty="0"/>
              <a:t>服务器中</a:t>
            </a:r>
            <a:r>
              <a:rPr lang="zh-CN" altLang="en-US" dirty="0" smtClean="0"/>
              <a:t>。“</a:t>
            </a:r>
            <a:r>
              <a:rPr lang="en-US" altLang="zh-CN" dirty="0"/>
              <a:t>tar -</a:t>
            </a:r>
            <a:r>
              <a:rPr lang="en-US" altLang="zh-CN" dirty="0" err="1"/>
              <a:t>zxvf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 smtClean="0"/>
              <a:t>命令解</a:t>
            </a:r>
            <a:r>
              <a:rPr lang="zh-CN" altLang="en-US" dirty="0"/>
              <a:t>压后的文件</a:t>
            </a:r>
            <a:r>
              <a:rPr lang="zh-CN" altLang="en-US" dirty="0" smtClean="0"/>
              <a:t>列表如下：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2892"/>
              </p:ext>
            </p:extLst>
          </p:nvPr>
        </p:nvGraphicFramePr>
        <p:xfrm>
          <a:off x="1244725" y="1994678"/>
          <a:ext cx="6866111" cy="3182568"/>
        </p:xfrm>
        <a:graphic>
          <a:graphicData uri="http://schemas.openxmlformats.org/drawingml/2006/table">
            <a:tbl>
              <a:tblPr firstRow="1" bandRow="1"/>
              <a:tblGrid>
                <a:gridCol w="1688480"/>
                <a:gridCol w="5177631"/>
              </a:tblGrid>
              <a:tr h="3978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指令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说明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ServerRoot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Apache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服务器的根目录，即安装目录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Listen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服务器监听的端口号，如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80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443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LoadModule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需要加载的模块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ServerAdmin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服务器管理员的邮箱地址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ServerName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服务器的域名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DocumentRoot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网站根目录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397821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ErrorLog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记录错误日志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92827" y="5421524"/>
            <a:ext cx="8401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</a:t>
            </a:r>
            <a:r>
              <a:rPr lang="en-US" altLang="zh-CN" dirty="0" err="1"/>
              <a:t>httpd.conf</a:t>
            </a:r>
            <a:r>
              <a:rPr lang="zh-CN" altLang="zh-CN" dirty="0"/>
              <a:t>配置文件中有一些基本指令，用于配置网站目录、端口号、域名</a:t>
            </a:r>
            <a:r>
              <a:rPr lang="zh-CN" altLang="zh-CN" dirty="0" smtClean="0"/>
              <a:t>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277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虚拟主机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198" y="1948174"/>
            <a:ext cx="8579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方式一：在</a:t>
            </a:r>
            <a:r>
              <a:rPr lang="en-US" altLang="zh-CN" dirty="0" err="1"/>
              <a:t>conf</a:t>
            </a:r>
            <a:r>
              <a:rPr lang="en-US" altLang="zh-CN" dirty="0"/>
              <a:t>/</a:t>
            </a:r>
            <a:r>
              <a:rPr lang="en-US" altLang="zh-CN" dirty="0" err="1"/>
              <a:t>httpd.conf</a:t>
            </a:r>
            <a:r>
              <a:rPr lang="zh-CN" altLang="en-US" dirty="0"/>
              <a:t>文件中</a:t>
            </a:r>
            <a:r>
              <a:rPr lang="zh-CN" altLang="en-US" dirty="0" smtClean="0"/>
              <a:t>配置</a:t>
            </a:r>
            <a:r>
              <a:rPr lang="en-US" altLang="zh-CN" dirty="0"/>
              <a:t>Apache</a:t>
            </a:r>
            <a:r>
              <a:rPr lang="zh-CN" altLang="en-US" dirty="0"/>
              <a:t>的虚拟</a:t>
            </a:r>
            <a:r>
              <a:rPr lang="zh-CN" altLang="en-US" dirty="0" smtClean="0"/>
              <a:t>主机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方式二：在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/extra/</a:t>
            </a:r>
            <a:r>
              <a:rPr lang="en-US" altLang="zh-CN" dirty="0" err="1" smtClean="0"/>
              <a:t>httpd-vhosts.conf</a:t>
            </a:r>
            <a:r>
              <a:rPr lang="zh-CN" altLang="en-US" dirty="0" smtClean="0"/>
              <a:t>文件中配置</a:t>
            </a:r>
            <a:r>
              <a:rPr lang="en-US" altLang="zh-CN" dirty="0"/>
              <a:t>Apache</a:t>
            </a:r>
            <a:r>
              <a:rPr lang="zh-CN" altLang="en-US" dirty="0"/>
              <a:t>的虚拟</a:t>
            </a:r>
            <a:r>
              <a:rPr lang="zh-CN" altLang="en-US" dirty="0" smtClean="0"/>
              <a:t>主机，同时需要在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dirty="0" err="1"/>
              <a:t>conf</a:t>
            </a:r>
            <a:r>
              <a:rPr lang="en-US" altLang="zh-CN" dirty="0"/>
              <a:t>/</a:t>
            </a:r>
            <a:r>
              <a:rPr lang="en-US" altLang="zh-CN" dirty="0" err="1"/>
              <a:t>httpd.conf</a:t>
            </a:r>
            <a:r>
              <a:rPr lang="zh-CN" altLang="en-US" dirty="0" smtClean="0"/>
              <a:t>文件中引入</a:t>
            </a:r>
            <a:r>
              <a:rPr lang="en-US" altLang="zh-CN" dirty="0" err="1"/>
              <a:t>conf</a:t>
            </a:r>
            <a:r>
              <a:rPr lang="en-US" altLang="zh-CN" dirty="0"/>
              <a:t>/extra/</a:t>
            </a:r>
            <a:r>
              <a:rPr lang="en-US" altLang="zh-CN" dirty="0" err="1"/>
              <a:t>httpd-vhosts.conf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推荐使用方式二配置虚拟主机，方便阅读与管理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34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虚拟主机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198" y="1948174"/>
            <a:ext cx="857992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① 在</a:t>
            </a:r>
            <a:r>
              <a:rPr lang="en-US" altLang="zh-CN" dirty="0" err="1"/>
              <a:t>httpd.conf</a:t>
            </a:r>
            <a:r>
              <a:rPr lang="zh-CN" altLang="en-US" dirty="0"/>
              <a:t>中找到如下一行配置取消注释，否则</a:t>
            </a:r>
            <a:r>
              <a:rPr lang="en-US" altLang="zh-CN" dirty="0" err="1"/>
              <a:t>httpd-vhosts.conf</a:t>
            </a:r>
            <a:r>
              <a:rPr lang="zh-CN" altLang="en-US" dirty="0"/>
              <a:t>将不会生效。</a:t>
            </a:r>
          </a:p>
        </p:txBody>
      </p:sp>
      <p:grpSp>
        <p:nvGrpSpPr>
          <p:cNvPr id="10" name="组合 2"/>
          <p:cNvGrpSpPr>
            <a:grpSpLocks/>
          </p:cNvGrpSpPr>
          <p:nvPr/>
        </p:nvGrpSpPr>
        <p:grpSpPr bwMode="auto">
          <a:xfrm>
            <a:off x="469079" y="2796611"/>
            <a:ext cx="8021778" cy="979742"/>
            <a:chOff x="3474760" y="3515223"/>
            <a:chExt cx="1644072" cy="803850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3474760" y="3515223"/>
              <a:ext cx="1638188" cy="80385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3536156" y="3658903"/>
              <a:ext cx="1582676" cy="418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600" b="1" kern="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#   </a:t>
              </a:r>
              <a:r>
                <a:rPr lang="en-US" altLang="zh-CN" sz="16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Include 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conf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/extra/</a:t>
              </a:r>
              <a:r>
                <a:rPr lang="en-US" altLang="zh-CN" sz="16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httpd-vhosts.conf</a:t>
              </a:r>
              <a:endPara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36296" y="3112921"/>
            <a:ext cx="391860" cy="377765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标注 1"/>
          <p:cNvSpPr/>
          <p:nvPr/>
        </p:nvSpPr>
        <p:spPr>
          <a:xfrm>
            <a:off x="469079" y="3681349"/>
            <a:ext cx="1739731" cy="641269"/>
          </a:xfrm>
          <a:prstGeom prst="wedgeRoundRectCallout">
            <a:avLst>
              <a:gd name="adj1" fmla="val -28050"/>
              <a:gd name="adj2" fmla="val -77500"/>
              <a:gd name="adj3" fmla="val 16667"/>
            </a:avLst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去掉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5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虚拟主机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944079" y="2600705"/>
            <a:ext cx="7297387" cy="3728844"/>
            <a:chOff x="3474760" y="3515222"/>
            <a:chExt cx="2363234" cy="1344861"/>
          </a:xfrm>
        </p:grpSpPr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2363234" cy="134486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36156" y="3543262"/>
              <a:ext cx="2301838" cy="1276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VirtualHost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*:80&gt;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ServerAdmin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webmaster@dummy-host.example.com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DocumentRoot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"/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/local/apache2/docs/dummy-host.example.com"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ServerName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dummy-host.example.com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ServerAlias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www.dummy-host.example.com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ErrorLog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"logs/dummy-host.example.com-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error_log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CustomLog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"logs/dummy-host.example.com-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access_log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" common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VirtualHost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362198" y="1948174"/>
            <a:ext cx="8579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② 查看</a:t>
            </a:r>
            <a:r>
              <a:rPr lang="en-US" altLang="zh-CN" dirty="0" err="1" smtClean="0"/>
              <a:t>httpd-vhosts.conf</a:t>
            </a:r>
            <a:r>
              <a:rPr lang="zh-CN" altLang="en-US" dirty="0" smtClean="0"/>
              <a:t>文件中默认虚拟主机的配置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409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虚拟主机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198" y="1948174"/>
            <a:ext cx="857992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② 查看</a:t>
            </a:r>
            <a:r>
              <a:rPr lang="en-US" altLang="zh-CN" dirty="0" err="1" smtClean="0"/>
              <a:t>httpd-vhosts.conf</a:t>
            </a:r>
            <a:r>
              <a:rPr lang="zh-CN" altLang="en-US" dirty="0" smtClean="0"/>
              <a:t>文件中默认虚拟主机的配置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284769" y="2604316"/>
            <a:ext cx="48886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u="sng" dirty="0" err="1">
                <a:solidFill>
                  <a:srgbClr val="0070C0"/>
                </a:solidFill>
              </a:rPr>
              <a:t>DocumentRoot</a:t>
            </a:r>
            <a:r>
              <a:rPr lang="zh-CN" altLang="en-US" dirty="0">
                <a:solidFill>
                  <a:prstClr val="black"/>
                </a:solidFill>
              </a:rPr>
              <a:t>是该虚拟主机的文档目录</a:t>
            </a:r>
            <a:endParaRPr lang="en-US" altLang="zh-CN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u="sng" dirty="0" err="1">
                <a:solidFill>
                  <a:srgbClr val="0070C0"/>
                </a:solidFill>
              </a:rPr>
              <a:t>ServerName</a:t>
            </a:r>
            <a:r>
              <a:rPr lang="zh-CN" altLang="en-US" dirty="0">
                <a:solidFill>
                  <a:prstClr val="black"/>
                </a:solidFill>
              </a:rPr>
              <a:t>是虚拟主机的</a:t>
            </a:r>
            <a:r>
              <a:rPr lang="zh-CN" altLang="en-US" dirty="0" smtClean="0">
                <a:solidFill>
                  <a:prstClr val="black"/>
                </a:solidFill>
              </a:rPr>
              <a:t>域名</a:t>
            </a:r>
            <a:endParaRPr lang="en-US" altLang="zh-CN" dirty="0" smtClean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0948" y="2628066"/>
            <a:ext cx="8496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u="sng" dirty="0">
                <a:solidFill>
                  <a:srgbClr val="0070C0"/>
                </a:solidFill>
              </a:rPr>
              <a:t>*</a:t>
            </a:r>
            <a:r>
              <a:rPr lang="en-US" altLang="zh-CN" b="1" u="sng" dirty="0">
                <a:solidFill>
                  <a:srgbClr val="0070C0"/>
                </a:solidFill>
              </a:rPr>
              <a:t>.80</a:t>
            </a:r>
            <a:r>
              <a:rPr lang="zh-CN" altLang="en-US" dirty="0" smtClean="0">
                <a:solidFill>
                  <a:prstClr val="black"/>
                </a:solidFill>
              </a:rPr>
              <a:t>表示</a:t>
            </a:r>
            <a:r>
              <a:rPr lang="zh-CN" altLang="en-US" dirty="0">
                <a:solidFill>
                  <a:prstClr val="black"/>
                </a:solidFill>
              </a:rPr>
              <a:t>该主机通过</a:t>
            </a:r>
            <a:r>
              <a:rPr lang="en-US" altLang="zh-CN" dirty="0">
                <a:solidFill>
                  <a:prstClr val="black"/>
                </a:solidFill>
              </a:rPr>
              <a:t>80</a:t>
            </a:r>
            <a:r>
              <a:rPr lang="zh-CN" altLang="en-US" dirty="0">
                <a:solidFill>
                  <a:prstClr val="black"/>
                </a:solidFill>
              </a:rPr>
              <a:t>端口访问</a:t>
            </a:r>
            <a:endParaRPr lang="en-US" altLang="zh-CN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u="sng" dirty="0" err="1">
                <a:solidFill>
                  <a:srgbClr val="0070C0"/>
                </a:solidFill>
              </a:rPr>
              <a:t>ServerAdmin</a:t>
            </a:r>
            <a:r>
              <a:rPr lang="zh-CN" altLang="en-US" dirty="0">
                <a:solidFill>
                  <a:prstClr val="black"/>
                </a:solidFill>
              </a:rPr>
              <a:t>是管理员邮箱</a:t>
            </a:r>
            <a:r>
              <a:rPr lang="zh-CN" altLang="en-US" dirty="0" smtClean="0">
                <a:solidFill>
                  <a:prstClr val="black"/>
                </a:solidFill>
              </a:rPr>
              <a:t>地址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u="sng" dirty="0" err="1">
                <a:solidFill>
                  <a:srgbClr val="0070C0"/>
                </a:solidFill>
              </a:rPr>
              <a:t>ErrorLog</a:t>
            </a:r>
            <a:r>
              <a:rPr lang="zh-CN" altLang="en-US" dirty="0">
                <a:solidFill>
                  <a:prstClr val="black"/>
                </a:solidFill>
              </a:rPr>
              <a:t>是错误</a:t>
            </a:r>
            <a:r>
              <a:rPr lang="zh-CN" altLang="en-US" dirty="0" smtClean="0">
                <a:solidFill>
                  <a:prstClr val="black"/>
                </a:solidFill>
              </a:rPr>
              <a:t>日志</a:t>
            </a:r>
            <a:endParaRPr lang="en-US" altLang="zh-CN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u="sng" dirty="0" err="1">
                <a:solidFill>
                  <a:srgbClr val="0070C0"/>
                </a:solidFill>
              </a:rPr>
              <a:t>ServerAlias</a:t>
            </a:r>
            <a:r>
              <a:rPr lang="zh-CN" altLang="en-US" dirty="0">
                <a:solidFill>
                  <a:prstClr val="black"/>
                </a:solidFill>
              </a:rPr>
              <a:t>用于配置多个域名别名（用空格分隔），支持形如*</a:t>
            </a:r>
            <a:r>
              <a:rPr lang="en-US" altLang="zh-CN" dirty="0">
                <a:solidFill>
                  <a:prstClr val="black"/>
                </a:solidFill>
              </a:rPr>
              <a:t>.example.com</a:t>
            </a:r>
            <a:r>
              <a:rPr lang="zh-CN" altLang="en-US" dirty="0">
                <a:solidFill>
                  <a:prstClr val="black"/>
                </a:solidFill>
              </a:rPr>
              <a:t>的泛解析二级域名</a:t>
            </a:r>
            <a:endParaRPr lang="en-US" altLang="zh-CN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u="sng" dirty="0" err="1">
                <a:solidFill>
                  <a:srgbClr val="0070C0"/>
                </a:solidFill>
              </a:rPr>
              <a:t>CustomLog</a:t>
            </a:r>
            <a:r>
              <a:rPr lang="zh-CN" altLang="en-US" dirty="0">
                <a:solidFill>
                  <a:prstClr val="black"/>
                </a:solidFill>
              </a:rPr>
              <a:t>是访问日志，其后的</a:t>
            </a:r>
            <a:r>
              <a:rPr lang="en-US" altLang="zh-CN" dirty="0">
                <a:solidFill>
                  <a:prstClr val="black"/>
                </a:solidFill>
              </a:rPr>
              <a:t>common</a:t>
            </a:r>
            <a:r>
              <a:rPr lang="zh-CN" altLang="en-US" dirty="0">
                <a:solidFill>
                  <a:prstClr val="black"/>
                </a:solidFill>
              </a:rPr>
              <a:t>表示日志格式为通用格式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568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虚拟主机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198" y="1948174"/>
            <a:ext cx="8579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③</a:t>
            </a:r>
            <a:r>
              <a:rPr lang="zh-CN" altLang="en-US" dirty="0" smtClean="0"/>
              <a:t> 在</a:t>
            </a:r>
            <a:r>
              <a:rPr lang="en-US" altLang="zh-CN" dirty="0" err="1" smtClean="0"/>
              <a:t>httpd-vhosts.conf</a:t>
            </a:r>
            <a:r>
              <a:rPr lang="zh-CN" altLang="en-US" dirty="0" smtClean="0"/>
              <a:t>文件中配置虚拟主机</a:t>
            </a:r>
            <a:endParaRPr lang="en-US" altLang="zh-CN" dirty="0"/>
          </a:p>
        </p:txBody>
      </p:sp>
      <p:grpSp>
        <p:nvGrpSpPr>
          <p:cNvPr id="7" name="组合 2"/>
          <p:cNvGrpSpPr>
            <a:grpSpLocks/>
          </p:cNvGrpSpPr>
          <p:nvPr/>
        </p:nvGrpSpPr>
        <p:grpSpPr bwMode="auto">
          <a:xfrm>
            <a:off x="2375061" y="2875562"/>
            <a:ext cx="4554196" cy="2541310"/>
            <a:chOff x="3474760" y="3515222"/>
            <a:chExt cx="1474861" cy="916560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474861" cy="91656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3536156" y="3543262"/>
              <a:ext cx="1413465" cy="810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&lt;VirtualHost *:80&gt;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DocumentRoot "</a:t>
              </a:r>
              <a:r>
                <a:rPr lang="pt-BR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htdocs/www.ng.test"</a:t>
              </a:r>
              <a:endParaRPr lang="pt-BR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ServerName </a:t>
              </a:r>
              <a:r>
                <a:rPr lang="pt-BR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www.ng.test</a:t>
              </a:r>
              <a:endParaRPr lang="pt-BR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ServerAlias </a:t>
              </a:r>
              <a:r>
                <a:rPr lang="pt-BR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ng.test</a:t>
              </a:r>
              <a:endParaRPr lang="pt-BR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&lt;/VirtualHost&gt;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079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虚拟主机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198" y="1948174"/>
            <a:ext cx="8579922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④ 创建</a:t>
            </a:r>
            <a:r>
              <a:rPr lang="en-US" altLang="zh-CN" dirty="0" err="1"/>
              <a:t>DocumentRoot</a:t>
            </a:r>
            <a:r>
              <a:rPr lang="zh-CN" altLang="en-US" dirty="0"/>
              <a:t>指令中指定的文档</a:t>
            </a:r>
            <a:r>
              <a:rPr lang="zh-CN" altLang="en-US" dirty="0" smtClean="0"/>
              <a:t>目录</a:t>
            </a:r>
            <a:r>
              <a:rPr lang="zh-CN" altLang="zh-CN" dirty="0"/>
              <a:t>，然后重启</a:t>
            </a:r>
            <a:r>
              <a:rPr lang="en-US" altLang="zh-CN" dirty="0"/>
              <a:t>Apache</a:t>
            </a:r>
            <a:r>
              <a:rPr lang="zh-CN" altLang="zh-CN" dirty="0"/>
              <a:t>服务使配置生效。</a:t>
            </a:r>
            <a:endParaRPr lang="en-US" altLang="zh-CN" dirty="0"/>
          </a:p>
        </p:txBody>
      </p:sp>
      <p:grpSp>
        <p:nvGrpSpPr>
          <p:cNvPr id="7" name="组合 2"/>
          <p:cNvGrpSpPr>
            <a:grpSpLocks/>
          </p:cNvGrpSpPr>
          <p:nvPr/>
        </p:nvGrpSpPr>
        <p:grpSpPr bwMode="auto">
          <a:xfrm>
            <a:off x="712515" y="3041811"/>
            <a:ext cx="7861465" cy="2064573"/>
            <a:chOff x="3474760" y="3515222"/>
            <a:chExt cx="1474861" cy="744618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474861" cy="74461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3536156" y="3543262"/>
              <a:ext cx="1413465" cy="654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~]# mkdir /</a:t>
              </a:r>
              <a:r>
                <a:rPr lang="pt-BR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usr/local/apache2/htdocs/www.ng.test</a:t>
              </a:r>
              <a:endParaRPr lang="pt-BR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~]# service httpd restart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~]# cd /</a:t>
              </a:r>
              <a:r>
                <a:rPr lang="pt-BR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usr/local/apache2/htdocs/www.ng.test</a:t>
              </a:r>
              <a:endParaRPr lang="pt-BR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</a:t>
              </a:r>
              <a:r>
                <a:rPr lang="pt-BR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www.ng.test]# </a:t>
              </a:r>
              <a:r>
                <a:rPr lang="pt-BR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'Welcome </a:t>
              </a:r>
              <a:r>
                <a:rPr lang="pt-BR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www.ng.test' </a:t>
              </a:r>
              <a:r>
                <a:rPr lang="pt-BR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 </a:t>
              </a:r>
              <a:r>
                <a:rPr lang="pt-BR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index.html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728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虚拟主机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198" y="1948174"/>
            <a:ext cx="85799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⑤  访问测试，确保物理机</a:t>
            </a:r>
            <a:r>
              <a:rPr lang="en-US" altLang="zh-CN" dirty="0"/>
              <a:t>hosts</a:t>
            </a:r>
            <a:r>
              <a:rPr lang="zh-CN" altLang="en-US" dirty="0"/>
              <a:t>文件中</a:t>
            </a:r>
            <a:r>
              <a:rPr lang="en-US" altLang="zh-CN" dirty="0" smtClean="0"/>
              <a:t>www.ng.test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ng.test</a:t>
            </a:r>
            <a:r>
              <a:rPr lang="zh-CN" altLang="en-US" dirty="0" smtClean="0"/>
              <a:t>两</a:t>
            </a:r>
            <a:r>
              <a:rPr lang="zh-CN" altLang="en-US" dirty="0"/>
              <a:t>个域名都解析到</a:t>
            </a:r>
            <a:r>
              <a:rPr lang="en-US" altLang="zh-CN" dirty="0"/>
              <a:t>Linux</a:t>
            </a:r>
            <a:r>
              <a:rPr lang="zh-CN" altLang="en-US" dirty="0"/>
              <a:t>服务器的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zh-CN" altLang="en-US" dirty="0" smtClean="0"/>
              <a:t>上。</a:t>
            </a:r>
            <a:endParaRPr lang="en-US" altLang="zh-CN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0761" y="3555772"/>
            <a:ext cx="3362794" cy="115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301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权限控制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198" y="1948174"/>
            <a:ext cx="85799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访问权限控制的目的</a:t>
            </a:r>
            <a:r>
              <a:rPr lang="zh-CN" altLang="en-US" dirty="0" smtClean="0"/>
              <a:t>：控制</a:t>
            </a:r>
            <a:r>
              <a:rPr lang="zh-CN" altLang="en-US" dirty="0"/>
              <a:t>服务器中的哪些目录允许被外部访问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指令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Require</a:t>
            </a:r>
            <a:r>
              <a:rPr lang="zh-CN" altLang="en-US" dirty="0"/>
              <a:t>指令控制访问</a:t>
            </a:r>
            <a:r>
              <a:rPr lang="zh-CN" altLang="en-US" dirty="0" smtClean="0"/>
              <a:t>权限。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可参考的配置如下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Require all granted</a:t>
            </a:r>
            <a:r>
              <a:rPr lang="zh-CN" altLang="en-US" dirty="0"/>
              <a:t>表示允许所有的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Require </a:t>
            </a:r>
            <a:r>
              <a:rPr lang="en-US" altLang="zh-CN" dirty="0" smtClean="0"/>
              <a:t>local</a:t>
            </a:r>
            <a:r>
              <a:rPr lang="zh-CN" altLang="en-US" dirty="0"/>
              <a:t>表示</a:t>
            </a:r>
            <a:r>
              <a:rPr lang="zh-CN" altLang="en-US" dirty="0" smtClean="0"/>
              <a:t>只</a:t>
            </a:r>
            <a:r>
              <a:rPr lang="zh-CN" altLang="en-US" dirty="0"/>
              <a:t>允许本地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Require all </a:t>
            </a:r>
            <a:r>
              <a:rPr lang="en-US" altLang="zh-CN" dirty="0" smtClean="0"/>
              <a:t>denied</a:t>
            </a:r>
            <a:r>
              <a:rPr lang="zh-CN" altLang="en-US" dirty="0" smtClean="0"/>
              <a:t>表示拒绝</a:t>
            </a:r>
            <a:r>
              <a:rPr lang="zh-CN" altLang="en-US" dirty="0"/>
              <a:t>所有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323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权限控制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3622825" y="1901784"/>
            <a:ext cx="4201106" cy="2895847"/>
            <a:chOff x="3474760" y="3515222"/>
            <a:chExt cx="1360514" cy="1044429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360514" cy="1044429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36156" y="3543262"/>
              <a:ext cx="1299118" cy="965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&lt;VirtualHost *:80&gt;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DocumentRoot "/var/www/www.test.com"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ServerName www.test.com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&lt;/VirtualHost&gt;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&lt;Directory "/var/www/www.test.com"&gt;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Require all granted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&lt;/Directory&gt;</a:t>
              </a:r>
            </a:p>
          </p:txBody>
        </p:sp>
      </p:grpSp>
      <p:grpSp>
        <p:nvGrpSpPr>
          <p:cNvPr id="8" name="组合 2"/>
          <p:cNvGrpSpPr>
            <a:grpSpLocks/>
          </p:cNvGrpSpPr>
          <p:nvPr/>
        </p:nvGrpSpPr>
        <p:grpSpPr bwMode="auto">
          <a:xfrm>
            <a:off x="861366" y="4882561"/>
            <a:ext cx="6346954" cy="1363863"/>
            <a:chOff x="3474760" y="3515222"/>
            <a:chExt cx="1190729" cy="491897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190729" cy="49189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3480456" y="3521847"/>
              <a:ext cx="1158299" cy="43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~]# mkdir -p /var/www/www.test.com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~]# cd /var/www/www.test.com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pt-BR" altLang="zh-CN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[root@localhost www.test.com]# echo Welcome www.test.com &gt; index.html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532141" y="2266391"/>
            <a:ext cx="1280268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配置示例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57777" y="4865305"/>
            <a:ext cx="1280268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测试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31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98" y="1948174"/>
            <a:ext cx="8401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从解压后的目录中可以看出，</a:t>
            </a:r>
            <a:r>
              <a:rPr lang="en-US" altLang="zh-CN" dirty="0"/>
              <a:t>PHP</a:t>
            </a:r>
            <a:r>
              <a:rPr lang="zh-CN" altLang="en-US" dirty="0"/>
              <a:t>提供了</a:t>
            </a:r>
            <a:r>
              <a:rPr lang="en-US" altLang="zh-CN" dirty="0"/>
              <a:t>configure</a:t>
            </a:r>
            <a:r>
              <a:rPr lang="zh-CN" altLang="en-US" dirty="0"/>
              <a:t>程序用于编译安装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可以使用“</a:t>
            </a:r>
            <a:r>
              <a:rPr lang="en-US" altLang="zh-CN" dirty="0"/>
              <a:t>./configure </a:t>
            </a:r>
            <a:r>
              <a:rPr lang="en-US" altLang="zh-CN" dirty="0" smtClean="0"/>
              <a:t>–help</a:t>
            </a:r>
            <a:r>
              <a:rPr lang="zh-CN" altLang="en-US" dirty="0" smtClean="0"/>
              <a:t>”命令查看</a:t>
            </a:r>
            <a:r>
              <a:rPr lang="zh-CN" altLang="en-US" dirty="0"/>
              <a:t>详细的编译</a:t>
            </a:r>
            <a:r>
              <a:rPr lang="zh-CN" altLang="en-US" dirty="0" smtClean="0"/>
              <a:t>选项；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可以</a:t>
            </a:r>
            <a:r>
              <a:rPr lang="zh-CN" altLang="en-US" dirty="0"/>
              <a:t>查看</a:t>
            </a:r>
            <a:r>
              <a:rPr lang="en-US" altLang="zh-CN" dirty="0"/>
              <a:t>PHP</a:t>
            </a:r>
            <a:r>
              <a:rPr lang="zh-CN" altLang="en-US" dirty="0"/>
              <a:t>官方</a:t>
            </a:r>
            <a:r>
              <a:rPr lang="zh-CN" altLang="en-US" dirty="0" smtClean="0"/>
              <a:t>手册。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616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权限控制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198" y="1948174"/>
            <a:ext cx="85799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 smtClean="0"/>
              <a:t>在</a:t>
            </a:r>
            <a:r>
              <a:rPr lang="zh-CN" altLang="zh-CN" dirty="0"/>
              <a:t>完成相关文件的创建后，重启</a:t>
            </a:r>
            <a:r>
              <a:rPr lang="en-US" altLang="zh-CN" dirty="0"/>
              <a:t>Apache</a:t>
            </a:r>
            <a:r>
              <a:rPr lang="zh-CN" altLang="zh-CN" dirty="0"/>
              <a:t>服务使配置生效，然后通过浏览器访问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zh-CN" dirty="0" smtClean="0"/>
              <a:t>当</a:t>
            </a:r>
            <a:r>
              <a:rPr lang="zh-CN" altLang="zh-CN" dirty="0"/>
              <a:t>用户有访问权限时，就会出现如</a:t>
            </a:r>
            <a:r>
              <a:rPr lang="zh-CN" altLang="zh-CN" dirty="0" smtClean="0"/>
              <a:t>图所</a:t>
            </a:r>
            <a:r>
              <a:rPr lang="zh-CN" altLang="zh-CN" dirty="0"/>
              <a:t>示的结果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545336" y="5100067"/>
            <a:ext cx="7209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prstClr val="black"/>
                </a:solidFill>
              </a:rPr>
              <a:t>如果没有权限访问时，就会出现</a:t>
            </a:r>
            <a:r>
              <a:rPr lang="en-US" altLang="zh-CN" dirty="0">
                <a:solidFill>
                  <a:prstClr val="black"/>
                </a:solidFill>
              </a:rPr>
              <a:t>Forbidden</a:t>
            </a:r>
            <a:r>
              <a:rPr lang="zh-CN" altLang="zh-CN" dirty="0">
                <a:solidFill>
                  <a:prstClr val="black"/>
                </a:solidFill>
              </a:rPr>
              <a:t>错误提示。</a:t>
            </a:r>
            <a:endParaRPr lang="zh-CN" altLang="en-US" dirty="0"/>
          </a:p>
        </p:txBody>
      </p:sp>
      <p:pic>
        <p:nvPicPr>
          <p:cNvPr id="27650" name="Picture 2" descr="无标dfgdfgcvbcvbfg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761" y="3439502"/>
            <a:ext cx="3362795" cy="115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42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198" y="1948174"/>
            <a:ext cx="85799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分布式配置文件</a:t>
            </a:r>
            <a:r>
              <a:rPr lang="zh-CN" altLang="en-US" dirty="0"/>
              <a:t>是为目录单独进行配置的文件，可以实现在不重启服务器的前提下更改某个目录的配置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070C0"/>
                </a:solidFill>
              </a:rPr>
              <a:t>AllowOverride</a:t>
            </a:r>
            <a:r>
              <a:rPr lang="en-US" altLang="zh-CN" b="1" u="sng" dirty="0">
                <a:solidFill>
                  <a:srgbClr val="0070C0"/>
                </a:solidFill>
              </a:rPr>
              <a:t> All</a:t>
            </a:r>
            <a:r>
              <a:rPr lang="zh-CN" altLang="en-US" dirty="0"/>
              <a:t>开启分布式配置文件，该文件中的配置将会覆盖原有的目录</a:t>
            </a:r>
            <a:r>
              <a:rPr lang="zh-CN" altLang="en-US" dirty="0" smtClean="0"/>
              <a:t>配置，方便</a:t>
            </a:r>
            <a:r>
              <a:rPr lang="zh-CN" altLang="en-US" dirty="0"/>
              <a:t>了网站管理员对目录的管理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070C0"/>
                </a:solidFill>
              </a:rPr>
              <a:t>AllowOverride</a:t>
            </a:r>
            <a:r>
              <a:rPr lang="en-US" altLang="zh-CN" b="1" u="sng" dirty="0">
                <a:solidFill>
                  <a:srgbClr val="0070C0"/>
                </a:solidFill>
              </a:rPr>
              <a:t> None</a:t>
            </a:r>
            <a:r>
              <a:rPr lang="zh-CN" altLang="zh-CN" dirty="0" smtClean="0"/>
              <a:t>关闭</a:t>
            </a:r>
            <a:r>
              <a:rPr lang="zh-CN" altLang="en-US" dirty="0"/>
              <a:t>分布式配置文件</a:t>
            </a:r>
            <a:r>
              <a:rPr lang="zh-CN" altLang="en-US" dirty="0" smtClean="0"/>
              <a:t>，避免影响</a:t>
            </a:r>
            <a:r>
              <a:rPr lang="zh-CN" altLang="en-US" dirty="0"/>
              <a:t>服务器的运行</a:t>
            </a:r>
            <a:r>
              <a:rPr lang="zh-CN" altLang="en-US" dirty="0" smtClean="0"/>
              <a:t>效率。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9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2268405" y="2066117"/>
            <a:ext cx="4561339" cy="2052700"/>
            <a:chOff x="3474760" y="3515222"/>
            <a:chExt cx="1360514" cy="740336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360514" cy="740336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36156" y="3543262"/>
              <a:ext cx="1299118" cy="63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&lt;Directory "/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/www/www.test.com"&gt;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Require all granted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AllowOverride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All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&lt;/Directory&gt;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417298" y="4284009"/>
            <a:ext cx="84298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Apache</a:t>
            </a:r>
            <a:r>
              <a:rPr lang="zh-CN" altLang="zh-CN" dirty="0"/>
              <a:t>就会到站点下的各个目录中读取分布式配置文件，文件名为“</a:t>
            </a:r>
            <a:r>
              <a:rPr lang="en-US" altLang="zh-CN" dirty="0"/>
              <a:t>.</a:t>
            </a:r>
            <a:r>
              <a:rPr lang="en-US" altLang="zh-CN" dirty="0" err="1"/>
              <a:t>htaccess</a:t>
            </a:r>
            <a:r>
              <a:rPr lang="zh-CN" altLang="zh-CN" dirty="0"/>
              <a:t>”（“</a:t>
            </a:r>
            <a:r>
              <a:rPr lang="en-US" altLang="zh-CN" dirty="0"/>
              <a:t>.</a:t>
            </a:r>
            <a:r>
              <a:rPr lang="zh-CN" altLang="zh-CN" dirty="0"/>
              <a:t>”表示隐藏文件，而不是文件扩展名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在分布式配置文件中可以直接编写</a:t>
            </a:r>
            <a:r>
              <a:rPr lang="en-US" altLang="zh-CN" dirty="0"/>
              <a:t>&lt;Directory&gt;</a:t>
            </a:r>
            <a:r>
              <a:rPr lang="zh-CN" altLang="zh-CN" dirty="0"/>
              <a:t>中的大部分配置，如通过</a:t>
            </a:r>
            <a:r>
              <a:rPr lang="en-US" altLang="zh-CN" dirty="0"/>
              <a:t>Options</a:t>
            </a:r>
            <a:r>
              <a:rPr lang="zh-CN" altLang="zh-CN" dirty="0"/>
              <a:t>指令开启或关闭目录浏览，通过</a:t>
            </a:r>
            <a:r>
              <a:rPr lang="en-US" altLang="zh-CN" dirty="0" err="1"/>
              <a:t>ErrorDocument</a:t>
            </a:r>
            <a:r>
              <a:rPr lang="zh-CN" altLang="zh-CN" dirty="0"/>
              <a:t>指令自定义错误页面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407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浏览功能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197" y="1948174"/>
            <a:ext cx="8698675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当</a:t>
            </a:r>
            <a:r>
              <a:rPr lang="zh-CN" altLang="en-US" dirty="0"/>
              <a:t>开启</a:t>
            </a:r>
            <a:r>
              <a:rPr lang="en-US" altLang="zh-CN" dirty="0"/>
              <a:t>Apache</a:t>
            </a:r>
            <a:r>
              <a:rPr lang="zh-CN" altLang="en-US" dirty="0"/>
              <a:t>目录浏览功能时，如果访问的目录中没有默认索引页（如</a:t>
            </a:r>
            <a:r>
              <a:rPr lang="en-US" altLang="zh-CN" dirty="0"/>
              <a:t>index.html</a:t>
            </a:r>
            <a:r>
              <a:rPr lang="zh-CN" altLang="en-US" dirty="0"/>
              <a:t>），就会显示目录中的文件列表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58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浏览功能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488593" y="2906780"/>
            <a:ext cx="4772176" cy="1202087"/>
            <a:chOff x="3474760" y="3515222"/>
            <a:chExt cx="916334" cy="433550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916334" cy="43355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536156" y="3543262"/>
              <a:ext cx="803276" cy="344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DirectoryIndex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index.html index.htm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Options Indexes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362197" y="1948174"/>
            <a:ext cx="8698675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 smtClean="0"/>
              <a:t>下面</a:t>
            </a:r>
            <a:r>
              <a:rPr lang="zh-CN" altLang="zh-CN" dirty="0"/>
              <a:t>在目录“</a:t>
            </a:r>
            <a:r>
              <a:rPr lang="en-US" altLang="zh-CN" dirty="0"/>
              <a:t>/var/www/www.test.com</a:t>
            </a:r>
            <a:r>
              <a:rPr lang="zh-CN" altLang="zh-CN" dirty="0"/>
              <a:t>”中创建“</a:t>
            </a:r>
            <a:r>
              <a:rPr lang="en-US" altLang="zh-CN" dirty="0"/>
              <a:t>.</a:t>
            </a:r>
            <a:r>
              <a:rPr lang="en-US" altLang="zh-CN" dirty="0" err="1"/>
              <a:t>htaccess</a:t>
            </a:r>
            <a:r>
              <a:rPr lang="zh-CN" altLang="zh-CN" dirty="0"/>
              <a:t>”文件，编写如下配置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464843" y="4322850"/>
            <a:ext cx="50334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DirectoryIndex</a:t>
            </a:r>
            <a:r>
              <a:rPr lang="zh-CN" altLang="zh-CN" dirty="0"/>
              <a:t>指令用于配置默认索引</a:t>
            </a:r>
            <a:r>
              <a:rPr lang="zh-CN" altLang="zh-CN" dirty="0" smtClean="0"/>
              <a:t>页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Options</a:t>
            </a:r>
            <a:r>
              <a:rPr lang="zh-CN" altLang="zh-CN" dirty="0"/>
              <a:t>指令用于配置目录</a:t>
            </a:r>
            <a:r>
              <a:rPr lang="zh-CN" altLang="zh-CN" dirty="0" smtClean="0"/>
              <a:t>选项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Indexes</a:t>
            </a:r>
            <a:r>
              <a:rPr lang="zh-CN" altLang="zh-CN" dirty="0"/>
              <a:t>表示启用文件</a:t>
            </a:r>
            <a:r>
              <a:rPr lang="zh-CN" altLang="zh-CN" dirty="0" smtClean="0"/>
              <a:t>列表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“</a:t>
            </a:r>
            <a:r>
              <a:rPr lang="en-US" altLang="zh-CN" dirty="0"/>
              <a:t>Options -Indexes</a:t>
            </a:r>
            <a:r>
              <a:rPr lang="zh-CN" altLang="zh-CN" dirty="0" smtClean="0"/>
              <a:t>”</a:t>
            </a:r>
            <a:r>
              <a:rPr lang="zh-CN" altLang="en-US" dirty="0" smtClean="0"/>
              <a:t>表示</a:t>
            </a:r>
            <a:r>
              <a:rPr lang="zh-CN" altLang="zh-CN" dirty="0" smtClean="0"/>
              <a:t>关闭</a:t>
            </a:r>
            <a:r>
              <a:rPr lang="zh-CN" altLang="zh-CN" dirty="0"/>
              <a:t>目录浏览</a:t>
            </a:r>
            <a:r>
              <a:rPr lang="zh-CN" altLang="zh-CN" dirty="0" smtClean="0"/>
              <a:t>功能</a:t>
            </a:r>
            <a:endParaRPr lang="zh-CN" altLang="zh-CN" dirty="0"/>
          </a:p>
        </p:txBody>
      </p:sp>
      <p:pic>
        <p:nvPicPr>
          <p:cNvPr id="28674" name="Picture 2" descr="dfdfg445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781" y="2906780"/>
            <a:ext cx="3038899" cy="2172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571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错误页面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197" y="1948174"/>
            <a:ext cx="8698675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在自定义</a:t>
            </a:r>
            <a:r>
              <a:rPr lang="zh-CN" altLang="en-US" dirty="0"/>
              <a:t>错误页面之前，</a:t>
            </a:r>
            <a:r>
              <a:rPr lang="en-US" altLang="zh-CN" dirty="0"/>
              <a:t>Apache</a:t>
            </a:r>
            <a:r>
              <a:rPr lang="zh-CN" altLang="en-US" dirty="0"/>
              <a:t>会显示自带的错误页面，</a:t>
            </a:r>
            <a:r>
              <a:rPr lang="en-US" altLang="zh-CN" dirty="0"/>
              <a:t>HTML</a:t>
            </a:r>
            <a:r>
              <a:rPr lang="zh-CN" altLang="en-US" dirty="0"/>
              <a:t>模板保存在</a:t>
            </a:r>
            <a:r>
              <a:rPr lang="en-US" altLang="zh-CN" dirty="0"/>
              <a:t>Apache</a:t>
            </a:r>
            <a:r>
              <a:rPr lang="zh-CN" altLang="en-US" dirty="0"/>
              <a:t>的</a:t>
            </a:r>
            <a:r>
              <a:rPr lang="en-US" altLang="zh-CN" dirty="0"/>
              <a:t>error</a:t>
            </a:r>
            <a:r>
              <a:rPr lang="zh-CN" altLang="en-US" dirty="0"/>
              <a:t>目录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10" name="组合 2"/>
          <p:cNvGrpSpPr>
            <a:grpSpLocks/>
          </p:cNvGrpSpPr>
          <p:nvPr/>
        </p:nvGrpSpPr>
        <p:grpSpPr bwMode="auto">
          <a:xfrm>
            <a:off x="2871710" y="2815781"/>
            <a:ext cx="3679647" cy="1653346"/>
            <a:chOff x="3474760" y="3515222"/>
            <a:chExt cx="706551" cy="596303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706551" cy="596303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3536156" y="3543262"/>
              <a:ext cx="645155" cy="499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ErrorDocument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403 /403.html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ErrorDocument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404 /404.html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ErrorDocument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500 /500.html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355787" y="4432184"/>
            <a:ext cx="85269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prstClr val="black"/>
                </a:solidFill>
              </a:rPr>
              <a:t>在自定义错误页面之后，当发生错误时，</a:t>
            </a:r>
            <a:r>
              <a:rPr lang="en-US" altLang="zh-CN" dirty="0">
                <a:solidFill>
                  <a:prstClr val="black"/>
                </a:solidFill>
              </a:rPr>
              <a:t>Apache</a:t>
            </a:r>
            <a:r>
              <a:rPr lang="zh-CN" altLang="en-US" dirty="0">
                <a:solidFill>
                  <a:prstClr val="black"/>
                </a:solidFill>
              </a:rPr>
              <a:t>就会根据</a:t>
            </a:r>
            <a:r>
              <a:rPr lang="en-US" altLang="zh-CN" dirty="0" err="1">
                <a:solidFill>
                  <a:prstClr val="black"/>
                </a:solidFill>
              </a:rPr>
              <a:t>ErrorDocument</a:t>
            </a:r>
            <a:r>
              <a:rPr lang="zh-CN" altLang="en-US" dirty="0">
                <a:solidFill>
                  <a:prstClr val="black"/>
                </a:solidFill>
              </a:rPr>
              <a:t>指令配置的状态码显示对应的自定义页面，指定页面可以是一个</a:t>
            </a:r>
            <a:r>
              <a:rPr lang="en-US" altLang="zh-CN" dirty="0">
                <a:solidFill>
                  <a:prstClr val="black"/>
                </a:solidFill>
              </a:rPr>
              <a:t>URL</a:t>
            </a:r>
            <a:r>
              <a:rPr lang="zh-CN" altLang="en-US" dirty="0">
                <a:solidFill>
                  <a:prstClr val="black"/>
                </a:solidFill>
              </a:rPr>
              <a:t>地址，或站点目录下的某个文件。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22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开启和关闭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197" y="1948174"/>
            <a:ext cx="86986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u="sng" dirty="0" smtClean="0">
                <a:solidFill>
                  <a:srgbClr val="0070C0"/>
                </a:solidFill>
              </a:rPr>
              <a:t>Apache</a:t>
            </a:r>
            <a:r>
              <a:rPr lang="zh-CN" altLang="en-US" b="1" u="sng" dirty="0" smtClean="0">
                <a:solidFill>
                  <a:srgbClr val="0070C0"/>
                </a:solidFill>
              </a:rPr>
              <a:t>支持动态模块机制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Apache</a:t>
            </a:r>
            <a:r>
              <a:rPr lang="zh-CN" altLang="en-US" dirty="0" smtClean="0"/>
              <a:t>支持将一些模块编译成独立的“</a:t>
            </a:r>
            <a:r>
              <a:rPr lang="en-US" altLang="zh-CN" dirty="0" smtClean="0"/>
              <a:t>.so</a:t>
            </a:r>
            <a:r>
              <a:rPr lang="en-US" altLang="zh-CN" dirty="0" smtClean="0">
                <a:latin typeface="宋体" panose="02010600030101010101" pitchFamily="2" charset="-122"/>
              </a:rPr>
              <a:t>”</a:t>
            </a:r>
            <a:r>
              <a:rPr lang="zh-CN" altLang="en-US" dirty="0" smtClean="0"/>
              <a:t>文件，保存在</a:t>
            </a:r>
            <a:r>
              <a:rPr lang="en-US" altLang="zh-CN" dirty="0" smtClean="0"/>
              <a:t>modules</a:t>
            </a:r>
            <a:r>
              <a:rPr lang="zh-CN" altLang="en-US" dirty="0" smtClean="0"/>
              <a:t>目录中，然后利用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LoadModule</a:t>
            </a:r>
            <a:r>
              <a:rPr lang="zh-CN" altLang="en-US" dirty="0" smtClean="0"/>
              <a:t>指令开启或关闭这些模块，这是一种非常灵活的动态模块机制。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Nginx</a:t>
            </a:r>
            <a:r>
              <a:rPr lang="zh-CN" altLang="en-US" dirty="0"/>
              <a:t>从</a:t>
            </a:r>
            <a:r>
              <a:rPr lang="en-US" altLang="zh-CN" dirty="0" smtClean="0"/>
              <a:t>1.9.11</a:t>
            </a:r>
            <a:r>
              <a:rPr lang="zh-CN" altLang="en-US" dirty="0" smtClean="0"/>
              <a:t>版本开始也</a:t>
            </a:r>
            <a:r>
              <a:rPr lang="zh-CN" altLang="en-US" dirty="0"/>
              <a:t>支持</a:t>
            </a:r>
            <a:r>
              <a:rPr lang="zh-CN" altLang="en-US" dirty="0" smtClean="0"/>
              <a:t>了类似的动态模块机制。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466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开启和关闭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197" y="1948174"/>
            <a:ext cx="8698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在前面的安装步骤中，安装</a:t>
            </a:r>
            <a:r>
              <a:rPr lang="en-US" altLang="zh-CN" dirty="0"/>
              <a:t>Apache</a:t>
            </a:r>
            <a:r>
              <a:rPr lang="zh-CN" altLang="en-US" dirty="0"/>
              <a:t>时通过编译选项选择了</a:t>
            </a:r>
            <a:r>
              <a:rPr lang="en-US" altLang="zh-CN" dirty="0" err="1"/>
              <a:t>mod_deflate</a:t>
            </a:r>
            <a:r>
              <a:rPr lang="zh-CN" altLang="en-US" dirty="0"/>
              <a:t>、</a:t>
            </a:r>
            <a:r>
              <a:rPr lang="en-US" altLang="zh-CN" dirty="0" err="1"/>
              <a:t>mod_ssl</a:t>
            </a:r>
            <a:r>
              <a:rPr lang="zh-CN" altLang="en-US" dirty="0"/>
              <a:t>两个附加模块，这两个模块编译后的“</a:t>
            </a:r>
            <a:r>
              <a:rPr lang="en-US" altLang="zh-CN" dirty="0"/>
              <a:t>.so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文件就保存在</a:t>
            </a:r>
            <a:r>
              <a:rPr lang="en-US" altLang="zh-CN" dirty="0"/>
              <a:t>modules</a:t>
            </a:r>
            <a:r>
              <a:rPr lang="zh-CN" altLang="en-US" dirty="0" smtClean="0"/>
              <a:t>目录。</a:t>
            </a:r>
            <a:endParaRPr lang="en-US" altLang="zh-CN" dirty="0" smtClean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580233" y="3580404"/>
            <a:ext cx="6244715" cy="1605845"/>
            <a:chOff x="3474760" y="3515222"/>
            <a:chExt cx="1199085" cy="579171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199085" cy="579171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36156" y="3543262"/>
              <a:ext cx="1108046" cy="499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apache2]# ls modules | grep -P '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deflate|ssl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mod_deflate.so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mod_ssl.so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6875804" y="4534576"/>
            <a:ext cx="1280268" cy="8001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查看已安装的模块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11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开启和关闭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197" y="1948174"/>
            <a:ext cx="86986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Apache</a:t>
            </a:r>
            <a:r>
              <a:rPr lang="zh-CN" altLang="en-US" dirty="0"/>
              <a:t>安装后上述这两个模块没有被开启，需要在</a:t>
            </a:r>
            <a:r>
              <a:rPr lang="en-US" altLang="zh-CN" dirty="0" err="1"/>
              <a:t>httpd.conf</a:t>
            </a:r>
            <a:r>
              <a:rPr lang="zh-CN" altLang="en-US" dirty="0"/>
              <a:t>中手动开启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编辑</a:t>
            </a:r>
            <a:r>
              <a:rPr lang="en-US" altLang="zh-CN" dirty="0" err="1"/>
              <a:t>httpd.conf</a:t>
            </a:r>
            <a:r>
              <a:rPr lang="zh-CN" altLang="en-US" dirty="0"/>
              <a:t>文件，分别找到如下两行配置，取消“</a:t>
            </a:r>
            <a:r>
              <a:rPr lang="en-US" altLang="zh-CN" dirty="0"/>
              <a:t>#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注释，然后保存文件并重启</a:t>
            </a:r>
            <a:r>
              <a:rPr lang="en-US" altLang="zh-CN" dirty="0"/>
              <a:t>Apache</a:t>
            </a:r>
            <a:r>
              <a:rPr lang="zh-CN" altLang="en-US" dirty="0"/>
              <a:t>服务即可使模块生效。</a:t>
            </a:r>
            <a:endParaRPr lang="en-US" altLang="zh-CN" dirty="0" smtClean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580233" y="3699149"/>
            <a:ext cx="6244715" cy="1264735"/>
            <a:chOff x="3474760" y="3515222"/>
            <a:chExt cx="1199085" cy="456145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199085" cy="456145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36156" y="3543262"/>
              <a:ext cx="1108046" cy="3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LoadModule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deflate_module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modules/mod_deflate.so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# 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LoadModule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ssl_module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modules/mod_ssl.so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923727" y="3926755"/>
            <a:ext cx="262160" cy="739228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1621810" y="4898923"/>
            <a:ext cx="1739731" cy="641269"/>
          </a:xfrm>
          <a:prstGeom prst="wedgeRoundRectCallout">
            <a:avLst>
              <a:gd name="adj1" fmla="val -28050"/>
              <a:gd name="adj2" fmla="val -77500"/>
              <a:gd name="adj3" fmla="val 16667"/>
            </a:avLst>
          </a:prstGeom>
          <a:solidFill>
            <a:srgbClr val="FBFBFB"/>
          </a:solidFill>
          <a:ln w="12700">
            <a:solidFill>
              <a:srgbClr val="00B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去掉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7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的基本配置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开启和关闭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197" y="1948174"/>
            <a:ext cx="8698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为了测试模块是否开启，可以使用</a:t>
            </a:r>
            <a:r>
              <a:rPr lang="en-US" altLang="zh-CN" dirty="0" err="1" smtClean="0"/>
              <a:t>apachectl</a:t>
            </a:r>
            <a:r>
              <a:rPr lang="zh-CN" altLang="en-US" dirty="0" smtClean="0"/>
              <a:t>的</a:t>
            </a:r>
            <a:r>
              <a:rPr lang="zh-CN" altLang="en-US" dirty="0"/>
              <a:t>“</a:t>
            </a:r>
            <a:r>
              <a:rPr lang="en-US" altLang="zh-CN" dirty="0"/>
              <a:t>-M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选项显示已开启的模块</a:t>
            </a:r>
            <a:r>
              <a:rPr lang="zh-CN" altLang="en-US" dirty="0" smtClean="0"/>
              <a:t>列表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998355" y="2808253"/>
            <a:ext cx="6910623" cy="1597496"/>
            <a:chOff x="3474760" y="3515222"/>
            <a:chExt cx="1326950" cy="576160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326950" cy="576160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36156" y="3543262"/>
              <a:ext cx="1265554" cy="499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apache2]# ./bin/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apachectl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-M | grep -P '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deflate|ssl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'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deflate_module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(shared)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ssl_module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(shared)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362196" y="4538883"/>
            <a:ext cx="8698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在上述输出结果中，</a:t>
            </a:r>
            <a:r>
              <a:rPr lang="en-US" altLang="zh-CN" dirty="0"/>
              <a:t>shared</a:t>
            </a:r>
            <a:r>
              <a:rPr lang="zh-CN" altLang="zh-CN" dirty="0"/>
              <a:t>表示该模块属于动态模块，和</a:t>
            </a:r>
            <a:r>
              <a:rPr lang="en-US" altLang="zh-CN" dirty="0"/>
              <a:t>static</a:t>
            </a:r>
            <a:r>
              <a:rPr lang="zh-CN" altLang="zh-CN" dirty="0"/>
              <a:t>静态模块相比，动态模块可以自由开启和关闭，但相比静态模块在性能方面有所损失。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02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 err="1" smtClean="0"/>
              <a:t>Nginx+PHP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的安装与使用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32915"/>
              </p:ext>
            </p:extLst>
          </p:nvPr>
        </p:nvGraphicFramePr>
        <p:xfrm>
          <a:off x="546266" y="1995053"/>
          <a:ext cx="8087096" cy="4061360"/>
        </p:xfrm>
        <a:graphic>
          <a:graphicData uri="http://schemas.openxmlformats.org/drawingml/2006/table">
            <a:tbl>
              <a:tblPr firstRow="1" bandRow="1"/>
              <a:tblGrid>
                <a:gridCol w="1902847"/>
                <a:gridCol w="6184249"/>
              </a:tblGrid>
              <a:tr h="4061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/>
                          <a:ea typeface="宋体"/>
                        </a:rPr>
                        <a:t>选项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说明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--prefix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安装目录，默认目录为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/usr/local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，也可以设为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/usr/local/php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--enable-fpm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开启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PHP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FPM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功能，提供了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PHP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FastCGI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管理器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--with-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zlib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zlib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库，支持数据压缩和解压缩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--enable-zip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开启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ZIP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功能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--enable-mbstring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开启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mbstring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功能，用于多字节字符串处理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--with-mcrypt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mcrypt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加密支持（依赖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libmcrypt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--with-mysql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MySQL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数据库访问支持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--with-mysqli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包含增强版的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MySQL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数据库访问支持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406136"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--with-pdo-mysql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包含基于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PDO(PHP Data Object)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MySQL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数据库访问支持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7077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7" y="1948174"/>
            <a:ext cx="86986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对于处理</a:t>
            </a:r>
            <a:r>
              <a:rPr lang="en-US" altLang="zh-CN" b="1" u="sng" dirty="0">
                <a:solidFill>
                  <a:srgbClr val="0070C0"/>
                </a:solidFill>
              </a:rPr>
              <a:t>PHP</a:t>
            </a:r>
            <a:r>
              <a:rPr lang="zh-CN" altLang="en-US" b="1" u="sng" dirty="0">
                <a:solidFill>
                  <a:srgbClr val="0070C0"/>
                </a:solidFill>
              </a:rPr>
              <a:t>动态请求来说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Apache+PHP</a:t>
            </a:r>
            <a:r>
              <a:rPr lang="zh-CN" altLang="en-US" dirty="0"/>
              <a:t>的稳定性高于</a:t>
            </a:r>
            <a:r>
              <a:rPr lang="en-US" altLang="zh-CN" dirty="0" err="1"/>
              <a:t>Nginx+PHP-FPM</a:t>
            </a:r>
            <a:r>
              <a:rPr lang="zh-CN" altLang="en-US" dirty="0"/>
              <a:t>的</a:t>
            </a:r>
            <a:r>
              <a:rPr lang="zh-CN" altLang="en-US" dirty="0" smtClean="0"/>
              <a:t>方式；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原因是</a:t>
            </a:r>
            <a:r>
              <a:rPr lang="en-US" altLang="zh-CN" dirty="0" smtClean="0"/>
              <a:t>PHP</a:t>
            </a:r>
            <a:r>
              <a:rPr lang="zh-CN" altLang="en-US" dirty="0"/>
              <a:t>利用了</a:t>
            </a:r>
            <a:r>
              <a:rPr lang="en-US" altLang="zh-CN" dirty="0"/>
              <a:t>Apache</a:t>
            </a:r>
            <a:r>
              <a:rPr lang="zh-CN" altLang="en-US" dirty="0"/>
              <a:t>的动态模块机制实现了高度</a:t>
            </a:r>
            <a:r>
              <a:rPr lang="zh-CN" altLang="en-US" dirty="0" smtClean="0"/>
              <a:t>整合。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116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7" y="1948174"/>
            <a:ext cx="86986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实现的原理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zh-CN" altLang="en-US" dirty="0"/>
              <a:t>安装</a:t>
            </a:r>
            <a:r>
              <a:rPr lang="en-US" altLang="zh-CN" dirty="0"/>
              <a:t>Apache</a:t>
            </a:r>
            <a:r>
              <a:rPr lang="zh-CN" altLang="en-US" dirty="0"/>
              <a:t>时，编译选项中有一个“</a:t>
            </a:r>
            <a:r>
              <a:rPr lang="en-US" altLang="zh-CN" dirty="0"/>
              <a:t>--enable-so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，添加此选项后，</a:t>
            </a:r>
            <a:r>
              <a:rPr lang="en-US" altLang="zh-CN" dirty="0"/>
              <a:t>Apache</a:t>
            </a:r>
            <a:r>
              <a:rPr lang="zh-CN" altLang="en-US" dirty="0"/>
              <a:t>就会在</a:t>
            </a:r>
            <a:r>
              <a:rPr lang="en-US" altLang="zh-CN" dirty="0"/>
              <a:t>bin</a:t>
            </a:r>
            <a:r>
              <a:rPr lang="zh-CN" altLang="en-US" dirty="0"/>
              <a:t>目录下生成一个</a:t>
            </a:r>
            <a:r>
              <a:rPr lang="en-US" altLang="zh-CN" dirty="0" err="1"/>
              <a:t>apxs</a:t>
            </a:r>
            <a:r>
              <a:rPr lang="zh-CN" altLang="en-US" dirty="0"/>
              <a:t>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Apxs</a:t>
            </a:r>
            <a:r>
              <a:rPr lang="zh-CN" altLang="en-US" dirty="0" smtClean="0"/>
              <a:t>（</a:t>
            </a:r>
            <a:r>
              <a:rPr lang="en-US" altLang="zh-CN" dirty="0"/>
              <a:t>Apache extension tool</a:t>
            </a:r>
            <a:r>
              <a:rPr lang="zh-CN" altLang="en-US" dirty="0" smtClean="0"/>
              <a:t>）是</a:t>
            </a:r>
            <a:r>
              <a:rPr lang="en-US" altLang="zh-CN" dirty="0"/>
              <a:t>Apache</a:t>
            </a:r>
            <a:r>
              <a:rPr lang="zh-CN" altLang="en-US" dirty="0"/>
              <a:t>提供的一个扩展工具，用于编译模块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PHP</a:t>
            </a:r>
            <a:r>
              <a:rPr lang="zh-CN" altLang="en-US" dirty="0"/>
              <a:t>的</a:t>
            </a:r>
            <a:r>
              <a:rPr lang="en-US" altLang="zh-CN" dirty="0"/>
              <a:t>configure</a:t>
            </a:r>
            <a:r>
              <a:rPr lang="zh-CN" altLang="en-US" dirty="0"/>
              <a:t>程序</a:t>
            </a:r>
            <a:r>
              <a:rPr lang="zh-CN" altLang="en-US" dirty="0" smtClean="0"/>
              <a:t>可利用</a:t>
            </a:r>
            <a:r>
              <a:rPr lang="en-US" altLang="zh-CN" dirty="0" err="1"/>
              <a:t>apxs</a:t>
            </a:r>
            <a:r>
              <a:rPr lang="zh-CN" altLang="en-US" dirty="0"/>
              <a:t>编译一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Apache</a:t>
            </a:r>
            <a:r>
              <a:rPr lang="zh-CN" altLang="en-US" dirty="0"/>
              <a:t>访问</a:t>
            </a:r>
            <a:r>
              <a:rPr lang="en-US" altLang="zh-CN" dirty="0"/>
              <a:t>PHP</a:t>
            </a:r>
            <a:r>
              <a:rPr lang="zh-CN" altLang="en-US" dirty="0"/>
              <a:t>的模块，以实现整合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843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563271" y="1992904"/>
            <a:ext cx="7998838" cy="3719128"/>
            <a:chOff x="3474760" y="3515222"/>
            <a:chExt cx="1251092" cy="594358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251092" cy="59435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3520387" y="3526180"/>
              <a:ext cx="1196172" cy="565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php-5.6.27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php-5.6.27]# make clean   # 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若之前安装过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Nginx+PHP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，则需要清理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php-5.6.27]# ./configure --prefix=/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\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--with-apxs2=/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/local/apache2/bin/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apxs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zlib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--enable-zip \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--enable-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mbstring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mcrypt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mysqli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pdo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\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--with-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gd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--with-jpeg-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dir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png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dir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freetype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dir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--with-curl \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--with-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openssl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--with-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mhash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--enable-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bcmath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--enable-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opcache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php-5.6.27]# make &amp;&amp; make install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854987" y="3490946"/>
            <a:ext cx="3990149" cy="377765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19958" y="2610193"/>
            <a:ext cx="1116000" cy="377765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547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2197" y="1948174"/>
            <a:ext cx="8698675" cy="111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完成</a:t>
            </a:r>
            <a:r>
              <a:rPr lang="en-US" altLang="zh-CN" dirty="0"/>
              <a:t>PHP</a:t>
            </a:r>
            <a:r>
              <a:rPr lang="zh-CN" altLang="en-US" dirty="0"/>
              <a:t>的编译安装后，在</a:t>
            </a:r>
            <a:r>
              <a:rPr lang="en-US" altLang="zh-CN" dirty="0"/>
              <a:t>Apache</a:t>
            </a:r>
            <a:r>
              <a:rPr lang="zh-CN" altLang="en-US" dirty="0"/>
              <a:t>的</a:t>
            </a:r>
            <a:r>
              <a:rPr lang="en-US" altLang="zh-CN" dirty="0"/>
              <a:t>modules</a:t>
            </a:r>
            <a:r>
              <a:rPr lang="zh-CN" altLang="en-US" dirty="0"/>
              <a:t>目录中可以看到编译后的</a:t>
            </a:r>
            <a:r>
              <a:rPr lang="en-US" altLang="zh-CN" dirty="0"/>
              <a:t>PHP</a:t>
            </a:r>
            <a:r>
              <a:rPr lang="zh-CN" altLang="en-US" dirty="0"/>
              <a:t>模块，在</a:t>
            </a:r>
            <a:r>
              <a:rPr lang="en-US" altLang="zh-CN" dirty="0" err="1"/>
              <a:t>httpd.conf</a:t>
            </a:r>
            <a:r>
              <a:rPr lang="zh-CN" altLang="en-US" dirty="0"/>
              <a:t>配置文件中会看到该模块已经添加并启用。</a:t>
            </a:r>
            <a:endParaRPr lang="en-US" altLang="zh-CN" dirty="0" smtClean="0"/>
          </a:p>
        </p:txBody>
      </p:sp>
      <p:grpSp>
        <p:nvGrpSpPr>
          <p:cNvPr id="11" name="组合 2"/>
          <p:cNvGrpSpPr>
            <a:grpSpLocks/>
          </p:cNvGrpSpPr>
          <p:nvPr/>
        </p:nvGrpSpPr>
        <p:grpSpPr bwMode="auto">
          <a:xfrm>
            <a:off x="1805029" y="3265718"/>
            <a:ext cx="5474524" cy="2588820"/>
            <a:chOff x="3474760" y="3515222"/>
            <a:chExt cx="1313548" cy="1759807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313548" cy="1759807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3524760" y="3586251"/>
              <a:ext cx="1263548" cy="1527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/local/apache2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apache2]# ls modules | grep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libphp5.so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apache2]# grep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conf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httpd.conf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LoadModule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php5_module        modules/libphp5.so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9000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2197" y="1948174"/>
            <a:ext cx="8698675" cy="55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若初次安装</a:t>
            </a:r>
            <a:r>
              <a:rPr lang="en-US" altLang="zh-CN" dirty="0"/>
              <a:t>PHP</a:t>
            </a:r>
            <a:r>
              <a:rPr lang="zh-CN" altLang="en-US" dirty="0"/>
              <a:t>，还需要将</a:t>
            </a:r>
            <a:r>
              <a:rPr lang="en-US" altLang="zh-CN" dirty="0"/>
              <a:t>php.ini</a:t>
            </a:r>
            <a:r>
              <a:rPr lang="zh-CN" altLang="en-US" dirty="0"/>
              <a:t>复制到</a:t>
            </a:r>
            <a:r>
              <a:rPr lang="en-US" altLang="zh-CN" dirty="0" err="1"/>
              <a:t>php</a:t>
            </a:r>
            <a:r>
              <a:rPr lang="zh-CN" altLang="en-US" dirty="0"/>
              <a:t>的</a:t>
            </a:r>
            <a:r>
              <a:rPr lang="en-US" altLang="zh-CN" dirty="0"/>
              <a:t>lib</a:t>
            </a:r>
            <a:r>
              <a:rPr lang="zh-CN" altLang="en-US" dirty="0"/>
              <a:t>目录中。</a:t>
            </a:r>
            <a:endParaRPr lang="en-US" altLang="zh-CN" dirty="0" smtClean="0"/>
          </a:p>
        </p:txBody>
      </p:sp>
      <p:grpSp>
        <p:nvGrpSpPr>
          <p:cNvPr id="11" name="组合 2"/>
          <p:cNvGrpSpPr>
            <a:grpSpLocks/>
          </p:cNvGrpSpPr>
          <p:nvPr/>
        </p:nvGrpSpPr>
        <p:grpSpPr bwMode="auto">
          <a:xfrm>
            <a:off x="510639" y="2719468"/>
            <a:ext cx="8170222" cy="1330017"/>
            <a:chOff x="3474760" y="3515222"/>
            <a:chExt cx="1289188" cy="904108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289188" cy="904108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3524760" y="3586251"/>
              <a:ext cx="1239188" cy="64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apache2]# cd ~/php-5.6.27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php-5.6.27]#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php.ini-development 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/lib/php.ini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339277" y="4206377"/>
            <a:ext cx="8614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值得一提的是，</a:t>
            </a:r>
            <a:r>
              <a:rPr lang="en-US" altLang="zh-CN" dirty="0"/>
              <a:t>php.ini</a:t>
            </a:r>
            <a:r>
              <a:rPr lang="zh-CN" altLang="zh-CN" dirty="0"/>
              <a:t>的保存目录既可以使用“</a:t>
            </a:r>
            <a:r>
              <a:rPr lang="en-US" altLang="zh-CN" dirty="0"/>
              <a:t>--with-</a:t>
            </a:r>
            <a:r>
              <a:rPr lang="en-US" altLang="zh-CN" dirty="0" err="1"/>
              <a:t>config</a:t>
            </a:r>
            <a:r>
              <a:rPr lang="en-US" altLang="zh-CN" dirty="0"/>
              <a:t>-file-path</a:t>
            </a:r>
            <a:r>
              <a:rPr lang="zh-CN" altLang="zh-CN" dirty="0"/>
              <a:t>”编译选项来指定，也可以在</a:t>
            </a:r>
            <a:r>
              <a:rPr lang="en-US" altLang="zh-CN" dirty="0" err="1"/>
              <a:t>httpd.conf</a:t>
            </a:r>
            <a:r>
              <a:rPr lang="zh-CN" altLang="zh-CN" dirty="0"/>
              <a:t>文件中通过</a:t>
            </a:r>
            <a:r>
              <a:rPr lang="en-US" altLang="zh-CN" dirty="0" err="1"/>
              <a:t>PHPIniDir</a:t>
            </a:r>
            <a:r>
              <a:rPr lang="zh-CN" altLang="zh-CN" dirty="0"/>
              <a:t>指令进行指定。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65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——Apache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相关配置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2197" y="1948174"/>
            <a:ext cx="8698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① 为了</a:t>
            </a:r>
            <a:r>
              <a:rPr lang="zh-CN" altLang="en-US" dirty="0"/>
              <a:t>使</a:t>
            </a:r>
            <a:r>
              <a:rPr lang="en-US" altLang="zh-CN" dirty="0"/>
              <a:t>Apache</a:t>
            </a:r>
            <a:r>
              <a:rPr lang="zh-CN" altLang="en-US" dirty="0"/>
              <a:t>能够识别“</a:t>
            </a:r>
            <a:r>
              <a:rPr lang="en-US" altLang="zh-CN" dirty="0"/>
              <a:t>.</a:t>
            </a:r>
            <a:r>
              <a:rPr lang="en-US" altLang="zh-CN" dirty="0" err="1"/>
              <a:t>php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扩展名的文件，将文件交给</a:t>
            </a:r>
            <a:r>
              <a:rPr lang="en-US" altLang="zh-CN" dirty="0"/>
              <a:t>PHP</a:t>
            </a:r>
            <a:r>
              <a:rPr lang="zh-CN" altLang="en-US" dirty="0"/>
              <a:t>模块处理，需要在</a:t>
            </a:r>
            <a:r>
              <a:rPr lang="en-US" altLang="zh-CN" dirty="0" err="1"/>
              <a:t>httpd.conf</a:t>
            </a:r>
            <a:r>
              <a:rPr lang="zh-CN" altLang="en-US" dirty="0"/>
              <a:t>中配置文件的扩展名。编辑</a:t>
            </a:r>
            <a:r>
              <a:rPr lang="en-US" altLang="zh-CN" dirty="0" err="1"/>
              <a:t>httpd.conf</a:t>
            </a:r>
            <a:r>
              <a:rPr lang="zh-CN" altLang="en-US" dirty="0"/>
              <a:t>文件，添加如下配置即可。</a:t>
            </a:r>
            <a:endParaRPr lang="en-US" altLang="zh-CN" dirty="0" smtClean="0"/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2401787" y="3305795"/>
            <a:ext cx="4310743" cy="1710047"/>
            <a:chOff x="3474760" y="3515222"/>
            <a:chExt cx="1289188" cy="1162442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289188" cy="116244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3524760" y="3586251"/>
              <a:ext cx="1239188" cy="897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FilesMatch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"\.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$"&gt;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setHandler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application/x-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httpd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FilesMatch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672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——Apache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相关配置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2197" y="1948174"/>
            <a:ext cx="8698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② 配置</a:t>
            </a:r>
            <a:r>
              <a:rPr lang="zh-CN" altLang="en-US" dirty="0"/>
              <a:t>目录索引页，使目录中的</a:t>
            </a:r>
            <a:r>
              <a:rPr lang="en-US" altLang="zh-CN" dirty="0" err="1"/>
              <a:t>index.php</a:t>
            </a:r>
            <a:r>
              <a:rPr lang="zh-CN" altLang="en-US" dirty="0"/>
              <a:t>文件可作为默认页面。在</a:t>
            </a:r>
            <a:r>
              <a:rPr lang="en-US" altLang="zh-CN" dirty="0" err="1"/>
              <a:t>httpd.conf</a:t>
            </a:r>
            <a:r>
              <a:rPr lang="zh-CN" altLang="en-US" dirty="0"/>
              <a:t>中搜索</a:t>
            </a:r>
            <a:r>
              <a:rPr lang="en-US" altLang="zh-CN" dirty="0" err="1"/>
              <a:t>DirectoryIndex</a:t>
            </a:r>
            <a:r>
              <a:rPr lang="zh-CN" altLang="en-US" dirty="0"/>
              <a:t>，找到如下配置，将</a:t>
            </a:r>
            <a:r>
              <a:rPr lang="en-US" altLang="zh-CN" dirty="0" err="1"/>
              <a:t>index.php</a:t>
            </a:r>
            <a:r>
              <a:rPr lang="zh-CN" altLang="en-US" dirty="0"/>
              <a:t>添加到</a:t>
            </a:r>
            <a:r>
              <a:rPr lang="en-US" altLang="zh-CN" dirty="0"/>
              <a:t>index.html</a:t>
            </a:r>
            <a:r>
              <a:rPr lang="zh-CN" altLang="en-US" dirty="0"/>
              <a:t>后面即可。</a:t>
            </a:r>
            <a:endParaRPr lang="en-US" altLang="zh-CN" dirty="0" smtClean="0"/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2401787" y="3305795"/>
            <a:ext cx="4310743" cy="1710047"/>
            <a:chOff x="3474760" y="3515222"/>
            <a:chExt cx="1289188" cy="1162442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3474760" y="3515222"/>
              <a:ext cx="1289188" cy="1162442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3524760" y="3586251"/>
              <a:ext cx="1239188" cy="897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IfModule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dir_module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DirectoryIndex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index.html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index.php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&lt;/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IfModule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832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2197" y="1948174"/>
            <a:ext cx="8698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为了测试</a:t>
            </a:r>
            <a:r>
              <a:rPr lang="en-US" altLang="zh-CN" dirty="0" err="1"/>
              <a:t>Apache+PHP</a:t>
            </a:r>
            <a:r>
              <a:rPr lang="zh-CN" altLang="en-US" dirty="0"/>
              <a:t>环境是否正确安装和配置成功，接下来在</a:t>
            </a:r>
            <a:r>
              <a:rPr lang="en-US" altLang="zh-CN" dirty="0" smtClean="0"/>
              <a:t>www.ng.test</a:t>
            </a:r>
            <a:r>
              <a:rPr lang="zh-CN" altLang="en-US" dirty="0" smtClean="0"/>
              <a:t>文档</a:t>
            </a:r>
            <a:r>
              <a:rPr lang="zh-CN" altLang="en-US" dirty="0"/>
              <a:t>目录下创建文件</a:t>
            </a:r>
            <a:r>
              <a:rPr lang="en-US" altLang="zh-CN" dirty="0" err="1"/>
              <a:t>info.php</a:t>
            </a:r>
            <a:r>
              <a:rPr lang="zh-CN" altLang="en-US" dirty="0"/>
              <a:t>，编写代码输出</a:t>
            </a:r>
            <a:r>
              <a:rPr lang="en-US" altLang="zh-CN" dirty="0" err="1"/>
              <a:t>phpinfo</a:t>
            </a:r>
            <a:r>
              <a:rPr lang="zh-CN" altLang="en-US" dirty="0"/>
              <a:t>信息，具体操作如下。</a:t>
            </a:r>
            <a:endParaRPr lang="en-US" altLang="zh-CN" dirty="0" smtClean="0"/>
          </a:p>
        </p:txBody>
      </p:sp>
      <p:grpSp>
        <p:nvGrpSpPr>
          <p:cNvPr id="9" name="组合 2"/>
          <p:cNvGrpSpPr>
            <a:grpSpLocks/>
          </p:cNvGrpSpPr>
          <p:nvPr/>
        </p:nvGrpSpPr>
        <p:grpSpPr bwMode="auto">
          <a:xfrm>
            <a:off x="774867" y="3393666"/>
            <a:ext cx="7668488" cy="1213957"/>
            <a:chOff x="3474760" y="3515224"/>
            <a:chExt cx="1289188" cy="825214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3474760" y="3515224"/>
              <a:ext cx="1289188" cy="825214"/>
            </a:xfrm>
            <a:prstGeom prst="rect">
              <a:avLst/>
            </a:prstGeom>
            <a:solidFill>
              <a:srgbClr val="D6EC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3524760" y="3586251"/>
              <a:ext cx="1239188" cy="64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~]# cd /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usr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/local/apache2/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htdocs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/www.ng.test/</a:t>
              </a:r>
              <a:endParaRPr lang="en-US" altLang="zh-CN" sz="1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 eaLnBrk="0" hangingPunct="0">
                <a:lnSpc>
                  <a:spcPct val="200000"/>
                </a:lnSpc>
                <a:defRPr/>
              </a:pP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root@localhost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www.ng.test]# 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echo '&lt;?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kern="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phpinfo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();' &gt; </a:t>
              </a:r>
              <a:r>
                <a:rPr lang="en-US" altLang="zh-CN" sz="1400" b="1" kern="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info.php</a:t>
              </a:r>
              <a:endParaRPr lang="en-US" altLang="zh-CN" sz="14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1934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820" y="2066696"/>
            <a:ext cx="7901509" cy="376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849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dirty="0" smtClean="0"/>
              <a:t>5.2 </a:t>
            </a:r>
            <a:r>
              <a:rPr lang="en-US" altLang="zh-CN" dirty="0" err="1" smtClean="0"/>
              <a:t>Nginx+Apache</a:t>
            </a:r>
            <a:r>
              <a:rPr lang="zh-CN" altLang="en-US" dirty="0"/>
              <a:t>环境</a:t>
            </a:r>
          </a:p>
        </p:txBody>
      </p:sp>
      <p:sp>
        <p:nvSpPr>
          <p:cNvPr id="13324" name="矩形 38"/>
          <p:cNvSpPr>
            <a:spLocks noChangeArrowheads="1"/>
          </p:cNvSpPr>
          <p:nvPr/>
        </p:nvSpPr>
        <p:spPr bwMode="auto">
          <a:xfrm>
            <a:off x="251038" y="1272514"/>
            <a:ext cx="842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 startAt="4"/>
            </a:pP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Nginx+Apache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动静分离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97" y="1948174"/>
            <a:ext cx="86986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由</a:t>
            </a:r>
            <a:r>
              <a:rPr lang="en-US" altLang="zh-CN" dirty="0"/>
              <a:t>Nginx</a:t>
            </a:r>
            <a:r>
              <a:rPr lang="zh-CN" altLang="en-US" dirty="0"/>
              <a:t>提供对外访问，静态请求直接由</a:t>
            </a:r>
            <a:r>
              <a:rPr lang="en-US" altLang="zh-CN" dirty="0"/>
              <a:t>Nginx</a:t>
            </a:r>
            <a:r>
              <a:rPr lang="zh-CN" altLang="en-US" dirty="0"/>
              <a:t>处理，动态请求转交给</a:t>
            </a:r>
            <a:r>
              <a:rPr lang="en-US" altLang="zh-CN" dirty="0"/>
              <a:t>Apache</a:t>
            </a:r>
            <a:r>
              <a:rPr lang="zh-CN" altLang="en-US" dirty="0"/>
              <a:t>处理，这样就实现了</a:t>
            </a:r>
            <a:r>
              <a:rPr lang="zh-CN" altLang="en-US" b="1" u="sng" dirty="0">
                <a:solidFill>
                  <a:srgbClr val="0070C0"/>
                </a:solidFill>
              </a:rPr>
              <a:t>动静分离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u="sng" dirty="0">
                <a:solidFill>
                  <a:srgbClr val="0070C0"/>
                </a:solidFill>
              </a:rPr>
              <a:t>动态请求</a:t>
            </a:r>
            <a:r>
              <a:rPr lang="zh-CN" altLang="en-US" dirty="0"/>
              <a:t>是指该请求需要服务器端的程序处理。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u="sng" dirty="0">
                <a:solidFill>
                  <a:srgbClr val="0070C0"/>
                </a:solidFill>
              </a:rPr>
              <a:t>静态请求</a:t>
            </a:r>
            <a:r>
              <a:rPr lang="zh-CN" altLang="en-US" dirty="0"/>
              <a:t>不需要程序处理，直接读取文件并返回即可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524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8916682-5902-40C2-9ED3-492080BF72C7"/>
  <p:tag name="ISPRING_SCORM_RATE_SLIDES" val="1"/>
  <p:tag name="ISPRING_SCORM_RATE_QUIZZES" val="0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RESENTATION_TITLE" val="第3章 PHP操作数据库"/>
  <p:tag name="ISPRING_OUTPUT_FOLDER" val="D:\test"/>
  <p:tag name="ISPRING_PLAYERS_CUSTOMIZATION" val="UEsDBBQAAgAIAEFOkUZQ57jmQgQAAHQOAAAdAAAAdW5pdmVyc2FsL2NvbW1vbl9tZXNzYWdlcy5sbmetV11v01YYvkfiPxxZQtouFmASiIs0yIlPEwvHDvZJP/Yh69Q+BAvHp7OdjHLFpg2tkxiTYBPr2KpOHZ00lk1ITIwyfk3jtFf8hb22k5IUUOxmF5FynDzP+/W8r99TvHi97aIu8wOHe3PC2cIZATHP4rbjteaEJpl/74KAgpB6NnW5x+YEjwvoYunkiaJLvVaHthh8P3kCoWKbBQEcg1J8enVGjj0nNMpmRas3RHXZVLSqZpblqlCq8PYq9daQwlv8I/+d989fuH723Pl3i6eHyCxERl1UlEkqlDCdO5OBSCW6ppjAhhVTxUtEKPW//Wbv6c2DrSf5wFqTKLKKAb+9M3j2eH/nVv/HF/koGjpeAPz67Yz2m7qOVWIaiixhUzZMVSNJahRMsCSUlnkHXaVdhkKOug77FIVXGRQ2dHyGAtexkx8sDg+8DptmTNLFRVmtmkTTFMPEqjR6IpQGu3ejnzYH93YHj+7lpNFFA+tCKbr78OCH7WNgzaT0KTxavxk9WM9HUpOrNQU+JPbi4Pf7e896+QgaWIUETI+7jg1DrGKzrC1BmWKRPcwD0S6Bla1ev7eRB7WMDUjO/T+nYVRxQa6KRNbUWEU6NoguVw4lZFEPcc9dQ9SyAIdWfdZ1eCeAJ7GqmJ2KKchnxcCXmyBeWVTeINSUEDleItmW02Xggm8zf5oN6KAKluLyXG7KH5jzoqxgyYR6SdqiSZL2jo1R6ACPh4i6Lo8DALvU7lLPYmiFWbQTMLQGf7MdO/nbKoWwY08+6Tg3EA2H3XNq2HiqhJdOFWZzTSYKjI5F6nswdHNSTbT968G2OwFEGoasvRpOi2IsE4X/xYtZ42qIhvHWoLLUZcaIjtjPG44BEsc6vOug5csOz47AddCHUMJt6rjZUbI6D4YaPgtgzDMfyd6VHDZVbUigcnRcjgXI/IQLC1CRHPhFXDZkEueYrQROOPW1lBQqrfebNWLBWuCykL3SyQq7wqH/XUa7UER47gSpcArHMJZLEKPJGo/A8Tk9ZFHBoRYNYQlD4JLrtCF+OwNns45HGUzH60QmYP7Dy2awuzPY/WPv6dewWkSPtgYbX0RP7uzvfLXf+6v/73cvn2/OYid1P/rsl/727ZR2GpuBRb1SMyuiWsEg8/6d76O/s4JAprEzCjFMRSzH8OjxFrz5o89/izZ/jdZfQHD9W1/2e/9kJEyXLwnPi0A6ylrCVCgUMnIc9Sh1BBajnx+8fL6RiwSaMB49+JDsQ5WHLPh4GgkRy5O45JAFNVxdR7g8C2xS+2EGRULESq0O8oC1Q2cB7/jW9LVgnKEu6pdgCCSrlVCqU/8aTBDCuZuLJYk7nmJhPuvH2uDHCWYbxHHURG6YoiQlFxu40riOdS19gdmIJqMsvuG4cMPJSlapiSpMmSN8zHbCnITJYB91PLRgeh4pLd7bXpvzh6cguR8WT49dF/8DUEsDBBQAAgAIAEFOkUZ4aHBSPQQAAD0OAAAuAAAAdW5pdmVyc2FsL2N1c3RvbV9wcmVzZXRzLzAvY29tbW9uX21lc3NhZ2VzLmxuZ61XXW/TVhi+7684soS0XSzAJBAXqZETn6YWjh3sk37sQ9ZpfAgWjk9nOxnlik0bWicxJsEm1rFVnTo6aSybkJgYZfyaxmmv+Au8tpO26ZhsEy56cdw8z/v1vO95T/ni9Y6LeswPHO7NCmdLZwTEvBa3Ha89KzTJ3HsXBBSE1LOpyz02K3hcQBfFmbJLvXaXtpk4M4NQucOCAA6BCIejI3LsWaFRsap6vSFpy5aq13SrotQEsco7q9RbQypv84/8d94/f+H62XPn3y2fHiFz8Jh1SVUnmVBCdO5MNo9GDF21gAyrloaXiCAOvv1m7+nNg60nhbB6k6iKhgG+vTN89nh/59bgxxeFGBoGXgD4+u181puGgTVimaoiY0sxLU0nSVpUTLAsiMu8i67SHkMhRz2HfYrCqwzqGTo+Q4Hr2Mk/Whw+eF2WYUs2pEVFq1lE11XTwpo8/iKIw9270U+bw3u7w0f3irEYkokNQYzuPjz4Ybs41EpqnqKj9ZvRg/VCHPNKbV6FPxL7cPD7/b1n/UL4BtYg+MyY69g0pRq2KvoSFCjW1sMCCP0S2NjqD/obBUDL2IS83P8zA6JJC0pNIoquxeIxsEkMpXqonBb1EPfcNURbLcChVZ/1HN4N4EssJmanGgoKGTHx5SZIVpHU18gz5UOOlwi17fQYeODbzM8wAV1TxXJcmMtN5QNrTlJULFtQKVlftEjS0LEtCrL3eIio6/LYfTBL7R71WgytsBbtBgytwc9sx05+tkoh6NiRT7rODUTDUcucGnWbJuOlU6WpPFOICsNikfoezNdiTBOd/t9QO90A4gxD1lkNs2I4lofS23Biyqgakmn+b0h5ajJdPCfMFwzGBG1jA2416POKw3MDcB2UIYi4Qx03N0jR5sBMw2cBzHTmI8W7kt+ipo/wGkdvSLEAOZ9wYAFqkR++iCumQuLsspXACbMuoKRCaZ1fr40W3P0uC9mRPlbYFQ497zLag+rBdydIBVMqbquIEMaTNJ55x8fyiEQDd9o0hBULgUOu04Hg7WzKZh2Ps5eO04k0wLSHi2W4uzPc/WPv6dewP0SPtoYbX0RP7uzvfLXf/2vw73cvn29OYSZ1Pvrsl8H27ZQ1g8zEklGdt6qSVsUg7sGd76O/c2JAnbErKjEtVarE6OjxFtzv0ee/RZu/RusvILLBrS8H/X/y8aXblYznJOAcZywhKpVK+ShO+pO6AavPzw9ePt8owgGNF48afMj1ocZDFnycwUGkyiQsOeQAjdbSMazAcprUfJQ8iRCpOl8HWcBuYbCAd/1W5uV/nKAuGZeg7ZPdSRDr1L8GI4Nw7hYhSWKOh1ZYyPabbObH8VMN3ThiojQsSZaTxwo8U1yndS29p2xEk8kVv1pceLXk5KrOSxpMlRN0zHbCYnzJDB+3OHRdeh4LLN7LTo70wwM872bKp49efq8AUEsDBBQAAgAIAEFOkUYdEdZ1KAQAAP4PAAAnAAAAdW5pdmVyc2FsL2ZsYXNoX3B1Ymxpc2hpbmdfc2V0dGluZ3MueG1s1VddbxtFFH33rxgt6mO9TpuQNFq7ihJbjXCcUC+iFULRePfGO2R2ZtmZtes+FVQqglSohJBQqKiCSsIDBFSpUiGlPwbVdnjqX+CuN3Hi2ilrqqBUfrD27rnnfsydMzvW5Rs+Jw0IFZMib0xkcwYB4UiXiXreeM8unZ8xiNJUuJRLAXlDSINcLmSsIKpxprwqaI1QRZBGqNlA5w1P62DWNJvNZpapIIzfSh5p5FdZR/pmEIICoSE0A05b+KdbASijkMkQYiWmJelGHAhzMQXB4uwoL3GqPMNMYDXqrNdDGQl3XnIZkrBeyxtvzczFv0NMQrXAfBBxcaqAxtisZ6nrsjgfyqvsJhAPWN3DxKcnDdJkrvbyxsXchZgG4eYwTY88KYLGNPMSqxH6gN8HTV2qafKYBNRwQ6tDQ2JyW4L6zLHxDYkbkDcW7NVqeXGhuFpZtovV1Sv2UjnJYQwnu3jNHsPJXrTLxXHwaemvXF8pXi0vVt5ZtZeXy/biypEXdnSgIZY52DELOyuj0IF+wyztRX5NUMZx2l5qowKN88ppWAdblhiu4hrlCgzyUQD1dyPKmW7hWOdwrNcBgjkVgKOvxsuWN3QYgXFElxBiYriW/ZmYutSfiemZgdLNJPpRWSOztKjW1PFweNDWS80yj5sOYWtSDJQWP5Oa5G6/IPBr4FaoD8f2RHWdiRIiJwyyhovAsdS5kFFuEKaxdKfvrKKa0kz3dmHpOJIgF+52IEvVoVY4Hg3VQMf7XY8H3yl8UJEa1IdJKxLTSdDOt7+2721393a6e788f/LF8ye3Oj9vdTdvdx5/tb/z+f7ub+0/v3nx9EEaqusyIn6kNEExCThoINoD8nHEbpIarMkQCAfaQNlBO1NEceZCdizigCp1REp1wkHOJZtgsbJQvHaOaEmo26DCGZMcVx/8QJ8GP8XahcQQnMsmuMcosDMOjRSQFsJc5vZgacpMHdujDYgDNhg0e6Q43gzzSTjxhYNzykQEaQkdKogUvEWog1qgCCpug8lIoSWOgeX1qNV/SjBxJUz0Uq3jdsJgoQthGrbcxIWLk1NvT89cms2af93aPv9KpwN9XOE0jpYI5PyJApzO6yUZ/henV4jxkG9Jhn48oe5Q0NEHzIEQDkuFZcYSNlrResJ7FgWt8+DHzsaz7t7Xne/vv3i6mUrYHm117m90Pv3pwHfzdvvOZ+3d39P4th/udP94tL9zp/3dszT43hKkIt64iwr799bjVOB7X6YHo46n49xOA+tu7bZ307X5kx/aD+8mp0Ua/Ps0FHgEvBHQCp5W9d6XJMHzijOf4f57I4ToJE14fQ37X3Totb6sEhE7TR3KZrOnNgVnXudPs71nqWPJU/8uNHD5scyR18z4jc8E87GP8XdM/25amJrM4XVq5KtMBtkG7+yFzD9QSwMEFAACAAgAQU6RRstwdQu3AgAAVAoAACEAAAB1bml2ZXJzYWwvZmxhc2hfc2tpbl9zZXR0aW5ncy54bWyVVttu2zAMfd9XBNl73V3TAWqANs2AAt1arEXfZZuxhciSIcnp8vfTtZYSO/FMBLDIc0SKIukguSVs+WE2QwWnXDyDUoRV0miCbkbK63neKcXZRcGZAqYuGBcNpvPlx5/2QZlFnmPxHYipnA0uoHezsM8UivfxbWFkjFDwpsVs/8ArfpHjYlsJ3rHybGj1vgVBCdtq5OWPxWo96oASqe4VNElM6ysj0yitACnBhPR9beQsi+IcaPB0aZ+JnN7V6dMf0HZEEmVpN5+MjNFaXEGa5KsbI+N4pndPb2Vh5DRBwV+loV8+GxmFUrwHkW5+99XIKIO3Xfs/NdIKXpmEppzTl/jOoRyXuv1MVJdGzhLMgYyjs7fg02PPeheB/Gvc98i0q+D0yeT1YCCYS88pLJXoAGVh5Wyy5m+PndL9AcsNplIDYlUPetJBP+FOhm1SXY/7A2+ElRHIK3rEK6ddAysXb+w0NfSE1erWzooY+66LIhSw88ooxF7ZI3/rvB4hI2WPfKakhEdG98cRHJocKVzyLfbXeTr/2goM62XIWFgFq/H0YFpXRqF6RcA0vISlNOG8kAbMvaHM6lxI2VFMiOEdqbAinP0yuHxvDyNRdmDwtTZcWUgRRWGo4GyMekzH6bLrtB69NS1I91noD+fWM6Wn+PUcK4WLutGfJTmfeZ5uE52YeTbMMHNSw0Hcsw2PONb3GKnBYgvihXM61Q3jCuTU7blrrjE4yqIcoGw4y8hvMpR+1jU5iLW+NQKhbFKdw9Wkqqn+qVcCb1CmhBGjY6pab8cwea/KSOFLALAo6lCzbuEsTUcVobAD6q2Rwh547GRI6hodK7cb9QAbFRec10yqSD8p+kqJcalhgPCq4xpmOMv5KaxwLu3Jkr4PQ7hv/GQsh2FmSi/27hS+lJKdtf04hVpp/k3+A1BLAwQUAAIACABBTpFGK6zr+fwDAAAPDwAAJgAAAHVuaXZlcnNhbC9odG1sX3B1Ymxpc2hpbmdfc2V0dGluZ3MueG1s1VffbxtFEH73X7E61Mf6kv4gaXR2FSWOYuE6oTlEK4Si9d3Yt3Rv97jds+s+FVQqglSohJBQqKiCSsIDBFSpUiGlfwyq7fDUf4E5b+LUdRLO0BYqP1g3O/PNzLdz394656+GnDQhVkyKgjWZn7AICE/6TDQK1jvuwslpiyhNhU+5FFCwhLTI+WLOiZIaZypYAa3RVRGEEWom0gUr0Dqase1Wq5VnKorTVckTjfgq78nQjmJQIDTEdsRpG/90OwJlFXM5QhxjuiD9hANhPpYgWFod5Ys65JZtvGrUu9KIZSL8OcllTOJGrWC9MT2b/vZ9DNI8C0GkvakiGlOznqG+z9JyKF9h14AEwBoB1j11xiIt5uugYJ2eOJXCoLs9CtMHNz3QFGZOYjNC7+GHoKlPNTWPJqGGq1rtG4zJbwsaMs/FFZL2X7Dm3dWVSnm+tFpdcksrq4vuhYqpYYwgt3TJHSPILbuV0jj+WeEXLy+XLlbK1bdW3aWliltePohCRocIcexhxhxkViaxBwPCHB0kYU1QxnHYnqNRgcZx5TRugCsXGO5inXIFFvkggsbbCeVMt3GqJ3CqrwBEsyoCT19Mt61g6TgB6wDOAGJhuJeDmTh7bjATU9NDrdsm+0Fbh1bpUK2pF+DwoK1fmmM/a9p3q0sx1Fr6TGqS+4OG6sgyx15mY0a5RZjG3rzBqk4Z0AuMI/9p7GS+LvRIc15AYzXE4YDHdJS94ntVqUG9b5ozpqNcu1//3Lm92dvZ6u389OThZ08eXu/+uNFbv9F98MXu1qe72790fv/q6aO7WaAuy4SEidIE1SHioIHoAMiHCbtGalCXMRAOtIk6gnamiOLMh/xYwBFV6gCUaoNBTpixLlfnS5dOEC0J9ZtUeGOC435CGOmXgU+xdyExBeeyBf4zEMiMRxMFpI1uPvP7blnazJw7oE1IEzYZtPqgOLAM6zGYuODhnDGRQFZAjwoiBW8T6uHbrQhqaJPJRKElzYHt9aHVPyrQhBIm+qU28MzAZLEPcRa0iclTp8+cfXNq+txM3v7j+ubJY4P2FG+Z0zSbkby5IyU1W9Rzwvo3QcfI60jsgozDdEL9kaSHHxl70jYqFY6dCsvhGtWX0lcjUd2733fXHvd2vux+e+fpo/VMUnV/o3tnrfvxD3ux6zc6Nz/pbP+aJbZzb6v32/3drZudbx5n8e+Tmgl47RZq5p8bDzI53/48uzMqczbMzSxuvY3tznY2mj/6rnPvltH/LP7v0ligqL8WrlU8fxr9rz2CJxBnIcM36rWQlqPe8n+vSq9EWY7/+jG680KVJZ/Pv7R9/e+1+IUS9n/iwDwN7hRDlwjHPvS6lkP78CW2mPsLUEsDBBQAAgAIAEFOkUZuh488mwEAAB4GAAAfAAAAdW5pdmVyc2FsL2h0bWxfc2tpbl9zZXR0aW5ncy5qc42Uy27CMBBF93xF5G4rRJ+03aFCpUosKpVd1YUThhDh2JbtpKSIf2/GvOzEKXg28c3JnfFEnk0vqhdJSPQSbeyz3X/4e6sBakYVcO3rrEPPUSeaZXOYZTmwjANpIOXh06O8PREhY8KtaVx9oq12/IjANwvKtIvLgIUKaDqglQHtJ5RkHRJ/j2LPOdfuTE6j48IYwfuJ4Aa46XOhcmoZcvVml3vEBixKUGfQBU3AMx3a1UWeHB+GGC6XiFxSXk1FKvoxTVapEgWfd+VfVhJU/ctXO2DwPHydeHYs0+bdQN5MPHnC6CalAq1hn/dxghGEGY2BOb4Du/5BPeP2gRp0menMHOjRDYZLS5pCq0tPIwwf47VXq5tDjDZnYG12xN0thkcwWoFqWY3vMTxQyEJe8AOlEil2pIW2e35EmaDzjKf71AOMIIfFom1X904HteWPiXeFROMKLQP3NO8aHRfce+MNpUNW3cg6DV16FhJ5SBSBxDIElsFqTHOM4P4rItQYmizzejrUs7FuA1UrUDMhWF3+97lCy8bI6m3/AFBLAwQUAAIACABBTpFGIABUxugAAACTAQAAGgAAAHVuaXZlcnNhbC9pMThuX3ByZXNldHMueG1snZAxTsQwEEV7n8KaHnu3W0V2tkPajgLqKGRNsGSPo4xDuAQX4AB0SHScaCWOga3ZRdBSWPLM/Pf/2Gb/HIN8cjP5hBa2agPS4ZCOHkcLd7fXVzuQlHs89iGhs4AJ5L4Vxm93eDM7cplksUCy8Jjz1Gi9rqvyNM3FgVJYcjEmNaSoy4kJdSX1xCgw2/h/0ecetEJIae4XH/IB23IvFUskzYOFynQOlceHBLoKjP5R12pYKKf4l8Q+lueeXl5P729fH5/A0zL3DceyN6PdZaPNeacuOqJ+dKQCjpxZU1nGG1xChdG/PrMV31BLAwQUAAIACABBTpFGrFD4jWcAAABoAAAAHAAAAHVuaXZlcnNhbC9sb2NhbF9zZXR0aW5ncy54bWyzsa/IzVEoSy0qzszPs1Uy1DNQUkjNS85PycxLt1UKDXHTtVBSKC5JzEtJzMnPS7VVystXUrC347LJyU9OzAlOLSkBKixWKMhJrEwtCknNBTJKUv0Sc4Eqn/bOerp22YsN25X07bgAUEsDBBQAAgAIAHa4w0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EFOkUYUpKuaNAgAANwdAAApAAAAdW5pdmVyc2FsL3NraW5fY3VzdG9taXphdGlvbl9zZXR0aW5ncy54bWytWVtv48YVfs+vGCgI0L5YF+oKaAXwMrKJyJQi0vZui0KgpLFMmCJVcuRdB3pIgzboFtimQNIi3aZdbLHdLdDEDQKkTbNpfs1K3n3KX8gZXixSlmVyHRF+mDPn+86ZM2fOXFx3jw1LnLrUHhvv6tSwLZVQalgjt/EGQvWBbdpOxyEuoW52KTkwrKF9V7YObSYDqUt1a6g7Q5H1uo0cano/VK3wVakKraJQLKBKERdwFUm4JEJfjZNqnAh9UiEv1rMrFD6vQwbEoutZ69lY72WAbLnEobI1JPcaXFw72hUfwbajDw3QcxvlIvtmodWZVGQfKuZLlRKeFXiO48pILEl5KTerVGoVPo9wrljKcTOhWuAKHMqXSvlaeZavFEoctJq1MrAUca2MipVisSDNCrgAaMTzglQQZxWuls/zYA1Xa+Ks2RQquRzK5/NcUZqVylxTyCHQ5oCD56osgJzECVx5xgt8vsqhptgUmsUZlnBZLKFqAZdzuVlRELhcbhnc5eii4VpKEw8nDOc1hGunYG0vy63smuSqD6aOA8oaGU9MnRJk6WNyKzN/8HD++dOXX/w3E6Sll8KhUuhNXOoLQcwoGhcM9azXDjs9H6KLICpHxvBWpj+l1La2BrZFwbEty3bGuplpvOnnSTCKJEj7hDhpcIf6gCzNVbxfUlhgC3IXvk2ggT2e6NZpyx7ZW319cDxy7Kk1TOTm0emEOKZhHYN2rlYR8UZDpuFSmZJxzD9cZV9y2ARqk0uYe2XMvkRIU+8TM7SY834pcEuT10dkBXpiuAb1oHyefZugE31E4hNQ5dm3GWOBlfisVdh3PYiSexTUObbUCxvVTf2UOHEjfmnciLIn00nafJo49ogFO467fqIvcKYNlcYaMQ9z7EsEYgNkBhPNUhA2b/zSimLQXK0l9TFYgcmNFpdA5FF2hJ7Y3u3wyp1eq73d7gnydqYh+qsSsWX5xk8K5eq9fKn803o2ACakUnf5VitOhjyyUi4Zl6J1260eEOJWT8G3tUxj/offv/j6vVePv0qNb+9pLVnBQPHk2fk3X7589sH8L9+lZul08T5Q3H+Q3Iu9bhcrWk9tyRLuyWpPaWtemFpYw1KmcceeoiP9hCBqoxOD3EX0iCAo14ZDkGsaQ6+DlXDDmpIE9qQufyAr2z2t3W6pPaxIoSTTOH/+0eKvj84/fn7+2cfpmbq8iruZxuKjp6/+/OT14D0vH3yGxf33Fp/eT82zI2/vtOBPY768+tcnL745S83RwQoEI1EMdrGq8tu4J7Rvw8Sx/HuaEtV+G2w9PpufPUwJvINViNUn/04AU/h9eZvX5LbCEqyLVa0rixfZNdAtZFvmKdIHA8Ah2FFODHvqgoQlHBn6eeamNqTid/YgtWW+tSaNfU5kWF5Cj4wTAl44Q+IkMAOrTMQSm7B39uSf9Zq83MJSD2ZQah/0NK8QMHs6LBHLpkg3TZsNA0zrwxPdGhDUJwN96hJ0CmpDY+ipTXQYPHPml1PjXaTTYHm9FaxMRcK339q6sXey1oIic6A7FlTh9Gyx6nB5yGM4YoLrsMdP6HVjicRj68dy5EcYXYdX1SuHlmSObj6uFRdeY1Aq5D3uwmYJNUEw7FQgvAsZk2ngsW6YqYCy0gRz3v0YTvQOYpeWVARKO+BQbHQDmn2Yi5gj+zBH6SgOsKDKGos66bNDagKwN3t+HqzPHXaVMAnc2S7yp08ObagRJtFPYGZBbrh+Qm29nr20iRJWYlYvo6U9IFLArZH3CoLAMdMYs9N6Mtq9XRxG0y/HsZDArgEb1fnzZ+fPP3/x9e/grLL47PH5w18vvvrw5bPfvjz7Yv7/P37/7aMbmvIHsfjV3+dPHvjMCQhVzHfFnZ7IKyKGRTD/8E+L/6TAQQYzl1qa2mvxAmNYfPkYzhGL9/+5ePSPxf3vYJTzD34zP/tfck7/ZCfhJg+8YQQ9sq2treQ0q3757sCR62+ffv/tw7Q8sFBZqcIXfD9XbErcXyTg0XghDvUaCYHBMTmEpjwsezkRBJTXNF7c2YW0gXNMl7j21BkkOmRESXb57ttQLrxzW6axqzvHUG402zbTEnkxYIWPpvbhdW8OUY4bF3EWAU3u9HhJ8i5XcK0yjcGxvxcOkY6ChxRkwi0rBZ+4wytQlVYoydCg6Tm9fSEsD7BS/XaYhOxcuG6buBAsr6xwJbanNHYDtqhjmx32dnD5sQwU2FNH3yQN6rBLUtiKarhH9t32lJqGRRqHuumCWlS0qtoBHzrsCBlQxmWr2l1y17CGEdVAsKq3b5vTMRH90UTdiHeswkRR8N7WoogL2SXP4XgfdEVcXwpX9RVyj17SjwhX9VW2gbbhPnHZp9WuKDR88BB0JypPMnegQywdhGGEw1Zch3nQYg9fbmQggSCuObaHpOEdBDRjTNj8QxIyWdTh7BUe162LbXuXYfqnanB9WulYpm92c/7WqUFNcnVye+OAJRgNtddetwICnXVLwH+gXQ2GL0X0dEJuZeBqoQ+Oxuy5PIMCjlsZFk7/5fsq3CSsZ6ycRZCeN5uhY6+oezU9lUmLlfJ0pmx/sW8G1bOX4lTPbpqhekB79QRa03GfOBhywCBhcsZlUe0jY3Rkwh/d927ncdgVnVE8PQJqCy4XISYiiKUV0Z3BUbhW/Ea0fzw1qWGSE2IGOhFBJDSbR193YW1sTm2etsghjSZ3IEm9BoJKt8zEqHa840qYd5dZi/N70u06VO+73ujX1Kpw61kWqzWbUVikWbJHvfIFsbRdYwt0rwp/PRvdZaFEXfrn1aoMoMB35T9wfwBQSwMEFAACAAgAr3iJRvu1d5kcKwAAB1AAABcAAAB1bml2ZXJzYWwvdW5pdmVyc2FsLnBuZ+18e1RT19Yvtcf2fNpqH1QEEY4iQhDCQaoYgVAfoICCJKBGXm1DpAqChEIIBOipx/oAEoE8RAKpIkJ4RUJ5Q6JWCWRrUq0QkUeqSYwSCCYxwCYJuQlaH6c94447vu8bd3z3+odD9tpZc/7mb80511x7r71O7QnZ8eEim0UWFhYfBu7cjrCw+EuVhcW77/71PVMLriZ9sem/d1IRO7ZaNAhsn5gu/hK/ZfcWC4tG0mL9VwtN1/9xdCcq1cJiyc/mf+/wkqvjLCxC6YHbt4RnxEyMJJPS4lHwL+HF9leWfnFtxW7ycvFZjuclzp33HC/89Z1Pmw+f+zHi3TUXnYN+OvvlyYhde/IKv9v43rGWj979y3XE927H9x7N4aZmKNnl/QkNacLykvipumx6X2EJyjh1P+sgtDwtfeLBh/F5hMkssXeWtn+fMAYvo6SK56Za3zFB+y0oQEQehRh+Xc+iIFGoiQ9MbRYiiO/dXjxMOzKZ0zr8kbklaetstQY7ZpybNPI/NDf8traSlnmsVWOWcXTFneDuB95iMKT9k/kfIzKZXuHr5n+2ZU/IyvP62HVzBrExu32JqenLUDJyx06YmRf66QRIlV3WeKOOMI62RzZEXT3mXKXOnn16wi+qAVDnDRzpS/EzgkKaYgklFTVHcFuZWb6NmDIiNzN+s5OKHTuR8/iEIEdllatqvvZbfO5UvNAu8/H51P6pZ3bbYZRJFGEiIbYzGc8RqLdxcYPTHcJsVEi3qiDZx69VpY0AmKWbYs2QRpspSMViPdnWbwrtl55j1Y+FDdmFmwQIO4b7RBUWB6CMtF8xQudLNWkn9oSYbL4y0dGIdUHk5K9e5di/1Ph0KSN5BeSLnnQUjcXrwHyl5kx3TzbLCr1/6ukgdBOGU7x2w0NPqZQ4ro5Q6pNELXiIcV2hs8tM8pJtoSDxR0SOdzNGqIDmHFHOEB3q6oHxEmmTmk0xcGKqMIEywcA/KhERfYmfSprriMUySqKXXS4Ep4jgEQcZ52UeWKiik28y4zsFziFZkRf1uOrs8lyh00KhGlqDSaGkVexanrwu+Ksz2RrwHlRBrbxzD8rgZYwTyj9BJ5ZK8hccpm+zSybvOUEfuje11qca60Jq1NvJ0OXJVLkWYBPKRehx2gWIjpgG+mAGNolThrsODibbZhF8iZ4ce/zuWknURZcq7LhseiNvOa/cYH1gzud6x4/vmj2hp5mKbP9ReDxXmkSxfAflt6iAbPHzvY0K5KKLf11+/OqZrauG3GgyhWUsSLBNrQOmKv7Zq+pJLzQM8PicE+VDuzPPyMI5yZKQSsLNVKE6zcMz6GIvB7URbo8L8OcIPDSzBZO50qxCmWS5R05IjSRqjbwZWsVOREEDTl+2zZqK/8YyajAHP2qCcuVWR2GrtvKf+0cdPfknyH9NQDE6IwPOe/ALLP8CsA/1itBcrQTaKtwIZItil5p0z24SPdlCRULSeqZd7JEfYcCMOXwDBNuTQBb9nRE/kjHR4+EQK98EeAtW64gXkiFD4bz2nVOoXPumRENmwcQPsg5CmRb0IXlP3WqXDje5yjugXc8HCZ2b6mIFSoiUFNwd9t0+OZqhSnFdgbu7nf9jY6j0LHpwNoXmf73j+s6rbM6xtQrkF7bYJPRQ6dO/AUwVPuaE5XpwM7AD39QFOKs3x+kaR2YIy3kFXXslR7L7FQxGXh2LmFqond6AHcd8vAwEAbbJSei8TSL6vpY+0H3aPC4N4gIKsv0XoTplOvA0CRN42XUdYoFrXl6K6NamHmc7hE3ckGo/rMfZpacjj8+0dVA0jcxkkj1MHjIzu9bnMdZF6CVMJSeh4HxmXSRnI+ijI7KhDFJaI1y5STCrtRezFM5VNZNHOAJYkuGDAs2tVHu5J9EjB24moDTVTRa+6FjYB66y7/0W+sOFsyoqc/8yOIq2+su6SOoqSCvCJj+tIm65riBt0I/kNSCfAY44VPZsCmmxlxMet4+Q3w8LcePG4ws0WueDbELXe4ApajIJoak5KC9+1Vf4YfI2MNOSPKLgwgX+NZMJUd+OP875gSovRZOOsA3q5fPe0EbFnlZo/8aHmCGhf6Rv3jr/52/hzlXEM1hzrt/0GZ/pcJG+wPRnyPH5lu8iK+YvfxtwrjJnt7YN830skgr+ze3kGVGuQeQ5f/Hh/+a3/4nbbeR4RvbU+HGrmE1ZTyppgu3b1y9e/+n6FTUljf7mRHvlJ2HOVFM8q0vN7w5GfFxov6ZpleeFcytXyixNvX/lgLeSRzs/+OxjfPZ6h5rB22HmDPf33dvj1vWPP55XcHbtajblcPq3ZKTpYtenHw8GbfDePI/o0qmTiZUvJW3f3oK4RSSaMX53aPXqSObBHTvmAXz+cWF9eFPFPOovz53s3ftWzX+PmuLOQqtYgmq8z4nhkwVEjmKVt5JzNIOlo88uVRSl2shpqbdgAPyVPqw+sE/z9OeltOO/eACwddVTha9ESYQVJPgBqh9uiyBamfNKOdGPN7OMg4JNb1PfRYaO6HYRV70Cw2PUPGsPhpZaIk+MO3nRXpfWMd6eAC0O2xWd7tc++Mow21yqvxAxZ68qN01zWZEjMeVZynZNKlPgcbDJ9RK0iTFMeF03cO3gk3uIMvTNuOhdt5ROS9e+rjvtkKdtZE1qfn34jbs3c9S/vW4o83TpppZw+fJoqMulrUSnNyC3nUIHpxFTwjq+dpFm/FmniJbTzDOSwJcj2Keqckl6aMZR54ncddw29HWIESmf8qhjtuiSwX8nzoEG+TcYCqNazi6Clb9OT83DtUS3fljPqhvhvaqLL/1GOoP8zCslkSlQ/bmSjM+wPq98CTYXfmO3mZuuP5ce8+c2sP4cpepxBYkKtP4pHI+ibYtc/tyCXszif3NnPQ1S/edUKW4uC/9TQ/JdPBdS/hS05ELiZ/+mDzR6iyOv+DWvDI0Yvt5YuZl3j+//b6Sh10b8Sx9hx0/W5QR1X1bkcE555hhTbYveqPg+6E2mMF+lWkWvBf7QfNvUvLHix6I3nEn+4IR9TvSD1H3S4aWB/8peecbDU+yZ9sVYJXYa+RpDeNUNq/l6l62HHYTJ6Z3DhlfdhgsuSvE879Ew6hc8Z3nN2fuh/1/kQhGNlaOtjRf6aG4q6FtjCKobGvk5UkTPbFy69+usRsWaWW3y6n6ym6X5ZdvSMt/p4dTpls0NUjrLAUIZ1T/yYviC0uJp6jDDRxA5qqZqhJpzUeFfYPADQMorwNLZ9XwmBnH/IjkwJTW/XbD68e0d9r5ZMw9OTGan5SJ+8dXeRcoZOFwIpIro+TrMGnpQec7sE42sPcsl2RAcWIwZzBneQiaBmb3pDhAsW7i/FZpOVWDld7CGTQP7GbyVfSIYq3H3nbIddk7Cr+oinRTYLhk8kNjuKh/gRduldu11wEPxIWiDc1sAVejWo4CISl/5rCKYX2hSeb5IBglZjfvYX1kdZO0ZVMazz9Xrl5v6lGC97niPqoiaNAm0rhF6YzdH0DHOEDZN7CSugMW09M2G7TGVcTyyT6S8kCcQgW2EfAy2YRBXMhxGQROlHgGnyKnWunzezdlCH8F+hiRuJEPxpSCBjh4gyRnyVW9CWVQUNuVa+XfrZFwwpPgIFbekctxasSPgQVGcLuwjR1S5JA5F7HbNwQ4n+vEZKXCHwY0kryKtg0m1FnKy4+JJAO4gsaUJcfgcgO0aqPpccKhrL6CF5Uz1pYiEjn3tDbS+/tcCJTvQo2i9o6wXQSVhD1lCgfxs9siZImegiLBrVXHnSYSgjkQpOtie3HKLt0ax42NyHLgpie1DK9Es53U7V+Tb4NxlBBqJlp9q439/Mxplt47hLnQSpo3HloVqZ/lvaLLGBNFqfPpE7Q6HUNe2ny4rDFPHDQ2XkCX56PrpvLpgdg6hPG6E7XqgHBjA3yQj+9RHCIPxoE9RSohEL7IG1Pslgvpmy0g+833a64ydLqr/+qJLKOJK3WJ6F8UNca1u8Vny+va8w8P4nwhAVFFrT4E3jZ3TQh8TOJS4VanvSZRMQlQ8HalkH2AYM0ICBRhw2dU1Oqmt2mPhvdkjP/TDsdrXo2GJWxVbrK4/Cra5HmUnDZ8iS+vTK9YEfUVmNUUXYdcOkVi8lAC2uIMeVLIhiJE3r6VIlX5Fhie5kkqwEPVMoYENN7koA/MOBZFEzyUWaiX7IS1UVkFU7KtYbXCH/EC9EUqxhPdvhIQj+NsX0WQrdw064d4t0AJqx4Uhi0oboUMFWEgf2o0rSKEdDzvNSPRUEk1m6dy4yiKJrE3R2VEkg9ULcw02BzvD9vsPYBiFPiECT4V6uHb9robyt/XjWzX/h2rcu5/d6QZCPy4UOb22LCrPnhpsmsyZ7pyGbvPfnnPm5g83T/4uOYovh0+3N9Fic8BRWfXJ3kFwV29i9cGeZfNdLVoD5p9vXamfB2hxNGG+k8WwzX/BbdoUKMydG18hnukZDHbv/jZEKaxlcWbvJxSLnvgZNX6ASLUeDvaFlhv6GPq+QTTJN32qlAuWxpN81L1JMvBDvACv7E+4Bn+xdCS7YUGCbkgMz5oajAdE3wJZYt0o+zrss+RsRaQw9thY8wMlcp7nieDY2TvdNf5L+lYtjFCSaxaVIsmd1TWik527n68yyeuwzVK3XIZh3CQINzGdMznNL3pEzn5WYe8Wu04JfTFlZha1BuxlTd5BhvpGUD2roMmq2hj3l3dn1e3C7AZCwYlu421NbYa6zwkQ5XcGPveBdo50EhfBSpEayxpcMDOcrpHGzJG20t/zJGAiJJzTkzJmnCR4wg1PQmmslTjSi+Tc3f64Pjs5VzcEbP3B/ukAx7DnuVW/ELS1sb5Zj0riBTINZr5kkAlN5UC3o1iYiYcT0eFsQwZdi3b1bLFH5fpib6dTlKoOH6New8oqWGrY9pirjeSmzaW3tnZPHEECkhGTz4AdvelW9bVx2URU/QoqqR0ew4mBj2Jkydj6WG/l2uemQkuHR9SPvLjg+O7kzF+z7XL1qqxIAvdZH7u1S+Y2TSX4KWRgm0/PgZbch6ecBH5CXt76Fnvr2CrLA48uTLiMSNLw2v59sdM2VW1M/lm3iuu6u1XwCGisnReD+/TaYjlA65OQtj5hzY2xlG71xVpYCE11FnKBo5e5iyNnjxEeb7PPnKAvKeTeas4xtGU9J7FzF2JXZVsgjKI+uBzT73zsIMBM9COqzCUSK+vZ7R2xkdROmtoD0KguxGXn57NSY9p1h6UXJnokbrKopbeahPAscYJ+oJXT7Pp1i+ukT+SyMAXWBbezgPDwU8Ym95KvyTsqhvlT6JFNAXAiBmUfeLqhkXBoeOWG05cbfUiFXXo1sK/jmEtuaQJ4P8ULMh/TG0st/Sv+mTn7pGrSzZCjTqNWfRlkwoXpiQ5XIJz9w6hyiX/f7HLrWJ6a2JDX0ql0Fd+nbWW5fHXQFWBa7lbIKug2juGnmY27L64JQpHrFldYBgXCoTSS+VFnFOcn18tUQENoEs9O/JNmYmNDjPfv3njQU3nOZuHdzRJBFflTHiKkINUm12/swoT6bMK+PnV9Nsl3aj/q2s3ljnfbgg91YZJQIW6T52qU+21wn2dLHezbk8G9MMo1U8FQcAeS/KltpajtZxcFC8u7i1BWR87lY6edXxgY9knEDQTblXbh/tQFWd9uMlJCbFBlWB3Z135YPcAJzZ39FQOuTyDvgVQi3vM/fR4D+8yh3wPqcr6Fz3TBDzdGn64pnSlFFqZW5+xt934+kqW3ol2rinBdkpVyBulCzf0kuuZORHHrVLTMLbvR9TxWjixqVfqexNZ0ph7uzlYKDiyLQLWMKtmI8Qg/1vDzx1WXbh0keyv81pdLFarpajWeX0bI+UB2dyYSJXHLsTqCGwFHpzm4+fyCUa1PQG2VKcIsClpBDF550YYZdD4lf5prNEy7iV2qqLjAekzpeCv84OmmOIMRmnHSMqtfuA537Hl40vqcM9TG6tZdHIEa8+Tz04ww4hp0Z803HUysizXv3n1lRxM0GZoQHVLw8Js4V/vcfS6yCH5NY+7o17T81neJshQK1kWYEIcfTsHty2mgDtmvvjE6G0/p3PY8NQFrjt9o2zZmWmbB3clqj9h4kH3SBoOUamSi/qFHJhaDpgJ7RA4KVnFKeX86JWW8VlqD+6geYC7HOTmi8YsuyKIjBpPB7uq5JXf3wtLCeqZGJNHN5BXmTEv1a7L1+z2ku44koz4vWB1v2MuNi3at/FvNaaZUxbP38xOwpTvVxmGqjDJenM/aMRDrhB/Oa6nNR8c6tqOZLtEHC7juzfrIUMiFAOuf5lbsAR66BKaEG8qqd35FQdfl1ZqiMNZ6SO7TszLSAVLXUHv29DRnulsmdOWFvsiNg1HxqNTDo3NTrbRXiKQHU1fm2urJMkH7mJwqufRidUgYyM2n48EV+/uFbrzdLwSAepW9MQXVdXmiPjk7AUwFUp4n/t1JcHDbwwjVNTop51mFTAjlBT/vgf87XtQ5GrHMPVEzwOnc8XsjeN0JHrbM/Sb4rMovek6Ppb/Iz+8XW8VknHeNPquRFptY49o6vcB4VYbLncYBD48fMQcUqAFSEM8V20XBtcxQyo3FqV3Nk8o9v0/3ZbSYzCf6+mohXJcI82r5febHhpnfbTWZH3bKXtUDd2SlYv1B2H9LtTEgMyVgX12PFydl6tpid7pBlGuwuuwJjggmM3JEnS8lHKCZX53Bdaa8mDbFX8cajly9Oisop1XjXS7WQl+Jc8TtPdk716TtjHmJKpqMXF318Tzc1kt52CDp5xfMIn8b+DYs5BQ9YJ7a4XNQPqTw15PzPSJ/9Yc5Ym3m0R5N6HCu2k70E4MCnMD8fK2JO5PHzbjFg081NgmzlaYl7z3ii16yDj7TPRcEWO23pKrUVe5sml5o1AsHdaYQbzItFLueVeXOVk23jFe80N8eBKN88th+7oG9wP1MqoqeJyXcXGnXWhh1XR6lDotb2je5P4elTjUwQ7PHOA83+MlNS10FfE5FEkdmpvyOex+kCrFV9jCjJOoL+dfgRuWPs9esOEdjiKfGHSXTTy6oD6FijhgE8/NA24boBkSIbHJUKmCmsQlg61HsbXre+H5jAX3Y4DFwQ73AW8E23MutAxbiTzdqVeo0Ox0oZ7iTnLAi9fVPQ+lWDYD3pYE+4czNEeS8MyTtptWOwih5Dwldjx/CZBHQyztQ5AmkXYG0gdTb0Wha/JYuVkbRq74NQlEWqwhlMklGO9qlbyNsIKOLsHI1bgMIloPW5YMh8z5T/wRrSkKouVvMtEDKHWcFNfddlyFS64JHDVXaoQVI14LOMsQXMkVjLrGMZ40JL0Lnd7aykwjl+d5B25WH5wkZ30qrpSL7MkqjT18cbv9cmX9g9Mbn0gWZ+I/LFhxqh1sNVtD5c0DrhEzjWlu0YJ0OOsnnq6D3Y6TQNX5csF05OuAV9BvGI9L/d0DfwCgP4/E77vZmANFFix+ppjorZWVh7TMCdtSXpNb/WNu+PDaWHK/Lg15pyj19GYP4/kj05TzbVHWnRw6pRjqNttwPfN1y+ncP+QXrYvUzpHig77i67UwMd6G71Z32eyHMCEogyktZE/QPioHW15HoWSSJG9yknF0Al7cRCIWdZ8PgBQxtITkMXMk31UWAVuH8YjhNq07EXyp9+JETiDU32jSHhq0pXKcN0LNoVBRmaNxPOdXLG/fmV2HCNhR1/hhwfsNpZkpXWsoGYmvXfmH7Xl6UkjbRdGsg2nn1Uhew5ObkHefzm6O3VL5wT9hPdP7Cp87VVKsehXcl1aof+MS5bw4dHXTBcq8kqS6xU5+F7HMm9sBhU20fCeUVlsFYu4o2mz4PEYDtksHkyxULgqXLixi/6hOXgCjBZK8a93eoS/XvjnuCilyNte2LzgG+P4zf8XD9C4eykpF7R4TO1VCXS5/8p4I2xOE1iYe2vxhQtTnLmApzccc05eS4B7hSOJn56kmBQj1WyyrPnkiI9ebWLrhXpSfKcd3B/9PWc0fWuXP16sFYozaWYbhqr786yDLOshjd2vrkhco2PVSO28wdAleKX2lMw8+BcqEdXlrYdMI+Z/k95r8YngZeeR++J+bmAl3RG+n2RjTyqI26c/QV3I5wq8Yr8LSXKH+C9i90vRwa/RJcfXDaOyv81A5+1wQRYtxU/WtKmNAvHWQ3RNy5tPQxB3twJ5gdL+54bQoYW7CRjNRdom/e/S/i+MxsZEjZpdeAVXZ896HsLgdSFYJ8bXQR0Vd+wB4Wk5FVzDfVboM1J/OZv959w47L5+n3vWR3D4294j+6ZvG9PSETpdixz980MdG5amo3LO3cW7hv4f5PhDtxBjsmNhrEsXKJvXEmQTEwlAyWicEyLOiv3s+dSuCmz4H+pOl/LCX8FtWsXG1+FJLAi1YaAa4ekA8Ak+w/4l+JCHGEkKkBzNTBC5Ciw6A/YmcBr/2xCj57m1ReOxAd1y5knzkAH13F8w34IyfeP9FrqDz2cN/KAK5Rx82NGc/vLApoL2Y1RbcE1lxzGorLHpBtQoMdrjaA5iyKQ6A3QgF2Eh3YD48T2+Jss56YKhc/ndTJD8+5NdsGTFB53ul/VNPZ4F0V8KBYiqZW3j1lCYekc0xJsszKGx8ZAxeyyQGBLbHwgIsfzdJyQZommzNzw310euBqY3YRCa8PW+2/Puji0tyZn+UkmoHX2FMWs23KXgcNriaUT6TmJ3pS4xn0SLtUV0AeoUrL/6M3pH8D26BcbxMwaNLPr4gjb4DgEI/y0eHHBw4sqkwZDouTaWroQbCf9JF7ICUBp8h3vumG9oh+di4ZYLjbJ7sKwTXgpqlYP4GH4g+jPJTGrU+uCy4pRsS72uPWVh7lqzGnPKdQQCSIFd1pczhsuSUC1hy1DMAy+erhmmyqqcrzpcoVLmgGWvQHT2p9PyLEDRMdVBW2pyAbWoRwwcVUXuSLImAU9WEQx6TK7tw7CGAZMrkVBWnly+388Y8eutRkCZ689TChrHXGhEbe55z7g6qlPWyTaTHdrnBh7JPdzRj6ra3TxX/AmdYjrrdJdriJz+fGNpOP9Kw8UPFPvtonRutVhYVL9Gwoalkcr+6POk6QkSMrt6Gj+Rcx75DVayt/2dmyAhPGr5CJtinrbAI//lz5Ez+Flpt7OJEhQw+Rd6F1tl4kD8RnyMKvIbzgjynZvDlIBdtHQQNSl0hgbsJJ6OM/ErtKZomLfZtG3sJ9C/f/AtwAPmRKwcvV84BJb93Aa/BME5KDzN/1sjsYPfkaPvjTfywlW7GvcKRvlLPmcnfEd6E3TazSN+BeIa8nqPJifXTmmU99YVnbkLqzTKz67yrmT0iTjVPJg7BCzEuZE2cuds3MiriCkPmnn9Nly8Cc127Ok+qoeInn/qowM/lBA68s2HbBPEjkulcvVU9sNw8mBFX1EsWSU/ODzg55CXLlJ/Nsx5W9tMF7zfyo9G1+aWL6zvnRK0p7C+gtoP8MoPSdMO2zX0MZ3ZKVk5ue77FT8ey5rY+m1MOpwugxH+qQHM1pKJLjBn00Nz3l9iL5t7fV6OA3NZnKS1/905/lsiA+tVcOqU3yhJEAy0BgArmse+ZhnpzB0lzy6n4yGp+KsvPi2VaKsCBGqN3yLxZAI0OyzW+v3BPVKSWYwSLE2oW76iZ38nOs6lcANF7Ow1NOMUPxBDibQG+rftoniRMvd7yL1VWVZ45xJEQJZggDa/aZlk0BPrOPK+KX+j77JYF3k6dVy9BOnrzsM29y2rptkh7UXtQ6XV+81clx10DVBwdGIzYMVFb3dXhxwVusz3aBBFfhxlA4KAXhkBPqDPNOjpGddg46qQfbyH5qHThYnCaJUoPOx3qmwLOs4kQvO3fSBj7TMgok0NFT1vK2XVSMMZFLyM+jCu2mt1x609glkCqEc8EnTjeCguhhSqngR8w/yKudh6SmnrhPHCGtCMHFsyiosBGx2nHQi+RVZFJQbAhgG50J1MDbTQTgq6kVx+/dg9vzwH3ycmnjAKl1OD0OP1wijCfp/vYvzmKqxRRS4kXyJkg04guZpjmsVyrZ3K8eb9JvWs8RSK73sp+i1vqH8xkp8f3OV6lDJB6L6GHnDmjA+5sB9E0CPGv4/ZI3PakzEUbBVs1K5JL6o4o735RYekAOBqjBNskhcNlVyyDAu4pqHSsnVpO/dgCuyS/EldLj7VKjP5IphiEULZDPi2To/FF2uEeaQQm8903/H8IAzDDbAu8zRZbBkmSY7EgmPvIAvEFU0HpPpllzY9fpOq16+Mnnp6vy+EzVJjRj3G8RA4OtwzwgT6gzrD7bDhOFkWUwKHBZBnukH/DfWySJwwuSweVWbgxf5bFd/+K56haOJQSyBzG8nU8JC3CsOMPvwIRRLrra6NwmCQegQlWPuOSAVQjAQtrJZiT7AUmBdBOQemsORU21GZJLNvEItrybeFd7d//7s5sU0ua+DtW5fF7bN/j1qX8kjciFOeqC3uaxt4D+HwZUREaOi/wMv/qN6ELyCH5vt+a8VfNWzVs1b9W8VfNWzVs1b9W8VfNWzf+gndrnvOZ3VJs/tf5u6Mf/kg99bcNDsiUrxJt05leWTdNdct/4yUxRp8C86aGiWMMHZT6pnH7NfN8etnd1w9DkaXqufpBhGKycPZ5Ymt0z199oajLunlpHg1Zx1BQWvXviSPK60Kn9MkLqaP/8UQ4NIivO0+MV3SUylzvu0vYIIR4yNNysjAvgVHkKjWxodEj202P2rqFP78m6auWpEfZzT08IIxQD80cwjGsYRr2CajSIjYb5fefK7MkssWIgNdW880wUoyNlj6On6yNzYtkj2BEEJx7dycqeSJiuXwHEc1lWhvwoHjrxyLQSx+3MLt/XrGetFan8ECdGV+Jd5SZwWZTSbQ0S8X3eWPdkdjLYRWPvbp60k2ZljXhZRHfQO2pvxQo6M+H7CvP09rPn7Tdzf2MNsHyf/bKNFUn9eh2A/Od18555DUkx0WaNn0AGyTYYzeyIFtVYfiHJ+nj+6IevGs8a1B66g52NUD8rCIGdROAMtyLmkX07JGt/NAOiBLOyHJHs0mTbzcb4HySN9PctLMYj5o5NmL+VncvCh9bIOeETTU6gXaw8l879FhZRdjc6zJexTfY13HEL/NHX3PsHITcCImylISWYVWfQt2xJtYCC45qJFe1ZxCRwoEcR2x9lUYRIZ+LkoHNrTzqIX467UzmOGpU9+9lP/zPm6oaoZ57Yx2gpLF/YOaGm84Sa3RTk0odEoKTTgSTzMcUcS038fkzcl4X0na48zOjum+7IVJ7YE7Lymy7DoZZdQe2NrsuhDwXM953ExdppqGMIvCH4ZwJceTjoH5/zz5N90KXL/ZZCcgZwW2QKZVbWbWHveVKhUJPa0TzizKQCDUO7R+s/l3rU8GI2U00O950vX7y6Zq6ga0e/JrZmarA0ShclEjMQIdG3nRfVpAW3e2Lw8iDH471t3idK92VPBsCaoYfVYMdvpxoNfyeijnAj5swW9fPOjiQp9A0XZrO7/qMf7R6hG/7nWOM7Fl8K1ctYvsYyZvPYhv0m8RVd3azMOVolveNCmGW4gjogu4JYdKpu3y7f/f3Tyo0Ac2zmPP3cPt8pRLPQH/zlBDw8ya8iM9HC4l6Tr/Gdp0FaG9cI3Xi/aeQZFNZVjHNVwzeWC/s7ViX3d3xTaokEI/36xTYPD8rq8cDWo6BXFZvQleZOzU09DBkitd64MZO1B7WRuOHb3NQanXX7GPpmUhV9dksDYpe/9p6FxeV9oX6Gb8HJh761MSdM3PvqbsbDkZwlTUn19APx6SMR4UJ5zUE+0zLUyhD7rOrp8tyTmftp7w3ndwkgh3qm14rzwr6o1PdNO8oeOH+0A0UhVVxHKYslrsEMy61A9sDC23cGhL2rSIUMAKADjRRkrnZfbgR08uBW7b3gfrgi6lkbLcx3o8kjb+82+n1tXzvWbKasSf9BlMzYHgVL82//xd7KYIXiVh5eniyPHNpsJ3JipY1utKrIt1Eg/lqQ1h55yDV2bsuzsKiCCaq4M2wNBg9PvxHKmexXb3rmgb0ZlnGLHrzvTHSEVpdR+EGzvDxLeU1syKPueA7AvH0/3vw9RESSd+086RX6W+fHxNc91fY/iEaNc9PcFrjIGUizB3t3CHImp3Mm04wxsUlNZNz2fHT4JLG3kQ21Fylawlk3TONHpQeXS7CDm3g+JEKZvJC1DsUQuTPcY3m9KU0+okgTI0vwbj/U6g0QmeVRSY2YF/TeV/zzhbIOlXZmP9Mui3k/XopkzN7tFnJi90TLuHPhpA9NiaSYuyHckJUx4G+9cHfDUiifO6fgJtk5GW97K3gbembFM7FzapqQRnooX18jQpuEAL3svwV99VPUxrltOZS60BSaK+sQItxRon1cxAM2ntj8bDIUUvXdin0G+JLogSE3v72m2KiZCuzJ9e/jFeqX9p9fGDHvHU7GqWTj3rnImfVFYWe3BzFl7LAQt8XFloHuXU+vgeowF0dAUldg/Ki7ax1EtxbEGbFDqP4EtimfYNYIk107q+k2inVohs9k1K/52KToawWi1qyJJYWMgrENT5x/B9AzO4auzBw3eZ92oht0/9B6NOXxkK6G954pUtuJRhwnLjo/v7NEjY8IueEEV53SyCouB3Z8jxne/ZPrhYCP93aPJAdoz5mCJBF10Ee+jc9czpLcyzHY9JjSDDhYHVNsmovbUvonJb9g6ljw56YypbldS9wuXZgf8uIx8VUa5eL2wMBPKr7l5zoLZjH4IqzjwFC+JBy1bL0kqVY1qQ8bHb7b6ViT3bIG3wBr9eEOP/k2DNYs6PjS5ngUu+vThCeX+Mx5XTUqe6PKPp7kNzcDLr2OoGKim5c+zXxTfQlFbDiMr3ylPS2sx15jJ+tzphaRN4JZSCCXQZJBUFQqzr8Asc6+KbmotbtAS4voXmvy2sgi+nTGKL7cioIE5Nb4GADtJhbQtEDaMeyYMfJ51FYVPYT41S310z8dZBnus8oMpoGcyh4FBbhyw7NQ4zNwY5DLvb1v0m8N2td/MKUdCbcaiY6Yj8q+zlFtg1p8jVboOkm3WXjz7/zilPfvOh8e8N/Fjric731KPTmronK0xooRTDirzxwBcT4kFY6tTlsfU6rSYrlBp+vjLLMAbuuGfNF0B8DUJ4azAnfAmtVaVq5hXJ6jlAsWV+t/jJGaDyUStva1DFZtXvY0e56u7hH1C2Ru6C+dgO9d7DXaTF213QoLiympxN6YASY/AHZ2fB0XHXIjw3t01liffOlL1Og/0m5HjhyMeAlHVhbah+EzVbnPyEdolcOzfg3icBjlhQ/uxcbfdddfcycfD3ccOsgY239lOoJLoqhitwZQFT0iye/UAEYr7gdagu/ciQv3OfPjVmquaWTcE/GO0R4IClLihu9zTizS63x4B1bobrShXVDi7DRUv6LRFA2OqPLUzScK02DNBOI2flUXHO+2mhHPUHUhxwvQvN1kJFhSHUNy4zOPx5tKD/1EpmLBYSB0ThpabgAZRnDQ/J1cKk9v/kAOHPJq3/9elFaHtTaR5L/+b50P5RdkYfPTRx1mS/Ou5iPzoetlqh28lswde1iIuLjuFNat6Ag119sF0RIHOterQX+qrrLOGtiRklo9pjWn3CLNAa4dPiuWSuosZ+f4nGhOLBatYbDEPV7E4iVo1xWsyYi8jlV+i18C1Z/X6AuYaSA5WSk2jIjLALlCy52t5WZOreOq12HAq6raRdbKfQZOVIBWd69vD3CmbiDN8/w8m0DvpHFzf3o/+l2LK3aGIa4hEkx+2F0bk2ee/Z/PQMs8TTNQx4f9GtRsCQMs0XRupN5A3u9JKynEAEewQ/dD9ddDu5K8lT/U5D/I6Z8EMOFcktdz6SiQtUhCbMDUHKk155DuWXMFqhbfyNrbvcQUPVlTV5fmXCasPAipWmY+jEAXVFXNz9+fPF3hN1shS7fl/lGitdVnyMDm7Hle40nw2W/AZEl3TcwxM1y+0Vt8Plm+goxczGf+Gk7xGGbNZrfnj02r1oaTusMnUj99nsl0/H0cbCXXL00UzrpqGquY7AeLY51jjwF7QtzCkxWA+CyKZq3gesuOZOMiI3qOcsemZevtrht3yt4oXGxfK1wqqhg5HQRzaXFgZkI8N6FeesF4S6y/leAfAI9lCe23G4/HzhzXLVqqJP5uk9TA65+Upp3DkzTPK8H+YzNe0x7V5ToTpNEoebOwEmB2ZpaO3hz5gKGXOgndr4tkv1IZs0zGZp2ZIPbMb20Gid+cRHF6uXJaY3JMmUns8DM3DizdrsLEFhq21Fy6dHVWz06rY6TJrhHCLMhQuE7pz+H1a+B3zfLvfy/YmMl9Fsz9dkqA4zS5nncZ3KgL5y3I+dvkNs4pYyHfw11jJ38uqbbbaGCW5HwlxJ0ZuZ5LNhWoaVa5vVDNtewnwbGbjUPI+S8k1x+eMRebmiPsI1NMonmNU+VsfJBOWtifyL0s+h4qfLJ2rkJv0t3G9F6adG0VzvNiIl/M4A+VqFOidxl6kvU94FAZO8TD3JWFo3Ucs6ZNWIUYwNieLbK7zJkZnl/OlPk4tPHzJ+w6QueTunnpovk36yv8zziOpgy7cP7mxWeI5Axt/z6AYr48Wmw+fS5LrIt57fQ5usHYljW/gHofkh2OjQlxNOq4xsikv7483i5BFq42f6k5TtkXA8GZ11jf1e6cJM89eR/mrct9WB1M/cWh7pr554H+Idsbtn75/f8CUEsDBBQAAgAIAK94iUZTRczFTQAAAGoAAAAbAAAAdW5pdmVyc2FsL3VuaXZlcnNhbC5wbmcueG1ss7GvyM1RKEstKs7Mz7NVMtQzULK34+WyKShKLctMLVeoAIoZ6RlAgJJCpa2SCRK3PDOlJMNWycLCEiGWkZqZnlFiq2RmZg4X1AcaCQBQSwECAAAUAAIACABBTpFGUOe45kIEAAB0DgAAHQAAAAAAAAABAAAAAAAAAAAAdW5pdmVyc2FsL2NvbW1vbl9tZXNzYWdlcy5sbmdQSwECAAAUAAIACABBTpFGeGhwUj0EAAA9DgAALgAAAAAAAAABAAAAAAB9BAAAdW5pdmVyc2FsL2N1c3RvbV9wcmVzZXRzLzAvY29tbW9uX21lc3NhZ2VzLmxuZ1BLAQIAABQAAgAIAEFOkUYdEdZ1KAQAAP4PAAAnAAAAAAAAAAEAAAAAAAYJAAB1bml2ZXJzYWwvZmxhc2hfcHVibGlzaGluZ19zZXR0aW5ncy54bWxQSwECAAAUAAIACABBTpFGy3B1C7cCAABUCgAAIQAAAAAAAAABAAAAAABzDQAAdW5pdmVyc2FsL2ZsYXNoX3NraW5fc2V0dGluZ3MueG1sUEsBAgAAFAACAAgAQU6RRius6/n8AwAADw8AACYAAAAAAAAAAQAAAAAAaRAAAHVuaXZlcnNhbC9odG1sX3B1Ymxpc2hpbmdfc2V0dGluZ3MueG1sUEsBAgAAFAACAAgAQU6RRm6HjzybAQAAHgYAAB8AAAAAAAAAAQAAAAAAqRQAAHVuaXZlcnNhbC9odG1sX3NraW5fc2V0dGluZ3MuanNQSwECAAAUAAIACABBTpFGIABUxugAAACTAQAAGgAAAAAAAAABAAAAAACBFgAAdW5pdmVyc2FsL2kxOG5fcHJlc2V0cy54bWxQSwECAAAUAAIACABBTpFGrFD4jWcAAABoAAAAHAAAAAAAAAABAAAAAAChFwAAdW5pdmVyc2FsL2xvY2FsX3NldHRpbmdzLnhtbFBLAQIAABQAAgAIAHa4w0TOggk37AIAAIgIAAAUAAAAAAAAAAEAAAAAAEIYAAB1bml2ZXJzYWwvcGxheWVyLnhtbFBLAQIAABQAAgAIAEFOkUYUpKuaNAgAANwdAAApAAAAAAAAAAEAAAAAAGAbAAB1bml2ZXJzYWwvc2tpbl9jdXN0b21pemF0aW9uX3NldHRpbmdzLnhtbFBLAQIAABQAAgAIAK94iUb7tXeZHCsAAAdQAAAXAAAAAAAAAAAAAAAAANsjAAB1bml2ZXJzYWwvdW5pdmVyc2FsLnBuZ1BLAQIAABQAAgAIAK94iUZTRczFTQAAAGoAAAAbAAAAAAAAAAEAAAAAACxPAAB1bml2ZXJzYWwvdW5pdmVyc2FsLnBuZy54bWxQSwUGAAAAAAwADAClAwAAsk8AAAAA"/>
  <p:tag name="ISPRING_RESOURCE_PATHS_HASH_PRESENTER" val="e96ff08ed25934841c1d52244e1033a2a5fbf99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项目一：PHP网站搭建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任务一：认识PHP"/>
</p:tagLst>
</file>

<file path=ppt/theme/theme1.xml><?xml version="1.0" encoding="utf-8"?>
<a:theme xmlns:a="http://schemas.openxmlformats.org/drawingml/2006/main" name="默认设计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93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gradFill flip="none" rotWithShape="1">
            <a:gsLst>
              <a:gs pos="100000">
                <a:srgbClr val="C00000"/>
              </a:gs>
              <a:gs pos="20000">
                <a:srgbClr val="FF0000"/>
              </a:gs>
              <a:gs pos="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 flip="none" rotWithShape="1">
          <a:gsLst>
            <a:gs pos="50000">
              <a:srgbClr val="C1EFFF"/>
            </a:gs>
            <a:gs pos="0">
              <a:schemeClr val="bg1">
                <a:lumMod val="4000"/>
                <a:lumOff val="96000"/>
                <a:alpha val="0"/>
              </a:schemeClr>
            </a:gs>
            <a:gs pos="100000">
              <a:schemeClr val="bg1">
                <a:alpha val="0"/>
              </a:schemeClr>
            </a:gs>
          </a:gsLst>
          <a:lin ang="0" scaled="0"/>
          <a:tileRect/>
        </a:gradFill>
      </a:spPr>
      <a:bodyPr wrap="square" anchor="ctr" anchorCtr="1">
        <a:spAutoFit/>
      </a:bodyPr>
      <a:lstStyle>
        <a:defPPr>
          <a:defRPr sz="8000" b="1" dirty="0">
            <a:solidFill>
              <a:srgbClr val="00B0F0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21926</TotalTime>
  <Pages>0</Pages>
  <Words>8815</Words>
  <Characters>0</Characters>
  <Application>Microsoft Office PowerPoint</Application>
  <DocSecurity>0</DocSecurity>
  <PresentationFormat>全屏显示(4:3)</PresentationFormat>
  <Lines>0</Lines>
  <Paragraphs>1220</Paragraphs>
  <Slides>149</Slides>
  <Notes>146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149</vt:i4>
      </vt:variant>
    </vt:vector>
  </HeadingPairs>
  <TitlesOfParts>
    <vt:vector size="151" baseType="lpstr">
      <vt:lpstr>默认设计模板</vt:lpstr>
      <vt:lpstr>Visio</vt:lpstr>
      <vt:lpstr>第5章 Web服务器搭建</vt:lpstr>
      <vt:lpstr>目录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5.1 Nginx+PHP环境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5.2 Nginx+Apache环境</vt:lpstr>
      <vt:lpstr>5.3 Nginx+Tomcat环境</vt:lpstr>
      <vt:lpstr>5.3 Nginx+Tomcat环境</vt:lpstr>
      <vt:lpstr>5.3 Nginx+Tomcat环境</vt:lpstr>
      <vt:lpstr>5.3 Nginx+Tomcat环境</vt:lpstr>
      <vt:lpstr>5.3 Nginx+Tomcat环境</vt:lpstr>
      <vt:lpstr>5.3 Nginx+Tomcat环境</vt:lpstr>
      <vt:lpstr>5.3 Nginx+Tomcat环境</vt:lpstr>
      <vt:lpstr>5.3 Nginx+Tomcat环境</vt:lpstr>
      <vt:lpstr>5.3 Nginx+Tomcat环境</vt:lpstr>
      <vt:lpstr>5.3 Nginx+Tomcat环境</vt:lpstr>
      <vt:lpstr>5.3 Nginx+Tomcat环境</vt:lpstr>
      <vt:lpstr>5.3 Nginx+Tomcat环境</vt:lpstr>
      <vt:lpstr>5.3 Nginx+Tomcat环境</vt:lpstr>
      <vt:lpstr>5.3 Nginx+Tomcat环境</vt:lpstr>
      <vt:lpstr>5.3 Nginx+Tomcat环境</vt:lpstr>
      <vt:lpstr>5.3 Nginx+Tomcat环境</vt:lpstr>
      <vt:lpstr>5.3 Nginx+Tomcat环境</vt:lpstr>
      <vt:lpstr>5.4 OpenResty环境</vt:lpstr>
      <vt:lpstr>5.4 OpenResty环境</vt:lpstr>
      <vt:lpstr>5.4 OpenResty环境</vt:lpstr>
      <vt:lpstr>5.4 OpenResty环境</vt:lpstr>
      <vt:lpstr>5.4 OpenResty环境</vt:lpstr>
      <vt:lpstr>5.4 OpenResty环境</vt:lpstr>
      <vt:lpstr>5.4 OpenResty环境</vt:lpstr>
      <vt:lpstr>5.4 OpenResty环境</vt:lpstr>
      <vt:lpstr>5.4 OpenResty环境</vt:lpstr>
      <vt:lpstr>5.4 OpenResty环境</vt:lpstr>
      <vt:lpstr>5.4 OpenResty环境</vt:lpstr>
      <vt:lpstr>5.4 OpenResty环境</vt:lpstr>
      <vt:lpstr>5.4 OpenResty环境</vt:lpstr>
      <vt:lpstr>5.4 OpenResty环境</vt:lpstr>
      <vt:lpstr>5.4 OpenResty环境</vt:lpstr>
      <vt:lpstr>5.4 OpenResty环境</vt:lpstr>
      <vt:lpstr>5.4 OpenResty环境</vt:lpstr>
      <vt:lpstr>5.4 OpenResty环境</vt:lpstr>
      <vt:lpstr>5.4 OpenResty环境</vt:lpstr>
      <vt:lpstr>5.4 OpenResty环境</vt:lpstr>
      <vt:lpstr>5.4 OpenResty环境</vt:lpstr>
      <vt:lpstr>课后练习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项目一：PHP网站搭建</dc:title>
  <dc:creator>www</dc:creator>
  <cp:lastModifiedBy>www</cp:lastModifiedBy>
  <cp:revision>2188</cp:revision>
  <dcterms:created xsi:type="dcterms:W3CDTF">2013-01-25T01:44:32Z</dcterms:created>
  <dcterms:modified xsi:type="dcterms:W3CDTF">2017-08-17T08:26:38Z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