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933" r:id="rId3"/>
    <p:sldId id="660" r:id="rId4"/>
    <p:sldId id="934" r:id="rId5"/>
    <p:sldId id="935" r:id="rId6"/>
    <p:sldId id="936" r:id="rId7"/>
    <p:sldId id="937" r:id="rId8"/>
    <p:sldId id="938" r:id="rId9"/>
    <p:sldId id="939" r:id="rId10"/>
    <p:sldId id="940" r:id="rId11"/>
    <p:sldId id="941" r:id="rId12"/>
    <p:sldId id="942" r:id="rId13"/>
    <p:sldId id="943" r:id="rId14"/>
    <p:sldId id="944" r:id="rId15"/>
    <p:sldId id="945" r:id="rId16"/>
    <p:sldId id="946" r:id="rId17"/>
    <p:sldId id="947" r:id="rId18"/>
    <p:sldId id="948" r:id="rId19"/>
    <p:sldId id="951" r:id="rId20"/>
    <p:sldId id="949" r:id="rId21"/>
    <p:sldId id="950" r:id="rId22"/>
    <p:sldId id="952" r:id="rId23"/>
    <p:sldId id="953" r:id="rId24"/>
    <p:sldId id="954" r:id="rId25"/>
    <p:sldId id="955" r:id="rId26"/>
    <p:sldId id="956" r:id="rId27"/>
    <p:sldId id="957" r:id="rId28"/>
    <p:sldId id="958" r:id="rId29"/>
    <p:sldId id="961" r:id="rId30"/>
    <p:sldId id="962" r:id="rId31"/>
    <p:sldId id="963" r:id="rId32"/>
    <p:sldId id="964" r:id="rId33"/>
    <p:sldId id="965" r:id="rId34"/>
    <p:sldId id="966" r:id="rId35"/>
    <p:sldId id="967" r:id="rId36"/>
    <p:sldId id="968" r:id="rId37"/>
    <p:sldId id="959" r:id="rId38"/>
    <p:sldId id="969" r:id="rId39"/>
    <p:sldId id="970" r:id="rId40"/>
    <p:sldId id="971" r:id="rId41"/>
    <p:sldId id="972" r:id="rId42"/>
    <p:sldId id="960" r:id="rId43"/>
    <p:sldId id="973" r:id="rId44"/>
    <p:sldId id="974" r:id="rId45"/>
    <p:sldId id="975" r:id="rId46"/>
    <p:sldId id="976" r:id="rId47"/>
    <p:sldId id="977" r:id="rId48"/>
    <p:sldId id="978" r:id="rId49"/>
    <p:sldId id="979" r:id="rId50"/>
    <p:sldId id="980" r:id="rId51"/>
    <p:sldId id="981" r:id="rId52"/>
    <p:sldId id="982" r:id="rId53"/>
    <p:sldId id="988" r:id="rId54"/>
    <p:sldId id="989" r:id="rId55"/>
    <p:sldId id="983" r:id="rId56"/>
    <p:sldId id="990" r:id="rId57"/>
    <p:sldId id="991" r:id="rId58"/>
    <p:sldId id="992" r:id="rId59"/>
    <p:sldId id="993" r:id="rId60"/>
    <p:sldId id="994" r:id="rId61"/>
    <p:sldId id="995" r:id="rId62"/>
    <p:sldId id="996" r:id="rId63"/>
    <p:sldId id="997" r:id="rId64"/>
    <p:sldId id="998" r:id="rId65"/>
    <p:sldId id="984" r:id="rId66"/>
    <p:sldId id="999" r:id="rId67"/>
    <p:sldId id="1000" r:id="rId68"/>
    <p:sldId id="1001" r:id="rId69"/>
    <p:sldId id="1002" r:id="rId70"/>
    <p:sldId id="1003" r:id="rId71"/>
    <p:sldId id="1004" r:id="rId72"/>
    <p:sldId id="1005" r:id="rId73"/>
    <p:sldId id="1006" r:id="rId74"/>
    <p:sldId id="1007" r:id="rId75"/>
    <p:sldId id="1008" r:id="rId76"/>
    <p:sldId id="1009" r:id="rId77"/>
    <p:sldId id="1010" r:id="rId78"/>
    <p:sldId id="1011" r:id="rId79"/>
    <p:sldId id="1012" r:id="rId80"/>
    <p:sldId id="1013" r:id="rId81"/>
    <p:sldId id="1014" r:id="rId82"/>
    <p:sldId id="1015" r:id="rId83"/>
    <p:sldId id="1016" r:id="rId84"/>
    <p:sldId id="1017" r:id="rId85"/>
    <p:sldId id="985" r:id="rId86"/>
    <p:sldId id="1018" r:id="rId87"/>
    <p:sldId id="1019" r:id="rId88"/>
    <p:sldId id="1020" r:id="rId89"/>
    <p:sldId id="1021" r:id="rId90"/>
    <p:sldId id="1022" r:id="rId91"/>
    <p:sldId id="1023" r:id="rId92"/>
    <p:sldId id="1024" r:id="rId93"/>
    <p:sldId id="1025" r:id="rId94"/>
    <p:sldId id="1027" r:id="rId95"/>
    <p:sldId id="986" r:id="rId96"/>
    <p:sldId id="1028" r:id="rId97"/>
    <p:sldId id="1029" r:id="rId98"/>
    <p:sldId id="1030" r:id="rId99"/>
    <p:sldId id="987" r:id="rId100"/>
    <p:sldId id="1031" r:id="rId101"/>
    <p:sldId id="1032" r:id="rId102"/>
    <p:sldId id="1033" r:id="rId103"/>
    <p:sldId id="1034" r:id="rId104"/>
    <p:sldId id="820" r:id="rId105"/>
    <p:sldId id="779" r:id="rId106"/>
  </p:sldIdLst>
  <p:sldSz cx="9144000" cy="6858000" type="screen4x3"/>
  <p:notesSz cx="6858000" cy="9144000"/>
  <p:custDataLst>
    <p:tags r:id="rId108"/>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iaozhiming" initials="qzm" lastIdx="11" clrIdx="0"/>
  <p:cmAuthor id="1" name="www" initials="w"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1F9"/>
    <a:srgbClr val="CBE3F2"/>
    <a:srgbClr val="FBFBFB"/>
    <a:srgbClr val="FFFFFF"/>
    <a:srgbClr val="000000"/>
    <a:srgbClr val="00B4E9"/>
    <a:srgbClr val="EBFAFF"/>
    <a:srgbClr val="E7F9FF"/>
    <a:srgbClr val="B9EEFF"/>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97" autoAdjust="0"/>
    <p:restoredTop sz="95704" autoAdjust="0"/>
  </p:normalViewPr>
  <p:slideViewPr>
    <p:cSldViewPr snapToGrid="0" snapToObjects="1">
      <p:cViewPr>
        <p:scale>
          <a:sx n="80" d="100"/>
          <a:sy n="80" d="100"/>
        </p:scale>
        <p:origin x="150" y="-150"/>
      </p:cViewPr>
      <p:guideLst>
        <p:guide orient="horz" pos="2113"/>
        <p:guide pos="2881"/>
      </p:guideLst>
    </p:cSldViewPr>
  </p:slideViewPr>
  <p:outlineViewPr>
    <p:cViewPr>
      <p:scale>
        <a:sx n="33" d="100"/>
        <a:sy n="33" d="100"/>
      </p:scale>
      <p:origin x="0" y="3168"/>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ED9BD2E9-3CC8-444B-8BF3-942A42052CFF}" type="datetimeFigureOut">
              <a:rPr lang="zh-CN" altLang="en-US"/>
              <a:pPr>
                <a:defRPr/>
              </a:pPr>
              <a:t>2017/8/17</a:t>
            </a:fld>
            <a:endParaRPr lang="en-US"/>
          </a:p>
        </p:txBody>
      </p:sp>
      <p:sp>
        <p:nvSpPr>
          <p:cNvPr id="553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4002A676-0DC2-4E3A-B4C2-1AF4832E0ED3}" type="slidenum">
              <a:rPr lang="zh-CN" altLang="en-US"/>
              <a:pPr>
                <a:defRPr/>
              </a:pPr>
              <a:t>‹#›</a:t>
            </a:fld>
            <a:endParaRPr lang="en-US" altLang="zh-CN"/>
          </a:p>
        </p:txBody>
      </p:sp>
    </p:spTree>
    <p:extLst>
      <p:ext uri="{BB962C8B-B14F-4D97-AF65-F5344CB8AC3E}">
        <p14:creationId xmlns:p14="http://schemas.microsoft.com/office/powerpoint/2010/main" val="2075806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smtClean="0"/>
          </a:p>
        </p:txBody>
      </p:sp>
      <p:sp>
        <p:nvSpPr>
          <p:cNvPr id="5632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2D7434D-6A1D-4361-BAC4-862C73DB2060}" type="slidenum">
              <a:rPr lang="zh-CN" altLang="en-US" smtClean="0">
                <a:latin typeface="Arial" pitchFamily="34" charset="0"/>
              </a:rPr>
              <a:pPr eaLnBrk="1" hangingPunct="1">
                <a:spcBef>
                  <a:spcPct val="0"/>
                </a:spcBef>
                <a:buFontTx/>
                <a:buNone/>
              </a:pPr>
              <a:t>1</a:t>
            </a:fld>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a:t>
            </a:fld>
            <a:endParaRPr lang="en-US" altLang="zh-CN"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101</a:t>
            </a:fld>
            <a:endParaRPr lang="en-US" altLang="zh-CN" smtClean="0">
              <a:latin typeface="Arial"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102</a:t>
            </a:fld>
            <a:endParaRPr lang="en-US" altLang="zh-CN" smtClean="0">
              <a:latin typeface="Arial"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103</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a:t>
            </a:fld>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a:t>
            </a:fld>
            <a:endParaRPr lang="en-US"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18</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19</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20</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a:t>
            </a:fld>
            <a:endParaRPr lang="en-US" altLang="zh-CN"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21</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22</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23</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24</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25</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26</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27</a:t>
            </a:fld>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28</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29</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30</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a:t>
            </a:fld>
            <a:endParaRPr lang="en-US"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31</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32</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33</a:t>
            </a:fld>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34</a:t>
            </a:fld>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35</a:t>
            </a:fld>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36</a:t>
            </a:fld>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37</a:t>
            </a:fld>
            <a:endParaRPr lang="en-US" altLang="zh-CN"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38</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39</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40</a:t>
            </a:fld>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a:t>
            </a:fld>
            <a:endParaRPr lang="en-US" altLang="zh-CN"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41</a:t>
            </a:fld>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42</a:t>
            </a:fld>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43</a:t>
            </a:fld>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44</a:t>
            </a:fld>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45</a:t>
            </a:fld>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46</a:t>
            </a:fld>
            <a:endParaRPr lang="en-US"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47</a:t>
            </a:fld>
            <a:endParaRPr lang="en-US"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48</a:t>
            </a:fld>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49</a:t>
            </a:fld>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50</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a:t>
            </a:fld>
            <a:endParaRPr lang="en-US" altLang="zh-CN"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51</a:t>
            </a:fld>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52</a:t>
            </a:fld>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53</a:t>
            </a:fld>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54</a:t>
            </a:fld>
            <a:endParaRPr lang="en-US"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55</a:t>
            </a:fld>
            <a:endParaRPr lang="en-US"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56</a:t>
            </a:fld>
            <a:endParaRPr lang="en-US"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57</a:t>
            </a:fld>
            <a:endParaRPr lang="en-US"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58</a:t>
            </a:fld>
            <a:endParaRPr lang="en-US"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59</a:t>
            </a:fld>
            <a:endParaRPr lang="en-US"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60</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a:t>
            </a:fld>
            <a:endParaRPr lang="en-US" altLang="zh-CN"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61</a:t>
            </a:fld>
            <a:endParaRPr lang="en-US"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62</a:t>
            </a:fld>
            <a:endParaRPr lang="en-US"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63</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64</a:t>
            </a:fld>
            <a:endParaRPr lang="en-US" altLang="zh-CN"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65</a:t>
            </a:fld>
            <a:endParaRPr lang="en-US"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66</a:t>
            </a:fld>
            <a:endParaRPr lang="en-US" altLang="zh-CN"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67</a:t>
            </a:fld>
            <a:endParaRPr lang="en-US" altLang="zh-CN"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68</a:t>
            </a:fld>
            <a:endParaRPr lang="en-US" altLang="zh-CN"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69</a:t>
            </a:fld>
            <a:endParaRPr lang="en-US" altLang="zh-CN"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70</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a:t>
            </a:fld>
            <a:endParaRPr lang="en-US" altLang="zh-CN"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71</a:t>
            </a:fld>
            <a:endParaRPr lang="en-US" altLang="zh-CN"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72</a:t>
            </a:fld>
            <a:endParaRPr lang="en-US" altLang="zh-CN"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73</a:t>
            </a:fld>
            <a:endParaRPr lang="en-US" altLang="zh-CN" smtClean="0">
              <a:latin typeface="Arial"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74</a:t>
            </a:fld>
            <a:endParaRPr lang="en-US" altLang="zh-CN"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75</a:t>
            </a:fld>
            <a:endParaRPr lang="en-US" altLang="zh-CN" smtClean="0">
              <a:latin typeface="Arial"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76</a:t>
            </a:fld>
            <a:endParaRPr lang="en-US" altLang="zh-CN" smtClean="0">
              <a:latin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77</a:t>
            </a:fld>
            <a:endParaRPr lang="en-US" altLang="zh-CN" smtClean="0">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78</a:t>
            </a:fld>
            <a:endParaRPr lang="en-US" altLang="zh-CN" smtClean="0">
              <a:latin typeface="Arial"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79</a:t>
            </a:fld>
            <a:endParaRPr lang="en-US" altLang="zh-CN" smtClean="0">
              <a:latin typeface="Arial"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80</a:t>
            </a:fld>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dirty="0"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a:t>
            </a:fld>
            <a:endParaRPr lang="en-US" altLang="zh-CN"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81</a:t>
            </a:fld>
            <a:endParaRPr lang="en-US" altLang="zh-CN"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82</a:t>
            </a:fld>
            <a:endParaRPr lang="en-US" altLang="zh-CN" smtClean="0">
              <a:latin typeface="Arial"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83</a:t>
            </a:fld>
            <a:endParaRPr lang="en-US" altLang="zh-CN" smtClean="0">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84</a:t>
            </a:fld>
            <a:endParaRPr lang="en-US" altLang="zh-CN"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85</a:t>
            </a:fld>
            <a:endParaRPr lang="en-US" altLang="zh-CN"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86</a:t>
            </a:fld>
            <a:endParaRPr lang="en-US" altLang="zh-CN" smtClean="0">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87</a:t>
            </a:fld>
            <a:endParaRPr lang="en-US" altLang="zh-CN" smtClean="0">
              <a:latin typeface="Arial"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88</a:t>
            </a:fld>
            <a:endParaRPr lang="en-US" altLang="zh-CN" smtClean="0">
              <a:latin typeface="Arial"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89</a:t>
            </a:fld>
            <a:endParaRPr lang="en-US" altLang="zh-CN" smtClean="0">
              <a:latin typeface="Arial"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90</a:t>
            </a:fld>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a:t>
            </a:fld>
            <a:endParaRPr lang="en-US" altLang="zh-CN"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91</a:t>
            </a:fld>
            <a:endParaRPr lang="en-US" altLang="zh-CN" smtClean="0">
              <a:latin typeface="Arial"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92</a:t>
            </a:fld>
            <a:endParaRPr lang="en-US" altLang="zh-CN" smtClean="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93</a:t>
            </a:fld>
            <a:endParaRPr lang="en-US" altLang="zh-CN" smtClean="0">
              <a:latin typeface="Arial"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94</a:t>
            </a:fld>
            <a:endParaRPr lang="en-US" altLang="zh-CN" smtClean="0">
              <a:latin typeface="Arial"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95</a:t>
            </a:fld>
            <a:endParaRPr lang="en-US" altLang="zh-CN" smtClean="0">
              <a:latin typeface="Arial"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96</a:t>
            </a:fld>
            <a:endParaRPr lang="en-US" altLang="zh-CN" smtClean="0">
              <a:latin typeface="Arial"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97</a:t>
            </a:fld>
            <a:endParaRPr lang="en-US" altLang="zh-CN" smtClean="0">
              <a:latin typeface="Arial"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98</a:t>
            </a:fld>
            <a:endParaRPr lang="en-US" altLang="zh-CN" smtClean="0">
              <a:latin typeface="Arial"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99</a:t>
            </a:fld>
            <a:endParaRPr lang="en-US" altLang="zh-CN" smtClean="0">
              <a:latin typeface="Arial"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100</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497013" y="5554663"/>
            <a:ext cx="986167" cy="792162"/>
            <a:chOff x="707164" y="5631842"/>
            <a:chExt cx="985033" cy="792000"/>
          </a:xfrm>
        </p:grpSpPr>
        <p:sp>
          <p:nvSpPr>
            <p:cNvPr id="6" name="椭圆 5"/>
            <p:cNvSpPr>
              <a:spLocks noChangeArrowheads="1"/>
            </p:cNvSpPr>
            <p:nvPr/>
          </p:nvSpPr>
          <p:spPr bwMode="auto">
            <a:xfrm>
              <a:off x="846704" y="5631842"/>
              <a:ext cx="792837" cy="792000"/>
            </a:xfrm>
            <a:prstGeom prst="ellipse">
              <a:avLst/>
            </a:prstGeom>
            <a:solidFill>
              <a:srgbClr val="9C9CD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7" name="矩形 4"/>
            <p:cNvSpPr>
              <a:spLocks noChangeArrowheads="1"/>
            </p:cNvSpPr>
            <p:nvPr/>
          </p:nvSpPr>
          <p:spPr bwMode="auto">
            <a:xfrm>
              <a:off x="707164" y="5739770"/>
              <a:ext cx="985033" cy="49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2600" b="1" dirty="0" smtClean="0">
                  <a:solidFill>
                    <a:schemeClr val="bg1"/>
                  </a:solidFill>
                  <a:latin typeface="微软雅黑" pitchFamily="34" charset="-122"/>
                  <a:ea typeface="微软雅黑" pitchFamily="34" charset="-122"/>
                  <a:sym typeface="微软雅黑" pitchFamily="34" charset="-122"/>
                </a:rPr>
                <a:t> </a:t>
              </a:r>
              <a:r>
                <a:rPr lang="en-US" altLang="zh-CN" sz="1800" b="1" dirty="0" smtClean="0">
                  <a:solidFill>
                    <a:schemeClr val="bg1"/>
                  </a:solidFill>
                  <a:latin typeface="微软雅黑" pitchFamily="34" charset="-122"/>
                  <a:ea typeface="微软雅黑" pitchFamily="34" charset="-122"/>
                  <a:sym typeface="微软雅黑" pitchFamily="34" charset="-122"/>
                </a:rPr>
                <a:t>Nginx</a:t>
              </a:r>
              <a:endParaRPr lang="zh-CN" altLang="en-US" sz="1800" dirty="0" smtClean="0">
                <a:solidFill>
                  <a:schemeClr val="bg1"/>
                </a:solidFill>
              </a:endParaRPr>
            </a:p>
          </p:txBody>
        </p:sp>
      </p:grpSp>
      <p:sp>
        <p:nvSpPr>
          <p:cNvPr id="8"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9"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10"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itchFamily="34" charset="-122"/>
            </a:endParaRPr>
          </a:p>
        </p:txBody>
      </p:sp>
      <p:sp>
        <p:nvSpPr>
          <p:cNvPr id="11"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spTree>
    <p:extLst>
      <p:ext uri="{BB962C8B-B14F-4D97-AF65-F5344CB8AC3E}">
        <p14:creationId xmlns:p14="http://schemas.microsoft.com/office/powerpoint/2010/main" val="1445962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3" name="Title 1"/>
          <p:cNvSpPr>
            <a:spLocks noGrp="1"/>
          </p:cNvSpPr>
          <p:nvPr>
            <p:ph type="title"/>
          </p:nvPr>
        </p:nvSpPr>
        <p:spPr>
          <a:xfrm>
            <a:off x="1739046" y="154546"/>
            <a:ext cx="5187690" cy="776289"/>
          </a:xfrm>
          <a:prstGeom prst="rect">
            <a:avLst/>
          </a:prstGeom>
        </p:spPr>
        <p:txBody>
          <a:bodyPr anchor="ctr">
            <a:noAutofit/>
          </a:bodyPr>
          <a:lstStyle>
            <a:lvl1pPr algn="l">
              <a:defRPr sz="2800" b="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111843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4"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703981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592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3" r:id="rId1"/>
    <p:sldLayoutId id="2147484186" r:id="rId2"/>
    <p:sldLayoutId id="2147484195" r:id="rId3"/>
    <p:sldLayoutId id="2147484194" r:id="rId4"/>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1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88.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notesSlide" Target="../notesSlides/notesSlide9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78965"/>
            <a:ext cx="7772400" cy="830997"/>
          </a:xfrm>
          <a:prstGeom prst="rect">
            <a:avLst/>
          </a:prstGeom>
        </p:spPr>
        <p:txBody>
          <a:bodyPr wrap="square">
            <a:spAutoFit/>
          </a:bodyPr>
          <a:lstStyle/>
          <a:p>
            <a:pPr eaLnBrk="1" hangingPunct="1">
              <a:buFont typeface="Arial" pitchFamily="34" charset="0"/>
              <a:buNone/>
              <a:defRPr/>
            </a:pPr>
            <a:r>
              <a:rPr lang="zh-CN" altLang="en-US" dirty="0"/>
              <a:t>第</a:t>
            </a:r>
            <a:r>
              <a:rPr lang="en-US" altLang="zh-CN" dirty="0"/>
              <a:t>6</a:t>
            </a:r>
            <a:r>
              <a:rPr lang="zh-CN" altLang="en-US" dirty="0"/>
              <a:t>章 负载均衡与缓存</a:t>
            </a:r>
            <a:endParaRPr lang="zh-CN" altLang="zh-CN" dirty="0"/>
          </a:p>
        </p:txBody>
      </p:sp>
      <p:sp>
        <p:nvSpPr>
          <p:cNvPr id="5" name="文本占位符 4"/>
          <p:cNvSpPr>
            <a:spLocks noGrp="1"/>
          </p:cNvSpPr>
          <p:nvPr>
            <p:ph type="body" sz="quarter" idx="12"/>
          </p:nvPr>
        </p:nvSpPr>
        <p:spPr>
          <a:xfrm>
            <a:off x="2709863" y="5480049"/>
            <a:ext cx="2714625" cy="932625"/>
          </a:xfrm>
        </p:spPr>
        <p:txBody>
          <a:bodyPr/>
          <a:lstStyle/>
          <a:p>
            <a:pPr>
              <a:lnSpc>
                <a:spcPct val="150000"/>
              </a:lnSpc>
            </a:pPr>
            <a:r>
              <a:rPr lang="zh-CN" altLang="en-US" dirty="0"/>
              <a:t>反向</a:t>
            </a:r>
            <a:r>
              <a:rPr lang="zh-CN" altLang="en-US" dirty="0" smtClean="0"/>
              <a:t>代理</a:t>
            </a:r>
            <a:endParaRPr lang="en-US" altLang="zh-CN" dirty="0" smtClean="0"/>
          </a:p>
          <a:p>
            <a:pPr>
              <a:lnSpc>
                <a:spcPct val="150000"/>
              </a:lnSpc>
            </a:pPr>
            <a:r>
              <a:rPr lang="zh-CN" altLang="en-US" dirty="0" smtClean="0"/>
              <a:t>负载均衡</a:t>
            </a:r>
            <a:endParaRPr lang="en-US" altLang="zh-CN" dirty="0" smtClean="0"/>
          </a:p>
        </p:txBody>
      </p:sp>
      <p:sp>
        <p:nvSpPr>
          <p:cNvPr id="6" name="文本占位符 5"/>
          <p:cNvSpPr>
            <a:spLocks noGrp="1"/>
          </p:cNvSpPr>
          <p:nvPr>
            <p:ph type="body" sz="quarter" idx="13"/>
          </p:nvPr>
        </p:nvSpPr>
        <p:spPr>
          <a:xfrm>
            <a:off x="5532438" y="5478461"/>
            <a:ext cx="2714625" cy="929449"/>
          </a:xfrm>
        </p:spPr>
        <p:txBody>
          <a:bodyPr/>
          <a:lstStyle/>
          <a:p>
            <a:pPr>
              <a:lnSpc>
                <a:spcPct val="150000"/>
              </a:lnSpc>
            </a:pPr>
            <a:r>
              <a:rPr lang="zh-CN" altLang="en-US" dirty="0" smtClean="0"/>
              <a:t>缓存配置</a:t>
            </a:r>
            <a:endParaRPr lang="en-US" altLang="zh-CN" dirty="0" smtClean="0"/>
          </a:p>
          <a:p>
            <a:pPr>
              <a:lnSpc>
                <a:spcPct val="150000"/>
              </a:lnSpc>
            </a:pPr>
            <a:r>
              <a:rPr lang="zh-CN" altLang="en-US" dirty="0"/>
              <a:t>邮件服务</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）准备服务器</a:t>
            </a:r>
            <a:endParaRPr lang="en-US" altLang="zh-CN" b="1" u="sng" dirty="0">
              <a:solidFill>
                <a:srgbClr val="0070C0"/>
              </a:solidFill>
            </a:endParaRPr>
          </a:p>
          <a:p>
            <a:pPr>
              <a:lnSpc>
                <a:spcPct val="200000"/>
              </a:lnSpc>
            </a:pPr>
            <a:r>
              <a:rPr lang="zh-CN" altLang="en-US" dirty="0"/>
              <a:t>准备</a:t>
            </a:r>
            <a:r>
              <a:rPr lang="en-US" altLang="zh-CN" dirty="0"/>
              <a:t>3</a:t>
            </a:r>
            <a:r>
              <a:rPr lang="zh-CN" altLang="en-US" dirty="0"/>
              <a:t>台虚拟机，并全部安装</a:t>
            </a:r>
            <a:r>
              <a:rPr lang="en-US" altLang="zh-CN" dirty="0"/>
              <a:t>Nginx</a:t>
            </a:r>
            <a:r>
              <a:rPr lang="zh-CN" altLang="en-US" dirty="0"/>
              <a:t>服务器。其中，</a:t>
            </a:r>
            <a:r>
              <a:rPr lang="en-US" altLang="zh-CN" dirty="0"/>
              <a:t>IP</a:t>
            </a:r>
            <a:r>
              <a:rPr lang="zh-CN" altLang="en-US" dirty="0"/>
              <a:t>为</a:t>
            </a:r>
            <a:r>
              <a:rPr lang="en-US" altLang="zh-CN" dirty="0"/>
              <a:t>192.168.78.3</a:t>
            </a:r>
            <a:r>
              <a:rPr lang="zh-CN" altLang="en-US" dirty="0"/>
              <a:t>的服务器用作反向代理服务器，另外两台用作后端</a:t>
            </a:r>
            <a:r>
              <a:rPr lang="en-US" altLang="zh-CN" dirty="0"/>
              <a:t>Web</a:t>
            </a:r>
            <a:r>
              <a:rPr lang="zh-CN" altLang="en-US" dirty="0"/>
              <a:t>服务器，分别为</a:t>
            </a:r>
            <a:r>
              <a:rPr lang="en-US" altLang="zh-CN" dirty="0"/>
              <a:t>192.168.78.128</a:t>
            </a:r>
            <a:r>
              <a:rPr lang="zh-CN" altLang="en-US" dirty="0"/>
              <a:t>和</a:t>
            </a:r>
            <a:r>
              <a:rPr lang="en-US" altLang="zh-CN" dirty="0"/>
              <a:t>192.168.78.200</a:t>
            </a:r>
            <a:r>
              <a:rPr lang="zh-CN" altLang="en-US" dirty="0"/>
              <a:t>。</a:t>
            </a:r>
          </a:p>
        </p:txBody>
      </p:sp>
    </p:spTree>
    <p:custDataLst>
      <p:tags r:id="rId1"/>
    </p:custDataLst>
    <p:extLst>
      <p:ext uri="{BB962C8B-B14F-4D97-AF65-F5344CB8AC3E}">
        <p14:creationId xmlns:p14="http://schemas.microsoft.com/office/powerpoint/2010/main" val="2187734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邮件</a:t>
            </a:r>
            <a:r>
              <a:rPr lang="zh-CN" altLang="en-US" sz="2000" b="1" dirty="0">
                <a:solidFill>
                  <a:schemeClr val="tx1">
                    <a:lumMod val="50000"/>
                    <a:lumOff val="50000"/>
                  </a:schemeClr>
                </a:solidFill>
                <a:latin typeface="微软雅黑" pitchFamily="34" charset="-122"/>
                <a:ea typeface="微软雅黑" pitchFamily="34" charset="-122"/>
              </a:rPr>
              <a:t>服务</a:t>
            </a:r>
            <a:r>
              <a:rPr lang="zh-CN" altLang="en-US" sz="2000" b="1" dirty="0" smtClean="0">
                <a:solidFill>
                  <a:schemeClr val="tx1">
                    <a:lumMod val="50000"/>
                    <a:lumOff val="50000"/>
                  </a:schemeClr>
                </a:solidFill>
                <a:latin typeface="微软雅黑" pitchFamily="34" charset="-122"/>
                <a:ea typeface="微软雅黑" pitchFamily="34" charset="-122"/>
              </a:rPr>
              <a:t>配置（了解即可）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111907"/>
          </a:xfrm>
          <a:prstGeom prst="rect">
            <a:avLst/>
          </a:prstGeom>
        </p:spPr>
        <p:txBody>
          <a:bodyPr wrap="square">
            <a:spAutoFit/>
          </a:bodyPr>
          <a:lstStyle/>
          <a:p>
            <a:pPr>
              <a:lnSpc>
                <a:spcPct val="200000"/>
              </a:lnSpc>
            </a:pPr>
            <a:r>
              <a:rPr lang="zh-CN" altLang="en-US" dirty="0"/>
              <a:t>在邮件代理服务配置之前，首先需要按照前面讲解的方式，重新编译安装</a:t>
            </a:r>
            <a:r>
              <a:rPr lang="en-US" altLang="zh-CN" dirty="0"/>
              <a:t>Nginx</a:t>
            </a:r>
            <a:r>
              <a:rPr lang="zh-CN" altLang="en-US" dirty="0"/>
              <a:t>，添加对邮件服务的支持，主要配置指令如下：</a:t>
            </a:r>
            <a:endParaRPr lang="en-US" altLang="zh-CN" dirty="0" smtClean="0"/>
          </a:p>
        </p:txBody>
      </p:sp>
      <p:grpSp>
        <p:nvGrpSpPr>
          <p:cNvPr id="6" name="组合 2"/>
          <p:cNvGrpSpPr>
            <a:grpSpLocks/>
          </p:cNvGrpSpPr>
          <p:nvPr/>
        </p:nvGrpSpPr>
        <p:grpSpPr bwMode="auto">
          <a:xfrm>
            <a:off x="2235990" y="3198009"/>
            <a:ext cx="4571996" cy="2832281"/>
            <a:chOff x="3474760" y="3515222"/>
            <a:chExt cx="970065" cy="2323804"/>
          </a:xfrm>
        </p:grpSpPr>
        <p:sp>
          <p:nvSpPr>
            <p:cNvPr id="7" name="矩形 1"/>
            <p:cNvSpPr>
              <a:spLocks noChangeArrowheads="1"/>
            </p:cNvSpPr>
            <p:nvPr/>
          </p:nvSpPr>
          <p:spPr bwMode="auto">
            <a:xfrm>
              <a:off x="3474760" y="3515222"/>
              <a:ext cx="970065" cy="232380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28596" y="3580959"/>
              <a:ext cx="850719" cy="209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./configure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--prefix=/</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--with-</a:t>
              </a:r>
              <a:r>
                <a:rPr lang="en-US" altLang="zh-CN" sz="1600" b="1" kern="0" dirty="0" err="1">
                  <a:solidFill>
                    <a:prstClr val="white"/>
                  </a:solidFill>
                  <a:latin typeface="微软雅黑" pitchFamily="34" charset="-122"/>
                  <a:ea typeface="微软雅黑" pitchFamily="34" charset="-122"/>
                </a:rPr>
                <a:t>http_ssl_module</a:t>
              </a:r>
              <a:r>
                <a:rPr lang="en-US" altLang="zh-CN" sz="16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--with-mail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--with-</a:t>
              </a:r>
              <a:r>
                <a:rPr lang="en-US" altLang="zh-CN" sz="1600" b="1" kern="0" dirty="0" err="1">
                  <a:solidFill>
                    <a:prstClr val="white"/>
                  </a:solidFill>
                  <a:latin typeface="微软雅黑" pitchFamily="34" charset="-122"/>
                  <a:ea typeface="微软雅黑" pitchFamily="34" charset="-122"/>
                </a:rPr>
                <a:t>mail_ssl_module</a:t>
              </a:r>
              <a:endParaRPr lang="en-US" altLang="zh-CN" sz="1600" b="1" kern="0" dirty="0">
                <a:solidFill>
                  <a:prstClr val="white"/>
                </a:solidFill>
                <a:latin typeface="微软雅黑" pitchFamily="34" charset="-122"/>
                <a:ea typeface="微软雅黑" pitchFamily="34" charset="-122"/>
              </a:endParaRPr>
            </a:p>
          </p:txBody>
        </p:sp>
      </p:grpSp>
      <p:sp>
        <p:nvSpPr>
          <p:cNvPr id="10" name="圆角矩形 9"/>
          <p:cNvSpPr/>
          <p:nvPr/>
        </p:nvSpPr>
        <p:spPr>
          <a:xfrm>
            <a:off x="4000398" y="4756096"/>
            <a:ext cx="3568500"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允许</a:t>
            </a:r>
            <a:r>
              <a:rPr lang="en-US" altLang="zh-CN" dirty="0">
                <a:solidFill>
                  <a:schemeClr val="tx1"/>
                </a:solidFill>
              </a:rPr>
              <a:t>POP3</a:t>
            </a:r>
            <a:r>
              <a:rPr lang="zh-CN" altLang="en-US" dirty="0">
                <a:solidFill>
                  <a:schemeClr val="tx1"/>
                </a:solidFill>
              </a:rPr>
              <a:t>、</a:t>
            </a:r>
            <a:r>
              <a:rPr lang="en-US" altLang="zh-CN" dirty="0">
                <a:solidFill>
                  <a:schemeClr val="tx1"/>
                </a:solidFill>
              </a:rPr>
              <a:t>IMAP</a:t>
            </a:r>
            <a:r>
              <a:rPr lang="zh-CN" altLang="en-US" dirty="0">
                <a:solidFill>
                  <a:schemeClr val="tx1"/>
                </a:solidFill>
              </a:rPr>
              <a:t>和</a:t>
            </a:r>
            <a:r>
              <a:rPr lang="en-US" altLang="zh-CN" dirty="0">
                <a:solidFill>
                  <a:schemeClr val="tx1"/>
                </a:solidFill>
              </a:rPr>
              <a:t>SMTP</a:t>
            </a:r>
            <a:r>
              <a:rPr lang="zh-CN" altLang="en-US" dirty="0">
                <a:solidFill>
                  <a:schemeClr val="tx1"/>
                </a:solidFill>
              </a:rPr>
              <a:t>代理</a:t>
            </a:r>
          </a:p>
        </p:txBody>
      </p:sp>
      <p:sp>
        <p:nvSpPr>
          <p:cNvPr id="11" name="圆角矩形 10"/>
          <p:cNvSpPr/>
          <p:nvPr/>
        </p:nvSpPr>
        <p:spPr>
          <a:xfrm>
            <a:off x="3680932" y="5797050"/>
            <a:ext cx="4207432"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允许</a:t>
            </a:r>
            <a:r>
              <a:rPr lang="zh-CN" altLang="en-US" dirty="0" smtClean="0">
                <a:solidFill>
                  <a:schemeClr val="tx1"/>
                </a:solidFill>
              </a:rPr>
              <a:t>使用</a:t>
            </a:r>
            <a:r>
              <a:rPr lang="zh-CN" altLang="en-US" dirty="0">
                <a:solidFill>
                  <a:schemeClr val="tx1"/>
                </a:solidFill>
              </a:rPr>
              <a:t>安全传输模式完成邮件服务</a:t>
            </a:r>
          </a:p>
        </p:txBody>
      </p:sp>
    </p:spTree>
    <p:custDataLst>
      <p:tags r:id="rId1"/>
    </p:custDataLst>
    <p:extLst>
      <p:ext uri="{BB962C8B-B14F-4D97-AF65-F5344CB8AC3E}">
        <p14:creationId xmlns:p14="http://schemas.microsoft.com/office/powerpoint/2010/main" val="265481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邮件</a:t>
            </a:r>
            <a:r>
              <a:rPr lang="zh-CN" altLang="en-US" sz="2000" b="1" dirty="0">
                <a:solidFill>
                  <a:schemeClr val="tx1">
                    <a:lumMod val="50000"/>
                    <a:lumOff val="50000"/>
                  </a:schemeClr>
                </a:solidFill>
                <a:latin typeface="微软雅黑" pitchFamily="34" charset="-122"/>
                <a:ea typeface="微软雅黑" pitchFamily="34" charset="-122"/>
              </a:rPr>
              <a:t>服务</a:t>
            </a:r>
            <a:r>
              <a:rPr lang="zh-CN" altLang="en-US" sz="2000" b="1" dirty="0" smtClean="0">
                <a:solidFill>
                  <a:schemeClr val="tx1">
                    <a:lumMod val="50000"/>
                    <a:lumOff val="50000"/>
                  </a:schemeClr>
                </a:solidFill>
                <a:latin typeface="微软雅黑" pitchFamily="34" charset="-122"/>
                <a:ea typeface="微软雅黑" pitchFamily="34" charset="-122"/>
              </a:rPr>
              <a:t>配置（了解即可）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dirty="0"/>
              <a:t>关于如何搭建完整的邮件服务系统不是本章的讲解</a:t>
            </a:r>
            <a:r>
              <a:rPr lang="zh-CN" altLang="en-US" dirty="0" smtClean="0"/>
              <a:t>重点；</a:t>
            </a:r>
            <a:endParaRPr lang="en-US" altLang="zh-CN" dirty="0" smtClean="0"/>
          </a:p>
          <a:p>
            <a:pPr marL="285750" indent="-285750">
              <a:lnSpc>
                <a:spcPct val="200000"/>
              </a:lnSpc>
              <a:buFont typeface="Wingdings" panose="05000000000000000000" pitchFamily="2" charset="2"/>
              <a:buChar char="l"/>
            </a:pPr>
            <a:r>
              <a:rPr lang="en-US" altLang="zh-CN" dirty="0" smtClean="0"/>
              <a:t>Nginx</a:t>
            </a:r>
            <a:r>
              <a:rPr lang="zh-CN" altLang="en-US" dirty="0"/>
              <a:t>作为邮件代理服务器时，最常用的配置</a:t>
            </a:r>
            <a:r>
              <a:rPr lang="zh-CN" altLang="en-US" dirty="0" smtClean="0"/>
              <a:t>方式，请参考教材。</a:t>
            </a:r>
            <a:endParaRPr lang="en-US" altLang="zh-CN" dirty="0" smtClean="0"/>
          </a:p>
          <a:p>
            <a:pPr marL="285750" indent="-285750">
              <a:lnSpc>
                <a:spcPct val="200000"/>
              </a:lnSpc>
              <a:buFont typeface="Wingdings" panose="05000000000000000000" pitchFamily="2" charset="2"/>
              <a:buChar char="l"/>
            </a:pPr>
            <a:r>
              <a:rPr lang="zh-CN" altLang="en-US" dirty="0"/>
              <a:t>邮件</a:t>
            </a:r>
            <a:r>
              <a:rPr lang="zh-CN" altLang="en-US" dirty="0" smtClean="0"/>
              <a:t>服务配置相关指令如下表所示。</a:t>
            </a:r>
            <a:endParaRPr lang="en-US" altLang="zh-CN" dirty="0" smtClean="0"/>
          </a:p>
        </p:txBody>
      </p:sp>
    </p:spTree>
    <p:custDataLst>
      <p:tags r:id="rId1"/>
    </p:custDataLst>
    <p:extLst>
      <p:ext uri="{BB962C8B-B14F-4D97-AF65-F5344CB8AC3E}">
        <p14:creationId xmlns:p14="http://schemas.microsoft.com/office/powerpoint/2010/main" val="1411369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邮件</a:t>
            </a:r>
            <a:r>
              <a:rPr lang="zh-CN" altLang="en-US" sz="2000" b="1" dirty="0">
                <a:solidFill>
                  <a:schemeClr val="tx1">
                    <a:lumMod val="50000"/>
                    <a:lumOff val="50000"/>
                  </a:schemeClr>
                </a:solidFill>
                <a:latin typeface="微软雅黑" pitchFamily="34" charset="-122"/>
                <a:ea typeface="微软雅黑" pitchFamily="34" charset="-122"/>
              </a:rPr>
              <a:t>服务</a:t>
            </a:r>
            <a:r>
              <a:rPr lang="zh-CN" altLang="en-US" sz="2000" b="1" dirty="0" smtClean="0">
                <a:solidFill>
                  <a:schemeClr val="tx1">
                    <a:lumMod val="50000"/>
                    <a:lumOff val="50000"/>
                  </a:schemeClr>
                </a:solidFill>
                <a:latin typeface="微软雅黑" pitchFamily="34" charset="-122"/>
                <a:ea typeface="微软雅黑" pitchFamily="34" charset="-122"/>
              </a:rPr>
              <a:t>配置（了解即可）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943555791"/>
              </p:ext>
            </p:extLst>
          </p:nvPr>
        </p:nvGraphicFramePr>
        <p:xfrm>
          <a:off x="718479" y="1958608"/>
          <a:ext cx="7873200" cy="3783283"/>
        </p:xfrm>
        <a:graphic>
          <a:graphicData uri="http://schemas.openxmlformats.org/drawingml/2006/table">
            <a:tbl>
              <a:tblPr firstRow="1" bandRow="1"/>
              <a:tblGrid>
                <a:gridCol w="1776946"/>
                <a:gridCol w="6096254"/>
              </a:tblGrid>
              <a:tr h="43200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listen</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该指令用于配置邮件服务器监听的</a:t>
                      </a:r>
                      <a:r>
                        <a:rPr lang="en-US" sz="1400" kern="100" dirty="0">
                          <a:solidFill>
                            <a:schemeClr val="dk1"/>
                          </a:solidFill>
                          <a:effectLst/>
                          <a:latin typeface="Times New Roman"/>
                          <a:ea typeface="+mn-ea"/>
                          <a:cs typeface="+mn-cs"/>
                        </a:rPr>
                        <a:t>IP</a:t>
                      </a:r>
                      <a:r>
                        <a:rPr lang="zh-CN" sz="1400" kern="100" dirty="0">
                          <a:solidFill>
                            <a:schemeClr val="dk1"/>
                          </a:solidFill>
                          <a:effectLst/>
                          <a:latin typeface="Times New Roman"/>
                          <a:ea typeface="+mn-ea"/>
                          <a:cs typeface="+mn-cs"/>
                        </a:rPr>
                        <a:t>地址和端口</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server_name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该指令用于为每个</a:t>
                      </a:r>
                      <a:r>
                        <a:rPr lang="en-US" sz="1400" kern="100" dirty="0">
                          <a:solidFill>
                            <a:schemeClr val="dk1"/>
                          </a:solidFill>
                          <a:effectLst/>
                          <a:latin typeface="Times New Roman"/>
                          <a:ea typeface="+mn-ea"/>
                          <a:cs typeface="+mn-cs"/>
                        </a:rPr>
                        <a:t>server</a:t>
                      </a:r>
                      <a:r>
                        <a:rPr lang="zh-CN" sz="1400" kern="100" dirty="0">
                          <a:solidFill>
                            <a:schemeClr val="dk1"/>
                          </a:solidFill>
                          <a:effectLst/>
                          <a:latin typeface="Times New Roman"/>
                          <a:ea typeface="+mn-ea"/>
                          <a:cs typeface="+mn-cs"/>
                        </a:rPr>
                        <a:t>块构成的虚拟主机配置的域名</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protocol</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用于配置当前虚拟主机支持的协议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4450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so_keepalive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用于配置后端代理服务器是否启用“</a:t>
                      </a:r>
                      <a:r>
                        <a:rPr lang="en-US" sz="1400" kern="100" dirty="0">
                          <a:solidFill>
                            <a:schemeClr val="dk1"/>
                          </a:solidFill>
                          <a:effectLst/>
                          <a:latin typeface="Times New Roman"/>
                          <a:ea typeface="+mn-ea"/>
                          <a:cs typeface="+mn-cs"/>
                        </a:rPr>
                        <a:t>TCP </a:t>
                      </a:r>
                      <a:r>
                        <a:rPr lang="en-US" sz="1400" kern="100" dirty="0" err="1">
                          <a:solidFill>
                            <a:schemeClr val="dk1"/>
                          </a:solidFill>
                          <a:effectLst/>
                          <a:latin typeface="Times New Roman"/>
                          <a:ea typeface="+mn-ea"/>
                          <a:cs typeface="+mn-cs"/>
                        </a:rPr>
                        <a:t>keepalive</a:t>
                      </a:r>
                      <a:r>
                        <a:rPr lang="zh-CN" sz="1400" kern="100" dirty="0">
                          <a:solidFill>
                            <a:schemeClr val="dk1"/>
                          </a:solidFill>
                          <a:effectLst/>
                          <a:latin typeface="Times New Roman"/>
                          <a:ea typeface="+mn-ea"/>
                          <a:cs typeface="+mn-cs"/>
                        </a:rPr>
                        <a:t>”模式来处理</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邮件服务器转发的客户端连接</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pop3_auth</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a:t>
                      </a:r>
                      <a:r>
                        <a:rPr lang="en-US" sz="1400" kern="100" dirty="0">
                          <a:solidFill>
                            <a:schemeClr val="dk1"/>
                          </a:solidFill>
                          <a:effectLst/>
                          <a:latin typeface="Times New Roman"/>
                          <a:ea typeface="+mn-ea"/>
                          <a:cs typeface="+mn-cs"/>
                        </a:rPr>
                        <a:t>POP3</a:t>
                      </a:r>
                      <a:r>
                        <a:rPr lang="zh-CN" sz="1400" kern="100" dirty="0">
                          <a:solidFill>
                            <a:schemeClr val="dk1"/>
                          </a:solidFill>
                          <a:effectLst/>
                          <a:latin typeface="Times New Roman"/>
                          <a:ea typeface="+mn-ea"/>
                          <a:cs typeface="+mn-cs"/>
                        </a:rPr>
                        <a:t>认证用户的方式</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4030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pop3_capabilities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a:t>
                      </a:r>
                      <a:r>
                        <a:rPr lang="en-US" sz="1400" kern="100" dirty="0">
                          <a:solidFill>
                            <a:schemeClr val="dk1"/>
                          </a:solidFill>
                          <a:effectLst/>
                          <a:latin typeface="Times New Roman"/>
                          <a:ea typeface="+mn-ea"/>
                          <a:cs typeface="+mn-cs"/>
                        </a:rPr>
                        <a:t>POP3</a:t>
                      </a:r>
                      <a:r>
                        <a:rPr lang="zh-CN" sz="1400" kern="100" dirty="0">
                          <a:solidFill>
                            <a:schemeClr val="dk1"/>
                          </a:solidFill>
                          <a:effectLst/>
                          <a:latin typeface="Times New Roman"/>
                          <a:ea typeface="+mn-ea"/>
                          <a:cs typeface="+mn-cs"/>
                        </a:rPr>
                        <a:t>协议的扩展功能</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4030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imap_auth</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a:t>
                      </a:r>
                      <a:r>
                        <a:rPr lang="en-US" sz="1400" kern="100" dirty="0">
                          <a:solidFill>
                            <a:schemeClr val="dk1"/>
                          </a:solidFill>
                          <a:effectLst/>
                          <a:latin typeface="Times New Roman"/>
                          <a:ea typeface="+mn-ea"/>
                          <a:cs typeface="+mn-cs"/>
                        </a:rPr>
                        <a:t>IMAP</a:t>
                      </a:r>
                      <a:r>
                        <a:rPr lang="zh-CN" sz="1400" kern="100" dirty="0">
                          <a:solidFill>
                            <a:schemeClr val="dk1"/>
                          </a:solidFill>
                          <a:effectLst/>
                          <a:latin typeface="Times New Roman"/>
                          <a:ea typeface="+mn-ea"/>
                          <a:cs typeface="+mn-cs"/>
                        </a:rPr>
                        <a:t>认证用户的方式</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4030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imap_capabilities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a:t>
                      </a:r>
                      <a:r>
                        <a:rPr lang="en-US" sz="1400" kern="100" dirty="0">
                          <a:solidFill>
                            <a:schemeClr val="dk1"/>
                          </a:solidFill>
                          <a:effectLst/>
                          <a:latin typeface="Times New Roman"/>
                          <a:ea typeface="+mn-ea"/>
                          <a:cs typeface="+mn-cs"/>
                        </a:rPr>
                        <a:t>IMAP</a:t>
                      </a:r>
                      <a:r>
                        <a:rPr lang="zh-CN" sz="1400" kern="100" dirty="0">
                          <a:solidFill>
                            <a:schemeClr val="dk1"/>
                          </a:solidFill>
                          <a:effectLst/>
                          <a:latin typeface="Times New Roman"/>
                          <a:ea typeface="+mn-ea"/>
                          <a:cs typeface="+mn-cs"/>
                        </a:rPr>
                        <a:t>协议的扩展功能</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F1F9"/>
                    </a:solidFill>
                  </a:tcPr>
                </a:tc>
              </a:tr>
            </a:tbl>
          </a:graphicData>
        </a:graphic>
      </p:graphicFrame>
    </p:spTree>
    <p:custDataLst>
      <p:tags r:id="rId1"/>
    </p:custDataLst>
    <p:extLst>
      <p:ext uri="{BB962C8B-B14F-4D97-AF65-F5344CB8AC3E}">
        <p14:creationId xmlns:p14="http://schemas.microsoft.com/office/powerpoint/2010/main" val="2148868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邮件</a:t>
            </a:r>
            <a:r>
              <a:rPr lang="zh-CN" altLang="en-US" sz="2000" b="1" dirty="0">
                <a:solidFill>
                  <a:schemeClr val="tx1">
                    <a:lumMod val="50000"/>
                    <a:lumOff val="50000"/>
                  </a:schemeClr>
                </a:solidFill>
                <a:latin typeface="微软雅黑" pitchFamily="34" charset="-122"/>
                <a:ea typeface="微软雅黑" pitchFamily="34" charset="-122"/>
              </a:rPr>
              <a:t>服务</a:t>
            </a:r>
            <a:r>
              <a:rPr lang="zh-CN" altLang="en-US" sz="2000" b="1" dirty="0" smtClean="0">
                <a:solidFill>
                  <a:schemeClr val="tx1">
                    <a:lumMod val="50000"/>
                    <a:lumOff val="50000"/>
                  </a:schemeClr>
                </a:solidFill>
                <a:latin typeface="微软雅黑" pitchFamily="34" charset="-122"/>
                <a:ea typeface="微软雅黑" pitchFamily="34" charset="-122"/>
              </a:rPr>
              <a:t>配置（了解即可）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049837313"/>
              </p:ext>
            </p:extLst>
          </p:nvPr>
        </p:nvGraphicFramePr>
        <p:xfrm>
          <a:off x="700650" y="1958608"/>
          <a:ext cx="7873343" cy="4264389"/>
        </p:xfrm>
        <a:graphic>
          <a:graphicData uri="http://schemas.openxmlformats.org/drawingml/2006/table">
            <a:tbl>
              <a:tblPr firstRow="1" bandRow="1"/>
              <a:tblGrid>
                <a:gridCol w="2280063"/>
                <a:gridCol w="5593280"/>
              </a:tblGrid>
              <a:tr h="43200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imap_client_buffer</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用于配置</a:t>
                      </a:r>
                      <a:r>
                        <a:rPr lang="en-US" sz="1400" kern="100">
                          <a:solidFill>
                            <a:schemeClr val="dk1"/>
                          </a:solidFill>
                          <a:effectLst/>
                          <a:latin typeface="Times New Roman"/>
                          <a:ea typeface="+mn-ea"/>
                          <a:cs typeface="+mn-cs"/>
                        </a:rPr>
                        <a:t>IMAP</a:t>
                      </a:r>
                      <a:r>
                        <a:rPr lang="zh-CN" sz="1400" kern="100">
                          <a:solidFill>
                            <a:schemeClr val="dk1"/>
                          </a:solidFill>
                          <a:effectLst/>
                          <a:latin typeface="Times New Roman"/>
                          <a:ea typeface="+mn-ea"/>
                          <a:cs typeface="+mn-cs"/>
                        </a:rPr>
                        <a:t>协议数据缓存的大小</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smtp_auth</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用于配置</a:t>
                      </a:r>
                      <a:r>
                        <a:rPr lang="en-US" sz="1400" kern="100">
                          <a:solidFill>
                            <a:schemeClr val="dk1"/>
                          </a:solidFill>
                          <a:effectLst/>
                          <a:latin typeface="Times New Roman"/>
                          <a:ea typeface="+mn-ea"/>
                          <a:cs typeface="+mn-cs"/>
                        </a:rPr>
                        <a:t>SMTP</a:t>
                      </a:r>
                      <a:r>
                        <a:rPr lang="zh-CN" sz="1400" kern="100">
                          <a:solidFill>
                            <a:schemeClr val="dk1"/>
                          </a:solidFill>
                          <a:effectLst/>
                          <a:latin typeface="Times New Roman"/>
                          <a:ea typeface="+mn-ea"/>
                          <a:cs typeface="+mn-cs"/>
                        </a:rPr>
                        <a:t>认证用户的方式</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smtp_capabilities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用于配置</a:t>
                      </a:r>
                      <a:r>
                        <a:rPr lang="en-US" sz="1400" kern="100" dirty="0">
                          <a:solidFill>
                            <a:schemeClr val="dk1"/>
                          </a:solidFill>
                          <a:effectLst/>
                          <a:latin typeface="Times New Roman"/>
                          <a:ea typeface="+mn-ea"/>
                          <a:cs typeface="+mn-cs"/>
                        </a:rPr>
                        <a:t>SMTP</a:t>
                      </a:r>
                      <a:r>
                        <a:rPr lang="zh-CN" sz="1400" kern="100" dirty="0">
                          <a:solidFill>
                            <a:schemeClr val="dk1"/>
                          </a:solidFill>
                          <a:effectLst/>
                          <a:latin typeface="Times New Roman"/>
                          <a:ea typeface="+mn-ea"/>
                          <a:cs typeface="+mn-cs"/>
                        </a:rPr>
                        <a:t>协议的扩展功能</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436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auth_http_header</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服务器向</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认证服务器发起的认证请求时，添加指定的请求头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5436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auth_http_timeout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配置</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服务器向</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认证服务器发起认证请求后，等待响应的超时时间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436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proxy_pass_error_message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用来配置是否将后端服务器上邮件服务认证过程中产生的错误信息发送给客户端</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5436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proxy_timeout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设置客户端与代理服务器之间的超时时间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5436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xclient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可以开启或者关闭命令</a:t>
                      </a:r>
                      <a:r>
                        <a:rPr lang="en-US" sz="1400" kern="100" dirty="0">
                          <a:solidFill>
                            <a:schemeClr val="dk1"/>
                          </a:solidFill>
                          <a:effectLst/>
                          <a:latin typeface="Times New Roman"/>
                          <a:ea typeface="+mn-ea"/>
                          <a:cs typeface="+mn-cs"/>
                        </a:rPr>
                        <a:t>XCLIENT</a:t>
                      </a:r>
                      <a:r>
                        <a:rPr lang="zh-CN" sz="1400" kern="100" dirty="0">
                          <a:solidFill>
                            <a:schemeClr val="dk1"/>
                          </a:solidFill>
                          <a:effectLst/>
                          <a:latin typeface="Times New Roman"/>
                          <a:ea typeface="+mn-ea"/>
                          <a:cs typeface="+mn-cs"/>
                        </a:rPr>
                        <a:t>的</a:t>
                      </a:r>
                      <a:r>
                        <a:rPr lang="en-US" sz="1400" kern="100" dirty="0">
                          <a:solidFill>
                            <a:schemeClr val="dk1"/>
                          </a:solidFill>
                          <a:effectLst/>
                          <a:latin typeface="Times New Roman"/>
                          <a:ea typeface="+mn-ea"/>
                          <a:cs typeface="+mn-cs"/>
                        </a:rPr>
                        <a:t>SMTP</a:t>
                      </a:r>
                      <a:r>
                        <a:rPr lang="zh-CN" sz="1400" kern="100" dirty="0">
                          <a:solidFill>
                            <a:schemeClr val="dk1"/>
                          </a:solidFill>
                          <a:effectLst/>
                          <a:latin typeface="Times New Roman"/>
                          <a:ea typeface="+mn-ea"/>
                          <a:cs typeface="+mn-cs"/>
                        </a:rPr>
                        <a:t>后端连接，使得后端可以强制通过</a:t>
                      </a:r>
                      <a:r>
                        <a:rPr lang="en-US" sz="1400" kern="100" dirty="0">
                          <a:solidFill>
                            <a:schemeClr val="dk1"/>
                          </a:solidFill>
                          <a:effectLst/>
                          <a:latin typeface="Times New Roman"/>
                          <a:ea typeface="+mn-ea"/>
                          <a:cs typeface="+mn-cs"/>
                        </a:rPr>
                        <a:t>IP</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HELO</a:t>
                      </a:r>
                      <a:r>
                        <a:rPr lang="zh-CN" sz="1400" kern="100" dirty="0">
                          <a:solidFill>
                            <a:schemeClr val="dk1"/>
                          </a:solidFill>
                          <a:effectLst/>
                          <a:latin typeface="Times New Roman"/>
                          <a:ea typeface="+mn-ea"/>
                          <a:cs typeface="+mn-cs"/>
                        </a:rPr>
                        <a:t>或</a:t>
                      </a:r>
                      <a:r>
                        <a:rPr lang="en-US" sz="1400" kern="100" dirty="0">
                          <a:solidFill>
                            <a:schemeClr val="dk1"/>
                          </a:solidFill>
                          <a:effectLst/>
                          <a:latin typeface="Times New Roman"/>
                          <a:ea typeface="+mn-ea"/>
                          <a:cs typeface="+mn-cs"/>
                        </a:rPr>
                        <a:t>LOGIN</a:t>
                      </a:r>
                      <a:r>
                        <a:rPr lang="zh-CN" sz="1400" kern="100" dirty="0">
                          <a:solidFill>
                            <a:schemeClr val="dk1"/>
                          </a:solidFill>
                          <a:effectLst/>
                          <a:latin typeface="Times New Roman"/>
                          <a:ea typeface="+mn-ea"/>
                          <a:cs typeface="+mn-cs"/>
                        </a:rPr>
                        <a:t>限定客户端</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F1F9"/>
                    </a:solidFill>
                  </a:tcPr>
                </a:tc>
              </a:tr>
            </a:tbl>
          </a:graphicData>
        </a:graphic>
      </p:graphicFrame>
    </p:spTree>
    <p:custDataLst>
      <p:tags r:id="rId1"/>
    </p:custDataLst>
    <p:extLst>
      <p:ext uri="{BB962C8B-B14F-4D97-AF65-F5344CB8AC3E}">
        <p14:creationId xmlns:p14="http://schemas.microsoft.com/office/powerpoint/2010/main" val="3864014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8" name="矩形 7"/>
          <p:cNvSpPr>
            <a:spLocks noChangeArrowheads="1"/>
          </p:cNvSpPr>
          <p:nvPr/>
        </p:nvSpPr>
        <p:spPr bwMode="auto">
          <a:xfrm>
            <a:off x="1327150" y="2555875"/>
            <a:ext cx="6858000" cy="3552825"/>
          </a:xfrm>
          <a:prstGeom prst="rect">
            <a:avLst/>
          </a:prstGeom>
          <a:solidFill>
            <a:sysClr val="window" lastClr="FFFFFF"/>
          </a:solidFill>
          <a:ln>
            <a:solidFill>
              <a:sysClr val="window" lastClr="FFFFFF">
                <a:lumMod val="85000"/>
              </a:sysClr>
            </a:solidFill>
          </a:ln>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a:endParaRPr>
          </a:p>
        </p:txBody>
      </p:sp>
      <p:grpSp>
        <p:nvGrpSpPr>
          <p:cNvPr id="9" name="组合 21"/>
          <p:cNvGrpSpPr>
            <a:grpSpLocks/>
          </p:cNvGrpSpPr>
          <p:nvPr/>
        </p:nvGrpSpPr>
        <p:grpSpPr bwMode="auto">
          <a:xfrm>
            <a:off x="381000" y="1409700"/>
            <a:ext cx="7804150" cy="1471613"/>
            <a:chOff x="465918" y="1192212"/>
            <a:chExt cx="7804150" cy="1471613"/>
          </a:xfrm>
        </p:grpSpPr>
        <p:sp>
          <p:nvSpPr>
            <p:cNvPr id="10" name="单圆角矩形 9"/>
            <p:cNvSpPr/>
            <p:nvPr/>
          </p:nvSpPr>
          <p:spPr bwMode="auto">
            <a:xfrm>
              <a:off x="1412068" y="1320800"/>
              <a:ext cx="6858000" cy="1017587"/>
            </a:xfrm>
            <a:prstGeom prst="round1Rect">
              <a:avLst/>
            </a:prstGeom>
            <a:solidFill>
              <a:sysClr val="window" lastClr="FFFFFF"/>
            </a:solidFill>
            <a:ln w="12700" cap="flat" cmpd="sng" algn="ctr">
              <a:solidFill>
                <a:sysClr val="window" lastClr="FFFFFF">
                  <a:lumMod val="85000"/>
                </a:sysClr>
              </a:solidFill>
              <a:prstDash val="solid"/>
              <a:round/>
              <a:headEnd type="none" w="med" len="med"/>
              <a:tailEnd type="none" w="med" len="med"/>
            </a:ln>
            <a:effectLst/>
            <a:ex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a:endParaRPr>
            </a:p>
          </p:txBody>
        </p:sp>
        <p:pic>
          <p:nvPicPr>
            <p:cNvPr id="11" name="Picture 17" descr="C:\Users\admin\Desktop\8879-120309193530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18" y="1192212"/>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10"/>
          <p:cNvSpPr txBox="1">
            <a:spLocks noChangeArrowheads="1"/>
          </p:cNvSpPr>
          <p:nvPr/>
        </p:nvSpPr>
        <p:spPr bwMode="auto">
          <a:xfrm>
            <a:off x="1327150" y="1816248"/>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pPr>
            <a:r>
              <a:rPr lang="en-US" altLang="zh-CN" sz="2400" b="1" dirty="0" err="1">
                <a:solidFill>
                  <a:srgbClr val="1369B2"/>
                </a:solidFill>
                <a:latin typeface="微软雅黑" pitchFamily="34" charset="-122"/>
                <a:ea typeface="微软雅黑" pitchFamily="34" charset="-122"/>
              </a:rPr>
              <a:t>Nginx+Memcached</a:t>
            </a:r>
            <a:r>
              <a:rPr lang="zh-CN" altLang="en-US" sz="2400" b="1" dirty="0">
                <a:solidFill>
                  <a:srgbClr val="1369B2"/>
                </a:solidFill>
                <a:latin typeface="微软雅黑" pitchFamily="34" charset="-122"/>
                <a:ea typeface="微软雅黑" pitchFamily="34" charset="-122"/>
              </a:rPr>
              <a:t>构建页面缓存</a:t>
            </a:r>
          </a:p>
        </p:txBody>
      </p:sp>
      <p:sp>
        <p:nvSpPr>
          <p:cNvPr id="13" name="矩形 12"/>
          <p:cNvSpPr/>
          <p:nvPr/>
        </p:nvSpPr>
        <p:spPr>
          <a:xfrm>
            <a:off x="1327150" y="2938163"/>
            <a:ext cx="6858000"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dirty="0"/>
              <a:t>除了本章讲解到的两种缓存方式外，</a:t>
            </a:r>
            <a:r>
              <a:rPr lang="en-US" altLang="zh-CN" dirty="0"/>
              <a:t>Nginx</a:t>
            </a:r>
            <a:r>
              <a:rPr lang="zh-CN" altLang="en-US" dirty="0"/>
              <a:t>还可以配合一些缓存软件完成相应的功能</a:t>
            </a:r>
            <a:r>
              <a:rPr lang="zh-CN" altLang="en-US" dirty="0" smtClean="0"/>
              <a:t>。</a:t>
            </a:r>
            <a:endParaRPr lang="en-US" altLang="zh-CN" dirty="0" smtClean="0"/>
          </a:p>
          <a:p>
            <a:pPr marL="285750" indent="-285750">
              <a:lnSpc>
                <a:spcPct val="150000"/>
              </a:lnSpc>
              <a:buFont typeface="Wingdings" panose="05000000000000000000" pitchFamily="2" charset="2"/>
              <a:buChar char="p"/>
            </a:pPr>
            <a:r>
              <a:rPr lang="en-US" altLang="zh-CN" dirty="0" err="1" smtClean="0"/>
              <a:t>Memcached</a:t>
            </a:r>
            <a:r>
              <a:rPr lang="zh-CN" altLang="en-US" dirty="0"/>
              <a:t>是一个高性能的分布式内存对象缓存系统，用于动态</a:t>
            </a:r>
            <a:r>
              <a:rPr lang="en-US" altLang="zh-CN" dirty="0" smtClean="0"/>
              <a:t>Web</a:t>
            </a:r>
            <a:r>
              <a:rPr lang="zh-CN" altLang="en-US" dirty="0" smtClean="0"/>
              <a:t>开发，以</a:t>
            </a:r>
            <a:r>
              <a:rPr lang="zh-CN" altLang="en-US" dirty="0"/>
              <a:t>减轻数据库负载</a:t>
            </a:r>
            <a:r>
              <a:rPr lang="zh-CN" altLang="en-US" dirty="0" smtClean="0"/>
              <a:t>。</a:t>
            </a:r>
            <a:endParaRPr lang="en-US" altLang="zh-CN" dirty="0" smtClean="0"/>
          </a:p>
          <a:p>
            <a:pPr marL="285750" indent="-285750">
              <a:lnSpc>
                <a:spcPct val="150000"/>
              </a:lnSpc>
              <a:buFont typeface="Wingdings" panose="05000000000000000000" pitchFamily="2" charset="2"/>
              <a:buChar char="p"/>
            </a:pPr>
            <a:r>
              <a:rPr lang="zh-CN" altLang="en-US" dirty="0" smtClean="0"/>
              <a:t>接下来</a:t>
            </a:r>
            <a:r>
              <a:rPr lang="zh-CN" altLang="en-US" dirty="0"/>
              <a:t>，请动手实现</a:t>
            </a:r>
            <a:r>
              <a:rPr lang="en-US" altLang="zh-CN" dirty="0" err="1"/>
              <a:t>Nginx+Memcached</a:t>
            </a:r>
            <a:r>
              <a:rPr lang="zh-CN" altLang="en-US" dirty="0"/>
              <a:t>构建页面缓存的应用。</a:t>
            </a:r>
            <a:endParaRPr lang="zh-CN" altLang="zh-CN" dirty="0"/>
          </a:p>
        </p:txBody>
      </p:sp>
    </p:spTree>
    <p:extLst>
      <p:ext uri="{BB962C8B-B14F-4D97-AF65-F5344CB8AC3E}">
        <p14:creationId xmlns:p14="http://schemas.microsoft.com/office/powerpoint/2010/main" val="2456642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677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）配置反向代理</a:t>
            </a:r>
          </a:p>
          <a:p>
            <a:pPr>
              <a:lnSpc>
                <a:spcPct val="200000"/>
              </a:lnSpc>
            </a:pPr>
            <a:r>
              <a:rPr lang="zh-CN" altLang="en-US" dirty="0"/>
              <a:t>在反向代理服务器（</a:t>
            </a:r>
            <a:r>
              <a:rPr lang="en-US" altLang="zh-CN" dirty="0"/>
              <a:t>192.168.78.3</a:t>
            </a:r>
            <a:r>
              <a:rPr lang="zh-CN" altLang="en-US" dirty="0"/>
              <a:t>）中配置两个域名不同的虚拟主机，用于当用户请求“</a:t>
            </a:r>
            <a:r>
              <a:rPr lang="en-US" altLang="zh-CN" dirty="0"/>
              <a:t>http://</a:t>
            </a:r>
            <a:r>
              <a:rPr lang="en-US" altLang="zh-CN" dirty="0" smtClean="0"/>
              <a:t>test.ng.test</a:t>
            </a:r>
            <a:r>
              <a:rPr lang="en-US" altLang="zh-CN" dirty="0" smtClean="0">
                <a:latin typeface="宋体" panose="02010600030101010101" pitchFamily="2" charset="-122"/>
              </a:rPr>
              <a:t>”</a:t>
            </a:r>
            <a:r>
              <a:rPr lang="zh-CN" altLang="en-US" dirty="0"/>
              <a:t>时，将该请求代理到</a:t>
            </a:r>
            <a:r>
              <a:rPr lang="en-US" altLang="zh-CN" dirty="0"/>
              <a:t>192.168.78.128</a:t>
            </a:r>
            <a:r>
              <a:rPr lang="zh-CN" altLang="en-US" dirty="0"/>
              <a:t>服务器中；当用户请求“</a:t>
            </a:r>
            <a:r>
              <a:rPr lang="en-US" altLang="zh-CN" dirty="0"/>
              <a:t>http://test.web.com</a:t>
            </a:r>
            <a:r>
              <a:rPr lang="en-US" altLang="zh-CN" dirty="0">
                <a:latin typeface="宋体" panose="02010600030101010101" pitchFamily="2" charset="-122"/>
              </a:rPr>
              <a:t>”</a:t>
            </a:r>
            <a:r>
              <a:rPr lang="zh-CN" altLang="en-US" dirty="0"/>
              <a:t>时，将该请求代理到</a:t>
            </a:r>
            <a:r>
              <a:rPr lang="en-US" altLang="zh-CN" dirty="0"/>
              <a:t>192.168.78.200</a:t>
            </a:r>
            <a:r>
              <a:rPr lang="zh-CN" altLang="en-US" dirty="0"/>
              <a:t>服务器中</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1671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2"/>
          <p:cNvGrpSpPr>
            <a:grpSpLocks/>
          </p:cNvGrpSpPr>
          <p:nvPr/>
        </p:nvGrpSpPr>
        <p:grpSpPr bwMode="auto">
          <a:xfrm>
            <a:off x="492828" y="2256302"/>
            <a:ext cx="3996871" cy="3348845"/>
            <a:chOff x="3474760" y="3515222"/>
            <a:chExt cx="1644072" cy="965610"/>
          </a:xfrm>
        </p:grpSpPr>
        <p:sp>
          <p:nvSpPr>
            <p:cNvPr id="8" name="矩形 1"/>
            <p:cNvSpPr>
              <a:spLocks noChangeArrowheads="1"/>
            </p:cNvSpPr>
            <p:nvPr/>
          </p:nvSpPr>
          <p:spPr bwMode="auto">
            <a:xfrm>
              <a:off x="3474760" y="3515222"/>
              <a:ext cx="1638188" cy="96561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6156" y="3552759"/>
              <a:ext cx="1582676" cy="87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 </a:t>
              </a:r>
              <a:r>
                <a:rPr lang="zh-CN" altLang="en-US" sz="1200" b="1" kern="0" dirty="0">
                  <a:solidFill>
                    <a:prstClr val="white"/>
                  </a:solidFill>
                  <a:latin typeface="微软雅黑" pitchFamily="34" charset="-122"/>
                  <a:ea typeface="微软雅黑" pitchFamily="34" charset="-122"/>
                </a:rPr>
                <a:t>配置域名为</a:t>
              </a:r>
              <a:r>
                <a:rPr lang="en-US" altLang="zh-CN" sz="1200" b="1" kern="0" dirty="0" err="1" smtClean="0">
                  <a:solidFill>
                    <a:prstClr val="white"/>
                  </a:solidFill>
                  <a:latin typeface="微软雅黑" pitchFamily="34" charset="-122"/>
                  <a:ea typeface="微软雅黑" pitchFamily="34" charset="-122"/>
                </a:rPr>
                <a:t>test.ng.test</a:t>
              </a:r>
              <a:r>
                <a:rPr lang="zh-CN" altLang="en-US" sz="1200" b="1" kern="0" dirty="0" smtClean="0">
                  <a:solidFill>
                    <a:prstClr val="white"/>
                  </a:solidFill>
                  <a:latin typeface="微软雅黑" pitchFamily="34" charset="-122"/>
                  <a:ea typeface="微软雅黑" pitchFamily="34" charset="-122"/>
                </a:rPr>
                <a:t>的</a:t>
              </a:r>
              <a:r>
                <a:rPr lang="zh-CN" altLang="en-US" sz="1200" b="1" kern="0" dirty="0">
                  <a:solidFill>
                    <a:prstClr val="white"/>
                  </a:solidFill>
                  <a:latin typeface="微软雅黑" pitchFamily="34" charset="-122"/>
                  <a:ea typeface="微软雅黑" pitchFamily="34" charset="-122"/>
                </a:rPr>
                <a:t>虚拟主机</a:t>
              </a:r>
            </a:p>
            <a:p>
              <a:pPr marL="0" lvl="0" indent="0" eaLnBrk="0" hangingPunct="0">
                <a:lnSpc>
                  <a:spcPct val="20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2  server </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3    </a:t>
              </a:r>
              <a:r>
                <a:rPr lang="en-US" altLang="zh-CN" sz="1200" b="1" kern="0" dirty="0">
                  <a:solidFill>
                    <a:prstClr val="white"/>
                  </a:solidFill>
                  <a:latin typeface="微软雅黑" pitchFamily="34" charset="-122"/>
                  <a:ea typeface="微软雅黑" pitchFamily="34" charset="-122"/>
                </a:rPr>
                <a:t>listen       80;</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4    </a:t>
              </a:r>
              <a:r>
                <a:rPr lang="en-US" altLang="zh-CN" sz="1200" b="1" kern="0" dirty="0" err="1">
                  <a:solidFill>
                    <a:prstClr val="white"/>
                  </a:solidFill>
                  <a:latin typeface="微软雅黑" pitchFamily="34" charset="-122"/>
                  <a:ea typeface="微软雅黑" pitchFamily="34" charset="-122"/>
                </a:rPr>
                <a:t>server_name</a:t>
              </a:r>
              <a:r>
                <a:rPr lang="en-US" altLang="zh-CN" sz="1200" b="1" kern="0" dirty="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test.ng.test</a:t>
              </a: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5</a:t>
              </a:r>
              <a:r>
                <a:rPr lang="en-US" altLang="zh-CN" sz="1200" b="1" kern="0" dirty="0" smtClean="0">
                  <a:solidFill>
                    <a:prstClr val="white"/>
                  </a:solidFill>
                  <a:latin typeface="微软雅黑" pitchFamily="34" charset="-122"/>
                  <a:ea typeface="微软雅黑" pitchFamily="34" charset="-122"/>
                </a:rPr>
                <a:t>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6</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proxy_pass</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http://192.168.78.128;</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7</a:t>
              </a:r>
              <a:r>
                <a:rPr lang="en-US" altLang="zh-CN" sz="1200" b="1" kern="0" dirty="0" smtClean="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8  }</a:t>
              </a:r>
              <a:endParaRPr lang="en-US" altLang="zh-CN" sz="1200" b="1" kern="0" dirty="0">
                <a:solidFill>
                  <a:prstClr val="white"/>
                </a:solidFill>
                <a:latin typeface="微软雅黑" pitchFamily="34" charset="-122"/>
                <a:ea typeface="微软雅黑" pitchFamily="34" charset="-122"/>
              </a:endParaRPr>
            </a:p>
          </p:txBody>
        </p:sp>
      </p:grpSp>
      <p:grpSp>
        <p:nvGrpSpPr>
          <p:cNvPr id="10" name="组合 2"/>
          <p:cNvGrpSpPr>
            <a:grpSpLocks/>
          </p:cNvGrpSpPr>
          <p:nvPr/>
        </p:nvGrpSpPr>
        <p:grpSpPr bwMode="auto">
          <a:xfrm>
            <a:off x="4721785" y="2256188"/>
            <a:ext cx="3996871" cy="3348958"/>
            <a:chOff x="3474760" y="3515222"/>
            <a:chExt cx="1644072" cy="1297751"/>
          </a:xfrm>
        </p:grpSpPr>
        <p:sp>
          <p:nvSpPr>
            <p:cNvPr id="11" name="矩形 1"/>
            <p:cNvSpPr>
              <a:spLocks noChangeArrowheads="1"/>
            </p:cNvSpPr>
            <p:nvPr/>
          </p:nvSpPr>
          <p:spPr bwMode="auto">
            <a:xfrm>
              <a:off x="3474760" y="3515222"/>
              <a:ext cx="1638188"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3536156" y="3551911"/>
              <a:ext cx="1582676" cy="118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9  # </a:t>
              </a:r>
              <a:r>
                <a:rPr lang="zh-CN" altLang="en-US" sz="1200" b="1" kern="0" dirty="0">
                  <a:solidFill>
                    <a:prstClr val="white"/>
                  </a:solidFill>
                  <a:latin typeface="微软雅黑" pitchFamily="34" charset="-122"/>
                  <a:ea typeface="微软雅黑" pitchFamily="34" charset="-122"/>
                </a:rPr>
                <a:t>配置域名为</a:t>
              </a:r>
              <a:r>
                <a:rPr lang="en-US" altLang="zh-CN" sz="1200" b="1" kern="0" dirty="0">
                  <a:solidFill>
                    <a:prstClr val="white"/>
                  </a:solidFill>
                  <a:latin typeface="微软雅黑" pitchFamily="34" charset="-122"/>
                  <a:ea typeface="微软雅黑" pitchFamily="34" charset="-122"/>
                </a:rPr>
                <a:t>test.web.com</a:t>
              </a:r>
              <a:r>
                <a:rPr lang="zh-CN" altLang="en-US" sz="1200" b="1" kern="0" dirty="0">
                  <a:solidFill>
                    <a:prstClr val="white"/>
                  </a:solidFill>
                  <a:latin typeface="微软雅黑" pitchFamily="34" charset="-122"/>
                  <a:ea typeface="微软雅黑" pitchFamily="34" charset="-122"/>
                </a:rPr>
                <a:t>的虚拟主机</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10  server </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11    </a:t>
              </a:r>
              <a:r>
                <a:rPr lang="en-US" altLang="zh-CN" sz="1200" b="1" kern="0" dirty="0">
                  <a:solidFill>
                    <a:prstClr val="white"/>
                  </a:solidFill>
                  <a:latin typeface="微软雅黑" pitchFamily="34" charset="-122"/>
                  <a:ea typeface="微软雅黑" pitchFamily="34" charset="-122"/>
                </a:rPr>
                <a:t>listen       80;</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12    </a:t>
              </a:r>
              <a:r>
                <a:rPr lang="en-US" altLang="zh-CN" sz="1200" b="1" kern="0" dirty="0" err="1">
                  <a:solidFill>
                    <a:prstClr val="white"/>
                  </a:solidFill>
                  <a:latin typeface="微软雅黑" pitchFamily="34" charset="-122"/>
                  <a:ea typeface="微软雅黑" pitchFamily="34" charset="-122"/>
                </a:rPr>
                <a:t>server_name</a:t>
              </a:r>
              <a:r>
                <a:rPr lang="en-US" altLang="zh-CN" sz="1200" b="1" kern="0" dirty="0">
                  <a:solidFill>
                    <a:prstClr val="white"/>
                  </a:solidFill>
                  <a:latin typeface="微软雅黑" pitchFamily="34" charset="-122"/>
                  <a:ea typeface="微软雅黑" pitchFamily="34" charset="-122"/>
                </a:rPr>
                <a:t>  test.web.com;</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13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14             </a:t>
              </a:r>
              <a:r>
                <a:rPr lang="en-US" altLang="zh-CN" sz="1200" b="1" kern="0" dirty="0" err="1" smtClean="0">
                  <a:solidFill>
                    <a:prstClr val="white"/>
                  </a:solidFill>
                  <a:latin typeface="微软雅黑" pitchFamily="34" charset="-122"/>
                  <a:ea typeface="微软雅黑" pitchFamily="34" charset="-122"/>
                </a:rPr>
                <a:t>proxy_pass</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http://192.168.78.200;</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15     }</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16  }</a:t>
              </a:r>
              <a:endParaRPr lang="en-US" altLang="zh-CN" sz="1200" b="1" kern="0" dirty="0">
                <a:solidFill>
                  <a:prstClr val="white"/>
                </a:solidFill>
                <a:latin typeface="微软雅黑" pitchFamily="34" charset="-122"/>
                <a:ea typeface="微软雅黑" pitchFamily="34" charset="-122"/>
              </a:endParaRPr>
            </a:p>
          </p:txBody>
        </p:sp>
      </p:grpSp>
      <p:sp>
        <p:nvSpPr>
          <p:cNvPr id="13" name="矩形 12"/>
          <p:cNvSpPr/>
          <p:nvPr/>
        </p:nvSpPr>
        <p:spPr>
          <a:xfrm>
            <a:off x="1295234" y="4298462"/>
            <a:ext cx="3027384"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08995" y="4261979"/>
            <a:ext cx="3027384"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76469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）配置反向代理</a:t>
            </a:r>
          </a:p>
          <a:p>
            <a:pPr>
              <a:lnSpc>
                <a:spcPct val="200000"/>
              </a:lnSpc>
            </a:pPr>
            <a:r>
              <a:rPr lang="zh-CN" altLang="en-US" dirty="0"/>
              <a:t>接着，在物理机中以管理员身份打开文本编辑器，编辑</a:t>
            </a:r>
            <a:r>
              <a:rPr lang="en-US" altLang="zh-CN" dirty="0"/>
              <a:t>C:\Windows\System32\drivers\etc</a:t>
            </a:r>
            <a:r>
              <a:rPr lang="zh-CN" altLang="en-US" dirty="0"/>
              <a:t>目录下的</a:t>
            </a:r>
            <a:r>
              <a:rPr lang="en-US" altLang="zh-CN" dirty="0"/>
              <a:t>hosts</a:t>
            </a:r>
            <a:r>
              <a:rPr lang="zh-CN" altLang="en-US" dirty="0"/>
              <a:t>文件，实现网站的域名访问</a:t>
            </a:r>
            <a:r>
              <a:rPr lang="zh-CN" altLang="en-US" dirty="0" smtClean="0"/>
              <a:t>。</a:t>
            </a:r>
            <a:endParaRPr lang="zh-CN" altLang="en-US" dirty="0"/>
          </a:p>
        </p:txBody>
      </p:sp>
      <p:grpSp>
        <p:nvGrpSpPr>
          <p:cNvPr id="16" name="组合 2"/>
          <p:cNvGrpSpPr>
            <a:grpSpLocks/>
          </p:cNvGrpSpPr>
          <p:nvPr/>
        </p:nvGrpSpPr>
        <p:grpSpPr bwMode="auto">
          <a:xfrm>
            <a:off x="2642242" y="3960395"/>
            <a:ext cx="3532908" cy="1581715"/>
            <a:chOff x="3474760" y="3515222"/>
            <a:chExt cx="1059830" cy="1297751"/>
          </a:xfrm>
        </p:grpSpPr>
        <p:sp>
          <p:nvSpPr>
            <p:cNvPr id="17" name="矩形 1"/>
            <p:cNvSpPr>
              <a:spLocks noChangeArrowheads="1"/>
            </p:cNvSpPr>
            <p:nvPr/>
          </p:nvSpPr>
          <p:spPr bwMode="auto">
            <a:xfrm>
              <a:off x="3474760" y="3515222"/>
              <a:ext cx="1059830"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8" name="矩形 17"/>
            <p:cNvSpPr>
              <a:spLocks noChangeArrowheads="1"/>
            </p:cNvSpPr>
            <p:nvPr/>
          </p:nvSpPr>
          <p:spPr bwMode="auto">
            <a:xfrm>
              <a:off x="3536156" y="3658903"/>
              <a:ext cx="998434" cy="88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192.168.78.3 test.web.com</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192.168.78.3 </a:t>
              </a:r>
              <a:r>
                <a:rPr lang="en-US" altLang="zh-CN" sz="1600" b="1" kern="0" dirty="0" err="1" smtClean="0">
                  <a:solidFill>
                    <a:prstClr val="white"/>
                  </a:solidFill>
                  <a:latin typeface="微软雅黑" pitchFamily="34" charset="-122"/>
                  <a:ea typeface="微软雅黑" pitchFamily="34" charset="-122"/>
                </a:rPr>
                <a:t>test.ng.test</a:t>
              </a:r>
              <a:endParaRPr lang="en-US" altLang="zh-CN" sz="16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2172155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）验证测试</a:t>
            </a:r>
          </a:p>
        </p:txBody>
      </p:sp>
      <p:pic>
        <p:nvPicPr>
          <p:cNvPr id="35842"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76462" y="2716277"/>
            <a:ext cx="4791075" cy="136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461" y="4226754"/>
            <a:ext cx="4791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04770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62198" y="1948174"/>
            <a:ext cx="8401792" cy="1200329"/>
          </a:xfrm>
          <a:prstGeom prst="rect">
            <a:avLst/>
          </a:prstGeom>
        </p:spPr>
        <p:txBody>
          <a:bodyPr wrap="square">
            <a:spAutoFit/>
          </a:bodyPr>
          <a:lstStyle/>
          <a:p>
            <a:pPr>
              <a:lnSpc>
                <a:spcPct val="200000"/>
              </a:lnSpc>
            </a:pPr>
            <a:r>
              <a:rPr lang="zh-CN" altLang="en-US" dirty="0"/>
              <a:t>除了上述使用的</a:t>
            </a:r>
            <a:r>
              <a:rPr lang="en-US" altLang="zh-CN" dirty="0" err="1"/>
              <a:t>proxy_pass</a:t>
            </a:r>
            <a:r>
              <a:rPr lang="zh-CN" altLang="en-US" dirty="0"/>
              <a:t>指令外，</a:t>
            </a:r>
            <a:r>
              <a:rPr lang="en-US" altLang="zh-CN" dirty="0"/>
              <a:t>Nginx</a:t>
            </a:r>
            <a:r>
              <a:rPr lang="zh-CN" altLang="en-US" dirty="0"/>
              <a:t>中对于</a:t>
            </a:r>
            <a:r>
              <a:rPr lang="zh-CN" altLang="en-US" b="1" u="sng" dirty="0">
                <a:solidFill>
                  <a:srgbClr val="0070C0"/>
                </a:solidFill>
              </a:rPr>
              <a:t>反向代理</a:t>
            </a:r>
            <a:r>
              <a:rPr lang="zh-CN" altLang="en-US" dirty="0"/>
              <a:t>的设置还提供了很多</a:t>
            </a:r>
            <a:r>
              <a:rPr lang="zh-CN" altLang="en-US" b="1" u="sng" dirty="0">
                <a:solidFill>
                  <a:srgbClr val="0070C0"/>
                </a:solidFill>
              </a:rPr>
              <a:t>辅助指令</a:t>
            </a:r>
            <a:r>
              <a:rPr lang="zh-CN" altLang="en-US" dirty="0"/>
              <a:t>，其中常用的如</a:t>
            </a:r>
            <a:r>
              <a:rPr lang="zh-CN" altLang="en-US" dirty="0" smtClean="0"/>
              <a:t>表所</a:t>
            </a:r>
            <a:r>
              <a:rPr lang="zh-CN" altLang="en-US" dirty="0"/>
              <a:t>示。</a:t>
            </a:r>
          </a:p>
        </p:txBody>
      </p:sp>
      <p:graphicFrame>
        <p:nvGraphicFramePr>
          <p:cNvPr id="8" name="表格 7"/>
          <p:cNvGraphicFramePr>
            <a:graphicFrameLocks noGrp="1"/>
          </p:cNvGraphicFramePr>
          <p:nvPr>
            <p:extLst>
              <p:ext uri="{D42A27DB-BD31-4B8C-83A1-F6EECF244321}">
                <p14:modId xmlns:p14="http://schemas.microsoft.com/office/powerpoint/2010/main" val="3716611718"/>
              </p:ext>
            </p:extLst>
          </p:nvPr>
        </p:nvGraphicFramePr>
        <p:xfrm>
          <a:off x="522516" y="3218248"/>
          <a:ext cx="8087096" cy="2446284"/>
        </p:xfrm>
        <a:graphic>
          <a:graphicData uri="http://schemas.openxmlformats.org/drawingml/2006/table">
            <a:tbl>
              <a:tblPr firstRow="1" bandRow="1"/>
              <a:tblGrid>
                <a:gridCol w="2054429"/>
                <a:gridCol w="6032667"/>
              </a:tblGrid>
              <a:tr h="407714">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0771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proxy_set_header</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在将客户端请求发送给后端服务器之前，更改来自客户端的请求头信息</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0771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proxy_connect_timeout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配置</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与后端代理服务器尝试建立连接的超时时间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0771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proxy_read_timeout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配置</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向后端服务器组发出</a:t>
                      </a:r>
                      <a:r>
                        <a:rPr lang="en-US" sz="1400" kern="100" dirty="0">
                          <a:solidFill>
                            <a:schemeClr val="dk1"/>
                          </a:solidFill>
                          <a:effectLst/>
                          <a:latin typeface="Times New Roman"/>
                          <a:ea typeface="+mn-ea"/>
                          <a:cs typeface="+mn-cs"/>
                        </a:rPr>
                        <a:t>read</a:t>
                      </a:r>
                      <a:r>
                        <a:rPr lang="zh-CN" sz="1400" kern="100" dirty="0">
                          <a:solidFill>
                            <a:schemeClr val="dk1"/>
                          </a:solidFill>
                          <a:effectLst/>
                          <a:latin typeface="Times New Roman"/>
                          <a:ea typeface="+mn-ea"/>
                          <a:cs typeface="+mn-cs"/>
                        </a:rPr>
                        <a:t>请求后，等待响应的超时时间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0771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proxy_send_timeout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配置</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向后端服务器组发出</a:t>
                      </a:r>
                      <a:r>
                        <a:rPr lang="en-US" sz="1400" kern="100" dirty="0">
                          <a:solidFill>
                            <a:schemeClr val="dk1"/>
                          </a:solidFill>
                          <a:effectLst/>
                          <a:latin typeface="Times New Roman"/>
                          <a:ea typeface="+mn-ea"/>
                          <a:cs typeface="+mn-cs"/>
                        </a:rPr>
                        <a:t>write</a:t>
                      </a:r>
                      <a:r>
                        <a:rPr lang="zh-CN" sz="1400" kern="100" dirty="0">
                          <a:solidFill>
                            <a:schemeClr val="dk1"/>
                          </a:solidFill>
                          <a:effectLst/>
                          <a:latin typeface="Times New Roman"/>
                          <a:ea typeface="+mn-ea"/>
                          <a:cs typeface="+mn-cs"/>
                        </a:rPr>
                        <a:t>请求后，等待响应的超时时间</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0771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proxy_redirect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用于修改后端服务器返回的响应头中的</a:t>
                      </a:r>
                      <a:r>
                        <a:rPr lang="en-US" sz="1400" kern="100" dirty="0">
                          <a:solidFill>
                            <a:schemeClr val="dk1"/>
                          </a:solidFill>
                          <a:effectLst/>
                          <a:latin typeface="Times New Roman"/>
                          <a:ea typeface="+mn-ea"/>
                          <a:cs typeface="+mn-cs"/>
                        </a:rPr>
                        <a:t>Location</a:t>
                      </a:r>
                      <a:r>
                        <a:rPr lang="zh-CN" sz="1400" kern="100" dirty="0">
                          <a:solidFill>
                            <a:schemeClr val="dk1"/>
                          </a:solidFill>
                          <a:effectLst/>
                          <a:latin typeface="Times New Roman"/>
                          <a:ea typeface="+mn-ea"/>
                          <a:cs typeface="+mn-cs"/>
                        </a:rPr>
                        <a:t>和</a:t>
                      </a:r>
                      <a:r>
                        <a:rPr lang="en-US" sz="1400" kern="100" dirty="0">
                          <a:solidFill>
                            <a:schemeClr val="dk1"/>
                          </a:solidFill>
                          <a:effectLst/>
                          <a:latin typeface="Times New Roman"/>
                          <a:ea typeface="+mn-ea"/>
                          <a:cs typeface="+mn-cs"/>
                        </a:rPr>
                        <a:t>Refresh</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643460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62198" y="1948564"/>
            <a:ext cx="8401792" cy="557910"/>
          </a:xfrm>
          <a:prstGeom prst="rect">
            <a:avLst/>
          </a:prstGeom>
        </p:spPr>
        <p:txBody>
          <a:bodyPr wrap="square">
            <a:spAutoFit/>
          </a:bodyPr>
          <a:lstStyle/>
          <a:p>
            <a:pPr>
              <a:lnSpc>
                <a:spcPct val="200000"/>
              </a:lnSpc>
            </a:pPr>
            <a:r>
              <a:rPr lang="zh-CN" altLang="en-US" dirty="0" smtClean="0"/>
              <a:t>演示</a:t>
            </a:r>
            <a:r>
              <a:rPr lang="en-US" altLang="zh-CN" dirty="0" err="1"/>
              <a:t>proxy_set_header</a:t>
            </a:r>
            <a:r>
              <a:rPr lang="zh-CN" altLang="en-US" dirty="0"/>
              <a:t>指令的使用，如下配置实现了将客户端</a:t>
            </a:r>
            <a:r>
              <a:rPr lang="en-US" altLang="zh-CN" dirty="0"/>
              <a:t>IP</a:t>
            </a:r>
            <a:r>
              <a:rPr lang="zh-CN" altLang="en-US" dirty="0"/>
              <a:t>传递给后端服务器。</a:t>
            </a:r>
          </a:p>
        </p:txBody>
      </p:sp>
      <p:grpSp>
        <p:nvGrpSpPr>
          <p:cNvPr id="7" name="组合 2"/>
          <p:cNvGrpSpPr>
            <a:grpSpLocks/>
          </p:cNvGrpSpPr>
          <p:nvPr/>
        </p:nvGrpSpPr>
        <p:grpSpPr bwMode="auto">
          <a:xfrm>
            <a:off x="1292275" y="2843065"/>
            <a:ext cx="6640443" cy="2619582"/>
            <a:chOff x="3484384" y="3602312"/>
            <a:chExt cx="1793820" cy="1280843"/>
          </a:xfrm>
        </p:grpSpPr>
        <p:sp>
          <p:nvSpPr>
            <p:cNvPr id="9" name="矩形 1"/>
            <p:cNvSpPr>
              <a:spLocks noChangeArrowheads="1"/>
            </p:cNvSpPr>
            <p:nvPr/>
          </p:nvSpPr>
          <p:spPr bwMode="auto">
            <a:xfrm>
              <a:off x="3484384" y="3602312"/>
              <a:ext cx="1793820" cy="128084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9"/>
            <p:cNvSpPr>
              <a:spLocks noChangeArrowheads="1"/>
            </p:cNvSpPr>
            <p:nvPr/>
          </p:nvSpPr>
          <p:spPr bwMode="auto">
            <a:xfrm>
              <a:off x="3536156" y="3658903"/>
              <a:ext cx="1742048" cy="112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proxy_pass</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http://192.168.78.200;</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proxy_set_header</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Host $host;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proxy_set_header</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X-Real-IP $</a:t>
              </a:r>
              <a:r>
                <a:rPr lang="en-US" altLang="zh-CN" sz="1200" b="1" kern="0" dirty="0" err="1">
                  <a:solidFill>
                    <a:prstClr val="white"/>
                  </a:solidFill>
                  <a:latin typeface="微软雅黑" pitchFamily="34" charset="-122"/>
                  <a:ea typeface="微软雅黑" pitchFamily="34" charset="-122"/>
                </a:rPr>
                <a:t>remote_addr</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proxy_set_header</a:t>
              </a:r>
              <a:r>
                <a:rPr lang="en-US" altLang="zh-CN" sz="1200" b="1" kern="0" dirty="0" smtClean="0">
                  <a:solidFill>
                    <a:prstClr val="white"/>
                  </a:solidFill>
                  <a:latin typeface="微软雅黑" pitchFamily="34" charset="-122"/>
                  <a:ea typeface="微软雅黑" pitchFamily="34" charset="-122"/>
                </a:rPr>
                <a:t> X-Forwarded-For $</a:t>
              </a:r>
              <a:r>
                <a:rPr lang="en-US" altLang="zh-CN" sz="1200" b="1" kern="0" dirty="0" err="1" smtClean="0">
                  <a:solidFill>
                    <a:prstClr val="white"/>
                  </a:solidFill>
                  <a:latin typeface="微软雅黑" pitchFamily="34" charset="-122"/>
                  <a:ea typeface="微软雅黑" pitchFamily="34" charset="-122"/>
                </a:rPr>
                <a:t>proxy_add_x_forwarded_for</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269949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62197" y="1948174"/>
            <a:ext cx="8579921"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dirty="0" err="1" smtClean="0"/>
              <a:t>proxy_set_header</a:t>
            </a:r>
            <a:r>
              <a:rPr lang="zh-CN" altLang="en-US" dirty="0"/>
              <a:t>指令后的</a:t>
            </a:r>
            <a:r>
              <a:rPr lang="zh-CN" altLang="en-US" b="1" u="sng" dirty="0">
                <a:solidFill>
                  <a:srgbClr val="0070C0"/>
                </a:solidFill>
              </a:rPr>
              <a:t>第</a:t>
            </a:r>
            <a:r>
              <a:rPr lang="en-US" altLang="zh-CN" b="1" u="sng" dirty="0">
                <a:solidFill>
                  <a:srgbClr val="0070C0"/>
                </a:solidFill>
              </a:rPr>
              <a:t>1</a:t>
            </a:r>
            <a:r>
              <a:rPr lang="zh-CN" altLang="en-US" b="1" u="sng" dirty="0">
                <a:solidFill>
                  <a:srgbClr val="0070C0"/>
                </a:solidFill>
              </a:rPr>
              <a:t>个参数</a:t>
            </a:r>
            <a:r>
              <a:rPr lang="zh-CN" altLang="en-US" dirty="0"/>
              <a:t>用于表示字段</a:t>
            </a:r>
            <a:r>
              <a:rPr lang="zh-CN" altLang="en-US" dirty="0" smtClean="0"/>
              <a:t>名称；</a:t>
            </a:r>
            <a:endParaRPr lang="en-US" altLang="zh-CN" dirty="0" smtClean="0"/>
          </a:p>
          <a:p>
            <a:pPr marL="285750" indent="-285750">
              <a:lnSpc>
                <a:spcPct val="200000"/>
              </a:lnSpc>
              <a:buFont typeface="Wingdings" panose="05000000000000000000" pitchFamily="2" charset="2"/>
              <a:buChar char="Ø"/>
            </a:pPr>
            <a:r>
              <a:rPr lang="en-US" altLang="zh-CN" dirty="0" err="1"/>
              <a:t>proxy_set_header</a:t>
            </a:r>
            <a:r>
              <a:rPr lang="zh-CN" altLang="en-US" dirty="0"/>
              <a:t>指令后的</a:t>
            </a:r>
            <a:r>
              <a:rPr lang="zh-CN" altLang="en-US" b="1" u="sng" dirty="0">
                <a:solidFill>
                  <a:srgbClr val="0070C0"/>
                </a:solidFill>
              </a:rPr>
              <a:t>第</a:t>
            </a:r>
            <a:r>
              <a:rPr lang="en-US" altLang="zh-CN" b="1" u="sng" dirty="0">
                <a:solidFill>
                  <a:srgbClr val="0070C0"/>
                </a:solidFill>
              </a:rPr>
              <a:t>2</a:t>
            </a:r>
            <a:r>
              <a:rPr lang="zh-CN" altLang="en-US" b="1" u="sng" dirty="0">
                <a:solidFill>
                  <a:srgbClr val="0070C0"/>
                </a:solidFill>
              </a:rPr>
              <a:t>个参数</a:t>
            </a:r>
            <a:r>
              <a:rPr lang="zh-CN" altLang="en-US" dirty="0"/>
              <a:t>表示字段</a:t>
            </a:r>
            <a:r>
              <a:rPr lang="zh-CN" altLang="en-US" dirty="0" smtClean="0"/>
              <a:t>值；</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内置变量</a:t>
            </a:r>
            <a:r>
              <a:rPr lang="en-US" altLang="zh-CN" b="1" u="sng" dirty="0">
                <a:solidFill>
                  <a:srgbClr val="0070C0"/>
                </a:solidFill>
              </a:rPr>
              <a:t>$</a:t>
            </a:r>
            <a:r>
              <a:rPr lang="en-US" altLang="zh-CN" b="1" u="sng" dirty="0" err="1">
                <a:solidFill>
                  <a:srgbClr val="0070C0"/>
                </a:solidFill>
              </a:rPr>
              <a:t>remote_addr</a:t>
            </a:r>
            <a:r>
              <a:rPr lang="zh-CN" altLang="en-US" dirty="0"/>
              <a:t>用于获取客户端真实的</a:t>
            </a:r>
            <a:r>
              <a:rPr lang="en-US" altLang="zh-CN" dirty="0"/>
              <a:t>IP</a:t>
            </a:r>
            <a:r>
              <a:rPr lang="zh-CN" altLang="en-US" dirty="0" smtClean="0"/>
              <a:t>地址</a:t>
            </a:r>
            <a:endParaRPr lang="en-US" altLang="zh-CN" dirty="0" smtClean="0"/>
          </a:p>
          <a:p>
            <a:pPr marL="285750" indent="-285750">
              <a:lnSpc>
                <a:spcPct val="200000"/>
              </a:lnSpc>
              <a:buFont typeface="Wingdings" panose="05000000000000000000" pitchFamily="2" charset="2"/>
              <a:buChar char="Ø"/>
            </a:pPr>
            <a:r>
              <a:rPr lang="en-US" altLang="zh-CN" dirty="0" smtClean="0"/>
              <a:t>$</a:t>
            </a:r>
            <a:r>
              <a:rPr lang="en-US" altLang="zh-CN" dirty="0" err="1"/>
              <a:t>proxy_add_x_forwarded_for</a:t>
            </a:r>
            <a:r>
              <a:rPr lang="zh-CN" altLang="en-US" dirty="0"/>
              <a:t>用于在客户端请求头字段后</a:t>
            </a:r>
            <a:r>
              <a:rPr lang="zh-CN" altLang="en-US" dirty="0" smtClean="0"/>
              <a:t>添加客户端</a:t>
            </a:r>
            <a:r>
              <a:rPr lang="zh-CN" altLang="en-US" dirty="0"/>
              <a:t>地址，使用逗号</a:t>
            </a:r>
            <a:r>
              <a:rPr lang="zh-CN" altLang="en-US" dirty="0" smtClean="0"/>
              <a:t>分隔。</a:t>
            </a:r>
            <a:endParaRPr lang="zh-CN" altLang="en-US" dirty="0"/>
          </a:p>
        </p:txBody>
      </p:sp>
    </p:spTree>
    <p:custDataLst>
      <p:tags r:id="rId1"/>
    </p:custDataLst>
    <p:extLst>
      <p:ext uri="{BB962C8B-B14F-4D97-AF65-F5344CB8AC3E}">
        <p14:creationId xmlns:p14="http://schemas.microsoft.com/office/powerpoint/2010/main" val="426418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什么</a:t>
            </a:r>
            <a:r>
              <a:rPr lang="zh-CN" altLang="en-US" sz="2000" b="1" dirty="0">
                <a:solidFill>
                  <a:schemeClr val="tx1">
                    <a:lumMod val="50000"/>
                    <a:lumOff val="50000"/>
                  </a:schemeClr>
                </a:solidFill>
                <a:latin typeface="微软雅黑" pitchFamily="34" charset="-122"/>
                <a:ea typeface="微软雅黑" pitchFamily="34" charset="-122"/>
              </a:rPr>
              <a:t>是负载均衡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401792" cy="1200329"/>
          </a:xfrm>
          <a:prstGeom prst="rect">
            <a:avLst/>
          </a:prstGeom>
        </p:spPr>
        <p:txBody>
          <a:bodyPr wrap="square">
            <a:spAutoFit/>
          </a:bodyPr>
          <a:lstStyle/>
          <a:p>
            <a:pPr>
              <a:lnSpc>
                <a:spcPct val="200000"/>
              </a:lnSpc>
            </a:pPr>
            <a:r>
              <a:rPr lang="zh-CN" altLang="en-US" b="1" u="sng" dirty="0">
                <a:solidFill>
                  <a:srgbClr val="0070C0"/>
                </a:solidFill>
              </a:rPr>
              <a:t>负载均衡</a:t>
            </a:r>
            <a:r>
              <a:rPr lang="zh-CN" altLang="en-US" dirty="0"/>
              <a:t>（</a:t>
            </a:r>
            <a:r>
              <a:rPr lang="en-US" altLang="zh-CN" dirty="0"/>
              <a:t>Load Balance</a:t>
            </a:r>
            <a:r>
              <a:rPr lang="zh-CN" altLang="en-US" dirty="0"/>
              <a:t>）就是将负载分摊到多个操作单元上执行，从而提高服务的可用性和响应速度，带给用户更好的体验。</a:t>
            </a:r>
          </a:p>
        </p:txBody>
      </p:sp>
    </p:spTree>
    <p:custDataLst>
      <p:tags r:id="rId1"/>
    </p:custDataLst>
    <p:extLst>
      <p:ext uri="{BB962C8B-B14F-4D97-AF65-F5344CB8AC3E}">
        <p14:creationId xmlns:p14="http://schemas.microsoft.com/office/powerpoint/2010/main" val="2168337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什么</a:t>
            </a:r>
            <a:r>
              <a:rPr lang="zh-CN" altLang="en-US" sz="2000" b="1" dirty="0">
                <a:solidFill>
                  <a:schemeClr val="tx1">
                    <a:lumMod val="50000"/>
                    <a:lumOff val="50000"/>
                  </a:schemeClr>
                </a:solidFill>
                <a:latin typeface="微软雅黑" pitchFamily="34" charset="-122"/>
                <a:ea typeface="微软雅黑" pitchFamily="34" charset="-122"/>
              </a:rPr>
              <a:t>是负载均衡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947366494"/>
              </p:ext>
            </p:extLst>
          </p:nvPr>
        </p:nvGraphicFramePr>
        <p:xfrm>
          <a:off x="1366684" y="1947552"/>
          <a:ext cx="6578540" cy="3918857"/>
        </p:xfrm>
        <a:graphic>
          <a:graphicData uri="http://schemas.openxmlformats.org/presentationml/2006/ole">
            <mc:AlternateContent xmlns:mc="http://schemas.openxmlformats.org/markup-compatibility/2006">
              <mc:Choice xmlns:v="urn:schemas-microsoft-com:vml" Requires="v">
                <p:oleObj spid="_x0000_s36916" name="Visio" r:id="rId5" imgW="9581220" imgH="5691277" progId="Visio.Drawing.11">
                  <p:embed/>
                </p:oleObj>
              </mc:Choice>
              <mc:Fallback>
                <p:oleObj name="Visio" r:id="rId5" imgW="9581220" imgH="5691277" progId="Visio.Drawing.11">
                  <p:embed/>
                  <p:pic>
                    <p:nvPicPr>
                      <p:cNvPr id="0" name="Object 1"/>
                      <p:cNvPicPr>
                        <a:picLocks noChangeAspect="1" noChangeArrowheads="1"/>
                      </p:cNvPicPr>
                      <p:nvPr/>
                    </p:nvPicPr>
                    <p:blipFill>
                      <a:blip r:embed="rId6"/>
                      <a:srcRect/>
                      <a:stretch>
                        <a:fillRect/>
                      </a:stretch>
                    </p:blipFill>
                    <p:spPr bwMode="auto">
                      <a:xfrm>
                        <a:off x="1366684" y="1947552"/>
                        <a:ext cx="6578540" cy="3918857"/>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29373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046" y="154546"/>
            <a:ext cx="4661754" cy="776289"/>
          </a:xfrm>
        </p:spPr>
        <p:txBody>
          <a:bodyPr/>
          <a:lstStyle/>
          <a:p>
            <a:pPr algn="ctr"/>
            <a:r>
              <a:rPr lang="zh-CN" altLang="en-US" sz="3200" b="1" dirty="0"/>
              <a:t>目录</a:t>
            </a:r>
          </a:p>
        </p:txBody>
      </p:sp>
      <p:cxnSp>
        <p:nvCxnSpPr>
          <p:cNvPr id="3" name="直接连接符 2"/>
          <p:cNvCxnSpPr/>
          <p:nvPr/>
        </p:nvCxnSpPr>
        <p:spPr bwMode="auto">
          <a:xfrm>
            <a:off x="3873500" y="3036988"/>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 name="矩形 36"/>
          <p:cNvSpPr>
            <a:spLocks noChangeArrowheads="1"/>
          </p:cNvSpPr>
          <p:nvPr/>
        </p:nvSpPr>
        <p:spPr bwMode="auto">
          <a:xfrm flipH="1">
            <a:off x="3779400" y="253375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负载均衡</a:t>
            </a:r>
            <a:endParaRPr lang="zh-CN" altLang="en-US" sz="2400" dirty="0">
              <a:solidFill>
                <a:srgbClr val="1369B2"/>
              </a:solidFill>
              <a:latin typeface="微软雅黑" pitchFamily="34" charset="-122"/>
              <a:ea typeface="微软雅黑" pitchFamily="34" charset="-122"/>
            </a:endParaRPr>
          </a:p>
        </p:txBody>
      </p:sp>
      <p:grpSp>
        <p:nvGrpSpPr>
          <p:cNvPr id="5" name="组合 111"/>
          <p:cNvGrpSpPr>
            <a:grpSpLocks/>
          </p:cNvGrpSpPr>
          <p:nvPr/>
        </p:nvGrpSpPr>
        <p:grpSpPr bwMode="auto">
          <a:xfrm rot="-12767">
            <a:off x="2751138" y="2533750"/>
            <a:ext cx="884237" cy="954088"/>
            <a:chOff x="1936217" y="1275606"/>
            <a:chExt cx="1296545" cy="1728192"/>
          </a:xfrm>
        </p:grpSpPr>
        <p:grpSp>
          <p:nvGrpSpPr>
            <p:cNvPr id="6" name="组合 112"/>
            <p:cNvGrpSpPr>
              <a:grpSpLocks/>
            </p:cNvGrpSpPr>
            <p:nvPr/>
          </p:nvGrpSpPr>
          <p:grpSpPr bwMode="auto">
            <a:xfrm>
              <a:off x="1936620" y="1275606"/>
              <a:ext cx="1296142" cy="1728192"/>
              <a:chOff x="1907704" y="1275606"/>
              <a:chExt cx="1296142" cy="1728192"/>
            </a:xfrm>
          </p:grpSpPr>
          <p:sp>
            <p:nvSpPr>
              <p:cNvPr id="8" name="圆角矩形 7"/>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a:t>
                </a:r>
                <a:r>
                  <a:rPr lang="en-US" altLang="zh-CN" sz="3600" b="1" kern="0" dirty="0" smtClean="0">
                    <a:solidFill>
                      <a:prstClr val="white"/>
                    </a:solidFill>
                    <a:latin typeface="Cambria Math" panose="02040503050406030204" pitchFamily="18" charset="0"/>
                    <a:ea typeface="汉仪综艺体简" panose="02010609000101010101" pitchFamily="49" charset="-122"/>
                  </a:rPr>
                  <a:t>.2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9" name="圆角矩形 8"/>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0" name="直接连接符 51"/>
          <p:cNvCxnSpPr>
            <a:cxnSpLocks noChangeShapeType="1"/>
          </p:cNvCxnSpPr>
          <p:nvPr/>
        </p:nvCxnSpPr>
        <p:spPr bwMode="auto">
          <a:xfrm>
            <a:off x="2779713" y="4418113"/>
            <a:ext cx="440848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11" name="矩形 53"/>
          <p:cNvSpPr>
            <a:spLocks noChangeArrowheads="1"/>
          </p:cNvSpPr>
          <p:nvPr/>
        </p:nvSpPr>
        <p:spPr bwMode="auto">
          <a:xfrm flipH="1">
            <a:off x="2638875" y="391646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缓存配置</a:t>
            </a:r>
            <a:endParaRPr lang="zh-CN" altLang="en-US" sz="2400" dirty="0">
              <a:solidFill>
                <a:srgbClr val="1369B2"/>
              </a:solidFill>
              <a:latin typeface="微软雅黑" pitchFamily="34" charset="-122"/>
              <a:ea typeface="微软雅黑" pitchFamily="34" charset="-122"/>
            </a:endParaRPr>
          </a:p>
        </p:txBody>
      </p:sp>
      <p:grpSp>
        <p:nvGrpSpPr>
          <p:cNvPr id="12" name="组合 116"/>
          <p:cNvGrpSpPr>
            <a:grpSpLocks/>
          </p:cNvGrpSpPr>
          <p:nvPr/>
        </p:nvGrpSpPr>
        <p:grpSpPr bwMode="auto">
          <a:xfrm rot="-12767">
            <a:off x="1711325" y="3910113"/>
            <a:ext cx="884238" cy="952500"/>
            <a:chOff x="1936620" y="1275606"/>
            <a:chExt cx="1297014" cy="1728192"/>
          </a:xfrm>
        </p:grpSpPr>
        <p:grpSp>
          <p:nvGrpSpPr>
            <p:cNvPr id="13" name="组合 117"/>
            <p:cNvGrpSpPr>
              <a:grpSpLocks/>
            </p:cNvGrpSpPr>
            <p:nvPr/>
          </p:nvGrpSpPr>
          <p:grpSpPr bwMode="auto">
            <a:xfrm>
              <a:off x="1936620" y="1275606"/>
              <a:ext cx="1296142" cy="1728192"/>
              <a:chOff x="1907704" y="1275606"/>
              <a:chExt cx="1296142" cy="1728192"/>
            </a:xfrm>
          </p:grpSpPr>
          <p:sp>
            <p:nvSpPr>
              <p:cNvPr id="15" name="圆角矩形 14"/>
              <p:cNvSpPr/>
              <p:nvPr/>
            </p:nvSpPr>
            <p:spPr>
              <a:xfrm>
                <a:off x="1907704" y="1275606"/>
                <a:ext cx="1297013"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a:t>
                </a:r>
                <a:r>
                  <a:rPr lang="en-US" altLang="zh-CN" sz="3600" b="1" kern="0" dirty="0" smtClean="0">
                    <a:solidFill>
                      <a:prstClr val="white"/>
                    </a:solidFill>
                    <a:latin typeface="Cambria Math" panose="02040503050406030204" pitchFamily="18" charset="0"/>
                    <a:ea typeface="汉仪综艺体简" panose="02010609000101010101" pitchFamily="49" charset="-122"/>
                  </a:rPr>
                  <a:t>.3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6" name="圆角矩形 15"/>
              <p:cNvSpPr/>
              <p:nvPr/>
            </p:nvSpPr>
            <p:spPr>
              <a:xfrm>
                <a:off x="1961262" y="1347613"/>
                <a:ext cx="1189898"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4" name="圆角矩形 5"/>
            <p:cNvSpPr/>
            <p:nvPr/>
          </p:nvSpPr>
          <p:spPr>
            <a:xfrm>
              <a:off x="1870249" y="2061625"/>
              <a:ext cx="1294685"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17" name="4.1"/>
          <p:cNvGrpSpPr>
            <a:grpSpLocks/>
          </p:cNvGrpSpPr>
          <p:nvPr/>
        </p:nvGrpSpPr>
        <p:grpSpPr bwMode="auto">
          <a:xfrm>
            <a:off x="1711325" y="1288200"/>
            <a:ext cx="4411663" cy="952500"/>
            <a:chOff x="1711765" y="1263328"/>
            <a:chExt cx="4411519" cy="952284"/>
          </a:xfrm>
        </p:grpSpPr>
        <p:grpSp>
          <p:nvGrpSpPr>
            <p:cNvPr id="18" name="组合 29"/>
            <p:cNvGrpSpPr>
              <a:grpSpLocks/>
            </p:cNvGrpSpPr>
            <p:nvPr/>
          </p:nvGrpSpPr>
          <p:grpSpPr bwMode="auto">
            <a:xfrm rot="-12767">
              <a:off x="1711765" y="1263328"/>
              <a:ext cx="884879" cy="952284"/>
              <a:chOff x="1936620" y="1275606"/>
              <a:chExt cx="1296876" cy="1728192"/>
            </a:xfrm>
          </p:grpSpPr>
          <p:grpSp>
            <p:nvGrpSpPr>
              <p:cNvPr id="21" name="组合 31"/>
              <p:cNvGrpSpPr>
                <a:grpSpLocks/>
              </p:cNvGrpSpPr>
              <p:nvPr/>
            </p:nvGrpSpPr>
            <p:grpSpPr bwMode="auto">
              <a:xfrm>
                <a:off x="1936620" y="1275606"/>
                <a:ext cx="1296142" cy="1728192"/>
                <a:chOff x="1907704" y="1275606"/>
                <a:chExt cx="1296142" cy="1728192"/>
              </a:xfrm>
            </p:grpSpPr>
            <p:sp>
              <p:nvSpPr>
                <p:cNvPr id="23" name="圆角矩形 22"/>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a:t>
                  </a:r>
                  <a:r>
                    <a:rPr lang="en-US" altLang="zh-CN" sz="36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23817" y="2061747"/>
                <a:ext cx="1240055"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反向代理</a:t>
              </a:r>
              <a:endParaRPr lang="zh-CN" altLang="en-US" sz="2400" dirty="0">
                <a:solidFill>
                  <a:srgbClr val="1369B2"/>
                </a:solidFill>
                <a:latin typeface="微软雅黑" pitchFamily="34" charset="-122"/>
                <a:ea typeface="微软雅黑" pitchFamily="34" charset="-122"/>
              </a:endParaRPr>
            </a:p>
          </p:txBody>
        </p:sp>
      </p:grpSp>
      <p:cxnSp>
        <p:nvCxnSpPr>
          <p:cNvPr id="25" name="直接连接符 24"/>
          <p:cNvCxnSpPr/>
          <p:nvPr/>
        </p:nvCxnSpPr>
        <p:spPr bwMode="auto">
          <a:xfrm>
            <a:off x="3871525" y="5742513"/>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6" name="矩形 36"/>
          <p:cNvSpPr>
            <a:spLocks noChangeArrowheads="1"/>
          </p:cNvSpPr>
          <p:nvPr/>
        </p:nvSpPr>
        <p:spPr bwMode="auto">
          <a:xfrm flipH="1">
            <a:off x="3777425" y="523927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邮件服务</a:t>
            </a:r>
            <a:endParaRPr lang="zh-CN" altLang="en-US" sz="2400" dirty="0">
              <a:solidFill>
                <a:srgbClr val="1369B2"/>
              </a:solidFill>
              <a:latin typeface="微软雅黑" pitchFamily="34" charset="-122"/>
              <a:ea typeface="微软雅黑" pitchFamily="34" charset="-122"/>
            </a:endParaRPr>
          </a:p>
        </p:txBody>
      </p:sp>
      <p:grpSp>
        <p:nvGrpSpPr>
          <p:cNvPr id="27" name="组合 111"/>
          <p:cNvGrpSpPr>
            <a:grpSpLocks/>
          </p:cNvGrpSpPr>
          <p:nvPr/>
        </p:nvGrpSpPr>
        <p:grpSpPr bwMode="auto">
          <a:xfrm rot="-12767">
            <a:off x="2749163" y="5239275"/>
            <a:ext cx="884237" cy="954088"/>
            <a:chOff x="1936217" y="1275606"/>
            <a:chExt cx="1296545" cy="1728192"/>
          </a:xfrm>
        </p:grpSpPr>
        <p:grpSp>
          <p:nvGrpSpPr>
            <p:cNvPr id="28" name="组合 112"/>
            <p:cNvGrpSpPr>
              <a:grpSpLocks/>
            </p:cNvGrpSpPr>
            <p:nvPr/>
          </p:nvGrpSpPr>
          <p:grpSpPr bwMode="auto">
            <a:xfrm>
              <a:off x="1936620" y="1275606"/>
              <a:ext cx="1296142" cy="1728192"/>
              <a:chOff x="1907704" y="1275606"/>
              <a:chExt cx="1296142" cy="1728192"/>
            </a:xfrm>
          </p:grpSpPr>
          <p:sp>
            <p:nvSpPr>
              <p:cNvPr id="30" name="圆角矩形 29"/>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6</a:t>
                </a:r>
                <a:r>
                  <a:rPr lang="en-US" altLang="zh-CN" sz="3600" b="1" kern="0" dirty="0" smtClean="0">
                    <a:solidFill>
                      <a:prstClr val="white"/>
                    </a:solidFill>
                    <a:latin typeface="Cambria Math" panose="02040503050406030204" pitchFamily="18" charset="0"/>
                    <a:ea typeface="汉仪综艺体简" panose="02010609000101010101" pitchFamily="49" charset="-122"/>
                  </a:rPr>
                  <a:t>.4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1" name="圆角矩形 30"/>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9"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4102513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401792" cy="1754326"/>
          </a:xfrm>
          <a:prstGeom prst="rect">
            <a:avLst/>
          </a:prstGeom>
        </p:spPr>
        <p:txBody>
          <a:bodyPr wrap="square">
            <a:spAutoFit/>
          </a:bodyPr>
          <a:lstStyle/>
          <a:p>
            <a:pPr>
              <a:lnSpc>
                <a:spcPct val="200000"/>
              </a:lnSpc>
            </a:pPr>
            <a:r>
              <a:rPr lang="zh-CN" altLang="en-US" b="1" u="sng" dirty="0">
                <a:solidFill>
                  <a:srgbClr val="0070C0"/>
                </a:solidFill>
              </a:rPr>
              <a:t>指令</a:t>
            </a:r>
            <a:r>
              <a:rPr lang="zh-CN" altLang="en-US" dirty="0" smtClean="0"/>
              <a:t>：</a:t>
            </a:r>
            <a:r>
              <a:rPr lang="en-US" altLang="zh-CN" dirty="0" smtClean="0"/>
              <a:t>upstream</a:t>
            </a:r>
            <a:r>
              <a:rPr lang="zh-CN" altLang="en-US" dirty="0"/>
              <a:t>指令可以实现负载均衡，在该指令中能够配置负载服务器</a:t>
            </a:r>
            <a:r>
              <a:rPr lang="zh-CN" altLang="en-US" dirty="0" smtClean="0"/>
              <a:t>组。</a:t>
            </a:r>
            <a:endParaRPr lang="en-US" altLang="zh-CN" dirty="0" smtClean="0"/>
          </a:p>
          <a:p>
            <a:pPr>
              <a:lnSpc>
                <a:spcPct val="200000"/>
              </a:lnSpc>
            </a:pPr>
            <a:r>
              <a:rPr lang="zh-CN" altLang="en-US" b="1" u="sng" dirty="0">
                <a:solidFill>
                  <a:srgbClr val="0070C0"/>
                </a:solidFill>
              </a:rPr>
              <a:t>配置方式</a:t>
            </a:r>
            <a:r>
              <a:rPr lang="zh-CN" altLang="en-US" dirty="0" smtClean="0"/>
              <a:t>：目前</a:t>
            </a:r>
            <a:r>
              <a:rPr lang="zh-CN" altLang="en-US" dirty="0"/>
              <a:t>负载均衡有</a:t>
            </a:r>
            <a:r>
              <a:rPr lang="en-US" altLang="zh-CN" dirty="0"/>
              <a:t>4</a:t>
            </a:r>
            <a:r>
              <a:rPr lang="zh-CN" altLang="en-US" dirty="0"/>
              <a:t>种典型的配置方式，分别为轮询方式、权重方式、</a:t>
            </a:r>
            <a:r>
              <a:rPr lang="en-US" altLang="zh-CN" dirty="0" err="1"/>
              <a:t>ip_hash</a:t>
            </a:r>
            <a:r>
              <a:rPr lang="zh-CN" altLang="en-US" dirty="0"/>
              <a:t>方式，以及利用第三方模块的</a:t>
            </a:r>
            <a:r>
              <a:rPr lang="zh-CN" altLang="en-US" dirty="0" smtClean="0"/>
              <a:t>方式。</a:t>
            </a:r>
            <a:endParaRPr lang="zh-CN" altLang="en-US" dirty="0"/>
          </a:p>
        </p:txBody>
      </p:sp>
    </p:spTree>
    <p:custDataLst>
      <p:tags r:id="rId1"/>
    </p:custDataLst>
    <p:extLst>
      <p:ext uri="{BB962C8B-B14F-4D97-AF65-F5344CB8AC3E}">
        <p14:creationId xmlns:p14="http://schemas.microsoft.com/office/powerpoint/2010/main" val="351553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032784164"/>
              </p:ext>
            </p:extLst>
          </p:nvPr>
        </p:nvGraphicFramePr>
        <p:xfrm>
          <a:off x="522516" y="2066373"/>
          <a:ext cx="8087096" cy="3325028"/>
        </p:xfrm>
        <a:graphic>
          <a:graphicData uri="http://schemas.openxmlformats.org/drawingml/2006/table">
            <a:tbl>
              <a:tblPr firstRow="1" bandRow="1"/>
              <a:tblGrid>
                <a:gridCol w="1258783"/>
                <a:gridCol w="6828313"/>
              </a:tblGrid>
              <a:tr h="58673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配置方式</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7171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轮询方式</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负载均衡默认设置方式，每个请求按照时间顺序逐一分配到不同的后端服务器进行处理，如果有服务器宕机，会自动剔除</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8673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权重方式</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利用</a:t>
                      </a:r>
                      <a:r>
                        <a:rPr lang="en-US" sz="1400" kern="100" dirty="0">
                          <a:solidFill>
                            <a:schemeClr val="dk1"/>
                          </a:solidFill>
                          <a:effectLst/>
                          <a:latin typeface="Times New Roman"/>
                          <a:ea typeface="+mn-ea"/>
                          <a:cs typeface="+mn-cs"/>
                        </a:rPr>
                        <a:t>weight</a:t>
                      </a:r>
                      <a:r>
                        <a:rPr lang="zh-CN" sz="1400" kern="100" dirty="0">
                          <a:solidFill>
                            <a:schemeClr val="dk1"/>
                          </a:solidFill>
                          <a:effectLst/>
                          <a:latin typeface="Times New Roman"/>
                          <a:ea typeface="+mn-ea"/>
                          <a:cs typeface="+mn-cs"/>
                        </a:rPr>
                        <a:t>指定轮询的权重比率，与访问率成正比，用于后端服务器性能不均的情况</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7171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ip_hash</a:t>
                      </a:r>
                      <a:r>
                        <a:rPr lang="zh-CN" sz="1400" kern="100">
                          <a:solidFill>
                            <a:schemeClr val="dk1"/>
                          </a:solidFill>
                          <a:effectLst/>
                          <a:latin typeface="Times New Roman"/>
                          <a:ea typeface="+mn-ea"/>
                          <a:cs typeface="+mn-cs"/>
                        </a:rPr>
                        <a:t>方式</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每个请求按访问</a:t>
                      </a:r>
                      <a:r>
                        <a:rPr lang="en-US" sz="1400" kern="100" dirty="0">
                          <a:solidFill>
                            <a:schemeClr val="dk1"/>
                          </a:solidFill>
                          <a:effectLst/>
                          <a:latin typeface="Times New Roman"/>
                          <a:ea typeface="+mn-ea"/>
                          <a:cs typeface="+mn-cs"/>
                        </a:rPr>
                        <a:t>IP</a:t>
                      </a:r>
                      <a:r>
                        <a:rPr lang="zh-CN" sz="1400" kern="100" dirty="0">
                          <a:solidFill>
                            <a:schemeClr val="dk1"/>
                          </a:solidFill>
                          <a:effectLst/>
                          <a:latin typeface="Times New Roman"/>
                          <a:ea typeface="+mn-ea"/>
                          <a:cs typeface="+mn-cs"/>
                        </a:rPr>
                        <a:t>的</a:t>
                      </a:r>
                      <a:r>
                        <a:rPr lang="en-US" sz="1400" kern="100" dirty="0">
                          <a:solidFill>
                            <a:schemeClr val="dk1"/>
                          </a:solidFill>
                          <a:effectLst/>
                          <a:latin typeface="Times New Roman"/>
                          <a:ea typeface="+mn-ea"/>
                          <a:cs typeface="+mn-cs"/>
                        </a:rPr>
                        <a:t>hash</a:t>
                      </a:r>
                      <a:r>
                        <a:rPr lang="zh-CN" sz="1400" kern="100" dirty="0">
                          <a:solidFill>
                            <a:schemeClr val="dk1"/>
                          </a:solidFill>
                          <a:effectLst/>
                          <a:latin typeface="Times New Roman"/>
                          <a:ea typeface="+mn-ea"/>
                          <a:cs typeface="+mn-cs"/>
                        </a:rPr>
                        <a:t>结果分配，这样可以使每个访客固定访问一个后端服务器，可以解决</a:t>
                      </a:r>
                      <a:r>
                        <a:rPr lang="en-US" sz="1400" kern="100" dirty="0">
                          <a:solidFill>
                            <a:schemeClr val="dk1"/>
                          </a:solidFill>
                          <a:effectLst/>
                          <a:latin typeface="Times New Roman"/>
                          <a:ea typeface="+mn-ea"/>
                          <a:cs typeface="+mn-cs"/>
                        </a:rPr>
                        <a:t>Session</a:t>
                      </a:r>
                      <a:r>
                        <a:rPr lang="zh-CN" sz="1400" kern="100" dirty="0">
                          <a:solidFill>
                            <a:schemeClr val="dk1"/>
                          </a:solidFill>
                          <a:effectLst/>
                          <a:latin typeface="Times New Roman"/>
                          <a:ea typeface="+mn-ea"/>
                          <a:cs typeface="+mn-cs"/>
                        </a:rPr>
                        <a:t>共享的问题</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7171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第三方模块</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第三方模块采用</a:t>
                      </a:r>
                      <a:r>
                        <a:rPr lang="en-US" sz="1400" kern="100" dirty="0">
                          <a:solidFill>
                            <a:schemeClr val="dk1"/>
                          </a:solidFill>
                          <a:effectLst/>
                          <a:latin typeface="Times New Roman"/>
                          <a:ea typeface="+mn-ea"/>
                          <a:cs typeface="+mn-cs"/>
                        </a:rPr>
                        <a:t>fair</a:t>
                      </a:r>
                      <a:r>
                        <a:rPr lang="zh-CN" sz="1400" kern="100" dirty="0">
                          <a:solidFill>
                            <a:schemeClr val="dk1"/>
                          </a:solidFill>
                          <a:effectLst/>
                          <a:latin typeface="Times New Roman"/>
                          <a:ea typeface="+mn-ea"/>
                          <a:cs typeface="+mn-cs"/>
                        </a:rPr>
                        <a:t>时，按照每台服务器的响应时间来分配请求，响应时间短的优先分配；若第三方模块采用</a:t>
                      </a:r>
                      <a:r>
                        <a:rPr lang="en-US" sz="1400" kern="100" dirty="0" err="1">
                          <a:solidFill>
                            <a:schemeClr val="dk1"/>
                          </a:solidFill>
                          <a:effectLst/>
                          <a:latin typeface="Times New Roman"/>
                          <a:ea typeface="+mn-ea"/>
                          <a:cs typeface="+mn-cs"/>
                        </a:rPr>
                        <a:t>url_hash</a:t>
                      </a:r>
                      <a:r>
                        <a:rPr lang="zh-CN" sz="1400" kern="100" dirty="0">
                          <a:solidFill>
                            <a:schemeClr val="dk1"/>
                          </a:solidFill>
                          <a:effectLst/>
                          <a:latin typeface="Times New Roman"/>
                          <a:ea typeface="+mn-ea"/>
                          <a:cs typeface="+mn-cs"/>
                        </a:rPr>
                        <a:t>时，按照访问</a:t>
                      </a:r>
                      <a:r>
                        <a:rPr lang="en-US" sz="1400" kern="100" dirty="0" err="1">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的</a:t>
                      </a:r>
                      <a:r>
                        <a:rPr lang="en-US" sz="1400" kern="100" dirty="0">
                          <a:solidFill>
                            <a:schemeClr val="dk1"/>
                          </a:solidFill>
                          <a:effectLst/>
                          <a:latin typeface="Times New Roman"/>
                          <a:ea typeface="+mn-ea"/>
                          <a:cs typeface="+mn-cs"/>
                        </a:rPr>
                        <a:t>hash</a:t>
                      </a:r>
                      <a:r>
                        <a:rPr lang="zh-CN" sz="1400" kern="100" dirty="0">
                          <a:solidFill>
                            <a:schemeClr val="dk1"/>
                          </a:solidFill>
                          <a:effectLst/>
                          <a:latin typeface="Times New Roman"/>
                          <a:ea typeface="+mn-ea"/>
                          <a:cs typeface="+mn-cs"/>
                        </a:rPr>
                        <a:t>值来分配请求</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bl>
          </a:graphicData>
        </a:graphic>
      </p:graphicFrame>
    </p:spTree>
    <p:custDataLst>
      <p:tags r:id="rId1"/>
    </p:custDataLst>
    <p:extLst>
      <p:ext uri="{BB962C8B-B14F-4D97-AF65-F5344CB8AC3E}">
        <p14:creationId xmlns:p14="http://schemas.microsoft.com/office/powerpoint/2010/main" val="3336903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346038" y="2470416"/>
            <a:ext cx="8453574" cy="2540971"/>
            <a:chOff x="415635" y="2398807"/>
            <a:chExt cx="7920000" cy="2160000"/>
          </a:xfrm>
        </p:grpSpPr>
        <p:sp>
          <p:nvSpPr>
            <p:cNvPr id="6" name="矩形 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7677375" y="2090415"/>
            <a:ext cx="1235034" cy="866899"/>
            <a:chOff x="7623958" y="2018805"/>
            <a:chExt cx="1235034" cy="866899"/>
          </a:xfrm>
        </p:grpSpPr>
        <p:sp>
          <p:nvSpPr>
            <p:cNvPr id="9" name="泪滴形 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403762" y="2638845"/>
            <a:ext cx="8336476" cy="2169825"/>
          </a:xfrm>
          <a:prstGeom prst="rect">
            <a:avLst/>
          </a:prstGeom>
        </p:spPr>
        <p:txBody>
          <a:bodyPr wrap="square">
            <a:spAutoFit/>
          </a:bodyPr>
          <a:lstStyle/>
          <a:p>
            <a:pPr>
              <a:lnSpc>
                <a:spcPct val="150000"/>
              </a:lnSpc>
            </a:pPr>
            <a:r>
              <a:rPr lang="zh-CN" altLang="en-US" dirty="0"/>
              <a:t>在</a:t>
            </a:r>
            <a:r>
              <a:rPr lang="en-US" altLang="zh-CN" dirty="0"/>
              <a:t>upstream</a:t>
            </a:r>
            <a:r>
              <a:rPr lang="zh-CN" altLang="en-US" dirty="0"/>
              <a:t>指定的服务器组中，若每个服务器的</a:t>
            </a:r>
            <a:r>
              <a:rPr lang="zh-CN" altLang="en-US" b="1" u="sng" dirty="0">
                <a:solidFill>
                  <a:srgbClr val="0070C0"/>
                </a:solidFill>
              </a:rPr>
              <a:t>权重都设置为</a:t>
            </a:r>
            <a:r>
              <a:rPr lang="en-US" altLang="zh-CN" b="1" u="sng" dirty="0">
                <a:solidFill>
                  <a:srgbClr val="0070C0"/>
                </a:solidFill>
              </a:rPr>
              <a:t>1</a:t>
            </a:r>
            <a:r>
              <a:rPr lang="zh-CN" altLang="en-US" b="1" u="sng" dirty="0">
                <a:solidFill>
                  <a:srgbClr val="0070C0"/>
                </a:solidFill>
              </a:rPr>
              <a:t>（默认值）</a:t>
            </a:r>
            <a:endParaRPr lang="en-US" altLang="zh-CN" b="1" u="sng" dirty="0">
              <a:solidFill>
                <a:srgbClr val="0070C0"/>
              </a:solidFill>
            </a:endParaRPr>
          </a:p>
          <a:p>
            <a:pPr>
              <a:lnSpc>
                <a:spcPct val="150000"/>
              </a:lnSpc>
            </a:pPr>
            <a:r>
              <a:rPr lang="zh-CN" altLang="en-US" dirty="0" smtClean="0"/>
              <a:t>时</a:t>
            </a:r>
            <a:r>
              <a:rPr lang="zh-CN" altLang="en-US" dirty="0"/>
              <a:t>，表示当前的负载均衡是</a:t>
            </a:r>
            <a:r>
              <a:rPr lang="zh-CN" altLang="en-US" b="1" u="sng" dirty="0">
                <a:solidFill>
                  <a:srgbClr val="0070C0"/>
                </a:solidFill>
              </a:rPr>
              <a:t>一般轮询方式</a:t>
            </a:r>
            <a:r>
              <a:rPr lang="zh-CN" altLang="en-US" dirty="0"/>
              <a:t>。</a:t>
            </a:r>
          </a:p>
          <a:p>
            <a:pPr>
              <a:lnSpc>
                <a:spcPct val="150000"/>
              </a:lnSpc>
            </a:pPr>
            <a:r>
              <a:rPr lang="zh-CN" altLang="en-US" dirty="0"/>
              <a:t>另外，</a:t>
            </a:r>
            <a:r>
              <a:rPr lang="en-US" altLang="zh-CN" dirty="0"/>
              <a:t>Nginx</a:t>
            </a:r>
            <a:r>
              <a:rPr lang="zh-CN" altLang="en-US" dirty="0"/>
              <a:t>本身不包含第三方模块的实现方式，如</a:t>
            </a:r>
            <a:r>
              <a:rPr lang="en-US" altLang="zh-CN" dirty="0"/>
              <a:t>fair</a:t>
            </a:r>
            <a:r>
              <a:rPr lang="zh-CN" altLang="en-US" dirty="0"/>
              <a:t>或</a:t>
            </a:r>
            <a:r>
              <a:rPr lang="en-US" altLang="zh-CN" dirty="0" err="1"/>
              <a:t>url_hash</a:t>
            </a:r>
            <a:r>
              <a:rPr lang="zh-CN" altLang="en-US" dirty="0"/>
              <a:t>等，在使用时必须下载对应的</a:t>
            </a:r>
            <a:r>
              <a:rPr lang="en-US" altLang="zh-CN" dirty="0" err="1"/>
              <a:t>upstream_fair</a:t>
            </a:r>
            <a:r>
              <a:rPr lang="zh-CN" altLang="en-US" dirty="0"/>
              <a:t>模块或安装</a:t>
            </a:r>
            <a:r>
              <a:rPr lang="en-US" altLang="zh-CN" dirty="0"/>
              <a:t>hash</a:t>
            </a:r>
            <a:r>
              <a:rPr lang="zh-CN" altLang="en-US" dirty="0"/>
              <a:t>软件包，才可以实现第三方模块提供的负载均衡配置。</a:t>
            </a:r>
          </a:p>
        </p:txBody>
      </p:sp>
    </p:spTree>
    <p:custDataLst>
      <p:tags r:id="rId1"/>
    </p:custDataLst>
    <p:extLst>
      <p:ext uri="{BB962C8B-B14F-4D97-AF65-F5344CB8AC3E}">
        <p14:creationId xmlns:p14="http://schemas.microsoft.com/office/powerpoint/2010/main" val="171227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一般</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40179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）准备服务器</a:t>
            </a:r>
          </a:p>
          <a:p>
            <a:pPr>
              <a:lnSpc>
                <a:spcPct val="200000"/>
              </a:lnSpc>
            </a:pPr>
            <a:r>
              <a:rPr lang="zh-CN" altLang="en-US" dirty="0"/>
              <a:t>准备</a:t>
            </a:r>
            <a:r>
              <a:rPr lang="en-US" altLang="zh-CN" dirty="0"/>
              <a:t>3</a:t>
            </a:r>
            <a:r>
              <a:rPr lang="zh-CN" altLang="en-US" dirty="0"/>
              <a:t>台虚拟机，并全部安装</a:t>
            </a:r>
            <a:r>
              <a:rPr lang="en-US" altLang="zh-CN" dirty="0"/>
              <a:t>Nginx</a:t>
            </a:r>
            <a:r>
              <a:rPr lang="zh-CN" altLang="en-US" dirty="0"/>
              <a:t>服务器。其中，</a:t>
            </a:r>
            <a:r>
              <a:rPr lang="en-US" altLang="zh-CN" dirty="0"/>
              <a:t>IP</a:t>
            </a:r>
            <a:r>
              <a:rPr lang="zh-CN" altLang="en-US" dirty="0"/>
              <a:t>为</a:t>
            </a:r>
            <a:r>
              <a:rPr lang="en-US" altLang="zh-CN" dirty="0"/>
              <a:t>192.168.78.3</a:t>
            </a:r>
            <a:r>
              <a:rPr lang="zh-CN" altLang="en-US" dirty="0"/>
              <a:t>的服务器用作负载均衡服务器，另外两台用作后端</a:t>
            </a:r>
            <a:r>
              <a:rPr lang="en-US" altLang="zh-CN" dirty="0"/>
              <a:t>Web</a:t>
            </a:r>
            <a:r>
              <a:rPr lang="zh-CN" altLang="en-US" dirty="0"/>
              <a:t>服务器，</a:t>
            </a:r>
            <a:r>
              <a:rPr lang="en-US" altLang="zh-CN" dirty="0"/>
              <a:t>IP</a:t>
            </a:r>
            <a:r>
              <a:rPr lang="zh-CN" altLang="en-US" dirty="0"/>
              <a:t>分别为</a:t>
            </a:r>
            <a:r>
              <a:rPr lang="en-US" altLang="zh-CN" dirty="0"/>
              <a:t>192.168.78.128</a:t>
            </a:r>
            <a:r>
              <a:rPr lang="zh-CN" altLang="en-US" dirty="0"/>
              <a:t>和</a:t>
            </a:r>
            <a:r>
              <a:rPr lang="en-US" altLang="zh-CN" dirty="0"/>
              <a:t>192.168.78.200</a:t>
            </a:r>
            <a:r>
              <a:rPr lang="zh-CN" altLang="en-US" dirty="0"/>
              <a:t>。</a:t>
            </a:r>
          </a:p>
        </p:txBody>
      </p:sp>
    </p:spTree>
    <p:custDataLst>
      <p:tags r:id="rId1"/>
    </p:custDataLst>
    <p:extLst>
      <p:ext uri="{BB962C8B-B14F-4D97-AF65-F5344CB8AC3E}">
        <p14:creationId xmlns:p14="http://schemas.microsoft.com/office/powerpoint/2010/main" val="355904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一般</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）配置一般轮询负载均衡</a:t>
            </a:r>
          </a:p>
        </p:txBody>
      </p:sp>
      <p:grpSp>
        <p:nvGrpSpPr>
          <p:cNvPr id="6" name="组合 2"/>
          <p:cNvGrpSpPr>
            <a:grpSpLocks/>
          </p:cNvGrpSpPr>
          <p:nvPr/>
        </p:nvGrpSpPr>
        <p:grpSpPr bwMode="auto">
          <a:xfrm>
            <a:off x="253711" y="3284627"/>
            <a:ext cx="3516921" cy="1982399"/>
            <a:chOff x="3451224" y="3515221"/>
            <a:chExt cx="1742692" cy="1983996"/>
          </a:xfrm>
        </p:grpSpPr>
        <p:sp>
          <p:nvSpPr>
            <p:cNvPr id="7" name="矩形 1"/>
            <p:cNvSpPr>
              <a:spLocks noChangeArrowheads="1"/>
            </p:cNvSpPr>
            <p:nvPr/>
          </p:nvSpPr>
          <p:spPr bwMode="auto">
            <a:xfrm>
              <a:off x="3451224" y="3515221"/>
              <a:ext cx="1742692" cy="198399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30273" y="3658903"/>
              <a:ext cx="1663643" cy="170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smtClean="0">
                  <a:solidFill>
                    <a:prstClr val="white"/>
                  </a:solidFill>
                  <a:latin typeface="微软雅黑" pitchFamily="34" charset="-122"/>
                  <a:ea typeface="微软雅黑" pitchFamily="34" charset="-122"/>
                </a:rPr>
                <a:t> 9 # </a:t>
              </a:r>
              <a:r>
                <a:rPr lang="zh-CN" altLang="en-US" sz="1400" b="1" kern="0" dirty="0">
                  <a:solidFill>
                    <a:prstClr val="white"/>
                  </a:solidFill>
                  <a:latin typeface="微软雅黑" pitchFamily="34" charset="-122"/>
                  <a:ea typeface="微软雅黑" pitchFamily="34" charset="-122"/>
                </a:rPr>
                <a:t>配置负载均衡服务器组</a:t>
              </a:r>
            </a:p>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10 upstream </a:t>
              </a:r>
              <a:r>
                <a:rPr lang="en-US" altLang="zh-CN" sz="1400" b="1" kern="0" dirty="0" err="1">
                  <a:solidFill>
                    <a:prstClr val="white"/>
                  </a:solidFill>
                  <a:latin typeface="微软雅黑" pitchFamily="34" charset="-122"/>
                  <a:ea typeface="微软雅黑" pitchFamily="34" charset="-122"/>
                </a:rPr>
                <a:t>web_server</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11</a:t>
              </a:r>
              <a:r>
                <a:rPr lang="en-US" altLang="zh-CN" sz="1400" b="1" kern="0" dirty="0">
                  <a:solidFill>
                    <a:prstClr val="white"/>
                  </a:solidFill>
                  <a:latin typeface="微软雅黑" pitchFamily="34" charset="-122"/>
                  <a:ea typeface="微软雅黑" pitchFamily="34" charset="-122"/>
                </a:rPr>
                <a:t>	server 192.168.78.128;</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12</a:t>
              </a:r>
              <a:r>
                <a:rPr lang="en-US" altLang="zh-CN" sz="1400" b="1" kern="0" dirty="0">
                  <a:solidFill>
                    <a:prstClr val="white"/>
                  </a:solidFill>
                  <a:latin typeface="微软雅黑" pitchFamily="34" charset="-122"/>
                  <a:ea typeface="微软雅黑" pitchFamily="34" charset="-122"/>
                </a:rPr>
                <a:t>	server 192.168.78.200;</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13 }</a:t>
              </a:r>
              <a:endParaRPr lang="en-US" altLang="zh-CN" sz="1400" b="1" kern="0" dirty="0">
                <a:solidFill>
                  <a:prstClr val="white"/>
                </a:solidFill>
                <a:latin typeface="微软雅黑" pitchFamily="34" charset="-122"/>
                <a:ea typeface="微软雅黑" pitchFamily="34" charset="-122"/>
              </a:endParaRPr>
            </a:p>
          </p:txBody>
        </p:sp>
      </p:grpSp>
      <p:grpSp>
        <p:nvGrpSpPr>
          <p:cNvPr id="9" name="组合 2"/>
          <p:cNvGrpSpPr>
            <a:grpSpLocks/>
          </p:cNvGrpSpPr>
          <p:nvPr/>
        </p:nvGrpSpPr>
        <p:grpSpPr bwMode="auto">
          <a:xfrm>
            <a:off x="3817651" y="2785877"/>
            <a:ext cx="5122493" cy="3055737"/>
            <a:chOff x="3451224" y="3515221"/>
            <a:chExt cx="2538279" cy="3058198"/>
          </a:xfrm>
        </p:grpSpPr>
        <p:sp>
          <p:nvSpPr>
            <p:cNvPr id="10" name="矩形 1"/>
            <p:cNvSpPr>
              <a:spLocks noChangeArrowheads="1"/>
            </p:cNvSpPr>
            <p:nvPr/>
          </p:nvSpPr>
          <p:spPr bwMode="auto">
            <a:xfrm>
              <a:off x="3451224" y="3515221"/>
              <a:ext cx="2538278" cy="305819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1" name="矩形 8"/>
            <p:cNvSpPr>
              <a:spLocks noChangeArrowheads="1"/>
            </p:cNvSpPr>
            <p:nvPr/>
          </p:nvSpPr>
          <p:spPr bwMode="auto">
            <a:xfrm>
              <a:off x="3530273" y="3658903"/>
              <a:ext cx="2459230" cy="26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 </a:t>
              </a:r>
              <a:r>
                <a:rPr lang="zh-CN" altLang="en-US" sz="1400" b="1" kern="0" dirty="0">
                  <a:solidFill>
                    <a:prstClr val="white"/>
                  </a:solidFill>
                  <a:latin typeface="微软雅黑" pitchFamily="34" charset="-122"/>
                  <a:ea typeface="微软雅黑" pitchFamily="34" charset="-122"/>
                </a:rPr>
                <a:t>配置域名为</a:t>
              </a:r>
              <a:r>
                <a:rPr lang="en-US" altLang="zh-CN" sz="1400" b="1" kern="0" dirty="0" err="1" smtClean="0">
                  <a:solidFill>
                    <a:prstClr val="white"/>
                  </a:solidFill>
                  <a:latin typeface="微软雅黑" pitchFamily="34" charset="-122"/>
                  <a:ea typeface="微软雅黑" pitchFamily="34" charset="-122"/>
                </a:rPr>
                <a:t>test.ng.test</a:t>
              </a:r>
              <a:r>
                <a:rPr lang="zh-CN" altLang="en-US" sz="1400" b="1" kern="0" dirty="0" smtClean="0">
                  <a:solidFill>
                    <a:prstClr val="white"/>
                  </a:solidFill>
                  <a:latin typeface="微软雅黑" pitchFamily="34" charset="-122"/>
                  <a:ea typeface="微软雅黑" pitchFamily="34" charset="-122"/>
                </a:rPr>
                <a:t>的</a:t>
              </a:r>
              <a:r>
                <a:rPr lang="zh-CN" altLang="en-US" sz="1400" b="1" kern="0" dirty="0">
                  <a:solidFill>
                    <a:prstClr val="white"/>
                  </a:solidFill>
                  <a:latin typeface="微软雅黑" pitchFamily="34" charset="-122"/>
                  <a:ea typeface="微软雅黑" pitchFamily="34" charset="-122"/>
                </a:rPr>
                <a:t>虚拟主机</a:t>
              </a:r>
            </a:p>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a:t>
              </a:r>
              <a:r>
                <a:rPr lang="en-US" altLang="zh-CN" sz="1400" b="1" kern="0" dirty="0">
                  <a:solidFill>
                    <a:prstClr val="white"/>
                  </a:solidFill>
                  <a:latin typeface="微软雅黑" pitchFamily="34" charset="-122"/>
                  <a:ea typeface="微软雅黑" pitchFamily="34" charset="-122"/>
                </a:rPr>
                <a:t>	listen       80;</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server_name</a:t>
              </a:r>
              <a:r>
                <a:rPr lang="en-US" altLang="zh-CN" sz="1400" b="1" kern="0" dirty="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test.ng.test</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a:t>
              </a:r>
              <a:r>
                <a:rPr lang="en-US" altLang="zh-CN" sz="1400" b="1" kern="0" dirty="0">
                  <a:solidFill>
                    <a:prstClr val="white"/>
                  </a:solidFill>
                  <a:latin typeface="微软雅黑" pitchFamily="34" charset="-122"/>
                  <a:ea typeface="微软雅黑" pitchFamily="34" charset="-122"/>
                </a:rPr>
                <a:t>	location /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proxy_pass</a:t>
              </a:r>
              <a:r>
                <a:rPr lang="en-US" altLang="zh-CN" sz="1400" b="1" kern="0" dirty="0">
                  <a:solidFill>
                    <a:prstClr val="white"/>
                  </a:solidFill>
                  <a:latin typeface="微软雅黑" pitchFamily="34" charset="-122"/>
                  <a:ea typeface="微软雅黑" pitchFamily="34" charset="-122"/>
                </a:rPr>
                <a:t> http://web_server;</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8 }</a:t>
              </a:r>
              <a:endParaRPr lang="en-US" altLang="zh-CN" sz="1400" b="1" kern="0" dirty="0">
                <a:solidFill>
                  <a:prstClr val="white"/>
                </a:solidFill>
                <a:latin typeface="微软雅黑" pitchFamily="34" charset="-122"/>
                <a:ea typeface="微软雅黑" pitchFamily="34" charset="-122"/>
              </a:endParaRPr>
            </a:p>
          </p:txBody>
        </p:sp>
      </p:grpSp>
      <p:sp>
        <p:nvSpPr>
          <p:cNvPr id="12" name="矩形 11"/>
          <p:cNvSpPr/>
          <p:nvPr/>
        </p:nvSpPr>
        <p:spPr>
          <a:xfrm>
            <a:off x="761902" y="3795104"/>
            <a:ext cx="2776946" cy="1376922"/>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56077" y="4607224"/>
            <a:ext cx="3107913"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78646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一般</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）验证测试</a:t>
            </a:r>
          </a:p>
        </p:txBody>
      </p:sp>
      <p:pic>
        <p:nvPicPr>
          <p:cNvPr id="52226"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69593" y="2506474"/>
            <a:ext cx="4457143" cy="16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图片 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69593" y="4265355"/>
            <a:ext cx="4447619" cy="16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圆角矩形 15"/>
          <p:cNvSpPr/>
          <p:nvPr/>
        </p:nvSpPr>
        <p:spPr>
          <a:xfrm>
            <a:off x="5696155" y="2762620"/>
            <a:ext cx="172592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第一次访问</a:t>
            </a:r>
            <a:endParaRPr lang="zh-CN" altLang="en-US" dirty="0">
              <a:solidFill>
                <a:schemeClr val="tx1"/>
              </a:solidFill>
            </a:endParaRPr>
          </a:p>
        </p:txBody>
      </p:sp>
      <p:sp>
        <p:nvSpPr>
          <p:cNvPr id="17" name="圆角矩形 16"/>
          <p:cNvSpPr/>
          <p:nvPr/>
        </p:nvSpPr>
        <p:spPr>
          <a:xfrm>
            <a:off x="5694173" y="4553812"/>
            <a:ext cx="172592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第二次访问</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43189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一般</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40179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）验证测试</a:t>
            </a:r>
            <a:endParaRPr lang="en-US" altLang="zh-CN" b="1" u="sng" dirty="0">
              <a:solidFill>
                <a:srgbClr val="0070C0"/>
              </a:solidFill>
            </a:endParaRPr>
          </a:p>
          <a:p>
            <a:pPr>
              <a:lnSpc>
                <a:spcPct val="200000"/>
              </a:lnSpc>
            </a:pPr>
            <a:r>
              <a:rPr lang="zh-CN" altLang="en-US" dirty="0" smtClean="0"/>
              <a:t>接着</a:t>
            </a:r>
            <a:r>
              <a:rPr lang="zh-CN" altLang="en-US" dirty="0"/>
              <a:t>尝试不断刷新，如果测试结果</a:t>
            </a:r>
            <a:r>
              <a:rPr lang="zh-CN" altLang="en-US" dirty="0" smtClean="0"/>
              <a:t>在两</a:t>
            </a:r>
            <a:r>
              <a:rPr lang="zh-CN" altLang="en-US" dirty="0"/>
              <a:t>图之间</a:t>
            </a:r>
            <a:r>
              <a:rPr lang="zh-CN" altLang="en-US" b="1" u="sng" dirty="0">
                <a:solidFill>
                  <a:srgbClr val="0070C0"/>
                </a:solidFill>
              </a:rPr>
              <a:t>交替</a:t>
            </a:r>
            <a:r>
              <a:rPr lang="zh-CN" altLang="en-US" dirty="0"/>
              <a:t>，说明负载均衡服务器根据每个请求</a:t>
            </a:r>
            <a:r>
              <a:rPr lang="zh-CN" altLang="en-US" b="1" u="sng" dirty="0">
                <a:solidFill>
                  <a:srgbClr val="0070C0"/>
                </a:solidFill>
              </a:rPr>
              <a:t>按照时间顺序逐一分配</a:t>
            </a:r>
            <a:r>
              <a:rPr lang="zh-CN" altLang="en-US" dirty="0"/>
              <a:t>到</a:t>
            </a:r>
            <a:r>
              <a:rPr lang="en-US" altLang="zh-CN" dirty="0"/>
              <a:t>192.168.78.128</a:t>
            </a:r>
            <a:r>
              <a:rPr lang="zh-CN" altLang="en-US" dirty="0"/>
              <a:t>和</a:t>
            </a:r>
            <a:r>
              <a:rPr lang="en-US" altLang="zh-CN" dirty="0"/>
              <a:t>192.168.78.200</a:t>
            </a:r>
            <a:r>
              <a:rPr lang="zh-CN" altLang="en-US" dirty="0"/>
              <a:t>两台</a:t>
            </a:r>
            <a:r>
              <a:rPr lang="en-US" altLang="zh-CN" dirty="0"/>
              <a:t>Web</a:t>
            </a:r>
            <a:r>
              <a:rPr lang="zh-CN" altLang="en-US" dirty="0"/>
              <a:t>服务器中执行。</a:t>
            </a:r>
          </a:p>
        </p:txBody>
      </p:sp>
    </p:spTree>
    <p:custDataLst>
      <p:tags r:id="rId1"/>
    </p:custDataLst>
    <p:extLst>
      <p:ext uri="{BB962C8B-B14F-4D97-AF65-F5344CB8AC3E}">
        <p14:creationId xmlns:p14="http://schemas.microsoft.com/office/powerpoint/2010/main" val="414309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a:t>
            </a:r>
            <a:r>
              <a:rPr lang="zh-CN" altLang="en-US" sz="2000" b="1" dirty="0">
                <a:solidFill>
                  <a:schemeClr val="tx1">
                    <a:lumMod val="50000"/>
                    <a:lumOff val="50000"/>
                  </a:schemeClr>
                </a:solidFill>
                <a:latin typeface="微软雅黑" pitchFamily="34" charset="-122"/>
                <a:ea typeface="微软雅黑" pitchFamily="34" charset="-122"/>
              </a:rPr>
              <a:t>均衡的</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一般轮询负载均衡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3409072" y="216782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11210" y="2599873"/>
            <a:ext cx="7767777" cy="2293037"/>
            <a:chOff x="971600" y="1988840"/>
            <a:chExt cx="7200728" cy="2160240"/>
          </a:xfrm>
        </p:grpSpPr>
        <p:sp>
          <p:nvSpPr>
            <p:cNvPr id="8" name="流程图: 过程 7"/>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409072" y="2095818"/>
            <a:ext cx="2315917" cy="504056"/>
            <a:chOff x="3408211" y="1484784"/>
            <a:chExt cx="2315917" cy="504056"/>
          </a:xfrm>
        </p:grpSpPr>
        <p:sp>
          <p:nvSpPr>
            <p:cNvPr id="11" name="椭圆 10"/>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3" name="矩形 2"/>
          <p:cNvSpPr/>
          <p:nvPr/>
        </p:nvSpPr>
        <p:spPr>
          <a:xfrm>
            <a:off x="843156" y="2690976"/>
            <a:ext cx="7646922" cy="2169825"/>
          </a:xfrm>
          <a:prstGeom prst="rect">
            <a:avLst/>
          </a:prstGeom>
        </p:spPr>
        <p:txBody>
          <a:bodyPr wrap="square">
            <a:spAutoFit/>
          </a:bodyPr>
          <a:lstStyle/>
          <a:p>
            <a:pPr>
              <a:lnSpc>
                <a:spcPct val="150000"/>
              </a:lnSpc>
            </a:pPr>
            <a:r>
              <a:rPr lang="zh-CN" altLang="zh-CN" dirty="0"/>
              <a:t>值得一提的是，如果</a:t>
            </a:r>
            <a:r>
              <a:rPr lang="en-US" altLang="zh-CN" dirty="0"/>
              <a:t>Nginx</a:t>
            </a:r>
            <a:r>
              <a:rPr lang="zh-CN" altLang="zh-CN" dirty="0"/>
              <a:t>检测到后端某台服务器</a:t>
            </a:r>
            <a:r>
              <a:rPr lang="zh-CN" altLang="zh-CN" b="1" u="sng" dirty="0">
                <a:solidFill>
                  <a:srgbClr val="0070C0"/>
                </a:solidFill>
              </a:rPr>
              <a:t>宕机</a:t>
            </a:r>
            <a:r>
              <a:rPr lang="zh-CN" altLang="zh-CN" dirty="0"/>
              <a:t>，则会在负载均衡时</a:t>
            </a:r>
            <a:r>
              <a:rPr lang="zh-CN" altLang="zh-CN" b="1" u="sng" dirty="0">
                <a:solidFill>
                  <a:srgbClr val="0070C0"/>
                </a:solidFill>
              </a:rPr>
              <a:t>自动剔除</a:t>
            </a:r>
            <a:r>
              <a:rPr lang="zh-CN" altLang="zh-CN" dirty="0"/>
              <a:t>该服务器。下面关闭</a:t>
            </a:r>
            <a:r>
              <a:rPr lang="en-US" altLang="zh-CN" dirty="0"/>
              <a:t>Web</a:t>
            </a:r>
            <a:r>
              <a:rPr lang="zh-CN" altLang="zh-CN" dirty="0"/>
              <a:t>服务器</a:t>
            </a:r>
            <a:r>
              <a:rPr lang="en-US" altLang="zh-CN" dirty="0"/>
              <a:t>192.168.78.200</a:t>
            </a:r>
            <a:r>
              <a:rPr lang="zh-CN" altLang="zh-CN" dirty="0"/>
              <a:t>进行测试，通过反复刷新“</a:t>
            </a:r>
            <a:r>
              <a:rPr lang="en-US" altLang="zh-CN" dirty="0"/>
              <a:t>http://</a:t>
            </a:r>
            <a:r>
              <a:rPr lang="en-US" altLang="zh-CN" dirty="0" smtClean="0"/>
              <a:t>test.ng.test</a:t>
            </a:r>
            <a:r>
              <a:rPr lang="zh-CN" altLang="zh-CN" dirty="0" smtClean="0"/>
              <a:t>”</a:t>
            </a:r>
            <a:r>
              <a:rPr lang="zh-CN" altLang="zh-CN" dirty="0"/>
              <a:t>观察浏览器显示结果</a:t>
            </a:r>
            <a:r>
              <a:rPr lang="zh-CN" altLang="zh-CN" dirty="0" smtClean="0"/>
              <a:t>。如果</a:t>
            </a:r>
            <a:r>
              <a:rPr lang="zh-CN" altLang="zh-CN" dirty="0"/>
              <a:t>网页中一直显示当前后端服务器为</a:t>
            </a:r>
            <a:r>
              <a:rPr lang="en-US" altLang="zh-CN" dirty="0"/>
              <a:t>192.168.78.128</a:t>
            </a:r>
            <a:r>
              <a:rPr lang="zh-CN" altLang="zh-CN" dirty="0"/>
              <a:t>，说明</a:t>
            </a:r>
            <a:r>
              <a:rPr lang="en-US" altLang="zh-CN" dirty="0"/>
              <a:t>192.168.78.200</a:t>
            </a:r>
            <a:r>
              <a:rPr lang="zh-CN" altLang="zh-CN" dirty="0"/>
              <a:t>服务器已经自动被剔除。</a:t>
            </a:r>
          </a:p>
        </p:txBody>
      </p:sp>
    </p:spTree>
    <p:custDataLst>
      <p:tags r:id="rId1"/>
    </p:custDataLst>
    <p:extLst>
      <p:ext uri="{BB962C8B-B14F-4D97-AF65-F5344CB8AC3E}">
        <p14:creationId xmlns:p14="http://schemas.microsoft.com/office/powerpoint/2010/main" val="900130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401792" cy="1754326"/>
          </a:xfrm>
          <a:prstGeom prst="rect">
            <a:avLst/>
          </a:prstGeom>
        </p:spPr>
        <p:txBody>
          <a:bodyPr wrap="square">
            <a:spAutoFit/>
          </a:bodyPr>
          <a:lstStyle/>
          <a:p>
            <a:pPr>
              <a:lnSpc>
                <a:spcPct val="200000"/>
              </a:lnSpc>
            </a:pPr>
            <a:r>
              <a:rPr lang="zh-CN" altLang="en-US" b="1" u="sng" dirty="0">
                <a:solidFill>
                  <a:srgbClr val="0070C0"/>
                </a:solidFill>
              </a:rPr>
              <a:t>加权轮询负载均衡的实现方式</a:t>
            </a:r>
            <a:r>
              <a:rPr lang="zh-CN" altLang="en-US" dirty="0" smtClean="0"/>
              <a:t>：</a:t>
            </a:r>
            <a:r>
              <a:rPr lang="zh-CN" altLang="en-US" dirty="0"/>
              <a:t>通过</a:t>
            </a:r>
            <a:r>
              <a:rPr lang="en-US" altLang="zh-CN" dirty="0"/>
              <a:t>weight</a:t>
            </a:r>
            <a:r>
              <a:rPr lang="zh-CN" altLang="en-US" dirty="0"/>
              <a:t>参数设置权重</a:t>
            </a:r>
            <a:r>
              <a:rPr lang="zh-CN" altLang="en-US" dirty="0" smtClean="0"/>
              <a:t>大小。</a:t>
            </a:r>
            <a:endParaRPr lang="en-US" altLang="zh-CN" dirty="0" smtClean="0"/>
          </a:p>
          <a:p>
            <a:pPr>
              <a:lnSpc>
                <a:spcPct val="200000"/>
              </a:lnSpc>
            </a:pPr>
            <a:r>
              <a:rPr lang="zh-CN" altLang="en-US" b="1" u="sng" dirty="0">
                <a:solidFill>
                  <a:srgbClr val="0070C0"/>
                </a:solidFill>
              </a:rPr>
              <a:t>作用</a:t>
            </a:r>
            <a:r>
              <a:rPr lang="zh-CN" altLang="en-US" dirty="0" smtClean="0"/>
              <a:t>：</a:t>
            </a:r>
            <a:r>
              <a:rPr lang="zh-CN" altLang="en-US" dirty="0"/>
              <a:t>通过加权轮询，可以让每台服务器承担与之硬件配置相符的工作量，从而在整体上发挥最佳的效果</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4193314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401792" cy="646331"/>
          </a:xfrm>
          <a:prstGeom prst="rect">
            <a:avLst/>
          </a:prstGeom>
        </p:spPr>
        <p:txBody>
          <a:bodyPr wrap="square">
            <a:spAutoFit/>
          </a:bodyPr>
          <a:lstStyle/>
          <a:p>
            <a:pPr>
              <a:lnSpc>
                <a:spcPct val="200000"/>
              </a:lnSpc>
            </a:pPr>
            <a:r>
              <a:rPr lang="zh-CN" altLang="en-US" dirty="0"/>
              <a:t>接下来，为上一小节中配置的服务器组设置权重，实现</a:t>
            </a:r>
            <a:r>
              <a:rPr lang="zh-CN" altLang="en-US" b="1" u="sng" dirty="0">
                <a:solidFill>
                  <a:srgbClr val="0070C0"/>
                </a:solidFill>
              </a:rPr>
              <a:t>加权轮询</a:t>
            </a:r>
            <a:r>
              <a:rPr lang="zh-CN" altLang="en-US" dirty="0"/>
              <a:t>，具体如下。</a:t>
            </a:r>
          </a:p>
        </p:txBody>
      </p:sp>
      <p:grpSp>
        <p:nvGrpSpPr>
          <p:cNvPr id="7" name="组合 2"/>
          <p:cNvGrpSpPr>
            <a:grpSpLocks/>
          </p:cNvGrpSpPr>
          <p:nvPr/>
        </p:nvGrpSpPr>
        <p:grpSpPr bwMode="auto">
          <a:xfrm>
            <a:off x="1809703" y="2855104"/>
            <a:ext cx="5122493" cy="2429415"/>
            <a:chOff x="3451224" y="3515222"/>
            <a:chExt cx="2538279" cy="3091894"/>
          </a:xfrm>
        </p:grpSpPr>
        <p:sp>
          <p:nvSpPr>
            <p:cNvPr id="8" name="矩形 1"/>
            <p:cNvSpPr>
              <a:spLocks noChangeArrowheads="1"/>
            </p:cNvSpPr>
            <p:nvPr/>
          </p:nvSpPr>
          <p:spPr bwMode="auto">
            <a:xfrm>
              <a:off x="3451224" y="3515222"/>
              <a:ext cx="2538279" cy="309189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3" y="3658902"/>
              <a:ext cx="2418039" cy="262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1 upstream </a:t>
              </a:r>
              <a:r>
                <a:rPr lang="en-US" altLang="zh-CN" sz="1600" b="1" kern="0" dirty="0" err="1">
                  <a:solidFill>
                    <a:prstClr val="white"/>
                  </a:solidFill>
                  <a:latin typeface="微软雅黑" pitchFamily="34" charset="-122"/>
                  <a:ea typeface="微软雅黑" pitchFamily="34" charset="-122"/>
                </a:rPr>
                <a:t>web_server</a:t>
              </a:r>
              <a:r>
                <a:rPr lang="en-US" altLang="zh-CN" sz="16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2</a:t>
              </a:r>
              <a:r>
                <a:rPr lang="en-US" altLang="zh-CN" sz="1600" b="1" kern="0" dirty="0">
                  <a:solidFill>
                    <a:prstClr val="white"/>
                  </a:solidFill>
                  <a:latin typeface="微软雅黑" pitchFamily="34" charset="-122"/>
                  <a:ea typeface="微软雅黑" pitchFamily="34" charset="-122"/>
                </a:rPr>
                <a:t>	server 192.168.78.128 weight=1;</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3</a:t>
              </a:r>
              <a:r>
                <a:rPr lang="en-US" altLang="zh-CN" sz="1600" b="1" kern="0" dirty="0">
                  <a:solidFill>
                    <a:prstClr val="white"/>
                  </a:solidFill>
                  <a:latin typeface="微软雅黑" pitchFamily="34" charset="-122"/>
                  <a:ea typeface="微软雅黑" pitchFamily="34" charset="-122"/>
                </a:rPr>
                <a:t>	server 192.168.78.200 weight=3;</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4 }</a:t>
              </a:r>
              <a:endParaRPr lang="en-US" altLang="zh-CN" sz="1600" b="1" kern="0" dirty="0">
                <a:solidFill>
                  <a:prstClr val="white"/>
                </a:solidFill>
                <a:latin typeface="微软雅黑" pitchFamily="34" charset="-122"/>
                <a:ea typeface="微软雅黑" pitchFamily="34" charset="-122"/>
              </a:endParaRPr>
            </a:p>
          </p:txBody>
        </p:sp>
      </p:grpSp>
      <p:sp>
        <p:nvSpPr>
          <p:cNvPr id="10" name="矩形 9"/>
          <p:cNvSpPr/>
          <p:nvPr/>
        </p:nvSpPr>
        <p:spPr>
          <a:xfrm>
            <a:off x="5199420" y="3561910"/>
            <a:ext cx="1270659" cy="95071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738992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代理</a:t>
            </a:r>
            <a:r>
              <a:rPr lang="zh-CN" altLang="en-US" dirty="0" smtClean="0"/>
              <a:t>：也</a:t>
            </a:r>
            <a:r>
              <a:rPr lang="zh-CN" altLang="en-US" dirty="0"/>
              <a:t>被叫做正向代理，是一个位于客户端和目标服务器之间的代理</a:t>
            </a:r>
            <a:r>
              <a:rPr lang="zh-CN" altLang="en-US" dirty="0" smtClean="0"/>
              <a:t>服务器。</a:t>
            </a:r>
            <a:endParaRPr lang="en-US" altLang="zh-CN" dirty="0" smtClean="0"/>
          </a:p>
          <a:p>
            <a:pPr>
              <a:lnSpc>
                <a:spcPct val="200000"/>
              </a:lnSpc>
            </a:pPr>
            <a:r>
              <a:rPr lang="zh-CN" altLang="en-US" b="1" u="sng" dirty="0">
                <a:solidFill>
                  <a:srgbClr val="0070C0"/>
                </a:solidFill>
              </a:rPr>
              <a:t>作用</a:t>
            </a:r>
            <a:r>
              <a:rPr lang="zh-CN" altLang="en-US" dirty="0" smtClean="0"/>
              <a:t>：客户端</a:t>
            </a:r>
            <a:r>
              <a:rPr lang="zh-CN" altLang="en-US" dirty="0"/>
              <a:t>将发送的请求和指定的目标服务器提交给代理服务器，然后代理服务器向目标服务器发起请求，并将获得的响应结果返回给客户端的过程。</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350139541"/>
              </p:ext>
            </p:extLst>
          </p:nvPr>
        </p:nvGraphicFramePr>
        <p:xfrm>
          <a:off x="2528887" y="4037610"/>
          <a:ext cx="4086225" cy="1343025"/>
        </p:xfrm>
        <a:graphic>
          <a:graphicData uri="http://schemas.openxmlformats.org/presentationml/2006/ole">
            <mc:AlternateContent xmlns:mc="http://schemas.openxmlformats.org/markup-compatibility/2006">
              <mc:Choice xmlns:v="urn:schemas-microsoft-com:vml" Requires="v">
                <p:oleObj spid="_x0000_s31800" name="Visio" r:id="rId5" imgW="7281630" imgH="2390326" progId="Visio.Drawing.11">
                  <p:embed/>
                </p:oleObj>
              </mc:Choice>
              <mc:Fallback>
                <p:oleObj name="Visio" r:id="rId5" imgW="7281630" imgH="2390326"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887" y="4037610"/>
                        <a:ext cx="4086225"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256243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508670"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b="1" u="sng" dirty="0" err="1">
                <a:solidFill>
                  <a:srgbClr val="0070C0"/>
                </a:solidFill>
              </a:rPr>
              <a:t>weigth</a:t>
            </a:r>
            <a:r>
              <a:rPr lang="zh-CN" altLang="en-US" b="1" u="sng" dirty="0">
                <a:solidFill>
                  <a:srgbClr val="0070C0"/>
                </a:solidFill>
              </a:rPr>
              <a:t>参数</a:t>
            </a:r>
            <a:r>
              <a:rPr lang="zh-CN" altLang="en-US" dirty="0"/>
              <a:t>表示权值，权值越高则被分配到的几率越大</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在</a:t>
            </a:r>
            <a:r>
              <a:rPr lang="zh-CN" altLang="en-US" dirty="0"/>
              <a:t>负载均衡的过程中，</a:t>
            </a:r>
            <a:r>
              <a:rPr lang="en-US" altLang="zh-CN" dirty="0"/>
              <a:t>Nginx</a:t>
            </a:r>
            <a:r>
              <a:rPr lang="zh-CN" altLang="en-US" dirty="0"/>
              <a:t>将按照</a:t>
            </a:r>
            <a:r>
              <a:rPr lang="zh-CN" altLang="en-US" b="1" u="sng" dirty="0">
                <a:solidFill>
                  <a:srgbClr val="0070C0"/>
                </a:solidFill>
              </a:rPr>
              <a:t>平滑加权轮询算法</a:t>
            </a:r>
            <a:r>
              <a:rPr lang="zh-CN" altLang="en-US" dirty="0"/>
              <a:t>进行具体分配</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权值总和为一个循环</a:t>
            </a:r>
            <a:r>
              <a:rPr lang="zh-CN" altLang="en-US" dirty="0"/>
              <a:t>，这里的配置就是以</a:t>
            </a:r>
            <a:r>
              <a:rPr lang="en-US" altLang="zh-CN" dirty="0"/>
              <a:t>4</a:t>
            </a:r>
            <a:r>
              <a:rPr lang="zh-CN" altLang="en-US" dirty="0"/>
              <a:t>次请求为一个循环，在循环过程中，服务器</a:t>
            </a:r>
            <a:r>
              <a:rPr lang="en-US" altLang="zh-CN" dirty="0"/>
              <a:t>192.168.78.128</a:t>
            </a:r>
            <a:r>
              <a:rPr lang="zh-CN" altLang="en-US" dirty="0"/>
              <a:t>会在</a:t>
            </a:r>
            <a:r>
              <a:rPr lang="en-US" altLang="zh-CN" dirty="0"/>
              <a:t>4</a:t>
            </a:r>
            <a:r>
              <a:rPr lang="zh-CN" altLang="en-US" dirty="0"/>
              <a:t>次请求中被分别到</a:t>
            </a:r>
            <a:r>
              <a:rPr lang="en-US" altLang="zh-CN" dirty="0"/>
              <a:t>1</a:t>
            </a:r>
            <a:r>
              <a:rPr lang="zh-CN" altLang="en-US" dirty="0"/>
              <a:t>次，服务器</a:t>
            </a:r>
            <a:r>
              <a:rPr lang="en-US" altLang="zh-CN" dirty="0"/>
              <a:t>192.168.78.200</a:t>
            </a:r>
            <a:r>
              <a:rPr lang="zh-CN" altLang="en-US" dirty="0"/>
              <a:t>则会被分配到</a:t>
            </a:r>
            <a:r>
              <a:rPr lang="en-US" altLang="zh-CN" dirty="0"/>
              <a:t>3</a:t>
            </a:r>
            <a:r>
              <a:rPr lang="zh-CN" altLang="en-US" dirty="0"/>
              <a:t>次，但是</a:t>
            </a:r>
            <a:r>
              <a:rPr lang="en-US" altLang="zh-CN" dirty="0"/>
              <a:t>3</a:t>
            </a:r>
            <a:r>
              <a:rPr lang="zh-CN" altLang="en-US" dirty="0"/>
              <a:t>次被选取的机会并不会连续执行，而是</a:t>
            </a:r>
            <a:r>
              <a:rPr lang="zh-CN" altLang="en-US" b="1" u="sng" dirty="0">
                <a:solidFill>
                  <a:srgbClr val="0070C0"/>
                </a:solidFill>
              </a:rPr>
              <a:t>按照算法分散执行</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3259121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508670" cy="646331"/>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dirty="0"/>
              <a:t>按照上述配置完成后，通过浏览器访问</a:t>
            </a:r>
            <a:r>
              <a:rPr lang="en-US" altLang="zh-CN" dirty="0"/>
              <a:t>4</a:t>
            </a:r>
            <a:r>
              <a:rPr lang="zh-CN" altLang="en-US" dirty="0" smtClean="0"/>
              <a:t>次</a:t>
            </a:r>
            <a:r>
              <a:rPr lang="en-US" altLang="zh-CN" dirty="0" smtClean="0"/>
              <a:t>http</a:t>
            </a:r>
            <a:r>
              <a:rPr lang="en-US" altLang="zh-CN" dirty="0"/>
              <a:t>://</a:t>
            </a:r>
            <a:r>
              <a:rPr lang="en-US" altLang="zh-CN" dirty="0" smtClean="0"/>
              <a:t>test.ng.test</a:t>
            </a:r>
            <a:r>
              <a:rPr lang="zh-CN" altLang="en-US" dirty="0" smtClean="0"/>
              <a:t>。</a:t>
            </a:r>
          </a:p>
        </p:txBody>
      </p:sp>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79053" y="2682651"/>
            <a:ext cx="4457143" cy="16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79053" y="4441532"/>
            <a:ext cx="4447619" cy="16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a:xfrm>
            <a:off x="5605615" y="2938797"/>
            <a:ext cx="172592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r>
              <a:rPr lang="zh-CN" altLang="en-US" dirty="0" smtClean="0">
                <a:solidFill>
                  <a:schemeClr val="tx1"/>
                </a:solidFill>
              </a:rPr>
              <a:t>次显示效果</a:t>
            </a:r>
            <a:endParaRPr lang="zh-CN" altLang="en-US" dirty="0">
              <a:solidFill>
                <a:schemeClr val="tx1"/>
              </a:solidFill>
            </a:endParaRPr>
          </a:p>
        </p:txBody>
      </p:sp>
      <p:sp>
        <p:nvSpPr>
          <p:cNvPr id="10" name="圆角矩形 9"/>
          <p:cNvSpPr/>
          <p:nvPr/>
        </p:nvSpPr>
        <p:spPr>
          <a:xfrm>
            <a:off x="5603633" y="4729989"/>
            <a:ext cx="1725923"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r>
              <a:rPr lang="zh-CN" altLang="en-US" dirty="0" smtClean="0">
                <a:solidFill>
                  <a:schemeClr val="tx1"/>
                </a:solidFill>
              </a:rPr>
              <a:t>次</a:t>
            </a:r>
            <a:r>
              <a:rPr lang="zh-CN" altLang="en-US" dirty="0">
                <a:solidFill>
                  <a:schemeClr val="tx1"/>
                </a:solidFill>
              </a:rPr>
              <a:t>显示效果</a:t>
            </a:r>
          </a:p>
        </p:txBody>
      </p:sp>
    </p:spTree>
    <p:custDataLst>
      <p:tags r:id="rId1"/>
    </p:custDataLst>
    <p:extLst>
      <p:ext uri="{BB962C8B-B14F-4D97-AF65-F5344CB8AC3E}">
        <p14:creationId xmlns:p14="http://schemas.microsoft.com/office/powerpoint/2010/main" val="406817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62198" y="1948564"/>
            <a:ext cx="8508670" cy="646331"/>
          </a:xfrm>
          <a:prstGeom prst="rect">
            <a:avLst/>
          </a:prstGeom>
        </p:spPr>
        <p:txBody>
          <a:bodyPr wrap="square">
            <a:spAutoFit/>
          </a:bodyPr>
          <a:lstStyle/>
          <a:p>
            <a:pPr>
              <a:lnSpc>
                <a:spcPct val="200000"/>
              </a:lnSpc>
            </a:pPr>
            <a:r>
              <a:rPr lang="zh-CN" altLang="en-US" dirty="0"/>
              <a:t>除此之外，还可以设定每台</a:t>
            </a:r>
            <a:r>
              <a:rPr lang="en-US" altLang="zh-CN" dirty="0"/>
              <a:t>Web</a:t>
            </a:r>
            <a:r>
              <a:rPr lang="zh-CN" altLang="en-US" dirty="0"/>
              <a:t>服务器在</a:t>
            </a:r>
            <a:r>
              <a:rPr lang="zh-CN" altLang="en-US" b="1" u="sng" dirty="0">
                <a:solidFill>
                  <a:srgbClr val="0070C0"/>
                </a:solidFill>
              </a:rPr>
              <a:t>负载均衡调度中的状态</a:t>
            </a:r>
            <a:r>
              <a:rPr lang="zh-CN" altLang="en-US" dirty="0"/>
              <a:t>，常用的</a:t>
            </a:r>
            <a:r>
              <a:rPr lang="zh-CN" altLang="en-US" dirty="0" smtClean="0"/>
              <a:t>参数有：</a:t>
            </a:r>
          </a:p>
        </p:txBody>
      </p:sp>
      <p:graphicFrame>
        <p:nvGraphicFramePr>
          <p:cNvPr id="11" name="表格 10"/>
          <p:cNvGraphicFramePr>
            <a:graphicFrameLocks noGrp="1"/>
          </p:cNvGraphicFramePr>
          <p:nvPr>
            <p:extLst>
              <p:ext uri="{D42A27DB-BD31-4B8C-83A1-F6EECF244321}">
                <p14:modId xmlns:p14="http://schemas.microsoft.com/office/powerpoint/2010/main" val="2035890352"/>
              </p:ext>
            </p:extLst>
          </p:nvPr>
        </p:nvGraphicFramePr>
        <p:xfrm>
          <a:off x="489860" y="2719521"/>
          <a:ext cx="8087096" cy="2873760"/>
        </p:xfrm>
        <a:graphic>
          <a:graphicData uri="http://schemas.openxmlformats.org/drawingml/2006/table">
            <a:tbl>
              <a:tblPr firstRow="1" bandRow="1"/>
              <a:tblGrid>
                <a:gridCol w="1258783"/>
                <a:gridCol w="6828313"/>
              </a:tblGrid>
              <a:tr h="503643">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配置方式</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61561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max_fails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允许请求失败的次数，默认为</a:t>
                      </a:r>
                      <a:r>
                        <a:rPr lang="en-US" sz="1400" kern="100" dirty="0">
                          <a:solidFill>
                            <a:schemeClr val="dk1"/>
                          </a:solidFill>
                          <a:effectLst/>
                          <a:latin typeface="Times New Roman"/>
                          <a:ea typeface="+mn-ea"/>
                          <a:cs typeface="+mn-cs"/>
                        </a:rPr>
                        <a:t>1</a:t>
                      </a:r>
                      <a:r>
                        <a:rPr lang="zh-CN" sz="1400" kern="100" dirty="0">
                          <a:solidFill>
                            <a:schemeClr val="dk1"/>
                          </a:solidFill>
                          <a:effectLst/>
                          <a:latin typeface="Times New Roman"/>
                          <a:ea typeface="+mn-ea"/>
                          <a:cs typeface="+mn-cs"/>
                        </a:rPr>
                        <a:t>。当超过最大次数时，返回</a:t>
                      </a:r>
                      <a:r>
                        <a:rPr lang="en-US" sz="1400" kern="100" dirty="0" err="1">
                          <a:solidFill>
                            <a:schemeClr val="dk1"/>
                          </a:solidFill>
                          <a:effectLst/>
                          <a:latin typeface="Times New Roman"/>
                          <a:ea typeface="+mn-ea"/>
                          <a:cs typeface="+mn-cs"/>
                        </a:rPr>
                        <a:t>proxy_next_upstream</a:t>
                      </a:r>
                      <a:r>
                        <a:rPr lang="en-US" sz="1400" kern="100" dirty="0">
                          <a:solidFill>
                            <a:schemeClr val="dk1"/>
                          </a:solidFill>
                          <a:effectLst/>
                          <a:latin typeface="Times New Roman"/>
                          <a:ea typeface="+mn-ea"/>
                          <a:cs typeface="+mn-cs"/>
                        </a:rPr>
                        <a:t> </a:t>
                      </a:r>
                      <a:r>
                        <a:rPr lang="zh-CN" sz="1400" kern="100" dirty="0">
                          <a:solidFill>
                            <a:schemeClr val="dk1"/>
                          </a:solidFill>
                          <a:effectLst/>
                          <a:latin typeface="Times New Roman"/>
                          <a:ea typeface="+mn-ea"/>
                          <a:cs typeface="+mn-cs"/>
                        </a:rPr>
                        <a:t>指令定义的错误</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2327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fail_timeout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在经历了</a:t>
                      </a:r>
                      <a:r>
                        <a:rPr lang="en-US" sz="1400" kern="100" dirty="0" err="1">
                          <a:solidFill>
                            <a:schemeClr val="dk1"/>
                          </a:solidFill>
                          <a:effectLst/>
                          <a:latin typeface="Times New Roman"/>
                          <a:ea typeface="+mn-ea"/>
                          <a:cs typeface="+mn-cs"/>
                        </a:rPr>
                        <a:t>max_fails</a:t>
                      </a:r>
                      <a:r>
                        <a:rPr lang="zh-CN" sz="1400" kern="100" dirty="0">
                          <a:solidFill>
                            <a:schemeClr val="dk1"/>
                          </a:solidFill>
                          <a:effectLst/>
                          <a:latin typeface="Times New Roman"/>
                          <a:ea typeface="+mn-ea"/>
                          <a:cs typeface="+mn-cs"/>
                        </a:rPr>
                        <a:t>次失败后，暂停服务的时间。且在实际应用中</a:t>
                      </a:r>
                      <a:r>
                        <a:rPr lang="en-US" sz="1400" kern="100" dirty="0" err="1">
                          <a:solidFill>
                            <a:schemeClr val="dk1"/>
                          </a:solidFill>
                          <a:effectLst/>
                          <a:latin typeface="Times New Roman"/>
                          <a:ea typeface="+mn-ea"/>
                          <a:cs typeface="+mn-cs"/>
                        </a:rPr>
                        <a:t>max_fails</a:t>
                      </a:r>
                      <a:r>
                        <a:rPr lang="zh-CN" sz="1400" kern="100" dirty="0">
                          <a:solidFill>
                            <a:schemeClr val="dk1"/>
                          </a:solidFill>
                          <a:effectLst/>
                          <a:latin typeface="Times New Roman"/>
                          <a:ea typeface="+mn-ea"/>
                          <a:cs typeface="+mn-cs"/>
                        </a:rPr>
                        <a:t>一般与</a:t>
                      </a:r>
                      <a:r>
                        <a:rPr lang="en-US" sz="1400" kern="100" dirty="0" err="1">
                          <a:solidFill>
                            <a:schemeClr val="dk1"/>
                          </a:solidFill>
                          <a:effectLst/>
                          <a:latin typeface="Times New Roman"/>
                          <a:ea typeface="+mn-ea"/>
                          <a:cs typeface="+mn-cs"/>
                        </a:rPr>
                        <a:t>fail_timeout</a:t>
                      </a:r>
                      <a:r>
                        <a:rPr lang="zh-CN" sz="1400" kern="100" dirty="0">
                          <a:solidFill>
                            <a:schemeClr val="dk1"/>
                          </a:solidFill>
                          <a:effectLst/>
                          <a:latin typeface="Times New Roman"/>
                          <a:ea typeface="+mn-ea"/>
                          <a:cs typeface="+mn-cs"/>
                        </a:rPr>
                        <a:t>一起使用</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61561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backup</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预留的备份机器</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61561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down</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表示当前的</a:t>
                      </a:r>
                      <a:r>
                        <a:rPr lang="en-US" sz="1400" kern="100" dirty="0">
                          <a:solidFill>
                            <a:schemeClr val="dk1"/>
                          </a:solidFill>
                          <a:effectLst/>
                          <a:latin typeface="Times New Roman"/>
                          <a:ea typeface="+mn-ea"/>
                          <a:cs typeface="+mn-cs"/>
                        </a:rPr>
                        <a:t>server</a:t>
                      </a:r>
                      <a:r>
                        <a:rPr lang="zh-CN" sz="1400" kern="100" dirty="0">
                          <a:solidFill>
                            <a:schemeClr val="dk1"/>
                          </a:solidFill>
                          <a:effectLst/>
                          <a:latin typeface="Times New Roman"/>
                          <a:ea typeface="+mn-ea"/>
                          <a:cs typeface="+mn-cs"/>
                        </a:rPr>
                        <a:t>暂时不参与负载均衡</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bl>
          </a:graphicData>
        </a:graphic>
      </p:graphicFrame>
    </p:spTree>
    <p:custDataLst>
      <p:tags r:id="rId1"/>
    </p:custDataLst>
    <p:extLst>
      <p:ext uri="{BB962C8B-B14F-4D97-AF65-F5344CB8AC3E}">
        <p14:creationId xmlns:p14="http://schemas.microsoft.com/office/powerpoint/2010/main" val="6370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01673" y="2494167"/>
            <a:ext cx="8302939" cy="2160000"/>
            <a:chOff x="415635" y="2398807"/>
            <a:chExt cx="7920000" cy="2160000"/>
          </a:xfrm>
        </p:grpSpPr>
        <p:sp>
          <p:nvSpPr>
            <p:cNvPr id="8" name="矩形 7"/>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582375" y="2114165"/>
            <a:ext cx="1235034" cy="866899"/>
            <a:chOff x="7623958" y="2018805"/>
            <a:chExt cx="1235034" cy="866899"/>
          </a:xfrm>
        </p:grpSpPr>
        <p:sp>
          <p:nvSpPr>
            <p:cNvPr id="12" name="泪滴形 11"/>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530984" y="2876345"/>
            <a:ext cx="8233004" cy="1200329"/>
          </a:xfrm>
          <a:prstGeom prst="rect">
            <a:avLst/>
          </a:prstGeom>
        </p:spPr>
        <p:txBody>
          <a:bodyPr wrap="square">
            <a:spAutoFit/>
          </a:bodyPr>
          <a:lstStyle/>
          <a:p>
            <a:pPr>
              <a:lnSpc>
                <a:spcPct val="200000"/>
              </a:lnSpc>
            </a:pPr>
            <a:r>
              <a:rPr lang="zh-CN" altLang="en-US" dirty="0"/>
              <a:t>设置为</a:t>
            </a:r>
            <a:r>
              <a:rPr lang="en-US" altLang="zh-CN" b="1" u="sng" dirty="0">
                <a:solidFill>
                  <a:srgbClr val="0070C0"/>
                </a:solidFill>
              </a:rPr>
              <a:t>backup</a:t>
            </a:r>
            <a:r>
              <a:rPr lang="zh-CN" altLang="en-US" dirty="0"/>
              <a:t>的服务器，</a:t>
            </a:r>
            <a:r>
              <a:rPr lang="zh-CN" altLang="en-US" b="1" u="sng" dirty="0">
                <a:solidFill>
                  <a:srgbClr val="0070C0"/>
                </a:solidFill>
              </a:rPr>
              <a:t>只有</a:t>
            </a:r>
            <a:r>
              <a:rPr lang="zh-CN" altLang="en-US" dirty="0"/>
              <a:t>当其他所有的非</a:t>
            </a:r>
            <a:r>
              <a:rPr lang="en-US" altLang="zh-CN" dirty="0"/>
              <a:t>backup</a:t>
            </a:r>
            <a:r>
              <a:rPr lang="zh-CN" altLang="en-US" dirty="0"/>
              <a:t>机器出现故障或者忙碌的情况下，</a:t>
            </a:r>
            <a:r>
              <a:rPr lang="zh-CN" altLang="en-US" b="1" u="sng" dirty="0">
                <a:solidFill>
                  <a:srgbClr val="0070C0"/>
                </a:solidFill>
              </a:rPr>
              <a:t>才会</a:t>
            </a:r>
            <a:r>
              <a:rPr lang="zh-CN" altLang="en-US" dirty="0"/>
              <a:t>请求</a:t>
            </a:r>
            <a:r>
              <a:rPr lang="en-US" altLang="zh-CN" dirty="0"/>
              <a:t>backup</a:t>
            </a:r>
            <a:r>
              <a:rPr lang="zh-CN" altLang="en-US" dirty="0"/>
              <a:t>服务器，因此这台</a:t>
            </a:r>
            <a:r>
              <a:rPr lang="zh-CN" altLang="en-US" b="1" u="sng" dirty="0">
                <a:solidFill>
                  <a:srgbClr val="0070C0"/>
                </a:solidFill>
              </a:rPr>
              <a:t>服务器的压力最小</a:t>
            </a:r>
            <a:r>
              <a:rPr lang="zh-CN" altLang="en-US" dirty="0"/>
              <a:t>。</a:t>
            </a:r>
          </a:p>
        </p:txBody>
      </p:sp>
    </p:spTree>
    <p:custDataLst>
      <p:tags r:id="rId1"/>
    </p:custDataLst>
    <p:extLst>
      <p:ext uri="{BB962C8B-B14F-4D97-AF65-F5344CB8AC3E}">
        <p14:creationId xmlns:p14="http://schemas.microsoft.com/office/powerpoint/2010/main" val="59630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2"/>
          <p:cNvGrpSpPr>
            <a:grpSpLocks/>
          </p:cNvGrpSpPr>
          <p:nvPr/>
        </p:nvGrpSpPr>
        <p:grpSpPr bwMode="auto">
          <a:xfrm>
            <a:off x="1092532" y="2855104"/>
            <a:ext cx="7137069" cy="2560044"/>
            <a:chOff x="3451224" y="3515222"/>
            <a:chExt cx="2250008" cy="3258143"/>
          </a:xfrm>
        </p:grpSpPr>
        <p:sp>
          <p:nvSpPr>
            <p:cNvPr id="16" name="矩形 1"/>
            <p:cNvSpPr>
              <a:spLocks noChangeArrowheads="1"/>
            </p:cNvSpPr>
            <p:nvPr/>
          </p:nvSpPr>
          <p:spPr bwMode="auto">
            <a:xfrm>
              <a:off x="3451224" y="3515222"/>
              <a:ext cx="2250008" cy="325814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16"/>
            <p:cNvSpPr>
              <a:spLocks noChangeArrowheads="1"/>
            </p:cNvSpPr>
            <p:nvPr/>
          </p:nvSpPr>
          <p:spPr bwMode="auto">
            <a:xfrm>
              <a:off x="3530273" y="3658902"/>
              <a:ext cx="2170959" cy="285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upstream </a:t>
              </a:r>
              <a:r>
                <a:rPr lang="en-US" altLang="zh-CN" sz="1400" b="1" kern="0" dirty="0" err="1">
                  <a:solidFill>
                    <a:prstClr val="white"/>
                  </a:solidFill>
                  <a:latin typeface="微软雅黑" pitchFamily="34" charset="-122"/>
                  <a:ea typeface="微软雅黑" pitchFamily="34" charset="-122"/>
                </a:rPr>
                <a:t>web_server</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192.168.78.128 weight=1 </a:t>
              </a:r>
              <a:r>
                <a:rPr lang="en-US" altLang="zh-CN" sz="1400" b="1" kern="0" dirty="0" err="1">
                  <a:solidFill>
                    <a:prstClr val="white"/>
                  </a:solidFill>
                  <a:latin typeface="微软雅黑" pitchFamily="34" charset="-122"/>
                  <a:ea typeface="微软雅黑" pitchFamily="34" charset="-122"/>
                </a:rPr>
                <a:t>max_fails</a:t>
              </a:r>
              <a:r>
                <a:rPr lang="en-US" altLang="zh-CN" sz="1400" b="1" kern="0" dirty="0">
                  <a:solidFill>
                    <a:prstClr val="white"/>
                  </a:solidFill>
                  <a:latin typeface="微软雅黑" pitchFamily="34" charset="-122"/>
                  <a:ea typeface="微软雅黑" pitchFamily="34" charset="-122"/>
                </a:rPr>
                <a:t>=1 </a:t>
              </a:r>
              <a:r>
                <a:rPr lang="en-US" altLang="zh-CN" sz="1400" b="1" kern="0" dirty="0" err="1">
                  <a:solidFill>
                    <a:prstClr val="white"/>
                  </a:solidFill>
                  <a:latin typeface="微软雅黑" pitchFamily="34" charset="-122"/>
                  <a:ea typeface="微软雅黑" pitchFamily="34" charset="-122"/>
                </a:rPr>
                <a:t>fail_timeout</a:t>
              </a:r>
              <a:r>
                <a:rPr lang="en-US" altLang="zh-CN" sz="1400" b="1" kern="0" dirty="0">
                  <a:solidFill>
                    <a:prstClr val="white"/>
                  </a:solidFill>
                  <a:latin typeface="微软雅黑" pitchFamily="34" charset="-122"/>
                  <a:ea typeface="微软雅黑" pitchFamily="34" charset="-122"/>
                </a:rPr>
                <a:t>=2;</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192.168.78.200 weight=3 </a:t>
              </a:r>
              <a:r>
                <a:rPr lang="en-US" altLang="zh-CN" sz="1400" b="1" kern="0" dirty="0" err="1">
                  <a:solidFill>
                    <a:prstClr val="white"/>
                  </a:solidFill>
                  <a:latin typeface="微软雅黑" pitchFamily="34" charset="-122"/>
                  <a:ea typeface="微软雅黑" pitchFamily="34" charset="-122"/>
                </a:rPr>
                <a:t>max_fails</a:t>
              </a:r>
              <a:r>
                <a:rPr lang="en-US" altLang="zh-CN" sz="1400" b="1" kern="0" dirty="0">
                  <a:solidFill>
                    <a:prstClr val="white"/>
                  </a:solidFill>
                  <a:latin typeface="微软雅黑" pitchFamily="34" charset="-122"/>
                  <a:ea typeface="微软雅黑" pitchFamily="34" charset="-122"/>
                </a:rPr>
                <a:t>=2 </a:t>
              </a:r>
              <a:r>
                <a:rPr lang="en-US" altLang="zh-CN" sz="1400" b="1" kern="0" dirty="0" err="1">
                  <a:solidFill>
                    <a:prstClr val="white"/>
                  </a:solidFill>
                  <a:latin typeface="微软雅黑" pitchFamily="34" charset="-122"/>
                  <a:ea typeface="微软雅黑" pitchFamily="34" charset="-122"/>
                </a:rPr>
                <a:t>fail_timeout</a:t>
              </a:r>
              <a:r>
                <a:rPr lang="en-US" altLang="zh-CN" sz="1400" b="1" kern="0" dirty="0">
                  <a:solidFill>
                    <a:prstClr val="white"/>
                  </a:solidFill>
                  <a:latin typeface="微软雅黑" pitchFamily="34" charset="-122"/>
                  <a:ea typeface="微软雅黑" pitchFamily="34" charset="-122"/>
                </a:rPr>
                <a:t>=2</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192.168.78.201 backup;</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 }</a:t>
              </a:r>
              <a:endParaRPr lang="en-US" altLang="zh-CN" sz="1400" b="1" kern="0" dirty="0">
                <a:solidFill>
                  <a:prstClr val="white"/>
                </a:solidFill>
                <a:latin typeface="微软雅黑" pitchFamily="34" charset="-122"/>
                <a:ea typeface="微软雅黑" pitchFamily="34" charset="-122"/>
              </a:endParaRPr>
            </a:p>
          </p:txBody>
        </p:sp>
      </p:grpSp>
      <p:sp>
        <p:nvSpPr>
          <p:cNvPr id="18" name="矩形 17"/>
          <p:cNvSpPr/>
          <p:nvPr/>
        </p:nvSpPr>
        <p:spPr>
          <a:xfrm>
            <a:off x="362198" y="1948564"/>
            <a:ext cx="8508670" cy="557910"/>
          </a:xfrm>
          <a:prstGeom prst="rect">
            <a:avLst/>
          </a:prstGeom>
        </p:spPr>
        <p:txBody>
          <a:bodyPr wrap="square">
            <a:spAutoFit/>
          </a:bodyPr>
          <a:lstStyle/>
          <a:p>
            <a:pPr>
              <a:lnSpc>
                <a:spcPct val="200000"/>
              </a:lnSpc>
            </a:pPr>
            <a:r>
              <a:rPr lang="zh-CN" altLang="en-US" dirty="0"/>
              <a:t>下面再准备一台虚拟机，用作预留的备份</a:t>
            </a:r>
            <a:r>
              <a:rPr lang="zh-CN" altLang="en-US" dirty="0" smtClean="0"/>
              <a:t>机器。</a:t>
            </a:r>
          </a:p>
        </p:txBody>
      </p:sp>
      <p:sp>
        <p:nvSpPr>
          <p:cNvPr id="19" name="矩形 18"/>
          <p:cNvSpPr/>
          <p:nvPr/>
        </p:nvSpPr>
        <p:spPr>
          <a:xfrm>
            <a:off x="5211295" y="3432688"/>
            <a:ext cx="2721423" cy="1032433"/>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3541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2"/>
          <p:cNvGrpSpPr>
            <a:grpSpLocks/>
          </p:cNvGrpSpPr>
          <p:nvPr/>
        </p:nvGrpSpPr>
        <p:grpSpPr bwMode="auto">
          <a:xfrm>
            <a:off x="2120573" y="2855106"/>
            <a:ext cx="4714503" cy="802495"/>
            <a:chOff x="3451224" y="3515222"/>
            <a:chExt cx="1486278" cy="1021327"/>
          </a:xfrm>
        </p:grpSpPr>
        <p:sp>
          <p:nvSpPr>
            <p:cNvPr id="16" name="矩形 1"/>
            <p:cNvSpPr>
              <a:spLocks noChangeArrowheads="1"/>
            </p:cNvSpPr>
            <p:nvPr/>
          </p:nvSpPr>
          <p:spPr bwMode="auto">
            <a:xfrm>
              <a:off x="3451224" y="3515222"/>
              <a:ext cx="1486278" cy="102132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7" name="矩形 16"/>
            <p:cNvSpPr>
              <a:spLocks noChangeArrowheads="1"/>
            </p:cNvSpPr>
            <p:nvPr/>
          </p:nvSpPr>
          <p:spPr bwMode="auto">
            <a:xfrm>
              <a:off x="3530273" y="3658902"/>
              <a:ext cx="1407229" cy="66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&lt;h1&gt;backup server:192.168.78.201!&lt;/h1&gt;</a:t>
              </a:r>
            </a:p>
          </p:txBody>
        </p:sp>
      </p:grpSp>
      <p:sp>
        <p:nvSpPr>
          <p:cNvPr id="18" name="矩形 17"/>
          <p:cNvSpPr/>
          <p:nvPr/>
        </p:nvSpPr>
        <p:spPr>
          <a:xfrm>
            <a:off x="362198" y="1948564"/>
            <a:ext cx="8508670" cy="646331"/>
          </a:xfrm>
          <a:prstGeom prst="rect">
            <a:avLst/>
          </a:prstGeom>
        </p:spPr>
        <p:txBody>
          <a:bodyPr wrap="square">
            <a:spAutoFit/>
          </a:bodyPr>
          <a:lstStyle/>
          <a:p>
            <a:pPr>
              <a:lnSpc>
                <a:spcPct val="200000"/>
              </a:lnSpc>
            </a:pPr>
            <a:r>
              <a:rPr lang="zh-CN" altLang="en-US" dirty="0"/>
              <a:t>为了验证和测试，在备份服务器（</a:t>
            </a:r>
            <a:r>
              <a:rPr lang="en-US" altLang="zh-CN" dirty="0"/>
              <a:t>192.168.78.201</a:t>
            </a:r>
            <a:r>
              <a:rPr lang="zh-CN" altLang="en-US" dirty="0"/>
              <a:t>）的网站中添加</a:t>
            </a:r>
            <a:r>
              <a:rPr lang="en-US" altLang="zh-CN" dirty="0"/>
              <a:t>index.html</a:t>
            </a:r>
            <a:r>
              <a:rPr lang="zh-CN" altLang="en-US" dirty="0" smtClean="0"/>
              <a:t>页面。</a:t>
            </a:r>
          </a:p>
        </p:txBody>
      </p:sp>
    </p:spTree>
    <p:custDataLst>
      <p:tags r:id="rId1"/>
    </p:custDataLst>
    <p:extLst>
      <p:ext uri="{BB962C8B-B14F-4D97-AF65-F5344CB8AC3E}">
        <p14:creationId xmlns:p14="http://schemas.microsoft.com/office/powerpoint/2010/main" val="2004432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加权</a:t>
            </a:r>
            <a:r>
              <a:rPr lang="zh-CN" altLang="en-US" sz="2000" b="1" dirty="0">
                <a:solidFill>
                  <a:schemeClr val="tx1">
                    <a:lumMod val="50000"/>
                    <a:lumOff val="50000"/>
                  </a:schemeClr>
                </a:solidFill>
                <a:latin typeface="微软雅黑" pitchFamily="34" charset="-122"/>
                <a:ea typeface="微软雅黑" pitchFamily="34" charset="-122"/>
              </a:rPr>
              <a:t>轮询负载均衡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矩形 17"/>
          <p:cNvSpPr/>
          <p:nvPr/>
        </p:nvSpPr>
        <p:spPr>
          <a:xfrm>
            <a:off x="362198" y="1948564"/>
            <a:ext cx="8508670" cy="1200329"/>
          </a:xfrm>
          <a:prstGeom prst="rect">
            <a:avLst/>
          </a:prstGeom>
        </p:spPr>
        <p:txBody>
          <a:bodyPr wrap="square">
            <a:spAutoFit/>
          </a:bodyPr>
          <a:lstStyle/>
          <a:p>
            <a:pPr>
              <a:lnSpc>
                <a:spcPct val="200000"/>
              </a:lnSpc>
            </a:pPr>
            <a:r>
              <a:rPr lang="zh-CN" altLang="en-US" dirty="0"/>
              <a:t>在关闭后端服务器</a:t>
            </a:r>
            <a:r>
              <a:rPr lang="en-US" altLang="zh-CN" dirty="0"/>
              <a:t>192.168.78.128</a:t>
            </a:r>
            <a:r>
              <a:rPr lang="zh-CN" altLang="en-US" dirty="0"/>
              <a:t>和</a:t>
            </a:r>
            <a:r>
              <a:rPr lang="en-US" altLang="zh-CN" dirty="0"/>
              <a:t>192.168.78.200</a:t>
            </a:r>
            <a:r>
              <a:rPr lang="zh-CN" altLang="en-US" dirty="0"/>
              <a:t>后，访问网站“</a:t>
            </a:r>
            <a:r>
              <a:rPr lang="en-US" altLang="zh-CN" dirty="0"/>
              <a:t>http://</a:t>
            </a:r>
            <a:r>
              <a:rPr lang="en-US" altLang="zh-CN" dirty="0" smtClean="0"/>
              <a:t>test.ng.test</a:t>
            </a:r>
            <a:r>
              <a:rPr lang="en-US" altLang="zh-CN" dirty="0" smtClean="0">
                <a:latin typeface="宋体" panose="02010600030101010101" pitchFamily="2" charset="-122"/>
              </a:rPr>
              <a:t>”</a:t>
            </a:r>
            <a:r>
              <a:rPr lang="zh-CN" altLang="en-US" dirty="0"/>
              <a:t>，可以看到如</a:t>
            </a:r>
            <a:r>
              <a:rPr lang="zh-CN" altLang="en-US" dirty="0" smtClean="0"/>
              <a:t>图所</a:t>
            </a:r>
            <a:r>
              <a:rPr lang="zh-CN" altLang="en-US" dirty="0"/>
              <a:t>示的结果，说明当前备份服务器已经工作</a:t>
            </a:r>
            <a:r>
              <a:rPr lang="zh-CN" altLang="en-US" dirty="0" smtClean="0"/>
              <a:t>。</a:t>
            </a:r>
          </a:p>
        </p:txBody>
      </p:sp>
      <p:sp>
        <p:nvSpPr>
          <p:cNvPr id="3" name="矩形 2"/>
          <p:cNvSpPr/>
          <p:nvPr/>
        </p:nvSpPr>
        <p:spPr>
          <a:xfrm>
            <a:off x="251038" y="4923013"/>
            <a:ext cx="8619830" cy="1200329"/>
          </a:xfrm>
          <a:prstGeom prst="rect">
            <a:avLst/>
          </a:prstGeom>
        </p:spPr>
        <p:txBody>
          <a:bodyPr wrap="square">
            <a:spAutoFit/>
          </a:bodyPr>
          <a:lstStyle/>
          <a:p>
            <a:pPr>
              <a:lnSpc>
                <a:spcPct val="200000"/>
              </a:lnSpc>
            </a:pPr>
            <a:r>
              <a:rPr lang="zh-CN" altLang="en-US" dirty="0"/>
              <a:t>若在配置中</a:t>
            </a:r>
            <a:r>
              <a:rPr lang="zh-CN" altLang="en-US" b="1" u="sng" dirty="0">
                <a:solidFill>
                  <a:srgbClr val="0070C0"/>
                </a:solidFill>
              </a:rPr>
              <a:t>去掉备份服务器</a:t>
            </a:r>
            <a:r>
              <a:rPr lang="zh-CN" altLang="en-US" dirty="0"/>
              <a:t>，再次访问则会出现</a:t>
            </a:r>
            <a:r>
              <a:rPr lang="en-US" altLang="zh-CN" b="1" u="sng" dirty="0">
                <a:solidFill>
                  <a:srgbClr val="0070C0"/>
                </a:solidFill>
              </a:rPr>
              <a:t>502 Bad Gateway</a:t>
            </a:r>
            <a:r>
              <a:rPr lang="zh-CN" altLang="en-US" dirty="0"/>
              <a:t>错误。因此，在配置负载均衡服务时，利用备份服务器可以应对一些意外情况，提高服务的可用性。</a:t>
            </a:r>
          </a:p>
        </p:txBody>
      </p:sp>
      <p:pic>
        <p:nvPicPr>
          <p:cNvPr id="53250"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14549" y="3293300"/>
            <a:ext cx="4904762" cy="16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86556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en-US" altLang="zh-CN" sz="2000" b="1" dirty="0" err="1" smtClean="0">
                <a:solidFill>
                  <a:schemeClr val="tx1">
                    <a:lumMod val="50000"/>
                    <a:lumOff val="50000"/>
                  </a:schemeClr>
                </a:solidFill>
                <a:latin typeface="微软雅黑" pitchFamily="34" charset="-122"/>
                <a:ea typeface="微软雅黑" pitchFamily="34" charset="-122"/>
              </a:rPr>
              <a:t>ip_hash</a:t>
            </a:r>
            <a:r>
              <a:rPr lang="zh-CN" altLang="en-US" sz="2000" b="1" dirty="0">
                <a:solidFill>
                  <a:schemeClr val="tx1">
                    <a:lumMod val="50000"/>
                    <a:lumOff val="50000"/>
                  </a:schemeClr>
                </a:solidFill>
                <a:latin typeface="微软雅黑" pitchFamily="34" charset="-122"/>
                <a:ea typeface="微软雅黑" pitchFamily="34" charset="-122"/>
              </a:rPr>
              <a:t>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508670" cy="1754326"/>
          </a:xfrm>
          <a:prstGeom prst="rect">
            <a:avLst/>
          </a:prstGeom>
        </p:spPr>
        <p:txBody>
          <a:bodyPr wrap="square">
            <a:spAutoFit/>
          </a:bodyPr>
          <a:lstStyle/>
          <a:p>
            <a:pPr>
              <a:lnSpc>
                <a:spcPct val="200000"/>
              </a:lnSpc>
            </a:pPr>
            <a:r>
              <a:rPr lang="en-US" altLang="zh-CN" b="1" u="sng" dirty="0" err="1">
                <a:solidFill>
                  <a:srgbClr val="0070C0"/>
                </a:solidFill>
              </a:rPr>
              <a:t>ip_hash</a:t>
            </a:r>
            <a:r>
              <a:rPr lang="zh-CN" altLang="en-US" b="1" u="sng" dirty="0">
                <a:solidFill>
                  <a:srgbClr val="0070C0"/>
                </a:solidFill>
              </a:rPr>
              <a:t>方式的负载均衡</a:t>
            </a:r>
            <a:r>
              <a:rPr lang="zh-CN" altLang="en-US" dirty="0" smtClean="0"/>
              <a:t>：是</a:t>
            </a:r>
            <a:r>
              <a:rPr lang="zh-CN" altLang="en-US" dirty="0"/>
              <a:t>将每个请求按照访问</a:t>
            </a:r>
            <a:r>
              <a:rPr lang="en-US" altLang="zh-CN" dirty="0"/>
              <a:t>IP</a:t>
            </a:r>
            <a:r>
              <a:rPr lang="zh-CN" altLang="en-US" dirty="0"/>
              <a:t>的</a:t>
            </a:r>
            <a:r>
              <a:rPr lang="en-US" altLang="zh-CN" dirty="0"/>
              <a:t>hash</a:t>
            </a:r>
            <a:r>
              <a:rPr lang="zh-CN" altLang="en-US" dirty="0"/>
              <a:t>结果分配，这样就可以使来自同一个</a:t>
            </a:r>
            <a:r>
              <a:rPr lang="en-US" altLang="zh-CN" dirty="0"/>
              <a:t>IP</a:t>
            </a:r>
            <a:r>
              <a:rPr lang="zh-CN" altLang="en-US" dirty="0"/>
              <a:t>的客户端用户固定访问一台</a:t>
            </a:r>
            <a:r>
              <a:rPr lang="en-US" altLang="zh-CN" dirty="0"/>
              <a:t>Web</a:t>
            </a:r>
            <a:r>
              <a:rPr lang="zh-CN" altLang="en-US" dirty="0" smtClean="0"/>
              <a:t>服务器。</a:t>
            </a:r>
            <a:endParaRPr lang="en-US" altLang="zh-CN" dirty="0" smtClean="0"/>
          </a:p>
          <a:p>
            <a:pPr>
              <a:lnSpc>
                <a:spcPct val="200000"/>
              </a:lnSpc>
            </a:pPr>
            <a:r>
              <a:rPr lang="zh-CN" altLang="en-US" b="1" u="sng" dirty="0">
                <a:solidFill>
                  <a:srgbClr val="0070C0"/>
                </a:solidFill>
              </a:rPr>
              <a:t>作用</a:t>
            </a:r>
            <a:r>
              <a:rPr lang="zh-CN" altLang="en-US" dirty="0" smtClean="0"/>
              <a:t>：有效</a:t>
            </a:r>
            <a:r>
              <a:rPr lang="zh-CN" altLang="en-US" dirty="0"/>
              <a:t>地解决了动态网页存在的</a:t>
            </a:r>
            <a:r>
              <a:rPr lang="en-US" altLang="zh-CN" dirty="0"/>
              <a:t>Session</a:t>
            </a:r>
            <a:r>
              <a:rPr lang="zh-CN" altLang="en-US" dirty="0"/>
              <a:t>共享</a:t>
            </a:r>
            <a:r>
              <a:rPr lang="zh-CN" altLang="en-US" dirty="0" smtClean="0"/>
              <a:t>问题。</a:t>
            </a:r>
          </a:p>
        </p:txBody>
      </p:sp>
    </p:spTree>
    <p:custDataLst>
      <p:tags r:id="rId1"/>
    </p:custDataLst>
    <p:extLst>
      <p:ext uri="{BB962C8B-B14F-4D97-AF65-F5344CB8AC3E}">
        <p14:creationId xmlns:p14="http://schemas.microsoft.com/office/powerpoint/2010/main" val="4215220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en-US" altLang="zh-CN" sz="2000" b="1" dirty="0" err="1" smtClean="0">
                <a:solidFill>
                  <a:schemeClr val="tx1">
                    <a:lumMod val="50000"/>
                    <a:lumOff val="50000"/>
                  </a:schemeClr>
                </a:solidFill>
                <a:latin typeface="微软雅黑" pitchFamily="34" charset="-122"/>
                <a:ea typeface="微软雅黑" pitchFamily="34" charset="-122"/>
              </a:rPr>
              <a:t>ip_hash</a:t>
            </a:r>
            <a:r>
              <a:rPr lang="zh-CN" altLang="en-US" sz="2000" b="1" dirty="0">
                <a:solidFill>
                  <a:schemeClr val="tx1">
                    <a:lumMod val="50000"/>
                    <a:lumOff val="50000"/>
                  </a:schemeClr>
                </a:solidFill>
                <a:latin typeface="微软雅黑" pitchFamily="34" charset="-122"/>
                <a:ea typeface="微软雅黑" pitchFamily="34" charset="-122"/>
              </a:rPr>
              <a:t>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2"/>
          <p:cNvGrpSpPr>
            <a:grpSpLocks/>
          </p:cNvGrpSpPr>
          <p:nvPr/>
        </p:nvGrpSpPr>
        <p:grpSpPr bwMode="auto">
          <a:xfrm>
            <a:off x="469081" y="2268186"/>
            <a:ext cx="4102920" cy="2980707"/>
            <a:chOff x="3474760" y="3515222"/>
            <a:chExt cx="1377034" cy="1833157"/>
          </a:xfrm>
        </p:grpSpPr>
        <p:sp>
          <p:nvSpPr>
            <p:cNvPr id="7" name="矩形 1"/>
            <p:cNvSpPr>
              <a:spLocks noChangeArrowheads="1"/>
            </p:cNvSpPr>
            <p:nvPr/>
          </p:nvSpPr>
          <p:spPr bwMode="auto">
            <a:xfrm>
              <a:off x="3474760" y="3515222"/>
              <a:ext cx="1377034" cy="183315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2170" y="3556661"/>
              <a:ext cx="1284031" cy="164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upstream </a:t>
              </a:r>
              <a:r>
                <a:rPr lang="en-US" altLang="zh-CN" sz="1400" b="1" kern="0" dirty="0" err="1">
                  <a:solidFill>
                    <a:prstClr val="white"/>
                  </a:solidFill>
                  <a:latin typeface="微软雅黑" pitchFamily="34" charset="-122"/>
                  <a:ea typeface="微软雅黑" pitchFamily="34" charset="-122"/>
                </a:rPr>
                <a:t>web_server</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err="1" smtClean="0">
                  <a:solidFill>
                    <a:prstClr val="white"/>
                  </a:solidFill>
                  <a:latin typeface="微软雅黑" pitchFamily="34" charset="-122"/>
                  <a:ea typeface="微软雅黑" pitchFamily="34" charset="-122"/>
                </a:rPr>
                <a:t>ip_hash</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192.168.78.128;</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192.168.78.200;</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server </a:t>
              </a:r>
              <a:r>
                <a:rPr lang="en-US" altLang="zh-CN" sz="1400" b="1" kern="0" dirty="0">
                  <a:solidFill>
                    <a:prstClr val="white"/>
                  </a:solidFill>
                  <a:latin typeface="微软雅黑" pitchFamily="34" charset="-122"/>
                  <a:ea typeface="微软雅黑" pitchFamily="34" charset="-122"/>
                </a:rPr>
                <a:t>192.168.78.3 down;</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 }</a:t>
              </a:r>
              <a:endParaRPr lang="en-US" altLang="zh-CN" sz="1400" b="1" kern="0" dirty="0">
                <a:solidFill>
                  <a:prstClr val="white"/>
                </a:solidFill>
                <a:latin typeface="微软雅黑" pitchFamily="34" charset="-122"/>
                <a:ea typeface="微软雅黑" pitchFamily="34" charset="-122"/>
              </a:endParaRPr>
            </a:p>
          </p:txBody>
        </p:sp>
      </p:grpSp>
      <p:sp>
        <p:nvSpPr>
          <p:cNvPr id="3" name="矩形 2"/>
          <p:cNvSpPr/>
          <p:nvPr/>
        </p:nvSpPr>
        <p:spPr>
          <a:xfrm>
            <a:off x="4762833" y="2212943"/>
            <a:ext cx="4013032" cy="2862322"/>
          </a:xfrm>
          <a:prstGeom prst="rect">
            <a:avLst/>
          </a:prstGeom>
        </p:spPr>
        <p:txBody>
          <a:bodyPr wrap="square">
            <a:spAutoFit/>
          </a:bodyPr>
          <a:lstStyle/>
          <a:p>
            <a:pPr>
              <a:lnSpc>
                <a:spcPct val="200000"/>
              </a:lnSpc>
            </a:pPr>
            <a:r>
              <a:rPr lang="en-US" altLang="zh-CN" dirty="0" smtClean="0"/>
              <a:t>upstream</a:t>
            </a:r>
            <a:r>
              <a:rPr lang="zh-CN" altLang="zh-CN" dirty="0"/>
              <a:t>块中的</a:t>
            </a:r>
            <a:r>
              <a:rPr lang="en-US" altLang="zh-CN" b="1" u="sng" dirty="0" err="1">
                <a:solidFill>
                  <a:srgbClr val="0070C0"/>
                </a:solidFill>
              </a:rPr>
              <a:t>ip_hash</a:t>
            </a:r>
            <a:r>
              <a:rPr lang="zh-CN" altLang="zh-CN" b="1" u="sng" dirty="0">
                <a:solidFill>
                  <a:srgbClr val="0070C0"/>
                </a:solidFill>
              </a:rPr>
              <a:t>指令</a:t>
            </a:r>
            <a:r>
              <a:rPr lang="zh-CN" altLang="zh-CN" dirty="0"/>
              <a:t>用于标识当前负载均衡的处理方式。其中，对于一个</a:t>
            </a:r>
            <a:r>
              <a:rPr lang="zh-CN" altLang="zh-CN" b="1" u="sng" dirty="0">
                <a:solidFill>
                  <a:srgbClr val="0070C0"/>
                </a:solidFill>
              </a:rPr>
              <a:t>暂时性宕机</a:t>
            </a:r>
            <a:r>
              <a:rPr lang="zh-CN" altLang="zh-CN" dirty="0"/>
              <a:t>的服务器，可以使用</a:t>
            </a:r>
            <a:r>
              <a:rPr lang="en-US" altLang="zh-CN" b="1" u="sng" dirty="0">
                <a:solidFill>
                  <a:srgbClr val="0070C0"/>
                </a:solidFill>
              </a:rPr>
              <a:t>down</a:t>
            </a:r>
            <a:r>
              <a:rPr lang="zh-CN" altLang="zh-CN" b="1" u="sng" dirty="0">
                <a:solidFill>
                  <a:srgbClr val="0070C0"/>
                </a:solidFill>
              </a:rPr>
              <a:t>参数</a:t>
            </a:r>
            <a:r>
              <a:rPr lang="zh-CN" altLang="zh-CN" dirty="0"/>
              <a:t>标识出来，这样在负载均衡时，就会忽略该服务器的分配。</a:t>
            </a:r>
          </a:p>
        </p:txBody>
      </p:sp>
    </p:spTree>
    <p:custDataLst>
      <p:tags r:id="rId1"/>
    </p:custDataLst>
    <p:extLst>
      <p:ext uri="{BB962C8B-B14F-4D97-AF65-F5344CB8AC3E}">
        <p14:creationId xmlns:p14="http://schemas.microsoft.com/office/powerpoint/2010/main" val="299233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en-US" altLang="zh-CN" sz="2000" b="1" dirty="0" err="1" smtClean="0">
                <a:solidFill>
                  <a:schemeClr val="tx1">
                    <a:lumMod val="50000"/>
                    <a:lumOff val="50000"/>
                  </a:schemeClr>
                </a:solidFill>
                <a:latin typeface="微软雅黑" pitchFamily="34" charset="-122"/>
                <a:ea typeface="微软雅黑" pitchFamily="34" charset="-122"/>
              </a:rPr>
              <a:t>ip_hash</a:t>
            </a:r>
            <a:r>
              <a:rPr lang="zh-CN" altLang="en-US" sz="2000" b="1" dirty="0">
                <a:solidFill>
                  <a:schemeClr val="tx1">
                    <a:lumMod val="50000"/>
                    <a:lumOff val="50000"/>
                  </a:schemeClr>
                </a:solidFill>
                <a:latin typeface="微软雅黑" pitchFamily="34" charset="-122"/>
                <a:ea typeface="微软雅黑" pitchFamily="34" charset="-122"/>
              </a:rPr>
              <a:t>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401673" y="2494167"/>
            <a:ext cx="8302939" cy="2160000"/>
            <a:chOff x="415635" y="2398807"/>
            <a:chExt cx="7920000" cy="2160000"/>
          </a:xfrm>
        </p:grpSpPr>
        <p:sp>
          <p:nvSpPr>
            <p:cNvPr id="10" name="矩形 9"/>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582375" y="2114165"/>
            <a:ext cx="1235034" cy="866899"/>
            <a:chOff x="7623958" y="2018805"/>
            <a:chExt cx="1235034" cy="866899"/>
          </a:xfrm>
        </p:grpSpPr>
        <p:sp>
          <p:nvSpPr>
            <p:cNvPr id="13" name="泪滴形 12"/>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530984" y="2876345"/>
            <a:ext cx="8233004" cy="1200329"/>
          </a:xfrm>
          <a:prstGeom prst="rect">
            <a:avLst/>
          </a:prstGeom>
        </p:spPr>
        <p:txBody>
          <a:bodyPr wrap="square">
            <a:spAutoFit/>
          </a:bodyPr>
          <a:lstStyle/>
          <a:p>
            <a:pPr>
              <a:lnSpc>
                <a:spcPct val="200000"/>
              </a:lnSpc>
            </a:pPr>
            <a:r>
              <a:rPr lang="zh-CN" altLang="en-US" dirty="0"/>
              <a:t>需要注意的是，在使用</a:t>
            </a:r>
            <a:r>
              <a:rPr lang="en-US" altLang="zh-CN" b="1" u="sng" dirty="0" err="1">
                <a:solidFill>
                  <a:srgbClr val="0070C0"/>
                </a:solidFill>
              </a:rPr>
              <a:t>ip_hash</a:t>
            </a:r>
            <a:r>
              <a:rPr lang="zh-CN" altLang="en-US" b="1" u="sng" dirty="0">
                <a:solidFill>
                  <a:srgbClr val="0070C0"/>
                </a:solidFill>
              </a:rPr>
              <a:t>方式</a:t>
            </a:r>
            <a:r>
              <a:rPr lang="zh-CN" altLang="en-US" dirty="0"/>
              <a:t>处理负载均衡时，</a:t>
            </a:r>
            <a:r>
              <a:rPr lang="en-US" altLang="zh-CN" dirty="0"/>
              <a:t>Web</a:t>
            </a:r>
            <a:r>
              <a:rPr lang="zh-CN" altLang="en-US" dirty="0"/>
              <a:t>服务器在负载均衡列表中的状态</a:t>
            </a:r>
            <a:r>
              <a:rPr lang="zh-CN" altLang="en-US" b="1" u="sng" dirty="0">
                <a:solidFill>
                  <a:srgbClr val="0070C0"/>
                </a:solidFill>
              </a:rPr>
              <a:t>不能使用</a:t>
            </a:r>
            <a:r>
              <a:rPr lang="en-US" altLang="zh-CN" b="1" u="sng" dirty="0">
                <a:solidFill>
                  <a:srgbClr val="0070C0"/>
                </a:solidFill>
              </a:rPr>
              <a:t>weight</a:t>
            </a:r>
            <a:r>
              <a:rPr lang="zh-CN" altLang="en-US" b="1" u="sng" dirty="0">
                <a:solidFill>
                  <a:srgbClr val="0070C0"/>
                </a:solidFill>
              </a:rPr>
              <a:t>和</a:t>
            </a:r>
            <a:r>
              <a:rPr lang="en-US" altLang="zh-CN" b="1" u="sng" dirty="0">
                <a:solidFill>
                  <a:srgbClr val="0070C0"/>
                </a:solidFill>
              </a:rPr>
              <a:t>backup</a:t>
            </a:r>
            <a:r>
              <a:rPr lang="zh-CN" altLang="en-US" b="1" u="sng" dirty="0">
                <a:solidFill>
                  <a:srgbClr val="0070C0"/>
                </a:solidFill>
              </a:rPr>
              <a:t>设置</a:t>
            </a:r>
            <a:r>
              <a:rPr lang="zh-CN" altLang="en-US" dirty="0"/>
              <a:t>。</a:t>
            </a:r>
          </a:p>
        </p:txBody>
      </p:sp>
    </p:spTree>
    <p:custDataLst>
      <p:tags r:id="rId1"/>
    </p:custDataLst>
    <p:extLst>
      <p:ext uri="{BB962C8B-B14F-4D97-AF65-F5344CB8AC3E}">
        <p14:creationId xmlns:p14="http://schemas.microsoft.com/office/powerpoint/2010/main" val="3743881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665905"/>
          </a:xfrm>
          <a:prstGeom prst="rect">
            <a:avLst/>
          </a:prstGeom>
        </p:spPr>
        <p:txBody>
          <a:bodyPr wrap="square">
            <a:spAutoFit/>
          </a:bodyPr>
          <a:lstStyle/>
          <a:p>
            <a:pPr>
              <a:lnSpc>
                <a:spcPct val="200000"/>
              </a:lnSpc>
            </a:pPr>
            <a:r>
              <a:rPr lang="zh-CN" altLang="en-US" b="1" u="sng" dirty="0" smtClean="0">
                <a:solidFill>
                  <a:srgbClr val="0070C0"/>
                </a:solidFill>
              </a:rPr>
              <a:t>什么情况下需要使用代理</a:t>
            </a:r>
            <a:r>
              <a:rPr lang="zh-CN" altLang="en-US" dirty="0" smtClean="0"/>
              <a:t>：</a:t>
            </a:r>
            <a:r>
              <a:rPr lang="zh-CN" altLang="en-US" dirty="0"/>
              <a:t>客户端</a:t>
            </a:r>
            <a:r>
              <a:rPr lang="zh-CN" altLang="en-US" dirty="0" smtClean="0"/>
              <a:t>用户没有</a:t>
            </a:r>
            <a:r>
              <a:rPr lang="zh-CN" altLang="en-US" dirty="0"/>
              <a:t>访问目标服务器的权限，</a:t>
            </a:r>
            <a:r>
              <a:rPr lang="zh-CN" altLang="en-US" dirty="0" smtClean="0"/>
              <a:t>但该</a:t>
            </a:r>
            <a:r>
              <a:rPr lang="zh-CN" altLang="en-US" dirty="0"/>
              <a:t>用户可以访问代理服务器，且代理服务器又可以访问目标服务器</a:t>
            </a:r>
            <a:r>
              <a:rPr lang="zh-CN" altLang="en-US" dirty="0" smtClean="0"/>
              <a:t>。</a:t>
            </a:r>
            <a:endParaRPr lang="en-US" altLang="zh-CN" dirty="0" smtClean="0"/>
          </a:p>
          <a:p>
            <a:pPr>
              <a:lnSpc>
                <a:spcPct val="200000"/>
              </a:lnSpc>
            </a:pPr>
            <a:r>
              <a:rPr lang="zh-CN" altLang="en-US" dirty="0" smtClean="0"/>
              <a:t>此时</a:t>
            </a:r>
            <a:r>
              <a:rPr lang="zh-CN" altLang="en-US" dirty="0"/>
              <a:t>，就</a:t>
            </a:r>
            <a:r>
              <a:rPr lang="zh-CN" altLang="en-US" dirty="0" smtClean="0"/>
              <a:t>可通过</a:t>
            </a:r>
            <a:r>
              <a:rPr lang="zh-CN" altLang="en-US" dirty="0"/>
              <a:t>代理服务完成相应的请求，使用户获取到目标服务器响应的内容</a:t>
            </a:r>
            <a:r>
              <a:rPr lang="zh-CN" altLang="en-US" dirty="0" smtClean="0"/>
              <a:t>。</a:t>
            </a:r>
            <a:endParaRPr lang="zh-CN"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853651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en-US" altLang="zh-CN" sz="2000" b="1" dirty="0" err="1" smtClean="0">
                <a:solidFill>
                  <a:schemeClr val="tx1">
                    <a:lumMod val="50000"/>
                    <a:lumOff val="50000"/>
                  </a:schemeClr>
                </a:solidFill>
                <a:latin typeface="微软雅黑" pitchFamily="34" charset="-122"/>
                <a:ea typeface="微软雅黑" pitchFamily="34" charset="-122"/>
              </a:rPr>
              <a:t>ip_hash</a:t>
            </a:r>
            <a:r>
              <a:rPr lang="zh-CN" altLang="en-US" sz="2000" b="1" dirty="0">
                <a:solidFill>
                  <a:schemeClr val="tx1">
                    <a:lumMod val="50000"/>
                    <a:lumOff val="50000"/>
                  </a:schemeClr>
                </a:solidFill>
                <a:latin typeface="微软雅黑" pitchFamily="34" charset="-122"/>
                <a:ea typeface="微软雅黑" pitchFamily="34" charset="-122"/>
              </a:rPr>
              <a:t>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564"/>
            <a:ext cx="8508670" cy="1754326"/>
          </a:xfrm>
          <a:prstGeom prst="rect">
            <a:avLst/>
          </a:prstGeom>
        </p:spPr>
        <p:txBody>
          <a:bodyPr wrap="square">
            <a:spAutoFit/>
          </a:bodyPr>
          <a:lstStyle/>
          <a:p>
            <a:pPr>
              <a:lnSpc>
                <a:spcPct val="200000"/>
              </a:lnSpc>
            </a:pPr>
            <a:r>
              <a:rPr lang="zh-CN" altLang="en-US" dirty="0" smtClean="0"/>
              <a:t>使用</a:t>
            </a:r>
            <a:r>
              <a:rPr lang="zh-CN" altLang="en-US" dirty="0"/>
              <a:t>浏览器访问“</a:t>
            </a:r>
            <a:r>
              <a:rPr lang="en-US" altLang="zh-CN" dirty="0"/>
              <a:t>http://</a:t>
            </a:r>
            <a:r>
              <a:rPr lang="en-US" altLang="zh-CN" dirty="0" smtClean="0"/>
              <a:t>test.ng.test</a:t>
            </a:r>
            <a:r>
              <a:rPr lang="en-US" altLang="zh-CN" dirty="0" smtClean="0">
                <a:latin typeface="宋体" panose="02010600030101010101" pitchFamily="2" charset="-122"/>
              </a:rPr>
              <a:t>”</a:t>
            </a:r>
            <a:r>
              <a:rPr lang="zh-CN" altLang="en-US" dirty="0"/>
              <a:t>进行测试，同时要保证当前</a:t>
            </a:r>
            <a:r>
              <a:rPr lang="en-US" altLang="zh-CN" dirty="0"/>
              <a:t>Web</a:t>
            </a:r>
            <a:r>
              <a:rPr lang="zh-CN" altLang="en-US" dirty="0"/>
              <a:t>服务器全部正常开启。经过多次刷新后，可发现处理该用户的服务器一直是</a:t>
            </a:r>
            <a:r>
              <a:rPr lang="en-US" altLang="zh-CN" dirty="0"/>
              <a:t>192.168.78.128</a:t>
            </a:r>
            <a:r>
              <a:rPr lang="zh-CN" altLang="en-US" dirty="0" smtClean="0"/>
              <a:t>。</a:t>
            </a:r>
            <a:endParaRPr lang="en-US" altLang="zh-CN" dirty="0" smtClean="0"/>
          </a:p>
          <a:p>
            <a:pPr>
              <a:lnSpc>
                <a:spcPct val="200000"/>
              </a:lnSpc>
            </a:pPr>
            <a:r>
              <a:rPr lang="zh-CN" altLang="zh-CN" dirty="0"/>
              <a:t>为了进一步验证，可以在服务器</a:t>
            </a:r>
            <a:r>
              <a:rPr lang="en-US" altLang="zh-CN" dirty="0"/>
              <a:t>192.168.78.128</a:t>
            </a:r>
            <a:r>
              <a:rPr lang="zh-CN" altLang="zh-CN" dirty="0"/>
              <a:t>中使用以下命令查看连接数</a:t>
            </a:r>
            <a:r>
              <a:rPr lang="zh-CN" altLang="zh-CN" dirty="0" smtClean="0"/>
              <a:t>。</a:t>
            </a:r>
            <a:endParaRPr lang="zh-CN" altLang="zh-CN" dirty="0"/>
          </a:p>
        </p:txBody>
      </p:sp>
      <p:sp>
        <p:nvSpPr>
          <p:cNvPr id="4" name="矩形 3"/>
          <p:cNvSpPr/>
          <p:nvPr/>
        </p:nvSpPr>
        <p:spPr>
          <a:xfrm>
            <a:off x="504702" y="3816099"/>
            <a:ext cx="4720442" cy="1754326"/>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zh-CN" dirty="0"/>
              <a:t>选项“</a:t>
            </a:r>
            <a:r>
              <a:rPr lang="en-US" altLang="zh-CN" b="1" u="sng" dirty="0">
                <a:solidFill>
                  <a:srgbClr val="0070C0"/>
                </a:solidFill>
              </a:rPr>
              <a:t>n</a:t>
            </a:r>
            <a:r>
              <a:rPr lang="zh-CN" altLang="zh-CN" dirty="0"/>
              <a:t>”用于显示</a:t>
            </a:r>
            <a:r>
              <a:rPr lang="en-US" altLang="zh-CN" dirty="0"/>
              <a:t>IP</a:t>
            </a:r>
            <a:r>
              <a:rPr lang="zh-CN" altLang="zh-CN" dirty="0"/>
              <a:t>地址和端口</a:t>
            </a:r>
            <a:r>
              <a:rPr lang="zh-CN" altLang="zh-CN" dirty="0" smtClean="0"/>
              <a:t>号</a:t>
            </a:r>
            <a:endParaRPr lang="en-US" altLang="zh-CN" dirty="0" smtClean="0"/>
          </a:p>
          <a:p>
            <a:pPr marL="285750" indent="-285750">
              <a:lnSpc>
                <a:spcPct val="200000"/>
              </a:lnSpc>
              <a:buFont typeface="Wingdings" panose="05000000000000000000" pitchFamily="2" charset="2"/>
              <a:buChar char="Ø"/>
            </a:pPr>
            <a:r>
              <a:rPr lang="zh-CN" altLang="zh-CN" dirty="0" smtClean="0"/>
              <a:t>“</a:t>
            </a:r>
            <a:r>
              <a:rPr lang="en-US" altLang="zh-CN" b="1" u="sng" dirty="0">
                <a:solidFill>
                  <a:srgbClr val="0070C0"/>
                </a:solidFill>
              </a:rPr>
              <a:t>grep :80</a:t>
            </a:r>
            <a:r>
              <a:rPr lang="zh-CN" altLang="zh-CN" dirty="0"/>
              <a:t>”表示只显示</a:t>
            </a:r>
            <a:r>
              <a:rPr lang="en-US" altLang="zh-CN" dirty="0"/>
              <a:t>80</a:t>
            </a:r>
            <a:r>
              <a:rPr lang="zh-CN" altLang="zh-CN" dirty="0"/>
              <a:t>端口的</a:t>
            </a:r>
            <a:r>
              <a:rPr lang="zh-CN" altLang="zh-CN" dirty="0" smtClean="0"/>
              <a:t>服务</a:t>
            </a:r>
            <a:endParaRPr lang="en-US" altLang="zh-CN" dirty="0" smtClean="0"/>
          </a:p>
          <a:p>
            <a:pPr marL="285750" indent="-285750">
              <a:lnSpc>
                <a:spcPct val="200000"/>
              </a:lnSpc>
              <a:buFont typeface="Wingdings" panose="05000000000000000000" pitchFamily="2" charset="2"/>
              <a:buChar char="Ø"/>
            </a:pPr>
            <a:r>
              <a:rPr lang="zh-CN" altLang="zh-CN" dirty="0" smtClean="0"/>
              <a:t>“</a:t>
            </a:r>
            <a:r>
              <a:rPr lang="en-US" altLang="zh-CN" b="1" u="sng" dirty="0" err="1">
                <a:solidFill>
                  <a:srgbClr val="0070C0"/>
                </a:solidFill>
              </a:rPr>
              <a:t>wc</a:t>
            </a:r>
            <a:r>
              <a:rPr lang="en-US" altLang="zh-CN" b="1" u="sng" dirty="0">
                <a:solidFill>
                  <a:srgbClr val="0070C0"/>
                </a:solidFill>
              </a:rPr>
              <a:t> -l</a:t>
            </a:r>
            <a:r>
              <a:rPr lang="zh-CN" altLang="zh-CN" dirty="0"/>
              <a:t>”用于统计查询的</a:t>
            </a:r>
            <a:r>
              <a:rPr lang="zh-CN" altLang="zh-CN" dirty="0" smtClean="0"/>
              <a:t>结果</a:t>
            </a:r>
            <a:endParaRPr lang="zh-CN" altLang="zh-CN" dirty="0"/>
          </a:p>
        </p:txBody>
      </p:sp>
      <p:grpSp>
        <p:nvGrpSpPr>
          <p:cNvPr id="17" name="组合 2"/>
          <p:cNvGrpSpPr>
            <a:grpSpLocks/>
          </p:cNvGrpSpPr>
          <p:nvPr/>
        </p:nvGrpSpPr>
        <p:grpSpPr bwMode="auto">
          <a:xfrm>
            <a:off x="4705590" y="4291331"/>
            <a:ext cx="4150423" cy="850680"/>
            <a:chOff x="3474760" y="3515222"/>
            <a:chExt cx="1644072" cy="914175"/>
          </a:xfrm>
        </p:grpSpPr>
        <p:sp>
          <p:nvSpPr>
            <p:cNvPr id="18" name="矩形 1"/>
            <p:cNvSpPr>
              <a:spLocks noChangeArrowheads="1"/>
            </p:cNvSpPr>
            <p:nvPr/>
          </p:nvSpPr>
          <p:spPr bwMode="auto">
            <a:xfrm>
              <a:off x="3474760" y="3515222"/>
              <a:ext cx="1638188" cy="91417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9" name="矩形 18"/>
            <p:cNvSpPr>
              <a:spLocks noChangeArrowheads="1"/>
            </p:cNvSpPr>
            <p:nvPr/>
          </p:nvSpPr>
          <p:spPr bwMode="auto">
            <a:xfrm>
              <a:off x="3536156" y="3658903"/>
              <a:ext cx="1582676"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nb-NO" altLang="zh-CN" sz="1200" b="1" kern="0" dirty="0">
                  <a:solidFill>
                    <a:prstClr val="white"/>
                  </a:solidFill>
                  <a:latin typeface="微软雅黑" pitchFamily="34" charset="-122"/>
                  <a:ea typeface="微软雅黑" pitchFamily="34" charset="-122"/>
                </a:rPr>
                <a:t>[root@localhost ~]# netstat -n | grep :80 | wc -l</a:t>
              </a:r>
              <a:endParaRPr lang="en-US" altLang="zh-CN" sz="12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384240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en-US" altLang="zh-CN" sz="2000" b="1" dirty="0" err="1" smtClean="0">
                <a:solidFill>
                  <a:schemeClr val="tx1">
                    <a:lumMod val="50000"/>
                    <a:lumOff val="50000"/>
                  </a:schemeClr>
                </a:solidFill>
                <a:latin typeface="微软雅黑" pitchFamily="34" charset="-122"/>
                <a:ea typeface="微软雅黑" pitchFamily="34" charset="-122"/>
              </a:rPr>
              <a:t>ip_hash</a:t>
            </a:r>
            <a:r>
              <a:rPr lang="zh-CN" altLang="en-US" sz="2000" b="1" dirty="0">
                <a:solidFill>
                  <a:schemeClr val="tx1">
                    <a:lumMod val="50000"/>
                    <a:lumOff val="50000"/>
                  </a:schemeClr>
                </a:solidFill>
                <a:latin typeface="微软雅黑" pitchFamily="34" charset="-122"/>
                <a:ea typeface="微软雅黑" pitchFamily="34" charset="-122"/>
              </a:rPr>
              <a:t>负载均衡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圆角矩形 9"/>
          <p:cNvSpPr/>
          <p:nvPr/>
        </p:nvSpPr>
        <p:spPr>
          <a:xfrm>
            <a:off x="3278447" y="214407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41835" y="2576123"/>
            <a:ext cx="7474581" cy="2293037"/>
            <a:chOff x="971600" y="1988840"/>
            <a:chExt cx="7200728" cy="2160240"/>
          </a:xfrm>
        </p:grpSpPr>
        <p:sp>
          <p:nvSpPr>
            <p:cNvPr id="12" name="流程图: 过程 11"/>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3278447" y="2072068"/>
            <a:ext cx="2315917" cy="504056"/>
            <a:chOff x="3408211" y="1484784"/>
            <a:chExt cx="2315917" cy="504056"/>
          </a:xfrm>
        </p:grpSpPr>
        <p:sp>
          <p:nvSpPr>
            <p:cNvPr id="15" name="椭圆 14"/>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3" name="矩形 2"/>
          <p:cNvSpPr/>
          <p:nvPr/>
        </p:nvSpPr>
        <p:spPr>
          <a:xfrm>
            <a:off x="1068781" y="2551837"/>
            <a:ext cx="7246880" cy="2308324"/>
          </a:xfrm>
          <a:prstGeom prst="rect">
            <a:avLst/>
          </a:prstGeom>
        </p:spPr>
        <p:txBody>
          <a:bodyPr wrap="square">
            <a:spAutoFit/>
          </a:bodyPr>
          <a:lstStyle/>
          <a:p>
            <a:pPr>
              <a:lnSpc>
                <a:spcPct val="200000"/>
              </a:lnSpc>
            </a:pPr>
            <a:r>
              <a:rPr lang="zh-CN" altLang="zh-CN" dirty="0"/>
              <a:t>值得一提的是，由于</a:t>
            </a:r>
            <a:r>
              <a:rPr lang="en-US" altLang="zh-CN" dirty="0" err="1"/>
              <a:t>ip_hash</a:t>
            </a:r>
            <a:r>
              <a:rPr lang="zh-CN" altLang="zh-CN" dirty="0"/>
              <a:t>方式为每一个用户</a:t>
            </a:r>
            <a:r>
              <a:rPr lang="en-US" altLang="zh-CN" dirty="0"/>
              <a:t>IP</a:t>
            </a:r>
            <a:r>
              <a:rPr lang="zh-CN" altLang="zh-CN" dirty="0"/>
              <a:t>绑定一个</a:t>
            </a:r>
            <a:r>
              <a:rPr lang="en-US" altLang="zh-CN" dirty="0"/>
              <a:t>Web</a:t>
            </a:r>
            <a:r>
              <a:rPr lang="zh-CN" altLang="zh-CN" dirty="0"/>
              <a:t>服务器处理，将会导致某些</a:t>
            </a:r>
            <a:r>
              <a:rPr lang="en-US" altLang="zh-CN" dirty="0"/>
              <a:t>Web</a:t>
            </a:r>
            <a:r>
              <a:rPr lang="zh-CN" altLang="zh-CN" dirty="0"/>
              <a:t>服务器接收到的请求多，某些</a:t>
            </a:r>
            <a:r>
              <a:rPr lang="en-US" altLang="zh-CN" dirty="0"/>
              <a:t>Web</a:t>
            </a:r>
            <a:r>
              <a:rPr lang="zh-CN" altLang="zh-CN" dirty="0"/>
              <a:t>服务器接到的请求少，无法保证</a:t>
            </a:r>
            <a:r>
              <a:rPr lang="en-US" altLang="zh-CN" dirty="0"/>
              <a:t>Web</a:t>
            </a:r>
            <a:r>
              <a:rPr lang="zh-CN" altLang="zh-CN" dirty="0"/>
              <a:t>服务器的负载均衡。因此，建议只在必要的情况下使用这种方式。</a:t>
            </a:r>
          </a:p>
        </p:txBody>
      </p:sp>
    </p:spTree>
    <p:custDataLst>
      <p:tags r:id="rId1"/>
    </p:custDataLst>
    <p:extLst>
      <p:ext uri="{BB962C8B-B14F-4D97-AF65-F5344CB8AC3E}">
        <p14:creationId xmlns:p14="http://schemas.microsoft.com/office/powerpoint/2010/main" val="1478184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508670" cy="1200329"/>
          </a:xfrm>
          <a:prstGeom prst="rect">
            <a:avLst/>
          </a:prstGeom>
        </p:spPr>
        <p:txBody>
          <a:bodyPr wrap="square">
            <a:spAutoFit/>
          </a:bodyPr>
          <a:lstStyle/>
          <a:p>
            <a:pPr>
              <a:lnSpc>
                <a:spcPct val="200000"/>
              </a:lnSpc>
            </a:pPr>
            <a:r>
              <a:rPr lang="zh-CN" altLang="en-US" dirty="0"/>
              <a:t>第三方提供的方式有多种，下面以</a:t>
            </a:r>
            <a:r>
              <a:rPr lang="en-US" altLang="zh-CN" b="1" u="sng" dirty="0">
                <a:solidFill>
                  <a:srgbClr val="0070C0"/>
                </a:solidFill>
              </a:rPr>
              <a:t>fair</a:t>
            </a:r>
            <a:r>
              <a:rPr lang="zh-CN" altLang="en-US" b="1" u="sng" dirty="0">
                <a:solidFill>
                  <a:srgbClr val="0070C0"/>
                </a:solidFill>
              </a:rPr>
              <a:t>方式</a:t>
            </a:r>
            <a:r>
              <a:rPr lang="zh-CN" altLang="en-US" dirty="0"/>
              <a:t>为例，按照</a:t>
            </a:r>
            <a:r>
              <a:rPr lang="en-US" altLang="zh-CN" dirty="0"/>
              <a:t>Web</a:t>
            </a:r>
            <a:r>
              <a:rPr lang="zh-CN" altLang="en-US" dirty="0"/>
              <a:t>服务器的响应时间实现负载均衡，</a:t>
            </a:r>
            <a:r>
              <a:rPr lang="zh-CN" altLang="en-US" b="1" u="sng" dirty="0">
                <a:solidFill>
                  <a:srgbClr val="0070C0"/>
                </a:solidFill>
              </a:rPr>
              <a:t>响应时间短的优先分配</a:t>
            </a:r>
            <a:r>
              <a:rPr lang="zh-CN" altLang="en-US" dirty="0"/>
              <a:t>。具体实现步骤如下。</a:t>
            </a:r>
            <a:endParaRPr lang="zh-CN" altLang="zh-CN" dirty="0"/>
          </a:p>
        </p:txBody>
      </p:sp>
    </p:spTree>
    <p:custDataLst>
      <p:tags r:id="rId1"/>
    </p:custDataLst>
    <p:extLst>
      <p:ext uri="{BB962C8B-B14F-4D97-AF65-F5344CB8AC3E}">
        <p14:creationId xmlns:p14="http://schemas.microsoft.com/office/powerpoint/2010/main" val="260246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508670"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）备份已安装的</a:t>
            </a:r>
            <a:r>
              <a:rPr lang="en-US" altLang="zh-CN" b="1" u="sng" dirty="0">
                <a:solidFill>
                  <a:srgbClr val="0070C0"/>
                </a:solidFill>
              </a:rPr>
              <a:t>Nginx</a:t>
            </a:r>
          </a:p>
          <a:p>
            <a:pPr>
              <a:lnSpc>
                <a:spcPct val="200000"/>
              </a:lnSpc>
            </a:pPr>
            <a:r>
              <a:rPr lang="zh-CN" altLang="en-US" dirty="0"/>
              <a:t>由于使用第三方模块需要重新编译</a:t>
            </a:r>
            <a:r>
              <a:rPr lang="en-US" altLang="zh-CN" dirty="0"/>
              <a:t>Nginx</a:t>
            </a:r>
            <a:r>
              <a:rPr lang="zh-CN" altLang="en-US" dirty="0"/>
              <a:t>，所以在此之前，需要关闭已经开启的</a:t>
            </a:r>
            <a:r>
              <a:rPr lang="en-US" altLang="zh-CN" dirty="0"/>
              <a:t>Nginx</a:t>
            </a:r>
            <a:r>
              <a:rPr lang="zh-CN" altLang="en-US" dirty="0"/>
              <a:t>进程，对已经安装好的</a:t>
            </a:r>
            <a:r>
              <a:rPr lang="en-US" altLang="zh-CN" dirty="0"/>
              <a:t>Nginx</a:t>
            </a:r>
            <a:r>
              <a:rPr lang="zh-CN" altLang="en-US" dirty="0"/>
              <a:t>进行备份，便于恢复。</a:t>
            </a:r>
          </a:p>
        </p:txBody>
      </p:sp>
      <p:grpSp>
        <p:nvGrpSpPr>
          <p:cNvPr id="6" name="组合 2"/>
          <p:cNvGrpSpPr>
            <a:grpSpLocks/>
          </p:cNvGrpSpPr>
          <p:nvPr/>
        </p:nvGrpSpPr>
        <p:grpSpPr bwMode="auto">
          <a:xfrm>
            <a:off x="636157" y="3996021"/>
            <a:ext cx="7730836" cy="1178086"/>
            <a:chOff x="3474760" y="3515223"/>
            <a:chExt cx="1644072" cy="966585"/>
          </a:xfrm>
        </p:grpSpPr>
        <p:sp>
          <p:nvSpPr>
            <p:cNvPr id="7" name="矩形 1"/>
            <p:cNvSpPr>
              <a:spLocks noChangeArrowheads="1"/>
            </p:cNvSpPr>
            <p:nvPr/>
          </p:nvSpPr>
          <p:spPr bwMode="auto">
            <a:xfrm>
              <a:off x="3474760" y="3515223"/>
              <a:ext cx="1638188" cy="89154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6156" y="3658903"/>
              <a:ext cx="1582676" cy="8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cp</a:t>
              </a:r>
              <a:r>
                <a:rPr lang="en-US" altLang="zh-CN" sz="1600" b="1" kern="0" dirty="0">
                  <a:solidFill>
                    <a:prstClr val="white"/>
                  </a:solidFill>
                  <a:latin typeface="微软雅黑" pitchFamily="34" charset="-122"/>
                  <a:ea typeface="微软雅黑" pitchFamily="34" charset="-122"/>
                </a:rPr>
                <a:t> -r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nginx_old</a:t>
              </a:r>
              <a:endParaRPr lang="en-US" altLang="zh-CN" sz="16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2975582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564"/>
            <a:ext cx="8508670"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）重新编译安装</a:t>
            </a:r>
            <a:r>
              <a:rPr lang="en-US" altLang="zh-CN" b="1" u="sng" dirty="0">
                <a:solidFill>
                  <a:srgbClr val="0070C0"/>
                </a:solidFill>
              </a:rPr>
              <a:t>Nginx</a:t>
            </a:r>
          </a:p>
          <a:p>
            <a:pPr>
              <a:lnSpc>
                <a:spcPct val="200000"/>
              </a:lnSpc>
            </a:pPr>
            <a:r>
              <a:rPr lang="zh-CN" altLang="en-US" dirty="0"/>
              <a:t>在开源软件平台</a:t>
            </a:r>
            <a:r>
              <a:rPr lang="en-US" altLang="zh-CN" dirty="0" err="1"/>
              <a:t>Github</a:t>
            </a:r>
            <a:r>
              <a:rPr lang="zh-CN" altLang="en-US" dirty="0"/>
              <a:t>中可以获取</a:t>
            </a:r>
            <a:r>
              <a:rPr lang="en-US" altLang="zh-CN" dirty="0"/>
              <a:t>fair</a:t>
            </a:r>
            <a:r>
              <a:rPr lang="zh-CN" altLang="en-US" dirty="0"/>
              <a:t>模块。下载“</a:t>
            </a:r>
            <a:r>
              <a:rPr lang="en-US" altLang="zh-CN" dirty="0"/>
              <a:t>nginx-upstream-fair-master.zip</a:t>
            </a:r>
            <a:r>
              <a:rPr lang="en-US" altLang="zh-CN" dirty="0">
                <a:latin typeface="宋体" panose="02010600030101010101" pitchFamily="2" charset="-122"/>
              </a:rPr>
              <a:t>”</a:t>
            </a:r>
            <a:r>
              <a:rPr lang="zh-CN" altLang="en-US" dirty="0"/>
              <a:t>模块文件到</a:t>
            </a:r>
            <a:r>
              <a:rPr lang="en-US" altLang="zh-CN" dirty="0"/>
              <a:t>root</a:t>
            </a:r>
            <a:r>
              <a:rPr lang="zh-CN" altLang="en-US" dirty="0"/>
              <a:t>目录下</a:t>
            </a:r>
            <a:r>
              <a:rPr lang="zh-CN" altLang="en-US" dirty="0" smtClean="0"/>
              <a:t>，将</a:t>
            </a:r>
            <a:r>
              <a:rPr lang="zh-CN" altLang="en-US" dirty="0"/>
              <a:t>其解压并重命名为</a:t>
            </a:r>
            <a:r>
              <a:rPr lang="en-US" altLang="zh-CN" dirty="0" err="1"/>
              <a:t>nginx</a:t>
            </a:r>
            <a:r>
              <a:rPr lang="en-US" altLang="zh-CN" dirty="0"/>
              <a:t>-upstream-fair</a:t>
            </a:r>
            <a:r>
              <a:rPr lang="zh-CN" altLang="en-US" dirty="0"/>
              <a:t>，具体命令如下。</a:t>
            </a:r>
          </a:p>
        </p:txBody>
      </p:sp>
      <p:grpSp>
        <p:nvGrpSpPr>
          <p:cNvPr id="6" name="组合 2"/>
          <p:cNvGrpSpPr>
            <a:grpSpLocks/>
          </p:cNvGrpSpPr>
          <p:nvPr/>
        </p:nvGrpSpPr>
        <p:grpSpPr bwMode="auto">
          <a:xfrm>
            <a:off x="636157" y="3993015"/>
            <a:ext cx="7730836" cy="1089624"/>
            <a:chOff x="3474760" y="3512758"/>
            <a:chExt cx="1644072" cy="894005"/>
          </a:xfrm>
        </p:grpSpPr>
        <p:sp>
          <p:nvSpPr>
            <p:cNvPr id="7" name="矩形 1"/>
            <p:cNvSpPr>
              <a:spLocks noChangeArrowheads="1"/>
            </p:cNvSpPr>
            <p:nvPr/>
          </p:nvSpPr>
          <p:spPr bwMode="auto">
            <a:xfrm>
              <a:off x="3474760" y="3515223"/>
              <a:ext cx="1638188" cy="89154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6156" y="3512758"/>
              <a:ext cx="1582676" cy="72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unzip nginx-upstream-fair-master.zip</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mv </a:t>
              </a:r>
              <a:r>
                <a:rPr lang="en-US" altLang="zh-CN" sz="1400" b="1" kern="0" dirty="0" err="1">
                  <a:solidFill>
                    <a:prstClr val="white"/>
                  </a:solidFill>
                  <a:latin typeface="微软雅黑" pitchFamily="34" charset="-122"/>
                  <a:ea typeface="微软雅黑" pitchFamily="34" charset="-122"/>
                </a:rPr>
                <a:t>nginx</a:t>
              </a:r>
              <a:r>
                <a:rPr lang="en-US" altLang="zh-CN" sz="1400" b="1" kern="0" dirty="0">
                  <a:solidFill>
                    <a:prstClr val="white"/>
                  </a:solidFill>
                  <a:latin typeface="微软雅黑" pitchFamily="34" charset="-122"/>
                  <a:ea typeface="微软雅黑" pitchFamily="34" charset="-122"/>
                </a:rPr>
                <a:t>-upstream-fair-master </a:t>
              </a:r>
              <a:r>
                <a:rPr lang="en-US" altLang="zh-CN" sz="1400" b="1" kern="0" dirty="0" err="1">
                  <a:solidFill>
                    <a:prstClr val="white"/>
                  </a:solidFill>
                  <a:latin typeface="微软雅黑" pitchFamily="34" charset="-122"/>
                  <a:ea typeface="微软雅黑" pitchFamily="34" charset="-122"/>
                </a:rPr>
                <a:t>nginx</a:t>
              </a:r>
              <a:r>
                <a:rPr lang="en-US" altLang="zh-CN" sz="1400" b="1" kern="0" dirty="0">
                  <a:solidFill>
                    <a:prstClr val="white"/>
                  </a:solidFill>
                  <a:latin typeface="微软雅黑" pitchFamily="34" charset="-122"/>
                  <a:ea typeface="微软雅黑" pitchFamily="34" charset="-122"/>
                </a:rPr>
                <a:t>-upstream-fair</a:t>
              </a:r>
            </a:p>
          </p:txBody>
        </p:sp>
      </p:grpSp>
    </p:spTree>
    <p:custDataLst>
      <p:tags r:id="rId1"/>
    </p:custDataLst>
    <p:extLst>
      <p:ext uri="{BB962C8B-B14F-4D97-AF65-F5344CB8AC3E}">
        <p14:creationId xmlns:p14="http://schemas.microsoft.com/office/powerpoint/2010/main" val="2051500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52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664" y="2876590"/>
            <a:ext cx="4828572" cy="118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26162" y="4285489"/>
            <a:ext cx="7902200" cy="1200329"/>
          </a:xfrm>
          <a:prstGeom prst="rect">
            <a:avLst/>
          </a:prstGeom>
        </p:spPr>
        <p:txBody>
          <a:bodyPr wrap="square">
            <a:spAutoFit/>
          </a:bodyPr>
          <a:lstStyle/>
          <a:p>
            <a:pPr>
              <a:lnSpc>
                <a:spcPct val="200000"/>
              </a:lnSpc>
            </a:pPr>
            <a:r>
              <a:rPr lang="zh-CN" altLang="zh-CN" dirty="0">
                <a:solidFill>
                  <a:srgbClr val="FF0000"/>
                </a:solidFill>
              </a:rPr>
              <a:t>值得一提的是，在使用</a:t>
            </a:r>
            <a:r>
              <a:rPr lang="en-US" altLang="zh-CN" dirty="0">
                <a:solidFill>
                  <a:srgbClr val="FF0000"/>
                </a:solidFill>
              </a:rPr>
              <a:t>unzip</a:t>
            </a:r>
            <a:r>
              <a:rPr lang="zh-CN" altLang="zh-CN" dirty="0">
                <a:solidFill>
                  <a:srgbClr val="FF0000"/>
                </a:solidFill>
              </a:rPr>
              <a:t>解压文件时，若提示没有该命令，则需要使用</a:t>
            </a:r>
            <a:r>
              <a:rPr lang="en-US" altLang="zh-CN" dirty="0">
                <a:solidFill>
                  <a:srgbClr val="FF0000"/>
                </a:solidFill>
              </a:rPr>
              <a:t>yum</a:t>
            </a:r>
            <a:r>
              <a:rPr lang="zh-CN" altLang="zh-CN" dirty="0">
                <a:solidFill>
                  <a:srgbClr val="FF0000"/>
                </a:solidFill>
              </a:rPr>
              <a:t>安装后再</a:t>
            </a:r>
            <a:r>
              <a:rPr lang="zh-CN" altLang="zh-CN" dirty="0" smtClean="0">
                <a:solidFill>
                  <a:srgbClr val="FF0000"/>
                </a:solidFill>
              </a:rPr>
              <a:t>执行。</a:t>
            </a:r>
            <a:endParaRPr lang="zh-CN" altLang="zh-CN" dirty="0">
              <a:solidFill>
                <a:srgbClr val="FF0000"/>
              </a:solidFill>
            </a:endParaRPr>
          </a:p>
        </p:txBody>
      </p:sp>
      <p:sp>
        <p:nvSpPr>
          <p:cNvPr id="11" name="矩形 10"/>
          <p:cNvSpPr/>
          <p:nvPr/>
        </p:nvSpPr>
        <p:spPr>
          <a:xfrm>
            <a:off x="362198" y="1948564"/>
            <a:ext cx="8508670"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）重新编译安装</a:t>
            </a:r>
            <a:r>
              <a:rPr lang="en-US" altLang="zh-CN" b="1" u="sng" dirty="0">
                <a:solidFill>
                  <a:srgbClr val="0070C0"/>
                </a:solidFill>
              </a:rPr>
              <a:t>Nginx</a:t>
            </a:r>
          </a:p>
        </p:txBody>
      </p:sp>
    </p:spTree>
    <p:custDataLst>
      <p:tags r:id="rId1"/>
    </p:custDataLst>
    <p:extLst>
      <p:ext uri="{BB962C8B-B14F-4D97-AF65-F5344CB8AC3E}">
        <p14:creationId xmlns:p14="http://schemas.microsoft.com/office/powerpoint/2010/main" val="3848944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）重新编译安装</a:t>
            </a:r>
            <a:r>
              <a:rPr lang="en-US" altLang="zh-CN" b="1" u="sng" dirty="0">
                <a:solidFill>
                  <a:srgbClr val="0070C0"/>
                </a:solidFill>
              </a:rPr>
              <a:t>Nginx</a:t>
            </a:r>
          </a:p>
          <a:p>
            <a:pPr>
              <a:lnSpc>
                <a:spcPct val="200000"/>
              </a:lnSpc>
            </a:pPr>
            <a:r>
              <a:rPr lang="zh-CN" altLang="en-US" dirty="0"/>
              <a:t>接着，进入</a:t>
            </a:r>
            <a:r>
              <a:rPr lang="en-US" altLang="zh-CN" dirty="0"/>
              <a:t>Nginx</a:t>
            </a:r>
            <a:r>
              <a:rPr lang="zh-CN" altLang="en-US" dirty="0"/>
              <a:t>文件的解压目录，在编译选项中添加对</a:t>
            </a:r>
            <a:r>
              <a:rPr lang="en-US" altLang="zh-CN" dirty="0" err="1"/>
              <a:t>nginx</a:t>
            </a:r>
            <a:r>
              <a:rPr lang="en-US" altLang="zh-CN" dirty="0"/>
              <a:t>-upstream-fair</a:t>
            </a:r>
            <a:r>
              <a:rPr lang="zh-CN" altLang="en-US" dirty="0"/>
              <a:t>模块的支持，具体命令如下。</a:t>
            </a:r>
          </a:p>
        </p:txBody>
      </p:sp>
      <p:grpSp>
        <p:nvGrpSpPr>
          <p:cNvPr id="8" name="组合 2"/>
          <p:cNvGrpSpPr>
            <a:grpSpLocks/>
          </p:cNvGrpSpPr>
          <p:nvPr/>
        </p:nvGrpSpPr>
        <p:grpSpPr bwMode="auto">
          <a:xfrm>
            <a:off x="2500586" y="3643514"/>
            <a:ext cx="5063999" cy="2436653"/>
            <a:chOff x="3474760" y="3512758"/>
            <a:chExt cx="1644072" cy="894005"/>
          </a:xfrm>
        </p:grpSpPr>
        <p:sp>
          <p:nvSpPr>
            <p:cNvPr id="9" name="矩形 1"/>
            <p:cNvSpPr>
              <a:spLocks noChangeArrowheads="1"/>
            </p:cNvSpPr>
            <p:nvPr/>
          </p:nvSpPr>
          <p:spPr bwMode="auto">
            <a:xfrm>
              <a:off x="3474760" y="3515223"/>
              <a:ext cx="1638188" cy="89154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9"/>
            <p:cNvSpPr>
              <a:spLocks noChangeArrowheads="1"/>
            </p:cNvSpPr>
            <p:nvPr/>
          </p:nvSpPr>
          <p:spPr bwMode="auto">
            <a:xfrm>
              <a:off x="3536156" y="3512758"/>
              <a:ext cx="1582676" cy="85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cd nginx-1.10.1</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nginx-1.10.1]# ./configure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--prefix=/</a:t>
              </a:r>
              <a:r>
                <a:rPr lang="en-US" altLang="zh-CN" sz="1200" b="1" kern="0" dirty="0" err="1">
                  <a:solidFill>
                    <a:prstClr val="white"/>
                  </a:solidFill>
                  <a:latin typeface="微软雅黑" pitchFamily="34" charset="-122"/>
                  <a:ea typeface="微软雅黑" pitchFamily="34" charset="-122"/>
                </a:rPr>
                <a:t>usr</a:t>
              </a:r>
              <a:r>
                <a:rPr lang="en-US" altLang="zh-CN" sz="1200" b="1" kern="0" dirty="0">
                  <a:solidFill>
                    <a:prstClr val="white"/>
                  </a:solidFill>
                  <a:latin typeface="微软雅黑" pitchFamily="34" charset="-122"/>
                  <a:ea typeface="微软雅黑" pitchFamily="34" charset="-122"/>
                </a:rPr>
                <a:t>/local/</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--with-</a:t>
              </a:r>
              <a:r>
                <a:rPr lang="en-US" altLang="zh-CN" sz="1200" b="1" kern="0" dirty="0" err="1">
                  <a:solidFill>
                    <a:prstClr val="white"/>
                  </a:solidFill>
                  <a:latin typeface="微软雅黑" pitchFamily="34" charset="-122"/>
                  <a:ea typeface="微软雅黑" pitchFamily="34" charset="-122"/>
                </a:rPr>
                <a:t>http_ssl_module</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--add-module=/root/</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-upstream-fair</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nginx-1.10.1]# make &amp;&amp; make install</a:t>
              </a:r>
            </a:p>
          </p:txBody>
        </p:sp>
      </p:grpSp>
    </p:spTree>
    <p:custDataLst>
      <p:tags r:id="rId1"/>
    </p:custDataLst>
    <p:extLst>
      <p:ext uri="{BB962C8B-B14F-4D97-AF65-F5344CB8AC3E}">
        <p14:creationId xmlns:p14="http://schemas.microsoft.com/office/powerpoint/2010/main" val="287102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）配置</a:t>
            </a:r>
            <a:r>
              <a:rPr lang="en-US" altLang="zh-CN" b="1" u="sng" dirty="0">
                <a:solidFill>
                  <a:srgbClr val="0070C0"/>
                </a:solidFill>
              </a:rPr>
              <a:t>fair</a:t>
            </a:r>
            <a:r>
              <a:rPr lang="zh-CN" altLang="en-US" b="1" u="sng" dirty="0">
                <a:solidFill>
                  <a:srgbClr val="0070C0"/>
                </a:solidFill>
              </a:rPr>
              <a:t>方式的负载均衡</a:t>
            </a:r>
          </a:p>
          <a:p>
            <a:pPr>
              <a:lnSpc>
                <a:spcPct val="200000"/>
              </a:lnSpc>
            </a:pPr>
            <a:r>
              <a:rPr lang="zh-CN" altLang="en-US" dirty="0"/>
              <a:t>打开新安装的</a:t>
            </a:r>
            <a:r>
              <a:rPr lang="en-US" altLang="zh-CN" dirty="0"/>
              <a:t>Nginx</a:t>
            </a:r>
            <a:r>
              <a:rPr lang="zh-CN" altLang="en-US" dirty="0"/>
              <a:t>配置文件，在</a:t>
            </a:r>
            <a:r>
              <a:rPr lang="en-US" altLang="zh-CN" dirty="0"/>
              <a:t>http</a:t>
            </a:r>
            <a:r>
              <a:rPr lang="zh-CN" altLang="en-US" dirty="0"/>
              <a:t>块下实现</a:t>
            </a:r>
            <a:r>
              <a:rPr lang="en-US" altLang="zh-CN" dirty="0"/>
              <a:t>fair</a:t>
            </a:r>
            <a:r>
              <a:rPr lang="zh-CN" altLang="en-US" dirty="0"/>
              <a:t>方式的负载均衡。具体配置如下。</a:t>
            </a:r>
          </a:p>
        </p:txBody>
      </p:sp>
      <p:grpSp>
        <p:nvGrpSpPr>
          <p:cNvPr id="11" name="组合 2"/>
          <p:cNvGrpSpPr>
            <a:grpSpLocks/>
          </p:cNvGrpSpPr>
          <p:nvPr/>
        </p:nvGrpSpPr>
        <p:grpSpPr bwMode="auto">
          <a:xfrm>
            <a:off x="253711" y="3629000"/>
            <a:ext cx="3516921" cy="2322473"/>
            <a:chOff x="3451224" y="3515220"/>
            <a:chExt cx="1742692" cy="2324345"/>
          </a:xfrm>
        </p:grpSpPr>
        <p:sp>
          <p:nvSpPr>
            <p:cNvPr id="12" name="矩形 1"/>
            <p:cNvSpPr>
              <a:spLocks noChangeArrowheads="1"/>
            </p:cNvSpPr>
            <p:nvPr/>
          </p:nvSpPr>
          <p:spPr bwMode="auto">
            <a:xfrm>
              <a:off x="3451224" y="3515220"/>
              <a:ext cx="1742692" cy="232434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3" name="矩形 8"/>
            <p:cNvSpPr>
              <a:spLocks noChangeArrowheads="1"/>
            </p:cNvSpPr>
            <p:nvPr/>
          </p:nvSpPr>
          <p:spPr bwMode="auto">
            <a:xfrm>
              <a:off x="3530273" y="3658903"/>
              <a:ext cx="1663643" cy="203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9 # </a:t>
              </a:r>
              <a:r>
                <a:rPr lang="zh-CN" altLang="en-US" sz="1400" b="1" kern="0" dirty="0">
                  <a:solidFill>
                    <a:prstClr val="white"/>
                  </a:solidFill>
                  <a:latin typeface="微软雅黑" pitchFamily="34" charset="-122"/>
                  <a:ea typeface="微软雅黑" pitchFamily="34" charset="-122"/>
                </a:rPr>
                <a:t>配置</a:t>
              </a:r>
              <a:r>
                <a:rPr lang="en-US" altLang="zh-CN" sz="1400" b="1" kern="0" dirty="0">
                  <a:solidFill>
                    <a:prstClr val="white"/>
                  </a:solidFill>
                  <a:latin typeface="微软雅黑" pitchFamily="34" charset="-122"/>
                  <a:ea typeface="微软雅黑" pitchFamily="34" charset="-122"/>
                </a:rPr>
                <a:t>fair</a:t>
              </a:r>
              <a:r>
                <a:rPr lang="zh-CN" altLang="en-US" sz="1400" b="1" kern="0" dirty="0">
                  <a:solidFill>
                    <a:prstClr val="white"/>
                  </a:solidFill>
                  <a:latin typeface="微软雅黑" pitchFamily="34" charset="-122"/>
                  <a:ea typeface="微软雅黑" pitchFamily="34" charset="-122"/>
                </a:rPr>
                <a:t>方式的负载均衡</a:t>
              </a:r>
            </a:p>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10 upstream </a:t>
              </a:r>
              <a:r>
                <a:rPr lang="en-US" altLang="zh-CN" sz="1400" b="1" kern="0" dirty="0" err="1">
                  <a:solidFill>
                    <a:prstClr val="white"/>
                  </a:solidFill>
                  <a:latin typeface="微软雅黑" pitchFamily="34" charset="-122"/>
                  <a:ea typeface="微软雅黑" pitchFamily="34" charset="-122"/>
                </a:rPr>
                <a:t>web_server</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11 </a:t>
              </a:r>
              <a:r>
                <a:rPr lang="en-US" altLang="zh-CN" sz="1400" b="1" kern="0" dirty="0">
                  <a:solidFill>
                    <a:prstClr val="white"/>
                  </a:solidFill>
                  <a:latin typeface="微软雅黑" pitchFamily="34" charset="-122"/>
                  <a:ea typeface="微软雅黑" pitchFamily="34" charset="-122"/>
                </a:rPr>
                <a:t>	server 192.168.78.128;</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12</a:t>
              </a:r>
              <a:r>
                <a:rPr lang="en-US" altLang="zh-CN" sz="1400" b="1" kern="0" dirty="0">
                  <a:solidFill>
                    <a:prstClr val="white"/>
                  </a:solidFill>
                  <a:latin typeface="微软雅黑" pitchFamily="34" charset="-122"/>
                  <a:ea typeface="微软雅黑" pitchFamily="34" charset="-122"/>
                </a:rPr>
                <a:t>	server 192.168.78.200;</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13</a:t>
              </a:r>
              <a:r>
                <a:rPr lang="en-US" altLang="zh-CN" sz="1400" b="1" kern="0" dirty="0">
                  <a:solidFill>
                    <a:prstClr val="white"/>
                  </a:solidFill>
                  <a:latin typeface="微软雅黑" pitchFamily="34" charset="-122"/>
                  <a:ea typeface="微软雅黑" pitchFamily="34" charset="-122"/>
                </a:rPr>
                <a:t>	fair;</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14 }</a:t>
              </a:r>
              <a:endParaRPr lang="en-US" altLang="zh-CN" sz="1400" b="1" kern="0" dirty="0">
                <a:solidFill>
                  <a:prstClr val="white"/>
                </a:solidFill>
                <a:latin typeface="微软雅黑" pitchFamily="34" charset="-122"/>
                <a:ea typeface="微软雅黑" pitchFamily="34" charset="-122"/>
              </a:endParaRPr>
            </a:p>
          </p:txBody>
        </p:sp>
      </p:grpSp>
      <p:grpSp>
        <p:nvGrpSpPr>
          <p:cNvPr id="14" name="组合 2"/>
          <p:cNvGrpSpPr>
            <a:grpSpLocks/>
          </p:cNvGrpSpPr>
          <p:nvPr/>
        </p:nvGrpSpPr>
        <p:grpSpPr bwMode="auto">
          <a:xfrm>
            <a:off x="3817651" y="3130252"/>
            <a:ext cx="5122493" cy="3055737"/>
            <a:chOff x="3451224" y="3515221"/>
            <a:chExt cx="2538279" cy="3058198"/>
          </a:xfrm>
        </p:grpSpPr>
        <p:sp>
          <p:nvSpPr>
            <p:cNvPr id="15" name="矩形 1"/>
            <p:cNvSpPr>
              <a:spLocks noChangeArrowheads="1"/>
            </p:cNvSpPr>
            <p:nvPr/>
          </p:nvSpPr>
          <p:spPr bwMode="auto">
            <a:xfrm>
              <a:off x="3451224" y="3515221"/>
              <a:ext cx="2538278" cy="305819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6" name="矩形 8"/>
            <p:cNvSpPr>
              <a:spLocks noChangeArrowheads="1"/>
            </p:cNvSpPr>
            <p:nvPr/>
          </p:nvSpPr>
          <p:spPr bwMode="auto">
            <a:xfrm>
              <a:off x="3530273" y="3658903"/>
              <a:ext cx="2459230" cy="26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 </a:t>
              </a:r>
              <a:r>
                <a:rPr lang="zh-CN" altLang="en-US" sz="1400" b="1" kern="0" dirty="0">
                  <a:solidFill>
                    <a:prstClr val="white"/>
                  </a:solidFill>
                  <a:latin typeface="微软雅黑" pitchFamily="34" charset="-122"/>
                  <a:ea typeface="微软雅黑" pitchFamily="34" charset="-122"/>
                </a:rPr>
                <a:t>配置域名为</a:t>
              </a:r>
              <a:r>
                <a:rPr lang="en-US" altLang="zh-CN" sz="1400" b="1" kern="0" dirty="0" err="1" smtClean="0">
                  <a:solidFill>
                    <a:prstClr val="white"/>
                  </a:solidFill>
                  <a:latin typeface="微软雅黑" pitchFamily="34" charset="-122"/>
                  <a:ea typeface="微软雅黑" pitchFamily="34" charset="-122"/>
                </a:rPr>
                <a:t>test.ng.test</a:t>
              </a:r>
              <a:r>
                <a:rPr lang="zh-CN" altLang="en-US" sz="1400" b="1" kern="0" dirty="0" smtClean="0">
                  <a:solidFill>
                    <a:prstClr val="white"/>
                  </a:solidFill>
                  <a:latin typeface="微软雅黑" pitchFamily="34" charset="-122"/>
                  <a:ea typeface="微软雅黑" pitchFamily="34" charset="-122"/>
                </a:rPr>
                <a:t>的</a:t>
              </a:r>
              <a:r>
                <a:rPr lang="zh-CN" altLang="en-US" sz="1400" b="1" kern="0" dirty="0">
                  <a:solidFill>
                    <a:prstClr val="white"/>
                  </a:solidFill>
                  <a:latin typeface="微软雅黑" pitchFamily="34" charset="-122"/>
                  <a:ea typeface="微软雅黑" pitchFamily="34" charset="-122"/>
                </a:rPr>
                <a:t>虚拟主机</a:t>
              </a:r>
            </a:p>
            <a:p>
              <a:pPr marL="0" lvl="0" indent="0" eaLnBrk="0" hangingPunct="0">
                <a:lnSpc>
                  <a:spcPct val="150000"/>
                </a:lnSpc>
                <a:defRPr/>
              </a:pPr>
              <a:r>
                <a:rPr lang="zh-CN" altLang="en-US"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a:t>
              </a:r>
              <a:r>
                <a:rPr lang="en-US" altLang="zh-CN" sz="1400" b="1" kern="0" dirty="0">
                  <a:solidFill>
                    <a:prstClr val="white"/>
                  </a:solidFill>
                  <a:latin typeface="微软雅黑" pitchFamily="34" charset="-122"/>
                  <a:ea typeface="微软雅黑" pitchFamily="34" charset="-122"/>
                </a:rPr>
                <a:t>	listen       80;</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server_name</a:t>
              </a:r>
              <a:r>
                <a:rPr lang="en-US" altLang="zh-CN" sz="1400" b="1" kern="0" dirty="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test.ng.test</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a:t>
              </a:r>
              <a:r>
                <a:rPr lang="en-US" altLang="zh-CN" sz="1400" b="1" kern="0" dirty="0">
                  <a:solidFill>
                    <a:prstClr val="white"/>
                  </a:solidFill>
                  <a:latin typeface="微软雅黑" pitchFamily="34" charset="-122"/>
                  <a:ea typeface="微软雅黑" pitchFamily="34" charset="-122"/>
                </a:rPr>
                <a:t>	location /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proxy_pass</a:t>
              </a:r>
              <a:r>
                <a:rPr lang="en-US" altLang="zh-CN" sz="1400" b="1" kern="0" dirty="0">
                  <a:solidFill>
                    <a:prstClr val="white"/>
                  </a:solidFill>
                  <a:latin typeface="微软雅黑" pitchFamily="34" charset="-122"/>
                  <a:ea typeface="微软雅黑" pitchFamily="34" charset="-122"/>
                </a:rPr>
                <a:t> http://web_server;</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8 }</a:t>
              </a:r>
              <a:endParaRPr lang="en-US" altLang="zh-CN" sz="1400" b="1" kern="0" dirty="0">
                <a:solidFill>
                  <a:prstClr val="white"/>
                </a:solidFill>
                <a:latin typeface="微软雅黑" pitchFamily="34" charset="-122"/>
                <a:ea typeface="微软雅黑" pitchFamily="34" charset="-122"/>
              </a:endParaRPr>
            </a:p>
          </p:txBody>
        </p:sp>
      </p:grpSp>
      <p:sp>
        <p:nvSpPr>
          <p:cNvPr id="17" name="矩形 16"/>
          <p:cNvSpPr/>
          <p:nvPr/>
        </p:nvSpPr>
        <p:spPr>
          <a:xfrm>
            <a:off x="771898" y="4139479"/>
            <a:ext cx="2671949" cy="1376922"/>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656077" y="4951599"/>
            <a:ext cx="3107913"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41590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）验证测试</a:t>
            </a:r>
          </a:p>
          <a:p>
            <a:pPr>
              <a:lnSpc>
                <a:spcPct val="200000"/>
              </a:lnSpc>
            </a:pPr>
            <a:r>
              <a:rPr lang="zh-CN" altLang="en-US" dirty="0"/>
              <a:t>为了验证</a:t>
            </a:r>
            <a:r>
              <a:rPr lang="en-US" altLang="zh-CN" dirty="0"/>
              <a:t>fair</a:t>
            </a:r>
            <a:r>
              <a:rPr lang="zh-CN" altLang="en-US" dirty="0"/>
              <a:t>模块是否能够根据后端服务器的响应时间负载均衡，可以通过</a:t>
            </a:r>
            <a:r>
              <a:rPr lang="en-US" altLang="zh-CN" dirty="0"/>
              <a:t>PHP</a:t>
            </a:r>
            <a:r>
              <a:rPr lang="zh-CN" altLang="en-US" dirty="0"/>
              <a:t>延长服务器的响应时间</a:t>
            </a:r>
            <a:r>
              <a:rPr lang="zh-CN" altLang="en-US" dirty="0" smtClean="0"/>
              <a:t>。</a:t>
            </a:r>
            <a:endParaRPr lang="en-US" altLang="zh-CN" dirty="0" smtClean="0"/>
          </a:p>
          <a:p>
            <a:pPr>
              <a:lnSpc>
                <a:spcPct val="200000"/>
              </a:lnSpc>
            </a:pPr>
            <a:r>
              <a:rPr lang="zh-CN" altLang="en-US" dirty="0" smtClean="0"/>
              <a:t>在</a:t>
            </a:r>
            <a:r>
              <a:rPr lang="en-US" altLang="zh-CN" dirty="0"/>
              <a:t>Web</a:t>
            </a:r>
            <a:r>
              <a:rPr lang="zh-CN" altLang="en-US" dirty="0"/>
              <a:t>服务器</a:t>
            </a:r>
            <a:r>
              <a:rPr lang="en-US" altLang="zh-CN" dirty="0"/>
              <a:t>192.168.78.128</a:t>
            </a:r>
            <a:r>
              <a:rPr lang="zh-CN" altLang="en-US" dirty="0"/>
              <a:t>中配置</a:t>
            </a:r>
            <a:r>
              <a:rPr lang="en-US" altLang="zh-CN" dirty="0"/>
              <a:t>PHP</a:t>
            </a:r>
            <a:r>
              <a:rPr lang="zh-CN" altLang="en-US" dirty="0"/>
              <a:t>后，按照如下步骤进行操作。</a:t>
            </a:r>
          </a:p>
        </p:txBody>
      </p:sp>
    </p:spTree>
    <p:custDataLst>
      <p:tags r:id="rId1"/>
    </p:custDataLst>
    <p:extLst>
      <p:ext uri="{BB962C8B-B14F-4D97-AF65-F5344CB8AC3E}">
        <p14:creationId xmlns:p14="http://schemas.microsoft.com/office/powerpoint/2010/main" val="4012657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）验证测试</a:t>
            </a:r>
          </a:p>
          <a:p>
            <a:pPr>
              <a:lnSpc>
                <a:spcPct val="200000"/>
              </a:lnSpc>
            </a:pPr>
            <a:r>
              <a:rPr lang="zh-CN" altLang="en-US" dirty="0"/>
              <a:t>① 在</a:t>
            </a:r>
            <a:r>
              <a:rPr lang="en-US" altLang="zh-CN" dirty="0"/>
              <a:t>Web</a:t>
            </a:r>
            <a:r>
              <a:rPr lang="zh-CN" altLang="en-US" dirty="0"/>
              <a:t>服务器</a:t>
            </a:r>
            <a:r>
              <a:rPr lang="en-US" altLang="zh-CN" dirty="0"/>
              <a:t>192.168.78.128</a:t>
            </a:r>
            <a:r>
              <a:rPr lang="zh-CN" altLang="en-US" dirty="0"/>
              <a:t>中，编写</a:t>
            </a:r>
            <a:r>
              <a:rPr lang="en-US" altLang="zh-CN" dirty="0" err="1"/>
              <a:t>index.php</a:t>
            </a:r>
            <a:r>
              <a:rPr lang="zh-CN" altLang="en-US" dirty="0"/>
              <a:t>文件，内容如下。</a:t>
            </a:r>
          </a:p>
        </p:txBody>
      </p:sp>
      <p:grpSp>
        <p:nvGrpSpPr>
          <p:cNvPr id="6" name="组合 2"/>
          <p:cNvGrpSpPr>
            <a:grpSpLocks/>
          </p:cNvGrpSpPr>
          <p:nvPr/>
        </p:nvGrpSpPr>
        <p:grpSpPr bwMode="auto">
          <a:xfrm>
            <a:off x="2041069" y="3462742"/>
            <a:ext cx="5388427" cy="1581715"/>
            <a:chOff x="3474760" y="3515222"/>
            <a:chExt cx="1644072" cy="1297751"/>
          </a:xfrm>
        </p:grpSpPr>
        <p:sp>
          <p:nvSpPr>
            <p:cNvPr id="8" name="矩形 1"/>
            <p:cNvSpPr>
              <a:spLocks noChangeArrowheads="1"/>
            </p:cNvSpPr>
            <p:nvPr/>
          </p:nvSpPr>
          <p:spPr bwMode="auto">
            <a:xfrm>
              <a:off x="3474760" y="3515222"/>
              <a:ext cx="1638188"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6156" y="3658903"/>
              <a:ext cx="1582676" cy="8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pt-BR" altLang="zh-CN" sz="1600" b="1" kern="0" dirty="0">
                  <a:solidFill>
                    <a:prstClr val="white"/>
                  </a:solidFill>
                  <a:latin typeface="微软雅黑" pitchFamily="34" charset="-122"/>
                  <a:ea typeface="微软雅黑" pitchFamily="34" charset="-122"/>
                </a:rPr>
                <a:t>&lt;?php sleep(10); ?&gt;</a:t>
              </a:r>
            </a:p>
            <a:p>
              <a:pPr marL="0" lvl="0" indent="0" eaLnBrk="0" hangingPunct="0">
                <a:lnSpc>
                  <a:spcPct val="200000"/>
                </a:lnSpc>
                <a:defRPr/>
              </a:pPr>
              <a:r>
                <a:rPr lang="pt-BR" altLang="zh-CN" sz="1600" b="1" kern="0" dirty="0">
                  <a:solidFill>
                    <a:prstClr val="white"/>
                  </a:solidFill>
                  <a:latin typeface="微软雅黑" pitchFamily="34" charset="-122"/>
                  <a:ea typeface="微软雅黑" pitchFamily="34" charset="-122"/>
                </a:rPr>
                <a:t>&lt;h1&gt; web server:192.168.78.128!&lt;/h1&gt;</a:t>
              </a:r>
            </a:p>
          </p:txBody>
        </p:sp>
      </p:grpSp>
    </p:spTree>
    <p:custDataLst>
      <p:tags r:id="rId1"/>
    </p:custDataLst>
    <p:extLst>
      <p:ext uri="{BB962C8B-B14F-4D97-AF65-F5344CB8AC3E}">
        <p14:creationId xmlns:p14="http://schemas.microsoft.com/office/powerpoint/2010/main" val="4160622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反向代理</a:t>
            </a:r>
            <a:r>
              <a:rPr lang="zh-CN" altLang="en-US" dirty="0"/>
              <a:t>：</a:t>
            </a:r>
            <a:r>
              <a:rPr lang="zh-CN" altLang="en-US" dirty="0" smtClean="0"/>
              <a:t>对于</a:t>
            </a:r>
            <a:r>
              <a:rPr lang="zh-CN" altLang="en-US" dirty="0"/>
              <a:t>客户端而言就是目标</a:t>
            </a:r>
            <a:r>
              <a:rPr lang="zh-CN" altLang="en-US" dirty="0" smtClean="0"/>
              <a:t>服务器。</a:t>
            </a:r>
            <a:endParaRPr lang="en-US" altLang="zh-CN" dirty="0" smtClean="0"/>
          </a:p>
          <a:p>
            <a:pPr>
              <a:lnSpc>
                <a:spcPct val="200000"/>
              </a:lnSpc>
            </a:pPr>
            <a:r>
              <a:rPr lang="zh-CN" altLang="en-US" b="1" u="sng" dirty="0">
                <a:solidFill>
                  <a:srgbClr val="0070C0"/>
                </a:solidFill>
              </a:rPr>
              <a:t>作用</a:t>
            </a:r>
            <a:r>
              <a:rPr lang="zh-CN" altLang="en-US" dirty="0" smtClean="0"/>
              <a:t>：客户端</a:t>
            </a:r>
            <a:r>
              <a:rPr lang="zh-CN" altLang="en-US" dirty="0"/>
              <a:t>向反向代理服务器发送请求后，反向代理服务器将该请求转发给内部网络上的后端服务器，并将从后端服务器上得到的响应结果返回给客户端。</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44773149"/>
              </p:ext>
            </p:extLst>
          </p:nvPr>
        </p:nvGraphicFramePr>
        <p:xfrm>
          <a:off x="2693483" y="3702500"/>
          <a:ext cx="4191000" cy="2609850"/>
        </p:xfrm>
        <a:graphic>
          <a:graphicData uri="http://schemas.openxmlformats.org/presentationml/2006/ole">
            <mc:AlternateContent xmlns:mc="http://schemas.openxmlformats.org/markup-compatibility/2006">
              <mc:Choice xmlns:v="urn:schemas-microsoft-com:vml" Requires="v">
                <p:oleObj spid="_x0000_s33846" name="Visio" r:id="rId5" imgW="8825220" imgH="5517132" progId="Visio.Drawing.11">
                  <p:embed/>
                </p:oleObj>
              </mc:Choice>
              <mc:Fallback>
                <p:oleObj name="Visio" r:id="rId5" imgW="8825220" imgH="5517132"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3483" y="3702500"/>
                        <a:ext cx="4191000" cy="260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883851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）验证测试</a:t>
            </a:r>
          </a:p>
          <a:p>
            <a:pPr>
              <a:lnSpc>
                <a:spcPct val="200000"/>
              </a:lnSpc>
            </a:pPr>
            <a:r>
              <a:rPr lang="zh-CN" altLang="en-US" dirty="0"/>
              <a:t>② 在</a:t>
            </a:r>
            <a:r>
              <a:rPr lang="en-US" altLang="zh-CN" dirty="0"/>
              <a:t>Web</a:t>
            </a:r>
            <a:r>
              <a:rPr lang="zh-CN" altLang="en-US" dirty="0"/>
              <a:t>服务器</a:t>
            </a:r>
            <a:r>
              <a:rPr lang="en-US" altLang="zh-CN" dirty="0"/>
              <a:t>192.168.78.128</a:t>
            </a:r>
            <a:r>
              <a:rPr lang="zh-CN" altLang="en-US" dirty="0"/>
              <a:t>中，编写</a:t>
            </a:r>
            <a:r>
              <a:rPr lang="en-US" altLang="zh-CN" dirty="0" err="1"/>
              <a:t>index.php</a:t>
            </a:r>
            <a:r>
              <a:rPr lang="zh-CN" altLang="en-US" dirty="0"/>
              <a:t>文件，内容如下</a:t>
            </a:r>
            <a:r>
              <a:rPr lang="zh-CN" altLang="en-US" dirty="0" smtClean="0"/>
              <a:t>。</a:t>
            </a:r>
            <a:endParaRPr lang="zh-CN" altLang="en-US" dirty="0"/>
          </a:p>
        </p:txBody>
      </p:sp>
      <p:grpSp>
        <p:nvGrpSpPr>
          <p:cNvPr id="6" name="组合 2"/>
          <p:cNvGrpSpPr>
            <a:grpSpLocks/>
          </p:cNvGrpSpPr>
          <p:nvPr/>
        </p:nvGrpSpPr>
        <p:grpSpPr bwMode="auto">
          <a:xfrm>
            <a:off x="2041069" y="3462744"/>
            <a:ext cx="5388427" cy="954879"/>
            <a:chOff x="3474760" y="3515222"/>
            <a:chExt cx="1644072" cy="783450"/>
          </a:xfrm>
        </p:grpSpPr>
        <p:sp>
          <p:nvSpPr>
            <p:cNvPr id="8" name="矩形 1"/>
            <p:cNvSpPr>
              <a:spLocks noChangeArrowheads="1"/>
            </p:cNvSpPr>
            <p:nvPr/>
          </p:nvSpPr>
          <p:spPr bwMode="auto">
            <a:xfrm>
              <a:off x="3474760" y="3515222"/>
              <a:ext cx="1638188" cy="78345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6156" y="3658903"/>
              <a:ext cx="1582676" cy="41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pt-BR" altLang="zh-CN" sz="1600" b="1" kern="0" dirty="0">
                  <a:solidFill>
                    <a:prstClr val="white"/>
                  </a:solidFill>
                  <a:latin typeface="微软雅黑" pitchFamily="34" charset="-122"/>
                  <a:ea typeface="微软雅黑" pitchFamily="34" charset="-122"/>
                </a:rPr>
                <a:t>&lt;h1&gt; web server:192.168.78.200!&lt;/h1&gt;</a:t>
              </a:r>
            </a:p>
          </p:txBody>
        </p:sp>
      </p:grpSp>
    </p:spTree>
    <p:custDataLst>
      <p:tags r:id="rId1"/>
    </p:custDataLst>
    <p:extLst>
      <p:ext uri="{BB962C8B-B14F-4D97-AF65-F5344CB8AC3E}">
        <p14:creationId xmlns:p14="http://schemas.microsoft.com/office/powerpoint/2010/main" val="121312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6.2 </a:t>
            </a:r>
            <a:r>
              <a:rPr lang="zh-CN" altLang="en-US" dirty="0" smtClean="0"/>
              <a:t>负载</a:t>
            </a:r>
            <a:r>
              <a:rPr lang="zh-CN" altLang="en-US" dirty="0"/>
              <a:t>均衡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负载均衡的配置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利用</a:t>
            </a:r>
            <a:r>
              <a:rPr lang="zh-CN" altLang="en-US" sz="2000" b="1" dirty="0">
                <a:solidFill>
                  <a:schemeClr val="tx1">
                    <a:lumMod val="50000"/>
                    <a:lumOff val="50000"/>
                  </a:schemeClr>
                </a:solidFill>
                <a:latin typeface="微软雅黑" pitchFamily="34" charset="-122"/>
                <a:ea typeface="微软雅黑" pitchFamily="34" charset="-122"/>
              </a:rPr>
              <a:t>第三方模块</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564"/>
            <a:ext cx="8508670"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）验证测试</a:t>
            </a:r>
          </a:p>
          <a:p>
            <a:pPr>
              <a:lnSpc>
                <a:spcPct val="200000"/>
              </a:lnSpc>
            </a:pPr>
            <a:r>
              <a:rPr lang="zh-CN" altLang="en-US" dirty="0"/>
              <a:t>接下来访问域名为“</a:t>
            </a:r>
            <a:r>
              <a:rPr lang="en-US" altLang="zh-CN" dirty="0"/>
              <a:t>http://</a:t>
            </a:r>
            <a:r>
              <a:rPr lang="en-US" altLang="zh-CN" dirty="0" smtClean="0"/>
              <a:t>test.ng.test</a:t>
            </a:r>
            <a:r>
              <a:rPr lang="en-US" altLang="zh-CN" dirty="0" smtClean="0">
                <a:latin typeface="宋体" panose="02010600030101010101" pitchFamily="2" charset="-122"/>
              </a:rPr>
              <a:t>”</a:t>
            </a:r>
            <a:r>
              <a:rPr lang="zh-CN" altLang="en-US" dirty="0"/>
              <a:t>的网站</a:t>
            </a:r>
            <a:r>
              <a:rPr lang="zh-CN" altLang="en-US" dirty="0" smtClean="0"/>
              <a:t>。</a:t>
            </a:r>
            <a:endParaRPr lang="en-US" altLang="zh-CN" dirty="0" smtClean="0"/>
          </a:p>
          <a:p>
            <a:pPr>
              <a:lnSpc>
                <a:spcPct val="200000"/>
              </a:lnSpc>
            </a:pPr>
            <a:r>
              <a:rPr lang="zh-CN" altLang="en-US" dirty="0" smtClean="0"/>
              <a:t>通过</a:t>
            </a:r>
            <a:r>
              <a:rPr lang="zh-CN" altLang="en-US" dirty="0"/>
              <a:t>反复测试可以看出，按这里的配置</a:t>
            </a:r>
            <a:r>
              <a:rPr lang="en-US" altLang="zh-CN" dirty="0"/>
              <a:t>2</a:t>
            </a:r>
            <a:r>
              <a:rPr lang="zh-CN" altLang="en-US" dirty="0"/>
              <a:t>次请求为一个循环中，</a:t>
            </a:r>
            <a:r>
              <a:rPr lang="zh-CN" altLang="en-US" b="1" u="sng" dirty="0">
                <a:solidFill>
                  <a:srgbClr val="0070C0"/>
                </a:solidFill>
              </a:rPr>
              <a:t>在一个循环过程中</a:t>
            </a:r>
            <a:r>
              <a:rPr lang="zh-CN" altLang="en-US" dirty="0" smtClean="0"/>
              <a:t>，</a:t>
            </a:r>
            <a:r>
              <a:rPr lang="zh-CN" altLang="en-US" dirty="0" smtClean="0"/>
              <a:t>每</a:t>
            </a:r>
            <a:r>
              <a:rPr lang="zh-CN" altLang="en-US" dirty="0"/>
              <a:t>一次都会</a:t>
            </a:r>
            <a:r>
              <a:rPr lang="zh-CN" altLang="en-US" b="1" u="sng" dirty="0">
                <a:solidFill>
                  <a:srgbClr val="0070C0"/>
                </a:solidFill>
              </a:rPr>
              <a:t>优先分配</a:t>
            </a:r>
            <a:r>
              <a:rPr lang="zh-CN" altLang="en-US" dirty="0"/>
              <a:t>响应快的服务器</a:t>
            </a:r>
            <a:r>
              <a:rPr lang="en-US" altLang="zh-CN" b="1" u="sng" dirty="0" smtClean="0">
                <a:solidFill>
                  <a:srgbClr val="0070C0"/>
                </a:solidFill>
              </a:rPr>
              <a:t>192.168.78.200</a:t>
            </a:r>
            <a:r>
              <a:rPr lang="zh-CN" altLang="en-US" dirty="0" smtClean="0"/>
              <a:t>，</a:t>
            </a:r>
            <a:r>
              <a:rPr lang="zh-CN" altLang="en-US" dirty="0"/>
              <a:t>接着才会分配到响应速度较慢的服务器</a:t>
            </a:r>
            <a:r>
              <a:rPr lang="en-US" altLang="zh-CN" b="1" u="sng" dirty="0">
                <a:solidFill>
                  <a:srgbClr val="0070C0"/>
                </a:solidFill>
              </a:rPr>
              <a:t>192.168.78.128</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229485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实现原理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3416320"/>
          </a:xfrm>
          <a:prstGeom prst="rect">
            <a:avLst/>
          </a:prstGeom>
        </p:spPr>
        <p:txBody>
          <a:bodyPr wrap="square">
            <a:spAutoFit/>
          </a:bodyPr>
          <a:lstStyle/>
          <a:p>
            <a:pPr>
              <a:lnSpc>
                <a:spcPct val="200000"/>
              </a:lnSpc>
            </a:pPr>
            <a:r>
              <a:rPr lang="zh-CN" altLang="en-US" b="1" u="sng" dirty="0" smtClean="0">
                <a:solidFill>
                  <a:srgbClr val="0070C0"/>
                </a:solidFill>
              </a:rPr>
              <a:t>缓存实现原理</a:t>
            </a:r>
            <a:endParaRPr lang="en-US" altLang="zh-CN" dirty="0" smtClean="0"/>
          </a:p>
          <a:p>
            <a:pPr marL="285750" indent="-285750">
              <a:lnSpc>
                <a:spcPct val="200000"/>
              </a:lnSpc>
              <a:buFont typeface="Wingdings" panose="05000000000000000000" pitchFamily="2" charset="2"/>
              <a:buChar char="l"/>
            </a:pPr>
            <a:r>
              <a:rPr lang="en-US" altLang="zh-CN" dirty="0" smtClean="0"/>
              <a:t>Web</a:t>
            </a:r>
            <a:r>
              <a:rPr lang="zh-CN" altLang="en-US" dirty="0"/>
              <a:t>缓存服务器位于内容源</a:t>
            </a:r>
            <a:r>
              <a:rPr lang="en-US" altLang="zh-CN" dirty="0"/>
              <a:t>Web</a:t>
            </a:r>
            <a:r>
              <a:rPr lang="zh-CN" altLang="en-US" dirty="0"/>
              <a:t>服务器和客户端</a:t>
            </a:r>
            <a:r>
              <a:rPr lang="zh-CN" altLang="en-US" dirty="0" smtClean="0"/>
              <a:t>之间；</a:t>
            </a:r>
            <a:endParaRPr lang="en-US" altLang="zh-CN" dirty="0" smtClean="0"/>
          </a:p>
          <a:p>
            <a:pPr marL="285750" indent="-285750">
              <a:lnSpc>
                <a:spcPct val="200000"/>
              </a:lnSpc>
              <a:buFont typeface="Wingdings" panose="05000000000000000000" pitchFamily="2" charset="2"/>
              <a:buChar char="l"/>
            </a:pPr>
            <a:r>
              <a:rPr lang="zh-CN" altLang="en-US" dirty="0" smtClean="0"/>
              <a:t>当</a:t>
            </a:r>
            <a:r>
              <a:rPr lang="zh-CN" altLang="en-US" dirty="0"/>
              <a:t>客户端用户访问一个</a:t>
            </a:r>
            <a:r>
              <a:rPr lang="en-US" altLang="zh-CN" dirty="0"/>
              <a:t>URL</a:t>
            </a:r>
            <a:r>
              <a:rPr lang="zh-CN" altLang="en-US" dirty="0"/>
              <a:t>时，</a:t>
            </a:r>
            <a:r>
              <a:rPr lang="en-US" altLang="zh-CN" dirty="0"/>
              <a:t>Web</a:t>
            </a:r>
            <a:r>
              <a:rPr lang="zh-CN" altLang="en-US" dirty="0"/>
              <a:t>缓存服务器就会请求相应的内容源</a:t>
            </a:r>
            <a:r>
              <a:rPr lang="en-US" altLang="zh-CN" dirty="0"/>
              <a:t>Web</a:t>
            </a:r>
            <a:r>
              <a:rPr lang="zh-CN" altLang="en-US" dirty="0"/>
              <a:t>服务器，并将响应的信息缓存至内存或</a:t>
            </a:r>
            <a:r>
              <a:rPr lang="zh-CN" altLang="en-US" dirty="0" smtClean="0"/>
              <a:t>磁盘；</a:t>
            </a:r>
            <a:endParaRPr lang="en-US" altLang="zh-CN" dirty="0" smtClean="0"/>
          </a:p>
          <a:p>
            <a:pPr marL="285750" indent="-285750">
              <a:lnSpc>
                <a:spcPct val="200000"/>
              </a:lnSpc>
              <a:buFont typeface="Wingdings" panose="05000000000000000000" pitchFamily="2" charset="2"/>
              <a:buChar char="l"/>
            </a:pPr>
            <a:r>
              <a:rPr lang="zh-CN" altLang="en-US" dirty="0" smtClean="0"/>
              <a:t>然后当下</a:t>
            </a:r>
            <a:r>
              <a:rPr lang="zh-CN" altLang="en-US" dirty="0"/>
              <a:t>一个请求到来时，如果访问的是相同的</a:t>
            </a:r>
            <a:r>
              <a:rPr lang="en-US" altLang="zh-CN" dirty="0"/>
              <a:t>URL</a:t>
            </a:r>
            <a:r>
              <a:rPr lang="zh-CN" altLang="en-US" dirty="0"/>
              <a:t>，</a:t>
            </a:r>
            <a:r>
              <a:rPr lang="en-US" altLang="zh-CN" dirty="0"/>
              <a:t>Web</a:t>
            </a:r>
            <a:r>
              <a:rPr lang="zh-CN" altLang="en-US" dirty="0"/>
              <a:t>缓存服务器会直接将已缓存的内容输出给客户端，而不用再次向内容源</a:t>
            </a:r>
            <a:r>
              <a:rPr lang="en-US" altLang="zh-CN" dirty="0"/>
              <a:t>Web</a:t>
            </a:r>
            <a:r>
              <a:rPr lang="zh-CN" altLang="en-US" dirty="0"/>
              <a:t>服务器发送</a:t>
            </a:r>
            <a:r>
              <a:rPr lang="zh-CN" altLang="en-US" dirty="0" smtClean="0"/>
              <a:t>请求。</a:t>
            </a:r>
            <a:endParaRPr lang="en-US" altLang="zh-CN" dirty="0" smtClean="0"/>
          </a:p>
        </p:txBody>
      </p:sp>
    </p:spTree>
    <p:custDataLst>
      <p:tags r:id="rId1"/>
    </p:custDataLst>
    <p:extLst>
      <p:ext uri="{BB962C8B-B14F-4D97-AF65-F5344CB8AC3E}">
        <p14:creationId xmlns:p14="http://schemas.microsoft.com/office/powerpoint/2010/main" val="4281066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实现原理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111907"/>
          </a:xfrm>
          <a:prstGeom prst="rect">
            <a:avLst/>
          </a:prstGeom>
        </p:spPr>
        <p:txBody>
          <a:bodyPr wrap="square">
            <a:spAutoFit/>
          </a:bodyPr>
          <a:lstStyle/>
          <a:p>
            <a:pPr>
              <a:lnSpc>
                <a:spcPct val="200000"/>
              </a:lnSpc>
            </a:pPr>
            <a:r>
              <a:rPr lang="zh-CN" altLang="en-US" b="1" u="sng" dirty="0" smtClean="0">
                <a:solidFill>
                  <a:srgbClr val="0070C0"/>
                </a:solidFill>
              </a:rPr>
              <a:t>好处：</a:t>
            </a:r>
            <a:r>
              <a:rPr lang="zh-CN" altLang="en-US" dirty="0" smtClean="0"/>
              <a:t>利用</a:t>
            </a:r>
            <a:r>
              <a:rPr lang="zh-CN" altLang="en-US" dirty="0"/>
              <a:t>缓存服务器，可以有效降低内容源服务器和数据库的负载，提高用户访问的响应速度。</a:t>
            </a:r>
            <a:endParaRPr lang="en-US" altLang="zh-CN"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33960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实现原理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183294217"/>
              </p:ext>
            </p:extLst>
          </p:nvPr>
        </p:nvGraphicFramePr>
        <p:xfrm>
          <a:off x="742215" y="1781307"/>
          <a:ext cx="7694360" cy="2291937"/>
        </p:xfrm>
        <a:graphic>
          <a:graphicData uri="http://schemas.openxmlformats.org/presentationml/2006/ole">
            <mc:AlternateContent xmlns:mc="http://schemas.openxmlformats.org/markup-compatibility/2006">
              <mc:Choice xmlns:v="urn:schemas-microsoft-com:vml" Requires="v">
                <p:oleObj spid="_x0000_s38950" name="Visio" r:id="rId5" imgW="10670670" imgH="3187730" progId="Visio.Drawing.11">
                  <p:embed/>
                </p:oleObj>
              </mc:Choice>
              <mc:Fallback>
                <p:oleObj name="Visio" r:id="rId5" imgW="10670670" imgH="318773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215" y="1781307"/>
                        <a:ext cx="7694360" cy="2291937"/>
                      </a:xfrm>
                      <a:prstGeom prst="rect">
                        <a:avLst/>
                      </a:prstGeom>
                      <a:noFill/>
                    </p:spPr>
                  </p:pic>
                </p:oleObj>
              </mc:Fallback>
            </mc:AlternateContent>
          </a:graphicData>
        </a:graphic>
      </p:graphicFrame>
      <p:sp>
        <p:nvSpPr>
          <p:cNvPr id="6" name="矩形 5"/>
          <p:cNvSpPr/>
          <p:nvPr/>
        </p:nvSpPr>
        <p:spPr>
          <a:xfrm>
            <a:off x="769752" y="4076675"/>
            <a:ext cx="7843646"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smtClean="0"/>
              <a:t>当</a:t>
            </a:r>
            <a:r>
              <a:rPr lang="zh-CN" altLang="zh-CN" dirty="0"/>
              <a:t>用户向</a:t>
            </a:r>
            <a:r>
              <a:rPr lang="en-US" altLang="zh-CN" dirty="0"/>
              <a:t>Web</a:t>
            </a:r>
            <a:r>
              <a:rPr lang="zh-CN" altLang="zh-CN" dirty="0"/>
              <a:t>缓存服务器中发送请求时，缓存服务器要</a:t>
            </a:r>
            <a:r>
              <a:rPr lang="zh-CN" altLang="zh-CN" b="1" u="sng" dirty="0">
                <a:solidFill>
                  <a:srgbClr val="0070C0"/>
                </a:solidFill>
              </a:rPr>
              <a:t>检查</a:t>
            </a:r>
            <a:r>
              <a:rPr lang="zh-CN" altLang="zh-CN" dirty="0"/>
              <a:t>一下当前</a:t>
            </a:r>
            <a:r>
              <a:rPr lang="en-US" altLang="zh-CN" dirty="0"/>
              <a:t>URL</a:t>
            </a:r>
            <a:r>
              <a:rPr lang="zh-CN" altLang="zh-CN" dirty="0"/>
              <a:t>请示是否已经存在</a:t>
            </a:r>
            <a:r>
              <a:rPr lang="zh-CN" altLang="zh-CN" dirty="0" smtClean="0"/>
              <a:t>缓存</a:t>
            </a:r>
            <a:r>
              <a:rPr lang="zh-CN" altLang="en-US" dirty="0"/>
              <a:t>。</a:t>
            </a:r>
            <a:endParaRPr lang="en-US" altLang="zh-CN" dirty="0" smtClean="0"/>
          </a:p>
          <a:p>
            <a:pPr marL="285750" indent="-285750">
              <a:lnSpc>
                <a:spcPct val="150000"/>
              </a:lnSpc>
              <a:buFont typeface="Wingdings" panose="05000000000000000000" pitchFamily="2" charset="2"/>
              <a:buChar char="Ø"/>
            </a:pPr>
            <a:r>
              <a:rPr lang="zh-CN" altLang="zh-CN" b="1" u="sng" dirty="0">
                <a:solidFill>
                  <a:srgbClr val="0070C0"/>
                </a:solidFill>
              </a:rPr>
              <a:t>若存在</a:t>
            </a:r>
            <a:r>
              <a:rPr lang="zh-CN" altLang="en-US" dirty="0" smtClean="0"/>
              <a:t>，</a:t>
            </a:r>
            <a:r>
              <a:rPr lang="zh-CN" altLang="zh-CN" dirty="0" smtClean="0"/>
              <a:t>则</a:t>
            </a:r>
            <a:r>
              <a:rPr lang="zh-CN" altLang="zh-CN" dirty="0"/>
              <a:t>直接返回给</a:t>
            </a:r>
            <a:r>
              <a:rPr lang="zh-CN" altLang="zh-CN" dirty="0" smtClean="0"/>
              <a:t>用户</a:t>
            </a:r>
            <a:r>
              <a:rPr lang="zh-CN" altLang="en-US" dirty="0" smtClean="0"/>
              <a:t>；</a:t>
            </a:r>
            <a:endParaRPr lang="en-US" altLang="zh-CN" dirty="0" smtClean="0"/>
          </a:p>
          <a:p>
            <a:pPr marL="285750" indent="-285750">
              <a:lnSpc>
                <a:spcPct val="150000"/>
              </a:lnSpc>
              <a:buFont typeface="Wingdings" panose="05000000000000000000" pitchFamily="2" charset="2"/>
              <a:buChar char="Ø"/>
            </a:pPr>
            <a:r>
              <a:rPr lang="zh-CN" altLang="en-US" b="1" u="sng" dirty="0">
                <a:solidFill>
                  <a:srgbClr val="0070C0"/>
                </a:solidFill>
              </a:rPr>
              <a:t>若不存在</a:t>
            </a:r>
            <a:r>
              <a:rPr lang="zh-CN" altLang="zh-CN" dirty="0" smtClean="0"/>
              <a:t>，</a:t>
            </a:r>
            <a:r>
              <a:rPr lang="zh-CN" altLang="en-US" dirty="0" smtClean="0"/>
              <a:t>则</a:t>
            </a:r>
            <a:r>
              <a:rPr lang="zh-CN" altLang="zh-CN" dirty="0" smtClean="0"/>
              <a:t>向</a:t>
            </a:r>
            <a:r>
              <a:rPr lang="zh-CN" altLang="zh-CN" dirty="0"/>
              <a:t>内容源</a:t>
            </a:r>
            <a:r>
              <a:rPr lang="en-US" altLang="zh-CN" dirty="0"/>
              <a:t>Web</a:t>
            </a:r>
            <a:r>
              <a:rPr lang="zh-CN" altLang="zh-CN" dirty="0"/>
              <a:t>服务器发送请求，获取响应结果，将其缓存并返回给发送请求的</a:t>
            </a:r>
            <a:r>
              <a:rPr lang="zh-CN" altLang="zh-CN" dirty="0" smtClean="0"/>
              <a:t>客户端</a:t>
            </a:r>
            <a:r>
              <a:rPr lang="zh-CN" altLang="en-US" dirty="0" smtClean="0"/>
              <a:t>。</a:t>
            </a:r>
            <a:endParaRPr lang="zh-CN" altLang="zh-CN" dirty="0"/>
          </a:p>
        </p:txBody>
      </p:sp>
    </p:spTree>
    <p:custDataLst>
      <p:tags r:id="rId2"/>
    </p:custDataLst>
    <p:extLst>
      <p:ext uri="{BB962C8B-B14F-4D97-AF65-F5344CB8AC3E}">
        <p14:creationId xmlns:p14="http://schemas.microsoft.com/office/powerpoint/2010/main" val="279675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指令</a:t>
            </a:r>
            <a:r>
              <a:rPr lang="zh-CN" altLang="en-US" dirty="0"/>
              <a:t>：</a:t>
            </a:r>
            <a:r>
              <a:rPr lang="en-US" altLang="zh-CN" dirty="0" err="1" smtClean="0"/>
              <a:t>proxy_store</a:t>
            </a:r>
            <a:r>
              <a:rPr lang="zh-CN" altLang="en-US" dirty="0"/>
              <a:t>指令可以用于将内容源服务器响应的内容缓存到</a:t>
            </a:r>
            <a:r>
              <a:rPr lang="zh-CN" altLang="en-US" dirty="0" smtClean="0"/>
              <a:t>本地；</a:t>
            </a:r>
            <a:endParaRPr lang="en-US" altLang="zh-CN" dirty="0" smtClean="0"/>
          </a:p>
          <a:p>
            <a:pPr>
              <a:lnSpc>
                <a:spcPct val="200000"/>
              </a:lnSpc>
            </a:pPr>
            <a:r>
              <a:rPr lang="zh-CN" altLang="en-US" b="1" u="sng" dirty="0">
                <a:solidFill>
                  <a:srgbClr val="0070C0"/>
                </a:solidFill>
              </a:rPr>
              <a:t>特点</a:t>
            </a:r>
            <a:r>
              <a:rPr lang="zh-CN" altLang="en-US" dirty="0" smtClean="0"/>
              <a:t>：若</a:t>
            </a:r>
            <a:r>
              <a:rPr lang="zh-CN" altLang="en-US" dirty="0"/>
              <a:t>不手动删除，该缓存文件会一直</a:t>
            </a:r>
            <a:r>
              <a:rPr lang="zh-CN" altLang="en-US" dirty="0" smtClean="0"/>
              <a:t>生效；</a:t>
            </a:r>
            <a:endParaRPr lang="en-US" altLang="zh-CN" dirty="0" smtClean="0"/>
          </a:p>
          <a:p>
            <a:pPr>
              <a:lnSpc>
                <a:spcPct val="200000"/>
              </a:lnSpc>
            </a:pPr>
            <a:r>
              <a:rPr lang="zh-CN" altLang="en-US" b="1" u="sng" dirty="0">
                <a:solidFill>
                  <a:srgbClr val="0070C0"/>
                </a:solidFill>
              </a:rPr>
              <a:t>用途</a:t>
            </a:r>
            <a:r>
              <a:rPr lang="zh-CN" altLang="en-US" dirty="0" smtClean="0"/>
              <a:t>：永久</a:t>
            </a:r>
            <a:r>
              <a:rPr lang="zh-CN" altLang="en-US" dirty="0"/>
              <a:t>缓存方式适用于缓存网站中几乎不会更改的一些</a:t>
            </a:r>
            <a:r>
              <a:rPr lang="zh-CN" altLang="en-US" dirty="0" smtClean="0"/>
              <a:t>内容。</a:t>
            </a:r>
            <a:endParaRPr lang="en-US" altLang="zh-CN" dirty="0" smtClean="0"/>
          </a:p>
        </p:txBody>
      </p:sp>
    </p:spTree>
    <p:custDataLst>
      <p:tags r:id="rId1"/>
    </p:custDataLst>
    <p:extLst>
      <p:ext uri="{BB962C8B-B14F-4D97-AF65-F5344CB8AC3E}">
        <p14:creationId xmlns:p14="http://schemas.microsoft.com/office/powerpoint/2010/main" val="23142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）准备服务器</a:t>
            </a:r>
          </a:p>
          <a:p>
            <a:pPr>
              <a:lnSpc>
                <a:spcPct val="200000"/>
              </a:lnSpc>
            </a:pPr>
            <a:r>
              <a:rPr lang="zh-CN" altLang="en-US" dirty="0"/>
              <a:t>准备</a:t>
            </a:r>
            <a:r>
              <a:rPr lang="en-US" altLang="zh-CN" dirty="0"/>
              <a:t>2</a:t>
            </a:r>
            <a:r>
              <a:rPr lang="zh-CN" altLang="en-US" dirty="0"/>
              <a:t>台虚拟机，并安装</a:t>
            </a:r>
            <a:r>
              <a:rPr lang="en-US" altLang="zh-CN" dirty="0"/>
              <a:t>Nginx</a:t>
            </a:r>
            <a:r>
              <a:rPr lang="zh-CN" altLang="en-US" dirty="0"/>
              <a:t>。其中一台作为</a:t>
            </a:r>
            <a:r>
              <a:rPr lang="en-US" altLang="zh-CN" dirty="0"/>
              <a:t>Web</a:t>
            </a:r>
            <a:r>
              <a:rPr lang="zh-CN" altLang="en-US" dirty="0"/>
              <a:t>缓存服务器（</a:t>
            </a:r>
            <a:r>
              <a:rPr lang="en-US" altLang="zh-CN" dirty="0"/>
              <a:t>192.168.78.3</a:t>
            </a:r>
            <a:r>
              <a:rPr lang="zh-CN" altLang="en-US" dirty="0"/>
              <a:t>），另外一台用作内容源</a:t>
            </a:r>
            <a:r>
              <a:rPr lang="en-US" altLang="zh-CN" dirty="0"/>
              <a:t>Web</a:t>
            </a:r>
            <a:r>
              <a:rPr lang="zh-CN" altLang="en-US" dirty="0"/>
              <a:t>服务器（</a:t>
            </a:r>
            <a:r>
              <a:rPr lang="en-US" altLang="zh-CN" dirty="0"/>
              <a:t>192.168.78.128</a:t>
            </a:r>
            <a:r>
              <a:rPr lang="zh-CN" altLang="en-US" dirty="0"/>
              <a:t>）。</a:t>
            </a:r>
            <a:endParaRPr lang="zh-CN" altLang="en-US" dirty="0" smtClean="0"/>
          </a:p>
        </p:txBody>
      </p:sp>
    </p:spTree>
    <p:custDataLst>
      <p:tags r:id="rId1"/>
    </p:custDataLst>
    <p:extLst>
      <p:ext uri="{BB962C8B-B14F-4D97-AF65-F5344CB8AC3E}">
        <p14:creationId xmlns:p14="http://schemas.microsoft.com/office/powerpoint/2010/main" val="382247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zh-CN" altLang="en-US" dirty="0"/>
              <a:t>打开</a:t>
            </a:r>
            <a:r>
              <a:rPr lang="en-US" altLang="zh-CN" dirty="0"/>
              <a:t>Web</a:t>
            </a:r>
            <a:r>
              <a:rPr lang="zh-CN" altLang="en-US" dirty="0"/>
              <a:t>缓存服务器（</a:t>
            </a:r>
            <a:r>
              <a:rPr lang="en-US" altLang="zh-CN" dirty="0"/>
              <a:t>192.168.78.3</a:t>
            </a:r>
            <a:r>
              <a:rPr lang="zh-CN" altLang="en-US" dirty="0"/>
              <a:t>）的配置文件</a:t>
            </a:r>
            <a:r>
              <a:rPr lang="en-US" altLang="zh-CN" dirty="0" err="1"/>
              <a:t>nginx.conf</a:t>
            </a:r>
            <a:r>
              <a:rPr lang="zh-CN" altLang="en-US" dirty="0"/>
              <a:t>，添加如下配置。</a:t>
            </a:r>
          </a:p>
        </p:txBody>
      </p:sp>
      <p:grpSp>
        <p:nvGrpSpPr>
          <p:cNvPr id="6" name="组合 2"/>
          <p:cNvGrpSpPr>
            <a:grpSpLocks/>
          </p:cNvGrpSpPr>
          <p:nvPr/>
        </p:nvGrpSpPr>
        <p:grpSpPr bwMode="auto">
          <a:xfrm>
            <a:off x="1762193" y="3191771"/>
            <a:ext cx="5663293" cy="3244145"/>
            <a:chOff x="3451224" y="3515222"/>
            <a:chExt cx="3291474" cy="3390944"/>
          </a:xfrm>
        </p:grpSpPr>
        <p:sp>
          <p:nvSpPr>
            <p:cNvPr id="7" name="矩形 1"/>
            <p:cNvSpPr>
              <a:spLocks noChangeArrowheads="1"/>
            </p:cNvSpPr>
            <p:nvPr/>
          </p:nvSpPr>
          <p:spPr bwMode="auto">
            <a:xfrm>
              <a:off x="3451224" y="3515222"/>
              <a:ext cx="3291474" cy="337905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4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30272" y="3658903"/>
              <a:ext cx="3165352" cy="324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server </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2	listen       </a:t>
              </a:r>
              <a:r>
                <a:rPr lang="en-US" altLang="zh-CN" sz="1200" b="1" kern="0" dirty="0">
                  <a:solidFill>
                    <a:prstClr val="white"/>
                  </a:solidFill>
                  <a:latin typeface="微软雅黑" pitchFamily="34" charset="-122"/>
                  <a:ea typeface="微软雅黑" pitchFamily="34" charset="-122"/>
                </a:rPr>
                <a:t>80;</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3</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server_name</a:t>
              </a:r>
              <a:r>
                <a:rPr lang="en-US" altLang="zh-CN" sz="1200" b="1" kern="0" dirty="0">
                  <a:solidFill>
                    <a:prstClr val="white"/>
                  </a:solidFill>
                  <a:latin typeface="微软雅黑" pitchFamily="34" charset="-122"/>
                  <a:ea typeface="微软雅黑" pitchFamily="34" charset="-122"/>
                </a:rPr>
                <a:t>  192.168.78.3;</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4</a:t>
              </a:r>
              <a:r>
                <a:rPr lang="en-US" altLang="zh-CN" sz="1200" b="1" kern="0" dirty="0">
                  <a:solidFill>
                    <a:prstClr val="white"/>
                  </a:solidFill>
                  <a:latin typeface="微软雅黑" pitchFamily="34" charset="-122"/>
                  <a:ea typeface="微软雅黑" pitchFamily="34" charset="-122"/>
                </a:rPr>
                <a:t>	location /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5</a:t>
              </a:r>
              <a:r>
                <a:rPr lang="en-US" altLang="zh-CN" sz="1200" b="1" kern="0" dirty="0">
                  <a:solidFill>
                    <a:prstClr val="white"/>
                  </a:solidFill>
                  <a:latin typeface="微软雅黑" pitchFamily="34" charset="-122"/>
                  <a:ea typeface="微软雅黑" pitchFamily="34" charset="-122"/>
                </a:rPr>
                <a:t>		root cache;</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6</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proxy_store</a:t>
              </a:r>
              <a:r>
                <a:rPr lang="en-US" altLang="zh-CN" sz="1200" b="1" kern="0" dirty="0">
                  <a:solidFill>
                    <a:prstClr val="white"/>
                  </a:solidFill>
                  <a:latin typeface="微软雅黑" pitchFamily="34" charset="-122"/>
                  <a:ea typeface="微软雅黑" pitchFamily="34" charset="-122"/>
                </a:rPr>
                <a:t> on;</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7</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proxy_store_access</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user:rw</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group:rw</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all:r</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proxy_temp_path</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cache_tmp</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9</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proxy_pass</a:t>
              </a:r>
              <a:r>
                <a:rPr lang="en-US" altLang="zh-CN" sz="1200" b="1" kern="0" dirty="0">
                  <a:solidFill>
                    <a:prstClr val="white"/>
                  </a:solidFill>
                  <a:latin typeface="微软雅黑" pitchFamily="34" charset="-122"/>
                  <a:ea typeface="微软雅黑" pitchFamily="34" charset="-122"/>
                </a:rPr>
                <a:t> http://192.168.78.128;</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10</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11 }</a:t>
              </a:r>
              <a:endParaRPr lang="en-US" altLang="zh-CN" sz="1200" b="1" kern="0" dirty="0">
                <a:solidFill>
                  <a:prstClr val="white"/>
                </a:solidFill>
                <a:latin typeface="微软雅黑" pitchFamily="34" charset="-122"/>
                <a:ea typeface="微软雅黑" pitchFamily="34" charset="-122"/>
              </a:endParaRPr>
            </a:p>
          </p:txBody>
        </p:sp>
      </p:grpSp>
      <p:sp>
        <p:nvSpPr>
          <p:cNvPr id="9" name="矩形 8"/>
          <p:cNvSpPr/>
          <p:nvPr/>
        </p:nvSpPr>
        <p:spPr>
          <a:xfrm>
            <a:off x="3703128" y="4504809"/>
            <a:ext cx="3469568" cy="148035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8820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02827" y="1910120"/>
            <a:ext cx="8579918" cy="397031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zh-CN" b="1" u="sng" dirty="0" smtClean="0">
                <a:solidFill>
                  <a:srgbClr val="0070C0"/>
                </a:solidFill>
              </a:rPr>
              <a:t>第</a:t>
            </a:r>
            <a:r>
              <a:rPr lang="en-US" altLang="zh-CN" b="1" u="sng" dirty="0">
                <a:solidFill>
                  <a:srgbClr val="0070C0"/>
                </a:solidFill>
              </a:rPr>
              <a:t>5</a:t>
            </a:r>
            <a:r>
              <a:rPr lang="zh-CN" altLang="zh-CN" b="1" u="sng" dirty="0">
                <a:solidFill>
                  <a:srgbClr val="0070C0"/>
                </a:solidFill>
              </a:rPr>
              <a:t>行</a:t>
            </a:r>
            <a:r>
              <a:rPr lang="zh-CN" altLang="zh-CN" dirty="0"/>
              <a:t>配置，用于指定缓存文件的保存目录，这里将其设定在</a:t>
            </a:r>
            <a:r>
              <a:rPr lang="en-US" altLang="zh-CN" dirty="0"/>
              <a:t>Nginx</a:t>
            </a:r>
            <a:r>
              <a:rPr lang="zh-CN" altLang="zh-CN" dirty="0"/>
              <a:t>安装目录下的</a:t>
            </a:r>
            <a:r>
              <a:rPr lang="en-US" altLang="zh-CN" dirty="0"/>
              <a:t>cache</a:t>
            </a:r>
            <a:r>
              <a:rPr lang="zh-CN" altLang="zh-CN" dirty="0"/>
              <a:t>目录中，需要用户手动创建，创建后修改此目录的用户权限，要求与</a:t>
            </a:r>
            <a:r>
              <a:rPr lang="en-US" altLang="zh-CN" dirty="0"/>
              <a:t>Nginx</a:t>
            </a:r>
            <a:r>
              <a:rPr lang="zh-CN" altLang="zh-CN" dirty="0"/>
              <a:t>工作进程的用户相同（如</a:t>
            </a:r>
            <a:r>
              <a:rPr lang="en-US" altLang="zh-CN" dirty="0"/>
              <a:t>nobody</a:t>
            </a:r>
            <a:r>
              <a:rPr lang="zh-CN" altLang="zh-CN" dirty="0" smtClean="0"/>
              <a:t>）</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6</a:t>
            </a:r>
            <a:r>
              <a:rPr lang="zh-CN" altLang="zh-CN" b="1" u="sng" dirty="0">
                <a:solidFill>
                  <a:srgbClr val="0070C0"/>
                </a:solidFill>
              </a:rPr>
              <a:t>行</a:t>
            </a:r>
            <a:r>
              <a:rPr lang="zh-CN" altLang="zh-CN" dirty="0"/>
              <a:t>用于开启本地</a:t>
            </a:r>
            <a:r>
              <a:rPr lang="zh-CN" altLang="zh-CN" dirty="0" smtClean="0"/>
              <a:t>缓存</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7</a:t>
            </a:r>
            <a:r>
              <a:rPr lang="zh-CN" altLang="zh-CN" b="1" u="sng" dirty="0">
                <a:solidFill>
                  <a:srgbClr val="0070C0"/>
                </a:solidFill>
              </a:rPr>
              <a:t>行</a:t>
            </a:r>
            <a:r>
              <a:rPr lang="zh-CN" altLang="zh-CN" dirty="0"/>
              <a:t>设置缓存的读写</a:t>
            </a:r>
            <a:r>
              <a:rPr lang="zh-CN" altLang="zh-CN" dirty="0" smtClean="0"/>
              <a:t>规则</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8</a:t>
            </a:r>
            <a:r>
              <a:rPr lang="zh-CN" altLang="zh-CN" b="1" u="sng" dirty="0">
                <a:solidFill>
                  <a:srgbClr val="0070C0"/>
                </a:solidFill>
              </a:rPr>
              <a:t>行</a:t>
            </a:r>
            <a:r>
              <a:rPr lang="zh-CN" altLang="zh-CN" dirty="0"/>
              <a:t>设置反向代理时接收到的数据临时存储文件的目录，该目录会由</a:t>
            </a:r>
            <a:r>
              <a:rPr lang="en-US" altLang="zh-CN" dirty="0"/>
              <a:t>Nginx</a:t>
            </a:r>
            <a:r>
              <a:rPr lang="zh-CN" altLang="zh-CN" dirty="0"/>
              <a:t>在配置生效后自动</a:t>
            </a:r>
            <a:r>
              <a:rPr lang="zh-CN" altLang="zh-CN" dirty="0" smtClean="0"/>
              <a:t>创建</a:t>
            </a:r>
            <a:r>
              <a:rPr lang="zh-CN" altLang="en-US" dirty="0" smtClean="0"/>
              <a:t>。</a:t>
            </a:r>
            <a:endParaRPr lang="zh-CN" altLang="zh-CN" dirty="0"/>
          </a:p>
        </p:txBody>
      </p:sp>
    </p:spTree>
    <p:custDataLst>
      <p:tags r:id="rId1"/>
    </p:custDataLst>
    <p:extLst>
      <p:ext uri="{BB962C8B-B14F-4D97-AF65-F5344CB8AC3E}">
        <p14:creationId xmlns:p14="http://schemas.microsoft.com/office/powerpoint/2010/main" val="1763461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99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49" y="3617395"/>
            <a:ext cx="4104762" cy="206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zh-CN" altLang="en-US" dirty="0"/>
              <a:t>打开</a:t>
            </a:r>
            <a:r>
              <a:rPr lang="en-US" altLang="zh-CN" dirty="0"/>
              <a:t>Web</a:t>
            </a:r>
            <a:r>
              <a:rPr lang="zh-CN" altLang="en-US" dirty="0"/>
              <a:t>缓存服务器（</a:t>
            </a:r>
            <a:r>
              <a:rPr lang="en-US" altLang="zh-CN" dirty="0"/>
              <a:t>192.168.78.3</a:t>
            </a:r>
            <a:r>
              <a:rPr lang="zh-CN" altLang="en-US" dirty="0"/>
              <a:t>）的配置文件</a:t>
            </a:r>
            <a:r>
              <a:rPr lang="en-US" altLang="zh-CN" dirty="0" err="1"/>
              <a:t>nginx.conf</a:t>
            </a:r>
            <a:r>
              <a:rPr lang="zh-CN" altLang="en-US" dirty="0"/>
              <a:t>，添加如下配置。</a:t>
            </a:r>
          </a:p>
        </p:txBody>
      </p:sp>
      <p:sp>
        <p:nvSpPr>
          <p:cNvPr id="8" name="圆角矩形 7"/>
          <p:cNvSpPr/>
          <p:nvPr/>
        </p:nvSpPr>
        <p:spPr>
          <a:xfrm>
            <a:off x="4674876" y="3287855"/>
            <a:ext cx="237249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查看缓存目录</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919859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2219903"/>
          </a:xfrm>
          <a:prstGeom prst="rect">
            <a:avLst/>
          </a:prstGeom>
        </p:spPr>
        <p:txBody>
          <a:bodyPr wrap="square">
            <a:spAutoFit/>
          </a:bodyPr>
          <a:lstStyle/>
          <a:p>
            <a:pPr>
              <a:lnSpc>
                <a:spcPct val="200000"/>
              </a:lnSpc>
            </a:pPr>
            <a:r>
              <a:rPr lang="zh-CN" altLang="en-US" b="1" u="sng" dirty="0" smtClean="0">
                <a:solidFill>
                  <a:srgbClr val="0070C0"/>
                </a:solidFill>
              </a:rPr>
              <a:t>什么情况下需要反向代理</a:t>
            </a:r>
            <a:r>
              <a:rPr lang="zh-CN" altLang="en-US" dirty="0"/>
              <a:t>：</a:t>
            </a:r>
            <a:r>
              <a:rPr lang="zh-CN" altLang="en-US" dirty="0" smtClean="0"/>
              <a:t>若多个用户同时</a:t>
            </a:r>
            <a:r>
              <a:rPr lang="zh-CN" altLang="en-US" dirty="0"/>
              <a:t>对反向代理服务器发送请求，反向代理服务器则根据其内部的具体配置，将用户的请求分发给后端服务器进行处理，并将后端服务器处理后的响应结果作为自己的响应结果返回给用户</a:t>
            </a:r>
            <a:r>
              <a:rPr lang="zh-CN" altLang="en-US" dirty="0" smtClean="0"/>
              <a:t>。</a:t>
            </a:r>
            <a:endParaRPr lang="en-US" altLang="zh-CN" dirty="0" smtClean="0"/>
          </a:p>
          <a:p>
            <a:pPr>
              <a:lnSpc>
                <a:spcPct val="200000"/>
              </a:lnSpc>
            </a:pPr>
            <a:r>
              <a:rPr lang="zh-CN" altLang="en-US" b="1" u="sng" dirty="0">
                <a:solidFill>
                  <a:srgbClr val="0070C0"/>
                </a:solidFill>
              </a:rPr>
              <a:t>特点</a:t>
            </a:r>
            <a:r>
              <a:rPr lang="zh-CN" altLang="en-US" dirty="0" smtClean="0"/>
              <a:t>：反向</a:t>
            </a:r>
            <a:r>
              <a:rPr lang="zh-CN" altLang="en-US" dirty="0"/>
              <a:t>代理服务器的整个处理过程，用户并不知情。</a:t>
            </a:r>
          </a:p>
        </p:txBody>
      </p:sp>
    </p:spTree>
    <p:custDataLst>
      <p:tags r:id="rId1"/>
    </p:custDataLst>
    <p:extLst>
      <p:ext uri="{BB962C8B-B14F-4D97-AF65-F5344CB8AC3E}">
        <p14:creationId xmlns:p14="http://schemas.microsoft.com/office/powerpoint/2010/main" val="94161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401673" y="2494167"/>
            <a:ext cx="8302939" cy="2160000"/>
            <a:chOff x="415635" y="2398807"/>
            <a:chExt cx="7920000" cy="2160000"/>
          </a:xfrm>
        </p:grpSpPr>
        <p:sp>
          <p:nvSpPr>
            <p:cNvPr id="10" name="矩形 9"/>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582375" y="2114165"/>
            <a:ext cx="1235034" cy="866899"/>
            <a:chOff x="7623958" y="2018805"/>
            <a:chExt cx="1235034" cy="866899"/>
          </a:xfrm>
        </p:grpSpPr>
        <p:sp>
          <p:nvSpPr>
            <p:cNvPr id="13" name="泪滴形 12"/>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530984" y="2686345"/>
            <a:ext cx="8233004" cy="1665905"/>
          </a:xfrm>
          <a:prstGeom prst="rect">
            <a:avLst/>
          </a:prstGeom>
        </p:spPr>
        <p:txBody>
          <a:bodyPr wrap="square">
            <a:spAutoFit/>
          </a:bodyPr>
          <a:lstStyle/>
          <a:p>
            <a:pPr>
              <a:lnSpc>
                <a:spcPct val="200000"/>
              </a:lnSpc>
            </a:pPr>
            <a:r>
              <a:rPr lang="zh-CN" altLang="en-US" dirty="0"/>
              <a:t>需要注意的是，上述配置虽然能够将文件缓存当本地，但是客户端每次请求时，</a:t>
            </a:r>
            <a:r>
              <a:rPr lang="en-US" altLang="zh-CN" dirty="0"/>
              <a:t>Nginx</a:t>
            </a:r>
            <a:r>
              <a:rPr lang="zh-CN" altLang="en-US" dirty="0"/>
              <a:t>仍然会向后端服务器获取文件。为了避免这种情况的发生，需要先判断缓存文件是否</a:t>
            </a:r>
            <a:r>
              <a:rPr lang="zh-CN" altLang="en-US" dirty="0" smtClean="0"/>
              <a:t>存在。</a:t>
            </a:r>
            <a:endParaRPr lang="zh-CN" altLang="en-US" dirty="0"/>
          </a:p>
        </p:txBody>
      </p:sp>
    </p:spTree>
    <p:custDataLst>
      <p:tags r:id="rId1"/>
    </p:custDataLst>
    <p:extLst>
      <p:ext uri="{BB962C8B-B14F-4D97-AF65-F5344CB8AC3E}">
        <p14:creationId xmlns:p14="http://schemas.microsoft.com/office/powerpoint/2010/main" val="1730553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zh-CN" altLang="en-US" dirty="0" smtClean="0"/>
              <a:t>将上述第</a:t>
            </a:r>
            <a:r>
              <a:rPr lang="en-US" altLang="zh-CN" dirty="0" smtClean="0"/>
              <a:t>9</a:t>
            </a:r>
            <a:r>
              <a:rPr lang="zh-CN" altLang="en-US" dirty="0" smtClean="0"/>
              <a:t>行缓存配置修改成如下形式，具体如下。</a:t>
            </a:r>
            <a:endParaRPr lang="zh-CN" altLang="en-US" dirty="0"/>
          </a:p>
        </p:txBody>
      </p:sp>
      <p:grpSp>
        <p:nvGrpSpPr>
          <p:cNvPr id="17" name="组合 2"/>
          <p:cNvGrpSpPr>
            <a:grpSpLocks/>
          </p:cNvGrpSpPr>
          <p:nvPr/>
        </p:nvGrpSpPr>
        <p:grpSpPr bwMode="auto">
          <a:xfrm>
            <a:off x="1979832" y="3178150"/>
            <a:ext cx="5905383" cy="2035122"/>
            <a:chOff x="3474760" y="3515222"/>
            <a:chExt cx="1806779" cy="1275438"/>
          </a:xfrm>
        </p:grpSpPr>
        <p:sp>
          <p:nvSpPr>
            <p:cNvPr id="18" name="矩形 1"/>
            <p:cNvSpPr>
              <a:spLocks noChangeArrowheads="1"/>
            </p:cNvSpPr>
            <p:nvPr/>
          </p:nvSpPr>
          <p:spPr bwMode="auto">
            <a:xfrm>
              <a:off x="3474760" y="3515222"/>
              <a:ext cx="1806779" cy="127543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9" name="矩形 18"/>
            <p:cNvSpPr>
              <a:spLocks noChangeArrowheads="1"/>
            </p:cNvSpPr>
            <p:nvPr/>
          </p:nvSpPr>
          <p:spPr bwMode="auto">
            <a:xfrm>
              <a:off x="3532523" y="3547273"/>
              <a:ext cx="1749016" cy="113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r>
                <a:rPr lang="zh-CN" altLang="en-US" sz="1400" b="1" kern="0" dirty="0">
                  <a:solidFill>
                    <a:prstClr val="white"/>
                  </a:solidFill>
                  <a:latin typeface="微软雅黑" pitchFamily="34" charset="-122"/>
                  <a:ea typeface="微软雅黑" pitchFamily="34" charset="-122"/>
                </a:rPr>
                <a:t>利用正则表达式匹配缓存目录中的文件、目录或符号链接是否存在</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if ( !-e $</a:t>
              </a:r>
              <a:r>
                <a:rPr lang="en-US" altLang="zh-CN" sz="1400" b="1" kern="0" dirty="0" err="1">
                  <a:solidFill>
                    <a:prstClr val="white"/>
                  </a:solidFill>
                  <a:latin typeface="微软雅黑" pitchFamily="34" charset="-122"/>
                  <a:ea typeface="微软雅黑" pitchFamily="34" charset="-122"/>
                </a:rPr>
                <a:t>request_filename</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proxy_pass</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http://192.168.78.128;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a:t>
              </a:r>
            </a:p>
          </p:txBody>
        </p:sp>
      </p:grpSp>
      <p:sp>
        <p:nvSpPr>
          <p:cNvPr id="3" name="矩形 2"/>
          <p:cNvSpPr/>
          <p:nvPr/>
        </p:nvSpPr>
        <p:spPr>
          <a:xfrm>
            <a:off x="398510" y="5258924"/>
            <a:ext cx="9470572"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u="sng" dirty="0">
                <a:solidFill>
                  <a:srgbClr val="0070C0"/>
                </a:solidFill>
              </a:rPr>
              <a:t>!-e</a:t>
            </a:r>
            <a:r>
              <a:rPr lang="zh-CN" altLang="en-US" dirty="0"/>
              <a:t>表示检查一个文件、目录或符号链接是否存在，不存在时就执行</a:t>
            </a:r>
            <a:r>
              <a:rPr lang="en-US" altLang="zh-CN" dirty="0"/>
              <a:t>{}</a:t>
            </a:r>
            <a:r>
              <a:rPr lang="zh-CN" altLang="en-US" dirty="0"/>
              <a:t>中的</a:t>
            </a:r>
            <a:r>
              <a:rPr lang="zh-CN" altLang="en-US" dirty="0" smtClean="0"/>
              <a:t>指令。</a:t>
            </a:r>
            <a:endParaRPr lang="en-US" altLang="zh-CN" dirty="0"/>
          </a:p>
          <a:p>
            <a:pPr marL="285750" indent="-285750">
              <a:lnSpc>
                <a:spcPct val="150000"/>
              </a:lnSpc>
              <a:buFont typeface="Wingdings" panose="05000000000000000000" pitchFamily="2" charset="2"/>
              <a:buChar char="Ø"/>
            </a:pPr>
            <a:r>
              <a:rPr lang="zh-CN" altLang="en-US" dirty="0"/>
              <a:t>内置变量</a:t>
            </a:r>
            <a:r>
              <a:rPr lang="en-US" altLang="zh-CN" b="1" u="sng" dirty="0">
                <a:solidFill>
                  <a:srgbClr val="0070C0"/>
                </a:solidFill>
              </a:rPr>
              <a:t>$</a:t>
            </a:r>
            <a:r>
              <a:rPr lang="en-US" altLang="zh-CN" b="1" u="sng" dirty="0" err="1">
                <a:solidFill>
                  <a:srgbClr val="0070C0"/>
                </a:solidFill>
              </a:rPr>
              <a:t>request_filename</a:t>
            </a:r>
            <a:r>
              <a:rPr lang="zh-CN" altLang="en-US" dirty="0"/>
              <a:t>表示当前请求的文件路径或</a:t>
            </a:r>
            <a:r>
              <a:rPr lang="en-US" altLang="zh-CN" dirty="0" smtClean="0"/>
              <a:t>URI</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3600182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zh-CN" altLang="en-US" dirty="0" smtClean="0"/>
              <a:t>例如</a:t>
            </a:r>
            <a:r>
              <a:rPr lang="zh-CN" altLang="en-US" dirty="0"/>
              <a:t>，当客户端向</a:t>
            </a:r>
            <a:r>
              <a:rPr lang="en-US" altLang="zh-CN" dirty="0"/>
              <a:t>Web</a:t>
            </a:r>
            <a:r>
              <a:rPr lang="zh-CN" altLang="en-US" dirty="0"/>
              <a:t>缓存服务器</a:t>
            </a:r>
            <a:r>
              <a:rPr lang="zh-CN" altLang="en-US" dirty="0" smtClean="0"/>
              <a:t>发送</a:t>
            </a:r>
            <a:r>
              <a:rPr lang="en-US" altLang="zh-CN" dirty="0" smtClean="0"/>
              <a:t>http</a:t>
            </a:r>
            <a:r>
              <a:rPr lang="en-US" altLang="zh-CN" dirty="0"/>
              <a:t>://</a:t>
            </a:r>
            <a:r>
              <a:rPr lang="en-US" altLang="zh-CN" dirty="0" smtClean="0"/>
              <a:t>192.168.78.3/test/index.html</a:t>
            </a:r>
            <a:endParaRPr lang="en-US" altLang="zh-CN" dirty="0" smtClean="0">
              <a:latin typeface="宋体" panose="02010600030101010101" pitchFamily="2" charset="-122"/>
            </a:endParaRPr>
          </a:p>
          <a:p>
            <a:pPr>
              <a:lnSpc>
                <a:spcPct val="200000"/>
              </a:lnSpc>
            </a:pPr>
            <a:r>
              <a:rPr lang="zh-CN" altLang="en-US" dirty="0" smtClean="0"/>
              <a:t>请求</a:t>
            </a:r>
            <a:r>
              <a:rPr lang="zh-CN" altLang="en-US" dirty="0"/>
              <a:t>时，变量</a:t>
            </a:r>
            <a:r>
              <a:rPr lang="en-US" altLang="zh-CN" dirty="0"/>
              <a:t>$</a:t>
            </a:r>
            <a:r>
              <a:rPr lang="en-US" altLang="zh-CN" dirty="0" err="1"/>
              <a:t>request_filename</a:t>
            </a:r>
            <a:r>
              <a:rPr lang="zh-CN" altLang="en-US" dirty="0"/>
              <a:t>的值为“</a:t>
            </a:r>
            <a:r>
              <a:rPr lang="en-US" altLang="zh-CN" dirty="0"/>
              <a:t>/</a:t>
            </a:r>
            <a:r>
              <a:rPr lang="en-US" altLang="zh-CN" dirty="0" smtClean="0"/>
              <a:t>test/index.html</a:t>
            </a:r>
            <a:r>
              <a:rPr lang="zh-CN" altLang="en-US" dirty="0" smtClean="0"/>
              <a:t>”，</a:t>
            </a:r>
            <a:endParaRPr lang="en-US" altLang="zh-CN" dirty="0" smtClean="0"/>
          </a:p>
          <a:p>
            <a:pPr>
              <a:lnSpc>
                <a:spcPct val="200000"/>
              </a:lnSpc>
            </a:pPr>
            <a:r>
              <a:rPr lang="zh-CN" altLang="en-US" dirty="0" smtClean="0"/>
              <a:t>如果</a:t>
            </a:r>
            <a:r>
              <a:rPr lang="zh-CN" altLang="en-US" dirty="0"/>
              <a:t>缓存目录</a:t>
            </a:r>
            <a:r>
              <a:rPr lang="en-US" altLang="zh-CN" dirty="0"/>
              <a:t>cache</a:t>
            </a:r>
            <a:r>
              <a:rPr lang="zh-CN" altLang="en-US" dirty="0"/>
              <a:t>中没有用户请求的缓存文件，</a:t>
            </a:r>
            <a:r>
              <a:rPr lang="en-US" altLang="zh-CN" dirty="0"/>
              <a:t>Nginx</a:t>
            </a:r>
            <a:r>
              <a:rPr lang="zh-CN" altLang="en-US" dirty="0"/>
              <a:t>会到后端</a:t>
            </a:r>
            <a:r>
              <a:rPr lang="zh-CN" altLang="en-US" dirty="0" smtClean="0"/>
              <a:t>服务器“</a:t>
            </a:r>
            <a:r>
              <a:rPr lang="en-US" altLang="zh-CN" dirty="0"/>
              <a:t>http://192.168.78.128/test/index.html</a:t>
            </a:r>
            <a:r>
              <a:rPr lang="en-US" altLang="zh-CN" dirty="0">
                <a:latin typeface="宋体" panose="02010600030101010101" pitchFamily="2" charset="-122"/>
              </a:rPr>
              <a:t>”</a:t>
            </a:r>
            <a:r>
              <a:rPr lang="zh-CN" altLang="en-US" dirty="0"/>
              <a:t>中请求，然后将响应结果进行缓存。</a:t>
            </a:r>
          </a:p>
        </p:txBody>
      </p:sp>
    </p:spTree>
    <p:custDataLst>
      <p:tags r:id="rId1"/>
    </p:custDataLst>
    <p:extLst>
      <p:ext uri="{BB962C8B-B14F-4D97-AF65-F5344CB8AC3E}">
        <p14:creationId xmlns:p14="http://schemas.microsoft.com/office/powerpoint/2010/main" val="37609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）验证测试</a:t>
            </a:r>
          </a:p>
          <a:p>
            <a:pPr>
              <a:lnSpc>
                <a:spcPct val="200000"/>
              </a:lnSpc>
            </a:pPr>
            <a:r>
              <a:rPr lang="zh-CN" altLang="en-US" dirty="0"/>
              <a:t>在内容源</a:t>
            </a:r>
            <a:r>
              <a:rPr lang="en-US" altLang="zh-CN" dirty="0"/>
              <a:t>Web</a:t>
            </a:r>
            <a:r>
              <a:rPr lang="zh-CN" altLang="en-US" dirty="0"/>
              <a:t>服务器（</a:t>
            </a:r>
            <a:r>
              <a:rPr lang="en-US" altLang="zh-CN" dirty="0"/>
              <a:t>192.168.78.128</a:t>
            </a:r>
            <a:r>
              <a:rPr lang="zh-CN" altLang="en-US" dirty="0"/>
              <a:t>）中准备一些测试文件用于访问</a:t>
            </a:r>
            <a:r>
              <a:rPr lang="zh-CN" altLang="en-US" dirty="0" smtClean="0"/>
              <a:t>测试</a:t>
            </a:r>
            <a:endParaRPr lang="en-US" altLang="zh-CN" dirty="0" smtClean="0"/>
          </a:p>
        </p:txBody>
      </p:sp>
      <p:grpSp>
        <p:nvGrpSpPr>
          <p:cNvPr id="6" name="组合 2"/>
          <p:cNvGrpSpPr>
            <a:grpSpLocks/>
          </p:cNvGrpSpPr>
          <p:nvPr/>
        </p:nvGrpSpPr>
        <p:grpSpPr bwMode="auto">
          <a:xfrm>
            <a:off x="1739046" y="3259545"/>
            <a:ext cx="5018911" cy="855024"/>
            <a:chOff x="3474760" y="3515222"/>
            <a:chExt cx="1644072" cy="1065538"/>
          </a:xfrm>
        </p:grpSpPr>
        <p:sp>
          <p:nvSpPr>
            <p:cNvPr id="7" name="矩形 1"/>
            <p:cNvSpPr>
              <a:spLocks noChangeArrowheads="1"/>
            </p:cNvSpPr>
            <p:nvPr/>
          </p:nvSpPr>
          <p:spPr bwMode="auto">
            <a:xfrm>
              <a:off x="3474760" y="3515222"/>
              <a:ext cx="1638188" cy="106553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6156" y="3658904"/>
              <a:ext cx="1582676" cy="6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&lt;h1&gt;192.168.78.128/index.html!&lt;/h1&gt;</a:t>
              </a:r>
            </a:p>
          </p:txBody>
        </p:sp>
      </p:grpSp>
      <p:grpSp>
        <p:nvGrpSpPr>
          <p:cNvPr id="10" name="组合 2"/>
          <p:cNvGrpSpPr>
            <a:grpSpLocks/>
          </p:cNvGrpSpPr>
          <p:nvPr/>
        </p:nvGrpSpPr>
        <p:grpSpPr bwMode="auto">
          <a:xfrm>
            <a:off x="1739046" y="4189401"/>
            <a:ext cx="5018911" cy="1427642"/>
            <a:chOff x="3474760" y="3515221"/>
            <a:chExt cx="1721462" cy="1779140"/>
          </a:xfrm>
        </p:grpSpPr>
        <p:sp>
          <p:nvSpPr>
            <p:cNvPr id="11" name="矩形 1"/>
            <p:cNvSpPr>
              <a:spLocks noChangeArrowheads="1"/>
            </p:cNvSpPr>
            <p:nvPr/>
          </p:nvSpPr>
          <p:spPr bwMode="auto">
            <a:xfrm>
              <a:off x="3474760" y="3515221"/>
              <a:ext cx="1721462" cy="177914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3536156" y="3658904"/>
              <a:ext cx="1582676" cy="124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&lt;h1&gt; 192.168.78.128/test/test.html!&lt;/h1&gt;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&lt;</a:t>
              </a:r>
              <a:r>
                <a:rPr lang="en-US" altLang="zh-CN" sz="1600" b="1" kern="0" dirty="0" err="1">
                  <a:solidFill>
                    <a:prstClr val="white"/>
                  </a:solidFill>
                  <a:latin typeface="微软雅黑" pitchFamily="34" charset="-122"/>
                  <a:ea typeface="微软雅黑" pitchFamily="34" charset="-122"/>
                </a:rPr>
                <a:t>img</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src</a:t>
              </a:r>
              <a:r>
                <a:rPr lang="en-US" altLang="zh-CN" sz="1600" b="1" kern="0" dirty="0">
                  <a:solidFill>
                    <a:prstClr val="white"/>
                  </a:solidFill>
                  <a:latin typeface="微软雅黑" pitchFamily="34" charset="-122"/>
                  <a:ea typeface="微软雅黑" pitchFamily="34" charset="-122"/>
                </a:rPr>
                <a:t>="apple.jpg" /&gt;</a:t>
              </a:r>
            </a:p>
          </p:txBody>
        </p:sp>
      </p:grpSp>
      <p:sp>
        <p:nvSpPr>
          <p:cNvPr id="13" name="矩形 12"/>
          <p:cNvSpPr/>
          <p:nvPr/>
        </p:nvSpPr>
        <p:spPr>
          <a:xfrm>
            <a:off x="6286602" y="3436657"/>
            <a:ext cx="2002374" cy="500799"/>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lumMod val="65000"/>
                    <a:lumOff val="35000"/>
                  </a:schemeClr>
                </a:solidFill>
              </a:rPr>
              <a:t>① </a:t>
            </a:r>
            <a:r>
              <a:rPr lang="en-US" altLang="zh-CN" b="1" dirty="0" smtClean="0">
                <a:solidFill>
                  <a:schemeClr val="tx1">
                    <a:lumMod val="65000"/>
                    <a:lumOff val="35000"/>
                  </a:schemeClr>
                </a:solidFill>
              </a:rPr>
              <a:t>index.html</a:t>
            </a:r>
          </a:p>
        </p:txBody>
      </p:sp>
      <p:sp>
        <p:nvSpPr>
          <p:cNvPr id="14" name="矩形 13"/>
          <p:cNvSpPr/>
          <p:nvPr/>
        </p:nvSpPr>
        <p:spPr>
          <a:xfrm>
            <a:off x="6286601" y="4757396"/>
            <a:ext cx="2002375" cy="612425"/>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lumMod val="65000"/>
                    <a:lumOff val="35000"/>
                  </a:schemeClr>
                </a:solidFill>
              </a:rPr>
              <a:t>② </a:t>
            </a:r>
            <a:r>
              <a:rPr lang="en-US" altLang="zh-CN" b="1" dirty="0" smtClean="0">
                <a:solidFill>
                  <a:schemeClr val="tx1">
                    <a:lumMod val="65000"/>
                    <a:lumOff val="35000"/>
                  </a:schemeClr>
                </a:solidFill>
              </a:rPr>
              <a:t>test/test.html</a:t>
            </a:r>
          </a:p>
        </p:txBody>
      </p:sp>
    </p:spTree>
    <p:custDataLst>
      <p:tags r:id="rId1"/>
    </p:custDataLst>
    <p:extLst>
      <p:ext uri="{BB962C8B-B14F-4D97-AF65-F5344CB8AC3E}">
        <p14:creationId xmlns:p14="http://schemas.microsoft.com/office/powerpoint/2010/main" val="164568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永久</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7" y="1948174"/>
            <a:ext cx="8520545"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）验证测试</a:t>
            </a:r>
          </a:p>
          <a:p>
            <a:pPr>
              <a:lnSpc>
                <a:spcPct val="200000"/>
              </a:lnSpc>
            </a:pPr>
            <a:r>
              <a:rPr lang="zh-CN" altLang="en-US" dirty="0" smtClean="0"/>
              <a:t>分别</a:t>
            </a:r>
            <a:r>
              <a:rPr lang="zh-CN" altLang="en-US" dirty="0"/>
              <a:t>访问“</a:t>
            </a:r>
            <a:r>
              <a:rPr lang="en-US" altLang="zh-CN" dirty="0"/>
              <a:t>http://192.168.78.3/index.html</a:t>
            </a:r>
            <a:r>
              <a:rPr lang="en-US" altLang="zh-CN" dirty="0">
                <a:latin typeface="宋体" panose="02010600030101010101" pitchFamily="2" charset="-122"/>
              </a:rPr>
              <a:t>”</a:t>
            </a:r>
            <a:r>
              <a:rPr lang="zh-CN" altLang="en-US" dirty="0"/>
              <a:t>和“</a:t>
            </a:r>
            <a:r>
              <a:rPr lang="en-US" altLang="zh-CN" dirty="0"/>
              <a:t>http://192.168.78.3/test/test.html</a:t>
            </a:r>
            <a:r>
              <a:rPr lang="en-US" altLang="zh-CN" dirty="0">
                <a:latin typeface="宋体" panose="02010600030101010101" pitchFamily="2" charset="-122"/>
              </a:rPr>
              <a:t>”</a:t>
            </a:r>
            <a:r>
              <a:rPr lang="zh-CN" altLang="en-US" dirty="0"/>
              <a:t>，然后到</a:t>
            </a:r>
            <a:r>
              <a:rPr lang="en-US" altLang="zh-CN" dirty="0"/>
              <a:t>Web</a:t>
            </a:r>
            <a:r>
              <a:rPr lang="zh-CN" altLang="en-US" dirty="0"/>
              <a:t>缓存服务器（</a:t>
            </a:r>
            <a:r>
              <a:rPr lang="en-US" altLang="zh-CN" dirty="0"/>
              <a:t>192.168.78.3</a:t>
            </a:r>
            <a:r>
              <a:rPr lang="zh-CN" altLang="en-US" dirty="0"/>
              <a:t>）设置的缓存目录</a:t>
            </a:r>
            <a:r>
              <a:rPr lang="en-US" altLang="zh-CN" dirty="0"/>
              <a:t>cache</a:t>
            </a:r>
            <a:r>
              <a:rPr lang="zh-CN" altLang="en-US" dirty="0"/>
              <a:t>中查看缓存</a:t>
            </a:r>
            <a:r>
              <a:rPr lang="zh-CN" altLang="en-US" dirty="0" smtClean="0"/>
              <a:t>结果。</a:t>
            </a:r>
            <a:endParaRPr lang="zh-CN" altLang="en-US" dirty="0"/>
          </a:p>
        </p:txBody>
      </p:sp>
      <p:pic>
        <p:nvPicPr>
          <p:cNvPr id="4096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760" y="3864221"/>
            <a:ext cx="2066667" cy="14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85837" y="5609893"/>
            <a:ext cx="7007046" cy="369332"/>
          </a:xfrm>
          <a:prstGeom prst="rect">
            <a:avLst/>
          </a:prstGeom>
        </p:spPr>
        <p:txBody>
          <a:bodyPr wrap="none">
            <a:spAutoFit/>
          </a:bodyPr>
          <a:lstStyle/>
          <a:p>
            <a:r>
              <a:rPr lang="zh-CN" altLang="en-US" dirty="0" smtClean="0">
                <a:solidFill>
                  <a:srgbClr val="FF0000"/>
                </a:solidFill>
              </a:rPr>
              <a:t>注意，</a:t>
            </a:r>
            <a:r>
              <a:rPr lang="en-US" altLang="zh-CN" dirty="0" smtClean="0">
                <a:solidFill>
                  <a:srgbClr val="FF0000"/>
                </a:solidFill>
              </a:rPr>
              <a:t>tree</a:t>
            </a:r>
            <a:r>
              <a:rPr lang="zh-CN" altLang="en-US" dirty="0" smtClean="0">
                <a:solidFill>
                  <a:srgbClr val="FF0000"/>
                </a:solidFill>
              </a:rPr>
              <a:t>命令需要安装后才可使用，具体操作：</a:t>
            </a:r>
            <a:r>
              <a:rPr lang="en-US" altLang="zh-CN" dirty="0" smtClean="0">
                <a:solidFill>
                  <a:srgbClr val="FF0000"/>
                </a:solidFill>
              </a:rPr>
              <a:t>yum </a:t>
            </a:r>
            <a:r>
              <a:rPr lang="en-US" altLang="zh-CN" dirty="0">
                <a:solidFill>
                  <a:srgbClr val="FF0000"/>
                </a:solidFill>
              </a:rPr>
              <a:t>-y install tree</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1553111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命令</a:t>
            </a:r>
            <a:r>
              <a:rPr lang="zh-CN" altLang="en-US" dirty="0" smtClean="0"/>
              <a:t>：</a:t>
            </a:r>
            <a:r>
              <a:rPr lang="en-US" altLang="zh-CN" dirty="0" err="1" smtClean="0"/>
              <a:t>proxy_cache</a:t>
            </a:r>
            <a:r>
              <a:rPr lang="zh-CN" altLang="en-US" dirty="0"/>
              <a:t>指令设置的临时缓存</a:t>
            </a:r>
            <a:r>
              <a:rPr lang="zh-CN" altLang="en-US" dirty="0" smtClean="0"/>
              <a:t>配置。</a:t>
            </a:r>
            <a:endParaRPr lang="en-US" altLang="zh-CN" dirty="0" smtClean="0"/>
          </a:p>
          <a:p>
            <a:pPr>
              <a:lnSpc>
                <a:spcPct val="200000"/>
              </a:lnSpc>
            </a:pPr>
            <a:r>
              <a:rPr lang="zh-CN" altLang="en-US" b="1" u="sng" dirty="0">
                <a:solidFill>
                  <a:srgbClr val="0070C0"/>
                </a:solidFill>
              </a:rPr>
              <a:t>算法</a:t>
            </a:r>
            <a:r>
              <a:rPr lang="zh-CN" altLang="en-US" dirty="0" smtClean="0"/>
              <a:t>：采用</a:t>
            </a:r>
            <a:r>
              <a:rPr lang="en-US" altLang="zh-CN" dirty="0"/>
              <a:t>md5</a:t>
            </a:r>
            <a:r>
              <a:rPr lang="zh-CN" altLang="en-US" dirty="0"/>
              <a:t>算法将请求链接进行哈希（</a:t>
            </a:r>
            <a:r>
              <a:rPr lang="en-US" altLang="zh-CN" dirty="0"/>
              <a:t>hash</a:t>
            </a:r>
            <a:r>
              <a:rPr lang="zh-CN" altLang="en-US" dirty="0"/>
              <a:t>）后，根据具体配置生成缓存文件目录，保存响应的</a:t>
            </a:r>
            <a:r>
              <a:rPr lang="zh-CN" altLang="en-US" dirty="0" smtClean="0"/>
              <a:t>数据。</a:t>
            </a:r>
            <a:endParaRPr lang="zh-CN" altLang="en-US" dirty="0"/>
          </a:p>
        </p:txBody>
      </p:sp>
    </p:spTree>
    <p:custDataLst>
      <p:tags r:id="rId1"/>
    </p:custDataLst>
    <p:extLst>
      <p:ext uri="{BB962C8B-B14F-4D97-AF65-F5344CB8AC3E}">
        <p14:creationId xmlns:p14="http://schemas.microsoft.com/office/powerpoint/2010/main" val="26329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）准备服务器</a:t>
            </a:r>
          </a:p>
          <a:p>
            <a:pPr>
              <a:lnSpc>
                <a:spcPct val="200000"/>
              </a:lnSpc>
            </a:pPr>
            <a:r>
              <a:rPr lang="zh-CN" altLang="en-US" dirty="0"/>
              <a:t>准备</a:t>
            </a:r>
            <a:r>
              <a:rPr lang="en-US" altLang="zh-CN" dirty="0"/>
              <a:t>2</a:t>
            </a:r>
            <a:r>
              <a:rPr lang="zh-CN" altLang="en-US" dirty="0"/>
              <a:t>台虚拟机，并全部安装</a:t>
            </a:r>
            <a:r>
              <a:rPr lang="en-US" altLang="zh-CN" dirty="0"/>
              <a:t>Nginx</a:t>
            </a:r>
            <a:r>
              <a:rPr lang="zh-CN" altLang="en-US" dirty="0"/>
              <a:t>服务器。其中一台作为</a:t>
            </a:r>
            <a:r>
              <a:rPr lang="en-US" altLang="zh-CN" dirty="0"/>
              <a:t>Web</a:t>
            </a:r>
            <a:r>
              <a:rPr lang="zh-CN" altLang="en-US" dirty="0"/>
              <a:t>缓存服务器（</a:t>
            </a:r>
            <a:r>
              <a:rPr lang="en-US" altLang="zh-CN" dirty="0"/>
              <a:t>192.168.78.3</a:t>
            </a:r>
            <a:r>
              <a:rPr lang="zh-CN" altLang="en-US" dirty="0"/>
              <a:t>），另一台作为内容源</a:t>
            </a:r>
            <a:r>
              <a:rPr lang="en-US" altLang="zh-CN" dirty="0"/>
              <a:t>Web</a:t>
            </a:r>
            <a:r>
              <a:rPr lang="zh-CN" altLang="en-US" dirty="0"/>
              <a:t>服务器（</a:t>
            </a:r>
            <a:r>
              <a:rPr lang="en-US" altLang="zh-CN" dirty="0"/>
              <a:t>192.168.78.128</a:t>
            </a:r>
            <a:r>
              <a:rPr lang="zh-CN" altLang="en-US" dirty="0"/>
              <a:t>）。</a:t>
            </a:r>
          </a:p>
        </p:txBody>
      </p:sp>
    </p:spTree>
    <p:custDataLst>
      <p:tags r:id="rId1"/>
    </p:custDataLst>
    <p:extLst>
      <p:ext uri="{BB962C8B-B14F-4D97-AF65-F5344CB8AC3E}">
        <p14:creationId xmlns:p14="http://schemas.microsoft.com/office/powerpoint/2010/main" val="263175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zh-CN" altLang="en-US" dirty="0" smtClean="0"/>
              <a:t>打开缓存</a:t>
            </a:r>
            <a:r>
              <a:rPr lang="zh-CN" altLang="en-US" dirty="0"/>
              <a:t>服务器（</a:t>
            </a:r>
            <a:r>
              <a:rPr lang="en-US" altLang="zh-CN" dirty="0"/>
              <a:t>192.168.78.3</a:t>
            </a:r>
            <a:r>
              <a:rPr lang="zh-CN" altLang="en-US" dirty="0" smtClean="0"/>
              <a:t>）配置文件</a:t>
            </a:r>
            <a:r>
              <a:rPr lang="en-US" altLang="zh-CN" dirty="0" err="1"/>
              <a:t>nginx.conf</a:t>
            </a:r>
            <a:r>
              <a:rPr lang="zh-CN" altLang="en-US" dirty="0" smtClean="0"/>
              <a:t>，</a:t>
            </a:r>
            <a:r>
              <a:rPr lang="en-US" altLang="zh-CN" dirty="0" smtClean="0"/>
              <a:t>http</a:t>
            </a:r>
            <a:r>
              <a:rPr lang="zh-CN" altLang="en-US" dirty="0"/>
              <a:t>块中添加如下配置。</a:t>
            </a:r>
          </a:p>
        </p:txBody>
      </p:sp>
      <p:grpSp>
        <p:nvGrpSpPr>
          <p:cNvPr id="6" name="组合 2"/>
          <p:cNvGrpSpPr>
            <a:grpSpLocks/>
          </p:cNvGrpSpPr>
          <p:nvPr/>
        </p:nvGrpSpPr>
        <p:grpSpPr bwMode="auto">
          <a:xfrm>
            <a:off x="515080" y="3200375"/>
            <a:ext cx="7959239" cy="2655414"/>
            <a:chOff x="3474760" y="3515222"/>
            <a:chExt cx="1648024" cy="2178690"/>
          </a:xfrm>
        </p:grpSpPr>
        <p:sp>
          <p:nvSpPr>
            <p:cNvPr id="7" name="矩形 1"/>
            <p:cNvSpPr>
              <a:spLocks noChangeArrowheads="1"/>
            </p:cNvSpPr>
            <p:nvPr/>
          </p:nvSpPr>
          <p:spPr bwMode="auto">
            <a:xfrm>
              <a:off x="3474760" y="3515222"/>
              <a:ext cx="1638188" cy="217869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23861" y="3522501"/>
              <a:ext cx="1598923" cy="209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1 # </a:t>
              </a:r>
              <a:r>
                <a:rPr lang="zh-CN" altLang="en-US" sz="1600" b="1" kern="0" dirty="0">
                  <a:solidFill>
                    <a:prstClr val="white"/>
                  </a:solidFill>
                  <a:latin typeface="微软雅黑" pitchFamily="34" charset="-122"/>
                  <a:ea typeface="微软雅黑" pitchFamily="34" charset="-122"/>
                </a:rPr>
                <a:t>代理临时目录</a:t>
              </a:r>
            </a:p>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2 </a:t>
              </a:r>
              <a:r>
                <a:rPr lang="en-US" altLang="zh-CN" sz="1600" b="1" kern="0" dirty="0" err="1" smtClean="0">
                  <a:solidFill>
                    <a:prstClr val="white"/>
                  </a:solidFill>
                  <a:latin typeface="微软雅黑" pitchFamily="34" charset="-122"/>
                  <a:ea typeface="微软雅黑" pitchFamily="34" charset="-122"/>
                </a:rPr>
                <a:t>proxy_temp_path</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proxy_temp_dir</a:t>
              </a:r>
              <a:r>
                <a:rPr lang="en-US" altLang="zh-CN" sz="16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3 # </a:t>
              </a:r>
              <a:r>
                <a:rPr lang="en-US" altLang="zh-CN" sz="1600" b="1" kern="0" dirty="0">
                  <a:solidFill>
                    <a:prstClr val="white"/>
                  </a:solidFill>
                  <a:latin typeface="微软雅黑" pitchFamily="34" charset="-122"/>
                  <a:ea typeface="微软雅黑" pitchFamily="34" charset="-122"/>
                </a:rPr>
                <a:t>Web</a:t>
              </a:r>
              <a:r>
                <a:rPr lang="zh-CN" altLang="en-US" sz="1600" b="1" kern="0" dirty="0">
                  <a:solidFill>
                    <a:prstClr val="white"/>
                  </a:solidFill>
                  <a:latin typeface="微软雅黑" pitchFamily="34" charset="-122"/>
                  <a:ea typeface="微软雅黑" pitchFamily="34" charset="-122"/>
                </a:rPr>
                <a:t>缓存目录和参数设置</a:t>
              </a:r>
            </a:p>
            <a:p>
              <a:pPr marL="0" lvl="0" indent="0" eaLnBrk="0" hangingPunct="0">
                <a:lnSpc>
                  <a:spcPct val="200000"/>
                </a:lnSpc>
                <a:defRPr/>
              </a:pPr>
              <a:r>
                <a:rPr lang="zh-CN" altLang="en-US"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4 </a:t>
              </a:r>
              <a:r>
                <a:rPr lang="en-US" altLang="zh-CN" sz="1600" b="1" kern="0" dirty="0" err="1" smtClean="0">
                  <a:solidFill>
                    <a:prstClr val="white"/>
                  </a:solidFill>
                  <a:latin typeface="微软雅黑" pitchFamily="34" charset="-122"/>
                  <a:ea typeface="微软雅黑" pitchFamily="34" charset="-122"/>
                </a:rPr>
                <a:t>proxy_cache_path</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proxy_cache_dir</a:t>
              </a:r>
              <a:r>
                <a:rPr lang="en-US" altLang="zh-CN" sz="1600" b="1" kern="0" dirty="0">
                  <a:solidFill>
                    <a:prstClr val="white"/>
                  </a:solidFill>
                  <a:latin typeface="微软雅黑" pitchFamily="34" charset="-122"/>
                  <a:ea typeface="微软雅黑" pitchFamily="34" charset="-122"/>
                </a:rPr>
                <a:t> levels=1:2 </a:t>
              </a:r>
            </a:p>
            <a:p>
              <a:pPr marL="0" lvl="0" indent="0" eaLnBrk="0" hangingPunct="0">
                <a:lnSpc>
                  <a:spcPct val="200000"/>
                </a:lnSpc>
                <a:defRPr/>
              </a:pPr>
              <a:r>
                <a:rPr lang="en-US" altLang="zh-CN" sz="1600" b="1" kern="0" dirty="0" smtClean="0">
                  <a:solidFill>
                    <a:prstClr val="white"/>
                  </a:solidFill>
                  <a:latin typeface="微软雅黑" pitchFamily="34" charset="-122"/>
                  <a:ea typeface="微软雅黑" pitchFamily="34" charset="-122"/>
                </a:rPr>
                <a:t>    </a:t>
              </a:r>
              <a:r>
                <a:rPr lang="en-US" altLang="zh-CN" sz="300" b="1" kern="0" dirty="0" smtClean="0">
                  <a:solidFill>
                    <a:prstClr val="white"/>
                  </a:solidFill>
                  <a:latin typeface="微软雅黑" pitchFamily="34" charset="-122"/>
                  <a:ea typeface="微软雅黑" pitchFamily="34" charset="-122"/>
                </a:rPr>
                <a:t> </a:t>
              </a:r>
              <a:r>
                <a:rPr lang="en-US" altLang="zh-CN" sz="1600" b="1" kern="0" dirty="0" err="1" smtClean="0">
                  <a:solidFill>
                    <a:prstClr val="white"/>
                  </a:solidFill>
                  <a:latin typeface="微软雅黑" pitchFamily="34" charset="-122"/>
                  <a:ea typeface="微软雅黑" pitchFamily="34" charset="-122"/>
                </a:rPr>
                <a:t>keys_zone</a:t>
              </a:r>
              <a:r>
                <a:rPr lang="en-US" altLang="zh-CN" sz="1600" b="1" kern="0" dirty="0" smtClean="0">
                  <a:solidFill>
                    <a:prstClr val="white"/>
                  </a:solidFill>
                  <a:latin typeface="微软雅黑" pitchFamily="34" charset="-122"/>
                  <a:ea typeface="微软雅黑" pitchFamily="34" charset="-122"/>
                </a:rPr>
                <a:t>=cache_one:50m </a:t>
              </a:r>
              <a:r>
                <a:rPr lang="en-US" altLang="zh-CN" sz="1600" b="1" kern="0" dirty="0">
                  <a:solidFill>
                    <a:prstClr val="white"/>
                  </a:solidFill>
                  <a:latin typeface="微软雅黑" pitchFamily="34" charset="-122"/>
                  <a:ea typeface="微软雅黑" pitchFamily="34" charset="-122"/>
                </a:rPr>
                <a:t>inactive=1m </a:t>
              </a:r>
              <a:r>
                <a:rPr lang="en-US" altLang="zh-CN" sz="1600" b="1" kern="0" dirty="0" err="1">
                  <a:solidFill>
                    <a:prstClr val="white"/>
                  </a:solidFill>
                  <a:latin typeface="微软雅黑" pitchFamily="34" charset="-122"/>
                  <a:ea typeface="微软雅黑" pitchFamily="34" charset="-122"/>
                </a:rPr>
                <a:t>max_size</a:t>
              </a:r>
              <a:r>
                <a:rPr lang="en-US" altLang="zh-CN" sz="1600" b="1" kern="0" dirty="0">
                  <a:solidFill>
                    <a:prstClr val="white"/>
                  </a:solidFill>
                  <a:latin typeface="微软雅黑" pitchFamily="34" charset="-122"/>
                  <a:ea typeface="微软雅黑" pitchFamily="34" charset="-122"/>
                </a:rPr>
                <a:t>=500m;</a:t>
              </a:r>
            </a:p>
          </p:txBody>
        </p:sp>
      </p:grpSp>
    </p:spTree>
    <p:custDataLst>
      <p:tags r:id="rId1"/>
    </p:custDataLst>
    <p:extLst>
      <p:ext uri="{BB962C8B-B14F-4D97-AF65-F5344CB8AC3E}">
        <p14:creationId xmlns:p14="http://schemas.microsoft.com/office/powerpoint/2010/main" val="40759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2</a:t>
            </a:r>
            <a:r>
              <a:rPr lang="zh-CN" altLang="en-US" b="1" u="sng" dirty="0">
                <a:solidFill>
                  <a:srgbClr val="0070C0"/>
                </a:solidFill>
              </a:rPr>
              <a:t>行</a:t>
            </a:r>
            <a:r>
              <a:rPr lang="zh-CN" altLang="en-US" dirty="0"/>
              <a:t>指令，用于设置缓存服务器（</a:t>
            </a:r>
            <a:r>
              <a:rPr lang="en-US" altLang="zh-CN" dirty="0"/>
              <a:t>192.168.78.3</a:t>
            </a:r>
            <a:r>
              <a:rPr lang="zh-CN" altLang="en-US" dirty="0"/>
              <a:t>）接收内容源服务器响应内容时使用的临时目录</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4</a:t>
            </a:r>
            <a:r>
              <a:rPr lang="zh-CN" altLang="en-US" b="1" u="sng" dirty="0">
                <a:solidFill>
                  <a:srgbClr val="0070C0"/>
                </a:solidFill>
              </a:rPr>
              <a:t>行</a:t>
            </a:r>
            <a:r>
              <a:rPr lang="zh-CN" altLang="en-US" dirty="0"/>
              <a:t>指令，用于设置缓存目录</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67362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4524315"/>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en-US" altLang="zh-CN" dirty="0" err="1" smtClean="0"/>
              <a:t>proxy_cache_path</a:t>
            </a:r>
            <a:r>
              <a:rPr lang="zh-CN" altLang="en-US" dirty="0"/>
              <a:t>指令相关参数的含义如下</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a:t>
            </a:r>
            <a:r>
              <a:rPr lang="en-US" altLang="zh-CN" b="1" u="sng" dirty="0" err="1">
                <a:solidFill>
                  <a:srgbClr val="0070C0"/>
                </a:solidFill>
              </a:rPr>
              <a:t>usr</a:t>
            </a:r>
            <a:r>
              <a:rPr lang="en-US" altLang="zh-CN" b="1" u="sng" dirty="0">
                <a:solidFill>
                  <a:srgbClr val="0070C0"/>
                </a:solidFill>
              </a:rPr>
              <a:t>/local/</a:t>
            </a:r>
            <a:r>
              <a:rPr lang="en-US" altLang="zh-CN" b="1" u="sng" dirty="0" err="1">
                <a:solidFill>
                  <a:srgbClr val="0070C0"/>
                </a:solidFill>
              </a:rPr>
              <a:t>nginx</a:t>
            </a:r>
            <a:r>
              <a:rPr lang="en-US" altLang="zh-CN" b="1" u="sng" dirty="0">
                <a:solidFill>
                  <a:srgbClr val="0070C0"/>
                </a:solidFill>
              </a:rPr>
              <a:t>/</a:t>
            </a:r>
            <a:r>
              <a:rPr lang="en-US" altLang="zh-CN" b="1" u="sng" dirty="0" err="1">
                <a:solidFill>
                  <a:srgbClr val="0070C0"/>
                </a:solidFill>
              </a:rPr>
              <a:t>proxy_cache_dir</a:t>
            </a:r>
            <a:r>
              <a:rPr lang="zh-CN" altLang="en-US" dirty="0"/>
              <a:t>参数：表示用户自定义的缓存文件保存目录</a:t>
            </a:r>
          </a:p>
          <a:p>
            <a:pPr marL="285750" indent="-285750">
              <a:lnSpc>
                <a:spcPct val="200000"/>
              </a:lnSpc>
              <a:buFont typeface="Wingdings" panose="05000000000000000000" pitchFamily="2" charset="2"/>
              <a:buChar char="Ø"/>
            </a:pPr>
            <a:r>
              <a:rPr lang="en-US" altLang="zh-CN" b="1" u="sng" dirty="0">
                <a:solidFill>
                  <a:srgbClr val="0070C0"/>
                </a:solidFill>
              </a:rPr>
              <a:t>levels</a:t>
            </a:r>
            <a:r>
              <a:rPr lang="zh-CN" altLang="en-US" b="1" u="sng" dirty="0">
                <a:solidFill>
                  <a:srgbClr val="0070C0"/>
                </a:solidFill>
              </a:rPr>
              <a:t>参数</a:t>
            </a:r>
            <a:r>
              <a:rPr lang="zh-CN" altLang="en-US" dirty="0"/>
              <a:t>：表示缓存目录下的层级目录结构，它是根据哈希后的请求</a:t>
            </a:r>
            <a:r>
              <a:rPr lang="en-US" altLang="zh-CN" dirty="0"/>
              <a:t>URL</a:t>
            </a:r>
            <a:r>
              <a:rPr lang="zh-CN" altLang="en-US" dirty="0"/>
              <a:t>地址创建的，目录名称从哈希后的字符串结尾处开始截取。</a:t>
            </a:r>
          </a:p>
          <a:p>
            <a:pPr marL="285750" indent="-285750">
              <a:lnSpc>
                <a:spcPct val="200000"/>
              </a:lnSpc>
              <a:buFont typeface="Wingdings" panose="05000000000000000000" pitchFamily="2" charset="2"/>
              <a:buChar char="Ø"/>
            </a:pPr>
            <a:r>
              <a:rPr lang="zh-CN" altLang="en-US" dirty="0"/>
              <a:t>假设哈希后的请求链接地址为“</a:t>
            </a:r>
            <a:r>
              <a:rPr lang="en-US" altLang="zh-CN" dirty="0"/>
              <a:t>af7098a15e430326197ee01516fdace0</a:t>
            </a:r>
            <a:r>
              <a:rPr lang="en-US" altLang="zh-CN" dirty="0">
                <a:latin typeface="宋体" panose="02010600030101010101" pitchFamily="2" charset="-122"/>
              </a:rPr>
              <a:t>”</a:t>
            </a:r>
            <a:r>
              <a:rPr lang="zh-CN" altLang="en-US" dirty="0"/>
              <a:t>，则</a:t>
            </a:r>
            <a:r>
              <a:rPr lang="en-US" altLang="zh-CN" dirty="0"/>
              <a:t>levels=1:2</a:t>
            </a:r>
            <a:r>
              <a:rPr lang="zh-CN" altLang="en-US" dirty="0"/>
              <a:t>表示，第</a:t>
            </a:r>
            <a:r>
              <a:rPr lang="en-US" altLang="zh-CN" dirty="0"/>
              <a:t>1</a:t>
            </a:r>
            <a:r>
              <a:rPr lang="zh-CN" altLang="en-US" dirty="0"/>
              <a:t>层子目录的名称是长度为</a:t>
            </a:r>
            <a:r>
              <a:rPr lang="en-US" altLang="zh-CN" dirty="0"/>
              <a:t>1</a:t>
            </a:r>
            <a:r>
              <a:rPr lang="zh-CN" altLang="en-US" dirty="0"/>
              <a:t>的字符“</a:t>
            </a:r>
            <a:r>
              <a:rPr lang="en-US" altLang="zh-CN" dirty="0"/>
              <a:t>0</a:t>
            </a:r>
            <a:r>
              <a:rPr lang="en-US" altLang="zh-CN" dirty="0">
                <a:latin typeface="宋体" panose="02010600030101010101" pitchFamily="2" charset="-122"/>
              </a:rPr>
              <a:t>”</a:t>
            </a:r>
            <a:r>
              <a:rPr lang="zh-CN" altLang="en-US" dirty="0"/>
              <a:t>，第</a:t>
            </a:r>
            <a:r>
              <a:rPr lang="en-US" altLang="zh-CN" dirty="0"/>
              <a:t>2</a:t>
            </a:r>
            <a:r>
              <a:rPr lang="zh-CN" altLang="en-US" dirty="0"/>
              <a:t>层子目录的名称是长度为</a:t>
            </a:r>
            <a:r>
              <a:rPr lang="en-US" altLang="zh-CN" dirty="0"/>
              <a:t>2</a:t>
            </a:r>
            <a:r>
              <a:rPr lang="zh-CN" altLang="en-US" dirty="0"/>
              <a:t>的字符“</a:t>
            </a:r>
            <a:r>
              <a:rPr lang="en-US" altLang="zh-CN" dirty="0" err="1"/>
              <a:t>ce</a:t>
            </a:r>
            <a:r>
              <a:rPr lang="en-US" altLang="zh-CN" dirty="0">
                <a:latin typeface="宋体" panose="02010600030101010101" pitchFamily="2" charset="-122"/>
              </a:rPr>
              <a:t>”</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975667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3139321"/>
          </a:xfrm>
          <a:prstGeom prst="rect">
            <a:avLst/>
          </a:prstGeom>
        </p:spPr>
        <p:txBody>
          <a:bodyPr wrap="square">
            <a:spAutoFit/>
          </a:bodyPr>
          <a:lstStyle/>
          <a:p>
            <a:pPr>
              <a:lnSpc>
                <a:spcPct val="200000"/>
              </a:lnSpc>
            </a:pPr>
            <a:r>
              <a:rPr lang="zh-CN" altLang="en-US" dirty="0" smtClean="0"/>
              <a:t>因此</a:t>
            </a:r>
            <a:r>
              <a:rPr lang="zh-CN" altLang="en-US" dirty="0"/>
              <a:t>，从上述对代理和反向代理的介绍可以总结出两者的特性，主要有以下几点</a:t>
            </a:r>
            <a:r>
              <a:rPr lang="zh-CN" altLang="en-US" dirty="0" smtClean="0"/>
              <a:t>。</a:t>
            </a:r>
            <a:endParaRPr lang="en-US" altLang="zh-CN" dirty="0" smtClean="0"/>
          </a:p>
          <a:p>
            <a:pPr marL="285750" lvl="0" indent="-285750">
              <a:lnSpc>
                <a:spcPct val="150000"/>
              </a:lnSpc>
              <a:buFont typeface="Wingdings" panose="05000000000000000000" pitchFamily="2" charset="2"/>
              <a:buChar char="l"/>
            </a:pPr>
            <a:r>
              <a:rPr lang="zh-CN" altLang="zh-CN" b="1" u="sng" dirty="0">
                <a:solidFill>
                  <a:srgbClr val="0070C0"/>
                </a:solidFill>
              </a:rPr>
              <a:t>安全性</a:t>
            </a:r>
          </a:p>
          <a:p>
            <a:pPr>
              <a:lnSpc>
                <a:spcPct val="150000"/>
              </a:lnSpc>
            </a:pPr>
            <a:r>
              <a:rPr lang="zh-CN" altLang="zh-CN" b="1" u="sng" dirty="0">
                <a:solidFill>
                  <a:srgbClr val="0070C0"/>
                </a:solidFill>
              </a:rPr>
              <a:t>正向代理的客户端能够在隐藏自身信息</a:t>
            </a:r>
            <a:r>
              <a:rPr lang="zh-CN" altLang="zh-CN" dirty="0"/>
              <a:t>的同时</a:t>
            </a:r>
            <a:r>
              <a:rPr lang="zh-CN" altLang="zh-CN" b="1" u="sng" dirty="0">
                <a:solidFill>
                  <a:srgbClr val="0070C0"/>
                </a:solidFill>
              </a:rPr>
              <a:t>访问任意网站</a:t>
            </a:r>
            <a:r>
              <a:rPr lang="zh-CN" altLang="zh-CN" dirty="0"/>
              <a:t>，这给网络安全带来了极大的威胁。因此，在使用时必须采取安全措施以确保仅为经过授权的客户端用户提供服务。而</a:t>
            </a:r>
            <a:r>
              <a:rPr lang="zh-CN" altLang="zh-CN" b="1" u="sng" dirty="0">
                <a:solidFill>
                  <a:srgbClr val="0070C0"/>
                </a:solidFill>
              </a:rPr>
              <a:t>反向代理的客户端用户只能通过外网来访问代理服务器</a:t>
            </a:r>
            <a:r>
              <a:rPr lang="zh-CN" altLang="zh-CN" dirty="0"/>
              <a:t>，并且用户并不知道自己访问的是一个代理服务器，好处就是反向代理将真正的处理放在内网中，有效的提高了网络安全性</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356763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3970318"/>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）缓存配置</a:t>
            </a:r>
          </a:p>
          <a:p>
            <a:pPr>
              <a:lnSpc>
                <a:spcPct val="200000"/>
              </a:lnSpc>
            </a:pPr>
            <a:r>
              <a:rPr lang="en-US" altLang="zh-CN" dirty="0" err="1" smtClean="0"/>
              <a:t>proxy_cache_path</a:t>
            </a:r>
            <a:r>
              <a:rPr lang="zh-CN" altLang="en-US" dirty="0"/>
              <a:t>指令相关参数的含义如下</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err="1">
                <a:solidFill>
                  <a:srgbClr val="0070C0"/>
                </a:solidFill>
              </a:rPr>
              <a:t>keys_zone</a:t>
            </a:r>
            <a:r>
              <a:rPr lang="zh-CN" altLang="en-US" b="1" u="sng" dirty="0">
                <a:solidFill>
                  <a:srgbClr val="0070C0"/>
                </a:solidFill>
              </a:rPr>
              <a:t>参数</a:t>
            </a:r>
            <a:r>
              <a:rPr lang="zh-CN" altLang="en-US" dirty="0"/>
              <a:t>：指定缓存区名称及大小，例如“</a:t>
            </a:r>
            <a:r>
              <a:rPr lang="en-US" altLang="zh-CN" dirty="0"/>
              <a:t>cache_one:50m</a:t>
            </a:r>
            <a:r>
              <a:rPr lang="en-US" altLang="zh-CN" dirty="0">
                <a:latin typeface="宋体" panose="02010600030101010101" pitchFamily="2" charset="-122"/>
              </a:rPr>
              <a:t>”</a:t>
            </a:r>
            <a:r>
              <a:rPr lang="zh-CN" altLang="en-US" dirty="0"/>
              <a:t>表示缓存区名称为</a:t>
            </a:r>
            <a:r>
              <a:rPr lang="en-US" altLang="zh-CN" dirty="0" err="1"/>
              <a:t>cache_one</a:t>
            </a:r>
            <a:r>
              <a:rPr lang="zh-CN" altLang="en-US" dirty="0"/>
              <a:t>，在内存中的空间是</a:t>
            </a:r>
            <a:r>
              <a:rPr lang="en-US" altLang="zh-CN" dirty="0"/>
              <a:t>50M</a:t>
            </a:r>
            <a:r>
              <a:rPr lang="zh-CN" altLang="en-US" dirty="0"/>
              <a:t>。</a:t>
            </a:r>
          </a:p>
          <a:p>
            <a:pPr marL="285750" indent="-285750">
              <a:lnSpc>
                <a:spcPct val="200000"/>
              </a:lnSpc>
              <a:buFont typeface="Wingdings" panose="05000000000000000000" pitchFamily="2" charset="2"/>
              <a:buChar char="Ø"/>
            </a:pPr>
            <a:r>
              <a:rPr lang="en-US" altLang="zh-CN" b="1" u="sng" dirty="0">
                <a:solidFill>
                  <a:srgbClr val="0070C0"/>
                </a:solidFill>
              </a:rPr>
              <a:t>inactive</a:t>
            </a:r>
            <a:r>
              <a:rPr lang="zh-CN" altLang="en-US" b="1" u="sng" dirty="0">
                <a:solidFill>
                  <a:srgbClr val="0070C0"/>
                </a:solidFill>
              </a:rPr>
              <a:t>参数</a:t>
            </a:r>
            <a:r>
              <a:rPr lang="zh-CN" altLang="en-US" dirty="0"/>
              <a:t>：表示主动清空在指定时间内未被访问的缓存。例如，“</a:t>
            </a:r>
            <a:r>
              <a:rPr lang="en-US" altLang="zh-CN" dirty="0"/>
              <a:t>1m</a:t>
            </a:r>
            <a:r>
              <a:rPr lang="en-US" altLang="zh-CN" dirty="0">
                <a:latin typeface="宋体" panose="02010600030101010101" pitchFamily="2" charset="-122"/>
              </a:rPr>
              <a:t>”</a:t>
            </a:r>
            <a:r>
              <a:rPr lang="zh-CN" altLang="en-US" dirty="0"/>
              <a:t>清空在</a:t>
            </a:r>
            <a:r>
              <a:rPr lang="en-US" altLang="zh-CN" dirty="0"/>
              <a:t>1</a:t>
            </a:r>
            <a:r>
              <a:rPr lang="zh-CN" altLang="en-US" dirty="0"/>
              <a:t>分钟内未被访问过的缓存，“</a:t>
            </a:r>
            <a:r>
              <a:rPr lang="en-US" altLang="zh-CN" dirty="0"/>
              <a:t>1h</a:t>
            </a:r>
            <a:r>
              <a:rPr lang="en-US" altLang="zh-CN" dirty="0">
                <a:latin typeface="宋体" panose="02010600030101010101" pitchFamily="2" charset="-122"/>
              </a:rPr>
              <a:t>”</a:t>
            </a:r>
            <a:r>
              <a:rPr lang="zh-CN" altLang="en-US" dirty="0"/>
              <a:t>表示</a:t>
            </a:r>
            <a:r>
              <a:rPr lang="en-US" altLang="zh-CN" dirty="0"/>
              <a:t>1</a:t>
            </a:r>
            <a:r>
              <a:rPr lang="zh-CN" altLang="en-US" dirty="0"/>
              <a:t>小时，“</a:t>
            </a:r>
            <a:r>
              <a:rPr lang="en-US" altLang="zh-CN" dirty="0"/>
              <a:t>1d</a:t>
            </a:r>
            <a:r>
              <a:rPr lang="en-US" altLang="zh-CN" dirty="0">
                <a:latin typeface="宋体" panose="02010600030101010101" pitchFamily="2" charset="-122"/>
              </a:rPr>
              <a:t>”</a:t>
            </a:r>
            <a:r>
              <a:rPr lang="zh-CN" altLang="en-US" dirty="0"/>
              <a:t>表示</a:t>
            </a:r>
            <a:r>
              <a:rPr lang="en-US" altLang="zh-CN" dirty="0"/>
              <a:t>1</a:t>
            </a:r>
            <a:r>
              <a:rPr lang="zh-CN" altLang="en-US" dirty="0"/>
              <a:t>天等。</a:t>
            </a:r>
          </a:p>
          <a:p>
            <a:pPr marL="285750" indent="-285750">
              <a:lnSpc>
                <a:spcPct val="200000"/>
              </a:lnSpc>
              <a:buFont typeface="Wingdings" panose="05000000000000000000" pitchFamily="2" charset="2"/>
              <a:buChar char="Ø"/>
            </a:pPr>
            <a:r>
              <a:rPr lang="en-US" altLang="zh-CN" b="1" u="sng" dirty="0" err="1">
                <a:solidFill>
                  <a:srgbClr val="0070C0"/>
                </a:solidFill>
              </a:rPr>
              <a:t>max_size</a:t>
            </a:r>
            <a:r>
              <a:rPr lang="zh-CN" altLang="en-US" b="1" u="sng" dirty="0">
                <a:solidFill>
                  <a:srgbClr val="0070C0"/>
                </a:solidFill>
              </a:rPr>
              <a:t>参数</a:t>
            </a:r>
            <a:r>
              <a:rPr lang="zh-CN" altLang="en-US" dirty="0"/>
              <a:t>：表示指定磁盘空间大小。例如，</a:t>
            </a:r>
            <a:r>
              <a:rPr lang="en-US" altLang="zh-CN" dirty="0"/>
              <a:t>500m</a:t>
            </a:r>
            <a:r>
              <a:rPr lang="zh-CN" altLang="en-US" dirty="0"/>
              <a:t>、</a:t>
            </a:r>
            <a:r>
              <a:rPr lang="en-US" altLang="zh-CN" dirty="0"/>
              <a:t>10g</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09232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401673" y="2494167"/>
            <a:ext cx="8302939" cy="2160000"/>
            <a:chOff x="415635" y="2398807"/>
            <a:chExt cx="7920000" cy="2160000"/>
          </a:xfrm>
        </p:grpSpPr>
        <p:sp>
          <p:nvSpPr>
            <p:cNvPr id="7" name="矩形 6"/>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582375" y="2114165"/>
            <a:ext cx="1235034" cy="866899"/>
            <a:chOff x="7623958" y="2018805"/>
            <a:chExt cx="1235034" cy="866899"/>
          </a:xfrm>
        </p:grpSpPr>
        <p:sp>
          <p:nvSpPr>
            <p:cNvPr id="10" name="泪滴形 9"/>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507234" y="2662595"/>
            <a:ext cx="8233004" cy="1665905"/>
          </a:xfrm>
          <a:prstGeom prst="rect">
            <a:avLst/>
          </a:prstGeom>
        </p:spPr>
        <p:txBody>
          <a:bodyPr wrap="square">
            <a:spAutoFit/>
          </a:bodyPr>
          <a:lstStyle/>
          <a:p>
            <a:pPr>
              <a:lnSpc>
                <a:spcPct val="200000"/>
              </a:lnSpc>
            </a:pPr>
            <a:r>
              <a:rPr lang="zh-CN" altLang="en-US" dirty="0"/>
              <a:t>需要注意的是，</a:t>
            </a:r>
            <a:r>
              <a:rPr lang="en-US" altLang="zh-CN" dirty="0"/>
              <a:t>Nginx</a:t>
            </a:r>
            <a:r>
              <a:rPr lang="zh-CN" altLang="en-US" dirty="0"/>
              <a:t>在进行缓存时，首先会被写入到</a:t>
            </a:r>
            <a:r>
              <a:rPr lang="en-US" altLang="zh-CN" dirty="0" err="1"/>
              <a:t>proxy_temp_path</a:t>
            </a:r>
            <a:r>
              <a:rPr lang="zh-CN" altLang="en-US" dirty="0"/>
              <a:t>指定的临时目录中，因此建议</a:t>
            </a:r>
            <a:r>
              <a:rPr lang="en-US" altLang="zh-CN" dirty="0" err="1"/>
              <a:t>proxy_cache_path</a:t>
            </a:r>
            <a:r>
              <a:rPr lang="zh-CN" altLang="en-US" dirty="0"/>
              <a:t>和</a:t>
            </a:r>
            <a:r>
              <a:rPr lang="en-US" altLang="zh-CN" dirty="0" err="1"/>
              <a:t>proxy_temp_path</a:t>
            </a:r>
            <a:r>
              <a:rPr lang="zh-CN" altLang="en-US" dirty="0"/>
              <a:t>指令设置的目录应在同一个文件系统中，避免不同文件系统之间的磁盘</a:t>
            </a:r>
            <a:r>
              <a:rPr lang="en-US" altLang="zh-CN" dirty="0"/>
              <a:t>I/O</a:t>
            </a:r>
            <a:r>
              <a:rPr lang="zh-CN" altLang="en-US" dirty="0"/>
              <a:t>消耗。</a:t>
            </a:r>
          </a:p>
        </p:txBody>
      </p:sp>
    </p:spTree>
    <p:custDataLst>
      <p:tags r:id="rId1"/>
    </p:custDataLst>
    <p:extLst>
      <p:ext uri="{BB962C8B-B14F-4D97-AF65-F5344CB8AC3E}">
        <p14:creationId xmlns:p14="http://schemas.microsoft.com/office/powerpoint/2010/main" val="238686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2"/>
          <p:cNvGrpSpPr>
            <a:grpSpLocks/>
          </p:cNvGrpSpPr>
          <p:nvPr/>
        </p:nvGrpSpPr>
        <p:grpSpPr bwMode="auto">
          <a:xfrm>
            <a:off x="906955" y="2677877"/>
            <a:ext cx="7156391" cy="2804196"/>
            <a:chOff x="3474760" y="3515222"/>
            <a:chExt cx="1327584" cy="2300760"/>
          </a:xfrm>
        </p:grpSpPr>
        <p:sp>
          <p:nvSpPr>
            <p:cNvPr id="14" name="矩形 1"/>
            <p:cNvSpPr>
              <a:spLocks noChangeArrowheads="1"/>
            </p:cNvSpPr>
            <p:nvPr/>
          </p:nvSpPr>
          <p:spPr bwMode="auto">
            <a:xfrm>
              <a:off x="3474760" y="3515222"/>
              <a:ext cx="1327584" cy="230076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14"/>
            <p:cNvSpPr>
              <a:spLocks noChangeArrowheads="1"/>
            </p:cNvSpPr>
            <p:nvPr/>
          </p:nvSpPr>
          <p:spPr bwMode="auto">
            <a:xfrm>
              <a:off x="3501730" y="3571216"/>
              <a:ext cx="1300614" cy="212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server </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smtClean="0">
                  <a:solidFill>
                    <a:prstClr val="white"/>
                  </a:solidFill>
                  <a:latin typeface="微软雅黑" pitchFamily="34" charset="-122"/>
                  <a:ea typeface="微软雅黑" pitchFamily="34" charset="-122"/>
                </a:rPr>
                <a:t>listen       </a:t>
              </a:r>
              <a:r>
                <a:rPr lang="en-US" altLang="zh-CN" sz="1200" b="1" kern="0" dirty="0">
                  <a:solidFill>
                    <a:prstClr val="white"/>
                  </a:solidFill>
                  <a:latin typeface="微软雅黑" pitchFamily="34" charset="-122"/>
                  <a:ea typeface="微软雅黑" pitchFamily="34" charset="-122"/>
                </a:rPr>
                <a:t>80;</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3	</a:t>
              </a:r>
              <a:r>
                <a:rPr lang="en-US" altLang="zh-CN" sz="1200" b="1" kern="0" dirty="0" err="1" smtClean="0">
                  <a:solidFill>
                    <a:prstClr val="white"/>
                  </a:solidFill>
                  <a:latin typeface="微软雅黑" pitchFamily="34" charset="-122"/>
                  <a:ea typeface="微软雅黑" pitchFamily="34" charset="-122"/>
                </a:rPr>
                <a:t>server_name</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smtClean="0">
                  <a:solidFill>
                    <a:prstClr val="white"/>
                  </a:solidFill>
                  <a:latin typeface="微软雅黑" pitchFamily="34" charset="-122"/>
                  <a:ea typeface="微软雅黑" pitchFamily="34" charset="-122"/>
                </a:rPr>
                <a:t>test.ng.test</a:t>
              </a: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4	</a:t>
              </a:r>
              <a:r>
                <a:rPr lang="en-US" altLang="zh-CN" sz="1200" b="1" kern="0" dirty="0" smtClean="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增加两个响应头信息，用于获知访问的服务器地址与缓存是否成功</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5	</a:t>
              </a:r>
              <a:r>
                <a:rPr lang="en-US" altLang="zh-CN" sz="1200" b="1" kern="0" dirty="0" err="1" smtClean="0">
                  <a:solidFill>
                    <a:prstClr val="white"/>
                  </a:solidFill>
                  <a:latin typeface="微软雅黑" pitchFamily="34" charset="-122"/>
                  <a:ea typeface="微软雅黑" pitchFamily="34" charset="-122"/>
                </a:rPr>
                <a:t>add_header</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X-Via $</a:t>
              </a:r>
              <a:r>
                <a:rPr lang="en-US" altLang="zh-CN" sz="1200" b="1" kern="0" dirty="0" err="1">
                  <a:solidFill>
                    <a:prstClr val="white"/>
                  </a:solidFill>
                  <a:latin typeface="微软雅黑" pitchFamily="34" charset="-122"/>
                  <a:ea typeface="微软雅黑" pitchFamily="34" charset="-122"/>
                </a:rPr>
                <a:t>server_addr</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6	</a:t>
              </a:r>
              <a:r>
                <a:rPr lang="en-US" altLang="zh-CN" sz="1200" b="1" kern="0" dirty="0" err="1" smtClean="0">
                  <a:solidFill>
                    <a:prstClr val="white"/>
                  </a:solidFill>
                  <a:latin typeface="微软雅黑" pitchFamily="34" charset="-122"/>
                  <a:ea typeface="微软雅黑" pitchFamily="34" charset="-122"/>
                </a:rPr>
                <a:t>add_header</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X-Cache $</a:t>
              </a:r>
              <a:r>
                <a:rPr lang="en-US" altLang="zh-CN" sz="1200" b="1" kern="0" dirty="0" err="1">
                  <a:solidFill>
                    <a:prstClr val="white"/>
                  </a:solidFill>
                  <a:latin typeface="微软雅黑" pitchFamily="34" charset="-122"/>
                  <a:ea typeface="微软雅黑" pitchFamily="34" charset="-122"/>
                </a:rPr>
                <a:t>upstream_cache_status</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7	</a:t>
              </a:r>
              <a:r>
                <a:rPr lang="en-US" altLang="zh-CN" sz="1200" b="1" kern="0" dirty="0" smtClean="0">
                  <a:solidFill>
                    <a:prstClr val="white"/>
                  </a:solidFill>
                  <a:latin typeface="微软雅黑" pitchFamily="34" charset="-122"/>
                  <a:ea typeface="微软雅黑" pitchFamily="34" charset="-122"/>
                </a:rPr>
                <a:t>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8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设置缓存区域名称</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9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cache_one</a:t>
              </a: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p:txBody>
        </p:sp>
      </p:grpSp>
      <p:sp>
        <p:nvSpPr>
          <p:cNvPr id="16" name="矩形 15"/>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）接着，在</a:t>
            </a:r>
            <a:r>
              <a:rPr lang="en-US" altLang="zh-CN" b="1" u="sng" dirty="0">
                <a:solidFill>
                  <a:srgbClr val="0070C0"/>
                </a:solidFill>
              </a:rPr>
              <a:t>server</a:t>
            </a:r>
            <a:r>
              <a:rPr lang="zh-CN" altLang="en-US" b="1" u="sng" dirty="0">
                <a:solidFill>
                  <a:srgbClr val="0070C0"/>
                </a:solidFill>
              </a:rPr>
              <a:t>块中添加临时缓存的相关配置，具体如下</a:t>
            </a:r>
          </a:p>
        </p:txBody>
      </p:sp>
      <p:sp>
        <p:nvSpPr>
          <p:cNvPr id="20" name="矩形 19"/>
          <p:cNvSpPr/>
          <p:nvPr/>
        </p:nvSpPr>
        <p:spPr>
          <a:xfrm>
            <a:off x="1909952" y="3624994"/>
            <a:ext cx="5120240" cy="852003"/>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07977" y="4703644"/>
            <a:ext cx="2438392" cy="627803"/>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21511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）接着，在</a:t>
            </a:r>
            <a:r>
              <a:rPr lang="en-US" altLang="zh-CN" b="1" u="sng" dirty="0">
                <a:solidFill>
                  <a:srgbClr val="0070C0"/>
                </a:solidFill>
              </a:rPr>
              <a:t>server</a:t>
            </a:r>
            <a:r>
              <a:rPr lang="zh-CN" altLang="en-US" b="1" u="sng" dirty="0">
                <a:solidFill>
                  <a:srgbClr val="0070C0"/>
                </a:solidFill>
              </a:rPr>
              <a:t>块中添加临时缓存的相关配置，具体如下</a:t>
            </a:r>
          </a:p>
        </p:txBody>
      </p:sp>
      <p:grpSp>
        <p:nvGrpSpPr>
          <p:cNvPr id="17" name="组合 2"/>
          <p:cNvGrpSpPr>
            <a:grpSpLocks/>
          </p:cNvGrpSpPr>
          <p:nvPr/>
        </p:nvGrpSpPr>
        <p:grpSpPr bwMode="auto">
          <a:xfrm>
            <a:off x="908461" y="2676871"/>
            <a:ext cx="7154885" cy="3257515"/>
            <a:chOff x="3474760" y="3515221"/>
            <a:chExt cx="1430559" cy="2672696"/>
          </a:xfrm>
        </p:grpSpPr>
        <p:sp>
          <p:nvSpPr>
            <p:cNvPr id="18" name="矩形 1"/>
            <p:cNvSpPr>
              <a:spLocks noChangeArrowheads="1"/>
            </p:cNvSpPr>
            <p:nvPr/>
          </p:nvSpPr>
          <p:spPr bwMode="auto">
            <a:xfrm>
              <a:off x="3474760" y="3515221"/>
              <a:ext cx="1430559" cy="267269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9" name="矩形 18"/>
            <p:cNvSpPr>
              <a:spLocks noChangeArrowheads="1"/>
            </p:cNvSpPr>
            <p:nvPr/>
          </p:nvSpPr>
          <p:spPr bwMode="auto">
            <a:xfrm>
              <a:off x="3514025" y="3571216"/>
              <a:ext cx="1354411" cy="257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200" b="1" kern="0" dirty="0" smtClean="0">
                  <a:solidFill>
                    <a:prstClr val="white"/>
                  </a:solidFill>
                  <a:latin typeface="微软雅黑" pitchFamily="34" charset="-122"/>
                  <a:ea typeface="微软雅黑" pitchFamily="34" charset="-122"/>
                </a:rPr>
                <a:t> 10</a:t>
              </a: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以域名、</a:t>
              </a:r>
              <a:r>
                <a:rPr lang="en-US" altLang="zh-CN" sz="1200" b="1" kern="0" dirty="0">
                  <a:solidFill>
                    <a:prstClr val="white"/>
                  </a:solidFill>
                  <a:latin typeface="微软雅黑" pitchFamily="34" charset="-122"/>
                  <a:ea typeface="微软雅黑" pitchFamily="34" charset="-122"/>
                </a:rPr>
                <a:t>URI</a:t>
              </a:r>
              <a:r>
                <a:rPr lang="zh-CN" altLang="en-US" sz="1200" b="1" kern="0" dirty="0" smtClean="0">
                  <a:solidFill>
                    <a:prstClr val="white"/>
                  </a:solidFill>
                  <a:latin typeface="微软雅黑" pitchFamily="34" charset="-122"/>
                  <a:ea typeface="微软雅黑" pitchFamily="34" charset="-122"/>
                </a:rPr>
                <a:t>、参数</a:t>
              </a:r>
              <a:r>
                <a:rPr lang="zh-CN" altLang="en-US" sz="1200" b="1" kern="0" dirty="0">
                  <a:solidFill>
                    <a:prstClr val="white"/>
                  </a:solidFill>
                  <a:latin typeface="微软雅黑" pitchFamily="34" charset="-122"/>
                  <a:ea typeface="微软雅黑" pitchFamily="34" charset="-122"/>
                </a:rPr>
                <a:t>组合成</a:t>
              </a:r>
              <a:r>
                <a:rPr lang="en-US" altLang="zh-CN" sz="1200" b="1" kern="0" dirty="0">
                  <a:solidFill>
                    <a:prstClr val="white"/>
                  </a:solidFill>
                  <a:latin typeface="微软雅黑" pitchFamily="34" charset="-122"/>
                  <a:ea typeface="微软雅黑" pitchFamily="34" charset="-122"/>
                </a:rPr>
                <a:t>Web</a:t>
              </a:r>
              <a:r>
                <a:rPr lang="zh-CN" altLang="en-US" sz="1200" b="1" kern="0" dirty="0">
                  <a:solidFill>
                    <a:prstClr val="white"/>
                  </a:solidFill>
                  <a:latin typeface="微软雅黑" pitchFamily="34" charset="-122"/>
                  <a:ea typeface="微软雅黑" pitchFamily="34" charset="-122"/>
                </a:rPr>
                <a:t>缓存的</a:t>
              </a:r>
              <a:r>
                <a:rPr lang="en-US" altLang="zh-CN" sz="1200" b="1" kern="0" dirty="0">
                  <a:solidFill>
                    <a:prstClr val="white"/>
                  </a:solidFill>
                  <a:latin typeface="微软雅黑" pitchFamily="34" charset="-122"/>
                  <a:ea typeface="微软雅黑" pitchFamily="34" charset="-122"/>
                </a:rPr>
                <a:t>Key</a:t>
              </a:r>
              <a:r>
                <a:rPr lang="zh-CN" altLang="en-US" sz="1200" b="1" kern="0" dirty="0">
                  <a:solidFill>
                    <a:prstClr val="white"/>
                  </a:solidFill>
                  <a:latin typeface="微软雅黑" pitchFamily="34" charset="-122"/>
                  <a:ea typeface="微软雅黑" pitchFamily="34" charset="-122"/>
                </a:rPr>
                <a:t>值，</a:t>
              </a:r>
              <a:r>
                <a:rPr lang="en-US" altLang="zh-CN" sz="1200" b="1" kern="0" dirty="0">
                  <a:solidFill>
                    <a:prstClr val="white"/>
                  </a:solidFill>
                  <a:latin typeface="微软雅黑" pitchFamily="34" charset="-122"/>
                  <a:ea typeface="微软雅黑" pitchFamily="34" charset="-122"/>
                </a:rPr>
                <a:t>Nginx</a:t>
              </a:r>
              <a:r>
                <a:rPr lang="zh-CN" altLang="en-US" sz="1200" b="1" kern="0" dirty="0">
                  <a:solidFill>
                    <a:prstClr val="white"/>
                  </a:solidFill>
                  <a:latin typeface="微软雅黑" pitchFamily="34" charset="-122"/>
                  <a:ea typeface="微软雅黑" pitchFamily="34" charset="-122"/>
                </a:rPr>
                <a:t>根据</a:t>
              </a:r>
              <a:r>
                <a:rPr lang="en-US" altLang="zh-CN" sz="1200" b="1" kern="0" dirty="0">
                  <a:solidFill>
                    <a:prstClr val="white"/>
                  </a:solidFill>
                  <a:latin typeface="微软雅黑" pitchFamily="34" charset="-122"/>
                  <a:ea typeface="微软雅黑" pitchFamily="34" charset="-122"/>
                </a:rPr>
                <a:t>Key</a:t>
              </a:r>
              <a:r>
                <a:rPr lang="zh-CN" altLang="en-US" sz="1200" b="1" kern="0" dirty="0">
                  <a:solidFill>
                    <a:prstClr val="white"/>
                  </a:solidFill>
                  <a:latin typeface="微软雅黑" pitchFamily="34" charset="-122"/>
                  <a:ea typeface="微软雅黑" pitchFamily="34" charset="-122"/>
                </a:rPr>
                <a:t>值哈希</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11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proxy_cache_key</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host$uri$is_args$args</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12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对不同的</a:t>
              </a:r>
              <a:r>
                <a:rPr lang="en-US" altLang="zh-CN" sz="1200" b="1" kern="0" dirty="0">
                  <a:solidFill>
                    <a:prstClr val="white"/>
                  </a:solidFill>
                  <a:latin typeface="微软雅黑" pitchFamily="34" charset="-122"/>
                  <a:ea typeface="微软雅黑" pitchFamily="34" charset="-122"/>
                </a:rPr>
                <a:t>HTTP</a:t>
              </a:r>
              <a:r>
                <a:rPr lang="zh-CN" altLang="en-US" sz="1200" b="1" kern="0" dirty="0">
                  <a:solidFill>
                    <a:prstClr val="white"/>
                  </a:solidFill>
                  <a:latin typeface="微软雅黑" pitchFamily="34" charset="-122"/>
                  <a:ea typeface="微软雅黑" pitchFamily="34" charset="-122"/>
                </a:rPr>
                <a:t>状态码设置不同的缓存时间</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13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proxy_cache_valid</a:t>
              </a:r>
              <a:r>
                <a:rPr lang="en-US" altLang="zh-CN" sz="1200" b="1" kern="0" dirty="0">
                  <a:solidFill>
                    <a:prstClr val="white"/>
                  </a:solidFill>
                  <a:latin typeface="微软雅黑" pitchFamily="34" charset="-122"/>
                  <a:ea typeface="微软雅黑" pitchFamily="34" charset="-122"/>
                </a:rPr>
                <a:t> 200 10m;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200</a:t>
              </a:r>
              <a:r>
                <a:rPr lang="zh-CN" altLang="en-US" sz="1200" b="1" kern="0" dirty="0">
                  <a:solidFill>
                    <a:prstClr val="white"/>
                  </a:solidFill>
                  <a:latin typeface="微软雅黑" pitchFamily="34" charset="-122"/>
                  <a:ea typeface="微软雅黑" pitchFamily="34" charset="-122"/>
                </a:rPr>
                <a:t>缓存</a:t>
              </a:r>
              <a:r>
                <a:rPr lang="en-US" altLang="zh-CN" sz="1200" b="1" kern="0" dirty="0">
                  <a:solidFill>
                    <a:prstClr val="white"/>
                  </a:solidFill>
                  <a:latin typeface="微软雅黑" pitchFamily="34" charset="-122"/>
                  <a:ea typeface="微软雅黑" pitchFamily="34" charset="-122"/>
                </a:rPr>
                <a:t>10</a:t>
              </a:r>
              <a:r>
                <a:rPr lang="zh-CN" altLang="en-US" sz="1200" b="1" kern="0" dirty="0">
                  <a:solidFill>
                    <a:prstClr val="white"/>
                  </a:solidFill>
                  <a:latin typeface="微软雅黑" pitchFamily="34" charset="-122"/>
                  <a:ea typeface="微软雅黑" pitchFamily="34" charset="-122"/>
                </a:rPr>
                <a:t>分钟</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14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proxy_cache_valid</a:t>
              </a:r>
              <a:r>
                <a:rPr lang="en-US" altLang="zh-CN" sz="1200" b="1" kern="0" dirty="0">
                  <a:solidFill>
                    <a:prstClr val="white"/>
                  </a:solidFill>
                  <a:latin typeface="微软雅黑" pitchFamily="34" charset="-122"/>
                  <a:ea typeface="微软雅黑" pitchFamily="34" charset="-122"/>
                </a:rPr>
                <a:t> 304 1m;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304</a:t>
              </a:r>
              <a:r>
                <a:rPr lang="zh-CN" altLang="en-US" sz="1200" b="1" kern="0" dirty="0">
                  <a:solidFill>
                    <a:prstClr val="white"/>
                  </a:solidFill>
                  <a:latin typeface="微软雅黑" pitchFamily="34" charset="-122"/>
                  <a:ea typeface="微软雅黑" pitchFamily="34" charset="-122"/>
                </a:rPr>
                <a:t>缓存</a:t>
              </a:r>
              <a:r>
                <a:rPr lang="en-US" altLang="zh-CN" sz="1200" b="1" kern="0" dirty="0">
                  <a:solidFill>
                    <a:prstClr val="white"/>
                  </a:solidFill>
                  <a:latin typeface="微软雅黑" pitchFamily="34" charset="-122"/>
                  <a:ea typeface="微软雅黑" pitchFamily="34" charset="-122"/>
                </a:rPr>
                <a:t>1</a:t>
              </a:r>
              <a:r>
                <a:rPr lang="zh-CN" altLang="en-US" sz="1200" b="1" kern="0" dirty="0">
                  <a:solidFill>
                    <a:prstClr val="white"/>
                  </a:solidFill>
                  <a:latin typeface="微软雅黑" pitchFamily="34" charset="-122"/>
                  <a:ea typeface="微软雅黑" pitchFamily="34" charset="-122"/>
                </a:rPr>
                <a:t>分钟</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15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proxy_cache_valid</a:t>
              </a:r>
              <a:r>
                <a:rPr lang="en-US" altLang="zh-CN" sz="1200" b="1" kern="0" dirty="0">
                  <a:solidFill>
                    <a:prstClr val="white"/>
                  </a:solidFill>
                  <a:latin typeface="微软雅黑" pitchFamily="34" charset="-122"/>
                  <a:ea typeface="微软雅黑" pitchFamily="34" charset="-122"/>
                </a:rPr>
                <a:t> 301 302 1h;	# 301</a:t>
              </a:r>
              <a:r>
                <a:rPr lang="zh-CN" altLang="en-US" sz="1200" b="1" kern="0" dirty="0">
                  <a:solidFill>
                    <a:prstClr val="white"/>
                  </a:solidFill>
                  <a:latin typeface="微软雅黑" pitchFamily="34" charset="-122"/>
                  <a:ea typeface="微软雅黑" pitchFamily="34" charset="-122"/>
                </a:rPr>
                <a:t>、</a:t>
              </a:r>
              <a:r>
                <a:rPr lang="en-US" altLang="zh-CN" sz="1200" b="1" kern="0" dirty="0">
                  <a:solidFill>
                    <a:prstClr val="white"/>
                  </a:solidFill>
                  <a:latin typeface="微软雅黑" pitchFamily="34" charset="-122"/>
                  <a:ea typeface="微软雅黑" pitchFamily="34" charset="-122"/>
                </a:rPr>
                <a:t>302</a:t>
              </a:r>
              <a:r>
                <a:rPr lang="zh-CN" altLang="en-US" sz="1200" b="1" kern="0" dirty="0">
                  <a:solidFill>
                    <a:prstClr val="white"/>
                  </a:solidFill>
                  <a:latin typeface="微软雅黑" pitchFamily="34" charset="-122"/>
                  <a:ea typeface="微软雅黑" pitchFamily="34" charset="-122"/>
                </a:rPr>
                <a:t>缓存</a:t>
              </a:r>
              <a:r>
                <a:rPr lang="en-US" altLang="zh-CN" sz="1200" b="1" kern="0" dirty="0">
                  <a:solidFill>
                    <a:prstClr val="white"/>
                  </a:solidFill>
                  <a:latin typeface="微软雅黑" pitchFamily="34" charset="-122"/>
                  <a:ea typeface="微软雅黑" pitchFamily="34" charset="-122"/>
                </a:rPr>
                <a:t>1</a:t>
              </a:r>
              <a:r>
                <a:rPr lang="zh-CN" altLang="en-US" sz="1200" b="1" kern="0" dirty="0">
                  <a:solidFill>
                    <a:prstClr val="white"/>
                  </a:solidFill>
                  <a:latin typeface="微软雅黑" pitchFamily="34" charset="-122"/>
                  <a:ea typeface="微软雅黑" pitchFamily="34" charset="-122"/>
                </a:rPr>
                <a:t>小时</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16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proxy_cache_valid</a:t>
              </a:r>
              <a:r>
                <a:rPr lang="en-US" altLang="zh-CN" sz="1200" b="1" kern="0" dirty="0">
                  <a:solidFill>
                    <a:prstClr val="white"/>
                  </a:solidFill>
                  <a:latin typeface="微软雅黑" pitchFamily="34" charset="-122"/>
                  <a:ea typeface="微软雅黑" pitchFamily="34" charset="-122"/>
                </a:rPr>
                <a:t> any 1m;	</a:t>
              </a:r>
              <a:r>
                <a:rPr lang="en-US" altLang="zh-CN" sz="1200" b="1" kern="0" dirty="0" smtClean="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其他未设置的状态码缓存</a:t>
              </a:r>
              <a:r>
                <a:rPr lang="en-US" altLang="zh-CN" sz="1200" b="1" kern="0" dirty="0">
                  <a:solidFill>
                    <a:prstClr val="white"/>
                  </a:solidFill>
                  <a:latin typeface="微软雅黑" pitchFamily="34" charset="-122"/>
                  <a:ea typeface="微软雅黑" pitchFamily="34" charset="-122"/>
                </a:rPr>
                <a:t>1</a:t>
              </a:r>
              <a:r>
                <a:rPr lang="zh-CN" altLang="en-US" sz="1200" b="1" kern="0" dirty="0">
                  <a:solidFill>
                    <a:prstClr val="white"/>
                  </a:solidFill>
                  <a:latin typeface="微软雅黑" pitchFamily="34" charset="-122"/>
                  <a:ea typeface="微软雅黑" pitchFamily="34" charset="-122"/>
                </a:rPr>
                <a:t>分钟</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17	</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 </a:t>
              </a:r>
              <a:r>
                <a:rPr lang="zh-CN" altLang="en-US" sz="1200" b="1" kern="0" dirty="0">
                  <a:solidFill>
                    <a:prstClr val="white"/>
                  </a:solidFill>
                  <a:latin typeface="微软雅黑" pitchFamily="34" charset="-122"/>
                  <a:ea typeface="微软雅黑" pitchFamily="34" charset="-122"/>
                </a:rPr>
                <a:t>设置反向代理</a:t>
              </a:r>
            </a:p>
            <a:p>
              <a:pPr marL="0" lvl="0" indent="0" eaLnBrk="0" hangingPunct="0">
                <a:lnSpc>
                  <a:spcPct val="150000"/>
                </a:lnSpc>
                <a:defRPr/>
              </a:pPr>
              <a:r>
                <a:rPr lang="zh-CN" altLang="en-US" sz="1200" b="1" kern="0" dirty="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18	</a:t>
              </a:r>
              <a:r>
                <a:rPr lang="en-US" altLang="zh-CN" sz="1200" b="1" kern="0" dirty="0" smtClean="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proxy_pass</a:t>
              </a:r>
              <a:r>
                <a:rPr lang="en-US" altLang="zh-CN" sz="1200" b="1" kern="0" dirty="0">
                  <a:solidFill>
                    <a:prstClr val="white"/>
                  </a:solidFill>
                  <a:latin typeface="微软雅黑" pitchFamily="34" charset="-122"/>
                  <a:ea typeface="微软雅黑" pitchFamily="34" charset="-122"/>
                </a:rPr>
                <a:t>      http://192.168.78.128;</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19	</a:t>
              </a:r>
              <a:r>
                <a:rPr lang="en-US" altLang="zh-CN" sz="1200" b="1" kern="0" dirty="0" smtClean="0">
                  <a:solidFill>
                    <a:prstClr val="white"/>
                  </a:solidFill>
                  <a:latin typeface="微软雅黑" pitchFamily="34" charset="-122"/>
                  <a:ea typeface="微软雅黑" pitchFamily="34" charset="-122"/>
                </a:rPr>
                <a:t>}</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20 }</a:t>
              </a:r>
              <a:endParaRPr lang="en-US" altLang="zh-CN" sz="1200" b="1" kern="0" dirty="0">
                <a:solidFill>
                  <a:prstClr val="white"/>
                </a:solidFill>
                <a:latin typeface="微软雅黑" pitchFamily="34" charset="-122"/>
                <a:ea typeface="微软雅黑" pitchFamily="34" charset="-122"/>
              </a:endParaRPr>
            </a:p>
          </p:txBody>
        </p:sp>
      </p:grpSp>
      <p:sp>
        <p:nvSpPr>
          <p:cNvPr id="12" name="矩形 11"/>
          <p:cNvSpPr/>
          <p:nvPr/>
        </p:nvSpPr>
        <p:spPr>
          <a:xfrm>
            <a:off x="2133607" y="2745118"/>
            <a:ext cx="5478475" cy="593193"/>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33606" y="3614711"/>
            <a:ext cx="5478475" cy="1135420"/>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33606" y="4975761"/>
            <a:ext cx="3198416" cy="379021"/>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544450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341632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）接着，在</a:t>
            </a:r>
            <a:r>
              <a:rPr lang="en-US" altLang="zh-CN" b="1" u="sng" dirty="0">
                <a:solidFill>
                  <a:srgbClr val="0070C0"/>
                </a:solidFill>
              </a:rPr>
              <a:t>server</a:t>
            </a:r>
            <a:r>
              <a:rPr lang="zh-CN" altLang="en-US" b="1" u="sng" dirty="0">
                <a:solidFill>
                  <a:srgbClr val="0070C0"/>
                </a:solidFill>
              </a:rPr>
              <a:t>块中添加临时缓存的相关配置，具体如下</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9</a:t>
            </a:r>
            <a:r>
              <a:rPr lang="zh-CN" altLang="en-US" b="1" u="sng" dirty="0" smtClean="0">
                <a:solidFill>
                  <a:srgbClr val="0070C0"/>
                </a:solidFill>
              </a:rPr>
              <a:t>行</a:t>
            </a:r>
            <a:r>
              <a:rPr lang="zh-CN" altLang="en-US" dirty="0" smtClean="0"/>
              <a:t>用于</a:t>
            </a:r>
            <a:r>
              <a:rPr lang="zh-CN" altLang="en-US" dirty="0"/>
              <a:t>设置缓存区域</a:t>
            </a:r>
            <a:r>
              <a:rPr lang="zh-CN" altLang="en-US" dirty="0" smtClean="0"/>
              <a:t>名称；</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11</a:t>
            </a:r>
            <a:r>
              <a:rPr lang="zh-CN" altLang="en-US" b="1" u="sng" dirty="0">
                <a:solidFill>
                  <a:srgbClr val="0070C0"/>
                </a:solidFill>
              </a:rPr>
              <a:t>行</a:t>
            </a:r>
            <a:r>
              <a:rPr lang="zh-CN" altLang="en-US" dirty="0"/>
              <a:t>用于设置</a:t>
            </a:r>
            <a:r>
              <a:rPr lang="en-US" altLang="zh-CN" dirty="0"/>
              <a:t>hash</a:t>
            </a:r>
            <a:r>
              <a:rPr lang="zh-CN" altLang="en-US" dirty="0"/>
              <a:t>的</a:t>
            </a:r>
            <a:r>
              <a:rPr lang="en-US" altLang="zh-CN" dirty="0"/>
              <a:t>Key</a:t>
            </a:r>
            <a:r>
              <a:rPr lang="zh-CN" altLang="en-US" dirty="0"/>
              <a:t>值组成规则，在省略的情况下，</a:t>
            </a:r>
            <a:r>
              <a:rPr lang="en-US" altLang="zh-CN" dirty="0"/>
              <a:t>Nginx</a:t>
            </a:r>
            <a:r>
              <a:rPr lang="zh-CN" altLang="en-US" dirty="0"/>
              <a:t>将使用默认的</a:t>
            </a:r>
            <a:r>
              <a:rPr lang="en-US" altLang="zh-CN" dirty="0"/>
              <a:t>Key</a:t>
            </a:r>
            <a:r>
              <a:rPr lang="zh-CN" altLang="en-US" dirty="0"/>
              <a:t>值组成</a:t>
            </a:r>
            <a:r>
              <a:rPr lang="zh-CN" altLang="en-US" dirty="0" smtClean="0"/>
              <a:t>规则；</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13~16</a:t>
            </a:r>
            <a:r>
              <a:rPr lang="zh-CN" altLang="en-US" b="1" u="sng" dirty="0">
                <a:solidFill>
                  <a:srgbClr val="0070C0"/>
                </a:solidFill>
              </a:rPr>
              <a:t>行</a:t>
            </a:r>
            <a:r>
              <a:rPr lang="zh-CN" altLang="en-US" dirty="0"/>
              <a:t>设置，通过</a:t>
            </a:r>
            <a:r>
              <a:rPr lang="en-US" altLang="zh-CN" dirty="0" err="1"/>
              <a:t>proxy_cache_valid</a:t>
            </a:r>
            <a:r>
              <a:rPr lang="zh-CN" altLang="en-US" dirty="0"/>
              <a:t>指令对不同的</a:t>
            </a:r>
            <a:r>
              <a:rPr lang="en-US" altLang="zh-CN" dirty="0"/>
              <a:t>HTTP</a:t>
            </a:r>
            <a:r>
              <a:rPr lang="zh-CN" altLang="en-US" dirty="0"/>
              <a:t>状态码设置不同的缓存时间，该指令的第</a:t>
            </a:r>
            <a:r>
              <a:rPr lang="en-US" altLang="zh-CN" dirty="0"/>
              <a:t>1</a:t>
            </a:r>
            <a:r>
              <a:rPr lang="zh-CN" altLang="en-US" dirty="0"/>
              <a:t>个参数表示状态码，第</a:t>
            </a:r>
            <a:r>
              <a:rPr lang="en-US" altLang="zh-CN" dirty="0"/>
              <a:t>2</a:t>
            </a:r>
            <a:r>
              <a:rPr lang="zh-CN" altLang="en-US" dirty="0"/>
              <a:t>个参数表示缓存</a:t>
            </a:r>
            <a:r>
              <a:rPr lang="zh-CN" altLang="en-US" dirty="0" smtClean="0"/>
              <a:t>时间。</a:t>
            </a:r>
            <a:endParaRPr lang="zh-CN" altLang="en-US" dirty="0"/>
          </a:p>
        </p:txBody>
      </p:sp>
    </p:spTree>
    <p:custDataLst>
      <p:tags r:id="rId1"/>
    </p:custDataLst>
    <p:extLst>
      <p:ext uri="{BB962C8B-B14F-4D97-AF65-F5344CB8AC3E}">
        <p14:creationId xmlns:p14="http://schemas.microsoft.com/office/powerpoint/2010/main" val="842065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3970318"/>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）接着，在</a:t>
            </a:r>
            <a:r>
              <a:rPr lang="en-US" altLang="zh-CN" b="1" u="sng" dirty="0">
                <a:solidFill>
                  <a:srgbClr val="0070C0"/>
                </a:solidFill>
              </a:rPr>
              <a:t>server</a:t>
            </a:r>
            <a:r>
              <a:rPr lang="zh-CN" altLang="en-US" b="1" u="sng" dirty="0">
                <a:solidFill>
                  <a:srgbClr val="0070C0"/>
                </a:solidFill>
              </a:rPr>
              <a:t>块中添加临时缓存的相关配置，具体如下</a:t>
            </a:r>
            <a:endParaRPr lang="en-US" altLang="zh-CN" b="1" u="sng" dirty="0">
              <a:solidFill>
                <a:srgbClr val="0070C0"/>
              </a:solidFill>
            </a:endParaRPr>
          </a:p>
          <a:p>
            <a:pPr>
              <a:lnSpc>
                <a:spcPct val="200000"/>
              </a:lnSpc>
            </a:pPr>
            <a:r>
              <a:rPr lang="zh-CN" altLang="zh-CN" dirty="0"/>
              <a:t>关于</a:t>
            </a:r>
            <a:r>
              <a:rPr lang="en-US" altLang="zh-CN" dirty="0" err="1"/>
              <a:t>proxy_cache_key</a:t>
            </a:r>
            <a:r>
              <a:rPr lang="zh-CN" altLang="zh-CN" dirty="0"/>
              <a:t>指令参数中使用的具体内置变量的说明如下。</a:t>
            </a:r>
          </a:p>
          <a:p>
            <a:pPr marL="285750" lvl="0" indent="-285750">
              <a:lnSpc>
                <a:spcPct val="200000"/>
              </a:lnSpc>
              <a:buFont typeface="Wingdings" panose="05000000000000000000" pitchFamily="2" charset="2"/>
              <a:buChar char="Ø"/>
            </a:pPr>
            <a:r>
              <a:rPr lang="en-US" altLang="zh-CN" b="1" u="sng" dirty="0">
                <a:solidFill>
                  <a:srgbClr val="0070C0"/>
                </a:solidFill>
              </a:rPr>
              <a:t>$host</a:t>
            </a:r>
            <a:r>
              <a:rPr lang="zh-CN" altLang="zh-CN" dirty="0"/>
              <a:t>：服务器的域名，如“</a:t>
            </a:r>
            <a:r>
              <a:rPr lang="en-US" altLang="zh-CN" dirty="0" err="1" smtClean="0"/>
              <a:t>test.ng.test</a:t>
            </a:r>
            <a:r>
              <a:rPr lang="zh-CN" altLang="zh-CN" dirty="0" smtClean="0"/>
              <a:t>”</a:t>
            </a:r>
            <a:r>
              <a:rPr lang="zh-CN" altLang="zh-CN" dirty="0"/>
              <a:t>。</a:t>
            </a:r>
          </a:p>
          <a:p>
            <a:pPr marL="285750" lvl="0" indent="-285750">
              <a:lnSpc>
                <a:spcPct val="200000"/>
              </a:lnSpc>
              <a:buFont typeface="Wingdings" panose="05000000000000000000" pitchFamily="2" charset="2"/>
              <a:buChar char="Ø"/>
            </a:pPr>
            <a:r>
              <a:rPr lang="en-US" altLang="zh-CN" b="1" u="sng" dirty="0">
                <a:solidFill>
                  <a:srgbClr val="0070C0"/>
                </a:solidFill>
              </a:rPr>
              <a:t>$</a:t>
            </a:r>
            <a:r>
              <a:rPr lang="en-US" altLang="zh-CN" b="1" u="sng" dirty="0" err="1">
                <a:solidFill>
                  <a:srgbClr val="0070C0"/>
                </a:solidFill>
              </a:rPr>
              <a:t>uri</a:t>
            </a:r>
            <a:r>
              <a:rPr lang="zh-CN" altLang="zh-CN" dirty="0"/>
              <a:t>：域名</a:t>
            </a:r>
            <a:r>
              <a:rPr lang="zh-CN" altLang="zh-CN" dirty="0" smtClean="0"/>
              <a:t>和参数</a:t>
            </a:r>
            <a:r>
              <a:rPr lang="zh-CN" altLang="zh-CN" dirty="0"/>
              <a:t>之间的部分，如“</a:t>
            </a:r>
            <a:r>
              <a:rPr lang="en-US" altLang="zh-CN" dirty="0"/>
              <a:t>/index.html</a:t>
            </a:r>
            <a:r>
              <a:rPr lang="zh-CN" altLang="zh-CN" dirty="0"/>
              <a:t>”。</a:t>
            </a:r>
          </a:p>
          <a:p>
            <a:pPr marL="285750" lvl="0" indent="-285750">
              <a:lnSpc>
                <a:spcPct val="200000"/>
              </a:lnSpc>
              <a:buFont typeface="Wingdings" panose="05000000000000000000" pitchFamily="2" charset="2"/>
              <a:buChar char="Ø"/>
            </a:pPr>
            <a:r>
              <a:rPr lang="en-US" altLang="zh-CN" b="1" u="sng" dirty="0">
                <a:solidFill>
                  <a:srgbClr val="0070C0"/>
                </a:solidFill>
              </a:rPr>
              <a:t>$</a:t>
            </a:r>
            <a:r>
              <a:rPr lang="en-US" altLang="zh-CN" b="1" u="sng" dirty="0" err="1">
                <a:solidFill>
                  <a:srgbClr val="0070C0"/>
                </a:solidFill>
              </a:rPr>
              <a:t>is_args</a:t>
            </a:r>
            <a:r>
              <a:rPr lang="zh-CN" altLang="zh-CN" dirty="0"/>
              <a:t>：</a:t>
            </a:r>
            <a:r>
              <a:rPr lang="zh-CN" altLang="zh-CN" dirty="0" smtClean="0"/>
              <a:t>有参数</a:t>
            </a:r>
            <a:r>
              <a:rPr lang="zh-CN" altLang="zh-CN" dirty="0"/>
              <a:t>时，则值为“</a:t>
            </a:r>
            <a:r>
              <a:rPr lang="en-US" altLang="zh-CN" dirty="0"/>
              <a:t>?</a:t>
            </a:r>
            <a:r>
              <a:rPr lang="zh-CN" altLang="zh-CN" dirty="0"/>
              <a:t>”，否则为空字符串。</a:t>
            </a:r>
          </a:p>
          <a:p>
            <a:pPr marL="285750" lvl="0" indent="-285750">
              <a:lnSpc>
                <a:spcPct val="200000"/>
              </a:lnSpc>
              <a:buFont typeface="Wingdings" panose="05000000000000000000" pitchFamily="2" charset="2"/>
              <a:buChar char="Ø"/>
            </a:pPr>
            <a:r>
              <a:rPr lang="en-US" altLang="zh-CN" b="1" u="sng" dirty="0">
                <a:solidFill>
                  <a:srgbClr val="0070C0"/>
                </a:solidFill>
              </a:rPr>
              <a:t>$</a:t>
            </a:r>
            <a:r>
              <a:rPr lang="en-US" altLang="zh-CN" b="1" u="sng" dirty="0" err="1">
                <a:solidFill>
                  <a:srgbClr val="0070C0"/>
                </a:solidFill>
              </a:rPr>
              <a:t>args</a:t>
            </a:r>
            <a:r>
              <a:rPr lang="zh-CN" altLang="zh-CN" dirty="0"/>
              <a:t>：</a:t>
            </a:r>
            <a:r>
              <a:rPr lang="zh-CN" altLang="zh-CN" dirty="0" smtClean="0"/>
              <a:t>保存</a:t>
            </a:r>
            <a:r>
              <a:rPr lang="en-US" altLang="zh-CN" dirty="0" smtClean="0"/>
              <a:t>URL</a:t>
            </a:r>
            <a:r>
              <a:rPr lang="zh-CN" altLang="zh-CN" dirty="0" smtClean="0"/>
              <a:t>参数</a:t>
            </a:r>
            <a:r>
              <a:rPr lang="zh-CN" altLang="zh-CN" dirty="0"/>
              <a:t>，如“</a:t>
            </a:r>
            <a:r>
              <a:rPr lang="en-US" altLang="zh-CN" dirty="0"/>
              <a:t>a=1&amp;b=2</a:t>
            </a:r>
            <a:r>
              <a:rPr lang="zh-CN" altLang="zh-CN" dirty="0"/>
              <a:t>”，</a:t>
            </a:r>
            <a:r>
              <a:rPr lang="zh-CN" altLang="zh-CN" dirty="0" smtClean="0"/>
              <a:t>没有参数</a:t>
            </a:r>
            <a:r>
              <a:rPr lang="zh-CN" altLang="zh-CN" dirty="0"/>
              <a:t>时为空字符串。</a:t>
            </a:r>
          </a:p>
          <a:p>
            <a:pPr lvl="0">
              <a:lnSpc>
                <a:spcPct val="200000"/>
              </a:lnSpc>
            </a:pPr>
            <a:r>
              <a:rPr lang="zh-CN" altLang="zh-CN" dirty="0"/>
              <a:t>利用</a:t>
            </a:r>
            <a:r>
              <a:rPr lang="en-US" altLang="zh-CN" dirty="0"/>
              <a:t>$</a:t>
            </a:r>
            <a:r>
              <a:rPr lang="en-US" altLang="zh-CN" dirty="0" err="1"/>
              <a:t>is_args</a:t>
            </a:r>
            <a:r>
              <a:rPr lang="zh-CN" altLang="zh-CN" dirty="0"/>
              <a:t>和</a:t>
            </a:r>
            <a:r>
              <a:rPr lang="en-US" altLang="zh-CN" dirty="0"/>
              <a:t>$</a:t>
            </a:r>
            <a:r>
              <a:rPr lang="en-US" altLang="zh-CN" dirty="0" err="1"/>
              <a:t>args</a:t>
            </a:r>
            <a:r>
              <a:rPr lang="zh-CN" altLang="zh-CN" dirty="0"/>
              <a:t>，可以实现根据</a:t>
            </a:r>
            <a:r>
              <a:rPr lang="zh-CN" altLang="zh-CN" dirty="0" smtClean="0"/>
              <a:t>不同参数</a:t>
            </a:r>
            <a:r>
              <a:rPr lang="zh-CN" altLang="zh-CN" dirty="0"/>
              <a:t>缓存不同文件</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109826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）接着，在</a:t>
            </a:r>
            <a:r>
              <a:rPr lang="en-US" altLang="zh-CN" b="1" u="sng" dirty="0">
                <a:solidFill>
                  <a:srgbClr val="0070C0"/>
                </a:solidFill>
              </a:rPr>
              <a:t>server</a:t>
            </a:r>
            <a:r>
              <a:rPr lang="zh-CN" altLang="en-US" b="1" u="sng" dirty="0">
                <a:solidFill>
                  <a:srgbClr val="0070C0"/>
                </a:solidFill>
              </a:rPr>
              <a:t>块中添加临时缓存的相关配置，具体如下</a:t>
            </a:r>
            <a:endParaRPr lang="en-US" altLang="zh-CN" b="1" u="sng" dirty="0">
              <a:solidFill>
                <a:srgbClr val="0070C0"/>
              </a:solidFill>
            </a:endParaRPr>
          </a:p>
          <a:p>
            <a:pPr>
              <a:lnSpc>
                <a:spcPct val="200000"/>
              </a:lnSpc>
            </a:pPr>
            <a:r>
              <a:rPr lang="zh-CN" altLang="en-US" dirty="0"/>
              <a:t>为了便于在浏览器端查看是否正确缓存，第</a:t>
            </a:r>
            <a:r>
              <a:rPr lang="en-US" altLang="zh-CN" dirty="0"/>
              <a:t>5~6</a:t>
            </a:r>
            <a:r>
              <a:rPr lang="zh-CN" altLang="en-US" dirty="0"/>
              <a:t>行配置通过</a:t>
            </a:r>
            <a:r>
              <a:rPr lang="en-US" altLang="zh-CN" dirty="0" err="1"/>
              <a:t>add_header</a:t>
            </a:r>
            <a:r>
              <a:rPr lang="zh-CN" altLang="en-US" dirty="0"/>
              <a:t>指令添加了两个响应消息头</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X-Via</a:t>
            </a:r>
            <a:r>
              <a:rPr lang="zh-CN" altLang="en-US" dirty="0"/>
              <a:t>表示服务器地址，利用内置变量</a:t>
            </a:r>
            <a:r>
              <a:rPr lang="en-US" altLang="zh-CN" dirty="0"/>
              <a:t>$</a:t>
            </a:r>
            <a:r>
              <a:rPr lang="en-US" altLang="zh-CN" dirty="0" err="1"/>
              <a:t>server_addr</a:t>
            </a:r>
            <a:r>
              <a:rPr lang="zh-CN" altLang="en-US" dirty="0" smtClean="0"/>
              <a:t>获取；</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X-Cache</a:t>
            </a:r>
            <a:r>
              <a:rPr lang="zh-CN" altLang="en-US" dirty="0"/>
              <a:t>表示资源缓存状态，利用内置变量</a:t>
            </a:r>
            <a:r>
              <a:rPr lang="en-US" altLang="zh-CN" dirty="0"/>
              <a:t>$</a:t>
            </a:r>
            <a:r>
              <a:rPr lang="en-US" altLang="zh-CN" dirty="0" err="1"/>
              <a:t>upstream_cache_status</a:t>
            </a:r>
            <a:r>
              <a:rPr lang="zh-CN" altLang="en-US" dirty="0" smtClean="0"/>
              <a:t>获取；</a:t>
            </a:r>
            <a:endParaRPr lang="zh-CN" altLang="zh-CN" dirty="0"/>
          </a:p>
        </p:txBody>
      </p:sp>
    </p:spTree>
    <p:custDataLst>
      <p:tags r:id="rId1"/>
    </p:custDataLst>
    <p:extLst>
      <p:ext uri="{BB962C8B-B14F-4D97-AF65-F5344CB8AC3E}">
        <p14:creationId xmlns:p14="http://schemas.microsoft.com/office/powerpoint/2010/main" val="329615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62198" y="1948174"/>
            <a:ext cx="8401792" cy="646331"/>
          </a:xfrm>
          <a:prstGeom prst="rect">
            <a:avLst/>
          </a:prstGeom>
        </p:spPr>
        <p:txBody>
          <a:bodyPr wrap="square">
            <a:spAutoFit/>
          </a:bodyPr>
          <a:lstStyle/>
          <a:p>
            <a:pPr>
              <a:lnSpc>
                <a:spcPct val="200000"/>
              </a:lnSpc>
            </a:pPr>
            <a:r>
              <a:rPr lang="en-US" altLang="zh-CN" b="1" u="sng" dirty="0">
                <a:solidFill>
                  <a:srgbClr val="0070C0"/>
                </a:solidFill>
              </a:rPr>
              <a:t>$</a:t>
            </a:r>
            <a:r>
              <a:rPr lang="en-US" altLang="zh-CN" b="1" u="sng" dirty="0" err="1">
                <a:solidFill>
                  <a:srgbClr val="0070C0"/>
                </a:solidFill>
              </a:rPr>
              <a:t>upstream_cache_status</a:t>
            </a:r>
            <a:r>
              <a:rPr lang="zh-CN" altLang="en-US" b="1" u="sng" dirty="0">
                <a:solidFill>
                  <a:srgbClr val="0070C0"/>
                </a:solidFill>
              </a:rPr>
              <a:t>的返回值有</a:t>
            </a:r>
            <a:r>
              <a:rPr lang="en-US" altLang="zh-CN" b="1" u="sng" dirty="0">
                <a:solidFill>
                  <a:srgbClr val="0070C0"/>
                </a:solidFill>
              </a:rPr>
              <a:t>7</a:t>
            </a:r>
            <a:r>
              <a:rPr lang="zh-CN" altLang="en-US" b="1" u="sng" dirty="0">
                <a:solidFill>
                  <a:srgbClr val="0070C0"/>
                </a:solidFill>
              </a:rPr>
              <a:t>个，具体如表所示</a:t>
            </a:r>
            <a:r>
              <a:rPr lang="zh-CN" altLang="en-US" dirty="0"/>
              <a:t>。</a:t>
            </a:r>
            <a:endParaRPr lang="zh-CN" altLang="zh-CN" dirty="0"/>
          </a:p>
        </p:txBody>
      </p:sp>
      <p:graphicFrame>
        <p:nvGraphicFramePr>
          <p:cNvPr id="6" name="表格 5"/>
          <p:cNvGraphicFramePr>
            <a:graphicFrameLocks noGrp="1"/>
          </p:cNvGraphicFramePr>
          <p:nvPr>
            <p:extLst>
              <p:ext uri="{D42A27DB-BD31-4B8C-83A1-F6EECF244321}">
                <p14:modId xmlns:p14="http://schemas.microsoft.com/office/powerpoint/2010/main" val="623239308"/>
              </p:ext>
            </p:extLst>
          </p:nvPr>
        </p:nvGraphicFramePr>
        <p:xfrm>
          <a:off x="326573" y="2719028"/>
          <a:ext cx="8508669" cy="3280168"/>
        </p:xfrm>
        <a:graphic>
          <a:graphicData uri="http://schemas.openxmlformats.org/drawingml/2006/table">
            <a:tbl>
              <a:tblPr firstRow="1" bandRow="1"/>
              <a:tblGrid>
                <a:gridCol w="1652956"/>
                <a:gridCol w="6855713"/>
              </a:tblGrid>
              <a:tr h="32816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返回值</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HIT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缓存命中</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MISS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未命中，请求被传送到后端</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EXPIRED</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缓存已经过期，请求被传送到后端</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UPDATING</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正在更新缓存，将使用旧的应答</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576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STALE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无法从后端服务器更新缓存时，返回了旧的缓存内容（可通过</a:t>
                      </a:r>
                      <a:r>
                        <a:rPr lang="en-US" sz="1400" kern="100" dirty="0" err="1">
                          <a:solidFill>
                            <a:schemeClr val="dk1"/>
                          </a:solidFill>
                          <a:effectLst/>
                          <a:latin typeface="Times New Roman"/>
                          <a:ea typeface="+mn-ea"/>
                          <a:cs typeface="+mn-cs"/>
                        </a:rPr>
                        <a:t>proxy_cache_use_stale</a:t>
                      </a:r>
                      <a:r>
                        <a:rPr lang="zh-CN" sz="1400" kern="100" dirty="0">
                          <a:solidFill>
                            <a:schemeClr val="dk1"/>
                          </a:solidFill>
                          <a:effectLst/>
                          <a:latin typeface="Times New Roman"/>
                          <a:ea typeface="+mn-ea"/>
                          <a:cs typeface="+mn-cs"/>
                        </a:rPr>
                        <a:t>指令配置）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60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BYPASS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缓存被绕过了（可通过</a:t>
                      </a:r>
                      <a:r>
                        <a:rPr lang="en-US" sz="1400" kern="100" dirty="0" err="1">
                          <a:solidFill>
                            <a:schemeClr val="dk1"/>
                          </a:solidFill>
                          <a:effectLst/>
                          <a:latin typeface="Times New Roman"/>
                          <a:ea typeface="+mn-ea"/>
                          <a:cs typeface="+mn-cs"/>
                        </a:rPr>
                        <a:t>proxy_cache_bypass</a:t>
                      </a:r>
                      <a:r>
                        <a:rPr lang="zh-CN" sz="1400" kern="100" dirty="0">
                          <a:solidFill>
                            <a:schemeClr val="dk1"/>
                          </a:solidFill>
                          <a:effectLst/>
                          <a:latin typeface="Times New Roman"/>
                          <a:ea typeface="+mn-ea"/>
                          <a:cs typeface="+mn-cs"/>
                        </a:rPr>
                        <a:t>指令配置）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57600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REVALIDATED</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启用</a:t>
                      </a:r>
                      <a:r>
                        <a:rPr lang="en-US" sz="1400" kern="100" dirty="0" err="1">
                          <a:solidFill>
                            <a:schemeClr val="dk1"/>
                          </a:solidFill>
                          <a:effectLst/>
                          <a:latin typeface="Times New Roman"/>
                          <a:ea typeface="+mn-ea"/>
                          <a:cs typeface="+mn-cs"/>
                        </a:rPr>
                        <a:t>proxy_cache_revalidate</a:t>
                      </a:r>
                      <a:r>
                        <a:rPr lang="zh-CN" sz="1400" kern="100" dirty="0">
                          <a:solidFill>
                            <a:schemeClr val="dk1"/>
                          </a:solidFill>
                          <a:effectLst/>
                          <a:latin typeface="Times New Roman"/>
                          <a:ea typeface="+mn-ea"/>
                          <a:cs typeface="+mn-cs"/>
                        </a:rPr>
                        <a:t>指令后，当缓存内容过期时，</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通过一次</a:t>
                      </a:r>
                      <a:r>
                        <a:rPr lang="en-US" sz="1400" kern="100" dirty="0">
                          <a:solidFill>
                            <a:schemeClr val="dk1"/>
                          </a:solidFill>
                          <a:effectLst/>
                          <a:latin typeface="Times New Roman"/>
                          <a:ea typeface="+mn-ea"/>
                          <a:cs typeface="+mn-cs"/>
                        </a:rPr>
                        <a:t>If-Modified-Since</a:t>
                      </a:r>
                      <a:r>
                        <a:rPr lang="zh-CN" sz="1400" kern="100" dirty="0">
                          <a:solidFill>
                            <a:schemeClr val="dk1"/>
                          </a:solidFill>
                          <a:effectLst/>
                          <a:latin typeface="Times New Roman"/>
                          <a:ea typeface="+mn-ea"/>
                          <a:cs typeface="+mn-cs"/>
                        </a:rPr>
                        <a:t>的请求头去验证缓存内容是否过期，此时会返回该状态</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3536205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01673" y="2494167"/>
            <a:ext cx="8302939" cy="2160000"/>
            <a:chOff x="415635" y="2398807"/>
            <a:chExt cx="7920000" cy="2160000"/>
          </a:xfrm>
        </p:grpSpPr>
        <p:sp>
          <p:nvSpPr>
            <p:cNvPr id="8" name="矩形 7"/>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582375" y="2114165"/>
            <a:ext cx="1235034" cy="866899"/>
            <a:chOff x="7623958" y="2018805"/>
            <a:chExt cx="1235034" cy="866899"/>
          </a:xfrm>
        </p:grpSpPr>
        <p:sp>
          <p:nvSpPr>
            <p:cNvPr id="11" name="泪滴形 1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3" name="矩形 12"/>
          <p:cNvSpPr/>
          <p:nvPr/>
        </p:nvSpPr>
        <p:spPr>
          <a:xfrm>
            <a:off x="530984" y="2876345"/>
            <a:ext cx="8233004" cy="1111907"/>
          </a:xfrm>
          <a:prstGeom prst="rect">
            <a:avLst/>
          </a:prstGeom>
        </p:spPr>
        <p:txBody>
          <a:bodyPr wrap="square">
            <a:spAutoFit/>
          </a:bodyPr>
          <a:lstStyle/>
          <a:p>
            <a:pPr>
              <a:lnSpc>
                <a:spcPct val="200000"/>
              </a:lnSpc>
            </a:pPr>
            <a:r>
              <a:rPr lang="zh-CN" altLang="en-US" dirty="0"/>
              <a:t>需要注意的是，对于用户的请求，仅在处理成功的情况下，才会在浏览器的</a:t>
            </a:r>
            <a:r>
              <a:rPr lang="en-US" altLang="zh-CN" dirty="0"/>
              <a:t>Response Headers</a:t>
            </a:r>
            <a:r>
              <a:rPr lang="zh-CN" altLang="en-US" dirty="0"/>
              <a:t>中查看到</a:t>
            </a:r>
            <a:r>
              <a:rPr lang="en-US" altLang="zh-CN" dirty="0" err="1"/>
              <a:t>add_header</a:t>
            </a:r>
            <a:r>
              <a:rPr lang="zh-CN" altLang="en-US" dirty="0"/>
              <a:t>指令设置的响应消息头。</a:t>
            </a:r>
          </a:p>
        </p:txBody>
      </p:sp>
    </p:spTree>
    <p:custDataLst>
      <p:tags r:id="rId1"/>
    </p:custDataLst>
    <p:extLst>
      <p:ext uri="{BB962C8B-B14F-4D97-AF65-F5344CB8AC3E}">
        <p14:creationId xmlns:p14="http://schemas.microsoft.com/office/powerpoint/2010/main" val="1984211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）访问测试</a:t>
            </a:r>
            <a:endParaRPr lang="en-US" altLang="zh-CN" b="1" u="sng" dirty="0">
              <a:solidFill>
                <a:srgbClr val="0070C0"/>
              </a:solidFill>
            </a:endParaRPr>
          </a:p>
          <a:p>
            <a:pPr>
              <a:lnSpc>
                <a:spcPct val="200000"/>
              </a:lnSpc>
            </a:pPr>
            <a:r>
              <a:rPr lang="zh-CN" altLang="en-US" dirty="0" smtClean="0"/>
              <a:t>接下来</a:t>
            </a:r>
            <a:r>
              <a:rPr lang="zh-CN" altLang="en-US" dirty="0"/>
              <a:t>，通过浏览器端打开“</a:t>
            </a:r>
            <a:r>
              <a:rPr lang="en-US" altLang="zh-CN" dirty="0"/>
              <a:t>http://</a:t>
            </a:r>
            <a:r>
              <a:rPr lang="en-US" altLang="zh-CN" dirty="0" smtClean="0"/>
              <a:t>test.ng.test/index.html</a:t>
            </a:r>
            <a:r>
              <a:rPr lang="en-US" altLang="zh-CN" dirty="0">
                <a:latin typeface="宋体" panose="02010600030101010101" pitchFamily="2" charset="-122"/>
              </a:rPr>
              <a:t>”</a:t>
            </a:r>
            <a:r>
              <a:rPr lang="zh-CN" altLang="en-US" dirty="0"/>
              <a:t>后，刷新一次网页，然后按</a:t>
            </a:r>
            <a:r>
              <a:rPr lang="en-US" altLang="zh-CN" dirty="0"/>
              <a:t>F12</a:t>
            </a:r>
            <a:r>
              <a:rPr lang="zh-CN" altLang="en-US" dirty="0"/>
              <a:t>键打开开发工具，选择</a:t>
            </a:r>
            <a:r>
              <a:rPr lang="en-US" altLang="zh-CN" dirty="0"/>
              <a:t>Network</a:t>
            </a:r>
            <a:r>
              <a:rPr lang="zh-CN" altLang="en-US" dirty="0"/>
              <a:t>选项，点击“</a:t>
            </a:r>
            <a:r>
              <a:rPr lang="en-US" altLang="zh-CN" dirty="0"/>
              <a:t>index.html</a:t>
            </a:r>
            <a:r>
              <a:rPr lang="en-US" altLang="zh-CN" dirty="0">
                <a:latin typeface="宋体" panose="02010600030101010101" pitchFamily="2" charset="-122"/>
              </a:rPr>
              <a:t>”</a:t>
            </a:r>
            <a:r>
              <a:rPr lang="zh-CN" altLang="en-US" dirty="0"/>
              <a:t>找到“</a:t>
            </a:r>
            <a:r>
              <a:rPr lang="en-US" altLang="zh-CN" dirty="0"/>
              <a:t>Response Headers</a:t>
            </a:r>
            <a:r>
              <a:rPr lang="en-US" altLang="zh-CN" dirty="0">
                <a:latin typeface="宋体" panose="02010600030101010101" pitchFamily="2" charset="-122"/>
              </a:rPr>
              <a:t>”</a:t>
            </a:r>
            <a:r>
              <a:rPr lang="zh-CN" altLang="en-US" dirty="0"/>
              <a:t>标签选项，查看</a:t>
            </a:r>
            <a:r>
              <a:rPr lang="en-US" altLang="zh-CN" dirty="0"/>
              <a:t>X-Via</a:t>
            </a:r>
            <a:r>
              <a:rPr lang="zh-CN" altLang="en-US" dirty="0"/>
              <a:t>和</a:t>
            </a:r>
            <a:r>
              <a:rPr lang="en-US" altLang="zh-CN" dirty="0"/>
              <a:t>X-Cache</a:t>
            </a:r>
            <a:r>
              <a:rPr lang="zh-CN" altLang="en-US" dirty="0"/>
              <a:t>的值，如果看到如</a:t>
            </a:r>
            <a:r>
              <a:rPr lang="zh-CN" altLang="en-US" dirty="0" smtClean="0"/>
              <a:t>图所</a:t>
            </a:r>
            <a:r>
              <a:rPr lang="zh-CN" altLang="en-US" dirty="0"/>
              <a:t>示的效果表明设置缓存成功。</a:t>
            </a:r>
            <a:endParaRPr lang="zh-CN" altLang="zh-CN" dirty="0"/>
          </a:p>
        </p:txBody>
      </p:sp>
    </p:spTree>
    <p:custDataLst>
      <p:tags r:id="rId1"/>
    </p:custDataLst>
    <p:extLst>
      <p:ext uri="{BB962C8B-B14F-4D97-AF65-F5344CB8AC3E}">
        <p14:creationId xmlns:p14="http://schemas.microsoft.com/office/powerpoint/2010/main" val="143346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代理与反向代理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2723823"/>
          </a:xfrm>
          <a:prstGeom prst="rect">
            <a:avLst/>
          </a:prstGeom>
        </p:spPr>
        <p:txBody>
          <a:bodyPr wrap="square">
            <a:spAutoFit/>
          </a:bodyPr>
          <a:lstStyle/>
          <a:p>
            <a:pPr>
              <a:lnSpc>
                <a:spcPct val="200000"/>
              </a:lnSpc>
            </a:pPr>
            <a:r>
              <a:rPr lang="zh-CN" altLang="en-US" dirty="0" smtClean="0"/>
              <a:t>因此</a:t>
            </a:r>
            <a:r>
              <a:rPr lang="zh-CN" altLang="en-US" dirty="0"/>
              <a:t>，从上述对代理和反向代理的介绍可以总结出两者的特性，主要有以下几点</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zh-CN" b="1" u="sng" dirty="0">
                <a:solidFill>
                  <a:srgbClr val="0070C0"/>
                </a:solidFill>
              </a:rPr>
              <a:t>功能性</a:t>
            </a:r>
          </a:p>
          <a:p>
            <a:pPr>
              <a:lnSpc>
                <a:spcPct val="200000"/>
              </a:lnSpc>
            </a:pPr>
            <a:r>
              <a:rPr lang="zh-CN" altLang="zh-CN" b="1" u="sng" dirty="0">
                <a:solidFill>
                  <a:srgbClr val="0070C0"/>
                </a:solidFill>
              </a:rPr>
              <a:t>正向代理的主要用途</a:t>
            </a:r>
            <a:r>
              <a:rPr lang="zh-CN" altLang="zh-CN" dirty="0"/>
              <a:t>是为在防火墙内的局域网用户提供访问</a:t>
            </a:r>
            <a:r>
              <a:rPr lang="en-US" altLang="zh-CN" dirty="0"/>
              <a:t>Internet</a:t>
            </a:r>
            <a:r>
              <a:rPr lang="zh-CN" altLang="zh-CN" dirty="0"/>
              <a:t>的途径。而</a:t>
            </a:r>
            <a:r>
              <a:rPr lang="zh-CN" altLang="zh-CN" b="1" u="sng" dirty="0">
                <a:solidFill>
                  <a:srgbClr val="0070C0"/>
                </a:solidFill>
              </a:rPr>
              <a:t>反向代理的主要用途</a:t>
            </a:r>
            <a:r>
              <a:rPr lang="zh-CN" altLang="zh-CN" dirty="0"/>
              <a:t>是将防火墙后的服务器提供给</a:t>
            </a:r>
            <a:r>
              <a:rPr lang="en-US" altLang="zh-CN" dirty="0"/>
              <a:t>Internet</a:t>
            </a:r>
            <a:r>
              <a:rPr lang="zh-CN" altLang="zh-CN" dirty="0"/>
              <a:t>用户访问，还可以为多个后端服务器提供负载均衡功能、缓存功能等</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3992969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1986"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55063" y="1782246"/>
            <a:ext cx="6000000" cy="4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92918" y="5795077"/>
            <a:ext cx="2344744"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41212" y="4688693"/>
            <a:ext cx="1270659"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96137" y="2157269"/>
            <a:ext cx="1793563"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92918" y="4736193"/>
            <a:ext cx="2344744" cy="288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5433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）访问测试</a:t>
            </a:r>
            <a:endParaRPr lang="en-US" altLang="zh-CN" b="1" u="sng" dirty="0">
              <a:solidFill>
                <a:srgbClr val="0070C0"/>
              </a:solidFill>
            </a:endParaRPr>
          </a:p>
          <a:p>
            <a:pPr>
              <a:lnSpc>
                <a:spcPct val="200000"/>
              </a:lnSpc>
            </a:pPr>
            <a:r>
              <a:rPr lang="zh-CN" altLang="en-US" dirty="0"/>
              <a:t>接着，在</a:t>
            </a:r>
            <a:r>
              <a:rPr lang="en-US" altLang="zh-CN" dirty="0"/>
              <a:t>Web</a:t>
            </a:r>
            <a:r>
              <a:rPr lang="zh-CN" altLang="en-US" dirty="0"/>
              <a:t>缓存服务器（</a:t>
            </a:r>
            <a:r>
              <a:rPr lang="en-US" altLang="zh-CN" dirty="0"/>
              <a:t>192.168.78.3</a:t>
            </a:r>
            <a:r>
              <a:rPr lang="zh-CN" altLang="en-US" dirty="0"/>
              <a:t>）中，切换到</a:t>
            </a:r>
            <a:r>
              <a:rPr lang="en-US" altLang="zh-CN" dirty="0" err="1"/>
              <a:t>proxy_cache_dir</a:t>
            </a:r>
            <a:r>
              <a:rPr lang="zh-CN" altLang="en-US" dirty="0"/>
              <a:t>指令设置的缓存目录中查看当前缓存的文件内容，如</a:t>
            </a:r>
            <a:r>
              <a:rPr lang="zh-CN" altLang="en-US" dirty="0" smtClean="0"/>
              <a:t>图所</a:t>
            </a:r>
            <a:r>
              <a:rPr lang="zh-CN" altLang="en-US" dirty="0"/>
              <a:t>示。</a:t>
            </a:r>
            <a:endParaRPr lang="zh-CN" altLang="zh-CN" dirty="0"/>
          </a:p>
        </p:txBody>
      </p:sp>
      <p:pic>
        <p:nvPicPr>
          <p:cNvPr id="4301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999" y="3941312"/>
            <a:ext cx="3133334" cy="168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219042" y="4203465"/>
            <a:ext cx="216000" cy="796048"/>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25817" y="4320240"/>
            <a:ext cx="216000" cy="796048"/>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25043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）访问测试</a:t>
            </a:r>
            <a:endParaRPr lang="en-US" altLang="zh-CN" b="1" u="sng" dirty="0">
              <a:solidFill>
                <a:srgbClr val="0070C0"/>
              </a:solidFill>
            </a:endParaRPr>
          </a:p>
          <a:p>
            <a:pPr>
              <a:lnSpc>
                <a:spcPct val="200000"/>
              </a:lnSpc>
            </a:pPr>
            <a:r>
              <a:rPr lang="zh-CN" altLang="en-US" dirty="0"/>
              <a:t>在缓存配置中，</a:t>
            </a:r>
            <a:r>
              <a:rPr lang="en-US" altLang="zh-CN" dirty="0" err="1"/>
              <a:t>proxy_cache_path</a:t>
            </a:r>
            <a:r>
              <a:rPr lang="zh-CN" altLang="en-US" dirty="0"/>
              <a:t>的参数</a:t>
            </a:r>
            <a:r>
              <a:rPr lang="en-US" altLang="zh-CN" dirty="0"/>
              <a:t>inactive</a:t>
            </a:r>
            <a:r>
              <a:rPr lang="zh-CN" altLang="en-US" dirty="0"/>
              <a:t>，设置了缓存文件在指定时间内未被访问将被自动删除，这里设置的是</a:t>
            </a:r>
            <a:r>
              <a:rPr lang="en-US" altLang="zh-CN" dirty="0"/>
              <a:t>1</a:t>
            </a:r>
            <a:r>
              <a:rPr lang="zh-CN" altLang="en-US" dirty="0"/>
              <a:t>分钟。缓存被自动删除后的效果如</a:t>
            </a:r>
            <a:r>
              <a:rPr lang="zh-CN" altLang="en-US" dirty="0" smtClean="0"/>
              <a:t>图所</a:t>
            </a:r>
            <a:r>
              <a:rPr lang="zh-CN" altLang="en-US" dirty="0"/>
              <a:t>示。</a:t>
            </a:r>
            <a:endParaRPr lang="zh-CN" altLang="zh-CN" dirty="0"/>
          </a:p>
        </p:txBody>
      </p:sp>
      <p:pic>
        <p:nvPicPr>
          <p:cNvPr id="4403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351" y="3989325"/>
            <a:ext cx="2819048" cy="141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96486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362198" y="1948174"/>
            <a:ext cx="8401792" cy="341632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）访问测试</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zh-CN" altLang="en-US" dirty="0"/>
              <a:t>为了进一步验证缓存自动删除的时间，接下来通过浏览器访问</a:t>
            </a:r>
            <a:r>
              <a:rPr lang="en-US" altLang="zh-CN" dirty="0"/>
              <a:t>http://</a:t>
            </a:r>
            <a:r>
              <a:rPr lang="en-US" altLang="zh-CN" dirty="0" smtClean="0"/>
              <a:t>test.ng.test/index.html</a:t>
            </a:r>
            <a:r>
              <a:rPr lang="zh-CN" altLang="en-US" dirty="0"/>
              <a:t>，在打开网页后等待半分钟刷新一次，然后查看缓存目录中的文件</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如果</a:t>
            </a:r>
            <a:r>
              <a:rPr lang="zh-CN" altLang="en-US" dirty="0"/>
              <a:t>缓存文件仍然需要等待</a:t>
            </a:r>
            <a:r>
              <a:rPr lang="en-US" altLang="zh-CN" dirty="0"/>
              <a:t>1</a:t>
            </a:r>
            <a:r>
              <a:rPr lang="zh-CN" altLang="en-US" dirty="0"/>
              <a:t>分钟才会自动删除，则充分说明</a:t>
            </a:r>
            <a:r>
              <a:rPr lang="en-US" altLang="zh-CN" dirty="0"/>
              <a:t>inactive</a:t>
            </a:r>
            <a:r>
              <a:rPr lang="zh-CN" altLang="en-US" dirty="0"/>
              <a:t>参数设置的时间是从缓存文件最后一次被访问后才开始计算的。</a:t>
            </a:r>
            <a:endParaRPr lang="zh-CN" altLang="zh-CN" dirty="0"/>
          </a:p>
        </p:txBody>
      </p:sp>
    </p:spTree>
    <p:custDataLst>
      <p:tags r:id="rId1"/>
    </p:custDataLst>
    <p:extLst>
      <p:ext uri="{BB962C8B-B14F-4D97-AF65-F5344CB8AC3E}">
        <p14:creationId xmlns:p14="http://schemas.microsoft.com/office/powerpoint/2010/main" val="183169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临时</a:t>
            </a:r>
            <a:r>
              <a:rPr lang="zh-CN" altLang="en-US" sz="2000" b="1" dirty="0">
                <a:solidFill>
                  <a:schemeClr val="tx1">
                    <a:lumMod val="50000"/>
                    <a:lumOff val="50000"/>
                  </a:schemeClr>
                </a:solidFill>
                <a:latin typeface="微软雅黑" pitchFamily="34" charset="-122"/>
                <a:ea typeface="微软雅黑" pitchFamily="34" charset="-122"/>
              </a:rPr>
              <a:t>缓存</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其他常用缓存配置</a:t>
            </a:r>
            <a:r>
              <a:rPr lang="zh-CN" altLang="en-US" sz="2000" b="1" dirty="0" smtClean="0">
                <a:solidFill>
                  <a:schemeClr val="tx1">
                    <a:lumMod val="50000"/>
                    <a:lumOff val="50000"/>
                  </a:schemeClr>
                </a:solidFill>
                <a:latin typeface="微软雅黑" pitchFamily="34" charset="-122"/>
                <a:ea typeface="微软雅黑" pitchFamily="34" charset="-122"/>
              </a:rPr>
              <a:t>指令</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541010143"/>
              </p:ext>
            </p:extLst>
          </p:nvPr>
        </p:nvGraphicFramePr>
        <p:xfrm>
          <a:off x="326573" y="2042153"/>
          <a:ext cx="8508669" cy="3503641"/>
        </p:xfrm>
        <a:graphic>
          <a:graphicData uri="http://schemas.openxmlformats.org/drawingml/2006/table">
            <a:tbl>
              <a:tblPr firstRow="1" bandRow="1"/>
              <a:tblGrid>
                <a:gridCol w="2309749"/>
                <a:gridCol w="6198920"/>
              </a:tblGrid>
              <a:tr h="385625">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2303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proxy_cache_bypass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用于配置</a:t>
                      </a:r>
                      <a:r>
                        <a:rPr lang="en-US" sz="1400" kern="100">
                          <a:solidFill>
                            <a:schemeClr val="dk1"/>
                          </a:solidFill>
                          <a:effectLst/>
                          <a:latin typeface="Times New Roman"/>
                          <a:ea typeface="+mn-ea"/>
                          <a:cs typeface="+mn-cs"/>
                        </a:rPr>
                        <a:t>Nginx</a:t>
                      </a:r>
                      <a:r>
                        <a:rPr lang="zh-CN" sz="1400" kern="100">
                          <a:solidFill>
                            <a:schemeClr val="dk1"/>
                          </a:solidFill>
                          <a:effectLst/>
                          <a:latin typeface="Times New Roman"/>
                          <a:ea typeface="+mn-ea"/>
                          <a:cs typeface="+mn-cs"/>
                        </a:rPr>
                        <a:t>向客户端发送响应数据时，不从缓存中获取的条件</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2303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proxy_cache_lock</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用于设置是否开启缓存的锁功能</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2303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proxy_cache_lock_timeout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用于设置缓存的锁功能开启以后锁的超时时间</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2303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proxy_no_cache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配置在什么情况下不使用缓存功能</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23030">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proxy_cache_min_uses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当同一个</a:t>
                      </a:r>
                      <a:r>
                        <a:rPr lang="en-US" sz="1400" kern="100" dirty="0">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被重复请求达到指定的次数后，才对该</a:t>
                      </a:r>
                      <a:r>
                        <a:rPr lang="en-US" sz="1400" kern="100" dirty="0">
                          <a:solidFill>
                            <a:schemeClr val="dk1"/>
                          </a:solidFill>
                          <a:effectLst/>
                          <a:latin typeface="Times New Roman"/>
                          <a:ea typeface="+mn-ea"/>
                          <a:cs typeface="+mn-cs"/>
                        </a:rPr>
                        <a:t>URL</a:t>
                      </a:r>
                      <a:r>
                        <a:rPr lang="zh-CN" sz="1400" kern="100" dirty="0">
                          <a:solidFill>
                            <a:schemeClr val="dk1"/>
                          </a:solidFill>
                          <a:effectLst/>
                          <a:latin typeface="Times New Roman"/>
                          <a:ea typeface="+mn-ea"/>
                          <a:cs typeface="+mn-cs"/>
                        </a:rPr>
                        <a:t>进行缓存</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50143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proxy_cache_revalidate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用于当缓存内容过期时，</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通过一次</a:t>
                      </a:r>
                      <a:r>
                        <a:rPr lang="en-US" sz="1400" kern="100" dirty="0">
                          <a:solidFill>
                            <a:schemeClr val="dk1"/>
                          </a:solidFill>
                          <a:effectLst/>
                          <a:latin typeface="Times New Roman"/>
                          <a:ea typeface="+mn-ea"/>
                          <a:cs typeface="+mn-cs"/>
                        </a:rPr>
                        <a:t>If-Modified-Since</a:t>
                      </a:r>
                      <a:r>
                        <a:rPr lang="zh-CN" sz="1400" kern="100" dirty="0">
                          <a:solidFill>
                            <a:schemeClr val="dk1"/>
                          </a:solidFill>
                          <a:effectLst/>
                          <a:latin typeface="Times New Roman"/>
                          <a:ea typeface="+mn-ea"/>
                          <a:cs typeface="+mn-cs"/>
                        </a:rPr>
                        <a:t>的请求头去验证缓存内容是否过期</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50143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proxy_cache_use_stale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设置状态，用于内容源</a:t>
                      </a:r>
                      <a:r>
                        <a:rPr lang="en-US" sz="1400" kern="100" dirty="0">
                          <a:solidFill>
                            <a:schemeClr val="dk1"/>
                          </a:solidFill>
                          <a:effectLst/>
                          <a:latin typeface="Times New Roman"/>
                          <a:ea typeface="+mn-ea"/>
                          <a:cs typeface="+mn-cs"/>
                        </a:rPr>
                        <a:t>Web</a:t>
                      </a:r>
                      <a:r>
                        <a:rPr lang="zh-CN" sz="1400" kern="100" dirty="0">
                          <a:solidFill>
                            <a:schemeClr val="dk1"/>
                          </a:solidFill>
                          <a:effectLst/>
                          <a:latin typeface="Times New Roman"/>
                          <a:ea typeface="+mn-ea"/>
                          <a:cs typeface="+mn-cs"/>
                        </a:rPr>
                        <a:t>服务器处于这些状态时，</a:t>
                      </a:r>
                      <a:r>
                        <a:rPr lang="en-US" sz="1400" kern="100" dirty="0">
                          <a:solidFill>
                            <a:schemeClr val="dk1"/>
                          </a:solidFill>
                          <a:effectLst/>
                          <a:latin typeface="Times New Roman"/>
                          <a:ea typeface="+mn-ea"/>
                          <a:cs typeface="+mn-cs"/>
                        </a:rPr>
                        <a:t>Nginx</a:t>
                      </a:r>
                      <a:r>
                        <a:rPr lang="zh-CN" sz="1400" kern="100" dirty="0">
                          <a:solidFill>
                            <a:schemeClr val="dk1"/>
                          </a:solidFill>
                          <a:effectLst/>
                          <a:latin typeface="Times New Roman"/>
                          <a:ea typeface="+mn-ea"/>
                          <a:cs typeface="+mn-cs"/>
                        </a:rPr>
                        <a:t>向客户端响应历史缓存数据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307299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缓存清理的必要性</a:t>
            </a:r>
            <a:r>
              <a:rPr lang="zh-CN" altLang="en-US" dirty="0" smtClean="0"/>
              <a:t>：会</a:t>
            </a:r>
            <a:r>
              <a:rPr lang="zh-CN" altLang="en-US" dirty="0"/>
              <a:t>导致文件修改后无法及时更新缓存，只有删除服务器中的缓存文件，</a:t>
            </a:r>
            <a:r>
              <a:rPr lang="en-US" altLang="zh-CN" dirty="0"/>
              <a:t>Nginx</a:t>
            </a:r>
            <a:r>
              <a:rPr lang="zh-CN" altLang="en-US" dirty="0"/>
              <a:t>才会重新请求后端服务器。</a:t>
            </a:r>
          </a:p>
          <a:p>
            <a:pPr>
              <a:lnSpc>
                <a:spcPct val="200000"/>
              </a:lnSpc>
            </a:pPr>
            <a:r>
              <a:rPr lang="zh-CN" altLang="en-US" dirty="0"/>
              <a:t>目前，</a:t>
            </a:r>
            <a:r>
              <a:rPr lang="en-US" altLang="zh-CN" dirty="0"/>
              <a:t>Nginx</a:t>
            </a:r>
            <a:r>
              <a:rPr lang="zh-CN" altLang="en-US" dirty="0"/>
              <a:t>提供的缓存相关的指令不支持清理指定</a:t>
            </a:r>
            <a:r>
              <a:rPr lang="en-US" altLang="zh-CN" dirty="0"/>
              <a:t>URL</a:t>
            </a:r>
            <a:r>
              <a:rPr lang="zh-CN" altLang="en-US" dirty="0"/>
              <a:t>的缓存，需要借助第三方模块才可以实现</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188645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dirty="0" smtClean="0"/>
              <a:t>本</a:t>
            </a:r>
            <a:r>
              <a:rPr lang="zh-CN" altLang="en-US" dirty="0"/>
              <a:t>节以</a:t>
            </a:r>
            <a:r>
              <a:rPr lang="en-US" altLang="zh-CN" b="1" u="sng" dirty="0" err="1">
                <a:solidFill>
                  <a:srgbClr val="0070C0"/>
                </a:solidFill>
              </a:rPr>
              <a:t>ngx_cache_purge</a:t>
            </a:r>
            <a:r>
              <a:rPr lang="zh-CN" altLang="en-US" b="1" u="sng" dirty="0">
                <a:solidFill>
                  <a:srgbClr val="0070C0"/>
                </a:solidFill>
              </a:rPr>
              <a:t>模块</a:t>
            </a:r>
            <a:r>
              <a:rPr lang="zh-CN" altLang="en-US" dirty="0"/>
              <a:t>为例进行讲解，下面演示具体的操作步骤</a:t>
            </a:r>
            <a:r>
              <a:rPr lang="zh-CN" altLang="en-US" dirty="0" smtClean="0"/>
              <a:t>。</a:t>
            </a:r>
            <a:endParaRPr lang="en-US" altLang="zh-CN" dirty="0" smtClean="0"/>
          </a:p>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）备份已安装的</a:t>
            </a:r>
            <a:r>
              <a:rPr lang="en-US" altLang="zh-CN" b="1" u="sng" dirty="0">
                <a:solidFill>
                  <a:srgbClr val="0070C0"/>
                </a:solidFill>
              </a:rPr>
              <a:t>Nginx</a:t>
            </a:r>
          </a:p>
          <a:p>
            <a:pPr>
              <a:lnSpc>
                <a:spcPct val="200000"/>
              </a:lnSpc>
            </a:pPr>
            <a:r>
              <a:rPr lang="zh-CN" altLang="en-US" dirty="0"/>
              <a:t>在添加</a:t>
            </a:r>
            <a:r>
              <a:rPr lang="en-US" altLang="zh-CN" dirty="0" err="1"/>
              <a:t>ngx_cache_purge</a:t>
            </a:r>
            <a:r>
              <a:rPr lang="zh-CN" altLang="en-US" dirty="0"/>
              <a:t>模块前，关闭</a:t>
            </a:r>
            <a:r>
              <a:rPr lang="en-US" altLang="zh-CN" dirty="0"/>
              <a:t>Nginx</a:t>
            </a:r>
            <a:r>
              <a:rPr lang="zh-CN" altLang="en-US" dirty="0"/>
              <a:t>服务，备份已有的</a:t>
            </a:r>
            <a:r>
              <a:rPr lang="en-US" altLang="zh-CN" dirty="0"/>
              <a:t>Nginx</a:t>
            </a:r>
            <a:r>
              <a:rPr lang="zh-CN" altLang="en-US" dirty="0"/>
              <a:t>目录</a:t>
            </a:r>
            <a:r>
              <a:rPr lang="zh-CN" altLang="en-US" dirty="0" smtClean="0"/>
              <a:t>。</a:t>
            </a:r>
            <a:endParaRPr lang="zh-CN" altLang="en-US" dirty="0"/>
          </a:p>
        </p:txBody>
      </p:sp>
      <p:grpSp>
        <p:nvGrpSpPr>
          <p:cNvPr id="6" name="组合 2"/>
          <p:cNvGrpSpPr>
            <a:grpSpLocks/>
          </p:cNvGrpSpPr>
          <p:nvPr/>
        </p:nvGrpSpPr>
        <p:grpSpPr bwMode="auto">
          <a:xfrm>
            <a:off x="825341" y="3924771"/>
            <a:ext cx="7534889" cy="944737"/>
            <a:chOff x="3474760" y="3515222"/>
            <a:chExt cx="1694823" cy="1297751"/>
          </a:xfrm>
        </p:grpSpPr>
        <p:sp>
          <p:nvSpPr>
            <p:cNvPr id="7" name="矩形 1"/>
            <p:cNvSpPr>
              <a:spLocks noChangeArrowheads="1"/>
            </p:cNvSpPr>
            <p:nvPr/>
          </p:nvSpPr>
          <p:spPr bwMode="auto">
            <a:xfrm>
              <a:off x="3474760" y="3515222"/>
              <a:ext cx="1694823"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6156" y="3658903"/>
              <a:ext cx="1582676" cy="70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cp</a:t>
              </a:r>
              <a:r>
                <a:rPr lang="en-US" altLang="zh-CN" sz="1600" b="1" kern="0" dirty="0">
                  <a:solidFill>
                    <a:prstClr val="white"/>
                  </a:solidFill>
                  <a:latin typeface="微软雅黑" pitchFamily="34" charset="-122"/>
                  <a:ea typeface="微软雅黑" pitchFamily="34" charset="-122"/>
                </a:rPr>
                <a:t> -r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/local/nginx_old2</a:t>
              </a:r>
            </a:p>
          </p:txBody>
        </p:sp>
      </p:grpSp>
    </p:spTree>
    <p:custDataLst>
      <p:tags r:id="rId1"/>
    </p:custDataLst>
    <p:extLst>
      <p:ext uri="{BB962C8B-B14F-4D97-AF65-F5344CB8AC3E}">
        <p14:creationId xmlns:p14="http://schemas.microsoft.com/office/powerpoint/2010/main" val="28391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）重新编译安装</a:t>
            </a:r>
            <a:r>
              <a:rPr lang="en-US" altLang="zh-CN" b="1" u="sng" dirty="0">
                <a:solidFill>
                  <a:srgbClr val="0070C0"/>
                </a:solidFill>
              </a:rPr>
              <a:t>Nginx</a:t>
            </a:r>
          </a:p>
          <a:p>
            <a:pPr>
              <a:lnSpc>
                <a:spcPct val="200000"/>
              </a:lnSpc>
            </a:pPr>
            <a:r>
              <a:rPr lang="zh-CN" altLang="en-US" dirty="0" smtClean="0"/>
              <a:t>参考</a:t>
            </a:r>
            <a:r>
              <a:rPr lang="zh-CN" altLang="en-US" dirty="0"/>
              <a:t>下载</a:t>
            </a:r>
            <a:r>
              <a:rPr lang="zh-CN" altLang="en-US" dirty="0" smtClean="0"/>
              <a:t>地址：</a:t>
            </a:r>
            <a:r>
              <a:rPr lang="en-US" altLang="zh-CN" b="1" u="sng" dirty="0">
                <a:solidFill>
                  <a:srgbClr val="0070C0"/>
                </a:solidFill>
              </a:rPr>
              <a:t>https://github.com/FRiCKLE/ngx_cache_purge/releases</a:t>
            </a:r>
            <a:r>
              <a:rPr lang="zh-CN" altLang="en-US" dirty="0" smtClean="0"/>
              <a:t>。这里</a:t>
            </a:r>
            <a:r>
              <a:rPr lang="zh-CN" altLang="en-US" dirty="0"/>
              <a:t>以</a:t>
            </a:r>
            <a:r>
              <a:rPr lang="en-US" altLang="zh-CN" dirty="0"/>
              <a:t>2.3</a:t>
            </a:r>
            <a:r>
              <a:rPr lang="zh-CN" altLang="en-US" dirty="0"/>
              <a:t>版本的</a:t>
            </a:r>
            <a:r>
              <a:rPr lang="en-US" altLang="zh-CN" dirty="0"/>
              <a:t>zip</a:t>
            </a:r>
            <a:r>
              <a:rPr lang="zh-CN" altLang="en-US" dirty="0"/>
              <a:t>格式的文件为例讲解，如</a:t>
            </a:r>
            <a:r>
              <a:rPr lang="zh-CN" altLang="en-US" dirty="0" smtClean="0"/>
              <a:t>图所</a:t>
            </a:r>
            <a:r>
              <a:rPr lang="zh-CN" altLang="en-US" dirty="0"/>
              <a:t>示。</a:t>
            </a:r>
          </a:p>
        </p:txBody>
      </p:sp>
    </p:spTree>
    <p:custDataLst>
      <p:tags r:id="rId1"/>
    </p:custDataLst>
    <p:extLst>
      <p:ext uri="{BB962C8B-B14F-4D97-AF65-F5344CB8AC3E}">
        <p14:creationId xmlns:p14="http://schemas.microsoft.com/office/powerpoint/2010/main" val="1352620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5058" name="Picture 2" descr="无标题fsdfsdfsdfsdfs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607" y="1838874"/>
            <a:ext cx="5723610" cy="432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850916" y="5129741"/>
            <a:ext cx="1270659" cy="962299"/>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33412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）重新编译安装</a:t>
            </a:r>
            <a:r>
              <a:rPr lang="en-US" altLang="zh-CN" b="1" u="sng" dirty="0">
                <a:solidFill>
                  <a:srgbClr val="0070C0"/>
                </a:solidFill>
              </a:rPr>
              <a:t>Nginx</a:t>
            </a:r>
          </a:p>
        </p:txBody>
      </p:sp>
      <p:grpSp>
        <p:nvGrpSpPr>
          <p:cNvPr id="9" name="组合 2"/>
          <p:cNvGrpSpPr>
            <a:grpSpLocks/>
          </p:cNvGrpSpPr>
          <p:nvPr/>
        </p:nvGrpSpPr>
        <p:grpSpPr bwMode="auto">
          <a:xfrm>
            <a:off x="716320" y="2633047"/>
            <a:ext cx="7893296" cy="2998529"/>
            <a:chOff x="3474760" y="3515221"/>
            <a:chExt cx="1664102" cy="2460207"/>
          </a:xfrm>
        </p:grpSpPr>
        <p:sp>
          <p:nvSpPr>
            <p:cNvPr id="10" name="矩形 1"/>
            <p:cNvSpPr>
              <a:spLocks noChangeArrowheads="1"/>
            </p:cNvSpPr>
            <p:nvPr/>
          </p:nvSpPr>
          <p:spPr bwMode="auto">
            <a:xfrm>
              <a:off x="3474760" y="3515221"/>
              <a:ext cx="1638188" cy="246020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1" name="矩形 10"/>
            <p:cNvSpPr>
              <a:spLocks noChangeArrowheads="1"/>
            </p:cNvSpPr>
            <p:nvPr/>
          </p:nvSpPr>
          <p:spPr bwMode="auto">
            <a:xfrm>
              <a:off x="3518437" y="3600445"/>
              <a:ext cx="1620425" cy="219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unzip ngx_cache_purge-master.zip</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mv </a:t>
              </a:r>
              <a:r>
                <a:rPr lang="en-US" altLang="zh-CN" sz="1400" b="1" kern="0" dirty="0" err="1">
                  <a:solidFill>
                    <a:prstClr val="white"/>
                  </a:solidFill>
                  <a:latin typeface="微软雅黑" pitchFamily="34" charset="-122"/>
                  <a:ea typeface="微软雅黑" pitchFamily="34" charset="-122"/>
                </a:rPr>
                <a:t>ngx_cache_purge</a:t>
              </a:r>
              <a:r>
                <a:rPr lang="en-US" altLang="zh-CN" sz="1400" b="1" kern="0" dirty="0">
                  <a:solidFill>
                    <a:prstClr val="white"/>
                  </a:solidFill>
                  <a:latin typeface="微软雅黑" pitchFamily="34" charset="-122"/>
                  <a:ea typeface="微软雅黑" pitchFamily="34" charset="-122"/>
                </a:rPr>
                <a:t>-master /</a:t>
              </a:r>
              <a:r>
                <a:rPr lang="en-US" altLang="zh-CN" sz="1400" b="1" kern="0" dirty="0" err="1" smtClean="0">
                  <a:solidFill>
                    <a:prstClr val="white"/>
                  </a:solidFill>
                  <a:latin typeface="微软雅黑" pitchFamily="34" charset="-122"/>
                  <a:ea typeface="微软雅黑" pitchFamily="34" charset="-122"/>
                </a:rPr>
                <a:t>usr</a:t>
              </a:r>
              <a:r>
                <a:rPr lang="en-US" altLang="zh-CN" sz="1400" b="1" kern="0" dirty="0" smtClean="0">
                  <a:solidFill>
                    <a:prstClr val="white"/>
                  </a:solidFill>
                  <a:latin typeface="微软雅黑" pitchFamily="34" charset="-122"/>
                  <a:ea typeface="微软雅黑" pitchFamily="34" charset="-122"/>
                </a:rPr>
                <a:t>/local/</a:t>
              </a:r>
              <a:r>
                <a:rPr lang="en-US" altLang="zh-CN" sz="1400" b="1" kern="0" dirty="0" err="1" smtClean="0">
                  <a:solidFill>
                    <a:prstClr val="white"/>
                  </a:solidFill>
                  <a:latin typeface="微软雅黑" pitchFamily="34" charset="-122"/>
                  <a:ea typeface="微软雅黑" pitchFamily="34" charset="-122"/>
                </a:rPr>
                <a:t>ngx_cache_purge</a:t>
              </a:r>
              <a:endParaRPr lang="en-US" altLang="zh-CN" sz="1400" b="1" kern="0" dirty="0" smtClean="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cd nginx-1.10.1</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nginx-1.10.1]# ./configure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--prefix=/</a:t>
              </a:r>
              <a:r>
                <a:rPr lang="en-US" altLang="zh-CN" sz="1400" b="1" kern="0" dirty="0" err="1">
                  <a:solidFill>
                    <a:prstClr val="white"/>
                  </a:solidFill>
                  <a:latin typeface="微软雅黑" pitchFamily="34" charset="-122"/>
                  <a:ea typeface="微软雅黑" pitchFamily="34" charset="-122"/>
                </a:rPr>
                <a:t>usr</a:t>
              </a:r>
              <a:r>
                <a:rPr lang="en-US" altLang="zh-CN" sz="1400" b="1" kern="0" dirty="0">
                  <a:solidFill>
                    <a:prstClr val="white"/>
                  </a:solidFill>
                  <a:latin typeface="微软雅黑" pitchFamily="34" charset="-122"/>
                  <a:ea typeface="微软雅黑" pitchFamily="34" charset="-122"/>
                </a:rPr>
                <a:t>/local/</a:t>
              </a:r>
              <a:r>
                <a:rPr lang="en-US" altLang="zh-CN" sz="1400" b="1" kern="0" dirty="0" err="1">
                  <a:solidFill>
                    <a:prstClr val="white"/>
                  </a:solidFill>
                  <a:latin typeface="微软雅黑" pitchFamily="34" charset="-122"/>
                  <a:ea typeface="微软雅黑" pitchFamily="34" charset="-122"/>
                </a:rPr>
                <a:t>nginx</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--with-</a:t>
              </a:r>
              <a:r>
                <a:rPr lang="en-US" altLang="zh-CN" sz="1400" b="1" kern="0" dirty="0" err="1">
                  <a:solidFill>
                    <a:prstClr val="white"/>
                  </a:solidFill>
                  <a:latin typeface="微软雅黑" pitchFamily="34" charset="-122"/>
                  <a:ea typeface="微软雅黑" pitchFamily="34" charset="-122"/>
                </a:rPr>
                <a:t>http_ssl_module</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--add-module=/</a:t>
              </a:r>
              <a:r>
                <a:rPr lang="en-US" altLang="zh-CN" sz="1400" b="1" kern="0" dirty="0" err="1">
                  <a:solidFill>
                    <a:prstClr val="white"/>
                  </a:solidFill>
                  <a:latin typeface="微软雅黑" pitchFamily="34" charset="-122"/>
                  <a:ea typeface="微软雅黑" pitchFamily="34" charset="-122"/>
                </a:rPr>
                <a:t>usr</a:t>
              </a:r>
              <a:r>
                <a:rPr lang="en-US" altLang="zh-CN" sz="1400" b="1" kern="0" dirty="0">
                  <a:solidFill>
                    <a:prstClr val="white"/>
                  </a:solidFill>
                  <a:latin typeface="微软雅黑" pitchFamily="34" charset="-122"/>
                  <a:ea typeface="微软雅黑" pitchFamily="34" charset="-122"/>
                </a:rPr>
                <a:t>/local/</a:t>
              </a:r>
              <a:r>
                <a:rPr lang="en-US" altLang="zh-CN" sz="1400" b="1" kern="0" dirty="0" err="1">
                  <a:solidFill>
                    <a:prstClr val="white"/>
                  </a:solidFill>
                  <a:latin typeface="微软雅黑" pitchFamily="34" charset="-122"/>
                  <a:ea typeface="微软雅黑" pitchFamily="34" charset="-122"/>
                </a:rPr>
                <a:t>ngx_cache_purge</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root@localhost</a:t>
              </a:r>
              <a:r>
                <a:rPr lang="en-US" altLang="zh-CN" sz="1400" b="1" kern="0" dirty="0">
                  <a:solidFill>
                    <a:prstClr val="white"/>
                  </a:solidFill>
                  <a:latin typeface="微软雅黑" pitchFamily="34" charset="-122"/>
                  <a:ea typeface="微软雅黑" pitchFamily="34" charset="-122"/>
                </a:rPr>
                <a:t> ~]# make &amp;&amp; make </a:t>
              </a:r>
              <a:r>
                <a:rPr lang="en-US" altLang="zh-CN" sz="1400" b="1" kern="0" dirty="0" smtClean="0">
                  <a:solidFill>
                    <a:prstClr val="white"/>
                  </a:solidFill>
                  <a:latin typeface="微软雅黑" pitchFamily="34" charset="-122"/>
                  <a:ea typeface="微软雅黑" pitchFamily="34" charset="-122"/>
                </a:rPr>
                <a:t>install</a:t>
              </a:r>
              <a:endParaRPr lang="en-US" altLang="zh-CN" sz="1400" b="1" kern="0" dirty="0">
                <a:solidFill>
                  <a:prstClr val="white"/>
                </a:solidFill>
                <a:latin typeface="微软雅黑" pitchFamily="34" charset="-122"/>
                <a:ea typeface="微软雅黑" pitchFamily="34" charset="-122"/>
              </a:endParaRPr>
            </a:p>
          </p:txBody>
        </p:sp>
      </p:grpSp>
      <p:sp>
        <p:nvSpPr>
          <p:cNvPr id="4" name="矩形 3"/>
          <p:cNvSpPr/>
          <p:nvPr/>
        </p:nvSpPr>
        <p:spPr>
          <a:xfrm>
            <a:off x="314698" y="5673151"/>
            <a:ext cx="8686800" cy="784830"/>
          </a:xfrm>
          <a:prstGeom prst="rect">
            <a:avLst/>
          </a:prstGeom>
        </p:spPr>
        <p:txBody>
          <a:bodyPr wrap="square">
            <a:spAutoFit/>
          </a:bodyPr>
          <a:lstStyle/>
          <a:p>
            <a:pPr>
              <a:lnSpc>
                <a:spcPct val="125000"/>
              </a:lnSpc>
            </a:pPr>
            <a:r>
              <a:rPr lang="zh-CN" altLang="zh-CN" dirty="0"/>
              <a:t>完成</a:t>
            </a:r>
            <a:r>
              <a:rPr lang="en-US" altLang="zh-CN" dirty="0"/>
              <a:t>Nginx</a:t>
            </a:r>
            <a:r>
              <a:rPr lang="zh-CN" altLang="zh-CN" dirty="0"/>
              <a:t>的编译和安装后，启动</a:t>
            </a:r>
            <a:r>
              <a:rPr lang="en-US" altLang="zh-CN" dirty="0"/>
              <a:t>Nginx</a:t>
            </a:r>
            <a:r>
              <a:rPr lang="zh-CN" altLang="zh-CN" dirty="0"/>
              <a:t>服务，在浏览器中访问测试。如果看到</a:t>
            </a:r>
            <a:r>
              <a:rPr lang="en-US" altLang="zh-CN" dirty="0"/>
              <a:t>Nginx</a:t>
            </a:r>
            <a:r>
              <a:rPr lang="zh-CN" altLang="zh-CN" dirty="0"/>
              <a:t>的默认欢迎页面表示安装成功。</a:t>
            </a:r>
          </a:p>
        </p:txBody>
      </p:sp>
    </p:spTree>
    <p:custDataLst>
      <p:tags r:id="rId1"/>
    </p:custDataLst>
    <p:extLst>
      <p:ext uri="{BB962C8B-B14F-4D97-AF65-F5344CB8AC3E}">
        <p14:creationId xmlns:p14="http://schemas.microsoft.com/office/powerpoint/2010/main" val="420005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6.1 </a:t>
            </a:r>
            <a:r>
              <a:rPr lang="zh-CN" altLang="en-US" dirty="0" smtClean="0"/>
              <a:t>反向代理</a:t>
            </a:r>
            <a:endParaRPr lang="zh-CN" altLang="en-US" dirty="0"/>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反向</a:t>
            </a:r>
            <a:r>
              <a:rPr lang="zh-CN" altLang="en-US" sz="2000" b="1" dirty="0">
                <a:solidFill>
                  <a:schemeClr val="tx1">
                    <a:lumMod val="50000"/>
                    <a:lumOff val="50000"/>
                  </a:schemeClr>
                </a:solidFill>
                <a:latin typeface="微软雅黑" pitchFamily="34" charset="-122"/>
                <a:ea typeface="微软雅黑" pitchFamily="34" charset="-122"/>
              </a:rPr>
              <a:t>代理服务配置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反向代理的配置指令</a:t>
            </a:r>
            <a:r>
              <a:rPr lang="zh-CN" altLang="en-US" dirty="0" smtClean="0"/>
              <a:t>：</a:t>
            </a:r>
            <a:r>
              <a:rPr lang="en-US" altLang="zh-CN" dirty="0" err="1" smtClean="0"/>
              <a:t>proxy_pass</a:t>
            </a:r>
            <a:r>
              <a:rPr lang="zh-CN" altLang="en-US" dirty="0"/>
              <a:t>，用于设置后端服务器的地址。该地址中包括传输数据使用的协议、服务器主机名以及可选的</a:t>
            </a:r>
            <a:r>
              <a:rPr lang="en-US" altLang="zh-CN" dirty="0"/>
              <a:t>URI</a:t>
            </a:r>
            <a:r>
              <a:rPr lang="zh-CN" altLang="en-US" dirty="0"/>
              <a:t>资源</a:t>
            </a:r>
            <a:r>
              <a:rPr lang="zh-CN" altLang="en-US" dirty="0" smtClean="0"/>
              <a:t>等。</a:t>
            </a:r>
            <a:endParaRPr lang="en-US" altLang="zh-CN" dirty="0" smtClean="0"/>
          </a:p>
          <a:p>
            <a:pPr>
              <a:lnSpc>
                <a:spcPct val="200000"/>
              </a:lnSpc>
            </a:pPr>
            <a:r>
              <a:rPr lang="zh-CN" altLang="en-US" b="1" u="sng" dirty="0">
                <a:solidFill>
                  <a:srgbClr val="0070C0"/>
                </a:solidFill>
              </a:rPr>
              <a:t>作用范围</a:t>
            </a:r>
            <a:r>
              <a:rPr lang="zh-CN" altLang="en-US" dirty="0" smtClean="0"/>
              <a:t>：通常</a:t>
            </a:r>
            <a:r>
              <a:rPr lang="zh-CN" altLang="en-US" dirty="0"/>
              <a:t>在</a:t>
            </a:r>
            <a:r>
              <a:rPr lang="en-US" altLang="zh-CN" dirty="0"/>
              <a:t>location</a:t>
            </a:r>
            <a:r>
              <a:rPr lang="zh-CN" altLang="en-US" dirty="0"/>
              <a:t>块中进行</a:t>
            </a:r>
            <a:r>
              <a:rPr lang="zh-CN" altLang="en-US" dirty="0" smtClean="0"/>
              <a:t>设置。</a:t>
            </a:r>
            <a:endParaRPr lang="zh-CN" altLang="en-US" dirty="0"/>
          </a:p>
          <a:p>
            <a:pPr>
              <a:lnSpc>
                <a:spcPct val="200000"/>
              </a:lnSpc>
            </a:pPr>
            <a:r>
              <a:rPr lang="zh-CN" altLang="en-US" dirty="0"/>
              <a:t>下面通过一个简单的案例演示反向代理的配置，具体步骤如下。</a:t>
            </a:r>
          </a:p>
        </p:txBody>
      </p:sp>
    </p:spTree>
    <p:custDataLst>
      <p:tags r:id="rId1"/>
    </p:custDataLst>
    <p:extLst>
      <p:ext uri="{BB962C8B-B14F-4D97-AF65-F5344CB8AC3E}">
        <p14:creationId xmlns:p14="http://schemas.microsoft.com/office/powerpoint/2010/main" val="55402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）配置缓存清理功能</a:t>
            </a:r>
          </a:p>
          <a:p>
            <a:pPr>
              <a:lnSpc>
                <a:spcPct val="200000"/>
              </a:lnSpc>
            </a:pPr>
            <a:r>
              <a:rPr lang="zh-CN" altLang="en-US" dirty="0"/>
              <a:t>在安装完</a:t>
            </a:r>
            <a:r>
              <a:rPr lang="en-US" altLang="zh-CN" dirty="0" err="1"/>
              <a:t>ngx_cache_purge</a:t>
            </a:r>
            <a:r>
              <a:rPr lang="zh-CN" altLang="en-US" dirty="0"/>
              <a:t>模块后，可以使用该模块提供的</a:t>
            </a:r>
            <a:r>
              <a:rPr lang="en-US" altLang="zh-CN" dirty="0" err="1"/>
              <a:t>proxy_cache_purge</a:t>
            </a:r>
            <a:r>
              <a:rPr lang="zh-CN" altLang="en-US" dirty="0"/>
              <a:t>指令实现缓存清理。在使用</a:t>
            </a:r>
            <a:r>
              <a:rPr lang="en-US" altLang="zh-CN" b="1" u="sng" dirty="0" err="1">
                <a:solidFill>
                  <a:srgbClr val="0070C0"/>
                </a:solidFill>
              </a:rPr>
              <a:t>proxy_cache_purge</a:t>
            </a:r>
            <a:r>
              <a:rPr lang="zh-CN" altLang="en-US" b="1" u="sng" dirty="0">
                <a:solidFill>
                  <a:srgbClr val="0070C0"/>
                </a:solidFill>
              </a:rPr>
              <a:t>指令</a:t>
            </a:r>
            <a:r>
              <a:rPr lang="zh-CN" altLang="en-US" dirty="0"/>
              <a:t>时需要遵循如下几个规则。</a:t>
            </a:r>
          </a:p>
        </p:txBody>
      </p:sp>
    </p:spTree>
    <p:custDataLst>
      <p:tags r:id="rId1"/>
    </p:custDataLst>
    <p:extLst>
      <p:ext uri="{BB962C8B-B14F-4D97-AF65-F5344CB8AC3E}">
        <p14:creationId xmlns:p14="http://schemas.microsoft.com/office/powerpoint/2010/main" val="938888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）配置缓存清理功能</a:t>
            </a:r>
          </a:p>
          <a:p>
            <a:pPr marL="285750" indent="-285750">
              <a:lnSpc>
                <a:spcPct val="200000"/>
              </a:lnSpc>
              <a:buFont typeface="Wingdings" panose="05000000000000000000" pitchFamily="2" charset="2"/>
              <a:buChar char="Ø"/>
            </a:pPr>
            <a:r>
              <a:rPr lang="zh-CN" altLang="en-US" b="1" u="sng" dirty="0">
                <a:solidFill>
                  <a:srgbClr val="0070C0"/>
                </a:solidFill>
              </a:rPr>
              <a:t>指定的缓存区名称</a:t>
            </a:r>
            <a:r>
              <a:rPr lang="zh-CN" altLang="en-US" dirty="0"/>
              <a:t>要与</a:t>
            </a:r>
            <a:r>
              <a:rPr lang="en-US" altLang="zh-CN" dirty="0" err="1"/>
              <a:t>proxy_cache_path</a:t>
            </a:r>
            <a:r>
              <a:rPr lang="zh-CN" altLang="en-US" dirty="0"/>
              <a:t>指令中出现的缓存区名称一致。</a:t>
            </a:r>
          </a:p>
          <a:p>
            <a:pPr marL="285750" indent="-285750">
              <a:lnSpc>
                <a:spcPct val="200000"/>
              </a:lnSpc>
              <a:buFont typeface="Wingdings" panose="05000000000000000000" pitchFamily="2" charset="2"/>
              <a:buChar char="Ø"/>
            </a:pPr>
            <a:r>
              <a:rPr lang="zh-CN" altLang="en-US" b="1" u="sng" dirty="0">
                <a:solidFill>
                  <a:srgbClr val="0070C0"/>
                </a:solidFill>
              </a:rPr>
              <a:t>指定的</a:t>
            </a:r>
            <a:r>
              <a:rPr lang="en-US" altLang="zh-CN" b="1" u="sng" dirty="0">
                <a:solidFill>
                  <a:srgbClr val="0070C0"/>
                </a:solidFill>
              </a:rPr>
              <a:t>Key</a:t>
            </a:r>
            <a:r>
              <a:rPr lang="zh-CN" altLang="en-US" b="1" u="sng" dirty="0">
                <a:solidFill>
                  <a:srgbClr val="0070C0"/>
                </a:solidFill>
              </a:rPr>
              <a:t>值</a:t>
            </a:r>
            <a:r>
              <a:rPr lang="zh-CN" altLang="en-US" dirty="0"/>
              <a:t>组成规则，要与</a:t>
            </a:r>
            <a:r>
              <a:rPr lang="en-US" altLang="zh-CN" dirty="0" err="1"/>
              <a:t>proxy_cache_key</a:t>
            </a:r>
            <a:r>
              <a:rPr lang="zh-CN" altLang="en-US" dirty="0"/>
              <a:t>指令设置的规则相同。</a:t>
            </a:r>
          </a:p>
          <a:p>
            <a:pPr marL="285750" indent="-285750">
              <a:lnSpc>
                <a:spcPct val="200000"/>
              </a:lnSpc>
              <a:buFont typeface="Wingdings" panose="05000000000000000000" pitchFamily="2" charset="2"/>
              <a:buChar char="Ø"/>
            </a:pPr>
            <a:r>
              <a:rPr lang="zh-CN" altLang="en-US" b="1" u="sng" dirty="0">
                <a:solidFill>
                  <a:srgbClr val="0070C0"/>
                </a:solidFill>
              </a:rPr>
              <a:t>清理缓存的</a:t>
            </a:r>
            <a:r>
              <a:rPr lang="en-US" altLang="zh-CN" b="1" u="sng" dirty="0">
                <a:solidFill>
                  <a:srgbClr val="0070C0"/>
                </a:solidFill>
              </a:rPr>
              <a:t>location</a:t>
            </a:r>
            <a:r>
              <a:rPr lang="zh-CN" altLang="en-US" b="1" u="sng" dirty="0">
                <a:solidFill>
                  <a:srgbClr val="0070C0"/>
                </a:solidFill>
              </a:rPr>
              <a:t>编写位置</a:t>
            </a:r>
            <a:r>
              <a:rPr lang="zh-CN" altLang="en-US" dirty="0"/>
              <a:t>，要在</a:t>
            </a:r>
            <a:r>
              <a:rPr lang="en-US" altLang="zh-CN" dirty="0"/>
              <a:t>server</a:t>
            </a:r>
            <a:r>
              <a:rPr lang="zh-CN" altLang="en-US" dirty="0"/>
              <a:t>块中所有</a:t>
            </a:r>
            <a:r>
              <a:rPr lang="en-US" altLang="zh-CN" dirty="0"/>
              <a:t>location</a:t>
            </a:r>
            <a:r>
              <a:rPr lang="zh-CN" altLang="en-US" dirty="0"/>
              <a:t>之前，防止其他正则</a:t>
            </a:r>
            <a:r>
              <a:rPr lang="en-US" altLang="zh-CN" dirty="0"/>
              <a:t>location</a:t>
            </a:r>
            <a:r>
              <a:rPr lang="zh-CN" altLang="en-US" dirty="0"/>
              <a:t>提前匹配。</a:t>
            </a:r>
          </a:p>
        </p:txBody>
      </p:sp>
    </p:spTree>
    <p:custDataLst>
      <p:tags r:id="rId1"/>
    </p:custDataLst>
    <p:extLst>
      <p:ext uri="{BB962C8B-B14F-4D97-AF65-F5344CB8AC3E}">
        <p14:creationId xmlns:p14="http://schemas.microsoft.com/office/powerpoint/2010/main" val="2027078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）配置缓存清理功能</a:t>
            </a:r>
          </a:p>
          <a:p>
            <a:pPr>
              <a:lnSpc>
                <a:spcPct val="200000"/>
              </a:lnSpc>
            </a:pPr>
            <a:r>
              <a:rPr lang="zh-CN" altLang="en-US" dirty="0"/>
              <a:t>接下来，按照</a:t>
            </a:r>
            <a:r>
              <a:rPr lang="en-US" altLang="zh-CN" dirty="0"/>
              <a:t>6.3.3</a:t>
            </a:r>
            <a:r>
              <a:rPr lang="zh-CN" altLang="en-US" dirty="0"/>
              <a:t>小节设置的临时缓存配置，修改</a:t>
            </a:r>
            <a:r>
              <a:rPr lang="en-US" altLang="zh-CN" dirty="0"/>
              <a:t>Nginx</a:t>
            </a:r>
            <a:r>
              <a:rPr lang="zh-CN" altLang="en-US" dirty="0"/>
              <a:t>的配置文件</a:t>
            </a:r>
            <a:r>
              <a:rPr lang="en-US" altLang="zh-CN" dirty="0" err="1"/>
              <a:t>nginx.conf</a:t>
            </a:r>
            <a:r>
              <a:rPr lang="zh-CN" altLang="en-US" dirty="0"/>
              <a:t>，在</a:t>
            </a:r>
            <a:r>
              <a:rPr lang="en-US" altLang="zh-CN" dirty="0"/>
              <a:t>server</a:t>
            </a:r>
            <a:r>
              <a:rPr lang="zh-CN" altLang="en-US" dirty="0"/>
              <a:t>块中添加以下用于清理缓存的配置。</a:t>
            </a:r>
          </a:p>
        </p:txBody>
      </p:sp>
      <p:grpSp>
        <p:nvGrpSpPr>
          <p:cNvPr id="6" name="组合 2"/>
          <p:cNvGrpSpPr>
            <a:grpSpLocks/>
          </p:cNvGrpSpPr>
          <p:nvPr/>
        </p:nvGrpSpPr>
        <p:grpSpPr bwMode="auto">
          <a:xfrm>
            <a:off x="1502243" y="3806370"/>
            <a:ext cx="6442969" cy="1941289"/>
            <a:chOff x="3474760" y="3515222"/>
            <a:chExt cx="1638188" cy="1297751"/>
          </a:xfrm>
        </p:grpSpPr>
        <p:sp>
          <p:nvSpPr>
            <p:cNvPr id="7" name="矩形 1"/>
            <p:cNvSpPr>
              <a:spLocks noChangeArrowheads="1"/>
            </p:cNvSpPr>
            <p:nvPr/>
          </p:nvSpPr>
          <p:spPr bwMode="auto">
            <a:xfrm>
              <a:off x="3474760" y="3515222"/>
              <a:ext cx="1638188"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08985" y="3587455"/>
              <a:ext cx="1582676" cy="114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location </a:t>
              </a:r>
              <a:r>
                <a:rPr lang="en-US" altLang="zh-CN" sz="1400" b="1" kern="0" dirty="0">
                  <a:solidFill>
                    <a:prstClr val="white"/>
                  </a:solidFill>
                  <a:latin typeface="微软雅黑" pitchFamily="34" charset="-122"/>
                  <a:ea typeface="微软雅黑" pitchFamily="34" charset="-122"/>
                </a:rPr>
                <a:t>~ /purge(/.*)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allow           </a:t>
              </a:r>
              <a:r>
                <a:rPr lang="en-US" altLang="zh-CN" sz="1400" b="1" kern="0" dirty="0">
                  <a:solidFill>
                    <a:prstClr val="white"/>
                  </a:solidFill>
                  <a:latin typeface="微软雅黑" pitchFamily="34" charset="-122"/>
                  <a:ea typeface="微软雅黑" pitchFamily="34" charset="-122"/>
                </a:rPr>
                <a:t>192.168.78.1;</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smtClean="0">
                  <a:solidFill>
                    <a:prstClr val="white"/>
                  </a:solidFill>
                  <a:latin typeface="微软雅黑" pitchFamily="34" charset="-122"/>
                  <a:ea typeface="微软雅黑" pitchFamily="34" charset="-122"/>
                </a:rPr>
                <a:t>deny            </a:t>
              </a:r>
              <a:r>
                <a:rPr lang="en-US" altLang="zh-CN" sz="1400" b="1" kern="0" dirty="0">
                  <a:solidFill>
                    <a:prstClr val="white"/>
                  </a:solidFill>
                  <a:latin typeface="微软雅黑" pitchFamily="34" charset="-122"/>
                  <a:ea typeface="微软雅黑" pitchFamily="34" charset="-122"/>
                </a:rPr>
                <a:t>all;</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err="1" smtClean="0">
                  <a:solidFill>
                    <a:prstClr val="white"/>
                  </a:solidFill>
                  <a:latin typeface="微软雅黑" pitchFamily="34" charset="-122"/>
                  <a:ea typeface="微软雅黑" pitchFamily="34" charset="-122"/>
                </a:rPr>
                <a:t>proxy_cache_purge</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cache_one</a:t>
              </a:r>
              <a:r>
                <a:rPr lang="en-US" altLang="zh-CN" sz="1400" b="1" kern="0" dirty="0">
                  <a:solidFill>
                    <a:prstClr val="white"/>
                  </a:solidFill>
                  <a:latin typeface="微软雅黑" pitchFamily="34" charset="-122"/>
                  <a:ea typeface="微软雅黑" pitchFamily="34" charset="-122"/>
                </a:rPr>
                <a:t> $host$1$is_args$args;</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 }</a:t>
              </a:r>
              <a:endParaRPr lang="en-US" altLang="zh-CN" sz="1400" b="1" kern="0" dirty="0">
                <a:solidFill>
                  <a:prstClr val="white"/>
                </a:solidFill>
                <a:latin typeface="微软雅黑" pitchFamily="34" charset="-122"/>
                <a:ea typeface="微软雅黑" pitchFamily="34" charset="-122"/>
              </a:endParaRPr>
            </a:p>
          </p:txBody>
        </p:sp>
      </p:grpSp>
      <p:sp>
        <p:nvSpPr>
          <p:cNvPr id="10" name="矩形 9"/>
          <p:cNvSpPr/>
          <p:nvPr/>
        </p:nvSpPr>
        <p:spPr>
          <a:xfrm>
            <a:off x="2503695" y="4939696"/>
            <a:ext cx="5049011"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2912" y="5837160"/>
            <a:ext cx="8026063" cy="369332"/>
          </a:xfrm>
          <a:prstGeom prst="rect">
            <a:avLst/>
          </a:prstGeom>
        </p:spPr>
        <p:txBody>
          <a:bodyPr wrap="square">
            <a:spAutoFit/>
          </a:bodyPr>
          <a:lstStyle/>
          <a:p>
            <a:r>
              <a:rPr lang="en-US" altLang="zh-CN" dirty="0">
                <a:solidFill>
                  <a:srgbClr val="FF0000"/>
                </a:solidFill>
              </a:rPr>
              <a:t>$1</a:t>
            </a:r>
            <a:r>
              <a:rPr lang="zh-CN" altLang="en-US" dirty="0">
                <a:solidFill>
                  <a:srgbClr val="FF0000"/>
                </a:solidFill>
              </a:rPr>
              <a:t>，表示</a:t>
            </a:r>
            <a:r>
              <a:rPr lang="en-US" altLang="zh-CN" dirty="0">
                <a:solidFill>
                  <a:srgbClr val="FF0000"/>
                </a:solidFill>
              </a:rPr>
              <a:t>location</a:t>
            </a:r>
            <a:r>
              <a:rPr lang="zh-CN" altLang="en-US" dirty="0">
                <a:solidFill>
                  <a:srgbClr val="FF0000"/>
                </a:solidFill>
              </a:rPr>
              <a:t>正则表达式中的子模式“</a:t>
            </a:r>
            <a:r>
              <a:rPr lang="en-US" altLang="zh-CN" dirty="0">
                <a:solidFill>
                  <a:srgbClr val="FF0000"/>
                </a:solidFill>
              </a:rPr>
              <a:t>(/.*)</a:t>
            </a:r>
            <a:r>
              <a:rPr lang="en-US" altLang="zh-CN" dirty="0">
                <a:solidFill>
                  <a:srgbClr val="FF0000"/>
                </a:solidFill>
                <a:latin typeface="宋体" panose="02010600030101010101" pitchFamily="2" charset="-122"/>
              </a:rPr>
              <a:t>”</a:t>
            </a:r>
            <a:r>
              <a:rPr lang="zh-CN" altLang="en-US" dirty="0">
                <a:solidFill>
                  <a:srgbClr val="FF0000"/>
                </a:solidFill>
              </a:rPr>
              <a:t>的匹配结果</a:t>
            </a:r>
          </a:p>
        </p:txBody>
      </p:sp>
    </p:spTree>
    <p:custDataLst>
      <p:tags r:id="rId1"/>
    </p:custDataLst>
    <p:extLst>
      <p:ext uri="{BB962C8B-B14F-4D97-AF65-F5344CB8AC3E}">
        <p14:creationId xmlns:p14="http://schemas.microsoft.com/office/powerpoint/2010/main" val="701097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3970318"/>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）配置缓存清理功能</a:t>
            </a: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1</a:t>
            </a:r>
            <a:r>
              <a:rPr lang="zh-CN" altLang="en-US" b="1" u="sng" dirty="0">
                <a:solidFill>
                  <a:srgbClr val="0070C0"/>
                </a:solidFill>
              </a:rPr>
              <a:t>行</a:t>
            </a:r>
            <a:r>
              <a:rPr lang="zh-CN" altLang="en-US" dirty="0" smtClean="0"/>
              <a:t>用于</a:t>
            </a:r>
            <a:r>
              <a:rPr lang="zh-CN" altLang="en-US" dirty="0"/>
              <a:t>以正则方式匹配用户的请求，请求地址符合“</a:t>
            </a:r>
            <a:r>
              <a:rPr lang="en-US" altLang="zh-CN" dirty="0"/>
              <a:t>/purge/URI”</a:t>
            </a:r>
            <a:r>
              <a:rPr lang="zh-CN" altLang="en-US" dirty="0"/>
              <a:t>形式时，就会清理</a:t>
            </a:r>
            <a:r>
              <a:rPr lang="en-US" altLang="zh-CN" dirty="0"/>
              <a:t>URI</a:t>
            </a:r>
            <a:r>
              <a:rPr lang="zh-CN" altLang="en-US" dirty="0"/>
              <a:t>对应的缓存文件</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2~3</a:t>
            </a:r>
            <a:r>
              <a:rPr lang="zh-CN" altLang="en-US" b="1" u="sng" dirty="0">
                <a:solidFill>
                  <a:srgbClr val="0070C0"/>
                </a:solidFill>
              </a:rPr>
              <a:t>行</a:t>
            </a:r>
            <a:r>
              <a:rPr lang="zh-CN" altLang="en-US" dirty="0"/>
              <a:t>用于指定允许清理缓存的客户端，此处表示仅允许</a:t>
            </a:r>
            <a:r>
              <a:rPr lang="en-US" altLang="zh-CN" dirty="0"/>
              <a:t>IP</a:t>
            </a:r>
            <a:r>
              <a:rPr lang="zh-CN" altLang="en-US" dirty="0"/>
              <a:t>地址为</a:t>
            </a:r>
            <a:r>
              <a:rPr lang="en-US" altLang="zh-CN" dirty="0"/>
              <a:t>192.168.78.1</a:t>
            </a:r>
            <a:r>
              <a:rPr lang="zh-CN" altLang="en-US" dirty="0"/>
              <a:t>的客户端清理缓存</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4</a:t>
            </a:r>
            <a:r>
              <a:rPr lang="zh-CN" altLang="en-US" b="1" u="sng" dirty="0">
                <a:solidFill>
                  <a:srgbClr val="0070C0"/>
                </a:solidFill>
              </a:rPr>
              <a:t>行</a:t>
            </a:r>
            <a:r>
              <a:rPr lang="zh-CN" altLang="en-US" dirty="0"/>
              <a:t>通过</a:t>
            </a:r>
            <a:r>
              <a:rPr lang="en-US" altLang="zh-CN" dirty="0" err="1"/>
              <a:t>proxy_cache_purge</a:t>
            </a:r>
            <a:r>
              <a:rPr lang="zh-CN" altLang="en-US" dirty="0"/>
              <a:t>指令，指定名称为</a:t>
            </a:r>
            <a:r>
              <a:rPr lang="en-US" altLang="zh-CN" dirty="0" err="1"/>
              <a:t>cache_one</a:t>
            </a:r>
            <a:r>
              <a:rPr lang="zh-CN" altLang="en-US" dirty="0"/>
              <a:t>的缓存区，和待清理缓存文件的</a:t>
            </a:r>
            <a:r>
              <a:rPr lang="en-US" altLang="zh-CN" dirty="0"/>
              <a:t>Key</a:t>
            </a:r>
            <a:r>
              <a:rPr lang="zh-CN" altLang="en-US" dirty="0"/>
              <a:t>值组成规则</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53077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6.3 </a:t>
            </a:r>
            <a:r>
              <a:rPr lang="zh-CN" altLang="en-US" dirty="0" smtClean="0"/>
              <a:t>缓存</a:t>
            </a:r>
            <a:r>
              <a:rPr lang="zh-CN" altLang="en-US" dirty="0"/>
              <a:t>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4"/>
            </a:pPr>
            <a:r>
              <a:rPr lang="zh-CN" altLang="en-US" sz="2000" b="1" dirty="0" smtClean="0">
                <a:solidFill>
                  <a:schemeClr val="tx1">
                    <a:lumMod val="50000"/>
                    <a:lumOff val="50000"/>
                  </a:schemeClr>
                </a:solidFill>
                <a:latin typeface="微软雅黑" pitchFamily="34" charset="-122"/>
                <a:ea typeface="微软雅黑" pitchFamily="34" charset="-122"/>
              </a:rPr>
              <a:t>缓存</a:t>
            </a:r>
            <a:r>
              <a:rPr lang="zh-CN" altLang="en-US" sz="2000" b="1" dirty="0">
                <a:solidFill>
                  <a:schemeClr val="tx1">
                    <a:lumMod val="50000"/>
                    <a:lumOff val="50000"/>
                  </a:schemeClr>
                </a:solidFill>
                <a:latin typeface="微软雅黑" pitchFamily="34" charset="-122"/>
                <a:ea typeface="微软雅黑" pitchFamily="34" charset="-122"/>
              </a:rPr>
              <a:t>清理配置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62198" y="1948174"/>
            <a:ext cx="840179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）访问测试</a:t>
            </a:r>
          </a:p>
        </p:txBody>
      </p:sp>
      <p:pic>
        <p:nvPicPr>
          <p:cNvPr id="4608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528" y="2427988"/>
            <a:ext cx="3133334" cy="16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0951" y="2949806"/>
            <a:ext cx="4881220" cy="226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526" y="4322660"/>
            <a:ext cx="3085714" cy="1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422078" y="2984952"/>
            <a:ext cx="1531917" cy="562262"/>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① 生成缓存</a:t>
            </a:r>
            <a:endParaRPr lang="en-US" altLang="zh-CN" b="1" dirty="0" smtClean="0">
              <a:solidFill>
                <a:schemeClr val="tx1">
                  <a:lumMod val="65000"/>
                  <a:lumOff val="35000"/>
                </a:schemeClr>
              </a:solidFill>
            </a:endParaRPr>
          </a:p>
        </p:txBody>
      </p:sp>
      <p:sp>
        <p:nvSpPr>
          <p:cNvPr id="11" name="矩形 10"/>
          <p:cNvSpPr/>
          <p:nvPr/>
        </p:nvSpPr>
        <p:spPr>
          <a:xfrm>
            <a:off x="3031177" y="2427988"/>
            <a:ext cx="1531917" cy="709364"/>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② 执行清理缓存操作</a:t>
            </a:r>
            <a:endParaRPr lang="en-US" altLang="zh-CN" b="1" dirty="0" smtClean="0">
              <a:solidFill>
                <a:schemeClr val="tx1">
                  <a:lumMod val="65000"/>
                  <a:lumOff val="35000"/>
                </a:schemeClr>
              </a:solidFill>
            </a:endParaRPr>
          </a:p>
        </p:txBody>
      </p:sp>
      <p:sp>
        <p:nvSpPr>
          <p:cNvPr id="12" name="矩形 11"/>
          <p:cNvSpPr/>
          <p:nvPr/>
        </p:nvSpPr>
        <p:spPr>
          <a:xfrm>
            <a:off x="7448798" y="4655198"/>
            <a:ext cx="1531917" cy="562262"/>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③ 查看清理后目录</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91190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a:solidFill>
                  <a:schemeClr val="tx1">
                    <a:lumMod val="50000"/>
                    <a:lumOff val="50000"/>
                  </a:schemeClr>
                </a:solidFill>
                <a:latin typeface="微软雅黑" pitchFamily="34" charset="-122"/>
                <a:ea typeface="微软雅黑" pitchFamily="34" charset="-122"/>
              </a:rPr>
              <a:t>实现邮件</a:t>
            </a:r>
            <a:r>
              <a:rPr lang="zh-CN" altLang="en-US" sz="2000" b="1" dirty="0" smtClean="0">
                <a:solidFill>
                  <a:schemeClr val="tx1">
                    <a:lumMod val="50000"/>
                    <a:lumOff val="50000"/>
                  </a:schemeClr>
                </a:solidFill>
                <a:latin typeface="微软雅黑" pitchFamily="34" charset="-122"/>
                <a:ea typeface="微软雅黑" pitchFamily="34" charset="-122"/>
              </a:rPr>
              <a:t>服务（了解即可）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2308324"/>
          </a:xfrm>
          <a:prstGeom prst="rect">
            <a:avLst/>
          </a:prstGeom>
        </p:spPr>
        <p:txBody>
          <a:bodyPr wrap="square">
            <a:spAutoFit/>
          </a:bodyPr>
          <a:lstStyle/>
          <a:p>
            <a:pPr>
              <a:lnSpc>
                <a:spcPct val="200000"/>
              </a:lnSpc>
            </a:pPr>
            <a:r>
              <a:rPr lang="zh-CN" altLang="en-US" b="1" u="sng" dirty="0">
                <a:solidFill>
                  <a:srgbClr val="0070C0"/>
                </a:solidFill>
              </a:rPr>
              <a:t>邮件模块，用于实现邮件代理服务器的功能</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可以</a:t>
            </a:r>
            <a:r>
              <a:rPr lang="zh-CN" altLang="en-US" dirty="0"/>
              <a:t>完成邮件服务的</a:t>
            </a:r>
            <a:r>
              <a:rPr lang="zh-CN" altLang="en-US" dirty="0" smtClean="0"/>
              <a:t>代理；</a:t>
            </a:r>
            <a:endParaRPr lang="en-US" altLang="zh-CN" dirty="0"/>
          </a:p>
          <a:p>
            <a:pPr marL="285750" indent="-285750">
              <a:lnSpc>
                <a:spcPct val="200000"/>
              </a:lnSpc>
              <a:buFont typeface="Wingdings" panose="05000000000000000000" pitchFamily="2" charset="2"/>
              <a:buChar char="l"/>
            </a:pPr>
            <a:r>
              <a:rPr lang="zh-CN" altLang="en-US" dirty="0" smtClean="0"/>
              <a:t>在</a:t>
            </a:r>
            <a:r>
              <a:rPr lang="en-US" altLang="zh-CN" dirty="0"/>
              <a:t>Nginx</a:t>
            </a:r>
            <a:r>
              <a:rPr lang="zh-CN" altLang="en-US" dirty="0"/>
              <a:t>与客户端、邮件服务器交互的过程中访问认证</a:t>
            </a:r>
            <a:r>
              <a:rPr lang="zh-CN" altLang="en-US" dirty="0" smtClean="0"/>
              <a:t>服务器，</a:t>
            </a:r>
            <a:endParaRPr lang="en-US" altLang="zh-CN" dirty="0" smtClean="0"/>
          </a:p>
          <a:p>
            <a:pPr>
              <a:lnSpc>
                <a:spcPct val="200000"/>
              </a:lnSpc>
            </a:pPr>
            <a:r>
              <a:rPr lang="zh-CN" altLang="en-US" dirty="0" smtClean="0"/>
              <a:t>只有</a:t>
            </a:r>
            <a:r>
              <a:rPr lang="zh-CN" altLang="en-US" dirty="0"/>
              <a:t>通过了认证，</a:t>
            </a:r>
            <a:r>
              <a:rPr lang="en-US" altLang="zh-CN" dirty="0"/>
              <a:t>Nginx</a:t>
            </a:r>
            <a:r>
              <a:rPr lang="zh-CN" altLang="en-US" dirty="0"/>
              <a:t>才会在客户端用户与邮件服务器之间完成透传</a:t>
            </a:r>
            <a:r>
              <a:rPr lang="zh-CN" altLang="en-US" dirty="0" smtClean="0"/>
              <a:t>功能。</a:t>
            </a:r>
            <a:endParaRPr lang="en-US" altLang="zh-CN" dirty="0" smtClean="0"/>
          </a:p>
        </p:txBody>
      </p:sp>
    </p:spTree>
    <p:custDataLst>
      <p:tags r:id="rId1"/>
    </p:custDataLst>
    <p:extLst>
      <p:ext uri="{BB962C8B-B14F-4D97-AF65-F5344CB8AC3E}">
        <p14:creationId xmlns:p14="http://schemas.microsoft.com/office/powerpoint/2010/main" val="2317970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a:solidFill>
                  <a:schemeClr val="tx1">
                    <a:lumMod val="50000"/>
                    <a:lumOff val="50000"/>
                  </a:schemeClr>
                </a:solidFill>
                <a:latin typeface="微软雅黑" pitchFamily="34" charset="-122"/>
                <a:ea typeface="微软雅黑" pitchFamily="34" charset="-122"/>
              </a:rPr>
              <a:t>实现邮件</a:t>
            </a:r>
            <a:r>
              <a:rPr lang="zh-CN" altLang="en-US" sz="2000" b="1" dirty="0" smtClean="0">
                <a:solidFill>
                  <a:schemeClr val="tx1">
                    <a:lumMod val="50000"/>
                    <a:lumOff val="50000"/>
                  </a:schemeClr>
                </a:solidFill>
                <a:latin typeface="微软雅黑" pitchFamily="34" charset="-122"/>
                <a:ea typeface="微软雅黑" pitchFamily="34" charset="-122"/>
              </a:rPr>
              <a:t>服务（了解即可）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823456068"/>
              </p:ext>
            </p:extLst>
          </p:nvPr>
        </p:nvGraphicFramePr>
        <p:xfrm>
          <a:off x="2060887" y="2026162"/>
          <a:ext cx="5135560" cy="4098279"/>
        </p:xfrm>
        <a:graphic>
          <a:graphicData uri="http://schemas.openxmlformats.org/presentationml/2006/ole">
            <mc:AlternateContent xmlns:mc="http://schemas.openxmlformats.org/markup-compatibility/2006">
              <mc:Choice xmlns:v="urn:schemas-microsoft-com:vml" Requires="v">
                <p:oleObj spid="_x0000_s47135" name="Visio" r:id="rId5" imgW="9770220" imgH="7787496" progId="Visio.Drawing.11">
                  <p:embed/>
                </p:oleObj>
              </mc:Choice>
              <mc:Fallback>
                <p:oleObj name="Visio" r:id="rId5" imgW="9770220" imgH="7787496"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887" y="2026162"/>
                        <a:ext cx="5135560" cy="409827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59666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a:solidFill>
                  <a:schemeClr val="tx1">
                    <a:lumMod val="50000"/>
                    <a:lumOff val="50000"/>
                  </a:schemeClr>
                </a:solidFill>
                <a:latin typeface="微软雅黑" pitchFamily="34" charset="-122"/>
                <a:ea typeface="微软雅黑" pitchFamily="34" charset="-122"/>
              </a:rPr>
              <a:t>实现邮件</a:t>
            </a:r>
            <a:r>
              <a:rPr lang="zh-CN" altLang="en-US" sz="2000" b="1" dirty="0" smtClean="0">
                <a:solidFill>
                  <a:schemeClr val="tx1">
                    <a:lumMod val="50000"/>
                    <a:lumOff val="50000"/>
                  </a:schemeClr>
                </a:solidFill>
                <a:latin typeface="微软雅黑" pitchFamily="34" charset="-122"/>
                <a:ea typeface="微软雅黑" pitchFamily="34" charset="-122"/>
              </a:rPr>
              <a:t>服务（了解即可）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401673" y="2494167"/>
            <a:ext cx="8302939" cy="3075360"/>
            <a:chOff x="415635" y="2398807"/>
            <a:chExt cx="7920000" cy="2160000"/>
          </a:xfrm>
        </p:grpSpPr>
        <p:sp>
          <p:nvSpPr>
            <p:cNvPr id="8" name="矩形 7"/>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582375" y="2114165"/>
            <a:ext cx="1235034" cy="866899"/>
            <a:chOff x="7623958" y="2018805"/>
            <a:chExt cx="1235034" cy="866899"/>
          </a:xfrm>
        </p:grpSpPr>
        <p:sp>
          <p:nvSpPr>
            <p:cNvPr id="11" name="泪滴形 1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3" name="矩形 12"/>
          <p:cNvSpPr/>
          <p:nvPr/>
        </p:nvSpPr>
        <p:spPr>
          <a:xfrm>
            <a:off x="530984" y="2567595"/>
            <a:ext cx="8233004" cy="2862322"/>
          </a:xfrm>
          <a:prstGeom prst="rect">
            <a:avLst/>
          </a:prstGeom>
        </p:spPr>
        <p:txBody>
          <a:bodyPr wrap="square">
            <a:spAutoFit/>
          </a:bodyPr>
          <a:lstStyle/>
          <a:p>
            <a:pPr>
              <a:lnSpc>
                <a:spcPct val="200000"/>
              </a:lnSpc>
            </a:pPr>
            <a:r>
              <a:rPr lang="en-US" altLang="zh-CN" dirty="0" smtClean="0"/>
              <a:t>Nginx</a:t>
            </a:r>
            <a:r>
              <a:rPr lang="zh-CN" altLang="en-US" dirty="0" smtClean="0"/>
              <a:t>与</a:t>
            </a:r>
            <a:r>
              <a:rPr lang="zh-CN" altLang="en-US" dirty="0"/>
              <a:t>邮件客户端和邮件服务器进行传输的过程中，要</a:t>
            </a:r>
            <a:r>
              <a:rPr lang="zh-CN" altLang="en-US" dirty="0" smtClean="0"/>
              <a:t>遵循的</a:t>
            </a:r>
            <a:r>
              <a:rPr lang="zh-CN" altLang="en-US" dirty="0"/>
              <a:t>邮件</a:t>
            </a:r>
            <a:r>
              <a:rPr lang="zh-CN" altLang="en-US" dirty="0" smtClean="0"/>
              <a:t>协议：</a:t>
            </a:r>
            <a:endParaRPr lang="en-US" altLang="zh-CN" dirty="0" smtClean="0"/>
          </a:p>
          <a:p>
            <a:pPr marL="285750" indent="-285750">
              <a:lnSpc>
                <a:spcPct val="200000"/>
              </a:lnSpc>
              <a:buFont typeface="Wingdings" panose="05000000000000000000" pitchFamily="2" charset="2"/>
              <a:buChar char="ü"/>
            </a:pPr>
            <a:r>
              <a:rPr lang="en-US" altLang="zh-CN" b="1" u="sng" dirty="0">
                <a:solidFill>
                  <a:srgbClr val="0070C0"/>
                </a:solidFill>
              </a:rPr>
              <a:t>SMTP</a:t>
            </a:r>
            <a:r>
              <a:rPr lang="zh-CN" altLang="en-US" dirty="0"/>
              <a:t>（</a:t>
            </a:r>
            <a:r>
              <a:rPr lang="en-US" altLang="zh-CN" dirty="0"/>
              <a:t>Simple Mail Transfer Protocol</a:t>
            </a:r>
            <a:r>
              <a:rPr lang="zh-CN" altLang="en-US" dirty="0"/>
              <a:t>，简单邮件传输协议</a:t>
            </a:r>
            <a:r>
              <a:rPr lang="zh-CN" altLang="en-US" dirty="0" smtClean="0"/>
              <a:t>）</a:t>
            </a:r>
            <a:endParaRPr lang="en-US" altLang="zh-CN" dirty="0" smtClean="0"/>
          </a:p>
          <a:p>
            <a:pPr marL="285750" indent="-285750">
              <a:lnSpc>
                <a:spcPct val="200000"/>
              </a:lnSpc>
              <a:buFont typeface="Wingdings" panose="05000000000000000000" pitchFamily="2" charset="2"/>
              <a:buChar char="ü"/>
            </a:pPr>
            <a:r>
              <a:rPr lang="en-US" altLang="zh-CN" b="1" u="sng" dirty="0">
                <a:solidFill>
                  <a:srgbClr val="0070C0"/>
                </a:solidFill>
              </a:rPr>
              <a:t>POP3</a:t>
            </a:r>
            <a:r>
              <a:rPr lang="zh-CN" altLang="en-US" dirty="0"/>
              <a:t>（</a:t>
            </a:r>
            <a:r>
              <a:rPr lang="en-US" altLang="zh-CN" dirty="0"/>
              <a:t>Post Office Protocol</a:t>
            </a:r>
            <a:r>
              <a:rPr lang="zh-CN" altLang="en-US" dirty="0"/>
              <a:t>，邮局协议</a:t>
            </a:r>
            <a:r>
              <a:rPr lang="zh-CN" altLang="en-US" dirty="0" smtClean="0"/>
              <a:t>），</a:t>
            </a:r>
            <a:r>
              <a:rPr lang="zh-CN" altLang="en-US" dirty="0"/>
              <a:t>其中，</a:t>
            </a:r>
            <a:r>
              <a:rPr lang="en-US" altLang="zh-CN" dirty="0"/>
              <a:t>POP</a:t>
            </a:r>
            <a:r>
              <a:rPr lang="zh-CN" altLang="en-US" dirty="0"/>
              <a:t>协议现在普遍使用的是第三版，因此简称为</a:t>
            </a:r>
            <a:r>
              <a:rPr lang="en-US" altLang="zh-CN" dirty="0" smtClean="0"/>
              <a:t>POP3</a:t>
            </a:r>
          </a:p>
          <a:p>
            <a:pPr marL="285750" indent="-285750">
              <a:lnSpc>
                <a:spcPct val="200000"/>
              </a:lnSpc>
              <a:buFont typeface="Wingdings" panose="05000000000000000000" pitchFamily="2" charset="2"/>
              <a:buChar char="ü"/>
            </a:pPr>
            <a:r>
              <a:rPr lang="en-US" altLang="zh-CN" b="1" u="sng" dirty="0">
                <a:solidFill>
                  <a:srgbClr val="0070C0"/>
                </a:solidFill>
              </a:rPr>
              <a:t>IMAP</a:t>
            </a:r>
            <a:r>
              <a:rPr lang="zh-CN" altLang="en-US" dirty="0"/>
              <a:t>（</a:t>
            </a:r>
            <a:r>
              <a:rPr lang="en-US" altLang="zh-CN" dirty="0"/>
              <a:t>Internet Mail Access Protocol</a:t>
            </a:r>
            <a:r>
              <a:rPr lang="zh-CN" altLang="en-US" dirty="0"/>
              <a:t>，互联网邮件访问协议</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566460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a:solidFill>
                  <a:schemeClr val="tx1">
                    <a:lumMod val="50000"/>
                    <a:lumOff val="50000"/>
                  </a:schemeClr>
                </a:solidFill>
                <a:latin typeface="微软雅黑" pitchFamily="34" charset="-122"/>
                <a:ea typeface="微软雅黑" pitchFamily="34" charset="-122"/>
              </a:rPr>
              <a:t>实现邮件</a:t>
            </a:r>
            <a:r>
              <a:rPr lang="zh-CN" altLang="en-US" sz="2000" b="1" dirty="0" smtClean="0">
                <a:solidFill>
                  <a:schemeClr val="tx1">
                    <a:lumMod val="50000"/>
                    <a:lumOff val="50000"/>
                  </a:schemeClr>
                </a:solidFill>
                <a:latin typeface="微软雅黑" pitchFamily="34" charset="-122"/>
                <a:ea typeface="微软雅黑" pitchFamily="34" charset="-122"/>
              </a:rPr>
              <a:t>服务（了解即可）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362198" y="1948174"/>
            <a:ext cx="8401792" cy="3416320"/>
          </a:xfrm>
          <a:prstGeom prst="rect">
            <a:avLst/>
          </a:prstGeom>
        </p:spPr>
        <p:txBody>
          <a:bodyPr wrap="square">
            <a:spAutoFit/>
          </a:bodyPr>
          <a:lstStyle/>
          <a:p>
            <a:pPr>
              <a:lnSpc>
                <a:spcPct val="200000"/>
              </a:lnSpc>
            </a:pPr>
            <a:r>
              <a:rPr lang="zh-CN" altLang="en-US" b="1" u="sng" dirty="0">
                <a:solidFill>
                  <a:srgbClr val="0070C0"/>
                </a:solidFill>
              </a:rPr>
              <a:t>三种邮件协议的区别</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en-US" altLang="zh-CN" dirty="0" smtClean="0"/>
              <a:t>SMTP</a:t>
            </a:r>
            <a:r>
              <a:rPr lang="zh-CN" altLang="en-US" dirty="0"/>
              <a:t>仅可以用于将邮件从发送方传输到目的方，而</a:t>
            </a:r>
            <a:r>
              <a:rPr lang="en-US" altLang="zh-CN" dirty="0"/>
              <a:t>POP3</a:t>
            </a:r>
            <a:r>
              <a:rPr lang="zh-CN" altLang="en-US" dirty="0"/>
              <a:t>和</a:t>
            </a:r>
            <a:r>
              <a:rPr lang="en-US" altLang="zh-CN" dirty="0"/>
              <a:t>IMAP</a:t>
            </a:r>
            <a:r>
              <a:rPr lang="zh-CN" altLang="en-US" dirty="0"/>
              <a:t>都可以完成邮件的</a:t>
            </a:r>
            <a:r>
              <a:rPr lang="zh-CN" altLang="en-US" dirty="0" smtClean="0"/>
              <a:t>接收；</a:t>
            </a:r>
            <a:endParaRPr lang="en-US" altLang="zh-CN" dirty="0" smtClean="0"/>
          </a:p>
          <a:p>
            <a:pPr marL="285750" indent="-285750">
              <a:lnSpc>
                <a:spcPct val="200000"/>
              </a:lnSpc>
              <a:buFont typeface="Wingdings" panose="05000000000000000000" pitchFamily="2" charset="2"/>
              <a:buChar char="l"/>
            </a:pPr>
            <a:r>
              <a:rPr lang="en-US" altLang="zh-CN" dirty="0" smtClean="0"/>
              <a:t>POP3</a:t>
            </a:r>
            <a:r>
              <a:rPr lang="zh-CN" altLang="en-US" dirty="0"/>
              <a:t>的客户端用户在读取邮件时需要全部下载才能进行</a:t>
            </a:r>
            <a:r>
              <a:rPr lang="zh-CN" altLang="en-US" dirty="0" smtClean="0"/>
              <a:t>操作；</a:t>
            </a:r>
            <a:endParaRPr lang="en-US" altLang="zh-CN" dirty="0" smtClean="0"/>
          </a:p>
          <a:p>
            <a:pPr marL="285750" indent="-285750">
              <a:lnSpc>
                <a:spcPct val="200000"/>
              </a:lnSpc>
              <a:buFont typeface="Wingdings" panose="05000000000000000000" pitchFamily="2" charset="2"/>
              <a:buChar char="l"/>
            </a:pPr>
            <a:r>
              <a:rPr lang="en-US" altLang="zh-CN" dirty="0" smtClean="0"/>
              <a:t>IMAP</a:t>
            </a:r>
            <a:r>
              <a:rPr lang="zh-CN" altLang="en-US" dirty="0"/>
              <a:t>可以通过客户端直接对服务器上的邮件进行操作，功能更加强大，但是缺点是占用的资源</a:t>
            </a:r>
            <a:r>
              <a:rPr lang="zh-CN" altLang="en-US" dirty="0" smtClean="0"/>
              <a:t>更多、</a:t>
            </a:r>
            <a:endParaRPr lang="en-US" altLang="zh-CN" dirty="0" smtClean="0"/>
          </a:p>
        </p:txBody>
      </p:sp>
    </p:spTree>
    <p:custDataLst>
      <p:tags r:id="rId1"/>
    </p:custDataLst>
    <p:extLst>
      <p:ext uri="{BB962C8B-B14F-4D97-AF65-F5344CB8AC3E}">
        <p14:creationId xmlns:p14="http://schemas.microsoft.com/office/powerpoint/2010/main" val="373682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6.4 </a:t>
            </a:r>
            <a:r>
              <a:rPr lang="zh-CN" altLang="en-US" dirty="0" smtClean="0"/>
              <a:t>邮件</a:t>
            </a:r>
            <a:r>
              <a:rPr lang="zh-CN" altLang="en-US" dirty="0"/>
              <a:t>服务</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邮件</a:t>
            </a:r>
            <a:r>
              <a:rPr lang="zh-CN" altLang="en-US" sz="2000" b="1" dirty="0">
                <a:solidFill>
                  <a:schemeClr val="tx1">
                    <a:lumMod val="50000"/>
                    <a:lumOff val="50000"/>
                  </a:schemeClr>
                </a:solidFill>
                <a:latin typeface="微软雅黑" pitchFamily="34" charset="-122"/>
                <a:ea typeface="微软雅黑" pitchFamily="34" charset="-122"/>
              </a:rPr>
              <a:t>服务</a:t>
            </a:r>
            <a:r>
              <a:rPr lang="zh-CN" altLang="en-US" sz="2000" b="1" dirty="0" smtClean="0">
                <a:solidFill>
                  <a:schemeClr val="tx1">
                    <a:lumMod val="50000"/>
                    <a:lumOff val="50000"/>
                  </a:schemeClr>
                </a:solidFill>
                <a:latin typeface="微软雅黑" pitchFamily="34" charset="-122"/>
                <a:ea typeface="微软雅黑" pitchFamily="34" charset="-122"/>
              </a:rPr>
              <a:t>配置（了解即可）</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362198" y="1948174"/>
            <a:ext cx="8401792" cy="923330"/>
          </a:xfrm>
          <a:prstGeom prst="rect">
            <a:avLst/>
          </a:prstGeom>
        </p:spPr>
        <p:txBody>
          <a:bodyPr wrap="square">
            <a:spAutoFit/>
          </a:bodyPr>
          <a:lstStyle/>
          <a:p>
            <a:pPr>
              <a:lnSpc>
                <a:spcPct val="150000"/>
              </a:lnSpc>
            </a:pPr>
            <a:r>
              <a:rPr lang="zh-CN" altLang="en-US" dirty="0" smtClean="0"/>
              <a:t>与邮件服务相关</a:t>
            </a:r>
            <a:r>
              <a:rPr lang="zh-CN" altLang="en-US" dirty="0"/>
              <a:t>的</a:t>
            </a:r>
            <a:r>
              <a:rPr lang="zh-CN" altLang="en-US" dirty="0" smtClean="0"/>
              <a:t>模块。在</a:t>
            </a:r>
            <a:r>
              <a:rPr lang="en-US" altLang="zh-CN" dirty="0"/>
              <a:t>Nginx</a:t>
            </a:r>
            <a:r>
              <a:rPr lang="zh-CN" altLang="en-US" dirty="0"/>
              <a:t>中，所有与邮件服务相关的配置都应该配置在</a:t>
            </a:r>
            <a:r>
              <a:rPr lang="en-US" altLang="zh-CN" dirty="0"/>
              <a:t>mail</a:t>
            </a:r>
            <a:r>
              <a:rPr lang="zh-CN" altLang="en-US" dirty="0"/>
              <a:t>块中，就像</a:t>
            </a:r>
            <a:r>
              <a:rPr lang="en-US" altLang="zh-CN" dirty="0"/>
              <a:t>Nginx</a:t>
            </a:r>
            <a:r>
              <a:rPr lang="zh-CN" altLang="en-US" dirty="0"/>
              <a:t>中所有与</a:t>
            </a:r>
            <a:r>
              <a:rPr lang="en-US" altLang="zh-CN" dirty="0"/>
              <a:t>Web</a:t>
            </a:r>
            <a:r>
              <a:rPr lang="zh-CN" altLang="en-US" dirty="0"/>
              <a:t>服务器相关的配置都设置在</a:t>
            </a:r>
            <a:r>
              <a:rPr lang="en-US" altLang="zh-CN" dirty="0"/>
              <a:t>http</a:t>
            </a:r>
            <a:r>
              <a:rPr lang="zh-CN" altLang="en-US" dirty="0"/>
              <a:t>块中一样。</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292686968"/>
              </p:ext>
            </p:extLst>
          </p:nvPr>
        </p:nvGraphicFramePr>
        <p:xfrm>
          <a:off x="1157854" y="2956108"/>
          <a:ext cx="7024253" cy="3076551"/>
        </p:xfrm>
        <a:graphic>
          <a:graphicData uri="http://schemas.openxmlformats.org/drawingml/2006/table">
            <a:tbl>
              <a:tblPr firstRow="1" bandRow="1"/>
              <a:tblGrid>
                <a:gridCol w="2571006"/>
                <a:gridCol w="4453247"/>
              </a:tblGrid>
              <a:tr h="3386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模块</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ngx_mail_core_module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Nginx</a:t>
                      </a:r>
                      <a:r>
                        <a:rPr lang="zh-CN" sz="1400" kern="100">
                          <a:solidFill>
                            <a:schemeClr val="dk1"/>
                          </a:solidFill>
                          <a:effectLst/>
                          <a:latin typeface="Times New Roman"/>
                          <a:ea typeface="+mn-ea"/>
                          <a:cs typeface="+mn-cs"/>
                        </a:rPr>
                        <a:t>邮件服务的核心功能</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ngx_mail_auth_http_module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用于用户认证</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ngx_mail_proxy_module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用于邮件代理</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ngx_mail_smtp_module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a:t>
                      </a:r>
                      <a:r>
                        <a:rPr lang="en-US" sz="1400" kern="100" dirty="0">
                          <a:solidFill>
                            <a:schemeClr val="dk1"/>
                          </a:solidFill>
                          <a:effectLst/>
                          <a:latin typeface="Times New Roman"/>
                          <a:ea typeface="+mn-ea"/>
                          <a:cs typeface="+mn-cs"/>
                        </a:rPr>
                        <a:t>SMTP</a:t>
                      </a:r>
                      <a:r>
                        <a:rPr lang="zh-CN" sz="1400" kern="100" dirty="0">
                          <a:solidFill>
                            <a:schemeClr val="dk1"/>
                          </a:solidFill>
                          <a:effectLst/>
                          <a:latin typeface="Times New Roman"/>
                          <a:ea typeface="+mn-ea"/>
                          <a:cs typeface="+mn-cs"/>
                        </a:rPr>
                        <a:t>邮件传输协议的相关设置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71463">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ngx_mail_pop3_module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a:t>
                      </a:r>
                      <a:r>
                        <a:rPr lang="en-US" sz="1400" kern="100" dirty="0">
                          <a:solidFill>
                            <a:schemeClr val="dk1"/>
                          </a:solidFill>
                          <a:effectLst/>
                          <a:latin typeface="Times New Roman"/>
                          <a:ea typeface="+mn-ea"/>
                          <a:cs typeface="+mn-cs"/>
                        </a:rPr>
                        <a:t>POP3</a:t>
                      </a:r>
                      <a:r>
                        <a:rPr lang="zh-CN" sz="1400" kern="100" dirty="0">
                          <a:solidFill>
                            <a:schemeClr val="dk1"/>
                          </a:solidFill>
                          <a:effectLst/>
                          <a:latin typeface="Times New Roman"/>
                          <a:ea typeface="+mn-ea"/>
                          <a:cs typeface="+mn-cs"/>
                        </a:rPr>
                        <a:t>邮件传输协议的相关设置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4030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ngx_mail_imap_module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a:t>
                      </a:r>
                      <a:r>
                        <a:rPr lang="en-US" sz="1400" kern="100" dirty="0">
                          <a:solidFill>
                            <a:schemeClr val="dk1"/>
                          </a:solidFill>
                          <a:effectLst/>
                          <a:latin typeface="Times New Roman"/>
                          <a:ea typeface="+mn-ea"/>
                          <a:cs typeface="+mn-cs"/>
                        </a:rPr>
                        <a:t>IMAP</a:t>
                      </a:r>
                      <a:r>
                        <a:rPr lang="zh-CN" sz="1400" kern="100" dirty="0">
                          <a:solidFill>
                            <a:schemeClr val="dk1"/>
                          </a:solidFill>
                          <a:effectLst/>
                          <a:latin typeface="Times New Roman"/>
                          <a:ea typeface="+mn-ea"/>
                          <a:cs typeface="+mn-cs"/>
                        </a:rPr>
                        <a:t>邮件传输协议的相关设置</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4030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ngx_mail_ssl_module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支持基于</a:t>
                      </a:r>
                      <a:r>
                        <a:rPr lang="en-US" sz="1400" kern="100" dirty="0">
                          <a:solidFill>
                            <a:schemeClr val="dk1"/>
                          </a:solidFill>
                          <a:effectLst/>
                          <a:latin typeface="Times New Roman"/>
                          <a:ea typeface="+mn-ea"/>
                          <a:cs typeface="+mn-cs"/>
                        </a:rPr>
                        <a:t>SSL/TLS</a:t>
                      </a:r>
                      <a:r>
                        <a:rPr lang="zh-CN" sz="1400" kern="100" dirty="0">
                          <a:solidFill>
                            <a:schemeClr val="dk1"/>
                          </a:solidFill>
                          <a:effectLst/>
                          <a:latin typeface="Times New Roman"/>
                          <a:ea typeface="+mn-ea"/>
                          <a:cs typeface="+mn-cs"/>
                        </a:rPr>
                        <a:t>协议功能，要求</a:t>
                      </a:r>
                      <a:r>
                        <a:rPr lang="en-US" sz="1400" kern="100" dirty="0">
                          <a:solidFill>
                            <a:schemeClr val="dk1"/>
                          </a:solidFill>
                          <a:effectLst/>
                          <a:latin typeface="Times New Roman"/>
                          <a:ea typeface="+mn-ea"/>
                          <a:cs typeface="+mn-cs"/>
                        </a:rPr>
                        <a:t>OpenSSL</a:t>
                      </a:r>
                      <a:r>
                        <a:rPr lang="zh-CN" sz="1400" kern="100" dirty="0">
                          <a:solidFill>
                            <a:schemeClr val="dk1"/>
                          </a:solidFill>
                          <a:effectLst/>
                          <a:latin typeface="Times New Roman"/>
                          <a:ea typeface="+mn-ea"/>
                          <a:cs typeface="+mn-cs"/>
                        </a:rPr>
                        <a:t>库的支持</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3309793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8916682-5902-40C2-9ED3-492080BF72C7"/>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3章 PHP操作数据库"/>
  <p:tag name="ISPRING_OUTPUT_FOLDER" val="D:\test"/>
  <p:tag name="ISPRING_PLAYERS_CUSTOMIZATION" val="UEsDBBQAAgAIAEFOkUZQ57jmQgQAAHQOAAAdAAAAdW5pdmVyc2FsL2NvbW1vbl9tZXNzYWdlcy5sbmetV11v01YYvkfiPxxZQtouFmASiIs0yIlPEwvHDvZJP/Yh69Q+BAvHp7OdjHLFpg2tkxiTYBPr2KpOHZ00lk1ITIwyfk3jtFf8hb22k5IUUOxmF5FynDzP+/W8r99TvHi97aIu8wOHe3PC2cIZATHP4rbjteaEJpl/74KAgpB6NnW5x+YEjwvoYunkiaJLvVaHthh8P3kCoWKbBQEcg1J8enVGjj0nNMpmRas3RHXZVLSqZpblqlCq8PYq9daQwlv8I/+d989fuH723Pl3i6eHyCxERl1UlEkqlDCdO5OBSCW6ppjAhhVTxUtEKPW//Wbv6c2DrSf5wFqTKLKKAb+9M3j2eH/nVv/HF/koGjpeAPz67Yz2m7qOVWIaiixhUzZMVSNJahRMsCSUlnkHXaVdhkKOug77FIVXGRQ2dHyGAtexkx8sDg+8DptmTNLFRVmtmkTTFMPEqjR6IpQGu3ejnzYH93YHj+7lpNFFA+tCKbr78OCH7WNgzaT0KTxavxk9WM9HUpOrNQU+JPbi4Pf7e896+QgaWIUETI+7jg1DrGKzrC1BmWKRPcwD0S6Bla1ev7eRB7WMDUjO/T+nYVRxQa6KRNbUWEU6NoguVw4lZFEPcc9dQ9SyAIdWfdZ1eCeAJ7GqmJ2KKchnxcCXmyBeWVTeINSUEDleItmW02Xggm8zf5oN6KAKluLyXG7KH5jzoqxgyYR6SdqiSZL2jo1R6ACPh4i6Lo8DALvU7lLPYmiFWbQTMLQGf7MdO/nbKoWwY08+6Tg3EA2H3XNq2HiqhJdOFWZzTSYKjI5F6nswdHNSTbT968G2OwFEGoasvRpOi2IsE4X/xYtZ42qIhvHWoLLUZcaIjtjPG44BEsc6vOug5csOz47AddCHUMJt6rjZUbI6D4YaPgtgzDMfyd6VHDZVbUigcnRcjgXI/IQLC1CRHPhFXDZkEueYrQROOPW1lBQqrfebNWLBWuCykL3SyQq7wqH/XUa7UER47gSpcArHMJZLEKPJGo/A8Tk9ZFHBoRYNYQlD4JLrtCF+OwNns45HGUzH60QmYP7Dy2awuzPY/WPv6dewWkSPtgYbX0RP7uzvfLXf+6v/73cvn2/OYid1P/rsl/727ZR2GpuBRb1SMyuiWsEg8/6d76O/s4JAprEzCjFMRSzH8OjxFrz5o89/izZ/jdZfQHD9W1/2e/9kJEyXLwnPi0A6ylrCVCgUMnIc9Sh1BBajnx+8fL6RiwSaMB49+JDsQ5WHLPh4GgkRy5O45JAFNVxdR7g8C2xS+2EGRULESq0O8oC1Q2cB7/jW9LVgnKEu6pdgCCSrlVCqU/8aTBDCuZuLJYk7nmJhPuvH2uDHCWYbxHHURG6YoiQlFxu40riOdS19gdmIJqMsvuG4cMPJSlapiSpMmSN8zHbCnITJYB91PLRgeh4pLd7bXpvzh6cguR8WT49dF/8DUEsDBBQAAgAIAEFOkUZ4aHBSPQQAAD0OAAAuAAAAdW5pdmVyc2FsL2N1c3RvbV9wcmVzZXRzLzAvY29tbW9uX21lc3NhZ2VzLmxuZ61XXW/TVhi+7684soS0XSzAJBAXqZETn6YWjh3sk37sQ9ZpfAgWjk9nOxnlik0bWicxJsEm1rFVnTo6aSybkJgYZfyaxmmv+Au8tpO26ZhsEy56cdw8z/v1vO95T/ni9Y6LeswPHO7NCmdLZwTEvBa3Ha89KzTJ3HsXBBSE1LOpyz02K3hcQBfFmbJLvXaXtpk4M4NQucOCAA6BCIejI3LsWaFRsap6vSFpy5aq13SrotQEsco7q9RbQypv84/8d94/f+H62XPn3y2fHiFz8Jh1SVUnmVBCdO5MNo9GDF21gAyrloaXiCAOvv1m7+nNg60nhbB6k6iKhgG+vTN89nh/59bgxxeFGBoGXgD4+u181puGgTVimaoiY0sxLU0nSVpUTLAsiMu8i67SHkMhRz2HfYrCqwzqGTo+Q4Hr2Mk/Whw+eF2WYUs2pEVFq1lE11XTwpo8/iKIw9270U+bw3u7w0f3irEYkokNQYzuPjz4Ybs41EpqnqKj9ZvRg/VCHPNKbV6FPxL7cPD7/b1n/UL4BtYg+MyY69g0pRq2KvoSFCjW1sMCCP0S2NjqD/obBUDL2IS83P8zA6JJC0pNIoquxeIxsEkMpXqonBb1EPfcNURbLcChVZ/1HN4N4EssJmanGgoKGTHx5SZIVpHU18gz5UOOlwi17fQYeODbzM8wAV1TxXJcmMtN5QNrTlJULFtQKVlftEjS0LEtCrL3eIio6/LYfTBL7R71WgytsBbtBgytwc9sx05+tkoh6NiRT7rODUTDUcucGnWbJuOlU6WpPFOICsNikfoezNdiTBOd/t9QO90A4gxD1lkNs2I4lofS23Biyqgakmn+b0h5ajJdPCfMFwzGBG1jA2416POKw3MDcB2UIYi4Qx03N0jR5sBMw2cBzHTmI8W7kt+ipo/wGkdvSLEAOZ9wYAFqkR++iCumQuLsspXACbMuoKRCaZ1fr40W3P0uC9mRPlbYFQ497zLag+rBdydIBVMqbquIEMaTNJ55x8fyiEQDd9o0hBULgUOu04Hg7WzKZh2Ps5eO04k0wLSHi2W4uzPc/WPv6dewP0SPtoYbX0RP7uzvfLXf/2vw73cvn29OYSZ1Pvrsl8H27ZQ1g8zEklGdt6qSVsUg7sGd76O/c2JAnbErKjEtVarE6OjxFtzv0ee/RZu/RusvILLBrS8H/X/y8aXblYznJOAcZywhKpVK+ShO+pO6AavPzw9ePt8owgGNF48afMj1ocZDFnycwUGkyiQsOeQAjdbSMazAcprUfJQ8iRCpOl8HWcBuYbCAd/1W5uV/nKAuGZeg7ZPdSRDr1L8GI4Nw7hYhSWKOh1ZYyPabbObH8VMN3ThiojQsSZaTxwo8U1yndS29p2xEk8kVv1pceLXk5KrOSxpMlRN0zHbCYnzJDB+3OHRdeh4LLN7LTo70wwM872bKp49efq8AUEsDBBQAAgAIAEFOkUYdEdZ1KAQAAP4PAAAnAAAAdW5pdmVyc2FsL2ZsYXNoX3B1Ymxpc2hpbmdfc2V0dGluZ3MueG1s1VddbxtFFH33rxgt6mO9TpuQNFq7ihJbjXCcUC+iFULRePfGO2R2ZtmZtes+FVQqglSohJBQqKiCSsIDBFSpUiGlPwbVdnjqX+CuN3Hi2ilrqqBUfrD27rnnfsydMzvW5Rs+Jw0IFZMib0xkcwYB4UiXiXreeM8unZ8xiNJUuJRLAXlDSINcLmSsIKpxprwqaI1QRZBGqNlA5w1P62DWNJvNZpapIIzfSh5p5FdZR/pmEIICoSE0A05b+KdbASijkMkQYiWmJelGHAhzMQXB4uwoL3GqPMNMYDXqrNdDGQl3XnIZkrBeyxtvzczFv0NMQrXAfBBxcaqAxtisZ6nrsjgfyqvsJhAPWN3DxKcnDdJkrvbyxsXchZgG4eYwTY88KYLGNPMSqxH6gN8HTV2qafKYBNRwQ6tDQ2JyW4L6zLHxDYkbkDcW7NVqeXGhuFpZtovV1Sv2UjnJYQwnu3jNHsPJXrTLxXHwaemvXF8pXi0vVt5ZtZeXy/biypEXdnSgIZY52DELOyuj0IF+wyztRX5NUMZx2l5qowKN88ppWAdblhiu4hrlCgzyUQD1dyPKmW7hWOdwrNcBgjkVgKOvxsuWN3QYgXFElxBiYriW/ZmYutSfiemZgdLNJPpRWSOztKjW1PFweNDWS80yj5sOYWtSDJQWP5Oa5G6/IPBr4FaoD8f2RHWdiRIiJwyyhovAsdS5kFFuEKaxdKfvrKKa0kz3dmHpOJIgF+52IEvVoVY4Hg3VQMf7XY8H3yl8UJEa1IdJKxLTSdDOt7+2721393a6e788f/LF8ye3Oj9vdTdvdx5/tb/z+f7ub+0/v3nx9EEaqusyIn6kNEExCThoINoD8nHEbpIarMkQCAfaQNlBO1NEceZCdizigCp1REp1wkHOJZtgsbJQvHaOaEmo26DCGZMcVx/8QJ8GP8XahcQQnMsmuMcosDMOjRSQFsJc5vZgacpMHdujDYgDNhg0e6Q43gzzSTjxhYNzykQEaQkdKogUvEWog1qgCCpug8lIoSWOgeX1qNV/SjBxJUz0Uq3jdsJgoQthGrbcxIWLk1NvT89cms2af93aPv9KpwN9XOE0jpYI5PyJApzO6yUZ/henV4jxkG9Jhn48oe5Q0NEHzIEQDkuFZcYSNlrResJ7FgWt8+DHzsaz7t7Xne/vv3i6mUrYHm117m90Pv3pwHfzdvvOZ+3d39P4th/udP94tL9zp/3dszT43hKkIt64iwr799bjVOB7X6YHo46n49xOA+tu7bZ307X5kx/aD+8mp0Ua/Ps0FHgEvBHQCp5W9d6XJMHzijOf4f57I4ToJE14fQ37X3Totb6sEhE7TR3KZrOnNgVnXudPs71nqWPJU/8uNHD5scyR18z4jc8E87GP8XdM/25amJrM4XVq5KtMBtkG7+yFzD9QSwMEFAACAAgAQU6RRstwdQu3AgAAVAoAACEAAAB1bml2ZXJzYWwvZmxhc2hfc2tpbl9zZXR0aW5ncy54bWyVVttu2zAMfd9XBNl73V3TAWqANs2AAt1arEXfZZuxhciSIcnp8vfTtZYSO/FMBLDIc0SKIukguSVs+WE2QwWnXDyDUoRV0miCbkbK63neKcXZRcGZAqYuGBcNpvPlx5/2QZlFnmPxHYipnA0uoHezsM8UivfxbWFkjFDwpsVs/8ArfpHjYlsJ3rHybGj1vgVBCdtq5OWPxWo96oASqe4VNElM6ysj0yitACnBhPR9beQsi+IcaPB0aZ+JnN7V6dMf0HZEEmVpN5+MjNFaXEGa5KsbI+N4pndPb2Vh5DRBwV+loV8+GxmFUrwHkW5+99XIKIO3Xfs/NdIKXpmEppzTl/jOoRyXuv1MVJdGzhLMgYyjs7fg02PPeheB/Gvc98i0q+D0yeT1YCCYS88pLJXoAGVh5Wyy5m+PndL9AcsNplIDYlUPetJBP+FOhm1SXY/7A2+ElRHIK3rEK6ddAysXb+w0NfSE1erWzooY+66LIhSw88ooxF7ZI3/rvB4hI2WPfKakhEdG98cRHJocKVzyLfbXeTr/2goM62XIWFgFq/H0YFpXRqF6RcA0vISlNOG8kAbMvaHM6lxI2VFMiOEdqbAinP0yuHxvDyNRdmDwtTZcWUgRRWGo4GyMekzH6bLrtB69NS1I91noD+fWM6Wn+PUcK4WLutGfJTmfeZ5uE52YeTbMMHNSw0Hcsw2PONb3GKnBYgvihXM61Q3jCuTU7blrrjE4yqIcoGw4y8hvMpR+1jU5iLW+NQKhbFKdw9Wkqqn+qVcCb1CmhBGjY6pab8cwea/KSOFLALAo6lCzbuEsTUcVobAD6q2Rwh547GRI6hodK7cb9QAbFRec10yqSD8p+kqJcalhgPCq4xpmOMv5KaxwLu3Jkr4PQ7hv/GQsh2FmSi/27hS+lJKdtf04hVpp/k3+A1BLAwQUAAIACABBTpFGK6zr+fwDAAAPDwAAJgAAAHVuaXZlcnNhbC9odG1sX3B1Ymxpc2hpbmdfc2V0dGluZ3MueG1s1VffbxtFEH73X7E61Mf6kv4gaXR2FSWOYuE6oTlEK4Si9d3Yt3Rv97jds+s+FVQqglSohJBQqKiCSsIDBFSpUiGlfwyq7fDUf4E5b+LUdRLO0BYqP1g3O/PNzLdz394656+GnDQhVkyKgjWZn7AICE/6TDQK1jvuwslpiyhNhU+5FFCwhLTI+WLOiZIaZypYAa3RVRGEEWom0gUr0Dqase1Wq5VnKorTVckTjfgq78nQjmJQIDTEdsRpG/90OwJlFXM5QhxjuiD9hANhPpYgWFod5Ys65JZtvGrUu9KIZSL8OcllTOJGrWC9MT2b/vZ9DNI8C0GkvakiGlOznqG+z9JyKF9h14AEwBoB1j11xiIt5uugYJ2eOJXCoLs9CtMHNz3QFGZOYjNC7+GHoKlPNTWPJqGGq1rtG4zJbwsaMs/FFZL2X7Dm3dWVSnm+tFpdcksrq4vuhYqpYYwgt3TJHSPILbuV0jj+WeEXLy+XLlbK1bdW3aWliltePohCRocIcexhxhxkViaxBwPCHB0kYU1QxnHYnqNRgcZx5TRugCsXGO5inXIFFvkggsbbCeVMt3GqJ3CqrwBEsyoCT19Mt61g6TgB6wDOAGJhuJeDmTh7bjATU9NDrdsm+0Fbh1bpUK2pF+DwoK1fmmM/a9p3q0sx1Fr6TGqS+4OG6sgyx15mY0a5RZjG3rzBqk4Z0AuMI/9p7GS+LvRIc15AYzXE4YDHdJS94ntVqUG9b5ozpqNcu1//3Lm92dvZ6u389OThZ08eXu/+uNFbv9F98MXu1qe72790fv/q6aO7WaAuy4SEidIE1SHioIHoAMiHCbtGalCXMRAOtIk6gnamiOLMh/xYwBFV6gCUaoNBTpixLlfnS5dOEC0J9ZtUeGOC435CGOmXgU+xdyExBeeyBf4zEMiMRxMFpI1uPvP7blnazJw7oE1IEzYZtPqgOLAM6zGYuODhnDGRQFZAjwoiBW8T6uHbrQhqaJPJRKElzYHt9aHVPyrQhBIm+qU28MzAZLEPcRa0iclTp8+cfXNq+txM3v7j+ubJY4P2FG+Z0zSbkby5IyU1W9Rzwvo3QcfI60jsgozDdEL9kaSHHxl70jYqFY6dCsvhGtWX0lcjUd2733fXHvd2vux+e+fpo/VMUnV/o3tnrfvxD3ux6zc6Nz/pbP+aJbZzb6v32/3drZudbx5n8e+Tmgl47RZq5p8bDzI53/48uzMqczbMzSxuvY3tznY2mj/6rnPvltH/LP7v0ligqL8WrlU8fxr9rz2CJxBnIcM36rWQlqPe8n+vSq9EWY7/+jG680KVJZ/Pv7R9/e+1+IUS9n/iwDwN7hRDlwjHPvS6lkP78CW2mPsLUEsDBBQAAgAIAEFOkUZuh488mwEAAB4GAAAfAAAAdW5pdmVyc2FsL2h0bWxfc2tpbl9zZXR0aW5ncy5qc42Uy27CMBBF93xF5G4rRJ+03aFCpUosKpVd1YUThhDh2JbtpKSIf2/GvOzEKXg28c3JnfFEnk0vqhdJSPQSbeyz3X/4e6sBakYVcO3rrEPPUSeaZXOYZTmwjANpIOXh06O8PREhY8KtaVx9oq12/IjANwvKtIvLgIUKaDqglQHtJ5RkHRJ/j2LPOdfuTE6j48IYwfuJ4Aa46XOhcmoZcvVml3vEBixKUGfQBU3AMx3a1UWeHB+GGC6XiFxSXk1FKvoxTVapEgWfd+VfVhJU/ctXO2DwPHydeHYs0+bdQN5MPHnC6CalAq1hn/dxghGEGY2BOb4Du/5BPeP2gRp0menMHOjRDYZLS5pCq0tPIwwf47VXq5tDjDZnYG12xN0thkcwWoFqWY3vMTxQyEJe8AOlEil2pIW2e35EmaDzjKf71AOMIIfFom1X904HteWPiXeFROMKLQP3NO8aHRfce+MNpUNW3cg6DV16FhJ5SBSBxDIElsFqTHOM4P4rItQYmizzejrUs7FuA1UrUDMhWF3+97lCy8bI6m3/AFBLAwQUAAIACABBTpFGIABUxugAAACTAQAAGgAAAHVuaXZlcnNhbC9pMThuX3ByZXNldHMueG1snZAxTsQwEEV7n8KaHnu3W0V2tkPajgLqKGRNsGSPo4xDuAQX4AB0SHScaCWOga3ZRdBSWPLM/Pf/2Gb/HIN8cjP5hBa2agPS4ZCOHkcLd7fXVzuQlHs89iGhs4AJ5L4Vxm93eDM7cplksUCy8Jjz1Gi9rqvyNM3FgVJYcjEmNaSoy4kJdSX1xCgw2/h/0ecetEJIae4XH/IB23IvFUskzYOFynQOlceHBLoKjP5R12pYKKf4l8Q+lueeXl5P729fH5/A0zL3DceyN6PdZaPNeacuOqJ+dKQCjpxZU1nGG1xChdG/PrMV31BLAwQUAAIACABBTpFGrFD4jWcAAABoAAAAHAAAAHVuaXZlcnNhbC9sb2NhbF9zZXR0aW5ncy54bWyzsa/IzVEoSy0qzszPs1Uy1DNQUkjNS85PycxLt1UKDXHTtVBSKC5JzEtJzMnPS7VVystXUrC347LJyU9OzAlOLSkBKixWKMhJrEwtCknNBTJKUv0Sc4Eqn/bOerp22YsN25X07bgAUEsDBBQAAgAIAHa4w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EFOkUYUpKuaNAgAANwdAAApAAAAdW5pdmVyc2FsL3NraW5fY3VzdG9taXphdGlvbl9zZXR0aW5ncy54bWytWVtv48YVfs+vGCgI0L5YF+oKaAXwMrKJyJQi0vZui0KgpLFMmCJVcuRdB3pIgzboFtimQNIi3aZdbLHdLdDEDQKkTbNpfs1K3n3KX8gZXixSlmVyHRF+mDPn+86ZM2fOXFx3jw1LnLrUHhvv6tSwLZVQalgjt/EGQvWBbdpOxyEuoW52KTkwrKF9V7YObSYDqUt1a6g7Q5H1uo0cano/VK3wVakKraJQLKBKERdwFUm4JEJfjZNqnAh9UiEv1rMrFD6vQwbEoutZ69lY72WAbLnEobI1JPcaXFw72hUfwbajDw3QcxvlIvtmodWZVGQfKuZLlRKeFXiO48pILEl5KTerVGoVPo9wrljKcTOhWuAKHMqXSvlaeZavFEoctJq1MrAUca2MipVisSDNCrgAaMTzglQQZxWuls/zYA1Xa+Ks2RQquRzK5/NcUZqVylxTyCHQ5oCD56osgJzECVx5xgt8vsqhptgUmsUZlnBZLKFqAZdzuVlRELhcbhnc5eii4VpKEw8nDOc1hGunYG0vy63smuSqD6aOA8oaGU9MnRJk6WNyKzN/8HD++dOXX/w3E6Sll8KhUuhNXOoLQcwoGhcM9azXDjs9H6KLICpHxvBWpj+l1La2BrZFwbEty3bGuplpvOnnSTCKJEj7hDhpcIf6gCzNVbxfUlhgC3IXvk2ggT2e6NZpyx7ZW319cDxy7Kk1TOTm0emEOKZhHYN2rlYR8UZDpuFSmZJxzD9cZV9y2ARqk0uYe2XMvkRIU+8TM7SY834pcEuT10dkBXpiuAb1oHyefZugE31E4hNQ5dm3GWOBlfisVdh3PYiSexTUObbUCxvVTf2UOHEjfmnciLIn00nafJo49ogFO467fqIvcKYNlcYaMQ9z7EsEYgNkBhPNUhA2b/zSimLQXK0l9TFYgcmNFpdA5FF2hJ7Y3u3wyp1eq73d7gnydqYh+qsSsWX5xk8K5eq9fKn803o2ACakUnf5VitOhjyyUi4Zl6J1260eEOJWT8G3tUxj/offv/j6vVePv0qNb+9pLVnBQPHk2fk3X7589sH8L9+lZul08T5Q3H+Q3Iu9bhcrWk9tyRLuyWpPaWtemFpYw1KmcceeoiP9hCBqoxOD3EX0iCAo14ZDkGsaQ6+DlXDDmpIE9qQufyAr2z2t3W6pPaxIoSTTOH/+0eKvj84/fn7+2cfpmbq8iruZxuKjp6/+/OT14D0vH3yGxf33Fp/eT82zI2/vtOBPY768+tcnL745S83RwQoEI1EMdrGq8tu4J7Rvw8Sx/HuaEtV+G2w9PpufPUwJvINViNUn/04AU/h9eZvX5LbCEqyLVa0rixfZNdAtZFvmKdIHA8Ah2FFODHvqgoQlHBn6eeamNqTid/YgtWW+tSaNfU5kWF5Cj4wTAl44Q+IkMAOrTMQSm7B39uSf9Zq83MJSD2ZQah/0NK8QMHs6LBHLpkg3TZsNA0zrwxPdGhDUJwN96hJ0CmpDY+ipTXQYPHPml1PjXaTTYHm9FaxMRcK339q6sXey1oIic6A7FlTh9Gyx6nB5yGM4YoLrsMdP6HVjicRj68dy5EcYXYdX1SuHlmSObj6uFRdeY1Aq5D3uwmYJNUEw7FQgvAsZk2ngsW6YqYCy0gRz3v0YTvQOYpeWVARKO+BQbHQDmn2Yi5gj+zBH6SgOsKDKGos66bNDagKwN3t+HqzPHXaVMAnc2S7yp08ObagRJtFPYGZBbrh+Qm29nr20iRJWYlYvo6U9IFLArZH3CoLAMdMYs9N6Mtq9XRxG0y/HsZDArgEb1fnzZ+fPP3/x9e/grLL47PH5w18vvvrw5bPfvjz7Yv7/P37/7aMbmvIHsfjV3+dPHvjMCQhVzHfFnZ7IKyKGRTD/8E+L/6TAQQYzl1qa2mvxAmNYfPkYzhGL9/+5ePSPxf3vYJTzD34zP/tfck7/ZCfhJg+8YQQ9sq2treQ0q3757sCR62+ffv/tw7Q8sFBZqcIXfD9XbErcXyTg0XghDvUaCYHBMTmEpjwsezkRBJTXNF7c2YW0gXNMl7j21BkkOmRESXb57ttQLrxzW6axqzvHUG402zbTEnkxYIWPpvbhdW8OUY4bF3EWAU3u9HhJ8i5XcK0yjcGxvxcOkY6ChxRkwi0rBZ+4wytQlVYoydCg6Tm9fSEsD7BS/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7WqUFNcnVye+OAJRgNtddetwICnXVLwH+gXQ2GL0X0dEJuZeBqoQ+Oxuy5PIMCjlsZFk7/5fsq3CSsZ6ycRZCeN5uhY6+oezU9lUmLlfJ0pmx/sW8G1bOX4lTPbpqhekB79QRa03GfOBhywCBhcsZlUe0jY3Rkwh/d927ncdgVnVE8PQJqCy4XISYiiKUV0Z3BUbhW/Ea0fzw1qWGSE2IGOhFBJDSbR193YW1sTm2etsghjSZ3IEm9BoJKt8zEqHa840qYd5dZi/N70u06VO+73ujX1Kpw61kWqzWbUVikWbJHvfIFsbRdYwt0rwp/PRvdZaFEXfrn1aoMoMB35T9wfwBQSwMEFAACAAgAr3iJRvu1d5kcKwAAB1AAABcAAAB1bml2ZXJzYWwvdW5pdmVyc2FsLnBuZ+18e1RT19Yvtcf2fNpqH1QEEY4iQhDCQaoYgVAfoICCJKBGXm1DpAqChEIIBOipx/oAEoE8RAKpIkJ4RUJ5Q6JWCWRrUq0QkUeqSYwSCCYxwCYJuQlaH6c94447vu8bd3z3+odD9tpZc/7mb80511x7r71O7QnZ8eEim0UWFhYfBu7cjrCw+EuVhcW77/71PVMLriZ9sem/d1IRO7ZaNAhsn5gu/hK/ZfcWC4tG0mL9VwtN1/9xdCcq1cJiyc/mf+/wkqvjLCxC6YHbt4RnxEyMJJPS4lHwL+HF9leWfnFtxW7ycvFZjuclzp33HC/89Z1Pmw+f+zHi3TUXnYN+OvvlyYhde/IKv9v43rGWj979y3XE927H9x7N4aZmKNnl/QkNacLykvipumx6X2EJyjh1P+sgtDwtfeLBh/F5hMkssXeWtn+fMAYvo6SK56Za3zFB+y0oQEQehRh+Xc+iIFGoiQ9MbRYiiO/dXjxMOzKZ0zr8kbklaetstQY7ZpybNPI/NDf8traSlnmsVWOWcXTFneDuB95iMKT9k/kfIzKZXuHr5n+2ZU/IyvP62HVzBrExu32JqenLUDJyx06YmRf66QRIlV3WeKOOMI62RzZEXT3mXKXOnn16wi+qAVDnDRzpS/EzgkKaYgklFTVHcFuZWb6NmDIiNzN+s5OKHTuR8/iEIEdllatqvvZbfO5UvNAu8/H51P6pZ3bbYZRJFGEiIbYzGc8RqLdxcYPTHcJsVEi3qiDZx69VpY0AmKWbYs2QRpspSMViPdnWbwrtl55j1Y+FDdmFmwQIO4b7RBUWB6CMtF8xQudLNWkn9oSYbL4y0dGIdUHk5K9e5di/1Ph0KSN5BeSLnnQUjcXrwHyl5kx3TzbLCr1/6ukgdBOGU7x2w0NPqZQ4ro5Q6pNELXiIcV2hs8tM8pJtoSDxR0SOdzNGqIDmHFHOEB3q6oHxEmmTmk0xcGKqMIEywcA/KhERfYmfSprriMUySqKXXS4Ep4jgEQcZ52UeWKiik28y4zsFziFZkRf1uOrs8lyh00KhGlqDSaGkVexanrwu+Ksz2RrwHlRBrbxzD8rgZYwTyj9BJ5ZK8hccpm+zSybvOUEfuje11qca60Jq1NvJ0OXJVLkWYBPKRehx2gWIjpgG+mAGNolThrsODibbZhF8iZ4ce/zuWknURZcq7LhseiNvOa/cYH1gzud6x4/vmj2hp5mKbP9ReDxXmkSxfAflt6iAbPHzvY0K5KKLf11+/OqZrauG3GgyhWUsSLBNrQOmKv7Zq+pJLzQM8PicE+VDuzPPyMI5yZKQSsLNVKE6zcMz6GIvB7URbo8L8OcIPDSzBZO50qxCmWS5R05IjSRqjbwZWsVOREEDTl+2zZqK/8YyajAHP2qCcuVWR2GrtvKf+0cdPfknyH9NQDE6IwPOe/ALLP8CsA/1itBcrQTaKtwIZItil5p0z24SPdlCRULSeqZd7JEfYcCMOXwDBNuTQBb9nRE/kjHR4+EQK98EeAtW64gXkiFD4bz2nVOoXPumRENmwcQPsg5CmRb0IXlP3WqXDje5yjugXc8HCZ2b6mIFSoiUFNwd9t0+OZqhSnFdgbu7nf9jY6j0LHpwNoXmf73j+s6rbM6xtQrkF7bYJPRQ6dO/AUwVPuaE5XpwM7AD39QFOKs3x+kaR2YIy3kFXXslR7L7FQxGXh2LmFqond6AHcd8vAwEAbbJSei8TSL6vpY+0H3aPC4N4gIKsv0XoTplOvA0CRN42XUdYoFrXl6K6NamHmc7hE3ckGo/rMfZpacjj8+0dVA0jcxkkj1MHjIzu9bnMdZF6CVMJSeh4HxmXSRnI+ijI7KhDFJaI1y5STCrtRezFM5VNZNHOAJYkuGDAs2tVHu5J9EjB24moDTVTRa+6FjYB66y7/0W+sOFsyoqc/8yOIq2+su6SOoqSCvCJj+tIm65riBt0I/kNSCfAY44VPZsCmmxlxMet4+Q3w8LcePG4ws0WueDbELXe4ApajIJoak5KC9+1Vf4YfI2MNOSPKLgwgX+NZMJUd+OP875gSovRZOOsA3q5fPe0EbFnlZo/8aHmCGhf6Rv3jr/52/hzlXEM1hzrt/0GZ/pcJG+wPRnyPH5lu8iK+YvfxtwrjJnt7YN830skgr+ze3kGVGuQeQ5f/Hh/+a3/4nbbeR4RvbU+HGrmE1ZTyppgu3b1y9e/+n6FTUljf7mRHvlJ2HOVFM8q0vN7w5GfFxov6ZpleeFcytXyixNvX/lgLeSRzs/+OxjfPZ6h5rB22HmDPf33dvj1vWPP55XcHbtajblcPq3ZKTpYtenHw8GbfDePI/o0qmTiZUvJW3f3oK4RSSaMX53aPXqSObBHTvmAXz+cWF9eFPFPOovz53s3ftWzX+PmuLOQqtYgmq8z4nhkwVEjmKVt5JzNIOlo88uVRSl2shpqbdgAPyVPqw+sE/z9OeltOO/eACwddVTha9ESYQVJPgBqh9uiyBamfNKOdGPN7OMg4JNb1PfRYaO6HYRV70Cw2PUPGsPhpZaIk+MO3nRXpfWMd6eAC0O2xWd7tc++Mow21yqvxAxZ68qN01zWZEjMeVZynZNKlPgcbDJ9RK0iTFMeF03cO3gk3uIMvTNuOhdt5ROS9e+rjvtkKdtZE1qfn34jbs3c9S/vW4o83TpppZw+fJoqMulrUSnNyC3nUIHpxFTwjq+dpFm/FmniJbTzDOSwJcj2Keqckl6aMZR54ncddw29HWIESmf8qhjtuiSwX8nzoEG+TcYCqNazi6Clb9OT83DtUS3fljPqhvhvaqLL/1GOoP8zCslkSlQ/bmSjM+wPq98CTYXfmO3mZuuP5ce8+c2sP4cpepxBYkKtP4pHI+ibYtc/tyCXszif3NnPQ1S/edUKW4uC/9TQ/JdPBdS/hS05ELiZ/+mDzR6iyOv+DWvDI0Yvt5YuZl3j+//b6Sh10b8Sx9hx0/W5QR1X1bkcE555hhTbYveqPg+6E2mMF+lWkWvBf7QfNvUvLHix6I3nEn+4IR9TvSD1H3S4aWB/8peecbDU+yZ9sVYJXYa+RpDeNUNq/l6l62HHYTJ6Z3DhlfdhgsuSvE879Ew6hc8Z3nN2fuh/1/kQhGNlaOtjRf6aG4q6FtjCKobGvk5UkTPbFy69+usRsWaWW3y6n6ym6X5ZdvSMt/p4dTpls0NUjrLAUIZ1T/yYviC0uJp6jDDRxA5qqZqhJpzUeFfYPADQMorwNLZ9XwmBnH/IjkwJTW/XbD68e0d9r5ZMw9OTGan5SJ+8dXeRcoZOFwIpIro+TrMGnpQec7sE42sPcsl2RAcWIwZzBneQiaBmb3pDhAsW7i/FZpOVWDld7CGTQP7GbyVfSIYq3H3nbIddk7Cr+oinRTYLhk8kNjuKh/gRduldu11wEPxIWiDc1sAVejWo4CISl/5rCKYX2hSeb5IBglZjfvYX1kdZO0ZVMazz9Xrl5v6lGC97niPqoiaNAm0rhF6YzdH0DHOEDZN7CSugMW09M2G7TGVcTyyT6S8kCcQgW2EfAy2YRBXMhxGQROlHgGnyKnWunzezdlCH8F+hiRuJEPxpSCBjh4gyRnyVW9CWVQUNuVa+XfrZFwwpPgIFbekctxasSPgQVGcLuwjR1S5JA5F7HbNwQ4n+vEZKXCHwY0kryKtg0m1FnKy4+JJAO4gsaUJcfgcgO0aqPpccKhrL6CF5Uz1pYiEjn3tDbS+/tcCJTvQo2i9o6wXQSVhD1lCgfxs9siZImegiLBrVXHnSYSgjkQpOtie3HKLt0ax42NyHLgpie1DK9Es53U7V+Tb4NxlBBqJlp9q439/Mxplt47hLnQSpo3HloVqZ/lvaLLGBNFqfPpE7Q6HUNe2ny4rDFPHDQ2XkCX56PrpvLpgdg6hPG6E7XqgHBjA3yQj+9RHCIPxoE9RSohEL7IG1Pslgvpmy0g+833a64ydLqr/+qJLKOJK3WJ6F8UNca1u8Vny+va8w8P4nwhAVFFrT4E3jZ3TQh8TOJS4VanvSZRMQlQ8HalkH2AYM0ICBRhw2dU1Oqmt2mPhvdkjP/TDsdrXo2GJWxVbrK4/Cra5HmUnDZ8iS+vTK9YEfUVmNUUXYdcOkVi8lAC2uIMeVLIhiJE3r6VIlX5Fhie5kkqwEPVMoYENN7koA/MOBZFEzyUWaiX7IS1UVkFU7KtYbXCH/EC9EUqxhPdvhIQj+NsX0WQrdw064d4t0AJqx4Uhi0oboUMFWEgf2o0rSKEdDzvNSPRUEk1m6dy4yiKJrE3R2VEkg9ULcw02BzvD9vsPYBiFPiECT4V6uHb9robyt/XjWzX/h2rcu5/d6QZCPy4UOb22LCrPnhpsmsyZ7pyGbvPfnnPm5g83T/4uOYovh0+3N9Fic8BRWfXJ3kFwV29i9cGeZfNdLVoD5p9vXamfB2hxNGG+k8WwzX/BbdoUKMydG18hnukZDHbv/jZEKaxlcWbvJxSLnvgZNX6ASLUeDvaFlhv6GPq+QTTJN32qlAuWxpN81L1JMvBDvACv7E+4Bn+xdCS7YUGCbkgMz5oajAdE3wJZYt0o+zrss+RsRaQw9thY8wMlcp7nieDY2TvdNf5L+lYtjFCSaxaVIsmd1TWik527n68yyeuwzVK3XIZh3CQINzGdMznNL3pEzn5WYe8Wu04JfTFlZha1BuxlTd5BhvpGUD2roMmq2hj3l3dn1e3C7AZCwYlu421NbYa6zwkQ5XcGPveBdo50EhfBSpEayxpcMDOcrpHGzJG20t/zJGAiJJzTkzJmnCR4wg1PQmmslTjSi+Tc3f64Pjs5VzcEbP3B/ukAx7DnuVW/ELS1sb5Zj0riBTINZr5kkAlN5UC3o1iYiYcT0eFsQwZdi3b1bLFH5fpib6dTlKoOH6New8oqWGrY9pirjeSmzaW3tnZPHEECkhGTz4AdvelW9bVx2URU/QoqqR0ew4mBj2Jkydj6WG/l2uemQkuHR9SPvLjg+O7kzF+z7XL1qqxIAvdZH7u1S+Y2TSX4KWRgm0/PgZbch6ecBH5CXt76Fnvr2CrLA48uTLiMSNLw2v59sdM2VW1M/lm3iuu6u1XwCGisnReD+/TaYjlA65OQtj5hzY2xlG71xVpYCE11FnKBo5e5iyNnjxEeb7PPnKAvKeTeas4xtGU9J7FzF2JXZVsgjKI+uBzT73zsIMBM9COqzCUSK+vZ7R2xkdROmtoD0KguxGXn57NSY9p1h6UXJnokbrKopbeahPAscYJ+oJXT7Pp1i+ukT+SyMAXWBbezgPDwU8Ym95KvyTsqhvlT6JFNAXAiBmUfeLqhkXBoeOWG05cbfUiFXXo1sK/jmEtuaQJ4P8ULMh/TG0st/Sv+mTn7pGrSzZCjTqNWfRlkwoXpiQ5XIJz9w6hyiX/f7HLrWJ6a2JDX0ql0Fd+nbWW5fHXQFWBa7lbIKug2juGnmY27L64JQpHrFldYBgXCoTSS+VFnFOcn18tUQENoEs9O/JNmYmNDjPfv3njQU3nOZuHdzRJBFflTHiKkINUm12/swoT6bMK+PnV9Nsl3aj/q2s3ljnfbgg91YZJQIW6T52qU+21wn2dLHezbk8G9MMo1U8FQcAeS/KltpajtZxcFC8u7i1BWR87lY6edXxgY9knEDQTblXbh/tQFWd9uMlJCbFBlWB3Z135YPcAJzZ39FQOuTyDvgVQi3vM/fR4D+8yh3wPqcr6Fz3TBDzdGn64pnSlFFqZW5+xt934+kqW3ol2rinBdkpVyBulCzf0kuuZORHHrVLTMLbvR9TxWjixqVfqexNZ0ph7uzlYKDiyLQLWMKtmI8Qg/1vDzx1WXbh0keyv81pdLFarpajWeX0bI+UB2dyYSJXHLsTqCGwFHpzm4+fyCUa1PQG2VKcIsClpBDF550YYZdD4lf5prNEy7iV2qqLjAekzpeCv84OmmOIMRmnHSMqtfuA537Hl40vqcM9TG6tZdHIEa8+Tz04ww4hp0Z803HUysizXv3n1lRxM0GZoQHVLw8Js4V/vcfS6yCH5NY+7o17T81neJshQK1kWYEIcfTsHty2mgDtmvvjE6G0/p3PY8NQFrjt9o2zZmWmbB3clqj9h4kH3SBoOUamSi/qFHJhaDpgJ7RA4KVnFKeX86JWW8VlqD+6geYC7HOTmi8YsuyKIjBpPB7uq5JXf3wtLCeqZGJNHN5BXmTEv1a7L1+z2ku44koz4vWB1v2MuNi3at/FvNaaZUxbP38xOwpTvVxmGqjDJenM/aMRDrhB/Oa6nNR8c6tqOZLtEHC7juzfrIUMiFAOuf5lbsAR66BKaEG8qqd35FQdfl1ZqiMNZ6SO7TszLSAVLXUHv29DRnulsmdOWFvsiNg1HxqNTDo3NTrbRXiKQHU1fm2urJMkH7mJwqufRidUgYyM2n48EV+/uFbrzdLwSAepW9MQXVdXmiPjk7AUwFUp4n/t1JcHDbwwjVNTop51mFTAjlBT/vgf87XtQ5GrHMPVEzwOnc8XsjeN0JHrbM/Sb4rMovek6Ppb/Iz+8XW8VknHeNPquRFptY49o6vcB4VYbLncYBD48fMQcUqAFSEM8V20XBtcxQyo3FqV3Nk8o9v0/3ZbSYzCf6+mohXJcI82r5febHhpnfbTWZH3bKXtUDd2SlYv1B2H9LtTEgMyVgX12PFydl6tpid7pBlGuwuuwJjggmM3JEnS8lHKCZX53Bdaa8mDbFX8cajly9Oisop1XjXS7WQl+Jc8TtPdk716TtjHmJKpqMXF318Tzc1kt52CDp5xfMIn8b+DYs5BQ9YJ7a4XNQPqTw15PzPSJ/9Yc5Ym3m0R5N6HCu2k70E4MCnMD8fK2JO5PHzbjFg081NgmzlaYl7z3ii16yDj7TPRcEWO23pKrUVe5sml5o1AsHdaYQbzItFLueVeXOVk23jFe80N8eBKN88th+7oG9wP1MqoqeJyXcXGnXWhh1XR6lDotb2je5P4elTjUwQ7PHOA83+MlNS10FfE5FEkdmpvyOex+kCrFV9jCjJOoL+dfgRuWPs9esOEdjiKfGHSXTTy6oD6FijhgE8/NA24boBkSIbHJUKmCmsQlg61HsbXre+H5jAX3Y4DFwQ73AW8E23MutAxbiTzdqVeo0Ox0oZ7iTnLAi9fVPQ+lWDYD3pYE+4czNEeS8MyTtptWOwih5Dwldjx/CZBHQyztQ5AmkXYG0gdTb0Wha/JYuVkbRq74NQlEWqwhlMklGO9qlbyNsIKOLsHI1bgMIloPW5YMh8z5T/wRrSkKouVvMtEDKHWcFNfddlyFS64JHDVXaoQVI14LOMsQXMkVjLrGMZ40JL0Lnd7aykwjl+d5B25WH5wkZ30qrpSL7MkqjT18cbv9cmX9g9Mbn0gWZ+I/LFhxqh1sNVtD5c0DrhEzjWlu0YJ0OOsnnq6D3Y6TQNX5csF05OuAV9BvGI9L/d0DfwCgP4/E77vZmANFFix+ppjorZWVh7TMCdtSXpNb/WNu+PDaWHK/Lg15pyj19GYP4/kj05TzbVHWnRw6pRjqNttwPfN1y+ncP+QXrYvUzpHig77i67UwMd6G71Z32eyHMCEogyktZE/QPioHW15HoWSSJG9yknF0Al7cRCIWdZ8PgBQxtITkMXMk31UWAVuH8YjhNq07EXyp9+JETiDU32jSHhq0pXKcN0LNoVBRmaNxPOdXLG/fmV2HCNhR1/hhwfsNpZkpXWsoGYmvXfmH7Xl6UkjbRdGsg2nn1Uhew5ObkHefzm6O3VL5wT9hPdP7Cp87VVKsehXcl1aof+MS5bw4dHXTBcq8kqS6xU5+F7HMm9sBhU20fCeUVlsFYu4o2mz4PEYDtksHkyxULgqXLixi/6hOXgCjBZK8a93eoS/XvjnuCilyNte2LzgG+P4zf8XD9C4eykpF7R4TO1VCXS5/8p4I2xOE1iYe2vxhQtTnLmApzccc05eS4B7hSOJn56kmBQj1WyyrPnkiI9ebWLrhXpSfKcd3B/9PWc0fWuXP16sFYozaWYbhqr786yDLOshjd2vrkhco2PVSO28wdAleKX2lMw8+BcqEdXlrYdMI+Z/k95r8YngZeeR++J+bmAl3RG+n2RjTyqI26c/QV3I5wq8Yr8LSXKH+C9i90vRwa/RJcfXDaOyv81A5+1wQRYtxU/WtKmNAvHWQ3RNy5tPQxB3twJ5gdL+54bQoYW7CRjNRdom/e/S/i+MxsZEjZpdeAVXZ896HsLgdSFYJ8bXQR0Vd+wB4Wk5FVzDfVboM1J/OZv959w47L5+n3vWR3D4294j+6ZvG9PSETpdixz980MdG5amo3LO3cW7hv4f5PhDtxBjsmNhrEsXKJvXEmQTEwlAyWicEyLOiv3s+dSuCmz4H+pOl/LCX8FtWsXG1+FJLAi1YaAa4ekA8Ak+w/4l+JCHGEkKkBzNTBC5Ciw6A/YmcBr/2xCj57m1ReOxAd1y5knzkAH13F8w34IyfeP9FrqDz2cN/KAK5Rx82NGc/vLApoL2Y1RbcE1lxzGorLHpBtQoMdrjaA5iyKQ6A3QgF2Eh3YD48T2+Jss56YKhc/ndTJD8+5NdsGTFB53ul/VNPZ4F0V8KBYiqZW3j1lCYekc0xJsszKGx8ZAxeyyQGBLbHwgIsfzdJyQZommzNzw310euBqY3YRCa8PW+2/Puji0tyZn+UkmoHX2FMWs23KXgcNriaUT6TmJ3pS4xn0SLtUV0AeoUrL/6M3pH8D26BcbxMwaNLPr4gjb4DgEI/y0eHHBw4sqkwZDouTaWroQbCf9JF7ICUBp8h3vumG9oh+di4ZYLjbJ7sKwTXgpqlYP4GH4g+jPJTGrU+uCy4pRsS72uPWVh7lqzGnPKdQQCSIFd1pczhsuSUC1hy1DMAy+erhmmyqqcrzpcoVLmgGWvQHT2p9PyLEDRMdVBW2pyAbWoRwwcVUXuSLImAU9WEQx6TK7tw7CGAZMrkVBWnly+388Y8eutRkCZ689TChrHXGhEbe55z7g6qlPWyTaTHdrnBh7JPdzRj6ra3TxX/AmdYjrrdJdriJz+fGNpOP9Kw8UPFPvtonRutVhYVL9Gwoalkcr+6POk6QkSMrt6Gj+Rcx75DVayt/2dmyAhPGr5CJtinrbAI//lz5Ez+Flpt7OJEhQw+Rd6F1tl4kD8RnyMKvIbzgjynZvDlIBdtHQQNSl0hgbsJJ6OM/ErtKZomLfZtG3sJ9C/f/AtwAPmRKwcvV84BJb93Aa/BME5KDzN/1sjsYPfkaPvjTfywlW7GvcKRvlLPmcnfEd6E3TazSN+BeIa8nqPJifXTmmU99YVnbkLqzTKz67yrmT0iTjVPJg7BCzEuZE2cuds3MiriCkPmnn9Nly8Cc127Ok+qoeInn/qowM/lBA68s2HbBPEjkulcvVU9sNw8mBFX1EsWSU/ODzg55CXLlJ/Nsx5W9tMF7zfyo9G1+aWL6zvnRK0p7C+gtoP8MoPSdMO2zX0MZ3ZKVk5ue77FT8ey5rY+m1MOpwugxH+qQHM1pKJLjBn00Nz3l9iL5t7fV6OA3NZnKS1/905/lsiA+tVcOqU3yhJEAy0BgArmse+ZhnpzB0lzy6n4yGp+KsvPi2VaKsCBGqN3yLxZAI0OyzW+v3BPVKSWYwSLE2oW76iZ38nOs6lcANF7Ow1NOMUPxBDibQG+rftoniRMvd7yL1VWVZ45xJEQJZggDa/aZlk0BPrOPK+KX+j77JYF3k6dVy9BOnrzsM29y2rptkh7UXtQ6XV+81clx10DVBwdGIzYMVFb3dXhxwVusz3aBBFfhxlA4KAXhkBPqDPNOjpGddg46qQfbyH5qHThYnCaJUoPOx3qmwLOs4kQvO3fSBj7TMgok0NFT1vK2XVSMMZFLyM+jCu2mt1x609glkCqEc8EnTjeCguhhSqngR8w/yKudh6SmnrhPHCGtCMHFsyiosBGx2nHQi+RVZFJQbAhgG50J1MDbTQTgq6kVx+/dg9vzwH3ycmnjAKl1OD0OP1wijCfp/vYvzmKqxRRS4kXyJkg04guZpjmsVyrZ3K8eb9JvWs8RSK73sp+i1vqH8xkp8f3OV6lDJB6L6GHnDmjA+5sB9E0CPGv4/ZI3PakzEUbBVs1K5JL6o4o735RYekAOBqjBNskhcNlVyyDAu4pqHSsnVpO/dgCuyS/EldLj7VKjP5IphiEULZDPi2To/FF2uEeaQQm8903/H8IAzDDbAu8zRZbBkmSY7EgmPvIAvEFU0HpPpllzY9fpOq16+Mnnp6vy+EzVJjRj3G8RA4OtwzwgT6gzrD7bDhOFkWUwKHBZBnukH/DfWySJwwuSweVWbgxf5bFd/+K56haOJQSyBzG8nU8JC3CsOMPvwIRRLrra6NwmCQegQlWPuOSAVQjAQtrJZiT7AUmBdBOQemsORU21GZJLNvEItrybeFd7d//7s5sU0ua+DtW5fF7bN/j1qX8kjciFOeqC3uaxt4D+HwZUREaOi/wMv/qN6ELyCH5vt+a8VfNWzVs1b9W8VfNWzVs1b9W8VfNWzf+gndrnvOZ3VJs/tf5u6Mf/kg99bcNDsiUrxJt05leWTdNdct/4yUxRp8C86aGiWMMHZT6pnH7NfN8etnd1w9DkaXqufpBhGKycPZ5Ymt0z199oajLunlpHg1Zx1BQWvXviSPK60Kn9MkLqaP/8UQ4NIivO0+MV3SUylzvu0vYIIR4yNNysjAvgVHkKjWxodEj202P2rqFP78m6auWpEfZzT08IIxQD80cwjGsYRr2CajSIjYb5fefK7MkssWIgNdW880wUoyNlj6On6yNzYtkj2BEEJx7dycqeSJiuXwHEc1lWhvwoHjrxyLQSx+3MLt/XrGetFan8ECdGV+Jd5SZwWZTSbQ0S8X3eWPdkdjLYRWPvbp60k2ZljXhZRHfQO2pvxQo6M+H7CvP09rPn7Tdzf2MNsHyf/bKNFUn9eh2A/Od18555DUkx0WaNn0AGyTYYzeyIFtVYfiHJ+nj+6IevGs8a1B66g52NUD8rCIGdROAMtyLmkX07JGt/NAOiBLOyHJHs0mTbzcb4HySN9PctLMYj5o5NmL+VncvCh9bIOeETTU6gXaw8l879FhZRdjc6zJexTfY13HEL/NHX3PsHITcCImylISWYVWfQt2xJtYCC45qJFe1ZxCRwoEcR2x9lUYRIZ+LkoHNrTzqIX467UzmOGpU9+9lP/zPm6oaoZ57Yx2gpLF/YOaGm84Sa3RTk0odEoKTTgSTzMcUcS038fkzcl4X0na48zOjum+7IVJ7YE7Lymy7DoZZdQe2NrsuhDwXM953ExdppqGMIvCH4ZwJceTjoH5/zz5N90KXL/ZZCcgZwW2QKZVbWbWHveVKhUJPa0TzizKQCDUO7R+s/l3rU8GI2U00O950vX7y6Zq6ga0e/JrZmarA0ShclEjMQIdG3nRfVpAW3e2Lw8iDH471t3idK92VPBsCaoYfVYMdvpxoNfyeijnAj5swW9fPOjiQp9A0XZrO7/qMf7R6hG/7nWOM7Fl8K1ctYvsYyZvPYhv0m8RVd3azMOVolveNCmGW4gjogu4JYdKpu3y7f/f3Tyo0Ac2zmPP3cPt8pRLPQH/zlBDw8ya8iM9HC4l6Tr/Gdp0FaG9cI3Xi/aeQZFNZVjHNVwzeWC/s7ViX3d3xTaokEI/36xTYPD8rq8cDWo6BXFZvQleZOzU09DBkitd64MZO1B7WRuOHb3NQanXX7GPpmUhV9dksDYpe/9p6FxeV9oX6Gb8HJh761MSdM3PvqbsbDkZwlTUn19APx6SMR4UJ5zUE+0zLUyhD7rOrp8tyTmftp7w3ndwkgh3qm14rzwr6o1PdNO8oeOH+0A0UhVVxHKYslrsEMy61A9sDC23cGhL2rSIUMAKADjRRkrnZfbgR08uBW7b3gfrgi6lkbLcx3o8kjb+82+n1tXzvWbKasSf9BlMzYHgVL82//xd7KYIXiVh5eniyPHNpsJ3JipY1utKrIt1Eg/lqQ1h55yDV2bsuzsKiCCaq4M2wNBg9PvxHKmexXb3rmgb0ZlnGLHrzvTHSEVpdR+EGzvDxLeU1syKPueA7AvH0/3vw9RESSd+086RX6W+fHxNc91fY/iEaNc9PcFrjIGUizB3t3CHImp3Mm04wxsUlNZNz2fHT4JLG3kQ21Fylawlk3TONHpQeXS7CDm3g+JEKZvJC1DsUQuTPcY3m9KU0+okgTI0vwbj/U6g0QmeVRSY2YF/TeV/zzhbIOlXZmP9Mui3k/XopkzN7tFnJi90TLuHPhpA9NiaSYuyHckJUx4G+9cHfDUiifO6fgJtk5GW97K3gbembFM7FzapqQRnooX18jQpuEAL3svwV99VPUxrltOZS60BSaK+sQItxRon1cxAM2ntj8bDIUUvXdin0G+JLogSE3v72m2KiZCuzJ9e/jFeqX9p9fGDHvHU7GqWTj3rnImfVFYWe3BzFl7LAQt8XFloHuXU+vgeowF0dAUldg/Ki7ax1EtxbEGbFDqP4EtimfYNYIk107q+k2inVohs9k1K/52KToawWi1qyJJYWMgrENT5x/B9AzO4auzBw3eZ92oht0/9B6NOXxkK6G954pUtuJRhwnLjo/v7NEjY8IueEEV53SyCouB3Z8jxne/ZPrhYCP93aPJAdoz5mCJBF10Ee+jc9czpLcyzHY9JjSDDhYHVNsmovbUvonJb9g6ljw56YypbldS9wuXZgf8uIx8VUa5eL2wMBPKr7l5zoLZjH4IqzjwFC+JBy1bL0kqVY1qQ8bHb7b6ViT3bIG3wBr9eEOP/k2DNYs6PjS5ngUu+vThCeX+Mx5XTUqe6PKPp7kNzcDLr2OoGKim5c+zXxTfQlFbDiMr3ylPS2sx15jJ+tzphaRN4JZSCCXQZJBUFQqzr8Asc6+KbmotbtAS4voXmvy2sgi+nTGKL7cioIE5Nb4GADtJhbQtEDaMeyYMfJ51FYVPYT41S310z8dZBnus8oMpoGcyh4FBbhyw7NQ4zNwY5DLvb1v0m8N2td/MKUdCbcaiY6Yj8q+zlFtg1p8jVboOkm3WXjz7/zilPfvOh8e8N/Fjric731KPTmronK0xooRTDirzxwBcT4kFY6tTlsfU6rSYrlBp+vjLLMAbuuGfNF0B8DUJ4azAnfAmtVaVq5hXJ6jlAsWV+t/jJGaDyUStva1DFZtXvY0e56u7hH1C2Ru6C+dgO9d7DXaTF213QoLiympxN6YASY/AHZ2fB0XHXIjw3t01liffOlL1Og/0m5HjhyMeAlHVhbah+EzVbnPyEdolcOzfg3icBjlhQ/uxcbfdddfcycfD3ccOsgY239lOoJLoqhitwZQFT0iye/UAEYr7gdagu/ciQv3OfPjVmquaWTcE/GO0R4IClLihu9zTizS63x4B1bobrShXVDi7DRUv6LRFA2OqPLUzScK02DNBOI2flUXHO+2mhHPUHUhxwvQvN1kJFhSHUNy4zOPx5tKD/1EpmLBYSB0ThpabgAZRnDQ/J1cKk9v/kAOHPJq3/9elFaHtTaR5L/+b50P5RdkYfPTRx1mS/Ou5iPzoetlqh28lswde1iIuLjuFNat6Ag119sF0RIHOterQX+qrrLOGtiRklo9pjWn3CLNAa4dPiuWSuosZ+f4nGhOLBatYbDEPV7E4iVo1xWsyYi8jlV+i18C1Z/X6AuYaSA5WSk2jIjLALlCy52t5WZOreOq12HAq6raRdbKfQZOVIBWd69vD3CmbiDN8/w8m0DvpHFzf3o/+l2LK3aGIa4hEkx+2F0bk2ee/Z/PQMs8TTNQx4f9GtRsCQMs0XRupN5A3u9JKynEAEewQ/dD9ddDu5K8lT/U5D/I6Z8EMOFcktdz6SiQtUhCbMDUHKk155DuWXMFqhbfyNrbvcQUPVlTV5fmXCasPAipWmY+jEAXVFXNz9+fPF3hN1shS7fl/lGitdVnyMDm7Hle40nw2W/AZEl3TcwxM1y+0Vt8Plm+goxczGf+Gk7xGGbNZrfnj02r1oaTusMnUj99nsl0/H0cbCXXL00UzrpqGquY7AeLY51jjwF7QtzCkxWA+CyKZq3gesuOZOMiI3qOcsemZevtrht3yt4oXGxfK1wqqhg5HQRzaXFgZkI8N6FeesF4S6y/leAfAI9lCe23G4/HzhzXLVqqJP5uk9TA65+Upp3DkzTPK8H+YzNe0x7V5ToTpNEoebOwEmB2ZpaO3hz5gKGXOgndr4tkv1IZs0zGZp2ZIPbMb20Gid+cRHF6uXJaY3JMmUns8DM3DizdrsLEFhq21Fy6dHVWz06rY6TJrhHCLMhQuE7pz+H1a+B3zfLvfy/YmMl9Fsz9dkqA4zS5nncZ3KgL5y3I+dvkNs4pYyHfw11jJ38uqbbbaGCW5HwlxJ0ZuZ5LNhWoaVa5vVDNtewnwbGbjUPI+S8k1x+eMRebmiPsI1NMonmNU+VsfJBOWtifyL0s+h4qfLJ2rkJv0t3G9F6adG0VzvNiIl/M4A+VqFOidxl6kvU94FAZO8TD3JWFo3Ucs6ZNWIUYwNieLbK7zJkZnl/OlPk4tPHzJ+w6QueTunnpovk36yv8zziOpgy7cP7mxWeI5Axt/z6AYr48Wmw+fS5LrIt57fQ5usHYljW/gHofkh2OjQlxNOq4xsikv7483i5BFq42f6k5TtkXA8GZ11jf1e6cJM89eR/mrct9WB1M/cWh7pr554H+Idsbtn75/f8CUEsDBBQAAgAIAK94iUZTRczFTQAAAGoAAAAbAAAAdW5pdmVyc2FsL3VuaXZlcnNhbC5wbmcueG1ss7GvyM1RKEstKs7Mz7NVMtQzULK34+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
  <p:tag name="ISPRING_RESOURCE_PATHS_HASH_PRESENTER" val="de3488891058af4182baeab32657e4684ec4aeb"/>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项目一：PHP网站搭建"/>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93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a:spPr>
      <a:bodyPr/>
      <a:lstStyle/>
      <a:style>
        <a:lnRef idx="1">
          <a:schemeClr val="accent1"/>
        </a:lnRef>
        <a:fillRef idx="0">
          <a:schemeClr val="accent1"/>
        </a:fillRef>
        <a:effectRef idx="0">
          <a:schemeClr val="accent1"/>
        </a:effectRef>
        <a:fontRef idx="minor">
          <a:schemeClr val="tx1"/>
        </a:fontRef>
      </a: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22677</TotalTime>
  <Pages>0</Pages>
  <Words>6654</Words>
  <Characters>0</Characters>
  <Application>Microsoft Office PowerPoint</Application>
  <DocSecurity>0</DocSecurity>
  <PresentationFormat>全屏显示(4:3)</PresentationFormat>
  <Lines>0</Lines>
  <Paragraphs>812</Paragraphs>
  <Slides>105</Slides>
  <Notes>102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07" baseType="lpstr">
      <vt:lpstr>默认设计模板</vt:lpstr>
      <vt:lpstr>Visio</vt:lpstr>
      <vt:lpstr>第6章 负载均衡与缓存</vt:lpstr>
      <vt:lpstr>目录</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6.1 反向代理</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6.2 负载均衡</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6.3 缓存配置</vt:lpstr>
      <vt:lpstr>6.4 邮件服务</vt:lpstr>
      <vt:lpstr>6.4 邮件服务</vt:lpstr>
      <vt:lpstr>6.4 邮件服务</vt:lpstr>
      <vt:lpstr>6.4 邮件服务</vt:lpstr>
      <vt:lpstr>6.4 邮件服务</vt:lpstr>
      <vt:lpstr>6.4 邮件服务</vt:lpstr>
      <vt:lpstr>6.4 邮件服务</vt:lpstr>
      <vt:lpstr>6.4 邮件服务</vt:lpstr>
      <vt:lpstr>6.4 邮件服务</vt:lpstr>
      <vt:lpstr>课后练习</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项目一：PHP网站搭建</dc:title>
  <dc:creator>www</dc:creator>
  <cp:lastModifiedBy>www</cp:lastModifiedBy>
  <cp:revision>2247</cp:revision>
  <dcterms:created xsi:type="dcterms:W3CDTF">2013-01-25T01:44:32Z</dcterms:created>
  <dcterms:modified xsi:type="dcterms:W3CDTF">2017-08-17T08:32:49Z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