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821" r:id="rId3"/>
    <p:sldId id="660" r:id="rId4"/>
    <p:sldId id="789" r:id="rId5"/>
    <p:sldId id="760" r:id="rId6"/>
    <p:sldId id="785" r:id="rId7"/>
    <p:sldId id="786" r:id="rId8"/>
    <p:sldId id="787" r:id="rId9"/>
    <p:sldId id="791" r:id="rId10"/>
    <p:sldId id="790" r:id="rId11"/>
    <p:sldId id="792" r:id="rId12"/>
    <p:sldId id="788" r:id="rId13"/>
    <p:sldId id="794" r:id="rId14"/>
    <p:sldId id="793" r:id="rId15"/>
    <p:sldId id="795" r:id="rId16"/>
    <p:sldId id="796" r:id="rId17"/>
    <p:sldId id="797" r:id="rId18"/>
    <p:sldId id="798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799" r:id="rId29"/>
    <p:sldId id="810" r:id="rId30"/>
    <p:sldId id="811" r:id="rId31"/>
    <p:sldId id="812" r:id="rId32"/>
    <p:sldId id="813" r:id="rId33"/>
    <p:sldId id="800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779" r:id="rId42"/>
  </p:sldIdLst>
  <p:sldSz cx="9144000" cy="6858000" type="screen4x3"/>
  <p:notesSz cx="6858000" cy="9144000"/>
  <p:custDataLst>
    <p:tags r:id="rId44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ozhiming" initials="qzm" lastIdx="11" clrIdx="0"/>
  <p:cmAuthor id="1" name="www" initials="w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00B4E9"/>
    <a:srgbClr val="EBFAFF"/>
    <a:srgbClr val="E7F9FF"/>
    <a:srgbClr val="B9EEFF"/>
    <a:srgbClr val="93E5FF"/>
    <a:srgbClr val="FF0000"/>
    <a:srgbClr val="FFDDAF"/>
    <a:srgbClr val="FABE00"/>
    <a:srgbClr val="5B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597" autoAdjust="0"/>
    <p:restoredTop sz="95704" autoAdjust="0"/>
  </p:normalViewPr>
  <p:slideViewPr>
    <p:cSldViewPr snapToGrid="0" snapToObjects="1">
      <p:cViewPr>
        <p:scale>
          <a:sx n="75" d="100"/>
          <a:sy n="75" d="100"/>
        </p:scale>
        <p:origin x="-1140" y="-26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市场占有率</a:t>
            </a:r>
            <a:endParaRPr lang="zh-CN" alt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Apache</c:v>
                </c:pt>
                <c:pt idx="1">
                  <c:v>Microsoft IIS</c:v>
                </c:pt>
                <c:pt idx="2">
                  <c:v>Nginx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32</c:v>
                </c:pt>
                <c:pt idx="2">
                  <c:v>16</c:v>
                </c:pt>
                <c:pt idx="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9BD2E9-3CC8-444B-8BF3-942A42052CFF}" type="datetimeFigureOut">
              <a:rPr lang="zh-CN" altLang="en-US"/>
              <a:pPr>
                <a:defRPr/>
              </a:pPr>
              <a:t>2016/12/26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02A676-0DC2-4E3A-B4C2-1AF4832E0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7434D-6A1D-4361-BAC4-862C73DB2060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1497013" y="5554663"/>
            <a:ext cx="986167" cy="792162"/>
            <a:chOff x="707164" y="5631842"/>
            <a:chExt cx="985033" cy="792000"/>
          </a:xfrm>
        </p:grpSpPr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707164" y="5739770"/>
              <a:ext cx="985033" cy="49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Nginx</a:t>
              </a:r>
              <a:endParaRPr lang="zh-CN" altLang="en-US" sz="1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5187690" cy="77628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6" r:id="rId2"/>
    <p:sldLayoutId id="2147484195" r:id="rId3"/>
    <p:sldLayoutId id="214748419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7896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开篇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709863" y="5480049"/>
            <a:ext cx="2714625" cy="932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Nginx</a:t>
            </a:r>
            <a:r>
              <a:rPr lang="zh-CN" altLang="en-US" dirty="0" smtClean="0"/>
              <a:t>服务器的特点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532438" y="5478461"/>
            <a:ext cx="2714625" cy="929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Nginx</a:t>
            </a:r>
            <a:r>
              <a:rPr lang="zh-CN" altLang="en-US" dirty="0"/>
              <a:t>的运行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VMware</a:t>
            </a:r>
            <a:r>
              <a:rPr lang="zh-CN" altLang="en-US" dirty="0" smtClean="0"/>
              <a:t>虚拟机的常见操作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1.2 Linux</a:t>
            </a:r>
            <a:r>
              <a:rPr lang="zh-CN" altLang="en-US" dirty="0"/>
              <a:t>操作系统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版本</a:t>
            </a:r>
            <a:r>
              <a:rPr lang="zh-CN" altLang="en-US" dirty="0" smtClean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系统是开源和自由的，因此发展出了各种各样的版本</a:t>
            </a:r>
            <a:r>
              <a:rPr lang="zh-CN" altLang="en-US" dirty="0" smtClean="0"/>
              <a:t>。</a:t>
            </a:r>
            <a:r>
              <a:rPr lang="zh-CN" altLang="zh-CN" dirty="0"/>
              <a:t>对于普通用户而言，要想使用</a:t>
            </a:r>
            <a:r>
              <a:rPr lang="en-US" altLang="zh-CN" dirty="0"/>
              <a:t>Linux</a:t>
            </a:r>
            <a:r>
              <a:rPr lang="zh-CN" altLang="zh-CN" dirty="0"/>
              <a:t>系统，首先应该选择一个符合需要的</a:t>
            </a:r>
            <a:r>
              <a:rPr lang="en-US" altLang="zh-CN" dirty="0"/>
              <a:t>Linux</a:t>
            </a:r>
            <a:r>
              <a:rPr lang="zh-CN" altLang="zh-CN" dirty="0"/>
              <a:t>发行</a:t>
            </a:r>
            <a:r>
              <a:rPr lang="zh-CN" altLang="zh-CN" dirty="0" smtClean="0"/>
              <a:t>版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普遍使用的</a:t>
            </a:r>
            <a:r>
              <a:rPr lang="en-US" altLang="zh-CN" b="1" u="sng" dirty="0" smtClean="0">
                <a:solidFill>
                  <a:srgbClr val="0070C0"/>
                </a:solidFill>
              </a:rPr>
              <a:t>Linux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发行版本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Debian</a:t>
            </a:r>
            <a:r>
              <a:rPr lang="zh-CN" altLang="en-US" dirty="0"/>
              <a:t>、</a:t>
            </a:r>
            <a:r>
              <a:rPr lang="en-US" altLang="zh-CN" dirty="0"/>
              <a:t>Ubuntu</a:t>
            </a:r>
            <a:r>
              <a:rPr lang="zh-CN" altLang="en-US" dirty="0"/>
              <a:t>和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4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1.2 Linux</a:t>
            </a:r>
            <a:r>
              <a:rPr lang="zh-CN" altLang="en-US" dirty="0"/>
              <a:t>操作系统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84526"/>
              </p:ext>
            </p:extLst>
          </p:nvPr>
        </p:nvGraphicFramePr>
        <p:xfrm>
          <a:off x="546266" y="1816953"/>
          <a:ext cx="8087096" cy="42513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6918"/>
                <a:gridCol w="6460178"/>
              </a:tblGrid>
              <a:tr h="6499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发行版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49978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</a:rPr>
                        <a:t>Debian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Debian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项目是一个独立、分散的组织，由来自世界各地的志愿者组成，利用互联网进行协作开发。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Debian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的官方网站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https://www.debian.org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</a:tr>
              <a:tr h="649978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Ubuntu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是一个以桌面应用为主的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发行版，基于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Debian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发展而来、更新速度很快。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的中文官方网站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http://cn.ubuntu.com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49978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de-DE" altLang="zh-CN" sz="1400" dirty="0" smtClean="0"/>
                        <a:t>Red Hat Enterprise Linux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Red Hat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公司开发的商业软件，购买后可以获得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Red Hat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公司的商业性的技术支持，对于需要付费服务的企业而言，可以考虑选择这款操作系统。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943676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dirty="0" smtClean="0"/>
                        <a:t>Fedora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Fedora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是一套功能完备、更新快速的免费操作系统，它是许多新技术的测试平台，被认可的技术会加入到商业系统中。由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Fedora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项目社区开发，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Red Hat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公司提供赞助。获取完整地址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https://getfedora.org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707757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CentOS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来自于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Red Hat Enterprise Linux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依照开放源代码规定所发布的源代码编译成的系统，不同之处在于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CentOS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不包含封闭源代码的软件，且没有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Red Hat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的商业技术支持。官方网站为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https://www.centos.org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。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81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1.2 Linux</a:t>
            </a:r>
            <a:r>
              <a:rPr lang="zh-CN" altLang="en-US" dirty="0"/>
              <a:t>操作系统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下载地址</a:t>
            </a:r>
            <a:r>
              <a:rPr lang="zh-CN" altLang="en-US" dirty="0"/>
              <a:t>：获取</a:t>
            </a:r>
            <a:r>
              <a:rPr lang="en-US" altLang="zh-CN" dirty="0"/>
              <a:t>CentOS</a:t>
            </a:r>
            <a:r>
              <a:rPr lang="zh-CN" altLang="en-US" dirty="0"/>
              <a:t>的下载地址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wiki.centos.org/Download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  <a:r>
              <a:rPr lang="zh-CN" altLang="en-US" b="1" u="sng" dirty="0">
                <a:solidFill>
                  <a:srgbClr val="0070C0"/>
                </a:solidFill>
              </a:rPr>
              <a:t>正在发布的版本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</a:t>
            </a:r>
            <a:r>
              <a:rPr lang="zh-CN" altLang="en-US" dirty="0"/>
              <a:t>系列最新版本为</a:t>
            </a:r>
            <a:r>
              <a:rPr lang="en-US" altLang="zh-CN" dirty="0" smtClean="0"/>
              <a:t>7(1511)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/>
              <a:t>系列最新版本为</a:t>
            </a:r>
            <a:r>
              <a:rPr lang="en-US" altLang="zh-CN" dirty="0" smtClean="0"/>
              <a:t>6.8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/>
              <a:t>系列最新版本为</a:t>
            </a:r>
            <a:r>
              <a:rPr lang="en-US" altLang="zh-CN" dirty="0" smtClean="0"/>
              <a:t>5.11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版本类型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i386</a:t>
            </a:r>
            <a:r>
              <a:rPr lang="zh-CN" altLang="en-US" dirty="0"/>
              <a:t>和</a:t>
            </a:r>
            <a:r>
              <a:rPr lang="en-US" altLang="zh-CN" dirty="0" smtClean="0"/>
              <a:t>x86_64</a:t>
            </a:r>
            <a:r>
              <a:rPr lang="zh-CN" altLang="en-US" dirty="0" smtClean="0"/>
              <a:t>分别</a:t>
            </a:r>
            <a:r>
              <a:rPr lang="zh-CN" altLang="en-US" dirty="0"/>
              <a:t>对应处理器的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位（</a:t>
            </a:r>
            <a:r>
              <a:rPr lang="en-US" altLang="zh-CN" dirty="0"/>
              <a:t>64</a:t>
            </a:r>
            <a:r>
              <a:rPr lang="zh-CN" altLang="en-US" dirty="0"/>
              <a:t>位兼容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下载镜像名称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CentOS-6.8-x86_64-bin-DVD1.iso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2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1.2 Linux</a:t>
            </a:r>
            <a:r>
              <a:rPr lang="zh-CN" altLang="en-US" dirty="0"/>
              <a:t>操作系统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rerer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9" y="1874556"/>
            <a:ext cx="7965862" cy="33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437119" y="5320145"/>
            <a:ext cx="6210062" cy="88885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“End-Of-Life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表示该版本停止维护的时间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zh-CN" altLang="en-US" dirty="0">
                <a:solidFill>
                  <a:schemeClr val="tx1"/>
                </a:solidFill>
              </a:rPr>
              <a:t>各系列版本的维护周期为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2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什么是虚拟机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虚拟机（</a:t>
            </a:r>
            <a:r>
              <a:rPr lang="en-US" altLang="zh-CN" b="1" u="sng" dirty="0">
                <a:solidFill>
                  <a:srgbClr val="0070C0"/>
                </a:solidFill>
              </a:rPr>
              <a:t>Virtual Machine</a:t>
            </a:r>
            <a:r>
              <a:rPr lang="zh-CN" altLang="en-US" b="1" u="sng" dirty="0">
                <a:solidFill>
                  <a:srgbClr val="0070C0"/>
                </a:solidFill>
              </a:rPr>
              <a:t>）是指通过软件模拟出的具有完整硬件系统功能、运行在一个完全隔离环境中的完整计算机系统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0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什么是虚拟机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优势</a:t>
            </a:r>
            <a:r>
              <a:rPr lang="zh-CN" altLang="en-US" dirty="0" smtClean="0"/>
              <a:t>：通常</a:t>
            </a:r>
            <a:r>
              <a:rPr lang="zh-CN" altLang="en-US" dirty="0"/>
              <a:t>人们身边只有一台供自己使用的计算机，而通过虚拟机软件可以在一台计算机中虚拟出多台计算机，每台虚拟的计算机都可以定制不同的硬件环境，安装不同的操作系统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性能</a:t>
            </a:r>
            <a:r>
              <a:rPr lang="zh-CN" altLang="en-US" dirty="0" smtClean="0"/>
              <a:t>：虚拟机</a:t>
            </a:r>
            <a:r>
              <a:rPr lang="zh-CN" altLang="en-US" dirty="0"/>
              <a:t>的性能取决于物理机的性能，并且虚拟化技术本身会带来一定的性能下降，因此对物理机的硬件要求比较高。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7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什么是虚拟机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虚拟机软件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VMware </a:t>
            </a:r>
            <a:r>
              <a:rPr lang="en-US" altLang="zh-CN" dirty="0"/>
              <a:t>Workstation</a:t>
            </a:r>
            <a:r>
              <a:rPr lang="zh-CN" altLang="en-US" dirty="0"/>
              <a:t>（简称</a:t>
            </a:r>
            <a:r>
              <a:rPr lang="en-US" altLang="zh-CN" dirty="0"/>
              <a:t>VMware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特点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VMware</a:t>
            </a:r>
            <a:r>
              <a:rPr lang="zh-CN" altLang="en-US" dirty="0"/>
              <a:t>在虚拟网络、实时快照、共享文件夹等方面的特点使其成为一个开发、测试、部署环境和应用程序的最佳解决方案。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什么是虚拟机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无ffff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4" y="2245037"/>
            <a:ext cx="7482852" cy="381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5640772" y="1840694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VMware</a:t>
            </a:r>
            <a:r>
              <a:rPr lang="zh-CN" altLang="en-US" dirty="0" smtClean="0">
                <a:solidFill>
                  <a:schemeClr val="tx1"/>
                </a:solidFill>
              </a:rPr>
              <a:t>软件界面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6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6146" name="Picture 2" descr="df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92" y="2374856"/>
            <a:ext cx="6249273" cy="27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91647" y="2054444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① 新建虚拟机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03" y="1768129"/>
            <a:ext cx="4790477" cy="46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475131" y="1388148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② 新建</a:t>
            </a:r>
            <a:r>
              <a:rPr lang="zh-CN" altLang="en-US" dirty="0">
                <a:solidFill>
                  <a:schemeClr val="tx1"/>
                </a:solidFill>
              </a:rPr>
              <a:t>虚拟机向导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7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4649054" cy="776289"/>
          </a:xfrm>
        </p:spPr>
        <p:txBody>
          <a:bodyPr/>
          <a:lstStyle/>
          <a:p>
            <a:pPr algn="ctr"/>
            <a:r>
              <a:rPr lang="zh-CN" altLang="en-US" sz="3200" b="1" dirty="0"/>
              <a:t>目录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73500" y="367823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" name="矩形 36"/>
          <p:cNvSpPr>
            <a:spLocks noChangeArrowheads="1"/>
          </p:cNvSpPr>
          <p:nvPr/>
        </p:nvSpPr>
        <p:spPr bwMode="auto">
          <a:xfrm flipH="1">
            <a:off x="3676650" y="3175000"/>
            <a:ext cx="2190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11"/>
          <p:cNvGrpSpPr>
            <a:grpSpLocks/>
          </p:cNvGrpSpPr>
          <p:nvPr/>
        </p:nvGrpSpPr>
        <p:grpSpPr bwMode="auto">
          <a:xfrm rot="-12767">
            <a:off x="2751138" y="3175000"/>
            <a:ext cx="884237" cy="954088"/>
            <a:chOff x="1936217" y="1275606"/>
            <a:chExt cx="1296545" cy="1728192"/>
          </a:xfrm>
        </p:grpSpPr>
        <p:grpSp>
          <p:nvGrpSpPr>
            <p:cNvPr id="6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11" name="直接连接符 51"/>
          <p:cNvCxnSpPr>
            <a:cxnSpLocks noChangeShapeType="1"/>
          </p:cNvCxnSpPr>
          <p:nvPr/>
        </p:nvCxnSpPr>
        <p:spPr bwMode="auto">
          <a:xfrm>
            <a:off x="2779713" y="505936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53"/>
          <p:cNvSpPr>
            <a:spLocks noChangeArrowheads="1"/>
          </p:cNvSpPr>
          <p:nvPr/>
        </p:nvSpPr>
        <p:spPr bwMode="auto">
          <a:xfrm flipH="1">
            <a:off x="2609850" y="4557713"/>
            <a:ext cx="2318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虚拟机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16"/>
          <p:cNvGrpSpPr>
            <a:grpSpLocks/>
          </p:cNvGrpSpPr>
          <p:nvPr/>
        </p:nvGrpSpPr>
        <p:grpSpPr bwMode="auto">
          <a:xfrm rot="-12767">
            <a:off x="1711325" y="4551363"/>
            <a:ext cx="884238" cy="952500"/>
            <a:chOff x="1936620" y="1275606"/>
            <a:chExt cx="1297014" cy="1728192"/>
          </a:xfrm>
        </p:grpSpPr>
        <p:grpSp>
          <p:nvGrpSpPr>
            <p:cNvPr id="14" name="组合 117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907704" y="1275606"/>
                <a:ext cx="1297013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1961262" y="1347613"/>
                <a:ext cx="1189898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5" name="圆角矩形 5"/>
            <p:cNvSpPr/>
            <p:nvPr/>
          </p:nvSpPr>
          <p:spPr>
            <a:xfrm>
              <a:off x="1870249" y="2061625"/>
              <a:ext cx="1294685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8" name="4.1"/>
          <p:cNvGrpSpPr>
            <a:grpSpLocks/>
          </p:cNvGrpSpPr>
          <p:nvPr/>
        </p:nvGrpSpPr>
        <p:grpSpPr bwMode="auto">
          <a:xfrm>
            <a:off x="1711325" y="1870075"/>
            <a:ext cx="4411663" cy="952500"/>
            <a:chOff x="1711765" y="1263328"/>
            <a:chExt cx="4411519" cy="952284"/>
          </a:xfrm>
        </p:grpSpPr>
        <p:grpSp>
          <p:nvGrpSpPr>
            <p:cNvPr id="19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" name="圆角矩形 5"/>
              <p:cNvSpPr/>
              <p:nvPr/>
            </p:nvSpPr>
            <p:spPr>
              <a:xfrm>
                <a:off x="1923817" y="2061747"/>
                <a:ext cx="1240055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673801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1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8194" name="Picture 2" descr="sdfsdf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63" y="1755419"/>
            <a:ext cx="4791744" cy="463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564031" y="1375448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③ 选择系统镜像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9218" name="Picture 2" descr="fgdgds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27" y="1994081"/>
            <a:ext cx="3742857" cy="31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3865531" y="1645996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④</a:t>
            </a:r>
            <a:r>
              <a:rPr lang="zh-CN" altLang="en-US" dirty="0" smtClean="0">
                <a:solidFill>
                  <a:schemeClr val="tx1"/>
                </a:solidFill>
              </a:rPr>
              <a:t> 填写用户信息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10242" name="Picture 2" descr="无标dsfds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00" y="2179129"/>
            <a:ext cx="3496163" cy="28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253599" y="2476107"/>
            <a:ext cx="378824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⑤ 配置</a:t>
            </a:r>
            <a:r>
              <a:rPr lang="zh-CN" altLang="en-US" dirty="0">
                <a:solidFill>
                  <a:schemeClr val="tx1"/>
                </a:solidFill>
              </a:rPr>
              <a:t>虚拟机的名称和保存位置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1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11266" name="Picture 2" descr="的风格的风格的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82" y="2062930"/>
            <a:ext cx="4791744" cy="375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335431" y="1680248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⑥</a:t>
            </a:r>
            <a:r>
              <a:rPr lang="zh-CN" altLang="en-US" dirty="0" smtClean="0">
                <a:solidFill>
                  <a:schemeClr val="tx1"/>
                </a:solidFill>
              </a:rPr>
              <a:t> 指定</a:t>
            </a:r>
            <a:r>
              <a:rPr lang="zh-CN" altLang="en-US" dirty="0">
                <a:solidFill>
                  <a:schemeClr val="tx1"/>
                </a:solidFill>
              </a:rPr>
              <a:t>磁盘容量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5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12290" name="Picture 2" descr="无标sdf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99" y="1970808"/>
            <a:ext cx="4793012" cy="40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424331" y="1591348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⑦</a:t>
            </a:r>
            <a:r>
              <a:rPr lang="zh-CN" altLang="en-US" dirty="0" smtClean="0">
                <a:solidFill>
                  <a:schemeClr val="tx1"/>
                </a:solidFill>
              </a:rPr>
              <a:t> 硬件</a:t>
            </a:r>
            <a:r>
              <a:rPr lang="zh-CN" altLang="en-US" dirty="0">
                <a:solidFill>
                  <a:schemeClr val="tx1"/>
                </a:solidFill>
              </a:rPr>
              <a:t>定制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00" y="2042062"/>
            <a:ext cx="6761905" cy="41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5014685" y="1672624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⑧ 正在安装</a:t>
            </a:r>
            <a:r>
              <a:rPr lang="en-US" altLang="zh-CN" dirty="0" smtClean="0">
                <a:solidFill>
                  <a:schemeClr val="tx1"/>
                </a:solidFill>
              </a:rPr>
              <a:t>CentOS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1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14338" name="Picture 2" descr="sdfsdfsfs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01" y="2154301"/>
            <a:ext cx="4761905" cy="3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522000" y="1710724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⑨</a:t>
            </a:r>
            <a:r>
              <a:rPr lang="zh-CN" altLang="en-US" dirty="0" smtClean="0">
                <a:solidFill>
                  <a:schemeClr val="tx1"/>
                </a:solidFill>
              </a:rPr>
              <a:t> 登录</a:t>
            </a:r>
            <a:r>
              <a:rPr lang="en-US" altLang="zh-CN" dirty="0" smtClean="0">
                <a:solidFill>
                  <a:schemeClr val="tx1"/>
                </a:solidFill>
              </a:rPr>
              <a:t>CentOS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5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pic>
        <p:nvPicPr>
          <p:cNvPr id="15362" name="Picture 2" descr="dgdfgd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61" y="1846782"/>
            <a:ext cx="6095239" cy="4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6076232" y="2355136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⑩ </a:t>
            </a:r>
            <a:r>
              <a:rPr lang="en-US" altLang="zh-CN" dirty="0" smtClean="0">
                <a:solidFill>
                  <a:schemeClr val="tx1"/>
                </a:solidFill>
              </a:rPr>
              <a:t>GNOME</a:t>
            </a:r>
            <a:r>
              <a:rPr lang="zh-CN" altLang="en-US" dirty="0" smtClean="0">
                <a:solidFill>
                  <a:schemeClr val="tx1"/>
                </a:solidFill>
              </a:rPr>
              <a:t>桌面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rgbClr val="0070C0"/>
                </a:solidFill>
              </a:rPr>
              <a:t>快照（</a:t>
            </a:r>
            <a:r>
              <a:rPr lang="en-US" altLang="zh-CN" b="1" u="sng" dirty="0">
                <a:solidFill>
                  <a:srgbClr val="0070C0"/>
                </a:solidFill>
              </a:rPr>
              <a:t>Snapshot</a:t>
            </a:r>
            <a:r>
              <a:rPr lang="zh-CN" altLang="zh-CN" b="1" u="sng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：一种快速的系统备份与还原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</a:t>
            </a:r>
            <a:r>
              <a:rPr lang="en-US" altLang="zh-CN" dirty="0"/>
              <a:t>VMware</a:t>
            </a:r>
            <a:r>
              <a:rPr lang="zh-CN" altLang="zh-CN" dirty="0"/>
              <a:t>的快照功能就像是时光机，当需要在虚拟机系统中执行某个难以预料的操作时，可以在执行前创建一个快照，一旦执行后出现问题就恢复快照，从而极大地提高了测试效率。</a:t>
            </a:r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6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举例来说</a:t>
            </a:r>
            <a:r>
              <a:rPr lang="zh-CN" altLang="en-US" dirty="0"/>
              <a:t>：</a:t>
            </a:r>
            <a:r>
              <a:rPr lang="zh-CN" altLang="en-US" dirty="0" smtClean="0"/>
              <a:t>当</a:t>
            </a:r>
            <a:r>
              <a:rPr lang="zh-CN" altLang="en-US" dirty="0"/>
              <a:t>软件测试人员在一个纯净的操作系统中测试时，一旦软件出现问题破坏了系统文件，就需要重新安装系统。而利用快照功能，可以在安装系统后创建一个快照，每次版本更新时，将虚拟机回退到系统安装的初始状态，从而彻底避免测试环境出现干扰因素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8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1.1 Nginx</a:t>
            </a:r>
            <a:r>
              <a:rPr lang="zh-CN" altLang="en-US" dirty="0"/>
              <a:t>简介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别名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WWW</a:t>
            </a:r>
            <a:r>
              <a:rPr lang="zh-CN" altLang="zh-CN" dirty="0"/>
              <a:t>（</a:t>
            </a:r>
            <a:r>
              <a:rPr lang="en-US" altLang="zh-CN" dirty="0"/>
              <a:t>WORLD WIDE WEB</a:t>
            </a:r>
            <a:r>
              <a:rPr lang="zh-CN" altLang="zh-CN" dirty="0"/>
              <a:t>，万维网）服务器，或网站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用途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主要</a:t>
            </a:r>
            <a:r>
              <a:rPr lang="zh-CN" altLang="zh-CN" dirty="0"/>
              <a:t>用于提供网上信息浏览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常见的</a:t>
            </a:r>
            <a:r>
              <a:rPr lang="en-US" altLang="zh-CN" b="1" u="sng" dirty="0" smtClean="0">
                <a:solidFill>
                  <a:srgbClr val="0070C0"/>
                </a:solidFill>
              </a:rPr>
              <a:t>Web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服务器软件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 err="1" smtClean="0"/>
              <a:t>Lighttpd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 IIS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933205" y="3146961"/>
            <a:ext cx="3728851" cy="54366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81800" y="3144986"/>
            <a:ext cx="1315156" cy="54366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81040" y="4074562"/>
            <a:ext cx="1659429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r>
              <a:rPr lang="zh-CN" altLang="en-US" dirty="0"/>
              <a:t>平台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3543" y="4074562"/>
            <a:ext cx="2326278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dirty="0"/>
              <a:t>Windows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VMware</a:t>
            </a:r>
            <a:r>
              <a:rPr lang="zh-CN" altLang="en-US" b="1" u="sng" dirty="0">
                <a:solidFill>
                  <a:srgbClr val="0070C0"/>
                </a:solidFill>
              </a:rPr>
              <a:t>的快照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功能使用流程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执行菜单栏</a:t>
            </a:r>
            <a:r>
              <a:rPr lang="en-US" altLang="zh-CN" dirty="0"/>
              <a:t>【</a:t>
            </a:r>
            <a:r>
              <a:rPr lang="zh-CN" altLang="en-US" dirty="0"/>
              <a:t>虚拟机</a:t>
            </a:r>
            <a:r>
              <a:rPr lang="en-US" altLang="zh-CN" dirty="0"/>
              <a:t>】-【</a:t>
            </a:r>
            <a:r>
              <a:rPr lang="zh-CN" altLang="en-US" dirty="0"/>
              <a:t>快照</a:t>
            </a:r>
            <a:r>
              <a:rPr lang="en-US" altLang="zh-CN" dirty="0"/>
              <a:t>】-【</a:t>
            </a:r>
            <a:r>
              <a:rPr lang="zh-CN" altLang="en-US" dirty="0"/>
              <a:t>快照管理器</a:t>
            </a:r>
            <a:r>
              <a:rPr lang="en-US" altLang="zh-CN" dirty="0"/>
              <a:t>】</a:t>
            </a:r>
            <a:r>
              <a:rPr lang="zh-CN" altLang="en-US" dirty="0" smtClean="0"/>
              <a:t>操作。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单击“拍摄快照”按钮可以将当前状态保存为快照</a:t>
            </a:r>
            <a:r>
              <a:rPr lang="zh-CN" altLang="en-US" dirty="0" smtClean="0"/>
              <a:t>，同时可为当前的快照命名。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需要恢复时，先选择要恢复到的快照，再单击“转到”按钮即可。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2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 descr="sdfsss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11" y="2125734"/>
            <a:ext cx="5963483" cy="378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924052" y="1808506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快照管理器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0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df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19" y="2249731"/>
            <a:ext cx="4000000" cy="317142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830695" y="3388136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VMware</a:t>
            </a:r>
            <a:r>
              <a:rPr lang="zh-CN" altLang="en-US" dirty="0">
                <a:solidFill>
                  <a:schemeClr val="tx1"/>
                </a:solidFill>
              </a:rPr>
              <a:t>快照结构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克隆的使用情境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Nginx</a:t>
            </a:r>
            <a:r>
              <a:rPr lang="zh-CN" altLang="en-US" dirty="0"/>
              <a:t>可以在集群环境下实现负载均衡调度，而集群环境需要多台服务器同时运行。在</a:t>
            </a:r>
            <a:r>
              <a:rPr lang="en-US" altLang="zh-CN" dirty="0"/>
              <a:t>VMware</a:t>
            </a:r>
            <a:r>
              <a:rPr lang="zh-CN" altLang="en-US" dirty="0"/>
              <a:t>中，要想搭建集群环境，就需要安装多台虚拟机，操作会比较麻烦。为了节省操作时间和硬盘空间，使用</a:t>
            </a:r>
            <a:r>
              <a:rPr lang="en-US" altLang="zh-CN" dirty="0"/>
              <a:t>VMware</a:t>
            </a:r>
            <a:r>
              <a:rPr lang="zh-CN" altLang="en-US" dirty="0"/>
              <a:t>的虚拟机克隆功能，可以很方便地将一个已经安装好的虚拟机克隆成多个。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VMware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的</a:t>
            </a:r>
            <a:r>
              <a:rPr lang="zh-CN" altLang="en-US" b="1" u="sng" dirty="0">
                <a:solidFill>
                  <a:srgbClr val="0070C0"/>
                </a:solidFill>
              </a:rPr>
              <a:t>克隆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功能步骤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①  虚拟机处于关机</a:t>
            </a:r>
            <a:r>
              <a:rPr lang="zh-CN" altLang="en-US" dirty="0" smtClean="0"/>
              <a:t>状态；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②</a:t>
            </a:r>
            <a:r>
              <a:rPr lang="zh-CN" altLang="en-US" dirty="0" smtClean="0"/>
              <a:t>  执行</a:t>
            </a:r>
            <a:r>
              <a:rPr lang="en-US" altLang="zh-CN" dirty="0"/>
              <a:t>VMware</a:t>
            </a:r>
            <a:r>
              <a:rPr lang="zh-CN" altLang="en-US" dirty="0"/>
              <a:t>菜单栏的</a:t>
            </a:r>
            <a:r>
              <a:rPr lang="en-US" altLang="zh-CN" dirty="0"/>
              <a:t>【</a:t>
            </a:r>
            <a:r>
              <a:rPr lang="zh-CN" altLang="en-US" dirty="0"/>
              <a:t>虚拟机</a:t>
            </a:r>
            <a:r>
              <a:rPr lang="en-US" altLang="zh-CN" dirty="0"/>
              <a:t>】-【</a:t>
            </a:r>
            <a:r>
              <a:rPr lang="zh-CN" altLang="en-US" dirty="0"/>
              <a:t>管理</a:t>
            </a:r>
            <a:r>
              <a:rPr lang="en-US" altLang="zh-CN" dirty="0"/>
              <a:t>】-【</a:t>
            </a:r>
            <a:r>
              <a:rPr lang="zh-CN" altLang="en-US" dirty="0"/>
              <a:t>克隆</a:t>
            </a:r>
            <a:r>
              <a:rPr lang="en-US" altLang="zh-CN" dirty="0"/>
              <a:t>】</a:t>
            </a:r>
            <a:r>
              <a:rPr lang="zh-CN" altLang="en-US" dirty="0" smtClean="0"/>
              <a:t>操作；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 descr="无标dsfsdf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24" y="2000991"/>
            <a:ext cx="3543795" cy="34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554245" y="2230764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③</a:t>
            </a:r>
            <a:r>
              <a:rPr lang="zh-CN" altLang="en-US" dirty="0" smtClean="0">
                <a:solidFill>
                  <a:schemeClr val="tx1"/>
                </a:solidFill>
              </a:rPr>
              <a:t> 选择克隆源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9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 descr="无ddd标sdf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94" y="2230764"/>
            <a:ext cx="3934374" cy="332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592345" y="2485970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④ 选择克隆类型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8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VMware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的</a:t>
            </a:r>
            <a:r>
              <a:rPr lang="zh-CN" altLang="en-US" b="1" u="sng" dirty="0">
                <a:solidFill>
                  <a:srgbClr val="0070C0"/>
                </a:solidFill>
              </a:rPr>
              <a:t>克隆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功能步骤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⑤  配置</a:t>
            </a:r>
            <a:r>
              <a:rPr lang="zh-CN" altLang="en-US" dirty="0"/>
              <a:t>克隆后的新虚拟机的名称和保存位置，选择一个较大的硬盘分区来</a:t>
            </a:r>
            <a:r>
              <a:rPr lang="zh-CN" altLang="en-US" dirty="0" smtClean="0"/>
              <a:t>保存。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1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84" y="2196153"/>
            <a:ext cx="6104762" cy="31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643265" y="1917083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⑥</a:t>
            </a:r>
            <a:r>
              <a:rPr lang="zh-CN" altLang="en-US" dirty="0" smtClean="0">
                <a:solidFill>
                  <a:schemeClr val="tx1"/>
                </a:solidFill>
              </a:rPr>
              <a:t> 开启克隆的虚拟机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6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15635" y="2380017"/>
            <a:ext cx="8302939" cy="2160000"/>
            <a:chOff x="415635" y="2398807"/>
            <a:chExt cx="7920000" cy="2160000"/>
          </a:xfrm>
        </p:grpSpPr>
        <p:sp>
          <p:nvSpPr>
            <p:cNvPr id="12" name="矩形 11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96337" y="2000015"/>
            <a:ext cx="1235034" cy="866899"/>
            <a:chOff x="7623958" y="2018805"/>
            <a:chExt cx="1235034" cy="866899"/>
          </a:xfrm>
        </p:grpSpPr>
        <p:sp>
          <p:nvSpPr>
            <p:cNvPr id="15" name="泪滴形 1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1.3 VMware</a:t>
            </a:r>
            <a:r>
              <a:rPr lang="zh-CN" altLang="en-US" dirty="0"/>
              <a:t>虚拟机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370" y="2716155"/>
            <a:ext cx="8233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被克隆虚拟机和新虚拟机的数据是互不影响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若</a:t>
            </a:r>
            <a:r>
              <a:rPr lang="zh-CN" altLang="zh-CN" dirty="0" smtClean="0"/>
              <a:t>使用链接</a:t>
            </a:r>
            <a:r>
              <a:rPr lang="zh-CN" altLang="zh-CN" dirty="0"/>
              <a:t>克隆的方式，原虚拟机不能删除，否则克隆后的虚拟机将无法使用。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3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1.1 Nginx</a:t>
            </a:r>
            <a:r>
              <a:rPr lang="zh-CN" altLang="en-US" dirty="0"/>
              <a:t>简介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1238"/>
              </p:ext>
            </p:extLst>
          </p:nvPr>
        </p:nvGraphicFramePr>
        <p:xfrm>
          <a:off x="522516" y="2054453"/>
          <a:ext cx="8087096" cy="3526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47"/>
                <a:gridCol w="6184249"/>
              </a:tblGrid>
              <a:tr h="587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服务器名称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Apache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开放源代码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跨平台、安全稳定、大量的功能模块和扩展、技术成熟稳定、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高并发应用方面较弱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Tomcat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主要用于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Java Web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环境、开放源代码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处理动态请求、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静态资源和高并发方面的性能较弱</a:t>
                      </a: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dirty="0" err="1" smtClean="0"/>
                        <a:t>Lighttpd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开放源代码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轻量级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具有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的常用功能、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低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CPU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占用率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低内存开销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性能高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模块丰富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dirty="0" smtClean="0"/>
                        <a:t>Nginx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开放源代码、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轻量级、反向代理、负载均衡、缓存、适用于高并发网站的应用</a:t>
                      </a: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97485" algn="l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</a:rPr>
                        <a:t>Microsoft IIS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</a:rPr>
                        <a:t>具有图形界面管理工具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运行在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Windows Server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平台</a:t>
                      </a:r>
                      <a:r>
                        <a:rPr lang="zh-CN" alt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IIS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Windows Server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组合可以提供可靠、完整的网络服务器解决方案、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付费软件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76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27150" y="2555875"/>
            <a:ext cx="6858000" cy="355282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/>
            </a:endParaRPr>
          </a:p>
        </p:txBody>
      </p: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381000" y="1409700"/>
            <a:ext cx="7804150" cy="1471613"/>
            <a:chOff x="465918" y="1192212"/>
            <a:chExt cx="7804150" cy="1471613"/>
          </a:xfrm>
        </p:grpSpPr>
        <p:sp>
          <p:nvSpPr>
            <p:cNvPr id="10" name="单圆角矩形 9"/>
            <p:cNvSpPr/>
            <p:nvPr/>
          </p:nvSpPr>
          <p:spPr bwMode="auto">
            <a:xfrm>
              <a:off x="1412068" y="1320800"/>
              <a:ext cx="6858000" cy="1017587"/>
            </a:xfrm>
            <a:prstGeom prst="round1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pic>
          <p:nvPicPr>
            <p:cNvPr id="11" name="Picture 17" descr="C:\Users\admin\Desktop\8879-1203091935307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18" y="1192212"/>
              <a:ext cx="1457325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27150" y="1816248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手动安装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endParaRPr lang="zh-CN" altLang="en-US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7150" y="2997538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在安装</a:t>
            </a:r>
            <a:r>
              <a:rPr lang="en-US" altLang="zh-CN" dirty="0"/>
              <a:t>CentOS</a:t>
            </a:r>
            <a:r>
              <a:rPr lang="zh-CN" altLang="zh-CN" dirty="0"/>
              <a:t>时，除了使用</a:t>
            </a:r>
            <a:r>
              <a:rPr lang="en-US" altLang="zh-CN" dirty="0"/>
              <a:t>VMware</a:t>
            </a:r>
            <a:r>
              <a:rPr lang="zh-CN" altLang="zh-CN" dirty="0"/>
              <a:t>的简易安装功能自动安装，还可以手动进行自定义安装。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CentOS</a:t>
            </a:r>
            <a:r>
              <a:rPr lang="zh-CN" altLang="zh-CN" dirty="0"/>
              <a:t>提供了图形化的安装界面，能够方便地选择安装语言、选择应用场景（如桌面、服务器）、定制需要的软件包等。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请尝试在</a:t>
            </a:r>
            <a:r>
              <a:rPr lang="en-US" altLang="zh-CN" dirty="0"/>
              <a:t>VMware</a:t>
            </a:r>
            <a:r>
              <a:rPr lang="zh-CN" altLang="zh-CN" dirty="0"/>
              <a:t>中实现手动安装</a:t>
            </a:r>
            <a:r>
              <a:rPr lang="en-US" altLang="zh-CN" dirty="0"/>
              <a:t>CentOS</a:t>
            </a:r>
            <a:r>
              <a:rPr lang="zh-CN" altLang="zh-CN" dirty="0"/>
              <a:t>，体验完整的安装过程。</a:t>
            </a:r>
          </a:p>
        </p:txBody>
      </p:sp>
    </p:spTree>
    <p:extLst>
      <p:ext uri="{BB962C8B-B14F-4D97-AF65-F5344CB8AC3E}">
        <p14:creationId xmlns:p14="http://schemas.microsoft.com/office/powerpoint/2010/main" val="2456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1.1 Nginx</a:t>
            </a:r>
            <a:r>
              <a:rPr lang="zh-CN" altLang="en-US" dirty="0"/>
              <a:t>简介</a:t>
            </a:r>
          </a:p>
        </p:txBody>
      </p:sp>
      <p:sp>
        <p:nvSpPr>
          <p:cNvPr id="5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开发者</a:t>
            </a:r>
            <a:r>
              <a:rPr lang="zh-CN" altLang="en-US" dirty="0" smtClean="0"/>
              <a:t>：</a:t>
            </a:r>
            <a:r>
              <a:rPr lang="zh-CN" altLang="en-US" dirty="0"/>
              <a:t>俄罗斯人</a:t>
            </a:r>
            <a:r>
              <a:rPr lang="en-US" altLang="zh-CN" dirty="0"/>
              <a:t>Igor </a:t>
            </a:r>
            <a:r>
              <a:rPr lang="en-US" altLang="zh-CN" dirty="0" err="1" smtClean="0"/>
              <a:t>Sysoev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初始目的</a:t>
            </a:r>
            <a:r>
              <a:rPr lang="zh-CN" altLang="en-US" dirty="0"/>
              <a:t>：为</a:t>
            </a:r>
            <a:r>
              <a:rPr lang="en-US" altLang="zh-CN" dirty="0"/>
              <a:t>Rambler.ru</a:t>
            </a:r>
            <a:r>
              <a:rPr lang="zh-CN" altLang="en-US" dirty="0"/>
              <a:t>（俄罗斯访问量第二的大型门户网站和搜索引擎）使用的，具有轻量级和高并发的</a:t>
            </a:r>
            <a:r>
              <a:rPr lang="zh-CN" altLang="en-US" dirty="0" smtClean="0"/>
              <a:t>特点；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第一个公开版本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 smtClean="0"/>
              <a:t>月发布第一个公开版本</a:t>
            </a:r>
            <a:r>
              <a:rPr lang="en-US" altLang="zh-CN" dirty="0" smtClean="0"/>
              <a:t>0.1.0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目前</a:t>
            </a:r>
            <a:r>
              <a:rPr lang="zh-CN" altLang="en-US" dirty="0" smtClean="0"/>
              <a:t>：</a:t>
            </a:r>
            <a:r>
              <a:rPr lang="en-US" altLang="zh-CN" dirty="0"/>
              <a:t>Nginx</a:t>
            </a:r>
            <a:r>
              <a:rPr lang="zh-CN" altLang="en-US" dirty="0"/>
              <a:t>通过</a:t>
            </a:r>
            <a:r>
              <a:rPr lang="en-US" altLang="zh-CN" dirty="0"/>
              <a:t>BSD-like</a:t>
            </a:r>
            <a:r>
              <a:rPr lang="zh-CN" altLang="en-US" dirty="0"/>
              <a:t>开源软件许可协议</a:t>
            </a:r>
            <a:r>
              <a:rPr lang="zh-CN" altLang="en-US" dirty="0" smtClean="0"/>
              <a:t>发行；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可运行平台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 err="1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Solaris</a:t>
            </a:r>
            <a:r>
              <a:rPr lang="zh-CN" altLang="en-US" dirty="0"/>
              <a:t>以及</a:t>
            </a:r>
            <a:r>
              <a:rPr lang="en-US" altLang="zh-CN" dirty="0"/>
              <a:t>Windows</a:t>
            </a:r>
            <a:r>
              <a:rPr lang="zh-CN" altLang="en-US" dirty="0"/>
              <a:t>等</a:t>
            </a:r>
            <a:r>
              <a:rPr lang="zh-CN" altLang="en-US" dirty="0" smtClean="0"/>
              <a:t>操作系统。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5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1.1 Nginx</a:t>
            </a:r>
            <a:r>
              <a:rPr lang="zh-CN" altLang="en-US" dirty="0"/>
              <a:t>简介</a:t>
            </a:r>
          </a:p>
        </p:txBody>
      </p:sp>
      <p:sp>
        <p:nvSpPr>
          <p:cNvPr id="5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288" y="2583327"/>
            <a:ext cx="3942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2016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 smtClean="0"/>
              <a:t>月份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Netcraft</a:t>
            </a:r>
            <a:r>
              <a:rPr lang="zh-CN" altLang="zh-CN" dirty="0" smtClean="0"/>
              <a:t>公司</a:t>
            </a:r>
            <a:r>
              <a:rPr lang="zh-CN" altLang="en-US" dirty="0" smtClean="0"/>
              <a:t>在</a:t>
            </a:r>
            <a:r>
              <a:rPr lang="zh-CN" altLang="zh-CN" dirty="0"/>
              <a:t>全球约</a:t>
            </a:r>
            <a:r>
              <a:rPr lang="en-US" altLang="zh-CN" dirty="0"/>
              <a:t>10</a:t>
            </a:r>
            <a:r>
              <a:rPr lang="zh-CN" altLang="zh-CN" dirty="0"/>
              <a:t>亿网站</a:t>
            </a:r>
            <a:r>
              <a:rPr lang="zh-CN" altLang="zh-CN" dirty="0" smtClean="0"/>
              <a:t>中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 smtClean="0"/>
              <a:t>统计的</a:t>
            </a:r>
            <a:r>
              <a:rPr lang="zh-CN" altLang="en-US" dirty="0" smtClean="0"/>
              <a:t>前三位服务器市场</a:t>
            </a:r>
            <a:r>
              <a:rPr lang="zh-CN" altLang="en-US" dirty="0" smtClean="0"/>
              <a:t>占有率：</a:t>
            </a:r>
            <a:endParaRPr lang="en-US" altLang="zh-CN" dirty="0" smtClean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39699104"/>
              </p:ext>
            </p:extLst>
          </p:nvPr>
        </p:nvGraphicFramePr>
        <p:xfrm>
          <a:off x="4108213" y="2026704"/>
          <a:ext cx="4720444" cy="3318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391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1.1 Nginx</a:t>
            </a:r>
            <a:r>
              <a:rPr lang="zh-CN" altLang="en-US" dirty="0"/>
              <a:t>简介</a:t>
            </a:r>
          </a:p>
        </p:txBody>
      </p:sp>
      <p:sp>
        <p:nvSpPr>
          <p:cNvPr id="5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89225" y="4740161"/>
            <a:ext cx="165977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处理静态文件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966881" y="3749686"/>
            <a:ext cx="112815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SSL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Nginx</a:t>
            </a:r>
            <a:r>
              <a:rPr lang="zh-CN" altLang="en-US" dirty="0" smtClean="0"/>
              <a:t>可以提供的</a:t>
            </a:r>
            <a:r>
              <a:rPr lang="zh-CN" altLang="en-US" dirty="0" smtClean="0"/>
              <a:t>服务：</a:t>
            </a:r>
            <a:endParaRPr lang="en-US" altLang="zh-CN" dirty="0"/>
          </a:p>
        </p:txBody>
      </p:sp>
      <p:sp>
        <p:nvSpPr>
          <p:cNvPr id="14" name="圆角矩形 13"/>
          <p:cNvSpPr/>
          <p:nvPr/>
        </p:nvSpPr>
        <p:spPr>
          <a:xfrm>
            <a:off x="5310612" y="3767063"/>
            <a:ext cx="111825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GZIP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4239" y="2833992"/>
            <a:ext cx="1581397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虚拟主机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217838" y="3762129"/>
            <a:ext cx="1581397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重写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681425" y="4724251"/>
            <a:ext cx="344087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搭配</a:t>
            </a:r>
            <a:r>
              <a:rPr lang="en-US" altLang="zh-CN" dirty="0" err="1">
                <a:solidFill>
                  <a:schemeClr val="tx1"/>
                </a:solidFill>
              </a:rPr>
              <a:t>FastCGI</a:t>
            </a:r>
            <a:r>
              <a:rPr lang="zh-CN" altLang="en-US" dirty="0" smtClean="0">
                <a:solidFill>
                  <a:schemeClr val="tx1"/>
                </a:solidFill>
              </a:rPr>
              <a:t>程序处理</a:t>
            </a:r>
            <a:r>
              <a:rPr lang="zh-CN" altLang="en-US" dirty="0">
                <a:solidFill>
                  <a:schemeClr val="tx1"/>
                </a:solidFill>
              </a:rPr>
              <a:t>动态请求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346193" y="2839998"/>
            <a:ext cx="829887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59283" y="2833992"/>
            <a:ext cx="129682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反向代理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817221" y="2822117"/>
            <a:ext cx="129682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负载均衡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01740" y="3762129"/>
            <a:ext cx="129682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缓存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2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1.2 Linux</a:t>
            </a:r>
            <a:r>
              <a:rPr lang="zh-CN" altLang="en-US" dirty="0"/>
              <a:t>操作系统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开发者</a:t>
            </a:r>
            <a:r>
              <a:rPr lang="zh-CN" altLang="en-US" dirty="0" smtClean="0"/>
              <a:t>：</a:t>
            </a:r>
            <a:r>
              <a:rPr lang="en-US" altLang="zh-CN" dirty="0"/>
              <a:t>Linus Torvalds</a:t>
            </a:r>
            <a:r>
              <a:rPr lang="zh-CN" altLang="en-US" dirty="0"/>
              <a:t>（林纳斯</a:t>
            </a:r>
            <a:r>
              <a:rPr lang="en-US" altLang="zh-CN" dirty="0"/>
              <a:t>·</a:t>
            </a:r>
            <a:r>
              <a:rPr lang="zh-CN" altLang="en-US" dirty="0"/>
              <a:t>托瓦兹）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初始</a:t>
            </a:r>
            <a:r>
              <a:rPr lang="zh-CN" altLang="en-US" dirty="0" smtClean="0"/>
              <a:t>：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日首次发布，最初是作为</a:t>
            </a:r>
            <a:r>
              <a:rPr lang="en-US" altLang="zh-CN" dirty="0"/>
              <a:t>Intel x86</a:t>
            </a:r>
            <a:r>
              <a:rPr lang="zh-CN" altLang="en-US" dirty="0"/>
              <a:t>架构个人电脑的一个自由</a:t>
            </a:r>
            <a:r>
              <a:rPr lang="zh-CN" altLang="en-US" dirty="0" smtClean="0"/>
              <a:t>操作系统。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发展</a:t>
            </a:r>
            <a:r>
              <a:rPr lang="zh-CN" altLang="en-US" dirty="0" smtClean="0"/>
              <a:t>：后来</a:t>
            </a:r>
            <a:r>
              <a:rPr lang="zh-CN" altLang="en-US" dirty="0"/>
              <a:t>被移植到更多的计算机硬件平台，在服务器、超级计算机、嵌入式系统等领域都有广泛应用</a:t>
            </a:r>
            <a:r>
              <a:rPr lang="zh-CN" altLang="en-US" dirty="0" smtClean="0"/>
              <a:t>。例如</a:t>
            </a:r>
            <a:r>
              <a:rPr lang="zh-CN" altLang="en-US" dirty="0"/>
              <a:t>，手机、平板电脑、路由器、电视机等智能设备。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rgbClr val="0070C0"/>
                </a:solidFill>
              </a:rPr>
              <a:t>目前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zh-CN" dirty="0"/>
              <a:t>内核由</a:t>
            </a:r>
            <a:r>
              <a:rPr lang="en-US" altLang="zh-CN" dirty="0"/>
              <a:t>https://kernel.org</a:t>
            </a:r>
            <a:r>
              <a:rPr lang="zh-CN" altLang="zh-CN" dirty="0"/>
              <a:t>网站对其进行维护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7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1.2 Linux</a:t>
            </a:r>
            <a:r>
              <a:rPr lang="zh-CN" altLang="en-US" dirty="0"/>
              <a:t>操作系统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名称由来：</a:t>
            </a:r>
            <a:r>
              <a:rPr lang="zh-CN" altLang="en-US" dirty="0"/>
              <a:t>严格来说，</a:t>
            </a:r>
            <a:r>
              <a:rPr lang="en-US" altLang="zh-CN" dirty="0"/>
              <a:t>Linux</a:t>
            </a:r>
            <a:r>
              <a:rPr lang="zh-CN" altLang="en-US" dirty="0"/>
              <a:t>这个词本身只表示</a:t>
            </a:r>
            <a:r>
              <a:rPr lang="en-US" altLang="zh-CN" dirty="0"/>
              <a:t>Linux</a:t>
            </a:r>
            <a:r>
              <a:rPr lang="zh-CN" altLang="en-US" dirty="0"/>
              <a:t>内核，但是人们已经习惯使用</a:t>
            </a:r>
            <a:r>
              <a:rPr lang="en-US" altLang="zh-CN" dirty="0"/>
              <a:t>Linux</a:t>
            </a:r>
            <a:r>
              <a:rPr lang="zh-CN" altLang="en-US" dirty="0"/>
              <a:t>来形容整个基于</a:t>
            </a:r>
            <a:r>
              <a:rPr lang="en-US" altLang="zh-CN" dirty="0"/>
              <a:t>Linux</a:t>
            </a:r>
            <a:r>
              <a:rPr lang="zh-CN" altLang="en-US" dirty="0"/>
              <a:t>内核，并且使用</a:t>
            </a:r>
            <a:r>
              <a:rPr lang="en-US" altLang="zh-CN" dirty="0"/>
              <a:t>GNU</a:t>
            </a:r>
            <a:r>
              <a:rPr lang="zh-CN" altLang="en-US" dirty="0"/>
              <a:t>计划中众多外围程序的操作系统。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目的</a:t>
            </a:r>
            <a:r>
              <a:rPr lang="zh-CN" altLang="en-US" b="1" u="sng" dirty="0">
                <a:solidFill>
                  <a:srgbClr val="0070C0"/>
                </a:solidFill>
              </a:rPr>
              <a:t>：</a:t>
            </a:r>
            <a:r>
              <a:rPr lang="en-US" altLang="zh-CN" dirty="0"/>
              <a:t>Linux</a:t>
            </a:r>
            <a:r>
              <a:rPr lang="zh-CN" altLang="en-US" dirty="0"/>
              <a:t>是一种开放源代码和自由传播的计算机操作系统</a:t>
            </a:r>
            <a:r>
              <a:rPr lang="zh-CN" altLang="en-US" dirty="0" smtClean="0"/>
              <a:t>，目的</a:t>
            </a:r>
            <a:r>
              <a:rPr lang="zh-CN" altLang="en-US" dirty="0"/>
              <a:t>是建立不受任何商品化软件版权制约、全世界都能自由使用的</a:t>
            </a:r>
            <a:r>
              <a:rPr lang="en-US" altLang="zh-CN" dirty="0"/>
              <a:t>UNIX</a:t>
            </a:r>
            <a:r>
              <a:rPr lang="zh-CN" altLang="en-US" dirty="0"/>
              <a:t>兼容产品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8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916682-5902-40C2-9ED3-492080BF72C7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3章 PHP操作数据库"/>
  <p:tag name="ISPRING_OUTPUT_FOLDER" val="D:\test"/>
  <p:tag name="ISPRING_PLAYERS_CUSTOMIZATION" val="UEsDBBQAAgAIAEFOkUZQ57jmQgQAAHQOAAAdAAAAdW5pdmVyc2FsL2NvbW1vbl9tZXNzYWdlcy5sbmetV11v01YYvkfiPxxZQtouFmASiIs0yIlPEwvHDvZJP/Yh69Q+BAvHp7OdjHLFpg2tkxiTYBPr2KpOHZ00lk1ITIwyfk3jtFf8hb22k5IUUOxmF5FynDzP+/W8r99TvHi97aIu8wOHe3PC2cIZATHP4rbjteaEJpl/74KAgpB6NnW5x+YEjwvoYunkiaJLvVaHthh8P3kCoWKbBQEcg1J8enVGjj0nNMpmRas3RHXZVLSqZpblqlCq8PYq9daQwlv8I/+d989fuH723Pl3i6eHyCxERl1UlEkqlDCdO5OBSCW6ppjAhhVTxUtEKPW//Wbv6c2DrSf5wFqTKLKKAb+9M3j2eH/nVv/HF/koGjpeAPz67Yz2m7qOVWIaiixhUzZMVSNJahRMsCSUlnkHXaVdhkKOug77FIVXGRQ2dHyGAtexkx8sDg+8DptmTNLFRVmtmkTTFMPEqjR6IpQGu3ejnzYH93YHj+7lpNFFA+tCKbr78OCH7WNgzaT0KTxavxk9WM9HUpOrNQU+JPbi4Pf7e896+QgaWIUETI+7jg1DrGKzrC1BmWKRPcwD0S6Bla1ev7eRB7WMDUjO/T+nYVRxQa6KRNbUWEU6NoguVw4lZFEPcc9dQ9SyAIdWfdZ1eCeAJ7GqmJ2KKchnxcCXmyBeWVTeINSUEDleItmW02Xggm8zf5oN6KAKluLyXG7KH5jzoqxgyYR6SdqiSZL2jo1R6ACPh4i6Lo8DALvU7lLPYmiFWbQTMLQGf7MdO/nbKoWwY08+6Tg3EA2H3XNq2HiqhJdOFWZzTSYKjI5F6nswdHNSTbT968G2OwFEGoasvRpOi2IsE4X/xYtZ42qIhvHWoLLUZcaIjtjPG44BEsc6vOug5csOz47AddCHUMJt6rjZUbI6D4YaPgtgzDMfyd6VHDZVbUigcnRcjgXI/IQLC1CRHPhFXDZkEueYrQROOPW1lBQqrfebNWLBWuCykL3SyQq7wqH/XUa7UER47gSpcArHMJZLEKPJGo/A8Tk9ZFHBoRYNYQlD4JLrtCF+OwNns45HGUzH60QmYP7Dy2awuzPY/WPv6dewWkSPtgYbX0RP7uzvfLXf+6v/73cvn2/OYid1P/rsl/727ZR2GpuBRb1SMyuiWsEg8/6d76O/s4JAprEzCjFMRSzH8OjxFrz5o89/izZ/jdZfQHD9W1/2e/9kJEyXLwnPi0A6ylrCVCgUMnIc9Sh1BBajnx+8fL6RiwSaMB49+JDsQ5WHLPh4GgkRy5O45JAFNVxdR7g8C2xS+2EGRULESq0O8oC1Q2cB7/jW9LVgnKEu6pdgCCSrlVCqU/8aTBDCuZuLJYk7nmJhPuvH2uDHCWYbxHHURG6YoiQlFxu40riOdS19gdmIJqMsvuG4cMPJSlapiSpMmSN8zHbCnITJYB91PLRgeh4pLd7bXpvzh6cguR8WT49dF/8DUEsDBBQAAgAIAEFOkUZ4aHBSPQQAAD0OAAAuAAAAdW5pdmVyc2FsL2N1c3RvbV9wcmVzZXRzLzAvY29tbW9uX21lc3NhZ2VzLmxuZ61XXW/TVhi+7684soS0XSzAJBAXqZETn6YWjh3sk37sQ9ZpfAgWjk9nOxnlik0bWicxJsEm1rFVnTo6aSybkJgYZfyaxmmv+Au8tpO26ZhsEy56cdw8z/v1vO95T/ni9Y6LeswPHO7NCmdLZwTEvBa3Ha89KzTJ3HsXBBSE1LOpyz02K3hcQBfFmbJLvXaXtpk4M4NQucOCAA6BCIejI3LsWaFRsap6vSFpy5aq13SrotQEsco7q9RbQypv84/8d94/f+H62XPn3y2fHiFz8Jh1SVUnmVBCdO5MNo9GDF21gAyrloaXiCAOvv1m7+nNg60nhbB6k6iKhgG+vTN89nh/59bgxxeFGBoGXgD4+u181puGgTVimaoiY0sxLU0nSVpUTLAsiMu8i67SHkMhRz2HfYrCqwzqGTo+Q4Hr2Mk/Whw+eF2WYUs2pEVFq1lE11XTwpo8/iKIw9270U+bw3u7w0f3irEYkokNQYzuPjz4Ybs41EpqnqKj9ZvRg/VCHPNKbV6FPxL7cPD7/b1n/UL4BtYg+MyY69g0pRq2KvoSFCjW1sMCCP0S2NjqD/obBUDL2IS83P8zA6JJC0pNIoquxeIxsEkMpXqonBb1EPfcNURbLcChVZ/1HN4N4EssJmanGgoKGTHx5SZIVpHU18gz5UOOlwi17fQYeODbzM8wAV1TxXJcmMtN5QNrTlJULFtQKVlftEjS0LEtCrL3eIio6/LYfTBL7R71WgytsBbtBgytwc9sx05+tkoh6NiRT7rODUTDUcucGnWbJuOlU6WpPFOICsNikfoezNdiTBOd/t9QO90A4gxD1lkNs2I4lofS23Biyqgakmn+b0h5ajJdPCfMFwzGBG1jA2416POKw3MDcB2UIYi4Qx03N0jR5sBMw2cBzHTmI8W7kt+ipo/wGkdvSLEAOZ9wYAFqkR++iCumQuLsspXACbMuoKRCaZ1fr40W3P0uC9mRPlbYFQ497zLag+rBdydIBVMqbquIEMaTNJ55x8fyiEQDd9o0hBULgUOu04Hg7WzKZh2Ps5eO04k0wLSHi2W4uzPc/WPv6dewP0SPtoYbX0RP7uzvfLXf/2vw73cvn29OYSZ1Pvrsl8H27ZQ1g8zEklGdt6qSVsUg7sGd76O/c2JAnbErKjEtVarE6OjxFtzv0ee/RZu/RusvILLBrS8H/X/y8aXblYznJOAcZywhKpVK+ShO+pO6AavPzw9ePt8owgGNF48afMj1ocZDFnycwUGkyiQsOeQAjdbSMazAcprUfJQ8iRCpOl8HWcBuYbCAd/1W5uV/nKAuGZeg7ZPdSRDr1L8GI4Nw7hYhSWKOh1ZYyPabbObH8VMN3ThiojQsSZaTxwo8U1yndS29p2xEk8kVv1pceLXk5KrOSxpMlRN0zHbCYnzJDB+3OHRdeh4LLN7LTo70wwM872bKp49efq8AUEsDBBQAAgAIAEFOkUYdEdZ1KAQAAP4PAAAnAAAAdW5pdmVyc2FsL2ZsYXNoX3B1Ymxpc2hpbmdfc2V0dGluZ3MueG1s1VddbxtFFH33rxgt6mO9TpuQNFq7ihJbjXCcUC+iFULRePfGO2R2ZtmZtes+FVQqglSohJBQqKiCSsIDBFSpUiGlPwbVdnjqX+CuN3Hi2ilrqqBUfrD27rnnfsydMzvW5Rs+Jw0IFZMib0xkcwYB4UiXiXreeM8unZ8xiNJUuJRLAXlDSINcLmSsIKpxprwqaI1QRZBGqNlA5w1P62DWNJvNZpapIIzfSh5p5FdZR/pmEIICoSE0A05b+KdbASijkMkQYiWmJelGHAhzMQXB4uwoL3GqPMNMYDXqrNdDGQl3XnIZkrBeyxtvzczFv0NMQrXAfBBxcaqAxtisZ6nrsjgfyqvsJhAPWN3DxKcnDdJkrvbyxsXchZgG4eYwTY88KYLGNPMSqxH6gN8HTV2qafKYBNRwQ6tDQ2JyW4L6zLHxDYkbkDcW7NVqeXGhuFpZtovV1Sv2UjnJYQwnu3jNHsPJXrTLxXHwaemvXF8pXi0vVt5ZtZeXy/biypEXdnSgIZY52DELOyuj0IF+wyztRX5NUMZx2l5qowKN88ppWAdblhiu4hrlCgzyUQD1dyPKmW7hWOdwrNcBgjkVgKOvxsuWN3QYgXFElxBiYriW/ZmYutSfiemZgdLNJPpRWSOztKjW1PFweNDWS80yj5sOYWtSDJQWP5Oa5G6/IPBr4FaoD8f2RHWdiRIiJwyyhovAsdS5kFFuEKaxdKfvrKKa0kz3dmHpOJIgF+52IEvVoVY4Hg3VQMf7XY8H3yl8UJEa1IdJKxLTSdDOt7+2721393a6e788f/LF8ye3Oj9vdTdvdx5/tb/z+f7ub+0/v3nx9EEaqusyIn6kNEExCThoINoD8nHEbpIarMkQCAfaQNlBO1NEceZCdizigCp1REp1wkHOJZtgsbJQvHaOaEmo26DCGZMcVx/8QJ8GP8XahcQQnMsmuMcosDMOjRSQFsJc5vZgacpMHdujDYgDNhg0e6Q43gzzSTjxhYNzykQEaQkdKogUvEWog1qgCCpug8lIoSWOgeX1qNV/SjBxJUz0Uq3jdsJgoQthGrbcxIWLk1NvT89cms2af93aPv9KpwN9XOE0jpYI5PyJApzO6yUZ/henV4jxkG9Jhn48oe5Q0NEHzIEQDkuFZcYSNlrResJ7FgWt8+DHzsaz7t7Xne/vv3i6mUrYHm117m90Pv3pwHfzdvvOZ+3d39P4th/udP94tL9zp/3dszT43hKkIt64iwr799bjVOB7X6YHo46n49xOA+tu7bZ307X5kx/aD+8mp0Ua/Ps0FHgEvBHQCp5W9d6XJMHzijOf4f57I4ToJE14fQ37X3Totb6sEhE7TR3KZrOnNgVnXudPs71nqWPJU/8uNHD5scyR18z4jc8E87GP8XdM/25amJrM4XVq5KtMBtkG7+yFzD9QSwMEFAACAAgAQU6RRstwdQu3AgAAVAoAACEAAAB1bml2ZXJzYWwvZmxhc2hfc2tpbl9zZXR0aW5ncy54bWyVVttu2zAMfd9XBNl73V3TAWqANs2AAt1arEXfZZuxhciSIcnp8vfTtZYSO/FMBLDIc0SKIukguSVs+WE2QwWnXDyDUoRV0miCbkbK63neKcXZRcGZAqYuGBcNpvPlx5/2QZlFnmPxHYipnA0uoHezsM8UivfxbWFkjFDwpsVs/8ArfpHjYlsJ3rHybGj1vgVBCdtq5OWPxWo96oASqe4VNElM6ysj0yitACnBhPR9beQsi+IcaPB0aZ+JnN7V6dMf0HZEEmVpN5+MjNFaXEGa5KsbI+N4pndPb2Vh5DRBwV+loV8+GxmFUrwHkW5+99XIKIO3Xfs/NdIKXpmEppzTl/jOoRyXuv1MVJdGzhLMgYyjs7fg02PPeheB/Gvc98i0q+D0yeT1YCCYS88pLJXoAGVh5Wyy5m+PndL9AcsNplIDYlUPetJBP+FOhm1SXY/7A2+ElRHIK3rEK6ddAysXb+w0NfSE1erWzooY+66LIhSw88ooxF7ZI3/rvB4hI2WPfKakhEdG98cRHJocKVzyLfbXeTr/2goM62XIWFgFq/H0YFpXRqF6RcA0vISlNOG8kAbMvaHM6lxI2VFMiOEdqbAinP0yuHxvDyNRdmDwtTZcWUgRRWGo4GyMekzH6bLrtB69NS1I91noD+fWM6Wn+PUcK4WLutGfJTmfeZ5uE52YeTbMMHNSw0Hcsw2PONb3GKnBYgvihXM61Q3jCuTU7blrrjE4yqIcoGw4y8hvMpR+1jU5iLW+NQKhbFKdw9Wkqqn+qVcCb1CmhBGjY6pab8cwea/KSOFLALAo6lCzbuEsTUcVobAD6q2Rwh547GRI6hodK7cb9QAbFRec10yqSD8p+kqJcalhgPCq4xpmOMv5KaxwLu3Jkr4PQ7hv/GQsh2FmSi/27hS+lJKdtf04hVpp/k3+A1BLAwQUAAIACABBTpFGK6zr+fwDAAAPDwAAJgAAAHVuaXZlcnNhbC9odG1sX3B1Ymxpc2hpbmdfc2V0dGluZ3MueG1s1VffbxtFEH73X7E61Mf6kv4gaXR2FSWOYuE6oTlEK4Si9d3Yt3Rv97jds+s+FVQqglSohJBQqKiCSsIDBFSpUiGlfwyq7fDUf4E5b+LUdRLO0BYqP1g3O/PNzLdz394656+GnDQhVkyKgjWZn7AICE/6TDQK1jvuwslpiyhNhU+5FFCwhLTI+WLOiZIaZypYAa3RVRGEEWom0gUr0Dqase1Wq5VnKorTVckTjfgq78nQjmJQIDTEdsRpG/90OwJlFXM5QhxjuiD9hANhPpYgWFod5Ys65JZtvGrUu9KIZSL8OcllTOJGrWC9MT2b/vZ9DNI8C0GkvakiGlOznqG+z9JyKF9h14AEwBoB1j11xiIt5uugYJ2eOJXCoLs9CtMHNz3QFGZOYjNC7+GHoKlPNTWPJqGGq1rtG4zJbwsaMs/FFZL2X7Dm3dWVSnm+tFpdcksrq4vuhYqpYYwgt3TJHSPILbuV0jj+WeEXLy+XLlbK1bdW3aWliltePohCRocIcexhxhxkViaxBwPCHB0kYU1QxnHYnqNRgcZx5TRugCsXGO5inXIFFvkggsbbCeVMt3GqJ3CqrwBEsyoCT19Mt61g6TgB6wDOAGJhuJeDmTh7bjATU9NDrdsm+0Fbh1bpUK2pF+DwoK1fmmM/a9p3q0sx1Fr6TGqS+4OG6sgyx15mY0a5RZjG3rzBqk4Z0AuMI/9p7GS+LvRIc15AYzXE4YDHdJS94ntVqUG9b5ozpqNcu1//3Lm92dvZ6u389OThZ08eXu/+uNFbv9F98MXu1qe72790fv/q6aO7WaAuy4SEidIE1SHioIHoAMiHCbtGalCXMRAOtIk6gnamiOLMh/xYwBFV6gCUaoNBTpixLlfnS5dOEC0J9ZtUeGOC435CGOmXgU+xdyExBeeyBf4zEMiMRxMFpI1uPvP7blnazJw7oE1IEzYZtPqgOLAM6zGYuODhnDGRQFZAjwoiBW8T6uHbrQhqaJPJRKElzYHt9aHVPyrQhBIm+qU28MzAZLEPcRa0iclTp8+cfXNq+txM3v7j+ubJY4P2FG+Z0zSbkby5IyU1W9Rzwvo3QcfI60jsgozDdEL9kaSHHxl70jYqFY6dCsvhGtWX0lcjUd2733fXHvd2vux+e+fpo/VMUnV/o3tnrfvxD3ux6zc6Nz/pbP+aJbZzb6v32/3drZudbx5n8e+Tmgl47RZq5p8bDzI53/48uzMqczbMzSxuvY3tznY2mj/6rnPvltH/LP7v0ligqL8WrlU8fxr9rz2CJxBnIcM36rWQlqPe8n+vSq9EWY7/+jG680KVJZ/Pv7R9/e+1+IUS9n/iwDwN7hRDlwjHPvS6lkP78CW2mPsLUEsDBBQAAgAIAEFOkUZuh488mwEAAB4GAAAfAAAAdW5pdmVyc2FsL2h0bWxfc2tpbl9zZXR0aW5ncy5qc42Uy27CMBBF93xF5G4rRJ+03aFCpUosKpVd1YUThhDh2JbtpKSIf2/GvOzEKXg28c3JnfFEnk0vqhdJSPQSbeyz3X/4e6sBakYVcO3rrEPPUSeaZXOYZTmwjANpIOXh06O8PREhY8KtaVx9oq12/IjANwvKtIvLgIUKaDqglQHtJ5RkHRJ/j2LPOdfuTE6j48IYwfuJ4Aa46XOhcmoZcvVml3vEBixKUGfQBU3AMx3a1UWeHB+GGC6XiFxSXk1FKvoxTVapEgWfd+VfVhJU/ctXO2DwPHydeHYs0+bdQN5MPHnC6CalAq1hn/dxghGEGY2BOb4Du/5BPeP2gRp0menMHOjRDYZLS5pCq0tPIwwf47VXq5tDjDZnYG12xN0thkcwWoFqWY3vMTxQyEJe8AOlEil2pIW2e35EmaDzjKf71AOMIIfFom1X904HteWPiXeFROMKLQP3NO8aHRfce+MNpUNW3cg6DV16FhJ5SBSBxDIElsFqTHOM4P4rItQYmizzejrUs7FuA1UrUDMhWF3+97lCy8bI6m3/AFBLAwQUAAIACABBTpFGIABUxugAAACTAQAAGgAAAHVuaXZlcnNhbC9pMThuX3ByZXNldHMueG1snZAxTsQwEEV7n8KaHnu3W0V2tkPajgLqKGRNsGSPo4xDuAQX4AB0SHScaCWOga3ZRdBSWPLM/Pf/2Gb/HIN8cjP5hBa2agPS4ZCOHkcLd7fXVzuQlHs89iGhs4AJ5L4Vxm93eDM7cplksUCy8Jjz1Gi9rqvyNM3FgVJYcjEmNaSoy4kJdSX1xCgw2/h/0ecetEJIae4XH/IB23IvFUskzYOFynQOlceHBLoKjP5R12pYKKf4l8Q+lueeXl5P729fH5/A0zL3DceyN6PdZaPNeacuOqJ+dKQCjpxZU1nGG1xChdG/PrMV31BLAwQUAAIACABBTpFGrFD4jWcAAABoAAAAHAAAAHVuaXZlcnNhbC9sb2NhbF9zZXR0aW5ncy54bWyzsa/IzVEoSy0qzszPs1Uy1DNQUkjNS85PycxLt1UKDXHTtVBSKC5JzEtJzMnPS7VVystXUrC347LJyU9OzAlOLSkBKixWKMhJrEwtCknNBTJKUv0Sc4Eqn/bOerp22YsN25X07bgAUEsDBBQAAgAIAHa4w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EFOkUYUpKuaNAgAANwdAAApAAAAdW5pdmVyc2FsL3NraW5fY3VzdG9taXphdGlvbl9zZXR0aW5ncy54bWytWVtv48YVfs+vGCgI0L5YF+oKaAXwMrKJyJQi0vZui0KgpLFMmCJVcuRdB3pIgzboFtimQNIi3aZdbLHdLdDEDQKkTbNpfs1K3n3KX8gZXixSlmVyHRF+mDPn+86ZM2fOXFx3jw1LnLrUHhvv6tSwLZVQalgjt/EGQvWBbdpOxyEuoW52KTkwrKF9V7YObSYDqUt1a6g7Q5H1uo0cano/VK3wVakKraJQLKBKERdwFUm4JEJfjZNqnAh9UiEv1rMrFD6vQwbEoutZ69lY72WAbLnEobI1JPcaXFw72hUfwbajDw3QcxvlIvtmodWZVGQfKuZLlRKeFXiO48pILEl5KTerVGoVPo9wrljKcTOhWuAKHMqXSvlaeZavFEoctJq1MrAUca2MipVisSDNCrgAaMTzglQQZxWuls/zYA1Xa+Ks2RQquRzK5/NcUZqVylxTyCHQ5oCD56osgJzECVx5xgt8vsqhptgUmsUZlnBZLKFqAZdzuVlRELhcbhnc5eii4VpKEw8nDOc1hGunYG0vy63smuSqD6aOA8oaGU9MnRJk6WNyKzN/8HD++dOXX/w3E6Sll8KhUuhNXOoLQcwoGhcM9azXDjs9H6KLICpHxvBWpj+l1La2BrZFwbEty3bGuplpvOnnSTCKJEj7hDhpcIf6gCzNVbxfUlhgC3IXvk2ggT2e6NZpyx7ZW319cDxy7Kk1TOTm0emEOKZhHYN2rlYR8UZDpuFSmZJxzD9cZV9y2ARqk0uYe2XMvkRIU+8TM7SY834pcEuT10dkBXpiuAb1oHyefZugE31E4hNQ5dm3GWOBlfisVdh3PYiSexTUObbUCxvVTf2UOHEjfmnciLIn00nafJo49ogFO467fqIvcKYNlcYaMQ9z7EsEYgNkBhPNUhA2b/zSimLQXK0l9TFYgcmNFpdA5FF2hJ7Y3u3wyp1eq73d7gnydqYh+qsSsWX5xk8K5eq9fKn803o2ACakUnf5VitOhjyyUi4Zl6J1260eEOJWT8G3tUxj/offv/j6vVePv0qNb+9pLVnBQPHk2fk3X7589sH8L9+lZul08T5Q3H+Q3Iu9bhcrWk9tyRLuyWpPaWtemFpYw1KmcceeoiP9hCBqoxOD3EX0iCAo14ZDkGsaQ6+DlXDDmpIE9qQufyAr2z2t3W6pPaxIoSTTOH/+0eKvj84/fn7+2cfpmbq8iruZxuKjp6/+/OT14D0vH3yGxf33Fp/eT82zI2/vtOBPY768+tcnL745S83RwQoEI1EMdrGq8tu4J7Rvw8Sx/HuaEtV+G2w9PpufPUwJvINViNUn/04AU/h9eZvX5LbCEqyLVa0rixfZNdAtZFvmKdIHA8Ah2FFODHvqgoQlHBn6eeamNqTid/YgtWW+tSaNfU5kWF5Cj4wTAl44Q+IkMAOrTMQSm7B39uSf9Zq83MJSD2ZQah/0NK8QMHs6LBHLpkg3TZsNA0zrwxPdGhDUJwN96hJ0CmpDY+ipTXQYPHPml1PjXaTTYHm9FaxMRcK339q6sXey1oIic6A7FlTh9Gyx6nB5yGM4YoLrsMdP6HVjicRj68dy5EcYXYdX1SuHlmSObj6uFRdeY1Aq5D3uwmYJNUEw7FQgvAsZk2ngsW6YqYCy0gRz3v0YTvQOYpeWVARKO+BQbHQDmn2Yi5gj+zBH6SgOsKDKGos66bNDagKwN3t+HqzPHXaVMAnc2S7yp08ObagRJtFPYGZBbrh+Qm29nr20iRJWYlYvo6U9IFLArZH3CoLAMdMYs9N6Mtq9XRxG0y/HsZDArgEb1fnzZ+fPP3/x9e/grLL47PH5w18vvvrw5bPfvjz7Yv7/P37/7aMbmvIHsfjV3+dPHvjMCQhVzHfFnZ7IKyKGRTD/8E+L/6TAQQYzl1qa2mvxAmNYfPkYzhGL9/+5ePSPxf3vYJTzD34zP/tfck7/ZCfhJg+8YQQ9sq2treQ0q3757sCR62+ffv/tw7Q8sFBZqcIXfD9XbErcXyTg0XghDvUaCYHBMTmEpjwsezkRBJTXNF7c2YW0gXNMl7j21BkkOmRESXb57ttQLrxzW6axqzvHUG402zbTEnkxYIWPpvbhdW8OUY4bF3EWAU3u9HhJ8i5XcK0yjcGxvxcOkY6ChxRkwi0rBZ+4wytQlVYoydCg6Tm9fSEsD7BS/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/7WqUFNcnVye+OAJRgNtddetwICnXVLwH+gXQ2GL0X0dEJuZeBqoQ+Oxuy5PIMCjlsZFk7/5fsq3CSsZ6ycRZCeN5uhY6+oezU9lUmLlfJ0pmx/sW8G1bOX4lTPbpqhekB79QRa03GfOBhywCBhcsZlUe0jY3Rkwh/d927ncdgVnVE8PQJqCy4XISYiiKUV0Z3BUbhW/Ea0fzw1qWGSE2IGOhFBJDSbR193YW1sTm2etsghjSZ3IEm9BoJKt8zEqHa840qYd5dZi/N70u06VO+73ujX1Kpw61kWqzWbUVikWbJHvfIFsbRdYwt0rwp/PRvdZaFEXfrn1aoMoMB35T9wfwBQSwMEFAACAAgAr3iJRvu1d5kcKwAAB1AAABcAAAB1bml2ZXJzYWwvdW5pdmVyc2FsLnBuZ+18e1RT19Yvtcf2fNpqH1QEEY4iQhDCQaoYgVAfoICCJKBGXm1DpAqChEIIBOipx/oAEoE8RAKpIkJ4RUJ5Q6JWCWRrUq0QkUeqSYwSCCYxwCYJuQlaH6c94447vu8bd3z3+odD9tpZc/7mb80511x7r71O7QnZ8eEim0UWFhYfBu7cjrCw+EuVhcW77/71PVMLriZ9sem/d1IRO7ZaNAhsn5gu/hK/ZfcWC4tG0mL9VwtN1/9xdCcq1cJiyc/mf+/wkqvjLCxC6YHbt4RnxEyMJJPS4lHwL+HF9leWfnFtxW7ycvFZjuclzp33HC/89Z1Pmw+f+zHi3TUXnYN+OvvlyYhde/IKv9v43rGWj979y3XE927H9x7N4aZmKNnl/QkNacLykvipumx6X2EJyjh1P+sgtDwtfeLBh/F5hMkssXeWtn+fMAYvo6SK56Za3zFB+y0oQEQehRh+Xc+iIFGoiQ9MbRYiiO/dXjxMOzKZ0zr8kbklaetstQY7ZpybNPI/NDf8traSlnmsVWOWcXTFneDuB95iMKT9k/kfIzKZXuHr5n+2ZU/IyvP62HVzBrExu32JqenLUDJyx06YmRf66QRIlV3WeKOOMI62RzZEXT3mXKXOnn16wi+qAVDnDRzpS/EzgkKaYgklFTVHcFuZWb6NmDIiNzN+s5OKHTuR8/iEIEdllatqvvZbfO5UvNAu8/H51P6pZ3bbYZRJFGEiIbYzGc8RqLdxcYPTHcJsVEi3qiDZx69VpY0AmKWbYs2QRpspSMViPdnWbwrtl55j1Y+FDdmFmwQIO4b7RBUWB6CMtF8xQudLNWkn9oSYbL4y0dGIdUHk5K9e5di/1Ph0KSN5BeSLnnQUjcXrwHyl5kx3TzbLCr1/6ukgdBOGU7x2w0NPqZQ4ro5Q6pNELXiIcV2hs8tM8pJtoSDxR0SOdzNGqIDmHFHOEB3q6oHxEmmTmk0xcGKqMIEywcA/KhERfYmfSprriMUySqKXXS4Ep4jgEQcZ52UeWKiik28y4zsFziFZkRf1uOrs8lyh00KhGlqDSaGkVexanrwu+Ksz2RrwHlRBrbxzD8rgZYwTyj9BJ5ZK8hccpm+zSybvOUEfuje11qca60Jq1NvJ0OXJVLkWYBPKRehx2gWIjpgG+mAGNolThrsODibbZhF8iZ4ce/zuWknURZcq7LhseiNvOa/cYH1gzud6x4/vmj2hp5mKbP9ReDxXmkSxfAflt6iAbPHzvY0K5KKLf11+/OqZrauG3GgyhWUsSLBNrQOmKv7Zq+pJLzQM8PicE+VDuzPPyMI5yZKQSsLNVKE6zcMz6GIvB7URbo8L8OcIPDSzBZO50qxCmWS5R05IjSRqjbwZWsVOREEDTl+2zZqK/8YyajAHP2qCcuVWR2GrtvKf+0cdPfknyH9NQDE6IwPOe/ALLP8CsA/1itBcrQTaKtwIZItil5p0z24SPdlCRULSeqZd7JEfYcCMOXwDBNuTQBb9nRE/kjHR4+EQK98EeAtW64gXkiFD4bz2nVOoXPumRENmwcQPsg5CmRb0IXlP3WqXDje5yjugXc8HCZ2b6mIFSoiUFNwd9t0+OZqhSnFdgbu7nf9jY6j0LHpwNoXmf73j+s6rbM6xtQrkF7bYJPRQ6dO/AUwVPuaE5XpwM7AD39QFOKs3x+kaR2YIy3kFXXslR7L7FQxGXh2LmFqond6AHcd8vAwEAbbJSei8TSL6vpY+0H3aPC4N4gIKsv0XoTplOvA0CRN42XUdYoFrXl6K6NamHmc7hE3ckGo/rMfZpacjj8+0dVA0jcxkkj1MHjIzu9bnMdZF6CVMJSeh4HxmXSRnI+ijI7KhDFJaI1y5STCrtRezFM5VNZNHOAJYkuGDAs2tVHu5J9EjB24moDTVTRa+6FjYB66y7/0W+sOFsyoqc/8yOIq2+su6SOoqSCvCJj+tIm65riBt0I/kNSCfAY44VPZsCmmxlxMet4+Q3w8LcePG4ws0WueDbELXe4ApajIJoak5KC9+1Vf4YfI2MNOSPKLgwgX+NZMJUd+OP875gSovRZOOsA3q5fPe0EbFnlZo/8aHmCGhf6Rv3jr/52/hzlXEM1hzrt/0GZ/pcJG+wPRnyPH5lu8iK+YvfxtwrjJnt7YN830skgr+ze3kGVGuQeQ5f/Hh/+a3/4nbbeR4RvbU+HGrmE1ZTyppgu3b1y9e/+n6FTUljf7mRHvlJ2HOVFM8q0vN7w5GfFxov6ZpleeFcytXyixNvX/lgLeSRzs/+OxjfPZ6h5rB22HmDPf33dvj1vWPP55XcHbtajblcPq3ZKTpYtenHw8GbfDePI/o0qmTiZUvJW3f3oK4RSSaMX53aPXqSObBHTvmAXz+cWF9eFPFPOovz53s3ftWzX+PmuLOQqtYgmq8z4nhkwVEjmKVt5JzNIOlo88uVRSl2shpqbdgAPyVPqw+sE/z9OeltOO/eACwddVTha9ESYQVJPgBqh9uiyBamfNKOdGPN7OMg4JNb1PfRYaO6HYRV70Cw2PUPGsPhpZaIk+MO3nRXpfWMd6eAC0O2xWd7tc++Mow21yqvxAxZ68qN01zWZEjMeVZynZNKlPgcbDJ9RK0iTFMeF03cO3gk3uIMvTNuOhdt5ROS9e+rjvtkKdtZE1qfn34jbs3c9S/vW4o83TpppZw+fJoqMulrUSnNyC3nUIHpxFTwjq+dpFm/FmniJbTzDOSwJcj2Keqckl6aMZR54ncddw29HWIESmf8qhjtuiSwX8nzoEG+TcYCqNazi6Clb9OT83DtUS3fljPqhvhvaqLL/1GOoP8zCslkSlQ/bmSjM+wPq98CTYXfmO3mZuuP5ce8+c2sP4cpepxBYkKtP4pHI+ibYtc/tyCXszif3NnPQ1S/edUKW4uC/9TQ/JdPBdS/hS05ELiZ/+mDzR6iyOv+DWvDI0Yvt5YuZl3j+//b6Sh10b8Sx9hx0/W5QR1X1bkcE555hhTbYveqPg+6E2mMF+lWkWvBf7QfNvUvLHix6I3nEn+4IR9TvSD1H3S4aWB/8peecbDU+yZ9sVYJXYa+RpDeNUNq/l6l62HHYTJ6Z3DhlfdhgsuSvE879Ew6hc8Z3nN2fuh/1/kQhGNlaOtjRf6aG4q6FtjCKobGvk5UkTPbFy69+usRsWaWW3y6n6ym6X5ZdvSMt/p4dTpls0NUjrLAUIZ1T/yYviC0uJp6jDDRxA5qqZqhJpzUeFfYPADQMorwNLZ9XwmBnH/IjkwJTW/XbD68e0d9r5ZMw9OTGan5SJ+8dXeRcoZOFwIpIro+TrMGnpQec7sE42sPcsl2RAcWIwZzBneQiaBmb3pDhAsW7i/FZpOVWDld7CGTQP7GbyVfSIYq3H3nbIddk7Cr+oinRTYLhk8kNjuKh/gRduldu11wEPxIWiDc1sAVejWo4CISl/5rCKYX2hSeb5IBglZjfvYX1kdZO0ZVMazz9Xrl5v6lGC97niPqoiaNAm0rhF6YzdH0DHOEDZN7CSugMW09M2G7TGVcTyyT6S8kCcQgW2EfAy2YRBXMhxGQROlHgGnyKnWunzezdlCH8F+hiRuJEPxpSCBjh4gyRnyVW9CWVQUNuVa+XfrZFwwpPgIFbekctxasSPgQVGcLuwjR1S5JA5F7HbNwQ4n+vEZKXCHwY0kryKtg0m1FnKy4+JJAO4gsaUJcfgcgO0aqPpccKhrL6CF5Uz1pYiEjn3tDbS+/tcCJTvQo2i9o6wXQSVhD1lCgfxs9siZImegiLBrVXHnSYSgjkQpOtie3HKLt0ax42NyHLgpie1DK9Es53U7V+Tb4NxlBBqJlp9q439/Mxplt47hLnQSpo3HloVqZ/lvaLLGBNFqfPpE7Q6HUNe2ny4rDFPHDQ2XkCX56PrpvLpgdg6hPG6E7XqgHBjA3yQj+9RHCIPxoE9RSohEL7IG1Pslgvpmy0g+833a64ydLqr/+qJLKOJK3WJ6F8UNca1u8Vny+va8w8P4nwhAVFFrT4E3jZ3TQh8TOJS4VanvSZRMQlQ8HalkH2AYM0ICBRhw2dU1Oqmt2mPhvdkjP/TDsdrXo2GJWxVbrK4/Cra5HmUnDZ8iS+vTK9YEfUVmNUUXYdcOkVi8lAC2uIMeVLIhiJE3r6VIlX5Fhie5kkqwEPVMoYENN7koA/MOBZFEzyUWaiX7IS1UVkFU7KtYbXCH/EC9EUqxhPdvhIQj+NsX0WQrdw064d4t0AJqx4Uhi0oboUMFWEgf2o0rSKEdDzvNSPRUEk1m6dy4yiKJrE3R2VEkg9ULcw02BzvD9vsPYBiFPiECT4V6uHb9robyt/XjWzX/h2rcu5/d6QZCPy4UOb22LCrPnhpsmsyZ7pyGbvPfnnPm5g83T/4uOYovh0+3N9Fic8BRWfXJ3kFwV29i9cGeZfNdLVoD5p9vXamfB2hxNGG+k8WwzX/BbdoUKMydG18hnukZDHbv/jZEKaxlcWbvJxSLnvgZNX6ASLUeDvaFlhv6GPq+QTTJN32qlAuWxpN81L1JMvBDvACv7E+4Bn+xdCS7YUGCbkgMz5oajAdE3wJZYt0o+zrss+RsRaQw9thY8wMlcp7nieDY2TvdNf5L+lYtjFCSaxaVIsmd1TWik527n68yyeuwzVK3XIZh3CQINzGdMznNL3pEzn5WYe8Wu04JfTFlZha1BuxlTd5BhvpGUD2roMmq2hj3l3dn1e3C7AZCwYlu421NbYa6zwkQ5XcGPveBdo50EhfBSpEayxpcMDOcrpHGzJG20t/zJGAiJJzTkzJmnCR4wg1PQmmslTjSi+Tc3f64Pjs5VzcEbP3B/ukAx7DnuVW/ELS1sb5Zj0riBTINZr5kkAlN5UC3o1iYiYcT0eFsQwZdi3b1bLFH5fpib6dTlKoOH6New8oqWGrY9pirjeSmzaW3tnZPHEECkhGTz4AdvelW9bVx2URU/QoqqR0ew4mBj2Jkydj6WG/l2uemQkuHR9SPvLjg+O7kzF+z7XL1qqxIAvdZH7u1S+Y2TSX4KWRgm0/PgZbch6ecBH5CXt76Fnvr2CrLA48uTLiMSNLw2v59sdM2VW1M/lm3iuu6u1XwCGisnReD+/TaYjlA65OQtj5hzY2xlG71xVpYCE11FnKBo5e5iyNnjxEeb7PPnKAvKeTeas4xtGU9J7FzF2JXZVsgjKI+uBzT73zsIMBM9COqzCUSK+vZ7R2xkdROmtoD0KguxGXn57NSY9p1h6UXJnokbrKopbeahPAscYJ+oJXT7Pp1i+ukT+SyMAXWBbezgPDwU8Ym95KvyTsqhvlT6JFNAXAiBmUfeLqhkXBoeOWG05cbfUiFXXo1sK/jmEtuaQJ4P8ULMh/TG0st/Sv+mTn7pGrSzZCjTqNWfRlkwoXpiQ5XIJz9w6hyiX/f7HLrWJ6a2JDX0ql0Fd+nbWW5fHXQFWBa7lbIKug2juGnmY27L64JQpHrFldYBgXCoTSS+VFnFOcn18tUQENoEs9O/JNmYmNDjPfv3njQU3nOZuHdzRJBFflTHiKkINUm12/swoT6bMK+PnV9Nsl3aj/q2s3ljnfbgg91YZJQIW6T52qU+21wn2dLHezbk8G9MMo1U8FQcAeS/KltpajtZxcFC8u7i1BWR87lY6edXxgY9knEDQTblXbh/tQFWd9uMlJCbFBlWB3Z135YPcAJzZ39FQOuTyDvgVQi3vM/fR4D+8yh3wPqcr6Fz3TBDzdGn64pnSlFFqZW5+xt934+kqW3ol2rinBdkpVyBulCzf0kuuZORHHrVLTMLbvR9TxWjixqVfqexNZ0ph7uzlYKDiyLQLWMKtmI8Qg/1vDzx1WXbh0keyv81pdLFarpajWeX0bI+UB2dyYSJXHLsTqCGwFHpzm4+fyCUa1PQG2VKcIsClpBDF550YYZdD4lf5prNEy7iV2qqLjAekzpeCv84OmmOIMRmnHSMqtfuA537Hl40vqcM9TG6tZdHIEa8+Tz04ww4hp0Z803HUysizXv3n1lRxM0GZoQHVLw8Js4V/vcfS6yCH5NY+7o17T81neJshQK1kWYEIcfTsHty2mgDtmvvjE6G0/p3PY8NQFrjt9o2zZmWmbB3clqj9h4kH3SBoOUamSi/qFHJhaDpgJ7RA4KVnFKeX86JWW8VlqD+6geYC7HOTmi8YsuyKIjBpPB7uq5JXf3wtLCeqZGJNHN5BXmTEv1a7L1+z2ku44koz4vWB1v2MuNi3at/FvNaaZUxbP38xOwpTvVxmGqjDJenM/aMRDrhB/Oa6nNR8c6tqOZLtEHC7juzfrIUMiFAOuf5lbsAR66BKaEG8qqd35FQdfl1ZqiMNZ6SO7TszLSAVLXUHv29DRnulsmdOWFvsiNg1HxqNTDo3NTrbRXiKQHU1fm2urJMkH7mJwqufRidUgYyM2n48EV+/uFbrzdLwSAepW9MQXVdXmiPjk7AUwFUp4n/t1JcHDbwwjVNTop51mFTAjlBT/vgf87XtQ5GrHMPVEzwOnc8XsjeN0JHrbM/Sb4rMovek6Ppb/Iz+8XW8VknHeNPquRFptY49o6vcB4VYbLncYBD48fMQcUqAFSEM8V20XBtcxQyo3FqV3Nk8o9v0/3ZbSYzCf6+mohXJcI82r5febHhpnfbTWZH3bKXtUDd2SlYv1B2H9LtTEgMyVgX12PFydl6tpid7pBlGuwuuwJjggmM3JEnS8lHKCZX53Bdaa8mDbFX8cajly9Oisop1XjXS7WQl+Jc8TtPdk716TtjHmJKpqMXF318Tzc1kt52CDp5xfMIn8b+DYs5BQ9YJ7a4XNQPqTw15PzPSJ/9Yc5Ym3m0R5N6HCu2k70E4MCnMD8fK2JO5PHzbjFg081NgmzlaYl7z3ii16yDj7TPRcEWO23pKrUVe5sml5o1AsHdaYQbzItFLueVeXOVk23jFe80N8eBKN88th+7oG9wP1MqoqeJyXcXGnXWhh1XR6lDotb2je5P4elTjUwQ7PHOA83+MlNS10FfE5FEkdmpvyOex+kCrFV9jCjJOoL+dfgRuWPs9esOEdjiKfGHSXTTy6oD6FijhgE8/NA24boBkSIbHJUKmCmsQlg61HsbXre+H5jAX3Y4DFwQ73AW8E23MutAxbiTzdqVeo0Ox0oZ7iTnLAi9fVPQ+lWDYD3pYE+4czNEeS8MyTtptWOwih5Dwldjx/CZBHQyztQ5AmkXYG0gdTb0Wha/JYuVkbRq74NQlEWqwhlMklGO9qlbyNsIKOLsHI1bgMIloPW5YMh8z5T/wRrSkKouVvMtEDKHWcFNfddlyFS64JHDVXaoQVI14LOMsQXMkVjLrGMZ40JL0Lnd7aykwjl+d5B25WH5wkZ30qrpSL7MkqjT18cbv9cmX9g9Mbn0gWZ+I/LFhxqh1sNVtD5c0DrhEzjWlu0YJ0OOsnnq6D3Y6TQNX5csF05OuAV9BvGI9L/d0DfwCgP4/E77vZmANFFix+ppjorZWVh7TMCdtSXpNb/WNu+PDaWHK/Lg15pyj19GYP4/kj05TzbVHWnRw6pRjqNttwPfN1y+ncP+QXrYvUzpHig77i67UwMd6G71Z32eyHMCEogyktZE/QPioHW15HoWSSJG9yknF0Al7cRCIWdZ8PgBQxtITkMXMk31UWAVuH8YjhNq07EXyp9+JETiDU32jSHhq0pXKcN0LNoVBRmaNxPOdXLG/fmV2HCNhR1/hhwfsNpZkpXWsoGYmvXfmH7Xl6UkjbRdGsg2nn1Uhew5ObkHefzm6O3VL5wT9hPdP7Cp87VVKsehXcl1aof+MS5bw4dHXTBcq8kqS6xU5+F7HMm9sBhU20fCeUVlsFYu4o2mz4PEYDtksHkyxULgqXLixi/6hOXgCjBZK8a93eoS/XvjnuCilyNte2LzgG+P4zf8XD9C4eykpF7R4TO1VCXS5/8p4I2xOE1iYe2vxhQtTnLmApzccc05eS4B7hSOJn56kmBQj1WyyrPnkiI9ebWLrhXpSfKcd3B/9PWc0fWuXP16sFYozaWYbhqr786yDLOshjd2vrkhco2PVSO28wdAleKX2lMw8+BcqEdXlrYdMI+Z/k95r8YngZeeR++J+bmAl3RG+n2RjTyqI26c/QV3I5wq8Yr8LSXKH+C9i90vRwa/RJcfXDaOyv81A5+1wQRYtxU/WtKmNAvHWQ3RNy5tPQxB3twJ5gdL+54bQoYW7CRjNRdom/e/S/i+MxsZEjZpdeAVXZ896HsLgdSFYJ8bXQR0Vd+wB4Wk5FVzDfVboM1J/OZv959w47L5+n3vWR3D4294j+6ZvG9PSETpdixz980MdG5amo3LO3cW7hv4f5PhDtxBjsmNhrEsXKJvXEmQTEwlAyWicEyLOiv3s+dSuCmz4H+pOl/LCX8FtWsXG1+FJLAi1YaAa4ekA8Ak+w/4l+JCHGEkKkBzNTBC5Ciw6A/YmcBr/2xCj57m1ReOxAd1y5knzkAH13F8w34IyfeP9FrqDz2cN/KAK5Rx82NGc/vLApoL2Y1RbcE1lxzGorLHpBtQoMdrjaA5iyKQ6A3QgF2Eh3YD48T2+Jss56YKhc/ndTJD8+5NdsGTFB53ul/VNPZ4F0V8KBYiqZW3j1lCYekc0xJsszKGx8ZAxeyyQGBLbHwgIsfzdJyQZommzNzw310euBqY3YRCa8PW+2/Puji0tyZn+UkmoHX2FMWs23KXgcNriaUT6TmJ3pS4xn0SLtUV0AeoUrL/6M3pH8D26BcbxMwaNLPr4gjb4DgEI/y0eHHBw4sqkwZDouTaWroQbCf9JF7ICUBp8h3vumG9oh+di4ZYLjbJ7sKwTXgpqlYP4GH4g+jPJTGrU+uCy4pRsS72uPWVh7lqzGnPKdQQCSIFd1pczhsuSUC1hy1DMAy+erhmmyqqcrzpcoVLmgGWvQHT2p9PyLEDRMdVBW2pyAbWoRwwcVUXuSLImAU9WEQx6TK7tw7CGAZMrkVBWnly+388Y8eutRkCZ689TChrHXGhEbe55z7g6qlPWyTaTHdrnBh7JPdzRj6ra3TxX/AmdYjrrdJdriJz+fGNpOP9Kw8UPFPvtonRutVhYVL9Gwoalkcr+6POk6QkSMrt6Gj+Rcx75DVayt/2dmyAhPGr5CJtinrbAI//lz5Ez+Flpt7OJEhQw+Rd6F1tl4kD8RnyMKvIbzgjynZvDlIBdtHQQNSl0hgbsJJ6OM/ErtKZomLfZtG3sJ9C/f/AtwAPmRKwcvV84BJb93Aa/BME5KDzN/1sjsYPfkaPvjTfywlW7GvcKRvlLPmcnfEd6E3TazSN+BeIa8nqPJifXTmmU99YVnbkLqzTKz67yrmT0iTjVPJg7BCzEuZE2cuds3MiriCkPmnn9Nly8Cc127Ok+qoeInn/qowM/lBA68s2HbBPEjkulcvVU9sNw8mBFX1EsWSU/ODzg55CXLlJ/Nsx5W9tMF7zfyo9G1+aWL6zvnRK0p7C+gtoP8MoPSdMO2zX0MZ3ZKVk5ue77FT8ey5rY+m1MOpwugxH+qQHM1pKJLjBn00Nz3l9iL5t7fV6OA3NZnKS1/905/lsiA+tVcOqU3yhJEAy0BgArmse+ZhnpzB0lzy6n4yGp+KsvPi2VaKsCBGqN3yLxZAI0OyzW+v3BPVKSWYwSLE2oW76iZ38nOs6lcANF7Ow1NOMUPxBDibQG+rftoniRMvd7yL1VWVZ45xJEQJZggDa/aZlk0BPrOPK+KX+j77JYF3k6dVy9BOnrzsM29y2rptkh7UXtQ6XV+81clx10DVBwdGIzYMVFb3dXhxwVusz3aBBFfhxlA4KAXhkBPqDPNOjpGddg46qQfbyH5qHThYnCaJUoPOx3qmwLOs4kQvO3fSBj7TMgok0NFT1vK2XVSMMZFLyM+jCu2mt1x609glkCqEc8EnTjeCguhhSqngR8w/yKudh6SmnrhPHCGtCMHFsyiosBGx2nHQi+RVZFJQbAhgG50J1MDbTQTgq6kVx+/dg9vzwH3ycmnjAKl1OD0OP1wijCfp/vYvzmKqxRRS4kXyJkg04guZpjmsVyrZ3K8eb9JvWs8RSK73sp+i1vqH8xkp8f3OV6lDJB6L6GHnDmjA+5sB9E0CPGv4/ZI3PakzEUbBVs1K5JL6o4o735RYekAOBqjBNskhcNlVyyDAu4pqHSsnVpO/dgCuyS/EldLj7VKjP5IphiEULZDPi2To/FF2uEeaQQm8903/H8IAzDDbAu8zRZbBkmSY7EgmPvIAvEFU0HpPpllzY9fpOq16+Mnnp6vy+EzVJjRj3G8RA4OtwzwgT6gzrD7bDhOFkWUwKHBZBnukH/DfWySJwwuSweVWbgxf5bFd/+K56haOJQSyBzG8nU8JC3CsOMPvwIRRLrra6NwmCQegQlWPuOSAVQjAQtrJZiT7AUmBdBOQemsORU21GZJLNvEItrybeFd7d//7s5sU0ua+DtW5fF7bN/j1qX8kjciFOeqC3uaxt4D+HwZUREaOi/wMv/qN6ELyCH5vt+a8VfNWzVs1b9W8VfNWzVs1b9W8VfNWzf+gndrnvOZ3VJs/tf5u6Mf/kg99bcNDsiUrxJt05leWTdNdct/4yUxRp8C86aGiWMMHZT6pnH7NfN8etnd1w9DkaXqufpBhGKycPZ5Ymt0z199oajLunlpHg1Zx1BQWvXviSPK60Kn9MkLqaP/8UQ4NIivO0+MV3SUylzvu0vYIIR4yNNysjAvgVHkKjWxodEj202P2rqFP78m6auWpEfZzT08IIxQD80cwjGsYRr2CajSIjYb5fefK7MkssWIgNdW880wUoyNlj6On6yNzYtkj2BEEJx7dycqeSJiuXwHEc1lWhvwoHjrxyLQSx+3MLt/XrGetFan8ECdGV+Jd5SZwWZTSbQ0S8X3eWPdkdjLYRWPvbp60k2ZljXhZRHfQO2pvxQo6M+H7CvP09rPn7Tdzf2MNsHyf/bKNFUn9eh2A/Od18555DUkx0WaNn0AGyTYYzeyIFtVYfiHJ+nj+6IevGs8a1B66g52NUD8rCIGdROAMtyLmkX07JGt/NAOiBLOyHJHs0mTbzcb4HySN9PctLMYj5o5NmL+VncvCh9bIOeETTU6gXaw8l879FhZRdjc6zJexTfY13HEL/NHX3PsHITcCImylISWYVWfQt2xJtYCC45qJFe1ZxCRwoEcR2x9lUYRIZ+LkoHNrTzqIX467UzmOGpU9+9lP/zPm6oaoZ57Yx2gpLF/YOaGm84Sa3RTk0odEoKTTgSTzMcUcS038fkzcl4X0na48zOjum+7IVJ7YE7Lymy7DoZZdQe2NrsuhDwXM953ExdppqGMIvCH4ZwJceTjoH5/zz5N90KXL/ZZCcgZwW2QKZVbWbWHveVKhUJPa0TzizKQCDUO7R+s/l3rU8GI2U00O950vX7y6Zq6ga0e/JrZmarA0ShclEjMQIdG3nRfVpAW3e2Lw8iDH471t3idK92VPBsCaoYfVYMdvpxoNfyeijnAj5swW9fPOjiQp9A0XZrO7/qMf7R6hG/7nWOM7Fl8K1ctYvsYyZvPYhv0m8RVd3azMOVolveNCmGW4gjogu4JYdKpu3y7f/f3Tyo0Ac2zmPP3cPt8pRLPQH/zlBDw8ya8iM9HC4l6Tr/Gdp0FaG9cI3Xi/aeQZFNZVjHNVwzeWC/s7ViX3d3xTaokEI/36xTYPD8rq8cDWo6BXFZvQleZOzU09DBkitd64MZO1B7WRuOHb3NQanXX7GPpmUhV9dksDYpe/9p6FxeV9oX6Gb8HJh761MSdM3PvqbsbDkZwlTUn19APx6SMR4UJ5zUE+0zLUyhD7rOrp8tyTmftp7w3ndwkgh3qm14rzwr6o1PdNO8oeOH+0A0UhVVxHKYslrsEMy61A9sDC23cGhL2rSIUMAKADjRRkrnZfbgR08uBW7b3gfrgi6lkbLcx3o8kjb+82+n1tXzvWbKasSf9BlMzYHgVL82//xd7KYIXiVh5eniyPHNpsJ3JipY1utKrIt1Eg/lqQ1h55yDV2bsuzsKiCCaq4M2wNBg9PvxHKmexXb3rmgb0ZlnGLHrzvTHSEVpdR+EGzvDxLeU1syKPueA7AvH0/3vw9RESSd+086RX6W+fHxNc91fY/iEaNc9PcFrjIGUizB3t3CHImp3Mm04wxsUlNZNz2fHT4JLG3kQ21Fylawlk3TONHpQeXS7CDm3g+JEKZvJC1DsUQuTPcY3m9KU0+okgTI0vwbj/U6g0QmeVRSY2YF/TeV/zzhbIOlXZmP9Mui3k/XopkzN7tFnJi90TLuHPhpA9NiaSYuyHckJUx4G+9cHfDUiifO6fgJtk5GW97K3gbembFM7FzapqQRnooX18jQpuEAL3svwV99VPUxrltOZS60BSaK+sQItxRon1cxAM2ntj8bDIUUvXdin0G+JLogSE3v72m2KiZCuzJ9e/jFeqX9p9fGDHvHU7GqWTj3rnImfVFYWe3BzFl7LAQt8XFloHuXU+vgeowF0dAUldg/Ki7ax1EtxbEGbFDqP4EtimfYNYIk107q+k2inVohs9k1K/52KToawWi1qyJJYWMgrENT5x/B9AzO4auzBw3eZ92oht0/9B6NOXxkK6G954pUtuJRhwnLjo/v7NEjY8IueEEV53SyCouB3Z8jxne/ZPrhYCP93aPJAdoz5mCJBF10Ee+jc9czpLcyzHY9JjSDDhYHVNsmovbUvonJb9g6ljw56YypbldS9wuXZgf8uIx8VUa5eL2wMBPKr7l5zoLZjH4IqzjwFC+JBy1bL0kqVY1qQ8bHb7b6ViT3bIG3wBr9eEOP/k2DNYs6PjS5ngUu+vThCeX+Mx5XTUqe6PKPp7kNzcDLr2OoGKim5c+zXxTfQlFbDiMr3ylPS2sx15jJ+tzphaRN4JZSCCXQZJBUFQqzr8Asc6+KbmotbtAS4voXmvy2sgi+nTGKL7cioIE5Nb4GADtJhbQtEDaMeyYMfJ51FYVPYT41S310z8dZBnus8oMpoGcyh4FBbhyw7NQ4zNwY5DLvb1v0m8N2td/MKUdCbcaiY6Yj8q+zlFtg1p8jVboOkm3WXjz7/zilPfvOh8e8N/Fjric731KPTmronK0xooRTDirzxwBcT4kFY6tTlsfU6rSYrlBp+vjLLMAbuuGfNF0B8DUJ4azAnfAmtVaVq5hXJ6jlAsWV+t/jJGaDyUStva1DFZtXvY0e56u7hH1C2Ru6C+dgO9d7DXaTF213QoLiympxN6YASY/AHZ2fB0XHXIjw3t01liffOlL1Og/0m5HjhyMeAlHVhbah+EzVbnPyEdolcOzfg3icBjlhQ/uxcbfdddfcycfD3ccOsgY239lOoJLoqhitwZQFT0iye/UAEYr7gdagu/ciQv3OfPjVmquaWTcE/GO0R4IClLihu9zTizS63x4B1bobrShXVDi7DRUv6LRFA2OqPLUzScK02DNBOI2flUXHO+2mhHPUHUhxwvQvN1kJFhSHUNy4zOPx5tKD/1EpmLBYSB0ThpabgAZRnDQ/J1cKk9v/kAOHPJq3/9elFaHtTaR5L/+b50P5RdkYfPTRx1mS/Ou5iPzoetlqh28lswde1iIuLjuFNat6Ag119sF0RIHOterQX+qrrLOGtiRklo9pjWn3CLNAa4dPiuWSuosZ+f4nGhOLBatYbDEPV7E4iVo1xWsyYi8jlV+i18C1Z/X6AuYaSA5WSk2jIjLALlCy52t5WZOreOq12HAq6raRdbKfQZOVIBWd69vD3CmbiDN8/w8m0DvpHFzf3o/+l2LK3aGIa4hEkx+2F0bk2ee/Z/PQMs8TTNQx4f9GtRsCQMs0XRupN5A3u9JKynEAEewQ/dD9ddDu5K8lT/U5D/I6Z8EMOFcktdz6SiQtUhCbMDUHKk155DuWXMFqhbfyNrbvcQUPVlTV5fmXCasPAipWmY+jEAXVFXNz9+fPF3hN1shS7fl/lGitdVnyMDm7Hle40nw2W/AZEl3TcwxM1y+0Vt8Plm+goxczGf+Gk7xGGbNZrfnj02r1oaTusMnUj99nsl0/H0cbCXXL00UzrpqGquY7AeLY51jjwF7QtzCkxWA+CyKZq3gesuOZOMiI3qOcsemZevtrht3yt4oXGxfK1wqqhg5HQRzaXFgZkI8N6FeesF4S6y/leAfAI9lCe23G4/HzhzXLVqqJP5uk9TA65+Upp3DkzTPK8H+YzNe0x7V5ToTpNEoebOwEmB2ZpaO3hz5gKGXOgndr4tkv1IZs0zGZp2ZIPbMb20Gid+cRHF6uXJaY3JMmUns8DM3DizdrsLEFhq21Fy6dHVWz06rY6TJrhHCLMhQuE7pz+H1a+B3zfLvfy/YmMl9Fsz9dkqA4zS5nncZ3KgL5y3I+dvkNs4pYyHfw11jJ38uqbbbaGCW5HwlxJ0ZuZ5LNhWoaVa5vVDNtewnwbGbjUPI+S8k1x+eMRebmiPsI1NMonmNU+VsfJBOWtifyL0s+h4qfLJ2rkJv0t3G9F6adG0VzvNiIl/M4A+VqFOidxl6kvU94FAZO8TD3JWFo3Ucs6ZNWIUYwNieLbK7zJkZnl/OlPk4tPHzJ+w6QueTunnpovk36yv8zziOpgy7cP7mxWeI5Axt/z6AYr48Wmw+fS5LrIt57fQ5usHYljW/gHofkh2OjQlxNOq4xsikv7483i5BFq42f6k5TtkXA8GZ11jf1e6cJM89eR/mrct9WB1M/cWh7pr554H+Idsbtn75/f8CUEsDBBQAAgAIAK94iUZTRczFTQAAAGoAAAAbAAAAdW5pdmVyc2FsL3VuaXZlcnNhbC5wbmcueG1ss7GvyM1RKEstKs7Mz7NVMtQzULK34+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/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"/>
  <p:tag name="ISPRING_RESOURCE_PATHS_HASH_PRESENTER" val="3926f59c371414f7b309e9ebdc184495d64d8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项目一：PHP网站搭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3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18979</TotalTime>
  <Pages>0</Pages>
  <Words>1775</Words>
  <Characters>0</Characters>
  <Application>Microsoft Office PowerPoint</Application>
  <DocSecurity>0</DocSecurity>
  <PresentationFormat>全屏显示(4:3)</PresentationFormat>
  <Lines>0</Lines>
  <Paragraphs>230</Paragraphs>
  <Slides>41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第1章 Nginx开篇</vt:lpstr>
      <vt:lpstr>目录</vt:lpstr>
      <vt:lpstr>1.1 Nginx简介</vt:lpstr>
      <vt:lpstr>1.1 Nginx简介</vt:lpstr>
      <vt:lpstr>1.1 Nginx简介</vt:lpstr>
      <vt:lpstr>1.1 Nginx简介</vt:lpstr>
      <vt:lpstr>1.1 Nginx简介</vt:lpstr>
      <vt:lpstr>1.2 Linux操作系统</vt:lpstr>
      <vt:lpstr>1.2 Linux操作系统</vt:lpstr>
      <vt:lpstr>1.2 Linux操作系统</vt:lpstr>
      <vt:lpstr>1.2 Linux操作系统</vt:lpstr>
      <vt:lpstr>1.2 Linux操作系统</vt:lpstr>
      <vt:lpstr>1.2 Linux操作系统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1.3 VMware虚拟机</vt:lpstr>
      <vt:lpstr>课后练习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项目一：PHP网站搭建</dc:title>
  <dc:creator>www</dc:creator>
  <cp:lastModifiedBy>www</cp:lastModifiedBy>
  <cp:revision>1949</cp:revision>
  <dcterms:created xsi:type="dcterms:W3CDTF">2013-01-25T01:44:32Z</dcterms:created>
  <dcterms:modified xsi:type="dcterms:W3CDTF">2016-12-26T08:56:55Z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