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notesSlides/notesSlide72.xml" ContentType="application/vnd.openxmlformats-officedocument.presentationml.notesSlide+xml"/>
  <Override PartName="/ppt/tags/tag74.xml" ContentType="application/vnd.openxmlformats-officedocument.presentationml.tags+xml"/>
  <Override PartName="/ppt/notesSlides/notesSlide73.xml" ContentType="application/vnd.openxmlformats-officedocument.presentationml.notesSlide+xml"/>
  <Override PartName="/ppt/tags/tag75.xml" ContentType="application/vnd.openxmlformats-officedocument.presentationml.tags+xml"/>
  <Override PartName="/ppt/notesSlides/notesSlide74.xml" ContentType="application/vnd.openxmlformats-officedocument.presentationml.notesSlide+xml"/>
  <Override PartName="/ppt/tags/tag76.xml" ContentType="application/vnd.openxmlformats-officedocument.presentationml.tags+xml"/>
  <Override PartName="/ppt/notesSlides/notesSlide75.xml" ContentType="application/vnd.openxmlformats-officedocument.presentationml.notesSlide+xml"/>
  <Override PartName="/ppt/tags/tag77.xml" ContentType="application/vnd.openxmlformats-officedocument.presentationml.tags+xml"/>
  <Override PartName="/ppt/notesSlides/notesSlide76.xml" ContentType="application/vnd.openxmlformats-officedocument.presentationml.notesSlide+xml"/>
  <Override PartName="/ppt/tags/tag78.xml" ContentType="application/vnd.openxmlformats-officedocument.presentationml.tags+xml"/>
  <Override PartName="/ppt/notesSlides/notesSlide77.xml" ContentType="application/vnd.openxmlformats-officedocument.presentationml.notesSlide+xml"/>
  <Override PartName="/ppt/tags/tag79.xml" ContentType="application/vnd.openxmlformats-officedocument.presentationml.tags+xml"/>
  <Override PartName="/ppt/notesSlides/notesSlide78.xml" ContentType="application/vnd.openxmlformats-officedocument.presentationml.notesSlide+xml"/>
  <Override PartName="/ppt/tags/tag80.xml" ContentType="application/vnd.openxmlformats-officedocument.presentationml.tags+xml"/>
  <Override PartName="/ppt/notesSlides/notesSlide79.xml" ContentType="application/vnd.openxmlformats-officedocument.presentationml.notesSlide+xml"/>
  <Override PartName="/ppt/tags/tag81.xml" ContentType="application/vnd.openxmlformats-officedocument.presentationml.tags+xml"/>
  <Override PartName="/ppt/notesSlides/notesSlide80.xml" ContentType="application/vnd.openxmlformats-officedocument.presentationml.notesSlide+xml"/>
  <Override PartName="/ppt/tags/tag82.xml" ContentType="application/vnd.openxmlformats-officedocument.presentationml.tags+xml"/>
  <Override PartName="/ppt/notesSlides/notesSlide81.xml" ContentType="application/vnd.openxmlformats-officedocument.presentationml.notesSlide+xml"/>
  <Override PartName="/ppt/tags/tag83.xml" ContentType="application/vnd.openxmlformats-officedocument.presentationml.tags+xml"/>
  <Override PartName="/ppt/notesSlides/notesSlide82.xml" ContentType="application/vnd.openxmlformats-officedocument.presentationml.notesSlide+xml"/>
  <Override PartName="/ppt/tags/tag84.xml" ContentType="application/vnd.openxmlformats-officedocument.presentationml.tags+xml"/>
  <Override PartName="/ppt/notesSlides/notesSlide83.xml" ContentType="application/vnd.openxmlformats-officedocument.presentationml.notesSlide+xml"/>
  <Override PartName="/ppt/tags/tag85.xml" ContentType="application/vnd.openxmlformats-officedocument.presentationml.tags+xml"/>
  <Override PartName="/ppt/notesSlides/notesSlide84.xml" ContentType="application/vnd.openxmlformats-officedocument.presentationml.notesSlide+xml"/>
  <Override PartName="/ppt/tags/tag86.xml" ContentType="application/vnd.openxmlformats-officedocument.presentationml.tags+xml"/>
  <Override PartName="/ppt/notesSlides/notesSlide85.xml" ContentType="application/vnd.openxmlformats-officedocument.presentationml.notesSlide+xml"/>
  <Override PartName="/ppt/tags/tag87.xml" ContentType="application/vnd.openxmlformats-officedocument.presentationml.tags+xml"/>
  <Override PartName="/ppt/notesSlides/notesSlide86.xml" ContentType="application/vnd.openxmlformats-officedocument.presentationml.notesSlide+xml"/>
  <Override PartName="/ppt/tags/tag88.xml" ContentType="application/vnd.openxmlformats-officedocument.presentationml.tags+xml"/>
  <Override PartName="/ppt/notesSlides/notesSlide87.xml" ContentType="application/vnd.openxmlformats-officedocument.presentationml.notesSlide+xml"/>
  <Override PartName="/ppt/tags/tag89.xml" ContentType="application/vnd.openxmlformats-officedocument.presentationml.tags+xml"/>
  <Override PartName="/ppt/notesSlides/notesSlide88.xml" ContentType="application/vnd.openxmlformats-officedocument.presentationml.notesSlide+xml"/>
  <Override PartName="/ppt/tags/tag90.xml" ContentType="application/vnd.openxmlformats-officedocument.presentationml.tags+xml"/>
  <Override PartName="/ppt/notesSlides/notesSlide89.xml" ContentType="application/vnd.openxmlformats-officedocument.presentationml.notesSlide+xml"/>
  <Override PartName="/ppt/tags/tag91.xml" ContentType="application/vnd.openxmlformats-officedocument.presentationml.tags+xml"/>
  <Override PartName="/ppt/notesSlides/notesSlide90.xml" ContentType="application/vnd.openxmlformats-officedocument.presentationml.notesSlide+xml"/>
  <Override PartName="/ppt/tags/tag92.xml" ContentType="application/vnd.openxmlformats-officedocument.presentationml.tags+xml"/>
  <Override PartName="/ppt/notesSlides/notesSlide91.xml" ContentType="application/vnd.openxmlformats-officedocument.presentationml.notesSlide+xml"/>
  <Override PartName="/ppt/tags/tag93.xml" ContentType="application/vnd.openxmlformats-officedocument.presentationml.tags+xml"/>
  <Override PartName="/ppt/notesSlides/notesSlide92.xml" ContentType="application/vnd.openxmlformats-officedocument.presentationml.notesSlide+xml"/>
  <Override PartName="/ppt/tags/tag94.xml" ContentType="application/vnd.openxmlformats-officedocument.presentationml.tags+xml"/>
  <Override PartName="/ppt/notesSlides/notesSlide93.xml" ContentType="application/vnd.openxmlformats-officedocument.presentationml.notesSlide+xml"/>
  <Override PartName="/ppt/tags/tag95.xml" ContentType="application/vnd.openxmlformats-officedocument.presentationml.tags+xml"/>
  <Override PartName="/ppt/notesSlides/notesSlide94.xml" ContentType="application/vnd.openxmlformats-officedocument.presentationml.notesSlide+xml"/>
  <Override PartName="/ppt/tags/tag96.xml" ContentType="application/vnd.openxmlformats-officedocument.presentationml.tags+xml"/>
  <Override PartName="/ppt/notesSlides/notesSlide95.xml" ContentType="application/vnd.openxmlformats-officedocument.presentationml.notesSlide+xml"/>
  <Override PartName="/ppt/tags/tag97.xml" ContentType="application/vnd.openxmlformats-officedocument.presentationml.tags+xml"/>
  <Override PartName="/ppt/notesSlides/notesSlide96.xml" ContentType="application/vnd.openxmlformats-officedocument.presentationml.notesSlide+xml"/>
  <Override PartName="/ppt/tags/tag98.xml" ContentType="application/vnd.openxmlformats-officedocument.presentationml.tags+xml"/>
  <Override PartName="/ppt/notesSlides/notesSlide97.xml" ContentType="application/vnd.openxmlformats-officedocument.presentationml.notesSlide+xml"/>
  <Override PartName="/ppt/tags/tag99.xml" ContentType="application/vnd.openxmlformats-officedocument.presentationml.tags+xml"/>
  <Override PartName="/ppt/notesSlides/notesSlide98.xml" ContentType="application/vnd.openxmlformats-officedocument.presentationml.notesSlide+xml"/>
  <Override PartName="/ppt/tags/tag100.xml" ContentType="application/vnd.openxmlformats-officedocument.presentationml.tags+xml"/>
  <Override PartName="/ppt/notesSlides/notesSlide99.xml" ContentType="application/vnd.openxmlformats-officedocument.presentationml.notesSlide+xml"/>
  <Override PartName="/ppt/tags/tag101.xml" ContentType="application/vnd.openxmlformats-officedocument.presentationml.tags+xml"/>
  <Override PartName="/ppt/notesSlides/notesSlide100.xml" ContentType="application/vnd.openxmlformats-officedocument.presentationml.notesSlide+xml"/>
  <Override PartName="/ppt/tags/tag102.xml" ContentType="application/vnd.openxmlformats-officedocument.presentationml.tags+xml"/>
  <Override PartName="/ppt/notesSlides/notesSlide101.xml" ContentType="application/vnd.openxmlformats-officedocument.presentationml.notesSlide+xml"/>
  <Override PartName="/ppt/tags/tag103.xml" ContentType="application/vnd.openxmlformats-officedocument.presentationml.tags+xml"/>
  <Override PartName="/ppt/notesSlides/notesSlide102.xml" ContentType="application/vnd.openxmlformats-officedocument.presentationml.notesSlide+xml"/>
  <Override PartName="/ppt/tags/tag104.xml" ContentType="application/vnd.openxmlformats-officedocument.presentationml.tags+xml"/>
  <Override PartName="/ppt/notesSlides/notesSlide103.xml" ContentType="application/vnd.openxmlformats-officedocument.presentationml.notesSlide+xml"/>
  <Override PartName="/ppt/tags/tag105.xml" ContentType="application/vnd.openxmlformats-officedocument.presentationml.tags+xml"/>
  <Override PartName="/ppt/notesSlides/notesSlide104.xml" ContentType="application/vnd.openxmlformats-officedocument.presentationml.notesSlide+xml"/>
  <Override PartName="/ppt/tags/tag106.xml" ContentType="application/vnd.openxmlformats-officedocument.presentationml.tags+xml"/>
  <Override PartName="/ppt/notesSlides/notesSlide105.xml" ContentType="application/vnd.openxmlformats-officedocument.presentationml.notesSlide+xml"/>
  <Override PartName="/ppt/tags/tag107.xml" ContentType="application/vnd.openxmlformats-officedocument.presentationml.tags+xml"/>
  <Override PartName="/ppt/notesSlides/notesSlide106.xml" ContentType="application/vnd.openxmlformats-officedocument.presentationml.notesSlide+xml"/>
  <Override PartName="/ppt/tags/tag108.xml" ContentType="application/vnd.openxmlformats-officedocument.presentationml.tags+xml"/>
  <Override PartName="/ppt/notesSlides/notesSlide107.xml" ContentType="application/vnd.openxmlformats-officedocument.presentationml.notesSlide+xml"/>
  <Override PartName="/ppt/tags/tag109.xml" ContentType="application/vnd.openxmlformats-officedocument.presentationml.tags+xml"/>
  <Override PartName="/ppt/notesSlides/notesSlide108.xml" ContentType="application/vnd.openxmlformats-officedocument.presentationml.notesSlide+xml"/>
  <Override PartName="/ppt/tags/tag110.xml" ContentType="application/vnd.openxmlformats-officedocument.presentationml.tags+xml"/>
  <Override PartName="/ppt/notesSlides/notesSlide109.xml" ContentType="application/vnd.openxmlformats-officedocument.presentationml.notesSlide+xml"/>
  <Override PartName="/ppt/tags/tag111.xml" ContentType="application/vnd.openxmlformats-officedocument.presentationml.tags+xml"/>
  <Override PartName="/ppt/notesSlides/notesSlide110.xml" ContentType="application/vnd.openxmlformats-officedocument.presentationml.notesSlide+xml"/>
  <Override PartName="/ppt/tags/tag112.xml" ContentType="application/vnd.openxmlformats-officedocument.presentationml.tags+xml"/>
  <Override PartName="/ppt/notesSlides/notesSlide111.xml" ContentType="application/vnd.openxmlformats-officedocument.presentationml.notesSlide+xml"/>
  <Override PartName="/ppt/tags/tag113.xml" ContentType="application/vnd.openxmlformats-officedocument.presentationml.tags+xml"/>
  <Override PartName="/ppt/notesSlides/notesSlide112.xml" ContentType="application/vnd.openxmlformats-officedocument.presentationml.notesSlide+xml"/>
  <Override PartName="/ppt/tags/tag114.xml" ContentType="application/vnd.openxmlformats-officedocument.presentationml.tags+xml"/>
  <Override PartName="/ppt/notesSlides/notesSlide113.xml" ContentType="application/vnd.openxmlformats-officedocument.presentationml.notesSlide+xml"/>
  <Override PartName="/ppt/tags/tag115.xml" ContentType="application/vnd.openxmlformats-officedocument.presentationml.tags+xml"/>
  <Override PartName="/ppt/notesSlides/notesSlide114.xml" ContentType="application/vnd.openxmlformats-officedocument.presentationml.notesSlide+xml"/>
  <Override PartName="/ppt/tags/tag116.xml" ContentType="application/vnd.openxmlformats-officedocument.presentationml.tags+xml"/>
  <Override PartName="/ppt/notesSlides/notesSlide115.xml" ContentType="application/vnd.openxmlformats-officedocument.presentationml.notesSlide+xml"/>
  <Override PartName="/ppt/tags/tag117.xml" ContentType="application/vnd.openxmlformats-officedocument.presentationml.tags+xml"/>
  <Override PartName="/ppt/notesSlides/notesSlide116.xml" ContentType="application/vnd.openxmlformats-officedocument.presentationml.notesSlide+xml"/>
  <Override PartName="/ppt/tags/tag118.xml" ContentType="application/vnd.openxmlformats-officedocument.presentationml.tags+xml"/>
  <Override PartName="/ppt/notesSlides/notesSlide117.xml" ContentType="application/vnd.openxmlformats-officedocument.presentationml.notesSlide+xml"/>
  <Override PartName="/ppt/tags/tag119.xml" ContentType="application/vnd.openxmlformats-officedocument.presentationml.tags+xml"/>
  <Override PartName="/ppt/notesSlides/notesSlide118.xml" ContentType="application/vnd.openxmlformats-officedocument.presentationml.notesSlide+xml"/>
  <Override PartName="/ppt/tags/tag120.xml" ContentType="application/vnd.openxmlformats-officedocument.presentationml.tags+xml"/>
  <Override PartName="/ppt/notesSlides/notesSlide119.xml" ContentType="application/vnd.openxmlformats-officedocument.presentationml.notesSlide+xml"/>
  <Override PartName="/ppt/tags/tag121.xml" ContentType="application/vnd.openxmlformats-officedocument.presentationml.tags+xml"/>
  <Override PartName="/ppt/notesSlides/notesSlide120.xml" ContentType="application/vnd.openxmlformats-officedocument.presentationml.notesSlide+xml"/>
  <Override PartName="/ppt/tags/tag122.xml" ContentType="application/vnd.openxmlformats-officedocument.presentationml.tags+xml"/>
  <Override PartName="/ppt/notesSlides/notesSlide121.xml" ContentType="application/vnd.openxmlformats-officedocument.presentationml.notesSlide+xml"/>
  <Override PartName="/ppt/tags/tag123.xml" ContentType="application/vnd.openxmlformats-officedocument.presentationml.tags+xml"/>
  <Override PartName="/ppt/notesSlides/notesSlide122.xml" ContentType="application/vnd.openxmlformats-officedocument.presentationml.notesSlide+xml"/>
  <Override PartName="/ppt/tags/tag124.xml" ContentType="application/vnd.openxmlformats-officedocument.presentationml.tags+xml"/>
  <Override PartName="/ppt/notesSlides/notesSlide123.xml" ContentType="application/vnd.openxmlformats-officedocument.presentationml.notesSlide+xml"/>
  <Override PartName="/ppt/tags/tag125.xml" ContentType="application/vnd.openxmlformats-officedocument.presentationml.tags+xml"/>
  <Override PartName="/ppt/notesSlides/notesSlide124.xml" ContentType="application/vnd.openxmlformats-officedocument.presentationml.notesSlide+xml"/>
  <Override PartName="/ppt/tags/tag126.xml" ContentType="application/vnd.openxmlformats-officedocument.presentationml.tags+xml"/>
  <Override PartName="/ppt/notesSlides/notesSlide125.xml" ContentType="application/vnd.openxmlformats-officedocument.presentationml.notesSlide+xml"/>
  <Override PartName="/ppt/tags/tag127.xml" ContentType="application/vnd.openxmlformats-officedocument.presentationml.tags+xml"/>
  <Override PartName="/ppt/notesSlides/notesSlide126.xml" ContentType="application/vnd.openxmlformats-officedocument.presentationml.notesSlide+xml"/>
  <Override PartName="/ppt/tags/tag128.xml" ContentType="application/vnd.openxmlformats-officedocument.presentationml.tags+xml"/>
  <Override PartName="/ppt/notesSlides/notesSlide127.xml" ContentType="application/vnd.openxmlformats-officedocument.presentationml.notesSlide+xml"/>
  <Override PartName="/ppt/tags/tag129.xml" ContentType="application/vnd.openxmlformats-officedocument.presentationml.tags+xml"/>
  <Override PartName="/ppt/notesSlides/notesSlide128.xml" ContentType="application/vnd.openxmlformats-officedocument.presentationml.notesSlide+xml"/>
  <Override PartName="/ppt/tags/tag130.xml" ContentType="application/vnd.openxmlformats-officedocument.presentationml.tags+xml"/>
  <Override PartName="/ppt/notesSlides/notesSlide129.xml" ContentType="application/vnd.openxmlformats-officedocument.presentationml.notesSlide+xml"/>
  <Override PartName="/ppt/tags/tag131.xml" ContentType="application/vnd.openxmlformats-officedocument.presentationml.tags+xml"/>
  <Override PartName="/ppt/notesSlides/notesSlide130.xml" ContentType="application/vnd.openxmlformats-officedocument.presentationml.notesSlide+xml"/>
  <Override PartName="/ppt/tags/tag132.xml" ContentType="application/vnd.openxmlformats-officedocument.presentationml.tags+xml"/>
  <Override PartName="/ppt/notesSlides/notesSlide131.xml" ContentType="application/vnd.openxmlformats-officedocument.presentationml.notesSlide+xml"/>
  <Override PartName="/ppt/tags/tag133.xml" ContentType="application/vnd.openxmlformats-officedocument.presentationml.tags+xml"/>
  <Override PartName="/ppt/notesSlides/notesSlide132.xml" ContentType="application/vnd.openxmlformats-officedocument.presentationml.notesSlide+xml"/>
  <Override PartName="/ppt/tags/tag134.xml" ContentType="application/vnd.openxmlformats-officedocument.presentationml.tags+xml"/>
  <Override PartName="/ppt/notesSlides/notesSlide133.xml" ContentType="application/vnd.openxmlformats-officedocument.presentationml.notesSlide+xml"/>
  <Override PartName="/ppt/tags/tag135.xml" ContentType="application/vnd.openxmlformats-officedocument.presentationml.tags+xml"/>
  <Override PartName="/ppt/notesSlides/notesSlide134.xml" ContentType="application/vnd.openxmlformats-officedocument.presentationml.notesSlide+xml"/>
  <Override PartName="/ppt/tags/tag136.xml" ContentType="application/vnd.openxmlformats-officedocument.presentationml.tags+xml"/>
  <Override PartName="/ppt/notesSlides/notesSlide135.xml" ContentType="application/vnd.openxmlformats-officedocument.presentationml.notesSlide+xml"/>
  <Override PartName="/ppt/tags/tag137.xml" ContentType="application/vnd.openxmlformats-officedocument.presentationml.tags+xml"/>
  <Override PartName="/ppt/notesSlides/notesSlide136.xml" ContentType="application/vnd.openxmlformats-officedocument.presentationml.notesSlide+xml"/>
  <Override PartName="/ppt/tags/tag138.xml" ContentType="application/vnd.openxmlformats-officedocument.presentationml.tags+xml"/>
  <Override PartName="/ppt/notesSlides/notesSlide137.xml" ContentType="application/vnd.openxmlformats-officedocument.presentationml.notesSlide+xml"/>
  <Override PartName="/ppt/tags/tag139.xml" ContentType="application/vnd.openxmlformats-officedocument.presentationml.tags+xml"/>
  <Override PartName="/ppt/notesSlides/notesSlide138.xml" ContentType="application/vnd.openxmlformats-officedocument.presentationml.notesSlide+xml"/>
  <Override PartName="/ppt/tags/tag140.xml" ContentType="application/vnd.openxmlformats-officedocument.presentationml.tags+xml"/>
  <Override PartName="/ppt/notesSlides/notesSlide139.xml" ContentType="application/vnd.openxmlformats-officedocument.presentationml.notesSlide+xml"/>
  <Override PartName="/ppt/tags/tag141.xml" ContentType="application/vnd.openxmlformats-officedocument.presentationml.tags+xml"/>
  <Override PartName="/ppt/notesSlides/notesSlide140.xml" ContentType="application/vnd.openxmlformats-officedocument.presentationml.notesSlide+xml"/>
  <Override PartName="/ppt/tags/tag142.xml" ContentType="application/vnd.openxmlformats-officedocument.presentationml.tags+xml"/>
  <Override PartName="/ppt/notesSlides/notesSlide141.xml" ContentType="application/vnd.openxmlformats-officedocument.presentationml.notesSlide+xml"/>
  <Override PartName="/ppt/tags/tag143.xml" ContentType="application/vnd.openxmlformats-officedocument.presentationml.tags+xml"/>
  <Override PartName="/ppt/notesSlides/notesSlide142.xml" ContentType="application/vnd.openxmlformats-officedocument.presentationml.notesSlide+xml"/>
  <Override PartName="/ppt/tags/tag144.xml" ContentType="application/vnd.openxmlformats-officedocument.presentationml.tags+xml"/>
  <Override PartName="/ppt/notesSlides/notesSlide143.xml" ContentType="application/vnd.openxmlformats-officedocument.presentationml.notesSlide+xml"/>
  <Override PartName="/ppt/tags/tag145.xml" ContentType="application/vnd.openxmlformats-officedocument.presentationml.tags+xml"/>
  <Override PartName="/ppt/notesSlides/notesSlide144.xml" ContentType="application/vnd.openxmlformats-officedocument.presentationml.notesSlide+xml"/>
  <Override PartName="/ppt/tags/tag146.xml" ContentType="application/vnd.openxmlformats-officedocument.presentationml.tags+xml"/>
  <Override PartName="/ppt/notesSlides/notesSlide145.xml" ContentType="application/vnd.openxmlformats-officedocument.presentationml.notesSlide+xml"/>
  <Override PartName="/ppt/tags/tag147.xml" ContentType="application/vnd.openxmlformats-officedocument.presentationml.tags+xml"/>
  <Override PartName="/ppt/notesSlides/notesSlide146.xml" ContentType="application/vnd.openxmlformats-officedocument.presentationml.notesSlide+xml"/>
  <Override PartName="/ppt/tags/tag148.xml" ContentType="application/vnd.openxmlformats-officedocument.presentationml.tags+xml"/>
  <Override PartName="/ppt/notesSlides/notesSlide147.xml" ContentType="application/vnd.openxmlformats-officedocument.presentationml.notesSlide+xml"/>
  <Override PartName="/ppt/tags/tag149.xml" ContentType="application/vnd.openxmlformats-officedocument.presentationml.tags+xml"/>
  <Override PartName="/ppt/notesSlides/notesSlide148.xml" ContentType="application/vnd.openxmlformats-officedocument.presentationml.notesSlide+xml"/>
  <Override PartName="/ppt/tags/tag150.xml" ContentType="application/vnd.openxmlformats-officedocument.presentationml.tags+xml"/>
  <Override PartName="/ppt/notesSlides/notesSlide149.xml" ContentType="application/vnd.openxmlformats-officedocument.presentationml.notesSlide+xml"/>
  <Override PartName="/ppt/tags/tag151.xml" ContentType="application/vnd.openxmlformats-officedocument.presentationml.tags+xml"/>
  <Override PartName="/ppt/notesSlides/notesSlide150.xml" ContentType="application/vnd.openxmlformats-officedocument.presentationml.notesSlide+xml"/>
  <Override PartName="/ppt/tags/tag152.xml" ContentType="application/vnd.openxmlformats-officedocument.presentationml.tags+xml"/>
  <Override PartName="/ppt/notesSlides/notesSlide151.xml" ContentType="application/vnd.openxmlformats-officedocument.presentationml.notesSlide+xml"/>
  <Override PartName="/ppt/tags/tag153.xml" ContentType="application/vnd.openxmlformats-officedocument.presentationml.tags+xml"/>
  <Override PartName="/ppt/notesSlides/notesSlide152.xml" ContentType="application/vnd.openxmlformats-officedocument.presentationml.notesSlide+xml"/>
  <Override PartName="/ppt/tags/tag154.xml" ContentType="application/vnd.openxmlformats-officedocument.presentationml.tags+xml"/>
  <Override PartName="/ppt/notesSlides/notesSlide153.xml" ContentType="application/vnd.openxmlformats-officedocument.presentationml.notesSlide+xml"/>
  <Override PartName="/ppt/tags/tag155.xml" ContentType="application/vnd.openxmlformats-officedocument.presentationml.tags+xml"/>
  <Override PartName="/ppt/notesSlides/notesSlide154.xml" ContentType="application/vnd.openxmlformats-officedocument.presentationml.notesSlide+xml"/>
  <Override PartName="/ppt/tags/tag156.xml" ContentType="application/vnd.openxmlformats-officedocument.presentationml.tags+xml"/>
  <Override PartName="/ppt/notesSlides/notesSlide155.xml" ContentType="application/vnd.openxmlformats-officedocument.presentationml.notesSlide+xml"/>
  <Override PartName="/ppt/tags/tag157.xml" ContentType="application/vnd.openxmlformats-officedocument.presentationml.tags+xml"/>
  <Override PartName="/ppt/notesSlides/notesSlide156.xml" ContentType="application/vnd.openxmlformats-officedocument.presentationml.notesSlide+xml"/>
  <Override PartName="/ppt/tags/tag158.xml" ContentType="application/vnd.openxmlformats-officedocument.presentationml.tags+xml"/>
  <Override PartName="/ppt/notesSlides/notesSlide157.xml" ContentType="application/vnd.openxmlformats-officedocument.presentationml.notesSlide+xml"/>
  <Override PartName="/ppt/tags/tag159.xml" ContentType="application/vnd.openxmlformats-officedocument.presentationml.tags+xml"/>
  <Override PartName="/ppt/notesSlides/notesSlide158.xml" ContentType="application/vnd.openxmlformats-officedocument.presentationml.notesSlide+xml"/>
  <Override PartName="/ppt/tags/tag160.xml" ContentType="application/vnd.openxmlformats-officedocument.presentationml.tags+xml"/>
  <Override PartName="/ppt/notesSlides/notesSlide159.xml" ContentType="application/vnd.openxmlformats-officedocument.presentationml.notesSlide+xml"/>
  <Override PartName="/ppt/tags/tag161.xml" ContentType="application/vnd.openxmlformats-officedocument.presentationml.tags+xml"/>
  <Override PartName="/ppt/notesSlides/notesSlide160.xml" ContentType="application/vnd.openxmlformats-officedocument.presentationml.notesSlide+xml"/>
  <Override PartName="/ppt/tags/tag162.xml" ContentType="application/vnd.openxmlformats-officedocument.presentationml.tags+xml"/>
  <Override PartName="/ppt/notesSlides/notesSlide161.xml" ContentType="application/vnd.openxmlformats-officedocument.presentationml.notesSlide+xml"/>
  <Override PartName="/ppt/tags/tag163.xml" ContentType="application/vnd.openxmlformats-officedocument.presentationml.tags+xml"/>
  <Override PartName="/ppt/notesSlides/notesSlide162.xml" ContentType="application/vnd.openxmlformats-officedocument.presentationml.notesSlide+xml"/>
  <Override PartName="/ppt/tags/tag164.xml" ContentType="application/vnd.openxmlformats-officedocument.presentationml.tags+xml"/>
  <Override PartName="/ppt/notesSlides/notesSlide163.xml" ContentType="application/vnd.openxmlformats-officedocument.presentationml.notesSlide+xml"/>
  <Override PartName="/ppt/tags/tag165.xml" ContentType="application/vnd.openxmlformats-officedocument.presentationml.tags+xml"/>
  <Override PartName="/ppt/notesSlides/notesSlide164.xml" ContentType="application/vnd.openxmlformats-officedocument.presentationml.notesSlide+xml"/>
  <Override PartName="/ppt/tags/tag166.xml" ContentType="application/vnd.openxmlformats-officedocument.presentationml.tags+xml"/>
  <Override PartName="/ppt/notesSlides/notesSlide165.xml" ContentType="application/vnd.openxmlformats-officedocument.presentationml.notesSlide+xml"/>
  <Override PartName="/ppt/tags/tag167.xml" ContentType="application/vnd.openxmlformats-officedocument.presentationml.tags+xml"/>
  <Override PartName="/ppt/notesSlides/notesSlide166.xml" ContentType="application/vnd.openxmlformats-officedocument.presentationml.notesSlide+xml"/>
  <Override PartName="/ppt/tags/tag168.xml" ContentType="application/vnd.openxmlformats-officedocument.presentationml.tags+xml"/>
  <Override PartName="/ppt/notesSlides/notesSlide167.xml" ContentType="application/vnd.openxmlformats-officedocument.presentationml.notesSlide+xml"/>
  <Override PartName="/ppt/tags/tag169.xml" ContentType="application/vnd.openxmlformats-officedocument.presentationml.tags+xml"/>
  <Override PartName="/ppt/notesSlides/notesSlide168.xml" ContentType="application/vnd.openxmlformats-officedocument.presentationml.notesSlide+xml"/>
  <Override PartName="/ppt/tags/tag170.xml" ContentType="application/vnd.openxmlformats-officedocument.presentationml.tags+xml"/>
  <Override PartName="/ppt/notesSlides/notesSlide169.xml" ContentType="application/vnd.openxmlformats-officedocument.presentationml.notesSlide+xml"/>
  <Override PartName="/ppt/tags/tag171.xml" ContentType="application/vnd.openxmlformats-officedocument.presentationml.tags+xml"/>
  <Override PartName="/ppt/notesSlides/notesSlide170.xml" ContentType="application/vnd.openxmlformats-officedocument.presentationml.notesSlide+xml"/>
  <Override PartName="/ppt/tags/tag172.xml" ContentType="application/vnd.openxmlformats-officedocument.presentationml.tags+xml"/>
  <Override PartName="/ppt/notesSlides/notesSlide171.xml" ContentType="application/vnd.openxmlformats-officedocument.presentationml.notesSlide+xml"/>
  <Override PartName="/ppt/tags/tag173.xml" ContentType="application/vnd.openxmlformats-officedocument.presentationml.tags+xml"/>
  <Override PartName="/ppt/notesSlides/notesSlide1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7"/>
  </p:notesMasterIdLst>
  <p:sldIdLst>
    <p:sldId id="256" r:id="rId2"/>
    <p:sldId id="994" r:id="rId3"/>
    <p:sldId id="660" r:id="rId4"/>
    <p:sldId id="826" r:id="rId5"/>
    <p:sldId id="828" r:id="rId6"/>
    <p:sldId id="829" r:id="rId7"/>
    <p:sldId id="830" r:id="rId8"/>
    <p:sldId id="831" r:id="rId9"/>
    <p:sldId id="832" r:id="rId10"/>
    <p:sldId id="833" r:id="rId11"/>
    <p:sldId id="835" r:id="rId12"/>
    <p:sldId id="834" r:id="rId13"/>
    <p:sldId id="836" r:id="rId14"/>
    <p:sldId id="837" r:id="rId15"/>
    <p:sldId id="838" r:id="rId16"/>
    <p:sldId id="839" r:id="rId17"/>
    <p:sldId id="840" r:id="rId18"/>
    <p:sldId id="841" r:id="rId19"/>
    <p:sldId id="842" r:id="rId20"/>
    <p:sldId id="843" r:id="rId21"/>
    <p:sldId id="821" r:id="rId22"/>
    <p:sldId id="844" r:id="rId23"/>
    <p:sldId id="845" r:id="rId24"/>
    <p:sldId id="846" r:id="rId25"/>
    <p:sldId id="847" r:id="rId26"/>
    <p:sldId id="822" r:id="rId27"/>
    <p:sldId id="848" r:id="rId28"/>
    <p:sldId id="849" r:id="rId29"/>
    <p:sldId id="850" r:id="rId30"/>
    <p:sldId id="851" r:id="rId31"/>
    <p:sldId id="852" r:id="rId32"/>
    <p:sldId id="853" r:id="rId33"/>
    <p:sldId id="854" r:id="rId34"/>
    <p:sldId id="855" r:id="rId35"/>
    <p:sldId id="856" r:id="rId36"/>
    <p:sldId id="857" r:id="rId37"/>
    <p:sldId id="858" r:id="rId38"/>
    <p:sldId id="859" r:id="rId39"/>
    <p:sldId id="860" r:id="rId40"/>
    <p:sldId id="861" r:id="rId41"/>
    <p:sldId id="862" r:id="rId42"/>
    <p:sldId id="863" r:id="rId43"/>
    <p:sldId id="864" r:id="rId44"/>
    <p:sldId id="865" r:id="rId45"/>
    <p:sldId id="866" r:id="rId46"/>
    <p:sldId id="867" r:id="rId47"/>
    <p:sldId id="868" r:id="rId48"/>
    <p:sldId id="869" r:id="rId49"/>
    <p:sldId id="823" r:id="rId50"/>
    <p:sldId id="870" r:id="rId51"/>
    <p:sldId id="871" r:id="rId52"/>
    <p:sldId id="872" r:id="rId53"/>
    <p:sldId id="873" r:id="rId54"/>
    <p:sldId id="874" r:id="rId55"/>
    <p:sldId id="875" r:id="rId56"/>
    <p:sldId id="876" r:id="rId57"/>
    <p:sldId id="877" r:id="rId58"/>
    <p:sldId id="879" r:id="rId59"/>
    <p:sldId id="880" r:id="rId60"/>
    <p:sldId id="878" r:id="rId61"/>
    <p:sldId id="881" r:id="rId62"/>
    <p:sldId id="824" r:id="rId63"/>
    <p:sldId id="882" r:id="rId64"/>
    <p:sldId id="883" r:id="rId65"/>
    <p:sldId id="884" r:id="rId66"/>
    <p:sldId id="885" r:id="rId67"/>
    <p:sldId id="886" r:id="rId68"/>
    <p:sldId id="887" r:id="rId69"/>
    <p:sldId id="888" r:id="rId70"/>
    <p:sldId id="889" r:id="rId71"/>
    <p:sldId id="890" r:id="rId72"/>
    <p:sldId id="891" r:id="rId73"/>
    <p:sldId id="892" r:id="rId74"/>
    <p:sldId id="893" r:id="rId75"/>
    <p:sldId id="825" r:id="rId76"/>
    <p:sldId id="894" r:id="rId77"/>
    <p:sldId id="897" r:id="rId78"/>
    <p:sldId id="898" r:id="rId79"/>
    <p:sldId id="899" r:id="rId80"/>
    <p:sldId id="900" r:id="rId81"/>
    <p:sldId id="901" r:id="rId82"/>
    <p:sldId id="902" r:id="rId83"/>
    <p:sldId id="903" r:id="rId84"/>
    <p:sldId id="904" r:id="rId85"/>
    <p:sldId id="905" r:id="rId86"/>
    <p:sldId id="906" r:id="rId87"/>
    <p:sldId id="907" r:id="rId88"/>
    <p:sldId id="895" r:id="rId89"/>
    <p:sldId id="908" r:id="rId90"/>
    <p:sldId id="909" r:id="rId91"/>
    <p:sldId id="910" r:id="rId92"/>
    <p:sldId id="911" r:id="rId93"/>
    <p:sldId id="912" r:id="rId94"/>
    <p:sldId id="896" r:id="rId95"/>
    <p:sldId id="914" r:id="rId96"/>
    <p:sldId id="913" r:id="rId97"/>
    <p:sldId id="917" r:id="rId98"/>
    <p:sldId id="918" r:id="rId99"/>
    <p:sldId id="919" r:id="rId100"/>
    <p:sldId id="920" r:id="rId101"/>
    <p:sldId id="921" r:id="rId102"/>
    <p:sldId id="915" r:id="rId103"/>
    <p:sldId id="922" r:id="rId104"/>
    <p:sldId id="923" r:id="rId105"/>
    <p:sldId id="924" r:id="rId106"/>
    <p:sldId id="925" r:id="rId107"/>
    <p:sldId id="926" r:id="rId108"/>
    <p:sldId id="927" r:id="rId109"/>
    <p:sldId id="916" r:id="rId110"/>
    <p:sldId id="928" r:id="rId111"/>
    <p:sldId id="929" r:id="rId112"/>
    <p:sldId id="930" r:id="rId113"/>
    <p:sldId id="931" r:id="rId114"/>
    <p:sldId id="937" r:id="rId115"/>
    <p:sldId id="938" r:id="rId116"/>
    <p:sldId id="935" r:id="rId117"/>
    <p:sldId id="932" r:id="rId118"/>
    <p:sldId id="939" r:id="rId119"/>
    <p:sldId id="941" r:id="rId120"/>
    <p:sldId id="940" r:id="rId121"/>
    <p:sldId id="942" r:id="rId122"/>
    <p:sldId id="943" r:id="rId123"/>
    <p:sldId id="944" r:id="rId124"/>
    <p:sldId id="946" r:id="rId125"/>
    <p:sldId id="947" r:id="rId126"/>
    <p:sldId id="945" r:id="rId127"/>
    <p:sldId id="948" r:id="rId128"/>
    <p:sldId id="933" r:id="rId129"/>
    <p:sldId id="954" r:id="rId130"/>
    <p:sldId id="949" r:id="rId131"/>
    <p:sldId id="950" r:id="rId132"/>
    <p:sldId id="955" r:id="rId133"/>
    <p:sldId id="951" r:id="rId134"/>
    <p:sldId id="956" r:id="rId135"/>
    <p:sldId id="957" r:id="rId136"/>
    <p:sldId id="952" r:id="rId137"/>
    <p:sldId id="953" r:id="rId138"/>
    <p:sldId id="958" r:id="rId139"/>
    <p:sldId id="934" r:id="rId140"/>
    <p:sldId id="959" r:id="rId141"/>
    <p:sldId id="961" r:id="rId142"/>
    <p:sldId id="962" r:id="rId143"/>
    <p:sldId id="960" r:id="rId144"/>
    <p:sldId id="963" r:id="rId145"/>
    <p:sldId id="964" r:id="rId146"/>
    <p:sldId id="968" r:id="rId147"/>
    <p:sldId id="969" r:id="rId148"/>
    <p:sldId id="966" r:id="rId149"/>
    <p:sldId id="970" r:id="rId150"/>
    <p:sldId id="971" r:id="rId151"/>
    <p:sldId id="972" r:id="rId152"/>
    <p:sldId id="974" r:id="rId153"/>
    <p:sldId id="973" r:id="rId154"/>
    <p:sldId id="975" r:id="rId155"/>
    <p:sldId id="967" r:id="rId156"/>
    <p:sldId id="979" r:id="rId157"/>
    <p:sldId id="978" r:id="rId158"/>
    <p:sldId id="976" r:id="rId159"/>
    <p:sldId id="980" r:id="rId160"/>
    <p:sldId id="981" r:id="rId161"/>
    <p:sldId id="977" r:id="rId162"/>
    <p:sldId id="983" r:id="rId163"/>
    <p:sldId id="982" r:id="rId164"/>
    <p:sldId id="984" r:id="rId165"/>
    <p:sldId id="985" r:id="rId166"/>
    <p:sldId id="965" r:id="rId167"/>
    <p:sldId id="989" r:id="rId168"/>
    <p:sldId id="990" r:id="rId169"/>
    <p:sldId id="986" r:id="rId170"/>
    <p:sldId id="991" r:id="rId171"/>
    <p:sldId id="992" r:id="rId172"/>
    <p:sldId id="987" r:id="rId173"/>
    <p:sldId id="993" r:id="rId174"/>
    <p:sldId id="820" r:id="rId175"/>
    <p:sldId id="779" r:id="rId176"/>
  </p:sldIdLst>
  <p:sldSz cx="9144000" cy="6858000" type="screen4x3"/>
  <p:notesSz cx="6858000" cy="9144000"/>
  <p:custDataLst>
    <p:tags r:id="rId178"/>
  </p:custDataLst>
  <p:kinsoku lang="zh-CN" invalStChars="!),.:;?]}、。—ˇ¨〃々～‖…’”〕〉》」』〗】∶！＂＇），．：；？］｀｜｝·" invalEndChars="([{‘“〔〈《「『〖【（［｛．·"/>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qiaozhiming" initials="qzm" lastIdx="11" clrIdx="0"/>
  <p:cmAuthor id="1" name="www" initials="w"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00B4E9"/>
    <a:srgbClr val="EBFAFF"/>
    <a:srgbClr val="E7F9FF"/>
    <a:srgbClr val="B9EEFF"/>
    <a:srgbClr val="93E5FF"/>
    <a:srgbClr val="FF0000"/>
    <a:srgbClr val="FFDDAF"/>
    <a:srgbClr val="FABE00"/>
    <a:srgbClr val="5B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95704" autoAdjust="0"/>
  </p:normalViewPr>
  <p:slideViewPr>
    <p:cSldViewPr snapToGrid="0" snapToObjects="1">
      <p:cViewPr varScale="1">
        <p:scale>
          <a:sx n="87" d="100"/>
          <a:sy n="87" d="100"/>
        </p:scale>
        <p:origin x="-870" y="-78"/>
      </p:cViewPr>
      <p:guideLst>
        <p:guide orient="horz" pos="2113"/>
        <p:guide pos="2881"/>
      </p:guideLst>
    </p:cSldViewPr>
  </p:slideViewPr>
  <p:outlineViewPr>
    <p:cViewPr>
      <p:scale>
        <a:sx n="33" d="100"/>
        <a:sy n="33" d="100"/>
      </p:scale>
      <p:origin x="0" y="3168"/>
    </p:cViewPr>
  </p:outlin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heme" Target="theme/theme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ED9BD2E9-3CC8-444B-8BF3-942A42052CFF}" type="datetimeFigureOut">
              <a:rPr lang="zh-CN" altLang="en-US"/>
              <a:pPr>
                <a:defRPr/>
              </a:pPr>
              <a:t>2017/8/17</a:t>
            </a:fld>
            <a:endParaRPr lang="en-US"/>
          </a:p>
        </p:txBody>
      </p:sp>
      <p:sp>
        <p:nvSpPr>
          <p:cNvPr id="55300"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charset="0"/>
              <a:buNone/>
              <a:defRPr sz="1200">
                <a:latin typeface="Arial" charset="0"/>
                <a:ea typeface="宋体" pitchFamily="2" charset="-122"/>
              </a:defRPr>
            </a:lvl1pPr>
          </a:lstStyle>
          <a:p>
            <a:pPr>
              <a:defRPr/>
            </a:pPr>
            <a:fld id="{4002A676-0DC2-4E3A-B4C2-1AF4832E0ED3}" type="slidenum">
              <a:rPr lang="zh-CN" altLang="en-US"/>
              <a:pPr>
                <a:defRPr/>
              </a:pPr>
              <a:t>‹#›</a:t>
            </a:fld>
            <a:endParaRPr lang="en-US" altLang="zh-CN"/>
          </a:p>
        </p:txBody>
      </p:sp>
    </p:spTree>
    <p:extLst>
      <p:ext uri="{BB962C8B-B14F-4D97-AF65-F5344CB8AC3E}">
        <p14:creationId xmlns:p14="http://schemas.microsoft.com/office/powerpoint/2010/main" val="2075806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endParaRPr lang="zh-CN" altLang="en-US" smtClean="0"/>
          </a:p>
        </p:txBody>
      </p:sp>
      <p:sp>
        <p:nvSpPr>
          <p:cNvPr id="56324"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2D7434D-6A1D-4361-BAC4-862C73DB2060}" type="slidenum">
              <a:rPr lang="zh-CN" altLang="en-US" smtClean="0">
                <a:latin typeface="Arial" pitchFamily="34" charset="0"/>
              </a:rPr>
              <a:pPr eaLnBrk="1" hangingPunct="1">
                <a:spcBef>
                  <a:spcPct val="0"/>
                </a:spcBef>
                <a:buFontTx/>
                <a:buNone/>
              </a:pPr>
              <a:t>1</a:t>
            </a:fld>
            <a:endParaRPr lang="en-US" altLang="zh-CN"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a:t>
            </a:fld>
            <a:endParaRPr lang="en-US" altLang="zh-CN" smtClean="0">
              <a:latin typeface="Arial" pitchFamily="3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101</a:t>
            </a:fld>
            <a:endParaRPr lang="en-US" altLang="zh-CN" smtClean="0">
              <a:latin typeface="Arial"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102</a:t>
            </a:fld>
            <a:endParaRPr lang="en-US" altLang="zh-CN" smtClean="0">
              <a:latin typeface="Arial"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103</a:t>
            </a:fld>
            <a:endParaRPr lang="en-US" altLang="zh-CN" smtClean="0">
              <a:latin typeface="Arial" pitchFamily="34"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104</a:t>
            </a:fld>
            <a:endParaRPr lang="en-US" altLang="zh-CN" smtClean="0">
              <a:latin typeface="Arial"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105</a:t>
            </a:fld>
            <a:endParaRPr lang="en-US" altLang="zh-CN" smtClean="0">
              <a:latin typeface="Arial"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106</a:t>
            </a:fld>
            <a:endParaRPr lang="en-US" altLang="zh-CN" smtClean="0">
              <a:latin typeface="Arial"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107</a:t>
            </a:fld>
            <a:endParaRPr lang="en-US" altLang="zh-CN" smtClean="0">
              <a:latin typeface="Arial" pitchFamily="34"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108</a:t>
            </a:fld>
            <a:endParaRPr lang="en-US" altLang="zh-CN" smtClean="0">
              <a:latin typeface="Arial"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109</a:t>
            </a:fld>
            <a:endParaRPr lang="en-US" altLang="zh-CN" smtClean="0">
              <a:latin typeface="Arial" pitchFamily="34"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110</a:t>
            </a:fld>
            <a:endParaRPr lang="en-US"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12</a:t>
            </a:fld>
            <a:endParaRPr lang="en-US" altLang="zh-CN" smtClean="0">
              <a:latin typeface="Arial" pitchFamily="34"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111</a:t>
            </a:fld>
            <a:endParaRPr lang="en-US" altLang="zh-CN" smtClean="0">
              <a:latin typeface="Arial" pitchFamily="34"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112</a:t>
            </a:fld>
            <a:endParaRPr lang="en-US" altLang="zh-CN" smtClean="0">
              <a:latin typeface="Arial" pitchFamily="34"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113</a:t>
            </a:fld>
            <a:endParaRPr lang="en-US" altLang="zh-CN" smtClean="0">
              <a:latin typeface="Arial" pitchFamily="34"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114</a:t>
            </a:fld>
            <a:endParaRPr lang="en-US" altLang="zh-CN" smtClean="0">
              <a:latin typeface="Arial" pitchFamily="34"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115</a:t>
            </a:fld>
            <a:endParaRPr lang="en-US" altLang="zh-CN" smtClean="0">
              <a:latin typeface="Arial" pitchFamily="34"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116</a:t>
            </a:fld>
            <a:endParaRPr lang="en-US" altLang="zh-CN" smtClean="0">
              <a:latin typeface="Arial" pitchFamily="34"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117</a:t>
            </a:fld>
            <a:endParaRPr lang="en-US" altLang="zh-CN" smtClean="0">
              <a:latin typeface="Arial" pitchFamily="34"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118</a:t>
            </a:fld>
            <a:endParaRPr lang="en-US" altLang="zh-CN" smtClean="0">
              <a:latin typeface="Arial" pitchFamily="34"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119</a:t>
            </a:fld>
            <a:endParaRPr lang="en-US" altLang="zh-CN" smtClean="0">
              <a:latin typeface="Arial" pitchFamily="34"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120</a:t>
            </a:fld>
            <a:endParaRPr lang="en-US" altLang="zh-CN"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13</a:t>
            </a:fld>
            <a:endParaRPr lang="en-US" altLang="zh-CN" smtClean="0">
              <a:latin typeface="Arial" pitchFamily="34"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121</a:t>
            </a:fld>
            <a:endParaRPr lang="en-US" altLang="zh-CN" smtClean="0">
              <a:latin typeface="Arial" pitchFamily="34"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122</a:t>
            </a:fld>
            <a:endParaRPr lang="en-US" altLang="zh-CN" smtClean="0">
              <a:latin typeface="Arial" pitchFamily="34"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123</a:t>
            </a:fld>
            <a:endParaRPr lang="en-US" altLang="zh-CN" smtClean="0">
              <a:latin typeface="Arial" pitchFamily="34"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124</a:t>
            </a:fld>
            <a:endParaRPr lang="en-US" altLang="zh-CN" smtClean="0">
              <a:latin typeface="Arial" pitchFamily="34"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125</a:t>
            </a:fld>
            <a:endParaRPr lang="en-US" altLang="zh-CN" smtClean="0">
              <a:latin typeface="Arial" pitchFamily="34"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126</a:t>
            </a:fld>
            <a:endParaRPr lang="en-US" altLang="zh-CN" smtClean="0">
              <a:latin typeface="Arial" pitchFamily="34"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127</a:t>
            </a:fld>
            <a:endParaRPr lang="en-US" altLang="zh-CN" smtClean="0">
              <a:latin typeface="Arial" pitchFamily="34"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128</a:t>
            </a:fld>
            <a:endParaRPr lang="en-US" altLang="zh-CN" smtClean="0">
              <a:latin typeface="Arial" pitchFamily="34"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129</a:t>
            </a:fld>
            <a:endParaRPr lang="en-US" altLang="zh-CN" smtClean="0">
              <a:latin typeface="Arial" pitchFamily="34"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130</a:t>
            </a:fld>
            <a:endParaRPr lang="en-US" altLang="zh-CN"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14</a:t>
            </a:fld>
            <a:endParaRPr lang="en-US" altLang="zh-CN" smtClean="0">
              <a:latin typeface="Arial" pitchFamily="34"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131</a:t>
            </a:fld>
            <a:endParaRPr lang="en-US" altLang="zh-CN" smtClean="0">
              <a:latin typeface="Arial" pitchFamily="34" charset="0"/>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132</a:t>
            </a:fld>
            <a:endParaRPr lang="en-US" altLang="zh-CN" smtClean="0">
              <a:latin typeface="Arial" pitchFamily="34" charset="0"/>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133</a:t>
            </a:fld>
            <a:endParaRPr lang="en-US" altLang="zh-CN" smtClean="0">
              <a:latin typeface="Arial" pitchFamily="34" charset="0"/>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134</a:t>
            </a:fld>
            <a:endParaRPr lang="en-US" altLang="zh-CN" smtClean="0">
              <a:latin typeface="Arial" pitchFamily="34" charset="0"/>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135</a:t>
            </a:fld>
            <a:endParaRPr lang="en-US" altLang="zh-CN" smtClean="0">
              <a:latin typeface="Arial" pitchFamily="34" charset="0"/>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136</a:t>
            </a:fld>
            <a:endParaRPr lang="en-US" altLang="zh-CN" smtClean="0">
              <a:latin typeface="Arial" pitchFamily="34" charset="0"/>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137</a:t>
            </a:fld>
            <a:endParaRPr lang="en-US" altLang="zh-CN" smtClean="0">
              <a:latin typeface="Arial" pitchFamily="34" charset="0"/>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138</a:t>
            </a:fld>
            <a:endParaRPr lang="en-US" altLang="zh-CN" smtClean="0">
              <a:latin typeface="Arial" pitchFamily="34" charset="0"/>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139</a:t>
            </a:fld>
            <a:endParaRPr lang="en-US" altLang="zh-CN" smtClean="0">
              <a:latin typeface="Arial" pitchFamily="34" charset="0"/>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140</a:t>
            </a:fld>
            <a:endParaRPr lang="en-US" altLang="zh-CN"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15</a:t>
            </a:fld>
            <a:endParaRPr lang="en-US" altLang="zh-CN" smtClean="0">
              <a:latin typeface="Arial" pitchFamily="34" charset="0"/>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141</a:t>
            </a:fld>
            <a:endParaRPr lang="en-US" altLang="zh-CN" smtClean="0">
              <a:latin typeface="Arial" pitchFamily="34" charset="0"/>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142</a:t>
            </a:fld>
            <a:endParaRPr lang="en-US" altLang="zh-CN" smtClean="0">
              <a:latin typeface="Arial" pitchFamily="34" charset="0"/>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143</a:t>
            </a:fld>
            <a:endParaRPr lang="en-US" altLang="zh-CN" smtClean="0">
              <a:latin typeface="Arial" pitchFamily="34" charset="0"/>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144</a:t>
            </a:fld>
            <a:endParaRPr lang="en-US" altLang="zh-CN" smtClean="0">
              <a:latin typeface="Arial" pitchFamily="34" charset="0"/>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145</a:t>
            </a:fld>
            <a:endParaRPr lang="en-US" altLang="zh-CN" smtClean="0">
              <a:latin typeface="Arial" pitchFamily="34" charset="0"/>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146</a:t>
            </a:fld>
            <a:endParaRPr lang="en-US" altLang="zh-CN" smtClean="0">
              <a:latin typeface="Arial" pitchFamily="34" charset="0"/>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147</a:t>
            </a:fld>
            <a:endParaRPr lang="en-US" altLang="zh-CN" smtClean="0">
              <a:latin typeface="Arial" pitchFamily="34" charset="0"/>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148</a:t>
            </a:fld>
            <a:endParaRPr lang="en-US" altLang="zh-CN" smtClean="0">
              <a:latin typeface="Arial" pitchFamily="34" charset="0"/>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149</a:t>
            </a:fld>
            <a:endParaRPr lang="en-US" altLang="zh-CN" smtClean="0">
              <a:latin typeface="Arial" pitchFamily="34" charset="0"/>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150</a:t>
            </a:fld>
            <a:endParaRPr lang="en-US" altLang="zh-CN"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16</a:t>
            </a:fld>
            <a:endParaRPr lang="en-US" altLang="zh-CN" smtClean="0">
              <a:latin typeface="Arial" pitchFamily="34" charset="0"/>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151</a:t>
            </a:fld>
            <a:endParaRPr lang="en-US" altLang="zh-CN" smtClean="0">
              <a:latin typeface="Arial" pitchFamily="34" charset="0"/>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152</a:t>
            </a:fld>
            <a:endParaRPr lang="en-US" altLang="zh-CN" smtClean="0">
              <a:latin typeface="Arial" pitchFamily="34" charset="0"/>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153</a:t>
            </a:fld>
            <a:endParaRPr lang="en-US" altLang="zh-CN" smtClean="0">
              <a:latin typeface="Arial" pitchFamily="34" charset="0"/>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154</a:t>
            </a:fld>
            <a:endParaRPr lang="en-US" altLang="zh-CN" smtClean="0">
              <a:latin typeface="Arial" pitchFamily="34" charset="0"/>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155</a:t>
            </a:fld>
            <a:endParaRPr lang="en-US" altLang="zh-CN" smtClean="0">
              <a:latin typeface="Arial" pitchFamily="34" charset="0"/>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dirty="0"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156</a:t>
            </a:fld>
            <a:endParaRPr lang="en-US" altLang="zh-CN" smtClean="0">
              <a:latin typeface="Arial" pitchFamily="34" charset="0"/>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157</a:t>
            </a:fld>
            <a:endParaRPr lang="en-US" altLang="zh-CN" smtClean="0">
              <a:latin typeface="Arial" pitchFamily="34" charset="0"/>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158</a:t>
            </a:fld>
            <a:endParaRPr lang="en-US" altLang="zh-CN" smtClean="0">
              <a:latin typeface="Arial" pitchFamily="34" charset="0"/>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159</a:t>
            </a:fld>
            <a:endParaRPr lang="en-US" altLang="zh-CN" smtClean="0">
              <a:latin typeface="Arial" pitchFamily="34" charset="0"/>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160</a:t>
            </a:fld>
            <a:endParaRPr lang="en-US" altLang="zh-CN"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17</a:t>
            </a:fld>
            <a:endParaRPr lang="en-US" altLang="zh-CN" smtClean="0">
              <a:latin typeface="Arial" pitchFamily="34" charset="0"/>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161</a:t>
            </a:fld>
            <a:endParaRPr lang="en-US" altLang="zh-CN" smtClean="0">
              <a:latin typeface="Arial" pitchFamily="34" charset="0"/>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162</a:t>
            </a:fld>
            <a:endParaRPr lang="en-US" altLang="zh-CN" smtClean="0">
              <a:latin typeface="Arial" pitchFamily="34" charset="0"/>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163</a:t>
            </a:fld>
            <a:endParaRPr lang="en-US" altLang="zh-CN" smtClean="0">
              <a:latin typeface="Arial" pitchFamily="34" charset="0"/>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164</a:t>
            </a:fld>
            <a:endParaRPr lang="en-US" altLang="zh-CN" smtClean="0">
              <a:latin typeface="Arial" pitchFamily="34" charset="0"/>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165</a:t>
            </a:fld>
            <a:endParaRPr lang="en-US" altLang="zh-CN" smtClean="0">
              <a:latin typeface="Arial" pitchFamily="34" charset="0"/>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166</a:t>
            </a:fld>
            <a:endParaRPr lang="en-US" altLang="zh-CN" smtClean="0">
              <a:latin typeface="Arial" pitchFamily="34" charset="0"/>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167</a:t>
            </a:fld>
            <a:endParaRPr lang="en-US" altLang="zh-CN" smtClean="0">
              <a:latin typeface="Arial" pitchFamily="34" charset="0"/>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168</a:t>
            </a:fld>
            <a:endParaRPr lang="en-US" altLang="zh-CN" smtClean="0">
              <a:latin typeface="Arial" pitchFamily="34" charset="0"/>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169</a:t>
            </a:fld>
            <a:endParaRPr lang="en-US" altLang="zh-CN" smtClean="0">
              <a:latin typeface="Arial" pitchFamily="34" charset="0"/>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170</a:t>
            </a:fld>
            <a:endParaRPr lang="en-US" altLang="zh-CN"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18</a:t>
            </a:fld>
            <a:endParaRPr lang="en-US" altLang="zh-CN" smtClean="0">
              <a:latin typeface="Arial" pitchFamily="34" charset="0"/>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171</a:t>
            </a:fld>
            <a:endParaRPr lang="en-US" altLang="zh-CN" smtClean="0">
              <a:latin typeface="Arial" pitchFamily="34" charset="0"/>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172</a:t>
            </a:fld>
            <a:endParaRPr lang="en-US" altLang="zh-CN" smtClean="0">
              <a:latin typeface="Arial" pitchFamily="34" charset="0"/>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173</a:t>
            </a:fld>
            <a:endParaRPr lang="en-US" altLang="zh-CN"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19</a:t>
            </a:fld>
            <a:endParaRPr lang="en-US" altLang="zh-CN"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20</a:t>
            </a:fld>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a:t>
            </a:fld>
            <a:endParaRPr lang="en-US" altLang="zh-CN"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21</a:t>
            </a:fld>
            <a:endParaRPr lang="en-US" altLang="zh-CN"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22</a:t>
            </a:fld>
            <a:endParaRPr lang="en-US" altLang="zh-CN"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23</a:t>
            </a:fld>
            <a:endParaRPr lang="en-US" altLang="zh-CN"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24</a:t>
            </a:fld>
            <a:endParaRPr lang="en-US" altLang="zh-CN"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25</a:t>
            </a:fld>
            <a:endParaRPr lang="en-US" altLang="zh-CN"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26</a:t>
            </a:fld>
            <a:endParaRPr lang="en-US" altLang="zh-CN"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27</a:t>
            </a:fld>
            <a:endParaRPr lang="en-US" altLang="zh-CN"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28</a:t>
            </a:fld>
            <a:endParaRPr lang="en-US" altLang="zh-CN"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29</a:t>
            </a:fld>
            <a:endParaRPr lang="en-US" altLang="zh-CN"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30</a:t>
            </a:fld>
            <a:endParaRPr lang="en-US"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a:t>
            </a:fld>
            <a:endParaRPr lang="en-US" altLang="zh-CN"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31</a:t>
            </a:fld>
            <a:endParaRPr lang="en-US" altLang="zh-CN"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32</a:t>
            </a:fld>
            <a:endParaRPr lang="en-US" altLang="zh-CN"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33</a:t>
            </a:fld>
            <a:endParaRPr lang="en-US" altLang="zh-CN"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34</a:t>
            </a:fld>
            <a:endParaRPr lang="en-US" altLang="zh-CN"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35</a:t>
            </a:fld>
            <a:endParaRPr lang="en-US" altLang="zh-CN"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36</a:t>
            </a:fld>
            <a:endParaRPr lang="en-US" altLang="zh-CN"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37</a:t>
            </a:fld>
            <a:endParaRPr lang="en-US" altLang="zh-CN"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38</a:t>
            </a:fld>
            <a:endParaRPr lang="en-US" altLang="zh-CN"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39</a:t>
            </a:fld>
            <a:endParaRPr lang="en-US" altLang="zh-CN"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40</a:t>
            </a:fld>
            <a:endParaRPr lang="en-US" altLang="zh-CN"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a:t>
            </a:fld>
            <a:endParaRPr lang="en-US" altLang="zh-CN"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41</a:t>
            </a:fld>
            <a:endParaRPr lang="en-US" altLang="zh-CN"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42</a:t>
            </a:fld>
            <a:endParaRPr lang="en-US" altLang="zh-CN"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43</a:t>
            </a:fld>
            <a:endParaRPr lang="en-US" altLang="zh-CN"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44</a:t>
            </a:fld>
            <a:endParaRPr lang="en-US" altLang="zh-CN"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45</a:t>
            </a:fld>
            <a:endParaRPr lang="en-US" altLang="zh-CN"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46</a:t>
            </a:fld>
            <a:endParaRPr lang="en-US" altLang="zh-CN"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47</a:t>
            </a:fld>
            <a:endParaRPr lang="en-US" altLang="zh-CN"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48</a:t>
            </a:fld>
            <a:endParaRPr lang="en-US" altLang="zh-CN"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49</a:t>
            </a:fld>
            <a:endParaRPr lang="en-US" altLang="zh-CN"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50</a:t>
            </a:fld>
            <a:endParaRPr lang="en-US" altLang="zh-CN"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a:t>
            </a:fld>
            <a:endParaRPr lang="en-US" altLang="zh-CN"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51</a:t>
            </a:fld>
            <a:endParaRPr lang="en-US" altLang="zh-CN" smtClean="0">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52</a:t>
            </a:fld>
            <a:endParaRPr lang="en-US" altLang="zh-CN" smtClean="0">
              <a:latin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53</a:t>
            </a:fld>
            <a:endParaRPr lang="en-US" altLang="zh-CN" smtClean="0">
              <a:latin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54</a:t>
            </a:fld>
            <a:endParaRPr lang="en-US" altLang="zh-CN" smtClean="0">
              <a:latin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55</a:t>
            </a:fld>
            <a:endParaRPr lang="en-US" altLang="zh-CN" smtClean="0">
              <a:latin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56</a:t>
            </a:fld>
            <a:endParaRPr lang="en-US" altLang="zh-CN" smtClean="0">
              <a:latin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57</a:t>
            </a:fld>
            <a:endParaRPr lang="en-US" altLang="zh-CN" smtClean="0">
              <a:latin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58</a:t>
            </a:fld>
            <a:endParaRPr lang="en-US" altLang="zh-CN" smtClean="0">
              <a:latin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59</a:t>
            </a:fld>
            <a:endParaRPr lang="en-US" altLang="zh-CN" smtClean="0">
              <a:latin typeface="Arial"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60</a:t>
            </a:fld>
            <a:endParaRPr lang="en-US" altLang="zh-CN"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a:t>
            </a:fld>
            <a:endParaRPr lang="en-US" altLang="zh-CN" smtClean="0">
              <a:latin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61</a:t>
            </a:fld>
            <a:endParaRPr lang="en-US" altLang="zh-CN" smtClean="0">
              <a:latin typeface="Arial"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62</a:t>
            </a:fld>
            <a:endParaRPr lang="en-US" altLang="zh-CN" smtClean="0">
              <a:latin typeface="Arial"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63</a:t>
            </a:fld>
            <a:endParaRPr lang="en-US" altLang="zh-CN" smtClean="0">
              <a:latin typeface="Arial"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64</a:t>
            </a:fld>
            <a:endParaRPr lang="en-US" altLang="zh-CN" smtClean="0">
              <a:latin typeface="Arial"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65</a:t>
            </a:fld>
            <a:endParaRPr lang="en-US" altLang="zh-CN" smtClean="0">
              <a:latin typeface="Arial"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66</a:t>
            </a:fld>
            <a:endParaRPr lang="en-US" altLang="zh-CN" smtClean="0">
              <a:latin typeface="Arial"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67</a:t>
            </a:fld>
            <a:endParaRPr lang="en-US" altLang="zh-CN" smtClean="0">
              <a:latin typeface="Arial"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68</a:t>
            </a:fld>
            <a:endParaRPr lang="en-US" altLang="zh-CN" smtClean="0">
              <a:latin typeface="Arial"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69</a:t>
            </a:fld>
            <a:endParaRPr lang="en-US" altLang="zh-CN" smtClean="0">
              <a:latin typeface="Arial"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70</a:t>
            </a:fld>
            <a:endParaRPr lang="en-US" altLang="zh-CN"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a:t>
            </a:fld>
            <a:endParaRPr lang="en-US" altLang="zh-CN" smtClean="0">
              <a:latin typeface="Arial"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71</a:t>
            </a:fld>
            <a:endParaRPr lang="en-US" altLang="zh-CN" smtClean="0">
              <a:latin typeface="Arial"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72</a:t>
            </a:fld>
            <a:endParaRPr lang="en-US" altLang="zh-CN" smtClean="0">
              <a:latin typeface="Arial"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73</a:t>
            </a:fld>
            <a:endParaRPr lang="en-US" altLang="zh-CN" smtClean="0">
              <a:latin typeface="Arial"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74</a:t>
            </a:fld>
            <a:endParaRPr lang="en-US" altLang="zh-CN" smtClean="0">
              <a:latin typeface="Arial"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75</a:t>
            </a:fld>
            <a:endParaRPr lang="en-US" altLang="zh-CN" smtClean="0">
              <a:latin typeface="Arial"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76</a:t>
            </a:fld>
            <a:endParaRPr lang="en-US" altLang="zh-CN" smtClean="0">
              <a:latin typeface="Arial"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77</a:t>
            </a:fld>
            <a:endParaRPr lang="en-US" altLang="zh-CN" smtClean="0">
              <a:latin typeface="Arial"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78</a:t>
            </a:fld>
            <a:endParaRPr lang="en-US" altLang="zh-CN" smtClean="0">
              <a:latin typeface="Arial"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79</a:t>
            </a:fld>
            <a:endParaRPr lang="en-US" altLang="zh-CN" smtClean="0">
              <a:latin typeface="Arial"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80</a:t>
            </a:fld>
            <a:endParaRPr lang="en-US" altLang="zh-CN"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a:t>
            </a:fld>
            <a:endParaRPr lang="en-US" altLang="zh-CN" smtClean="0">
              <a:latin typeface="Arial"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81</a:t>
            </a:fld>
            <a:endParaRPr lang="en-US" altLang="zh-CN" smtClean="0">
              <a:latin typeface="Arial"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82</a:t>
            </a:fld>
            <a:endParaRPr lang="en-US" altLang="zh-CN" smtClean="0">
              <a:latin typeface="Arial"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83</a:t>
            </a:fld>
            <a:endParaRPr lang="en-US" altLang="zh-CN" smtClean="0">
              <a:latin typeface="Arial"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84</a:t>
            </a:fld>
            <a:endParaRPr lang="en-US" altLang="zh-CN" smtClean="0">
              <a:latin typeface="Arial"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85</a:t>
            </a:fld>
            <a:endParaRPr lang="en-US" altLang="zh-CN" smtClean="0">
              <a:latin typeface="Arial"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86</a:t>
            </a:fld>
            <a:endParaRPr lang="en-US" altLang="zh-CN" smtClean="0">
              <a:latin typeface="Arial"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87</a:t>
            </a:fld>
            <a:endParaRPr lang="en-US" altLang="zh-CN" smtClean="0">
              <a:latin typeface="Arial"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88</a:t>
            </a:fld>
            <a:endParaRPr lang="en-US" altLang="zh-CN" smtClean="0">
              <a:latin typeface="Arial"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89</a:t>
            </a:fld>
            <a:endParaRPr lang="en-US" altLang="zh-CN" smtClean="0">
              <a:latin typeface="Arial"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90</a:t>
            </a:fld>
            <a:endParaRPr lang="en-US" altLang="zh-CN"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a:t>
            </a:fld>
            <a:endParaRPr lang="en-US" altLang="zh-CN" smtClean="0">
              <a:latin typeface="Arial"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91</a:t>
            </a:fld>
            <a:endParaRPr lang="en-US" altLang="zh-CN" smtClean="0">
              <a:latin typeface="Arial"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92</a:t>
            </a:fld>
            <a:endParaRPr lang="en-US" altLang="zh-CN" smtClean="0">
              <a:latin typeface="Arial"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93</a:t>
            </a:fld>
            <a:endParaRPr lang="en-US" altLang="zh-CN" smtClean="0">
              <a:latin typeface="Arial"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94</a:t>
            </a:fld>
            <a:endParaRPr lang="en-US" altLang="zh-CN" smtClean="0">
              <a:latin typeface="Arial"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95</a:t>
            </a:fld>
            <a:endParaRPr lang="en-US" altLang="zh-CN" smtClean="0">
              <a:latin typeface="Arial"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96</a:t>
            </a:fld>
            <a:endParaRPr lang="en-US" altLang="zh-CN" smtClean="0">
              <a:latin typeface="Arial"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97</a:t>
            </a:fld>
            <a:endParaRPr lang="en-US" altLang="zh-CN" smtClean="0">
              <a:latin typeface="Arial"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98</a:t>
            </a:fld>
            <a:endParaRPr lang="en-US" altLang="zh-CN" smtClean="0">
              <a:latin typeface="Arial" pitchFamily="34"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99</a:t>
            </a:fld>
            <a:endParaRPr lang="en-US" altLang="zh-CN" smtClean="0">
              <a:latin typeface="Arial"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100</a:t>
            </a:fld>
            <a:endParaRPr lang="en-US"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5" name="组合 6"/>
          <p:cNvGrpSpPr>
            <a:grpSpLocks/>
          </p:cNvGrpSpPr>
          <p:nvPr userDrawn="1"/>
        </p:nvGrpSpPr>
        <p:grpSpPr bwMode="auto">
          <a:xfrm>
            <a:off x="1497013" y="5554663"/>
            <a:ext cx="986167" cy="792162"/>
            <a:chOff x="707164" y="5631842"/>
            <a:chExt cx="985033" cy="792000"/>
          </a:xfrm>
        </p:grpSpPr>
        <p:sp>
          <p:nvSpPr>
            <p:cNvPr id="6" name="椭圆 5"/>
            <p:cNvSpPr>
              <a:spLocks noChangeArrowheads="1"/>
            </p:cNvSpPr>
            <p:nvPr/>
          </p:nvSpPr>
          <p:spPr bwMode="auto">
            <a:xfrm>
              <a:off x="846704" y="5631842"/>
              <a:ext cx="792837" cy="792000"/>
            </a:xfrm>
            <a:prstGeom prst="ellipse">
              <a:avLst/>
            </a:prstGeom>
            <a:solidFill>
              <a:srgbClr val="9C9CD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defRPr/>
              </a:pPr>
              <a:endParaRPr lang="zh-CN" altLang="en-US" smtClean="0"/>
            </a:p>
          </p:txBody>
        </p:sp>
        <p:sp>
          <p:nvSpPr>
            <p:cNvPr id="7" name="矩形 4"/>
            <p:cNvSpPr>
              <a:spLocks noChangeArrowheads="1"/>
            </p:cNvSpPr>
            <p:nvPr/>
          </p:nvSpPr>
          <p:spPr bwMode="auto">
            <a:xfrm>
              <a:off x="707164" y="5739770"/>
              <a:ext cx="985033" cy="49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zh-CN" altLang="en-US" sz="2600" b="1" dirty="0" smtClean="0">
                  <a:solidFill>
                    <a:schemeClr val="bg1"/>
                  </a:solidFill>
                  <a:latin typeface="微软雅黑" pitchFamily="34" charset="-122"/>
                  <a:ea typeface="微软雅黑" pitchFamily="34" charset="-122"/>
                  <a:sym typeface="微软雅黑" pitchFamily="34" charset="-122"/>
                </a:rPr>
                <a:t> </a:t>
              </a:r>
              <a:r>
                <a:rPr lang="en-US" altLang="zh-CN" sz="1800" b="1" dirty="0" smtClean="0">
                  <a:solidFill>
                    <a:schemeClr val="bg1"/>
                  </a:solidFill>
                  <a:latin typeface="微软雅黑" pitchFamily="34" charset="-122"/>
                  <a:ea typeface="微软雅黑" pitchFamily="34" charset="-122"/>
                  <a:sym typeface="微软雅黑" pitchFamily="34" charset="-122"/>
                </a:rPr>
                <a:t>Nginx</a:t>
              </a:r>
              <a:endParaRPr lang="zh-CN" altLang="en-US" sz="1800" dirty="0" smtClean="0">
                <a:solidFill>
                  <a:schemeClr val="bg1"/>
                </a:solidFill>
              </a:endParaRPr>
            </a:p>
          </p:txBody>
        </p:sp>
      </p:grpSp>
      <p:sp>
        <p:nvSpPr>
          <p:cNvPr id="8" name="Title 1"/>
          <p:cNvSpPr>
            <a:spLocks noGrp="1"/>
          </p:cNvSpPr>
          <p:nvPr>
            <p:ph type="ctrTitle"/>
          </p:nvPr>
        </p:nvSpPr>
        <p:spPr>
          <a:xfrm>
            <a:off x="685800" y="1352281"/>
            <a:ext cx="7772400" cy="2157681"/>
          </a:xfrm>
          <a:prstGeom prst="rect">
            <a:avLst/>
          </a:prstGeo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9"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10" name="文本占位符 5"/>
          <p:cNvSpPr>
            <a:spLocks noGrp="1"/>
          </p:cNvSpPr>
          <p:nvPr>
            <p:ph type="body" sz="quarter" idx="12"/>
          </p:nvPr>
        </p:nvSpPr>
        <p:spPr>
          <a:xfrm>
            <a:off x="2709863" y="5480050"/>
            <a:ext cx="2714625" cy="350838"/>
          </a:xfrm>
          <a:prstGeom prst="rect">
            <a:avLst/>
          </a:prstGeom>
        </p:spPr>
        <p:txBody>
          <a:bodyPr/>
          <a:lstStyle>
            <a:lvl1pPr>
              <a:lnSpc>
                <a:spcPct val="120000"/>
              </a:lnSpc>
              <a:defRPr sz="1400">
                <a:solidFill>
                  <a:srgbClr val="75A0DD"/>
                </a:solidFill>
                <a:latin typeface="微软雅黑" panose="020B0503020204020204" pitchFamily="34" charset="-122"/>
                <a:ea typeface="微软雅黑" panose="020B0503020204020204" pitchFamily="34" charset="-122"/>
              </a:defRPr>
            </a:lvl1pPr>
          </a:lstStyle>
          <a:p>
            <a:endParaRPr dirty="0">
              <a:sym typeface="微软雅黑" pitchFamily="34" charset="-122"/>
            </a:endParaRPr>
          </a:p>
        </p:txBody>
      </p:sp>
      <p:sp>
        <p:nvSpPr>
          <p:cNvPr id="11" name="文本占位符 6"/>
          <p:cNvSpPr>
            <a:spLocks noGrp="1"/>
          </p:cNvSpPr>
          <p:nvPr>
            <p:ph type="body" sz="quarter" idx="13"/>
          </p:nvPr>
        </p:nvSpPr>
        <p:spPr>
          <a:xfrm>
            <a:off x="5532438" y="5483225"/>
            <a:ext cx="2714625" cy="350838"/>
          </a:xfrm>
          <a:prstGeom prst="rect">
            <a:avLst/>
          </a:prstGeom>
        </p:spPr>
        <p:txBody>
          <a:bodyPr/>
          <a:lstStyle>
            <a:lvl1pPr>
              <a:lnSpc>
                <a:spcPct val="120000"/>
              </a:lnSpc>
              <a:defRPr sz="1400">
                <a:solidFill>
                  <a:srgbClr val="75A0DD"/>
                </a:solidFill>
                <a:latin typeface="微软雅黑" panose="020B0503020204020204" pitchFamily="34" charset="-122"/>
                <a:ea typeface="微软雅黑" panose="020B0503020204020204" pitchFamily="34" charset="-122"/>
              </a:defRPr>
            </a:lvl1pPr>
          </a:lstStyle>
          <a:p>
            <a:endParaRPr dirty="0"/>
          </a:p>
        </p:txBody>
      </p:sp>
    </p:spTree>
    <p:extLst>
      <p:ext uri="{BB962C8B-B14F-4D97-AF65-F5344CB8AC3E}">
        <p14:creationId xmlns:p14="http://schemas.microsoft.com/office/powerpoint/2010/main" val="1445962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
        <p:nvSpPr>
          <p:cNvPr id="3" name="Title 1"/>
          <p:cNvSpPr>
            <a:spLocks noGrp="1"/>
          </p:cNvSpPr>
          <p:nvPr>
            <p:ph type="title"/>
          </p:nvPr>
        </p:nvSpPr>
        <p:spPr>
          <a:xfrm>
            <a:off x="1739046" y="154546"/>
            <a:ext cx="5187690" cy="776289"/>
          </a:xfrm>
          <a:prstGeom prst="rect">
            <a:avLst/>
          </a:prstGeom>
        </p:spPr>
        <p:txBody>
          <a:bodyPr anchor="ctr">
            <a:noAutofit/>
          </a:bodyPr>
          <a:lstStyle>
            <a:lvl1pPr algn="l">
              <a:defRPr sz="2800" b="0">
                <a:solidFill>
                  <a:srgbClr val="1369B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1118439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690563" y="220663"/>
            <a:ext cx="9239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600" b="1" spc="300" dirty="0" smtClean="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6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
        <p:nvSpPr>
          <p:cNvPr id="4" name="Title 1"/>
          <p:cNvSpPr>
            <a:spLocks noGrp="1"/>
          </p:cNvSpPr>
          <p:nvPr>
            <p:ph type="title"/>
          </p:nvPr>
        </p:nvSpPr>
        <p:spPr>
          <a:xfrm>
            <a:off x="1657350" y="154546"/>
            <a:ext cx="4716082" cy="776289"/>
          </a:xfrm>
          <a:prstGeom prst="rect">
            <a:avLst/>
          </a:prstGeom>
        </p:spPr>
        <p:txBody>
          <a:bodyPr anchor="ctr">
            <a:normAutofit/>
          </a:bodyPr>
          <a:lstStyle>
            <a:lvl1pPr>
              <a:defRPr sz="2800">
                <a:solidFill>
                  <a:srgbClr val="1369B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703981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45920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6">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93" r:id="rId1"/>
    <p:sldLayoutId id="2147484186" r:id="rId2"/>
    <p:sldLayoutId id="2147484195" r:id="rId3"/>
    <p:sldLayoutId id="2147484194" r:id="rId4"/>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5.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14.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5.png"/></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1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notesSlide" Target="../notesSlides/notesSlide145.xml"/></Relationships>
</file>

<file path=ppt/slides/_rels/slide1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3.bin"/><Relationship Id="rId4" Type="http://schemas.openxmlformats.org/officeDocument/2006/relationships/notesSlide" Target="../notesSlides/notesSlide146.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2.xml"/><Relationship Id="rId1" Type="http://schemas.openxmlformats.org/officeDocument/2006/relationships/tags" Target="../tags/tag154.xml"/><Relationship Id="rId4" Type="http://schemas.openxmlformats.org/officeDocument/2006/relationships/image" Target="../media/image12.png"/></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69.xml"/><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70.xml"/><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71.xml"/><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72.xml"/><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1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4.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65.xml"/><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78965"/>
            <a:ext cx="7772400" cy="830997"/>
          </a:xfrm>
          <a:prstGeom prst="rect">
            <a:avLst/>
          </a:prstGeom>
        </p:spPr>
        <p:txBody>
          <a:bodyPr wrap="square">
            <a:spAutoFit/>
          </a:bodyPr>
          <a:lstStyle/>
          <a:p>
            <a:pPr eaLnBrk="1" hangingPunct="1">
              <a:buFont typeface="Arial" pitchFamily="34" charset="0"/>
              <a:buNone/>
              <a:defRPr/>
            </a:pPr>
            <a:r>
              <a:rPr lang="zh-CN" altLang="en-US" dirty="0"/>
              <a:t>第</a:t>
            </a:r>
            <a:r>
              <a:rPr lang="en-US" altLang="zh-CN" dirty="0"/>
              <a:t>2</a:t>
            </a:r>
            <a:r>
              <a:rPr lang="zh-CN" altLang="en-US" dirty="0"/>
              <a:t>章 基础知识</a:t>
            </a:r>
            <a:endParaRPr lang="zh-CN" altLang="zh-CN" dirty="0"/>
          </a:p>
        </p:txBody>
      </p:sp>
      <p:sp>
        <p:nvSpPr>
          <p:cNvPr id="5" name="文本占位符 4"/>
          <p:cNvSpPr>
            <a:spLocks noGrp="1"/>
          </p:cNvSpPr>
          <p:nvPr>
            <p:ph type="body" sz="quarter" idx="12"/>
          </p:nvPr>
        </p:nvSpPr>
        <p:spPr>
          <a:xfrm>
            <a:off x="2709863" y="5480049"/>
            <a:ext cx="2714625" cy="932625"/>
          </a:xfrm>
        </p:spPr>
        <p:txBody>
          <a:bodyPr/>
          <a:lstStyle/>
          <a:p>
            <a:pPr>
              <a:lnSpc>
                <a:spcPct val="150000"/>
              </a:lnSpc>
            </a:pPr>
            <a:r>
              <a:rPr lang="en-US" altLang="zh-CN" dirty="0" smtClean="0"/>
              <a:t>Linux</a:t>
            </a:r>
            <a:r>
              <a:rPr lang="zh-CN" altLang="en-US" dirty="0" smtClean="0"/>
              <a:t>的常用命令</a:t>
            </a:r>
            <a:endParaRPr lang="en-US" altLang="zh-CN" dirty="0" smtClean="0"/>
          </a:p>
          <a:p>
            <a:pPr>
              <a:lnSpc>
                <a:spcPct val="150000"/>
              </a:lnSpc>
            </a:pPr>
            <a:r>
              <a:rPr lang="zh-CN" altLang="en-US" dirty="0" smtClean="0"/>
              <a:t>正则表达式语法</a:t>
            </a:r>
            <a:endParaRPr lang="en-US" altLang="zh-CN" dirty="0" smtClean="0"/>
          </a:p>
        </p:txBody>
      </p:sp>
      <p:sp>
        <p:nvSpPr>
          <p:cNvPr id="6" name="文本占位符 5"/>
          <p:cNvSpPr>
            <a:spLocks noGrp="1"/>
          </p:cNvSpPr>
          <p:nvPr>
            <p:ph type="body" sz="quarter" idx="13"/>
          </p:nvPr>
        </p:nvSpPr>
        <p:spPr>
          <a:xfrm>
            <a:off x="5532438" y="5478461"/>
            <a:ext cx="2714625" cy="929449"/>
          </a:xfrm>
        </p:spPr>
        <p:txBody>
          <a:bodyPr/>
          <a:lstStyle/>
          <a:p>
            <a:pPr>
              <a:lnSpc>
                <a:spcPct val="150000"/>
              </a:lnSpc>
            </a:pPr>
            <a:r>
              <a:rPr lang="zh-CN" altLang="en-US" dirty="0" smtClean="0"/>
              <a:t>正则表达式应用案例</a:t>
            </a:r>
            <a:endParaRPr lang="en-US" altLang="zh-CN" dirty="0" smtClean="0"/>
          </a:p>
          <a:p>
            <a:pPr>
              <a:lnSpc>
                <a:spcPct val="150000"/>
              </a:lnSpc>
            </a:pPr>
            <a:r>
              <a:rPr lang="en-US" altLang="zh-CN" dirty="0" smtClean="0"/>
              <a:t>HTTP</a:t>
            </a:r>
            <a:r>
              <a:rPr lang="zh-CN" altLang="en-US" dirty="0" smtClean="0"/>
              <a:t>协议相关内容</a:t>
            </a:r>
            <a:endParaRPr lang="en-US" altLang="zh-CN" dirty="0"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命令</a:t>
            </a:r>
            <a:r>
              <a:rPr lang="zh-CN" altLang="en-US" sz="2000" b="1" dirty="0">
                <a:solidFill>
                  <a:schemeClr val="tx1">
                    <a:lumMod val="50000"/>
                    <a:lumOff val="50000"/>
                  </a:schemeClr>
                </a:solidFill>
                <a:latin typeface="微软雅黑" pitchFamily="34" charset="-122"/>
                <a:ea typeface="微软雅黑" pitchFamily="34" charset="-122"/>
              </a:rPr>
              <a:t>格式</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5" name="组合 2"/>
          <p:cNvGrpSpPr>
            <a:grpSpLocks/>
          </p:cNvGrpSpPr>
          <p:nvPr/>
        </p:nvGrpSpPr>
        <p:grpSpPr bwMode="auto">
          <a:xfrm>
            <a:off x="1009650" y="2011643"/>
            <a:ext cx="7327900" cy="1357034"/>
            <a:chOff x="3451224" y="3515223"/>
            <a:chExt cx="4032911" cy="1358123"/>
          </a:xfrm>
        </p:grpSpPr>
        <p:sp>
          <p:nvSpPr>
            <p:cNvPr id="16" name="矩形 1"/>
            <p:cNvSpPr>
              <a:spLocks noChangeArrowheads="1"/>
            </p:cNvSpPr>
            <p:nvPr/>
          </p:nvSpPr>
          <p:spPr bwMode="auto">
            <a:xfrm>
              <a:off x="3451224" y="3515223"/>
              <a:ext cx="4032911" cy="1358123"/>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7" name="矩形 8"/>
            <p:cNvSpPr>
              <a:spLocks noChangeArrowheads="1"/>
            </p:cNvSpPr>
            <p:nvPr/>
          </p:nvSpPr>
          <p:spPr bwMode="auto">
            <a:xfrm>
              <a:off x="3530271" y="3849555"/>
              <a:ext cx="3867765" cy="51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Desktop]$ ls -a /home/</a:t>
              </a:r>
              <a:r>
                <a:rPr lang="en-US" altLang="zh-CN" sz="1600" b="1" kern="0" dirty="0" err="1">
                  <a:solidFill>
                    <a:prstClr val="white"/>
                  </a:solidFill>
                  <a:latin typeface="微软雅黑" pitchFamily="34" charset="-122"/>
                  <a:ea typeface="微软雅黑" pitchFamily="34" charset="-122"/>
                </a:rPr>
                <a:t>itheima</a:t>
              </a:r>
              <a:endParaRPr lang="en-US" altLang="zh-CN" sz="1600" b="1" kern="0" dirty="0">
                <a:solidFill>
                  <a:prstClr val="white"/>
                </a:solidFill>
                <a:latin typeface="微软雅黑" pitchFamily="34" charset="-122"/>
                <a:ea typeface="微软雅黑" pitchFamily="34" charset="-122"/>
              </a:endParaRPr>
            </a:p>
          </p:txBody>
        </p:sp>
      </p:grpSp>
      <p:sp>
        <p:nvSpPr>
          <p:cNvPr id="2" name="矩形 1"/>
          <p:cNvSpPr/>
          <p:nvPr/>
        </p:nvSpPr>
        <p:spPr>
          <a:xfrm>
            <a:off x="1009650" y="3384114"/>
            <a:ext cx="7327900" cy="2308324"/>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en-US" dirty="0"/>
              <a:t>上述命令表示</a:t>
            </a:r>
            <a:r>
              <a:rPr lang="zh-CN" altLang="zh-CN" dirty="0"/>
              <a:t>列出目录“</a:t>
            </a:r>
            <a:r>
              <a:rPr lang="en-US" altLang="zh-CN" dirty="0"/>
              <a:t>/home/</a:t>
            </a:r>
            <a:r>
              <a:rPr lang="en-US" altLang="zh-CN" dirty="0" err="1"/>
              <a:t>itheima</a:t>
            </a:r>
            <a:r>
              <a:rPr lang="zh-CN" altLang="zh-CN" dirty="0"/>
              <a:t>”下的所有文件</a:t>
            </a:r>
            <a:endParaRPr lang="en-US" altLang="zh-CN" dirty="0"/>
          </a:p>
          <a:p>
            <a:pPr marL="285750" indent="-285750">
              <a:lnSpc>
                <a:spcPct val="200000"/>
              </a:lnSpc>
              <a:buFont typeface="Wingdings" panose="05000000000000000000" pitchFamily="2" charset="2"/>
              <a:buChar char="Ø"/>
            </a:pPr>
            <a:r>
              <a:rPr lang="en-US" altLang="zh-CN" b="1" u="sng" dirty="0">
                <a:solidFill>
                  <a:srgbClr val="0070C0"/>
                </a:solidFill>
              </a:rPr>
              <a:t>ls</a:t>
            </a:r>
            <a:r>
              <a:rPr lang="zh-CN" altLang="zh-CN" b="1" u="sng" dirty="0" smtClean="0">
                <a:solidFill>
                  <a:srgbClr val="0070C0"/>
                </a:solidFill>
              </a:rPr>
              <a:t>命令</a:t>
            </a:r>
            <a:r>
              <a:rPr lang="zh-CN" altLang="en-US" dirty="0"/>
              <a:t>：</a:t>
            </a:r>
            <a:r>
              <a:rPr lang="zh-CN" altLang="zh-CN" dirty="0" smtClean="0"/>
              <a:t>用于</a:t>
            </a:r>
            <a:r>
              <a:rPr lang="zh-CN" altLang="zh-CN" dirty="0"/>
              <a:t>查看某个目录下的文件</a:t>
            </a:r>
            <a:r>
              <a:rPr lang="zh-CN" altLang="zh-CN" dirty="0" smtClean="0"/>
              <a:t>列表</a:t>
            </a:r>
            <a:endParaRPr lang="en-US" altLang="zh-CN" dirty="0" smtClean="0"/>
          </a:p>
          <a:p>
            <a:pPr marL="285750" indent="-285750">
              <a:lnSpc>
                <a:spcPct val="200000"/>
              </a:lnSpc>
              <a:buFont typeface="Wingdings" panose="05000000000000000000" pitchFamily="2" charset="2"/>
              <a:buChar char="Ø"/>
            </a:pPr>
            <a:r>
              <a:rPr lang="zh-CN" altLang="zh-CN" b="1" u="sng" dirty="0">
                <a:solidFill>
                  <a:srgbClr val="0070C0"/>
                </a:solidFill>
              </a:rPr>
              <a:t>选项“</a:t>
            </a:r>
            <a:r>
              <a:rPr lang="en-US" altLang="zh-CN" b="1" u="sng" dirty="0">
                <a:solidFill>
                  <a:srgbClr val="0070C0"/>
                </a:solidFill>
              </a:rPr>
              <a:t>-a</a:t>
            </a:r>
            <a:r>
              <a:rPr lang="zh-CN" altLang="zh-CN" b="1" u="sng" dirty="0" smtClean="0">
                <a:solidFill>
                  <a:srgbClr val="0070C0"/>
                </a:solidFill>
              </a:rPr>
              <a:t>”</a:t>
            </a:r>
            <a:r>
              <a:rPr lang="zh-CN" altLang="en-US" dirty="0"/>
              <a:t>：</a:t>
            </a:r>
            <a:r>
              <a:rPr lang="zh-CN" altLang="zh-CN" dirty="0" smtClean="0"/>
              <a:t>表示</a:t>
            </a:r>
            <a:r>
              <a:rPr lang="zh-CN" altLang="zh-CN" dirty="0"/>
              <a:t>显示所有</a:t>
            </a:r>
            <a:r>
              <a:rPr lang="zh-CN" altLang="zh-CN" dirty="0" smtClean="0"/>
              <a:t>文件</a:t>
            </a:r>
            <a:endParaRPr lang="en-US" altLang="zh-CN" dirty="0" smtClean="0"/>
          </a:p>
          <a:p>
            <a:pPr marL="285750" indent="-285750">
              <a:lnSpc>
                <a:spcPct val="200000"/>
              </a:lnSpc>
              <a:buFont typeface="Wingdings" panose="05000000000000000000" pitchFamily="2" charset="2"/>
              <a:buChar char="Ø"/>
            </a:pPr>
            <a:r>
              <a:rPr lang="zh-CN" altLang="zh-CN" b="1" u="sng" dirty="0">
                <a:solidFill>
                  <a:srgbClr val="0070C0"/>
                </a:solidFill>
              </a:rPr>
              <a:t>参数“</a:t>
            </a:r>
            <a:r>
              <a:rPr lang="en-US" altLang="zh-CN" b="1" u="sng" dirty="0">
                <a:solidFill>
                  <a:srgbClr val="0070C0"/>
                </a:solidFill>
              </a:rPr>
              <a:t>/home/</a:t>
            </a:r>
            <a:r>
              <a:rPr lang="en-US" altLang="zh-CN" b="1" u="sng" dirty="0" err="1">
                <a:solidFill>
                  <a:srgbClr val="0070C0"/>
                </a:solidFill>
              </a:rPr>
              <a:t>itheima</a:t>
            </a:r>
            <a:r>
              <a:rPr lang="zh-CN" altLang="zh-CN" dirty="0" smtClean="0"/>
              <a:t>”</a:t>
            </a:r>
            <a:r>
              <a:rPr lang="zh-CN" altLang="en-US" dirty="0" smtClean="0"/>
              <a:t>：</a:t>
            </a:r>
            <a:r>
              <a:rPr lang="zh-CN" altLang="zh-CN" dirty="0" smtClean="0"/>
              <a:t>表示</a:t>
            </a:r>
            <a:r>
              <a:rPr lang="zh-CN" altLang="zh-CN" dirty="0"/>
              <a:t>该命令作用于这个</a:t>
            </a:r>
            <a:r>
              <a:rPr lang="zh-CN" altLang="zh-CN" dirty="0" smtClean="0"/>
              <a:t>目录</a:t>
            </a:r>
            <a:endParaRPr lang="zh-CN" altLang="zh-CN" dirty="0"/>
          </a:p>
        </p:txBody>
      </p:sp>
    </p:spTree>
    <p:custDataLst>
      <p:tags r:id="rId1"/>
    </p:custDataLst>
    <p:extLst>
      <p:ext uri="{BB962C8B-B14F-4D97-AF65-F5344CB8AC3E}">
        <p14:creationId xmlns:p14="http://schemas.microsoft.com/office/powerpoint/2010/main" val="3424140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权限管理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）更改文件</a:t>
            </a:r>
            <a:r>
              <a:rPr lang="zh-CN" altLang="en-US" b="1" u="sng" dirty="0" smtClean="0">
                <a:solidFill>
                  <a:srgbClr val="0070C0"/>
                </a:solidFill>
              </a:rPr>
              <a:t>权限（</a:t>
            </a:r>
            <a:r>
              <a:rPr lang="en-US" altLang="zh-CN" b="1" u="sng" dirty="0" err="1">
                <a:solidFill>
                  <a:srgbClr val="0070C0"/>
                </a:solidFill>
              </a:rPr>
              <a:t>chmod</a:t>
            </a:r>
            <a:r>
              <a:rPr lang="zh-CN" altLang="en-US" b="1" u="sng" dirty="0">
                <a:solidFill>
                  <a:srgbClr val="0070C0"/>
                </a:solidFill>
              </a:rPr>
              <a:t>命令）</a:t>
            </a:r>
            <a:endParaRPr lang="en-US" altLang="zh-CN" b="1" u="sng" dirty="0">
              <a:solidFill>
                <a:srgbClr val="0070C0"/>
              </a:solidFill>
            </a:endParaRPr>
          </a:p>
        </p:txBody>
      </p:sp>
      <p:grpSp>
        <p:nvGrpSpPr>
          <p:cNvPr id="6" name="组合 2"/>
          <p:cNvGrpSpPr>
            <a:grpSpLocks/>
          </p:cNvGrpSpPr>
          <p:nvPr/>
        </p:nvGrpSpPr>
        <p:grpSpPr bwMode="auto">
          <a:xfrm>
            <a:off x="1156344" y="2533899"/>
            <a:ext cx="7060557" cy="2756727"/>
            <a:chOff x="3019007" y="3398964"/>
            <a:chExt cx="3279850" cy="2758948"/>
          </a:xfrm>
        </p:grpSpPr>
        <p:sp>
          <p:nvSpPr>
            <p:cNvPr id="7" name="矩形 1"/>
            <p:cNvSpPr>
              <a:spLocks noChangeArrowheads="1"/>
            </p:cNvSpPr>
            <p:nvPr/>
          </p:nvSpPr>
          <p:spPr bwMode="auto">
            <a:xfrm>
              <a:off x="3019007" y="3398964"/>
              <a:ext cx="3279850" cy="2758948"/>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8"/>
            <p:cNvSpPr>
              <a:spLocks noChangeArrowheads="1"/>
            </p:cNvSpPr>
            <p:nvPr/>
          </p:nvSpPr>
          <p:spPr bwMode="auto">
            <a:xfrm>
              <a:off x="3107110" y="3620772"/>
              <a:ext cx="2943966" cy="2183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smtClean="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root@localhost</a:t>
              </a:r>
              <a:r>
                <a:rPr lang="en-US" altLang="zh-CN" sz="1400" b="1" kern="0" dirty="0">
                  <a:solidFill>
                    <a:prstClr val="white"/>
                  </a:solidFill>
                  <a:latin typeface="微软雅黑" pitchFamily="34" charset="-122"/>
                  <a:ea typeface="微软雅黑" pitchFamily="34" charset="-122"/>
                </a:rPr>
                <a:t> ~]# </a:t>
              </a:r>
              <a:r>
                <a:rPr lang="en-US" altLang="zh-CN" sz="1400" b="1" kern="0" dirty="0" err="1">
                  <a:solidFill>
                    <a:prstClr val="white"/>
                  </a:solidFill>
                  <a:latin typeface="微软雅黑" pitchFamily="34" charset="-122"/>
                  <a:ea typeface="微软雅黑" pitchFamily="34" charset="-122"/>
                </a:rPr>
                <a:t>chmod</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u+rwx,g+rwx,o+rwx</a:t>
              </a:r>
              <a:r>
                <a:rPr lang="en-US" altLang="zh-CN" sz="1400" b="1" kern="0" dirty="0">
                  <a:solidFill>
                    <a:prstClr val="white"/>
                  </a:solidFill>
                  <a:latin typeface="微软雅黑" pitchFamily="34" charset="-122"/>
                  <a:ea typeface="微软雅黑" pitchFamily="34" charset="-122"/>
                </a:rPr>
                <a:t> test.txt</a:t>
              </a:r>
            </a:p>
            <a:p>
              <a:pPr marL="0" lvl="0" indent="0" eaLnBrk="0" hangingPunct="0">
                <a:lnSpc>
                  <a:spcPct val="200000"/>
                </a:lnSpc>
                <a:defRPr/>
              </a:pPr>
              <a:r>
                <a:rPr lang="en-US" altLang="zh-CN" sz="1400" b="1" kern="0" dirty="0" smtClean="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root@localhost</a:t>
              </a:r>
              <a:r>
                <a:rPr lang="en-US" altLang="zh-CN" sz="1400" b="1" kern="0" dirty="0">
                  <a:solidFill>
                    <a:prstClr val="white"/>
                  </a:solidFill>
                  <a:latin typeface="微软雅黑" pitchFamily="34" charset="-122"/>
                  <a:ea typeface="微软雅黑" pitchFamily="34" charset="-122"/>
                </a:rPr>
                <a:t> ~]# </a:t>
              </a:r>
              <a:r>
                <a:rPr lang="en-US" altLang="zh-CN" sz="1400" b="1" kern="0" dirty="0" err="1">
                  <a:solidFill>
                    <a:prstClr val="white"/>
                  </a:solidFill>
                  <a:latin typeface="微软雅黑" pitchFamily="34" charset="-122"/>
                  <a:ea typeface="微软雅黑" pitchFamily="34" charset="-122"/>
                </a:rPr>
                <a:t>chmod</a:t>
              </a:r>
              <a:r>
                <a:rPr lang="en-US" altLang="zh-CN" sz="1400" b="1" kern="0" dirty="0">
                  <a:solidFill>
                    <a:prstClr val="white"/>
                  </a:solidFill>
                  <a:latin typeface="微软雅黑" pitchFamily="34" charset="-122"/>
                  <a:ea typeface="微软雅黑" pitchFamily="34" charset="-122"/>
                </a:rPr>
                <a:t> g-</a:t>
              </a:r>
              <a:r>
                <a:rPr lang="en-US" altLang="zh-CN" sz="1400" b="1" kern="0" dirty="0" err="1">
                  <a:solidFill>
                    <a:prstClr val="white"/>
                  </a:solidFill>
                  <a:latin typeface="微软雅黑" pitchFamily="34" charset="-122"/>
                  <a:ea typeface="微软雅黑" pitchFamily="34" charset="-122"/>
                </a:rPr>
                <a:t>w,o</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wx</a:t>
              </a:r>
              <a:r>
                <a:rPr lang="en-US" altLang="zh-CN" sz="1400" b="1" kern="0" dirty="0">
                  <a:solidFill>
                    <a:prstClr val="white"/>
                  </a:solidFill>
                  <a:latin typeface="微软雅黑" pitchFamily="34" charset="-122"/>
                  <a:ea typeface="微软雅黑" pitchFamily="34" charset="-122"/>
                </a:rPr>
                <a:t> test.txt</a:t>
              </a:r>
            </a:p>
            <a:p>
              <a:pPr marL="0" lvl="0" indent="0" eaLnBrk="0" hangingPunct="0">
                <a:lnSpc>
                  <a:spcPct val="200000"/>
                </a:lnSpc>
                <a:defRPr/>
              </a:pPr>
              <a:r>
                <a:rPr lang="en-US" altLang="zh-CN" sz="1400" b="1" kern="0" dirty="0" smtClean="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root@localhost</a:t>
              </a:r>
              <a:r>
                <a:rPr lang="en-US" altLang="zh-CN" sz="1400" b="1" kern="0" dirty="0">
                  <a:solidFill>
                    <a:prstClr val="white"/>
                  </a:solidFill>
                  <a:latin typeface="微软雅黑" pitchFamily="34" charset="-122"/>
                  <a:ea typeface="微软雅黑" pitchFamily="34" charset="-122"/>
                </a:rPr>
                <a:t> ~]# </a:t>
              </a:r>
              <a:r>
                <a:rPr lang="en-US" altLang="zh-CN" sz="1400" b="1" kern="0" dirty="0" err="1">
                  <a:solidFill>
                    <a:prstClr val="white"/>
                  </a:solidFill>
                  <a:latin typeface="微软雅黑" pitchFamily="34" charset="-122"/>
                  <a:ea typeface="微软雅黑" pitchFamily="34" charset="-122"/>
                </a:rPr>
                <a:t>chmod</a:t>
              </a:r>
              <a:r>
                <a:rPr lang="en-US" altLang="zh-CN" sz="1400" b="1" kern="0" dirty="0">
                  <a:solidFill>
                    <a:prstClr val="white"/>
                  </a:solidFill>
                  <a:latin typeface="微软雅黑" pitchFamily="34" charset="-122"/>
                  <a:ea typeface="微软雅黑" pitchFamily="34" charset="-122"/>
                </a:rPr>
                <a:t> u=</a:t>
              </a:r>
              <a:r>
                <a:rPr lang="en-US" altLang="zh-CN" sz="1400" b="1" kern="0" dirty="0" err="1">
                  <a:solidFill>
                    <a:prstClr val="white"/>
                  </a:solidFill>
                  <a:latin typeface="微软雅黑" pitchFamily="34" charset="-122"/>
                  <a:ea typeface="微软雅黑" pitchFamily="34" charset="-122"/>
                </a:rPr>
                <a:t>rw</a:t>
              </a:r>
              <a:r>
                <a:rPr lang="en-US" altLang="zh-CN" sz="1400" b="1" kern="0" dirty="0">
                  <a:solidFill>
                    <a:prstClr val="white"/>
                  </a:solidFill>
                  <a:latin typeface="微软雅黑" pitchFamily="34" charset="-122"/>
                  <a:ea typeface="微软雅黑" pitchFamily="34" charset="-122"/>
                </a:rPr>
                <a:t>-,g=</a:t>
              </a:r>
              <a:r>
                <a:rPr lang="en-US" altLang="zh-CN" sz="1400" b="1" kern="0" dirty="0" err="1">
                  <a:solidFill>
                    <a:prstClr val="white"/>
                  </a:solidFill>
                  <a:latin typeface="微软雅黑" pitchFamily="34" charset="-122"/>
                  <a:ea typeface="微软雅黑" pitchFamily="34" charset="-122"/>
                </a:rPr>
                <a:t>rw</a:t>
              </a:r>
              <a:r>
                <a:rPr lang="en-US" altLang="zh-CN" sz="1400" b="1" kern="0" dirty="0">
                  <a:solidFill>
                    <a:prstClr val="white"/>
                  </a:solidFill>
                  <a:latin typeface="微软雅黑" pitchFamily="34" charset="-122"/>
                  <a:ea typeface="微软雅黑" pitchFamily="34" charset="-122"/>
                </a:rPr>
                <a:t>-,o=</a:t>
              </a:r>
              <a:r>
                <a:rPr lang="en-US" altLang="zh-CN" sz="1400" b="1" kern="0" dirty="0" err="1">
                  <a:solidFill>
                    <a:prstClr val="white"/>
                  </a:solidFill>
                  <a:latin typeface="微软雅黑" pitchFamily="34" charset="-122"/>
                  <a:ea typeface="微软雅黑" pitchFamily="34" charset="-122"/>
                </a:rPr>
                <a:t>rw</a:t>
              </a:r>
              <a:r>
                <a:rPr lang="en-US" altLang="zh-CN" sz="1400" b="1" kern="0" dirty="0">
                  <a:solidFill>
                    <a:prstClr val="white"/>
                  </a:solidFill>
                  <a:latin typeface="微软雅黑" pitchFamily="34" charset="-122"/>
                  <a:ea typeface="微软雅黑" pitchFamily="34" charset="-122"/>
                </a:rPr>
                <a:t>- test.txt</a:t>
              </a:r>
            </a:p>
            <a:p>
              <a:pPr marL="0" lvl="0" indent="0" eaLnBrk="0" hangingPunct="0">
                <a:lnSpc>
                  <a:spcPct val="200000"/>
                </a:lnSpc>
                <a:defRPr/>
              </a:pPr>
              <a:r>
                <a:rPr lang="en-US" altLang="zh-CN" sz="1400" b="1" kern="0" dirty="0" smtClean="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root@localhost</a:t>
              </a:r>
              <a:r>
                <a:rPr lang="en-US" altLang="zh-CN" sz="1400" b="1" kern="0" dirty="0">
                  <a:solidFill>
                    <a:prstClr val="white"/>
                  </a:solidFill>
                  <a:latin typeface="微软雅黑" pitchFamily="34" charset="-122"/>
                  <a:ea typeface="微软雅黑" pitchFamily="34" charset="-122"/>
                </a:rPr>
                <a:t> ~]# </a:t>
              </a:r>
              <a:r>
                <a:rPr lang="en-US" altLang="zh-CN" sz="1400" b="1" kern="0" dirty="0" err="1">
                  <a:solidFill>
                    <a:prstClr val="white"/>
                  </a:solidFill>
                  <a:latin typeface="微软雅黑" pitchFamily="34" charset="-122"/>
                  <a:ea typeface="微软雅黑" pitchFamily="34" charset="-122"/>
                </a:rPr>
                <a:t>chmod</a:t>
              </a:r>
              <a:r>
                <a:rPr lang="en-US" altLang="zh-CN" sz="1400" b="1" kern="0" dirty="0">
                  <a:solidFill>
                    <a:prstClr val="white"/>
                  </a:solidFill>
                  <a:latin typeface="微软雅黑" pitchFamily="34" charset="-122"/>
                  <a:ea typeface="微软雅黑" pitchFamily="34" charset="-122"/>
                </a:rPr>
                <a:t> -w test.txt</a:t>
              </a:r>
            </a:p>
            <a:p>
              <a:pPr marL="0" lvl="0" indent="0" eaLnBrk="0" hangingPunct="0">
                <a:lnSpc>
                  <a:spcPct val="200000"/>
                </a:lnSpc>
                <a:defRPr/>
              </a:pPr>
              <a:r>
                <a:rPr lang="en-US" altLang="zh-CN" sz="1400" b="1" kern="0" dirty="0" smtClean="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root@localhost</a:t>
              </a:r>
              <a:r>
                <a:rPr lang="en-US" altLang="zh-CN" sz="1400" b="1" kern="0" dirty="0">
                  <a:solidFill>
                    <a:prstClr val="white"/>
                  </a:solidFill>
                  <a:latin typeface="微软雅黑" pitchFamily="34" charset="-122"/>
                  <a:ea typeface="微软雅黑" pitchFamily="34" charset="-122"/>
                </a:rPr>
                <a:t> ~]# </a:t>
              </a:r>
              <a:r>
                <a:rPr lang="en-US" altLang="zh-CN" sz="1400" b="1" kern="0" dirty="0" err="1">
                  <a:solidFill>
                    <a:prstClr val="white"/>
                  </a:solidFill>
                  <a:latin typeface="微软雅黑" pitchFamily="34" charset="-122"/>
                  <a:ea typeface="微软雅黑" pitchFamily="34" charset="-122"/>
                </a:rPr>
                <a:t>chmod</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u+wx,o-r</a:t>
              </a:r>
              <a:r>
                <a:rPr lang="en-US" altLang="zh-CN" sz="1400" b="1" kern="0" dirty="0">
                  <a:solidFill>
                    <a:prstClr val="white"/>
                  </a:solidFill>
                  <a:latin typeface="微软雅黑" pitchFamily="34" charset="-122"/>
                  <a:ea typeface="微软雅黑" pitchFamily="34" charset="-122"/>
                </a:rPr>
                <a:t> test.txt</a:t>
              </a:r>
            </a:p>
          </p:txBody>
        </p:sp>
      </p:grpSp>
      <p:sp>
        <p:nvSpPr>
          <p:cNvPr id="13" name="圆角矩形 12"/>
          <p:cNvSpPr/>
          <p:nvPr/>
        </p:nvSpPr>
        <p:spPr>
          <a:xfrm>
            <a:off x="2865425" y="4958126"/>
            <a:ext cx="5734462" cy="55715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a:t>
            </a:r>
            <a:r>
              <a:rPr lang="en-US" altLang="zh-CN" dirty="0" smtClean="0">
                <a:solidFill>
                  <a:schemeClr val="tx1"/>
                </a:solidFill>
              </a:rPr>
              <a:t>+</a:t>
            </a:r>
            <a:r>
              <a:rPr lang="zh-CN" altLang="en-US" dirty="0" smtClean="0">
                <a:solidFill>
                  <a:schemeClr val="tx1"/>
                </a:solidFill>
              </a:rPr>
              <a:t>”、</a:t>
            </a:r>
            <a:r>
              <a:rPr lang="zh-CN" altLang="en-US" dirty="0">
                <a:solidFill>
                  <a:schemeClr val="tx1"/>
                </a:solidFill>
              </a:rPr>
              <a:t>“</a:t>
            </a:r>
            <a:r>
              <a:rPr lang="en-US" altLang="zh-CN" dirty="0" smtClean="0">
                <a:solidFill>
                  <a:schemeClr val="tx1"/>
                </a:solidFill>
              </a:rPr>
              <a:t>-</a:t>
            </a:r>
            <a:r>
              <a:rPr lang="zh-CN" altLang="en-US" dirty="0" smtClean="0">
                <a:solidFill>
                  <a:schemeClr val="tx1"/>
                </a:solidFill>
              </a:rPr>
              <a:t>”、</a:t>
            </a:r>
            <a:r>
              <a:rPr lang="zh-CN" altLang="en-US" dirty="0">
                <a:solidFill>
                  <a:schemeClr val="tx1"/>
                </a:solidFill>
              </a:rPr>
              <a:t>“</a:t>
            </a:r>
            <a:r>
              <a:rPr lang="en-US" altLang="zh-CN" dirty="0" smtClean="0">
                <a:solidFill>
                  <a:schemeClr val="tx1"/>
                </a:solidFill>
              </a:rPr>
              <a:t>=</a:t>
            </a:r>
            <a:r>
              <a:rPr lang="zh-CN" altLang="en-US" dirty="0" smtClean="0">
                <a:solidFill>
                  <a:schemeClr val="tx1"/>
                </a:solidFill>
              </a:rPr>
              <a:t>”分别</a:t>
            </a:r>
            <a:r>
              <a:rPr lang="zh-CN" altLang="en-US" dirty="0">
                <a:solidFill>
                  <a:schemeClr val="tx1"/>
                </a:solidFill>
              </a:rPr>
              <a:t>表示添加、取消、指定权限</a:t>
            </a:r>
          </a:p>
        </p:txBody>
      </p:sp>
      <p:sp>
        <p:nvSpPr>
          <p:cNvPr id="14" name="圆角矩形 13"/>
          <p:cNvSpPr/>
          <p:nvPr/>
        </p:nvSpPr>
        <p:spPr>
          <a:xfrm>
            <a:off x="681898" y="5675751"/>
            <a:ext cx="5362501" cy="55715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a:t>
            </a:r>
            <a:r>
              <a:rPr lang="zh-CN" altLang="en-US" dirty="0">
                <a:solidFill>
                  <a:schemeClr val="tx1"/>
                </a:solidFill>
              </a:rPr>
              <a:t>、</a:t>
            </a:r>
            <a:r>
              <a:rPr lang="en-US" altLang="zh-CN" dirty="0">
                <a:solidFill>
                  <a:schemeClr val="tx1"/>
                </a:solidFill>
              </a:rPr>
              <a:t>g</a:t>
            </a:r>
            <a:r>
              <a:rPr lang="zh-CN" altLang="en-US" dirty="0">
                <a:solidFill>
                  <a:schemeClr val="tx1"/>
                </a:solidFill>
              </a:rPr>
              <a:t>、</a:t>
            </a:r>
            <a:r>
              <a:rPr lang="en-US" altLang="zh-CN" dirty="0">
                <a:solidFill>
                  <a:schemeClr val="tx1"/>
                </a:solidFill>
              </a:rPr>
              <a:t>o</a:t>
            </a:r>
            <a:r>
              <a:rPr lang="zh-CN" altLang="en-US" dirty="0">
                <a:solidFill>
                  <a:schemeClr val="tx1"/>
                </a:solidFill>
              </a:rPr>
              <a:t>指定文件所有者、所属组和其他人</a:t>
            </a:r>
            <a:r>
              <a:rPr lang="en-US" altLang="zh-CN" dirty="0">
                <a:solidFill>
                  <a:schemeClr val="tx1"/>
                </a:solidFill>
              </a:rPr>
              <a:t>3</a:t>
            </a:r>
            <a:r>
              <a:rPr lang="zh-CN" altLang="en-US" dirty="0">
                <a:solidFill>
                  <a:schemeClr val="tx1"/>
                </a:solidFill>
              </a:rPr>
              <a:t>种身份</a:t>
            </a:r>
          </a:p>
        </p:txBody>
      </p:sp>
      <p:sp>
        <p:nvSpPr>
          <p:cNvPr id="15" name="矩形 14"/>
          <p:cNvSpPr/>
          <p:nvPr/>
        </p:nvSpPr>
        <p:spPr>
          <a:xfrm>
            <a:off x="5843550" y="2025900"/>
            <a:ext cx="2527300" cy="800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solidFill>
                  <a:schemeClr val="tx1">
                    <a:lumMod val="65000"/>
                    <a:lumOff val="35000"/>
                  </a:schemeClr>
                </a:solidFill>
              </a:rPr>
              <a:t>chmod</a:t>
            </a:r>
            <a:r>
              <a:rPr lang="zh-CN" altLang="en-US" sz="2000" b="1" dirty="0">
                <a:solidFill>
                  <a:schemeClr val="tx1">
                    <a:lumMod val="65000"/>
                    <a:lumOff val="35000"/>
                  </a:schemeClr>
                </a:solidFill>
              </a:rPr>
              <a:t>字母</a:t>
            </a:r>
            <a:r>
              <a:rPr lang="zh-CN" altLang="en-US" sz="2000" b="1" dirty="0" smtClean="0">
                <a:solidFill>
                  <a:schemeClr val="tx1">
                    <a:lumMod val="65000"/>
                    <a:lumOff val="35000"/>
                  </a:schemeClr>
                </a:solidFill>
              </a:rPr>
              <a:t>方式</a:t>
            </a:r>
            <a:endParaRPr lang="en-US" altLang="zh-CN" sz="2000" b="1" dirty="0" smtClean="0">
              <a:solidFill>
                <a:schemeClr val="tx1">
                  <a:lumMod val="65000"/>
                  <a:lumOff val="35000"/>
                </a:schemeClr>
              </a:solidFill>
            </a:endParaRPr>
          </a:p>
          <a:p>
            <a:pPr algn="ctr"/>
            <a:r>
              <a:rPr lang="zh-CN" altLang="en-US" sz="2000" b="1" dirty="0" smtClean="0">
                <a:solidFill>
                  <a:schemeClr val="tx1">
                    <a:lumMod val="65000"/>
                    <a:lumOff val="35000"/>
                  </a:schemeClr>
                </a:solidFill>
              </a:rPr>
              <a:t>修改</a:t>
            </a:r>
            <a:r>
              <a:rPr lang="zh-CN" altLang="en-US" sz="2000" b="1" dirty="0">
                <a:solidFill>
                  <a:schemeClr val="tx1">
                    <a:lumMod val="65000"/>
                    <a:lumOff val="35000"/>
                  </a:schemeClr>
                </a:solidFill>
              </a:rPr>
              <a:t>权限</a:t>
            </a:r>
          </a:p>
        </p:txBody>
      </p:sp>
    </p:spTree>
    <p:custDataLst>
      <p:tags r:id="rId1"/>
    </p:custDataLst>
    <p:extLst>
      <p:ext uri="{BB962C8B-B14F-4D97-AF65-F5344CB8AC3E}">
        <p14:creationId xmlns:p14="http://schemas.microsoft.com/office/powerpoint/2010/main" val="2880360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权限管理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）更改文件</a:t>
            </a:r>
            <a:r>
              <a:rPr lang="zh-CN" altLang="en-US" b="1" u="sng" dirty="0" smtClean="0">
                <a:solidFill>
                  <a:srgbClr val="0070C0"/>
                </a:solidFill>
              </a:rPr>
              <a:t>权限（</a:t>
            </a:r>
            <a:r>
              <a:rPr lang="en-US" altLang="zh-CN" b="1" u="sng" dirty="0" err="1">
                <a:solidFill>
                  <a:srgbClr val="0070C0"/>
                </a:solidFill>
              </a:rPr>
              <a:t>chmod</a:t>
            </a:r>
            <a:r>
              <a:rPr lang="zh-CN" altLang="en-US" b="1" u="sng" dirty="0">
                <a:solidFill>
                  <a:srgbClr val="0070C0"/>
                </a:solidFill>
              </a:rPr>
              <a:t>命令）</a:t>
            </a:r>
            <a:endParaRPr lang="en-US" altLang="zh-CN" b="1" u="sng" dirty="0">
              <a:solidFill>
                <a:srgbClr val="0070C0"/>
              </a:solidFill>
            </a:endParaRPr>
          </a:p>
        </p:txBody>
      </p:sp>
      <p:grpSp>
        <p:nvGrpSpPr>
          <p:cNvPr id="6" name="组合 2"/>
          <p:cNvGrpSpPr>
            <a:grpSpLocks/>
          </p:cNvGrpSpPr>
          <p:nvPr/>
        </p:nvGrpSpPr>
        <p:grpSpPr bwMode="auto">
          <a:xfrm>
            <a:off x="1029344" y="2628899"/>
            <a:ext cx="7060557" cy="2032001"/>
            <a:chOff x="3019007" y="3398964"/>
            <a:chExt cx="3279850" cy="2033638"/>
          </a:xfrm>
        </p:grpSpPr>
        <p:sp>
          <p:nvSpPr>
            <p:cNvPr id="7" name="矩形 1"/>
            <p:cNvSpPr>
              <a:spLocks noChangeArrowheads="1"/>
            </p:cNvSpPr>
            <p:nvPr/>
          </p:nvSpPr>
          <p:spPr bwMode="auto">
            <a:xfrm>
              <a:off x="3019007" y="3398964"/>
              <a:ext cx="3279850" cy="2033638"/>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8"/>
            <p:cNvSpPr>
              <a:spLocks noChangeArrowheads="1"/>
            </p:cNvSpPr>
            <p:nvPr/>
          </p:nvSpPr>
          <p:spPr bwMode="auto">
            <a:xfrm>
              <a:off x="3107110" y="3620772"/>
              <a:ext cx="2943966" cy="157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smtClean="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chmod</a:t>
              </a:r>
              <a:r>
                <a:rPr lang="en-US" altLang="zh-CN" sz="1600" b="1" kern="0" dirty="0">
                  <a:solidFill>
                    <a:prstClr val="white"/>
                  </a:solidFill>
                  <a:latin typeface="微软雅黑" pitchFamily="34" charset="-122"/>
                  <a:ea typeface="微软雅黑" pitchFamily="34" charset="-122"/>
                </a:rPr>
                <a:t> 774 test.txt</a:t>
              </a:r>
            </a:p>
            <a:p>
              <a:pPr marL="0" lvl="0" indent="0" eaLnBrk="0" hangingPunct="0">
                <a:lnSpc>
                  <a:spcPct val="200000"/>
                </a:lnSpc>
                <a:defRPr/>
              </a:pPr>
              <a:r>
                <a:rPr lang="en-US" altLang="zh-CN" sz="1600" b="1" kern="0" dirty="0" smtClean="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chmod</a:t>
              </a:r>
              <a:r>
                <a:rPr lang="en-US" altLang="zh-CN" sz="1600" b="1" kern="0" dirty="0">
                  <a:solidFill>
                    <a:prstClr val="white"/>
                  </a:solidFill>
                  <a:latin typeface="微软雅黑" pitchFamily="34" charset="-122"/>
                  <a:ea typeface="微软雅黑" pitchFamily="34" charset="-122"/>
                </a:rPr>
                <a:t> 644 test.txt</a:t>
              </a:r>
            </a:p>
            <a:p>
              <a:pPr marL="0" lvl="0" indent="0" eaLnBrk="0" hangingPunct="0">
                <a:lnSpc>
                  <a:spcPct val="200000"/>
                </a:lnSpc>
                <a:defRPr/>
              </a:pPr>
              <a:r>
                <a:rPr lang="en-US" altLang="zh-CN" sz="1600" b="1" kern="0" dirty="0" smtClean="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chmod</a:t>
              </a:r>
              <a:r>
                <a:rPr lang="en-US" altLang="zh-CN" sz="1600" b="1" kern="0" dirty="0">
                  <a:solidFill>
                    <a:prstClr val="white"/>
                  </a:solidFill>
                  <a:latin typeface="微软雅黑" pitchFamily="34" charset="-122"/>
                  <a:ea typeface="微软雅黑" pitchFamily="34" charset="-122"/>
                </a:rPr>
                <a:t> 0 test.txt</a:t>
              </a:r>
            </a:p>
          </p:txBody>
        </p:sp>
      </p:grpSp>
      <p:sp>
        <p:nvSpPr>
          <p:cNvPr id="13" name="圆角矩形 12"/>
          <p:cNvSpPr/>
          <p:nvPr/>
        </p:nvSpPr>
        <p:spPr>
          <a:xfrm>
            <a:off x="787401" y="4844479"/>
            <a:ext cx="4229100" cy="55715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r>
              <a:rPr lang="zh-CN" altLang="en-US" dirty="0">
                <a:solidFill>
                  <a:schemeClr val="tx1"/>
                </a:solidFill>
              </a:rPr>
              <a:t>表示执行，</a:t>
            </a:r>
            <a:r>
              <a:rPr lang="en-US" altLang="zh-CN" dirty="0">
                <a:solidFill>
                  <a:schemeClr val="tx1"/>
                </a:solidFill>
              </a:rPr>
              <a:t>2</a:t>
            </a:r>
            <a:r>
              <a:rPr lang="zh-CN" altLang="en-US" dirty="0">
                <a:solidFill>
                  <a:schemeClr val="tx1"/>
                </a:solidFill>
              </a:rPr>
              <a:t>表示写入，</a:t>
            </a:r>
            <a:r>
              <a:rPr lang="en-US" altLang="zh-CN" dirty="0">
                <a:solidFill>
                  <a:schemeClr val="tx1"/>
                </a:solidFill>
              </a:rPr>
              <a:t>4</a:t>
            </a:r>
            <a:r>
              <a:rPr lang="zh-CN" altLang="en-US" dirty="0">
                <a:solidFill>
                  <a:schemeClr val="tx1"/>
                </a:solidFill>
              </a:rPr>
              <a:t>表示读取</a:t>
            </a:r>
          </a:p>
        </p:txBody>
      </p:sp>
      <p:sp>
        <p:nvSpPr>
          <p:cNvPr id="14" name="圆角矩形 13"/>
          <p:cNvSpPr/>
          <p:nvPr/>
        </p:nvSpPr>
        <p:spPr>
          <a:xfrm>
            <a:off x="635000" y="5512628"/>
            <a:ext cx="7874000" cy="55715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通过数字相加可以将</a:t>
            </a:r>
            <a:r>
              <a:rPr lang="en-US" altLang="zh-CN" dirty="0">
                <a:solidFill>
                  <a:schemeClr val="tx1"/>
                </a:solidFill>
              </a:rPr>
              <a:t>3</a:t>
            </a:r>
            <a:r>
              <a:rPr lang="zh-CN" altLang="en-US" dirty="0">
                <a:solidFill>
                  <a:schemeClr val="tx1"/>
                </a:solidFill>
              </a:rPr>
              <a:t>种权限叠加，最高权限为</a:t>
            </a:r>
            <a:r>
              <a:rPr lang="en-US" altLang="zh-CN" dirty="0">
                <a:solidFill>
                  <a:schemeClr val="tx1"/>
                </a:solidFill>
              </a:rPr>
              <a:t>7</a:t>
            </a:r>
            <a:r>
              <a:rPr lang="zh-CN" altLang="en-US" dirty="0">
                <a:solidFill>
                  <a:schemeClr val="tx1"/>
                </a:solidFill>
              </a:rPr>
              <a:t>（</a:t>
            </a:r>
            <a:r>
              <a:rPr lang="en-US" altLang="zh-CN" dirty="0">
                <a:solidFill>
                  <a:schemeClr val="tx1"/>
                </a:solidFill>
              </a:rPr>
              <a:t>1+2+4</a:t>
            </a:r>
            <a:r>
              <a:rPr lang="zh-CN" altLang="en-US" dirty="0">
                <a:solidFill>
                  <a:schemeClr val="tx1"/>
                </a:solidFill>
              </a:rPr>
              <a:t>），最低权限为</a:t>
            </a:r>
            <a:r>
              <a:rPr lang="en-US" altLang="zh-CN" dirty="0" smtClean="0">
                <a:solidFill>
                  <a:schemeClr val="tx1"/>
                </a:solidFill>
              </a:rPr>
              <a:t>0</a:t>
            </a:r>
            <a:endParaRPr lang="zh-CN" altLang="en-US" dirty="0">
              <a:solidFill>
                <a:schemeClr val="tx1"/>
              </a:solidFill>
            </a:endParaRPr>
          </a:p>
        </p:txBody>
      </p:sp>
      <p:sp>
        <p:nvSpPr>
          <p:cNvPr id="15" name="矩形 14"/>
          <p:cNvSpPr/>
          <p:nvPr/>
        </p:nvSpPr>
        <p:spPr>
          <a:xfrm>
            <a:off x="5716550" y="2120900"/>
            <a:ext cx="2527300" cy="800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tx1">
                    <a:lumMod val="65000"/>
                    <a:lumOff val="35000"/>
                  </a:schemeClr>
                </a:solidFill>
              </a:rPr>
              <a:t>chmod</a:t>
            </a:r>
            <a:r>
              <a:rPr lang="zh-CN" altLang="en-US" sz="2000" b="1" dirty="0" smtClean="0">
                <a:solidFill>
                  <a:schemeClr val="tx1">
                    <a:lumMod val="65000"/>
                    <a:lumOff val="35000"/>
                  </a:schemeClr>
                </a:solidFill>
              </a:rPr>
              <a:t>数字方式</a:t>
            </a:r>
            <a:endParaRPr lang="en-US" altLang="zh-CN" sz="2000" b="1" dirty="0" smtClean="0">
              <a:solidFill>
                <a:schemeClr val="tx1">
                  <a:lumMod val="65000"/>
                  <a:lumOff val="35000"/>
                </a:schemeClr>
              </a:solidFill>
            </a:endParaRPr>
          </a:p>
          <a:p>
            <a:pPr algn="ctr"/>
            <a:r>
              <a:rPr lang="zh-CN" altLang="en-US" sz="2000" b="1" dirty="0" smtClean="0">
                <a:solidFill>
                  <a:schemeClr val="tx1">
                    <a:lumMod val="65000"/>
                    <a:lumOff val="35000"/>
                  </a:schemeClr>
                </a:solidFill>
              </a:rPr>
              <a:t>修改</a:t>
            </a:r>
            <a:r>
              <a:rPr lang="zh-CN" altLang="en-US" sz="2000" b="1" dirty="0">
                <a:solidFill>
                  <a:schemeClr val="tx1">
                    <a:lumMod val="65000"/>
                    <a:lumOff val="35000"/>
                  </a:schemeClr>
                </a:solidFill>
              </a:rPr>
              <a:t>权限</a:t>
            </a:r>
          </a:p>
        </p:txBody>
      </p:sp>
      <p:sp>
        <p:nvSpPr>
          <p:cNvPr id="12" name="圆角矩形 11"/>
          <p:cNvSpPr/>
          <p:nvPr/>
        </p:nvSpPr>
        <p:spPr>
          <a:xfrm>
            <a:off x="4216401" y="4382325"/>
            <a:ext cx="4229100" cy="55715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a:t>
            </a:r>
            <a:r>
              <a:rPr lang="zh-CN" altLang="en-US" dirty="0">
                <a:solidFill>
                  <a:schemeClr val="tx1"/>
                </a:solidFill>
              </a:rPr>
              <a:t>、</a:t>
            </a:r>
            <a:r>
              <a:rPr lang="en-US" altLang="zh-CN" dirty="0">
                <a:solidFill>
                  <a:schemeClr val="tx1"/>
                </a:solidFill>
              </a:rPr>
              <a:t>g</a:t>
            </a:r>
            <a:r>
              <a:rPr lang="zh-CN" altLang="en-US" dirty="0">
                <a:solidFill>
                  <a:schemeClr val="tx1"/>
                </a:solidFill>
              </a:rPr>
              <a:t>、</a:t>
            </a:r>
            <a:r>
              <a:rPr lang="en-US" altLang="zh-CN" dirty="0">
                <a:solidFill>
                  <a:schemeClr val="tx1"/>
                </a:solidFill>
              </a:rPr>
              <a:t>o </a:t>
            </a:r>
            <a:r>
              <a:rPr lang="zh-CN" altLang="en-US" dirty="0">
                <a:solidFill>
                  <a:schemeClr val="tx1"/>
                </a:solidFill>
              </a:rPr>
              <a:t>三种身份分别由</a:t>
            </a:r>
            <a:r>
              <a:rPr lang="en-US" altLang="zh-CN" dirty="0">
                <a:solidFill>
                  <a:schemeClr val="tx1"/>
                </a:solidFill>
              </a:rPr>
              <a:t>3</a:t>
            </a:r>
            <a:r>
              <a:rPr lang="zh-CN" altLang="en-US" dirty="0">
                <a:solidFill>
                  <a:schemeClr val="tx1"/>
                </a:solidFill>
              </a:rPr>
              <a:t>位数字表示</a:t>
            </a:r>
          </a:p>
        </p:txBody>
      </p:sp>
    </p:spTree>
    <p:custDataLst>
      <p:tags r:id="rId1"/>
    </p:custDataLst>
    <p:extLst>
      <p:ext uri="{BB962C8B-B14F-4D97-AF65-F5344CB8AC3E}">
        <p14:creationId xmlns:p14="http://schemas.microsoft.com/office/powerpoint/2010/main" val="52504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权限管理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）更改文件所有者和所属组</a:t>
            </a:r>
            <a:endParaRPr lang="en-US" altLang="zh-CN" b="1" u="sng" dirty="0">
              <a:solidFill>
                <a:srgbClr val="0070C0"/>
              </a:solidFill>
            </a:endParaRPr>
          </a:p>
        </p:txBody>
      </p:sp>
      <p:sp>
        <p:nvSpPr>
          <p:cNvPr id="2" name="矩形 1"/>
          <p:cNvSpPr/>
          <p:nvPr/>
        </p:nvSpPr>
        <p:spPr>
          <a:xfrm>
            <a:off x="558800" y="2498636"/>
            <a:ext cx="7442200" cy="1665905"/>
          </a:xfrm>
          <a:prstGeom prst="rect">
            <a:avLst/>
          </a:prstGeom>
        </p:spPr>
        <p:txBody>
          <a:bodyPr wrap="square">
            <a:spAutoFit/>
          </a:bodyPr>
          <a:lstStyle/>
          <a:p>
            <a:pPr marL="285750" indent="-285750">
              <a:lnSpc>
                <a:spcPct val="200000"/>
              </a:lnSpc>
              <a:buFont typeface="Wingdings" panose="05000000000000000000" pitchFamily="2" charset="2"/>
              <a:buChar char="l"/>
            </a:pPr>
            <a:r>
              <a:rPr lang="zh-CN" altLang="zh-CN" dirty="0"/>
              <a:t>使用</a:t>
            </a:r>
            <a:r>
              <a:rPr lang="en-US" altLang="zh-CN" dirty="0" err="1"/>
              <a:t>chown</a:t>
            </a:r>
            <a:r>
              <a:rPr lang="zh-CN" altLang="zh-CN" dirty="0"/>
              <a:t>命令可以更改文件所有者和所</a:t>
            </a:r>
            <a:r>
              <a:rPr lang="zh-CN" altLang="zh-CN" dirty="0" smtClean="0"/>
              <a:t>属组</a:t>
            </a:r>
            <a:endParaRPr lang="en-US" altLang="zh-CN" dirty="0" smtClean="0"/>
          </a:p>
          <a:p>
            <a:pPr marL="285750" indent="-285750">
              <a:lnSpc>
                <a:spcPct val="200000"/>
              </a:lnSpc>
              <a:buFont typeface="Wingdings" panose="05000000000000000000" pitchFamily="2" charset="2"/>
              <a:buChar char="l"/>
            </a:pPr>
            <a:r>
              <a:rPr lang="zh-CN" altLang="zh-CN" dirty="0" smtClean="0"/>
              <a:t>若</a:t>
            </a:r>
            <a:r>
              <a:rPr lang="zh-CN" altLang="zh-CN" dirty="0"/>
              <a:t>只更改所属组也可以使用</a:t>
            </a:r>
            <a:r>
              <a:rPr lang="en-US" altLang="zh-CN" dirty="0" err="1"/>
              <a:t>chgrp</a:t>
            </a:r>
            <a:r>
              <a:rPr lang="zh-CN" altLang="zh-CN" dirty="0" smtClean="0"/>
              <a:t>命令</a:t>
            </a:r>
            <a:endParaRPr lang="en-US" altLang="zh-CN" dirty="0" smtClean="0"/>
          </a:p>
          <a:p>
            <a:pPr marL="285750" indent="-285750">
              <a:lnSpc>
                <a:spcPct val="200000"/>
              </a:lnSpc>
              <a:buFont typeface="Wingdings" panose="05000000000000000000" pitchFamily="2" charset="2"/>
              <a:buChar char="l"/>
            </a:pPr>
            <a:r>
              <a:rPr lang="zh-CN" altLang="zh-CN" dirty="0" smtClean="0"/>
              <a:t>当作</a:t>
            </a:r>
            <a:r>
              <a:rPr lang="zh-CN" altLang="zh-CN" dirty="0"/>
              <a:t>用于目录时，这两个命令同样支持“</a:t>
            </a:r>
            <a:r>
              <a:rPr lang="en-US" altLang="zh-CN" dirty="0"/>
              <a:t>-R</a:t>
            </a:r>
            <a:r>
              <a:rPr lang="zh-CN" altLang="zh-CN" dirty="0"/>
              <a:t>”选项递归</a:t>
            </a:r>
            <a:r>
              <a:rPr lang="zh-CN" altLang="zh-CN" dirty="0" smtClean="0"/>
              <a:t>处理</a:t>
            </a:r>
            <a:endParaRPr lang="zh-CN" altLang="en-US" dirty="0"/>
          </a:p>
        </p:txBody>
      </p:sp>
    </p:spTree>
    <p:custDataLst>
      <p:tags r:id="rId1"/>
    </p:custDataLst>
    <p:extLst>
      <p:ext uri="{BB962C8B-B14F-4D97-AF65-F5344CB8AC3E}">
        <p14:creationId xmlns:p14="http://schemas.microsoft.com/office/powerpoint/2010/main" val="332105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权限管理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）更改文件所有者和所属组</a:t>
            </a:r>
            <a:endParaRPr lang="en-US" altLang="zh-CN" b="1" u="sng" dirty="0">
              <a:solidFill>
                <a:srgbClr val="0070C0"/>
              </a:solidFill>
            </a:endParaRPr>
          </a:p>
        </p:txBody>
      </p:sp>
      <p:grpSp>
        <p:nvGrpSpPr>
          <p:cNvPr id="6" name="组合 2"/>
          <p:cNvGrpSpPr>
            <a:grpSpLocks/>
          </p:cNvGrpSpPr>
          <p:nvPr/>
        </p:nvGrpSpPr>
        <p:grpSpPr bwMode="auto">
          <a:xfrm>
            <a:off x="1550044" y="2539999"/>
            <a:ext cx="6527157" cy="3492501"/>
            <a:chOff x="3019007" y="3398964"/>
            <a:chExt cx="3032069" cy="3495314"/>
          </a:xfrm>
        </p:grpSpPr>
        <p:sp>
          <p:nvSpPr>
            <p:cNvPr id="7" name="矩形 1"/>
            <p:cNvSpPr>
              <a:spLocks noChangeArrowheads="1"/>
            </p:cNvSpPr>
            <p:nvPr/>
          </p:nvSpPr>
          <p:spPr bwMode="auto">
            <a:xfrm>
              <a:off x="3019007" y="3398964"/>
              <a:ext cx="2925877" cy="3495314"/>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9" name="矩形 8"/>
            <p:cNvSpPr>
              <a:spLocks noChangeArrowheads="1"/>
            </p:cNvSpPr>
            <p:nvPr/>
          </p:nvSpPr>
          <p:spPr bwMode="auto">
            <a:xfrm>
              <a:off x="3107110" y="3582641"/>
              <a:ext cx="2943966" cy="2975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zh-CN" altLang="en-US" sz="1600" b="1" kern="0" dirty="0">
                  <a:solidFill>
                    <a:prstClr val="white"/>
                  </a:solidFill>
                  <a:latin typeface="微软雅黑" pitchFamily="34" charset="-122"/>
                  <a:ea typeface="微软雅黑" pitchFamily="34" charset="-122"/>
                </a:rPr>
                <a:t>将文件的所有者改为</a:t>
              </a:r>
              <a:r>
                <a:rPr lang="en-US" altLang="zh-CN" sz="1600" b="1" kern="0" dirty="0" err="1">
                  <a:solidFill>
                    <a:prstClr val="white"/>
                  </a:solidFill>
                  <a:latin typeface="微软雅黑" pitchFamily="34" charset="-122"/>
                  <a:ea typeface="微软雅黑" pitchFamily="34" charset="-122"/>
                </a:rPr>
                <a:t>itheima</a:t>
              </a:r>
              <a:endParaRPr lang="en-US" altLang="zh-CN" sz="16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chown</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itheima</a:t>
              </a:r>
              <a:r>
                <a:rPr lang="en-US" altLang="zh-CN" sz="1600" b="1" kern="0" dirty="0">
                  <a:solidFill>
                    <a:prstClr val="white"/>
                  </a:solidFill>
                  <a:latin typeface="微软雅黑" pitchFamily="34" charset="-122"/>
                  <a:ea typeface="微软雅黑" pitchFamily="34" charset="-122"/>
                </a:rPr>
                <a:t> test.txt</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zh-CN" altLang="en-US" sz="1600" b="1" kern="0" dirty="0">
                  <a:solidFill>
                    <a:prstClr val="white"/>
                  </a:solidFill>
                  <a:latin typeface="微软雅黑" pitchFamily="34" charset="-122"/>
                  <a:ea typeface="微软雅黑" pitchFamily="34" charset="-122"/>
                </a:rPr>
                <a:t>将文件的所属组改为</a:t>
              </a:r>
              <a:r>
                <a:rPr lang="en-US" altLang="zh-CN" sz="1600" b="1" kern="0" dirty="0" err="1">
                  <a:solidFill>
                    <a:prstClr val="white"/>
                  </a:solidFill>
                  <a:latin typeface="微软雅黑" pitchFamily="34" charset="-122"/>
                  <a:ea typeface="微软雅黑" pitchFamily="34" charset="-122"/>
                </a:rPr>
                <a:t>itheima</a:t>
              </a:r>
              <a:endParaRPr lang="en-US" altLang="zh-CN" sz="16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chgrp</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itheima</a:t>
              </a:r>
              <a:r>
                <a:rPr lang="en-US" altLang="zh-CN" sz="1600" b="1" kern="0" dirty="0">
                  <a:solidFill>
                    <a:prstClr val="white"/>
                  </a:solidFill>
                  <a:latin typeface="微软雅黑" pitchFamily="34" charset="-122"/>
                  <a:ea typeface="微软雅黑" pitchFamily="34" charset="-122"/>
                </a:rPr>
                <a:t> test.txt</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zh-CN" altLang="en-US" sz="1600" b="1" kern="0" dirty="0">
                  <a:solidFill>
                    <a:prstClr val="white"/>
                  </a:solidFill>
                  <a:latin typeface="微软雅黑" pitchFamily="34" charset="-122"/>
                  <a:ea typeface="微软雅黑" pitchFamily="34" charset="-122"/>
                </a:rPr>
                <a:t>将文件的所有者改为</a:t>
              </a:r>
              <a:r>
                <a:rPr lang="en-US" altLang="zh-CN" sz="1600" b="1" kern="0" dirty="0" err="1">
                  <a:solidFill>
                    <a:prstClr val="white"/>
                  </a:solidFill>
                  <a:latin typeface="微软雅黑" pitchFamily="34" charset="-122"/>
                  <a:ea typeface="微软雅黑" pitchFamily="34" charset="-122"/>
                </a:rPr>
                <a:t>bxg</a:t>
              </a:r>
              <a:r>
                <a:rPr lang="zh-CN" altLang="en-US" sz="1600" b="1" kern="0" dirty="0">
                  <a:solidFill>
                    <a:prstClr val="white"/>
                  </a:solidFill>
                  <a:latin typeface="微软雅黑" pitchFamily="34" charset="-122"/>
                  <a:ea typeface="微软雅黑" pitchFamily="34" charset="-122"/>
                </a:rPr>
                <a:t>，所属组改为</a:t>
              </a:r>
              <a:r>
                <a:rPr lang="en-US" altLang="zh-CN" sz="1600" b="1" kern="0" dirty="0" err="1">
                  <a:solidFill>
                    <a:prstClr val="white"/>
                  </a:solidFill>
                  <a:latin typeface="微软雅黑" pitchFamily="34" charset="-122"/>
                  <a:ea typeface="微软雅黑" pitchFamily="34" charset="-122"/>
                </a:rPr>
                <a:t>itheima</a:t>
              </a:r>
              <a:endParaRPr lang="en-US" altLang="zh-CN" sz="16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chown</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bxg:itheima</a:t>
              </a:r>
              <a:r>
                <a:rPr lang="en-US" altLang="zh-CN" sz="1600" b="1" kern="0" dirty="0">
                  <a:solidFill>
                    <a:prstClr val="white"/>
                  </a:solidFill>
                  <a:latin typeface="微软雅黑" pitchFamily="34" charset="-122"/>
                  <a:ea typeface="微软雅黑" pitchFamily="34" charset="-122"/>
                </a:rPr>
                <a:t> test.txt</a:t>
              </a:r>
            </a:p>
          </p:txBody>
        </p:sp>
      </p:grpSp>
      <p:sp>
        <p:nvSpPr>
          <p:cNvPr id="10" name="矩形 9"/>
          <p:cNvSpPr/>
          <p:nvPr/>
        </p:nvSpPr>
        <p:spPr>
          <a:xfrm>
            <a:off x="6148350" y="2412998"/>
            <a:ext cx="1852650" cy="571501"/>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lumMod val="65000"/>
                    <a:lumOff val="35000"/>
                  </a:schemeClr>
                </a:solidFill>
              </a:rPr>
              <a:t>示例一</a:t>
            </a:r>
            <a:endParaRPr lang="zh-CN" altLang="en-US" sz="2000" b="1" dirty="0">
              <a:solidFill>
                <a:schemeClr val="tx1">
                  <a:lumMod val="65000"/>
                  <a:lumOff val="35000"/>
                </a:schemeClr>
              </a:solidFill>
            </a:endParaRPr>
          </a:p>
        </p:txBody>
      </p:sp>
    </p:spTree>
    <p:custDataLst>
      <p:tags r:id="rId1"/>
    </p:custDataLst>
    <p:extLst>
      <p:ext uri="{BB962C8B-B14F-4D97-AF65-F5344CB8AC3E}">
        <p14:creationId xmlns:p14="http://schemas.microsoft.com/office/powerpoint/2010/main" val="2502948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权限管理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）更改文件所有者和所属组</a:t>
            </a:r>
            <a:endParaRPr lang="en-US" altLang="zh-CN" b="1" u="sng" dirty="0">
              <a:solidFill>
                <a:srgbClr val="0070C0"/>
              </a:solidFill>
            </a:endParaRPr>
          </a:p>
        </p:txBody>
      </p:sp>
      <p:sp>
        <p:nvSpPr>
          <p:cNvPr id="4" name="矩形 3"/>
          <p:cNvSpPr/>
          <p:nvPr/>
        </p:nvSpPr>
        <p:spPr>
          <a:xfrm>
            <a:off x="696194" y="2573571"/>
            <a:ext cx="3820277" cy="2723823"/>
          </a:xfrm>
          <a:prstGeom prst="rect">
            <a:avLst/>
          </a:prstGeom>
        </p:spPr>
        <p:txBody>
          <a:bodyPr wrap="none">
            <a:spAutoFit/>
          </a:bodyPr>
          <a:lstStyle/>
          <a:p>
            <a:r>
              <a:rPr lang="zh-CN" altLang="en-US" b="1" dirty="0" smtClean="0"/>
              <a:t>测试前准备</a:t>
            </a:r>
            <a:endParaRPr lang="en-US" altLang="zh-CN" b="1" dirty="0" smtClean="0"/>
          </a:p>
          <a:p>
            <a:endParaRPr lang="en-US" altLang="zh-CN" dirty="0" smtClean="0"/>
          </a:p>
          <a:p>
            <a:pPr marL="285750" indent="-285750">
              <a:lnSpc>
                <a:spcPct val="150000"/>
              </a:lnSpc>
              <a:buFont typeface="Wingdings" panose="05000000000000000000" pitchFamily="2" charset="2"/>
              <a:buChar char="Ø"/>
            </a:pPr>
            <a:r>
              <a:rPr lang="zh-CN" altLang="en-US" dirty="0" smtClean="0"/>
              <a:t>创建</a:t>
            </a:r>
            <a:r>
              <a:rPr lang="zh-CN" altLang="en-US" dirty="0"/>
              <a:t>测试用户</a:t>
            </a:r>
            <a:r>
              <a:rPr lang="en-US" altLang="zh-CN" dirty="0"/>
              <a:t>bxg1</a:t>
            </a:r>
            <a:r>
              <a:rPr lang="zh-CN" altLang="en-US" dirty="0"/>
              <a:t>、</a:t>
            </a:r>
            <a:r>
              <a:rPr lang="en-US" altLang="zh-CN" dirty="0"/>
              <a:t>bxg2</a:t>
            </a:r>
            <a:r>
              <a:rPr lang="zh-CN" altLang="en-US" dirty="0"/>
              <a:t>、</a:t>
            </a:r>
            <a:r>
              <a:rPr lang="en-US" altLang="zh-CN" dirty="0" smtClean="0"/>
              <a:t>bxg3</a:t>
            </a:r>
          </a:p>
          <a:p>
            <a:pPr marL="285750" lvl="0" indent="-285750">
              <a:lnSpc>
                <a:spcPct val="150000"/>
              </a:lnSpc>
              <a:buFont typeface="Wingdings" panose="05000000000000000000" pitchFamily="2" charset="2"/>
              <a:buChar char="Ø"/>
            </a:pPr>
            <a:r>
              <a:rPr lang="zh-CN" altLang="en-US" dirty="0"/>
              <a:t>创建</a:t>
            </a:r>
            <a:r>
              <a:rPr lang="zh-CN" altLang="en-US" dirty="0" smtClean="0"/>
              <a:t>测试</a:t>
            </a:r>
            <a:r>
              <a:rPr lang="zh-CN" altLang="en-US" dirty="0"/>
              <a:t>目录“</a:t>
            </a:r>
            <a:r>
              <a:rPr lang="en-US" altLang="zh-CN" dirty="0"/>
              <a:t>/</a:t>
            </a:r>
            <a:r>
              <a:rPr lang="en-US" altLang="zh-CN" dirty="0" smtClean="0"/>
              <a:t>home/test</a:t>
            </a:r>
            <a:r>
              <a:rPr lang="zh-CN" altLang="en-US" dirty="0" smtClean="0"/>
              <a:t>”</a:t>
            </a:r>
            <a:endParaRPr lang="en-US" altLang="zh-CN" dirty="0" smtClean="0"/>
          </a:p>
          <a:p>
            <a:pPr marL="285750" lvl="0" indent="-285750">
              <a:lnSpc>
                <a:spcPct val="150000"/>
              </a:lnSpc>
              <a:buFont typeface="Wingdings" panose="05000000000000000000" pitchFamily="2" charset="2"/>
              <a:buChar char="Ø"/>
            </a:pPr>
            <a:r>
              <a:rPr lang="zh-CN" altLang="zh-CN" dirty="0" smtClean="0"/>
              <a:t>将</a:t>
            </a:r>
            <a:r>
              <a:rPr lang="zh-CN" altLang="zh-CN" dirty="0"/>
              <a:t>测试目录的所有者改为</a:t>
            </a:r>
            <a:r>
              <a:rPr lang="en-US" altLang="zh-CN" dirty="0"/>
              <a:t>bxg1</a:t>
            </a:r>
          </a:p>
          <a:p>
            <a:pPr marL="285750" lvl="0" indent="-285750">
              <a:lnSpc>
                <a:spcPct val="150000"/>
              </a:lnSpc>
              <a:buFont typeface="Wingdings" panose="05000000000000000000" pitchFamily="2" charset="2"/>
              <a:buChar char="Ø"/>
            </a:pPr>
            <a:r>
              <a:rPr lang="zh-CN" altLang="zh-CN" dirty="0"/>
              <a:t>所属组改为</a:t>
            </a:r>
            <a:r>
              <a:rPr lang="en-US" altLang="zh-CN" dirty="0"/>
              <a:t>bxg2</a:t>
            </a:r>
          </a:p>
          <a:p>
            <a:pPr marL="285750" lvl="0" indent="-285750">
              <a:lnSpc>
                <a:spcPct val="150000"/>
              </a:lnSpc>
              <a:buFont typeface="Wingdings" panose="05000000000000000000" pitchFamily="2" charset="2"/>
              <a:buChar char="Ø"/>
            </a:pPr>
            <a:r>
              <a:rPr lang="zh-CN" altLang="zh-CN" dirty="0"/>
              <a:t>权限改为“</a:t>
            </a:r>
            <a:r>
              <a:rPr lang="en-US" altLang="zh-CN" dirty="0" err="1"/>
              <a:t>rwxr</a:t>
            </a:r>
            <a:r>
              <a:rPr lang="en-US" altLang="zh-CN" dirty="0"/>
              <a:t>-----</a:t>
            </a:r>
            <a:r>
              <a:rPr lang="zh-CN" altLang="zh-CN" dirty="0" smtClean="0"/>
              <a:t>”</a:t>
            </a:r>
            <a:endParaRPr lang="zh-CN" altLang="zh-CN" dirty="0"/>
          </a:p>
        </p:txBody>
      </p:sp>
      <p:grpSp>
        <p:nvGrpSpPr>
          <p:cNvPr id="13" name="组合 2"/>
          <p:cNvGrpSpPr>
            <a:grpSpLocks/>
          </p:cNvGrpSpPr>
          <p:nvPr/>
        </p:nvGrpSpPr>
        <p:grpSpPr bwMode="auto">
          <a:xfrm>
            <a:off x="4585023" y="2556069"/>
            <a:ext cx="4095840" cy="3070032"/>
            <a:chOff x="3019007" y="3398965"/>
            <a:chExt cx="3032069" cy="3072505"/>
          </a:xfrm>
        </p:grpSpPr>
        <p:sp>
          <p:nvSpPr>
            <p:cNvPr id="14" name="矩形 1"/>
            <p:cNvSpPr>
              <a:spLocks noChangeArrowheads="1"/>
            </p:cNvSpPr>
            <p:nvPr/>
          </p:nvSpPr>
          <p:spPr bwMode="auto">
            <a:xfrm>
              <a:off x="3019007" y="3398965"/>
              <a:ext cx="3032069" cy="3072505"/>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5" name="矩形 14"/>
            <p:cNvSpPr>
              <a:spLocks noChangeArrowheads="1"/>
            </p:cNvSpPr>
            <p:nvPr/>
          </p:nvSpPr>
          <p:spPr bwMode="auto">
            <a:xfrm>
              <a:off x="3107110" y="3582641"/>
              <a:ext cx="2943966" cy="262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root@localhost</a:t>
              </a:r>
              <a:r>
                <a:rPr lang="en-US" altLang="zh-CN" sz="1200" b="1" kern="0" dirty="0">
                  <a:solidFill>
                    <a:prstClr val="white"/>
                  </a:solidFill>
                  <a:latin typeface="微软雅黑" pitchFamily="34" charset="-122"/>
                  <a:ea typeface="微软雅黑" pitchFamily="34" charset="-122"/>
                </a:rPr>
                <a:t> ~]# </a:t>
              </a:r>
              <a:r>
                <a:rPr lang="en-US" altLang="zh-CN" sz="1200" b="1" kern="0" dirty="0" err="1">
                  <a:solidFill>
                    <a:prstClr val="white"/>
                  </a:solidFill>
                  <a:latin typeface="微软雅黑" pitchFamily="34" charset="-122"/>
                  <a:ea typeface="微软雅黑" pitchFamily="34" charset="-122"/>
                </a:rPr>
                <a:t>useradd</a:t>
              </a:r>
              <a:r>
                <a:rPr lang="en-US" altLang="zh-CN" sz="1200" b="1" kern="0" dirty="0">
                  <a:solidFill>
                    <a:prstClr val="white"/>
                  </a:solidFill>
                  <a:latin typeface="微软雅黑" pitchFamily="34" charset="-122"/>
                  <a:ea typeface="微软雅黑" pitchFamily="34" charset="-122"/>
                </a:rPr>
                <a:t> bxg1</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root@localhost</a:t>
              </a:r>
              <a:r>
                <a:rPr lang="en-US" altLang="zh-CN" sz="1200" b="1" kern="0" dirty="0">
                  <a:solidFill>
                    <a:prstClr val="white"/>
                  </a:solidFill>
                  <a:latin typeface="微软雅黑" pitchFamily="34" charset="-122"/>
                  <a:ea typeface="微软雅黑" pitchFamily="34" charset="-122"/>
                </a:rPr>
                <a:t> ~]# </a:t>
              </a:r>
              <a:r>
                <a:rPr lang="en-US" altLang="zh-CN" sz="1200" b="1" kern="0" dirty="0" err="1">
                  <a:solidFill>
                    <a:prstClr val="white"/>
                  </a:solidFill>
                  <a:latin typeface="微软雅黑" pitchFamily="34" charset="-122"/>
                  <a:ea typeface="微软雅黑" pitchFamily="34" charset="-122"/>
                </a:rPr>
                <a:t>useradd</a:t>
              </a:r>
              <a:r>
                <a:rPr lang="en-US" altLang="zh-CN" sz="1200" b="1" kern="0" dirty="0">
                  <a:solidFill>
                    <a:prstClr val="white"/>
                  </a:solidFill>
                  <a:latin typeface="微软雅黑" pitchFamily="34" charset="-122"/>
                  <a:ea typeface="微软雅黑" pitchFamily="34" charset="-122"/>
                </a:rPr>
                <a:t> bxg2</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root@localhost</a:t>
              </a:r>
              <a:r>
                <a:rPr lang="en-US" altLang="zh-CN" sz="1200" b="1" kern="0" dirty="0">
                  <a:solidFill>
                    <a:prstClr val="white"/>
                  </a:solidFill>
                  <a:latin typeface="微软雅黑" pitchFamily="34" charset="-122"/>
                  <a:ea typeface="微软雅黑" pitchFamily="34" charset="-122"/>
                </a:rPr>
                <a:t> ~]# </a:t>
              </a:r>
              <a:r>
                <a:rPr lang="en-US" altLang="zh-CN" sz="1200" b="1" kern="0" dirty="0" err="1">
                  <a:solidFill>
                    <a:prstClr val="white"/>
                  </a:solidFill>
                  <a:latin typeface="微软雅黑" pitchFamily="34" charset="-122"/>
                  <a:ea typeface="微软雅黑" pitchFamily="34" charset="-122"/>
                </a:rPr>
                <a:t>useradd</a:t>
              </a:r>
              <a:r>
                <a:rPr lang="en-US" altLang="zh-CN" sz="1200" b="1" kern="0" dirty="0">
                  <a:solidFill>
                    <a:prstClr val="white"/>
                  </a:solidFill>
                  <a:latin typeface="微软雅黑" pitchFamily="34" charset="-122"/>
                  <a:ea typeface="微软雅黑" pitchFamily="34" charset="-122"/>
                </a:rPr>
                <a:t> bxg3</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root@localhost</a:t>
              </a:r>
              <a:r>
                <a:rPr lang="en-US" altLang="zh-CN" sz="1200" b="1" kern="0" dirty="0">
                  <a:solidFill>
                    <a:prstClr val="white"/>
                  </a:solidFill>
                  <a:latin typeface="微软雅黑" pitchFamily="34" charset="-122"/>
                  <a:ea typeface="微软雅黑" pitchFamily="34" charset="-122"/>
                </a:rPr>
                <a:t> ~]# cd /home</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root@localhost</a:t>
              </a:r>
              <a:r>
                <a:rPr lang="en-US" altLang="zh-CN" sz="1200" b="1" kern="0" dirty="0">
                  <a:solidFill>
                    <a:prstClr val="white"/>
                  </a:solidFill>
                  <a:latin typeface="微软雅黑" pitchFamily="34" charset="-122"/>
                  <a:ea typeface="微软雅黑" pitchFamily="34" charset="-122"/>
                </a:rPr>
                <a:t> home]# </a:t>
              </a:r>
              <a:r>
                <a:rPr lang="en-US" altLang="zh-CN" sz="1200" b="1" kern="0" dirty="0" err="1">
                  <a:solidFill>
                    <a:prstClr val="white"/>
                  </a:solidFill>
                  <a:latin typeface="微软雅黑" pitchFamily="34" charset="-122"/>
                  <a:ea typeface="微软雅黑" pitchFamily="34" charset="-122"/>
                </a:rPr>
                <a:t>mkdir</a:t>
              </a: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test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root@localhost</a:t>
              </a:r>
              <a:r>
                <a:rPr lang="en-US" altLang="zh-CN" sz="1200" b="1" kern="0" dirty="0">
                  <a:solidFill>
                    <a:prstClr val="white"/>
                  </a:solidFill>
                  <a:latin typeface="微软雅黑" pitchFamily="34" charset="-122"/>
                  <a:ea typeface="微软雅黑" pitchFamily="34" charset="-122"/>
                </a:rPr>
                <a:t> home]# </a:t>
              </a:r>
              <a:r>
                <a:rPr lang="en-US" altLang="zh-CN" sz="1200" b="1" kern="0" dirty="0" err="1">
                  <a:solidFill>
                    <a:prstClr val="white"/>
                  </a:solidFill>
                  <a:latin typeface="微软雅黑" pitchFamily="34" charset="-122"/>
                  <a:ea typeface="微软雅黑" pitchFamily="34" charset="-122"/>
                </a:rPr>
                <a:t>chown</a:t>
              </a:r>
              <a:r>
                <a:rPr lang="en-US" altLang="zh-CN" sz="1200" b="1" kern="0" dirty="0">
                  <a:solidFill>
                    <a:prstClr val="white"/>
                  </a:solidFill>
                  <a:latin typeface="微软雅黑" pitchFamily="34" charset="-122"/>
                  <a:ea typeface="微软雅黑" pitchFamily="34" charset="-122"/>
                </a:rPr>
                <a:t> bxg1:bxg2 test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root@localhost</a:t>
              </a:r>
              <a:r>
                <a:rPr lang="en-US" altLang="zh-CN" sz="1200" b="1" kern="0" dirty="0">
                  <a:solidFill>
                    <a:prstClr val="white"/>
                  </a:solidFill>
                  <a:latin typeface="微软雅黑" pitchFamily="34" charset="-122"/>
                  <a:ea typeface="微软雅黑" pitchFamily="34" charset="-122"/>
                </a:rPr>
                <a:t> home]# </a:t>
              </a:r>
              <a:r>
                <a:rPr lang="en-US" altLang="zh-CN" sz="1200" b="1" kern="0" dirty="0" err="1">
                  <a:solidFill>
                    <a:prstClr val="white"/>
                  </a:solidFill>
                  <a:latin typeface="微软雅黑" pitchFamily="34" charset="-122"/>
                  <a:ea typeface="微软雅黑" pitchFamily="34" charset="-122"/>
                </a:rPr>
                <a:t>chmod</a:t>
              </a:r>
              <a:r>
                <a:rPr lang="en-US" altLang="zh-CN" sz="1200" b="1" kern="0" dirty="0">
                  <a:solidFill>
                    <a:prstClr val="white"/>
                  </a:solidFill>
                  <a:latin typeface="微软雅黑" pitchFamily="34" charset="-122"/>
                  <a:ea typeface="微软雅黑" pitchFamily="34" charset="-122"/>
                </a:rPr>
                <a:t> 740 </a:t>
              </a:r>
              <a:r>
                <a:rPr lang="en-US" altLang="zh-CN" sz="1200" b="1" kern="0" dirty="0" smtClean="0">
                  <a:solidFill>
                    <a:prstClr val="white"/>
                  </a:solidFill>
                  <a:latin typeface="微软雅黑" pitchFamily="34" charset="-122"/>
                  <a:ea typeface="微软雅黑" pitchFamily="34" charset="-122"/>
                </a:rPr>
                <a:t>test</a:t>
              </a:r>
              <a:endParaRPr lang="en-US" altLang="zh-CN" sz="1200" b="1" kern="0" dirty="0">
                <a:solidFill>
                  <a:prstClr val="white"/>
                </a:solidFill>
                <a:latin typeface="微软雅黑" pitchFamily="34" charset="-122"/>
                <a:ea typeface="微软雅黑" pitchFamily="34" charset="-122"/>
              </a:endParaRPr>
            </a:p>
          </p:txBody>
        </p:sp>
      </p:grpSp>
      <p:sp>
        <p:nvSpPr>
          <p:cNvPr id="16" name="矩形 15"/>
          <p:cNvSpPr/>
          <p:nvPr/>
        </p:nvSpPr>
        <p:spPr>
          <a:xfrm>
            <a:off x="7044112" y="2270318"/>
            <a:ext cx="1852650" cy="571501"/>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lumMod val="65000"/>
                    <a:lumOff val="35000"/>
                  </a:schemeClr>
                </a:solidFill>
              </a:rPr>
              <a:t>示例二</a:t>
            </a:r>
            <a:endParaRPr lang="zh-CN" altLang="en-US" sz="2000" b="1" dirty="0">
              <a:solidFill>
                <a:schemeClr val="tx1">
                  <a:lumMod val="65000"/>
                  <a:lumOff val="35000"/>
                </a:schemeClr>
              </a:solidFill>
            </a:endParaRPr>
          </a:p>
        </p:txBody>
      </p:sp>
    </p:spTree>
    <p:custDataLst>
      <p:tags r:id="rId1"/>
    </p:custDataLst>
    <p:extLst>
      <p:ext uri="{BB962C8B-B14F-4D97-AF65-F5344CB8AC3E}">
        <p14:creationId xmlns:p14="http://schemas.microsoft.com/office/powerpoint/2010/main" val="297975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权限管理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）更改文件所有者和所属组</a:t>
            </a:r>
            <a:endParaRPr lang="en-US" altLang="zh-CN" b="1" u="sng" dirty="0">
              <a:solidFill>
                <a:srgbClr val="0070C0"/>
              </a:solidFill>
            </a:endParaRPr>
          </a:p>
        </p:txBody>
      </p:sp>
      <p:sp>
        <p:nvSpPr>
          <p:cNvPr id="4" name="矩形 3"/>
          <p:cNvSpPr/>
          <p:nvPr/>
        </p:nvSpPr>
        <p:spPr>
          <a:xfrm>
            <a:off x="619995" y="2802171"/>
            <a:ext cx="3888828" cy="2308324"/>
          </a:xfrm>
          <a:prstGeom prst="rect">
            <a:avLst/>
          </a:prstGeom>
        </p:spPr>
        <p:txBody>
          <a:bodyPr wrap="square">
            <a:spAutoFit/>
          </a:bodyPr>
          <a:lstStyle/>
          <a:p>
            <a:r>
              <a:rPr lang="zh-CN" altLang="en-US" b="1" dirty="0" smtClean="0"/>
              <a:t>用户</a:t>
            </a:r>
            <a:r>
              <a:rPr lang="en-US" altLang="zh-CN" b="1" dirty="0" smtClean="0"/>
              <a:t>bxg1   </a:t>
            </a:r>
            <a:r>
              <a:rPr lang="zh-CN" altLang="en-US" b="1" dirty="0" smtClean="0"/>
              <a:t>测试</a:t>
            </a:r>
            <a:endParaRPr lang="en-US" altLang="zh-CN" b="1" dirty="0" smtClean="0"/>
          </a:p>
          <a:p>
            <a:endParaRPr lang="en-US" altLang="zh-CN" dirty="0" smtClean="0"/>
          </a:p>
          <a:p>
            <a:pPr marL="285750" indent="-285750">
              <a:lnSpc>
                <a:spcPct val="150000"/>
              </a:lnSpc>
              <a:buFont typeface="Wingdings" panose="05000000000000000000" pitchFamily="2" charset="2"/>
              <a:buChar char="Ø"/>
            </a:pPr>
            <a:r>
              <a:rPr lang="zh-CN" altLang="en-US" dirty="0" smtClean="0"/>
              <a:t>执行</a:t>
            </a:r>
            <a:r>
              <a:rPr lang="zh-CN" altLang="en-US" dirty="0"/>
              <a:t>“</a:t>
            </a:r>
            <a:r>
              <a:rPr lang="en-US" altLang="zh-CN" dirty="0" err="1"/>
              <a:t>su</a:t>
            </a:r>
            <a:r>
              <a:rPr lang="en-US" altLang="zh-CN" dirty="0"/>
              <a:t> </a:t>
            </a:r>
            <a:r>
              <a:rPr lang="en-US" altLang="zh-CN" dirty="0" smtClean="0"/>
              <a:t>bxg1</a:t>
            </a:r>
            <a:r>
              <a:rPr lang="zh-CN" altLang="en-US" dirty="0" smtClean="0"/>
              <a:t>”切换到</a:t>
            </a:r>
            <a:r>
              <a:rPr lang="zh-CN" altLang="en-US" dirty="0"/>
              <a:t>用户</a:t>
            </a:r>
            <a:r>
              <a:rPr lang="en-US" altLang="zh-CN" dirty="0" smtClean="0"/>
              <a:t>bxg1</a:t>
            </a:r>
          </a:p>
          <a:p>
            <a:pPr marL="285750" indent="-285750">
              <a:lnSpc>
                <a:spcPct val="150000"/>
              </a:lnSpc>
              <a:buFont typeface="Wingdings" panose="05000000000000000000" pitchFamily="2" charset="2"/>
              <a:buChar char="Ø"/>
            </a:pPr>
            <a:r>
              <a:rPr lang="en-US" altLang="zh-CN" dirty="0" smtClean="0"/>
              <a:t>ls</a:t>
            </a:r>
            <a:r>
              <a:rPr lang="zh-CN" altLang="en-US" dirty="0"/>
              <a:t>测试读取、执行、写入</a:t>
            </a:r>
            <a:r>
              <a:rPr lang="zh-CN" altLang="en-US" dirty="0" smtClean="0"/>
              <a:t>权限</a:t>
            </a:r>
            <a:endParaRPr lang="en-US" altLang="zh-CN" dirty="0" smtClean="0"/>
          </a:p>
          <a:p>
            <a:pPr marL="285750" indent="-285750">
              <a:lnSpc>
                <a:spcPct val="150000"/>
              </a:lnSpc>
              <a:buFont typeface="Wingdings" panose="05000000000000000000" pitchFamily="2" charset="2"/>
              <a:buChar char="Ø"/>
            </a:pPr>
            <a:r>
              <a:rPr lang="en-US" altLang="zh-CN" dirty="0" smtClean="0"/>
              <a:t>cd</a:t>
            </a:r>
            <a:r>
              <a:rPr lang="zh-CN" altLang="en-US" dirty="0"/>
              <a:t>测试读取、执行、写入</a:t>
            </a:r>
            <a:r>
              <a:rPr lang="zh-CN" altLang="en-US" dirty="0" smtClean="0"/>
              <a:t>权限</a:t>
            </a:r>
            <a:endParaRPr lang="en-US" altLang="zh-CN" dirty="0" smtClean="0"/>
          </a:p>
          <a:p>
            <a:pPr marL="285750" indent="-285750">
              <a:lnSpc>
                <a:spcPct val="150000"/>
              </a:lnSpc>
              <a:buFont typeface="Wingdings" panose="05000000000000000000" pitchFamily="2" charset="2"/>
              <a:buChar char="Ø"/>
            </a:pPr>
            <a:r>
              <a:rPr lang="en-US" altLang="zh-CN" dirty="0" smtClean="0"/>
              <a:t>touch</a:t>
            </a:r>
            <a:r>
              <a:rPr lang="zh-CN" altLang="en-US" dirty="0"/>
              <a:t>测试读取、执行、写入</a:t>
            </a:r>
            <a:r>
              <a:rPr lang="zh-CN" altLang="en-US" dirty="0" smtClean="0"/>
              <a:t>权限</a:t>
            </a:r>
            <a:endParaRPr lang="zh-CN" altLang="zh-CN" dirty="0"/>
          </a:p>
        </p:txBody>
      </p:sp>
      <p:grpSp>
        <p:nvGrpSpPr>
          <p:cNvPr id="13" name="组合 2"/>
          <p:cNvGrpSpPr>
            <a:grpSpLocks/>
          </p:cNvGrpSpPr>
          <p:nvPr/>
        </p:nvGrpSpPr>
        <p:grpSpPr bwMode="auto">
          <a:xfrm>
            <a:off x="4508823" y="2784668"/>
            <a:ext cx="4095840" cy="2325826"/>
            <a:chOff x="3019007" y="3398965"/>
            <a:chExt cx="3032069" cy="2327700"/>
          </a:xfrm>
        </p:grpSpPr>
        <p:sp>
          <p:nvSpPr>
            <p:cNvPr id="14" name="矩形 1"/>
            <p:cNvSpPr>
              <a:spLocks noChangeArrowheads="1"/>
            </p:cNvSpPr>
            <p:nvPr/>
          </p:nvSpPr>
          <p:spPr bwMode="auto">
            <a:xfrm>
              <a:off x="3019007" y="3398965"/>
              <a:ext cx="3032069" cy="232770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5" name="矩形 14"/>
            <p:cNvSpPr>
              <a:spLocks noChangeArrowheads="1"/>
            </p:cNvSpPr>
            <p:nvPr/>
          </p:nvSpPr>
          <p:spPr bwMode="auto">
            <a:xfrm>
              <a:off x="3107110" y="3582641"/>
              <a:ext cx="2943966" cy="175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[bxg1@localhost home]# ls test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[bxg1@localhost home]# cd test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[bxg1@localhost test]# touch 1.txt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[bxg1@localhost test]# </a:t>
              </a:r>
              <a:r>
                <a:rPr lang="en-US" altLang="zh-CN" sz="1400" b="1" kern="0" dirty="0" err="1">
                  <a:solidFill>
                    <a:prstClr val="white"/>
                  </a:solidFill>
                  <a:latin typeface="微软雅黑" pitchFamily="34" charset="-122"/>
                  <a:ea typeface="微软雅黑" pitchFamily="34" charset="-122"/>
                </a:rPr>
                <a:t>rm</a:t>
              </a:r>
              <a:r>
                <a:rPr lang="en-US" altLang="zh-CN" sz="1400" b="1" kern="0" dirty="0">
                  <a:solidFill>
                    <a:prstClr val="white"/>
                  </a:solidFill>
                  <a:latin typeface="微软雅黑" pitchFamily="34" charset="-122"/>
                  <a:ea typeface="微软雅黑" pitchFamily="34" charset="-122"/>
                </a:rPr>
                <a:t> 1.txt</a:t>
              </a:r>
            </a:p>
          </p:txBody>
        </p:sp>
      </p:grpSp>
      <p:sp>
        <p:nvSpPr>
          <p:cNvPr id="16" name="矩形 15"/>
          <p:cNvSpPr/>
          <p:nvPr/>
        </p:nvSpPr>
        <p:spPr>
          <a:xfrm>
            <a:off x="6967912" y="2498918"/>
            <a:ext cx="1852650" cy="571501"/>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lumMod val="65000"/>
                    <a:lumOff val="35000"/>
                  </a:schemeClr>
                </a:solidFill>
              </a:rPr>
              <a:t>测试一</a:t>
            </a:r>
            <a:endParaRPr lang="zh-CN" altLang="en-US" sz="2000" b="1" dirty="0">
              <a:solidFill>
                <a:schemeClr val="tx1">
                  <a:lumMod val="65000"/>
                  <a:lumOff val="35000"/>
                </a:schemeClr>
              </a:solidFill>
            </a:endParaRPr>
          </a:p>
        </p:txBody>
      </p:sp>
    </p:spTree>
    <p:custDataLst>
      <p:tags r:id="rId1"/>
    </p:custDataLst>
    <p:extLst>
      <p:ext uri="{BB962C8B-B14F-4D97-AF65-F5344CB8AC3E}">
        <p14:creationId xmlns:p14="http://schemas.microsoft.com/office/powerpoint/2010/main" val="3799350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权限管理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）更改文件所有者和所属组</a:t>
            </a:r>
            <a:endParaRPr lang="en-US" altLang="zh-CN" b="1" u="sng" dirty="0">
              <a:solidFill>
                <a:srgbClr val="0070C0"/>
              </a:solidFill>
            </a:endParaRPr>
          </a:p>
        </p:txBody>
      </p:sp>
      <p:sp>
        <p:nvSpPr>
          <p:cNvPr id="4" name="矩形 3"/>
          <p:cNvSpPr/>
          <p:nvPr/>
        </p:nvSpPr>
        <p:spPr>
          <a:xfrm>
            <a:off x="619995" y="2802171"/>
            <a:ext cx="3888828" cy="2723823"/>
          </a:xfrm>
          <a:prstGeom prst="rect">
            <a:avLst/>
          </a:prstGeom>
        </p:spPr>
        <p:txBody>
          <a:bodyPr wrap="square">
            <a:spAutoFit/>
          </a:bodyPr>
          <a:lstStyle/>
          <a:p>
            <a:r>
              <a:rPr lang="zh-CN" altLang="en-US" b="1" dirty="0" smtClean="0"/>
              <a:t>用户</a:t>
            </a:r>
            <a:r>
              <a:rPr lang="en-US" altLang="zh-CN" b="1" dirty="0" smtClean="0"/>
              <a:t>bxg2   </a:t>
            </a:r>
            <a:r>
              <a:rPr lang="zh-CN" altLang="en-US" b="1" dirty="0" smtClean="0"/>
              <a:t>测试</a:t>
            </a:r>
            <a:endParaRPr lang="en-US" altLang="zh-CN" b="1" dirty="0" smtClean="0"/>
          </a:p>
          <a:p>
            <a:endParaRPr lang="en-US" altLang="zh-CN" dirty="0" smtClean="0"/>
          </a:p>
          <a:p>
            <a:pPr marL="285750" indent="-285750">
              <a:lnSpc>
                <a:spcPct val="150000"/>
              </a:lnSpc>
              <a:buFont typeface="Wingdings" panose="05000000000000000000" pitchFamily="2" charset="2"/>
              <a:buChar char="Ø"/>
            </a:pPr>
            <a:r>
              <a:rPr lang="zh-CN" altLang="en-US" dirty="0"/>
              <a:t>先执行</a:t>
            </a:r>
            <a:r>
              <a:rPr lang="en-US" altLang="zh-CN" dirty="0"/>
              <a:t>exit</a:t>
            </a:r>
            <a:r>
              <a:rPr lang="zh-CN" altLang="en-US" dirty="0"/>
              <a:t>返回</a:t>
            </a:r>
            <a:r>
              <a:rPr lang="en-US" altLang="zh-CN" dirty="0" smtClean="0"/>
              <a:t>root</a:t>
            </a:r>
            <a:r>
              <a:rPr lang="zh-CN" altLang="en-US" dirty="0" smtClean="0"/>
              <a:t>，再</a:t>
            </a:r>
            <a:r>
              <a:rPr lang="zh-CN" altLang="en-US" dirty="0"/>
              <a:t>执行“</a:t>
            </a:r>
            <a:r>
              <a:rPr lang="en-US" altLang="zh-CN" dirty="0" err="1"/>
              <a:t>su</a:t>
            </a:r>
            <a:r>
              <a:rPr lang="en-US" altLang="zh-CN" dirty="0"/>
              <a:t> bxg2</a:t>
            </a:r>
            <a:r>
              <a:rPr lang="en-US" altLang="zh-CN" dirty="0">
                <a:latin typeface="宋体" panose="02010600030101010101" pitchFamily="2" charset="-122"/>
              </a:rPr>
              <a:t>”</a:t>
            </a:r>
            <a:r>
              <a:rPr lang="zh-CN" altLang="en-US" dirty="0"/>
              <a:t>完成切换</a:t>
            </a:r>
            <a:endParaRPr lang="en-US" altLang="zh-CN" dirty="0" smtClean="0"/>
          </a:p>
          <a:p>
            <a:pPr marL="285750" indent="-285750">
              <a:lnSpc>
                <a:spcPct val="150000"/>
              </a:lnSpc>
              <a:buFont typeface="Wingdings" panose="05000000000000000000" pitchFamily="2" charset="2"/>
              <a:buChar char="Ø"/>
            </a:pPr>
            <a:r>
              <a:rPr lang="en-US" altLang="zh-CN" dirty="0" smtClean="0"/>
              <a:t>ls</a:t>
            </a:r>
            <a:r>
              <a:rPr lang="zh-CN" altLang="en-US" dirty="0"/>
              <a:t>测试读取、执行、写入</a:t>
            </a:r>
            <a:r>
              <a:rPr lang="zh-CN" altLang="en-US" dirty="0" smtClean="0"/>
              <a:t>权限</a:t>
            </a:r>
            <a:endParaRPr lang="en-US" altLang="zh-CN" dirty="0" smtClean="0"/>
          </a:p>
          <a:p>
            <a:pPr marL="285750" indent="-285750">
              <a:lnSpc>
                <a:spcPct val="150000"/>
              </a:lnSpc>
              <a:buFont typeface="Wingdings" panose="05000000000000000000" pitchFamily="2" charset="2"/>
              <a:buChar char="Ø"/>
            </a:pPr>
            <a:r>
              <a:rPr lang="en-US" altLang="zh-CN" dirty="0" smtClean="0"/>
              <a:t>cd</a:t>
            </a:r>
            <a:r>
              <a:rPr lang="zh-CN" altLang="en-US" dirty="0"/>
              <a:t>测试读取、执行、写入</a:t>
            </a:r>
            <a:r>
              <a:rPr lang="zh-CN" altLang="en-US" dirty="0" smtClean="0"/>
              <a:t>权限</a:t>
            </a:r>
            <a:endParaRPr lang="en-US" altLang="zh-CN" dirty="0" smtClean="0"/>
          </a:p>
          <a:p>
            <a:pPr marL="285750" indent="-285750">
              <a:lnSpc>
                <a:spcPct val="150000"/>
              </a:lnSpc>
              <a:buFont typeface="Wingdings" panose="05000000000000000000" pitchFamily="2" charset="2"/>
              <a:buChar char="Ø"/>
            </a:pPr>
            <a:r>
              <a:rPr lang="en-US" altLang="zh-CN" dirty="0" smtClean="0"/>
              <a:t>touch</a:t>
            </a:r>
            <a:r>
              <a:rPr lang="zh-CN" altLang="en-US" dirty="0"/>
              <a:t>测试读取、执行、写入</a:t>
            </a:r>
            <a:r>
              <a:rPr lang="zh-CN" altLang="en-US" dirty="0" smtClean="0"/>
              <a:t>权限</a:t>
            </a:r>
            <a:endParaRPr lang="zh-CN" altLang="zh-CN" dirty="0"/>
          </a:p>
        </p:txBody>
      </p:sp>
      <p:grpSp>
        <p:nvGrpSpPr>
          <p:cNvPr id="13" name="组合 2"/>
          <p:cNvGrpSpPr>
            <a:grpSpLocks/>
          </p:cNvGrpSpPr>
          <p:nvPr/>
        </p:nvGrpSpPr>
        <p:grpSpPr bwMode="auto">
          <a:xfrm>
            <a:off x="4508823" y="2784667"/>
            <a:ext cx="4095840" cy="2741327"/>
            <a:chOff x="3019007" y="3398965"/>
            <a:chExt cx="3032069" cy="2743536"/>
          </a:xfrm>
        </p:grpSpPr>
        <p:sp>
          <p:nvSpPr>
            <p:cNvPr id="14" name="矩形 1"/>
            <p:cNvSpPr>
              <a:spLocks noChangeArrowheads="1"/>
            </p:cNvSpPr>
            <p:nvPr/>
          </p:nvSpPr>
          <p:spPr bwMode="auto">
            <a:xfrm>
              <a:off x="3019007" y="3398965"/>
              <a:ext cx="3032069" cy="2743536"/>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5" name="矩形 14"/>
            <p:cNvSpPr>
              <a:spLocks noChangeArrowheads="1"/>
            </p:cNvSpPr>
            <p:nvPr/>
          </p:nvSpPr>
          <p:spPr bwMode="auto">
            <a:xfrm>
              <a:off x="3107110" y="3582641"/>
              <a:ext cx="2943966" cy="2254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[bxg2@localhost home]$ ls test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[bxg2@localhost home]$ cd test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bash: cd: test: Permission denied</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[bxg2@localhost home]$ touch test/2.txt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touch: cannot touch `test/2.txt': Permission denied</a:t>
              </a:r>
            </a:p>
          </p:txBody>
        </p:sp>
      </p:grpSp>
      <p:sp>
        <p:nvSpPr>
          <p:cNvPr id="16" name="矩形 15"/>
          <p:cNvSpPr/>
          <p:nvPr/>
        </p:nvSpPr>
        <p:spPr>
          <a:xfrm>
            <a:off x="6967912" y="2498918"/>
            <a:ext cx="1852650" cy="571501"/>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lumMod val="65000"/>
                    <a:lumOff val="35000"/>
                  </a:schemeClr>
                </a:solidFill>
              </a:rPr>
              <a:t>测试二</a:t>
            </a:r>
            <a:endParaRPr lang="zh-CN" altLang="en-US" sz="2000" b="1" dirty="0">
              <a:solidFill>
                <a:schemeClr val="tx1">
                  <a:lumMod val="65000"/>
                  <a:lumOff val="35000"/>
                </a:schemeClr>
              </a:solidFill>
            </a:endParaRPr>
          </a:p>
        </p:txBody>
      </p:sp>
    </p:spTree>
    <p:custDataLst>
      <p:tags r:id="rId1"/>
    </p:custDataLst>
    <p:extLst>
      <p:ext uri="{BB962C8B-B14F-4D97-AF65-F5344CB8AC3E}">
        <p14:creationId xmlns:p14="http://schemas.microsoft.com/office/powerpoint/2010/main" val="1336469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权限管理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）更改文件所有者和所属组</a:t>
            </a:r>
            <a:endParaRPr lang="en-US" altLang="zh-CN" b="1" u="sng" dirty="0">
              <a:solidFill>
                <a:srgbClr val="0070C0"/>
              </a:solidFill>
            </a:endParaRPr>
          </a:p>
        </p:txBody>
      </p:sp>
      <p:sp>
        <p:nvSpPr>
          <p:cNvPr id="4" name="矩形 3"/>
          <p:cNvSpPr/>
          <p:nvPr/>
        </p:nvSpPr>
        <p:spPr>
          <a:xfrm>
            <a:off x="619995" y="2802171"/>
            <a:ext cx="3888828" cy="2723823"/>
          </a:xfrm>
          <a:prstGeom prst="rect">
            <a:avLst/>
          </a:prstGeom>
        </p:spPr>
        <p:txBody>
          <a:bodyPr wrap="square">
            <a:spAutoFit/>
          </a:bodyPr>
          <a:lstStyle/>
          <a:p>
            <a:r>
              <a:rPr lang="zh-CN" altLang="en-US" b="1" dirty="0" smtClean="0"/>
              <a:t>用户</a:t>
            </a:r>
            <a:r>
              <a:rPr lang="en-US" altLang="zh-CN" b="1" dirty="0" smtClean="0"/>
              <a:t>bxg3   </a:t>
            </a:r>
            <a:r>
              <a:rPr lang="zh-CN" altLang="en-US" b="1" dirty="0" smtClean="0"/>
              <a:t>测试</a:t>
            </a:r>
            <a:endParaRPr lang="en-US" altLang="zh-CN" b="1" dirty="0" smtClean="0"/>
          </a:p>
          <a:p>
            <a:endParaRPr lang="en-US" altLang="zh-CN" dirty="0" smtClean="0"/>
          </a:p>
          <a:p>
            <a:pPr marL="285750" indent="-285750">
              <a:lnSpc>
                <a:spcPct val="150000"/>
              </a:lnSpc>
              <a:buFont typeface="Wingdings" panose="05000000000000000000" pitchFamily="2" charset="2"/>
              <a:buChar char="Ø"/>
            </a:pPr>
            <a:r>
              <a:rPr lang="zh-CN" altLang="en-US" dirty="0"/>
              <a:t>先执行</a:t>
            </a:r>
            <a:r>
              <a:rPr lang="en-US" altLang="zh-CN" dirty="0"/>
              <a:t>exit</a:t>
            </a:r>
            <a:r>
              <a:rPr lang="zh-CN" altLang="en-US" dirty="0"/>
              <a:t>返回</a:t>
            </a:r>
            <a:r>
              <a:rPr lang="en-US" altLang="zh-CN" dirty="0" smtClean="0"/>
              <a:t>root</a:t>
            </a:r>
            <a:r>
              <a:rPr lang="zh-CN" altLang="en-US" dirty="0" smtClean="0"/>
              <a:t>，再</a:t>
            </a:r>
            <a:r>
              <a:rPr lang="zh-CN" altLang="en-US" dirty="0"/>
              <a:t>执行“</a:t>
            </a:r>
            <a:r>
              <a:rPr lang="en-US" altLang="zh-CN" dirty="0" err="1"/>
              <a:t>su</a:t>
            </a:r>
            <a:r>
              <a:rPr lang="en-US" altLang="zh-CN" dirty="0"/>
              <a:t> </a:t>
            </a:r>
            <a:r>
              <a:rPr lang="en-US" altLang="zh-CN" dirty="0" smtClean="0"/>
              <a:t>bxg3</a:t>
            </a:r>
            <a:r>
              <a:rPr lang="en-US" altLang="zh-CN" dirty="0" smtClean="0">
                <a:latin typeface="宋体" panose="02010600030101010101" pitchFamily="2" charset="-122"/>
              </a:rPr>
              <a:t>”</a:t>
            </a:r>
            <a:r>
              <a:rPr lang="zh-CN" altLang="en-US" dirty="0"/>
              <a:t>完成切换</a:t>
            </a:r>
            <a:endParaRPr lang="en-US" altLang="zh-CN" dirty="0" smtClean="0"/>
          </a:p>
          <a:p>
            <a:pPr marL="285750" indent="-285750">
              <a:lnSpc>
                <a:spcPct val="150000"/>
              </a:lnSpc>
              <a:buFont typeface="Wingdings" panose="05000000000000000000" pitchFamily="2" charset="2"/>
              <a:buChar char="Ø"/>
            </a:pPr>
            <a:r>
              <a:rPr lang="en-US" altLang="zh-CN" dirty="0" smtClean="0"/>
              <a:t>ls</a:t>
            </a:r>
            <a:r>
              <a:rPr lang="zh-CN" altLang="en-US" dirty="0"/>
              <a:t>测试读取、执行、写入</a:t>
            </a:r>
            <a:r>
              <a:rPr lang="zh-CN" altLang="en-US" dirty="0" smtClean="0"/>
              <a:t>权限</a:t>
            </a:r>
            <a:endParaRPr lang="en-US" altLang="zh-CN" dirty="0" smtClean="0"/>
          </a:p>
          <a:p>
            <a:pPr marL="285750" indent="-285750">
              <a:lnSpc>
                <a:spcPct val="150000"/>
              </a:lnSpc>
              <a:buFont typeface="Wingdings" panose="05000000000000000000" pitchFamily="2" charset="2"/>
              <a:buChar char="Ø"/>
            </a:pPr>
            <a:r>
              <a:rPr lang="en-US" altLang="zh-CN" dirty="0" smtClean="0"/>
              <a:t>cd</a:t>
            </a:r>
            <a:r>
              <a:rPr lang="zh-CN" altLang="en-US" dirty="0"/>
              <a:t>测试读取、执行、写入</a:t>
            </a:r>
            <a:r>
              <a:rPr lang="zh-CN" altLang="en-US" dirty="0" smtClean="0"/>
              <a:t>权限</a:t>
            </a:r>
            <a:endParaRPr lang="en-US" altLang="zh-CN" dirty="0" smtClean="0"/>
          </a:p>
          <a:p>
            <a:pPr marL="285750" indent="-285750">
              <a:lnSpc>
                <a:spcPct val="150000"/>
              </a:lnSpc>
              <a:buFont typeface="Wingdings" panose="05000000000000000000" pitchFamily="2" charset="2"/>
              <a:buChar char="Ø"/>
            </a:pPr>
            <a:r>
              <a:rPr lang="en-US" altLang="zh-CN" dirty="0" smtClean="0"/>
              <a:t>touch</a:t>
            </a:r>
            <a:r>
              <a:rPr lang="zh-CN" altLang="en-US" dirty="0"/>
              <a:t>测试读取、执行、写入</a:t>
            </a:r>
            <a:r>
              <a:rPr lang="zh-CN" altLang="en-US" dirty="0" smtClean="0"/>
              <a:t>权限</a:t>
            </a:r>
            <a:endParaRPr lang="zh-CN" altLang="zh-CN" dirty="0"/>
          </a:p>
        </p:txBody>
      </p:sp>
      <p:grpSp>
        <p:nvGrpSpPr>
          <p:cNvPr id="13" name="组合 2"/>
          <p:cNvGrpSpPr>
            <a:grpSpLocks/>
          </p:cNvGrpSpPr>
          <p:nvPr/>
        </p:nvGrpSpPr>
        <p:grpSpPr bwMode="auto">
          <a:xfrm>
            <a:off x="4508823" y="2784667"/>
            <a:ext cx="4095840" cy="3006532"/>
            <a:chOff x="3019007" y="3398965"/>
            <a:chExt cx="3032069" cy="3008955"/>
          </a:xfrm>
        </p:grpSpPr>
        <p:sp>
          <p:nvSpPr>
            <p:cNvPr id="14" name="矩形 1"/>
            <p:cNvSpPr>
              <a:spLocks noChangeArrowheads="1"/>
            </p:cNvSpPr>
            <p:nvPr/>
          </p:nvSpPr>
          <p:spPr bwMode="auto">
            <a:xfrm>
              <a:off x="3019007" y="3398965"/>
              <a:ext cx="3032069" cy="3008955"/>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5" name="矩形 14"/>
            <p:cNvSpPr>
              <a:spLocks noChangeArrowheads="1"/>
            </p:cNvSpPr>
            <p:nvPr/>
          </p:nvSpPr>
          <p:spPr bwMode="auto">
            <a:xfrm>
              <a:off x="3107110" y="3582641"/>
              <a:ext cx="2943966" cy="2624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[bxg3@localhost home]$ ls test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ls: cannot open directory test: Permission denied</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[bxg3@localhost home]$ cd test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bash: cd: test: Permission denied</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[bxg3@localhost home]$ touch test/3.txt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touch: cannot touch `test/3.txt': Permission denied</a:t>
              </a:r>
            </a:p>
          </p:txBody>
        </p:sp>
      </p:grpSp>
      <p:sp>
        <p:nvSpPr>
          <p:cNvPr id="16" name="矩形 15"/>
          <p:cNvSpPr/>
          <p:nvPr/>
        </p:nvSpPr>
        <p:spPr>
          <a:xfrm>
            <a:off x="6967912" y="2498918"/>
            <a:ext cx="1852650" cy="571501"/>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lumMod val="65000"/>
                    <a:lumOff val="35000"/>
                  </a:schemeClr>
                </a:solidFill>
              </a:rPr>
              <a:t>测试三</a:t>
            </a:r>
            <a:endParaRPr lang="zh-CN" altLang="en-US" sz="2000" b="1" dirty="0">
              <a:solidFill>
                <a:schemeClr val="tx1">
                  <a:lumMod val="65000"/>
                  <a:lumOff val="35000"/>
                </a:schemeClr>
              </a:solidFill>
            </a:endParaRPr>
          </a:p>
        </p:txBody>
      </p:sp>
    </p:spTree>
    <p:custDataLst>
      <p:tags r:id="rId1"/>
    </p:custDataLst>
    <p:extLst>
      <p:ext uri="{BB962C8B-B14F-4D97-AF65-F5344CB8AC3E}">
        <p14:creationId xmlns:p14="http://schemas.microsoft.com/office/powerpoint/2010/main" val="6569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39385" y="2679243"/>
            <a:ext cx="8302939" cy="2160000"/>
            <a:chOff x="415635" y="2398807"/>
            <a:chExt cx="7920000" cy="2160000"/>
          </a:xfrm>
        </p:grpSpPr>
        <p:sp>
          <p:nvSpPr>
            <p:cNvPr id="14" name="矩形 13"/>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7620087" y="2287366"/>
            <a:ext cx="1235034" cy="866899"/>
            <a:chOff x="7623958" y="2018805"/>
            <a:chExt cx="1235034" cy="866899"/>
          </a:xfrm>
        </p:grpSpPr>
        <p:sp>
          <p:nvSpPr>
            <p:cNvPr id="21" name="泪滴形 20"/>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权限管理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）更改文件所有者和所属组</a:t>
            </a:r>
            <a:endParaRPr lang="en-US" altLang="zh-CN" b="1" u="sng" dirty="0">
              <a:solidFill>
                <a:srgbClr val="0070C0"/>
              </a:solidFill>
            </a:endParaRPr>
          </a:p>
        </p:txBody>
      </p:sp>
      <p:sp>
        <p:nvSpPr>
          <p:cNvPr id="20" name="矩形 19"/>
          <p:cNvSpPr/>
          <p:nvPr/>
        </p:nvSpPr>
        <p:spPr>
          <a:xfrm>
            <a:off x="485570" y="2893955"/>
            <a:ext cx="8233004" cy="1754326"/>
          </a:xfrm>
          <a:prstGeom prst="rect">
            <a:avLst/>
          </a:prstGeom>
        </p:spPr>
        <p:txBody>
          <a:bodyPr wrap="square">
            <a:spAutoFit/>
          </a:bodyPr>
          <a:lstStyle/>
          <a:p>
            <a:pPr>
              <a:lnSpc>
                <a:spcPct val="150000"/>
              </a:lnSpc>
            </a:pPr>
            <a:r>
              <a:rPr lang="zh-CN" altLang="en-US" dirty="0"/>
              <a:t>需要注意的是，“文件所属组”与“文件所有者所属的用户组”无关</a:t>
            </a:r>
            <a:r>
              <a:rPr lang="zh-CN" altLang="en-US" dirty="0" smtClean="0"/>
              <a:t>，</a:t>
            </a:r>
            <a:endParaRPr lang="en-US" altLang="zh-CN" dirty="0" smtClean="0"/>
          </a:p>
          <a:p>
            <a:pPr>
              <a:lnSpc>
                <a:spcPct val="150000"/>
              </a:lnSpc>
            </a:pPr>
            <a:r>
              <a:rPr lang="zh-CN" altLang="en-US" dirty="0" smtClean="0"/>
              <a:t>可以</a:t>
            </a:r>
            <a:r>
              <a:rPr lang="zh-CN" altLang="en-US" dirty="0"/>
              <a:t>修改成其他用户组，此时文件所有者和文件所属组中的用户将同时具有权限。由于</a:t>
            </a:r>
            <a:r>
              <a:rPr lang="en-US" altLang="zh-CN" dirty="0"/>
              <a:t>1</a:t>
            </a:r>
            <a:r>
              <a:rPr lang="zh-CN" altLang="en-US" dirty="0"/>
              <a:t>个用户可以拥有</a:t>
            </a:r>
            <a:r>
              <a:rPr lang="en-US" altLang="zh-CN" dirty="0"/>
              <a:t>1</a:t>
            </a:r>
            <a:r>
              <a:rPr lang="zh-CN" altLang="en-US" dirty="0"/>
              <a:t>个基本组和多个附加组，只要其中一个组是文件所属组，则对该文件拥有权限。</a:t>
            </a:r>
          </a:p>
        </p:txBody>
      </p:sp>
    </p:spTree>
    <p:custDataLst>
      <p:tags r:id="rId1"/>
    </p:custDataLst>
    <p:extLst>
      <p:ext uri="{BB962C8B-B14F-4D97-AF65-F5344CB8AC3E}">
        <p14:creationId xmlns:p14="http://schemas.microsoft.com/office/powerpoint/2010/main" val="2166223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查看</a:t>
            </a:r>
            <a:r>
              <a:rPr lang="zh-CN" altLang="en-US" sz="2000" b="1" dirty="0">
                <a:solidFill>
                  <a:schemeClr val="tx1">
                    <a:lumMod val="50000"/>
                    <a:lumOff val="50000"/>
                  </a:schemeClr>
                </a:solidFill>
                <a:latin typeface="微软雅黑" pitchFamily="34" charset="-122"/>
                <a:ea typeface="微软雅黑" pitchFamily="34" charset="-122"/>
              </a:rPr>
              <a:t>登录的用户</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9" name="矩形 8"/>
          <p:cNvSpPr/>
          <p:nvPr/>
        </p:nvSpPr>
        <p:spPr>
          <a:xfrm>
            <a:off x="466938" y="1812324"/>
            <a:ext cx="8562762" cy="2308324"/>
          </a:xfrm>
          <a:prstGeom prst="rect">
            <a:avLst/>
          </a:prstGeom>
        </p:spPr>
        <p:txBody>
          <a:bodyPr wrap="square">
            <a:spAutoFit/>
          </a:bodyPr>
          <a:lstStyle/>
          <a:p>
            <a:pPr marL="285750" indent="-285750">
              <a:lnSpc>
                <a:spcPct val="200000"/>
              </a:lnSpc>
              <a:buFont typeface="Wingdings" panose="05000000000000000000" pitchFamily="2" charset="2"/>
              <a:buChar char="l"/>
            </a:pPr>
            <a:r>
              <a:rPr lang="zh-CN" altLang="en-US" dirty="0"/>
              <a:t>从管理员角度来说，目前系统中登录了多少用户，分别使用哪种类型的终端，占用了多少</a:t>
            </a:r>
            <a:r>
              <a:rPr lang="en-US" altLang="zh-CN" dirty="0"/>
              <a:t>CPU</a:t>
            </a:r>
            <a:r>
              <a:rPr lang="zh-CN" altLang="en-US" dirty="0"/>
              <a:t>资源，这些信息都非常重要。</a:t>
            </a:r>
          </a:p>
          <a:p>
            <a:pPr marL="285750" indent="-285750">
              <a:lnSpc>
                <a:spcPct val="200000"/>
              </a:lnSpc>
              <a:buFont typeface="Wingdings" panose="05000000000000000000" pitchFamily="2" charset="2"/>
              <a:buChar char="l"/>
            </a:pPr>
            <a:r>
              <a:rPr lang="zh-CN" altLang="en-US" dirty="0"/>
              <a:t>正如</a:t>
            </a:r>
            <a:r>
              <a:rPr lang="en-US" altLang="zh-CN" dirty="0"/>
              <a:t>Windows</a:t>
            </a:r>
            <a:r>
              <a:rPr lang="zh-CN" altLang="en-US" dirty="0"/>
              <a:t>系统通过“任务管理器”查询系统运行状态</a:t>
            </a:r>
          </a:p>
          <a:p>
            <a:pPr marL="285750" indent="-285750">
              <a:lnSpc>
                <a:spcPct val="200000"/>
              </a:lnSpc>
              <a:buFont typeface="Wingdings" panose="05000000000000000000" pitchFamily="2" charset="2"/>
              <a:buChar char="l"/>
            </a:pPr>
            <a:r>
              <a:rPr lang="zh-CN" altLang="en-US" dirty="0"/>
              <a:t>在</a:t>
            </a:r>
            <a:r>
              <a:rPr lang="en-US" altLang="zh-CN" dirty="0"/>
              <a:t>Linux</a:t>
            </a:r>
            <a:r>
              <a:rPr lang="zh-CN" altLang="en-US" dirty="0"/>
              <a:t>系统中</a:t>
            </a:r>
            <a:r>
              <a:rPr lang="zh-CN" altLang="en-US" dirty="0" smtClean="0"/>
              <a:t>可用</a:t>
            </a:r>
            <a:r>
              <a:rPr lang="zh-CN" altLang="en-US" dirty="0"/>
              <a:t>“</a:t>
            </a:r>
            <a:r>
              <a:rPr lang="en-US" altLang="zh-CN" dirty="0" smtClean="0"/>
              <a:t>w</a:t>
            </a:r>
            <a:r>
              <a:rPr lang="zh-CN" altLang="en-US" dirty="0" smtClean="0"/>
              <a:t>”命令</a:t>
            </a:r>
            <a:r>
              <a:rPr lang="zh-CN" altLang="en-US" dirty="0"/>
              <a:t>来查询，无论</a:t>
            </a:r>
            <a:r>
              <a:rPr lang="en-US" altLang="zh-CN" dirty="0"/>
              <a:t>root</a:t>
            </a:r>
            <a:r>
              <a:rPr lang="zh-CN" altLang="en-US" dirty="0"/>
              <a:t>还是普通用户都可以执行此命令</a:t>
            </a:r>
          </a:p>
        </p:txBody>
      </p:sp>
    </p:spTree>
    <p:custDataLst>
      <p:tags r:id="rId1"/>
    </p:custDataLst>
    <p:extLst>
      <p:ext uri="{BB962C8B-B14F-4D97-AF65-F5344CB8AC3E}">
        <p14:creationId xmlns:p14="http://schemas.microsoft.com/office/powerpoint/2010/main" val="1436744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命令</a:t>
            </a:r>
            <a:r>
              <a:rPr lang="zh-CN" altLang="en-US" sz="2000" b="1" dirty="0">
                <a:solidFill>
                  <a:schemeClr val="tx1">
                    <a:lumMod val="50000"/>
                    <a:lumOff val="50000"/>
                  </a:schemeClr>
                </a:solidFill>
                <a:latin typeface="微软雅黑" pitchFamily="34" charset="-122"/>
                <a:ea typeface="微软雅黑" pitchFamily="34" charset="-122"/>
              </a:rPr>
              <a:t>格式</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8" name="组合 2"/>
          <p:cNvGrpSpPr>
            <a:grpSpLocks/>
          </p:cNvGrpSpPr>
          <p:nvPr/>
        </p:nvGrpSpPr>
        <p:grpSpPr bwMode="auto">
          <a:xfrm>
            <a:off x="1009650" y="2011643"/>
            <a:ext cx="7327900" cy="1357034"/>
            <a:chOff x="3451224" y="3515223"/>
            <a:chExt cx="4032911" cy="1358123"/>
          </a:xfrm>
        </p:grpSpPr>
        <p:sp>
          <p:nvSpPr>
            <p:cNvPr id="9" name="矩形 1"/>
            <p:cNvSpPr>
              <a:spLocks noChangeArrowheads="1"/>
            </p:cNvSpPr>
            <p:nvPr/>
          </p:nvSpPr>
          <p:spPr bwMode="auto">
            <a:xfrm>
              <a:off x="3451224" y="3515223"/>
              <a:ext cx="4032911" cy="1358123"/>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0" name="矩形 8"/>
            <p:cNvSpPr>
              <a:spLocks noChangeArrowheads="1"/>
            </p:cNvSpPr>
            <p:nvPr/>
          </p:nvSpPr>
          <p:spPr bwMode="auto">
            <a:xfrm>
              <a:off x="3530271" y="3849555"/>
              <a:ext cx="3867765" cy="51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Desktop]$ ls -a /home/</a:t>
              </a:r>
              <a:r>
                <a:rPr lang="en-US" altLang="zh-CN" sz="1600" b="1" kern="0" dirty="0" err="1">
                  <a:solidFill>
                    <a:prstClr val="white"/>
                  </a:solidFill>
                  <a:latin typeface="微软雅黑" pitchFamily="34" charset="-122"/>
                  <a:ea typeface="微软雅黑" pitchFamily="34" charset="-122"/>
                </a:rPr>
                <a:t>itheima</a:t>
              </a:r>
              <a:endParaRPr lang="en-US" altLang="zh-CN" sz="1600" b="1" kern="0" dirty="0">
                <a:solidFill>
                  <a:prstClr val="white"/>
                </a:solidFill>
                <a:latin typeface="微软雅黑" pitchFamily="34" charset="-122"/>
                <a:ea typeface="微软雅黑" pitchFamily="34" charset="-122"/>
              </a:endParaRPr>
            </a:p>
          </p:txBody>
        </p:sp>
      </p:grpSp>
      <p:sp>
        <p:nvSpPr>
          <p:cNvPr id="11" name="矩形 10"/>
          <p:cNvSpPr/>
          <p:nvPr/>
        </p:nvSpPr>
        <p:spPr>
          <a:xfrm>
            <a:off x="1009650" y="3384114"/>
            <a:ext cx="7486650" cy="1754326"/>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en-US" b="1" u="sng" dirty="0">
                <a:solidFill>
                  <a:srgbClr val="0070C0"/>
                </a:solidFill>
              </a:rPr>
              <a:t>每个命令的选项和参数是取决于程序如何设计的，有时候也可以省略</a:t>
            </a:r>
            <a:r>
              <a:rPr lang="zh-CN" altLang="en-US" dirty="0"/>
              <a:t>例如，省略“</a:t>
            </a:r>
            <a:r>
              <a:rPr lang="en-US" altLang="zh-CN" dirty="0"/>
              <a:t>-</a:t>
            </a:r>
            <a:r>
              <a:rPr lang="en-US" altLang="zh-CN" dirty="0" smtClean="0"/>
              <a:t>a</a:t>
            </a:r>
            <a:r>
              <a:rPr lang="zh-CN" altLang="en-US" dirty="0" smtClean="0"/>
              <a:t>”时</a:t>
            </a:r>
            <a:r>
              <a:rPr lang="zh-CN" altLang="en-US" dirty="0"/>
              <a:t>，表示不显示隐藏的文件；省略“</a:t>
            </a:r>
            <a:r>
              <a:rPr lang="en-US" altLang="zh-CN" dirty="0"/>
              <a:t>/</a:t>
            </a:r>
            <a:r>
              <a:rPr lang="en-US" altLang="zh-CN" dirty="0" smtClean="0"/>
              <a:t>home/</a:t>
            </a:r>
            <a:r>
              <a:rPr lang="en-US" altLang="zh-CN" dirty="0" err="1" smtClean="0"/>
              <a:t>itheima</a:t>
            </a:r>
            <a:r>
              <a:rPr lang="zh-CN" altLang="en-US" dirty="0" smtClean="0"/>
              <a:t>”时</a:t>
            </a:r>
            <a:r>
              <a:rPr lang="zh-CN" altLang="en-US" dirty="0"/>
              <a:t>，表示</a:t>
            </a:r>
            <a:r>
              <a:rPr lang="en-US" altLang="zh-CN" dirty="0"/>
              <a:t>ls</a:t>
            </a:r>
            <a:r>
              <a:rPr lang="zh-CN" altLang="en-US" dirty="0"/>
              <a:t>命令将作用于当前的工作目录。</a:t>
            </a:r>
          </a:p>
        </p:txBody>
      </p:sp>
    </p:spTree>
    <p:custDataLst>
      <p:tags r:id="rId1"/>
    </p:custDataLst>
    <p:extLst>
      <p:ext uri="{BB962C8B-B14F-4D97-AF65-F5344CB8AC3E}">
        <p14:creationId xmlns:p14="http://schemas.microsoft.com/office/powerpoint/2010/main" val="1722232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查看</a:t>
            </a:r>
            <a:r>
              <a:rPr lang="zh-CN" altLang="en-US" sz="2000" b="1" dirty="0">
                <a:solidFill>
                  <a:schemeClr val="tx1">
                    <a:lumMod val="50000"/>
                    <a:lumOff val="50000"/>
                  </a:schemeClr>
                </a:solidFill>
                <a:latin typeface="微软雅黑" pitchFamily="34" charset="-122"/>
                <a:ea typeface="微软雅黑" pitchFamily="34" charset="-122"/>
              </a:rPr>
              <a:t>登录的用户</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5" name="组合 2"/>
          <p:cNvGrpSpPr>
            <a:grpSpLocks/>
          </p:cNvGrpSpPr>
          <p:nvPr/>
        </p:nvGrpSpPr>
        <p:grpSpPr bwMode="auto">
          <a:xfrm>
            <a:off x="802322" y="2047469"/>
            <a:ext cx="7657455" cy="3492500"/>
            <a:chOff x="3019007" y="3398964"/>
            <a:chExt cx="3557128" cy="3495314"/>
          </a:xfrm>
        </p:grpSpPr>
        <p:sp>
          <p:nvSpPr>
            <p:cNvPr id="6" name="矩形 1"/>
            <p:cNvSpPr>
              <a:spLocks noChangeArrowheads="1"/>
            </p:cNvSpPr>
            <p:nvPr/>
          </p:nvSpPr>
          <p:spPr bwMode="auto">
            <a:xfrm>
              <a:off x="3019007" y="3398964"/>
              <a:ext cx="3557128" cy="3495314"/>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6"/>
            <p:cNvSpPr>
              <a:spLocks noChangeArrowheads="1"/>
            </p:cNvSpPr>
            <p:nvPr/>
          </p:nvSpPr>
          <p:spPr bwMode="auto">
            <a:xfrm>
              <a:off x="3107110" y="3582641"/>
              <a:ext cx="3362834" cy="311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root@localhost</a:t>
              </a:r>
              <a:r>
                <a:rPr lang="en-US" altLang="zh-CN" sz="1400" b="1" kern="0" dirty="0">
                  <a:solidFill>
                    <a:prstClr val="white"/>
                  </a:solidFill>
                  <a:latin typeface="微软雅黑" pitchFamily="34" charset="-122"/>
                  <a:ea typeface="微软雅黑" pitchFamily="34" charset="-122"/>
                </a:rPr>
                <a:t> ~]# w</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01:35:53 up 5 min,  4 users,  load average: 0.63, 0.37, 0.17</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USER      TTY      FROM     LOGIN@   IDLE    JCPU     PCPU    WHAT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bxg1      tty2     -        01:35    6.00s   0.02s   </a:t>
              </a:r>
              <a:r>
                <a:rPr lang="en-US" altLang="zh-CN" sz="1400" b="1" kern="0" dirty="0" err="1">
                  <a:solidFill>
                    <a:prstClr val="white"/>
                  </a:solidFill>
                  <a:latin typeface="微软雅黑" pitchFamily="34" charset="-122"/>
                  <a:ea typeface="微软雅黑" pitchFamily="34" charset="-122"/>
                </a:rPr>
                <a:t>0.02s</a:t>
              </a:r>
              <a:r>
                <a:rPr lang="en-US" altLang="zh-CN" sz="1400" b="1" kern="0" dirty="0">
                  <a:solidFill>
                    <a:prstClr val="white"/>
                  </a:solidFill>
                  <a:latin typeface="微软雅黑" pitchFamily="34" charset="-122"/>
                  <a:ea typeface="微软雅黑" pitchFamily="34" charset="-122"/>
                </a:rPr>
                <a:t>   -bash</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bxg2      tty3     -        01:35    2.00s   0.02s   </a:t>
              </a:r>
              <a:r>
                <a:rPr lang="en-US" altLang="zh-CN" sz="1400" b="1" kern="0" dirty="0" err="1">
                  <a:solidFill>
                    <a:prstClr val="white"/>
                  </a:solidFill>
                  <a:latin typeface="微软雅黑" pitchFamily="34" charset="-122"/>
                  <a:ea typeface="微软雅黑" pitchFamily="34" charset="-122"/>
                </a:rPr>
                <a:t>0.02s</a:t>
              </a:r>
              <a:r>
                <a:rPr lang="en-US" altLang="zh-CN" sz="1400" b="1" kern="0" dirty="0">
                  <a:solidFill>
                    <a:prstClr val="white"/>
                  </a:solidFill>
                  <a:latin typeface="微软雅黑" pitchFamily="34" charset="-122"/>
                  <a:ea typeface="微软雅黑" pitchFamily="34" charset="-122"/>
                </a:rPr>
                <a:t>   -bash</a:t>
              </a:r>
            </a:p>
            <a:p>
              <a:pPr marL="0" lvl="0" indent="0" eaLnBrk="0" hangingPunct="0">
                <a:lnSpc>
                  <a:spcPct val="200000"/>
                </a:lnSpc>
                <a:defRPr/>
              </a:pPr>
              <a:r>
                <a:rPr lang="en-US" altLang="zh-CN" sz="1400" b="1" kern="0" dirty="0" err="1">
                  <a:solidFill>
                    <a:prstClr val="white"/>
                  </a:solidFill>
                  <a:latin typeface="微软雅黑" pitchFamily="34" charset="-122"/>
                  <a:ea typeface="微软雅黑" pitchFamily="34" charset="-122"/>
                </a:rPr>
                <a:t>itheima</a:t>
              </a:r>
              <a:r>
                <a:rPr lang="en-US" altLang="zh-CN" sz="1400" b="1" kern="0" dirty="0">
                  <a:solidFill>
                    <a:prstClr val="white"/>
                  </a:solidFill>
                  <a:latin typeface="微软雅黑" pitchFamily="34" charset="-122"/>
                  <a:ea typeface="微软雅黑" pitchFamily="34" charset="-122"/>
                </a:rPr>
                <a:t>   tty1     :0       01:31    5:18    7.19s   0.33s    pam: </a:t>
              </a:r>
              <a:r>
                <a:rPr lang="en-US" altLang="zh-CN" sz="1400" b="1" kern="0" dirty="0" err="1">
                  <a:solidFill>
                    <a:prstClr val="white"/>
                  </a:solidFill>
                  <a:latin typeface="微软雅黑" pitchFamily="34" charset="-122"/>
                  <a:ea typeface="微软雅黑" pitchFamily="34" charset="-122"/>
                </a:rPr>
                <a:t>gdm</a:t>
              </a:r>
              <a:r>
                <a:rPr lang="en-US" altLang="zh-CN" sz="1400" b="1" kern="0" dirty="0">
                  <a:solidFill>
                    <a:prstClr val="white"/>
                  </a:solidFill>
                  <a:latin typeface="微软雅黑" pitchFamily="34" charset="-122"/>
                  <a:ea typeface="微软雅黑" pitchFamily="34" charset="-122"/>
                </a:rPr>
                <a:t>-password</a:t>
              </a:r>
            </a:p>
            <a:p>
              <a:pPr marL="0" lvl="0" indent="0" eaLnBrk="0" hangingPunct="0">
                <a:lnSpc>
                  <a:spcPct val="200000"/>
                </a:lnSpc>
                <a:defRPr/>
              </a:pPr>
              <a:r>
                <a:rPr lang="en-US" altLang="zh-CN" sz="1400" b="1" kern="0" dirty="0" err="1">
                  <a:solidFill>
                    <a:prstClr val="white"/>
                  </a:solidFill>
                  <a:latin typeface="微软雅黑" pitchFamily="34" charset="-122"/>
                  <a:ea typeface="微软雅黑" pitchFamily="34" charset="-122"/>
                </a:rPr>
                <a:t>itheima</a:t>
              </a:r>
              <a:r>
                <a:rPr lang="en-US" altLang="zh-CN" sz="1400" b="1" kern="0" dirty="0">
                  <a:solidFill>
                    <a:prstClr val="white"/>
                  </a:solidFill>
                  <a:latin typeface="微软雅黑" pitchFamily="34" charset="-122"/>
                  <a:ea typeface="微软雅黑" pitchFamily="34" charset="-122"/>
                </a:rPr>
                <a:t>   pts/0    :0.0     01:31    0.00s   0.34s   2.39s   /</a:t>
              </a:r>
              <a:r>
                <a:rPr lang="en-US" altLang="zh-CN" sz="1400" b="1" kern="0" dirty="0" err="1">
                  <a:solidFill>
                    <a:prstClr val="white"/>
                  </a:solidFill>
                  <a:latin typeface="微软雅黑" pitchFamily="34" charset="-122"/>
                  <a:ea typeface="微软雅黑" pitchFamily="34" charset="-122"/>
                </a:rPr>
                <a:t>usr</a:t>
              </a:r>
              <a:r>
                <a:rPr lang="en-US" altLang="zh-CN" sz="1400" b="1" kern="0" dirty="0">
                  <a:solidFill>
                    <a:prstClr val="white"/>
                  </a:solidFill>
                  <a:latin typeface="微软雅黑" pitchFamily="34" charset="-122"/>
                  <a:ea typeface="微软雅黑" pitchFamily="34" charset="-122"/>
                </a:rPr>
                <a:t>/bin/gnome-terminal</a:t>
              </a:r>
            </a:p>
          </p:txBody>
        </p:sp>
      </p:grpSp>
    </p:spTree>
    <p:custDataLst>
      <p:tags r:id="rId1"/>
    </p:custDataLst>
    <p:extLst>
      <p:ext uri="{BB962C8B-B14F-4D97-AF65-F5344CB8AC3E}">
        <p14:creationId xmlns:p14="http://schemas.microsoft.com/office/powerpoint/2010/main" val="935790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查看</a:t>
            </a:r>
            <a:r>
              <a:rPr lang="zh-CN" altLang="en-US" sz="2000" b="1" dirty="0">
                <a:solidFill>
                  <a:schemeClr val="tx1">
                    <a:lumMod val="50000"/>
                    <a:lumOff val="50000"/>
                  </a:schemeClr>
                </a:solidFill>
                <a:latin typeface="微软雅黑" pitchFamily="34" charset="-122"/>
                <a:ea typeface="微软雅黑" pitchFamily="34" charset="-122"/>
              </a:rPr>
              <a:t>登录的用户</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2" name="矩形 1"/>
          <p:cNvSpPr/>
          <p:nvPr/>
        </p:nvSpPr>
        <p:spPr>
          <a:xfrm>
            <a:off x="381663" y="1732859"/>
            <a:ext cx="6375393" cy="4455066"/>
          </a:xfrm>
          <a:prstGeom prst="rect">
            <a:avLst/>
          </a:prstGeom>
        </p:spPr>
        <p:txBody>
          <a:bodyPr wrap="square">
            <a:spAutoFit/>
          </a:bodyPr>
          <a:lstStyle/>
          <a:p>
            <a:pPr marL="285750" indent="-285750">
              <a:lnSpc>
                <a:spcPct val="175000"/>
              </a:lnSpc>
              <a:buFont typeface="Wingdings" panose="05000000000000000000" pitchFamily="2" charset="2"/>
              <a:buChar char="Ø"/>
            </a:pPr>
            <a:r>
              <a:rPr lang="zh-CN" altLang="zh-CN" dirty="0" smtClean="0"/>
              <a:t>当前</a:t>
            </a:r>
            <a:r>
              <a:rPr lang="zh-CN" altLang="zh-CN" dirty="0"/>
              <a:t>登录用户计数为</a:t>
            </a:r>
            <a:r>
              <a:rPr lang="en-US" altLang="zh-CN" dirty="0"/>
              <a:t>4</a:t>
            </a:r>
            <a:r>
              <a:rPr lang="zh-CN" altLang="zh-CN" dirty="0"/>
              <a:t>（同一个用户登录</a:t>
            </a:r>
            <a:r>
              <a:rPr lang="en-US" altLang="zh-CN" dirty="0"/>
              <a:t>2</a:t>
            </a:r>
            <a:r>
              <a:rPr lang="zh-CN" altLang="zh-CN" dirty="0"/>
              <a:t>个终端记为</a:t>
            </a:r>
            <a:r>
              <a:rPr lang="en-US" altLang="zh-CN" dirty="0"/>
              <a:t>2</a:t>
            </a:r>
            <a:r>
              <a:rPr lang="zh-CN" altLang="zh-CN" dirty="0"/>
              <a:t>个</a:t>
            </a:r>
            <a:r>
              <a:rPr lang="zh-CN" altLang="zh-CN" dirty="0" smtClean="0"/>
              <a:t>）</a:t>
            </a:r>
            <a:endParaRPr lang="en-US" altLang="zh-CN" dirty="0" smtClean="0"/>
          </a:p>
          <a:p>
            <a:pPr marL="285750" indent="-285750">
              <a:lnSpc>
                <a:spcPct val="175000"/>
              </a:lnSpc>
              <a:buFont typeface="Wingdings" panose="05000000000000000000" pitchFamily="2" charset="2"/>
              <a:buChar char="Ø"/>
            </a:pPr>
            <a:r>
              <a:rPr lang="en-US" altLang="zh-CN" b="1" u="sng" dirty="0">
                <a:solidFill>
                  <a:srgbClr val="0070C0"/>
                </a:solidFill>
              </a:rPr>
              <a:t>tty1</a:t>
            </a:r>
            <a:r>
              <a:rPr lang="zh-CN" altLang="zh-CN" dirty="0"/>
              <a:t>的用户</a:t>
            </a:r>
            <a:r>
              <a:rPr lang="en-US" altLang="zh-CN" dirty="0" err="1"/>
              <a:t>itheima</a:t>
            </a:r>
            <a:r>
              <a:rPr lang="zh-CN" altLang="zh-CN" dirty="0"/>
              <a:t>是在开机后登录</a:t>
            </a:r>
            <a:r>
              <a:rPr lang="zh-CN" altLang="zh-CN" dirty="0" smtClean="0"/>
              <a:t>的</a:t>
            </a:r>
            <a:endParaRPr lang="en-US" altLang="zh-CN" dirty="0" smtClean="0"/>
          </a:p>
          <a:p>
            <a:pPr marL="285750" indent="-285750">
              <a:lnSpc>
                <a:spcPct val="175000"/>
              </a:lnSpc>
              <a:buFont typeface="Wingdings" panose="05000000000000000000" pitchFamily="2" charset="2"/>
              <a:buChar char="Ø"/>
            </a:pPr>
            <a:r>
              <a:rPr lang="en-US" altLang="zh-CN" b="1" u="sng" dirty="0">
                <a:solidFill>
                  <a:srgbClr val="0070C0"/>
                </a:solidFill>
              </a:rPr>
              <a:t>pts/0</a:t>
            </a:r>
            <a:r>
              <a:rPr lang="zh-CN" altLang="zh-CN" dirty="0"/>
              <a:t>的</a:t>
            </a:r>
            <a:r>
              <a:rPr lang="en-US" altLang="zh-CN" dirty="0" err="1"/>
              <a:t>itheima</a:t>
            </a:r>
            <a:r>
              <a:rPr lang="zh-CN" altLang="zh-CN" dirty="0"/>
              <a:t>是</a:t>
            </a:r>
            <a:r>
              <a:rPr lang="en-US" altLang="zh-CN" dirty="0"/>
              <a:t>GNOME</a:t>
            </a:r>
            <a:r>
              <a:rPr lang="zh-CN" altLang="zh-CN" dirty="0"/>
              <a:t>虚拟终端中</a:t>
            </a:r>
            <a:r>
              <a:rPr lang="zh-CN" altLang="zh-CN" dirty="0" smtClean="0"/>
              <a:t>的</a:t>
            </a:r>
            <a:endParaRPr lang="en-US" altLang="zh-CN" dirty="0" smtClean="0"/>
          </a:p>
          <a:p>
            <a:pPr marL="285750" indent="-285750">
              <a:lnSpc>
                <a:spcPct val="175000"/>
              </a:lnSpc>
              <a:buFont typeface="Wingdings" panose="05000000000000000000" pitchFamily="2" charset="2"/>
              <a:buChar char="Ø"/>
            </a:pPr>
            <a:r>
              <a:rPr lang="en-US" altLang="zh-CN" b="1" u="sng" dirty="0">
                <a:solidFill>
                  <a:srgbClr val="0070C0"/>
                </a:solidFill>
              </a:rPr>
              <a:t>tty2</a:t>
            </a:r>
            <a:r>
              <a:rPr lang="zh-CN" altLang="zh-CN" b="1" u="sng" dirty="0">
                <a:solidFill>
                  <a:srgbClr val="0070C0"/>
                </a:solidFill>
              </a:rPr>
              <a:t>和</a:t>
            </a:r>
            <a:r>
              <a:rPr lang="en-US" altLang="zh-CN" b="1" u="sng" dirty="0">
                <a:solidFill>
                  <a:srgbClr val="0070C0"/>
                </a:solidFill>
              </a:rPr>
              <a:t>tty3</a:t>
            </a:r>
            <a:r>
              <a:rPr lang="zh-CN" altLang="zh-CN" b="1" u="sng" dirty="0">
                <a:solidFill>
                  <a:srgbClr val="0070C0"/>
                </a:solidFill>
              </a:rPr>
              <a:t>中的</a:t>
            </a:r>
            <a:r>
              <a:rPr lang="en-US" altLang="zh-CN" b="1" u="sng" dirty="0">
                <a:solidFill>
                  <a:srgbClr val="0070C0"/>
                </a:solidFill>
              </a:rPr>
              <a:t>bxg1</a:t>
            </a:r>
            <a:r>
              <a:rPr lang="zh-CN" altLang="zh-CN" b="1" u="sng" dirty="0">
                <a:solidFill>
                  <a:srgbClr val="0070C0"/>
                </a:solidFill>
              </a:rPr>
              <a:t>、</a:t>
            </a:r>
            <a:r>
              <a:rPr lang="en-US" altLang="zh-CN" b="1" u="sng" dirty="0">
                <a:solidFill>
                  <a:srgbClr val="0070C0"/>
                </a:solidFill>
              </a:rPr>
              <a:t>bxg2</a:t>
            </a:r>
            <a:r>
              <a:rPr lang="zh-CN" altLang="zh-CN" dirty="0"/>
              <a:t>是另外</a:t>
            </a:r>
            <a:r>
              <a:rPr lang="en-US" altLang="zh-CN" dirty="0"/>
              <a:t>2</a:t>
            </a:r>
            <a:r>
              <a:rPr lang="zh-CN" altLang="zh-CN" dirty="0"/>
              <a:t>个虚拟控制台中登录</a:t>
            </a:r>
            <a:r>
              <a:rPr lang="zh-CN" altLang="zh-CN" dirty="0" smtClean="0"/>
              <a:t>的</a:t>
            </a:r>
            <a:endParaRPr lang="en-US" altLang="zh-CN" dirty="0" smtClean="0"/>
          </a:p>
          <a:p>
            <a:pPr marL="285750" indent="-285750">
              <a:lnSpc>
                <a:spcPct val="175000"/>
              </a:lnSpc>
              <a:buFont typeface="Wingdings" panose="05000000000000000000" pitchFamily="2" charset="2"/>
              <a:buChar char="Ø"/>
            </a:pPr>
            <a:r>
              <a:rPr lang="en-US" altLang="zh-CN" b="1" u="sng" dirty="0">
                <a:solidFill>
                  <a:srgbClr val="0070C0"/>
                </a:solidFill>
              </a:rPr>
              <a:t>FROM</a:t>
            </a:r>
            <a:r>
              <a:rPr lang="zh-CN" altLang="zh-CN" dirty="0"/>
              <a:t>指远程登录的</a:t>
            </a:r>
            <a:r>
              <a:rPr lang="zh-CN" altLang="zh-CN" dirty="0" smtClean="0"/>
              <a:t>主机名</a:t>
            </a:r>
            <a:endParaRPr lang="en-US" altLang="zh-CN" dirty="0" smtClean="0"/>
          </a:p>
          <a:p>
            <a:pPr marL="285750" indent="-285750">
              <a:lnSpc>
                <a:spcPct val="175000"/>
              </a:lnSpc>
              <a:buFont typeface="Wingdings" panose="05000000000000000000" pitchFamily="2" charset="2"/>
              <a:buChar char="Ø"/>
            </a:pPr>
            <a:r>
              <a:rPr lang="en-US" altLang="zh-CN" b="1" u="sng" dirty="0">
                <a:solidFill>
                  <a:srgbClr val="0070C0"/>
                </a:solidFill>
              </a:rPr>
              <a:t>LOGIN@</a:t>
            </a:r>
            <a:r>
              <a:rPr lang="zh-CN" altLang="zh-CN" dirty="0"/>
              <a:t>指登录</a:t>
            </a:r>
            <a:r>
              <a:rPr lang="zh-CN" altLang="zh-CN" dirty="0" smtClean="0"/>
              <a:t>时间</a:t>
            </a:r>
            <a:endParaRPr lang="en-US" altLang="zh-CN" dirty="0" smtClean="0"/>
          </a:p>
          <a:p>
            <a:pPr marL="285750" indent="-285750">
              <a:lnSpc>
                <a:spcPct val="175000"/>
              </a:lnSpc>
              <a:buFont typeface="Wingdings" panose="05000000000000000000" pitchFamily="2" charset="2"/>
              <a:buChar char="Ø"/>
            </a:pPr>
            <a:r>
              <a:rPr lang="en-US" altLang="zh-CN" b="1" u="sng" dirty="0">
                <a:solidFill>
                  <a:srgbClr val="0070C0"/>
                </a:solidFill>
              </a:rPr>
              <a:t>IDLE</a:t>
            </a:r>
            <a:r>
              <a:rPr lang="zh-CN" altLang="zh-CN" dirty="0"/>
              <a:t>指用户</a:t>
            </a:r>
            <a:r>
              <a:rPr lang="zh-CN" altLang="zh-CN" dirty="0" smtClean="0"/>
              <a:t>空闲时间</a:t>
            </a:r>
            <a:endParaRPr lang="en-US" altLang="zh-CN" dirty="0" smtClean="0"/>
          </a:p>
          <a:p>
            <a:pPr marL="285750" indent="-285750">
              <a:lnSpc>
                <a:spcPct val="175000"/>
              </a:lnSpc>
              <a:buFont typeface="Wingdings" panose="05000000000000000000" pitchFamily="2" charset="2"/>
              <a:buChar char="Ø"/>
            </a:pPr>
            <a:r>
              <a:rPr lang="en-US" altLang="zh-CN" b="1" u="sng" dirty="0">
                <a:solidFill>
                  <a:srgbClr val="0070C0"/>
                </a:solidFill>
              </a:rPr>
              <a:t>JCPU</a:t>
            </a:r>
            <a:r>
              <a:rPr lang="zh-CN" altLang="zh-CN" dirty="0"/>
              <a:t>指终端连接的进程占用的</a:t>
            </a:r>
            <a:r>
              <a:rPr lang="en-US" altLang="zh-CN" dirty="0"/>
              <a:t>CPU</a:t>
            </a:r>
            <a:r>
              <a:rPr lang="zh-CN" altLang="zh-CN" dirty="0" smtClean="0"/>
              <a:t>时间</a:t>
            </a:r>
            <a:endParaRPr lang="en-US" altLang="zh-CN" dirty="0" smtClean="0"/>
          </a:p>
          <a:p>
            <a:pPr marL="285750" indent="-285750">
              <a:lnSpc>
                <a:spcPct val="175000"/>
              </a:lnSpc>
              <a:buFont typeface="Wingdings" panose="05000000000000000000" pitchFamily="2" charset="2"/>
              <a:buChar char="Ø"/>
            </a:pPr>
            <a:r>
              <a:rPr lang="en-US" altLang="zh-CN" b="1" u="sng" dirty="0">
                <a:solidFill>
                  <a:srgbClr val="0070C0"/>
                </a:solidFill>
              </a:rPr>
              <a:t>PCPU</a:t>
            </a:r>
            <a:r>
              <a:rPr lang="zh-CN" altLang="zh-CN" dirty="0"/>
              <a:t>指</a:t>
            </a:r>
            <a:r>
              <a:rPr lang="en-US" altLang="zh-CN" dirty="0"/>
              <a:t>WHAT</a:t>
            </a:r>
            <a:r>
              <a:rPr lang="zh-CN" altLang="zh-CN" dirty="0"/>
              <a:t>（当前运行进程）占用的</a:t>
            </a:r>
            <a:r>
              <a:rPr lang="en-US" altLang="zh-CN" dirty="0"/>
              <a:t>CPU</a:t>
            </a:r>
            <a:r>
              <a:rPr lang="zh-CN" altLang="zh-CN" dirty="0" smtClean="0"/>
              <a:t>时间</a:t>
            </a:r>
            <a:endParaRPr lang="zh-CN" altLang="zh-CN" dirty="0"/>
          </a:p>
        </p:txBody>
      </p:sp>
    </p:spTree>
    <p:custDataLst>
      <p:tags r:id="rId1"/>
    </p:custDataLst>
    <p:extLst>
      <p:ext uri="{BB962C8B-B14F-4D97-AF65-F5344CB8AC3E}">
        <p14:creationId xmlns:p14="http://schemas.microsoft.com/office/powerpoint/2010/main" val="2762604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14977" y="2644591"/>
            <a:ext cx="8302939" cy="2160000"/>
            <a:chOff x="415635" y="2398807"/>
            <a:chExt cx="7920000" cy="2160000"/>
          </a:xfrm>
        </p:grpSpPr>
        <p:sp>
          <p:nvSpPr>
            <p:cNvPr id="12" name="矩形 11"/>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7595679" y="2264589"/>
            <a:ext cx="1235034" cy="866899"/>
            <a:chOff x="7623958" y="2018805"/>
            <a:chExt cx="1235034" cy="866899"/>
          </a:xfrm>
        </p:grpSpPr>
        <p:sp>
          <p:nvSpPr>
            <p:cNvPr id="15" name="泪滴形 14"/>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查看</a:t>
            </a:r>
            <a:r>
              <a:rPr lang="zh-CN" altLang="en-US" sz="2000" b="1" dirty="0">
                <a:solidFill>
                  <a:schemeClr val="tx1">
                    <a:lumMod val="50000"/>
                    <a:lumOff val="50000"/>
                  </a:schemeClr>
                </a:solidFill>
                <a:latin typeface="微软雅黑" pitchFamily="34" charset="-122"/>
                <a:ea typeface="微软雅黑" pitchFamily="34" charset="-122"/>
              </a:rPr>
              <a:t>登录的用户</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0" name="矩形 9"/>
          <p:cNvSpPr/>
          <p:nvPr/>
        </p:nvSpPr>
        <p:spPr>
          <a:xfrm>
            <a:off x="485570" y="2822705"/>
            <a:ext cx="8233004" cy="1754326"/>
          </a:xfrm>
          <a:prstGeom prst="rect">
            <a:avLst/>
          </a:prstGeom>
        </p:spPr>
        <p:txBody>
          <a:bodyPr wrap="square">
            <a:spAutoFit/>
          </a:bodyPr>
          <a:lstStyle/>
          <a:p>
            <a:pPr>
              <a:lnSpc>
                <a:spcPct val="200000"/>
              </a:lnSpc>
            </a:pPr>
            <a:r>
              <a:rPr lang="zh-CN" altLang="en-US" dirty="0"/>
              <a:t>另外，当使用</a:t>
            </a:r>
            <a:r>
              <a:rPr lang="en-US" altLang="zh-CN" dirty="0" err="1"/>
              <a:t>su</a:t>
            </a:r>
            <a:r>
              <a:rPr lang="zh-CN" altLang="en-US" dirty="0"/>
              <a:t>命令临时切换用户时，</a:t>
            </a:r>
            <a:r>
              <a:rPr lang="en-US" altLang="zh-CN" dirty="0"/>
              <a:t>w</a:t>
            </a:r>
            <a:r>
              <a:rPr lang="zh-CN" altLang="en-US" dirty="0"/>
              <a:t>命令仍然只显示登录时的用户</a:t>
            </a:r>
            <a:r>
              <a:rPr lang="zh-CN" altLang="en-US" dirty="0" smtClean="0"/>
              <a:t>。</a:t>
            </a:r>
            <a:endParaRPr lang="en-US" altLang="zh-CN" dirty="0" smtClean="0"/>
          </a:p>
          <a:p>
            <a:pPr>
              <a:lnSpc>
                <a:spcPct val="200000"/>
              </a:lnSpc>
            </a:pPr>
            <a:r>
              <a:rPr lang="zh-CN" altLang="en-US" dirty="0" smtClean="0"/>
              <a:t>这</a:t>
            </a:r>
            <a:r>
              <a:rPr lang="zh-CN" altLang="en-US" dirty="0"/>
              <a:t>是因为</a:t>
            </a:r>
            <a:r>
              <a:rPr lang="en-US" altLang="zh-CN" dirty="0" err="1"/>
              <a:t>su</a:t>
            </a:r>
            <a:r>
              <a:rPr lang="zh-CN" altLang="en-US" dirty="0"/>
              <a:t>命令本质上并不是重新登录另一个用户，其切换后消耗的资源是计算在登录时的用户身上的。</a:t>
            </a:r>
          </a:p>
        </p:txBody>
      </p:sp>
    </p:spTree>
    <p:custDataLst>
      <p:tags r:id="rId1"/>
    </p:custDataLst>
    <p:extLst>
      <p:ext uri="{BB962C8B-B14F-4D97-AF65-F5344CB8AC3E}">
        <p14:creationId xmlns:p14="http://schemas.microsoft.com/office/powerpoint/2010/main" val="789293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正则表达式概述</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3" name="矩形 12"/>
          <p:cNvSpPr/>
          <p:nvPr/>
        </p:nvSpPr>
        <p:spPr>
          <a:xfrm>
            <a:off x="362198" y="1948174"/>
            <a:ext cx="8401792" cy="1665905"/>
          </a:xfrm>
          <a:prstGeom prst="rect">
            <a:avLst/>
          </a:prstGeom>
        </p:spPr>
        <p:txBody>
          <a:bodyPr wrap="square">
            <a:spAutoFit/>
          </a:bodyPr>
          <a:lstStyle/>
          <a:p>
            <a:pPr>
              <a:lnSpc>
                <a:spcPct val="200000"/>
              </a:lnSpc>
            </a:pPr>
            <a:r>
              <a:rPr lang="zh-CN" altLang="en-US" b="1" u="sng" dirty="0">
                <a:solidFill>
                  <a:srgbClr val="0070C0"/>
                </a:solidFill>
              </a:rPr>
              <a:t>概念</a:t>
            </a:r>
            <a:r>
              <a:rPr lang="zh-CN" altLang="en-US" dirty="0"/>
              <a:t>：正则表达式（</a:t>
            </a:r>
            <a:r>
              <a:rPr lang="en-US" altLang="zh-CN" dirty="0"/>
              <a:t>Regular Expression</a:t>
            </a:r>
            <a:r>
              <a:rPr lang="zh-CN" altLang="en-US" dirty="0"/>
              <a:t>，简称</a:t>
            </a:r>
            <a:r>
              <a:rPr lang="en-US" altLang="zh-CN" dirty="0" err="1"/>
              <a:t>regexp</a:t>
            </a:r>
            <a:r>
              <a:rPr lang="zh-CN" altLang="en-US" dirty="0"/>
              <a:t>）是一种描述字符串特征的语法规则，用于验证各种字符串是否匹配（</a:t>
            </a:r>
            <a:r>
              <a:rPr lang="en-US" altLang="zh-CN" dirty="0"/>
              <a:t>Match</a:t>
            </a:r>
            <a:r>
              <a:rPr lang="zh-CN" altLang="en-US" dirty="0"/>
              <a:t>）这个特征，进而实现高级的文本查找、替换、截取内容等操作</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397432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正则表达式概述</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3" name="矩形 12"/>
          <p:cNvSpPr/>
          <p:nvPr/>
        </p:nvSpPr>
        <p:spPr>
          <a:xfrm>
            <a:off x="362198" y="1948174"/>
            <a:ext cx="8401792" cy="1200329"/>
          </a:xfrm>
          <a:prstGeom prst="rect">
            <a:avLst/>
          </a:prstGeom>
        </p:spPr>
        <p:txBody>
          <a:bodyPr wrap="square">
            <a:spAutoFit/>
          </a:bodyPr>
          <a:lstStyle/>
          <a:p>
            <a:pPr>
              <a:lnSpc>
                <a:spcPct val="200000"/>
              </a:lnSpc>
            </a:pPr>
            <a:r>
              <a:rPr lang="zh-CN" altLang="en-US" b="1" u="sng" dirty="0">
                <a:solidFill>
                  <a:srgbClr val="0070C0"/>
                </a:solidFill>
              </a:rPr>
              <a:t>适用范围</a:t>
            </a:r>
            <a:r>
              <a:rPr lang="zh-CN" altLang="en-US" dirty="0" smtClean="0"/>
              <a:t>：操作系统</a:t>
            </a:r>
            <a:r>
              <a:rPr lang="zh-CN" altLang="en-US" dirty="0"/>
              <a:t>（</a:t>
            </a:r>
            <a:r>
              <a:rPr lang="en-US" altLang="zh-CN" dirty="0"/>
              <a:t>Unix</a:t>
            </a:r>
            <a:r>
              <a:rPr lang="zh-CN" altLang="en-US" dirty="0"/>
              <a:t>、</a:t>
            </a:r>
            <a:r>
              <a:rPr lang="en-US" altLang="zh-CN" dirty="0"/>
              <a:t>Linux</a:t>
            </a:r>
            <a:r>
              <a:rPr lang="zh-CN" altLang="en-US" dirty="0"/>
              <a:t>等）、编程语言（</a:t>
            </a:r>
            <a:r>
              <a:rPr lang="en-US" altLang="zh-CN" dirty="0"/>
              <a:t>C</a:t>
            </a:r>
            <a:r>
              <a:rPr lang="zh-CN" altLang="en-US" dirty="0"/>
              <a:t>、</a:t>
            </a:r>
            <a:r>
              <a:rPr lang="en-US" altLang="zh-CN" dirty="0"/>
              <a:t>C++</a:t>
            </a:r>
            <a:r>
              <a:rPr lang="zh-CN" altLang="en-US" dirty="0"/>
              <a:t>、</a:t>
            </a:r>
            <a:r>
              <a:rPr lang="en-US" altLang="zh-CN" dirty="0"/>
              <a:t>Java</a:t>
            </a:r>
            <a:r>
              <a:rPr lang="zh-CN" altLang="en-US" dirty="0"/>
              <a:t>、</a:t>
            </a:r>
            <a:r>
              <a:rPr lang="en-US" altLang="zh-CN" dirty="0"/>
              <a:t>PHP</a:t>
            </a:r>
            <a:r>
              <a:rPr lang="zh-CN" altLang="en-US" dirty="0"/>
              <a:t>、</a:t>
            </a:r>
            <a:r>
              <a:rPr lang="en-US" altLang="zh-CN" dirty="0"/>
              <a:t>Python</a:t>
            </a:r>
            <a:r>
              <a:rPr lang="zh-CN" altLang="en-US" dirty="0"/>
              <a:t>、</a:t>
            </a:r>
            <a:r>
              <a:rPr lang="en-US" altLang="zh-CN" dirty="0"/>
              <a:t>JavaScript</a:t>
            </a:r>
            <a:r>
              <a:rPr lang="zh-CN" altLang="en-US" dirty="0"/>
              <a:t>等）、服务器软件（</a:t>
            </a:r>
            <a:r>
              <a:rPr lang="en-US" altLang="zh-CN" dirty="0"/>
              <a:t>Apache</a:t>
            </a:r>
            <a:r>
              <a:rPr lang="zh-CN" altLang="en-US" dirty="0"/>
              <a:t>、</a:t>
            </a:r>
            <a:r>
              <a:rPr lang="en-US" altLang="zh-CN" dirty="0"/>
              <a:t>Nginx</a:t>
            </a:r>
            <a:r>
              <a:rPr lang="zh-CN" altLang="en-US" dirty="0" smtClean="0"/>
              <a:t>）等。</a:t>
            </a:r>
            <a:endParaRPr lang="zh-CN" altLang="en-US" dirty="0"/>
          </a:p>
        </p:txBody>
      </p:sp>
    </p:spTree>
    <p:custDataLst>
      <p:tags r:id="rId1"/>
    </p:custDataLst>
    <p:extLst>
      <p:ext uri="{BB962C8B-B14F-4D97-AF65-F5344CB8AC3E}">
        <p14:creationId xmlns:p14="http://schemas.microsoft.com/office/powerpoint/2010/main" val="2237707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正则表达式概述</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261621784"/>
              </p:ext>
            </p:extLst>
          </p:nvPr>
        </p:nvGraphicFramePr>
        <p:xfrm>
          <a:off x="1558703" y="2316089"/>
          <a:ext cx="6445768" cy="3110944"/>
        </p:xfrm>
        <a:graphic>
          <a:graphicData uri="http://schemas.openxmlformats.org/presentationml/2006/ole">
            <mc:AlternateContent xmlns:mc="http://schemas.openxmlformats.org/markup-compatibility/2006">
              <mc:Choice xmlns:v="urn:schemas-microsoft-com:vml" Requires="v">
                <p:oleObj spid="_x0000_s1140" name="Visio" r:id="rId5" imgW="5219100" imgH="2518913" progId="Visio.Drawing.11">
                  <p:embed/>
                </p:oleObj>
              </mc:Choice>
              <mc:Fallback>
                <p:oleObj name="Visio" r:id="rId5" imgW="5219100" imgH="2518913" progId="Visio.Drawing.11">
                  <p:embed/>
                  <p:pic>
                    <p:nvPicPr>
                      <p:cNvPr id="0" name="Object 1"/>
                      <p:cNvPicPr>
                        <a:picLocks noChangeAspect="1" noChangeArrowheads="1"/>
                      </p:cNvPicPr>
                      <p:nvPr/>
                    </p:nvPicPr>
                    <p:blipFill>
                      <a:blip r:embed="rId6"/>
                      <a:srcRect/>
                      <a:stretch>
                        <a:fillRect/>
                      </a:stretch>
                    </p:blipFill>
                    <p:spPr bwMode="auto">
                      <a:xfrm>
                        <a:off x="1558703" y="2316089"/>
                        <a:ext cx="6445768" cy="3110944"/>
                      </a:xfrm>
                      <a:prstGeom prst="rect">
                        <a:avLst/>
                      </a:prstGeom>
                      <a:noFill/>
                    </p:spPr>
                  </p:pic>
                </p:oleObj>
              </mc:Fallback>
            </mc:AlternateContent>
          </a:graphicData>
        </a:graphic>
      </p:graphicFrame>
      <p:sp>
        <p:nvSpPr>
          <p:cNvPr id="7" name="矩形 6"/>
          <p:cNvSpPr/>
          <p:nvPr/>
        </p:nvSpPr>
        <p:spPr>
          <a:xfrm>
            <a:off x="362198" y="1948174"/>
            <a:ext cx="8401792" cy="557910"/>
          </a:xfrm>
          <a:prstGeom prst="rect">
            <a:avLst/>
          </a:prstGeom>
        </p:spPr>
        <p:txBody>
          <a:bodyPr wrap="square">
            <a:spAutoFit/>
          </a:bodyPr>
          <a:lstStyle/>
          <a:p>
            <a:pPr>
              <a:lnSpc>
                <a:spcPct val="200000"/>
              </a:lnSpc>
            </a:pPr>
            <a:r>
              <a:rPr lang="zh-CN" altLang="en-US" b="1" u="sng" dirty="0" smtClean="0">
                <a:solidFill>
                  <a:srgbClr val="0070C0"/>
                </a:solidFill>
              </a:rPr>
              <a:t>发展过程</a:t>
            </a:r>
            <a:endParaRPr lang="zh-CN" altLang="en-US" dirty="0"/>
          </a:p>
        </p:txBody>
      </p:sp>
    </p:spTree>
    <p:custDataLst>
      <p:tags r:id="rId2"/>
    </p:custDataLst>
    <p:extLst>
      <p:ext uri="{BB962C8B-B14F-4D97-AF65-F5344CB8AC3E}">
        <p14:creationId xmlns:p14="http://schemas.microsoft.com/office/powerpoint/2010/main" val="190612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正则表达式概述</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6" name="组合 5"/>
          <p:cNvGrpSpPr>
            <a:grpSpLocks/>
          </p:cNvGrpSpPr>
          <p:nvPr/>
        </p:nvGrpSpPr>
        <p:grpSpPr bwMode="auto">
          <a:xfrm>
            <a:off x="2120056" y="1710724"/>
            <a:ext cx="2507838" cy="4548788"/>
            <a:chOff x="2882900" y="2414588"/>
            <a:chExt cx="1990725" cy="4064000"/>
          </a:xfrm>
        </p:grpSpPr>
        <p:sp>
          <p:nvSpPr>
            <p:cNvPr id="7" name="任意多边形 6"/>
            <p:cNvSpPr/>
            <p:nvPr/>
          </p:nvSpPr>
          <p:spPr>
            <a:xfrm>
              <a:off x="2882900" y="2414588"/>
              <a:ext cx="1990725" cy="4064000"/>
            </a:xfrm>
            <a:custGeom>
              <a:avLst/>
              <a:gdLst>
                <a:gd name="connsiteX0" fmla="*/ 0 w 1991320"/>
                <a:gd name="connsiteY0" fmla="*/ 199132 h 4064000"/>
                <a:gd name="connsiteX1" fmla="*/ 199132 w 1991320"/>
                <a:gd name="connsiteY1" fmla="*/ 0 h 4064000"/>
                <a:gd name="connsiteX2" fmla="*/ 1792188 w 1991320"/>
                <a:gd name="connsiteY2" fmla="*/ 0 h 4064000"/>
                <a:gd name="connsiteX3" fmla="*/ 1991320 w 1991320"/>
                <a:gd name="connsiteY3" fmla="*/ 199132 h 4064000"/>
                <a:gd name="connsiteX4" fmla="*/ 1991320 w 1991320"/>
                <a:gd name="connsiteY4" fmla="*/ 3864868 h 4064000"/>
                <a:gd name="connsiteX5" fmla="*/ 1792188 w 1991320"/>
                <a:gd name="connsiteY5" fmla="*/ 4064000 h 4064000"/>
                <a:gd name="connsiteX6" fmla="*/ 199132 w 1991320"/>
                <a:gd name="connsiteY6" fmla="*/ 4064000 h 4064000"/>
                <a:gd name="connsiteX7" fmla="*/ 0 w 1991320"/>
                <a:gd name="connsiteY7" fmla="*/ 3864868 h 4064000"/>
                <a:gd name="connsiteX8" fmla="*/ 0 w 1991320"/>
                <a:gd name="connsiteY8" fmla="*/ 199132 h 40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320" h="4064000">
                  <a:moveTo>
                    <a:pt x="0" y="199132"/>
                  </a:moveTo>
                  <a:cubicBezTo>
                    <a:pt x="0" y="89154"/>
                    <a:pt x="89154" y="0"/>
                    <a:pt x="199132" y="0"/>
                  </a:cubicBezTo>
                  <a:lnTo>
                    <a:pt x="1792188" y="0"/>
                  </a:lnTo>
                  <a:cubicBezTo>
                    <a:pt x="1902166" y="0"/>
                    <a:pt x="1991320" y="89154"/>
                    <a:pt x="1991320" y="199132"/>
                  </a:cubicBezTo>
                  <a:lnTo>
                    <a:pt x="1991320" y="3864868"/>
                  </a:lnTo>
                  <a:cubicBezTo>
                    <a:pt x="1991320" y="3974846"/>
                    <a:pt x="1902166" y="4064000"/>
                    <a:pt x="1792188" y="4064000"/>
                  </a:cubicBezTo>
                  <a:lnTo>
                    <a:pt x="199132" y="4064000"/>
                  </a:lnTo>
                  <a:cubicBezTo>
                    <a:pt x="89154" y="4064000"/>
                    <a:pt x="0" y="3974846"/>
                    <a:pt x="0" y="3864868"/>
                  </a:cubicBezTo>
                  <a:lnTo>
                    <a:pt x="0" y="199132"/>
                  </a:lnTo>
                  <a:close/>
                </a:path>
              </a:pathLst>
            </a:custGeom>
            <a:solidFill>
              <a:srgbClr val="00ADDC">
                <a:lumMod val="75000"/>
                <a:alpha val="70000"/>
              </a:srgbClr>
            </a:solidFill>
            <a:ln w="25400" cap="flat" cmpd="sng" algn="ctr">
              <a:solidFill>
                <a:sysClr val="window" lastClr="FFFFFF">
                  <a:hueOff val="0"/>
                  <a:satOff val="0"/>
                  <a:lumOff val="0"/>
                  <a:alphaOff val="0"/>
                </a:sysClr>
              </a:solidFill>
              <a:prstDash val="solid"/>
            </a:ln>
            <a:effectLst/>
          </p:spPr>
          <p:txBody>
            <a:bodyPr lIns="327152" tIns="1952752" rIns="327152" bIns="1139952" spcCol="1270" anchor="ctr"/>
            <a:lstStyle/>
            <a:p>
              <a:pPr marL="0" marR="0" lvl="0" indent="0" algn="ctr" defTabSz="2044700" eaLnBrk="0" fontAlgn="base" latinLnBrk="0" hangingPunct="0">
                <a:lnSpc>
                  <a:spcPct val="90000"/>
                </a:lnSpc>
                <a:spcBef>
                  <a:spcPct val="0"/>
                </a:spcBef>
                <a:spcAft>
                  <a:spcPct val="35000"/>
                </a:spcAft>
                <a:buClrTx/>
                <a:buSzTx/>
                <a:buFontTx/>
                <a:buNone/>
                <a:tabLst/>
                <a:defRPr/>
              </a:pPr>
              <a:endParaRPr kumimoji="0" lang="zh-CN" altLang="en-US" sz="4600" b="0" i="0" u="none" strike="noStrike" kern="0" cap="none" spc="0" normalizeH="0" baseline="0" noProof="0">
                <a:ln>
                  <a:noFill/>
                </a:ln>
                <a:solidFill>
                  <a:prstClr val="white"/>
                </a:solidFill>
                <a:effectLst/>
                <a:uLnTx/>
                <a:uFillTx/>
                <a:latin typeface="Arial"/>
                <a:ea typeface="宋体"/>
                <a:cs typeface="+mn-cs"/>
              </a:endParaRPr>
            </a:p>
          </p:txBody>
        </p:sp>
        <p:sp>
          <p:nvSpPr>
            <p:cNvPr id="8" name="椭圆 7"/>
            <p:cNvSpPr/>
            <p:nvPr/>
          </p:nvSpPr>
          <p:spPr>
            <a:xfrm>
              <a:off x="3262476" y="2659063"/>
              <a:ext cx="1203085" cy="1352550"/>
            </a:xfrm>
            <a:prstGeom prst="ellipse">
              <a:avLst/>
            </a:prstGeom>
            <a:solidFill>
              <a:srgbClr val="00ADDC">
                <a:lumMod val="20000"/>
                <a:lumOff val="80000"/>
                <a:alpha val="70000"/>
              </a:srgbClr>
            </a:solidFill>
            <a:ln w="25400" cap="flat" cmpd="sng" algn="ctr">
              <a:solidFill>
                <a:sysClr val="window" lastClr="FFFFFF">
                  <a:hueOff val="0"/>
                  <a:satOff val="0"/>
                  <a:lumOff val="0"/>
                  <a:alphaOff val="0"/>
                </a:sysClr>
              </a:solidFill>
              <a:prstDash val="solid"/>
            </a:ln>
            <a:effectLst/>
          </p:spPr>
        </p:sp>
        <p:sp>
          <p:nvSpPr>
            <p:cNvPr id="9" name="矩形 11"/>
            <p:cNvSpPr>
              <a:spLocks noChangeArrowheads="1"/>
            </p:cNvSpPr>
            <p:nvPr/>
          </p:nvSpPr>
          <p:spPr bwMode="auto">
            <a:xfrm>
              <a:off x="3262476" y="3176588"/>
              <a:ext cx="1203085" cy="32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algn="ctr" eaLnBrk="0" hangingPunct="0">
                <a:defRPr/>
              </a:pPr>
              <a:r>
                <a:rPr lang="en-US" altLang="zh-CN" b="1" kern="0" dirty="0">
                  <a:solidFill>
                    <a:srgbClr val="136AB1"/>
                  </a:solidFill>
                  <a:latin typeface="微软雅黑" pitchFamily="34" charset="-122"/>
                  <a:ea typeface="微软雅黑" pitchFamily="34" charset="-122"/>
                </a:rPr>
                <a:t>POSIX</a:t>
              </a:r>
              <a:endParaRPr kumimoji="0" lang="zh-CN" altLang="zh-CN" sz="1800" b="0" i="0" u="none" strike="noStrike" kern="0" cap="none" spc="0" normalizeH="0" baseline="0" noProof="0" dirty="0" smtClean="0">
                <a:ln>
                  <a:noFill/>
                </a:ln>
                <a:solidFill>
                  <a:srgbClr val="136AB1"/>
                </a:solidFill>
                <a:effectLst/>
                <a:uLnTx/>
                <a:uFillTx/>
                <a:latin typeface="微软雅黑" pitchFamily="34" charset="-122"/>
                <a:ea typeface="微软雅黑" pitchFamily="34" charset="-122"/>
              </a:endParaRPr>
            </a:p>
          </p:txBody>
        </p:sp>
        <p:sp>
          <p:nvSpPr>
            <p:cNvPr id="10" name="矩形 14"/>
            <p:cNvSpPr>
              <a:spLocks noChangeArrowheads="1"/>
            </p:cNvSpPr>
            <p:nvPr/>
          </p:nvSpPr>
          <p:spPr bwMode="auto">
            <a:xfrm>
              <a:off x="2995613" y="4057784"/>
              <a:ext cx="1766887" cy="2224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algn="just" latinLnBrk="1" hangingPunct="0">
                <a:lnSpc>
                  <a:spcPct val="125000"/>
                </a:lnSpc>
                <a:defRPr/>
              </a:pPr>
              <a:r>
                <a:rPr lang="en-US" altLang="zh-CN" sz="1400" kern="0" dirty="0">
                  <a:solidFill>
                    <a:prstClr val="white"/>
                  </a:solidFill>
                  <a:latin typeface="华文细黑" pitchFamily="2" charset="-122"/>
                  <a:ea typeface="华文细黑" pitchFamily="2" charset="-122"/>
                </a:rPr>
                <a:t>POSIX</a:t>
              </a:r>
              <a:r>
                <a:rPr lang="zh-CN" altLang="en-US" sz="1400" kern="0" dirty="0">
                  <a:solidFill>
                    <a:prstClr val="white"/>
                  </a:solidFill>
                  <a:latin typeface="华文细黑" pitchFamily="2" charset="-122"/>
                  <a:ea typeface="华文细黑" pitchFamily="2" charset="-122"/>
                </a:rPr>
                <a:t>规范兼容的正则表达式，包括基本语法</a:t>
              </a:r>
              <a:r>
                <a:rPr lang="en-US" altLang="zh-CN" sz="1400" kern="0" dirty="0">
                  <a:solidFill>
                    <a:prstClr val="white"/>
                  </a:solidFill>
                  <a:latin typeface="华文细黑" pitchFamily="2" charset="-122"/>
                  <a:ea typeface="华文细黑" pitchFamily="2" charset="-122"/>
                </a:rPr>
                <a:t>BRE</a:t>
              </a:r>
              <a:r>
                <a:rPr lang="zh-CN" altLang="en-US" sz="1400" kern="0" dirty="0">
                  <a:solidFill>
                    <a:prstClr val="white"/>
                  </a:solidFill>
                  <a:latin typeface="华文细黑" pitchFamily="2" charset="-122"/>
                  <a:ea typeface="华文细黑" pitchFamily="2" charset="-122"/>
                </a:rPr>
                <a:t>（</a:t>
              </a:r>
              <a:r>
                <a:rPr lang="en-US" altLang="zh-CN" sz="1400" kern="0" dirty="0">
                  <a:solidFill>
                    <a:prstClr val="white"/>
                  </a:solidFill>
                  <a:latin typeface="华文细黑" pitchFamily="2" charset="-122"/>
                  <a:ea typeface="华文细黑" pitchFamily="2" charset="-122"/>
                </a:rPr>
                <a:t>Base Regular Expression</a:t>
              </a:r>
              <a:r>
                <a:rPr lang="zh-CN" altLang="en-US" sz="1400" kern="0" dirty="0">
                  <a:solidFill>
                    <a:prstClr val="white"/>
                  </a:solidFill>
                  <a:latin typeface="华文细黑" pitchFamily="2" charset="-122"/>
                  <a:ea typeface="华文细黑" pitchFamily="2" charset="-122"/>
                </a:rPr>
                <a:t>）和扩展语法</a:t>
              </a:r>
              <a:r>
                <a:rPr lang="en-US" altLang="zh-CN" sz="1400" kern="0" dirty="0">
                  <a:solidFill>
                    <a:prstClr val="white"/>
                  </a:solidFill>
                  <a:latin typeface="华文细黑" pitchFamily="2" charset="-122"/>
                  <a:ea typeface="华文细黑" pitchFamily="2" charset="-122"/>
                </a:rPr>
                <a:t>ERE</a:t>
              </a:r>
              <a:r>
                <a:rPr lang="zh-CN" altLang="en-US" sz="1400" kern="0" dirty="0">
                  <a:solidFill>
                    <a:prstClr val="white"/>
                  </a:solidFill>
                  <a:latin typeface="华文细黑" pitchFamily="2" charset="-122"/>
                  <a:ea typeface="华文细黑" pitchFamily="2" charset="-122"/>
                </a:rPr>
                <a:t>（</a:t>
              </a:r>
              <a:r>
                <a:rPr lang="en-US" altLang="zh-CN" sz="1400" kern="0" dirty="0">
                  <a:solidFill>
                    <a:prstClr val="white"/>
                  </a:solidFill>
                  <a:latin typeface="华文细黑" pitchFamily="2" charset="-122"/>
                  <a:ea typeface="华文细黑" pitchFamily="2" charset="-122"/>
                </a:rPr>
                <a:t>Extended Regular Expression</a:t>
              </a:r>
              <a:r>
                <a:rPr lang="zh-CN" altLang="en-US" sz="1400" kern="0" dirty="0">
                  <a:solidFill>
                    <a:prstClr val="white"/>
                  </a:solidFill>
                  <a:latin typeface="华文细黑" pitchFamily="2" charset="-122"/>
                  <a:ea typeface="华文细黑" pitchFamily="2" charset="-122"/>
                </a:rPr>
                <a:t>）两种规则，用于确保操作系统之间的可移植性，但最终没有成为标准只能作为一个参考。</a:t>
              </a:r>
            </a:p>
          </p:txBody>
        </p:sp>
      </p:grpSp>
      <p:grpSp>
        <p:nvGrpSpPr>
          <p:cNvPr id="12" name="组合 11"/>
          <p:cNvGrpSpPr>
            <a:grpSpLocks/>
          </p:cNvGrpSpPr>
          <p:nvPr/>
        </p:nvGrpSpPr>
        <p:grpSpPr bwMode="auto">
          <a:xfrm>
            <a:off x="4939766" y="1710724"/>
            <a:ext cx="2509837" cy="4548788"/>
            <a:chOff x="5199063" y="2414588"/>
            <a:chExt cx="1992312" cy="4064000"/>
          </a:xfrm>
        </p:grpSpPr>
        <p:sp>
          <p:nvSpPr>
            <p:cNvPr id="13" name="任意多边形 12"/>
            <p:cNvSpPr/>
            <p:nvPr/>
          </p:nvSpPr>
          <p:spPr>
            <a:xfrm>
              <a:off x="5199063" y="2414588"/>
              <a:ext cx="1992312" cy="4064000"/>
            </a:xfrm>
            <a:custGeom>
              <a:avLst/>
              <a:gdLst>
                <a:gd name="connsiteX0" fmla="*/ 0 w 1991320"/>
                <a:gd name="connsiteY0" fmla="*/ 199132 h 4064000"/>
                <a:gd name="connsiteX1" fmla="*/ 199132 w 1991320"/>
                <a:gd name="connsiteY1" fmla="*/ 0 h 4064000"/>
                <a:gd name="connsiteX2" fmla="*/ 1792188 w 1991320"/>
                <a:gd name="connsiteY2" fmla="*/ 0 h 4064000"/>
                <a:gd name="connsiteX3" fmla="*/ 1991320 w 1991320"/>
                <a:gd name="connsiteY3" fmla="*/ 199132 h 4064000"/>
                <a:gd name="connsiteX4" fmla="*/ 1991320 w 1991320"/>
                <a:gd name="connsiteY4" fmla="*/ 3864868 h 4064000"/>
                <a:gd name="connsiteX5" fmla="*/ 1792188 w 1991320"/>
                <a:gd name="connsiteY5" fmla="*/ 4064000 h 4064000"/>
                <a:gd name="connsiteX6" fmla="*/ 199132 w 1991320"/>
                <a:gd name="connsiteY6" fmla="*/ 4064000 h 4064000"/>
                <a:gd name="connsiteX7" fmla="*/ 0 w 1991320"/>
                <a:gd name="connsiteY7" fmla="*/ 3864868 h 4064000"/>
                <a:gd name="connsiteX8" fmla="*/ 0 w 1991320"/>
                <a:gd name="connsiteY8" fmla="*/ 199132 h 40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320" h="4064000">
                  <a:moveTo>
                    <a:pt x="0" y="199132"/>
                  </a:moveTo>
                  <a:cubicBezTo>
                    <a:pt x="0" y="89154"/>
                    <a:pt x="89154" y="0"/>
                    <a:pt x="199132" y="0"/>
                  </a:cubicBezTo>
                  <a:lnTo>
                    <a:pt x="1792188" y="0"/>
                  </a:lnTo>
                  <a:cubicBezTo>
                    <a:pt x="1902166" y="0"/>
                    <a:pt x="1991320" y="89154"/>
                    <a:pt x="1991320" y="199132"/>
                  </a:cubicBezTo>
                  <a:lnTo>
                    <a:pt x="1991320" y="3864868"/>
                  </a:lnTo>
                  <a:cubicBezTo>
                    <a:pt x="1991320" y="3974846"/>
                    <a:pt x="1902166" y="4064000"/>
                    <a:pt x="1792188" y="4064000"/>
                  </a:cubicBezTo>
                  <a:lnTo>
                    <a:pt x="199132" y="4064000"/>
                  </a:lnTo>
                  <a:cubicBezTo>
                    <a:pt x="89154" y="4064000"/>
                    <a:pt x="0" y="3974846"/>
                    <a:pt x="0" y="3864868"/>
                  </a:cubicBezTo>
                  <a:lnTo>
                    <a:pt x="0" y="199132"/>
                  </a:lnTo>
                  <a:close/>
                </a:path>
              </a:pathLst>
            </a:custGeom>
            <a:solidFill>
              <a:srgbClr val="7FD13B">
                <a:lumMod val="75000"/>
                <a:alpha val="50000"/>
              </a:srgbClr>
            </a:solidFill>
            <a:ln w="25400" cap="flat" cmpd="sng" algn="ctr">
              <a:solidFill>
                <a:sysClr val="window" lastClr="FFFFFF">
                  <a:hueOff val="0"/>
                  <a:satOff val="0"/>
                  <a:lumOff val="0"/>
                  <a:alphaOff val="0"/>
                </a:sysClr>
              </a:solidFill>
              <a:prstDash val="solid"/>
            </a:ln>
            <a:effectLst/>
          </p:spPr>
          <p:txBody>
            <a:bodyPr lIns="327152" tIns="1952752" rIns="327152" bIns="1139952" spcCol="1270" anchor="ctr"/>
            <a:lstStyle/>
            <a:p>
              <a:pPr marL="0" marR="0" lvl="0" indent="0" algn="ctr" defTabSz="2044700" eaLnBrk="0" fontAlgn="base" latinLnBrk="0" hangingPunct="0">
                <a:lnSpc>
                  <a:spcPct val="90000"/>
                </a:lnSpc>
                <a:spcBef>
                  <a:spcPct val="0"/>
                </a:spcBef>
                <a:spcAft>
                  <a:spcPct val="35000"/>
                </a:spcAft>
                <a:buClrTx/>
                <a:buSzTx/>
                <a:buFontTx/>
                <a:buNone/>
                <a:tabLst/>
                <a:defRPr/>
              </a:pPr>
              <a:endParaRPr kumimoji="0" lang="zh-CN" altLang="en-US" sz="4600" b="0" i="0" u="none" strike="noStrike" kern="0" cap="none" spc="0" normalizeH="0" baseline="0" noProof="0" dirty="0">
                <a:ln>
                  <a:noFill/>
                </a:ln>
                <a:solidFill>
                  <a:prstClr val="white"/>
                </a:solidFill>
                <a:effectLst/>
                <a:uLnTx/>
                <a:uFillTx/>
                <a:latin typeface="Arial"/>
                <a:ea typeface="宋体"/>
                <a:cs typeface="+mn-cs"/>
              </a:endParaRPr>
            </a:p>
          </p:txBody>
        </p:sp>
        <p:sp>
          <p:nvSpPr>
            <p:cNvPr id="14" name="椭圆 13"/>
            <p:cNvSpPr/>
            <p:nvPr/>
          </p:nvSpPr>
          <p:spPr>
            <a:xfrm>
              <a:off x="5588719" y="2659063"/>
              <a:ext cx="1203085" cy="1352550"/>
            </a:xfrm>
            <a:prstGeom prst="ellipse">
              <a:avLst/>
            </a:prstGeom>
            <a:solidFill>
              <a:srgbClr val="7FD13B">
                <a:lumMod val="20000"/>
                <a:lumOff val="80000"/>
                <a:alpha val="50000"/>
              </a:srgbClr>
            </a:solidFill>
            <a:ln w="25400" cap="flat" cmpd="sng" algn="ctr">
              <a:solidFill>
                <a:sysClr val="window" lastClr="FFFFFF">
                  <a:hueOff val="0"/>
                  <a:satOff val="0"/>
                  <a:lumOff val="0"/>
                  <a:alphaOff val="0"/>
                </a:sysClr>
              </a:solidFill>
              <a:prstDash val="solid"/>
            </a:ln>
            <a:effectLst/>
          </p:spPr>
        </p:sp>
        <p:sp>
          <p:nvSpPr>
            <p:cNvPr id="15" name="矩形 24"/>
            <p:cNvSpPr>
              <a:spLocks noChangeArrowheads="1"/>
            </p:cNvSpPr>
            <p:nvPr/>
          </p:nvSpPr>
          <p:spPr bwMode="auto">
            <a:xfrm>
              <a:off x="5588719" y="3176588"/>
              <a:ext cx="1203085" cy="32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algn="ctr" eaLnBrk="0" hangingPunct="0">
                <a:defRPr/>
              </a:pPr>
              <a:r>
                <a:rPr lang="en-US" altLang="zh-CN" b="1" kern="0" dirty="0">
                  <a:solidFill>
                    <a:srgbClr val="136AB1"/>
                  </a:solidFill>
                  <a:latin typeface="微软雅黑" pitchFamily="34" charset="-122"/>
                  <a:ea typeface="微软雅黑" pitchFamily="34" charset="-122"/>
                </a:rPr>
                <a:t>PCRE</a:t>
              </a:r>
              <a:endParaRPr kumimoji="0" lang="zh-CN" altLang="zh-CN" sz="1800" b="0" i="0" u="none" strike="noStrike" kern="0" cap="none" spc="0" normalizeH="0" baseline="0" noProof="0" dirty="0" smtClean="0">
                <a:ln>
                  <a:noFill/>
                </a:ln>
                <a:solidFill>
                  <a:srgbClr val="136AB1"/>
                </a:solidFill>
                <a:effectLst/>
                <a:uLnTx/>
                <a:uFillTx/>
                <a:latin typeface="微软雅黑" pitchFamily="34" charset="-122"/>
                <a:ea typeface="微软雅黑" pitchFamily="34" charset="-122"/>
              </a:endParaRPr>
            </a:p>
          </p:txBody>
        </p:sp>
        <p:sp>
          <p:nvSpPr>
            <p:cNvPr id="16" name="矩形 25"/>
            <p:cNvSpPr>
              <a:spLocks noChangeArrowheads="1"/>
            </p:cNvSpPr>
            <p:nvPr/>
          </p:nvSpPr>
          <p:spPr bwMode="auto">
            <a:xfrm>
              <a:off x="5311775" y="4035091"/>
              <a:ext cx="1766888" cy="224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algn="just" latinLnBrk="1" hangingPunct="0">
                <a:lnSpc>
                  <a:spcPct val="125000"/>
                </a:lnSpc>
                <a:defRPr/>
              </a:pPr>
              <a:r>
                <a:rPr lang="zh-CN" altLang="en-US" sz="1400" kern="0" dirty="0">
                  <a:solidFill>
                    <a:prstClr val="white"/>
                  </a:solidFill>
                  <a:latin typeface="华文细黑" pitchFamily="2" charset="-122"/>
                  <a:ea typeface="华文细黑" pitchFamily="2" charset="-122"/>
                </a:rPr>
                <a:t>当</a:t>
              </a:r>
              <a:r>
                <a:rPr lang="en-US" altLang="zh-CN" sz="1400" kern="0" dirty="0" smtClean="0">
                  <a:solidFill>
                    <a:prstClr val="white"/>
                  </a:solidFill>
                  <a:latin typeface="华文细黑" pitchFamily="2" charset="-122"/>
                  <a:ea typeface="华文细黑" pitchFamily="2" charset="-122"/>
                </a:rPr>
                <a:t>Perl</a:t>
              </a:r>
              <a:r>
                <a:rPr lang="zh-CN" altLang="en-US" sz="1400" kern="0" dirty="0" smtClean="0">
                  <a:solidFill>
                    <a:prstClr val="white"/>
                  </a:solidFill>
                  <a:latin typeface="华文细黑" pitchFamily="2" charset="-122"/>
                  <a:ea typeface="华文细黑" pitchFamily="2" charset="-122"/>
                </a:rPr>
                <a:t>发展</a:t>
              </a:r>
              <a:r>
                <a:rPr lang="zh-CN" altLang="en-US" sz="1400" kern="0" dirty="0">
                  <a:solidFill>
                    <a:prstClr val="white"/>
                  </a:solidFill>
                  <a:latin typeface="华文细黑" pitchFamily="2" charset="-122"/>
                  <a:ea typeface="华文细黑" pitchFamily="2" charset="-122"/>
                </a:rPr>
                <a:t>起来后，衍生出来了</a:t>
              </a:r>
              <a:r>
                <a:rPr lang="en-US" altLang="zh-CN" sz="1400" kern="0" dirty="0" smtClean="0">
                  <a:solidFill>
                    <a:prstClr val="white"/>
                  </a:solidFill>
                  <a:latin typeface="华文细黑" pitchFamily="2" charset="-122"/>
                  <a:ea typeface="华文细黑" pitchFamily="2" charset="-122"/>
                </a:rPr>
                <a:t>PCRE</a:t>
              </a:r>
              <a:r>
                <a:rPr lang="zh-CN" altLang="en-US" sz="1400" kern="0" dirty="0">
                  <a:solidFill>
                    <a:prstClr val="white"/>
                  </a:solidFill>
                  <a:latin typeface="华文细黑" pitchFamily="2" charset="-122"/>
                  <a:ea typeface="华文细黑" pitchFamily="2" charset="-122"/>
                </a:rPr>
                <a:t>（</a:t>
              </a:r>
              <a:r>
                <a:rPr lang="en-US" altLang="zh-CN" sz="1400" kern="0" dirty="0">
                  <a:solidFill>
                    <a:prstClr val="white"/>
                  </a:solidFill>
                  <a:latin typeface="华文细黑" pitchFamily="2" charset="-122"/>
                  <a:ea typeface="华文细黑" pitchFamily="2" charset="-122"/>
                </a:rPr>
                <a:t>Perl Compatible Regular Expressions</a:t>
              </a:r>
              <a:r>
                <a:rPr lang="zh-CN" altLang="en-US" sz="1400" kern="0" dirty="0">
                  <a:solidFill>
                    <a:prstClr val="white"/>
                  </a:solidFill>
                  <a:latin typeface="华文细黑" pitchFamily="2" charset="-122"/>
                  <a:ea typeface="华文细黑" pitchFamily="2" charset="-122"/>
                </a:rPr>
                <a:t>，</a:t>
              </a:r>
              <a:r>
                <a:rPr lang="en-US" altLang="zh-CN" sz="1400" kern="0" dirty="0">
                  <a:solidFill>
                    <a:prstClr val="white"/>
                  </a:solidFill>
                  <a:latin typeface="华文细黑" pitchFamily="2" charset="-122"/>
                  <a:ea typeface="华文细黑" pitchFamily="2" charset="-122"/>
                </a:rPr>
                <a:t>Perl</a:t>
              </a:r>
              <a:r>
                <a:rPr lang="zh-CN" altLang="en-US" sz="1400" kern="0" dirty="0">
                  <a:solidFill>
                    <a:prstClr val="white"/>
                  </a:solidFill>
                  <a:latin typeface="华文细黑" pitchFamily="2" charset="-122"/>
                  <a:ea typeface="华文细黑" pitchFamily="2" charset="-122"/>
                </a:rPr>
                <a:t>兼容正则表达式）库，使得许多开发人员可以将</a:t>
              </a:r>
              <a:r>
                <a:rPr lang="en-US" altLang="zh-CN" sz="1400" kern="0" dirty="0">
                  <a:solidFill>
                    <a:prstClr val="white"/>
                  </a:solidFill>
                  <a:latin typeface="华文细黑" pitchFamily="2" charset="-122"/>
                  <a:ea typeface="华文细黑" pitchFamily="2" charset="-122"/>
                </a:rPr>
                <a:t>PCRE</a:t>
              </a:r>
              <a:r>
                <a:rPr lang="zh-CN" altLang="en-US" sz="1400" kern="0" dirty="0">
                  <a:solidFill>
                    <a:prstClr val="white"/>
                  </a:solidFill>
                  <a:latin typeface="华文细黑" pitchFamily="2" charset="-122"/>
                  <a:ea typeface="华文细黑" pitchFamily="2" charset="-122"/>
                </a:rPr>
                <a:t>整合到自己的语言中，</a:t>
              </a:r>
              <a:r>
                <a:rPr lang="en-US" altLang="zh-CN" sz="1400" kern="0" dirty="0">
                  <a:solidFill>
                    <a:prstClr val="white"/>
                  </a:solidFill>
                  <a:latin typeface="华文细黑" pitchFamily="2" charset="-122"/>
                  <a:ea typeface="华文细黑" pitchFamily="2" charset="-122"/>
                </a:rPr>
                <a:t>Nginx</a:t>
              </a:r>
              <a:r>
                <a:rPr lang="zh-CN" altLang="en-US" sz="1400" kern="0" dirty="0">
                  <a:solidFill>
                    <a:prstClr val="white"/>
                  </a:solidFill>
                  <a:latin typeface="华文细黑" pitchFamily="2" charset="-122"/>
                  <a:ea typeface="华文细黑" pitchFamily="2" charset="-122"/>
                </a:rPr>
                <a:t>的许多功能也使用了</a:t>
              </a:r>
              <a:r>
                <a:rPr lang="en-US" altLang="zh-CN" sz="1400" kern="0" dirty="0">
                  <a:solidFill>
                    <a:prstClr val="white"/>
                  </a:solidFill>
                  <a:latin typeface="华文细黑" pitchFamily="2" charset="-122"/>
                  <a:ea typeface="华文细黑" pitchFamily="2" charset="-122"/>
                </a:rPr>
                <a:t>PCRE</a:t>
              </a:r>
              <a:r>
                <a:rPr lang="zh-CN" altLang="en-US" sz="1400" kern="0" dirty="0">
                  <a:solidFill>
                    <a:prstClr val="white"/>
                  </a:solidFill>
                  <a:latin typeface="华文细黑" pitchFamily="2" charset="-122"/>
                  <a:ea typeface="华文细黑" pitchFamily="2" charset="-122"/>
                </a:rPr>
                <a:t>库。</a:t>
              </a:r>
            </a:p>
          </p:txBody>
        </p:sp>
      </p:grpSp>
      <p:sp>
        <p:nvSpPr>
          <p:cNvPr id="17" name="矩形 16"/>
          <p:cNvSpPr/>
          <p:nvPr/>
        </p:nvSpPr>
        <p:spPr>
          <a:xfrm>
            <a:off x="362198" y="1948174"/>
            <a:ext cx="8401792" cy="557910"/>
          </a:xfrm>
          <a:prstGeom prst="rect">
            <a:avLst/>
          </a:prstGeom>
        </p:spPr>
        <p:txBody>
          <a:bodyPr wrap="square">
            <a:spAutoFit/>
          </a:bodyPr>
          <a:lstStyle/>
          <a:p>
            <a:pPr>
              <a:lnSpc>
                <a:spcPct val="200000"/>
              </a:lnSpc>
            </a:pPr>
            <a:r>
              <a:rPr lang="zh-CN" altLang="en-US" b="1" u="sng" dirty="0">
                <a:solidFill>
                  <a:srgbClr val="0070C0"/>
                </a:solidFill>
              </a:rPr>
              <a:t>分类</a:t>
            </a:r>
            <a:endParaRPr lang="zh-CN" altLang="en-US" dirty="0"/>
          </a:p>
        </p:txBody>
      </p:sp>
    </p:spTree>
    <p:custDataLst>
      <p:tags r:id="rId1"/>
    </p:custDataLst>
    <p:extLst>
      <p:ext uri="{BB962C8B-B14F-4D97-AF65-F5344CB8AC3E}">
        <p14:creationId xmlns:p14="http://schemas.microsoft.com/office/powerpoint/2010/main" val="1967826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正则表达式入门</a:t>
            </a:r>
            <a:r>
              <a:rPr lang="en-US" altLang="zh-CN" sz="2000" b="1" dirty="0">
                <a:solidFill>
                  <a:schemeClr val="tx1">
                    <a:lumMod val="50000"/>
                    <a:lumOff val="50000"/>
                  </a:schemeClr>
                </a:solidFill>
                <a:latin typeface="微软雅黑" pitchFamily="34" charset="-122"/>
                <a:ea typeface="微软雅黑" pitchFamily="34" charset="-122"/>
              </a:rPr>
              <a:t>——grep</a:t>
            </a:r>
            <a:r>
              <a:rPr lang="zh-CN" altLang="en-US" sz="2000" b="1" dirty="0" smtClean="0">
                <a:solidFill>
                  <a:schemeClr val="tx1">
                    <a:lumMod val="50000"/>
                    <a:lumOff val="50000"/>
                  </a:schemeClr>
                </a:solidFill>
                <a:latin typeface="微软雅黑" pitchFamily="34" charset="-122"/>
                <a:ea typeface="微软雅黑" pitchFamily="34" charset="-122"/>
              </a:rPr>
              <a:t>命令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2862322"/>
          </a:xfrm>
          <a:prstGeom prst="rect">
            <a:avLst/>
          </a:prstGeom>
        </p:spPr>
        <p:txBody>
          <a:bodyPr wrap="square">
            <a:spAutoFit/>
          </a:bodyPr>
          <a:lstStyle/>
          <a:p>
            <a:pPr>
              <a:lnSpc>
                <a:spcPct val="200000"/>
              </a:lnSpc>
            </a:pPr>
            <a:r>
              <a:rPr lang="zh-CN" altLang="en-US" b="1" u="sng" dirty="0" smtClean="0">
                <a:solidFill>
                  <a:srgbClr val="0070C0"/>
                </a:solidFill>
              </a:rPr>
              <a:t>全称</a:t>
            </a:r>
            <a:r>
              <a:rPr lang="zh-CN" altLang="en-US" dirty="0" smtClean="0"/>
              <a:t>：</a:t>
            </a:r>
            <a:r>
              <a:rPr lang="en-US" altLang="zh-CN" dirty="0" smtClean="0"/>
              <a:t>grep</a:t>
            </a:r>
            <a:r>
              <a:rPr lang="zh-CN" altLang="en-US" dirty="0" smtClean="0"/>
              <a:t>命令是</a:t>
            </a:r>
            <a:r>
              <a:rPr lang="en-US" altLang="zh-CN" dirty="0" smtClean="0"/>
              <a:t>globally </a:t>
            </a:r>
            <a:r>
              <a:rPr lang="en-US" altLang="zh-CN" dirty="0"/>
              <a:t>search a regular expression and print</a:t>
            </a:r>
            <a:r>
              <a:rPr lang="zh-CN" altLang="en-US" dirty="0"/>
              <a:t>，以正则表达式全局搜索和</a:t>
            </a:r>
            <a:r>
              <a:rPr lang="zh-CN" altLang="en-US" dirty="0" smtClean="0"/>
              <a:t>打印的简称。</a:t>
            </a:r>
            <a:endParaRPr lang="en-US" altLang="zh-CN" dirty="0" smtClean="0"/>
          </a:p>
          <a:p>
            <a:pPr>
              <a:lnSpc>
                <a:spcPct val="200000"/>
              </a:lnSpc>
            </a:pPr>
            <a:r>
              <a:rPr lang="zh-CN" altLang="en-US" b="1" u="sng" dirty="0">
                <a:solidFill>
                  <a:srgbClr val="0070C0"/>
                </a:solidFill>
              </a:rPr>
              <a:t>由来</a:t>
            </a:r>
            <a:r>
              <a:rPr lang="zh-CN" altLang="en-US" dirty="0" smtClean="0"/>
              <a:t>：</a:t>
            </a:r>
            <a:r>
              <a:rPr lang="en-US" altLang="zh-CN" dirty="0"/>
              <a:t>grep</a:t>
            </a:r>
            <a:r>
              <a:rPr lang="zh-CN" altLang="en-US" dirty="0"/>
              <a:t>最初是</a:t>
            </a:r>
            <a:r>
              <a:rPr lang="en-US" altLang="zh-CN" dirty="0"/>
              <a:t>ED</a:t>
            </a:r>
            <a:r>
              <a:rPr lang="zh-CN" altLang="en-US" dirty="0"/>
              <a:t>编辑器中的一条命令，后来发展成一个独立的工具</a:t>
            </a:r>
            <a:r>
              <a:rPr lang="zh-CN" altLang="en-US" dirty="0" smtClean="0"/>
              <a:t>。</a:t>
            </a:r>
            <a:endParaRPr lang="en-US" altLang="zh-CN" dirty="0" smtClean="0"/>
          </a:p>
          <a:p>
            <a:pPr>
              <a:lnSpc>
                <a:spcPct val="200000"/>
              </a:lnSpc>
            </a:pPr>
            <a:r>
              <a:rPr lang="zh-CN" altLang="en-US" b="1" u="sng" dirty="0">
                <a:solidFill>
                  <a:srgbClr val="0070C0"/>
                </a:solidFill>
              </a:rPr>
              <a:t>适用范围</a:t>
            </a:r>
            <a:r>
              <a:rPr lang="zh-CN" altLang="en-US" dirty="0" smtClean="0"/>
              <a:t>：</a:t>
            </a:r>
            <a:r>
              <a:rPr lang="en-US" altLang="zh-CN" dirty="0"/>
              <a:t>grep</a:t>
            </a:r>
            <a:r>
              <a:rPr lang="zh-CN" altLang="en-US" dirty="0"/>
              <a:t>支持对来自标准输入、管道（</a:t>
            </a:r>
            <a:r>
              <a:rPr lang="en-US" altLang="zh-CN" dirty="0"/>
              <a:t>pipe</a:t>
            </a:r>
            <a:r>
              <a:rPr lang="zh-CN" altLang="en-US" dirty="0"/>
              <a:t>）输入，以及文本文件的内容进行正则表达式搜索</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3899410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正则表达式入门</a:t>
            </a:r>
            <a:r>
              <a:rPr lang="en-US" altLang="zh-CN" sz="2000" b="1" dirty="0">
                <a:solidFill>
                  <a:schemeClr val="tx1">
                    <a:lumMod val="50000"/>
                    <a:lumOff val="50000"/>
                  </a:schemeClr>
                </a:solidFill>
                <a:latin typeface="微软雅黑" pitchFamily="34" charset="-122"/>
                <a:ea typeface="微软雅黑" pitchFamily="34" charset="-122"/>
              </a:rPr>
              <a:t>——grep</a:t>
            </a:r>
            <a:r>
              <a:rPr lang="zh-CN" altLang="en-US" sz="2000" b="1" dirty="0" smtClean="0">
                <a:solidFill>
                  <a:schemeClr val="tx1">
                    <a:lumMod val="50000"/>
                    <a:lumOff val="50000"/>
                  </a:schemeClr>
                </a:solidFill>
                <a:latin typeface="微软雅黑" pitchFamily="34" charset="-122"/>
                <a:ea typeface="微软雅黑" pitchFamily="34" charset="-122"/>
              </a:rPr>
              <a:t>命令</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4" name="组合 2"/>
          <p:cNvGrpSpPr>
            <a:grpSpLocks/>
          </p:cNvGrpSpPr>
          <p:nvPr/>
        </p:nvGrpSpPr>
        <p:grpSpPr bwMode="auto">
          <a:xfrm>
            <a:off x="1086098" y="2763718"/>
            <a:ext cx="4572000" cy="1922241"/>
            <a:chOff x="3019007" y="3398964"/>
            <a:chExt cx="2123837" cy="1923790"/>
          </a:xfrm>
        </p:grpSpPr>
        <p:sp>
          <p:nvSpPr>
            <p:cNvPr id="5" name="矩形 1"/>
            <p:cNvSpPr>
              <a:spLocks noChangeArrowheads="1"/>
            </p:cNvSpPr>
            <p:nvPr/>
          </p:nvSpPr>
          <p:spPr bwMode="auto">
            <a:xfrm>
              <a:off x="3019007" y="3398964"/>
              <a:ext cx="2123837" cy="192379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6" name="矩形 5"/>
            <p:cNvSpPr>
              <a:spLocks noChangeArrowheads="1"/>
            </p:cNvSpPr>
            <p:nvPr/>
          </p:nvSpPr>
          <p:spPr bwMode="auto">
            <a:xfrm>
              <a:off x="3107110" y="3582641"/>
              <a:ext cx="2035734" cy="138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itheima@localhost</a:t>
              </a:r>
              <a:r>
                <a:rPr lang="en-US" altLang="zh-CN" sz="1400" b="1" kern="0" dirty="0">
                  <a:solidFill>
                    <a:prstClr val="white"/>
                  </a:solidFill>
                  <a:latin typeface="微软雅黑" pitchFamily="34" charset="-122"/>
                  <a:ea typeface="微软雅黑" pitchFamily="34" charset="-122"/>
                </a:rPr>
                <a:t> ~]$ grep --color '</a:t>
              </a:r>
              <a:r>
                <a:rPr lang="en-US" altLang="zh-CN" sz="1400" b="1" kern="0" dirty="0" err="1">
                  <a:solidFill>
                    <a:prstClr val="white"/>
                  </a:solidFill>
                  <a:latin typeface="微软雅黑" pitchFamily="34" charset="-122"/>
                  <a:ea typeface="微软雅黑" pitchFamily="34" charset="-122"/>
                </a:rPr>
                <a:t>hei</a:t>
              </a:r>
              <a:r>
                <a:rPr lang="en-US" altLang="zh-CN" sz="1400" b="1" kern="0" dirty="0">
                  <a:solidFill>
                    <a:prstClr val="white"/>
                  </a:solidFill>
                  <a:latin typeface="微软雅黑" pitchFamily="34" charset="-122"/>
                  <a:ea typeface="微软雅黑" pitchFamily="34" charset="-122"/>
                </a:rPr>
                <a:t>'</a:t>
              </a:r>
              <a:endParaRPr lang="en-US" altLang="zh-CN" sz="1400" b="1" kern="0" dirty="0" smtClean="0">
                <a:solidFill>
                  <a:prstClr val="white"/>
                </a:solidFill>
                <a:latin typeface="微软雅黑" pitchFamily="34" charset="-122"/>
                <a:ea typeface="微软雅黑" pitchFamily="34" charset="-122"/>
              </a:endParaRPr>
            </a:p>
            <a:p>
              <a:pPr marL="0" lvl="0" indent="0" eaLnBrk="0" hangingPunct="0">
                <a:lnSpc>
                  <a:spcPct val="200000"/>
                </a:lnSpc>
                <a:defRPr/>
              </a:pPr>
              <a:r>
                <a:rPr lang="de-DE" altLang="zh-CN" sz="1400" b="1" kern="0" dirty="0">
                  <a:solidFill>
                    <a:prstClr val="white"/>
                  </a:solidFill>
                  <a:latin typeface="微软雅黑" pitchFamily="34" charset="-122"/>
                  <a:ea typeface="微软雅黑" pitchFamily="34" charset="-122"/>
                </a:rPr>
                <a:t>it hei ma</a:t>
              </a:r>
            </a:p>
            <a:p>
              <a:pPr marL="0" lvl="0" indent="0" eaLnBrk="0" hangingPunct="0">
                <a:lnSpc>
                  <a:spcPct val="200000"/>
                </a:lnSpc>
                <a:defRPr/>
              </a:pPr>
              <a:r>
                <a:rPr lang="de-DE" altLang="zh-CN" sz="1400" b="1" kern="0" dirty="0">
                  <a:solidFill>
                    <a:prstClr val="white"/>
                  </a:solidFill>
                  <a:latin typeface="微软雅黑" pitchFamily="34" charset="-122"/>
                  <a:ea typeface="微软雅黑" pitchFamily="34" charset="-122"/>
                </a:rPr>
                <a:t>it </a:t>
              </a:r>
              <a:r>
                <a:rPr lang="de-DE" altLang="zh-CN" sz="1400" b="1" kern="0" dirty="0">
                  <a:solidFill>
                    <a:srgbClr val="FF0000"/>
                  </a:solidFill>
                  <a:latin typeface="微软雅黑" pitchFamily="34" charset="-122"/>
                  <a:ea typeface="微软雅黑" pitchFamily="34" charset="-122"/>
                </a:rPr>
                <a:t>hei</a:t>
              </a:r>
              <a:r>
                <a:rPr lang="de-DE" altLang="zh-CN" sz="1400" b="1" kern="0" dirty="0">
                  <a:solidFill>
                    <a:prstClr val="white"/>
                  </a:solidFill>
                  <a:latin typeface="微软雅黑" pitchFamily="34" charset="-122"/>
                  <a:ea typeface="微软雅黑" pitchFamily="34" charset="-122"/>
                </a:rPr>
                <a:t> </a:t>
              </a:r>
              <a:r>
                <a:rPr lang="de-DE" altLang="zh-CN" sz="1400" b="1" kern="0" dirty="0" smtClean="0">
                  <a:solidFill>
                    <a:prstClr val="white"/>
                  </a:solidFill>
                  <a:latin typeface="微软雅黑" pitchFamily="34" charset="-122"/>
                  <a:ea typeface="微软雅黑" pitchFamily="34" charset="-122"/>
                </a:rPr>
                <a:t>ma</a:t>
              </a:r>
              <a:endParaRPr lang="de-DE" altLang="zh-CN" sz="1400" b="1" kern="0" dirty="0">
                <a:solidFill>
                  <a:prstClr val="white"/>
                </a:solidFill>
                <a:latin typeface="微软雅黑" pitchFamily="34" charset="-122"/>
                <a:ea typeface="微软雅黑" pitchFamily="34" charset="-122"/>
              </a:endParaRPr>
            </a:p>
          </p:txBody>
        </p:sp>
      </p:grpSp>
      <p:sp>
        <p:nvSpPr>
          <p:cNvPr id="12" name="圆角矩形 11"/>
          <p:cNvSpPr/>
          <p:nvPr/>
        </p:nvSpPr>
        <p:spPr>
          <a:xfrm>
            <a:off x="5721598" y="3368047"/>
            <a:ext cx="2697896" cy="61430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用户从键盘输入的内容</a:t>
            </a:r>
          </a:p>
        </p:txBody>
      </p:sp>
      <p:sp>
        <p:nvSpPr>
          <p:cNvPr id="13" name="矩形 12"/>
          <p:cNvSpPr/>
          <p:nvPr/>
        </p:nvSpPr>
        <p:spPr>
          <a:xfrm>
            <a:off x="1219745" y="3536125"/>
            <a:ext cx="1092201" cy="329375"/>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219745" y="3942525"/>
            <a:ext cx="1092201" cy="329375"/>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5721598" y="4072088"/>
            <a:ext cx="2362493" cy="613871"/>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grep</a:t>
            </a:r>
            <a:r>
              <a:rPr lang="zh-CN" altLang="en-US" dirty="0">
                <a:solidFill>
                  <a:schemeClr val="tx1"/>
                </a:solidFill>
              </a:rPr>
              <a:t>输出的匹配</a:t>
            </a:r>
            <a:r>
              <a:rPr lang="zh-CN" altLang="en-US" dirty="0" smtClean="0">
                <a:solidFill>
                  <a:schemeClr val="tx1"/>
                </a:solidFill>
              </a:rPr>
              <a:t>结果</a:t>
            </a:r>
            <a:endParaRPr lang="zh-CN" altLang="en-US" dirty="0">
              <a:solidFill>
                <a:schemeClr val="tx1"/>
              </a:solidFill>
            </a:endParaRPr>
          </a:p>
        </p:txBody>
      </p:sp>
      <p:sp>
        <p:nvSpPr>
          <p:cNvPr id="16" name="矩形 15"/>
          <p:cNvSpPr/>
          <p:nvPr/>
        </p:nvSpPr>
        <p:spPr>
          <a:xfrm>
            <a:off x="362198" y="1948174"/>
            <a:ext cx="8401792" cy="557910"/>
          </a:xfrm>
          <a:prstGeom prst="rect">
            <a:avLst/>
          </a:prstGeom>
        </p:spPr>
        <p:txBody>
          <a:bodyPr wrap="square">
            <a:spAutoFit/>
          </a:bodyPr>
          <a:lstStyle/>
          <a:p>
            <a:pPr>
              <a:lnSpc>
                <a:spcPct val="200000"/>
              </a:lnSpc>
            </a:pPr>
            <a:r>
              <a:rPr lang="zh-CN" altLang="en-US" b="1" u="sng" dirty="0">
                <a:solidFill>
                  <a:srgbClr val="0070C0"/>
                </a:solidFill>
              </a:rPr>
              <a:t>标准输入就是指通过键盘输入待匹配的内容</a:t>
            </a:r>
          </a:p>
        </p:txBody>
      </p:sp>
      <p:sp>
        <p:nvSpPr>
          <p:cNvPr id="10" name="矩形 9"/>
          <p:cNvSpPr/>
          <p:nvPr/>
        </p:nvSpPr>
        <p:spPr>
          <a:xfrm>
            <a:off x="1086098" y="5017870"/>
            <a:ext cx="7594764" cy="923330"/>
          </a:xfrm>
          <a:prstGeom prst="rect">
            <a:avLst/>
          </a:prstGeom>
        </p:spPr>
        <p:txBody>
          <a:bodyPr wrap="square">
            <a:spAutoFit/>
          </a:bodyPr>
          <a:lstStyle/>
          <a:p>
            <a:pPr marL="285750" indent="-285750">
              <a:buFont typeface="Wingdings" panose="05000000000000000000" pitchFamily="2" charset="2"/>
              <a:buChar char="Ø"/>
            </a:pPr>
            <a:r>
              <a:rPr lang="en-US" altLang="zh-CN" dirty="0"/>
              <a:t>--color</a:t>
            </a:r>
            <a:r>
              <a:rPr lang="zh-CN" altLang="en-US" dirty="0"/>
              <a:t>选项表示以彩色标注出匹配到的</a:t>
            </a:r>
            <a:r>
              <a:rPr lang="zh-CN" altLang="en-US" dirty="0" smtClean="0"/>
              <a:t>内容；</a:t>
            </a:r>
            <a:endParaRPr lang="en-US" altLang="zh-CN" dirty="0"/>
          </a:p>
          <a:p>
            <a:pPr marL="285750" indent="-285750">
              <a:buFont typeface="Wingdings" panose="05000000000000000000" pitchFamily="2" charset="2"/>
              <a:buChar char="Ø"/>
            </a:pPr>
            <a:endParaRPr lang="en-US" altLang="zh-CN" dirty="0" smtClean="0"/>
          </a:p>
          <a:p>
            <a:pPr marL="285750" indent="-285750">
              <a:buFont typeface="Wingdings" panose="05000000000000000000" pitchFamily="2" charset="2"/>
              <a:buChar char="Ø"/>
            </a:pPr>
            <a:r>
              <a:rPr lang="zh-CN" altLang="en-US" dirty="0" smtClean="0"/>
              <a:t>参数</a:t>
            </a:r>
            <a:r>
              <a:rPr lang="zh-CN" altLang="en-US" dirty="0"/>
              <a:t>“</a:t>
            </a:r>
            <a:r>
              <a:rPr lang="en-US" altLang="zh-CN" dirty="0" err="1" smtClean="0"/>
              <a:t>hei</a:t>
            </a:r>
            <a:r>
              <a:rPr lang="zh-CN" altLang="en-US" dirty="0" smtClean="0"/>
              <a:t>”是</a:t>
            </a:r>
            <a:r>
              <a:rPr lang="zh-CN" altLang="en-US" dirty="0"/>
              <a:t>一个符合正则表达式语法的匹配模式，用于匹配</a:t>
            </a:r>
            <a:r>
              <a:rPr lang="zh-CN" altLang="en-US" dirty="0" smtClean="0"/>
              <a:t>内容。</a:t>
            </a:r>
            <a:endParaRPr lang="zh-CN" altLang="en-US" dirty="0"/>
          </a:p>
        </p:txBody>
      </p:sp>
    </p:spTree>
    <p:custDataLst>
      <p:tags r:id="rId1"/>
    </p:custDataLst>
    <p:extLst>
      <p:ext uri="{BB962C8B-B14F-4D97-AF65-F5344CB8AC3E}">
        <p14:creationId xmlns:p14="http://schemas.microsoft.com/office/powerpoint/2010/main" val="2072989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正则表达式入门</a:t>
            </a:r>
            <a:r>
              <a:rPr lang="en-US" altLang="zh-CN" sz="2000" b="1" dirty="0">
                <a:solidFill>
                  <a:schemeClr val="tx1">
                    <a:lumMod val="50000"/>
                    <a:lumOff val="50000"/>
                  </a:schemeClr>
                </a:solidFill>
                <a:latin typeface="微软雅黑" pitchFamily="34" charset="-122"/>
                <a:ea typeface="微软雅黑" pitchFamily="34" charset="-122"/>
              </a:rPr>
              <a:t>——grep</a:t>
            </a:r>
            <a:r>
              <a:rPr lang="zh-CN" altLang="en-US" sz="2000" b="1" dirty="0" smtClean="0">
                <a:solidFill>
                  <a:schemeClr val="tx1">
                    <a:lumMod val="50000"/>
                    <a:lumOff val="50000"/>
                  </a:schemeClr>
                </a:solidFill>
                <a:latin typeface="微软雅黑" pitchFamily="34" charset="-122"/>
                <a:ea typeface="微软雅黑" pitchFamily="34" charset="-122"/>
              </a:rPr>
              <a:t>命令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6" name="矩形 15"/>
          <p:cNvSpPr/>
          <p:nvPr/>
        </p:nvSpPr>
        <p:spPr>
          <a:xfrm>
            <a:off x="362198" y="1948174"/>
            <a:ext cx="8401792" cy="1754326"/>
          </a:xfrm>
          <a:prstGeom prst="rect">
            <a:avLst/>
          </a:prstGeom>
        </p:spPr>
        <p:txBody>
          <a:bodyPr wrap="square">
            <a:spAutoFit/>
          </a:bodyPr>
          <a:lstStyle/>
          <a:p>
            <a:pPr>
              <a:lnSpc>
                <a:spcPct val="200000"/>
              </a:lnSpc>
            </a:pPr>
            <a:r>
              <a:rPr lang="zh-CN" altLang="en-US" b="1" u="sng" dirty="0" smtClean="0">
                <a:solidFill>
                  <a:srgbClr val="0070C0"/>
                </a:solidFill>
              </a:rPr>
              <a:t>管道</a:t>
            </a:r>
            <a:r>
              <a:rPr lang="zh-CN" altLang="en-US" dirty="0"/>
              <a:t>：是</a:t>
            </a:r>
            <a:r>
              <a:rPr lang="en-US" altLang="zh-CN" dirty="0"/>
              <a:t>Linux</a:t>
            </a:r>
            <a:r>
              <a:rPr lang="zh-CN" altLang="en-US" dirty="0"/>
              <a:t>中支持的一种通信机制，其作用是将一个程序的输出作为另一个程序的输入。</a:t>
            </a:r>
            <a:endParaRPr lang="en-US" altLang="zh-CN" dirty="0"/>
          </a:p>
          <a:p>
            <a:pPr>
              <a:lnSpc>
                <a:spcPct val="200000"/>
              </a:lnSpc>
            </a:pPr>
            <a:r>
              <a:rPr lang="zh-CN" altLang="en-US" b="1" u="sng" dirty="0" smtClean="0">
                <a:solidFill>
                  <a:srgbClr val="0070C0"/>
                </a:solidFill>
              </a:rPr>
              <a:t>管道</a:t>
            </a:r>
            <a:r>
              <a:rPr lang="zh-CN" altLang="en-US" b="1" u="sng" dirty="0">
                <a:solidFill>
                  <a:srgbClr val="0070C0"/>
                </a:solidFill>
              </a:rPr>
              <a:t>的</a:t>
            </a:r>
            <a:r>
              <a:rPr lang="zh-CN" altLang="en-US" b="1" u="sng" dirty="0" smtClean="0">
                <a:solidFill>
                  <a:srgbClr val="0070C0"/>
                </a:solidFill>
              </a:rPr>
              <a:t>符号</a:t>
            </a:r>
            <a:r>
              <a:rPr lang="zh-CN" altLang="en-US" dirty="0"/>
              <a:t>：“</a:t>
            </a:r>
            <a:r>
              <a:rPr lang="en-US" altLang="zh-CN" dirty="0" smtClean="0"/>
              <a:t>|</a:t>
            </a:r>
            <a:r>
              <a:rPr lang="zh-CN" altLang="en-US" dirty="0" smtClean="0"/>
              <a:t>”，</a:t>
            </a:r>
            <a:r>
              <a:rPr lang="zh-CN" altLang="en-US" dirty="0"/>
              <a:t>通过这个符号连接前后连个</a:t>
            </a:r>
            <a:r>
              <a:rPr lang="zh-CN" altLang="en-US" dirty="0" smtClean="0"/>
              <a:t>命令。</a:t>
            </a:r>
            <a:endParaRPr lang="zh-CN" altLang="en-US" dirty="0"/>
          </a:p>
        </p:txBody>
      </p:sp>
      <p:grpSp>
        <p:nvGrpSpPr>
          <p:cNvPr id="17" name="组合 2"/>
          <p:cNvGrpSpPr>
            <a:grpSpLocks/>
          </p:cNvGrpSpPr>
          <p:nvPr/>
        </p:nvGrpSpPr>
        <p:grpSpPr bwMode="auto">
          <a:xfrm>
            <a:off x="2289794" y="3949931"/>
            <a:ext cx="5292106" cy="1922241"/>
            <a:chOff x="3019007" y="3398964"/>
            <a:chExt cx="2123837" cy="1923790"/>
          </a:xfrm>
        </p:grpSpPr>
        <p:sp>
          <p:nvSpPr>
            <p:cNvPr id="18" name="矩形 1"/>
            <p:cNvSpPr>
              <a:spLocks noChangeArrowheads="1"/>
            </p:cNvSpPr>
            <p:nvPr/>
          </p:nvSpPr>
          <p:spPr bwMode="auto">
            <a:xfrm>
              <a:off x="3019007" y="3398964"/>
              <a:ext cx="2123837" cy="192379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9" name="矩形 18"/>
            <p:cNvSpPr>
              <a:spLocks noChangeArrowheads="1"/>
            </p:cNvSpPr>
            <p:nvPr/>
          </p:nvSpPr>
          <p:spPr bwMode="auto">
            <a:xfrm>
              <a:off x="3107110" y="3582641"/>
              <a:ext cx="2035734" cy="157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ls | grep --color 'Do'</a:t>
              </a:r>
            </a:p>
            <a:p>
              <a:pPr marL="0" lvl="0" indent="0" eaLnBrk="0" hangingPunct="0">
                <a:lnSpc>
                  <a:spcPct val="200000"/>
                </a:lnSpc>
                <a:defRPr/>
              </a:pPr>
              <a:r>
                <a:rPr lang="en-US" altLang="zh-CN" sz="1600" b="1" kern="0" dirty="0">
                  <a:solidFill>
                    <a:srgbClr val="FF0000"/>
                  </a:solidFill>
                  <a:latin typeface="微软雅黑" pitchFamily="34" charset="-122"/>
                  <a:ea typeface="微软雅黑" pitchFamily="34" charset="-122"/>
                </a:rPr>
                <a:t>Do</a:t>
              </a:r>
              <a:r>
                <a:rPr lang="en-US" altLang="zh-CN" sz="1600" b="1" kern="0" dirty="0">
                  <a:solidFill>
                    <a:prstClr val="white"/>
                  </a:solidFill>
                  <a:latin typeface="微软雅黑" pitchFamily="34" charset="-122"/>
                  <a:ea typeface="微软雅黑" pitchFamily="34" charset="-122"/>
                </a:rPr>
                <a:t>cuments</a:t>
              </a:r>
            </a:p>
            <a:p>
              <a:pPr marL="0" lvl="0" indent="0" eaLnBrk="0" hangingPunct="0">
                <a:lnSpc>
                  <a:spcPct val="200000"/>
                </a:lnSpc>
                <a:defRPr/>
              </a:pPr>
              <a:r>
                <a:rPr lang="en-US" altLang="zh-CN" sz="1600" b="1" kern="0" dirty="0" smtClean="0">
                  <a:solidFill>
                    <a:srgbClr val="FF0000"/>
                  </a:solidFill>
                  <a:latin typeface="微软雅黑" pitchFamily="34" charset="-122"/>
                  <a:ea typeface="微软雅黑" pitchFamily="34" charset="-122"/>
                </a:rPr>
                <a:t>Do</a:t>
              </a:r>
              <a:r>
                <a:rPr lang="en-US" altLang="zh-CN" sz="1600" b="1" kern="0" dirty="0" smtClean="0">
                  <a:solidFill>
                    <a:prstClr val="white"/>
                  </a:solidFill>
                  <a:latin typeface="微软雅黑" pitchFamily="34" charset="-122"/>
                  <a:ea typeface="微软雅黑" pitchFamily="34" charset="-122"/>
                </a:rPr>
                <a:t>wnloads</a:t>
              </a:r>
            </a:p>
          </p:txBody>
        </p:sp>
      </p:grpSp>
    </p:spTree>
    <p:custDataLst>
      <p:tags r:id="rId1"/>
    </p:custDataLst>
    <p:extLst>
      <p:ext uri="{BB962C8B-B14F-4D97-AF65-F5344CB8AC3E}">
        <p14:creationId xmlns:p14="http://schemas.microsoft.com/office/powerpoint/2010/main" val="1326362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88520" y="2144048"/>
            <a:ext cx="2315917" cy="792088"/>
            <a:chOff x="3419145" y="2167798"/>
            <a:chExt cx="2315917" cy="792088"/>
          </a:xfrm>
        </p:grpSpPr>
        <p:sp>
          <p:nvSpPr>
            <p:cNvPr id="7" name="圆角矩形 6"/>
            <p:cNvSpPr/>
            <p:nvPr/>
          </p:nvSpPr>
          <p:spPr>
            <a:xfrm>
              <a:off x="3419145" y="2239806"/>
              <a:ext cx="2304256" cy="720080"/>
            </a:xfrm>
            <a:prstGeom prst="roundRect">
              <a:avLst/>
            </a:prstGeom>
            <a:solidFill>
              <a:srgbClr val="FBFBFB"/>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3419145" y="2167798"/>
              <a:ext cx="2315917" cy="504056"/>
              <a:chOff x="3408211" y="1484784"/>
              <a:chExt cx="2315917" cy="504056"/>
            </a:xfrm>
          </p:grpSpPr>
          <p:sp>
            <p:nvSpPr>
              <p:cNvPr id="12" name="椭圆 11"/>
              <p:cNvSpPr/>
              <p:nvPr/>
            </p:nvSpPr>
            <p:spPr>
              <a:xfrm>
                <a:off x="3408211" y="1484784"/>
                <a:ext cx="144016" cy="14401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580112" y="1484784"/>
                <a:ext cx="144016" cy="14401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874895" y="1588730"/>
                <a:ext cx="1370888" cy="400110"/>
              </a:xfrm>
              <a:prstGeom prst="rect">
                <a:avLst/>
              </a:prstGeom>
              <a:noFill/>
            </p:spPr>
            <p:txBody>
              <a:bodyPr wrap="none" rtlCol="0">
                <a:spAutoFit/>
              </a:bodyPr>
              <a:lstStyle/>
              <a:p>
                <a:r>
                  <a:rPr lang="zh-CN" altLang="en-US" sz="2000" b="1" spc="300" dirty="0" smtClean="0">
                    <a:solidFill>
                      <a:srgbClr val="C00000"/>
                    </a:solidFill>
                    <a:latin typeface="黑体" panose="02010609060101010101" pitchFamily="49" charset="-122"/>
                    <a:ea typeface="黑体" panose="02010609060101010101" pitchFamily="49" charset="-122"/>
                  </a:rPr>
                  <a:t>值得一提</a:t>
                </a:r>
                <a:endParaRPr lang="zh-CN" altLang="en-US" sz="2000" b="1" spc="300" dirty="0">
                  <a:solidFill>
                    <a:srgbClr val="C00000"/>
                  </a:solidFill>
                  <a:latin typeface="黑体" panose="02010609060101010101" pitchFamily="49" charset="-122"/>
                  <a:ea typeface="黑体" panose="02010609060101010101" pitchFamily="49" charset="-122"/>
                </a:endParaRPr>
              </a:p>
            </p:txBody>
          </p:sp>
        </p:grpSp>
      </p:grpSp>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命令</a:t>
            </a:r>
            <a:r>
              <a:rPr lang="zh-CN" altLang="en-US" sz="2000" b="1" dirty="0">
                <a:solidFill>
                  <a:schemeClr val="tx1">
                    <a:lumMod val="50000"/>
                    <a:lumOff val="50000"/>
                  </a:schemeClr>
                </a:solidFill>
                <a:latin typeface="微软雅黑" pitchFamily="34" charset="-122"/>
                <a:ea typeface="微软雅黑" pitchFamily="34" charset="-122"/>
              </a:rPr>
              <a:t>格式</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8" name="组合 7"/>
          <p:cNvGrpSpPr/>
          <p:nvPr/>
        </p:nvGrpSpPr>
        <p:grpSpPr>
          <a:xfrm>
            <a:off x="721284" y="2648103"/>
            <a:ext cx="7698328" cy="2743295"/>
            <a:chOff x="971600" y="1988840"/>
            <a:chExt cx="7200728" cy="2160240"/>
          </a:xfrm>
        </p:grpSpPr>
        <p:sp>
          <p:nvSpPr>
            <p:cNvPr id="9" name="流程图: 过程 8"/>
            <p:cNvSpPr/>
            <p:nvPr/>
          </p:nvSpPr>
          <p:spPr>
            <a:xfrm>
              <a:off x="971600" y="1988840"/>
              <a:ext cx="7200001" cy="2160000"/>
            </a:xfrm>
            <a:prstGeom prst="flowChartProces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可选过程 9"/>
            <p:cNvSpPr/>
            <p:nvPr/>
          </p:nvSpPr>
          <p:spPr>
            <a:xfrm>
              <a:off x="972327" y="1989080"/>
              <a:ext cx="7200001" cy="2160000"/>
            </a:xfrm>
            <a:prstGeom prst="flowChartAlternateProcess">
              <a:avLst/>
            </a:prstGeom>
            <a:solidFill>
              <a:srgbClr val="FBFBFB"/>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959149" y="2767094"/>
            <a:ext cx="7401087" cy="2477601"/>
          </a:xfrm>
          <a:prstGeom prst="rect">
            <a:avLst/>
          </a:prstGeom>
        </p:spPr>
        <p:txBody>
          <a:bodyPr wrap="square">
            <a:spAutoFit/>
          </a:bodyPr>
          <a:lstStyle/>
          <a:p>
            <a:pPr>
              <a:lnSpc>
                <a:spcPct val="150000"/>
              </a:lnSpc>
              <a:spcBef>
                <a:spcPts val="1200"/>
              </a:spcBef>
            </a:pPr>
            <a:r>
              <a:rPr lang="zh-CN" altLang="zh-CN" dirty="0" smtClean="0"/>
              <a:t>值得一提</a:t>
            </a:r>
            <a:r>
              <a:rPr lang="zh-CN" altLang="zh-CN" dirty="0"/>
              <a:t>的是，</a:t>
            </a:r>
            <a:r>
              <a:rPr lang="zh-CN" altLang="zh-CN" b="1" u="sng" dirty="0">
                <a:solidFill>
                  <a:srgbClr val="0070C0"/>
                </a:solidFill>
              </a:rPr>
              <a:t>命令的选项</a:t>
            </a:r>
            <a:r>
              <a:rPr lang="zh-CN" altLang="zh-CN" dirty="0"/>
              <a:t>有两种，分别为</a:t>
            </a:r>
            <a:r>
              <a:rPr lang="zh-CN" altLang="zh-CN" b="1" u="sng" dirty="0">
                <a:solidFill>
                  <a:srgbClr val="0070C0"/>
                </a:solidFill>
              </a:rPr>
              <a:t>长选项</a:t>
            </a:r>
            <a:r>
              <a:rPr lang="zh-CN" altLang="zh-CN" dirty="0"/>
              <a:t>和</a:t>
            </a:r>
            <a:r>
              <a:rPr lang="zh-CN" altLang="zh-CN" b="1" u="sng" dirty="0">
                <a:solidFill>
                  <a:srgbClr val="0070C0"/>
                </a:solidFill>
              </a:rPr>
              <a:t>短选项</a:t>
            </a:r>
            <a:r>
              <a:rPr lang="zh-CN" altLang="zh-CN" dirty="0" smtClean="0"/>
              <a:t>。</a:t>
            </a:r>
            <a:endParaRPr lang="en-US" altLang="zh-CN" dirty="0" smtClean="0"/>
          </a:p>
          <a:p>
            <a:pPr>
              <a:lnSpc>
                <a:spcPct val="150000"/>
              </a:lnSpc>
              <a:spcBef>
                <a:spcPts val="1200"/>
              </a:spcBef>
            </a:pPr>
            <a:r>
              <a:rPr lang="zh-CN" altLang="zh-CN" dirty="0" smtClean="0"/>
              <a:t>上述</a:t>
            </a:r>
            <a:r>
              <a:rPr lang="zh-CN" altLang="zh-CN" dirty="0"/>
              <a:t>示例中的“</a:t>
            </a:r>
            <a:r>
              <a:rPr lang="en-US" altLang="zh-CN" dirty="0"/>
              <a:t>-a</a:t>
            </a:r>
            <a:r>
              <a:rPr lang="zh-CN" altLang="zh-CN" dirty="0"/>
              <a:t>”为短选项，对应的长选项为“</a:t>
            </a:r>
            <a:r>
              <a:rPr lang="en-US" altLang="zh-CN" dirty="0"/>
              <a:t>--all</a:t>
            </a:r>
            <a:r>
              <a:rPr lang="zh-CN" altLang="zh-CN" dirty="0"/>
              <a:t>”。两种选项功能相同，区别在于多个短选项可以组合使用</a:t>
            </a:r>
            <a:r>
              <a:rPr lang="zh-CN" altLang="zh-CN" dirty="0" smtClean="0"/>
              <a:t>。</a:t>
            </a:r>
            <a:endParaRPr lang="en-US" altLang="zh-CN" dirty="0" smtClean="0"/>
          </a:p>
          <a:p>
            <a:pPr>
              <a:lnSpc>
                <a:spcPct val="150000"/>
              </a:lnSpc>
              <a:spcBef>
                <a:spcPts val="1200"/>
              </a:spcBef>
            </a:pPr>
            <a:r>
              <a:rPr lang="zh-CN" altLang="zh-CN" dirty="0" smtClean="0"/>
              <a:t>例如</a:t>
            </a:r>
            <a:r>
              <a:rPr lang="zh-CN" altLang="zh-CN" dirty="0"/>
              <a:t>，</a:t>
            </a:r>
            <a:r>
              <a:rPr lang="en-US" altLang="zh-CN" dirty="0"/>
              <a:t>ls</a:t>
            </a:r>
            <a:r>
              <a:rPr lang="zh-CN" altLang="zh-CN" dirty="0"/>
              <a:t>命令还有一个常用选项“</a:t>
            </a:r>
            <a:r>
              <a:rPr lang="en-US" altLang="zh-CN" dirty="0"/>
              <a:t>-l</a:t>
            </a:r>
            <a:r>
              <a:rPr lang="zh-CN" altLang="zh-CN" dirty="0"/>
              <a:t>”表示输出文件的详细信息，当同时用到两个选项时可以组合成“</a:t>
            </a:r>
            <a:r>
              <a:rPr lang="en-US" altLang="zh-CN" dirty="0"/>
              <a:t>-al</a:t>
            </a:r>
            <a:r>
              <a:rPr lang="zh-CN" altLang="zh-CN" dirty="0"/>
              <a:t>”，相当于“</a:t>
            </a:r>
            <a:r>
              <a:rPr lang="en-US" altLang="zh-CN" dirty="0"/>
              <a:t>-a -l</a:t>
            </a:r>
            <a:r>
              <a:rPr lang="zh-CN" altLang="zh-CN" dirty="0"/>
              <a:t>”。</a:t>
            </a:r>
          </a:p>
        </p:txBody>
      </p:sp>
    </p:spTree>
    <p:custDataLst>
      <p:tags r:id="rId1"/>
    </p:custDataLst>
    <p:extLst>
      <p:ext uri="{BB962C8B-B14F-4D97-AF65-F5344CB8AC3E}">
        <p14:creationId xmlns:p14="http://schemas.microsoft.com/office/powerpoint/2010/main" val="1033436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正则表达式入门</a:t>
            </a:r>
            <a:r>
              <a:rPr lang="en-US" altLang="zh-CN" sz="2000" b="1" dirty="0">
                <a:solidFill>
                  <a:schemeClr val="tx1">
                    <a:lumMod val="50000"/>
                    <a:lumOff val="50000"/>
                  </a:schemeClr>
                </a:solidFill>
                <a:latin typeface="微软雅黑" pitchFamily="34" charset="-122"/>
                <a:ea typeface="微软雅黑" pitchFamily="34" charset="-122"/>
              </a:rPr>
              <a:t>——grep</a:t>
            </a:r>
            <a:r>
              <a:rPr lang="zh-CN" altLang="en-US" sz="2000" b="1" dirty="0" smtClean="0">
                <a:solidFill>
                  <a:schemeClr val="tx1">
                    <a:lumMod val="50000"/>
                    <a:lumOff val="50000"/>
                  </a:schemeClr>
                </a:solidFill>
                <a:latin typeface="微软雅黑" pitchFamily="34" charset="-122"/>
                <a:ea typeface="微软雅黑" pitchFamily="34" charset="-122"/>
              </a:rPr>
              <a:t>命令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557910"/>
          </a:xfrm>
          <a:prstGeom prst="rect">
            <a:avLst/>
          </a:prstGeom>
        </p:spPr>
        <p:txBody>
          <a:bodyPr wrap="square">
            <a:spAutoFit/>
          </a:bodyPr>
          <a:lstStyle/>
          <a:p>
            <a:pPr>
              <a:lnSpc>
                <a:spcPct val="200000"/>
              </a:lnSpc>
            </a:pPr>
            <a:r>
              <a:rPr lang="en-US" altLang="zh-CN" b="1" u="sng" dirty="0" smtClean="0">
                <a:solidFill>
                  <a:srgbClr val="0070C0"/>
                </a:solidFill>
              </a:rPr>
              <a:t>grep</a:t>
            </a:r>
            <a:r>
              <a:rPr lang="zh-CN" altLang="en-US" b="1" u="sng" dirty="0">
                <a:solidFill>
                  <a:srgbClr val="0070C0"/>
                </a:solidFill>
              </a:rPr>
              <a:t>命令的第</a:t>
            </a:r>
            <a:r>
              <a:rPr lang="en-US" altLang="zh-CN" b="1" u="sng" dirty="0">
                <a:solidFill>
                  <a:srgbClr val="0070C0"/>
                </a:solidFill>
              </a:rPr>
              <a:t>2</a:t>
            </a:r>
            <a:r>
              <a:rPr lang="zh-CN" altLang="en-US" b="1" u="sng" dirty="0">
                <a:solidFill>
                  <a:srgbClr val="0070C0"/>
                </a:solidFill>
              </a:rPr>
              <a:t>个</a:t>
            </a:r>
            <a:r>
              <a:rPr lang="zh-CN" altLang="en-US" b="1" u="sng" dirty="0" smtClean="0">
                <a:solidFill>
                  <a:srgbClr val="0070C0"/>
                </a:solidFill>
              </a:rPr>
              <a:t>参数</a:t>
            </a:r>
            <a:r>
              <a:rPr lang="zh-CN" altLang="en-US" dirty="0"/>
              <a:t>：</a:t>
            </a:r>
            <a:r>
              <a:rPr lang="zh-CN" altLang="en-US" dirty="0" smtClean="0"/>
              <a:t>是</a:t>
            </a:r>
            <a:r>
              <a:rPr lang="zh-CN" altLang="en-US" dirty="0"/>
              <a:t>可选参数，用于读取指定的文件内容进行正则模式匹配。</a:t>
            </a:r>
          </a:p>
        </p:txBody>
      </p:sp>
      <p:grpSp>
        <p:nvGrpSpPr>
          <p:cNvPr id="6" name="组合 2"/>
          <p:cNvGrpSpPr>
            <a:grpSpLocks/>
          </p:cNvGrpSpPr>
          <p:nvPr/>
        </p:nvGrpSpPr>
        <p:grpSpPr bwMode="auto">
          <a:xfrm>
            <a:off x="1262830" y="2988809"/>
            <a:ext cx="6750870" cy="1481591"/>
            <a:chOff x="3019007" y="3398964"/>
            <a:chExt cx="2177652" cy="1482785"/>
          </a:xfrm>
        </p:grpSpPr>
        <p:sp>
          <p:nvSpPr>
            <p:cNvPr id="7" name="矩形 1"/>
            <p:cNvSpPr>
              <a:spLocks noChangeArrowheads="1"/>
            </p:cNvSpPr>
            <p:nvPr/>
          </p:nvSpPr>
          <p:spPr bwMode="auto">
            <a:xfrm>
              <a:off x="3019007" y="3398964"/>
              <a:ext cx="2177652" cy="1482785"/>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3107110" y="3582641"/>
              <a:ext cx="2035734" cy="10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grep --color '</a:t>
              </a:r>
              <a:r>
                <a:rPr lang="en-US" altLang="zh-CN" sz="1600" b="1" kern="0" dirty="0" err="1">
                  <a:solidFill>
                    <a:prstClr val="white"/>
                  </a:solidFill>
                  <a:latin typeface="微软雅黑" pitchFamily="34" charset="-122"/>
                  <a:ea typeface="微软雅黑" pitchFamily="34" charset="-122"/>
                </a:rPr>
                <a:t>itheima</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etc</a:t>
              </a: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passwd</a:t>
              </a:r>
              <a:endParaRPr lang="en-US" altLang="zh-CN" sz="16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a:solidFill>
                    <a:srgbClr val="FF0000"/>
                  </a:solidFill>
                  <a:latin typeface="微软雅黑" pitchFamily="34" charset="-122"/>
                  <a:ea typeface="微软雅黑" pitchFamily="34" charset="-122"/>
                </a:rPr>
                <a:t>itheima</a:t>
              </a:r>
              <a:r>
                <a:rPr lang="en-US" altLang="zh-CN" sz="1600" b="1" kern="0" dirty="0">
                  <a:solidFill>
                    <a:prstClr val="white"/>
                  </a:solidFill>
                  <a:latin typeface="微软雅黑" pitchFamily="34" charset="-122"/>
                  <a:ea typeface="微软雅黑" pitchFamily="34" charset="-122"/>
                </a:rPr>
                <a:t>:x:500:500:</a:t>
              </a:r>
              <a:r>
                <a:rPr lang="en-US" altLang="zh-CN" sz="1600" b="1" kern="0" dirty="0">
                  <a:solidFill>
                    <a:srgbClr val="FF0000"/>
                  </a:solidFill>
                  <a:latin typeface="微软雅黑" pitchFamily="34" charset="-122"/>
                  <a:ea typeface="微软雅黑" pitchFamily="34" charset="-122"/>
                </a:rPr>
                <a:t>itheima</a:t>
              </a:r>
              <a:r>
                <a:rPr lang="en-US" altLang="zh-CN" sz="1600" b="1" kern="0" dirty="0">
                  <a:solidFill>
                    <a:prstClr val="white"/>
                  </a:solidFill>
                  <a:latin typeface="微软雅黑" pitchFamily="34" charset="-122"/>
                  <a:ea typeface="微软雅黑" pitchFamily="34" charset="-122"/>
                </a:rPr>
                <a:t>.com:/home/</a:t>
              </a:r>
              <a:r>
                <a:rPr lang="en-US" altLang="zh-CN" sz="1600" b="1" kern="0" dirty="0" err="1">
                  <a:solidFill>
                    <a:srgbClr val="FF0000"/>
                  </a:solidFill>
                  <a:latin typeface="微软雅黑" pitchFamily="34" charset="-122"/>
                  <a:ea typeface="微软雅黑" pitchFamily="34" charset="-122"/>
                </a:rPr>
                <a:t>itheima</a:t>
              </a:r>
              <a:r>
                <a:rPr lang="en-US" altLang="zh-CN" sz="1600" b="1" kern="0" dirty="0">
                  <a:solidFill>
                    <a:prstClr val="white"/>
                  </a:solidFill>
                  <a:latin typeface="微软雅黑" pitchFamily="34" charset="-122"/>
                  <a:ea typeface="微软雅黑" pitchFamily="34" charset="-122"/>
                </a:rPr>
                <a:t>:/</a:t>
              </a:r>
              <a:r>
                <a:rPr lang="en-US" altLang="zh-CN" sz="1600" b="1" kern="0" dirty="0" smtClean="0">
                  <a:solidFill>
                    <a:prstClr val="white"/>
                  </a:solidFill>
                  <a:latin typeface="微软雅黑" pitchFamily="34" charset="-122"/>
                  <a:ea typeface="微软雅黑" pitchFamily="34" charset="-122"/>
                </a:rPr>
                <a:t>bin/bash</a:t>
              </a:r>
            </a:p>
          </p:txBody>
        </p:sp>
      </p:grpSp>
    </p:spTree>
    <p:custDataLst>
      <p:tags r:id="rId1"/>
    </p:custDataLst>
    <p:extLst>
      <p:ext uri="{BB962C8B-B14F-4D97-AF65-F5344CB8AC3E}">
        <p14:creationId xmlns:p14="http://schemas.microsoft.com/office/powerpoint/2010/main" val="2136044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正则表达式入门</a:t>
            </a:r>
            <a:r>
              <a:rPr lang="en-US" altLang="zh-CN" sz="2000" b="1" dirty="0" smtClean="0">
                <a:solidFill>
                  <a:schemeClr val="tx1">
                    <a:lumMod val="50000"/>
                    <a:lumOff val="50000"/>
                  </a:schemeClr>
                </a:solidFill>
                <a:latin typeface="微软雅黑" pitchFamily="34" charset="-122"/>
                <a:ea typeface="微软雅黑" pitchFamily="34" charset="-122"/>
              </a:rPr>
              <a:t>——POSIX</a:t>
            </a:r>
            <a:r>
              <a:rPr lang="zh-CN" altLang="en-US" sz="2000" b="1" dirty="0">
                <a:solidFill>
                  <a:schemeClr val="tx1">
                    <a:lumMod val="50000"/>
                    <a:lumOff val="50000"/>
                  </a:schemeClr>
                </a:solidFill>
                <a:latin typeface="微软雅黑" pitchFamily="34" charset="-122"/>
                <a:ea typeface="微软雅黑" pitchFamily="34" charset="-122"/>
              </a:rPr>
              <a:t>和</a:t>
            </a:r>
            <a:r>
              <a:rPr lang="en-US" altLang="zh-CN" sz="2000" b="1" dirty="0">
                <a:solidFill>
                  <a:schemeClr val="tx1">
                    <a:lumMod val="50000"/>
                    <a:lumOff val="50000"/>
                  </a:schemeClr>
                </a:solidFill>
                <a:latin typeface="微软雅黑" pitchFamily="34" charset="-122"/>
                <a:ea typeface="微软雅黑" pitchFamily="34" charset="-122"/>
              </a:rPr>
              <a:t>Perl</a:t>
            </a:r>
            <a:r>
              <a:rPr lang="zh-CN" altLang="en-US" sz="2000" b="1" dirty="0">
                <a:solidFill>
                  <a:schemeClr val="tx1">
                    <a:lumMod val="50000"/>
                    <a:lumOff val="50000"/>
                  </a:schemeClr>
                </a:solidFill>
                <a:latin typeface="微软雅黑" pitchFamily="34" charset="-122"/>
                <a:ea typeface="微软雅黑" pitchFamily="34" charset="-122"/>
              </a:rPr>
              <a:t>语法</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2308324"/>
          </a:xfrm>
          <a:prstGeom prst="rect">
            <a:avLst/>
          </a:prstGeom>
        </p:spPr>
        <p:txBody>
          <a:bodyPr wrap="square">
            <a:spAutoFit/>
          </a:bodyPr>
          <a:lstStyle/>
          <a:p>
            <a:pPr>
              <a:lnSpc>
                <a:spcPct val="200000"/>
              </a:lnSpc>
            </a:pPr>
            <a:r>
              <a:rPr lang="en-US" altLang="zh-CN" b="1" u="sng" dirty="0" smtClean="0">
                <a:solidFill>
                  <a:srgbClr val="0070C0"/>
                </a:solidFill>
              </a:rPr>
              <a:t>grep</a:t>
            </a:r>
            <a:r>
              <a:rPr lang="zh-CN" altLang="en-US" b="1" u="sng" dirty="0" smtClean="0">
                <a:solidFill>
                  <a:srgbClr val="0070C0"/>
                </a:solidFill>
              </a:rPr>
              <a:t>命令支持的正则语法</a:t>
            </a:r>
            <a:r>
              <a:rPr lang="zh-CN" altLang="en-US" dirty="0" smtClean="0"/>
              <a:t>：</a:t>
            </a:r>
            <a:r>
              <a:rPr lang="en-US" altLang="zh-CN" dirty="0"/>
              <a:t>POSIX</a:t>
            </a:r>
            <a:r>
              <a:rPr lang="zh-CN" altLang="en-US" dirty="0"/>
              <a:t>和</a:t>
            </a:r>
            <a:r>
              <a:rPr lang="en-US" altLang="zh-CN" dirty="0"/>
              <a:t>Perl</a:t>
            </a:r>
            <a:r>
              <a:rPr lang="zh-CN" altLang="en-US" dirty="0"/>
              <a:t>两种正则表达式</a:t>
            </a:r>
            <a:r>
              <a:rPr lang="zh-CN" altLang="en-US" dirty="0" smtClean="0"/>
              <a:t>语法；</a:t>
            </a:r>
            <a:endParaRPr lang="en-US" altLang="zh-CN" dirty="0"/>
          </a:p>
          <a:p>
            <a:pPr>
              <a:lnSpc>
                <a:spcPct val="200000"/>
              </a:lnSpc>
            </a:pPr>
            <a:r>
              <a:rPr lang="en-US" altLang="zh-CN" b="1" u="sng" dirty="0" smtClean="0">
                <a:solidFill>
                  <a:srgbClr val="0070C0"/>
                </a:solidFill>
              </a:rPr>
              <a:t>grep</a:t>
            </a:r>
            <a:r>
              <a:rPr lang="zh-CN" altLang="en-US" b="1" u="sng" dirty="0">
                <a:solidFill>
                  <a:srgbClr val="0070C0"/>
                </a:solidFill>
              </a:rPr>
              <a:t>命令默认语法</a:t>
            </a:r>
            <a:r>
              <a:rPr lang="zh-CN" altLang="en-US" dirty="0"/>
              <a:t>：</a:t>
            </a:r>
            <a:r>
              <a:rPr lang="en-US" altLang="zh-CN" dirty="0"/>
              <a:t>POSIX </a:t>
            </a:r>
            <a:r>
              <a:rPr lang="en-US" altLang="zh-CN" dirty="0" smtClean="0"/>
              <a:t>BRE</a:t>
            </a:r>
            <a:r>
              <a:rPr lang="zh-CN" altLang="en-US" dirty="0" smtClean="0"/>
              <a:t>；</a:t>
            </a:r>
            <a:endParaRPr lang="en-US" altLang="zh-CN" dirty="0"/>
          </a:p>
          <a:p>
            <a:pPr>
              <a:lnSpc>
                <a:spcPct val="200000"/>
              </a:lnSpc>
            </a:pPr>
            <a:r>
              <a:rPr lang="zh-CN" altLang="en-US" b="1" u="sng" dirty="0">
                <a:solidFill>
                  <a:srgbClr val="0070C0"/>
                </a:solidFill>
              </a:rPr>
              <a:t>选项“</a:t>
            </a:r>
            <a:r>
              <a:rPr lang="en-US" altLang="zh-CN" b="1" u="sng" dirty="0">
                <a:solidFill>
                  <a:srgbClr val="0070C0"/>
                </a:solidFill>
              </a:rPr>
              <a:t>-</a:t>
            </a:r>
            <a:r>
              <a:rPr lang="en-US" altLang="zh-CN" b="1" u="sng" dirty="0" smtClean="0">
                <a:solidFill>
                  <a:srgbClr val="0070C0"/>
                </a:solidFill>
              </a:rPr>
              <a:t>E</a:t>
            </a:r>
            <a:r>
              <a:rPr lang="zh-CN" altLang="en-US" b="1" u="sng" dirty="0" smtClean="0">
                <a:solidFill>
                  <a:srgbClr val="0070C0"/>
                </a:solidFill>
              </a:rPr>
              <a:t>”</a:t>
            </a:r>
            <a:r>
              <a:rPr lang="zh-CN" altLang="en-US" dirty="0" smtClean="0"/>
              <a:t>：</a:t>
            </a:r>
            <a:r>
              <a:rPr lang="zh-CN" altLang="en-US" dirty="0"/>
              <a:t>可以切换到</a:t>
            </a:r>
            <a:r>
              <a:rPr lang="en-US" altLang="zh-CN" dirty="0"/>
              <a:t>POSIX ERE</a:t>
            </a:r>
            <a:r>
              <a:rPr lang="zh-CN" altLang="en-US" dirty="0" smtClean="0"/>
              <a:t>语法；</a:t>
            </a:r>
            <a:endParaRPr lang="zh-CN" altLang="en-US" dirty="0"/>
          </a:p>
          <a:p>
            <a:pPr>
              <a:lnSpc>
                <a:spcPct val="200000"/>
              </a:lnSpc>
            </a:pPr>
            <a:r>
              <a:rPr lang="zh-CN" altLang="en-US" b="1" u="sng" dirty="0">
                <a:solidFill>
                  <a:srgbClr val="0070C0"/>
                </a:solidFill>
              </a:rPr>
              <a:t>选项“</a:t>
            </a:r>
            <a:r>
              <a:rPr lang="en-US" altLang="zh-CN" b="1" u="sng" dirty="0">
                <a:solidFill>
                  <a:srgbClr val="0070C0"/>
                </a:solidFill>
              </a:rPr>
              <a:t>-</a:t>
            </a:r>
            <a:r>
              <a:rPr lang="en-US" altLang="zh-CN" b="1" u="sng" dirty="0" smtClean="0">
                <a:solidFill>
                  <a:srgbClr val="0070C0"/>
                </a:solidFill>
              </a:rPr>
              <a:t>P</a:t>
            </a:r>
            <a:r>
              <a:rPr lang="zh-CN" altLang="en-US" b="1" u="sng" dirty="0" smtClean="0">
                <a:solidFill>
                  <a:srgbClr val="0070C0"/>
                </a:solidFill>
              </a:rPr>
              <a:t>”</a:t>
            </a:r>
            <a:r>
              <a:rPr lang="zh-CN" altLang="en-US" dirty="0" smtClean="0"/>
              <a:t>：</a:t>
            </a:r>
            <a:r>
              <a:rPr lang="zh-CN" altLang="en-US" dirty="0"/>
              <a:t>可以切换到</a:t>
            </a:r>
            <a:r>
              <a:rPr lang="en-US" altLang="zh-CN" dirty="0"/>
              <a:t>Perl</a:t>
            </a:r>
            <a:r>
              <a:rPr lang="zh-CN" altLang="en-US" dirty="0"/>
              <a:t>语法（选项</a:t>
            </a:r>
            <a:r>
              <a:rPr lang="en-US" altLang="zh-CN" dirty="0"/>
              <a:t>E</a:t>
            </a:r>
            <a:r>
              <a:rPr lang="zh-CN" altLang="en-US" dirty="0"/>
              <a:t>和</a:t>
            </a:r>
            <a:r>
              <a:rPr lang="en-US" altLang="zh-CN" dirty="0"/>
              <a:t>P</a:t>
            </a:r>
            <a:r>
              <a:rPr lang="zh-CN" altLang="en-US" dirty="0"/>
              <a:t>不可同时使用</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982202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正则表达式入门</a:t>
            </a:r>
            <a:r>
              <a:rPr lang="en-US" altLang="zh-CN" sz="2000" b="1" dirty="0" smtClean="0">
                <a:solidFill>
                  <a:schemeClr val="tx1">
                    <a:lumMod val="50000"/>
                    <a:lumOff val="50000"/>
                  </a:schemeClr>
                </a:solidFill>
                <a:latin typeface="微软雅黑" pitchFamily="34" charset="-122"/>
                <a:ea typeface="微软雅黑" pitchFamily="34" charset="-122"/>
              </a:rPr>
              <a:t>——POSIX</a:t>
            </a:r>
            <a:r>
              <a:rPr lang="zh-CN" altLang="en-US" sz="2000" b="1" dirty="0">
                <a:solidFill>
                  <a:schemeClr val="tx1">
                    <a:lumMod val="50000"/>
                    <a:lumOff val="50000"/>
                  </a:schemeClr>
                </a:solidFill>
                <a:latin typeface="微软雅黑" pitchFamily="34" charset="-122"/>
                <a:ea typeface="微软雅黑" pitchFamily="34" charset="-122"/>
              </a:rPr>
              <a:t>和</a:t>
            </a:r>
            <a:r>
              <a:rPr lang="en-US" altLang="zh-CN" sz="2000" b="1" dirty="0">
                <a:solidFill>
                  <a:schemeClr val="tx1">
                    <a:lumMod val="50000"/>
                    <a:lumOff val="50000"/>
                  </a:schemeClr>
                </a:solidFill>
                <a:latin typeface="微软雅黑" pitchFamily="34" charset="-122"/>
                <a:ea typeface="微软雅黑" pitchFamily="34" charset="-122"/>
              </a:rPr>
              <a:t>Perl</a:t>
            </a:r>
            <a:r>
              <a:rPr lang="zh-CN" altLang="en-US" sz="2000" b="1" dirty="0">
                <a:solidFill>
                  <a:schemeClr val="tx1">
                    <a:lumMod val="50000"/>
                    <a:lumOff val="50000"/>
                  </a:schemeClr>
                </a:solidFill>
                <a:latin typeface="微软雅黑" pitchFamily="34" charset="-122"/>
                <a:ea typeface="微软雅黑" pitchFamily="34" charset="-122"/>
              </a:rPr>
              <a:t>语法</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9" name="组合 2"/>
          <p:cNvGrpSpPr>
            <a:grpSpLocks/>
          </p:cNvGrpSpPr>
          <p:nvPr/>
        </p:nvGrpSpPr>
        <p:grpSpPr bwMode="auto">
          <a:xfrm>
            <a:off x="1046930" y="2167800"/>
            <a:ext cx="6584040" cy="1481591"/>
            <a:chOff x="3019007" y="3398964"/>
            <a:chExt cx="2123837" cy="1482785"/>
          </a:xfrm>
        </p:grpSpPr>
        <p:sp>
          <p:nvSpPr>
            <p:cNvPr id="10" name="矩形 1"/>
            <p:cNvSpPr>
              <a:spLocks noChangeArrowheads="1"/>
            </p:cNvSpPr>
            <p:nvPr/>
          </p:nvSpPr>
          <p:spPr bwMode="auto">
            <a:xfrm>
              <a:off x="3019007" y="3398964"/>
              <a:ext cx="2123837" cy="1482785"/>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2" name="矩形 11"/>
            <p:cNvSpPr>
              <a:spLocks noChangeArrowheads="1"/>
            </p:cNvSpPr>
            <p:nvPr/>
          </p:nvSpPr>
          <p:spPr bwMode="auto">
            <a:xfrm>
              <a:off x="3107110" y="3582641"/>
              <a:ext cx="2035734" cy="10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ls | grep -P '^M.*c$'</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Music</a:t>
              </a:r>
            </a:p>
          </p:txBody>
        </p:sp>
      </p:grpSp>
      <p:sp>
        <p:nvSpPr>
          <p:cNvPr id="2" name="矩形 1"/>
          <p:cNvSpPr/>
          <p:nvPr/>
        </p:nvSpPr>
        <p:spPr>
          <a:xfrm>
            <a:off x="1021530" y="3731736"/>
            <a:ext cx="7296970" cy="216982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dirty="0" smtClean="0"/>
              <a:t>“</a:t>
            </a:r>
            <a:r>
              <a:rPr lang="en-US" altLang="zh-CN" dirty="0"/>
              <a:t>^</a:t>
            </a:r>
            <a:r>
              <a:rPr lang="zh-CN" altLang="zh-CN" dirty="0"/>
              <a:t>”匹配一行的</a:t>
            </a:r>
            <a:r>
              <a:rPr lang="zh-CN" altLang="zh-CN" dirty="0" smtClean="0"/>
              <a:t>开始</a:t>
            </a:r>
            <a:r>
              <a:rPr lang="zh-CN" altLang="en-US" dirty="0" smtClean="0"/>
              <a:t>；</a:t>
            </a:r>
            <a:endParaRPr lang="en-US" altLang="zh-CN" dirty="0" smtClean="0"/>
          </a:p>
          <a:p>
            <a:pPr marL="285750" indent="-285750">
              <a:lnSpc>
                <a:spcPct val="150000"/>
              </a:lnSpc>
              <a:buFont typeface="Wingdings" panose="05000000000000000000" pitchFamily="2" charset="2"/>
              <a:buChar char="Ø"/>
            </a:pPr>
            <a:r>
              <a:rPr lang="zh-CN" altLang="zh-CN" dirty="0" smtClean="0"/>
              <a:t>“</a:t>
            </a:r>
            <a:r>
              <a:rPr lang="en-US" altLang="zh-CN" dirty="0"/>
              <a:t>$</a:t>
            </a:r>
            <a:r>
              <a:rPr lang="zh-CN" altLang="zh-CN" dirty="0"/>
              <a:t>”匹配一行的</a:t>
            </a:r>
            <a:r>
              <a:rPr lang="zh-CN" altLang="zh-CN" dirty="0" smtClean="0"/>
              <a:t>结束</a:t>
            </a:r>
            <a:r>
              <a:rPr lang="zh-CN" altLang="en-US" dirty="0" smtClean="0"/>
              <a:t>；</a:t>
            </a:r>
            <a:endParaRPr lang="en-US" altLang="zh-CN" dirty="0" smtClean="0"/>
          </a:p>
          <a:p>
            <a:pPr marL="285750" indent="-285750">
              <a:lnSpc>
                <a:spcPct val="150000"/>
              </a:lnSpc>
              <a:buFont typeface="Wingdings" panose="05000000000000000000" pitchFamily="2" charset="2"/>
              <a:buChar char="Ø"/>
            </a:pPr>
            <a:r>
              <a:rPr lang="zh-CN" altLang="zh-CN" dirty="0" smtClean="0"/>
              <a:t>“</a:t>
            </a:r>
            <a:r>
              <a:rPr lang="en-US" altLang="zh-CN" dirty="0"/>
              <a:t>.</a:t>
            </a:r>
            <a:r>
              <a:rPr lang="zh-CN" altLang="zh-CN" dirty="0" smtClean="0"/>
              <a:t>”用于</a:t>
            </a:r>
            <a:r>
              <a:rPr lang="zh-CN" altLang="zh-CN" dirty="0"/>
              <a:t>匹配一个任意</a:t>
            </a:r>
            <a:r>
              <a:rPr lang="zh-CN" altLang="zh-CN" dirty="0" smtClean="0"/>
              <a:t>字符</a:t>
            </a:r>
            <a:r>
              <a:rPr lang="zh-CN" altLang="en-US" dirty="0" smtClean="0"/>
              <a:t>；</a:t>
            </a:r>
            <a:endParaRPr lang="en-US" altLang="zh-CN" dirty="0" smtClean="0"/>
          </a:p>
          <a:p>
            <a:pPr marL="285750" indent="-285750">
              <a:lnSpc>
                <a:spcPct val="150000"/>
              </a:lnSpc>
              <a:buFont typeface="Wingdings" panose="05000000000000000000" pitchFamily="2" charset="2"/>
              <a:buChar char="Ø"/>
            </a:pPr>
            <a:r>
              <a:rPr lang="zh-CN" altLang="zh-CN" dirty="0" smtClean="0"/>
              <a:t>“</a:t>
            </a:r>
            <a:r>
              <a:rPr lang="en-US" altLang="zh-CN" dirty="0"/>
              <a:t>*</a:t>
            </a:r>
            <a:r>
              <a:rPr lang="zh-CN" altLang="zh-CN" dirty="0"/>
              <a:t>”表示匹配它前面的字符零次或</a:t>
            </a:r>
            <a:r>
              <a:rPr lang="zh-CN" altLang="zh-CN" dirty="0" smtClean="0"/>
              <a:t>多次</a:t>
            </a:r>
            <a:r>
              <a:rPr lang="zh-CN" altLang="en-US" dirty="0" smtClean="0"/>
              <a:t>；</a:t>
            </a:r>
            <a:endParaRPr lang="en-US" altLang="zh-CN" dirty="0" smtClean="0"/>
          </a:p>
          <a:p>
            <a:pPr marL="285750" indent="-285750">
              <a:lnSpc>
                <a:spcPct val="150000"/>
              </a:lnSpc>
              <a:buFont typeface="Wingdings" panose="05000000000000000000" pitchFamily="2" charset="2"/>
              <a:buChar char="Ø"/>
            </a:pPr>
            <a:r>
              <a:rPr lang="zh-CN" altLang="zh-CN" dirty="0"/>
              <a:t>“</a:t>
            </a:r>
            <a:r>
              <a:rPr lang="en-US" altLang="zh-CN" dirty="0"/>
              <a:t>.</a:t>
            </a:r>
            <a:r>
              <a:rPr lang="zh-CN" altLang="zh-CN" dirty="0" smtClean="0"/>
              <a:t>”</a:t>
            </a:r>
            <a:r>
              <a:rPr lang="zh-CN" altLang="en-US" dirty="0" smtClean="0"/>
              <a:t>与</a:t>
            </a:r>
            <a:r>
              <a:rPr lang="zh-CN" altLang="zh-CN" dirty="0"/>
              <a:t>“</a:t>
            </a:r>
            <a:r>
              <a:rPr lang="en-US" altLang="zh-CN" dirty="0"/>
              <a:t>*</a:t>
            </a:r>
            <a:r>
              <a:rPr lang="zh-CN" altLang="zh-CN" dirty="0"/>
              <a:t>”</a:t>
            </a:r>
            <a:r>
              <a:rPr lang="zh-CN" altLang="zh-CN" dirty="0" smtClean="0"/>
              <a:t>组合</a:t>
            </a:r>
            <a:r>
              <a:rPr lang="zh-CN" altLang="zh-CN" dirty="0"/>
              <a:t>起来后可以匹配多个任意</a:t>
            </a:r>
            <a:r>
              <a:rPr lang="zh-CN" altLang="zh-CN" dirty="0" smtClean="0"/>
              <a:t>字符</a:t>
            </a:r>
            <a:r>
              <a:rPr lang="zh-CN" altLang="en-US" dirty="0" smtClean="0"/>
              <a:t>。</a:t>
            </a:r>
            <a:endParaRPr lang="zh-CN" altLang="zh-CN" dirty="0"/>
          </a:p>
        </p:txBody>
      </p:sp>
    </p:spTree>
    <p:custDataLst>
      <p:tags r:id="rId1"/>
    </p:custDataLst>
    <p:extLst>
      <p:ext uri="{BB962C8B-B14F-4D97-AF65-F5344CB8AC3E}">
        <p14:creationId xmlns:p14="http://schemas.microsoft.com/office/powerpoint/2010/main" val="3713151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正则表达式入门</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元字符</a:t>
            </a:r>
            <a:r>
              <a:rPr lang="zh-CN" altLang="en-US" sz="2000" b="1" dirty="0">
                <a:solidFill>
                  <a:schemeClr val="tx1">
                    <a:lumMod val="50000"/>
                    <a:lumOff val="50000"/>
                  </a:schemeClr>
                </a:solidFill>
                <a:latin typeface="微软雅黑" pitchFamily="34" charset="-122"/>
                <a:ea typeface="微软雅黑" pitchFamily="34" charset="-122"/>
              </a:rPr>
              <a:t>、文本字符和转义字符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3" name="矩形 12"/>
          <p:cNvSpPr/>
          <p:nvPr/>
        </p:nvSpPr>
        <p:spPr>
          <a:xfrm>
            <a:off x="362198" y="1948174"/>
            <a:ext cx="8401792" cy="2862322"/>
          </a:xfrm>
          <a:prstGeom prst="rect">
            <a:avLst/>
          </a:prstGeom>
        </p:spPr>
        <p:txBody>
          <a:bodyPr wrap="square">
            <a:spAutoFit/>
          </a:bodyPr>
          <a:lstStyle/>
          <a:p>
            <a:pPr>
              <a:lnSpc>
                <a:spcPct val="200000"/>
              </a:lnSpc>
            </a:pPr>
            <a:r>
              <a:rPr lang="zh-CN" altLang="en-US" b="1" u="sng" dirty="0">
                <a:solidFill>
                  <a:srgbClr val="0070C0"/>
                </a:solidFill>
              </a:rPr>
              <a:t>正则表达式的构成</a:t>
            </a:r>
            <a:r>
              <a:rPr lang="zh-CN" altLang="en-US" dirty="0"/>
              <a:t>：由元字符和文本字符两部分</a:t>
            </a:r>
            <a:r>
              <a:rPr lang="zh-CN" altLang="en-US" dirty="0" smtClean="0"/>
              <a:t>构成；</a:t>
            </a:r>
            <a:endParaRPr lang="en-US" altLang="zh-CN" dirty="0" smtClean="0"/>
          </a:p>
          <a:p>
            <a:pPr>
              <a:lnSpc>
                <a:spcPct val="200000"/>
              </a:lnSpc>
            </a:pPr>
            <a:r>
              <a:rPr lang="zh-CN" altLang="en-US" b="1" u="sng" dirty="0">
                <a:solidFill>
                  <a:srgbClr val="0070C0"/>
                </a:solidFill>
              </a:rPr>
              <a:t>元字符</a:t>
            </a:r>
            <a:r>
              <a:rPr lang="zh-CN" altLang="en-US" dirty="0"/>
              <a:t>：就是具有特殊含义的字符，如前面提到的“</a:t>
            </a:r>
            <a:r>
              <a:rPr lang="en-US" altLang="zh-CN" dirty="0" smtClean="0"/>
              <a:t>^</a:t>
            </a:r>
            <a:r>
              <a:rPr lang="zh-CN" altLang="en-US" dirty="0" smtClean="0"/>
              <a:t>”、</a:t>
            </a:r>
            <a:r>
              <a:rPr lang="zh-CN" altLang="en-US" dirty="0"/>
              <a:t>“</a:t>
            </a:r>
            <a:r>
              <a:rPr lang="en-US" altLang="zh-CN" dirty="0" smtClean="0"/>
              <a:t>$</a:t>
            </a:r>
            <a:r>
              <a:rPr lang="zh-CN" altLang="en-US" dirty="0" smtClean="0"/>
              <a:t>”、</a:t>
            </a:r>
            <a:r>
              <a:rPr lang="zh-CN" altLang="en-US" dirty="0"/>
              <a:t>“</a:t>
            </a:r>
            <a:r>
              <a:rPr lang="en-US" altLang="zh-CN" dirty="0" smtClean="0"/>
              <a:t>.</a:t>
            </a:r>
            <a:r>
              <a:rPr lang="zh-CN" altLang="en-US" dirty="0" smtClean="0"/>
              <a:t>”、</a:t>
            </a:r>
            <a:r>
              <a:rPr lang="zh-CN" altLang="en-US" dirty="0"/>
              <a:t>“*”</a:t>
            </a:r>
            <a:r>
              <a:rPr lang="zh-CN" altLang="en-US" dirty="0" smtClean="0"/>
              <a:t>等；</a:t>
            </a:r>
            <a:endParaRPr lang="zh-CN" altLang="en-US" dirty="0"/>
          </a:p>
          <a:p>
            <a:pPr>
              <a:lnSpc>
                <a:spcPct val="200000"/>
              </a:lnSpc>
            </a:pPr>
            <a:r>
              <a:rPr lang="zh-CN" altLang="en-US" b="1" u="sng" dirty="0">
                <a:solidFill>
                  <a:srgbClr val="0070C0"/>
                </a:solidFill>
              </a:rPr>
              <a:t>文本</a:t>
            </a:r>
            <a:r>
              <a:rPr lang="zh-CN" altLang="en-US" b="1" u="sng" dirty="0" smtClean="0">
                <a:solidFill>
                  <a:srgbClr val="0070C0"/>
                </a:solidFill>
              </a:rPr>
              <a:t>字符</a:t>
            </a:r>
            <a:r>
              <a:rPr lang="zh-CN" altLang="en-US" dirty="0"/>
              <a:t>：</a:t>
            </a:r>
            <a:r>
              <a:rPr lang="zh-CN" altLang="en-US" dirty="0" smtClean="0"/>
              <a:t>就是</a:t>
            </a:r>
            <a:r>
              <a:rPr lang="zh-CN" altLang="en-US" dirty="0"/>
              <a:t>普通的文本，如字母和数字</a:t>
            </a:r>
            <a:r>
              <a:rPr lang="zh-CN" altLang="en-US" dirty="0" smtClean="0"/>
              <a:t>等；</a:t>
            </a:r>
            <a:endParaRPr lang="zh-CN" altLang="en-US" dirty="0"/>
          </a:p>
          <a:p>
            <a:pPr>
              <a:lnSpc>
                <a:spcPct val="200000"/>
              </a:lnSpc>
            </a:pPr>
            <a:r>
              <a:rPr lang="zh-CN" altLang="en-US" b="1" u="sng" dirty="0" smtClean="0">
                <a:solidFill>
                  <a:srgbClr val="0070C0"/>
                </a:solidFill>
              </a:rPr>
              <a:t>匹配</a:t>
            </a:r>
            <a:r>
              <a:rPr lang="zh-CN" altLang="en-US" b="1" u="sng" dirty="0">
                <a:solidFill>
                  <a:srgbClr val="0070C0"/>
                </a:solidFill>
              </a:rPr>
              <a:t>元字符</a:t>
            </a:r>
            <a:r>
              <a:rPr lang="zh-CN" altLang="en-US" dirty="0"/>
              <a:t>：需要在前面加上转义字符“</a:t>
            </a:r>
            <a:r>
              <a:rPr lang="en-US" altLang="zh-CN" dirty="0" smtClean="0"/>
              <a:t>\</a:t>
            </a:r>
            <a:r>
              <a:rPr lang="zh-CN" altLang="en-US" dirty="0" smtClean="0"/>
              <a:t>”，</a:t>
            </a:r>
            <a:r>
              <a:rPr lang="zh-CN" altLang="en-US" dirty="0"/>
              <a:t>如“</a:t>
            </a:r>
            <a:r>
              <a:rPr lang="en-US" altLang="zh-CN" dirty="0" smtClean="0"/>
              <a:t>\^</a:t>
            </a:r>
            <a:r>
              <a:rPr lang="zh-CN" altLang="en-US" dirty="0" smtClean="0"/>
              <a:t>”。</a:t>
            </a:r>
            <a:r>
              <a:rPr lang="zh-CN" altLang="en-US" dirty="0"/>
              <a:t>而“</a:t>
            </a:r>
            <a:r>
              <a:rPr lang="en-US" altLang="zh-CN" dirty="0" smtClean="0"/>
              <a:t>\</a:t>
            </a:r>
            <a:r>
              <a:rPr lang="zh-CN" altLang="en-US" dirty="0" smtClean="0"/>
              <a:t>”本身</a:t>
            </a:r>
            <a:r>
              <a:rPr lang="zh-CN" altLang="en-US" dirty="0"/>
              <a:t>也属于元字符，用“</a:t>
            </a:r>
            <a:r>
              <a:rPr lang="en-US" altLang="zh-CN" dirty="0" smtClean="0"/>
              <a:t>\\</a:t>
            </a:r>
            <a:r>
              <a:rPr lang="zh-CN" altLang="en-US" dirty="0" smtClean="0"/>
              <a:t>”转义。</a:t>
            </a:r>
            <a:endParaRPr lang="zh-CN" altLang="en-US" dirty="0"/>
          </a:p>
        </p:txBody>
      </p:sp>
    </p:spTree>
    <p:custDataLst>
      <p:tags r:id="rId1"/>
    </p:custDataLst>
    <p:extLst>
      <p:ext uri="{BB962C8B-B14F-4D97-AF65-F5344CB8AC3E}">
        <p14:creationId xmlns:p14="http://schemas.microsoft.com/office/powerpoint/2010/main" val="3328182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正则表达式入门</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元字符</a:t>
            </a:r>
            <a:r>
              <a:rPr lang="zh-CN" altLang="en-US" sz="2000" b="1" dirty="0">
                <a:solidFill>
                  <a:schemeClr val="tx1">
                    <a:lumMod val="50000"/>
                    <a:lumOff val="50000"/>
                  </a:schemeClr>
                </a:solidFill>
                <a:latin typeface="微软雅黑" pitchFamily="34" charset="-122"/>
                <a:ea typeface="微软雅黑" pitchFamily="34" charset="-122"/>
              </a:rPr>
              <a:t>、文本字符和转义字符</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5" name="组合 2"/>
          <p:cNvGrpSpPr>
            <a:grpSpLocks/>
          </p:cNvGrpSpPr>
          <p:nvPr/>
        </p:nvGrpSpPr>
        <p:grpSpPr bwMode="auto">
          <a:xfrm>
            <a:off x="1313630" y="2167800"/>
            <a:ext cx="6584040" cy="1845400"/>
            <a:chOff x="3019007" y="3398964"/>
            <a:chExt cx="2123837" cy="1846887"/>
          </a:xfrm>
        </p:grpSpPr>
        <p:sp>
          <p:nvSpPr>
            <p:cNvPr id="6" name="矩形 1"/>
            <p:cNvSpPr>
              <a:spLocks noChangeArrowheads="1"/>
            </p:cNvSpPr>
            <p:nvPr/>
          </p:nvSpPr>
          <p:spPr bwMode="auto">
            <a:xfrm>
              <a:off x="3019007" y="3398964"/>
              <a:ext cx="2123837" cy="1846887"/>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6"/>
            <p:cNvSpPr>
              <a:spLocks noChangeArrowheads="1"/>
            </p:cNvSpPr>
            <p:nvPr/>
          </p:nvSpPr>
          <p:spPr bwMode="auto">
            <a:xfrm>
              <a:off x="3107110" y="3582641"/>
              <a:ext cx="2035734" cy="1496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grep -P --color '[\^\$\*\\]'</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123*45$6\78^90</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123</a:t>
              </a:r>
              <a:r>
                <a:rPr lang="en-US" altLang="zh-CN" sz="1600" b="1" kern="0" dirty="0">
                  <a:solidFill>
                    <a:srgbClr val="FF0000"/>
                  </a:solidFill>
                  <a:latin typeface="微软雅黑" pitchFamily="34" charset="-122"/>
                  <a:ea typeface="微软雅黑" pitchFamily="34" charset="-122"/>
                </a:rPr>
                <a:t>*</a:t>
              </a:r>
              <a:r>
                <a:rPr lang="en-US" altLang="zh-CN" sz="1600" b="1" kern="0" dirty="0">
                  <a:solidFill>
                    <a:prstClr val="white"/>
                  </a:solidFill>
                  <a:latin typeface="微软雅黑" pitchFamily="34" charset="-122"/>
                  <a:ea typeface="微软雅黑" pitchFamily="34" charset="-122"/>
                </a:rPr>
                <a:t>45</a:t>
              </a:r>
              <a:r>
                <a:rPr lang="en-US" altLang="zh-CN" sz="1600" b="1" kern="0" dirty="0">
                  <a:solidFill>
                    <a:srgbClr val="FF0000"/>
                  </a:solidFill>
                  <a:latin typeface="微软雅黑" pitchFamily="34" charset="-122"/>
                  <a:ea typeface="微软雅黑" pitchFamily="34" charset="-122"/>
                </a:rPr>
                <a:t>$</a:t>
              </a:r>
              <a:r>
                <a:rPr lang="en-US" altLang="zh-CN" sz="1600" b="1" kern="0" dirty="0">
                  <a:solidFill>
                    <a:prstClr val="white"/>
                  </a:solidFill>
                  <a:latin typeface="微软雅黑" pitchFamily="34" charset="-122"/>
                  <a:ea typeface="微软雅黑" pitchFamily="34" charset="-122"/>
                </a:rPr>
                <a:t>6</a:t>
              </a:r>
              <a:r>
                <a:rPr lang="en-US" altLang="zh-CN" sz="1600" b="1" kern="0" dirty="0">
                  <a:solidFill>
                    <a:srgbClr val="FF0000"/>
                  </a:solidFill>
                  <a:latin typeface="微软雅黑" pitchFamily="34" charset="-122"/>
                  <a:ea typeface="微软雅黑" pitchFamily="34" charset="-122"/>
                </a:rPr>
                <a:t>\</a:t>
              </a:r>
              <a:r>
                <a:rPr lang="en-US" altLang="zh-CN" sz="1600" b="1" kern="0" dirty="0">
                  <a:solidFill>
                    <a:prstClr val="white"/>
                  </a:solidFill>
                  <a:latin typeface="微软雅黑" pitchFamily="34" charset="-122"/>
                  <a:ea typeface="微软雅黑" pitchFamily="34" charset="-122"/>
                </a:rPr>
                <a:t>78</a:t>
              </a:r>
              <a:r>
                <a:rPr lang="en-US" altLang="zh-CN" sz="1600" b="1" kern="0" dirty="0">
                  <a:solidFill>
                    <a:srgbClr val="FF0000"/>
                  </a:solidFill>
                  <a:latin typeface="微软雅黑" pitchFamily="34" charset="-122"/>
                  <a:ea typeface="微软雅黑" pitchFamily="34" charset="-122"/>
                </a:rPr>
                <a:t>^</a:t>
              </a:r>
              <a:r>
                <a:rPr lang="en-US" altLang="zh-CN" sz="1600" b="1" kern="0" dirty="0">
                  <a:solidFill>
                    <a:prstClr val="white"/>
                  </a:solidFill>
                  <a:latin typeface="微软雅黑" pitchFamily="34" charset="-122"/>
                  <a:ea typeface="微软雅黑" pitchFamily="34" charset="-122"/>
                </a:rPr>
                <a:t>90</a:t>
              </a:r>
            </a:p>
          </p:txBody>
        </p:sp>
      </p:grpSp>
      <p:sp>
        <p:nvSpPr>
          <p:cNvPr id="9" name="圆角矩形 8"/>
          <p:cNvSpPr/>
          <p:nvPr/>
        </p:nvSpPr>
        <p:spPr>
          <a:xfrm>
            <a:off x="1313629" y="4364188"/>
            <a:ext cx="6584041" cy="1071412"/>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正则表达式前后的中括号“</a:t>
            </a:r>
            <a:r>
              <a:rPr lang="en-US" altLang="zh-CN" dirty="0">
                <a:solidFill>
                  <a:schemeClr val="tx1"/>
                </a:solidFill>
              </a:rPr>
              <a:t>[ </a:t>
            </a:r>
            <a:r>
              <a:rPr lang="en-US" altLang="zh-CN" dirty="0" smtClean="0">
                <a:solidFill>
                  <a:schemeClr val="tx1"/>
                </a:solidFill>
              </a:rPr>
              <a:t>]</a:t>
            </a:r>
            <a:r>
              <a:rPr lang="zh-CN" altLang="en-US" dirty="0" smtClean="0">
                <a:solidFill>
                  <a:schemeClr val="tx1"/>
                </a:solidFill>
              </a:rPr>
              <a:t>”用于</a:t>
            </a:r>
            <a:r>
              <a:rPr lang="zh-CN" altLang="en-US" dirty="0">
                <a:solidFill>
                  <a:schemeClr val="tx1"/>
                </a:solidFill>
              </a:rPr>
              <a:t>匹配里面的字符</a:t>
            </a:r>
            <a:r>
              <a:rPr lang="zh-CN" altLang="en-US" dirty="0" smtClean="0">
                <a:solidFill>
                  <a:schemeClr val="tx1"/>
                </a:solidFill>
              </a:rPr>
              <a:t>，</a:t>
            </a:r>
            <a:endParaRPr lang="en-US" altLang="zh-CN" dirty="0" smtClean="0">
              <a:solidFill>
                <a:schemeClr val="tx1"/>
              </a:solidFill>
            </a:endParaRPr>
          </a:p>
          <a:p>
            <a:pPr algn="ctr"/>
            <a:r>
              <a:rPr lang="zh-CN" altLang="en-US" dirty="0" smtClean="0">
                <a:solidFill>
                  <a:schemeClr val="tx1"/>
                </a:solidFill>
              </a:rPr>
              <a:t>只要</a:t>
            </a:r>
            <a:r>
              <a:rPr lang="zh-CN" altLang="en-US" dirty="0">
                <a:solidFill>
                  <a:schemeClr val="tx1"/>
                </a:solidFill>
              </a:rPr>
              <a:t>其中一个字符在输入的字符串中有就会被匹配出来。</a:t>
            </a:r>
          </a:p>
        </p:txBody>
      </p:sp>
    </p:spTree>
    <p:custDataLst>
      <p:tags r:id="rId1"/>
    </p:custDataLst>
    <p:extLst>
      <p:ext uri="{BB962C8B-B14F-4D97-AF65-F5344CB8AC3E}">
        <p14:creationId xmlns:p14="http://schemas.microsoft.com/office/powerpoint/2010/main" val="2421540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正则表达式入门</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元字符</a:t>
            </a:r>
            <a:r>
              <a:rPr lang="zh-CN" altLang="en-US" sz="2000" b="1" dirty="0">
                <a:solidFill>
                  <a:schemeClr val="tx1">
                    <a:lumMod val="50000"/>
                    <a:lumOff val="50000"/>
                  </a:schemeClr>
                </a:solidFill>
                <a:latin typeface="微软雅黑" pitchFamily="34" charset="-122"/>
                <a:ea typeface="微软雅黑" pitchFamily="34" charset="-122"/>
              </a:rPr>
              <a:t>、文本字符和转义字符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2" name="矩形 11"/>
          <p:cNvSpPr/>
          <p:nvPr/>
        </p:nvSpPr>
        <p:spPr>
          <a:xfrm>
            <a:off x="362198" y="1948174"/>
            <a:ext cx="8401792" cy="2308324"/>
          </a:xfrm>
          <a:prstGeom prst="rect">
            <a:avLst/>
          </a:prstGeom>
        </p:spPr>
        <p:txBody>
          <a:bodyPr wrap="square">
            <a:spAutoFit/>
          </a:bodyPr>
          <a:lstStyle/>
          <a:p>
            <a:pPr>
              <a:lnSpc>
                <a:spcPct val="200000"/>
              </a:lnSpc>
            </a:pPr>
            <a:r>
              <a:rPr lang="zh-CN" altLang="en-US" b="1" u="sng" dirty="0" smtClean="0">
                <a:solidFill>
                  <a:srgbClr val="0070C0"/>
                </a:solidFill>
              </a:rPr>
              <a:t>问题</a:t>
            </a:r>
            <a:r>
              <a:rPr lang="zh-CN" altLang="en-US" dirty="0"/>
              <a:t>：</a:t>
            </a:r>
            <a:r>
              <a:rPr lang="en-US" altLang="zh-CN" dirty="0"/>
              <a:t>shell</a:t>
            </a:r>
            <a:r>
              <a:rPr lang="zh-CN" altLang="en-US" dirty="0"/>
              <a:t>的单引号定界符中无法出现单引号，若使用双引号定界符又会出现双重转义的问题。</a:t>
            </a:r>
          </a:p>
          <a:p>
            <a:pPr>
              <a:lnSpc>
                <a:spcPct val="200000"/>
              </a:lnSpc>
            </a:pPr>
            <a:r>
              <a:rPr lang="zh-CN" altLang="en-US" b="1" u="sng" dirty="0" smtClean="0">
                <a:solidFill>
                  <a:srgbClr val="0070C0"/>
                </a:solidFill>
              </a:rPr>
              <a:t>解决</a:t>
            </a:r>
            <a:r>
              <a:rPr lang="zh-CN" altLang="en-US" b="1" u="sng" dirty="0">
                <a:solidFill>
                  <a:srgbClr val="0070C0"/>
                </a:solidFill>
              </a:rPr>
              <a:t>办法</a:t>
            </a:r>
            <a:r>
              <a:rPr lang="zh-CN" altLang="en-US" dirty="0"/>
              <a:t>：单引号定界符中用“</a:t>
            </a:r>
            <a:r>
              <a:rPr lang="en-US" altLang="zh-CN" dirty="0"/>
              <a:t>\</a:t>
            </a:r>
            <a:r>
              <a:rPr lang="en-US" altLang="zh-CN" dirty="0" smtClean="0"/>
              <a:t>x27</a:t>
            </a:r>
            <a:r>
              <a:rPr lang="zh-CN" altLang="en-US" dirty="0" smtClean="0"/>
              <a:t>”表示</a:t>
            </a:r>
            <a:r>
              <a:rPr lang="zh-CN" altLang="en-US" dirty="0"/>
              <a:t>单引号，其中“</a:t>
            </a:r>
            <a:r>
              <a:rPr lang="en-US" altLang="zh-CN" dirty="0"/>
              <a:t>\</a:t>
            </a:r>
            <a:r>
              <a:rPr lang="en-US" altLang="zh-CN" dirty="0" smtClean="0"/>
              <a:t>x</a:t>
            </a:r>
            <a:r>
              <a:rPr lang="zh-CN" altLang="en-US" dirty="0" smtClean="0"/>
              <a:t>”用于</a:t>
            </a:r>
            <a:r>
              <a:rPr lang="zh-CN" altLang="en-US" dirty="0"/>
              <a:t>将后面的数字“</a:t>
            </a:r>
            <a:r>
              <a:rPr lang="en-US" altLang="zh-CN" dirty="0" smtClean="0"/>
              <a:t>27</a:t>
            </a:r>
            <a:r>
              <a:rPr lang="zh-CN" altLang="en-US" dirty="0" smtClean="0"/>
              <a:t>”当成</a:t>
            </a:r>
            <a:r>
              <a:rPr lang="zh-CN" altLang="en-US" dirty="0"/>
              <a:t>十六进制数的</a:t>
            </a:r>
            <a:r>
              <a:rPr lang="en-US" altLang="zh-CN" dirty="0"/>
              <a:t>ASCII</a:t>
            </a:r>
            <a:r>
              <a:rPr lang="zh-CN" altLang="en-US" dirty="0"/>
              <a:t>码所代表的</a:t>
            </a:r>
            <a:r>
              <a:rPr lang="zh-CN" altLang="en-US" dirty="0" smtClean="0"/>
              <a:t>字符。</a:t>
            </a:r>
            <a:endParaRPr lang="zh-CN" altLang="en-US" dirty="0"/>
          </a:p>
        </p:txBody>
      </p:sp>
      <p:grpSp>
        <p:nvGrpSpPr>
          <p:cNvPr id="13" name="组合 2"/>
          <p:cNvGrpSpPr>
            <a:grpSpLocks/>
          </p:cNvGrpSpPr>
          <p:nvPr/>
        </p:nvGrpSpPr>
        <p:grpSpPr bwMode="auto">
          <a:xfrm>
            <a:off x="1212030" y="4339500"/>
            <a:ext cx="6584040" cy="1845400"/>
            <a:chOff x="3019007" y="3398964"/>
            <a:chExt cx="2123837" cy="1846887"/>
          </a:xfrm>
        </p:grpSpPr>
        <p:sp>
          <p:nvSpPr>
            <p:cNvPr id="14" name="矩形 1"/>
            <p:cNvSpPr>
              <a:spLocks noChangeArrowheads="1"/>
            </p:cNvSpPr>
            <p:nvPr/>
          </p:nvSpPr>
          <p:spPr bwMode="auto">
            <a:xfrm>
              <a:off x="3019007" y="3398964"/>
              <a:ext cx="2123837" cy="1846887"/>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5" name="矩形 14"/>
            <p:cNvSpPr>
              <a:spLocks noChangeArrowheads="1"/>
            </p:cNvSpPr>
            <p:nvPr/>
          </p:nvSpPr>
          <p:spPr bwMode="auto">
            <a:xfrm>
              <a:off x="3107110" y="3582641"/>
              <a:ext cx="2035734" cy="1496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grep -P --color '3\x274';</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123'456</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12</a:t>
              </a:r>
              <a:r>
                <a:rPr lang="en-US" altLang="zh-CN" sz="1600" b="1" kern="0" dirty="0">
                  <a:solidFill>
                    <a:srgbClr val="FF0000"/>
                  </a:solidFill>
                  <a:latin typeface="微软雅黑" pitchFamily="34" charset="-122"/>
                  <a:ea typeface="微软雅黑" pitchFamily="34" charset="-122"/>
                </a:rPr>
                <a:t>3'4</a:t>
              </a:r>
              <a:r>
                <a:rPr lang="en-US" altLang="zh-CN" sz="1600" b="1" kern="0" dirty="0">
                  <a:solidFill>
                    <a:prstClr val="white"/>
                  </a:solidFill>
                  <a:latin typeface="微软雅黑" pitchFamily="34" charset="-122"/>
                  <a:ea typeface="微软雅黑" pitchFamily="34" charset="-122"/>
                </a:rPr>
                <a:t>56</a:t>
              </a:r>
            </a:p>
          </p:txBody>
        </p:sp>
      </p:grpSp>
    </p:spTree>
    <p:custDataLst>
      <p:tags r:id="rId1"/>
    </p:custDataLst>
    <p:extLst>
      <p:ext uri="{BB962C8B-B14F-4D97-AF65-F5344CB8AC3E}">
        <p14:creationId xmlns:p14="http://schemas.microsoft.com/office/powerpoint/2010/main" val="820555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正则表达式入门</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分组</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1200329"/>
          </a:xfrm>
          <a:prstGeom prst="rect">
            <a:avLst/>
          </a:prstGeom>
        </p:spPr>
        <p:txBody>
          <a:bodyPr wrap="square">
            <a:spAutoFit/>
          </a:bodyPr>
          <a:lstStyle/>
          <a:p>
            <a:pPr>
              <a:lnSpc>
                <a:spcPct val="200000"/>
              </a:lnSpc>
            </a:pPr>
            <a:r>
              <a:rPr lang="zh-CN" altLang="en-US" b="1" u="sng" dirty="0">
                <a:solidFill>
                  <a:srgbClr val="0070C0"/>
                </a:solidFill>
              </a:rPr>
              <a:t>别名</a:t>
            </a:r>
            <a:r>
              <a:rPr lang="zh-CN" altLang="en-US" dirty="0" smtClean="0"/>
              <a:t>：分组又</a:t>
            </a:r>
            <a:r>
              <a:rPr lang="zh-CN" altLang="en-US" dirty="0"/>
              <a:t>称为子模式、子</a:t>
            </a:r>
            <a:r>
              <a:rPr lang="zh-CN" altLang="en-US" dirty="0" smtClean="0"/>
              <a:t>匹配；</a:t>
            </a:r>
            <a:endParaRPr lang="en-US" altLang="zh-CN" dirty="0" smtClean="0"/>
          </a:p>
          <a:p>
            <a:pPr>
              <a:lnSpc>
                <a:spcPct val="200000"/>
              </a:lnSpc>
            </a:pPr>
            <a:r>
              <a:rPr lang="zh-CN" altLang="en-US" b="1" u="sng" dirty="0" smtClean="0">
                <a:solidFill>
                  <a:srgbClr val="0070C0"/>
                </a:solidFill>
              </a:rPr>
              <a:t>编写方式</a:t>
            </a:r>
            <a:r>
              <a:rPr lang="zh-CN" altLang="en-US" dirty="0" smtClean="0"/>
              <a:t>：用小括号</a:t>
            </a:r>
            <a:r>
              <a:rPr lang="zh-CN" altLang="en-US" dirty="0"/>
              <a:t>“</a:t>
            </a:r>
            <a:r>
              <a:rPr lang="en-US" altLang="zh-CN" dirty="0"/>
              <a:t>( </a:t>
            </a:r>
            <a:r>
              <a:rPr lang="en-US" altLang="zh-CN" dirty="0" smtClean="0"/>
              <a:t>)</a:t>
            </a:r>
            <a:r>
              <a:rPr lang="zh-CN" altLang="en-US" dirty="0" smtClean="0"/>
              <a:t>”来实现。</a:t>
            </a:r>
            <a:endParaRPr lang="en-US" altLang="zh-CN" dirty="0" smtClean="0"/>
          </a:p>
        </p:txBody>
      </p:sp>
      <p:grpSp>
        <p:nvGrpSpPr>
          <p:cNvPr id="6" name="组合 2"/>
          <p:cNvGrpSpPr>
            <a:grpSpLocks/>
          </p:cNvGrpSpPr>
          <p:nvPr/>
        </p:nvGrpSpPr>
        <p:grpSpPr bwMode="auto">
          <a:xfrm>
            <a:off x="1173930" y="3425100"/>
            <a:ext cx="6584040" cy="1845400"/>
            <a:chOff x="3019007" y="3398964"/>
            <a:chExt cx="2123837" cy="1846887"/>
          </a:xfrm>
        </p:grpSpPr>
        <p:sp>
          <p:nvSpPr>
            <p:cNvPr id="7" name="矩形 1"/>
            <p:cNvSpPr>
              <a:spLocks noChangeArrowheads="1"/>
            </p:cNvSpPr>
            <p:nvPr/>
          </p:nvSpPr>
          <p:spPr bwMode="auto">
            <a:xfrm>
              <a:off x="3019007" y="3398964"/>
              <a:ext cx="2123837" cy="1846887"/>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3107110" y="3582641"/>
              <a:ext cx="2035734" cy="1496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nl-NL" altLang="zh-CN" sz="1600" b="1" kern="0" dirty="0">
                  <a:solidFill>
                    <a:prstClr val="white"/>
                  </a:solidFill>
                  <a:latin typeface="微软雅黑" pitchFamily="34" charset="-122"/>
                  <a:ea typeface="微软雅黑" pitchFamily="34" charset="-122"/>
                </a:rPr>
                <a:t>[itheima@localhost ~]$ grep -P --color '(root-){3}'</a:t>
              </a:r>
            </a:p>
            <a:p>
              <a:pPr marL="0" lvl="0" indent="0" eaLnBrk="0" hangingPunct="0">
                <a:lnSpc>
                  <a:spcPct val="200000"/>
                </a:lnSpc>
                <a:defRPr/>
              </a:pPr>
              <a:r>
                <a:rPr lang="nl-NL" altLang="zh-CN" sz="1600" b="1" kern="0" dirty="0">
                  <a:solidFill>
                    <a:prstClr val="white"/>
                  </a:solidFill>
                  <a:latin typeface="微软雅黑" pitchFamily="34" charset="-122"/>
                  <a:ea typeface="微软雅黑" pitchFamily="34" charset="-122"/>
                </a:rPr>
                <a:t>root-root-root-root-</a:t>
              </a:r>
            </a:p>
            <a:p>
              <a:pPr marL="0" lvl="0" indent="0" eaLnBrk="0" hangingPunct="0">
                <a:lnSpc>
                  <a:spcPct val="200000"/>
                </a:lnSpc>
                <a:defRPr/>
              </a:pPr>
              <a:r>
                <a:rPr lang="nl-NL" altLang="zh-CN" sz="1600" b="1" kern="0" dirty="0">
                  <a:solidFill>
                    <a:srgbClr val="FF0000"/>
                  </a:solidFill>
                  <a:latin typeface="微软雅黑" pitchFamily="34" charset="-122"/>
                  <a:ea typeface="微软雅黑" pitchFamily="34" charset="-122"/>
                </a:rPr>
                <a:t>root-root-root-</a:t>
              </a:r>
              <a:r>
                <a:rPr lang="nl-NL" altLang="zh-CN" sz="1600" b="1" kern="0" dirty="0">
                  <a:solidFill>
                    <a:prstClr val="white"/>
                  </a:solidFill>
                  <a:latin typeface="微软雅黑" pitchFamily="34" charset="-122"/>
                  <a:ea typeface="微软雅黑" pitchFamily="34" charset="-122"/>
                </a:rPr>
                <a:t>root-</a:t>
              </a:r>
            </a:p>
          </p:txBody>
        </p:sp>
      </p:grpSp>
    </p:spTree>
    <p:custDataLst>
      <p:tags r:id="rId1"/>
    </p:custDataLst>
    <p:extLst>
      <p:ext uri="{BB962C8B-B14F-4D97-AF65-F5344CB8AC3E}">
        <p14:creationId xmlns:p14="http://schemas.microsoft.com/office/powerpoint/2010/main" val="2438124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正则表达式入门</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分组</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1200329"/>
          </a:xfrm>
          <a:prstGeom prst="rect">
            <a:avLst/>
          </a:prstGeom>
        </p:spPr>
        <p:txBody>
          <a:bodyPr wrap="square">
            <a:spAutoFit/>
          </a:bodyPr>
          <a:lstStyle/>
          <a:p>
            <a:pPr>
              <a:lnSpc>
                <a:spcPct val="200000"/>
              </a:lnSpc>
            </a:pPr>
            <a:r>
              <a:rPr lang="zh-CN" altLang="en-US" b="1" u="sng" dirty="0" smtClean="0">
                <a:solidFill>
                  <a:srgbClr val="0070C0"/>
                </a:solidFill>
              </a:rPr>
              <a:t>分组匹配结果表示方式</a:t>
            </a:r>
            <a:r>
              <a:rPr lang="zh-CN" altLang="en-US" dirty="0" smtClean="0"/>
              <a:t>：对于</a:t>
            </a:r>
            <a:r>
              <a:rPr lang="zh-CN" altLang="en-US" dirty="0"/>
              <a:t>括号中的子表达式的匹配结果，可以用“</a:t>
            </a:r>
            <a:r>
              <a:rPr lang="en-US" altLang="zh-CN" dirty="0"/>
              <a:t>\</a:t>
            </a:r>
            <a:r>
              <a:rPr lang="zh-CN" altLang="en-US" dirty="0"/>
              <a:t>数字”来引用，数字是指第几个括号，如第</a:t>
            </a:r>
            <a:r>
              <a:rPr lang="en-US" altLang="zh-CN" dirty="0"/>
              <a:t>1</a:t>
            </a:r>
            <a:r>
              <a:rPr lang="zh-CN" altLang="en-US" dirty="0"/>
              <a:t>个括号的匹配结果就是“</a:t>
            </a:r>
            <a:r>
              <a:rPr lang="en-US" altLang="zh-CN" dirty="0"/>
              <a:t>\</a:t>
            </a:r>
            <a:r>
              <a:rPr lang="en-US" altLang="zh-CN" dirty="0" smtClean="0"/>
              <a:t>1</a:t>
            </a:r>
            <a:r>
              <a:rPr lang="zh-CN" altLang="en-US" dirty="0" smtClean="0"/>
              <a:t>”，</a:t>
            </a:r>
            <a:r>
              <a:rPr lang="zh-CN" altLang="en-US" dirty="0"/>
              <a:t>最大支持</a:t>
            </a:r>
            <a:r>
              <a:rPr lang="en-US" altLang="zh-CN" dirty="0"/>
              <a:t>9</a:t>
            </a:r>
            <a:r>
              <a:rPr lang="zh-CN" altLang="en-US" dirty="0"/>
              <a:t>个。</a:t>
            </a:r>
            <a:endParaRPr lang="en-US" altLang="zh-CN" dirty="0" smtClean="0"/>
          </a:p>
        </p:txBody>
      </p:sp>
      <p:grpSp>
        <p:nvGrpSpPr>
          <p:cNvPr id="6" name="组合 2"/>
          <p:cNvGrpSpPr>
            <a:grpSpLocks/>
          </p:cNvGrpSpPr>
          <p:nvPr/>
        </p:nvGrpSpPr>
        <p:grpSpPr bwMode="auto">
          <a:xfrm>
            <a:off x="1173930" y="3425100"/>
            <a:ext cx="6584040" cy="1845400"/>
            <a:chOff x="3019007" y="3398964"/>
            <a:chExt cx="2123837" cy="1846887"/>
          </a:xfrm>
        </p:grpSpPr>
        <p:sp>
          <p:nvSpPr>
            <p:cNvPr id="7" name="矩形 1"/>
            <p:cNvSpPr>
              <a:spLocks noChangeArrowheads="1"/>
            </p:cNvSpPr>
            <p:nvPr/>
          </p:nvSpPr>
          <p:spPr bwMode="auto">
            <a:xfrm>
              <a:off x="3019007" y="3398964"/>
              <a:ext cx="2123837" cy="1846887"/>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3107110" y="3582641"/>
              <a:ext cx="2035734" cy="1496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nl-NL" altLang="zh-CN" sz="1600" b="1" kern="0" dirty="0">
                  <a:solidFill>
                    <a:prstClr val="white"/>
                  </a:solidFill>
                  <a:latin typeface="微软雅黑" pitchFamily="34" charset="-122"/>
                  <a:ea typeface="微软雅黑" pitchFamily="34" charset="-122"/>
                </a:rPr>
                <a:t>[itheima@localhost ~]$ grep -P --color '(aa) (bb) \1 \2'</a:t>
              </a:r>
            </a:p>
            <a:p>
              <a:pPr marL="0" lvl="0" indent="0" eaLnBrk="0" hangingPunct="0">
                <a:lnSpc>
                  <a:spcPct val="200000"/>
                </a:lnSpc>
                <a:defRPr/>
              </a:pPr>
              <a:r>
                <a:rPr lang="nl-NL" altLang="zh-CN" sz="1600" b="1" kern="0" dirty="0">
                  <a:solidFill>
                    <a:prstClr val="white"/>
                  </a:solidFill>
                  <a:latin typeface="微软雅黑" pitchFamily="34" charset="-122"/>
                  <a:ea typeface="微软雅黑" pitchFamily="34" charset="-122"/>
                </a:rPr>
                <a:t>aa bb aa bb aa bb</a:t>
              </a:r>
            </a:p>
            <a:p>
              <a:pPr marL="0" lvl="0" indent="0" eaLnBrk="0" hangingPunct="0">
                <a:lnSpc>
                  <a:spcPct val="200000"/>
                </a:lnSpc>
                <a:defRPr/>
              </a:pPr>
              <a:r>
                <a:rPr lang="nl-NL" altLang="zh-CN" sz="1600" b="1" kern="0" dirty="0">
                  <a:solidFill>
                    <a:srgbClr val="FF0000"/>
                  </a:solidFill>
                  <a:latin typeface="微软雅黑" pitchFamily="34" charset="-122"/>
                  <a:ea typeface="微软雅黑" pitchFamily="34" charset="-122"/>
                </a:rPr>
                <a:t>aa bb aa bb </a:t>
              </a:r>
              <a:r>
                <a:rPr lang="nl-NL" altLang="zh-CN" sz="1600" b="1" kern="0" dirty="0">
                  <a:solidFill>
                    <a:prstClr val="white"/>
                  </a:solidFill>
                  <a:latin typeface="微软雅黑" pitchFamily="34" charset="-122"/>
                  <a:ea typeface="微软雅黑" pitchFamily="34" charset="-122"/>
                </a:rPr>
                <a:t>aa bb</a:t>
              </a:r>
            </a:p>
          </p:txBody>
        </p:sp>
      </p:grpSp>
    </p:spTree>
    <p:custDataLst>
      <p:tags r:id="rId1"/>
    </p:custDataLst>
    <p:extLst>
      <p:ext uri="{BB962C8B-B14F-4D97-AF65-F5344CB8AC3E}">
        <p14:creationId xmlns:p14="http://schemas.microsoft.com/office/powerpoint/2010/main" val="3492830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正则表达式语法规则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定位符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1111907"/>
          </a:xfrm>
          <a:prstGeom prst="rect">
            <a:avLst/>
          </a:prstGeom>
        </p:spPr>
        <p:txBody>
          <a:bodyPr wrap="square">
            <a:spAutoFit/>
          </a:bodyPr>
          <a:lstStyle/>
          <a:p>
            <a:pPr>
              <a:lnSpc>
                <a:spcPct val="200000"/>
              </a:lnSpc>
            </a:pPr>
            <a:r>
              <a:rPr lang="zh-CN" altLang="en-US" b="1" u="sng" dirty="0" smtClean="0">
                <a:solidFill>
                  <a:srgbClr val="0070C0"/>
                </a:solidFill>
              </a:rPr>
              <a:t>定位符</a:t>
            </a:r>
            <a:r>
              <a:rPr lang="zh-CN" altLang="en-US" dirty="0"/>
              <a:t>：在程序开发中，经常需要确定字符的具体位置，如在字符串的头部或尾部。利用正则表达式元字符中的定位符可以实现字符</a:t>
            </a:r>
            <a:r>
              <a:rPr lang="zh-CN" altLang="en-US" dirty="0" smtClean="0"/>
              <a:t>定位。</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559861145"/>
              </p:ext>
            </p:extLst>
          </p:nvPr>
        </p:nvGraphicFramePr>
        <p:xfrm>
          <a:off x="823283" y="3408640"/>
          <a:ext cx="7664118" cy="1396398"/>
        </p:xfrm>
        <a:graphic>
          <a:graphicData uri="http://schemas.openxmlformats.org/drawingml/2006/table">
            <a:tbl>
              <a:tblPr firstRow="1" bandRow="1">
                <a:tableStyleId>{00A15C55-8517-42AA-B614-E9B94910E393}</a:tableStyleId>
              </a:tblPr>
              <a:tblGrid>
                <a:gridCol w="1119817"/>
                <a:gridCol w="2476500"/>
                <a:gridCol w="1625600"/>
                <a:gridCol w="2442201"/>
              </a:tblGrid>
              <a:tr h="465466">
                <a:tc>
                  <a:txBody>
                    <a:bodyPr/>
                    <a:lstStyle/>
                    <a:p>
                      <a:pPr algn="ctr">
                        <a:spcAft>
                          <a:spcPts val="0"/>
                        </a:spcAft>
                      </a:pPr>
                      <a:r>
                        <a:rPr lang="zh-CN" altLang="en-US" sz="1400" b="1" kern="100" dirty="0" smtClean="0">
                          <a:effectLst/>
                          <a:latin typeface="Times New Roman"/>
                          <a:ea typeface="宋体"/>
                        </a:rPr>
                        <a:t>定位符</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示例</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匹配结果</a:t>
                      </a:r>
                      <a:endParaRPr lang="zh-CN" sz="1400" b="1" kern="100" dirty="0">
                        <a:effectLst/>
                        <a:latin typeface="Times New Roman"/>
                        <a:ea typeface="宋体"/>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匹配字符串开始的位置</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^Hello</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rgbClr val="FF0000"/>
                          </a:solidFill>
                          <a:effectLst/>
                          <a:latin typeface="Times New Roman"/>
                          <a:ea typeface="+mn-ea"/>
                          <a:cs typeface="+mn-cs"/>
                        </a:rPr>
                        <a:t>Hello</a:t>
                      </a:r>
                      <a:r>
                        <a:rPr lang="en-US" sz="1400" kern="100" dirty="0">
                          <a:solidFill>
                            <a:schemeClr val="dk1"/>
                          </a:solidFill>
                          <a:effectLst/>
                          <a:latin typeface="Times New Roman"/>
                          <a:ea typeface="+mn-ea"/>
                          <a:cs typeface="+mn-cs"/>
                        </a:rPr>
                        <a:t> World</a:t>
                      </a:r>
                      <a:endParaRPr lang="zh-CN" sz="1400" kern="100" dirty="0">
                        <a:solidFill>
                          <a:schemeClr val="dk1"/>
                        </a:solidFill>
                        <a:effectLst/>
                        <a:latin typeface="Times New Roman"/>
                        <a:ea typeface="+mn-ea"/>
                        <a:cs typeface="+mn-cs"/>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匹配字符串结尾的位置</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World$</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Hello </a:t>
                      </a:r>
                      <a:r>
                        <a:rPr lang="en-US" sz="1400" kern="100" dirty="0">
                          <a:solidFill>
                            <a:srgbClr val="FF0000"/>
                          </a:solidFill>
                          <a:effectLst/>
                          <a:latin typeface="Times New Roman"/>
                          <a:ea typeface="+mn-ea"/>
                          <a:cs typeface="+mn-cs"/>
                        </a:rPr>
                        <a:t>World</a:t>
                      </a:r>
                      <a:endParaRPr lang="zh-CN" sz="1400" kern="100" dirty="0">
                        <a:solidFill>
                          <a:srgbClr val="FF0000"/>
                        </a:solidFill>
                        <a:effectLst/>
                        <a:latin typeface="Times New Roman"/>
                        <a:ea typeface="+mn-ea"/>
                        <a:cs typeface="+mn-cs"/>
                      </a:endParaRP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3766720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15635" y="2649308"/>
            <a:ext cx="8302939" cy="1851440"/>
            <a:chOff x="415635" y="2398807"/>
            <a:chExt cx="7920000" cy="2160000"/>
          </a:xfrm>
        </p:grpSpPr>
        <p:sp>
          <p:nvSpPr>
            <p:cNvPr id="16" name="矩形 15"/>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7596337" y="2198056"/>
            <a:ext cx="1235034" cy="866899"/>
            <a:chOff x="7623958" y="2018805"/>
            <a:chExt cx="1235034" cy="866899"/>
          </a:xfrm>
        </p:grpSpPr>
        <p:sp>
          <p:nvSpPr>
            <p:cNvPr id="19" name="泪滴形 18"/>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正则表达式语法规则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定位符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4" name="矩形 13"/>
          <p:cNvSpPr/>
          <p:nvPr/>
        </p:nvSpPr>
        <p:spPr>
          <a:xfrm>
            <a:off x="485570" y="2935855"/>
            <a:ext cx="8233004" cy="1200329"/>
          </a:xfrm>
          <a:prstGeom prst="rect">
            <a:avLst/>
          </a:prstGeom>
        </p:spPr>
        <p:txBody>
          <a:bodyPr wrap="square">
            <a:spAutoFit/>
          </a:bodyPr>
          <a:lstStyle/>
          <a:p>
            <a:pPr>
              <a:lnSpc>
                <a:spcPct val="200000"/>
              </a:lnSpc>
            </a:pPr>
            <a:r>
              <a:rPr lang="zh-CN" altLang="en-US" dirty="0"/>
              <a:t>需要注意的是，在使用</a:t>
            </a:r>
            <a:r>
              <a:rPr lang="en-US" altLang="zh-CN" dirty="0"/>
              <a:t>grep</a:t>
            </a:r>
            <a:r>
              <a:rPr lang="zh-CN" altLang="en-US" dirty="0"/>
              <a:t>命令进行匹配时，只能按行依次匹配，不能实现跨换行符的多行匹配。另外，当需要匹配空行时，可以用“</a:t>
            </a:r>
            <a:r>
              <a:rPr lang="en-US" altLang="zh-CN" dirty="0" smtClean="0"/>
              <a:t>^$</a:t>
            </a:r>
            <a:r>
              <a:rPr lang="zh-CN" altLang="en-US" dirty="0" smtClean="0"/>
              <a:t>”表示</a:t>
            </a:r>
            <a:r>
              <a:rPr lang="zh-CN" altLang="en-US" dirty="0"/>
              <a:t>。</a:t>
            </a:r>
          </a:p>
        </p:txBody>
      </p:sp>
    </p:spTree>
    <p:custDataLst>
      <p:tags r:id="rId1"/>
    </p:custDataLst>
    <p:extLst>
      <p:ext uri="{BB962C8B-B14F-4D97-AF65-F5344CB8AC3E}">
        <p14:creationId xmlns:p14="http://schemas.microsoft.com/office/powerpoint/2010/main" val="4219824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查看帮助</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23" name="矩形 22"/>
          <p:cNvSpPr/>
          <p:nvPr/>
        </p:nvSpPr>
        <p:spPr>
          <a:xfrm>
            <a:off x="362198" y="1948174"/>
            <a:ext cx="8401792" cy="1754326"/>
          </a:xfrm>
          <a:prstGeom prst="rect">
            <a:avLst/>
          </a:prstGeom>
        </p:spPr>
        <p:txBody>
          <a:bodyPr wrap="square">
            <a:spAutoFit/>
          </a:bodyPr>
          <a:lstStyle/>
          <a:p>
            <a:pPr>
              <a:lnSpc>
                <a:spcPct val="200000"/>
              </a:lnSpc>
            </a:pPr>
            <a:r>
              <a:rPr lang="zh-CN" altLang="en-US" b="1" u="sng" dirty="0">
                <a:solidFill>
                  <a:srgbClr val="0070C0"/>
                </a:solidFill>
              </a:rPr>
              <a:t>选项</a:t>
            </a:r>
            <a:r>
              <a:rPr lang="zh-CN" altLang="en-US" dirty="0"/>
              <a:t>：许多程序都设计了帮助选项</a:t>
            </a:r>
            <a:r>
              <a:rPr lang="zh-CN" altLang="en-US" dirty="0" smtClean="0"/>
              <a:t>“</a:t>
            </a:r>
            <a:r>
              <a:rPr lang="en-US" altLang="zh-CN" dirty="0" smtClean="0"/>
              <a:t>—help</a:t>
            </a:r>
            <a:r>
              <a:rPr lang="zh-CN" altLang="en-US" dirty="0" smtClean="0"/>
              <a:t>”用于</a:t>
            </a:r>
            <a:r>
              <a:rPr lang="zh-CN" altLang="en-US" dirty="0"/>
              <a:t>查看使用说明</a:t>
            </a:r>
            <a:r>
              <a:rPr lang="zh-CN" altLang="en-US" dirty="0" smtClean="0"/>
              <a:t>。</a:t>
            </a:r>
            <a:r>
              <a:rPr lang="zh-CN" altLang="en-US" dirty="0"/>
              <a:t>除此之外，系统中还有一个帮助手册的命令</a:t>
            </a:r>
            <a:r>
              <a:rPr lang="en-US" altLang="zh-CN" dirty="0"/>
              <a:t>man</a:t>
            </a:r>
            <a:r>
              <a:rPr lang="zh-CN" altLang="en-US" dirty="0"/>
              <a:t>（单词</a:t>
            </a:r>
            <a:r>
              <a:rPr lang="en-US" altLang="zh-CN" dirty="0"/>
              <a:t>manual</a:t>
            </a:r>
            <a:r>
              <a:rPr lang="zh-CN" altLang="en-US" dirty="0"/>
              <a:t>的缩写）。</a:t>
            </a:r>
            <a:endParaRPr lang="en-US" altLang="zh-CN" dirty="0" smtClean="0"/>
          </a:p>
          <a:p>
            <a:pPr>
              <a:lnSpc>
                <a:spcPct val="200000"/>
              </a:lnSpc>
            </a:pPr>
            <a:r>
              <a:rPr lang="zh-CN" altLang="en-US" b="1" u="sng" dirty="0">
                <a:solidFill>
                  <a:srgbClr val="0070C0"/>
                </a:solidFill>
              </a:rPr>
              <a:t>举例</a:t>
            </a:r>
            <a:r>
              <a:rPr lang="zh-CN" altLang="en-US" dirty="0"/>
              <a:t>：通过“</a:t>
            </a:r>
            <a:r>
              <a:rPr lang="en-US" altLang="zh-CN" dirty="0"/>
              <a:t>ls </a:t>
            </a:r>
            <a:r>
              <a:rPr lang="en-US" altLang="zh-CN" dirty="0" smtClean="0"/>
              <a:t>–help</a:t>
            </a:r>
            <a:r>
              <a:rPr lang="zh-CN" altLang="en-US" dirty="0" smtClean="0"/>
              <a:t>”可</a:t>
            </a:r>
            <a:r>
              <a:rPr lang="zh-CN" altLang="en-US" dirty="0"/>
              <a:t>查看</a:t>
            </a:r>
            <a:r>
              <a:rPr lang="en-US" altLang="zh-CN" dirty="0"/>
              <a:t>ls</a:t>
            </a:r>
            <a:r>
              <a:rPr lang="zh-CN" altLang="en-US" dirty="0"/>
              <a:t>命令的帮助信息</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62143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正则表达式语法规则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选择</a:t>
            </a:r>
            <a:r>
              <a:rPr lang="zh-CN" altLang="en-US" sz="2000" b="1" dirty="0" smtClean="0">
                <a:solidFill>
                  <a:schemeClr val="tx1">
                    <a:lumMod val="50000"/>
                    <a:lumOff val="50000"/>
                  </a:schemeClr>
                </a:solidFill>
                <a:latin typeface="微软雅黑" pitchFamily="34" charset="-122"/>
                <a:ea typeface="微软雅黑" pitchFamily="34" charset="-122"/>
              </a:rPr>
              <a:t>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1200329"/>
          </a:xfrm>
          <a:prstGeom prst="rect">
            <a:avLst/>
          </a:prstGeom>
        </p:spPr>
        <p:txBody>
          <a:bodyPr wrap="square">
            <a:spAutoFit/>
          </a:bodyPr>
          <a:lstStyle/>
          <a:p>
            <a:pPr>
              <a:lnSpc>
                <a:spcPct val="200000"/>
              </a:lnSpc>
            </a:pPr>
            <a:r>
              <a:rPr lang="zh-CN" altLang="en-US" b="1" u="sng" dirty="0">
                <a:solidFill>
                  <a:srgbClr val="0070C0"/>
                </a:solidFill>
              </a:rPr>
              <a:t>选择</a:t>
            </a:r>
            <a:r>
              <a:rPr lang="zh-CN" altLang="en-US" b="1" u="sng" dirty="0" smtClean="0">
                <a:solidFill>
                  <a:srgbClr val="0070C0"/>
                </a:solidFill>
              </a:rPr>
              <a:t>符</a:t>
            </a:r>
            <a:r>
              <a:rPr lang="zh-CN" altLang="en-US" dirty="0"/>
              <a:t>：若要查找的条件有多个，只要其中一个满足即可成立时，可以用选择符“</a:t>
            </a:r>
            <a:r>
              <a:rPr lang="en-US" altLang="zh-CN" dirty="0" smtClean="0"/>
              <a:t>|</a:t>
            </a:r>
            <a:r>
              <a:rPr lang="zh-CN" altLang="en-US" dirty="0" smtClean="0"/>
              <a:t>”。</a:t>
            </a:r>
            <a:r>
              <a:rPr lang="zh-CN" altLang="en-US" dirty="0"/>
              <a:t>该字符可以理解为</a:t>
            </a:r>
            <a:r>
              <a:rPr lang="zh-CN" altLang="en-US" dirty="0" smtClean="0"/>
              <a:t>“或”。</a:t>
            </a:r>
            <a:endParaRPr lang="zh-CN" altLang="en-US" dirty="0"/>
          </a:p>
        </p:txBody>
      </p:sp>
      <p:grpSp>
        <p:nvGrpSpPr>
          <p:cNvPr id="5" name="组合 2"/>
          <p:cNvGrpSpPr>
            <a:grpSpLocks/>
          </p:cNvGrpSpPr>
          <p:nvPr/>
        </p:nvGrpSpPr>
        <p:grpSpPr bwMode="auto">
          <a:xfrm>
            <a:off x="1173930" y="3425100"/>
            <a:ext cx="6584040" cy="1845400"/>
            <a:chOff x="3019007" y="3398964"/>
            <a:chExt cx="2123837" cy="1846887"/>
          </a:xfrm>
        </p:grpSpPr>
        <p:sp>
          <p:nvSpPr>
            <p:cNvPr id="6" name="矩形 1"/>
            <p:cNvSpPr>
              <a:spLocks noChangeArrowheads="1"/>
            </p:cNvSpPr>
            <p:nvPr/>
          </p:nvSpPr>
          <p:spPr bwMode="auto">
            <a:xfrm>
              <a:off x="3019007" y="3398964"/>
              <a:ext cx="2123837" cy="1846887"/>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6"/>
            <p:cNvSpPr>
              <a:spLocks noChangeArrowheads="1"/>
            </p:cNvSpPr>
            <p:nvPr/>
          </p:nvSpPr>
          <p:spPr bwMode="auto">
            <a:xfrm>
              <a:off x="3107110" y="3582641"/>
              <a:ext cx="2035734" cy="1496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grep -P --color '</a:t>
              </a:r>
              <a:r>
                <a:rPr lang="en-US" altLang="zh-CN" sz="1600" b="1" kern="0" dirty="0" err="1">
                  <a:solidFill>
                    <a:prstClr val="white"/>
                  </a:solidFill>
                  <a:latin typeface="微软雅黑" pitchFamily="34" charset="-122"/>
                  <a:ea typeface="微软雅黑" pitchFamily="34" charset="-122"/>
                </a:rPr>
                <a:t>Linux|Unix</a:t>
              </a:r>
              <a:r>
                <a:rPr lang="en-US" altLang="zh-CN" sz="16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Linux is Good, Unix is Good!</a:t>
              </a:r>
            </a:p>
            <a:p>
              <a:pPr marL="0" lvl="0" indent="0" eaLnBrk="0" hangingPunct="0">
                <a:lnSpc>
                  <a:spcPct val="200000"/>
                </a:lnSpc>
                <a:defRPr/>
              </a:pPr>
              <a:r>
                <a:rPr lang="en-US" altLang="zh-CN" sz="1600" b="1" kern="0" dirty="0">
                  <a:solidFill>
                    <a:srgbClr val="FF0000"/>
                  </a:solidFill>
                  <a:latin typeface="微软雅黑" pitchFamily="34" charset="-122"/>
                  <a:ea typeface="微软雅黑" pitchFamily="34" charset="-122"/>
                </a:rPr>
                <a:t>Linux</a:t>
              </a:r>
              <a:r>
                <a:rPr lang="en-US" altLang="zh-CN" sz="1600" b="1" kern="0" dirty="0">
                  <a:solidFill>
                    <a:prstClr val="white"/>
                  </a:solidFill>
                  <a:latin typeface="微软雅黑" pitchFamily="34" charset="-122"/>
                  <a:ea typeface="微软雅黑" pitchFamily="34" charset="-122"/>
                </a:rPr>
                <a:t> is Good, </a:t>
              </a:r>
              <a:r>
                <a:rPr lang="en-US" altLang="zh-CN" sz="1600" b="1" kern="0" dirty="0">
                  <a:solidFill>
                    <a:srgbClr val="FF0000"/>
                  </a:solidFill>
                  <a:latin typeface="微软雅黑" pitchFamily="34" charset="-122"/>
                  <a:ea typeface="微软雅黑" pitchFamily="34" charset="-122"/>
                </a:rPr>
                <a:t>Unix</a:t>
              </a:r>
              <a:r>
                <a:rPr lang="en-US" altLang="zh-CN" sz="1600" b="1" kern="0" dirty="0">
                  <a:solidFill>
                    <a:prstClr val="white"/>
                  </a:solidFill>
                  <a:latin typeface="微软雅黑" pitchFamily="34" charset="-122"/>
                  <a:ea typeface="微软雅黑" pitchFamily="34" charset="-122"/>
                </a:rPr>
                <a:t> is Good!</a:t>
              </a:r>
            </a:p>
          </p:txBody>
        </p:sp>
      </p:grpSp>
    </p:spTree>
    <p:custDataLst>
      <p:tags r:id="rId1"/>
    </p:custDataLst>
    <p:extLst>
      <p:ext uri="{BB962C8B-B14F-4D97-AF65-F5344CB8AC3E}">
        <p14:creationId xmlns:p14="http://schemas.microsoft.com/office/powerpoint/2010/main" val="1103133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正则表达式语法规则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字符范围</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1200329"/>
          </a:xfrm>
          <a:prstGeom prst="rect">
            <a:avLst/>
          </a:prstGeom>
        </p:spPr>
        <p:txBody>
          <a:bodyPr wrap="square">
            <a:spAutoFit/>
          </a:bodyPr>
          <a:lstStyle/>
          <a:p>
            <a:pPr>
              <a:lnSpc>
                <a:spcPct val="200000"/>
              </a:lnSpc>
            </a:pPr>
            <a:r>
              <a:rPr lang="zh-CN" altLang="en-US" b="1" u="sng" dirty="0" smtClean="0">
                <a:solidFill>
                  <a:srgbClr val="0070C0"/>
                </a:solidFill>
              </a:rPr>
              <a:t>字符范围</a:t>
            </a:r>
            <a:r>
              <a:rPr lang="zh-CN" altLang="en-US" dirty="0"/>
              <a:t>：当需要匹配某个范围内的字符时，</a:t>
            </a:r>
            <a:r>
              <a:rPr lang="zh-CN" altLang="en-US" dirty="0" smtClean="0"/>
              <a:t>可用</a:t>
            </a:r>
            <a:r>
              <a:rPr lang="zh-CN" altLang="en-US" dirty="0"/>
              <a:t>中括号“</a:t>
            </a:r>
            <a:r>
              <a:rPr lang="en-US" altLang="zh-CN" dirty="0"/>
              <a:t>[ </a:t>
            </a:r>
            <a:r>
              <a:rPr lang="en-US" altLang="zh-CN" dirty="0" smtClean="0"/>
              <a:t>]</a:t>
            </a:r>
            <a:r>
              <a:rPr lang="zh-CN" altLang="en-US" dirty="0" smtClean="0"/>
              <a:t>”和</a:t>
            </a:r>
            <a:r>
              <a:rPr lang="zh-CN" altLang="en-US" dirty="0"/>
              <a:t>连字符“</a:t>
            </a:r>
            <a:r>
              <a:rPr lang="en-US" altLang="zh-CN" dirty="0" smtClean="0"/>
              <a:t>-</a:t>
            </a:r>
            <a:r>
              <a:rPr lang="zh-CN" altLang="en-US" dirty="0" smtClean="0"/>
              <a:t>”实现。且在</a:t>
            </a:r>
            <a:r>
              <a:rPr lang="zh-CN" altLang="en-US" dirty="0"/>
              <a:t>中括号中还可以用反义字符“</a:t>
            </a:r>
            <a:r>
              <a:rPr lang="en-US" altLang="zh-CN" dirty="0" smtClean="0"/>
              <a:t>^</a:t>
            </a:r>
            <a:r>
              <a:rPr lang="zh-CN" altLang="en-US" dirty="0" smtClean="0"/>
              <a:t>”，</a:t>
            </a:r>
            <a:r>
              <a:rPr lang="zh-CN" altLang="en-US" dirty="0"/>
              <a:t>表示匹配不在指定字符范围内的字符。</a:t>
            </a:r>
          </a:p>
        </p:txBody>
      </p:sp>
      <p:graphicFrame>
        <p:nvGraphicFramePr>
          <p:cNvPr id="6" name="表格 5"/>
          <p:cNvGraphicFramePr>
            <a:graphicFrameLocks noGrp="1"/>
          </p:cNvGraphicFramePr>
          <p:nvPr>
            <p:extLst>
              <p:ext uri="{D42A27DB-BD31-4B8C-83A1-F6EECF244321}">
                <p14:modId xmlns:p14="http://schemas.microsoft.com/office/powerpoint/2010/main" val="1208626891"/>
              </p:ext>
            </p:extLst>
          </p:nvPr>
        </p:nvGraphicFramePr>
        <p:xfrm>
          <a:off x="823282" y="3332440"/>
          <a:ext cx="7495217" cy="1861864"/>
        </p:xfrm>
        <a:graphic>
          <a:graphicData uri="http://schemas.openxmlformats.org/drawingml/2006/table">
            <a:tbl>
              <a:tblPr firstRow="1" bandRow="1">
                <a:tableStyleId>{00A15C55-8517-42AA-B614-E9B94910E393}</a:tableStyleId>
              </a:tblPr>
              <a:tblGrid>
                <a:gridCol w="1389956"/>
                <a:gridCol w="3073917"/>
                <a:gridCol w="3031344"/>
              </a:tblGrid>
              <a:tr h="465466">
                <a:tc>
                  <a:txBody>
                    <a:bodyPr/>
                    <a:lstStyle/>
                    <a:p>
                      <a:pPr algn="ctr">
                        <a:spcAft>
                          <a:spcPts val="0"/>
                        </a:spcAft>
                      </a:pPr>
                      <a:r>
                        <a:rPr lang="zh-CN" altLang="en-US" sz="1400" b="1" kern="100" dirty="0" smtClean="0">
                          <a:effectLst/>
                          <a:latin typeface="Times New Roman"/>
                          <a:ea typeface="宋体"/>
                        </a:rPr>
                        <a:t>示例</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匹配结果</a:t>
                      </a:r>
                      <a:endParaRPr lang="zh-CN" sz="1400" b="1" kern="100" dirty="0">
                        <a:effectLst/>
                        <a:latin typeface="Times New Roman"/>
                        <a:ea typeface="宋体"/>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t>
                      </a:r>
                      <a:r>
                        <a:rPr lang="en-US" sz="1400" kern="100" dirty="0" err="1">
                          <a:solidFill>
                            <a:schemeClr val="dk1"/>
                          </a:solidFill>
                          <a:effectLst/>
                          <a:latin typeface="Times New Roman"/>
                          <a:ea typeface="+mn-ea"/>
                          <a:cs typeface="+mn-cs"/>
                        </a:rPr>
                        <a:t>abc</a:t>
                      </a:r>
                      <a:r>
                        <a:rPr lang="en-US" sz="1400" kern="100" dirty="0">
                          <a:solidFill>
                            <a:schemeClr val="dk1"/>
                          </a:solidFill>
                          <a:effectLst/>
                          <a:latin typeface="Times New Roman"/>
                          <a:ea typeface="+mn-ea"/>
                          <a:cs typeface="+mn-cs"/>
                        </a:rPr>
                        <a: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匹配字符</a:t>
                      </a:r>
                      <a:r>
                        <a:rPr lang="en-US" sz="1400" kern="100" dirty="0">
                          <a:solidFill>
                            <a:schemeClr val="dk1"/>
                          </a:solidFill>
                          <a:effectLst/>
                          <a:latin typeface="Times New Roman"/>
                          <a:ea typeface="+mn-ea"/>
                          <a:cs typeface="+mn-cs"/>
                        </a:rPr>
                        <a:t>a</a:t>
                      </a:r>
                      <a:r>
                        <a:rPr lang="zh-CN" sz="1400" kern="100" dirty="0">
                          <a:solidFill>
                            <a:schemeClr val="dk1"/>
                          </a:solidFill>
                          <a:effectLst/>
                          <a:latin typeface="Times New Roman"/>
                          <a:ea typeface="+mn-ea"/>
                          <a:cs typeface="+mn-cs"/>
                        </a:rPr>
                        <a:t>、</a:t>
                      </a:r>
                      <a:r>
                        <a:rPr lang="en-US" sz="1400" kern="100" dirty="0">
                          <a:solidFill>
                            <a:schemeClr val="dk1"/>
                          </a:solidFill>
                          <a:effectLst/>
                          <a:latin typeface="Times New Roman"/>
                          <a:ea typeface="+mn-ea"/>
                          <a:cs typeface="+mn-cs"/>
                        </a:rPr>
                        <a:t>b</a:t>
                      </a:r>
                      <a:r>
                        <a:rPr lang="zh-CN" sz="1400" kern="100" dirty="0">
                          <a:solidFill>
                            <a:schemeClr val="dk1"/>
                          </a:solidFill>
                          <a:effectLst/>
                          <a:latin typeface="Times New Roman"/>
                          <a:ea typeface="+mn-ea"/>
                          <a:cs typeface="+mn-cs"/>
                        </a:rPr>
                        <a:t>、</a:t>
                      </a:r>
                      <a:r>
                        <a:rPr lang="en-US" sz="1400" kern="100" dirty="0">
                          <a:solidFill>
                            <a:schemeClr val="dk1"/>
                          </a:solidFill>
                          <a:effectLst/>
                          <a:latin typeface="Times New Roman"/>
                          <a:ea typeface="+mn-ea"/>
                          <a:cs typeface="+mn-cs"/>
                        </a:rPr>
                        <a:t>c</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rgbClr val="FF0000"/>
                          </a:solidFill>
                          <a:effectLst/>
                          <a:latin typeface="Times New Roman"/>
                          <a:ea typeface="+mn-ea"/>
                          <a:cs typeface="+mn-cs"/>
                        </a:rPr>
                        <a:t>a</a:t>
                      </a:r>
                      <a:r>
                        <a:rPr lang="en-US" sz="1400" kern="100" dirty="0">
                          <a:solidFill>
                            <a:schemeClr val="dk1"/>
                          </a:solidFill>
                          <a:effectLst/>
                          <a:latin typeface="Times New Roman"/>
                          <a:ea typeface="+mn-ea"/>
                          <a:cs typeface="+mn-cs"/>
                        </a:rPr>
                        <a:t>pple, </a:t>
                      </a:r>
                      <a:r>
                        <a:rPr lang="en-US" sz="1400" kern="100" dirty="0">
                          <a:solidFill>
                            <a:srgbClr val="FF0000"/>
                          </a:solidFill>
                          <a:effectLst/>
                          <a:latin typeface="Times New Roman"/>
                          <a:ea typeface="+mn-ea"/>
                          <a:cs typeface="+mn-cs"/>
                        </a:rPr>
                        <a:t>c</a:t>
                      </a:r>
                      <a:r>
                        <a:rPr lang="en-US" sz="1400" kern="100" dirty="0">
                          <a:solidFill>
                            <a:schemeClr val="dk1"/>
                          </a:solidFill>
                          <a:effectLst/>
                          <a:latin typeface="Times New Roman"/>
                          <a:ea typeface="+mn-ea"/>
                          <a:cs typeface="+mn-cs"/>
                        </a:rPr>
                        <a:t>herry, </a:t>
                      </a:r>
                      <a:r>
                        <a:rPr lang="en-US" sz="1400" kern="100" dirty="0">
                          <a:solidFill>
                            <a:srgbClr val="FF0000"/>
                          </a:solidFill>
                          <a:effectLst/>
                          <a:latin typeface="Times New Roman"/>
                          <a:ea typeface="+mn-ea"/>
                          <a:cs typeface="+mn-cs"/>
                        </a:rPr>
                        <a:t>ba</a:t>
                      </a:r>
                      <a:r>
                        <a:rPr lang="en-US" sz="1400" kern="100" dirty="0">
                          <a:solidFill>
                            <a:schemeClr val="dk1"/>
                          </a:solidFill>
                          <a:effectLst/>
                          <a:latin typeface="Times New Roman"/>
                          <a:ea typeface="+mn-ea"/>
                          <a:cs typeface="+mn-cs"/>
                        </a:rPr>
                        <a:t>n</a:t>
                      </a:r>
                      <a:r>
                        <a:rPr lang="en-US" sz="1400" kern="100" dirty="0">
                          <a:solidFill>
                            <a:srgbClr val="FF0000"/>
                          </a:solidFill>
                          <a:effectLst/>
                          <a:latin typeface="Times New Roman"/>
                          <a:ea typeface="+mn-ea"/>
                          <a:cs typeface="+mn-cs"/>
                        </a:rPr>
                        <a:t>a</a:t>
                      </a:r>
                      <a:r>
                        <a:rPr lang="en-US" sz="1400" kern="100" dirty="0">
                          <a:solidFill>
                            <a:schemeClr val="dk1"/>
                          </a:solidFill>
                          <a:effectLst/>
                          <a:latin typeface="Times New Roman"/>
                          <a:ea typeface="+mn-ea"/>
                          <a:cs typeface="+mn-cs"/>
                        </a:rPr>
                        <a:t>n</a:t>
                      </a:r>
                      <a:r>
                        <a:rPr lang="en-US" sz="1400" kern="100" dirty="0">
                          <a:solidFill>
                            <a:srgbClr val="FF0000"/>
                          </a:solidFill>
                          <a:effectLst/>
                          <a:latin typeface="Times New Roman"/>
                          <a:ea typeface="+mn-ea"/>
                          <a:cs typeface="+mn-cs"/>
                        </a:rPr>
                        <a:t>a</a:t>
                      </a:r>
                      <a:endParaRPr lang="zh-CN" sz="1400" kern="100" dirty="0">
                        <a:solidFill>
                          <a:srgbClr val="FF0000"/>
                        </a:solidFill>
                        <a:effectLst/>
                        <a:latin typeface="Times New Roman"/>
                        <a:ea typeface="+mn-ea"/>
                        <a:cs typeface="+mn-cs"/>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[^abc]</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匹配除</a:t>
                      </a:r>
                      <a:r>
                        <a:rPr lang="en-US" sz="1400" kern="100" dirty="0">
                          <a:solidFill>
                            <a:schemeClr val="dk1"/>
                          </a:solidFill>
                          <a:effectLst/>
                          <a:latin typeface="Times New Roman"/>
                          <a:ea typeface="+mn-ea"/>
                          <a:cs typeface="+mn-cs"/>
                        </a:rPr>
                        <a:t>a</a:t>
                      </a:r>
                      <a:r>
                        <a:rPr lang="zh-CN" sz="1400" kern="100" dirty="0">
                          <a:solidFill>
                            <a:schemeClr val="dk1"/>
                          </a:solidFill>
                          <a:effectLst/>
                          <a:latin typeface="Times New Roman"/>
                          <a:ea typeface="+mn-ea"/>
                          <a:cs typeface="+mn-cs"/>
                        </a:rPr>
                        <a:t>、</a:t>
                      </a:r>
                      <a:r>
                        <a:rPr lang="en-US" sz="1400" kern="100" dirty="0">
                          <a:solidFill>
                            <a:schemeClr val="dk1"/>
                          </a:solidFill>
                          <a:effectLst/>
                          <a:latin typeface="Times New Roman"/>
                          <a:ea typeface="+mn-ea"/>
                          <a:cs typeface="+mn-cs"/>
                        </a:rPr>
                        <a:t>b</a:t>
                      </a:r>
                      <a:r>
                        <a:rPr lang="zh-CN" sz="1400" kern="100" dirty="0">
                          <a:solidFill>
                            <a:schemeClr val="dk1"/>
                          </a:solidFill>
                          <a:effectLst/>
                          <a:latin typeface="Times New Roman"/>
                          <a:ea typeface="+mn-ea"/>
                          <a:cs typeface="+mn-cs"/>
                        </a:rPr>
                        <a:t>、</a:t>
                      </a:r>
                      <a:r>
                        <a:rPr lang="en-US" sz="1400" kern="100" dirty="0">
                          <a:solidFill>
                            <a:schemeClr val="dk1"/>
                          </a:solidFill>
                          <a:effectLst/>
                          <a:latin typeface="Times New Roman"/>
                          <a:ea typeface="+mn-ea"/>
                          <a:cs typeface="+mn-cs"/>
                        </a:rPr>
                        <a:t>c</a:t>
                      </a:r>
                      <a:r>
                        <a:rPr lang="zh-CN" sz="1400" kern="100" dirty="0">
                          <a:solidFill>
                            <a:schemeClr val="dk1"/>
                          </a:solidFill>
                          <a:effectLst/>
                          <a:latin typeface="Times New Roman"/>
                          <a:ea typeface="+mn-ea"/>
                          <a:cs typeface="+mn-cs"/>
                        </a:rPr>
                        <a:t>以外的字符</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a:t>
                      </a:r>
                      <a:r>
                        <a:rPr lang="en-US" sz="1400" kern="100" dirty="0">
                          <a:solidFill>
                            <a:srgbClr val="FF0000"/>
                          </a:solidFill>
                          <a:effectLst/>
                          <a:latin typeface="Times New Roman"/>
                          <a:ea typeface="+mn-ea"/>
                          <a:cs typeface="+mn-cs"/>
                        </a:rPr>
                        <a:t>pple,</a:t>
                      </a:r>
                      <a:r>
                        <a:rPr lang="en-US" sz="1400" kern="100" dirty="0">
                          <a:solidFill>
                            <a:schemeClr val="dk1"/>
                          </a:solidFill>
                          <a:effectLst/>
                          <a:latin typeface="Times New Roman"/>
                          <a:ea typeface="+mn-ea"/>
                          <a:cs typeface="+mn-cs"/>
                        </a:rPr>
                        <a:t> c</a:t>
                      </a:r>
                      <a:r>
                        <a:rPr lang="en-US" sz="1400" kern="100" dirty="0">
                          <a:solidFill>
                            <a:srgbClr val="FF0000"/>
                          </a:solidFill>
                          <a:effectLst/>
                          <a:latin typeface="Times New Roman"/>
                          <a:ea typeface="+mn-ea"/>
                          <a:cs typeface="+mn-cs"/>
                        </a:rPr>
                        <a:t>herry, </a:t>
                      </a:r>
                      <a:r>
                        <a:rPr lang="en-US" sz="1400" kern="100" dirty="0">
                          <a:solidFill>
                            <a:schemeClr val="dk1"/>
                          </a:solidFill>
                          <a:effectLst/>
                          <a:latin typeface="Times New Roman"/>
                          <a:ea typeface="+mn-ea"/>
                          <a:cs typeface="+mn-cs"/>
                        </a:rPr>
                        <a:t>ba</a:t>
                      </a:r>
                      <a:r>
                        <a:rPr lang="en-US" sz="1400" kern="100" dirty="0">
                          <a:solidFill>
                            <a:srgbClr val="FF0000"/>
                          </a:solidFill>
                          <a:effectLst/>
                          <a:latin typeface="Times New Roman"/>
                          <a:ea typeface="+mn-ea"/>
                          <a:cs typeface="+mn-cs"/>
                        </a:rPr>
                        <a:t>n</a:t>
                      </a:r>
                      <a:r>
                        <a:rPr lang="en-US" sz="1400" kern="100" dirty="0">
                          <a:solidFill>
                            <a:schemeClr val="dk1"/>
                          </a:solidFill>
                          <a:effectLst/>
                          <a:latin typeface="Times New Roman"/>
                          <a:ea typeface="+mn-ea"/>
                          <a:cs typeface="+mn-cs"/>
                        </a:rPr>
                        <a:t>a</a:t>
                      </a:r>
                      <a:r>
                        <a:rPr lang="en-US" sz="1400" kern="100" dirty="0">
                          <a:solidFill>
                            <a:srgbClr val="FF0000"/>
                          </a:solidFill>
                          <a:effectLst/>
                          <a:latin typeface="Times New Roman"/>
                          <a:ea typeface="+mn-ea"/>
                          <a:cs typeface="+mn-cs"/>
                        </a:rPr>
                        <a:t>n</a:t>
                      </a:r>
                      <a:r>
                        <a:rPr lang="en-US" sz="1400" kern="100" dirty="0">
                          <a:solidFill>
                            <a:schemeClr val="dk1"/>
                          </a:solidFill>
                          <a:effectLst/>
                          <a:latin typeface="Times New Roman"/>
                          <a:ea typeface="+mn-ea"/>
                          <a:cs typeface="+mn-cs"/>
                        </a:rPr>
                        <a:t>a</a:t>
                      </a:r>
                      <a:endParaRPr lang="zh-CN" sz="1400" kern="100" dirty="0">
                        <a:solidFill>
                          <a:schemeClr val="dk1"/>
                        </a:solidFill>
                        <a:effectLst/>
                        <a:latin typeface="Times New Roman"/>
                        <a:ea typeface="+mn-ea"/>
                        <a:cs typeface="+mn-cs"/>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[a-z]</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匹配字母</a:t>
                      </a:r>
                      <a:r>
                        <a:rPr lang="en-US" sz="1400" kern="100" dirty="0" err="1">
                          <a:solidFill>
                            <a:schemeClr val="dk1"/>
                          </a:solidFill>
                          <a:effectLst/>
                          <a:latin typeface="Times New Roman"/>
                          <a:ea typeface="+mn-ea"/>
                          <a:cs typeface="+mn-cs"/>
                        </a:rPr>
                        <a:t>a~z</a:t>
                      </a:r>
                      <a:r>
                        <a:rPr lang="zh-CN" sz="1400" kern="100" dirty="0">
                          <a:solidFill>
                            <a:schemeClr val="dk1"/>
                          </a:solidFill>
                          <a:effectLst/>
                          <a:latin typeface="Times New Roman"/>
                          <a:ea typeface="+mn-ea"/>
                          <a:cs typeface="+mn-cs"/>
                        </a:rPr>
                        <a:t>范围内的字符</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1</a:t>
                      </a:r>
                      <a:r>
                        <a:rPr lang="en-US" sz="1400" kern="100" dirty="0">
                          <a:solidFill>
                            <a:srgbClr val="FF0000"/>
                          </a:solidFill>
                          <a:effectLst/>
                          <a:latin typeface="Times New Roman"/>
                          <a:ea typeface="+mn-ea"/>
                          <a:cs typeface="+mn-cs"/>
                        </a:rPr>
                        <a:t>a</a:t>
                      </a:r>
                      <a:r>
                        <a:rPr lang="en-US" sz="1400" kern="100" dirty="0">
                          <a:solidFill>
                            <a:schemeClr val="dk1"/>
                          </a:solidFill>
                          <a:effectLst/>
                          <a:latin typeface="Times New Roman"/>
                          <a:ea typeface="+mn-ea"/>
                          <a:cs typeface="+mn-cs"/>
                        </a:rPr>
                        <a:t>2A34</a:t>
                      </a:r>
                      <a:r>
                        <a:rPr lang="en-US" sz="1400" kern="100" dirty="0">
                          <a:solidFill>
                            <a:srgbClr val="FF0000"/>
                          </a:solidFill>
                          <a:effectLst/>
                          <a:latin typeface="Times New Roman"/>
                          <a:ea typeface="+mn-ea"/>
                          <a:cs typeface="+mn-cs"/>
                        </a:rPr>
                        <a:t>xyz</a:t>
                      </a:r>
                      <a:r>
                        <a:rPr lang="en-US" sz="1400" kern="100" dirty="0">
                          <a:solidFill>
                            <a:schemeClr val="dk1"/>
                          </a:solidFill>
                          <a:effectLst/>
                          <a:latin typeface="Times New Roman"/>
                          <a:ea typeface="+mn-ea"/>
                          <a:cs typeface="+mn-cs"/>
                        </a:rPr>
                        <a:t>56</a:t>
                      </a:r>
                      <a:endParaRPr lang="zh-CN" sz="1400" kern="100" dirty="0">
                        <a:solidFill>
                          <a:schemeClr val="dk1"/>
                        </a:solidFill>
                        <a:effectLst/>
                        <a:latin typeface="Times New Roman"/>
                        <a:ea typeface="+mn-ea"/>
                        <a:cs typeface="+mn-cs"/>
                      </a:endParaRPr>
                    </a:p>
                  </a:txBody>
                  <a:tcPr marL="68580" marR="68580" marT="0" marB="0" anchor="ctr"/>
                </a:tc>
              </a:tr>
            </a:tbl>
          </a:graphicData>
        </a:graphic>
      </p:graphicFrame>
      <p:sp>
        <p:nvSpPr>
          <p:cNvPr id="8" name="圆角矩形 7"/>
          <p:cNvSpPr/>
          <p:nvPr/>
        </p:nvSpPr>
        <p:spPr>
          <a:xfrm>
            <a:off x="4986693" y="5555490"/>
            <a:ext cx="2153471" cy="67310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[^a-z] </a:t>
            </a:r>
            <a:endParaRPr lang="zh-CN" altLang="en-US" dirty="0">
              <a:solidFill>
                <a:srgbClr val="FF0000"/>
              </a:solidFill>
            </a:endParaRPr>
          </a:p>
        </p:txBody>
      </p:sp>
      <p:sp>
        <p:nvSpPr>
          <p:cNvPr id="9" name="圆角矩形 8"/>
          <p:cNvSpPr/>
          <p:nvPr/>
        </p:nvSpPr>
        <p:spPr>
          <a:xfrm>
            <a:off x="2386987" y="5555490"/>
            <a:ext cx="2153471" cy="67310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[a-zA-Z0-9]</a:t>
            </a:r>
          </a:p>
        </p:txBody>
      </p:sp>
      <p:sp>
        <p:nvSpPr>
          <p:cNvPr id="5" name="矩形 4"/>
          <p:cNvSpPr/>
          <p:nvPr/>
        </p:nvSpPr>
        <p:spPr>
          <a:xfrm>
            <a:off x="527298" y="5707374"/>
            <a:ext cx="1107996" cy="369332"/>
          </a:xfrm>
          <a:prstGeom prst="rect">
            <a:avLst/>
          </a:prstGeom>
        </p:spPr>
        <p:txBody>
          <a:bodyPr wrap="none">
            <a:spAutoFit/>
          </a:bodyPr>
          <a:lstStyle/>
          <a:p>
            <a:r>
              <a:rPr lang="zh-CN" altLang="en-US" b="1" u="sng" dirty="0">
                <a:solidFill>
                  <a:srgbClr val="0070C0"/>
                </a:solidFill>
              </a:rPr>
              <a:t>练一练</a:t>
            </a:r>
            <a:r>
              <a:rPr lang="zh-CN" altLang="en-US" dirty="0"/>
              <a:t>：</a:t>
            </a:r>
          </a:p>
        </p:txBody>
      </p:sp>
    </p:spTree>
    <p:custDataLst>
      <p:tags r:id="rId1"/>
    </p:custDataLst>
    <p:extLst>
      <p:ext uri="{BB962C8B-B14F-4D97-AF65-F5344CB8AC3E}">
        <p14:creationId xmlns:p14="http://schemas.microsoft.com/office/powerpoint/2010/main" val="2974681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409480" y="2519229"/>
            <a:ext cx="8302939" cy="2160000"/>
            <a:chOff x="415635" y="2398807"/>
            <a:chExt cx="7920000" cy="2160000"/>
          </a:xfrm>
        </p:grpSpPr>
        <p:sp>
          <p:nvSpPr>
            <p:cNvPr id="19" name="矩形 18"/>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7590182" y="2139227"/>
            <a:ext cx="1235034" cy="866899"/>
            <a:chOff x="7623958" y="2018805"/>
            <a:chExt cx="1235034" cy="866899"/>
          </a:xfrm>
        </p:grpSpPr>
        <p:sp>
          <p:nvSpPr>
            <p:cNvPr id="22" name="泪滴形 21"/>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正则表达式语法规则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字符范围</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7" name="矩形 16"/>
          <p:cNvSpPr/>
          <p:nvPr/>
        </p:nvSpPr>
        <p:spPr>
          <a:xfrm>
            <a:off x="580570" y="2656455"/>
            <a:ext cx="8233004" cy="1754326"/>
          </a:xfrm>
          <a:prstGeom prst="rect">
            <a:avLst/>
          </a:prstGeom>
        </p:spPr>
        <p:txBody>
          <a:bodyPr wrap="square">
            <a:spAutoFit/>
          </a:bodyPr>
          <a:lstStyle/>
          <a:p>
            <a:pPr>
              <a:lnSpc>
                <a:spcPct val="200000"/>
              </a:lnSpc>
            </a:pPr>
            <a:r>
              <a:rPr lang="zh-CN" altLang="en-US" dirty="0"/>
              <a:t>需要注意的是，字符“</a:t>
            </a:r>
            <a:r>
              <a:rPr lang="en-US" altLang="zh-CN" dirty="0" smtClean="0"/>
              <a:t>-</a:t>
            </a:r>
            <a:r>
              <a:rPr lang="zh-CN" altLang="en-US" dirty="0" smtClean="0"/>
              <a:t>”在</a:t>
            </a:r>
            <a:r>
              <a:rPr lang="zh-CN" altLang="en-US" dirty="0"/>
              <a:t>通常情况下只表示一个普通字符，只有在</a:t>
            </a:r>
            <a:r>
              <a:rPr lang="zh-CN" altLang="en-US" dirty="0" smtClean="0"/>
              <a:t>表示</a:t>
            </a:r>
            <a:endParaRPr lang="en-US" altLang="zh-CN" dirty="0" smtClean="0"/>
          </a:p>
          <a:p>
            <a:pPr>
              <a:lnSpc>
                <a:spcPct val="200000"/>
              </a:lnSpc>
            </a:pPr>
            <a:r>
              <a:rPr lang="zh-CN" altLang="en-US" dirty="0" smtClean="0"/>
              <a:t>字符</a:t>
            </a:r>
            <a:r>
              <a:rPr lang="zh-CN" altLang="en-US" dirty="0"/>
              <a:t>范围时才作为元字符来使用。“</a:t>
            </a:r>
            <a:r>
              <a:rPr lang="en-US" altLang="zh-CN" dirty="0" smtClean="0"/>
              <a:t>-</a:t>
            </a:r>
            <a:r>
              <a:rPr lang="zh-CN" altLang="en-US" dirty="0" smtClean="0"/>
              <a:t>”连</a:t>
            </a:r>
            <a:r>
              <a:rPr lang="zh-CN" altLang="en-US" dirty="0"/>
              <a:t>字符表示的范围遵循字符编码的顺序，如“</a:t>
            </a:r>
            <a:r>
              <a:rPr lang="en-US" altLang="zh-CN" dirty="0" smtClean="0"/>
              <a:t>a-Z</a:t>
            </a:r>
            <a:r>
              <a:rPr lang="zh-CN" altLang="en-US" dirty="0" smtClean="0"/>
              <a:t>”、</a:t>
            </a:r>
            <a:r>
              <a:rPr lang="zh-CN" altLang="en-US" dirty="0"/>
              <a:t>“</a:t>
            </a:r>
            <a:r>
              <a:rPr lang="en-US" altLang="zh-CN" dirty="0" smtClean="0"/>
              <a:t>z-a</a:t>
            </a:r>
            <a:r>
              <a:rPr lang="zh-CN" altLang="en-US" dirty="0" smtClean="0"/>
              <a:t>”、</a:t>
            </a:r>
            <a:r>
              <a:rPr lang="zh-CN" altLang="en-US" dirty="0"/>
              <a:t>“</a:t>
            </a:r>
            <a:r>
              <a:rPr lang="en-US" altLang="zh-CN" dirty="0" smtClean="0"/>
              <a:t>a-9</a:t>
            </a:r>
            <a:r>
              <a:rPr lang="zh-CN" altLang="en-US" dirty="0" smtClean="0"/>
              <a:t>”都是</a:t>
            </a:r>
            <a:r>
              <a:rPr lang="zh-CN" altLang="en-US" dirty="0"/>
              <a:t>不合法的范围。</a:t>
            </a:r>
          </a:p>
        </p:txBody>
      </p:sp>
    </p:spTree>
    <p:custDataLst>
      <p:tags r:id="rId1"/>
    </p:custDataLst>
    <p:extLst>
      <p:ext uri="{BB962C8B-B14F-4D97-AF65-F5344CB8AC3E}">
        <p14:creationId xmlns:p14="http://schemas.microsoft.com/office/powerpoint/2010/main" val="557908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正则表达式语法规则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点</a:t>
            </a:r>
            <a:r>
              <a:rPr lang="zh-CN" altLang="en-US" sz="2000" b="1" dirty="0">
                <a:solidFill>
                  <a:schemeClr val="tx1">
                    <a:lumMod val="50000"/>
                    <a:lumOff val="50000"/>
                  </a:schemeClr>
                </a:solidFill>
                <a:latin typeface="微软雅黑" pitchFamily="34" charset="-122"/>
                <a:ea typeface="微软雅黑" pitchFamily="34" charset="-122"/>
              </a:rPr>
              <a:t>字符和限定符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1200329"/>
          </a:xfrm>
          <a:prstGeom prst="rect">
            <a:avLst/>
          </a:prstGeom>
        </p:spPr>
        <p:txBody>
          <a:bodyPr wrap="square">
            <a:spAutoFit/>
          </a:bodyPr>
          <a:lstStyle/>
          <a:p>
            <a:pPr>
              <a:lnSpc>
                <a:spcPct val="200000"/>
              </a:lnSpc>
            </a:pPr>
            <a:r>
              <a:rPr lang="zh-CN" altLang="en-US" b="1" u="sng" dirty="0" smtClean="0">
                <a:solidFill>
                  <a:srgbClr val="0070C0"/>
                </a:solidFill>
              </a:rPr>
              <a:t>点</a:t>
            </a:r>
            <a:r>
              <a:rPr lang="zh-CN" altLang="en-US" b="1" u="sng" dirty="0">
                <a:solidFill>
                  <a:srgbClr val="0070C0"/>
                </a:solidFill>
              </a:rPr>
              <a:t>字符“</a:t>
            </a:r>
            <a:r>
              <a:rPr lang="en-US" altLang="zh-CN" b="1" u="sng" dirty="0" smtClean="0">
                <a:solidFill>
                  <a:srgbClr val="0070C0"/>
                </a:solidFill>
              </a:rPr>
              <a:t>.</a:t>
            </a:r>
            <a:r>
              <a:rPr lang="zh-CN" altLang="en-US" b="1" u="sng" dirty="0" smtClean="0">
                <a:solidFill>
                  <a:srgbClr val="0070C0"/>
                </a:solidFill>
              </a:rPr>
              <a:t>”</a:t>
            </a:r>
            <a:r>
              <a:rPr lang="zh-CN" altLang="en-US" dirty="0"/>
              <a:t>：</a:t>
            </a:r>
            <a:r>
              <a:rPr lang="zh-CN" altLang="en-US" dirty="0" smtClean="0"/>
              <a:t>用于</a:t>
            </a:r>
            <a:r>
              <a:rPr lang="zh-CN" altLang="en-US" dirty="0"/>
              <a:t>匹配一个任意</a:t>
            </a:r>
            <a:r>
              <a:rPr lang="zh-CN" altLang="en-US" dirty="0" smtClean="0"/>
              <a:t>字符；</a:t>
            </a:r>
            <a:endParaRPr lang="en-US" altLang="zh-CN" dirty="0" smtClean="0"/>
          </a:p>
          <a:p>
            <a:pPr>
              <a:lnSpc>
                <a:spcPct val="200000"/>
              </a:lnSpc>
            </a:pPr>
            <a:r>
              <a:rPr lang="zh-CN" altLang="en-US" b="1" u="sng" dirty="0">
                <a:solidFill>
                  <a:srgbClr val="0070C0"/>
                </a:solidFill>
              </a:rPr>
              <a:t>限定符（</a:t>
            </a:r>
            <a:r>
              <a:rPr lang="en-US" altLang="zh-CN" b="1" u="sng" dirty="0">
                <a:solidFill>
                  <a:srgbClr val="0070C0"/>
                </a:solidFill>
              </a:rPr>
              <a:t>?</a:t>
            </a:r>
            <a:r>
              <a:rPr lang="zh-CN" altLang="en-US" b="1" u="sng" dirty="0">
                <a:solidFill>
                  <a:srgbClr val="0070C0"/>
                </a:solidFill>
              </a:rPr>
              <a:t>、</a:t>
            </a:r>
            <a:r>
              <a:rPr lang="en-US" altLang="zh-CN" b="1" u="sng" dirty="0">
                <a:solidFill>
                  <a:srgbClr val="0070C0"/>
                </a:solidFill>
              </a:rPr>
              <a:t>+</a:t>
            </a:r>
            <a:r>
              <a:rPr lang="zh-CN" altLang="en-US" b="1" u="sng" dirty="0">
                <a:solidFill>
                  <a:srgbClr val="0070C0"/>
                </a:solidFill>
              </a:rPr>
              <a:t>、*、</a:t>
            </a:r>
            <a:r>
              <a:rPr lang="en-US" altLang="zh-CN" b="1" u="sng" dirty="0">
                <a:solidFill>
                  <a:srgbClr val="0070C0"/>
                </a:solidFill>
              </a:rPr>
              <a:t>{ }</a:t>
            </a:r>
            <a:r>
              <a:rPr lang="zh-CN" altLang="en-US" b="1" u="sng" dirty="0">
                <a:solidFill>
                  <a:srgbClr val="0070C0"/>
                </a:solidFill>
              </a:rPr>
              <a:t>）</a:t>
            </a:r>
            <a:r>
              <a:rPr lang="zh-CN" altLang="en-US" dirty="0" smtClean="0"/>
              <a:t>：用于匹配某个</a:t>
            </a:r>
            <a:r>
              <a:rPr lang="zh-CN" altLang="en-US" dirty="0"/>
              <a:t>字符连续出现的</a:t>
            </a:r>
            <a:r>
              <a:rPr lang="zh-CN" altLang="en-US" dirty="0" smtClean="0"/>
              <a:t>次数。</a:t>
            </a:r>
            <a:endParaRPr lang="zh-CN" altLang="en-US" dirty="0"/>
          </a:p>
        </p:txBody>
      </p:sp>
    </p:spTree>
    <p:custDataLst>
      <p:tags r:id="rId1"/>
    </p:custDataLst>
    <p:extLst>
      <p:ext uri="{BB962C8B-B14F-4D97-AF65-F5344CB8AC3E}">
        <p14:creationId xmlns:p14="http://schemas.microsoft.com/office/powerpoint/2010/main" val="54391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正则表达式语法规则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点</a:t>
            </a:r>
            <a:r>
              <a:rPr lang="zh-CN" altLang="en-US" sz="2000" b="1" dirty="0">
                <a:solidFill>
                  <a:schemeClr val="tx1">
                    <a:lumMod val="50000"/>
                    <a:lumOff val="50000"/>
                  </a:schemeClr>
                </a:solidFill>
                <a:latin typeface="微软雅黑" pitchFamily="34" charset="-122"/>
                <a:ea typeface="微软雅黑" pitchFamily="34" charset="-122"/>
              </a:rPr>
              <a:t>字符和限定符</a:t>
            </a:r>
            <a:endParaRPr lang="en-US" altLang="zh-CN" sz="2000" b="1" dirty="0">
              <a:solidFill>
                <a:schemeClr val="tx1">
                  <a:lumMod val="50000"/>
                  <a:lumOff val="50000"/>
                </a:schemeClr>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360460210"/>
              </p:ext>
            </p:extLst>
          </p:nvPr>
        </p:nvGraphicFramePr>
        <p:xfrm>
          <a:off x="467682" y="1859240"/>
          <a:ext cx="8206418" cy="3723728"/>
        </p:xfrm>
        <a:graphic>
          <a:graphicData uri="http://schemas.openxmlformats.org/drawingml/2006/table">
            <a:tbl>
              <a:tblPr firstRow="1" bandRow="1">
                <a:tableStyleId>{00A15C55-8517-42AA-B614-E9B94910E393}</a:tableStyleId>
              </a:tblPr>
              <a:tblGrid>
                <a:gridCol w="751518"/>
                <a:gridCol w="3032166"/>
                <a:gridCol w="1353787"/>
                <a:gridCol w="3068947"/>
              </a:tblGrid>
              <a:tr h="465466">
                <a:tc>
                  <a:txBody>
                    <a:bodyPr/>
                    <a:lstStyle/>
                    <a:p>
                      <a:pPr algn="ctr">
                        <a:spcAft>
                          <a:spcPts val="0"/>
                        </a:spcAft>
                      </a:pPr>
                      <a:r>
                        <a:rPr lang="zh-CN" altLang="en-US" sz="1400" b="1" kern="100" dirty="0" smtClean="0">
                          <a:effectLst/>
                          <a:latin typeface="Times New Roman"/>
                          <a:ea typeface="宋体"/>
                        </a:rPr>
                        <a:t>字符</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示例</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结果</a:t>
                      </a:r>
                      <a:endParaRPr lang="zh-CN" sz="1400" b="1" kern="100" dirty="0">
                        <a:effectLst/>
                        <a:latin typeface="Times New Roman"/>
                        <a:ea typeface="宋体"/>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匹配一个任意字符</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s.t</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可匹配</a:t>
                      </a:r>
                      <a:r>
                        <a:rPr lang="en-US" sz="1400" kern="100">
                          <a:solidFill>
                            <a:schemeClr val="dk1"/>
                          </a:solidFill>
                          <a:effectLst/>
                          <a:latin typeface="Times New Roman"/>
                          <a:ea typeface="+mn-ea"/>
                          <a:cs typeface="+mn-cs"/>
                        </a:rPr>
                        <a:t>sat</a:t>
                      </a:r>
                      <a:r>
                        <a:rPr lang="zh-CN" sz="1400" kern="100">
                          <a:solidFill>
                            <a:schemeClr val="dk1"/>
                          </a:solidFill>
                          <a:effectLst/>
                          <a:latin typeface="Times New Roman"/>
                          <a:ea typeface="+mn-ea"/>
                          <a:cs typeface="+mn-cs"/>
                        </a:rPr>
                        <a:t>、</a:t>
                      </a:r>
                      <a:r>
                        <a:rPr lang="en-US" sz="1400" kern="100">
                          <a:solidFill>
                            <a:schemeClr val="dk1"/>
                          </a:solidFill>
                          <a:effectLst/>
                          <a:latin typeface="Times New Roman"/>
                          <a:ea typeface="+mn-ea"/>
                          <a:cs typeface="+mn-cs"/>
                        </a:rPr>
                        <a:t>set</a:t>
                      </a:r>
                      <a:r>
                        <a:rPr lang="zh-CN" sz="1400" kern="100">
                          <a:solidFill>
                            <a:schemeClr val="dk1"/>
                          </a:solidFill>
                          <a:effectLst/>
                          <a:latin typeface="Times New Roman"/>
                          <a:ea typeface="+mn-ea"/>
                          <a:cs typeface="+mn-cs"/>
                        </a:rPr>
                        <a:t>、</a:t>
                      </a:r>
                      <a:r>
                        <a:rPr lang="en-US" sz="1400" kern="100">
                          <a:solidFill>
                            <a:schemeClr val="dk1"/>
                          </a:solidFill>
                          <a:effectLst/>
                          <a:latin typeface="Times New Roman"/>
                          <a:ea typeface="+mn-ea"/>
                          <a:cs typeface="+mn-cs"/>
                        </a:rPr>
                        <a:t>sit</a:t>
                      </a:r>
                      <a:r>
                        <a:rPr lang="zh-CN" sz="1400" kern="100">
                          <a:solidFill>
                            <a:schemeClr val="dk1"/>
                          </a:solidFill>
                          <a:effectLst/>
                          <a:latin typeface="Times New Roman"/>
                          <a:ea typeface="+mn-ea"/>
                          <a:cs typeface="+mn-cs"/>
                        </a:rPr>
                        <a:t>等</a:t>
                      </a: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匹配前面的字符零次或一次</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colou?r</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可匹配</a:t>
                      </a:r>
                      <a:r>
                        <a:rPr lang="en-US" sz="1400" kern="100">
                          <a:solidFill>
                            <a:schemeClr val="dk1"/>
                          </a:solidFill>
                          <a:effectLst/>
                          <a:latin typeface="Times New Roman"/>
                          <a:ea typeface="+mn-ea"/>
                          <a:cs typeface="+mn-cs"/>
                        </a:rPr>
                        <a:t>colour</a:t>
                      </a:r>
                      <a:r>
                        <a:rPr lang="zh-CN" sz="1400" kern="100">
                          <a:solidFill>
                            <a:schemeClr val="dk1"/>
                          </a:solidFill>
                          <a:effectLst/>
                          <a:latin typeface="Times New Roman"/>
                          <a:ea typeface="+mn-ea"/>
                          <a:cs typeface="+mn-cs"/>
                        </a:rPr>
                        <a:t>和</a:t>
                      </a:r>
                      <a:r>
                        <a:rPr lang="en-US" sz="1400" kern="100">
                          <a:solidFill>
                            <a:schemeClr val="dk1"/>
                          </a:solidFill>
                          <a:effectLst/>
                          <a:latin typeface="Times New Roman"/>
                          <a:ea typeface="+mn-ea"/>
                          <a:cs typeface="+mn-cs"/>
                        </a:rPr>
                        <a:t>color</a:t>
                      </a:r>
                      <a:endParaRPr lang="zh-CN" sz="1400" kern="100">
                        <a:solidFill>
                          <a:schemeClr val="dk1"/>
                        </a:solidFill>
                        <a:effectLst/>
                        <a:latin typeface="Times New Roman"/>
                        <a:ea typeface="+mn-ea"/>
                        <a:cs typeface="+mn-cs"/>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匹配前面的字符一次或多次</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go+gle</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可匹配范围从</a:t>
                      </a:r>
                      <a:r>
                        <a:rPr lang="en-US" sz="1400" kern="100" dirty="0" err="1">
                          <a:solidFill>
                            <a:schemeClr val="dk1"/>
                          </a:solidFill>
                          <a:effectLst/>
                          <a:latin typeface="Times New Roman"/>
                          <a:ea typeface="+mn-ea"/>
                          <a:cs typeface="+mn-cs"/>
                        </a:rPr>
                        <a:t>gogle</a:t>
                      </a:r>
                      <a:r>
                        <a:rPr lang="zh-CN" sz="1400" kern="100" dirty="0">
                          <a:solidFill>
                            <a:schemeClr val="dk1"/>
                          </a:solidFill>
                          <a:effectLst/>
                          <a:latin typeface="Times New Roman"/>
                          <a:ea typeface="+mn-ea"/>
                          <a:cs typeface="+mn-cs"/>
                        </a:rPr>
                        <a:t>到</a:t>
                      </a:r>
                      <a:r>
                        <a:rPr lang="en-US" sz="1400" kern="100" dirty="0">
                          <a:solidFill>
                            <a:schemeClr val="dk1"/>
                          </a:solidFill>
                          <a:effectLst/>
                          <a:latin typeface="Times New Roman"/>
                          <a:ea typeface="+mn-ea"/>
                          <a:cs typeface="+mn-cs"/>
                        </a:rPr>
                        <a:t>goo</a:t>
                      </a:r>
                      <a:r>
                        <a:rPr lang="zh-CN" sz="1400" kern="100" dirty="0">
                          <a:solidFill>
                            <a:schemeClr val="dk1"/>
                          </a:solidFill>
                          <a:effectLst/>
                          <a:latin typeface="Times New Roman"/>
                          <a:ea typeface="+mn-ea"/>
                          <a:cs typeface="+mn-cs"/>
                        </a:rPr>
                        <a:t>…</a:t>
                      </a:r>
                      <a:r>
                        <a:rPr lang="en-US" sz="1400" kern="100" dirty="0" err="1">
                          <a:solidFill>
                            <a:schemeClr val="dk1"/>
                          </a:solidFill>
                          <a:effectLst/>
                          <a:latin typeface="Times New Roman"/>
                          <a:ea typeface="+mn-ea"/>
                          <a:cs typeface="+mn-cs"/>
                        </a:rPr>
                        <a:t>gle</a:t>
                      </a:r>
                      <a:endParaRPr lang="zh-CN" sz="1400" kern="100" dirty="0">
                        <a:solidFill>
                          <a:schemeClr val="dk1"/>
                        </a:solidFill>
                        <a:effectLst/>
                        <a:latin typeface="Times New Roman"/>
                        <a:ea typeface="+mn-ea"/>
                        <a:cs typeface="+mn-cs"/>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匹配前面的字符零次或多次</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go*</a:t>
                      </a:r>
                      <a:r>
                        <a:rPr lang="en-US" sz="1400" kern="100" dirty="0" err="1">
                          <a:solidFill>
                            <a:schemeClr val="dk1"/>
                          </a:solidFill>
                          <a:effectLst/>
                          <a:latin typeface="Times New Roman"/>
                          <a:ea typeface="+mn-ea"/>
                          <a:cs typeface="+mn-cs"/>
                        </a:rPr>
                        <a:t>gle</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可匹配范围从</a:t>
                      </a:r>
                      <a:r>
                        <a:rPr lang="en-US" sz="1400" kern="100" dirty="0" err="1">
                          <a:solidFill>
                            <a:schemeClr val="dk1"/>
                          </a:solidFill>
                          <a:effectLst/>
                          <a:latin typeface="Times New Roman"/>
                          <a:ea typeface="+mn-ea"/>
                          <a:cs typeface="+mn-cs"/>
                        </a:rPr>
                        <a:t>ggle</a:t>
                      </a:r>
                      <a:r>
                        <a:rPr lang="zh-CN" sz="1400" kern="100" dirty="0">
                          <a:solidFill>
                            <a:schemeClr val="dk1"/>
                          </a:solidFill>
                          <a:effectLst/>
                          <a:latin typeface="Times New Roman"/>
                          <a:ea typeface="+mn-ea"/>
                          <a:cs typeface="+mn-cs"/>
                        </a:rPr>
                        <a:t>到</a:t>
                      </a:r>
                      <a:r>
                        <a:rPr lang="en-US" sz="1400" kern="100" dirty="0">
                          <a:solidFill>
                            <a:schemeClr val="dk1"/>
                          </a:solidFill>
                          <a:effectLst/>
                          <a:latin typeface="Times New Roman"/>
                          <a:ea typeface="+mn-ea"/>
                          <a:cs typeface="+mn-cs"/>
                        </a:rPr>
                        <a:t>goo</a:t>
                      </a:r>
                      <a:r>
                        <a:rPr lang="zh-CN" sz="1400" kern="100" dirty="0">
                          <a:solidFill>
                            <a:schemeClr val="dk1"/>
                          </a:solidFill>
                          <a:effectLst/>
                          <a:latin typeface="Times New Roman"/>
                          <a:ea typeface="+mn-ea"/>
                          <a:cs typeface="+mn-cs"/>
                        </a:rPr>
                        <a:t>…</a:t>
                      </a:r>
                      <a:r>
                        <a:rPr lang="en-US" sz="1400" kern="100" dirty="0" err="1">
                          <a:solidFill>
                            <a:schemeClr val="dk1"/>
                          </a:solidFill>
                          <a:effectLst/>
                          <a:latin typeface="Times New Roman"/>
                          <a:ea typeface="+mn-ea"/>
                          <a:cs typeface="+mn-cs"/>
                        </a:rPr>
                        <a:t>gle</a:t>
                      </a:r>
                      <a:endParaRPr lang="zh-CN" sz="1400" kern="100" dirty="0">
                        <a:solidFill>
                          <a:schemeClr val="dk1"/>
                        </a:solidFill>
                        <a:effectLst/>
                        <a:latin typeface="Times New Roman"/>
                        <a:ea typeface="+mn-ea"/>
                        <a:cs typeface="+mn-cs"/>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{n}</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匹配前面的字符</a:t>
                      </a:r>
                      <a:r>
                        <a:rPr lang="en-US" sz="1400" kern="100" dirty="0">
                          <a:solidFill>
                            <a:schemeClr val="dk1"/>
                          </a:solidFill>
                          <a:effectLst/>
                          <a:latin typeface="Times New Roman"/>
                          <a:ea typeface="+mn-ea"/>
                          <a:cs typeface="+mn-cs"/>
                        </a:rPr>
                        <a:t>n</a:t>
                      </a:r>
                      <a:r>
                        <a:rPr lang="zh-CN" sz="1400" kern="100" dirty="0">
                          <a:solidFill>
                            <a:schemeClr val="dk1"/>
                          </a:solidFill>
                          <a:effectLst/>
                          <a:latin typeface="Times New Roman"/>
                          <a:ea typeface="+mn-ea"/>
                          <a:cs typeface="+mn-cs"/>
                        </a:rPr>
                        <a:t>次</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go{2}</a:t>
                      </a:r>
                      <a:r>
                        <a:rPr lang="en-US" sz="1400" kern="100" dirty="0" err="1">
                          <a:solidFill>
                            <a:schemeClr val="dk1"/>
                          </a:solidFill>
                          <a:effectLst/>
                          <a:latin typeface="Times New Roman"/>
                          <a:ea typeface="+mn-ea"/>
                          <a:cs typeface="+mn-cs"/>
                        </a:rPr>
                        <a:t>gle</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只能匹配</a:t>
                      </a:r>
                      <a:r>
                        <a:rPr lang="en-US" sz="1400" kern="100" dirty="0">
                          <a:solidFill>
                            <a:schemeClr val="dk1"/>
                          </a:solidFill>
                          <a:effectLst/>
                          <a:latin typeface="Times New Roman"/>
                          <a:ea typeface="+mn-ea"/>
                          <a:cs typeface="+mn-cs"/>
                        </a:rPr>
                        <a:t>google</a:t>
                      </a:r>
                      <a:endParaRPr lang="zh-CN" sz="1400" kern="100" dirty="0">
                        <a:solidFill>
                          <a:schemeClr val="dk1"/>
                        </a:solidFill>
                        <a:effectLst/>
                        <a:latin typeface="Times New Roman"/>
                        <a:ea typeface="+mn-ea"/>
                        <a:cs typeface="+mn-cs"/>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{n,}</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匹配前面的字符最少</a:t>
                      </a:r>
                      <a:r>
                        <a:rPr lang="en-US" sz="1400" kern="100">
                          <a:solidFill>
                            <a:schemeClr val="dk1"/>
                          </a:solidFill>
                          <a:effectLst/>
                          <a:latin typeface="Times New Roman"/>
                          <a:ea typeface="+mn-ea"/>
                          <a:cs typeface="+mn-cs"/>
                        </a:rPr>
                        <a:t>n</a:t>
                      </a:r>
                      <a:r>
                        <a:rPr lang="zh-CN" sz="1400" kern="100">
                          <a:solidFill>
                            <a:schemeClr val="dk1"/>
                          </a:solidFill>
                          <a:effectLst/>
                          <a:latin typeface="Times New Roman"/>
                          <a:ea typeface="+mn-ea"/>
                          <a:cs typeface="+mn-cs"/>
                        </a:rPr>
                        <a:t>次</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go{2,}</a:t>
                      </a:r>
                      <a:r>
                        <a:rPr lang="en-US" sz="1400" kern="100" dirty="0" err="1">
                          <a:solidFill>
                            <a:schemeClr val="dk1"/>
                          </a:solidFill>
                          <a:effectLst/>
                          <a:latin typeface="Times New Roman"/>
                          <a:ea typeface="+mn-ea"/>
                          <a:cs typeface="+mn-cs"/>
                        </a:rPr>
                        <a:t>gle</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可匹配范围从</a:t>
                      </a:r>
                      <a:r>
                        <a:rPr lang="en-US" sz="1400" kern="100" dirty="0">
                          <a:solidFill>
                            <a:schemeClr val="dk1"/>
                          </a:solidFill>
                          <a:effectLst/>
                          <a:latin typeface="Times New Roman"/>
                          <a:ea typeface="+mn-ea"/>
                          <a:cs typeface="+mn-cs"/>
                        </a:rPr>
                        <a:t>google</a:t>
                      </a:r>
                      <a:r>
                        <a:rPr lang="zh-CN" sz="1400" kern="100" dirty="0">
                          <a:solidFill>
                            <a:schemeClr val="dk1"/>
                          </a:solidFill>
                          <a:effectLst/>
                          <a:latin typeface="Times New Roman"/>
                          <a:ea typeface="+mn-ea"/>
                          <a:cs typeface="+mn-cs"/>
                        </a:rPr>
                        <a:t>到</a:t>
                      </a:r>
                      <a:r>
                        <a:rPr lang="en-US" sz="1400" kern="100" dirty="0">
                          <a:solidFill>
                            <a:schemeClr val="dk1"/>
                          </a:solidFill>
                          <a:effectLst/>
                          <a:latin typeface="Times New Roman"/>
                          <a:ea typeface="+mn-ea"/>
                          <a:cs typeface="+mn-cs"/>
                        </a:rPr>
                        <a:t>goo</a:t>
                      </a:r>
                      <a:r>
                        <a:rPr lang="zh-CN" sz="1400" kern="100" dirty="0">
                          <a:solidFill>
                            <a:schemeClr val="dk1"/>
                          </a:solidFill>
                          <a:effectLst/>
                          <a:latin typeface="Times New Roman"/>
                          <a:ea typeface="+mn-ea"/>
                          <a:cs typeface="+mn-cs"/>
                        </a:rPr>
                        <a:t>…</a:t>
                      </a:r>
                      <a:r>
                        <a:rPr lang="en-US" sz="1400" kern="100" dirty="0" err="1">
                          <a:solidFill>
                            <a:schemeClr val="dk1"/>
                          </a:solidFill>
                          <a:effectLst/>
                          <a:latin typeface="Times New Roman"/>
                          <a:ea typeface="+mn-ea"/>
                          <a:cs typeface="+mn-cs"/>
                        </a:rPr>
                        <a:t>gle</a:t>
                      </a:r>
                      <a:endParaRPr lang="zh-CN" sz="1400" kern="100" dirty="0">
                        <a:solidFill>
                          <a:schemeClr val="dk1"/>
                        </a:solidFill>
                        <a:effectLst/>
                        <a:latin typeface="Times New Roman"/>
                        <a:ea typeface="+mn-ea"/>
                        <a:cs typeface="+mn-cs"/>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{n,m}</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匹配前面的字符最少</a:t>
                      </a:r>
                      <a:r>
                        <a:rPr lang="en-US" sz="1400" kern="100">
                          <a:solidFill>
                            <a:schemeClr val="dk1"/>
                          </a:solidFill>
                          <a:effectLst/>
                          <a:latin typeface="Times New Roman"/>
                          <a:ea typeface="+mn-ea"/>
                          <a:cs typeface="+mn-cs"/>
                        </a:rPr>
                        <a:t>n</a:t>
                      </a:r>
                      <a:r>
                        <a:rPr lang="zh-CN" sz="1400" kern="100">
                          <a:solidFill>
                            <a:schemeClr val="dk1"/>
                          </a:solidFill>
                          <a:effectLst/>
                          <a:latin typeface="Times New Roman"/>
                          <a:ea typeface="+mn-ea"/>
                          <a:cs typeface="+mn-cs"/>
                        </a:rPr>
                        <a:t>次，最多</a:t>
                      </a:r>
                      <a:r>
                        <a:rPr lang="en-US" sz="1400" kern="100">
                          <a:solidFill>
                            <a:schemeClr val="dk1"/>
                          </a:solidFill>
                          <a:effectLst/>
                          <a:latin typeface="Times New Roman"/>
                          <a:ea typeface="+mn-ea"/>
                          <a:cs typeface="+mn-cs"/>
                        </a:rPr>
                        <a:t>m</a:t>
                      </a:r>
                      <a:r>
                        <a:rPr lang="zh-CN" sz="1400" kern="100">
                          <a:solidFill>
                            <a:schemeClr val="dk1"/>
                          </a:solidFill>
                          <a:effectLst/>
                          <a:latin typeface="Times New Roman"/>
                          <a:ea typeface="+mn-ea"/>
                          <a:cs typeface="+mn-cs"/>
                        </a:rPr>
                        <a:t>次</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employe</a:t>
                      </a:r>
                      <a:r>
                        <a:rPr lang="en-US" sz="1400" kern="100" dirty="0">
                          <a:solidFill>
                            <a:schemeClr val="dk1"/>
                          </a:solidFill>
                          <a:effectLst/>
                          <a:latin typeface="Times New Roman"/>
                          <a:ea typeface="+mn-ea"/>
                          <a:cs typeface="+mn-cs"/>
                        </a:rPr>
                        <a:t>{0,2}</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可匹配</a:t>
                      </a:r>
                      <a:r>
                        <a:rPr lang="en-US" sz="1400" kern="100" dirty="0">
                          <a:solidFill>
                            <a:schemeClr val="dk1"/>
                          </a:solidFill>
                          <a:effectLst/>
                          <a:latin typeface="Times New Roman"/>
                          <a:ea typeface="+mn-ea"/>
                          <a:cs typeface="+mn-cs"/>
                        </a:rPr>
                        <a:t>employ</a:t>
                      </a:r>
                      <a:r>
                        <a:rPr lang="zh-CN" sz="1400" kern="100" dirty="0">
                          <a:solidFill>
                            <a:schemeClr val="dk1"/>
                          </a:solidFill>
                          <a:effectLst/>
                          <a:latin typeface="Times New Roman"/>
                          <a:ea typeface="+mn-ea"/>
                          <a:cs typeface="+mn-cs"/>
                        </a:rPr>
                        <a:t>、</a:t>
                      </a:r>
                      <a:r>
                        <a:rPr lang="en-US" sz="1400" kern="100" dirty="0" err="1">
                          <a:solidFill>
                            <a:schemeClr val="dk1"/>
                          </a:solidFill>
                          <a:effectLst/>
                          <a:latin typeface="Times New Roman"/>
                          <a:ea typeface="+mn-ea"/>
                          <a:cs typeface="+mn-cs"/>
                        </a:rPr>
                        <a:t>employe</a:t>
                      </a:r>
                      <a:r>
                        <a:rPr lang="zh-CN" sz="1400" kern="100" dirty="0">
                          <a:solidFill>
                            <a:schemeClr val="dk1"/>
                          </a:solidFill>
                          <a:effectLst/>
                          <a:latin typeface="Times New Roman"/>
                          <a:ea typeface="+mn-ea"/>
                          <a:cs typeface="+mn-cs"/>
                        </a:rPr>
                        <a:t>和</a:t>
                      </a:r>
                      <a:r>
                        <a:rPr lang="en-US" sz="1400" kern="100" dirty="0">
                          <a:solidFill>
                            <a:schemeClr val="dk1"/>
                          </a:solidFill>
                          <a:effectLst/>
                          <a:latin typeface="Times New Roman"/>
                          <a:ea typeface="+mn-ea"/>
                          <a:cs typeface="+mn-cs"/>
                        </a:rPr>
                        <a:t>employee</a:t>
                      </a:r>
                      <a:r>
                        <a:rPr lang="zh-CN" sz="1400" kern="100" dirty="0">
                          <a:solidFill>
                            <a:schemeClr val="dk1"/>
                          </a:solidFill>
                          <a:effectLst/>
                          <a:latin typeface="Times New Roman"/>
                          <a:ea typeface="+mn-ea"/>
                          <a:cs typeface="+mn-cs"/>
                        </a:rPr>
                        <a:t>三种情况</a:t>
                      </a:r>
                    </a:p>
                  </a:txBody>
                  <a:tcPr marL="68580" marR="68580" marT="0" marB="0" anchor="ctr"/>
                </a:tc>
              </a:tr>
            </a:tbl>
          </a:graphicData>
        </a:graphic>
      </p:graphicFrame>
      <p:sp>
        <p:nvSpPr>
          <p:cNvPr id="6" name="圆角矩形 5"/>
          <p:cNvSpPr/>
          <p:nvPr/>
        </p:nvSpPr>
        <p:spPr>
          <a:xfrm>
            <a:off x="4545987" y="5707890"/>
            <a:ext cx="2153471" cy="67310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^start.*end$</a:t>
            </a:r>
          </a:p>
        </p:txBody>
      </p:sp>
      <p:sp>
        <p:nvSpPr>
          <p:cNvPr id="7" name="矩形 6"/>
          <p:cNvSpPr/>
          <p:nvPr/>
        </p:nvSpPr>
        <p:spPr>
          <a:xfrm>
            <a:off x="2686298" y="5859774"/>
            <a:ext cx="1107996" cy="369332"/>
          </a:xfrm>
          <a:prstGeom prst="rect">
            <a:avLst/>
          </a:prstGeom>
        </p:spPr>
        <p:txBody>
          <a:bodyPr wrap="none">
            <a:spAutoFit/>
          </a:bodyPr>
          <a:lstStyle/>
          <a:p>
            <a:r>
              <a:rPr lang="zh-CN" altLang="en-US" b="1" u="sng" dirty="0">
                <a:solidFill>
                  <a:srgbClr val="0070C0"/>
                </a:solidFill>
              </a:rPr>
              <a:t>练一练</a:t>
            </a:r>
            <a:r>
              <a:rPr lang="zh-CN" altLang="en-US" dirty="0"/>
              <a:t>：</a:t>
            </a:r>
          </a:p>
        </p:txBody>
      </p:sp>
    </p:spTree>
    <p:custDataLst>
      <p:tags r:id="rId1"/>
    </p:custDataLst>
    <p:extLst>
      <p:ext uri="{BB962C8B-B14F-4D97-AF65-F5344CB8AC3E}">
        <p14:creationId xmlns:p14="http://schemas.microsoft.com/office/powerpoint/2010/main" val="2615356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正则表达式语法规则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点</a:t>
            </a:r>
            <a:r>
              <a:rPr lang="zh-CN" altLang="en-US" sz="2000" b="1" dirty="0">
                <a:solidFill>
                  <a:schemeClr val="tx1">
                    <a:lumMod val="50000"/>
                    <a:lumOff val="50000"/>
                  </a:schemeClr>
                </a:solidFill>
                <a:latin typeface="微软雅黑" pitchFamily="34" charset="-122"/>
                <a:ea typeface="微软雅黑" pitchFamily="34" charset="-122"/>
              </a:rPr>
              <a:t>字符和限定符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362198" y="1948174"/>
            <a:ext cx="8401792" cy="2308324"/>
          </a:xfrm>
          <a:prstGeom prst="rect">
            <a:avLst/>
          </a:prstGeom>
        </p:spPr>
        <p:txBody>
          <a:bodyPr wrap="square">
            <a:spAutoFit/>
          </a:bodyPr>
          <a:lstStyle/>
          <a:p>
            <a:pPr>
              <a:lnSpc>
                <a:spcPct val="200000"/>
              </a:lnSpc>
            </a:pPr>
            <a:r>
              <a:rPr lang="zh-CN" altLang="en-US" b="1" u="sng" dirty="0" smtClean="0">
                <a:solidFill>
                  <a:srgbClr val="0070C0"/>
                </a:solidFill>
              </a:rPr>
              <a:t>正则表达式</a:t>
            </a:r>
            <a:r>
              <a:rPr lang="zh-CN" altLang="en-US" b="1" u="sng" dirty="0">
                <a:solidFill>
                  <a:srgbClr val="0070C0"/>
                </a:solidFill>
              </a:rPr>
              <a:t>支持贪婪匹配和惰性匹配两种</a:t>
            </a:r>
            <a:r>
              <a:rPr lang="zh-CN" altLang="en-US" b="1" u="sng" dirty="0" smtClean="0">
                <a:solidFill>
                  <a:srgbClr val="0070C0"/>
                </a:solidFill>
              </a:rPr>
              <a:t>方式：</a:t>
            </a:r>
            <a:endParaRPr lang="en-US" altLang="zh-CN" dirty="0" smtClean="0"/>
          </a:p>
          <a:p>
            <a:pPr marL="285750" indent="-285750">
              <a:lnSpc>
                <a:spcPct val="200000"/>
              </a:lnSpc>
              <a:buFont typeface="Wingdings" panose="05000000000000000000" pitchFamily="2" charset="2"/>
              <a:buChar char="l"/>
            </a:pPr>
            <a:r>
              <a:rPr lang="zh-CN" altLang="en-US" dirty="0" smtClean="0"/>
              <a:t>贪婪</a:t>
            </a:r>
            <a:r>
              <a:rPr lang="zh-CN" altLang="en-US" dirty="0"/>
              <a:t>表示匹配尽可能多的</a:t>
            </a:r>
            <a:r>
              <a:rPr lang="zh-CN" altLang="en-US" dirty="0" smtClean="0"/>
              <a:t>字符；</a:t>
            </a:r>
            <a:endParaRPr lang="en-US" altLang="zh-CN" dirty="0" smtClean="0"/>
          </a:p>
          <a:p>
            <a:pPr marL="285750" indent="-285750">
              <a:lnSpc>
                <a:spcPct val="200000"/>
              </a:lnSpc>
              <a:buFont typeface="Wingdings" panose="05000000000000000000" pitchFamily="2" charset="2"/>
              <a:buChar char="l"/>
            </a:pPr>
            <a:r>
              <a:rPr lang="zh-CN" altLang="en-US" dirty="0" smtClean="0"/>
              <a:t>惰性</a:t>
            </a:r>
            <a:r>
              <a:rPr lang="zh-CN" altLang="en-US" dirty="0"/>
              <a:t>表示匹配尽可能少的</a:t>
            </a:r>
            <a:r>
              <a:rPr lang="zh-CN" altLang="en-US" dirty="0" smtClean="0"/>
              <a:t>字符；</a:t>
            </a:r>
            <a:endParaRPr lang="en-US" altLang="zh-CN" dirty="0" smtClean="0"/>
          </a:p>
          <a:p>
            <a:pPr marL="285750" indent="-285750">
              <a:lnSpc>
                <a:spcPct val="200000"/>
              </a:lnSpc>
              <a:buFont typeface="Wingdings" panose="05000000000000000000" pitchFamily="2" charset="2"/>
              <a:buChar char="l"/>
            </a:pPr>
            <a:r>
              <a:rPr lang="zh-CN" altLang="en-US" dirty="0" smtClean="0"/>
              <a:t>默认是</a:t>
            </a:r>
            <a:r>
              <a:rPr lang="zh-CN" altLang="en-US" dirty="0"/>
              <a:t>贪婪匹配，若实现惰性匹配时，在上一个限定符的后面加上“</a:t>
            </a:r>
            <a:r>
              <a:rPr lang="en-US" altLang="zh-CN" dirty="0" smtClean="0"/>
              <a:t>?</a:t>
            </a:r>
            <a:r>
              <a:rPr lang="zh-CN" altLang="en-US" dirty="0" smtClean="0"/>
              <a:t>”符号。</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102110716"/>
              </p:ext>
            </p:extLst>
          </p:nvPr>
        </p:nvGraphicFramePr>
        <p:xfrm>
          <a:off x="502441" y="4411940"/>
          <a:ext cx="8206418" cy="1396398"/>
        </p:xfrm>
        <a:graphic>
          <a:graphicData uri="http://schemas.openxmlformats.org/drawingml/2006/table">
            <a:tbl>
              <a:tblPr firstRow="1" bandRow="1">
                <a:tableStyleId>{00A15C55-8517-42AA-B614-E9B94910E393}</a:tableStyleId>
              </a:tblPr>
              <a:tblGrid>
                <a:gridCol w="1593059"/>
                <a:gridCol w="1409700"/>
                <a:gridCol w="2997200"/>
                <a:gridCol w="2206459"/>
              </a:tblGrid>
              <a:tr h="465466">
                <a:tc>
                  <a:txBody>
                    <a:bodyPr/>
                    <a:lstStyle/>
                    <a:p>
                      <a:pPr algn="ctr">
                        <a:spcAft>
                          <a:spcPts val="0"/>
                        </a:spcAft>
                      </a:pPr>
                      <a:r>
                        <a:rPr lang="zh-CN" altLang="en-US" sz="1400" b="1" kern="100" dirty="0" smtClean="0">
                          <a:effectLst/>
                          <a:latin typeface="Times New Roman"/>
                          <a:ea typeface="宋体"/>
                        </a:rPr>
                        <a:t>匹配方式</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示例</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匹配结果</a:t>
                      </a:r>
                      <a:endParaRPr lang="zh-CN" sz="1400" b="1" kern="100" dirty="0">
                        <a:effectLst/>
                        <a:latin typeface="Times New Roman"/>
                        <a:ea typeface="宋体"/>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贪婪</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a.*b</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最先出现的</a:t>
                      </a:r>
                      <a:r>
                        <a:rPr lang="en-US" sz="1400" kern="100" dirty="0">
                          <a:solidFill>
                            <a:schemeClr val="dk1"/>
                          </a:solidFill>
                          <a:effectLst/>
                          <a:latin typeface="Times New Roman"/>
                          <a:ea typeface="+mn-ea"/>
                          <a:cs typeface="+mn-cs"/>
                        </a:rPr>
                        <a:t>a</a:t>
                      </a:r>
                      <a:r>
                        <a:rPr lang="zh-CN" sz="1400" kern="100" dirty="0">
                          <a:solidFill>
                            <a:schemeClr val="dk1"/>
                          </a:solidFill>
                          <a:effectLst/>
                          <a:latin typeface="Times New Roman"/>
                          <a:ea typeface="+mn-ea"/>
                          <a:cs typeface="+mn-cs"/>
                        </a:rPr>
                        <a:t>到最后出现的</a:t>
                      </a:r>
                      <a:r>
                        <a:rPr lang="en-US" sz="1400" kern="100" dirty="0">
                          <a:solidFill>
                            <a:schemeClr val="dk1"/>
                          </a:solidFill>
                          <a:effectLst/>
                          <a:latin typeface="Times New Roman"/>
                          <a:ea typeface="+mn-ea"/>
                          <a:cs typeface="+mn-cs"/>
                        </a:rPr>
                        <a:t>b</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rgbClr val="FF0000"/>
                          </a:solidFill>
                          <a:effectLst/>
                          <a:latin typeface="Times New Roman"/>
                          <a:ea typeface="+mn-ea"/>
                          <a:cs typeface="+mn-cs"/>
                        </a:rPr>
                        <a:t>a00b00bab</a:t>
                      </a:r>
                      <a:r>
                        <a:rPr lang="en-US" sz="1400" kern="100" dirty="0">
                          <a:solidFill>
                            <a:schemeClr val="dk1"/>
                          </a:solidFill>
                          <a:effectLst/>
                          <a:latin typeface="Times New Roman"/>
                          <a:ea typeface="+mn-ea"/>
                          <a:cs typeface="+mn-cs"/>
                        </a:rPr>
                        <a:t>c</a:t>
                      </a:r>
                      <a:endParaRPr lang="zh-CN" sz="1400" kern="100" dirty="0">
                        <a:solidFill>
                          <a:schemeClr val="dk1"/>
                        </a:solidFill>
                        <a:effectLst/>
                        <a:latin typeface="Times New Roman"/>
                        <a:ea typeface="+mn-ea"/>
                        <a:cs typeface="+mn-cs"/>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惰性</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a.*?b</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最先出现的</a:t>
                      </a:r>
                      <a:r>
                        <a:rPr lang="en-US" sz="1400" kern="100" dirty="0">
                          <a:solidFill>
                            <a:schemeClr val="dk1"/>
                          </a:solidFill>
                          <a:effectLst/>
                          <a:latin typeface="Times New Roman"/>
                          <a:ea typeface="+mn-ea"/>
                          <a:cs typeface="+mn-cs"/>
                        </a:rPr>
                        <a:t>a</a:t>
                      </a:r>
                      <a:r>
                        <a:rPr lang="zh-CN" sz="1400" kern="100" dirty="0">
                          <a:solidFill>
                            <a:schemeClr val="dk1"/>
                          </a:solidFill>
                          <a:effectLst/>
                          <a:latin typeface="Times New Roman"/>
                          <a:ea typeface="+mn-ea"/>
                          <a:cs typeface="+mn-cs"/>
                        </a:rPr>
                        <a:t>到最先出现的</a:t>
                      </a:r>
                      <a:r>
                        <a:rPr lang="en-US" sz="1400" kern="100" dirty="0">
                          <a:solidFill>
                            <a:schemeClr val="dk1"/>
                          </a:solidFill>
                          <a:effectLst/>
                          <a:latin typeface="Times New Roman"/>
                          <a:ea typeface="+mn-ea"/>
                          <a:cs typeface="+mn-cs"/>
                        </a:rPr>
                        <a:t>b</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rgbClr val="FF0000"/>
                          </a:solidFill>
                          <a:effectLst/>
                          <a:latin typeface="Times New Roman"/>
                          <a:ea typeface="+mn-ea"/>
                          <a:cs typeface="+mn-cs"/>
                        </a:rPr>
                        <a:t>a00b</a:t>
                      </a:r>
                      <a:r>
                        <a:rPr lang="en-US" sz="1400" kern="100" dirty="0">
                          <a:solidFill>
                            <a:schemeClr val="dk1"/>
                          </a:solidFill>
                          <a:effectLst/>
                          <a:latin typeface="Times New Roman"/>
                          <a:ea typeface="+mn-ea"/>
                          <a:cs typeface="+mn-cs"/>
                        </a:rPr>
                        <a:t>00b</a:t>
                      </a:r>
                      <a:r>
                        <a:rPr lang="en-US" sz="1400" kern="100" dirty="0">
                          <a:solidFill>
                            <a:srgbClr val="FF0000"/>
                          </a:solidFill>
                          <a:effectLst/>
                          <a:latin typeface="Times New Roman"/>
                          <a:ea typeface="+mn-ea"/>
                          <a:cs typeface="+mn-cs"/>
                        </a:rPr>
                        <a:t>ab</a:t>
                      </a:r>
                      <a:r>
                        <a:rPr lang="en-US" sz="1400" kern="100" dirty="0">
                          <a:solidFill>
                            <a:schemeClr val="dk1"/>
                          </a:solidFill>
                          <a:effectLst/>
                          <a:latin typeface="Times New Roman"/>
                          <a:ea typeface="+mn-ea"/>
                          <a:cs typeface="+mn-cs"/>
                        </a:rPr>
                        <a:t>c</a:t>
                      </a:r>
                      <a:endParaRPr lang="zh-CN" sz="1400" kern="100" dirty="0">
                        <a:solidFill>
                          <a:schemeClr val="dk1"/>
                        </a:solidFill>
                        <a:effectLst/>
                        <a:latin typeface="Times New Roman"/>
                        <a:ea typeface="+mn-ea"/>
                        <a:cs typeface="+mn-cs"/>
                      </a:endParaRP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2836100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正则表达式语法规则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小括号</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646331"/>
          </a:xfrm>
          <a:prstGeom prst="rect">
            <a:avLst/>
          </a:prstGeom>
        </p:spPr>
        <p:txBody>
          <a:bodyPr wrap="square">
            <a:spAutoFit/>
          </a:bodyPr>
          <a:lstStyle/>
          <a:p>
            <a:pPr>
              <a:lnSpc>
                <a:spcPct val="200000"/>
              </a:lnSpc>
            </a:pPr>
            <a:r>
              <a:rPr lang="zh-CN" altLang="en-US" b="1" u="sng" dirty="0">
                <a:solidFill>
                  <a:srgbClr val="0070C0"/>
                </a:solidFill>
              </a:rPr>
              <a:t>小括号“</a:t>
            </a:r>
            <a:r>
              <a:rPr lang="en-US" altLang="zh-CN" b="1" u="sng" dirty="0">
                <a:solidFill>
                  <a:srgbClr val="0070C0"/>
                </a:solidFill>
              </a:rPr>
              <a:t>( </a:t>
            </a:r>
            <a:r>
              <a:rPr lang="en-US" altLang="zh-CN" b="1" u="sng" dirty="0" smtClean="0">
                <a:solidFill>
                  <a:srgbClr val="0070C0"/>
                </a:solidFill>
              </a:rPr>
              <a:t>)</a:t>
            </a:r>
            <a:r>
              <a:rPr lang="zh-CN" altLang="en-US" b="1" u="sng" dirty="0" smtClean="0">
                <a:solidFill>
                  <a:srgbClr val="0070C0"/>
                </a:solidFill>
              </a:rPr>
              <a:t>”有</a:t>
            </a:r>
            <a:r>
              <a:rPr lang="zh-CN" altLang="en-US" b="1" u="sng" dirty="0">
                <a:solidFill>
                  <a:srgbClr val="0070C0"/>
                </a:solidFill>
              </a:rPr>
              <a:t>两个作用，一是改变作用范围，二是分组</a:t>
            </a:r>
            <a:r>
              <a:rPr lang="zh-CN" altLang="en-US" b="1" u="sng" dirty="0" smtClean="0">
                <a:solidFill>
                  <a:srgbClr val="0070C0"/>
                </a:solidFill>
              </a:rPr>
              <a:t>。</a:t>
            </a:r>
            <a:endParaRPr lang="zh-CN" altLang="en-US" b="1" u="sng" dirty="0">
              <a:solidFill>
                <a:srgbClr val="0070C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870525125"/>
              </p:ext>
            </p:extLst>
          </p:nvPr>
        </p:nvGraphicFramePr>
        <p:xfrm>
          <a:off x="472584" y="2722840"/>
          <a:ext cx="7833215" cy="2327330"/>
        </p:xfrm>
        <a:graphic>
          <a:graphicData uri="http://schemas.openxmlformats.org/drawingml/2006/table">
            <a:tbl>
              <a:tblPr firstRow="1" bandRow="1">
                <a:tableStyleId>{00A15C55-8517-42AA-B614-E9B94910E393}</a:tableStyleId>
              </a:tblPr>
              <a:tblGrid>
                <a:gridCol w="1836000"/>
                <a:gridCol w="3454272"/>
                <a:gridCol w="2542943"/>
              </a:tblGrid>
              <a:tr h="465466">
                <a:tc>
                  <a:txBody>
                    <a:bodyPr/>
                    <a:lstStyle/>
                    <a:p>
                      <a:pPr algn="ctr">
                        <a:spcAft>
                          <a:spcPts val="0"/>
                        </a:spcAft>
                      </a:pPr>
                      <a:r>
                        <a:rPr lang="zh-CN" altLang="en-US" sz="1400" b="1" kern="100" dirty="0" smtClean="0">
                          <a:effectLst/>
                          <a:latin typeface="Times New Roman"/>
                          <a:ea typeface="宋体"/>
                        </a:rPr>
                        <a:t>示例</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匹配结果</a:t>
                      </a:r>
                      <a:endParaRPr lang="zh-CN" sz="1400" b="1" kern="100" dirty="0">
                        <a:effectLst/>
                        <a:latin typeface="Times New Roman"/>
                        <a:ea typeface="宋体"/>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thir|fourth</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改变作用范围前</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rgbClr val="FF0000"/>
                          </a:solidFill>
                          <a:effectLst/>
                          <a:latin typeface="Times New Roman"/>
                          <a:ea typeface="+mn-ea"/>
                          <a:cs typeface="+mn-cs"/>
                        </a:rPr>
                        <a:t>thir</a:t>
                      </a:r>
                      <a:r>
                        <a:rPr lang="en-US" sz="1400" kern="100" dirty="0" err="1">
                          <a:solidFill>
                            <a:schemeClr val="dk1"/>
                          </a:solidFill>
                          <a:effectLst/>
                          <a:latin typeface="Times New Roman"/>
                          <a:ea typeface="+mn-ea"/>
                          <a:cs typeface="+mn-cs"/>
                        </a:rPr>
                        <a:t>th</a:t>
                      </a:r>
                      <a:r>
                        <a:rPr lang="en-US" sz="1400" kern="100" dirty="0">
                          <a:solidFill>
                            <a:schemeClr val="dk1"/>
                          </a:solidFill>
                          <a:effectLst/>
                          <a:latin typeface="Times New Roman"/>
                          <a:ea typeface="+mn-ea"/>
                          <a:cs typeface="+mn-cs"/>
                        </a:rPr>
                        <a:t> </a:t>
                      </a:r>
                      <a:r>
                        <a:rPr lang="en-US" sz="1400" kern="100" dirty="0">
                          <a:solidFill>
                            <a:srgbClr val="FF0000"/>
                          </a:solidFill>
                          <a:effectLst/>
                          <a:latin typeface="Times New Roman"/>
                          <a:ea typeface="+mn-ea"/>
                          <a:cs typeface="+mn-cs"/>
                        </a:rPr>
                        <a:t>fourth</a:t>
                      </a:r>
                      <a:endParaRPr lang="zh-CN" sz="1400" kern="100" dirty="0">
                        <a:solidFill>
                          <a:srgbClr val="FF0000"/>
                        </a:solidFill>
                        <a:effectLst/>
                        <a:latin typeface="Times New Roman"/>
                        <a:ea typeface="+mn-ea"/>
                        <a:cs typeface="+mn-cs"/>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(thir|four)th</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改变作用范围后</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rgbClr val="FF0000"/>
                          </a:solidFill>
                          <a:effectLst/>
                          <a:latin typeface="Times New Roman"/>
                          <a:ea typeface="+mn-ea"/>
                          <a:cs typeface="+mn-cs"/>
                        </a:rPr>
                        <a:t>thirth</a:t>
                      </a:r>
                      <a:r>
                        <a:rPr lang="en-US" sz="1400" kern="100" dirty="0">
                          <a:solidFill>
                            <a:schemeClr val="dk1"/>
                          </a:solidFill>
                          <a:effectLst/>
                          <a:latin typeface="Times New Roman"/>
                          <a:ea typeface="+mn-ea"/>
                          <a:cs typeface="+mn-cs"/>
                        </a:rPr>
                        <a:t> </a:t>
                      </a:r>
                      <a:r>
                        <a:rPr lang="en-US" sz="1400" kern="100" dirty="0">
                          <a:solidFill>
                            <a:srgbClr val="FF0000"/>
                          </a:solidFill>
                          <a:effectLst/>
                          <a:latin typeface="Times New Roman"/>
                          <a:ea typeface="+mn-ea"/>
                          <a:cs typeface="+mn-cs"/>
                        </a:rPr>
                        <a:t>fourth</a:t>
                      </a:r>
                      <a:endParaRPr lang="zh-CN" sz="1400" kern="100" dirty="0">
                        <a:solidFill>
                          <a:srgbClr val="FF0000"/>
                        </a:solidFill>
                        <a:effectLst/>
                        <a:latin typeface="Times New Roman"/>
                        <a:ea typeface="+mn-ea"/>
                        <a:cs typeface="+mn-cs"/>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app{2}</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分组前</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rgbClr val="FF0000"/>
                          </a:solidFill>
                          <a:effectLst/>
                          <a:latin typeface="Times New Roman"/>
                          <a:ea typeface="+mn-ea"/>
                          <a:cs typeface="+mn-cs"/>
                        </a:rPr>
                        <a:t>appp</a:t>
                      </a:r>
                      <a:r>
                        <a:rPr lang="en-US" sz="1400" kern="100" dirty="0" err="1">
                          <a:solidFill>
                            <a:schemeClr val="dk1"/>
                          </a:solidFill>
                          <a:effectLst/>
                          <a:latin typeface="Times New Roman"/>
                          <a:ea typeface="+mn-ea"/>
                          <a:cs typeface="+mn-cs"/>
                        </a:rPr>
                        <a:t>pappapp</a:t>
                      </a:r>
                      <a:endParaRPr lang="zh-CN" sz="1400" kern="100" dirty="0">
                        <a:solidFill>
                          <a:schemeClr val="dk1"/>
                        </a:solidFill>
                        <a:effectLst/>
                        <a:latin typeface="Times New Roman"/>
                        <a:ea typeface="+mn-ea"/>
                        <a:cs typeface="+mn-cs"/>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(app){2}</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分组后</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apppp</a:t>
                      </a:r>
                      <a:r>
                        <a:rPr lang="en-US" sz="1400" kern="100" dirty="0" err="1">
                          <a:solidFill>
                            <a:srgbClr val="FF0000"/>
                          </a:solidFill>
                          <a:effectLst/>
                          <a:latin typeface="Times New Roman"/>
                          <a:ea typeface="+mn-ea"/>
                          <a:cs typeface="+mn-cs"/>
                        </a:rPr>
                        <a:t>appapp</a:t>
                      </a:r>
                      <a:endParaRPr lang="zh-CN" sz="1400" kern="100" dirty="0">
                        <a:solidFill>
                          <a:srgbClr val="FF0000"/>
                        </a:solidFill>
                        <a:effectLst/>
                        <a:latin typeface="Times New Roman"/>
                        <a:ea typeface="+mn-ea"/>
                        <a:cs typeface="+mn-cs"/>
                      </a:endParaRP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846368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正则表达式语法规则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反</a:t>
            </a:r>
            <a:r>
              <a:rPr lang="zh-CN" altLang="en-US" sz="2000" b="1" dirty="0">
                <a:solidFill>
                  <a:schemeClr val="tx1">
                    <a:lumMod val="50000"/>
                    <a:lumOff val="50000"/>
                  </a:schemeClr>
                </a:solidFill>
                <a:latin typeface="微软雅黑" pitchFamily="34" charset="-122"/>
                <a:ea typeface="微软雅黑" pitchFamily="34" charset="-122"/>
              </a:rPr>
              <a:t>斜线</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1754326"/>
          </a:xfrm>
          <a:prstGeom prst="rect">
            <a:avLst/>
          </a:prstGeom>
        </p:spPr>
        <p:txBody>
          <a:bodyPr wrap="square">
            <a:spAutoFit/>
          </a:bodyPr>
          <a:lstStyle/>
          <a:p>
            <a:pPr>
              <a:lnSpc>
                <a:spcPct val="200000"/>
              </a:lnSpc>
            </a:pPr>
            <a:r>
              <a:rPr lang="zh-CN" altLang="en-US" b="1" u="sng" dirty="0">
                <a:solidFill>
                  <a:srgbClr val="0070C0"/>
                </a:solidFill>
              </a:rPr>
              <a:t>反斜线“</a:t>
            </a:r>
            <a:r>
              <a:rPr lang="en-US" altLang="zh-CN" b="1" u="sng" dirty="0" smtClean="0">
                <a:solidFill>
                  <a:srgbClr val="0070C0"/>
                </a:solidFill>
              </a:rPr>
              <a:t>\</a:t>
            </a:r>
            <a:r>
              <a:rPr lang="zh-CN" altLang="en-US" b="1" u="sng" dirty="0" smtClean="0">
                <a:solidFill>
                  <a:srgbClr val="0070C0"/>
                </a:solidFill>
              </a:rPr>
              <a:t>”的作用：</a:t>
            </a:r>
            <a:endParaRPr lang="en-US" altLang="zh-CN" b="1" u="sng" dirty="0" smtClean="0">
              <a:solidFill>
                <a:srgbClr val="0070C0"/>
              </a:solidFill>
            </a:endParaRPr>
          </a:p>
          <a:p>
            <a:pPr marL="285750" indent="-285750">
              <a:lnSpc>
                <a:spcPct val="200000"/>
              </a:lnSpc>
              <a:buFont typeface="Wingdings" panose="05000000000000000000" pitchFamily="2" charset="2"/>
              <a:buChar char="l"/>
            </a:pPr>
            <a:r>
              <a:rPr lang="zh-CN" altLang="en-US" dirty="0"/>
              <a:t>一是作为</a:t>
            </a:r>
            <a:r>
              <a:rPr lang="zh-CN" altLang="en-US" dirty="0" smtClean="0"/>
              <a:t>转义字符；</a:t>
            </a:r>
            <a:endParaRPr lang="en-US" altLang="zh-CN" dirty="0"/>
          </a:p>
          <a:p>
            <a:pPr marL="285750" indent="-285750">
              <a:lnSpc>
                <a:spcPct val="200000"/>
              </a:lnSpc>
              <a:buFont typeface="Wingdings" panose="05000000000000000000" pitchFamily="2" charset="2"/>
              <a:buChar char="l"/>
            </a:pPr>
            <a:r>
              <a:rPr lang="zh-CN" altLang="en-US" dirty="0"/>
              <a:t>二是表示一些不可打印的字符、指定预定义字符集</a:t>
            </a:r>
            <a:r>
              <a:rPr lang="zh-CN" altLang="en-US" dirty="0" smtClean="0"/>
              <a:t>等。</a:t>
            </a:r>
            <a:endParaRPr lang="zh-CN" altLang="en-US" dirty="0"/>
          </a:p>
        </p:txBody>
      </p:sp>
    </p:spTree>
    <p:custDataLst>
      <p:tags r:id="rId1"/>
    </p:custDataLst>
    <p:extLst>
      <p:ext uri="{BB962C8B-B14F-4D97-AF65-F5344CB8AC3E}">
        <p14:creationId xmlns:p14="http://schemas.microsoft.com/office/powerpoint/2010/main" val="296944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正则表达式语法规则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反</a:t>
            </a:r>
            <a:r>
              <a:rPr lang="zh-CN" altLang="en-US" sz="2000" b="1" dirty="0">
                <a:solidFill>
                  <a:schemeClr val="tx1">
                    <a:lumMod val="50000"/>
                    <a:lumOff val="50000"/>
                  </a:schemeClr>
                </a:solidFill>
                <a:latin typeface="微软雅黑" pitchFamily="34" charset="-122"/>
                <a:ea typeface="微软雅黑" pitchFamily="34" charset="-122"/>
              </a:rPr>
              <a:t>斜线</a:t>
            </a:r>
            <a:endParaRPr lang="en-US" altLang="zh-CN" sz="2000" b="1" dirty="0">
              <a:solidFill>
                <a:schemeClr val="tx1">
                  <a:lumMod val="50000"/>
                  <a:lumOff val="50000"/>
                </a:schemeClr>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150111495"/>
              </p:ext>
            </p:extLst>
          </p:nvPr>
        </p:nvGraphicFramePr>
        <p:xfrm>
          <a:off x="854142" y="1960840"/>
          <a:ext cx="7477058" cy="3919260"/>
        </p:xfrm>
        <a:graphic>
          <a:graphicData uri="http://schemas.openxmlformats.org/drawingml/2006/table">
            <a:tbl>
              <a:tblPr firstRow="1" bandRow="1">
                <a:tableStyleId>{00A15C55-8517-42AA-B614-E9B94910E393}</a:tableStyleId>
              </a:tblPr>
              <a:tblGrid>
                <a:gridCol w="1406458"/>
                <a:gridCol w="6070600"/>
              </a:tblGrid>
              <a:tr h="391926">
                <a:tc>
                  <a:txBody>
                    <a:bodyPr/>
                    <a:lstStyle/>
                    <a:p>
                      <a:pPr algn="ctr">
                        <a:spcAft>
                          <a:spcPts val="0"/>
                        </a:spcAft>
                      </a:pPr>
                      <a:r>
                        <a:rPr lang="zh-CN" altLang="en-US" sz="1400" b="1" kern="100" dirty="0" smtClean="0">
                          <a:effectLst/>
                          <a:latin typeface="Times New Roman"/>
                          <a:ea typeface="宋体"/>
                        </a:rPr>
                        <a:t>字符</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r>
              <a:tr h="39192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\d</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任意一个</a:t>
                      </a:r>
                      <a:r>
                        <a:rPr lang="en-US" sz="1400" kern="100" dirty="0">
                          <a:solidFill>
                            <a:schemeClr val="dk1"/>
                          </a:solidFill>
                          <a:effectLst/>
                          <a:latin typeface="Times New Roman"/>
                          <a:ea typeface="+mn-ea"/>
                          <a:cs typeface="+mn-cs"/>
                        </a:rPr>
                        <a:t>10</a:t>
                      </a:r>
                      <a:r>
                        <a:rPr lang="zh-CN" sz="1400" kern="100" dirty="0">
                          <a:solidFill>
                            <a:schemeClr val="dk1"/>
                          </a:solidFill>
                          <a:effectLst/>
                          <a:latin typeface="Times New Roman"/>
                          <a:ea typeface="+mn-ea"/>
                          <a:cs typeface="+mn-cs"/>
                        </a:rPr>
                        <a:t>进制数字，相当于</a:t>
                      </a:r>
                      <a:r>
                        <a:rPr lang="en-US" sz="1400" kern="100" dirty="0">
                          <a:solidFill>
                            <a:schemeClr val="dk1"/>
                          </a:solidFill>
                          <a:effectLst/>
                          <a:latin typeface="Times New Roman"/>
                          <a:ea typeface="+mn-ea"/>
                          <a:cs typeface="+mn-cs"/>
                        </a:rPr>
                        <a:t>[0-9]</a:t>
                      </a:r>
                      <a:endParaRPr lang="zh-CN" sz="1400" kern="100" dirty="0">
                        <a:solidFill>
                          <a:schemeClr val="dk1"/>
                        </a:solidFill>
                        <a:effectLst/>
                        <a:latin typeface="Times New Roman"/>
                        <a:ea typeface="+mn-ea"/>
                        <a:cs typeface="+mn-cs"/>
                      </a:endParaRPr>
                    </a:p>
                  </a:txBody>
                  <a:tcPr marL="68580" marR="68580" marT="0" marB="0" anchor="ctr"/>
                </a:tc>
              </a:tr>
              <a:tr h="39192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\D</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任意一个非</a:t>
                      </a:r>
                      <a:r>
                        <a:rPr lang="en-US" sz="1400" kern="100" dirty="0">
                          <a:solidFill>
                            <a:schemeClr val="dk1"/>
                          </a:solidFill>
                          <a:effectLst/>
                          <a:latin typeface="Times New Roman"/>
                          <a:ea typeface="+mn-ea"/>
                          <a:cs typeface="+mn-cs"/>
                        </a:rPr>
                        <a:t>10</a:t>
                      </a:r>
                      <a:r>
                        <a:rPr lang="zh-CN" sz="1400" kern="100" dirty="0">
                          <a:solidFill>
                            <a:schemeClr val="dk1"/>
                          </a:solidFill>
                          <a:effectLst/>
                          <a:latin typeface="Times New Roman"/>
                          <a:ea typeface="+mn-ea"/>
                          <a:cs typeface="+mn-cs"/>
                        </a:rPr>
                        <a:t>进制数字</a:t>
                      </a:r>
                    </a:p>
                  </a:txBody>
                  <a:tcPr marL="68580" marR="68580" marT="0" marB="0" anchor="ctr"/>
                </a:tc>
              </a:tr>
              <a:tr h="39192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\w</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任意一个单词字符，相当于</a:t>
                      </a:r>
                      <a:r>
                        <a:rPr lang="en-US" sz="1400" kern="100" dirty="0">
                          <a:solidFill>
                            <a:schemeClr val="dk1"/>
                          </a:solidFill>
                          <a:effectLst/>
                          <a:latin typeface="Times New Roman"/>
                          <a:ea typeface="+mn-ea"/>
                          <a:cs typeface="+mn-cs"/>
                        </a:rPr>
                        <a:t>[a-zA-Z0-9_]</a:t>
                      </a:r>
                      <a:endParaRPr lang="zh-CN" sz="1400" kern="100" dirty="0">
                        <a:solidFill>
                          <a:schemeClr val="dk1"/>
                        </a:solidFill>
                        <a:effectLst/>
                        <a:latin typeface="Times New Roman"/>
                        <a:ea typeface="+mn-ea"/>
                        <a:cs typeface="+mn-cs"/>
                      </a:endParaRPr>
                    </a:p>
                  </a:txBody>
                  <a:tcPr marL="68580" marR="68580" marT="0" marB="0" anchor="ctr"/>
                </a:tc>
              </a:tr>
              <a:tr h="39192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\W</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任意一个非单词字符</a:t>
                      </a:r>
                    </a:p>
                  </a:txBody>
                  <a:tcPr marL="68580" marR="68580" marT="0" marB="0" anchor="ctr"/>
                </a:tc>
              </a:tr>
              <a:tr h="39192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\s</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任意一个空白字符（如空格、水平制表符等）</a:t>
                      </a:r>
                    </a:p>
                  </a:txBody>
                  <a:tcPr marL="68580" marR="68580" marT="0" marB="0" anchor="ctr"/>
                </a:tc>
              </a:tr>
              <a:tr h="39192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\S</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任意一个非空白字符</a:t>
                      </a:r>
                    </a:p>
                  </a:txBody>
                  <a:tcPr marL="68580" marR="68580" marT="0" marB="0" anchor="ctr"/>
                </a:tc>
              </a:tr>
              <a:tr h="39192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\b</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单词分界符，如“</a:t>
                      </a:r>
                      <a:r>
                        <a:rPr lang="en-US" sz="1400" kern="100" dirty="0">
                          <a:solidFill>
                            <a:schemeClr val="dk1"/>
                          </a:solidFill>
                          <a:effectLst/>
                          <a:latin typeface="Times New Roman"/>
                          <a:ea typeface="+mn-ea"/>
                          <a:cs typeface="+mn-cs"/>
                        </a:rPr>
                        <a:t>\</a:t>
                      </a:r>
                      <a:r>
                        <a:rPr lang="en-US" sz="1400" kern="100" dirty="0" err="1">
                          <a:solidFill>
                            <a:schemeClr val="dk1"/>
                          </a:solidFill>
                          <a:effectLst/>
                          <a:latin typeface="Times New Roman"/>
                          <a:ea typeface="+mn-ea"/>
                          <a:cs typeface="+mn-cs"/>
                        </a:rPr>
                        <a:t>bapple</a:t>
                      </a:r>
                      <a:r>
                        <a:rPr lang="zh-CN" sz="1400" kern="100" dirty="0">
                          <a:solidFill>
                            <a:schemeClr val="dk1"/>
                          </a:solidFill>
                          <a:effectLst/>
                          <a:latin typeface="Times New Roman"/>
                          <a:ea typeface="+mn-ea"/>
                          <a:cs typeface="+mn-cs"/>
                        </a:rPr>
                        <a:t>”可以匹配“</a:t>
                      </a:r>
                      <a:r>
                        <a:rPr lang="en-US" sz="1400" kern="100" dirty="0">
                          <a:solidFill>
                            <a:schemeClr val="dk1"/>
                          </a:solidFill>
                          <a:effectLst/>
                          <a:latin typeface="Times New Roman"/>
                          <a:ea typeface="+mn-ea"/>
                          <a:cs typeface="+mn-cs"/>
                        </a:rPr>
                        <a:t>test apple</a:t>
                      </a:r>
                      <a:r>
                        <a:rPr lang="zh-CN" sz="1400" kern="100" dirty="0">
                          <a:solidFill>
                            <a:schemeClr val="dk1"/>
                          </a:solidFill>
                          <a:effectLst/>
                          <a:latin typeface="Times New Roman"/>
                          <a:ea typeface="+mn-ea"/>
                          <a:cs typeface="+mn-cs"/>
                        </a:rPr>
                        <a:t>”</a:t>
                      </a:r>
                    </a:p>
                  </a:txBody>
                  <a:tcPr marL="68580" marR="68580" marT="0" marB="0" anchor="ctr"/>
                </a:tc>
              </a:tr>
              <a:tr h="39192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\B</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非单词分界符，如“</a:t>
                      </a:r>
                      <a:r>
                        <a:rPr lang="en-US" sz="1400" kern="100" dirty="0">
                          <a:solidFill>
                            <a:schemeClr val="dk1"/>
                          </a:solidFill>
                          <a:effectLst/>
                          <a:latin typeface="Times New Roman"/>
                          <a:ea typeface="+mn-ea"/>
                          <a:cs typeface="+mn-cs"/>
                        </a:rPr>
                        <a:t>\</a:t>
                      </a:r>
                      <a:r>
                        <a:rPr lang="en-US" sz="1400" kern="100" dirty="0" err="1">
                          <a:solidFill>
                            <a:schemeClr val="dk1"/>
                          </a:solidFill>
                          <a:effectLst/>
                          <a:latin typeface="Times New Roman"/>
                          <a:ea typeface="+mn-ea"/>
                          <a:cs typeface="+mn-cs"/>
                        </a:rPr>
                        <a:t>Bple</a:t>
                      </a:r>
                      <a:r>
                        <a:rPr lang="zh-CN" sz="1400" kern="100" dirty="0">
                          <a:solidFill>
                            <a:schemeClr val="dk1"/>
                          </a:solidFill>
                          <a:effectLst/>
                          <a:latin typeface="Times New Roman"/>
                          <a:ea typeface="+mn-ea"/>
                          <a:cs typeface="+mn-cs"/>
                        </a:rPr>
                        <a:t>”可以匹配“</a:t>
                      </a:r>
                      <a:r>
                        <a:rPr lang="en-US" sz="1400" kern="100" dirty="0">
                          <a:solidFill>
                            <a:schemeClr val="dk1"/>
                          </a:solidFill>
                          <a:effectLst/>
                          <a:latin typeface="Times New Roman"/>
                          <a:ea typeface="+mn-ea"/>
                          <a:cs typeface="+mn-cs"/>
                        </a:rPr>
                        <a:t>test apple</a:t>
                      </a:r>
                      <a:r>
                        <a:rPr lang="zh-CN" sz="1400" kern="100" dirty="0">
                          <a:solidFill>
                            <a:schemeClr val="dk1"/>
                          </a:solidFill>
                          <a:effectLst/>
                          <a:latin typeface="Times New Roman"/>
                          <a:ea typeface="+mn-ea"/>
                          <a:cs typeface="+mn-cs"/>
                        </a:rPr>
                        <a:t>”</a:t>
                      </a:r>
                    </a:p>
                  </a:txBody>
                  <a:tcPr marL="68580" marR="68580" marT="0" marB="0" anchor="ctr"/>
                </a:tc>
              </a:tr>
              <a:tr h="39192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\xhh</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表示</a:t>
                      </a:r>
                      <a:r>
                        <a:rPr lang="en-US" sz="1400" kern="100" dirty="0" err="1">
                          <a:solidFill>
                            <a:schemeClr val="dk1"/>
                          </a:solidFill>
                          <a:effectLst/>
                          <a:latin typeface="Times New Roman"/>
                          <a:ea typeface="+mn-ea"/>
                          <a:cs typeface="+mn-cs"/>
                        </a:rPr>
                        <a:t>hh</a:t>
                      </a:r>
                      <a:r>
                        <a:rPr lang="zh-CN" sz="1400" kern="100" dirty="0">
                          <a:solidFill>
                            <a:schemeClr val="dk1"/>
                          </a:solidFill>
                          <a:effectLst/>
                          <a:latin typeface="Times New Roman"/>
                          <a:ea typeface="+mn-ea"/>
                          <a:cs typeface="+mn-cs"/>
                        </a:rPr>
                        <a:t>（</a:t>
                      </a:r>
                      <a:r>
                        <a:rPr lang="en-US" sz="1400" kern="100" dirty="0">
                          <a:solidFill>
                            <a:schemeClr val="dk1"/>
                          </a:solidFill>
                          <a:effectLst/>
                          <a:latin typeface="Times New Roman"/>
                          <a:ea typeface="+mn-ea"/>
                          <a:cs typeface="+mn-cs"/>
                        </a:rPr>
                        <a:t>16</a:t>
                      </a:r>
                      <a:r>
                        <a:rPr lang="zh-CN" sz="1400" kern="100" dirty="0">
                          <a:solidFill>
                            <a:schemeClr val="dk1"/>
                          </a:solidFill>
                          <a:effectLst/>
                          <a:latin typeface="Times New Roman"/>
                          <a:ea typeface="+mn-ea"/>
                          <a:cs typeface="+mn-cs"/>
                        </a:rPr>
                        <a:t>进制</a:t>
                      </a:r>
                      <a:r>
                        <a:rPr lang="en-US" sz="1400" kern="100" dirty="0">
                          <a:solidFill>
                            <a:schemeClr val="dk1"/>
                          </a:solidFill>
                          <a:effectLst/>
                          <a:latin typeface="Times New Roman"/>
                          <a:ea typeface="+mn-ea"/>
                          <a:cs typeface="+mn-cs"/>
                        </a:rPr>
                        <a:t>2</a:t>
                      </a:r>
                      <a:r>
                        <a:rPr lang="zh-CN" sz="1400" kern="100" dirty="0">
                          <a:solidFill>
                            <a:schemeClr val="dk1"/>
                          </a:solidFill>
                          <a:effectLst/>
                          <a:latin typeface="Times New Roman"/>
                          <a:ea typeface="+mn-ea"/>
                          <a:cs typeface="+mn-cs"/>
                        </a:rPr>
                        <a:t>位数字）对应的</a:t>
                      </a:r>
                      <a:r>
                        <a:rPr lang="en-US" sz="1400" kern="100" dirty="0">
                          <a:solidFill>
                            <a:schemeClr val="dk1"/>
                          </a:solidFill>
                          <a:effectLst/>
                          <a:latin typeface="Times New Roman"/>
                          <a:ea typeface="+mn-ea"/>
                          <a:cs typeface="+mn-cs"/>
                        </a:rPr>
                        <a:t>ASCII</a:t>
                      </a:r>
                      <a:r>
                        <a:rPr lang="zh-CN" sz="1400" kern="100" dirty="0">
                          <a:solidFill>
                            <a:schemeClr val="dk1"/>
                          </a:solidFill>
                          <a:effectLst/>
                          <a:latin typeface="Times New Roman"/>
                          <a:ea typeface="+mn-ea"/>
                          <a:cs typeface="+mn-cs"/>
                        </a:rPr>
                        <a:t>字符，如“</a:t>
                      </a:r>
                      <a:r>
                        <a:rPr lang="en-US" sz="1400" kern="100" dirty="0">
                          <a:solidFill>
                            <a:schemeClr val="dk1"/>
                          </a:solidFill>
                          <a:effectLst/>
                          <a:latin typeface="Times New Roman"/>
                          <a:ea typeface="+mn-ea"/>
                          <a:cs typeface="+mn-cs"/>
                        </a:rPr>
                        <a:t>\x61</a:t>
                      </a:r>
                      <a:r>
                        <a:rPr lang="zh-CN" sz="1400" kern="100" dirty="0">
                          <a:solidFill>
                            <a:schemeClr val="dk1"/>
                          </a:solidFill>
                          <a:effectLst/>
                          <a:latin typeface="Times New Roman"/>
                          <a:ea typeface="+mn-ea"/>
                          <a:cs typeface="+mn-cs"/>
                        </a:rPr>
                        <a:t>”表示“</a:t>
                      </a:r>
                      <a:r>
                        <a:rPr lang="en-US" sz="1400" kern="100" dirty="0">
                          <a:solidFill>
                            <a:schemeClr val="dk1"/>
                          </a:solidFill>
                          <a:effectLst/>
                          <a:latin typeface="Times New Roman"/>
                          <a:ea typeface="+mn-ea"/>
                          <a:cs typeface="+mn-cs"/>
                        </a:rPr>
                        <a:t>a</a:t>
                      </a:r>
                      <a:r>
                        <a:rPr lang="zh-CN" sz="1400" kern="100" dirty="0">
                          <a:solidFill>
                            <a:schemeClr val="dk1"/>
                          </a:solidFill>
                          <a:effectLst/>
                          <a:latin typeface="Times New Roman"/>
                          <a:ea typeface="+mn-ea"/>
                          <a:cs typeface="+mn-cs"/>
                        </a:rPr>
                        <a:t>”</a:t>
                      </a: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1618181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正则表达式应用案例</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验证</a:t>
            </a:r>
            <a:r>
              <a:rPr lang="zh-CN" altLang="en-US" sz="2000" b="1" dirty="0">
                <a:solidFill>
                  <a:schemeClr val="tx1">
                    <a:lumMod val="50000"/>
                    <a:lumOff val="50000"/>
                  </a:schemeClr>
                </a:solidFill>
                <a:latin typeface="微软雅黑" pitchFamily="34" charset="-122"/>
                <a:ea typeface="微软雅黑" pitchFamily="34" charset="-122"/>
              </a:rPr>
              <a:t>文件扩展名</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2308324"/>
          </a:xfrm>
          <a:prstGeom prst="rect">
            <a:avLst/>
          </a:prstGeom>
        </p:spPr>
        <p:txBody>
          <a:bodyPr wrap="square">
            <a:spAutoFit/>
          </a:bodyPr>
          <a:lstStyle/>
          <a:p>
            <a:pPr>
              <a:lnSpc>
                <a:spcPct val="200000"/>
              </a:lnSpc>
            </a:pPr>
            <a:r>
              <a:rPr lang="zh-CN" altLang="en-US" b="1" u="sng" dirty="0" smtClean="0">
                <a:solidFill>
                  <a:srgbClr val="0070C0"/>
                </a:solidFill>
              </a:rPr>
              <a:t>文件扩展名</a:t>
            </a:r>
            <a:r>
              <a:rPr lang="zh-CN" altLang="en-US" dirty="0"/>
              <a:t>：是指文件名</a:t>
            </a:r>
            <a:r>
              <a:rPr lang="zh-CN" altLang="en-US" dirty="0" smtClean="0"/>
              <a:t>末尾“</a:t>
            </a:r>
            <a:r>
              <a:rPr lang="en-US" altLang="zh-CN" dirty="0" smtClean="0"/>
              <a:t>.</a:t>
            </a:r>
            <a:r>
              <a:rPr lang="zh-CN" altLang="en-US" dirty="0" smtClean="0"/>
              <a:t>”以后的</a:t>
            </a:r>
            <a:r>
              <a:rPr lang="zh-CN" altLang="en-US" dirty="0" smtClean="0"/>
              <a:t>部分。</a:t>
            </a:r>
            <a:endParaRPr lang="en-US" altLang="zh-CN" dirty="0"/>
          </a:p>
          <a:p>
            <a:pPr>
              <a:lnSpc>
                <a:spcPct val="200000"/>
              </a:lnSpc>
            </a:pPr>
            <a:r>
              <a:rPr lang="zh-CN" altLang="en-US" b="1" u="sng" dirty="0">
                <a:solidFill>
                  <a:srgbClr val="0070C0"/>
                </a:solidFill>
              </a:rPr>
              <a:t>举例</a:t>
            </a:r>
            <a:r>
              <a:rPr lang="zh-CN" altLang="en-US" dirty="0"/>
              <a:t>：网页文件</a:t>
            </a:r>
            <a:r>
              <a:rPr lang="zh-CN" altLang="en-US" dirty="0" smtClean="0"/>
              <a:t>“</a:t>
            </a:r>
            <a:r>
              <a:rPr lang="en-US" altLang="zh-CN" dirty="0" smtClean="0"/>
              <a:t>.html</a:t>
            </a:r>
            <a:r>
              <a:rPr lang="zh-CN" altLang="en-US" dirty="0" smtClean="0"/>
              <a:t>”、</a:t>
            </a:r>
            <a:r>
              <a:rPr lang="en-US" altLang="zh-CN" dirty="0"/>
              <a:t>PHP</a:t>
            </a:r>
            <a:r>
              <a:rPr lang="zh-CN" altLang="en-US" dirty="0"/>
              <a:t>文件“</a:t>
            </a:r>
            <a:r>
              <a:rPr lang="en-US" altLang="zh-CN" dirty="0"/>
              <a:t>.</a:t>
            </a:r>
            <a:r>
              <a:rPr lang="en-US" altLang="zh-CN" dirty="0" err="1" smtClean="0"/>
              <a:t>php</a:t>
            </a:r>
            <a:r>
              <a:rPr lang="zh-CN" altLang="en-US" dirty="0" smtClean="0"/>
              <a:t>”、</a:t>
            </a:r>
            <a:r>
              <a:rPr lang="zh-CN" altLang="en-US" dirty="0"/>
              <a:t>图像文件“</a:t>
            </a:r>
            <a:r>
              <a:rPr lang="en-US" altLang="zh-CN" dirty="0"/>
              <a:t>.</a:t>
            </a:r>
            <a:r>
              <a:rPr lang="en-US" altLang="zh-CN" dirty="0" smtClean="0"/>
              <a:t>jpg</a:t>
            </a:r>
            <a:r>
              <a:rPr lang="zh-CN" altLang="en-US" dirty="0" smtClean="0"/>
              <a:t>”、</a:t>
            </a:r>
            <a:r>
              <a:rPr lang="en-US" altLang="zh-CN" dirty="0"/>
              <a:t>CSS</a:t>
            </a:r>
            <a:r>
              <a:rPr lang="zh-CN" altLang="en-US" dirty="0"/>
              <a:t>样式文件“</a:t>
            </a:r>
            <a:r>
              <a:rPr lang="en-US" altLang="zh-CN" dirty="0"/>
              <a:t>.</a:t>
            </a:r>
            <a:r>
              <a:rPr lang="en-US" altLang="zh-CN" dirty="0" err="1" smtClean="0"/>
              <a:t>css</a:t>
            </a:r>
            <a:r>
              <a:rPr lang="zh-CN" altLang="en-US" dirty="0" smtClean="0"/>
              <a:t>”。</a:t>
            </a:r>
            <a:endParaRPr lang="zh-CN" altLang="en-US" dirty="0"/>
          </a:p>
          <a:p>
            <a:pPr>
              <a:lnSpc>
                <a:spcPct val="200000"/>
              </a:lnSpc>
            </a:pPr>
            <a:r>
              <a:rPr lang="zh-CN" altLang="en-US" b="1" u="sng" dirty="0">
                <a:solidFill>
                  <a:srgbClr val="0070C0"/>
                </a:solidFill>
              </a:rPr>
              <a:t>示例</a:t>
            </a:r>
            <a:r>
              <a:rPr lang="zh-CN" altLang="en-US" dirty="0"/>
              <a:t>：假设给定的是一个文件路径，只允许访问</a:t>
            </a:r>
            <a:r>
              <a:rPr lang="en-US" altLang="zh-CN" dirty="0"/>
              <a:t>html</a:t>
            </a:r>
            <a:r>
              <a:rPr lang="zh-CN" altLang="en-US" dirty="0"/>
              <a:t>、</a:t>
            </a:r>
            <a:r>
              <a:rPr lang="en-US" altLang="zh-CN" dirty="0" err="1"/>
              <a:t>css</a:t>
            </a:r>
            <a:r>
              <a:rPr lang="zh-CN" altLang="en-US" dirty="0"/>
              <a:t>和</a:t>
            </a:r>
            <a:r>
              <a:rPr lang="en-US" altLang="zh-CN" dirty="0"/>
              <a:t>jpg</a:t>
            </a:r>
            <a:r>
              <a:rPr lang="zh-CN" altLang="en-US" dirty="0"/>
              <a:t>扩展名的</a:t>
            </a:r>
            <a:r>
              <a:rPr lang="zh-CN" altLang="en-US" dirty="0" smtClean="0"/>
              <a:t>文件。</a:t>
            </a:r>
            <a:endParaRPr lang="zh-CN" altLang="en-US" dirty="0"/>
          </a:p>
        </p:txBody>
      </p:sp>
      <p:grpSp>
        <p:nvGrpSpPr>
          <p:cNvPr id="6" name="组合 2"/>
          <p:cNvGrpSpPr>
            <a:grpSpLocks/>
          </p:cNvGrpSpPr>
          <p:nvPr/>
        </p:nvGrpSpPr>
        <p:grpSpPr bwMode="auto">
          <a:xfrm>
            <a:off x="2819940" y="4434362"/>
            <a:ext cx="3292019" cy="888001"/>
            <a:chOff x="3019007" y="3398964"/>
            <a:chExt cx="1061919" cy="1617391"/>
          </a:xfrm>
        </p:grpSpPr>
        <p:sp>
          <p:nvSpPr>
            <p:cNvPr id="7" name="矩形 1"/>
            <p:cNvSpPr>
              <a:spLocks noChangeArrowheads="1"/>
            </p:cNvSpPr>
            <p:nvPr/>
          </p:nvSpPr>
          <p:spPr bwMode="auto">
            <a:xfrm>
              <a:off x="3019007" y="3398964"/>
              <a:ext cx="1061919" cy="161739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3107110" y="3582641"/>
              <a:ext cx="831867" cy="10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html|css|jpg</a:t>
              </a:r>
              <a:r>
                <a:rPr lang="en-US" altLang="zh-CN" sz="1600" b="1" kern="0" dirty="0">
                  <a:solidFill>
                    <a:prstClr val="white"/>
                  </a:solidFill>
                  <a:latin typeface="微软雅黑" pitchFamily="34" charset="-122"/>
                  <a:ea typeface="微软雅黑" pitchFamily="34" charset="-122"/>
                </a:rPr>
                <a:t>)$</a:t>
              </a:r>
            </a:p>
          </p:txBody>
        </p:sp>
      </p:grpSp>
    </p:spTree>
    <p:custDataLst>
      <p:tags r:id="rId1"/>
    </p:custDataLst>
    <p:extLst>
      <p:ext uri="{BB962C8B-B14F-4D97-AF65-F5344CB8AC3E}">
        <p14:creationId xmlns:p14="http://schemas.microsoft.com/office/powerpoint/2010/main" val="2688837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查看帮助</a:t>
            </a:r>
            <a:endParaRPr lang="en-US" altLang="zh-CN" sz="2000" b="1" dirty="0">
              <a:solidFill>
                <a:schemeClr val="tx1">
                  <a:lumMod val="50000"/>
                  <a:lumOff val="50000"/>
                </a:schemeClr>
              </a:solidFill>
              <a:latin typeface="微软雅黑" pitchFamily="34" charset="-122"/>
              <a:ea typeface="微软雅黑" pitchFamily="34" charset="-122"/>
            </a:endParaRPr>
          </a:p>
        </p:txBody>
      </p:sp>
      <p:pic>
        <p:nvPicPr>
          <p:cNvPr id="205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725" y="2023464"/>
            <a:ext cx="6143625"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 6"/>
          <p:cNvSpPr/>
          <p:nvPr/>
        </p:nvSpPr>
        <p:spPr>
          <a:xfrm>
            <a:off x="5615365" y="2576842"/>
            <a:ext cx="2572911"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上下光标键进行滚动</a:t>
            </a:r>
          </a:p>
        </p:txBody>
      </p:sp>
      <p:sp>
        <p:nvSpPr>
          <p:cNvPr id="8" name="圆角矩形 7"/>
          <p:cNvSpPr/>
          <p:nvPr/>
        </p:nvSpPr>
        <p:spPr>
          <a:xfrm>
            <a:off x="4574060" y="3402376"/>
            <a:ext cx="4023673"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按</a:t>
            </a:r>
            <a:r>
              <a:rPr lang="en-US" altLang="zh-CN" dirty="0" err="1">
                <a:solidFill>
                  <a:schemeClr val="tx1"/>
                </a:solidFill>
              </a:rPr>
              <a:t>PageUp</a:t>
            </a:r>
            <a:r>
              <a:rPr lang="zh-CN" altLang="en-US" dirty="0">
                <a:solidFill>
                  <a:schemeClr val="tx1"/>
                </a:solidFill>
              </a:rPr>
              <a:t>和</a:t>
            </a:r>
            <a:r>
              <a:rPr lang="en-US" altLang="zh-CN" dirty="0" err="1">
                <a:solidFill>
                  <a:schemeClr val="tx1"/>
                </a:solidFill>
              </a:rPr>
              <a:t>PageDown</a:t>
            </a:r>
            <a:r>
              <a:rPr lang="zh-CN" altLang="en-US" dirty="0" smtClean="0">
                <a:solidFill>
                  <a:schemeClr val="tx1"/>
                </a:solidFill>
              </a:rPr>
              <a:t>键上下</a:t>
            </a:r>
            <a:r>
              <a:rPr lang="zh-CN" altLang="en-US" dirty="0">
                <a:solidFill>
                  <a:schemeClr val="tx1"/>
                </a:solidFill>
              </a:rPr>
              <a:t>翻页</a:t>
            </a:r>
          </a:p>
        </p:txBody>
      </p:sp>
      <p:sp>
        <p:nvSpPr>
          <p:cNvPr id="9" name="圆角矩形 8"/>
          <p:cNvSpPr/>
          <p:nvPr/>
        </p:nvSpPr>
        <p:spPr>
          <a:xfrm>
            <a:off x="6212313" y="4175454"/>
            <a:ext cx="1975963"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按</a:t>
            </a:r>
            <a:r>
              <a:rPr lang="en-US" altLang="zh-CN" dirty="0">
                <a:solidFill>
                  <a:schemeClr val="tx1"/>
                </a:solidFill>
              </a:rPr>
              <a:t>q</a:t>
            </a:r>
            <a:r>
              <a:rPr lang="zh-CN" altLang="en-US" dirty="0">
                <a:solidFill>
                  <a:schemeClr val="tx1"/>
                </a:solidFill>
              </a:rPr>
              <a:t>键退出</a:t>
            </a:r>
            <a:r>
              <a:rPr lang="zh-CN" altLang="en-US" dirty="0" smtClean="0">
                <a:solidFill>
                  <a:schemeClr val="tx1"/>
                </a:solidFill>
              </a:rPr>
              <a:t>程序</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291901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正则表达式应用案例</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验证</a:t>
            </a:r>
            <a:r>
              <a:rPr lang="en-US" altLang="zh-CN" sz="2000" b="1" dirty="0">
                <a:solidFill>
                  <a:schemeClr val="tx1">
                    <a:lumMod val="50000"/>
                    <a:lumOff val="50000"/>
                  </a:schemeClr>
                </a:solidFill>
                <a:latin typeface="微软雅黑" pitchFamily="34" charset="-122"/>
                <a:ea typeface="微软雅黑" pitchFamily="34" charset="-122"/>
              </a:rPr>
              <a:t>IP</a:t>
            </a:r>
            <a:r>
              <a:rPr lang="zh-CN" altLang="en-US" sz="2000" b="1" dirty="0">
                <a:solidFill>
                  <a:schemeClr val="tx1">
                    <a:lumMod val="50000"/>
                    <a:lumOff val="50000"/>
                  </a:schemeClr>
                </a:solidFill>
                <a:latin typeface="微软雅黑" pitchFamily="34" charset="-122"/>
                <a:ea typeface="微软雅黑" pitchFamily="34" charset="-122"/>
              </a:rPr>
              <a:t>地址</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7" y="1948174"/>
            <a:ext cx="9708077" cy="557910"/>
          </a:xfrm>
          <a:prstGeom prst="rect">
            <a:avLst/>
          </a:prstGeom>
        </p:spPr>
        <p:txBody>
          <a:bodyPr wrap="square">
            <a:spAutoFit/>
          </a:bodyPr>
          <a:lstStyle/>
          <a:p>
            <a:pPr>
              <a:lnSpc>
                <a:spcPct val="200000"/>
              </a:lnSpc>
            </a:pPr>
            <a:r>
              <a:rPr lang="zh-CN" altLang="en-US" b="1" u="sng" dirty="0" smtClean="0">
                <a:solidFill>
                  <a:srgbClr val="0070C0"/>
                </a:solidFill>
              </a:rPr>
              <a:t>以</a:t>
            </a:r>
            <a:r>
              <a:rPr lang="en-US" altLang="zh-CN" b="1" u="sng" dirty="0">
                <a:solidFill>
                  <a:srgbClr val="0070C0"/>
                </a:solidFill>
              </a:rPr>
              <a:t>IPv4</a:t>
            </a:r>
            <a:r>
              <a:rPr lang="zh-CN" altLang="en-US" b="1" u="sng" dirty="0">
                <a:solidFill>
                  <a:srgbClr val="0070C0"/>
                </a:solidFill>
              </a:rPr>
              <a:t>地址的格式为例，正确的</a:t>
            </a:r>
            <a:r>
              <a:rPr lang="en-US" altLang="zh-CN" b="1" u="sng" dirty="0">
                <a:solidFill>
                  <a:srgbClr val="0070C0"/>
                </a:solidFill>
              </a:rPr>
              <a:t>IP</a:t>
            </a:r>
            <a:r>
              <a:rPr lang="zh-CN" altLang="en-US" b="1" u="sng" dirty="0">
                <a:solidFill>
                  <a:srgbClr val="0070C0"/>
                </a:solidFill>
              </a:rPr>
              <a:t>地址的范围是“</a:t>
            </a:r>
            <a:r>
              <a:rPr lang="en-US" altLang="zh-CN" b="1" u="sng" dirty="0" smtClean="0">
                <a:solidFill>
                  <a:srgbClr val="0070C0"/>
                </a:solidFill>
              </a:rPr>
              <a:t>0.0.0.0</a:t>
            </a:r>
            <a:r>
              <a:rPr lang="zh-CN" altLang="en-US" b="1" u="sng" dirty="0" smtClean="0">
                <a:solidFill>
                  <a:srgbClr val="0070C0"/>
                </a:solidFill>
              </a:rPr>
              <a:t>”到“</a:t>
            </a:r>
            <a:r>
              <a:rPr lang="en-US" altLang="zh-CN" b="1" u="sng" dirty="0" smtClean="0">
                <a:solidFill>
                  <a:srgbClr val="0070C0"/>
                </a:solidFill>
              </a:rPr>
              <a:t>255.255.255.255</a:t>
            </a:r>
            <a:r>
              <a:rPr lang="zh-CN" altLang="en-US" b="1" u="sng" dirty="0" smtClean="0">
                <a:solidFill>
                  <a:srgbClr val="0070C0"/>
                </a:solidFill>
              </a:rPr>
              <a:t>”</a:t>
            </a:r>
            <a:endParaRPr lang="zh-CN" altLang="en-US" b="1" u="sng" dirty="0">
              <a:solidFill>
                <a:srgbClr val="0070C0"/>
              </a:solidFill>
            </a:endParaRPr>
          </a:p>
        </p:txBody>
      </p:sp>
      <p:grpSp>
        <p:nvGrpSpPr>
          <p:cNvPr id="6" name="组合 2"/>
          <p:cNvGrpSpPr>
            <a:grpSpLocks/>
          </p:cNvGrpSpPr>
          <p:nvPr/>
        </p:nvGrpSpPr>
        <p:grpSpPr bwMode="auto">
          <a:xfrm>
            <a:off x="1815246" y="2802436"/>
            <a:ext cx="5359397" cy="2590800"/>
            <a:chOff x="3050727" y="3398964"/>
            <a:chExt cx="1216895" cy="1974746"/>
          </a:xfrm>
        </p:grpSpPr>
        <p:sp>
          <p:nvSpPr>
            <p:cNvPr id="7" name="矩形 1"/>
            <p:cNvSpPr>
              <a:spLocks noChangeArrowheads="1"/>
            </p:cNvSpPr>
            <p:nvPr/>
          </p:nvSpPr>
          <p:spPr bwMode="auto">
            <a:xfrm>
              <a:off x="3050727" y="3398964"/>
              <a:ext cx="1216895" cy="1974746"/>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3107110" y="3582641"/>
              <a:ext cx="1065353" cy="1571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0~99</a:t>
              </a:r>
              <a:r>
                <a:rPr lang="zh-CN" altLang="en-US" sz="1600" b="1" kern="0" dirty="0">
                  <a:solidFill>
                    <a:prstClr val="white"/>
                  </a:solidFill>
                  <a:latin typeface="微软雅黑" pitchFamily="34" charset="-122"/>
                  <a:ea typeface="微软雅黑" pitchFamily="34" charset="-122"/>
                </a:rPr>
                <a:t>：</a:t>
              </a:r>
              <a:r>
                <a:rPr lang="en-US" altLang="zh-CN" sz="1600" b="1" kern="0" dirty="0">
                  <a:solidFill>
                    <a:prstClr val="white"/>
                  </a:solidFill>
                  <a:latin typeface="微软雅黑" pitchFamily="34" charset="-122"/>
                  <a:ea typeface="微软雅黑" pitchFamily="34" charset="-122"/>
                </a:rPr>
                <a:t>[1-9]?\d</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100~199</a:t>
              </a:r>
              <a:r>
                <a:rPr lang="zh-CN" altLang="en-US" sz="1600" b="1" kern="0" dirty="0">
                  <a:solidFill>
                    <a:prstClr val="white"/>
                  </a:solidFill>
                  <a:latin typeface="微软雅黑" pitchFamily="34" charset="-122"/>
                  <a:ea typeface="微软雅黑" pitchFamily="34" charset="-122"/>
                </a:rPr>
                <a:t>：</a:t>
              </a:r>
              <a:r>
                <a:rPr lang="en-US" altLang="zh-CN" sz="1600" b="1" kern="0" dirty="0">
                  <a:solidFill>
                    <a:prstClr val="white"/>
                  </a:solidFill>
                  <a:latin typeface="微软雅黑" pitchFamily="34" charset="-122"/>
                  <a:ea typeface="微软雅黑" pitchFamily="34" charset="-122"/>
                </a:rPr>
                <a:t>1\d{2}</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200~255</a:t>
              </a:r>
              <a:r>
                <a:rPr lang="zh-CN" altLang="en-US" sz="1600" b="1" kern="0" dirty="0">
                  <a:solidFill>
                    <a:prstClr val="white"/>
                  </a:solidFill>
                  <a:latin typeface="微软雅黑" pitchFamily="34" charset="-122"/>
                  <a:ea typeface="微软雅黑" pitchFamily="34" charset="-122"/>
                </a:rPr>
                <a:t>：</a:t>
              </a:r>
              <a:r>
                <a:rPr lang="en-US" altLang="zh-CN" sz="1600" b="1" kern="0" dirty="0">
                  <a:solidFill>
                    <a:prstClr val="white"/>
                  </a:solidFill>
                  <a:latin typeface="微软雅黑" pitchFamily="34" charset="-122"/>
                  <a:ea typeface="微软雅黑" pitchFamily="34" charset="-122"/>
                </a:rPr>
                <a:t>2([0-4]\d|5[0-5])</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0~255</a:t>
              </a:r>
              <a:r>
                <a:rPr lang="zh-CN" altLang="en-US" sz="1600" b="1" kern="0" dirty="0">
                  <a:solidFill>
                    <a:prstClr val="white"/>
                  </a:solidFill>
                  <a:latin typeface="微软雅黑" pitchFamily="34" charset="-122"/>
                  <a:ea typeface="微软雅黑" pitchFamily="34" charset="-122"/>
                </a:rPr>
                <a:t>：</a:t>
              </a:r>
              <a:r>
                <a:rPr lang="en-US" altLang="zh-CN" sz="1600" b="1" kern="0" dirty="0">
                  <a:solidFill>
                    <a:prstClr val="white"/>
                  </a:solidFill>
                  <a:latin typeface="微软雅黑" pitchFamily="34" charset="-122"/>
                  <a:ea typeface="微软雅黑" pitchFamily="34" charset="-122"/>
                </a:rPr>
                <a:t>[1-9]?\d|1\d{2}|2([0-4]\d|5[0-5])</a:t>
              </a:r>
            </a:p>
          </p:txBody>
        </p:sp>
      </p:grpSp>
      <p:sp>
        <p:nvSpPr>
          <p:cNvPr id="9" name="矩形 8"/>
          <p:cNvSpPr/>
          <p:nvPr/>
        </p:nvSpPr>
        <p:spPr>
          <a:xfrm>
            <a:off x="4764050" y="2577541"/>
            <a:ext cx="2527300" cy="800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65000"/>
                    <a:lumOff val="35000"/>
                  </a:schemeClr>
                </a:solidFill>
              </a:rPr>
              <a:t>步骤</a:t>
            </a:r>
            <a:r>
              <a:rPr lang="zh-CN" altLang="en-US" b="1" dirty="0" smtClean="0">
                <a:solidFill>
                  <a:schemeClr val="tx1">
                    <a:lumMod val="65000"/>
                    <a:lumOff val="35000"/>
                  </a:schemeClr>
                </a:solidFill>
              </a:rPr>
              <a:t>一</a:t>
            </a:r>
            <a:endParaRPr lang="en-US" altLang="zh-CN" b="1" dirty="0">
              <a:solidFill>
                <a:schemeClr val="tx1">
                  <a:lumMod val="65000"/>
                  <a:lumOff val="35000"/>
                </a:schemeClr>
              </a:solidFill>
            </a:endParaRPr>
          </a:p>
          <a:p>
            <a:pPr algn="ctr"/>
            <a:r>
              <a:rPr lang="zh-CN" altLang="en-US" b="1" dirty="0" smtClean="0">
                <a:solidFill>
                  <a:schemeClr val="tx1">
                    <a:lumMod val="65000"/>
                    <a:lumOff val="35000"/>
                  </a:schemeClr>
                </a:solidFill>
              </a:rPr>
              <a:t>验证</a:t>
            </a:r>
            <a:r>
              <a:rPr lang="en-US" altLang="zh-CN" b="1" dirty="0">
                <a:solidFill>
                  <a:schemeClr val="tx1">
                    <a:lumMod val="65000"/>
                    <a:lumOff val="35000"/>
                  </a:schemeClr>
                </a:solidFill>
              </a:rPr>
              <a:t>0~255</a:t>
            </a:r>
            <a:r>
              <a:rPr lang="zh-CN" altLang="en-US" b="1" dirty="0">
                <a:solidFill>
                  <a:schemeClr val="tx1">
                    <a:lumMod val="65000"/>
                    <a:lumOff val="35000"/>
                  </a:schemeClr>
                </a:solidFill>
              </a:rPr>
              <a:t>之间的数字</a:t>
            </a:r>
          </a:p>
        </p:txBody>
      </p:sp>
      <p:sp>
        <p:nvSpPr>
          <p:cNvPr id="3" name="矩形 2"/>
          <p:cNvSpPr/>
          <p:nvPr/>
        </p:nvSpPr>
        <p:spPr>
          <a:xfrm>
            <a:off x="962238" y="5443835"/>
            <a:ext cx="6923605" cy="923330"/>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dirty="0" smtClean="0"/>
              <a:t>首</a:t>
            </a:r>
            <a:r>
              <a:rPr lang="zh-CN" altLang="zh-CN" dirty="0" smtClean="0"/>
              <a:t>先</a:t>
            </a:r>
            <a:r>
              <a:rPr lang="zh-CN" altLang="en-US" dirty="0" smtClean="0"/>
              <a:t>，</a:t>
            </a:r>
            <a:r>
              <a:rPr lang="zh-CN" altLang="zh-CN" dirty="0" smtClean="0"/>
              <a:t>将</a:t>
            </a:r>
            <a:r>
              <a:rPr lang="zh-CN" altLang="zh-CN" dirty="0"/>
              <a:t>整个范围拆分成</a:t>
            </a:r>
            <a:r>
              <a:rPr lang="en-US" altLang="zh-CN" dirty="0"/>
              <a:t>0~99</a:t>
            </a:r>
            <a:r>
              <a:rPr lang="zh-CN" altLang="zh-CN" dirty="0"/>
              <a:t>、</a:t>
            </a:r>
            <a:r>
              <a:rPr lang="en-US" altLang="zh-CN" dirty="0"/>
              <a:t>100~199</a:t>
            </a:r>
            <a:r>
              <a:rPr lang="zh-CN" altLang="zh-CN" dirty="0"/>
              <a:t>、</a:t>
            </a:r>
            <a:r>
              <a:rPr lang="en-US" altLang="zh-CN" dirty="0"/>
              <a:t>200~255</a:t>
            </a:r>
            <a:r>
              <a:rPr lang="zh-CN" altLang="zh-CN" dirty="0"/>
              <a:t>三个小</a:t>
            </a:r>
            <a:r>
              <a:rPr lang="zh-CN" altLang="zh-CN" dirty="0" smtClean="0"/>
              <a:t>范围</a:t>
            </a:r>
            <a:r>
              <a:rPr lang="zh-CN" altLang="en-US" dirty="0" smtClean="0"/>
              <a:t>；</a:t>
            </a:r>
            <a:endParaRPr lang="en-US" altLang="zh-CN" dirty="0" smtClean="0"/>
          </a:p>
          <a:p>
            <a:pPr marL="285750" indent="-285750">
              <a:lnSpc>
                <a:spcPct val="150000"/>
              </a:lnSpc>
              <a:buFont typeface="Wingdings" panose="05000000000000000000" pitchFamily="2" charset="2"/>
              <a:buChar char="Ø"/>
            </a:pPr>
            <a:r>
              <a:rPr lang="zh-CN" altLang="zh-CN" dirty="0" smtClean="0"/>
              <a:t>然后</a:t>
            </a:r>
            <a:r>
              <a:rPr lang="zh-CN" altLang="en-US" dirty="0" smtClean="0"/>
              <a:t>，</a:t>
            </a:r>
            <a:r>
              <a:rPr lang="zh-CN" altLang="zh-CN" dirty="0" smtClean="0"/>
              <a:t>用</a:t>
            </a:r>
            <a:r>
              <a:rPr lang="zh-CN" altLang="zh-CN" dirty="0"/>
              <a:t>“</a:t>
            </a:r>
            <a:r>
              <a:rPr lang="en-US" altLang="zh-CN" dirty="0"/>
              <a:t>|</a:t>
            </a:r>
            <a:r>
              <a:rPr lang="zh-CN" altLang="zh-CN" dirty="0"/>
              <a:t>”连接起来形成整个范围。</a:t>
            </a:r>
            <a:endParaRPr lang="zh-CN" altLang="en-US" dirty="0"/>
          </a:p>
        </p:txBody>
      </p:sp>
    </p:spTree>
    <p:custDataLst>
      <p:tags r:id="rId1"/>
    </p:custDataLst>
    <p:extLst>
      <p:ext uri="{BB962C8B-B14F-4D97-AF65-F5344CB8AC3E}">
        <p14:creationId xmlns:p14="http://schemas.microsoft.com/office/powerpoint/2010/main" val="1046692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正则表达式应用案例</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验证</a:t>
            </a:r>
            <a:r>
              <a:rPr lang="en-US" altLang="zh-CN" sz="2000" b="1" dirty="0">
                <a:solidFill>
                  <a:schemeClr val="tx1">
                    <a:lumMod val="50000"/>
                    <a:lumOff val="50000"/>
                  </a:schemeClr>
                </a:solidFill>
                <a:latin typeface="微软雅黑" pitchFamily="34" charset="-122"/>
                <a:ea typeface="微软雅黑" pitchFamily="34" charset="-122"/>
              </a:rPr>
              <a:t>IP</a:t>
            </a:r>
            <a:r>
              <a:rPr lang="zh-CN" altLang="en-US" sz="2000" b="1" dirty="0">
                <a:solidFill>
                  <a:schemeClr val="tx1">
                    <a:lumMod val="50000"/>
                    <a:lumOff val="50000"/>
                  </a:schemeClr>
                </a:solidFill>
                <a:latin typeface="微软雅黑" pitchFamily="34" charset="-122"/>
                <a:ea typeface="微软雅黑" pitchFamily="34" charset="-122"/>
              </a:rPr>
              <a:t>地址</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6" name="组合 2"/>
          <p:cNvGrpSpPr>
            <a:grpSpLocks/>
          </p:cNvGrpSpPr>
          <p:nvPr/>
        </p:nvGrpSpPr>
        <p:grpSpPr bwMode="auto">
          <a:xfrm>
            <a:off x="821051" y="2994554"/>
            <a:ext cx="7289797" cy="2733145"/>
            <a:chOff x="2872136" y="3545400"/>
            <a:chExt cx="1655208" cy="2083243"/>
          </a:xfrm>
        </p:grpSpPr>
        <p:sp>
          <p:nvSpPr>
            <p:cNvPr id="7" name="矩形 1"/>
            <p:cNvSpPr>
              <a:spLocks noChangeArrowheads="1"/>
            </p:cNvSpPr>
            <p:nvPr/>
          </p:nvSpPr>
          <p:spPr bwMode="auto">
            <a:xfrm>
              <a:off x="2872136" y="3545400"/>
              <a:ext cx="1655208" cy="2083243"/>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2938459" y="3801945"/>
              <a:ext cx="1559796" cy="1571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zh-CN" altLang="en-US" sz="1600" b="1" kern="0" dirty="0" smtClean="0">
                  <a:solidFill>
                    <a:prstClr val="white"/>
                  </a:solidFill>
                  <a:latin typeface="微软雅黑" pitchFamily="34" charset="-122"/>
                  <a:ea typeface="微软雅黑" pitchFamily="34" charset="-122"/>
                </a:rPr>
                <a:t>规律：</a:t>
              </a:r>
              <a:r>
                <a:rPr lang="en-US" altLang="zh-CN" sz="1600" b="1" kern="0" dirty="0" smtClean="0">
                  <a:solidFill>
                    <a:prstClr val="white"/>
                  </a:solidFill>
                  <a:latin typeface="微软雅黑" pitchFamily="34" charset="-122"/>
                  <a:ea typeface="微软雅黑" pitchFamily="34" charset="-122"/>
                </a:rPr>
                <a:t>IP</a:t>
              </a:r>
              <a:r>
                <a:rPr lang="zh-CN" altLang="en-US" sz="1600" b="1" kern="0" dirty="0">
                  <a:solidFill>
                    <a:prstClr val="white"/>
                  </a:solidFill>
                  <a:latin typeface="微软雅黑" pitchFamily="34" charset="-122"/>
                  <a:ea typeface="微软雅黑" pitchFamily="34" charset="-122"/>
                </a:rPr>
                <a:t>地址的分隔符是“</a:t>
              </a:r>
              <a:r>
                <a:rPr lang="en-US" altLang="zh-CN" sz="1600" b="1" kern="0" dirty="0" smtClean="0">
                  <a:solidFill>
                    <a:prstClr val="white"/>
                  </a:solidFill>
                  <a:latin typeface="微软雅黑" pitchFamily="34" charset="-122"/>
                  <a:ea typeface="微软雅黑" pitchFamily="34" charset="-122"/>
                </a:rPr>
                <a:t>.”</a:t>
              </a:r>
              <a:r>
                <a:rPr lang="zh-CN" altLang="en-US" sz="1600" b="1" kern="0" dirty="0" smtClean="0">
                  <a:solidFill>
                    <a:prstClr val="white"/>
                  </a:solidFill>
                  <a:latin typeface="微软雅黑" pitchFamily="34" charset="-122"/>
                  <a:ea typeface="微软雅黑" pitchFamily="34" charset="-122"/>
                </a:rPr>
                <a:t> 在</a:t>
              </a:r>
              <a:r>
                <a:rPr lang="zh-CN" altLang="en-US" sz="1600" b="1" kern="0" dirty="0">
                  <a:solidFill>
                    <a:prstClr val="white"/>
                  </a:solidFill>
                  <a:latin typeface="微软雅黑" pitchFamily="34" charset="-122"/>
                  <a:ea typeface="微软雅黑" pitchFamily="34" charset="-122"/>
                </a:rPr>
                <a:t>前</a:t>
              </a:r>
              <a:r>
                <a:rPr lang="en-US" altLang="zh-CN" sz="1600" b="1" kern="0" dirty="0">
                  <a:solidFill>
                    <a:prstClr val="white"/>
                  </a:solidFill>
                  <a:latin typeface="微软雅黑" pitchFamily="34" charset="-122"/>
                  <a:ea typeface="微软雅黑" pitchFamily="34" charset="-122"/>
                </a:rPr>
                <a:t>3</a:t>
              </a:r>
              <a:r>
                <a:rPr lang="zh-CN" altLang="en-US" sz="1600" b="1" kern="0" dirty="0">
                  <a:solidFill>
                    <a:prstClr val="white"/>
                  </a:solidFill>
                  <a:latin typeface="微软雅黑" pitchFamily="34" charset="-122"/>
                  <a:ea typeface="微软雅黑" pitchFamily="34" charset="-122"/>
                </a:rPr>
                <a:t>个数字的末尾出现，最后一个数字的后面没有</a:t>
              </a:r>
              <a:r>
                <a:rPr lang="zh-CN" altLang="en-US" sz="1600" b="1" kern="0" dirty="0" smtClean="0">
                  <a:solidFill>
                    <a:prstClr val="white"/>
                  </a:solidFill>
                  <a:latin typeface="微软雅黑" pitchFamily="34" charset="-122"/>
                  <a:ea typeface="微软雅黑" pitchFamily="34" charset="-122"/>
                </a:rPr>
                <a:t>。</a:t>
              </a:r>
              <a:endParaRPr lang="en-US" altLang="zh-CN" sz="1600" b="1" kern="0" dirty="0" smtClean="0">
                <a:solidFill>
                  <a:prstClr val="white"/>
                </a:solidFill>
                <a:latin typeface="微软雅黑" pitchFamily="34" charset="-122"/>
                <a:ea typeface="微软雅黑" pitchFamily="34" charset="-122"/>
              </a:endParaRPr>
            </a:p>
            <a:p>
              <a:pPr marL="285750" lvl="0" indent="-285750" eaLnBrk="0" hangingPunct="0">
                <a:lnSpc>
                  <a:spcPct val="200000"/>
                </a:lnSpc>
                <a:buFont typeface="Wingdings" panose="05000000000000000000" pitchFamily="2" charset="2"/>
                <a:buChar char="Ø"/>
                <a:defRPr/>
              </a:pPr>
              <a:r>
                <a:rPr lang="en-US" altLang="zh-CN" sz="1600" b="1" kern="0" dirty="0" smtClean="0">
                  <a:solidFill>
                    <a:prstClr val="white"/>
                  </a:solidFill>
                  <a:latin typeface="微软雅黑" pitchFamily="34" charset="-122"/>
                  <a:ea typeface="微软雅黑" pitchFamily="34" charset="-122"/>
                </a:rPr>
                <a:t>IP</a:t>
              </a:r>
              <a:r>
                <a:rPr lang="zh-CN" altLang="en-US" sz="1600" b="1" kern="0" dirty="0">
                  <a:solidFill>
                    <a:prstClr val="white"/>
                  </a:solidFill>
                  <a:latin typeface="微软雅黑" pitchFamily="34" charset="-122"/>
                  <a:ea typeface="微软雅黑" pitchFamily="34" charset="-122"/>
                </a:rPr>
                <a:t>地址</a:t>
              </a:r>
              <a:r>
                <a:rPr lang="zh-CN" altLang="en-US" sz="1600" b="1" kern="0" dirty="0" smtClean="0">
                  <a:solidFill>
                    <a:prstClr val="white"/>
                  </a:solidFill>
                  <a:latin typeface="微软雅黑" pitchFamily="34" charset="-122"/>
                  <a:ea typeface="微软雅黑" pitchFamily="34" charset="-122"/>
                </a:rPr>
                <a:t>为</a:t>
              </a:r>
              <a:r>
                <a:rPr lang="en-US" altLang="zh-CN" sz="1600" b="1" kern="0" dirty="0" smtClean="0">
                  <a:solidFill>
                    <a:prstClr val="white"/>
                  </a:solidFill>
                  <a:latin typeface="微软雅黑" pitchFamily="34" charset="-122"/>
                  <a:ea typeface="微软雅黑" pitchFamily="34" charset="-122"/>
                </a:rPr>
                <a:t>0.0.0.0</a:t>
              </a:r>
              <a:r>
                <a:rPr lang="zh-CN" altLang="en-US" sz="1600" b="1" kern="0" dirty="0" smtClean="0">
                  <a:solidFill>
                    <a:prstClr val="white"/>
                  </a:solidFill>
                  <a:latin typeface="微软雅黑" pitchFamily="34" charset="-122"/>
                  <a:ea typeface="微软雅黑" pitchFamily="34" charset="-122"/>
                </a:rPr>
                <a:t>，</a:t>
              </a:r>
              <a:r>
                <a:rPr lang="zh-CN" altLang="en-US" sz="1600" b="1" kern="0" dirty="0">
                  <a:solidFill>
                    <a:prstClr val="white"/>
                  </a:solidFill>
                  <a:latin typeface="微软雅黑" pitchFamily="34" charset="-122"/>
                  <a:ea typeface="微软雅黑" pitchFamily="34" charset="-122"/>
                </a:rPr>
                <a:t>则正则表达式为“</a:t>
              </a:r>
              <a:r>
                <a:rPr lang="en-US" altLang="zh-CN" sz="1600" b="1" kern="0" dirty="0">
                  <a:solidFill>
                    <a:prstClr val="white"/>
                  </a:solidFill>
                  <a:latin typeface="微软雅黑" pitchFamily="34" charset="-122"/>
                  <a:ea typeface="微软雅黑" pitchFamily="34" charset="-122"/>
                </a:rPr>
                <a:t>^(0\.){3}0</a:t>
              </a:r>
              <a:r>
                <a:rPr lang="en-US" altLang="zh-CN" sz="1600" b="1" kern="0" dirty="0" smtClean="0">
                  <a:solidFill>
                    <a:prstClr val="white"/>
                  </a:solidFill>
                  <a:latin typeface="微软雅黑" pitchFamily="34" charset="-122"/>
                  <a:ea typeface="微软雅黑" pitchFamily="34" charset="-122"/>
                </a:rPr>
                <a:t>$”</a:t>
              </a:r>
            </a:p>
            <a:p>
              <a:pPr marL="285750" lvl="0" indent="-285750" eaLnBrk="0" hangingPunct="0">
                <a:lnSpc>
                  <a:spcPct val="200000"/>
                </a:lnSpc>
                <a:buFont typeface="Wingdings" panose="05000000000000000000" pitchFamily="2" charset="2"/>
                <a:buChar char="Ø"/>
                <a:defRPr/>
              </a:pPr>
              <a:r>
                <a:rPr lang="en-US" altLang="zh-CN" sz="1600" b="1" kern="0" dirty="0">
                  <a:solidFill>
                    <a:prstClr val="white"/>
                  </a:solidFill>
                  <a:latin typeface="微软雅黑" pitchFamily="34" charset="-122"/>
                  <a:ea typeface="微软雅黑" pitchFamily="34" charset="-122"/>
                </a:rPr>
                <a:t>IP</a:t>
              </a:r>
              <a:r>
                <a:rPr lang="zh-CN" altLang="en-US" sz="1600" b="1" kern="0" dirty="0">
                  <a:solidFill>
                    <a:prstClr val="white"/>
                  </a:solidFill>
                  <a:latin typeface="微软雅黑" pitchFamily="34" charset="-122"/>
                  <a:ea typeface="微软雅黑" pitchFamily="34" charset="-122"/>
                </a:rPr>
                <a:t>地址</a:t>
              </a:r>
              <a:r>
                <a:rPr lang="zh-CN" altLang="en-US" sz="1600" b="1" kern="0" dirty="0" smtClean="0">
                  <a:solidFill>
                    <a:prstClr val="white"/>
                  </a:solidFill>
                  <a:latin typeface="微软雅黑" pitchFamily="34" charset="-122"/>
                  <a:ea typeface="微软雅黑" pitchFamily="34" charset="-122"/>
                </a:rPr>
                <a:t>为</a:t>
              </a:r>
              <a:r>
                <a:rPr lang="en-US" altLang="zh-CN" sz="1600" b="1" kern="0" dirty="0" smtClean="0">
                  <a:solidFill>
                    <a:prstClr val="white"/>
                  </a:solidFill>
                  <a:latin typeface="微软雅黑" pitchFamily="34" charset="-122"/>
                  <a:ea typeface="微软雅黑" pitchFamily="34" charset="-122"/>
                </a:rPr>
                <a:t>255.255.255.255 </a:t>
              </a:r>
              <a:r>
                <a:rPr lang="zh-CN" altLang="en-US" sz="1600" b="1" kern="0" dirty="0" smtClean="0">
                  <a:solidFill>
                    <a:prstClr val="white"/>
                  </a:solidFill>
                  <a:latin typeface="微软雅黑" pitchFamily="34" charset="-122"/>
                  <a:ea typeface="微软雅黑" pitchFamily="34" charset="-122"/>
                </a:rPr>
                <a:t>，</a:t>
              </a:r>
              <a:r>
                <a:rPr lang="zh-CN" altLang="en-US" sz="1600" b="1" kern="0" dirty="0">
                  <a:solidFill>
                    <a:prstClr val="white"/>
                  </a:solidFill>
                  <a:latin typeface="微软雅黑" pitchFamily="34" charset="-122"/>
                  <a:ea typeface="微软雅黑" pitchFamily="34" charset="-122"/>
                </a:rPr>
                <a:t>则正则表达式为“</a:t>
              </a:r>
              <a:r>
                <a:rPr lang="en-US" altLang="zh-CN" sz="1600" b="1" kern="0" dirty="0" smtClean="0">
                  <a:solidFill>
                    <a:prstClr val="white"/>
                  </a:solidFill>
                  <a:latin typeface="微软雅黑" pitchFamily="34" charset="-122"/>
                  <a:ea typeface="微软雅黑" pitchFamily="34" charset="-122"/>
                </a:rPr>
                <a:t>^(255\.){3}255$”</a:t>
              </a:r>
              <a:endParaRPr lang="en-US" altLang="zh-CN" sz="1600" b="1" kern="0" dirty="0">
                <a:solidFill>
                  <a:prstClr val="white"/>
                </a:solidFill>
                <a:latin typeface="微软雅黑" pitchFamily="34" charset="-122"/>
                <a:ea typeface="微软雅黑" pitchFamily="34" charset="-122"/>
              </a:endParaRPr>
            </a:p>
          </p:txBody>
        </p:sp>
      </p:grpSp>
      <p:sp>
        <p:nvSpPr>
          <p:cNvPr id="9" name="矩形 8"/>
          <p:cNvSpPr/>
          <p:nvPr/>
        </p:nvSpPr>
        <p:spPr>
          <a:xfrm>
            <a:off x="5849132" y="2594504"/>
            <a:ext cx="2527300" cy="800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65000"/>
                    <a:lumOff val="35000"/>
                  </a:schemeClr>
                </a:solidFill>
              </a:rPr>
              <a:t>步骤</a:t>
            </a:r>
            <a:r>
              <a:rPr lang="zh-CN" altLang="en-US" b="1" dirty="0">
                <a:solidFill>
                  <a:schemeClr val="tx1">
                    <a:lumMod val="65000"/>
                    <a:lumOff val="35000"/>
                  </a:schemeClr>
                </a:solidFill>
              </a:rPr>
              <a:t>二</a:t>
            </a:r>
            <a:endParaRPr lang="en-US" altLang="zh-CN" b="1" dirty="0">
              <a:solidFill>
                <a:schemeClr val="tx1">
                  <a:lumMod val="65000"/>
                  <a:lumOff val="35000"/>
                </a:schemeClr>
              </a:solidFill>
            </a:endParaRPr>
          </a:p>
          <a:p>
            <a:pPr algn="ctr"/>
            <a:r>
              <a:rPr lang="zh-CN" altLang="en-US" b="1" dirty="0" smtClean="0">
                <a:solidFill>
                  <a:schemeClr val="tx1">
                    <a:lumMod val="65000"/>
                    <a:lumOff val="35000"/>
                  </a:schemeClr>
                </a:solidFill>
              </a:rPr>
              <a:t>验证</a:t>
            </a:r>
            <a:r>
              <a:rPr lang="zh-CN" altLang="en-US" b="1" dirty="0">
                <a:solidFill>
                  <a:schemeClr val="tx1">
                    <a:lumMod val="65000"/>
                    <a:lumOff val="35000"/>
                  </a:schemeClr>
                </a:solidFill>
              </a:rPr>
              <a:t>分隔符</a:t>
            </a:r>
          </a:p>
        </p:txBody>
      </p:sp>
      <p:sp>
        <p:nvSpPr>
          <p:cNvPr id="10" name="矩形 9"/>
          <p:cNvSpPr/>
          <p:nvPr/>
        </p:nvSpPr>
        <p:spPr>
          <a:xfrm>
            <a:off x="362197" y="1948174"/>
            <a:ext cx="9708077" cy="557910"/>
          </a:xfrm>
          <a:prstGeom prst="rect">
            <a:avLst/>
          </a:prstGeom>
        </p:spPr>
        <p:txBody>
          <a:bodyPr wrap="square">
            <a:spAutoFit/>
          </a:bodyPr>
          <a:lstStyle/>
          <a:p>
            <a:pPr>
              <a:lnSpc>
                <a:spcPct val="200000"/>
              </a:lnSpc>
            </a:pPr>
            <a:r>
              <a:rPr lang="zh-CN" altLang="en-US" b="1" u="sng" dirty="0" smtClean="0">
                <a:solidFill>
                  <a:srgbClr val="0070C0"/>
                </a:solidFill>
              </a:rPr>
              <a:t>以</a:t>
            </a:r>
            <a:r>
              <a:rPr lang="en-US" altLang="zh-CN" b="1" u="sng" dirty="0">
                <a:solidFill>
                  <a:srgbClr val="0070C0"/>
                </a:solidFill>
              </a:rPr>
              <a:t>IPv4</a:t>
            </a:r>
            <a:r>
              <a:rPr lang="zh-CN" altLang="en-US" b="1" u="sng" dirty="0">
                <a:solidFill>
                  <a:srgbClr val="0070C0"/>
                </a:solidFill>
              </a:rPr>
              <a:t>地址的格式为例，正确的</a:t>
            </a:r>
            <a:r>
              <a:rPr lang="en-US" altLang="zh-CN" b="1" u="sng" dirty="0">
                <a:solidFill>
                  <a:srgbClr val="0070C0"/>
                </a:solidFill>
              </a:rPr>
              <a:t>IP</a:t>
            </a:r>
            <a:r>
              <a:rPr lang="zh-CN" altLang="en-US" b="1" u="sng" dirty="0">
                <a:solidFill>
                  <a:srgbClr val="0070C0"/>
                </a:solidFill>
              </a:rPr>
              <a:t>地址的范围是“</a:t>
            </a:r>
            <a:r>
              <a:rPr lang="en-US" altLang="zh-CN" b="1" u="sng" dirty="0" smtClean="0">
                <a:solidFill>
                  <a:srgbClr val="0070C0"/>
                </a:solidFill>
              </a:rPr>
              <a:t>0.0.0.0</a:t>
            </a:r>
            <a:r>
              <a:rPr lang="zh-CN" altLang="en-US" b="1" u="sng" dirty="0" smtClean="0">
                <a:solidFill>
                  <a:srgbClr val="0070C0"/>
                </a:solidFill>
              </a:rPr>
              <a:t>”到“</a:t>
            </a:r>
            <a:r>
              <a:rPr lang="en-US" altLang="zh-CN" b="1" u="sng" dirty="0" smtClean="0">
                <a:solidFill>
                  <a:srgbClr val="0070C0"/>
                </a:solidFill>
              </a:rPr>
              <a:t>255.255.255.255</a:t>
            </a:r>
            <a:r>
              <a:rPr lang="zh-CN" altLang="en-US" b="1" u="sng" dirty="0" smtClean="0">
                <a:solidFill>
                  <a:srgbClr val="0070C0"/>
                </a:solidFill>
              </a:rPr>
              <a:t>”</a:t>
            </a:r>
            <a:endParaRPr lang="zh-CN" altLang="en-US" b="1" u="sng" dirty="0">
              <a:solidFill>
                <a:srgbClr val="0070C0"/>
              </a:solidFill>
            </a:endParaRPr>
          </a:p>
        </p:txBody>
      </p:sp>
    </p:spTree>
    <p:custDataLst>
      <p:tags r:id="rId1"/>
    </p:custDataLst>
    <p:extLst>
      <p:ext uri="{BB962C8B-B14F-4D97-AF65-F5344CB8AC3E}">
        <p14:creationId xmlns:p14="http://schemas.microsoft.com/office/powerpoint/2010/main" val="2151746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正则表达式应用案例</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验证</a:t>
            </a:r>
            <a:r>
              <a:rPr lang="en-US" altLang="zh-CN" sz="2000" b="1" dirty="0">
                <a:solidFill>
                  <a:schemeClr val="tx1">
                    <a:lumMod val="50000"/>
                    <a:lumOff val="50000"/>
                  </a:schemeClr>
                </a:solidFill>
                <a:latin typeface="微软雅黑" pitchFamily="34" charset="-122"/>
                <a:ea typeface="微软雅黑" pitchFamily="34" charset="-122"/>
              </a:rPr>
              <a:t>IP</a:t>
            </a:r>
            <a:r>
              <a:rPr lang="zh-CN" altLang="en-US" sz="2000" b="1" dirty="0">
                <a:solidFill>
                  <a:schemeClr val="tx1">
                    <a:lumMod val="50000"/>
                    <a:lumOff val="50000"/>
                  </a:schemeClr>
                </a:solidFill>
                <a:latin typeface="微软雅黑" pitchFamily="34" charset="-122"/>
                <a:ea typeface="微软雅黑" pitchFamily="34" charset="-122"/>
              </a:rPr>
              <a:t>地址</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6" name="组合 2"/>
          <p:cNvGrpSpPr>
            <a:grpSpLocks/>
          </p:cNvGrpSpPr>
          <p:nvPr/>
        </p:nvGrpSpPr>
        <p:grpSpPr bwMode="auto">
          <a:xfrm>
            <a:off x="587131" y="3157260"/>
            <a:ext cx="7757637" cy="1031836"/>
            <a:chOff x="2872136" y="3545401"/>
            <a:chExt cx="1761435" cy="1126815"/>
          </a:xfrm>
        </p:grpSpPr>
        <p:sp>
          <p:nvSpPr>
            <p:cNvPr id="7" name="矩形 1"/>
            <p:cNvSpPr>
              <a:spLocks noChangeArrowheads="1"/>
            </p:cNvSpPr>
            <p:nvPr/>
          </p:nvSpPr>
          <p:spPr bwMode="auto">
            <a:xfrm>
              <a:off x="2872136" y="3545401"/>
              <a:ext cx="1761435" cy="1126815"/>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2938459" y="3801945"/>
              <a:ext cx="1695112" cy="57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^(([1-9]?\d|1\d{2}|2([0-4]\d|5[0-5]))\.){3}([1-9]?\d|1\d{2}|2([0-4]\d|5[0-5</a:t>
              </a:r>
              <a:r>
                <a:rPr lang="en-US" altLang="zh-CN" sz="1400" b="1" kern="0" dirty="0" smtClean="0">
                  <a:solidFill>
                    <a:prstClr val="white"/>
                  </a:solidFill>
                  <a:latin typeface="微软雅黑" pitchFamily="34" charset="-122"/>
                  <a:ea typeface="微软雅黑" pitchFamily="34" charset="-122"/>
                </a:rPr>
                <a:t>]))$</a:t>
              </a:r>
            </a:p>
          </p:txBody>
        </p:sp>
      </p:grpSp>
      <p:sp>
        <p:nvSpPr>
          <p:cNvPr id="10" name="矩形 9"/>
          <p:cNvSpPr/>
          <p:nvPr/>
        </p:nvSpPr>
        <p:spPr>
          <a:xfrm>
            <a:off x="5849132" y="2581804"/>
            <a:ext cx="2527300" cy="800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65000"/>
                    <a:lumOff val="35000"/>
                  </a:schemeClr>
                </a:solidFill>
              </a:rPr>
              <a:t>步骤三</a:t>
            </a:r>
            <a:endParaRPr lang="en-US" altLang="zh-CN" b="1" dirty="0">
              <a:solidFill>
                <a:schemeClr val="tx1">
                  <a:lumMod val="65000"/>
                  <a:lumOff val="35000"/>
                </a:schemeClr>
              </a:solidFill>
            </a:endParaRPr>
          </a:p>
          <a:p>
            <a:pPr algn="ctr"/>
            <a:r>
              <a:rPr lang="zh-CN" altLang="en-US" b="1" dirty="0">
                <a:solidFill>
                  <a:schemeClr val="tx1">
                    <a:lumMod val="65000"/>
                    <a:lumOff val="35000"/>
                  </a:schemeClr>
                </a:solidFill>
              </a:rPr>
              <a:t>完整正则表达式</a:t>
            </a:r>
          </a:p>
        </p:txBody>
      </p:sp>
      <p:sp>
        <p:nvSpPr>
          <p:cNvPr id="9" name="矩形 8"/>
          <p:cNvSpPr/>
          <p:nvPr/>
        </p:nvSpPr>
        <p:spPr>
          <a:xfrm>
            <a:off x="362197" y="1948174"/>
            <a:ext cx="9708077" cy="557910"/>
          </a:xfrm>
          <a:prstGeom prst="rect">
            <a:avLst/>
          </a:prstGeom>
        </p:spPr>
        <p:txBody>
          <a:bodyPr wrap="square">
            <a:spAutoFit/>
          </a:bodyPr>
          <a:lstStyle/>
          <a:p>
            <a:pPr>
              <a:lnSpc>
                <a:spcPct val="200000"/>
              </a:lnSpc>
            </a:pPr>
            <a:r>
              <a:rPr lang="zh-CN" altLang="en-US" b="1" u="sng" dirty="0" smtClean="0">
                <a:solidFill>
                  <a:srgbClr val="0070C0"/>
                </a:solidFill>
              </a:rPr>
              <a:t>以</a:t>
            </a:r>
            <a:r>
              <a:rPr lang="en-US" altLang="zh-CN" b="1" u="sng" dirty="0">
                <a:solidFill>
                  <a:srgbClr val="0070C0"/>
                </a:solidFill>
              </a:rPr>
              <a:t>IPv4</a:t>
            </a:r>
            <a:r>
              <a:rPr lang="zh-CN" altLang="en-US" b="1" u="sng" dirty="0">
                <a:solidFill>
                  <a:srgbClr val="0070C0"/>
                </a:solidFill>
              </a:rPr>
              <a:t>地址的格式为例，正确的</a:t>
            </a:r>
            <a:r>
              <a:rPr lang="en-US" altLang="zh-CN" b="1" u="sng" dirty="0">
                <a:solidFill>
                  <a:srgbClr val="0070C0"/>
                </a:solidFill>
              </a:rPr>
              <a:t>IP</a:t>
            </a:r>
            <a:r>
              <a:rPr lang="zh-CN" altLang="en-US" b="1" u="sng" dirty="0">
                <a:solidFill>
                  <a:srgbClr val="0070C0"/>
                </a:solidFill>
              </a:rPr>
              <a:t>地址的范围是“</a:t>
            </a:r>
            <a:r>
              <a:rPr lang="en-US" altLang="zh-CN" b="1" u="sng" dirty="0" smtClean="0">
                <a:solidFill>
                  <a:srgbClr val="0070C0"/>
                </a:solidFill>
              </a:rPr>
              <a:t>0.0.0.0</a:t>
            </a:r>
            <a:r>
              <a:rPr lang="zh-CN" altLang="en-US" b="1" u="sng" dirty="0" smtClean="0">
                <a:solidFill>
                  <a:srgbClr val="0070C0"/>
                </a:solidFill>
              </a:rPr>
              <a:t>”到“</a:t>
            </a:r>
            <a:r>
              <a:rPr lang="en-US" altLang="zh-CN" b="1" u="sng" dirty="0" smtClean="0">
                <a:solidFill>
                  <a:srgbClr val="0070C0"/>
                </a:solidFill>
              </a:rPr>
              <a:t>255.255.255.255</a:t>
            </a:r>
            <a:r>
              <a:rPr lang="zh-CN" altLang="en-US" b="1" u="sng" dirty="0" smtClean="0">
                <a:solidFill>
                  <a:srgbClr val="0070C0"/>
                </a:solidFill>
              </a:rPr>
              <a:t>”</a:t>
            </a:r>
            <a:endParaRPr lang="zh-CN" altLang="en-US" b="1" u="sng" dirty="0">
              <a:solidFill>
                <a:srgbClr val="0070C0"/>
              </a:solidFill>
            </a:endParaRPr>
          </a:p>
        </p:txBody>
      </p:sp>
    </p:spTree>
    <p:custDataLst>
      <p:tags r:id="rId1"/>
    </p:custDataLst>
    <p:extLst>
      <p:ext uri="{BB962C8B-B14F-4D97-AF65-F5344CB8AC3E}">
        <p14:creationId xmlns:p14="http://schemas.microsoft.com/office/powerpoint/2010/main" val="1895378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正则表达式应用案例</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验证</a:t>
            </a:r>
            <a:r>
              <a:rPr lang="zh-CN" altLang="en-US" sz="2000" b="1" dirty="0">
                <a:solidFill>
                  <a:schemeClr val="tx1">
                    <a:lumMod val="50000"/>
                    <a:lumOff val="50000"/>
                  </a:schemeClr>
                </a:solidFill>
                <a:latin typeface="微软雅黑" pitchFamily="34" charset="-122"/>
                <a:ea typeface="微软雅黑" pitchFamily="34" charset="-122"/>
              </a:rPr>
              <a:t>日期格式</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2862322"/>
          </a:xfrm>
          <a:prstGeom prst="rect">
            <a:avLst/>
          </a:prstGeom>
        </p:spPr>
        <p:txBody>
          <a:bodyPr wrap="square">
            <a:spAutoFit/>
          </a:bodyPr>
          <a:lstStyle/>
          <a:p>
            <a:pPr>
              <a:lnSpc>
                <a:spcPct val="200000"/>
              </a:lnSpc>
            </a:pPr>
            <a:r>
              <a:rPr lang="zh-CN" altLang="en-US" b="1" u="sng" dirty="0" smtClean="0">
                <a:solidFill>
                  <a:srgbClr val="0070C0"/>
                </a:solidFill>
              </a:rPr>
              <a:t>日期格式</a:t>
            </a:r>
            <a:r>
              <a:rPr lang="zh-CN" altLang="en-US" dirty="0" smtClean="0"/>
              <a:t>：这里</a:t>
            </a:r>
            <a:r>
              <a:rPr lang="zh-CN" altLang="en-US" dirty="0"/>
              <a:t>以常见的“年</a:t>
            </a:r>
            <a:r>
              <a:rPr lang="en-US" altLang="zh-CN" dirty="0"/>
              <a:t>-</a:t>
            </a:r>
            <a:r>
              <a:rPr lang="zh-CN" altLang="en-US" dirty="0"/>
              <a:t>月</a:t>
            </a:r>
            <a:r>
              <a:rPr lang="en-US" altLang="zh-CN" dirty="0"/>
              <a:t>-</a:t>
            </a:r>
            <a:r>
              <a:rPr lang="zh-CN" altLang="en-US" dirty="0"/>
              <a:t>日”格式为例，如“</a:t>
            </a:r>
            <a:r>
              <a:rPr lang="en-US" altLang="zh-CN" dirty="0" smtClean="0"/>
              <a:t>2016-10-5</a:t>
            </a:r>
            <a:r>
              <a:rPr lang="zh-CN" altLang="en-US" dirty="0" smtClean="0"/>
              <a:t>”。</a:t>
            </a:r>
            <a:endParaRPr lang="en-US" altLang="zh-CN" dirty="0" smtClean="0"/>
          </a:p>
          <a:p>
            <a:pPr>
              <a:lnSpc>
                <a:spcPct val="200000"/>
              </a:lnSpc>
            </a:pPr>
            <a:r>
              <a:rPr lang="zh-CN" altLang="en-US" b="1" u="sng" dirty="0">
                <a:solidFill>
                  <a:srgbClr val="0070C0"/>
                </a:solidFill>
              </a:rPr>
              <a:t>年份范围</a:t>
            </a:r>
            <a:r>
              <a:rPr lang="zh-CN" altLang="en-US" dirty="0" smtClean="0"/>
              <a:t>：可以</a:t>
            </a:r>
            <a:r>
              <a:rPr lang="zh-CN" altLang="en-US" dirty="0"/>
              <a:t>从</a:t>
            </a:r>
            <a:r>
              <a:rPr lang="en-US" altLang="zh-CN" dirty="0"/>
              <a:t>1000</a:t>
            </a:r>
            <a:r>
              <a:rPr lang="zh-CN" altLang="en-US" dirty="0"/>
              <a:t>到</a:t>
            </a:r>
            <a:r>
              <a:rPr lang="en-US" altLang="zh-CN" dirty="0" smtClean="0"/>
              <a:t>9999</a:t>
            </a:r>
            <a:r>
              <a:rPr lang="zh-CN" altLang="en-US" dirty="0" smtClean="0"/>
              <a:t>；</a:t>
            </a:r>
            <a:endParaRPr lang="en-US" altLang="zh-CN" dirty="0" smtClean="0"/>
          </a:p>
          <a:p>
            <a:pPr>
              <a:lnSpc>
                <a:spcPct val="200000"/>
              </a:lnSpc>
            </a:pPr>
            <a:r>
              <a:rPr lang="zh-CN" altLang="en-US" b="1" u="sng" dirty="0">
                <a:solidFill>
                  <a:srgbClr val="0070C0"/>
                </a:solidFill>
              </a:rPr>
              <a:t>月份范围</a:t>
            </a:r>
            <a:r>
              <a:rPr lang="zh-CN" altLang="en-US" dirty="0" smtClean="0"/>
              <a:t>：从</a:t>
            </a:r>
            <a:r>
              <a:rPr lang="en-US" altLang="zh-CN" dirty="0"/>
              <a:t>1</a:t>
            </a:r>
            <a:r>
              <a:rPr lang="zh-CN" altLang="en-US" dirty="0"/>
              <a:t>到</a:t>
            </a:r>
            <a:r>
              <a:rPr lang="en-US" altLang="zh-CN" dirty="0" smtClean="0"/>
              <a:t>12</a:t>
            </a:r>
            <a:r>
              <a:rPr lang="zh-CN" altLang="en-US" dirty="0" smtClean="0"/>
              <a:t>；</a:t>
            </a:r>
            <a:endParaRPr lang="en-US" altLang="zh-CN" dirty="0" smtClean="0"/>
          </a:p>
          <a:p>
            <a:pPr>
              <a:lnSpc>
                <a:spcPct val="200000"/>
              </a:lnSpc>
            </a:pPr>
            <a:r>
              <a:rPr lang="zh-CN" altLang="en-US" b="1" u="sng" dirty="0">
                <a:solidFill>
                  <a:srgbClr val="0070C0"/>
                </a:solidFill>
              </a:rPr>
              <a:t>天数范围</a:t>
            </a:r>
            <a:r>
              <a:rPr lang="zh-CN" altLang="en-US" dirty="0" smtClean="0"/>
              <a:t>：从</a:t>
            </a:r>
            <a:r>
              <a:rPr lang="en-US" altLang="zh-CN" dirty="0"/>
              <a:t>1</a:t>
            </a:r>
            <a:r>
              <a:rPr lang="zh-CN" altLang="en-US" dirty="0"/>
              <a:t>到</a:t>
            </a:r>
            <a:r>
              <a:rPr lang="en-US" altLang="zh-CN" dirty="0" smtClean="0"/>
              <a:t>31</a:t>
            </a:r>
            <a:r>
              <a:rPr lang="zh-CN" altLang="en-US" dirty="0" smtClean="0"/>
              <a:t>；</a:t>
            </a:r>
            <a:endParaRPr lang="en-US" altLang="zh-CN" dirty="0" smtClean="0"/>
          </a:p>
          <a:p>
            <a:pPr>
              <a:lnSpc>
                <a:spcPct val="200000"/>
              </a:lnSpc>
            </a:pPr>
            <a:r>
              <a:rPr lang="zh-CN" altLang="en-US" dirty="0" smtClean="0">
                <a:solidFill>
                  <a:srgbClr val="FF0000"/>
                </a:solidFill>
              </a:rPr>
              <a:t>不</a:t>
            </a:r>
            <a:r>
              <a:rPr lang="zh-CN" altLang="en-US" dirty="0">
                <a:solidFill>
                  <a:srgbClr val="FF0000"/>
                </a:solidFill>
              </a:rPr>
              <a:t>考虑较复杂的不同月份天数不同的</a:t>
            </a:r>
            <a:r>
              <a:rPr lang="zh-CN" altLang="en-US" dirty="0" smtClean="0">
                <a:solidFill>
                  <a:srgbClr val="FF0000"/>
                </a:solidFill>
              </a:rPr>
              <a:t>问题。</a:t>
            </a:r>
            <a:endParaRPr lang="zh-CN" altLang="en-US" dirty="0">
              <a:solidFill>
                <a:srgbClr val="FF0000"/>
              </a:solidFill>
            </a:endParaRPr>
          </a:p>
        </p:txBody>
      </p:sp>
    </p:spTree>
    <p:custDataLst>
      <p:tags r:id="rId1"/>
    </p:custDataLst>
    <p:extLst>
      <p:ext uri="{BB962C8B-B14F-4D97-AF65-F5344CB8AC3E}">
        <p14:creationId xmlns:p14="http://schemas.microsoft.com/office/powerpoint/2010/main" val="272697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2.2 </a:t>
            </a:r>
            <a:r>
              <a:rPr lang="zh-CN" altLang="en-US" dirty="0" smtClean="0"/>
              <a:t>正则表达式</a:t>
            </a:r>
            <a:endParaRPr lang="zh-CN" altLang="en-US" dirty="0"/>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正则表达式应用案例</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验证</a:t>
            </a:r>
            <a:r>
              <a:rPr lang="zh-CN" altLang="en-US" sz="2000" b="1" dirty="0">
                <a:solidFill>
                  <a:schemeClr val="tx1">
                    <a:lumMod val="50000"/>
                    <a:lumOff val="50000"/>
                  </a:schemeClr>
                </a:solidFill>
                <a:latin typeface="微软雅黑" pitchFamily="34" charset="-122"/>
                <a:ea typeface="微软雅黑" pitchFamily="34" charset="-122"/>
              </a:rPr>
              <a:t>日期格式</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5" name="组合 2"/>
          <p:cNvGrpSpPr>
            <a:grpSpLocks/>
          </p:cNvGrpSpPr>
          <p:nvPr/>
        </p:nvGrpSpPr>
        <p:grpSpPr bwMode="auto">
          <a:xfrm>
            <a:off x="986151" y="2400299"/>
            <a:ext cx="7306947" cy="2590799"/>
            <a:chOff x="2872136" y="3653898"/>
            <a:chExt cx="1659102" cy="1974745"/>
          </a:xfrm>
        </p:grpSpPr>
        <p:sp>
          <p:nvSpPr>
            <p:cNvPr id="6" name="矩形 1"/>
            <p:cNvSpPr>
              <a:spLocks noChangeArrowheads="1"/>
            </p:cNvSpPr>
            <p:nvPr/>
          </p:nvSpPr>
          <p:spPr bwMode="auto">
            <a:xfrm>
              <a:off x="2872136" y="3653898"/>
              <a:ext cx="1659102" cy="1974745"/>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6"/>
            <p:cNvSpPr>
              <a:spLocks noChangeArrowheads="1"/>
            </p:cNvSpPr>
            <p:nvPr/>
          </p:nvSpPr>
          <p:spPr bwMode="auto">
            <a:xfrm>
              <a:off x="2938459" y="3801945"/>
              <a:ext cx="1559796" cy="1571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zh-CN" altLang="en-US" sz="1600" b="1" kern="0" dirty="0">
                  <a:solidFill>
                    <a:prstClr val="white"/>
                  </a:solidFill>
                  <a:latin typeface="微软雅黑" pitchFamily="34" charset="-122"/>
                  <a:ea typeface="微软雅黑" pitchFamily="34" charset="-122"/>
                </a:rPr>
                <a:t>验证年份：</a:t>
              </a:r>
              <a:r>
                <a:rPr lang="en-US" altLang="zh-CN" sz="1600" b="1" kern="0" dirty="0">
                  <a:solidFill>
                    <a:prstClr val="white"/>
                  </a:solidFill>
                  <a:latin typeface="微软雅黑" pitchFamily="34" charset="-122"/>
                  <a:ea typeface="微软雅黑" pitchFamily="34" charset="-122"/>
                </a:rPr>
                <a:t>[1-9]\d{3}</a:t>
              </a:r>
            </a:p>
            <a:p>
              <a:pPr marL="0" lvl="0" indent="0" eaLnBrk="0" hangingPunct="0">
                <a:lnSpc>
                  <a:spcPct val="200000"/>
                </a:lnSpc>
                <a:defRPr/>
              </a:pPr>
              <a:r>
                <a:rPr lang="zh-CN" altLang="en-US" sz="1600" b="1" kern="0" dirty="0">
                  <a:solidFill>
                    <a:prstClr val="white"/>
                  </a:solidFill>
                  <a:latin typeface="微软雅黑" pitchFamily="34" charset="-122"/>
                  <a:ea typeface="微软雅黑" pitchFamily="34" charset="-122"/>
                </a:rPr>
                <a:t>验证月份：</a:t>
              </a:r>
              <a:r>
                <a:rPr lang="en-US" altLang="zh-CN" sz="1600" b="1" kern="0" dirty="0">
                  <a:solidFill>
                    <a:prstClr val="white"/>
                  </a:solidFill>
                  <a:latin typeface="微软雅黑" pitchFamily="34" charset="-122"/>
                  <a:ea typeface="微软雅黑" pitchFamily="34" charset="-122"/>
                </a:rPr>
                <a:t>[1-9]|1[0-2]</a:t>
              </a:r>
            </a:p>
            <a:p>
              <a:pPr marL="0" lvl="0" indent="0" eaLnBrk="0" hangingPunct="0">
                <a:lnSpc>
                  <a:spcPct val="200000"/>
                </a:lnSpc>
                <a:defRPr/>
              </a:pPr>
              <a:r>
                <a:rPr lang="zh-CN" altLang="en-US" sz="1600" b="1" kern="0" dirty="0">
                  <a:solidFill>
                    <a:prstClr val="white"/>
                  </a:solidFill>
                  <a:latin typeface="微软雅黑" pitchFamily="34" charset="-122"/>
                  <a:ea typeface="微软雅黑" pitchFamily="34" charset="-122"/>
                </a:rPr>
                <a:t>验证天数：</a:t>
              </a:r>
              <a:r>
                <a:rPr lang="en-US" altLang="zh-CN" sz="1600" b="1" kern="0" dirty="0">
                  <a:solidFill>
                    <a:prstClr val="white"/>
                  </a:solidFill>
                  <a:latin typeface="微软雅黑" pitchFamily="34" charset="-122"/>
                  <a:ea typeface="微软雅黑" pitchFamily="34" charset="-122"/>
                </a:rPr>
                <a:t>[1-9]|[1-2]\d|3[01]</a:t>
              </a:r>
            </a:p>
            <a:p>
              <a:pPr marL="0" lvl="0" indent="0" eaLnBrk="0" hangingPunct="0">
                <a:lnSpc>
                  <a:spcPct val="200000"/>
                </a:lnSpc>
                <a:defRPr/>
              </a:pPr>
              <a:r>
                <a:rPr lang="zh-CN" altLang="en-US" sz="1600" b="1" kern="0" dirty="0">
                  <a:solidFill>
                    <a:prstClr val="white"/>
                  </a:solidFill>
                  <a:latin typeface="微软雅黑" pitchFamily="34" charset="-122"/>
                  <a:ea typeface="微软雅黑" pitchFamily="34" charset="-122"/>
                </a:rPr>
                <a:t>完整正则表达式：</a:t>
              </a:r>
              <a:r>
                <a:rPr lang="en-US" altLang="zh-CN" sz="1600" b="1" kern="0" dirty="0">
                  <a:solidFill>
                    <a:prstClr val="white"/>
                  </a:solidFill>
                  <a:latin typeface="微软雅黑" pitchFamily="34" charset="-122"/>
                  <a:ea typeface="微软雅黑" pitchFamily="34" charset="-122"/>
                </a:rPr>
                <a:t>^[1-9]\d{3}-([1-9]|1[0-2])-([1-9]|[1-2]\d|3[01])$</a:t>
              </a:r>
            </a:p>
          </p:txBody>
        </p:sp>
      </p:grpSp>
    </p:spTree>
    <p:custDataLst>
      <p:tags r:id="rId1"/>
    </p:custDataLst>
    <p:extLst>
      <p:ext uri="{BB962C8B-B14F-4D97-AF65-F5344CB8AC3E}">
        <p14:creationId xmlns:p14="http://schemas.microsoft.com/office/powerpoint/2010/main" val="3920685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概述</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362198" y="1948174"/>
            <a:ext cx="8401792" cy="2308324"/>
          </a:xfrm>
          <a:prstGeom prst="rect">
            <a:avLst/>
          </a:prstGeom>
        </p:spPr>
        <p:txBody>
          <a:bodyPr wrap="square">
            <a:spAutoFit/>
          </a:bodyPr>
          <a:lstStyle/>
          <a:p>
            <a:pPr>
              <a:lnSpc>
                <a:spcPct val="200000"/>
              </a:lnSpc>
            </a:pPr>
            <a:r>
              <a:rPr lang="zh-CN" altLang="en-US" b="1" u="sng" dirty="0">
                <a:solidFill>
                  <a:srgbClr val="0070C0"/>
                </a:solidFill>
              </a:rPr>
              <a:t>概念</a:t>
            </a:r>
            <a:r>
              <a:rPr lang="zh-CN" altLang="en-US" dirty="0" smtClean="0"/>
              <a:t>：</a:t>
            </a:r>
            <a:r>
              <a:rPr lang="en-US" altLang="zh-CN" dirty="0"/>
              <a:t>HTTP</a:t>
            </a:r>
            <a:r>
              <a:rPr lang="zh-CN" altLang="en-US" dirty="0"/>
              <a:t>（</a:t>
            </a:r>
            <a:r>
              <a:rPr lang="en-US" altLang="zh-CN" dirty="0" err="1"/>
              <a:t>HyperText</a:t>
            </a:r>
            <a:r>
              <a:rPr lang="en-US" altLang="zh-CN" dirty="0"/>
              <a:t> Transfer Protocol</a:t>
            </a:r>
            <a:r>
              <a:rPr lang="zh-CN" altLang="en-US" dirty="0"/>
              <a:t>，超文本传输协议）是浏览器与</a:t>
            </a:r>
            <a:r>
              <a:rPr lang="en-US" altLang="zh-CN" dirty="0"/>
              <a:t>Web</a:t>
            </a:r>
            <a:r>
              <a:rPr lang="zh-CN" altLang="en-US" dirty="0"/>
              <a:t>服务器之间数据交互需要遵循的一种规范</a:t>
            </a:r>
            <a:r>
              <a:rPr lang="zh-CN" altLang="en-US" dirty="0" smtClean="0"/>
              <a:t>。</a:t>
            </a:r>
            <a:endParaRPr lang="en-US" altLang="zh-CN" dirty="0" smtClean="0"/>
          </a:p>
          <a:p>
            <a:pPr>
              <a:lnSpc>
                <a:spcPct val="200000"/>
              </a:lnSpc>
            </a:pPr>
            <a:r>
              <a:rPr lang="zh-CN" altLang="en-US" b="1" u="sng" dirty="0" smtClean="0">
                <a:solidFill>
                  <a:srgbClr val="0070C0"/>
                </a:solidFill>
              </a:rPr>
              <a:t>作用</a:t>
            </a:r>
            <a:r>
              <a:rPr lang="zh-CN" altLang="en-US" dirty="0" smtClean="0"/>
              <a:t>：</a:t>
            </a:r>
            <a:r>
              <a:rPr lang="en-US" altLang="zh-CN" dirty="0" smtClean="0"/>
              <a:t>W3C</a:t>
            </a:r>
            <a:r>
              <a:rPr lang="zh-CN" altLang="en-US" dirty="0"/>
              <a:t>组织推出</a:t>
            </a:r>
            <a:r>
              <a:rPr lang="zh-CN" altLang="en-US" dirty="0" smtClean="0"/>
              <a:t>的，专门</a:t>
            </a:r>
            <a:r>
              <a:rPr lang="zh-CN" altLang="en-US" dirty="0"/>
              <a:t>用于定义浏览器与</a:t>
            </a:r>
            <a:r>
              <a:rPr lang="en-US" altLang="zh-CN" dirty="0"/>
              <a:t>Web</a:t>
            </a:r>
            <a:r>
              <a:rPr lang="zh-CN" altLang="en-US" dirty="0"/>
              <a:t>服务器之间数据交换的格式</a:t>
            </a:r>
            <a:r>
              <a:rPr lang="zh-CN" altLang="en-US" dirty="0" smtClean="0"/>
              <a:t>。</a:t>
            </a:r>
            <a:endParaRPr lang="en-US" altLang="zh-CN" dirty="0" smtClean="0"/>
          </a:p>
          <a:p>
            <a:pPr>
              <a:lnSpc>
                <a:spcPct val="200000"/>
              </a:lnSpc>
            </a:pPr>
            <a:r>
              <a:rPr lang="zh-CN" altLang="en-US" b="1" u="sng" dirty="0">
                <a:solidFill>
                  <a:srgbClr val="0070C0"/>
                </a:solidFill>
              </a:rPr>
              <a:t>版本</a:t>
            </a:r>
            <a:r>
              <a:rPr lang="zh-CN" altLang="en-US" dirty="0" smtClean="0"/>
              <a:t>：目前</a:t>
            </a:r>
            <a:r>
              <a:rPr lang="zh-CN" altLang="en-US" dirty="0"/>
              <a:t>互联网中应用最多的是</a:t>
            </a:r>
            <a:r>
              <a:rPr lang="en-US" altLang="zh-CN" dirty="0"/>
              <a:t>HTTP 1.0</a:t>
            </a:r>
            <a:r>
              <a:rPr lang="zh-CN" altLang="en-US" dirty="0"/>
              <a:t>和</a:t>
            </a:r>
            <a:r>
              <a:rPr lang="en-US" altLang="zh-CN" dirty="0"/>
              <a:t>HTTP 1.1</a:t>
            </a:r>
            <a:r>
              <a:rPr lang="zh-CN" altLang="en-US" dirty="0" smtClean="0"/>
              <a:t>版本。</a:t>
            </a:r>
            <a:endParaRPr lang="zh-CN" altLang="en-US" dirty="0"/>
          </a:p>
        </p:txBody>
      </p:sp>
    </p:spTree>
    <p:custDataLst>
      <p:tags r:id="rId1"/>
    </p:custDataLst>
    <p:extLst>
      <p:ext uri="{BB962C8B-B14F-4D97-AF65-F5344CB8AC3E}">
        <p14:creationId xmlns:p14="http://schemas.microsoft.com/office/powerpoint/2010/main" val="275445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概述</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196393516"/>
              </p:ext>
            </p:extLst>
          </p:nvPr>
        </p:nvGraphicFramePr>
        <p:xfrm>
          <a:off x="776688" y="2312063"/>
          <a:ext cx="4431233" cy="1958319"/>
        </p:xfrm>
        <a:graphic>
          <a:graphicData uri="http://schemas.openxmlformats.org/presentationml/2006/ole">
            <mc:AlternateContent xmlns:mc="http://schemas.openxmlformats.org/markup-compatibility/2006">
              <mc:Choice xmlns:v="urn:schemas-microsoft-com:vml" Requires="v">
                <p:oleObj spid="_x0000_s2141" name="Visio" r:id="rId5" imgW="2956230" imgH="1306902" progId="Visio.Drawing.11">
                  <p:embed/>
                </p:oleObj>
              </mc:Choice>
              <mc:Fallback>
                <p:oleObj name="Visio" r:id="rId5" imgW="2956230" imgH="1306902"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688" y="2312063"/>
                        <a:ext cx="4431233" cy="1958319"/>
                      </a:xfrm>
                      <a:prstGeom prst="rect">
                        <a:avLst/>
                      </a:prstGeom>
                      <a:noFill/>
                    </p:spPr>
                  </p:pic>
                </p:oleObj>
              </mc:Fallback>
            </mc:AlternateContent>
          </a:graphicData>
        </a:graphic>
      </p:graphicFrame>
      <p:sp>
        <p:nvSpPr>
          <p:cNvPr id="4" name="矩形 3"/>
          <p:cNvSpPr/>
          <p:nvPr/>
        </p:nvSpPr>
        <p:spPr>
          <a:xfrm>
            <a:off x="5449221" y="2104567"/>
            <a:ext cx="2853279" cy="2169825"/>
          </a:xfrm>
          <a:prstGeom prst="rect">
            <a:avLst/>
          </a:prstGeom>
        </p:spPr>
        <p:txBody>
          <a:bodyPr wrap="square">
            <a:spAutoFit/>
          </a:bodyPr>
          <a:lstStyle/>
          <a:p>
            <a:pPr>
              <a:lnSpc>
                <a:spcPct val="150000"/>
              </a:lnSpc>
            </a:pPr>
            <a:r>
              <a:rPr lang="en-US" altLang="zh-CN" b="1" u="sng" dirty="0" smtClean="0">
                <a:solidFill>
                  <a:srgbClr val="0070C0"/>
                </a:solidFill>
              </a:rPr>
              <a:t>HTTP1.0</a:t>
            </a:r>
            <a:r>
              <a:rPr lang="zh-CN" altLang="en-US" b="1" u="sng" dirty="0" smtClean="0">
                <a:solidFill>
                  <a:srgbClr val="0070C0"/>
                </a:solidFill>
              </a:rPr>
              <a:t>的</a:t>
            </a:r>
            <a:r>
              <a:rPr lang="zh-CN" altLang="zh-CN" b="1" u="sng" dirty="0" smtClean="0">
                <a:solidFill>
                  <a:srgbClr val="0070C0"/>
                </a:solidFill>
              </a:rPr>
              <a:t>交互过程</a:t>
            </a:r>
            <a:endParaRPr lang="en-US" altLang="zh-CN" b="1" u="sng" dirty="0">
              <a:solidFill>
                <a:srgbClr val="0070C0"/>
              </a:solidFill>
            </a:endParaRPr>
          </a:p>
          <a:p>
            <a:pPr marL="285750" indent="-285750">
              <a:lnSpc>
                <a:spcPct val="150000"/>
              </a:lnSpc>
              <a:buFont typeface="Wingdings" panose="05000000000000000000" pitchFamily="2" charset="2"/>
              <a:buChar char="l"/>
            </a:pPr>
            <a:r>
              <a:rPr lang="zh-CN" altLang="zh-CN" dirty="0" smtClean="0"/>
              <a:t>建立连接</a:t>
            </a:r>
            <a:endParaRPr lang="en-US" altLang="zh-CN" dirty="0" smtClean="0"/>
          </a:p>
          <a:p>
            <a:pPr marL="285750" indent="-285750">
              <a:lnSpc>
                <a:spcPct val="150000"/>
              </a:lnSpc>
              <a:buFont typeface="Wingdings" panose="05000000000000000000" pitchFamily="2" charset="2"/>
              <a:buChar char="l"/>
            </a:pPr>
            <a:r>
              <a:rPr lang="zh-CN" altLang="zh-CN" dirty="0" smtClean="0"/>
              <a:t>发送</a:t>
            </a:r>
            <a:r>
              <a:rPr lang="zh-CN" altLang="zh-CN" dirty="0"/>
              <a:t>请求</a:t>
            </a:r>
            <a:r>
              <a:rPr lang="zh-CN" altLang="zh-CN" dirty="0" smtClean="0"/>
              <a:t>信息</a:t>
            </a:r>
            <a:endParaRPr lang="en-US" altLang="zh-CN" dirty="0" smtClean="0"/>
          </a:p>
          <a:p>
            <a:pPr marL="285750" indent="-285750">
              <a:lnSpc>
                <a:spcPct val="150000"/>
              </a:lnSpc>
              <a:buFont typeface="Wingdings" panose="05000000000000000000" pitchFamily="2" charset="2"/>
              <a:buChar char="l"/>
            </a:pPr>
            <a:r>
              <a:rPr lang="zh-CN" altLang="zh-CN" dirty="0" smtClean="0"/>
              <a:t>回送</a:t>
            </a:r>
            <a:r>
              <a:rPr lang="zh-CN" altLang="zh-CN" dirty="0"/>
              <a:t>响应</a:t>
            </a:r>
            <a:r>
              <a:rPr lang="zh-CN" altLang="zh-CN" dirty="0" smtClean="0"/>
              <a:t>信息</a:t>
            </a:r>
            <a:endParaRPr lang="en-US" altLang="zh-CN" dirty="0" smtClean="0"/>
          </a:p>
          <a:p>
            <a:pPr marL="285750" indent="-285750">
              <a:lnSpc>
                <a:spcPct val="150000"/>
              </a:lnSpc>
              <a:buFont typeface="Wingdings" panose="05000000000000000000" pitchFamily="2" charset="2"/>
              <a:buChar char="l"/>
            </a:pPr>
            <a:r>
              <a:rPr lang="zh-CN" altLang="zh-CN" dirty="0" smtClean="0"/>
              <a:t>关闭连接</a:t>
            </a:r>
            <a:endParaRPr lang="en-US" altLang="zh-CN" dirty="0" smtClean="0"/>
          </a:p>
        </p:txBody>
      </p:sp>
      <p:sp>
        <p:nvSpPr>
          <p:cNvPr id="9" name="圆角矩形 8"/>
          <p:cNvSpPr/>
          <p:nvPr/>
        </p:nvSpPr>
        <p:spPr>
          <a:xfrm>
            <a:off x="573488" y="4514775"/>
            <a:ext cx="7951674" cy="115570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HTTP 1.0</a:t>
            </a:r>
            <a:r>
              <a:rPr lang="zh-CN" altLang="en-US" dirty="0">
                <a:solidFill>
                  <a:schemeClr val="tx1"/>
                </a:solidFill>
              </a:rPr>
              <a:t>方式每次建立</a:t>
            </a:r>
            <a:r>
              <a:rPr lang="en-US" altLang="zh-CN" dirty="0">
                <a:solidFill>
                  <a:schemeClr val="tx1"/>
                </a:solidFill>
              </a:rPr>
              <a:t>TCP</a:t>
            </a:r>
            <a:r>
              <a:rPr lang="zh-CN" altLang="en-US" dirty="0">
                <a:solidFill>
                  <a:schemeClr val="tx1"/>
                </a:solidFill>
              </a:rPr>
              <a:t>连接后，只能处理一个</a:t>
            </a:r>
            <a:r>
              <a:rPr lang="en-US" altLang="zh-CN" dirty="0">
                <a:solidFill>
                  <a:schemeClr val="tx1"/>
                </a:solidFill>
              </a:rPr>
              <a:t>HTTP</a:t>
            </a:r>
            <a:r>
              <a:rPr lang="zh-CN" altLang="en-US" dirty="0">
                <a:solidFill>
                  <a:schemeClr val="tx1"/>
                </a:solidFill>
              </a:rPr>
              <a:t>请求，这种通信方式对于内容越来越丰富的网页来说，显然效率低下。</a:t>
            </a:r>
          </a:p>
        </p:txBody>
      </p:sp>
    </p:spTree>
    <p:custDataLst>
      <p:tags r:id="rId2"/>
    </p:custDataLst>
    <p:extLst>
      <p:ext uri="{BB962C8B-B14F-4D97-AF65-F5344CB8AC3E}">
        <p14:creationId xmlns:p14="http://schemas.microsoft.com/office/powerpoint/2010/main" val="3081615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概述</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5401721" y="2152067"/>
            <a:ext cx="3279141" cy="1754326"/>
          </a:xfrm>
          <a:prstGeom prst="rect">
            <a:avLst/>
          </a:prstGeom>
        </p:spPr>
        <p:txBody>
          <a:bodyPr wrap="square">
            <a:spAutoFit/>
          </a:bodyPr>
          <a:lstStyle/>
          <a:p>
            <a:pPr>
              <a:lnSpc>
                <a:spcPct val="150000"/>
              </a:lnSpc>
            </a:pPr>
            <a:r>
              <a:rPr lang="en-US" altLang="zh-CN" b="1" u="sng" dirty="0" smtClean="0">
                <a:solidFill>
                  <a:srgbClr val="0070C0"/>
                </a:solidFill>
              </a:rPr>
              <a:t>HTTP1.1</a:t>
            </a:r>
            <a:r>
              <a:rPr lang="zh-CN" altLang="en-US" b="1" u="sng" dirty="0" smtClean="0">
                <a:solidFill>
                  <a:srgbClr val="0070C0"/>
                </a:solidFill>
              </a:rPr>
              <a:t>的特点</a:t>
            </a:r>
            <a:endParaRPr lang="en-US" altLang="zh-CN" b="1" u="sng" dirty="0" smtClean="0">
              <a:solidFill>
                <a:srgbClr val="0070C0"/>
              </a:solidFill>
            </a:endParaRPr>
          </a:p>
          <a:p>
            <a:pPr marL="285750" indent="-285750">
              <a:lnSpc>
                <a:spcPct val="150000"/>
              </a:lnSpc>
              <a:buFont typeface="Wingdings" panose="05000000000000000000" pitchFamily="2" charset="2"/>
              <a:buChar char="l"/>
            </a:pPr>
            <a:r>
              <a:rPr lang="zh-CN" altLang="en-US" dirty="0"/>
              <a:t>持久连接</a:t>
            </a:r>
            <a:endParaRPr lang="en-US" altLang="zh-CN" dirty="0"/>
          </a:p>
          <a:p>
            <a:pPr marL="285750" indent="-285750">
              <a:lnSpc>
                <a:spcPct val="150000"/>
              </a:lnSpc>
              <a:buFont typeface="Wingdings" panose="05000000000000000000" pitchFamily="2" charset="2"/>
              <a:buChar char="l"/>
            </a:pPr>
            <a:r>
              <a:rPr lang="zh-CN" altLang="en-US" dirty="0"/>
              <a:t>一个</a:t>
            </a:r>
            <a:r>
              <a:rPr lang="en-US" altLang="zh-CN" dirty="0"/>
              <a:t>TCP</a:t>
            </a:r>
            <a:r>
              <a:rPr lang="zh-CN" altLang="en-US" dirty="0"/>
              <a:t>连接上传送多个</a:t>
            </a:r>
            <a:r>
              <a:rPr lang="en-US" altLang="zh-CN" dirty="0"/>
              <a:t>HTTP</a:t>
            </a:r>
            <a:r>
              <a:rPr lang="zh-CN" altLang="en-US" dirty="0"/>
              <a:t>请求和响应</a:t>
            </a:r>
            <a:endParaRPr lang="en-US" altLang="zh-CN" dirty="0"/>
          </a:p>
        </p:txBody>
      </p:sp>
      <p:sp>
        <p:nvSpPr>
          <p:cNvPr id="9" name="圆角矩形 8"/>
          <p:cNvSpPr/>
          <p:nvPr/>
        </p:nvSpPr>
        <p:spPr>
          <a:xfrm>
            <a:off x="525988" y="4562275"/>
            <a:ext cx="7951674" cy="115570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当客户端与服务器建立连接后，客户端可以发送多个</a:t>
            </a:r>
            <a:r>
              <a:rPr lang="en-US" altLang="zh-CN" dirty="0">
                <a:solidFill>
                  <a:schemeClr val="tx1"/>
                </a:solidFill>
              </a:rPr>
              <a:t>HTTP</a:t>
            </a:r>
            <a:r>
              <a:rPr lang="zh-CN" altLang="en-US" dirty="0">
                <a:solidFill>
                  <a:schemeClr val="tx1"/>
                </a:solidFill>
              </a:rPr>
              <a:t>请求，并且在发送下一个请求时无需等待上次请求的返回结果。服务器必须按照接收请求的先后顺序依次返回响应结果，以保证客户端区分每次的响应内容</a:t>
            </a:r>
            <a:r>
              <a:rPr lang="zh-CN" altLang="en-US" dirty="0" smtClean="0">
                <a:solidFill>
                  <a:schemeClr val="tx1"/>
                </a:solidFill>
              </a:rPr>
              <a:t>。</a:t>
            </a:r>
            <a:endParaRPr lang="zh-CN" altLang="en-US" dirty="0">
              <a:solidFill>
                <a:schemeClr val="tx1"/>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23033090"/>
              </p:ext>
            </p:extLst>
          </p:nvPr>
        </p:nvGraphicFramePr>
        <p:xfrm>
          <a:off x="482600" y="2223771"/>
          <a:ext cx="4832792" cy="2169825"/>
        </p:xfrm>
        <a:graphic>
          <a:graphicData uri="http://schemas.openxmlformats.org/presentationml/2006/ole">
            <mc:AlternateContent xmlns:mc="http://schemas.openxmlformats.org/markup-compatibility/2006">
              <mc:Choice xmlns:v="urn:schemas-microsoft-com:vml" Requires="v">
                <p:oleObj spid="_x0000_s4187" name="Visio" r:id="rId5" imgW="3270780" imgH="1469725" progId="Visio.Drawing.11">
                  <p:embed/>
                </p:oleObj>
              </mc:Choice>
              <mc:Fallback>
                <p:oleObj name="Visio" r:id="rId5" imgW="3270780" imgH="1469725"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600" y="2223771"/>
                        <a:ext cx="4832792" cy="2169825"/>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178106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a:solidFill>
                  <a:schemeClr val="tx1">
                    <a:lumMod val="50000"/>
                    <a:lumOff val="50000"/>
                  </a:schemeClr>
                </a:solidFill>
                <a:latin typeface="微软雅黑" pitchFamily="34" charset="-122"/>
                <a:ea typeface="微软雅黑" pitchFamily="34" charset="-122"/>
              </a:rPr>
              <a:t>消息</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2308324"/>
          </a:xfrm>
          <a:prstGeom prst="rect">
            <a:avLst/>
          </a:prstGeom>
        </p:spPr>
        <p:txBody>
          <a:bodyPr wrap="square">
            <a:spAutoFit/>
          </a:bodyPr>
          <a:lstStyle/>
          <a:p>
            <a:pPr>
              <a:lnSpc>
                <a:spcPct val="200000"/>
              </a:lnSpc>
            </a:pPr>
            <a:r>
              <a:rPr lang="en-US" altLang="zh-CN" b="1" u="sng" dirty="0" smtClean="0">
                <a:solidFill>
                  <a:srgbClr val="0070C0"/>
                </a:solidFill>
              </a:rPr>
              <a:t>HTTP</a:t>
            </a:r>
            <a:r>
              <a:rPr lang="zh-CN" altLang="en-US" b="1" u="sng" dirty="0" smtClean="0">
                <a:solidFill>
                  <a:srgbClr val="0070C0"/>
                </a:solidFill>
              </a:rPr>
              <a:t>消息</a:t>
            </a:r>
            <a:r>
              <a:rPr lang="zh-CN" altLang="en-US" dirty="0"/>
              <a:t>：是指浏览器与服务器之间传送的具体数据，分为请求和响应。</a:t>
            </a:r>
          </a:p>
          <a:p>
            <a:pPr>
              <a:lnSpc>
                <a:spcPct val="200000"/>
              </a:lnSpc>
            </a:pPr>
            <a:r>
              <a:rPr lang="zh-CN" altLang="en-US" b="1" u="sng" dirty="0">
                <a:solidFill>
                  <a:srgbClr val="0070C0"/>
                </a:solidFill>
              </a:rPr>
              <a:t>一个完整的</a:t>
            </a:r>
            <a:r>
              <a:rPr lang="zh-CN" altLang="en-US" b="1" u="sng" dirty="0" smtClean="0">
                <a:solidFill>
                  <a:srgbClr val="0070C0"/>
                </a:solidFill>
              </a:rPr>
              <a:t>消息</a:t>
            </a:r>
            <a:r>
              <a:rPr lang="zh-CN" altLang="en-US" dirty="0" smtClean="0"/>
              <a:t>：包括请求</a:t>
            </a:r>
            <a:r>
              <a:rPr lang="zh-CN" altLang="en-US" dirty="0"/>
              <a:t>行或响应行、消息头和实体内容</a:t>
            </a:r>
            <a:r>
              <a:rPr lang="zh-CN" altLang="en-US" dirty="0" smtClean="0"/>
              <a:t>。</a:t>
            </a:r>
            <a:endParaRPr lang="zh-CN" altLang="en-US" b="1" u="sng" dirty="0">
              <a:solidFill>
                <a:srgbClr val="0070C0"/>
              </a:solidFill>
            </a:endParaRPr>
          </a:p>
          <a:p>
            <a:pPr>
              <a:lnSpc>
                <a:spcPct val="200000"/>
              </a:lnSpc>
            </a:pPr>
            <a:r>
              <a:rPr lang="zh-CN" altLang="en-US" b="1" u="sng" dirty="0">
                <a:solidFill>
                  <a:srgbClr val="0070C0"/>
                </a:solidFill>
              </a:rPr>
              <a:t>消息</a:t>
            </a:r>
            <a:r>
              <a:rPr lang="zh-CN" altLang="en-US" b="1" u="sng" dirty="0" smtClean="0">
                <a:solidFill>
                  <a:srgbClr val="0070C0"/>
                </a:solidFill>
              </a:rPr>
              <a:t>头</a:t>
            </a:r>
            <a:r>
              <a:rPr lang="zh-CN" altLang="en-US" dirty="0"/>
              <a:t>：保存消息时间、系统环境、内容大小和编码格式等信息</a:t>
            </a:r>
            <a:r>
              <a:rPr lang="zh-CN" altLang="en-US" dirty="0" smtClean="0"/>
              <a:t>。</a:t>
            </a:r>
            <a:endParaRPr lang="en-US" altLang="zh-CN" dirty="0" smtClean="0"/>
          </a:p>
          <a:p>
            <a:pPr>
              <a:lnSpc>
                <a:spcPct val="200000"/>
              </a:lnSpc>
            </a:pPr>
            <a:r>
              <a:rPr lang="zh-CN" altLang="en-US" b="1" u="sng" dirty="0">
                <a:solidFill>
                  <a:srgbClr val="0070C0"/>
                </a:solidFill>
              </a:rPr>
              <a:t>实体内容</a:t>
            </a:r>
            <a:r>
              <a:rPr lang="zh-CN" altLang="en-US" dirty="0"/>
              <a:t>：保存网页或数据</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3436941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a:solidFill>
                  <a:schemeClr val="tx1">
                    <a:lumMod val="50000"/>
                    <a:lumOff val="50000"/>
                  </a:schemeClr>
                </a:solidFill>
                <a:latin typeface="微软雅黑" pitchFamily="34" charset="-122"/>
                <a:ea typeface="微软雅黑" pitchFamily="34" charset="-122"/>
              </a:rPr>
              <a:t>消息</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2862322"/>
          </a:xfrm>
          <a:prstGeom prst="rect">
            <a:avLst/>
          </a:prstGeom>
        </p:spPr>
        <p:txBody>
          <a:bodyPr wrap="square">
            <a:spAutoFit/>
          </a:bodyPr>
          <a:lstStyle/>
          <a:p>
            <a:pPr>
              <a:lnSpc>
                <a:spcPct val="200000"/>
              </a:lnSpc>
            </a:pPr>
            <a:r>
              <a:rPr lang="zh-CN" altLang="en-US" b="1" u="sng" dirty="0" smtClean="0">
                <a:solidFill>
                  <a:srgbClr val="0070C0"/>
                </a:solidFill>
              </a:rPr>
              <a:t>示</a:t>
            </a:r>
            <a:r>
              <a:rPr lang="zh-CN" altLang="en-US" b="1" u="sng" dirty="0">
                <a:solidFill>
                  <a:srgbClr val="0070C0"/>
                </a:solidFill>
              </a:rPr>
              <a:t>例，</a:t>
            </a:r>
            <a:r>
              <a:rPr lang="zh-CN" altLang="en-US" b="1" u="sng" dirty="0" smtClean="0">
                <a:solidFill>
                  <a:srgbClr val="0070C0"/>
                </a:solidFill>
              </a:rPr>
              <a:t>用户访问“</a:t>
            </a:r>
            <a:r>
              <a:rPr lang="en-US" altLang="zh-CN" b="1" u="sng" dirty="0" smtClean="0">
                <a:solidFill>
                  <a:srgbClr val="0070C0"/>
                </a:solidFill>
              </a:rPr>
              <a:t>http</a:t>
            </a:r>
            <a:r>
              <a:rPr lang="en-US" altLang="zh-CN" b="1" u="sng" dirty="0">
                <a:solidFill>
                  <a:srgbClr val="0070C0"/>
                </a:solidFill>
              </a:rPr>
              <a:t>://</a:t>
            </a:r>
            <a:r>
              <a:rPr lang="en-US" altLang="zh-CN" b="1" u="sng" dirty="0" smtClean="0">
                <a:solidFill>
                  <a:srgbClr val="0070C0"/>
                </a:solidFill>
              </a:rPr>
              <a:t>www.itheima.com</a:t>
            </a:r>
            <a:r>
              <a:rPr lang="en-US" altLang="zh-CN" b="1" u="sng" dirty="0" smtClean="0">
                <a:solidFill>
                  <a:srgbClr val="0070C0"/>
                </a:solidFill>
                <a:latin typeface="宋体" panose="02010600030101010101" pitchFamily="2" charset="-122"/>
              </a:rPr>
              <a:t>”</a:t>
            </a:r>
            <a:r>
              <a:rPr lang="zh-CN" altLang="en-US" b="1" u="sng" dirty="0" smtClean="0">
                <a:solidFill>
                  <a:srgbClr val="0070C0"/>
                </a:solidFill>
                <a:latin typeface="宋体" panose="02010600030101010101" pitchFamily="2" charset="-122"/>
              </a:rPr>
              <a:t>：</a:t>
            </a:r>
            <a:endParaRPr lang="en-US" altLang="zh-CN" b="1" u="sng" dirty="0">
              <a:solidFill>
                <a:srgbClr val="0070C0"/>
              </a:solidFill>
              <a:latin typeface="宋体" panose="02010600030101010101" pitchFamily="2" charset="-122"/>
            </a:endParaRPr>
          </a:p>
          <a:p>
            <a:pPr marL="285750" indent="-285750">
              <a:lnSpc>
                <a:spcPct val="200000"/>
              </a:lnSpc>
              <a:buFont typeface="Wingdings" panose="05000000000000000000" pitchFamily="2" charset="2"/>
              <a:buChar char="l"/>
            </a:pPr>
            <a:r>
              <a:rPr lang="zh-CN" altLang="en-US" dirty="0" smtClean="0"/>
              <a:t>浏览器</a:t>
            </a:r>
            <a:r>
              <a:rPr lang="zh-CN" altLang="en-US" dirty="0"/>
              <a:t>会向域名为</a:t>
            </a:r>
            <a:r>
              <a:rPr lang="en-US" altLang="zh-CN" dirty="0"/>
              <a:t>www.itheima.com</a:t>
            </a:r>
            <a:r>
              <a:rPr lang="zh-CN" altLang="en-US" dirty="0"/>
              <a:t>的服务器发送请求消息，请求消息头中包含客户端</a:t>
            </a:r>
            <a:r>
              <a:rPr lang="zh-CN" altLang="en-US" dirty="0" smtClean="0"/>
              <a:t>信息，如</a:t>
            </a:r>
            <a:r>
              <a:rPr lang="zh-CN" altLang="en-US" dirty="0"/>
              <a:t>操作系统和浏览器的版本、</a:t>
            </a:r>
            <a:r>
              <a:rPr lang="en-US" altLang="zh-CN" dirty="0"/>
              <a:t>Cookie</a:t>
            </a:r>
            <a:r>
              <a:rPr lang="zh-CN" altLang="en-US" dirty="0" smtClean="0"/>
              <a:t>等。</a:t>
            </a:r>
            <a:endParaRPr lang="zh-CN" altLang="en-US" dirty="0"/>
          </a:p>
          <a:p>
            <a:pPr marL="285750" indent="-285750">
              <a:lnSpc>
                <a:spcPct val="200000"/>
              </a:lnSpc>
              <a:buFont typeface="Wingdings" panose="05000000000000000000" pitchFamily="2" charset="2"/>
              <a:buChar char="l"/>
            </a:pPr>
            <a:r>
              <a:rPr lang="zh-CN" altLang="en-US" dirty="0"/>
              <a:t>服务器接到请求后，将网站首页的</a:t>
            </a:r>
            <a:r>
              <a:rPr lang="en-US" altLang="zh-CN" dirty="0"/>
              <a:t>HTML</a:t>
            </a:r>
            <a:r>
              <a:rPr lang="zh-CN" altLang="en-US" dirty="0"/>
              <a:t>文档放在响应消息的实体内容中，并通过响应消息头告知服务器端的</a:t>
            </a:r>
            <a:r>
              <a:rPr lang="zh-CN" altLang="en-US" dirty="0" smtClean="0"/>
              <a:t>信息，如</a:t>
            </a:r>
            <a:r>
              <a:rPr lang="zh-CN" altLang="en-US" dirty="0"/>
              <a:t>服务器的版本、内容的格式</a:t>
            </a:r>
            <a:r>
              <a:rPr lang="zh-CN" altLang="en-US" dirty="0" smtClean="0"/>
              <a:t>等。</a:t>
            </a:r>
            <a:endParaRPr lang="zh-CN" altLang="en-US" dirty="0"/>
          </a:p>
        </p:txBody>
      </p:sp>
    </p:spTree>
    <p:custDataLst>
      <p:tags r:id="rId1"/>
    </p:custDataLst>
    <p:extLst>
      <p:ext uri="{BB962C8B-B14F-4D97-AF65-F5344CB8AC3E}">
        <p14:creationId xmlns:p14="http://schemas.microsoft.com/office/powerpoint/2010/main" val="3793160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浏览目录</a:t>
            </a:r>
            <a:endParaRPr lang="en-US" altLang="zh-CN" sz="2000" b="1" dirty="0">
              <a:solidFill>
                <a:schemeClr val="tx1">
                  <a:lumMod val="50000"/>
                  <a:lumOff val="50000"/>
                </a:schemeClr>
              </a:solidFill>
              <a:latin typeface="微软雅黑" pitchFamily="34" charset="-122"/>
              <a:ea typeface="微软雅黑"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483770151"/>
              </p:ext>
            </p:extLst>
          </p:nvPr>
        </p:nvGraphicFramePr>
        <p:xfrm>
          <a:off x="593766" y="2410053"/>
          <a:ext cx="8087096" cy="2351304"/>
        </p:xfrm>
        <a:graphic>
          <a:graphicData uri="http://schemas.openxmlformats.org/drawingml/2006/table">
            <a:tbl>
              <a:tblPr firstRow="1" bandRow="1">
                <a:tableStyleId>{00A15C55-8517-42AA-B614-E9B94910E393}</a:tableStyleId>
              </a:tblPr>
              <a:tblGrid>
                <a:gridCol w="1540400"/>
                <a:gridCol w="1937584"/>
                <a:gridCol w="4609112"/>
              </a:tblGrid>
              <a:tr h="587826">
                <a:tc>
                  <a:txBody>
                    <a:bodyPr/>
                    <a:lstStyle/>
                    <a:p>
                      <a:pPr algn="ctr">
                        <a:spcAft>
                          <a:spcPts val="0"/>
                        </a:spcAft>
                      </a:pPr>
                      <a:r>
                        <a:rPr lang="zh-CN" altLang="en-US" sz="1400" b="1" kern="100" dirty="0" smtClean="0">
                          <a:effectLst/>
                          <a:latin typeface="+mn-lt"/>
                          <a:ea typeface="+mn-ea"/>
                        </a:rPr>
                        <a:t>命令名称</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英文原意</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tc>
              </a:tr>
              <a:tr h="58782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ls</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list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显示目录中的文件列表</a:t>
                      </a:r>
                    </a:p>
                  </a:txBody>
                  <a:tcPr marL="68580" marR="68580" marT="0" marB="0" anchor="ctr"/>
                </a:tc>
              </a:tr>
              <a:tr h="58782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cd</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change directory</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切换工作目录</a:t>
                      </a:r>
                    </a:p>
                  </a:txBody>
                  <a:tcPr marL="68580" marR="68580" marT="0" marB="0" anchor="ctr"/>
                </a:tc>
              </a:tr>
              <a:tr h="58782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pwd</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print working directory</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显示当前的工作目录</a:t>
                      </a: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1981014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a:solidFill>
                  <a:schemeClr val="tx1">
                    <a:lumMod val="50000"/>
                    <a:lumOff val="50000"/>
                  </a:schemeClr>
                </a:solidFill>
                <a:latin typeface="微软雅黑" pitchFamily="34" charset="-122"/>
                <a:ea typeface="微软雅黑" pitchFamily="34" charset="-122"/>
              </a:rPr>
              <a:t>消息</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6" name="矩形 5"/>
          <p:cNvSpPr/>
          <p:nvPr/>
        </p:nvSpPr>
        <p:spPr>
          <a:xfrm>
            <a:off x="362198" y="1948174"/>
            <a:ext cx="8401792" cy="1111907"/>
          </a:xfrm>
          <a:prstGeom prst="rect">
            <a:avLst/>
          </a:prstGeom>
        </p:spPr>
        <p:txBody>
          <a:bodyPr wrap="square">
            <a:spAutoFit/>
          </a:bodyPr>
          <a:lstStyle/>
          <a:p>
            <a:pPr>
              <a:lnSpc>
                <a:spcPct val="200000"/>
              </a:lnSpc>
            </a:pPr>
            <a:r>
              <a:rPr lang="zh-CN" altLang="en-US" dirty="0"/>
              <a:t>由于</a:t>
            </a:r>
            <a:r>
              <a:rPr lang="zh-CN" altLang="en-US" dirty="0" smtClean="0"/>
              <a:t>在</a:t>
            </a:r>
            <a:r>
              <a:rPr lang="zh-CN" altLang="en-US" dirty="0"/>
              <a:t>使用浏览器时，</a:t>
            </a:r>
            <a:r>
              <a:rPr lang="en-US" altLang="zh-CN" dirty="0"/>
              <a:t>HTTP</a:t>
            </a:r>
            <a:r>
              <a:rPr lang="zh-CN" altLang="en-US" dirty="0"/>
              <a:t>的消息头是被隐藏的，普通用户只能看到</a:t>
            </a:r>
            <a:r>
              <a:rPr lang="en-US" altLang="zh-CN" dirty="0"/>
              <a:t>HTML</a:t>
            </a:r>
            <a:r>
              <a:rPr lang="zh-CN" altLang="en-US" dirty="0"/>
              <a:t>文档渲染后的</a:t>
            </a:r>
            <a:r>
              <a:rPr lang="zh-CN" altLang="en-US" dirty="0" smtClean="0"/>
              <a:t>网页。那么，</a:t>
            </a:r>
            <a:r>
              <a:rPr lang="zh-CN" altLang="en-US" b="1" u="sng" dirty="0">
                <a:solidFill>
                  <a:srgbClr val="0070C0"/>
                </a:solidFill>
              </a:rPr>
              <a:t>如何查看</a:t>
            </a:r>
            <a:r>
              <a:rPr lang="en-US" altLang="zh-CN" b="1" u="sng" dirty="0">
                <a:solidFill>
                  <a:srgbClr val="0070C0"/>
                </a:solidFill>
              </a:rPr>
              <a:t>HTTP</a:t>
            </a:r>
            <a:r>
              <a:rPr lang="zh-CN" altLang="en-US" b="1" u="sng" dirty="0">
                <a:solidFill>
                  <a:srgbClr val="0070C0"/>
                </a:solidFill>
              </a:rPr>
              <a:t>消息呢</a:t>
            </a:r>
            <a:r>
              <a:rPr lang="zh-CN" altLang="en-US" b="1" u="sng" dirty="0" smtClean="0">
                <a:solidFill>
                  <a:srgbClr val="0070C0"/>
                </a:solidFill>
              </a:rPr>
              <a:t>？</a:t>
            </a:r>
            <a:endParaRPr lang="zh-CN" altLang="en-US" b="1" u="sng" dirty="0">
              <a:solidFill>
                <a:srgbClr val="0070C0"/>
              </a:solidFill>
            </a:endParaRPr>
          </a:p>
        </p:txBody>
      </p:sp>
      <p:sp>
        <p:nvSpPr>
          <p:cNvPr id="7" name="圆角矩形 6"/>
          <p:cNvSpPr/>
          <p:nvPr/>
        </p:nvSpPr>
        <p:spPr>
          <a:xfrm>
            <a:off x="1262588" y="3708400"/>
            <a:ext cx="2826812" cy="78740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curl</a:t>
            </a:r>
            <a:r>
              <a:rPr lang="zh-CN" altLang="en-US" dirty="0">
                <a:solidFill>
                  <a:schemeClr val="tx1"/>
                </a:solidFill>
              </a:rPr>
              <a:t>查看</a:t>
            </a:r>
            <a:r>
              <a:rPr lang="en-US" altLang="zh-CN" dirty="0">
                <a:solidFill>
                  <a:schemeClr val="tx1"/>
                </a:solidFill>
              </a:rPr>
              <a:t>HTTP</a:t>
            </a:r>
            <a:r>
              <a:rPr lang="zh-CN" altLang="en-US" dirty="0">
                <a:solidFill>
                  <a:schemeClr val="tx1"/>
                </a:solidFill>
              </a:rPr>
              <a:t>消息</a:t>
            </a:r>
          </a:p>
        </p:txBody>
      </p:sp>
      <p:sp>
        <p:nvSpPr>
          <p:cNvPr id="8" name="圆角矩形 7"/>
          <p:cNvSpPr/>
          <p:nvPr/>
        </p:nvSpPr>
        <p:spPr>
          <a:xfrm>
            <a:off x="4983688" y="3708400"/>
            <a:ext cx="2826812" cy="78740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浏览器</a:t>
            </a:r>
            <a:r>
              <a:rPr lang="zh-CN" altLang="en-US" dirty="0">
                <a:solidFill>
                  <a:schemeClr val="tx1"/>
                </a:solidFill>
              </a:rPr>
              <a:t>查看</a:t>
            </a:r>
            <a:r>
              <a:rPr lang="en-US" altLang="zh-CN" dirty="0">
                <a:solidFill>
                  <a:schemeClr val="tx1"/>
                </a:solidFill>
              </a:rPr>
              <a:t>HTTP</a:t>
            </a:r>
            <a:r>
              <a:rPr lang="zh-CN" altLang="en-US" dirty="0">
                <a:solidFill>
                  <a:schemeClr val="tx1"/>
                </a:solidFill>
              </a:rPr>
              <a:t>消息</a:t>
            </a:r>
          </a:p>
        </p:txBody>
      </p:sp>
    </p:spTree>
    <p:custDataLst>
      <p:tags r:id="rId1"/>
    </p:custDataLst>
    <p:extLst>
      <p:ext uri="{BB962C8B-B14F-4D97-AF65-F5344CB8AC3E}">
        <p14:creationId xmlns:p14="http://schemas.microsoft.com/office/powerpoint/2010/main" val="2314830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消息</a:t>
            </a:r>
            <a:r>
              <a:rPr lang="en-US" altLang="zh-CN" sz="2000" b="1" dirty="0">
                <a:solidFill>
                  <a:schemeClr val="tx1">
                    <a:lumMod val="50000"/>
                    <a:lumOff val="50000"/>
                  </a:schemeClr>
                </a:solidFill>
                <a:latin typeface="微软雅黑" pitchFamily="34" charset="-122"/>
                <a:ea typeface="微软雅黑" pitchFamily="34" charset="-122"/>
              </a:rPr>
              <a:t>——curl</a:t>
            </a:r>
            <a:r>
              <a:rPr lang="zh-CN" altLang="en-US" sz="2000" b="1" dirty="0">
                <a:solidFill>
                  <a:schemeClr val="tx1">
                    <a:lumMod val="50000"/>
                    <a:lumOff val="50000"/>
                  </a:schemeClr>
                </a:solidFill>
                <a:latin typeface="微软雅黑" pitchFamily="34" charset="-122"/>
                <a:ea typeface="微软雅黑" pitchFamily="34" charset="-122"/>
              </a:rPr>
              <a:t>查看</a:t>
            </a:r>
            <a:r>
              <a:rPr lang="en-US" altLang="zh-CN" sz="2000" b="1" dirty="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消息</a:t>
            </a:r>
            <a:endParaRPr lang="zh-CN" altLang="en-US" sz="2000" b="1" dirty="0">
              <a:solidFill>
                <a:schemeClr val="tx1">
                  <a:lumMod val="50000"/>
                  <a:lumOff val="50000"/>
                </a:schemeClr>
              </a:solidFill>
              <a:latin typeface="微软雅黑" pitchFamily="34" charset="-122"/>
              <a:ea typeface="微软雅黑" pitchFamily="34" charset="-122"/>
            </a:endParaRPr>
          </a:p>
        </p:txBody>
      </p:sp>
      <p:grpSp>
        <p:nvGrpSpPr>
          <p:cNvPr id="9" name="组合 2"/>
          <p:cNvGrpSpPr>
            <a:grpSpLocks/>
          </p:cNvGrpSpPr>
          <p:nvPr/>
        </p:nvGrpSpPr>
        <p:grpSpPr bwMode="auto">
          <a:xfrm>
            <a:off x="878610" y="2133600"/>
            <a:ext cx="7338287" cy="3924302"/>
            <a:chOff x="2872136" y="3653898"/>
            <a:chExt cx="1666218" cy="2991161"/>
          </a:xfrm>
        </p:grpSpPr>
        <p:sp>
          <p:nvSpPr>
            <p:cNvPr id="10" name="矩形 1"/>
            <p:cNvSpPr>
              <a:spLocks noChangeArrowheads="1"/>
            </p:cNvSpPr>
            <p:nvPr/>
          </p:nvSpPr>
          <p:spPr bwMode="auto">
            <a:xfrm>
              <a:off x="2872136" y="3653898"/>
              <a:ext cx="1666218" cy="299116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2" name="矩形 11"/>
            <p:cNvSpPr>
              <a:spLocks noChangeArrowheads="1"/>
            </p:cNvSpPr>
            <p:nvPr/>
          </p:nvSpPr>
          <p:spPr bwMode="auto">
            <a:xfrm>
              <a:off x="2938459" y="3801945"/>
              <a:ext cx="1599895" cy="260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itheima@localhost</a:t>
              </a:r>
              <a:r>
                <a:rPr lang="en-US" altLang="zh-CN" sz="1200" b="1" kern="0" dirty="0">
                  <a:solidFill>
                    <a:prstClr val="white"/>
                  </a:solidFill>
                  <a:latin typeface="微软雅黑" pitchFamily="34" charset="-122"/>
                  <a:ea typeface="微软雅黑" pitchFamily="34" charset="-122"/>
                </a:rPr>
                <a:t> ~]$ curl -I http://www.itheima.com</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HTTP/1.1 200 OK</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Date: Tue, 25 Oct 2016 10:13:59 GMT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Server: Apache/2.2.25 (Win32) </a:t>
              </a:r>
              <a:r>
                <a:rPr lang="en-US" altLang="zh-CN" sz="1200" b="1" kern="0" dirty="0" err="1">
                  <a:solidFill>
                    <a:prstClr val="white"/>
                  </a:solidFill>
                  <a:latin typeface="微软雅黑" pitchFamily="34" charset="-122"/>
                  <a:ea typeface="微软雅黑" pitchFamily="34" charset="-122"/>
                </a:rPr>
                <a:t>mod_fcgid</a:t>
              </a:r>
              <a:r>
                <a:rPr lang="en-US" altLang="zh-CN" sz="1200" b="1" kern="0" dirty="0">
                  <a:solidFill>
                    <a:prstClr val="white"/>
                  </a:solidFill>
                  <a:latin typeface="微软雅黑" pitchFamily="34" charset="-122"/>
                  <a:ea typeface="微软雅黑" pitchFamily="34" charset="-122"/>
                </a:rPr>
                <a:t>/2.3.6</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Vary: Accept-</a:t>
              </a:r>
              <a:r>
                <a:rPr lang="en-US" altLang="zh-CN" sz="1200" b="1" kern="0" dirty="0" err="1">
                  <a:solidFill>
                    <a:prstClr val="white"/>
                  </a:solidFill>
                  <a:latin typeface="微软雅黑" pitchFamily="34" charset="-122"/>
                  <a:ea typeface="微软雅黑" pitchFamily="34" charset="-122"/>
                </a:rPr>
                <a:t>Encoding,Cookie</a:t>
              </a:r>
              <a:endParaRPr lang="en-US" altLang="zh-CN" sz="12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Cache-Control: max-age=3, must-revalidate</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Content-Length: 161292</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Set-Cookie: expires=Tue, 25-Oct-2016 15:59:59 GMT; domain=itheima.com; path=/</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Content-Type: text/html; charset=UTF-8</a:t>
              </a:r>
            </a:p>
          </p:txBody>
        </p:sp>
      </p:grpSp>
      <p:sp>
        <p:nvSpPr>
          <p:cNvPr id="13" name="矩形 12"/>
          <p:cNvSpPr/>
          <p:nvPr/>
        </p:nvSpPr>
        <p:spPr>
          <a:xfrm>
            <a:off x="5849132" y="1883304"/>
            <a:ext cx="2527300" cy="800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65000"/>
                    <a:lumOff val="35000"/>
                  </a:schemeClr>
                </a:solidFill>
              </a:rPr>
              <a:t>发送请求</a:t>
            </a:r>
            <a:endParaRPr lang="en-US" altLang="zh-CN" b="1" dirty="0" smtClean="0">
              <a:solidFill>
                <a:schemeClr val="tx1">
                  <a:lumMod val="65000"/>
                  <a:lumOff val="35000"/>
                </a:schemeClr>
              </a:solidFill>
            </a:endParaRPr>
          </a:p>
          <a:p>
            <a:pPr algn="ctr"/>
            <a:r>
              <a:rPr lang="zh-CN" altLang="en-US" b="1" dirty="0" smtClean="0">
                <a:solidFill>
                  <a:schemeClr val="tx1">
                    <a:lumMod val="65000"/>
                    <a:lumOff val="35000"/>
                  </a:schemeClr>
                </a:solidFill>
              </a:rPr>
              <a:t>并</a:t>
            </a:r>
            <a:r>
              <a:rPr lang="zh-CN" altLang="en-US" b="1" dirty="0">
                <a:solidFill>
                  <a:schemeClr val="tx1">
                    <a:lumMod val="65000"/>
                    <a:lumOff val="35000"/>
                  </a:schemeClr>
                </a:solidFill>
              </a:rPr>
              <a:t>显示响应消息头</a:t>
            </a:r>
          </a:p>
        </p:txBody>
      </p:sp>
    </p:spTree>
    <p:custDataLst>
      <p:tags r:id="rId1"/>
    </p:custDataLst>
    <p:extLst>
      <p:ext uri="{BB962C8B-B14F-4D97-AF65-F5344CB8AC3E}">
        <p14:creationId xmlns:p14="http://schemas.microsoft.com/office/powerpoint/2010/main" val="1235390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消息</a:t>
            </a:r>
            <a:r>
              <a:rPr lang="en-US" altLang="zh-CN" sz="2000" b="1" dirty="0">
                <a:solidFill>
                  <a:schemeClr val="tx1">
                    <a:lumMod val="50000"/>
                    <a:lumOff val="50000"/>
                  </a:schemeClr>
                </a:solidFill>
                <a:latin typeface="微软雅黑" pitchFamily="34" charset="-122"/>
                <a:ea typeface="微软雅黑" pitchFamily="34" charset="-122"/>
              </a:rPr>
              <a:t>——curl</a:t>
            </a:r>
            <a:r>
              <a:rPr lang="zh-CN" altLang="en-US" sz="2000" b="1" dirty="0">
                <a:solidFill>
                  <a:schemeClr val="tx1">
                    <a:lumMod val="50000"/>
                    <a:lumOff val="50000"/>
                  </a:schemeClr>
                </a:solidFill>
                <a:latin typeface="微软雅黑" pitchFamily="34" charset="-122"/>
                <a:ea typeface="微软雅黑" pitchFamily="34" charset="-122"/>
              </a:rPr>
              <a:t>查看</a:t>
            </a:r>
            <a:r>
              <a:rPr lang="en-US" altLang="zh-CN" sz="2000" b="1" dirty="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消息</a:t>
            </a:r>
            <a:endParaRPr lang="zh-CN" altLang="en-US" sz="2000" b="1" dirty="0">
              <a:solidFill>
                <a:schemeClr val="tx1">
                  <a:lumMod val="50000"/>
                  <a:lumOff val="50000"/>
                </a:schemeClr>
              </a:solidFill>
              <a:latin typeface="微软雅黑" pitchFamily="34" charset="-122"/>
              <a:ea typeface="微软雅黑" pitchFamily="34" charset="-122"/>
            </a:endParaRPr>
          </a:p>
        </p:txBody>
      </p:sp>
      <p:grpSp>
        <p:nvGrpSpPr>
          <p:cNvPr id="9" name="组合 2"/>
          <p:cNvGrpSpPr>
            <a:grpSpLocks/>
          </p:cNvGrpSpPr>
          <p:nvPr/>
        </p:nvGrpSpPr>
        <p:grpSpPr bwMode="auto">
          <a:xfrm>
            <a:off x="446810" y="2133600"/>
            <a:ext cx="7960590" cy="3771900"/>
            <a:chOff x="2872136" y="3653898"/>
            <a:chExt cx="1771565" cy="2874999"/>
          </a:xfrm>
        </p:grpSpPr>
        <p:sp>
          <p:nvSpPr>
            <p:cNvPr id="10" name="矩形 1"/>
            <p:cNvSpPr>
              <a:spLocks noChangeArrowheads="1"/>
            </p:cNvSpPr>
            <p:nvPr/>
          </p:nvSpPr>
          <p:spPr bwMode="auto">
            <a:xfrm>
              <a:off x="2872136" y="3653898"/>
              <a:ext cx="1771565" cy="2874999"/>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2" name="矩形 11"/>
            <p:cNvSpPr>
              <a:spLocks noChangeArrowheads="1"/>
            </p:cNvSpPr>
            <p:nvPr/>
          </p:nvSpPr>
          <p:spPr bwMode="auto">
            <a:xfrm>
              <a:off x="2927155" y="3714825"/>
              <a:ext cx="1669103" cy="260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itheima@localhost</a:t>
              </a:r>
              <a:r>
                <a:rPr lang="en-US" altLang="zh-CN" sz="1200" b="1" kern="0" dirty="0">
                  <a:solidFill>
                    <a:prstClr val="white"/>
                  </a:solidFill>
                  <a:latin typeface="微软雅黑" pitchFamily="34" charset="-122"/>
                  <a:ea typeface="微软雅黑" pitchFamily="34" charset="-122"/>
                </a:rPr>
                <a:t> ~]$ curl http://www.itheima.com | less</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&lt;!DOCTYPE html&gt;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&lt;html </a:t>
              </a:r>
              <a:r>
                <a:rPr lang="en-US" altLang="zh-CN" sz="1200" b="1" kern="0" dirty="0" err="1">
                  <a:solidFill>
                    <a:prstClr val="white"/>
                  </a:solidFill>
                  <a:latin typeface="微软雅黑" pitchFamily="34" charset="-122"/>
                  <a:ea typeface="微软雅黑" pitchFamily="34" charset="-122"/>
                </a:rPr>
                <a:t>lang</a:t>
              </a: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zh</a:t>
              </a:r>
              <a:r>
                <a:rPr lang="en-US" altLang="zh-CN" sz="1200" b="1" kern="0" dirty="0">
                  <a:solidFill>
                    <a:prstClr val="white"/>
                  </a:solidFill>
                  <a:latin typeface="微软雅黑" pitchFamily="34" charset="-122"/>
                  <a:ea typeface="微软雅黑" pitchFamily="34" charset="-122"/>
                </a:rPr>
                <a:t>-CN"&gt;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&lt;head&gt;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&lt;meta charset="UTF-8"&gt;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&lt;meta name="viewport" content="width=device-width"&gt;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&lt;title&gt;</a:t>
              </a:r>
              <a:r>
                <a:rPr lang="zh-CN" altLang="en-US" sz="1200" b="1" kern="0" dirty="0">
                  <a:solidFill>
                    <a:prstClr val="white"/>
                  </a:solidFill>
                  <a:latin typeface="微软雅黑" pitchFamily="34" charset="-122"/>
                  <a:ea typeface="微软雅黑" pitchFamily="34" charset="-122"/>
                </a:rPr>
                <a:t>黑马程序员官网 </a:t>
              </a:r>
              <a:r>
                <a:rPr lang="en-US" altLang="zh-CN" sz="1200" b="1" kern="0" dirty="0">
                  <a:solidFill>
                    <a:prstClr val="white"/>
                  </a:solidFill>
                  <a:latin typeface="微软雅黑" pitchFamily="34" charset="-122"/>
                  <a:ea typeface="微软雅黑" pitchFamily="34" charset="-122"/>
                </a:rPr>
                <a:t>| Android</a:t>
              </a:r>
              <a:r>
                <a:rPr lang="zh-CN" altLang="en-US" sz="1200" b="1" kern="0" dirty="0">
                  <a:solidFill>
                    <a:prstClr val="white"/>
                  </a:solidFill>
                  <a:latin typeface="微软雅黑" pitchFamily="34" charset="-122"/>
                  <a:ea typeface="微软雅黑" pitchFamily="34" charset="-122"/>
                </a:rPr>
                <a:t>培训</a:t>
              </a:r>
              <a:r>
                <a:rPr lang="en-US" altLang="zh-CN" sz="1200" b="1" kern="0" dirty="0">
                  <a:solidFill>
                    <a:prstClr val="white"/>
                  </a:solidFill>
                  <a:latin typeface="微软雅黑" pitchFamily="34" charset="-122"/>
                  <a:ea typeface="微软雅黑" pitchFamily="34" charset="-122"/>
                </a:rPr>
                <a:t>|Java</a:t>
              </a:r>
              <a:r>
                <a:rPr lang="zh-CN" altLang="en-US" sz="1200" b="1" kern="0" dirty="0">
                  <a:solidFill>
                    <a:prstClr val="white"/>
                  </a:solidFill>
                  <a:latin typeface="微软雅黑" pitchFamily="34" charset="-122"/>
                  <a:ea typeface="微软雅黑" pitchFamily="34" charset="-122"/>
                </a:rPr>
                <a:t>培训</a:t>
              </a: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JavaEE</a:t>
              </a:r>
              <a:r>
                <a:rPr lang="zh-CN" altLang="en-US" sz="1200" b="1" kern="0" dirty="0">
                  <a:solidFill>
                    <a:prstClr val="white"/>
                  </a:solidFill>
                  <a:latin typeface="微软雅黑" pitchFamily="34" charset="-122"/>
                  <a:ea typeface="微软雅黑" pitchFamily="34" charset="-122"/>
                </a:rPr>
                <a:t>培训</a:t>
              </a:r>
              <a:r>
                <a:rPr lang="en-US" altLang="zh-CN" sz="1200" b="1" kern="0" dirty="0">
                  <a:solidFill>
                    <a:prstClr val="white"/>
                  </a:solidFill>
                  <a:latin typeface="微软雅黑" pitchFamily="34" charset="-122"/>
                  <a:ea typeface="微软雅黑" pitchFamily="34" charset="-122"/>
                </a:rPr>
                <a:t>|iOS</a:t>
              </a:r>
              <a:r>
                <a:rPr lang="zh-CN" altLang="en-US" sz="1200" b="1" kern="0" dirty="0">
                  <a:solidFill>
                    <a:prstClr val="white"/>
                  </a:solidFill>
                  <a:latin typeface="微软雅黑" pitchFamily="34" charset="-122"/>
                  <a:ea typeface="微软雅黑" pitchFamily="34" charset="-122"/>
                </a:rPr>
                <a:t>培训</a:t>
              </a:r>
              <a:r>
                <a:rPr lang="en-US" altLang="zh-CN" sz="1200" b="1" kern="0" dirty="0">
                  <a:solidFill>
                    <a:prstClr val="white"/>
                  </a:solidFill>
                  <a:latin typeface="微软雅黑" pitchFamily="34" charset="-122"/>
                  <a:ea typeface="微软雅黑" pitchFamily="34" charset="-122"/>
                </a:rPr>
                <a:t>|UI</a:t>
              </a:r>
              <a:r>
                <a:rPr lang="zh-CN" altLang="en-US" sz="1200" b="1" kern="0" dirty="0">
                  <a:solidFill>
                    <a:prstClr val="white"/>
                  </a:solidFill>
                  <a:latin typeface="微软雅黑" pitchFamily="34" charset="-122"/>
                  <a:ea typeface="微软雅黑" pitchFamily="34" charset="-122"/>
                </a:rPr>
                <a:t>设计培训</a:t>
              </a:r>
              <a:r>
                <a:rPr lang="en-US" altLang="zh-CN" sz="1200" b="1" kern="0" dirty="0">
                  <a:solidFill>
                    <a:prstClr val="white"/>
                  </a:solidFill>
                  <a:latin typeface="微软雅黑" pitchFamily="34" charset="-122"/>
                  <a:ea typeface="微软雅黑" pitchFamily="34" charset="-122"/>
                </a:rPr>
                <a:t>|</a:t>
              </a:r>
              <a:r>
                <a:rPr lang="zh-CN" altLang="en-US" sz="1200" b="1" kern="0" dirty="0">
                  <a:solidFill>
                    <a:prstClr val="white"/>
                  </a:solidFill>
                  <a:latin typeface="微软雅黑" pitchFamily="34" charset="-122"/>
                  <a:ea typeface="微软雅黑" pitchFamily="34" charset="-122"/>
                </a:rPr>
                <a:t>云计算</a:t>
              </a:r>
              <a:r>
                <a:rPr lang="en-US" altLang="zh-CN" sz="1200" b="1" kern="0" dirty="0">
                  <a:solidFill>
                    <a:prstClr val="white"/>
                  </a:solidFill>
                  <a:latin typeface="微软雅黑" pitchFamily="34" charset="-122"/>
                  <a:ea typeface="微软雅黑" pitchFamily="34" charset="-122"/>
                </a:rPr>
                <a:t>|PHP|</a:t>
              </a:r>
              <a:r>
                <a:rPr lang="zh-CN" altLang="en-US" sz="1200" b="1" kern="0" dirty="0">
                  <a:solidFill>
                    <a:prstClr val="white"/>
                  </a:solidFill>
                  <a:latin typeface="微软雅黑" pitchFamily="34" charset="-122"/>
                  <a:ea typeface="微软雅黑" pitchFamily="34" charset="-122"/>
                </a:rPr>
                <a:t>前端移动开发</a:t>
              </a:r>
              <a:r>
                <a:rPr lang="en-US" altLang="zh-CN" sz="1200" b="1" kern="0" dirty="0">
                  <a:solidFill>
                    <a:prstClr val="white"/>
                  </a:solidFill>
                  <a:latin typeface="微软雅黑" pitchFamily="34" charset="-122"/>
                  <a:ea typeface="微软雅黑" pitchFamily="34" charset="-122"/>
                </a:rPr>
                <a:t>&lt;/title&gt;</a:t>
              </a:r>
            </a:p>
            <a:p>
              <a:pPr marL="0" lvl="0" indent="0" eaLnBrk="0" hangingPunct="0">
                <a:lnSpc>
                  <a:spcPct val="200000"/>
                </a:lnSpc>
                <a:defRPr/>
              </a:pPr>
              <a:r>
                <a:rPr lang="en-US" altLang="zh-CN" sz="1200" b="1" kern="0" dirty="0" smtClean="0">
                  <a:solidFill>
                    <a:prstClr val="white"/>
                  </a:solidFill>
                  <a:latin typeface="微软雅黑" pitchFamily="34" charset="-122"/>
                  <a:ea typeface="微软雅黑" pitchFamily="34" charset="-122"/>
                </a:rPr>
                <a:t>……</a:t>
              </a:r>
              <a:endParaRPr lang="en-US" altLang="zh-CN" sz="1200" b="1" kern="0" dirty="0">
                <a:solidFill>
                  <a:prstClr val="white"/>
                </a:solidFill>
                <a:latin typeface="微软雅黑" pitchFamily="34" charset="-122"/>
                <a:ea typeface="微软雅黑" pitchFamily="34" charset="-122"/>
              </a:endParaRPr>
            </a:p>
          </p:txBody>
        </p:sp>
      </p:grpSp>
      <p:sp>
        <p:nvSpPr>
          <p:cNvPr id="13" name="矩形 12"/>
          <p:cNvSpPr/>
          <p:nvPr/>
        </p:nvSpPr>
        <p:spPr>
          <a:xfrm>
            <a:off x="6052332" y="1832504"/>
            <a:ext cx="2527300" cy="800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65000"/>
                    <a:lumOff val="35000"/>
                  </a:schemeClr>
                </a:solidFill>
              </a:rPr>
              <a:t>发送请求</a:t>
            </a:r>
            <a:endParaRPr lang="en-US" altLang="zh-CN" b="1" dirty="0" smtClean="0">
              <a:solidFill>
                <a:schemeClr val="tx1">
                  <a:lumMod val="65000"/>
                  <a:lumOff val="35000"/>
                </a:schemeClr>
              </a:solidFill>
            </a:endParaRPr>
          </a:p>
          <a:p>
            <a:pPr algn="ctr"/>
            <a:r>
              <a:rPr lang="zh-CN" altLang="en-US" b="1" dirty="0" smtClean="0">
                <a:solidFill>
                  <a:schemeClr val="tx1">
                    <a:lumMod val="65000"/>
                    <a:lumOff val="35000"/>
                  </a:schemeClr>
                </a:solidFill>
              </a:rPr>
              <a:t>并</a:t>
            </a:r>
            <a:r>
              <a:rPr lang="zh-CN" altLang="en-US" b="1" dirty="0">
                <a:solidFill>
                  <a:schemeClr val="tx1">
                    <a:lumMod val="65000"/>
                    <a:lumOff val="35000"/>
                  </a:schemeClr>
                </a:solidFill>
              </a:rPr>
              <a:t>显示响应的实体内容</a:t>
            </a:r>
          </a:p>
        </p:txBody>
      </p:sp>
    </p:spTree>
    <p:custDataLst>
      <p:tags r:id="rId1"/>
    </p:custDataLst>
    <p:extLst>
      <p:ext uri="{BB962C8B-B14F-4D97-AF65-F5344CB8AC3E}">
        <p14:creationId xmlns:p14="http://schemas.microsoft.com/office/powerpoint/2010/main" val="2888451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消息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浏览器查看</a:t>
            </a:r>
            <a:r>
              <a:rPr lang="en-US" altLang="zh-CN" sz="2000" b="1" dirty="0">
                <a:solidFill>
                  <a:schemeClr val="tx1">
                    <a:lumMod val="50000"/>
                    <a:lumOff val="50000"/>
                  </a:schemeClr>
                </a:solidFill>
                <a:latin typeface="微软雅黑" pitchFamily="34" charset="-122"/>
                <a:ea typeface="微软雅黑" pitchFamily="34" charset="-122"/>
              </a:rPr>
              <a:t>HTTP</a:t>
            </a:r>
            <a:r>
              <a:rPr lang="zh-CN" altLang="en-US" sz="2000" b="1" dirty="0">
                <a:solidFill>
                  <a:schemeClr val="tx1">
                    <a:lumMod val="50000"/>
                    <a:lumOff val="50000"/>
                  </a:schemeClr>
                </a:solidFill>
                <a:latin typeface="微软雅黑" pitchFamily="34" charset="-122"/>
                <a:ea typeface="微软雅黑" pitchFamily="34" charset="-122"/>
              </a:rPr>
              <a:t>消息</a:t>
            </a:r>
          </a:p>
        </p:txBody>
      </p:sp>
      <p:sp>
        <p:nvSpPr>
          <p:cNvPr id="5" name="矩形 4"/>
          <p:cNvSpPr/>
          <p:nvPr/>
        </p:nvSpPr>
        <p:spPr>
          <a:xfrm>
            <a:off x="362198" y="1948174"/>
            <a:ext cx="8401792" cy="2862322"/>
          </a:xfrm>
          <a:prstGeom prst="rect">
            <a:avLst/>
          </a:prstGeom>
        </p:spPr>
        <p:txBody>
          <a:bodyPr wrap="square">
            <a:spAutoFit/>
          </a:bodyPr>
          <a:lstStyle/>
          <a:p>
            <a:pPr>
              <a:lnSpc>
                <a:spcPct val="200000"/>
              </a:lnSpc>
            </a:pPr>
            <a:r>
              <a:rPr lang="zh-CN" altLang="en-US" b="1" u="sng" dirty="0" smtClean="0">
                <a:solidFill>
                  <a:srgbClr val="0070C0"/>
                </a:solidFill>
              </a:rPr>
              <a:t>主流浏览器</a:t>
            </a:r>
            <a:r>
              <a:rPr lang="zh-CN" altLang="en-US" dirty="0" smtClean="0"/>
              <a:t>：如</a:t>
            </a:r>
            <a:r>
              <a:rPr lang="zh-CN" altLang="en-US" dirty="0"/>
              <a:t>火狐、</a:t>
            </a:r>
            <a:r>
              <a:rPr lang="en-US" altLang="zh-CN" dirty="0"/>
              <a:t>Google </a:t>
            </a:r>
            <a:r>
              <a:rPr lang="en-US" altLang="zh-CN" dirty="0" smtClean="0"/>
              <a:t>Chrome</a:t>
            </a:r>
            <a:r>
              <a:rPr lang="zh-CN" altLang="en-US" dirty="0" smtClean="0"/>
              <a:t>等。</a:t>
            </a:r>
            <a:endParaRPr lang="zh-CN" altLang="en-US" dirty="0"/>
          </a:p>
          <a:p>
            <a:pPr>
              <a:lnSpc>
                <a:spcPct val="200000"/>
              </a:lnSpc>
            </a:pPr>
            <a:r>
              <a:rPr lang="zh-CN" altLang="en-US" b="1" u="sng" dirty="0" smtClean="0">
                <a:solidFill>
                  <a:srgbClr val="0070C0"/>
                </a:solidFill>
              </a:rPr>
              <a:t>开发者工具</a:t>
            </a:r>
            <a:r>
              <a:rPr lang="zh-CN" altLang="en-US" dirty="0"/>
              <a:t>：</a:t>
            </a:r>
            <a:r>
              <a:rPr lang="zh-CN" altLang="en-US" dirty="0" smtClean="0"/>
              <a:t>主流浏览器加入了开发</a:t>
            </a:r>
            <a:r>
              <a:rPr lang="zh-CN" altLang="en-US" dirty="0"/>
              <a:t>者工具的功能，可以很方便地查看浏览一个网页时发送的所有请求，包括请求消息和响应消息等</a:t>
            </a:r>
            <a:r>
              <a:rPr lang="zh-CN" altLang="en-US" dirty="0" smtClean="0"/>
              <a:t>。</a:t>
            </a:r>
            <a:endParaRPr lang="en-US" altLang="zh-CN" dirty="0" smtClean="0"/>
          </a:p>
          <a:p>
            <a:pPr>
              <a:lnSpc>
                <a:spcPct val="200000"/>
              </a:lnSpc>
            </a:pPr>
            <a:r>
              <a:rPr lang="zh-CN" altLang="en-US" b="1" u="sng" dirty="0" smtClean="0">
                <a:solidFill>
                  <a:srgbClr val="0070C0"/>
                </a:solidFill>
              </a:rPr>
              <a:t>示例</a:t>
            </a:r>
            <a:r>
              <a:rPr lang="zh-CN" altLang="en-US" dirty="0"/>
              <a:t>：以</a:t>
            </a:r>
            <a:r>
              <a:rPr lang="en-US" altLang="zh-CN" dirty="0"/>
              <a:t>Chrome</a:t>
            </a:r>
            <a:r>
              <a:rPr lang="zh-CN" altLang="en-US" dirty="0"/>
              <a:t>浏览器为例，在浏览器窗口中按</a:t>
            </a:r>
            <a:r>
              <a:rPr lang="en-US" altLang="zh-CN" dirty="0"/>
              <a:t>F12</a:t>
            </a:r>
            <a:r>
              <a:rPr lang="zh-CN" altLang="en-US" dirty="0"/>
              <a:t>键可以启动开发者工具，然后执行</a:t>
            </a:r>
            <a:r>
              <a:rPr lang="en-US" altLang="zh-CN" dirty="0"/>
              <a:t>【Network】-【Headers</a:t>
            </a:r>
            <a:r>
              <a:rPr lang="en-US" altLang="zh-CN" dirty="0" smtClean="0"/>
              <a:t>】</a:t>
            </a:r>
            <a:r>
              <a:rPr lang="zh-CN" altLang="en-US" dirty="0" smtClean="0"/>
              <a:t>。</a:t>
            </a:r>
            <a:endParaRPr lang="en-US" altLang="zh-CN" dirty="0"/>
          </a:p>
        </p:txBody>
      </p:sp>
    </p:spTree>
    <p:custDataLst>
      <p:tags r:id="rId1"/>
    </p:custDataLst>
    <p:extLst>
      <p:ext uri="{BB962C8B-B14F-4D97-AF65-F5344CB8AC3E}">
        <p14:creationId xmlns:p14="http://schemas.microsoft.com/office/powerpoint/2010/main" val="3433091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消息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浏览器查看</a:t>
            </a:r>
            <a:r>
              <a:rPr lang="en-US" altLang="zh-CN" sz="2000" b="1" dirty="0">
                <a:solidFill>
                  <a:schemeClr val="tx1">
                    <a:lumMod val="50000"/>
                    <a:lumOff val="50000"/>
                  </a:schemeClr>
                </a:solidFill>
                <a:latin typeface="微软雅黑" pitchFamily="34" charset="-122"/>
                <a:ea typeface="微软雅黑" pitchFamily="34" charset="-122"/>
              </a:rPr>
              <a:t>HTTP</a:t>
            </a:r>
            <a:r>
              <a:rPr lang="zh-CN" altLang="en-US" sz="2000" b="1" dirty="0">
                <a:solidFill>
                  <a:schemeClr val="tx1">
                    <a:lumMod val="50000"/>
                    <a:lumOff val="50000"/>
                  </a:schemeClr>
                </a:solidFill>
                <a:latin typeface="微软雅黑" pitchFamily="34" charset="-122"/>
                <a:ea typeface="微软雅黑" pitchFamily="34" charset="-122"/>
              </a:rPr>
              <a:t>消息</a:t>
            </a:r>
          </a:p>
        </p:txBody>
      </p:sp>
      <p:pic>
        <p:nvPicPr>
          <p:cNvPr id="5122" name="Picture 2" descr="无标题"/>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6612" y="1825024"/>
            <a:ext cx="509587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366999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请求消息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请求</a:t>
            </a:r>
            <a:r>
              <a:rPr lang="zh-CN" altLang="en-US" sz="2000" b="1" dirty="0">
                <a:solidFill>
                  <a:schemeClr val="tx1">
                    <a:lumMod val="50000"/>
                    <a:lumOff val="50000"/>
                  </a:schemeClr>
                </a:solidFill>
                <a:latin typeface="微软雅黑" pitchFamily="34" charset="-122"/>
                <a:ea typeface="微软雅黑" pitchFamily="34" charset="-122"/>
              </a:rPr>
              <a:t>行</a:t>
            </a:r>
          </a:p>
        </p:txBody>
      </p:sp>
      <p:sp>
        <p:nvSpPr>
          <p:cNvPr id="5" name="矩形 4"/>
          <p:cNvSpPr/>
          <p:nvPr/>
        </p:nvSpPr>
        <p:spPr>
          <a:xfrm>
            <a:off x="362198" y="1948174"/>
            <a:ext cx="8604002" cy="1111907"/>
          </a:xfrm>
          <a:prstGeom prst="rect">
            <a:avLst/>
          </a:prstGeom>
        </p:spPr>
        <p:txBody>
          <a:bodyPr wrap="square">
            <a:spAutoFit/>
          </a:bodyPr>
          <a:lstStyle/>
          <a:p>
            <a:pPr>
              <a:lnSpc>
                <a:spcPct val="200000"/>
              </a:lnSpc>
            </a:pPr>
            <a:r>
              <a:rPr lang="zh-CN" altLang="en-US" b="1" u="sng" dirty="0" smtClean="0">
                <a:solidFill>
                  <a:srgbClr val="0070C0"/>
                </a:solidFill>
              </a:rPr>
              <a:t>请求消息的组成</a:t>
            </a:r>
            <a:r>
              <a:rPr lang="zh-CN" altLang="en-US" dirty="0" smtClean="0"/>
              <a:t>：</a:t>
            </a:r>
            <a:r>
              <a:rPr lang="en-US" altLang="zh-CN" dirty="0"/>
              <a:t>HTTP</a:t>
            </a:r>
            <a:r>
              <a:rPr lang="zh-CN" altLang="en-US" dirty="0"/>
              <a:t>请求消息由请求行、请求头和实体内容三部分组成，请求行位于请求消息的第一行</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val="806548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请求消息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请求</a:t>
            </a:r>
            <a:r>
              <a:rPr lang="zh-CN" altLang="en-US" sz="2000" b="1" dirty="0">
                <a:solidFill>
                  <a:schemeClr val="tx1">
                    <a:lumMod val="50000"/>
                    <a:lumOff val="50000"/>
                  </a:schemeClr>
                </a:solidFill>
                <a:latin typeface="微软雅黑" pitchFamily="34" charset="-122"/>
                <a:ea typeface="微软雅黑" pitchFamily="34" charset="-122"/>
              </a:rPr>
              <a:t>行</a:t>
            </a:r>
          </a:p>
        </p:txBody>
      </p:sp>
      <p:sp>
        <p:nvSpPr>
          <p:cNvPr id="5" name="矩形 4"/>
          <p:cNvSpPr/>
          <p:nvPr/>
        </p:nvSpPr>
        <p:spPr>
          <a:xfrm>
            <a:off x="362198" y="1948174"/>
            <a:ext cx="8604002" cy="2308324"/>
          </a:xfrm>
          <a:prstGeom prst="rect">
            <a:avLst/>
          </a:prstGeom>
        </p:spPr>
        <p:txBody>
          <a:bodyPr wrap="square">
            <a:spAutoFit/>
          </a:bodyPr>
          <a:lstStyle/>
          <a:p>
            <a:pPr>
              <a:lnSpc>
                <a:spcPct val="200000"/>
              </a:lnSpc>
            </a:pPr>
            <a:r>
              <a:rPr lang="zh-CN" altLang="en-US" b="1" u="sng" dirty="0">
                <a:solidFill>
                  <a:srgbClr val="0070C0"/>
                </a:solidFill>
              </a:rPr>
              <a:t>示例：</a:t>
            </a:r>
            <a:r>
              <a:rPr lang="en-US" altLang="zh-CN" b="1" u="sng" dirty="0">
                <a:solidFill>
                  <a:srgbClr val="0070C0"/>
                </a:solidFill>
              </a:rPr>
              <a:t>GET /</a:t>
            </a:r>
            <a:r>
              <a:rPr lang="en-US" altLang="zh-CN" b="1" u="sng" dirty="0" err="1">
                <a:solidFill>
                  <a:srgbClr val="0070C0"/>
                </a:solidFill>
              </a:rPr>
              <a:t>index.php</a:t>
            </a:r>
            <a:r>
              <a:rPr lang="en-US" altLang="zh-CN" b="1" u="sng" dirty="0">
                <a:solidFill>
                  <a:srgbClr val="0070C0"/>
                </a:solidFill>
              </a:rPr>
              <a:t> HTTP/1.1</a:t>
            </a:r>
          </a:p>
          <a:p>
            <a:pPr marL="285750" indent="-285750">
              <a:lnSpc>
                <a:spcPct val="150000"/>
              </a:lnSpc>
              <a:buFont typeface="Wingdings" panose="05000000000000000000" pitchFamily="2" charset="2"/>
              <a:buChar char="l"/>
            </a:pPr>
            <a:r>
              <a:rPr lang="zh-CN" altLang="en-US" dirty="0" smtClean="0"/>
              <a:t>请求方式：</a:t>
            </a:r>
            <a:r>
              <a:rPr lang="en-US" altLang="zh-CN" dirty="0" smtClean="0"/>
              <a:t>GET</a:t>
            </a:r>
            <a:r>
              <a:rPr lang="zh-CN" altLang="en-US" dirty="0"/>
              <a:t>是</a:t>
            </a:r>
            <a:r>
              <a:rPr lang="zh-CN" altLang="en-US" dirty="0" smtClean="0"/>
              <a:t>浏览器</a:t>
            </a:r>
            <a:r>
              <a:rPr lang="zh-CN" altLang="en-US" dirty="0"/>
              <a:t>打开网页默认使用的方式</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请求</a:t>
            </a:r>
            <a:r>
              <a:rPr lang="zh-CN" altLang="en-US" dirty="0"/>
              <a:t>资源</a:t>
            </a:r>
            <a:r>
              <a:rPr lang="zh-CN" altLang="en-US" dirty="0" smtClean="0"/>
              <a:t>路径：</a:t>
            </a:r>
            <a:r>
              <a:rPr lang="en-US" altLang="zh-CN" dirty="0" smtClean="0"/>
              <a:t>/</a:t>
            </a:r>
            <a:r>
              <a:rPr lang="en-US" altLang="zh-CN" dirty="0" err="1" smtClean="0"/>
              <a:t>index.php</a:t>
            </a:r>
            <a:r>
              <a:rPr lang="zh-CN" altLang="en-US" dirty="0" smtClean="0"/>
              <a:t>请求</a:t>
            </a:r>
            <a:r>
              <a:rPr lang="zh-CN" altLang="en-US" dirty="0"/>
              <a:t>资源路径是指当</a:t>
            </a:r>
            <a:r>
              <a:rPr lang="zh-CN" altLang="en-US" dirty="0" smtClean="0"/>
              <a:t>访问“</a:t>
            </a:r>
            <a:r>
              <a:rPr lang="en-US" altLang="zh-CN" dirty="0" smtClean="0"/>
              <a:t>http</a:t>
            </a:r>
            <a:r>
              <a:rPr lang="en-US" altLang="zh-CN" dirty="0"/>
              <a:t>://</a:t>
            </a:r>
            <a:r>
              <a:rPr lang="zh-CN" altLang="en-US" dirty="0"/>
              <a:t>域名</a:t>
            </a:r>
            <a:r>
              <a:rPr lang="en-US" altLang="zh-CN" dirty="0"/>
              <a:t>/</a:t>
            </a:r>
            <a:r>
              <a:rPr lang="en-US" altLang="zh-CN" dirty="0" err="1" smtClean="0"/>
              <a:t>index.php</a:t>
            </a:r>
            <a:r>
              <a:rPr lang="en-US" altLang="zh-CN" dirty="0" smtClean="0">
                <a:latin typeface="宋体" panose="02010600030101010101" pitchFamily="2" charset="-122"/>
              </a:rPr>
              <a:t>”</a:t>
            </a:r>
          </a:p>
          <a:p>
            <a:pPr>
              <a:lnSpc>
                <a:spcPct val="150000"/>
              </a:lnSpc>
            </a:pPr>
            <a:r>
              <a:rPr lang="zh-CN" altLang="en-US" dirty="0" smtClean="0"/>
              <a:t>　 </a:t>
            </a:r>
            <a:r>
              <a:rPr lang="en-US" altLang="zh-CN" dirty="0" smtClean="0"/>
              <a:t>URL</a:t>
            </a:r>
            <a:r>
              <a:rPr lang="zh-CN" altLang="en-US" dirty="0"/>
              <a:t>地址时，域名后面的部分</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en-US" altLang="zh-CN" dirty="0" smtClean="0"/>
              <a:t>HTTP</a:t>
            </a:r>
            <a:r>
              <a:rPr lang="zh-CN" altLang="en-US" dirty="0"/>
              <a:t>协议</a:t>
            </a:r>
            <a:r>
              <a:rPr lang="zh-CN" altLang="en-US" dirty="0" smtClean="0"/>
              <a:t>版本：</a:t>
            </a:r>
            <a:r>
              <a:rPr lang="en-US" altLang="zh-CN" dirty="0" smtClean="0"/>
              <a:t>HTTP/1.1</a:t>
            </a:r>
            <a:r>
              <a:rPr lang="zh-CN" altLang="en-US" dirty="0" smtClean="0"/>
              <a:t>。</a:t>
            </a:r>
            <a:endParaRPr lang="en-US" altLang="zh-CN" dirty="0"/>
          </a:p>
        </p:txBody>
      </p:sp>
      <p:sp>
        <p:nvSpPr>
          <p:cNvPr id="6" name="圆角矩形 5"/>
          <p:cNvSpPr/>
          <p:nvPr/>
        </p:nvSpPr>
        <p:spPr>
          <a:xfrm>
            <a:off x="508000" y="4307298"/>
            <a:ext cx="8204200" cy="1344202"/>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常用的请求方式有</a:t>
            </a:r>
            <a:r>
              <a:rPr lang="en-US" altLang="zh-CN" dirty="0">
                <a:solidFill>
                  <a:schemeClr val="tx1"/>
                </a:solidFill>
              </a:rPr>
              <a:t>GET</a:t>
            </a:r>
            <a:r>
              <a:rPr lang="zh-CN" altLang="en-US" dirty="0">
                <a:solidFill>
                  <a:schemeClr val="tx1"/>
                </a:solidFill>
              </a:rPr>
              <a:t>和</a:t>
            </a:r>
            <a:r>
              <a:rPr lang="en-US" altLang="zh-CN" dirty="0" smtClean="0">
                <a:solidFill>
                  <a:schemeClr val="tx1"/>
                </a:solidFill>
              </a:rPr>
              <a:t>POST</a:t>
            </a:r>
            <a:r>
              <a:rPr lang="zh-CN" altLang="en-US" dirty="0" smtClean="0">
                <a:solidFill>
                  <a:schemeClr val="tx1"/>
                </a:solidFill>
              </a:rPr>
              <a:t>。</a:t>
            </a:r>
            <a:endParaRPr lang="en-US" altLang="zh-CN" dirty="0">
              <a:solidFill>
                <a:schemeClr val="tx1"/>
              </a:solidFill>
            </a:endParaRPr>
          </a:p>
          <a:p>
            <a:pPr algn="ctr"/>
            <a:r>
              <a:rPr lang="zh-CN" altLang="en-US" dirty="0" smtClean="0">
                <a:solidFill>
                  <a:schemeClr val="tx1"/>
                </a:solidFill>
              </a:rPr>
              <a:t> 其中，</a:t>
            </a:r>
            <a:r>
              <a:rPr lang="en-US" altLang="zh-CN" dirty="0" smtClean="0">
                <a:solidFill>
                  <a:schemeClr val="tx1"/>
                </a:solidFill>
              </a:rPr>
              <a:t>POST</a:t>
            </a:r>
            <a:r>
              <a:rPr lang="zh-CN" altLang="en-US" dirty="0">
                <a:solidFill>
                  <a:schemeClr val="tx1"/>
                </a:solidFill>
              </a:rPr>
              <a:t>方式经常用在网页的</a:t>
            </a:r>
            <a:r>
              <a:rPr lang="en-US" altLang="zh-CN" dirty="0">
                <a:solidFill>
                  <a:schemeClr val="tx1"/>
                </a:solidFill>
              </a:rPr>
              <a:t>&lt;form&gt;</a:t>
            </a:r>
            <a:r>
              <a:rPr lang="zh-CN" altLang="en-US" dirty="0">
                <a:solidFill>
                  <a:schemeClr val="tx1"/>
                </a:solidFill>
              </a:rPr>
              <a:t>表单中，在提交表单时</a:t>
            </a:r>
            <a:r>
              <a:rPr lang="zh-CN" altLang="en-US" dirty="0" smtClean="0">
                <a:solidFill>
                  <a:schemeClr val="tx1"/>
                </a:solidFill>
              </a:rPr>
              <a:t>，</a:t>
            </a:r>
            <a:endParaRPr lang="en-US" altLang="zh-CN" dirty="0" smtClean="0">
              <a:solidFill>
                <a:schemeClr val="tx1"/>
              </a:solidFill>
            </a:endParaRPr>
          </a:p>
          <a:p>
            <a:pPr algn="ctr"/>
            <a:r>
              <a:rPr lang="zh-CN" altLang="en-US" dirty="0" smtClean="0">
                <a:solidFill>
                  <a:schemeClr val="tx1"/>
                </a:solidFill>
              </a:rPr>
              <a:t>浏览器</a:t>
            </a:r>
            <a:r>
              <a:rPr lang="zh-CN" altLang="en-US" dirty="0">
                <a:solidFill>
                  <a:schemeClr val="tx1"/>
                </a:solidFill>
              </a:rPr>
              <a:t>将用户填写的信息放在请求消息的实体内容发送。</a:t>
            </a:r>
          </a:p>
        </p:txBody>
      </p:sp>
    </p:spTree>
    <p:custDataLst>
      <p:tags r:id="rId1"/>
    </p:custDataLst>
    <p:extLst>
      <p:ext uri="{BB962C8B-B14F-4D97-AF65-F5344CB8AC3E}">
        <p14:creationId xmlns:p14="http://schemas.microsoft.com/office/powerpoint/2010/main" val="1511574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请求消息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请求</a:t>
            </a:r>
            <a:r>
              <a:rPr lang="zh-CN" altLang="en-US" sz="2000" b="1" dirty="0">
                <a:solidFill>
                  <a:schemeClr val="tx1">
                    <a:lumMod val="50000"/>
                    <a:lumOff val="50000"/>
                  </a:schemeClr>
                </a:solidFill>
                <a:latin typeface="微软雅黑" pitchFamily="34" charset="-122"/>
                <a:ea typeface="微软雅黑" pitchFamily="34" charset="-122"/>
              </a:rPr>
              <a:t>行</a:t>
            </a:r>
          </a:p>
        </p:txBody>
      </p:sp>
      <p:graphicFrame>
        <p:nvGraphicFramePr>
          <p:cNvPr id="6" name="表格 5"/>
          <p:cNvGraphicFramePr>
            <a:graphicFrameLocks noGrp="1"/>
          </p:cNvGraphicFramePr>
          <p:nvPr>
            <p:extLst>
              <p:ext uri="{D42A27DB-BD31-4B8C-83A1-F6EECF244321}">
                <p14:modId xmlns:p14="http://schemas.microsoft.com/office/powerpoint/2010/main" val="145690058"/>
              </p:ext>
            </p:extLst>
          </p:nvPr>
        </p:nvGraphicFramePr>
        <p:xfrm>
          <a:off x="518482" y="1859240"/>
          <a:ext cx="8092118" cy="4054671"/>
        </p:xfrm>
        <a:graphic>
          <a:graphicData uri="http://schemas.openxmlformats.org/drawingml/2006/table">
            <a:tbl>
              <a:tblPr firstRow="1" bandRow="1">
                <a:tableStyleId>{00A15C55-8517-42AA-B614-E9B94910E393}</a:tableStyleId>
              </a:tblPr>
              <a:tblGrid>
                <a:gridCol w="1843718"/>
                <a:gridCol w="6248400"/>
              </a:tblGrid>
              <a:tr h="450519">
                <a:tc>
                  <a:txBody>
                    <a:bodyPr/>
                    <a:lstStyle/>
                    <a:p>
                      <a:pPr algn="ctr">
                        <a:spcAft>
                          <a:spcPts val="0"/>
                        </a:spcAft>
                      </a:pPr>
                      <a:r>
                        <a:rPr lang="zh-CN" altLang="en-US" sz="1400" b="1" kern="100" dirty="0" smtClean="0">
                          <a:effectLst/>
                          <a:latin typeface="Times New Roman"/>
                          <a:ea typeface="宋体"/>
                        </a:rPr>
                        <a:t>请求方式</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含义</a:t>
                      </a:r>
                      <a:endParaRPr lang="zh-CN" sz="1400" b="1" kern="100" dirty="0">
                        <a:effectLst/>
                        <a:latin typeface="Times New Roman"/>
                        <a:ea typeface="宋体"/>
                      </a:endParaRPr>
                    </a:p>
                  </a:txBody>
                  <a:tcPr marL="68580" marR="68580" marT="0" marB="0" anchor="ctr"/>
                </a:tc>
              </a:tr>
              <a:tr h="450519">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GET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获取“请求资源路径”对应的资源</a:t>
                      </a:r>
                    </a:p>
                  </a:txBody>
                  <a:tcPr marL="68580" marR="68580" marT="0" marB="0" anchor="ctr"/>
                </a:tc>
              </a:tr>
              <a:tr h="450519">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POST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向“请求资源路径”提交数据，请求服务器进行处理</a:t>
                      </a:r>
                    </a:p>
                  </a:txBody>
                  <a:tcPr marL="68580" marR="68580" marT="0" marB="0" anchor="ctr"/>
                </a:tc>
              </a:tr>
              <a:tr h="450519">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HEAD</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获取“请求资源路径”的响应消息头</a:t>
                      </a:r>
                    </a:p>
                  </a:txBody>
                  <a:tcPr marL="68580" marR="68580" marT="0" marB="0" anchor="ctr"/>
                </a:tc>
              </a:tr>
              <a:tr h="450519">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PUT</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向服务器提交数据，存储到“请求资源路径”的位置</a:t>
                      </a:r>
                    </a:p>
                  </a:txBody>
                  <a:tcPr marL="68580" marR="68580" marT="0" marB="0" anchor="ctr"/>
                </a:tc>
              </a:tr>
              <a:tr h="450519">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DELETE</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请求服务器删除“请求资源路径”的资源</a:t>
                      </a:r>
                    </a:p>
                  </a:txBody>
                  <a:tcPr marL="68580" marR="68580" marT="0" marB="0" anchor="ctr"/>
                </a:tc>
              </a:tr>
              <a:tr h="450519">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TRACE</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请求服务器回送收到的请求信息，主要用于测试或诊断</a:t>
                      </a:r>
                    </a:p>
                  </a:txBody>
                  <a:tcPr marL="68580" marR="68580" marT="0" marB="0" anchor="ctr"/>
                </a:tc>
              </a:tr>
              <a:tr h="450519">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CONNECT</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保留将来使用</a:t>
                      </a:r>
                    </a:p>
                  </a:txBody>
                  <a:tcPr marL="68580" marR="68580" marT="0" marB="0" anchor="ctr"/>
                </a:tc>
              </a:tr>
              <a:tr h="450519">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OPTIONS</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请求查询服务器的性能，或者查询与资源相关的选项和需求</a:t>
                      </a: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248582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请求消息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请求头</a:t>
            </a:r>
            <a:endParaRPr lang="zh-CN" altLang="en-US"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318664" cy="3416320"/>
          </a:xfrm>
          <a:prstGeom prst="rect">
            <a:avLst/>
          </a:prstGeom>
        </p:spPr>
        <p:txBody>
          <a:bodyPr wrap="square">
            <a:spAutoFit/>
          </a:bodyPr>
          <a:lstStyle/>
          <a:p>
            <a:pPr>
              <a:lnSpc>
                <a:spcPct val="200000"/>
              </a:lnSpc>
            </a:pPr>
            <a:r>
              <a:rPr lang="zh-CN" altLang="en-US" b="1" u="sng" dirty="0" smtClean="0">
                <a:solidFill>
                  <a:srgbClr val="0070C0"/>
                </a:solidFill>
              </a:rPr>
              <a:t>请求头的位置</a:t>
            </a:r>
            <a:r>
              <a:rPr lang="zh-CN" altLang="en-US" dirty="0" smtClean="0"/>
              <a:t>：</a:t>
            </a:r>
            <a:r>
              <a:rPr lang="zh-CN" altLang="en-US" dirty="0"/>
              <a:t>请求头位于请求行</a:t>
            </a:r>
            <a:r>
              <a:rPr lang="zh-CN" altLang="en-US" dirty="0" smtClean="0"/>
              <a:t>之后；</a:t>
            </a:r>
            <a:endParaRPr lang="en-US" altLang="zh-CN" dirty="0" smtClean="0"/>
          </a:p>
          <a:p>
            <a:pPr>
              <a:lnSpc>
                <a:spcPct val="200000"/>
              </a:lnSpc>
            </a:pPr>
            <a:r>
              <a:rPr lang="zh-CN" altLang="en-US" b="1" u="sng" dirty="0">
                <a:solidFill>
                  <a:srgbClr val="0070C0"/>
                </a:solidFill>
              </a:rPr>
              <a:t>请求头的作用</a:t>
            </a:r>
            <a:r>
              <a:rPr lang="zh-CN" altLang="en-US" dirty="0" smtClean="0"/>
              <a:t>：主要</a:t>
            </a:r>
            <a:r>
              <a:rPr lang="zh-CN" altLang="en-US" dirty="0"/>
              <a:t>用于向服务器传递附加</a:t>
            </a:r>
            <a:r>
              <a:rPr lang="zh-CN" altLang="en-US" dirty="0" smtClean="0"/>
              <a:t>消息；</a:t>
            </a:r>
            <a:endParaRPr lang="en-US" altLang="zh-CN" dirty="0" smtClean="0"/>
          </a:p>
          <a:p>
            <a:pPr>
              <a:lnSpc>
                <a:spcPct val="200000"/>
              </a:lnSpc>
            </a:pPr>
            <a:r>
              <a:rPr lang="zh-CN" altLang="zh-CN" b="1" u="sng" dirty="0" smtClean="0">
                <a:solidFill>
                  <a:srgbClr val="0070C0"/>
                </a:solidFill>
              </a:rPr>
              <a:t>请求</a:t>
            </a:r>
            <a:r>
              <a:rPr lang="zh-CN" altLang="zh-CN" b="1" u="sng" dirty="0">
                <a:solidFill>
                  <a:srgbClr val="0070C0"/>
                </a:solidFill>
              </a:rPr>
              <a:t>头</a:t>
            </a:r>
            <a:r>
              <a:rPr lang="zh-CN" altLang="en-US" b="1" u="sng" dirty="0">
                <a:solidFill>
                  <a:srgbClr val="0070C0"/>
                </a:solidFill>
              </a:rPr>
              <a:t>的构成</a:t>
            </a:r>
            <a:r>
              <a:rPr lang="zh-CN" altLang="en-US" dirty="0" smtClean="0"/>
              <a:t>：</a:t>
            </a:r>
            <a:r>
              <a:rPr lang="zh-CN" altLang="zh-CN" dirty="0" smtClean="0"/>
              <a:t>都是</a:t>
            </a:r>
            <a:r>
              <a:rPr lang="zh-CN" altLang="zh-CN" dirty="0"/>
              <a:t>由头字段名称和对应的值构成，中间用冒号“</a:t>
            </a:r>
            <a:r>
              <a:rPr lang="en-US" altLang="zh-CN" dirty="0"/>
              <a:t>:</a:t>
            </a:r>
            <a:r>
              <a:rPr lang="zh-CN" altLang="zh-CN" dirty="0"/>
              <a:t>”和空格</a:t>
            </a:r>
            <a:r>
              <a:rPr lang="zh-CN" altLang="zh-CN" dirty="0" smtClean="0"/>
              <a:t>分隔</a:t>
            </a:r>
            <a:r>
              <a:rPr lang="zh-CN" altLang="en-US" dirty="0" smtClean="0"/>
              <a:t>；</a:t>
            </a:r>
            <a:endParaRPr lang="en-US" altLang="zh-CN" dirty="0" smtClean="0"/>
          </a:p>
          <a:p>
            <a:pPr>
              <a:lnSpc>
                <a:spcPct val="200000"/>
              </a:lnSpc>
            </a:pPr>
            <a:r>
              <a:rPr lang="zh-CN" altLang="en-US" b="1" u="sng" dirty="0">
                <a:solidFill>
                  <a:srgbClr val="0070C0"/>
                </a:solidFill>
              </a:rPr>
              <a:t>请求头的字段名称</a:t>
            </a:r>
            <a:r>
              <a:rPr lang="zh-CN" altLang="en-US" dirty="0" smtClean="0"/>
              <a:t>：</a:t>
            </a:r>
            <a:r>
              <a:rPr lang="zh-CN" altLang="zh-CN" dirty="0" smtClean="0"/>
              <a:t>头</a:t>
            </a:r>
            <a:r>
              <a:rPr lang="zh-CN" altLang="zh-CN" dirty="0"/>
              <a:t>字段大部分是</a:t>
            </a:r>
            <a:r>
              <a:rPr lang="en-US" altLang="zh-CN" dirty="0"/>
              <a:t>HTTP</a:t>
            </a:r>
            <a:r>
              <a:rPr lang="zh-CN" altLang="zh-CN" dirty="0"/>
              <a:t>协议规定的，每个都有特定的用途，而应用程序也可以添加自定义</a:t>
            </a:r>
            <a:r>
              <a:rPr lang="zh-CN" altLang="zh-CN" dirty="0" smtClean="0"/>
              <a:t>字段</a:t>
            </a:r>
            <a:r>
              <a:rPr lang="zh-CN" altLang="en-US" dirty="0" smtClean="0"/>
              <a:t>；</a:t>
            </a:r>
            <a:endParaRPr lang="en-US" altLang="zh-CN" dirty="0" smtClean="0"/>
          </a:p>
          <a:p>
            <a:pPr>
              <a:lnSpc>
                <a:spcPct val="200000"/>
              </a:lnSpc>
            </a:pPr>
            <a:r>
              <a:rPr lang="zh-CN" altLang="en-US" b="1" u="sng" dirty="0" smtClean="0">
                <a:solidFill>
                  <a:srgbClr val="0070C0"/>
                </a:solidFill>
              </a:rPr>
              <a:t>示例</a:t>
            </a:r>
            <a:r>
              <a:rPr lang="zh-CN" altLang="en-US" dirty="0"/>
              <a:t>：浏览器可以接受的数据类型、压缩方法、语言以及</a:t>
            </a:r>
            <a:r>
              <a:rPr lang="zh-CN" altLang="en-US" dirty="0" smtClean="0"/>
              <a:t>系统环境。</a:t>
            </a:r>
            <a:endParaRPr lang="en-US" altLang="zh-CN" dirty="0"/>
          </a:p>
        </p:txBody>
      </p:sp>
    </p:spTree>
    <p:custDataLst>
      <p:tags r:id="rId1"/>
    </p:custDataLst>
    <p:extLst>
      <p:ext uri="{BB962C8B-B14F-4D97-AF65-F5344CB8AC3E}">
        <p14:creationId xmlns:p14="http://schemas.microsoft.com/office/powerpoint/2010/main" val="1628558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请求消息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请求头</a:t>
            </a:r>
            <a:endParaRPr lang="zh-CN" altLang="en-US" sz="2000" b="1" dirty="0">
              <a:solidFill>
                <a:schemeClr val="tx1">
                  <a:lumMod val="50000"/>
                  <a:lumOff val="50000"/>
                </a:schemeClr>
              </a:solidFill>
              <a:latin typeface="微软雅黑" pitchFamily="34" charset="-122"/>
              <a:ea typeface="微软雅黑" pitchFamily="34" charset="-122"/>
            </a:endParaRPr>
          </a:p>
        </p:txBody>
      </p:sp>
      <p:grpSp>
        <p:nvGrpSpPr>
          <p:cNvPr id="6" name="组合 2"/>
          <p:cNvGrpSpPr>
            <a:grpSpLocks/>
          </p:cNvGrpSpPr>
          <p:nvPr/>
        </p:nvGrpSpPr>
        <p:grpSpPr bwMode="auto">
          <a:xfrm>
            <a:off x="751610" y="1943100"/>
            <a:ext cx="7747403" cy="3771900"/>
            <a:chOff x="2872136" y="3653898"/>
            <a:chExt cx="1724122" cy="2874999"/>
          </a:xfrm>
        </p:grpSpPr>
        <p:sp>
          <p:nvSpPr>
            <p:cNvPr id="7" name="矩形 1"/>
            <p:cNvSpPr>
              <a:spLocks noChangeArrowheads="1"/>
            </p:cNvSpPr>
            <p:nvPr/>
          </p:nvSpPr>
          <p:spPr bwMode="auto">
            <a:xfrm>
              <a:off x="2872136" y="3653898"/>
              <a:ext cx="1724122" cy="2874999"/>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2927155" y="3714825"/>
              <a:ext cx="1669103" cy="260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Host: www.itheima.com</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Connection: keep-alive</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Cache-Control: max-age=0</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User-Agent: Mozilla/5.0 (Windows NT 6.1; Win64; x64) </a:t>
              </a:r>
              <a:r>
                <a:rPr lang="en-US" altLang="zh-CN" sz="1200" b="1" kern="0" dirty="0" err="1">
                  <a:solidFill>
                    <a:prstClr val="white"/>
                  </a:solidFill>
                  <a:latin typeface="微软雅黑" pitchFamily="34" charset="-122"/>
                  <a:ea typeface="微软雅黑" pitchFamily="34" charset="-122"/>
                </a:rPr>
                <a:t>AppleWebKit</a:t>
              </a:r>
              <a:r>
                <a:rPr lang="en-US" altLang="zh-CN" sz="1200" b="1" kern="0" dirty="0">
                  <a:solidFill>
                    <a:prstClr val="white"/>
                  </a:solidFill>
                  <a:latin typeface="微软雅黑" pitchFamily="34" charset="-122"/>
                  <a:ea typeface="微软雅黑" pitchFamily="34" charset="-122"/>
                </a:rPr>
                <a:t>/537.36 (KHTML, like Gecko) Chrome/53.0.2785.116 Safari/537.36</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Accept: text/</a:t>
              </a:r>
              <a:r>
                <a:rPr lang="en-US" altLang="zh-CN" sz="1200" b="1" kern="0" dirty="0" err="1">
                  <a:solidFill>
                    <a:prstClr val="white"/>
                  </a:solidFill>
                  <a:latin typeface="微软雅黑" pitchFamily="34" charset="-122"/>
                  <a:ea typeface="微软雅黑" pitchFamily="34" charset="-122"/>
                </a:rPr>
                <a:t>html,application</a:t>
              </a: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xhtml+xml,application</a:t>
              </a: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xml;q</a:t>
              </a:r>
              <a:r>
                <a:rPr lang="en-US" altLang="zh-CN" sz="1200" b="1" kern="0" dirty="0">
                  <a:solidFill>
                    <a:prstClr val="white"/>
                  </a:solidFill>
                  <a:latin typeface="微软雅黑" pitchFamily="34" charset="-122"/>
                  <a:ea typeface="微软雅黑" pitchFamily="34" charset="-122"/>
                </a:rPr>
                <a:t>=0.9,image/</a:t>
              </a:r>
              <a:r>
                <a:rPr lang="en-US" altLang="zh-CN" sz="1200" b="1" kern="0" dirty="0" err="1">
                  <a:solidFill>
                    <a:prstClr val="white"/>
                  </a:solidFill>
                  <a:latin typeface="微软雅黑" pitchFamily="34" charset="-122"/>
                  <a:ea typeface="微软雅黑" pitchFamily="34" charset="-122"/>
                </a:rPr>
                <a:t>webp</a:t>
              </a:r>
              <a:r>
                <a:rPr lang="en-US" altLang="zh-CN" sz="1200" b="1" kern="0" dirty="0">
                  <a:solidFill>
                    <a:prstClr val="white"/>
                  </a:solidFill>
                  <a:latin typeface="微软雅黑" pitchFamily="34" charset="-122"/>
                  <a:ea typeface="微软雅黑" pitchFamily="34" charset="-122"/>
                </a:rPr>
                <a:t>,*/*;q=0.8</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Accept-Encoding: </a:t>
              </a:r>
              <a:r>
                <a:rPr lang="en-US" altLang="zh-CN" sz="1200" b="1" kern="0" dirty="0" err="1">
                  <a:solidFill>
                    <a:prstClr val="white"/>
                  </a:solidFill>
                  <a:latin typeface="微软雅黑" pitchFamily="34" charset="-122"/>
                  <a:ea typeface="微软雅黑" pitchFamily="34" charset="-122"/>
                </a:rPr>
                <a:t>gzip</a:t>
              </a:r>
              <a:r>
                <a:rPr lang="en-US" altLang="zh-CN" sz="1200" b="1" kern="0" dirty="0">
                  <a:solidFill>
                    <a:prstClr val="white"/>
                  </a:solidFill>
                  <a:latin typeface="微软雅黑" pitchFamily="34" charset="-122"/>
                  <a:ea typeface="微软雅黑" pitchFamily="34" charset="-122"/>
                </a:rPr>
                <a:t>, deflate, </a:t>
              </a:r>
              <a:r>
                <a:rPr lang="en-US" altLang="zh-CN" sz="1200" b="1" kern="0" dirty="0" err="1">
                  <a:solidFill>
                    <a:prstClr val="white"/>
                  </a:solidFill>
                  <a:latin typeface="微软雅黑" pitchFamily="34" charset="-122"/>
                  <a:ea typeface="微软雅黑" pitchFamily="34" charset="-122"/>
                </a:rPr>
                <a:t>sdch</a:t>
              </a:r>
              <a:endParaRPr lang="en-US" altLang="zh-CN" sz="12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Accept-Language: </a:t>
              </a:r>
              <a:r>
                <a:rPr lang="en-US" altLang="zh-CN" sz="1200" b="1" kern="0" dirty="0" err="1">
                  <a:solidFill>
                    <a:prstClr val="white"/>
                  </a:solidFill>
                  <a:latin typeface="微软雅黑" pitchFamily="34" charset="-122"/>
                  <a:ea typeface="微软雅黑" pitchFamily="34" charset="-122"/>
                </a:rPr>
                <a:t>zh-CN,zh;q</a:t>
              </a:r>
              <a:r>
                <a:rPr lang="en-US" altLang="zh-CN" sz="1200" b="1" kern="0" dirty="0">
                  <a:solidFill>
                    <a:prstClr val="white"/>
                  </a:solidFill>
                  <a:latin typeface="微软雅黑" pitchFamily="34" charset="-122"/>
                  <a:ea typeface="微软雅黑" pitchFamily="34" charset="-122"/>
                </a:rPr>
                <a:t>=0.8</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Cookie: </a:t>
              </a:r>
              <a:r>
                <a:rPr lang="en-US" altLang="zh-CN" sz="1200" b="1" kern="0" dirty="0" err="1">
                  <a:solidFill>
                    <a:prstClr val="white"/>
                  </a:solidFill>
                  <a:latin typeface="微软雅黑" pitchFamily="34" charset="-122"/>
                  <a:ea typeface="微软雅黑" pitchFamily="34" charset="-122"/>
                </a:rPr>
                <a:t>safedog</a:t>
              </a:r>
              <a:r>
                <a:rPr lang="en-US" altLang="zh-CN" sz="1200" b="1" kern="0" dirty="0">
                  <a:solidFill>
                    <a:prstClr val="white"/>
                  </a:solidFill>
                  <a:latin typeface="微软雅黑" pitchFamily="34" charset="-122"/>
                  <a:ea typeface="微软雅黑" pitchFamily="34" charset="-122"/>
                </a:rPr>
                <a:t>-flow-item=9BA1C483160FAF31AFC94343D907157B; _gat=1</a:t>
              </a:r>
            </a:p>
          </p:txBody>
        </p:sp>
      </p:grpSp>
    </p:spTree>
    <p:custDataLst>
      <p:tags r:id="rId1"/>
    </p:custDataLst>
    <p:extLst>
      <p:ext uri="{BB962C8B-B14F-4D97-AF65-F5344CB8AC3E}">
        <p14:creationId xmlns:p14="http://schemas.microsoft.com/office/powerpoint/2010/main" val="569789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浏览目录</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9" name="组合 2"/>
          <p:cNvGrpSpPr>
            <a:grpSpLocks/>
          </p:cNvGrpSpPr>
          <p:nvPr/>
        </p:nvGrpSpPr>
        <p:grpSpPr bwMode="auto">
          <a:xfrm>
            <a:off x="990600" y="2046568"/>
            <a:ext cx="7327900" cy="1357034"/>
            <a:chOff x="3451224" y="3515223"/>
            <a:chExt cx="4032911" cy="1358123"/>
          </a:xfrm>
        </p:grpSpPr>
        <p:sp>
          <p:nvSpPr>
            <p:cNvPr id="11" name="矩形 1"/>
            <p:cNvSpPr>
              <a:spLocks noChangeArrowheads="1"/>
            </p:cNvSpPr>
            <p:nvPr/>
          </p:nvSpPr>
          <p:spPr bwMode="auto">
            <a:xfrm>
              <a:off x="3451224" y="3515223"/>
              <a:ext cx="4032911" cy="1358123"/>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2" name="矩形 8"/>
            <p:cNvSpPr>
              <a:spLocks noChangeArrowheads="1"/>
            </p:cNvSpPr>
            <p:nvPr/>
          </p:nvSpPr>
          <p:spPr bwMode="auto">
            <a:xfrm>
              <a:off x="3530271" y="3595351"/>
              <a:ext cx="3867765" cy="1003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pwd</a:t>
              </a:r>
              <a:endParaRPr lang="en-US" altLang="zh-CN" sz="16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/home/</a:t>
              </a:r>
              <a:r>
                <a:rPr lang="en-US" altLang="zh-CN" sz="1600" b="1" kern="0" dirty="0" err="1">
                  <a:solidFill>
                    <a:prstClr val="white"/>
                  </a:solidFill>
                  <a:latin typeface="微软雅黑" pitchFamily="34" charset="-122"/>
                  <a:ea typeface="微软雅黑" pitchFamily="34" charset="-122"/>
                </a:rPr>
                <a:t>itheima</a:t>
              </a:r>
              <a:endParaRPr lang="en-US" altLang="zh-CN" sz="1600" b="1" kern="0" dirty="0">
                <a:solidFill>
                  <a:prstClr val="white"/>
                </a:solidFill>
                <a:latin typeface="微软雅黑" pitchFamily="34" charset="-122"/>
                <a:ea typeface="微软雅黑" pitchFamily="34" charset="-122"/>
              </a:endParaRPr>
            </a:p>
          </p:txBody>
        </p:sp>
      </p:grpSp>
      <p:sp>
        <p:nvSpPr>
          <p:cNvPr id="13" name="矩形 12"/>
          <p:cNvSpPr/>
          <p:nvPr/>
        </p:nvSpPr>
        <p:spPr>
          <a:xfrm>
            <a:off x="990600" y="3419039"/>
            <a:ext cx="7327900" cy="1754326"/>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altLang="zh-CN" dirty="0" err="1"/>
              <a:t>pwd</a:t>
            </a:r>
            <a:r>
              <a:rPr lang="zh-CN" altLang="en-US" dirty="0"/>
              <a:t>命令显示了当前的工作目录为“</a:t>
            </a:r>
            <a:r>
              <a:rPr lang="en-US" altLang="zh-CN" dirty="0"/>
              <a:t>/</a:t>
            </a:r>
            <a:r>
              <a:rPr lang="en-US" altLang="zh-CN" dirty="0" smtClean="0"/>
              <a:t>home/</a:t>
            </a:r>
            <a:r>
              <a:rPr lang="en-US" altLang="zh-CN" dirty="0" err="1" smtClean="0"/>
              <a:t>itheima</a:t>
            </a:r>
            <a:r>
              <a:rPr lang="zh-CN" altLang="en-US" dirty="0" smtClean="0"/>
              <a:t>”，</a:t>
            </a:r>
            <a:r>
              <a:rPr lang="zh-CN" altLang="en-US" dirty="0"/>
              <a:t>该目录是当前用户</a:t>
            </a:r>
            <a:r>
              <a:rPr lang="en-US" altLang="zh-CN" dirty="0" err="1"/>
              <a:t>itheima</a:t>
            </a:r>
            <a:r>
              <a:rPr lang="zh-CN" altLang="en-US" dirty="0"/>
              <a:t>的家</a:t>
            </a:r>
            <a:r>
              <a:rPr lang="zh-CN" altLang="en-US" dirty="0" smtClean="0"/>
              <a:t>目录。</a:t>
            </a:r>
            <a:endParaRPr lang="en-US" altLang="zh-CN" dirty="0" smtClean="0"/>
          </a:p>
          <a:p>
            <a:pPr marL="285750" indent="-285750">
              <a:lnSpc>
                <a:spcPct val="200000"/>
              </a:lnSpc>
              <a:buFont typeface="Wingdings" panose="05000000000000000000" pitchFamily="2" charset="2"/>
              <a:buChar char="Ø"/>
            </a:pPr>
            <a:r>
              <a:rPr lang="zh-CN" altLang="zh-CN" dirty="0"/>
              <a:t>家目录是用户登录后默认的工作目录，用于保存用户的个人文件</a:t>
            </a:r>
            <a:r>
              <a:rPr lang="zh-CN" altLang="zh-CN" dirty="0" smtClean="0"/>
              <a:t>。</a:t>
            </a:r>
            <a:endParaRPr lang="zh-CN" altLang="zh-CN" dirty="0"/>
          </a:p>
        </p:txBody>
      </p:sp>
    </p:spTree>
    <p:custDataLst>
      <p:tags r:id="rId1"/>
    </p:custDataLst>
    <p:extLst>
      <p:ext uri="{BB962C8B-B14F-4D97-AF65-F5344CB8AC3E}">
        <p14:creationId xmlns:p14="http://schemas.microsoft.com/office/powerpoint/2010/main" val="1015014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请求消息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请求头</a:t>
            </a:r>
            <a:endParaRPr lang="zh-CN" altLang="en-US" sz="2000" b="1" dirty="0">
              <a:solidFill>
                <a:schemeClr val="tx1">
                  <a:lumMod val="50000"/>
                  <a:lumOff val="50000"/>
                </a:schemeClr>
              </a:solidFill>
              <a:latin typeface="微软雅黑" pitchFamily="34" charset="-122"/>
              <a:ea typeface="微软雅黑"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086017554"/>
              </p:ext>
            </p:extLst>
          </p:nvPr>
        </p:nvGraphicFramePr>
        <p:xfrm>
          <a:off x="1051882" y="1859240"/>
          <a:ext cx="7177718" cy="4236756"/>
        </p:xfrm>
        <a:graphic>
          <a:graphicData uri="http://schemas.openxmlformats.org/drawingml/2006/table">
            <a:tbl>
              <a:tblPr firstRow="1" bandRow="1">
                <a:tableStyleId>{00A15C55-8517-42AA-B614-E9B94910E393}</a:tableStyleId>
              </a:tblPr>
              <a:tblGrid>
                <a:gridCol w="1792918"/>
                <a:gridCol w="5384800"/>
              </a:tblGrid>
              <a:tr h="353063">
                <a:tc>
                  <a:txBody>
                    <a:bodyPr/>
                    <a:lstStyle/>
                    <a:p>
                      <a:pPr algn="ctr">
                        <a:spcAft>
                          <a:spcPts val="0"/>
                        </a:spcAft>
                      </a:pPr>
                      <a:r>
                        <a:rPr lang="zh-CN" altLang="en-US" sz="1400" b="1" kern="100" dirty="0" smtClean="0">
                          <a:effectLst/>
                          <a:latin typeface="Times New Roman"/>
                          <a:ea typeface="宋体"/>
                        </a:rPr>
                        <a:t>请求头</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含义</a:t>
                      </a:r>
                      <a:endParaRPr lang="zh-CN" sz="1400" b="1" kern="100" dirty="0">
                        <a:effectLst/>
                        <a:latin typeface="Times New Roman"/>
                        <a:ea typeface="宋体"/>
                      </a:endParaRPr>
                    </a:p>
                  </a:txBody>
                  <a:tcPr marL="68580" marR="68580" marT="0" marB="0" anchor="ctr"/>
                </a:tc>
              </a:tr>
              <a:tr h="3530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Accept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客户端浏览器支持的数据类型</a:t>
                      </a:r>
                    </a:p>
                  </a:txBody>
                  <a:tcPr marL="68580" marR="68580" marT="0" marB="0" anchor="ctr"/>
                </a:tc>
              </a:tr>
              <a:tr h="3530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Accept-Charset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客户端浏览器采用的编码</a:t>
                      </a:r>
                    </a:p>
                  </a:txBody>
                  <a:tcPr marL="68580" marR="68580" marT="0" marB="0" anchor="ctr"/>
                </a:tc>
              </a:tr>
              <a:tr h="3530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Accept-Encoding</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客户端浏览器支持的数据压缩格式</a:t>
                      </a:r>
                    </a:p>
                  </a:txBody>
                  <a:tcPr marL="68580" marR="68580" marT="0" marB="0" anchor="ctr"/>
                </a:tc>
              </a:tr>
              <a:tr h="3530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Accept-Language</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客户端浏览器所支持的语言包，可以指定多个</a:t>
                      </a:r>
                    </a:p>
                  </a:txBody>
                  <a:tcPr marL="68580" marR="68580" marT="0" marB="0" anchor="ctr"/>
                </a:tc>
              </a:tr>
              <a:tr h="3530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Host</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客户端浏览器想要访问的服务器主机</a:t>
                      </a:r>
                    </a:p>
                  </a:txBody>
                  <a:tcPr marL="68580" marR="68580" marT="0" marB="0" anchor="ctr"/>
                </a:tc>
              </a:tr>
              <a:tr h="3530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If-Modified-Since</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客户端浏览器对资源的最后缓存时间</a:t>
                      </a:r>
                    </a:p>
                  </a:txBody>
                  <a:tcPr marL="68580" marR="68580" marT="0" marB="0" anchor="ctr"/>
                </a:tc>
              </a:tr>
              <a:tr h="3530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Referer</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客户端浏览器是从哪个页面过来的</a:t>
                      </a:r>
                    </a:p>
                  </a:txBody>
                  <a:tcPr marL="68580" marR="68580" marT="0" marB="0" anchor="ctr"/>
                </a:tc>
              </a:tr>
              <a:tr h="3530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User-Agent</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客户端的系统信息，包括使用的操作系统、浏览器版本号等</a:t>
                      </a:r>
                    </a:p>
                  </a:txBody>
                  <a:tcPr marL="68580" marR="68580" marT="0" marB="0" anchor="ctr"/>
                </a:tc>
              </a:tr>
              <a:tr h="3530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Cookie</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客户端需要带给服务器的数据</a:t>
                      </a:r>
                    </a:p>
                  </a:txBody>
                  <a:tcPr marL="68580" marR="68580" marT="0" marB="0" anchor="ctr"/>
                </a:tc>
              </a:tr>
              <a:tr h="3530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Cache-Control</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客户端浏览器的缓存控制</a:t>
                      </a:r>
                    </a:p>
                  </a:txBody>
                  <a:tcPr marL="68580" marR="68580" marT="0" marB="0" anchor="ctr"/>
                </a:tc>
              </a:tr>
              <a:tr h="3530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Connection</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请求完成后，客户端希望是保持连接还是关闭连接</a:t>
                      </a: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2756347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请求消息</a:t>
            </a:r>
            <a:r>
              <a:rPr lang="en-US" altLang="zh-CN" sz="2000" b="1" dirty="0" smtClean="0">
                <a:solidFill>
                  <a:schemeClr val="tx1">
                    <a:lumMod val="50000"/>
                    <a:lumOff val="50000"/>
                  </a:schemeClr>
                </a:solidFill>
                <a:latin typeface="微软雅黑" pitchFamily="34" charset="-122"/>
                <a:ea typeface="微软雅黑" pitchFamily="34" charset="-122"/>
              </a:rPr>
              <a:t>——GET</a:t>
            </a:r>
            <a:r>
              <a:rPr lang="zh-CN" altLang="en-US" sz="2000" b="1" dirty="0" smtClean="0">
                <a:solidFill>
                  <a:schemeClr val="tx1">
                    <a:lumMod val="50000"/>
                    <a:lumOff val="50000"/>
                  </a:schemeClr>
                </a:solidFill>
                <a:latin typeface="微软雅黑" pitchFamily="34" charset="-122"/>
                <a:ea typeface="微软雅黑" pitchFamily="34" charset="-122"/>
              </a:rPr>
              <a:t>方式</a:t>
            </a:r>
            <a:endParaRPr lang="zh-CN" altLang="en-US"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318664" cy="1200329"/>
          </a:xfrm>
          <a:prstGeom prst="rect">
            <a:avLst/>
          </a:prstGeom>
        </p:spPr>
        <p:txBody>
          <a:bodyPr wrap="square">
            <a:spAutoFit/>
          </a:bodyPr>
          <a:lstStyle/>
          <a:p>
            <a:pPr>
              <a:lnSpc>
                <a:spcPct val="200000"/>
              </a:lnSpc>
            </a:pPr>
            <a:r>
              <a:rPr lang="en-US" altLang="zh-CN" b="1" u="sng" dirty="0" smtClean="0">
                <a:solidFill>
                  <a:srgbClr val="0070C0"/>
                </a:solidFill>
              </a:rPr>
              <a:t>GET</a:t>
            </a:r>
            <a:r>
              <a:rPr lang="zh-CN" altLang="en-US" b="1" u="sng" dirty="0">
                <a:solidFill>
                  <a:srgbClr val="0070C0"/>
                </a:solidFill>
              </a:rPr>
              <a:t>方式</a:t>
            </a:r>
            <a:r>
              <a:rPr lang="zh-CN" altLang="en-US" dirty="0"/>
              <a:t>：当浏览器通过</a:t>
            </a:r>
            <a:r>
              <a:rPr lang="en-US" altLang="zh-CN" dirty="0"/>
              <a:t>GET</a:t>
            </a:r>
            <a:r>
              <a:rPr lang="zh-CN" altLang="en-US" dirty="0"/>
              <a:t>方式提交数据时，数据内容会在</a:t>
            </a:r>
            <a:r>
              <a:rPr lang="en-US" altLang="zh-CN" dirty="0"/>
              <a:t>URL</a:t>
            </a:r>
            <a:r>
              <a:rPr lang="zh-CN" altLang="en-US" dirty="0"/>
              <a:t>地址中显示，并通过“</a:t>
            </a:r>
            <a:r>
              <a:rPr lang="en-US" altLang="zh-CN" dirty="0" smtClean="0"/>
              <a:t>?</a:t>
            </a:r>
            <a:r>
              <a:rPr lang="zh-CN" altLang="en-US" dirty="0" smtClean="0"/>
              <a:t>”区分</a:t>
            </a:r>
            <a:r>
              <a:rPr lang="zh-CN" altLang="en-US" dirty="0"/>
              <a:t>资源路径和提交的数据，这种提交方式也</a:t>
            </a:r>
            <a:r>
              <a:rPr lang="zh-CN" altLang="en-US" dirty="0" smtClean="0"/>
              <a:t>称为</a:t>
            </a:r>
            <a:r>
              <a:rPr lang="en-US" altLang="zh-CN" dirty="0" smtClean="0"/>
              <a:t>URL</a:t>
            </a:r>
            <a:r>
              <a:rPr lang="zh-CN" altLang="en-US" dirty="0" smtClean="0"/>
              <a:t>参数传递。</a:t>
            </a:r>
            <a:endParaRPr lang="zh-CN" altLang="en-US" dirty="0"/>
          </a:p>
        </p:txBody>
      </p:sp>
      <p:grpSp>
        <p:nvGrpSpPr>
          <p:cNvPr id="8" name="组合 2"/>
          <p:cNvGrpSpPr>
            <a:grpSpLocks/>
          </p:cNvGrpSpPr>
          <p:nvPr/>
        </p:nvGrpSpPr>
        <p:grpSpPr bwMode="auto">
          <a:xfrm>
            <a:off x="469901" y="3286188"/>
            <a:ext cx="8247975" cy="876300"/>
            <a:chOff x="2825139" y="3653898"/>
            <a:chExt cx="1771119" cy="1525961"/>
          </a:xfrm>
        </p:grpSpPr>
        <p:sp>
          <p:nvSpPr>
            <p:cNvPr id="9" name="矩形 1"/>
            <p:cNvSpPr>
              <a:spLocks noChangeArrowheads="1"/>
            </p:cNvSpPr>
            <p:nvPr/>
          </p:nvSpPr>
          <p:spPr bwMode="auto">
            <a:xfrm>
              <a:off x="2825139" y="3653898"/>
              <a:ext cx="1771119" cy="152596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0" name="矩形 9"/>
            <p:cNvSpPr>
              <a:spLocks noChangeArrowheads="1"/>
            </p:cNvSpPr>
            <p:nvPr/>
          </p:nvSpPr>
          <p:spPr bwMode="auto">
            <a:xfrm>
              <a:off x="2872136" y="3714825"/>
              <a:ext cx="1724122" cy="1018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http://www.itheima.com/test.php?name=xiaoming&amp;password=123456</a:t>
              </a:r>
            </a:p>
          </p:txBody>
        </p:sp>
      </p:grpSp>
      <p:sp>
        <p:nvSpPr>
          <p:cNvPr id="12" name="圆角矩形 11"/>
          <p:cNvSpPr/>
          <p:nvPr/>
        </p:nvSpPr>
        <p:spPr>
          <a:xfrm>
            <a:off x="508000" y="4307298"/>
            <a:ext cx="3860800" cy="645702"/>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URL</a:t>
            </a:r>
            <a:r>
              <a:rPr lang="zh-CN" altLang="en-US" dirty="0" smtClean="0">
                <a:solidFill>
                  <a:schemeClr val="tx1"/>
                </a:solidFill>
              </a:rPr>
              <a:t>参数</a:t>
            </a:r>
            <a:r>
              <a:rPr lang="zh-CN" altLang="en-US" dirty="0">
                <a:solidFill>
                  <a:schemeClr val="tx1"/>
                </a:solidFill>
              </a:rPr>
              <a:t>由参数名和参数值</a:t>
            </a:r>
            <a:r>
              <a:rPr lang="zh-CN" altLang="en-US" dirty="0" smtClean="0">
                <a:solidFill>
                  <a:schemeClr val="tx1"/>
                </a:solidFill>
              </a:rPr>
              <a:t>组成</a:t>
            </a:r>
            <a:endParaRPr lang="zh-CN" altLang="en-US" dirty="0">
              <a:solidFill>
                <a:schemeClr val="tx1"/>
              </a:solidFill>
            </a:endParaRPr>
          </a:p>
        </p:txBody>
      </p:sp>
      <p:sp>
        <p:nvSpPr>
          <p:cNvPr id="13" name="圆角矩形 12"/>
          <p:cNvSpPr/>
          <p:nvPr/>
        </p:nvSpPr>
        <p:spPr>
          <a:xfrm>
            <a:off x="3270662" y="5105400"/>
            <a:ext cx="5410200" cy="62230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中间</a:t>
            </a:r>
            <a:r>
              <a:rPr lang="zh-CN" altLang="en-US" dirty="0">
                <a:solidFill>
                  <a:schemeClr val="tx1"/>
                </a:solidFill>
              </a:rPr>
              <a:t>用等号“</a:t>
            </a:r>
            <a:r>
              <a:rPr lang="en-US" altLang="zh-CN" dirty="0" smtClean="0">
                <a:solidFill>
                  <a:schemeClr val="tx1"/>
                </a:solidFill>
              </a:rPr>
              <a:t>=</a:t>
            </a:r>
            <a:r>
              <a:rPr lang="zh-CN" altLang="en-US" dirty="0" smtClean="0">
                <a:solidFill>
                  <a:schemeClr val="tx1"/>
                </a:solidFill>
              </a:rPr>
              <a:t>”连接</a:t>
            </a:r>
            <a:r>
              <a:rPr lang="zh-CN" altLang="en-US" dirty="0">
                <a:solidFill>
                  <a:schemeClr val="tx1"/>
                </a:solidFill>
              </a:rPr>
              <a:t>，多个参数之间用“</a:t>
            </a:r>
            <a:r>
              <a:rPr lang="en-US" altLang="zh-CN" dirty="0" smtClean="0">
                <a:solidFill>
                  <a:schemeClr val="tx1"/>
                </a:solidFill>
              </a:rPr>
              <a:t>&amp;</a:t>
            </a:r>
            <a:r>
              <a:rPr lang="zh-CN" altLang="en-US" dirty="0" smtClean="0">
                <a:solidFill>
                  <a:schemeClr val="tx1"/>
                </a:solidFill>
              </a:rPr>
              <a:t>”分隔</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1924856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03760" y="2400479"/>
            <a:ext cx="8302939" cy="2160000"/>
            <a:chOff x="415635" y="2398807"/>
            <a:chExt cx="7920000" cy="2160000"/>
          </a:xfrm>
        </p:grpSpPr>
        <p:sp>
          <p:nvSpPr>
            <p:cNvPr id="13" name="矩形 12"/>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7584462" y="2020477"/>
            <a:ext cx="1235034" cy="866899"/>
            <a:chOff x="7623958" y="2018805"/>
            <a:chExt cx="1235034" cy="866899"/>
          </a:xfrm>
        </p:grpSpPr>
        <p:sp>
          <p:nvSpPr>
            <p:cNvPr id="22" name="泪滴形 21"/>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请求消息</a:t>
            </a:r>
            <a:r>
              <a:rPr lang="en-US" altLang="zh-CN" sz="2000" b="1" dirty="0" smtClean="0">
                <a:solidFill>
                  <a:schemeClr val="tx1">
                    <a:lumMod val="50000"/>
                    <a:lumOff val="50000"/>
                  </a:schemeClr>
                </a:solidFill>
                <a:latin typeface="微软雅黑" pitchFamily="34" charset="-122"/>
                <a:ea typeface="微软雅黑" pitchFamily="34" charset="-122"/>
              </a:rPr>
              <a:t>——GET</a:t>
            </a:r>
            <a:r>
              <a:rPr lang="zh-CN" altLang="en-US" sz="2000" b="1" dirty="0" smtClean="0">
                <a:solidFill>
                  <a:schemeClr val="tx1">
                    <a:lumMod val="50000"/>
                    <a:lumOff val="50000"/>
                  </a:schemeClr>
                </a:solidFill>
                <a:latin typeface="微软雅黑" pitchFamily="34" charset="-122"/>
                <a:ea typeface="微软雅黑" pitchFamily="34" charset="-122"/>
              </a:rPr>
              <a:t>方式</a:t>
            </a:r>
            <a:endParaRPr lang="zh-CN" altLang="en-US" sz="2000" b="1" dirty="0">
              <a:solidFill>
                <a:schemeClr val="tx1">
                  <a:lumMod val="50000"/>
                  <a:lumOff val="50000"/>
                </a:schemeClr>
              </a:solidFill>
              <a:latin typeface="微软雅黑" pitchFamily="34" charset="-122"/>
              <a:ea typeface="微软雅黑" pitchFamily="34" charset="-122"/>
            </a:endParaRPr>
          </a:p>
        </p:txBody>
      </p:sp>
      <p:sp>
        <p:nvSpPr>
          <p:cNvPr id="20" name="矩形 19"/>
          <p:cNvSpPr/>
          <p:nvPr/>
        </p:nvSpPr>
        <p:spPr>
          <a:xfrm>
            <a:off x="473695" y="2525830"/>
            <a:ext cx="8233004" cy="1754326"/>
          </a:xfrm>
          <a:prstGeom prst="rect">
            <a:avLst/>
          </a:prstGeom>
        </p:spPr>
        <p:txBody>
          <a:bodyPr wrap="square">
            <a:spAutoFit/>
          </a:bodyPr>
          <a:lstStyle/>
          <a:p>
            <a:pPr>
              <a:lnSpc>
                <a:spcPct val="200000"/>
              </a:lnSpc>
            </a:pPr>
            <a:r>
              <a:rPr lang="en-US" altLang="zh-CN" dirty="0" smtClean="0"/>
              <a:t>URL</a:t>
            </a:r>
            <a:r>
              <a:rPr lang="zh-CN" altLang="en-US" dirty="0" smtClean="0"/>
              <a:t>参数</a:t>
            </a:r>
            <a:r>
              <a:rPr lang="zh-CN" altLang="en-US" dirty="0"/>
              <a:t>遵循</a:t>
            </a:r>
            <a:r>
              <a:rPr lang="en-US" altLang="zh-CN" dirty="0"/>
              <a:t>URL</a:t>
            </a:r>
            <a:r>
              <a:rPr lang="zh-CN" altLang="en-US" dirty="0"/>
              <a:t>编码规则，一些特殊符号和中文是无法直接书写的</a:t>
            </a:r>
            <a:r>
              <a:rPr lang="zh-CN" altLang="en-US" dirty="0" smtClean="0"/>
              <a:t>，</a:t>
            </a:r>
            <a:endParaRPr lang="en-US" altLang="zh-CN" dirty="0" smtClean="0"/>
          </a:p>
          <a:p>
            <a:pPr>
              <a:lnSpc>
                <a:spcPct val="200000"/>
              </a:lnSpc>
            </a:pPr>
            <a:r>
              <a:rPr lang="zh-CN" altLang="en-US" dirty="0" smtClean="0"/>
              <a:t>需要</a:t>
            </a:r>
            <a:r>
              <a:rPr lang="zh-CN" altLang="en-US" dirty="0"/>
              <a:t>经过编码处理后才能正确使用。目前主流浏览器都支持对地址栏的</a:t>
            </a:r>
            <a:r>
              <a:rPr lang="en-US" altLang="zh-CN" dirty="0"/>
              <a:t>URL</a:t>
            </a:r>
            <a:r>
              <a:rPr lang="zh-CN" altLang="en-US" dirty="0"/>
              <a:t>自动编解码，从而使用户体验更加友好，但实际传输时一定是编码后的结果。</a:t>
            </a:r>
          </a:p>
        </p:txBody>
      </p:sp>
    </p:spTree>
    <p:custDataLst>
      <p:tags r:id="rId1"/>
    </p:custDataLst>
    <p:extLst>
      <p:ext uri="{BB962C8B-B14F-4D97-AF65-F5344CB8AC3E}">
        <p14:creationId xmlns:p14="http://schemas.microsoft.com/office/powerpoint/2010/main" val="535744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请求消息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实体</a:t>
            </a:r>
            <a:r>
              <a:rPr lang="zh-CN" altLang="en-US" sz="2000" b="1" dirty="0">
                <a:solidFill>
                  <a:schemeClr val="tx1">
                    <a:lumMod val="50000"/>
                    <a:lumOff val="50000"/>
                  </a:schemeClr>
                </a:solidFill>
                <a:latin typeface="微软雅黑" pitchFamily="34" charset="-122"/>
                <a:ea typeface="微软雅黑" pitchFamily="34" charset="-122"/>
              </a:rPr>
              <a:t>内容</a:t>
            </a:r>
          </a:p>
        </p:txBody>
      </p:sp>
      <p:sp>
        <p:nvSpPr>
          <p:cNvPr id="5" name="矩形 4"/>
          <p:cNvSpPr/>
          <p:nvPr/>
        </p:nvSpPr>
        <p:spPr>
          <a:xfrm>
            <a:off x="362198" y="1948174"/>
            <a:ext cx="8318664" cy="557910"/>
          </a:xfrm>
          <a:prstGeom prst="rect">
            <a:avLst/>
          </a:prstGeom>
        </p:spPr>
        <p:txBody>
          <a:bodyPr wrap="square">
            <a:spAutoFit/>
          </a:bodyPr>
          <a:lstStyle/>
          <a:p>
            <a:pPr>
              <a:lnSpc>
                <a:spcPct val="200000"/>
              </a:lnSpc>
            </a:pPr>
            <a:r>
              <a:rPr lang="en-US" altLang="zh-CN" b="1" u="sng" dirty="0" smtClean="0">
                <a:solidFill>
                  <a:srgbClr val="0070C0"/>
                </a:solidFill>
              </a:rPr>
              <a:t>POST</a:t>
            </a:r>
            <a:r>
              <a:rPr lang="zh-CN" altLang="en-US" b="1" u="sng" dirty="0" smtClean="0">
                <a:solidFill>
                  <a:srgbClr val="0070C0"/>
                </a:solidFill>
              </a:rPr>
              <a:t>方式</a:t>
            </a:r>
            <a:r>
              <a:rPr lang="zh-CN" altLang="en-US" dirty="0" smtClean="0"/>
              <a:t>：</a:t>
            </a:r>
            <a:r>
              <a:rPr lang="en-US" altLang="zh-CN" dirty="0" smtClean="0"/>
              <a:t>&lt;</a:t>
            </a:r>
            <a:r>
              <a:rPr lang="en-US" altLang="zh-CN" dirty="0"/>
              <a:t>form&gt;</a:t>
            </a:r>
            <a:r>
              <a:rPr lang="zh-CN" altLang="en-US" dirty="0"/>
              <a:t>表单通过</a:t>
            </a:r>
            <a:r>
              <a:rPr lang="en-US" altLang="zh-CN" dirty="0"/>
              <a:t>POST</a:t>
            </a:r>
            <a:r>
              <a:rPr lang="zh-CN" altLang="en-US" dirty="0"/>
              <a:t>方式提交数据时，表单数据有多重编码格式。</a:t>
            </a:r>
          </a:p>
        </p:txBody>
      </p:sp>
      <p:grpSp>
        <p:nvGrpSpPr>
          <p:cNvPr id="6" name="组合 2"/>
          <p:cNvGrpSpPr>
            <a:grpSpLocks/>
          </p:cNvGrpSpPr>
          <p:nvPr/>
        </p:nvGrpSpPr>
        <p:grpSpPr bwMode="auto">
          <a:xfrm>
            <a:off x="1540329" y="2827838"/>
            <a:ext cx="5962402" cy="3116867"/>
            <a:chOff x="2825139" y="3653898"/>
            <a:chExt cx="1058122" cy="4080569"/>
          </a:xfrm>
        </p:grpSpPr>
        <p:sp>
          <p:nvSpPr>
            <p:cNvPr id="7" name="矩形 1"/>
            <p:cNvSpPr>
              <a:spLocks noChangeArrowheads="1"/>
            </p:cNvSpPr>
            <p:nvPr/>
          </p:nvSpPr>
          <p:spPr bwMode="auto">
            <a:xfrm>
              <a:off x="2825139" y="3653898"/>
              <a:ext cx="1058122" cy="4080569"/>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2872136" y="3881092"/>
              <a:ext cx="1011125" cy="350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&lt;form method="post" action="/</a:t>
              </a:r>
              <a:r>
                <a:rPr lang="en-US" altLang="zh-CN" sz="1400" b="1" kern="0" dirty="0" err="1">
                  <a:solidFill>
                    <a:prstClr val="white"/>
                  </a:solidFill>
                  <a:latin typeface="微软雅黑" pitchFamily="34" charset="-122"/>
                  <a:ea typeface="微软雅黑" pitchFamily="34" charset="-122"/>
                </a:rPr>
                <a:t>test.php</a:t>
              </a:r>
              <a:r>
                <a:rPr lang="en-US" altLang="zh-CN" sz="1400" b="1" kern="0" dirty="0">
                  <a:solidFill>
                    <a:prstClr val="white"/>
                  </a:solidFill>
                  <a:latin typeface="微软雅黑" pitchFamily="34" charset="-122"/>
                  <a:ea typeface="微软雅黑" pitchFamily="34" charset="-122"/>
                </a:rPr>
                <a:t>"&gt;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&lt;input type="text" name="name" value="</a:t>
              </a:r>
              <a:r>
                <a:rPr lang="en-US" altLang="zh-CN" sz="1400" b="1" kern="0" dirty="0" err="1">
                  <a:solidFill>
                    <a:prstClr val="white"/>
                  </a:solidFill>
                  <a:latin typeface="微软雅黑" pitchFamily="34" charset="-122"/>
                  <a:ea typeface="微软雅黑" pitchFamily="34" charset="-122"/>
                </a:rPr>
                <a:t>xiaoming</a:t>
              </a:r>
              <a:r>
                <a:rPr lang="en-US" altLang="zh-CN" sz="1400" b="1" kern="0" dirty="0">
                  <a:solidFill>
                    <a:prstClr val="white"/>
                  </a:solidFill>
                  <a:latin typeface="微软雅黑" pitchFamily="34" charset="-122"/>
                  <a:ea typeface="微软雅黑" pitchFamily="34" charset="-122"/>
                </a:rPr>
                <a:t>"&gt;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&lt;input type="password" name="password" value="123456"&gt;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&lt;input type="submit"&gt;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&lt;/form</a:t>
              </a:r>
              <a:r>
                <a:rPr lang="en-US" altLang="zh-CN" sz="1400" b="1" kern="0" dirty="0" smtClean="0">
                  <a:solidFill>
                    <a:prstClr val="white"/>
                  </a:solidFill>
                  <a:latin typeface="微软雅黑" pitchFamily="34" charset="-122"/>
                  <a:ea typeface="微软雅黑" pitchFamily="34" charset="-122"/>
                </a:rPr>
                <a:t>&gt;</a:t>
              </a:r>
            </a:p>
          </p:txBody>
        </p:sp>
      </p:grpSp>
      <p:sp>
        <p:nvSpPr>
          <p:cNvPr id="9" name="矩形 8"/>
          <p:cNvSpPr/>
          <p:nvPr/>
        </p:nvSpPr>
        <p:spPr>
          <a:xfrm>
            <a:off x="6324600" y="2674408"/>
            <a:ext cx="1663700" cy="800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65000"/>
                    <a:lumOff val="35000"/>
                  </a:schemeClr>
                </a:solidFill>
              </a:rPr>
              <a:t>请求表单</a:t>
            </a:r>
            <a:endParaRPr lang="en-US" altLang="zh-CN" b="1" dirty="0" smtClean="0">
              <a:solidFill>
                <a:schemeClr val="tx1">
                  <a:lumMod val="65000"/>
                  <a:lumOff val="35000"/>
                </a:schemeClr>
              </a:solidFill>
            </a:endParaRPr>
          </a:p>
        </p:txBody>
      </p:sp>
    </p:spTree>
    <p:custDataLst>
      <p:tags r:id="rId1"/>
    </p:custDataLst>
    <p:extLst>
      <p:ext uri="{BB962C8B-B14F-4D97-AF65-F5344CB8AC3E}">
        <p14:creationId xmlns:p14="http://schemas.microsoft.com/office/powerpoint/2010/main" val="1023649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请求消息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实体</a:t>
            </a:r>
            <a:r>
              <a:rPr lang="zh-CN" altLang="en-US" sz="2000" b="1" dirty="0">
                <a:solidFill>
                  <a:schemeClr val="tx1">
                    <a:lumMod val="50000"/>
                    <a:lumOff val="50000"/>
                  </a:schemeClr>
                </a:solidFill>
                <a:latin typeface="微软雅黑" pitchFamily="34" charset="-122"/>
                <a:ea typeface="微软雅黑" pitchFamily="34" charset="-122"/>
              </a:rPr>
              <a:t>内容</a:t>
            </a:r>
          </a:p>
        </p:txBody>
      </p:sp>
      <p:sp>
        <p:nvSpPr>
          <p:cNvPr id="5" name="矩形 4"/>
          <p:cNvSpPr/>
          <p:nvPr/>
        </p:nvSpPr>
        <p:spPr>
          <a:xfrm>
            <a:off x="362198" y="1948174"/>
            <a:ext cx="8318664" cy="557910"/>
          </a:xfrm>
          <a:prstGeom prst="rect">
            <a:avLst/>
          </a:prstGeom>
        </p:spPr>
        <p:txBody>
          <a:bodyPr wrap="square">
            <a:spAutoFit/>
          </a:bodyPr>
          <a:lstStyle/>
          <a:p>
            <a:pPr>
              <a:lnSpc>
                <a:spcPct val="200000"/>
              </a:lnSpc>
            </a:pPr>
            <a:r>
              <a:rPr lang="en-US" altLang="zh-CN" b="1" u="sng" dirty="0" smtClean="0">
                <a:solidFill>
                  <a:srgbClr val="0070C0"/>
                </a:solidFill>
              </a:rPr>
              <a:t>POST</a:t>
            </a:r>
            <a:r>
              <a:rPr lang="zh-CN" altLang="en-US" b="1" u="sng" dirty="0" smtClean="0">
                <a:solidFill>
                  <a:srgbClr val="0070C0"/>
                </a:solidFill>
              </a:rPr>
              <a:t>方式</a:t>
            </a:r>
            <a:r>
              <a:rPr lang="zh-CN" altLang="en-US" dirty="0" smtClean="0"/>
              <a:t>：</a:t>
            </a:r>
            <a:r>
              <a:rPr lang="en-US" altLang="zh-CN" dirty="0" smtClean="0"/>
              <a:t>&lt;</a:t>
            </a:r>
            <a:r>
              <a:rPr lang="en-US" altLang="zh-CN" dirty="0"/>
              <a:t>form&gt;</a:t>
            </a:r>
            <a:r>
              <a:rPr lang="zh-CN" altLang="en-US" dirty="0"/>
              <a:t>表单通过</a:t>
            </a:r>
            <a:r>
              <a:rPr lang="en-US" altLang="zh-CN" dirty="0"/>
              <a:t>POST</a:t>
            </a:r>
            <a:r>
              <a:rPr lang="zh-CN" altLang="en-US" dirty="0"/>
              <a:t>方式提交数据时，表单数据有多重编码格式。</a:t>
            </a:r>
          </a:p>
        </p:txBody>
      </p:sp>
      <p:grpSp>
        <p:nvGrpSpPr>
          <p:cNvPr id="6" name="组合 2"/>
          <p:cNvGrpSpPr>
            <a:grpSpLocks/>
          </p:cNvGrpSpPr>
          <p:nvPr/>
        </p:nvGrpSpPr>
        <p:grpSpPr bwMode="auto">
          <a:xfrm>
            <a:off x="1540329" y="2827838"/>
            <a:ext cx="5962402" cy="2722062"/>
            <a:chOff x="2825139" y="3653899"/>
            <a:chExt cx="1058122" cy="3563695"/>
          </a:xfrm>
        </p:grpSpPr>
        <p:sp>
          <p:nvSpPr>
            <p:cNvPr id="7" name="矩形 1"/>
            <p:cNvSpPr>
              <a:spLocks noChangeArrowheads="1"/>
            </p:cNvSpPr>
            <p:nvPr/>
          </p:nvSpPr>
          <p:spPr bwMode="auto">
            <a:xfrm>
              <a:off x="2825139" y="3653899"/>
              <a:ext cx="1058122" cy="3563695"/>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2872136" y="3881092"/>
              <a:ext cx="1011125" cy="285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POST /</a:t>
              </a:r>
              <a:r>
                <a:rPr lang="en-US" altLang="zh-CN" sz="1400" b="1" kern="0" dirty="0" err="1">
                  <a:solidFill>
                    <a:prstClr val="white"/>
                  </a:solidFill>
                  <a:latin typeface="微软雅黑" pitchFamily="34" charset="-122"/>
                  <a:ea typeface="微软雅黑" pitchFamily="34" charset="-122"/>
                </a:rPr>
                <a:t>test.php</a:t>
              </a:r>
              <a:r>
                <a:rPr lang="en-US" altLang="zh-CN" sz="1400" b="1" kern="0" dirty="0">
                  <a:solidFill>
                    <a:prstClr val="white"/>
                  </a:solidFill>
                  <a:latin typeface="微软雅黑" pitchFamily="34" charset="-122"/>
                  <a:ea typeface="微软雅黑" pitchFamily="34" charset="-122"/>
                </a:rPr>
                <a:t> HTTP/1.1</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Host: www.itheima.com</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Content-Type: application/x-www-form-</a:t>
              </a:r>
              <a:r>
                <a:rPr lang="en-US" altLang="zh-CN" sz="1400" b="1" kern="0" dirty="0" err="1">
                  <a:solidFill>
                    <a:prstClr val="white"/>
                  </a:solidFill>
                  <a:latin typeface="微软雅黑" pitchFamily="34" charset="-122"/>
                  <a:ea typeface="微软雅黑" pitchFamily="34" charset="-122"/>
                </a:rPr>
                <a:t>urlencoded</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Content-Length: 29</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name=</a:t>
              </a:r>
              <a:r>
                <a:rPr lang="en-US" altLang="zh-CN" sz="1400" b="1" kern="0" dirty="0" err="1">
                  <a:solidFill>
                    <a:prstClr val="white"/>
                  </a:solidFill>
                  <a:latin typeface="微软雅黑" pitchFamily="34" charset="-122"/>
                  <a:ea typeface="微软雅黑" pitchFamily="34" charset="-122"/>
                </a:rPr>
                <a:t>xiaoming&amp;password</a:t>
              </a:r>
              <a:r>
                <a:rPr lang="en-US" altLang="zh-CN" sz="1400" b="1" kern="0" dirty="0">
                  <a:solidFill>
                    <a:prstClr val="white"/>
                  </a:solidFill>
                  <a:latin typeface="微软雅黑" pitchFamily="34" charset="-122"/>
                  <a:ea typeface="微软雅黑" pitchFamily="34" charset="-122"/>
                </a:rPr>
                <a:t>=123456</a:t>
              </a:r>
            </a:p>
          </p:txBody>
        </p:sp>
      </p:grpSp>
      <p:sp>
        <p:nvSpPr>
          <p:cNvPr id="9" name="矩形 8"/>
          <p:cNvSpPr/>
          <p:nvPr/>
        </p:nvSpPr>
        <p:spPr>
          <a:xfrm>
            <a:off x="6324600" y="2674408"/>
            <a:ext cx="1663700" cy="800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65000"/>
                    <a:lumOff val="35000"/>
                  </a:schemeClr>
                </a:solidFill>
              </a:rPr>
              <a:t>请求消息头</a:t>
            </a:r>
            <a:endParaRPr lang="en-US" altLang="zh-CN" b="1" dirty="0" smtClean="0">
              <a:solidFill>
                <a:schemeClr val="tx1">
                  <a:lumMod val="65000"/>
                  <a:lumOff val="35000"/>
                </a:schemeClr>
              </a:solidFill>
            </a:endParaRPr>
          </a:p>
        </p:txBody>
      </p:sp>
    </p:spTree>
    <p:custDataLst>
      <p:tags r:id="rId1"/>
    </p:custDataLst>
    <p:extLst>
      <p:ext uri="{BB962C8B-B14F-4D97-AF65-F5344CB8AC3E}">
        <p14:creationId xmlns:p14="http://schemas.microsoft.com/office/powerpoint/2010/main" val="2940311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请求消息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实体</a:t>
            </a:r>
            <a:r>
              <a:rPr lang="zh-CN" altLang="en-US" sz="2000" b="1" dirty="0">
                <a:solidFill>
                  <a:schemeClr val="tx1">
                    <a:lumMod val="50000"/>
                    <a:lumOff val="50000"/>
                  </a:schemeClr>
                </a:solidFill>
                <a:latin typeface="微软雅黑" pitchFamily="34" charset="-122"/>
                <a:ea typeface="微软雅黑" pitchFamily="34" charset="-122"/>
              </a:rPr>
              <a:t>内容</a:t>
            </a:r>
          </a:p>
        </p:txBody>
      </p:sp>
      <p:sp>
        <p:nvSpPr>
          <p:cNvPr id="5" name="矩形 4"/>
          <p:cNvSpPr/>
          <p:nvPr/>
        </p:nvSpPr>
        <p:spPr>
          <a:xfrm>
            <a:off x="362198" y="1948174"/>
            <a:ext cx="8318664" cy="3416320"/>
          </a:xfrm>
          <a:prstGeom prst="rect">
            <a:avLst/>
          </a:prstGeom>
        </p:spPr>
        <p:txBody>
          <a:bodyPr wrap="square">
            <a:spAutoFit/>
          </a:bodyPr>
          <a:lstStyle/>
          <a:p>
            <a:pPr>
              <a:lnSpc>
                <a:spcPct val="200000"/>
              </a:lnSpc>
            </a:pPr>
            <a:r>
              <a:rPr lang="en-US" altLang="zh-CN" b="1" u="sng" dirty="0" smtClean="0">
                <a:solidFill>
                  <a:srgbClr val="0070C0"/>
                </a:solidFill>
              </a:rPr>
              <a:t>POST</a:t>
            </a:r>
            <a:r>
              <a:rPr lang="zh-CN" altLang="en-US" b="1" u="sng" dirty="0" smtClean="0">
                <a:solidFill>
                  <a:srgbClr val="0070C0"/>
                </a:solidFill>
              </a:rPr>
              <a:t>方式</a:t>
            </a:r>
            <a:r>
              <a:rPr lang="zh-CN" altLang="en-US" dirty="0" smtClean="0"/>
              <a:t>：</a:t>
            </a:r>
            <a:r>
              <a:rPr lang="en-US" altLang="zh-CN" dirty="0" smtClean="0"/>
              <a:t>&lt;</a:t>
            </a:r>
            <a:r>
              <a:rPr lang="en-US" altLang="zh-CN" dirty="0"/>
              <a:t>form&gt;</a:t>
            </a:r>
            <a:r>
              <a:rPr lang="zh-CN" altLang="en-US" dirty="0"/>
              <a:t>表单通过</a:t>
            </a:r>
            <a:r>
              <a:rPr lang="en-US" altLang="zh-CN" dirty="0"/>
              <a:t>POST</a:t>
            </a:r>
            <a:r>
              <a:rPr lang="zh-CN" altLang="en-US" dirty="0"/>
              <a:t>方式提交数据时，表单数据有多重编码格式</a:t>
            </a:r>
            <a:r>
              <a:rPr lang="zh-CN" altLang="en-US" dirty="0" smtClean="0"/>
              <a:t>。</a:t>
            </a:r>
            <a:endParaRPr lang="en-US" altLang="zh-CN" dirty="0" smtClean="0"/>
          </a:p>
          <a:p>
            <a:pPr marL="285750" indent="-285750">
              <a:lnSpc>
                <a:spcPct val="200000"/>
              </a:lnSpc>
              <a:buFont typeface="Wingdings" panose="05000000000000000000" pitchFamily="2" charset="2"/>
              <a:buChar char="l"/>
            </a:pPr>
            <a:r>
              <a:rPr lang="zh-CN" altLang="en-US" dirty="0" smtClean="0"/>
              <a:t>当</a:t>
            </a:r>
            <a:r>
              <a:rPr lang="zh-CN" altLang="en-US" dirty="0"/>
              <a:t>使用</a:t>
            </a:r>
            <a:r>
              <a:rPr lang="en-US" altLang="zh-CN" dirty="0"/>
              <a:t>POST</a:t>
            </a:r>
            <a:r>
              <a:rPr lang="zh-CN" altLang="en-US" dirty="0"/>
              <a:t>方式提交表单时，</a:t>
            </a:r>
            <a:r>
              <a:rPr lang="en-US" altLang="zh-CN" dirty="0"/>
              <a:t>Content-Type</a:t>
            </a:r>
            <a:r>
              <a:rPr lang="zh-CN" altLang="en-US" dirty="0"/>
              <a:t>消息头字段会自动设置为“</a:t>
            </a:r>
            <a:r>
              <a:rPr lang="en-US" altLang="zh-CN" dirty="0" smtClean="0"/>
              <a:t>application/x-www-form-</a:t>
            </a:r>
            <a:r>
              <a:rPr lang="en-US" altLang="zh-CN" dirty="0" err="1" smtClean="0"/>
              <a:t>urlencoded</a:t>
            </a:r>
            <a:r>
              <a:rPr lang="zh-CN" altLang="en-US" dirty="0" smtClean="0"/>
              <a:t>”，</a:t>
            </a:r>
            <a:r>
              <a:rPr lang="zh-CN" altLang="en-US" dirty="0"/>
              <a:t>表示以</a:t>
            </a:r>
            <a:r>
              <a:rPr lang="en-US" altLang="zh-CN" dirty="0"/>
              <a:t>URL</a:t>
            </a:r>
            <a:r>
              <a:rPr lang="zh-CN" altLang="en-US" dirty="0"/>
              <a:t>编码为格式的表</a:t>
            </a:r>
            <a:r>
              <a:rPr lang="zh-CN" altLang="en-US" dirty="0" smtClean="0"/>
              <a:t>单。</a:t>
            </a:r>
            <a:endParaRPr lang="en-US" altLang="zh-CN" dirty="0" smtClean="0"/>
          </a:p>
          <a:p>
            <a:pPr marL="285750" indent="-285750">
              <a:lnSpc>
                <a:spcPct val="200000"/>
              </a:lnSpc>
              <a:buFont typeface="Wingdings" panose="05000000000000000000" pitchFamily="2" charset="2"/>
              <a:buChar char="l"/>
            </a:pPr>
            <a:r>
              <a:rPr lang="en-US" altLang="zh-CN" dirty="0" smtClean="0"/>
              <a:t>Content-Length</a:t>
            </a:r>
            <a:r>
              <a:rPr lang="zh-CN" altLang="en-US" dirty="0"/>
              <a:t>消息头会自动设置为实体内容的长度（</a:t>
            </a:r>
            <a:r>
              <a:rPr lang="en-US" altLang="zh-CN" dirty="0"/>
              <a:t>29</a:t>
            </a:r>
            <a:r>
              <a:rPr lang="zh-CN" altLang="en-US" dirty="0"/>
              <a:t>字节）。</a:t>
            </a:r>
          </a:p>
          <a:p>
            <a:pPr marL="285750" indent="-285750">
              <a:lnSpc>
                <a:spcPct val="200000"/>
              </a:lnSpc>
              <a:buFont typeface="Wingdings" panose="05000000000000000000" pitchFamily="2" charset="2"/>
              <a:buChar char="l"/>
            </a:pPr>
            <a:r>
              <a:rPr lang="zh-CN" altLang="en-US" dirty="0"/>
              <a:t>表单默认的编码格式不支持上传</a:t>
            </a:r>
            <a:r>
              <a:rPr lang="zh-CN" altLang="en-US" dirty="0" smtClean="0"/>
              <a:t>文件，需要时为</a:t>
            </a:r>
            <a:r>
              <a:rPr lang="zh-CN" altLang="en-US" dirty="0"/>
              <a:t>表单添加</a:t>
            </a:r>
            <a:r>
              <a:rPr lang="en-US" altLang="zh-CN" dirty="0" err="1"/>
              <a:t>enctype</a:t>
            </a:r>
            <a:r>
              <a:rPr lang="zh-CN" altLang="en-US" dirty="0"/>
              <a:t>属性，将编码格式（</a:t>
            </a:r>
            <a:r>
              <a:rPr lang="en-US" altLang="zh-CN" dirty="0"/>
              <a:t>Content-Type</a:t>
            </a:r>
            <a:r>
              <a:rPr lang="zh-CN" altLang="en-US" dirty="0"/>
              <a:t>）设置为“</a:t>
            </a:r>
            <a:r>
              <a:rPr lang="en-US" altLang="zh-CN" dirty="0" smtClean="0"/>
              <a:t>multipart/form-data</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val="4112644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响应消息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响应状态行</a:t>
            </a:r>
            <a:endParaRPr lang="zh-CN" altLang="en-US"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318664" cy="1111907"/>
          </a:xfrm>
          <a:prstGeom prst="rect">
            <a:avLst/>
          </a:prstGeom>
        </p:spPr>
        <p:txBody>
          <a:bodyPr wrap="square">
            <a:spAutoFit/>
          </a:bodyPr>
          <a:lstStyle/>
          <a:p>
            <a:pPr>
              <a:lnSpc>
                <a:spcPct val="200000"/>
              </a:lnSpc>
            </a:pPr>
            <a:r>
              <a:rPr lang="zh-CN" altLang="en-US" b="1" u="sng" dirty="0">
                <a:solidFill>
                  <a:srgbClr val="0070C0"/>
                </a:solidFill>
              </a:rPr>
              <a:t>当服务器收到浏览器的请求后，就会在处理完成后回送响应消息给浏览器</a:t>
            </a:r>
            <a:r>
              <a:rPr lang="zh-CN" altLang="en-US" b="1" u="sng" dirty="0" smtClean="0">
                <a:solidFill>
                  <a:srgbClr val="0070C0"/>
                </a:solidFill>
              </a:rPr>
              <a:t>。</a:t>
            </a:r>
            <a:endParaRPr lang="en-US" altLang="zh-CN" b="1" u="sng" dirty="0" smtClean="0">
              <a:solidFill>
                <a:srgbClr val="0070C0"/>
              </a:solidFill>
            </a:endParaRPr>
          </a:p>
          <a:p>
            <a:pPr>
              <a:lnSpc>
                <a:spcPct val="200000"/>
              </a:lnSpc>
            </a:pPr>
            <a:r>
              <a:rPr lang="zh-CN" altLang="en-US" b="1" u="sng" dirty="0">
                <a:solidFill>
                  <a:srgbClr val="0070C0"/>
                </a:solidFill>
              </a:rPr>
              <a:t>在</a:t>
            </a:r>
            <a:r>
              <a:rPr lang="en-US" altLang="zh-CN" b="1" u="sng" dirty="0">
                <a:solidFill>
                  <a:srgbClr val="0070C0"/>
                </a:solidFill>
              </a:rPr>
              <a:t>HTTP</a:t>
            </a:r>
            <a:r>
              <a:rPr lang="zh-CN" altLang="en-US" b="1" u="sng" dirty="0">
                <a:solidFill>
                  <a:srgbClr val="0070C0"/>
                </a:solidFill>
              </a:rPr>
              <a:t>响应消息中，位于第一行的是状态行，用于告知浏览器本次响应的状态</a:t>
            </a:r>
            <a:endParaRPr lang="en-US" altLang="zh-CN" b="1" u="sng" dirty="0">
              <a:solidFill>
                <a:srgbClr val="0070C0"/>
              </a:solidFill>
            </a:endParaRPr>
          </a:p>
        </p:txBody>
      </p:sp>
      <p:grpSp>
        <p:nvGrpSpPr>
          <p:cNvPr id="6" name="组合 2"/>
          <p:cNvGrpSpPr>
            <a:grpSpLocks/>
          </p:cNvGrpSpPr>
          <p:nvPr/>
        </p:nvGrpSpPr>
        <p:grpSpPr bwMode="auto">
          <a:xfrm>
            <a:off x="1484749" y="3491297"/>
            <a:ext cx="5962402" cy="889000"/>
            <a:chOff x="2825139" y="3653899"/>
            <a:chExt cx="1058122" cy="2011763"/>
          </a:xfrm>
        </p:grpSpPr>
        <p:sp>
          <p:nvSpPr>
            <p:cNvPr id="7" name="矩形 1"/>
            <p:cNvSpPr>
              <a:spLocks noChangeArrowheads="1"/>
            </p:cNvSpPr>
            <p:nvPr/>
          </p:nvSpPr>
          <p:spPr bwMode="auto">
            <a:xfrm>
              <a:off x="2825139" y="3653899"/>
              <a:ext cx="1058122" cy="2011763"/>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2825139" y="4024790"/>
              <a:ext cx="1058122" cy="118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algn="ctr" eaLnBrk="0" hangingPunct="0">
                <a:lnSpc>
                  <a:spcPct val="200000"/>
                </a:lnSpc>
                <a:defRPr/>
              </a:pPr>
              <a:r>
                <a:rPr lang="en-US" altLang="zh-CN" sz="1400" b="1" kern="0" dirty="0">
                  <a:solidFill>
                    <a:prstClr val="white"/>
                  </a:solidFill>
                  <a:latin typeface="微软雅黑" pitchFamily="34" charset="-122"/>
                  <a:ea typeface="微软雅黑" pitchFamily="34" charset="-122"/>
                </a:rPr>
                <a:t>HTTP/1.1 200 OK</a:t>
              </a:r>
            </a:p>
          </p:txBody>
        </p:sp>
      </p:grpSp>
      <p:sp>
        <p:nvSpPr>
          <p:cNvPr id="9" name="圆角矩形 8"/>
          <p:cNvSpPr/>
          <p:nvPr/>
        </p:nvSpPr>
        <p:spPr>
          <a:xfrm>
            <a:off x="977575" y="4616094"/>
            <a:ext cx="3115950" cy="645702"/>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HTTP/1.1</a:t>
            </a:r>
            <a:r>
              <a:rPr lang="zh-CN" altLang="en-US" dirty="0">
                <a:solidFill>
                  <a:schemeClr val="tx1"/>
                </a:solidFill>
              </a:rPr>
              <a:t>是协议</a:t>
            </a:r>
            <a:r>
              <a:rPr lang="zh-CN" altLang="en-US" dirty="0" smtClean="0">
                <a:solidFill>
                  <a:schemeClr val="tx1"/>
                </a:solidFill>
              </a:rPr>
              <a:t>版本</a:t>
            </a:r>
            <a:endParaRPr lang="zh-CN" altLang="en-US" dirty="0">
              <a:solidFill>
                <a:schemeClr val="tx1"/>
              </a:solidFill>
            </a:endParaRPr>
          </a:p>
        </p:txBody>
      </p:sp>
      <p:sp>
        <p:nvSpPr>
          <p:cNvPr id="10" name="圆角矩形 9"/>
          <p:cNvSpPr/>
          <p:nvPr/>
        </p:nvSpPr>
        <p:spPr>
          <a:xfrm>
            <a:off x="6239825" y="4612741"/>
            <a:ext cx="2201550" cy="645702"/>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200</a:t>
            </a:r>
            <a:r>
              <a:rPr lang="zh-CN" altLang="en-US" dirty="0">
                <a:solidFill>
                  <a:schemeClr val="tx1"/>
                </a:solidFill>
              </a:rPr>
              <a:t>是状态</a:t>
            </a:r>
            <a:r>
              <a:rPr lang="zh-CN" altLang="en-US" dirty="0" smtClean="0">
                <a:solidFill>
                  <a:schemeClr val="tx1"/>
                </a:solidFill>
              </a:rPr>
              <a:t>码</a:t>
            </a:r>
            <a:endParaRPr lang="zh-CN" altLang="en-US" dirty="0">
              <a:solidFill>
                <a:schemeClr val="tx1"/>
              </a:solidFill>
            </a:endParaRPr>
          </a:p>
        </p:txBody>
      </p:sp>
      <p:sp>
        <p:nvSpPr>
          <p:cNvPr id="12" name="圆角矩形 11"/>
          <p:cNvSpPr/>
          <p:nvPr/>
        </p:nvSpPr>
        <p:spPr>
          <a:xfrm>
            <a:off x="3792850" y="5385443"/>
            <a:ext cx="2823850" cy="645702"/>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OK</a:t>
            </a:r>
            <a:r>
              <a:rPr lang="zh-CN" altLang="en-US" dirty="0">
                <a:solidFill>
                  <a:schemeClr val="tx1"/>
                </a:solidFill>
              </a:rPr>
              <a:t>是状态的描述</a:t>
            </a:r>
            <a:r>
              <a:rPr lang="zh-CN" altLang="en-US" dirty="0" smtClean="0">
                <a:solidFill>
                  <a:schemeClr val="tx1"/>
                </a:solidFill>
              </a:rPr>
              <a:t>信息</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418343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响应消息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响应状态行</a:t>
            </a:r>
            <a:endParaRPr lang="zh-CN" altLang="en-US" sz="2000" b="1" dirty="0">
              <a:solidFill>
                <a:schemeClr val="tx1">
                  <a:lumMod val="50000"/>
                  <a:lumOff val="50000"/>
                </a:schemeClr>
              </a:solidFill>
              <a:latin typeface="微软雅黑" pitchFamily="34" charset="-122"/>
              <a:ea typeface="微软雅黑" pitchFamily="34" charset="-122"/>
            </a:endParaRPr>
          </a:p>
        </p:txBody>
      </p:sp>
      <p:sp>
        <p:nvSpPr>
          <p:cNvPr id="13" name="矩形 12"/>
          <p:cNvSpPr/>
          <p:nvPr/>
        </p:nvSpPr>
        <p:spPr>
          <a:xfrm>
            <a:off x="362198" y="1948174"/>
            <a:ext cx="8318664" cy="3831818"/>
          </a:xfrm>
          <a:prstGeom prst="rect">
            <a:avLst/>
          </a:prstGeom>
        </p:spPr>
        <p:txBody>
          <a:bodyPr wrap="square">
            <a:spAutoFit/>
          </a:bodyPr>
          <a:lstStyle/>
          <a:p>
            <a:pPr>
              <a:lnSpc>
                <a:spcPct val="200000"/>
              </a:lnSpc>
            </a:pPr>
            <a:r>
              <a:rPr lang="zh-CN" altLang="en-US" b="1" u="sng" dirty="0">
                <a:solidFill>
                  <a:srgbClr val="0070C0"/>
                </a:solidFill>
              </a:rPr>
              <a:t>响应状态</a:t>
            </a:r>
            <a:r>
              <a:rPr lang="zh-CN" altLang="en-US" b="1" u="sng" dirty="0" smtClean="0">
                <a:solidFill>
                  <a:srgbClr val="0070C0"/>
                </a:solidFill>
              </a:rPr>
              <a:t>码</a:t>
            </a:r>
            <a:r>
              <a:rPr lang="zh-CN" altLang="en-US" dirty="0"/>
              <a:t>：表示服务器对客户端请求的各种不同的处理结果和</a:t>
            </a:r>
            <a:r>
              <a:rPr lang="zh-CN" altLang="en-US" dirty="0" smtClean="0"/>
              <a:t>状态；</a:t>
            </a:r>
            <a:endParaRPr lang="en-US" altLang="zh-CN" dirty="0"/>
          </a:p>
          <a:p>
            <a:pPr>
              <a:lnSpc>
                <a:spcPct val="200000"/>
              </a:lnSpc>
            </a:pPr>
            <a:r>
              <a:rPr lang="zh-CN" altLang="en-US" b="1" u="sng" dirty="0" smtClean="0">
                <a:solidFill>
                  <a:srgbClr val="0070C0"/>
                </a:solidFill>
              </a:rPr>
              <a:t>组成</a:t>
            </a:r>
            <a:r>
              <a:rPr lang="zh-CN" altLang="en-US" dirty="0"/>
              <a:t>：响应状态码由一个三位十进制数</a:t>
            </a:r>
            <a:r>
              <a:rPr lang="zh-CN" altLang="en-US" dirty="0" smtClean="0"/>
              <a:t>表示；</a:t>
            </a:r>
            <a:endParaRPr lang="en-US" altLang="zh-CN" dirty="0"/>
          </a:p>
          <a:p>
            <a:pPr>
              <a:lnSpc>
                <a:spcPct val="200000"/>
              </a:lnSpc>
            </a:pPr>
            <a:r>
              <a:rPr lang="zh-CN" altLang="en-US" b="1" u="sng" dirty="0" smtClean="0">
                <a:solidFill>
                  <a:srgbClr val="0070C0"/>
                </a:solidFill>
              </a:rPr>
              <a:t>分类</a:t>
            </a:r>
            <a:r>
              <a:rPr lang="zh-CN" altLang="en-US" dirty="0"/>
              <a:t>：响应状态码共分为</a:t>
            </a:r>
            <a:r>
              <a:rPr lang="en-US" altLang="zh-CN" dirty="0"/>
              <a:t>5</a:t>
            </a:r>
            <a:r>
              <a:rPr lang="zh-CN" altLang="en-US" dirty="0"/>
              <a:t>个类别，通过最高位的</a:t>
            </a:r>
            <a:r>
              <a:rPr lang="en-US" altLang="zh-CN" dirty="0"/>
              <a:t>1~5</a:t>
            </a:r>
            <a:r>
              <a:rPr lang="zh-CN" altLang="en-US" dirty="0"/>
              <a:t>来</a:t>
            </a:r>
            <a:r>
              <a:rPr lang="zh-CN" altLang="en-US" dirty="0" smtClean="0"/>
              <a:t>分类；</a:t>
            </a:r>
            <a:endParaRPr lang="en-US" altLang="zh-CN" dirty="0" smtClean="0"/>
          </a:p>
          <a:p>
            <a:pPr marL="285750" indent="-285750">
              <a:lnSpc>
                <a:spcPct val="150000"/>
              </a:lnSpc>
              <a:buFont typeface="Wingdings" panose="05000000000000000000" pitchFamily="2" charset="2"/>
              <a:buChar char="l"/>
            </a:pPr>
            <a:r>
              <a:rPr lang="en-US" altLang="zh-CN" dirty="0"/>
              <a:t>1xx</a:t>
            </a:r>
            <a:r>
              <a:rPr lang="zh-CN" altLang="en-US" dirty="0"/>
              <a:t>：成功接收请求，要求客户端继续提交下一次请求才能完成整个处理过程</a:t>
            </a:r>
          </a:p>
          <a:p>
            <a:pPr marL="285750" indent="-285750">
              <a:lnSpc>
                <a:spcPct val="150000"/>
              </a:lnSpc>
              <a:buFont typeface="Wingdings" panose="05000000000000000000" pitchFamily="2" charset="2"/>
              <a:buChar char="l"/>
            </a:pPr>
            <a:r>
              <a:rPr lang="en-US" altLang="zh-CN" dirty="0"/>
              <a:t>2xx</a:t>
            </a:r>
            <a:r>
              <a:rPr lang="zh-CN" altLang="en-US" dirty="0"/>
              <a:t>：成功接收请求并已完成整个处理过程</a:t>
            </a:r>
          </a:p>
          <a:p>
            <a:pPr marL="285750" indent="-285750">
              <a:lnSpc>
                <a:spcPct val="150000"/>
              </a:lnSpc>
              <a:buFont typeface="Wingdings" panose="05000000000000000000" pitchFamily="2" charset="2"/>
              <a:buChar char="l"/>
            </a:pPr>
            <a:r>
              <a:rPr lang="en-US" altLang="zh-CN" dirty="0"/>
              <a:t>3xx</a:t>
            </a:r>
            <a:r>
              <a:rPr lang="zh-CN" altLang="en-US" dirty="0"/>
              <a:t>：为完成请求，客户端需进一步细化请求</a:t>
            </a:r>
          </a:p>
          <a:p>
            <a:pPr marL="285750" indent="-285750">
              <a:lnSpc>
                <a:spcPct val="150000"/>
              </a:lnSpc>
              <a:buFont typeface="Wingdings" panose="05000000000000000000" pitchFamily="2" charset="2"/>
              <a:buChar char="l"/>
            </a:pPr>
            <a:r>
              <a:rPr lang="en-US" altLang="zh-CN" dirty="0"/>
              <a:t>4xx</a:t>
            </a:r>
            <a:r>
              <a:rPr lang="zh-CN" altLang="en-US" dirty="0"/>
              <a:t>：客户端的请求有错误</a:t>
            </a:r>
          </a:p>
          <a:p>
            <a:pPr marL="285750" indent="-285750">
              <a:lnSpc>
                <a:spcPct val="150000"/>
              </a:lnSpc>
              <a:buFont typeface="Wingdings" panose="05000000000000000000" pitchFamily="2" charset="2"/>
              <a:buChar char="l"/>
            </a:pPr>
            <a:r>
              <a:rPr lang="en-US" altLang="zh-CN" dirty="0"/>
              <a:t>5xx</a:t>
            </a:r>
            <a:r>
              <a:rPr lang="zh-CN" altLang="en-US" dirty="0"/>
              <a:t>：服务器端出现</a:t>
            </a:r>
            <a:r>
              <a:rPr lang="zh-CN" altLang="en-US" dirty="0" smtClean="0"/>
              <a:t>错误</a:t>
            </a:r>
            <a:endParaRPr lang="zh-CN" altLang="en-US" dirty="0"/>
          </a:p>
        </p:txBody>
      </p:sp>
    </p:spTree>
    <p:custDataLst>
      <p:tags r:id="rId1"/>
    </p:custDataLst>
    <p:extLst>
      <p:ext uri="{BB962C8B-B14F-4D97-AF65-F5344CB8AC3E}">
        <p14:creationId xmlns:p14="http://schemas.microsoft.com/office/powerpoint/2010/main" val="3060301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响应消息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响应状态行</a:t>
            </a:r>
            <a:endParaRPr lang="zh-CN" altLang="en-US" sz="2000" b="1" dirty="0">
              <a:solidFill>
                <a:schemeClr val="tx1">
                  <a:lumMod val="50000"/>
                  <a:lumOff val="50000"/>
                </a:schemeClr>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503180474"/>
              </p:ext>
            </p:extLst>
          </p:nvPr>
        </p:nvGraphicFramePr>
        <p:xfrm>
          <a:off x="543882" y="1744941"/>
          <a:ext cx="8092118" cy="4659900"/>
        </p:xfrm>
        <a:graphic>
          <a:graphicData uri="http://schemas.openxmlformats.org/drawingml/2006/table">
            <a:tbl>
              <a:tblPr firstRow="1" bandRow="1">
                <a:tableStyleId>{00A15C55-8517-42AA-B614-E9B94910E393}</a:tableStyleId>
              </a:tblPr>
              <a:tblGrid>
                <a:gridCol w="2085018"/>
                <a:gridCol w="6007100"/>
              </a:tblGrid>
              <a:tr h="334572">
                <a:tc>
                  <a:txBody>
                    <a:bodyPr/>
                    <a:lstStyle/>
                    <a:p>
                      <a:pPr algn="ctr">
                        <a:spcAft>
                          <a:spcPts val="0"/>
                        </a:spcAft>
                      </a:pPr>
                      <a:r>
                        <a:rPr lang="zh-CN" altLang="en-US" sz="1400" b="1" kern="100" dirty="0" smtClean="0">
                          <a:effectLst/>
                          <a:latin typeface="Times New Roman"/>
                          <a:ea typeface="宋体"/>
                        </a:rPr>
                        <a:t>常见状态码</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含义</a:t>
                      </a:r>
                      <a:endParaRPr lang="zh-CN" sz="1400" b="1" kern="100" dirty="0">
                        <a:effectLst/>
                        <a:latin typeface="Times New Roman"/>
                        <a:ea typeface="宋体"/>
                      </a:endParaRPr>
                    </a:p>
                  </a:txBody>
                  <a:tcPr marL="68580" marR="68580" marT="0" marB="0" anchor="ctr"/>
                </a:tc>
              </a:tr>
              <a:tr h="33457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200</a:t>
                      </a:r>
                      <a:r>
                        <a:rPr lang="zh-CN" sz="1400" kern="100" dirty="0">
                          <a:solidFill>
                            <a:schemeClr val="dk1"/>
                          </a:solidFill>
                          <a:effectLst/>
                          <a:latin typeface="Times New Roman"/>
                          <a:ea typeface="+mn-ea"/>
                          <a:cs typeface="+mn-cs"/>
                        </a:rPr>
                        <a:t>（正常）</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客户端的请求成功，响应消息返回正常的请求结果</a:t>
                      </a:r>
                    </a:p>
                  </a:txBody>
                  <a:tcPr marL="68580" marR="68580" marT="0" marB="0" anchor="ctr"/>
                </a:tc>
              </a:tr>
              <a:tr h="404371">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301</a:t>
                      </a:r>
                      <a:r>
                        <a:rPr lang="zh-CN" sz="1400" kern="100" dirty="0">
                          <a:solidFill>
                            <a:schemeClr val="dk1"/>
                          </a:solidFill>
                          <a:effectLst/>
                          <a:latin typeface="Times New Roman"/>
                          <a:ea typeface="+mn-ea"/>
                          <a:cs typeface="+mn-cs"/>
                        </a:rPr>
                        <a:t>（永久移动）</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被请求的文档已经被移动到别处，此文档的新</a:t>
                      </a:r>
                      <a:r>
                        <a:rPr lang="en-US" sz="1400" kern="100" dirty="0">
                          <a:solidFill>
                            <a:schemeClr val="dk1"/>
                          </a:solidFill>
                          <a:effectLst/>
                          <a:latin typeface="Times New Roman"/>
                          <a:ea typeface="+mn-ea"/>
                          <a:cs typeface="+mn-cs"/>
                        </a:rPr>
                        <a:t>URL</a:t>
                      </a:r>
                      <a:r>
                        <a:rPr lang="zh-CN" sz="1400" kern="100" dirty="0">
                          <a:solidFill>
                            <a:schemeClr val="dk1"/>
                          </a:solidFill>
                          <a:effectLst/>
                          <a:latin typeface="Times New Roman"/>
                          <a:ea typeface="+mn-ea"/>
                          <a:cs typeface="+mn-cs"/>
                        </a:rPr>
                        <a:t>地址为响应头</a:t>
                      </a:r>
                      <a:r>
                        <a:rPr lang="en-US" sz="1400" kern="100" dirty="0">
                          <a:solidFill>
                            <a:schemeClr val="dk1"/>
                          </a:solidFill>
                          <a:effectLst/>
                          <a:latin typeface="Times New Roman"/>
                          <a:ea typeface="+mn-ea"/>
                          <a:cs typeface="+mn-cs"/>
                        </a:rPr>
                        <a:t>Location</a:t>
                      </a:r>
                      <a:r>
                        <a:rPr lang="zh-CN" sz="1400" kern="100" dirty="0">
                          <a:solidFill>
                            <a:schemeClr val="dk1"/>
                          </a:solidFill>
                          <a:effectLst/>
                          <a:latin typeface="Times New Roman"/>
                          <a:ea typeface="+mn-ea"/>
                          <a:cs typeface="+mn-cs"/>
                        </a:rPr>
                        <a:t>的值，浏览器以后对该文档的访问会自动使用新地址</a:t>
                      </a:r>
                    </a:p>
                  </a:txBody>
                  <a:tcPr marL="68580" marR="68580" marT="0" marB="0" anchor="ctr"/>
                </a:tc>
              </a:tr>
              <a:tr h="33457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302</a:t>
                      </a:r>
                      <a:r>
                        <a:rPr lang="zh-CN" sz="1400" kern="100" dirty="0">
                          <a:solidFill>
                            <a:schemeClr val="dk1"/>
                          </a:solidFill>
                          <a:effectLst/>
                          <a:latin typeface="Times New Roman"/>
                          <a:ea typeface="+mn-ea"/>
                          <a:cs typeface="+mn-cs"/>
                        </a:rPr>
                        <a:t>（找到）</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和</a:t>
                      </a:r>
                      <a:r>
                        <a:rPr lang="en-US" sz="1400" kern="100" dirty="0">
                          <a:solidFill>
                            <a:schemeClr val="dk1"/>
                          </a:solidFill>
                          <a:effectLst/>
                          <a:latin typeface="Times New Roman"/>
                          <a:ea typeface="+mn-ea"/>
                          <a:cs typeface="+mn-cs"/>
                        </a:rPr>
                        <a:t>301</a:t>
                      </a:r>
                      <a:r>
                        <a:rPr lang="zh-CN" sz="1400" kern="100" dirty="0">
                          <a:solidFill>
                            <a:schemeClr val="dk1"/>
                          </a:solidFill>
                          <a:effectLst/>
                          <a:latin typeface="Times New Roman"/>
                          <a:ea typeface="+mn-ea"/>
                          <a:cs typeface="+mn-cs"/>
                        </a:rPr>
                        <a:t>类似，但是</a:t>
                      </a:r>
                      <a:r>
                        <a:rPr lang="en-US" sz="1400" kern="100" dirty="0">
                          <a:solidFill>
                            <a:schemeClr val="dk1"/>
                          </a:solidFill>
                          <a:effectLst/>
                          <a:latin typeface="Times New Roman"/>
                          <a:ea typeface="+mn-ea"/>
                          <a:cs typeface="+mn-cs"/>
                        </a:rPr>
                        <a:t>Location</a:t>
                      </a:r>
                      <a:r>
                        <a:rPr lang="zh-CN" sz="1400" kern="100" dirty="0">
                          <a:solidFill>
                            <a:schemeClr val="dk1"/>
                          </a:solidFill>
                          <a:effectLst/>
                          <a:latin typeface="Times New Roman"/>
                          <a:ea typeface="+mn-ea"/>
                          <a:cs typeface="+mn-cs"/>
                        </a:rPr>
                        <a:t>返回的是一个临时的、非永久</a:t>
                      </a:r>
                      <a:r>
                        <a:rPr lang="en-US" sz="1400" kern="100" dirty="0">
                          <a:solidFill>
                            <a:schemeClr val="dk1"/>
                          </a:solidFill>
                          <a:effectLst/>
                          <a:latin typeface="Times New Roman"/>
                          <a:ea typeface="+mn-ea"/>
                          <a:cs typeface="+mn-cs"/>
                        </a:rPr>
                        <a:t>URL</a:t>
                      </a:r>
                      <a:r>
                        <a:rPr lang="zh-CN" sz="1400" kern="100" dirty="0">
                          <a:solidFill>
                            <a:schemeClr val="dk1"/>
                          </a:solidFill>
                          <a:effectLst/>
                          <a:latin typeface="Times New Roman"/>
                          <a:ea typeface="+mn-ea"/>
                          <a:cs typeface="+mn-cs"/>
                        </a:rPr>
                        <a:t>地址。</a:t>
                      </a:r>
                    </a:p>
                  </a:txBody>
                  <a:tcPr marL="68580" marR="68580" marT="0" marB="0" anchor="ctr"/>
                </a:tc>
              </a:tr>
              <a:tr h="60655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304</a:t>
                      </a:r>
                      <a:r>
                        <a:rPr lang="zh-CN" sz="1400" kern="100" dirty="0">
                          <a:solidFill>
                            <a:schemeClr val="dk1"/>
                          </a:solidFill>
                          <a:effectLst/>
                          <a:latin typeface="Times New Roman"/>
                          <a:ea typeface="+mn-ea"/>
                          <a:cs typeface="+mn-cs"/>
                        </a:rPr>
                        <a:t>（未修改）</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浏览器在请求时会通过一些请求头描述该文档的缓存情况，当服务器判断文档没有修改时，就通过</a:t>
                      </a:r>
                      <a:r>
                        <a:rPr lang="en-US" sz="1400" kern="100" dirty="0">
                          <a:solidFill>
                            <a:schemeClr val="dk1"/>
                          </a:solidFill>
                          <a:effectLst/>
                          <a:latin typeface="Times New Roman"/>
                          <a:ea typeface="+mn-ea"/>
                          <a:cs typeface="+mn-cs"/>
                        </a:rPr>
                        <a:t>304</a:t>
                      </a:r>
                      <a:r>
                        <a:rPr lang="zh-CN" sz="1400" kern="100" dirty="0">
                          <a:solidFill>
                            <a:schemeClr val="dk1"/>
                          </a:solidFill>
                          <a:effectLst/>
                          <a:latin typeface="Times New Roman"/>
                          <a:ea typeface="+mn-ea"/>
                          <a:cs typeface="+mn-cs"/>
                        </a:rPr>
                        <a:t>告知浏览器继续使用缓存，否则服务器将使用</a:t>
                      </a:r>
                      <a:r>
                        <a:rPr lang="en-US" sz="1400" kern="100" dirty="0">
                          <a:solidFill>
                            <a:schemeClr val="dk1"/>
                          </a:solidFill>
                          <a:effectLst/>
                          <a:latin typeface="Times New Roman"/>
                          <a:ea typeface="+mn-ea"/>
                          <a:cs typeface="+mn-cs"/>
                        </a:rPr>
                        <a:t>200</a:t>
                      </a:r>
                      <a:r>
                        <a:rPr lang="zh-CN" sz="1400" kern="100" dirty="0">
                          <a:solidFill>
                            <a:schemeClr val="dk1"/>
                          </a:solidFill>
                          <a:effectLst/>
                          <a:latin typeface="Times New Roman"/>
                          <a:ea typeface="+mn-ea"/>
                          <a:cs typeface="+mn-cs"/>
                        </a:rPr>
                        <a:t>状态码返回修改后的新文档</a:t>
                      </a:r>
                    </a:p>
                  </a:txBody>
                  <a:tcPr marL="68580" marR="68580" marT="0" marB="0" anchor="ctr"/>
                </a:tc>
              </a:tr>
              <a:tr h="60655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401</a:t>
                      </a:r>
                      <a:r>
                        <a:rPr lang="zh-CN" sz="1400" kern="100">
                          <a:solidFill>
                            <a:schemeClr val="dk1"/>
                          </a:solidFill>
                          <a:effectLst/>
                          <a:latin typeface="Times New Roman"/>
                          <a:ea typeface="+mn-ea"/>
                          <a:cs typeface="+mn-cs"/>
                        </a:rPr>
                        <a:t>（未经授权）</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当浏览器试图访问一个受密码保护的页面时，且在请求头中没有</a:t>
                      </a:r>
                      <a:r>
                        <a:rPr lang="en-US" sz="1400" kern="100" dirty="0">
                          <a:solidFill>
                            <a:schemeClr val="dk1"/>
                          </a:solidFill>
                          <a:effectLst/>
                          <a:latin typeface="Times New Roman"/>
                          <a:ea typeface="+mn-ea"/>
                          <a:cs typeface="+mn-cs"/>
                        </a:rPr>
                        <a:t>Authorization</a:t>
                      </a:r>
                      <a:r>
                        <a:rPr lang="zh-CN" sz="1400" kern="100" dirty="0">
                          <a:solidFill>
                            <a:schemeClr val="dk1"/>
                          </a:solidFill>
                          <a:effectLst/>
                          <a:latin typeface="Times New Roman"/>
                          <a:ea typeface="+mn-ea"/>
                          <a:cs typeface="+mn-cs"/>
                        </a:rPr>
                        <a:t>传递用户信息，就会返回</a:t>
                      </a:r>
                      <a:r>
                        <a:rPr lang="en-US" sz="1400" kern="100" dirty="0">
                          <a:solidFill>
                            <a:schemeClr val="dk1"/>
                          </a:solidFill>
                          <a:effectLst/>
                          <a:latin typeface="Times New Roman"/>
                          <a:ea typeface="+mn-ea"/>
                          <a:cs typeface="+mn-cs"/>
                        </a:rPr>
                        <a:t>401</a:t>
                      </a:r>
                      <a:r>
                        <a:rPr lang="zh-CN" sz="1400" kern="100" dirty="0">
                          <a:solidFill>
                            <a:schemeClr val="dk1"/>
                          </a:solidFill>
                          <a:effectLst/>
                          <a:latin typeface="Times New Roman"/>
                          <a:ea typeface="+mn-ea"/>
                          <a:cs typeface="+mn-cs"/>
                        </a:rPr>
                        <a:t>状态码要求浏览器重新发送带有</a:t>
                      </a:r>
                      <a:r>
                        <a:rPr lang="en-US" sz="1400" kern="100" dirty="0">
                          <a:solidFill>
                            <a:schemeClr val="dk1"/>
                          </a:solidFill>
                          <a:effectLst/>
                          <a:latin typeface="Times New Roman"/>
                          <a:ea typeface="+mn-ea"/>
                          <a:cs typeface="+mn-cs"/>
                        </a:rPr>
                        <a:t>Authorization</a:t>
                      </a:r>
                      <a:r>
                        <a:rPr lang="zh-CN" sz="1400" kern="100" dirty="0">
                          <a:solidFill>
                            <a:schemeClr val="dk1"/>
                          </a:solidFill>
                          <a:effectLst/>
                          <a:latin typeface="Times New Roman"/>
                          <a:ea typeface="+mn-ea"/>
                          <a:cs typeface="+mn-cs"/>
                        </a:rPr>
                        <a:t>头的信息</a:t>
                      </a:r>
                    </a:p>
                  </a:txBody>
                  <a:tcPr marL="68580" marR="68580" marT="0" marB="0" anchor="ctr"/>
                </a:tc>
              </a:tr>
              <a:tr h="404371">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403</a:t>
                      </a:r>
                      <a:r>
                        <a:rPr lang="zh-CN" sz="1400" kern="100">
                          <a:solidFill>
                            <a:schemeClr val="dk1"/>
                          </a:solidFill>
                          <a:effectLst/>
                          <a:latin typeface="Times New Roman"/>
                          <a:ea typeface="+mn-ea"/>
                          <a:cs typeface="+mn-cs"/>
                        </a:rPr>
                        <a:t>（禁止）</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服务器理解客户端的请求，但是拒绝处理。通常由服务器上文件或目录的权限设置导致</a:t>
                      </a:r>
                    </a:p>
                  </a:txBody>
                  <a:tcPr marL="68580" marR="68580" marT="0" marB="0" anchor="ctr"/>
                </a:tc>
              </a:tr>
              <a:tr h="33457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404</a:t>
                      </a:r>
                      <a:r>
                        <a:rPr lang="zh-CN" sz="1400" kern="100">
                          <a:solidFill>
                            <a:schemeClr val="dk1"/>
                          </a:solidFill>
                          <a:effectLst/>
                          <a:latin typeface="Times New Roman"/>
                          <a:ea typeface="+mn-ea"/>
                          <a:cs typeface="+mn-cs"/>
                        </a:rPr>
                        <a:t>（找不到）</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服务器上不存在客户端请求的资源</a:t>
                      </a:r>
                    </a:p>
                  </a:txBody>
                  <a:tcPr marL="68580" marR="68580" marT="0" marB="0" anchor="ctr"/>
                </a:tc>
              </a:tr>
              <a:tr h="33457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500</a:t>
                      </a:r>
                      <a:r>
                        <a:rPr lang="zh-CN" sz="1400" kern="100">
                          <a:solidFill>
                            <a:schemeClr val="dk1"/>
                          </a:solidFill>
                          <a:effectLst/>
                          <a:latin typeface="Times New Roman"/>
                          <a:ea typeface="+mn-ea"/>
                          <a:cs typeface="+mn-cs"/>
                        </a:rPr>
                        <a:t>（内部服务器错误）</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服务器内部发生错误，无法处理客户端的请求</a:t>
                      </a:r>
                    </a:p>
                  </a:txBody>
                  <a:tcPr marL="68580" marR="68580" marT="0" marB="0" anchor="ctr"/>
                </a:tc>
              </a:tr>
              <a:tr h="404371">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502</a:t>
                      </a:r>
                      <a:r>
                        <a:rPr lang="zh-CN" sz="1400" kern="100">
                          <a:solidFill>
                            <a:schemeClr val="dk1"/>
                          </a:solidFill>
                          <a:effectLst/>
                          <a:latin typeface="Times New Roman"/>
                          <a:ea typeface="+mn-ea"/>
                          <a:cs typeface="+mn-cs"/>
                        </a:rPr>
                        <a:t>（无效网关）</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服务器作为网关或者代理访问上游服务器，但是上游服务器返回了非法响应</a:t>
                      </a:r>
                    </a:p>
                  </a:txBody>
                  <a:tcPr marL="68580" marR="68580" marT="0" marB="0" anchor="ctr"/>
                </a:tc>
              </a:tr>
              <a:tr h="404371">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504</a:t>
                      </a:r>
                      <a:r>
                        <a:rPr lang="zh-CN" sz="1400" kern="100">
                          <a:solidFill>
                            <a:schemeClr val="dk1"/>
                          </a:solidFill>
                          <a:effectLst/>
                          <a:latin typeface="Times New Roman"/>
                          <a:ea typeface="+mn-ea"/>
                          <a:cs typeface="+mn-cs"/>
                        </a:rPr>
                        <a:t>（网关超时）</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服务器作为网关或者代理访问上游服务器，但是未能在规定时间内获得上游服务器的响应</a:t>
                      </a: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3280696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响应消息</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响应</a:t>
            </a:r>
            <a:r>
              <a:rPr lang="zh-CN" altLang="en-US" sz="2000" b="1" dirty="0">
                <a:solidFill>
                  <a:schemeClr val="tx1">
                    <a:lumMod val="50000"/>
                    <a:lumOff val="50000"/>
                  </a:schemeClr>
                </a:solidFill>
                <a:latin typeface="微软雅黑" pitchFamily="34" charset="-122"/>
                <a:ea typeface="微软雅黑" pitchFamily="34" charset="-122"/>
              </a:rPr>
              <a:t>头</a:t>
            </a:r>
          </a:p>
        </p:txBody>
      </p:sp>
      <p:sp>
        <p:nvSpPr>
          <p:cNvPr id="5" name="矩形 4"/>
          <p:cNvSpPr/>
          <p:nvPr/>
        </p:nvSpPr>
        <p:spPr>
          <a:xfrm>
            <a:off x="362198" y="1948174"/>
            <a:ext cx="8318664" cy="1754326"/>
          </a:xfrm>
          <a:prstGeom prst="rect">
            <a:avLst/>
          </a:prstGeom>
        </p:spPr>
        <p:txBody>
          <a:bodyPr wrap="square">
            <a:spAutoFit/>
          </a:bodyPr>
          <a:lstStyle/>
          <a:p>
            <a:pPr>
              <a:lnSpc>
                <a:spcPct val="200000"/>
              </a:lnSpc>
            </a:pPr>
            <a:r>
              <a:rPr lang="zh-CN" altLang="en-US" b="1" u="sng" dirty="0" smtClean="0">
                <a:solidFill>
                  <a:srgbClr val="0070C0"/>
                </a:solidFill>
              </a:rPr>
              <a:t>响应头的位置</a:t>
            </a:r>
            <a:r>
              <a:rPr lang="zh-CN" altLang="en-US" dirty="0"/>
              <a:t>：响应头位于响应状态行的</a:t>
            </a:r>
            <a:r>
              <a:rPr lang="zh-CN" altLang="en-US" dirty="0" smtClean="0"/>
              <a:t>后面。</a:t>
            </a:r>
            <a:endParaRPr lang="en-US" altLang="zh-CN" dirty="0" smtClean="0"/>
          </a:p>
          <a:p>
            <a:pPr>
              <a:lnSpc>
                <a:spcPct val="200000"/>
              </a:lnSpc>
            </a:pPr>
            <a:r>
              <a:rPr lang="zh-CN" altLang="en-US" b="1" u="sng" dirty="0">
                <a:solidFill>
                  <a:srgbClr val="0070C0"/>
                </a:solidFill>
              </a:rPr>
              <a:t>响应头的作用</a:t>
            </a:r>
            <a:r>
              <a:rPr lang="zh-CN" altLang="en-US" dirty="0"/>
              <a:t>：用于告知浏览器本次响应的一个基本信息，包括服务程序名、内容的编码格式、缓存控制</a:t>
            </a:r>
            <a:r>
              <a:rPr lang="zh-CN" altLang="en-US" dirty="0" smtClean="0"/>
              <a:t>等。</a:t>
            </a:r>
            <a:endParaRPr lang="zh-CN" altLang="en-US" dirty="0"/>
          </a:p>
        </p:txBody>
      </p:sp>
    </p:spTree>
    <p:custDataLst>
      <p:tags r:id="rId1"/>
    </p:custDataLst>
    <p:extLst>
      <p:ext uri="{BB962C8B-B14F-4D97-AF65-F5344CB8AC3E}">
        <p14:creationId xmlns:p14="http://schemas.microsoft.com/office/powerpoint/2010/main" val="523876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浏览目录</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5" name="组合 14"/>
          <p:cNvGrpSpPr/>
          <p:nvPr/>
        </p:nvGrpSpPr>
        <p:grpSpPr>
          <a:xfrm>
            <a:off x="298538" y="2490215"/>
            <a:ext cx="8489199" cy="2804599"/>
            <a:chOff x="415635" y="2398807"/>
            <a:chExt cx="7920000" cy="2160000"/>
          </a:xfrm>
        </p:grpSpPr>
        <p:sp>
          <p:nvSpPr>
            <p:cNvPr id="16" name="矩形 15"/>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7606125" y="2027089"/>
            <a:ext cx="1235034" cy="866899"/>
            <a:chOff x="7623958" y="2018805"/>
            <a:chExt cx="1235034" cy="866899"/>
          </a:xfrm>
        </p:grpSpPr>
        <p:sp>
          <p:nvSpPr>
            <p:cNvPr id="19" name="泪滴形 18"/>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21" name="矩形 20"/>
          <p:cNvSpPr/>
          <p:nvPr/>
        </p:nvSpPr>
        <p:spPr>
          <a:xfrm>
            <a:off x="459734" y="2694269"/>
            <a:ext cx="8233004" cy="2308324"/>
          </a:xfrm>
          <a:prstGeom prst="rect">
            <a:avLst/>
          </a:prstGeom>
        </p:spPr>
        <p:txBody>
          <a:bodyPr wrap="square">
            <a:spAutoFit/>
          </a:bodyPr>
          <a:lstStyle/>
          <a:p>
            <a:pPr>
              <a:lnSpc>
                <a:spcPct val="200000"/>
              </a:lnSpc>
            </a:pPr>
            <a:r>
              <a:rPr lang="zh-CN" altLang="en-US" dirty="0"/>
              <a:t>当前用户的家目录可以用“</a:t>
            </a:r>
            <a:r>
              <a:rPr lang="en-US" altLang="zh-CN" dirty="0"/>
              <a:t>~</a:t>
            </a:r>
            <a:r>
              <a:rPr lang="en-US" altLang="zh-CN" dirty="0">
                <a:latin typeface="宋体" panose="02010600030101010101" pitchFamily="2" charset="-122"/>
              </a:rPr>
              <a:t>”</a:t>
            </a:r>
            <a:r>
              <a:rPr lang="zh-CN" altLang="en-US" dirty="0"/>
              <a:t>符号来表示，对于普通用户所代表的</a:t>
            </a:r>
            <a:r>
              <a:rPr lang="zh-CN" altLang="en-US" dirty="0" smtClean="0"/>
              <a:t>路径“</a:t>
            </a:r>
            <a:r>
              <a:rPr lang="en-US" altLang="zh-CN" dirty="0"/>
              <a:t>/home/</a:t>
            </a:r>
            <a:r>
              <a:rPr lang="zh-CN" altLang="en-US" dirty="0"/>
              <a:t>用户名”，对于</a:t>
            </a:r>
            <a:r>
              <a:rPr lang="en-US" altLang="zh-CN" dirty="0"/>
              <a:t>root</a:t>
            </a:r>
            <a:r>
              <a:rPr lang="zh-CN" altLang="en-US" dirty="0"/>
              <a:t>用户所代表的路径为“</a:t>
            </a:r>
            <a:r>
              <a:rPr lang="en-US" altLang="zh-CN" dirty="0"/>
              <a:t>/</a:t>
            </a:r>
            <a:r>
              <a:rPr lang="en-US" altLang="zh-CN" dirty="0" smtClean="0"/>
              <a:t>root</a:t>
            </a:r>
            <a:r>
              <a:rPr lang="zh-CN" altLang="en-US" dirty="0" smtClean="0"/>
              <a:t>”。</a:t>
            </a:r>
            <a:endParaRPr lang="zh-CN" altLang="en-US" dirty="0"/>
          </a:p>
          <a:p>
            <a:pPr>
              <a:lnSpc>
                <a:spcPct val="200000"/>
              </a:lnSpc>
            </a:pPr>
            <a:r>
              <a:rPr lang="zh-CN" altLang="en-US" dirty="0"/>
              <a:t>如果在</a:t>
            </a:r>
            <a:r>
              <a:rPr lang="en-US" altLang="zh-CN" dirty="0"/>
              <a:t>GNOME</a:t>
            </a:r>
            <a:r>
              <a:rPr lang="zh-CN" altLang="en-US" dirty="0"/>
              <a:t>环境下，通过桌面右键方式打开虚拟终端，则工作目录为</a:t>
            </a:r>
            <a:r>
              <a:rPr lang="en-US" altLang="zh-CN" dirty="0"/>
              <a:t>Desktop</a:t>
            </a:r>
            <a:r>
              <a:rPr lang="zh-CN" altLang="en-US" dirty="0"/>
              <a:t>（桌面），使用“</a:t>
            </a:r>
            <a:r>
              <a:rPr lang="en-US" altLang="zh-CN" dirty="0"/>
              <a:t>cd </a:t>
            </a:r>
            <a:r>
              <a:rPr lang="en-US" altLang="zh-CN" dirty="0" smtClean="0"/>
              <a:t>~</a:t>
            </a:r>
            <a:r>
              <a:rPr lang="zh-CN" altLang="en-US" dirty="0" smtClean="0"/>
              <a:t>”命令</a:t>
            </a:r>
            <a:r>
              <a:rPr lang="zh-CN" altLang="en-US" dirty="0"/>
              <a:t>可以切换到家目录。</a:t>
            </a:r>
          </a:p>
        </p:txBody>
      </p:sp>
    </p:spTree>
    <p:custDataLst>
      <p:tags r:id="rId1"/>
    </p:custDataLst>
    <p:extLst>
      <p:ext uri="{BB962C8B-B14F-4D97-AF65-F5344CB8AC3E}">
        <p14:creationId xmlns:p14="http://schemas.microsoft.com/office/powerpoint/2010/main" val="3230265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响应消息</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响应</a:t>
            </a:r>
            <a:r>
              <a:rPr lang="zh-CN" altLang="en-US" sz="2000" b="1" dirty="0">
                <a:solidFill>
                  <a:schemeClr val="tx1">
                    <a:lumMod val="50000"/>
                    <a:lumOff val="50000"/>
                  </a:schemeClr>
                </a:solidFill>
                <a:latin typeface="微软雅黑" pitchFamily="34" charset="-122"/>
                <a:ea typeface="微软雅黑" pitchFamily="34" charset="-122"/>
              </a:rPr>
              <a:t>头</a:t>
            </a:r>
          </a:p>
        </p:txBody>
      </p:sp>
      <p:graphicFrame>
        <p:nvGraphicFramePr>
          <p:cNvPr id="6" name="表格 5"/>
          <p:cNvGraphicFramePr>
            <a:graphicFrameLocks noGrp="1"/>
          </p:cNvGraphicFramePr>
          <p:nvPr>
            <p:extLst>
              <p:ext uri="{D42A27DB-BD31-4B8C-83A1-F6EECF244321}">
                <p14:modId xmlns:p14="http://schemas.microsoft.com/office/powerpoint/2010/main" val="3574185042"/>
              </p:ext>
            </p:extLst>
          </p:nvPr>
        </p:nvGraphicFramePr>
        <p:xfrm>
          <a:off x="543882" y="2011641"/>
          <a:ext cx="8092118" cy="3281177"/>
        </p:xfrm>
        <a:graphic>
          <a:graphicData uri="http://schemas.openxmlformats.org/drawingml/2006/table">
            <a:tbl>
              <a:tblPr firstRow="1" bandRow="1">
                <a:tableStyleId>{00A15C55-8517-42AA-B614-E9B94910E393}</a:tableStyleId>
              </a:tblPr>
              <a:tblGrid>
                <a:gridCol w="2085018"/>
                <a:gridCol w="6007100"/>
              </a:tblGrid>
              <a:tr h="401177">
                <a:tc>
                  <a:txBody>
                    <a:bodyPr/>
                    <a:lstStyle/>
                    <a:p>
                      <a:pPr algn="ctr">
                        <a:spcAft>
                          <a:spcPts val="0"/>
                        </a:spcAft>
                      </a:pPr>
                      <a:r>
                        <a:rPr lang="zh-CN" altLang="en-US" sz="1400" b="1" kern="100" dirty="0" smtClean="0">
                          <a:effectLst/>
                          <a:latin typeface="Times New Roman"/>
                          <a:ea typeface="宋体"/>
                        </a:rPr>
                        <a:t>响应头</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含义</a:t>
                      </a:r>
                      <a:endParaRPr lang="zh-CN" sz="1400" b="1" kern="100" dirty="0">
                        <a:effectLst/>
                        <a:latin typeface="Times New Roman"/>
                        <a:ea typeface="宋体"/>
                      </a:endParaRP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Server</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服务器的类型和版本信息</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Date</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服务器的响应时间</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Expires</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控制缓存的过期时间</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Location</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控制浏览器显示哪个页面（重定向到新的</a:t>
                      </a:r>
                      <a:r>
                        <a:rPr lang="en-US" sz="1400" kern="100" dirty="0">
                          <a:solidFill>
                            <a:schemeClr val="dk1"/>
                          </a:solidFill>
                          <a:effectLst/>
                          <a:latin typeface="Times New Roman"/>
                          <a:ea typeface="+mn-ea"/>
                          <a:cs typeface="+mn-cs"/>
                        </a:rPr>
                        <a:t>URL</a:t>
                      </a:r>
                      <a:r>
                        <a:rPr lang="zh-CN" sz="1400" kern="100" dirty="0">
                          <a:solidFill>
                            <a:schemeClr val="dk1"/>
                          </a:solidFill>
                          <a:effectLst/>
                          <a:latin typeface="Times New Roman"/>
                          <a:ea typeface="+mn-ea"/>
                          <a:cs typeface="+mn-cs"/>
                        </a:rPr>
                        <a:t>）</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Accept-Ranges</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服务器是否支持分段请求，以及请求范围</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Cache-Control</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服务器控制浏览器如何进行缓存</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Content-Disposition</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服务器控制浏览器以下载方式打开文件</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Content-Encoding</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实体内容的编码格式</a:t>
                      </a: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4074947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响应消息</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响应</a:t>
            </a:r>
            <a:r>
              <a:rPr lang="zh-CN" altLang="en-US" sz="2000" b="1" dirty="0">
                <a:solidFill>
                  <a:schemeClr val="tx1">
                    <a:lumMod val="50000"/>
                    <a:lumOff val="50000"/>
                  </a:schemeClr>
                </a:solidFill>
                <a:latin typeface="微软雅黑" pitchFamily="34" charset="-122"/>
                <a:ea typeface="微软雅黑" pitchFamily="34" charset="-122"/>
              </a:rPr>
              <a:t>头</a:t>
            </a:r>
          </a:p>
        </p:txBody>
      </p:sp>
      <p:graphicFrame>
        <p:nvGraphicFramePr>
          <p:cNvPr id="6" name="表格 5"/>
          <p:cNvGraphicFramePr>
            <a:graphicFrameLocks noGrp="1"/>
          </p:cNvGraphicFramePr>
          <p:nvPr>
            <p:extLst>
              <p:ext uri="{D42A27DB-BD31-4B8C-83A1-F6EECF244321}">
                <p14:modId xmlns:p14="http://schemas.microsoft.com/office/powerpoint/2010/main" val="4100350848"/>
              </p:ext>
            </p:extLst>
          </p:nvPr>
        </p:nvGraphicFramePr>
        <p:xfrm>
          <a:off x="543882" y="2011641"/>
          <a:ext cx="8092118" cy="2921177"/>
        </p:xfrm>
        <a:graphic>
          <a:graphicData uri="http://schemas.openxmlformats.org/drawingml/2006/table">
            <a:tbl>
              <a:tblPr firstRow="1" bandRow="1">
                <a:tableStyleId>{00A15C55-8517-42AA-B614-E9B94910E393}</a:tableStyleId>
              </a:tblPr>
              <a:tblGrid>
                <a:gridCol w="2085018"/>
                <a:gridCol w="6007100"/>
              </a:tblGrid>
              <a:tr h="401177">
                <a:tc>
                  <a:txBody>
                    <a:bodyPr/>
                    <a:lstStyle/>
                    <a:p>
                      <a:pPr algn="ctr">
                        <a:spcAft>
                          <a:spcPts val="0"/>
                        </a:spcAft>
                      </a:pPr>
                      <a:r>
                        <a:rPr lang="zh-CN" altLang="en-US" sz="1400" b="1" kern="100" dirty="0" smtClean="0">
                          <a:effectLst/>
                          <a:latin typeface="Times New Roman"/>
                          <a:ea typeface="宋体"/>
                        </a:rPr>
                        <a:t>响应头</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含义</a:t>
                      </a:r>
                      <a:endParaRPr lang="zh-CN" sz="1400" b="1" kern="100" dirty="0">
                        <a:effectLst/>
                        <a:latin typeface="Times New Roman"/>
                        <a:ea typeface="宋体"/>
                      </a:endParaRP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Content-Length</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实体内容的长度</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Content-Language</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实体内容的语言和国家名</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Content-Type</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实体内容的类型和编码类型</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Last-Modified</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请求文档的最后一次修改时间</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Transfer-Encoding</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文件传输编码</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Set-Cookie</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发送</a:t>
                      </a:r>
                      <a:r>
                        <a:rPr lang="en-US" sz="1400" kern="100" dirty="0">
                          <a:solidFill>
                            <a:schemeClr val="dk1"/>
                          </a:solidFill>
                          <a:effectLst/>
                          <a:latin typeface="Times New Roman"/>
                          <a:ea typeface="+mn-ea"/>
                          <a:cs typeface="+mn-cs"/>
                        </a:rPr>
                        <a:t>Cookie</a:t>
                      </a:r>
                      <a:r>
                        <a:rPr lang="zh-CN" sz="1400" kern="100" dirty="0">
                          <a:solidFill>
                            <a:schemeClr val="dk1"/>
                          </a:solidFill>
                          <a:effectLst/>
                          <a:latin typeface="Times New Roman"/>
                          <a:ea typeface="+mn-ea"/>
                          <a:cs typeface="+mn-cs"/>
                        </a:rPr>
                        <a:t>相关的信息</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Connection</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是否需要持久连接</a:t>
                      </a: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593714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响应消息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实体内容</a:t>
            </a:r>
            <a:endParaRPr lang="zh-CN" altLang="en-US"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318664" cy="2862322"/>
          </a:xfrm>
          <a:prstGeom prst="rect">
            <a:avLst/>
          </a:prstGeom>
        </p:spPr>
        <p:txBody>
          <a:bodyPr wrap="square">
            <a:spAutoFit/>
          </a:bodyPr>
          <a:lstStyle/>
          <a:p>
            <a:pPr>
              <a:lnSpc>
                <a:spcPct val="200000"/>
              </a:lnSpc>
            </a:pPr>
            <a:r>
              <a:rPr lang="zh-CN" altLang="en-US" b="1" u="sng" dirty="0">
                <a:solidFill>
                  <a:srgbClr val="0070C0"/>
                </a:solidFill>
              </a:rPr>
              <a:t>实体</a:t>
            </a:r>
            <a:r>
              <a:rPr lang="zh-CN" altLang="en-US" b="1" u="sng" dirty="0" smtClean="0">
                <a:solidFill>
                  <a:srgbClr val="0070C0"/>
                </a:solidFill>
              </a:rPr>
              <a:t>内容</a:t>
            </a:r>
            <a:r>
              <a:rPr lang="zh-CN" altLang="en-US" dirty="0"/>
              <a:t>：服务器响应的实体内容有多种编码</a:t>
            </a:r>
            <a:r>
              <a:rPr lang="zh-CN" altLang="en-US" dirty="0" smtClean="0"/>
              <a:t>格式；</a:t>
            </a:r>
            <a:endParaRPr lang="en-US" altLang="zh-CN" dirty="0" smtClean="0"/>
          </a:p>
          <a:p>
            <a:pPr>
              <a:lnSpc>
                <a:spcPct val="200000"/>
              </a:lnSpc>
            </a:pPr>
            <a:r>
              <a:rPr lang="zh-CN" altLang="en-US" b="1" u="sng" dirty="0" smtClean="0">
                <a:solidFill>
                  <a:srgbClr val="0070C0"/>
                </a:solidFill>
              </a:rPr>
              <a:t>内容</a:t>
            </a:r>
            <a:r>
              <a:rPr lang="zh-CN" altLang="en-US" b="1" u="sng" dirty="0">
                <a:solidFill>
                  <a:srgbClr val="0070C0"/>
                </a:solidFill>
              </a:rPr>
              <a:t>类型</a:t>
            </a:r>
            <a:r>
              <a:rPr lang="zh-CN" altLang="en-US" dirty="0"/>
              <a:t>：服务器为了告知浏览器内容类型，会通过响应消息头中</a:t>
            </a:r>
            <a:r>
              <a:rPr lang="zh-CN" altLang="en-US" dirty="0" smtClean="0"/>
              <a:t>的</a:t>
            </a:r>
            <a:endParaRPr lang="en-US" altLang="zh-CN" dirty="0" smtClean="0"/>
          </a:p>
          <a:p>
            <a:pPr>
              <a:lnSpc>
                <a:spcPct val="200000"/>
              </a:lnSpc>
            </a:pPr>
            <a:r>
              <a:rPr lang="en-US" altLang="zh-CN" dirty="0" smtClean="0"/>
              <a:t>Content-Type</a:t>
            </a:r>
            <a:r>
              <a:rPr lang="zh-CN" altLang="en-US" dirty="0"/>
              <a:t>来</a:t>
            </a:r>
            <a:r>
              <a:rPr lang="zh-CN" altLang="en-US" dirty="0" smtClean="0"/>
              <a:t>标识；</a:t>
            </a:r>
            <a:endParaRPr lang="en-US" altLang="zh-CN" dirty="0" smtClean="0"/>
          </a:p>
          <a:p>
            <a:pPr>
              <a:lnSpc>
                <a:spcPct val="200000"/>
              </a:lnSpc>
            </a:pPr>
            <a:r>
              <a:rPr lang="zh-CN" altLang="en-US" b="1" u="sng" dirty="0">
                <a:solidFill>
                  <a:srgbClr val="0070C0"/>
                </a:solidFill>
              </a:rPr>
              <a:t>示例</a:t>
            </a:r>
            <a:r>
              <a:rPr lang="zh-CN" altLang="en-US" dirty="0"/>
              <a:t>：</a:t>
            </a:r>
            <a:r>
              <a:rPr lang="zh-CN" altLang="zh-CN" dirty="0"/>
              <a:t>网页的类型通常是“</a:t>
            </a:r>
            <a:r>
              <a:rPr lang="en-US" altLang="zh-CN" dirty="0"/>
              <a:t>text/html; charset=UTF-8</a:t>
            </a:r>
            <a:r>
              <a:rPr lang="zh-CN" altLang="zh-CN" dirty="0"/>
              <a:t>”，表示内容的类型为</a:t>
            </a:r>
            <a:r>
              <a:rPr lang="en-US" altLang="zh-CN" dirty="0"/>
              <a:t>HTML</a:t>
            </a:r>
            <a:r>
              <a:rPr lang="zh-CN" altLang="zh-CN" dirty="0"/>
              <a:t>，字符集是</a:t>
            </a:r>
            <a:r>
              <a:rPr lang="en-US" altLang="zh-CN" dirty="0"/>
              <a:t>UTF-8</a:t>
            </a:r>
            <a:r>
              <a:rPr lang="zh-CN" altLang="zh-CN" dirty="0"/>
              <a:t>，其中“</a:t>
            </a:r>
            <a:r>
              <a:rPr lang="en-US" altLang="zh-CN" dirty="0"/>
              <a:t>text/html</a:t>
            </a:r>
            <a:r>
              <a:rPr lang="zh-CN" altLang="zh-CN" dirty="0"/>
              <a:t>”是一种</a:t>
            </a:r>
            <a:r>
              <a:rPr lang="en-US" altLang="zh-CN" dirty="0"/>
              <a:t>MIME</a:t>
            </a:r>
            <a:r>
              <a:rPr lang="zh-CN" altLang="zh-CN" dirty="0"/>
              <a:t>类型表示</a:t>
            </a:r>
            <a:r>
              <a:rPr lang="zh-CN" altLang="zh-CN" dirty="0" smtClean="0"/>
              <a:t>方式</a:t>
            </a:r>
            <a:r>
              <a:rPr lang="zh-CN" altLang="en-US" dirty="0" smtClean="0"/>
              <a:t>。</a:t>
            </a:r>
            <a:endParaRPr lang="en-US" altLang="zh-CN" dirty="0"/>
          </a:p>
        </p:txBody>
      </p:sp>
    </p:spTree>
    <p:custDataLst>
      <p:tags r:id="rId1"/>
    </p:custDataLst>
    <p:extLst>
      <p:ext uri="{BB962C8B-B14F-4D97-AF65-F5344CB8AC3E}">
        <p14:creationId xmlns:p14="http://schemas.microsoft.com/office/powerpoint/2010/main" val="4072112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2.3 HTTP</a:t>
            </a:r>
            <a:r>
              <a:rPr lang="zh-CN" altLang="en-US" dirty="0"/>
              <a:t>协议</a:t>
            </a:r>
          </a:p>
        </p:txBody>
      </p:sp>
      <p:sp>
        <p:nvSpPr>
          <p:cNvPr id="11"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en-US" altLang="zh-CN" sz="2000" b="1" dirty="0" smtClean="0">
                <a:solidFill>
                  <a:schemeClr val="tx1">
                    <a:lumMod val="50000"/>
                    <a:lumOff val="50000"/>
                  </a:schemeClr>
                </a:solidFill>
                <a:latin typeface="微软雅黑" pitchFamily="34" charset="-122"/>
                <a:ea typeface="微软雅黑" pitchFamily="34" charset="-122"/>
              </a:rPr>
              <a:t>HTTP</a:t>
            </a:r>
            <a:r>
              <a:rPr lang="zh-CN" altLang="en-US" sz="2000" b="1" dirty="0" smtClean="0">
                <a:solidFill>
                  <a:schemeClr val="tx1">
                    <a:lumMod val="50000"/>
                    <a:lumOff val="50000"/>
                  </a:schemeClr>
                </a:solidFill>
                <a:latin typeface="微软雅黑" pitchFamily="34" charset="-122"/>
                <a:ea typeface="微软雅黑" pitchFamily="34" charset="-122"/>
              </a:rPr>
              <a:t>响应消息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实体内容</a:t>
            </a:r>
            <a:endParaRPr lang="zh-CN" altLang="en-US"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318664" cy="1111907"/>
          </a:xfrm>
          <a:prstGeom prst="rect">
            <a:avLst/>
          </a:prstGeom>
        </p:spPr>
        <p:txBody>
          <a:bodyPr wrap="square">
            <a:spAutoFit/>
          </a:bodyPr>
          <a:lstStyle/>
          <a:p>
            <a:pPr>
              <a:lnSpc>
                <a:spcPct val="200000"/>
              </a:lnSpc>
            </a:pPr>
            <a:r>
              <a:rPr lang="en-US" altLang="zh-CN" b="1" u="sng" dirty="0" smtClean="0">
                <a:solidFill>
                  <a:srgbClr val="0070C0"/>
                </a:solidFill>
              </a:rPr>
              <a:t>MIME</a:t>
            </a:r>
            <a:r>
              <a:rPr lang="zh-CN" altLang="en-US" dirty="0" smtClean="0"/>
              <a:t>：是</a:t>
            </a:r>
            <a:r>
              <a:rPr lang="zh-CN" altLang="en-US" dirty="0"/>
              <a:t>目前在大部分互联网应用程序中通用的一种标准</a:t>
            </a:r>
            <a:r>
              <a:rPr lang="zh-CN" altLang="en-US" dirty="0" smtClean="0"/>
              <a:t>，</a:t>
            </a:r>
            <a:endParaRPr lang="en-US" altLang="zh-CN" dirty="0" smtClean="0"/>
          </a:p>
          <a:p>
            <a:pPr>
              <a:lnSpc>
                <a:spcPct val="200000"/>
              </a:lnSpc>
            </a:pPr>
            <a:r>
              <a:rPr lang="zh-CN" altLang="en-US" dirty="0" smtClean="0"/>
              <a:t>其</a:t>
            </a:r>
            <a:r>
              <a:rPr lang="zh-CN" altLang="en-US" dirty="0"/>
              <a:t>表示方法为“大类别</a:t>
            </a:r>
            <a:r>
              <a:rPr lang="en-US" altLang="zh-CN" dirty="0"/>
              <a:t>/</a:t>
            </a:r>
            <a:r>
              <a:rPr lang="zh-CN" altLang="en-US" dirty="0"/>
              <a:t>具体类型”。</a:t>
            </a:r>
          </a:p>
        </p:txBody>
      </p:sp>
      <p:graphicFrame>
        <p:nvGraphicFramePr>
          <p:cNvPr id="6" name="表格 5"/>
          <p:cNvGraphicFramePr>
            <a:graphicFrameLocks noGrp="1"/>
          </p:cNvGraphicFramePr>
          <p:nvPr>
            <p:extLst>
              <p:ext uri="{D42A27DB-BD31-4B8C-83A1-F6EECF244321}">
                <p14:modId xmlns:p14="http://schemas.microsoft.com/office/powerpoint/2010/main" val="2340875487"/>
              </p:ext>
            </p:extLst>
          </p:nvPr>
        </p:nvGraphicFramePr>
        <p:xfrm>
          <a:off x="665971" y="3166244"/>
          <a:ext cx="3512329" cy="2561177"/>
        </p:xfrm>
        <a:graphic>
          <a:graphicData uri="http://schemas.openxmlformats.org/drawingml/2006/table">
            <a:tbl>
              <a:tblPr firstRow="1" bandRow="1">
                <a:tableStyleId>{00A15C55-8517-42AA-B614-E9B94910E393}</a:tableStyleId>
              </a:tblPr>
              <a:tblGrid>
                <a:gridCol w="1336930"/>
                <a:gridCol w="2175399"/>
              </a:tblGrid>
              <a:tr h="401177">
                <a:tc>
                  <a:txBody>
                    <a:bodyPr/>
                    <a:lstStyle/>
                    <a:p>
                      <a:pPr algn="ctr">
                        <a:spcAft>
                          <a:spcPts val="0"/>
                        </a:spcAft>
                      </a:pPr>
                      <a:r>
                        <a:rPr lang="en-US" altLang="zh-CN" sz="1400" b="1" kern="100" dirty="0" smtClean="0">
                          <a:effectLst/>
                          <a:latin typeface="Times New Roman"/>
                          <a:ea typeface="宋体"/>
                        </a:rPr>
                        <a:t>MIME</a:t>
                      </a:r>
                      <a:r>
                        <a:rPr lang="zh-CN" altLang="en-US" sz="1400" b="1" kern="100" dirty="0" smtClean="0">
                          <a:effectLst/>
                          <a:latin typeface="Times New Roman"/>
                          <a:ea typeface="宋体"/>
                        </a:rPr>
                        <a:t>类型</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text/plain</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普通文本（</a:t>
                      </a:r>
                      <a:r>
                        <a:rPr lang="en-US" sz="1400" kern="100">
                          <a:solidFill>
                            <a:schemeClr val="dk1"/>
                          </a:solidFill>
                          <a:effectLst/>
                          <a:latin typeface="Times New Roman"/>
                          <a:ea typeface="+mn-ea"/>
                          <a:cs typeface="+mn-cs"/>
                        </a:rPr>
                        <a:t>.txt</a:t>
                      </a:r>
                      <a:r>
                        <a:rPr lang="zh-CN" sz="1400" kern="100">
                          <a:solidFill>
                            <a:schemeClr val="dk1"/>
                          </a:solidFill>
                          <a:effectLst/>
                          <a:latin typeface="Times New Roman"/>
                          <a:ea typeface="+mn-ea"/>
                          <a:cs typeface="+mn-cs"/>
                        </a:rPr>
                        <a:t>）</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text/xml</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XML</a:t>
                      </a:r>
                      <a:r>
                        <a:rPr lang="zh-CN" sz="1400" kern="100" dirty="0">
                          <a:solidFill>
                            <a:schemeClr val="dk1"/>
                          </a:solidFill>
                          <a:effectLst/>
                          <a:latin typeface="Times New Roman"/>
                          <a:ea typeface="+mn-ea"/>
                          <a:cs typeface="+mn-cs"/>
                        </a:rPr>
                        <a:t>文档（</a:t>
                      </a:r>
                      <a:r>
                        <a:rPr lang="en-US" sz="1400" kern="100" dirty="0">
                          <a:solidFill>
                            <a:schemeClr val="dk1"/>
                          </a:solidFill>
                          <a:effectLst/>
                          <a:latin typeface="Times New Roman"/>
                          <a:ea typeface="+mn-ea"/>
                          <a:cs typeface="+mn-cs"/>
                        </a:rPr>
                        <a:t>.xml</a:t>
                      </a:r>
                      <a:r>
                        <a:rPr lang="zh-CN" sz="1400" kern="100" dirty="0">
                          <a:solidFill>
                            <a:schemeClr val="dk1"/>
                          </a:solidFill>
                          <a:effectLst/>
                          <a:latin typeface="Times New Roman"/>
                          <a:ea typeface="+mn-ea"/>
                          <a:cs typeface="+mn-cs"/>
                        </a:rPr>
                        <a:t>）</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text/html</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HTML</a:t>
                      </a:r>
                      <a:r>
                        <a:rPr lang="zh-CN" sz="1400" kern="100" dirty="0">
                          <a:solidFill>
                            <a:schemeClr val="dk1"/>
                          </a:solidFill>
                          <a:effectLst/>
                          <a:latin typeface="Times New Roman"/>
                          <a:ea typeface="+mn-ea"/>
                          <a:cs typeface="+mn-cs"/>
                        </a:rPr>
                        <a:t>文档（</a:t>
                      </a:r>
                      <a:r>
                        <a:rPr lang="en-US" sz="1400" kern="100" dirty="0">
                          <a:solidFill>
                            <a:schemeClr val="dk1"/>
                          </a:solidFill>
                          <a:effectLst/>
                          <a:latin typeface="Times New Roman"/>
                          <a:ea typeface="+mn-ea"/>
                          <a:cs typeface="+mn-cs"/>
                        </a:rPr>
                        <a:t>.html</a:t>
                      </a:r>
                      <a:r>
                        <a:rPr lang="zh-CN" sz="1400" kern="100" dirty="0">
                          <a:solidFill>
                            <a:schemeClr val="dk1"/>
                          </a:solidFill>
                          <a:effectLst/>
                          <a:latin typeface="Times New Roman"/>
                          <a:ea typeface="+mn-ea"/>
                          <a:cs typeface="+mn-cs"/>
                        </a:rPr>
                        <a:t>）</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image/gif</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GIF</a:t>
                      </a:r>
                      <a:r>
                        <a:rPr lang="zh-CN" sz="1400" kern="100" dirty="0">
                          <a:solidFill>
                            <a:schemeClr val="dk1"/>
                          </a:solidFill>
                          <a:effectLst/>
                          <a:latin typeface="Times New Roman"/>
                          <a:ea typeface="+mn-ea"/>
                          <a:cs typeface="+mn-cs"/>
                        </a:rPr>
                        <a:t>图像（</a:t>
                      </a:r>
                      <a:r>
                        <a:rPr lang="en-US" sz="1400" kern="100" dirty="0">
                          <a:solidFill>
                            <a:schemeClr val="dk1"/>
                          </a:solidFill>
                          <a:effectLst/>
                          <a:latin typeface="Times New Roman"/>
                          <a:ea typeface="+mn-ea"/>
                          <a:cs typeface="+mn-cs"/>
                        </a:rPr>
                        <a:t>.gif</a:t>
                      </a:r>
                      <a:r>
                        <a:rPr lang="zh-CN" sz="1400" kern="100" dirty="0">
                          <a:solidFill>
                            <a:schemeClr val="dk1"/>
                          </a:solidFill>
                          <a:effectLst/>
                          <a:latin typeface="Times New Roman"/>
                          <a:ea typeface="+mn-ea"/>
                          <a:cs typeface="+mn-cs"/>
                        </a:rPr>
                        <a:t>）</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image/png</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PNG</a:t>
                      </a:r>
                      <a:r>
                        <a:rPr lang="zh-CN" sz="1400" kern="100" dirty="0">
                          <a:solidFill>
                            <a:schemeClr val="dk1"/>
                          </a:solidFill>
                          <a:effectLst/>
                          <a:latin typeface="Times New Roman"/>
                          <a:ea typeface="+mn-ea"/>
                          <a:cs typeface="+mn-cs"/>
                        </a:rPr>
                        <a:t>图像（</a:t>
                      </a:r>
                      <a:r>
                        <a:rPr lang="en-US" sz="1400" kern="100" dirty="0">
                          <a:solidFill>
                            <a:schemeClr val="dk1"/>
                          </a:solidFill>
                          <a:effectLst/>
                          <a:latin typeface="Times New Roman"/>
                          <a:ea typeface="+mn-ea"/>
                          <a:cs typeface="+mn-cs"/>
                        </a:rPr>
                        <a:t>.</a:t>
                      </a:r>
                      <a:r>
                        <a:rPr lang="en-US" sz="1400" kern="100" dirty="0" err="1">
                          <a:solidFill>
                            <a:schemeClr val="dk1"/>
                          </a:solidFill>
                          <a:effectLst/>
                          <a:latin typeface="Times New Roman"/>
                          <a:ea typeface="+mn-ea"/>
                          <a:cs typeface="+mn-cs"/>
                        </a:rPr>
                        <a:t>png</a:t>
                      </a:r>
                      <a:r>
                        <a:rPr lang="zh-CN" sz="1400" kern="100" dirty="0">
                          <a:solidFill>
                            <a:schemeClr val="dk1"/>
                          </a:solidFill>
                          <a:effectLst/>
                          <a:latin typeface="Times New Roman"/>
                          <a:ea typeface="+mn-ea"/>
                          <a:cs typeface="+mn-cs"/>
                        </a:rPr>
                        <a:t>）</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image/jpeg</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JPEG</a:t>
                      </a:r>
                      <a:r>
                        <a:rPr lang="zh-CN" sz="1400" kern="100" dirty="0">
                          <a:solidFill>
                            <a:schemeClr val="dk1"/>
                          </a:solidFill>
                          <a:effectLst/>
                          <a:latin typeface="Times New Roman"/>
                          <a:ea typeface="+mn-ea"/>
                          <a:cs typeface="+mn-cs"/>
                        </a:rPr>
                        <a:t>图像（</a:t>
                      </a:r>
                      <a:r>
                        <a:rPr lang="en-US" sz="1400" kern="100" dirty="0">
                          <a:solidFill>
                            <a:schemeClr val="dk1"/>
                          </a:solidFill>
                          <a:effectLst/>
                          <a:latin typeface="Times New Roman"/>
                          <a:ea typeface="+mn-ea"/>
                          <a:cs typeface="+mn-cs"/>
                        </a:rPr>
                        <a:t>.jpg</a:t>
                      </a:r>
                      <a:r>
                        <a:rPr lang="zh-CN" sz="1400" kern="100" dirty="0">
                          <a:solidFill>
                            <a:schemeClr val="dk1"/>
                          </a:solidFill>
                          <a:effectLst/>
                          <a:latin typeface="Times New Roman"/>
                          <a:ea typeface="+mn-ea"/>
                          <a:cs typeface="+mn-cs"/>
                        </a:rPr>
                        <a:t>）</a:t>
                      </a:r>
                    </a:p>
                  </a:txBody>
                  <a:tcPr marL="68580" marR="68580" marT="0" marB="0"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365217385"/>
              </p:ext>
            </p:extLst>
          </p:nvPr>
        </p:nvGraphicFramePr>
        <p:xfrm>
          <a:off x="4221971" y="3173903"/>
          <a:ext cx="4299729" cy="2561177"/>
        </p:xfrm>
        <a:graphic>
          <a:graphicData uri="http://schemas.openxmlformats.org/drawingml/2006/table">
            <a:tbl>
              <a:tblPr firstRow="1" bandRow="1">
                <a:tableStyleId>{00A15C55-8517-42AA-B614-E9B94910E393}</a:tableStyleId>
              </a:tblPr>
              <a:tblGrid>
                <a:gridCol w="2178829"/>
                <a:gridCol w="2120900"/>
              </a:tblGrid>
              <a:tr h="401177">
                <a:tc>
                  <a:txBody>
                    <a:bodyPr/>
                    <a:lstStyle/>
                    <a:p>
                      <a:pPr algn="ctr">
                        <a:spcAft>
                          <a:spcPts val="0"/>
                        </a:spcAft>
                      </a:pPr>
                      <a:r>
                        <a:rPr lang="en-US" altLang="zh-CN" sz="1400" b="1" kern="100" dirty="0" smtClean="0">
                          <a:effectLst/>
                          <a:latin typeface="Times New Roman"/>
                          <a:ea typeface="宋体"/>
                        </a:rPr>
                        <a:t>MIME</a:t>
                      </a:r>
                      <a:r>
                        <a:rPr lang="zh-CN" altLang="en-US" sz="1400" b="1" kern="100" dirty="0" smtClean="0">
                          <a:effectLst/>
                          <a:latin typeface="Times New Roman"/>
                          <a:ea typeface="宋体"/>
                        </a:rPr>
                        <a:t>类型</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text/</a:t>
                      </a:r>
                      <a:r>
                        <a:rPr lang="en-US" sz="1400" kern="100" dirty="0" err="1">
                          <a:solidFill>
                            <a:schemeClr val="dk1"/>
                          </a:solidFill>
                          <a:effectLst/>
                          <a:latin typeface="Times New Roman"/>
                          <a:ea typeface="+mn-ea"/>
                          <a:cs typeface="+mn-cs"/>
                        </a:rPr>
                        <a:t>css</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CSS</a:t>
                      </a:r>
                      <a:r>
                        <a:rPr lang="zh-CN" sz="1400" kern="100">
                          <a:solidFill>
                            <a:schemeClr val="dk1"/>
                          </a:solidFill>
                          <a:effectLst/>
                          <a:latin typeface="Times New Roman"/>
                          <a:ea typeface="+mn-ea"/>
                          <a:cs typeface="+mn-cs"/>
                        </a:rPr>
                        <a:t>文件（</a:t>
                      </a:r>
                      <a:r>
                        <a:rPr lang="en-US" sz="1400" kern="100">
                          <a:solidFill>
                            <a:schemeClr val="dk1"/>
                          </a:solidFill>
                          <a:effectLst/>
                          <a:latin typeface="Times New Roman"/>
                          <a:ea typeface="+mn-ea"/>
                          <a:cs typeface="+mn-cs"/>
                        </a:rPr>
                        <a:t>.css</a:t>
                      </a:r>
                      <a:r>
                        <a:rPr lang="zh-CN" sz="1400" kern="100">
                          <a:solidFill>
                            <a:schemeClr val="dk1"/>
                          </a:solidFill>
                          <a:effectLst/>
                          <a:latin typeface="Times New Roman"/>
                          <a:ea typeface="+mn-ea"/>
                          <a:cs typeface="+mn-cs"/>
                        </a:rPr>
                        <a:t>）</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application/</a:t>
                      </a:r>
                      <a:r>
                        <a:rPr lang="en-US" sz="1400" kern="100" dirty="0" err="1">
                          <a:solidFill>
                            <a:schemeClr val="dk1"/>
                          </a:solidFill>
                          <a:effectLst/>
                          <a:latin typeface="Times New Roman"/>
                          <a:ea typeface="+mn-ea"/>
                          <a:cs typeface="+mn-cs"/>
                        </a:rPr>
                        <a:t>javascript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JavaScript</a:t>
                      </a:r>
                      <a:r>
                        <a:rPr lang="zh-CN" sz="1400" kern="100" dirty="0">
                          <a:solidFill>
                            <a:schemeClr val="dk1"/>
                          </a:solidFill>
                          <a:effectLst/>
                          <a:latin typeface="Times New Roman"/>
                          <a:ea typeface="+mn-ea"/>
                          <a:cs typeface="+mn-cs"/>
                        </a:rPr>
                        <a:t>文件（</a:t>
                      </a:r>
                      <a:r>
                        <a:rPr lang="en-US" sz="1400" kern="100" dirty="0">
                          <a:solidFill>
                            <a:schemeClr val="dk1"/>
                          </a:solidFill>
                          <a:effectLst/>
                          <a:latin typeface="Times New Roman"/>
                          <a:ea typeface="+mn-ea"/>
                          <a:cs typeface="+mn-cs"/>
                        </a:rPr>
                        <a:t>.</a:t>
                      </a:r>
                      <a:r>
                        <a:rPr lang="en-US" sz="1400" kern="100" dirty="0" err="1">
                          <a:solidFill>
                            <a:schemeClr val="dk1"/>
                          </a:solidFill>
                          <a:effectLst/>
                          <a:latin typeface="Times New Roman"/>
                          <a:ea typeface="+mn-ea"/>
                          <a:cs typeface="+mn-cs"/>
                        </a:rPr>
                        <a:t>js</a:t>
                      </a:r>
                      <a:r>
                        <a:rPr lang="zh-CN" sz="1400" kern="100" dirty="0">
                          <a:solidFill>
                            <a:schemeClr val="dk1"/>
                          </a:solidFill>
                          <a:effectLst/>
                          <a:latin typeface="Times New Roman"/>
                          <a:ea typeface="+mn-ea"/>
                          <a:cs typeface="+mn-cs"/>
                        </a:rPr>
                        <a:t>）</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application/x-httpd-php</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PHP</a:t>
                      </a:r>
                      <a:r>
                        <a:rPr lang="zh-CN" sz="1400" kern="100" dirty="0">
                          <a:solidFill>
                            <a:schemeClr val="dk1"/>
                          </a:solidFill>
                          <a:effectLst/>
                          <a:latin typeface="Times New Roman"/>
                          <a:ea typeface="+mn-ea"/>
                          <a:cs typeface="+mn-cs"/>
                        </a:rPr>
                        <a:t>文件（</a:t>
                      </a:r>
                      <a:r>
                        <a:rPr lang="en-US" sz="1400" kern="100" dirty="0">
                          <a:solidFill>
                            <a:schemeClr val="dk1"/>
                          </a:solidFill>
                          <a:effectLst/>
                          <a:latin typeface="Times New Roman"/>
                          <a:ea typeface="+mn-ea"/>
                          <a:cs typeface="+mn-cs"/>
                        </a:rPr>
                        <a:t>.</a:t>
                      </a:r>
                      <a:r>
                        <a:rPr lang="en-US" sz="1400" kern="100" dirty="0" err="1">
                          <a:solidFill>
                            <a:schemeClr val="dk1"/>
                          </a:solidFill>
                          <a:effectLst/>
                          <a:latin typeface="Times New Roman"/>
                          <a:ea typeface="+mn-ea"/>
                          <a:cs typeface="+mn-cs"/>
                        </a:rPr>
                        <a:t>php</a:t>
                      </a:r>
                      <a:r>
                        <a:rPr lang="zh-CN" sz="1400" kern="100" dirty="0">
                          <a:solidFill>
                            <a:schemeClr val="dk1"/>
                          </a:solidFill>
                          <a:effectLst/>
                          <a:latin typeface="Times New Roman"/>
                          <a:ea typeface="+mn-ea"/>
                          <a:cs typeface="+mn-cs"/>
                        </a:rPr>
                        <a:t>）</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application/rtf</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RTF</a:t>
                      </a:r>
                      <a:r>
                        <a:rPr lang="zh-CN" sz="1400" kern="100" dirty="0">
                          <a:solidFill>
                            <a:schemeClr val="dk1"/>
                          </a:solidFill>
                          <a:effectLst/>
                          <a:latin typeface="Times New Roman"/>
                          <a:ea typeface="+mn-ea"/>
                          <a:cs typeface="+mn-cs"/>
                        </a:rPr>
                        <a:t>文件（</a:t>
                      </a:r>
                      <a:r>
                        <a:rPr lang="en-US" sz="1400" kern="100" dirty="0">
                          <a:solidFill>
                            <a:schemeClr val="dk1"/>
                          </a:solidFill>
                          <a:effectLst/>
                          <a:latin typeface="Times New Roman"/>
                          <a:ea typeface="+mn-ea"/>
                          <a:cs typeface="+mn-cs"/>
                        </a:rPr>
                        <a:t>.rtf</a:t>
                      </a:r>
                      <a:r>
                        <a:rPr lang="zh-CN" sz="1400" kern="100" dirty="0">
                          <a:solidFill>
                            <a:schemeClr val="dk1"/>
                          </a:solidFill>
                          <a:effectLst/>
                          <a:latin typeface="Times New Roman"/>
                          <a:ea typeface="+mn-ea"/>
                          <a:cs typeface="+mn-cs"/>
                        </a:rPr>
                        <a:t>）</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application/pdf</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PDF</a:t>
                      </a:r>
                      <a:r>
                        <a:rPr lang="zh-CN" sz="1400" kern="100" dirty="0">
                          <a:solidFill>
                            <a:schemeClr val="dk1"/>
                          </a:solidFill>
                          <a:effectLst/>
                          <a:latin typeface="Times New Roman"/>
                          <a:ea typeface="+mn-ea"/>
                          <a:cs typeface="+mn-cs"/>
                        </a:rPr>
                        <a:t>文件（</a:t>
                      </a:r>
                      <a:r>
                        <a:rPr lang="en-US" sz="1400" kern="100" dirty="0">
                          <a:solidFill>
                            <a:schemeClr val="dk1"/>
                          </a:solidFill>
                          <a:effectLst/>
                          <a:latin typeface="Times New Roman"/>
                          <a:ea typeface="+mn-ea"/>
                          <a:cs typeface="+mn-cs"/>
                        </a:rPr>
                        <a:t>.pdf</a:t>
                      </a:r>
                      <a:r>
                        <a:rPr lang="zh-CN" sz="1400" kern="100" dirty="0">
                          <a:solidFill>
                            <a:schemeClr val="dk1"/>
                          </a:solidFill>
                          <a:effectLst/>
                          <a:latin typeface="Times New Roman"/>
                          <a:ea typeface="+mn-ea"/>
                          <a:cs typeface="+mn-cs"/>
                        </a:rPr>
                        <a:t>）</a:t>
                      </a:r>
                    </a:p>
                  </a:txBody>
                  <a:tcPr marL="68580" marR="68580" marT="0" marB="0" anchor="ct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application/octet-stream</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任意的二进制数据</a:t>
                      </a: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3548053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课后练习</a:t>
            </a:r>
            <a:endParaRPr lang="zh-CN" altLang="en-US" dirty="0"/>
          </a:p>
        </p:txBody>
      </p:sp>
      <p:sp>
        <p:nvSpPr>
          <p:cNvPr id="8" name="矩形 7"/>
          <p:cNvSpPr>
            <a:spLocks noChangeArrowheads="1"/>
          </p:cNvSpPr>
          <p:nvPr/>
        </p:nvSpPr>
        <p:spPr bwMode="auto">
          <a:xfrm>
            <a:off x="1327150" y="2555875"/>
            <a:ext cx="6858000" cy="3552825"/>
          </a:xfrm>
          <a:prstGeom prst="rect">
            <a:avLst/>
          </a:prstGeom>
          <a:solidFill>
            <a:sysClr val="window" lastClr="FFFFFF"/>
          </a:solidFill>
          <a:ln>
            <a:solidFill>
              <a:sysClr val="window" lastClr="FFFFFF">
                <a:lumMod val="85000"/>
              </a:sysClr>
            </a:solidFill>
          </a:ln>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a:endParaRPr>
          </a:p>
        </p:txBody>
      </p:sp>
      <p:grpSp>
        <p:nvGrpSpPr>
          <p:cNvPr id="9" name="组合 21"/>
          <p:cNvGrpSpPr>
            <a:grpSpLocks/>
          </p:cNvGrpSpPr>
          <p:nvPr/>
        </p:nvGrpSpPr>
        <p:grpSpPr bwMode="auto">
          <a:xfrm>
            <a:off x="381000" y="1409700"/>
            <a:ext cx="7804150" cy="1471613"/>
            <a:chOff x="465918" y="1192212"/>
            <a:chExt cx="7804150" cy="1471613"/>
          </a:xfrm>
        </p:grpSpPr>
        <p:sp>
          <p:nvSpPr>
            <p:cNvPr id="10" name="单圆角矩形 9"/>
            <p:cNvSpPr/>
            <p:nvPr/>
          </p:nvSpPr>
          <p:spPr bwMode="auto">
            <a:xfrm>
              <a:off x="1412068" y="1320800"/>
              <a:ext cx="6858000" cy="1017587"/>
            </a:xfrm>
            <a:prstGeom prst="round1Rect">
              <a:avLst/>
            </a:prstGeom>
            <a:solidFill>
              <a:sysClr val="window" lastClr="FFFFFF"/>
            </a:solidFill>
            <a:ln w="12700" cap="flat" cmpd="sng" algn="ctr">
              <a:solidFill>
                <a:sysClr val="window" lastClr="FFFFFF">
                  <a:lumMod val="85000"/>
                </a:sysClr>
              </a:solidFill>
              <a:prstDash val="solid"/>
              <a:round/>
              <a:headEnd type="none" w="med" len="med"/>
              <a:tailEnd type="none" w="med" len="med"/>
            </a:ln>
            <a:effectLst/>
            <a:extLst/>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a:endParaRPr>
            </a:p>
          </p:txBody>
        </p:sp>
        <p:pic>
          <p:nvPicPr>
            <p:cNvPr id="11" name="Picture 17" descr="C:\Users\admin\Desktop\8879-1203091935307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18" y="1192212"/>
              <a:ext cx="1457325"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extBox 10"/>
          <p:cNvSpPr txBox="1">
            <a:spLocks noChangeArrowheads="1"/>
          </p:cNvSpPr>
          <p:nvPr/>
        </p:nvSpPr>
        <p:spPr bwMode="auto">
          <a:xfrm>
            <a:off x="1327150" y="1785471"/>
            <a:ext cx="6858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pPr>
            <a:r>
              <a:rPr lang="en-US" altLang="zh-CN" sz="2800" b="1" dirty="0" smtClean="0">
                <a:solidFill>
                  <a:srgbClr val="1369B2"/>
                </a:solidFill>
                <a:latin typeface="微软雅黑" pitchFamily="34" charset="-122"/>
                <a:ea typeface="微软雅黑" pitchFamily="34" charset="-122"/>
              </a:rPr>
              <a:t>CentOS</a:t>
            </a:r>
            <a:r>
              <a:rPr lang="zh-CN" altLang="en-US" sz="2800" b="1" dirty="0" smtClean="0">
                <a:solidFill>
                  <a:srgbClr val="1369B2"/>
                </a:solidFill>
                <a:latin typeface="微软雅黑" pitchFamily="34" charset="-122"/>
                <a:ea typeface="微软雅黑" pitchFamily="34" charset="-122"/>
              </a:rPr>
              <a:t>分区挂载</a:t>
            </a:r>
            <a:endParaRPr lang="zh-CN" altLang="en-US" sz="2800" b="1" dirty="0">
              <a:solidFill>
                <a:srgbClr val="1369B2"/>
              </a:solidFill>
              <a:latin typeface="微软雅黑" pitchFamily="34" charset="-122"/>
              <a:ea typeface="微软雅黑" pitchFamily="34" charset="-122"/>
            </a:endParaRPr>
          </a:p>
        </p:txBody>
      </p:sp>
      <p:sp>
        <p:nvSpPr>
          <p:cNvPr id="13" name="矩形 12"/>
          <p:cNvSpPr/>
          <p:nvPr/>
        </p:nvSpPr>
        <p:spPr>
          <a:xfrm>
            <a:off x="1327150" y="2997538"/>
            <a:ext cx="6858000" cy="2169825"/>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t>在</a:t>
            </a:r>
            <a:r>
              <a:rPr lang="en-US" altLang="zh-CN" dirty="0"/>
              <a:t>Linux</a:t>
            </a:r>
            <a:r>
              <a:rPr lang="zh-CN" altLang="en-US" dirty="0"/>
              <a:t>系统中，硬盘的各个分区是挂载到“</a:t>
            </a:r>
            <a:r>
              <a:rPr lang="en-US" altLang="zh-CN" dirty="0"/>
              <a:t>/</a:t>
            </a:r>
            <a:r>
              <a:rPr lang="en-US" altLang="zh-CN" dirty="0">
                <a:latin typeface="宋体" panose="02010600030101010101" pitchFamily="2" charset="-122"/>
              </a:rPr>
              <a:t>”</a:t>
            </a:r>
            <a:r>
              <a:rPr lang="zh-CN" altLang="en-US" dirty="0"/>
              <a:t>根目录下的，使用</a:t>
            </a:r>
            <a:r>
              <a:rPr lang="en-US" altLang="zh-CN" dirty="0"/>
              <a:t>mount</a:t>
            </a:r>
            <a:r>
              <a:rPr lang="zh-CN" altLang="en-US" dirty="0"/>
              <a:t>命令可以实现分区挂载</a:t>
            </a:r>
            <a:r>
              <a:rPr lang="zh-CN" altLang="en-US" dirty="0" smtClean="0"/>
              <a:t>。</a:t>
            </a:r>
            <a:endParaRPr lang="en-US" altLang="zh-CN" dirty="0" smtClean="0"/>
          </a:p>
          <a:p>
            <a:pPr marL="285750" indent="-285750">
              <a:lnSpc>
                <a:spcPct val="150000"/>
              </a:lnSpc>
              <a:buFont typeface="Wingdings" panose="05000000000000000000" pitchFamily="2" charset="2"/>
              <a:buChar char="p"/>
            </a:pPr>
            <a:r>
              <a:rPr lang="zh-CN" altLang="en-US" dirty="0" smtClean="0"/>
              <a:t>请</a:t>
            </a:r>
            <a:r>
              <a:rPr lang="zh-CN" altLang="en-US" dirty="0"/>
              <a:t>尝试通过</a:t>
            </a:r>
            <a:r>
              <a:rPr lang="en-US" altLang="zh-CN" dirty="0"/>
              <a:t>VMware</a:t>
            </a:r>
            <a:r>
              <a:rPr lang="zh-CN" altLang="en-US" dirty="0"/>
              <a:t>在虚拟机中增加一块硬盘，然后在</a:t>
            </a:r>
            <a:r>
              <a:rPr lang="en-US" altLang="zh-CN" dirty="0"/>
              <a:t>CentOS</a:t>
            </a:r>
            <a:r>
              <a:rPr lang="zh-CN" altLang="en-US" dirty="0"/>
              <a:t>中对硬盘进行分区、格式化，最后利用</a:t>
            </a:r>
            <a:r>
              <a:rPr lang="en-US" altLang="zh-CN" dirty="0"/>
              <a:t>mount</a:t>
            </a:r>
            <a:r>
              <a:rPr lang="zh-CN" altLang="en-US" dirty="0"/>
              <a:t>命令挂载分区到一个自定义目录中，并实现开机自动挂载。</a:t>
            </a:r>
            <a:endParaRPr lang="zh-CN" altLang="zh-CN" dirty="0"/>
          </a:p>
        </p:txBody>
      </p:sp>
    </p:spTree>
    <p:extLst>
      <p:ext uri="{BB962C8B-B14F-4D97-AF65-F5344CB8AC3E}">
        <p14:creationId xmlns:p14="http://schemas.microsoft.com/office/powerpoint/2010/main" val="2456642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5677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浏览目录</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5" name="组合 2"/>
          <p:cNvGrpSpPr>
            <a:grpSpLocks/>
          </p:cNvGrpSpPr>
          <p:nvPr/>
        </p:nvGrpSpPr>
        <p:grpSpPr bwMode="auto">
          <a:xfrm>
            <a:off x="990600" y="1944968"/>
            <a:ext cx="7327900" cy="2324971"/>
            <a:chOff x="3451224" y="3515222"/>
            <a:chExt cx="4032911" cy="2326836"/>
          </a:xfrm>
        </p:grpSpPr>
        <p:sp>
          <p:nvSpPr>
            <p:cNvPr id="16" name="矩形 1"/>
            <p:cNvSpPr>
              <a:spLocks noChangeArrowheads="1"/>
            </p:cNvSpPr>
            <p:nvPr/>
          </p:nvSpPr>
          <p:spPr bwMode="auto">
            <a:xfrm>
              <a:off x="3451224" y="3515222"/>
              <a:ext cx="4032911" cy="2326836"/>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7" name="矩形 8"/>
            <p:cNvSpPr>
              <a:spLocks noChangeArrowheads="1"/>
            </p:cNvSpPr>
            <p:nvPr/>
          </p:nvSpPr>
          <p:spPr bwMode="auto">
            <a:xfrm>
              <a:off x="3530271" y="3595351"/>
              <a:ext cx="3867765" cy="198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ls</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Desktop  Documents  Downloads  Music  Pictures  Public  Templates  Videos</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a:t>
              </a:r>
            </a:p>
          </p:txBody>
        </p:sp>
      </p:grpSp>
      <p:sp>
        <p:nvSpPr>
          <p:cNvPr id="18" name="矩形 17"/>
          <p:cNvSpPr/>
          <p:nvPr/>
        </p:nvSpPr>
        <p:spPr>
          <a:xfrm>
            <a:off x="990600" y="4308039"/>
            <a:ext cx="7327900" cy="1200329"/>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en-US" dirty="0"/>
              <a:t>当前工作目录下所有的文件和</a:t>
            </a:r>
            <a:r>
              <a:rPr lang="zh-CN" altLang="en-US" dirty="0" smtClean="0"/>
              <a:t>子目录</a:t>
            </a:r>
            <a:endParaRPr lang="en-US" altLang="zh-CN" dirty="0" smtClean="0"/>
          </a:p>
          <a:p>
            <a:pPr marL="285750" indent="-285750">
              <a:lnSpc>
                <a:spcPct val="200000"/>
              </a:lnSpc>
              <a:buFont typeface="Wingdings" panose="05000000000000000000" pitchFamily="2" charset="2"/>
              <a:buChar char="Ø"/>
            </a:pPr>
            <a:r>
              <a:rPr lang="zh-CN" altLang="en-US" dirty="0" smtClean="0"/>
              <a:t>通常</a:t>
            </a:r>
            <a:r>
              <a:rPr lang="zh-CN" altLang="en-US" dirty="0"/>
              <a:t>为了辨别文件和目录，目录会以蓝色字体</a:t>
            </a:r>
            <a:r>
              <a:rPr lang="zh-CN" altLang="en-US" dirty="0" smtClean="0"/>
              <a:t>显示</a:t>
            </a:r>
            <a:endParaRPr lang="zh-CN" altLang="zh-CN" dirty="0"/>
          </a:p>
        </p:txBody>
      </p:sp>
    </p:spTree>
    <p:custDataLst>
      <p:tags r:id="rId1"/>
    </p:custDataLst>
    <p:extLst>
      <p:ext uri="{BB962C8B-B14F-4D97-AF65-F5344CB8AC3E}">
        <p14:creationId xmlns:p14="http://schemas.microsoft.com/office/powerpoint/2010/main" val="2544915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浏览目录</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5" name="组合 2"/>
          <p:cNvGrpSpPr>
            <a:grpSpLocks/>
          </p:cNvGrpSpPr>
          <p:nvPr/>
        </p:nvGrpSpPr>
        <p:grpSpPr bwMode="auto">
          <a:xfrm>
            <a:off x="617273" y="2439274"/>
            <a:ext cx="4591049" cy="2465108"/>
            <a:chOff x="3451224" y="3515222"/>
            <a:chExt cx="2526685" cy="2467086"/>
          </a:xfrm>
        </p:grpSpPr>
        <p:sp>
          <p:nvSpPr>
            <p:cNvPr id="16" name="矩形 1"/>
            <p:cNvSpPr>
              <a:spLocks noChangeArrowheads="1"/>
            </p:cNvSpPr>
            <p:nvPr/>
          </p:nvSpPr>
          <p:spPr bwMode="auto">
            <a:xfrm>
              <a:off x="3451224" y="3515222"/>
              <a:ext cx="2526685" cy="2467086"/>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7" name="矩形 8"/>
            <p:cNvSpPr>
              <a:spLocks noChangeArrowheads="1"/>
            </p:cNvSpPr>
            <p:nvPr/>
          </p:nvSpPr>
          <p:spPr bwMode="auto">
            <a:xfrm>
              <a:off x="3530271" y="3544510"/>
              <a:ext cx="2447638" cy="2310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itheima@localhost</a:t>
              </a:r>
              <a:r>
                <a:rPr lang="en-US" altLang="zh-CN" sz="1200" b="1" kern="0" dirty="0">
                  <a:solidFill>
                    <a:prstClr val="white"/>
                  </a:solidFill>
                  <a:latin typeface="微软雅黑" pitchFamily="34" charset="-122"/>
                  <a:ea typeface="微软雅黑" pitchFamily="34" charset="-122"/>
                </a:rPr>
                <a:t> ~]$ ls -a</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dmrc</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gtk</a:t>
              </a:r>
              <a:r>
                <a:rPr lang="en-US" altLang="zh-CN" sz="1200" b="1" kern="0" dirty="0">
                  <a:solidFill>
                    <a:prstClr val="white"/>
                  </a:solidFill>
                  <a:latin typeface="微软雅黑" pitchFamily="34" charset="-122"/>
                  <a:ea typeface="微软雅黑" pitchFamily="34" charset="-122"/>
                </a:rPr>
                <a:t>-bookmarks    .pulse</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Documents    .</a:t>
              </a:r>
              <a:r>
                <a:rPr lang="en-US" altLang="zh-CN" sz="1200" b="1" kern="0" dirty="0" err="1">
                  <a:solidFill>
                    <a:prstClr val="white"/>
                  </a:solidFill>
                  <a:latin typeface="微软雅黑" pitchFamily="34" charset="-122"/>
                  <a:ea typeface="微软雅黑" pitchFamily="34" charset="-122"/>
                </a:rPr>
                <a:t>gvfs</a:t>
              </a:r>
              <a:r>
                <a:rPr lang="en-US" altLang="zh-CN" sz="1200" b="1" kern="0" dirty="0">
                  <a:solidFill>
                    <a:prstClr val="white"/>
                  </a:solidFill>
                  <a:latin typeface="微软雅黑" pitchFamily="34" charset="-122"/>
                  <a:ea typeface="微软雅黑" pitchFamily="34" charset="-122"/>
                </a:rPr>
                <a:t>               .pulse-cookie</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bash_history</a:t>
              </a:r>
              <a:r>
                <a:rPr lang="en-US" altLang="zh-CN" sz="1200" b="1" kern="0" dirty="0">
                  <a:solidFill>
                    <a:prstClr val="white"/>
                  </a:solidFill>
                  <a:latin typeface="微软雅黑" pitchFamily="34" charset="-122"/>
                  <a:ea typeface="微软雅黑" pitchFamily="34" charset="-122"/>
                </a:rPr>
                <a:t>    Downloads    .</a:t>
              </a:r>
              <a:r>
                <a:rPr lang="en-US" altLang="zh-CN" sz="1200" b="1" kern="0" dirty="0" err="1">
                  <a:solidFill>
                    <a:prstClr val="white"/>
                  </a:solidFill>
                  <a:latin typeface="微软雅黑" pitchFamily="34" charset="-122"/>
                  <a:ea typeface="微软雅黑" pitchFamily="34" charset="-122"/>
                </a:rPr>
                <a:t>ICEauthority</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ssh</a:t>
              </a:r>
              <a:endParaRPr lang="en-US" altLang="zh-CN" sz="12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zh-CN" altLang="en-US" sz="1200" b="1" kern="0" dirty="0">
                  <a:solidFill>
                    <a:prstClr val="white"/>
                  </a:solidFill>
                  <a:latin typeface="微软雅黑" pitchFamily="34" charset="-122"/>
                  <a:ea typeface="微软雅黑" pitchFamily="34" charset="-122"/>
                </a:rPr>
                <a:t>（由于输出结果过多，此处省略部分内容）</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itheima@localhost</a:t>
              </a:r>
              <a:r>
                <a:rPr lang="en-US" altLang="zh-CN" sz="1200" b="1" kern="0" dirty="0">
                  <a:solidFill>
                    <a:prstClr val="white"/>
                  </a:solidFill>
                  <a:latin typeface="微软雅黑" pitchFamily="34" charset="-122"/>
                  <a:ea typeface="微软雅黑" pitchFamily="34" charset="-122"/>
                </a:rPr>
                <a:t> ~]$</a:t>
              </a:r>
            </a:p>
          </p:txBody>
        </p:sp>
      </p:grpSp>
      <p:sp>
        <p:nvSpPr>
          <p:cNvPr id="18" name="矩形 17"/>
          <p:cNvSpPr/>
          <p:nvPr/>
        </p:nvSpPr>
        <p:spPr>
          <a:xfrm>
            <a:off x="5294049" y="2471896"/>
            <a:ext cx="3549700" cy="2323713"/>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Ø"/>
            </a:pPr>
            <a:r>
              <a:rPr lang="zh-CN" altLang="en-US" dirty="0" smtClean="0"/>
              <a:t>以</a:t>
            </a:r>
            <a:r>
              <a:rPr lang="zh-CN" altLang="en-US" dirty="0"/>
              <a:t>“</a:t>
            </a:r>
            <a:r>
              <a:rPr lang="en-US" altLang="zh-CN" dirty="0" smtClean="0"/>
              <a:t>.</a:t>
            </a:r>
            <a:r>
              <a:rPr lang="zh-CN" altLang="en-US" dirty="0" smtClean="0"/>
              <a:t>”开头</a:t>
            </a:r>
            <a:r>
              <a:rPr lang="zh-CN" altLang="en-US" dirty="0"/>
              <a:t>的文件，这种命名方式表示隐藏</a:t>
            </a:r>
            <a:r>
              <a:rPr lang="zh-CN" altLang="en-US" dirty="0" smtClean="0"/>
              <a:t>文件</a:t>
            </a:r>
            <a:endParaRPr lang="en-US" altLang="zh-CN" dirty="0" smtClean="0"/>
          </a:p>
          <a:p>
            <a:pPr marL="285750" indent="-285750">
              <a:lnSpc>
                <a:spcPct val="150000"/>
              </a:lnSpc>
              <a:spcBef>
                <a:spcPts val="1200"/>
              </a:spcBef>
              <a:buFont typeface="Wingdings" panose="05000000000000000000" pitchFamily="2" charset="2"/>
              <a:buChar char="Ø"/>
            </a:pPr>
            <a:r>
              <a:rPr lang="zh-CN" altLang="en-US" dirty="0" smtClean="0"/>
              <a:t>在</a:t>
            </a:r>
            <a:r>
              <a:rPr lang="zh-CN" altLang="en-US" dirty="0"/>
              <a:t>每个目录中都有两个特殊的文件“</a:t>
            </a:r>
            <a:r>
              <a:rPr lang="en-US" altLang="zh-CN" dirty="0" smtClean="0"/>
              <a:t>.</a:t>
            </a:r>
            <a:r>
              <a:rPr lang="zh-CN" altLang="en-US" dirty="0" smtClean="0"/>
              <a:t>”和</a:t>
            </a:r>
            <a:r>
              <a:rPr lang="zh-CN" altLang="en-US" dirty="0"/>
              <a:t>“</a:t>
            </a:r>
            <a:r>
              <a:rPr lang="en-US" altLang="zh-CN" dirty="0" smtClean="0"/>
              <a:t>..</a:t>
            </a:r>
            <a:r>
              <a:rPr lang="zh-CN" altLang="en-US" dirty="0" smtClean="0"/>
              <a:t>”，</a:t>
            </a:r>
            <a:r>
              <a:rPr lang="zh-CN" altLang="en-US" dirty="0"/>
              <a:t>分别表示当前目录和上级</a:t>
            </a:r>
            <a:r>
              <a:rPr lang="zh-CN" altLang="en-US" dirty="0" smtClean="0"/>
              <a:t>目录</a:t>
            </a:r>
            <a:endParaRPr lang="zh-CN" altLang="zh-CN" dirty="0"/>
          </a:p>
        </p:txBody>
      </p:sp>
    </p:spTree>
    <p:custDataLst>
      <p:tags r:id="rId1"/>
    </p:custDataLst>
    <p:extLst>
      <p:ext uri="{BB962C8B-B14F-4D97-AF65-F5344CB8AC3E}">
        <p14:creationId xmlns:p14="http://schemas.microsoft.com/office/powerpoint/2010/main" val="620773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9046" y="154546"/>
            <a:ext cx="4614253" cy="776289"/>
          </a:xfrm>
        </p:spPr>
        <p:txBody>
          <a:bodyPr/>
          <a:lstStyle/>
          <a:p>
            <a:pPr algn="ctr"/>
            <a:r>
              <a:rPr lang="zh-CN" altLang="en-US" sz="3200" b="1" dirty="0"/>
              <a:t>目录</a:t>
            </a:r>
            <a:endParaRPr lang="zh-CN" altLang="en-US" dirty="0"/>
          </a:p>
        </p:txBody>
      </p:sp>
      <p:cxnSp>
        <p:nvCxnSpPr>
          <p:cNvPr id="3" name="直接连接符 2"/>
          <p:cNvCxnSpPr/>
          <p:nvPr/>
        </p:nvCxnSpPr>
        <p:spPr bwMode="auto">
          <a:xfrm>
            <a:off x="3873500" y="3678238"/>
            <a:ext cx="383381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 name="矩形 36"/>
          <p:cNvSpPr>
            <a:spLocks noChangeArrowheads="1"/>
          </p:cNvSpPr>
          <p:nvPr/>
        </p:nvSpPr>
        <p:spPr bwMode="auto">
          <a:xfrm flipH="1">
            <a:off x="3779400" y="31750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solidFill>
                  <a:srgbClr val="1369B2"/>
                </a:solidFill>
                <a:latin typeface="微软雅黑" pitchFamily="34" charset="-122"/>
                <a:ea typeface="微软雅黑" pitchFamily="34" charset="-122"/>
              </a:rPr>
              <a:t>正则表达式</a:t>
            </a:r>
            <a:endParaRPr lang="zh-CN" altLang="en-US" sz="2400" dirty="0">
              <a:solidFill>
                <a:srgbClr val="1369B2"/>
              </a:solidFill>
              <a:latin typeface="微软雅黑" pitchFamily="34" charset="-122"/>
              <a:ea typeface="微软雅黑" pitchFamily="34" charset="-122"/>
            </a:endParaRPr>
          </a:p>
        </p:txBody>
      </p:sp>
      <p:grpSp>
        <p:nvGrpSpPr>
          <p:cNvPr id="5" name="组合 111"/>
          <p:cNvGrpSpPr>
            <a:grpSpLocks/>
          </p:cNvGrpSpPr>
          <p:nvPr/>
        </p:nvGrpSpPr>
        <p:grpSpPr bwMode="auto">
          <a:xfrm rot="-12767">
            <a:off x="2751138" y="3175000"/>
            <a:ext cx="884237" cy="954088"/>
            <a:chOff x="1936217" y="1275606"/>
            <a:chExt cx="1296545" cy="1728192"/>
          </a:xfrm>
        </p:grpSpPr>
        <p:grpSp>
          <p:nvGrpSpPr>
            <p:cNvPr id="6" name="组合 112"/>
            <p:cNvGrpSpPr>
              <a:grpSpLocks/>
            </p:cNvGrpSpPr>
            <p:nvPr/>
          </p:nvGrpSpPr>
          <p:grpSpPr bwMode="auto">
            <a:xfrm>
              <a:off x="1936620" y="1275606"/>
              <a:ext cx="1296142" cy="1728192"/>
              <a:chOff x="1907704" y="1275606"/>
              <a:chExt cx="1296142" cy="1728192"/>
            </a:xfrm>
          </p:grpSpPr>
          <p:sp>
            <p:nvSpPr>
              <p:cNvPr id="8" name="圆角矩形 7"/>
              <p:cNvSpPr/>
              <p:nvPr/>
            </p:nvSpPr>
            <p:spPr>
              <a:xfrm>
                <a:off x="1907301" y="1275607"/>
                <a:ext cx="1296545"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2</a:t>
                </a:r>
                <a:r>
                  <a:rPr lang="en-US" altLang="zh-CN" sz="3600" b="1" kern="0" dirty="0" smtClean="0">
                    <a:solidFill>
                      <a:prstClr val="white"/>
                    </a:solidFill>
                    <a:latin typeface="Cambria Math" panose="02040503050406030204" pitchFamily="18" charset="0"/>
                    <a:ea typeface="汉仪综艺体简" panose="02010609000101010101" pitchFamily="49" charset="-122"/>
                  </a:rPr>
                  <a:t>.2</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9" name="圆角矩形 8"/>
              <p:cNvSpPr/>
              <p:nvPr/>
            </p:nvSpPr>
            <p:spPr>
              <a:xfrm>
                <a:off x="1960838" y="1347496"/>
                <a:ext cx="1189471" cy="1584414"/>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7" name="圆角矩形 5"/>
            <p:cNvSpPr/>
            <p:nvPr/>
          </p:nvSpPr>
          <p:spPr>
            <a:xfrm>
              <a:off x="1918751" y="2060543"/>
              <a:ext cx="1294218"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10" name="直接连接符 51"/>
          <p:cNvCxnSpPr>
            <a:cxnSpLocks noChangeShapeType="1"/>
          </p:cNvCxnSpPr>
          <p:nvPr/>
        </p:nvCxnSpPr>
        <p:spPr bwMode="auto">
          <a:xfrm>
            <a:off x="2779713" y="5059363"/>
            <a:ext cx="4408487" cy="0"/>
          </a:xfrm>
          <a:prstGeom prst="line">
            <a:avLst/>
          </a:prstGeom>
          <a:noFill/>
          <a:ln w="3175" algn="ctr">
            <a:solidFill>
              <a:srgbClr val="404040"/>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11" name="矩形 53"/>
          <p:cNvSpPr>
            <a:spLocks noChangeArrowheads="1"/>
          </p:cNvSpPr>
          <p:nvPr/>
        </p:nvSpPr>
        <p:spPr bwMode="auto">
          <a:xfrm flipH="1">
            <a:off x="2638875" y="4557713"/>
            <a:ext cx="15855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dirty="0" smtClean="0">
                <a:solidFill>
                  <a:srgbClr val="1369B2"/>
                </a:solidFill>
                <a:latin typeface="微软雅黑" pitchFamily="34" charset="-122"/>
                <a:ea typeface="微软雅黑" pitchFamily="34" charset="-122"/>
              </a:rPr>
              <a:t>HTTP</a:t>
            </a:r>
            <a:r>
              <a:rPr lang="zh-CN" altLang="en-US" sz="2400" dirty="0" smtClean="0">
                <a:solidFill>
                  <a:srgbClr val="1369B2"/>
                </a:solidFill>
                <a:latin typeface="微软雅黑" pitchFamily="34" charset="-122"/>
                <a:ea typeface="微软雅黑" pitchFamily="34" charset="-122"/>
              </a:rPr>
              <a:t>协议</a:t>
            </a:r>
            <a:endParaRPr lang="zh-CN" altLang="en-US" sz="2400" dirty="0">
              <a:solidFill>
                <a:srgbClr val="1369B2"/>
              </a:solidFill>
              <a:latin typeface="微软雅黑" pitchFamily="34" charset="-122"/>
              <a:ea typeface="微软雅黑" pitchFamily="34" charset="-122"/>
            </a:endParaRPr>
          </a:p>
        </p:txBody>
      </p:sp>
      <p:grpSp>
        <p:nvGrpSpPr>
          <p:cNvPr id="12" name="组合 116"/>
          <p:cNvGrpSpPr>
            <a:grpSpLocks/>
          </p:cNvGrpSpPr>
          <p:nvPr/>
        </p:nvGrpSpPr>
        <p:grpSpPr bwMode="auto">
          <a:xfrm rot="-12767">
            <a:off x="1711325" y="4551363"/>
            <a:ext cx="884238" cy="952500"/>
            <a:chOff x="1936620" y="1275606"/>
            <a:chExt cx="1297014" cy="1728192"/>
          </a:xfrm>
        </p:grpSpPr>
        <p:grpSp>
          <p:nvGrpSpPr>
            <p:cNvPr id="13" name="组合 117"/>
            <p:cNvGrpSpPr>
              <a:grpSpLocks/>
            </p:cNvGrpSpPr>
            <p:nvPr/>
          </p:nvGrpSpPr>
          <p:grpSpPr bwMode="auto">
            <a:xfrm>
              <a:off x="1936620" y="1275606"/>
              <a:ext cx="1296142" cy="1728192"/>
              <a:chOff x="1907704" y="1275606"/>
              <a:chExt cx="1296142" cy="1728192"/>
            </a:xfrm>
          </p:grpSpPr>
          <p:sp>
            <p:nvSpPr>
              <p:cNvPr id="15" name="圆角矩形 14"/>
              <p:cNvSpPr/>
              <p:nvPr/>
            </p:nvSpPr>
            <p:spPr>
              <a:xfrm>
                <a:off x="1907704" y="1275606"/>
                <a:ext cx="1297013"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2</a:t>
                </a:r>
                <a:r>
                  <a:rPr lang="en-US" altLang="zh-CN" sz="3600" b="1" kern="0" dirty="0" smtClean="0">
                    <a:solidFill>
                      <a:prstClr val="white"/>
                    </a:solidFill>
                    <a:latin typeface="Cambria Math" panose="02040503050406030204" pitchFamily="18" charset="0"/>
                    <a:ea typeface="汉仪综艺体简" panose="02010609000101010101" pitchFamily="49" charset="-122"/>
                  </a:rPr>
                  <a:t>.3</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16" name="圆角矩形 15"/>
              <p:cNvSpPr/>
              <p:nvPr/>
            </p:nvSpPr>
            <p:spPr>
              <a:xfrm>
                <a:off x="1961262" y="1347613"/>
                <a:ext cx="1189898"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4" name="圆角矩形 5"/>
            <p:cNvSpPr/>
            <p:nvPr/>
          </p:nvSpPr>
          <p:spPr>
            <a:xfrm>
              <a:off x="1870249" y="2061625"/>
              <a:ext cx="1294685"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17" name="4.1"/>
          <p:cNvGrpSpPr>
            <a:grpSpLocks/>
          </p:cNvGrpSpPr>
          <p:nvPr/>
        </p:nvGrpSpPr>
        <p:grpSpPr bwMode="auto">
          <a:xfrm>
            <a:off x="1711325" y="1870075"/>
            <a:ext cx="4411663" cy="952500"/>
            <a:chOff x="1711765" y="1263328"/>
            <a:chExt cx="4411519" cy="952284"/>
          </a:xfrm>
        </p:grpSpPr>
        <p:grpSp>
          <p:nvGrpSpPr>
            <p:cNvPr id="18" name="组合 29"/>
            <p:cNvGrpSpPr>
              <a:grpSpLocks/>
            </p:cNvGrpSpPr>
            <p:nvPr/>
          </p:nvGrpSpPr>
          <p:grpSpPr bwMode="auto">
            <a:xfrm rot="-12767">
              <a:off x="1711765" y="1263328"/>
              <a:ext cx="884879" cy="952284"/>
              <a:chOff x="1936620" y="1275606"/>
              <a:chExt cx="1296876" cy="1728192"/>
            </a:xfrm>
          </p:grpSpPr>
          <p:grpSp>
            <p:nvGrpSpPr>
              <p:cNvPr id="21" name="组合 31"/>
              <p:cNvGrpSpPr>
                <a:grpSpLocks/>
              </p:cNvGrpSpPr>
              <p:nvPr/>
            </p:nvGrpSpPr>
            <p:grpSpPr bwMode="auto">
              <a:xfrm>
                <a:off x="1936620" y="1275606"/>
                <a:ext cx="1296142" cy="1728192"/>
                <a:chOff x="1907704" y="1275606"/>
                <a:chExt cx="1296142" cy="1728192"/>
              </a:xfrm>
            </p:grpSpPr>
            <p:sp>
              <p:nvSpPr>
                <p:cNvPr id="23" name="圆角矩形 22"/>
                <p:cNvSpPr/>
                <p:nvPr/>
              </p:nvSpPr>
              <p:spPr>
                <a:xfrm>
                  <a:off x="1907704" y="1275604"/>
                  <a:ext cx="1295894"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2</a:t>
                  </a:r>
                  <a:r>
                    <a:rPr lang="en-US" altLang="zh-CN" sz="3600" b="1" kern="0" dirty="0" smtClean="0">
                      <a:solidFill>
                        <a:prstClr val="white"/>
                      </a:solidFill>
                      <a:latin typeface="Cambria Math" panose="02040503050406030204" pitchFamily="18" charset="0"/>
                      <a:ea typeface="汉仪综艺体简" panose="02010609000101010101" pitchFamily="49" charset="-122"/>
                    </a:rPr>
                    <a:t>.1</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24" name="圆角矩形 23"/>
                <p:cNvSpPr/>
                <p:nvPr/>
              </p:nvSpPr>
              <p:spPr>
                <a:xfrm>
                  <a:off x="1961216" y="1347613"/>
                  <a:ext cx="1188871"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2" name="圆角矩形 5"/>
              <p:cNvSpPr/>
              <p:nvPr/>
            </p:nvSpPr>
            <p:spPr>
              <a:xfrm>
                <a:off x="1923817" y="2061747"/>
                <a:ext cx="1240055"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19" name="直接连接符 18"/>
            <p:cNvCxnSpPr/>
            <p:nvPr/>
          </p:nvCxnSpPr>
          <p:spPr>
            <a:xfrm>
              <a:off x="2810279" y="1760103"/>
              <a:ext cx="331300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0" name="矩形 35"/>
            <p:cNvSpPr>
              <a:spLocks noChangeArrowheads="1"/>
            </p:cNvSpPr>
            <p:nvPr/>
          </p:nvSpPr>
          <p:spPr bwMode="auto">
            <a:xfrm>
              <a:off x="2717559" y="1286488"/>
              <a:ext cx="1574419"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dirty="0" smtClean="0">
                  <a:solidFill>
                    <a:srgbClr val="1369B2"/>
                  </a:solidFill>
                  <a:latin typeface="微软雅黑" pitchFamily="34" charset="-122"/>
                  <a:ea typeface="微软雅黑" pitchFamily="34" charset="-122"/>
                </a:rPr>
                <a:t>Linux</a:t>
              </a:r>
              <a:r>
                <a:rPr lang="zh-CN" altLang="en-US" sz="2400" dirty="0" smtClean="0">
                  <a:solidFill>
                    <a:srgbClr val="1369B2"/>
                  </a:solidFill>
                  <a:latin typeface="微软雅黑" pitchFamily="34" charset="-122"/>
                  <a:ea typeface="微软雅黑" pitchFamily="34" charset="-122"/>
                </a:rPr>
                <a:t>入门</a:t>
              </a:r>
              <a:endParaRPr lang="zh-CN" altLang="en-US" sz="2400" dirty="0">
                <a:solidFill>
                  <a:srgbClr val="1369B2"/>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2582374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浏览目录</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5" name="组合 2"/>
          <p:cNvGrpSpPr>
            <a:grpSpLocks/>
          </p:cNvGrpSpPr>
          <p:nvPr/>
        </p:nvGrpSpPr>
        <p:grpSpPr bwMode="auto">
          <a:xfrm>
            <a:off x="608457" y="2455428"/>
            <a:ext cx="4236494" cy="2728632"/>
            <a:chOff x="3451224" y="3515222"/>
            <a:chExt cx="2331555" cy="2730821"/>
          </a:xfrm>
        </p:grpSpPr>
        <p:sp>
          <p:nvSpPr>
            <p:cNvPr id="16" name="矩形 1"/>
            <p:cNvSpPr>
              <a:spLocks noChangeArrowheads="1"/>
            </p:cNvSpPr>
            <p:nvPr/>
          </p:nvSpPr>
          <p:spPr bwMode="auto">
            <a:xfrm>
              <a:off x="3451224" y="3515222"/>
              <a:ext cx="2331555" cy="273082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7" name="矩形 8"/>
            <p:cNvSpPr>
              <a:spLocks noChangeArrowheads="1"/>
            </p:cNvSpPr>
            <p:nvPr/>
          </p:nvSpPr>
          <p:spPr bwMode="auto">
            <a:xfrm>
              <a:off x="3530271" y="3544510"/>
              <a:ext cx="2252508" cy="255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cd Desktop</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Desktop]$ ls -a</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Desktop]$ cd ..</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a:t>
              </a:r>
            </a:p>
          </p:txBody>
        </p:sp>
      </p:grpSp>
      <p:sp>
        <p:nvSpPr>
          <p:cNvPr id="18" name="矩形 17"/>
          <p:cNvSpPr/>
          <p:nvPr/>
        </p:nvSpPr>
        <p:spPr>
          <a:xfrm>
            <a:off x="4844950" y="2427837"/>
            <a:ext cx="3835911" cy="2739211"/>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Ø"/>
            </a:pPr>
            <a:r>
              <a:rPr lang="zh-CN" altLang="en-US" dirty="0" smtClean="0"/>
              <a:t>通过</a:t>
            </a:r>
            <a:r>
              <a:rPr lang="en-US" altLang="zh-CN" dirty="0"/>
              <a:t>cd</a:t>
            </a:r>
            <a:r>
              <a:rPr lang="zh-CN" altLang="en-US" dirty="0"/>
              <a:t>和</a:t>
            </a:r>
            <a:r>
              <a:rPr lang="en-US" altLang="zh-CN" dirty="0"/>
              <a:t>ls</a:t>
            </a:r>
            <a:r>
              <a:rPr lang="zh-CN" altLang="en-US" dirty="0"/>
              <a:t>两个命令即可浏览系统中所有的文件和目录</a:t>
            </a:r>
            <a:r>
              <a:rPr lang="zh-CN" altLang="en-US" dirty="0" smtClean="0"/>
              <a:t>。</a:t>
            </a:r>
            <a:endParaRPr lang="en-US" altLang="zh-CN" dirty="0" smtClean="0"/>
          </a:p>
          <a:p>
            <a:pPr marL="285750" indent="-285750">
              <a:lnSpc>
                <a:spcPct val="150000"/>
              </a:lnSpc>
              <a:spcBef>
                <a:spcPts val="1200"/>
              </a:spcBef>
              <a:buFont typeface="Wingdings" panose="05000000000000000000" pitchFamily="2" charset="2"/>
              <a:buChar char="Ø"/>
            </a:pPr>
            <a:r>
              <a:rPr lang="zh-CN" altLang="en-US" dirty="0" smtClean="0"/>
              <a:t>另外</a:t>
            </a:r>
            <a:r>
              <a:rPr lang="zh-CN" altLang="en-US" dirty="0"/>
              <a:t>，由于</a:t>
            </a:r>
            <a:r>
              <a:rPr lang="en-US" altLang="zh-CN" dirty="0"/>
              <a:t>Linux</a:t>
            </a:r>
            <a:r>
              <a:rPr lang="zh-CN" altLang="en-US" dirty="0"/>
              <a:t>的权限机制非常严格，有些目录需要</a:t>
            </a:r>
            <a:r>
              <a:rPr lang="en-US" altLang="zh-CN" dirty="0"/>
              <a:t>root</a:t>
            </a:r>
            <a:r>
              <a:rPr lang="zh-CN" altLang="en-US" dirty="0"/>
              <a:t>权限才可以查看，如果没有权限则会提示</a:t>
            </a:r>
            <a:r>
              <a:rPr lang="en-US" altLang="zh-CN" dirty="0"/>
              <a:t>Permission denied</a:t>
            </a:r>
            <a:r>
              <a:rPr lang="zh-CN" altLang="en-US" dirty="0"/>
              <a:t>。</a:t>
            </a:r>
            <a:endParaRPr lang="zh-CN" altLang="zh-CN" dirty="0"/>
          </a:p>
        </p:txBody>
      </p:sp>
    </p:spTree>
    <p:custDataLst>
      <p:tags r:id="rId1"/>
    </p:custDataLst>
    <p:extLst>
      <p:ext uri="{BB962C8B-B14F-4D97-AF65-F5344CB8AC3E}">
        <p14:creationId xmlns:p14="http://schemas.microsoft.com/office/powerpoint/2010/main" val="3132652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目录结构</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1754326"/>
          </a:xfrm>
          <a:prstGeom prst="rect">
            <a:avLst/>
          </a:prstGeom>
        </p:spPr>
        <p:txBody>
          <a:bodyPr wrap="square">
            <a:spAutoFit/>
          </a:bodyPr>
          <a:lstStyle/>
          <a:p>
            <a:pPr>
              <a:lnSpc>
                <a:spcPct val="200000"/>
              </a:lnSpc>
            </a:pPr>
            <a:r>
              <a:rPr lang="zh-CN" altLang="en-US" b="1" u="sng" dirty="0" smtClean="0">
                <a:solidFill>
                  <a:srgbClr val="0070C0"/>
                </a:solidFill>
              </a:rPr>
              <a:t>盘    符</a:t>
            </a:r>
            <a:r>
              <a:rPr lang="zh-CN" altLang="en-US" dirty="0" smtClean="0"/>
              <a:t>：</a:t>
            </a:r>
            <a:r>
              <a:rPr lang="en-US" altLang="zh-CN" dirty="0" smtClean="0"/>
              <a:t>Windows</a:t>
            </a:r>
            <a:r>
              <a:rPr lang="zh-CN" altLang="en-US" dirty="0" smtClean="0"/>
              <a:t>系统中，通过盘符</a:t>
            </a:r>
            <a:r>
              <a:rPr lang="zh-CN" altLang="en-US" dirty="0"/>
              <a:t>路径来访问文件，如“</a:t>
            </a:r>
            <a:r>
              <a:rPr lang="en-US" altLang="zh-CN" dirty="0"/>
              <a:t>C:\</a:t>
            </a:r>
            <a:r>
              <a:rPr lang="en-US" altLang="zh-CN" dirty="0" smtClean="0"/>
              <a:t>Windows</a:t>
            </a:r>
            <a:r>
              <a:rPr lang="zh-CN" altLang="en-US" dirty="0" smtClean="0"/>
              <a:t>”。</a:t>
            </a:r>
            <a:endParaRPr lang="en-US" altLang="zh-CN" dirty="0" smtClean="0"/>
          </a:p>
          <a:p>
            <a:pPr>
              <a:lnSpc>
                <a:spcPct val="200000"/>
              </a:lnSpc>
            </a:pPr>
            <a:r>
              <a:rPr lang="zh-CN" altLang="en-US" b="1" u="sng" dirty="0" smtClean="0">
                <a:solidFill>
                  <a:srgbClr val="0070C0"/>
                </a:solidFill>
              </a:rPr>
              <a:t>根目录</a:t>
            </a:r>
            <a:r>
              <a:rPr lang="zh-CN" altLang="en-US" dirty="0" smtClean="0"/>
              <a:t>：</a:t>
            </a:r>
            <a:r>
              <a:rPr lang="en-US" altLang="zh-CN" dirty="0"/>
              <a:t>Linux</a:t>
            </a:r>
            <a:r>
              <a:rPr lang="zh-CN" altLang="en-US" dirty="0"/>
              <a:t>系统</a:t>
            </a:r>
            <a:r>
              <a:rPr lang="zh-CN" altLang="en-US" dirty="0" smtClean="0"/>
              <a:t>中，并没有</a:t>
            </a:r>
            <a:r>
              <a:rPr lang="zh-CN" altLang="en-US" dirty="0"/>
              <a:t>盘符的概念，而是通过根目录“</a:t>
            </a:r>
            <a:r>
              <a:rPr lang="en-US" altLang="zh-CN" dirty="0" smtClean="0"/>
              <a:t>/</a:t>
            </a:r>
            <a:r>
              <a:rPr lang="zh-CN" altLang="en-US" dirty="0" smtClean="0"/>
              <a:t>”表示</a:t>
            </a:r>
            <a:r>
              <a:rPr lang="zh-CN" altLang="en-US" dirty="0"/>
              <a:t>所有文件的开始，并通过挂载（</a:t>
            </a:r>
            <a:r>
              <a:rPr lang="en-US" altLang="zh-CN" dirty="0"/>
              <a:t>mount</a:t>
            </a:r>
            <a:r>
              <a:rPr lang="zh-CN" altLang="en-US" dirty="0"/>
              <a:t>）的方式把所有硬盘分区都放置在“根”下的目录里</a:t>
            </a:r>
            <a:r>
              <a:rPr lang="zh-CN" altLang="en-US" dirty="0" smtClean="0"/>
              <a:t>。</a:t>
            </a:r>
            <a:endParaRPr lang="en-US" altLang="zh-CN" dirty="0"/>
          </a:p>
        </p:txBody>
      </p:sp>
    </p:spTree>
    <p:custDataLst>
      <p:tags r:id="rId1"/>
    </p:custDataLst>
    <p:extLst>
      <p:ext uri="{BB962C8B-B14F-4D97-AF65-F5344CB8AC3E}">
        <p14:creationId xmlns:p14="http://schemas.microsoft.com/office/powerpoint/2010/main" val="1329677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目录结构</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24990722"/>
              </p:ext>
            </p:extLst>
          </p:nvPr>
        </p:nvGraphicFramePr>
        <p:xfrm>
          <a:off x="539174" y="1889353"/>
          <a:ext cx="8087096" cy="3849857"/>
        </p:xfrm>
        <a:graphic>
          <a:graphicData uri="http://schemas.openxmlformats.org/drawingml/2006/table">
            <a:tbl>
              <a:tblPr firstRow="1" bandRow="1">
                <a:tableStyleId>{00A15C55-8517-42AA-B614-E9B94910E393}</a:tableStyleId>
              </a:tblPr>
              <a:tblGrid>
                <a:gridCol w="1540400"/>
                <a:gridCol w="1937584"/>
                <a:gridCol w="4609112"/>
              </a:tblGrid>
              <a:tr h="349987">
                <a:tc>
                  <a:txBody>
                    <a:bodyPr/>
                    <a:lstStyle/>
                    <a:p>
                      <a:pPr algn="ctr">
                        <a:spcAft>
                          <a:spcPts val="0"/>
                        </a:spcAft>
                      </a:pPr>
                      <a:r>
                        <a:rPr lang="zh-CN" altLang="en-US" sz="1400" b="1" kern="100" dirty="0" smtClean="0">
                          <a:effectLst/>
                          <a:latin typeface="+mn-lt"/>
                          <a:ea typeface="+mn-ea"/>
                        </a:rPr>
                        <a:t>目录名称</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英文原意</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bin</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binary</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二进制可执行文件目录（</a:t>
                      </a:r>
                      <a:r>
                        <a:rPr lang="en-US" sz="1400" kern="100">
                          <a:solidFill>
                            <a:schemeClr val="dk1"/>
                          </a:solidFill>
                          <a:effectLst/>
                          <a:latin typeface="Times New Roman"/>
                          <a:ea typeface="+mn-ea"/>
                          <a:cs typeface="+mn-cs"/>
                        </a:rPr>
                        <a:t>ls</a:t>
                      </a:r>
                      <a:r>
                        <a:rPr lang="zh-CN" sz="1400" kern="100">
                          <a:solidFill>
                            <a:schemeClr val="dk1"/>
                          </a:solidFill>
                          <a:effectLst/>
                          <a:latin typeface="Times New Roman"/>
                          <a:ea typeface="+mn-ea"/>
                          <a:cs typeface="+mn-cs"/>
                        </a:rPr>
                        <a:t>等命令保存在此处）</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boot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存放用于启动</a:t>
                      </a:r>
                      <a:r>
                        <a:rPr lang="en-US" sz="1400" kern="100">
                          <a:solidFill>
                            <a:schemeClr val="dk1"/>
                          </a:solidFill>
                          <a:effectLst/>
                          <a:latin typeface="Times New Roman"/>
                          <a:ea typeface="+mn-ea"/>
                          <a:cs typeface="+mn-cs"/>
                        </a:rPr>
                        <a:t>Linux</a:t>
                      </a:r>
                      <a:r>
                        <a:rPr lang="zh-CN" sz="1400" kern="100">
                          <a:solidFill>
                            <a:schemeClr val="dk1"/>
                          </a:solidFill>
                          <a:effectLst/>
                          <a:latin typeface="Times New Roman"/>
                          <a:ea typeface="+mn-ea"/>
                          <a:cs typeface="+mn-cs"/>
                        </a:rPr>
                        <a:t>系统的核心文件</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dev</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device</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设备文件目录</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etc</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etcetera</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存放系统的管理文件和配置文件</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home</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存放普通用户的家目录</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lib</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library</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存放各种编程语言的共享库</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lost+found</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系统意外崩溃或机器意外关机产生的一些文件碎片</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mnt</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mount</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临时挂载文件系统时默认的挂载点</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opt</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optional</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存放额外安装的软件</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proc</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process</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虚拟目录，系统内存中的进程以文件形式的体现</a:t>
                      </a: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256871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目录结构</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194137787"/>
              </p:ext>
            </p:extLst>
          </p:nvPr>
        </p:nvGraphicFramePr>
        <p:xfrm>
          <a:off x="539174" y="1889353"/>
          <a:ext cx="8087096" cy="2099922"/>
        </p:xfrm>
        <a:graphic>
          <a:graphicData uri="http://schemas.openxmlformats.org/drawingml/2006/table">
            <a:tbl>
              <a:tblPr firstRow="1" bandRow="1">
                <a:tableStyleId>{00A15C55-8517-42AA-B614-E9B94910E393}</a:tableStyleId>
              </a:tblPr>
              <a:tblGrid>
                <a:gridCol w="1540400"/>
                <a:gridCol w="1937584"/>
                <a:gridCol w="4609112"/>
              </a:tblGrid>
              <a:tr h="349987">
                <a:tc>
                  <a:txBody>
                    <a:bodyPr/>
                    <a:lstStyle/>
                    <a:p>
                      <a:pPr algn="ctr">
                        <a:spcAft>
                          <a:spcPts val="0"/>
                        </a:spcAft>
                      </a:pPr>
                      <a:r>
                        <a:rPr lang="zh-CN" altLang="en-US" sz="1400" b="1" kern="100" dirty="0" smtClean="0">
                          <a:effectLst/>
                          <a:latin typeface="+mn-lt"/>
                          <a:ea typeface="+mn-ea"/>
                        </a:rPr>
                        <a:t>目录名称</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英文原意</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root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root</a:t>
                      </a:r>
                      <a:r>
                        <a:rPr lang="zh-CN" sz="1400" kern="100">
                          <a:solidFill>
                            <a:schemeClr val="dk1"/>
                          </a:solidFill>
                          <a:effectLst/>
                          <a:latin typeface="Times New Roman"/>
                          <a:ea typeface="+mn-ea"/>
                          <a:cs typeface="+mn-cs"/>
                        </a:rPr>
                        <a:t>用户的家目录</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sbin</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super user binary</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存放超级用户使用的二进制可执行文件</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tmp</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temporary</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存放临时文件</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usr</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unix system resources</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存放应用程序和文件的目录</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var</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variable</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存放经常变化的文件</a:t>
                      </a:r>
                    </a:p>
                  </a:txBody>
                  <a:tcPr marL="68580" marR="68580" marT="0" marB="0" anchor="ctr"/>
                </a:tc>
              </a:tr>
            </a:tbl>
          </a:graphicData>
        </a:graphic>
      </p:graphicFrame>
      <p:sp>
        <p:nvSpPr>
          <p:cNvPr id="7" name="圆角矩形 6"/>
          <p:cNvSpPr/>
          <p:nvPr/>
        </p:nvSpPr>
        <p:spPr>
          <a:xfrm>
            <a:off x="741119" y="4404737"/>
            <a:ext cx="7630203" cy="888853"/>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dirty="0">
                <a:solidFill>
                  <a:schemeClr val="tx1"/>
                </a:solidFill>
              </a:rPr>
              <a:t>Linux</a:t>
            </a:r>
            <a:r>
              <a:rPr lang="zh-CN" altLang="en-US" dirty="0">
                <a:solidFill>
                  <a:schemeClr val="tx1"/>
                </a:solidFill>
              </a:rPr>
              <a:t>目录结构体现了“一切皆文件”的设计理念，极大方便了开发人员使用统一的接口操作文件、设备、进程等。</a:t>
            </a:r>
          </a:p>
        </p:txBody>
      </p:sp>
    </p:spTree>
    <p:custDataLst>
      <p:tags r:id="rId1"/>
    </p:custDataLst>
    <p:extLst>
      <p:ext uri="{BB962C8B-B14F-4D97-AF65-F5344CB8AC3E}">
        <p14:creationId xmlns:p14="http://schemas.microsoft.com/office/powerpoint/2010/main" val="1961424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目录结构</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362198" y="1948174"/>
            <a:ext cx="8401792" cy="3554819"/>
          </a:xfrm>
          <a:prstGeom prst="rect">
            <a:avLst/>
          </a:prstGeom>
        </p:spPr>
        <p:txBody>
          <a:bodyPr wrap="square">
            <a:spAutoFit/>
          </a:bodyPr>
          <a:lstStyle/>
          <a:p>
            <a:pPr>
              <a:lnSpc>
                <a:spcPct val="200000"/>
              </a:lnSpc>
            </a:pPr>
            <a:r>
              <a:rPr lang="zh-CN" altLang="en-US" b="1" u="sng" dirty="0">
                <a:solidFill>
                  <a:srgbClr val="0070C0"/>
                </a:solidFill>
              </a:rPr>
              <a:t>在目录</a:t>
            </a:r>
            <a:r>
              <a:rPr lang="en-US" altLang="zh-CN" b="1" u="sng" dirty="0" err="1">
                <a:solidFill>
                  <a:srgbClr val="0070C0"/>
                </a:solidFill>
              </a:rPr>
              <a:t>usr</a:t>
            </a:r>
            <a:r>
              <a:rPr lang="zh-CN" altLang="en-US" b="1" u="sng" dirty="0">
                <a:solidFill>
                  <a:srgbClr val="0070C0"/>
                </a:solidFill>
              </a:rPr>
              <a:t>和</a:t>
            </a:r>
            <a:r>
              <a:rPr lang="en-US" altLang="zh-CN" b="1" u="sng" dirty="0" err="1">
                <a:solidFill>
                  <a:srgbClr val="0070C0"/>
                </a:solidFill>
              </a:rPr>
              <a:t>etc</a:t>
            </a:r>
            <a:r>
              <a:rPr lang="zh-CN" altLang="en-US" b="1" u="sng" dirty="0">
                <a:solidFill>
                  <a:srgbClr val="0070C0"/>
                </a:solidFill>
              </a:rPr>
              <a:t>中还有一些常用的目录，具体解释如下</a:t>
            </a:r>
            <a:r>
              <a:rPr lang="zh-CN" altLang="en-US" b="1" u="sng" dirty="0" smtClean="0">
                <a:solidFill>
                  <a:srgbClr val="0070C0"/>
                </a:solidFill>
              </a:rPr>
              <a:t>。</a:t>
            </a:r>
            <a:endParaRPr lang="en-US" altLang="zh-CN" b="1" u="sng" dirty="0" smtClean="0">
              <a:solidFill>
                <a:srgbClr val="0070C0"/>
              </a:solidFill>
            </a:endParaRPr>
          </a:p>
          <a:p>
            <a:pPr marL="285750" lvl="0" indent="-285750">
              <a:lnSpc>
                <a:spcPct val="150000"/>
              </a:lnSpc>
              <a:buFont typeface="Wingdings" panose="05000000000000000000" pitchFamily="2" charset="2"/>
              <a:buChar char="l"/>
            </a:pPr>
            <a:r>
              <a:rPr lang="en-US" altLang="zh-CN" dirty="0"/>
              <a:t>/</a:t>
            </a:r>
            <a:r>
              <a:rPr lang="en-US" altLang="zh-CN" dirty="0" err="1"/>
              <a:t>usr</a:t>
            </a:r>
            <a:r>
              <a:rPr lang="en-US" altLang="zh-CN" dirty="0"/>
              <a:t>/bin</a:t>
            </a:r>
            <a:r>
              <a:rPr lang="zh-CN" altLang="zh-CN" dirty="0"/>
              <a:t>：安装软件的二进制可执行文件目录。</a:t>
            </a:r>
          </a:p>
          <a:p>
            <a:pPr marL="285750" lvl="0" indent="-285750">
              <a:lnSpc>
                <a:spcPct val="150000"/>
              </a:lnSpc>
              <a:buFont typeface="Wingdings" panose="05000000000000000000" pitchFamily="2" charset="2"/>
              <a:buChar char="l"/>
            </a:pPr>
            <a:r>
              <a:rPr lang="en-US" altLang="zh-CN" dirty="0"/>
              <a:t>/</a:t>
            </a:r>
            <a:r>
              <a:rPr lang="en-US" altLang="zh-CN" dirty="0" err="1"/>
              <a:t>usr</a:t>
            </a:r>
            <a:r>
              <a:rPr lang="en-US" altLang="zh-CN" dirty="0"/>
              <a:t>/include</a:t>
            </a:r>
            <a:r>
              <a:rPr lang="zh-CN" altLang="zh-CN" dirty="0"/>
              <a:t>：系统头文件（</a:t>
            </a:r>
            <a:r>
              <a:rPr lang="en-US" altLang="zh-CN" dirty="0"/>
              <a:t>header files</a:t>
            </a:r>
            <a:r>
              <a:rPr lang="zh-CN" altLang="zh-CN" dirty="0"/>
              <a:t>）的目录。</a:t>
            </a:r>
          </a:p>
          <a:p>
            <a:pPr marL="285750" lvl="0" indent="-285750">
              <a:lnSpc>
                <a:spcPct val="150000"/>
              </a:lnSpc>
              <a:buFont typeface="Wingdings" panose="05000000000000000000" pitchFamily="2" charset="2"/>
              <a:buChar char="l"/>
            </a:pPr>
            <a:r>
              <a:rPr lang="en-US" altLang="zh-CN" dirty="0"/>
              <a:t>/</a:t>
            </a:r>
            <a:r>
              <a:rPr lang="en-US" altLang="zh-CN" dirty="0" err="1"/>
              <a:t>usr</a:t>
            </a:r>
            <a:r>
              <a:rPr lang="en-US" altLang="zh-CN" dirty="0"/>
              <a:t>/local</a:t>
            </a:r>
            <a:r>
              <a:rPr lang="zh-CN" altLang="zh-CN" dirty="0"/>
              <a:t>：存放管理员自行安装的软件。</a:t>
            </a:r>
          </a:p>
          <a:p>
            <a:pPr marL="285750" lvl="0" indent="-285750">
              <a:lnSpc>
                <a:spcPct val="150000"/>
              </a:lnSpc>
              <a:buFont typeface="Wingdings" panose="05000000000000000000" pitchFamily="2" charset="2"/>
              <a:buChar char="l"/>
            </a:pPr>
            <a:r>
              <a:rPr lang="en-US" altLang="zh-CN" dirty="0"/>
              <a:t>/</a:t>
            </a:r>
            <a:r>
              <a:rPr lang="en-US" altLang="zh-CN" dirty="0" err="1"/>
              <a:t>usr</a:t>
            </a:r>
            <a:r>
              <a:rPr lang="en-US" altLang="zh-CN" dirty="0"/>
              <a:t>/</a:t>
            </a:r>
            <a:r>
              <a:rPr lang="en-US" altLang="zh-CN" dirty="0" err="1"/>
              <a:t>sbin</a:t>
            </a:r>
            <a:r>
              <a:rPr lang="zh-CN" altLang="zh-CN" dirty="0"/>
              <a:t>：超级用户使用的二进制可执行文件的目录。</a:t>
            </a:r>
          </a:p>
          <a:p>
            <a:pPr marL="285750" lvl="0" indent="-285750">
              <a:lnSpc>
                <a:spcPct val="150000"/>
              </a:lnSpc>
              <a:buFont typeface="Wingdings" panose="05000000000000000000" pitchFamily="2" charset="2"/>
              <a:buChar char="l"/>
            </a:pPr>
            <a:r>
              <a:rPr lang="en-US" altLang="zh-CN" dirty="0"/>
              <a:t>/</a:t>
            </a:r>
            <a:r>
              <a:rPr lang="en-US" altLang="zh-CN" dirty="0" err="1"/>
              <a:t>usr</a:t>
            </a:r>
            <a:r>
              <a:rPr lang="en-US" altLang="zh-CN" dirty="0"/>
              <a:t>/</a:t>
            </a:r>
            <a:r>
              <a:rPr lang="en-US" altLang="zh-CN" dirty="0" err="1"/>
              <a:t>src</a:t>
            </a:r>
            <a:r>
              <a:rPr lang="zh-CN" altLang="zh-CN" dirty="0"/>
              <a:t>：源代码存放目录。</a:t>
            </a:r>
          </a:p>
          <a:p>
            <a:pPr marL="285750" lvl="0" indent="-285750">
              <a:lnSpc>
                <a:spcPct val="150000"/>
              </a:lnSpc>
              <a:buFont typeface="Wingdings" panose="05000000000000000000" pitchFamily="2" charset="2"/>
              <a:buChar char="l"/>
            </a:pPr>
            <a:r>
              <a:rPr lang="en-US" altLang="zh-CN" dirty="0"/>
              <a:t>/</a:t>
            </a:r>
            <a:r>
              <a:rPr lang="en-US" altLang="zh-CN" dirty="0" err="1"/>
              <a:t>etc</a:t>
            </a:r>
            <a:r>
              <a:rPr lang="en-US" altLang="zh-CN" dirty="0"/>
              <a:t>/</a:t>
            </a:r>
            <a:r>
              <a:rPr lang="en-US" altLang="zh-CN" dirty="0" err="1"/>
              <a:t>passwd</a:t>
            </a:r>
            <a:r>
              <a:rPr lang="zh-CN" altLang="zh-CN" dirty="0"/>
              <a:t>：保存系统中的用户。</a:t>
            </a:r>
          </a:p>
          <a:p>
            <a:pPr marL="285750" lvl="0" indent="-285750">
              <a:lnSpc>
                <a:spcPct val="150000"/>
              </a:lnSpc>
              <a:buFont typeface="Wingdings" panose="05000000000000000000" pitchFamily="2" charset="2"/>
              <a:buChar char="l"/>
            </a:pPr>
            <a:r>
              <a:rPr lang="en-US" altLang="zh-CN" dirty="0"/>
              <a:t>/</a:t>
            </a:r>
            <a:r>
              <a:rPr lang="en-US" altLang="zh-CN" dirty="0" err="1"/>
              <a:t>etc</a:t>
            </a:r>
            <a:r>
              <a:rPr lang="en-US" altLang="zh-CN" dirty="0"/>
              <a:t>/group</a:t>
            </a:r>
            <a:r>
              <a:rPr lang="zh-CN" altLang="zh-CN" dirty="0"/>
              <a:t>：保存系统中的用户组</a:t>
            </a:r>
            <a:r>
              <a:rPr lang="zh-CN" altLang="zh-CN" dirty="0" smtClean="0"/>
              <a:t>。</a:t>
            </a:r>
            <a:endParaRPr lang="zh-CN" altLang="zh-CN" dirty="0"/>
          </a:p>
        </p:txBody>
      </p:sp>
    </p:spTree>
    <p:custDataLst>
      <p:tags r:id="rId1"/>
    </p:custDataLst>
    <p:extLst>
      <p:ext uri="{BB962C8B-B14F-4D97-AF65-F5344CB8AC3E}">
        <p14:creationId xmlns:p14="http://schemas.microsoft.com/office/powerpoint/2010/main" val="4094060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目录结构</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矩形 1"/>
          <p:cNvSpPr/>
          <p:nvPr/>
        </p:nvSpPr>
        <p:spPr>
          <a:xfrm>
            <a:off x="362198" y="4216044"/>
            <a:ext cx="8069940" cy="1200329"/>
          </a:xfrm>
          <a:prstGeom prst="rect">
            <a:avLst/>
          </a:prstGeom>
        </p:spPr>
        <p:txBody>
          <a:bodyPr wrap="square">
            <a:spAutoFit/>
          </a:bodyPr>
          <a:lstStyle/>
          <a:p>
            <a:pPr>
              <a:lnSpc>
                <a:spcPct val="200000"/>
              </a:lnSpc>
            </a:pPr>
            <a:r>
              <a:rPr lang="zh-CN" altLang="zh-CN" dirty="0" smtClean="0"/>
              <a:t>例如</a:t>
            </a:r>
            <a:r>
              <a:rPr lang="zh-CN" altLang="zh-CN" dirty="0"/>
              <a:t>，用户通过软件包管理器安装了一个软件，则软件自动安装到</a:t>
            </a:r>
            <a:r>
              <a:rPr lang="en-US" altLang="zh-CN" dirty="0"/>
              <a:t>/</a:t>
            </a:r>
            <a:r>
              <a:rPr lang="en-US" altLang="zh-CN" dirty="0" err="1"/>
              <a:t>usr</a:t>
            </a:r>
            <a:r>
              <a:rPr lang="zh-CN" altLang="zh-CN" dirty="0"/>
              <a:t>；而用户手动安装软件，则安装到</a:t>
            </a:r>
            <a:r>
              <a:rPr lang="en-US" altLang="zh-CN" dirty="0"/>
              <a:t>/</a:t>
            </a:r>
            <a:r>
              <a:rPr lang="en-US" altLang="zh-CN" dirty="0" err="1"/>
              <a:t>usr</a:t>
            </a:r>
            <a:r>
              <a:rPr lang="en-US" altLang="zh-CN" dirty="0"/>
              <a:t>/local</a:t>
            </a:r>
            <a:r>
              <a:rPr lang="zh-CN" altLang="zh-CN" dirty="0"/>
              <a:t>中。</a:t>
            </a:r>
          </a:p>
        </p:txBody>
      </p:sp>
      <p:sp>
        <p:nvSpPr>
          <p:cNvPr id="6" name="矩形 5"/>
          <p:cNvSpPr/>
          <p:nvPr/>
        </p:nvSpPr>
        <p:spPr>
          <a:xfrm>
            <a:off x="362198" y="1948174"/>
            <a:ext cx="8401792" cy="557910"/>
          </a:xfrm>
          <a:prstGeom prst="rect">
            <a:avLst/>
          </a:prstGeom>
        </p:spPr>
        <p:txBody>
          <a:bodyPr wrap="square">
            <a:spAutoFit/>
          </a:bodyPr>
          <a:lstStyle/>
          <a:p>
            <a:pPr>
              <a:lnSpc>
                <a:spcPct val="200000"/>
              </a:lnSpc>
            </a:pPr>
            <a:r>
              <a:rPr lang="zh-CN" altLang="en-US" b="1" u="sng" dirty="0">
                <a:solidFill>
                  <a:srgbClr val="0070C0"/>
                </a:solidFill>
              </a:rPr>
              <a:t>从目录结构上看，</a:t>
            </a:r>
            <a:r>
              <a:rPr lang="en-US" altLang="zh-CN" b="1" u="sng" dirty="0">
                <a:solidFill>
                  <a:srgbClr val="0070C0"/>
                </a:solidFill>
              </a:rPr>
              <a:t>/</a:t>
            </a:r>
            <a:r>
              <a:rPr lang="en-US" altLang="zh-CN" b="1" u="sng" dirty="0" err="1">
                <a:solidFill>
                  <a:srgbClr val="0070C0"/>
                </a:solidFill>
              </a:rPr>
              <a:t>usr</a:t>
            </a:r>
            <a:r>
              <a:rPr lang="en-US" altLang="zh-CN" b="1" u="sng" dirty="0">
                <a:solidFill>
                  <a:srgbClr val="0070C0"/>
                </a:solidFill>
              </a:rPr>
              <a:t>/local</a:t>
            </a:r>
            <a:r>
              <a:rPr lang="zh-CN" altLang="en-US" b="1" u="sng" dirty="0">
                <a:solidFill>
                  <a:srgbClr val="0070C0"/>
                </a:solidFill>
              </a:rPr>
              <a:t>和</a:t>
            </a:r>
            <a:r>
              <a:rPr lang="en-US" altLang="zh-CN" b="1" u="sng" dirty="0">
                <a:solidFill>
                  <a:srgbClr val="0070C0"/>
                </a:solidFill>
              </a:rPr>
              <a:t>/</a:t>
            </a:r>
            <a:r>
              <a:rPr lang="en-US" altLang="zh-CN" b="1" u="sng" dirty="0" err="1">
                <a:solidFill>
                  <a:srgbClr val="0070C0"/>
                </a:solidFill>
              </a:rPr>
              <a:t>usr</a:t>
            </a:r>
            <a:r>
              <a:rPr lang="zh-CN" altLang="en-US" b="1" u="sng" dirty="0">
                <a:solidFill>
                  <a:srgbClr val="0070C0"/>
                </a:solidFill>
              </a:rPr>
              <a:t>的内部结构非常相似，但有一定的区别。</a:t>
            </a:r>
          </a:p>
        </p:txBody>
      </p:sp>
      <p:sp>
        <p:nvSpPr>
          <p:cNvPr id="7" name="圆角矩形 6"/>
          <p:cNvSpPr/>
          <p:nvPr/>
        </p:nvSpPr>
        <p:spPr>
          <a:xfrm>
            <a:off x="465450" y="2790494"/>
            <a:ext cx="5033650"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a:t>
            </a:r>
            <a:r>
              <a:rPr lang="en-US" altLang="zh-CN" dirty="0" err="1">
                <a:solidFill>
                  <a:srgbClr val="FF0000"/>
                </a:solidFill>
              </a:rPr>
              <a:t>usr</a:t>
            </a:r>
            <a:r>
              <a:rPr lang="zh-CN" altLang="en-US" dirty="0">
                <a:solidFill>
                  <a:schemeClr val="tx1"/>
                </a:solidFill>
              </a:rPr>
              <a:t>由</a:t>
            </a:r>
            <a:r>
              <a:rPr lang="en-US" altLang="zh-CN" dirty="0">
                <a:solidFill>
                  <a:schemeClr val="tx1"/>
                </a:solidFill>
              </a:rPr>
              <a:t>Linux</a:t>
            </a:r>
            <a:r>
              <a:rPr lang="zh-CN" altLang="en-US" dirty="0">
                <a:solidFill>
                  <a:schemeClr val="tx1"/>
                </a:solidFill>
              </a:rPr>
              <a:t>发行版的软件包管理器自动维护</a:t>
            </a:r>
          </a:p>
        </p:txBody>
      </p:sp>
      <p:sp>
        <p:nvSpPr>
          <p:cNvPr id="8" name="圆角矩形 7"/>
          <p:cNvSpPr/>
          <p:nvPr/>
        </p:nvSpPr>
        <p:spPr>
          <a:xfrm>
            <a:off x="4465950" y="3641038"/>
            <a:ext cx="3710625"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a:t>
            </a:r>
            <a:r>
              <a:rPr lang="en-US" altLang="zh-CN" dirty="0" err="1">
                <a:solidFill>
                  <a:srgbClr val="FF0000"/>
                </a:solidFill>
              </a:rPr>
              <a:t>usr</a:t>
            </a:r>
            <a:r>
              <a:rPr lang="en-US" altLang="zh-CN" dirty="0">
                <a:solidFill>
                  <a:srgbClr val="FF0000"/>
                </a:solidFill>
              </a:rPr>
              <a:t>/local</a:t>
            </a:r>
            <a:r>
              <a:rPr lang="zh-CN" altLang="en-US" dirty="0">
                <a:solidFill>
                  <a:schemeClr val="tx1"/>
                </a:solidFill>
              </a:rPr>
              <a:t>是管理员用户自行维护的</a:t>
            </a:r>
          </a:p>
        </p:txBody>
      </p:sp>
    </p:spTree>
    <p:custDataLst>
      <p:tags r:id="rId1"/>
    </p:custDataLst>
    <p:extLst>
      <p:ext uri="{BB962C8B-B14F-4D97-AF65-F5344CB8AC3E}">
        <p14:creationId xmlns:p14="http://schemas.microsoft.com/office/powerpoint/2010/main" val="1472443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——shell</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2308324"/>
          </a:xfrm>
          <a:prstGeom prst="rect">
            <a:avLst/>
          </a:prstGeom>
        </p:spPr>
        <p:txBody>
          <a:bodyPr wrap="square">
            <a:spAutoFit/>
          </a:bodyPr>
          <a:lstStyle/>
          <a:p>
            <a:pPr>
              <a:lnSpc>
                <a:spcPct val="200000"/>
              </a:lnSpc>
            </a:pPr>
            <a:r>
              <a:rPr lang="zh-CN" altLang="en-US" b="1" u="sng" dirty="0">
                <a:solidFill>
                  <a:srgbClr val="0070C0"/>
                </a:solidFill>
              </a:rPr>
              <a:t>概念</a:t>
            </a:r>
            <a:r>
              <a:rPr lang="zh-CN" altLang="en-US" dirty="0" smtClean="0"/>
              <a:t>：</a:t>
            </a:r>
            <a:r>
              <a:rPr lang="en-US" altLang="zh-CN" dirty="0"/>
              <a:t>shell</a:t>
            </a:r>
            <a:r>
              <a:rPr lang="zh-CN" altLang="en-US" dirty="0"/>
              <a:t>是一种包裹在系统内核之外的</a:t>
            </a:r>
            <a:r>
              <a:rPr lang="zh-CN" altLang="en-US" dirty="0" smtClean="0"/>
              <a:t>“壳”</a:t>
            </a:r>
            <a:endParaRPr lang="en-US" altLang="zh-CN" dirty="0" smtClean="0"/>
          </a:p>
          <a:p>
            <a:pPr>
              <a:lnSpc>
                <a:spcPct val="200000"/>
              </a:lnSpc>
            </a:pPr>
            <a:r>
              <a:rPr lang="zh-CN" altLang="en-US" b="1" u="sng" dirty="0" smtClean="0">
                <a:solidFill>
                  <a:srgbClr val="0070C0"/>
                </a:solidFill>
              </a:rPr>
              <a:t>功能</a:t>
            </a:r>
            <a:r>
              <a:rPr lang="zh-CN" altLang="en-US" dirty="0"/>
              <a:t>：主要用于解释用户输入的命令，加以</a:t>
            </a:r>
            <a:r>
              <a:rPr lang="zh-CN" altLang="en-US" dirty="0" smtClean="0"/>
              <a:t>执行</a:t>
            </a:r>
            <a:endParaRPr lang="en-US" altLang="zh-CN" dirty="0" smtClean="0"/>
          </a:p>
          <a:p>
            <a:pPr>
              <a:lnSpc>
                <a:spcPct val="200000"/>
              </a:lnSpc>
            </a:pPr>
            <a:r>
              <a:rPr lang="zh-CN" altLang="en-US" b="1" u="sng" dirty="0">
                <a:solidFill>
                  <a:srgbClr val="0070C0"/>
                </a:solidFill>
              </a:rPr>
              <a:t>示例</a:t>
            </a:r>
            <a:r>
              <a:rPr lang="zh-CN" altLang="en-US" dirty="0" smtClean="0"/>
              <a:t>：</a:t>
            </a:r>
            <a:r>
              <a:rPr lang="zh-CN" altLang="zh-CN" dirty="0"/>
              <a:t>用户在终端中输入命令“</a:t>
            </a:r>
            <a:r>
              <a:rPr lang="en-US" altLang="zh-CN" dirty="0"/>
              <a:t>ls -a</a:t>
            </a:r>
            <a:r>
              <a:rPr lang="zh-CN" altLang="zh-CN" dirty="0"/>
              <a:t>”，则这条命令就会发送给</a:t>
            </a:r>
            <a:r>
              <a:rPr lang="en-US" altLang="zh-CN" dirty="0"/>
              <a:t>shell</a:t>
            </a:r>
            <a:r>
              <a:rPr lang="zh-CN" altLang="zh-CN" dirty="0"/>
              <a:t>程序，然后</a:t>
            </a:r>
            <a:r>
              <a:rPr lang="en-US" altLang="zh-CN" dirty="0"/>
              <a:t>shell</a:t>
            </a:r>
            <a:r>
              <a:rPr lang="zh-CN" altLang="zh-CN" dirty="0"/>
              <a:t>在“</a:t>
            </a:r>
            <a:r>
              <a:rPr lang="en-US" altLang="zh-CN" dirty="0"/>
              <a:t>/bin</a:t>
            </a:r>
            <a:r>
              <a:rPr lang="zh-CN" altLang="zh-CN" dirty="0"/>
              <a:t>”目录下找到了</a:t>
            </a:r>
            <a:r>
              <a:rPr lang="en-US" altLang="zh-CN" dirty="0"/>
              <a:t>ls</a:t>
            </a:r>
            <a:r>
              <a:rPr lang="zh-CN" altLang="zh-CN" dirty="0"/>
              <a:t>命令，就执行该命令并传入选项“</a:t>
            </a:r>
            <a:r>
              <a:rPr lang="en-US" altLang="zh-CN" dirty="0"/>
              <a:t>-a</a:t>
            </a:r>
            <a:r>
              <a:rPr lang="zh-CN" altLang="zh-CN" dirty="0"/>
              <a:t>”</a:t>
            </a:r>
            <a:r>
              <a:rPr lang="zh-CN" altLang="zh-CN" dirty="0" smtClean="0"/>
              <a:t>。</a:t>
            </a:r>
            <a:endParaRPr lang="zh-CN" altLang="zh-CN" dirty="0"/>
          </a:p>
        </p:txBody>
      </p:sp>
    </p:spTree>
    <p:custDataLst>
      <p:tags r:id="rId1"/>
    </p:custDataLst>
    <p:extLst>
      <p:ext uri="{BB962C8B-B14F-4D97-AF65-F5344CB8AC3E}">
        <p14:creationId xmlns:p14="http://schemas.microsoft.com/office/powerpoint/2010/main" val="881760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——shell</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6" name="组合 2"/>
          <p:cNvGrpSpPr>
            <a:grpSpLocks/>
          </p:cNvGrpSpPr>
          <p:nvPr/>
        </p:nvGrpSpPr>
        <p:grpSpPr bwMode="auto">
          <a:xfrm>
            <a:off x="990600" y="1868766"/>
            <a:ext cx="7327900" cy="1826933"/>
            <a:chOff x="3451224" y="3515222"/>
            <a:chExt cx="4032911" cy="1828404"/>
          </a:xfrm>
        </p:grpSpPr>
        <p:sp>
          <p:nvSpPr>
            <p:cNvPr id="7" name="矩形 1"/>
            <p:cNvSpPr>
              <a:spLocks noChangeArrowheads="1"/>
            </p:cNvSpPr>
            <p:nvPr/>
          </p:nvSpPr>
          <p:spPr bwMode="auto">
            <a:xfrm>
              <a:off x="3451224" y="3515222"/>
              <a:ext cx="4032911" cy="1828404"/>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8"/>
            <p:cNvSpPr>
              <a:spLocks noChangeArrowheads="1"/>
            </p:cNvSpPr>
            <p:nvPr/>
          </p:nvSpPr>
          <p:spPr bwMode="auto">
            <a:xfrm>
              <a:off x="3530271" y="3595351"/>
              <a:ext cx="3867765" cy="149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s-ES" altLang="zh-CN" sz="1600" b="1" kern="0" dirty="0">
                  <a:solidFill>
                    <a:prstClr val="white"/>
                  </a:solidFill>
                  <a:latin typeface="微软雅黑" pitchFamily="34" charset="-122"/>
                  <a:ea typeface="微软雅黑" pitchFamily="34" charset="-122"/>
                </a:rPr>
                <a:t>[itheima@localhost ~]$ echo $SHELL</a:t>
              </a:r>
            </a:p>
            <a:p>
              <a:pPr marL="0" lvl="0" indent="0" eaLnBrk="0" hangingPunct="0">
                <a:lnSpc>
                  <a:spcPct val="200000"/>
                </a:lnSpc>
                <a:defRPr/>
              </a:pPr>
              <a:r>
                <a:rPr lang="es-ES" altLang="zh-CN" sz="1600" b="1" kern="0" dirty="0">
                  <a:solidFill>
                    <a:prstClr val="white"/>
                  </a:solidFill>
                  <a:latin typeface="微软雅黑" pitchFamily="34" charset="-122"/>
                  <a:ea typeface="微软雅黑" pitchFamily="34" charset="-122"/>
                </a:rPr>
                <a:t>/bin/bash</a:t>
              </a:r>
            </a:p>
            <a:p>
              <a:pPr marL="0" lvl="0" indent="0" eaLnBrk="0" hangingPunct="0">
                <a:lnSpc>
                  <a:spcPct val="200000"/>
                </a:lnSpc>
                <a:defRPr/>
              </a:pPr>
              <a:r>
                <a:rPr lang="es-ES" altLang="zh-CN" sz="1600" b="1" kern="0" dirty="0">
                  <a:solidFill>
                    <a:prstClr val="white"/>
                  </a:solidFill>
                  <a:latin typeface="微软雅黑" pitchFamily="34" charset="-122"/>
                  <a:ea typeface="微软雅黑" pitchFamily="34" charset="-122"/>
                </a:rPr>
                <a:t>[itheima@localhost ~]$</a:t>
              </a:r>
            </a:p>
          </p:txBody>
        </p:sp>
      </p:grpSp>
      <p:sp>
        <p:nvSpPr>
          <p:cNvPr id="9" name="矩形 8"/>
          <p:cNvSpPr/>
          <p:nvPr/>
        </p:nvSpPr>
        <p:spPr>
          <a:xfrm>
            <a:off x="939800" y="3774639"/>
            <a:ext cx="7518400"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b="1" u="sng" dirty="0" smtClean="0">
                <a:solidFill>
                  <a:srgbClr val="0070C0"/>
                </a:solidFill>
              </a:rPr>
              <a:t>echo </a:t>
            </a:r>
            <a:r>
              <a:rPr lang="en-US" altLang="zh-CN" b="1" u="sng" dirty="0">
                <a:solidFill>
                  <a:srgbClr val="0070C0"/>
                </a:solidFill>
              </a:rPr>
              <a:t>$</a:t>
            </a:r>
            <a:r>
              <a:rPr lang="en-US" altLang="zh-CN" b="1" u="sng" dirty="0" smtClean="0">
                <a:solidFill>
                  <a:srgbClr val="0070C0"/>
                </a:solidFill>
              </a:rPr>
              <a:t>SHELL</a:t>
            </a:r>
            <a:r>
              <a:rPr lang="zh-CN" altLang="en-US" dirty="0"/>
              <a:t>：</a:t>
            </a:r>
            <a:r>
              <a:rPr lang="zh-CN" altLang="en-US" dirty="0" smtClean="0"/>
              <a:t>可以</a:t>
            </a:r>
            <a:r>
              <a:rPr lang="zh-CN" altLang="en-US" dirty="0"/>
              <a:t>查看当前使用的</a:t>
            </a:r>
            <a:r>
              <a:rPr lang="en-US" altLang="zh-CN" dirty="0"/>
              <a:t>shell</a:t>
            </a:r>
            <a:r>
              <a:rPr lang="zh-CN" altLang="en-US" dirty="0"/>
              <a:t>程序</a:t>
            </a:r>
            <a:endParaRPr lang="en-US" altLang="zh-CN" dirty="0"/>
          </a:p>
          <a:p>
            <a:pPr marL="285750" indent="-285750">
              <a:lnSpc>
                <a:spcPct val="150000"/>
              </a:lnSpc>
              <a:buFont typeface="Wingdings" panose="05000000000000000000" pitchFamily="2" charset="2"/>
              <a:buChar char="Ø"/>
            </a:pPr>
            <a:r>
              <a:rPr lang="zh-CN" altLang="zh-CN" b="1" u="sng" dirty="0">
                <a:solidFill>
                  <a:srgbClr val="0070C0"/>
                </a:solidFill>
              </a:rPr>
              <a:t>执行</a:t>
            </a:r>
            <a:r>
              <a:rPr lang="zh-CN" altLang="zh-CN" b="1" u="sng" dirty="0" smtClean="0">
                <a:solidFill>
                  <a:srgbClr val="0070C0"/>
                </a:solidFill>
              </a:rPr>
              <a:t>结果“</a:t>
            </a:r>
            <a:r>
              <a:rPr lang="en-US" altLang="zh-CN" b="1" u="sng" dirty="0">
                <a:solidFill>
                  <a:srgbClr val="0070C0"/>
                </a:solidFill>
              </a:rPr>
              <a:t>/bin/bash</a:t>
            </a:r>
            <a:r>
              <a:rPr lang="zh-CN" altLang="zh-CN" b="1" u="sng" dirty="0" smtClean="0">
                <a:solidFill>
                  <a:srgbClr val="0070C0"/>
                </a:solidFill>
              </a:rPr>
              <a:t>”</a:t>
            </a:r>
            <a:r>
              <a:rPr lang="zh-CN" altLang="en-US" dirty="0"/>
              <a:t>：</a:t>
            </a:r>
            <a:r>
              <a:rPr lang="zh-CN" altLang="zh-CN" dirty="0" smtClean="0"/>
              <a:t>就是</a:t>
            </a:r>
            <a:r>
              <a:rPr lang="en-US" altLang="zh-CN" dirty="0"/>
              <a:t>shell</a:t>
            </a:r>
            <a:r>
              <a:rPr lang="zh-CN" altLang="zh-CN" dirty="0"/>
              <a:t>程序</a:t>
            </a:r>
            <a:r>
              <a:rPr lang="en-US" altLang="zh-CN" dirty="0"/>
              <a:t>Bash</a:t>
            </a:r>
            <a:r>
              <a:rPr lang="zh-CN" altLang="zh-CN" dirty="0"/>
              <a:t>的保存路径。</a:t>
            </a:r>
            <a:endParaRPr lang="en-US" altLang="zh-CN" dirty="0"/>
          </a:p>
          <a:p>
            <a:pPr marL="285750" indent="-285750">
              <a:lnSpc>
                <a:spcPct val="150000"/>
              </a:lnSpc>
              <a:buFont typeface="Wingdings" panose="05000000000000000000" pitchFamily="2" charset="2"/>
              <a:buChar char="Ø"/>
            </a:pPr>
            <a:r>
              <a:rPr lang="en-US" altLang="zh-CN" b="1" u="sng" dirty="0">
                <a:solidFill>
                  <a:srgbClr val="0070C0"/>
                </a:solidFill>
              </a:rPr>
              <a:t>Bash</a:t>
            </a:r>
            <a:r>
              <a:rPr lang="zh-CN" altLang="zh-CN" b="1" u="sng" dirty="0">
                <a:solidFill>
                  <a:srgbClr val="0070C0"/>
                </a:solidFill>
              </a:rPr>
              <a:t>（</a:t>
            </a:r>
            <a:r>
              <a:rPr lang="en-US" altLang="zh-CN" b="1" u="sng" dirty="0">
                <a:solidFill>
                  <a:srgbClr val="0070C0"/>
                </a:solidFill>
              </a:rPr>
              <a:t>GNU Bourne-Again Shell</a:t>
            </a:r>
            <a:r>
              <a:rPr lang="zh-CN" altLang="zh-CN" b="1" u="sng" dirty="0">
                <a:solidFill>
                  <a:srgbClr val="0070C0"/>
                </a:solidFill>
              </a:rPr>
              <a:t>）</a:t>
            </a:r>
            <a:r>
              <a:rPr lang="zh-CN" altLang="en-US" dirty="0" smtClean="0"/>
              <a:t>：</a:t>
            </a:r>
            <a:r>
              <a:rPr lang="zh-CN" altLang="zh-CN" dirty="0" smtClean="0"/>
              <a:t>是</a:t>
            </a:r>
            <a:r>
              <a:rPr lang="zh-CN" altLang="zh-CN" dirty="0"/>
              <a:t>一个为</a:t>
            </a:r>
            <a:r>
              <a:rPr lang="en-US" altLang="zh-CN" dirty="0"/>
              <a:t>GNU</a:t>
            </a:r>
            <a:r>
              <a:rPr lang="zh-CN" altLang="zh-CN" dirty="0"/>
              <a:t>计划编写的</a:t>
            </a:r>
            <a:r>
              <a:rPr lang="en-US" altLang="zh-CN" dirty="0"/>
              <a:t>Unix shell</a:t>
            </a:r>
            <a:r>
              <a:rPr lang="zh-CN" altLang="zh-CN" dirty="0"/>
              <a:t>，目前大多数</a:t>
            </a:r>
            <a:r>
              <a:rPr lang="en-US" altLang="zh-CN" dirty="0"/>
              <a:t>Linux</a:t>
            </a:r>
            <a:r>
              <a:rPr lang="zh-CN" altLang="zh-CN" dirty="0"/>
              <a:t>发行版的默认</a:t>
            </a:r>
            <a:r>
              <a:rPr lang="en-US" altLang="zh-CN" dirty="0"/>
              <a:t>shell</a:t>
            </a:r>
            <a:r>
              <a:rPr lang="zh-CN" altLang="zh-CN" dirty="0"/>
              <a:t>都使用</a:t>
            </a:r>
            <a:r>
              <a:rPr lang="en-US" altLang="zh-CN" dirty="0"/>
              <a:t>Bash</a:t>
            </a:r>
            <a:r>
              <a:rPr lang="zh-CN" altLang="zh-CN" dirty="0" smtClean="0"/>
              <a:t>。</a:t>
            </a:r>
            <a:endParaRPr lang="zh-CN" altLang="zh-CN" dirty="0"/>
          </a:p>
        </p:txBody>
      </p:sp>
    </p:spTree>
    <p:custDataLst>
      <p:tags r:id="rId1"/>
    </p:custDataLst>
    <p:extLst>
      <p:ext uri="{BB962C8B-B14F-4D97-AF65-F5344CB8AC3E}">
        <p14:creationId xmlns:p14="http://schemas.microsoft.com/office/powerpoint/2010/main" val="179487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3361469" y="2164186"/>
            <a:ext cx="2304256" cy="720080"/>
          </a:xfrm>
          <a:prstGeom prst="roundRect">
            <a:avLst/>
          </a:prstGeom>
          <a:solidFill>
            <a:srgbClr val="FBFBFB"/>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829857" y="2596233"/>
            <a:ext cx="7601629" cy="2415153"/>
            <a:chOff x="971600" y="1988840"/>
            <a:chExt cx="7200728" cy="2160240"/>
          </a:xfrm>
        </p:grpSpPr>
        <p:sp>
          <p:nvSpPr>
            <p:cNvPr id="9" name="流程图: 过程 8"/>
            <p:cNvSpPr/>
            <p:nvPr/>
          </p:nvSpPr>
          <p:spPr>
            <a:xfrm>
              <a:off x="971600" y="1988840"/>
              <a:ext cx="7200001" cy="2160000"/>
            </a:xfrm>
            <a:prstGeom prst="flowChartProces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可选过程 9"/>
            <p:cNvSpPr/>
            <p:nvPr/>
          </p:nvSpPr>
          <p:spPr>
            <a:xfrm>
              <a:off x="972327" y="1989080"/>
              <a:ext cx="7200001" cy="2160000"/>
            </a:xfrm>
            <a:prstGeom prst="flowChartAlternateProcess">
              <a:avLst/>
            </a:prstGeom>
            <a:solidFill>
              <a:srgbClr val="FBFBFB"/>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3361469" y="2092178"/>
            <a:ext cx="2315917" cy="504056"/>
            <a:chOff x="3408211" y="1484784"/>
            <a:chExt cx="2315917" cy="504056"/>
          </a:xfrm>
        </p:grpSpPr>
        <p:sp>
          <p:nvSpPr>
            <p:cNvPr id="12" name="椭圆 11"/>
            <p:cNvSpPr/>
            <p:nvPr/>
          </p:nvSpPr>
          <p:spPr>
            <a:xfrm>
              <a:off x="3408211" y="1484784"/>
              <a:ext cx="144016" cy="14401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580112" y="1484784"/>
              <a:ext cx="144016" cy="14401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874895" y="1588730"/>
              <a:ext cx="1370888" cy="400110"/>
            </a:xfrm>
            <a:prstGeom prst="rect">
              <a:avLst/>
            </a:prstGeom>
            <a:noFill/>
          </p:spPr>
          <p:txBody>
            <a:bodyPr wrap="none" rtlCol="0">
              <a:spAutoFit/>
            </a:bodyPr>
            <a:lstStyle/>
            <a:p>
              <a:r>
                <a:rPr lang="zh-CN" altLang="en-US" sz="2000" b="1" spc="300" dirty="0" smtClean="0">
                  <a:solidFill>
                    <a:srgbClr val="C00000"/>
                  </a:solidFill>
                  <a:latin typeface="黑体" panose="02010609060101010101" pitchFamily="49" charset="-122"/>
                  <a:ea typeface="黑体" panose="02010609060101010101" pitchFamily="49" charset="-122"/>
                </a:rPr>
                <a:t>值得一提</a:t>
              </a:r>
              <a:endParaRPr lang="zh-CN" altLang="en-US" sz="2000" b="1" spc="300" dirty="0">
                <a:solidFill>
                  <a:srgbClr val="C00000"/>
                </a:solidFill>
                <a:latin typeface="黑体" panose="02010609060101010101" pitchFamily="49" charset="-122"/>
                <a:ea typeface="黑体" panose="02010609060101010101" pitchFamily="49" charset="-122"/>
              </a:endParaRPr>
            </a:p>
          </p:txBody>
        </p:sp>
      </p:grpSp>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——shell</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32" name="矩形 31"/>
          <p:cNvSpPr/>
          <p:nvPr/>
        </p:nvSpPr>
        <p:spPr>
          <a:xfrm>
            <a:off x="1009411" y="2575101"/>
            <a:ext cx="7362701" cy="2308324"/>
          </a:xfrm>
          <a:prstGeom prst="rect">
            <a:avLst/>
          </a:prstGeom>
        </p:spPr>
        <p:txBody>
          <a:bodyPr wrap="square">
            <a:spAutoFit/>
          </a:bodyPr>
          <a:lstStyle/>
          <a:p>
            <a:pPr>
              <a:lnSpc>
                <a:spcPct val="200000"/>
              </a:lnSpc>
              <a:spcBef>
                <a:spcPts val="1200"/>
              </a:spcBef>
            </a:pPr>
            <a:r>
              <a:rPr lang="en-US" altLang="zh-CN" dirty="0"/>
              <a:t>Bash</a:t>
            </a:r>
            <a:r>
              <a:rPr lang="zh-CN" altLang="en-US" dirty="0"/>
              <a:t>除了能够执行基本的命令，还支持编程，提供了如变量、运算、条件判断、循环语句、函数等语法功能。用户可以将一系列使用</a:t>
            </a:r>
            <a:r>
              <a:rPr lang="en-US" altLang="zh-CN" dirty="0"/>
              <a:t>shell</a:t>
            </a:r>
            <a:r>
              <a:rPr lang="zh-CN" altLang="en-US" dirty="0"/>
              <a:t>编程的代码保存到一个</a:t>
            </a:r>
            <a:r>
              <a:rPr lang="en-US" altLang="zh-CN" dirty="0"/>
              <a:t>shell</a:t>
            </a:r>
            <a:r>
              <a:rPr lang="zh-CN" altLang="en-US" dirty="0"/>
              <a:t>脚本文件中（通常使用“</a:t>
            </a:r>
            <a:r>
              <a:rPr lang="en-US" altLang="zh-CN" dirty="0"/>
              <a:t>.</a:t>
            </a:r>
            <a:r>
              <a:rPr lang="en-US" altLang="zh-CN" dirty="0" err="1" smtClean="0"/>
              <a:t>sh</a:t>
            </a:r>
            <a:r>
              <a:rPr lang="zh-CN" altLang="en-US" dirty="0" smtClean="0"/>
              <a:t>”扩展名</a:t>
            </a:r>
            <a:r>
              <a:rPr lang="zh-CN" altLang="en-US" dirty="0"/>
              <a:t>），能够像普通程序一样执行。</a:t>
            </a:r>
          </a:p>
        </p:txBody>
      </p:sp>
    </p:spTree>
    <p:custDataLst>
      <p:tags r:id="rId1"/>
    </p:custDataLst>
    <p:extLst>
      <p:ext uri="{BB962C8B-B14F-4D97-AF65-F5344CB8AC3E}">
        <p14:creationId xmlns:p14="http://schemas.microsoft.com/office/powerpoint/2010/main" val="3760348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终端</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28" name="矩形 27"/>
          <p:cNvSpPr/>
          <p:nvPr/>
        </p:nvSpPr>
        <p:spPr>
          <a:xfrm>
            <a:off x="362198" y="1948174"/>
            <a:ext cx="8401792" cy="2862322"/>
          </a:xfrm>
          <a:prstGeom prst="rect">
            <a:avLst/>
          </a:prstGeom>
        </p:spPr>
        <p:txBody>
          <a:bodyPr wrap="square">
            <a:spAutoFit/>
          </a:bodyPr>
          <a:lstStyle/>
          <a:p>
            <a:pPr>
              <a:lnSpc>
                <a:spcPct val="200000"/>
              </a:lnSpc>
            </a:pPr>
            <a:r>
              <a:rPr lang="zh-CN" altLang="en-US" b="1" u="sng" dirty="0">
                <a:solidFill>
                  <a:srgbClr val="0070C0"/>
                </a:solidFill>
              </a:rPr>
              <a:t>概念</a:t>
            </a:r>
            <a:r>
              <a:rPr lang="zh-CN" altLang="en-US" dirty="0"/>
              <a:t>：终端（</a:t>
            </a:r>
            <a:r>
              <a:rPr lang="en-US" altLang="zh-CN" dirty="0"/>
              <a:t>Terminal</a:t>
            </a:r>
            <a:r>
              <a:rPr lang="zh-CN" altLang="en-US" dirty="0"/>
              <a:t>）在传统意义上讲是指终端设备，是计算机网络中处于最外围的</a:t>
            </a:r>
            <a:r>
              <a:rPr lang="zh-CN" altLang="en-US" dirty="0" smtClean="0"/>
              <a:t>设备</a:t>
            </a:r>
            <a:endParaRPr lang="en-US" altLang="zh-CN" dirty="0" smtClean="0"/>
          </a:p>
          <a:p>
            <a:pPr>
              <a:lnSpc>
                <a:spcPct val="200000"/>
              </a:lnSpc>
            </a:pPr>
            <a:r>
              <a:rPr lang="zh-CN" altLang="en-US" b="1" u="sng" dirty="0" smtClean="0">
                <a:solidFill>
                  <a:srgbClr val="0070C0"/>
                </a:solidFill>
              </a:rPr>
              <a:t>功能</a:t>
            </a:r>
            <a:r>
              <a:rPr lang="zh-CN" altLang="en-US" dirty="0"/>
              <a:t>：主要用于用户向计算机输入信息，以及处理结果的返回</a:t>
            </a:r>
            <a:endParaRPr lang="en-US" altLang="zh-CN" dirty="0" smtClean="0"/>
          </a:p>
          <a:p>
            <a:pPr>
              <a:lnSpc>
                <a:spcPct val="200000"/>
              </a:lnSpc>
            </a:pPr>
            <a:r>
              <a:rPr lang="zh-CN" altLang="en-US" b="1" u="sng" dirty="0">
                <a:solidFill>
                  <a:srgbClr val="0070C0"/>
                </a:solidFill>
              </a:rPr>
              <a:t>示例</a:t>
            </a:r>
            <a:r>
              <a:rPr lang="zh-CN" altLang="en-US" dirty="0" smtClean="0"/>
              <a:t>：用户</a:t>
            </a:r>
            <a:r>
              <a:rPr lang="zh-CN" altLang="en-US" dirty="0"/>
              <a:t>使用手机、电脑等设备访问互联网，浏览由网络中的服务器提供的信息时，就把用户使用的这些设备称为终端。</a:t>
            </a:r>
          </a:p>
        </p:txBody>
      </p:sp>
    </p:spTree>
    <p:custDataLst>
      <p:tags r:id="rId1"/>
    </p:custDataLst>
    <p:extLst>
      <p:ext uri="{BB962C8B-B14F-4D97-AF65-F5344CB8AC3E}">
        <p14:creationId xmlns:p14="http://schemas.microsoft.com/office/powerpoint/2010/main" val="2139605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终端</a:t>
            </a:r>
            <a:r>
              <a:rPr lang="zh-CN" altLang="en-US" sz="2000" b="1" dirty="0">
                <a:solidFill>
                  <a:schemeClr val="tx1">
                    <a:lumMod val="50000"/>
                    <a:lumOff val="50000"/>
                  </a:schemeClr>
                </a:solidFill>
                <a:latin typeface="微软雅黑" pitchFamily="34" charset="-122"/>
                <a:ea typeface="微软雅黑" pitchFamily="34" charset="-122"/>
              </a:rPr>
              <a:t>和命令</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9" name="矩形 8"/>
          <p:cNvSpPr/>
          <p:nvPr/>
        </p:nvSpPr>
        <p:spPr>
          <a:xfrm>
            <a:off x="362198" y="1948174"/>
            <a:ext cx="8401792" cy="1754326"/>
          </a:xfrm>
          <a:prstGeom prst="rect">
            <a:avLst/>
          </a:prstGeom>
        </p:spPr>
        <p:txBody>
          <a:bodyPr wrap="square">
            <a:spAutoFit/>
          </a:bodyPr>
          <a:lstStyle/>
          <a:p>
            <a:pPr>
              <a:lnSpc>
                <a:spcPct val="200000"/>
              </a:lnSpc>
            </a:pPr>
            <a:r>
              <a:rPr lang="zh-CN" altLang="en-US" b="1" u="sng" dirty="0">
                <a:solidFill>
                  <a:srgbClr val="0070C0"/>
                </a:solidFill>
              </a:rPr>
              <a:t>命令</a:t>
            </a:r>
            <a:r>
              <a:rPr lang="zh-CN" altLang="en-US" dirty="0"/>
              <a:t>：在传统的人机交互方式中，命令是一种非常原始和通用的方式</a:t>
            </a:r>
            <a:r>
              <a:rPr lang="zh-CN" altLang="en-US" dirty="0" smtClean="0"/>
              <a:t>。</a:t>
            </a:r>
            <a:endParaRPr lang="en-US" altLang="zh-CN" dirty="0" smtClean="0"/>
          </a:p>
          <a:p>
            <a:pPr>
              <a:lnSpc>
                <a:spcPct val="200000"/>
              </a:lnSpc>
            </a:pPr>
            <a:r>
              <a:rPr lang="zh-CN" altLang="en-US" b="1" u="sng" dirty="0">
                <a:solidFill>
                  <a:srgbClr val="0070C0"/>
                </a:solidFill>
              </a:rPr>
              <a:t>优势</a:t>
            </a:r>
            <a:r>
              <a:rPr lang="zh-CN" altLang="en-US" dirty="0" smtClean="0"/>
              <a:t>：相对</a:t>
            </a:r>
            <a:r>
              <a:rPr lang="zh-CN" altLang="en-US" dirty="0"/>
              <a:t>于图形化界面更节省内存和计算开销，目前在大部分服务器、嵌入式设备上运行的</a:t>
            </a:r>
            <a:r>
              <a:rPr lang="en-US" altLang="zh-CN" dirty="0"/>
              <a:t>Linux</a:t>
            </a:r>
            <a:r>
              <a:rPr lang="zh-CN" altLang="en-US" dirty="0"/>
              <a:t>系统都是使用命令方式进行操作的</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val="2562438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终端</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圆角矩形 7"/>
          <p:cNvSpPr/>
          <p:nvPr/>
        </p:nvSpPr>
        <p:spPr>
          <a:xfrm>
            <a:off x="630550" y="1974848"/>
            <a:ext cx="6024250"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u="sng" dirty="0">
                <a:solidFill>
                  <a:srgbClr val="0070C0"/>
                </a:solidFill>
                <a:latin typeface="Arial" pitchFamily="34" charset="0"/>
                <a:ea typeface="宋体" pitchFamily="2" charset="-122"/>
              </a:rPr>
              <a:t>终端方式</a:t>
            </a:r>
            <a:r>
              <a:rPr lang="zh-CN" altLang="en-US" dirty="0">
                <a:solidFill>
                  <a:schemeClr val="tx1"/>
                </a:solidFill>
              </a:rPr>
              <a:t>访问计算机可以实现多用户、多任务地工作</a:t>
            </a:r>
          </a:p>
        </p:txBody>
      </p:sp>
      <p:sp>
        <p:nvSpPr>
          <p:cNvPr id="9" name="圆角矩形 8"/>
          <p:cNvSpPr/>
          <p:nvPr/>
        </p:nvSpPr>
        <p:spPr>
          <a:xfrm>
            <a:off x="2459350" y="2703776"/>
            <a:ext cx="6024250"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u="sng" dirty="0">
                <a:solidFill>
                  <a:srgbClr val="0070C0"/>
                </a:solidFill>
                <a:latin typeface="Arial" pitchFamily="34" charset="0"/>
                <a:ea typeface="宋体" pitchFamily="2" charset="-122"/>
              </a:rPr>
              <a:t>在</a:t>
            </a:r>
            <a:r>
              <a:rPr lang="en-US" altLang="zh-CN" b="1" u="sng" dirty="0">
                <a:solidFill>
                  <a:srgbClr val="0070C0"/>
                </a:solidFill>
                <a:latin typeface="Arial" pitchFamily="34" charset="0"/>
                <a:ea typeface="宋体" pitchFamily="2" charset="-122"/>
              </a:rPr>
              <a:t>GNOME</a:t>
            </a:r>
            <a:r>
              <a:rPr lang="zh-CN" altLang="en-US" b="1" u="sng" dirty="0">
                <a:solidFill>
                  <a:srgbClr val="0070C0"/>
                </a:solidFill>
                <a:latin typeface="Arial" pitchFamily="34" charset="0"/>
                <a:ea typeface="宋体" pitchFamily="2" charset="-122"/>
              </a:rPr>
              <a:t>桌面环境中，</a:t>
            </a:r>
            <a:r>
              <a:rPr lang="zh-CN" altLang="en-US" dirty="0">
                <a:solidFill>
                  <a:schemeClr val="tx1"/>
                </a:solidFill>
              </a:rPr>
              <a:t>可以打开多个虚拟终端进行操作</a:t>
            </a:r>
          </a:p>
        </p:txBody>
      </p:sp>
      <p:sp>
        <p:nvSpPr>
          <p:cNvPr id="10" name="圆角矩形 9"/>
          <p:cNvSpPr/>
          <p:nvPr/>
        </p:nvSpPr>
        <p:spPr>
          <a:xfrm>
            <a:off x="363850" y="3463132"/>
            <a:ext cx="6024250"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u="sng" dirty="0">
                <a:solidFill>
                  <a:srgbClr val="0070C0"/>
                </a:solidFill>
                <a:latin typeface="Arial" pitchFamily="34" charset="0"/>
                <a:ea typeface="宋体" pitchFamily="2" charset="-122"/>
              </a:rPr>
              <a:t>若没有安装桌面，</a:t>
            </a:r>
            <a:r>
              <a:rPr lang="zh-CN" altLang="en-US" dirty="0">
                <a:solidFill>
                  <a:schemeClr val="tx1"/>
                </a:solidFill>
              </a:rPr>
              <a:t>还可以使用系统本身提供的虚拟控制台</a:t>
            </a:r>
          </a:p>
        </p:txBody>
      </p:sp>
      <p:sp>
        <p:nvSpPr>
          <p:cNvPr id="11" name="圆角矩形 10"/>
          <p:cNvSpPr/>
          <p:nvPr/>
        </p:nvSpPr>
        <p:spPr>
          <a:xfrm>
            <a:off x="1011550" y="4273343"/>
            <a:ext cx="7497450"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Linux</a:t>
            </a:r>
            <a:r>
              <a:rPr lang="zh-CN" altLang="en-US" dirty="0">
                <a:solidFill>
                  <a:schemeClr val="tx1"/>
                </a:solidFill>
              </a:rPr>
              <a:t>系统提供了</a:t>
            </a:r>
            <a:r>
              <a:rPr lang="en-US" altLang="zh-CN" b="1" u="sng" dirty="0">
                <a:solidFill>
                  <a:srgbClr val="0070C0"/>
                </a:solidFill>
                <a:latin typeface="Arial" pitchFamily="34" charset="0"/>
                <a:ea typeface="宋体" pitchFamily="2" charset="-122"/>
              </a:rPr>
              <a:t>6</a:t>
            </a:r>
            <a:r>
              <a:rPr lang="zh-CN" altLang="en-US" b="1" u="sng" dirty="0">
                <a:solidFill>
                  <a:srgbClr val="0070C0"/>
                </a:solidFill>
                <a:latin typeface="Arial" pitchFamily="34" charset="0"/>
                <a:ea typeface="宋体" pitchFamily="2" charset="-122"/>
              </a:rPr>
              <a:t>个虚拟控制台终端</a:t>
            </a:r>
            <a:r>
              <a:rPr lang="zh-CN" altLang="en-US" dirty="0">
                <a:solidFill>
                  <a:schemeClr val="tx1"/>
                </a:solidFill>
              </a:rPr>
              <a:t>，分别是</a:t>
            </a:r>
            <a:r>
              <a:rPr lang="en-US" altLang="zh-CN" dirty="0">
                <a:solidFill>
                  <a:schemeClr val="tx1"/>
                </a:solidFill>
              </a:rPr>
              <a:t>tty1</a:t>
            </a:r>
            <a:r>
              <a:rPr lang="zh-CN" altLang="en-US" dirty="0">
                <a:solidFill>
                  <a:schemeClr val="tx1"/>
                </a:solidFill>
              </a:rPr>
              <a:t>、</a:t>
            </a:r>
            <a:r>
              <a:rPr lang="en-US" altLang="zh-CN" dirty="0">
                <a:solidFill>
                  <a:schemeClr val="tx1"/>
                </a:solidFill>
              </a:rPr>
              <a:t>tty2</a:t>
            </a:r>
            <a:r>
              <a:rPr lang="zh-CN" altLang="en-US" dirty="0">
                <a:solidFill>
                  <a:schemeClr val="tx1"/>
                </a:solidFill>
              </a:rPr>
              <a:t>、</a:t>
            </a:r>
            <a:r>
              <a:rPr lang="en-US" altLang="zh-CN" dirty="0">
                <a:solidFill>
                  <a:schemeClr val="tx1"/>
                </a:solidFill>
              </a:rPr>
              <a:t>tty3……</a:t>
            </a:r>
            <a:r>
              <a:rPr lang="en-US" altLang="zh-CN" dirty="0" smtClean="0">
                <a:solidFill>
                  <a:schemeClr val="tx1"/>
                </a:solidFill>
              </a:rPr>
              <a:t>tty6</a:t>
            </a:r>
            <a:endParaRPr lang="zh-CN" altLang="en-US" dirty="0">
              <a:solidFill>
                <a:schemeClr val="tx1"/>
              </a:solidFill>
            </a:endParaRPr>
          </a:p>
        </p:txBody>
      </p:sp>
      <p:sp>
        <p:nvSpPr>
          <p:cNvPr id="12" name="圆角矩形 11"/>
          <p:cNvSpPr/>
          <p:nvPr/>
        </p:nvSpPr>
        <p:spPr>
          <a:xfrm>
            <a:off x="630550" y="5085806"/>
            <a:ext cx="6540500"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在</a:t>
            </a:r>
            <a:r>
              <a:rPr lang="en-US" altLang="zh-CN" dirty="0">
                <a:solidFill>
                  <a:schemeClr val="tx1"/>
                </a:solidFill>
              </a:rPr>
              <a:t>GNOME</a:t>
            </a:r>
            <a:r>
              <a:rPr lang="zh-CN" altLang="en-US" dirty="0">
                <a:solidFill>
                  <a:schemeClr val="tx1"/>
                </a:solidFill>
              </a:rPr>
              <a:t>环境下按</a:t>
            </a:r>
            <a:r>
              <a:rPr lang="en-US" altLang="zh-CN" dirty="0">
                <a:solidFill>
                  <a:schemeClr val="tx1"/>
                </a:solidFill>
              </a:rPr>
              <a:t>Ctrl+Alt+F2~6</a:t>
            </a:r>
            <a:r>
              <a:rPr lang="zh-CN" altLang="en-US" dirty="0">
                <a:solidFill>
                  <a:schemeClr val="tx1"/>
                </a:solidFill>
              </a:rPr>
              <a:t>组合键可以切换到其他终端</a:t>
            </a:r>
          </a:p>
        </p:txBody>
      </p:sp>
    </p:spTree>
    <p:custDataLst>
      <p:tags r:id="rId1"/>
    </p:custDataLst>
    <p:extLst>
      <p:ext uri="{BB962C8B-B14F-4D97-AF65-F5344CB8AC3E}">
        <p14:creationId xmlns:p14="http://schemas.microsoft.com/office/powerpoint/2010/main" val="682065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终端</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6" name="矩形 5"/>
          <p:cNvSpPr/>
          <p:nvPr/>
        </p:nvSpPr>
        <p:spPr>
          <a:xfrm>
            <a:off x="362198" y="1795774"/>
            <a:ext cx="8401792" cy="557910"/>
          </a:xfrm>
          <a:prstGeom prst="rect">
            <a:avLst/>
          </a:prstGeom>
        </p:spPr>
        <p:txBody>
          <a:bodyPr wrap="square">
            <a:spAutoFit/>
          </a:bodyPr>
          <a:lstStyle/>
          <a:p>
            <a:pPr>
              <a:lnSpc>
                <a:spcPct val="200000"/>
              </a:lnSpc>
            </a:pPr>
            <a:r>
              <a:rPr lang="zh-CN" altLang="en-US" b="1" u="sng" dirty="0">
                <a:solidFill>
                  <a:srgbClr val="0070C0"/>
                </a:solidFill>
              </a:rPr>
              <a:t>以</a:t>
            </a:r>
            <a:r>
              <a:rPr lang="en-US" altLang="zh-CN" b="1" u="sng" dirty="0">
                <a:solidFill>
                  <a:srgbClr val="0070C0"/>
                </a:solidFill>
              </a:rPr>
              <a:t>tty2</a:t>
            </a:r>
            <a:r>
              <a:rPr lang="zh-CN" altLang="en-US" b="1" u="sng" dirty="0">
                <a:solidFill>
                  <a:srgbClr val="0070C0"/>
                </a:solidFill>
              </a:rPr>
              <a:t>为例，按</a:t>
            </a:r>
            <a:r>
              <a:rPr lang="en-US" altLang="zh-CN" b="1" u="sng" dirty="0">
                <a:solidFill>
                  <a:srgbClr val="0070C0"/>
                </a:solidFill>
              </a:rPr>
              <a:t>Ctrl+Alt+F2</a:t>
            </a:r>
            <a:r>
              <a:rPr lang="zh-CN" altLang="en-US" b="1" u="sng" dirty="0">
                <a:solidFill>
                  <a:srgbClr val="0070C0"/>
                </a:solidFill>
              </a:rPr>
              <a:t>组合键切换到</a:t>
            </a:r>
            <a:r>
              <a:rPr lang="en-US" altLang="zh-CN" b="1" u="sng" dirty="0" smtClean="0">
                <a:solidFill>
                  <a:srgbClr val="0070C0"/>
                </a:solidFill>
              </a:rPr>
              <a:t>tty2</a:t>
            </a:r>
            <a:endParaRPr lang="en-US" altLang="zh-CN" b="1" u="sng" dirty="0">
              <a:solidFill>
                <a:srgbClr val="0070C0"/>
              </a:solidFill>
            </a:endParaRPr>
          </a:p>
        </p:txBody>
      </p:sp>
      <p:pic>
        <p:nvPicPr>
          <p:cNvPr id="3074" name="Picture 2" descr="ererer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8658" y="2636712"/>
            <a:ext cx="3974583" cy="277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34342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终端</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24" name="组合 23"/>
          <p:cNvGrpSpPr/>
          <p:nvPr/>
        </p:nvGrpSpPr>
        <p:grpSpPr>
          <a:xfrm>
            <a:off x="425423" y="2400465"/>
            <a:ext cx="8302939" cy="2035205"/>
            <a:chOff x="415635" y="2398807"/>
            <a:chExt cx="7920000" cy="2160000"/>
          </a:xfrm>
        </p:grpSpPr>
        <p:sp>
          <p:nvSpPr>
            <p:cNvPr id="25" name="矩形 24"/>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7606125" y="2020463"/>
            <a:ext cx="1235034" cy="866899"/>
            <a:chOff x="7623958" y="2018805"/>
            <a:chExt cx="1235034" cy="866899"/>
          </a:xfrm>
        </p:grpSpPr>
        <p:sp>
          <p:nvSpPr>
            <p:cNvPr id="28" name="泪滴形 27"/>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30" name="矩形 29"/>
          <p:cNvSpPr/>
          <p:nvPr/>
        </p:nvSpPr>
        <p:spPr>
          <a:xfrm>
            <a:off x="542859" y="2723268"/>
            <a:ext cx="8233004" cy="1111907"/>
          </a:xfrm>
          <a:prstGeom prst="rect">
            <a:avLst/>
          </a:prstGeom>
        </p:spPr>
        <p:txBody>
          <a:bodyPr wrap="square">
            <a:spAutoFit/>
          </a:bodyPr>
          <a:lstStyle/>
          <a:p>
            <a:pPr>
              <a:lnSpc>
                <a:spcPct val="200000"/>
              </a:lnSpc>
            </a:pPr>
            <a:r>
              <a:rPr lang="zh-CN" altLang="en-US" dirty="0"/>
              <a:t>在非桌面的环境下，还可以按</a:t>
            </a:r>
            <a:r>
              <a:rPr lang="en-US" altLang="zh-CN" dirty="0"/>
              <a:t>Alt+F1~6</a:t>
            </a:r>
            <a:r>
              <a:rPr lang="zh-CN" altLang="en-US" dirty="0"/>
              <a:t>组合键可以切换到其他虚拟终端。</a:t>
            </a:r>
          </a:p>
          <a:p>
            <a:pPr>
              <a:lnSpc>
                <a:spcPct val="200000"/>
              </a:lnSpc>
            </a:pPr>
            <a:r>
              <a:rPr lang="zh-CN" altLang="en-US" dirty="0"/>
              <a:t>例如，完成上面的示例后，按</a:t>
            </a:r>
            <a:r>
              <a:rPr lang="en-US" altLang="zh-CN" dirty="0"/>
              <a:t>Alt+F1</a:t>
            </a:r>
            <a:r>
              <a:rPr lang="zh-CN" altLang="en-US" dirty="0"/>
              <a:t>组合键可以返回</a:t>
            </a:r>
            <a:r>
              <a:rPr lang="en-US" altLang="zh-CN" dirty="0"/>
              <a:t>tty1</a:t>
            </a:r>
            <a:r>
              <a:rPr lang="zh-CN" altLang="en-US" dirty="0"/>
              <a:t>的桌面环境。</a:t>
            </a:r>
          </a:p>
        </p:txBody>
      </p:sp>
    </p:spTree>
    <p:custDataLst>
      <p:tags r:id="rId1"/>
    </p:custDataLst>
    <p:extLst>
      <p:ext uri="{BB962C8B-B14F-4D97-AF65-F5344CB8AC3E}">
        <p14:creationId xmlns:p14="http://schemas.microsoft.com/office/powerpoint/2010/main" val="3760949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3254844" y="2090234"/>
            <a:ext cx="2304256" cy="720080"/>
          </a:xfrm>
          <a:prstGeom prst="roundRect">
            <a:avLst/>
          </a:prstGeom>
          <a:solidFill>
            <a:srgbClr val="FBFBFB"/>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818232" y="2522281"/>
            <a:ext cx="7648879" cy="2548481"/>
            <a:chOff x="971600" y="1988840"/>
            <a:chExt cx="7200728" cy="2160240"/>
          </a:xfrm>
        </p:grpSpPr>
        <p:sp>
          <p:nvSpPr>
            <p:cNvPr id="9" name="流程图: 过程 8"/>
            <p:cNvSpPr/>
            <p:nvPr/>
          </p:nvSpPr>
          <p:spPr>
            <a:xfrm>
              <a:off x="971600" y="1988840"/>
              <a:ext cx="7200001" cy="2160000"/>
            </a:xfrm>
            <a:prstGeom prst="flowChartProces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可选过程 9"/>
            <p:cNvSpPr/>
            <p:nvPr/>
          </p:nvSpPr>
          <p:spPr>
            <a:xfrm>
              <a:off x="972327" y="1989080"/>
              <a:ext cx="7200001" cy="2160000"/>
            </a:xfrm>
            <a:prstGeom prst="flowChartAlternateProcess">
              <a:avLst/>
            </a:prstGeom>
            <a:solidFill>
              <a:srgbClr val="FBFBFB"/>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3254844" y="2018226"/>
            <a:ext cx="2315917" cy="504056"/>
            <a:chOff x="3408211" y="1484784"/>
            <a:chExt cx="2315917" cy="504056"/>
          </a:xfrm>
        </p:grpSpPr>
        <p:sp>
          <p:nvSpPr>
            <p:cNvPr id="12" name="椭圆 11"/>
            <p:cNvSpPr/>
            <p:nvPr/>
          </p:nvSpPr>
          <p:spPr>
            <a:xfrm>
              <a:off x="3408211" y="1484784"/>
              <a:ext cx="144016" cy="14401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580112" y="1484784"/>
              <a:ext cx="144016" cy="14401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874895" y="1588730"/>
              <a:ext cx="1370888" cy="400110"/>
            </a:xfrm>
            <a:prstGeom prst="rect">
              <a:avLst/>
            </a:prstGeom>
            <a:noFill/>
          </p:spPr>
          <p:txBody>
            <a:bodyPr wrap="none" rtlCol="0">
              <a:spAutoFit/>
            </a:bodyPr>
            <a:lstStyle/>
            <a:p>
              <a:r>
                <a:rPr lang="zh-CN" altLang="en-US" sz="2000" b="1" spc="300" dirty="0" smtClean="0">
                  <a:solidFill>
                    <a:srgbClr val="C00000"/>
                  </a:solidFill>
                  <a:latin typeface="黑体" panose="02010609060101010101" pitchFamily="49" charset="-122"/>
                  <a:ea typeface="黑体" panose="02010609060101010101" pitchFamily="49" charset="-122"/>
                </a:rPr>
                <a:t>值得一提</a:t>
              </a:r>
              <a:endParaRPr lang="zh-CN" altLang="en-US" sz="2000" b="1" spc="300" dirty="0">
                <a:solidFill>
                  <a:srgbClr val="C00000"/>
                </a:solidFill>
                <a:latin typeface="黑体" panose="02010609060101010101" pitchFamily="49" charset="-122"/>
                <a:ea typeface="黑体" panose="02010609060101010101" pitchFamily="49" charset="-122"/>
              </a:endParaRPr>
            </a:p>
          </p:txBody>
        </p:sp>
      </p:grpSp>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终端</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36" name="矩形 35"/>
          <p:cNvSpPr/>
          <p:nvPr/>
        </p:nvSpPr>
        <p:spPr>
          <a:xfrm>
            <a:off x="997534" y="2581657"/>
            <a:ext cx="7291448" cy="2308324"/>
          </a:xfrm>
          <a:prstGeom prst="rect">
            <a:avLst/>
          </a:prstGeom>
        </p:spPr>
        <p:txBody>
          <a:bodyPr wrap="square">
            <a:spAutoFit/>
          </a:bodyPr>
          <a:lstStyle/>
          <a:p>
            <a:pPr>
              <a:lnSpc>
                <a:spcPct val="200000"/>
              </a:lnSpc>
              <a:spcBef>
                <a:spcPts val="0"/>
              </a:spcBef>
            </a:pPr>
            <a:r>
              <a:rPr lang="zh-CN" altLang="en-US" dirty="0" smtClean="0"/>
              <a:t>值得一提的是，若</a:t>
            </a:r>
            <a:r>
              <a:rPr lang="zh-CN" altLang="en-US" dirty="0"/>
              <a:t>在</a:t>
            </a:r>
            <a:r>
              <a:rPr lang="en-US" altLang="zh-CN" dirty="0"/>
              <a:t>GNOME</a:t>
            </a:r>
            <a:r>
              <a:rPr lang="zh-CN" altLang="en-US" dirty="0"/>
              <a:t>桌面环境中打开虚拟终端，则用</a:t>
            </a:r>
            <a:r>
              <a:rPr lang="en-US" altLang="zh-CN" dirty="0" err="1"/>
              <a:t>tty</a:t>
            </a:r>
            <a:r>
              <a:rPr lang="zh-CN" altLang="en-US" dirty="0"/>
              <a:t>命令看到的终端设备为</a:t>
            </a:r>
            <a:r>
              <a:rPr lang="en-US" altLang="zh-CN" dirty="0"/>
              <a:t>pts</a:t>
            </a:r>
            <a:r>
              <a:rPr lang="zh-CN" altLang="en-US" dirty="0"/>
              <a:t>终端，路径为“</a:t>
            </a:r>
            <a:r>
              <a:rPr lang="en-US" altLang="zh-CN" dirty="0"/>
              <a:t>/</a:t>
            </a:r>
            <a:r>
              <a:rPr lang="en-US" altLang="zh-CN" dirty="0" smtClean="0"/>
              <a:t>dev/pts/0</a:t>
            </a:r>
            <a:r>
              <a:rPr lang="zh-CN" altLang="en-US" dirty="0" smtClean="0"/>
              <a:t>”。</a:t>
            </a:r>
            <a:endParaRPr lang="zh-CN" altLang="en-US" dirty="0"/>
          </a:p>
          <a:p>
            <a:pPr>
              <a:lnSpc>
                <a:spcPct val="200000"/>
              </a:lnSpc>
              <a:spcBef>
                <a:spcPts val="0"/>
              </a:spcBef>
            </a:pPr>
            <a:r>
              <a:rPr lang="en-US" altLang="zh-CN" dirty="0"/>
              <a:t>pts</a:t>
            </a:r>
            <a:r>
              <a:rPr lang="zh-CN" altLang="en-US" dirty="0"/>
              <a:t>和</a:t>
            </a:r>
            <a:r>
              <a:rPr lang="en-US" altLang="zh-CN" dirty="0" err="1"/>
              <a:t>tty</a:t>
            </a:r>
            <a:r>
              <a:rPr lang="zh-CN" altLang="en-US" dirty="0"/>
              <a:t>的区别在于，</a:t>
            </a:r>
            <a:r>
              <a:rPr lang="en-US" altLang="zh-CN" dirty="0"/>
              <a:t>pts</a:t>
            </a:r>
            <a:r>
              <a:rPr lang="zh-CN" altLang="en-US" dirty="0"/>
              <a:t>是一种用于远程登录的终端，如果通过远程连接（如</a:t>
            </a:r>
            <a:r>
              <a:rPr lang="en-US" altLang="zh-CN" dirty="0"/>
              <a:t>SSH</a:t>
            </a:r>
            <a:r>
              <a:rPr lang="zh-CN" altLang="en-US" dirty="0"/>
              <a:t>）的方式登录系统，则会进入到</a:t>
            </a:r>
            <a:r>
              <a:rPr lang="en-US" altLang="zh-CN" dirty="0"/>
              <a:t>pts</a:t>
            </a:r>
            <a:r>
              <a:rPr lang="zh-CN" altLang="en-US" dirty="0"/>
              <a:t>终端中。</a:t>
            </a:r>
          </a:p>
        </p:txBody>
      </p:sp>
    </p:spTree>
    <p:custDataLst>
      <p:tags r:id="rId1"/>
    </p:custDataLst>
    <p:extLst>
      <p:ext uri="{BB962C8B-B14F-4D97-AF65-F5344CB8AC3E}">
        <p14:creationId xmlns:p14="http://schemas.microsoft.com/office/powerpoint/2010/main" val="1976885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其他</a:t>
            </a:r>
            <a:r>
              <a:rPr lang="zh-CN" altLang="en-US" sz="2000" b="1" dirty="0">
                <a:solidFill>
                  <a:schemeClr val="tx1">
                    <a:lumMod val="50000"/>
                    <a:lumOff val="50000"/>
                  </a:schemeClr>
                </a:solidFill>
                <a:latin typeface="微软雅黑" pitchFamily="34" charset="-122"/>
                <a:ea typeface="微软雅黑" pitchFamily="34" charset="-122"/>
              </a:rPr>
              <a:t>命令和操作</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40" name="组合 39"/>
          <p:cNvGrpSpPr>
            <a:grpSpLocks/>
          </p:cNvGrpSpPr>
          <p:nvPr/>
        </p:nvGrpSpPr>
        <p:grpSpPr bwMode="auto">
          <a:xfrm>
            <a:off x="6690137" y="2269025"/>
            <a:ext cx="1990725" cy="1960075"/>
            <a:chOff x="1549400" y="2381250"/>
            <a:chExt cx="1990725" cy="1960075"/>
          </a:xfrm>
        </p:grpSpPr>
        <p:sp>
          <p:nvSpPr>
            <p:cNvPr id="41" name="任意多边形 40"/>
            <p:cNvSpPr/>
            <p:nvPr/>
          </p:nvSpPr>
          <p:spPr bwMode="auto">
            <a:xfrm>
              <a:off x="1549400" y="2381250"/>
              <a:ext cx="1990725" cy="1960075"/>
            </a:xfrm>
            <a:custGeom>
              <a:avLst/>
              <a:gdLst>
                <a:gd name="connsiteX0" fmla="*/ 0 w 1991320"/>
                <a:gd name="connsiteY0" fmla="*/ 199132 h 4064000"/>
                <a:gd name="connsiteX1" fmla="*/ 199132 w 1991320"/>
                <a:gd name="connsiteY1" fmla="*/ 0 h 4064000"/>
                <a:gd name="connsiteX2" fmla="*/ 1792188 w 1991320"/>
                <a:gd name="connsiteY2" fmla="*/ 0 h 4064000"/>
                <a:gd name="connsiteX3" fmla="*/ 1991320 w 1991320"/>
                <a:gd name="connsiteY3" fmla="*/ 199132 h 4064000"/>
                <a:gd name="connsiteX4" fmla="*/ 1991320 w 1991320"/>
                <a:gd name="connsiteY4" fmla="*/ 3864868 h 4064000"/>
                <a:gd name="connsiteX5" fmla="*/ 1792188 w 1991320"/>
                <a:gd name="connsiteY5" fmla="*/ 4064000 h 4064000"/>
                <a:gd name="connsiteX6" fmla="*/ 199132 w 1991320"/>
                <a:gd name="connsiteY6" fmla="*/ 4064000 h 4064000"/>
                <a:gd name="connsiteX7" fmla="*/ 0 w 1991320"/>
                <a:gd name="connsiteY7" fmla="*/ 3864868 h 4064000"/>
                <a:gd name="connsiteX8" fmla="*/ 0 w 1991320"/>
                <a:gd name="connsiteY8" fmla="*/ 199132 h 40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320" h="4064000">
                  <a:moveTo>
                    <a:pt x="0" y="199132"/>
                  </a:moveTo>
                  <a:cubicBezTo>
                    <a:pt x="0" y="89154"/>
                    <a:pt x="89154" y="0"/>
                    <a:pt x="199132" y="0"/>
                  </a:cubicBezTo>
                  <a:lnTo>
                    <a:pt x="1792188" y="0"/>
                  </a:lnTo>
                  <a:cubicBezTo>
                    <a:pt x="1902166" y="0"/>
                    <a:pt x="1991320" y="89154"/>
                    <a:pt x="1991320" y="199132"/>
                  </a:cubicBezTo>
                  <a:lnTo>
                    <a:pt x="1991320" y="3864868"/>
                  </a:lnTo>
                  <a:cubicBezTo>
                    <a:pt x="1991320" y="3974846"/>
                    <a:pt x="1902166" y="4064000"/>
                    <a:pt x="1792188" y="4064000"/>
                  </a:cubicBezTo>
                  <a:lnTo>
                    <a:pt x="199132" y="4064000"/>
                  </a:lnTo>
                  <a:cubicBezTo>
                    <a:pt x="89154" y="4064000"/>
                    <a:pt x="0" y="3974846"/>
                    <a:pt x="0" y="3864868"/>
                  </a:cubicBezTo>
                  <a:lnTo>
                    <a:pt x="0" y="199132"/>
                  </a:lnTo>
                  <a:close/>
                </a:path>
              </a:pathLst>
            </a:custGeom>
            <a:solidFill>
              <a:sysClr val="window" lastClr="FFFFFF">
                <a:lumMod val="65000"/>
                <a:alpha val="94118"/>
              </a:sysClr>
            </a:solidFill>
            <a:ln w="25400" cap="flat" cmpd="sng" algn="ctr">
              <a:solidFill>
                <a:sysClr val="window" lastClr="FFFFFF">
                  <a:hueOff val="0"/>
                  <a:satOff val="0"/>
                  <a:lumOff val="0"/>
                  <a:alphaOff val="0"/>
                </a:sysClr>
              </a:solidFill>
              <a:prstDash val="solid"/>
            </a:ln>
            <a:effectLst/>
          </p:spPr>
          <p:txBody>
            <a:bodyPr lIns="327152" tIns="1952752" rIns="327152" bIns="1139952" spcCol="1270" anchor="ctr"/>
            <a:lstStyle/>
            <a:p>
              <a:pPr algn="ctr" defTabSz="2044700" eaLnBrk="0" hangingPunct="0">
                <a:lnSpc>
                  <a:spcPct val="90000"/>
                </a:lnSpc>
                <a:spcAft>
                  <a:spcPct val="35000"/>
                </a:spcAft>
                <a:defRPr/>
              </a:pPr>
              <a:endParaRPr lang="zh-CN" altLang="en-US" sz="4600" kern="0" dirty="0">
                <a:solidFill>
                  <a:prstClr val="black"/>
                </a:solidFill>
                <a:latin typeface="Arial"/>
                <a:ea typeface="宋体"/>
              </a:endParaRPr>
            </a:p>
          </p:txBody>
        </p:sp>
        <p:sp>
          <p:nvSpPr>
            <p:cNvPr id="42" name="椭圆 41"/>
            <p:cNvSpPr/>
            <p:nvPr/>
          </p:nvSpPr>
          <p:spPr bwMode="auto">
            <a:xfrm>
              <a:off x="1866900" y="2701925"/>
              <a:ext cx="1352550" cy="1352550"/>
            </a:xfrm>
            <a:prstGeom prst="ellipse">
              <a:avLst/>
            </a:prstGeom>
            <a:solidFill>
              <a:sysClr val="window" lastClr="FFFFFF">
                <a:lumMod val="85000"/>
                <a:alpha val="90000"/>
              </a:sysClr>
            </a:solidFill>
            <a:ln w="25400" cap="flat" cmpd="sng" algn="ctr">
              <a:solidFill>
                <a:sysClr val="window" lastClr="FFFFFF">
                  <a:hueOff val="0"/>
                  <a:satOff val="0"/>
                  <a:lumOff val="0"/>
                  <a:alphaOff val="0"/>
                </a:sysClr>
              </a:solidFill>
              <a:prstDash val="solid"/>
            </a:ln>
            <a:effectLst/>
          </p:spPr>
        </p:sp>
        <p:sp>
          <p:nvSpPr>
            <p:cNvPr id="43" name="矩形 26"/>
            <p:cNvSpPr>
              <a:spLocks noChangeArrowheads="1"/>
            </p:cNvSpPr>
            <p:nvPr/>
          </p:nvSpPr>
          <p:spPr bwMode="auto">
            <a:xfrm>
              <a:off x="1866899" y="3206750"/>
              <a:ext cx="13525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0" hangingPunct="0">
                <a:defRPr/>
              </a:pPr>
              <a:r>
                <a:rPr lang="zh-CN" altLang="en-US" b="1" kern="0" dirty="0">
                  <a:solidFill>
                    <a:srgbClr val="1369B2"/>
                  </a:solidFill>
                  <a:latin typeface="微软雅黑" pitchFamily="34" charset="-122"/>
                  <a:ea typeface="微软雅黑" pitchFamily="34" charset="-122"/>
                </a:rPr>
                <a:t>清屏</a:t>
              </a:r>
              <a:endParaRPr lang="zh-CN" altLang="zh-CN" kern="0" dirty="0" smtClean="0">
                <a:solidFill>
                  <a:srgbClr val="1369B2"/>
                </a:solidFill>
                <a:latin typeface="微软雅黑" pitchFamily="34" charset="-122"/>
                <a:ea typeface="微软雅黑" pitchFamily="34" charset="-122"/>
              </a:endParaRPr>
            </a:p>
          </p:txBody>
        </p:sp>
      </p:grpSp>
      <p:sp>
        <p:nvSpPr>
          <p:cNvPr id="46" name="矩形 45"/>
          <p:cNvSpPr/>
          <p:nvPr/>
        </p:nvSpPr>
        <p:spPr>
          <a:xfrm>
            <a:off x="362198" y="2367274"/>
            <a:ext cx="6327939" cy="1754326"/>
          </a:xfrm>
          <a:prstGeom prst="rect">
            <a:avLst/>
          </a:prstGeom>
        </p:spPr>
        <p:txBody>
          <a:bodyPr wrap="square">
            <a:spAutoFit/>
          </a:bodyPr>
          <a:lstStyle/>
          <a:p>
            <a:pPr>
              <a:lnSpc>
                <a:spcPct val="200000"/>
              </a:lnSpc>
            </a:pPr>
            <a:r>
              <a:rPr lang="zh-CN" altLang="en-US" b="1" u="sng" dirty="0" smtClean="0">
                <a:solidFill>
                  <a:srgbClr val="0070C0"/>
                </a:solidFill>
              </a:rPr>
              <a:t>原因</a:t>
            </a:r>
            <a:r>
              <a:rPr lang="zh-CN" altLang="en-US" dirty="0" smtClean="0"/>
              <a:t>：</a:t>
            </a:r>
            <a:r>
              <a:rPr lang="zh-CN" altLang="zh-CN" dirty="0"/>
              <a:t>当在终端中执行过多次命令后，屏幕中就会累积大量的历史操作信息</a:t>
            </a:r>
            <a:r>
              <a:rPr lang="zh-CN" altLang="zh-CN" dirty="0" smtClean="0"/>
              <a:t>。</a:t>
            </a:r>
            <a:endParaRPr lang="en-US" altLang="zh-CN" dirty="0" smtClean="0"/>
          </a:p>
          <a:p>
            <a:pPr>
              <a:lnSpc>
                <a:spcPct val="200000"/>
              </a:lnSpc>
            </a:pPr>
            <a:r>
              <a:rPr lang="zh-CN" altLang="en-US" b="1" u="sng" dirty="0" smtClean="0">
                <a:solidFill>
                  <a:srgbClr val="0070C0"/>
                </a:solidFill>
              </a:rPr>
              <a:t>具体操作</a:t>
            </a:r>
            <a:r>
              <a:rPr lang="zh-CN" altLang="en-US" dirty="0" smtClean="0"/>
              <a:t>：</a:t>
            </a:r>
            <a:r>
              <a:rPr lang="en-US" altLang="zh-CN" dirty="0" smtClean="0"/>
              <a:t>clear</a:t>
            </a:r>
            <a:r>
              <a:rPr lang="zh-CN" altLang="zh-CN" dirty="0" smtClean="0"/>
              <a:t>命令</a:t>
            </a:r>
            <a:r>
              <a:rPr lang="zh-CN" altLang="en-US" dirty="0"/>
              <a:t>或</a:t>
            </a:r>
            <a:r>
              <a:rPr lang="zh-CN" altLang="zh-CN" dirty="0" smtClean="0"/>
              <a:t>快捷键</a:t>
            </a:r>
            <a:r>
              <a:rPr lang="en-US" altLang="zh-CN" dirty="0"/>
              <a:t>Ctrl + </a:t>
            </a:r>
            <a:r>
              <a:rPr lang="en-US" altLang="zh-CN" dirty="0" smtClean="0"/>
              <a:t>L</a:t>
            </a:r>
            <a:endParaRPr lang="en-US" altLang="zh-CN" dirty="0"/>
          </a:p>
        </p:txBody>
      </p:sp>
    </p:spTree>
    <p:custDataLst>
      <p:tags r:id="rId1"/>
    </p:custDataLst>
    <p:extLst>
      <p:ext uri="{BB962C8B-B14F-4D97-AF65-F5344CB8AC3E}">
        <p14:creationId xmlns:p14="http://schemas.microsoft.com/office/powerpoint/2010/main" val="2019979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其他</a:t>
            </a:r>
            <a:r>
              <a:rPr lang="zh-CN" altLang="en-US" sz="2000" b="1" dirty="0">
                <a:solidFill>
                  <a:schemeClr val="tx1">
                    <a:lumMod val="50000"/>
                    <a:lumOff val="50000"/>
                  </a:schemeClr>
                </a:solidFill>
                <a:latin typeface="微软雅黑" pitchFamily="34" charset="-122"/>
                <a:ea typeface="微软雅黑" pitchFamily="34" charset="-122"/>
              </a:rPr>
              <a:t>命令和操作</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25" name="组合 24"/>
          <p:cNvGrpSpPr/>
          <p:nvPr/>
        </p:nvGrpSpPr>
        <p:grpSpPr>
          <a:xfrm>
            <a:off x="406167" y="2431956"/>
            <a:ext cx="8302939" cy="2160000"/>
            <a:chOff x="415635" y="2398807"/>
            <a:chExt cx="7920000" cy="2160000"/>
          </a:xfrm>
        </p:grpSpPr>
        <p:sp>
          <p:nvSpPr>
            <p:cNvPr id="26" name="矩形 25"/>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7586869" y="2051954"/>
            <a:ext cx="1235034" cy="866899"/>
            <a:chOff x="7623958" y="2018805"/>
            <a:chExt cx="1235034" cy="866899"/>
          </a:xfrm>
        </p:grpSpPr>
        <p:sp>
          <p:nvSpPr>
            <p:cNvPr id="29" name="泪滴形 28"/>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31" name="矩形 30"/>
          <p:cNvSpPr/>
          <p:nvPr/>
        </p:nvSpPr>
        <p:spPr>
          <a:xfrm>
            <a:off x="499853" y="2600384"/>
            <a:ext cx="8233004" cy="1665905"/>
          </a:xfrm>
          <a:prstGeom prst="rect">
            <a:avLst/>
          </a:prstGeom>
        </p:spPr>
        <p:txBody>
          <a:bodyPr wrap="square">
            <a:spAutoFit/>
          </a:bodyPr>
          <a:lstStyle/>
          <a:p>
            <a:pPr>
              <a:lnSpc>
                <a:spcPct val="200000"/>
              </a:lnSpc>
            </a:pPr>
            <a:r>
              <a:rPr lang="zh-CN" altLang="en-US" dirty="0"/>
              <a:t>当</a:t>
            </a:r>
            <a:r>
              <a:rPr lang="en-US" altLang="zh-CN" dirty="0"/>
              <a:t>clear</a:t>
            </a:r>
            <a:r>
              <a:rPr lang="zh-CN" altLang="en-US" dirty="0"/>
              <a:t>执行后，当前屏幕中所有的内容将会被清空。</a:t>
            </a:r>
          </a:p>
          <a:p>
            <a:pPr>
              <a:lnSpc>
                <a:spcPct val="200000"/>
              </a:lnSpc>
            </a:pPr>
            <a:r>
              <a:rPr lang="zh-CN" altLang="en-US" dirty="0"/>
              <a:t>但如果是</a:t>
            </a:r>
            <a:r>
              <a:rPr lang="en-US" altLang="zh-CN" dirty="0"/>
              <a:t>GNOME</a:t>
            </a:r>
            <a:r>
              <a:rPr lang="zh-CN" altLang="en-US" dirty="0"/>
              <a:t>的虚拟终端或远程连接（如</a:t>
            </a:r>
            <a:r>
              <a:rPr lang="en-US" altLang="zh-CN" dirty="0"/>
              <a:t>SSH</a:t>
            </a:r>
            <a:r>
              <a:rPr lang="zh-CN" altLang="en-US" dirty="0"/>
              <a:t>）的方式登录系统，则仍然可以向上滚动查看历史信息。</a:t>
            </a:r>
          </a:p>
        </p:txBody>
      </p:sp>
    </p:spTree>
    <p:custDataLst>
      <p:tags r:id="rId1"/>
    </p:custDataLst>
    <p:extLst>
      <p:ext uri="{BB962C8B-B14F-4D97-AF65-F5344CB8AC3E}">
        <p14:creationId xmlns:p14="http://schemas.microsoft.com/office/powerpoint/2010/main" val="460866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其他</a:t>
            </a:r>
            <a:r>
              <a:rPr lang="zh-CN" altLang="en-US" sz="2000" b="1" dirty="0">
                <a:solidFill>
                  <a:schemeClr val="tx1">
                    <a:lumMod val="50000"/>
                    <a:lumOff val="50000"/>
                  </a:schemeClr>
                </a:solidFill>
                <a:latin typeface="微软雅黑" pitchFamily="34" charset="-122"/>
                <a:ea typeface="微软雅黑" pitchFamily="34" charset="-122"/>
              </a:rPr>
              <a:t>命令和操作</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7" name="组合 16"/>
          <p:cNvGrpSpPr>
            <a:grpSpLocks/>
          </p:cNvGrpSpPr>
          <p:nvPr/>
        </p:nvGrpSpPr>
        <p:grpSpPr bwMode="auto">
          <a:xfrm>
            <a:off x="6690137" y="2269025"/>
            <a:ext cx="1990725" cy="1960075"/>
            <a:chOff x="1549400" y="2381250"/>
            <a:chExt cx="1990725" cy="1960075"/>
          </a:xfrm>
        </p:grpSpPr>
        <p:sp>
          <p:nvSpPr>
            <p:cNvPr id="18" name="任意多边形 17"/>
            <p:cNvSpPr/>
            <p:nvPr/>
          </p:nvSpPr>
          <p:spPr bwMode="auto">
            <a:xfrm>
              <a:off x="1549400" y="2381250"/>
              <a:ext cx="1990725" cy="1960075"/>
            </a:xfrm>
            <a:custGeom>
              <a:avLst/>
              <a:gdLst>
                <a:gd name="connsiteX0" fmla="*/ 0 w 1991320"/>
                <a:gd name="connsiteY0" fmla="*/ 199132 h 4064000"/>
                <a:gd name="connsiteX1" fmla="*/ 199132 w 1991320"/>
                <a:gd name="connsiteY1" fmla="*/ 0 h 4064000"/>
                <a:gd name="connsiteX2" fmla="*/ 1792188 w 1991320"/>
                <a:gd name="connsiteY2" fmla="*/ 0 h 4064000"/>
                <a:gd name="connsiteX3" fmla="*/ 1991320 w 1991320"/>
                <a:gd name="connsiteY3" fmla="*/ 199132 h 4064000"/>
                <a:gd name="connsiteX4" fmla="*/ 1991320 w 1991320"/>
                <a:gd name="connsiteY4" fmla="*/ 3864868 h 4064000"/>
                <a:gd name="connsiteX5" fmla="*/ 1792188 w 1991320"/>
                <a:gd name="connsiteY5" fmla="*/ 4064000 h 4064000"/>
                <a:gd name="connsiteX6" fmla="*/ 199132 w 1991320"/>
                <a:gd name="connsiteY6" fmla="*/ 4064000 h 4064000"/>
                <a:gd name="connsiteX7" fmla="*/ 0 w 1991320"/>
                <a:gd name="connsiteY7" fmla="*/ 3864868 h 4064000"/>
                <a:gd name="connsiteX8" fmla="*/ 0 w 1991320"/>
                <a:gd name="connsiteY8" fmla="*/ 199132 h 40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320" h="4064000">
                  <a:moveTo>
                    <a:pt x="0" y="199132"/>
                  </a:moveTo>
                  <a:cubicBezTo>
                    <a:pt x="0" y="89154"/>
                    <a:pt x="89154" y="0"/>
                    <a:pt x="199132" y="0"/>
                  </a:cubicBezTo>
                  <a:lnTo>
                    <a:pt x="1792188" y="0"/>
                  </a:lnTo>
                  <a:cubicBezTo>
                    <a:pt x="1902166" y="0"/>
                    <a:pt x="1991320" y="89154"/>
                    <a:pt x="1991320" y="199132"/>
                  </a:cubicBezTo>
                  <a:lnTo>
                    <a:pt x="1991320" y="3864868"/>
                  </a:lnTo>
                  <a:cubicBezTo>
                    <a:pt x="1991320" y="3974846"/>
                    <a:pt x="1902166" y="4064000"/>
                    <a:pt x="1792188" y="4064000"/>
                  </a:cubicBezTo>
                  <a:lnTo>
                    <a:pt x="199132" y="4064000"/>
                  </a:lnTo>
                  <a:cubicBezTo>
                    <a:pt x="89154" y="4064000"/>
                    <a:pt x="0" y="3974846"/>
                    <a:pt x="0" y="3864868"/>
                  </a:cubicBezTo>
                  <a:lnTo>
                    <a:pt x="0" y="199132"/>
                  </a:lnTo>
                  <a:close/>
                </a:path>
              </a:pathLst>
            </a:custGeom>
            <a:solidFill>
              <a:sysClr val="window" lastClr="FFFFFF">
                <a:lumMod val="65000"/>
                <a:alpha val="94118"/>
              </a:sysClr>
            </a:solidFill>
            <a:ln w="25400" cap="flat" cmpd="sng" algn="ctr">
              <a:solidFill>
                <a:sysClr val="window" lastClr="FFFFFF">
                  <a:hueOff val="0"/>
                  <a:satOff val="0"/>
                  <a:lumOff val="0"/>
                  <a:alphaOff val="0"/>
                </a:sysClr>
              </a:solidFill>
              <a:prstDash val="solid"/>
            </a:ln>
            <a:effectLst/>
          </p:spPr>
          <p:txBody>
            <a:bodyPr lIns="327152" tIns="1952752" rIns="327152" bIns="1139952" spcCol="1270" anchor="ctr"/>
            <a:lstStyle/>
            <a:p>
              <a:pPr algn="ctr" defTabSz="2044700" eaLnBrk="0" hangingPunct="0">
                <a:lnSpc>
                  <a:spcPct val="90000"/>
                </a:lnSpc>
                <a:spcAft>
                  <a:spcPct val="35000"/>
                </a:spcAft>
                <a:defRPr/>
              </a:pPr>
              <a:endParaRPr lang="zh-CN" altLang="en-US" sz="4600" kern="0" dirty="0">
                <a:solidFill>
                  <a:prstClr val="black"/>
                </a:solidFill>
                <a:latin typeface="Arial"/>
                <a:ea typeface="宋体"/>
              </a:endParaRPr>
            </a:p>
          </p:txBody>
        </p:sp>
        <p:sp>
          <p:nvSpPr>
            <p:cNvPr id="19" name="椭圆 18"/>
            <p:cNvSpPr/>
            <p:nvPr/>
          </p:nvSpPr>
          <p:spPr bwMode="auto">
            <a:xfrm>
              <a:off x="1866900" y="2701925"/>
              <a:ext cx="1352550" cy="1352550"/>
            </a:xfrm>
            <a:prstGeom prst="ellipse">
              <a:avLst/>
            </a:prstGeom>
            <a:solidFill>
              <a:sysClr val="window" lastClr="FFFFFF">
                <a:lumMod val="85000"/>
                <a:alpha val="90000"/>
              </a:sysClr>
            </a:solidFill>
            <a:ln w="25400" cap="flat" cmpd="sng" algn="ctr">
              <a:solidFill>
                <a:sysClr val="window" lastClr="FFFFFF">
                  <a:hueOff val="0"/>
                  <a:satOff val="0"/>
                  <a:lumOff val="0"/>
                  <a:alphaOff val="0"/>
                </a:sysClr>
              </a:solidFill>
              <a:prstDash val="solid"/>
            </a:ln>
            <a:effectLst/>
          </p:spPr>
        </p:sp>
        <p:sp>
          <p:nvSpPr>
            <p:cNvPr id="20" name="矩形 26"/>
            <p:cNvSpPr>
              <a:spLocks noChangeArrowheads="1"/>
            </p:cNvSpPr>
            <p:nvPr/>
          </p:nvSpPr>
          <p:spPr bwMode="auto">
            <a:xfrm>
              <a:off x="1866899" y="3079750"/>
              <a:ext cx="13525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0" hangingPunct="0">
                <a:defRPr/>
              </a:pPr>
              <a:r>
                <a:rPr lang="zh-CN" altLang="en-US" b="1" kern="0" dirty="0" smtClean="0">
                  <a:solidFill>
                    <a:srgbClr val="1369B2"/>
                  </a:solidFill>
                  <a:latin typeface="微软雅黑" pitchFamily="34" charset="-122"/>
                  <a:ea typeface="微软雅黑" pitchFamily="34" charset="-122"/>
                </a:rPr>
                <a:t>自动</a:t>
              </a:r>
              <a:r>
                <a:rPr lang="zh-CN" altLang="en-US" b="1" kern="0" dirty="0">
                  <a:solidFill>
                    <a:srgbClr val="1369B2"/>
                  </a:solidFill>
                  <a:latin typeface="微软雅黑" pitchFamily="34" charset="-122"/>
                  <a:ea typeface="微软雅黑" pitchFamily="34" charset="-122"/>
                </a:rPr>
                <a:t>补</a:t>
              </a:r>
              <a:r>
                <a:rPr lang="zh-CN" altLang="en-US" b="1" kern="0" dirty="0" smtClean="0">
                  <a:solidFill>
                    <a:srgbClr val="1369B2"/>
                  </a:solidFill>
                  <a:latin typeface="微软雅黑" pitchFamily="34" charset="-122"/>
                  <a:ea typeface="微软雅黑" pitchFamily="34" charset="-122"/>
                </a:rPr>
                <a:t>全</a:t>
              </a:r>
              <a:endParaRPr lang="en-US" altLang="zh-CN" b="1" kern="0" dirty="0" smtClean="0">
                <a:solidFill>
                  <a:srgbClr val="1369B2"/>
                </a:solidFill>
                <a:latin typeface="微软雅黑" pitchFamily="34" charset="-122"/>
                <a:ea typeface="微软雅黑" pitchFamily="34" charset="-122"/>
              </a:endParaRPr>
            </a:p>
            <a:p>
              <a:pPr algn="ctr" eaLnBrk="0" hangingPunct="0">
                <a:defRPr/>
              </a:pPr>
              <a:r>
                <a:rPr lang="zh-CN" altLang="en-US" b="1" kern="0" dirty="0" smtClean="0">
                  <a:solidFill>
                    <a:srgbClr val="1369B2"/>
                  </a:solidFill>
                  <a:latin typeface="微软雅黑" pitchFamily="34" charset="-122"/>
                  <a:ea typeface="微软雅黑" pitchFamily="34" charset="-122"/>
                </a:rPr>
                <a:t>路径</a:t>
              </a:r>
              <a:endParaRPr lang="zh-CN" altLang="zh-CN" kern="0" dirty="0" smtClean="0">
                <a:solidFill>
                  <a:srgbClr val="1369B2"/>
                </a:solidFill>
                <a:latin typeface="微软雅黑" pitchFamily="34" charset="-122"/>
                <a:ea typeface="微软雅黑" pitchFamily="34" charset="-122"/>
              </a:endParaRPr>
            </a:p>
          </p:txBody>
        </p:sp>
      </p:grpSp>
      <p:sp>
        <p:nvSpPr>
          <p:cNvPr id="21" name="矩形 20"/>
          <p:cNvSpPr/>
          <p:nvPr/>
        </p:nvSpPr>
        <p:spPr>
          <a:xfrm>
            <a:off x="362198" y="2240274"/>
            <a:ext cx="6327939" cy="2308324"/>
          </a:xfrm>
          <a:prstGeom prst="rect">
            <a:avLst/>
          </a:prstGeom>
        </p:spPr>
        <p:txBody>
          <a:bodyPr wrap="square">
            <a:spAutoFit/>
          </a:bodyPr>
          <a:lstStyle/>
          <a:p>
            <a:pPr>
              <a:lnSpc>
                <a:spcPct val="200000"/>
              </a:lnSpc>
            </a:pPr>
            <a:r>
              <a:rPr lang="zh-CN" altLang="en-US" b="1" u="sng" dirty="0">
                <a:solidFill>
                  <a:srgbClr val="0070C0"/>
                </a:solidFill>
              </a:rPr>
              <a:t>作用</a:t>
            </a:r>
            <a:r>
              <a:rPr lang="zh-CN" altLang="en-US" dirty="0" smtClean="0"/>
              <a:t>：实际路径很长，为便于操作可使用自动补全路径功能</a:t>
            </a:r>
            <a:endParaRPr lang="en-US" altLang="zh-CN" dirty="0" smtClean="0"/>
          </a:p>
          <a:p>
            <a:pPr>
              <a:lnSpc>
                <a:spcPct val="200000"/>
              </a:lnSpc>
            </a:pPr>
            <a:r>
              <a:rPr lang="zh-CN" altLang="en-US" b="1" u="sng" dirty="0" smtClean="0">
                <a:solidFill>
                  <a:srgbClr val="0070C0"/>
                </a:solidFill>
              </a:rPr>
              <a:t>具体操作</a:t>
            </a:r>
            <a:r>
              <a:rPr lang="zh-CN" altLang="en-US" dirty="0" smtClean="0"/>
              <a:t>：</a:t>
            </a:r>
            <a:r>
              <a:rPr lang="en-US" altLang="zh-CN" dirty="0"/>
              <a:t>TAB</a:t>
            </a:r>
            <a:r>
              <a:rPr lang="zh-CN" altLang="en-US" dirty="0" smtClean="0"/>
              <a:t>键</a:t>
            </a:r>
            <a:endParaRPr lang="en-US" altLang="zh-CN" dirty="0" smtClean="0"/>
          </a:p>
          <a:p>
            <a:pPr>
              <a:lnSpc>
                <a:spcPct val="200000"/>
              </a:lnSpc>
            </a:pPr>
            <a:r>
              <a:rPr lang="zh-CN" altLang="en-US" b="1" u="sng" dirty="0">
                <a:solidFill>
                  <a:srgbClr val="0070C0"/>
                </a:solidFill>
              </a:rPr>
              <a:t>提示</a:t>
            </a:r>
            <a:r>
              <a:rPr lang="zh-CN" altLang="en-US" dirty="0" smtClean="0"/>
              <a:t>：</a:t>
            </a:r>
            <a:r>
              <a:rPr lang="zh-CN" altLang="en-US" dirty="0"/>
              <a:t>如果在同一个目录下有多个以“</a:t>
            </a:r>
            <a:r>
              <a:rPr lang="en-US" altLang="zh-CN" dirty="0" smtClean="0"/>
              <a:t>it</a:t>
            </a:r>
            <a:r>
              <a:rPr lang="zh-CN" altLang="en-US" dirty="0" smtClean="0"/>
              <a:t>” 开始</a:t>
            </a:r>
            <a:r>
              <a:rPr lang="zh-CN" altLang="en-US" dirty="0"/>
              <a:t>的文件，则不会自动补全并将符合条件的文件列出来</a:t>
            </a:r>
            <a:r>
              <a:rPr lang="zh-CN" altLang="en-US" dirty="0" smtClean="0"/>
              <a:t>。</a:t>
            </a:r>
            <a:endParaRPr lang="en-US" altLang="zh-CN" dirty="0" smtClean="0"/>
          </a:p>
        </p:txBody>
      </p:sp>
      <p:sp>
        <p:nvSpPr>
          <p:cNvPr id="2" name="矩形 1"/>
          <p:cNvSpPr/>
          <p:nvPr/>
        </p:nvSpPr>
        <p:spPr>
          <a:xfrm>
            <a:off x="362198" y="4489987"/>
            <a:ext cx="8553202" cy="1200329"/>
          </a:xfrm>
          <a:prstGeom prst="rect">
            <a:avLst/>
          </a:prstGeom>
        </p:spPr>
        <p:txBody>
          <a:bodyPr wrap="square">
            <a:spAutoFit/>
          </a:bodyPr>
          <a:lstStyle/>
          <a:p>
            <a:pPr>
              <a:lnSpc>
                <a:spcPct val="200000"/>
              </a:lnSpc>
            </a:pPr>
            <a:r>
              <a:rPr lang="zh-CN" altLang="en-US" b="1" u="sng" dirty="0">
                <a:solidFill>
                  <a:srgbClr val="0070C0"/>
                </a:solidFill>
              </a:rPr>
              <a:t>示例</a:t>
            </a:r>
            <a:r>
              <a:rPr lang="zh-CN" altLang="en-US" dirty="0"/>
              <a:t>：在</a:t>
            </a:r>
            <a:r>
              <a:rPr lang="en-US" altLang="zh-CN" dirty="0"/>
              <a:t>ls</a:t>
            </a:r>
            <a:r>
              <a:rPr lang="zh-CN" altLang="en-US" dirty="0"/>
              <a:t>命令中输入一个不完整的路径“</a:t>
            </a:r>
            <a:r>
              <a:rPr lang="en-US" altLang="zh-CN" dirty="0"/>
              <a:t>ls /</a:t>
            </a:r>
            <a:r>
              <a:rPr lang="en-US" altLang="zh-CN" dirty="0" smtClean="0"/>
              <a:t>home/it</a:t>
            </a:r>
            <a:r>
              <a:rPr lang="zh-CN" altLang="en-US" dirty="0" smtClean="0"/>
              <a:t>”，</a:t>
            </a:r>
            <a:r>
              <a:rPr lang="zh-CN" altLang="en-US" dirty="0"/>
              <a:t>此时按</a:t>
            </a:r>
            <a:r>
              <a:rPr lang="en-US" altLang="zh-CN" dirty="0"/>
              <a:t>TAB</a:t>
            </a:r>
            <a:r>
              <a:rPr lang="zh-CN" altLang="en-US" dirty="0"/>
              <a:t>键，就会自动将末尾的“</a:t>
            </a:r>
            <a:r>
              <a:rPr lang="en-US" altLang="zh-CN" dirty="0" smtClean="0"/>
              <a:t>it</a:t>
            </a:r>
            <a:r>
              <a:rPr lang="zh-CN" altLang="en-US" dirty="0" smtClean="0"/>
              <a:t>”补</a:t>
            </a:r>
            <a:r>
              <a:rPr lang="zh-CN" altLang="en-US" dirty="0"/>
              <a:t>全为“</a:t>
            </a:r>
            <a:r>
              <a:rPr lang="en-US" altLang="zh-CN" dirty="0" err="1" smtClean="0"/>
              <a:t>itheima</a:t>
            </a:r>
            <a:r>
              <a:rPr lang="zh-CN" altLang="en-US" dirty="0" smtClean="0"/>
              <a:t>”（</a:t>
            </a:r>
            <a:r>
              <a:rPr lang="zh-CN" altLang="en-US" dirty="0"/>
              <a:t>前提是该文件实际存在</a:t>
            </a:r>
            <a:r>
              <a:rPr lang="zh-CN" altLang="en-US" dirty="0" smtClean="0"/>
              <a:t>）</a:t>
            </a:r>
            <a:r>
              <a:rPr lang="zh-CN" altLang="en-US" dirty="0"/>
              <a:t>。</a:t>
            </a:r>
            <a:endParaRPr lang="en-US" altLang="zh-CN" dirty="0"/>
          </a:p>
        </p:txBody>
      </p:sp>
    </p:spTree>
    <p:custDataLst>
      <p:tags r:id="rId1"/>
    </p:custDataLst>
    <p:extLst>
      <p:ext uri="{BB962C8B-B14F-4D97-AF65-F5344CB8AC3E}">
        <p14:creationId xmlns:p14="http://schemas.microsoft.com/office/powerpoint/2010/main" val="239376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其他</a:t>
            </a:r>
            <a:r>
              <a:rPr lang="zh-CN" altLang="en-US" sz="2000" b="1" dirty="0">
                <a:solidFill>
                  <a:schemeClr val="tx1">
                    <a:lumMod val="50000"/>
                    <a:lumOff val="50000"/>
                  </a:schemeClr>
                </a:solidFill>
                <a:latin typeface="微软雅黑" pitchFamily="34" charset="-122"/>
                <a:ea typeface="微软雅黑" pitchFamily="34" charset="-122"/>
              </a:rPr>
              <a:t>命令和操作</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7" name="组合 16"/>
          <p:cNvGrpSpPr>
            <a:grpSpLocks/>
          </p:cNvGrpSpPr>
          <p:nvPr/>
        </p:nvGrpSpPr>
        <p:grpSpPr bwMode="auto">
          <a:xfrm>
            <a:off x="6690137" y="2269025"/>
            <a:ext cx="1990725" cy="1960075"/>
            <a:chOff x="1549400" y="2381250"/>
            <a:chExt cx="1990725" cy="1960075"/>
          </a:xfrm>
        </p:grpSpPr>
        <p:sp>
          <p:nvSpPr>
            <p:cNvPr id="18" name="任意多边形 17"/>
            <p:cNvSpPr/>
            <p:nvPr/>
          </p:nvSpPr>
          <p:spPr bwMode="auto">
            <a:xfrm>
              <a:off x="1549400" y="2381250"/>
              <a:ext cx="1990725" cy="1960075"/>
            </a:xfrm>
            <a:custGeom>
              <a:avLst/>
              <a:gdLst>
                <a:gd name="connsiteX0" fmla="*/ 0 w 1991320"/>
                <a:gd name="connsiteY0" fmla="*/ 199132 h 4064000"/>
                <a:gd name="connsiteX1" fmla="*/ 199132 w 1991320"/>
                <a:gd name="connsiteY1" fmla="*/ 0 h 4064000"/>
                <a:gd name="connsiteX2" fmla="*/ 1792188 w 1991320"/>
                <a:gd name="connsiteY2" fmla="*/ 0 h 4064000"/>
                <a:gd name="connsiteX3" fmla="*/ 1991320 w 1991320"/>
                <a:gd name="connsiteY3" fmla="*/ 199132 h 4064000"/>
                <a:gd name="connsiteX4" fmla="*/ 1991320 w 1991320"/>
                <a:gd name="connsiteY4" fmla="*/ 3864868 h 4064000"/>
                <a:gd name="connsiteX5" fmla="*/ 1792188 w 1991320"/>
                <a:gd name="connsiteY5" fmla="*/ 4064000 h 4064000"/>
                <a:gd name="connsiteX6" fmla="*/ 199132 w 1991320"/>
                <a:gd name="connsiteY6" fmla="*/ 4064000 h 4064000"/>
                <a:gd name="connsiteX7" fmla="*/ 0 w 1991320"/>
                <a:gd name="connsiteY7" fmla="*/ 3864868 h 4064000"/>
                <a:gd name="connsiteX8" fmla="*/ 0 w 1991320"/>
                <a:gd name="connsiteY8" fmla="*/ 199132 h 40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320" h="4064000">
                  <a:moveTo>
                    <a:pt x="0" y="199132"/>
                  </a:moveTo>
                  <a:cubicBezTo>
                    <a:pt x="0" y="89154"/>
                    <a:pt x="89154" y="0"/>
                    <a:pt x="199132" y="0"/>
                  </a:cubicBezTo>
                  <a:lnTo>
                    <a:pt x="1792188" y="0"/>
                  </a:lnTo>
                  <a:cubicBezTo>
                    <a:pt x="1902166" y="0"/>
                    <a:pt x="1991320" y="89154"/>
                    <a:pt x="1991320" y="199132"/>
                  </a:cubicBezTo>
                  <a:lnTo>
                    <a:pt x="1991320" y="3864868"/>
                  </a:lnTo>
                  <a:cubicBezTo>
                    <a:pt x="1991320" y="3974846"/>
                    <a:pt x="1902166" y="4064000"/>
                    <a:pt x="1792188" y="4064000"/>
                  </a:cubicBezTo>
                  <a:lnTo>
                    <a:pt x="199132" y="4064000"/>
                  </a:lnTo>
                  <a:cubicBezTo>
                    <a:pt x="89154" y="4064000"/>
                    <a:pt x="0" y="3974846"/>
                    <a:pt x="0" y="3864868"/>
                  </a:cubicBezTo>
                  <a:lnTo>
                    <a:pt x="0" y="199132"/>
                  </a:lnTo>
                  <a:close/>
                </a:path>
              </a:pathLst>
            </a:custGeom>
            <a:solidFill>
              <a:sysClr val="window" lastClr="FFFFFF">
                <a:lumMod val="65000"/>
                <a:alpha val="94118"/>
              </a:sysClr>
            </a:solidFill>
            <a:ln w="25400" cap="flat" cmpd="sng" algn="ctr">
              <a:solidFill>
                <a:sysClr val="window" lastClr="FFFFFF">
                  <a:hueOff val="0"/>
                  <a:satOff val="0"/>
                  <a:lumOff val="0"/>
                  <a:alphaOff val="0"/>
                </a:sysClr>
              </a:solidFill>
              <a:prstDash val="solid"/>
            </a:ln>
            <a:effectLst/>
          </p:spPr>
          <p:txBody>
            <a:bodyPr lIns="327152" tIns="1952752" rIns="327152" bIns="1139952" spcCol="1270" anchor="ctr"/>
            <a:lstStyle/>
            <a:p>
              <a:pPr algn="ctr" defTabSz="2044700" eaLnBrk="0" hangingPunct="0">
                <a:lnSpc>
                  <a:spcPct val="90000"/>
                </a:lnSpc>
                <a:spcAft>
                  <a:spcPct val="35000"/>
                </a:spcAft>
                <a:defRPr/>
              </a:pPr>
              <a:endParaRPr lang="zh-CN" altLang="en-US" sz="4600" kern="0" dirty="0">
                <a:solidFill>
                  <a:prstClr val="black"/>
                </a:solidFill>
                <a:latin typeface="Arial"/>
                <a:ea typeface="宋体"/>
              </a:endParaRPr>
            </a:p>
          </p:txBody>
        </p:sp>
        <p:sp>
          <p:nvSpPr>
            <p:cNvPr id="19" name="椭圆 18"/>
            <p:cNvSpPr/>
            <p:nvPr/>
          </p:nvSpPr>
          <p:spPr bwMode="auto">
            <a:xfrm>
              <a:off x="1866900" y="2701925"/>
              <a:ext cx="1352550" cy="1352550"/>
            </a:xfrm>
            <a:prstGeom prst="ellipse">
              <a:avLst/>
            </a:prstGeom>
            <a:solidFill>
              <a:sysClr val="window" lastClr="FFFFFF">
                <a:lumMod val="85000"/>
                <a:alpha val="90000"/>
              </a:sysClr>
            </a:solidFill>
            <a:ln w="25400" cap="flat" cmpd="sng" algn="ctr">
              <a:solidFill>
                <a:sysClr val="window" lastClr="FFFFFF">
                  <a:hueOff val="0"/>
                  <a:satOff val="0"/>
                  <a:lumOff val="0"/>
                  <a:alphaOff val="0"/>
                </a:sysClr>
              </a:solidFill>
              <a:prstDash val="solid"/>
            </a:ln>
            <a:effectLst/>
          </p:spPr>
        </p:sp>
        <p:sp>
          <p:nvSpPr>
            <p:cNvPr id="20" name="矩形 26"/>
            <p:cNvSpPr>
              <a:spLocks noChangeArrowheads="1"/>
            </p:cNvSpPr>
            <p:nvPr/>
          </p:nvSpPr>
          <p:spPr bwMode="auto">
            <a:xfrm>
              <a:off x="1866899" y="3079750"/>
              <a:ext cx="13525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0" hangingPunct="0">
                <a:defRPr/>
              </a:pPr>
              <a:r>
                <a:rPr lang="zh-CN" altLang="en-US" b="1" kern="0" dirty="0" smtClean="0">
                  <a:solidFill>
                    <a:srgbClr val="1369B2"/>
                  </a:solidFill>
                  <a:latin typeface="微软雅黑" pitchFamily="34" charset="-122"/>
                  <a:ea typeface="微软雅黑" pitchFamily="34" charset="-122"/>
                </a:rPr>
                <a:t>历史命令</a:t>
              </a:r>
              <a:endParaRPr lang="en-US" altLang="zh-CN" b="1" kern="0" dirty="0" smtClean="0">
                <a:solidFill>
                  <a:srgbClr val="1369B2"/>
                </a:solidFill>
                <a:latin typeface="微软雅黑" pitchFamily="34" charset="-122"/>
                <a:ea typeface="微软雅黑" pitchFamily="34" charset="-122"/>
              </a:endParaRPr>
            </a:p>
            <a:p>
              <a:pPr algn="ctr" eaLnBrk="0" hangingPunct="0">
                <a:defRPr/>
              </a:pPr>
              <a:r>
                <a:rPr lang="zh-CN" altLang="en-US" b="1" kern="0" dirty="0" smtClean="0">
                  <a:solidFill>
                    <a:srgbClr val="1369B2"/>
                  </a:solidFill>
                  <a:latin typeface="微软雅黑" pitchFamily="34" charset="-122"/>
                  <a:ea typeface="微软雅黑" pitchFamily="34" charset="-122"/>
                </a:rPr>
                <a:t>切换</a:t>
              </a:r>
              <a:endParaRPr lang="zh-CN" altLang="zh-CN" kern="0" dirty="0" smtClean="0">
                <a:solidFill>
                  <a:srgbClr val="1369B2"/>
                </a:solidFill>
                <a:latin typeface="微软雅黑" pitchFamily="34" charset="-122"/>
                <a:ea typeface="微软雅黑" pitchFamily="34" charset="-122"/>
              </a:endParaRPr>
            </a:p>
          </p:txBody>
        </p:sp>
      </p:grpSp>
      <p:sp>
        <p:nvSpPr>
          <p:cNvPr id="21" name="矩形 20"/>
          <p:cNvSpPr/>
          <p:nvPr/>
        </p:nvSpPr>
        <p:spPr>
          <a:xfrm>
            <a:off x="362198" y="2240274"/>
            <a:ext cx="6327939" cy="2308324"/>
          </a:xfrm>
          <a:prstGeom prst="rect">
            <a:avLst/>
          </a:prstGeom>
        </p:spPr>
        <p:txBody>
          <a:bodyPr wrap="square">
            <a:spAutoFit/>
          </a:bodyPr>
          <a:lstStyle/>
          <a:p>
            <a:pPr>
              <a:lnSpc>
                <a:spcPct val="200000"/>
              </a:lnSpc>
            </a:pPr>
            <a:r>
              <a:rPr lang="zh-CN" altLang="en-US" b="1" u="sng" dirty="0">
                <a:solidFill>
                  <a:srgbClr val="0070C0"/>
                </a:solidFill>
              </a:rPr>
              <a:t>情境</a:t>
            </a:r>
            <a:r>
              <a:rPr lang="zh-CN" altLang="en-US" dirty="0" smtClean="0"/>
              <a:t>：</a:t>
            </a:r>
            <a:r>
              <a:rPr lang="zh-CN" altLang="en-US" dirty="0"/>
              <a:t>经常使用命令的用户可能会遇到这样一种情况，前面输入了一段很长的命令由于其中一个字符写错导致整个命令无法执行，又要重新输入一遍，相当麻烦</a:t>
            </a:r>
            <a:r>
              <a:rPr lang="zh-CN" altLang="en-US" dirty="0" smtClean="0"/>
              <a:t>。</a:t>
            </a:r>
            <a:endParaRPr lang="en-US" altLang="zh-CN" dirty="0" smtClean="0"/>
          </a:p>
          <a:p>
            <a:pPr>
              <a:lnSpc>
                <a:spcPct val="200000"/>
              </a:lnSpc>
            </a:pPr>
            <a:r>
              <a:rPr lang="zh-CN" altLang="en-US" b="1" u="sng" dirty="0" smtClean="0">
                <a:solidFill>
                  <a:srgbClr val="0070C0"/>
                </a:solidFill>
              </a:rPr>
              <a:t>具体操作</a:t>
            </a:r>
            <a:r>
              <a:rPr lang="zh-CN" altLang="en-US" dirty="0" smtClean="0"/>
              <a:t>：按</a:t>
            </a:r>
            <a:r>
              <a:rPr lang="zh-CN" altLang="en-US" dirty="0"/>
              <a:t>上下光标键切换历史命令</a:t>
            </a:r>
            <a:r>
              <a:rPr lang="zh-CN" altLang="en-US" dirty="0" smtClean="0"/>
              <a:t>。</a:t>
            </a:r>
            <a:endParaRPr lang="en-US" altLang="zh-CN" dirty="0" smtClean="0"/>
          </a:p>
        </p:txBody>
      </p:sp>
      <p:sp>
        <p:nvSpPr>
          <p:cNvPr id="3" name="矩形 2"/>
          <p:cNvSpPr/>
          <p:nvPr/>
        </p:nvSpPr>
        <p:spPr>
          <a:xfrm>
            <a:off x="387598" y="4510498"/>
            <a:ext cx="8527802" cy="1200329"/>
          </a:xfrm>
          <a:prstGeom prst="rect">
            <a:avLst/>
          </a:prstGeom>
        </p:spPr>
        <p:txBody>
          <a:bodyPr wrap="square">
            <a:spAutoFit/>
          </a:bodyPr>
          <a:lstStyle/>
          <a:p>
            <a:pPr>
              <a:lnSpc>
                <a:spcPct val="200000"/>
              </a:lnSpc>
            </a:pPr>
            <a:r>
              <a:rPr lang="zh-CN" altLang="en-US" b="1" u="sng" dirty="0">
                <a:solidFill>
                  <a:srgbClr val="0070C0"/>
                </a:solidFill>
              </a:rPr>
              <a:t>提示</a:t>
            </a:r>
            <a:r>
              <a:rPr lang="zh-CN" altLang="en-US" dirty="0"/>
              <a:t>：在一个终端里执行过的历史命令是被自动记忆的</a:t>
            </a:r>
            <a:r>
              <a:rPr lang="zh-CN" altLang="en-US" dirty="0" smtClean="0"/>
              <a:t>，通过</a:t>
            </a:r>
            <a:r>
              <a:rPr lang="en-US" altLang="zh-CN" dirty="0" smtClean="0"/>
              <a:t>history</a:t>
            </a:r>
            <a:r>
              <a:rPr lang="zh-CN" altLang="en-US" dirty="0" smtClean="0"/>
              <a:t>命令可以查看历史记录。</a:t>
            </a:r>
            <a:endParaRPr lang="en-US" altLang="zh-CN" dirty="0"/>
          </a:p>
        </p:txBody>
      </p:sp>
    </p:spTree>
    <p:custDataLst>
      <p:tags r:id="rId1"/>
    </p:custDataLst>
    <p:extLst>
      <p:ext uri="{BB962C8B-B14F-4D97-AF65-F5344CB8AC3E}">
        <p14:creationId xmlns:p14="http://schemas.microsoft.com/office/powerpoint/2010/main" val="3926082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其他</a:t>
            </a:r>
            <a:r>
              <a:rPr lang="zh-CN" altLang="en-US" sz="2000" b="1" dirty="0">
                <a:solidFill>
                  <a:schemeClr val="tx1">
                    <a:lumMod val="50000"/>
                    <a:lumOff val="50000"/>
                  </a:schemeClr>
                </a:solidFill>
                <a:latin typeface="微软雅黑" pitchFamily="34" charset="-122"/>
                <a:ea typeface="微软雅黑" pitchFamily="34" charset="-122"/>
              </a:rPr>
              <a:t>命令和操作</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7" name="组合 16"/>
          <p:cNvGrpSpPr>
            <a:grpSpLocks/>
          </p:cNvGrpSpPr>
          <p:nvPr/>
        </p:nvGrpSpPr>
        <p:grpSpPr bwMode="auto">
          <a:xfrm>
            <a:off x="6690137" y="2269025"/>
            <a:ext cx="1990725" cy="1960075"/>
            <a:chOff x="1549400" y="2381250"/>
            <a:chExt cx="1990725" cy="1960075"/>
          </a:xfrm>
        </p:grpSpPr>
        <p:sp>
          <p:nvSpPr>
            <p:cNvPr id="18" name="任意多边形 17"/>
            <p:cNvSpPr/>
            <p:nvPr/>
          </p:nvSpPr>
          <p:spPr bwMode="auto">
            <a:xfrm>
              <a:off x="1549400" y="2381250"/>
              <a:ext cx="1990725" cy="1960075"/>
            </a:xfrm>
            <a:custGeom>
              <a:avLst/>
              <a:gdLst>
                <a:gd name="connsiteX0" fmla="*/ 0 w 1991320"/>
                <a:gd name="connsiteY0" fmla="*/ 199132 h 4064000"/>
                <a:gd name="connsiteX1" fmla="*/ 199132 w 1991320"/>
                <a:gd name="connsiteY1" fmla="*/ 0 h 4064000"/>
                <a:gd name="connsiteX2" fmla="*/ 1792188 w 1991320"/>
                <a:gd name="connsiteY2" fmla="*/ 0 h 4064000"/>
                <a:gd name="connsiteX3" fmla="*/ 1991320 w 1991320"/>
                <a:gd name="connsiteY3" fmla="*/ 199132 h 4064000"/>
                <a:gd name="connsiteX4" fmla="*/ 1991320 w 1991320"/>
                <a:gd name="connsiteY4" fmla="*/ 3864868 h 4064000"/>
                <a:gd name="connsiteX5" fmla="*/ 1792188 w 1991320"/>
                <a:gd name="connsiteY5" fmla="*/ 4064000 h 4064000"/>
                <a:gd name="connsiteX6" fmla="*/ 199132 w 1991320"/>
                <a:gd name="connsiteY6" fmla="*/ 4064000 h 4064000"/>
                <a:gd name="connsiteX7" fmla="*/ 0 w 1991320"/>
                <a:gd name="connsiteY7" fmla="*/ 3864868 h 4064000"/>
                <a:gd name="connsiteX8" fmla="*/ 0 w 1991320"/>
                <a:gd name="connsiteY8" fmla="*/ 199132 h 40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320" h="4064000">
                  <a:moveTo>
                    <a:pt x="0" y="199132"/>
                  </a:moveTo>
                  <a:cubicBezTo>
                    <a:pt x="0" y="89154"/>
                    <a:pt x="89154" y="0"/>
                    <a:pt x="199132" y="0"/>
                  </a:cubicBezTo>
                  <a:lnTo>
                    <a:pt x="1792188" y="0"/>
                  </a:lnTo>
                  <a:cubicBezTo>
                    <a:pt x="1902166" y="0"/>
                    <a:pt x="1991320" y="89154"/>
                    <a:pt x="1991320" y="199132"/>
                  </a:cubicBezTo>
                  <a:lnTo>
                    <a:pt x="1991320" y="3864868"/>
                  </a:lnTo>
                  <a:cubicBezTo>
                    <a:pt x="1991320" y="3974846"/>
                    <a:pt x="1902166" y="4064000"/>
                    <a:pt x="1792188" y="4064000"/>
                  </a:cubicBezTo>
                  <a:lnTo>
                    <a:pt x="199132" y="4064000"/>
                  </a:lnTo>
                  <a:cubicBezTo>
                    <a:pt x="89154" y="4064000"/>
                    <a:pt x="0" y="3974846"/>
                    <a:pt x="0" y="3864868"/>
                  </a:cubicBezTo>
                  <a:lnTo>
                    <a:pt x="0" y="199132"/>
                  </a:lnTo>
                  <a:close/>
                </a:path>
              </a:pathLst>
            </a:custGeom>
            <a:solidFill>
              <a:sysClr val="window" lastClr="FFFFFF">
                <a:lumMod val="65000"/>
                <a:alpha val="94118"/>
              </a:sysClr>
            </a:solidFill>
            <a:ln w="25400" cap="flat" cmpd="sng" algn="ctr">
              <a:solidFill>
                <a:sysClr val="window" lastClr="FFFFFF">
                  <a:hueOff val="0"/>
                  <a:satOff val="0"/>
                  <a:lumOff val="0"/>
                  <a:alphaOff val="0"/>
                </a:sysClr>
              </a:solidFill>
              <a:prstDash val="solid"/>
            </a:ln>
            <a:effectLst/>
          </p:spPr>
          <p:txBody>
            <a:bodyPr lIns="327152" tIns="1952752" rIns="327152" bIns="1139952" spcCol="1270" anchor="ctr"/>
            <a:lstStyle/>
            <a:p>
              <a:pPr algn="ctr" defTabSz="2044700" eaLnBrk="0" hangingPunct="0">
                <a:lnSpc>
                  <a:spcPct val="90000"/>
                </a:lnSpc>
                <a:spcAft>
                  <a:spcPct val="35000"/>
                </a:spcAft>
                <a:defRPr/>
              </a:pPr>
              <a:endParaRPr lang="zh-CN" altLang="en-US" sz="4600" kern="0" dirty="0">
                <a:solidFill>
                  <a:prstClr val="black"/>
                </a:solidFill>
                <a:latin typeface="Arial"/>
                <a:ea typeface="宋体"/>
              </a:endParaRPr>
            </a:p>
          </p:txBody>
        </p:sp>
        <p:sp>
          <p:nvSpPr>
            <p:cNvPr id="19" name="椭圆 18"/>
            <p:cNvSpPr/>
            <p:nvPr/>
          </p:nvSpPr>
          <p:spPr bwMode="auto">
            <a:xfrm>
              <a:off x="1866900" y="2701925"/>
              <a:ext cx="1352550" cy="1352550"/>
            </a:xfrm>
            <a:prstGeom prst="ellipse">
              <a:avLst/>
            </a:prstGeom>
            <a:solidFill>
              <a:sysClr val="window" lastClr="FFFFFF">
                <a:lumMod val="85000"/>
                <a:alpha val="90000"/>
              </a:sysClr>
            </a:solidFill>
            <a:ln w="25400" cap="flat" cmpd="sng" algn="ctr">
              <a:solidFill>
                <a:sysClr val="window" lastClr="FFFFFF">
                  <a:hueOff val="0"/>
                  <a:satOff val="0"/>
                  <a:lumOff val="0"/>
                  <a:alphaOff val="0"/>
                </a:sysClr>
              </a:solidFill>
              <a:prstDash val="solid"/>
            </a:ln>
            <a:effectLst/>
          </p:spPr>
        </p:sp>
        <p:sp>
          <p:nvSpPr>
            <p:cNvPr id="20" name="矩形 26"/>
            <p:cNvSpPr>
              <a:spLocks noChangeArrowheads="1"/>
            </p:cNvSpPr>
            <p:nvPr/>
          </p:nvSpPr>
          <p:spPr bwMode="auto">
            <a:xfrm>
              <a:off x="1866899" y="3206750"/>
              <a:ext cx="13525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0" hangingPunct="0">
                <a:defRPr/>
              </a:pPr>
              <a:r>
                <a:rPr lang="zh-CN" altLang="en-US" b="1" kern="0" dirty="0" smtClean="0">
                  <a:solidFill>
                    <a:srgbClr val="1369B2"/>
                  </a:solidFill>
                  <a:latin typeface="微软雅黑" pitchFamily="34" charset="-122"/>
                  <a:ea typeface="微软雅黑" pitchFamily="34" charset="-122"/>
                </a:rPr>
                <a:t>使用</a:t>
              </a:r>
              <a:r>
                <a:rPr lang="zh-CN" altLang="en-US" b="1" kern="0" dirty="0">
                  <a:solidFill>
                    <a:srgbClr val="1369B2"/>
                  </a:solidFill>
                  <a:latin typeface="微软雅黑" pitchFamily="34" charset="-122"/>
                  <a:ea typeface="微软雅黑" pitchFamily="34" charset="-122"/>
                </a:rPr>
                <a:t>变量</a:t>
              </a:r>
              <a:endParaRPr lang="zh-CN" altLang="zh-CN" kern="0" dirty="0" smtClean="0">
                <a:solidFill>
                  <a:srgbClr val="1369B2"/>
                </a:solidFill>
                <a:latin typeface="微软雅黑" pitchFamily="34" charset="-122"/>
                <a:ea typeface="微软雅黑" pitchFamily="34" charset="-122"/>
              </a:endParaRPr>
            </a:p>
          </p:txBody>
        </p:sp>
      </p:grpSp>
      <p:sp>
        <p:nvSpPr>
          <p:cNvPr id="21" name="矩形 20"/>
          <p:cNvSpPr/>
          <p:nvPr/>
        </p:nvSpPr>
        <p:spPr>
          <a:xfrm>
            <a:off x="362198" y="2240274"/>
            <a:ext cx="6327939" cy="2862322"/>
          </a:xfrm>
          <a:prstGeom prst="rect">
            <a:avLst/>
          </a:prstGeom>
        </p:spPr>
        <p:txBody>
          <a:bodyPr wrap="square">
            <a:spAutoFit/>
          </a:bodyPr>
          <a:lstStyle/>
          <a:p>
            <a:pPr>
              <a:lnSpc>
                <a:spcPct val="200000"/>
              </a:lnSpc>
            </a:pPr>
            <a:r>
              <a:rPr lang="zh-CN" altLang="en-US" b="1" u="sng" dirty="0" smtClean="0">
                <a:solidFill>
                  <a:srgbClr val="0070C0"/>
                </a:solidFill>
              </a:rPr>
              <a:t>变量</a:t>
            </a:r>
            <a:r>
              <a:rPr lang="zh-CN" altLang="en-US" dirty="0" smtClean="0"/>
              <a:t>：是</a:t>
            </a:r>
            <a:r>
              <a:rPr lang="zh-CN" altLang="en-US" dirty="0"/>
              <a:t>指用一个“</a:t>
            </a:r>
            <a:r>
              <a:rPr lang="en-US" altLang="zh-CN" dirty="0" smtClean="0"/>
              <a:t>$</a:t>
            </a:r>
            <a:r>
              <a:rPr lang="zh-CN" altLang="en-US" dirty="0" smtClean="0"/>
              <a:t>”开始</a:t>
            </a:r>
            <a:r>
              <a:rPr lang="zh-CN" altLang="en-US" dirty="0"/>
              <a:t>的标识符表示一个可变的值，通常用于</a:t>
            </a:r>
            <a:r>
              <a:rPr lang="en-US" altLang="zh-CN" dirty="0"/>
              <a:t>shell</a:t>
            </a:r>
            <a:r>
              <a:rPr lang="zh-CN" altLang="en-US" dirty="0"/>
              <a:t>编程环境中</a:t>
            </a:r>
            <a:r>
              <a:rPr lang="zh-CN" altLang="en-US" dirty="0" smtClean="0"/>
              <a:t>。</a:t>
            </a:r>
            <a:endParaRPr lang="en-US" altLang="zh-CN" dirty="0" smtClean="0"/>
          </a:p>
          <a:p>
            <a:pPr>
              <a:lnSpc>
                <a:spcPct val="200000"/>
              </a:lnSpc>
            </a:pPr>
            <a:r>
              <a:rPr lang="zh-CN" altLang="en-US" b="1" u="sng" dirty="0">
                <a:solidFill>
                  <a:srgbClr val="0070C0"/>
                </a:solidFill>
              </a:rPr>
              <a:t>预定义变量</a:t>
            </a:r>
            <a:r>
              <a:rPr lang="zh-CN" altLang="en-US" dirty="0" smtClean="0"/>
              <a:t>：</a:t>
            </a:r>
            <a:r>
              <a:rPr lang="en-US" altLang="zh-CN" dirty="0" smtClean="0"/>
              <a:t>Linux</a:t>
            </a:r>
            <a:r>
              <a:rPr lang="zh-CN" altLang="en-US" dirty="0"/>
              <a:t>系统中有许多预定义变量用于访问系统环境信息，用户也可以自己定义</a:t>
            </a:r>
            <a:r>
              <a:rPr lang="zh-CN" altLang="en-US" dirty="0" smtClean="0"/>
              <a:t>变量。</a:t>
            </a:r>
            <a:endParaRPr lang="en-US" altLang="zh-CN" dirty="0" smtClean="0"/>
          </a:p>
          <a:p>
            <a:pPr>
              <a:lnSpc>
                <a:spcPct val="200000"/>
              </a:lnSpc>
            </a:pPr>
            <a:r>
              <a:rPr lang="zh-CN" altLang="en-US" b="1" u="sng" dirty="0">
                <a:solidFill>
                  <a:srgbClr val="0070C0"/>
                </a:solidFill>
              </a:rPr>
              <a:t>变量的生命周期</a:t>
            </a:r>
            <a:r>
              <a:rPr lang="zh-CN" altLang="en-US" dirty="0" smtClean="0"/>
              <a:t>：普通</a:t>
            </a:r>
            <a:r>
              <a:rPr lang="zh-CN" altLang="en-US" dirty="0"/>
              <a:t>变量的生命周期为终端或</a:t>
            </a:r>
            <a:r>
              <a:rPr lang="en-US" altLang="zh-CN" dirty="0"/>
              <a:t>shell</a:t>
            </a:r>
            <a:r>
              <a:rPr lang="zh-CN" altLang="en-US" dirty="0"/>
              <a:t>脚本内</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val="3247586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其他</a:t>
            </a:r>
            <a:r>
              <a:rPr lang="zh-CN" altLang="en-US" sz="2000" b="1" dirty="0">
                <a:solidFill>
                  <a:schemeClr val="tx1">
                    <a:lumMod val="50000"/>
                    <a:lumOff val="50000"/>
                  </a:schemeClr>
                </a:solidFill>
                <a:latin typeface="微软雅黑" pitchFamily="34" charset="-122"/>
                <a:ea typeface="微软雅黑" pitchFamily="34" charset="-122"/>
              </a:rPr>
              <a:t>命令和操作</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9" name="组合 2"/>
          <p:cNvGrpSpPr>
            <a:grpSpLocks/>
          </p:cNvGrpSpPr>
          <p:nvPr/>
        </p:nvGrpSpPr>
        <p:grpSpPr bwMode="auto">
          <a:xfrm>
            <a:off x="990600" y="1868766"/>
            <a:ext cx="5194300" cy="3706534"/>
            <a:chOff x="3451224" y="3515222"/>
            <a:chExt cx="2858684" cy="3709519"/>
          </a:xfrm>
        </p:grpSpPr>
        <p:sp>
          <p:nvSpPr>
            <p:cNvPr id="10" name="矩形 1"/>
            <p:cNvSpPr>
              <a:spLocks noChangeArrowheads="1"/>
            </p:cNvSpPr>
            <p:nvPr/>
          </p:nvSpPr>
          <p:spPr bwMode="auto">
            <a:xfrm>
              <a:off x="3451224" y="3515222"/>
              <a:ext cx="2858684" cy="3709519"/>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1" name="矩形 8"/>
            <p:cNvSpPr>
              <a:spLocks noChangeArrowheads="1"/>
            </p:cNvSpPr>
            <p:nvPr/>
          </p:nvSpPr>
          <p:spPr bwMode="auto">
            <a:xfrm>
              <a:off x="3530271" y="3595351"/>
              <a:ext cx="2779637" cy="354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s-ES" altLang="zh-CN" sz="1600" b="1" kern="0" dirty="0">
                  <a:solidFill>
                    <a:prstClr val="white"/>
                  </a:solidFill>
                  <a:latin typeface="微软雅黑" pitchFamily="34" charset="-122"/>
                  <a:ea typeface="微软雅黑" pitchFamily="34" charset="-122"/>
                </a:rPr>
                <a:t>[itheima@localhost ~]$ echo $HOME</a:t>
              </a:r>
            </a:p>
            <a:p>
              <a:pPr marL="0" lvl="0" indent="0" eaLnBrk="0" hangingPunct="0">
                <a:lnSpc>
                  <a:spcPct val="200000"/>
                </a:lnSpc>
                <a:defRPr/>
              </a:pPr>
              <a:r>
                <a:rPr lang="es-ES" altLang="zh-CN" sz="1600" b="1" kern="0" dirty="0">
                  <a:solidFill>
                    <a:prstClr val="white"/>
                  </a:solidFill>
                  <a:latin typeface="微软雅黑" pitchFamily="34" charset="-122"/>
                  <a:ea typeface="微软雅黑" pitchFamily="34" charset="-122"/>
                </a:rPr>
                <a:t>/home/itheima</a:t>
              </a:r>
            </a:p>
            <a:p>
              <a:pPr marL="0" lvl="0" indent="0" eaLnBrk="0" hangingPunct="0">
                <a:lnSpc>
                  <a:spcPct val="200000"/>
                </a:lnSpc>
                <a:defRPr/>
              </a:pPr>
              <a:r>
                <a:rPr lang="es-ES" altLang="zh-CN" sz="1600" b="1" kern="0" dirty="0">
                  <a:solidFill>
                    <a:prstClr val="white"/>
                  </a:solidFill>
                  <a:latin typeface="微软雅黑" pitchFamily="34" charset="-122"/>
                  <a:ea typeface="微软雅黑" pitchFamily="34" charset="-122"/>
                </a:rPr>
                <a:t>[itheima@localhost ~]$ echo $HOSTNAME</a:t>
              </a:r>
            </a:p>
            <a:p>
              <a:pPr marL="0" lvl="0" indent="0" eaLnBrk="0" hangingPunct="0">
                <a:lnSpc>
                  <a:spcPct val="200000"/>
                </a:lnSpc>
                <a:defRPr/>
              </a:pPr>
              <a:r>
                <a:rPr lang="es-ES" altLang="zh-CN" sz="1600" b="1" kern="0" dirty="0">
                  <a:solidFill>
                    <a:prstClr val="white"/>
                  </a:solidFill>
                  <a:latin typeface="微软雅黑" pitchFamily="34" charset="-122"/>
                  <a:ea typeface="微软雅黑" pitchFamily="34" charset="-122"/>
                </a:rPr>
                <a:t>localhost.localdomain</a:t>
              </a:r>
            </a:p>
            <a:p>
              <a:pPr marL="0" lvl="0" indent="0" eaLnBrk="0" hangingPunct="0">
                <a:lnSpc>
                  <a:spcPct val="200000"/>
                </a:lnSpc>
                <a:defRPr/>
              </a:pPr>
              <a:r>
                <a:rPr lang="es-ES" altLang="zh-CN" sz="1600" b="1" kern="0" dirty="0">
                  <a:solidFill>
                    <a:prstClr val="white"/>
                  </a:solidFill>
                  <a:latin typeface="微软雅黑" pitchFamily="34" charset="-122"/>
                  <a:ea typeface="微软雅黑" pitchFamily="34" charset="-122"/>
                </a:rPr>
                <a:t>[itheima@localhost ~]$ hello="Hello World"</a:t>
              </a:r>
            </a:p>
            <a:p>
              <a:pPr marL="0" lvl="0" indent="0" eaLnBrk="0" hangingPunct="0">
                <a:lnSpc>
                  <a:spcPct val="200000"/>
                </a:lnSpc>
                <a:defRPr/>
              </a:pPr>
              <a:r>
                <a:rPr lang="es-ES" altLang="zh-CN" sz="1600" b="1" kern="0" dirty="0">
                  <a:solidFill>
                    <a:prstClr val="white"/>
                  </a:solidFill>
                  <a:latin typeface="微软雅黑" pitchFamily="34" charset="-122"/>
                  <a:ea typeface="微软雅黑" pitchFamily="34" charset="-122"/>
                </a:rPr>
                <a:t>[itheima@localhost ~]$ echo $hello</a:t>
              </a:r>
            </a:p>
            <a:p>
              <a:pPr marL="0" lvl="0" indent="0" eaLnBrk="0" hangingPunct="0">
                <a:lnSpc>
                  <a:spcPct val="200000"/>
                </a:lnSpc>
                <a:defRPr/>
              </a:pPr>
              <a:r>
                <a:rPr lang="es-ES" altLang="zh-CN" sz="1600" b="1" kern="0" dirty="0">
                  <a:solidFill>
                    <a:prstClr val="white"/>
                  </a:solidFill>
                  <a:latin typeface="微软雅黑" pitchFamily="34" charset="-122"/>
                  <a:ea typeface="微软雅黑" pitchFamily="34" charset="-122"/>
                </a:rPr>
                <a:t>Hello World</a:t>
              </a:r>
            </a:p>
          </p:txBody>
        </p:sp>
      </p:grpSp>
      <p:sp>
        <p:nvSpPr>
          <p:cNvPr id="13" name="圆角矩形 12"/>
          <p:cNvSpPr/>
          <p:nvPr/>
        </p:nvSpPr>
        <p:spPr>
          <a:xfrm>
            <a:off x="4275450" y="2431506"/>
            <a:ext cx="3877950"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r>
              <a:rPr lang="en-US" altLang="zh-CN" dirty="0">
                <a:solidFill>
                  <a:schemeClr val="tx1"/>
                </a:solidFill>
              </a:rPr>
              <a:t>HOME</a:t>
            </a:r>
            <a:r>
              <a:rPr lang="zh-CN" altLang="en-US" dirty="0">
                <a:solidFill>
                  <a:schemeClr val="tx1"/>
                </a:solidFill>
              </a:rPr>
              <a:t>表示当前用户家目录的路径</a:t>
            </a:r>
          </a:p>
        </p:txBody>
      </p:sp>
      <p:sp>
        <p:nvSpPr>
          <p:cNvPr id="14" name="圆角矩形 13"/>
          <p:cNvSpPr/>
          <p:nvPr/>
        </p:nvSpPr>
        <p:spPr>
          <a:xfrm>
            <a:off x="4013200" y="3402309"/>
            <a:ext cx="4322492"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$HOSTNAME</a:t>
            </a:r>
            <a:r>
              <a:rPr lang="zh-CN" altLang="en-US" dirty="0">
                <a:solidFill>
                  <a:schemeClr val="tx1"/>
                </a:solidFill>
              </a:rPr>
              <a:t>表示当前系统的主机名称</a:t>
            </a:r>
          </a:p>
        </p:txBody>
      </p:sp>
      <p:sp>
        <p:nvSpPr>
          <p:cNvPr id="15" name="圆角矩形 14"/>
          <p:cNvSpPr/>
          <p:nvPr/>
        </p:nvSpPr>
        <p:spPr>
          <a:xfrm>
            <a:off x="5194300" y="4431009"/>
            <a:ext cx="2717800"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$hello</a:t>
            </a:r>
            <a:r>
              <a:rPr lang="zh-CN" altLang="en-US" dirty="0" smtClean="0">
                <a:solidFill>
                  <a:schemeClr val="tx1"/>
                </a:solidFill>
              </a:rPr>
              <a:t>用户自定义变量</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123826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终端和</a:t>
            </a:r>
            <a:r>
              <a:rPr lang="zh-CN" altLang="en-US" sz="2000" b="1" dirty="0" smtClean="0">
                <a:solidFill>
                  <a:schemeClr val="tx1">
                    <a:lumMod val="50000"/>
                    <a:lumOff val="50000"/>
                  </a:schemeClr>
                </a:solidFill>
                <a:latin typeface="微软雅黑" pitchFamily="34" charset="-122"/>
                <a:ea typeface="微软雅黑" pitchFamily="34" charset="-122"/>
              </a:rPr>
              <a:t>命令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6" name="矩形 5"/>
          <p:cNvSpPr/>
          <p:nvPr/>
        </p:nvSpPr>
        <p:spPr>
          <a:xfrm>
            <a:off x="362198" y="1948174"/>
            <a:ext cx="8401792" cy="2308324"/>
          </a:xfrm>
          <a:prstGeom prst="rect">
            <a:avLst/>
          </a:prstGeom>
        </p:spPr>
        <p:txBody>
          <a:bodyPr wrap="square">
            <a:spAutoFit/>
          </a:bodyPr>
          <a:lstStyle/>
          <a:p>
            <a:pPr>
              <a:lnSpc>
                <a:spcPct val="200000"/>
              </a:lnSpc>
            </a:pPr>
            <a:r>
              <a:rPr lang="en-US" altLang="zh-CN" b="1" u="sng" dirty="0">
                <a:solidFill>
                  <a:srgbClr val="0070C0"/>
                </a:solidFill>
              </a:rPr>
              <a:t>CentOS</a:t>
            </a:r>
            <a:r>
              <a:rPr lang="zh-CN" altLang="en-US" b="1" u="sng" dirty="0">
                <a:solidFill>
                  <a:srgbClr val="0070C0"/>
                </a:solidFill>
              </a:rPr>
              <a:t>系统的</a:t>
            </a:r>
            <a:r>
              <a:rPr lang="en-US" altLang="zh-CN" b="1" u="sng" dirty="0">
                <a:solidFill>
                  <a:srgbClr val="0070C0"/>
                </a:solidFill>
              </a:rPr>
              <a:t>GNOME</a:t>
            </a:r>
            <a:r>
              <a:rPr lang="zh-CN" altLang="en-US" b="1" u="sng" dirty="0">
                <a:solidFill>
                  <a:srgbClr val="0070C0"/>
                </a:solidFill>
              </a:rPr>
              <a:t>桌面环境如何通过命令方式操作系统？</a:t>
            </a:r>
            <a:endParaRPr lang="en-US" altLang="zh-CN" b="1" u="sng" dirty="0" smtClean="0">
              <a:solidFill>
                <a:srgbClr val="0070C0"/>
              </a:solidFill>
            </a:endParaRPr>
          </a:p>
          <a:p>
            <a:pPr marL="285750" indent="-285750">
              <a:lnSpc>
                <a:spcPct val="200000"/>
              </a:lnSpc>
              <a:buFont typeface="Wingdings" panose="05000000000000000000" pitchFamily="2" charset="2"/>
              <a:buChar char="l"/>
            </a:pPr>
            <a:r>
              <a:rPr lang="zh-CN" altLang="en-US" dirty="0"/>
              <a:t>要想通过命令方式操作系统，需要启动一个终端模拟器</a:t>
            </a:r>
            <a:r>
              <a:rPr lang="zh-CN" altLang="en-US" dirty="0" smtClean="0"/>
              <a:t>。</a:t>
            </a:r>
            <a:endParaRPr lang="en-US" altLang="zh-CN" dirty="0" smtClean="0"/>
          </a:p>
          <a:p>
            <a:pPr marL="285750" indent="-285750">
              <a:lnSpc>
                <a:spcPct val="200000"/>
              </a:lnSpc>
              <a:buFont typeface="Wingdings" panose="05000000000000000000" pitchFamily="2" charset="2"/>
              <a:buChar char="l"/>
            </a:pPr>
            <a:r>
              <a:rPr lang="zh-CN" altLang="zh-CN" dirty="0"/>
              <a:t>在桌面上单击鼠标右键，在弹出的菜单中单击“</a:t>
            </a:r>
            <a:r>
              <a:rPr lang="en-US" altLang="zh-CN" dirty="0"/>
              <a:t>Open in Terminal</a:t>
            </a:r>
            <a:r>
              <a:rPr lang="zh-CN" altLang="zh-CN" dirty="0"/>
              <a:t>”（在终端中打开），就会打开一</a:t>
            </a:r>
            <a:r>
              <a:rPr lang="zh-CN" altLang="zh-CN" dirty="0" smtClean="0"/>
              <a:t>个虚拟终端</a:t>
            </a:r>
            <a:r>
              <a:rPr lang="zh-CN" altLang="zh-CN" dirty="0"/>
              <a:t>的窗口</a:t>
            </a:r>
            <a:r>
              <a:rPr lang="zh-CN" altLang="zh-CN" dirty="0" smtClean="0"/>
              <a:t>。</a:t>
            </a:r>
            <a:endParaRPr lang="zh-CN" altLang="zh-CN" dirty="0"/>
          </a:p>
        </p:txBody>
      </p:sp>
    </p:spTree>
    <p:custDataLst>
      <p:tags r:id="rId1"/>
    </p:custDataLst>
    <p:extLst>
      <p:ext uri="{BB962C8B-B14F-4D97-AF65-F5344CB8AC3E}">
        <p14:creationId xmlns:p14="http://schemas.microsoft.com/office/powerpoint/2010/main" val="2831544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其他</a:t>
            </a:r>
            <a:r>
              <a:rPr lang="zh-CN" altLang="en-US" sz="2000" b="1" dirty="0">
                <a:solidFill>
                  <a:schemeClr val="tx1">
                    <a:lumMod val="50000"/>
                    <a:lumOff val="50000"/>
                  </a:schemeClr>
                </a:solidFill>
                <a:latin typeface="微软雅黑" pitchFamily="34" charset="-122"/>
                <a:ea typeface="微软雅黑" pitchFamily="34" charset="-122"/>
              </a:rPr>
              <a:t>命令和操作</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7" name="组合 16"/>
          <p:cNvGrpSpPr>
            <a:grpSpLocks/>
          </p:cNvGrpSpPr>
          <p:nvPr/>
        </p:nvGrpSpPr>
        <p:grpSpPr bwMode="auto">
          <a:xfrm>
            <a:off x="6690137" y="2269025"/>
            <a:ext cx="1990725" cy="1960075"/>
            <a:chOff x="1549400" y="2381250"/>
            <a:chExt cx="1990725" cy="1960075"/>
          </a:xfrm>
        </p:grpSpPr>
        <p:sp>
          <p:nvSpPr>
            <p:cNvPr id="18" name="任意多边形 17"/>
            <p:cNvSpPr/>
            <p:nvPr/>
          </p:nvSpPr>
          <p:spPr bwMode="auto">
            <a:xfrm>
              <a:off x="1549400" y="2381250"/>
              <a:ext cx="1990725" cy="1960075"/>
            </a:xfrm>
            <a:custGeom>
              <a:avLst/>
              <a:gdLst>
                <a:gd name="connsiteX0" fmla="*/ 0 w 1991320"/>
                <a:gd name="connsiteY0" fmla="*/ 199132 h 4064000"/>
                <a:gd name="connsiteX1" fmla="*/ 199132 w 1991320"/>
                <a:gd name="connsiteY1" fmla="*/ 0 h 4064000"/>
                <a:gd name="connsiteX2" fmla="*/ 1792188 w 1991320"/>
                <a:gd name="connsiteY2" fmla="*/ 0 h 4064000"/>
                <a:gd name="connsiteX3" fmla="*/ 1991320 w 1991320"/>
                <a:gd name="connsiteY3" fmla="*/ 199132 h 4064000"/>
                <a:gd name="connsiteX4" fmla="*/ 1991320 w 1991320"/>
                <a:gd name="connsiteY4" fmla="*/ 3864868 h 4064000"/>
                <a:gd name="connsiteX5" fmla="*/ 1792188 w 1991320"/>
                <a:gd name="connsiteY5" fmla="*/ 4064000 h 4064000"/>
                <a:gd name="connsiteX6" fmla="*/ 199132 w 1991320"/>
                <a:gd name="connsiteY6" fmla="*/ 4064000 h 4064000"/>
                <a:gd name="connsiteX7" fmla="*/ 0 w 1991320"/>
                <a:gd name="connsiteY7" fmla="*/ 3864868 h 4064000"/>
                <a:gd name="connsiteX8" fmla="*/ 0 w 1991320"/>
                <a:gd name="connsiteY8" fmla="*/ 199132 h 40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320" h="4064000">
                  <a:moveTo>
                    <a:pt x="0" y="199132"/>
                  </a:moveTo>
                  <a:cubicBezTo>
                    <a:pt x="0" y="89154"/>
                    <a:pt x="89154" y="0"/>
                    <a:pt x="199132" y="0"/>
                  </a:cubicBezTo>
                  <a:lnTo>
                    <a:pt x="1792188" y="0"/>
                  </a:lnTo>
                  <a:cubicBezTo>
                    <a:pt x="1902166" y="0"/>
                    <a:pt x="1991320" y="89154"/>
                    <a:pt x="1991320" y="199132"/>
                  </a:cubicBezTo>
                  <a:lnTo>
                    <a:pt x="1991320" y="3864868"/>
                  </a:lnTo>
                  <a:cubicBezTo>
                    <a:pt x="1991320" y="3974846"/>
                    <a:pt x="1902166" y="4064000"/>
                    <a:pt x="1792188" y="4064000"/>
                  </a:cubicBezTo>
                  <a:lnTo>
                    <a:pt x="199132" y="4064000"/>
                  </a:lnTo>
                  <a:cubicBezTo>
                    <a:pt x="89154" y="4064000"/>
                    <a:pt x="0" y="3974846"/>
                    <a:pt x="0" y="3864868"/>
                  </a:cubicBezTo>
                  <a:lnTo>
                    <a:pt x="0" y="199132"/>
                  </a:lnTo>
                  <a:close/>
                </a:path>
              </a:pathLst>
            </a:custGeom>
            <a:solidFill>
              <a:sysClr val="window" lastClr="FFFFFF">
                <a:lumMod val="65000"/>
                <a:alpha val="94118"/>
              </a:sysClr>
            </a:solidFill>
            <a:ln w="25400" cap="flat" cmpd="sng" algn="ctr">
              <a:solidFill>
                <a:sysClr val="window" lastClr="FFFFFF">
                  <a:hueOff val="0"/>
                  <a:satOff val="0"/>
                  <a:lumOff val="0"/>
                  <a:alphaOff val="0"/>
                </a:sysClr>
              </a:solidFill>
              <a:prstDash val="solid"/>
            </a:ln>
            <a:effectLst/>
          </p:spPr>
          <p:txBody>
            <a:bodyPr lIns="327152" tIns="1952752" rIns="327152" bIns="1139952" spcCol="1270" anchor="ctr"/>
            <a:lstStyle/>
            <a:p>
              <a:pPr algn="ctr" defTabSz="2044700" eaLnBrk="0" hangingPunct="0">
                <a:lnSpc>
                  <a:spcPct val="90000"/>
                </a:lnSpc>
                <a:spcAft>
                  <a:spcPct val="35000"/>
                </a:spcAft>
                <a:defRPr/>
              </a:pPr>
              <a:endParaRPr lang="zh-CN" altLang="en-US" sz="4600" kern="0" dirty="0">
                <a:solidFill>
                  <a:prstClr val="black"/>
                </a:solidFill>
                <a:latin typeface="Arial"/>
                <a:ea typeface="宋体"/>
              </a:endParaRPr>
            </a:p>
          </p:txBody>
        </p:sp>
        <p:sp>
          <p:nvSpPr>
            <p:cNvPr id="19" name="椭圆 18"/>
            <p:cNvSpPr/>
            <p:nvPr/>
          </p:nvSpPr>
          <p:spPr bwMode="auto">
            <a:xfrm>
              <a:off x="1866900" y="2701925"/>
              <a:ext cx="1352550" cy="1352550"/>
            </a:xfrm>
            <a:prstGeom prst="ellipse">
              <a:avLst/>
            </a:prstGeom>
            <a:solidFill>
              <a:sysClr val="window" lastClr="FFFFFF">
                <a:lumMod val="85000"/>
                <a:alpha val="90000"/>
              </a:sysClr>
            </a:solidFill>
            <a:ln w="25400" cap="flat" cmpd="sng" algn="ctr">
              <a:solidFill>
                <a:sysClr val="window" lastClr="FFFFFF">
                  <a:hueOff val="0"/>
                  <a:satOff val="0"/>
                  <a:lumOff val="0"/>
                  <a:alphaOff val="0"/>
                </a:sysClr>
              </a:solidFill>
              <a:prstDash val="solid"/>
            </a:ln>
            <a:effectLst/>
          </p:spPr>
        </p:sp>
        <p:sp>
          <p:nvSpPr>
            <p:cNvPr id="20" name="矩形 26"/>
            <p:cNvSpPr>
              <a:spLocks noChangeArrowheads="1"/>
            </p:cNvSpPr>
            <p:nvPr/>
          </p:nvSpPr>
          <p:spPr bwMode="auto">
            <a:xfrm>
              <a:off x="1866899" y="3206750"/>
              <a:ext cx="13525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0" hangingPunct="0">
                <a:defRPr/>
              </a:pPr>
              <a:r>
                <a:rPr lang="zh-CN" altLang="en-US" b="1" kern="0" dirty="0" smtClean="0">
                  <a:solidFill>
                    <a:srgbClr val="1369B2"/>
                  </a:solidFill>
                  <a:latin typeface="微软雅黑" pitchFamily="34" charset="-122"/>
                  <a:ea typeface="微软雅黑" pitchFamily="34" charset="-122"/>
                </a:rPr>
                <a:t>使用</a:t>
              </a:r>
              <a:r>
                <a:rPr lang="zh-CN" altLang="en-US" b="1" kern="0" dirty="0">
                  <a:solidFill>
                    <a:srgbClr val="1369B2"/>
                  </a:solidFill>
                  <a:latin typeface="微软雅黑" pitchFamily="34" charset="-122"/>
                  <a:ea typeface="微软雅黑" pitchFamily="34" charset="-122"/>
                </a:rPr>
                <a:t>反引号</a:t>
              </a:r>
              <a:endParaRPr lang="zh-CN" altLang="zh-CN" kern="0" dirty="0" smtClean="0">
                <a:solidFill>
                  <a:srgbClr val="1369B2"/>
                </a:solidFill>
                <a:latin typeface="微软雅黑" pitchFamily="34" charset="-122"/>
                <a:ea typeface="微软雅黑" pitchFamily="34" charset="-122"/>
              </a:endParaRPr>
            </a:p>
          </p:txBody>
        </p:sp>
      </p:grpSp>
      <p:sp>
        <p:nvSpPr>
          <p:cNvPr id="21" name="矩形 20"/>
          <p:cNvSpPr/>
          <p:nvPr/>
        </p:nvSpPr>
        <p:spPr>
          <a:xfrm>
            <a:off x="362198" y="2646674"/>
            <a:ext cx="6327939" cy="1200329"/>
          </a:xfrm>
          <a:prstGeom prst="rect">
            <a:avLst/>
          </a:prstGeom>
        </p:spPr>
        <p:txBody>
          <a:bodyPr wrap="square">
            <a:spAutoFit/>
          </a:bodyPr>
          <a:lstStyle/>
          <a:p>
            <a:pPr>
              <a:lnSpc>
                <a:spcPct val="200000"/>
              </a:lnSpc>
            </a:pPr>
            <a:r>
              <a:rPr lang="zh-CN" altLang="en-US" b="1" u="sng" dirty="0" smtClean="0">
                <a:solidFill>
                  <a:srgbClr val="0070C0"/>
                </a:solidFill>
              </a:rPr>
              <a:t>反</a:t>
            </a:r>
            <a:r>
              <a:rPr lang="zh-CN" altLang="en-US" b="1" u="sng" dirty="0">
                <a:solidFill>
                  <a:srgbClr val="0070C0"/>
                </a:solidFill>
              </a:rPr>
              <a:t>引号“</a:t>
            </a:r>
            <a:r>
              <a:rPr lang="en-US" altLang="zh-CN" b="1" u="sng" dirty="0" smtClean="0">
                <a:solidFill>
                  <a:srgbClr val="0070C0"/>
                </a:solidFill>
              </a:rPr>
              <a:t>`</a:t>
            </a:r>
            <a:r>
              <a:rPr lang="zh-CN" altLang="en-US" b="1" u="sng" dirty="0" smtClean="0">
                <a:solidFill>
                  <a:srgbClr val="0070C0"/>
                </a:solidFill>
              </a:rPr>
              <a:t>”的</a:t>
            </a:r>
            <a:r>
              <a:rPr lang="zh-CN" altLang="en-US" b="1" u="sng" dirty="0">
                <a:solidFill>
                  <a:srgbClr val="0070C0"/>
                </a:solidFill>
              </a:rPr>
              <a:t>作用是将反引号内的命令优先执行</a:t>
            </a:r>
            <a:endParaRPr lang="en-US" altLang="zh-CN" b="1" u="sng" dirty="0">
              <a:solidFill>
                <a:srgbClr val="0070C0"/>
              </a:solidFill>
            </a:endParaRPr>
          </a:p>
          <a:p>
            <a:pPr>
              <a:lnSpc>
                <a:spcPct val="200000"/>
              </a:lnSpc>
            </a:pPr>
            <a:r>
              <a:rPr lang="zh-CN" altLang="en-US" b="1" u="sng" dirty="0">
                <a:solidFill>
                  <a:srgbClr val="0070C0"/>
                </a:solidFill>
              </a:rPr>
              <a:t>然后将原本输出到终端的执行结果赋予原来的命令中使用。</a:t>
            </a:r>
            <a:endParaRPr lang="en-US" altLang="zh-CN" b="1" u="sng" dirty="0">
              <a:solidFill>
                <a:srgbClr val="0070C0"/>
              </a:solidFill>
            </a:endParaRPr>
          </a:p>
        </p:txBody>
      </p:sp>
    </p:spTree>
    <p:custDataLst>
      <p:tags r:id="rId1"/>
    </p:custDataLst>
    <p:extLst>
      <p:ext uri="{BB962C8B-B14F-4D97-AF65-F5344CB8AC3E}">
        <p14:creationId xmlns:p14="http://schemas.microsoft.com/office/powerpoint/2010/main" val="3274654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其他</a:t>
            </a:r>
            <a:r>
              <a:rPr lang="zh-CN" altLang="en-US" sz="2000" b="1" dirty="0">
                <a:solidFill>
                  <a:schemeClr val="tx1">
                    <a:lumMod val="50000"/>
                    <a:lumOff val="50000"/>
                  </a:schemeClr>
                </a:solidFill>
                <a:latin typeface="微软雅黑" pitchFamily="34" charset="-122"/>
                <a:ea typeface="微软雅黑" pitchFamily="34" charset="-122"/>
              </a:rPr>
              <a:t>命令和操作</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9" name="组合 2"/>
          <p:cNvGrpSpPr>
            <a:grpSpLocks/>
          </p:cNvGrpSpPr>
          <p:nvPr/>
        </p:nvGrpSpPr>
        <p:grpSpPr bwMode="auto">
          <a:xfrm>
            <a:off x="1854200" y="1983066"/>
            <a:ext cx="5194300" cy="3312834"/>
            <a:chOff x="3451224" y="3515222"/>
            <a:chExt cx="2858684" cy="3315502"/>
          </a:xfrm>
        </p:grpSpPr>
        <p:sp>
          <p:nvSpPr>
            <p:cNvPr id="10" name="矩形 1"/>
            <p:cNvSpPr>
              <a:spLocks noChangeArrowheads="1"/>
            </p:cNvSpPr>
            <p:nvPr/>
          </p:nvSpPr>
          <p:spPr bwMode="auto">
            <a:xfrm>
              <a:off x="3451224" y="3515222"/>
              <a:ext cx="2858684" cy="3315502"/>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1" name="矩形 8"/>
            <p:cNvSpPr>
              <a:spLocks noChangeArrowheads="1"/>
            </p:cNvSpPr>
            <p:nvPr/>
          </p:nvSpPr>
          <p:spPr bwMode="auto">
            <a:xfrm>
              <a:off x="3530271" y="3595351"/>
              <a:ext cx="2779637" cy="2975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test=`</a:t>
              </a:r>
              <a:r>
                <a:rPr lang="en-US" altLang="zh-CN" sz="1600" b="1" kern="0" dirty="0" err="1">
                  <a:solidFill>
                    <a:prstClr val="white"/>
                  </a:solidFill>
                  <a:latin typeface="微软雅黑" pitchFamily="34" charset="-122"/>
                  <a:ea typeface="微软雅黑" pitchFamily="34" charset="-122"/>
                </a:rPr>
                <a:t>ls`</a:t>
              </a:r>
              <a:endParaRPr lang="en-US" altLang="zh-CN" sz="16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echo $test</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Desktop Documents Downloads Music Pictures Public Templates Videos</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echo Date = `date`</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Date = Mon Oct 17 03:18:17 PDT 2016</a:t>
              </a:r>
            </a:p>
          </p:txBody>
        </p:sp>
      </p:grpSp>
    </p:spTree>
    <p:custDataLst>
      <p:tags r:id="rId1"/>
    </p:custDataLst>
    <p:extLst>
      <p:ext uri="{BB962C8B-B14F-4D97-AF65-F5344CB8AC3E}">
        <p14:creationId xmlns:p14="http://schemas.microsoft.com/office/powerpoint/2010/main" val="2312763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其他</a:t>
            </a:r>
            <a:r>
              <a:rPr lang="zh-CN" altLang="en-US" sz="2000" b="1" dirty="0">
                <a:solidFill>
                  <a:schemeClr val="tx1">
                    <a:lumMod val="50000"/>
                    <a:lumOff val="50000"/>
                  </a:schemeClr>
                </a:solidFill>
                <a:latin typeface="微软雅黑" pitchFamily="34" charset="-122"/>
                <a:ea typeface="微软雅黑" pitchFamily="34" charset="-122"/>
              </a:rPr>
              <a:t>命令和操作</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7" name="组合 16"/>
          <p:cNvGrpSpPr>
            <a:grpSpLocks/>
          </p:cNvGrpSpPr>
          <p:nvPr/>
        </p:nvGrpSpPr>
        <p:grpSpPr bwMode="auto">
          <a:xfrm>
            <a:off x="6690137" y="2269025"/>
            <a:ext cx="1990725" cy="1960075"/>
            <a:chOff x="1549400" y="2381250"/>
            <a:chExt cx="1990725" cy="1960075"/>
          </a:xfrm>
        </p:grpSpPr>
        <p:sp>
          <p:nvSpPr>
            <p:cNvPr id="18" name="任意多边形 17"/>
            <p:cNvSpPr/>
            <p:nvPr/>
          </p:nvSpPr>
          <p:spPr bwMode="auto">
            <a:xfrm>
              <a:off x="1549400" y="2381250"/>
              <a:ext cx="1990725" cy="1960075"/>
            </a:xfrm>
            <a:custGeom>
              <a:avLst/>
              <a:gdLst>
                <a:gd name="connsiteX0" fmla="*/ 0 w 1991320"/>
                <a:gd name="connsiteY0" fmla="*/ 199132 h 4064000"/>
                <a:gd name="connsiteX1" fmla="*/ 199132 w 1991320"/>
                <a:gd name="connsiteY1" fmla="*/ 0 h 4064000"/>
                <a:gd name="connsiteX2" fmla="*/ 1792188 w 1991320"/>
                <a:gd name="connsiteY2" fmla="*/ 0 h 4064000"/>
                <a:gd name="connsiteX3" fmla="*/ 1991320 w 1991320"/>
                <a:gd name="connsiteY3" fmla="*/ 199132 h 4064000"/>
                <a:gd name="connsiteX4" fmla="*/ 1991320 w 1991320"/>
                <a:gd name="connsiteY4" fmla="*/ 3864868 h 4064000"/>
                <a:gd name="connsiteX5" fmla="*/ 1792188 w 1991320"/>
                <a:gd name="connsiteY5" fmla="*/ 4064000 h 4064000"/>
                <a:gd name="connsiteX6" fmla="*/ 199132 w 1991320"/>
                <a:gd name="connsiteY6" fmla="*/ 4064000 h 4064000"/>
                <a:gd name="connsiteX7" fmla="*/ 0 w 1991320"/>
                <a:gd name="connsiteY7" fmla="*/ 3864868 h 4064000"/>
                <a:gd name="connsiteX8" fmla="*/ 0 w 1991320"/>
                <a:gd name="connsiteY8" fmla="*/ 199132 h 40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320" h="4064000">
                  <a:moveTo>
                    <a:pt x="0" y="199132"/>
                  </a:moveTo>
                  <a:cubicBezTo>
                    <a:pt x="0" y="89154"/>
                    <a:pt x="89154" y="0"/>
                    <a:pt x="199132" y="0"/>
                  </a:cubicBezTo>
                  <a:lnTo>
                    <a:pt x="1792188" y="0"/>
                  </a:lnTo>
                  <a:cubicBezTo>
                    <a:pt x="1902166" y="0"/>
                    <a:pt x="1991320" y="89154"/>
                    <a:pt x="1991320" y="199132"/>
                  </a:cubicBezTo>
                  <a:lnTo>
                    <a:pt x="1991320" y="3864868"/>
                  </a:lnTo>
                  <a:cubicBezTo>
                    <a:pt x="1991320" y="3974846"/>
                    <a:pt x="1902166" y="4064000"/>
                    <a:pt x="1792188" y="4064000"/>
                  </a:cubicBezTo>
                  <a:lnTo>
                    <a:pt x="199132" y="4064000"/>
                  </a:lnTo>
                  <a:cubicBezTo>
                    <a:pt x="89154" y="4064000"/>
                    <a:pt x="0" y="3974846"/>
                    <a:pt x="0" y="3864868"/>
                  </a:cubicBezTo>
                  <a:lnTo>
                    <a:pt x="0" y="199132"/>
                  </a:lnTo>
                  <a:close/>
                </a:path>
              </a:pathLst>
            </a:custGeom>
            <a:solidFill>
              <a:sysClr val="window" lastClr="FFFFFF">
                <a:lumMod val="65000"/>
                <a:alpha val="94118"/>
              </a:sysClr>
            </a:solidFill>
            <a:ln w="25400" cap="flat" cmpd="sng" algn="ctr">
              <a:solidFill>
                <a:sysClr val="window" lastClr="FFFFFF">
                  <a:hueOff val="0"/>
                  <a:satOff val="0"/>
                  <a:lumOff val="0"/>
                  <a:alphaOff val="0"/>
                </a:sysClr>
              </a:solidFill>
              <a:prstDash val="solid"/>
            </a:ln>
            <a:effectLst/>
          </p:spPr>
          <p:txBody>
            <a:bodyPr lIns="327152" tIns="1952752" rIns="327152" bIns="1139952" spcCol="1270" anchor="ctr"/>
            <a:lstStyle/>
            <a:p>
              <a:pPr algn="ctr" defTabSz="2044700" eaLnBrk="0" hangingPunct="0">
                <a:lnSpc>
                  <a:spcPct val="90000"/>
                </a:lnSpc>
                <a:spcAft>
                  <a:spcPct val="35000"/>
                </a:spcAft>
                <a:defRPr/>
              </a:pPr>
              <a:endParaRPr lang="zh-CN" altLang="en-US" sz="4600" kern="0" dirty="0">
                <a:solidFill>
                  <a:prstClr val="black"/>
                </a:solidFill>
                <a:latin typeface="Arial"/>
                <a:ea typeface="宋体"/>
              </a:endParaRPr>
            </a:p>
          </p:txBody>
        </p:sp>
        <p:sp>
          <p:nvSpPr>
            <p:cNvPr id="19" name="椭圆 18"/>
            <p:cNvSpPr/>
            <p:nvPr/>
          </p:nvSpPr>
          <p:spPr bwMode="auto">
            <a:xfrm>
              <a:off x="1866900" y="2701925"/>
              <a:ext cx="1352550" cy="1352550"/>
            </a:xfrm>
            <a:prstGeom prst="ellipse">
              <a:avLst/>
            </a:prstGeom>
            <a:solidFill>
              <a:sysClr val="window" lastClr="FFFFFF">
                <a:lumMod val="85000"/>
                <a:alpha val="90000"/>
              </a:sysClr>
            </a:solidFill>
            <a:ln w="25400" cap="flat" cmpd="sng" algn="ctr">
              <a:solidFill>
                <a:sysClr val="window" lastClr="FFFFFF">
                  <a:hueOff val="0"/>
                  <a:satOff val="0"/>
                  <a:lumOff val="0"/>
                  <a:alphaOff val="0"/>
                </a:sysClr>
              </a:solidFill>
              <a:prstDash val="solid"/>
            </a:ln>
            <a:effectLst/>
          </p:spPr>
        </p:sp>
        <p:sp>
          <p:nvSpPr>
            <p:cNvPr id="20" name="矩形 26"/>
            <p:cNvSpPr>
              <a:spLocks noChangeArrowheads="1"/>
            </p:cNvSpPr>
            <p:nvPr/>
          </p:nvSpPr>
          <p:spPr bwMode="auto">
            <a:xfrm>
              <a:off x="1866899" y="3105150"/>
              <a:ext cx="13525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0" hangingPunct="0">
                <a:defRPr/>
              </a:pPr>
              <a:r>
                <a:rPr lang="zh-CN" altLang="en-US" b="1" kern="0" dirty="0" smtClean="0">
                  <a:solidFill>
                    <a:srgbClr val="1369B2"/>
                  </a:solidFill>
                  <a:latin typeface="微软雅黑" pitchFamily="34" charset="-122"/>
                  <a:ea typeface="微软雅黑" pitchFamily="34" charset="-122"/>
                </a:rPr>
                <a:t>字符串</a:t>
              </a:r>
              <a:r>
                <a:rPr lang="zh-CN" altLang="en-US" b="1" kern="0" dirty="0">
                  <a:solidFill>
                    <a:srgbClr val="1369B2"/>
                  </a:solidFill>
                  <a:latin typeface="微软雅黑" pitchFamily="34" charset="-122"/>
                  <a:ea typeface="微软雅黑" pitchFamily="34" charset="-122"/>
                </a:rPr>
                <a:t>转义问题</a:t>
              </a:r>
              <a:endParaRPr lang="zh-CN" altLang="zh-CN" kern="0" dirty="0" smtClean="0">
                <a:solidFill>
                  <a:srgbClr val="1369B2"/>
                </a:solidFill>
                <a:latin typeface="微软雅黑" pitchFamily="34" charset="-122"/>
                <a:ea typeface="微软雅黑" pitchFamily="34" charset="-122"/>
              </a:endParaRPr>
            </a:p>
          </p:txBody>
        </p:sp>
      </p:grpSp>
      <p:sp>
        <p:nvSpPr>
          <p:cNvPr id="21" name="矩形 20"/>
          <p:cNvSpPr/>
          <p:nvPr/>
        </p:nvSpPr>
        <p:spPr>
          <a:xfrm>
            <a:off x="362198" y="2240274"/>
            <a:ext cx="6327939" cy="2308324"/>
          </a:xfrm>
          <a:prstGeom prst="rect">
            <a:avLst/>
          </a:prstGeom>
        </p:spPr>
        <p:txBody>
          <a:bodyPr wrap="square">
            <a:spAutoFit/>
          </a:bodyPr>
          <a:lstStyle/>
          <a:p>
            <a:pPr>
              <a:lnSpc>
                <a:spcPct val="200000"/>
              </a:lnSpc>
            </a:pPr>
            <a:r>
              <a:rPr lang="zh-CN" altLang="en-US" b="1" u="sng" dirty="0" smtClean="0">
                <a:solidFill>
                  <a:srgbClr val="0070C0"/>
                </a:solidFill>
              </a:rPr>
              <a:t>转义的原因</a:t>
            </a:r>
            <a:r>
              <a:rPr lang="zh-CN" altLang="en-US" dirty="0" smtClean="0"/>
              <a:t>：</a:t>
            </a:r>
            <a:r>
              <a:rPr lang="zh-CN" altLang="en-US" dirty="0"/>
              <a:t>在输入命令时，若参数值中包含空格等特殊字符</a:t>
            </a:r>
            <a:r>
              <a:rPr lang="zh-CN" altLang="en-US" dirty="0" smtClean="0"/>
              <a:t>时</a:t>
            </a:r>
            <a:r>
              <a:rPr lang="zh-CN" altLang="en-US" dirty="0"/>
              <a:t>，</a:t>
            </a:r>
            <a:r>
              <a:rPr lang="zh-CN" altLang="en-US" dirty="0" smtClean="0"/>
              <a:t>需要</a:t>
            </a:r>
            <a:r>
              <a:rPr lang="zh-CN" altLang="en-US" dirty="0"/>
              <a:t>利用双引号或单引号进行</a:t>
            </a:r>
            <a:r>
              <a:rPr lang="zh-CN" altLang="en-US" dirty="0" smtClean="0"/>
              <a:t>包裹。</a:t>
            </a:r>
            <a:endParaRPr lang="en-US" altLang="zh-CN" dirty="0" smtClean="0"/>
          </a:p>
          <a:p>
            <a:pPr>
              <a:lnSpc>
                <a:spcPct val="200000"/>
              </a:lnSpc>
            </a:pPr>
            <a:r>
              <a:rPr lang="zh-CN" altLang="en-US" b="1" u="sng" dirty="0">
                <a:solidFill>
                  <a:srgbClr val="0070C0"/>
                </a:solidFill>
              </a:rPr>
              <a:t>双引号定界符</a:t>
            </a:r>
            <a:r>
              <a:rPr lang="zh-CN" altLang="en-US" dirty="0" smtClean="0"/>
              <a:t>：会</a:t>
            </a:r>
            <a:r>
              <a:rPr lang="zh-CN" altLang="en-US" dirty="0"/>
              <a:t>自动解析字符串，包括读取变量值、执行反引号中的</a:t>
            </a:r>
            <a:r>
              <a:rPr lang="zh-CN" altLang="en-US" dirty="0" smtClean="0"/>
              <a:t>命令。</a:t>
            </a:r>
            <a:endParaRPr lang="en-US" altLang="zh-CN" dirty="0" smtClean="0"/>
          </a:p>
        </p:txBody>
      </p:sp>
      <p:sp>
        <p:nvSpPr>
          <p:cNvPr id="2" name="矩形 1"/>
          <p:cNvSpPr/>
          <p:nvPr/>
        </p:nvSpPr>
        <p:spPr>
          <a:xfrm>
            <a:off x="362198" y="4548598"/>
            <a:ext cx="8515102" cy="646331"/>
          </a:xfrm>
          <a:prstGeom prst="rect">
            <a:avLst/>
          </a:prstGeom>
        </p:spPr>
        <p:txBody>
          <a:bodyPr wrap="square">
            <a:spAutoFit/>
          </a:bodyPr>
          <a:lstStyle/>
          <a:p>
            <a:pPr>
              <a:lnSpc>
                <a:spcPct val="200000"/>
              </a:lnSpc>
            </a:pPr>
            <a:r>
              <a:rPr lang="zh-CN" altLang="en-US" b="1" u="sng" dirty="0">
                <a:solidFill>
                  <a:srgbClr val="0070C0"/>
                </a:solidFill>
              </a:rPr>
              <a:t>单引号定界符</a:t>
            </a:r>
            <a:r>
              <a:rPr lang="zh-CN" altLang="en-US" dirty="0"/>
              <a:t>：内字符串则会原样输出，且其内部不能出现</a:t>
            </a:r>
            <a:r>
              <a:rPr lang="zh-CN" altLang="en-US" dirty="0" smtClean="0"/>
              <a:t>单引号。</a:t>
            </a:r>
            <a:endParaRPr lang="zh-CN" altLang="en-US" dirty="0"/>
          </a:p>
        </p:txBody>
      </p:sp>
    </p:spTree>
    <p:custDataLst>
      <p:tags r:id="rId1"/>
    </p:custDataLst>
    <p:extLst>
      <p:ext uri="{BB962C8B-B14F-4D97-AF65-F5344CB8AC3E}">
        <p14:creationId xmlns:p14="http://schemas.microsoft.com/office/powerpoint/2010/main" val="2324594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其他</a:t>
            </a:r>
            <a:r>
              <a:rPr lang="zh-CN" altLang="en-US" sz="2000" b="1" dirty="0">
                <a:solidFill>
                  <a:schemeClr val="tx1">
                    <a:lumMod val="50000"/>
                    <a:lumOff val="50000"/>
                  </a:schemeClr>
                </a:solidFill>
                <a:latin typeface="微软雅黑" pitchFamily="34" charset="-122"/>
                <a:ea typeface="微软雅黑" pitchFamily="34" charset="-122"/>
              </a:rPr>
              <a:t>命令和操作</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0" name="组合 2"/>
          <p:cNvGrpSpPr>
            <a:grpSpLocks/>
          </p:cNvGrpSpPr>
          <p:nvPr/>
        </p:nvGrpSpPr>
        <p:grpSpPr bwMode="auto">
          <a:xfrm>
            <a:off x="1854200" y="1919566"/>
            <a:ext cx="5689601" cy="2842934"/>
            <a:chOff x="3451224" y="3515222"/>
            <a:chExt cx="3131273" cy="2845223"/>
          </a:xfrm>
        </p:grpSpPr>
        <p:sp>
          <p:nvSpPr>
            <p:cNvPr id="11" name="矩形 1"/>
            <p:cNvSpPr>
              <a:spLocks noChangeArrowheads="1"/>
            </p:cNvSpPr>
            <p:nvPr/>
          </p:nvSpPr>
          <p:spPr bwMode="auto">
            <a:xfrm>
              <a:off x="3451224" y="3515222"/>
              <a:ext cx="3131273" cy="2845223"/>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2" name="矩形 8"/>
            <p:cNvSpPr>
              <a:spLocks noChangeArrowheads="1"/>
            </p:cNvSpPr>
            <p:nvPr/>
          </p:nvSpPr>
          <p:spPr bwMode="auto">
            <a:xfrm>
              <a:off x="3530271" y="3595351"/>
              <a:ext cx="2996310" cy="255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test=Hello</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echo "$test World \" \\"</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Hello World " \</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echo '$test World \" \\'</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$test World \" \\</a:t>
              </a:r>
            </a:p>
          </p:txBody>
        </p:sp>
      </p:grpSp>
      <p:sp>
        <p:nvSpPr>
          <p:cNvPr id="25" name="圆角矩形 24"/>
          <p:cNvSpPr/>
          <p:nvPr/>
        </p:nvSpPr>
        <p:spPr>
          <a:xfrm>
            <a:off x="1854200" y="4965053"/>
            <a:ext cx="6114143" cy="1195091"/>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若在双引号定界符中出现</a:t>
            </a:r>
            <a:r>
              <a:rPr lang="zh-CN" altLang="en-US" dirty="0" smtClean="0">
                <a:solidFill>
                  <a:schemeClr val="tx1"/>
                </a:solidFill>
              </a:rPr>
              <a:t>“</a:t>
            </a:r>
            <a:r>
              <a:rPr lang="en-US" altLang="zh-CN" dirty="0">
                <a:solidFill>
                  <a:schemeClr val="tx1"/>
                </a:solidFill>
              </a:rPr>
              <a:t>"</a:t>
            </a:r>
            <a:r>
              <a:rPr lang="zh-CN" altLang="en-US" dirty="0" smtClean="0">
                <a:solidFill>
                  <a:schemeClr val="tx1"/>
                </a:solidFill>
              </a:rPr>
              <a:t>”、</a:t>
            </a:r>
            <a:r>
              <a:rPr lang="zh-CN" altLang="en-US" dirty="0">
                <a:solidFill>
                  <a:schemeClr val="tx1"/>
                </a:solidFill>
              </a:rPr>
              <a:t>“</a:t>
            </a:r>
            <a:r>
              <a:rPr lang="en-US" altLang="zh-CN" dirty="0" smtClean="0">
                <a:solidFill>
                  <a:schemeClr val="tx1"/>
                </a:solidFill>
              </a:rPr>
              <a:t>`</a:t>
            </a:r>
            <a:r>
              <a:rPr lang="zh-CN" altLang="en-US" dirty="0" smtClean="0">
                <a:solidFill>
                  <a:schemeClr val="tx1"/>
                </a:solidFill>
              </a:rPr>
              <a:t>”、</a:t>
            </a:r>
            <a:r>
              <a:rPr lang="zh-CN" altLang="en-US" dirty="0">
                <a:solidFill>
                  <a:schemeClr val="tx1"/>
                </a:solidFill>
              </a:rPr>
              <a:t>“</a:t>
            </a:r>
            <a:r>
              <a:rPr lang="en-US" altLang="zh-CN" dirty="0" smtClean="0">
                <a:solidFill>
                  <a:schemeClr val="tx1"/>
                </a:solidFill>
              </a:rPr>
              <a:t>\</a:t>
            </a:r>
            <a:r>
              <a:rPr lang="zh-CN" altLang="en-US" dirty="0" smtClean="0">
                <a:solidFill>
                  <a:schemeClr val="tx1"/>
                </a:solidFill>
              </a:rPr>
              <a:t>”这些</a:t>
            </a:r>
            <a:r>
              <a:rPr lang="zh-CN" altLang="en-US" dirty="0">
                <a:solidFill>
                  <a:schemeClr val="tx1"/>
                </a:solidFill>
              </a:rPr>
              <a:t>特殊字符时，可以在字符前加一个“</a:t>
            </a:r>
            <a:r>
              <a:rPr lang="en-US" altLang="zh-CN" dirty="0" smtClean="0">
                <a:solidFill>
                  <a:schemeClr val="tx1"/>
                </a:solidFill>
              </a:rPr>
              <a:t>\</a:t>
            </a:r>
            <a:r>
              <a:rPr lang="zh-CN" altLang="en-US" dirty="0" smtClean="0">
                <a:solidFill>
                  <a:schemeClr val="tx1"/>
                </a:solidFill>
              </a:rPr>
              <a:t>”转义</a:t>
            </a:r>
            <a:r>
              <a:rPr lang="zh-CN" altLang="en-US" dirty="0">
                <a:solidFill>
                  <a:schemeClr val="tx1"/>
                </a:solidFill>
              </a:rPr>
              <a:t>，以避免被解析。</a:t>
            </a:r>
          </a:p>
        </p:txBody>
      </p:sp>
    </p:spTree>
    <p:custDataLst>
      <p:tags r:id="rId1"/>
    </p:custDataLst>
    <p:extLst>
      <p:ext uri="{BB962C8B-B14F-4D97-AF65-F5344CB8AC3E}">
        <p14:creationId xmlns:p14="http://schemas.microsoft.com/office/powerpoint/2010/main" val="4140757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其他</a:t>
            </a:r>
            <a:r>
              <a:rPr lang="zh-CN" altLang="en-US" sz="2000" b="1" dirty="0">
                <a:solidFill>
                  <a:schemeClr val="tx1">
                    <a:lumMod val="50000"/>
                    <a:lumOff val="50000"/>
                  </a:schemeClr>
                </a:solidFill>
                <a:latin typeface="微软雅黑" pitchFamily="34" charset="-122"/>
                <a:ea typeface="微软雅黑" pitchFamily="34" charset="-122"/>
              </a:rPr>
              <a:t>命令和操作</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7" name="组合 16"/>
          <p:cNvGrpSpPr>
            <a:grpSpLocks/>
          </p:cNvGrpSpPr>
          <p:nvPr/>
        </p:nvGrpSpPr>
        <p:grpSpPr bwMode="auto">
          <a:xfrm>
            <a:off x="6690137" y="2269025"/>
            <a:ext cx="1990725" cy="1960075"/>
            <a:chOff x="1549400" y="2381250"/>
            <a:chExt cx="1990725" cy="1960075"/>
          </a:xfrm>
        </p:grpSpPr>
        <p:sp>
          <p:nvSpPr>
            <p:cNvPr id="18" name="任意多边形 17"/>
            <p:cNvSpPr/>
            <p:nvPr/>
          </p:nvSpPr>
          <p:spPr bwMode="auto">
            <a:xfrm>
              <a:off x="1549400" y="2381250"/>
              <a:ext cx="1990725" cy="1960075"/>
            </a:xfrm>
            <a:custGeom>
              <a:avLst/>
              <a:gdLst>
                <a:gd name="connsiteX0" fmla="*/ 0 w 1991320"/>
                <a:gd name="connsiteY0" fmla="*/ 199132 h 4064000"/>
                <a:gd name="connsiteX1" fmla="*/ 199132 w 1991320"/>
                <a:gd name="connsiteY1" fmla="*/ 0 h 4064000"/>
                <a:gd name="connsiteX2" fmla="*/ 1792188 w 1991320"/>
                <a:gd name="connsiteY2" fmla="*/ 0 h 4064000"/>
                <a:gd name="connsiteX3" fmla="*/ 1991320 w 1991320"/>
                <a:gd name="connsiteY3" fmla="*/ 199132 h 4064000"/>
                <a:gd name="connsiteX4" fmla="*/ 1991320 w 1991320"/>
                <a:gd name="connsiteY4" fmla="*/ 3864868 h 4064000"/>
                <a:gd name="connsiteX5" fmla="*/ 1792188 w 1991320"/>
                <a:gd name="connsiteY5" fmla="*/ 4064000 h 4064000"/>
                <a:gd name="connsiteX6" fmla="*/ 199132 w 1991320"/>
                <a:gd name="connsiteY6" fmla="*/ 4064000 h 4064000"/>
                <a:gd name="connsiteX7" fmla="*/ 0 w 1991320"/>
                <a:gd name="connsiteY7" fmla="*/ 3864868 h 4064000"/>
                <a:gd name="connsiteX8" fmla="*/ 0 w 1991320"/>
                <a:gd name="connsiteY8" fmla="*/ 199132 h 40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320" h="4064000">
                  <a:moveTo>
                    <a:pt x="0" y="199132"/>
                  </a:moveTo>
                  <a:cubicBezTo>
                    <a:pt x="0" y="89154"/>
                    <a:pt x="89154" y="0"/>
                    <a:pt x="199132" y="0"/>
                  </a:cubicBezTo>
                  <a:lnTo>
                    <a:pt x="1792188" y="0"/>
                  </a:lnTo>
                  <a:cubicBezTo>
                    <a:pt x="1902166" y="0"/>
                    <a:pt x="1991320" y="89154"/>
                    <a:pt x="1991320" y="199132"/>
                  </a:cubicBezTo>
                  <a:lnTo>
                    <a:pt x="1991320" y="3864868"/>
                  </a:lnTo>
                  <a:cubicBezTo>
                    <a:pt x="1991320" y="3974846"/>
                    <a:pt x="1902166" y="4064000"/>
                    <a:pt x="1792188" y="4064000"/>
                  </a:cubicBezTo>
                  <a:lnTo>
                    <a:pt x="199132" y="4064000"/>
                  </a:lnTo>
                  <a:cubicBezTo>
                    <a:pt x="89154" y="4064000"/>
                    <a:pt x="0" y="3974846"/>
                    <a:pt x="0" y="3864868"/>
                  </a:cubicBezTo>
                  <a:lnTo>
                    <a:pt x="0" y="199132"/>
                  </a:lnTo>
                  <a:close/>
                </a:path>
              </a:pathLst>
            </a:custGeom>
            <a:solidFill>
              <a:sysClr val="window" lastClr="FFFFFF">
                <a:lumMod val="65000"/>
                <a:alpha val="94118"/>
              </a:sysClr>
            </a:solidFill>
            <a:ln w="25400" cap="flat" cmpd="sng" algn="ctr">
              <a:solidFill>
                <a:sysClr val="window" lastClr="FFFFFF">
                  <a:hueOff val="0"/>
                  <a:satOff val="0"/>
                  <a:lumOff val="0"/>
                  <a:alphaOff val="0"/>
                </a:sysClr>
              </a:solidFill>
              <a:prstDash val="solid"/>
            </a:ln>
            <a:effectLst/>
          </p:spPr>
          <p:txBody>
            <a:bodyPr lIns="327152" tIns="1952752" rIns="327152" bIns="1139952" spcCol="1270" anchor="ctr"/>
            <a:lstStyle/>
            <a:p>
              <a:pPr algn="ctr" defTabSz="2044700" eaLnBrk="0" hangingPunct="0">
                <a:lnSpc>
                  <a:spcPct val="90000"/>
                </a:lnSpc>
                <a:spcAft>
                  <a:spcPct val="35000"/>
                </a:spcAft>
                <a:defRPr/>
              </a:pPr>
              <a:endParaRPr lang="zh-CN" altLang="en-US" sz="4600" kern="0" dirty="0">
                <a:solidFill>
                  <a:prstClr val="black"/>
                </a:solidFill>
                <a:latin typeface="Arial"/>
                <a:ea typeface="宋体"/>
              </a:endParaRPr>
            </a:p>
          </p:txBody>
        </p:sp>
        <p:sp>
          <p:nvSpPr>
            <p:cNvPr id="19" name="椭圆 18"/>
            <p:cNvSpPr/>
            <p:nvPr/>
          </p:nvSpPr>
          <p:spPr bwMode="auto">
            <a:xfrm>
              <a:off x="1866900" y="2701925"/>
              <a:ext cx="1352550" cy="1352550"/>
            </a:xfrm>
            <a:prstGeom prst="ellipse">
              <a:avLst/>
            </a:prstGeom>
            <a:solidFill>
              <a:sysClr val="window" lastClr="FFFFFF">
                <a:lumMod val="85000"/>
                <a:alpha val="90000"/>
              </a:sysClr>
            </a:solidFill>
            <a:ln w="25400" cap="flat" cmpd="sng" algn="ctr">
              <a:solidFill>
                <a:sysClr val="window" lastClr="FFFFFF">
                  <a:hueOff val="0"/>
                  <a:satOff val="0"/>
                  <a:lumOff val="0"/>
                  <a:alphaOff val="0"/>
                </a:sysClr>
              </a:solidFill>
              <a:prstDash val="solid"/>
            </a:ln>
            <a:effectLst/>
          </p:spPr>
        </p:sp>
        <p:sp>
          <p:nvSpPr>
            <p:cNvPr id="20" name="矩形 26"/>
            <p:cNvSpPr>
              <a:spLocks noChangeArrowheads="1"/>
            </p:cNvSpPr>
            <p:nvPr/>
          </p:nvSpPr>
          <p:spPr bwMode="auto">
            <a:xfrm>
              <a:off x="1866899" y="3181350"/>
              <a:ext cx="13525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0" hangingPunct="0">
                <a:defRPr/>
              </a:pPr>
              <a:r>
                <a:rPr lang="zh-CN" altLang="en-US" b="1" kern="0" dirty="0" smtClean="0">
                  <a:solidFill>
                    <a:srgbClr val="1369B2"/>
                  </a:solidFill>
                  <a:latin typeface="微软雅黑" pitchFamily="34" charset="-122"/>
                  <a:ea typeface="微软雅黑" pitchFamily="34" charset="-122"/>
                </a:rPr>
                <a:t>退出</a:t>
              </a:r>
              <a:r>
                <a:rPr lang="zh-CN" altLang="en-US" b="1" kern="0" dirty="0">
                  <a:solidFill>
                    <a:srgbClr val="1369B2"/>
                  </a:solidFill>
                  <a:latin typeface="微软雅黑" pitchFamily="34" charset="-122"/>
                  <a:ea typeface="微软雅黑" pitchFamily="34" charset="-122"/>
                </a:rPr>
                <a:t>终端</a:t>
              </a:r>
              <a:endParaRPr lang="zh-CN" altLang="zh-CN" kern="0" dirty="0" smtClean="0">
                <a:solidFill>
                  <a:srgbClr val="1369B2"/>
                </a:solidFill>
                <a:latin typeface="微软雅黑" pitchFamily="34" charset="-122"/>
                <a:ea typeface="微软雅黑" pitchFamily="34" charset="-122"/>
              </a:endParaRPr>
            </a:p>
          </p:txBody>
        </p:sp>
      </p:grpSp>
      <p:sp>
        <p:nvSpPr>
          <p:cNvPr id="21" name="矩形 20"/>
          <p:cNvSpPr/>
          <p:nvPr/>
        </p:nvSpPr>
        <p:spPr>
          <a:xfrm>
            <a:off x="362198" y="2405374"/>
            <a:ext cx="6327939" cy="1754326"/>
          </a:xfrm>
          <a:prstGeom prst="rect">
            <a:avLst/>
          </a:prstGeom>
        </p:spPr>
        <p:txBody>
          <a:bodyPr wrap="square">
            <a:spAutoFit/>
          </a:bodyPr>
          <a:lstStyle/>
          <a:p>
            <a:pPr>
              <a:lnSpc>
                <a:spcPct val="200000"/>
              </a:lnSpc>
            </a:pPr>
            <a:r>
              <a:rPr lang="zh-CN" altLang="en-US" b="1" u="sng" dirty="0">
                <a:solidFill>
                  <a:srgbClr val="0070C0"/>
                </a:solidFill>
              </a:rPr>
              <a:t>具体操作</a:t>
            </a:r>
            <a:r>
              <a:rPr lang="zh-CN" altLang="en-US" dirty="0" smtClean="0"/>
              <a:t>：</a:t>
            </a:r>
            <a:r>
              <a:rPr lang="en-US" altLang="zh-CN" dirty="0" smtClean="0"/>
              <a:t>exit</a:t>
            </a:r>
            <a:r>
              <a:rPr lang="zh-CN" altLang="en-US" dirty="0" smtClean="0"/>
              <a:t>命令</a:t>
            </a:r>
            <a:endParaRPr lang="en-US" altLang="zh-CN" dirty="0" smtClean="0"/>
          </a:p>
          <a:p>
            <a:pPr>
              <a:lnSpc>
                <a:spcPct val="200000"/>
              </a:lnSpc>
            </a:pPr>
            <a:r>
              <a:rPr lang="zh-CN" altLang="en-US" b="1" u="sng" dirty="0">
                <a:solidFill>
                  <a:srgbClr val="0070C0"/>
                </a:solidFill>
              </a:rPr>
              <a:t>提示</a:t>
            </a:r>
            <a:r>
              <a:rPr lang="zh-CN" altLang="en-US" dirty="0" smtClean="0"/>
              <a:t>：同</a:t>
            </a:r>
            <a:r>
              <a:rPr lang="zh-CN" altLang="en-US" dirty="0"/>
              <a:t>一个用户可以同时登录多个终端，</a:t>
            </a:r>
            <a:r>
              <a:rPr lang="en-US" altLang="zh-CN" dirty="0"/>
              <a:t>exit</a:t>
            </a:r>
            <a:r>
              <a:rPr lang="zh-CN" altLang="en-US" dirty="0"/>
              <a:t>命令仅用于退出当前终端，而非在所有的终端中退出同一个用户</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2508304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其他</a:t>
            </a:r>
            <a:r>
              <a:rPr lang="zh-CN" altLang="en-US" sz="2000" b="1" dirty="0">
                <a:solidFill>
                  <a:schemeClr val="tx1">
                    <a:lumMod val="50000"/>
                    <a:lumOff val="50000"/>
                  </a:schemeClr>
                </a:solidFill>
                <a:latin typeface="微软雅黑" pitchFamily="34" charset="-122"/>
                <a:ea typeface="微软雅黑" pitchFamily="34" charset="-122"/>
              </a:rPr>
              <a:t>命令和操作</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7" name="组合 16"/>
          <p:cNvGrpSpPr/>
          <p:nvPr/>
        </p:nvGrpSpPr>
        <p:grpSpPr>
          <a:xfrm>
            <a:off x="449173" y="2455711"/>
            <a:ext cx="8302939" cy="2160000"/>
            <a:chOff x="415635" y="2398807"/>
            <a:chExt cx="7920000" cy="2160000"/>
          </a:xfrm>
        </p:grpSpPr>
        <p:sp>
          <p:nvSpPr>
            <p:cNvPr id="18" name="矩形 17"/>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7629875" y="2075709"/>
            <a:ext cx="1235034" cy="866899"/>
            <a:chOff x="7623958" y="2018805"/>
            <a:chExt cx="1235034" cy="866899"/>
          </a:xfrm>
        </p:grpSpPr>
        <p:sp>
          <p:nvSpPr>
            <p:cNvPr id="21" name="泪滴形 20"/>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23" name="矩形 22"/>
          <p:cNvSpPr/>
          <p:nvPr/>
        </p:nvSpPr>
        <p:spPr>
          <a:xfrm>
            <a:off x="554734" y="2636014"/>
            <a:ext cx="8233004" cy="1665905"/>
          </a:xfrm>
          <a:prstGeom prst="rect">
            <a:avLst/>
          </a:prstGeom>
        </p:spPr>
        <p:txBody>
          <a:bodyPr wrap="square">
            <a:spAutoFit/>
          </a:bodyPr>
          <a:lstStyle/>
          <a:p>
            <a:pPr>
              <a:lnSpc>
                <a:spcPct val="200000"/>
              </a:lnSpc>
            </a:pPr>
            <a:r>
              <a:rPr lang="zh-CN" altLang="en-US" dirty="0"/>
              <a:t>在</a:t>
            </a:r>
            <a:r>
              <a:rPr lang="en-US" altLang="zh-CN" dirty="0"/>
              <a:t>Linux</a:t>
            </a:r>
            <a:r>
              <a:rPr lang="zh-CN" altLang="en-US" dirty="0"/>
              <a:t>终端环境下，执行</a:t>
            </a:r>
            <a:r>
              <a:rPr lang="en-US" altLang="zh-CN" dirty="0"/>
              <a:t>exit</a:t>
            </a:r>
            <a:r>
              <a:rPr lang="zh-CN" altLang="en-US" dirty="0"/>
              <a:t>命令后就会退出当前登录的用户，然后出现</a:t>
            </a:r>
          </a:p>
          <a:p>
            <a:pPr>
              <a:lnSpc>
                <a:spcPct val="200000"/>
              </a:lnSpc>
            </a:pPr>
            <a:r>
              <a:rPr lang="zh-CN" altLang="en-US" dirty="0"/>
              <a:t>登录界面，可以重新输入用户名和密码进行登录。对于</a:t>
            </a:r>
            <a:r>
              <a:rPr lang="en-US" altLang="zh-CN" dirty="0"/>
              <a:t>GNOME</a:t>
            </a:r>
            <a:r>
              <a:rPr lang="zh-CN" altLang="en-US" dirty="0"/>
              <a:t>环境下的虚拟终端，</a:t>
            </a:r>
            <a:r>
              <a:rPr lang="en-US" altLang="zh-CN" dirty="0"/>
              <a:t>exit</a:t>
            </a:r>
            <a:r>
              <a:rPr lang="zh-CN" altLang="en-US" dirty="0"/>
              <a:t>仅用于退出虚拟终端，而非退出</a:t>
            </a:r>
            <a:r>
              <a:rPr lang="en-US" altLang="zh-CN" dirty="0"/>
              <a:t>GNOME</a:t>
            </a:r>
            <a:r>
              <a:rPr lang="zh-CN" altLang="en-US" dirty="0"/>
              <a:t>环境。</a:t>
            </a:r>
          </a:p>
        </p:txBody>
      </p:sp>
    </p:spTree>
    <p:custDataLst>
      <p:tags r:id="rId1"/>
    </p:custDataLst>
    <p:extLst>
      <p:ext uri="{BB962C8B-B14F-4D97-AF65-F5344CB8AC3E}">
        <p14:creationId xmlns:p14="http://schemas.microsoft.com/office/powerpoint/2010/main" val="322689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运行级别</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7" name="矩形 16"/>
          <p:cNvSpPr/>
          <p:nvPr/>
        </p:nvSpPr>
        <p:spPr>
          <a:xfrm>
            <a:off x="362198" y="1948174"/>
            <a:ext cx="8401792" cy="2308324"/>
          </a:xfrm>
          <a:prstGeom prst="rect">
            <a:avLst/>
          </a:prstGeom>
        </p:spPr>
        <p:txBody>
          <a:bodyPr wrap="square">
            <a:spAutoFit/>
          </a:bodyPr>
          <a:lstStyle/>
          <a:p>
            <a:pPr>
              <a:lnSpc>
                <a:spcPct val="200000"/>
              </a:lnSpc>
            </a:pPr>
            <a:r>
              <a:rPr lang="zh-CN" altLang="en-US" b="1" u="sng" dirty="0" smtClean="0">
                <a:solidFill>
                  <a:srgbClr val="0070C0"/>
                </a:solidFill>
              </a:rPr>
              <a:t>运行级别</a:t>
            </a:r>
            <a:r>
              <a:rPr lang="zh-CN" altLang="en-US" dirty="0"/>
              <a:t>：是指当前操作系统正在运行的功能级别，通过数字</a:t>
            </a:r>
            <a:r>
              <a:rPr lang="en-US" altLang="zh-CN" dirty="0"/>
              <a:t>0~6</a:t>
            </a:r>
            <a:r>
              <a:rPr lang="zh-CN" altLang="en-US" dirty="0"/>
              <a:t>表示</a:t>
            </a:r>
            <a:r>
              <a:rPr lang="en-US" altLang="zh-CN" dirty="0"/>
              <a:t>7</a:t>
            </a:r>
            <a:r>
              <a:rPr lang="zh-CN" altLang="en-US" dirty="0"/>
              <a:t>个级别，每个级别具有不同的功能</a:t>
            </a:r>
            <a:r>
              <a:rPr lang="zh-CN" altLang="en-US" dirty="0" smtClean="0"/>
              <a:t>。</a:t>
            </a:r>
            <a:endParaRPr lang="en-US" altLang="zh-CN" dirty="0" smtClean="0"/>
          </a:p>
          <a:p>
            <a:pPr>
              <a:lnSpc>
                <a:spcPct val="200000"/>
              </a:lnSpc>
            </a:pPr>
            <a:r>
              <a:rPr lang="zh-CN" altLang="en-US" b="1" u="sng" dirty="0" smtClean="0">
                <a:solidFill>
                  <a:srgbClr val="0070C0"/>
                </a:solidFill>
              </a:rPr>
              <a:t>存储文件目录</a:t>
            </a:r>
            <a:r>
              <a:rPr lang="zh-CN" altLang="en-US" dirty="0"/>
              <a:t>：这些级别定义在</a:t>
            </a:r>
            <a:r>
              <a:rPr lang="en-US" altLang="zh-CN" dirty="0"/>
              <a:t>/</a:t>
            </a:r>
            <a:r>
              <a:rPr lang="en-US" altLang="zh-CN" dirty="0" err="1"/>
              <a:t>etc</a:t>
            </a:r>
            <a:r>
              <a:rPr lang="en-US" altLang="zh-CN" dirty="0"/>
              <a:t>/</a:t>
            </a:r>
            <a:r>
              <a:rPr lang="en-US" altLang="zh-CN" dirty="0" err="1"/>
              <a:t>inittab</a:t>
            </a:r>
            <a:r>
              <a:rPr lang="zh-CN" altLang="en-US" dirty="0"/>
              <a:t>文件中，每个级别运行的服务程序存放在</a:t>
            </a:r>
            <a:r>
              <a:rPr lang="en-US" altLang="zh-CN" dirty="0"/>
              <a:t>/</a:t>
            </a:r>
            <a:r>
              <a:rPr lang="en-US" altLang="zh-CN" dirty="0" err="1"/>
              <a:t>etc</a:t>
            </a:r>
            <a:r>
              <a:rPr lang="en-US" altLang="zh-CN" dirty="0"/>
              <a:t>/</a:t>
            </a:r>
            <a:r>
              <a:rPr lang="en-US" altLang="zh-CN" dirty="0" err="1"/>
              <a:t>rc.d</a:t>
            </a:r>
            <a:r>
              <a:rPr lang="zh-CN" altLang="en-US" dirty="0"/>
              <a:t>目录中。</a:t>
            </a:r>
          </a:p>
        </p:txBody>
      </p:sp>
    </p:spTree>
    <p:custDataLst>
      <p:tags r:id="rId1"/>
    </p:custDataLst>
    <p:extLst>
      <p:ext uri="{BB962C8B-B14F-4D97-AF65-F5344CB8AC3E}">
        <p14:creationId xmlns:p14="http://schemas.microsoft.com/office/powerpoint/2010/main" val="3398771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运行级别</a:t>
            </a:r>
            <a:endParaRPr lang="en-US" altLang="zh-CN" sz="2000" b="1" dirty="0">
              <a:solidFill>
                <a:schemeClr val="tx1">
                  <a:lumMod val="50000"/>
                  <a:lumOff val="50000"/>
                </a:schemeClr>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975885340"/>
              </p:ext>
            </p:extLst>
          </p:nvPr>
        </p:nvGraphicFramePr>
        <p:xfrm>
          <a:off x="593766" y="1889353"/>
          <a:ext cx="8087096" cy="2799896"/>
        </p:xfrm>
        <a:graphic>
          <a:graphicData uri="http://schemas.openxmlformats.org/drawingml/2006/table">
            <a:tbl>
              <a:tblPr firstRow="1" bandRow="1">
                <a:tableStyleId>{00A15C55-8517-42AA-B614-E9B94910E393}</a:tableStyleId>
              </a:tblPr>
              <a:tblGrid>
                <a:gridCol w="1540400"/>
                <a:gridCol w="1937584"/>
                <a:gridCol w="4609112"/>
              </a:tblGrid>
              <a:tr h="349987">
                <a:tc>
                  <a:txBody>
                    <a:bodyPr/>
                    <a:lstStyle/>
                    <a:p>
                      <a:pPr algn="ctr">
                        <a:spcAft>
                          <a:spcPts val="0"/>
                        </a:spcAft>
                      </a:pPr>
                      <a:r>
                        <a:rPr lang="zh-CN" altLang="en-US" sz="1400" b="1" kern="100" dirty="0" smtClean="0">
                          <a:effectLst/>
                          <a:latin typeface="+mn-lt"/>
                          <a:ea typeface="+mn-ea"/>
                        </a:rPr>
                        <a:t>级别</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备注</a:t>
                      </a:r>
                      <a:endParaRPr lang="zh-CN" sz="1400" b="1" kern="100" dirty="0">
                        <a:effectLst/>
                        <a:latin typeface="Times New Roman"/>
                        <a:ea typeface="宋体"/>
                      </a:endParaRP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0</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系统停机模式</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默认运行级别不能设置为</a:t>
                      </a:r>
                      <a:r>
                        <a:rPr lang="en-US" sz="1400" kern="100">
                          <a:solidFill>
                            <a:schemeClr val="dk1"/>
                          </a:solidFill>
                          <a:effectLst/>
                          <a:latin typeface="Times New Roman"/>
                          <a:ea typeface="+mn-ea"/>
                          <a:cs typeface="+mn-cs"/>
                        </a:rPr>
                        <a:t>0</a:t>
                      </a:r>
                      <a:r>
                        <a:rPr lang="zh-CN" sz="1400" kern="100">
                          <a:solidFill>
                            <a:schemeClr val="dk1"/>
                          </a:solidFill>
                          <a:effectLst/>
                          <a:latin typeface="Times New Roman"/>
                          <a:ea typeface="+mn-ea"/>
                          <a:cs typeface="+mn-cs"/>
                        </a:rPr>
                        <a:t>，否则无法正常启动</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1</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单用户模式</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仅用于</a:t>
                      </a:r>
                      <a:r>
                        <a:rPr lang="en-US" sz="1400" kern="100" dirty="0">
                          <a:solidFill>
                            <a:schemeClr val="dk1"/>
                          </a:solidFill>
                          <a:effectLst/>
                          <a:latin typeface="Times New Roman"/>
                          <a:ea typeface="+mn-ea"/>
                          <a:cs typeface="+mn-cs"/>
                        </a:rPr>
                        <a:t>root</a:t>
                      </a:r>
                      <a:r>
                        <a:rPr lang="zh-CN" sz="1400" kern="100" dirty="0">
                          <a:solidFill>
                            <a:schemeClr val="dk1"/>
                          </a:solidFill>
                          <a:effectLst/>
                          <a:latin typeface="Times New Roman"/>
                          <a:ea typeface="+mn-ea"/>
                          <a:cs typeface="+mn-cs"/>
                        </a:rPr>
                        <a:t>用户维护系统，类似于</a:t>
                      </a:r>
                      <a:r>
                        <a:rPr lang="en-US" sz="1400" kern="100" dirty="0">
                          <a:solidFill>
                            <a:schemeClr val="dk1"/>
                          </a:solidFill>
                          <a:effectLst/>
                          <a:latin typeface="Times New Roman"/>
                          <a:ea typeface="+mn-ea"/>
                          <a:cs typeface="+mn-cs"/>
                        </a:rPr>
                        <a:t>Windows</a:t>
                      </a:r>
                      <a:r>
                        <a:rPr lang="zh-CN" sz="1400" kern="100" dirty="0">
                          <a:solidFill>
                            <a:schemeClr val="dk1"/>
                          </a:solidFill>
                          <a:effectLst/>
                          <a:latin typeface="Times New Roman"/>
                          <a:ea typeface="+mn-ea"/>
                          <a:cs typeface="+mn-cs"/>
                        </a:rPr>
                        <a:t>中的安全模式</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2</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多用户模式</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没有</a:t>
                      </a:r>
                      <a:r>
                        <a:rPr lang="en-US" sz="1400" kern="100" dirty="0">
                          <a:solidFill>
                            <a:schemeClr val="dk1"/>
                          </a:solidFill>
                          <a:effectLst/>
                          <a:latin typeface="Times New Roman"/>
                          <a:ea typeface="+mn-ea"/>
                          <a:cs typeface="+mn-cs"/>
                        </a:rPr>
                        <a:t>NFS</a:t>
                      </a:r>
                      <a:r>
                        <a:rPr lang="zh-CN" sz="1400" kern="100" dirty="0">
                          <a:solidFill>
                            <a:schemeClr val="dk1"/>
                          </a:solidFill>
                          <a:effectLst/>
                          <a:latin typeface="Times New Roman"/>
                          <a:ea typeface="+mn-ea"/>
                          <a:cs typeface="+mn-cs"/>
                        </a:rPr>
                        <a:t>（</a:t>
                      </a:r>
                      <a:r>
                        <a:rPr lang="en-US" sz="1400" kern="100" dirty="0">
                          <a:solidFill>
                            <a:schemeClr val="dk1"/>
                          </a:solidFill>
                          <a:effectLst/>
                          <a:latin typeface="Times New Roman"/>
                          <a:ea typeface="+mn-ea"/>
                          <a:cs typeface="+mn-cs"/>
                        </a:rPr>
                        <a:t>Network File System</a:t>
                      </a:r>
                      <a:r>
                        <a:rPr lang="zh-CN" sz="1400" kern="100" dirty="0">
                          <a:solidFill>
                            <a:schemeClr val="dk1"/>
                          </a:solidFill>
                          <a:effectLst/>
                          <a:latin typeface="Times New Roman"/>
                          <a:ea typeface="+mn-ea"/>
                          <a:cs typeface="+mn-cs"/>
                        </a:rPr>
                        <a:t>，网络文件系统）支持</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3</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多用户模式</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有</a:t>
                      </a:r>
                      <a:r>
                        <a:rPr lang="en-US" sz="1400" kern="100" dirty="0">
                          <a:solidFill>
                            <a:schemeClr val="dk1"/>
                          </a:solidFill>
                          <a:effectLst/>
                          <a:latin typeface="Times New Roman"/>
                          <a:ea typeface="+mn-ea"/>
                          <a:cs typeface="+mn-cs"/>
                        </a:rPr>
                        <a:t>NFS</a:t>
                      </a:r>
                      <a:r>
                        <a:rPr lang="zh-CN" sz="1400" kern="100" dirty="0">
                          <a:solidFill>
                            <a:schemeClr val="dk1"/>
                          </a:solidFill>
                          <a:effectLst/>
                          <a:latin typeface="Times New Roman"/>
                          <a:ea typeface="+mn-ea"/>
                          <a:cs typeface="+mn-cs"/>
                        </a:rPr>
                        <a:t>的完整多用户模式，登录后进入到控制台</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4</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未使用模式</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系统未使用的保留模式</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5</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图形化模式</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类似于运行级别</a:t>
                      </a:r>
                      <a:r>
                        <a:rPr lang="en-US" sz="1400" kern="100" dirty="0">
                          <a:solidFill>
                            <a:schemeClr val="dk1"/>
                          </a:solidFill>
                          <a:effectLst/>
                          <a:latin typeface="Times New Roman"/>
                          <a:ea typeface="+mn-ea"/>
                          <a:cs typeface="+mn-cs"/>
                        </a:rPr>
                        <a:t>3</a:t>
                      </a:r>
                      <a:r>
                        <a:rPr lang="zh-CN" sz="1400" kern="100" dirty="0">
                          <a:solidFill>
                            <a:schemeClr val="dk1"/>
                          </a:solidFill>
                          <a:effectLst/>
                          <a:latin typeface="Times New Roman"/>
                          <a:ea typeface="+mn-ea"/>
                          <a:cs typeface="+mn-cs"/>
                        </a:rPr>
                        <a:t>，登录后进入到桌面环境</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6</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重启模式</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默认运行级别不能设置为</a:t>
                      </a:r>
                      <a:r>
                        <a:rPr lang="en-US" sz="1400" kern="100" dirty="0">
                          <a:solidFill>
                            <a:schemeClr val="dk1"/>
                          </a:solidFill>
                          <a:effectLst/>
                          <a:latin typeface="Times New Roman"/>
                          <a:ea typeface="+mn-ea"/>
                          <a:cs typeface="+mn-cs"/>
                        </a:rPr>
                        <a:t>6</a:t>
                      </a:r>
                      <a:r>
                        <a:rPr lang="zh-CN" sz="1400" kern="100" dirty="0">
                          <a:solidFill>
                            <a:schemeClr val="dk1"/>
                          </a:solidFill>
                          <a:effectLst/>
                          <a:latin typeface="Times New Roman"/>
                          <a:ea typeface="+mn-ea"/>
                          <a:cs typeface="+mn-cs"/>
                        </a:rPr>
                        <a:t>，否则无法正常启动</a:t>
                      </a:r>
                    </a:p>
                  </a:txBody>
                  <a:tcPr marL="68580" marR="68580" marT="0" marB="0" anchor="ctr"/>
                </a:tc>
              </a:tr>
            </a:tbl>
          </a:graphicData>
        </a:graphic>
      </p:graphicFrame>
      <p:sp>
        <p:nvSpPr>
          <p:cNvPr id="7" name="圆角矩形 6"/>
          <p:cNvSpPr/>
          <p:nvPr/>
        </p:nvSpPr>
        <p:spPr>
          <a:xfrm>
            <a:off x="889000" y="4863453"/>
            <a:ext cx="7474362" cy="1195091"/>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zh-CN" altLang="en-US" dirty="0">
                <a:solidFill>
                  <a:schemeClr val="tx1"/>
                </a:solidFill>
              </a:rPr>
              <a:t>通过</a:t>
            </a:r>
            <a:r>
              <a:rPr lang="en-US" altLang="zh-CN" dirty="0" err="1">
                <a:solidFill>
                  <a:schemeClr val="tx1"/>
                </a:solidFill>
              </a:rPr>
              <a:t>init</a:t>
            </a:r>
            <a:r>
              <a:rPr lang="zh-CN" altLang="en-US" dirty="0">
                <a:solidFill>
                  <a:schemeClr val="tx1"/>
                </a:solidFill>
              </a:rPr>
              <a:t>命令可以实现系统的关机或重启，执行</a:t>
            </a:r>
            <a:r>
              <a:rPr lang="en-US" altLang="zh-CN" dirty="0" err="1">
                <a:solidFill>
                  <a:schemeClr val="tx1"/>
                </a:solidFill>
              </a:rPr>
              <a:t>init</a:t>
            </a:r>
            <a:r>
              <a:rPr lang="en-US" altLang="zh-CN" dirty="0">
                <a:solidFill>
                  <a:schemeClr val="tx1"/>
                </a:solidFill>
              </a:rPr>
              <a:t> 0</a:t>
            </a:r>
            <a:r>
              <a:rPr lang="zh-CN" altLang="en-US" dirty="0">
                <a:solidFill>
                  <a:schemeClr val="tx1"/>
                </a:solidFill>
              </a:rPr>
              <a:t>关机，</a:t>
            </a:r>
            <a:r>
              <a:rPr lang="en-US" altLang="zh-CN" dirty="0" err="1">
                <a:solidFill>
                  <a:schemeClr val="tx1"/>
                </a:solidFill>
              </a:rPr>
              <a:t>init</a:t>
            </a:r>
            <a:r>
              <a:rPr lang="en-US" altLang="zh-CN" dirty="0">
                <a:solidFill>
                  <a:schemeClr val="tx1"/>
                </a:solidFill>
              </a:rPr>
              <a:t> 6</a:t>
            </a:r>
            <a:r>
              <a:rPr lang="zh-CN" altLang="en-US" dirty="0">
                <a:solidFill>
                  <a:schemeClr val="tx1"/>
                </a:solidFill>
              </a:rPr>
              <a:t>重启。除此之外，也可以使用命令</a:t>
            </a:r>
            <a:r>
              <a:rPr lang="en-US" altLang="zh-CN" dirty="0" err="1">
                <a:solidFill>
                  <a:schemeClr val="tx1"/>
                </a:solidFill>
              </a:rPr>
              <a:t>poweroff</a:t>
            </a:r>
            <a:r>
              <a:rPr lang="zh-CN" altLang="en-US" dirty="0">
                <a:solidFill>
                  <a:schemeClr val="tx1"/>
                </a:solidFill>
              </a:rPr>
              <a:t>实现关机，</a:t>
            </a:r>
            <a:r>
              <a:rPr lang="en-US" altLang="zh-CN" dirty="0">
                <a:solidFill>
                  <a:schemeClr val="tx1"/>
                </a:solidFill>
              </a:rPr>
              <a:t>reboot</a:t>
            </a:r>
            <a:r>
              <a:rPr lang="zh-CN" altLang="en-US" dirty="0">
                <a:solidFill>
                  <a:schemeClr val="tx1"/>
                </a:solidFill>
              </a:rPr>
              <a:t>实现重启。</a:t>
            </a:r>
          </a:p>
        </p:txBody>
      </p:sp>
    </p:spTree>
    <p:custDataLst>
      <p:tags r:id="rId1"/>
    </p:custDataLst>
    <p:extLst>
      <p:ext uri="{BB962C8B-B14F-4D97-AF65-F5344CB8AC3E}">
        <p14:creationId xmlns:p14="http://schemas.microsoft.com/office/powerpoint/2010/main" val="960857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a:solidFill>
                  <a:schemeClr val="tx1">
                    <a:lumMod val="50000"/>
                    <a:lumOff val="50000"/>
                  </a:schemeClr>
                </a:solidFill>
                <a:latin typeface="微软雅黑" pitchFamily="34" charset="-122"/>
                <a:ea typeface="微软雅黑" pitchFamily="34" charset="-122"/>
              </a:rPr>
              <a:t>s</a:t>
            </a:r>
            <a:r>
              <a:rPr lang="en-US" altLang="zh-CN" sz="2000" b="1" dirty="0" smtClean="0">
                <a:solidFill>
                  <a:schemeClr val="tx1">
                    <a:lumMod val="50000"/>
                    <a:lumOff val="50000"/>
                  </a:schemeClr>
                </a:solidFill>
                <a:latin typeface="微软雅黑" pitchFamily="34" charset="-122"/>
                <a:ea typeface="微软雅黑" pitchFamily="34" charset="-122"/>
              </a:rPr>
              <a:t>hell</a:t>
            </a:r>
            <a:r>
              <a:rPr lang="zh-CN" altLang="en-US" sz="2000" b="1" dirty="0" smtClean="0">
                <a:solidFill>
                  <a:schemeClr val="tx1">
                    <a:lumMod val="50000"/>
                    <a:lumOff val="50000"/>
                  </a:schemeClr>
                </a:solidFill>
                <a:latin typeface="微软雅黑" pitchFamily="34" charset="-122"/>
                <a:ea typeface="微软雅黑" pitchFamily="34" charset="-122"/>
              </a:rPr>
              <a:t>和终端</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运行级别</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6" name="组合 2"/>
          <p:cNvGrpSpPr>
            <a:grpSpLocks/>
          </p:cNvGrpSpPr>
          <p:nvPr/>
        </p:nvGrpSpPr>
        <p:grpSpPr bwMode="auto">
          <a:xfrm>
            <a:off x="1854200" y="1919565"/>
            <a:ext cx="5689601" cy="1979334"/>
            <a:chOff x="3451224" y="3515222"/>
            <a:chExt cx="3131273" cy="1980928"/>
          </a:xfrm>
        </p:grpSpPr>
        <p:sp>
          <p:nvSpPr>
            <p:cNvPr id="8" name="矩形 1"/>
            <p:cNvSpPr>
              <a:spLocks noChangeArrowheads="1"/>
            </p:cNvSpPr>
            <p:nvPr/>
          </p:nvSpPr>
          <p:spPr bwMode="auto">
            <a:xfrm>
              <a:off x="3451224" y="3515222"/>
              <a:ext cx="3131273" cy="1980928"/>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9" name="矩形 8"/>
            <p:cNvSpPr>
              <a:spLocks noChangeArrowheads="1"/>
            </p:cNvSpPr>
            <p:nvPr/>
          </p:nvSpPr>
          <p:spPr bwMode="auto">
            <a:xfrm>
              <a:off x="3530271" y="3595351"/>
              <a:ext cx="2996310" cy="149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smtClean="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su</a:t>
              </a:r>
              <a:r>
                <a:rPr lang="en-US" altLang="zh-CN" sz="1600" b="1" kern="0" dirty="0">
                  <a:solidFill>
                    <a:prstClr val="white"/>
                  </a:solidFill>
                  <a:latin typeface="微软雅黑" pitchFamily="34" charset="-122"/>
                  <a:ea typeface="微软雅黑" pitchFamily="34" charset="-122"/>
                </a:rPr>
                <a:t> root</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Password: </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itheima</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init</a:t>
              </a:r>
              <a:r>
                <a:rPr lang="en-US" altLang="zh-CN" sz="1600" b="1" kern="0" dirty="0">
                  <a:solidFill>
                    <a:prstClr val="white"/>
                  </a:solidFill>
                  <a:latin typeface="微软雅黑" pitchFamily="34" charset="-122"/>
                  <a:ea typeface="微软雅黑" pitchFamily="34" charset="-122"/>
                </a:rPr>
                <a:t> 3</a:t>
              </a:r>
            </a:p>
          </p:txBody>
        </p:sp>
      </p:grpSp>
      <p:sp>
        <p:nvSpPr>
          <p:cNvPr id="2" name="矩形 1"/>
          <p:cNvSpPr/>
          <p:nvPr/>
        </p:nvSpPr>
        <p:spPr>
          <a:xfrm>
            <a:off x="1574801" y="4000501"/>
            <a:ext cx="6337299" cy="216982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err="1" smtClean="0"/>
              <a:t>su</a:t>
            </a:r>
            <a:r>
              <a:rPr lang="zh-CN" altLang="zh-CN" dirty="0"/>
              <a:t>命令用于切换当前用户身份，切换成</a:t>
            </a:r>
            <a:r>
              <a:rPr lang="en-US" altLang="zh-CN" dirty="0"/>
              <a:t>root</a:t>
            </a:r>
            <a:r>
              <a:rPr lang="zh-CN" altLang="zh-CN" dirty="0"/>
              <a:t>时会提示输入密码，且在输入时没有回显提示</a:t>
            </a:r>
            <a:r>
              <a:rPr lang="zh-CN" altLang="zh-CN" dirty="0" smtClean="0"/>
              <a:t>。</a:t>
            </a:r>
            <a:endParaRPr lang="en-US" altLang="zh-CN" dirty="0" smtClean="0"/>
          </a:p>
          <a:p>
            <a:pPr marL="285750" indent="-285750">
              <a:lnSpc>
                <a:spcPct val="150000"/>
              </a:lnSpc>
              <a:buFont typeface="Wingdings" panose="05000000000000000000" pitchFamily="2" charset="2"/>
              <a:buChar char="Ø"/>
            </a:pPr>
            <a:r>
              <a:rPr lang="en-US" altLang="zh-CN" dirty="0" smtClean="0"/>
              <a:t>VMware</a:t>
            </a:r>
            <a:r>
              <a:rPr lang="zh-CN" altLang="zh-CN" dirty="0"/>
              <a:t>简易安装方式设置的</a:t>
            </a:r>
            <a:r>
              <a:rPr lang="en-US" altLang="zh-CN" dirty="0"/>
              <a:t>root</a:t>
            </a:r>
            <a:r>
              <a:rPr lang="zh-CN" altLang="zh-CN" dirty="0"/>
              <a:t>密码与</a:t>
            </a:r>
            <a:r>
              <a:rPr lang="en-US" altLang="zh-CN" dirty="0" err="1"/>
              <a:t>itheima</a:t>
            </a:r>
            <a:r>
              <a:rPr lang="zh-CN" altLang="zh-CN" dirty="0"/>
              <a:t>用户相同</a:t>
            </a:r>
            <a:r>
              <a:rPr lang="zh-CN" altLang="zh-CN" dirty="0" smtClean="0"/>
              <a:t>。</a:t>
            </a:r>
            <a:endParaRPr lang="en-US" altLang="zh-CN" dirty="0" smtClean="0"/>
          </a:p>
          <a:p>
            <a:pPr marL="285750" indent="-285750">
              <a:lnSpc>
                <a:spcPct val="150000"/>
              </a:lnSpc>
              <a:buFont typeface="Wingdings" panose="05000000000000000000" pitchFamily="2" charset="2"/>
              <a:buChar char="Ø"/>
            </a:pPr>
            <a:r>
              <a:rPr lang="zh-CN" altLang="zh-CN" dirty="0" smtClean="0"/>
              <a:t>在</a:t>
            </a:r>
            <a:r>
              <a:rPr lang="zh-CN" altLang="zh-CN" dirty="0"/>
              <a:t>登录</a:t>
            </a:r>
            <a:r>
              <a:rPr lang="en-US" altLang="zh-CN" dirty="0"/>
              <a:t>root</a:t>
            </a:r>
            <a:r>
              <a:rPr lang="zh-CN" altLang="zh-CN" dirty="0"/>
              <a:t>成功后执行</a:t>
            </a:r>
            <a:r>
              <a:rPr lang="en-US" altLang="zh-CN" dirty="0" err="1"/>
              <a:t>init</a:t>
            </a:r>
            <a:r>
              <a:rPr lang="en-US" altLang="zh-CN" dirty="0"/>
              <a:t> 3</a:t>
            </a:r>
            <a:r>
              <a:rPr lang="zh-CN" altLang="zh-CN" dirty="0"/>
              <a:t>命令，即可切换到控制台模式</a:t>
            </a:r>
            <a:r>
              <a:rPr lang="zh-CN" altLang="zh-CN" dirty="0" smtClean="0"/>
              <a:t>。</a:t>
            </a:r>
            <a:endParaRPr lang="en-US" altLang="zh-CN" dirty="0" smtClean="0"/>
          </a:p>
          <a:p>
            <a:pPr marL="285750" indent="-285750">
              <a:lnSpc>
                <a:spcPct val="150000"/>
              </a:lnSpc>
              <a:buFont typeface="Wingdings" panose="05000000000000000000" pitchFamily="2" charset="2"/>
              <a:buChar char="Ø"/>
            </a:pPr>
            <a:r>
              <a:rPr lang="zh-CN" altLang="zh-CN" dirty="0" smtClean="0"/>
              <a:t>在</a:t>
            </a:r>
            <a:r>
              <a:rPr lang="zh-CN" altLang="zh-CN" dirty="0"/>
              <a:t>控制台中执行</a:t>
            </a:r>
            <a:r>
              <a:rPr lang="en-US" altLang="zh-CN" dirty="0" err="1"/>
              <a:t>init</a:t>
            </a:r>
            <a:r>
              <a:rPr lang="en-US" altLang="zh-CN" dirty="0"/>
              <a:t> 5</a:t>
            </a:r>
            <a:r>
              <a:rPr lang="zh-CN" altLang="zh-CN" dirty="0"/>
              <a:t>命令，就会进入到图形化模式。</a:t>
            </a:r>
          </a:p>
        </p:txBody>
      </p:sp>
    </p:spTree>
    <p:custDataLst>
      <p:tags r:id="rId1"/>
    </p:custDataLst>
    <p:extLst>
      <p:ext uri="{BB962C8B-B14F-4D97-AF65-F5344CB8AC3E}">
        <p14:creationId xmlns:p14="http://schemas.microsoft.com/office/powerpoint/2010/main" val="2349879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文件管理</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文件创建</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4" name="组合 3"/>
          <p:cNvGrpSpPr>
            <a:grpSpLocks/>
          </p:cNvGrpSpPr>
          <p:nvPr/>
        </p:nvGrpSpPr>
        <p:grpSpPr bwMode="auto">
          <a:xfrm>
            <a:off x="1600200" y="1807230"/>
            <a:ext cx="1990725" cy="4064000"/>
            <a:chOff x="1549400" y="2381250"/>
            <a:chExt cx="1990725" cy="4064000"/>
          </a:xfrm>
        </p:grpSpPr>
        <p:sp>
          <p:nvSpPr>
            <p:cNvPr id="5" name="任意多边形 4"/>
            <p:cNvSpPr/>
            <p:nvPr/>
          </p:nvSpPr>
          <p:spPr bwMode="auto">
            <a:xfrm>
              <a:off x="1549400" y="2381250"/>
              <a:ext cx="1990725" cy="4064000"/>
            </a:xfrm>
            <a:custGeom>
              <a:avLst/>
              <a:gdLst>
                <a:gd name="connsiteX0" fmla="*/ 0 w 1991320"/>
                <a:gd name="connsiteY0" fmla="*/ 199132 h 4064000"/>
                <a:gd name="connsiteX1" fmla="*/ 199132 w 1991320"/>
                <a:gd name="connsiteY1" fmla="*/ 0 h 4064000"/>
                <a:gd name="connsiteX2" fmla="*/ 1792188 w 1991320"/>
                <a:gd name="connsiteY2" fmla="*/ 0 h 4064000"/>
                <a:gd name="connsiteX3" fmla="*/ 1991320 w 1991320"/>
                <a:gd name="connsiteY3" fmla="*/ 199132 h 4064000"/>
                <a:gd name="connsiteX4" fmla="*/ 1991320 w 1991320"/>
                <a:gd name="connsiteY4" fmla="*/ 3864868 h 4064000"/>
                <a:gd name="connsiteX5" fmla="*/ 1792188 w 1991320"/>
                <a:gd name="connsiteY5" fmla="*/ 4064000 h 4064000"/>
                <a:gd name="connsiteX6" fmla="*/ 199132 w 1991320"/>
                <a:gd name="connsiteY6" fmla="*/ 4064000 h 4064000"/>
                <a:gd name="connsiteX7" fmla="*/ 0 w 1991320"/>
                <a:gd name="connsiteY7" fmla="*/ 3864868 h 4064000"/>
                <a:gd name="connsiteX8" fmla="*/ 0 w 1991320"/>
                <a:gd name="connsiteY8" fmla="*/ 199132 h 40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320" h="4064000">
                  <a:moveTo>
                    <a:pt x="0" y="199132"/>
                  </a:moveTo>
                  <a:cubicBezTo>
                    <a:pt x="0" y="89154"/>
                    <a:pt x="89154" y="0"/>
                    <a:pt x="199132" y="0"/>
                  </a:cubicBezTo>
                  <a:lnTo>
                    <a:pt x="1792188" y="0"/>
                  </a:lnTo>
                  <a:cubicBezTo>
                    <a:pt x="1902166" y="0"/>
                    <a:pt x="1991320" y="89154"/>
                    <a:pt x="1991320" y="199132"/>
                  </a:cubicBezTo>
                  <a:lnTo>
                    <a:pt x="1991320" y="3864868"/>
                  </a:lnTo>
                  <a:cubicBezTo>
                    <a:pt x="1991320" y="3974846"/>
                    <a:pt x="1902166" y="4064000"/>
                    <a:pt x="1792188" y="4064000"/>
                  </a:cubicBezTo>
                  <a:lnTo>
                    <a:pt x="199132" y="4064000"/>
                  </a:lnTo>
                  <a:cubicBezTo>
                    <a:pt x="89154" y="4064000"/>
                    <a:pt x="0" y="3974846"/>
                    <a:pt x="0" y="3864868"/>
                  </a:cubicBezTo>
                  <a:lnTo>
                    <a:pt x="0" y="199132"/>
                  </a:lnTo>
                  <a:close/>
                </a:path>
              </a:pathLst>
            </a:custGeom>
            <a:solidFill>
              <a:sysClr val="window" lastClr="FFFFFF">
                <a:lumMod val="65000"/>
                <a:alpha val="94118"/>
              </a:sysClr>
            </a:solidFill>
            <a:ln w="25400" cap="flat" cmpd="sng" algn="ctr">
              <a:solidFill>
                <a:sysClr val="window" lastClr="FFFFFF">
                  <a:hueOff val="0"/>
                  <a:satOff val="0"/>
                  <a:lumOff val="0"/>
                  <a:alphaOff val="0"/>
                </a:sysClr>
              </a:solidFill>
              <a:prstDash val="solid"/>
            </a:ln>
            <a:effectLst/>
          </p:spPr>
          <p:txBody>
            <a:bodyPr lIns="327152" tIns="1952752" rIns="327152" bIns="1139952" spcCol="1270" anchor="ctr"/>
            <a:lstStyle/>
            <a:p>
              <a:pPr marL="0" marR="0" lvl="0" indent="0" algn="ctr" defTabSz="2044700" eaLnBrk="0" fontAlgn="base" latinLnBrk="0" hangingPunct="0">
                <a:lnSpc>
                  <a:spcPct val="90000"/>
                </a:lnSpc>
                <a:spcBef>
                  <a:spcPct val="0"/>
                </a:spcBef>
                <a:spcAft>
                  <a:spcPct val="35000"/>
                </a:spcAft>
                <a:buClrTx/>
                <a:buSzTx/>
                <a:buFontTx/>
                <a:buNone/>
                <a:tabLst/>
                <a:defRPr/>
              </a:pPr>
              <a:endParaRPr kumimoji="0" lang="zh-CN" altLang="en-US" sz="4600" b="0" i="0" u="none" strike="noStrike" kern="0" cap="none" spc="0" normalizeH="0" baseline="0" noProof="0" dirty="0">
                <a:ln>
                  <a:noFill/>
                </a:ln>
                <a:solidFill>
                  <a:prstClr val="black"/>
                </a:solidFill>
                <a:effectLst/>
                <a:uLnTx/>
                <a:uFillTx/>
                <a:latin typeface="Arial"/>
                <a:ea typeface="宋体"/>
                <a:cs typeface="+mn-cs"/>
              </a:endParaRPr>
            </a:p>
          </p:txBody>
        </p:sp>
        <p:sp>
          <p:nvSpPr>
            <p:cNvPr id="6" name="椭圆 5"/>
            <p:cNvSpPr/>
            <p:nvPr/>
          </p:nvSpPr>
          <p:spPr bwMode="auto">
            <a:xfrm>
              <a:off x="1866900" y="2625725"/>
              <a:ext cx="1352550" cy="1352550"/>
            </a:xfrm>
            <a:prstGeom prst="ellipse">
              <a:avLst/>
            </a:prstGeom>
            <a:solidFill>
              <a:sysClr val="window" lastClr="FFFFFF">
                <a:lumMod val="85000"/>
                <a:alpha val="90000"/>
              </a:sysClr>
            </a:solidFill>
            <a:ln w="25400" cap="flat" cmpd="sng" algn="ctr">
              <a:solidFill>
                <a:sysClr val="window" lastClr="FFFFFF">
                  <a:hueOff val="0"/>
                  <a:satOff val="0"/>
                  <a:lumOff val="0"/>
                  <a:alphaOff val="0"/>
                </a:sysClr>
              </a:solidFill>
              <a:prstDash val="solid"/>
            </a:ln>
            <a:effectLst/>
          </p:spPr>
        </p:sp>
        <p:sp>
          <p:nvSpPr>
            <p:cNvPr id="7" name="矩形 26"/>
            <p:cNvSpPr>
              <a:spLocks noChangeArrowheads="1"/>
            </p:cNvSpPr>
            <p:nvPr/>
          </p:nvSpPr>
          <p:spPr bwMode="auto">
            <a:xfrm>
              <a:off x="1866900" y="3117850"/>
              <a:ext cx="1352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zh-CN" b="1" kern="0" dirty="0">
                  <a:solidFill>
                    <a:srgbClr val="1369B2"/>
                  </a:solidFill>
                  <a:latin typeface="微软雅黑" pitchFamily="34" charset="-122"/>
                  <a:ea typeface="微软雅黑" pitchFamily="34" charset="-122"/>
                </a:rPr>
                <a:t>touch</a:t>
              </a:r>
              <a:endParaRPr kumimoji="0" lang="zh-CN" altLang="zh-CN" sz="1800" b="0" i="0" u="none" strike="noStrike" kern="0" cap="none" spc="0" normalizeH="0" baseline="0" noProof="0" dirty="0" smtClean="0">
                <a:ln>
                  <a:noFill/>
                </a:ln>
                <a:solidFill>
                  <a:srgbClr val="1369B2"/>
                </a:solidFill>
                <a:effectLst/>
                <a:uLnTx/>
                <a:uFillTx/>
                <a:latin typeface="微软雅黑" pitchFamily="34" charset="-122"/>
                <a:ea typeface="微软雅黑" pitchFamily="34" charset="-122"/>
              </a:endParaRPr>
            </a:p>
          </p:txBody>
        </p:sp>
        <p:sp>
          <p:nvSpPr>
            <p:cNvPr id="8" name="矩形 38"/>
            <p:cNvSpPr>
              <a:spLocks noChangeArrowheads="1"/>
            </p:cNvSpPr>
            <p:nvPr/>
          </p:nvSpPr>
          <p:spPr bwMode="auto">
            <a:xfrm>
              <a:off x="1676400" y="4171950"/>
              <a:ext cx="1766888" cy="1455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algn="just" latinLnBrk="1" hangingPunct="0">
                <a:lnSpc>
                  <a:spcPct val="125000"/>
                </a:lnSpc>
                <a:defRPr/>
              </a:pPr>
              <a:r>
                <a:rPr lang="en-US" altLang="zh-CN" sz="1200" kern="0" dirty="0">
                  <a:solidFill>
                    <a:prstClr val="white"/>
                  </a:solidFill>
                  <a:latin typeface="华文细黑" pitchFamily="2" charset="-122"/>
                  <a:ea typeface="华文细黑" pitchFamily="2" charset="-122"/>
                </a:rPr>
                <a:t>touch</a:t>
              </a:r>
              <a:r>
                <a:rPr lang="zh-CN" altLang="en-US" sz="1200" kern="0" dirty="0">
                  <a:solidFill>
                    <a:prstClr val="white"/>
                  </a:solidFill>
                  <a:latin typeface="华文细黑" pitchFamily="2" charset="-122"/>
                  <a:ea typeface="华文细黑" pitchFamily="2" charset="-122"/>
                </a:rPr>
                <a:t>命令的主要功能是将已存在文件的时间属性更新为当前系统时间，若指定的文件不存在，则会创建一个新的空文件。</a:t>
              </a:r>
              <a:endParaRPr kumimoji="0" lang="en-US" altLang="zh-CN" sz="1200" b="0" i="0" u="none" strike="noStrike" kern="0" cap="none" spc="0" normalizeH="0" baseline="0" noProof="0" dirty="0" smtClean="0">
                <a:ln>
                  <a:noFill/>
                </a:ln>
                <a:solidFill>
                  <a:prstClr val="white"/>
                </a:solidFill>
                <a:effectLst/>
                <a:uLnTx/>
                <a:uFillTx/>
                <a:latin typeface="华文细黑" pitchFamily="2" charset="-122"/>
                <a:ea typeface="华文细黑" pitchFamily="2" charset="-122"/>
              </a:endParaRPr>
            </a:p>
          </p:txBody>
        </p:sp>
      </p:grpSp>
      <p:grpSp>
        <p:nvGrpSpPr>
          <p:cNvPr id="9" name="组合 8"/>
          <p:cNvGrpSpPr>
            <a:grpSpLocks/>
          </p:cNvGrpSpPr>
          <p:nvPr/>
        </p:nvGrpSpPr>
        <p:grpSpPr bwMode="auto">
          <a:xfrm>
            <a:off x="3649663" y="1807230"/>
            <a:ext cx="1990725" cy="4064000"/>
            <a:chOff x="3598863" y="2381250"/>
            <a:chExt cx="1990725" cy="4064000"/>
          </a:xfrm>
        </p:grpSpPr>
        <p:sp>
          <p:nvSpPr>
            <p:cNvPr id="10" name="任意多边形 9"/>
            <p:cNvSpPr/>
            <p:nvPr/>
          </p:nvSpPr>
          <p:spPr bwMode="auto">
            <a:xfrm>
              <a:off x="3598863" y="2381250"/>
              <a:ext cx="1990725" cy="4064000"/>
            </a:xfrm>
            <a:custGeom>
              <a:avLst/>
              <a:gdLst>
                <a:gd name="connsiteX0" fmla="*/ 0 w 1991320"/>
                <a:gd name="connsiteY0" fmla="*/ 199132 h 4064000"/>
                <a:gd name="connsiteX1" fmla="*/ 199132 w 1991320"/>
                <a:gd name="connsiteY1" fmla="*/ 0 h 4064000"/>
                <a:gd name="connsiteX2" fmla="*/ 1792188 w 1991320"/>
                <a:gd name="connsiteY2" fmla="*/ 0 h 4064000"/>
                <a:gd name="connsiteX3" fmla="*/ 1991320 w 1991320"/>
                <a:gd name="connsiteY3" fmla="*/ 199132 h 4064000"/>
                <a:gd name="connsiteX4" fmla="*/ 1991320 w 1991320"/>
                <a:gd name="connsiteY4" fmla="*/ 3864868 h 4064000"/>
                <a:gd name="connsiteX5" fmla="*/ 1792188 w 1991320"/>
                <a:gd name="connsiteY5" fmla="*/ 4064000 h 4064000"/>
                <a:gd name="connsiteX6" fmla="*/ 199132 w 1991320"/>
                <a:gd name="connsiteY6" fmla="*/ 4064000 h 4064000"/>
                <a:gd name="connsiteX7" fmla="*/ 0 w 1991320"/>
                <a:gd name="connsiteY7" fmla="*/ 3864868 h 4064000"/>
                <a:gd name="connsiteX8" fmla="*/ 0 w 1991320"/>
                <a:gd name="connsiteY8" fmla="*/ 199132 h 40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320" h="4064000">
                  <a:moveTo>
                    <a:pt x="0" y="199132"/>
                  </a:moveTo>
                  <a:cubicBezTo>
                    <a:pt x="0" y="89154"/>
                    <a:pt x="89154" y="0"/>
                    <a:pt x="199132" y="0"/>
                  </a:cubicBezTo>
                  <a:lnTo>
                    <a:pt x="1792188" y="0"/>
                  </a:lnTo>
                  <a:cubicBezTo>
                    <a:pt x="1902166" y="0"/>
                    <a:pt x="1991320" y="89154"/>
                    <a:pt x="1991320" y="199132"/>
                  </a:cubicBezTo>
                  <a:lnTo>
                    <a:pt x="1991320" y="3864868"/>
                  </a:lnTo>
                  <a:cubicBezTo>
                    <a:pt x="1991320" y="3974846"/>
                    <a:pt x="1902166" y="4064000"/>
                    <a:pt x="1792188" y="4064000"/>
                  </a:cubicBezTo>
                  <a:lnTo>
                    <a:pt x="199132" y="4064000"/>
                  </a:lnTo>
                  <a:cubicBezTo>
                    <a:pt x="89154" y="4064000"/>
                    <a:pt x="0" y="3974846"/>
                    <a:pt x="0" y="3864868"/>
                  </a:cubicBezTo>
                  <a:lnTo>
                    <a:pt x="0" y="199132"/>
                  </a:lnTo>
                  <a:close/>
                </a:path>
              </a:pathLst>
            </a:custGeom>
            <a:solidFill>
              <a:srgbClr val="D6ECFF">
                <a:lumMod val="25000"/>
                <a:alpha val="54000"/>
              </a:srgbClr>
            </a:solidFill>
            <a:ln w="25400" cap="flat" cmpd="sng" algn="ctr">
              <a:solidFill>
                <a:sysClr val="window" lastClr="FFFFFF">
                  <a:hueOff val="0"/>
                  <a:satOff val="0"/>
                  <a:lumOff val="0"/>
                  <a:alphaOff val="0"/>
                </a:sysClr>
              </a:solidFill>
              <a:prstDash val="solid"/>
            </a:ln>
            <a:effectLst/>
          </p:spPr>
          <p:txBody>
            <a:bodyPr lIns="327152" tIns="1952752" rIns="327152" bIns="1139952" spcCol="1270" anchor="ctr"/>
            <a:lstStyle/>
            <a:p>
              <a:pPr marL="0" marR="0" lvl="0" indent="0" algn="ctr" defTabSz="2044700" eaLnBrk="0" fontAlgn="base" latinLnBrk="0" hangingPunct="0">
                <a:lnSpc>
                  <a:spcPct val="90000"/>
                </a:lnSpc>
                <a:spcBef>
                  <a:spcPct val="0"/>
                </a:spcBef>
                <a:spcAft>
                  <a:spcPct val="35000"/>
                </a:spcAft>
                <a:buClrTx/>
                <a:buSzTx/>
                <a:buFontTx/>
                <a:buNone/>
                <a:tabLst/>
                <a:defRPr/>
              </a:pPr>
              <a:endParaRPr kumimoji="0" lang="zh-CN" altLang="en-US" sz="4600" b="0" i="0" u="none" strike="noStrike" kern="0" cap="none" spc="0" normalizeH="0" baseline="0" noProof="0">
                <a:ln>
                  <a:noFill/>
                </a:ln>
                <a:solidFill>
                  <a:prstClr val="white"/>
                </a:solidFill>
                <a:effectLst/>
                <a:uLnTx/>
                <a:uFillTx/>
                <a:latin typeface="Arial"/>
                <a:ea typeface="宋体"/>
                <a:cs typeface="+mn-cs"/>
              </a:endParaRPr>
            </a:p>
          </p:txBody>
        </p:sp>
        <p:sp>
          <p:nvSpPr>
            <p:cNvPr id="11" name="椭圆 10"/>
            <p:cNvSpPr/>
            <p:nvPr/>
          </p:nvSpPr>
          <p:spPr bwMode="auto">
            <a:xfrm>
              <a:off x="3917950" y="2625725"/>
              <a:ext cx="1352550" cy="1352550"/>
            </a:xfrm>
            <a:prstGeom prst="ellipse">
              <a:avLst/>
            </a:prstGeom>
            <a:solidFill>
              <a:srgbClr val="D6ECFF">
                <a:alpha val="70000"/>
              </a:srgbClr>
            </a:solidFill>
            <a:ln w="25400" cap="flat" cmpd="sng" algn="ctr">
              <a:solidFill>
                <a:sysClr val="window" lastClr="FFFFFF">
                  <a:hueOff val="0"/>
                  <a:satOff val="0"/>
                  <a:lumOff val="0"/>
                  <a:alphaOff val="0"/>
                </a:sysClr>
              </a:solidFill>
              <a:prstDash val="solid"/>
            </a:ln>
            <a:effectLst/>
          </p:spPr>
        </p:sp>
        <p:sp>
          <p:nvSpPr>
            <p:cNvPr id="12" name="矩形 27"/>
            <p:cNvSpPr>
              <a:spLocks noChangeArrowheads="1"/>
            </p:cNvSpPr>
            <p:nvPr/>
          </p:nvSpPr>
          <p:spPr bwMode="auto">
            <a:xfrm>
              <a:off x="3997325" y="3143250"/>
              <a:ext cx="1273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lang="zh-CN" altLang="en-US" b="1" kern="0" dirty="0">
                  <a:solidFill>
                    <a:srgbClr val="1369B2"/>
                  </a:solidFill>
                  <a:latin typeface="微软雅黑" pitchFamily="34" charset="-122"/>
                  <a:ea typeface="微软雅黑" pitchFamily="34" charset="-122"/>
                </a:rPr>
                <a:t>重定向</a:t>
              </a:r>
              <a:endParaRPr kumimoji="0" lang="zh-CN" altLang="zh-CN" sz="1800" b="0" i="0" u="none" strike="noStrike" kern="0" cap="none" spc="0" normalizeH="0" baseline="0" noProof="0" dirty="0" smtClean="0">
                <a:ln>
                  <a:noFill/>
                </a:ln>
                <a:solidFill>
                  <a:srgbClr val="1369B2"/>
                </a:solidFill>
                <a:effectLst/>
                <a:uLnTx/>
                <a:uFillTx/>
                <a:latin typeface="微软雅黑" pitchFamily="34" charset="-122"/>
                <a:ea typeface="微软雅黑" pitchFamily="34" charset="-122"/>
              </a:endParaRPr>
            </a:p>
          </p:txBody>
        </p:sp>
        <p:sp>
          <p:nvSpPr>
            <p:cNvPr id="13" name="矩形 39"/>
            <p:cNvSpPr>
              <a:spLocks noChangeArrowheads="1"/>
            </p:cNvSpPr>
            <p:nvPr/>
          </p:nvSpPr>
          <p:spPr bwMode="auto">
            <a:xfrm>
              <a:off x="3711575" y="4171950"/>
              <a:ext cx="17668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algn="just" latinLnBrk="1" hangingPunct="0">
                <a:lnSpc>
                  <a:spcPct val="125000"/>
                </a:lnSpc>
                <a:defRPr/>
              </a:pPr>
              <a:r>
                <a:rPr lang="zh-CN" altLang="en-US" sz="1200" kern="0" dirty="0" smtClean="0">
                  <a:solidFill>
                    <a:prstClr val="white"/>
                  </a:solidFill>
                  <a:latin typeface="华文细黑" pitchFamily="2" charset="-122"/>
                  <a:ea typeface="华文细黑" pitchFamily="2" charset="-122"/>
                </a:rPr>
                <a:t>输入重定向能够</a:t>
              </a:r>
              <a:r>
                <a:rPr lang="zh-CN" altLang="en-US" sz="1200" kern="0" dirty="0">
                  <a:solidFill>
                    <a:prstClr val="white"/>
                  </a:solidFill>
                  <a:latin typeface="华文细黑" pitchFamily="2" charset="-122"/>
                  <a:ea typeface="华文细黑" pitchFamily="2" charset="-122"/>
                </a:rPr>
                <a:t>将某个文件的内容作为输入信息，输出重定向能够将原本输出到屏幕的信息输出到文件中保存。因此，通过输出重定向可以实现创建文件并写入内容。</a:t>
              </a:r>
            </a:p>
          </p:txBody>
        </p:sp>
      </p:grpSp>
      <p:grpSp>
        <p:nvGrpSpPr>
          <p:cNvPr id="14" name="组合 13"/>
          <p:cNvGrpSpPr>
            <a:grpSpLocks/>
          </p:cNvGrpSpPr>
          <p:nvPr/>
        </p:nvGrpSpPr>
        <p:grpSpPr bwMode="auto">
          <a:xfrm>
            <a:off x="5700713" y="1807230"/>
            <a:ext cx="1990725" cy="4064000"/>
            <a:chOff x="5649913" y="2381250"/>
            <a:chExt cx="1990725" cy="4064000"/>
          </a:xfrm>
        </p:grpSpPr>
        <p:sp>
          <p:nvSpPr>
            <p:cNvPr id="15" name="任意多边形 14"/>
            <p:cNvSpPr/>
            <p:nvPr/>
          </p:nvSpPr>
          <p:spPr bwMode="auto">
            <a:xfrm>
              <a:off x="5649913" y="2381250"/>
              <a:ext cx="1990725" cy="4064000"/>
            </a:xfrm>
            <a:custGeom>
              <a:avLst/>
              <a:gdLst>
                <a:gd name="connsiteX0" fmla="*/ 0 w 1991320"/>
                <a:gd name="connsiteY0" fmla="*/ 199132 h 4064000"/>
                <a:gd name="connsiteX1" fmla="*/ 199132 w 1991320"/>
                <a:gd name="connsiteY1" fmla="*/ 0 h 4064000"/>
                <a:gd name="connsiteX2" fmla="*/ 1792188 w 1991320"/>
                <a:gd name="connsiteY2" fmla="*/ 0 h 4064000"/>
                <a:gd name="connsiteX3" fmla="*/ 1991320 w 1991320"/>
                <a:gd name="connsiteY3" fmla="*/ 199132 h 4064000"/>
                <a:gd name="connsiteX4" fmla="*/ 1991320 w 1991320"/>
                <a:gd name="connsiteY4" fmla="*/ 3864868 h 4064000"/>
                <a:gd name="connsiteX5" fmla="*/ 1792188 w 1991320"/>
                <a:gd name="connsiteY5" fmla="*/ 4064000 h 4064000"/>
                <a:gd name="connsiteX6" fmla="*/ 199132 w 1991320"/>
                <a:gd name="connsiteY6" fmla="*/ 4064000 h 4064000"/>
                <a:gd name="connsiteX7" fmla="*/ 0 w 1991320"/>
                <a:gd name="connsiteY7" fmla="*/ 3864868 h 4064000"/>
                <a:gd name="connsiteX8" fmla="*/ 0 w 1991320"/>
                <a:gd name="connsiteY8" fmla="*/ 199132 h 40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320" h="4064000">
                  <a:moveTo>
                    <a:pt x="0" y="199132"/>
                  </a:moveTo>
                  <a:cubicBezTo>
                    <a:pt x="0" y="89154"/>
                    <a:pt x="89154" y="0"/>
                    <a:pt x="199132" y="0"/>
                  </a:cubicBezTo>
                  <a:lnTo>
                    <a:pt x="1792188" y="0"/>
                  </a:lnTo>
                  <a:cubicBezTo>
                    <a:pt x="1902166" y="0"/>
                    <a:pt x="1991320" y="89154"/>
                    <a:pt x="1991320" y="199132"/>
                  </a:cubicBezTo>
                  <a:lnTo>
                    <a:pt x="1991320" y="3864868"/>
                  </a:lnTo>
                  <a:cubicBezTo>
                    <a:pt x="1991320" y="3974846"/>
                    <a:pt x="1902166" y="4064000"/>
                    <a:pt x="1792188" y="4064000"/>
                  </a:cubicBezTo>
                  <a:lnTo>
                    <a:pt x="199132" y="4064000"/>
                  </a:lnTo>
                  <a:cubicBezTo>
                    <a:pt x="89154" y="4064000"/>
                    <a:pt x="0" y="3974846"/>
                    <a:pt x="0" y="3864868"/>
                  </a:cubicBezTo>
                  <a:lnTo>
                    <a:pt x="0" y="199132"/>
                  </a:lnTo>
                  <a:close/>
                </a:path>
              </a:pathLst>
            </a:custGeom>
            <a:solidFill>
              <a:srgbClr val="738AC8">
                <a:lumMod val="50000"/>
                <a:alpha val="60000"/>
              </a:srgbClr>
            </a:solidFill>
            <a:ln w="25400" cap="flat" cmpd="sng" algn="ctr">
              <a:solidFill>
                <a:sysClr val="window" lastClr="FFFFFF">
                  <a:hueOff val="0"/>
                  <a:satOff val="0"/>
                  <a:lumOff val="0"/>
                  <a:alphaOff val="0"/>
                </a:sysClr>
              </a:solidFill>
              <a:prstDash val="solid"/>
            </a:ln>
            <a:effectLst/>
          </p:spPr>
          <p:txBody>
            <a:bodyPr lIns="327152" tIns="1952752" rIns="327152" bIns="1139952" spcCol="1270" anchor="ctr"/>
            <a:lstStyle/>
            <a:p>
              <a:pPr marL="0" marR="0" lvl="0" indent="0" algn="ctr" defTabSz="2044700" eaLnBrk="0" fontAlgn="base" latinLnBrk="0" hangingPunct="0">
                <a:lnSpc>
                  <a:spcPct val="90000"/>
                </a:lnSpc>
                <a:spcBef>
                  <a:spcPct val="0"/>
                </a:spcBef>
                <a:spcAft>
                  <a:spcPct val="35000"/>
                </a:spcAft>
                <a:buClrTx/>
                <a:buSzTx/>
                <a:buFontTx/>
                <a:buNone/>
                <a:tabLst/>
                <a:defRPr/>
              </a:pPr>
              <a:endParaRPr kumimoji="0" lang="zh-CN" altLang="en-US" sz="4600" b="0" i="0" u="none" strike="noStrike" kern="0" cap="none" spc="0" normalizeH="0" baseline="0" noProof="0" dirty="0">
                <a:ln>
                  <a:noFill/>
                </a:ln>
                <a:solidFill>
                  <a:prstClr val="white"/>
                </a:solidFill>
                <a:effectLst/>
                <a:uLnTx/>
                <a:uFillTx/>
                <a:latin typeface="Arial"/>
                <a:ea typeface="宋体"/>
                <a:cs typeface="+mn-cs"/>
              </a:endParaRPr>
            </a:p>
          </p:txBody>
        </p:sp>
        <p:sp>
          <p:nvSpPr>
            <p:cNvPr id="16" name="椭圆 15"/>
            <p:cNvSpPr/>
            <p:nvPr/>
          </p:nvSpPr>
          <p:spPr bwMode="auto">
            <a:xfrm>
              <a:off x="5969000" y="2625725"/>
              <a:ext cx="1352550" cy="1352550"/>
            </a:xfrm>
            <a:prstGeom prst="ellipse">
              <a:avLst/>
            </a:prstGeom>
            <a:solidFill>
              <a:srgbClr val="738AC8">
                <a:lumMod val="20000"/>
                <a:lumOff val="80000"/>
                <a:alpha val="50000"/>
              </a:srgbClr>
            </a:solidFill>
            <a:ln w="25400" cap="flat" cmpd="sng" algn="ctr">
              <a:solidFill>
                <a:sysClr val="window" lastClr="FFFFFF">
                  <a:hueOff val="0"/>
                  <a:satOff val="0"/>
                  <a:lumOff val="0"/>
                  <a:alphaOff val="0"/>
                </a:sysClr>
              </a:solidFill>
              <a:prstDash val="solid"/>
            </a:ln>
            <a:effectLst/>
          </p:spPr>
        </p:sp>
        <p:sp>
          <p:nvSpPr>
            <p:cNvPr id="17" name="矩形 37"/>
            <p:cNvSpPr>
              <a:spLocks noChangeArrowheads="1"/>
            </p:cNvSpPr>
            <p:nvPr/>
          </p:nvSpPr>
          <p:spPr bwMode="auto">
            <a:xfrm>
              <a:off x="6083300" y="3143250"/>
              <a:ext cx="1238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b="1" kern="0" dirty="0">
                  <a:solidFill>
                    <a:srgbClr val="1369B2"/>
                  </a:solidFill>
                  <a:latin typeface="微软雅黑" pitchFamily="34" charset="-122"/>
                  <a:ea typeface="微软雅黑" pitchFamily="34" charset="-122"/>
                </a:rPr>
                <a:t>创建目录</a:t>
              </a:r>
              <a:endParaRPr lang="zh-CN" altLang="zh-CN" b="1" kern="0" dirty="0">
                <a:solidFill>
                  <a:srgbClr val="1369B2"/>
                </a:solidFill>
                <a:latin typeface="微软雅黑" pitchFamily="34" charset="-122"/>
                <a:ea typeface="微软雅黑" pitchFamily="34" charset="-122"/>
              </a:endParaRPr>
            </a:p>
          </p:txBody>
        </p:sp>
        <p:sp>
          <p:nvSpPr>
            <p:cNvPr id="18" name="矩形 1"/>
            <p:cNvSpPr>
              <a:spLocks noChangeArrowheads="1"/>
            </p:cNvSpPr>
            <p:nvPr/>
          </p:nvSpPr>
          <p:spPr bwMode="auto">
            <a:xfrm>
              <a:off x="5715000" y="4167188"/>
              <a:ext cx="18748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algn="just" eaLnBrk="0" hangingPunct="0">
                <a:lnSpc>
                  <a:spcPct val="125000"/>
                </a:lnSpc>
                <a:defRPr/>
              </a:pPr>
              <a:r>
                <a:rPr lang="zh-CN" altLang="en-US" sz="1200" kern="0" dirty="0">
                  <a:solidFill>
                    <a:prstClr val="white"/>
                  </a:solidFill>
                  <a:latin typeface="华文细黑" pitchFamily="2" charset="-122"/>
                  <a:ea typeface="华文细黑" pitchFamily="2" charset="-122"/>
                </a:rPr>
                <a:t>使用</a:t>
              </a:r>
              <a:r>
                <a:rPr lang="en-US" altLang="zh-CN" sz="1200" kern="0" dirty="0" err="1">
                  <a:solidFill>
                    <a:prstClr val="white"/>
                  </a:solidFill>
                  <a:latin typeface="华文细黑" pitchFamily="2" charset="-122"/>
                  <a:ea typeface="华文细黑" pitchFamily="2" charset="-122"/>
                </a:rPr>
                <a:t>mkdir</a:t>
              </a:r>
              <a:r>
                <a:rPr lang="zh-CN" altLang="en-US" sz="1200" kern="0" dirty="0">
                  <a:solidFill>
                    <a:prstClr val="white"/>
                  </a:solidFill>
                  <a:latin typeface="华文细黑" pitchFamily="2" charset="-122"/>
                  <a:ea typeface="华文细黑" pitchFamily="2" charset="-122"/>
                </a:rPr>
                <a:t>命令可以创建目录。该命令的选项“</a:t>
              </a:r>
              <a:r>
                <a:rPr lang="en-US" altLang="zh-CN" sz="1200" kern="0" dirty="0">
                  <a:solidFill>
                    <a:prstClr val="white"/>
                  </a:solidFill>
                  <a:latin typeface="华文细黑" pitchFamily="2" charset="-122"/>
                  <a:ea typeface="华文细黑" pitchFamily="2" charset="-122"/>
                </a:rPr>
                <a:t>-p”</a:t>
              </a:r>
              <a:r>
                <a:rPr lang="zh-CN" altLang="en-US" sz="1200" kern="0" dirty="0">
                  <a:solidFill>
                    <a:prstClr val="white"/>
                  </a:solidFill>
                  <a:latin typeface="华文细黑" pitchFamily="2" charset="-122"/>
                  <a:ea typeface="华文细黑" pitchFamily="2" charset="-122"/>
                </a:rPr>
                <a:t>能够实现自动创建路径中不存在的目录，若省略该选项，则新创建目录的上级目录必须是已经存在的。</a:t>
              </a:r>
              <a:endParaRPr kumimoji="0" lang="zh-CN" altLang="zh-CN" sz="1200" b="0" i="0" u="none" strike="noStrike" kern="0" cap="none" spc="0" normalizeH="0" baseline="0" noProof="0" dirty="0" smtClean="0">
                <a:ln>
                  <a:noFill/>
                </a:ln>
                <a:solidFill>
                  <a:prstClr val="white"/>
                </a:solidFill>
                <a:effectLst/>
                <a:uLnTx/>
                <a:uFillTx/>
                <a:latin typeface="华文细黑" pitchFamily="2" charset="-122"/>
                <a:ea typeface="华文细黑" pitchFamily="2" charset="-122"/>
              </a:endParaRPr>
            </a:p>
          </p:txBody>
        </p:sp>
      </p:grpSp>
    </p:spTree>
    <p:custDataLst>
      <p:tags r:id="rId1"/>
    </p:custDataLst>
    <p:extLst>
      <p:ext uri="{BB962C8B-B14F-4D97-AF65-F5344CB8AC3E}">
        <p14:creationId xmlns:p14="http://schemas.microsoft.com/office/powerpoint/2010/main" val="1773482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终端和</a:t>
            </a:r>
            <a:r>
              <a:rPr lang="zh-CN" altLang="en-US" sz="2000" b="1" dirty="0" smtClean="0">
                <a:solidFill>
                  <a:schemeClr val="tx1">
                    <a:lumMod val="50000"/>
                    <a:lumOff val="50000"/>
                  </a:schemeClr>
                </a:solidFill>
                <a:latin typeface="微软雅黑" pitchFamily="34" charset="-122"/>
                <a:ea typeface="微软雅黑" pitchFamily="34" charset="-122"/>
              </a:rPr>
              <a:t>命令</a:t>
            </a:r>
            <a:endParaRPr lang="en-US" altLang="zh-CN" sz="2000" b="1" dirty="0">
              <a:solidFill>
                <a:schemeClr val="tx1">
                  <a:lumMod val="50000"/>
                  <a:lumOff val="50000"/>
                </a:schemeClr>
              </a:solidFill>
              <a:latin typeface="微软雅黑" pitchFamily="34" charset="-122"/>
              <a:ea typeface="微软雅黑" pitchFamily="34" charset="-122"/>
            </a:endParaRPr>
          </a:p>
        </p:txBody>
      </p:sp>
      <p:pic>
        <p:nvPicPr>
          <p:cNvPr id="102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9829" y="3472072"/>
            <a:ext cx="40862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 7"/>
          <p:cNvSpPr/>
          <p:nvPr/>
        </p:nvSpPr>
        <p:spPr>
          <a:xfrm>
            <a:off x="919674" y="2740618"/>
            <a:ext cx="3360311"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itheima</a:t>
            </a:r>
            <a:r>
              <a:rPr lang="zh-CN" altLang="en-US" dirty="0" smtClean="0">
                <a:solidFill>
                  <a:schemeClr val="tx1"/>
                </a:solidFill>
              </a:rPr>
              <a:t>：当前登录系统的用户</a:t>
            </a:r>
            <a:endParaRPr lang="zh-CN" altLang="en-US" dirty="0">
              <a:solidFill>
                <a:schemeClr val="tx1"/>
              </a:solidFill>
            </a:endParaRPr>
          </a:p>
        </p:txBody>
      </p:sp>
      <p:sp>
        <p:nvSpPr>
          <p:cNvPr id="9" name="圆角矩形 8"/>
          <p:cNvSpPr/>
          <p:nvPr/>
        </p:nvSpPr>
        <p:spPr>
          <a:xfrm>
            <a:off x="2267894" y="1903408"/>
            <a:ext cx="4562361"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localhost</a:t>
            </a:r>
            <a:r>
              <a:rPr lang="zh-CN" altLang="en-US" dirty="0" smtClean="0">
                <a:solidFill>
                  <a:schemeClr val="tx1"/>
                </a:solidFill>
              </a:rPr>
              <a:t>：</a:t>
            </a:r>
            <a:r>
              <a:rPr lang="zh-CN" altLang="en-US" dirty="0">
                <a:solidFill>
                  <a:schemeClr val="tx1"/>
                </a:solidFill>
              </a:rPr>
              <a:t>主机</a:t>
            </a:r>
            <a:r>
              <a:rPr lang="zh-CN" altLang="en-US" dirty="0" smtClean="0">
                <a:solidFill>
                  <a:schemeClr val="tx1"/>
                </a:solidFill>
              </a:rPr>
              <a:t>名称，也表示是</a:t>
            </a:r>
            <a:r>
              <a:rPr lang="zh-CN" altLang="en-US" dirty="0">
                <a:solidFill>
                  <a:schemeClr val="tx1"/>
                </a:solidFill>
              </a:rPr>
              <a:t>本地</a:t>
            </a:r>
            <a:r>
              <a:rPr lang="zh-CN" altLang="en-US" dirty="0" smtClean="0">
                <a:solidFill>
                  <a:schemeClr val="tx1"/>
                </a:solidFill>
              </a:rPr>
              <a:t>主机</a:t>
            </a:r>
            <a:endParaRPr lang="zh-CN" altLang="en-US" dirty="0">
              <a:solidFill>
                <a:schemeClr val="tx1"/>
              </a:solidFill>
            </a:endParaRPr>
          </a:p>
        </p:txBody>
      </p:sp>
      <p:sp>
        <p:nvSpPr>
          <p:cNvPr id="10" name="圆角矩形 9"/>
          <p:cNvSpPr/>
          <p:nvPr/>
        </p:nvSpPr>
        <p:spPr>
          <a:xfrm>
            <a:off x="4871872" y="2740618"/>
            <a:ext cx="3317762"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Desktop</a:t>
            </a:r>
            <a:r>
              <a:rPr lang="zh-CN" altLang="en-US" dirty="0">
                <a:solidFill>
                  <a:schemeClr val="tx1"/>
                </a:solidFill>
              </a:rPr>
              <a:t>：当前的工作目录</a:t>
            </a:r>
          </a:p>
        </p:txBody>
      </p:sp>
      <p:sp>
        <p:nvSpPr>
          <p:cNvPr id="11" name="圆角矩形 10"/>
          <p:cNvSpPr/>
          <p:nvPr/>
        </p:nvSpPr>
        <p:spPr>
          <a:xfrm>
            <a:off x="458140" y="5043747"/>
            <a:ext cx="3821845"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r>
              <a:rPr lang="zh-CN" altLang="en-US" dirty="0" smtClean="0">
                <a:solidFill>
                  <a:schemeClr val="tx1"/>
                </a:solidFill>
              </a:rPr>
              <a:t>：表示</a:t>
            </a:r>
            <a:r>
              <a:rPr lang="zh-CN" altLang="en-US" dirty="0">
                <a:solidFill>
                  <a:schemeClr val="tx1"/>
                </a:solidFill>
              </a:rPr>
              <a:t>当前用户是一个普通用户</a:t>
            </a:r>
          </a:p>
        </p:txBody>
      </p:sp>
      <p:sp>
        <p:nvSpPr>
          <p:cNvPr id="12" name="圆角矩形 11"/>
          <p:cNvSpPr/>
          <p:nvPr/>
        </p:nvSpPr>
        <p:spPr>
          <a:xfrm>
            <a:off x="4871872" y="5041073"/>
            <a:ext cx="3821845"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如果</a:t>
            </a:r>
            <a:r>
              <a:rPr lang="zh-CN" altLang="en-US" dirty="0">
                <a:solidFill>
                  <a:schemeClr val="tx1"/>
                </a:solidFill>
              </a:rPr>
              <a:t>是超级用户</a:t>
            </a:r>
            <a:r>
              <a:rPr lang="en-US" altLang="zh-CN" dirty="0">
                <a:solidFill>
                  <a:schemeClr val="tx1"/>
                </a:solidFill>
              </a:rPr>
              <a:t>root</a:t>
            </a:r>
            <a:r>
              <a:rPr lang="zh-CN" altLang="en-US" dirty="0">
                <a:solidFill>
                  <a:schemeClr val="tx1"/>
                </a:solidFill>
              </a:rPr>
              <a:t>则显示为“</a:t>
            </a:r>
            <a:r>
              <a:rPr lang="en-US" altLang="zh-CN" dirty="0" smtClean="0">
                <a:solidFill>
                  <a:schemeClr val="tx1"/>
                </a:solidFill>
              </a:rPr>
              <a:t>#</a:t>
            </a:r>
            <a:r>
              <a:rPr lang="zh-CN" altLang="en-US" dirty="0" smtClean="0">
                <a:solidFill>
                  <a:schemeClr val="tx1"/>
                </a:solidFill>
              </a:rPr>
              <a:t>”</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4396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文件管理</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文件创建</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9" name="组合 2"/>
          <p:cNvGrpSpPr>
            <a:grpSpLocks/>
          </p:cNvGrpSpPr>
          <p:nvPr/>
        </p:nvGrpSpPr>
        <p:grpSpPr bwMode="auto">
          <a:xfrm>
            <a:off x="762000" y="1919575"/>
            <a:ext cx="7493000" cy="3744954"/>
            <a:chOff x="3451224" y="3515223"/>
            <a:chExt cx="3131273" cy="1948061"/>
          </a:xfrm>
        </p:grpSpPr>
        <p:sp>
          <p:nvSpPr>
            <p:cNvPr id="20" name="矩形 1"/>
            <p:cNvSpPr>
              <a:spLocks noChangeArrowheads="1"/>
            </p:cNvSpPr>
            <p:nvPr/>
          </p:nvSpPr>
          <p:spPr bwMode="auto">
            <a:xfrm>
              <a:off x="3451224" y="3515223"/>
              <a:ext cx="3131273" cy="194806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21" name="矩形 20"/>
            <p:cNvSpPr>
              <a:spLocks noChangeArrowheads="1"/>
            </p:cNvSpPr>
            <p:nvPr/>
          </p:nvSpPr>
          <p:spPr bwMode="auto">
            <a:xfrm>
              <a:off x="3530271" y="3535896"/>
              <a:ext cx="2996310" cy="1807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itheima@localhost</a:t>
              </a:r>
              <a:r>
                <a:rPr lang="en-US" altLang="zh-CN" sz="1400" b="1" kern="0" dirty="0">
                  <a:solidFill>
                    <a:prstClr val="white"/>
                  </a:solidFill>
                  <a:latin typeface="微软雅黑" pitchFamily="34" charset="-122"/>
                  <a:ea typeface="微软雅黑" pitchFamily="34" charset="-122"/>
                </a:rPr>
                <a:t> ~]$ touch hello.txt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itheima@localhost</a:t>
              </a:r>
              <a:r>
                <a:rPr lang="en-US" altLang="zh-CN" sz="1400" b="1" kern="0" dirty="0">
                  <a:solidFill>
                    <a:prstClr val="white"/>
                  </a:solidFill>
                  <a:latin typeface="微软雅黑" pitchFamily="34" charset="-122"/>
                  <a:ea typeface="微软雅黑" pitchFamily="34" charset="-122"/>
                </a:rPr>
                <a:t> ~]$ ls</a:t>
              </a:r>
            </a:p>
            <a:p>
              <a:pPr marL="0" lvl="0" indent="0" eaLnBrk="0" hangingPunct="0">
                <a:lnSpc>
                  <a:spcPct val="200000"/>
                </a:lnSpc>
                <a:defRPr/>
              </a:pPr>
              <a:r>
                <a:rPr lang="en-US" altLang="zh-CN" sz="1400" b="1" kern="0" dirty="0" smtClean="0">
                  <a:solidFill>
                    <a:prstClr val="white"/>
                  </a:solidFill>
                  <a:latin typeface="微软雅黑" pitchFamily="34" charset="-122"/>
                  <a:ea typeface="微软雅黑" pitchFamily="34" charset="-122"/>
                </a:rPr>
                <a:t>hello.txt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itheima@localhost</a:t>
              </a:r>
              <a:r>
                <a:rPr lang="en-US" altLang="zh-CN" sz="1400" b="1" kern="0" dirty="0">
                  <a:solidFill>
                    <a:prstClr val="white"/>
                  </a:solidFill>
                  <a:latin typeface="微软雅黑" pitchFamily="34" charset="-122"/>
                  <a:ea typeface="微软雅黑" pitchFamily="34" charset="-122"/>
                </a:rPr>
                <a:t> ~]$ </a:t>
              </a:r>
              <a:r>
                <a:rPr lang="en-US" altLang="zh-CN" sz="1400" b="1" kern="0" dirty="0" err="1">
                  <a:solidFill>
                    <a:prstClr val="white"/>
                  </a:solidFill>
                  <a:latin typeface="微软雅黑" pitchFamily="34" charset="-122"/>
                  <a:ea typeface="微软雅黑" pitchFamily="34" charset="-122"/>
                </a:rPr>
                <a:t>ll</a:t>
              </a:r>
              <a:r>
                <a:rPr lang="en-US" altLang="zh-CN" sz="1400" b="1" kern="0" dirty="0">
                  <a:solidFill>
                    <a:prstClr val="white"/>
                  </a:solidFill>
                  <a:latin typeface="微软雅黑" pitchFamily="34" charset="-122"/>
                  <a:ea typeface="微软雅黑" pitchFamily="34" charset="-122"/>
                </a:rPr>
                <a:t> hello.txt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rw</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rw</a:t>
              </a:r>
              <a:r>
                <a:rPr lang="en-US" altLang="zh-CN" sz="1400" b="1" kern="0" dirty="0">
                  <a:solidFill>
                    <a:prstClr val="white"/>
                  </a:solidFill>
                  <a:latin typeface="微软雅黑" pitchFamily="34" charset="-122"/>
                  <a:ea typeface="微软雅黑" pitchFamily="34" charset="-122"/>
                </a:rPr>
                <a:t>-r--. 1 </a:t>
              </a:r>
              <a:r>
                <a:rPr lang="en-US" altLang="zh-CN" sz="1400" b="1" kern="0" dirty="0" err="1">
                  <a:solidFill>
                    <a:prstClr val="white"/>
                  </a:solidFill>
                  <a:latin typeface="微软雅黑" pitchFamily="34" charset="-122"/>
                  <a:ea typeface="微软雅黑" pitchFamily="34" charset="-122"/>
                </a:rPr>
                <a:t>itheima</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itheima</a:t>
              </a:r>
              <a:r>
                <a:rPr lang="en-US" altLang="zh-CN" sz="1400" b="1" kern="0" dirty="0">
                  <a:solidFill>
                    <a:prstClr val="white"/>
                  </a:solidFill>
                  <a:latin typeface="微软雅黑" pitchFamily="34" charset="-122"/>
                  <a:ea typeface="微软雅黑" pitchFamily="34" charset="-122"/>
                </a:rPr>
                <a:t> 0 Oct 18 00:05 hello.txt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itheima@localhost</a:t>
              </a:r>
              <a:r>
                <a:rPr lang="en-US" altLang="zh-CN" sz="1400" b="1" kern="0" dirty="0">
                  <a:solidFill>
                    <a:prstClr val="white"/>
                  </a:solidFill>
                  <a:latin typeface="微软雅黑" pitchFamily="34" charset="-122"/>
                  <a:ea typeface="微软雅黑" pitchFamily="34" charset="-122"/>
                </a:rPr>
                <a:t> ~]$ touch hello.txt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itheima@localhost</a:t>
              </a:r>
              <a:r>
                <a:rPr lang="en-US" altLang="zh-CN" sz="1400" b="1" kern="0" dirty="0">
                  <a:solidFill>
                    <a:prstClr val="white"/>
                  </a:solidFill>
                  <a:latin typeface="微软雅黑" pitchFamily="34" charset="-122"/>
                  <a:ea typeface="微软雅黑" pitchFamily="34" charset="-122"/>
                </a:rPr>
                <a:t> ~]$ </a:t>
              </a:r>
              <a:r>
                <a:rPr lang="en-US" altLang="zh-CN" sz="1400" b="1" kern="0" dirty="0" err="1">
                  <a:solidFill>
                    <a:prstClr val="white"/>
                  </a:solidFill>
                  <a:latin typeface="微软雅黑" pitchFamily="34" charset="-122"/>
                  <a:ea typeface="微软雅黑" pitchFamily="34" charset="-122"/>
                </a:rPr>
                <a:t>ll</a:t>
              </a:r>
              <a:r>
                <a:rPr lang="en-US" altLang="zh-CN" sz="1400" b="1" kern="0" dirty="0">
                  <a:solidFill>
                    <a:prstClr val="white"/>
                  </a:solidFill>
                  <a:latin typeface="微软雅黑" pitchFamily="34" charset="-122"/>
                  <a:ea typeface="微软雅黑" pitchFamily="34" charset="-122"/>
                </a:rPr>
                <a:t> hello.txt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rw</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rw</a:t>
              </a:r>
              <a:r>
                <a:rPr lang="en-US" altLang="zh-CN" sz="1400" b="1" kern="0" dirty="0">
                  <a:solidFill>
                    <a:prstClr val="white"/>
                  </a:solidFill>
                  <a:latin typeface="微软雅黑" pitchFamily="34" charset="-122"/>
                  <a:ea typeface="微软雅黑" pitchFamily="34" charset="-122"/>
                </a:rPr>
                <a:t>-r--. 1 </a:t>
              </a:r>
              <a:r>
                <a:rPr lang="en-US" altLang="zh-CN" sz="1400" b="1" kern="0" dirty="0" err="1">
                  <a:solidFill>
                    <a:prstClr val="white"/>
                  </a:solidFill>
                  <a:latin typeface="微软雅黑" pitchFamily="34" charset="-122"/>
                  <a:ea typeface="微软雅黑" pitchFamily="34" charset="-122"/>
                </a:rPr>
                <a:t>itheima</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itheima</a:t>
              </a:r>
              <a:r>
                <a:rPr lang="en-US" altLang="zh-CN" sz="1400" b="1" kern="0" dirty="0">
                  <a:solidFill>
                    <a:prstClr val="white"/>
                  </a:solidFill>
                  <a:latin typeface="微软雅黑" pitchFamily="34" charset="-122"/>
                  <a:ea typeface="微软雅黑" pitchFamily="34" charset="-122"/>
                </a:rPr>
                <a:t> 0 Oct 18 00:06 </a:t>
              </a:r>
              <a:r>
                <a:rPr lang="en-US" altLang="zh-CN" sz="1400" b="1" kern="0" dirty="0" smtClean="0">
                  <a:solidFill>
                    <a:prstClr val="white"/>
                  </a:solidFill>
                  <a:latin typeface="微软雅黑" pitchFamily="34" charset="-122"/>
                  <a:ea typeface="微软雅黑" pitchFamily="34" charset="-122"/>
                </a:rPr>
                <a:t>hello.txt</a:t>
              </a:r>
              <a:endParaRPr lang="en-US" altLang="zh-CN" sz="1400" b="1" kern="0" dirty="0">
                <a:solidFill>
                  <a:prstClr val="white"/>
                </a:solidFill>
                <a:latin typeface="微软雅黑" pitchFamily="34" charset="-122"/>
                <a:ea typeface="微软雅黑" pitchFamily="34" charset="-122"/>
              </a:endParaRPr>
            </a:p>
          </p:txBody>
        </p:sp>
      </p:grpSp>
      <p:sp>
        <p:nvSpPr>
          <p:cNvPr id="2" name="矩形 1"/>
          <p:cNvSpPr/>
          <p:nvPr/>
        </p:nvSpPr>
        <p:spPr>
          <a:xfrm>
            <a:off x="7378700" y="1765300"/>
            <a:ext cx="1155700" cy="1562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lumMod val="65000"/>
                    <a:lumOff val="35000"/>
                  </a:schemeClr>
                </a:solidFill>
              </a:rPr>
              <a:t>touch</a:t>
            </a:r>
            <a:endParaRPr lang="zh-CN" altLang="en-US" sz="2400" b="1" dirty="0">
              <a:solidFill>
                <a:schemeClr val="tx1">
                  <a:lumMod val="65000"/>
                  <a:lumOff val="35000"/>
                </a:schemeClr>
              </a:solidFill>
            </a:endParaRPr>
          </a:p>
        </p:txBody>
      </p:sp>
    </p:spTree>
    <p:custDataLst>
      <p:tags r:id="rId1"/>
    </p:custDataLst>
    <p:extLst>
      <p:ext uri="{BB962C8B-B14F-4D97-AF65-F5344CB8AC3E}">
        <p14:creationId xmlns:p14="http://schemas.microsoft.com/office/powerpoint/2010/main" val="2232466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文件管理</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文件创建</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9" name="组合 2"/>
          <p:cNvGrpSpPr>
            <a:grpSpLocks/>
          </p:cNvGrpSpPr>
          <p:nvPr/>
        </p:nvGrpSpPr>
        <p:grpSpPr bwMode="auto">
          <a:xfrm>
            <a:off x="762000" y="1919576"/>
            <a:ext cx="7493000" cy="2525754"/>
            <a:chOff x="3451224" y="3515224"/>
            <a:chExt cx="3131273" cy="1313854"/>
          </a:xfrm>
        </p:grpSpPr>
        <p:sp>
          <p:nvSpPr>
            <p:cNvPr id="20" name="矩形 1"/>
            <p:cNvSpPr>
              <a:spLocks noChangeArrowheads="1"/>
            </p:cNvSpPr>
            <p:nvPr/>
          </p:nvSpPr>
          <p:spPr bwMode="auto">
            <a:xfrm>
              <a:off x="3451224" y="3515224"/>
              <a:ext cx="3131273" cy="1313854"/>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21" name="矩形 20"/>
            <p:cNvSpPr>
              <a:spLocks noChangeArrowheads="1"/>
            </p:cNvSpPr>
            <p:nvPr/>
          </p:nvSpPr>
          <p:spPr bwMode="auto">
            <a:xfrm>
              <a:off x="3530271" y="3535896"/>
              <a:ext cx="2996310" cy="113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itheima@localhost</a:t>
              </a:r>
              <a:r>
                <a:rPr lang="en-US" altLang="zh-CN" sz="1400" b="1" kern="0" dirty="0">
                  <a:solidFill>
                    <a:prstClr val="white"/>
                  </a:solidFill>
                  <a:latin typeface="微软雅黑" pitchFamily="34" charset="-122"/>
                  <a:ea typeface="微软雅黑" pitchFamily="34" charset="-122"/>
                </a:rPr>
                <a:t> ~]$ echo Hello World &gt; hello.txt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itheima@localhost</a:t>
              </a:r>
              <a:r>
                <a:rPr lang="en-US" altLang="zh-CN" sz="1400" b="1" kern="0" dirty="0">
                  <a:solidFill>
                    <a:prstClr val="white"/>
                  </a:solidFill>
                  <a:latin typeface="微软雅黑" pitchFamily="34" charset="-122"/>
                  <a:ea typeface="微软雅黑" pitchFamily="34" charset="-122"/>
                </a:rPr>
                <a:t> ~]$ echo itheima.com &gt;&gt; hello.txt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itheima@localhost</a:t>
              </a:r>
              <a:r>
                <a:rPr lang="en-US" altLang="zh-CN" sz="1400" b="1" kern="0" dirty="0">
                  <a:solidFill>
                    <a:prstClr val="white"/>
                  </a:solidFill>
                  <a:latin typeface="微软雅黑" pitchFamily="34" charset="-122"/>
                  <a:ea typeface="微软雅黑" pitchFamily="34" charset="-122"/>
                </a:rPr>
                <a:t> ~]$ cat hello.txt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Hello World</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itheima.com</a:t>
              </a:r>
            </a:p>
          </p:txBody>
        </p:sp>
      </p:grpSp>
      <p:sp>
        <p:nvSpPr>
          <p:cNvPr id="8" name="矩形 7"/>
          <p:cNvSpPr/>
          <p:nvPr/>
        </p:nvSpPr>
        <p:spPr>
          <a:xfrm>
            <a:off x="7378700" y="1765300"/>
            <a:ext cx="1155700" cy="1562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lumMod val="65000"/>
                    <a:lumOff val="35000"/>
                  </a:schemeClr>
                </a:solidFill>
              </a:rPr>
              <a:t>重定向</a:t>
            </a:r>
            <a:endParaRPr lang="zh-CN" altLang="en-US" sz="2400" b="1" dirty="0">
              <a:solidFill>
                <a:schemeClr val="tx1">
                  <a:lumMod val="65000"/>
                  <a:lumOff val="35000"/>
                </a:schemeClr>
              </a:solidFill>
            </a:endParaRPr>
          </a:p>
        </p:txBody>
      </p:sp>
      <p:sp>
        <p:nvSpPr>
          <p:cNvPr id="9" name="圆角矩形 8"/>
          <p:cNvSpPr/>
          <p:nvPr/>
        </p:nvSpPr>
        <p:spPr>
          <a:xfrm>
            <a:off x="3975100" y="4480956"/>
            <a:ext cx="4368800"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a:t>
            </a:r>
            <a:r>
              <a:rPr lang="en-US" altLang="zh-CN" dirty="0" smtClean="0">
                <a:solidFill>
                  <a:schemeClr val="tx1"/>
                </a:solidFill>
              </a:rPr>
              <a:t>&gt;</a:t>
            </a:r>
            <a:r>
              <a:rPr lang="zh-CN" altLang="en-US" dirty="0" smtClean="0">
                <a:solidFill>
                  <a:schemeClr val="tx1"/>
                </a:solidFill>
              </a:rPr>
              <a:t>”是</a:t>
            </a:r>
            <a:r>
              <a:rPr lang="zh-CN" altLang="en-US" dirty="0">
                <a:solidFill>
                  <a:schemeClr val="tx1"/>
                </a:solidFill>
              </a:rPr>
              <a:t>覆盖方式（文件存在时覆盖文件</a:t>
            </a:r>
            <a:r>
              <a:rPr lang="zh-CN" altLang="en-US" dirty="0" smtClean="0">
                <a:solidFill>
                  <a:schemeClr val="tx1"/>
                </a:solidFill>
              </a:rPr>
              <a:t>）</a:t>
            </a:r>
            <a:endParaRPr lang="zh-CN" altLang="en-US" dirty="0">
              <a:solidFill>
                <a:schemeClr val="tx1"/>
              </a:solidFill>
            </a:endParaRPr>
          </a:p>
        </p:txBody>
      </p:sp>
      <p:sp>
        <p:nvSpPr>
          <p:cNvPr id="11" name="圆角矩形 10"/>
          <p:cNvSpPr/>
          <p:nvPr/>
        </p:nvSpPr>
        <p:spPr>
          <a:xfrm>
            <a:off x="1168399" y="5089203"/>
            <a:ext cx="5000397"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a:t>
            </a:r>
            <a:r>
              <a:rPr lang="en-US" altLang="zh-CN" dirty="0" smtClean="0">
                <a:solidFill>
                  <a:schemeClr val="tx1"/>
                </a:solidFill>
              </a:rPr>
              <a:t>&gt;&gt;</a:t>
            </a:r>
            <a:r>
              <a:rPr lang="zh-CN" altLang="en-US" dirty="0" smtClean="0">
                <a:solidFill>
                  <a:schemeClr val="tx1"/>
                </a:solidFill>
              </a:rPr>
              <a:t>”是</a:t>
            </a:r>
            <a:r>
              <a:rPr lang="zh-CN" altLang="en-US" dirty="0">
                <a:solidFill>
                  <a:schemeClr val="tx1"/>
                </a:solidFill>
              </a:rPr>
              <a:t>追加方式（文件存在时向内追加文本）</a:t>
            </a:r>
          </a:p>
        </p:txBody>
      </p:sp>
      <p:sp>
        <p:nvSpPr>
          <p:cNvPr id="12" name="圆角矩形 11"/>
          <p:cNvSpPr/>
          <p:nvPr/>
        </p:nvSpPr>
        <p:spPr>
          <a:xfrm>
            <a:off x="4000500" y="5717961"/>
            <a:ext cx="4336595"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a:t>
            </a:r>
            <a:r>
              <a:rPr lang="zh-CN" altLang="en-US" dirty="0">
                <a:solidFill>
                  <a:schemeClr val="tx1"/>
                </a:solidFill>
              </a:rPr>
              <a:t>命令用于读取文本文件的内容并显示</a:t>
            </a:r>
          </a:p>
        </p:txBody>
      </p:sp>
    </p:spTree>
    <p:custDataLst>
      <p:tags r:id="rId1"/>
    </p:custDataLst>
    <p:extLst>
      <p:ext uri="{BB962C8B-B14F-4D97-AF65-F5344CB8AC3E}">
        <p14:creationId xmlns:p14="http://schemas.microsoft.com/office/powerpoint/2010/main" val="345099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文件管理</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文件创建</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9" name="组合 2"/>
          <p:cNvGrpSpPr>
            <a:grpSpLocks/>
          </p:cNvGrpSpPr>
          <p:nvPr/>
        </p:nvGrpSpPr>
        <p:grpSpPr bwMode="auto">
          <a:xfrm>
            <a:off x="762000" y="1919576"/>
            <a:ext cx="7493000" cy="2165534"/>
            <a:chOff x="3451224" y="3515225"/>
            <a:chExt cx="3131273" cy="1126474"/>
          </a:xfrm>
        </p:grpSpPr>
        <p:sp>
          <p:nvSpPr>
            <p:cNvPr id="20" name="矩形 1"/>
            <p:cNvSpPr>
              <a:spLocks noChangeArrowheads="1"/>
            </p:cNvSpPr>
            <p:nvPr/>
          </p:nvSpPr>
          <p:spPr bwMode="auto">
            <a:xfrm>
              <a:off x="3451224" y="3515225"/>
              <a:ext cx="3131273" cy="1126474"/>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21" name="矩形 20"/>
            <p:cNvSpPr>
              <a:spLocks noChangeArrowheads="1"/>
            </p:cNvSpPr>
            <p:nvPr/>
          </p:nvSpPr>
          <p:spPr bwMode="auto">
            <a:xfrm>
              <a:off x="3530271" y="3535896"/>
              <a:ext cx="2996310" cy="9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itheima@localhost</a:t>
              </a:r>
              <a:r>
                <a:rPr lang="en-US" altLang="zh-CN" sz="1400" b="1" kern="0" dirty="0">
                  <a:solidFill>
                    <a:prstClr val="white"/>
                  </a:solidFill>
                  <a:latin typeface="微软雅黑" pitchFamily="34" charset="-122"/>
                  <a:ea typeface="微软雅黑" pitchFamily="34" charset="-122"/>
                </a:rPr>
                <a:t> ~]$ </a:t>
              </a:r>
              <a:r>
                <a:rPr lang="en-US" altLang="zh-CN" sz="1400" b="1" kern="0" dirty="0" err="1">
                  <a:solidFill>
                    <a:prstClr val="white"/>
                  </a:solidFill>
                  <a:latin typeface="微软雅黑" pitchFamily="34" charset="-122"/>
                  <a:ea typeface="微软雅黑" pitchFamily="34" charset="-122"/>
                </a:rPr>
                <a:t>mkdir</a:t>
              </a:r>
              <a:r>
                <a:rPr lang="en-US" altLang="zh-CN" sz="1400" b="1" kern="0" dirty="0">
                  <a:solidFill>
                    <a:prstClr val="white"/>
                  </a:solidFill>
                  <a:latin typeface="微软雅黑" pitchFamily="34" charset="-122"/>
                  <a:ea typeface="微软雅黑" pitchFamily="34" charset="-122"/>
                </a:rPr>
                <a:t> -p </a:t>
              </a:r>
              <a:r>
                <a:rPr lang="en-US" altLang="zh-CN" sz="1400" b="1" kern="0" dirty="0" err="1">
                  <a:solidFill>
                    <a:prstClr val="white"/>
                  </a:solidFill>
                  <a:latin typeface="微软雅黑" pitchFamily="34" charset="-122"/>
                  <a:ea typeface="微软雅黑" pitchFamily="34" charset="-122"/>
                </a:rPr>
                <a:t>itheima</a:t>
              </a:r>
              <a:r>
                <a:rPr lang="en-US" altLang="zh-CN" sz="1400" b="1" kern="0" dirty="0">
                  <a:solidFill>
                    <a:prstClr val="white"/>
                  </a:solidFill>
                  <a:latin typeface="微软雅黑" pitchFamily="34" charset="-122"/>
                  <a:ea typeface="微软雅黑" pitchFamily="34" charset="-122"/>
                </a:rPr>
                <a:t>/study</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itheima@localhost</a:t>
              </a:r>
              <a:r>
                <a:rPr lang="en-US" altLang="zh-CN" sz="1400" b="1" kern="0" dirty="0">
                  <a:solidFill>
                    <a:prstClr val="white"/>
                  </a:solidFill>
                  <a:latin typeface="微软雅黑" pitchFamily="34" charset="-122"/>
                  <a:ea typeface="微软雅黑" pitchFamily="34" charset="-122"/>
                </a:rPr>
                <a:t> ~]$ cd </a:t>
              </a:r>
              <a:r>
                <a:rPr lang="en-US" altLang="zh-CN" sz="1400" b="1" kern="0" dirty="0" err="1">
                  <a:solidFill>
                    <a:prstClr val="white"/>
                  </a:solidFill>
                  <a:latin typeface="微软雅黑" pitchFamily="34" charset="-122"/>
                  <a:ea typeface="微软雅黑" pitchFamily="34" charset="-122"/>
                </a:rPr>
                <a:t>itheima</a:t>
              </a:r>
              <a:r>
                <a:rPr lang="en-US" altLang="zh-CN" sz="1400" b="1" kern="0" dirty="0">
                  <a:solidFill>
                    <a:prstClr val="white"/>
                  </a:solidFill>
                  <a:latin typeface="微软雅黑" pitchFamily="34" charset="-122"/>
                  <a:ea typeface="微软雅黑" pitchFamily="34" charset="-122"/>
                </a:rPr>
                <a:t>/study</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itheima@localhost</a:t>
              </a:r>
              <a:r>
                <a:rPr lang="en-US" altLang="zh-CN" sz="1400" b="1" kern="0" dirty="0">
                  <a:solidFill>
                    <a:prstClr val="white"/>
                  </a:solidFill>
                  <a:latin typeface="微软雅黑" pitchFamily="34" charset="-122"/>
                  <a:ea typeface="微软雅黑" pitchFamily="34" charset="-122"/>
                </a:rPr>
                <a:t> study]$ </a:t>
              </a:r>
              <a:r>
                <a:rPr lang="en-US" altLang="zh-CN" sz="1400" b="1" kern="0" dirty="0" err="1">
                  <a:solidFill>
                    <a:prstClr val="white"/>
                  </a:solidFill>
                  <a:latin typeface="微软雅黑" pitchFamily="34" charset="-122"/>
                  <a:ea typeface="微软雅黑" pitchFamily="34" charset="-122"/>
                </a:rPr>
                <a:t>pwd</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/home/</a:t>
              </a:r>
              <a:r>
                <a:rPr lang="en-US" altLang="zh-CN" sz="1400" b="1" kern="0" dirty="0" err="1">
                  <a:solidFill>
                    <a:prstClr val="white"/>
                  </a:solidFill>
                  <a:latin typeface="微软雅黑" pitchFamily="34" charset="-122"/>
                  <a:ea typeface="微软雅黑" pitchFamily="34" charset="-122"/>
                </a:rPr>
                <a:t>itheima</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itheima</a:t>
              </a:r>
              <a:r>
                <a:rPr lang="en-US" altLang="zh-CN" sz="1400" b="1" kern="0" dirty="0">
                  <a:solidFill>
                    <a:prstClr val="white"/>
                  </a:solidFill>
                  <a:latin typeface="微软雅黑" pitchFamily="34" charset="-122"/>
                  <a:ea typeface="微软雅黑" pitchFamily="34" charset="-122"/>
                </a:rPr>
                <a:t>/study</a:t>
              </a:r>
            </a:p>
          </p:txBody>
        </p:sp>
      </p:grpSp>
      <p:sp>
        <p:nvSpPr>
          <p:cNvPr id="8" name="矩形 7"/>
          <p:cNvSpPr/>
          <p:nvPr/>
        </p:nvSpPr>
        <p:spPr>
          <a:xfrm>
            <a:off x="7378700" y="1765300"/>
            <a:ext cx="1155700" cy="1562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lumMod val="65000"/>
                    <a:lumOff val="35000"/>
                  </a:schemeClr>
                </a:solidFill>
              </a:rPr>
              <a:t>创建</a:t>
            </a:r>
            <a:endParaRPr lang="en-US" altLang="zh-CN" sz="2400" b="1" dirty="0" smtClean="0">
              <a:solidFill>
                <a:schemeClr val="tx1">
                  <a:lumMod val="65000"/>
                  <a:lumOff val="35000"/>
                </a:schemeClr>
              </a:solidFill>
            </a:endParaRPr>
          </a:p>
          <a:p>
            <a:pPr algn="ctr"/>
            <a:r>
              <a:rPr lang="zh-CN" altLang="en-US" sz="2400" b="1" dirty="0" smtClean="0">
                <a:solidFill>
                  <a:schemeClr val="tx1">
                    <a:lumMod val="65000"/>
                    <a:lumOff val="35000"/>
                  </a:schemeClr>
                </a:solidFill>
              </a:rPr>
              <a:t>目录</a:t>
            </a:r>
            <a:endParaRPr lang="zh-CN" altLang="en-US" sz="2400" b="1" dirty="0">
              <a:solidFill>
                <a:schemeClr val="tx1">
                  <a:lumMod val="65000"/>
                  <a:lumOff val="35000"/>
                </a:schemeClr>
              </a:solidFill>
            </a:endParaRPr>
          </a:p>
        </p:txBody>
      </p:sp>
    </p:spTree>
    <p:custDataLst>
      <p:tags r:id="rId1"/>
    </p:custDataLst>
    <p:extLst>
      <p:ext uri="{BB962C8B-B14F-4D97-AF65-F5344CB8AC3E}">
        <p14:creationId xmlns:p14="http://schemas.microsoft.com/office/powerpoint/2010/main" val="687081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文件管理</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查看与搜索</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9" name="矩形 8"/>
          <p:cNvSpPr/>
          <p:nvPr/>
        </p:nvSpPr>
        <p:spPr>
          <a:xfrm>
            <a:off x="362198" y="1948174"/>
            <a:ext cx="8401792" cy="2862322"/>
          </a:xfrm>
          <a:prstGeom prst="rect">
            <a:avLst/>
          </a:prstGeom>
        </p:spPr>
        <p:txBody>
          <a:bodyPr wrap="square">
            <a:spAutoFit/>
          </a:bodyPr>
          <a:lstStyle/>
          <a:p>
            <a:pPr>
              <a:lnSpc>
                <a:spcPct val="200000"/>
              </a:lnSpc>
            </a:pPr>
            <a:r>
              <a:rPr lang="zh-CN" altLang="en-US" b="1" u="sng" dirty="0" smtClean="0">
                <a:solidFill>
                  <a:srgbClr val="0070C0"/>
                </a:solidFill>
              </a:rPr>
              <a:t>命令</a:t>
            </a:r>
            <a:r>
              <a:rPr lang="zh-CN" altLang="en-US" dirty="0"/>
              <a:t>：在</a:t>
            </a:r>
            <a:r>
              <a:rPr lang="en-US" altLang="zh-CN" dirty="0"/>
              <a:t>Linux</a:t>
            </a:r>
            <a:r>
              <a:rPr lang="zh-CN" altLang="en-US" dirty="0"/>
              <a:t>中查看文件的命令有很多，其中常用的有</a:t>
            </a:r>
            <a:r>
              <a:rPr lang="en-US" altLang="zh-CN" dirty="0"/>
              <a:t>cat</a:t>
            </a:r>
            <a:r>
              <a:rPr lang="zh-CN" altLang="en-US" dirty="0"/>
              <a:t>和</a:t>
            </a:r>
            <a:r>
              <a:rPr lang="en-US" altLang="zh-CN" dirty="0" smtClean="0"/>
              <a:t>less</a:t>
            </a:r>
            <a:r>
              <a:rPr lang="zh-CN" altLang="en-US" dirty="0" smtClean="0"/>
              <a:t>；</a:t>
            </a:r>
            <a:endParaRPr lang="en-US" altLang="zh-CN" dirty="0" smtClean="0"/>
          </a:p>
          <a:p>
            <a:pPr>
              <a:lnSpc>
                <a:spcPct val="200000"/>
              </a:lnSpc>
            </a:pPr>
            <a:r>
              <a:rPr lang="en-US" altLang="zh-CN" b="1" u="sng" dirty="0">
                <a:solidFill>
                  <a:srgbClr val="0070C0"/>
                </a:solidFill>
              </a:rPr>
              <a:t>cat</a:t>
            </a:r>
            <a:r>
              <a:rPr lang="zh-CN" altLang="en-US" b="1" u="sng" dirty="0">
                <a:solidFill>
                  <a:srgbClr val="0070C0"/>
                </a:solidFill>
              </a:rPr>
              <a:t>命令</a:t>
            </a:r>
            <a:r>
              <a:rPr lang="zh-CN" altLang="en-US" dirty="0"/>
              <a:t>：</a:t>
            </a:r>
            <a:r>
              <a:rPr lang="zh-CN" altLang="en-US" dirty="0" smtClean="0"/>
              <a:t>用于</a:t>
            </a:r>
            <a:r>
              <a:rPr lang="zh-CN" altLang="en-US" dirty="0"/>
              <a:t>将文件全部读取并显示出来，在前面已经用</a:t>
            </a:r>
            <a:r>
              <a:rPr lang="zh-CN" altLang="en-US" dirty="0" smtClean="0"/>
              <a:t>过；</a:t>
            </a:r>
            <a:endParaRPr lang="en-US" altLang="zh-CN" dirty="0" smtClean="0"/>
          </a:p>
          <a:p>
            <a:pPr>
              <a:lnSpc>
                <a:spcPct val="200000"/>
              </a:lnSpc>
            </a:pPr>
            <a:r>
              <a:rPr lang="en-US" altLang="zh-CN" b="1" u="sng" dirty="0">
                <a:solidFill>
                  <a:srgbClr val="0070C0"/>
                </a:solidFill>
              </a:rPr>
              <a:t>less</a:t>
            </a:r>
            <a:r>
              <a:rPr lang="zh-CN" altLang="en-US" b="1" u="sng" dirty="0">
                <a:solidFill>
                  <a:srgbClr val="0070C0"/>
                </a:solidFill>
              </a:rPr>
              <a:t>命令</a:t>
            </a:r>
            <a:r>
              <a:rPr lang="zh-CN" altLang="en-US" dirty="0" smtClean="0"/>
              <a:t>：可以</a:t>
            </a:r>
            <a:r>
              <a:rPr lang="zh-CN" altLang="en-US" dirty="0"/>
              <a:t>在打开文件后随意浏览，支持上下翻</a:t>
            </a:r>
            <a:r>
              <a:rPr lang="zh-CN" altLang="en-US" dirty="0" smtClean="0"/>
              <a:t>页；</a:t>
            </a:r>
            <a:endParaRPr lang="zh-CN" altLang="en-US" dirty="0"/>
          </a:p>
          <a:p>
            <a:pPr>
              <a:lnSpc>
                <a:spcPct val="200000"/>
              </a:lnSpc>
            </a:pPr>
            <a:r>
              <a:rPr lang="en-US" altLang="zh-CN" b="1" u="sng" dirty="0">
                <a:solidFill>
                  <a:srgbClr val="0070C0"/>
                </a:solidFill>
              </a:rPr>
              <a:t>less</a:t>
            </a:r>
            <a:r>
              <a:rPr lang="zh-CN" altLang="en-US" b="1" u="sng" dirty="0">
                <a:solidFill>
                  <a:srgbClr val="0070C0"/>
                </a:solidFill>
              </a:rPr>
              <a:t>命令在打开文件后的操作</a:t>
            </a:r>
            <a:r>
              <a:rPr lang="zh-CN" altLang="en-US" dirty="0" smtClean="0"/>
              <a:t>：和</a:t>
            </a:r>
            <a:r>
              <a:rPr lang="en-US" altLang="zh-CN" dirty="0"/>
              <a:t>man</a:t>
            </a:r>
            <a:r>
              <a:rPr lang="zh-CN" altLang="en-US" dirty="0"/>
              <a:t>命令</a:t>
            </a:r>
            <a:r>
              <a:rPr lang="zh-CN" altLang="en-US" dirty="0" smtClean="0"/>
              <a:t>类似，用</a:t>
            </a:r>
            <a:r>
              <a:rPr lang="zh-CN" altLang="en-US" dirty="0"/>
              <a:t>上下光标键滚动屏幕内容、</a:t>
            </a:r>
            <a:r>
              <a:rPr lang="en-US" altLang="zh-CN" dirty="0" err="1"/>
              <a:t>PageUp</a:t>
            </a:r>
            <a:r>
              <a:rPr lang="zh-CN" altLang="en-US" dirty="0"/>
              <a:t>和</a:t>
            </a:r>
            <a:r>
              <a:rPr lang="en-US" altLang="zh-CN" dirty="0" err="1"/>
              <a:t>PageDown</a:t>
            </a:r>
            <a:r>
              <a:rPr lang="zh-CN" altLang="en-US" dirty="0"/>
              <a:t>键翻页、</a:t>
            </a:r>
            <a:r>
              <a:rPr lang="en-US" altLang="zh-CN" dirty="0"/>
              <a:t>q</a:t>
            </a:r>
            <a:r>
              <a:rPr lang="zh-CN" altLang="en-US" dirty="0"/>
              <a:t>键</a:t>
            </a:r>
            <a:r>
              <a:rPr lang="zh-CN" altLang="en-US" dirty="0" smtClean="0"/>
              <a:t>退出。</a:t>
            </a:r>
            <a:endParaRPr lang="en-US" altLang="zh-CN" dirty="0" smtClean="0"/>
          </a:p>
        </p:txBody>
      </p:sp>
    </p:spTree>
    <p:custDataLst>
      <p:tags r:id="rId1"/>
    </p:custDataLst>
    <p:extLst>
      <p:ext uri="{BB962C8B-B14F-4D97-AF65-F5344CB8AC3E}">
        <p14:creationId xmlns:p14="http://schemas.microsoft.com/office/powerpoint/2010/main" val="1074973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文件管理</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查看与搜索</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9" name="矩形 8"/>
          <p:cNvSpPr/>
          <p:nvPr/>
        </p:nvSpPr>
        <p:spPr>
          <a:xfrm>
            <a:off x="692398" y="1783074"/>
            <a:ext cx="8401792" cy="646331"/>
          </a:xfrm>
          <a:prstGeom prst="rect">
            <a:avLst/>
          </a:prstGeom>
        </p:spPr>
        <p:txBody>
          <a:bodyPr wrap="square">
            <a:spAutoFit/>
          </a:bodyPr>
          <a:lstStyle/>
          <a:p>
            <a:pPr>
              <a:lnSpc>
                <a:spcPct val="200000"/>
              </a:lnSpc>
            </a:pPr>
            <a:r>
              <a:rPr lang="zh-CN" altLang="en-US" b="1" u="sng" dirty="0" smtClean="0">
                <a:solidFill>
                  <a:srgbClr val="0070C0"/>
                </a:solidFill>
              </a:rPr>
              <a:t>以</a:t>
            </a:r>
            <a:r>
              <a:rPr lang="zh-CN" altLang="en-US" b="1" u="sng" dirty="0">
                <a:solidFill>
                  <a:srgbClr val="0070C0"/>
                </a:solidFill>
              </a:rPr>
              <a:t>查看某个文件为例，执行“</a:t>
            </a:r>
            <a:r>
              <a:rPr lang="en-US" altLang="zh-CN" b="1" u="sng" dirty="0">
                <a:solidFill>
                  <a:srgbClr val="0070C0"/>
                </a:solidFill>
              </a:rPr>
              <a:t>less /</a:t>
            </a:r>
            <a:r>
              <a:rPr lang="en-US" altLang="zh-CN" b="1" u="sng" dirty="0" err="1" smtClean="0">
                <a:solidFill>
                  <a:srgbClr val="0070C0"/>
                </a:solidFill>
              </a:rPr>
              <a:t>etc</a:t>
            </a:r>
            <a:r>
              <a:rPr lang="en-US" altLang="zh-CN" b="1" u="sng" dirty="0" smtClean="0">
                <a:solidFill>
                  <a:srgbClr val="0070C0"/>
                </a:solidFill>
              </a:rPr>
              <a:t>/service</a:t>
            </a:r>
            <a:r>
              <a:rPr lang="zh-CN" altLang="en-US" b="1" u="sng" dirty="0" smtClean="0">
                <a:solidFill>
                  <a:srgbClr val="0070C0"/>
                </a:solidFill>
              </a:rPr>
              <a:t>”命令</a:t>
            </a:r>
            <a:r>
              <a:rPr lang="zh-CN" altLang="en-US" b="1" u="sng" dirty="0">
                <a:solidFill>
                  <a:srgbClr val="0070C0"/>
                </a:solidFill>
              </a:rPr>
              <a:t>，运行结果如</a:t>
            </a:r>
            <a:r>
              <a:rPr lang="zh-CN" altLang="en-US" b="1" u="sng" dirty="0" smtClean="0">
                <a:solidFill>
                  <a:srgbClr val="0070C0"/>
                </a:solidFill>
              </a:rPr>
              <a:t>图所</a:t>
            </a:r>
            <a:r>
              <a:rPr lang="zh-CN" altLang="en-US" b="1" u="sng" dirty="0">
                <a:solidFill>
                  <a:srgbClr val="0070C0"/>
                </a:solidFill>
              </a:rPr>
              <a:t>示。</a:t>
            </a:r>
          </a:p>
        </p:txBody>
      </p:sp>
      <p:pic>
        <p:nvPicPr>
          <p:cNvPr id="512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100" y="2552701"/>
            <a:ext cx="621982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300344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文件管理</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查看与搜索</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6" name="矩形 5"/>
          <p:cNvSpPr/>
          <p:nvPr/>
        </p:nvSpPr>
        <p:spPr>
          <a:xfrm>
            <a:off x="362198" y="1948174"/>
            <a:ext cx="8401792" cy="560410"/>
          </a:xfrm>
          <a:prstGeom prst="rect">
            <a:avLst/>
          </a:prstGeom>
        </p:spPr>
        <p:txBody>
          <a:bodyPr wrap="square">
            <a:spAutoFit/>
          </a:bodyPr>
          <a:lstStyle/>
          <a:p>
            <a:pPr>
              <a:lnSpc>
                <a:spcPct val="200000"/>
              </a:lnSpc>
            </a:pPr>
            <a:r>
              <a:rPr lang="en-US" altLang="zh-CN" b="1" u="sng" dirty="0">
                <a:solidFill>
                  <a:srgbClr val="0070C0"/>
                </a:solidFill>
              </a:rPr>
              <a:t>find </a:t>
            </a:r>
            <a:r>
              <a:rPr lang="zh-CN" altLang="en-US" b="1" u="sng" dirty="0">
                <a:solidFill>
                  <a:srgbClr val="0070C0"/>
                </a:solidFill>
              </a:rPr>
              <a:t>搜索路径 </a:t>
            </a:r>
            <a:r>
              <a:rPr lang="en-US" altLang="zh-CN" b="1" u="sng" dirty="0">
                <a:solidFill>
                  <a:srgbClr val="0070C0"/>
                </a:solidFill>
              </a:rPr>
              <a:t>[</a:t>
            </a:r>
            <a:r>
              <a:rPr lang="zh-CN" altLang="en-US" b="1" u="sng" dirty="0">
                <a:solidFill>
                  <a:srgbClr val="0070C0"/>
                </a:solidFill>
              </a:rPr>
              <a:t>选项</a:t>
            </a:r>
            <a:r>
              <a:rPr lang="en-US" altLang="zh-CN" b="1" u="sng" dirty="0">
                <a:solidFill>
                  <a:srgbClr val="0070C0"/>
                </a:solidFill>
              </a:rPr>
              <a:t>] </a:t>
            </a:r>
            <a:r>
              <a:rPr lang="zh-CN" altLang="en-US" b="1" u="sng" dirty="0">
                <a:solidFill>
                  <a:srgbClr val="0070C0"/>
                </a:solidFill>
              </a:rPr>
              <a:t>搜索关键字</a:t>
            </a:r>
            <a:endParaRPr lang="en-US" altLang="zh-CN" b="1" u="sng" dirty="0" smtClean="0">
              <a:solidFill>
                <a:srgbClr val="0070C0"/>
              </a:solidFill>
            </a:endParaRPr>
          </a:p>
        </p:txBody>
      </p:sp>
      <p:sp>
        <p:nvSpPr>
          <p:cNvPr id="7" name="圆角矩形 6"/>
          <p:cNvSpPr/>
          <p:nvPr/>
        </p:nvSpPr>
        <p:spPr>
          <a:xfrm>
            <a:off x="876301" y="2897492"/>
            <a:ext cx="7683500"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find</a:t>
            </a:r>
            <a:r>
              <a:rPr lang="zh-CN" altLang="en-US" dirty="0">
                <a:solidFill>
                  <a:schemeClr val="tx1"/>
                </a:solidFill>
              </a:rPr>
              <a:t>命令可以根据搜索条件到指定路径下搜索文件，支持递归搜索子目录</a:t>
            </a:r>
          </a:p>
        </p:txBody>
      </p:sp>
      <p:sp>
        <p:nvSpPr>
          <p:cNvPr id="8" name="圆角矩形 7"/>
          <p:cNvSpPr/>
          <p:nvPr/>
        </p:nvSpPr>
        <p:spPr>
          <a:xfrm>
            <a:off x="606539" y="3761092"/>
            <a:ext cx="7657351" cy="1014108"/>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dirty="0">
                <a:solidFill>
                  <a:schemeClr val="tx1"/>
                </a:solidFill>
              </a:rPr>
              <a:t>find</a:t>
            </a:r>
            <a:r>
              <a:rPr lang="zh-CN" altLang="en-US" dirty="0">
                <a:solidFill>
                  <a:schemeClr val="tx1"/>
                </a:solidFill>
              </a:rPr>
              <a:t>命令的选项有很多，其常用的有“</a:t>
            </a:r>
            <a:r>
              <a:rPr lang="en-US" altLang="zh-CN" dirty="0">
                <a:solidFill>
                  <a:schemeClr val="tx1"/>
                </a:solidFill>
              </a:rPr>
              <a:t>-</a:t>
            </a:r>
            <a:r>
              <a:rPr lang="en-US" altLang="zh-CN" dirty="0" smtClean="0">
                <a:solidFill>
                  <a:schemeClr val="tx1"/>
                </a:solidFill>
              </a:rPr>
              <a:t>name</a:t>
            </a:r>
            <a:r>
              <a:rPr lang="zh-CN" altLang="en-US" dirty="0" smtClean="0">
                <a:solidFill>
                  <a:schemeClr val="tx1"/>
                </a:solidFill>
              </a:rPr>
              <a:t>”、</a:t>
            </a:r>
            <a:r>
              <a:rPr lang="zh-CN" altLang="en-US" dirty="0">
                <a:solidFill>
                  <a:schemeClr val="tx1"/>
                </a:solidFill>
              </a:rPr>
              <a:t>“</a:t>
            </a:r>
            <a:r>
              <a:rPr lang="en-US" altLang="zh-CN" dirty="0">
                <a:solidFill>
                  <a:schemeClr val="tx1"/>
                </a:solidFill>
              </a:rPr>
              <a:t>-</a:t>
            </a:r>
            <a:r>
              <a:rPr lang="en-US" altLang="zh-CN" dirty="0" smtClean="0">
                <a:solidFill>
                  <a:schemeClr val="tx1"/>
                </a:solidFill>
              </a:rPr>
              <a:t>size</a:t>
            </a:r>
            <a:r>
              <a:rPr lang="zh-CN" altLang="en-US" dirty="0" smtClean="0">
                <a:solidFill>
                  <a:schemeClr val="tx1"/>
                </a:solidFill>
              </a:rPr>
              <a:t>”和</a:t>
            </a:r>
            <a:r>
              <a:rPr lang="zh-CN" altLang="en-US" dirty="0">
                <a:solidFill>
                  <a:schemeClr val="tx1"/>
                </a:solidFill>
              </a:rPr>
              <a:t>“</a:t>
            </a:r>
            <a:r>
              <a:rPr lang="en-US" altLang="zh-CN" dirty="0">
                <a:solidFill>
                  <a:schemeClr val="tx1"/>
                </a:solidFill>
              </a:rPr>
              <a:t>-</a:t>
            </a:r>
            <a:r>
              <a:rPr lang="en-US" altLang="zh-CN" dirty="0" smtClean="0">
                <a:solidFill>
                  <a:schemeClr val="tx1"/>
                </a:solidFill>
              </a:rPr>
              <a:t>user</a:t>
            </a:r>
            <a:r>
              <a:rPr lang="zh-CN" altLang="en-US" dirty="0" smtClean="0">
                <a:solidFill>
                  <a:schemeClr val="tx1"/>
                </a:solidFill>
              </a:rPr>
              <a:t>”，</a:t>
            </a:r>
            <a:r>
              <a:rPr lang="zh-CN" altLang="en-US" dirty="0">
                <a:solidFill>
                  <a:schemeClr val="tx1"/>
                </a:solidFill>
              </a:rPr>
              <a:t>分别用于根据文件名称查找、根据文件大小查找、根据文件</a:t>
            </a:r>
            <a:r>
              <a:rPr lang="zh-CN" altLang="en-US" dirty="0" smtClean="0">
                <a:solidFill>
                  <a:schemeClr val="tx1"/>
                </a:solidFill>
              </a:rPr>
              <a:t>所有者查找</a:t>
            </a:r>
            <a:r>
              <a:rPr lang="zh-CN" altLang="en-US" dirty="0">
                <a:solidFill>
                  <a:schemeClr val="tx1"/>
                </a:solidFill>
              </a:rPr>
              <a:t>。</a:t>
            </a:r>
          </a:p>
        </p:txBody>
      </p:sp>
    </p:spTree>
    <p:custDataLst>
      <p:tags r:id="rId1"/>
    </p:custDataLst>
    <p:extLst>
      <p:ext uri="{BB962C8B-B14F-4D97-AF65-F5344CB8AC3E}">
        <p14:creationId xmlns:p14="http://schemas.microsoft.com/office/powerpoint/2010/main" val="3148933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文件管理</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查看与搜索</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9" name="组合 2"/>
          <p:cNvGrpSpPr>
            <a:grpSpLocks/>
          </p:cNvGrpSpPr>
          <p:nvPr/>
        </p:nvGrpSpPr>
        <p:grpSpPr bwMode="auto">
          <a:xfrm>
            <a:off x="990600" y="1868765"/>
            <a:ext cx="7327900" cy="1966634"/>
            <a:chOff x="3451224" y="3515223"/>
            <a:chExt cx="4032911" cy="1968218"/>
          </a:xfrm>
        </p:grpSpPr>
        <p:sp>
          <p:nvSpPr>
            <p:cNvPr id="11" name="矩形 1"/>
            <p:cNvSpPr>
              <a:spLocks noChangeArrowheads="1"/>
            </p:cNvSpPr>
            <p:nvPr/>
          </p:nvSpPr>
          <p:spPr bwMode="auto">
            <a:xfrm>
              <a:off x="3451224" y="3515223"/>
              <a:ext cx="4032911" cy="1968218"/>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2" name="矩形 8"/>
            <p:cNvSpPr>
              <a:spLocks noChangeArrowheads="1"/>
            </p:cNvSpPr>
            <p:nvPr/>
          </p:nvSpPr>
          <p:spPr bwMode="auto">
            <a:xfrm>
              <a:off x="3530271" y="3658903"/>
              <a:ext cx="3867765" cy="149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de-DE" altLang="zh-CN" sz="1600" b="1" kern="0" dirty="0">
                  <a:solidFill>
                    <a:prstClr val="white"/>
                  </a:solidFill>
                  <a:latin typeface="微软雅黑" pitchFamily="34" charset="-122"/>
                  <a:ea typeface="微软雅黑" pitchFamily="34" charset="-122"/>
                </a:rPr>
                <a:t>[itheima@localhost ~]$ find /bin -name "bas*"</a:t>
              </a:r>
            </a:p>
            <a:p>
              <a:pPr marL="0" lvl="0" indent="0" eaLnBrk="0" hangingPunct="0">
                <a:lnSpc>
                  <a:spcPct val="200000"/>
                </a:lnSpc>
                <a:defRPr/>
              </a:pPr>
              <a:r>
                <a:rPr lang="de-DE" altLang="zh-CN" sz="1600" b="1" kern="0" dirty="0">
                  <a:solidFill>
                    <a:prstClr val="white"/>
                  </a:solidFill>
                  <a:latin typeface="微软雅黑" pitchFamily="34" charset="-122"/>
                  <a:ea typeface="微软雅黑" pitchFamily="34" charset="-122"/>
                </a:rPr>
                <a:t>/bin/basename</a:t>
              </a:r>
            </a:p>
            <a:p>
              <a:pPr marL="0" lvl="0" indent="0" eaLnBrk="0" hangingPunct="0">
                <a:lnSpc>
                  <a:spcPct val="200000"/>
                </a:lnSpc>
                <a:defRPr/>
              </a:pPr>
              <a:r>
                <a:rPr lang="de-DE" altLang="zh-CN" sz="1600" b="1" kern="0" dirty="0">
                  <a:solidFill>
                    <a:prstClr val="white"/>
                  </a:solidFill>
                  <a:latin typeface="微软雅黑" pitchFamily="34" charset="-122"/>
                  <a:ea typeface="微软雅黑" pitchFamily="34" charset="-122"/>
                </a:rPr>
                <a:t>/bin/bash</a:t>
              </a:r>
            </a:p>
          </p:txBody>
        </p:sp>
      </p:grpSp>
      <p:sp>
        <p:nvSpPr>
          <p:cNvPr id="13" name="矩形 12"/>
          <p:cNvSpPr/>
          <p:nvPr/>
        </p:nvSpPr>
        <p:spPr>
          <a:xfrm>
            <a:off x="990600" y="4079439"/>
            <a:ext cx="7327900" cy="133882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dirty="0"/>
              <a:t>在根目录下搜索所有文件名以“</a:t>
            </a:r>
            <a:r>
              <a:rPr lang="en-US" altLang="zh-CN" dirty="0" smtClean="0"/>
              <a:t>bas</a:t>
            </a:r>
            <a:r>
              <a:rPr lang="zh-CN" altLang="en-US" dirty="0" smtClean="0"/>
              <a:t>”开始</a:t>
            </a:r>
            <a:r>
              <a:rPr lang="zh-CN" altLang="en-US" dirty="0"/>
              <a:t>的</a:t>
            </a:r>
            <a:r>
              <a:rPr lang="zh-CN" altLang="en-US" dirty="0" smtClean="0"/>
              <a:t>文件。</a:t>
            </a:r>
            <a:endParaRPr lang="en-US" altLang="zh-CN" dirty="0" smtClean="0"/>
          </a:p>
          <a:p>
            <a:pPr marL="285750" indent="-285750">
              <a:lnSpc>
                <a:spcPct val="150000"/>
              </a:lnSpc>
              <a:buFont typeface="Wingdings" panose="05000000000000000000" pitchFamily="2" charset="2"/>
              <a:buChar char="Ø"/>
            </a:pPr>
            <a:r>
              <a:rPr lang="zh-CN" altLang="en-US" dirty="0"/>
              <a:t>搜索文件名时可以用通配符“*”进行模糊搜索，若将示例中的搜索条件改为“*</a:t>
            </a:r>
            <a:r>
              <a:rPr lang="en-US" altLang="zh-CN" dirty="0"/>
              <a:t>.</a:t>
            </a:r>
            <a:r>
              <a:rPr lang="en-US" altLang="zh-CN" dirty="0" err="1" smtClean="0"/>
              <a:t>sh</a:t>
            </a:r>
            <a:r>
              <a:rPr lang="zh-CN" altLang="en-US" dirty="0" smtClean="0"/>
              <a:t>”，</a:t>
            </a:r>
            <a:r>
              <a:rPr lang="zh-CN" altLang="en-US" dirty="0"/>
              <a:t>则表示查找文件名以“</a:t>
            </a:r>
            <a:r>
              <a:rPr lang="en-US" altLang="zh-CN" dirty="0"/>
              <a:t>.</a:t>
            </a:r>
            <a:r>
              <a:rPr lang="en-US" altLang="zh-CN" dirty="0" err="1" smtClean="0"/>
              <a:t>sh</a:t>
            </a:r>
            <a:r>
              <a:rPr lang="zh-CN" altLang="en-US" dirty="0" smtClean="0"/>
              <a:t>”结束</a:t>
            </a:r>
            <a:r>
              <a:rPr lang="zh-CN" altLang="en-US" dirty="0"/>
              <a:t>的文件。</a:t>
            </a:r>
            <a:endParaRPr lang="zh-CN" altLang="zh-CN" dirty="0"/>
          </a:p>
        </p:txBody>
      </p:sp>
    </p:spTree>
    <p:custDataLst>
      <p:tags r:id="rId1"/>
    </p:custDataLst>
    <p:extLst>
      <p:ext uri="{BB962C8B-B14F-4D97-AF65-F5344CB8AC3E}">
        <p14:creationId xmlns:p14="http://schemas.microsoft.com/office/powerpoint/2010/main" val="2978447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文件管理</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修改</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362198" y="1948174"/>
            <a:ext cx="8401792" cy="560410"/>
          </a:xfrm>
          <a:prstGeom prst="rect">
            <a:avLst/>
          </a:prstGeom>
        </p:spPr>
        <p:txBody>
          <a:bodyPr wrap="square">
            <a:spAutoFit/>
          </a:bodyPr>
          <a:lstStyle/>
          <a:p>
            <a:pPr>
              <a:lnSpc>
                <a:spcPct val="200000"/>
              </a:lnSpc>
            </a:pPr>
            <a:r>
              <a:rPr lang="en-US" altLang="zh-CN" b="1" u="sng" dirty="0">
                <a:solidFill>
                  <a:srgbClr val="0070C0"/>
                </a:solidFill>
              </a:rPr>
              <a:t>mv </a:t>
            </a:r>
            <a:r>
              <a:rPr lang="en-US" altLang="zh-CN" b="1" u="sng" dirty="0" smtClean="0">
                <a:solidFill>
                  <a:srgbClr val="0070C0"/>
                </a:solidFill>
              </a:rPr>
              <a:t>    </a:t>
            </a:r>
            <a:r>
              <a:rPr lang="zh-CN" altLang="en-US" b="1" u="sng" dirty="0" smtClean="0">
                <a:solidFill>
                  <a:srgbClr val="0070C0"/>
                </a:solidFill>
              </a:rPr>
              <a:t>源文件</a:t>
            </a:r>
            <a:r>
              <a:rPr lang="zh-CN" altLang="en-US" b="1" u="sng" dirty="0">
                <a:solidFill>
                  <a:srgbClr val="0070C0"/>
                </a:solidFill>
              </a:rPr>
              <a:t>或目录 </a:t>
            </a:r>
            <a:r>
              <a:rPr lang="zh-CN" altLang="en-US" b="1" u="sng" dirty="0" smtClean="0">
                <a:solidFill>
                  <a:srgbClr val="0070C0"/>
                </a:solidFill>
              </a:rPr>
              <a:t>    目标</a:t>
            </a:r>
            <a:r>
              <a:rPr lang="zh-CN" altLang="en-US" b="1" u="sng" dirty="0">
                <a:solidFill>
                  <a:srgbClr val="0070C0"/>
                </a:solidFill>
              </a:rPr>
              <a:t>文件或目录</a:t>
            </a:r>
            <a:endParaRPr lang="en-US" altLang="zh-CN" b="1" u="sng" dirty="0" smtClean="0">
              <a:solidFill>
                <a:srgbClr val="0070C0"/>
              </a:solidFill>
            </a:endParaRPr>
          </a:p>
        </p:txBody>
      </p:sp>
      <p:grpSp>
        <p:nvGrpSpPr>
          <p:cNvPr id="10" name="组合 2"/>
          <p:cNvGrpSpPr>
            <a:grpSpLocks/>
          </p:cNvGrpSpPr>
          <p:nvPr/>
        </p:nvGrpSpPr>
        <p:grpSpPr bwMode="auto">
          <a:xfrm>
            <a:off x="834156" y="3011765"/>
            <a:ext cx="7327900" cy="983317"/>
            <a:chOff x="3451224" y="3515223"/>
            <a:chExt cx="4032911" cy="984109"/>
          </a:xfrm>
        </p:grpSpPr>
        <p:sp>
          <p:nvSpPr>
            <p:cNvPr id="14" name="矩形 1"/>
            <p:cNvSpPr>
              <a:spLocks noChangeArrowheads="1"/>
            </p:cNvSpPr>
            <p:nvPr/>
          </p:nvSpPr>
          <p:spPr bwMode="auto">
            <a:xfrm>
              <a:off x="3451224" y="3515223"/>
              <a:ext cx="4032911" cy="984109"/>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5" name="矩形 8"/>
            <p:cNvSpPr>
              <a:spLocks noChangeArrowheads="1"/>
            </p:cNvSpPr>
            <p:nvPr/>
          </p:nvSpPr>
          <p:spPr bwMode="auto">
            <a:xfrm>
              <a:off x="3530271" y="3658903"/>
              <a:ext cx="3867765" cy="51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de-DE" altLang="zh-CN" sz="1600" b="1" kern="0" dirty="0">
                  <a:solidFill>
                    <a:prstClr val="white"/>
                  </a:solidFill>
                  <a:latin typeface="微软雅黑" pitchFamily="34" charset="-122"/>
                  <a:ea typeface="微软雅黑" pitchFamily="34" charset="-122"/>
                </a:rPr>
                <a:t>[itheima@localhost ~]$ mv hello.txt new.txt</a:t>
              </a:r>
            </a:p>
          </p:txBody>
        </p:sp>
      </p:grpSp>
      <p:sp>
        <p:nvSpPr>
          <p:cNvPr id="16" name="矩形 15"/>
          <p:cNvSpPr/>
          <p:nvPr/>
        </p:nvSpPr>
        <p:spPr>
          <a:xfrm>
            <a:off x="6007100" y="2781300"/>
            <a:ext cx="2527300" cy="546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lumMod val="65000"/>
                    <a:lumOff val="35000"/>
                  </a:schemeClr>
                </a:solidFill>
              </a:rPr>
              <a:t>重命名</a:t>
            </a:r>
            <a:r>
              <a:rPr lang="zh-CN" altLang="en-US" sz="2000" b="1" dirty="0">
                <a:solidFill>
                  <a:schemeClr val="tx1">
                    <a:lumMod val="65000"/>
                    <a:lumOff val="35000"/>
                  </a:schemeClr>
                </a:solidFill>
              </a:rPr>
              <a:t>文件</a:t>
            </a:r>
          </a:p>
        </p:txBody>
      </p:sp>
      <p:sp>
        <p:nvSpPr>
          <p:cNvPr id="17" name="矩形 16"/>
          <p:cNvSpPr/>
          <p:nvPr/>
        </p:nvSpPr>
        <p:spPr>
          <a:xfrm>
            <a:off x="825500" y="4079439"/>
            <a:ext cx="7327900" cy="923330"/>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dirty="0" smtClean="0"/>
              <a:t>当</a:t>
            </a:r>
            <a:r>
              <a:rPr lang="zh-CN" altLang="en-US" dirty="0"/>
              <a:t>源文件或目录存在，目标文件或目录不存在时，执行重命名操作</a:t>
            </a:r>
            <a:r>
              <a:rPr lang="zh-CN" altLang="en-US" dirty="0" smtClean="0"/>
              <a:t>。</a:t>
            </a:r>
            <a:endParaRPr lang="en-US" altLang="zh-CN" dirty="0" smtClean="0"/>
          </a:p>
          <a:p>
            <a:pPr marL="285750" indent="-285750">
              <a:lnSpc>
                <a:spcPct val="150000"/>
              </a:lnSpc>
              <a:buFont typeface="Wingdings" panose="05000000000000000000" pitchFamily="2" charset="2"/>
              <a:buChar char="Ø"/>
            </a:pPr>
            <a:r>
              <a:rPr lang="zh-CN" altLang="en-US" dirty="0"/>
              <a:t>上述命令将源文件</a:t>
            </a:r>
            <a:r>
              <a:rPr lang="en-US" altLang="zh-CN" dirty="0"/>
              <a:t>hello.txt</a:t>
            </a:r>
            <a:r>
              <a:rPr lang="zh-CN" altLang="en-US" dirty="0"/>
              <a:t>重命名为</a:t>
            </a:r>
            <a:r>
              <a:rPr lang="en-US" altLang="zh-CN" dirty="0"/>
              <a:t>new.txt</a:t>
            </a:r>
            <a:r>
              <a:rPr lang="zh-CN" altLang="en-US" dirty="0"/>
              <a:t>。</a:t>
            </a:r>
            <a:endParaRPr lang="zh-CN" altLang="zh-CN" dirty="0"/>
          </a:p>
        </p:txBody>
      </p:sp>
    </p:spTree>
    <p:custDataLst>
      <p:tags r:id="rId1"/>
    </p:custDataLst>
    <p:extLst>
      <p:ext uri="{BB962C8B-B14F-4D97-AF65-F5344CB8AC3E}">
        <p14:creationId xmlns:p14="http://schemas.microsoft.com/office/powerpoint/2010/main" val="180703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文件管理</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修改</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362198" y="1948174"/>
            <a:ext cx="8401792" cy="560410"/>
          </a:xfrm>
          <a:prstGeom prst="rect">
            <a:avLst/>
          </a:prstGeom>
        </p:spPr>
        <p:txBody>
          <a:bodyPr wrap="square">
            <a:spAutoFit/>
          </a:bodyPr>
          <a:lstStyle/>
          <a:p>
            <a:pPr>
              <a:lnSpc>
                <a:spcPct val="200000"/>
              </a:lnSpc>
            </a:pPr>
            <a:r>
              <a:rPr lang="en-US" altLang="zh-CN" b="1" u="sng" dirty="0">
                <a:solidFill>
                  <a:srgbClr val="0070C0"/>
                </a:solidFill>
              </a:rPr>
              <a:t>mv </a:t>
            </a:r>
            <a:r>
              <a:rPr lang="en-US" altLang="zh-CN" b="1" u="sng" dirty="0" smtClean="0">
                <a:solidFill>
                  <a:srgbClr val="0070C0"/>
                </a:solidFill>
              </a:rPr>
              <a:t>    </a:t>
            </a:r>
            <a:r>
              <a:rPr lang="zh-CN" altLang="en-US" b="1" u="sng" dirty="0" smtClean="0">
                <a:solidFill>
                  <a:srgbClr val="0070C0"/>
                </a:solidFill>
              </a:rPr>
              <a:t>源文件</a:t>
            </a:r>
            <a:r>
              <a:rPr lang="zh-CN" altLang="en-US" b="1" u="sng" dirty="0">
                <a:solidFill>
                  <a:srgbClr val="0070C0"/>
                </a:solidFill>
              </a:rPr>
              <a:t>或目录 </a:t>
            </a:r>
            <a:r>
              <a:rPr lang="zh-CN" altLang="en-US" b="1" u="sng" dirty="0" smtClean="0">
                <a:solidFill>
                  <a:srgbClr val="0070C0"/>
                </a:solidFill>
              </a:rPr>
              <a:t>    目标</a:t>
            </a:r>
            <a:r>
              <a:rPr lang="zh-CN" altLang="en-US" b="1" u="sng" dirty="0">
                <a:solidFill>
                  <a:srgbClr val="0070C0"/>
                </a:solidFill>
              </a:rPr>
              <a:t>文件或目录</a:t>
            </a:r>
            <a:endParaRPr lang="en-US" altLang="zh-CN" b="1" u="sng" dirty="0" smtClean="0">
              <a:solidFill>
                <a:srgbClr val="0070C0"/>
              </a:solidFill>
            </a:endParaRPr>
          </a:p>
        </p:txBody>
      </p:sp>
      <p:grpSp>
        <p:nvGrpSpPr>
          <p:cNvPr id="10" name="组合 2"/>
          <p:cNvGrpSpPr>
            <a:grpSpLocks/>
          </p:cNvGrpSpPr>
          <p:nvPr/>
        </p:nvGrpSpPr>
        <p:grpSpPr bwMode="auto">
          <a:xfrm>
            <a:off x="834156" y="3011765"/>
            <a:ext cx="7327900" cy="983317"/>
            <a:chOff x="3451224" y="3515223"/>
            <a:chExt cx="4032911" cy="984109"/>
          </a:xfrm>
        </p:grpSpPr>
        <p:sp>
          <p:nvSpPr>
            <p:cNvPr id="14" name="矩形 1"/>
            <p:cNvSpPr>
              <a:spLocks noChangeArrowheads="1"/>
            </p:cNvSpPr>
            <p:nvPr/>
          </p:nvSpPr>
          <p:spPr bwMode="auto">
            <a:xfrm>
              <a:off x="3451224" y="3515223"/>
              <a:ext cx="4032911" cy="984109"/>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5" name="矩形 8"/>
            <p:cNvSpPr>
              <a:spLocks noChangeArrowheads="1"/>
            </p:cNvSpPr>
            <p:nvPr/>
          </p:nvSpPr>
          <p:spPr bwMode="auto">
            <a:xfrm>
              <a:off x="3530271" y="3658903"/>
              <a:ext cx="3867765" cy="51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de-DE" altLang="zh-CN" sz="1600" b="1" kern="0" dirty="0">
                  <a:solidFill>
                    <a:prstClr val="white"/>
                  </a:solidFill>
                  <a:latin typeface="微软雅黑" pitchFamily="34" charset="-122"/>
                  <a:ea typeface="微软雅黑" pitchFamily="34" charset="-122"/>
                </a:rPr>
                <a:t>[itheima@localhost ~]$ mv new.txt Desktop</a:t>
              </a:r>
            </a:p>
          </p:txBody>
        </p:sp>
      </p:grpSp>
      <p:sp>
        <p:nvSpPr>
          <p:cNvPr id="16" name="矩形 15"/>
          <p:cNvSpPr/>
          <p:nvPr/>
        </p:nvSpPr>
        <p:spPr>
          <a:xfrm>
            <a:off x="6007100" y="2781300"/>
            <a:ext cx="2527300" cy="546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lumMod val="65000"/>
                    <a:lumOff val="35000"/>
                  </a:schemeClr>
                </a:solidFill>
              </a:rPr>
              <a:t>移动文件</a:t>
            </a:r>
            <a:endParaRPr lang="zh-CN" altLang="en-US" sz="2000" b="1" dirty="0">
              <a:solidFill>
                <a:schemeClr val="tx1">
                  <a:lumMod val="65000"/>
                  <a:lumOff val="35000"/>
                </a:schemeClr>
              </a:solidFill>
            </a:endParaRPr>
          </a:p>
        </p:txBody>
      </p:sp>
      <p:sp>
        <p:nvSpPr>
          <p:cNvPr id="9" name="矩形 8"/>
          <p:cNvSpPr/>
          <p:nvPr/>
        </p:nvSpPr>
        <p:spPr>
          <a:xfrm>
            <a:off x="825500" y="4079439"/>
            <a:ext cx="7327900" cy="133882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dirty="0" smtClean="0"/>
              <a:t>当</a:t>
            </a:r>
            <a:r>
              <a:rPr lang="zh-CN" altLang="en-US" dirty="0"/>
              <a:t>目标文件是一个已经存在的目录时，会将源文件或目录移动到目标目录中</a:t>
            </a:r>
            <a:r>
              <a:rPr lang="zh-CN" altLang="en-US" dirty="0" smtClean="0"/>
              <a:t>。</a:t>
            </a:r>
            <a:endParaRPr lang="en-US" altLang="zh-CN" dirty="0" smtClean="0"/>
          </a:p>
          <a:p>
            <a:pPr marL="285750" indent="-285750">
              <a:lnSpc>
                <a:spcPct val="150000"/>
              </a:lnSpc>
              <a:buFont typeface="Wingdings" panose="05000000000000000000" pitchFamily="2" charset="2"/>
              <a:buChar char="Ø"/>
            </a:pPr>
            <a:r>
              <a:rPr lang="zh-CN" altLang="en-US" dirty="0"/>
              <a:t>上述命令将文件</a:t>
            </a:r>
            <a:r>
              <a:rPr lang="en-US" altLang="zh-CN" dirty="0"/>
              <a:t>new.txt</a:t>
            </a:r>
            <a:r>
              <a:rPr lang="zh-CN" altLang="en-US" dirty="0"/>
              <a:t>移动到</a:t>
            </a:r>
            <a:r>
              <a:rPr lang="en-US" altLang="zh-CN" dirty="0"/>
              <a:t>Desktop</a:t>
            </a:r>
            <a:r>
              <a:rPr lang="zh-CN" altLang="en-US" dirty="0"/>
              <a:t>目录中。</a:t>
            </a:r>
            <a:endParaRPr lang="zh-CN" altLang="zh-CN" dirty="0"/>
          </a:p>
        </p:txBody>
      </p:sp>
    </p:spTree>
    <p:custDataLst>
      <p:tags r:id="rId1"/>
    </p:custDataLst>
    <p:extLst>
      <p:ext uri="{BB962C8B-B14F-4D97-AF65-F5344CB8AC3E}">
        <p14:creationId xmlns:p14="http://schemas.microsoft.com/office/powerpoint/2010/main" val="1186354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文件管理</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修改</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362198" y="1948174"/>
            <a:ext cx="8401792" cy="560410"/>
          </a:xfrm>
          <a:prstGeom prst="rect">
            <a:avLst/>
          </a:prstGeom>
        </p:spPr>
        <p:txBody>
          <a:bodyPr wrap="square">
            <a:spAutoFit/>
          </a:bodyPr>
          <a:lstStyle/>
          <a:p>
            <a:pPr>
              <a:lnSpc>
                <a:spcPct val="200000"/>
              </a:lnSpc>
            </a:pPr>
            <a:r>
              <a:rPr lang="en-US" altLang="zh-CN" b="1" u="sng" dirty="0">
                <a:solidFill>
                  <a:srgbClr val="0070C0"/>
                </a:solidFill>
              </a:rPr>
              <a:t>mv </a:t>
            </a:r>
            <a:r>
              <a:rPr lang="en-US" altLang="zh-CN" b="1" u="sng" dirty="0" smtClean="0">
                <a:solidFill>
                  <a:srgbClr val="0070C0"/>
                </a:solidFill>
              </a:rPr>
              <a:t>    </a:t>
            </a:r>
            <a:r>
              <a:rPr lang="zh-CN" altLang="en-US" b="1" u="sng" dirty="0" smtClean="0">
                <a:solidFill>
                  <a:srgbClr val="0070C0"/>
                </a:solidFill>
              </a:rPr>
              <a:t>源文件</a:t>
            </a:r>
            <a:r>
              <a:rPr lang="zh-CN" altLang="en-US" b="1" u="sng" dirty="0">
                <a:solidFill>
                  <a:srgbClr val="0070C0"/>
                </a:solidFill>
              </a:rPr>
              <a:t>或目录 </a:t>
            </a:r>
            <a:r>
              <a:rPr lang="zh-CN" altLang="en-US" b="1" u="sng" dirty="0" smtClean="0">
                <a:solidFill>
                  <a:srgbClr val="0070C0"/>
                </a:solidFill>
              </a:rPr>
              <a:t>    目标</a:t>
            </a:r>
            <a:r>
              <a:rPr lang="zh-CN" altLang="en-US" b="1" u="sng" dirty="0">
                <a:solidFill>
                  <a:srgbClr val="0070C0"/>
                </a:solidFill>
              </a:rPr>
              <a:t>文件或目录</a:t>
            </a:r>
            <a:endParaRPr lang="en-US" altLang="zh-CN" b="1" u="sng" dirty="0" smtClean="0">
              <a:solidFill>
                <a:srgbClr val="0070C0"/>
              </a:solidFill>
            </a:endParaRPr>
          </a:p>
        </p:txBody>
      </p:sp>
      <p:grpSp>
        <p:nvGrpSpPr>
          <p:cNvPr id="10" name="组合 2"/>
          <p:cNvGrpSpPr>
            <a:grpSpLocks/>
          </p:cNvGrpSpPr>
          <p:nvPr/>
        </p:nvGrpSpPr>
        <p:grpSpPr bwMode="auto">
          <a:xfrm>
            <a:off x="834156" y="3011765"/>
            <a:ext cx="7327900" cy="983317"/>
            <a:chOff x="3451224" y="3515223"/>
            <a:chExt cx="4032911" cy="984109"/>
          </a:xfrm>
        </p:grpSpPr>
        <p:sp>
          <p:nvSpPr>
            <p:cNvPr id="14" name="矩形 1"/>
            <p:cNvSpPr>
              <a:spLocks noChangeArrowheads="1"/>
            </p:cNvSpPr>
            <p:nvPr/>
          </p:nvSpPr>
          <p:spPr bwMode="auto">
            <a:xfrm>
              <a:off x="3451224" y="3515223"/>
              <a:ext cx="4032911" cy="984109"/>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5" name="矩形 8"/>
            <p:cNvSpPr>
              <a:spLocks noChangeArrowheads="1"/>
            </p:cNvSpPr>
            <p:nvPr/>
          </p:nvSpPr>
          <p:spPr bwMode="auto">
            <a:xfrm>
              <a:off x="3530271" y="3658903"/>
              <a:ext cx="3867765" cy="51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de-DE" altLang="zh-CN" sz="1600" b="1" kern="0" dirty="0">
                  <a:solidFill>
                    <a:prstClr val="white"/>
                  </a:solidFill>
                  <a:latin typeface="微软雅黑" pitchFamily="34" charset="-122"/>
                  <a:ea typeface="微软雅黑" pitchFamily="34" charset="-122"/>
                </a:rPr>
                <a:t>[itheima@localhost ~]$ mv Desktop/new.txt Music/hello.txt</a:t>
              </a:r>
            </a:p>
          </p:txBody>
        </p:sp>
      </p:grpSp>
      <p:sp>
        <p:nvSpPr>
          <p:cNvPr id="16" name="矩形 15"/>
          <p:cNvSpPr/>
          <p:nvPr/>
        </p:nvSpPr>
        <p:spPr>
          <a:xfrm>
            <a:off x="6007100" y="2781300"/>
            <a:ext cx="2527300" cy="546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lumMod val="65000"/>
                    <a:lumOff val="35000"/>
                  </a:schemeClr>
                </a:solidFill>
              </a:rPr>
              <a:t>移动</a:t>
            </a:r>
            <a:r>
              <a:rPr lang="zh-CN" altLang="en-US" sz="2000" b="1" dirty="0">
                <a:solidFill>
                  <a:schemeClr val="tx1">
                    <a:lumMod val="65000"/>
                    <a:lumOff val="35000"/>
                  </a:schemeClr>
                </a:solidFill>
              </a:rPr>
              <a:t>并重命名文件</a:t>
            </a:r>
          </a:p>
        </p:txBody>
      </p:sp>
      <p:sp>
        <p:nvSpPr>
          <p:cNvPr id="9" name="矩形 8"/>
          <p:cNvSpPr/>
          <p:nvPr/>
        </p:nvSpPr>
        <p:spPr>
          <a:xfrm>
            <a:off x="825500" y="4079439"/>
            <a:ext cx="7327900"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dirty="0" smtClean="0"/>
              <a:t>当</a:t>
            </a:r>
            <a:r>
              <a:rPr lang="zh-CN" altLang="en-US" dirty="0"/>
              <a:t>源文件和目标文件不在同一个目录中时，如果目标文件不存在，则执行移动并重命名操作</a:t>
            </a:r>
            <a:r>
              <a:rPr lang="zh-CN" altLang="en-US" dirty="0" smtClean="0"/>
              <a:t>。</a:t>
            </a:r>
            <a:endParaRPr lang="en-US" altLang="zh-CN" dirty="0" smtClean="0"/>
          </a:p>
          <a:p>
            <a:pPr marL="285750" indent="-285750">
              <a:lnSpc>
                <a:spcPct val="150000"/>
              </a:lnSpc>
              <a:buFont typeface="Wingdings" panose="05000000000000000000" pitchFamily="2" charset="2"/>
              <a:buChar char="Ø"/>
            </a:pPr>
            <a:r>
              <a:rPr lang="zh-CN" altLang="en-US" dirty="0"/>
              <a:t>上述命令是将</a:t>
            </a:r>
            <a:r>
              <a:rPr lang="en-US" altLang="zh-CN" dirty="0"/>
              <a:t>Desktop</a:t>
            </a:r>
            <a:r>
              <a:rPr lang="zh-CN" altLang="en-US" dirty="0"/>
              <a:t>目录下的</a:t>
            </a:r>
            <a:r>
              <a:rPr lang="en-US" altLang="zh-CN" dirty="0"/>
              <a:t>new.txt</a:t>
            </a:r>
            <a:r>
              <a:rPr lang="zh-CN" altLang="en-US" dirty="0"/>
              <a:t>文件移动到</a:t>
            </a:r>
            <a:r>
              <a:rPr lang="en-US" altLang="zh-CN" dirty="0"/>
              <a:t>Music</a:t>
            </a:r>
            <a:r>
              <a:rPr lang="zh-CN" altLang="en-US" dirty="0"/>
              <a:t>目录下，并重命名为</a:t>
            </a:r>
            <a:r>
              <a:rPr lang="en-US" altLang="zh-CN" dirty="0"/>
              <a:t>hello.txt</a:t>
            </a:r>
            <a:r>
              <a:rPr lang="zh-CN" altLang="en-US" dirty="0"/>
              <a:t>。</a:t>
            </a:r>
            <a:endParaRPr lang="zh-CN" altLang="zh-CN" dirty="0"/>
          </a:p>
        </p:txBody>
      </p:sp>
    </p:spTree>
    <p:custDataLst>
      <p:tags r:id="rId1"/>
    </p:custDataLst>
    <p:extLst>
      <p:ext uri="{BB962C8B-B14F-4D97-AF65-F5344CB8AC3E}">
        <p14:creationId xmlns:p14="http://schemas.microsoft.com/office/powerpoint/2010/main" val="4094592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终端和</a:t>
            </a:r>
            <a:r>
              <a:rPr lang="zh-CN" altLang="en-US" sz="2000" b="1" dirty="0" smtClean="0">
                <a:solidFill>
                  <a:schemeClr val="tx1">
                    <a:lumMod val="50000"/>
                    <a:lumOff val="50000"/>
                  </a:schemeClr>
                </a:solidFill>
                <a:latin typeface="微软雅黑" pitchFamily="34" charset="-122"/>
                <a:ea typeface="微软雅黑" pitchFamily="34" charset="-122"/>
              </a:rPr>
              <a:t>命令</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4" name="组合 2"/>
          <p:cNvGrpSpPr>
            <a:grpSpLocks/>
          </p:cNvGrpSpPr>
          <p:nvPr/>
        </p:nvGrpSpPr>
        <p:grpSpPr bwMode="auto">
          <a:xfrm>
            <a:off x="1853347" y="2376766"/>
            <a:ext cx="5581395" cy="2397125"/>
            <a:chOff x="3451225" y="3515222"/>
            <a:chExt cx="3946811" cy="2399049"/>
          </a:xfrm>
        </p:grpSpPr>
        <p:sp>
          <p:nvSpPr>
            <p:cNvPr id="15" name="矩形 1"/>
            <p:cNvSpPr>
              <a:spLocks noChangeArrowheads="1"/>
            </p:cNvSpPr>
            <p:nvPr/>
          </p:nvSpPr>
          <p:spPr bwMode="auto">
            <a:xfrm>
              <a:off x="3451225" y="3515222"/>
              <a:ext cx="3874964" cy="2399049"/>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6" name="矩形 8"/>
            <p:cNvSpPr>
              <a:spLocks noChangeArrowheads="1"/>
            </p:cNvSpPr>
            <p:nvPr/>
          </p:nvSpPr>
          <p:spPr bwMode="auto">
            <a:xfrm>
              <a:off x="3530271" y="3887686"/>
              <a:ext cx="3867765" cy="157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Desktop]$ echo Hello World</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Hello World</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Desktop</a:t>
              </a:r>
              <a:r>
                <a:rPr lang="en-US" altLang="zh-CN" sz="1600" b="1" kern="0" dirty="0" smtClean="0">
                  <a:solidFill>
                    <a:prstClr val="white"/>
                  </a:solidFill>
                  <a:latin typeface="微软雅黑" pitchFamily="34" charset="-122"/>
                  <a:ea typeface="微软雅黑" pitchFamily="34" charset="-122"/>
                </a:rPr>
                <a:t>]$</a:t>
              </a:r>
              <a:endParaRPr lang="en-US" altLang="zh-CN" sz="1600" b="1" kern="0" dirty="0">
                <a:solidFill>
                  <a:prstClr val="white"/>
                </a:solidFill>
                <a:latin typeface="微软雅黑" pitchFamily="34" charset="-122"/>
                <a:ea typeface="微软雅黑" pitchFamily="34" charset="-122"/>
              </a:endParaRPr>
            </a:p>
          </p:txBody>
        </p:sp>
      </p:grpSp>
    </p:spTree>
    <p:custDataLst>
      <p:tags r:id="rId1"/>
    </p:custDataLst>
    <p:extLst>
      <p:ext uri="{BB962C8B-B14F-4D97-AF65-F5344CB8AC3E}">
        <p14:creationId xmlns:p14="http://schemas.microsoft.com/office/powerpoint/2010/main" val="3042285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文件管理</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文件删除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2308324"/>
          </a:xfrm>
          <a:prstGeom prst="rect">
            <a:avLst/>
          </a:prstGeom>
        </p:spPr>
        <p:txBody>
          <a:bodyPr wrap="square">
            <a:spAutoFit/>
          </a:bodyPr>
          <a:lstStyle/>
          <a:p>
            <a:pPr>
              <a:lnSpc>
                <a:spcPct val="200000"/>
              </a:lnSpc>
            </a:pPr>
            <a:r>
              <a:rPr lang="zh-CN" altLang="en-US" b="1" u="sng" dirty="0" smtClean="0">
                <a:solidFill>
                  <a:srgbClr val="0070C0"/>
                </a:solidFill>
              </a:rPr>
              <a:t>命令</a:t>
            </a:r>
            <a:r>
              <a:rPr lang="zh-CN" altLang="en-US" dirty="0"/>
              <a:t>：文件删除操作包括删除文件和删除目录</a:t>
            </a:r>
            <a:r>
              <a:rPr lang="zh-CN" altLang="en-US" dirty="0" smtClean="0"/>
              <a:t>，命令是</a:t>
            </a:r>
            <a:r>
              <a:rPr lang="en-US" altLang="zh-CN" dirty="0" err="1" smtClean="0"/>
              <a:t>rm</a:t>
            </a:r>
            <a:r>
              <a:rPr lang="zh-CN" altLang="en-US" dirty="0" smtClean="0"/>
              <a:t>（</a:t>
            </a:r>
            <a:r>
              <a:rPr lang="zh-CN" altLang="en-US" dirty="0"/>
              <a:t>原意为</a:t>
            </a:r>
            <a:r>
              <a:rPr lang="en-US" altLang="zh-CN" dirty="0" smtClean="0"/>
              <a:t>remove</a:t>
            </a:r>
            <a:r>
              <a:rPr lang="zh-CN" altLang="en-US" dirty="0" smtClean="0"/>
              <a:t>）；</a:t>
            </a:r>
            <a:endParaRPr lang="en-US" altLang="zh-CN" dirty="0" smtClean="0"/>
          </a:p>
          <a:p>
            <a:pPr>
              <a:lnSpc>
                <a:spcPct val="200000"/>
              </a:lnSpc>
            </a:pPr>
            <a:r>
              <a:rPr lang="en-US" altLang="zh-CN" b="1" u="sng" dirty="0" err="1">
                <a:solidFill>
                  <a:srgbClr val="0070C0"/>
                </a:solidFill>
              </a:rPr>
              <a:t>rm</a:t>
            </a:r>
            <a:r>
              <a:rPr lang="zh-CN" altLang="en-US" b="1" u="sng" dirty="0" smtClean="0">
                <a:solidFill>
                  <a:srgbClr val="0070C0"/>
                </a:solidFill>
              </a:rPr>
              <a:t>命令在</a:t>
            </a:r>
            <a:r>
              <a:rPr lang="zh-CN" altLang="en-US" b="1" u="sng" dirty="0">
                <a:solidFill>
                  <a:srgbClr val="0070C0"/>
                </a:solidFill>
              </a:rPr>
              <a:t>无选项的情况下</a:t>
            </a:r>
            <a:r>
              <a:rPr lang="zh-CN" altLang="en-US" dirty="0" smtClean="0"/>
              <a:t>：只能</a:t>
            </a:r>
            <a:r>
              <a:rPr lang="zh-CN" altLang="en-US" dirty="0"/>
              <a:t>删除文件不能删除</a:t>
            </a:r>
            <a:r>
              <a:rPr lang="zh-CN" altLang="en-US" dirty="0" smtClean="0"/>
              <a:t>目录；</a:t>
            </a:r>
            <a:endParaRPr lang="en-US" altLang="zh-CN" dirty="0"/>
          </a:p>
          <a:p>
            <a:pPr>
              <a:lnSpc>
                <a:spcPct val="200000"/>
              </a:lnSpc>
            </a:pPr>
            <a:r>
              <a:rPr lang="zh-CN" altLang="en-US" b="1" u="sng" dirty="0" smtClean="0">
                <a:solidFill>
                  <a:srgbClr val="0070C0"/>
                </a:solidFill>
              </a:rPr>
              <a:t>“</a:t>
            </a:r>
            <a:r>
              <a:rPr lang="en-US" altLang="zh-CN" b="1" u="sng" dirty="0" smtClean="0">
                <a:solidFill>
                  <a:srgbClr val="0070C0"/>
                </a:solidFill>
              </a:rPr>
              <a:t>-r</a:t>
            </a:r>
            <a:r>
              <a:rPr lang="zh-CN" altLang="en-US" b="1" u="sng" dirty="0" smtClean="0">
                <a:solidFill>
                  <a:srgbClr val="0070C0"/>
                </a:solidFill>
              </a:rPr>
              <a:t>”选项</a:t>
            </a:r>
            <a:r>
              <a:rPr lang="zh-CN" altLang="en-US" dirty="0"/>
              <a:t>：</a:t>
            </a:r>
            <a:r>
              <a:rPr lang="zh-CN" altLang="en-US" dirty="0" smtClean="0"/>
              <a:t>则</a:t>
            </a:r>
            <a:r>
              <a:rPr lang="zh-CN" altLang="en-US" dirty="0"/>
              <a:t>递归删除指定目录</a:t>
            </a:r>
            <a:r>
              <a:rPr lang="zh-CN" altLang="en-US" dirty="0" smtClean="0"/>
              <a:t>，包括目录本身及其内部所有的文件和子目录；</a:t>
            </a:r>
            <a:endParaRPr lang="en-US" altLang="zh-CN" dirty="0"/>
          </a:p>
          <a:p>
            <a:pPr>
              <a:lnSpc>
                <a:spcPct val="200000"/>
              </a:lnSpc>
            </a:pPr>
            <a:r>
              <a:rPr lang="zh-CN" altLang="en-US" b="1" u="sng" dirty="0" smtClean="0">
                <a:solidFill>
                  <a:srgbClr val="0070C0"/>
                </a:solidFill>
              </a:rPr>
              <a:t>“</a:t>
            </a:r>
            <a:r>
              <a:rPr lang="en-US" altLang="zh-CN" b="1" u="sng" dirty="0" smtClean="0">
                <a:solidFill>
                  <a:srgbClr val="0070C0"/>
                </a:solidFill>
              </a:rPr>
              <a:t>-f</a:t>
            </a:r>
            <a:r>
              <a:rPr lang="zh-CN" altLang="en-US" b="1" u="sng" dirty="0" smtClean="0">
                <a:solidFill>
                  <a:srgbClr val="0070C0"/>
                </a:solidFill>
              </a:rPr>
              <a:t>”选项</a:t>
            </a:r>
            <a:r>
              <a:rPr lang="zh-CN" altLang="en-US" dirty="0"/>
              <a:t>：</a:t>
            </a:r>
            <a:r>
              <a:rPr lang="zh-CN" altLang="en-US" dirty="0" smtClean="0"/>
              <a:t>则</a:t>
            </a:r>
            <a:r>
              <a:rPr lang="zh-CN" altLang="en-US" dirty="0"/>
              <a:t>强制执行删除</a:t>
            </a:r>
            <a:r>
              <a:rPr lang="zh-CN" altLang="en-US" dirty="0" smtClean="0"/>
              <a:t>操作。</a:t>
            </a:r>
            <a:endParaRPr lang="zh-CN" altLang="en-US" dirty="0"/>
          </a:p>
        </p:txBody>
      </p:sp>
    </p:spTree>
    <p:custDataLst>
      <p:tags r:id="rId1"/>
    </p:custDataLst>
    <p:extLst>
      <p:ext uri="{BB962C8B-B14F-4D97-AF65-F5344CB8AC3E}">
        <p14:creationId xmlns:p14="http://schemas.microsoft.com/office/powerpoint/2010/main" val="4290711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文件管理</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文件删除</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6" name="组合 2"/>
          <p:cNvGrpSpPr>
            <a:grpSpLocks/>
          </p:cNvGrpSpPr>
          <p:nvPr/>
        </p:nvGrpSpPr>
        <p:grpSpPr bwMode="auto">
          <a:xfrm>
            <a:off x="965200" y="2198963"/>
            <a:ext cx="7327900" cy="2919137"/>
            <a:chOff x="3451224" y="3515222"/>
            <a:chExt cx="4032911" cy="2921488"/>
          </a:xfrm>
        </p:grpSpPr>
        <p:sp>
          <p:nvSpPr>
            <p:cNvPr id="7" name="矩形 1"/>
            <p:cNvSpPr>
              <a:spLocks noChangeArrowheads="1"/>
            </p:cNvSpPr>
            <p:nvPr/>
          </p:nvSpPr>
          <p:spPr bwMode="auto">
            <a:xfrm>
              <a:off x="3451224" y="3515222"/>
              <a:ext cx="4032911" cy="2921488"/>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8"/>
            <p:cNvSpPr>
              <a:spLocks noChangeArrowheads="1"/>
            </p:cNvSpPr>
            <p:nvPr/>
          </p:nvSpPr>
          <p:spPr bwMode="auto">
            <a:xfrm>
              <a:off x="3530271" y="3658903"/>
              <a:ext cx="3867765" cy="2482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mkdir</a:t>
              </a:r>
              <a:r>
                <a:rPr lang="en-US" altLang="zh-CN" sz="1600" b="1" kern="0" dirty="0">
                  <a:solidFill>
                    <a:prstClr val="white"/>
                  </a:solidFill>
                  <a:latin typeface="微软雅黑" pitchFamily="34" charset="-122"/>
                  <a:ea typeface="微软雅黑" pitchFamily="34" charset="-122"/>
                </a:rPr>
                <a:t> -p test/</a:t>
              </a:r>
              <a:r>
                <a:rPr lang="en-US" altLang="zh-CN" sz="1600" b="1" kern="0" dirty="0" err="1">
                  <a:solidFill>
                    <a:prstClr val="white"/>
                  </a:solidFill>
                  <a:latin typeface="微软雅黑" pitchFamily="34" charset="-122"/>
                  <a:ea typeface="微软雅黑" pitchFamily="34" charset="-122"/>
                </a:rPr>
                <a:t>aaa</a:t>
              </a: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bbb</a:t>
              </a:r>
              <a:endParaRPr lang="en-US" altLang="zh-CN" sz="16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echo test &gt; test/</a:t>
              </a:r>
              <a:r>
                <a:rPr lang="en-US" altLang="zh-CN" sz="1600" b="1" kern="0" dirty="0" err="1">
                  <a:solidFill>
                    <a:prstClr val="white"/>
                  </a:solidFill>
                  <a:latin typeface="微软雅黑" pitchFamily="34" charset="-122"/>
                  <a:ea typeface="微软雅黑" pitchFamily="34" charset="-122"/>
                </a:rPr>
                <a:t>aaa</a:t>
              </a: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bbb</a:t>
              </a:r>
              <a:r>
                <a:rPr lang="en-US" altLang="zh-CN" sz="1600" b="1" kern="0" dirty="0">
                  <a:solidFill>
                    <a:prstClr val="white"/>
                  </a:solidFill>
                  <a:latin typeface="微软雅黑" pitchFamily="34" charset="-122"/>
                  <a:ea typeface="微软雅黑" pitchFamily="34" charset="-122"/>
                </a:rPr>
                <a:t>/1.txt</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rm</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rf</a:t>
              </a:r>
              <a:r>
                <a:rPr lang="en-US" altLang="zh-CN" sz="1600" b="1" kern="0" dirty="0">
                  <a:solidFill>
                    <a:prstClr val="white"/>
                  </a:solidFill>
                  <a:latin typeface="微软雅黑" pitchFamily="34" charset="-122"/>
                  <a:ea typeface="微软雅黑" pitchFamily="34" charset="-122"/>
                </a:rPr>
                <a:t> test</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itheima@localhost</a:t>
              </a:r>
              <a:r>
                <a:rPr lang="en-US" altLang="zh-CN" sz="1600" b="1" kern="0" dirty="0">
                  <a:solidFill>
                    <a:prstClr val="white"/>
                  </a:solidFill>
                  <a:latin typeface="微软雅黑" pitchFamily="34" charset="-122"/>
                  <a:ea typeface="微软雅黑" pitchFamily="34" charset="-122"/>
                </a:rPr>
                <a:t> ~]$ ls test</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ls: cannot access test: No such file or directory</a:t>
              </a:r>
            </a:p>
          </p:txBody>
        </p:sp>
      </p:grpSp>
    </p:spTree>
    <p:custDataLst>
      <p:tags r:id="rId1"/>
    </p:custDataLst>
    <p:extLst>
      <p:ext uri="{BB962C8B-B14F-4D97-AF65-F5344CB8AC3E}">
        <p14:creationId xmlns:p14="http://schemas.microsoft.com/office/powerpoint/2010/main" val="887397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5"/>
            </a:pPr>
            <a:r>
              <a:rPr lang="en-US" altLang="zh-CN" sz="2000" b="1" dirty="0" smtClean="0">
                <a:solidFill>
                  <a:schemeClr val="tx1">
                    <a:lumMod val="50000"/>
                    <a:lumOff val="50000"/>
                  </a:schemeClr>
                </a:solidFill>
                <a:latin typeface="微软雅黑" pitchFamily="34" charset="-122"/>
                <a:ea typeface="微软雅黑" pitchFamily="34" charset="-122"/>
              </a:rPr>
              <a:t>vi</a:t>
            </a:r>
            <a:r>
              <a:rPr lang="zh-CN" altLang="en-US" sz="2000" b="1" dirty="0" smtClean="0">
                <a:solidFill>
                  <a:schemeClr val="tx1">
                    <a:lumMod val="50000"/>
                    <a:lumOff val="50000"/>
                  </a:schemeClr>
                </a:solidFill>
                <a:latin typeface="微软雅黑" pitchFamily="34" charset="-122"/>
                <a:ea typeface="微软雅黑" pitchFamily="34" charset="-122"/>
              </a:rPr>
              <a:t>编辑器</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1754326"/>
          </a:xfrm>
          <a:prstGeom prst="rect">
            <a:avLst/>
          </a:prstGeom>
        </p:spPr>
        <p:txBody>
          <a:bodyPr wrap="square">
            <a:spAutoFit/>
          </a:bodyPr>
          <a:lstStyle/>
          <a:p>
            <a:pPr>
              <a:lnSpc>
                <a:spcPct val="200000"/>
              </a:lnSpc>
            </a:pPr>
            <a:r>
              <a:rPr lang="en-US" altLang="zh-CN" b="1" u="sng" dirty="0">
                <a:solidFill>
                  <a:srgbClr val="0070C0"/>
                </a:solidFill>
              </a:rPr>
              <a:t>vi</a:t>
            </a:r>
            <a:r>
              <a:rPr lang="zh-CN" altLang="en-US" b="1" u="sng" dirty="0">
                <a:solidFill>
                  <a:srgbClr val="0070C0"/>
                </a:solidFill>
              </a:rPr>
              <a:t>编辑器</a:t>
            </a:r>
            <a:r>
              <a:rPr lang="zh-CN" altLang="en-US" dirty="0"/>
              <a:t>：是</a:t>
            </a:r>
            <a:r>
              <a:rPr lang="en-US" altLang="zh-CN" dirty="0"/>
              <a:t>Linux</a:t>
            </a:r>
            <a:r>
              <a:rPr lang="zh-CN" altLang="en-US" dirty="0"/>
              <a:t>系统下最基本的编辑器，它没有图形界面，非常高效和</a:t>
            </a:r>
            <a:r>
              <a:rPr lang="zh-CN" altLang="en-US" dirty="0" smtClean="0"/>
              <a:t>实用。</a:t>
            </a:r>
            <a:endParaRPr lang="en-US" altLang="zh-CN" dirty="0" smtClean="0"/>
          </a:p>
          <a:p>
            <a:pPr>
              <a:lnSpc>
                <a:spcPct val="200000"/>
              </a:lnSpc>
            </a:pPr>
            <a:r>
              <a:rPr lang="zh-CN" altLang="en-US" b="1" u="sng" dirty="0" smtClean="0">
                <a:solidFill>
                  <a:srgbClr val="0070C0"/>
                </a:solidFill>
              </a:rPr>
              <a:t>工作</a:t>
            </a:r>
            <a:r>
              <a:rPr lang="zh-CN" altLang="en-US" b="1" u="sng" dirty="0">
                <a:solidFill>
                  <a:srgbClr val="0070C0"/>
                </a:solidFill>
              </a:rPr>
              <a:t>模式</a:t>
            </a:r>
            <a:r>
              <a:rPr lang="zh-CN" altLang="en-US" dirty="0" smtClean="0"/>
              <a:t>：</a:t>
            </a:r>
            <a:r>
              <a:rPr lang="en-US" altLang="zh-CN" dirty="0"/>
              <a:t>vi</a:t>
            </a:r>
            <a:r>
              <a:rPr lang="zh-CN" altLang="en-US" dirty="0"/>
              <a:t>编辑器具有</a:t>
            </a:r>
            <a:r>
              <a:rPr lang="en-US" altLang="zh-CN" dirty="0"/>
              <a:t>3</a:t>
            </a:r>
            <a:r>
              <a:rPr lang="zh-CN" altLang="en-US" dirty="0"/>
              <a:t>种工作模式，分别是命令模式（</a:t>
            </a:r>
            <a:r>
              <a:rPr lang="en-US" altLang="zh-CN" dirty="0"/>
              <a:t>command mode</a:t>
            </a:r>
            <a:r>
              <a:rPr lang="zh-CN" altLang="en-US" dirty="0"/>
              <a:t>）、插入模式（</a:t>
            </a:r>
            <a:r>
              <a:rPr lang="en-US" altLang="zh-CN" dirty="0"/>
              <a:t>insert mode</a:t>
            </a:r>
            <a:r>
              <a:rPr lang="zh-CN" altLang="en-US" dirty="0"/>
              <a:t>）和底行模式（</a:t>
            </a:r>
            <a:r>
              <a:rPr lang="en-US" altLang="zh-CN" dirty="0"/>
              <a:t>last line mode</a:t>
            </a:r>
            <a:r>
              <a:rPr lang="zh-CN" altLang="en-US" dirty="0"/>
              <a:t>）。</a:t>
            </a:r>
          </a:p>
        </p:txBody>
      </p:sp>
    </p:spTree>
    <p:custDataLst>
      <p:tags r:id="rId1"/>
    </p:custDataLst>
    <p:extLst>
      <p:ext uri="{BB962C8B-B14F-4D97-AF65-F5344CB8AC3E}">
        <p14:creationId xmlns:p14="http://schemas.microsoft.com/office/powerpoint/2010/main" val="2381919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5"/>
            </a:pPr>
            <a:r>
              <a:rPr lang="en-US" altLang="zh-CN" sz="2000" b="1" dirty="0" smtClean="0">
                <a:solidFill>
                  <a:schemeClr val="tx1">
                    <a:lumMod val="50000"/>
                    <a:lumOff val="50000"/>
                  </a:schemeClr>
                </a:solidFill>
                <a:latin typeface="微软雅黑" pitchFamily="34" charset="-122"/>
                <a:ea typeface="微软雅黑" pitchFamily="34" charset="-122"/>
              </a:rPr>
              <a:t>vi</a:t>
            </a:r>
            <a:r>
              <a:rPr lang="zh-CN" altLang="en-US" sz="2000" b="1" dirty="0" smtClean="0">
                <a:solidFill>
                  <a:schemeClr val="tx1">
                    <a:lumMod val="50000"/>
                    <a:lumOff val="50000"/>
                  </a:schemeClr>
                </a:solidFill>
                <a:latin typeface="微软雅黑" pitchFamily="34" charset="-122"/>
                <a:ea typeface="微软雅黑" pitchFamily="34" charset="-122"/>
              </a:rPr>
              <a:t>编辑器</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grpSp>
        <p:nvGrpSpPr>
          <p:cNvPr id="6" name="组合 2"/>
          <p:cNvGrpSpPr>
            <a:grpSpLocks/>
          </p:cNvGrpSpPr>
          <p:nvPr/>
        </p:nvGrpSpPr>
        <p:grpSpPr bwMode="auto">
          <a:xfrm>
            <a:off x="834156" y="2402165"/>
            <a:ext cx="7327900" cy="1420534"/>
            <a:chOff x="3451224" y="3515223"/>
            <a:chExt cx="4032911" cy="1421678"/>
          </a:xfrm>
        </p:grpSpPr>
        <p:sp>
          <p:nvSpPr>
            <p:cNvPr id="7" name="矩形 1"/>
            <p:cNvSpPr>
              <a:spLocks noChangeArrowheads="1"/>
            </p:cNvSpPr>
            <p:nvPr/>
          </p:nvSpPr>
          <p:spPr bwMode="auto">
            <a:xfrm>
              <a:off x="3451224" y="3515223"/>
              <a:ext cx="4032911" cy="1421678"/>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8"/>
            <p:cNvSpPr>
              <a:spLocks noChangeArrowheads="1"/>
            </p:cNvSpPr>
            <p:nvPr/>
          </p:nvSpPr>
          <p:spPr bwMode="auto">
            <a:xfrm>
              <a:off x="3530271" y="3658903"/>
              <a:ext cx="3867765" cy="10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de-DE" altLang="zh-CN" sz="1600" b="1" kern="0" dirty="0">
                  <a:solidFill>
                    <a:prstClr val="white"/>
                  </a:solidFill>
                  <a:latin typeface="微软雅黑" pitchFamily="34" charset="-122"/>
                  <a:ea typeface="微软雅黑" pitchFamily="34" charset="-122"/>
                </a:rPr>
                <a:t>[itheima@localhost ~]$ cp /etc/passwd passwd</a:t>
              </a:r>
            </a:p>
            <a:p>
              <a:pPr marL="0" lvl="0" indent="0" eaLnBrk="0" hangingPunct="0">
                <a:lnSpc>
                  <a:spcPct val="200000"/>
                </a:lnSpc>
                <a:defRPr/>
              </a:pPr>
              <a:r>
                <a:rPr lang="de-DE" altLang="zh-CN" sz="1600" b="1" kern="0" dirty="0">
                  <a:solidFill>
                    <a:prstClr val="white"/>
                  </a:solidFill>
                  <a:latin typeface="微软雅黑" pitchFamily="34" charset="-122"/>
                  <a:ea typeface="微软雅黑" pitchFamily="34" charset="-122"/>
                </a:rPr>
                <a:t>[itheima@localhost ~]$ vi passwd</a:t>
              </a:r>
            </a:p>
          </p:txBody>
        </p:sp>
      </p:grpSp>
      <p:sp>
        <p:nvSpPr>
          <p:cNvPr id="9" name="矩形 8"/>
          <p:cNvSpPr/>
          <p:nvPr/>
        </p:nvSpPr>
        <p:spPr>
          <a:xfrm>
            <a:off x="6007100" y="2171700"/>
            <a:ext cx="2527300" cy="546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lumMod val="65000"/>
                    <a:lumOff val="35000"/>
                  </a:schemeClr>
                </a:solidFill>
              </a:rPr>
              <a:t>vi</a:t>
            </a:r>
            <a:r>
              <a:rPr lang="zh-CN" altLang="en-US" sz="2000" b="1" dirty="0" smtClean="0">
                <a:solidFill>
                  <a:schemeClr val="tx1">
                    <a:lumMod val="65000"/>
                    <a:lumOff val="35000"/>
                  </a:schemeClr>
                </a:solidFill>
              </a:rPr>
              <a:t>编辑器打开文件</a:t>
            </a:r>
            <a:endParaRPr lang="zh-CN" altLang="en-US" sz="2000" b="1" dirty="0">
              <a:solidFill>
                <a:schemeClr val="tx1">
                  <a:lumMod val="65000"/>
                  <a:lumOff val="35000"/>
                </a:schemeClr>
              </a:solidFill>
            </a:endParaRPr>
          </a:p>
        </p:txBody>
      </p:sp>
      <p:sp>
        <p:nvSpPr>
          <p:cNvPr id="11" name="圆角矩形 10"/>
          <p:cNvSpPr/>
          <p:nvPr/>
        </p:nvSpPr>
        <p:spPr>
          <a:xfrm>
            <a:off x="834156" y="4332592"/>
            <a:ext cx="7327900" cy="925208"/>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lang="zh-CN" altLang="en-US" dirty="0">
                <a:solidFill>
                  <a:schemeClr val="tx1"/>
                </a:solidFill>
              </a:rPr>
              <a:t>若</a:t>
            </a:r>
            <a:r>
              <a:rPr lang="en-US" altLang="zh-CN" dirty="0">
                <a:solidFill>
                  <a:schemeClr val="tx1"/>
                </a:solidFill>
              </a:rPr>
              <a:t>vi</a:t>
            </a:r>
            <a:r>
              <a:rPr lang="zh-CN" altLang="en-US" dirty="0">
                <a:solidFill>
                  <a:schemeClr val="tx1"/>
                </a:solidFill>
              </a:rPr>
              <a:t>命令后面参数指定的文件不存在，则编辑器启动后显示的是</a:t>
            </a:r>
            <a:r>
              <a:rPr lang="zh-CN" altLang="en-US" dirty="0" smtClean="0">
                <a:solidFill>
                  <a:schemeClr val="tx1"/>
                </a:solidFill>
              </a:rPr>
              <a:t>空白内容</a:t>
            </a:r>
            <a:r>
              <a:rPr lang="zh-CN" altLang="en-US" dirty="0">
                <a:solidFill>
                  <a:schemeClr val="tx1"/>
                </a:solidFill>
              </a:rPr>
              <a:t>，在编辑器中执行保存操作后即可创建出一个新文件。</a:t>
            </a:r>
          </a:p>
        </p:txBody>
      </p:sp>
    </p:spTree>
    <p:custDataLst>
      <p:tags r:id="rId1"/>
    </p:custDataLst>
    <p:extLst>
      <p:ext uri="{BB962C8B-B14F-4D97-AF65-F5344CB8AC3E}">
        <p14:creationId xmlns:p14="http://schemas.microsoft.com/office/powerpoint/2010/main" val="2746572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5"/>
            </a:pPr>
            <a:r>
              <a:rPr lang="en-US" altLang="zh-CN" sz="2000" b="1" dirty="0" smtClean="0">
                <a:solidFill>
                  <a:schemeClr val="tx1">
                    <a:lumMod val="50000"/>
                    <a:lumOff val="50000"/>
                  </a:schemeClr>
                </a:solidFill>
                <a:latin typeface="微软雅黑" pitchFamily="34" charset="-122"/>
                <a:ea typeface="微软雅黑" pitchFamily="34" charset="-122"/>
              </a:rPr>
              <a:t>vi</a:t>
            </a:r>
            <a:r>
              <a:rPr lang="zh-CN" altLang="en-US" sz="2000" b="1" dirty="0" smtClean="0">
                <a:solidFill>
                  <a:schemeClr val="tx1">
                    <a:lumMod val="50000"/>
                    <a:lumOff val="50000"/>
                  </a:schemeClr>
                </a:solidFill>
                <a:latin typeface="微软雅黑" pitchFamily="34" charset="-122"/>
                <a:ea typeface="微软雅黑" pitchFamily="34" charset="-122"/>
              </a:rPr>
              <a:t>编辑器</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快速上手</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0" name="矩形 9"/>
          <p:cNvSpPr/>
          <p:nvPr/>
        </p:nvSpPr>
        <p:spPr>
          <a:xfrm>
            <a:off x="362198" y="1948174"/>
            <a:ext cx="8401792" cy="2862322"/>
          </a:xfrm>
          <a:prstGeom prst="rect">
            <a:avLst/>
          </a:prstGeom>
        </p:spPr>
        <p:txBody>
          <a:bodyPr wrap="square">
            <a:spAutoFit/>
          </a:bodyPr>
          <a:lstStyle/>
          <a:p>
            <a:pPr>
              <a:lnSpc>
                <a:spcPct val="200000"/>
              </a:lnSpc>
            </a:pPr>
            <a:r>
              <a:rPr lang="zh-CN" altLang="en-US" b="1" u="sng" dirty="0">
                <a:solidFill>
                  <a:srgbClr val="0070C0"/>
                </a:solidFill>
              </a:rPr>
              <a:t>默认模式</a:t>
            </a:r>
            <a:r>
              <a:rPr lang="zh-CN" altLang="en-US" dirty="0" smtClean="0"/>
              <a:t>：</a:t>
            </a:r>
            <a:r>
              <a:rPr lang="en-US" altLang="zh-CN" dirty="0" smtClean="0"/>
              <a:t>vi</a:t>
            </a:r>
            <a:r>
              <a:rPr lang="zh-CN" altLang="en-US" dirty="0"/>
              <a:t>编辑器在启动后默认是命令模式，该模式下许多按键都有特定的功能，不能直接编写内容。</a:t>
            </a:r>
          </a:p>
          <a:p>
            <a:pPr>
              <a:lnSpc>
                <a:spcPct val="200000"/>
              </a:lnSpc>
            </a:pPr>
            <a:r>
              <a:rPr lang="zh-CN" altLang="en-US" b="1" u="sng" dirty="0">
                <a:solidFill>
                  <a:srgbClr val="0070C0"/>
                </a:solidFill>
              </a:rPr>
              <a:t>按</a:t>
            </a:r>
            <a:r>
              <a:rPr lang="en-US" altLang="zh-CN" b="1" u="sng" dirty="0" err="1">
                <a:solidFill>
                  <a:srgbClr val="0070C0"/>
                </a:solidFill>
              </a:rPr>
              <a:t>i</a:t>
            </a:r>
            <a:r>
              <a:rPr lang="zh-CN" altLang="en-US" b="1" u="sng" dirty="0" smtClean="0">
                <a:solidFill>
                  <a:srgbClr val="0070C0"/>
                </a:solidFill>
              </a:rPr>
              <a:t>键</a:t>
            </a:r>
            <a:r>
              <a:rPr lang="zh-CN" altLang="en-US" dirty="0"/>
              <a:t>：</a:t>
            </a:r>
            <a:r>
              <a:rPr lang="zh-CN" altLang="en-US" dirty="0" smtClean="0"/>
              <a:t>可以</a:t>
            </a:r>
            <a:r>
              <a:rPr lang="zh-CN" altLang="en-US" dirty="0"/>
              <a:t>进入到插入</a:t>
            </a:r>
            <a:r>
              <a:rPr lang="zh-CN" altLang="en-US" dirty="0" smtClean="0"/>
              <a:t>模式屏幕</a:t>
            </a:r>
            <a:r>
              <a:rPr lang="zh-CN" altLang="en-US" dirty="0"/>
              <a:t>左下角显示“</a:t>
            </a:r>
            <a:r>
              <a:rPr lang="en-US" altLang="zh-CN" dirty="0"/>
              <a:t>-- INSERT </a:t>
            </a:r>
            <a:r>
              <a:rPr lang="en-US" altLang="zh-CN" dirty="0" smtClean="0"/>
              <a:t>--</a:t>
            </a:r>
            <a:r>
              <a:rPr lang="zh-CN" altLang="en-US" dirty="0" smtClean="0"/>
              <a:t>”，</a:t>
            </a:r>
            <a:r>
              <a:rPr lang="zh-CN" altLang="en-US" dirty="0"/>
              <a:t>这时候就可以用键盘直接编写文件内容</a:t>
            </a:r>
            <a:r>
              <a:rPr lang="zh-CN" altLang="en-US" dirty="0" smtClean="0"/>
              <a:t>。</a:t>
            </a:r>
            <a:endParaRPr lang="en-US" altLang="zh-CN" dirty="0" smtClean="0"/>
          </a:p>
          <a:p>
            <a:pPr>
              <a:lnSpc>
                <a:spcPct val="200000"/>
              </a:lnSpc>
            </a:pPr>
            <a:r>
              <a:rPr lang="zh-CN" altLang="zh-CN" b="1" u="sng" dirty="0">
                <a:solidFill>
                  <a:srgbClr val="0070C0"/>
                </a:solidFill>
              </a:rPr>
              <a:t>按</a:t>
            </a:r>
            <a:r>
              <a:rPr lang="en-US" altLang="zh-CN" b="1" u="sng" dirty="0">
                <a:solidFill>
                  <a:srgbClr val="0070C0"/>
                </a:solidFill>
              </a:rPr>
              <a:t>ESC</a:t>
            </a:r>
            <a:r>
              <a:rPr lang="zh-CN" altLang="zh-CN" b="1" u="sng" dirty="0">
                <a:solidFill>
                  <a:srgbClr val="0070C0"/>
                </a:solidFill>
              </a:rPr>
              <a:t>键</a:t>
            </a:r>
            <a:r>
              <a:rPr lang="zh-CN" altLang="en-US" dirty="0" smtClean="0"/>
              <a:t>：</a:t>
            </a:r>
            <a:r>
              <a:rPr lang="zh-CN" altLang="zh-CN" dirty="0" smtClean="0"/>
              <a:t>可以</a:t>
            </a:r>
            <a:r>
              <a:rPr lang="zh-CN" altLang="zh-CN" dirty="0"/>
              <a:t>从插入模式返回到命令模式</a:t>
            </a:r>
            <a:r>
              <a:rPr lang="zh-CN" altLang="zh-CN" dirty="0" smtClean="0"/>
              <a:t>。</a:t>
            </a:r>
            <a:endParaRPr lang="zh-CN" altLang="zh-CN" dirty="0"/>
          </a:p>
        </p:txBody>
      </p:sp>
    </p:spTree>
    <p:custDataLst>
      <p:tags r:id="rId1"/>
    </p:custDataLst>
    <p:extLst>
      <p:ext uri="{BB962C8B-B14F-4D97-AF65-F5344CB8AC3E}">
        <p14:creationId xmlns:p14="http://schemas.microsoft.com/office/powerpoint/2010/main" val="2618592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5"/>
            </a:pPr>
            <a:r>
              <a:rPr lang="en-US" altLang="zh-CN" sz="2000" b="1" dirty="0" smtClean="0">
                <a:solidFill>
                  <a:schemeClr val="tx1">
                    <a:lumMod val="50000"/>
                    <a:lumOff val="50000"/>
                  </a:schemeClr>
                </a:solidFill>
                <a:latin typeface="微软雅黑" pitchFamily="34" charset="-122"/>
                <a:ea typeface="微软雅黑" pitchFamily="34" charset="-122"/>
              </a:rPr>
              <a:t>vi</a:t>
            </a:r>
            <a:r>
              <a:rPr lang="zh-CN" altLang="en-US" sz="2000" b="1" dirty="0" smtClean="0">
                <a:solidFill>
                  <a:schemeClr val="tx1">
                    <a:lumMod val="50000"/>
                    <a:lumOff val="50000"/>
                  </a:schemeClr>
                </a:solidFill>
                <a:latin typeface="微软雅黑" pitchFamily="34" charset="-122"/>
                <a:ea typeface="微软雅黑" pitchFamily="34" charset="-122"/>
              </a:rPr>
              <a:t>编辑器</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快速上手</a:t>
            </a:r>
            <a:endParaRPr lang="en-US" altLang="zh-CN" sz="2000" b="1" dirty="0">
              <a:solidFill>
                <a:schemeClr val="tx1">
                  <a:lumMod val="50000"/>
                  <a:lumOff val="50000"/>
                </a:schemeClr>
              </a:solidFill>
              <a:latin typeface="微软雅黑" pitchFamily="34" charset="-122"/>
              <a:ea typeface="微软雅黑" pitchFamily="34" charset="-122"/>
            </a:endParaRPr>
          </a:p>
        </p:txBody>
      </p:sp>
      <p:pic>
        <p:nvPicPr>
          <p:cNvPr id="614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3" y="2731638"/>
            <a:ext cx="431482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 6"/>
          <p:cNvSpPr/>
          <p:nvPr/>
        </p:nvSpPr>
        <p:spPr>
          <a:xfrm>
            <a:off x="600073" y="1964688"/>
            <a:ext cx="2463799"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按“</a:t>
            </a:r>
            <a:r>
              <a:rPr lang="en-US" altLang="zh-CN" dirty="0" smtClean="0">
                <a:solidFill>
                  <a:schemeClr val="tx1"/>
                </a:solidFill>
              </a:rPr>
              <a:t>:</a:t>
            </a:r>
            <a:r>
              <a:rPr lang="zh-CN" altLang="en-US" dirty="0" smtClean="0">
                <a:solidFill>
                  <a:schemeClr val="tx1"/>
                </a:solidFill>
              </a:rPr>
              <a:t>”进入</a:t>
            </a:r>
            <a:r>
              <a:rPr lang="zh-CN" altLang="en-US" dirty="0">
                <a:solidFill>
                  <a:schemeClr val="tx1"/>
                </a:solidFill>
              </a:rPr>
              <a:t>底行</a:t>
            </a:r>
            <a:r>
              <a:rPr lang="zh-CN" altLang="en-US" dirty="0" smtClean="0">
                <a:solidFill>
                  <a:schemeClr val="tx1"/>
                </a:solidFill>
              </a:rPr>
              <a:t>模式</a:t>
            </a:r>
            <a:endParaRPr lang="zh-CN" altLang="en-US" dirty="0">
              <a:solidFill>
                <a:schemeClr val="tx1"/>
              </a:solidFill>
            </a:endParaRPr>
          </a:p>
        </p:txBody>
      </p:sp>
      <p:sp>
        <p:nvSpPr>
          <p:cNvPr id="8" name="圆角矩形 7"/>
          <p:cNvSpPr/>
          <p:nvPr/>
        </p:nvSpPr>
        <p:spPr>
          <a:xfrm>
            <a:off x="1364134" y="5141226"/>
            <a:ext cx="6580458"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a:t>
            </a:r>
            <a:r>
              <a:rPr lang="en-US" altLang="zh-CN" dirty="0">
                <a:solidFill>
                  <a:schemeClr val="tx1"/>
                </a:solidFill>
              </a:rPr>
              <a:t>:</a:t>
            </a:r>
            <a:r>
              <a:rPr lang="en-US" altLang="zh-CN" dirty="0" smtClean="0">
                <a:solidFill>
                  <a:schemeClr val="tx1"/>
                </a:solidFill>
              </a:rPr>
              <a:t>q</a:t>
            </a:r>
            <a:r>
              <a:rPr lang="zh-CN" altLang="en-US" dirty="0" smtClean="0">
                <a:solidFill>
                  <a:schemeClr val="tx1"/>
                </a:solidFill>
              </a:rPr>
              <a:t>”退出</a:t>
            </a:r>
            <a:r>
              <a:rPr lang="en-US" altLang="zh-CN" dirty="0">
                <a:solidFill>
                  <a:schemeClr val="tx1"/>
                </a:solidFill>
              </a:rPr>
              <a:t>vi</a:t>
            </a:r>
            <a:r>
              <a:rPr lang="zh-CN" altLang="en-US" dirty="0">
                <a:solidFill>
                  <a:schemeClr val="tx1"/>
                </a:solidFill>
              </a:rPr>
              <a:t>编辑器（若改动过文件内容未保存则不允许退出）</a:t>
            </a:r>
          </a:p>
        </p:txBody>
      </p:sp>
      <p:sp>
        <p:nvSpPr>
          <p:cNvPr id="9" name="圆角矩形 8"/>
          <p:cNvSpPr/>
          <p:nvPr/>
        </p:nvSpPr>
        <p:spPr>
          <a:xfrm>
            <a:off x="3695698" y="1964688"/>
            <a:ext cx="3924300"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a:t>
            </a:r>
            <a:r>
              <a:rPr lang="en-US" altLang="zh-CN" dirty="0">
                <a:solidFill>
                  <a:schemeClr val="tx1"/>
                </a:solidFill>
              </a:rPr>
              <a:t>:q</a:t>
            </a:r>
            <a:r>
              <a:rPr lang="en-US" altLang="zh-CN" dirty="0" smtClean="0">
                <a:solidFill>
                  <a:schemeClr val="tx1"/>
                </a:solidFill>
              </a:rPr>
              <a:t>!</a:t>
            </a:r>
            <a:r>
              <a:rPr lang="zh-CN" altLang="en-US" dirty="0" smtClean="0">
                <a:solidFill>
                  <a:schemeClr val="tx1"/>
                </a:solidFill>
              </a:rPr>
              <a:t>”强制</a:t>
            </a:r>
            <a:r>
              <a:rPr lang="zh-CN" altLang="en-US" dirty="0">
                <a:solidFill>
                  <a:schemeClr val="tx1"/>
                </a:solidFill>
              </a:rPr>
              <a:t>退出</a:t>
            </a:r>
            <a:r>
              <a:rPr lang="en-US" altLang="zh-CN" dirty="0">
                <a:solidFill>
                  <a:schemeClr val="tx1"/>
                </a:solidFill>
              </a:rPr>
              <a:t>vi</a:t>
            </a:r>
            <a:r>
              <a:rPr lang="zh-CN" altLang="en-US" dirty="0">
                <a:solidFill>
                  <a:schemeClr val="tx1"/>
                </a:solidFill>
              </a:rPr>
              <a:t>编辑器不保存文件</a:t>
            </a:r>
          </a:p>
        </p:txBody>
      </p:sp>
      <p:sp>
        <p:nvSpPr>
          <p:cNvPr id="11" name="圆角矩形 10"/>
          <p:cNvSpPr/>
          <p:nvPr/>
        </p:nvSpPr>
        <p:spPr>
          <a:xfrm>
            <a:off x="5120847" y="2971242"/>
            <a:ext cx="3013749"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a:t>
            </a:r>
            <a:r>
              <a:rPr lang="en-US" altLang="zh-CN" dirty="0" smtClean="0">
                <a:solidFill>
                  <a:schemeClr val="tx1"/>
                </a:solidFill>
              </a:rPr>
              <a:t>:w</a:t>
            </a:r>
            <a:r>
              <a:rPr lang="zh-CN" altLang="en-US" dirty="0" smtClean="0">
                <a:solidFill>
                  <a:schemeClr val="tx1"/>
                </a:solidFill>
              </a:rPr>
              <a:t>”保存</a:t>
            </a:r>
            <a:r>
              <a:rPr lang="zh-CN" altLang="en-US" dirty="0">
                <a:solidFill>
                  <a:schemeClr val="tx1"/>
                </a:solidFill>
              </a:rPr>
              <a:t>编辑后的文件</a:t>
            </a:r>
          </a:p>
        </p:txBody>
      </p:sp>
      <p:sp>
        <p:nvSpPr>
          <p:cNvPr id="12" name="圆角矩形 11"/>
          <p:cNvSpPr/>
          <p:nvPr/>
        </p:nvSpPr>
        <p:spPr>
          <a:xfrm>
            <a:off x="5120848" y="4065221"/>
            <a:ext cx="3666892"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a:t>
            </a:r>
            <a:r>
              <a:rPr lang="en-US" altLang="zh-CN" dirty="0">
                <a:solidFill>
                  <a:schemeClr val="tx1"/>
                </a:solidFill>
              </a:rPr>
              <a:t>:</a:t>
            </a:r>
            <a:r>
              <a:rPr lang="en-US" altLang="zh-CN" dirty="0" err="1" smtClean="0">
                <a:solidFill>
                  <a:schemeClr val="tx1"/>
                </a:solidFill>
              </a:rPr>
              <a:t>wq</a:t>
            </a:r>
            <a:r>
              <a:rPr lang="zh-CN" altLang="en-US" dirty="0" smtClean="0">
                <a:solidFill>
                  <a:schemeClr val="tx1"/>
                </a:solidFill>
              </a:rPr>
              <a:t>”保存文件</a:t>
            </a:r>
            <a:r>
              <a:rPr lang="zh-CN" altLang="en-US" dirty="0">
                <a:solidFill>
                  <a:schemeClr val="tx1"/>
                </a:solidFill>
              </a:rPr>
              <a:t>并退出编辑器</a:t>
            </a:r>
          </a:p>
        </p:txBody>
      </p:sp>
    </p:spTree>
    <p:custDataLst>
      <p:tags r:id="rId1"/>
    </p:custDataLst>
    <p:extLst>
      <p:ext uri="{BB962C8B-B14F-4D97-AF65-F5344CB8AC3E}">
        <p14:creationId xmlns:p14="http://schemas.microsoft.com/office/powerpoint/2010/main" val="913807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5"/>
            </a:pPr>
            <a:r>
              <a:rPr lang="en-US" altLang="zh-CN" sz="2000" b="1" dirty="0" smtClean="0">
                <a:solidFill>
                  <a:schemeClr val="tx1">
                    <a:lumMod val="50000"/>
                    <a:lumOff val="50000"/>
                  </a:schemeClr>
                </a:solidFill>
                <a:latin typeface="微软雅黑" pitchFamily="34" charset="-122"/>
                <a:ea typeface="微软雅黑" pitchFamily="34" charset="-122"/>
              </a:rPr>
              <a:t>vi</a:t>
            </a:r>
            <a:r>
              <a:rPr lang="zh-CN" altLang="en-US" sz="2000" b="1" dirty="0" smtClean="0">
                <a:solidFill>
                  <a:schemeClr val="tx1">
                    <a:lumMod val="50000"/>
                    <a:lumOff val="50000"/>
                  </a:schemeClr>
                </a:solidFill>
                <a:latin typeface="微软雅黑" pitchFamily="34" charset="-122"/>
                <a:ea typeface="微软雅黑" pitchFamily="34" charset="-122"/>
              </a:rPr>
              <a:t>编辑器</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命令模式</a:t>
            </a:r>
            <a:endParaRPr lang="en-US" altLang="zh-CN" sz="2000" b="1" dirty="0">
              <a:solidFill>
                <a:schemeClr val="tx1">
                  <a:lumMod val="50000"/>
                  <a:lumOff val="50000"/>
                </a:schemeClr>
              </a:solidFill>
              <a:latin typeface="微软雅黑" pitchFamily="34" charset="-122"/>
              <a:ea typeface="微软雅黑"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121819354"/>
              </p:ext>
            </p:extLst>
          </p:nvPr>
        </p:nvGraphicFramePr>
        <p:xfrm>
          <a:off x="534391" y="2435453"/>
          <a:ext cx="8087096" cy="3499870"/>
        </p:xfrm>
        <a:graphic>
          <a:graphicData uri="http://schemas.openxmlformats.org/drawingml/2006/table">
            <a:tbl>
              <a:tblPr firstRow="1" bandRow="1">
                <a:tableStyleId>{00A15C55-8517-42AA-B614-E9B94910E393}</a:tableStyleId>
              </a:tblPr>
              <a:tblGrid>
                <a:gridCol w="1540400"/>
                <a:gridCol w="1937584"/>
                <a:gridCol w="4609112"/>
              </a:tblGrid>
              <a:tr h="349987">
                <a:tc>
                  <a:txBody>
                    <a:bodyPr/>
                    <a:lstStyle/>
                    <a:p>
                      <a:pPr algn="ctr">
                        <a:spcAft>
                          <a:spcPts val="0"/>
                        </a:spcAft>
                      </a:pPr>
                      <a:r>
                        <a:rPr lang="zh-CN" altLang="en-US" sz="1400" b="1" kern="100" dirty="0" smtClean="0">
                          <a:effectLst/>
                          <a:latin typeface="+mn-lt"/>
                          <a:ea typeface="+mn-ea"/>
                        </a:rPr>
                        <a:t>级别</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操作符</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r>
              <a:tr h="349987">
                <a:tc rowSpan="2">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字符级</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t>
                      </a:r>
                      <a:r>
                        <a:rPr lang="zh-CN" sz="1400" kern="100" dirty="0">
                          <a:solidFill>
                            <a:schemeClr val="dk1"/>
                          </a:solidFill>
                          <a:effectLst/>
                          <a:latin typeface="Times New Roman"/>
                          <a:ea typeface="+mn-ea"/>
                          <a:cs typeface="+mn-cs"/>
                        </a:rPr>
                        <a:t>左键</a:t>
                      </a:r>
                      <a:r>
                        <a:rPr lang="en-US" sz="1400" kern="100" dirty="0">
                          <a:solidFill>
                            <a:schemeClr val="dk1"/>
                          </a:solidFill>
                          <a:effectLst/>
                          <a:latin typeface="Times New Roman"/>
                          <a:ea typeface="+mn-ea"/>
                          <a:cs typeface="+mn-cs"/>
                        </a:rPr>
                        <a:t>”</a:t>
                      </a:r>
                      <a:r>
                        <a:rPr lang="zh-CN" sz="1400" kern="100" dirty="0">
                          <a:solidFill>
                            <a:schemeClr val="dk1"/>
                          </a:solidFill>
                          <a:effectLst/>
                          <a:latin typeface="Times New Roman"/>
                          <a:ea typeface="+mn-ea"/>
                          <a:cs typeface="+mn-cs"/>
                        </a:rPr>
                        <a:t>或字母</a:t>
                      </a:r>
                      <a:r>
                        <a:rPr lang="en-US" sz="1400" kern="100" dirty="0">
                          <a:solidFill>
                            <a:schemeClr val="dk1"/>
                          </a:solidFill>
                          <a:effectLst/>
                          <a:latin typeface="Times New Roman"/>
                          <a:ea typeface="+mn-ea"/>
                          <a:cs typeface="+mn-cs"/>
                        </a:rPr>
                        <a:t>“h”</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使光标向字符的左边移动</a:t>
                      </a:r>
                    </a:p>
                  </a:txBody>
                  <a:tcPr marL="68580" marR="68580" marT="0" marB="0" anchor="ctr"/>
                </a:tc>
              </a:tr>
              <a:tr h="349987">
                <a:tc vMerge="1">
                  <a:txBody>
                    <a:bodyPr/>
                    <a:lstStyle/>
                    <a:p>
                      <a:endParaRPr lang="zh-CN" altLang="en-US"/>
                    </a:p>
                  </a:txBody>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t>
                      </a:r>
                      <a:r>
                        <a:rPr lang="zh-CN" sz="1400" kern="100" dirty="0">
                          <a:solidFill>
                            <a:schemeClr val="dk1"/>
                          </a:solidFill>
                          <a:effectLst/>
                          <a:latin typeface="Times New Roman"/>
                          <a:ea typeface="+mn-ea"/>
                          <a:cs typeface="+mn-cs"/>
                        </a:rPr>
                        <a:t>右键</a:t>
                      </a:r>
                      <a:r>
                        <a:rPr lang="en-US" sz="1400" kern="100" dirty="0">
                          <a:solidFill>
                            <a:schemeClr val="dk1"/>
                          </a:solidFill>
                          <a:effectLst/>
                          <a:latin typeface="Times New Roman"/>
                          <a:ea typeface="+mn-ea"/>
                          <a:cs typeface="+mn-cs"/>
                        </a:rPr>
                        <a:t>”</a:t>
                      </a:r>
                      <a:r>
                        <a:rPr lang="zh-CN" sz="1400" kern="100" dirty="0">
                          <a:solidFill>
                            <a:schemeClr val="dk1"/>
                          </a:solidFill>
                          <a:effectLst/>
                          <a:latin typeface="Times New Roman"/>
                          <a:ea typeface="+mn-ea"/>
                          <a:cs typeface="+mn-cs"/>
                        </a:rPr>
                        <a:t>或字母</a:t>
                      </a:r>
                      <a:r>
                        <a:rPr lang="en-US" sz="1400" kern="100" dirty="0">
                          <a:solidFill>
                            <a:schemeClr val="dk1"/>
                          </a:solidFill>
                          <a:effectLst/>
                          <a:latin typeface="Times New Roman"/>
                          <a:ea typeface="+mn-ea"/>
                          <a:cs typeface="+mn-cs"/>
                        </a:rPr>
                        <a:t>“l”</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使光标向字符的右边移动</a:t>
                      </a:r>
                    </a:p>
                  </a:txBody>
                  <a:tcPr marL="68580" marR="68580" marT="0" marB="0" anchor="ctr"/>
                </a:tc>
              </a:tr>
              <a:tr h="349987">
                <a:tc rowSpan="4">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行级</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t>
                      </a:r>
                      <a:r>
                        <a:rPr lang="zh-CN" sz="1400" kern="100" dirty="0">
                          <a:solidFill>
                            <a:schemeClr val="dk1"/>
                          </a:solidFill>
                          <a:effectLst/>
                          <a:latin typeface="Times New Roman"/>
                          <a:ea typeface="+mn-ea"/>
                          <a:cs typeface="+mn-cs"/>
                        </a:rPr>
                        <a:t>上键</a:t>
                      </a:r>
                      <a:r>
                        <a:rPr lang="en-US" sz="1400" kern="100" dirty="0">
                          <a:solidFill>
                            <a:schemeClr val="dk1"/>
                          </a:solidFill>
                          <a:effectLst/>
                          <a:latin typeface="Times New Roman"/>
                          <a:ea typeface="+mn-ea"/>
                          <a:cs typeface="+mn-cs"/>
                        </a:rPr>
                        <a:t>”</a:t>
                      </a:r>
                      <a:r>
                        <a:rPr lang="zh-CN" sz="1400" kern="100" dirty="0">
                          <a:solidFill>
                            <a:schemeClr val="dk1"/>
                          </a:solidFill>
                          <a:effectLst/>
                          <a:latin typeface="Times New Roman"/>
                          <a:ea typeface="+mn-ea"/>
                          <a:cs typeface="+mn-cs"/>
                        </a:rPr>
                        <a:t>或字母</a:t>
                      </a:r>
                      <a:r>
                        <a:rPr lang="en-US" sz="1400" kern="100" dirty="0">
                          <a:solidFill>
                            <a:schemeClr val="dk1"/>
                          </a:solidFill>
                          <a:effectLst/>
                          <a:latin typeface="Times New Roman"/>
                          <a:ea typeface="+mn-ea"/>
                          <a:cs typeface="+mn-cs"/>
                        </a:rPr>
                        <a:t>“k”</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使光标移动到上一行</a:t>
                      </a:r>
                    </a:p>
                  </a:txBody>
                  <a:tcPr marL="68580" marR="68580" marT="0" marB="0" anchor="ctr"/>
                </a:tc>
              </a:tr>
              <a:tr h="349987">
                <a:tc vMerge="1">
                  <a:txBody>
                    <a:bodyPr/>
                    <a:lstStyle/>
                    <a:p>
                      <a:endParaRPr lang="zh-CN" altLang="en-US"/>
                    </a:p>
                  </a:txBody>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t>
                      </a:r>
                      <a:r>
                        <a:rPr lang="zh-CN" sz="1400" kern="100" dirty="0">
                          <a:solidFill>
                            <a:schemeClr val="dk1"/>
                          </a:solidFill>
                          <a:effectLst/>
                          <a:latin typeface="Times New Roman"/>
                          <a:ea typeface="+mn-ea"/>
                          <a:cs typeface="+mn-cs"/>
                        </a:rPr>
                        <a:t>下键</a:t>
                      </a:r>
                      <a:r>
                        <a:rPr lang="en-US" sz="1400" kern="100" dirty="0">
                          <a:solidFill>
                            <a:schemeClr val="dk1"/>
                          </a:solidFill>
                          <a:effectLst/>
                          <a:latin typeface="Times New Roman"/>
                          <a:ea typeface="+mn-ea"/>
                          <a:cs typeface="+mn-cs"/>
                        </a:rPr>
                        <a:t>”</a:t>
                      </a:r>
                      <a:r>
                        <a:rPr lang="zh-CN" sz="1400" kern="100" dirty="0">
                          <a:solidFill>
                            <a:schemeClr val="dk1"/>
                          </a:solidFill>
                          <a:effectLst/>
                          <a:latin typeface="Times New Roman"/>
                          <a:ea typeface="+mn-ea"/>
                          <a:cs typeface="+mn-cs"/>
                        </a:rPr>
                        <a:t>或字母</a:t>
                      </a:r>
                      <a:r>
                        <a:rPr lang="en-US" sz="1400" kern="100" dirty="0">
                          <a:solidFill>
                            <a:schemeClr val="dk1"/>
                          </a:solidFill>
                          <a:effectLst/>
                          <a:latin typeface="Times New Roman"/>
                          <a:ea typeface="+mn-ea"/>
                          <a:cs typeface="+mn-cs"/>
                        </a:rPr>
                        <a:t>“j”</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使光标移动到下一行</a:t>
                      </a:r>
                    </a:p>
                  </a:txBody>
                  <a:tcPr marL="68580" marR="68580" marT="0" marB="0" anchor="ctr"/>
                </a:tc>
              </a:tr>
              <a:tr h="349987">
                <a:tc vMerge="1">
                  <a:txBody>
                    <a:bodyPr/>
                    <a:lstStyle/>
                    <a:p>
                      <a:endParaRPr lang="zh-CN" altLang="en-US"/>
                    </a:p>
                  </a:txBody>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符号</a:t>
                      </a:r>
                      <a:r>
                        <a:rPr lang="en-US" sz="1400" kern="100">
                          <a:solidFill>
                            <a:schemeClr val="dk1"/>
                          </a:solidFill>
                          <a:effectLst/>
                          <a:latin typeface="Times New Roman"/>
                          <a:ea typeface="+mn-ea"/>
                          <a:cs typeface="+mn-cs"/>
                        </a:rPr>
                        <a:t>“$”</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使光标移动到当前行尾</a:t>
                      </a:r>
                    </a:p>
                  </a:txBody>
                  <a:tcPr marL="68580" marR="68580" marT="0" marB="0" anchor="ctr"/>
                </a:tc>
              </a:tr>
              <a:tr h="349987">
                <a:tc vMerge="1">
                  <a:txBody>
                    <a:bodyPr/>
                    <a:lstStyle/>
                    <a:p>
                      <a:endParaRPr lang="zh-CN" altLang="en-US"/>
                    </a:p>
                  </a:txBody>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数字</a:t>
                      </a:r>
                      <a:r>
                        <a:rPr lang="en-US" sz="1400" kern="100">
                          <a:solidFill>
                            <a:schemeClr val="dk1"/>
                          </a:solidFill>
                          <a:effectLst/>
                          <a:latin typeface="Times New Roman"/>
                          <a:ea typeface="+mn-ea"/>
                          <a:cs typeface="+mn-cs"/>
                        </a:rPr>
                        <a:t>“0”</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使光标移动到当前行首</a:t>
                      </a:r>
                    </a:p>
                  </a:txBody>
                  <a:tcPr marL="68580" marR="68580" marT="0" marB="0" anchor="ctr"/>
                </a:tc>
              </a:tr>
              <a:tr h="349987">
                <a:tc rowSpan="3">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单词级</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字母</a:t>
                      </a:r>
                      <a:r>
                        <a:rPr lang="en-US" sz="1400" kern="100">
                          <a:solidFill>
                            <a:schemeClr val="dk1"/>
                          </a:solidFill>
                          <a:effectLst/>
                          <a:latin typeface="Times New Roman"/>
                          <a:ea typeface="+mn-ea"/>
                          <a:cs typeface="+mn-cs"/>
                        </a:rPr>
                        <a:t>“w”</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使光标移动到下一个单词的首字母</a:t>
                      </a:r>
                    </a:p>
                  </a:txBody>
                  <a:tcPr marL="68580" marR="68580" marT="0" marB="0" anchor="ctr"/>
                </a:tc>
              </a:tr>
              <a:tr h="349987">
                <a:tc vMerge="1">
                  <a:txBody>
                    <a:bodyPr/>
                    <a:lstStyle/>
                    <a:p>
                      <a:endParaRPr lang="zh-CN" altLang="en-US"/>
                    </a:p>
                  </a:txBody>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字母</a:t>
                      </a:r>
                      <a:r>
                        <a:rPr lang="en-US" sz="1400" kern="100">
                          <a:solidFill>
                            <a:schemeClr val="dk1"/>
                          </a:solidFill>
                          <a:effectLst/>
                          <a:latin typeface="Times New Roman"/>
                          <a:ea typeface="+mn-ea"/>
                          <a:cs typeface="+mn-cs"/>
                        </a:rPr>
                        <a:t>“e”</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使光标移动到本单词的尾字母</a:t>
                      </a:r>
                    </a:p>
                  </a:txBody>
                  <a:tcPr marL="68580" marR="68580" marT="0" marB="0" anchor="ctr"/>
                </a:tc>
              </a:tr>
              <a:tr h="349987">
                <a:tc vMerge="1">
                  <a:txBody>
                    <a:bodyPr/>
                    <a:lstStyle/>
                    <a:p>
                      <a:endParaRPr lang="zh-CN" altLang="en-US"/>
                    </a:p>
                  </a:txBody>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字母</a:t>
                      </a:r>
                      <a:r>
                        <a:rPr lang="en-US" sz="1400" kern="100">
                          <a:solidFill>
                            <a:schemeClr val="dk1"/>
                          </a:solidFill>
                          <a:effectLst/>
                          <a:latin typeface="Times New Roman"/>
                          <a:ea typeface="+mn-ea"/>
                          <a:cs typeface="+mn-cs"/>
                        </a:rPr>
                        <a:t>“b”</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使光标移动到本单词的首字母</a:t>
                      </a:r>
                    </a:p>
                  </a:txBody>
                  <a:tcPr marL="68580" marR="68580" marT="0" marB="0" anchor="ctr"/>
                </a:tc>
              </a:tr>
            </a:tbl>
          </a:graphicData>
        </a:graphic>
      </p:graphicFrame>
      <p:sp>
        <p:nvSpPr>
          <p:cNvPr id="2" name="矩形 1"/>
          <p:cNvSpPr/>
          <p:nvPr/>
        </p:nvSpPr>
        <p:spPr>
          <a:xfrm>
            <a:off x="466938" y="1812324"/>
            <a:ext cx="8429824" cy="369332"/>
          </a:xfrm>
          <a:prstGeom prst="rect">
            <a:avLst/>
          </a:prstGeom>
        </p:spPr>
        <p:txBody>
          <a:bodyPr wrap="square">
            <a:spAutoFit/>
          </a:bodyPr>
          <a:lstStyle/>
          <a:p>
            <a:r>
              <a:rPr lang="zh-CN" altLang="zh-CN" b="1" u="sng" dirty="0">
                <a:solidFill>
                  <a:srgbClr val="0070C0"/>
                </a:solidFill>
              </a:rPr>
              <a:t>光标的移动可分为字符级、行级、单词级、段落级、屏幕级和文档</a:t>
            </a:r>
            <a:r>
              <a:rPr lang="zh-CN" altLang="zh-CN" b="1" u="sng" dirty="0" smtClean="0">
                <a:solidFill>
                  <a:srgbClr val="0070C0"/>
                </a:solidFill>
              </a:rPr>
              <a:t>级</a:t>
            </a:r>
            <a:endParaRPr lang="zh-CN" altLang="en-US" dirty="0"/>
          </a:p>
        </p:txBody>
      </p:sp>
    </p:spTree>
    <p:custDataLst>
      <p:tags r:id="rId1"/>
    </p:custDataLst>
    <p:extLst>
      <p:ext uri="{BB962C8B-B14F-4D97-AF65-F5344CB8AC3E}">
        <p14:creationId xmlns:p14="http://schemas.microsoft.com/office/powerpoint/2010/main" val="3414510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5"/>
            </a:pPr>
            <a:r>
              <a:rPr lang="en-US" altLang="zh-CN" sz="2000" b="1" dirty="0" smtClean="0">
                <a:solidFill>
                  <a:schemeClr val="tx1">
                    <a:lumMod val="50000"/>
                    <a:lumOff val="50000"/>
                  </a:schemeClr>
                </a:solidFill>
                <a:latin typeface="微软雅黑" pitchFamily="34" charset="-122"/>
                <a:ea typeface="微软雅黑" pitchFamily="34" charset="-122"/>
              </a:rPr>
              <a:t>vi</a:t>
            </a:r>
            <a:r>
              <a:rPr lang="zh-CN" altLang="en-US" sz="2000" b="1" dirty="0" smtClean="0">
                <a:solidFill>
                  <a:schemeClr val="tx1">
                    <a:lumMod val="50000"/>
                    <a:lumOff val="50000"/>
                  </a:schemeClr>
                </a:solidFill>
                <a:latin typeface="微软雅黑" pitchFamily="34" charset="-122"/>
                <a:ea typeface="微软雅黑" pitchFamily="34" charset="-122"/>
              </a:rPr>
              <a:t>编辑器</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命令模式</a:t>
            </a:r>
            <a:endParaRPr lang="en-US" altLang="zh-CN" sz="2000" b="1" dirty="0">
              <a:solidFill>
                <a:schemeClr val="tx1">
                  <a:lumMod val="50000"/>
                  <a:lumOff val="50000"/>
                </a:schemeClr>
              </a:solidFill>
              <a:latin typeface="微软雅黑" pitchFamily="34" charset="-122"/>
              <a:ea typeface="微软雅黑"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586496641"/>
              </p:ext>
            </p:extLst>
          </p:nvPr>
        </p:nvGraphicFramePr>
        <p:xfrm>
          <a:off x="534391" y="2435453"/>
          <a:ext cx="8087096" cy="2449909"/>
        </p:xfrm>
        <a:graphic>
          <a:graphicData uri="http://schemas.openxmlformats.org/drawingml/2006/table">
            <a:tbl>
              <a:tblPr firstRow="1" bandRow="1">
                <a:tableStyleId>{00A15C55-8517-42AA-B614-E9B94910E393}</a:tableStyleId>
              </a:tblPr>
              <a:tblGrid>
                <a:gridCol w="1540400"/>
                <a:gridCol w="1937584"/>
                <a:gridCol w="4609112"/>
              </a:tblGrid>
              <a:tr h="349987">
                <a:tc>
                  <a:txBody>
                    <a:bodyPr/>
                    <a:lstStyle/>
                    <a:p>
                      <a:pPr algn="ctr">
                        <a:spcAft>
                          <a:spcPts val="0"/>
                        </a:spcAft>
                      </a:pPr>
                      <a:r>
                        <a:rPr lang="zh-CN" altLang="en-US" sz="1400" b="1" kern="100" dirty="0" smtClean="0">
                          <a:effectLst/>
                          <a:latin typeface="+mn-lt"/>
                          <a:ea typeface="+mn-ea"/>
                        </a:rPr>
                        <a:t>级别</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操作符</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r>
              <a:tr h="349987">
                <a:tc rowSpan="2">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段落级</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符号</a:t>
                      </a:r>
                      <a:r>
                        <a:rPr lang="en-US" sz="1400" kern="100" dirty="0">
                          <a:solidFill>
                            <a:schemeClr val="dk1"/>
                          </a:solidFill>
                          <a:effectLst/>
                          <a:latin typeface="Times New Roman"/>
                          <a:ea typeface="+mn-ea"/>
                          <a:cs typeface="+mn-cs"/>
                        </a:rPr>
                        <a: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使光标移至段落开头</a:t>
                      </a:r>
                    </a:p>
                  </a:txBody>
                  <a:tcPr marL="68580" marR="68580" marT="0" marB="0" anchor="ctr"/>
                </a:tc>
              </a:tr>
              <a:tr h="349987">
                <a:tc vMerge="1">
                  <a:txBody>
                    <a:bodyPr/>
                    <a:lstStyle/>
                    <a:p>
                      <a:endParaRPr lang="zh-CN" altLang="en-US"/>
                    </a:p>
                  </a:txBody>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符号</a:t>
                      </a:r>
                      <a:r>
                        <a:rPr lang="en-US" sz="1400" kern="100" dirty="0">
                          <a:solidFill>
                            <a:schemeClr val="dk1"/>
                          </a:solidFill>
                          <a:effectLst/>
                          <a:latin typeface="Times New Roman"/>
                          <a:ea typeface="+mn-ea"/>
                          <a:cs typeface="+mn-cs"/>
                        </a:rPr>
                        <a: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使光标移至段落结尾</a:t>
                      </a:r>
                    </a:p>
                  </a:txBody>
                  <a:tcPr marL="68580" marR="68580" marT="0" marB="0" anchor="ctr"/>
                </a:tc>
              </a:tr>
              <a:tr h="349987">
                <a:tc rowSpan="2">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屏幕级</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字母</a:t>
                      </a:r>
                      <a:r>
                        <a:rPr lang="en-US" sz="1400" kern="100" dirty="0">
                          <a:solidFill>
                            <a:schemeClr val="dk1"/>
                          </a:solidFill>
                          <a:effectLst/>
                          <a:latin typeface="Times New Roman"/>
                          <a:ea typeface="+mn-ea"/>
                          <a:cs typeface="+mn-cs"/>
                        </a:rPr>
                        <a:t>“H”</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使光标移至屏幕首部</a:t>
                      </a:r>
                    </a:p>
                  </a:txBody>
                  <a:tcPr marL="68580" marR="68580" marT="0" marB="0" anchor="ctr"/>
                </a:tc>
              </a:tr>
              <a:tr h="349987">
                <a:tc vMerge="1">
                  <a:txBody>
                    <a:bodyPr/>
                    <a:lstStyle/>
                    <a:p>
                      <a:endParaRPr lang="zh-CN" altLang="en-US"/>
                    </a:p>
                  </a:txBody>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字母</a:t>
                      </a:r>
                      <a:r>
                        <a:rPr lang="en-US" sz="1400" kern="100" dirty="0">
                          <a:solidFill>
                            <a:schemeClr val="dk1"/>
                          </a:solidFill>
                          <a:effectLst/>
                          <a:latin typeface="Times New Roman"/>
                          <a:ea typeface="+mn-ea"/>
                          <a:cs typeface="+mn-cs"/>
                        </a:rPr>
                        <a:t>“L”</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使光标移至屏幕尾部</a:t>
                      </a:r>
                    </a:p>
                  </a:txBody>
                  <a:tcPr marL="68580" marR="68580" marT="0" marB="0" anchor="ctr"/>
                </a:tc>
              </a:tr>
              <a:tr h="349987">
                <a:tc rowSpan="2">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文档级</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字母</a:t>
                      </a:r>
                      <a:r>
                        <a:rPr lang="en-US" sz="1400" kern="100" dirty="0">
                          <a:solidFill>
                            <a:schemeClr val="dk1"/>
                          </a:solidFill>
                          <a:effectLst/>
                          <a:latin typeface="Times New Roman"/>
                          <a:ea typeface="+mn-ea"/>
                          <a:cs typeface="+mn-cs"/>
                        </a:rPr>
                        <a:t>“G”</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使光标移至文档尾行</a:t>
                      </a:r>
                    </a:p>
                  </a:txBody>
                  <a:tcPr marL="68580" marR="68580" marT="0" marB="0" anchor="ctr"/>
                </a:tc>
              </a:tr>
              <a:tr h="349987">
                <a:tc vMerge="1">
                  <a:txBody>
                    <a:bodyPr/>
                    <a:lstStyle/>
                    <a:p>
                      <a:endParaRPr lang="zh-CN" altLang="en-US"/>
                    </a:p>
                  </a:txBody>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n+G</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使光标移至文档的第</a:t>
                      </a:r>
                      <a:r>
                        <a:rPr lang="en-US" sz="1400" kern="100" dirty="0">
                          <a:solidFill>
                            <a:schemeClr val="dk1"/>
                          </a:solidFill>
                          <a:effectLst/>
                          <a:latin typeface="Times New Roman"/>
                          <a:ea typeface="+mn-ea"/>
                          <a:cs typeface="+mn-cs"/>
                        </a:rPr>
                        <a:t>n</a:t>
                      </a:r>
                      <a:r>
                        <a:rPr lang="zh-CN" sz="1400" kern="100" dirty="0">
                          <a:solidFill>
                            <a:schemeClr val="dk1"/>
                          </a:solidFill>
                          <a:effectLst/>
                          <a:latin typeface="Times New Roman"/>
                          <a:ea typeface="+mn-ea"/>
                          <a:cs typeface="+mn-cs"/>
                        </a:rPr>
                        <a:t>行（如</a:t>
                      </a:r>
                      <a:r>
                        <a:rPr lang="en-US" sz="1400" kern="100" dirty="0">
                          <a:solidFill>
                            <a:schemeClr val="dk1"/>
                          </a:solidFill>
                          <a:effectLst/>
                          <a:latin typeface="Times New Roman"/>
                          <a:ea typeface="+mn-ea"/>
                          <a:cs typeface="+mn-cs"/>
                        </a:rPr>
                        <a:t>5G</a:t>
                      </a:r>
                      <a:r>
                        <a:rPr lang="zh-CN" sz="1400" kern="100" dirty="0">
                          <a:solidFill>
                            <a:schemeClr val="dk1"/>
                          </a:solidFill>
                          <a:effectLst/>
                          <a:latin typeface="Times New Roman"/>
                          <a:ea typeface="+mn-ea"/>
                          <a:cs typeface="+mn-cs"/>
                        </a:rPr>
                        <a:t>移到第</a:t>
                      </a:r>
                      <a:r>
                        <a:rPr lang="en-US" sz="1400" kern="100" dirty="0">
                          <a:solidFill>
                            <a:schemeClr val="dk1"/>
                          </a:solidFill>
                          <a:effectLst/>
                          <a:latin typeface="Times New Roman"/>
                          <a:ea typeface="+mn-ea"/>
                          <a:cs typeface="+mn-cs"/>
                        </a:rPr>
                        <a:t>5</a:t>
                      </a:r>
                      <a:r>
                        <a:rPr lang="zh-CN" sz="1400" kern="100" dirty="0">
                          <a:solidFill>
                            <a:schemeClr val="dk1"/>
                          </a:solidFill>
                          <a:effectLst/>
                          <a:latin typeface="Times New Roman"/>
                          <a:ea typeface="+mn-ea"/>
                          <a:cs typeface="+mn-cs"/>
                        </a:rPr>
                        <a:t>行）</a:t>
                      </a:r>
                    </a:p>
                  </a:txBody>
                  <a:tcPr marL="68580" marR="68580" marT="0" marB="0" anchor="ctr"/>
                </a:tc>
              </a:tr>
            </a:tbl>
          </a:graphicData>
        </a:graphic>
      </p:graphicFrame>
      <p:sp>
        <p:nvSpPr>
          <p:cNvPr id="5" name="矩形 4"/>
          <p:cNvSpPr/>
          <p:nvPr/>
        </p:nvSpPr>
        <p:spPr>
          <a:xfrm>
            <a:off x="466938" y="1812324"/>
            <a:ext cx="8429824" cy="369332"/>
          </a:xfrm>
          <a:prstGeom prst="rect">
            <a:avLst/>
          </a:prstGeom>
        </p:spPr>
        <p:txBody>
          <a:bodyPr wrap="square">
            <a:spAutoFit/>
          </a:bodyPr>
          <a:lstStyle/>
          <a:p>
            <a:r>
              <a:rPr lang="zh-CN" altLang="zh-CN" b="1" u="sng" dirty="0">
                <a:solidFill>
                  <a:srgbClr val="0070C0"/>
                </a:solidFill>
              </a:rPr>
              <a:t>光标的移动可分为字符级、行级、单词级、段落级、屏幕级和文档</a:t>
            </a:r>
            <a:r>
              <a:rPr lang="zh-CN" altLang="zh-CN" b="1" u="sng" dirty="0" smtClean="0">
                <a:solidFill>
                  <a:srgbClr val="0070C0"/>
                </a:solidFill>
              </a:rPr>
              <a:t>级</a:t>
            </a:r>
            <a:endParaRPr lang="zh-CN" altLang="en-US" dirty="0"/>
          </a:p>
        </p:txBody>
      </p:sp>
    </p:spTree>
    <p:custDataLst>
      <p:tags r:id="rId1"/>
    </p:custDataLst>
    <p:extLst>
      <p:ext uri="{BB962C8B-B14F-4D97-AF65-F5344CB8AC3E}">
        <p14:creationId xmlns:p14="http://schemas.microsoft.com/office/powerpoint/2010/main" val="2810768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5"/>
            </a:pPr>
            <a:r>
              <a:rPr lang="en-US" altLang="zh-CN" sz="2000" b="1" dirty="0" smtClean="0">
                <a:solidFill>
                  <a:schemeClr val="tx1">
                    <a:lumMod val="50000"/>
                    <a:lumOff val="50000"/>
                  </a:schemeClr>
                </a:solidFill>
                <a:latin typeface="微软雅黑" pitchFamily="34" charset="-122"/>
                <a:ea typeface="微软雅黑" pitchFamily="34" charset="-122"/>
              </a:rPr>
              <a:t>vi</a:t>
            </a:r>
            <a:r>
              <a:rPr lang="zh-CN" altLang="en-US" sz="2000" b="1" dirty="0" smtClean="0">
                <a:solidFill>
                  <a:schemeClr val="tx1">
                    <a:lumMod val="50000"/>
                    <a:lumOff val="50000"/>
                  </a:schemeClr>
                </a:solidFill>
                <a:latin typeface="微软雅黑" pitchFamily="34" charset="-122"/>
                <a:ea typeface="微软雅黑" pitchFamily="34" charset="-122"/>
              </a:rPr>
              <a:t>编辑器</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命令模式</a:t>
            </a:r>
            <a:endParaRPr lang="en-US" altLang="zh-CN" sz="2000" b="1" dirty="0">
              <a:solidFill>
                <a:schemeClr val="tx1">
                  <a:lumMod val="50000"/>
                  <a:lumOff val="50000"/>
                </a:schemeClr>
              </a:solidFill>
              <a:latin typeface="微软雅黑" pitchFamily="34" charset="-122"/>
              <a:ea typeface="微软雅黑"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796270689"/>
              </p:ext>
            </p:extLst>
          </p:nvPr>
        </p:nvGraphicFramePr>
        <p:xfrm>
          <a:off x="593766" y="2435453"/>
          <a:ext cx="7927934" cy="1749935"/>
        </p:xfrm>
        <a:graphic>
          <a:graphicData uri="http://schemas.openxmlformats.org/drawingml/2006/table">
            <a:tbl>
              <a:tblPr firstRow="1" bandRow="1">
                <a:tableStyleId>{00A15C55-8517-42AA-B614-E9B94910E393}</a:tableStyleId>
              </a:tblPr>
              <a:tblGrid>
                <a:gridCol w="2346380"/>
                <a:gridCol w="5581554"/>
              </a:tblGrid>
              <a:tr h="349987">
                <a:tc>
                  <a:txBody>
                    <a:bodyPr/>
                    <a:lstStyle/>
                    <a:p>
                      <a:pPr algn="ctr">
                        <a:spcAft>
                          <a:spcPts val="0"/>
                        </a:spcAft>
                      </a:pPr>
                      <a:r>
                        <a:rPr lang="zh-CN" altLang="en-US" sz="1400" b="1" kern="100" dirty="0" smtClean="0">
                          <a:effectLst/>
                          <a:latin typeface="Times New Roman"/>
                          <a:ea typeface="宋体"/>
                        </a:rPr>
                        <a:t>操作符</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smtClean="0">
                          <a:solidFill>
                            <a:schemeClr val="dk1"/>
                          </a:solidFill>
                          <a:effectLst/>
                          <a:latin typeface="Times New Roman"/>
                          <a:ea typeface="+mn-ea"/>
                          <a:cs typeface="+mn-cs"/>
                        </a:rPr>
                        <a:t>字母</a:t>
                      </a:r>
                      <a:r>
                        <a:rPr lang="en-US" altLang="zh-CN" sz="1400" kern="100" dirty="0" smtClean="0">
                          <a:solidFill>
                            <a:schemeClr val="dk1"/>
                          </a:solidFill>
                          <a:effectLst/>
                          <a:latin typeface="Times New Roman"/>
                          <a:ea typeface="+mn-ea"/>
                          <a:cs typeface="+mn-cs"/>
                        </a:rPr>
                        <a:t>“x”</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删除光标所在的单个字符</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smtClean="0">
                          <a:solidFill>
                            <a:schemeClr val="dk1"/>
                          </a:solidFill>
                          <a:effectLst/>
                          <a:latin typeface="Times New Roman"/>
                          <a:ea typeface="+mn-ea"/>
                          <a:cs typeface="+mn-cs"/>
                        </a:rPr>
                        <a:t>字母</a:t>
                      </a:r>
                      <a:r>
                        <a:rPr lang="en-US" altLang="zh-CN" sz="1400" kern="100" dirty="0" smtClean="0">
                          <a:solidFill>
                            <a:schemeClr val="dk1"/>
                          </a:solidFill>
                          <a:effectLst/>
                          <a:latin typeface="Times New Roman"/>
                          <a:ea typeface="+mn-ea"/>
                          <a:cs typeface="+mn-cs"/>
                        </a:rPr>
                        <a:t>“</a:t>
                      </a:r>
                      <a:r>
                        <a:rPr lang="en-US" altLang="zh-CN" sz="1400" kern="100" dirty="0" err="1" smtClean="0">
                          <a:solidFill>
                            <a:schemeClr val="dk1"/>
                          </a:solidFill>
                          <a:effectLst/>
                          <a:latin typeface="Times New Roman"/>
                          <a:ea typeface="+mn-ea"/>
                          <a:cs typeface="+mn-cs"/>
                        </a:rPr>
                        <a:t>dd</a:t>
                      </a:r>
                      <a:r>
                        <a:rPr lang="en-US" altLang="zh-CN" sz="1400" kern="100" dirty="0" smtClean="0">
                          <a:solidFill>
                            <a:schemeClr val="dk1"/>
                          </a:solidFill>
                          <a:effectLst/>
                          <a:latin typeface="Times New Roman"/>
                          <a:ea typeface="+mn-ea"/>
                          <a:cs typeface="+mn-cs"/>
                        </a:rPr>
                        <a: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删除光标所在的当前行</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n+dd</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删除包括光标所在行的后</a:t>
                      </a:r>
                      <a:r>
                        <a:rPr lang="en-US" sz="1400" kern="100" dirty="0">
                          <a:solidFill>
                            <a:schemeClr val="dk1"/>
                          </a:solidFill>
                          <a:effectLst/>
                          <a:latin typeface="Times New Roman"/>
                          <a:ea typeface="+mn-ea"/>
                          <a:cs typeface="+mn-cs"/>
                        </a:rPr>
                        <a:t>n</a:t>
                      </a:r>
                      <a:r>
                        <a:rPr lang="zh-CN" sz="1400" kern="100" dirty="0">
                          <a:solidFill>
                            <a:schemeClr val="dk1"/>
                          </a:solidFill>
                          <a:effectLst/>
                          <a:latin typeface="Times New Roman"/>
                          <a:ea typeface="+mn-ea"/>
                          <a:cs typeface="+mn-cs"/>
                        </a:rPr>
                        <a:t>行内容</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d+$</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删除光标位置到行尾的所有内容</a:t>
                      </a:r>
                    </a:p>
                  </a:txBody>
                  <a:tcPr marL="68580" marR="68580" marT="0" marB="0" anchor="ctr"/>
                </a:tc>
              </a:tr>
            </a:tbl>
          </a:graphicData>
        </a:graphic>
      </p:graphicFrame>
      <p:sp>
        <p:nvSpPr>
          <p:cNvPr id="5" name="矩形 4"/>
          <p:cNvSpPr/>
          <p:nvPr/>
        </p:nvSpPr>
        <p:spPr>
          <a:xfrm>
            <a:off x="466938" y="1812324"/>
            <a:ext cx="8429824" cy="369332"/>
          </a:xfrm>
          <a:prstGeom prst="rect">
            <a:avLst/>
          </a:prstGeom>
        </p:spPr>
        <p:txBody>
          <a:bodyPr wrap="square">
            <a:spAutoFit/>
          </a:bodyPr>
          <a:lstStyle/>
          <a:p>
            <a:r>
              <a:rPr lang="zh-CN" altLang="en-US" b="1" u="sng" dirty="0">
                <a:solidFill>
                  <a:srgbClr val="0070C0"/>
                </a:solidFill>
              </a:rPr>
              <a:t>当需要删除文件中的某些内容时</a:t>
            </a:r>
            <a:endParaRPr lang="zh-CN" altLang="en-US" dirty="0"/>
          </a:p>
        </p:txBody>
      </p:sp>
    </p:spTree>
    <p:custDataLst>
      <p:tags r:id="rId1"/>
    </p:custDataLst>
    <p:extLst>
      <p:ext uri="{BB962C8B-B14F-4D97-AF65-F5344CB8AC3E}">
        <p14:creationId xmlns:p14="http://schemas.microsoft.com/office/powerpoint/2010/main" val="3938145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5"/>
            </a:pPr>
            <a:r>
              <a:rPr lang="en-US" altLang="zh-CN" sz="2000" b="1" dirty="0" smtClean="0">
                <a:solidFill>
                  <a:schemeClr val="tx1">
                    <a:lumMod val="50000"/>
                    <a:lumOff val="50000"/>
                  </a:schemeClr>
                </a:solidFill>
                <a:latin typeface="微软雅黑" pitchFamily="34" charset="-122"/>
                <a:ea typeface="微软雅黑" pitchFamily="34" charset="-122"/>
              </a:rPr>
              <a:t>vi</a:t>
            </a:r>
            <a:r>
              <a:rPr lang="zh-CN" altLang="en-US" sz="2000" b="1" dirty="0" smtClean="0">
                <a:solidFill>
                  <a:schemeClr val="tx1">
                    <a:lumMod val="50000"/>
                    <a:lumOff val="50000"/>
                  </a:schemeClr>
                </a:solidFill>
                <a:latin typeface="微软雅黑" pitchFamily="34" charset="-122"/>
                <a:ea typeface="微软雅黑" pitchFamily="34" charset="-122"/>
              </a:rPr>
              <a:t>编辑器</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命令模式</a:t>
            </a:r>
            <a:endParaRPr lang="en-US" altLang="zh-CN" sz="2000" b="1" dirty="0">
              <a:solidFill>
                <a:schemeClr val="tx1">
                  <a:lumMod val="50000"/>
                  <a:lumOff val="50000"/>
                </a:schemeClr>
              </a:solidFill>
              <a:latin typeface="微软雅黑" pitchFamily="34" charset="-122"/>
              <a:ea typeface="微软雅黑"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3640512562"/>
              </p:ext>
            </p:extLst>
          </p:nvPr>
        </p:nvGraphicFramePr>
        <p:xfrm>
          <a:off x="593766" y="2435453"/>
          <a:ext cx="7927934" cy="2449909"/>
        </p:xfrm>
        <a:graphic>
          <a:graphicData uri="http://schemas.openxmlformats.org/drawingml/2006/table">
            <a:tbl>
              <a:tblPr firstRow="1" bandRow="1">
                <a:tableStyleId>{00A15C55-8517-42AA-B614-E9B94910E393}</a:tableStyleId>
              </a:tblPr>
              <a:tblGrid>
                <a:gridCol w="2346380"/>
                <a:gridCol w="5581554"/>
              </a:tblGrid>
              <a:tr h="349987">
                <a:tc>
                  <a:txBody>
                    <a:bodyPr/>
                    <a:lstStyle/>
                    <a:p>
                      <a:pPr algn="ctr">
                        <a:spcAft>
                          <a:spcPts val="0"/>
                        </a:spcAft>
                      </a:pPr>
                      <a:r>
                        <a:rPr lang="zh-CN" altLang="en-US" sz="1400" b="1" kern="100" dirty="0" smtClean="0">
                          <a:effectLst/>
                          <a:latin typeface="Times New Roman"/>
                          <a:ea typeface="宋体"/>
                        </a:rPr>
                        <a:t>操作符</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smtClean="0">
                          <a:solidFill>
                            <a:schemeClr val="dk1"/>
                          </a:solidFill>
                          <a:effectLst/>
                          <a:latin typeface="Times New Roman"/>
                          <a:ea typeface="+mn-ea"/>
                          <a:cs typeface="+mn-cs"/>
                        </a:rPr>
                        <a:t>字母</a:t>
                      </a:r>
                      <a:r>
                        <a:rPr lang="en-US" altLang="zh-CN" sz="1400" kern="100" dirty="0" smtClean="0">
                          <a:solidFill>
                            <a:schemeClr val="dk1"/>
                          </a:solidFill>
                          <a:effectLst/>
                          <a:latin typeface="Times New Roman"/>
                          <a:ea typeface="+mn-ea"/>
                          <a:cs typeface="+mn-cs"/>
                        </a:rPr>
                        <a:t>“</a:t>
                      </a:r>
                      <a:r>
                        <a:rPr lang="en-US" altLang="zh-CN" sz="1400" kern="100" dirty="0" err="1" smtClean="0">
                          <a:solidFill>
                            <a:schemeClr val="dk1"/>
                          </a:solidFill>
                          <a:effectLst/>
                          <a:latin typeface="Times New Roman"/>
                          <a:ea typeface="+mn-ea"/>
                          <a:cs typeface="+mn-cs"/>
                        </a:rPr>
                        <a:t>yy</a:t>
                      </a:r>
                      <a:r>
                        <a:rPr lang="en-US" altLang="zh-CN" sz="1400" kern="100" dirty="0" smtClean="0">
                          <a:solidFill>
                            <a:schemeClr val="dk1"/>
                          </a:solidFill>
                          <a:effectLst/>
                          <a:latin typeface="Times New Roman"/>
                          <a:ea typeface="+mn-ea"/>
                          <a:cs typeface="+mn-cs"/>
                        </a:rPr>
                        <a: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复制光标所在当前行</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n+yy</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复制包括光标所在行的后边</a:t>
                      </a:r>
                      <a:r>
                        <a:rPr lang="en-US" sz="1400" kern="100" dirty="0">
                          <a:solidFill>
                            <a:schemeClr val="dk1"/>
                          </a:solidFill>
                          <a:effectLst/>
                          <a:latin typeface="Times New Roman"/>
                          <a:ea typeface="+mn-ea"/>
                          <a:cs typeface="+mn-cs"/>
                        </a:rPr>
                        <a:t>n</a:t>
                      </a:r>
                      <a:r>
                        <a:rPr lang="zh-CN" sz="1400" kern="100" dirty="0">
                          <a:solidFill>
                            <a:schemeClr val="dk1"/>
                          </a:solidFill>
                          <a:effectLst/>
                          <a:latin typeface="Times New Roman"/>
                          <a:ea typeface="+mn-ea"/>
                          <a:cs typeface="+mn-cs"/>
                        </a:rPr>
                        <a:t>行内容</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y+e</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从光标所在位置开始复制直到当前单词结尾</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y+$</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从光标所在位置开始复制直到当前行结尾</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y+{</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从光标所在位置开始复制直到当前段落开始的位置</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将复制的内容粘贴到光标所在位置</a:t>
                      </a:r>
                    </a:p>
                  </a:txBody>
                  <a:tcPr marL="68580" marR="68580" marT="0" marB="0" anchor="ctr"/>
                </a:tc>
              </a:tr>
            </a:tbl>
          </a:graphicData>
        </a:graphic>
      </p:graphicFrame>
      <p:sp>
        <p:nvSpPr>
          <p:cNvPr id="5" name="矩形 4"/>
          <p:cNvSpPr/>
          <p:nvPr/>
        </p:nvSpPr>
        <p:spPr>
          <a:xfrm>
            <a:off x="466938" y="1812324"/>
            <a:ext cx="8429824" cy="369332"/>
          </a:xfrm>
          <a:prstGeom prst="rect">
            <a:avLst/>
          </a:prstGeom>
        </p:spPr>
        <p:txBody>
          <a:bodyPr wrap="square">
            <a:spAutoFit/>
          </a:bodyPr>
          <a:lstStyle/>
          <a:p>
            <a:r>
              <a:rPr lang="zh-CN" altLang="en-US" b="1" u="sng" dirty="0">
                <a:solidFill>
                  <a:srgbClr val="0070C0"/>
                </a:solidFill>
              </a:rPr>
              <a:t>当需要复制、粘贴文件中的某些内容时</a:t>
            </a:r>
            <a:endParaRPr lang="zh-CN" altLang="en-US" dirty="0"/>
          </a:p>
        </p:txBody>
      </p:sp>
    </p:spTree>
    <p:custDataLst>
      <p:tags r:id="rId1"/>
    </p:custDataLst>
    <p:extLst>
      <p:ext uri="{BB962C8B-B14F-4D97-AF65-F5344CB8AC3E}">
        <p14:creationId xmlns:p14="http://schemas.microsoft.com/office/powerpoint/2010/main" val="903102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终端和</a:t>
            </a:r>
            <a:r>
              <a:rPr lang="zh-CN" altLang="en-US" sz="2000" b="1" dirty="0" smtClean="0">
                <a:solidFill>
                  <a:schemeClr val="tx1">
                    <a:lumMod val="50000"/>
                    <a:lumOff val="50000"/>
                  </a:schemeClr>
                </a:solidFill>
                <a:latin typeface="微软雅黑" pitchFamily="34" charset="-122"/>
                <a:ea typeface="微软雅黑" pitchFamily="34" charset="-122"/>
              </a:rPr>
              <a:t>命令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362198" y="1948174"/>
            <a:ext cx="8401792" cy="2862322"/>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altLang="zh-CN" b="1" u="sng" dirty="0" smtClean="0">
                <a:solidFill>
                  <a:srgbClr val="0070C0"/>
                </a:solidFill>
              </a:rPr>
              <a:t>echo</a:t>
            </a:r>
            <a:r>
              <a:rPr lang="zh-CN" altLang="en-US" b="1" u="sng" dirty="0" smtClean="0">
                <a:solidFill>
                  <a:srgbClr val="0070C0"/>
                </a:solidFill>
              </a:rPr>
              <a:t>：</a:t>
            </a:r>
            <a:r>
              <a:rPr lang="zh-CN" altLang="en-US" dirty="0" smtClean="0"/>
              <a:t>是</a:t>
            </a:r>
            <a:r>
              <a:rPr lang="zh-CN" altLang="en-US" dirty="0"/>
              <a:t>系统中的一个程序，该程序用于接收输入的参数进行处理，处理完成后返回结果</a:t>
            </a:r>
          </a:p>
          <a:p>
            <a:pPr marL="285750" indent="-285750">
              <a:lnSpc>
                <a:spcPct val="200000"/>
              </a:lnSpc>
              <a:buFont typeface="Wingdings" panose="05000000000000000000" pitchFamily="2" charset="2"/>
              <a:buChar char="Ø"/>
            </a:pPr>
            <a:r>
              <a:rPr lang="en-US" altLang="zh-CN" b="1" u="sng" dirty="0" smtClean="0">
                <a:solidFill>
                  <a:srgbClr val="0070C0"/>
                </a:solidFill>
              </a:rPr>
              <a:t>echo</a:t>
            </a:r>
            <a:r>
              <a:rPr lang="zh-CN" altLang="en-US" b="1" u="sng" dirty="0">
                <a:solidFill>
                  <a:srgbClr val="0070C0"/>
                </a:solidFill>
              </a:rPr>
              <a:t>后面的“</a:t>
            </a:r>
            <a:r>
              <a:rPr lang="en-US" altLang="zh-CN" b="1" u="sng" dirty="0">
                <a:solidFill>
                  <a:srgbClr val="0070C0"/>
                </a:solidFill>
              </a:rPr>
              <a:t>Hello </a:t>
            </a:r>
            <a:r>
              <a:rPr lang="en-US" altLang="zh-CN" b="1" u="sng" dirty="0" smtClean="0">
                <a:solidFill>
                  <a:srgbClr val="0070C0"/>
                </a:solidFill>
              </a:rPr>
              <a:t>World</a:t>
            </a:r>
            <a:r>
              <a:rPr lang="zh-CN" altLang="en-US" b="1" u="sng" dirty="0" smtClean="0">
                <a:solidFill>
                  <a:srgbClr val="0070C0"/>
                </a:solidFill>
              </a:rPr>
              <a:t>”</a:t>
            </a:r>
            <a:r>
              <a:rPr lang="zh-CN" altLang="en-US" dirty="0" smtClean="0"/>
              <a:t>：是</a:t>
            </a:r>
            <a:r>
              <a:rPr lang="zh-CN" altLang="en-US" dirty="0"/>
              <a:t>传递给程序的参数</a:t>
            </a:r>
          </a:p>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2</a:t>
            </a:r>
            <a:r>
              <a:rPr lang="zh-CN" altLang="en-US" b="1" u="sng" dirty="0">
                <a:solidFill>
                  <a:srgbClr val="0070C0"/>
                </a:solidFill>
              </a:rPr>
              <a:t>行</a:t>
            </a:r>
            <a:r>
              <a:rPr lang="zh-CN" altLang="en-US" b="1" u="sng" dirty="0" smtClean="0">
                <a:solidFill>
                  <a:srgbClr val="0070C0"/>
                </a:solidFill>
              </a:rPr>
              <a:t>的 “</a:t>
            </a:r>
            <a:r>
              <a:rPr lang="en-US" altLang="zh-CN" b="1" u="sng" dirty="0">
                <a:solidFill>
                  <a:srgbClr val="0070C0"/>
                </a:solidFill>
              </a:rPr>
              <a:t>Hello World</a:t>
            </a:r>
            <a:r>
              <a:rPr lang="zh-CN" altLang="en-US" b="1" u="sng" dirty="0" smtClean="0">
                <a:solidFill>
                  <a:srgbClr val="0070C0"/>
                </a:solidFill>
              </a:rPr>
              <a:t>”</a:t>
            </a:r>
            <a:r>
              <a:rPr lang="zh-CN" altLang="en-US" dirty="0" smtClean="0"/>
              <a:t>：是</a:t>
            </a:r>
            <a:r>
              <a:rPr lang="zh-CN" altLang="en-US" dirty="0"/>
              <a:t>程序运行时输出的结果</a:t>
            </a:r>
          </a:p>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3</a:t>
            </a:r>
            <a:r>
              <a:rPr lang="zh-CN" altLang="en-US" b="1" u="sng" dirty="0">
                <a:solidFill>
                  <a:srgbClr val="0070C0"/>
                </a:solidFill>
              </a:rPr>
              <a:t>行的输入命令</a:t>
            </a:r>
            <a:r>
              <a:rPr lang="zh-CN" altLang="en-US" dirty="0" smtClean="0"/>
              <a:t>：再次</a:t>
            </a:r>
            <a:r>
              <a:rPr lang="zh-CN" altLang="en-US" dirty="0"/>
              <a:t>出现</a:t>
            </a:r>
            <a:r>
              <a:rPr lang="zh-CN" altLang="en-US" dirty="0" smtClean="0"/>
              <a:t>时表示</a:t>
            </a:r>
            <a:r>
              <a:rPr lang="zh-CN" altLang="en-US" dirty="0"/>
              <a:t>程序已经执行完成并</a:t>
            </a:r>
            <a:r>
              <a:rPr lang="zh-CN" altLang="en-US" dirty="0" smtClean="0"/>
              <a:t>退出</a:t>
            </a:r>
            <a:endParaRPr lang="zh-CN" altLang="en-US" dirty="0"/>
          </a:p>
        </p:txBody>
      </p:sp>
    </p:spTree>
    <p:custDataLst>
      <p:tags r:id="rId1"/>
    </p:custDataLst>
    <p:extLst>
      <p:ext uri="{BB962C8B-B14F-4D97-AF65-F5344CB8AC3E}">
        <p14:creationId xmlns:p14="http://schemas.microsoft.com/office/powerpoint/2010/main" val="3990208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5"/>
            </a:pPr>
            <a:r>
              <a:rPr lang="en-US" altLang="zh-CN" sz="2000" b="1" dirty="0" smtClean="0">
                <a:solidFill>
                  <a:schemeClr val="tx1">
                    <a:lumMod val="50000"/>
                    <a:lumOff val="50000"/>
                  </a:schemeClr>
                </a:solidFill>
                <a:latin typeface="微软雅黑" pitchFamily="34" charset="-122"/>
                <a:ea typeface="微软雅黑" pitchFamily="34" charset="-122"/>
              </a:rPr>
              <a:t>vi</a:t>
            </a:r>
            <a:r>
              <a:rPr lang="zh-CN" altLang="en-US" sz="2000" b="1" dirty="0" smtClean="0">
                <a:solidFill>
                  <a:schemeClr val="tx1">
                    <a:lumMod val="50000"/>
                    <a:lumOff val="50000"/>
                  </a:schemeClr>
                </a:solidFill>
                <a:latin typeface="微软雅黑" pitchFamily="34" charset="-122"/>
                <a:ea typeface="微软雅黑" pitchFamily="34" charset="-122"/>
              </a:rPr>
              <a:t>编辑器</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命令模式</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466938" y="1812324"/>
            <a:ext cx="8429824" cy="2862322"/>
          </a:xfrm>
          <a:prstGeom prst="rect">
            <a:avLst/>
          </a:prstGeom>
        </p:spPr>
        <p:txBody>
          <a:bodyPr wrap="square">
            <a:spAutoFit/>
          </a:bodyPr>
          <a:lstStyle/>
          <a:p>
            <a:pPr>
              <a:lnSpc>
                <a:spcPct val="200000"/>
              </a:lnSpc>
            </a:pPr>
            <a:r>
              <a:rPr lang="zh-CN" altLang="en-US" b="1" u="sng" dirty="0">
                <a:solidFill>
                  <a:srgbClr val="0070C0"/>
                </a:solidFill>
              </a:rPr>
              <a:t>除了以上</a:t>
            </a:r>
            <a:r>
              <a:rPr lang="en-US" altLang="zh-CN" b="1" u="sng" dirty="0">
                <a:solidFill>
                  <a:srgbClr val="0070C0"/>
                </a:solidFill>
              </a:rPr>
              <a:t>3</a:t>
            </a:r>
            <a:r>
              <a:rPr lang="zh-CN" altLang="en-US" b="1" u="sng" dirty="0">
                <a:solidFill>
                  <a:srgbClr val="0070C0"/>
                </a:solidFill>
              </a:rPr>
              <a:t>类，在命令模式下还有如下几种常见的操作</a:t>
            </a:r>
            <a:r>
              <a:rPr lang="zh-CN" altLang="en-US" b="1" u="sng" dirty="0" smtClean="0">
                <a:solidFill>
                  <a:srgbClr val="0070C0"/>
                </a:solidFill>
              </a:rPr>
              <a:t>：</a:t>
            </a:r>
            <a:endParaRPr lang="en-US" altLang="zh-CN" b="1" u="sng" dirty="0" smtClean="0">
              <a:solidFill>
                <a:srgbClr val="0070C0"/>
              </a:solidFill>
            </a:endParaRPr>
          </a:p>
          <a:p>
            <a:pPr marL="285750" indent="-285750">
              <a:lnSpc>
                <a:spcPct val="200000"/>
              </a:lnSpc>
              <a:buFont typeface="Wingdings" panose="05000000000000000000" pitchFamily="2" charset="2"/>
              <a:buChar char="l"/>
            </a:pPr>
            <a:r>
              <a:rPr lang="zh-CN" altLang="en-US" dirty="0" smtClean="0"/>
              <a:t>字母</a:t>
            </a:r>
            <a:r>
              <a:rPr lang="zh-CN" altLang="en-US" dirty="0"/>
              <a:t>“</a:t>
            </a:r>
            <a:r>
              <a:rPr lang="en-US" altLang="zh-CN" dirty="0" smtClean="0"/>
              <a:t>u</a:t>
            </a:r>
            <a:r>
              <a:rPr lang="zh-CN" altLang="en-US" dirty="0" smtClean="0"/>
              <a:t>”：</a:t>
            </a:r>
            <a:r>
              <a:rPr lang="zh-CN" altLang="en-US" dirty="0"/>
              <a:t>撤销命令</a:t>
            </a:r>
          </a:p>
          <a:p>
            <a:pPr marL="285750" indent="-285750">
              <a:lnSpc>
                <a:spcPct val="200000"/>
              </a:lnSpc>
              <a:buFont typeface="Wingdings" panose="05000000000000000000" pitchFamily="2" charset="2"/>
              <a:buChar char="l"/>
            </a:pPr>
            <a:r>
              <a:rPr lang="zh-CN" altLang="en-US" dirty="0" smtClean="0"/>
              <a:t>符号</a:t>
            </a:r>
            <a:r>
              <a:rPr lang="zh-CN" altLang="en-US" dirty="0"/>
              <a:t>“</a:t>
            </a:r>
            <a:r>
              <a:rPr lang="en-US" altLang="zh-CN" dirty="0" smtClean="0"/>
              <a:t>.</a:t>
            </a:r>
            <a:r>
              <a:rPr lang="zh-CN" altLang="en-US" dirty="0" smtClean="0"/>
              <a:t>”：</a:t>
            </a:r>
            <a:r>
              <a:rPr lang="zh-CN" altLang="en-US" dirty="0"/>
              <a:t>重复执行上一次命令</a:t>
            </a:r>
          </a:p>
          <a:p>
            <a:pPr marL="285750" indent="-285750">
              <a:lnSpc>
                <a:spcPct val="200000"/>
              </a:lnSpc>
              <a:buFont typeface="Wingdings" panose="05000000000000000000" pitchFamily="2" charset="2"/>
              <a:buChar char="l"/>
            </a:pPr>
            <a:r>
              <a:rPr lang="zh-CN" altLang="en-US" dirty="0" smtClean="0"/>
              <a:t>字母</a:t>
            </a:r>
            <a:r>
              <a:rPr lang="zh-CN" altLang="en-US" dirty="0"/>
              <a:t>“</a:t>
            </a:r>
            <a:r>
              <a:rPr lang="en-US" altLang="zh-CN" dirty="0" smtClean="0"/>
              <a:t>J</a:t>
            </a:r>
            <a:r>
              <a:rPr lang="zh-CN" altLang="en-US" dirty="0" smtClean="0"/>
              <a:t>”：</a:t>
            </a:r>
            <a:r>
              <a:rPr lang="zh-CN" altLang="en-US" dirty="0"/>
              <a:t>合并两行内容</a:t>
            </a:r>
          </a:p>
          <a:p>
            <a:pPr marL="285750" indent="-285750">
              <a:lnSpc>
                <a:spcPct val="200000"/>
              </a:lnSpc>
              <a:buFont typeface="Wingdings" panose="05000000000000000000" pitchFamily="2" charset="2"/>
              <a:buChar char="l"/>
            </a:pPr>
            <a:r>
              <a:rPr lang="en-US" altLang="zh-CN" dirty="0" smtClean="0"/>
              <a:t>r</a:t>
            </a:r>
            <a:r>
              <a:rPr lang="en-US" altLang="zh-CN" dirty="0"/>
              <a:t>+</a:t>
            </a:r>
            <a:r>
              <a:rPr lang="zh-CN" altLang="en-US" dirty="0"/>
              <a:t>字符：快速替换光标所在</a:t>
            </a:r>
            <a:r>
              <a:rPr lang="zh-CN" altLang="en-US" dirty="0" smtClean="0"/>
              <a:t>字符</a:t>
            </a:r>
            <a:endParaRPr lang="zh-CN" altLang="en-US" dirty="0"/>
          </a:p>
        </p:txBody>
      </p:sp>
    </p:spTree>
    <p:custDataLst>
      <p:tags r:id="rId1"/>
    </p:custDataLst>
    <p:extLst>
      <p:ext uri="{BB962C8B-B14F-4D97-AF65-F5344CB8AC3E}">
        <p14:creationId xmlns:p14="http://schemas.microsoft.com/office/powerpoint/2010/main" val="1083811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5"/>
            </a:pPr>
            <a:r>
              <a:rPr lang="en-US" altLang="zh-CN" sz="2000" b="1" dirty="0" smtClean="0">
                <a:solidFill>
                  <a:schemeClr val="tx1">
                    <a:lumMod val="50000"/>
                    <a:lumOff val="50000"/>
                  </a:schemeClr>
                </a:solidFill>
                <a:latin typeface="微软雅黑" pitchFamily="34" charset="-122"/>
                <a:ea typeface="微软雅黑" pitchFamily="34" charset="-122"/>
              </a:rPr>
              <a:t>vi</a:t>
            </a:r>
            <a:r>
              <a:rPr lang="zh-CN" altLang="en-US" sz="2000" b="1" dirty="0" smtClean="0">
                <a:solidFill>
                  <a:schemeClr val="tx1">
                    <a:lumMod val="50000"/>
                    <a:lumOff val="50000"/>
                  </a:schemeClr>
                </a:solidFill>
                <a:latin typeface="微软雅黑" pitchFamily="34" charset="-122"/>
                <a:ea typeface="微软雅黑" pitchFamily="34" charset="-122"/>
              </a:rPr>
              <a:t>编辑器</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模式</a:t>
            </a:r>
            <a:r>
              <a:rPr lang="zh-CN" altLang="en-US" sz="2000" b="1" dirty="0">
                <a:solidFill>
                  <a:schemeClr val="tx1">
                    <a:lumMod val="50000"/>
                    <a:lumOff val="50000"/>
                  </a:schemeClr>
                </a:solidFill>
                <a:latin typeface="微软雅黑" pitchFamily="34" charset="-122"/>
                <a:ea typeface="微软雅黑" pitchFamily="34" charset="-122"/>
              </a:rPr>
              <a:t>切换</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466938" y="1812324"/>
            <a:ext cx="8429824" cy="557910"/>
          </a:xfrm>
          <a:prstGeom prst="rect">
            <a:avLst/>
          </a:prstGeom>
        </p:spPr>
        <p:txBody>
          <a:bodyPr wrap="square">
            <a:spAutoFit/>
          </a:bodyPr>
          <a:lstStyle/>
          <a:p>
            <a:pPr>
              <a:lnSpc>
                <a:spcPct val="200000"/>
              </a:lnSpc>
            </a:pPr>
            <a:r>
              <a:rPr lang="zh-CN" altLang="en-US" b="1" u="sng" dirty="0" smtClean="0">
                <a:solidFill>
                  <a:srgbClr val="0070C0"/>
                </a:solidFill>
              </a:rPr>
              <a:t>（</a:t>
            </a:r>
            <a:r>
              <a:rPr lang="en-US" altLang="zh-CN" b="1" u="sng" dirty="0" smtClean="0">
                <a:solidFill>
                  <a:srgbClr val="0070C0"/>
                </a:solidFill>
              </a:rPr>
              <a:t>1</a:t>
            </a:r>
            <a:r>
              <a:rPr lang="zh-CN" altLang="en-US" b="1" u="sng" dirty="0" smtClean="0">
                <a:solidFill>
                  <a:srgbClr val="0070C0"/>
                </a:solidFill>
              </a:rPr>
              <a:t>）命令</a:t>
            </a:r>
            <a:r>
              <a:rPr lang="zh-CN" altLang="en-US" b="1" u="sng" dirty="0">
                <a:solidFill>
                  <a:srgbClr val="0070C0"/>
                </a:solidFill>
              </a:rPr>
              <a:t>模式切换插入模式</a:t>
            </a:r>
            <a:endParaRPr lang="en-US" altLang="zh-CN" b="1" u="sng" dirty="0" smtClean="0">
              <a:solidFill>
                <a:srgbClr val="0070C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4072485550"/>
              </p:ext>
            </p:extLst>
          </p:nvPr>
        </p:nvGraphicFramePr>
        <p:xfrm>
          <a:off x="593766" y="2702153"/>
          <a:ext cx="7927934" cy="2799896"/>
        </p:xfrm>
        <a:graphic>
          <a:graphicData uri="http://schemas.openxmlformats.org/drawingml/2006/table">
            <a:tbl>
              <a:tblPr firstRow="1" bandRow="1">
                <a:tableStyleId>{00A15C55-8517-42AA-B614-E9B94910E393}</a:tableStyleId>
              </a:tblPr>
              <a:tblGrid>
                <a:gridCol w="2346380"/>
                <a:gridCol w="5581554"/>
              </a:tblGrid>
              <a:tr h="349987">
                <a:tc>
                  <a:txBody>
                    <a:bodyPr/>
                    <a:lstStyle/>
                    <a:p>
                      <a:pPr algn="ctr">
                        <a:spcAft>
                          <a:spcPts val="0"/>
                        </a:spcAft>
                      </a:pPr>
                      <a:r>
                        <a:rPr lang="zh-CN" altLang="en-US" sz="1400" b="1" kern="100" dirty="0" smtClean="0">
                          <a:effectLst/>
                          <a:latin typeface="Times New Roman"/>
                          <a:ea typeface="宋体"/>
                        </a:rPr>
                        <a:t>操作符</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mn-ea"/>
                        </a:rPr>
                        <a:t>切换插入模式并执行操作</a:t>
                      </a:r>
                      <a:endParaRPr lang="zh-CN" sz="1400" b="1" kern="100" dirty="0">
                        <a:effectLst/>
                        <a:latin typeface="Times New Roman"/>
                        <a:ea typeface="宋体"/>
                      </a:endParaRP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字母“</a:t>
                      </a:r>
                      <a:r>
                        <a:rPr lang="en-US" sz="1400" kern="100" dirty="0">
                          <a:solidFill>
                            <a:schemeClr val="dk1"/>
                          </a:solidFill>
                          <a:effectLst/>
                          <a:latin typeface="Times New Roman"/>
                          <a:ea typeface="+mn-ea"/>
                          <a:cs typeface="+mn-cs"/>
                        </a:rPr>
                        <a:t>a</a:t>
                      </a:r>
                      <a:r>
                        <a:rPr lang="zh-CN" sz="1400" kern="100" dirty="0">
                          <a:solidFill>
                            <a:schemeClr val="dk1"/>
                          </a:solidFill>
                          <a:effectLst/>
                          <a:latin typeface="Times New Roman"/>
                          <a:ea typeface="+mn-ea"/>
                          <a:cs typeface="+mn-cs"/>
                        </a:rPr>
                        <a:t>”</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光标向后移动一位</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字母“</a:t>
                      </a:r>
                      <a:r>
                        <a:rPr lang="en-US" sz="1400" kern="100" dirty="0">
                          <a:solidFill>
                            <a:schemeClr val="dk1"/>
                          </a:solidFill>
                          <a:effectLst/>
                          <a:latin typeface="Times New Roman"/>
                          <a:ea typeface="+mn-ea"/>
                          <a:cs typeface="+mn-cs"/>
                        </a:rPr>
                        <a:t>A</a:t>
                      </a:r>
                      <a:r>
                        <a:rPr lang="zh-CN" sz="1400" kern="100" dirty="0">
                          <a:solidFill>
                            <a:schemeClr val="dk1"/>
                          </a:solidFill>
                          <a:effectLst/>
                          <a:latin typeface="Times New Roman"/>
                          <a:ea typeface="+mn-ea"/>
                          <a:cs typeface="+mn-cs"/>
                        </a:rPr>
                        <a:t>”</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光标移动到当前行末尾</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字母“</a:t>
                      </a:r>
                      <a:r>
                        <a:rPr lang="en-US" sz="1400" kern="100" dirty="0">
                          <a:solidFill>
                            <a:schemeClr val="dk1"/>
                          </a:solidFill>
                          <a:effectLst/>
                          <a:latin typeface="Times New Roman"/>
                          <a:ea typeface="+mn-ea"/>
                          <a:cs typeface="+mn-cs"/>
                        </a:rPr>
                        <a:t>I</a:t>
                      </a:r>
                      <a:r>
                        <a:rPr lang="zh-CN" sz="1400" kern="100" dirty="0">
                          <a:solidFill>
                            <a:schemeClr val="dk1"/>
                          </a:solidFill>
                          <a:effectLst/>
                          <a:latin typeface="Times New Roman"/>
                          <a:ea typeface="+mn-ea"/>
                          <a:cs typeface="+mn-cs"/>
                        </a:rPr>
                        <a:t>”</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光标移动到当前行行首</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字母“</a:t>
                      </a:r>
                      <a:r>
                        <a:rPr lang="en-US" sz="1400" kern="100">
                          <a:solidFill>
                            <a:schemeClr val="dk1"/>
                          </a:solidFill>
                          <a:effectLst/>
                          <a:latin typeface="Times New Roman"/>
                          <a:ea typeface="+mn-ea"/>
                          <a:cs typeface="+mn-cs"/>
                        </a:rPr>
                        <a:t>s</a:t>
                      </a:r>
                      <a:r>
                        <a:rPr lang="zh-CN" sz="1400" kern="100">
                          <a:solidFill>
                            <a:schemeClr val="dk1"/>
                          </a:solidFill>
                          <a:effectLst/>
                          <a:latin typeface="Times New Roman"/>
                          <a:ea typeface="+mn-ea"/>
                          <a:cs typeface="+mn-cs"/>
                        </a:rPr>
                        <a:t>”</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删除光标所在字符</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字母“</a:t>
                      </a:r>
                      <a:r>
                        <a:rPr lang="en-US" sz="1400" kern="100">
                          <a:solidFill>
                            <a:schemeClr val="dk1"/>
                          </a:solidFill>
                          <a:effectLst/>
                          <a:latin typeface="Times New Roman"/>
                          <a:ea typeface="+mn-ea"/>
                          <a:cs typeface="+mn-cs"/>
                        </a:rPr>
                        <a:t>S</a:t>
                      </a:r>
                      <a:r>
                        <a:rPr lang="zh-CN" sz="1400" kern="100">
                          <a:solidFill>
                            <a:schemeClr val="dk1"/>
                          </a:solidFill>
                          <a:effectLst/>
                          <a:latin typeface="Times New Roman"/>
                          <a:ea typeface="+mn-ea"/>
                          <a:cs typeface="+mn-cs"/>
                        </a:rPr>
                        <a:t>”</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删除光标所在行</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字母“</a:t>
                      </a:r>
                      <a:r>
                        <a:rPr lang="en-US" sz="1400" kern="100">
                          <a:solidFill>
                            <a:schemeClr val="dk1"/>
                          </a:solidFill>
                          <a:effectLst/>
                          <a:latin typeface="Times New Roman"/>
                          <a:ea typeface="+mn-ea"/>
                          <a:cs typeface="+mn-cs"/>
                        </a:rPr>
                        <a:t>o</a:t>
                      </a:r>
                      <a:r>
                        <a:rPr lang="zh-CN" sz="1400" kern="100">
                          <a:solidFill>
                            <a:schemeClr val="dk1"/>
                          </a:solidFill>
                          <a:effectLst/>
                          <a:latin typeface="Times New Roman"/>
                          <a:ea typeface="+mn-ea"/>
                          <a:cs typeface="+mn-cs"/>
                        </a:rPr>
                        <a:t>”</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在当前行之下新增一行</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字母“</a:t>
                      </a:r>
                      <a:r>
                        <a:rPr lang="en-US" sz="1400" kern="100">
                          <a:solidFill>
                            <a:schemeClr val="dk1"/>
                          </a:solidFill>
                          <a:effectLst/>
                          <a:latin typeface="Times New Roman"/>
                          <a:ea typeface="+mn-ea"/>
                          <a:cs typeface="+mn-cs"/>
                        </a:rPr>
                        <a:t>O</a:t>
                      </a:r>
                      <a:r>
                        <a:rPr lang="zh-CN" sz="1400" kern="100">
                          <a:solidFill>
                            <a:schemeClr val="dk1"/>
                          </a:solidFill>
                          <a:effectLst/>
                          <a:latin typeface="Times New Roman"/>
                          <a:ea typeface="+mn-ea"/>
                          <a:cs typeface="+mn-cs"/>
                        </a:rPr>
                        <a:t>”</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在当前行之上新增一行</a:t>
                      </a: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2705128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5"/>
            </a:pPr>
            <a:r>
              <a:rPr lang="en-US" altLang="zh-CN" sz="2000" b="1" dirty="0" smtClean="0">
                <a:solidFill>
                  <a:schemeClr val="tx1">
                    <a:lumMod val="50000"/>
                    <a:lumOff val="50000"/>
                  </a:schemeClr>
                </a:solidFill>
                <a:latin typeface="微软雅黑" pitchFamily="34" charset="-122"/>
                <a:ea typeface="微软雅黑" pitchFamily="34" charset="-122"/>
              </a:rPr>
              <a:t>vi</a:t>
            </a:r>
            <a:r>
              <a:rPr lang="zh-CN" altLang="en-US" sz="2000" b="1" dirty="0" smtClean="0">
                <a:solidFill>
                  <a:schemeClr val="tx1">
                    <a:lumMod val="50000"/>
                    <a:lumOff val="50000"/>
                  </a:schemeClr>
                </a:solidFill>
                <a:latin typeface="微软雅黑" pitchFamily="34" charset="-122"/>
                <a:ea typeface="微软雅黑" pitchFamily="34" charset="-122"/>
              </a:rPr>
              <a:t>编辑器</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模式</a:t>
            </a:r>
            <a:r>
              <a:rPr lang="zh-CN" altLang="en-US" sz="2000" b="1" dirty="0">
                <a:solidFill>
                  <a:schemeClr val="tx1">
                    <a:lumMod val="50000"/>
                    <a:lumOff val="50000"/>
                  </a:schemeClr>
                </a:solidFill>
                <a:latin typeface="微软雅黑" pitchFamily="34" charset="-122"/>
                <a:ea typeface="微软雅黑" pitchFamily="34" charset="-122"/>
              </a:rPr>
              <a:t>切换</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）命令模式切换底行模式</a:t>
            </a:r>
            <a:endParaRPr lang="en-US" altLang="zh-CN" b="1" u="sng" dirty="0" smtClean="0">
              <a:solidFill>
                <a:srgbClr val="0070C0"/>
              </a:solidFill>
            </a:endParaRPr>
          </a:p>
        </p:txBody>
      </p:sp>
      <p:sp>
        <p:nvSpPr>
          <p:cNvPr id="2" name="矩形 1"/>
          <p:cNvSpPr/>
          <p:nvPr/>
        </p:nvSpPr>
        <p:spPr>
          <a:xfrm>
            <a:off x="355600" y="2550636"/>
            <a:ext cx="8788400" cy="1665905"/>
          </a:xfrm>
          <a:prstGeom prst="rect">
            <a:avLst/>
          </a:prstGeom>
        </p:spPr>
        <p:txBody>
          <a:bodyPr wrap="square">
            <a:spAutoFit/>
          </a:bodyPr>
          <a:lstStyle/>
          <a:p>
            <a:pPr marL="285750" indent="-285750">
              <a:lnSpc>
                <a:spcPct val="200000"/>
              </a:lnSpc>
              <a:buFont typeface="Wingdings" panose="05000000000000000000" pitchFamily="2" charset="2"/>
              <a:buChar char="l"/>
            </a:pPr>
            <a:r>
              <a:rPr lang="zh-CN" altLang="zh-CN" dirty="0"/>
              <a:t>在命令模式下输入“</a:t>
            </a:r>
            <a:r>
              <a:rPr lang="en-US" altLang="zh-CN" dirty="0"/>
              <a:t>:</a:t>
            </a:r>
            <a:r>
              <a:rPr lang="zh-CN" altLang="zh-CN" dirty="0"/>
              <a:t>”或“</a:t>
            </a:r>
            <a:r>
              <a:rPr lang="en-US" altLang="zh-CN" dirty="0"/>
              <a:t>/</a:t>
            </a:r>
            <a:r>
              <a:rPr lang="zh-CN" altLang="zh-CN" dirty="0"/>
              <a:t>”，可进入底行</a:t>
            </a:r>
            <a:r>
              <a:rPr lang="zh-CN" altLang="zh-CN" dirty="0" smtClean="0"/>
              <a:t>模式</a:t>
            </a:r>
            <a:endParaRPr lang="en-US" altLang="zh-CN" dirty="0" smtClean="0"/>
          </a:p>
          <a:p>
            <a:pPr marL="285750" indent="-285750">
              <a:lnSpc>
                <a:spcPct val="200000"/>
              </a:lnSpc>
              <a:buFont typeface="Wingdings" panose="05000000000000000000" pitchFamily="2" charset="2"/>
              <a:buChar char="l"/>
            </a:pPr>
            <a:r>
              <a:rPr lang="zh-CN" altLang="zh-CN" dirty="0" smtClean="0"/>
              <a:t>从</a:t>
            </a:r>
            <a:r>
              <a:rPr lang="zh-CN" altLang="zh-CN" dirty="0"/>
              <a:t>底行模式返回到命令模式，可以用退格键删除底行中的文本，或使用</a:t>
            </a:r>
            <a:r>
              <a:rPr lang="en-US" altLang="zh-CN" dirty="0"/>
              <a:t>ESC</a:t>
            </a:r>
            <a:r>
              <a:rPr lang="zh-CN" altLang="zh-CN" dirty="0" smtClean="0"/>
              <a:t>键</a:t>
            </a:r>
            <a:endParaRPr lang="en-US" altLang="zh-CN" dirty="0" smtClean="0"/>
          </a:p>
          <a:p>
            <a:pPr marL="285750" indent="-285750">
              <a:lnSpc>
                <a:spcPct val="200000"/>
              </a:lnSpc>
              <a:buFont typeface="Wingdings" panose="05000000000000000000" pitchFamily="2" charset="2"/>
              <a:buChar char="l"/>
            </a:pPr>
            <a:r>
              <a:rPr lang="zh-CN" altLang="zh-CN" dirty="0" smtClean="0"/>
              <a:t>若</a:t>
            </a:r>
            <a:r>
              <a:rPr lang="zh-CN" altLang="zh-CN" dirty="0"/>
              <a:t>底行不为空需要按两次</a:t>
            </a:r>
            <a:r>
              <a:rPr lang="en-US" altLang="zh-CN" dirty="0"/>
              <a:t>ESC</a:t>
            </a:r>
            <a:r>
              <a:rPr lang="zh-CN" altLang="zh-CN" dirty="0"/>
              <a:t>清空底行并</a:t>
            </a:r>
            <a:r>
              <a:rPr lang="zh-CN" altLang="zh-CN" dirty="0" smtClean="0"/>
              <a:t>返回</a:t>
            </a:r>
            <a:endParaRPr lang="zh-CN" altLang="zh-CN" dirty="0"/>
          </a:p>
        </p:txBody>
      </p:sp>
    </p:spTree>
    <p:custDataLst>
      <p:tags r:id="rId1"/>
    </p:custDataLst>
    <p:extLst>
      <p:ext uri="{BB962C8B-B14F-4D97-AF65-F5344CB8AC3E}">
        <p14:creationId xmlns:p14="http://schemas.microsoft.com/office/powerpoint/2010/main" val="2634553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5"/>
            </a:pPr>
            <a:r>
              <a:rPr lang="en-US" altLang="zh-CN" sz="2000" b="1" dirty="0" smtClean="0">
                <a:solidFill>
                  <a:schemeClr val="tx1">
                    <a:lumMod val="50000"/>
                    <a:lumOff val="50000"/>
                  </a:schemeClr>
                </a:solidFill>
                <a:latin typeface="微软雅黑" pitchFamily="34" charset="-122"/>
                <a:ea typeface="微软雅黑" pitchFamily="34" charset="-122"/>
              </a:rPr>
              <a:t>vi</a:t>
            </a:r>
            <a:r>
              <a:rPr lang="zh-CN" altLang="en-US" sz="2000" b="1" dirty="0" smtClean="0">
                <a:solidFill>
                  <a:schemeClr val="tx1">
                    <a:lumMod val="50000"/>
                    <a:lumOff val="50000"/>
                  </a:schemeClr>
                </a:solidFill>
                <a:latin typeface="微软雅黑" pitchFamily="34" charset="-122"/>
                <a:ea typeface="微软雅黑" pitchFamily="34" charset="-122"/>
              </a:rPr>
              <a:t>编辑器</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底行模式</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6" name="矩形 5"/>
          <p:cNvSpPr/>
          <p:nvPr/>
        </p:nvSpPr>
        <p:spPr>
          <a:xfrm>
            <a:off x="466938" y="1812324"/>
            <a:ext cx="8429824" cy="3970318"/>
          </a:xfrm>
          <a:prstGeom prst="rect">
            <a:avLst/>
          </a:prstGeom>
        </p:spPr>
        <p:txBody>
          <a:bodyPr wrap="square">
            <a:spAutoFit/>
          </a:bodyPr>
          <a:lstStyle/>
          <a:p>
            <a:pPr>
              <a:lnSpc>
                <a:spcPct val="200000"/>
              </a:lnSpc>
            </a:pPr>
            <a:r>
              <a:rPr lang="zh-CN" altLang="en-US" b="1" u="sng" dirty="0">
                <a:solidFill>
                  <a:srgbClr val="0070C0"/>
                </a:solidFill>
              </a:rPr>
              <a:t>底行模式可以进行文件保存、退出编辑器、查找或替换字符以及显示行号等操作。下面分别介绍其常用命令的使用。</a:t>
            </a:r>
          </a:p>
          <a:p>
            <a:pPr marL="285750" indent="-285750">
              <a:lnSpc>
                <a:spcPct val="200000"/>
              </a:lnSpc>
              <a:buFont typeface="Wingdings" panose="05000000000000000000" pitchFamily="2" charset="2"/>
              <a:buChar char="l"/>
            </a:pPr>
            <a:r>
              <a:rPr lang="en-US" altLang="zh-CN" dirty="0" smtClean="0"/>
              <a:t>:</a:t>
            </a:r>
            <a:r>
              <a:rPr lang="en-US" altLang="zh-CN" dirty="0"/>
              <a:t>set number</a:t>
            </a:r>
            <a:r>
              <a:rPr lang="zh-CN" altLang="en-US" dirty="0"/>
              <a:t>或</a:t>
            </a:r>
            <a:r>
              <a:rPr lang="en-US" altLang="zh-CN" dirty="0"/>
              <a:t>:set nu</a:t>
            </a:r>
            <a:r>
              <a:rPr lang="zh-CN" altLang="en-US" dirty="0"/>
              <a:t>：显示行号。</a:t>
            </a:r>
          </a:p>
          <a:p>
            <a:pPr marL="285750" indent="-285750">
              <a:lnSpc>
                <a:spcPct val="200000"/>
              </a:lnSpc>
              <a:buFont typeface="Wingdings" panose="05000000000000000000" pitchFamily="2" charset="2"/>
              <a:buChar char="l"/>
            </a:pPr>
            <a:r>
              <a:rPr lang="en-US" altLang="zh-CN" dirty="0" smtClean="0"/>
              <a:t>:</a:t>
            </a:r>
            <a:r>
              <a:rPr lang="en-US" altLang="zh-CN" dirty="0"/>
              <a:t>set </a:t>
            </a:r>
            <a:r>
              <a:rPr lang="en-US" altLang="zh-CN" dirty="0" err="1"/>
              <a:t>nonumber</a:t>
            </a:r>
            <a:r>
              <a:rPr lang="zh-CN" altLang="en-US" dirty="0"/>
              <a:t>或</a:t>
            </a:r>
            <a:r>
              <a:rPr lang="en-US" altLang="zh-CN" dirty="0"/>
              <a:t>:set </a:t>
            </a:r>
            <a:r>
              <a:rPr lang="en-US" altLang="zh-CN" dirty="0" err="1"/>
              <a:t>nonu</a:t>
            </a:r>
            <a:r>
              <a:rPr lang="zh-CN" altLang="en-US" dirty="0"/>
              <a:t>：取消行号显示。</a:t>
            </a:r>
          </a:p>
          <a:p>
            <a:pPr marL="285750" indent="-285750">
              <a:lnSpc>
                <a:spcPct val="200000"/>
              </a:lnSpc>
              <a:buFont typeface="Wingdings" panose="05000000000000000000" pitchFamily="2" charset="2"/>
              <a:buChar char="l"/>
            </a:pPr>
            <a:r>
              <a:rPr lang="en-US" altLang="zh-CN" dirty="0" smtClean="0"/>
              <a:t>:</a:t>
            </a:r>
            <a:r>
              <a:rPr lang="en-US" altLang="zh-CN" dirty="0"/>
              <a:t>n</a:t>
            </a:r>
            <a:r>
              <a:rPr lang="zh-CN" altLang="en-US" dirty="0"/>
              <a:t>：使光标跳转到第</a:t>
            </a:r>
            <a:r>
              <a:rPr lang="en-US" altLang="zh-CN" dirty="0"/>
              <a:t>n</a:t>
            </a:r>
            <a:r>
              <a:rPr lang="zh-CN" altLang="en-US" dirty="0"/>
              <a:t>行。</a:t>
            </a:r>
          </a:p>
          <a:p>
            <a:pPr marL="285750" indent="-285750">
              <a:lnSpc>
                <a:spcPct val="200000"/>
              </a:lnSpc>
              <a:buFont typeface="Wingdings" panose="05000000000000000000" pitchFamily="2" charset="2"/>
              <a:buChar char="l"/>
            </a:pPr>
            <a:r>
              <a:rPr lang="en-US" altLang="zh-CN" dirty="0" smtClean="0"/>
              <a:t>:/</a:t>
            </a:r>
            <a:r>
              <a:rPr lang="en-US" altLang="zh-CN" dirty="0"/>
              <a:t>xx</a:t>
            </a:r>
            <a:r>
              <a:rPr lang="zh-CN" altLang="en-US" dirty="0"/>
              <a:t>或</a:t>
            </a:r>
            <a:r>
              <a:rPr lang="en-US" altLang="zh-CN" dirty="0"/>
              <a:t>/xx</a:t>
            </a:r>
            <a:r>
              <a:rPr lang="zh-CN" altLang="en-US" dirty="0"/>
              <a:t>：在文件中查找“</a:t>
            </a:r>
            <a:r>
              <a:rPr lang="en-US" altLang="zh-CN" dirty="0" smtClean="0"/>
              <a:t>xx</a:t>
            </a:r>
            <a:r>
              <a:rPr lang="zh-CN" altLang="en-US" dirty="0" smtClean="0"/>
              <a:t>”内容</a:t>
            </a:r>
            <a:r>
              <a:rPr lang="zh-CN" altLang="en-US" dirty="0"/>
              <a:t>。若查找结果不为空，按</a:t>
            </a:r>
            <a:r>
              <a:rPr lang="en-US" altLang="zh-CN" dirty="0"/>
              <a:t>n</a:t>
            </a:r>
            <a:r>
              <a:rPr lang="zh-CN" altLang="en-US" dirty="0"/>
              <a:t>键向下查找，</a:t>
            </a:r>
            <a:r>
              <a:rPr lang="en-US" altLang="zh-CN" dirty="0"/>
              <a:t>N</a:t>
            </a:r>
            <a:r>
              <a:rPr lang="zh-CN" altLang="en-US" dirty="0"/>
              <a:t>键向上查找</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val="48913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5"/>
            </a:pPr>
            <a:r>
              <a:rPr lang="en-US" altLang="zh-CN" sz="2000" b="1" dirty="0" smtClean="0">
                <a:solidFill>
                  <a:schemeClr val="tx1">
                    <a:lumMod val="50000"/>
                    <a:lumOff val="50000"/>
                  </a:schemeClr>
                </a:solidFill>
                <a:latin typeface="微软雅黑" pitchFamily="34" charset="-122"/>
                <a:ea typeface="微软雅黑" pitchFamily="34" charset="-122"/>
              </a:rPr>
              <a:t>vi</a:t>
            </a:r>
            <a:r>
              <a:rPr lang="zh-CN" altLang="en-US" sz="2000" b="1" dirty="0" smtClean="0">
                <a:solidFill>
                  <a:schemeClr val="tx1">
                    <a:lumMod val="50000"/>
                    <a:lumOff val="50000"/>
                  </a:schemeClr>
                </a:solidFill>
                <a:latin typeface="微软雅黑" pitchFamily="34" charset="-122"/>
                <a:ea typeface="微软雅黑" pitchFamily="34" charset="-122"/>
              </a:rPr>
              <a:t>编辑器</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底行模式</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6" name="矩形 5"/>
          <p:cNvSpPr/>
          <p:nvPr/>
        </p:nvSpPr>
        <p:spPr>
          <a:xfrm>
            <a:off x="466938" y="1812324"/>
            <a:ext cx="8429824" cy="1754326"/>
          </a:xfrm>
          <a:prstGeom prst="rect">
            <a:avLst/>
          </a:prstGeom>
        </p:spPr>
        <p:txBody>
          <a:bodyPr wrap="square">
            <a:spAutoFit/>
          </a:bodyPr>
          <a:lstStyle/>
          <a:p>
            <a:pPr>
              <a:lnSpc>
                <a:spcPct val="200000"/>
              </a:lnSpc>
            </a:pPr>
            <a:r>
              <a:rPr lang="zh-CN" altLang="en-US" b="1" u="sng" dirty="0">
                <a:solidFill>
                  <a:srgbClr val="0070C0"/>
                </a:solidFill>
              </a:rPr>
              <a:t>底行模式可以进行文件保存、退出编辑器、查找或替换字符以及显示行号等操作。下面分别介绍其常用命令的使用。</a:t>
            </a:r>
          </a:p>
          <a:p>
            <a:pPr marL="285750" indent="-285750">
              <a:lnSpc>
                <a:spcPct val="200000"/>
              </a:lnSpc>
              <a:buFont typeface="Wingdings" panose="05000000000000000000" pitchFamily="2" charset="2"/>
              <a:buChar char="l"/>
            </a:pPr>
            <a:r>
              <a:rPr lang="zh-CN" altLang="en-US" dirty="0" smtClean="0"/>
              <a:t>内容</a:t>
            </a:r>
            <a:r>
              <a:rPr lang="zh-CN" altLang="en-US" dirty="0"/>
              <a:t>替换操作</a:t>
            </a:r>
          </a:p>
        </p:txBody>
      </p:sp>
      <p:graphicFrame>
        <p:nvGraphicFramePr>
          <p:cNvPr id="5" name="表格 4"/>
          <p:cNvGraphicFramePr>
            <a:graphicFrameLocks noGrp="1"/>
          </p:cNvGraphicFramePr>
          <p:nvPr>
            <p:extLst>
              <p:ext uri="{D42A27DB-BD31-4B8C-83A1-F6EECF244321}">
                <p14:modId xmlns:p14="http://schemas.microsoft.com/office/powerpoint/2010/main" val="301650284"/>
              </p:ext>
            </p:extLst>
          </p:nvPr>
        </p:nvGraphicFramePr>
        <p:xfrm>
          <a:off x="590883" y="3713438"/>
          <a:ext cx="7927934" cy="1749935"/>
        </p:xfrm>
        <a:graphic>
          <a:graphicData uri="http://schemas.openxmlformats.org/drawingml/2006/table">
            <a:tbl>
              <a:tblPr firstRow="1" bandRow="1">
                <a:tableStyleId>{00A15C55-8517-42AA-B614-E9B94910E393}</a:tableStyleId>
              </a:tblPr>
              <a:tblGrid>
                <a:gridCol w="2800017"/>
                <a:gridCol w="5127917"/>
              </a:tblGrid>
              <a:tr h="349987">
                <a:tc>
                  <a:txBody>
                    <a:bodyPr/>
                    <a:lstStyle/>
                    <a:p>
                      <a:pPr algn="ctr">
                        <a:spcAft>
                          <a:spcPts val="0"/>
                        </a:spcAft>
                      </a:pPr>
                      <a:r>
                        <a:rPr lang="zh-CN" altLang="en-US" sz="1400" b="1" kern="100" dirty="0" smtClean="0">
                          <a:effectLst/>
                          <a:latin typeface="Times New Roman"/>
                          <a:ea typeface="宋体"/>
                        </a:rPr>
                        <a:t>操作符</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:s/</a:t>
                      </a:r>
                      <a:r>
                        <a:rPr lang="zh-CN" sz="1400" kern="100" dirty="0">
                          <a:solidFill>
                            <a:schemeClr val="dk1"/>
                          </a:solidFill>
                          <a:effectLst/>
                          <a:latin typeface="Times New Roman"/>
                          <a:ea typeface="+mn-ea"/>
                          <a:cs typeface="+mn-cs"/>
                        </a:rPr>
                        <a:t>被替换内容</a:t>
                      </a:r>
                      <a:r>
                        <a:rPr lang="en-US" sz="1400" kern="100" dirty="0">
                          <a:solidFill>
                            <a:schemeClr val="dk1"/>
                          </a:solidFill>
                          <a:effectLst/>
                          <a:latin typeface="Times New Roman"/>
                          <a:ea typeface="+mn-ea"/>
                          <a:cs typeface="+mn-cs"/>
                        </a:rPr>
                        <a:t>/</a:t>
                      </a:r>
                      <a:r>
                        <a:rPr lang="zh-CN" sz="1400" kern="100" dirty="0">
                          <a:solidFill>
                            <a:schemeClr val="dk1"/>
                          </a:solidFill>
                          <a:effectLst/>
                          <a:latin typeface="Times New Roman"/>
                          <a:ea typeface="+mn-ea"/>
                          <a:cs typeface="+mn-cs"/>
                        </a:rPr>
                        <a:t>替换内容</a:t>
                      </a:r>
                      <a:r>
                        <a:rPr lang="en-US" sz="1400" kern="100" dirty="0">
                          <a:solidFill>
                            <a:schemeClr val="dk1"/>
                          </a:solidFill>
                          <a:effectLst/>
                          <a:latin typeface="Times New Roman"/>
                          <a:ea typeface="+mn-ea"/>
                          <a:cs typeface="+mn-cs"/>
                        </a:rPr>
                        <a:t>/</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替换光标所在行的第一个目标</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:s/</a:t>
                      </a:r>
                      <a:r>
                        <a:rPr lang="zh-CN" sz="1400" kern="100" dirty="0">
                          <a:solidFill>
                            <a:schemeClr val="dk1"/>
                          </a:solidFill>
                          <a:effectLst/>
                          <a:latin typeface="Times New Roman"/>
                          <a:ea typeface="+mn-ea"/>
                          <a:cs typeface="+mn-cs"/>
                        </a:rPr>
                        <a:t>被替换内容</a:t>
                      </a:r>
                      <a:r>
                        <a:rPr lang="en-US" sz="1400" kern="100" dirty="0">
                          <a:solidFill>
                            <a:schemeClr val="dk1"/>
                          </a:solidFill>
                          <a:effectLst/>
                          <a:latin typeface="Times New Roman"/>
                          <a:ea typeface="+mn-ea"/>
                          <a:cs typeface="+mn-cs"/>
                        </a:rPr>
                        <a:t>/</a:t>
                      </a:r>
                      <a:r>
                        <a:rPr lang="zh-CN" sz="1400" kern="100" dirty="0">
                          <a:solidFill>
                            <a:schemeClr val="dk1"/>
                          </a:solidFill>
                          <a:effectLst/>
                          <a:latin typeface="Times New Roman"/>
                          <a:ea typeface="+mn-ea"/>
                          <a:cs typeface="+mn-cs"/>
                        </a:rPr>
                        <a:t>替换内容</a:t>
                      </a:r>
                      <a:r>
                        <a:rPr lang="en-US" sz="1400" kern="100" dirty="0">
                          <a:solidFill>
                            <a:schemeClr val="dk1"/>
                          </a:solidFill>
                          <a:effectLst/>
                          <a:latin typeface="Times New Roman"/>
                          <a:ea typeface="+mn-ea"/>
                          <a:cs typeface="+mn-cs"/>
                        </a:rPr>
                        <a:t>/g</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替换光标所在行的全部目标</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:%s/</a:t>
                      </a:r>
                      <a:r>
                        <a:rPr lang="zh-CN" sz="1400" kern="100">
                          <a:solidFill>
                            <a:schemeClr val="dk1"/>
                          </a:solidFill>
                          <a:effectLst/>
                          <a:latin typeface="Times New Roman"/>
                          <a:ea typeface="+mn-ea"/>
                          <a:cs typeface="+mn-cs"/>
                        </a:rPr>
                        <a:t>被替换内容</a:t>
                      </a:r>
                      <a:r>
                        <a:rPr lang="en-US" sz="1400" kern="100">
                          <a:solidFill>
                            <a:schemeClr val="dk1"/>
                          </a:solidFill>
                          <a:effectLst/>
                          <a:latin typeface="Times New Roman"/>
                          <a:ea typeface="+mn-ea"/>
                          <a:cs typeface="+mn-cs"/>
                        </a:rPr>
                        <a:t>/</a:t>
                      </a:r>
                      <a:r>
                        <a:rPr lang="zh-CN" sz="1400" kern="100">
                          <a:solidFill>
                            <a:schemeClr val="dk1"/>
                          </a:solidFill>
                          <a:effectLst/>
                          <a:latin typeface="Times New Roman"/>
                          <a:ea typeface="+mn-ea"/>
                          <a:cs typeface="+mn-cs"/>
                        </a:rPr>
                        <a:t>替换内容</a:t>
                      </a:r>
                      <a:r>
                        <a:rPr lang="en-US" sz="1400" kern="100">
                          <a:solidFill>
                            <a:schemeClr val="dk1"/>
                          </a:solidFill>
                          <a:effectLst/>
                          <a:latin typeface="Times New Roman"/>
                          <a:ea typeface="+mn-ea"/>
                          <a:cs typeface="+mn-cs"/>
                        </a:rPr>
                        <a:t>/g</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替换整个文档中的全部目标</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:%s/</a:t>
                      </a:r>
                      <a:r>
                        <a:rPr lang="zh-CN" sz="1400" kern="100">
                          <a:solidFill>
                            <a:schemeClr val="dk1"/>
                          </a:solidFill>
                          <a:effectLst/>
                          <a:latin typeface="Times New Roman"/>
                          <a:ea typeface="+mn-ea"/>
                          <a:cs typeface="+mn-cs"/>
                        </a:rPr>
                        <a:t>被替换内容</a:t>
                      </a:r>
                      <a:r>
                        <a:rPr lang="en-US" sz="1400" kern="100">
                          <a:solidFill>
                            <a:schemeClr val="dk1"/>
                          </a:solidFill>
                          <a:effectLst/>
                          <a:latin typeface="Times New Roman"/>
                          <a:ea typeface="+mn-ea"/>
                          <a:cs typeface="+mn-cs"/>
                        </a:rPr>
                        <a:t>/</a:t>
                      </a:r>
                      <a:r>
                        <a:rPr lang="zh-CN" sz="1400" kern="100">
                          <a:solidFill>
                            <a:schemeClr val="dk1"/>
                          </a:solidFill>
                          <a:effectLst/>
                          <a:latin typeface="Times New Roman"/>
                          <a:ea typeface="+mn-ea"/>
                          <a:cs typeface="+mn-cs"/>
                        </a:rPr>
                        <a:t>替换内容</a:t>
                      </a:r>
                      <a:r>
                        <a:rPr lang="en-US" sz="1400" kern="100">
                          <a:solidFill>
                            <a:schemeClr val="dk1"/>
                          </a:solidFill>
                          <a:effectLst/>
                          <a:latin typeface="Times New Roman"/>
                          <a:ea typeface="+mn-ea"/>
                          <a:cs typeface="+mn-cs"/>
                        </a:rPr>
                        <a:t>/gc</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替换整个文档中的全部目标，每替换一个内容都有提示</a:t>
                      </a: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2803523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2308324"/>
          </a:xfrm>
          <a:prstGeom prst="rect">
            <a:avLst/>
          </a:prstGeom>
        </p:spPr>
        <p:txBody>
          <a:bodyPr wrap="square">
            <a:spAutoFit/>
          </a:bodyPr>
          <a:lstStyle/>
          <a:p>
            <a:pPr>
              <a:lnSpc>
                <a:spcPct val="200000"/>
              </a:lnSpc>
            </a:pPr>
            <a:r>
              <a:rPr lang="zh-CN" altLang="en-US" b="1" u="sng" dirty="0" smtClean="0">
                <a:solidFill>
                  <a:srgbClr val="0070C0"/>
                </a:solidFill>
              </a:rPr>
              <a:t>用户</a:t>
            </a:r>
            <a:r>
              <a:rPr lang="zh-CN" altLang="en-US" b="1" u="sng" dirty="0">
                <a:solidFill>
                  <a:srgbClr val="0070C0"/>
                </a:solidFill>
              </a:rPr>
              <a:t>和权限的作用</a:t>
            </a:r>
            <a:r>
              <a:rPr lang="zh-CN" altLang="en-US" dirty="0"/>
              <a:t>：在使用操作系统时，必须先以某个用户的身份登录系统。</a:t>
            </a:r>
          </a:p>
          <a:p>
            <a:pPr>
              <a:lnSpc>
                <a:spcPct val="200000"/>
              </a:lnSpc>
            </a:pPr>
            <a:r>
              <a:rPr lang="zh-CN" altLang="en-US" b="1" u="sng" dirty="0">
                <a:solidFill>
                  <a:srgbClr val="0070C0"/>
                </a:solidFill>
              </a:rPr>
              <a:t>用户的账号类型</a:t>
            </a:r>
            <a:r>
              <a:rPr lang="zh-CN" altLang="en-US" dirty="0"/>
              <a:t>：不同账号拥有的权限、担任的角色也各不相同。</a:t>
            </a:r>
          </a:p>
          <a:p>
            <a:pPr>
              <a:lnSpc>
                <a:spcPct val="200000"/>
              </a:lnSpc>
            </a:pPr>
            <a:r>
              <a:rPr lang="zh-CN" altLang="en-US" b="1" u="sng" dirty="0">
                <a:solidFill>
                  <a:srgbClr val="0070C0"/>
                </a:solidFill>
              </a:rPr>
              <a:t>示例</a:t>
            </a:r>
            <a:r>
              <a:rPr lang="zh-CN" altLang="en-US" dirty="0"/>
              <a:t>：拥有系统全部操作权限的超级用户</a:t>
            </a:r>
            <a:r>
              <a:rPr lang="en-US" altLang="zh-CN" dirty="0"/>
              <a:t>root</a:t>
            </a:r>
            <a:r>
              <a:rPr lang="zh-CN" altLang="en-US" dirty="0"/>
              <a:t>、权限受到一定限制的普通用户，以及仅用于维持系统或某个程序正常运行的程序用户。</a:t>
            </a:r>
          </a:p>
        </p:txBody>
      </p:sp>
    </p:spTree>
    <p:custDataLst>
      <p:tags r:id="rId1"/>
    </p:custDataLst>
    <p:extLst>
      <p:ext uri="{BB962C8B-B14F-4D97-AF65-F5344CB8AC3E}">
        <p14:creationId xmlns:p14="http://schemas.microsoft.com/office/powerpoint/2010/main" val="1171294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466938" y="1812324"/>
            <a:ext cx="8429824" cy="557910"/>
          </a:xfrm>
          <a:prstGeom prst="rect">
            <a:avLst/>
          </a:prstGeom>
        </p:spPr>
        <p:txBody>
          <a:bodyPr wrap="square">
            <a:spAutoFit/>
          </a:bodyPr>
          <a:lstStyle/>
          <a:p>
            <a:pPr>
              <a:lnSpc>
                <a:spcPct val="200000"/>
              </a:lnSpc>
            </a:pPr>
            <a:r>
              <a:rPr lang="zh-CN" altLang="en-US" b="1" u="sng" dirty="0" smtClean="0">
                <a:solidFill>
                  <a:srgbClr val="0070C0"/>
                </a:solidFill>
              </a:rPr>
              <a:t>（</a:t>
            </a:r>
            <a:r>
              <a:rPr lang="en-US" altLang="zh-CN" b="1" u="sng" dirty="0" smtClean="0">
                <a:solidFill>
                  <a:srgbClr val="0070C0"/>
                </a:solidFill>
              </a:rPr>
              <a:t>1</a:t>
            </a:r>
            <a:r>
              <a:rPr lang="zh-CN" altLang="en-US" b="1" u="sng" dirty="0" smtClean="0">
                <a:solidFill>
                  <a:srgbClr val="0070C0"/>
                </a:solidFill>
              </a:rPr>
              <a:t>）添加用户（</a:t>
            </a:r>
            <a:r>
              <a:rPr lang="en-US" altLang="zh-CN" b="1" u="sng" dirty="0" err="1">
                <a:solidFill>
                  <a:srgbClr val="0070C0"/>
                </a:solidFill>
              </a:rPr>
              <a:t>useradd</a:t>
            </a:r>
            <a:r>
              <a:rPr lang="en-US" altLang="zh-CN" b="1" u="sng" dirty="0">
                <a:solidFill>
                  <a:srgbClr val="0070C0"/>
                </a:solidFill>
              </a:rPr>
              <a:t>    </a:t>
            </a:r>
            <a:r>
              <a:rPr lang="zh-CN" altLang="en-US" b="1" u="sng" dirty="0">
                <a:solidFill>
                  <a:srgbClr val="0070C0"/>
                </a:solidFill>
              </a:rPr>
              <a:t>选项    </a:t>
            </a:r>
            <a:r>
              <a:rPr lang="zh-CN" altLang="en-US" b="1" u="sng" dirty="0" smtClean="0">
                <a:solidFill>
                  <a:srgbClr val="0070C0"/>
                </a:solidFill>
              </a:rPr>
              <a:t>用户名）</a:t>
            </a:r>
            <a:endParaRPr lang="en-US" altLang="zh-CN" b="1" u="sng" dirty="0">
              <a:solidFill>
                <a:srgbClr val="0070C0"/>
              </a:solidFill>
            </a:endParaRPr>
          </a:p>
        </p:txBody>
      </p:sp>
      <p:sp>
        <p:nvSpPr>
          <p:cNvPr id="8" name="圆角矩形 7"/>
          <p:cNvSpPr/>
          <p:nvPr/>
        </p:nvSpPr>
        <p:spPr>
          <a:xfrm>
            <a:off x="1104900" y="2669444"/>
            <a:ext cx="6845300" cy="1285304"/>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chemeClr val="tx1"/>
                </a:solidFill>
              </a:rPr>
              <a:t>添加用户使用</a:t>
            </a:r>
            <a:r>
              <a:rPr lang="en-US" altLang="zh-CN" dirty="0" err="1">
                <a:solidFill>
                  <a:schemeClr val="tx1"/>
                </a:solidFill>
              </a:rPr>
              <a:t>useradd</a:t>
            </a:r>
            <a:r>
              <a:rPr lang="zh-CN" altLang="en-US" dirty="0">
                <a:solidFill>
                  <a:schemeClr val="tx1"/>
                </a:solidFill>
              </a:rPr>
              <a:t>命令</a:t>
            </a:r>
            <a:r>
              <a:rPr lang="zh-CN" altLang="en-US" dirty="0" smtClean="0">
                <a:solidFill>
                  <a:schemeClr val="tx1"/>
                </a:solidFill>
              </a:rPr>
              <a:t>完成，</a:t>
            </a:r>
            <a:endParaRPr lang="en-US" altLang="zh-CN" dirty="0" smtClean="0">
              <a:solidFill>
                <a:schemeClr val="tx1"/>
              </a:solidFill>
            </a:endParaRPr>
          </a:p>
          <a:p>
            <a:pPr algn="ctr">
              <a:lnSpc>
                <a:spcPct val="150000"/>
              </a:lnSpc>
            </a:pPr>
            <a:r>
              <a:rPr lang="zh-CN" altLang="en-US" dirty="0" smtClean="0">
                <a:solidFill>
                  <a:schemeClr val="tx1"/>
                </a:solidFill>
              </a:rPr>
              <a:t>普通</a:t>
            </a:r>
            <a:r>
              <a:rPr lang="zh-CN" altLang="en-US" dirty="0">
                <a:solidFill>
                  <a:schemeClr val="tx1"/>
                </a:solidFill>
              </a:rPr>
              <a:t>用户没有执行该命令的权限，需要</a:t>
            </a:r>
            <a:r>
              <a:rPr lang="en-US" altLang="zh-CN" dirty="0">
                <a:solidFill>
                  <a:schemeClr val="tx1"/>
                </a:solidFill>
              </a:rPr>
              <a:t>root</a:t>
            </a:r>
            <a:r>
              <a:rPr lang="zh-CN" altLang="en-US" dirty="0">
                <a:solidFill>
                  <a:schemeClr val="tx1"/>
                </a:solidFill>
              </a:rPr>
              <a:t>用户才能</a:t>
            </a:r>
            <a:r>
              <a:rPr lang="zh-CN" altLang="en-US" dirty="0" smtClean="0">
                <a:solidFill>
                  <a:schemeClr val="tx1"/>
                </a:solidFill>
              </a:rPr>
              <a:t>执行。</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2642573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466938" y="1812324"/>
            <a:ext cx="8429824" cy="557910"/>
          </a:xfrm>
          <a:prstGeom prst="rect">
            <a:avLst/>
          </a:prstGeom>
        </p:spPr>
        <p:txBody>
          <a:bodyPr wrap="square">
            <a:spAutoFit/>
          </a:bodyPr>
          <a:lstStyle/>
          <a:p>
            <a:pPr>
              <a:lnSpc>
                <a:spcPct val="200000"/>
              </a:lnSpc>
            </a:pPr>
            <a:r>
              <a:rPr lang="zh-CN" altLang="en-US" b="1" u="sng" dirty="0" smtClean="0">
                <a:solidFill>
                  <a:srgbClr val="0070C0"/>
                </a:solidFill>
              </a:rPr>
              <a:t>（</a:t>
            </a:r>
            <a:r>
              <a:rPr lang="en-US" altLang="zh-CN" b="1" u="sng" dirty="0" smtClean="0">
                <a:solidFill>
                  <a:srgbClr val="0070C0"/>
                </a:solidFill>
              </a:rPr>
              <a:t>1</a:t>
            </a:r>
            <a:r>
              <a:rPr lang="zh-CN" altLang="en-US" b="1" u="sng" dirty="0" smtClean="0">
                <a:solidFill>
                  <a:srgbClr val="0070C0"/>
                </a:solidFill>
              </a:rPr>
              <a:t>）添加用户（</a:t>
            </a:r>
            <a:r>
              <a:rPr lang="en-US" altLang="zh-CN" b="1" u="sng" dirty="0" err="1">
                <a:solidFill>
                  <a:srgbClr val="0070C0"/>
                </a:solidFill>
              </a:rPr>
              <a:t>useradd</a:t>
            </a:r>
            <a:r>
              <a:rPr lang="en-US" altLang="zh-CN" b="1" u="sng" dirty="0">
                <a:solidFill>
                  <a:srgbClr val="0070C0"/>
                </a:solidFill>
              </a:rPr>
              <a:t>    </a:t>
            </a:r>
            <a:r>
              <a:rPr lang="zh-CN" altLang="en-US" b="1" u="sng" dirty="0">
                <a:solidFill>
                  <a:srgbClr val="0070C0"/>
                </a:solidFill>
              </a:rPr>
              <a:t>选项    </a:t>
            </a:r>
            <a:r>
              <a:rPr lang="zh-CN" altLang="en-US" b="1" u="sng" dirty="0" smtClean="0">
                <a:solidFill>
                  <a:srgbClr val="0070C0"/>
                </a:solidFill>
              </a:rPr>
              <a:t>用户名）</a:t>
            </a:r>
            <a:endParaRPr lang="en-US" altLang="zh-CN" b="1" u="sng" dirty="0">
              <a:solidFill>
                <a:srgbClr val="0070C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1719974024"/>
              </p:ext>
            </p:extLst>
          </p:nvPr>
        </p:nvGraphicFramePr>
        <p:xfrm>
          <a:off x="603583" y="2646638"/>
          <a:ext cx="7927934" cy="2799896"/>
        </p:xfrm>
        <a:graphic>
          <a:graphicData uri="http://schemas.openxmlformats.org/drawingml/2006/table">
            <a:tbl>
              <a:tblPr firstRow="1" bandRow="1">
                <a:tableStyleId>{00A15C55-8517-42AA-B614-E9B94910E393}</a:tableStyleId>
              </a:tblPr>
              <a:tblGrid>
                <a:gridCol w="1415717"/>
                <a:gridCol w="2722697"/>
                <a:gridCol w="3789520"/>
              </a:tblGrid>
              <a:tr h="349987">
                <a:tc>
                  <a:txBody>
                    <a:bodyPr/>
                    <a:lstStyle/>
                    <a:p>
                      <a:pPr algn="ctr">
                        <a:spcAft>
                          <a:spcPts val="0"/>
                        </a:spcAft>
                      </a:pPr>
                      <a:r>
                        <a:rPr lang="zh-CN" altLang="en-US" sz="1400" b="1" kern="100" dirty="0" smtClean="0">
                          <a:effectLst/>
                          <a:latin typeface="Times New Roman"/>
                          <a:ea typeface="宋体"/>
                        </a:rPr>
                        <a:t>选项</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省略时的默认值</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-d</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/home/</a:t>
                      </a:r>
                      <a:r>
                        <a:rPr lang="zh-CN" sz="1400" kern="100">
                          <a:solidFill>
                            <a:schemeClr val="dk1"/>
                          </a:solidFill>
                          <a:effectLst/>
                          <a:latin typeface="Times New Roman"/>
                          <a:ea typeface="+mn-ea"/>
                          <a:cs typeface="+mn-cs"/>
                        </a:rPr>
                        <a:t>用户名</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指定用户的家目录</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-c</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空</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指定用户的备注文字</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-g</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自动创建同名用户组</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指定用户所属的基本组</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-G</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无</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指定用户所属的附加组</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-r</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否</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创建系统账号</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-s</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/bin/bash</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指定用户登录的</a:t>
                      </a:r>
                      <a:r>
                        <a:rPr lang="en-US" sz="1400" kern="100" dirty="0">
                          <a:solidFill>
                            <a:schemeClr val="dk1"/>
                          </a:solidFill>
                          <a:effectLst/>
                          <a:latin typeface="Times New Roman"/>
                          <a:ea typeface="+mn-ea"/>
                          <a:cs typeface="+mn-cs"/>
                        </a:rPr>
                        <a:t>shell</a:t>
                      </a:r>
                      <a:r>
                        <a:rPr lang="zh-CN" sz="1400" kern="100" dirty="0">
                          <a:solidFill>
                            <a:schemeClr val="dk1"/>
                          </a:solidFill>
                          <a:effectLst/>
                          <a:latin typeface="Times New Roman"/>
                          <a:ea typeface="+mn-ea"/>
                          <a:cs typeface="+mn-cs"/>
                        </a:rPr>
                        <a:t>程序</a:t>
                      </a:r>
                    </a:p>
                  </a:txBody>
                  <a:tcPr marL="68580" marR="68580" marT="0" marB="0" anchor="ctr"/>
                </a:tc>
              </a:tr>
              <a:tr h="349987">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-u</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从</a:t>
                      </a:r>
                      <a:r>
                        <a:rPr lang="en-US" sz="1400" kern="100">
                          <a:solidFill>
                            <a:schemeClr val="dk1"/>
                          </a:solidFill>
                          <a:effectLst/>
                          <a:latin typeface="Times New Roman"/>
                          <a:ea typeface="+mn-ea"/>
                          <a:cs typeface="+mn-cs"/>
                        </a:rPr>
                        <a:t>500</a:t>
                      </a:r>
                      <a:r>
                        <a:rPr lang="zh-CN" sz="1400" kern="100">
                          <a:solidFill>
                            <a:schemeClr val="dk1"/>
                          </a:solidFill>
                          <a:effectLst/>
                          <a:latin typeface="Times New Roman"/>
                          <a:ea typeface="+mn-ea"/>
                          <a:cs typeface="+mn-cs"/>
                        </a:rPr>
                        <a:t>开始递增</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指定用户</a:t>
                      </a:r>
                      <a:r>
                        <a:rPr lang="en-US" sz="1400" kern="100" dirty="0">
                          <a:solidFill>
                            <a:schemeClr val="dk1"/>
                          </a:solidFill>
                          <a:effectLst/>
                          <a:latin typeface="Times New Roman"/>
                          <a:ea typeface="+mn-ea"/>
                          <a:cs typeface="+mn-cs"/>
                        </a:rPr>
                        <a:t>ID</a:t>
                      </a:r>
                      <a:endParaRPr lang="zh-CN" sz="1400" kern="100" dirty="0">
                        <a:solidFill>
                          <a:schemeClr val="dk1"/>
                        </a:solidFill>
                        <a:effectLst/>
                        <a:latin typeface="Times New Roman"/>
                        <a:ea typeface="+mn-ea"/>
                        <a:cs typeface="+mn-cs"/>
                      </a:endParaRP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2815850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466938" y="1812324"/>
            <a:ext cx="8429824" cy="557910"/>
          </a:xfrm>
          <a:prstGeom prst="rect">
            <a:avLst/>
          </a:prstGeom>
        </p:spPr>
        <p:txBody>
          <a:bodyPr wrap="square">
            <a:spAutoFit/>
          </a:bodyPr>
          <a:lstStyle/>
          <a:p>
            <a:pPr>
              <a:lnSpc>
                <a:spcPct val="200000"/>
              </a:lnSpc>
            </a:pPr>
            <a:r>
              <a:rPr lang="zh-CN" altLang="en-US" b="1" u="sng" dirty="0" smtClean="0">
                <a:solidFill>
                  <a:srgbClr val="0070C0"/>
                </a:solidFill>
              </a:rPr>
              <a:t>（</a:t>
            </a:r>
            <a:r>
              <a:rPr lang="en-US" altLang="zh-CN" b="1" u="sng" dirty="0" smtClean="0">
                <a:solidFill>
                  <a:srgbClr val="0070C0"/>
                </a:solidFill>
              </a:rPr>
              <a:t>1</a:t>
            </a:r>
            <a:r>
              <a:rPr lang="zh-CN" altLang="en-US" b="1" u="sng" dirty="0" smtClean="0">
                <a:solidFill>
                  <a:srgbClr val="0070C0"/>
                </a:solidFill>
              </a:rPr>
              <a:t>）添加用户（</a:t>
            </a:r>
            <a:r>
              <a:rPr lang="en-US" altLang="zh-CN" b="1" u="sng" dirty="0" err="1">
                <a:solidFill>
                  <a:srgbClr val="0070C0"/>
                </a:solidFill>
              </a:rPr>
              <a:t>useradd</a:t>
            </a:r>
            <a:r>
              <a:rPr lang="en-US" altLang="zh-CN" b="1" u="sng" dirty="0">
                <a:solidFill>
                  <a:srgbClr val="0070C0"/>
                </a:solidFill>
              </a:rPr>
              <a:t>    </a:t>
            </a:r>
            <a:r>
              <a:rPr lang="zh-CN" altLang="en-US" b="1" u="sng" dirty="0">
                <a:solidFill>
                  <a:srgbClr val="0070C0"/>
                </a:solidFill>
              </a:rPr>
              <a:t>选项    </a:t>
            </a:r>
            <a:r>
              <a:rPr lang="zh-CN" altLang="en-US" b="1" u="sng" dirty="0" smtClean="0">
                <a:solidFill>
                  <a:srgbClr val="0070C0"/>
                </a:solidFill>
              </a:rPr>
              <a:t>用户名）</a:t>
            </a:r>
            <a:endParaRPr lang="en-US" altLang="zh-CN" b="1" u="sng" dirty="0">
              <a:solidFill>
                <a:srgbClr val="0070C0"/>
              </a:solidFill>
            </a:endParaRPr>
          </a:p>
        </p:txBody>
      </p:sp>
      <p:grpSp>
        <p:nvGrpSpPr>
          <p:cNvPr id="14" name="组合 13"/>
          <p:cNvGrpSpPr/>
          <p:nvPr/>
        </p:nvGrpSpPr>
        <p:grpSpPr>
          <a:xfrm>
            <a:off x="436640" y="2768501"/>
            <a:ext cx="8302939" cy="2160000"/>
            <a:chOff x="415635" y="2398807"/>
            <a:chExt cx="7920000" cy="2160000"/>
          </a:xfrm>
        </p:grpSpPr>
        <p:sp>
          <p:nvSpPr>
            <p:cNvPr id="15" name="矩形 14"/>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7617342" y="2388499"/>
            <a:ext cx="1235034" cy="866899"/>
            <a:chOff x="7623958" y="2018805"/>
            <a:chExt cx="1235034" cy="866899"/>
          </a:xfrm>
        </p:grpSpPr>
        <p:sp>
          <p:nvSpPr>
            <p:cNvPr id="18" name="泪滴形 17"/>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20" name="矩形 19"/>
          <p:cNvSpPr/>
          <p:nvPr/>
        </p:nvSpPr>
        <p:spPr>
          <a:xfrm>
            <a:off x="518451" y="2960679"/>
            <a:ext cx="8233004" cy="1754326"/>
          </a:xfrm>
          <a:prstGeom prst="rect">
            <a:avLst/>
          </a:prstGeom>
        </p:spPr>
        <p:txBody>
          <a:bodyPr wrap="square">
            <a:spAutoFit/>
          </a:bodyPr>
          <a:lstStyle/>
          <a:p>
            <a:pPr>
              <a:lnSpc>
                <a:spcPct val="200000"/>
              </a:lnSpc>
            </a:pPr>
            <a:r>
              <a:rPr lang="en-US" altLang="zh-CN" dirty="0"/>
              <a:t>Linux</a:t>
            </a:r>
            <a:r>
              <a:rPr lang="zh-CN" altLang="en-US" dirty="0"/>
              <a:t>中有许多系统级的用户和用户组，占用了一定数量的</a:t>
            </a:r>
            <a:r>
              <a:rPr lang="en-US" altLang="zh-CN" dirty="0"/>
              <a:t>ID</a:t>
            </a:r>
            <a:r>
              <a:rPr lang="zh-CN" altLang="en-US" dirty="0"/>
              <a:t>，因此</a:t>
            </a:r>
            <a:r>
              <a:rPr lang="en-US" altLang="zh-CN" dirty="0" err="1"/>
              <a:t>useradd</a:t>
            </a:r>
            <a:endParaRPr lang="en-US" altLang="zh-CN" dirty="0"/>
          </a:p>
          <a:p>
            <a:pPr>
              <a:lnSpc>
                <a:spcPct val="200000"/>
              </a:lnSpc>
            </a:pPr>
            <a:r>
              <a:rPr lang="zh-CN" altLang="en-US" dirty="0"/>
              <a:t>创建的普通用户的</a:t>
            </a:r>
            <a:r>
              <a:rPr lang="en-US" altLang="zh-CN" dirty="0"/>
              <a:t>ID</a:t>
            </a:r>
            <a:r>
              <a:rPr lang="zh-CN" altLang="en-US" dirty="0"/>
              <a:t>和用户组的</a:t>
            </a:r>
            <a:r>
              <a:rPr lang="en-US" altLang="zh-CN" dirty="0"/>
              <a:t>ID</a:t>
            </a:r>
            <a:r>
              <a:rPr lang="zh-CN" altLang="en-US" dirty="0"/>
              <a:t>都将从</a:t>
            </a:r>
            <a:r>
              <a:rPr lang="en-US" altLang="zh-CN" dirty="0"/>
              <a:t>500</a:t>
            </a:r>
            <a:r>
              <a:rPr lang="zh-CN" altLang="en-US" dirty="0"/>
              <a:t>开始递增。如果加上了选项“</a:t>
            </a:r>
            <a:r>
              <a:rPr lang="en-US" altLang="zh-CN" dirty="0"/>
              <a:t>-r</a:t>
            </a:r>
            <a:r>
              <a:rPr lang="en-US" altLang="zh-CN" dirty="0">
                <a:latin typeface="宋体" panose="02010600030101010101" pitchFamily="2" charset="-122"/>
              </a:rPr>
              <a:t>”</a:t>
            </a:r>
            <a:r>
              <a:rPr lang="zh-CN" altLang="en-US" dirty="0"/>
              <a:t>，则新用户</a:t>
            </a:r>
            <a:r>
              <a:rPr lang="en-US" altLang="zh-CN" dirty="0"/>
              <a:t>ID</a:t>
            </a:r>
            <a:r>
              <a:rPr lang="zh-CN" altLang="en-US" dirty="0"/>
              <a:t>小于</a:t>
            </a:r>
            <a:r>
              <a:rPr lang="en-US" altLang="zh-CN" dirty="0"/>
              <a:t>500</a:t>
            </a:r>
            <a:r>
              <a:rPr lang="zh-CN" altLang="en-US" dirty="0"/>
              <a:t>。</a:t>
            </a:r>
          </a:p>
        </p:txBody>
      </p:sp>
    </p:spTree>
    <p:custDataLst>
      <p:tags r:id="rId1"/>
    </p:custDataLst>
    <p:extLst>
      <p:ext uri="{BB962C8B-B14F-4D97-AF65-F5344CB8AC3E}">
        <p14:creationId xmlns:p14="http://schemas.microsoft.com/office/powerpoint/2010/main" val="999284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466938" y="1812324"/>
            <a:ext cx="8429824" cy="557910"/>
          </a:xfrm>
          <a:prstGeom prst="rect">
            <a:avLst/>
          </a:prstGeom>
        </p:spPr>
        <p:txBody>
          <a:bodyPr wrap="square">
            <a:spAutoFit/>
          </a:bodyPr>
          <a:lstStyle/>
          <a:p>
            <a:pPr>
              <a:lnSpc>
                <a:spcPct val="200000"/>
              </a:lnSpc>
            </a:pPr>
            <a:r>
              <a:rPr lang="zh-CN" altLang="en-US" b="1" u="sng" dirty="0" smtClean="0">
                <a:solidFill>
                  <a:srgbClr val="0070C0"/>
                </a:solidFill>
              </a:rPr>
              <a:t>（</a:t>
            </a:r>
            <a:r>
              <a:rPr lang="en-US" altLang="zh-CN" b="1" u="sng" dirty="0" smtClean="0">
                <a:solidFill>
                  <a:srgbClr val="0070C0"/>
                </a:solidFill>
              </a:rPr>
              <a:t>1</a:t>
            </a:r>
            <a:r>
              <a:rPr lang="zh-CN" altLang="en-US" b="1" u="sng" dirty="0" smtClean="0">
                <a:solidFill>
                  <a:srgbClr val="0070C0"/>
                </a:solidFill>
              </a:rPr>
              <a:t>）添加用户（</a:t>
            </a:r>
            <a:r>
              <a:rPr lang="en-US" altLang="zh-CN" b="1" u="sng" dirty="0" err="1">
                <a:solidFill>
                  <a:srgbClr val="0070C0"/>
                </a:solidFill>
              </a:rPr>
              <a:t>useradd</a:t>
            </a:r>
            <a:r>
              <a:rPr lang="en-US" altLang="zh-CN" b="1" u="sng" dirty="0">
                <a:solidFill>
                  <a:srgbClr val="0070C0"/>
                </a:solidFill>
              </a:rPr>
              <a:t>    </a:t>
            </a:r>
            <a:r>
              <a:rPr lang="zh-CN" altLang="en-US" b="1" u="sng" dirty="0">
                <a:solidFill>
                  <a:srgbClr val="0070C0"/>
                </a:solidFill>
              </a:rPr>
              <a:t>选项    </a:t>
            </a:r>
            <a:r>
              <a:rPr lang="zh-CN" altLang="en-US" b="1" u="sng" dirty="0" smtClean="0">
                <a:solidFill>
                  <a:srgbClr val="0070C0"/>
                </a:solidFill>
              </a:rPr>
              <a:t>用户名）</a:t>
            </a:r>
            <a:endParaRPr lang="en-US" altLang="zh-CN" b="1" u="sng" dirty="0">
              <a:solidFill>
                <a:srgbClr val="0070C0"/>
              </a:solidFill>
            </a:endParaRPr>
          </a:p>
        </p:txBody>
      </p:sp>
      <p:grpSp>
        <p:nvGrpSpPr>
          <p:cNvPr id="14" name="组合 2"/>
          <p:cNvGrpSpPr>
            <a:grpSpLocks/>
          </p:cNvGrpSpPr>
          <p:nvPr/>
        </p:nvGrpSpPr>
        <p:grpSpPr bwMode="auto">
          <a:xfrm>
            <a:off x="1302056" y="2592665"/>
            <a:ext cx="6642514" cy="3376335"/>
            <a:chOff x="3451224" y="3515222"/>
            <a:chExt cx="3291474" cy="3379054"/>
          </a:xfrm>
        </p:grpSpPr>
        <p:sp>
          <p:nvSpPr>
            <p:cNvPr id="15" name="矩形 1"/>
            <p:cNvSpPr>
              <a:spLocks noChangeArrowheads="1"/>
            </p:cNvSpPr>
            <p:nvPr/>
          </p:nvSpPr>
          <p:spPr bwMode="auto">
            <a:xfrm>
              <a:off x="3451224" y="3515222"/>
              <a:ext cx="3291474" cy="3379054"/>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6" name="矩形 8"/>
            <p:cNvSpPr>
              <a:spLocks noChangeArrowheads="1"/>
            </p:cNvSpPr>
            <p:nvPr/>
          </p:nvSpPr>
          <p:spPr bwMode="auto">
            <a:xfrm>
              <a:off x="3530272" y="3658903"/>
              <a:ext cx="3165352" cy="304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zh-CN" altLang="en-US" sz="1600" b="1" kern="0" dirty="0">
                  <a:solidFill>
                    <a:prstClr val="white"/>
                  </a:solidFill>
                  <a:latin typeface="微软雅黑" pitchFamily="34" charset="-122"/>
                  <a:ea typeface="微软雅黑" pitchFamily="34" charset="-122"/>
                </a:rPr>
                <a:t>直接创建新用户</a:t>
              </a:r>
              <a:r>
                <a:rPr lang="de-DE" altLang="zh-CN" sz="1600" b="1" kern="0" dirty="0">
                  <a:solidFill>
                    <a:prstClr val="white"/>
                  </a:solidFill>
                  <a:latin typeface="微软雅黑" pitchFamily="34" charset="-122"/>
                  <a:ea typeface="微软雅黑" pitchFamily="34" charset="-122"/>
                </a:rPr>
                <a:t>bxg</a:t>
              </a:r>
            </a:p>
            <a:p>
              <a:pPr marL="0" lvl="0" indent="0" eaLnBrk="0" hangingPunct="0">
                <a:lnSpc>
                  <a:spcPct val="200000"/>
                </a:lnSpc>
                <a:defRPr/>
              </a:pPr>
              <a:r>
                <a:rPr lang="de-DE" altLang="zh-CN" sz="1600" b="1" kern="0" dirty="0">
                  <a:solidFill>
                    <a:prstClr val="white"/>
                  </a:solidFill>
                  <a:latin typeface="微软雅黑" pitchFamily="34" charset="-122"/>
                  <a:ea typeface="微软雅黑" pitchFamily="34" charset="-122"/>
                </a:rPr>
                <a:t>[root@localhost ~]# useradd bxg</a:t>
              </a:r>
            </a:p>
            <a:p>
              <a:pPr marL="0" lvl="0" indent="0" eaLnBrk="0" hangingPunct="0">
                <a:lnSpc>
                  <a:spcPct val="200000"/>
                </a:lnSpc>
                <a:defRPr/>
              </a:pPr>
              <a:r>
                <a:rPr lang="de-DE" altLang="zh-CN" sz="1600" b="1" kern="0" dirty="0">
                  <a:solidFill>
                    <a:prstClr val="white"/>
                  </a:solidFill>
                  <a:latin typeface="微软雅黑" pitchFamily="34" charset="-122"/>
                  <a:ea typeface="微软雅黑" pitchFamily="34" charset="-122"/>
                </a:rPr>
                <a:t># </a:t>
              </a:r>
              <a:r>
                <a:rPr lang="zh-CN" altLang="en-US" sz="1600" b="1" kern="0" dirty="0">
                  <a:solidFill>
                    <a:prstClr val="white"/>
                  </a:solidFill>
                  <a:latin typeface="微软雅黑" pitchFamily="34" charset="-122"/>
                  <a:ea typeface="微软雅黑" pitchFamily="34" charset="-122"/>
                </a:rPr>
                <a:t>创建新用户</a:t>
              </a:r>
              <a:r>
                <a:rPr lang="de-DE" altLang="zh-CN" sz="1600" b="1" kern="0" dirty="0">
                  <a:solidFill>
                    <a:prstClr val="white"/>
                  </a:solidFill>
                  <a:latin typeface="微软雅黑" pitchFamily="34" charset="-122"/>
                  <a:ea typeface="微软雅黑" pitchFamily="34" charset="-122"/>
                </a:rPr>
                <a:t>bxg2</a:t>
              </a:r>
              <a:r>
                <a:rPr lang="zh-CN" altLang="de-DE" sz="1600" b="1" kern="0" dirty="0">
                  <a:solidFill>
                    <a:prstClr val="white"/>
                  </a:solidFill>
                  <a:latin typeface="微软雅黑" pitchFamily="34" charset="-122"/>
                  <a:ea typeface="微软雅黑" pitchFamily="34" charset="-122"/>
                </a:rPr>
                <a:t>，</a:t>
              </a:r>
              <a:r>
                <a:rPr lang="zh-CN" altLang="en-US" sz="1600" b="1" kern="0" dirty="0">
                  <a:solidFill>
                    <a:prstClr val="white"/>
                  </a:solidFill>
                  <a:latin typeface="微软雅黑" pitchFamily="34" charset="-122"/>
                  <a:ea typeface="微软雅黑" pitchFamily="34" charset="-122"/>
                </a:rPr>
                <a:t>指定其备注信息和所属组</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de-DE" altLang="zh-CN" sz="1600" b="1" kern="0" dirty="0">
                  <a:solidFill>
                    <a:prstClr val="white"/>
                  </a:solidFill>
                  <a:latin typeface="微软雅黑" pitchFamily="34" charset="-122"/>
                  <a:ea typeface="微软雅黑" pitchFamily="34" charset="-122"/>
                </a:rPr>
                <a:t>root@localhost ~]# useradd -c </a:t>
              </a:r>
              <a:r>
                <a:rPr lang="de-DE" altLang="zh-CN" sz="1600" b="1" kern="0" dirty="0" smtClean="0">
                  <a:solidFill>
                    <a:prstClr val="white"/>
                  </a:solidFill>
                  <a:latin typeface="微软雅黑" pitchFamily="34" charset="-122"/>
                  <a:ea typeface="微软雅黑" pitchFamily="34" charset="-122"/>
                </a:rPr>
                <a:t>bxg1234 </a:t>
              </a:r>
              <a:r>
                <a:rPr lang="de-DE" altLang="zh-CN" sz="1600" b="1" kern="0" dirty="0">
                  <a:solidFill>
                    <a:prstClr val="white"/>
                  </a:solidFill>
                  <a:latin typeface="微软雅黑" pitchFamily="34" charset="-122"/>
                  <a:ea typeface="微软雅黑" pitchFamily="34" charset="-122"/>
                </a:rPr>
                <a:t>-g itheima bxg2</a:t>
              </a:r>
            </a:p>
            <a:p>
              <a:pPr marL="0" lvl="0" indent="0" eaLnBrk="0" hangingPunct="0">
                <a:lnSpc>
                  <a:spcPct val="200000"/>
                </a:lnSpc>
                <a:defRPr/>
              </a:pPr>
              <a:r>
                <a:rPr lang="de-DE" altLang="zh-CN" sz="1600" b="1" kern="0" dirty="0">
                  <a:solidFill>
                    <a:prstClr val="white"/>
                  </a:solidFill>
                  <a:latin typeface="微软雅黑" pitchFamily="34" charset="-122"/>
                  <a:ea typeface="微软雅黑" pitchFamily="34" charset="-122"/>
                </a:rPr>
                <a:t># </a:t>
              </a:r>
              <a:r>
                <a:rPr lang="zh-CN" altLang="en-US" sz="1600" b="1" kern="0" dirty="0">
                  <a:solidFill>
                    <a:prstClr val="white"/>
                  </a:solidFill>
                  <a:latin typeface="微软雅黑" pitchFamily="34" charset="-122"/>
                  <a:ea typeface="微软雅黑" pitchFamily="34" charset="-122"/>
                </a:rPr>
                <a:t>创建新用户</a:t>
              </a:r>
              <a:r>
                <a:rPr lang="de-DE" altLang="zh-CN" sz="1600" b="1" kern="0" dirty="0">
                  <a:solidFill>
                    <a:prstClr val="white"/>
                  </a:solidFill>
                  <a:latin typeface="微软雅黑" pitchFamily="34" charset="-122"/>
                  <a:ea typeface="微软雅黑" pitchFamily="34" charset="-122"/>
                </a:rPr>
                <a:t>bxg3</a:t>
              </a:r>
              <a:r>
                <a:rPr lang="zh-CN" altLang="de-DE" sz="1600" b="1" kern="0" dirty="0">
                  <a:solidFill>
                    <a:prstClr val="white"/>
                  </a:solidFill>
                  <a:latin typeface="微软雅黑" pitchFamily="34" charset="-122"/>
                  <a:ea typeface="微软雅黑" pitchFamily="34" charset="-122"/>
                </a:rPr>
                <a:t>，</a:t>
              </a:r>
              <a:r>
                <a:rPr lang="zh-CN" altLang="en-US" sz="1600" b="1" kern="0" dirty="0">
                  <a:solidFill>
                    <a:prstClr val="white"/>
                  </a:solidFill>
                  <a:latin typeface="微软雅黑" pitchFamily="34" charset="-122"/>
                  <a:ea typeface="微软雅黑" pitchFamily="34" charset="-122"/>
                </a:rPr>
                <a:t>指定其用户</a:t>
              </a:r>
              <a:r>
                <a:rPr lang="de-DE" altLang="zh-CN" sz="1600" b="1" kern="0" dirty="0">
                  <a:solidFill>
                    <a:prstClr val="white"/>
                  </a:solidFill>
                  <a:latin typeface="微软雅黑" pitchFamily="34" charset="-122"/>
                  <a:ea typeface="微软雅黑" pitchFamily="34" charset="-122"/>
                </a:rPr>
                <a:t>ID</a:t>
              </a:r>
              <a:r>
                <a:rPr lang="zh-CN" altLang="en-US" sz="1600" b="1" kern="0" dirty="0">
                  <a:solidFill>
                    <a:prstClr val="white"/>
                  </a:solidFill>
                  <a:latin typeface="微软雅黑" pitchFamily="34" charset="-122"/>
                  <a:ea typeface="微软雅黑" pitchFamily="34" charset="-122"/>
                </a:rPr>
                <a:t>和所属组</a:t>
              </a:r>
              <a:r>
                <a:rPr lang="de-DE" altLang="zh-CN" sz="1600" b="1" kern="0" dirty="0">
                  <a:solidFill>
                    <a:prstClr val="white"/>
                  </a:solidFill>
                  <a:latin typeface="微软雅黑" pitchFamily="34" charset="-122"/>
                  <a:ea typeface="微软雅黑" pitchFamily="34" charset="-122"/>
                </a:rPr>
                <a:t>ID</a:t>
              </a:r>
            </a:p>
            <a:p>
              <a:pPr marL="0" lvl="0" indent="0" eaLnBrk="0" hangingPunct="0">
                <a:lnSpc>
                  <a:spcPct val="200000"/>
                </a:lnSpc>
                <a:defRPr/>
              </a:pPr>
              <a:r>
                <a:rPr lang="de-DE" altLang="zh-CN" sz="1600" b="1" kern="0" dirty="0">
                  <a:solidFill>
                    <a:prstClr val="white"/>
                  </a:solidFill>
                  <a:latin typeface="微软雅黑" pitchFamily="34" charset="-122"/>
                  <a:ea typeface="微软雅黑" pitchFamily="34" charset="-122"/>
                </a:rPr>
                <a:t>[root@localhost ~]# useradd -u 678 -g 500 bxg3</a:t>
              </a:r>
            </a:p>
          </p:txBody>
        </p:sp>
      </p:grpSp>
    </p:spTree>
    <p:custDataLst>
      <p:tags r:id="rId1"/>
    </p:custDataLst>
    <p:extLst>
      <p:ext uri="{BB962C8B-B14F-4D97-AF65-F5344CB8AC3E}">
        <p14:creationId xmlns:p14="http://schemas.microsoft.com/office/powerpoint/2010/main" val="2365076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命令</a:t>
            </a:r>
            <a:r>
              <a:rPr lang="zh-CN" altLang="en-US" sz="2000" b="1" dirty="0">
                <a:solidFill>
                  <a:schemeClr val="tx1">
                    <a:lumMod val="50000"/>
                    <a:lumOff val="50000"/>
                  </a:schemeClr>
                </a:solidFill>
                <a:latin typeface="微软雅黑" pitchFamily="34" charset="-122"/>
                <a:ea typeface="微软雅黑" pitchFamily="34" charset="-122"/>
              </a:rPr>
              <a:t>格式</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9" name="矩形 8"/>
          <p:cNvSpPr/>
          <p:nvPr/>
        </p:nvSpPr>
        <p:spPr>
          <a:xfrm>
            <a:off x="362198" y="1948174"/>
            <a:ext cx="8401792" cy="560410"/>
          </a:xfrm>
          <a:prstGeom prst="rect">
            <a:avLst/>
          </a:prstGeom>
        </p:spPr>
        <p:txBody>
          <a:bodyPr wrap="square">
            <a:spAutoFit/>
          </a:bodyPr>
          <a:lstStyle/>
          <a:p>
            <a:pPr>
              <a:lnSpc>
                <a:spcPct val="200000"/>
              </a:lnSpc>
            </a:pPr>
            <a:r>
              <a:rPr lang="en-US" altLang="zh-CN" b="1" u="sng" dirty="0">
                <a:solidFill>
                  <a:srgbClr val="0070C0"/>
                </a:solidFill>
              </a:rPr>
              <a:t>command [options] [arguments</a:t>
            </a:r>
            <a:r>
              <a:rPr lang="en-US" altLang="zh-CN" b="1" u="sng" dirty="0" smtClean="0">
                <a:solidFill>
                  <a:srgbClr val="0070C0"/>
                </a:solidFill>
              </a:rPr>
              <a:t>]</a:t>
            </a:r>
          </a:p>
        </p:txBody>
      </p:sp>
      <p:sp>
        <p:nvSpPr>
          <p:cNvPr id="10" name="圆角矩形 9"/>
          <p:cNvSpPr/>
          <p:nvPr/>
        </p:nvSpPr>
        <p:spPr>
          <a:xfrm>
            <a:off x="1774939" y="2833992"/>
            <a:ext cx="5672497"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command</a:t>
            </a:r>
            <a:r>
              <a:rPr lang="zh-CN" altLang="en-US" dirty="0">
                <a:solidFill>
                  <a:schemeClr val="tx1"/>
                </a:solidFill>
              </a:rPr>
              <a:t>表示命令的名称，也可以理解为一个程序名</a:t>
            </a:r>
          </a:p>
        </p:txBody>
      </p:sp>
      <p:sp>
        <p:nvSpPr>
          <p:cNvPr id="11" name="圆角矩形 10"/>
          <p:cNvSpPr/>
          <p:nvPr/>
        </p:nvSpPr>
        <p:spPr>
          <a:xfrm>
            <a:off x="606539" y="3761092"/>
            <a:ext cx="4702061"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options</a:t>
            </a:r>
            <a:r>
              <a:rPr lang="zh-CN" altLang="en-US" dirty="0">
                <a:solidFill>
                  <a:schemeClr val="tx1"/>
                </a:solidFill>
              </a:rPr>
              <a:t>表示选项，定义了命令的执行特性</a:t>
            </a:r>
          </a:p>
        </p:txBody>
      </p:sp>
      <p:sp>
        <p:nvSpPr>
          <p:cNvPr id="12" name="圆角矩形 11"/>
          <p:cNvSpPr/>
          <p:nvPr/>
        </p:nvSpPr>
        <p:spPr>
          <a:xfrm>
            <a:off x="1955800" y="4700232"/>
            <a:ext cx="5932431"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arguments</a:t>
            </a:r>
            <a:r>
              <a:rPr lang="zh-CN" altLang="en-US" dirty="0">
                <a:solidFill>
                  <a:schemeClr val="tx1"/>
                </a:solidFill>
              </a:rPr>
              <a:t>表示参数列表，通常用于表示命令作用的对象</a:t>
            </a:r>
          </a:p>
        </p:txBody>
      </p:sp>
    </p:spTree>
    <p:custDataLst>
      <p:tags r:id="rId1"/>
    </p:custDataLst>
    <p:extLst>
      <p:ext uri="{BB962C8B-B14F-4D97-AF65-F5344CB8AC3E}">
        <p14:creationId xmlns:p14="http://schemas.microsoft.com/office/powerpoint/2010/main" val="3644642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466938" y="1812324"/>
            <a:ext cx="8429824" cy="557910"/>
          </a:xfrm>
          <a:prstGeom prst="rect">
            <a:avLst/>
          </a:prstGeom>
        </p:spPr>
        <p:txBody>
          <a:bodyPr wrap="square">
            <a:spAutoFit/>
          </a:bodyPr>
          <a:lstStyle/>
          <a:p>
            <a:pPr>
              <a:lnSpc>
                <a:spcPct val="200000"/>
              </a:lnSpc>
            </a:pPr>
            <a:r>
              <a:rPr lang="zh-CN" altLang="en-US" b="1" u="sng" dirty="0" smtClean="0">
                <a:solidFill>
                  <a:srgbClr val="0070C0"/>
                </a:solidFill>
              </a:rPr>
              <a:t>（</a:t>
            </a:r>
            <a:r>
              <a:rPr lang="en-US" altLang="zh-CN" b="1" u="sng" dirty="0" smtClean="0">
                <a:solidFill>
                  <a:srgbClr val="0070C0"/>
                </a:solidFill>
              </a:rPr>
              <a:t>1</a:t>
            </a:r>
            <a:r>
              <a:rPr lang="zh-CN" altLang="en-US" b="1" u="sng" dirty="0" smtClean="0">
                <a:solidFill>
                  <a:srgbClr val="0070C0"/>
                </a:solidFill>
              </a:rPr>
              <a:t>）添加用户（</a:t>
            </a:r>
            <a:r>
              <a:rPr lang="en-US" altLang="zh-CN" b="1" u="sng" dirty="0" err="1">
                <a:solidFill>
                  <a:srgbClr val="0070C0"/>
                </a:solidFill>
              </a:rPr>
              <a:t>useradd</a:t>
            </a:r>
            <a:r>
              <a:rPr lang="en-US" altLang="zh-CN" b="1" u="sng" dirty="0">
                <a:solidFill>
                  <a:srgbClr val="0070C0"/>
                </a:solidFill>
              </a:rPr>
              <a:t>    </a:t>
            </a:r>
            <a:r>
              <a:rPr lang="zh-CN" altLang="en-US" b="1" u="sng" dirty="0">
                <a:solidFill>
                  <a:srgbClr val="0070C0"/>
                </a:solidFill>
              </a:rPr>
              <a:t>选项    </a:t>
            </a:r>
            <a:r>
              <a:rPr lang="zh-CN" altLang="en-US" b="1" u="sng" dirty="0" smtClean="0">
                <a:solidFill>
                  <a:srgbClr val="0070C0"/>
                </a:solidFill>
              </a:rPr>
              <a:t>用户名）</a:t>
            </a:r>
            <a:endParaRPr lang="en-US" altLang="zh-CN" b="1" u="sng" dirty="0">
              <a:solidFill>
                <a:srgbClr val="0070C0"/>
              </a:solidFill>
            </a:endParaRPr>
          </a:p>
        </p:txBody>
      </p:sp>
      <p:grpSp>
        <p:nvGrpSpPr>
          <p:cNvPr id="14" name="组合 2"/>
          <p:cNvGrpSpPr>
            <a:grpSpLocks/>
          </p:cNvGrpSpPr>
          <p:nvPr/>
        </p:nvGrpSpPr>
        <p:grpSpPr bwMode="auto">
          <a:xfrm>
            <a:off x="542057" y="2592666"/>
            <a:ext cx="5048254" cy="2398435"/>
            <a:chOff x="3451225" y="3515222"/>
            <a:chExt cx="3208511" cy="2400366"/>
          </a:xfrm>
        </p:grpSpPr>
        <p:sp>
          <p:nvSpPr>
            <p:cNvPr id="15" name="矩形 1"/>
            <p:cNvSpPr>
              <a:spLocks noChangeArrowheads="1"/>
            </p:cNvSpPr>
            <p:nvPr/>
          </p:nvSpPr>
          <p:spPr bwMode="auto">
            <a:xfrm>
              <a:off x="3451225" y="3515222"/>
              <a:ext cx="3208511" cy="2400366"/>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6" name="矩形 8"/>
            <p:cNvSpPr>
              <a:spLocks noChangeArrowheads="1"/>
            </p:cNvSpPr>
            <p:nvPr/>
          </p:nvSpPr>
          <p:spPr bwMode="auto">
            <a:xfrm>
              <a:off x="3530271" y="3658903"/>
              <a:ext cx="3129465" cy="181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root@localhost</a:t>
              </a:r>
              <a:r>
                <a:rPr lang="en-US" altLang="zh-CN" sz="1400" b="1" kern="0" dirty="0">
                  <a:solidFill>
                    <a:prstClr val="white"/>
                  </a:solidFill>
                  <a:latin typeface="微软雅黑" pitchFamily="34" charset="-122"/>
                  <a:ea typeface="微软雅黑" pitchFamily="34" charset="-122"/>
                </a:rPr>
                <a:t> ~]# tail -3 /</a:t>
              </a:r>
              <a:r>
                <a:rPr lang="en-US" altLang="zh-CN" sz="1400" b="1" kern="0" dirty="0" err="1">
                  <a:solidFill>
                    <a:prstClr val="white"/>
                  </a:solidFill>
                  <a:latin typeface="微软雅黑" pitchFamily="34" charset="-122"/>
                  <a:ea typeface="微软雅黑" pitchFamily="34" charset="-122"/>
                </a:rPr>
                <a:t>etc</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passwd</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bxg:x:501:501::/home/</a:t>
              </a:r>
              <a:r>
                <a:rPr lang="en-US" altLang="zh-CN" sz="1400" b="1" kern="0" dirty="0" err="1">
                  <a:solidFill>
                    <a:prstClr val="white"/>
                  </a:solidFill>
                  <a:latin typeface="微软雅黑" pitchFamily="34" charset="-122"/>
                  <a:ea typeface="微软雅黑" pitchFamily="34" charset="-122"/>
                </a:rPr>
                <a:t>bxg</a:t>
              </a:r>
              <a:r>
                <a:rPr lang="en-US" altLang="zh-CN" sz="1400" b="1" kern="0" dirty="0">
                  <a:solidFill>
                    <a:prstClr val="white"/>
                  </a:solidFill>
                  <a:latin typeface="微软雅黑" pitchFamily="34" charset="-122"/>
                  <a:ea typeface="微软雅黑" pitchFamily="34" charset="-122"/>
                </a:rPr>
                <a:t>:/bin/bash</a:t>
              </a:r>
            </a:p>
            <a:p>
              <a:pPr marL="0" lvl="0" indent="0" eaLnBrk="0" hangingPunct="0">
                <a:lnSpc>
                  <a:spcPct val="200000"/>
                </a:lnSpc>
                <a:defRPr/>
              </a:pPr>
              <a:r>
                <a:rPr lang="en-US" altLang="zh-CN" sz="1400" b="1" kern="0" dirty="0" smtClean="0">
                  <a:solidFill>
                    <a:prstClr val="white"/>
                  </a:solidFill>
                  <a:latin typeface="微软雅黑" pitchFamily="34" charset="-122"/>
                  <a:ea typeface="微软雅黑" pitchFamily="34" charset="-122"/>
                </a:rPr>
                <a:t>bxg2:x:502:500:bxg1234:/</a:t>
              </a:r>
              <a:r>
                <a:rPr lang="en-US" altLang="zh-CN" sz="1400" b="1" kern="0" dirty="0">
                  <a:solidFill>
                    <a:prstClr val="white"/>
                  </a:solidFill>
                  <a:latin typeface="微软雅黑" pitchFamily="34" charset="-122"/>
                  <a:ea typeface="微软雅黑" pitchFamily="34" charset="-122"/>
                </a:rPr>
                <a:t>home/bxg2:/bin/bash</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bxg3:x:678:500::/home/bxg3:/bin/bash</a:t>
              </a:r>
            </a:p>
          </p:txBody>
        </p:sp>
      </p:grpSp>
      <p:sp>
        <p:nvSpPr>
          <p:cNvPr id="11" name="矩形 10"/>
          <p:cNvSpPr/>
          <p:nvPr/>
        </p:nvSpPr>
        <p:spPr>
          <a:xfrm>
            <a:off x="698006" y="3691911"/>
            <a:ext cx="4455886" cy="434439"/>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358988" y="5131543"/>
            <a:ext cx="8359649" cy="59096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分别为用户名</a:t>
            </a:r>
            <a:r>
              <a:rPr lang="zh-CN" altLang="en-US" dirty="0">
                <a:solidFill>
                  <a:schemeClr val="tx1"/>
                </a:solidFill>
              </a:rPr>
              <a:t>、密码的占位、用户</a:t>
            </a:r>
            <a:r>
              <a:rPr lang="en-US" altLang="zh-CN" dirty="0">
                <a:solidFill>
                  <a:schemeClr val="tx1"/>
                </a:solidFill>
              </a:rPr>
              <a:t>ID</a:t>
            </a:r>
            <a:r>
              <a:rPr lang="zh-CN" altLang="en-US" dirty="0">
                <a:solidFill>
                  <a:schemeClr val="tx1"/>
                </a:solidFill>
              </a:rPr>
              <a:t>、用户组</a:t>
            </a:r>
            <a:r>
              <a:rPr lang="en-US" altLang="zh-CN" dirty="0">
                <a:solidFill>
                  <a:schemeClr val="tx1"/>
                </a:solidFill>
              </a:rPr>
              <a:t>ID</a:t>
            </a:r>
            <a:r>
              <a:rPr lang="zh-CN" altLang="en-US" dirty="0">
                <a:solidFill>
                  <a:schemeClr val="tx1"/>
                </a:solidFill>
              </a:rPr>
              <a:t>、备注信息、家目录、登录</a:t>
            </a:r>
            <a:r>
              <a:rPr lang="en-US" altLang="zh-CN" dirty="0" smtClean="0">
                <a:solidFill>
                  <a:schemeClr val="tx1"/>
                </a:solidFill>
              </a:rPr>
              <a:t>shell</a:t>
            </a:r>
            <a:endParaRPr lang="zh-CN" altLang="en-US" dirty="0">
              <a:solidFill>
                <a:schemeClr val="tx1"/>
              </a:solidFill>
            </a:endParaRPr>
          </a:p>
        </p:txBody>
      </p:sp>
      <p:sp>
        <p:nvSpPr>
          <p:cNvPr id="2" name="矩形 1"/>
          <p:cNvSpPr/>
          <p:nvPr/>
        </p:nvSpPr>
        <p:spPr>
          <a:xfrm>
            <a:off x="5621477" y="2599943"/>
            <a:ext cx="3097160" cy="216982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t>tail</a:t>
            </a:r>
            <a:r>
              <a:rPr lang="zh-CN" altLang="en-US" dirty="0"/>
              <a:t>命令用于查看文件末尾指定行数的</a:t>
            </a:r>
            <a:r>
              <a:rPr lang="zh-CN" altLang="en-US" dirty="0" smtClean="0"/>
              <a:t>内容</a:t>
            </a:r>
            <a:endParaRPr lang="en-US" altLang="zh-CN" dirty="0" smtClean="0"/>
          </a:p>
          <a:p>
            <a:pPr marL="285750" indent="-285750">
              <a:lnSpc>
                <a:spcPct val="150000"/>
              </a:lnSpc>
              <a:buFont typeface="Wingdings" panose="05000000000000000000" pitchFamily="2" charset="2"/>
              <a:buChar char="Ø"/>
            </a:pPr>
            <a:r>
              <a:rPr lang="en-US" altLang="zh-CN" dirty="0" err="1"/>
              <a:t>passwd</a:t>
            </a:r>
            <a:r>
              <a:rPr lang="zh-CN" altLang="en-US" dirty="0"/>
              <a:t>文件的每一行是一个用户账号的信息，每个信息用“</a:t>
            </a:r>
            <a:r>
              <a:rPr lang="en-US" altLang="zh-CN" dirty="0" smtClean="0"/>
              <a:t>:</a:t>
            </a:r>
            <a:r>
              <a:rPr lang="zh-CN" altLang="en-US" dirty="0" smtClean="0"/>
              <a:t>”分隔</a:t>
            </a:r>
            <a:endParaRPr lang="zh-CN" altLang="en-US" dirty="0"/>
          </a:p>
        </p:txBody>
      </p:sp>
    </p:spTree>
    <p:custDataLst>
      <p:tags r:id="rId1"/>
    </p:custDataLst>
    <p:extLst>
      <p:ext uri="{BB962C8B-B14F-4D97-AF65-F5344CB8AC3E}">
        <p14:creationId xmlns:p14="http://schemas.microsoft.com/office/powerpoint/2010/main" val="3224460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75892" y="2851667"/>
            <a:ext cx="8302939" cy="1910334"/>
            <a:chOff x="415635" y="2398807"/>
            <a:chExt cx="7920000" cy="2160000"/>
          </a:xfrm>
        </p:grpSpPr>
        <p:sp>
          <p:nvSpPr>
            <p:cNvPr id="13" name="矩形 12"/>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7556594" y="2471665"/>
            <a:ext cx="1235034" cy="866899"/>
            <a:chOff x="7623958" y="2018805"/>
            <a:chExt cx="1235034" cy="866899"/>
          </a:xfrm>
        </p:grpSpPr>
        <p:sp>
          <p:nvSpPr>
            <p:cNvPr id="16" name="泪滴形 15"/>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466938" y="1812324"/>
            <a:ext cx="8429824" cy="557910"/>
          </a:xfrm>
          <a:prstGeom prst="rect">
            <a:avLst/>
          </a:prstGeom>
        </p:spPr>
        <p:txBody>
          <a:bodyPr wrap="square">
            <a:spAutoFit/>
          </a:bodyPr>
          <a:lstStyle/>
          <a:p>
            <a:pPr>
              <a:lnSpc>
                <a:spcPct val="200000"/>
              </a:lnSpc>
            </a:pPr>
            <a:r>
              <a:rPr lang="zh-CN" altLang="en-US" b="1" u="sng" dirty="0" smtClean="0">
                <a:solidFill>
                  <a:srgbClr val="0070C0"/>
                </a:solidFill>
              </a:rPr>
              <a:t>（</a:t>
            </a:r>
            <a:r>
              <a:rPr lang="en-US" altLang="zh-CN" b="1" u="sng" dirty="0" smtClean="0">
                <a:solidFill>
                  <a:srgbClr val="0070C0"/>
                </a:solidFill>
              </a:rPr>
              <a:t>1</a:t>
            </a:r>
            <a:r>
              <a:rPr lang="zh-CN" altLang="en-US" b="1" u="sng" dirty="0" smtClean="0">
                <a:solidFill>
                  <a:srgbClr val="0070C0"/>
                </a:solidFill>
              </a:rPr>
              <a:t>）添加用户（</a:t>
            </a:r>
            <a:r>
              <a:rPr lang="en-US" altLang="zh-CN" b="1" u="sng" dirty="0" err="1">
                <a:solidFill>
                  <a:srgbClr val="0070C0"/>
                </a:solidFill>
              </a:rPr>
              <a:t>useradd</a:t>
            </a:r>
            <a:r>
              <a:rPr lang="en-US" altLang="zh-CN" b="1" u="sng" dirty="0">
                <a:solidFill>
                  <a:srgbClr val="0070C0"/>
                </a:solidFill>
              </a:rPr>
              <a:t>    </a:t>
            </a:r>
            <a:r>
              <a:rPr lang="zh-CN" altLang="en-US" b="1" u="sng" dirty="0">
                <a:solidFill>
                  <a:srgbClr val="0070C0"/>
                </a:solidFill>
              </a:rPr>
              <a:t>选项    </a:t>
            </a:r>
            <a:r>
              <a:rPr lang="zh-CN" altLang="en-US" b="1" u="sng" dirty="0" smtClean="0">
                <a:solidFill>
                  <a:srgbClr val="0070C0"/>
                </a:solidFill>
              </a:rPr>
              <a:t>用户名）</a:t>
            </a:r>
            <a:endParaRPr lang="en-US" altLang="zh-CN" b="1" u="sng" dirty="0">
              <a:solidFill>
                <a:srgbClr val="0070C0"/>
              </a:solidFill>
            </a:endParaRPr>
          </a:p>
        </p:txBody>
      </p:sp>
      <p:sp>
        <p:nvSpPr>
          <p:cNvPr id="22" name="矩形 21"/>
          <p:cNvSpPr/>
          <p:nvPr/>
        </p:nvSpPr>
        <p:spPr>
          <a:xfrm>
            <a:off x="616195" y="3120905"/>
            <a:ext cx="8233004" cy="1111907"/>
          </a:xfrm>
          <a:prstGeom prst="rect">
            <a:avLst/>
          </a:prstGeom>
        </p:spPr>
        <p:txBody>
          <a:bodyPr wrap="square">
            <a:spAutoFit/>
          </a:bodyPr>
          <a:lstStyle/>
          <a:p>
            <a:pPr>
              <a:lnSpc>
                <a:spcPct val="200000"/>
              </a:lnSpc>
            </a:pPr>
            <a:r>
              <a:rPr lang="zh-CN" altLang="en-US" dirty="0"/>
              <a:t>在新用户创建好以后，可以用“</a:t>
            </a:r>
            <a:r>
              <a:rPr lang="en-US" altLang="zh-CN" dirty="0" err="1"/>
              <a:t>su</a:t>
            </a:r>
            <a:r>
              <a:rPr lang="en-US" altLang="zh-CN" dirty="0"/>
              <a:t> </a:t>
            </a:r>
            <a:r>
              <a:rPr lang="zh-CN" altLang="en-US" dirty="0"/>
              <a:t>用户名”切换当前用户身份</a:t>
            </a:r>
            <a:r>
              <a:rPr lang="zh-CN" altLang="en-US" dirty="0" smtClean="0"/>
              <a:t>。</a:t>
            </a:r>
            <a:endParaRPr lang="en-US" altLang="zh-CN" dirty="0" smtClean="0"/>
          </a:p>
          <a:p>
            <a:pPr>
              <a:lnSpc>
                <a:spcPct val="200000"/>
              </a:lnSpc>
            </a:pPr>
            <a:r>
              <a:rPr lang="zh-CN" altLang="en-US" dirty="0" smtClean="0"/>
              <a:t>但是</a:t>
            </a:r>
            <a:r>
              <a:rPr lang="zh-CN" altLang="en-US" dirty="0"/>
              <a:t>由于这些用户并没有设置密码，尚处于锁定状态，因此无法登录系统。</a:t>
            </a:r>
          </a:p>
        </p:txBody>
      </p:sp>
    </p:spTree>
    <p:custDataLst>
      <p:tags r:id="rId1"/>
    </p:custDataLst>
    <p:extLst>
      <p:ext uri="{BB962C8B-B14F-4D97-AF65-F5344CB8AC3E}">
        <p14:creationId xmlns:p14="http://schemas.microsoft.com/office/powerpoint/2010/main" val="965114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466938" y="1812324"/>
            <a:ext cx="8429824" cy="646331"/>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）设置</a:t>
            </a:r>
            <a:r>
              <a:rPr lang="zh-CN" altLang="en-US" b="1" u="sng" dirty="0" smtClean="0">
                <a:solidFill>
                  <a:srgbClr val="0070C0"/>
                </a:solidFill>
              </a:rPr>
              <a:t>密码（</a:t>
            </a:r>
            <a:r>
              <a:rPr lang="en-US" altLang="zh-CN" b="1" u="sng" dirty="0" err="1" smtClean="0">
                <a:solidFill>
                  <a:srgbClr val="0070C0"/>
                </a:solidFill>
              </a:rPr>
              <a:t>passwd</a:t>
            </a:r>
            <a:r>
              <a:rPr lang="zh-CN" altLang="en-US" b="1" u="sng" dirty="0">
                <a:solidFill>
                  <a:srgbClr val="0070C0"/>
                </a:solidFill>
              </a:rPr>
              <a:t> </a:t>
            </a:r>
            <a:r>
              <a:rPr lang="zh-CN" altLang="en-US" b="1" u="sng" dirty="0" smtClean="0">
                <a:solidFill>
                  <a:srgbClr val="0070C0"/>
                </a:solidFill>
              </a:rPr>
              <a:t>  选项  用户名）</a:t>
            </a:r>
            <a:endParaRPr lang="en-US" altLang="zh-CN" b="1" u="sng" dirty="0">
              <a:solidFill>
                <a:srgbClr val="0070C0"/>
              </a:solidFill>
            </a:endParaRPr>
          </a:p>
        </p:txBody>
      </p:sp>
      <p:sp>
        <p:nvSpPr>
          <p:cNvPr id="13" name="圆角矩形 12"/>
          <p:cNvSpPr/>
          <p:nvPr/>
        </p:nvSpPr>
        <p:spPr>
          <a:xfrm>
            <a:off x="4123049" y="2590799"/>
            <a:ext cx="4081150" cy="721295"/>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dirty="0" err="1" smtClean="0">
                <a:solidFill>
                  <a:schemeClr val="tx1"/>
                </a:solidFill>
              </a:rPr>
              <a:t>passwd</a:t>
            </a:r>
            <a:r>
              <a:rPr lang="zh-CN" altLang="en-US" dirty="0" smtClean="0">
                <a:solidFill>
                  <a:schemeClr val="tx1"/>
                </a:solidFill>
              </a:rPr>
              <a:t>用于为指定用户设置密码</a:t>
            </a:r>
            <a:endParaRPr lang="en-US" altLang="zh-CN" dirty="0">
              <a:solidFill>
                <a:schemeClr val="tx1"/>
              </a:solidFill>
            </a:endParaRPr>
          </a:p>
        </p:txBody>
      </p:sp>
      <p:sp>
        <p:nvSpPr>
          <p:cNvPr id="15" name="圆角矩形 14"/>
          <p:cNvSpPr/>
          <p:nvPr/>
        </p:nvSpPr>
        <p:spPr>
          <a:xfrm>
            <a:off x="466938" y="3621974"/>
            <a:ext cx="5867399" cy="1254826"/>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chemeClr val="tx1"/>
                </a:solidFill>
              </a:rPr>
              <a:t>该命令的选项只有</a:t>
            </a:r>
            <a:r>
              <a:rPr lang="en-US" altLang="zh-CN" dirty="0">
                <a:solidFill>
                  <a:schemeClr val="tx1"/>
                </a:solidFill>
              </a:rPr>
              <a:t>root</a:t>
            </a:r>
            <a:r>
              <a:rPr lang="zh-CN" altLang="en-US" dirty="0">
                <a:solidFill>
                  <a:schemeClr val="tx1"/>
                </a:solidFill>
              </a:rPr>
              <a:t>身份可以用，普通用户执行</a:t>
            </a:r>
            <a:r>
              <a:rPr lang="en-US" altLang="zh-CN" dirty="0" err="1">
                <a:solidFill>
                  <a:schemeClr val="tx1"/>
                </a:solidFill>
              </a:rPr>
              <a:t>passwd</a:t>
            </a:r>
            <a:r>
              <a:rPr lang="zh-CN" altLang="en-US" dirty="0">
                <a:solidFill>
                  <a:schemeClr val="tx1"/>
                </a:solidFill>
              </a:rPr>
              <a:t>只能修改自己的密码</a:t>
            </a:r>
          </a:p>
        </p:txBody>
      </p:sp>
    </p:spTree>
    <p:custDataLst>
      <p:tags r:id="rId1"/>
    </p:custDataLst>
    <p:extLst>
      <p:ext uri="{BB962C8B-B14F-4D97-AF65-F5344CB8AC3E}">
        <p14:creationId xmlns:p14="http://schemas.microsoft.com/office/powerpoint/2010/main" val="3571330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466938" y="1812324"/>
            <a:ext cx="8429824" cy="646331"/>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）设置</a:t>
            </a:r>
            <a:r>
              <a:rPr lang="zh-CN" altLang="en-US" b="1" u="sng" dirty="0" smtClean="0">
                <a:solidFill>
                  <a:srgbClr val="0070C0"/>
                </a:solidFill>
              </a:rPr>
              <a:t>密码（</a:t>
            </a:r>
            <a:r>
              <a:rPr lang="en-US" altLang="zh-CN" b="1" u="sng" dirty="0" err="1" smtClean="0">
                <a:solidFill>
                  <a:srgbClr val="0070C0"/>
                </a:solidFill>
              </a:rPr>
              <a:t>passwd</a:t>
            </a:r>
            <a:r>
              <a:rPr lang="zh-CN" altLang="en-US" b="1" u="sng" dirty="0">
                <a:solidFill>
                  <a:srgbClr val="0070C0"/>
                </a:solidFill>
              </a:rPr>
              <a:t> </a:t>
            </a:r>
            <a:r>
              <a:rPr lang="zh-CN" altLang="en-US" b="1" u="sng" dirty="0" smtClean="0">
                <a:solidFill>
                  <a:srgbClr val="0070C0"/>
                </a:solidFill>
              </a:rPr>
              <a:t>  选项  用户名）</a:t>
            </a:r>
            <a:endParaRPr lang="en-US" altLang="zh-CN" b="1" u="sng" dirty="0">
              <a:solidFill>
                <a:srgbClr val="0070C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093702787"/>
              </p:ext>
            </p:extLst>
          </p:nvPr>
        </p:nvGraphicFramePr>
        <p:xfrm>
          <a:off x="794083" y="2684738"/>
          <a:ext cx="7664117" cy="2700060"/>
        </p:xfrm>
        <a:graphic>
          <a:graphicData uri="http://schemas.openxmlformats.org/drawingml/2006/table">
            <a:tbl>
              <a:tblPr firstRow="1" bandRow="1">
                <a:tableStyleId>{00A15C55-8517-42AA-B614-E9B94910E393}</a:tableStyleId>
              </a:tblPr>
              <a:tblGrid>
                <a:gridCol w="1339517"/>
                <a:gridCol w="6324600"/>
              </a:tblGrid>
              <a:tr h="540012">
                <a:tc>
                  <a:txBody>
                    <a:bodyPr/>
                    <a:lstStyle/>
                    <a:p>
                      <a:pPr algn="ctr">
                        <a:spcAft>
                          <a:spcPts val="0"/>
                        </a:spcAft>
                      </a:pPr>
                      <a:r>
                        <a:rPr lang="zh-CN" altLang="en-US" sz="1400" b="1" kern="100" dirty="0" smtClean="0">
                          <a:effectLst/>
                          <a:latin typeface="Times New Roman"/>
                          <a:ea typeface="宋体"/>
                        </a:rPr>
                        <a:t>选项</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r>
              <a:tr h="54001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-l</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锁定密码，锁定后无法登录（新用户默认锁定，更改密码后自动解锁）</a:t>
                      </a:r>
                    </a:p>
                  </a:txBody>
                  <a:tcPr marL="68580" marR="68580" marT="0" marB="0" anchor="ctr"/>
                </a:tc>
              </a:tr>
              <a:tr h="54001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-u</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解锁密码</a:t>
                      </a:r>
                    </a:p>
                  </a:txBody>
                  <a:tcPr marL="68580" marR="68580" marT="0" marB="0" anchor="ctr"/>
                </a:tc>
              </a:tr>
              <a:tr h="54001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-d</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删除密码（删除后登录时将无需输入密码）</a:t>
                      </a:r>
                    </a:p>
                  </a:txBody>
                  <a:tcPr marL="68580" marR="68580" marT="0" marB="0" anchor="ctr"/>
                </a:tc>
              </a:tr>
              <a:tr h="54001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-S</a:t>
                      </a:r>
                      <a:endParaRPr lang="zh-CN" sz="1400" kern="10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列出密码相关信息</a:t>
                      </a: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2326237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466938" y="1812324"/>
            <a:ext cx="8429824" cy="646331"/>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）设置</a:t>
            </a:r>
            <a:r>
              <a:rPr lang="zh-CN" altLang="en-US" b="1" u="sng" dirty="0" smtClean="0">
                <a:solidFill>
                  <a:srgbClr val="0070C0"/>
                </a:solidFill>
              </a:rPr>
              <a:t>密码（</a:t>
            </a:r>
            <a:r>
              <a:rPr lang="en-US" altLang="zh-CN" b="1" u="sng" dirty="0" err="1" smtClean="0">
                <a:solidFill>
                  <a:srgbClr val="0070C0"/>
                </a:solidFill>
              </a:rPr>
              <a:t>passwd</a:t>
            </a:r>
            <a:r>
              <a:rPr lang="zh-CN" altLang="en-US" b="1" u="sng" dirty="0">
                <a:solidFill>
                  <a:srgbClr val="0070C0"/>
                </a:solidFill>
              </a:rPr>
              <a:t> </a:t>
            </a:r>
            <a:r>
              <a:rPr lang="zh-CN" altLang="en-US" b="1" u="sng" dirty="0" smtClean="0">
                <a:solidFill>
                  <a:srgbClr val="0070C0"/>
                </a:solidFill>
              </a:rPr>
              <a:t>  选项  用户名）</a:t>
            </a:r>
            <a:endParaRPr lang="en-US" altLang="zh-CN" b="1" u="sng" dirty="0">
              <a:solidFill>
                <a:srgbClr val="0070C0"/>
              </a:solidFill>
            </a:endParaRPr>
          </a:p>
        </p:txBody>
      </p:sp>
      <p:grpSp>
        <p:nvGrpSpPr>
          <p:cNvPr id="8" name="组合 2"/>
          <p:cNvGrpSpPr>
            <a:grpSpLocks/>
          </p:cNvGrpSpPr>
          <p:nvPr/>
        </p:nvGrpSpPr>
        <p:grpSpPr bwMode="auto">
          <a:xfrm>
            <a:off x="542056" y="2592666"/>
            <a:ext cx="6384680" cy="2944534"/>
            <a:chOff x="3451224" y="3515222"/>
            <a:chExt cx="3163713" cy="2946905"/>
          </a:xfrm>
        </p:grpSpPr>
        <p:sp>
          <p:nvSpPr>
            <p:cNvPr id="9" name="矩形 1"/>
            <p:cNvSpPr>
              <a:spLocks noChangeArrowheads="1"/>
            </p:cNvSpPr>
            <p:nvPr/>
          </p:nvSpPr>
          <p:spPr bwMode="auto">
            <a:xfrm>
              <a:off x="3451224" y="3515222"/>
              <a:ext cx="3163713" cy="2946905"/>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0" name="矩形 8"/>
            <p:cNvSpPr>
              <a:spLocks noChangeArrowheads="1"/>
            </p:cNvSpPr>
            <p:nvPr/>
          </p:nvSpPr>
          <p:spPr bwMode="auto">
            <a:xfrm>
              <a:off x="3530271" y="3658903"/>
              <a:ext cx="3084666" cy="255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passwd</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bxg</a:t>
              </a:r>
              <a:endParaRPr lang="en-US" altLang="zh-CN" sz="16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Changing password for user </a:t>
              </a:r>
              <a:r>
                <a:rPr lang="en-US" altLang="zh-CN" sz="1600" b="1" kern="0" dirty="0" err="1">
                  <a:solidFill>
                    <a:prstClr val="white"/>
                  </a:solidFill>
                  <a:latin typeface="微软雅黑" pitchFamily="34" charset="-122"/>
                  <a:ea typeface="微软雅黑" pitchFamily="34" charset="-122"/>
                </a:rPr>
                <a:t>bxg</a:t>
              </a:r>
              <a:r>
                <a:rPr lang="en-US" altLang="zh-CN" sz="16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New password:</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Retype new password:</a:t>
              </a:r>
            </a:p>
            <a:p>
              <a:pPr marL="0" lvl="0" indent="0" eaLnBrk="0" hangingPunct="0">
                <a:lnSpc>
                  <a:spcPct val="200000"/>
                </a:lnSpc>
                <a:defRPr/>
              </a:pPr>
              <a:r>
                <a:rPr lang="en-US" altLang="zh-CN" sz="1600" b="1" kern="0" dirty="0" err="1">
                  <a:solidFill>
                    <a:prstClr val="white"/>
                  </a:solidFill>
                  <a:latin typeface="微软雅黑" pitchFamily="34" charset="-122"/>
                  <a:ea typeface="微软雅黑" pitchFamily="34" charset="-122"/>
                </a:rPr>
                <a:t>passwd</a:t>
              </a:r>
              <a:r>
                <a:rPr lang="en-US" altLang="zh-CN" sz="1600" b="1" kern="0" dirty="0">
                  <a:solidFill>
                    <a:prstClr val="white"/>
                  </a:solidFill>
                  <a:latin typeface="微软雅黑" pitchFamily="34" charset="-122"/>
                  <a:ea typeface="微软雅黑" pitchFamily="34" charset="-122"/>
                </a:rPr>
                <a:t>: all authentication tokens updated successfully.</a:t>
              </a:r>
            </a:p>
          </p:txBody>
        </p:sp>
      </p:grpSp>
      <p:sp>
        <p:nvSpPr>
          <p:cNvPr id="11" name="圆角矩形 10"/>
          <p:cNvSpPr/>
          <p:nvPr/>
        </p:nvSpPr>
        <p:spPr>
          <a:xfrm>
            <a:off x="3225800" y="3811978"/>
            <a:ext cx="4318000" cy="613599"/>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在输入密码时，</a:t>
            </a:r>
            <a:r>
              <a:rPr lang="en-US" altLang="zh-CN" dirty="0">
                <a:solidFill>
                  <a:schemeClr val="tx1"/>
                </a:solidFill>
              </a:rPr>
              <a:t>Linux</a:t>
            </a:r>
            <a:r>
              <a:rPr lang="zh-CN" altLang="en-US" dirty="0">
                <a:solidFill>
                  <a:schemeClr val="tx1"/>
                </a:solidFill>
              </a:rPr>
              <a:t>会检查密码的强度</a:t>
            </a:r>
          </a:p>
        </p:txBody>
      </p:sp>
      <p:sp>
        <p:nvSpPr>
          <p:cNvPr id="12" name="圆角矩形 11"/>
          <p:cNvSpPr/>
          <p:nvPr/>
        </p:nvSpPr>
        <p:spPr>
          <a:xfrm>
            <a:off x="5175662" y="2279031"/>
            <a:ext cx="3505200" cy="91440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普通</a:t>
            </a:r>
            <a:r>
              <a:rPr lang="zh-CN" altLang="en-US" dirty="0">
                <a:solidFill>
                  <a:schemeClr val="tx1"/>
                </a:solidFill>
              </a:rPr>
              <a:t>用户的密码要求尽量</a:t>
            </a:r>
            <a:r>
              <a:rPr lang="zh-CN" altLang="en-US" dirty="0" smtClean="0">
                <a:solidFill>
                  <a:schemeClr val="tx1"/>
                </a:solidFill>
              </a:rPr>
              <a:t>复杂</a:t>
            </a:r>
            <a:endParaRPr lang="en-US" altLang="zh-CN" dirty="0" smtClean="0">
              <a:solidFill>
                <a:schemeClr val="tx1"/>
              </a:solidFill>
            </a:endParaRPr>
          </a:p>
          <a:p>
            <a:pPr algn="ctr"/>
            <a:r>
              <a:rPr lang="zh-CN" altLang="en-US" dirty="0" smtClean="0">
                <a:solidFill>
                  <a:schemeClr val="tx1"/>
                </a:solidFill>
              </a:rPr>
              <a:t>（</a:t>
            </a:r>
            <a:r>
              <a:rPr lang="zh-CN" altLang="en-US" dirty="0">
                <a:solidFill>
                  <a:schemeClr val="tx1"/>
                </a:solidFill>
              </a:rPr>
              <a:t>至少</a:t>
            </a:r>
            <a:r>
              <a:rPr lang="en-US" altLang="zh-CN" dirty="0">
                <a:solidFill>
                  <a:schemeClr val="tx1"/>
                </a:solidFill>
              </a:rPr>
              <a:t>6</a:t>
            </a:r>
            <a:r>
              <a:rPr lang="zh-CN" altLang="en-US" dirty="0">
                <a:solidFill>
                  <a:schemeClr val="tx1"/>
                </a:solidFill>
              </a:rPr>
              <a:t>位、包含字母和数字</a:t>
            </a:r>
            <a:r>
              <a:rPr lang="zh-CN" altLang="en-US" dirty="0" smtClean="0">
                <a:solidFill>
                  <a:schemeClr val="tx1"/>
                </a:solidFill>
              </a:rPr>
              <a:t>）</a:t>
            </a:r>
            <a:endParaRPr lang="zh-CN" altLang="en-US" dirty="0">
              <a:solidFill>
                <a:schemeClr val="tx1"/>
              </a:solidFill>
            </a:endParaRPr>
          </a:p>
        </p:txBody>
      </p:sp>
      <p:sp>
        <p:nvSpPr>
          <p:cNvPr id="13" name="圆角矩形 12"/>
          <p:cNvSpPr/>
          <p:nvPr/>
        </p:nvSpPr>
        <p:spPr>
          <a:xfrm>
            <a:off x="781462" y="5438898"/>
            <a:ext cx="7899400" cy="606301"/>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如果是常见的弱密码或与用户名相同，会出现“</a:t>
            </a:r>
            <a:r>
              <a:rPr lang="en-US" altLang="zh-CN" dirty="0">
                <a:solidFill>
                  <a:schemeClr val="tx1"/>
                </a:solidFill>
              </a:rPr>
              <a:t>BAD </a:t>
            </a:r>
            <a:r>
              <a:rPr lang="en-US" altLang="zh-CN" dirty="0" smtClean="0">
                <a:solidFill>
                  <a:schemeClr val="tx1"/>
                </a:solidFill>
              </a:rPr>
              <a:t>PASSWORD</a:t>
            </a:r>
            <a:r>
              <a:rPr lang="zh-CN" altLang="en-US" dirty="0" smtClean="0">
                <a:solidFill>
                  <a:schemeClr val="tx1"/>
                </a:solidFill>
              </a:rPr>
              <a:t>”提示</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2770828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77923" y="2881858"/>
            <a:ext cx="8302939" cy="1892014"/>
            <a:chOff x="415635" y="2398807"/>
            <a:chExt cx="7920000" cy="2160000"/>
          </a:xfrm>
        </p:grpSpPr>
        <p:sp>
          <p:nvSpPr>
            <p:cNvPr id="13" name="矩形 12"/>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7558625" y="2501856"/>
            <a:ext cx="1235034" cy="866899"/>
            <a:chOff x="7623958" y="2018805"/>
            <a:chExt cx="1235034" cy="866899"/>
          </a:xfrm>
        </p:grpSpPr>
        <p:sp>
          <p:nvSpPr>
            <p:cNvPr id="22" name="泪滴形 21"/>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466938" y="1812324"/>
            <a:ext cx="8429824" cy="646331"/>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）设置</a:t>
            </a:r>
            <a:r>
              <a:rPr lang="zh-CN" altLang="en-US" b="1" u="sng" dirty="0" smtClean="0">
                <a:solidFill>
                  <a:srgbClr val="0070C0"/>
                </a:solidFill>
              </a:rPr>
              <a:t>密码（</a:t>
            </a:r>
            <a:r>
              <a:rPr lang="en-US" altLang="zh-CN" b="1" u="sng" dirty="0" err="1" smtClean="0">
                <a:solidFill>
                  <a:srgbClr val="0070C0"/>
                </a:solidFill>
              </a:rPr>
              <a:t>passwd</a:t>
            </a:r>
            <a:r>
              <a:rPr lang="zh-CN" altLang="en-US" b="1" u="sng" dirty="0">
                <a:solidFill>
                  <a:srgbClr val="0070C0"/>
                </a:solidFill>
              </a:rPr>
              <a:t> </a:t>
            </a:r>
            <a:r>
              <a:rPr lang="zh-CN" altLang="en-US" b="1" u="sng" dirty="0" smtClean="0">
                <a:solidFill>
                  <a:srgbClr val="0070C0"/>
                </a:solidFill>
              </a:rPr>
              <a:t>  选项  用户名）</a:t>
            </a:r>
            <a:endParaRPr lang="en-US" altLang="zh-CN" b="1" u="sng" dirty="0">
              <a:solidFill>
                <a:srgbClr val="0070C0"/>
              </a:solidFill>
            </a:endParaRPr>
          </a:p>
        </p:txBody>
      </p:sp>
      <p:sp>
        <p:nvSpPr>
          <p:cNvPr id="20" name="矩形 19"/>
          <p:cNvSpPr/>
          <p:nvPr/>
        </p:nvSpPr>
        <p:spPr>
          <a:xfrm>
            <a:off x="485570" y="3179093"/>
            <a:ext cx="8233004" cy="1111907"/>
          </a:xfrm>
          <a:prstGeom prst="rect">
            <a:avLst/>
          </a:prstGeom>
        </p:spPr>
        <p:txBody>
          <a:bodyPr wrap="square">
            <a:spAutoFit/>
          </a:bodyPr>
          <a:lstStyle/>
          <a:p>
            <a:pPr>
              <a:lnSpc>
                <a:spcPct val="200000"/>
              </a:lnSpc>
            </a:pPr>
            <a:r>
              <a:rPr lang="zh-CN" altLang="en-US" dirty="0"/>
              <a:t>用户的密码保存在</a:t>
            </a:r>
            <a:r>
              <a:rPr lang="en-US" altLang="zh-CN" dirty="0"/>
              <a:t>/</a:t>
            </a:r>
            <a:r>
              <a:rPr lang="en-US" altLang="zh-CN" dirty="0" err="1"/>
              <a:t>etc</a:t>
            </a:r>
            <a:r>
              <a:rPr lang="en-US" altLang="zh-CN" dirty="0"/>
              <a:t>/shadow</a:t>
            </a:r>
            <a:r>
              <a:rPr lang="zh-CN" altLang="en-US" dirty="0"/>
              <a:t>文件中，且密码是加密存储的，直接查看该文件的内容无法获知密码原文</a:t>
            </a:r>
            <a:r>
              <a:rPr lang="zh-CN" altLang="en-US" dirty="0" smtClean="0"/>
              <a:t>。为了</a:t>
            </a:r>
            <a:r>
              <a:rPr lang="zh-CN" altLang="en-US" dirty="0"/>
              <a:t>安全，普通用户没有查看该文件的权限。</a:t>
            </a:r>
          </a:p>
        </p:txBody>
      </p:sp>
    </p:spTree>
    <p:custDataLst>
      <p:tags r:id="rId1"/>
    </p:custDataLst>
    <p:extLst>
      <p:ext uri="{BB962C8B-B14F-4D97-AF65-F5344CB8AC3E}">
        <p14:creationId xmlns:p14="http://schemas.microsoft.com/office/powerpoint/2010/main" val="3647537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466938" y="1812324"/>
            <a:ext cx="8429824" cy="646331"/>
          </a:xfrm>
          <a:prstGeom prst="rect">
            <a:avLst/>
          </a:prstGeom>
        </p:spPr>
        <p:txBody>
          <a:bodyPr wrap="square">
            <a:spAutoFit/>
          </a:bodyPr>
          <a:lstStyle/>
          <a:p>
            <a:pPr>
              <a:lnSpc>
                <a:spcPct val="200000"/>
              </a:lnSpc>
            </a:pPr>
            <a:r>
              <a:rPr lang="zh-CN" altLang="en-US" b="1" u="sng" dirty="0" smtClean="0">
                <a:solidFill>
                  <a:srgbClr val="0070C0"/>
                </a:solidFill>
              </a:rPr>
              <a:t>（</a:t>
            </a:r>
            <a:r>
              <a:rPr lang="en-US" altLang="zh-CN" b="1" u="sng" dirty="0" smtClean="0">
                <a:solidFill>
                  <a:srgbClr val="0070C0"/>
                </a:solidFill>
              </a:rPr>
              <a:t>3</a:t>
            </a:r>
            <a:r>
              <a:rPr lang="zh-CN" altLang="en-US" b="1" u="sng" dirty="0">
                <a:solidFill>
                  <a:srgbClr val="0070C0"/>
                </a:solidFill>
              </a:rPr>
              <a:t>）删除</a:t>
            </a:r>
            <a:r>
              <a:rPr lang="zh-CN" altLang="en-US" b="1" u="sng" dirty="0" smtClean="0">
                <a:solidFill>
                  <a:srgbClr val="0070C0"/>
                </a:solidFill>
              </a:rPr>
              <a:t>用户（</a:t>
            </a:r>
            <a:r>
              <a:rPr lang="en-US" altLang="zh-CN" b="1" u="sng" dirty="0" err="1">
                <a:solidFill>
                  <a:srgbClr val="0070C0"/>
                </a:solidFill>
              </a:rPr>
              <a:t>userdel</a:t>
            </a:r>
            <a:r>
              <a:rPr lang="zh-CN" altLang="en-US" b="1" u="sng" dirty="0">
                <a:solidFill>
                  <a:srgbClr val="0070C0"/>
                </a:solidFill>
              </a:rPr>
              <a:t>命令）</a:t>
            </a:r>
            <a:endParaRPr lang="en-US" altLang="zh-CN" b="1" u="sng" dirty="0">
              <a:solidFill>
                <a:srgbClr val="0070C0"/>
              </a:solidFill>
            </a:endParaRPr>
          </a:p>
        </p:txBody>
      </p:sp>
      <p:sp>
        <p:nvSpPr>
          <p:cNvPr id="13" name="圆角矩形 12"/>
          <p:cNvSpPr/>
          <p:nvPr/>
        </p:nvSpPr>
        <p:spPr>
          <a:xfrm>
            <a:off x="1975350" y="2603498"/>
            <a:ext cx="4838699" cy="721295"/>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chemeClr val="tx1"/>
                </a:solidFill>
              </a:rPr>
              <a:t>删除用户使用</a:t>
            </a:r>
            <a:r>
              <a:rPr lang="en-US" altLang="zh-CN" dirty="0" err="1">
                <a:solidFill>
                  <a:schemeClr val="tx1"/>
                </a:solidFill>
              </a:rPr>
              <a:t>userdel</a:t>
            </a:r>
            <a:r>
              <a:rPr lang="zh-CN" altLang="en-US" dirty="0">
                <a:solidFill>
                  <a:schemeClr val="tx1"/>
                </a:solidFill>
              </a:rPr>
              <a:t>命令，需要</a:t>
            </a:r>
            <a:r>
              <a:rPr lang="en-US" altLang="zh-CN" dirty="0">
                <a:solidFill>
                  <a:schemeClr val="tx1"/>
                </a:solidFill>
              </a:rPr>
              <a:t>root</a:t>
            </a:r>
            <a:r>
              <a:rPr lang="zh-CN" altLang="en-US" dirty="0" smtClean="0">
                <a:solidFill>
                  <a:schemeClr val="tx1"/>
                </a:solidFill>
              </a:rPr>
              <a:t>权限</a:t>
            </a:r>
            <a:endParaRPr lang="en-US" altLang="zh-CN" dirty="0">
              <a:solidFill>
                <a:schemeClr val="tx1"/>
              </a:solidFill>
            </a:endParaRPr>
          </a:p>
        </p:txBody>
      </p:sp>
      <p:sp>
        <p:nvSpPr>
          <p:cNvPr id="21" name="圆角矩形 20"/>
          <p:cNvSpPr/>
          <p:nvPr/>
        </p:nvSpPr>
        <p:spPr>
          <a:xfrm>
            <a:off x="550064" y="3619499"/>
            <a:ext cx="8074224" cy="721295"/>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smtClean="0">
                <a:solidFill>
                  <a:schemeClr val="tx1"/>
                </a:solidFill>
              </a:rPr>
              <a:t>选项</a:t>
            </a:r>
            <a:r>
              <a:rPr lang="zh-CN" altLang="en-US" dirty="0">
                <a:solidFill>
                  <a:schemeClr val="tx1"/>
                </a:solidFill>
              </a:rPr>
              <a:t>“</a:t>
            </a:r>
            <a:r>
              <a:rPr lang="en-US" altLang="zh-CN" dirty="0">
                <a:solidFill>
                  <a:schemeClr val="tx1"/>
                </a:solidFill>
              </a:rPr>
              <a:t>-</a:t>
            </a:r>
            <a:r>
              <a:rPr lang="en-US" altLang="zh-CN" dirty="0" smtClean="0">
                <a:solidFill>
                  <a:schemeClr val="tx1"/>
                </a:solidFill>
              </a:rPr>
              <a:t>r</a:t>
            </a:r>
            <a:r>
              <a:rPr lang="zh-CN" altLang="en-US" dirty="0" smtClean="0">
                <a:solidFill>
                  <a:schemeClr val="tx1"/>
                </a:solidFill>
              </a:rPr>
              <a:t>”用于</a:t>
            </a:r>
            <a:r>
              <a:rPr lang="zh-CN" altLang="en-US" dirty="0">
                <a:solidFill>
                  <a:schemeClr val="tx1"/>
                </a:solidFill>
              </a:rPr>
              <a:t>在删除用户的同时删除与其相关的所有文件</a:t>
            </a:r>
            <a:r>
              <a:rPr lang="zh-CN" altLang="en-US" dirty="0" smtClean="0">
                <a:solidFill>
                  <a:schemeClr val="tx1"/>
                </a:solidFill>
              </a:rPr>
              <a:t>，如</a:t>
            </a:r>
            <a:r>
              <a:rPr lang="zh-CN" altLang="en-US" dirty="0">
                <a:solidFill>
                  <a:schemeClr val="tx1"/>
                </a:solidFill>
              </a:rPr>
              <a:t>用户的家目录</a:t>
            </a:r>
            <a:endParaRPr lang="en-US" altLang="zh-CN" dirty="0">
              <a:solidFill>
                <a:schemeClr val="tx1"/>
              </a:solidFill>
            </a:endParaRPr>
          </a:p>
        </p:txBody>
      </p:sp>
      <p:sp>
        <p:nvSpPr>
          <p:cNvPr id="22" name="圆角矩形 21"/>
          <p:cNvSpPr/>
          <p:nvPr/>
        </p:nvSpPr>
        <p:spPr>
          <a:xfrm>
            <a:off x="1642373" y="4634673"/>
            <a:ext cx="5672831" cy="721295"/>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chemeClr val="tx1"/>
                </a:solidFill>
              </a:rPr>
              <a:t>选项“</a:t>
            </a:r>
            <a:r>
              <a:rPr lang="en-US" altLang="zh-CN" dirty="0">
                <a:solidFill>
                  <a:schemeClr val="tx1"/>
                </a:solidFill>
              </a:rPr>
              <a:t>-</a:t>
            </a:r>
            <a:r>
              <a:rPr lang="en-US" altLang="zh-CN" dirty="0" smtClean="0">
                <a:solidFill>
                  <a:schemeClr val="tx1"/>
                </a:solidFill>
              </a:rPr>
              <a:t>f</a:t>
            </a:r>
            <a:r>
              <a:rPr lang="zh-CN" altLang="en-US" dirty="0" smtClean="0">
                <a:solidFill>
                  <a:schemeClr val="tx1"/>
                </a:solidFill>
              </a:rPr>
              <a:t>”用于</a:t>
            </a:r>
            <a:r>
              <a:rPr lang="zh-CN" altLang="en-US" dirty="0">
                <a:solidFill>
                  <a:schemeClr val="tx1"/>
                </a:solidFill>
              </a:rPr>
              <a:t>强制删除用户，即使该用户已经登录</a:t>
            </a:r>
          </a:p>
        </p:txBody>
      </p:sp>
    </p:spTree>
    <p:custDataLst>
      <p:tags r:id="rId1"/>
    </p:custDataLst>
    <p:extLst>
      <p:ext uri="{BB962C8B-B14F-4D97-AF65-F5344CB8AC3E}">
        <p14:creationId xmlns:p14="http://schemas.microsoft.com/office/powerpoint/2010/main" val="3001503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466938" y="1812324"/>
            <a:ext cx="8429824" cy="646331"/>
          </a:xfrm>
          <a:prstGeom prst="rect">
            <a:avLst/>
          </a:prstGeom>
        </p:spPr>
        <p:txBody>
          <a:bodyPr wrap="square">
            <a:spAutoFit/>
          </a:bodyPr>
          <a:lstStyle/>
          <a:p>
            <a:pPr>
              <a:lnSpc>
                <a:spcPct val="200000"/>
              </a:lnSpc>
            </a:pPr>
            <a:r>
              <a:rPr lang="zh-CN" altLang="en-US" b="1" u="sng" dirty="0" smtClean="0">
                <a:solidFill>
                  <a:srgbClr val="0070C0"/>
                </a:solidFill>
              </a:rPr>
              <a:t>（</a:t>
            </a:r>
            <a:r>
              <a:rPr lang="en-US" altLang="zh-CN" b="1" u="sng" dirty="0" smtClean="0">
                <a:solidFill>
                  <a:srgbClr val="0070C0"/>
                </a:solidFill>
              </a:rPr>
              <a:t>3</a:t>
            </a:r>
            <a:r>
              <a:rPr lang="zh-CN" altLang="en-US" b="1" u="sng" dirty="0">
                <a:solidFill>
                  <a:srgbClr val="0070C0"/>
                </a:solidFill>
              </a:rPr>
              <a:t>）删除</a:t>
            </a:r>
            <a:r>
              <a:rPr lang="zh-CN" altLang="en-US" b="1" u="sng" dirty="0" smtClean="0">
                <a:solidFill>
                  <a:srgbClr val="0070C0"/>
                </a:solidFill>
              </a:rPr>
              <a:t>用户（</a:t>
            </a:r>
            <a:r>
              <a:rPr lang="en-US" altLang="zh-CN" b="1" u="sng" dirty="0" err="1">
                <a:solidFill>
                  <a:srgbClr val="0070C0"/>
                </a:solidFill>
              </a:rPr>
              <a:t>userdel</a:t>
            </a:r>
            <a:r>
              <a:rPr lang="zh-CN" altLang="en-US" b="1" u="sng" dirty="0">
                <a:solidFill>
                  <a:srgbClr val="0070C0"/>
                </a:solidFill>
              </a:rPr>
              <a:t>命令）</a:t>
            </a:r>
            <a:endParaRPr lang="en-US" altLang="zh-CN" b="1" u="sng" dirty="0">
              <a:solidFill>
                <a:srgbClr val="0070C0"/>
              </a:solidFill>
            </a:endParaRPr>
          </a:p>
        </p:txBody>
      </p:sp>
      <p:grpSp>
        <p:nvGrpSpPr>
          <p:cNvPr id="8" name="组合 2"/>
          <p:cNvGrpSpPr>
            <a:grpSpLocks/>
          </p:cNvGrpSpPr>
          <p:nvPr/>
        </p:nvGrpSpPr>
        <p:grpSpPr bwMode="auto">
          <a:xfrm>
            <a:off x="1537931" y="2541866"/>
            <a:ext cx="6133526" cy="3452534"/>
            <a:chOff x="3451224" y="3515222"/>
            <a:chExt cx="3039262" cy="3455313"/>
          </a:xfrm>
        </p:grpSpPr>
        <p:sp>
          <p:nvSpPr>
            <p:cNvPr id="9" name="矩形 1"/>
            <p:cNvSpPr>
              <a:spLocks noChangeArrowheads="1"/>
            </p:cNvSpPr>
            <p:nvPr/>
          </p:nvSpPr>
          <p:spPr bwMode="auto">
            <a:xfrm>
              <a:off x="3451224" y="3515222"/>
              <a:ext cx="3039262" cy="3455313"/>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0" name="矩形 8"/>
            <p:cNvSpPr>
              <a:spLocks noChangeArrowheads="1"/>
            </p:cNvSpPr>
            <p:nvPr/>
          </p:nvSpPr>
          <p:spPr bwMode="auto">
            <a:xfrm>
              <a:off x="3530272" y="3658903"/>
              <a:ext cx="2913139" cy="304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userdel</a:t>
              </a:r>
              <a:r>
                <a:rPr lang="en-US" altLang="zh-CN" sz="1600" b="1" kern="0" dirty="0">
                  <a:solidFill>
                    <a:prstClr val="white"/>
                  </a:solidFill>
                  <a:latin typeface="微软雅黑" pitchFamily="34" charset="-122"/>
                  <a:ea typeface="微软雅黑" pitchFamily="34" charset="-122"/>
                </a:rPr>
                <a:t> -r </a:t>
              </a:r>
              <a:r>
                <a:rPr lang="en-US" altLang="zh-CN" sz="1600" b="1" kern="0" dirty="0" err="1">
                  <a:solidFill>
                    <a:prstClr val="white"/>
                  </a:solidFill>
                  <a:latin typeface="微软雅黑" pitchFamily="34" charset="-122"/>
                  <a:ea typeface="微软雅黑" pitchFamily="34" charset="-122"/>
                </a:rPr>
                <a:t>bxg</a:t>
              </a:r>
              <a:endParaRPr lang="en-US" altLang="zh-CN" sz="16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err="1">
                  <a:solidFill>
                    <a:prstClr val="white"/>
                  </a:solidFill>
                  <a:latin typeface="微软雅黑" pitchFamily="34" charset="-122"/>
                  <a:ea typeface="微软雅黑" pitchFamily="34" charset="-122"/>
                </a:rPr>
                <a:t>userdel</a:t>
              </a:r>
              <a:r>
                <a:rPr lang="en-US" altLang="zh-CN" sz="1600" b="1" kern="0" dirty="0">
                  <a:solidFill>
                    <a:prstClr val="white"/>
                  </a:solidFill>
                  <a:latin typeface="微软雅黑" pitchFamily="34" charset="-122"/>
                  <a:ea typeface="微软雅黑" pitchFamily="34" charset="-122"/>
                </a:rPr>
                <a:t>: user </a:t>
              </a:r>
              <a:r>
                <a:rPr lang="en-US" altLang="zh-CN" sz="1600" b="1" kern="0" dirty="0" err="1">
                  <a:solidFill>
                    <a:prstClr val="white"/>
                  </a:solidFill>
                  <a:latin typeface="微软雅黑" pitchFamily="34" charset="-122"/>
                  <a:ea typeface="微软雅黑" pitchFamily="34" charset="-122"/>
                </a:rPr>
                <a:t>bxg</a:t>
              </a:r>
              <a:r>
                <a:rPr lang="en-US" altLang="zh-CN" sz="1600" b="1" kern="0" dirty="0">
                  <a:solidFill>
                    <a:prstClr val="white"/>
                  </a:solidFill>
                  <a:latin typeface="微软雅黑" pitchFamily="34" charset="-122"/>
                  <a:ea typeface="微软雅黑" pitchFamily="34" charset="-122"/>
                </a:rPr>
                <a:t> is currently used by process 3860</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userdel</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rf</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bxg</a:t>
              </a:r>
              <a:endParaRPr lang="en-US" altLang="zh-CN" sz="16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err="1">
                  <a:solidFill>
                    <a:prstClr val="white"/>
                  </a:solidFill>
                  <a:latin typeface="微软雅黑" pitchFamily="34" charset="-122"/>
                  <a:ea typeface="微软雅黑" pitchFamily="34" charset="-122"/>
                </a:rPr>
                <a:t>userdel</a:t>
              </a:r>
              <a:r>
                <a:rPr lang="en-US" altLang="zh-CN" sz="1600" b="1" kern="0" dirty="0">
                  <a:solidFill>
                    <a:prstClr val="white"/>
                  </a:solidFill>
                  <a:latin typeface="微软雅黑" pitchFamily="34" charset="-122"/>
                  <a:ea typeface="微软雅黑" pitchFamily="34" charset="-122"/>
                </a:rPr>
                <a:t>: user </a:t>
              </a:r>
              <a:r>
                <a:rPr lang="en-US" altLang="zh-CN" sz="1600" b="1" kern="0" dirty="0" err="1">
                  <a:solidFill>
                    <a:prstClr val="white"/>
                  </a:solidFill>
                  <a:latin typeface="微软雅黑" pitchFamily="34" charset="-122"/>
                  <a:ea typeface="微软雅黑" pitchFamily="34" charset="-122"/>
                </a:rPr>
                <a:t>bxg</a:t>
              </a:r>
              <a:r>
                <a:rPr lang="en-US" altLang="zh-CN" sz="1600" b="1" kern="0" dirty="0">
                  <a:solidFill>
                    <a:prstClr val="white"/>
                  </a:solidFill>
                  <a:latin typeface="微软雅黑" pitchFamily="34" charset="-122"/>
                  <a:ea typeface="微软雅黑" pitchFamily="34" charset="-122"/>
                </a:rPr>
                <a:t> is currently used by process 3860</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userdel</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bxg</a:t>
              </a:r>
              <a:endParaRPr lang="en-US" altLang="zh-CN" sz="16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err="1">
                  <a:solidFill>
                    <a:prstClr val="white"/>
                  </a:solidFill>
                  <a:latin typeface="微软雅黑" pitchFamily="34" charset="-122"/>
                  <a:ea typeface="微软雅黑" pitchFamily="34" charset="-122"/>
                </a:rPr>
                <a:t>userdel</a:t>
              </a:r>
              <a:r>
                <a:rPr lang="en-US" altLang="zh-CN" sz="1600" b="1" kern="0" dirty="0">
                  <a:solidFill>
                    <a:prstClr val="white"/>
                  </a:solidFill>
                  <a:latin typeface="微软雅黑" pitchFamily="34" charset="-122"/>
                  <a:ea typeface="微软雅黑" pitchFamily="34" charset="-122"/>
                </a:rPr>
                <a:t>: user '</a:t>
              </a:r>
              <a:r>
                <a:rPr lang="en-US" altLang="zh-CN" sz="1600" b="1" kern="0" dirty="0" err="1">
                  <a:solidFill>
                    <a:prstClr val="white"/>
                  </a:solidFill>
                  <a:latin typeface="微软雅黑" pitchFamily="34" charset="-122"/>
                  <a:ea typeface="微软雅黑" pitchFamily="34" charset="-122"/>
                </a:rPr>
                <a:t>bxg</a:t>
              </a:r>
              <a:r>
                <a:rPr lang="en-US" altLang="zh-CN" sz="1600" b="1" kern="0" dirty="0">
                  <a:solidFill>
                    <a:prstClr val="white"/>
                  </a:solidFill>
                  <a:latin typeface="微软雅黑" pitchFamily="34" charset="-122"/>
                  <a:ea typeface="微软雅黑" pitchFamily="34" charset="-122"/>
                </a:rPr>
                <a:t>' does not exist</a:t>
              </a:r>
            </a:p>
          </p:txBody>
        </p:sp>
      </p:grpSp>
    </p:spTree>
    <p:custDataLst>
      <p:tags r:id="rId1"/>
    </p:custDataLst>
    <p:extLst>
      <p:ext uri="{BB962C8B-B14F-4D97-AF65-F5344CB8AC3E}">
        <p14:creationId xmlns:p14="http://schemas.microsoft.com/office/powerpoint/2010/main" val="3064492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a:t>
            </a:r>
            <a:r>
              <a:rPr lang="zh-CN" altLang="en-US" sz="2000" b="1" dirty="0">
                <a:solidFill>
                  <a:schemeClr val="tx1">
                    <a:lumMod val="50000"/>
                    <a:lumOff val="50000"/>
                  </a:schemeClr>
                </a:solidFill>
                <a:latin typeface="微软雅黑" pitchFamily="34" charset="-122"/>
                <a:ea typeface="微软雅黑" pitchFamily="34" charset="-122"/>
              </a:rPr>
              <a:t>组管理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466938" y="1812324"/>
            <a:ext cx="8429824" cy="3416320"/>
          </a:xfrm>
          <a:prstGeom prst="rect">
            <a:avLst/>
          </a:prstGeom>
        </p:spPr>
        <p:txBody>
          <a:bodyPr wrap="square">
            <a:spAutoFit/>
          </a:bodyPr>
          <a:lstStyle/>
          <a:p>
            <a:pPr>
              <a:lnSpc>
                <a:spcPct val="200000"/>
              </a:lnSpc>
            </a:pPr>
            <a:r>
              <a:rPr lang="zh-CN" altLang="en-US" b="1" u="sng" dirty="0">
                <a:solidFill>
                  <a:srgbClr val="0070C0"/>
                </a:solidFill>
              </a:rPr>
              <a:t>用户和组的</a:t>
            </a:r>
            <a:r>
              <a:rPr lang="zh-CN" altLang="en-US" b="1" u="sng" dirty="0" smtClean="0">
                <a:solidFill>
                  <a:srgbClr val="0070C0"/>
                </a:solidFill>
              </a:rPr>
              <a:t>关系</a:t>
            </a:r>
            <a:r>
              <a:rPr lang="zh-CN" altLang="en-US" dirty="0" smtClean="0"/>
              <a:t>：</a:t>
            </a:r>
            <a:r>
              <a:rPr lang="zh-CN" altLang="zh-CN" dirty="0" smtClean="0"/>
              <a:t>每个</a:t>
            </a:r>
            <a:r>
              <a:rPr lang="zh-CN" altLang="zh-CN" dirty="0"/>
              <a:t>用户必须属于一个基本用户组，可拥有多个附加用户</a:t>
            </a:r>
            <a:r>
              <a:rPr lang="zh-CN" altLang="zh-CN" dirty="0" smtClean="0"/>
              <a:t>组</a:t>
            </a:r>
            <a:r>
              <a:rPr lang="zh-CN" altLang="en-US" dirty="0" smtClean="0"/>
              <a:t>；</a:t>
            </a:r>
            <a:endParaRPr lang="en-US" altLang="zh-CN" dirty="0"/>
          </a:p>
          <a:p>
            <a:pPr>
              <a:lnSpc>
                <a:spcPct val="200000"/>
              </a:lnSpc>
            </a:pPr>
            <a:r>
              <a:rPr lang="zh-CN" altLang="en-US" b="1" u="sng" dirty="0">
                <a:solidFill>
                  <a:srgbClr val="0070C0"/>
                </a:solidFill>
              </a:rPr>
              <a:t>添加组</a:t>
            </a:r>
            <a:r>
              <a:rPr lang="zh-CN" altLang="en-US" dirty="0"/>
              <a:t>：使用</a:t>
            </a:r>
            <a:r>
              <a:rPr lang="en-US" altLang="zh-CN" dirty="0" err="1"/>
              <a:t>useradd</a:t>
            </a:r>
            <a:r>
              <a:rPr lang="zh-CN" altLang="en-US" dirty="0"/>
              <a:t>添加用户时，如果没有指定用户组，默认会为用户创建一个同名的用户组作为用户的基本</a:t>
            </a:r>
            <a:r>
              <a:rPr lang="zh-CN" altLang="en-US" dirty="0" smtClean="0"/>
              <a:t>组；</a:t>
            </a:r>
            <a:endParaRPr lang="en-US" altLang="zh-CN" dirty="0" smtClean="0"/>
          </a:p>
          <a:p>
            <a:pPr>
              <a:lnSpc>
                <a:spcPct val="200000"/>
              </a:lnSpc>
            </a:pPr>
            <a:r>
              <a:rPr lang="zh-CN" altLang="en-US" b="1" u="sng" dirty="0">
                <a:solidFill>
                  <a:srgbClr val="0070C0"/>
                </a:solidFill>
              </a:rPr>
              <a:t>删除组</a:t>
            </a:r>
            <a:r>
              <a:rPr lang="zh-CN" altLang="en-US" dirty="0"/>
              <a:t>：使用</a:t>
            </a:r>
            <a:r>
              <a:rPr lang="en-US" altLang="zh-CN" dirty="0" err="1"/>
              <a:t>userdel</a:t>
            </a:r>
            <a:r>
              <a:rPr lang="zh-CN" altLang="en-US" dirty="0"/>
              <a:t>删除用户时，如果同名用户组中没有其他用户则会被自动删除，但若同名用户组非该用户基本组的情况</a:t>
            </a:r>
            <a:r>
              <a:rPr lang="zh-CN" altLang="en-US" dirty="0" smtClean="0"/>
              <a:t>除外；</a:t>
            </a:r>
            <a:endParaRPr lang="en-US" altLang="zh-CN" dirty="0" smtClean="0"/>
          </a:p>
          <a:p>
            <a:pPr>
              <a:lnSpc>
                <a:spcPct val="200000"/>
              </a:lnSpc>
            </a:pPr>
            <a:r>
              <a:rPr lang="zh-CN" altLang="en-US" b="1" u="sng" dirty="0">
                <a:solidFill>
                  <a:srgbClr val="0070C0"/>
                </a:solidFill>
              </a:rPr>
              <a:t>手动管理组</a:t>
            </a:r>
            <a:r>
              <a:rPr lang="zh-CN" altLang="en-US" dirty="0"/>
              <a:t>：用户组除了由程序自动创建和删除，</a:t>
            </a:r>
            <a:r>
              <a:rPr lang="en-US" altLang="zh-CN" dirty="0"/>
              <a:t>root</a:t>
            </a:r>
            <a:r>
              <a:rPr lang="zh-CN" altLang="en-US" dirty="0"/>
              <a:t>用户也可以手动</a:t>
            </a:r>
            <a:r>
              <a:rPr lang="zh-CN" altLang="en-US" dirty="0" smtClean="0"/>
              <a:t>管理。</a:t>
            </a:r>
            <a:endParaRPr lang="zh-CN" altLang="en-US" dirty="0"/>
          </a:p>
        </p:txBody>
      </p:sp>
    </p:spTree>
    <p:custDataLst>
      <p:tags r:id="rId1"/>
    </p:custDataLst>
    <p:extLst>
      <p:ext uri="{BB962C8B-B14F-4D97-AF65-F5344CB8AC3E}">
        <p14:creationId xmlns:p14="http://schemas.microsoft.com/office/powerpoint/2010/main" val="2330244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a:t>
            </a:r>
            <a:r>
              <a:rPr lang="zh-CN" altLang="en-US" sz="2000" b="1" dirty="0">
                <a:solidFill>
                  <a:schemeClr val="tx1">
                    <a:lumMod val="50000"/>
                    <a:lumOff val="50000"/>
                  </a:schemeClr>
                </a:solidFill>
                <a:latin typeface="微软雅黑" pitchFamily="34" charset="-122"/>
                <a:ea typeface="微软雅黑" pitchFamily="34" charset="-122"/>
              </a:rPr>
              <a:t>组管理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466938" y="1812324"/>
            <a:ext cx="8429824" cy="646331"/>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1</a:t>
            </a:r>
            <a:r>
              <a:rPr lang="zh-CN" altLang="en-US" b="1" u="sng" dirty="0">
                <a:solidFill>
                  <a:srgbClr val="0070C0"/>
                </a:solidFill>
              </a:rPr>
              <a:t>）添加用户</a:t>
            </a:r>
            <a:r>
              <a:rPr lang="zh-CN" altLang="en-US" b="1" u="sng" dirty="0" smtClean="0">
                <a:solidFill>
                  <a:srgbClr val="0070C0"/>
                </a:solidFill>
              </a:rPr>
              <a:t>组（</a:t>
            </a:r>
            <a:r>
              <a:rPr lang="en-US" altLang="zh-CN" b="1" u="sng" dirty="0" err="1" smtClean="0">
                <a:solidFill>
                  <a:srgbClr val="0070C0"/>
                </a:solidFill>
              </a:rPr>
              <a:t>groupadd</a:t>
            </a:r>
            <a:r>
              <a:rPr lang="zh-CN" altLang="en-US" b="1" u="sng" dirty="0" smtClean="0">
                <a:solidFill>
                  <a:srgbClr val="0070C0"/>
                </a:solidFill>
              </a:rPr>
              <a:t>命令）</a:t>
            </a:r>
            <a:endParaRPr lang="en-US" altLang="zh-CN" b="1" u="sng" dirty="0">
              <a:solidFill>
                <a:srgbClr val="0070C0"/>
              </a:solidFill>
            </a:endParaRPr>
          </a:p>
        </p:txBody>
      </p:sp>
      <p:sp>
        <p:nvSpPr>
          <p:cNvPr id="7" name="圆角矩形 6"/>
          <p:cNvSpPr/>
          <p:nvPr/>
        </p:nvSpPr>
        <p:spPr>
          <a:xfrm>
            <a:off x="2794417" y="2770416"/>
            <a:ext cx="5485983" cy="721295"/>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dirty="0">
                <a:solidFill>
                  <a:prstClr val="black"/>
                </a:solidFill>
              </a:rPr>
              <a:t>选项“</a:t>
            </a:r>
            <a:r>
              <a:rPr lang="en-US" altLang="zh-CN" dirty="0">
                <a:solidFill>
                  <a:prstClr val="black"/>
                </a:solidFill>
              </a:rPr>
              <a:t>-r</a:t>
            </a:r>
            <a:r>
              <a:rPr lang="zh-CN" altLang="zh-CN" dirty="0">
                <a:solidFill>
                  <a:prstClr val="black"/>
                </a:solidFill>
              </a:rPr>
              <a:t>”表示创建系统用户组，其组</a:t>
            </a:r>
            <a:r>
              <a:rPr lang="en-US" altLang="zh-CN" dirty="0">
                <a:solidFill>
                  <a:prstClr val="black"/>
                </a:solidFill>
              </a:rPr>
              <a:t>ID</a:t>
            </a:r>
            <a:r>
              <a:rPr lang="zh-CN" altLang="zh-CN" dirty="0">
                <a:solidFill>
                  <a:prstClr val="black"/>
                </a:solidFill>
              </a:rPr>
              <a:t>小于</a:t>
            </a:r>
            <a:r>
              <a:rPr lang="en-US" altLang="zh-CN" dirty="0">
                <a:solidFill>
                  <a:prstClr val="black"/>
                </a:solidFill>
              </a:rPr>
              <a:t>500</a:t>
            </a:r>
            <a:endParaRPr lang="zh-CN" altLang="zh-CN" dirty="0">
              <a:solidFill>
                <a:prstClr val="black"/>
              </a:solidFill>
            </a:endParaRPr>
          </a:p>
        </p:txBody>
      </p:sp>
      <p:sp>
        <p:nvSpPr>
          <p:cNvPr id="8" name="圆角矩形 7"/>
          <p:cNvSpPr/>
          <p:nvPr/>
        </p:nvSpPr>
        <p:spPr>
          <a:xfrm>
            <a:off x="570019" y="3948085"/>
            <a:ext cx="6859481" cy="721295"/>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chemeClr val="tx1"/>
                </a:solidFill>
              </a:rPr>
              <a:t>选项“</a:t>
            </a:r>
            <a:r>
              <a:rPr lang="en-US" altLang="zh-CN" dirty="0">
                <a:solidFill>
                  <a:schemeClr val="tx1"/>
                </a:solidFill>
              </a:rPr>
              <a:t>-</a:t>
            </a:r>
            <a:r>
              <a:rPr lang="en-US" altLang="zh-CN" dirty="0" smtClean="0">
                <a:solidFill>
                  <a:schemeClr val="tx1"/>
                </a:solidFill>
              </a:rPr>
              <a:t>g</a:t>
            </a:r>
            <a:r>
              <a:rPr lang="zh-CN" altLang="en-US" dirty="0" smtClean="0">
                <a:solidFill>
                  <a:schemeClr val="tx1"/>
                </a:solidFill>
              </a:rPr>
              <a:t>”用于</a:t>
            </a:r>
            <a:r>
              <a:rPr lang="zh-CN" altLang="en-US" dirty="0">
                <a:solidFill>
                  <a:schemeClr val="tx1"/>
                </a:solidFill>
              </a:rPr>
              <a:t>指定组</a:t>
            </a:r>
            <a:r>
              <a:rPr lang="en-US" altLang="zh-CN" dirty="0">
                <a:solidFill>
                  <a:schemeClr val="tx1"/>
                </a:solidFill>
              </a:rPr>
              <a:t>ID</a:t>
            </a:r>
            <a:r>
              <a:rPr lang="zh-CN" altLang="en-US" dirty="0">
                <a:solidFill>
                  <a:schemeClr val="tx1"/>
                </a:solidFill>
              </a:rPr>
              <a:t>，省略时自动使用从</a:t>
            </a:r>
            <a:r>
              <a:rPr lang="en-US" altLang="zh-CN" dirty="0">
                <a:solidFill>
                  <a:schemeClr val="tx1"/>
                </a:solidFill>
              </a:rPr>
              <a:t>500</a:t>
            </a:r>
            <a:r>
              <a:rPr lang="zh-CN" altLang="en-US" dirty="0">
                <a:solidFill>
                  <a:schemeClr val="tx1"/>
                </a:solidFill>
              </a:rPr>
              <a:t>开始的递增值</a:t>
            </a:r>
          </a:p>
        </p:txBody>
      </p:sp>
    </p:spTree>
    <p:custDataLst>
      <p:tags r:id="rId1"/>
    </p:custDataLst>
    <p:extLst>
      <p:ext uri="{BB962C8B-B14F-4D97-AF65-F5344CB8AC3E}">
        <p14:creationId xmlns:p14="http://schemas.microsoft.com/office/powerpoint/2010/main" val="2463572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基本命令</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命令</a:t>
            </a:r>
            <a:r>
              <a:rPr lang="zh-CN" altLang="en-US" sz="2000" b="1" dirty="0">
                <a:solidFill>
                  <a:schemeClr val="tx1">
                    <a:lumMod val="50000"/>
                    <a:lumOff val="50000"/>
                  </a:schemeClr>
                </a:solidFill>
                <a:latin typeface="微软雅黑" pitchFamily="34" charset="-122"/>
                <a:ea typeface="微软雅黑" pitchFamily="34" charset="-122"/>
              </a:rPr>
              <a:t>格式</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5" name="组合 14"/>
          <p:cNvGrpSpPr/>
          <p:nvPr/>
        </p:nvGrpSpPr>
        <p:grpSpPr>
          <a:xfrm>
            <a:off x="388137" y="2316822"/>
            <a:ext cx="8302939" cy="2160000"/>
            <a:chOff x="415635" y="2398807"/>
            <a:chExt cx="7920000" cy="2160000"/>
          </a:xfrm>
        </p:grpSpPr>
        <p:sp>
          <p:nvSpPr>
            <p:cNvPr id="16" name="矩形 15"/>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7568839" y="1936820"/>
            <a:ext cx="1235034" cy="866899"/>
            <a:chOff x="7623958" y="2018805"/>
            <a:chExt cx="1235034" cy="866899"/>
          </a:xfrm>
        </p:grpSpPr>
        <p:sp>
          <p:nvSpPr>
            <p:cNvPr id="19" name="泪滴形 18"/>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21" name="矩形 20"/>
          <p:cNvSpPr/>
          <p:nvPr/>
        </p:nvSpPr>
        <p:spPr>
          <a:xfrm>
            <a:off x="481823" y="2473375"/>
            <a:ext cx="8233004" cy="1665905"/>
          </a:xfrm>
          <a:prstGeom prst="rect">
            <a:avLst/>
          </a:prstGeom>
        </p:spPr>
        <p:txBody>
          <a:bodyPr wrap="square">
            <a:spAutoFit/>
          </a:bodyPr>
          <a:lstStyle/>
          <a:p>
            <a:pPr>
              <a:lnSpc>
                <a:spcPct val="200000"/>
              </a:lnSpc>
            </a:pPr>
            <a:r>
              <a:rPr lang="en-US" altLang="zh-CN" dirty="0"/>
              <a:t>Linux</a:t>
            </a:r>
            <a:r>
              <a:rPr lang="zh-CN" altLang="en-US" dirty="0"/>
              <a:t>系统是严格区分大小写的，而</a:t>
            </a:r>
            <a:r>
              <a:rPr lang="en-US" altLang="zh-CN" dirty="0"/>
              <a:t>Windows</a:t>
            </a:r>
            <a:r>
              <a:rPr lang="zh-CN" altLang="en-US" dirty="0"/>
              <a:t>系统习惯上不区分大小写。</a:t>
            </a:r>
          </a:p>
          <a:p>
            <a:pPr>
              <a:lnSpc>
                <a:spcPct val="200000"/>
              </a:lnSpc>
            </a:pPr>
            <a:r>
              <a:rPr lang="zh-CN" altLang="en-US" dirty="0"/>
              <a:t>因此，读者在输入</a:t>
            </a:r>
            <a:r>
              <a:rPr lang="en-US" altLang="zh-CN" dirty="0"/>
              <a:t>Linux</a:t>
            </a:r>
            <a:r>
              <a:rPr lang="zh-CN" altLang="en-US" dirty="0"/>
              <a:t>命令时一定要注意这个问题，养成在</a:t>
            </a:r>
            <a:r>
              <a:rPr lang="en-US" altLang="zh-CN" dirty="0"/>
              <a:t>Linux</a:t>
            </a:r>
            <a:r>
              <a:rPr lang="zh-CN" altLang="en-US" dirty="0"/>
              <a:t>系统中区分大小写的习惯。</a:t>
            </a:r>
          </a:p>
        </p:txBody>
      </p:sp>
    </p:spTree>
    <p:custDataLst>
      <p:tags r:id="rId1"/>
    </p:custDataLst>
    <p:extLst>
      <p:ext uri="{BB962C8B-B14F-4D97-AF65-F5344CB8AC3E}">
        <p14:creationId xmlns:p14="http://schemas.microsoft.com/office/powerpoint/2010/main" val="2195262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a:t>
            </a:r>
            <a:r>
              <a:rPr lang="zh-CN" altLang="en-US" sz="2000" b="1" dirty="0">
                <a:solidFill>
                  <a:schemeClr val="tx1">
                    <a:lumMod val="50000"/>
                    <a:lumOff val="50000"/>
                  </a:schemeClr>
                </a:solidFill>
                <a:latin typeface="微软雅黑" pitchFamily="34" charset="-122"/>
                <a:ea typeface="微软雅黑" pitchFamily="34" charset="-122"/>
              </a:rPr>
              <a:t>组管理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466938" y="1812324"/>
            <a:ext cx="8429824" cy="646331"/>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1</a:t>
            </a:r>
            <a:r>
              <a:rPr lang="zh-CN" altLang="en-US" b="1" u="sng" dirty="0">
                <a:solidFill>
                  <a:srgbClr val="0070C0"/>
                </a:solidFill>
              </a:rPr>
              <a:t>）添加用户</a:t>
            </a:r>
            <a:r>
              <a:rPr lang="zh-CN" altLang="en-US" b="1" u="sng" dirty="0" smtClean="0">
                <a:solidFill>
                  <a:srgbClr val="0070C0"/>
                </a:solidFill>
              </a:rPr>
              <a:t>组（</a:t>
            </a:r>
            <a:r>
              <a:rPr lang="en-US" altLang="zh-CN" b="1" u="sng" dirty="0" err="1" smtClean="0">
                <a:solidFill>
                  <a:srgbClr val="0070C0"/>
                </a:solidFill>
              </a:rPr>
              <a:t>groupadd</a:t>
            </a:r>
            <a:r>
              <a:rPr lang="zh-CN" altLang="en-US" b="1" u="sng" dirty="0" smtClean="0">
                <a:solidFill>
                  <a:srgbClr val="0070C0"/>
                </a:solidFill>
              </a:rPr>
              <a:t>命令）</a:t>
            </a:r>
            <a:endParaRPr lang="en-US" altLang="zh-CN" b="1" u="sng" dirty="0">
              <a:solidFill>
                <a:srgbClr val="0070C0"/>
              </a:solidFill>
            </a:endParaRPr>
          </a:p>
        </p:txBody>
      </p:sp>
      <p:grpSp>
        <p:nvGrpSpPr>
          <p:cNvPr id="9" name="组合 2"/>
          <p:cNvGrpSpPr>
            <a:grpSpLocks/>
          </p:cNvGrpSpPr>
          <p:nvPr/>
        </p:nvGrpSpPr>
        <p:grpSpPr bwMode="auto">
          <a:xfrm>
            <a:off x="1431056" y="2656164"/>
            <a:ext cx="6384680" cy="2995336"/>
            <a:chOff x="3451224" y="3515222"/>
            <a:chExt cx="3163713" cy="2997749"/>
          </a:xfrm>
        </p:grpSpPr>
        <p:sp>
          <p:nvSpPr>
            <p:cNvPr id="10" name="矩形 1"/>
            <p:cNvSpPr>
              <a:spLocks noChangeArrowheads="1"/>
            </p:cNvSpPr>
            <p:nvPr/>
          </p:nvSpPr>
          <p:spPr bwMode="auto">
            <a:xfrm>
              <a:off x="3451224" y="3515222"/>
              <a:ext cx="3163713" cy="2997749"/>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1" name="矩形 8"/>
            <p:cNvSpPr>
              <a:spLocks noChangeArrowheads="1"/>
            </p:cNvSpPr>
            <p:nvPr/>
          </p:nvSpPr>
          <p:spPr bwMode="auto">
            <a:xfrm>
              <a:off x="3530271" y="3658903"/>
              <a:ext cx="3084666" cy="255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groupadd</a:t>
              </a:r>
              <a:r>
                <a:rPr lang="en-US" altLang="zh-CN" sz="1600" b="1" kern="0" dirty="0">
                  <a:solidFill>
                    <a:prstClr val="white"/>
                  </a:solidFill>
                  <a:latin typeface="微软雅黑" pitchFamily="34" charset="-122"/>
                  <a:ea typeface="微软雅黑" pitchFamily="34" charset="-122"/>
                </a:rPr>
                <a:t> –g 550 group1</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groupadd</a:t>
              </a:r>
              <a:r>
                <a:rPr lang="en-US" altLang="zh-CN" sz="1600" b="1" kern="0" dirty="0">
                  <a:solidFill>
                    <a:prstClr val="white"/>
                  </a:solidFill>
                  <a:latin typeface="微软雅黑" pitchFamily="34" charset="-122"/>
                  <a:ea typeface="微软雅黑" pitchFamily="34" charset="-122"/>
                </a:rPr>
                <a:t> </a:t>
              </a:r>
              <a:r>
                <a:rPr lang="en-US" altLang="zh-CN" sz="1600" b="1" kern="0" dirty="0" smtClean="0">
                  <a:solidFill>
                    <a:prstClr val="white"/>
                  </a:solidFill>
                  <a:latin typeface="微软雅黑" pitchFamily="34" charset="-122"/>
                  <a:ea typeface="微软雅黑" pitchFamily="34" charset="-122"/>
                </a:rPr>
                <a:t>group2</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tail -3 /</a:t>
              </a:r>
              <a:r>
                <a:rPr lang="en-US" altLang="zh-CN" sz="1600" b="1" kern="0" dirty="0" err="1">
                  <a:solidFill>
                    <a:prstClr val="white"/>
                  </a:solidFill>
                  <a:latin typeface="微软雅黑" pitchFamily="34" charset="-122"/>
                  <a:ea typeface="微软雅黑" pitchFamily="34" charset="-122"/>
                </a:rPr>
                <a:t>etc</a:t>
              </a:r>
              <a:r>
                <a:rPr lang="en-US" altLang="zh-CN" sz="1600" b="1" kern="0" dirty="0">
                  <a:solidFill>
                    <a:prstClr val="white"/>
                  </a:solidFill>
                  <a:latin typeface="微软雅黑" pitchFamily="34" charset="-122"/>
                  <a:ea typeface="微软雅黑" pitchFamily="34" charset="-122"/>
                </a:rPr>
                <a:t>/group</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group1:x:550:</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group2:x:551</a:t>
              </a:r>
              <a:r>
                <a:rPr lang="en-US" altLang="zh-CN" sz="1600" b="1" kern="0" dirty="0" smtClean="0">
                  <a:solidFill>
                    <a:prstClr val="white"/>
                  </a:solidFill>
                  <a:latin typeface="微软雅黑" pitchFamily="34" charset="-122"/>
                  <a:ea typeface="微软雅黑" pitchFamily="34" charset="-122"/>
                </a:rPr>
                <a:t>:</a:t>
              </a:r>
              <a:endParaRPr lang="en-US" altLang="zh-CN" sz="1600" b="1" kern="0" dirty="0">
                <a:solidFill>
                  <a:prstClr val="white"/>
                </a:solidFill>
                <a:latin typeface="微软雅黑" pitchFamily="34" charset="-122"/>
                <a:ea typeface="微软雅黑" pitchFamily="34" charset="-122"/>
              </a:endParaRPr>
            </a:p>
          </p:txBody>
        </p:sp>
      </p:grpSp>
      <p:sp>
        <p:nvSpPr>
          <p:cNvPr id="12" name="圆角矩形 11"/>
          <p:cNvSpPr/>
          <p:nvPr/>
        </p:nvSpPr>
        <p:spPr>
          <a:xfrm>
            <a:off x="3192936" y="4699000"/>
            <a:ext cx="5399026" cy="1021978"/>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新用户组</a:t>
            </a:r>
            <a:r>
              <a:rPr lang="en-US" altLang="zh-CN" dirty="0">
                <a:solidFill>
                  <a:schemeClr val="tx1"/>
                </a:solidFill>
              </a:rPr>
              <a:t>group2</a:t>
            </a:r>
            <a:r>
              <a:rPr lang="zh-CN" altLang="en-US" dirty="0">
                <a:solidFill>
                  <a:schemeClr val="tx1"/>
                </a:solidFill>
              </a:rPr>
              <a:t>的组</a:t>
            </a:r>
            <a:r>
              <a:rPr lang="en-US" altLang="zh-CN" dirty="0">
                <a:solidFill>
                  <a:schemeClr val="tx1"/>
                </a:solidFill>
              </a:rPr>
              <a:t>ID</a:t>
            </a:r>
            <a:r>
              <a:rPr lang="zh-CN" altLang="en-US" dirty="0">
                <a:solidFill>
                  <a:schemeClr val="tx1"/>
                </a:solidFill>
              </a:rPr>
              <a:t>为</a:t>
            </a:r>
            <a:r>
              <a:rPr lang="en-US" altLang="zh-CN" dirty="0">
                <a:solidFill>
                  <a:schemeClr val="tx1"/>
                </a:solidFill>
              </a:rPr>
              <a:t>551</a:t>
            </a:r>
            <a:r>
              <a:rPr lang="zh-CN" altLang="en-US" dirty="0">
                <a:solidFill>
                  <a:schemeClr val="tx1"/>
                </a:solidFill>
              </a:rPr>
              <a:t>，该值在创建用户组时自动生成，是用户组中</a:t>
            </a:r>
            <a:r>
              <a:rPr lang="en-US" altLang="zh-CN" dirty="0">
                <a:solidFill>
                  <a:schemeClr val="tx1"/>
                </a:solidFill>
              </a:rPr>
              <a:t>ID</a:t>
            </a:r>
            <a:r>
              <a:rPr lang="zh-CN" altLang="en-US" dirty="0">
                <a:solidFill>
                  <a:schemeClr val="tx1"/>
                </a:solidFill>
              </a:rPr>
              <a:t>的最大值加</a:t>
            </a:r>
            <a:r>
              <a:rPr lang="en-US" altLang="zh-CN" dirty="0">
                <a:solidFill>
                  <a:schemeClr val="tx1"/>
                </a:solidFill>
              </a:rPr>
              <a:t>1</a:t>
            </a:r>
            <a:r>
              <a:rPr lang="zh-CN" altLang="en-US" dirty="0">
                <a:solidFill>
                  <a:schemeClr val="tx1"/>
                </a:solidFill>
              </a:rPr>
              <a:t>的</a:t>
            </a:r>
            <a:r>
              <a:rPr lang="zh-CN" altLang="en-US" dirty="0" smtClean="0">
                <a:solidFill>
                  <a:schemeClr val="tx1"/>
                </a:solidFill>
              </a:rPr>
              <a:t>结果</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3895506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54173" y="4063010"/>
            <a:ext cx="8302939" cy="1720269"/>
            <a:chOff x="415635" y="2398807"/>
            <a:chExt cx="7920000" cy="2160000"/>
          </a:xfrm>
        </p:grpSpPr>
        <p:sp>
          <p:nvSpPr>
            <p:cNvPr id="23" name="矩形 22"/>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558625" y="3528633"/>
            <a:ext cx="1235034" cy="866899"/>
            <a:chOff x="7623958" y="2018805"/>
            <a:chExt cx="1235034" cy="866899"/>
          </a:xfrm>
        </p:grpSpPr>
        <p:sp>
          <p:nvSpPr>
            <p:cNvPr id="26" name="泪滴形 25"/>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a:t>
            </a:r>
            <a:r>
              <a:rPr lang="zh-CN" altLang="en-US" sz="2000" b="1" dirty="0">
                <a:solidFill>
                  <a:schemeClr val="tx1">
                    <a:lumMod val="50000"/>
                    <a:lumOff val="50000"/>
                  </a:schemeClr>
                </a:solidFill>
                <a:latin typeface="微软雅黑" pitchFamily="34" charset="-122"/>
                <a:ea typeface="微软雅黑" pitchFamily="34" charset="-122"/>
              </a:rPr>
              <a:t>组管理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）删除用户</a:t>
            </a:r>
            <a:r>
              <a:rPr lang="zh-CN" altLang="en-US" b="1" u="sng" dirty="0" smtClean="0">
                <a:solidFill>
                  <a:srgbClr val="0070C0"/>
                </a:solidFill>
              </a:rPr>
              <a:t>组（</a:t>
            </a:r>
            <a:r>
              <a:rPr lang="en-US" altLang="zh-CN" b="1" u="sng" dirty="0" err="1">
                <a:solidFill>
                  <a:srgbClr val="0070C0"/>
                </a:solidFill>
              </a:rPr>
              <a:t>groupdel</a:t>
            </a:r>
            <a:r>
              <a:rPr lang="zh-CN" altLang="en-US" b="1" u="sng" dirty="0">
                <a:solidFill>
                  <a:srgbClr val="0070C0"/>
                </a:solidFill>
              </a:rPr>
              <a:t>命令）</a:t>
            </a:r>
            <a:endParaRPr lang="en-US" altLang="zh-CN" b="1" u="sng" dirty="0">
              <a:solidFill>
                <a:srgbClr val="0070C0"/>
              </a:solidFill>
            </a:endParaRPr>
          </a:p>
        </p:txBody>
      </p:sp>
      <p:grpSp>
        <p:nvGrpSpPr>
          <p:cNvPr id="13" name="组合 2"/>
          <p:cNvGrpSpPr>
            <a:grpSpLocks/>
          </p:cNvGrpSpPr>
          <p:nvPr/>
        </p:nvGrpSpPr>
        <p:grpSpPr bwMode="auto">
          <a:xfrm>
            <a:off x="451578" y="2754013"/>
            <a:ext cx="4664544" cy="963336"/>
            <a:chOff x="3019007" y="3515222"/>
            <a:chExt cx="2166827" cy="964112"/>
          </a:xfrm>
        </p:grpSpPr>
        <p:sp>
          <p:nvSpPr>
            <p:cNvPr id="14" name="矩形 1"/>
            <p:cNvSpPr>
              <a:spLocks noChangeArrowheads="1"/>
            </p:cNvSpPr>
            <p:nvPr/>
          </p:nvSpPr>
          <p:spPr bwMode="auto">
            <a:xfrm>
              <a:off x="3019007" y="3515222"/>
              <a:ext cx="2166827" cy="964112"/>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5" name="矩形 8"/>
            <p:cNvSpPr>
              <a:spLocks noChangeArrowheads="1"/>
            </p:cNvSpPr>
            <p:nvPr/>
          </p:nvSpPr>
          <p:spPr bwMode="auto">
            <a:xfrm>
              <a:off x="3107110" y="3658903"/>
              <a:ext cx="2078724" cy="58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groupdel</a:t>
              </a:r>
              <a:r>
                <a:rPr lang="en-US" altLang="zh-CN" sz="1600" b="1" kern="0" dirty="0">
                  <a:solidFill>
                    <a:prstClr val="white"/>
                  </a:solidFill>
                  <a:latin typeface="微软雅黑" pitchFamily="34" charset="-122"/>
                  <a:ea typeface="微软雅黑" pitchFamily="34" charset="-122"/>
                </a:rPr>
                <a:t> group2</a:t>
              </a:r>
            </a:p>
          </p:txBody>
        </p:sp>
      </p:grpSp>
      <p:sp>
        <p:nvSpPr>
          <p:cNvPr id="22" name="矩形 21"/>
          <p:cNvSpPr/>
          <p:nvPr/>
        </p:nvSpPr>
        <p:spPr>
          <a:xfrm>
            <a:off x="535529" y="4279682"/>
            <a:ext cx="8233004" cy="1111907"/>
          </a:xfrm>
          <a:prstGeom prst="rect">
            <a:avLst/>
          </a:prstGeom>
        </p:spPr>
        <p:txBody>
          <a:bodyPr wrap="square">
            <a:spAutoFit/>
          </a:bodyPr>
          <a:lstStyle/>
          <a:p>
            <a:pPr>
              <a:lnSpc>
                <a:spcPct val="200000"/>
              </a:lnSpc>
            </a:pPr>
            <a:r>
              <a:rPr lang="zh-CN" altLang="en-US" dirty="0" smtClean="0"/>
              <a:t>需要注意的是，如果</a:t>
            </a:r>
            <a:r>
              <a:rPr lang="zh-CN" altLang="en-US" dirty="0"/>
              <a:t>要删除的组是某个用户的基本组则无法</a:t>
            </a:r>
            <a:r>
              <a:rPr lang="zh-CN" altLang="en-US" dirty="0" smtClean="0"/>
              <a:t>删除</a:t>
            </a:r>
            <a:r>
              <a:rPr lang="en-US" altLang="zh-CN" dirty="0"/>
              <a:t>,</a:t>
            </a:r>
            <a:r>
              <a:rPr lang="zh-CN" altLang="en-US" dirty="0" smtClean="0"/>
              <a:t>除非删</a:t>
            </a:r>
            <a:endParaRPr lang="en-US" altLang="zh-CN" dirty="0" smtClean="0"/>
          </a:p>
          <a:p>
            <a:pPr>
              <a:lnSpc>
                <a:spcPct val="200000"/>
              </a:lnSpc>
            </a:pPr>
            <a:r>
              <a:rPr lang="zh-CN" altLang="en-US" dirty="0" smtClean="0"/>
              <a:t>除</a:t>
            </a:r>
            <a:r>
              <a:rPr lang="zh-CN" altLang="en-US" dirty="0"/>
              <a:t>用户或改变用户的基本</a:t>
            </a:r>
            <a:r>
              <a:rPr lang="zh-CN" altLang="en-US" dirty="0" smtClean="0"/>
              <a:t>组。</a:t>
            </a:r>
            <a:endParaRPr lang="zh-CN" altLang="en-US" dirty="0"/>
          </a:p>
        </p:txBody>
      </p:sp>
    </p:spTree>
    <p:custDataLst>
      <p:tags r:id="rId1"/>
    </p:custDataLst>
    <p:extLst>
      <p:ext uri="{BB962C8B-B14F-4D97-AF65-F5344CB8AC3E}">
        <p14:creationId xmlns:p14="http://schemas.microsoft.com/office/powerpoint/2010/main" val="3211848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a:t>
            </a:r>
            <a:r>
              <a:rPr lang="zh-CN" altLang="en-US" sz="2000" b="1" dirty="0">
                <a:solidFill>
                  <a:schemeClr val="tx1">
                    <a:lumMod val="50000"/>
                    <a:lumOff val="50000"/>
                  </a:schemeClr>
                </a:solidFill>
                <a:latin typeface="微软雅黑" pitchFamily="34" charset="-122"/>
                <a:ea typeface="微软雅黑" pitchFamily="34" charset="-122"/>
              </a:rPr>
              <a:t>组管理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）修改用户</a:t>
            </a:r>
            <a:r>
              <a:rPr lang="zh-CN" altLang="en-US" b="1" u="sng" dirty="0" smtClean="0">
                <a:solidFill>
                  <a:srgbClr val="0070C0"/>
                </a:solidFill>
              </a:rPr>
              <a:t>组（</a:t>
            </a:r>
            <a:r>
              <a:rPr lang="en-US" altLang="zh-CN" b="1" u="sng" dirty="0" err="1" smtClean="0">
                <a:solidFill>
                  <a:srgbClr val="0070C0"/>
                </a:solidFill>
              </a:rPr>
              <a:t>groupmod</a:t>
            </a:r>
            <a:r>
              <a:rPr lang="zh-CN" altLang="en-US" b="1" u="sng" dirty="0" smtClean="0">
                <a:solidFill>
                  <a:srgbClr val="0070C0"/>
                </a:solidFill>
              </a:rPr>
              <a:t>命令）</a:t>
            </a:r>
            <a:endParaRPr lang="en-US" altLang="zh-CN" b="1" u="sng" dirty="0">
              <a:solidFill>
                <a:srgbClr val="0070C0"/>
              </a:solidFill>
            </a:endParaRPr>
          </a:p>
        </p:txBody>
      </p:sp>
      <p:grpSp>
        <p:nvGrpSpPr>
          <p:cNvPr id="13" name="组合 2"/>
          <p:cNvGrpSpPr>
            <a:grpSpLocks/>
          </p:cNvGrpSpPr>
          <p:nvPr/>
        </p:nvGrpSpPr>
        <p:grpSpPr bwMode="auto">
          <a:xfrm>
            <a:off x="584844" y="2656164"/>
            <a:ext cx="6844655" cy="2893736"/>
            <a:chOff x="3019007" y="3515222"/>
            <a:chExt cx="3179557" cy="2896067"/>
          </a:xfrm>
        </p:grpSpPr>
        <p:sp>
          <p:nvSpPr>
            <p:cNvPr id="14" name="矩形 1"/>
            <p:cNvSpPr>
              <a:spLocks noChangeArrowheads="1"/>
            </p:cNvSpPr>
            <p:nvPr/>
          </p:nvSpPr>
          <p:spPr bwMode="auto">
            <a:xfrm>
              <a:off x="3019007" y="3515222"/>
              <a:ext cx="3179557" cy="2896067"/>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5" name="矩形 8"/>
            <p:cNvSpPr>
              <a:spLocks noChangeArrowheads="1"/>
            </p:cNvSpPr>
            <p:nvPr/>
          </p:nvSpPr>
          <p:spPr bwMode="auto">
            <a:xfrm>
              <a:off x="3107110" y="3595351"/>
              <a:ext cx="2946398" cy="255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smtClean="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groupmod</a:t>
              </a:r>
              <a:r>
                <a:rPr lang="en-US" altLang="zh-CN" sz="1600" b="1" kern="0" dirty="0">
                  <a:solidFill>
                    <a:prstClr val="white"/>
                  </a:solidFill>
                  <a:latin typeface="微软雅黑" pitchFamily="34" charset="-122"/>
                  <a:ea typeface="微软雅黑" pitchFamily="34" charset="-122"/>
                </a:rPr>
                <a:t> -g 555 group1</a:t>
              </a:r>
            </a:p>
            <a:p>
              <a:pPr marL="0" lvl="0" indent="0" eaLnBrk="0" hangingPunct="0">
                <a:lnSpc>
                  <a:spcPct val="200000"/>
                </a:lnSpc>
                <a:defRPr/>
              </a:pPr>
              <a:r>
                <a:rPr lang="en-US" altLang="zh-CN" sz="1600" b="1" kern="0" dirty="0" smtClean="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groupmod</a:t>
              </a:r>
              <a:r>
                <a:rPr lang="en-US" altLang="zh-CN" sz="1600" b="1" kern="0" dirty="0">
                  <a:solidFill>
                    <a:prstClr val="white"/>
                  </a:solidFill>
                  <a:latin typeface="微软雅黑" pitchFamily="34" charset="-122"/>
                  <a:ea typeface="微软雅黑" pitchFamily="34" charset="-122"/>
                </a:rPr>
                <a:t> -g 666 -n group2 group1</a:t>
              </a:r>
            </a:p>
            <a:p>
              <a:pPr marL="0" lvl="0" indent="0" eaLnBrk="0" hangingPunct="0">
                <a:lnSpc>
                  <a:spcPct val="200000"/>
                </a:lnSpc>
                <a:defRPr/>
              </a:pPr>
              <a:r>
                <a:rPr lang="en-US" altLang="zh-CN" sz="1600" b="1" kern="0" dirty="0" smtClean="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usermod</a:t>
              </a:r>
              <a:r>
                <a:rPr lang="en-US" altLang="zh-CN" sz="1600" b="1" kern="0" dirty="0">
                  <a:solidFill>
                    <a:prstClr val="white"/>
                  </a:solidFill>
                  <a:latin typeface="微软雅黑" pitchFamily="34" charset="-122"/>
                  <a:ea typeface="微软雅黑" pitchFamily="34" charset="-122"/>
                </a:rPr>
                <a:t> –g group2 </a:t>
              </a:r>
              <a:r>
                <a:rPr lang="en-US" altLang="zh-CN" sz="1600" b="1" kern="0" dirty="0" err="1" smtClean="0">
                  <a:solidFill>
                    <a:prstClr val="white"/>
                  </a:solidFill>
                  <a:latin typeface="微软雅黑" pitchFamily="34" charset="-122"/>
                  <a:ea typeface="微软雅黑" pitchFamily="34" charset="-122"/>
                </a:rPr>
                <a:t>bxg</a:t>
              </a:r>
              <a:endParaRPr lang="en-US" altLang="zh-CN" sz="1600" b="1" kern="0" dirty="0" smtClean="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smtClean="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usermod</a:t>
              </a:r>
              <a:r>
                <a:rPr lang="en-US" altLang="zh-CN" sz="1600" b="1" kern="0" dirty="0">
                  <a:solidFill>
                    <a:prstClr val="white"/>
                  </a:solidFill>
                  <a:latin typeface="微软雅黑" pitchFamily="34" charset="-122"/>
                  <a:ea typeface="微软雅黑" pitchFamily="34" charset="-122"/>
                </a:rPr>
                <a:t> -G itheima,test1 </a:t>
              </a:r>
              <a:r>
                <a:rPr lang="en-US" altLang="zh-CN" sz="1600" b="1" kern="0" dirty="0" err="1">
                  <a:solidFill>
                    <a:prstClr val="white"/>
                  </a:solidFill>
                  <a:latin typeface="微软雅黑" pitchFamily="34" charset="-122"/>
                  <a:ea typeface="微软雅黑" pitchFamily="34" charset="-122"/>
                </a:rPr>
                <a:t>bxg</a:t>
              </a:r>
              <a:endParaRPr lang="en-US" altLang="zh-CN" sz="16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smtClean="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usermod</a:t>
              </a:r>
              <a:r>
                <a:rPr lang="en-US" altLang="zh-CN" sz="1600" b="1" kern="0" dirty="0">
                  <a:solidFill>
                    <a:prstClr val="white"/>
                  </a:solidFill>
                  <a:latin typeface="微软雅黑" pitchFamily="34" charset="-122"/>
                  <a:ea typeface="微软雅黑" pitchFamily="34" charset="-122"/>
                </a:rPr>
                <a:t> -a -G test2,test3 </a:t>
              </a:r>
              <a:r>
                <a:rPr lang="en-US" altLang="zh-CN" sz="1600" b="1" kern="0" dirty="0" err="1" smtClean="0">
                  <a:solidFill>
                    <a:prstClr val="white"/>
                  </a:solidFill>
                  <a:latin typeface="微软雅黑" pitchFamily="34" charset="-122"/>
                  <a:ea typeface="微软雅黑" pitchFamily="34" charset="-122"/>
                </a:rPr>
                <a:t>bxg</a:t>
              </a:r>
              <a:endParaRPr lang="en-US" altLang="zh-CN" sz="1600" b="1" kern="0" dirty="0">
                <a:solidFill>
                  <a:prstClr val="white"/>
                </a:solidFill>
                <a:latin typeface="微软雅黑" pitchFamily="34" charset="-122"/>
                <a:ea typeface="微软雅黑" pitchFamily="34" charset="-122"/>
              </a:endParaRPr>
            </a:p>
          </p:txBody>
        </p:sp>
      </p:grpSp>
      <p:sp>
        <p:nvSpPr>
          <p:cNvPr id="25" name="圆角矩形 24"/>
          <p:cNvSpPr/>
          <p:nvPr/>
        </p:nvSpPr>
        <p:spPr>
          <a:xfrm>
            <a:off x="5749474" y="2541650"/>
            <a:ext cx="2791688" cy="778476"/>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groupmod</a:t>
            </a:r>
            <a:r>
              <a:rPr lang="zh-CN" altLang="en-US" dirty="0">
                <a:solidFill>
                  <a:schemeClr val="tx1"/>
                </a:solidFill>
              </a:rPr>
              <a:t>命令可以修改用户组的</a:t>
            </a:r>
            <a:r>
              <a:rPr lang="en-US" altLang="zh-CN" dirty="0">
                <a:solidFill>
                  <a:schemeClr val="tx1"/>
                </a:solidFill>
              </a:rPr>
              <a:t>ID</a:t>
            </a:r>
            <a:r>
              <a:rPr lang="zh-CN" altLang="en-US" dirty="0">
                <a:solidFill>
                  <a:schemeClr val="tx1"/>
                </a:solidFill>
              </a:rPr>
              <a:t>和组名</a:t>
            </a:r>
          </a:p>
        </p:txBody>
      </p:sp>
      <p:sp>
        <p:nvSpPr>
          <p:cNvPr id="26" name="圆角矩形 25"/>
          <p:cNvSpPr/>
          <p:nvPr/>
        </p:nvSpPr>
        <p:spPr>
          <a:xfrm>
            <a:off x="6020956" y="3713163"/>
            <a:ext cx="2863106" cy="778476"/>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usermod</a:t>
            </a:r>
            <a:r>
              <a:rPr lang="zh-CN" altLang="en-US" dirty="0">
                <a:solidFill>
                  <a:schemeClr val="tx1"/>
                </a:solidFill>
              </a:rPr>
              <a:t>命令可以修改用户名和用户所属用户组</a:t>
            </a:r>
          </a:p>
        </p:txBody>
      </p:sp>
      <p:sp>
        <p:nvSpPr>
          <p:cNvPr id="5" name="矩形 4"/>
          <p:cNvSpPr/>
          <p:nvPr/>
        </p:nvSpPr>
        <p:spPr>
          <a:xfrm>
            <a:off x="365338" y="5686788"/>
            <a:ext cx="8588162" cy="369332"/>
          </a:xfrm>
          <a:prstGeom prst="rect">
            <a:avLst/>
          </a:prstGeom>
        </p:spPr>
        <p:txBody>
          <a:bodyPr wrap="square">
            <a:spAutoFit/>
          </a:bodyPr>
          <a:lstStyle/>
          <a:p>
            <a:r>
              <a:rPr lang="zh-CN" altLang="zh-CN" u="sng" dirty="0">
                <a:solidFill>
                  <a:srgbClr val="FF0000"/>
                </a:solidFill>
              </a:rPr>
              <a:t>若用户已经登录系统，在修改用户的基本组或附加组后，只有下次登录后才会生效。</a:t>
            </a:r>
            <a:endParaRPr lang="zh-CN" altLang="en-US" u="sng" dirty="0">
              <a:solidFill>
                <a:srgbClr val="FF0000"/>
              </a:solidFill>
            </a:endParaRPr>
          </a:p>
        </p:txBody>
      </p:sp>
    </p:spTree>
    <p:custDataLst>
      <p:tags r:id="rId1"/>
    </p:custDataLst>
    <p:extLst>
      <p:ext uri="{BB962C8B-B14F-4D97-AF65-F5344CB8AC3E}">
        <p14:creationId xmlns:p14="http://schemas.microsoft.com/office/powerpoint/2010/main" val="2076330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用户</a:t>
            </a:r>
            <a:r>
              <a:rPr lang="zh-CN" altLang="en-US" sz="2000" b="1" dirty="0">
                <a:solidFill>
                  <a:schemeClr val="tx1">
                    <a:lumMod val="50000"/>
                    <a:lumOff val="50000"/>
                  </a:schemeClr>
                </a:solidFill>
                <a:latin typeface="微软雅黑" pitchFamily="34" charset="-122"/>
                <a:ea typeface="微软雅黑" pitchFamily="34" charset="-122"/>
              </a:rPr>
              <a:t>组管理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）修改用户</a:t>
            </a:r>
            <a:r>
              <a:rPr lang="zh-CN" altLang="en-US" b="1" u="sng" dirty="0" smtClean="0">
                <a:solidFill>
                  <a:srgbClr val="0070C0"/>
                </a:solidFill>
              </a:rPr>
              <a:t>组（</a:t>
            </a:r>
            <a:r>
              <a:rPr lang="en-US" altLang="zh-CN" b="1" u="sng" dirty="0" err="1" smtClean="0">
                <a:solidFill>
                  <a:srgbClr val="0070C0"/>
                </a:solidFill>
              </a:rPr>
              <a:t>groupmod</a:t>
            </a:r>
            <a:r>
              <a:rPr lang="zh-CN" altLang="en-US" b="1" u="sng" dirty="0" smtClean="0">
                <a:solidFill>
                  <a:srgbClr val="0070C0"/>
                </a:solidFill>
              </a:rPr>
              <a:t>命令）</a:t>
            </a:r>
            <a:endParaRPr lang="en-US" altLang="zh-CN" b="1" u="sng" dirty="0">
              <a:solidFill>
                <a:srgbClr val="0070C0"/>
              </a:solidFill>
            </a:endParaRPr>
          </a:p>
        </p:txBody>
      </p:sp>
      <p:grpSp>
        <p:nvGrpSpPr>
          <p:cNvPr id="13" name="组合 2"/>
          <p:cNvGrpSpPr>
            <a:grpSpLocks/>
          </p:cNvGrpSpPr>
          <p:nvPr/>
        </p:nvGrpSpPr>
        <p:grpSpPr bwMode="auto">
          <a:xfrm>
            <a:off x="1166719" y="2641489"/>
            <a:ext cx="6844655" cy="2347635"/>
            <a:chOff x="3019007" y="3515221"/>
            <a:chExt cx="3179557" cy="2349526"/>
          </a:xfrm>
        </p:grpSpPr>
        <p:sp>
          <p:nvSpPr>
            <p:cNvPr id="14" name="矩形 1"/>
            <p:cNvSpPr>
              <a:spLocks noChangeArrowheads="1"/>
            </p:cNvSpPr>
            <p:nvPr/>
          </p:nvSpPr>
          <p:spPr bwMode="auto">
            <a:xfrm>
              <a:off x="3019007" y="3515221"/>
              <a:ext cx="3179557" cy="2349526"/>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5" name="矩形 8"/>
            <p:cNvSpPr>
              <a:spLocks noChangeArrowheads="1"/>
            </p:cNvSpPr>
            <p:nvPr/>
          </p:nvSpPr>
          <p:spPr bwMode="auto">
            <a:xfrm>
              <a:off x="3107110" y="3595351"/>
              <a:ext cx="2946398" cy="1989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id </a:t>
              </a:r>
              <a:r>
                <a:rPr lang="en-US" altLang="zh-CN" sz="1600" b="1" kern="0" dirty="0" err="1">
                  <a:solidFill>
                    <a:prstClr val="white"/>
                  </a:solidFill>
                  <a:latin typeface="微软雅黑" pitchFamily="34" charset="-122"/>
                  <a:ea typeface="微软雅黑" pitchFamily="34" charset="-122"/>
                </a:rPr>
                <a:t>itheima</a:t>
              </a:r>
              <a:endParaRPr lang="en-US" altLang="zh-CN" sz="16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err="1">
                  <a:solidFill>
                    <a:prstClr val="white"/>
                  </a:solidFill>
                  <a:latin typeface="微软雅黑" pitchFamily="34" charset="-122"/>
                  <a:ea typeface="微软雅黑" pitchFamily="34" charset="-122"/>
                </a:rPr>
                <a:t>uid</a:t>
              </a:r>
              <a:r>
                <a:rPr lang="en-US" altLang="zh-CN" sz="1600" b="1" kern="0" dirty="0">
                  <a:solidFill>
                    <a:prstClr val="white"/>
                  </a:solidFill>
                  <a:latin typeface="微软雅黑" pitchFamily="34" charset="-122"/>
                  <a:ea typeface="微软雅黑" pitchFamily="34" charset="-122"/>
                </a:rPr>
                <a:t>=500(</a:t>
              </a:r>
              <a:r>
                <a:rPr lang="en-US" altLang="zh-CN" sz="1600" b="1" kern="0" dirty="0" err="1">
                  <a:solidFill>
                    <a:prstClr val="white"/>
                  </a:solidFill>
                  <a:latin typeface="微软雅黑" pitchFamily="34" charset="-122"/>
                  <a:ea typeface="微软雅黑" pitchFamily="34" charset="-122"/>
                </a:rPr>
                <a:t>itheima</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gid</a:t>
              </a:r>
              <a:r>
                <a:rPr lang="en-US" altLang="zh-CN" sz="1600" b="1" kern="0" dirty="0">
                  <a:solidFill>
                    <a:prstClr val="white"/>
                  </a:solidFill>
                  <a:latin typeface="微软雅黑" pitchFamily="34" charset="-122"/>
                  <a:ea typeface="微软雅黑" pitchFamily="34" charset="-122"/>
                </a:rPr>
                <a:t>=500(</a:t>
              </a:r>
              <a:r>
                <a:rPr lang="en-US" altLang="zh-CN" sz="1600" b="1" kern="0" dirty="0" err="1">
                  <a:solidFill>
                    <a:prstClr val="white"/>
                  </a:solidFill>
                  <a:latin typeface="微软雅黑" pitchFamily="34" charset="-122"/>
                  <a:ea typeface="微软雅黑" pitchFamily="34" charset="-122"/>
                </a:rPr>
                <a:t>itheima</a:t>
              </a:r>
              <a:r>
                <a:rPr lang="en-US" altLang="zh-CN" sz="1600" b="1" kern="0" dirty="0">
                  <a:solidFill>
                    <a:prstClr val="white"/>
                  </a:solidFill>
                  <a:latin typeface="微软雅黑" pitchFamily="34" charset="-122"/>
                  <a:ea typeface="微软雅黑" pitchFamily="34" charset="-122"/>
                </a:rPr>
                <a:t>)  groups=500(</a:t>
              </a:r>
              <a:r>
                <a:rPr lang="en-US" altLang="zh-CN" sz="1600" b="1" kern="0" dirty="0" err="1">
                  <a:solidFill>
                    <a:prstClr val="white"/>
                  </a:solidFill>
                  <a:latin typeface="微软雅黑" pitchFamily="34" charset="-122"/>
                  <a:ea typeface="微软雅黑" pitchFamily="34" charset="-122"/>
                </a:rPr>
                <a:t>itheima</a:t>
              </a:r>
              <a:r>
                <a:rPr lang="en-US" altLang="zh-CN" sz="16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groups</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root</a:t>
              </a:r>
            </a:p>
          </p:txBody>
        </p:sp>
      </p:grpSp>
      <p:sp>
        <p:nvSpPr>
          <p:cNvPr id="11" name="圆角矩形 10"/>
          <p:cNvSpPr/>
          <p:nvPr/>
        </p:nvSpPr>
        <p:spPr>
          <a:xfrm>
            <a:off x="1166719" y="5150064"/>
            <a:ext cx="6914406" cy="778476"/>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通过</a:t>
            </a:r>
            <a:r>
              <a:rPr lang="en-US" altLang="zh-CN" dirty="0">
                <a:solidFill>
                  <a:schemeClr val="tx1"/>
                </a:solidFill>
              </a:rPr>
              <a:t>id</a:t>
            </a:r>
            <a:r>
              <a:rPr lang="zh-CN" altLang="en-US" dirty="0">
                <a:solidFill>
                  <a:schemeClr val="tx1"/>
                </a:solidFill>
              </a:rPr>
              <a:t>或</a:t>
            </a:r>
            <a:r>
              <a:rPr lang="en-US" altLang="zh-CN" dirty="0">
                <a:solidFill>
                  <a:schemeClr val="tx1"/>
                </a:solidFill>
              </a:rPr>
              <a:t>groups</a:t>
            </a:r>
            <a:r>
              <a:rPr lang="zh-CN" altLang="en-US" dirty="0">
                <a:solidFill>
                  <a:schemeClr val="tx1"/>
                </a:solidFill>
              </a:rPr>
              <a:t>命令可以查看当前用户或指定用户属于哪些用户组</a:t>
            </a:r>
          </a:p>
        </p:txBody>
      </p:sp>
    </p:spTree>
    <p:custDataLst>
      <p:tags r:id="rId1"/>
    </p:custDataLst>
    <p:extLst>
      <p:ext uri="{BB962C8B-B14F-4D97-AF65-F5344CB8AC3E}">
        <p14:creationId xmlns:p14="http://schemas.microsoft.com/office/powerpoint/2010/main" val="318807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权限管理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6" name="矩形 5"/>
          <p:cNvSpPr/>
          <p:nvPr/>
        </p:nvSpPr>
        <p:spPr>
          <a:xfrm>
            <a:off x="466938" y="1812324"/>
            <a:ext cx="8429824" cy="2308324"/>
          </a:xfrm>
          <a:prstGeom prst="rect">
            <a:avLst/>
          </a:prstGeom>
        </p:spPr>
        <p:txBody>
          <a:bodyPr wrap="square">
            <a:spAutoFit/>
          </a:bodyPr>
          <a:lstStyle/>
          <a:p>
            <a:pPr>
              <a:lnSpc>
                <a:spcPct val="200000"/>
              </a:lnSpc>
            </a:pPr>
            <a:r>
              <a:rPr lang="en-US" altLang="zh-CN" b="1" u="sng" dirty="0">
                <a:solidFill>
                  <a:srgbClr val="0070C0"/>
                </a:solidFill>
              </a:rPr>
              <a:t>Linux</a:t>
            </a:r>
            <a:r>
              <a:rPr lang="zh-CN" altLang="en-US" b="1" u="sng" dirty="0">
                <a:solidFill>
                  <a:srgbClr val="0070C0"/>
                </a:solidFill>
              </a:rPr>
              <a:t>中的用户对于文件有</a:t>
            </a:r>
            <a:r>
              <a:rPr lang="en-US" altLang="zh-CN" b="1" u="sng" dirty="0">
                <a:solidFill>
                  <a:srgbClr val="0070C0"/>
                </a:solidFill>
              </a:rPr>
              <a:t>3</a:t>
            </a:r>
            <a:r>
              <a:rPr lang="zh-CN" altLang="en-US" b="1" u="sng" dirty="0">
                <a:solidFill>
                  <a:srgbClr val="0070C0"/>
                </a:solidFill>
              </a:rPr>
              <a:t>种操作身份：</a:t>
            </a:r>
            <a:r>
              <a:rPr lang="zh-CN" altLang="en-US" dirty="0"/>
              <a:t>文件所有者（</a:t>
            </a:r>
            <a:r>
              <a:rPr lang="en-US" altLang="zh-CN" dirty="0"/>
              <a:t>owner</a:t>
            </a:r>
            <a:r>
              <a:rPr lang="zh-CN" altLang="en-US" dirty="0"/>
              <a:t>）、文件所属组（</a:t>
            </a:r>
            <a:r>
              <a:rPr lang="en-US" altLang="zh-CN" dirty="0"/>
              <a:t>group</a:t>
            </a:r>
            <a:r>
              <a:rPr lang="zh-CN" altLang="en-US" dirty="0"/>
              <a:t>）和其他人（</a:t>
            </a:r>
            <a:r>
              <a:rPr lang="en-US" altLang="zh-CN" dirty="0" smtClean="0"/>
              <a:t>other</a:t>
            </a:r>
            <a:r>
              <a:rPr lang="zh-CN" altLang="en-US" dirty="0" smtClean="0"/>
              <a:t>）；</a:t>
            </a:r>
            <a:endParaRPr lang="en-US" altLang="zh-CN" dirty="0"/>
          </a:p>
          <a:p>
            <a:pPr>
              <a:lnSpc>
                <a:spcPct val="200000"/>
              </a:lnSpc>
            </a:pPr>
            <a:r>
              <a:rPr lang="zh-CN" altLang="en-US" b="1" u="sng" dirty="0">
                <a:solidFill>
                  <a:srgbClr val="0070C0"/>
                </a:solidFill>
              </a:rPr>
              <a:t>每个身份对文件的操作由</a:t>
            </a:r>
            <a:r>
              <a:rPr lang="en-US" altLang="zh-CN" b="1" u="sng" dirty="0">
                <a:solidFill>
                  <a:srgbClr val="0070C0"/>
                </a:solidFill>
              </a:rPr>
              <a:t>3</a:t>
            </a:r>
            <a:r>
              <a:rPr lang="zh-CN" altLang="en-US" b="1" u="sng" dirty="0">
                <a:solidFill>
                  <a:srgbClr val="0070C0"/>
                </a:solidFill>
              </a:rPr>
              <a:t>种权限控制：</a:t>
            </a:r>
            <a:r>
              <a:rPr lang="zh-CN" altLang="en-US" dirty="0"/>
              <a:t>分别是读取（</a:t>
            </a:r>
            <a:r>
              <a:rPr lang="en-US" altLang="zh-CN" dirty="0"/>
              <a:t>read</a:t>
            </a:r>
            <a:r>
              <a:rPr lang="zh-CN" altLang="en-US" dirty="0"/>
              <a:t>）、写入（</a:t>
            </a:r>
            <a:r>
              <a:rPr lang="en-US" altLang="zh-CN" dirty="0"/>
              <a:t>write</a:t>
            </a:r>
            <a:r>
              <a:rPr lang="zh-CN" altLang="en-US" dirty="0"/>
              <a:t>）和执行（</a:t>
            </a:r>
            <a:r>
              <a:rPr lang="en-US" altLang="zh-CN" dirty="0" smtClean="0"/>
              <a:t>execute</a:t>
            </a:r>
            <a:r>
              <a:rPr lang="zh-CN" altLang="en-US" dirty="0" smtClean="0"/>
              <a:t>）。</a:t>
            </a:r>
            <a:endParaRPr lang="en-US" altLang="zh-CN" dirty="0"/>
          </a:p>
        </p:txBody>
      </p:sp>
    </p:spTree>
    <p:custDataLst>
      <p:tags r:id="rId1"/>
    </p:custDataLst>
    <p:extLst>
      <p:ext uri="{BB962C8B-B14F-4D97-AF65-F5344CB8AC3E}">
        <p14:creationId xmlns:p14="http://schemas.microsoft.com/office/powerpoint/2010/main" val="2494540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权限管理</a:t>
            </a:r>
            <a:endParaRPr lang="en-US" altLang="zh-CN" sz="2000" b="1" dirty="0">
              <a:solidFill>
                <a:schemeClr val="tx1">
                  <a:lumMod val="50000"/>
                  <a:lumOff val="50000"/>
                </a:schemeClr>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820105315"/>
              </p:ext>
            </p:extLst>
          </p:nvPr>
        </p:nvGraphicFramePr>
        <p:xfrm>
          <a:off x="802333" y="1897338"/>
          <a:ext cx="7664117" cy="1861864"/>
        </p:xfrm>
        <a:graphic>
          <a:graphicData uri="http://schemas.openxmlformats.org/drawingml/2006/table">
            <a:tbl>
              <a:tblPr firstRow="1" bandRow="1">
                <a:tableStyleId>{00A15C55-8517-42AA-B614-E9B94910E393}</a:tableStyleId>
              </a:tblPr>
              <a:tblGrid>
                <a:gridCol w="1140230"/>
                <a:gridCol w="1140230"/>
                <a:gridCol w="5383657"/>
              </a:tblGrid>
              <a:tr h="465466">
                <a:tc>
                  <a:txBody>
                    <a:bodyPr/>
                    <a:lstStyle/>
                    <a:p>
                      <a:pPr algn="ctr">
                        <a:spcAft>
                          <a:spcPts val="0"/>
                        </a:spcAft>
                      </a:pPr>
                      <a:r>
                        <a:rPr lang="zh-CN" altLang="en-US" sz="1400" b="1" kern="100" dirty="0" smtClean="0">
                          <a:effectLst/>
                          <a:latin typeface="Times New Roman"/>
                          <a:ea typeface="宋体"/>
                        </a:rPr>
                        <a:t>用户身份</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字符代号</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说明</a:t>
                      </a:r>
                      <a:endParaRPr lang="zh-CN" sz="1400" b="1" kern="100" dirty="0">
                        <a:effectLst/>
                        <a:latin typeface="Times New Roman"/>
                        <a:ea typeface="宋体"/>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文件所有者</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u</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文件所有者对文件的权限（通常是用户自己创建的文件）</a:t>
                      </a: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文件所属组</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g</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文件所属组中的用户对文件的权限</a:t>
                      </a: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其他人</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o</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文件所有者、所属组以外的其他人对文件的权限</a:t>
                      </a:r>
                    </a:p>
                  </a:txBody>
                  <a:tcPr marL="68580" marR="68580" marT="0" marB="0"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636949844"/>
              </p:ext>
            </p:extLst>
          </p:nvPr>
        </p:nvGraphicFramePr>
        <p:xfrm>
          <a:off x="823283" y="3942040"/>
          <a:ext cx="7664118" cy="1861864"/>
        </p:xfrm>
        <a:graphic>
          <a:graphicData uri="http://schemas.openxmlformats.org/drawingml/2006/table">
            <a:tbl>
              <a:tblPr firstRow="1" bandRow="1">
                <a:tableStyleId>{00A15C55-8517-42AA-B614-E9B94910E393}</a:tableStyleId>
              </a:tblPr>
              <a:tblGrid>
                <a:gridCol w="1119817"/>
                <a:gridCol w="1155700"/>
                <a:gridCol w="2628900"/>
                <a:gridCol w="2759701"/>
              </a:tblGrid>
              <a:tr h="465466">
                <a:tc>
                  <a:txBody>
                    <a:bodyPr/>
                    <a:lstStyle/>
                    <a:p>
                      <a:pPr algn="ctr">
                        <a:spcAft>
                          <a:spcPts val="0"/>
                        </a:spcAft>
                      </a:pPr>
                      <a:r>
                        <a:rPr lang="zh-CN" altLang="en-US" sz="1400" b="1" kern="100" dirty="0" smtClean="0">
                          <a:effectLst/>
                          <a:latin typeface="Times New Roman"/>
                          <a:ea typeface="宋体"/>
                        </a:rPr>
                        <a:t>权限</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字符代号</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文件</a:t>
                      </a:r>
                      <a:endParaRPr lang="zh-CN" sz="1400" b="1" kern="100" dirty="0">
                        <a:effectLst/>
                        <a:latin typeface="Times New Roman"/>
                        <a:ea typeface="宋体"/>
                      </a:endParaRPr>
                    </a:p>
                  </a:txBody>
                  <a:tcPr marL="68580" marR="68580" marT="0" marB="0" anchor="ctr"/>
                </a:tc>
                <a:tc>
                  <a:txBody>
                    <a:bodyPr/>
                    <a:lstStyle/>
                    <a:p>
                      <a:pPr algn="ctr">
                        <a:spcAft>
                          <a:spcPts val="0"/>
                        </a:spcAft>
                      </a:pPr>
                      <a:r>
                        <a:rPr lang="zh-CN" altLang="en-US" sz="1400" b="1" kern="100" dirty="0" smtClean="0">
                          <a:effectLst/>
                          <a:latin typeface="Times New Roman"/>
                          <a:ea typeface="宋体"/>
                        </a:rPr>
                        <a:t>目录</a:t>
                      </a:r>
                      <a:endParaRPr lang="zh-CN" sz="1400" b="1" kern="100" dirty="0">
                        <a:effectLst/>
                        <a:latin typeface="Times New Roman"/>
                        <a:ea typeface="宋体"/>
                      </a:endParaRP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读取</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r</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可查看文件内容</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可以列出目录中的内容</a:t>
                      </a: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写入</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w</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可修改文件内容</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可以在目录中创建、删除文件</a:t>
                      </a:r>
                    </a:p>
                  </a:txBody>
                  <a:tcPr marL="68580" marR="68580" marT="0" marB="0" anchor="ctr"/>
                </a:tc>
              </a:tr>
              <a:tr h="465466">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执行</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x</a:t>
                      </a:r>
                      <a:endParaRPr lang="zh-CN" sz="1400" kern="100" dirty="0">
                        <a:solidFill>
                          <a:schemeClr val="dk1"/>
                        </a:solidFill>
                        <a:effectLst/>
                        <a:latin typeface="Times New Roman"/>
                        <a:ea typeface="+mn-ea"/>
                        <a:cs typeface="+mn-cs"/>
                      </a:endParaRP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可执行该文件</a:t>
                      </a:r>
                    </a:p>
                  </a:txBody>
                  <a:tcPr marL="68580" marR="68580" marT="0" marB="0" anchor="ct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可以进入目录</a:t>
                      </a: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1455064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权限管理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1</a:t>
            </a:r>
            <a:r>
              <a:rPr lang="zh-CN" altLang="en-US" b="1" u="sng" dirty="0">
                <a:solidFill>
                  <a:srgbClr val="0070C0"/>
                </a:solidFill>
              </a:rPr>
              <a:t>）查看文件权限</a:t>
            </a:r>
            <a:endParaRPr lang="en-US" altLang="zh-CN" b="1" u="sng" dirty="0">
              <a:solidFill>
                <a:srgbClr val="0070C0"/>
              </a:solidFill>
            </a:endParaRPr>
          </a:p>
        </p:txBody>
      </p:sp>
      <p:grpSp>
        <p:nvGrpSpPr>
          <p:cNvPr id="5" name="组合 2"/>
          <p:cNvGrpSpPr>
            <a:grpSpLocks/>
          </p:cNvGrpSpPr>
          <p:nvPr/>
        </p:nvGrpSpPr>
        <p:grpSpPr bwMode="auto">
          <a:xfrm>
            <a:off x="674069" y="2427564"/>
            <a:ext cx="5952356" cy="3308218"/>
            <a:chOff x="3019007" y="3515222"/>
            <a:chExt cx="2765056" cy="3310883"/>
          </a:xfrm>
        </p:grpSpPr>
        <p:sp>
          <p:nvSpPr>
            <p:cNvPr id="6" name="矩形 1"/>
            <p:cNvSpPr>
              <a:spLocks noChangeArrowheads="1"/>
            </p:cNvSpPr>
            <p:nvPr/>
          </p:nvSpPr>
          <p:spPr bwMode="auto">
            <a:xfrm>
              <a:off x="3019007" y="3515222"/>
              <a:ext cx="2715408" cy="3310883"/>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8"/>
            <p:cNvSpPr>
              <a:spLocks noChangeArrowheads="1"/>
            </p:cNvSpPr>
            <p:nvPr/>
          </p:nvSpPr>
          <p:spPr bwMode="auto">
            <a:xfrm>
              <a:off x="3107110" y="3595351"/>
              <a:ext cx="2676953" cy="311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root@localhost</a:t>
              </a:r>
              <a:r>
                <a:rPr lang="en-US" altLang="zh-CN" sz="1400" b="1" kern="0" dirty="0">
                  <a:solidFill>
                    <a:prstClr val="white"/>
                  </a:solidFill>
                  <a:latin typeface="微软雅黑" pitchFamily="34" charset="-122"/>
                  <a:ea typeface="微软雅黑" pitchFamily="34" charset="-122"/>
                </a:rPr>
                <a:t> ~]# </a:t>
              </a:r>
              <a:r>
                <a:rPr lang="en-US" altLang="zh-CN" sz="1400" b="1" kern="0" dirty="0" err="1">
                  <a:solidFill>
                    <a:prstClr val="white"/>
                  </a:solidFill>
                  <a:latin typeface="微软雅黑" pitchFamily="34" charset="-122"/>
                  <a:ea typeface="微软雅黑" pitchFamily="34" charset="-122"/>
                </a:rPr>
                <a:t>ll</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etc</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total 1824</a:t>
              </a:r>
            </a:p>
            <a:p>
              <a:pPr marL="0" lvl="0" indent="0" eaLnBrk="0" hangingPunct="0">
                <a:lnSpc>
                  <a:spcPct val="200000"/>
                </a:lnSpc>
                <a:defRPr/>
              </a:pPr>
              <a:r>
                <a:rPr lang="en-US" altLang="zh-CN" sz="1400" b="1" kern="0" dirty="0" err="1">
                  <a:solidFill>
                    <a:prstClr val="white"/>
                  </a:solidFill>
                  <a:latin typeface="微软雅黑" pitchFamily="34" charset="-122"/>
                  <a:ea typeface="微软雅黑" pitchFamily="34" charset="-122"/>
                </a:rPr>
                <a:t>drwxr</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xr</a:t>
              </a:r>
              <a:r>
                <a:rPr lang="en-US" altLang="zh-CN" sz="1400" b="1" kern="0" dirty="0">
                  <a:solidFill>
                    <a:prstClr val="white"/>
                  </a:solidFill>
                  <a:latin typeface="微软雅黑" pitchFamily="34" charset="-122"/>
                  <a:ea typeface="微软雅黑" pitchFamily="34" charset="-122"/>
                </a:rPr>
                <a:t>-x.  3 </a:t>
              </a:r>
              <a:r>
                <a:rPr lang="en-US" altLang="zh-CN" sz="1400" b="1" kern="0" dirty="0" smtClean="0">
                  <a:solidFill>
                    <a:prstClr val="white"/>
                  </a:solidFill>
                  <a:latin typeface="微软雅黑" pitchFamily="34" charset="-122"/>
                  <a:ea typeface="微软雅黑" pitchFamily="34" charset="-122"/>
                </a:rPr>
                <a:t>  root   </a:t>
              </a:r>
              <a:r>
                <a:rPr lang="en-US" altLang="zh-CN" sz="1400" b="1" kern="0" dirty="0" err="1" smtClean="0">
                  <a:solidFill>
                    <a:prstClr val="white"/>
                  </a:solidFill>
                  <a:latin typeface="微软雅黑" pitchFamily="34" charset="-122"/>
                  <a:ea typeface="微软雅黑" pitchFamily="34" charset="-122"/>
                </a:rPr>
                <a:t>root</a:t>
              </a:r>
              <a:r>
                <a:rPr lang="en-US" altLang="zh-CN" sz="1400" b="1" kern="0" dirty="0" smtClean="0">
                  <a:solidFill>
                    <a:prstClr val="white"/>
                  </a:solidFill>
                  <a:latin typeface="微软雅黑" pitchFamily="34" charset="-122"/>
                  <a:ea typeface="微软雅黑" pitchFamily="34" charset="-122"/>
                </a:rPr>
                <a:t>   </a:t>
              </a:r>
              <a:r>
                <a:rPr lang="en-US" altLang="zh-CN" sz="1400" b="1" kern="0" dirty="0">
                  <a:solidFill>
                    <a:prstClr val="white"/>
                  </a:solidFill>
                  <a:latin typeface="微软雅黑" pitchFamily="34" charset="-122"/>
                  <a:ea typeface="微软雅黑" pitchFamily="34" charset="-122"/>
                </a:rPr>
                <a:t>4096 </a:t>
              </a:r>
              <a:r>
                <a:rPr lang="en-US" altLang="zh-CN" sz="1400" b="1" kern="0" dirty="0" smtClean="0">
                  <a:solidFill>
                    <a:prstClr val="white"/>
                  </a:solidFill>
                  <a:latin typeface="微软雅黑" pitchFamily="34" charset="-122"/>
                  <a:ea typeface="微软雅黑" pitchFamily="34" charset="-122"/>
                </a:rPr>
                <a:t>  Oct </a:t>
              </a:r>
              <a:r>
                <a:rPr lang="en-US" altLang="zh-CN" sz="1400" b="1" kern="0" dirty="0">
                  <a:solidFill>
                    <a:prstClr val="white"/>
                  </a:solidFill>
                  <a:latin typeface="微软雅黑" pitchFamily="34" charset="-122"/>
                  <a:ea typeface="微软雅黑" pitchFamily="34" charset="-122"/>
                </a:rPr>
                <a:t>12 07:48 </a:t>
              </a:r>
              <a:r>
                <a:rPr lang="en-US" altLang="zh-CN" sz="1400" b="1" kern="0" dirty="0" smtClean="0">
                  <a:solidFill>
                    <a:prstClr val="white"/>
                  </a:solidFill>
                  <a:latin typeface="微软雅黑" pitchFamily="34" charset="-122"/>
                  <a:ea typeface="微软雅黑" pitchFamily="34" charset="-122"/>
                </a:rPr>
                <a:t>  </a:t>
              </a:r>
              <a:r>
                <a:rPr lang="en-US" altLang="zh-CN" sz="1400" b="1" kern="0" dirty="0" err="1" smtClean="0">
                  <a:solidFill>
                    <a:prstClr val="white"/>
                  </a:solidFill>
                  <a:latin typeface="微软雅黑" pitchFamily="34" charset="-122"/>
                  <a:ea typeface="微软雅黑" pitchFamily="34" charset="-122"/>
                </a:rPr>
                <a:t>abrt</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err="1">
                  <a:solidFill>
                    <a:prstClr val="white"/>
                  </a:solidFill>
                  <a:latin typeface="微软雅黑" pitchFamily="34" charset="-122"/>
                  <a:ea typeface="微软雅黑" pitchFamily="34" charset="-122"/>
                </a:rPr>
                <a:t>drwxr</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xr</a:t>
              </a:r>
              <a:r>
                <a:rPr lang="en-US" altLang="zh-CN" sz="1400" b="1" kern="0" dirty="0">
                  <a:solidFill>
                    <a:prstClr val="white"/>
                  </a:solidFill>
                  <a:latin typeface="微软雅黑" pitchFamily="34" charset="-122"/>
                  <a:ea typeface="微软雅黑" pitchFamily="34" charset="-122"/>
                </a:rPr>
                <a:t>-x.  </a:t>
              </a:r>
              <a:r>
                <a:rPr lang="en-US" altLang="zh-CN" sz="1400" b="1" kern="0" dirty="0" smtClean="0">
                  <a:solidFill>
                    <a:prstClr val="white"/>
                  </a:solidFill>
                  <a:latin typeface="微软雅黑" pitchFamily="34" charset="-122"/>
                  <a:ea typeface="微软雅黑" pitchFamily="34" charset="-122"/>
                </a:rPr>
                <a:t>4   </a:t>
              </a:r>
              <a:r>
                <a:rPr lang="en-US" altLang="zh-CN" sz="1400" b="1" kern="0" dirty="0">
                  <a:solidFill>
                    <a:prstClr val="white"/>
                  </a:solidFill>
                  <a:latin typeface="微软雅黑" pitchFamily="34" charset="-122"/>
                  <a:ea typeface="微软雅黑" pitchFamily="34" charset="-122"/>
                </a:rPr>
                <a:t>root </a:t>
              </a:r>
              <a:r>
                <a:rPr lang="en-US" altLang="zh-CN" sz="1400" b="1" kern="0" dirty="0" smtClean="0">
                  <a:solidFill>
                    <a:prstClr val="white"/>
                  </a:solidFill>
                  <a:latin typeface="微软雅黑" pitchFamily="34" charset="-122"/>
                  <a:ea typeface="微软雅黑" pitchFamily="34" charset="-122"/>
                </a:rPr>
                <a:t>  </a:t>
              </a:r>
              <a:r>
                <a:rPr lang="en-US" altLang="zh-CN" sz="1400" b="1" kern="0" dirty="0" err="1" smtClean="0">
                  <a:solidFill>
                    <a:prstClr val="white"/>
                  </a:solidFill>
                  <a:latin typeface="微软雅黑" pitchFamily="34" charset="-122"/>
                  <a:ea typeface="微软雅黑" pitchFamily="34" charset="-122"/>
                </a:rPr>
                <a:t>root</a:t>
              </a:r>
              <a:r>
                <a:rPr lang="en-US" altLang="zh-CN" sz="1400" b="1" kern="0" dirty="0" smtClean="0">
                  <a:solidFill>
                    <a:prstClr val="white"/>
                  </a:solidFill>
                  <a:latin typeface="微软雅黑" pitchFamily="34" charset="-122"/>
                  <a:ea typeface="微软雅黑" pitchFamily="34" charset="-122"/>
                </a:rPr>
                <a:t>   </a:t>
              </a:r>
              <a:r>
                <a:rPr lang="en-US" altLang="zh-CN" sz="1400" b="1" kern="0" dirty="0">
                  <a:solidFill>
                    <a:prstClr val="white"/>
                  </a:solidFill>
                  <a:latin typeface="微软雅黑" pitchFamily="34" charset="-122"/>
                  <a:ea typeface="微软雅黑" pitchFamily="34" charset="-122"/>
                </a:rPr>
                <a:t>4096 </a:t>
              </a:r>
              <a:r>
                <a:rPr lang="en-US" altLang="zh-CN" sz="1400" b="1" kern="0" dirty="0" smtClean="0">
                  <a:solidFill>
                    <a:prstClr val="white"/>
                  </a:solidFill>
                  <a:latin typeface="微软雅黑" pitchFamily="34" charset="-122"/>
                  <a:ea typeface="微软雅黑" pitchFamily="34" charset="-122"/>
                </a:rPr>
                <a:t>  Oct </a:t>
              </a:r>
              <a:r>
                <a:rPr lang="en-US" altLang="zh-CN" sz="1400" b="1" kern="0" dirty="0">
                  <a:solidFill>
                    <a:prstClr val="white"/>
                  </a:solidFill>
                  <a:latin typeface="微软雅黑" pitchFamily="34" charset="-122"/>
                  <a:ea typeface="微软雅黑" pitchFamily="34" charset="-122"/>
                </a:rPr>
                <a:t>12 07:54 </a:t>
              </a:r>
              <a:r>
                <a:rPr lang="en-US" altLang="zh-CN" sz="1400" b="1" kern="0" dirty="0" smtClean="0">
                  <a:solidFill>
                    <a:prstClr val="white"/>
                  </a:solidFill>
                  <a:latin typeface="微软雅黑" pitchFamily="34" charset="-122"/>
                  <a:ea typeface="微软雅黑" pitchFamily="34" charset="-122"/>
                </a:rPr>
                <a:t>  </a:t>
              </a:r>
              <a:r>
                <a:rPr lang="en-US" altLang="zh-CN" sz="1400" b="1" kern="0" dirty="0" err="1" smtClean="0">
                  <a:solidFill>
                    <a:prstClr val="white"/>
                  </a:solidFill>
                  <a:latin typeface="微软雅黑" pitchFamily="34" charset="-122"/>
                  <a:ea typeface="微软雅黑" pitchFamily="34" charset="-122"/>
                </a:rPr>
                <a:t>acpi</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rw</a:t>
              </a:r>
              <a:r>
                <a:rPr lang="en-US" altLang="zh-CN" sz="1400" b="1" kern="0" dirty="0">
                  <a:solidFill>
                    <a:prstClr val="white"/>
                  </a:solidFill>
                  <a:latin typeface="微软雅黑" pitchFamily="34" charset="-122"/>
                  <a:ea typeface="微软雅黑" pitchFamily="34" charset="-122"/>
                </a:rPr>
                <a:t>-r--r--.  </a:t>
              </a:r>
              <a:r>
                <a:rPr lang="en-US" altLang="zh-CN" sz="1400" b="1" kern="0" dirty="0" smtClean="0">
                  <a:solidFill>
                    <a:prstClr val="white"/>
                  </a:solidFill>
                  <a:latin typeface="微软雅黑" pitchFamily="34" charset="-122"/>
                  <a:ea typeface="微软雅黑" pitchFamily="34" charset="-122"/>
                </a:rPr>
                <a:t>  1   </a:t>
              </a:r>
              <a:r>
                <a:rPr lang="en-US" altLang="zh-CN" sz="1400" b="1" kern="0" dirty="0">
                  <a:solidFill>
                    <a:prstClr val="white"/>
                  </a:solidFill>
                  <a:latin typeface="微软雅黑" pitchFamily="34" charset="-122"/>
                  <a:ea typeface="微软雅黑" pitchFamily="34" charset="-122"/>
                </a:rPr>
                <a:t>root </a:t>
              </a:r>
              <a:r>
                <a:rPr lang="en-US" altLang="zh-CN" sz="1400" b="1" kern="0" dirty="0" smtClean="0">
                  <a:solidFill>
                    <a:prstClr val="white"/>
                  </a:solidFill>
                  <a:latin typeface="微软雅黑" pitchFamily="34" charset="-122"/>
                  <a:ea typeface="微软雅黑" pitchFamily="34" charset="-122"/>
                </a:rPr>
                <a:t>  </a:t>
              </a:r>
              <a:r>
                <a:rPr lang="en-US" altLang="zh-CN" sz="400" b="1" kern="0" dirty="0" smtClean="0">
                  <a:solidFill>
                    <a:prstClr val="white"/>
                  </a:solidFill>
                  <a:latin typeface="微软雅黑" pitchFamily="34" charset="-122"/>
                  <a:ea typeface="微软雅黑" pitchFamily="34" charset="-122"/>
                </a:rPr>
                <a:t> </a:t>
              </a:r>
              <a:r>
                <a:rPr lang="en-US" altLang="zh-CN" sz="1400" b="1" kern="0" dirty="0" err="1" smtClean="0">
                  <a:solidFill>
                    <a:prstClr val="white"/>
                  </a:solidFill>
                  <a:latin typeface="微软雅黑" pitchFamily="34" charset="-122"/>
                  <a:ea typeface="微软雅黑" pitchFamily="34" charset="-122"/>
                </a:rPr>
                <a:t>root</a:t>
              </a:r>
              <a:r>
                <a:rPr lang="en-US" altLang="zh-CN" sz="1400" b="1" kern="0" dirty="0" smtClean="0">
                  <a:solidFill>
                    <a:prstClr val="white"/>
                  </a:solidFill>
                  <a:latin typeface="微软雅黑" pitchFamily="34" charset="-122"/>
                  <a:ea typeface="微软雅黑" pitchFamily="34" charset="-122"/>
                </a:rPr>
                <a:t>      </a:t>
              </a:r>
              <a:r>
                <a:rPr lang="en-US" altLang="zh-CN" sz="1400" b="1" kern="0" dirty="0">
                  <a:solidFill>
                    <a:prstClr val="white"/>
                  </a:solidFill>
                  <a:latin typeface="微软雅黑" pitchFamily="34" charset="-122"/>
                  <a:ea typeface="微软雅黑" pitchFamily="34" charset="-122"/>
                </a:rPr>
                <a:t>45 </a:t>
              </a:r>
              <a:r>
                <a:rPr lang="en-US" altLang="zh-CN" sz="1400" b="1" kern="0" dirty="0" smtClean="0">
                  <a:solidFill>
                    <a:prstClr val="white"/>
                  </a:solidFill>
                  <a:latin typeface="微软雅黑" pitchFamily="34" charset="-122"/>
                  <a:ea typeface="微软雅黑" pitchFamily="34" charset="-122"/>
                </a:rPr>
                <a:t>   Oct </a:t>
              </a:r>
              <a:r>
                <a:rPr lang="en-US" altLang="zh-CN" sz="1400" b="1" kern="0" dirty="0">
                  <a:solidFill>
                    <a:prstClr val="white"/>
                  </a:solidFill>
                  <a:latin typeface="微软雅黑" pitchFamily="34" charset="-122"/>
                  <a:ea typeface="微软雅黑" pitchFamily="34" charset="-122"/>
                </a:rPr>
                <a:t>17 23:06 </a:t>
              </a:r>
              <a:r>
                <a:rPr lang="en-US" altLang="zh-CN" sz="1400" b="1" kern="0" dirty="0" smtClean="0">
                  <a:solidFill>
                    <a:prstClr val="white"/>
                  </a:solidFill>
                  <a:latin typeface="微软雅黑" pitchFamily="34" charset="-122"/>
                  <a:ea typeface="微软雅黑" pitchFamily="34" charset="-122"/>
                </a:rPr>
                <a:t>  </a:t>
              </a:r>
              <a:r>
                <a:rPr lang="en-US" altLang="zh-CN" sz="1400" b="1" kern="0" dirty="0" err="1" smtClean="0">
                  <a:solidFill>
                    <a:prstClr val="white"/>
                  </a:solidFill>
                  <a:latin typeface="微软雅黑" pitchFamily="34" charset="-122"/>
                  <a:ea typeface="微软雅黑" pitchFamily="34" charset="-122"/>
                </a:rPr>
                <a:t>adjtime</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rw</a:t>
              </a:r>
              <a:r>
                <a:rPr lang="en-US" altLang="zh-CN" sz="1400" b="1" kern="0" dirty="0">
                  <a:solidFill>
                    <a:prstClr val="white"/>
                  </a:solidFill>
                  <a:latin typeface="微软雅黑" pitchFamily="34" charset="-122"/>
                  <a:ea typeface="微软雅黑" pitchFamily="34" charset="-122"/>
                </a:rPr>
                <a:t>-r--r--. </a:t>
              </a:r>
              <a:r>
                <a:rPr lang="en-US" altLang="zh-CN" sz="1400" b="1" kern="0" dirty="0" smtClean="0">
                  <a:solidFill>
                    <a:prstClr val="white"/>
                  </a:solidFill>
                  <a:latin typeface="微软雅黑" pitchFamily="34" charset="-122"/>
                  <a:ea typeface="微软雅黑" pitchFamily="34" charset="-122"/>
                </a:rPr>
                <a:t>   1   </a:t>
              </a:r>
              <a:r>
                <a:rPr lang="en-US" altLang="zh-CN" sz="1400" b="1" kern="0" dirty="0">
                  <a:solidFill>
                    <a:prstClr val="white"/>
                  </a:solidFill>
                  <a:latin typeface="微软雅黑" pitchFamily="34" charset="-122"/>
                  <a:ea typeface="微软雅黑" pitchFamily="34" charset="-122"/>
                </a:rPr>
                <a:t>root </a:t>
              </a:r>
              <a:r>
                <a:rPr lang="en-US" altLang="zh-CN" sz="1400" b="1" kern="0" dirty="0" smtClean="0">
                  <a:solidFill>
                    <a:prstClr val="white"/>
                  </a:solidFill>
                  <a:latin typeface="微软雅黑" pitchFamily="34" charset="-122"/>
                  <a:ea typeface="微软雅黑" pitchFamily="34" charset="-122"/>
                </a:rPr>
                <a:t>  </a:t>
              </a:r>
              <a:r>
                <a:rPr lang="en-US" altLang="zh-CN" sz="500" b="1" kern="0" dirty="0" smtClean="0">
                  <a:solidFill>
                    <a:prstClr val="white"/>
                  </a:solidFill>
                  <a:latin typeface="微软雅黑" pitchFamily="34" charset="-122"/>
                  <a:ea typeface="微软雅黑" pitchFamily="34" charset="-122"/>
                </a:rPr>
                <a:t> </a:t>
              </a:r>
              <a:r>
                <a:rPr lang="en-US" altLang="zh-CN" sz="1400" b="1" kern="0" dirty="0" err="1" smtClean="0">
                  <a:solidFill>
                    <a:prstClr val="white"/>
                  </a:solidFill>
                  <a:latin typeface="微软雅黑" pitchFamily="34" charset="-122"/>
                  <a:ea typeface="微软雅黑" pitchFamily="34" charset="-122"/>
                </a:rPr>
                <a:t>root</a:t>
              </a:r>
              <a:r>
                <a:rPr lang="en-US" altLang="zh-CN" sz="1400" b="1" kern="0" dirty="0" smtClean="0">
                  <a:solidFill>
                    <a:prstClr val="white"/>
                  </a:solidFill>
                  <a:latin typeface="微软雅黑" pitchFamily="34" charset="-122"/>
                  <a:ea typeface="微软雅黑" pitchFamily="34" charset="-122"/>
                </a:rPr>
                <a:t>   </a:t>
              </a:r>
              <a:r>
                <a:rPr lang="en-US" altLang="zh-CN" sz="1400" b="1" kern="0" dirty="0">
                  <a:solidFill>
                    <a:prstClr val="white"/>
                  </a:solidFill>
                  <a:latin typeface="微软雅黑" pitchFamily="34" charset="-122"/>
                  <a:ea typeface="微软雅黑" pitchFamily="34" charset="-122"/>
                </a:rPr>
                <a:t>1512 </a:t>
              </a:r>
              <a:r>
                <a:rPr lang="en-US" altLang="zh-CN" sz="1400" b="1" kern="0" dirty="0" smtClean="0">
                  <a:solidFill>
                    <a:prstClr val="white"/>
                  </a:solidFill>
                  <a:latin typeface="微软雅黑" pitchFamily="34" charset="-122"/>
                  <a:ea typeface="微软雅黑" pitchFamily="34" charset="-122"/>
                </a:rPr>
                <a:t>  Jan </a:t>
              </a:r>
              <a:r>
                <a:rPr lang="en-US" altLang="zh-CN" sz="1400" b="1" kern="0" dirty="0">
                  <a:solidFill>
                    <a:prstClr val="white"/>
                  </a:solidFill>
                  <a:latin typeface="微软雅黑" pitchFamily="34" charset="-122"/>
                  <a:ea typeface="微软雅黑" pitchFamily="34" charset="-122"/>
                </a:rPr>
                <a:t>12 2010 </a:t>
              </a:r>
              <a:r>
                <a:rPr lang="en-US" altLang="zh-CN" sz="1400" b="1" kern="0" dirty="0" smtClean="0">
                  <a:solidFill>
                    <a:prstClr val="white"/>
                  </a:solidFill>
                  <a:latin typeface="微软雅黑" pitchFamily="34" charset="-122"/>
                  <a:ea typeface="微软雅黑" pitchFamily="34" charset="-122"/>
                </a:rPr>
                <a:t>   aliases</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p>
          </p:txBody>
        </p:sp>
      </p:grpSp>
      <p:sp>
        <p:nvSpPr>
          <p:cNvPr id="8" name="矩形 7"/>
          <p:cNvSpPr/>
          <p:nvPr/>
        </p:nvSpPr>
        <p:spPr>
          <a:xfrm>
            <a:off x="936630" y="3502439"/>
            <a:ext cx="1051792" cy="1831439"/>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056674" y="3515138"/>
            <a:ext cx="127470" cy="1831439"/>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88674" y="3515138"/>
            <a:ext cx="467390" cy="1831439"/>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993348" y="3502438"/>
            <a:ext cx="1157769" cy="1831439"/>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52424" y="3515138"/>
            <a:ext cx="467390" cy="1831439"/>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405124" y="3515138"/>
            <a:ext cx="467390" cy="1831439"/>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263948" y="3515138"/>
            <a:ext cx="754032" cy="1831439"/>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668545" y="2685635"/>
            <a:ext cx="2089033" cy="300082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dirty="0"/>
              <a:t>文件类型与</a:t>
            </a:r>
            <a:r>
              <a:rPr lang="zh-CN" altLang="en-US" dirty="0" smtClean="0"/>
              <a:t>权限</a:t>
            </a:r>
            <a:endParaRPr lang="en-US" altLang="zh-CN" dirty="0" smtClean="0"/>
          </a:p>
          <a:p>
            <a:pPr marL="285750" indent="-285750">
              <a:lnSpc>
                <a:spcPct val="150000"/>
              </a:lnSpc>
              <a:buFont typeface="Wingdings" panose="05000000000000000000" pitchFamily="2" charset="2"/>
              <a:buChar char="Ø"/>
            </a:pPr>
            <a:r>
              <a:rPr lang="zh-CN" altLang="en-US" dirty="0"/>
              <a:t>文件硬链接数</a:t>
            </a:r>
          </a:p>
          <a:p>
            <a:pPr marL="285750" indent="-285750">
              <a:lnSpc>
                <a:spcPct val="150000"/>
              </a:lnSpc>
              <a:buFont typeface="Wingdings" panose="05000000000000000000" pitchFamily="2" charset="2"/>
              <a:buChar char="Ø"/>
            </a:pPr>
            <a:r>
              <a:rPr lang="zh-CN" altLang="en-US" dirty="0"/>
              <a:t>文件所有者</a:t>
            </a:r>
          </a:p>
          <a:p>
            <a:pPr marL="285750" indent="-285750">
              <a:lnSpc>
                <a:spcPct val="150000"/>
              </a:lnSpc>
              <a:buFont typeface="Wingdings" panose="05000000000000000000" pitchFamily="2" charset="2"/>
              <a:buChar char="Ø"/>
            </a:pPr>
            <a:r>
              <a:rPr lang="zh-CN" altLang="en-US" dirty="0"/>
              <a:t>文件所属组</a:t>
            </a:r>
          </a:p>
          <a:p>
            <a:pPr marL="285750" indent="-285750">
              <a:lnSpc>
                <a:spcPct val="150000"/>
              </a:lnSpc>
              <a:buFont typeface="Wingdings" panose="05000000000000000000" pitchFamily="2" charset="2"/>
              <a:buChar char="Ø"/>
            </a:pPr>
            <a:r>
              <a:rPr lang="zh-CN" altLang="en-US" dirty="0"/>
              <a:t>文件所占空间</a:t>
            </a:r>
          </a:p>
          <a:p>
            <a:pPr marL="285750" indent="-285750">
              <a:lnSpc>
                <a:spcPct val="150000"/>
              </a:lnSpc>
              <a:buFont typeface="Wingdings" panose="05000000000000000000" pitchFamily="2" charset="2"/>
              <a:buChar char="Ø"/>
            </a:pPr>
            <a:r>
              <a:rPr lang="zh-CN" altLang="en-US" dirty="0"/>
              <a:t>文件修改时间</a:t>
            </a:r>
          </a:p>
          <a:p>
            <a:pPr marL="285750" indent="-285750">
              <a:lnSpc>
                <a:spcPct val="150000"/>
              </a:lnSpc>
              <a:buFont typeface="Wingdings" panose="05000000000000000000" pitchFamily="2" charset="2"/>
              <a:buChar char="Ø"/>
            </a:pPr>
            <a:r>
              <a:rPr lang="zh-CN" altLang="en-US" dirty="0" smtClean="0"/>
              <a:t>文件名</a:t>
            </a:r>
          </a:p>
        </p:txBody>
      </p:sp>
    </p:spTree>
    <p:custDataLst>
      <p:tags r:id="rId1"/>
    </p:custDataLst>
    <p:extLst>
      <p:ext uri="{BB962C8B-B14F-4D97-AF65-F5344CB8AC3E}">
        <p14:creationId xmlns:p14="http://schemas.microsoft.com/office/powerpoint/2010/main" val="2373042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权限管理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1</a:t>
            </a:r>
            <a:r>
              <a:rPr lang="zh-CN" altLang="en-US" b="1" u="sng" dirty="0">
                <a:solidFill>
                  <a:srgbClr val="0070C0"/>
                </a:solidFill>
              </a:rPr>
              <a:t>）查看文件权限</a:t>
            </a:r>
            <a:endParaRPr lang="en-US" altLang="zh-CN" b="1" u="sng" dirty="0">
              <a:solidFill>
                <a:srgbClr val="0070C0"/>
              </a:solidFill>
            </a:endParaRPr>
          </a:p>
        </p:txBody>
      </p:sp>
      <p:sp>
        <p:nvSpPr>
          <p:cNvPr id="2" name="矩形 1"/>
          <p:cNvSpPr/>
          <p:nvPr/>
        </p:nvSpPr>
        <p:spPr>
          <a:xfrm>
            <a:off x="466938" y="2414538"/>
            <a:ext cx="8321462" cy="2862322"/>
          </a:xfrm>
          <a:prstGeom prst="rect">
            <a:avLst/>
          </a:prstGeom>
        </p:spPr>
        <p:txBody>
          <a:bodyPr wrap="square">
            <a:spAutoFit/>
          </a:bodyPr>
          <a:lstStyle/>
          <a:p>
            <a:pPr>
              <a:lnSpc>
                <a:spcPct val="200000"/>
              </a:lnSpc>
            </a:pPr>
            <a:r>
              <a:rPr lang="zh-CN" altLang="zh-CN" dirty="0">
                <a:solidFill>
                  <a:srgbClr val="FF0000"/>
                </a:solidFill>
              </a:rPr>
              <a:t>文件类型和权限由</a:t>
            </a:r>
            <a:r>
              <a:rPr lang="en-US" altLang="zh-CN" dirty="0">
                <a:solidFill>
                  <a:srgbClr val="FF0000"/>
                </a:solidFill>
              </a:rPr>
              <a:t>10</a:t>
            </a:r>
            <a:r>
              <a:rPr lang="zh-CN" altLang="zh-CN" dirty="0">
                <a:solidFill>
                  <a:srgbClr val="FF0000"/>
                </a:solidFill>
              </a:rPr>
              <a:t>个字符组成，如“</a:t>
            </a:r>
            <a:r>
              <a:rPr lang="en-US" altLang="zh-CN" dirty="0" err="1">
                <a:solidFill>
                  <a:srgbClr val="FF0000"/>
                </a:solidFill>
              </a:rPr>
              <a:t>drwxr</a:t>
            </a:r>
            <a:r>
              <a:rPr lang="en-US" altLang="zh-CN" dirty="0">
                <a:solidFill>
                  <a:srgbClr val="FF0000"/>
                </a:solidFill>
              </a:rPr>
              <a:t>-</a:t>
            </a:r>
            <a:r>
              <a:rPr lang="en-US" altLang="zh-CN" dirty="0" err="1">
                <a:solidFill>
                  <a:srgbClr val="FF0000"/>
                </a:solidFill>
              </a:rPr>
              <a:t>xr</a:t>
            </a:r>
            <a:r>
              <a:rPr lang="en-US" altLang="zh-CN" dirty="0">
                <a:solidFill>
                  <a:srgbClr val="FF0000"/>
                </a:solidFill>
              </a:rPr>
              <a:t>-x</a:t>
            </a:r>
            <a:r>
              <a:rPr lang="zh-CN" altLang="zh-CN" dirty="0">
                <a:solidFill>
                  <a:srgbClr val="FF0000"/>
                </a:solidFill>
              </a:rPr>
              <a:t>”</a:t>
            </a:r>
            <a:endParaRPr lang="en-US" altLang="zh-CN" dirty="0">
              <a:solidFill>
                <a:srgbClr val="FF0000"/>
              </a:solidFill>
            </a:endParaRPr>
          </a:p>
          <a:p>
            <a:pPr marL="285750" indent="-285750">
              <a:lnSpc>
                <a:spcPct val="200000"/>
              </a:lnSpc>
              <a:buFont typeface="Wingdings" panose="05000000000000000000" pitchFamily="2" charset="2"/>
              <a:buChar char="l"/>
            </a:pPr>
            <a:r>
              <a:rPr lang="zh-CN" altLang="zh-CN" dirty="0" smtClean="0"/>
              <a:t>第</a:t>
            </a:r>
            <a:r>
              <a:rPr lang="en-US" altLang="zh-CN" dirty="0"/>
              <a:t>1</a:t>
            </a:r>
            <a:r>
              <a:rPr lang="zh-CN" altLang="zh-CN" dirty="0"/>
              <a:t>个字符代表文件类型，“</a:t>
            </a:r>
            <a:r>
              <a:rPr lang="en-US" altLang="zh-CN" dirty="0"/>
              <a:t>d</a:t>
            </a:r>
            <a:r>
              <a:rPr lang="zh-CN" altLang="zh-CN" dirty="0"/>
              <a:t>”表示目录，“</a:t>
            </a:r>
            <a:r>
              <a:rPr lang="en-US" altLang="zh-CN" dirty="0"/>
              <a:t>-</a:t>
            </a:r>
            <a:r>
              <a:rPr lang="zh-CN" altLang="zh-CN" dirty="0"/>
              <a:t>”表示普通文件</a:t>
            </a:r>
            <a:r>
              <a:rPr lang="zh-CN" altLang="zh-CN" dirty="0" smtClean="0"/>
              <a:t>。</a:t>
            </a:r>
            <a:endParaRPr lang="en-US" altLang="zh-CN" dirty="0" smtClean="0"/>
          </a:p>
          <a:p>
            <a:pPr marL="285750" indent="-285750">
              <a:lnSpc>
                <a:spcPct val="200000"/>
              </a:lnSpc>
              <a:buFont typeface="Wingdings" panose="05000000000000000000" pitchFamily="2" charset="2"/>
              <a:buChar char="l"/>
            </a:pPr>
            <a:r>
              <a:rPr lang="zh-CN" altLang="zh-CN" dirty="0" smtClean="0"/>
              <a:t>第</a:t>
            </a:r>
            <a:r>
              <a:rPr lang="en-US" altLang="zh-CN" dirty="0" smtClean="0"/>
              <a:t>2</a:t>
            </a:r>
            <a:r>
              <a:rPr lang="en-US" altLang="zh-CN" dirty="0"/>
              <a:t>~10</a:t>
            </a:r>
            <a:r>
              <a:rPr lang="zh-CN" altLang="zh-CN" dirty="0"/>
              <a:t>位字符用于权限控制，每</a:t>
            </a:r>
            <a:r>
              <a:rPr lang="en-US" altLang="zh-CN" dirty="0"/>
              <a:t>3</a:t>
            </a:r>
            <a:r>
              <a:rPr lang="zh-CN" altLang="zh-CN" dirty="0"/>
              <a:t>位为</a:t>
            </a:r>
            <a:r>
              <a:rPr lang="en-US" altLang="zh-CN" dirty="0"/>
              <a:t>1</a:t>
            </a:r>
            <a:r>
              <a:rPr lang="zh-CN" altLang="zh-CN" dirty="0"/>
              <a:t>组，依次代表文件所有者、文件所属组、其他人对文件的权限，每组的最高权限为“</a:t>
            </a:r>
            <a:r>
              <a:rPr lang="en-US" altLang="zh-CN" dirty="0" err="1"/>
              <a:t>rwx</a:t>
            </a:r>
            <a:r>
              <a:rPr lang="zh-CN" altLang="zh-CN" dirty="0"/>
              <a:t>”（可读、可写、可执行），最低权限为“</a:t>
            </a:r>
            <a:r>
              <a:rPr lang="en-US" altLang="zh-CN" dirty="0"/>
              <a:t>---</a:t>
            </a:r>
            <a:r>
              <a:rPr lang="zh-CN" altLang="zh-CN" dirty="0"/>
              <a:t>”（完全没有权限</a:t>
            </a:r>
            <a:r>
              <a:rPr lang="zh-CN" altLang="zh-CN" dirty="0" smtClean="0"/>
              <a:t>）</a:t>
            </a:r>
            <a:endParaRPr lang="zh-CN" altLang="zh-CN" dirty="0"/>
          </a:p>
        </p:txBody>
      </p:sp>
    </p:spTree>
    <p:custDataLst>
      <p:tags r:id="rId1"/>
    </p:custDataLst>
    <p:extLst>
      <p:ext uri="{BB962C8B-B14F-4D97-AF65-F5344CB8AC3E}">
        <p14:creationId xmlns:p14="http://schemas.microsoft.com/office/powerpoint/2010/main" val="376234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77923" y="2691118"/>
            <a:ext cx="8302939" cy="2160000"/>
            <a:chOff x="415635" y="2398807"/>
            <a:chExt cx="7920000" cy="2160000"/>
          </a:xfrm>
        </p:grpSpPr>
        <p:sp>
          <p:nvSpPr>
            <p:cNvPr id="15" name="矩形 14"/>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7558625" y="2311116"/>
            <a:ext cx="1235034" cy="866899"/>
            <a:chOff x="7623958" y="2018805"/>
            <a:chExt cx="1235034" cy="866899"/>
          </a:xfrm>
        </p:grpSpPr>
        <p:sp>
          <p:nvSpPr>
            <p:cNvPr id="18" name="泪滴形 17"/>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权限管理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1</a:t>
            </a:r>
            <a:r>
              <a:rPr lang="zh-CN" altLang="en-US" b="1" u="sng" dirty="0">
                <a:solidFill>
                  <a:srgbClr val="0070C0"/>
                </a:solidFill>
              </a:rPr>
              <a:t>）查看文件权限</a:t>
            </a:r>
            <a:endParaRPr lang="en-US" altLang="zh-CN" b="1" u="sng" dirty="0">
              <a:solidFill>
                <a:srgbClr val="0070C0"/>
              </a:solidFill>
            </a:endParaRPr>
          </a:p>
        </p:txBody>
      </p:sp>
      <p:sp>
        <p:nvSpPr>
          <p:cNvPr id="13" name="矩形 12"/>
          <p:cNvSpPr/>
          <p:nvPr/>
        </p:nvSpPr>
        <p:spPr>
          <a:xfrm>
            <a:off x="485570" y="2893955"/>
            <a:ext cx="8233004" cy="1754326"/>
          </a:xfrm>
          <a:prstGeom prst="rect">
            <a:avLst/>
          </a:prstGeom>
        </p:spPr>
        <p:txBody>
          <a:bodyPr wrap="square">
            <a:spAutoFit/>
          </a:bodyPr>
          <a:lstStyle/>
          <a:p>
            <a:pPr>
              <a:lnSpc>
                <a:spcPct val="150000"/>
              </a:lnSpc>
            </a:pPr>
            <a:r>
              <a:rPr lang="zh-CN" altLang="en-US" dirty="0"/>
              <a:t>如果用户创建一个新文件，则新文件的所有者就是该用户，所属组是</a:t>
            </a:r>
            <a:r>
              <a:rPr lang="zh-CN" altLang="en-US" dirty="0" smtClean="0"/>
              <a:t>用</a:t>
            </a:r>
            <a:endParaRPr lang="en-US" altLang="zh-CN" dirty="0" smtClean="0"/>
          </a:p>
          <a:p>
            <a:pPr>
              <a:lnSpc>
                <a:spcPct val="150000"/>
              </a:lnSpc>
            </a:pPr>
            <a:r>
              <a:rPr lang="zh-CN" altLang="en-US" dirty="0" smtClean="0"/>
              <a:t>户</a:t>
            </a:r>
            <a:r>
              <a:rPr lang="zh-CN" altLang="en-US" dirty="0"/>
              <a:t>的基本组</a:t>
            </a:r>
            <a:r>
              <a:rPr lang="zh-CN" altLang="en-US" dirty="0" smtClean="0"/>
              <a:t>。需要</a:t>
            </a:r>
            <a:r>
              <a:rPr lang="zh-CN" altLang="en-US" dirty="0"/>
              <a:t>注意的是，“文件所属组”与“文件所有者所属的用户组”是无关的，文件所属组可以修改成与文件所有者无关的其他用户组，此时文件所有者和文件所属组中的用户将同时具有权限。</a:t>
            </a:r>
          </a:p>
        </p:txBody>
      </p:sp>
    </p:spTree>
    <p:custDataLst>
      <p:tags r:id="rId1"/>
    </p:custDataLst>
    <p:extLst>
      <p:ext uri="{BB962C8B-B14F-4D97-AF65-F5344CB8AC3E}">
        <p14:creationId xmlns:p14="http://schemas.microsoft.com/office/powerpoint/2010/main" val="3645133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2.1 Linux</a:t>
            </a:r>
            <a:r>
              <a:rPr lang="zh-CN" altLang="en-US" dirty="0"/>
              <a:t>入门</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6"/>
            </a:pPr>
            <a:r>
              <a:rPr lang="zh-CN" altLang="en-US" sz="2000" b="1" dirty="0" smtClean="0">
                <a:solidFill>
                  <a:schemeClr val="tx1">
                    <a:lumMod val="50000"/>
                    <a:lumOff val="50000"/>
                  </a:schemeClr>
                </a:solidFill>
                <a:latin typeface="微软雅黑" pitchFamily="34" charset="-122"/>
                <a:ea typeface="微软雅黑" pitchFamily="34" charset="-122"/>
              </a:rPr>
              <a:t>用户和权限</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文件</a:t>
            </a:r>
            <a:r>
              <a:rPr lang="zh-CN" altLang="en-US" sz="2000" b="1" dirty="0">
                <a:solidFill>
                  <a:schemeClr val="tx1">
                    <a:lumMod val="50000"/>
                    <a:lumOff val="50000"/>
                  </a:schemeClr>
                </a:solidFill>
                <a:latin typeface="微软雅黑" pitchFamily="34" charset="-122"/>
                <a:ea typeface="微软雅黑" pitchFamily="34" charset="-122"/>
              </a:rPr>
              <a:t>权限管理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466938" y="1812324"/>
            <a:ext cx="8429824"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）更改文件</a:t>
            </a:r>
            <a:r>
              <a:rPr lang="zh-CN" altLang="en-US" b="1" u="sng" dirty="0" smtClean="0">
                <a:solidFill>
                  <a:srgbClr val="0070C0"/>
                </a:solidFill>
              </a:rPr>
              <a:t>权限（</a:t>
            </a:r>
            <a:r>
              <a:rPr lang="en-US" altLang="zh-CN" b="1" u="sng" dirty="0" err="1">
                <a:solidFill>
                  <a:srgbClr val="0070C0"/>
                </a:solidFill>
              </a:rPr>
              <a:t>chmod</a:t>
            </a:r>
            <a:r>
              <a:rPr lang="zh-CN" altLang="en-US" b="1" u="sng" dirty="0">
                <a:solidFill>
                  <a:srgbClr val="0070C0"/>
                </a:solidFill>
              </a:rPr>
              <a:t>命令）</a:t>
            </a:r>
            <a:endParaRPr lang="en-US" altLang="zh-CN" b="1" u="sng" dirty="0">
              <a:solidFill>
                <a:srgbClr val="0070C0"/>
              </a:solidFill>
            </a:endParaRPr>
          </a:p>
        </p:txBody>
      </p:sp>
      <p:sp>
        <p:nvSpPr>
          <p:cNvPr id="2" name="矩形 1"/>
          <p:cNvSpPr/>
          <p:nvPr/>
        </p:nvSpPr>
        <p:spPr>
          <a:xfrm>
            <a:off x="466938" y="2551837"/>
            <a:ext cx="8003962" cy="1754326"/>
          </a:xfrm>
          <a:prstGeom prst="rect">
            <a:avLst/>
          </a:prstGeom>
        </p:spPr>
        <p:txBody>
          <a:bodyPr wrap="square">
            <a:spAutoFit/>
          </a:bodyPr>
          <a:lstStyle/>
          <a:p>
            <a:pPr marL="285750" indent="-285750">
              <a:lnSpc>
                <a:spcPct val="200000"/>
              </a:lnSpc>
              <a:buFont typeface="Wingdings" panose="05000000000000000000" pitchFamily="2" charset="2"/>
              <a:buChar char="l"/>
            </a:pPr>
            <a:r>
              <a:rPr lang="zh-CN" altLang="en-US" dirty="0" smtClean="0"/>
              <a:t>利用</a:t>
            </a:r>
            <a:r>
              <a:rPr lang="en-US" altLang="zh-CN" dirty="0" err="1"/>
              <a:t>chmod</a:t>
            </a:r>
            <a:r>
              <a:rPr lang="zh-CN" altLang="en-US" dirty="0"/>
              <a:t>命令可以更改文件权限，有字母和数字两种修改方法</a:t>
            </a:r>
            <a:r>
              <a:rPr lang="zh-CN" altLang="en-US" dirty="0" smtClean="0"/>
              <a:t>。</a:t>
            </a:r>
            <a:endParaRPr lang="en-US" altLang="zh-CN" dirty="0" smtClean="0"/>
          </a:p>
          <a:p>
            <a:pPr marL="285750" indent="-285750">
              <a:lnSpc>
                <a:spcPct val="200000"/>
              </a:lnSpc>
              <a:buFont typeface="Wingdings" panose="05000000000000000000" pitchFamily="2" charset="2"/>
              <a:buChar char="l"/>
            </a:pPr>
            <a:r>
              <a:rPr lang="zh-CN" altLang="en-US" dirty="0" smtClean="0"/>
              <a:t>如果</a:t>
            </a:r>
            <a:r>
              <a:rPr lang="zh-CN" altLang="en-US" dirty="0"/>
              <a:t>作用于目录，加上选项“</a:t>
            </a:r>
            <a:r>
              <a:rPr lang="en-US" altLang="zh-CN" dirty="0"/>
              <a:t>-</a:t>
            </a:r>
            <a:r>
              <a:rPr lang="en-US" altLang="zh-CN" dirty="0" smtClean="0"/>
              <a:t>R</a:t>
            </a:r>
            <a:r>
              <a:rPr lang="zh-CN" altLang="en-US" dirty="0" smtClean="0"/>
              <a:t>”可以</a:t>
            </a:r>
            <a:r>
              <a:rPr lang="zh-CN" altLang="en-US" dirty="0"/>
              <a:t>递归修改目录中的子目录和文件，否则只修改目录本身。</a:t>
            </a:r>
          </a:p>
        </p:txBody>
      </p:sp>
    </p:spTree>
    <p:custDataLst>
      <p:tags r:id="rId1"/>
    </p:custDataLst>
    <p:extLst>
      <p:ext uri="{BB962C8B-B14F-4D97-AF65-F5344CB8AC3E}">
        <p14:creationId xmlns:p14="http://schemas.microsoft.com/office/powerpoint/2010/main" val="3163415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8916682-5902-40C2-9ED3-492080BF72C7"/>
  <p:tag name="ISPRING_SCORM_RATE_SLIDES" val="1"/>
  <p:tag name="ISPRING_SCORM_RATE_QUIZZES" val="0"/>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第3章 PHP操作数据库"/>
  <p:tag name="ISPRING_OUTPUT_FOLDER" val="D:\test"/>
  <p:tag name="ISPRING_PLAYERS_CUSTOMIZATION" val="UEsDBBQAAgAIAEFOkUZQ57jmQgQAAHQOAAAdAAAAdW5pdmVyc2FsL2NvbW1vbl9tZXNzYWdlcy5sbmetV11v01YYvkfiPxxZQtouFmASiIs0yIlPEwvHDvZJP/Yh69Q+BAvHp7OdjHLFpg2tkxiTYBPr2KpOHZ00lk1ITIwyfk3jtFf8hb22k5IUUOxmF5FynDzP+/W8r99TvHi97aIu8wOHe3PC2cIZATHP4rbjteaEJpl/74KAgpB6NnW5x+YEjwvoYunkiaJLvVaHthh8P3kCoWKbBQEcg1J8enVGjj0nNMpmRas3RHXZVLSqZpblqlCq8PYq9daQwlv8I/+d989fuH723Pl3i6eHyCxERl1UlEkqlDCdO5OBSCW6ppjAhhVTxUtEKPW//Wbv6c2DrSf5wFqTKLKKAb+9M3j2eH/nVv/HF/koGjpeAPz67Yz2m7qOVWIaiixhUzZMVSNJahRMsCSUlnkHXaVdhkKOug77FIVXGRQ2dHyGAtexkx8sDg+8DptmTNLFRVmtmkTTFMPEqjR6IpQGu3ejnzYH93YHj+7lpNFFA+tCKbr78OCH7WNgzaT0KTxavxk9WM9HUpOrNQU+JPbi4Pf7e896+QgaWIUETI+7jg1DrGKzrC1BmWKRPcwD0S6Bla1ev7eRB7WMDUjO/T+nYVRxQa6KRNbUWEU6NoguVw4lZFEPcc9dQ9SyAIdWfdZ1eCeAJ7GqmJ2KKchnxcCXmyBeWVTeINSUEDleItmW02Xggm8zf5oN6KAKluLyXG7KH5jzoqxgyYR6SdqiSZL2jo1R6ACPh4i6Lo8DALvU7lLPYmiFWbQTMLQGf7MdO/nbKoWwY08+6Tg3EA2H3XNq2HiqhJdOFWZzTSYKjI5F6nswdHNSTbT968G2OwFEGoasvRpOi2IsE4X/xYtZ42qIhvHWoLLUZcaIjtjPG44BEsc6vOug5csOz47AddCHUMJt6rjZUbI6D4YaPgtgzDMfyd6VHDZVbUigcnRcjgXI/IQLC1CRHPhFXDZkEueYrQROOPW1lBQqrfebNWLBWuCykL3SyQq7wqH/XUa7UER47gSpcArHMJZLEKPJGo/A8Tk9ZFHBoRYNYQlD4JLrtCF+OwNns45HGUzH60QmYP7Dy2awuzPY/WPv6dewWkSPtgYbX0RP7uzvfLXf+6v/73cvn2/OYid1P/rsl/727ZR2GpuBRb1SMyuiWsEg8/6d76O/s4JAprEzCjFMRSzH8OjxFrz5o89/izZ/jdZfQHD9W1/2e/9kJEyXLwnPi0A6ylrCVCgUMnIc9Sh1BBajnx+8fL6RiwSaMB49+JDsQ5WHLPh4GgkRy5O45JAFNVxdR7g8C2xS+2EGRULESq0O8oC1Q2cB7/jW9LVgnKEu6pdgCCSrlVCqU/8aTBDCuZuLJYk7nmJhPuvH2uDHCWYbxHHURG6YoiQlFxu40riOdS19gdmIJqMsvuG4cMPJSlapiSpMmSN8zHbCnITJYB91PLRgeh4pLd7bXpvzh6cguR8WT49dF/8DUEsDBBQAAgAIAEFOkUZ4aHBSPQQAAD0OAAAuAAAAdW5pdmVyc2FsL2N1c3RvbV9wcmVzZXRzLzAvY29tbW9uX21lc3NhZ2VzLmxuZ61XXW/TVhi+7684soS0XSzAJBAXqZETn6YWjh3sk37sQ9ZpfAgWjk9nOxnlik0bWicxJsEm1rFVnTo6aSybkJgYZfyaxmmv+Au8tpO26ZhsEy56cdw8z/v1vO95T/ni9Y6LeswPHO7NCmdLZwTEvBa3Ha89KzTJ3HsXBBSE1LOpyz02K3hcQBfFmbJLvXaXtpk4M4NQucOCAA6BCIejI3LsWaFRsap6vSFpy5aq13SrotQEsco7q9RbQypv84/8d94/f+H62XPn3y2fHiFz8Jh1SVUnmVBCdO5MNo9GDF21gAyrloaXiCAOvv1m7+nNg60nhbB6k6iKhgG+vTN89nh/59bgxxeFGBoGXgD4+u181puGgTVimaoiY0sxLU0nSVpUTLAsiMu8i67SHkMhRz2HfYrCqwzqGTo+Q4Hr2Mk/Whw+eF2WYUs2pEVFq1lE11XTwpo8/iKIw9270U+bw3u7w0f3irEYkokNQYzuPjz4Ybs41EpqnqKj9ZvRg/VCHPNKbV6FPxL7cPD7/b1n/UL4BtYg+MyY69g0pRq2KvoSFCjW1sMCCP0S2NjqD/obBUDL2IS83P8zA6JJC0pNIoquxeIxsEkMpXqonBb1EPfcNURbLcChVZ/1HN4N4EssJmanGgoKGTHx5SZIVpHU18gz5UOOlwi17fQYeODbzM8wAV1TxXJcmMtN5QNrTlJULFtQKVlftEjS0LEtCrL3eIio6/LYfTBL7R71WgytsBbtBgytwc9sx05+tkoh6NiRT7rODUTDUcucGnWbJuOlU6WpPFOICsNikfoezNdiTBOd/t9QO90A4gxD1lkNs2I4lofS23Biyqgakmn+b0h5ajJdPCfMFwzGBG1jA2416POKw3MDcB2UIYi4Qx03N0jR5sBMw2cBzHTmI8W7kt+ipo/wGkdvSLEAOZ9wYAFqkR++iCumQuLsspXACbMuoKRCaZ1fr40W3P0uC9mRPlbYFQ497zLag+rBdydIBVMqbquIEMaTNJ55x8fyiEQDd9o0hBULgUOu04Hg7WzKZh2Ps5eO04k0wLSHi2W4uzPc/WPv6dewP0SPtoYbX0RP7uzvfLXf/2vw73cvn29OYSZ1Pvrsl8H27ZQ1g8zEklGdt6qSVsUg7sGd76O/c2JAnbErKjEtVarE6OjxFtzv0ee/RZu/RusvILLBrS8H/X/y8aXblYznJOAcZywhKpVK+ShO+pO6AavPzw9ePt8owgGNF48afMj1ocZDFnycwUGkyiQsOeQAjdbSMazAcprUfJQ8iRCpOl8HWcBuYbCAd/1W5uV/nKAuGZeg7ZPdSRDr1L8GI4Nw7hYhSWKOh1ZYyPabbObH8VMN3ThiojQsSZaTxwo8U1yndS29p2xEk8kVv1pceLXk5KrOSxpMlRN0zHbCYnzJDB+3OHRdeh4LLN7LTo70wwM872bKp49efq8AUEsDBBQAAgAIAEFOkUYdEdZ1KAQAAP4PAAAnAAAAdW5pdmVyc2FsL2ZsYXNoX3B1Ymxpc2hpbmdfc2V0dGluZ3MueG1s1VddbxtFFH33rxgt6mO9TpuQNFq7ihJbjXCcUC+iFULRePfGO2R2ZtmZtes+FVQqglSohJBQqKiCSsIDBFSpUiGlPwbVdnjqX+CuN3Hi2ilrqqBUfrD27rnnfsydMzvW5Rs+Jw0IFZMib0xkcwYB4UiXiXreeM8unZ8xiNJUuJRLAXlDSINcLmSsIKpxprwqaI1QRZBGqNlA5w1P62DWNJvNZpapIIzfSh5p5FdZR/pmEIICoSE0A05b+KdbASijkMkQYiWmJelGHAhzMQXB4uwoL3GqPMNMYDXqrNdDGQl3XnIZkrBeyxtvzczFv0NMQrXAfBBxcaqAxtisZ6nrsjgfyqvsJhAPWN3DxKcnDdJkrvbyxsXchZgG4eYwTY88KYLGNPMSqxH6gN8HTV2qafKYBNRwQ6tDQ2JyW4L6zLHxDYkbkDcW7NVqeXGhuFpZtovV1Sv2UjnJYQwnu3jNHsPJXrTLxXHwaemvXF8pXi0vVt5ZtZeXy/biypEXdnSgIZY52DELOyuj0IF+wyztRX5NUMZx2l5qowKN88ppWAdblhiu4hrlCgzyUQD1dyPKmW7hWOdwrNcBgjkVgKOvxsuWN3QYgXFElxBiYriW/ZmYutSfiemZgdLNJPpRWSOztKjW1PFweNDWS80yj5sOYWtSDJQWP5Oa5G6/IPBr4FaoD8f2RHWdiRIiJwyyhovAsdS5kFFuEKaxdKfvrKKa0kz3dmHpOJIgF+52IEvVoVY4Hg3VQMf7XY8H3yl8UJEa1IdJKxLTSdDOt7+2721393a6e788f/LF8ye3Oj9vdTdvdx5/tb/z+f7ub+0/v3nx9EEaqusyIn6kNEExCThoINoD8nHEbpIarMkQCAfaQNlBO1NEceZCdizigCp1REp1wkHOJZtgsbJQvHaOaEmo26DCGZMcVx/8QJ8GP8XahcQQnMsmuMcosDMOjRSQFsJc5vZgacpMHdujDYgDNhg0e6Q43gzzSTjxhYNzykQEaQkdKogUvEWog1qgCCpug8lIoSWOgeX1qNV/SjBxJUz0Uq3jdsJgoQthGrbcxIWLk1NvT89cms2af93aPv9KpwN9XOE0jpYI5PyJApzO6yUZ/henV4jxkG9Jhn48oe5Q0NEHzIEQDkuFZcYSNlrResJ7FgWt8+DHzsaz7t7Xne/vv3i6mUrYHm117m90Pv3pwHfzdvvOZ+3d39P4th/udP94tL9zp/3dszT43hKkIt64iwr799bjVOB7X6YHo46n49xOA+tu7bZ307X5kx/aD+8mp0Ua/Ps0FHgEvBHQCp5W9d6XJMHzijOf4f57I4ToJE14fQ37X3Totb6sEhE7TR3KZrOnNgVnXudPs71nqWPJU/8uNHD5scyR18z4jc8E87GP8XdM/25amJrM4XVq5KtMBtkG7+yFzD9QSwMEFAACAAgAQU6RRstwdQu3AgAAVAoAACEAAAB1bml2ZXJzYWwvZmxhc2hfc2tpbl9zZXR0aW5ncy54bWyVVttu2zAMfd9XBNl73V3TAWqANs2AAt1arEXfZZuxhciSIcnp8vfTtZYSO/FMBLDIc0SKIukguSVs+WE2QwWnXDyDUoRV0miCbkbK63neKcXZRcGZAqYuGBcNpvPlx5/2QZlFnmPxHYipnA0uoHezsM8UivfxbWFkjFDwpsVs/8ArfpHjYlsJ3rHybGj1vgVBCdtq5OWPxWo96oASqe4VNElM6ysj0yitACnBhPR9beQsi+IcaPB0aZ+JnN7V6dMf0HZEEmVpN5+MjNFaXEGa5KsbI+N4pndPb2Vh5DRBwV+loV8+GxmFUrwHkW5+99XIKIO3Xfs/NdIKXpmEppzTl/jOoRyXuv1MVJdGzhLMgYyjs7fg02PPeheB/Gvc98i0q+D0yeT1YCCYS88pLJXoAGVh5Wyy5m+PndL9AcsNplIDYlUPetJBP+FOhm1SXY/7A2+ElRHIK3rEK6ddAysXb+w0NfSE1erWzooY+66LIhSw88ooxF7ZI3/rvB4hI2WPfKakhEdG98cRHJocKVzyLfbXeTr/2goM62XIWFgFq/H0YFpXRqF6RcA0vISlNOG8kAbMvaHM6lxI2VFMiOEdqbAinP0yuHxvDyNRdmDwtTZcWUgRRWGo4GyMekzH6bLrtB69NS1I91noD+fWM6Wn+PUcK4WLutGfJTmfeZ5uE52YeTbMMHNSw0Hcsw2PONb3GKnBYgvihXM61Q3jCuTU7blrrjE4yqIcoGw4y8hvMpR+1jU5iLW+NQKhbFKdw9Wkqqn+qVcCb1CmhBGjY6pab8cwea/KSOFLALAo6lCzbuEsTUcVobAD6q2Rwh547GRI6hodK7cb9QAbFRec10yqSD8p+kqJcalhgPCq4xpmOMv5KaxwLu3Jkr4PQ7hv/GQsh2FmSi/27hS+lJKdtf04hVpp/k3+A1BLAwQUAAIACABBTpFGK6zr+fwDAAAPDwAAJgAAAHVuaXZlcnNhbC9odG1sX3B1Ymxpc2hpbmdfc2V0dGluZ3MueG1s1VffbxtFEH73X7E61Mf6kv4gaXR2FSWOYuE6oTlEK4Si9d3Yt3Rv97jds+s+FVQqglSohJBQqKiCSsIDBFSpUiGlfwyq7fDUf4E5b+LUdRLO0BYqP1g3O/PNzLdz394656+GnDQhVkyKgjWZn7AICE/6TDQK1jvuwslpiyhNhU+5FFCwhLTI+WLOiZIaZypYAa3RVRGEEWom0gUr0Dqase1Wq5VnKorTVckTjfgq78nQjmJQIDTEdsRpG/90OwJlFXM5QhxjuiD9hANhPpYgWFod5Ys65JZtvGrUu9KIZSL8OcllTOJGrWC9MT2b/vZ9DNI8C0GkvakiGlOznqG+z9JyKF9h14AEwBoB1j11xiIt5uugYJ2eOJXCoLs9CtMHNz3QFGZOYjNC7+GHoKlPNTWPJqGGq1rtG4zJbwsaMs/FFZL2X7Dm3dWVSnm+tFpdcksrq4vuhYqpYYwgt3TJHSPILbuV0jj+WeEXLy+XLlbK1bdW3aWliltePohCRocIcexhxhxkViaxBwPCHB0kYU1QxnHYnqNRgcZx5TRugCsXGO5inXIFFvkggsbbCeVMt3GqJ3CqrwBEsyoCT19Mt61g6TgB6wDOAGJhuJeDmTh7bjATU9NDrdsm+0Fbh1bpUK2pF+DwoK1fmmM/a9p3q0sx1Fr6TGqS+4OG6sgyx15mY0a5RZjG3rzBqk4Z0AuMI/9p7GS+LvRIc15AYzXE4YDHdJS94ntVqUG9b5ozpqNcu1//3Lm92dvZ6u389OThZ08eXu/+uNFbv9F98MXu1qe72790fv/q6aO7WaAuy4SEidIE1SHioIHoAMiHCbtGalCXMRAOtIk6gnamiOLMh/xYwBFV6gCUaoNBTpixLlfnS5dOEC0J9ZtUeGOC435CGOmXgU+xdyExBeeyBf4zEMiMRxMFpI1uPvP7blnazJw7oE1IEzYZtPqgOLAM6zGYuODhnDGRQFZAjwoiBW8T6uHbrQhqaJPJRKElzYHt9aHVPyrQhBIm+qU28MzAZLEPcRa0iclTp8+cfXNq+txM3v7j+ubJY4P2FG+Z0zSbkby5IyU1W9Rzwvo3QcfI60jsgozDdEL9kaSHHxl70jYqFY6dCsvhGtWX0lcjUd2733fXHvd2vux+e+fpo/VMUnV/o3tnrfvxD3ux6zc6Nz/pbP+aJbZzb6v32/3drZudbx5n8e+Tmgl47RZq5p8bDzI53/48uzMqczbMzSxuvY3tznY2mj/6rnPvltH/LP7v0ligqL8WrlU8fxr9rz2CJxBnIcM36rWQlqPe8n+vSq9EWY7/+jG680KVJZ/Pv7R9/e+1+IUS9n/iwDwN7hRDlwjHPvS6lkP78CW2mPsLUEsDBBQAAgAIAEFOkUZuh488mwEAAB4GAAAfAAAAdW5pdmVyc2FsL2h0bWxfc2tpbl9zZXR0aW5ncy5qc42Uy27CMBBF93xF5G4rRJ+03aFCpUosKpVd1YUThhDh2JbtpKSIf2/GvOzEKXg28c3JnfFEnk0vqhdJSPQSbeyz3X/4e6sBakYVcO3rrEPPUSeaZXOYZTmwjANpIOXh06O8PREhY8KtaVx9oq12/IjANwvKtIvLgIUKaDqglQHtJ5RkHRJ/j2LPOdfuTE6j48IYwfuJ4Aa46XOhcmoZcvVml3vEBixKUGfQBU3AMx3a1UWeHB+GGC6XiFxSXk1FKvoxTVapEgWfd+VfVhJU/ctXO2DwPHydeHYs0+bdQN5MPHnC6CalAq1hn/dxghGEGY2BOb4Du/5BPeP2gRp0menMHOjRDYZLS5pCq0tPIwwf47VXq5tDjDZnYG12xN0thkcwWoFqWY3vMTxQyEJe8AOlEil2pIW2e35EmaDzjKf71AOMIIfFom1X904HteWPiXeFROMKLQP3NO8aHRfce+MNpUNW3cg6DV16FhJ5SBSBxDIElsFqTHOM4P4rItQYmizzejrUs7FuA1UrUDMhWF3+97lCy8bI6m3/AFBLAwQUAAIACABBTpFGIABUxugAAACTAQAAGgAAAHVuaXZlcnNhbC9pMThuX3ByZXNldHMueG1snZAxTsQwEEV7n8KaHnu3W0V2tkPajgLqKGRNsGSPo4xDuAQX4AB0SHScaCWOga3ZRdBSWPLM/Pf/2Gb/HIN8cjP5hBa2agPS4ZCOHkcLd7fXVzuQlHs89iGhs4AJ5L4Vxm93eDM7cplksUCy8Jjz1Gi9rqvyNM3FgVJYcjEmNaSoy4kJdSX1xCgw2/h/0ecetEJIae4XH/IB23IvFUskzYOFynQOlceHBLoKjP5R12pYKKf4l8Q+lueeXl5P729fH5/A0zL3DceyN6PdZaPNeacuOqJ+dKQCjpxZU1nGG1xChdG/PrMV31BLAwQUAAIACABBTpFGrFD4jWcAAABoAAAAHAAAAHVuaXZlcnNhbC9sb2NhbF9zZXR0aW5ncy54bWyzsa/IzVEoSy0qzszPs1Uy1DNQUkjNS85PycxLt1UKDXHTtVBSKC5JzEtJzMnPS7VVystXUrC347LJyU9OzAlOLSkBKixWKMhJrEwtCknNBTJKUv0Sc4Eqn/bOerp22YsN25X07bgAUEsDBBQAAgAIAHa4w0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EFOkUYUpKuaNAgAANwdAAApAAAAdW5pdmVyc2FsL3NraW5fY3VzdG9taXphdGlvbl9zZXR0aW5ncy54bWytWVtv48YVfs+vGCgI0L5YF+oKaAXwMrKJyJQi0vZui0KgpLFMmCJVcuRdB3pIgzboFtimQNIi3aZdbLHdLdDEDQKkTbNpfs1K3n3KX8gZXixSlmVyHRF+mDPn+86ZM2fOXFx3jw1LnLrUHhvv6tSwLZVQalgjt/EGQvWBbdpOxyEuoW52KTkwrKF9V7YObSYDqUt1a6g7Q5H1uo0cano/VK3wVakKraJQLKBKERdwFUm4JEJfjZNqnAh9UiEv1rMrFD6vQwbEoutZ69lY72WAbLnEobI1JPcaXFw72hUfwbajDw3QcxvlIvtmodWZVGQfKuZLlRKeFXiO48pILEl5KTerVGoVPo9wrljKcTOhWuAKHMqXSvlaeZavFEoctJq1MrAUca2MipVisSDNCrgAaMTzglQQZxWuls/zYA1Xa+Ks2RQquRzK5/NcUZqVylxTyCHQ5oCD56osgJzECVx5xgt8vsqhptgUmsUZlnBZLKFqAZdzuVlRELhcbhnc5eii4VpKEw8nDOc1hGunYG0vy63smuSqD6aOA8oaGU9MnRJk6WNyKzN/8HD++dOXX/w3E6Sll8KhUuhNXOoLQcwoGhcM9azXDjs9H6KLICpHxvBWpj+l1La2BrZFwbEty3bGuplpvOnnSTCKJEj7hDhpcIf6gCzNVbxfUlhgC3IXvk2ggT2e6NZpyx7ZW319cDxy7Kk1TOTm0emEOKZhHYN2rlYR8UZDpuFSmZJxzD9cZV9y2ARqk0uYe2XMvkRIU+8TM7SY834pcEuT10dkBXpiuAb1oHyefZugE31E4hNQ5dm3GWOBlfisVdh3PYiSexTUObbUCxvVTf2UOHEjfmnciLIn00nafJo49ogFO467fqIvcKYNlcYaMQ9z7EsEYgNkBhPNUhA2b/zSimLQXK0l9TFYgcmNFpdA5FF2hJ7Y3u3wyp1eq73d7gnydqYh+qsSsWX5xk8K5eq9fKn803o2ACakUnf5VitOhjyyUi4Zl6J1260eEOJWT8G3tUxj/offv/j6vVePv0qNb+9pLVnBQPHk2fk3X7589sH8L9+lZul08T5Q3H+Q3Iu9bhcrWk9tyRLuyWpPaWtemFpYw1KmcceeoiP9hCBqoxOD3EX0iCAo14ZDkGsaQ6+DlXDDmpIE9qQufyAr2z2t3W6pPaxIoSTTOH/+0eKvj84/fn7+2cfpmbq8iruZxuKjp6/+/OT14D0vH3yGxf33Fp/eT82zI2/vtOBPY768+tcnL745S83RwQoEI1EMdrGq8tu4J7Rvw8Sx/HuaEtV+G2w9PpufPUwJvINViNUn/04AU/h9eZvX5LbCEqyLVa0rixfZNdAtZFvmKdIHA8Ah2FFODHvqgoQlHBn6eeamNqTid/YgtWW+tSaNfU5kWF5Cj4wTAl44Q+IkMAOrTMQSm7B39uSf9Zq83MJSD2ZQah/0NK8QMHs6LBHLpkg3TZsNA0zrwxPdGhDUJwN96hJ0CmpDY+ipTXQYPHPml1PjXaTTYHm9FaxMRcK339q6sXey1oIic6A7FlTh9Gyx6nB5yGM4YoLrsMdP6HVjicRj68dy5EcYXYdX1SuHlmSObj6uFRdeY1Aq5D3uwmYJNUEw7FQgvAsZk2ngsW6YqYCy0gRz3v0YTvQOYpeWVARKO+BQbHQDmn2Yi5gj+zBH6SgOsKDKGos66bNDagKwN3t+HqzPHXaVMAnc2S7yp08ObagRJtFPYGZBbrh+Qm29nr20iRJWYlYvo6U9IFLArZH3CoLAMdMYs9N6Mtq9XRxG0y/HsZDArgEb1fnzZ+fPP3/x9e/grLL47PH5w18vvvrw5bPfvjz7Yv7/P37/7aMbmvIHsfjV3+dPHvjMCQhVzHfFnZ7IKyKGRTD/8E+L/6TAQQYzl1qa2mvxAmNYfPkYzhGL9/+5ePSPxf3vYJTzD34zP/tfck7/ZCfhJg+8YQQ9sq2treQ0q3757sCR62+ffv/tw7Q8sFBZqcIXfD9XbErcXyTg0XghDvUaCYHBMTmEpjwsezkRBJTXNF7c2YW0gXNMl7j21BkkOmRESXb57ttQLrxzW6axqzvHUG402zbTEnkxYIWPpvbhdW8OUY4bF3EWAU3u9HhJ8i5XcK0yjcGxvxcOkY6ChxRkwi0rBZ+4wytQlVYoydCg6Tm9fSEsD7BS/XaYhOxcuG6buBAsr6xwJbanNHYDtqhjmx32dnD5sQwU2FNH3yQN6rBLUtiKarhH9t32lJqGRRqHuumCWlS0qtoBHzrsCBlQxmWr2l1y17CGEdVAsKq3b5vTMRH90UTdiHeswkRR8N7WoogL2SXP4XgfdEVcXwpX9RVyj17SjwhX9VW2gbbhPnHZp9WuKDR88BB0JypPMnegQywdhGGEw1Zch3nQYg9fbmQggSCuObaHpOEdBDRjTNj8QxIyWdTh7BUe162LbXuXYfqnanB9WulYpm92c/7WqUFNcnVye+OAJRgNtddetwICnXVLwH+gXQ2GL0X0dEJuZeBqoQ+Oxuy5PIMCjlsZFk7/5fsq3CSsZ6ycRZCeN5uhY6+oezU9lUmLlfJ0pmx/sW8G1bOX4lTPbpqhekB79QRa03GfOBhywCBhcsZlUe0jY3Rkwh/d927ncdgVnVE8PQJqCy4XISYiiKUV0Z3BUbhW/Ea0fzw1qWGSE2IGOhFBJDSbR193YW1sTm2etsghjSZ3IEm9BoJKt8zEqHa840qYd5dZi/N70u06VO+73ujX1Kpw61kWqzWbUVikWbJHvfIFsbRdYwt0rwp/PRvdZaFEXfrn1aoMoMB35T9wfwBQSwMEFAACAAgAr3iJRvu1d5kcKwAAB1AAABcAAAB1bml2ZXJzYWwvdW5pdmVyc2FsLnBuZ+18e1RT19Yvtcf2fNpqH1QEEY4iQhDCQaoYgVAfoICCJKBGXm1DpAqChEIIBOipx/oAEoE8RAKpIkJ4RUJ5Q6JWCWRrUq0QkUeqSYwSCCYxwCYJuQlaH6c94447vu8bd3z3+odD9tpZc/7mb80511x7r71O7QnZ8eEim0UWFhYfBu7cjrCw+EuVhcW77/71PVMLriZ9sem/d1IRO7ZaNAhsn5gu/hK/ZfcWC4tG0mL9VwtN1/9xdCcq1cJiyc/mf+/wkqvjLCxC6YHbt4RnxEyMJJPS4lHwL+HF9leWfnFtxW7ycvFZjuclzp33HC/89Z1Pmw+f+zHi3TUXnYN+OvvlyYhde/IKv9v43rGWj979y3XE927H9x7N4aZmKNnl/QkNacLykvipumx6X2EJyjh1P+sgtDwtfeLBh/F5hMkssXeWtn+fMAYvo6SK56Za3zFB+y0oQEQehRh+Xc+iIFGoiQ9MbRYiiO/dXjxMOzKZ0zr8kbklaetstQY7ZpybNPI/NDf8traSlnmsVWOWcXTFneDuB95iMKT9k/kfIzKZXuHr5n+2ZU/IyvP62HVzBrExu32JqenLUDJyx06YmRf66QRIlV3WeKOOMI62RzZEXT3mXKXOnn16wi+qAVDnDRzpS/EzgkKaYgklFTVHcFuZWb6NmDIiNzN+s5OKHTuR8/iEIEdllatqvvZbfO5UvNAu8/H51P6pZ3bbYZRJFGEiIbYzGc8RqLdxcYPTHcJsVEi3qiDZx69VpY0AmKWbYs2QRpspSMViPdnWbwrtl55j1Y+FDdmFmwQIO4b7RBUWB6CMtF8xQudLNWkn9oSYbL4y0dGIdUHk5K9e5di/1Ph0KSN5BeSLnnQUjcXrwHyl5kx3TzbLCr1/6ukgdBOGU7x2w0NPqZQ4ro5Q6pNELXiIcV2hs8tM8pJtoSDxR0SOdzNGqIDmHFHOEB3q6oHxEmmTmk0xcGKqMIEywcA/KhERfYmfSprriMUySqKXXS4Ep4jgEQcZ52UeWKiik28y4zsFziFZkRf1uOrs8lyh00KhGlqDSaGkVexanrwu+Ksz2RrwHlRBrbxzD8rgZYwTyj9BJ5ZK8hccpm+zSybvOUEfuje11qca60Jq1NvJ0OXJVLkWYBPKRehx2gWIjpgG+mAGNolThrsODibbZhF8iZ4ce/zuWknURZcq7LhseiNvOa/cYH1gzud6x4/vmj2hp5mKbP9ReDxXmkSxfAflt6iAbPHzvY0K5KKLf11+/OqZrauG3GgyhWUsSLBNrQOmKv7Zq+pJLzQM8PicE+VDuzPPyMI5yZKQSsLNVKE6zcMz6GIvB7URbo8L8OcIPDSzBZO50qxCmWS5R05IjSRqjbwZWsVOREEDTl+2zZqK/8YyajAHP2qCcuVWR2GrtvKf+0cdPfknyH9NQDE6IwPOe/ALLP8CsA/1itBcrQTaKtwIZItil5p0z24SPdlCRULSeqZd7JEfYcCMOXwDBNuTQBb9nRE/kjHR4+EQK98EeAtW64gXkiFD4bz2nVOoXPumRENmwcQPsg5CmRb0IXlP3WqXDje5yjugXc8HCZ2b6mIFSoiUFNwd9t0+OZqhSnFdgbu7nf9jY6j0LHpwNoXmf73j+s6rbM6xtQrkF7bYJPRQ6dO/AUwVPuaE5XpwM7AD39QFOKs3x+kaR2YIy3kFXXslR7L7FQxGXh2LmFqond6AHcd8vAwEAbbJSei8TSL6vpY+0H3aPC4N4gIKsv0XoTplOvA0CRN42XUdYoFrXl6K6NamHmc7hE3ckGo/rMfZpacjj8+0dVA0jcxkkj1MHjIzu9bnMdZF6CVMJSeh4HxmXSRnI+ijI7KhDFJaI1y5STCrtRezFM5VNZNHOAJYkuGDAs2tVHu5J9EjB24moDTVTRa+6FjYB66y7/0W+sOFsyoqc/8yOIq2+su6SOoqSCvCJj+tIm65riBt0I/kNSCfAY44VPZsCmmxlxMet4+Q3w8LcePG4ws0WueDbELXe4ApajIJoak5KC9+1Vf4YfI2MNOSPKLgwgX+NZMJUd+OP875gSovRZOOsA3q5fPe0EbFnlZo/8aHmCGhf6Rv3jr/52/hzlXEM1hzrt/0GZ/pcJG+wPRnyPH5lu8iK+YvfxtwrjJnt7YN830skgr+ze3kGVGuQeQ5f/Hh/+a3/4nbbeR4RvbU+HGrmE1ZTyppgu3b1y9e/+n6FTUljf7mRHvlJ2HOVFM8q0vN7w5GfFxov6ZpleeFcytXyixNvX/lgLeSRzs/+OxjfPZ6h5rB22HmDPf33dvj1vWPP55XcHbtajblcPq3ZKTpYtenHw8GbfDePI/o0qmTiZUvJW3f3oK4RSSaMX53aPXqSObBHTvmAXz+cWF9eFPFPOovz53s3ftWzX+PmuLOQqtYgmq8z4nhkwVEjmKVt5JzNIOlo88uVRSl2shpqbdgAPyVPqw+sE/z9OeltOO/eACwddVTha9ESYQVJPgBqh9uiyBamfNKOdGPN7OMg4JNb1PfRYaO6HYRV70Cw2PUPGsPhpZaIk+MO3nRXpfWMd6eAC0O2xWd7tc++Mow21yqvxAxZ68qN01zWZEjMeVZynZNKlPgcbDJ9RK0iTFMeF03cO3gk3uIMvTNuOhdt5ROS9e+rjvtkKdtZE1qfn34jbs3c9S/vW4o83TpppZw+fJoqMulrUSnNyC3nUIHpxFTwjq+dpFm/FmniJbTzDOSwJcj2Keqckl6aMZR54ncddw29HWIESmf8qhjtuiSwX8nzoEG+TcYCqNazi6Clb9OT83DtUS3fljPqhvhvaqLL/1GOoP8zCslkSlQ/bmSjM+wPq98CTYXfmO3mZuuP5ce8+c2sP4cpepxBYkKtP4pHI+ibYtc/tyCXszif3NnPQ1S/edUKW4uC/9TQ/JdPBdS/hS05ELiZ/+mDzR6iyOv+DWvDI0Yvt5YuZl3j+//b6Sh10b8Sx9hx0/W5QR1X1bkcE555hhTbYveqPg+6E2mMF+lWkWvBf7QfNvUvLHix6I3nEn+4IR9TvSD1H3S4aWB/8peecbDU+yZ9sVYJXYa+RpDeNUNq/l6l62HHYTJ6Z3DhlfdhgsuSvE879Ew6hc8Z3nN2fuh/1/kQhGNlaOtjRf6aG4q6FtjCKobGvk5UkTPbFy69+usRsWaWW3y6n6ym6X5ZdvSMt/p4dTpls0NUjrLAUIZ1T/yYviC0uJp6jDDRxA5qqZqhJpzUeFfYPADQMorwNLZ9XwmBnH/IjkwJTW/XbD68e0d9r5ZMw9OTGan5SJ+8dXeRcoZOFwIpIro+TrMGnpQec7sE42sPcsl2RAcWIwZzBneQiaBmb3pDhAsW7i/FZpOVWDld7CGTQP7GbyVfSIYq3H3nbIddk7Cr+oinRTYLhk8kNjuKh/gRduldu11wEPxIWiDc1sAVejWo4CISl/5rCKYX2hSeb5IBglZjfvYX1kdZO0ZVMazz9Xrl5v6lGC97niPqoiaNAm0rhF6YzdH0DHOEDZN7CSugMW09M2G7TGVcTyyT6S8kCcQgW2EfAy2YRBXMhxGQROlHgGnyKnWunzezdlCH8F+hiRuJEPxpSCBjh4gyRnyVW9CWVQUNuVa+XfrZFwwpPgIFbekctxasSPgQVGcLuwjR1S5JA5F7HbNwQ4n+vEZKXCHwY0kryKtg0m1FnKy4+JJAO4gsaUJcfgcgO0aqPpccKhrL6CF5Uz1pYiEjn3tDbS+/tcCJTvQo2i9o6wXQSVhD1lCgfxs9siZImegiLBrVXHnSYSgjkQpOtie3HKLt0ax42NyHLgpie1DK9Es53U7V+Tb4NxlBBqJlp9q439/Mxplt47hLnQSpo3HloVqZ/lvaLLGBNFqfPpE7Q6HUNe2ny4rDFPHDQ2XkCX56PrpvLpgdg6hPG6E7XqgHBjA3yQj+9RHCIPxoE9RSohEL7IG1Pslgvpmy0g+833a64ydLqr/+qJLKOJK3WJ6F8UNca1u8Vny+va8w8P4nwhAVFFrT4E3jZ3TQh8TOJS4VanvSZRMQlQ8HalkH2AYM0ICBRhw2dU1Oqmt2mPhvdkjP/TDsdrXo2GJWxVbrK4/Cra5HmUnDZ8iS+vTK9YEfUVmNUUXYdcOkVi8lAC2uIMeVLIhiJE3r6VIlX5Fhie5kkqwEPVMoYENN7koA/MOBZFEzyUWaiX7IS1UVkFU7KtYbXCH/EC9EUqxhPdvhIQj+NsX0WQrdw064d4t0AJqx4Uhi0oboUMFWEgf2o0rSKEdDzvNSPRUEk1m6dy4yiKJrE3R2VEkg9ULcw02BzvD9vsPYBiFPiECT4V6uHb9robyt/XjWzX/h2rcu5/d6QZCPy4UOb22LCrPnhpsmsyZ7pyGbvPfnnPm5g83T/4uOYovh0+3N9Fic8BRWfXJ3kFwV29i9cGeZfNdLVoD5p9vXamfB2hxNGG+k8WwzX/BbdoUKMydG18hnukZDHbv/jZEKaxlcWbvJxSLnvgZNX6ASLUeDvaFlhv6GPq+QTTJN32qlAuWxpN81L1JMvBDvACv7E+4Bn+xdCS7YUGCbkgMz5oajAdE3wJZYt0o+zrss+RsRaQw9thY8wMlcp7nieDY2TvdNf5L+lYtjFCSaxaVIsmd1TWik527n68yyeuwzVK3XIZh3CQINzGdMznNL3pEzn5WYe8Wu04JfTFlZha1BuxlTd5BhvpGUD2roMmq2hj3l3dn1e3C7AZCwYlu421NbYa6zwkQ5XcGPveBdo50EhfBSpEayxpcMDOcrpHGzJG20t/zJGAiJJzTkzJmnCR4wg1PQmmslTjSi+Tc3f64Pjs5VzcEbP3B/ukAx7DnuVW/ELS1sb5Zj0riBTINZr5kkAlN5UC3o1iYiYcT0eFsQwZdi3b1bLFH5fpib6dTlKoOH6New8oqWGrY9pirjeSmzaW3tnZPHEECkhGTz4AdvelW9bVx2URU/QoqqR0ew4mBj2Jkydj6WG/l2uemQkuHR9SPvLjg+O7kzF+z7XL1qqxIAvdZH7u1S+Y2TSX4KWRgm0/PgZbch6ecBH5CXt76Fnvr2CrLA48uTLiMSNLw2v59sdM2VW1M/lm3iuu6u1XwCGisnReD+/TaYjlA65OQtj5hzY2xlG71xVpYCE11FnKBo5e5iyNnjxEeb7PPnKAvKeTeas4xtGU9J7FzF2JXZVsgjKI+uBzT73zsIMBM9COqzCUSK+vZ7R2xkdROmtoD0KguxGXn57NSY9p1h6UXJnokbrKopbeahPAscYJ+oJXT7Pp1i+ukT+SyMAXWBbezgPDwU8Ym95KvyTsqhvlT6JFNAXAiBmUfeLqhkXBoeOWG05cbfUiFXXo1sK/jmEtuaQJ4P8ULMh/TG0st/Sv+mTn7pGrSzZCjTqNWfRlkwoXpiQ5XIJz9w6hyiX/f7HLrWJ6a2JDX0ql0Fd+nbWW5fHXQFWBa7lbIKug2juGnmY27L64JQpHrFldYBgXCoTSS+VFnFOcn18tUQENoEs9O/JNmYmNDjPfv3njQU3nOZuHdzRJBFflTHiKkINUm12/swoT6bMK+PnV9Nsl3aj/q2s3ljnfbgg91YZJQIW6T52qU+21wn2dLHezbk8G9MMo1U8FQcAeS/KltpajtZxcFC8u7i1BWR87lY6edXxgY9knEDQTblXbh/tQFWd9uMlJCbFBlWB3Z135YPcAJzZ39FQOuTyDvgVQi3vM/fR4D+8yh3wPqcr6Fz3TBDzdGn64pnSlFFqZW5+xt934+kqW3ol2rinBdkpVyBulCzf0kuuZORHHrVLTMLbvR9TxWjixqVfqexNZ0ph7uzlYKDiyLQLWMKtmI8Qg/1vDzx1WXbh0keyv81pdLFarpajWeX0bI+UB2dyYSJXHLsTqCGwFHpzm4+fyCUa1PQG2VKcIsClpBDF550YYZdD4lf5prNEy7iV2qqLjAekzpeCv84OmmOIMRmnHSMqtfuA537Hl40vqcM9TG6tZdHIEa8+Tz04ww4hp0Z803HUysizXv3n1lRxM0GZoQHVLw8Js4V/vcfS6yCH5NY+7o17T81neJshQK1kWYEIcfTsHty2mgDtmvvjE6G0/p3PY8NQFrjt9o2zZmWmbB3clqj9h4kH3SBoOUamSi/qFHJhaDpgJ7RA4KVnFKeX86JWW8VlqD+6geYC7HOTmi8YsuyKIjBpPB7uq5JXf3wtLCeqZGJNHN5BXmTEv1a7L1+z2ku44koz4vWB1v2MuNi3at/FvNaaZUxbP38xOwpTvVxmGqjDJenM/aMRDrhB/Oa6nNR8c6tqOZLtEHC7juzfrIUMiFAOuf5lbsAR66BKaEG8qqd35FQdfl1ZqiMNZ6SO7TszLSAVLXUHv29DRnulsmdOWFvsiNg1HxqNTDo3NTrbRXiKQHU1fm2urJMkH7mJwqufRidUgYyM2n48EV+/uFbrzdLwSAepW9MQXVdXmiPjk7AUwFUp4n/t1JcHDbwwjVNTop51mFTAjlBT/vgf87XtQ5GrHMPVEzwOnc8XsjeN0JHrbM/Sb4rMovek6Ppb/Iz+8XW8VknHeNPquRFptY49o6vcB4VYbLncYBD48fMQcUqAFSEM8V20XBtcxQyo3FqV3Nk8o9v0/3ZbSYzCf6+mohXJcI82r5febHhpnfbTWZH3bKXtUDd2SlYv1B2H9LtTEgMyVgX12PFydl6tpid7pBlGuwuuwJjggmM3JEnS8lHKCZX53Bdaa8mDbFX8cajly9Oisop1XjXS7WQl+Jc8TtPdk716TtjHmJKpqMXF318Tzc1kt52CDp5xfMIn8b+DYs5BQ9YJ7a4XNQPqTw15PzPSJ/9Yc5Ym3m0R5N6HCu2k70E4MCnMD8fK2JO5PHzbjFg081NgmzlaYl7z3ii16yDj7TPRcEWO23pKrUVe5sml5o1AsHdaYQbzItFLueVeXOVk23jFe80N8eBKN88th+7oG9wP1MqoqeJyXcXGnXWhh1XR6lDotb2je5P4elTjUwQ7PHOA83+MlNS10FfE5FEkdmpvyOex+kCrFV9jCjJOoL+dfgRuWPs9esOEdjiKfGHSXTTy6oD6FijhgE8/NA24boBkSIbHJUKmCmsQlg61HsbXre+H5jAX3Y4DFwQ73AW8E23MutAxbiTzdqVeo0Ox0oZ7iTnLAi9fVPQ+lWDYD3pYE+4czNEeS8MyTtptWOwih5Dwldjx/CZBHQyztQ5AmkXYG0gdTb0Wha/JYuVkbRq74NQlEWqwhlMklGO9qlbyNsIKOLsHI1bgMIloPW5YMh8z5T/wRrSkKouVvMtEDKHWcFNfddlyFS64JHDVXaoQVI14LOMsQXMkVjLrGMZ40JL0Lnd7aykwjl+d5B25WH5wkZ30qrpSL7MkqjT18cbv9cmX9g9Mbn0gWZ+I/LFhxqh1sNVtD5c0DrhEzjWlu0YJ0OOsnnq6D3Y6TQNX5csF05OuAV9BvGI9L/d0DfwCgP4/E77vZmANFFix+ppjorZWVh7TMCdtSXpNb/WNu+PDaWHK/Lg15pyj19GYP4/kj05TzbVHWnRw6pRjqNttwPfN1y+ncP+QXrYvUzpHig77i67UwMd6G71Z32eyHMCEogyktZE/QPioHW15HoWSSJG9yknF0Al7cRCIWdZ8PgBQxtITkMXMk31UWAVuH8YjhNq07EXyp9+JETiDU32jSHhq0pXKcN0LNoVBRmaNxPOdXLG/fmV2HCNhR1/hhwfsNpZkpXWsoGYmvXfmH7Xl6UkjbRdGsg2nn1Uhew5ObkHefzm6O3VL5wT9hPdP7Cp87VVKsehXcl1aof+MS5bw4dHXTBcq8kqS6xU5+F7HMm9sBhU20fCeUVlsFYu4o2mz4PEYDtksHkyxULgqXLixi/6hOXgCjBZK8a93eoS/XvjnuCilyNte2LzgG+P4zf8XD9C4eykpF7R4TO1VCXS5/8p4I2xOE1iYe2vxhQtTnLmApzccc05eS4B7hSOJn56kmBQj1WyyrPnkiI9ebWLrhXpSfKcd3B/9PWc0fWuXP16sFYozaWYbhqr786yDLOshjd2vrkhco2PVSO28wdAleKX2lMw8+BcqEdXlrYdMI+Z/k95r8YngZeeR++J+bmAl3RG+n2RjTyqI26c/QV3I5wq8Yr8LSXKH+C9i90vRwa/RJcfXDaOyv81A5+1wQRYtxU/WtKmNAvHWQ3RNy5tPQxB3twJ5gdL+54bQoYW7CRjNRdom/e/S/i+MxsZEjZpdeAVXZ896HsLgdSFYJ8bXQR0Vd+wB4Wk5FVzDfVboM1J/OZv959w47L5+n3vWR3D4294j+6ZvG9PSETpdixz980MdG5amo3LO3cW7hv4f5PhDtxBjsmNhrEsXKJvXEmQTEwlAyWicEyLOiv3s+dSuCmz4H+pOl/LCX8FtWsXG1+FJLAi1YaAa4ekA8Ak+w/4l+JCHGEkKkBzNTBC5Ciw6A/YmcBr/2xCj57m1ReOxAd1y5knzkAH13F8w34IyfeP9FrqDz2cN/KAK5Rx82NGc/vLApoL2Y1RbcE1lxzGorLHpBtQoMdrjaA5iyKQ6A3QgF2Eh3YD48T2+Jss56YKhc/ndTJD8+5NdsGTFB53ul/VNPZ4F0V8KBYiqZW3j1lCYekc0xJsszKGx8ZAxeyyQGBLbHwgIsfzdJyQZommzNzw310euBqY3YRCa8PW+2/Puji0tyZn+UkmoHX2FMWs23KXgcNriaUT6TmJ3pS4xn0SLtUV0AeoUrL/6M3pH8D26BcbxMwaNLPr4gjb4DgEI/y0eHHBw4sqkwZDouTaWroQbCf9JF7ICUBp8h3vumG9oh+di4ZYLjbJ7sKwTXgpqlYP4GH4g+jPJTGrU+uCy4pRsS72uPWVh7lqzGnPKdQQCSIFd1pczhsuSUC1hy1DMAy+erhmmyqqcrzpcoVLmgGWvQHT2p9PyLEDRMdVBW2pyAbWoRwwcVUXuSLImAU9WEQx6TK7tw7CGAZMrkVBWnly+388Y8eutRkCZ689TChrHXGhEbe55z7g6qlPWyTaTHdrnBh7JPdzRj6ra3TxX/AmdYjrrdJdriJz+fGNpOP9Kw8UPFPvtonRutVhYVL9Gwoalkcr+6POk6QkSMrt6Gj+Rcx75DVayt/2dmyAhPGr5CJtinrbAI//lz5Ez+Flpt7OJEhQw+Rd6F1tl4kD8RnyMKvIbzgjynZvDlIBdtHQQNSl0hgbsJJ6OM/ErtKZomLfZtG3sJ9C/f/AtwAPmRKwcvV84BJb93Aa/BME5KDzN/1sjsYPfkaPvjTfywlW7GvcKRvlLPmcnfEd6E3TazSN+BeIa8nqPJifXTmmU99YVnbkLqzTKz67yrmT0iTjVPJg7BCzEuZE2cuds3MiriCkPmnn9Nly8Cc127Ok+qoeInn/qowM/lBA68s2HbBPEjkulcvVU9sNw8mBFX1EsWSU/ODzg55CXLlJ/Nsx5W9tMF7zfyo9G1+aWL6zvnRK0p7C+gtoP8MoPSdMO2zX0MZ3ZKVk5ue77FT8ey5rY+m1MOpwugxH+qQHM1pKJLjBn00Nz3l9iL5t7fV6OA3NZnKS1/905/lsiA+tVcOqU3yhJEAy0BgArmse+ZhnpzB0lzy6n4yGp+KsvPi2VaKsCBGqN3yLxZAI0OyzW+v3BPVKSWYwSLE2oW76iZ38nOs6lcANF7Ow1NOMUPxBDibQG+rftoniRMvd7yL1VWVZ45xJEQJZggDa/aZlk0BPrOPK+KX+j77JYF3k6dVy9BOnrzsM29y2rptkh7UXtQ6XV+81clx10DVBwdGIzYMVFb3dXhxwVusz3aBBFfhxlA4KAXhkBPqDPNOjpGddg46qQfbyH5qHThYnCaJUoPOx3qmwLOs4kQvO3fSBj7TMgok0NFT1vK2XVSMMZFLyM+jCu2mt1x609glkCqEc8EnTjeCguhhSqngR8w/yKudh6SmnrhPHCGtCMHFsyiosBGx2nHQi+RVZFJQbAhgG50J1MDbTQTgq6kVx+/dg9vzwH3ycmnjAKl1OD0OP1wijCfp/vYvzmKqxRRS4kXyJkg04guZpjmsVyrZ3K8eb9JvWs8RSK73sp+i1vqH8xkp8f3OV6lDJB6L6GHnDmjA+5sB9E0CPGv4/ZI3PakzEUbBVs1K5JL6o4o735RYekAOBqjBNskhcNlVyyDAu4pqHSsnVpO/dgCuyS/EldLj7VKjP5IphiEULZDPi2To/FF2uEeaQQm8903/H8IAzDDbAu8zRZbBkmSY7EgmPvIAvEFU0HpPpllzY9fpOq16+Mnnp6vy+EzVJjRj3G8RA4OtwzwgT6gzrD7bDhOFkWUwKHBZBnukH/DfWySJwwuSweVWbgxf5bFd/+K56haOJQSyBzG8nU8JC3CsOMPvwIRRLrra6NwmCQegQlWPuOSAVQjAQtrJZiT7AUmBdBOQemsORU21GZJLNvEItrybeFd7d//7s5sU0ua+DtW5fF7bN/j1qX8kjciFOeqC3uaxt4D+HwZUREaOi/wMv/qN6ELyCH5vt+a8VfNWzVs1b9W8VfNWzVs1b9W8VfNWzf+gndrnvOZ3VJs/tf5u6Mf/kg99bcNDsiUrxJt05leWTdNdct/4yUxRp8C86aGiWMMHZT6pnH7NfN8etnd1w9DkaXqufpBhGKycPZ5Ymt0z199oajLunlpHg1Zx1BQWvXviSPK60Kn9MkLqaP/8UQ4NIivO0+MV3SUylzvu0vYIIR4yNNysjAvgVHkKjWxodEj202P2rqFP78m6auWpEfZzT08IIxQD80cwjGsYRr2CajSIjYb5fefK7MkssWIgNdW880wUoyNlj6On6yNzYtkj2BEEJx7dycqeSJiuXwHEc1lWhvwoHjrxyLQSx+3MLt/XrGetFan8ECdGV+Jd5SZwWZTSbQ0S8X3eWPdkdjLYRWPvbp60k2ZljXhZRHfQO2pvxQo6M+H7CvP09rPn7Tdzf2MNsHyf/bKNFUn9eh2A/Od18555DUkx0WaNn0AGyTYYzeyIFtVYfiHJ+nj+6IevGs8a1B66g52NUD8rCIGdROAMtyLmkX07JGt/NAOiBLOyHJHs0mTbzcb4HySN9PctLMYj5o5NmL+VncvCh9bIOeETTU6gXaw8l879FhZRdjc6zJexTfY13HEL/NHX3PsHITcCImylISWYVWfQt2xJtYCC45qJFe1ZxCRwoEcR2x9lUYRIZ+LkoHNrTzqIX467UzmOGpU9+9lP/zPm6oaoZ57Yx2gpLF/YOaGm84Sa3RTk0odEoKTTgSTzMcUcS038fkzcl4X0na48zOjum+7IVJ7YE7Lymy7DoZZdQe2NrsuhDwXM953ExdppqGMIvCH4ZwJceTjoH5/zz5N90KXL/ZZCcgZwW2QKZVbWbWHveVKhUJPa0TzizKQCDUO7R+s/l3rU8GI2U00O950vX7y6Zq6ga0e/JrZmarA0ShclEjMQIdG3nRfVpAW3e2Lw8iDH471t3idK92VPBsCaoYfVYMdvpxoNfyeijnAj5swW9fPOjiQp9A0XZrO7/qMf7R6hG/7nWOM7Fl8K1ctYvsYyZvPYhv0m8RVd3azMOVolveNCmGW4gjogu4JYdKpu3y7f/f3Tyo0Ac2zmPP3cPt8pRLPQH/zlBDw8ya8iM9HC4l6Tr/Gdp0FaG9cI3Xi/aeQZFNZVjHNVwzeWC/s7ViX3d3xTaokEI/36xTYPD8rq8cDWo6BXFZvQleZOzU09DBkitd64MZO1B7WRuOHb3NQanXX7GPpmUhV9dksDYpe/9p6FxeV9oX6Gb8HJh761MSdM3PvqbsbDkZwlTUn19APx6SMR4UJ5zUE+0zLUyhD7rOrp8tyTmftp7w3ndwkgh3qm14rzwr6o1PdNO8oeOH+0A0UhVVxHKYslrsEMy61A9sDC23cGhL2rSIUMAKADjRRkrnZfbgR08uBW7b3gfrgi6lkbLcx3o8kjb+82+n1tXzvWbKasSf9BlMzYHgVL82//xd7KYIXiVh5eniyPHNpsJ3JipY1utKrIt1Eg/lqQ1h55yDV2bsuzsKiCCaq4M2wNBg9PvxHKmexXb3rmgb0ZlnGLHrzvTHSEVpdR+EGzvDxLeU1syKPueA7AvH0/3vw9RESSd+086RX6W+fHxNc91fY/iEaNc9PcFrjIGUizB3t3CHImp3Mm04wxsUlNZNz2fHT4JLG3kQ21Fylawlk3TONHpQeXS7CDm3g+JEKZvJC1DsUQuTPcY3m9KU0+okgTI0vwbj/U6g0QmeVRSY2YF/TeV/zzhbIOlXZmP9Mui3k/XopkzN7tFnJi90TLuHPhpA9NiaSYuyHckJUx4G+9cHfDUiifO6fgJtk5GW97K3gbembFM7FzapqQRnooX18jQpuEAL3svwV99VPUxrltOZS60BSaK+sQItxRon1cxAM2ntj8bDIUUvXdin0G+JLogSE3v72m2KiZCuzJ9e/jFeqX9p9fGDHvHU7GqWTj3rnImfVFYWe3BzFl7LAQt8XFloHuXU+vgeowF0dAUldg/Ki7ax1EtxbEGbFDqP4EtimfYNYIk107q+k2inVohs9k1K/52KToawWi1qyJJYWMgrENT5x/B9AzO4auzBw3eZ92oht0/9B6NOXxkK6G954pUtuJRhwnLjo/v7NEjY8IueEEV53SyCouB3Z8jxne/ZPrhYCP93aPJAdoz5mCJBF10Ee+jc9czpLcyzHY9JjSDDhYHVNsmovbUvonJb9g6ljw56YypbldS9wuXZgf8uIx8VUa5eL2wMBPKr7l5zoLZjH4IqzjwFC+JBy1bL0kqVY1qQ8bHb7b6ViT3bIG3wBr9eEOP/k2DNYs6PjS5ngUu+vThCeX+Mx5XTUqe6PKPp7kNzcDLr2OoGKim5c+zXxTfQlFbDiMr3ylPS2sx15jJ+tzphaRN4JZSCCXQZJBUFQqzr8Asc6+KbmotbtAS4voXmvy2sgi+nTGKL7cioIE5Nb4GADtJhbQtEDaMeyYMfJ51FYVPYT41S310z8dZBnus8oMpoGcyh4FBbhyw7NQ4zNwY5DLvb1v0m8N2td/MKUdCbcaiY6Yj8q+zlFtg1p8jVboOkm3WXjz7/zilPfvOh8e8N/Fjric731KPTmronK0xooRTDirzxwBcT4kFY6tTlsfU6rSYrlBp+vjLLMAbuuGfNF0B8DUJ4azAnfAmtVaVq5hXJ6jlAsWV+t/jJGaDyUStva1DFZtXvY0e56u7hH1C2Ru6C+dgO9d7DXaTF213QoLiympxN6YASY/AHZ2fB0XHXIjw3t01liffOlL1Og/0m5HjhyMeAlHVhbah+EzVbnPyEdolcOzfg3icBjlhQ/uxcbfdddfcycfD3ccOsgY239lOoJLoqhitwZQFT0iye/UAEYr7gdagu/ciQv3OfPjVmquaWTcE/GO0R4IClLihu9zTizS63x4B1bobrShXVDi7DRUv6LRFA2OqPLUzScK02DNBOI2flUXHO+2mhHPUHUhxwvQvN1kJFhSHUNy4zOPx5tKD/1EpmLBYSB0ThpabgAZRnDQ/J1cKk9v/kAOHPJq3/9elFaHtTaR5L/+b50P5RdkYfPTRx1mS/Ou5iPzoetlqh28lswde1iIuLjuFNat6Ag119sF0RIHOterQX+qrrLOGtiRklo9pjWn3CLNAa4dPiuWSuosZ+f4nGhOLBatYbDEPV7E4iVo1xWsyYi8jlV+i18C1Z/X6AuYaSA5WSk2jIjLALlCy52t5WZOreOq12HAq6raRdbKfQZOVIBWd69vD3CmbiDN8/w8m0DvpHFzf3o/+l2LK3aGIa4hEkx+2F0bk2ee/Z/PQMs8TTNQx4f9GtRsCQMs0XRupN5A3u9JKynEAEewQ/dD9ddDu5K8lT/U5D/I6Z8EMOFcktdz6SiQtUhCbMDUHKk155DuWXMFqhbfyNrbvcQUPVlTV5fmXCasPAipWmY+jEAXVFXNz9+fPF3hN1shS7fl/lGitdVnyMDm7Hle40nw2W/AZEl3TcwxM1y+0Vt8Plm+goxczGf+Gk7xGGbNZrfnj02r1oaTusMnUj99nsl0/H0cbCXXL00UzrpqGquY7AeLY51jjwF7QtzCkxWA+CyKZq3gesuOZOMiI3qOcsemZevtrht3yt4oXGxfK1wqqhg5HQRzaXFgZkI8N6FeesF4S6y/leAfAI9lCe23G4/HzhzXLVqqJP5uk9TA65+Upp3DkzTPK8H+YzNe0x7V5ToTpNEoebOwEmB2ZpaO3hz5gKGXOgndr4tkv1IZs0zGZp2ZIPbMb20Gid+cRHF6uXJaY3JMmUns8DM3DizdrsLEFhq21Fy6dHVWz06rY6TJrhHCLMhQuE7pz+H1a+B3zfLvfy/YmMl9Fsz9dkqA4zS5nncZ3KgL5y3I+dvkNs4pYyHfw11jJ38uqbbbaGCW5HwlxJ0ZuZ5LNhWoaVa5vVDNtewnwbGbjUPI+S8k1x+eMRebmiPsI1NMonmNU+VsfJBOWtifyL0s+h4qfLJ2rkJv0t3G9F6adG0VzvNiIl/M4A+VqFOidxl6kvU94FAZO8TD3JWFo3Ucs6ZNWIUYwNieLbK7zJkZnl/OlPk4tPHzJ+w6QueTunnpovk36yv8zziOpgy7cP7mxWeI5Axt/z6AYr48Wmw+fS5LrIt57fQ5usHYljW/gHofkh2OjQlxNOq4xsikv7483i5BFq42f6k5TtkXA8GZ11jf1e6cJM89eR/mrct9WB1M/cWh7pr554H+Idsbtn75/f8CUEsDBBQAAgAIAK94iUZTRczFTQAAAGoAAAAbAAAAdW5pdmVyc2FsL3VuaXZlcnNhbC5wbmcueG1ss7GvyM1RKEstKs7Mz7NVMtQzULK34+WyKShKLctMLVeoAIoZ6RlAgJJCpa2SCRK3PDOlJMNWycLCEiGWkZqZnlFiq2RmZg4X1AcaCQBQSwECAAAUAAIACABBTpFGUOe45kIEAAB0DgAAHQAAAAAAAAABAAAAAAAAAAAAdW5pdmVyc2FsL2NvbW1vbl9tZXNzYWdlcy5sbmdQSwECAAAUAAIACABBTpFGeGhwUj0EAAA9DgAALgAAAAAAAAABAAAAAAB9BAAAdW5pdmVyc2FsL2N1c3RvbV9wcmVzZXRzLzAvY29tbW9uX21lc3NhZ2VzLmxuZ1BLAQIAABQAAgAIAEFOkUYdEdZ1KAQAAP4PAAAnAAAAAAAAAAEAAAAAAAYJAAB1bml2ZXJzYWwvZmxhc2hfcHVibGlzaGluZ19zZXR0aW5ncy54bWxQSwECAAAUAAIACABBTpFGy3B1C7cCAABUCgAAIQAAAAAAAAABAAAAAABzDQAAdW5pdmVyc2FsL2ZsYXNoX3NraW5fc2V0dGluZ3MueG1sUEsBAgAAFAACAAgAQU6RRius6/n8AwAADw8AACYAAAAAAAAAAQAAAAAAaRAAAHVuaXZlcnNhbC9odG1sX3B1Ymxpc2hpbmdfc2V0dGluZ3MueG1sUEsBAgAAFAACAAgAQU6RRm6HjzybAQAAHgYAAB8AAAAAAAAAAQAAAAAAqRQAAHVuaXZlcnNhbC9odG1sX3NraW5fc2V0dGluZ3MuanNQSwECAAAUAAIACABBTpFGIABUxugAAACTAQAAGgAAAAAAAAABAAAAAACBFgAAdW5pdmVyc2FsL2kxOG5fcHJlc2V0cy54bWxQSwECAAAUAAIACABBTpFGrFD4jWcAAABoAAAAHAAAAAAAAAABAAAAAAChFwAAdW5pdmVyc2FsL2xvY2FsX3NldHRpbmdzLnhtbFBLAQIAABQAAgAIAHa4w0TOggk37AIAAIgIAAAUAAAAAAAAAAEAAAAAAEIYAAB1bml2ZXJzYWwvcGxheWVyLnhtbFBLAQIAABQAAgAIAEFOkUYUpKuaNAgAANwdAAApAAAAAAAAAAEAAAAAAGAbAAB1bml2ZXJzYWwvc2tpbl9jdXN0b21pemF0aW9uX3NldHRpbmdzLnhtbFBLAQIAABQAAgAIAK94iUb7tXeZHCsAAAdQAAAXAAAAAAAAAAAAAAAAANsjAAB1bml2ZXJzYWwvdW5pdmVyc2FsLnBuZ1BLAQIAABQAAgAIAK94iUZTRczFTQAAAGoAAAAbAAAAAAAAAAEAAAAAACxPAAB1bml2ZXJzYWwvdW5pdmVyc2FsLnBuZy54bWxQSwUGAAAAAAwADAClAwAAsk8AAAAA"/>
  <p:tag name="ISPRING_RESOURCE_PATHS_HASH_PRESENTER" val="ae963e65156b66a64287115496ec123e2635"/>
</p:tagLst>
</file>

<file path=ppt/tags/tag1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2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2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2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2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2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2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2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2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2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2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3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3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3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3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3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3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3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3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3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3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4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4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4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4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4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4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4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4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4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4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5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5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5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5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5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5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5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5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5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5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6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6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6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6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6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6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6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6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6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6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7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7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7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7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项目一：PHP网站搭建"/>
</p:tagLst>
</file>

<file path=ppt/tags/tag2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heme/theme1.xml><?xml version="1.0" encoding="utf-8"?>
<a:theme xmlns:a="http://schemas.openxmlformats.org/drawingml/2006/main" name="默认设计模板">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93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txDef>
      <a:spPr>
        <a:gradFill flip="none" rotWithShape="1">
          <a:gsLst>
            <a:gs pos="50000">
              <a:srgbClr val="C1EFFF"/>
            </a:gs>
            <a:gs pos="0">
              <a:schemeClr val="bg1">
                <a:lumMod val="4000"/>
                <a:lumOff val="96000"/>
                <a:alpha val="0"/>
              </a:schemeClr>
            </a:gs>
            <a:gs pos="100000">
              <a:schemeClr val="bg1">
                <a:alpha val="0"/>
              </a:schemeClr>
            </a:gs>
          </a:gsLst>
          <a:lin ang="0" scaled="0"/>
          <a:tileRect/>
        </a:gradFill>
      </a:spPr>
      <a:bodyPr wrap="square" anchor="ctr" anchorCtr="1">
        <a:spAutoFit/>
      </a:bodyPr>
      <a:lstStyle>
        <a:defPPr>
          <a:defRPr sz="8000" b="1" dirty="0">
            <a:solidFill>
              <a:srgbClr val="00B0F0"/>
            </a:solidFill>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19675</TotalTime>
  <Pages>0</Pages>
  <Words>13144</Words>
  <Characters>0</Characters>
  <Application>Microsoft Office PowerPoint</Application>
  <DocSecurity>0</DocSecurity>
  <PresentationFormat>全屏显示(4:3)</PresentationFormat>
  <Lines>0</Lines>
  <Paragraphs>1743</Paragraphs>
  <Slides>175</Slides>
  <Notes>172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175</vt:i4>
      </vt:variant>
    </vt:vector>
  </HeadingPairs>
  <TitlesOfParts>
    <vt:vector size="177" baseType="lpstr">
      <vt:lpstr>默认设计模板</vt:lpstr>
      <vt:lpstr>Visio</vt:lpstr>
      <vt:lpstr>第2章 基础知识</vt:lpstr>
      <vt:lpstr>目录</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2.1 Linux入门</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2.2 正则表达式</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2.3 HTTP协议</vt:lpstr>
      <vt:lpstr>课后练习</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项目一：PHP网站搭建</dc:title>
  <dc:creator>www</dc:creator>
  <cp:lastModifiedBy>www</cp:lastModifiedBy>
  <cp:revision>2109</cp:revision>
  <dcterms:created xsi:type="dcterms:W3CDTF">2013-01-25T01:44:32Z</dcterms:created>
  <dcterms:modified xsi:type="dcterms:W3CDTF">2017-08-17T08:23:51Z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