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tags/tag22.xml" ContentType="application/vnd.openxmlformats-officedocument.presentationml.tags+xml"/>
  <Override PartName="/ppt/notesSlides/notesSlide21.xml" ContentType="application/vnd.openxmlformats-officedocument.presentationml.notesSlide+xml"/>
  <Override PartName="/ppt/tags/tag23.xml" ContentType="application/vnd.openxmlformats-officedocument.presentationml.tags+xml"/>
  <Override PartName="/ppt/notesSlides/notesSlide22.xml" ContentType="application/vnd.openxmlformats-officedocument.presentationml.notesSlide+xml"/>
  <Override PartName="/ppt/tags/tag24.xml" ContentType="application/vnd.openxmlformats-officedocument.presentationml.tags+xml"/>
  <Override PartName="/ppt/notesSlides/notesSlide23.xml" ContentType="application/vnd.openxmlformats-officedocument.presentationml.notesSlide+xml"/>
  <Override PartName="/ppt/tags/tag25.xml" ContentType="application/vnd.openxmlformats-officedocument.presentationml.tags+xml"/>
  <Override PartName="/ppt/notesSlides/notesSlide24.xml" ContentType="application/vnd.openxmlformats-officedocument.presentationml.notesSlide+xml"/>
  <Override PartName="/ppt/tags/tag26.xml" ContentType="application/vnd.openxmlformats-officedocument.presentationml.tags+xml"/>
  <Override PartName="/ppt/notesSlides/notesSlide25.xml" ContentType="application/vnd.openxmlformats-officedocument.presentationml.notesSlide+xml"/>
  <Override PartName="/ppt/tags/tag27.xml" ContentType="application/vnd.openxmlformats-officedocument.presentationml.tags+xml"/>
  <Override PartName="/ppt/notesSlides/notesSlide26.xml" ContentType="application/vnd.openxmlformats-officedocument.presentationml.notesSlide+xml"/>
  <Override PartName="/ppt/tags/tag28.xml" ContentType="application/vnd.openxmlformats-officedocument.presentationml.tags+xml"/>
  <Override PartName="/ppt/notesSlides/notesSlide27.xml" ContentType="application/vnd.openxmlformats-officedocument.presentationml.notesSlide+xml"/>
  <Override PartName="/ppt/tags/tag29.xml" ContentType="application/vnd.openxmlformats-officedocument.presentationml.tags+xml"/>
  <Override PartName="/ppt/notesSlides/notesSlide28.xml" ContentType="application/vnd.openxmlformats-officedocument.presentationml.notesSlide+xml"/>
  <Override PartName="/ppt/tags/tag30.xml" ContentType="application/vnd.openxmlformats-officedocument.presentationml.tags+xml"/>
  <Override PartName="/ppt/notesSlides/notesSlide29.xml" ContentType="application/vnd.openxmlformats-officedocument.presentationml.notesSlide+xml"/>
  <Override PartName="/ppt/tags/tag31.xml" ContentType="application/vnd.openxmlformats-officedocument.presentationml.tags+xml"/>
  <Override PartName="/ppt/notesSlides/notesSlide30.xml" ContentType="application/vnd.openxmlformats-officedocument.presentationml.notesSlide+xml"/>
  <Override PartName="/ppt/tags/tag32.xml" ContentType="application/vnd.openxmlformats-officedocument.presentationml.tags+xml"/>
  <Override PartName="/ppt/notesSlides/notesSlide31.xml" ContentType="application/vnd.openxmlformats-officedocument.presentationml.notesSlide+xml"/>
  <Override PartName="/ppt/tags/tag33.xml" ContentType="application/vnd.openxmlformats-officedocument.presentationml.tags+xml"/>
  <Override PartName="/ppt/notesSlides/notesSlide32.xml" ContentType="application/vnd.openxmlformats-officedocument.presentationml.notesSlide+xml"/>
  <Override PartName="/ppt/tags/tag34.xml" ContentType="application/vnd.openxmlformats-officedocument.presentationml.tags+xml"/>
  <Override PartName="/ppt/notesSlides/notesSlide33.xml" ContentType="application/vnd.openxmlformats-officedocument.presentationml.notesSlide+xml"/>
  <Override PartName="/ppt/tags/tag35.xml" ContentType="application/vnd.openxmlformats-officedocument.presentationml.tags+xml"/>
  <Override PartName="/ppt/notesSlides/notesSlide34.xml" ContentType="application/vnd.openxmlformats-officedocument.presentationml.notesSlide+xml"/>
  <Override PartName="/ppt/tags/tag36.xml" ContentType="application/vnd.openxmlformats-officedocument.presentationml.tags+xml"/>
  <Override PartName="/ppt/notesSlides/notesSlide35.xml" ContentType="application/vnd.openxmlformats-officedocument.presentationml.notesSlide+xml"/>
  <Override PartName="/ppt/tags/tag37.xml" ContentType="application/vnd.openxmlformats-officedocument.presentationml.tags+xml"/>
  <Override PartName="/ppt/notesSlides/notesSlide36.xml" ContentType="application/vnd.openxmlformats-officedocument.presentationml.notesSlide+xml"/>
  <Override PartName="/ppt/tags/tag38.xml" ContentType="application/vnd.openxmlformats-officedocument.presentationml.tags+xml"/>
  <Override PartName="/ppt/notesSlides/notesSlide37.xml" ContentType="application/vnd.openxmlformats-officedocument.presentationml.notesSlide+xml"/>
  <Override PartName="/ppt/tags/tag39.xml" ContentType="application/vnd.openxmlformats-officedocument.presentationml.tags+xml"/>
  <Override PartName="/ppt/notesSlides/notesSlide38.xml" ContentType="application/vnd.openxmlformats-officedocument.presentationml.notesSlide+xml"/>
  <Override PartName="/ppt/tags/tag40.xml" ContentType="application/vnd.openxmlformats-officedocument.presentationml.tags+xml"/>
  <Override PartName="/ppt/notesSlides/notesSlide39.xml" ContentType="application/vnd.openxmlformats-officedocument.presentationml.notesSlide+xml"/>
  <Override PartName="/ppt/tags/tag41.xml" ContentType="application/vnd.openxmlformats-officedocument.presentationml.tags+xml"/>
  <Override PartName="/ppt/notesSlides/notesSlide40.xml" ContentType="application/vnd.openxmlformats-officedocument.presentationml.notesSlide+xml"/>
  <Override PartName="/ppt/tags/tag42.xml" ContentType="application/vnd.openxmlformats-officedocument.presentationml.tags+xml"/>
  <Override PartName="/ppt/notesSlides/notesSlide41.xml" ContentType="application/vnd.openxmlformats-officedocument.presentationml.notesSlide+xml"/>
  <Override PartName="/ppt/tags/tag43.xml" ContentType="application/vnd.openxmlformats-officedocument.presentationml.tags+xml"/>
  <Override PartName="/ppt/notesSlides/notesSlide42.xml" ContentType="application/vnd.openxmlformats-officedocument.presentationml.notesSlide+xml"/>
  <Override PartName="/ppt/tags/tag44.xml" ContentType="application/vnd.openxmlformats-officedocument.presentationml.tags+xml"/>
  <Override PartName="/ppt/notesSlides/notesSlide43.xml" ContentType="application/vnd.openxmlformats-officedocument.presentationml.notesSlide+xml"/>
  <Override PartName="/ppt/tags/tag45.xml" ContentType="application/vnd.openxmlformats-officedocument.presentationml.tags+xml"/>
  <Override PartName="/ppt/notesSlides/notesSlide44.xml" ContentType="application/vnd.openxmlformats-officedocument.presentationml.notesSlide+xml"/>
  <Override PartName="/ppt/tags/tag46.xml" ContentType="application/vnd.openxmlformats-officedocument.presentationml.tags+xml"/>
  <Override PartName="/ppt/notesSlides/notesSlide45.xml" ContentType="application/vnd.openxmlformats-officedocument.presentationml.notesSlide+xml"/>
  <Override PartName="/ppt/tags/tag47.xml" ContentType="application/vnd.openxmlformats-officedocument.presentationml.tags+xml"/>
  <Override PartName="/ppt/notesSlides/notesSlide46.xml" ContentType="application/vnd.openxmlformats-officedocument.presentationml.notesSlide+xml"/>
  <Override PartName="/ppt/tags/tag48.xml" ContentType="application/vnd.openxmlformats-officedocument.presentationml.tags+xml"/>
  <Override PartName="/ppt/notesSlides/notesSlide47.xml" ContentType="application/vnd.openxmlformats-officedocument.presentationml.notesSlide+xml"/>
  <Override PartName="/ppt/tags/tag49.xml" ContentType="application/vnd.openxmlformats-officedocument.presentationml.tags+xml"/>
  <Override PartName="/ppt/notesSlides/notesSlide48.xml" ContentType="application/vnd.openxmlformats-officedocument.presentationml.notesSlide+xml"/>
  <Override PartName="/ppt/tags/tag50.xml" ContentType="application/vnd.openxmlformats-officedocument.presentationml.tags+xml"/>
  <Override PartName="/ppt/notesSlides/notesSlide49.xml" ContentType="application/vnd.openxmlformats-officedocument.presentationml.notesSlide+xml"/>
  <Override PartName="/ppt/tags/tag51.xml" ContentType="application/vnd.openxmlformats-officedocument.presentationml.tags+xml"/>
  <Override PartName="/ppt/notesSlides/notesSlide50.xml" ContentType="application/vnd.openxmlformats-officedocument.presentationml.notesSlide+xml"/>
  <Override PartName="/ppt/tags/tag52.xml" ContentType="application/vnd.openxmlformats-officedocument.presentationml.tags+xml"/>
  <Override PartName="/ppt/notesSlides/notesSlide51.xml" ContentType="application/vnd.openxmlformats-officedocument.presentationml.notesSlide+xml"/>
  <Override PartName="/ppt/tags/tag53.xml" ContentType="application/vnd.openxmlformats-officedocument.presentationml.tags+xml"/>
  <Override PartName="/ppt/notesSlides/notesSlide52.xml" ContentType="application/vnd.openxmlformats-officedocument.presentationml.notesSlide+xml"/>
  <Override PartName="/ppt/tags/tag54.xml" ContentType="application/vnd.openxmlformats-officedocument.presentationml.tags+xml"/>
  <Override PartName="/ppt/notesSlides/notesSlide53.xml" ContentType="application/vnd.openxmlformats-officedocument.presentationml.notesSlide+xml"/>
  <Override PartName="/ppt/tags/tag55.xml" ContentType="application/vnd.openxmlformats-officedocument.presentationml.tags+xml"/>
  <Override PartName="/ppt/notesSlides/notesSlide54.xml" ContentType="application/vnd.openxmlformats-officedocument.presentationml.notesSlide+xml"/>
  <Override PartName="/ppt/tags/tag56.xml" ContentType="application/vnd.openxmlformats-officedocument.presentationml.tags+xml"/>
  <Override PartName="/ppt/notesSlides/notesSlide55.xml" ContentType="application/vnd.openxmlformats-officedocument.presentationml.notesSlide+xml"/>
  <Override PartName="/ppt/tags/tag57.xml" ContentType="application/vnd.openxmlformats-officedocument.presentationml.tags+xml"/>
  <Override PartName="/ppt/notesSlides/notesSlide56.xml" ContentType="application/vnd.openxmlformats-officedocument.presentationml.notesSlide+xml"/>
  <Override PartName="/ppt/tags/tag58.xml" ContentType="application/vnd.openxmlformats-officedocument.presentationml.tags+xml"/>
  <Override PartName="/ppt/notesSlides/notesSlide57.xml" ContentType="application/vnd.openxmlformats-officedocument.presentationml.notesSlide+xml"/>
  <Override PartName="/ppt/tags/tag59.xml" ContentType="application/vnd.openxmlformats-officedocument.presentationml.tags+xml"/>
  <Override PartName="/ppt/notesSlides/notesSlide58.xml" ContentType="application/vnd.openxmlformats-officedocument.presentationml.notesSlide+xml"/>
  <Override PartName="/ppt/tags/tag60.xml" ContentType="application/vnd.openxmlformats-officedocument.presentationml.tags+xml"/>
  <Override PartName="/ppt/notesSlides/notesSlide59.xml" ContentType="application/vnd.openxmlformats-officedocument.presentationml.notesSlide+xml"/>
  <Override PartName="/ppt/tags/tag61.xml" ContentType="application/vnd.openxmlformats-officedocument.presentationml.tags+xml"/>
  <Override PartName="/ppt/notesSlides/notesSlide60.xml" ContentType="application/vnd.openxmlformats-officedocument.presentationml.notesSlide+xml"/>
  <Override PartName="/ppt/tags/tag62.xml" ContentType="application/vnd.openxmlformats-officedocument.presentationml.tags+xml"/>
  <Override PartName="/ppt/notesSlides/notesSlide61.xml" ContentType="application/vnd.openxmlformats-officedocument.presentationml.notesSlide+xml"/>
  <Override PartName="/ppt/tags/tag63.xml" ContentType="application/vnd.openxmlformats-officedocument.presentationml.tags+xml"/>
  <Override PartName="/ppt/notesSlides/notesSlide62.xml" ContentType="application/vnd.openxmlformats-officedocument.presentationml.notesSlide+xml"/>
  <Override PartName="/ppt/tags/tag64.xml" ContentType="application/vnd.openxmlformats-officedocument.presentationml.tags+xml"/>
  <Override PartName="/ppt/notesSlides/notesSlide63.xml" ContentType="application/vnd.openxmlformats-officedocument.presentationml.notesSlide+xml"/>
  <Override PartName="/ppt/tags/tag65.xml" ContentType="application/vnd.openxmlformats-officedocument.presentationml.tags+xml"/>
  <Override PartName="/ppt/notesSlides/notesSlide64.xml" ContentType="application/vnd.openxmlformats-officedocument.presentationml.notesSlide+xml"/>
  <Override PartName="/ppt/tags/tag66.xml" ContentType="application/vnd.openxmlformats-officedocument.presentationml.tags+xml"/>
  <Override PartName="/ppt/notesSlides/notesSlide65.xml" ContentType="application/vnd.openxmlformats-officedocument.presentationml.notesSlide+xml"/>
  <Override PartName="/ppt/tags/tag67.xml" ContentType="application/vnd.openxmlformats-officedocument.presentationml.tags+xml"/>
  <Override PartName="/ppt/notesSlides/notesSlide66.xml" ContentType="application/vnd.openxmlformats-officedocument.presentationml.notesSlide+xml"/>
  <Override PartName="/ppt/tags/tag68.xml" ContentType="application/vnd.openxmlformats-officedocument.presentationml.tags+xml"/>
  <Override PartName="/ppt/notesSlides/notesSlide67.xml" ContentType="application/vnd.openxmlformats-officedocument.presentationml.notesSlide+xml"/>
  <Override PartName="/ppt/tags/tag69.xml" ContentType="application/vnd.openxmlformats-officedocument.presentationml.tags+xml"/>
  <Override PartName="/ppt/notesSlides/notesSlide68.xml" ContentType="application/vnd.openxmlformats-officedocument.presentationml.notesSlide+xml"/>
  <Override PartName="/ppt/tags/tag70.xml" ContentType="application/vnd.openxmlformats-officedocument.presentationml.tags+xml"/>
  <Override PartName="/ppt/notesSlides/notesSlide69.xml" ContentType="application/vnd.openxmlformats-officedocument.presentationml.notesSlide+xml"/>
  <Override PartName="/ppt/tags/tag71.xml" ContentType="application/vnd.openxmlformats-officedocument.presentationml.tags+xml"/>
  <Override PartName="/ppt/notesSlides/notesSlide70.xml" ContentType="application/vnd.openxmlformats-officedocument.presentationml.notesSlide+xml"/>
  <Override PartName="/ppt/tags/tag72.xml" ContentType="application/vnd.openxmlformats-officedocument.presentationml.tags+xml"/>
  <Override PartName="/ppt/notesSlides/notesSlide71.xml" ContentType="application/vnd.openxmlformats-officedocument.presentationml.notesSlide+xml"/>
  <Override PartName="/ppt/tags/tag73.xml" ContentType="application/vnd.openxmlformats-officedocument.presentationml.tags+xml"/>
  <Override PartName="/ppt/notesSlides/notesSlide72.xml" ContentType="application/vnd.openxmlformats-officedocument.presentationml.notesSlide+xml"/>
  <Override PartName="/ppt/tags/tag74.xml" ContentType="application/vnd.openxmlformats-officedocument.presentationml.tags+xml"/>
  <Override PartName="/ppt/notesSlides/notesSlide73.xml" ContentType="application/vnd.openxmlformats-officedocument.presentationml.notesSlide+xml"/>
  <Override PartName="/ppt/tags/tag75.xml" ContentType="application/vnd.openxmlformats-officedocument.presentationml.tags+xml"/>
  <Override PartName="/ppt/notesSlides/notesSlide74.xml" ContentType="application/vnd.openxmlformats-officedocument.presentationml.notesSlide+xml"/>
  <Override PartName="/ppt/tags/tag76.xml" ContentType="application/vnd.openxmlformats-officedocument.presentationml.tags+xml"/>
  <Override PartName="/ppt/notesSlides/notesSlide75.xml" ContentType="application/vnd.openxmlformats-officedocument.presentationml.notesSlide+xml"/>
  <Override PartName="/ppt/tags/tag77.xml" ContentType="application/vnd.openxmlformats-officedocument.presentationml.tags+xml"/>
  <Override PartName="/ppt/notesSlides/notesSlide76.xml" ContentType="application/vnd.openxmlformats-officedocument.presentationml.notesSlide+xml"/>
  <Override PartName="/ppt/tags/tag78.xml" ContentType="application/vnd.openxmlformats-officedocument.presentationml.tags+xml"/>
  <Override PartName="/ppt/notesSlides/notesSlide77.xml" ContentType="application/vnd.openxmlformats-officedocument.presentationml.notesSlide+xml"/>
  <Override PartName="/ppt/tags/tag79.xml" ContentType="application/vnd.openxmlformats-officedocument.presentationml.tags+xml"/>
  <Override PartName="/ppt/notesSlides/notesSlide78.xml" ContentType="application/vnd.openxmlformats-officedocument.presentationml.notesSlide+xml"/>
  <Override PartName="/ppt/tags/tag80.xml" ContentType="application/vnd.openxmlformats-officedocument.presentationml.tags+xml"/>
  <Override PartName="/ppt/notesSlides/notesSlide79.xml" ContentType="application/vnd.openxmlformats-officedocument.presentationml.notesSlide+xml"/>
  <Override PartName="/ppt/tags/tag81.xml" ContentType="application/vnd.openxmlformats-officedocument.presentationml.tags+xml"/>
  <Override PartName="/ppt/notesSlides/notesSlide80.xml" ContentType="application/vnd.openxmlformats-officedocument.presentationml.notesSlide+xml"/>
  <Override PartName="/ppt/tags/tag82.xml" ContentType="application/vnd.openxmlformats-officedocument.presentationml.tags+xml"/>
  <Override PartName="/ppt/notesSlides/notesSlide81.xml" ContentType="application/vnd.openxmlformats-officedocument.presentationml.notesSlide+xml"/>
  <Override PartName="/ppt/tags/tag83.xml" ContentType="application/vnd.openxmlformats-officedocument.presentationml.tags+xml"/>
  <Override PartName="/ppt/notesSlides/notesSlide82.xml" ContentType="application/vnd.openxmlformats-officedocument.presentationml.notesSlide+xml"/>
  <Override PartName="/ppt/tags/tag84.xml" ContentType="application/vnd.openxmlformats-officedocument.presentationml.tags+xml"/>
  <Override PartName="/ppt/notesSlides/notesSlide83.xml" ContentType="application/vnd.openxmlformats-officedocument.presentationml.notesSlide+xml"/>
  <Override PartName="/ppt/tags/tag85.xml" ContentType="application/vnd.openxmlformats-officedocument.presentationml.tags+xml"/>
  <Override PartName="/ppt/notesSlides/notesSlide84.xml" ContentType="application/vnd.openxmlformats-officedocument.presentationml.notesSlide+xml"/>
  <Override PartName="/ppt/tags/tag86.xml" ContentType="application/vnd.openxmlformats-officedocument.presentationml.tags+xml"/>
  <Override PartName="/ppt/notesSlides/notesSlide85.xml" ContentType="application/vnd.openxmlformats-officedocument.presentationml.notesSlide+xml"/>
  <Override PartName="/ppt/tags/tag87.xml" ContentType="application/vnd.openxmlformats-officedocument.presentationml.tags+xml"/>
  <Override PartName="/ppt/notesSlides/notesSlide86.xml" ContentType="application/vnd.openxmlformats-officedocument.presentationml.notesSlide+xml"/>
  <Override PartName="/ppt/tags/tag88.xml" ContentType="application/vnd.openxmlformats-officedocument.presentationml.tags+xml"/>
  <Override PartName="/ppt/notesSlides/notesSlide87.xml" ContentType="application/vnd.openxmlformats-officedocument.presentationml.notesSlide+xml"/>
  <Override PartName="/ppt/tags/tag89.xml" ContentType="application/vnd.openxmlformats-officedocument.presentationml.tags+xml"/>
  <Override PartName="/ppt/notesSlides/notesSlide88.xml" ContentType="application/vnd.openxmlformats-officedocument.presentationml.notesSlide+xml"/>
  <Override PartName="/ppt/tags/tag90.xml" ContentType="application/vnd.openxmlformats-officedocument.presentationml.tags+xml"/>
  <Override PartName="/ppt/notesSlides/notesSlide89.xml" ContentType="application/vnd.openxmlformats-officedocument.presentationml.notesSlide+xml"/>
  <Override PartName="/ppt/tags/tag91.xml" ContentType="application/vnd.openxmlformats-officedocument.presentationml.tags+xml"/>
  <Override PartName="/ppt/notesSlides/notesSlide90.xml" ContentType="application/vnd.openxmlformats-officedocument.presentationml.notesSlide+xml"/>
  <Override PartName="/ppt/tags/tag92.xml" ContentType="application/vnd.openxmlformats-officedocument.presentationml.tags+xml"/>
  <Override PartName="/ppt/notesSlides/notesSlide91.xml" ContentType="application/vnd.openxmlformats-officedocument.presentationml.notesSlide+xml"/>
  <Override PartName="/ppt/tags/tag93.xml" ContentType="application/vnd.openxmlformats-officedocument.presentationml.tags+xml"/>
  <Override PartName="/ppt/notesSlides/notesSlide92.xml" ContentType="application/vnd.openxmlformats-officedocument.presentationml.notesSlide+xml"/>
  <Override PartName="/ppt/tags/tag94.xml" ContentType="application/vnd.openxmlformats-officedocument.presentationml.tags+xml"/>
  <Override PartName="/ppt/notesSlides/notesSlide93.xml" ContentType="application/vnd.openxmlformats-officedocument.presentationml.notesSlide+xml"/>
  <Override PartName="/ppt/tags/tag95.xml" ContentType="application/vnd.openxmlformats-officedocument.presentationml.tags+xml"/>
  <Override PartName="/ppt/notesSlides/notesSlide94.xml" ContentType="application/vnd.openxmlformats-officedocument.presentationml.notesSlide+xml"/>
  <Override PartName="/ppt/tags/tag96.xml" ContentType="application/vnd.openxmlformats-officedocument.presentationml.tags+xml"/>
  <Override PartName="/ppt/notesSlides/notesSlide95.xml" ContentType="application/vnd.openxmlformats-officedocument.presentationml.notesSlide+xml"/>
  <Override PartName="/ppt/tags/tag97.xml" ContentType="application/vnd.openxmlformats-officedocument.presentationml.tags+xml"/>
  <Override PartName="/ppt/notesSlides/notesSlide96.xml" ContentType="application/vnd.openxmlformats-officedocument.presentationml.notesSlide+xml"/>
  <Override PartName="/ppt/tags/tag98.xml" ContentType="application/vnd.openxmlformats-officedocument.presentationml.tags+xml"/>
  <Override PartName="/ppt/notesSlides/notesSlide97.xml" ContentType="application/vnd.openxmlformats-officedocument.presentationml.notesSlide+xml"/>
  <Override PartName="/ppt/tags/tag99.xml" ContentType="application/vnd.openxmlformats-officedocument.presentationml.tags+xml"/>
  <Override PartName="/ppt/notesSlides/notesSlide98.xml" ContentType="application/vnd.openxmlformats-officedocument.presentationml.notesSlide+xml"/>
  <Override PartName="/ppt/tags/tag100.xml" ContentType="application/vnd.openxmlformats-officedocument.presentationml.tags+xml"/>
  <Override PartName="/ppt/notesSlides/notesSlide99.xml" ContentType="application/vnd.openxmlformats-officedocument.presentationml.notesSlide+xml"/>
  <Override PartName="/ppt/tags/tag101.xml" ContentType="application/vnd.openxmlformats-officedocument.presentationml.tags+xml"/>
  <Override PartName="/ppt/notesSlides/notesSlide100.xml" ContentType="application/vnd.openxmlformats-officedocument.presentationml.notesSlide+xml"/>
  <Override PartName="/ppt/tags/tag102.xml" ContentType="application/vnd.openxmlformats-officedocument.presentationml.tags+xml"/>
  <Override PartName="/ppt/notesSlides/notesSlide101.xml" ContentType="application/vnd.openxmlformats-officedocument.presentationml.notesSlide+xml"/>
  <Override PartName="/ppt/tags/tag103.xml" ContentType="application/vnd.openxmlformats-officedocument.presentationml.tags+xml"/>
  <Override PartName="/ppt/notesSlides/notesSlide102.xml" ContentType="application/vnd.openxmlformats-officedocument.presentationml.notesSlide+xml"/>
  <Override PartName="/ppt/tags/tag104.xml" ContentType="application/vnd.openxmlformats-officedocument.presentationml.tags+xml"/>
  <Override PartName="/ppt/notesSlides/notesSlide103.xml" ContentType="application/vnd.openxmlformats-officedocument.presentationml.notesSlide+xml"/>
  <Override PartName="/ppt/tags/tag105.xml" ContentType="application/vnd.openxmlformats-officedocument.presentationml.tags+xml"/>
  <Override PartName="/ppt/notesSlides/notesSlide104.xml" ContentType="application/vnd.openxmlformats-officedocument.presentationml.notesSlide+xml"/>
  <Override PartName="/ppt/tags/tag106.xml" ContentType="application/vnd.openxmlformats-officedocument.presentationml.tags+xml"/>
  <Override PartName="/ppt/notesSlides/notesSlide105.xml" ContentType="application/vnd.openxmlformats-officedocument.presentationml.notesSlide+xml"/>
  <Override PartName="/ppt/tags/tag107.xml" ContentType="application/vnd.openxmlformats-officedocument.presentationml.tags+xml"/>
  <Override PartName="/ppt/notesSlides/notesSlide106.xml" ContentType="application/vnd.openxmlformats-officedocument.presentationml.notesSlide+xml"/>
  <Override PartName="/ppt/tags/tag108.xml" ContentType="application/vnd.openxmlformats-officedocument.presentationml.tags+xml"/>
  <Override PartName="/ppt/notesSlides/notesSlide107.xml" ContentType="application/vnd.openxmlformats-officedocument.presentationml.notesSlide+xml"/>
  <Override PartName="/ppt/tags/tag109.xml" ContentType="application/vnd.openxmlformats-officedocument.presentationml.tags+xml"/>
  <Override PartName="/ppt/notesSlides/notesSlide108.xml" ContentType="application/vnd.openxmlformats-officedocument.presentationml.notesSlide+xml"/>
  <Override PartName="/ppt/tags/tag110.xml" ContentType="application/vnd.openxmlformats-officedocument.presentationml.tags+xml"/>
  <Override PartName="/ppt/notesSlides/notesSlide109.xml" ContentType="application/vnd.openxmlformats-officedocument.presentationml.notesSlide+xml"/>
  <Override PartName="/ppt/tags/tag111.xml" ContentType="application/vnd.openxmlformats-officedocument.presentationml.tags+xml"/>
  <Override PartName="/ppt/notesSlides/notesSlide110.xml" ContentType="application/vnd.openxmlformats-officedocument.presentationml.notesSlide+xml"/>
  <Override PartName="/ppt/tags/tag112.xml" ContentType="application/vnd.openxmlformats-officedocument.presentationml.tags+xml"/>
  <Override PartName="/ppt/notesSlides/notesSlide111.xml" ContentType="application/vnd.openxmlformats-officedocument.presentationml.notesSlide+xml"/>
  <Override PartName="/ppt/tags/tag113.xml" ContentType="application/vnd.openxmlformats-officedocument.presentationml.tags+xml"/>
  <Override PartName="/ppt/notesSlides/notesSlide112.xml" ContentType="application/vnd.openxmlformats-officedocument.presentationml.notesSlide+xml"/>
  <Override PartName="/ppt/tags/tag114.xml" ContentType="application/vnd.openxmlformats-officedocument.presentationml.tags+xml"/>
  <Override PartName="/ppt/notesSlides/notesSlide113.xml" ContentType="application/vnd.openxmlformats-officedocument.presentationml.notesSlide+xml"/>
  <Override PartName="/ppt/tags/tag115.xml" ContentType="application/vnd.openxmlformats-officedocument.presentationml.tags+xml"/>
  <Override PartName="/ppt/notesSlides/notesSlide114.xml" ContentType="application/vnd.openxmlformats-officedocument.presentationml.notesSlide+xml"/>
  <Override PartName="/ppt/tags/tag116.xml" ContentType="application/vnd.openxmlformats-officedocument.presentationml.tags+xml"/>
  <Override PartName="/ppt/notesSlides/notesSlide115.xml" ContentType="application/vnd.openxmlformats-officedocument.presentationml.notesSlide+xml"/>
  <Override PartName="/ppt/tags/tag117.xml" ContentType="application/vnd.openxmlformats-officedocument.presentationml.tags+xml"/>
  <Override PartName="/ppt/notesSlides/notesSlide116.xml" ContentType="application/vnd.openxmlformats-officedocument.presentationml.notesSlide+xml"/>
  <Override PartName="/ppt/tags/tag118.xml" ContentType="application/vnd.openxmlformats-officedocument.presentationml.tags+xml"/>
  <Override PartName="/ppt/notesSlides/notesSlide117.xml" ContentType="application/vnd.openxmlformats-officedocument.presentationml.notesSlide+xml"/>
  <Override PartName="/ppt/tags/tag119.xml" ContentType="application/vnd.openxmlformats-officedocument.presentationml.tags+xml"/>
  <Override PartName="/ppt/notesSlides/notesSlide118.xml" ContentType="application/vnd.openxmlformats-officedocument.presentationml.notesSlide+xml"/>
  <Override PartName="/ppt/tags/tag120.xml" ContentType="application/vnd.openxmlformats-officedocument.presentationml.tags+xml"/>
  <Override PartName="/ppt/notesSlides/notesSlide119.xml" ContentType="application/vnd.openxmlformats-officedocument.presentationml.notesSlide+xml"/>
  <Override PartName="/ppt/tags/tag121.xml" ContentType="application/vnd.openxmlformats-officedocument.presentationml.tags+xml"/>
  <Override PartName="/ppt/notesSlides/notesSlide120.xml" ContentType="application/vnd.openxmlformats-officedocument.presentationml.notesSlide+xml"/>
  <Override PartName="/ppt/tags/tag122.xml" ContentType="application/vnd.openxmlformats-officedocument.presentationml.tags+xml"/>
  <Override PartName="/ppt/notesSlides/notesSlide121.xml" ContentType="application/vnd.openxmlformats-officedocument.presentationml.notesSlide+xml"/>
  <Override PartName="/ppt/tags/tag123.xml" ContentType="application/vnd.openxmlformats-officedocument.presentationml.tags+xml"/>
  <Override PartName="/ppt/notesSlides/notesSlide122.xml" ContentType="application/vnd.openxmlformats-officedocument.presentationml.notesSlide+xml"/>
  <Override PartName="/ppt/tags/tag124.xml" ContentType="application/vnd.openxmlformats-officedocument.presentationml.tags+xml"/>
  <Override PartName="/ppt/notesSlides/notesSlide123.xml" ContentType="application/vnd.openxmlformats-officedocument.presentationml.notesSlide+xml"/>
  <Override PartName="/ppt/tags/tag125.xml" ContentType="application/vnd.openxmlformats-officedocument.presentationml.tags+xml"/>
  <Override PartName="/ppt/notesSlides/notesSlide124.xml" ContentType="application/vnd.openxmlformats-officedocument.presentationml.notesSlide+xml"/>
  <Override PartName="/ppt/tags/tag126.xml" ContentType="application/vnd.openxmlformats-officedocument.presentationml.tags+xml"/>
  <Override PartName="/ppt/notesSlides/notesSlide1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0"/>
  </p:notesMasterIdLst>
  <p:sldIdLst>
    <p:sldId id="256" r:id="rId2"/>
    <p:sldId id="946" r:id="rId3"/>
    <p:sldId id="660" r:id="rId4"/>
    <p:sldId id="830" r:id="rId5"/>
    <p:sldId id="831" r:id="rId6"/>
    <p:sldId id="832" r:id="rId7"/>
    <p:sldId id="833" r:id="rId8"/>
    <p:sldId id="834" r:id="rId9"/>
    <p:sldId id="835" r:id="rId10"/>
    <p:sldId id="837" r:id="rId11"/>
    <p:sldId id="836" r:id="rId12"/>
    <p:sldId id="839" r:id="rId13"/>
    <p:sldId id="840" r:id="rId14"/>
    <p:sldId id="841" r:id="rId15"/>
    <p:sldId id="842" r:id="rId16"/>
    <p:sldId id="843" r:id="rId17"/>
    <p:sldId id="844" r:id="rId18"/>
    <p:sldId id="845" r:id="rId19"/>
    <p:sldId id="846" r:id="rId20"/>
    <p:sldId id="847" r:id="rId21"/>
    <p:sldId id="848" r:id="rId22"/>
    <p:sldId id="849" r:id="rId23"/>
    <p:sldId id="851" r:id="rId24"/>
    <p:sldId id="850" r:id="rId25"/>
    <p:sldId id="823" r:id="rId26"/>
    <p:sldId id="852" r:id="rId27"/>
    <p:sldId id="853" r:id="rId28"/>
    <p:sldId id="854" r:id="rId29"/>
    <p:sldId id="855" r:id="rId30"/>
    <p:sldId id="856" r:id="rId31"/>
    <p:sldId id="857" r:id="rId32"/>
    <p:sldId id="858" r:id="rId33"/>
    <p:sldId id="859" r:id="rId34"/>
    <p:sldId id="860" r:id="rId35"/>
    <p:sldId id="861" r:id="rId36"/>
    <p:sldId id="862" r:id="rId37"/>
    <p:sldId id="863" r:id="rId38"/>
    <p:sldId id="866" r:id="rId39"/>
    <p:sldId id="864" r:id="rId40"/>
    <p:sldId id="865" r:id="rId41"/>
    <p:sldId id="867" r:id="rId42"/>
    <p:sldId id="868" r:id="rId43"/>
    <p:sldId id="869" r:id="rId44"/>
    <p:sldId id="870" r:id="rId45"/>
    <p:sldId id="871" r:id="rId46"/>
    <p:sldId id="872" r:id="rId47"/>
    <p:sldId id="873" r:id="rId48"/>
    <p:sldId id="824" r:id="rId49"/>
    <p:sldId id="874" r:id="rId50"/>
    <p:sldId id="875" r:id="rId51"/>
    <p:sldId id="876" r:id="rId52"/>
    <p:sldId id="877" r:id="rId53"/>
    <p:sldId id="878" r:id="rId54"/>
    <p:sldId id="879" r:id="rId55"/>
    <p:sldId id="880" r:id="rId56"/>
    <p:sldId id="881" r:id="rId57"/>
    <p:sldId id="883" r:id="rId58"/>
    <p:sldId id="884" r:id="rId59"/>
    <p:sldId id="885" r:id="rId60"/>
    <p:sldId id="886" r:id="rId61"/>
    <p:sldId id="887" r:id="rId62"/>
    <p:sldId id="888" r:id="rId63"/>
    <p:sldId id="889" r:id="rId64"/>
    <p:sldId id="825" r:id="rId65"/>
    <p:sldId id="890" r:id="rId66"/>
    <p:sldId id="891" r:id="rId67"/>
    <p:sldId id="892" r:id="rId68"/>
    <p:sldId id="893" r:id="rId69"/>
    <p:sldId id="895" r:id="rId70"/>
    <p:sldId id="896" r:id="rId71"/>
    <p:sldId id="897" r:id="rId72"/>
    <p:sldId id="894" r:id="rId73"/>
    <p:sldId id="898" r:id="rId74"/>
    <p:sldId id="899" r:id="rId75"/>
    <p:sldId id="900" r:id="rId76"/>
    <p:sldId id="821" r:id="rId77"/>
    <p:sldId id="901" r:id="rId78"/>
    <p:sldId id="902" r:id="rId79"/>
    <p:sldId id="903" r:id="rId80"/>
    <p:sldId id="904" r:id="rId81"/>
    <p:sldId id="905" r:id="rId82"/>
    <p:sldId id="826" r:id="rId83"/>
    <p:sldId id="906" r:id="rId84"/>
    <p:sldId id="907" r:id="rId85"/>
    <p:sldId id="908" r:id="rId86"/>
    <p:sldId id="909" r:id="rId87"/>
    <p:sldId id="910" r:id="rId88"/>
    <p:sldId id="911" r:id="rId89"/>
    <p:sldId id="912" r:id="rId90"/>
    <p:sldId id="913" r:id="rId91"/>
    <p:sldId id="827" r:id="rId92"/>
    <p:sldId id="914" r:id="rId93"/>
    <p:sldId id="915" r:id="rId94"/>
    <p:sldId id="916" r:id="rId95"/>
    <p:sldId id="917" r:id="rId96"/>
    <p:sldId id="918" r:id="rId97"/>
    <p:sldId id="919" r:id="rId98"/>
    <p:sldId id="828" r:id="rId99"/>
    <p:sldId id="920" r:id="rId100"/>
    <p:sldId id="921" r:id="rId101"/>
    <p:sldId id="922" r:id="rId102"/>
    <p:sldId id="923" r:id="rId103"/>
    <p:sldId id="829" r:id="rId104"/>
    <p:sldId id="925" r:id="rId105"/>
    <p:sldId id="924" r:id="rId106"/>
    <p:sldId id="926" r:id="rId107"/>
    <p:sldId id="927" r:id="rId108"/>
    <p:sldId id="928" r:id="rId109"/>
    <p:sldId id="929" r:id="rId110"/>
    <p:sldId id="930" r:id="rId111"/>
    <p:sldId id="931" r:id="rId112"/>
    <p:sldId id="932" r:id="rId113"/>
    <p:sldId id="933" r:id="rId114"/>
    <p:sldId id="934" r:id="rId115"/>
    <p:sldId id="935" r:id="rId116"/>
    <p:sldId id="936" r:id="rId117"/>
    <p:sldId id="937" r:id="rId118"/>
    <p:sldId id="938" r:id="rId119"/>
    <p:sldId id="939" r:id="rId120"/>
    <p:sldId id="940" r:id="rId121"/>
    <p:sldId id="822" r:id="rId122"/>
    <p:sldId id="941" r:id="rId123"/>
    <p:sldId id="943" r:id="rId124"/>
    <p:sldId id="944" r:id="rId125"/>
    <p:sldId id="945" r:id="rId126"/>
    <p:sldId id="942" r:id="rId127"/>
    <p:sldId id="820" r:id="rId128"/>
    <p:sldId id="779" r:id="rId129"/>
  </p:sldIdLst>
  <p:sldSz cx="9144000" cy="6858000" type="screen4x3"/>
  <p:notesSz cx="6858000" cy="9144000"/>
  <p:custDataLst>
    <p:tags r:id="rId131"/>
  </p:custDataLst>
  <p:kinsoku lang="zh-CN" invalStChars="!),.:;?]}、。—ˇ¨〃々～‖…’”〕〉》」』〗】∶！＂＇），．：；？］｀｜｝·" invalEndChars="([{‘“〔〈《「『〖【（［｛．·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qiaozhiming" initials="qzm" lastIdx="11" clrIdx="0"/>
  <p:cmAuthor id="1" name="www" initials="w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  <a:srgbClr val="FFFFFF"/>
    <a:srgbClr val="000000"/>
    <a:srgbClr val="00B4E9"/>
    <a:srgbClr val="EBFAFF"/>
    <a:srgbClr val="E7F9FF"/>
    <a:srgbClr val="B9EEFF"/>
    <a:srgbClr val="93E5FF"/>
    <a:srgbClr val="FF0000"/>
    <a:srgbClr val="FFDD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597" autoAdjust="0"/>
    <p:restoredTop sz="95704" autoAdjust="0"/>
  </p:normalViewPr>
  <p:slideViewPr>
    <p:cSldViewPr snapToGrid="0" snapToObjects="1">
      <p:cViewPr>
        <p:scale>
          <a:sx n="80" d="100"/>
          <a:sy n="80" d="100"/>
        </p:scale>
        <p:origin x="-972" y="-150"/>
      </p:cViewPr>
      <p:guideLst>
        <p:guide orient="horz" pos="2113"/>
        <p:guide pos="2881"/>
      </p:guideLst>
    </p:cSldViewPr>
  </p:slideViewPr>
  <p:outlineViewPr>
    <p:cViewPr>
      <p:scale>
        <a:sx n="33" d="100"/>
        <a:sy n="33" d="100"/>
      </p:scale>
      <p:origin x="0" y="3168"/>
    </p:cViewPr>
  </p:outlin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notesMaster" Target="notesMasters/notesMaster1.xml"/><Relationship Id="rId135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ags" Target="tags/tag1.xml"/><Relationship Id="rId136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commentAuthors" Target="commentAuthor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D9BD2E9-3CC8-444B-8BF3-942A42052CFF}" type="datetimeFigureOut">
              <a:rPr lang="zh-CN" altLang="en-US"/>
              <a:pPr>
                <a:defRPr/>
              </a:pPr>
              <a:t>2016/12/28</a:t>
            </a:fld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002A676-0DC2-4E3A-B4C2-1AF4832E0ED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58063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2D7434D-6A1D-4361-BAC4-862C73DB2060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101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102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103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104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105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106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107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108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109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110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111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112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113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114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115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116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117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118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119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120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121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122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123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124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125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126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35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36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37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38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39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40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41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42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43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44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45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46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47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48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49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50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51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52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53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54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55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56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57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58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59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60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61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62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63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64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65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66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67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68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69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70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71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72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73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74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75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76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77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78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79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80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81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82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83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84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85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86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87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88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89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90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91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92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93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94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95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96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97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98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99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100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6"/>
          <p:cNvGrpSpPr>
            <a:grpSpLocks/>
          </p:cNvGrpSpPr>
          <p:nvPr userDrawn="1"/>
        </p:nvGrpSpPr>
        <p:grpSpPr bwMode="auto">
          <a:xfrm>
            <a:off x="1497013" y="5554663"/>
            <a:ext cx="986167" cy="792162"/>
            <a:chOff x="707164" y="5631842"/>
            <a:chExt cx="985033" cy="792000"/>
          </a:xfrm>
        </p:grpSpPr>
        <p:sp>
          <p:nvSpPr>
            <p:cNvPr id="6" name="椭圆 5"/>
            <p:cNvSpPr>
              <a:spLocks noChangeArrowheads="1"/>
            </p:cNvSpPr>
            <p:nvPr/>
          </p:nvSpPr>
          <p:spPr bwMode="auto">
            <a:xfrm>
              <a:off x="846704" y="5631842"/>
              <a:ext cx="792837" cy="792000"/>
            </a:xfrm>
            <a:prstGeom prst="ellipse">
              <a:avLst/>
            </a:prstGeom>
            <a:solidFill>
              <a:srgbClr val="9C9C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charset="0"/>
                <a:buNone/>
                <a:defRPr/>
              </a:pPr>
              <a:endParaRPr lang="zh-CN" altLang="en-US" smtClean="0"/>
            </a:p>
          </p:txBody>
        </p:sp>
        <p:sp>
          <p:nvSpPr>
            <p:cNvPr id="7" name="矩形 4"/>
            <p:cNvSpPr>
              <a:spLocks noChangeArrowheads="1"/>
            </p:cNvSpPr>
            <p:nvPr/>
          </p:nvSpPr>
          <p:spPr bwMode="auto">
            <a:xfrm>
              <a:off x="707164" y="5739770"/>
              <a:ext cx="985033" cy="492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defRPr/>
              </a:pPr>
              <a:r>
                <a:rPr lang="zh-CN" altLang="en-US" sz="2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 </a:t>
              </a:r>
              <a:r>
                <a:rPr lang="en-US" altLang="zh-CN" sz="18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Nginx</a:t>
              </a:r>
              <a:endParaRPr lang="zh-CN" altLang="en-US" sz="18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10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2709863" y="5480050"/>
            <a:ext cx="2714625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dirty="0">
              <a:sym typeface="微软雅黑" pitchFamily="34" charset="-122"/>
            </a:endParaRPr>
          </a:p>
        </p:txBody>
      </p:sp>
      <p:sp>
        <p:nvSpPr>
          <p:cNvPr id="11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5532438" y="5483225"/>
            <a:ext cx="2714625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596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0563" y="220663"/>
            <a:ext cx="7858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739046" y="154546"/>
            <a:ext cx="5187690" cy="776289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00" b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84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690563" y="220663"/>
            <a:ext cx="9239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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endParaRPr lang="zh-CN" altLang="en-US" sz="36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98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459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93" r:id="rId1"/>
    <p:sldLayoutId id="2147484186" r:id="rId2"/>
    <p:sldLayoutId id="2147484195" r:id="rId3"/>
    <p:sldLayoutId id="2147484194" r:id="rId4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0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1.xml"/><Relationship Id="rId4" Type="http://schemas.openxmlformats.org/officeDocument/2006/relationships/image" Target="../media/image35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2.xml"/><Relationship Id="rId4" Type="http://schemas.openxmlformats.org/officeDocument/2006/relationships/image" Target="../media/image36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3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4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5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6.xml"/><Relationship Id="rId4" Type="http://schemas.openxmlformats.org/officeDocument/2006/relationships/image" Target="../media/image37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7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8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9.xml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6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0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3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4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5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6.xml"/><Relationship Id="rId4" Type="http://schemas.openxmlformats.org/officeDocument/2006/relationships/image" Target="../media/image39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7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8.xml"/><Relationship Id="rId4" Type="http://schemas.openxmlformats.org/officeDocument/2006/relationships/image" Target="../media/image40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0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1.xml"/><Relationship Id="rId4" Type="http://schemas.openxmlformats.org/officeDocument/2006/relationships/image" Target="../media/image41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2.xml"/><Relationship Id="rId4" Type="http://schemas.openxmlformats.org/officeDocument/2006/relationships/image" Target="../media/image42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3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4.xml"/><Relationship Id="rId4" Type="http://schemas.openxmlformats.org/officeDocument/2006/relationships/image" Target="../media/image42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5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6.xml"/><Relationship Id="rId4" Type="http://schemas.openxmlformats.org/officeDocument/2006/relationships/image" Target="../media/image43.png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Relationship Id="rId4" Type="http://schemas.openxmlformats.org/officeDocument/2006/relationships/image" Target="../media/image1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Relationship Id="rId4" Type="http://schemas.openxmlformats.org/officeDocument/2006/relationships/image" Target="../media/image1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Relationship Id="rId4" Type="http://schemas.openxmlformats.org/officeDocument/2006/relationships/image" Target="../media/image2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Relationship Id="rId4" Type="http://schemas.openxmlformats.org/officeDocument/2006/relationships/image" Target="../media/image2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Relationship Id="rId4" Type="http://schemas.openxmlformats.org/officeDocument/2006/relationships/image" Target="../media/image2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Relationship Id="rId4" Type="http://schemas.openxmlformats.org/officeDocument/2006/relationships/image" Target="../media/image2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Relationship Id="rId4" Type="http://schemas.openxmlformats.org/officeDocument/2006/relationships/image" Target="../media/image2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Relationship Id="rId4" Type="http://schemas.openxmlformats.org/officeDocument/2006/relationships/image" Target="../media/image2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Relationship Id="rId4" Type="http://schemas.openxmlformats.org/officeDocument/2006/relationships/image" Target="../media/image28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Relationship Id="rId4" Type="http://schemas.openxmlformats.org/officeDocument/2006/relationships/image" Target="../media/image29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Relationship Id="rId4" Type="http://schemas.openxmlformats.org/officeDocument/2006/relationships/image" Target="../media/image29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Relationship Id="rId4" Type="http://schemas.openxmlformats.org/officeDocument/2006/relationships/image" Target="../media/image29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Relationship Id="rId4" Type="http://schemas.openxmlformats.org/officeDocument/2006/relationships/image" Target="../media/image30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Relationship Id="rId4" Type="http://schemas.openxmlformats.org/officeDocument/2006/relationships/image" Target="../media/image31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Relationship Id="rId4" Type="http://schemas.openxmlformats.org/officeDocument/2006/relationships/image" Target="../media/image32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Relationship Id="rId4" Type="http://schemas.openxmlformats.org/officeDocument/2006/relationships/image" Target="../media/image33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Relationship Id="rId4" Type="http://schemas.openxmlformats.org/officeDocument/2006/relationships/image" Target="../media/image34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678965"/>
            <a:ext cx="7772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Arial" pitchFamily="34" charset="0"/>
              <a:buNone/>
              <a:defRPr/>
            </a:pPr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</a:t>
            </a:r>
            <a:r>
              <a:rPr lang="en-US" altLang="zh-CN" dirty="0"/>
              <a:t>Nginx</a:t>
            </a:r>
            <a:r>
              <a:rPr lang="zh-CN" altLang="en-US" dirty="0"/>
              <a:t>的安装</a:t>
            </a:r>
            <a:endParaRPr lang="zh-CN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2709863" y="5480049"/>
            <a:ext cx="2714625" cy="9326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Linux</a:t>
            </a:r>
            <a:r>
              <a:rPr lang="zh-CN" altLang="en-US" dirty="0" smtClean="0"/>
              <a:t>服务器环境的搭建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Nginx</a:t>
            </a:r>
            <a:r>
              <a:rPr lang="zh-CN" altLang="en-US" dirty="0" smtClean="0"/>
              <a:t>的安装</a:t>
            </a:r>
            <a:endParaRPr lang="en-US" altLang="zh-CN" dirty="0" smtClean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532438" y="5478461"/>
            <a:ext cx="2714625" cy="92944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Nginx</a:t>
            </a:r>
            <a:r>
              <a:rPr lang="zh-CN" altLang="en-US" dirty="0" smtClean="0"/>
              <a:t>的基本使用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Nginx</a:t>
            </a:r>
            <a:r>
              <a:rPr lang="zh-CN" altLang="en-US" dirty="0" smtClean="0"/>
              <a:t>运行环境的基本部署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3.1 Linux</a:t>
            </a:r>
            <a:r>
              <a:rPr lang="zh-CN" altLang="en-US" dirty="0"/>
              <a:t>服务器搭建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最小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化安装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CentOS——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创建虚拟机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421094" y="2348880"/>
            <a:ext cx="2304256" cy="720080"/>
          </a:xfrm>
          <a:prstGeom prst="roundRect">
            <a:avLst/>
          </a:prstGeom>
          <a:solidFill>
            <a:srgbClr val="FBFBFB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984483" y="2780928"/>
            <a:ext cx="7200728" cy="2160240"/>
            <a:chOff x="971600" y="1988840"/>
            <a:chExt cx="7200728" cy="2160240"/>
          </a:xfrm>
        </p:grpSpPr>
        <p:sp>
          <p:nvSpPr>
            <p:cNvPr id="11" name="流程图: 过程 10"/>
            <p:cNvSpPr/>
            <p:nvPr/>
          </p:nvSpPr>
          <p:spPr>
            <a:xfrm>
              <a:off x="971600" y="1988840"/>
              <a:ext cx="7200001" cy="2160000"/>
            </a:xfrm>
            <a:prstGeom prst="flowChartProcess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流程图: 可选过程 11"/>
            <p:cNvSpPr/>
            <p:nvPr/>
          </p:nvSpPr>
          <p:spPr>
            <a:xfrm>
              <a:off x="972327" y="1989080"/>
              <a:ext cx="7200001" cy="2160000"/>
            </a:xfrm>
            <a:prstGeom prst="flowChartAlternateProcess">
              <a:avLst/>
            </a:prstGeom>
            <a:solidFill>
              <a:srgbClr val="FBFBFB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421094" y="2276872"/>
            <a:ext cx="2315917" cy="504056"/>
            <a:chOff x="3408211" y="1484784"/>
            <a:chExt cx="2315917" cy="504056"/>
          </a:xfrm>
        </p:grpSpPr>
        <p:sp>
          <p:nvSpPr>
            <p:cNvPr id="14" name="椭圆 13"/>
            <p:cNvSpPr/>
            <p:nvPr/>
          </p:nvSpPr>
          <p:spPr>
            <a:xfrm>
              <a:off x="3408211" y="1484784"/>
              <a:ext cx="144016" cy="14401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5580112" y="1484784"/>
              <a:ext cx="144016" cy="14401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74895" y="1588730"/>
              <a:ext cx="13708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spc="300" dirty="0" smtClean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值得一提</a:t>
              </a:r>
              <a:endParaRPr lang="zh-CN" altLang="en-US" sz="2000" b="1" spc="3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1117353" y="2884269"/>
            <a:ext cx="702911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由于</a:t>
            </a:r>
            <a:r>
              <a:rPr lang="zh-CN" altLang="en-US" dirty="0"/>
              <a:t>不同的操作系统对于硬件的配置要求不同，因此</a:t>
            </a:r>
            <a:r>
              <a:rPr lang="en-US" altLang="zh-CN" dirty="0"/>
              <a:t>VMware</a:t>
            </a:r>
            <a:r>
              <a:rPr lang="zh-CN" altLang="en-US" dirty="0"/>
              <a:t>虚拟机对于支持的操作系统提供了推荐的默认配置。当我们正确选择了操作系统版本后，</a:t>
            </a:r>
            <a:r>
              <a:rPr lang="en-US" altLang="zh-CN" dirty="0"/>
              <a:t>VMware</a:t>
            </a:r>
            <a:r>
              <a:rPr lang="zh-CN" altLang="en-US" dirty="0"/>
              <a:t>就会根据系统版本来决定硬件的推荐配置。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677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sz="2400" dirty="0" smtClean="0"/>
              <a:t>3.2 Linux</a:t>
            </a:r>
            <a:r>
              <a:rPr lang="zh-CN" altLang="en-US" sz="2400" dirty="0" smtClean="0"/>
              <a:t>环境下安装</a:t>
            </a:r>
            <a:r>
              <a:rPr lang="en-US" altLang="zh-CN" sz="2400" dirty="0" smtClean="0"/>
              <a:t>Nginx</a:t>
            </a:r>
            <a:endParaRPr lang="zh-CN" altLang="en-US" sz="2400" dirty="0"/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4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访问测试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2"/>
          <p:cNvGrpSpPr>
            <a:grpSpLocks/>
          </p:cNvGrpSpPr>
          <p:nvPr/>
        </p:nvGrpSpPr>
        <p:grpSpPr bwMode="auto">
          <a:xfrm>
            <a:off x="626946" y="2496268"/>
            <a:ext cx="5203832" cy="2028237"/>
            <a:chOff x="3451224" y="3515221"/>
            <a:chExt cx="2391652" cy="2029871"/>
          </a:xfrm>
        </p:grpSpPr>
        <p:sp>
          <p:nvSpPr>
            <p:cNvPr id="7" name="矩形 1"/>
            <p:cNvSpPr>
              <a:spLocks noChangeArrowheads="1"/>
            </p:cNvSpPr>
            <p:nvPr/>
          </p:nvSpPr>
          <p:spPr bwMode="auto">
            <a:xfrm>
              <a:off x="3451224" y="3515221"/>
              <a:ext cx="2391652" cy="2029871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矩形 7"/>
            <p:cNvSpPr>
              <a:spLocks noChangeArrowheads="1"/>
            </p:cNvSpPr>
            <p:nvPr/>
          </p:nvSpPr>
          <p:spPr bwMode="auto">
            <a:xfrm>
              <a:off x="3530272" y="3658903"/>
              <a:ext cx="2312604" cy="15709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service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iptables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6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status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service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iptables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6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save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service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iptables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restart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6020778" y="2606748"/>
            <a:ext cx="255069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/>
              <a:t>查看</a:t>
            </a:r>
            <a:r>
              <a:rPr lang="zh-CN" altLang="zh-CN" dirty="0"/>
              <a:t>防火墙的</a:t>
            </a:r>
            <a:r>
              <a:rPr lang="zh-CN" altLang="zh-CN" dirty="0" smtClean="0"/>
              <a:t>状态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/>
              <a:t>保存</a:t>
            </a:r>
            <a:r>
              <a:rPr lang="zh-CN" altLang="zh-CN" dirty="0"/>
              <a:t>到防火墙规则</a:t>
            </a:r>
            <a:r>
              <a:rPr lang="zh-CN" altLang="zh-CN" dirty="0" smtClean="0"/>
              <a:t>中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zh-CN" dirty="0"/>
              <a:t>重启</a:t>
            </a:r>
            <a:r>
              <a:rPr lang="en-US" altLang="zh-CN" dirty="0" err="1"/>
              <a:t>iptables</a:t>
            </a:r>
            <a:r>
              <a:rPr lang="zh-CN" altLang="zh-CN" dirty="0" smtClean="0"/>
              <a:t>服务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164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sz="2400" dirty="0" smtClean="0"/>
              <a:t>3.2 Linux</a:t>
            </a:r>
            <a:r>
              <a:rPr lang="zh-CN" altLang="en-US" sz="2400" dirty="0" smtClean="0"/>
              <a:t>环境下安装</a:t>
            </a:r>
            <a:r>
              <a:rPr lang="en-US" altLang="zh-CN" sz="2400" dirty="0" smtClean="0"/>
              <a:t>Nginx</a:t>
            </a:r>
            <a:endParaRPr lang="zh-CN" altLang="en-US" sz="2400" dirty="0"/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4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访问测试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434" name="Picture 2" descr="ererr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573" y="2279071"/>
            <a:ext cx="6776807" cy="293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6439680" y="2107567"/>
            <a:ext cx="1663700" cy="8001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查看防火墙的状态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60323" y="2707575"/>
            <a:ext cx="5169224" cy="468000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635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sz="2400" dirty="0" smtClean="0"/>
              <a:t>3.2 Linux</a:t>
            </a:r>
            <a:r>
              <a:rPr lang="zh-CN" altLang="en-US" sz="2400" dirty="0" smtClean="0"/>
              <a:t>环境下安装</a:t>
            </a:r>
            <a:r>
              <a:rPr lang="en-US" altLang="zh-CN" sz="2400" dirty="0" smtClean="0"/>
              <a:t>Nginx</a:t>
            </a:r>
            <a:endParaRPr lang="zh-CN" altLang="en-US" sz="2400" dirty="0"/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4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访问测试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58" name="Picture 2" descr="无sdfsdfds标题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57" y="3182340"/>
            <a:ext cx="5525272" cy="2981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362198" y="1948174"/>
            <a:ext cx="8401792" cy="1111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在防火墙规则生效之后，即可在物理机（</a:t>
            </a:r>
            <a:r>
              <a:rPr lang="en-US" altLang="zh-CN" dirty="0"/>
              <a:t>Windows</a:t>
            </a:r>
            <a:r>
              <a:rPr lang="zh-CN" altLang="en-US" dirty="0"/>
              <a:t>系统）中通过浏览器进行访问，访问的</a:t>
            </a:r>
            <a:r>
              <a:rPr lang="en-US" altLang="zh-CN" dirty="0"/>
              <a:t>URL</a:t>
            </a:r>
            <a:r>
              <a:rPr lang="zh-CN" altLang="en-US" dirty="0"/>
              <a:t>地址为</a:t>
            </a:r>
            <a:r>
              <a:rPr lang="zh-CN" altLang="en-US" b="1" u="sng" dirty="0" smtClean="0">
                <a:solidFill>
                  <a:srgbClr val="0070C0"/>
                </a:solidFill>
              </a:rPr>
              <a:t>“</a:t>
            </a:r>
            <a:r>
              <a:rPr lang="en-US" altLang="zh-CN" b="1" u="sng" dirty="0" smtClean="0">
                <a:solidFill>
                  <a:srgbClr val="0070C0"/>
                </a:solidFill>
              </a:rPr>
              <a:t>http</a:t>
            </a:r>
            <a:r>
              <a:rPr lang="en-US" altLang="zh-CN" b="1" u="sng" dirty="0">
                <a:solidFill>
                  <a:srgbClr val="0070C0"/>
                </a:solidFill>
              </a:rPr>
              <a:t>://</a:t>
            </a:r>
            <a:r>
              <a:rPr lang="zh-CN" altLang="en-US" b="1" u="sng" dirty="0">
                <a:solidFill>
                  <a:srgbClr val="0070C0"/>
                </a:solidFill>
              </a:rPr>
              <a:t>服务器的</a:t>
            </a:r>
            <a:r>
              <a:rPr lang="en-US" altLang="zh-CN" b="1" u="sng" dirty="0">
                <a:solidFill>
                  <a:srgbClr val="0070C0"/>
                </a:solidFill>
              </a:rPr>
              <a:t>IP</a:t>
            </a:r>
            <a:r>
              <a:rPr lang="zh-CN" altLang="en-US" b="1" u="sng" dirty="0" smtClean="0">
                <a:solidFill>
                  <a:srgbClr val="0070C0"/>
                </a:solidFill>
              </a:rPr>
              <a:t>地址”。</a:t>
            </a:r>
            <a:endParaRPr lang="zh-CN" altLang="en-US" b="1" u="sng" dirty="0">
              <a:solidFill>
                <a:srgbClr val="0070C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13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sz="2400" dirty="0" smtClean="0"/>
              <a:t>3.2 Linux</a:t>
            </a:r>
            <a:r>
              <a:rPr lang="zh-CN" altLang="en-US" sz="2400" dirty="0" smtClean="0"/>
              <a:t>环境下安装</a:t>
            </a:r>
            <a:r>
              <a:rPr lang="en-US" altLang="zh-CN" sz="2400" dirty="0" smtClean="0"/>
              <a:t>Nginx</a:t>
            </a:r>
            <a:endParaRPr lang="zh-CN" altLang="en-US" sz="2400" dirty="0"/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5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后续操作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到环境变量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198" y="1948174"/>
            <a:ext cx="8401792" cy="1665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 smtClean="0">
                <a:solidFill>
                  <a:srgbClr val="0070C0"/>
                </a:solidFill>
              </a:rPr>
              <a:t>为什么要将</a:t>
            </a:r>
            <a:r>
              <a:rPr lang="en-US" altLang="zh-CN" b="1" u="sng" dirty="0" smtClean="0">
                <a:solidFill>
                  <a:srgbClr val="0070C0"/>
                </a:solidFill>
              </a:rPr>
              <a:t>Nginx</a:t>
            </a:r>
            <a:r>
              <a:rPr lang="zh-CN" altLang="en-US" b="1" u="sng" dirty="0" smtClean="0">
                <a:solidFill>
                  <a:srgbClr val="0070C0"/>
                </a:solidFill>
              </a:rPr>
              <a:t>添加到环境变量</a:t>
            </a:r>
            <a:r>
              <a:rPr lang="zh-CN" altLang="en-US" dirty="0" smtClean="0"/>
              <a:t>：在</a:t>
            </a:r>
            <a:r>
              <a:rPr lang="zh-CN" altLang="en-US" dirty="0"/>
              <a:t>每次启动或停止</a:t>
            </a:r>
            <a:r>
              <a:rPr lang="en-US" altLang="zh-CN" dirty="0"/>
              <a:t>Nginx</a:t>
            </a:r>
            <a:r>
              <a:rPr lang="zh-CN" altLang="en-US" dirty="0"/>
              <a:t>服务时，都必须输入</a:t>
            </a:r>
            <a:r>
              <a:rPr lang="en-US" altLang="zh-CN" dirty="0"/>
              <a:t>Nginx</a:t>
            </a:r>
            <a:r>
              <a:rPr lang="zh-CN" altLang="en-US" dirty="0"/>
              <a:t>的安装目录，麻烦又繁琐。为了更方便的使用</a:t>
            </a:r>
            <a:r>
              <a:rPr lang="en-US" altLang="zh-CN" dirty="0"/>
              <a:t>Nginx</a:t>
            </a:r>
            <a:r>
              <a:rPr lang="zh-CN" altLang="en-US" dirty="0"/>
              <a:t>，可以将</a:t>
            </a:r>
            <a:r>
              <a:rPr lang="en-US" altLang="zh-CN" dirty="0"/>
              <a:t>Nginx</a:t>
            </a:r>
            <a:r>
              <a:rPr lang="zh-CN" altLang="en-US" dirty="0"/>
              <a:t>添加到环境变量中，这样不论当前处于什么目录下，都可以直接使用命令的方式操作</a:t>
            </a:r>
            <a:r>
              <a:rPr lang="en-US" altLang="zh-CN" dirty="0"/>
              <a:t>Nginx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442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sz="2400" dirty="0" smtClean="0"/>
              <a:t>3.2 Linux</a:t>
            </a:r>
            <a:r>
              <a:rPr lang="zh-CN" altLang="en-US" sz="2400" dirty="0" smtClean="0"/>
              <a:t>环境下安装</a:t>
            </a:r>
            <a:r>
              <a:rPr lang="en-US" altLang="zh-CN" sz="2400" dirty="0" smtClean="0"/>
              <a:t>Nginx</a:t>
            </a:r>
            <a:endParaRPr lang="zh-CN" altLang="en-US" sz="2400" dirty="0"/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5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后续操作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到环境变量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198" y="1948174"/>
            <a:ext cx="8401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使用</a:t>
            </a:r>
            <a:r>
              <a:rPr lang="en-US" altLang="zh-CN" b="1" u="sng" dirty="0">
                <a:solidFill>
                  <a:srgbClr val="0070C0"/>
                </a:solidFill>
              </a:rPr>
              <a:t>echo</a:t>
            </a:r>
            <a:r>
              <a:rPr lang="zh-CN" altLang="en-US" b="1" u="sng" dirty="0">
                <a:solidFill>
                  <a:srgbClr val="0070C0"/>
                </a:solidFill>
              </a:rPr>
              <a:t>命令输出“</a:t>
            </a:r>
            <a:r>
              <a:rPr lang="en-US" altLang="zh-CN" b="1" u="sng" dirty="0">
                <a:solidFill>
                  <a:srgbClr val="0070C0"/>
                </a:solidFill>
              </a:rPr>
              <a:t>$</a:t>
            </a:r>
            <a:r>
              <a:rPr lang="en-US" altLang="zh-CN" b="1" u="sng" dirty="0" smtClean="0">
                <a:solidFill>
                  <a:srgbClr val="0070C0"/>
                </a:solidFill>
              </a:rPr>
              <a:t>PATH</a:t>
            </a:r>
            <a:r>
              <a:rPr lang="zh-CN" altLang="en-US" b="1" u="sng" dirty="0">
                <a:solidFill>
                  <a:srgbClr val="0070C0"/>
                </a:solidFill>
              </a:rPr>
              <a:t>”</a:t>
            </a:r>
            <a:r>
              <a:rPr lang="zh-CN" altLang="en-US" dirty="0" smtClean="0"/>
              <a:t>的</a:t>
            </a:r>
            <a:r>
              <a:rPr lang="zh-CN" altLang="en-US" dirty="0"/>
              <a:t>值可以查看</a:t>
            </a:r>
            <a:r>
              <a:rPr lang="zh-CN" altLang="en-US" dirty="0" smtClean="0"/>
              <a:t>当前</a:t>
            </a:r>
            <a:r>
              <a:rPr lang="en-US" altLang="zh-CN" dirty="0"/>
              <a:t>Linux</a:t>
            </a:r>
            <a:r>
              <a:rPr lang="zh-CN" altLang="en-US" dirty="0"/>
              <a:t>系统</a:t>
            </a:r>
            <a:r>
              <a:rPr lang="zh-CN" altLang="en-US" dirty="0" smtClean="0"/>
              <a:t>环境变量</a:t>
            </a:r>
            <a:endParaRPr lang="zh-CN" altLang="en-US" dirty="0"/>
          </a:p>
        </p:txBody>
      </p:sp>
      <p:grpSp>
        <p:nvGrpSpPr>
          <p:cNvPr id="6" name="组合 2"/>
          <p:cNvGrpSpPr>
            <a:grpSpLocks/>
          </p:cNvGrpSpPr>
          <p:nvPr/>
        </p:nvGrpSpPr>
        <p:grpSpPr bwMode="auto">
          <a:xfrm>
            <a:off x="718448" y="2685838"/>
            <a:ext cx="7618710" cy="1638976"/>
            <a:chOff x="3451224" y="3515221"/>
            <a:chExt cx="2391652" cy="1640296"/>
          </a:xfrm>
        </p:grpSpPr>
        <p:sp>
          <p:nvSpPr>
            <p:cNvPr id="7" name="矩形 1"/>
            <p:cNvSpPr>
              <a:spLocks noChangeArrowheads="1"/>
            </p:cNvSpPr>
            <p:nvPr/>
          </p:nvSpPr>
          <p:spPr bwMode="auto">
            <a:xfrm>
              <a:off x="3451224" y="3515221"/>
              <a:ext cx="2391652" cy="1640295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矩形 7"/>
            <p:cNvSpPr>
              <a:spLocks noChangeArrowheads="1"/>
            </p:cNvSpPr>
            <p:nvPr/>
          </p:nvSpPr>
          <p:spPr bwMode="auto">
            <a:xfrm>
              <a:off x="3530272" y="3658903"/>
              <a:ext cx="2312604" cy="1496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[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echo $PATH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usr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/local/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sbin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:/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usr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/local/bin:/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sbin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:/bin:/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usr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sbin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:/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usr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/bin:/root/bin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587822" y="4333143"/>
            <a:ext cx="8306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/>
              <a:t>环境变量是由冒号“</a:t>
            </a:r>
            <a:r>
              <a:rPr lang="en-US" altLang="zh-CN" dirty="0"/>
              <a:t>:</a:t>
            </a:r>
            <a:r>
              <a:rPr lang="zh-CN" altLang="zh-CN" dirty="0"/>
              <a:t>”分隔多个目录组成的字符串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/>
              <a:t>当</a:t>
            </a:r>
            <a:r>
              <a:rPr lang="zh-CN" altLang="zh-CN" dirty="0"/>
              <a:t>系统自动搜索环境变量时，会优先搜索最左边的路径（即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/local/</a:t>
            </a:r>
            <a:r>
              <a:rPr lang="en-US" altLang="zh-CN" dirty="0" err="1"/>
              <a:t>sbin</a:t>
            </a:r>
            <a:r>
              <a:rPr lang="zh-CN" altLang="zh-CN" dirty="0"/>
              <a:t>），然后依次向右搜索，找到后就会执行并停止搜索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/>
              <a:t>如果</a:t>
            </a:r>
            <a:r>
              <a:rPr lang="zh-CN" altLang="zh-CN" dirty="0"/>
              <a:t>在所有目录中都没有找到，则会提示</a:t>
            </a:r>
            <a:r>
              <a:rPr lang="en-US" altLang="zh-CN" dirty="0"/>
              <a:t>command not found</a:t>
            </a:r>
            <a:r>
              <a:rPr lang="zh-CN" altLang="zh-CN" dirty="0"/>
              <a:t>（命令未找到）。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697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sz="2400" dirty="0" smtClean="0"/>
              <a:t>3.2 Linux</a:t>
            </a:r>
            <a:r>
              <a:rPr lang="zh-CN" altLang="en-US" sz="2400" dirty="0" smtClean="0"/>
              <a:t>环境下安装</a:t>
            </a:r>
            <a:r>
              <a:rPr lang="en-US" altLang="zh-CN" sz="2400" dirty="0" smtClean="0"/>
              <a:t>Nginx</a:t>
            </a:r>
            <a:endParaRPr lang="zh-CN" altLang="en-US" sz="2400" dirty="0"/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5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后续操作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到环境变量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480219" y="2081061"/>
            <a:ext cx="2304256" cy="720080"/>
          </a:xfrm>
          <a:prstGeom prst="roundRect">
            <a:avLst/>
          </a:prstGeom>
          <a:solidFill>
            <a:srgbClr val="FBFBFB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043608" y="2513109"/>
            <a:ext cx="7200728" cy="2160240"/>
            <a:chOff x="971600" y="1988840"/>
            <a:chExt cx="7200728" cy="2160240"/>
          </a:xfrm>
        </p:grpSpPr>
        <p:sp>
          <p:nvSpPr>
            <p:cNvPr id="7" name="流程图: 过程 6"/>
            <p:cNvSpPr/>
            <p:nvPr/>
          </p:nvSpPr>
          <p:spPr>
            <a:xfrm>
              <a:off x="971600" y="1988840"/>
              <a:ext cx="7200001" cy="2160000"/>
            </a:xfrm>
            <a:prstGeom prst="flowChartProcess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流程图: 可选过程 7"/>
            <p:cNvSpPr/>
            <p:nvPr/>
          </p:nvSpPr>
          <p:spPr>
            <a:xfrm>
              <a:off x="972327" y="1989080"/>
              <a:ext cx="7200001" cy="2160000"/>
            </a:xfrm>
            <a:prstGeom prst="flowChartAlternateProcess">
              <a:avLst/>
            </a:prstGeom>
            <a:solidFill>
              <a:srgbClr val="FBFBFB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480219" y="2009053"/>
            <a:ext cx="2315917" cy="504056"/>
            <a:chOff x="3408211" y="1484784"/>
            <a:chExt cx="2315917" cy="504056"/>
          </a:xfrm>
        </p:grpSpPr>
        <p:sp>
          <p:nvSpPr>
            <p:cNvPr id="10" name="椭圆 9"/>
            <p:cNvSpPr/>
            <p:nvPr/>
          </p:nvSpPr>
          <p:spPr>
            <a:xfrm>
              <a:off x="3408211" y="1484784"/>
              <a:ext cx="144016" cy="14401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580112" y="1484784"/>
              <a:ext cx="144016" cy="14401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74895" y="1588730"/>
              <a:ext cx="13708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spc="300" dirty="0" smtClean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值得一提</a:t>
              </a:r>
              <a:endParaRPr lang="zh-CN" altLang="en-US" sz="2000" b="1" spc="3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353779" y="2682391"/>
            <a:ext cx="708956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/bin</a:t>
            </a:r>
            <a:r>
              <a:rPr lang="zh-CN" altLang="zh-CN" dirty="0"/>
              <a:t>和</a:t>
            </a:r>
            <a:r>
              <a:rPr lang="en-US" altLang="zh-CN" dirty="0"/>
              <a:t>/</a:t>
            </a:r>
            <a:r>
              <a:rPr lang="en-US" altLang="zh-CN" dirty="0" err="1"/>
              <a:t>sbin</a:t>
            </a:r>
            <a:r>
              <a:rPr lang="zh-CN" altLang="zh-CN" dirty="0"/>
              <a:t>放置常用程序，</a:t>
            </a:r>
            <a:r>
              <a:rPr lang="en-US" altLang="zh-CN" dirty="0" err="1"/>
              <a:t>sbin</a:t>
            </a:r>
            <a:r>
              <a:rPr lang="zh-CN" altLang="zh-CN" dirty="0"/>
              <a:t>表示需要管理员</a:t>
            </a:r>
            <a:r>
              <a:rPr lang="zh-CN" altLang="zh-CN" dirty="0" smtClean="0"/>
              <a:t>权限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/bin</a:t>
            </a:r>
            <a:r>
              <a:rPr lang="zh-CN" altLang="zh-CN" dirty="0"/>
              <a:t>和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</a:t>
            </a:r>
            <a:r>
              <a:rPr lang="en-US" altLang="zh-CN" dirty="0" err="1"/>
              <a:t>sbin</a:t>
            </a:r>
            <a:r>
              <a:rPr lang="zh-CN" altLang="zh-CN" dirty="0"/>
              <a:t>放置一些工具软件的可执行</a:t>
            </a:r>
            <a:r>
              <a:rPr lang="zh-CN" altLang="zh-CN" dirty="0" smtClean="0"/>
              <a:t>程序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/local/bin</a:t>
            </a:r>
            <a:r>
              <a:rPr lang="zh-CN" altLang="zh-CN" dirty="0"/>
              <a:t>和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/local/</a:t>
            </a:r>
            <a:r>
              <a:rPr lang="en-US" altLang="zh-CN" dirty="0" err="1"/>
              <a:t>sbin</a:t>
            </a:r>
            <a:r>
              <a:rPr lang="zh-CN" altLang="zh-CN" dirty="0"/>
              <a:t>放置用户自行安装的可执行</a:t>
            </a:r>
            <a:r>
              <a:rPr lang="zh-CN" altLang="zh-CN" dirty="0" smtClean="0"/>
              <a:t>程序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zh-CN" dirty="0" smtClean="0"/>
              <a:t>因此</a:t>
            </a:r>
            <a:r>
              <a:rPr lang="zh-CN" altLang="zh-CN" dirty="0"/>
              <a:t>，推荐将</a:t>
            </a:r>
            <a:r>
              <a:rPr lang="en-US" altLang="zh-CN" dirty="0"/>
              <a:t>Nginx</a:t>
            </a:r>
            <a:r>
              <a:rPr lang="zh-CN" altLang="zh-CN" dirty="0"/>
              <a:t>放入到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/local/</a:t>
            </a:r>
            <a:r>
              <a:rPr lang="en-US" altLang="zh-CN" dirty="0" err="1"/>
              <a:t>sbin</a:t>
            </a:r>
            <a:r>
              <a:rPr lang="zh-CN" altLang="zh-CN" dirty="0"/>
              <a:t>目录中。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863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sz="2400" dirty="0" smtClean="0"/>
              <a:t>3.2 Linux</a:t>
            </a:r>
            <a:r>
              <a:rPr lang="zh-CN" altLang="en-US" sz="2400" dirty="0" smtClean="0"/>
              <a:t>环境下安装</a:t>
            </a:r>
            <a:r>
              <a:rPr lang="en-US" altLang="zh-CN" sz="2400" dirty="0" smtClean="0"/>
              <a:t>Nginx</a:t>
            </a:r>
            <a:endParaRPr lang="zh-CN" altLang="en-US" sz="2400" dirty="0"/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5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后续操作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到环境变量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组合 2"/>
          <p:cNvGrpSpPr>
            <a:grpSpLocks/>
          </p:cNvGrpSpPr>
          <p:nvPr/>
        </p:nvGrpSpPr>
        <p:grpSpPr bwMode="auto">
          <a:xfrm>
            <a:off x="754069" y="2047025"/>
            <a:ext cx="7618710" cy="933681"/>
            <a:chOff x="3451224" y="3515221"/>
            <a:chExt cx="2391652" cy="934433"/>
          </a:xfrm>
        </p:grpSpPr>
        <p:sp>
          <p:nvSpPr>
            <p:cNvPr id="14" name="矩形 1"/>
            <p:cNvSpPr>
              <a:spLocks noChangeArrowheads="1"/>
            </p:cNvSpPr>
            <p:nvPr/>
          </p:nvSpPr>
          <p:spPr bwMode="auto">
            <a:xfrm>
              <a:off x="3451224" y="3515221"/>
              <a:ext cx="2391652" cy="934433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5" name="矩形 14"/>
            <p:cNvSpPr>
              <a:spLocks noChangeArrowheads="1"/>
            </p:cNvSpPr>
            <p:nvPr/>
          </p:nvSpPr>
          <p:spPr bwMode="auto">
            <a:xfrm>
              <a:off x="3530272" y="3658903"/>
              <a:ext cx="2312604" cy="523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ln -s 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usr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/local/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nginx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sbin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nginx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usr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/local/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sbin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nginx</a:t>
              </a:r>
              <a:endParaRPr lang="en-US" altLang="zh-CN" sz="1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0482" name="Picture 2" descr="dfdfdfd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04" y="4968740"/>
            <a:ext cx="5308975" cy="791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718443" y="3080184"/>
            <a:ext cx="856804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n</a:t>
            </a:r>
            <a:r>
              <a:rPr lang="zh-CN" altLang="zh-CN" dirty="0"/>
              <a:t>用于创建</a:t>
            </a:r>
            <a:r>
              <a:rPr lang="zh-CN" altLang="zh-CN" dirty="0" smtClean="0"/>
              <a:t>链接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/>
              <a:t>参数</a:t>
            </a:r>
            <a:r>
              <a:rPr lang="zh-CN" altLang="zh-CN" dirty="0"/>
              <a:t>“</a:t>
            </a:r>
            <a:r>
              <a:rPr lang="en-US" altLang="zh-CN" dirty="0"/>
              <a:t>-s</a:t>
            </a:r>
            <a:r>
              <a:rPr lang="zh-CN" altLang="zh-CN" dirty="0"/>
              <a:t>”表示创建软链接，类似</a:t>
            </a:r>
            <a:r>
              <a:rPr lang="en-US" altLang="zh-CN" dirty="0"/>
              <a:t>Windows</a:t>
            </a:r>
            <a:r>
              <a:rPr lang="zh-CN" altLang="zh-CN" dirty="0"/>
              <a:t>中的快捷方式，后面跟两个</a:t>
            </a:r>
            <a:r>
              <a:rPr lang="zh-CN" altLang="zh-CN" dirty="0" smtClean="0"/>
              <a:t>路径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/>
              <a:t>第</a:t>
            </a:r>
            <a:r>
              <a:rPr lang="en-US" altLang="zh-CN" dirty="0"/>
              <a:t>1</a:t>
            </a:r>
            <a:r>
              <a:rPr lang="zh-CN" altLang="zh-CN" dirty="0"/>
              <a:t>个路径是源文件</a:t>
            </a:r>
            <a:r>
              <a:rPr lang="zh-CN" altLang="zh-CN" dirty="0" smtClean="0"/>
              <a:t>路径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/>
              <a:t>第</a:t>
            </a:r>
            <a:r>
              <a:rPr lang="en-US" altLang="zh-CN" dirty="0"/>
              <a:t>2</a:t>
            </a:r>
            <a:r>
              <a:rPr lang="zh-CN" altLang="zh-CN" dirty="0"/>
              <a:t>个路径是目标文件</a:t>
            </a:r>
            <a:r>
              <a:rPr lang="zh-CN" altLang="zh-CN" dirty="0" smtClean="0"/>
              <a:t>路径</a:t>
            </a:r>
            <a:endParaRPr lang="zh-CN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6819858" y="1613249"/>
            <a:ext cx="1663700" cy="659027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执行的命令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819858" y="4504996"/>
            <a:ext cx="1663700" cy="659027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查看软连接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322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sz="2400" dirty="0" smtClean="0"/>
              <a:t>3.2 Linux</a:t>
            </a:r>
            <a:r>
              <a:rPr lang="zh-CN" altLang="en-US" sz="2400" dirty="0" smtClean="0"/>
              <a:t>环境下安装</a:t>
            </a:r>
            <a:r>
              <a:rPr lang="en-US" altLang="zh-CN" sz="2400" dirty="0" smtClean="0"/>
              <a:t>Nginx</a:t>
            </a:r>
            <a:endParaRPr lang="zh-CN" altLang="en-US" sz="2400" dirty="0"/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5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后续操作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到环境变量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2198" y="1948174"/>
            <a:ext cx="8401792" cy="557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b="1" u="sng" dirty="0" smtClean="0">
                <a:solidFill>
                  <a:srgbClr val="0070C0"/>
                </a:solidFill>
              </a:rPr>
              <a:t>创建</a:t>
            </a:r>
            <a:r>
              <a:rPr lang="zh-CN" altLang="zh-CN" b="1" u="sng" dirty="0">
                <a:solidFill>
                  <a:srgbClr val="0070C0"/>
                </a:solidFill>
              </a:rPr>
              <a:t>软链接后，就可以在任意目录下直接使用</a:t>
            </a:r>
            <a:r>
              <a:rPr lang="en-US" altLang="zh-CN" b="1" u="sng" dirty="0" err="1">
                <a:solidFill>
                  <a:srgbClr val="0070C0"/>
                </a:solidFill>
              </a:rPr>
              <a:t>nginx</a:t>
            </a:r>
            <a:r>
              <a:rPr lang="zh-CN" altLang="zh-CN" b="1" u="sng" dirty="0">
                <a:solidFill>
                  <a:srgbClr val="0070C0"/>
                </a:solidFill>
              </a:rPr>
              <a:t>命令来控制</a:t>
            </a:r>
            <a:r>
              <a:rPr lang="en-US" altLang="zh-CN" b="1" u="sng" dirty="0">
                <a:solidFill>
                  <a:srgbClr val="0070C0"/>
                </a:solidFill>
              </a:rPr>
              <a:t>Nginx</a:t>
            </a:r>
            <a:r>
              <a:rPr lang="zh-CN" altLang="zh-CN" b="1" u="sng" dirty="0">
                <a:solidFill>
                  <a:srgbClr val="0070C0"/>
                </a:solidFill>
              </a:rPr>
              <a:t>服务。</a:t>
            </a:r>
          </a:p>
        </p:txBody>
      </p:sp>
      <p:grpSp>
        <p:nvGrpSpPr>
          <p:cNvPr id="16" name="组合 2"/>
          <p:cNvGrpSpPr>
            <a:grpSpLocks/>
          </p:cNvGrpSpPr>
          <p:nvPr/>
        </p:nvGrpSpPr>
        <p:grpSpPr bwMode="auto">
          <a:xfrm>
            <a:off x="2024737" y="2688294"/>
            <a:ext cx="5076714" cy="3379999"/>
            <a:chOff x="3451224" y="3515220"/>
            <a:chExt cx="1593673" cy="3382722"/>
          </a:xfrm>
        </p:grpSpPr>
        <p:sp>
          <p:nvSpPr>
            <p:cNvPr id="17" name="矩形 1"/>
            <p:cNvSpPr>
              <a:spLocks noChangeArrowheads="1"/>
            </p:cNvSpPr>
            <p:nvPr/>
          </p:nvSpPr>
          <p:spPr bwMode="auto">
            <a:xfrm>
              <a:off x="3451224" y="3515220"/>
              <a:ext cx="1593673" cy="3382722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0" name="矩形 19"/>
            <p:cNvSpPr>
              <a:spLocks noChangeArrowheads="1"/>
            </p:cNvSpPr>
            <p:nvPr/>
          </p:nvSpPr>
          <p:spPr bwMode="auto">
            <a:xfrm>
              <a:off x="3530272" y="3658903"/>
              <a:ext cx="1514625" cy="2975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停止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Nginx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服务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nginx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–s quit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启动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Nginx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服务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nginx</a:t>
              </a:r>
              <a:endPara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重新载入配置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nginx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–s reload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3489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sz="2400" dirty="0" smtClean="0"/>
              <a:t>3.2 Linux</a:t>
            </a:r>
            <a:r>
              <a:rPr lang="zh-CN" altLang="en-US" sz="2400" dirty="0" smtClean="0"/>
              <a:t>环境下安装</a:t>
            </a:r>
            <a:r>
              <a:rPr lang="en-US" altLang="zh-CN" sz="2400" dirty="0" smtClean="0"/>
              <a:t>Nginx</a:t>
            </a:r>
            <a:endParaRPr lang="zh-CN" altLang="en-US" sz="2400" dirty="0"/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5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后续操作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到系统服务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2198" y="1948174"/>
            <a:ext cx="8401792" cy="557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 smtClean="0">
                <a:solidFill>
                  <a:srgbClr val="0070C0"/>
                </a:solidFill>
              </a:rPr>
              <a:t>系统服务就是通过</a:t>
            </a:r>
            <a:r>
              <a:rPr lang="en-US" altLang="zh-CN" b="1" u="sng" dirty="0" smtClean="0">
                <a:solidFill>
                  <a:srgbClr val="0070C0"/>
                </a:solidFill>
              </a:rPr>
              <a:t>service</a:t>
            </a:r>
            <a:r>
              <a:rPr lang="zh-CN" altLang="en-US" b="1" u="sng" dirty="0" smtClean="0">
                <a:solidFill>
                  <a:srgbClr val="0070C0"/>
                </a:solidFill>
              </a:rPr>
              <a:t>命令控制服务。</a:t>
            </a:r>
            <a:endParaRPr lang="zh-CN" altLang="zh-CN" b="1" u="sng" dirty="0">
              <a:solidFill>
                <a:srgbClr val="0070C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75761" y="2802038"/>
            <a:ext cx="40969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prstClr val="black"/>
                </a:solidFill>
              </a:rPr>
              <a:t>service</a:t>
            </a:r>
            <a:r>
              <a:rPr lang="zh-CN" altLang="zh-CN" dirty="0" smtClean="0">
                <a:solidFill>
                  <a:prstClr val="black"/>
                </a:solidFill>
              </a:rPr>
              <a:t>命令第</a:t>
            </a:r>
            <a:r>
              <a:rPr lang="en-US" altLang="zh-CN" dirty="0">
                <a:solidFill>
                  <a:prstClr val="black"/>
                </a:solidFill>
              </a:rPr>
              <a:t>1</a:t>
            </a:r>
            <a:r>
              <a:rPr lang="zh-CN" altLang="zh-CN" dirty="0">
                <a:solidFill>
                  <a:prstClr val="black"/>
                </a:solidFill>
              </a:rPr>
              <a:t>个参数是</a:t>
            </a:r>
            <a:r>
              <a:rPr lang="zh-CN" altLang="zh-CN" dirty="0" smtClean="0">
                <a:solidFill>
                  <a:prstClr val="black"/>
                </a:solidFill>
              </a:rPr>
              <a:t>服务名称</a:t>
            </a:r>
            <a:endParaRPr lang="en-US" altLang="zh-CN" dirty="0">
              <a:solidFill>
                <a:prstClr val="black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>
                <a:solidFill>
                  <a:prstClr val="black"/>
                </a:solidFill>
              </a:rPr>
              <a:t>第</a:t>
            </a:r>
            <a:r>
              <a:rPr lang="en-US" altLang="zh-CN" dirty="0">
                <a:solidFill>
                  <a:prstClr val="black"/>
                </a:solidFill>
              </a:rPr>
              <a:t>2</a:t>
            </a:r>
            <a:r>
              <a:rPr lang="zh-CN" altLang="zh-CN" dirty="0">
                <a:solidFill>
                  <a:prstClr val="black"/>
                </a:solidFill>
              </a:rPr>
              <a:t>个参数是具体的操作</a:t>
            </a:r>
            <a:r>
              <a:rPr lang="zh-CN" altLang="en-US" dirty="0">
                <a:solidFill>
                  <a:prstClr val="black"/>
                </a:solidFill>
              </a:rPr>
              <a:t>，</a:t>
            </a:r>
            <a:r>
              <a:rPr lang="zh-CN" altLang="zh-CN" dirty="0">
                <a:solidFill>
                  <a:prstClr val="black"/>
                </a:solidFill>
              </a:rPr>
              <a:t>如</a:t>
            </a:r>
            <a:r>
              <a:rPr lang="en-US" altLang="zh-CN" dirty="0" smtClean="0">
                <a:solidFill>
                  <a:prstClr val="black"/>
                </a:solidFill>
              </a:rPr>
              <a:t>start</a:t>
            </a:r>
            <a:r>
              <a:rPr lang="zh-CN" altLang="zh-CN" dirty="0" smtClean="0">
                <a:solidFill>
                  <a:prstClr val="black"/>
                </a:solidFill>
              </a:rPr>
              <a:t>等</a:t>
            </a:r>
            <a:endParaRPr lang="en-US" altLang="zh-CN" dirty="0">
              <a:solidFill>
                <a:prstClr val="black"/>
              </a:solidFill>
            </a:endParaRPr>
          </a:p>
        </p:txBody>
      </p:sp>
      <p:grpSp>
        <p:nvGrpSpPr>
          <p:cNvPr id="13" name="组合 2"/>
          <p:cNvGrpSpPr>
            <a:grpSpLocks/>
          </p:cNvGrpSpPr>
          <p:nvPr/>
        </p:nvGrpSpPr>
        <p:grpSpPr bwMode="auto">
          <a:xfrm>
            <a:off x="374073" y="4409022"/>
            <a:ext cx="4589814" cy="1313688"/>
            <a:chOff x="3495960" y="3515220"/>
            <a:chExt cx="1440826" cy="1314746"/>
          </a:xfrm>
        </p:grpSpPr>
        <p:sp>
          <p:nvSpPr>
            <p:cNvPr id="14" name="矩形 1"/>
            <p:cNvSpPr>
              <a:spLocks noChangeArrowheads="1"/>
            </p:cNvSpPr>
            <p:nvPr/>
          </p:nvSpPr>
          <p:spPr bwMode="auto">
            <a:xfrm>
              <a:off x="3495960" y="3515220"/>
              <a:ext cx="1440826" cy="1314746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5" name="矩形 14"/>
            <p:cNvSpPr>
              <a:spLocks noChangeArrowheads="1"/>
            </p:cNvSpPr>
            <p:nvPr/>
          </p:nvSpPr>
          <p:spPr bwMode="auto">
            <a:xfrm>
              <a:off x="3530272" y="3658903"/>
              <a:ext cx="1406514" cy="8898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直接执行脚本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etc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init.d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/network restart</a:t>
              </a:r>
            </a:p>
          </p:txBody>
        </p:sp>
      </p:grpSp>
      <p:grpSp>
        <p:nvGrpSpPr>
          <p:cNvPr id="18" name="组合 2"/>
          <p:cNvGrpSpPr>
            <a:grpSpLocks/>
          </p:cNvGrpSpPr>
          <p:nvPr/>
        </p:nvGrpSpPr>
        <p:grpSpPr bwMode="auto">
          <a:xfrm>
            <a:off x="374071" y="2759929"/>
            <a:ext cx="4589815" cy="1313688"/>
            <a:chOff x="3493312" y="3515221"/>
            <a:chExt cx="1379403" cy="1314746"/>
          </a:xfrm>
        </p:grpSpPr>
        <p:sp>
          <p:nvSpPr>
            <p:cNvPr id="19" name="矩形 1"/>
            <p:cNvSpPr>
              <a:spLocks noChangeArrowheads="1"/>
            </p:cNvSpPr>
            <p:nvPr/>
          </p:nvSpPr>
          <p:spPr bwMode="auto">
            <a:xfrm>
              <a:off x="3493312" y="3515221"/>
              <a:ext cx="1379403" cy="1314746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1" name="矩形 20"/>
            <p:cNvSpPr>
              <a:spLocks noChangeArrowheads="1"/>
            </p:cNvSpPr>
            <p:nvPr/>
          </p:nvSpPr>
          <p:spPr bwMode="auto">
            <a:xfrm>
              <a:off x="3530272" y="3658903"/>
              <a:ext cx="1342443" cy="954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通过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service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命令执行脚本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service network restart</a:t>
              </a:r>
            </a:p>
          </p:txBody>
        </p:sp>
      </p:grpSp>
      <p:sp>
        <p:nvSpPr>
          <p:cNvPr id="7" name="下箭头 6"/>
          <p:cNvSpPr/>
          <p:nvPr/>
        </p:nvSpPr>
        <p:spPr>
          <a:xfrm>
            <a:off x="3051958" y="3811057"/>
            <a:ext cx="973776" cy="1139532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等价于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79187" y="4444647"/>
            <a:ext cx="35863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prstClr val="black"/>
                </a:solidFill>
              </a:rPr>
              <a:t>service</a:t>
            </a:r>
            <a:r>
              <a:rPr lang="zh-CN" altLang="zh-CN" dirty="0">
                <a:solidFill>
                  <a:prstClr val="black"/>
                </a:solidFill>
              </a:rPr>
              <a:t>命令实际上是调用了</a:t>
            </a:r>
            <a:r>
              <a:rPr lang="en-US" altLang="zh-CN" dirty="0">
                <a:solidFill>
                  <a:prstClr val="black"/>
                </a:solidFill>
              </a:rPr>
              <a:t>/</a:t>
            </a:r>
            <a:r>
              <a:rPr lang="en-US" altLang="zh-CN" dirty="0" err="1">
                <a:solidFill>
                  <a:prstClr val="black"/>
                </a:solidFill>
              </a:rPr>
              <a:t>etc</a:t>
            </a:r>
            <a:r>
              <a:rPr lang="en-US" altLang="zh-CN" dirty="0">
                <a:solidFill>
                  <a:prstClr val="black"/>
                </a:solidFill>
              </a:rPr>
              <a:t>/</a:t>
            </a:r>
            <a:r>
              <a:rPr lang="en-US" altLang="zh-CN" dirty="0" err="1">
                <a:solidFill>
                  <a:prstClr val="black"/>
                </a:solidFill>
              </a:rPr>
              <a:t>init.d</a:t>
            </a:r>
            <a:r>
              <a:rPr lang="zh-CN" altLang="zh-CN" dirty="0">
                <a:solidFill>
                  <a:prstClr val="black"/>
                </a:solidFill>
              </a:rPr>
              <a:t>目录下的</a:t>
            </a:r>
            <a:r>
              <a:rPr lang="en-US" altLang="zh-CN" dirty="0">
                <a:solidFill>
                  <a:prstClr val="black"/>
                </a:solidFill>
              </a:rPr>
              <a:t>shell</a:t>
            </a:r>
            <a:r>
              <a:rPr lang="zh-CN" altLang="zh-CN" dirty="0" smtClean="0">
                <a:solidFill>
                  <a:prstClr val="black"/>
                </a:solidFill>
              </a:rPr>
              <a:t>脚本</a:t>
            </a:r>
            <a:endParaRPr lang="zh-CN" altLang="zh-CN" dirty="0">
              <a:solidFill>
                <a:prstClr val="black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344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sz="2400" dirty="0" smtClean="0"/>
              <a:t>3.2 Linux</a:t>
            </a:r>
            <a:r>
              <a:rPr lang="zh-CN" altLang="en-US" sz="2400" dirty="0" smtClean="0"/>
              <a:t>环境下安装</a:t>
            </a:r>
            <a:r>
              <a:rPr lang="en-US" altLang="zh-CN" sz="2400" dirty="0" smtClean="0"/>
              <a:t>Nginx</a:t>
            </a:r>
            <a:endParaRPr lang="zh-CN" altLang="en-US" sz="2400" dirty="0"/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5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后续操作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到系统服务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2198" y="1948174"/>
            <a:ext cx="84017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结论</a:t>
            </a:r>
            <a:r>
              <a:rPr lang="zh-CN" altLang="en-US" dirty="0">
                <a:solidFill>
                  <a:prstClr val="black"/>
                </a:solidFill>
              </a:rPr>
              <a:t>：</a:t>
            </a:r>
            <a:r>
              <a:rPr lang="en-US" altLang="zh-CN" dirty="0">
                <a:solidFill>
                  <a:prstClr val="black"/>
                </a:solidFill>
              </a:rPr>
              <a:t>network</a:t>
            </a:r>
            <a:r>
              <a:rPr lang="zh-CN" altLang="en-US" dirty="0">
                <a:solidFill>
                  <a:prstClr val="black"/>
                </a:solidFill>
              </a:rPr>
              <a:t>是</a:t>
            </a:r>
            <a:r>
              <a:rPr lang="en-US" altLang="zh-CN" dirty="0">
                <a:solidFill>
                  <a:prstClr val="black"/>
                </a:solidFill>
              </a:rPr>
              <a:t>shell</a:t>
            </a:r>
            <a:r>
              <a:rPr lang="zh-CN" altLang="en-US" dirty="0">
                <a:solidFill>
                  <a:prstClr val="black"/>
                </a:solidFill>
              </a:rPr>
              <a:t>脚本的文件名，</a:t>
            </a:r>
            <a:r>
              <a:rPr lang="en-US" altLang="zh-CN" dirty="0">
                <a:solidFill>
                  <a:prstClr val="black"/>
                </a:solidFill>
              </a:rPr>
              <a:t>restart</a:t>
            </a:r>
            <a:r>
              <a:rPr lang="zh-CN" altLang="en-US" dirty="0">
                <a:solidFill>
                  <a:prstClr val="black"/>
                </a:solidFill>
              </a:rPr>
              <a:t>是传递给脚本的参数</a:t>
            </a:r>
            <a:r>
              <a:rPr lang="zh-CN" altLang="en-US" dirty="0" smtClean="0">
                <a:solidFill>
                  <a:prstClr val="black"/>
                </a:solidFill>
              </a:rPr>
              <a:t>。</a:t>
            </a:r>
            <a:r>
              <a:rPr lang="zh-CN" altLang="en-US" b="1" u="sng" dirty="0" smtClean="0">
                <a:solidFill>
                  <a:srgbClr val="0070C0"/>
                </a:solidFill>
              </a:rPr>
              <a:t>因此</a:t>
            </a:r>
            <a:r>
              <a:rPr lang="zh-CN" altLang="en-US" b="1" u="sng" dirty="0">
                <a:solidFill>
                  <a:srgbClr val="0070C0"/>
                </a:solidFill>
              </a:rPr>
              <a:t>，在将</a:t>
            </a:r>
            <a:r>
              <a:rPr lang="en-US" altLang="zh-CN" b="1" u="sng" dirty="0">
                <a:solidFill>
                  <a:srgbClr val="0070C0"/>
                </a:solidFill>
              </a:rPr>
              <a:t>Nginx</a:t>
            </a:r>
            <a:r>
              <a:rPr lang="zh-CN" altLang="en-US" b="1" u="sng" dirty="0">
                <a:solidFill>
                  <a:srgbClr val="0070C0"/>
                </a:solidFill>
              </a:rPr>
              <a:t>添加到系统服务中时，只需要在</a:t>
            </a:r>
            <a:r>
              <a:rPr lang="en-US" altLang="zh-CN" b="1" u="sng" dirty="0">
                <a:solidFill>
                  <a:srgbClr val="0070C0"/>
                </a:solidFill>
              </a:rPr>
              <a:t>/</a:t>
            </a:r>
            <a:r>
              <a:rPr lang="en-US" altLang="zh-CN" b="1" u="sng" dirty="0" err="1">
                <a:solidFill>
                  <a:srgbClr val="0070C0"/>
                </a:solidFill>
              </a:rPr>
              <a:t>etc</a:t>
            </a:r>
            <a:r>
              <a:rPr lang="en-US" altLang="zh-CN" b="1" u="sng" dirty="0">
                <a:solidFill>
                  <a:srgbClr val="0070C0"/>
                </a:solidFill>
              </a:rPr>
              <a:t>/</a:t>
            </a:r>
            <a:r>
              <a:rPr lang="en-US" altLang="zh-CN" b="1" u="sng" dirty="0" err="1">
                <a:solidFill>
                  <a:srgbClr val="0070C0"/>
                </a:solidFill>
              </a:rPr>
              <a:t>init.d</a:t>
            </a:r>
            <a:r>
              <a:rPr lang="zh-CN" altLang="en-US" b="1" u="sng" dirty="0">
                <a:solidFill>
                  <a:srgbClr val="0070C0"/>
                </a:solidFill>
              </a:rPr>
              <a:t>中编写一个文件名为</a:t>
            </a:r>
            <a:r>
              <a:rPr lang="en-US" altLang="zh-CN" b="1" u="sng" dirty="0" err="1">
                <a:solidFill>
                  <a:srgbClr val="0070C0"/>
                </a:solidFill>
              </a:rPr>
              <a:t>nginx</a:t>
            </a:r>
            <a:r>
              <a:rPr lang="zh-CN" altLang="en-US" b="1" u="sng" dirty="0">
                <a:solidFill>
                  <a:srgbClr val="0070C0"/>
                </a:solidFill>
              </a:rPr>
              <a:t>的</a:t>
            </a:r>
            <a:r>
              <a:rPr lang="en-US" altLang="zh-CN" b="1" u="sng" dirty="0">
                <a:solidFill>
                  <a:srgbClr val="0070C0"/>
                </a:solidFill>
              </a:rPr>
              <a:t>shell</a:t>
            </a:r>
            <a:r>
              <a:rPr lang="zh-CN" altLang="en-US" b="1" u="sng" dirty="0">
                <a:solidFill>
                  <a:srgbClr val="0070C0"/>
                </a:solidFill>
              </a:rPr>
              <a:t>脚本即可</a:t>
            </a:r>
            <a:r>
              <a:rPr lang="zh-CN" altLang="en-US" b="1" u="sng" dirty="0" smtClean="0">
                <a:solidFill>
                  <a:srgbClr val="0070C0"/>
                </a:solidFill>
              </a:rPr>
              <a:t>。设置完成后，效果如下图所示。</a:t>
            </a:r>
            <a:endParaRPr lang="en-US" altLang="zh-CN" b="1" u="sng" dirty="0" smtClean="0">
              <a:solidFill>
                <a:srgbClr val="0070C0"/>
              </a:solidFill>
            </a:endParaRPr>
          </a:p>
        </p:txBody>
      </p:sp>
      <p:pic>
        <p:nvPicPr>
          <p:cNvPr id="21506" name="Picture 2" descr="dsfsd 题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678" y="3785627"/>
            <a:ext cx="3448532" cy="1962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6492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的法国的法的风格题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253" y="2853417"/>
            <a:ext cx="3562847" cy="287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3.1 Linux</a:t>
            </a:r>
            <a:r>
              <a:rPr lang="zh-CN" altLang="en-US" dirty="0"/>
              <a:t>服务器搭建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最小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化安装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CentOS——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创建虚拟机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2198" y="1948174"/>
            <a:ext cx="8401792" cy="557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 smtClean="0">
                <a:solidFill>
                  <a:srgbClr val="0070C0"/>
                </a:solidFill>
              </a:rPr>
              <a:t>具体操作步骤</a:t>
            </a:r>
            <a:endParaRPr lang="en-US" altLang="zh-CN" b="1" u="sng" dirty="0" smtClean="0">
              <a:solidFill>
                <a:srgbClr val="0070C0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4028733" y="2660694"/>
            <a:ext cx="3856483" cy="55814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ea"/>
              <a:buAutoNum type="circleNumDbPlain" startAt="5"/>
            </a:pPr>
            <a:r>
              <a:rPr lang="zh-CN" altLang="en-US" dirty="0" smtClean="0">
                <a:solidFill>
                  <a:schemeClr val="tx1"/>
                </a:solidFill>
              </a:rPr>
              <a:t>配置</a:t>
            </a:r>
            <a:r>
              <a:rPr lang="zh-CN" altLang="en-US" dirty="0">
                <a:solidFill>
                  <a:schemeClr val="tx1"/>
                </a:solidFill>
              </a:rPr>
              <a:t>虚拟机的名称和保存位置</a:t>
            </a:r>
          </a:p>
        </p:txBody>
      </p:sp>
      <p:sp>
        <p:nvSpPr>
          <p:cNvPr id="10" name="矩形 9"/>
          <p:cNvSpPr/>
          <p:nvPr/>
        </p:nvSpPr>
        <p:spPr>
          <a:xfrm>
            <a:off x="2776064" y="3823852"/>
            <a:ext cx="2662836" cy="503665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776064" y="4384911"/>
            <a:ext cx="3513036" cy="503665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438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sz="2400" dirty="0" smtClean="0"/>
              <a:t>3.2 Linux</a:t>
            </a:r>
            <a:r>
              <a:rPr lang="zh-CN" altLang="en-US" sz="2400" dirty="0" smtClean="0"/>
              <a:t>环境下安装</a:t>
            </a:r>
            <a:r>
              <a:rPr lang="en-US" altLang="zh-CN" sz="2400" dirty="0" smtClean="0"/>
              <a:t>Nginx</a:t>
            </a:r>
            <a:endParaRPr lang="zh-CN" altLang="en-US" sz="2400" dirty="0"/>
          </a:p>
        </p:txBody>
      </p:sp>
      <p:grpSp>
        <p:nvGrpSpPr>
          <p:cNvPr id="6" name="组合 5"/>
          <p:cNvGrpSpPr/>
          <p:nvPr/>
        </p:nvGrpSpPr>
        <p:grpSpPr>
          <a:xfrm>
            <a:off x="371973" y="1272514"/>
            <a:ext cx="2232248" cy="504056"/>
            <a:chOff x="6444208" y="1011134"/>
            <a:chExt cx="2232248" cy="504056"/>
          </a:xfrm>
        </p:grpSpPr>
        <p:grpSp>
          <p:nvGrpSpPr>
            <p:cNvPr id="7" name="组合 6"/>
            <p:cNvGrpSpPr/>
            <p:nvPr/>
          </p:nvGrpSpPr>
          <p:grpSpPr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1547664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多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123728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学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699792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一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3275856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招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8" name="直接连接符 7"/>
            <p:cNvCxnSpPr/>
            <p:nvPr/>
          </p:nvCxnSpPr>
          <p:spPr>
            <a:xfrm>
              <a:off x="6444208" y="1515190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rgbClr val="C00000"/>
                  </a:gs>
                  <a:gs pos="20000">
                    <a:srgbClr val="FF0000"/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38"/>
          <p:cNvSpPr>
            <a:spLocks noChangeArrowheads="1"/>
          </p:cNvSpPr>
          <p:nvPr/>
        </p:nvSpPr>
        <p:spPr bwMode="auto">
          <a:xfrm>
            <a:off x="2802577" y="1403139"/>
            <a:ext cx="58782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shell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脚本相关语法知识</a:t>
            </a:r>
          </a:p>
        </p:txBody>
      </p:sp>
      <p:sp>
        <p:nvSpPr>
          <p:cNvPr id="15" name="矩形 14"/>
          <p:cNvSpPr/>
          <p:nvPr/>
        </p:nvSpPr>
        <p:spPr>
          <a:xfrm>
            <a:off x="362198" y="1948174"/>
            <a:ext cx="84017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 smtClean="0">
                <a:solidFill>
                  <a:srgbClr val="0070C0"/>
                </a:solidFill>
              </a:rPr>
              <a:t>（</a:t>
            </a:r>
            <a:r>
              <a:rPr lang="en-US" altLang="zh-CN" b="1" u="sng" dirty="0">
                <a:solidFill>
                  <a:srgbClr val="0070C0"/>
                </a:solidFill>
              </a:rPr>
              <a:t>1</a:t>
            </a:r>
            <a:r>
              <a:rPr lang="zh-CN" altLang="en-US" b="1" u="sng" dirty="0">
                <a:solidFill>
                  <a:srgbClr val="0070C0"/>
                </a:solidFill>
              </a:rPr>
              <a:t>）</a:t>
            </a:r>
            <a:r>
              <a:rPr lang="en-US" altLang="zh-CN" b="1" u="sng" dirty="0">
                <a:solidFill>
                  <a:srgbClr val="0070C0"/>
                </a:solidFill>
              </a:rPr>
              <a:t>shell</a:t>
            </a:r>
            <a:r>
              <a:rPr lang="zh-CN" altLang="en-US" b="1" u="sng" dirty="0">
                <a:solidFill>
                  <a:srgbClr val="0070C0"/>
                </a:solidFill>
              </a:rPr>
              <a:t>语法</a:t>
            </a:r>
            <a:r>
              <a:rPr lang="zh-CN" altLang="en-US" b="1" u="sng" dirty="0" smtClean="0">
                <a:solidFill>
                  <a:srgbClr val="0070C0"/>
                </a:solidFill>
              </a:rPr>
              <a:t>格式</a:t>
            </a:r>
            <a:endParaRPr lang="en-US" altLang="zh-CN" b="1" u="sng" dirty="0" smtClean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shell</a:t>
            </a:r>
            <a:r>
              <a:rPr lang="zh-CN" altLang="en-US" dirty="0"/>
              <a:t>脚本文件的开头，需要使用特殊表示符号“</a:t>
            </a:r>
            <a:r>
              <a:rPr lang="en-US" altLang="zh-CN" dirty="0" smtClean="0"/>
              <a:t>#!</a:t>
            </a:r>
            <a:r>
              <a:rPr lang="zh-CN" altLang="en-US" dirty="0" smtClean="0"/>
              <a:t>”定义</a:t>
            </a:r>
            <a:r>
              <a:rPr lang="zh-CN" altLang="en-US" dirty="0"/>
              <a:t>解释此脚本的</a:t>
            </a:r>
            <a:r>
              <a:rPr lang="en-US" altLang="zh-CN" dirty="0"/>
              <a:t>shell</a:t>
            </a:r>
            <a:r>
              <a:rPr lang="zh-CN" altLang="en-US" dirty="0"/>
              <a:t>路径。例如，该脚本使用</a:t>
            </a:r>
            <a:r>
              <a:rPr lang="en-US" altLang="zh-CN" dirty="0"/>
              <a:t>bash</a:t>
            </a:r>
            <a:r>
              <a:rPr lang="zh-CN" altLang="en-US" dirty="0"/>
              <a:t>环境执行，则在</a:t>
            </a:r>
            <a:r>
              <a:rPr lang="en-US" altLang="zh-CN" dirty="0"/>
              <a:t>shell</a:t>
            </a:r>
            <a:r>
              <a:rPr lang="zh-CN" altLang="en-US" dirty="0"/>
              <a:t>脚本开头编写如下代码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grpSp>
        <p:nvGrpSpPr>
          <p:cNvPr id="16" name="组合 2"/>
          <p:cNvGrpSpPr>
            <a:grpSpLocks/>
          </p:cNvGrpSpPr>
          <p:nvPr/>
        </p:nvGrpSpPr>
        <p:grpSpPr bwMode="auto">
          <a:xfrm>
            <a:off x="2099407" y="3895747"/>
            <a:ext cx="4589814" cy="818759"/>
            <a:chOff x="3495960" y="3515220"/>
            <a:chExt cx="1440826" cy="819418"/>
          </a:xfrm>
        </p:grpSpPr>
        <p:sp>
          <p:nvSpPr>
            <p:cNvPr id="17" name="矩形 1"/>
            <p:cNvSpPr>
              <a:spLocks noChangeArrowheads="1"/>
            </p:cNvSpPr>
            <p:nvPr/>
          </p:nvSpPr>
          <p:spPr bwMode="auto">
            <a:xfrm>
              <a:off x="3495960" y="3515220"/>
              <a:ext cx="1440826" cy="819418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8" name="矩形 17"/>
            <p:cNvSpPr>
              <a:spLocks noChangeArrowheads="1"/>
            </p:cNvSpPr>
            <p:nvPr/>
          </p:nvSpPr>
          <p:spPr bwMode="auto">
            <a:xfrm>
              <a:off x="3530272" y="3658903"/>
              <a:ext cx="1406514" cy="523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#! 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/bin/bash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2120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sz="2400" dirty="0" smtClean="0"/>
              <a:t>3.2 Linux</a:t>
            </a:r>
            <a:r>
              <a:rPr lang="zh-CN" altLang="en-US" sz="2400" dirty="0" smtClean="0"/>
              <a:t>环境下安装</a:t>
            </a:r>
            <a:r>
              <a:rPr lang="en-US" altLang="zh-CN" sz="2400" dirty="0" smtClean="0"/>
              <a:t>Nginx</a:t>
            </a:r>
            <a:endParaRPr lang="zh-CN" altLang="en-US" sz="2400" dirty="0"/>
          </a:p>
        </p:txBody>
      </p:sp>
      <p:grpSp>
        <p:nvGrpSpPr>
          <p:cNvPr id="6" name="组合 5"/>
          <p:cNvGrpSpPr/>
          <p:nvPr/>
        </p:nvGrpSpPr>
        <p:grpSpPr>
          <a:xfrm>
            <a:off x="371973" y="1272514"/>
            <a:ext cx="2232248" cy="504056"/>
            <a:chOff x="6444208" y="1011134"/>
            <a:chExt cx="2232248" cy="504056"/>
          </a:xfrm>
        </p:grpSpPr>
        <p:grpSp>
          <p:nvGrpSpPr>
            <p:cNvPr id="7" name="组合 6"/>
            <p:cNvGrpSpPr/>
            <p:nvPr/>
          </p:nvGrpSpPr>
          <p:grpSpPr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1547664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多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123728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学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699792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一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3275856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招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8" name="直接连接符 7"/>
            <p:cNvCxnSpPr/>
            <p:nvPr/>
          </p:nvCxnSpPr>
          <p:spPr>
            <a:xfrm>
              <a:off x="6444208" y="1515190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rgbClr val="C00000"/>
                  </a:gs>
                  <a:gs pos="20000">
                    <a:srgbClr val="FF0000"/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38"/>
          <p:cNvSpPr>
            <a:spLocks noChangeArrowheads="1"/>
          </p:cNvSpPr>
          <p:nvPr/>
        </p:nvSpPr>
        <p:spPr bwMode="auto">
          <a:xfrm>
            <a:off x="2802577" y="1403139"/>
            <a:ext cx="58782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shell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脚本相关语法知识</a:t>
            </a:r>
          </a:p>
        </p:txBody>
      </p:sp>
      <p:sp>
        <p:nvSpPr>
          <p:cNvPr id="15" name="矩形 14"/>
          <p:cNvSpPr/>
          <p:nvPr/>
        </p:nvSpPr>
        <p:spPr>
          <a:xfrm>
            <a:off x="362198" y="1948174"/>
            <a:ext cx="8401792" cy="557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（</a:t>
            </a:r>
            <a:r>
              <a:rPr lang="en-US" altLang="zh-CN" b="1" u="sng" dirty="0">
                <a:solidFill>
                  <a:srgbClr val="0070C0"/>
                </a:solidFill>
              </a:rPr>
              <a:t>2</a:t>
            </a:r>
            <a:r>
              <a:rPr lang="zh-CN" altLang="en-US" b="1" u="sng" dirty="0">
                <a:solidFill>
                  <a:srgbClr val="0070C0"/>
                </a:solidFill>
              </a:rPr>
              <a:t>）</a:t>
            </a:r>
            <a:r>
              <a:rPr lang="en-US" altLang="zh-CN" b="1" u="sng" dirty="0">
                <a:solidFill>
                  <a:srgbClr val="0070C0"/>
                </a:solidFill>
              </a:rPr>
              <a:t>case</a:t>
            </a:r>
            <a:r>
              <a:rPr lang="zh-CN" altLang="en-US" b="1" u="sng" dirty="0" smtClean="0">
                <a:solidFill>
                  <a:srgbClr val="0070C0"/>
                </a:solidFill>
              </a:rPr>
              <a:t>语句</a:t>
            </a:r>
            <a:r>
              <a:rPr lang="zh-CN" altLang="en-US" dirty="0" smtClean="0"/>
              <a:t>：用于</a:t>
            </a:r>
            <a:r>
              <a:rPr lang="zh-CN" altLang="en-US" dirty="0"/>
              <a:t>多重分支语句匹配的</a:t>
            </a:r>
            <a:r>
              <a:rPr lang="zh-CN" altLang="en-US" dirty="0" smtClean="0"/>
              <a:t>情况</a:t>
            </a:r>
            <a:endParaRPr lang="zh-CN" altLang="en-US" dirty="0"/>
          </a:p>
        </p:txBody>
      </p:sp>
      <p:grpSp>
        <p:nvGrpSpPr>
          <p:cNvPr id="16" name="组合 2"/>
          <p:cNvGrpSpPr>
            <a:grpSpLocks/>
          </p:cNvGrpSpPr>
          <p:nvPr/>
        </p:nvGrpSpPr>
        <p:grpSpPr bwMode="auto">
          <a:xfrm>
            <a:off x="5979782" y="2197946"/>
            <a:ext cx="2463687" cy="3894487"/>
            <a:chOff x="3495960" y="3515219"/>
            <a:chExt cx="773396" cy="3897622"/>
          </a:xfrm>
        </p:grpSpPr>
        <p:sp>
          <p:nvSpPr>
            <p:cNvPr id="17" name="矩形 1"/>
            <p:cNvSpPr>
              <a:spLocks noChangeArrowheads="1"/>
            </p:cNvSpPr>
            <p:nvPr/>
          </p:nvSpPr>
          <p:spPr bwMode="auto">
            <a:xfrm>
              <a:off x="3495960" y="3515219"/>
              <a:ext cx="773396" cy="3897622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8" name="矩形 17"/>
            <p:cNvSpPr>
              <a:spLocks noChangeArrowheads="1"/>
            </p:cNvSpPr>
            <p:nvPr/>
          </p:nvSpPr>
          <p:spPr bwMode="auto">
            <a:xfrm>
              <a:off x="3530272" y="3658903"/>
              <a:ext cx="739084" cy="365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175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case $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变量名 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in</a:t>
              </a:r>
            </a:p>
            <a:p>
              <a:pPr marL="0" lvl="0" indent="0" eaLnBrk="0" hangingPunct="0">
                <a:lnSpc>
                  <a:spcPct val="175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模式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1)</a:t>
              </a:r>
            </a:p>
            <a:p>
              <a:pPr marL="0" lvl="0" indent="0" eaLnBrk="0" hangingPunct="0">
                <a:lnSpc>
                  <a:spcPct val="175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    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命令序列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  <a:p>
              <a:pPr marL="0" lvl="0" indent="0" eaLnBrk="0" hangingPunct="0">
                <a:lnSpc>
                  <a:spcPct val="175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;;</a:t>
              </a:r>
            </a:p>
            <a:p>
              <a:pPr marL="0" lvl="0" indent="0" eaLnBrk="0" hangingPunct="0">
                <a:lnSpc>
                  <a:spcPct val="175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模式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2)</a:t>
              </a:r>
            </a:p>
            <a:p>
              <a:pPr marL="0" lvl="0" indent="0" eaLnBrk="0" hangingPunct="0">
                <a:lnSpc>
                  <a:spcPct val="175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    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命令序列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  <a:p>
              <a:pPr marL="0" lvl="0" indent="0" eaLnBrk="0" hangingPunct="0">
                <a:lnSpc>
                  <a:spcPct val="175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;;</a:t>
              </a:r>
            </a:p>
            <a:p>
              <a:pPr marL="0" lvl="0" indent="0" eaLnBrk="0" hangingPunct="0">
                <a:lnSpc>
                  <a:spcPct val="175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*)</a:t>
              </a:r>
            </a:p>
            <a:p>
              <a:pPr marL="0" lvl="0" indent="0" eaLnBrk="0" hangingPunct="0">
                <a:lnSpc>
                  <a:spcPct val="175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    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默认执行的命令序列</a:t>
              </a:r>
            </a:p>
            <a:p>
              <a:pPr marL="0" lvl="0" indent="0" eaLnBrk="0" hangingPunct="0">
                <a:lnSpc>
                  <a:spcPct val="175000"/>
                </a:lnSpc>
                <a:defRPr/>
              </a:pP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;;</a:t>
              </a:r>
            </a:p>
            <a:p>
              <a:pPr marL="0" lvl="0" indent="0" eaLnBrk="0" hangingPunct="0">
                <a:lnSpc>
                  <a:spcPct val="175000"/>
                </a:lnSpc>
                <a:defRPr/>
              </a:pP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esac</a:t>
              </a:r>
              <a:endParaRPr lang="en-US" altLang="zh-CN" sz="12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516576" y="2892303"/>
            <a:ext cx="5463205" cy="3208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/>
              <a:t>首行</a:t>
            </a:r>
            <a:r>
              <a:rPr lang="zh-CN" altLang="zh-CN" dirty="0"/>
              <a:t>必须以</a:t>
            </a:r>
            <a:r>
              <a:rPr lang="en-US" altLang="zh-CN" dirty="0"/>
              <a:t>case</a:t>
            </a:r>
            <a:r>
              <a:rPr lang="zh-CN" altLang="zh-CN" dirty="0"/>
              <a:t>开始，</a:t>
            </a:r>
            <a:r>
              <a:rPr lang="en-US" altLang="zh-CN" dirty="0"/>
              <a:t>in</a:t>
            </a:r>
            <a:r>
              <a:rPr lang="zh-CN" altLang="zh-CN" dirty="0" smtClean="0"/>
              <a:t>结尾</a:t>
            </a:r>
            <a:endParaRPr lang="en-US" altLang="zh-CN" dirty="0" smtClean="0"/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/>
              <a:t>中间</a:t>
            </a:r>
            <a:r>
              <a:rPr lang="zh-CN" altLang="zh-CN" dirty="0"/>
              <a:t>的变量表示用户输入的</a:t>
            </a:r>
            <a:r>
              <a:rPr lang="zh-CN" altLang="zh-CN" dirty="0" smtClean="0"/>
              <a:t>字符</a:t>
            </a:r>
            <a:endParaRPr lang="en-US" altLang="zh-CN" dirty="0" smtClean="0"/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/>
              <a:t>每个</a:t>
            </a:r>
            <a:r>
              <a:rPr lang="zh-CN" altLang="zh-CN" dirty="0"/>
              <a:t>模式必须以右括号“</a:t>
            </a:r>
            <a:r>
              <a:rPr lang="en-US" altLang="zh-CN" dirty="0"/>
              <a:t>)</a:t>
            </a:r>
            <a:r>
              <a:rPr lang="zh-CN" altLang="zh-CN" dirty="0"/>
              <a:t>”</a:t>
            </a:r>
            <a:r>
              <a:rPr lang="zh-CN" altLang="zh-CN" dirty="0" smtClean="0"/>
              <a:t>结束</a:t>
            </a:r>
            <a:endParaRPr lang="en-US" altLang="zh-CN" dirty="0" smtClean="0"/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/>
              <a:t>双</a:t>
            </a:r>
            <a:r>
              <a:rPr lang="zh-CN" altLang="zh-CN" dirty="0"/>
              <a:t>分号“</a:t>
            </a:r>
            <a:r>
              <a:rPr lang="en-US" altLang="zh-CN" dirty="0"/>
              <a:t>;;</a:t>
            </a:r>
            <a:r>
              <a:rPr lang="zh-CN" altLang="zh-CN" dirty="0"/>
              <a:t>”结束命令</a:t>
            </a:r>
            <a:r>
              <a:rPr lang="zh-CN" altLang="zh-CN" dirty="0" smtClean="0"/>
              <a:t>序列</a:t>
            </a:r>
            <a:endParaRPr lang="en-US" altLang="zh-CN" dirty="0" smtClean="0"/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/>
              <a:t>匹配</a:t>
            </a:r>
            <a:r>
              <a:rPr lang="zh-CN" altLang="zh-CN" dirty="0"/>
              <a:t>模式中可以使用方括号表示一个连续的范围，如</a:t>
            </a:r>
            <a:r>
              <a:rPr lang="en-US" altLang="zh-CN" dirty="0"/>
              <a:t>[0-9]</a:t>
            </a:r>
            <a:r>
              <a:rPr lang="zh-CN" altLang="zh-CN" dirty="0"/>
              <a:t>，使用竖杠符号“</a:t>
            </a:r>
            <a:r>
              <a:rPr lang="en-US" altLang="zh-CN" dirty="0"/>
              <a:t>|</a:t>
            </a:r>
            <a:r>
              <a:rPr lang="zh-CN" altLang="zh-CN" dirty="0"/>
              <a:t>”表示</a:t>
            </a:r>
            <a:r>
              <a:rPr lang="zh-CN" altLang="zh-CN" dirty="0" smtClean="0"/>
              <a:t>“或”</a:t>
            </a:r>
            <a:endParaRPr lang="en-US" altLang="zh-CN" dirty="0" smtClean="0"/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/>
              <a:t>“</a:t>
            </a:r>
            <a:r>
              <a:rPr lang="en-US" altLang="zh-CN" dirty="0"/>
              <a:t>*)</a:t>
            </a:r>
            <a:r>
              <a:rPr lang="zh-CN" altLang="zh-CN" dirty="0"/>
              <a:t>”是默认模式，当使用前面的各种模式均无法匹配该变量时，将执行“</a:t>
            </a:r>
            <a:r>
              <a:rPr lang="en-US" altLang="zh-CN" dirty="0"/>
              <a:t>*)</a:t>
            </a:r>
            <a:r>
              <a:rPr lang="zh-CN" altLang="zh-CN" dirty="0"/>
              <a:t>”后的命令</a:t>
            </a:r>
            <a:r>
              <a:rPr lang="zh-CN" altLang="zh-CN" dirty="0" smtClean="0"/>
              <a:t>序列</a:t>
            </a:r>
            <a:endParaRPr lang="en-US" altLang="zh-CN" dirty="0" smtClean="0"/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/>
              <a:t>最后</a:t>
            </a:r>
            <a:r>
              <a:rPr lang="en-US" altLang="zh-CN" dirty="0"/>
              <a:t>case</a:t>
            </a:r>
            <a:r>
              <a:rPr lang="zh-CN" altLang="zh-CN" dirty="0"/>
              <a:t>语句必须以</a:t>
            </a:r>
            <a:r>
              <a:rPr lang="en-US" altLang="zh-CN" dirty="0" err="1"/>
              <a:t>esac</a:t>
            </a:r>
            <a:r>
              <a:rPr lang="zh-CN" altLang="zh-CN" dirty="0" smtClean="0"/>
              <a:t>结束</a:t>
            </a:r>
            <a:endParaRPr lang="zh-CN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540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sz="2400" dirty="0" smtClean="0"/>
              <a:t>3.2 Linux</a:t>
            </a:r>
            <a:r>
              <a:rPr lang="zh-CN" altLang="en-US" sz="2400" dirty="0" smtClean="0"/>
              <a:t>环境下安装</a:t>
            </a:r>
            <a:r>
              <a:rPr lang="en-US" altLang="zh-CN" sz="2400" dirty="0" smtClean="0"/>
              <a:t>Nginx</a:t>
            </a:r>
            <a:endParaRPr lang="zh-CN" altLang="en-US" sz="2400" dirty="0"/>
          </a:p>
        </p:txBody>
      </p:sp>
      <p:sp>
        <p:nvSpPr>
          <p:cNvPr id="19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5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后续操作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设置开机自启动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62198" y="1948174"/>
            <a:ext cx="8401792" cy="1111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 smtClean="0">
                <a:solidFill>
                  <a:srgbClr val="0070C0"/>
                </a:solidFill>
              </a:rPr>
              <a:t>为什么要设置开机自启动</a:t>
            </a:r>
            <a:r>
              <a:rPr lang="zh-CN" altLang="en-US" dirty="0" smtClean="0">
                <a:solidFill>
                  <a:prstClr val="black"/>
                </a:solidFill>
              </a:rPr>
              <a:t>：</a:t>
            </a:r>
            <a:r>
              <a:rPr lang="zh-CN" altLang="en-US" dirty="0">
                <a:solidFill>
                  <a:prstClr val="black"/>
                </a:solidFill>
              </a:rPr>
              <a:t>对于一个要经常使用的服务器而言，每次开机后，都需要用户手动开启一些服务较为麻烦</a:t>
            </a:r>
            <a:r>
              <a:rPr lang="zh-CN" altLang="en-US" dirty="0" smtClean="0">
                <a:solidFill>
                  <a:prstClr val="black"/>
                </a:solidFill>
              </a:rPr>
              <a:t>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320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sz="2400" dirty="0" smtClean="0"/>
              <a:t>3.2 Linux</a:t>
            </a:r>
            <a:r>
              <a:rPr lang="zh-CN" altLang="en-US" sz="2400" dirty="0" smtClean="0"/>
              <a:t>环境下安装</a:t>
            </a:r>
            <a:r>
              <a:rPr lang="en-US" altLang="zh-CN" sz="2400" dirty="0" smtClean="0"/>
              <a:t>Nginx</a:t>
            </a:r>
            <a:endParaRPr lang="zh-CN" altLang="en-US" sz="2400" dirty="0"/>
          </a:p>
        </p:txBody>
      </p:sp>
      <p:sp>
        <p:nvSpPr>
          <p:cNvPr id="19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5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后续操作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设置开机自启动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2"/>
          <p:cNvGrpSpPr>
            <a:grpSpLocks/>
          </p:cNvGrpSpPr>
          <p:nvPr/>
        </p:nvGrpSpPr>
        <p:grpSpPr bwMode="auto">
          <a:xfrm>
            <a:off x="2232522" y="2732915"/>
            <a:ext cx="3800105" cy="830261"/>
            <a:chOff x="3495960" y="3515220"/>
            <a:chExt cx="566319" cy="830930"/>
          </a:xfrm>
        </p:grpSpPr>
        <p:sp>
          <p:nvSpPr>
            <p:cNvPr id="7" name="矩形 1"/>
            <p:cNvSpPr>
              <a:spLocks noChangeArrowheads="1"/>
            </p:cNvSpPr>
            <p:nvPr/>
          </p:nvSpPr>
          <p:spPr bwMode="auto">
            <a:xfrm>
              <a:off x="3495960" y="3515220"/>
              <a:ext cx="566319" cy="830930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矩形 7"/>
            <p:cNvSpPr>
              <a:spLocks noChangeArrowheads="1"/>
            </p:cNvSpPr>
            <p:nvPr/>
          </p:nvSpPr>
          <p:spPr bwMode="auto">
            <a:xfrm>
              <a:off x="3530272" y="3658903"/>
              <a:ext cx="532007" cy="462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chkconfig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[--add][--del][--list][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系统服务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]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451272" y="3756531"/>
            <a:ext cx="830084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/>
              <a:t>“</a:t>
            </a:r>
            <a:r>
              <a:rPr lang="en-US" altLang="zh-CN" dirty="0"/>
              <a:t>--add</a:t>
            </a:r>
            <a:r>
              <a:rPr lang="zh-CN" altLang="zh-CN" dirty="0"/>
              <a:t>”用于增加指定的系统服务（如</a:t>
            </a:r>
            <a:r>
              <a:rPr lang="en-US" altLang="zh-CN" dirty="0" err="1"/>
              <a:t>nginx</a:t>
            </a:r>
            <a:r>
              <a:rPr lang="zh-CN" altLang="zh-CN" dirty="0" smtClean="0"/>
              <a:t>）设置</a:t>
            </a:r>
            <a:r>
              <a:rPr lang="zh-CN" altLang="zh-CN" dirty="0"/>
              <a:t>该服务为开机自</a:t>
            </a:r>
            <a:r>
              <a:rPr lang="zh-CN" altLang="zh-CN" dirty="0" smtClean="0"/>
              <a:t>启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/>
              <a:t>“</a:t>
            </a:r>
            <a:r>
              <a:rPr lang="en-US" altLang="zh-CN" dirty="0"/>
              <a:t>--del</a:t>
            </a:r>
            <a:r>
              <a:rPr lang="zh-CN" altLang="zh-CN" dirty="0"/>
              <a:t>”用于删除指定的系统服务，取消该服务的开机</a:t>
            </a:r>
            <a:r>
              <a:rPr lang="zh-CN" altLang="zh-CN" dirty="0" smtClean="0"/>
              <a:t>自启动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/>
              <a:t>“</a:t>
            </a:r>
            <a:r>
              <a:rPr lang="en-US" altLang="zh-CN" dirty="0"/>
              <a:t>--list</a:t>
            </a:r>
            <a:r>
              <a:rPr lang="zh-CN" altLang="zh-CN" dirty="0"/>
              <a:t>”用于列出系统所有的服务启动情况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62198" y="1948174"/>
            <a:ext cx="8401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通过</a:t>
            </a:r>
            <a:r>
              <a:rPr lang="en-US" altLang="zh-CN" b="1" u="sng" dirty="0" err="1">
                <a:solidFill>
                  <a:srgbClr val="0070C0"/>
                </a:solidFill>
              </a:rPr>
              <a:t>chkconfig</a:t>
            </a:r>
            <a:r>
              <a:rPr lang="zh-CN" altLang="en-US" b="1" u="sng" dirty="0">
                <a:solidFill>
                  <a:srgbClr val="0070C0"/>
                </a:solidFill>
              </a:rPr>
              <a:t>命令可以完成</a:t>
            </a:r>
            <a:r>
              <a:rPr lang="en-US" altLang="zh-CN" b="1" u="sng" dirty="0">
                <a:solidFill>
                  <a:srgbClr val="0070C0"/>
                </a:solidFill>
              </a:rPr>
              <a:t>Nginx</a:t>
            </a:r>
            <a:r>
              <a:rPr lang="zh-CN" altLang="en-US" b="1" u="sng" dirty="0">
                <a:solidFill>
                  <a:srgbClr val="0070C0"/>
                </a:solidFill>
              </a:rPr>
              <a:t>开机自启动的</a:t>
            </a:r>
            <a:r>
              <a:rPr lang="zh-CN" altLang="en-US" b="1" u="sng" dirty="0" smtClean="0">
                <a:solidFill>
                  <a:srgbClr val="0070C0"/>
                </a:solidFill>
              </a:rPr>
              <a:t>功能。其语法如下所示：</a:t>
            </a:r>
            <a:endParaRPr lang="zh-CN" altLang="en-US" b="1" u="sng" dirty="0">
              <a:solidFill>
                <a:srgbClr val="0070C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81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sz="2400" dirty="0" smtClean="0"/>
              <a:t>3.2 Linux</a:t>
            </a:r>
            <a:r>
              <a:rPr lang="zh-CN" altLang="en-US" sz="2400" dirty="0" smtClean="0"/>
              <a:t>环境下安装</a:t>
            </a:r>
            <a:r>
              <a:rPr lang="en-US" altLang="zh-CN" sz="2400" dirty="0" smtClean="0"/>
              <a:t>Nginx</a:t>
            </a:r>
            <a:endParaRPr lang="zh-CN" altLang="en-US" sz="2400" dirty="0"/>
          </a:p>
        </p:txBody>
      </p:sp>
      <p:sp>
        <p:nvSpPr>
          <p:cNvPr id="19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5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后续操作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设置开机自启动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2198" y="1948174"/>
            <a:ext cx="84017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 smtClean="0">
                <a:solidFill>
                  <a:srgbClr val="0070C0"/>
                </a:solidFill>
              </a:rPr>
              <a:t>实现开机自启动的步骤</a:t>
            </a:r>
            <a:endParaRPr lang="en-US" altLang="zh-CN" b="1" u="sng" dirty="0" smtClean="0">
              <a:solidFill>
                <a:srgbClr val="0070C0"/>
              </a:solidFill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 smtClean="0">
                <a:solidFill>
                  <a:prstClr val="black"/>
                </a:solidFill>
              </a:rPr>
              <a:t>在</a:t>
            </a:r>
            <a:r>
              <a:rPr lang="en-US" altLang="zh-CN" dirty="0">
                <a:solidFill>
                  <a:prstClr val="black"/>
                </a:solidFill>
              </a:rPr>
              <a:t>/</a:t>
            </a:r>
            <a:r>
              <a:rPr lang="en-US" altLang="zh-CN" dirty="0" err="1">
                <a:solidFill>
                  <a:prstClr val="black"/>
                </a:solidFill>
              </a:rPr>
              <a:t>etc</a:t>
            </a:r>
            <a:r>
              <a:rPr lang="en-US" altLang="zh-CN" dirty="0">
                <a:solidFill>
                  <a:prstClr val="black"/>
                </a:solidFill>
              </a:rPr>
              <a:t>/</a:t>
            </a:r>
            <a:r>
              <a:rPr lang="en-US" altLang="zh-CN" dirty="0" err="1">
                <a:solidFill>
                  <a:prstClr val="black"/>
                </a:solidFill>
              </a:rPr>
              <a:t>init.d</a:t>
            </a:r>
            <a:r>
              <a:rPr lang="en-US" altLang="zh-CN" dirty="0">
                <a:solidFill>
                  <a:prstClr val="black"/>
                </a:solidFill>
              </a:rPr>
              <a:t>/</a:t>
            </a:r>
            <a:r>
              <a:rPr lang="en-US" altLang="zh-CN" dirty="0" err="1">
                <a:solidFill>
                  <a:prstClr val="black"/>
                </a:solidFill>
              </a:rPr>
              <a:t>nginx</a:t>
            </a:r>
            <a:r>
              <a:rPr lang="zh-CN" altLang="en-US" dirty="0">
                <a:solidFill>
                  <a:prstClr val="black"/>
                </a:solidFill>
              </a:rPr>
              <a:t>脚本文件中添加对</a:t>
            </a:r>
            <a:r>
              <a:rPr lang="en-US" altLang="zh-CN" dirty="0" err="1">
                <a:solidFill>
                  <a:prstClr val="black"/>
                </a:solidFill>
              </a:rPr>
              <a:t>chkconfig</a:t>
            </a:r>
            <a:r>
              <a:rPr lang="zh-CN" altLang="en-US" dirty="0">
                <a:solidFill>
                  <a:prstClr val="black"/>
                </a:solidFill>
              </a:rPr>
              <a:t>的</a:t>
            </a:r>
            <a:r>
              <a:rPr lang="zh-CN" altLang="en-US" dirty="0" smtClean="0">
                <a:solidFill>
                  <a:prstClr val="black"/>
                </a:solidFill>
              </a:rPr>
              <a:t>支持</a:t>
            </a:r>
            <a:endParaRPr lang="en-US" altLang="zh-CN" dirty="0">
              <a:solidFill>
                <a:prstClr val="black"/>
              </a:solidFill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zh-CN" dirty="0"/>
              <a:t>使用</a:t>
            </a:r>
            <a:r>
              <a:rPr lang="en-US" altLang="zh-CN" dirty="0" err="1"/>
              <a:t>chkconfig</a:t>
            </a:r>
            <a:r>
              <a:rPr lang="zh-CN" altLang="zh-CN" dirty="0"/>
              <a:t>命令执行添加</a:t>
            </a:r>
            <a:r>
              <a:rPr lang="en-US" altLang="zh-CN" dirty="0"/>
              <a:t>Nginx</a:t>
            </a:r>
            <a:r>
              <a:rPr lang="zh-CN" altLang="zh-CN" dirty="0"/>
              <a:t>服务自启动操作</a:t>
            </a:r>
            <a:endParaRPr lang="en-US" altLang="zh-CN" dirty="0" smtClean="0">
              <a:solidFill>
                <a:prstClr val="black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611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sz="2400" dirty="0" smtClean="0"/>
              <a:t>3.2 Linux</a:t>
            </a:r>
            <a:r>
              <a:rPr lang="zh-CN" altLang="en-US" sz="2400" dirty="0" smtClean="0"/>
              <a:t>环境下安装</a:t>
            </a:r>
            <a:r>
              <a:rPr lang="en-US" altLang="zh-CN" sz="2400" dirty="0" smtClean="0"/>
              <a:t>Nginx</a:t>
            </a:r>
            <a:endParaRPr lang="zh-CN" altLang="en-US" sz="2400" dirty="0"/>
          </a:p>
        </p:txBody>
      </p:sp>
      <p:sp>
        <p:nvSpPr>
          <p:cNvPr id="19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5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后续操作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设置开机自启动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4388" y="2884494"/>
            <a:ext cx="853835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/>
              <a:t>冒号</a:t>
            </a:r>
            <a:r>
              <a:rPr lang="zh-CN" altLang="zh-CN" dirty="0"/>
              <a:t>后的“</a:t>
            </a:r>
            <a:r>
              <a:rPr lang="en-US" altLang="zh-CN" dirty="0"/>
              <a:t>35</a:t>
            </a:r>
            <a:r>
              <a:rPr lang="zh-CN" altLang="zh-CN" dirty="0"/>
              <a:t>”表示</a:t>
            </a:r>
            <a:r>
              <a:rPr lang="en-US" altLang="zh-CN" dirty="0"/>
              <a:t>Nginx</a:t>
            </a:r>
            <a:r>
              <a:rPr lang="zh-CN" altLang="zh-CN" dirty="0"/>
              <a:t>服务允许的启动级别是</a:t>
            </a:r>
            <a:r>
              <a:rPr lang="en-US" altLang="zh-CN" dirty="0"/>
              <a:t>3</a:t>
            </a:r>
            <a:r>
              <a:rPr lang="zh-CN" altLang="zh-CN" dirty="0"/>
              <a:t>和</a:t>
            </a:r>
            <a:r>
              <a:rPr lang="en-US" altLang="zh-CN" dirty="0"/>
              <a:t>5</a:t>
            </a:r>
            <a:r>
              <a:rPr lang="zh-CN" altLang="zh-CN" dirty="0"/>
              <a:t>，若暂不开启任何启动级别，可以使用一个横线“</a:t>
            </a:r>
            <a:r>
              <a:rPr lang="en-US" altLang="zh-CN" dirty="0"/>
              <a:t>-</a:t>
            </a:r>
            <a:r>
              <a:rPr lang="zh-CN" altLang="zh-CN" dirty="0"/>
              <a:t>”</a:t>
            </a:r>
            <a:r>
              <a:rPr lang="zh-CN" altLang="zh-CN" dirty="0" smtClean="0"/>
              <a:t>代替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/>
              <a:t>“</a:t>
            </a:r>
            <a:r>
              <a:rPr lang="en-US" altLang="zh-CN" dirty="0"/>
              <a:t>85</a:t>
            </a:r>
            <a:r>
              <a:rPr lang="zh-CN" altLang="zh-CN" dirty="0"/>
              <a:t>”和“</a:t>
            </a:r>
            <a:r>
              <a:rPr lang="en-US" altLang="zh-CN" dirty="0"/>
              <a:t>15</a:t>
            </a:r>
            <a:r>
              <a:rPr lang="zh-CN" altLang="zh-CN" dirty="0"/>
              <a:t>”用于设置</a:t>
            </a:r>
            <a:r>
              <a:rPr lang="en-US" altLang="zh-CN" dirty="0"/>
              <a:t>Nginx</a:t>
            </a:r>
            <a:r>
              <a:rPr lang="zh-CN" altLang="zh-CN" dirty="0"/>
              <a:t>服务的启动（</a:t>
            </a:r>
            <a:r>
              <a:rPr lang="en-US" altLang="zh-CN" dirty="0"/>
              <a:t>S</a:t>
            </a:r>
            <a:r>
              <a:rPr lang="zh-CN" altLang="zh-CN" dirty="0"/>
              <a:t>）顺序和关闭（</a:t>
            </a:r>
            <a:r>
              <a:rPr lang="en-US" altLang="zh-CN" dirty="0"/>
              <a:t>K</a:t>
            </a:r>
            <a:r>
              <a:rPr lang="zh-CN" altLang="zh-CN" dirty="0"/>
              <a:t>）顺序，即</a:t>
            </a:r>
            <a:r>
              <a:rPr lang="en-US" altLang="zh-CN" dirty="0"/>
              <a:t>S85</a:t>
            </a:r>
            <a:r>
              <a:rPr lang="zh-CN" altLang="zh-CN" dirty="0"/>
              <a:t>和</a:t>
            </a:r>
            <a:r>
              <a:rPr lang="en-US" altLang="zh-CN" dirty="0" smtClean="0"/>
              <a:t>K15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/>
              <a:t>数值</a:t>
            </a:r>
            <a:r>
              <a:rPr lang="zh-CN" altLang="zh-CN" dirty="0"/>
              <a:t>小的先执行，数值大的后执行。该值是用户自定义的，取值范围在</a:t>
            </a:r>
            <a:r>
              <a:rPr lang="en-US" altLang="zh-CN" dirty="0"/>
              <a:t>0~99</a:t>
            </a:r>
            <a:r>
              <a:rPr lang="zh-CN" altLang="zh-CN" dirty="0" smtClean="0"/>
              <a:t>之间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/>
              <a:t>对于</a:t>
            </a:r>
            <a:r>
              <a:rPr lang="en-US" altLang="zh-CN" dirty="0"/>
              <a:t>Nginx</a:t>
            </a:r>
            <a:r>
              <a:rPr lang="zh-CN" altLang="zh-CN" dirty="0"/>
              <a:t>服务，推荐</a:t>
            </a:r>
            <a:r>
              <a:rPr lang="en-US" altLang="zh-CN" dirty="0"/>
              <a:t>S</a:t>
            </a:r>
            <a:r>
              <a:rPr lang="zh-CN" altLang="zh-CN" dirty="0"/>
              <a:t>值较大，</a:t>
            </a:r>
            <a:r>
              <a:rPr lang="en-US" altLang="zh-CN" dirty="0"/>
              <a:t>K</a:t>
            </a:r>
            <a:r>
              <a:rPr lang="zh-CN" altLang="zh-CN" dirty="0"/>
              <a:t>值较小（即晚启动，早关闭</a:t>
            </a:r>
            <a:r>
              <a:rPr lang="zh-CN" altLang="zh-CN" dirty="0" smtClean="0"/>
              <a:t>）</a:t>
            </a:r>
            <a:endParaRPr lang="zh-CN" altLang="zh-CN" dirty="0"/>
          </a:p>
        </p:txBody>
      </p:sp>
      <p:grpSp>
        <p:nvGrpSpPr>
          <p:cNvPr id="15" name="组合 2"/>
          <p:cNvGrpSpPr>
            <a:grpSpLocks/>
          </p:cNvGrpSpPr>
          <p:nvPr/>
        </p:nvGrpSpPr>
        <p:grpSpPr bwMode="auto">
          <a:xfrm>
            <a:off x="3642099" y="1931932"/>
            <a:ext cx="3543973" cy="830261"/>
            <a:chOff x="3495960" y="3515220"/>
            <a:chExt cx="504216" cy="830930"/>
          </a:xfrm>
        </p:grpSpPr>
        <p:sp>
          <p:nvSpPr>
            <p:cNvPr id="16" name="矩形 1"/>
            <p:cNvSpPr>
              <a:spLocks noChangeArrowheads="1"/>
            </p:cNvSpPr>
            <p:nvPr/>
          </p:nvSpPr>
          <p:spPr bwMode="auto">
            <a:xfrm>
              <a:off x="3495960" y="3515220"/>
              <a:ext cx="504216" cy="830930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7" name="矩形 16"/>
            <p:cNvSpPr>
              <a:spLocks noChangeArrowheads="1"/>
            </p:cNvSpPr>
            <p:nvPr/>
          </p:nvSpPr>
          <p:spPr bwMode="auto">
            <a:xfrm>
              <a:off x="3530272" y="3551942"/>
              <a:ext cx="469904" cy="585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chkconfig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: 35 85 15</a:t>
              </a:r>
            </a:p>
          </p:txBody>
        </p:sp>
      </p:grpSp>
      <p:sp>
        <p:nvSpPr>
          <p:cNvPr id="18" name="椭圆 17"/>
          <p:cNvSpPr/>
          <p:nvPr/>
        </p:nvSpPr>
        <p:spPr>
          <a:xfrm>
            <a:off x="6758455" y="1534791"/>
            <a:ext cx="794282" cy="79428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</a:rPr>
              <a:t>1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030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sz="2400" dirty="0" smtClean="0"/>
              <a:t>3.2 Linux</a:t>
            </a:r>
            <a:r>
              <a:rPr lang="zh-CN" altLang="en-US" sz="2400" dirty="0" smtClean="0"/>
              <a:t>环境下安装</a:t>
            </a:r>
            <a:r>
              <a:rPr lang="en-US" altLang="zh-CN" sz="2400" dirty="0" smtClean="0"/>
              <a:t>Nginx</a:t>
            </a:r>
            <a:endParaRPr lang="zh-CN" altLang="en-US" sz="2400" dirty="0"/>
          </a:p>
        </p:txBody>
      </p:sp>
      <p:sp>
        <p:nvSpPr>
          <p:cNvPr id="19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5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后续操作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设置开机自启动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2"/>
          <p:cNvGrpSpPr>
            <a:grpSpLocks/>
          </p:cNvGrpSpPr>
          <p:nvPr/>
        </p:nvGrpSpPr>
        <p:grpSpPr bwMode="auto">
          <a:xfrm>
            <a:off x="1823671" y="1939346"/>
            <a:ext cx="5361245" cy="830261"/>
            <a:chOff x="3495960" y="3515220"/>
            <a:chExt cx="762767" cy="830930"/>
          </a:xfrm>
        </p:grpSpPr>
        <p:sp>
          <p:nvSpPr>
            <p:cNvPr id="6" name="矩形 1"/>
            <p:cNvSpPr>
              <a:spLocks noChangeArrowheads="1"/>
            </p:cNvSpPr>
            <p:nvPr/>
          </p:nvSpPr>
          <p:spPr bwMode="auto">
            <a:xfrm>
              <a:off x="3495960" y="3515220"/>
              <a:ext cx="762767" cy="830930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" name="矩形 6"/>
            <p:cNvSpPr>
              <a:spLocks noChangeArrowheads="1"/>
            </p:cNvSpPr>
            <p:nvPr/>
          </p:nvSpPr>
          <p:spPr bwMode="auto">
            <a:xfrm>
              <a:off x="3530272" y="3551942"/>
              <a:ext cx="728455" cy="510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chkconfig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--add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nginx</a:t>
              </a:r>
              <a:endPara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3554" name="Picture 2" descr="dfgdfgdsdfsdffg题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645" y="2910032"/>
            <a:ext cx="5344271" cy="333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椭圆 7"/>
          <p:cNvSpPr/>
          <p:nvPr/>
        </p:nvSpPr>
        <p:spPr>
          <a:xfrm>
            <a:off x="6758422" y="1539316"/>
            <a:ext cx="794282" cy="79428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2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76262" y="4750131"/>
            <a:ext cx="4809545" cy="234000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/>
          <p:cNvCxnSpPr/>
          <p:nvPr/>
        </p:nvCxnSpPr>
        <p:spPr>
          <a:xfrm>
            <a:off x="4480543" y="4488872"/>
            <a:ext cx="269588" cy="296884"/>
          </a:xfrm>
          <a:prstGeom prst="straightConnector1">
            <a:avLst/>
          </a:prstGeom>
          <a:ln w="19050">
            <a:solidFill>
              <a:srgbClr val="FFFF00"/>
            </a:solidFill>
            <a:prstDash val="solid"/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606720" y="4522746"/>
            <a:ext cx="269588" cy="296884"/>
          </a:xfrm>
          <a:prstGeom prst="straightConnector1">
            <a:avLst/>
          </a:prstGeom>
          <a:ln w="19050">
            <a:solidFill>
              <a:srgbClr val="FFFF00"/>
            </a:solidFill>
            <a:prstDash val="solid"/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66994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sz="2400" dirty="0" smtClean="0"/>
              <a:t>3.2 Linux</a:t>
            </a:r>
            <a:r>
              <a:rPr lang="zh-CN" altLang="en-US" sz="2400" dirty="0" smtClean="0"/>
              <a:t>环境下安装</a:t>
            </a:r>
            <a:r>
              <a:rPr lang="en-US" altLang="zh-CN" sz="2400" dirty="0" smtClean="0"/>
              <a:t>Nginx</a:t>
            </a:r>
            <a:endParaRPr lang="zh-CN" altLang="en-US" sz="2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371973" y="1272514"/>
            <a:ext cx="2232248" cy="504056"/>
            <a:chOff x="6444208" y="1011134"/>
            <a:chExt cx="2232248" cy="504056"/>
          </a:xfrm>
        </p:grpSpPr>
        <p:grpSp>
          <p:nvGrpSpPr>
            <p:cNvPr id="14" name="组合 13"/>
            <p:cNvGrpSpPr/>
            <p:nvPr/>
          </p:nvGrpSpPr>
          <p:grpSpPr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1547664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多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2123728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学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2699792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一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3275856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招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15" name="直接连接符 14"/>
            <p:cNvCxnSpPr/>
            <p:nvPr/>
          </p:nvCxnSpPr>
          <p:spPr>
            <a:xfrm>
              <a:off x="6444208" y="1515190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rgbClr val="C00000"/>
                  </a:gs>
                  <a:gs pos="20000">
                    <a:srgbClr val="FF0000"/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矩形 38"/>
          <p:cNvSpPr>
            <a:spLocks noChangeArrowheads="1"/>
          </p:cNvSpPr>
          <p:nvPr/>
        </p:nvSpPr>
        <p:spPr bwMode="auto">
          <a:xfrm>
            <a:off x="2802577" y="1403139"/>
            <a:ext cx="58782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查看服务启动和关闭顺序</a:t>
            </a:r>
          </a:p>
        </p:txBody>
      </p:sp>
      <p:sp>
        <p:nvSpPr>
          <p:cNvPr id="28" name="矩形 27"/>
          <p:cNvSpPr/>
          <p:nvPr/>
        </p:nvSpPr>
        <p:spPr>
          <a:xfrm>
            <a:off x="362198" y="1948174"/>
            <a:ext cx="8401792" cy="1111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prstClr val="black"/>
                </a:solidFill>
              </a:rPr>
              <a:t>在</a:t>
            </a:r>
            <a:r>
              <a:rPr lang="en-US" altLang="zh-CN" dirty="0">
                <a:solidFill>
                  <a:prstClr val="black"/>
                </a:solidFill>
              </a:rPr>
              <a:t>CentOS</a:t>
            </a:r>
            <a:r>
              <a:rPr lang="zh-CN" altLang="en-US" dirty="0">
                <a:solidFill>
                  <a:prstClr val="black"/>
                </a:solidFill>
              </a:rPr>
              <a:t>系统中，服务的启动和关闭顺序是在“</a:t>
            </a:r>
            <a:r>
              <a:rPr lang="en-US" altLang="zh-CN" b="1" u="sng" dirty="0">
                <a:solidFill>
                  <a:srgbClr val="0070C0"/>
                </a:solidFill>
              </a:rPr>
              <a:t>/</a:t>
            </a:r>
            <a:r>
              <a:rPr lang="en-US" altLang="zh-CN" b="1" u="sng" dirty="0" err="1">
                <a:solidFill>
                  <a:srgbClr val="0070C0"/>
                </a:solidFill>
              </a:rPr>
              <a:t>etc</a:t>
            </a:r>
            <a:r>
              <a:rPr lang="en-US" altLang="zh-CN" b="1" u="sng" dirty="0">
                <a:solidFill>
                  <a:srgbClr val="0070C0"/>
                </a:solidFill>
              </a:rPr>
              <a:t>/</a:t>
            </a:r>
            <a:r>
              <a:rPr lang="en-US" altLang="zh-CN" b="1" u="sng" dirty="0" err="1">
                <a:solidFill>
                  <a:srgbClr val="0070C0"/>
                </a:solidFill>
              </a:rPr>
              <a:t>rc</a:t>
            </a:r>
            <a:r>
              <a:rPr lang="zh-CN" altLang="en-US" b="1" u="sng" dirty="0">
                <a:solidFill>
                  <a:srgbClr val="0070C0"/>
                </a:solidFill>
              </a:rPr>
              <a:t>数字</a:t>
            </a:r>
            <a:r>
              <a:rPr lang="en-US" altLang="zh-CN" b="1" u="sng" dirty="0">
                <a:solidFill>
                  <a:srgbClr val="0070C0"/>
                </a:solidFill>
              </a:rPr>
              <a:t>.</a:t>
            </a:r>
            <a:r>
              <a:rPr lang="en-US" altLang="zh-CN" b="1" u="sng" dirty="0" smtClean="0">
                <a:solidFill>
                  <a:srgbClr val="0070C0"/>
                </a:solidFill>
              </a:rPr>
              <a:t>d</a:t>
            </a:r>
            <a:r>
              <a:rPr lang="zh-CN" altLang="en-US" dirty="0" smtClean="0">
                <a:solidFill>
                  <a:prstClr val="black"/>
                </a:solidFill>
              </a:rPr>
              <a:t>”目录</a:t>
            </a:r>
            <a:r>
              <a:rPr lang="zh-CN" altLang="en-US" dirty="0">
                <a:solidFill>
                  <a:prstClr val="black"/>
                </a:solidFill>
              </a:rPr>
              <a:t>中保存的，“</a:t>
            </a:r>
            <a:r>
              <a:rPr lang="zh-CN" altLang="en-US" b="1" u="sng" dirty="0">
                <a:solidFill>
                  <a:srgbClr val="0070C0"/>
                </a:solidFill>
              </a:rPr>
              <a:t>数字</a:t>
            </a:r>
            <a:r>
              <a:rPr lang="zh-CN" altLang="en-US" dirty="0">
                <a:solidFill>
                  <a:prstClr val="black"/>
                </a:solidFill>
              </a:rPr>
              <a:t>”表示</a:t>
            </a:r>
            <a:r>
              <a:rPr lang="zh-CN" altLang="en-US" b="1" u="sng" dirty="0">
                <a:solidFill>
                  <a:srgbClr val="0070C0"/>
                </a:solidFill>
              </a:rPr>
              <a:t>运行级别</a:t>
            </a:r>
            <a:r>
              <a:rPr lang="zh-CN" altLang="en-US" dirty="0" smtClean="0">
                <a:solidFill>
                  <a:prstClr val="black"/>
                </a:solidFill>
              </a:rPr>
              <a:t>。</a:t>
            </a:r>
            <a:endParaRPr lang="en-US" altLang="zh-CN" dirty="0" smtClean="0">
              <a:solidFill>
                <a:prstClr val="black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663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sz="2400" dirty="0" smtClean="0"/>
              <a:t>3.2 Linux</a:t>
            </a:r>
            <a:r>
              <a:rPr lang="zh-CN" altLang="en-US" sz="2400" dirty="0" smtClean="0"/>
              <a:t>环境下安装</a:t>
            </a:r>
            <a:r>
              <a:rPr lang="en-US" altLang="zh-CN" sz="2400" dirty="0" smtClean="0"/>
              <a:t>Nginx</a:t>
            </a:r>
            <a:endParaRPr lang="zh-CN" altLang="en-US" sz="2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371973" y="1272514"/>
            <a:ext cx="2232248" cy="504056"/>
            <a:chOff x="6444208" y="1011134"/>
            <a:chExt cx="2232248" cy="504056"/>
          </a:xfrm>
        </p:grpSpPr>
        <p:grpSp>
          <p:nvGrpSpPr>
            <p:cNvPr id="14" name="组合 13"/>
            <p:cNvGrpSpPr/>
            <p:nvPr/>
          </p:nvGrpSpPr>
          <p:grpSpPr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1547664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多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2123728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学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2699792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一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3275856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招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15" name="直接连接符 14"/>
            <p:cNvCxnSpPr/>
            <p:nvPr/>
          </p:nvCxnSpPr>
          <p:spPr>
            <a:xfrm>
              <a:off x="6444208" y="1515190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rgbClr val="C00000"/>
                  </a:gs>
                  <a:gs pos="20000">
                    <a:srgbClr val="FF0000"/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矩形 38"/>
          <p:cNvSpPr>
            <a:spLocks noChangeArrowheads="1"/>
          </p:cNvSpPr>
          <p:nvPr/>
        </p:nvSpPr>
        <p:spPr bwMode="auto">
          <a:xfrm>
            <a:off x="2802577" y="1403139"/>
            <a:ext cx="58782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查看服务启动和关闭顺序</a:t>
            </a:r>
          </a:p>
        </p:txBody>
      </p:sp>
      <p:sp>
        <p:nvSpPr>
          <p:cNvPr id="28" name="矩形 27"/>
          <p:cNvSpPr/>
          <p:nvPr/>
        </p:nvSpPr>
        <p:spPr>
          <a:xfrm>
            <a:off x="362198" y="1948174"/>
            <a:ext cx="8401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prstClr val="black"/>
                </a:solidFill>
              </a:rPr>
              <a:t>以</a:t>
            </a:r>
            <a:r>
              <a:rPr lang="zh-CN" altLang="en-US" dirty="0">
                <a:solidFill>
                  <a:prstClr val="black"/>
                </a:solidFill>
              </a:rPr>
              <a:t>启动级别</a:t>
            </a:r>
            <a:r>
              <a:rPr lang="en-US" altLang="zh-CN" dirty="0">
                <a:solidFill>
                  <a:prstClr val="black"/>
                </a:solidFill>
              </a:rPr>
              <a:t>3</a:t>
            </a:r>
            <a:r>
              <a:rPr lang="zh-CN" altLang="en-US" dirty="0">
                <a:solidFill>
                  <a:prstClr val="black"/>
                </a:solidFill>
              </a:rPr>
              <a:t>为例，进入到“</a:t>
            </a:r>
            <a:r>
              <a:rPr lang="en-US" altLang="zh-CN" dirty="0">
                <a:solidFill>
                  <a:prstClr val="black"/>
                </a:solidFill>
              </a:rPr>
              <a:t>/</a:t>
            </a:r>
            <a:r>
              <a:rPr lang="en-US" altLang="zh-CN" dirty="0" err="1">
                <a:solidFill>
                  <a:prstClr val="black"/>
                </a:solidFill>
              </a:rPr>
              <a:t>etc</a:t>
            </a:r>
            <a:r>
              <a:rPr lang="en-US" altLang="zh-CN" dirty="0">
                <a:solidFill>
                  <a:prstClr val="black"/>
                </a:solidFill>
              </a:rPr>
              <a:t>/rc3.d</a:t>
            </a:r>
            <a:r>
              <a:rPr lang="en-US" altLang="zh-CN" dirty="0">
                <a:solidFill>
                  <a:prstClr val="black"/>
                </a:solidFill>
                <a:latin typeface="宋体" panose="02010600030101010101" pitchFamily="2" charset="-122"/>
              </a:rPr>
              <a:t>”</a:t>
            </a:r>
            <a:r>
              <a:rPr lang="zh-CN" altLang="en-US" dirty="0">
                <a:solidFill>
                  <a:prstClr val="black"/>
                </a:solidFill>
              </a:rPr>
              <a:t>目录下查看文件</a:t>
            </a:r>
            <a:r>
              <a:rPr lang="zh-CN" altLang="en-US" dirty="0" smtClean="0">
                <a:solidFill>
                  <a:prstClr val="black"/>
                </a:solidFill>
              </a:rPr>
              <a:t>列表。</a:t>
            </a:r>
            <a:endParaRPr lang="zh-CN" altLang="en-US" dirty="0">
              <a:solidFill>
                <a:prstClr val="black"/>
              </a:solidFill>
            </a:endParaRPr>
          </a:p>
        </p:txBody>
      </p:sp>
      <p:pic>
        <p:nvPicPr>
          <p:cNvPr id="24578" name="Picture 2" descr="无标第三方的范德萨题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708" y="2596491"/>
            <a:ext cx="6068272" cy="376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9838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sz="2400" dirty="0" smtClean="0"/>
              <a:t>3.2 Linux</a:t>
            </a:r>
            <a:r>
              <a:rPr lang="zh-CN" altLang="en-US" sz="2400" dirty="0" smtClean="0"/>
              <a:t>环境下安装</a:t>
            </a:r>
            <a:r>
              <a:rPr lang="en-US" altLang="zh-CN" sz="2400" dirty="0" smtClean="0"/>
              <a:t>Nginx</a:t>
            </a:r>
            <a:endParaRPr lang="zh-CN" altLang="en-US" sz="2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371973" y="1272514"/>
            <a:ext cx="2232248" cy="504056"/>
            <a:chOff x="6444208" y="1011134"/>
            <a:chExt cx="2232248" cy="504056"/>
          </a:xfrm>
        </p:grpSpPr>
        <p:grpSp>
          <p:nvGrpSpPr>
            <p:cNvPr id="14" name="组合 13"/>
            <p:cNvGrpSpPr/>
            <p:nvPr/>
          </p:nvGrpSpPr>
          <p:grpSpPr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1547664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多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2123728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学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2699792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一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3275856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招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15" name="直接连接符 14"/>
            <p:cNvCxnSpPr/>
            <p:nvPr/>
          </p:nvCxnSpPr>
          <p:spPr>
            <a:xfrm>
              <a:off x="6444208" y="1515190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rgbClr val="C00000"/>
                  </a:gs>
                  <a:gs pos="20000">
                    <a:srgbClr val="FF0000"/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矩形 38"/>
          <p:cNvSpPr>
            <a:spLocks noChangeArrowheads="1"/>
          </p:cNvSpPr>
          <p:nvPr/>
        </p:nvSpPr>
        <p:spPr bwMode="auto">
          <a:xfrm>
            <a:off x="2802577" y="1403139"/>
            <a:ext cx="58782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查看服务启动和关闭顺序</a:t>
            </a:r>
          </a:p>
        </p:txBody>
      </p:sp>
      <p:sp>
        <p:nvSpPr>
          <p:cNvPr id="28" name="矩形 27"/>
          <p:cNvSpPr/>
          <p:nvPr/>
        </p:nvSpPr>
        <p:spPr>
          <a:xfrm>
            <a:off x="362198" y="1948174"/>
            <a:ext cx="84017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prstClr val="black"/>
                </a:solidFill>
              </a:rPr>
              <a:t>以</a:t>
            </a:r>
            <a:r>
              <a:rPr lang="zh-CN" altLang="en-US" dirty="0">
                <a:solidFill>
                  <a:prstClr val="black"/>
                </a:solidFill>
              </a:rPr>
              <a:t>启动级别</a:t>
            </a:r>
            <a:r>
              <a:rPr lang="en-US" altLang="zh-CN" dirty="0">
                <a:solidFill>
                  <a:prstClr val="black"/>
                </a:solidFill>
              </a:rPr>
              <a:t>3</a:t>
            </a:r>
            <a:r>
              <a:rPr lang="zh-CN" altLang="en-US" dirty="0">
                <a:solidFill>
                  <a:prstClr val="black"/>
                </a:solidFill>
              </a:rPr>
              <a:t>为例，进入到“</a:t>
            </a:r>
            <a:r>
              <a:rPr lang="en-US" altLang="zh-CN" dirty="0">
                <a:solidFill>
                  <a:prstClr val="black"/>
                </a:solidFill>
              </a:rPr>
              <a:t>/</a:t>
            </a:r>
            <a:r>
              <a:rPr lang="en-US" altLang="zh-CN" dirty="0" err="1">
                <a:solidFill>
                  <a:prstClr val="black"/>
                </a:solidFill>
              </a:rPr>
              <a:t>etc</a:t>
            </a:r>
            <a:r>
              <a:rPr lang="en-US" altLang="zh-CN" dirty="0">
                <a:solidFill>
                  <a:prstClr val="black"/>
                </a:solidFill>
              </a:rPr>
              <a:t>/rc3.d</a:t>
            </a:r>
            <a:r>
              <a:rPr lang="en-US" altLang="zh-CN" dirty="0">
                <a:solidFill>
                  <a:prstClr val="black"/>
                </a:solidFill>
                <a:latin typeface="宋体" panose="02010600030101010101" pitchFamily="2" charset="-122"/>
              </a:rPr>
              <a:t>”</a:t>
            </a:r>
            <a:r>
              <a:rPr lang="zh-CN" altLang="en-US" dirty="0">
                <a:solidFill>
                  <a:prstClr val="black"/>
                </a:solidFill>
              </a:rPr>
              <a:t>目录下查看文件</a:t>
            </a:r>
            <a:r>
              <a:rPr lang="zh-CN" altLang="en-US" dirty="0" smtClean="0">
                <a:solidFill>
                  <a:prstClr val="black"/>
                </a:solidFill>
              </a:rPr>
              <a:t>列表。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prstClr val="black"/>
                </a:solidFill>
              </a:rPr>
              <a:t>所有的文件都是</a:t>
            </a:r>
            <a:r>
              <a:rPr lang="en-US" altLang="zh-CN" dirty="0">
                <a:solidFill>
                  <a:prstClr val="black"/>
                </a:solidFill>
              </a:rPr>
              <a:t>/</a:t>
            </a:r>
            <a:r>
              <a:rPr lang="en-US" altLang="zh-CN" dirty="0" err="1">
                <a:solidFill>
                  <a:prstClr val="black"/>
                </a:solidFill>
              </a:rPr>
              <a:t>etc</a:t>
            </a:r>
            <a:r>
              <a:rPr lang="en-US" altLang="zh-CN" dirty="0">
                <a:solidFill>
                  <a:prstClr val="black"/>
                </a:solidFill>
              </a:rPr>
              <a:t>/</a:t>
            </a:r>
            <a:r>
              <a:rPr lang="en-US" altLang="zh-CN" dirty="0" err="1">
                <a:solidFill>
                  <a:prstClr val="black"/>
                </a:solidFill>
              </a:rPr>
              <a:t>init.d</a:t>
            </a:r>
            <a:r>
              <a:rPr lang="zh-CN" altLang="en-US" dirty="0">
                <a:solidFill>
                  <a:prstClr val="black"/>
                </a:solidFill>
              </a:rPr>
              <a:t>中的服务脚本的软链接，其文件名格式是由</a:t>
            </a:r>
            <a:r>
              <a:rPr lang="en-US" altLang="zh-CN" dirty="0">
                <a:solidFill>
                  <a:prstClr val="black"/>
                </a:solidFill>
              </a:rPr>
              <a:t>S</a:t>
            </a:r>
            <a:r>
              <a:rPr lang="zh-CN" altLang="en-US" dirty="0">
                <a:solidFill>
                  <a:prstClr val="black"/>
                </a:solidFill>
              </a:rPr>
              <a:t>或</a:t>
            </a:r>
            <a:r>
              <a:rPr lang="en-US" altLang="zh-CN" dirty="0">
                <a:solidFill>
                  <a:prstClr val="black"/>
                </a:solidFill>
              </a:rPr>
              <a:t>K</a:t>
            </a:r>
            <a:r>
              <a:rPr lang="zh-CN" altLang="en-US" dirty="0">
                <a:solidFill>
                  <a:prstClr val="black"/>
                </a:solidFill>
              </a:rPr>
              <a:t>、顺序值、服务名称三部分组成的</a:t>
            </a:r>
            <a:r>
              <a:rPr lang="zh-CN" altLang="en-US" dirty="0" smtClean="0">
                <a:solidFill>
                  <a:prstClr val="black"/>
                </a:solidFill>
              </a:rPr>
              <a:t>。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prstClr val="black"/>
                </a:solidFill>
              </a:rPr>
              <a:t>对于</a:t>
            </a:r>
            <a:r>
              <a:rPr lang="zh-CN" altLang="en-US" dirty="0">
                <a:solidFill>
                  <a:prstClr val="black"/>
                </a:solidFill>
              </a:rPr>
              <a:t>底层的系统服务，通常</a:t>
            </a:r>
            <a:r>
              <a:rPr lang="en-US" altLang="zh-CN" dirty="0">
                <a:solidFill>
                  <a:prstClr val="black"/>
                </a:solidFill>
              </a:rPr>
              <a:t>S</a:t>
            </a:r>
            <a:r>
              <a:rPr lang="zh-CN" altLang="en-US" dirty="0">
                <a:solidFill>
                  <a:prstClr val="black"/>
                </a:solidFill>
              </a:rPr>
              <a:t>值小</a:t>
            </a:r>
            <a:r>
              <a:rPr lang="en-US" altLang="zh-CN" dirty="0">
                <a:solidFill>
                  <a:prstClr val="black"/>
                </a:solidFill>
              </a:rPr>
              <a:t>K</a:t>
            </a:r>
            <a:r>
              <a:rPr lang="zh-CN" altLang="en-US" dirty="0">
                <a:solidFill>
                  <a:prstClr val="black"/>
                </a:solidFill>
              </a:rPr>
              <a:t>值大（即早启动、晚关闭），而对于普通服务，通常</a:t>
            </a:r>
            <a:r>
              <a:rPr lang="en-US" altLang="zh-CN" dirty="0">
                <a:solidFill>
                  <a:prstClr val="black"/>
                </a:solidFill>
              </a:rPr>
              <a:t>S</a:t>
            </a:r>
            <a:r>
              <a:rPr lang="zh-CN" altLang="en-US" dirty="0">
                <a:solidFill>
                  <a:prstClr val="black"/>
                </a:solidFill>
              </a:rPr>
              <a:t>值大</a:t>
            </a:r>
            <a:r>
              <a:rPr lang="en-US" altLang="zh-CN" dirty="0">
                <a:solidFill>
                  <a:prstClr val="black"/>
                </a:solidFill>
              </a:rPr>
              <a:t>K</a:t>
            </a:r>
            <a:r>
              <a:rPr lang="zh-CN" altLang="en-US" dirty="0">
                <a:solidFill>
                  <a:prstClr val="black"/>
                </a:solidFill>
              </a:rPr>
              <a:t>值小（即晚启动、早关闭）。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798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3.1 Linux</a:t>
            </a:r>
            <a:r>
              <a:rPr lang="zh-CN" altLang="en-US" dirty="0"/>
              <a:t>服务器搭建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最小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化安装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CentOS——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创建虚拟机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2198" y="1948174"/>
            <a:ext cx="84017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 smtClean="0">
                <a:solidFill>
                  <a:srgbClr val="0070C0"/>
                </a:solidFill>
              </a:rPr>
              <a:t>具体操作步骤</a:t>
            </a:r>
            <a:endParaRPr lang="en-US" altLang="zh-CN" b="1" u="sng" dirty="0" smtClean="0">
              <a:solidFill>
                <a:srgbClr val="0070C0"/>
              </a:solidFill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 startAt="6"/>
            </a:pPr>
            <a:r>
              <a:rPr lang="zh-CN" altLang="en-US" dirty="0" smtClean="0"/>
              <a:t>指定</a:t>
            </a:r>
            <a:r>
              <a:rPr lang="zh-CN" altLang="en-US" dirty="0"/>
              <a:t>磁盘容量大小，此处配置</a:t>
            </a:r>
            <a:r>
              <a:rPr lang="en-US" altLang="zh-CN" dirty="0"/>
              <a:t>10G</a:t>
            </a:r>
            <a:r>
              <a:rPr lang="zh-CN" altLang="en-US" dirty="0"/>
              <a:t>的空间即</a:t>
            </a:r>
            <a:r>
              <a:rPr lang="zh-CN" altLang="en-US" dirty="0" smtClean="0"/>
              <a:t>可。如果</a:t>
            </a:r>
            <a:r>
              <a:rPr lang="zh-CN" altLang="en-US" dirty="0"/>
              <a:t>物理机支持大于</a:t>
            </a:r>
            <a:r>
              <a:rPr lang="en-US" altLang="zh-CN" dirty="0"/>
              <a:t>4G</a:t>
            </a:r>
            <a:r>
              <a:rPr lang="zh-CN" altLang="en-US" dirty="0"/>
              <a:t>以上的单文件，则选择</a:t>
            </a:r>
            <a:r>
              <a:rPr lang="en-US" altLang="zh-CN" dirty="0"/>
              <a:t>【</a:t>
            </a:r>
            <a:r>
              <a:rPr lang="zh-CN" altLang="en-US" dirty="0"/>
              <a:t>将虚拟磁盘存储为单个文件</a:t>
            </a:r>
            <a:r>
              <a:rPr lang="en-US" altLang="zh-CN" dirty="0"/>
              <a:t>】</a:t>
            </a:r>
            <a:r>
              <a:rPr lang="zh-CN" altLang="en-US" dirty="0"/>
              <a:t>。在完成此处的配置后单击</a:t>
            </a:r>
            <a:r>
              <a:rPr lang="en-US" altLang="zh-CN" dirty="0"/>
              <a:t>【</a:t>
            </a:r>
            <a:r>
              <a:rPr lang="zh-CN" altLang="en-US" dirty="0"/>
              <a:t>下一步</a:t>
            </a:r>
            <a:r>
              <a:rPr lang="en-US" altLang="zh-CN" dirty="0"/>
              <a:t>】</a:t>
            </a:r>
            <a:r>
              <a:rPr lang="zh-CN" altLang="en-US" dirty="0"/>
              <a:t>继续。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672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sz="2400" dirty="0" smtClean="0"/>
              <a:t>3.2 Linux</a:t>
            </a:r>
            <a:r>
              <a:rPr lang="zh-CN" altLang="en-US" sz="2400" dirty="0" smtClean="0"/>
              <a:t>环境下安装</a:t>
            </a:r>
            <a:r>
              <a:rPr lang="en-US" altLang="zh-CN" sz="2400" dirty="0" smtClean="0"/>
              <a:t>Nginx</a:t>
            </a:r>
            <a:endParaRPr lang="zh-CN" altLang="en-US" sz="2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371973" y="1272514"/>
            <a:ext cx="2232248" cy="504056"/>
            <a:chOff x="6444208" y="1011134"/>
            <a:chExt cx="2232248" cy="504056"/>
          </a:xfrm>
        </p:grpSpPr>
        <p:grpSp>
          <p:nvGrpSpPr>
            <p:cNvPr id="14" name="组合 13"/>
            <p:cNvGrpSpPr/>
            <p:nvPr/>
          </p:nvGrpSpPr>
          <p:grpSpPr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1547664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多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2123728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学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2699792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一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3275856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招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15" name="直接连接符 14"/>
            <p:cNvCxnSpPr/>
            <p:nvPr/>
          </p:nvCxnSpPr>
          <p:spPr>
            <a:xfrm>
              <a:off x="6444208" y="1515190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rgbClr val="C00000"/>
                  </a:gs>
                  <a:gs pos="20000">
                    <a:srgbClr val="FF0000"/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矩形 38"/>
          <p:cNvSpPr>
            <a:spLocks noChangeArrowheads="1"/>
          </p:cNvSpPr>
          <p:nvPr/>
        </p:nvSpPr>
        <p:spPr bwMode="auto">
          <a:xfrm>
            <a:off x="2802577" y="1403139"/>
            <a:ext cx="58782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查看服务启动和关闭顺序</a:t>
            </a:r>
          </a:p>
        </p:txBody>
      </p:sp>
      <p:sp>
        <p:nvSpPr>
          <p:cNvPr id="28" name="矩形 27"/>
          <p:cNvSpPr/>
          <p:nvPr/>
        </p:nvSpPr>
        <p:spPr>
          <a:xfrm>
            <a:off x="362198" y="1948174"/>
            <a:ext cx="84017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prstClr val="black"/>
                </a:solidFill>
              </a:rPr>
              <a:t>在系统开机时，会按照</a:t>
            </a:r>
            <a:r>
              <a:rPr lang="en-US" altLang="zh-CN" dirty="0">
                <a:solidFill>
                  <a:prstClr val="black"/>
                </a:solidFill>
              </a:rPr>
              <a:t>S</a:t>
            </a:r>
            <a:r>
              <a:rPr lang="zh-CN" altLang="en-US" dirty="0">
                <a:solidFill>
                  <a:prstClr val="black"/>
                </a:solidFill>
              </a:rPr>
              <a:t>的顺序从小到大调用脚本，并传递参数“</a:t>
            </a:r>
            <a:r>
              <a:rPr lang="en-US" altLang="zh-CN" dirty="0">
                <a:solidFill>
                  <a:prstClr val="black"/>
                </a:solidFill>
              </a:rPr>
              <a:t>start</a:t>
            </a:r>
            <a:r>
              <a:rPr lang="en-US" altLang="zh-CN" dirty="0" smtClean="0">
                <a:solidFill>
                  <a:prstClr val="black"/>
                </a:solidFill>
                <a:latin typeface="宋体" panose="02010600030101010101" pitchFamily="2" charset="-122"/>
              </a:rPr>
              <a:t>”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prstClr val="black"/>
                </a:solidFill>
              </a:rPr>
              <a:t>在</a:t>
            </a:r>
            <a:r>
              <a:rPr lang="zh-CN" altLang="en-US" dirty="0">
                <a:solidFill>
                  <a:prstClr val="black"/>
                </a:solidFill>
              </a:rPr>
              <a:t>系统关闭时，会按照</a:t>
            </a:r>
            <a:r>
              <a:rPr lang="en-US" altLang="zh-CN" dirty="0">
                <a:solidFill>
                  <a:prstClr val="black"/>
                </a:solidFill>
              </a:rPr>
              <a:t>K</a:t>
            </a:r>
            <a:r>
              <a:rPr lang="zh-CN" altLang="en-US" dirty="0">
                <a:solidFill>
                  <a:prstClr val="black"/>
                </a:solidFill>
              </a:rPr>
              <a:t>的顺序从小到大调用脚本，并传递参数“</a:t>
            </a:r>
            <a:r>
              <a:rPr lang="en-US" altLang="zh-CN" dirty="0">
                <a:solidFill>
                  <a:prstClr val="black"/>
                </a:solidFill>
              </a:rPr>
              <a:t>stop</a:t>
            </a:r>
            <a:r>
              <a:rPr lang="en-US" altLang="zh-CN" dirty="0" smtClean="0">
                <a:solidFill>
                  <a:prstClr val="black"/>
                </a:solidFill>
                <a:latin typeface="宋体" panose="02010600030101010101" pitchFamily="2" charset="-122"/>
              </a:rPr>
              <a:t>”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prstClr val="black"/>
                </a:solidFill>
              </a:rPr>
              <a:t>若</a:t>
            </a:r>
            <a:r>
              <a:rPr lang="zh-CN" altLang="en-US" dirty="0">
                <a:solidFill>
                  <a:prstClr val="black"/>
                </a:solidFill>
              </a:rPr>
              <a:t>需要修改顺序时，可以修改服务脚本中“</a:t>
            </a:r>
            <a:r>
              <a:rPr lang="en-US" altLang="zh-CN" dirty="0">
                <a:solidFill>
                  <a:prstClr val="black"/>
                </a:solidFill>
              </a:rPr>
              <a:t># </a:t>
            </a:r>
            <a:r>
              <a:rPr lang="en-US" altLang="zh-CN" dirty="0" err="1">
                <a:solidFill>
                  <a:prstClr val="black"/>
                </a:solidFill>
              </a:rPr>
              <a:t>chkconfig</a:t>
            </a:r>
            <a:r>
              <a:rPr lang="en-US" altLang="zh-CN" dirty="0">
                <a:solidFill>
                  <a:prstClr val="black"/>
                </a:solidFill>
              </a:rPr>
              <a:t>:</a:t>
            </a:r>
            <a:r>
              <a:rPr lang="en-US" altLang="zh-CN" dirty="0">
                <a:solidFill>
                  <a:prstClr val="black"/>
                </a:solidFill>
                <a:latin typeface="宋体" panose="02010600030101010101" pitchFamily="2" charset="-122"/>
              </a:rPr>
              <a:t>”</a:t>
            </a:r>
            <a:r>
              <a:rPr lang="zh-CN" altLang="en-US" dirty="0">
                <a:solidFill>
                  <a:prstClr val="black"/>
                </a:solidFill>
              </a:rPr>
              <a:t>指定的顺序，然后使用</a:t>
            </a:r>
            <a:r>
              <a:rPr lang="en-US" altLang="zh-CN" dirty="0" err="1">
                <a:solidFill>
                  <a:prstClr val="black"/>
                </a:solidFill>
              </a:rPr>
              <a:t>chkconfig</a:t>
            </a:r>
            <a:r>
              <a:rPr lang="zh-CN" altLang="en-US" dirty="0">
                <a:solidFill>
                  <a:prstClr val="black"/>
                </a:solidFill>
              </a:rPr>
              <a:t>命令重新添加</a:t>
            </a:r>
            <a:r>
              <a:rPr lang="zh-CN" altLang="en-US" dirty="0" smtClean="0">
                <a:solidFill>
                  <a:prstClr val="black"/>
                </a:solidFill>
              </a:rPr>
              <a:t>服务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547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US" altLang="zh-CN" sz="2000" dirty="0" smtClean="0"/>
              <a:t>3.3 Windows</a:t>
            </a:r>
            <a:r>
              <a:rPr lang="zh-CN" altLang="en-US" sz="2000" dirty="0"/>
              <a:t>环境下使用</a:t>
            </a:r>
            <a:r>
              <a:rPr lang="en-US" altLang="zh-CN" sz="2000" dirty="0"/>
              <a:t>Nginx</a:t>
            </a:r>
            <a:endParaRPr lang="zh-CN" altLang="en-US" sz="2000" dirty="0"/>
          </a:p>
        </p:txBody>
      </p:sp>
      <p:sp>
        <p:nvSpPr>
          <p:cNvPr id="3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下载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并解压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2197" y="1948174"/>
            <a:ext cx="86511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prstClr val="black"/>
                </a:solidFill>
              </a:rPr>
              <a:t>下载</a:t>
            </a:r>
            <a:r>
              <a:rPr lang="en-US" altLang="zh-CN" dirty="0">
                <a:solidFill>
                  <a:prstClr val="black"/>
                </a:solidFill>
              </a:rPr>
              <a:t>Stable version</a:t>
            </a:r>
            <a:r>
              <a:rPr lang="zh-CN" altLang="en-US" dirty="0">
                <a:solidFill>
                  <a:prstClr val="black"/>
                </a:solidFill>
              </a:rPr>
              <a:t>（稳定版）的</a:t>
            </a:r>
            <a:r>
              <a:rPr lang="en-US" altLang="zh-CN" dirty="0">
                <a:solidFill>
                  <a:prstClr val="black"/>
                </a:solidFill>
              </a:rPr>
              <a:t>windows</a:t>
            </a:r>
            <a:r>
              <a:rPr lang="zh-CN" altLang="en-US" dirty="0">
                <a:solidFill>
                  <a:prstClr val="black"/>
                </a:solidFill>
              </a:rPr>
              <a:t>版本</a:t>
            </a:r>
            <a:r>
              <a:rPr lang="en-US" altLang="zh-CN" dirty="0">
                <a:solidFill>
                  <a:prstClr val="black"/>
                </a:solidFill>
              </a:rPr>
              <a:t>Nginx</a:t>
            </a:r>
            <a:r>
              <a:rPr lang="zh-CN" altLang="en-US" dirty="0">
                <a:solidFill>
                  <a:prstClr val="black"/>
                </a:solidFill>
              </a:rPr>
              <a:t>，文件名为</a:t>
            </a:r>
            <a:r>
              <a:rPr lang="en-US" altLang="zh-CN" dirty="0" smtClean="0">
                <a:solidFill>
                  <a:prstClr val="black"/>
                </a:solidFill>
              </a:rPr>
              <a:t>nginx-1.10.1.zip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prstClr val="black"/>
                </a:solidFill>
              </a:rPr>
              <a:t>下载</a:t>
            </a:r>
            <a:r>
              <a:rPr lang="zh-CN" altLang="en-US" dirty="0">
                <a:solidFill>
                  <a:prstClr val="black"/>
                </a:solidFill>
              </a:rPr>
              <a:t>后解压到目录“</a:t>
            </a:r>
            <a:r>
              <a:rPr lang="en-US" altLang="zh-CN" dirty="0">
                <a:solidFill>
                  <a:prstClr val="black"/>
                </a:solidFill>
              </a:rPr>
              <a:t>C:\web\nginx1.10</a:t>
            </a:r>
            <a:r>
              <a:rPr lang="en-US" altLang="zh-CN" dirty="0">
                <a:solidFill>
                  <a:prstClr val="black"/>
                </a:solidFill>
                <a:latin typeface="宋体" panose="02010600030101010101" pitchFamily="2" charset="-122"/>
              </a:rPr>
              <a:t>”</a:t>
            </a:r>
            <a:r>
              <a:rPr lang="zh-CN" altLang="en-US" dirty="0">
                <a:solidFill>
                  <a:prstClr val="black"/>
                </a:solidFill>
              </a:rPr>
              <a:t>中（也可以是其他路径</a:t>
            </a:r>
            <a:r>
              <a:rPr lang="zh-CN" altLang="en-US" dirty="0" smtClean="0">
                <a:solidFill>
                  <a:prstClr val="black"/>
                </a:solidFill>
              </a:rPr>
              <a:t>）</a:t>
            </a:r>
            <a:endParaRPr lang="zh-CN" altLang="en-US" dirty="0">
              <a:solidFill>
                <a:prstClr val="black"/>
              </a:solidFill>
            </a:endParaRPr>
          </a:p>
        </p:txBody>
      </p:sp>
      <p:pic>
        <p:nvPicPr>
          <p:cNvPr id="25602" name="Picture 2" descr="sdfsdfsfd题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74" y="3255380"/>
            <a:ext cx="4763165" cy="2734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5326087" y="3340049"/>
            <a:ext cx="355665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/>
              <a:t>conf</a:t>
            </a:r>
            <a:r>
              <a:rPr lang="zh-CN" altLang="zh-CN" dirty="0"/>
              <a:t>目录存放</a:t>
            </a:r>
            <a:r>
              <a:rPr lang="en-US" altLang="zh-CN" dirty="0"/>
              <a:t>Nginx</a:t>
            </a:r>
            <a:r>
              <a:rPr lang="zh-CN" altLang="zh-CN" dirty="0"/>
              <a:t>的</a:t>
            </a:r>
            <a:r>
              <a:rPr lang="zh-CN" altLang="zh-CN" dirty="0" smtClean="0"/>
              <a:t>配置文件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contrib</a:t>
            </a:r>
            <a:r>
              <a:rPr lang="zh-CN" altLang="zh-CN" dirty="0"/>
              <a:t>目录存放一些实用</a:t>
            </a:r>
            <a:r>
              <a:rPr lang="zh-CN" altLang="zh-CN" dirty="0" smtClean="0"/>
              <a:t>工具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docs</a:t>
            </a:r>
            <a:r>
              <a:rPr lang="zh-CN" altLang="zh-CN" dirty="0"/>
              <a:t>目录存放</a:t>
            </a:r>
            <a:r>
              <a:rPr lang="zh-CN" altLang="zh-CN" dirty="0" smtClean="0"/>
              <a:t>文档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html</a:t>
            </a:r>
            <a:r>
              <a:rPr lang="zh-CN" altLang="zh-CN" dirty="0"/>
              <a:t>目录存放网站默认</a:t>
            </a:r>
            <a:r>
              <a:rPr lang="zh-CN" altLang="zh-CN" dirty="0" smtClean="0"/>
              <a:t>目录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logs</a:t>
            </a:r>
            <a:r>
              <a:rPr lang="zh-CN" altLang="zh-CN" dirty="0"/>
              <a:t>目录存放</a:t>
            </a:r>
            <a:r>
              <a:rPr lang="zh-CN" altLang="zh-CN" dirty="0" smtClean="0"/>
              <a:t>日志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temp</a:t>
            </a:r>
            <a:r>
              <a:rPr lang="zh-CN" altLang="zh-CN" dirty="0"/>
              <a:t>目录存放临时</a:t>
            </a:r>
            <a:r>
              <a:rPr lang="zh-CN" altLang="zh-CN" dirty="0" smtClean="0"/>
              <a:t>文件</a:t>
            </a:r>
            <a:endParaRPr lang="zh-CN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529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US" altLang="zh-CN" sz="2000" dirty="0" smtClean="0"/>
              <a:t>3.3 Windows</a:t>
            </a:r>
            <a:r>
              <a:rPr lang="zh-CN" altLang="en-US" sz="2000" dirty="0"/>
              <a:t>环境下使用</a:t>
            </a:r>
            <a:r>
              <a:rPr lang="en-US" altLang="zh-CN" sz="2000" dirty="0"/>
              <a:t>Nginx</a:t>
            </a:r>
            <a:endParaRPr lang="zh-CN" altLang="en-US" sz="2000" dirty="0"/>
          </a:p>
        </p:txBody>
      </p:sp>
      <p:sp>
        <p:nvSpPr>
          <p:cNvPr id="3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启动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与停止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2197" y="1948174"/>
            <a:ext cx="8651173" cy="1111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prstClr val="black"/>
                </a:solidFill>
              </a:rPr>
              <a:t>Windows</a:t>
            </a:r>
            <a:r>
              <a:rPr lang="zh-CN" altLang="en-US" dirty="0">
                <a:solidFill>
                  <a:prstClr val="black"/>
                </a:solidFill>
              </a:rPr>
              <a:t>版本的</a:t>
            </a:r>
            <a:r>
              <a:rPr lang="en-US" altLang="zh-CN" dirty="0">
                <a:solidFill>
                  <a:prstClr val="black"/>
                </a:solidFill>
              </a:rPr>
              <a:t>Nginx</a:t>
            </a:r>
            <a:r>
              <a:rPr lang="zh-CN" altLang="en-US" dirty="0">
                <a:solidFill>
                  <a:prstClr val="black"/>
                </a:solidFill>
              </a:rPr>
              <a:t>的启动非常简单，双击</a:t>
            </a:r>
            <a:r>
              <a:rPr lang="en-US" altLang="zh-CN" dirty="0">
                <a:solidFill>
                  <a:prstClr val="black"/>
                </a:solidFill>
              </a:rPr>
              <a:t>nginx.exe</a:t>
            </a:r>
            <a:r>
              <a:rPr lang="zh-CN" altLang="en-US" dirty="0">
                <a:solidFill>
                  <a:prstClr val="black"/>
                </a:solidFill>
              </a:rPr>
              <a:t>启动程序即可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prstClr val="black"/>
                </a:solidFill>
              </a:rPr>
              <a:t>在</a:t>
            </a:r>
            <a:r>
              <a:rPr lang="en-US" altLang="zh-CN" dirty="0">
                <a:solidFill>
                  <a:prstClr val="black"/>
                </a:solidFill>
              </a:rPr>
              <a:t>Nginx</a:t>
            </a:r>
            <a:r>
              <a:rPr lang="zh-CN" altLang="en-US" dirty="0">
                <a:solidFill>
                  <a:prstClr val="black"/>
                </a:solidFill>
              </a:rPr>
              <a:t>启动后，可以利用</a:t>
            </a:r>
            <a:r>
              <a:rPr lang="en-US" altLang="zh-CN" dirty="0" err="1">
                <a:solidFill>
                  <a:prstClr val="black"/>
                </a:solidFill>
              </a:rPr>
              <a:t>cmd</a:t>
            </a:r>
            <a:r>
              <a:rPr lang="zh-CN" altLang="en-US" dirty="0">
                <a:solidFill>
                  <a:prstClr val="black"/>
                </a:solidFill>
              </a:rPr>
              <a:t>命令行工具执行</a:t>
            </a:r>
            <a:r>
              <a:rPr lang="en-US" altLang="zh-CN" dirty="0" err="1">
                <a:solidFill>
                  <a:prstClr val="black"/>
                </a:solidFill>
              </a:rPr>
              <a:t>tasklist</a:t>
            </a:r>
            <a:r>
              <a:rPr lang="zh-CN" altLang="en-US" dirty="0">
                <a:solidFill>
                  <a:prstClr val="black"/>
                </a:solidFill>
              </a:rPr>
              <a:t>命令查看进程</a:t>
            </a:r>
          </a:p>
        </p:txBody>
      </p:sp>
      <p:pic>
        <p:nvPicPr>
          <p:cNvPr id="26626" name="Picture 2" descr="无标fdgdfgdfg题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146" y="3331029"/>
            <a:ext cx="6365273" cy="1772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46918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US" altLang="zh-CN" sz="2000" dirty="0" smtClean="0"/>
              <a:t>3.3 Windows</a:t>
            </a:r>
            <a:r>
              <a:rPr lang="zh-CN" altLang="en-US" sz="2000" dirty="0"/>
              <a:t>环境下使用</a:t>
            </a:r>
            <a:r>
              <a:rPr lang="en-US" altLang="zh-CN" sz="2000" dirty="0"/>
              <a:t>Nginx</a:t>
            </a:r>
            <a:endParaRPr lang="zh-CN" altLang="en-US" sz="2000" dirty="0"/>
          </a:p>
        </p:txBody>
      </p:sp>
      <p:sp>
        <p:nvSpPr>
          <p:cNvPr id="3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启动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与停止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01673" y="2494167"/>
            <a:ext cx="8302939" cy="2160000"/>
            <a:chOff x="415635" y="2398807"/>
            <a:chExt cx="7920000" cy="2160000"/>
          </a:xfrm>
        </p:grpSpPr>
        <p:sp>
          <p:nvSpPr>
            <p:cNvPr id="7" name="矩形 6"/>
            <p:cNvSpPr/>
            <p:nvPr/>
          </p:nvSpPr>
          <p:spPr>
            <a:xfrm>
              <a:off x="415635" y="2398807"/>
              <a:ext cx="7920000" cy="216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67544" y="2461481"/>
              <a:ext cx="7812000" cy="203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582375" y="2114165"/>
            <a:ext cx="1235034" cy="866899"/>
            <a:chOff x="7623958" y="2018805"/>
            <a:chExt cx="1235034" cy="866899"/>
          </a:xfrm>
        </p:grpSpPr>
        <p:sp>
          <p:nvSpPr>
            <p:cNvPr id="10" name="泪滴形 9"/>
            <p:cNvSpPr/>
            <p:nvPr/>
          </p:nvSpPr>
          <p:spPr>
            <a:xfrm>
              <a:off x="7623958" y="2018805"/>
              <a:ext cx="1235034" cy="866899"/>
            </a:xfrm>
            <a:prstGeom prst="teardrop">
              <a:avLst/>
            </a:prstGeom>
            <a:solidFill>
              <a:srgbClr val="C00000"/>
            </a:solidFill>
            <a:ln w="571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7800681" y="2137197"/>
              <a:ext cx="90601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注意</a:t>
              </a:r>
              <a:endPara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530984" y="2876345"/>
            <a:ext cx="8233004" cy="1111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smtClean="0"/>
              <a:t>Nginx</a:t>
            </a:r>
            <a:r>
              <a:rPr lang="zh-CN" altLang="en-US" dirty="0"/>
              <a:t>默认监听的端口号是</a:t>
            </a:r>
            <a:r>
              <a:rPr lang="en-US" altLang="zh-CN" dirty="0"/>
              <a:t>80</a:t>
            </a:r>
            <a:r>
              <a:rPr lang="zh-CN" altLang="en-US" dirty="0"/>
              <a:t>，因此应确保</a:t>
            </a:r>
            <a:r>
              <a:rPr lang="en-US" altLang="zh-CN" dirty="0"/>
              <a:t>80</a:t>
            </a:r>
            <a:r>
              <a:rPr lang="zh-CN" altLang="en-US" dirty="0"/>
              <a:t>端口没有被其他程序占用，如</a:t>
            </a:r>
            <a:r>
              <a:rPr lang="en-US" altLang="zh-CN" dirty="0" err="1"/>
              <a:t>Micorsoft</a:t>
            </a:r>
            <a:r>
              <a:rPr lang="en-US" altLang="zh-CN" dirty="0"/>
              <a:t> IIS</a:t>
            </a:r>
            <a:r>
              <a:rPr lang="zh-CN" altLang="en-US" dirty="0"/>
              <a:t>、</a:t>
            </a:r>
            <a:r>
              <a:rPr lang="en-US" altLang="zh-CN" dirty="0"/>
              <a:t>Apache HTTP Server</a:t>
            </a:r>
            <a:r>
              <a:rPr lang="zh-CN" altLang="en-US" dirty="0"/>
              <a:t>或</a:t>
            </a:r>
            <a:r>
              <a:rPr lang="en-US" altLang="zh-CN" dirty="0"/>
              <a:t>Tomcat</a:t>
            </a:r>
            <a:r>
              <a:rPr lang="zh-CN" altLang="en-US" dirty="0"/>
              <a:t>等</a:t>
            </a:r>
            <a:r>
              <a:rPr lang="en-US" altLang="zh-CN" dirty="0"/>
              <a:t>Web</a:t>
            </a:r>
            <a:r>
              <a:rPr lang="zh-CN" altLang="en-US" dirty="0"/>
              <a:t>服务器软件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528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US" altLang="zh-CN" sz="2000" dirty="0" smtClean="0"/>
              <a:t>3.3 Windows</a:t>
            </a:r>
            <a:r>
              <a:rPr lang="zh-CN" altLang="en-US" sz="2000" dirty="0"/>
              <a:t>环境下使用</a:t>
            </a:r>
            <a:r>
              <a:rPr lang="en-US" altLang="zh-CN" sz="2000" dirty="0"/>
              <a:t>Nginx</a:t>
            </a:r>
            <a:endParaRPr lang="zh-CN" altLang="en-US" sz="2000" dirty="0"/>
          </a:p>
        </p:txBody>
      </p:sp>
      <p:sp>
        <p:nvSpPr>
          <p:cNvPr id="3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启动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与停止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2197" y="1948174"/>
            <a:ext cx="86511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在命令行中执行“</a:t>
            </a:r>
            <a:r>
              <a:rPr lang="en-US" altLang="zh-CN" b="1" u="sng" dirty="0" err="1">
                <a:solidFill>
                  <a:srgbClr val="0070C0"/>
                </a:solidFill>
              </a:rPr>
              <a:t>netstat</a:t>
            </a:r>
            <a:r>
              <a:rPr lang="en-US" altLang="zh-CN" b="1" u="sng" dirty="0">
                <a:solidFill>
                  <a:srgbClr val="0070C0"/>
                </a:solidFill>
              </a:rPr>
              <a:t> -</a:t>
            </a:r>
            <a:r>
              <a:rPr lang="en-US" altLang="zh-CN" b="1" u="sng" dirty="0" err="1">
                <a:solidFill>
                  <a:srgbClr val="0070C0"/>
                </a:solidFill>
              </a:rPr>
              <a:t>ano</a:t>
            </a:r>
            <a:r>
              <a:rPr lang="en-US" altLang="zh-CN" b="1" u="sng" dirty="0">
                <a:solidFill>
                  <a:srgbClr val="0070C0"/>
                </a:solidFill>
                <a:latin typeface="宋体" panose="02010600030101010101" pitchFamily="2" charset="-122"/>
              </a:rPr>
              <a:t>”</a:t>
            </a:r>
            <a:r>
              <a:rPr lang="zh-CN" altLang="en-US" b="1" u="sng" dirty="0">
                <a:solidFill>
                  <a:srgbClr val="0070C0"/>
                </a:solidFill>
              </a:rPr>
              <a:t>命令可以查看</a:t>
            </a:r>
            <a:r>
              <a:rPr lang="en-US" altLang="zh-CN" b="1" u="sng" dirty="0">
                <a:solidFill>
                  <a:srgbClr val="0070C0"/>
                </a:solidFill>
              </a:rPr>
              <a:t>80</a:t>
            </a:r>
            <a:r>
              <a:rPr lang="zh-CN" altLang="en-US" b="1" u="sng" dirty="0">
                <a:solidFill>
                  <a:srgbClr val="0070C0"/>
                </a:solidFill>
              </a:rPr>
              <a:t>端口当前是否已经占用</a:t>
            </a:r>
          </a:p>
        </p:txBody>
      </p:sp>
      <p:pic>
        <p:nvPicPr>
          <p:cNvPr id="14" name="Picture 2" descr="无标fdgdfgdfg题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392" y="2962894"/>
            <a:ext cx="6365273" cy="1772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0522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US" altLang="zh-CN" sz="2000" dirty="0" smtClean="0"/>
              <a:t>3.3 Windows</a:t>
            </a:r>
            <a:r>
              <a:rPr lang="zh-CN" altLang="en-US" sz="2000" dirty="0"/>
              <a:t>环境下使用</a:t>
            </a:r>
            <a:r>
              <a:rPr lang="en-US" altLang="zh-CN" sz="2000" dirty="0"/>
              <a:t>Nginx</a:t>
            </a:r>
            <a:endParaRPr lang="zh-CN" altLang="en-US" sz="2000" dirty="0"/>
          </a:p>
        </p:txBody>
      </p:sp>
      <p:sp>
        <p:nvSpPr>
          <p:cNvPr id="3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启动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与停止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2198" y="1948174"/>
            <a:ext cx="84136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 smtClean="0">
                <a:solidFill>
                  <a:srgbClr val="0070C0"/>
                </a:solidFill>
              </a:rPr>
              <a:t>停止</a:t>
            </a:r>
            <a:r>
              <a:rPr lang="en-US" altLang="zh-CN" b="1" u="sng" dirty="0">
                <a:solidFill>
                  <a:srgbClr val="0070C0"/>
                </a:solidFill>
              </a:rPr>
              <a:t>Nginx</a:t>
            </a:r>
            <a:r>
              <a:rPr lang="zh-CN" altLang="en-US" b="1" u="sng" dirty="0">
                <a:solidFill>
                  <a:srgbClr val="0070C0"/>
                </a:solidFill>
              </a:rPr>
              <a:t>服务，则需要以管理员身份打开</a:t>
            </a:r>
            <a:r>
              <a:rPr lang="en-US" altLang="zh-CN" b="1" u="sng" dirty="0" err="1">
                <a:solidFill>
                  <a:srgbClr val="0070C0"/>
                </a:solidFill>
              </a:rPr>
              <a:t>cmd</a:t>
            </a:r>
            <a:r>
              <a:rPr lang="zh-CN" altLang="en-US" b="1" u="sng" dirty="0">
                <a:solidFill>
                  <a:srgbClr val="0070C0"/>
                </a:solidFill>
              </a:rPr>
              <a:t>命令窗口，切换到</a:t>
            </a:r>
            <a:r>
              <a:rPr lang="en-US" altLang="zh-CN" b="1" u="sng" dirty="0">
                <a:solidFill>
                  <a:srgbClr val="0070C0"/>
                </a:solidFill>
              </a:rPr>
              <a:t>nginx.exe</a:t>
            </a:r>
            <a:r>
              <a:rPr lang="zh-CN" altLang="en-US" b="1" u="sng" dirty="0">
                <a:solidFill>
                  <a:srgbClr val="0070C0"/>
                </a:solidFill>
              </a:rPr>
              <a:t>所在的目录，执行以下命令即可。</a:t>
            </a:r>
          </a:p>
        </p:txBody>
      </p:sp>
      <p:grpSp>
        <p:nvGrpSpPr>
          <p:cNvPr id="6" name="组合 2"/>
          <p:cNvGrpSpPr>
            <a:grpSpLocks/>
          </p:cNvGrpSpPr>
          <p:nvPr/>
        </p:nvGrpSpPr>
        <p:grpSpPr bwMode="auto">
          <a:xfrm>
            <a:off x="1968004" y="3542515"/>
            <a:ext cx="5361245" cy="830261"/>
            <a:chOff x="3495960" y="3515220"/>
            <a:chExt cx="762767" cy="830930"/>
          </a:xfrm>
        </p:grpSpPr>
        <p:sp>
          <p:nvSpPr>
            <p:cNvPr id="7" name="矩形 1"/>
            <p:cNvSpPr>
              <a:spLocks noChangeArrowheads="1"/>
            </p:cNvSpPr>
            <p:nvPr/>
          </p:nvSpPr>
          <p:spPr bwMode="auto">
            <a:xfrm>
              <a:off x="3495960" y="3515220"/>
              <a:ext cx="762767" cy="830930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矩形 7"/>
            <p:cNvSpPr>
              <a:spLocks noChangeArrowheads="1"/>
            </p:cNvSpPr>
            <p:nvPr/>
          </p:nvSpPr>
          <p:spPr bwMode="auto">
            <a:xfrm>
              <a:off x="3530272" y="3551942"/>
              <a:ext cx="728455" cy="510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C:\web\nginx1.10&gt;nginx.exe –s stop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8512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US" altLang="zh-CN" sz="2000" dirty="0" smtClean="0"/>
              <a:t>3.3 Windows</a:t>
            </a:r>
            <a:r>
              <a:rPr lang="zh-CN" altLang="en-US" sz="2000" dirty="0"/>
              <a:t>环境下使用</a:t>
            </a:r>
            <a:r>
              <a:rPr lang="en-US" altLang="zh-CN" sz="2000" dirty="0"/>
              <a:t>Nginx</a:t>
            </a:r>
            <a:endParaRPr lang="zh-CN" altLang="en-US" sz="2000" dirty="0"/>
          </a:p>
        </p:txBody>
      </p:sp>
      <p:sp>
        <p:nvSpPr>
          <p:cNvPr id="3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访问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测试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7198" y="1948174"/>
            <a:ext cx="85680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u="sng" dirty="0" smtClean="0">
                <a:solidFill>
                  <a:srgbClr val="0070C0"/>
                </a:solidFill>
              </a:rPr>
              <a:t>Nginx</a:t>
            </a:r>
            <a:r>
              <a:rPr lang="zh-CN" altLang="en-US" b="1" u="sng" dirty="0" smtClean="0">
                <a:solidFill>
                  <a:srgbClr val="0070C0"/>
                </a:solidFill>
              </a:rPr>
              <a:t>启动</a:t>
            </a:r>
            <a:r>
              <a:rPr lang="zh-CN" altLang="en-US" b="1" u="sng" dirty="0">
                <a:solidFill>
                  <a:srgbClr val="0070C0"/>
                </a:solidFill>
              </a:rPr>
              <a:t>后</a:t>
            </a:r>
            <a:r>
              <a:rPr lang="zh-CN" altLang="en-US" b="1" u="sng" dirty="0" smtClean="0">
                <a:solidFill>
                  <a:srgbClr val="0070C0"/>
                </a:solidFill>
              </a:rPr>
              <a:t>，在</a:t>
            </a:r>
            <a:r>
              <a:rPr lang="zh-CN" altLang="en-US" b="1" u="sng" dirty="0">
                <a:solidFill>
                  <a:srgbClr val="0070C0"/>
                </a:solidFill>
              </a:rPr>
              <a:t>浏览器输入“</a:t>
            </a:r>
            <a:r>
              <a:rPr lang="en-US" altLang="zh-CN" b="1" u="sng" dirty="0">
                <a:solidFill>
                  <a:srgbClr val="0070C0"/>
                </a:solidFill>
              </a:rPr>
              <a:t>http://localhost</a:t>
            </a:r>
            <a:r>
              <a:rPr lang="en-US" altLang="zh-CN" b="1" u="sng" dirty="0">
                <a:solidFill>
                  <a:srgbClr val="0070C0"/>
                </a:solidFill>
                <a:latin typeface="宋体" panose="02010600030101010101" pitchFamily="2" charset="-122"/>
              </a:rPr>
              <a:t>”</a:t>
            </a:r>
            <a:r>
              <a:rPr lang="zh-CN" altLang="en-US" b="1" u="sng" dirty="0">
                <a:solidFill>
                  <a:srgbClr val="0070C0"/>
                </a:solidFill>
              </a:rPr>
              <a:t>或“</a:t>
            </a:r>
            <a:r>
              <a:rPr lang="en-US" altLang="zh-CN" b="1" u="sng" dirty="0">
                <a:solidFill>
                  <a:srgbClr val="0070C0"/>
                </a:solidFill>
              </a:rPr>
              <a:t>http://127.0.0.1</a:t>
            </a:r>
            <a:r>
              <a:rPr lang="en-US" altLang="zh-CN" b="1" u="sng" dirty="0">
                <a:solidFill>
                  <a:srgbClr val="0070C0"/>
                </a:solidFill>
                <a:latin typeface="宋体" panose="02010600030101010101" pitchFamily="2" charset="-122"/>
              </a:rPr>
              <a:t>”</a:t>
            </a:r>
            <a:r>
              <a:rPr lang="zh-CN" altLang="en-US" b="1" u="sng" dirty="0">
                <a:solidFill>
                  <a:srgbClr val="0070C0"/>
                </a:solidFill>
              </a:rPr>
              <a:t>进行访问。</a:t>
            </a:r>
          </a:p>
        </p:txBody>
      </p:sp>
      <p:pic>
        <p:nvPicPr>
          <p:cNvPr id="27650" name="Picture 2" descr="无sdfsdfds标题 - 副本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449" y="2809047"/>
            <a:ext cx="5526734" cy="2982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7619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课后练习</a:t>
            </a:r>
            <a:endParaRPr lang="zh-CN" altLang="en-US" dirty="0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327150" y="2555875"/>
            <a:ext cx="6858000" cy="3552825"/>
          </a:xfrm>
          <a:prstGeom prst="rect">
            <a:avLst/>
          </a:prstGeom>
          <a:solidFill>
            <a:sysClr val="window" lastClr="FFFFFF"/>
          </a:solidFill>
          <a:ln>
            <a:solidFill>
              <a:sysClr val="window" lastClr="FFFFFF">
                <a:lumMod val="85000"/>
              </a:sysClr>
            </a:solidFill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/>
            </a:endParaRPr>
          </a:p>
        </p:txBody>
      </p:sp>
      <p:grpSp>
        <p:nvGrpSpPr>
          <p:cNvPr id="9" name="组合 21"/>
          <p:cNvGrpSpPr>
            <a:grpSpLocks/>
          </p:cNvGrpSpPr>
          <p:nvPr/>
        </p:nvGrpSpPr>
        <p:grpSpPr bwMode="auto">
          <a:xfrm>
            <a:off x="381000" y="1409700"/>
            <a:ext cx="7804150" cy="1471613"/>
            <a:chOff x="465918" y="1192212"/>
            <a:chExt cx="7804150" cy="1471613"/>
          </a:xfrm>
        </p:grpSpPr>
        <p:sp>
          <p:nvSpPr>
            <p:cNvPr id="10" name="单圆角矩形 9"/>
            <p:cNvSpPr/>
            <p:nvPr/>
          </p:nvSpPr>
          <p:spPr bwMode="auto">
            <a:xfrm>
              <a:off x="1412068" y="1320800"/>
              <a:ext cx="6858000" cy="1017587"/>
            </a:xfrm>
            <a:prstGeom prst="round1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pic>
          <p:nvPicPr>
            <p:cNvPr id="11" name="Picture 17" descr="C:\Users\admin\Desktop\8879-12030919353077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918" y="1192212"/>
              <a:ext cx="1457325" cy="1471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1327150" y="1816248"/>
            <a:ext cx="6858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 smtClean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每</a:t>
            </a:r>
            <a:r>
              <a:rPr lang="zh-CN" altLang="en-US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隔</a:t>
            </a:r>
            <a:r>
              <a:rPr lang="en-US" altLang="zh-CN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分钟更新一次系统时间</a:t>
            </a:r>
          </a:p>
        </p:txBody>
      </p:sp>
      <p:sp>
        <p:nvSpPr>
          <p:cNvPr id="13" name="矩形 12"/>
          <p:cNvSpPr/>
          <p:nvPr/>
        </p:nvSpPr>
        <p:spPr>
          <a:xfrm>
            <a:off x="1327150" y="2938163"/>
            <a:ext cx="6858000" cy="2531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在配置服务器的工作中，</a:t>
            </a:r>
            <a:r>
              <a:rPr lang="en-US" altLang="zh-CN" dirty="0" err="1"/>
              <a:t>crontab</a:t>
            </a:r>
            <a:r>
              <a:rPr lang="zh-CN" altLang="en-US" dirty="0"/>
              <a:t>是一个经常使用的命令，用于设置周期性被执行的任务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例如</a:t>
            </a:r>
            <a:r>
              <a:rPr lang="zh-CN" altLang="en-US" dirty="0"/>
              <a:t>，每小时执行一次脚本、每天清理一次临时文件和缓存、每周备份一次数据等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请</a:t>
            </a:r>
            <a:r>
              <a:rPr lang="zh-CN" altLang="en-US" dirty="0"/>
              <a:t>尝试在</a:t>
            </a:r>
            <a:r>
              <a:rPr lang="en-US" altLang="zh-CN" dirty="0"/>
              <a:t>CentOS</a:t>
            </a:r>
            <a:r>
              <a:rPr lang="zh-CN" altLang="en-US" dirty="0"/>
              <a:t>系统中实现每隔</a:t>
            </a:r>
            <a:r>
              <a:rPr lang="en-US" altLang="zh-CN" dirty="0"/>
              <a:t>1</a:t>
            </a:r>
            <a:r>
              <a:rPr lang="zh-CN" altLang="en-US" dirty="0"/>
              <a:t>分钟更新一次系统时间，从而在</a:t>
            </a:r>
            <a:r>
              <a:rPr lang="en-US" altLang="zh-CN" dirty="0"/>
              <a:t>VMware</a:t>
            </a:r>
            <a:r>
              <a:rPr lang="zh-CN" altLang="en-US" dirty="0"/>
              <a:t>还原快照后及时地自动更新时间。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45664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567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3.1 Linux</a:t>
            </a:r>
            <a:r>
              <a:rPr lang="zh-CN" altLang="en-US" dirty="0"/>
              <a:t>服务器搭建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最小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化安装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CentOS——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创建虚拟机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2198" y="1948174"/>
            <a:ext cx="8401792" cy="557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 smtClean="0">
                <a:solidFill>
                  <a:srgbClr val="0070C0"/>
                </a:solidFill>
              </a:rPr>
              <a:t>具体操作步骤</a:t>
            </a:r>
            <a:endParaRPr lang="en-US" altLang="zh-CN" b="1" u="sng" dirty="0" smtClean="0">
              <a:solidFill>
                <a:srgbClr val="0070C0"/>
              </a:solidFill>
            </a:endParaRPr>
          </a:p>
        </p:txBody>
      </p:sp>
      <p:pic>
        <p:nvPicPr>
          <p:cNvPr id="4098" name="Picture 2" descr="无dfgdgdgdg标题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035" y="2189706"/>
            <a:ext cx="3534269" cy="3934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圆角矩形 5"/>
          <p:cNvSpPr/>
          <p:nvPr/>
        </p:nvSpPr>
        <p:spPr>
          <a:xfrm>
            <a:off x="4325609" y="1863136"/>
            <a:ext cx="1968306" cy="55814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ea"/>
              <a:buAutoNum type="circleNumDbPlain" startAt="7"/>
            </a:pPr>
            <a:r>
              <a:rPr lang="zh-CN" altLang="en-US" dirty="0" smtClean="0">
                <a:solidFill>
                  <a:schemeClr val="tx1"/>
                </a:solidFill>
              </a:rPr>
              <a:t>自定义硬件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34532" y="5023263"/>
            <a:ext cx="1936232" cy="420535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262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3.1 Linux</a:t>
            </a:r>
            <a:r>
              <a:rPr lang="zh-CN" altLang="en-US" dirty="0"/>
              <a:t>服务器搭建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最小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化安装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CentOS——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创建虚拟机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908367"/>
              </p:ext>
            </p:extLst>
          </p:nvPr>
        </p:nvGraphicFramePr>
        <p:xfrm>
          <a:off x="914404" y="1971329"/>
          <a:ext cx="7457702" cy="318256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8788"/>
                <a:gridCol w="6008914"/>
              </a:tblGrid>
              <a:tr h="3978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effectLst/>
                          <a:latin typeface="+mn-lt"/>
                          <a:ea typeface="+mn-ea"/>
                        </a:rPr>
                        <a:t>硬件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effectLst/>
                          <a:latin typeface="+mn-lt"/>
                          <a:ea typeface="+mn-ea"/>
                        </a:rPr>
                        <a:t>说明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97821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处理器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请根据物理机的核心数设置虚拟机的总核心数（数量越多处理速度越快）</a:t>
                      </a:r>
                    </a:p>
                  </a:txBody>
                  <a:tcPr marL="68580" marR="68580" marT="0" marB="0" anchor="ctr"/>
                </a:tc>
              </a:tr>
              <a:tr h="397821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内存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最小支持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512MB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（但不支持图形安装界面），推荐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1024MB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97821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网络连接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使用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NAT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（网络地址转换）</a:t>
                      </a:r>
                    </a:p>
                  </a:txBody>
                  <a:tcPr marL="68580" marR="68580" marT="0" marB="0" anchor="ctr"/>
                </a:tc>
              </a:tr>
              <a:tr h="397821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磁盘空间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推荐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10 GB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或以上</a:t>
                      </a:r>
                    </a:p>
                  </a:txBody>
                  <a:tcPr marL="68580" marR="68580" marT="0" marB="0" anchor="ctr"/>
                </a:tc>
              </a:tr>
              <a:tr h="397821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USB</a:t>
                      </a: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控制器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不需要此虚拟设备</a:t>
                      </a:r>
                    </a:p>
                  </a:txBody>
                  <a:tcPr marL="68580" marR="68580" marT="0" marB="0" anchor="ctr"/>
                </a:tc>
              </a:tr>
              <a:tr h="397821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声卡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不需要此虚拟设备</a:t>
                      </a:r>
                    </a:p>
                  </a:txBody>
                  <a:tcPr marL="68580" marR="68580" marT="0" marB="0" anchor="ctr"/>
                </a:tc>
              </a:tr>
              <a:tr h="397821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打印机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不需要此虚拟设备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914404" y="5226028"/>
            <a:ext cx="7457702" cy="748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zh-CN" dirty="0" smtClean="0">
                <a:solidFill>
                  <a:srgbClr val="FF0000"/>
                </a:solidFill>
              </a:rPr>
              <a:t>当</a:t>
            </a:r>
            <a:r>
              <a:rPr lang="zh-CN" altLang="zh-CN" dirty="0">
                <a:solidFill>
                  <a:srgbClr val="FF0000"/>
                </a:solidFill>
              </a:rPr>
              <a:t>内存设置为</a:t>
            </a:r>
            <a:r>
              <a:rPr lang="en-US" altLang="zh-CN" dirty="0">
                <a:solidFill>
                  <a:srgbClr val="FF0000"/>
                </a:solidFill>
              </a:rPr>
              <a:t>512MB</a:t>
            </a:r>
            <a:r>
              <a:rPr lang="zh-CN" altLang="zh-CN" dirty="0">
                <a:solidFill>
                  <a:srgbClr val="FF0000"/>
                </a:solidFill>
              </a:rPr>
              <a:t>时，</a:t>
            </a:r>
            <a:r>
              <a:rPr lang="en-US" altLang="zh-CN" dirty="0">
                <a:solidFill>
                  <a:srgbClr val="FF0000"/>
                </a:solidFill>
              </a:rPr>
              <a:t>CentOS</a:t>
            </a:r>
            <a:r>
              <a:rPr lang="zh-CN" altLang="zh-CN" dirty="0">
                <a:solidFill>
                  <a:srgbClr val="FF0000"/>
                </a:solidFill>
              </a:rPr>
              <a:t>将不会启动图形化安装界面，并且只能进行最小化安装。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836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无gdfgdgd标题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924" y="2554115"/>
            <a:ext cx="5782482" cy="3258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3.1 Linux</a:t>
            </a:r>
            <a:r>
              <a:rPr lang="zh-CN" altLang="en-US" dirty="0"/>
              <a:t>服务器搭建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最小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化安装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CentOS——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创建虚拟机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2198" y="1948174"/>
            <a:ext cx="8401792" cy="557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 smtClean="0">
                <a:solidFill>
                  <a:srgbClr val="0070C0"/>
                </a:solidFill>
              </a:rPr>
              <a:t>具体操作步骤</a:t>
            </a:r>
            <a:endParaRPr lang="en-US" altLang="zh-CN" b="1" u="sng" dirty="0" smtClean="0">
              <a:solidFill>
                <a:srgbClr val="0070C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309762" y="2275045"/>
            <a:ext cx="1968306" cy="55814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ea"/>
              <a:buAutoNum type="circleNumDbPlain" startAt="8"/>
            </a:pPr>
            <a:r>
              <a:rPr lang="zh-CN" altLang="en-US" dirty="0" smtClean="0">
                <a:solidFill>
                  <a:schemeClr val="tx1"/>
                </a:solidFill>
              </a:rPr>
              <a:t>硬件定制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83842" y="3130717"/>
            <a:ext cx="1936232" cy="10524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382825" y="4400420"/>
            <a:ext cx="3027380" cy="5262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961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3.1 Linux</a:t>
            </a:r>
            <a:r>
              <a:rPr lang="zh-CN" altLang="en-US" dirty="0"/>
              <a:t>服务器搭建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最小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化安装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CentOS——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创建虚拟机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2198" y="1948174"/>
            <a:ext cx="84017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 smtClean="0">
                <a:solidFill>
                  <a:srgbClr val="0070C0"/>
                </a:solidFill>
              </a:rPr>
              <a:t>具体操作步骤</a:t>
            </a:r>
            <a:endParaRPr lang="en-US" altLang="zh-CN" b="1" u="sng" dirty="0" smtClean="0">
              <a:solidFill>
                <a:srgbClr val="0070C0"/>
              </a:solidFill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 startAt="9"/>
            </a:pPr>
            <a:r>
              <a:rPr lang="zh-CN" altLang="en-US" dirty="0" smtClean="0"/>
              <a:t>在</a:t>
            </a:r>
            <a:r>
              <a:rPr lang="zh-CN" altLang="en-US" dirty="0"/>
              <a:t>硬件定制完成之后，单击</a:t>
            </a:r>
            <a:r>
              <a:rPr lang="en-US" altLang="zh-CN" dirty="0"/>
              <a:t>【</a:t>
            </a:r>
            <a:r>
              <a:rPr lang="zh-CN" altLang="en-US" dirty="0"/>
              <a:t>关闭</a:t>
            </a:r>
            <a:r>
              <a:rPr lang="en-US" altLang="zh-CN" dirty="0"/>
              <a:t>】</a:t>
            </a:r>
            <a:r>
              <a:rPr lang="zh-CN" altLang="en-US" dirty="0"/>
              <a:t>，然后在“已准备好创建虚拟机”页面单击</a:t>
            </a:r>
            <a:r>
              <a:rPr lang="en-US" altLang="zh-CN" dirty="0"/>
              <a:t>【</a:t>
            </a:r>
            <a:r>
              <a:rPr lang="zh-CN" altLang="en-US" dirty="0"/>
              <a:t>完成</a:t>
            </a:r>
            <a:r>
              <a:rPr lang="en-US" altLang="zh-CN" dirty="0"/>
              <a:t>】</a:t>
            </a:r>
            <a:r>
              <a:rPr lang="zh-CN" altLang="en-US" dirty="0"/>
              <a:t>按钮即可完成虚拟机的创建。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09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3.1 Linux</a:t>
            </a:r>
            <a:r>
              <a:rPr lang="zh-CN" altLang="en-US" dirty="0"/>
              <a:t>服务器搭建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最小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化安装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CentOS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2198" y="1948174"/>
            <a:ext cx="84017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 smtClean="0">
                <a:solidFill>
                  <a:srgbClr val="0070C0"/>
                </a:solidFill>
              </a:rPr>
              <a:t>关于</a:t>
            </a:r>
            <a:r>
              <a:rPr lang="en-US" altLang="zh-CN" b="1" u="sng" dirty="0">
                <a:solidFill>
                  <a:srgbClr val="0070C0"/>
                </a:solidFill>
              </a:rPr>
              <a:t>CentOS</a:t>
            </a:r>
            <a:r>
              <a:rPr lang="zh-CN" altLang="en-US" b="1" u="sng" dirty="0">
                <a:solidFill>
                  <a:srgbClr val="0070C0"/>
                </a:solidFill>
              </a:rPr>
              <a:t>的安装步骤，前面是通过</a:t>
            </a:r>
            <a:r>
              <a:rPr lang="en-US" altLang="zh-CN" b="1" u="sng" dirty="0">
                <a:solidFill>
                  <a:srgbClr val="0070C0"/>
                </a:solidFill>
              </a:rPr>
              <a:t>VMware</a:t>
            </a:r>
            <a:r>
              <a:rPr lang="zh-CN" altLang="en-US" b="1" u="sng" dirty="0">
                <a:solidFill>
                  <a:srgbClr val="0070C0"/>
                </a:solidFill>
              </a:rPr>
              <a:t>的快捷安装功能来完成的。</a:t>
            </a:r>
            <a:endParaRPr lang="en-US" altLang="zh-CN" b="1" u="sng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本次在创建虚拟机时并没有开启快捷安装功能，因此在启动虚拟机后会读取光盘镜像进入到安装向导。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894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3.1 Linux</a:t>
            </a:r>
            <a:r>
              <a:rPr lang="zh-CN" altLang="en-US" dirty="0"/>
              <a:t>服务器搭建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最小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化安装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CentOS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149442"/>
              </p:ext>
            </p:extLst>
          </p:nvPr>
        </p:nvGraphicFramePr>
        <p:xfrm>
          <a:off x="510653" y="1971329"/>
          <a:ext cx="8110843" cy="412263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24433"/>
                <a:gridCol w="5486410"/>
              </a:tblGrid>
              <a:tr h="4544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effectLst/>
                          <a:latin typeface="+mn-lt"/>
                          <a:ea typeface="+mn-ea"/>
                        </a:rPr>
                        <a:t>安装步骤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effectLst/>
                          <a:latin typeface="+mn-lt"/>
                          <a:ea typeface="+mn-ea"/>
                        </a:rPr>
                        <a:t>配置说明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54403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启动菜单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选择“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Install or upgrade on existing system</a:t>
                      </a: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”（安装或升级系统）。</a:t>
                      </a:r>
                    </a:p>
                  </a:txBody>
                  <a:tcPr marL="68580" marR="68580" marT="0" marB="0" anchor="ctr"/>
                </a:tc>
              </a:tr>
              <a:tr h="454403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发现光盘（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Disc Found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选择“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Skip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”跳过光盘检查。</a:t>
                      </a:r>
                    </a:p>
                  </a:txBody>
                  <a:tcPr marL="68580" marR="68580" marT="0" marB="0" anchor="ctr"/>
                </a:tc>
              </a:tr>
              <a:tr h="454403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安装语言选择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选择简体中文或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English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（根据读者的偏好）。</a:t>
                      </a:r>
                    </a:p>
                  </a:txBody>
                  <a:tcPr marL="68580" marR="68580" marT="0" marB="0" anchor="ctr"/>
                </a:tc>
              </a:tr>
              <a:tr h="454403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键盘类型选择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选择“美国英语式”键盘。</a:t>
                      </a:r>
                    </a:p>
                  </a:txBody>
                  <a:tcPr marL="68580" marR="68580" marT="0" marB="0" anchor="ctr"/>
                </a:tc>
              </a:tr>
              <a:tr h="454403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您的安装将使用哪种设备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选择“基本存储设备”。</a:t>
                      </a:r>
                    </a:p>
                  </a:txBody>
                  <a:tcPr marL="68580" marR="68580" marT="0" marB="0" anchor="ctr"/>
                </a:tc>
              </a:tr>
              <a:tr h="454403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以下设备中可能包含数据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维持默认值并单击“是，忽略所有数据”按钮。</a:t>
                      </a:r>
                    </a:p>
                  </a:txBody>
                  <a:tcPr marL="68580" marR="68580" marT="0" marB="0" anchor="ctr"/>
                </a:tc>
              </a:tr>
              <a:tr h="454403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请为这台计算机命名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维持默认值并单击【下一步】。</a:t>
                      </a:r>
                    </a:p>
                  </a:txBody>
                  <a:tcPr marL="68580" marR="68580" marT="0" marB="0" anchor="ctr"/>
                </a:tc>
              </a:tr>
              <a:tr h="487413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请选择离本地时区最近的城市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城市选择“亚洲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/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上海”，并取消选中“系统时钟使用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UTC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时间”。然后单击【下一步】。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41795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3.1 Linux</a:t>
            </a:r>
            <a:r>
              <a:rPr lang="zh-CN" altLang="en-US" dirty="0"/>
              <a:t>服务器搭建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最小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化安装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CentOS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107226"/>
              </p:ext>
            </p:extLst>
          </p:nvPr>
        </p:nvGraphicFramePr>
        <p:xfrm>
          <a:off x="510653" y="1971329"/>
          <a:ext cx="8110843" cy="23050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24433"/>
                <a:gridCol w="5486410"/>
              </a:tblGrid>
              <a:tr h="4544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effectLst/>
                          <a:latin typeface="+mn-lt"/>
                          <a:ea typeface="+mn-ea"/>
                        </a:rPr>
                        <a:t>安装步骤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effectLst/>
                          <a:latin typeface="+mn-lt"/>
                          <a:ea typeface="+mn-ea"/>
                        </a:rPr>
                        <a:t>配置说明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87413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请为根用户输入一个密码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即配置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root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用户的密码，可以输入“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123456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” 并单击【下一步】，然后选择“无论如何都使用”。</a:t>
                      </a:r>
                    </a:p>
                  </a:txBody>
                  <a:tcPr marL="68580" marR="68580" marT="0" marB="0" anchor="ctr"/>
                </a:tc>
              </a:tr>
              <a:tr h="454403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您要进行哪种类型的安装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选择“使用所有空间”并单击【下一步】。</a:t>
                      </a:r>
                    </a:p>
                  </a:txBody>
                  <a:tcPr marL="68580" marR="68580" marT="0" marB="0" anchor="ctr"/>
                </a:tc>
              </a:tr>
              <a:tr h="454403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将存储配置写入磁盘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选择“将修改写入磁盘”。</a:t>
                      </a:r>
                    </a:p>
                  </a:txBody>
                  <a:tcPr marL="68580" marR="68580" marT="0" marB="0" anchor="ctr"/>
                </a:tc>
              </a:tr>
              <a:tr h="454403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选择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CentOS</a:t>
                      </a: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安装的软件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选择“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Minimal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”（最小安装）并单击【下一步】。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53478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9046" y="154546"/>
            <a:ext cx="4590502" cy="776289"/>
          </a:xfrm>
        </p:spPr>
        <p:txBody>
          <a:bodyPr/>
          <a:lstStyle/>
          <a:p>
            <a:pPr algn="ctr"/>
            <a:r>
              <a:rPr lang="zh-CN" altLang="en-US" sz="3200" b="1" dirty="0"/>
              <a:t>目录</a:t>
            </a: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3873500" y="3678238"/>
            <a:ext cx="3833813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ysDot"/>
            <a:headEnd type="oval" w="sm" len="sm"/>
            <a:tailEnd type="oval" w="sm" len="sm"/>
          </a:ln>
          <a:effectLst/>
        </p:spPr>
      </p:cxnSp>
      <p:sp>
        <p:nvSpPr>
          <p:cNvPr id="4" name="矩形 36"/>
          <p:cNvSpPr>
            <a:spLocks noChangeArrowheads="1"/>
          </p:cNvSpPr>
          <p:nvPr/>
        </p:nvSpPr>
        <p:spPr bwMode="auto">
          <a:xfrm flipH="1">
            <a:off x="3731900" y="3175000"/>
            <a:ext cx="33714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 dirty="0" smtClean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24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环境下安装</a:t>
            </a:r>
            <a:r>
              <a:rPr lang="en-US" altLang="zh-CN" sz="24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endParaRPr lang="zh-CN" altLang="en-US" sz="240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111"/>
          <p:cNvGrpSpPr>
            <a:grpSpLocks/>
          </p:cNvGrpSpPr>
          <p:nvPr/>
        </p:nvGrpSpPr>
        <p:grpSpPr bwMode="auto">
          <a:xfrm rot="-12767">
            <a:off x="2751138" y="3175000"/>
            <a:ext cx="884237" cy="954088"/>
            <a:chOff x="1936217" y="1275606"/>
            <a:chExt cx="1296545" cy="1728192"/>
          </a:xfrm>
        </p:grpSpPr>
        <p:grpSp>
          <p:nvGrpSpPr>
            <p:cNvPr id="6" name="组合 112"/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8" name="圆角矩形 7"/>
              <p:cNvSpPr/>
              <p:nvPr/>
            </p:nvSpPr>
            <p:spPr>
              <a:xfrm>
                <a:off x="1907301" y="1275607"/>
                <a:ext cx="1296545" cy="1728192"/>
              </a:xfrm>
              <a:prstGeom prst="roundRect">
                <a:avLst/>
              </a:prstGeom>
              <a:solidFill>
                <a:srgbClr val="1369B2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3</a:t>
                </a:r>
                <a:r>
                  <a:rPr lang="en-US" altLang="zh-CN" sz="3600" b="1" kern="0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.2</a:t>
                </a:r>
                <a:endParaRPr lang="zh-CN" altLang="en-US" sz="36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9" name="圆角矩形 8"/>
              <p:cNvSpPr/>
              <p:nvPr/>
            </p:nvSpPr>
            <p:spPr>
              <a:xfrm>
                <a:off x="1960838" y="1347496"/>
                <a:ext cx="1189471" cy="1584414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7" name="圆角矩形 5"/>
            <p:cNvSpPr/>
            <p:nvPr/>
          </p:nvSpPr>
          <p:spPr>
            <a:xfrm>
              <a:off x="1918751" y="2060543"/>
              <a:ext cx="1294218" cy="937421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cxnSp>
        <p:nvCxnSpPr>
          <p:cNvPr id="11" name="直接连接符 51"/>
          <p:cNvCxnSpPr>
            <a:cxnSpLocks noChangeShapeType="1"/>
          </p:cNvCxnSpPr>
          <p:nvPr/>
        </p:nvCxnSpPr>
        <p:spPr bwMode="auto">
          <a:xfrm>
            <a:off x="2779713" y="5059363"/>
            <a:ext cx="4408487" cy="0"/>
          </a:xfrm>
          <a:prstGeom prst="line">
            <a:avLst/>
          </a:prstGeom>
          <a:noFill/>
          <a:ln w="3175" algn="ctr">
            <a:solidFill>
              <a:srgbClr val="404040"/>
            </a:solidFill>
            <a:prstDash val="sysDot"/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矩形 53"/>
          <p:cNvSpPr>
            <a:spLocks noChangeArrowheads="1"/>
          </p:cNvSpPr>
          <p:nvPr/>
        </p:nvSpPr>
        <p:spPr bwMode="auto">
          <a:xfrm flipH="1">
            <a:off x="2627000" y="4557713"/>
            <a:ext cx="39597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 dirty="0" smtClean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24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环境下使用</a:t>
            </a:r>
            <a:r>
              <a:rPr lang="en-US" altLang="zh-CN" sz="24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endParaRPr lang="zh-CN" altLang="en-US" sz="240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组合 116"/>
          <p:cNvGrpSpPr>
            <a:grpSpLocks/>
          </p:cNvGrpSpPr>
          <p:nvPr/>
        </p:nvGrpSpPr>
        <p:grpSpPr bwMode="auto">
          <a:xfrm rot="-12767">
            <a:off x="1711325" y="4551363"/>
            <a:ext cx="884238" cy="952500"/>
            <a:chOff x="1936620" y="1275606"/>
            <a:chExt cx="1297014" cy="1728192"/>
          </a:xfrm>
        </p:grpSpPr>
        <p:grpSp>
          <p:nvGrpSpPr>
            <p:cNvPr id="14" name="组合 117"/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16" name="圆角矩形 15"/>
              <p:cNvSpPr/>
              <p:nvPr/>
            </p:nvSpPr>
            <p:spPr>
              <a:xfrm>
                <a:off x="1907704" y="1275606"/>
                <a:ext cx="1297013" cy="1728192"/>
              </a:xfrm>
              <a:prstGeom prst="roundRect">
                <a:avLst/>
              </a:prstGeom>
              <a:solidFill>
                <a:srgbClr val="1369B2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3</a:t>
                </a:r>
                <a:r>
                  <a:rPr lang="en-US" altLang="zh-CN" sz="3600" b="1" kern="0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.3</a:t>
                </a:r>
                <a:endParaRPr lang="zh-CN" altLang="en-US" sz="36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>
                <a:off x="1961262" y="1347613"/>
                <a:ext cx="1189898" cy="1584176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15" name="圆角矩形 5"/>
            <p:cNvSpPr/>
            <p:nvPr/>
          </p:nvSpPr>
          <p:spPr>
            <a:xfrm>
              <a:off x="1870249" y="2061625"/>
              <a:ext cx="1294685" cy="936105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grpSp>
        <p:nvGrpSpPr>
          <p:cNvPr id="18" name="4.1"/>
          <p:cNvGrpSpPr>
            <a:grpSpLocks/>
          </p:cNvGrpSpPr>
          <p:nvPr/>
        </p:nvGrpSpPr>
        <p:grpSpPr bwMode="auto">
          <a:xfrm>
            <a:off x="1711325" y="1870075"/>
            <a:ext cx="4411663" cy="952500"/>
            <a:chOff x="1711765" y="1263328"/>
            <a:chExt cx="4411519" cy="952284"/>
          </a:xfrm>
        </p:grpSpPr>
        <p:grpSp>
          <p:nvGrpSpPr>
            <p:cNvPr id="19" name="组合 29"/>
            <p:cNvGrpSpPr>
              <a:grpSpLocks/>
            </p:cNvGrpSpPr>
            <p:nvPr/>
          </p:nvGrpSpPr>
          <p:grpSpPr bwMode="auto">
            <a:xfrm rot="-12767">
              <a:off x="1711765" y="1263328"/>
              <a:ext cx="884879" cy="952284"/>
              <a:chOff x="1936620" y="1275606"/>
              <a:chExt cx="1296876" cy="1728192"/>
            </a:xfrm>
          </p:grpSpPr>
          <p:grpSp>
            <p:nvGrpSpPr>
              <p:cNvPr id="22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24" name="圆角矩形 23"/>
                <p:cNvSpPr/>
                <p:nvPr/>
              </p:nvSpPr>
              <p:spPr>
                <a:xfrm>
                  <a:off x="1907704" y="1275604"/>
                  <a:ext cx="1295894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3</a:t>
                  </a:r>
                  <a:r>
                    <a:rPr lang="en-US" altLang="zh-CN" sz="36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.1</a:t>
                  </a:r>
                  <a:endParaRPr lang="zh-CN" altLang="en-US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5" name="圆角矩形 24"/>
                <p:cNvSpPr/>
                <p:nvPr/>
              </p:nvSpPr>
              <p:spPr>
                <a:xfrm>
                  <a:off x="1961216" y="1347613"/>
                  <a:ext cx="1188871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3" name="圆角矩形 5"/>
              <p:cNvSpPr/>
              <p:nvPr/>
            </p:nvSpPr>
            <p:spPr>
              <a:xfrm>
                <a:off x="1923817" y="2061747"/>
                <a:ext cx="1240055" cy="936103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0" name="直接连接符 19"/>
            <p:cNvCxnSpPr/>
            <p:nvPr/>
          </p:nvCxnSpPr>
          <p:spPr>
            <a:xfrm>
              <a:off x="2810279" y="1760103"/>
              <a:ext cx="331300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21" name="矩形 35"/>
            <p:cNvSpPr>
              <a:spLocks noChangeArrowheads="1"/>
            </p:cNvSpPr>
            <p:nvPr/>
          </p:nvSpPr>
          <p:spPr bwMode="auto">
            <a:xfrm>
              <a:off x="2717559" y="1286488"/>
              <a:ext cx="2497719" cy="46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2400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Linux</a:t>
              </a:r>
              <a:r>
                <a:rPr lang="zh-CN" altLang="en-US" sz="24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服务器搭建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329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3.1 Linux</a:t>
            </a:r>
            <a:r>
              <a:rPr lang="zh-CN" altLang="en-US" dirty="0"/>
              <a:t>服务器搭建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最小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化安装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CentOS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2198" y="1948174"/>
            <a:ext cx="8401792" cy="557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 smtClean="0">
                <a:solidFill>
                  <a:srgbClr val="0070C0"/>
                </a:solidFill>
              </a:rPr>
              <a:t>在</a:t>
            </a:r>
            <a:r>
              <a:rPr lang="zh-CN" altLang="en-US" b="1" u="sng" dirty="0">
                <a:solidFill>
                  <a:srgbClr val="0070C0"/>
                </a:solidFill>
              </a:rPr>
              <a:t>安装完成后，单击“重新引导”重新启动系统。 </a:t>
            </a:r>
            <a:endParaRPr lang="en-US" altLang="zh-CN" b="1" u="sng" dirty="0" smtClean="0">
              <a:solidFill>
                <a:srgbClr val="0070C0"/>
              </a:solidFill>
            </a:endParaRPr>
          </a:p>
        </p:txBody>
      </p:sp>
      <p:pic>
        <p:nvPicPr>
          <p:cNvPr id="6146" name="Picture 2" descr="sdfsfsv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423" y="2982253"/>
            <a:ext cx="6451033" cy="2763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圆角矩形 6"/>
          <p:cNvSpPr/>
          <p:nvPr/>
        </p:nvSpPr>
        <p:spPr>
          <a:xfrm>
            <a:off x="4901582" y="2712965"/>
            <a:ext cx="2372491" cy="55814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CentOS</a:t>
            </a:r>
            <a:r>
              <a:rPr lang="zh-CN" altLang="en-US" dirty="0">
                <a:solidFill>
                  <a:schemeClr val="tx1"/>
                </a:solidFill>
              </a:rPr>
              <a:t>登录界面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630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3.1 Linux</a:t>
            </a:r>
            <a:r>
              <a:rPr lang="zh-CN" altLang="en-US" dirty="0"/>
              <a:t>服务器搭建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71973" y="1272514"/>
            <a:ext cx="2232248" cy="504056"/>
            <a:chOff x="6444208" y="1011134"/>
            <a:chExt cx="2232248" cy="504056"/>
          </a:xfrm>
        </p:grpSpPr>
        <p:grpSp>
          <p:nvGrpSpPr>
            <p:cNvPr id="8" name="组合 7"/>
            <p:cNvGrpSpPr/>
            <p:nvPr/>
          </p:nvGrpSpPr>
          <p:grpSpPr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1547664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多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123728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学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2699792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一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3275856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招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9" name="直接连接符 8"/>
            <p:cNvCxnSpPr/>
            <p:nvPr/>
          </p:nvCxnSpPr>
          <p:spPr>
            <a:xfrm>
              <a:off x="6444208" y="1515190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rgbClr val="C00000"/>
                  </a:gs>
                  <a:gs pos="20000">
                    <a:srgbClr val="FF0000"/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38"/>
          <p:cNvSpPr>
            <a:spLocks noChangeArrowheads="1"/>
          </p:cNvSpPr>
          <p:nvPr/>
        </p:nvSpPr>
        <p:spPr bwMode="auto">
          <a:xfrm>
            <a:off x="2802577" y="1403139"/>
            <a:ext cx="58782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查看内存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空间</a:t>
            </a:r>
          </a:p>
        </p:txBody>
      </p:sp>
      <p:sp>
        <p:nvSpPr>
          <p:cNvPr id="3" name="矩形 2"/>
          <p:cNvSpPr/>
          <p:nvPr/>
        </p:nvSpPr>
        <p:spPr>
          <a:xfrm>
            <a:off x="371973" y="2158012"/>
            <a:ext cx="72163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CN" b="1" u="sng" dirty="0">
                <a:solidFill>
                  <a:srgbClr val="0070C0"/>
                </a:solidFill>
              </a:rPr>
              <a:t>free</a:t>
            </a:r>
            <a:r>
              <a:rPr lang="zh-CN" altLang="zh-CN" b="1" u="sng" dirty="0">
                <a:solidFill>
                  <a:srgbClr val="0070C0"/>
                </a:solidFill>
              </a:rPr>
              <a:t>命令</a:t>
            </a:r>
            <a:r>
              <a:rPr lang="zh-CN" altLang="en-US" b="1" u="sng" dirty="0">
                <a:solidFill>
                  <a:srgbClr val="0070C0"/>
                </a:solidFill>
              </a:rPr>
              <a:t>：</a:t>
            </a:r>
            <a:r>
              <a:rPr lang="zh-CN" altLang="zh-CN" b="1" u="sng" dirty="0">
                <a:solidFill>
                  <a:srgbClr val="0070C0"/>
                </a:solidFill>
              </a:rPr>
              <a:t>可以查看服务器的内存空间</a:t>
            </a:r>
            <a:endParaRPr lang="en-US" altLang="zh-CN" b="1" u="sng" dirty="0">
              <a:solidFill>
                <a:srgbClr val="0070C0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zh-CN" b="1" u="sng" dirty="0">
                <a:solidFill>
                  <a:srgbClr val="0070C0"/>
                </a:solidFill>
              </a:rPr>
              <a:t>参数</a:t>
            </a:r>
            <a:r>
              <a:rPr lang="en-US" altLang="zh-CN" b="1" u="sng" dirty="0">
                <a:solidFill>
                  <a:srgbClr val="0070C0"/>
                </a:solidFill>
              </a:rPr>
              <a:t>-m</a:t>
            </a:r>
            <a:r>
              <a:rPr lang="zh-CN" altLang="en-US" b="1" u="sng" dirty="0">
                <a:solidFill>
                  <a:srgbClr val="0070C0"/>
                </a:solidFill>
              </a:rPr>
              <a:t>：</a:t>
            </a:r>
            <a:r>
              <a:rPr lang="zh-CN" altLang="zh-CN" b="1" u="sng" dirty="0">
                <a:solidFill>
                  <a:srgbClr val="0070C0"/>
                </a:solidFill>
              </a:rPr>
              <a:t>表示以</a:t>
            </a:r>
            <a:r>
              <a:rPr lang="en-US" altLang="zh-CN" b="1" u="sng" dirty="0">
                <a:solidFill>
                  <a:srgbClr val="0070C0"/>
                </a:solidFill>
              </a:rPr>
              <a:t>MB</a:t>
            </a:r>
            <a:r>
              <a:rPr lang="zh-CN" altLang="zh-CN" b="1" u="sng" dirty="0">
                <a:solidFill>
                  <a:srgbClr val="0070C0"/>
                </a:solidFill>
              </a:rPr>
              <a:t>（兆字节）的数据存储单位进行</a:t>
            </a:r>
            <a:r>
              <a:rPr lang="zh-CN" altLang="zh-CN" b="1" u="sng" dirty="0" smtClean="0">
                <a:solidFill>
                  <a:srgbClr val="0070C0"/>
                </a:solidFill>
              </a:rPr>
              <a:t>显示</a:t>
            </a:r>
            <a:endParaRPr lang="zh-CN" altLang="en-US" b="1" u="sng" dirty="0">
              <a:solidFill>
                <a:srgbClr val="0070C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102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3.1 Linux</a:t>
            </a:r>
            <a:r>
              <a:rPr lang="zh-CN" altLang="en-US" dirty="0"/>
              <a:t>服务器搭建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71973" y="1272514"/>
            <a:ext cx="2232248" cy="504056"/>
            <a:chOff x="6444208" y="1011134"/>
            <a:chExt cx="2232248" cy="504056"/>
          </a:xfrm>
        </p:grpSpPr>
        <p:grpSp>
          <p:nvGrpSpPr>
            <p:cNvPr id="8" name="组合 7"/>
            <p:cNvGrpSpPr/>
            <p:nvPr/>
          </p:nvGrpSpPr>
          <p:grpSpPr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1547664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多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123728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学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2699792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一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3275856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招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9" name="直接连接符 8"/>
            <p:cNvCxnSpPr/>
            <p:nvPr/>
          </p:nvCxnSpPr>
          <p:spPr>
            <a:xfrm>
              <a:off x="6444208" y="1515190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rgbClr val="C00000"/>
                  </a:gs>
                  <a:gs pos="20000">
                    <a:srgbClr val="FF0000"/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38"/>
          <p:cNvSpPr>
            <a:spLocks noChangeArrowheads="1"/>
          </p:cNvSpPr>
          <p:nvPr/>
        </p:nvSpPr>
        <p:spPr bwMode="auto">
          <a:xfrm>
            <a:off x="2802577" y="1403139"/>
            <a:ext cx="58782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查看内存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空间</a:t>
            </a:r>
          </a:p>
        </p:txBody>
      </p:sp>
      <p:grpSp>
        <p:nvGrpSpPr>
          <p:cNvPr id="16" name="组合 2"/>
          <p:cNvGrpSpPr>
            <a:grpSpLocks/>
          </p:cNvGrpSpPr>
          <p:nvPr/>
        </p:nvGrpSpPr>
        <p:grpSpPr bwMode="auto">
          <a:xfrm>
            <a:off x="879439" y="2175821"/>
            <a:ext cx="7504556" cy="2681187"/>
            <a:chOff x="3451224" y="3515222"/>
            <a:chExt cx="3301925" cy="2683346"/>
          </a:xfrm>
        </p:grpSpPr>
        <p:sp>
          <p:nvSpPr>
            <p:cNvPr id="17" name="矩形 1"/>
            <p:cNvSpPr>
              <a:spLocks noChangeArrowheads="1"/>
            </p:cNvSpPr>
            <p:nvPr/>
          </p:nvSpPr>
          <p:spPr bwMode="auto">
            <a:xfrm>
              <a:off x="3451224" y="3515222"/>
              <a:ext cx="3301925" cy="2683346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8" name="矩形 8"/>
            <p:cNvSpPr>
              <a:spLocks noChangeArrowheads="1"/>
            </p:cNvSpPr>
            <p:nvPr/>
          </p:nvSpPr>
          <p:spPr bwMode="auto">
            <a:xfrm>
              <a:off x="3530272" y="3658903"/>
              <a:ext cx="3118376" cy="2248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free -m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        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                     total       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used	     free     shared    buffers     cached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Mem:         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               995        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168	      827 	      0           6          41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-/+ buffers/cache:      121	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874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Swap:         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              1023          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0	     1023</a:t>
              </a:r>
            </a:p>
          </p:txBody>
        </p:sp>
      </p:grpSp>
      <p:sp>
        <p:nvSpPr>
          <p:cNvPr id="4" name="矩形 3"/>
          <p:cNvSpPr/>
          <p:nvPr/>
        </p:nvSpPr>
        <p:spPr>
          <a:xfrm>
            <a:off x="850292" y="4936739"/>
            <a:ext cx="3063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Mem</a:t>
            </a:r>
            <a:r>
              <a:rPr lang="zh-CN" altLang="en-US" dirty="0"/>
              <a:t>表示系统的物理内存</a:t>
            </a:r>
          </a:p>
        </p:txBody>
      </p:sp>
      <p:sp>
        <p:nvSpPr>
          <p:cNvPr id="5" name="矩形 4"/>
          <p:cNvSpPr/>
          <p:nvPr/>
        </p:nvSpPr>
        <p:spPr>
          <a:xfrm>
            <a:off x="4571999" y="4863017"/>
            <a:ext cx="4089581" cy="13388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total</a:t>
            </a:r>
            <a:r>
              <a:rPr lang="zh-CN" altLang="en-US" dirty="0"/>
              <a:t>表示内存的总大小（</a:t>
            </a:r>
            <a:r>
              <a:rPr lang="en-US" altLang="zh-CN" dirty="0"/>
              <a:t>995M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used</a:t>
            </a:r>
            <a:r>
              <a:rPr lang="zh-CN" altLang="en-US" dirty="0"/>
              <a:t>表示已经使用的空间（</a:t>
            </a:r>
            <a:r>
              <a:rPr lang="en-US" altLang="zh-CN" dirty="0"/>
              <a:t>168M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free</a:t>
            </a:r>
            <a:r>
              <a:rPr lang="zh-CN" altLang="en-US" dirty="0"/>
              <a:t>表示可用空间（</a:t>
            </a:r>
            <a:r>
              <a:rPr lang="en-US" altLang="zh-CN" dirty="0" smtClean="0"/>
              <a:t>827M</a:t>
            </a:r>
            <a:r>
              <a:rPr lang="zh-CN" altLang="en-US" dirty="0" smtClean="0"/>
              <a:t>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273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3.1 Linux</a:t>
            </a:r>
            <a:r>
              <a:rPr lang="zh-CN" altLang="en-US" dirty="0"/>
              <a:t>服务器搭建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71973" y="1272514"/>
            <a:ext cx="2232248" cy="504056"/>
            <a:chOff x="6444208" y="1011134"/>
            <a:chExt cx="2232248" cy="504056"/>
          </a:xfrm>
        </p:grpSpPr>
        <p:grpSp>
          <p:nvGrpSpPr>
            <p:cNvPr id="8" name="组合 7"/>
            <p:cNvGrpSpPr/>
            <p:nvPr/>
          </p:nvGrpSpPr>
          <p:grpSpPr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1547664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多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123728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学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2699792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一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3275856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招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9" name="直接连接符 8"/>
            <p:cNvCxnSpPr/>
            <p:nvPr/>
          </p:nvCxnSpPr>
          <p:spPr>
            <a:xfrm>
              <a:off x="6444208" y="1515190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rgbClr val="C00000"/>
                  </a:gs>
                  <a:gs pos="20000">
                    <a:srgbClr val="FF0000"/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38"/>
          <p:cNvSpPr>
            <a:spLocks noChangeArrowheads="1"/>
          </p:cNvSpPr>
          <p:nvPr/>
        </p:nvSpPr>
        <p:spPr bwMode="auto">
          <a:xfrm>
            <a:off x="2802577" y="1403139"/>
            <a:ext cx="58782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查看磁盘空间</a:t>
            </a:r>
          </a:p>
        </p:txBody>
      </p:sp>
      <p:sp>
        <p:nvSpPr>
          <p:cNvPr id="3" name="矩形 2"/>
          <p:cNvSpPr/>
          <p:nvPr/>
        </p:nvSpPr>
        <p:spPr>
          <a:xfrm>
            <a:off x="371973" y="2158012"/>
            <a:ext cx="7216359" cy="1111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CN" b="1" u="sng" dirty="0" err="1" smtClean="0">
                <a:solidFill>
                  <a:srgbClr val="0070C0"/>
                </a:solidFill>
              </a:rPr>
              <a:t>df</a:t>
            </a:r>
            <a:r>
              <a:rPr lang="zh-CN" altLang="en-US" b="1" u="sng" dirty="0" smtClean="0">
                <a:solidFill>
                  <a:srgbClr val="0070C0"/>
                </a:solidFill>
              </a:rPr>
              <a:t>命令：可以</a:t>
            </a:r>
            <a:r>
              <a:rPr lang="zh-CN" altLang="en-US" b="1" u="sng" dirty="0">
                <a:solidFill>
                  <a:srgbClr val="0070C0"/>
                </a:solidFill>
              </a:rPr>
              <a:t>查看服务器的磁盘</a:t>
            </a:r>
            <a:r>
              <a:rPr lang="zh-CN" altLang="en-US" b="1" u="sng" dirty="0" smtClean="0">
                <a:solidFill>
                  <a:srgbClr val="0070C0"/>
                </a:solidFill>
              </a:rPr>
              <a:t>空间</a:t>
            </a:r>
            <a:endParaRPr lang="en-US" altLang="zh-CN" b="1" u="sng" dirty="0" smtClean="0">
              <a:solidFill>
                <a:srgbClr val="0070C0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b="1" u="sng" dirty="0" smtClean="0">
                <a:solidFill>
                  <a:srgbClr val="0070C0"/>
                </a:solidFill>
              </a:rPr>
              <a:t>参数</a:t>
            </a:r>
            <a:r>
              <a:rPr lang="en-US" altLang="zh-CN" b="1" u="sng" dirty="0" smtClean="0">
                <a:solidFill>
                  <a:srgbClr val="0070C0"/>
                </a:solidFill>
              </a:rPr>
              <a:t>-</a:t>
            </a:r>
            <a:r>
              <a:rPr lang="en-US" altLang="zh-CN" b="1" u="sng" dirty="0" err="1" smtClean="0">
                <a:solidFill>
                  <a:srgbClr val="0070C0"/>
                </a:solidFill>
              </a:rPr>
              <a:t>lh</a:t>
            </a:r>
            <a:r>
              <a:rPr lang="zh-CN" altLang="en-US" b="1" u="sng" dirty="0" smtClean="0">
                <a:solidFill>
                  <a:srgbClr val="0070C0"/>
                </a:solidFill>
              </a:rPr>
              <a:t>：表示</a:t>
            </a:r>
            <a:r>
              <a:rPr lang="zh-CN" altLang="en-US" b="1" u="sng" dirty="0">
                <a:solidFill>
                  <a:srgbClr val="0070C0"/>
                </a:solidFill>
              </a:rPr>
              <a:t>利用方便阅读的数据存储单位显示本地</a:t>
            </a:r>
            <a:r>
              <a:rPr lang="zh-CN" altLang="en-US" b="1" u="sng" dirty="0" smtClean="0">
                <a:solidFill>
                  <a:srgbClr val="0070C0"/>
                </a:solidFill>
              </a:rPr>
              <a:t>文件系统</a:t>
            </a:r>
            <a:endParaRPr lang="zh-CN" altLang="en-US" b="1" u="sng" dirty="0">
              <a:solidFill>
                <a:srgbClr val="0070C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090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3.1 Linux</a:t>
            </a:r>
            <a:r>
              <a:rPr lang="zh-CN" altLang="en-US" dirty="0"/>
              <a:t>服务器搭建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71973" y="1272514"/>
            <a:ext cx="2232248" cy="504056"/>
            <a:chOff x="6444208" y="1011134"/>
            <a:chExt cx="2232248" cy="504056"/>
          </a:xfrm>
        </p:grpSpPr>
        <p:grpSp>
          <p:nvGrpSpPr>
            <p:cNvPr id="8" name="组合 7"/>
            <p:cNvGrpSpPr/>
            <p:nvPr/>
          </p:nvGrpSpPr>
          <p:grpSpPr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1547664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多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123728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学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2699792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一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3275856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招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9" name="直接连接符 8"/>
            <p:cNvCxnSpPr/>
            <p:nvPr/>
          </p:nvCxnSpPr>
          <p:spPr>
            <a:xfrm>
              <a:off x="6444208" y="1515190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rgbClr val="C00000"/>
                  </a:gs>
                  <a:gs pos="20000">
                    <a:srgbClr val="FF0000"/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38"/>
          <p:cNvSpPr>
            <a:spLocks noChangeArrowheads="1"/>
          </p:cNvSpPr>
          <p:nvPr/>
        </p:nvSpPr>
        <p:spPr bwMode="auto">
          <a:xfrm>
            <a:off x="2802577" y="1403139"/>
            <a:ext cx="58782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查看磁盘空间</a:t>
            </a:r>
          </a:p>
        </p:txBody>
      </p:sp>
      <p:grpSp>
        <p:nvGrpSpPr>
          <p:cNvPr id="16" name="组合 2"/>
          <p:cNvGrpSpPr>
            <a:grpSpLocks/>
          </p:cNvGrpSpPr>
          <p:nvPr/>
        </p:nvGrpSpPr>
        <p:grpSpPr bwMode="auto">
          <a:xfrm>
            <a:off x="1295064" y="2080820"/>
            <a:ext cx="6839522" cy="2324927"/>
            <a:chOff x="3451224" y="3515221"/>
            <a:chExt cx="3009317" cy="2326799"/>
          </a:xfrm>
        </p:grpSpPr>
        <p:sp>
          <p:nvSpPr>
            <p:cNvPr id="17" name="矩形 1"/>
            <p:cNvSpPr>
              <a:spLocks noChangeArrowheads="1"/>
            </p:cNvSpPr>
            <p:nvPr/>
          </p:nvSpPr>
          <p:spPr bwMode="auto">
            <a:xfrm>
              <a:off x="3451224" y="3515221"/>
              <a:ext cx="3009317" cy="2326799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8" name="矩形 8"/>
            <p:cNvSpPr>
              <a:spLocks noChangeArrowheads="1"/>
            </p:cNvSpPr>
            <p:nvPr/>
          </p:nvSpPr>
          <p:spPr bwMode="auto">
            <a:xfrm>
              <a:off x="3530272" y="3658903"/>
              <a:ext cx="2930269" cy="1940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df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-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lh</a:t>
              </a:r>
              <a:endParaRPr lang="en-US" altLang="zh-CN" sz="12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Filesystem		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                Size     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Used    Avail   Use%   Mounted on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dev/mapper/</a:t>
              </a:r>
              <a:r>
                <a:rPr lang="en-US" altLang="zh-CN" sz="1200" b="1" kern="0" dirty="0" err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VolGroup-lv_root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   8.3G     646M   7.2G     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%       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tmpfs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    		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                498M        0     498M    0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%  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/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dev/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shm</a:t>
              </a:r>
              <a:endParaRPr lang="en-US" altLang="zh-CN" sz="12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/dev/sda1    	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                477M     28M   425M    7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%   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/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boot</a:t>
              </a:r>
            </a:p>
          </p:txBody>
        </p:sp>
      </p:grpSp>
      <p:sp>
        <p:nvSpPr>
          <p:cNvPr id="23" name="矩形 22"/>
          <p:cNvSpPr/>
          <p:nvPr/>
        </p:nvSpPr>
        <p:spPr>
          <a:xfrm>
            <a:off x="1231113" y="4497364"/>
            <a:ext cx="678269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Filesystem</a:t>
            </a:r>
            <a:r>
              <a:rPr lang="zh-CN" altLang="en-US" dirty="0"/>
              <a:t>是文件系统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Size</a:t>
            </a:r>
            <a:r>
              <a:rPr lang="zh-CN" altLang="en-US" dirty="0"/>
              <a:t>表示该分区的总大小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Used</a:t>
            </a:r>
            <a:r>
              <a:rPr lang="zh-CN" altLang="en-US" dirty="0"/>
              <a:t>表示已经使用的</a:t>
            </a:r>
            <a:r>
              <a:rPr lang="zh-CN" altLang="en-US" dirty="0" smtClean="0"/>
              <a:t>空间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/>
              <a:t>“</a:t>
            </a:r>
            <a:r>
              <a:rPr lang="en-US" altLang="zh-CN" dirty="0"/>
              <a:t>/dev/mapper/</a:t>
            </a:r>
            <a:r>
              <a:rPr lang="en-US" altLang="zh-CN" dirty="0" err="1"/>
              <a:t>VolGroup-lv_root</a:t>
            </a:r>
            <a:r>
              <a:rPr lang="zh-CN" altLang="zh-CN" dirty="0"/>
              <a:t>”是挂载到根目录的文件系统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821374" y="4494892"/>
            <a:ext cx="3397084" cy="1285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Avail</a:t>
            </a:r>
            <a:r>
              <a:rPr lang="zh-CN" altLang="en-US" dirty="0"/>
              <a:t>表示可用空间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Use%</a:t>
            </a:r>
            <a:r>
              <a:rPr lang="zh-CN" altLang="en-US" dirty="0"/>
              <a:t>表示已经使用的百分比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Mounted on</a:t>
            </a:r>
            <a:r>
              <a:rPr lang="zh-CN" altLang="en-US" dirty="0"/>
              <a:t>表示挂载路径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11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3.1 Linux</a:t>
            </a:r>
            <a:r>
              <a:rPr lang="zh-CN" altLang="en-US" dirty="0"/>
              <a:t>服务器搭建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网络配置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Vmware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网络配置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2198" y="1948174"/>
            <a:ext cx="84017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smtClean="0"/>
              <a:t>VMware</a:t>
            </a:r>
            <a:r>
              <a:rPr lang="zh-CN" altLang="en-US" dirty="0"/>
              <a:t>虚拟机提供了虚拟网络功能，可以很方便的进行网络环境部署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在</a:t>
            </a:r>
            <a:r>
              <a:rPr lang="zh-CN" altLang="en-US" b="1" u="sng" dirty="0">
                <a:solidFill>
                  <a:srgbClr val="0070C0"/>
                </a:solidFill>
                <a:latin typeface="+mn-lt"/>
                <a:ea typeface="+mn-ea"/>
              </a:rPr>
              <a:t>程序的菜单栏</a:t>
            </a:r>
            <a:r>
              <a:rPr lang="zh-CN" altLang="en-US" dirty="0"/>
              <a:t>中执行</a:t>
            </a:r>
            <a:r>
              <a:rPr lang="en-US" altLang="zh-CN" b="1" u="sng" dirty="0">
                <a:solidFill>
                  <a:srgbClr val="0070C0"/>
                </a:solidFill>
                <a:latin typeface="+mn-lt"/>
                <a:ea typeface="+mn-ea"/>
              </a:rPr>
              <a:t>【</a:t>
            </a:r>
            <a:r>
              <a:rPr lang="zh-CN" altLang="en-US" b="1" u="sng" dirty="0">
                <a:solidFill>
                  <a:srgbClr val="0070C0"/>
                </a:solidFill>
                <a:latin typeface="+mn-lt"/>
                <a:ea typeface="+mn-ea"/>
              </a:rPr>
              <a:t>编辑</a:t>
            </a:r>
            <a:r>
              <a:rPr lang="en-US" altLang="zh-CN" b="1" u="sng" dirty="0">
                <a:solidFill>
                  <a:srgbClr val="0070C0"/>
                </a:solidFill>
                <a:latin typeface="+mn-lt"/>
                <a:ea typeface="+mn-ea"/>
              </a:rPr>
              <a:t>】-【</a:t>
            </a:r>
            <a:r>
              <a:rPr lang="zh-CN" altLang="en-US" b="1" u="sng" dirty="0">
                <a:solidFill>
                  <a:srgbClr val="0070C0"/>
                </a:solidFill>
                <a:latin typeface="+mn-lt"/>
                <a:ea typeface="+mn-ea"/>
              </a:rPr>
              <a:t>虚拟网络配置</a:t>
            </a:r>
            <a:r>
              <a:rPr lang="en-US" altLang="zh-CN" b="1" u="sng" dirty="0">
                <a:solidFill>
                  <a:srgbClr val="0070C0"/>
                </a:solidFill>
                <a:latin typeface="+mn-lt"/>
                <a:ea typeface="+mn-ea"/>
              </a:rPr>
              <a:t>】</a:t>
            </a:r>
            <a:r>
              <a:rPr lang="zh-CN" altLang="en-US" dirty="0" smtClean="0"/>
              <a:t>，查看</a:t>
            </a:r>
            <a:r>
              <a:rPr lang="zh-CN" altLang="en-US" b="1" u="sng" dirty="0">
                <a:solidFill>
                  <a:srgbClr val="0070C0"/>
                </a:solidFill>
                <a:latin typeface="+mn-lt"/>
                <a:ea typeface="+mn-ea"/>
              </a:rPr>
              <a:t>网络配置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515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3.1 Linux</a:t>
            </a:r>
            <a:r>
              <a:rPr lang="zh-CN" altLang="en-US" dirty="0"/>
              <a:t>服务器搭建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网络配置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Vmware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网络配置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70" name="Picture 2" descr="asdasdasas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380" y="1852672"/>
            <a:ext cx="5658640" cy="420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1881961" y="2078317"/>
            <a:ext cx="1936232" cy="10524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586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3.1 Linux</a:t>
            </a:r>
            <a:r>
              <a:rPr lang="zh-CN" altLang="en-US" dirty="0"/>
              <a:t>服务器搭建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网络配置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Vmware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网络配置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2198" y="1948174"/>
            <a:ext cx="8401792" cy="557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（</a:t>
            </a:r>
            <a:r>
              <a:rPr lang="en-US" altLang="zh-CN" b="1" u="sng" dirty="0">
                <a:solidFill>
                  <a:srgbClr val="0070C0"/>
                </a:solidFill>
              </a:rPr>
              <a:t>1</a:t>
            </a:r>
            <a:r>
              <a:rPr lang="zh-CN" altLang="en-US" b="1" u="sng" dirty="0">
                <a:solidFill>
                  <a:srgbClr val="0070C0"/>
                </a:solidFill>
              </a:rPr>
              <a:t>）桥接模式</a:t>
            </a:r>
            <a:endParaRPr lang="en-US" altLang="zh-CN" dirty="0" smtClean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6082059"/>
              </p:ext>
            </p:extLst>
          </p:nvPr>
        </p:nvGraphicFramePr>
        <p:xfrm>
          <a:off x="4670837" y="2980707"/>
          <a:ext cx="4010025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7" name="Visio" r:id="rId5" imgW="4014360" imgH="2122907" progId="Visio.Drawing.11">
                  <p:embed/>
                </p:oleObj>
              </mc:Choice>
              <mc:Fallback>
                <p:oleObj name="Visio" r:id="rId5" imgW="4014360" imgH="2122907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0837" y="2980707"/>
                        <a:ext cx="4010025" cy="212407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251037" y="2802582"/>
            <a:ext cx="44197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/>
              <a:t>虚拟机</a:t>
            </a:r>
            <a:r>
              <a:rPr lang="zh-CN" altLang="zh-CN" dirty="0"/>
              <a:t>与物理</a:t>
            </a:r>
            <a:r>
              <a:rPr lang="zh-CN" altLang="zh-CN" dirty="0" smtClean="0"/>
              <a:t>机</a:t>
            </a:r>
            <a:r>
              <a:rPr lang="zh-CN" altLang="en-US" dirty="0"/>
              <a:t>同时处于一个局域网</a:t>
            </a:r>
            <a:r>
              <a:rPr lang="zh-CN" altLang="en-US" dirty="0" smtClean="0"/>
              <a:t>内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两种</a:t>
            </a:r>
            <a:r>
              <a:rPr lang="zh-CN" altLang="zh-CN" dirty="0" smtClean="0"/>
              <a:t>机器</a:t>
            </a:r>
            <a:r>
              <a:rPr lang="zh-CN" altLang="zh-CN" dirty="0"/>
              <a:t>的</a:t>
            </a:r>
            <a:r>
              <a:rPr lang="en-US" altLang="zh-CN" dirty="0"/>
              <a:t>IP</a:t>
            </a:r>
            <a:r>
              <a:rPr lang="zh-CN" altLang="zh-CN" dirty="0"/>
              <a:t>地址将处于同一个网段</a:t>
            </a:r>
            <a:r>
              <a:rPr lang="zh-CN" altLang="zh-CN" dirty="0" smtClean="0"/>
              <a:t>中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/>
              <a:t>如果</a:t>
            </a:r>
            <a:r>
              <a:rPr lang="zh-CN" altLang="zh-CN" dirty="0"/>
              <a:t>路由器已经接入网络，则图中的三台计算机都可以访问外部</a:t>
            </a:r>
            <a:r>
              <a:rPr lang="zh-CN" altLang="zh-CN" dirty="0" smtClean="0"/>
              <a:t>网络</a:t>
            </a:r>
            <a:endParaRPr lang="zh-CN" altLang="zh-CN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77678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3.1 Linux</a:t>
            </a:r>
            <a:r>
              <a:rPr lang="zh-CN" altLang="en-US" dirty="0"/>
              <a:t>服务器搭建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网络配置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Vmware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网络配置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2198" y="1948174"/>
            <a:ext cx="8401792" cy="557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（</a:t>
            </a:r>
            <a:r>
              <a:rPr lang="en-US" altLang="zh-CN" b="1" u="sng" dirty="0">
                <a:solidFill>
                  <a:srgbClr val="0070C0"/>
                </a:solidFill>
              </a:rPr>
              <a:t>2</a:t>
            </a:r>
            <a:r>
              <a:rPr lang="zh-CN" altLang="en-US" b="1" u="sng" dirty="0">
                <a:solidFill>
                  <a:srgbClr val="0070C0"/>
                </a:solidFill>
              </a:rPr>
              <a:t>）</a:t>
            </a:r>
            <a:r>
              <a:rPr lang="en-US" altLang="zh-CN" b="1" u="sng" dirty="0">
                <a:solidFill>
                  <a:srgbClr val="0070C0"/>
                </a:solidFill>
              </a:rPr>
              <a:t>NAT</a:t>
            </a:r>
            <a:r>
              <a:rPr lang="zh-CN" altLang="en-US" b="1" u="sng" dirty="0">
                <a:solidFill>
                  <a:srgbClr val="0070C0"/>
                </a:solidFill>
              </a:rPr>
              <a:t>模式</a:t>
            </a:r>
            <a:endParaRPr lang="en-US" altLang="zh-CN" dirty="0" smtClean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9334236"/>
              </p:ext>
            </p:extLst>
          </p:nvPr>
        </p:nvGraphicFramePr>
        <p:xfrm>
          <a:off x="2203587" y="2197242"/>
          <a:ext cx="5978525" cy="230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9" name="Visio" r:id="rId5" imgW="5066550" imgH="1950648" progId="Visio.Drawing.11">
                  <p:embed/>
                </p:oleObj>
              </mc:Choice>
              <mc:Fallback>
                <p:oleObj name="Visio" r:id="rId5" imgW="5066550" imgH="1950648" progId="Visio.Drawing.11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587" y="2197242"/>
                        <a:ext cx="5978525" cy="2303462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7F7F7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2203587" y="4630394"/>
            <a:ext cx="563484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VMware</a:t>
            </a:r>
            <a:r>
              <a:rPr lang="zh-CN" altLang="zh-CN" dirty="0"/>
              <a:t>虚拟机中默认使用的模式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/>
              <a:t>只要</a:t>
            </a:r>
            <a:r>
              <a:rPr lang="zh-CN" altLang="zh-CN" dirty="0"/>
              <a:t>物理机可以访问网络，虚拟机就可以访问</a:t>
            </a:r>
            <a:r>
              <a:rPr lang="zh-CN" altLang="zh-CN" dirty="0" smtClean="0"/>
              <a:t>网络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物理</a:t>
            </a:r>
            <a:r>
              <a:rPr lang="zh-CN" altLang="en-US" dirty="0"/>
              <a:t>机和虚拟机能够直接</a:t>
            </a:r>
            <a:r>
              <a:rPr lang="zh-CN" altLang="en-US" dirty="0" smtClean="0"/>
              <a:t>互访</a:t>
            </a:r>
            <a:endParaRPr lang="zh-CN" altLang="zh-CN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35659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3.1 Linux</a:t>
            </a:r>
            <a:r>
              <a:rPr lang="zh-CN" altLang="en-US" dirty="0"/>
              <a:t>服务器搭建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网络配置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Vmware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网络配置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2198" y="1948174"/>
            <a:ext cx="8401792" cy="557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（</a:t>
            </a:r>
            <a:r>
              <a:rPr lang="en-US" altLang="zh-CN" b="1" u="sng" dirty="0">
                <a:solidFill>
                  <a:srgbClr val="0070C0"/>
                </a:solidFill>
              </a:rPr>
              <a:t>3</a:t>
            </a:r>
            <a:r>
              <a:rPr lang="zh-CN" altLang="en-US" b="1" u="sng" dirty="0">
                <a:solidFill>
                  <a:srgbClr val="0070C0"/>
                </a:solidFill>
              </a:rPr>
              <a:t>）仅主机模式</a:t>
            </a:r>
            <a:endParaRPr lang="en-US" altLang="zh-CN" dirty="0" smtClean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762625"/>
              </p:ext>
            </p:extLst>
          </p:nvPr>
        </p:nvGraphicFramePr>
        <p:xfrm>
          <a:off x="1932300" y="2707573"/>
          <a:ext cx="5067300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6" name="Visio" r:id="rId5" imgW="5065200" imgH="1668403" progId="Visio.Drawing.11">
                  <p:embed/>
                </p:oleObj>
              </mc:Choice>
              <mc:Fallback>
                <p:oleObj name="Visio" r:id="rId5" imgW="5065200" imgH="166840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2300" y="2707573"/>
                        <a:ext cx="5067300" cy="166687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1793965" y="4481326"/>
            <a:ext cx="52056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zh-CN" dirty="0"/>
              <a:t>仅主机模式与</a:t>
            </a:r>
            <a:r>
              <a:rPr lang="en-US" altLang="zh-CN" dirty="0"/>
              <a:t>NAT</a:t>
            </a:r>
            <a:r>
              <a:rPr lang="zh-CN" altLang="zh-CN" dirty="0"/>
              <a:t>模式</a:t>
            </a:r>
            <a:r>
              <a:rPr lang="zh-CN" altLang="zh-CN" dirty="0" smtClean="0"/>
              <a:t>相似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/>
              <a:t>只有物理机能上网而虚拟机无法上网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/>
              <a:t>只能</a:t>
            </a:r>
            <a:r>
              <a:rPr lang="zh-CN" altLang="zh-CN" dirty="0"/>
              <a:t>在</a:t>
            </a:r>
            <a:r>
              <a:rPr lang="en-US" altLang="zh-CN" dirty="0"/>
              <a:t>VMnet1</a:t>
            </a:r>
            <a:r>
              <a:rPr lang="zh-CN" altLang="zh-CN" dirty="0"/>
              <a:t>虚拟网内相互</a:t>
            </a:r>
            <a:r>
              <a:rPr lang="zh-CN" altLang="zh-CN" dirty="0" smtClean="0"/>
              <a:t>访问</a:t>
            </a:r>
            <a:endParaRPr lang="zh-CN" alt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20172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3.1 Linux</a:t>
            </a:r>
            <a:r>
              <a:rPr lang="zh-CN" altLang="en-US" dirty="0"/>
              <a:t>服务器搭建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最小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化安装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CentOS</a:t>
            </a:r>
          </a:p>
        </p:txBody>
      </p:sp>
      <p:sp>
        <p:nvSpPr>
          <p:cNvPr id="10" name="矩形 9"/>
          <p:cNvSpPr/>
          <p:nvPr/>
        </p:nvSpPr>
        <p:spPr>
          <a:xfrm>
            <a:off x="362198" y="1948174"/>
            <a:ext cx="8401792" cy="1111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 smtClean="0">
                <a:solidFill>
                  <a:srgbClr val="0070C0"/>
                </a:solidFill>
              </a:rPr>
              <a:t>背景</a:t>
            </a:r>
            <a:r>
              <a:rPr lang="zh-CN" altLang="en-US" dirty="0" smtClean="0"/>
              <a:t>：对于</a:t>
            </a:r>
            <a:r>
              <a:rPr lang="zh-CN" altLang="en-US" dirty="0"/>
              <a:t>大部分中小企业而言，服务器的采购和维护成本非常昂贵，因此会由专业的运维人员对服务器进行优化，从而最大化地利用硬件资源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243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3.1 Linux</a:t>
            </a:r>
            <a:r>
              <a:rPr lang="zh-CN" altLang="en-US" dirty="0"/>
              <a:t>服务器搭建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网络配置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Vmware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网络配置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2198" y="1948174"/>
            <a:ext cx="84017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查看网卡</a:t>
            </a:r>
            <a:r>
              <a:rPr lang="zh-CN" altLang="en-US" b="1" u="sng" dirty="0" smtClean="0">
                <a:solidFill>
                  <a:srgbClr val="0070C0"/>
                </a:solidFill>
              </a:rPr>
              <a:t>信息（</a:t>
            </a:r>
            <a:r>
              <a:rPr lang="en-US" altLang="zh-CN" b="1" u="sng" dirty="0" smtClean="0">
                <a:solidFill>
                  <a:srgbClr val="0070C0"/>
                </a:solidFill>
              </a:rPr>
              <a:t>ipconfig</a:t>
            </a:r>
            <a:r>
              <a:rPr lang="zh-CN" altLang="en-US" b="1" u="sng" dirty="0" smtClean="0">
                <a:solidFill>
                  <a:srgbClr val="0070C0"/>
                </a:solidFill>
              </a:rPr>
              <a:t>命令）</a:t>
            </a:r>
            <a:endParaRPr lang="en-US" altLang="zh-CN" b="1" u="sng" dirty="0" smtClean="0">
              <a:solidFill>
                <a:srgbClr val="0070C0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由于</a:t>
            </a:r>
            <a:r>
              <a:rPr lang="en-US" altLang="zh-CN" dirty="0"/>
              <a:t>VMnet8</a:t>
            </a:r>
            <a:r>
              <a:rPr lang="zh-CN" altLang="en-US" dirty="0"/>
              <a:t>和 </a:t>
            </a:r>
            <a:r>
              <a:rPr lang="en-US" altLang="zh-CN" dirty="0"/>
              <a:t>VMnet1</a:t>
            </a:r>
            <a:r>
              <a:rPr lang="zh-CN" altLang="en-US" dirty="0"/>
              <a:t>两种虚拟网络都需要虚拟网卡实现物理机和虚拟机的互访，因此在</a:t>
            </a:r>
            <a:r>
              <a:rPr lang="en-US" altLang="zh-CN" dirty="0"/>
              <a:t>VMware</a:t>
            </a:r>
            <a:r>
              <a:rPr lang="zh-CN" altLang="en-US" dirty="0"/>
              <a:t>安装时就自动安装了这两个虚拟网卡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在</a:t>
            </a:r>
            <a:r>
              <a:rPr lang="zh-CN" altLang="en-US" dirty="0"/>
              <a:t>物理机（</a:t>
            </a:r>
            <a:r>
              <a:rPr lang="en-US" altLang="zh-CN" dirty="0"/>
              <a:t>Windows</a:t>
            </a:r>
            <a:r>
              <a:rPr lang="zh-CN" altLang="en-US" dirty="0"/>
              <a:t>系统）中打开命令提示符，然后输入命令“</a:t>
            </a:r>
            <a:r>
              <a:rPr lang="en-US" altLang="zh-CN" dirty="0" smtClean="0"/>
              <a:t>ipconfig</a:t>
            </a:r>
            <a:r>
              <a:rPr lang="zh-CN" altLang="en-US" dirty="0" smtClean="0"/>
              <a:t>”查看</a:t>
            </a:r>
            <a:r>
              <a:rPr lang="zh-CN" altLang="en-US" dirty="0"/>
              <a:t>网卡信息，从这些信息中可以找到</a:t>
            </a:r>
            <a:r>
              <a:rPr lang="en-US" altLang="zh-CN" dirty="0"/>
              <a:t>VMent8</a:t>
            </a:r>
            <a:r>
              <a:rPr lang="zh-CN" altLang="en-US" dirty="0"/>
              <a:t>和</a:t>
            </a:r>
            <a:r>
              <a:rPr lang="en-US" altLang="zh-CN" dirty="0"/>
              <a:t>VMnet1</a:t>
            </a:r>
            <a:r>
              <a:rPr lang="zh-CN" altLang="en-US" dirty="0"/>
              <a:t>虚拟</a:t>
            </a:r>
            <a:r>
              <a:rPr lang="zh-CN" altLang="en-US" dirty="0" smtClean="0"/>
              <a:t>网卡。</a:t>
            </a:r>
            <a:endParaRPr lang="en-US" altLang="zh-CN" dirty="0" smtClean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248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3.1 Linux</a:t>
            </a:r>
            <a:r>
              <a:rPr lang="zh-CN" altLang="en-US" dirty="0"/>
              <a:t>服务器搭建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网络配置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Vmware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网络配置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2198" y="1948174"/>
            <a:ext cx="8401792" cy="557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查看网卡</a:t>
            </a:r>
            <a:r>
              <a:rPr lang="zh-CN" altLang="en-US" b="1" u="sng" dirty="0" smtClean="0">
                <a:solidFill>
                  <a:srgbClr val="0070C0"/>
                </a:solidFill>
              </a:rPr>
              <a:t>信息</a:t>
            </a:r>
            <a:endParaRPr lang="en-US" altLang="zh-CN" b="1" u="sng" dirty="0" smtClean="0">
              <a:solidFill>
                <a:srgbClr val="0070C0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5602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628" y="2244834"/>
            <a:ext cx="5600000" cy="288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2059256" y="2564042"/>
            <a:ext cx="3486522" cy="309794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049628" y="3758941"/>
            <a:ext cx="3486522" cy="309794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294781" y="3238955"/>
            <a:ext cx="3773511" cy="180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294781" y="4460134"/>
            <a:ext cx="3773511" cy="180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197261" y="5187787"/>
            <a:ext cx="76104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FF0000"/>
                </a:solidFill>
              </a:rPr>
              <a:t>这两个</a:t>
            </a:r>
            <a:r>
              <a:rPr lang="en-US" altLang="zh-CN" dirty="0">
                <a:solidFill>
                  <a:srgbClr val="FF0000"/>
                </a:solidFill>
              </a:rPr>
              <a:t>IP</a:t>
            </a:r>
            <a:r>
              <a:rPr lang="zh-CN" altLang="zh-CN" dirty="0">
                <a:solidFill>
                  <a:srgbClr val="FF0000"/>
                </a:solidFill>
              </a:rPr>
              <a:t>地址是根据</a:t>
            </a:r>
            <a:r>
              <a:rPr lang="en-US" altLang="zh-CN" dirty="0">
                <a:solidFill>
                  <a:srgbClr val="FF0000"/>
                </a:solidFill>
              </a:rPr>
              <a:t>VMware</a:t>
            </a:r>
            <a:r>
              <a:rPr lang="zh-CN" altLang="zh-CN" dirty="0">
                <a:solidFill>
                  <a:srgbClr val="FF0000"/>
                </a:solidFill>
              </a:rPr>
              <a:t>虚拟网络编辑器中的子网</a:t>
            </a:r>
            <a:r>
              <a:rPr lang="en-US" altLang="zh-CN" dirty="0">
                <a:solidFill>
                  <a:srgbClr val="FF0000"/>
                </a:solidFill>
              </a:rPr>
              <a:t>IP</a:t>
            </a:r>
            <a:r>
              <a:rPr lang="zh-CN" altLang="zh-CN" dirty="0">
                <a:solidFill>
                  <a:srgbClr val="FF0000"/>
                </a:solidFill>
              </a:rPr>
              <a:t>来自动设置的，如果更改了子网</a:t>
            </a:r>
            <a:r>
              <a:rPr lang="en-US" altLang="zh-CN" dirty="0">
                <a:solidFill>
                  <a:srgbClr val="FF0000"/>
                </a:solidFill>
              </a:rPr>
              <a:t>IP</a:t>
            </a:r>
            <a:r>
              <a:rPr lang="zh-CN" altLang="zh-CN" dirty="0">
                <a:solidFill>
                  <a:srgbClr val="FF0000"/>
                </a:solidFill>
              </a:rPr>
              <a:t>，则这两个网卡的</a:t>
            </a:r>
            <a:r>
              <a:rPr lang="en-US" altLang="zh-CN" dirty="0">
                <a:solidFill>
                  <a:srgbClr val="FF0000"/>
                </a:solidFill>
              </a:rPr>
              <a:t>IP</a:t>
            </a:r>
            <a:r>
              <a:rPr lang="zh-CN" altLang="zh-CN" dirty="0">
                <a:solidFill>
                  <a:srgbClr val="FF0000"/>
                </a:solidFill>
              </a:rPr>
              <a:t>地址会由</a:t>
            </a:r>
            <a:r>
              <a:rPr lang="en-US" altLang="zh-CN" dirty="0">
                <a:solidFill>
                  <a:srgbClr val="FF0000"/>
                </a:solidFill>
              </a:rPr>
              <a:t>VMware</a:t>
            </a:r>
            <a:r>
              <a:rPr lang="zh-CN" altLang="zh-CN" dirty="0">
                <a:solidFill>
                  <a:srgbClr val="FF0000"/>
                </a:solidFill>
              </a:rPr>
              <a:t>自动更新。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902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3.1 Linux</a:t>
            </a:r>
            <a:r>
              <a:rPr lang="zh-CN" altLang="en-US" dirty="0"/>
              <a:t>服务器搭建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网络配置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更改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网络模式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62198" y="1948174"/>
            <a:ext cx="84017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在</a:t>
            </a:r>
            <a:r>
              <a:rPr lang="en-US" altLang="zh-CN" dirty="0"/>
              <a:t>VMware</a:t>
            </a:r>
            <a:r>
              <a:rPr lang="zh-CN" altLang="en-US" dirty="0"/>
              <a:t>中，桥接、</a:t>
            </a:r>
            <a:r>
              <a:rPr lang="en-US" altLang="zh-CN" dirty="0"/>
              <a:t>NAT</a:t>
            </a:r>
            <a:r>
              <a:rPr lang="zh-CN" altLang="en-US" dirty="0"/>
              <a:t>和仅主机三种模式是共存的，但是一个虚拟机只能选择一种模式来使用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在</a:t>
            </a:r>
            <a:r>
              <a:rPr lang="en-US" altLang="zh-CN" dirty="0"/>
              <a:t>VMware</a:t>
            </a:r>
            <a:r>
              <a:rPr lang="zh-CN" altLang="en-US" dirty="0"/>
              <a:t>的</a:t>
            </a:r>
            <a:r>
              <a:rPr lang="zh-CN" altLang="en-US" b="1" u="sng" dirty="0">
                <a:solidFill>
                  <a:srgbClr val="0070C0"/>
                </a:solidFill>
              </a:rPr>
              <a:t>菜单栏</a:t>
            </a:r>
            <a:r>
              <a:rPr lang="zh-CN" altLang="en-US" dirty="0"/>
              <a:t>中执行</a:t>
            </a:r>
            <a:r>
              <a:rPr lang="en-US" altLang="zh-CN" b="1" u="sng" dirty="0">
                <a:solidFill>
                  <a:srgbClr val="0070C0"/>
                </a:solidFill>
              </a:rPr>
              <a:t>【</a:t>
            </a:r>
            <a:r>
              <a:rPr lang="zh-CN" altLang="en-US" b="1" u="sng" dirty="0">
                <a:solidFill>
                  <a:srgbClr val="0070C0"/>
                </a:solidFill>
              </a:rPr>
              <a:t>虚拟机</a:t>
            </a:r>
            <a:r>
              <a:rPr lang="en-US" altLang="zh-CN" b="1" u="sng" dirty="0">
                <a:solidFill>
                  <a:srgbClr val="0070C0"/>
                </a:solidFill>
              </a:rPr>
              <a:t>】-【</a:t>
            </a:r>
            <a:r>
              <a:rPr lang="zh-CN" altLang="en-US" b="1" u="sng" dirty="0">
                <a:solidFill>
                  <a:srgbClr val="0070C0"/>
                </a:solidFill>
              </a:rPr>
              <a:t>设置</a:t>
            </a:r>
            <a:r>
              <a:rPr lang="en-US" altLang="zh-CN" b="1" u="sng" dirty="0">
                <a:solidFill>
                  <a:srgbClr val="0070C0"/>
                </a:solidFill>
              </a:rPr>
              <a:t>】</a:t>
            </a:r>
            <a:r>
              <a:rPr lang="zh-CN" altLang="en-US" dirty="0"/>
              <a:t>，在弹出的</a:t>
            </a:r>
            <a:r>
              <a:rPr lang="zh-CN" altLang="en-US" b="1" u="sng" dirty="0">
                <a:solidFill>
                  <a:srgbClr val="0070C0"/>
                </a:solidFill>
              </a:rPr>
              <a:t>“虚拟机设置”对话框</a:t>
            </a:r>
            <a:r>
              <a:rPr lang="zh-CN" altLang="en-US" dirty="0"/>
              <a:t>中选择</a:t>
            </a:r>
            <a:r>
              <a:rPr lang="zh-CN" altLang="en-US" b="1" u="sng" dirty="0">
                <a:solidFill>
                  <a:srgbClr val="0070C0"/>
                </a:solidFill>
              </a:rPr>
              <a:t>“网络适配器”</a:t>
            </a:r>
            <a:r>
              <a:rPr lang="zh-CN" altLang="en-US" dirty="0"/>
              <a:t>，可以</a:t>
            </a:r>
            <a:r>
              <a:rPr lang="zh-CN" altLang="en-US" b="1" u="sng" dirty="0">
                <a:solidFill>
                  <a:srgbClr val="0070C0"/>
                </a:solidFill>
              </a:rPr>
              <a:t>查看或更改</a:t>
            </a:r>
            <a:r>
              <a:rPr lang="zh-CN" altLang="en-US" dirty="0"/>
              <a:t>虚拟机的</a:t>
            </a:r>
            <a:r>
              <a:rPr lang="zh-CN" altLang="en-US" b="1" u="sng" dirty="0">
                <a:solidFill>
                  <a:srgbClr val="0070C0"/>
                </a:solidFill>
              </a:rPr>
              <a:t>网络</a:t>
            </a:r>
            <a:r>
              <a:rPr lang="zh-CN" altLang="en-US" b="1" u="sng" dirty="0" smtClean="0">
                <a:solidFill>
                  <a:srgbClr val="0070C0"/>
                </a:solidFill>
              </a:rPr>
              <a:t>模式</a:t>
            </a:r>
            <a:endParaRPr lang="en-US" altLang="zh-C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742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3.1 Linux</a:t>
            </a:r>
            <a:r>
              <a:rPr lang="zh-CN" altLang="en-US" dirty="0"/>
              <a:t>服务器搭建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网络配置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更改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网络模式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6626" name="Picture 2" descr="dfgdgdg题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1773628"/>
            <a:ext cx="5849167" cy="429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6491000" y="5267108"/>
            <a:ext cx="942954" cy="309794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353441" y="3093922"/>
            <a:ext cx="2973634" cy="1121817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标注 4"/>
          <p:cNvSpPr/>
          <p:nvPr/>
        </p:nvSpPr>
        <p:spPr>
          <a:xfrm>
            <a:off x="1432097" y="4519914"/>
            <a:ext cx="4880759" cy="1209379"/>
          </a:xfrm>
          <a:prstGeom prst="wedgeRoundRectCallout">
            <a:avLst>
              <a:gd name="adj1" fmla="val 53183"/>
              <a:gd name="adj2" fmla="val 29113"/>
              <a:gd name="adj3" fmla="val 16667"/>
            </a:avLst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单击打开 “网络适配器高级设置”对话框</a:t>
            </a:r>
            <a:endParaRPr lang="en-US" altLang="zh-CN" dirty="0">
              <a:solidFill>
                <a:schemeClr val="tx1"/>
              </a:solidFill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如果需要查看或更改虚拟机网卡的</a:t>
            </a:r>
            <a:r>
              <a:rPr lang="en-US" altLang="zh-CN" dirty="0">
                <a:solidFill>
                  <a:schemeClr val="tx1"/>
                </a:solidFill>
              </a:rPr>
              <a:t>MAC</a:t>
            </a:r>
            <a:r>
              <a:rPr lang="zh-CN" altLang="en-US" dirty="0">
                <a:solidFill>
                  <a:schemeClr val="tx1"/>
                </a:solidFill>
              </a:rPr>
              <a:t>地址可以在此处完成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738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3.1 Linux</a:t>
            </a:r>
            <a:r>
              <a:rPr lang="zh-CN" altLang="en-US" dirty="0"/>
              <a:t>服务器搭建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网络配置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——Linux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网络配置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7650" name="Picture 2" descr="士大夫士大夫题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275" y="2866329"/>
            <a:ext cx="4991797" cy="2619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362198" y="1948174"/>
            <a:ext cx="8401792" cy="557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 smtClean="0">
                <a:solidFill>
                  <a:srgbClr val="0070C0"/>
                </a:solidFill>
              </a:rPr>
              <a:t>查看当前所有</a:t>
            </a:r>
            <a:r>
              <a:rPr lang="zh-CN" altLang="en-US" b="1" u="sng" dirty="0">
                <a:solidFill>
                  <a:srgbClr val="0070C0"/>
                </a:solidFill>
              </a:rPr>
              <a:t>的网卡</a:t>
            </a:r>
          </a:p>
        </p:txBody>
      </p:sp>
      <p:sp>
        <p:nvSpPr>
          <p:cNvPr id="4" name="矩形 3"/>
          <p:cNvSpPr/>
          <p:nvPr/>
        </p:nvSpPr>
        <p:spPr>
          <a:xfrm>
            <a:off x="362198" y="2866329"/>
            <a:ext cx="3316077" cy="2669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zh-CN" dirty="0" smtClean="0"/>
              <a:t>目前</a:t>
            </a:r>
            <a:r>
              <a:rPr lang="zh-CN" altLang="zh-CN" dirty="0"/>
              <a:t>系统中共有</a:t>
            </a:r>
            <a:r>
              <a:rPr lang="en-US" altLang="zh-CN" dirty="0"/>
              <a:t>2</a:t>
            </a:r>
            <a:r>
              <a:rPr lang="zh-CN" altLang="zh-CN" dirty="0"/>
              <a:t>个</a:t>
            </a:r>
            <a:r>
              <a:rPr lang="zh-CN" altLang="zh-CN" dirty="0" smtClean="0"/>
              <a:t>网卡</a:t>
            </a:r>
            <a:endParaRPr lang="en-US" altLang="zh-CN" dirty="0" smtClean="0"/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zh-CN" dirty="0" smtClean="0"/>
              <a:t>第</a:t>
            </a:r>
            <a:r>
              <a:rPr lang="en-US" altLang="zh-CN" dirty="0"/>
              <a:t>1</a:t>
            </a:r>
            <a:r>
              <a:rPr lang="zh-CN" altLang="zh-CN" dirty="0"/>
              <a:t>个是</a:t>
            </a:r>
            <a:r>
              <a:rPr lang="en-US" altLang="zh-CN" dirty="0" smtClean="0"/>
              <a:t>eth0</a:t>
            </a:r>
            <a:r>
              <a:rPr lang="zh-CN" altLang="en-US" dirty="0"/>
              <a:t>，</a:t>
            </a:r>
            <a:r>
              <a:rPr lang="zh-CN" altLang="zh-CN" dirty="0" smtClean="0"/>
              <a:t>即</a:t>
            </a:r>
            <a:r>
              <a:rPr lang="zh-CN" altLang="zh-CN" dirty="0"/>
              <a:t>编号为</a:t>
            </a:r>
            <a:r>
              <a:rPr lang="en-US" altLang="zh-CN" dirty="0"/>
              <a:t>0</a:t>
            </a:r>
            <a:r>
              <a:rPr lang="zh-CN" altLang="zh-CN" dirty="0"/>
              <a:t>的以太</a:t>
            </a:r>
            <a:r>
              <a:rPr lang="zh-CN" altLang="zh-CN" dirty="0" smtClean="0"/>
              <a:t>网卡</a:t>
            </a:r>
            <a:r>
              <a:rPr lang="zh-CN" altLang="en-US" dirty="0" smtClean="0"/>
              <a:t>，</a:t>
            </a:r>
            <a:r>
              <a:rPr lang="zh-CN" altLang="zh-CN" dirty="0" smtClean="0"/>
              <a:t>用于</a:t>
            </a:r>
            <a:r>
              <a:rPr lang="zh-CN" altLang="zh-CN" dirty="0"/>
              <a:t>访问外部</a:t>
            </a:r>
            <a:r>
              <a:rPr lang="zh-CN" altLang="zh-CN" dirty="0" smtClean="0"/>
              <a:t>网络</a:t>
            </a:r>
            <a:r>
              <a:rPr lang="zh-CN" altLang="en-US" dirty="0" smtClean="0"/>
              <a:t>，</a:t>
            </a:r>
            <a:r>
              <a:rPr lang="zh-CN" altLang="zh-CN" dirty="0" smtClean="0"/>
              <a:t>默认</a:t>
            </a:r>
            <a:r>
              <a:rPr lang="zh-CN" altLang="zh-CN" dirty="0"/>
              <a:t>情况下是关闭的</a:t>
            </a:r>
            <a:endParaRPr lang="en-US" altLang="zh-CN" dirty="0" smtClean="0"/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zh-CN" dirty="0" smtClean="0"/>
              <a:t>第</a:t>
            </a:r>
            <a:r>
              <a:rPr lang="en-US" altLang="zh-CN" dirty="0"/>
              <a:t>2</a:t>
            </a:r>
            <a:r>
              <a:rPr lang="zh-CN" altLang="zh-CN" dirty="0"/>
              <a:t>个是</a:t>
            </a:r>
            <a:r>
              <a:rPr lang="en-US" altLang="zh-CN" dirty="0" smtClean="0"/>
              <a:t>lo</a:t>
            </a:r>
            <a:r>
              <a:rPr lang="zh-CN" altLang="en-US" dirty="0"/>
              <a:t>，</a:t>
            </a:r>
            <a:r>
              <a:rPr lang="zh-CN" altLang="zh-CN" dirty="0" smtClean="0"/>
              <a:t>即</a:t>
            </a:r>
            <a:r>
              <a:rPr lang="zh-CN" altLang="zh-CN" dirty="0"/>
              <a:t>本地回环</a:t>
            </a:r>
            <a:r>
              <a:rPr lang="zh-CN" altLang="zh-CN" dirty="0" smtClean="0"/>
              <a:t>网卡</a:t>
            </a:r>
            <a:r>
              <a:rPr lang="zh-CN" altLang="en-US" dirty="0" smtClean="0"/>
              <a:t>，</a:t>
            </a:r>
            <a:r>
              <a:rPr lang="zh-CN" altLang="zh-CN" dirty="0" smtClean="0"/>
              <a:t>用于</a:t>
            </a:r>
            <a:r>
              <a:rPr lang="zh-CN" altLang="zh-CN" dirty="0"/>
              <a:t>在本机内部访问，</a:t>
            </a:r>
            <a:r>
              <a:rPr lang="en-US" altLang="zh-CN" dirty="0"/>
              <a:t>IP</a:t>
            </a:r>
            <a:r>
              <a:rPr lang="zh-CN" altLang="zh-CN" dirty="0"/>
              <a:t>地址为</a:t>
            </a:r>
            <a:r>
              <a:rPr lang="en-US" altLang="zh-CN" dirty="0" smtClean="0"/>
              <a:t>127.0.0.1</a:t>
            </a:r>
            <a:endParaRPr lang="zh-CN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554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3.1 Linux</a:t>
            </a:r>
            <a:r>
              <a:rPr lang="zh-CN" altLang="en-US" dirty="0"/>
              <a:t>服务器搭建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网络配置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——Linux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网络配置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62198" y="1948174"/>
            <a:ext cx="84017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 smtClean="0">
                <a:solidFill>
                  <a:srgbClr val="0070C0"/>
                </a:solidFill>
              </a:rPr>
              <a:t>网络配置的原因</a:t>
            </a:r>
            <a:r>
              <a:rPr lang="zh-CN" altLang="en-US" dirty="0" smtClean="0"/>
              <a:t>：</a:t>
            </a:r>
            <a:r>
              <a:rPr lang="zh-CN" altLang="zh-CN" dirty="0"/>
              <a:t>如果使用</a:t>
            </a:r>
            <a:r>
              <a:rPr lang="en-US" altLang="zh-CN" dirty="0"/>
              <a:t>VMware</a:t>
            </a:r>
            <a:r>
              <a:rPr lang="zh-CN" altLang="zh-CN" dirty="0"/>
              <a:t>的</a:t>
            </a:r>
            <a:r>
              <a:rPr lang="en-US" altLang="zh-CN" dirty="0"/>
              <a:t>NAT</a:t>
            </a:r>
            <a:r>
              <a:rPr lang="zh-CN" altLang="zh-CN" dirty="0"/>
              <a:t>模式或仅主机模式，那么网络中的虚拟机可以通过</a:t>
            </a:r>
            <a:r>
              <a:rPr lang="en-US" altLang="zh-CN" dirty="0"/>
              <a:t>DHCP</a:t>
            </a:r>
            <a:r>
              <a:rPr lang="zh-CN" altLang="zh-CN" dirty="0"/>
              <a:t>（动态主机配置协议）自动获取</a:t>
            </a:r>
            <a:r>
              <a:rPr lang="en-US" altLang="zh-CN" dirty="0"/>
              <a:t>IP</a:t>
            </a:r>
            <a:r>
              <a:rPr lang="zh-CN" altLang="zh-CN" dirty="0"/>
              <a:t>地址。但是在真实环境中，应该为所有的服务器配置静态</a:t>
            </a:r>
            <a:r>
              <a:rPr lang="en-US" altLang="zh-CN" dirty="0"/>
              <a:t>IP</a:t>
            </a:r>
            <a:r>
              <a:rPr lang="zh-CN" altLang="zh-CN" dirty="0"/>
              <a:t>地址，从而确保通过一个</a:t>
            </a:r>
            <a:r>
              <a:rPr lang="en-US" altLang="zh-CN" dirty="0"/>
              <a:t>IP</a:t>
            </a:r>
            <a:r>
              <a:rPr lang="zh-CN" altLang="zh-CN" dirty="0"/>
              <a:t>地址就能找到一台服务器</a:t>
            </a:r>
            <a:r>
              <a:rPr lang="zh-CN" altLang="zh-CN" dirty="0" smtClean="0"/>
              <a:t>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b="1" u="sng" dirty="0" smtClean="0">
                <a:solidFill>
                  <a:srgbClr val="0070C0"/>
                </a:solidFill>
              </a:rPr>
              <a:t>网站配置的方式</a:t>
            </a:r>
            <a:r>
              <a:rPr lang="zh-CN" altLang="en-US" dirty="0"/>
              <a:t>：</a:t>
            </a:r>
            <a:r>
              <a:rPr lang="zh-CN" altLang="en-US" dirty="0" smtClean="0"/>
              <a:t>动态</a:t>
            </a:r>
            <a:r>
              <a:rPr lang="en-US" altLang="zh-CN" dirty="0" smtClean="0"/>
              <a:t>IP</a:t>
            </a:r>
            <a:r>
              <a:rPr lang="zh-CN" altLang="en-US" dirty="0" smtClean="0"/>
              <a:t>和</a:t>
            </a:r>
            <a:r>
              <a:rPr lang="zh-CN" altLang="en-US" dirty="0"/>
              <a:t>静态</a:t>
            </a:r>
            <a:r>
              <a:rPr lang="en-US" altLang="zh-CN" dirty="0" smtClean="0"/>
              <a:t>IP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650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3.1 Linux</a:t>
            </a:r>
            <a:r>
              <a:rPr lang="zh-CN" altLang="en-US" dirty="0"/>
              <a:t>服务器搭建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网络配置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——Linux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网络配置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62198" y="1948174"/>
            <a:ext cx="8401792" cy="557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（</a:t>
            </a:r>
            <a:r>
              <a:rPr lang="en-US" altLang="zh-CN" b="1" u="sng" dirty="0">
                <a:solidFill>
                  <a:srgbClr val="0070C0"/>
                </a:solidFill>
              </a:rPr>
              <a:t>1</a:t>
            </a:r>
            <a:r>
              <a:rPr lang="zh-CN" altLang="en-US" b="1" u="sng" dirty="0">
                <a:solidFill>
                  <a:srgbClr val="0070C0"/>
                </a:solidFill>
              </a:rPr>
              <a:t>）动态</a:t>
            </a:r>
            <a:r>
              <a:rPr lang="en-US" altLang="zh-CN" b="1" u="sng" dirty="0">
                <a:solidFill>
                  <a:srgbClr val="0070C0"/>
                </a:solidFill>
              </a:rPr>
              <a:t>IP</a:t>
            </a:r>
            <a:endParaRPr lang="zh-CN" altLang="en-US" dirty="0"/>
          </a:p>
        </p:txBody>
      </p:sp>
      <p:grpSp>
        <p:nvGrpSpPr>
          <p:cNvPr id="6" name="组合 2"/>
          <p:cNvGrpSpPr>
            <a:grpSpLocks/>
          </p:cNvGrpSpPr>
          <p:nvPr/>
        </p:nvGrpSpPr>
        <p:grpSpPr bwMode="auto">
          <a:xfrm>
            <a:off x="1103413" y="2702727"/>
            <a:ext cx="7132409" cy="1959428"/>
            <a:chOff x="3451224" y="3191961"/>
            <a:chExt cx="3534225" cy="6640031"/>
          </a:xfrm>
        </p:grpSpPr>
        <p:sp>
          <p:nvSpPr>
            <p:cNvPr id="7" name="矩形 1"/>
            <p:cNvSpPr>
              <a:spLocks noChangeArrowheads="1"/>
            </p:cNvSpPr>
            <p:nvPr/>
          </p:nvSpPr>
          <p:spPr bwMode="auto">
            <a:xfrm>
              <a:off x="3451224" y="3191961"/>
              <a:ext cx="3534224" cy="6640031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矩形 8"/>
            <p:cNvSpPr>
              <a:spLocks noChangeArrowheads="1"/>
            </p:cNvSpPr>
            <p:nvPr/>
          </p:nvSpPr>
          <p:spPr bwMode="auto">
            <a:xfrm>
              <a:off x="3530273" y="3658902"/>
              <a:ext cx="3455176" cy="5319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cd /</a:t>
              </a:r>
              <a:r>
                <a:rPr lang="en-US" altLang="zh-CN" sz="1600" b="1" kern="0" dirty="0" err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etc</a:t>
              </a:r>
              <a:r>
                <a:rPr lang="en-US" altLang="zh-CN" sz="16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600" b="1" kern="0" dirty="0" err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sysconfig</a:t>
              </a:r>
              <a:r>
                <a:rPr lang="en-US" altLang="zh-CN" sz="16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/network-scripts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network-scripts]#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cp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ifcfg-eth0 </a:t>
              </a:r>
              <a:r>
                <a:rPr lang="en-US" altLang="zh-CN" sz="16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ifcfg-eth0.bak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network-scripts]# vi ifcfg-eth0</a:t>
              </a:r>
              <a:endParaRPr lang="en-US" altLang="zh-CN" sz="16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" name="圆角矩形 9"/>
          <p:cNvSpPr/>
          <p:nvPr/>
        </p:nvSpPr>
        <p:spPr>
          <a:xfrm>
            <a:off x="310413" y="4832713"/>
            <a:ext cx="5012382" cy="55814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① 切换到网卡配置文件</a:t>
            </a:r>
            <a:r>
              <a:rPr lang="en-US" altLang="zh-CN" dirty="0">
                <a:solidFill>
                  <a:schemeClr val="tx1"/>
                </a:solidFill>
              </a:rPr>
              <a:t>ifcfg-eth0</a:t>
            </a:r>
            <a:r>
              <a:rPr lang="zh-CN" altLang="en-US" dirty="0">
                <a:solidFill>
                  <a:schemeClr val="tx1"/>
                </a:solidFill>
              </a:rPr>
              <a:t>所在的目录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416318" y="5501143"/>
            <a:ext cx="6205138" cy="55814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② 为了防止配置出错，建议提前备份该配置文件</a:t>
            </a:r>
            <a:r>
              <a:rPr lang="en-US" altLang="zh-CN" dirty="0">
                <a:solidFill>
                  <a:schemeClr val="tx1"/>
                </a:solidFill>
              </a:rPr>
              <a:t>ifcfg-eth0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5551024" y="4832164"/>
            <a:ext cx="3272341" cy="55814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③ </a:t>
            </a:r>
            <a:r>
              <a:rPr lang="en-US" altLang="zh-CN" dirty="0">
                <a:solidFill>
                  <a:schemeClr val="tx1"/>
                </a:solidFill>
              </a:rPr>
              <a:t>vi</a:t>
            </a:r>
            <a:r>
              <a:rPr lang="zh-CN" altLang="en-US" dirty="0">
                <a:solidFill>
                  <a:schemeClr val="tx1"/>
                </a:solidFill>
              </a:rPr>
              <a:t>编辑器修改网卡配置文件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21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3.1 Linux</a:t>
            </a:r>
            <a:r>
              <a:rPr lang="zh-CN" altLang="en-US" dirty="0"/>
              <a:t>服务器搭建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网络配置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——Linux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网络配置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62198" y="1948174"/>
            <a:ext cx="8401792" cy="557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（</a:t>
            </a:r>
            <a:r>
              <a:rPr lang="en-US" altLang="zh-CN" b="1" u="sng" dirty="0">
                <a:solidFill>
                  <a:srgbClr val="0070C0"/>
                </a:solidFill>
              </a:rPr>
              <a:t>1</a:t>
            </a:r>
            <a:r>
              <a:rPr lang="zh-CN" altLang="en-US" b="1" u="sng" dirty="0">
                <a:solidFill>
                  <a:srgbClr val="0070C0"/>
                </a:solidFill>
              </a:rPr>
              <a:t>）动态</a:t>
            </a:r>
            <a:r>
              <a:rPr lang="en-US" altLang="zh-CN" b="1" u="sng" dirty="0">
                <a:solidFill>
                  <a:srgbClr val="0070C0"/>
                </a:solidFill>
              </a:rPr>
              <a:t>IP</a:t>
            </a:r>
            <a:endParaRPr lang="zh-CN" altLang="en-US" dirty="0"/>
          </a:p>
        </p:txBody>
      </p:sp>
      <p:grpSp>
        <p:nvGrpSpPr>
          <p:cNvPr id="6" name="组合 2"/>
          <p:cNvGrpSpPr>
            <a:grpSpLocks/>
          </p:cNvGrpSpPr>
          <p:nvPr/>
        </p:nvGrpSpPr>
        <p:grpSpPr bwMode="auto">
          <a:xfrm>
            <a:off x="3894109" y="2547754"/>
            <a:ext cx="4976753" cy="3460568"/>
            <a:chOff x="3451224" y="3191958"/>
            <a:chExt cx="2466062" cy="11727034"/>
          </a:xfrm>
        </p:grpSpPr>
        <p:sp>
          <p:nvSpPr>
            <p:cNvPr id="7" name="矩形 1"/>
            <p:cNvSpPr>
              <a:spLocks noChangeArrowheads="1"/>
            </p:cNvSpPr>
            <p:nvPr/>
          </p:nvSpPr>
          <p:spPr bwMode="auto">
            <a:xfrm>
              <a:off x="3451224" y="3191958"/>
              <a:ext cx="2466062" cy="11727034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矩形 8"/>
            <p:cNvSpPr>
              <a:spLocks noChangeArrowheads="1"/>
            </p:cNvSpPr>
            <p:nvPr/>
          </p:nvSpPr>
          <p:spPr bwMode="auto">
            <a:xfrm>
              <a:off x="3530273" y="3658902"/>
              <a:ext cx="2339938" cy="10534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DEVICE=eth0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HWADDR=00:0C:29:48:2A:8A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TYPE=Ethernet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UUID=de5dcf98-9e30-4d0e-a578-4ddcea528ae6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ONBOOT=yes</a:t>
              </a:r>
              <a:endParaRPr lang="en-US" altLang="zh-CN" sz="1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NM_CONTROLLED=yes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BOOTPROTO=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dhcp</a:t>
              </a:r>
              <a:endParaRPr lang="en-US" altLang="zh-CN" sz="1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36565" y="2913986"/>
            <a:ext cx="3757544" cy="2669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dirty="0" smtClean="0"/>
              <a:t>ONBOOT</a:t>
            </a:r>
            <a:r>
              <a:rPr lang="zh-CN" altLang="zh-CN" dirty="0"/>
              <a:t>用于设置网卡是否自动启动，默认值为</a:t>
            </a:r>
            <a:r>
              <a:rPr lang="en-US" altLang="zh-CN" dirty="0"/>
              <a:t>no</a:t>
            </a:r>
            <a:r>
              <a:rPr lang="zh-CN" altLang="zh-CN" dirty="0"/>
              <a:t>，更改为</a:t>
            </a:r>
            <a:r>
              <a:rPr lang="en-US" altLang="zh-CN" dirty="0"/>
              <a:t>yes</a:t>
            </a:r>
            <a:r>
              <a:rPr lang="zh-CN" altLang="zh-CN" dirty="0"/>
              <a:t>即可实现</a:t>
            </a:r>
            <a:r>
              <a:rPr lang="zh-CN" altLang="zh-CN" dirty="0" smtClean="0"/>
              <a:t>自动启动</a:t>
            </a:r>
            <a:endParaRPr lang="en-US" altLang="zh-CN" dirty="0" smtClean="0"/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BOOTPROTO</a:t>
            </a:r>
            <a:r>
              <a:rPr lang="zh-CN" altLang="zh-CN" dirty="0"/>
              <a:t>用于设置获取</a:t>
            </a:r>
            <a:r>
              <a:rPr lang="en-US" altLang="zh-CN" dirty="0"/>
              <a:t>IP</a:t>
            </a:r>
            <a:r>
              <a:rPr lang="zh-CN" altLang="zh-CN" dirty="0"/>
              <a:t>的方式是动态还是静态的，此处默认值为</a:t>
            </a:r>
            <a:r>
              <a:rPr lang="en-US" altLang="zh-CN" dirty="0" err="1"/>
              <a:t>dhcp</a:t>
            </a:r>
            <a:r>
              <a:rPr lang="zh-CN" altLang="zh-CN" dirty="0"/>
              <a:t>表示动态获取</a:t>
            </a:r>
            <a:r>
              <a:rPr lang="en-US" altLang="zh-CN" dirty="0" smtClean="0"/>
              <a:t>IP</a:t>
            </a:r>
            <a:endParaRPr lang="en-US" altLang="zh-CN" dirty="0"/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zh-CN" dirty="0"/>
              <a:t>其他配置保持默认值即</a:t>
            </a:r>
            <a:r>
              <a:rPr lang="zh-CN" altLang="zh-CN" dirty="0" smtClean="0"/>
              <a:t>可</a:t>
            </a:r>
            <a:endParaRPr lang="en-US" altLang="zh-CN" dirty="0"/>
          </a:p>
        </p:txBody>
      </p:sp>
      <p:sp>
        <p:nvSpPr>
          <p:cNvPr id="14" name="矩形 13"/>
          <p:cNvSpPr/>
          <p:nvPr/>
        </p:nvSpPr>
        <p:spPr>
          <a:xfrm>
            <a:off x="4029888" y="4456593"/>
            <a:ext cx="2352597" cy="459791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062152" y="5334298"/>
            <a:ext cx="2352597" cy="459791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133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3.1 Linux</a:t>
            </a:r>
            <a:r>
              <a:rPr lang="zh-CN" altLang="en-US" dirty="0"/>
              <a:t>服务器搭建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网络配置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——Linux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网络配置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62198" y="1948174"/>
            <a:ext cx="8401792" cy="557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（</a:t>
            </a:r>
            <a:r>
              <a:rPr lang="en-US" altLang="zh-CN" b="1" u="sng" dirty="0">
                <a:solidFill>
                  <a:srgbClr val="0070C0"/>
                </a:solidFill>
              </a:rPr>
              <a:t>1</a:t>
            </a:r>
            <a:r>
              <a:rPr lang="zh-CN" altLang="en-US" b="1" u="sng" dirty="0">
                <a:solidFill>
                  <a:srgbClr val="0070C0"/>
                </a:solidFill>
              </a:rPr>
              <a:t>）动态</a:t>
            </a:r>
            <a:r>
              <a:rPr lang="en-US" altLang="zh-CN" b="1" u="sng" dirty="0">
                <a:solidFill>
                  <a:srgbClr val="0070C0"/>
                </a:solidFill>
              </a:rPr>
              <a:t>IP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389801" y="2957294"/>
            <a:ext cx="8302939" cy="1864088"/>
            <a:chOff x="415635" y="2398807"/>
            <a:chExt cx="7920000" cy="2160000"/>
          </a:xfrm>
        </p:grpSpPr>
        <p:sp>
          <p:nvSpPr>
            <p:cNvPr id="13" name="矩形 12"/>
            <p:cNvSpPr/>
            <p:nvPr/>
          </p:nvSpPr>
          <p:spPr>
            <a:xfrm>
              <a:off x="415635" y="2398807"/>
              <a:ext cx="7920000" cy="216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467544" y="2461481"/>
              <a:ext cx="7812000" cy="203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570503" y="2577292"/>
            <a:ext cx="1235034" cy="866899"/>
            <a:chOff x="7623958" y="2018805"/>
            <a:chExt cx="1235034" cy="866899"/>
          </a:xfrm>
        </p:grpSpPr>
        <p:sp>
          <p:nvSpPr>
            <p:cNvPr id="18" name="泪滴形 17"/>
            <p:cNvSpPr/>
            <p:nvPr/>
          </p:nvSpPr>
          <p:spPr>
            <a:xfrm>
              <a:off x="7623958" y="2018805"/>
              <a:ext cx="1235034" cy="866899"/>
            </a:xfrm>
            <a:prstGeom prst="teardrop">
              <a:avLst/>
            </a:prstGeom>
            <a:solidFill>
              <a:srgbClr val="C00000"/>
            </a:solidFill>
            <a:ln w="571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7800681" y="2137197"/>
              <a:ext cx="90601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注意</a:t>
              </a:r>
              <a:endPara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459737" y="3268222"/>
            <a:ext cx="82330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为了使</a:t>
            </a:r>
            <a:r>
              <a:rPr lang="en-US" altLang="zh-CN" dirty="0"/>
              <a:t>eth0</a:t>
            </a:r>
            <a:r>
              <a:rPr lang="zh-CN" altLang="en-US" dirty="0"/>
              <a:t>网卡工作</a:t>
            </a:r>
            <a:r>
              <a:rPr lang="zh-CN" altLang="en-US" dirty="0" smtClean="0"/>
              <a:t>，除了将</a:t>
            </a:r>
            <a:r>
              <a:rPr lang="en-US" altLang="zh-CN" dirty="0" smtClean="0"/>
              <a:t>eth0</a:t>
            </a:r>
            <a:r>
              <a:rPr lang="zh-CN" altLang="en-US" dirty="0"/>
              <a:t>网卡的</a:t>
            </a:r>
            <a:r>
              <a:rPr lang="zh-CN" altLang="en-US" dirty="0" smtClean="0"/>
              <a:t>配置文件中</a:t>
            </a:r>
            <a:r>
              <a:rPr lang="en-US" altLang="zh-CN" dirty="0" smtClean="0"/>
              <a:t>ONBOOT</a:t>
            </a:r>
            <a:r>
              <a:rPr lang="zh-CN" altLang="en-US" dirty="0" smtClean="0"/>
              <a:t>设置为</a:t>
            </a:r>
            <a:r>
              <a:rPr lang="en-US" altLang="zh-CN" dirty="0" smtClean="0"/>
              <a:t>yes</a:t>
            </a:r>
            <a:r>
              <a:rPr lang="zh-CN" altLang="en-US" dirty="0" smtClean="0"/>
              <a:t>，让其自动启动外，还可以</a:t>
            </a:r>
            <a:r>
              <a:rPr lang="zh-CN" altLang="en-US" dirty="0"/>
              <a:t>通过“</a:t>
            </a:r>
            <a:r>
              <a:rPr lang="en-US" altLang="zh-CN" dirty="0" err="1"/>
              <a:t>ifup</a:t>
            </a:r>
            <a:r>
              <a:rPr lang="en-US" altLang="zh-CN" dirty="0"/>
              <a:t> eth0</a:t>
            </a:r>
            <a:r>
              <a:rPr lang="en-US" altLang="zh-CN" dirty="0">
                <a:latin typeface="宋体" panose="02010600030101010101" pitchFamily="2" charset="-122"/>
              </a:rPr>
              <a:t>”</a:t>
            </a:r>
            <a:r>
              <a:rPr lang="zh-CN" altLang="en-US" dirty="0"/>
              <a:t>命令临时启动</a:t>
            </a:r>
            <a:r>
              <a:rPr lang="zh-CN" altLang="en-US" dirty="0" smtClean="0"/>
              <a:t>网卡</a:t>
            </a:r>
            <a:r>
              <a:rPr lang="zh-CN" altLang="en-US" dirty="0"/>
              <a:t>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329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3.1 Linux</a:t>
            </a:r>
            <a:r>
              <a:rPr lang="zh-CN" altLang="en-US" dirty="0"/>
              <a:t>服务器搭建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网络配置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——Linux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网络配置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62198" y="1948174"/>
            <a:ext cx="8401792" cy="557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（</a:t>
            </a:r>
            <a:r>
              <a:rPr lang="en-US" altLang="zh-CN" b="1" u="sng" dirty="0">
                <a:solidFill>
                  <a:srgbClr val="0070C0"/>
                </a:solidFill>
              </a:rPr>
              <a:t>1</a:t>
            </a:r>
            <a:r>
              <a:rPr lang="zh-CN" altLang="en-US" b="1" u="sng" dirty="0">
                <a:solidFill>
                  <a:srgbClr val="0070C0"/>
                </a:solidFill>
              </a:rPr>
              <a:t>）动态</a:t>
            </a:r>
            <a:r>
              <a:rPr lang="en-US" altLang="zh-CN" b="1" u="sng" dirty="0">
                <a:solidFill>
                  <a:srgbClr val="0070C0"/>
                </a:solidFill>
              </a:rPr>
              <a:t>IP</a:t>
            </a:r>
            <a:endParaRPr lang="zh-CN" altLang="en-US" dirty="0"/>
          </a:p>
        </p:txBody>
      </p:sp>
      <p:pic>
        <p:nvPicPr>
          <p:cNvPr id="28674" name="Picture 2" descr="dfs 题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567" y="2589209"/>
            <a:ext cx="5982535" cy="2543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724067" y="5345985"/>
            <a:ext cx="483111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dirty="0" smtClean="0"/>
              <a:t>service </a:t>
            </a:r>
            <a:r>
              <a:rPr lang="en-US" altLang="zh-CN" dirty="0"/>
              <a:t>network reload</a:t>
            </a:r>
            <a:r>
              <a:rPr lang="zh-CN" altLang="zh-CN" dirty="0"/>
              <a:t>使配置生效</a:t>
            </a:r>
            <a:endParaRPr lang="en-US" altLang="zh-CN" dirty="0"/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zh-CN" dirty="0"/>
              <a:t>通过</a:t>
            </a:r>
            <a:r>
              <a:rPr lang="en-US" altLang="zh-CN" dirty="0" err="1"/>
              <a:t>ifconfig</a:t>
            </a:r>
            <a:r>
              <a:rPr lang="zh-CN" altLang="zh-CN" dirty="0"/>
              <a:t>命令查看</a:t>
            </a:r>
            <a:r>
              <a:rPr lang="en-US" altLang="zh-CN" dirty="0"/>
              <a:t>eth0</a:t>
            </a:r>
            <a:r>
              <a:rPr lang="zh-CN" altLang="zh-CN" dirty="0"/>
              <a:t>网卡的状态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9422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3.1 Linux</a:t>
            </a:r>
            <a:r>
              <a:rPr lang="zh-CN" altLang="en-US" dirty="0"/>
              <a:t>服务器搭建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最小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化安装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CentOS</a:t>
            </a:r>
          </a:p>
        </p:txBody>
      </p:sp>
      <p:sp>
        <p:nvSpPr>
          <p:cNvPr id="10" name="矩形 9"/>
          <p:cNvSpPr/>
          <p:nvPr/>
        </p:nvSpPr>
        <p:spPr>
          <a:xfrm>
            <a:off x="362198" y="1948174"/>
            <a:ext cx="84017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 smtClean="0">
                <a:solidFill>
                  <a:srgbClr val="0070C0"/>
                </a:solidFill>
              </a:rPr>
              <a:t>安装</a:t>
            </a:r>
            <a:r>
              <a:rPr lang="en-US" altLang="zh-CN" b="1" u="sng" dirty="0" smtClean="0">
                <a:solidFill>
                  <a:srgbClr val="0070C0"/>
                </a:solidFill>
              </a:rPr>
              <a:t>CentOS</a:t>
            </a:r>
            <a:r>
              <a:rPr lang="zh-CN" altLang="en-US" b="1" u="sng" dirty="0" smtClean="0">
                <a:solidFill>
                  <a:srgbClr val="0070C0"/>
                </a:solidFill>
              </a:rPr>
              <a:t>作为服务器</a:t>
            </a:r>
            <a:r>
              <a:rPr lang="zh-CN" altLang="en-US" dirty="0"/>
              <a:t>：在安装</a:t>
            </a:r>
            <a:r>
              <a:rPr lang="en-US" altLang="zh-CN" dirty="0"/>
              <a:t>CentOS</a:t>
            </a:r>
            <a:r>
              <a:rPr lang="zh-CN" altLang="en-US" dirty="0"/>
              <a:t>作为服务器来使用时，推荐读者使用最小化安装的方式进行学习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b="1" u="sng" dirty="0" smtClean="0">
                <a:solidFill>
                  <a:srgbClr val="0070C0"/>
                </a:solidFill>
              </a:rPr>
              <a:t>最小安装</a:t>
            </a:r>
            <a:r>
              <a:rPr lang="zh-CN" altLang="en-US" dirty="0"/>
              <a:t>：最小化安装是指在安装系统时只预装最基本的组件，然后由用户自行安装其他软件</a:t>
            </a:r>
            <a:r>
              <a:rPr lang="zh-CN" altLang="en-US" dirty="0" smtClean="0"/>
              <a:t>。通过</a:t>
            </a:r>
            <a:r>
              <a:rPr lang="zh-CN" altLang="en-US" dirty="0"/>
              <a:t>这种方式，可以尽可能的节省磁盘和内存空间，防止不必要的资源浪费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029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3.1 Linux</a:t>
            </a:r>
            <a:r>
              <a:rPr lang="zh-CN" altLang="en-US" dirty="0"/>
              <a:t>服务器搭建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网络配置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——Linux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网络配置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62198" y="1948174"/>
            <a:ext cx="84017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（</a:t>
            </a:r>
            <a:r>
              <a:rPr lang="en-US" altLang="zh-CN" b="1" u="sng" dirty="0">
                <a:solidFill>
                  <a:srgbClr val="0070C0"/>
                </a:solidFill>
              </a:rPr>
              <a:t>2</a:t>
            </a:r>
            <a:r>
              <a:rPr lang="zh-CN" altLang="en-US" b="1" u="sng" dirty="0">
                <a:solidFill>
                  <a:srgbClr val="0070C0"/>
                </a:solidFill>
              </a:rPr>
              <a:t>）静态</a:t>
            </a:r>
            <a:r>
              <a:rPr lang="en-US" altLang="zh-CN" b="1" u="sng" dirty="0" smtClean="0">
                <a:solidFill>
                  <a:srgbClr val="0070C0"/>
                </a:solidFill>
              </a:rPr>
              <a:t>IP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zh-CN" dirty="0"/>
              <a:t>静态</a:t>
            </a:r>
            <a:r>
              <a:rPr lang="en-US" altLang="zh-CN" dirty="0"/>
              <a:t>IP</a:t>
            </a:r>
            <a:r>
              <a:rPr lang="zh-CN" altLang="zh-CN" dirty="0"/>
              <a:t>是用户手动设置的</a:t>
            </a:r>
            <a:r>
              <a:rPr lang="en-US" altLang="zh-CN" dirty="0"/>
              <a:t>IP</a:t>
            </a:r>
            <a:r>
              <a:rPr lang="zh-CN" altLang="zh-CN" dirty="0"/>
              <a:t>，设置后固定不变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zh-CN" dirty="0" smtClean="0"/>
              <a:t>只要</a:t>
            </a:r>
            <a:r>
              <a:rPr lang="zh-CN" altLang="zh-CN" dirty="0"/>
              <a:t>将</a:t>
            </a:r>
            <a:r>
              <a:rPr lang="en-US" altLang="zh-CN" dirty="0"/>
              <a:t>ifcfg-eth0</a:t>
            </a:r>
            <a:r>
              <a:rPr lang="zh-CN" altLang="zh-CN" dirty="0"/>
              <a:t>配置文件中</a:t>
            </a:r>
            <a:r>
              <a:rPr lang="en-US" altLang="zh-CN" dirty="0"/>
              <a:t>BOOTPROTO</a:t>
            </a:r>
            <a:r>
              <a:rPr lang="zh-CN" altLang="zh-CN" dirty="0"/>
              <a:t>的值设置为</a:t>
            </a:r>
            <a:r>
              <a:rPr lang="en-US" altLang="zh-CN" dirty="0"/>
              <a:t>static</a:t>
            </a:r>
            <a:r>
              <a:rPr lang="zh-CN" altLang="zh-CN" dirty="0"/>
              <a:t>，将</a:t>
            </a:r>
            <a:r>
              <a:rPr lang="en-US" altLang="zh-CN" dirty="0"/>
              <a:t>IPADDR</a:t>
            </a:r>
            <a:r>
              <a:rPr lang="zh-CN" altLang="zh-CN" dirty="0"/>
              <a:t>（</a:t>
            </a:r>
            <a:r>
              <a:rPr lang="en-US" altLang="zh-CN" dirty="0"/>
              <a:t>IP</a:t>
            </a:r>
            <a:r>
              <a:rPr lang="zh-CN" altLang="zh-CN" dirty="0"/>
              <a:t>地址）的值设置为其所在子网中正确的、无冲突的</a:t>
            </a:r>
            <a:r>
              <a:rPr lang="en-US" altLang="zh-CN" dirty="0"/>
              <a:t>IP</a:t>
            </a:r>
            <a:r>
              <a:rPr lang="zh-CN" altLang="zh-CN" dirty="0"/>
              <a:t>地址即可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483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3.1 Linux</a:t>
            </a:r>
            <a:r>
              <a:rPr lang="zh-CN" altLang="en-US" dirty="0"/>
              <a:t>服务器搭建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网络配置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——Linux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网络配置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62198" y="1948174"/>
            <a:ext cx="84017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（</a:t>
            </a:r>
            <a:r>
              <a:rPr lang="en-US" altLang="zh-CN" b="1" u="sng" dirty="0">
                <a:solidFill>
                  <a:srgbClr val="0070C0"/>
                </a:solidFill>
              </a:rPr>
              <a:t>2</a:t>
            </a:r>
            <a:r>
              <a:rPr lang="zh-CN" altLang="en-US" b="1" u="sng" dirty="0">
                <a:solidFill>
                  <a:srgbClr val="0070C0"/>
                </a:solidFill>
              </a:rPr>
              <a:t>）静态</a:t>
            </a:r>
            <a:r>
              <a:rPr lang="en-US" altLang="zh-CN" b="1" u="sng" dirty="0" smtClean="0">
                <a:solidFill>
                  <a:srgbClr val="0070C0"/>
                </a:solidFill>
              </a:rPr>
              <a:t>IP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假设在</a:t>
            </a:r>
            <a:r>
              <a:rPr lang="en-US" altLang="zh-CN" dirty="0"/>
              <a:t>VMware</a:t>
            </a:r>
            <a:r>
              <a:rPr lang="zh-CN" altLang="en-US" dirty="0"/>
              <a:t>的</a:t>
            </a:r>
            <a:r>
              <a:rPr lang="en-US" altLang="zh-CN" dirty="0"/>
              <a:t>NAT</a:t>
            </a:r>
            <a:r>
              <a:rPr lang="zh-CN" altLang="en-US" dirty="0"/>
              <a:t>模式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子网</a:t>
            </a:r>
            <a:r>
              <a:rPr lang="en-US" altLang="zh-CN" dirty="0"/>
              <a:t>IP</a:t>
            </a:r>
            <a:r>
              <a:rPr lang="zh-CN" altLang="en-US" dirty="0"/>
              <a:t>为</a:t>
            </a:r>
            <a:r>
              <a:rPr lang="en-US" altLang="zh-CN" dirty="0"/>
              <a:t>192.168.78.0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/>
              <a:t>VMnet8</a:t>
            </a:r>
            <a:r>
              <a:rPr lang="zh-CN" altLang="en-US" dirty="0"/>
              <a:t>虚拟网卡</a:t>
            </a:r>
            <a:r>
              <a:rPr lang="en-US" altLang="zh-CN" dirty="0"/>
              <a:t>IP</a:t>
            </a:r>
            <a:r>
              <a:rPr lang="zh-CN" altLang="en-US" dirty="0"/>
              <a:t>为</a:t>
            </a:r>
            <a:r>
              <a:rPr lang="en-US" altLang="zh-CN" dirty="0" smtClean="0"/>
              <a:t>192.168.78.1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/>
              <a:t>NAT</a:t>
            </a:r>
            <a:r>
              <a:rPr lang="zh-CN" altLang="en-US" dirty="0"/>
              <a:t>网关</a:t>
            </a:r>
            <a:r>
              <a:rPr lang="en-US" altLang="zh-CN" dirty="0"/>
              <a:t>IP</a:t>
            </a:r>
            <a:r>
              <a:rPr lang="zh-CN" altLang="en-US" dirty="0"/>
              <a:t>为</a:t>
            </a:r>
            <a:r>
              <a:rPr lang="en-US" altLang="zh-CN" dirty="0" smtClean="0"/>
              <a:t>192.168.78.2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/>
              <a:t>DHCP</a:t>
            </a:r>
            <a:r>
              <a:rPr lang="zh-CN" altLang="en-US" dirty="0"/>
              <a:t>地址池为</a:t>
            </a:r>
            <a:r>
              <a:rPr lang="en-US" altLang="zh-CN" dirty="0"/>
              <a:t>192.168.78.128</a:t>
            </a:r>
            <a:r>
              <a:rPr lang="zh-CN" altLang="en-US" dirty="0"/>
              <a:t>～</a:t>
            </a:r>
            <a:r>
              <a:rPr lang="en-US" altLang="zh-CN" dirty="0" smtClean="0"/>
              <a:t>192.168.78.254</a:t>
            </a:r>
          </a:p>
          <a:p>
            <a:pPr>
              <a:lnSpc>
                <a:spcPct val="200000"/>
              </a:lnSpc>
            </a:pPr>
            <a:r>
              <a:rPr lang="zh-CN" altLang="en-US" dirty="0" smtClean="0"/>
              <a:t>则</a:t>
            </a:r>
            <a:r>
              <a:rPr lang="en-US" altLang="zh-CN" dirty="0"/>
              <a:t>192.168.78.3</a:t>
            </a:r>
            <a:r>
              <a:rPr lang="zh-CN" altLang="en-US" dirty="0"/>
              <a:t>～</a:t>
            </a:r>
            <a:r>
              <a:rPr lang="en-US" altLang="zh-CN" dirty="0"/>
              <a:t>192.168.78.127</a:t>
            </a:r>
            <a:r>
              <a:rPr lang="zh-CN" altLang="en-US" dirty="0"/>
              <a:t>范围内的</a:t>
            </a:r>
            <a:r>
              <a:rPr lang="en-US" altLang="zh-CN" dirty="0"/>
              <a:t>IP</a:t>
            </a:r>
            <a:r>
              <a:rPr lang="zh-CN" altLang="en-US" dirty="0"/>
              <a:t>都可以作为静态</a:t>
            </a:r>
            <a:r>
              <a:rPr lang="en-US" altLang="zh-CN" dirty="0"/>
              <a:t>IP</a:t>
            </a:r>
            <a:r>
              <a:rPr lang="zh-CN" altLang="en-US" dirty="0" smtClean="0"/>
              <a:t>使用</a:t>
            </a:r>
            <a:endParaRPr lang="zh-CN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857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3.1 Linux</a:t>
            </a:r>
            <a:r>
              <a:rPr lang="zh-CN" altLang="en-US" dirty="0"/>
              <a:t>服务器搭建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网络配置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——Linux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网络配置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62198" y="1948174"/>
            <a:ext cx="8401792" cy="557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（</a:t>
            </a:r>
            <a:r>
              <a:rPr lang="en-US" altLang="zh-CN" b="1" u="sng" dirty="0">
                <a:solidFill>
                  <a:srgbClr val="0070C0"/>
                </a:solidFill>
              </a:rPr>
              <a:t>2</a:t>
            </a:r>
            <a:r>
              <a:rPr lang="zh-CN" altLang="en-US" b="1" u="sng" dirty="0">
                <a:solidFill>
                  <a:srgbClr val="0070C0"/>
                </a:solidFill>
              </a:rPr>
              <a:t>）静态</a:t>
            </a:r>
            <a:r>
              <a:rPr lang="en-US" altLang="zh-CN" b="1" u="sng" dirty="0" smtClean="0">
                <a:solidFill>
                  <a:srgbClr val="0070C0"/>
                </a:solidFill>
              </a:rPr>
              <a:t>IP</a:t>
            </a:r>
          </a:p>
        </p:txBody>
      </p:sp>
      <p:grpSp>
        <p:nvGrpSpPr>
          <p:cNvPr id="6" name="组合 2"/>
          <p:cNvGrpSpPr>
            <a:grpSpLocks/>
          </p:cNvGrpSpPr>
          <p:nvPr/>
        </p:nvGrpSpPr>
        <p:grpSpPr bwMode="auto">
          <a:xfrm>
            <a:off x="3894109" y="2547754"/>
            <a:ext cx="4976753" cy="3460568"/>
            <a:chOff x="3451224" y="3191958"/>
            <a:chExt cx="2466062" cy="11727034"/>
          </a:xfrm>
        </p:grpSpPr>
        <p:sp>
          <p:nvSpPr>
            <p:cNvPr id="7" name="矩形 1"/>
            <p:cNvSpPr>
              <a:spLocks noChangeArrowheads="1"/>
            </p:cNvSpPr>
            <p:nvPr/>
          </p:nvSpPr>
          <p:spPr bwMode="auto">
            <a:xfrm>
              <a:off x="3451224" y="3191958"/>
              <a:ext cx="2466062" cy="11727034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矩形 8"/>
            <p:cNvSpPr>
              <a:spLocks noChangeArrowheads="1"/>
            </p:cNvSpPr>
            <p:nvPr/>
          </p:nvSpPr>
          <p:spPr bwMode="auto">
            <a:xfrm>
              <a:off x="3530273" y="3658902"/>
              <a:ext cx="2339938" cy="8853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……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（此处省略了前面几行）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BOOTPROTO=static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IPADDR=192.168.78.3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NETMASK=255.255.255.0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GATEWAY=192.168.78.2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DNS1=192.168.78.2</a:t>
              </a:r>
            </a:p>
          </p:txBody>
        </p:sp>
      </p:grpSp>
      <p:sp>
        <p:nvSpPr>
          <p:cNvPr id="9" name="矩形 8"/>
          <p:cNvSpPr/>
          <p:nvPr/>
        </p:nvSpPr>
        <p:spPr>
          <a:xfrm>
            <a:off x="227288" y="2824293"/>
            <a:ext cx="3757544" cy="2746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dirty="0" smtClean="0"/>
              <a:t>BOOTPROTO</a:t>
            </a:r>
            <a:r>
              <a:rPr lang="zh-CN" altLang="en-US" dirty="0"/>
              <a:t>的</a:t>
            </a:r>
            <a:r>
              <a:rPr lang="zh-CN" altLang="en-US" dirty="0" smtClean="0"/>
              <a:t>值设置为</a:t>
            </a:r>
            <a:r>
              <a:rPr lang="en-US" altLang="zh-CN" dirty="0" smtClean="0"/>
              <a:t>static</a:t>
            </a:r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/>
              <a:t>增加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r>
              <a:rPr lang="en-US" altLang="zh-CN" dirty="0" smtClean="0"/>
              <a:t>IPADDR</a:t>
            </a:r>
            <a:r>
              <a:rPr lang="zh-CN" altLang="en-US" dirty="0" smtClean="0"/>
              <a:t>、子网掩码</a:t>
            </a:r>
            <a:r>
              <a:rPr lang="en-US" altLang="zh-CN" dirty="0" smtClean="0"/>
              <a:t>NETMASK</a:t>
            </a:r>
            <a:r>
              <a:rPr lang="zh-CN" altLang="en-US" dirty="0" smtClean="0"/>
              <a:t>、网关</a:t>
            </a:r>
            <a:r>
              <a:rPr lang="en-US" altLang="zh-CN" dirty="0" smtClean="0"/>
              <a:t>GATEWAY</a:t>
            </a:r>
            <a:r>
              <a:rPr lang="zh-CN" altLang="en-US" dirty="0" smtClean="0"/>
              <a:t>和首选域名服务器</a:t>
            </a:r>
            <a:r>
              <a:rPr lang="en-US" altLang="zh-CN" dirty="0" smtClean="0"/>
              <a:t>DNS1</a:t>
            </a:r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/>
              <a:t>若</a:t>
            </a:r>
            <a:r>
              <a:rPr lang="zh-CN" altLang="en-US" dirty="0"/>
              <a:t>网关不设置，虚拟机只能在局域网内访问，无法访问外部</a:t>
            </a:r>
            <a:r>
              <a:rPr lang="zh-CN" altLang="en-US" dirty="0" smtClean="0"/>
              <a:t>网络</a:t>
            </a:r>
            <a:endParaRPr lang="en-US" altLang="zh-CN" dirty="0" smtClean="0"/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/>
              <a:t>若</a:t>
            </a:r>
            <a:r>
              <a:rPr lang="en-US" altLang="zh-CN" dirty="0"/>
              <a:t>DNS</a:t>
            </a:r>
            <a:r>
              <a:rPr lang="zh-CN" altLang="en-US" dirty="0"/>
              <a:t>不设置，则无法解析</a:t>
            </a:r>
            <a:r>
              <a:rPr lang="zh-CN" altLang="en-US" dirty="0" smtClean="0"/>
              <a:t>域名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4029888" y="3257218"/>
            <a:ext cx="2549042" cy="2146055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476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3.1 Linux</a:t>
            </a:r>
            <a:r>
              <a:rPr lang="zh-CN" altLang="en-US" dirty="0"/>
              <a:t>服务器搭建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网络配置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——Linux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网络配置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62198" y="1948174"/>
            <a:ext cx="8401792" cy="557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（</a:t>
            </a:r>
            <a:r>
              <a:rPr lang="en-US" altLang="zh-CN" b="1" u="sng" dirty="0">
                <a:solidFill>
                  <a:srgbClr val="0070C0"/>
                </a:solidFill>
              </a:rPr>
              <a:t>2</a:t>
            </a:r>
            <a:r>
              <a:rPr lang="zh-CN" altLang="en-US" b="1" u="sng" dirty="0">
                <a:solidFill>
                  <a:srgbClr val="0070C0"/>
                </a:solidFill>
              </a:rPr>
              <a:t>）静态</a:t>
            </a:r>
            <a:r>
              <a:rPr lang="en-US" altLang="zh-CN" b="1" u="sng" dirty="0" smtClean="0">
                <a:solidFill>
                  <a:srgbClr val="0070C0"/>
                </a:solidFill>
              </a:rPr>
              <a:t>IP</a:t>
            </a:r>
          </a:p>
        </p:txBody>
      </p:sp>
      <p:sp>
        <p:nvSpPr>
          <p:cNvPr id="3" name="矩形 2"/>
          <p:cNvSpPr/>
          <p:nvPr/>
        </p:nvSpPr>
        <p:spPr>
          <a:xfrm>
            <a:off x="1369092" y="5058407"/>
            <a:ext cx="477388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service network reload</a:t>
            </a:r>
            <a:r>
              <a:rPr lang="zh-CN" altLang="zh-CN" dirty="0"/>
              <a:t>使配置生效</a:t>
            </a:r>
            <a:endParaRPr lang="en-US" altLang="zh-CN" dirty="0"/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zh-CN" dirty="0"/>
              <a:t>查看当前使用的默认网关、</a:t>
            </a:r>
            <a:r>
              <a:rPr lang="en-US" altLang="zh-CN" dirty="0"/>
              <a:t>DNS</a:t>
            </a:r>
            <a:r>
              <a:rPr lang="zh-CN" altLang="zh-CN" dirty="0"/>
              <a:t>服务器</a:t>
            </a:r>
          </a:p>
        </p:txBody>
      </p:sp>
      <p:grpSp>
        <p:nvGrpSpPr>
          <p:cNvPr id="13" name="组合 2"/>
          <p:cNvGrpSpPr>
            <a:grpSpLocks/>
          </p:cNvGrpSpPr>
          <p:nvPr/>
        </p:nvGrpSpPr>
        <p:grpSpPr bwMode="auto">
          <a:xfrm>
            <a:off x="1448796" y="2687268"/>
            <a:ext cx="6543302" cy="2226127"/>
            <a:chOff x="3451224" y="3191958"/>
            <a:chExt cx="2396474" cy="7543810"/>
          </a:xfrm>
        </p:grpSpPr>
        <p:sp>
          <p:nvSpPr>
            <p:cNvPr id="14" name="矩形 1"/>
            <p:cNvSpPr>
              <a:spLocks noChangeArrowheads="1"/>
            </p:cNvSpPr>
            <p:nvPr/>
          </p:nvSpPr>
          <p:spPr bwMode="auto">
            <a:xfrm>
              <a:off x="3451224" y="3191958"/>
              <a:ext cx="2396474" cy="7543810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5" name="矩形 8"/>
            <p:cNvSpPr>
              <a:spLocks noChangeArrowheads="1"/>
            </p:cNvSpPr>
            <p:nvPr/>
          </p:nvSpPr>
          <p:spPr bwMode="auto">
            <a:xfrm>
              <a:off x="3530273" y="3658902"/>
              <a:ext cx="2208693" cy="6153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route | grep default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default         192.168.78.2    0.0.0.0         UG    0      0        0 eth0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cat 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etc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resolv.conf</a:t>
              </a:r>
              <a:endParaRPr lang="en-US" altLang="zh-CN" sz="1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nameserver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192.168.78.2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9275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3.1 Linux</a:t>
            </a:r>
            <a:r>
              <a:rPr lang="zh-CN" altLang="en-US" dirty="0"/>
              <a:t>服务器搭建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网络配置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访问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测试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62198" y="1948174"/>
            <a:ext cx="8401792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dirty="0"/>
              <a:t>无论是</a:t>
            </a:r>
            <a:r>
              <a:rPr lang="en-US" altLang="zh-CN" dirty="0"/>
              <a:t>Windows</a:t>
            </a:r>
            <a:r>
              <a:rPr lang="zh-CN" altLang="en-US" dirty="0"/>
              <a:t>还是</a:t>
            </a:r>
            <a:r>
              <a:rPr lang="en-US" altLang="zh-CN" dirty="0"/>
              <a:t>Linux</a:t>
            </a:r>
            <a:r>
              <a:rPr lang="zh-CN" altLang="en-US" dirty="0"/>
              <a:t>系统，都提供了</a:t>
            </a:r>
            <a:r>
              <a:rPr lang="en-US" altLang="zh-CN" dirty="0"/>
              <a:t>ping</a:t>
            </a:r>
            <a:r>
              <a:rPr lang="zh-CN" altLang="en-US" dirty="0"/>
              <a:t>命令用于检测网络是否连通</a:t>
            </a:r>
          </a:p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在物理机（</a:t>
            </a:r>
            <a:r>
              <a:rPr lang="en-US" altLang="zh-CN" b="1" u="sng" dirty="0">
                <a:solidFill>
                  <a:srgbClr val="0070C0"/>
                </a:solidFill>
              </a:rPr>
              <a:t>Windows</a:t>
            </a:r>
            <a:r>
              <a:rPr lang="zh-CN" altLang="en-US" b="1" u="sng" dirty="0">
                <a:solidFill>
                  <a:srgbClr val="0070C0"/>
                </a:solidFill>
              </a:rPr>
              <a:t>系统）中打开命令提示符，执行“</a:t>
            </a:r>
            <a:r>
              <a:rPr lang="en-US" altLang="zh-CN" b="1" u="sng" dirty="0">
                <a:solidFill>
                  <a:srgbClr val="0070C0"/>
                </a:solidFill>
              </a:rPr>
              <a:t>ping </a:t>
            </a:r>
            <a:r>
              <a:rPr lang="zh-CN" altLang="en-US" b="1" u="sng" dirty="0">
                <a:solidFill>
                  <a:srgbClr val="0070C0"/>
                </a:solidFill>
              </a:rPr>
              <a:t>虚拟机</a:t>
            </a:r>
            <a:r>
              <a:rPr lang="en-US" altLang="zh-CN" b="1" u="sng" dirty="0">
                <a:solidFill>
                  <a:srgbClr val="0070C0"/>
                </a:solidFill>
              </a:rPr>
              <a:t>IP</a:t>
            </a:r>
            <a:r>
              <a:rPr lang="zh-CN" altLang="en-US" b="1" u="sng" dirty="0">
                <a:solidFill>
                  <a:srgbClr val="0070C0"/>
                </a:solidFill>
              </a:rPr>
              <a:t>地址”</a:t>
            </a:r>
          </a:p>
        </p:txBody>
      </p:sp>
      <p:pic>
        <p:nvPicPr>
          <p:cNvPr id="29698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902" y="3199781"/>
            <a:ext cx="4838096" cy="2428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6363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3.1 Linux</a:t>
            </a:r>
            <a:r>
              <a:rPr lang="zh-CN" altLang="en-US" dirty="0"/>
              <a:t>服务器搭建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网络配置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访问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测试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62198" y="1948174"/>
            <a:ext cx="8401792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dirty="0"/>
              <a:t>无论是</a:t>
            </a:r>
            <a:r>
              <a:rPr lang="en-US" altLang="zh-CN" dirty="0"/>
              <a:t>Windows</a:t>
            </a:r>
            <a:r>
              <a:rPr lang="zh-CN" altLang="en-US" dirty="0"/>
              <a:t>还是</a:t>
            </a:r>
            <a:r>
              <a:rPr lang="en-US" altLang="zh-CN" dirty="0"/>
              <a:t>Linux</a:t>
            </a:r>
            <a:r>
              <a:rPr lang="zh-CN" altLang="en-US" dirty="0"/>
              <a:t>系统，都提供了</a:t>
            </a:r>
            <a:r>
              <a:rPr lang="en-US" altLang="zh-CN" dirty="0"/>
              <a:t>ping</a:t>
            </a:r>
            <a:r>
              <a:rPr lang="zh-CN" altLang="en-US" dirty="0"/>
              <a:t>命令用于检测网络是否连通</a:t>
            </a:r>
          </a:p>
          <a:p>
            <a:pPr>
              <a:lnSpc>
                <a:spcPct val="200000"/>
              </a:lnSpc>
            </a:pPr>
            <a:r>
              <a:rPr lang="zh-CN" altLang="en-US" b="1" u="sng" dirty="0" smtClean="0">
                <a:solidFill>
                  <a:srgbClr val="0070C0"/>
                </a:solidFill>
              </a:rPr>
              <a:t>在虚拟机中执行</a:t>
            </a:r>
            <a:r>
              <a:rPr lang="zh-CN" altLang="en-US" b="1" u="sng" dirty="0">
                <a:solidFill>
                  <a:srgbClr val="0070C0"/>
                </a:solidFill>
              </a:rPr>
              <a:t>“</a:t>
            </a:r>
            <a:r>
              <a:rPr lang="en-US" altLang="zh-CN" b="1" u="sng" dirty="0">
                <a:solidFill>
                  <a:srgbClr val="0070C0"/>
                </a:solidFill>
              </a:rPr>
              <a:t>ping </a:t>
            </a:r>
            <a:r>
              <a:rPr lang="zh-CN" altLang="en-US" b="1" u="sng" dirty="0" smtClean="0">
                <a:solidFill>
                  <a:srgbClr val="0070C0"/>
                </a:solidFill>
              </a:rPr>
              <a:t>物理机</a:t>
            </a:r>
            <a:r>
              <a:rPr lang="en-US" altLang="zh-CN" b="1" u="sng" dirty="0" smtClean="0">
                <a:solidFill>
                  <a:srgbClr val="0070C0"/>
                </a:solidFill>
              </a:rPr>
              <a:t>IP</a:t>
            </a:r>
            <a:r>
              <a:rPr lang="zh-CN" altLang="en-US" b="1" u="sng" dirty="0">
                <a:solidFill>
                  <a:srgbClr val="0070C0"/>
                </a:solidFill>
              </a:rPr>
              <a:t>地址”</a:t>
            </a:r>
          </a:p>
        </p:txBody>
      </p:sp>
      <p:pic>
        <p:nvPicPr>
          <p:cNvPr id="30722" name="Picture 2" descr="dsfsdf题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630" y="3308638"/>
            <a:ext cx="4934639" cy="1552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362198" y="4997679"/>
            <a:ext cx="74695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/>
              <a:t>在</a:t>
            </a:r>
            <a:r>
              <a:rPr lang="en-US" altLang="zh-CN" dirty="0"/>
              <a:t>Linux</a:t>
            </a:r>
            <a:r>
              <a:rPr lang="zh-CN" altLang="zh-CN" dirty="0"/>
              <a:t>中使用</a:t>
            </a:r>
            <a:r>
              <a:rPr lang="en-US" altLang="zh-CN" dirty="0"/>
              <a:t>ping</a:t>
            </a:r>
            <a:r>
              <a:rPr lang="zh-CN" altLang="zh-CN" dirty="0"/>
              <a:t>命令时加上了参数“</a:t>
            </a:r>
            <a:r>
              <a:rPr lang="en-US" altLang="zh-CN" dirty="0"/>
              <a:t>-c4</a:t>
            </a:r>
            <a:r>
              <a:rPr lang="zh-CN" altLang="zh-CN" dirty="0"/>
              <a:t>”，表示</a:t>
            </a:r>
            <a:r>
              <a:rPr lang="en-US" altLang="zh-CN" dirty="0"/>
              <a:t>ping</a:t>
            </a:r>
            <a:r>
              <a:rPr lang="zh-CN" altLang="zh-CN" dirty="0"/>
              <a:t>的次数为</a:t>
            </a:r>
            <a:r>
              <a:rPr lang="en-US" altLang="zh-CN" dirty="0"/>
              <a:t>4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/>
              <a:t>如果</a:t>
            </a:r>
            <a:r>
              <a:rPr lang="zh-CN" altLang="zh-CN" dirty="0"/>
              <a:t>省略该参数，则会一直执行，直到按</a:t>
            </a:r>
            <a:r>
              <a:rPr lang="en-US" altLang="zh-CN" dirty="0"/>
              <a:t>Ctrl + C</a:t>
            </a:r>
            <a:r>
              <a:rPr lang="zh-CN" altLang="zh-CN" dirty="0"/>
              <a:t>组合键停止程序。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283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3.1 Linux</a:t>
            </a:r>
            <a:r>
              <a:rPr lang="zh-CN" altLang="en-US" dirty="0"/>
              <a:t>服务器搭建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网络配置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访问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测试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377923" y="2494167"/>
            <a:ext cx="8302939" cy="2160000"/>
            <a:chOff x="415635" y="2398807"/>
            <a:chExt cx="7920000" cy="2160000"/>
          </a:xfrm>
        </p:grpSpPr>
        <p:sp>
          <p:nvSpPr>
            <p:cNvPr id="8" name="矩形 7"/>
            <p:cNvSpPr/>
            <p:nvPr/>
          </p:nvSpPr>
          <p:spPr>
            <a:xfrm>
              <a:off x="415635" y="2398807"/>
              <a:ext cx="7920000" cy="216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67544" y="2461481"/>
              <a:ext cx="7812000" cy="203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558625" y="2114165"/>
            <a:ext cx="1235034" cy="866899"/>
            <a:chOff x="7623958" y="2018805"/>
            <a:chExt cx="1235034" cy="866899"/>
          </a:xfrm>
        </p:grpSpPr>
        <p:sp>
          <p:nvSpPr>
            <p:cNvPr id="11" name="泪滴形 10"/>
            <p:cNvSpPr/>
            <p:nvPr/>
          </p:nvSpPr>
          <p:spPr>
            <a:xfrm>
              <a:off x="7623958" y="2018805"/>
              <a:ext cx="1235034" cy="866899"/>
            </a:xfrm>
            <a:prstGeom prst="teardrop">
              <a:avLst/>
            </a:prstGeom>
            <a:solidFill>
              <a:srgbClr val="C00000"/>
            </a:solidFill>
            <a:ln w="571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7800681" y="2137197"/>
              <a:ext cx="90601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注意</a:t>
              </a:r>
              <a:endPara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447859" y="2650720"/>
            <a:ext cx="82330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当使用虚拟机</a:t>
            </a:r>
            <a:r>
              <a:rPr lang="en-US" altLang="zh-CN" dirty="0"/>
              <a:t>ping</a:t>
            </a:r>
            <a:r>
              <a:rPr lang="zh-CN" altLang="en-US" dirty="0"/>
              <a:t>物理机时，若物理机（</a:t>
            </a:r>
            <a:r>
              <a:rPr lang="en-US" altLang="zh-CN" dirty="0"/>
              <a:t>Windows</a:t>
            </a:r>
            <a:r>
              <a:rPr lang="zh-CN" altLang="en-US" dirty="0"/>
              <a:t>）的防火墙为开启的状态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是</a:t>
            </a:r>
            <a:r>
              <a:rPr lang="zh-CN" altLang="en-US" dirty="0"/>
              <a:t>无法</a:t>
            </a:r>
            <a:r>
              <a:rPr lang="en-US" altLang="zh-CN" dirty="0"/>
              <a:t>ping</a:t>
            </a:r>
            <a:r>
              <a:rPr lang="zh-CN" altLang="en-US" dirty="0"/>
              <a:t>通的。我们可以临时关闭</a:t>
            </a:r>
            <a:r>
              <a:rPr lang="en-US" altLang="zh-CN" dirty="0"/>
              <a:t>Windows</a:t>
            </a:r>
            <a:r>
              <a:rPr lang="zh-CN" altLang="en-US" dirty="0"/>
              <a:t>防火墙，或者将防火墙入站规则中的“文件和打印机共享</a:t>
            </a:r>
            <a:r>
              <a:rPr lang="en-US" altLang="zh-CN" dirty="0"/>
              <a:t>(</a:t>
            </a:r>
            <a:r>
              <a:rPr lang="zh-CN" altLang="en-US" dirty="0"/>
              <a:t>回显请求 </a:t>
            </a:r>
            <a:r>
              <a:rPr lang="en-US" altLang="zh-CN" dirty="0"/>
              <a:t>- ICMPv4-In)</a:t>
            </a:r>
            <a:r>
              <a:rPr lang="en-US" altLang="zh-CN" dirty="0">
                <a:latin typeface="宋体" panose="02010600030101010101" pitchFamily="2" charset="-122"/>
              </a:rPr>
              <a:t>”</a:t>
            </a:r>
            <a:r>
              <a:rPr lang="zh-CN" altLang="en-US" dirty="0"/>
              <a:t>设置为“允许连接”。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783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3.1 Linux</a:t>
            </a:r>
            <a:r>
              <a:rPr lang="zh-CN" altLang="en-US" dirty="0"/>
              <a:t>服务器搭建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网络配置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访问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测试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366048" y="3182941"/>
            <a:ext cx="8302939" cy="2505340"/>
            <a:chOff x="415635" y="2398807"/>
            <a:chExt cx="7920000" cy="2160000"/>
          </a:xfrm>
        </p:grpSpPr>
        <p:sp>
          <p:nvSpPr>
            <p:cNvPr id="8" name="矩形 7"/>
            <p:cNvSpPr/>
            <p:nvPr/>
          </p:nvSpPr>
          <p:spPr>
            <a:xfrm>
              <a:off x="415635" y="2398807"/>
              <a:ext cx="7920000" cy="216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67544" y="2461481"/>
              <a:ext cx="7812000" cy="203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546750" y="2802939"/>
            <a:ext cx="1235034" cy="866899"/>
            <a:chOff x="7623958" y="2018805"/>
            <a:chExt cx="1235034" cy="866899"/>
          </a:xfrm>
        </p:grpSpPr>
        <p:sp>
          <p:nvSpPr>
            <p:cNvPr id="11" name="泪滴形 10"/>
            <p:cNvSpPr/>
            <p:nvPr/>
          </p:nvSpPr>
          <p:spPr>
            <a:xfrm>
              <a:off x="7623958" y="2018805"/>
              <a:ext cx="1235034" cy="866899"/>
            </a:xfrm>
            <a:prstGeom prst="teardrop">
              <a:avLst/>
            </a:prstGeom>
            <a:solidFill>
              <a:srgbClr val="C00000"/>
            </a:solidFill>
            <a:ln w="571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7800681" y="2137197"/>
              <a:ext cx="90601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注意</a:t>
              </a:r>
              <a:endPara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447859" y="3458244"/>
            <a:ext cx="8162325" cy="1977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/>
              <a:t>如果</a:t>
            </a:r>
            <a:r>
              <a:rPr lang="zh-CN" altLang="en-US" dirty="0"/>
              <a:t>在正确配置后虚拟机仍然无法访问网络，则有可能是物理机中安装</a:t>
            </a:r>
            <a:r>
              <a:rPr lang="zh-CN" altLang="en-US" dirty="0" smtClean="0"/>
              <a:t>了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/>
              <a:t>多</a:t>
            </a:r>
            <a:r>
              <a:rPr lang="zh-CN" altLang="en-US" dirty="0"/>
              <a:t>个网卡，</a:t>
            </a:r>
            <a:r>
              <a:rPr lang="en-US" altLang="zh-CN" dirty="0"/>
              <a:t>VMware</a:t>
            </a:r>
            <a:r>
              <a:rPr lang="zh-CN" altLang="en-US" dirty="0"/>
              <a:t>会自动使用优先级较高的网卡（无论该网卡是否接入外网），更改网卡优先级或者禁用这些网卡可以解决问题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dirty="0" smtClean="0"/>
              <a:t>在</a:t>
            </a:r>
            <a:r>
              <a:rPr lang="zh-CN" altLang="en-US" dirty="0"/>
              <a:t>默认情况下，新安装的网卡优先级高于原有网卡，但</a:t>
            </a:r>
            <a:r>
              <a:rPr lang="en-US" altLang="zh-CN" dirty="0"/>
              <a:t>VMnet1</a:t>
            </a:r>
            <a:r>
              <a:rPr lang="zh-CN" altLang="en-US" dirty="0"/>
              <a:t>、</a:t>
            </a:r>
            <a:r>
              <a:rPr lang="en-US" altLang="zh-CN" dirty="0"/>
              <a:t>VMnet8</a:t>
            </a:r>
            <a:r>
              <a:rPr lang="zh-CN" altLang="en-US" dirty="0"/>
              <a:t>两个虚拟网卡的优先级低于本地连接网卡，这样可以避免影响用户正常使用网络。</a:t>
            </a:r>
          </a:p>
        </p:txBody>
      </p:sp>
      <p:sp>
        <p:nvSpPr>
          <p:cNvPr id="12" name="矩形 11"/>
          <p:cNvSpPr/>
          <p:nvPr/>
        </p:nvSpPr>
        <p:spPr>
          <a:xfrm>
            <a:off x="362198" y="1948174"/>
            <a:ext cx="840179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dirty="0"/>
              <a:t>在测试了局域网内的访问后，还需要测试虚拟机能否访问外网。在物理机正确接入外网的前提下，用虚拟机</a:t>
            </a:r>
            <a:r>
              <a:rPr lang="en-US" altLang="zh-CN" dirty="0"/>
              <a:t>ping</a:t>
            </a:r>
            <a:r>
              <a:rPr lang="zh-CN" altLang="en-US" dirty="0"/>
              <a:t>外部主机（如</a:t>
            </a:r>
            <a:r>
              <a:rPr lang="en-US" altLang="zh-CN" dirty="0"/>
              <a:t>ping baidu.com</a:t>
            </a:r>
            <a:r>
              <a:rPr lang="zh-CN" altLang="en-US" dirty="0"/>
              <a:t>）是可以</a:t>
            </a:r>
            <a:r>
              <a:rPr lang="en-US" altLang="zh-CN" dirty="0"/>
              <a:t>ping</a:t>
            </a:r>
            <a:r>
              <a:rPr lang="zh-CN" altLang="en-US" dirty="0"/>
              <a:t>通的。</a:t>
            </a:r>
            <a:endParaRPr lang="zh-CN" altLang="en-US" b="1" u="sng" dirty="0">
              <a:solidFill>
                <a:srgbClr val="0070C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141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3.1 Linux</a:t>
            </a:r>
            <a:r>
              <a:rPr lang="zh-CN" altLang="en-US" dirty="0"/>
              <a:t>服务器搭建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远程终端访问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2198" y="1948174"/>
            <a:ext cx="8401792" cy="2219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当服务器部署好以后，除了直接在服务器上操作，还可以通过网络进行</a:t>
            </a:r>
            <a:r>
              <a:rPr lang="zh-CN" altLang="en-US" b="1" u="sng" dirty="0">
                <a:solidFill>
                  <a:srgbClr val="0070C0"/>
                </a:solidFill>
                <a:latin typeface="+mn-lt"/>
                <a:ea typeface="+mn-ea"/>
              </a:rPr>
              <a:t>远程连接</a:t>
            </a:r>
            <a:r>
              <a:rPr lang="zh-CN" altLang="en-US" dirty="0"/>
              <a:t>访问。</a:t>
            </a:r>
            <a:r>
              <a:rPr lang="en-US" altLang="zh-CN" dirty="0"/>
              <a:t>CentOS 6.8</a:t>
            </a:r>
            <a:r>
              <a:rPr lang="zh-CN" altLang="en-US" dirty="0"/>
              <a:t>默认支持</a:t>
            </a:r>
            <a:r>
              <a:rPr lang="en-US" altLang="zh-CN" b="1" u="sng" dirty="0">
                <a:solidFill>
                  <a:srgbClr val="0070C0"/>
                </a:solidFill>
                <a:latin typeface="+mn-lt"/>
                <a:ea typeface="+mn-ea"/>
              </a:rPr>
              <a:t>SSH</a:t>
            </a:r>
            <a:r>
              <a:rPr lang="zh-CN" altLang="en-US" b="1" u="sng" dirty="0">
                <a:solidFill>
                  <a:srgbClr val="0070C0"/>
                </a:solidFill>
                <a:latin typeface="+mn-lt"/>
                <a:ea typeface="+mn-ea"/>
              </a:rPr>
              <a:t>（</a:t>
            </a:r>
            <a:r>
              <a:rPr lang="en-US" altLang="zh-CN" b="1" u="sng" dirty="0">
                <a:solidFill>
                  <a:srgbClr val="0070C0"/>
                </a:solidFill>
                <a:latin typeface="+mn-lt"/>
                <a:ea typeface="+mn-ea"/>
              </a:rPr>
              <a:t>Secure Shell</a:t>
            </a:r>
            <a:r>
              <a:rPr lang="zh-CN" altLang="en-US" b="1" u="sng" dirty="0">
                <a:solidFill>
                  <a:srgbClr val="0070C0"/>
                </a:solidFill>
                <a:latin typeface="+mn-lt"/>
                <a:ea typeface="+mn-ea"/>
              </a:rPr>
              <a:t>，安全</a:t>
            </a:r>
            <a:r>
              <a:rPr lang="en-US" altLang="zh-CN" b="1" u="sng" dirty="0">
                <a:solidFill>
                  <a:srgbClr val="0070C0"/>
                </a:solidFill>
                <a:latin typeface="+mn-lt"/>
                <a:ea typeface="+mn-ea"/>
              </a:rPr>
              <a:t>Shell</a:t>
            </a:r>
            <a:r>
              <a:rPr lang="zh-CN" altLang="en-US" b="1" u="sng" dirty="0">
                <a:solidFill>
                  <a:srgbClr val="0070C0"/>
                </a:solidFill>
                <a:latin typeface="+mn-lt"/>
                <a:ea typeface="+mn-ea"/>
              </a:rPr>
              <a:t>协议）</a:t>
            </a:r>
            <a:r>
              <a:rPr lang="zh-CN" altLang="en-US" dirty="0"/>
              <a:t>，该协议通过高强度的加密算法</a:t>
            </a:r>
            <a:r>
              <a:rPr lang="zh-CN" altLang="en-US" b="1" u="sng" dirty="0">
                <a:solidFill>
                  <a:srgbClr val="0070C0"/>
                </a:solidFill>
                <a:latin typeface="+mn-lt"/>
                <a:ea typeface="+mn-ea"/>
              </a:rPr>
              <a:t>提高了数据在网络传输中的安全性</a:t>
            </a:r>
            <a:r>
              <a:rPr lang="zh-CN" altLang="en-US" dirty="0"/>
              <a:t>，防止中间人攻击（</a:t>
            </a:r>
            <a:r>
              <a:rPr lang="en-US" altLang="zh-CN" dirty="0"/>
              <a:t>Man-in-the-</a:t>
            </a:r>
            <a:r>
              <a:rPr lang="en-US" altLang="zh-CN" dirty="0" err="1"/>
              <a:t>MiddleAttack</a:t>
            </a:r>
            <a:r>
              <a:rPr lang="zh-CN" altLang="en-US" dirty="0"/>
              <a:t>，一种黑客常用的攻击手段</a:t>
            </a:r>
            <a:r>
              <a:rPr lang="zh-CN" altLang="en-US" dirty="0" smtClean="0"/>
              <a:t>）。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329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3.1 Linux</a:t>
            </a:r>
            <a:r>
              <a:rPr lang="zh-CN" altLang="en-US" dirty="0"/>
              <a:t>服务器搭建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远程终端访问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——SSH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客户端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2198" y="1948174"/>
            <a:ext cx="84017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目前支持</a:t>
            </a:r>
            <a:r>
              <a:rPr lang="en-US" altLang="zh-CN" b="1" u="sng" dirty="0">
                <a:solidFill>
                  <a:srgbClr val="0070C0"/>
                </a:solidFill>
                <a:latin typeface="+mn-lt"/>
                <a:ea typeface="+mn-ea"/>
              </a:rPr>
              <a:t>SSH</a:t>
            </a:r>
            <a:r>
              <a:rPr lang="zh-CN" altLang="en-US" b="1" u="sng" dirty="0">
                <a:solidFill>
                  <a:srgbClr val="0070C0"/>
                </a:solidFill>
                <a:latin typeface="+mn-lt"/>
                <a:ea typeface="+mn-ea"/>
              </a:rPr>
              <a:t>的客户端</a:t>
            </a:r>
            <a:r>
              <a:rPr lang="zh-CN" altLang="en-US" dirty="0"/>
              <a:t>有很多，在</a:t>
            </a:r>
            <a:r>
              <a:rPr lang="en-US" altLang="zh-CN" dirty="0"/>
              <a:t>Windows</a:t>
            </a:r>
            <a:r>
              <a:rPr lang="zh-CN" altLang="en-US" dirty="0"/>
              <a:t>中可以使用</a:t>
            </a:r>
            <a:r>
              <a:rPr lang="en-US" altLang="zh-CN" b="1" u="sng" dirty="0" err="1">
                <a:solidFill>
                  <a:srgbClr val="0070C0"/>
                </a:solidFill>
                <a:latin typeface="+mn-lt"/>
                <a:ea typeface="+mn-ea"/>
              </a:rPr>
              <a:t>Xshell</a:t>
            </a:r>
            <a:r>
              <a:rPr lang="zh-CN" altLang="en-US" dirty="0"/>
              <a:t>、</a:t>
            </a:r>
            <a:r>
              <a:rPr lang="en-US" altLang="zh-CN" b="1" u="sng" dirty="0" err="1">
                <a:solidFill>
                  <a:srgbClr val="0070C0"/>
                </a:solidFill>
                <a:latin typeface="+mn-lt"/>
                <a:ea typeface="+mn-ea"/>
              </a:rPr>
              <a:t>SecureCRT</a:t>
            </a:r>
            <a:r>
              <a:rPr lang="zh-CN" altLang="en-US" dirty="0"/>
              <a:t>等软件，通过这类软件可以</a:t>
            </a:r>
            <a:r>
              <a:rPr lang="zh-CN" altLang="en-US" b="1" u="sng" dirty="0">
                <a:solidFill>
                  <a:srgbClr val="0070C0"/>
                </a:solidFill>
                <a:latin typeface="+mn-lt"/>
                <a:ea typeface="+mn-ea"/>
              </a:rPr>
              <a:t>在</a:t>
            </a:r>
            <a:r>
              <a:rPr lang="en-US" altLang="zh-CN" b="1" u="sng" dirty="0">
                <a:solidFill>
                  <a:srgbClr val="0070C0"/>
                </a:solidFill>
                <a:latin typeface="+mn-lt"/>
                <a:ea typeface="+mn-ea"/>
              </a:rPr>
              <a:t>Windows</a:t>
            </a:r>
            <a:r>
              <a:rPr lang="zh-CN" altLang="en-US" b="1" u="sng" dirty="0">
                <a:solidFill>
                  <a:srgbClr val="0070C0"/>
                </a:solidFill>
                <a:latin typeface="+mn-lt"/>
                <a:ea typeface="+mn-ea"/>
              </a:rPr>
              <a:t>系统上远程控制</a:t>
            </a:r>
            <a:r>
              <a:rPr lang="en-US" altLang="zh-CN" b="1" u="sng" dirty="0">
                <a:solidFill>
                  <a:srgbClr val="0070C0"/>
                </a:solidFill>
                <a:latin typeface="+mn-lt"/>
                <a:ea typeface="+mn-ea"/>
              </a:rPr>
              <a:t>Linux</a:t>
            </a:r>
            <a:r>
              <a:rPr lang="zh-CN" altLang="en-US" b="1" u="sng" dirty="0">
                <a:solidFill>
                  <a:srgbClr val="0070C0"/>
                </a:solidFill>
                <a:latin typeface="+mn-lt"/>
                <a:ea typeface="+mn-ea"/>
              </a:rPr>
              <a:t>系统</a:t>
            </a:r>
            <a:r>
              <a:rPr lang="zh-CN" altLang="en-US" dirty="0"/>
              <a:t>。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本书</a:t>
            </a:r>
            <a:r>
              <a:rPr lang="zh-CN" altLang="en-US" b="1" u="sng" dirty="0">
                <a:solidFill>
                  <a:srgbClr val="0070C0"/>
                </a:solidFill>
                <a:latin typeface="+mn-lt"/>
                <a:ea typeface="+mn-ea"/>
              </a:rPr>
              <a:t>以</a:t>
            </a:r>
            <a:r>
              <a:rPr lang="en-US" altLang="zh-CN" b="1" u="sng" dirty="0" err="1">
                <a:solidFill>
                  <a:srgbClr val="0070C0"/>
                </a:solidFill>
                <a:latin typeface="+mn-lt"/>
                <a:ea typeface="+mn-ea"/>
              </a:rPr>
              <a:t>Xshell</a:t>
            </a:r>
            <a:r>
              <a:rPr lang="zh-CN" altLang="en-US" b="1" u="sng" dirty="0">
                <a:solidFill>
                  <a:srgbClr val="0070C0"/>
                </a:solidFill>
                <a:latin typeface="+mn-lt"/>
                <a:ea typeface="+mn-ea"/>
              </a:rPr>
              <a:t>为例</a:t>
            </a:r>
            <a:r>
              <a:rPr lang="zh-CN" altLang="en-US" dirty="0"/>
              <a:t>，该软件</a:t>
            </a:r>
            <a:r>
              <a:rPr lang="zh-CN" altLang="en-US" b="1" u="sng" dirty="0">
                <a:solidFill>
                  <a:srgbClr val="0070C0"/>
                </a:solidFill>
                <a:latin typeface="+mn-lt"/>
                <a:ea typeface="+mn-ea"/>
              </a:rPr>
              <a:t>提供了家庭、学校授权版本</a:t>
            </a:r>
            <a:r>
              <a:rPr lang="zh-CN" altLang="en-US" dirty="0"/>
              <a:t>，可以</a:t>
            </a:r>
            <a:r>
              <a:rPr lang="zh-CN" altLang="en-US" b="1" u="sng" dirty="0">
                <a:solidFill>
                  <a:srgbClr val="0070C0"/>
                </a:solidFill>
                <a:latin typeface="+mn-lt"/>
                <a:ea typeface="+mn-ea"/>
              </a:rPr>
              <a:t>免费使用</a:t>
            </a:r>
            <a:endParaRPr lang="en-US" altLang="zh-CN" b="1" u="sng" dirty="0">
              <a:solidFill>
                <a:srgbClr val="0070C0"/>
              </a:solidFill>
              <a:latin typeface="+mn-lt"/>
              <a:ea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/>
              <a:t>在</a:t>
            </a:r>
            <a:r>
              <a:rPr lang="en-US" altLang="zh-CN" dirty="0" err="1"/>
              <a:t>Xshell</a:t>
            </a:r>
            <a:r>
              <a:rPr lang="zh-CN" altLang="en-US" dirty="0"/>
              <a:t>的官方网站</a:t>
            </a:r>
            <a:r>
              <a:rPr lang="en-US" altLang="zh-CN" b="1" u="sng" dirty="0">
                <a:solidFill>
                  <a:srgbClr val="0070C0"/>
                </a:solidFill>
                <a:latin typeface="+mn-lt"/>
                <a:ea typeface="+mn-ea"/>
              </a:rPr>
              <a:t>http://www.netsarang.com</a:t>
            </a:r>
            <a:r>
              <a:rPr lang="zh-CN" altLang="en-US" dirty="0"/>
              <a:t>可以找到软件的下载</a:t>
            </a:r>
            <a:r>
              <a:rPr lang="zh-CN" altLang="en-US" dirty="0" smtClean="0"/>
              <a:t>地址</a:t>
            </a:r>
            <a:endParaRPr lang="en-US" altLang="zh-C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573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3.1 Linux</a:t>
            </a:r>
            <a:r>
              <a:rPr lang="zh-CN" altLang="en-US" dirty="0"/>
              <a:t>服务器搭建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最小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化安装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CentOS——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创建虚拟机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2198" y="1948174"/>
            <a:ext cx="8401792" cy="557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 smtClean="0">
                <a:solidFill>
                  <a:srgbClr val="0070C0"/>
                </a:solidFill>
              </a:rPr>
              <a:t>可选镜像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330868" y="2818445"/>
            <a:ext cx="5085932" cy="55814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CentOS-6.8-x86_64-bin-DVD1.iso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330868" y="3669345"/>
            <a:ext cx="5085932" cy="55814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CentOS-6.8-x86_64-minimal.iso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156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3.1 Linux</a:t>
            </a:r>
            <a:r>
              <a:rPr lang="zh-CN" altLang="en-US" dirty="0"/>
              <a:t>服务器搭建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远程终端访问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——SSH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客户端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1746" name="Picture 2" descr="sdfsddsf - 副本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555" y="3826282"/>
            <a:ext cx="5431445" cy="1924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362198" y="1948174"/>
            <a:ext cx="84017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启动“会话”对话框的两种方法：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安装完成以后，打开</a:t>
            </a:r>
            <a:r>
              <a:rPr lang="en-US" altLang="zh-CN" dirty="0" err="1"/>
              <a:t>Xshell</a:t>
            </a:r>
            <a:r>
              <a:rPr lang="zh-CN" altLang="en-US" dirty="0"/>
              <a:t>，会自动弹出一个“会话”对话框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通过在菜单栏中执行</a:t>
            </a:r>
            <a:r>
              <a:rPr lang="en-US" altLang="zh-CN" dirty="0"/>
              <a:t>【</a:t>
            </a:r>
            <a:r>
              <a:rPr lang="zh-CN" altLang="en-US" dirty="0"/>
              <a:t>文件</a:t>
            </a:r>
            <a:r>
              <a:rPr lang="en-US" altLang="zh-CN" dirty="0"/>
              <a:t>】-【</a:t>
            </a:r>
            <a:r>
              <a:rPr lang="zh-CN" altLang="en-US" dirty="0"/>
              <a:t>打开</a:t>
            </a:r>
            <a:r>
              <a:rPr lang="en-US" altLang="zh-CN" dirty="0"/>
              <a:t>】</a:t>
            </a:r>
            <a:r>
              <a:rPr lang="zh-CN" altLang="en-US" dirty="0"/>
              <a:t>命令打开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498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3.1 Linux</a:t>
            </a:r>
            <a:r>
              <a:rPr lang="zh-CN" altLang="en-US" dirty="0"/>
              <a:t>服务器搭建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远程终端访问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——SSH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客户端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2198" y="1948174"/>
            <a:ext cx="8401792" cy="557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新建会话属性</a:t>
            </a:r>
          </a:p>
        </p:txBody>
      </p:sp>
      <p:pic>
        <p:nvPicPr>
          <p:cNvPr id="32770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320" y="1876924"/>
            <a:ext cx="5228762" cy="4502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/>
          <p:cNvSpPr/>
          <p:nvPr/>
        </p:nvSpPr>
        <p:spPr>
          <a:xfrm>
            <a:off x="4511315" y="3607011"/>
            <a:ext cx="3876669" cy="55814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方式一：单击工具栏“新建”按钮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4523190" y="4317550"/>
            <a:ext cx="3806730" cy="887801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方式二：在</a:t>
            </a:r>
            <a:r>
              <a:rPr lang="en-US" altLang="zh-CN" dirty="0" err="1">
                <a:solidFill>
                  <a:schemeClr val="tx1"/>
                </a:solidFill>
              </a:rPr>
              <a:t>Xshell</a:t>
            </a:r>
            <a:r>
              <a:rPr lang="zh-CN" altLang="en-US" dirty="0">
                <a:solidFill>
                  <a:schemeClr val="tx1"/>
                </a:solidFill>
              </a:rPr>
              <a:t>窗口的菜单栏执行</a:t>
            </a:r>
            <a:r>
              <a:rPr lang="en-US" altLang="zh-CN" dirty="0">
                <a:solidFill>
                  <a:schemeClr val="tx1"/>
                </a:solidFill>
              </a:rPr>
              <a:t>【</a:t>
            </a:r>
            <a:r>
              <a:rPr lang="zh-CN" altLang="en-US" dirty="0">
                <a:solidFill>
                  <a:schemeClr val="tx1"/>
                </a:solidFill>
              </a:rPr>
              <a:t>文件</a:t>
            </a:r>
            <a:r>
              <a:rPr lang="en-US" altLang="zh-CN" dirty="0">
                <a:solidFill>
                  <a:schemeClr val="tx1"/>
                </a:solidFill>
              </a:rPr>
              <a:t>】-【</a:t>
            </a:r>
            <a:r>
              <a:rPr lang="zh-CN" altLang="en-US" dirty="0">
                <a:solidFill>
                  <a:schemeClr val="tx1"/>
                </a:solidFill>
              </a:rPr>
              <a:t>新建</a:t>
            </a:r>
            <a:r>
              <a:rPr lang="en-US" altLang="zh-CN" dirty="0">
                <a:solidFill>
                  <a:schemeClr val="tx1"/>
                </a:solidFill>
              </a:rPr>
              <a:t>】</a:t>
            </a:r>
            <a:r>
              <a:rPr lang="zh-CN" altLang="en-US" dirty="0">
                <a:solidFill>
                  <a:schemeClr val="tx1"/>
                </a:solidFill>
              </a:rPr>
              <a:t>命令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283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3.1 Linux</a:t>
            </a:r>
            <a:r>
              <a:rPr lang="zh-CN" altLang="en-US" dirty="0"/>
              <a:t>服务器搭建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远程终端访问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——SSH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客户端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2198" y="1948174"/>
            <a:ext cx="8401792" cy="557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 smtClean="0">
                <a:solidFill>
                  <a:srgbClr val="0070C0"/>
                </a:solidFill>
              </a:rPr>
              <a:t>常规设置</a:t>
            </a:r>
            <a:endParaRPr lang="zh-CN" altLang="en-US" b="1" u="sng" dirty="0">
              <a:solidFill>
                <a:srgbClr val="0070C0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860644" y="2429004"/>
            <a:ext cx="3876669" cy="55814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“名称”：随意</a:t>
            </a:r>
            <a:r>
              <a:rPr lang="zh-CN" altLang="en-US" dirty="0">
                <a:solidFill>
                  <a:schemeClr val="tx1"/>
                </a:solidFill>
              </a:rPr>
              <a:t>填写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2860644" y="3258298"/>
            <a:ext cx="3876669" cy="55814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“主机”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填写</a:t>
            </a:r>
            <a:r>
              <a:rPr lang="zh-CN" altLang="en-US" dirty="0">
                <a:solidFill>
                  <a:schemeClr val="tx1"/>
                </a:solidFill>
              </a:rPr>
              <a:t>服务器的</a:t>
            </a:r>
            <a:r>
              <a:rPr lang="en-US" altLang="zh-CN" dirty="0">
                <a:solidFill>
                  <a:schemeClr val="tx1"/>
                </a:solidFill>
              </a:rPr>
              <a:t>IP</a:t>
            </a:r>
            <a:r>
              <a:rPr lang="zh-CN" altLang="en-US" dirty="0">
                <a:solidFill>
                  <a:schemeClr val="tx1"/>
                </a:solidFill>
              </a:rPr>
              <a:t>地址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2860644" y="4087588"/>
            <a:ext cx="3876669" cy="55814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“协议”：选择</a:t>
            </a:r>
            <a:r>
              <a:rPr lang="zh-CN" altLang="en-US" dirty="0">
                <a:solidFill>
                  <a:schemeClr val="tx1"/>
                </a:solidFill>
              </a:rPr>
              <a:t>默认的“</a:t>
            </a:r>
            <a:r>
              <a:rPr lang="en-US" altLang="zh-CN" dirty="0">
                <a:solidFill>
                  <a:schemeClr val="tx1"/>
                </a:solidFill>
              </a:rPr>
              <a:t>SSH”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2860644" y="4916882"/>
            <a:ext cx="3876669" cy="55814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“端口号”：保持</a:t>
            </a:r>
            <a:r>
              <a:rPr lang="zh-CN" altLang="en-US" dirty="0">
                <a:solidFill>
                  <a:schemeClr val="tx1"/>
                </a:solidFill>
              </a:rPr>
              <a:t>默认值</a:t>
            </a:r>
            <a:r>
              <a:rPr lang="en-US" altLang="zh-CN" dirty="0">
                <a:solidFill>
                  <a:schemeClr val="tx1"/>
                </a:solidFill>
              </a:rPr>
              <a:t>22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401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3.1 Linux</a:t>
            </a:r>
            <a:r>
              <a:rPr lang="zh-CN" altLang="en-US" dirty="0"/>
              <a:t>服务器搭建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远程终端访问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——SSH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客户端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2198" y="1948174"/>
            <a:ext cx="8401792" cy="557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用户身份验证</a:t>
            </a:r>
          </a:p>
        </p:txBody>
      </p:sp>
      <p:pic>
        <p:nvPicPr>
          <p:cNvPr id="33794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631" y="1829421"/>
            <a:ext cx="5485715" cy="4723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3645723" y="3170712"/>
            <a:ext cx="3970623" cy="866898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587513" y="2375066"/>
            <a:ext cx="1058210" cy="285627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984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3.1 Linux</a:t>
            </a:r>
            <a:r>
              <a:rPr lang="zh-CN" altLang="en-US" dirty="0"/>
              <a:t>服务器搭建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远程终端访问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——SSH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客户端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2198" y="1948174"/>
            <a:ext cx="8401792" cy="557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 smtClean="0">
                <a:solidFill>
                  <a:srgbClr val="0070C0"/>
                </a:solidFill>
              </a:rPr>
              <a:t>终端设置</a:t>
            </a:r>
            <a:endParaRPr lang="zh-CN" altLang="en-US" b="1" u="sng" dirty="0">
              <a:solidFill>
                <a:srgbClr val="0070C0"/>
              </a:solidFill>
            </a:endParaRPr>
          </a:p>
        </p:txBody>
      </p:sp>
      <p:pic>
        <p:nvPicPr>
          <p:cNvPr id="34818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538" y="1827394"/>
            <a:ext cx="5485715" cy="4723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3645723" y="2506084"/>
            <a:ext cx="3135087" cy="55775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112504" y="4213670"/>
            <a:ext cx="1058210" cy="285627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119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3.1 Linux</a:t>
            </a:r>
            <a:r>
              <a:rPr lang="zh-CN" altLang="en-US" dirty="0"/>
              <a:t>服务器搭建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远程终端访问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——SSH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客户端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60126" y="2537393"/>
            <a:ext cx="8302939" cy="2160000"/>
            <a:chOff x="415635" y="2398807"/>
            <a:chExt cx="7920000" cy="2160000"/>
          </a:xfrm>
        </p:grpSpPr>
        <p:sp>
          <p:nvSpPr>
            <p:cNvPr id="12" name="矩形 11"/>
            <p:cNvSpPr/>
            <p:nvPr/>
          </p:nvSpPr>
          <p:spPr>
            <a:xfrm>
              <a:off x="415635" y="2398807"/>
              <a:ext cx="7920000" cy="216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67544" y="2461481"/>
              <a:ext cx="7812000" cy="203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540828" y="2157391"/>
            <a:ext cx="1235034" cy="866899"/>
            <a:chOff x="7623958" y="2018805"/>
            <a:chExt cx="1235034" cy="866899"/>
          </a:xfrm>
        </p:grpSpPr>
        <p:sp>
          <p:nvSpPr>
            <p:cNvPr id="15" name="泪滴形 14"/>
            <p:cNvSpPr/>
            <p:nvPr/>
          </p:nvSpPr>
          <p:spPr>
            <a:xfrm>
              <a:off x="7623958" y="2018805"/>
              <a:ext cx="1235034" cy="866899"/>
            </a:xfrm>
            <a:prstGeom prst="teardrop">
              <a:avLst/>
            </a:prstGeom>
            <a:solidFill>
              <a:srgbClr val="C00000"/>
            </a:solidFill>
            <a:ln w="571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7800681" y="2137197"/>
              <a:ext cx="90601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注意</a:t>
              </a:r>
              <a:endPara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430062" y="2943321"/>
            <a:ext cx="8174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需要注意的是，此处使用默认值“</a:t>
            </a:r>
            <a:r>
              <a:rPr lang="en-US" altLang="zh-CN" dirty="0" err="1"/>
              <a:t>xterm</a:t>
            </a:r>
            <a:r>
              <a:rPr lang="en-US" altLang="zh-CN" dirty="0">
                <a:latin typeface="宋体" panose="02010600030101010101" pitchFamily="2" charset="-122"/>
              </a:rPr>
              <a:t>”</a:t>
            </a:r>
            <a:r>
              <a:rPr lang="zh-CN" altLang="en-US" dirty="0"/>
              <a:t>也可以使用</a:t>
            </a:r>
            <a:r>
              <a:rPr lang="zh-CN" altLang="en-US" dirty="0" smtClean="0"/>
              <a:t>，但</a:t>
            </a:r>
            <a:r>
              <a:rPr lang="zh-CN" altLang="en-US" dirty="0"/>
              <a:t>键盘中的</a:t>
            </a:r>
            <a:r>
              <a:rPr lang="en-US" altLang="zh-CN" dirty="0" err="1"/>
              <a:t>Num</a:t>
            </a:r>
            <a:r>
              <a:rPr lang="en-US" altLang="zh-CN" dirty="0"/>
              <a:t> Lock</a:t>
            </a:r>
            <a:r>
              <a:rPr lang="zh-CN" altLang="en-US" dirty="0"/>
              <a:t>数字小键盘区的映射会出现问题。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580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3.1 Linux</a:t>
            </a:r>
            <a:r>
              <a:rPr lang="zh-CN" altLang="en-US" dirty="0"/>
              <a:t>服务器搭建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远程终端访问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——SSH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客户端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5842" name="Picture 2" descr="sdfsdd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285" y="1953481"/>
            <a:ext cx="5430008" cy="192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圆角矩形 5"/>
          <p:cNvSpPr/>
          <p:nvPr/>
        </p:nvSpPr>
        <p:spPr>
          <a:xfrm>
            <a:off x="5130950" y="1674411"/>
            <a:ext cx="1887349" cy="55814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查看保存的会话</a:t>
            </a:r>
          </a:p>
        </p:txBody>
      </p:sp>
      <p:pic>
        <p:nvPicPr>
          <p:cNvPr id="7" name="Picture 2" descr="sdfsfsf题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160" y="4257597"/>
            <a:ext cx="5564849" cy="188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圆角矩形 7"/>
          <p:cNvSpPr/>
          <p:nvPr/>
        </p:nvSpPr>
        <p:spPr>
          <a:xfrm>
            <a:off x="5603975" y="3954777"/>
            <a:ext cx="1164930" cy="55814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远程登录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369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3.1 Linux</a:t>
            </a:r>
            <a:r>
              <a:rPr lang="zh-CN" altLang="en-US" dirty="0"/>
              <a:t>服务器搭建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远程终端访问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——SSH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客户端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373344" y="2318561"/>
            <a:ext cx="2304256" cy="720080"/>
          </a:xfrm>
          <a:prstGeom prst="roundRect">
            <a:avLst/>
          </a:prstGeom>
          <a:solidFill>
            <a:srgbClr val="FBFBFB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936733" y="2750609"/>
            <a:ext cx="7200728" cy="2160240"/>
            <a:chOff x="971600" y="1988840"/>
            <a:chExt cx="7200728" cy="2160240"/>
          </a:xfrm>
        </p:grpSpPr>
        <p:sp>
          <p:nvSpPr>
            <p:cNvPr id="8" name="流程图: 过程 7"/>
            <p:cNvSpPr/>
            <p:nvPr/>
          </p:nvSpPr>
          <p:spPr>
            <a:xfrm>
              <a:off x="971600" y="1988840"/>
              <a:ext cx="7200001" cy="2160000"/>
            </a:xfrm>
            <a:prstGeom prst="flowChartProcess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流程图: 可选过程 8"/>
            <p:cNvSpPr/>
            <p:nvPr/>
          </p:nvSpPr>
          <p:spPr>
            <a:xfrm>
              <a:off x="972327" y="1989080"/>
              <a:ext cx="7200001" cy="2160000"/>
            </a:xfrm>
            <a:prstGeom prst="flowChartAlternateProcess">
              <a:avLst/>
            </a:prstGeom>
            <a:solidFill>
              <a:srgbClr val="FBFBFB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373344" y="2246553"/>
            <a:ext cx="2315917" cy="504056"/>
            <a:chOff x="3408211" y="1484784"/>
            <a:chExt cx="2315917" cy="504056"/>
          </a:xfrm>
        </p:grpSpPr>
        <p:sp>
          <p:nvSpPr>
            <p:cNvPr id="12" name="椭圆 11"/>
            <p:cNvSpPr/>
            <p:nvPr/>
          </p:nvSpPr>
          <p:spPr>
            <a:xfrm>
              <a:off x="3408211" y="1484784"/>
              <a:ext cx="144016" cy="14401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5580112" y="1484784"/>
              <a:ext cx="144016" cy="14401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74895" y="1588730"/>
              <a:ext cx="13708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spc="300" dirty="0" smtClean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值得一提</a:t>
              </a:r>
              <a:endParaRPr lang="zh-CN" altLang="en-US" sz="2000" b="1" spc="3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086245" y="2935864"/>
            <a:ext cx="699743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值得一提的是</a:t>
            </a:r>
            <a:r>
              <a:rPr lang="zh-CN" altLang="zh-CN" dirty="0" smtClean="0"/>
              <a:t>，</a:t>
            </a:r>
            <a:r>
              <a:rPr lang="zh-CN" altLang="en-US" dirty="0" smtClean="0"/>
              <a:t>远程登录</a:t>
            </a:r>
            <a:r>
              <a:rPr lang="zh-CN" altLang="zh-CN" dirty="0" smtClean="0"/>
              <a:t>的</a:t>
            </a:r>
            <a:r>
              <a:rPr lang="zh-CN" altLang="zh-CN" dirty="0"/>
              <a:t>窗口中，工具栏中有一个“新建文件传输”的按钮，通过该按钮可以打开</a:t>
            </a:r>
            <a:r>
              <a:rPr lang="en-US" altLang="zh-CN" dirty="0" err="1"/>
              <a:t>Xftp</a:t>
            </a:r>
            <a:r>
              <a:rPr lang="zh-CN" altLang="zh-CN" dirty="0"/>
              <a:t>远程文件管理工具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zh-CN" dirty="0" smtClean="0"/>
              <a:t>由于</a:t>
            </a:r>
            <a:r>
              <a:rPr lang="en-US" altLang="zh-CN" dirty="0" err="1"/>
              <a:t>Xftp</a:t>
            </a:r>
            <a:r>
              <a:rPr lang="zh-CN" altLang="zh-CN" dirty="0"/>
              <a:t>需要额外安装，如果没有安装，程序会提示到官方网站中进行下载。安装</a:t>
            </a:r>
            <a:r>
              <a:rPr lang="en-US" altLang="zh-CN" dirty="0" err="1"/>
              <a:t>Xftp</a:t>
            </a:r>
            <a:r>
              <a:rPr lang="zh-CN" altLang="zh-CN" dirty="0"/>
              <a:t>以后可以用图形化的方式远程管理服务器中的文件。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399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3.1 Linux</a:t>
            </a:r>
            <a:r>
              <a:rPr lang="zh-CN" altLang="en-US" dirty="0"/>
              <a:t>服务器搭建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远程终端访问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——SFTP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远程文件管理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2198" y="1948174"/>
            <a:ext cx="8401792" cy="1665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070C0"/>
                </a:solidFill>
              </a:rPr>
              <a:t>SFTP</a:t>
            </a:r>
            <a:r>
              <a:rPr lang="zh-CN" altLang="en-US" b="1" u="sng" dirty="0">
                <a:solidFill>
                  <a:srgbClr val="0070C0"/>
                </a:solidFill>
              </a:rPr>
              <a:t>（</a:t>
            </a:r>
            <a:r>
              <a:rPr lang="en-US" altLang="zh-CN" b="1" u="sng" dirty="0">
                <a:solidFill>
                  <a:srgbClr val="0070C0"/>
                </a:solidFill>
              </a:rPr>
              <a:t>Secure File Transfer Protocol</a:t>
            </a:r>
            <a:r>
              <a:rPr lang="zh-CN" altLang="en-US" b="1" u="sng" dirty="0">
                <a:solidFill>
                  <a:srgbClr val="0070C0"/>
                </a:solidFill>
              </a:rPr>
              <a:t>，安全文件传送协议）</a:t>
            </a:r>
            <a:r>
              <a:rPr lang="zh-CN" altLang="en-US" dirty="0"/>
              <a:t>是一种安全的远程文件传输协议，和</a:t>
            </a:r>
            <a:r>
              <a:rPr lang="en-US" altLang="zh-CN" dirty="0"/>
              <a:t>SSH</a:t>
            </a:r>
            <a:r>
              <a:rPr lang="zh-CN" altLang="en-US" dirty="0"/>
              <a:t>协议类似，在传输过程中会进行加密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前面</a:t>
            </a:r>
            <a:r>
              <a:rPr lang="zh-CN" altLang="en-US" dirty="0"/>
              <a:t>提到的</a:t>
            </a:r>
            <a:r>
              <a:rPr lang="en-US" altLang="zh-CN" b="1" u="sng" dirty="0" err="1">
                <a:solidFill>
                  <a:srgbClr val="0070C0"/>
                </a:solidFill>
              </a:rPr>
              <a:t>Xftp</a:t>
            </a:r>
            <a:r>
              <a:rPr lang="zh-CN" altLang="en-US" b="1" u="sng" dirty="0">
                <a:solidFill>
                  <a:srgbClr val="0070C0"/>
                </a:solidFill>
              </a:rPr>
              <a:t>就是一种</a:t>
            </a:r>
            <a:r>
              <a:rPr lang="en-US" altLang="zh-CN" b="1" u="sng" dirty="0">
                <a:solidFill>
                  <a:srgbClr val="0070C0"/>
                </a:solidFill>
              </a:rPr>
              <a:t>SFTP</a:t>
            </a:r>
            <a:r>
              <a:rPr lang="zh-CN" altLang="en-US" b="1" u="sng" dirty="0">
                <a:solidFill>
                  <a:srgbClr val="0070C0"/>
                </a:solidFill>
              </a:rPr>
              <a:t>的客户端</a:t>
            </a:r>
            <a:r>
              <a:rPr lang="zh-CN" altLang="en-US" dirty="0"/>
              <a:t>，可以与</a:t>
            </a:r>
            <a:r>
              <a:rPr lang="en-US" altLang="zh-CN" dirty="0" err="1"/>
              <a:t>Xshell</a:t>
            </a:r>
            <a:r>
              <a:rPr lang="zh-CN" altLang="en-US" dirty="0"/>
              <a:t>配合一起使用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354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3.1 Linux</a:t>
            </a:r>
            <a:r>
              <a:rPr lang="zh-CN" altLang="en-US" dirty="0"/>
              <a:t>服务器搭建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远程终端访问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——SFTP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远程文件管理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2198" y="1948174"/>
            <a:ext cx="84017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 smtClean="0"/>
              <a:t>）安装</a:t>
            </a:r>
            <a:r>
              <a:rPr lang="en-US" altLang="zh-CN" dirty="0" err="1"/>
              <a:t>Xftp</a:t>
            </a:r>
            <a:r>
              <a:rPr lang="zh-CN" altLang="en-US" dirty="0"/>
              <a:t>后，在</a:t>
            </a:r>
            <a:r>
              <a:rPr lang="en-US" altLang="zh-CN" dirty="0" err="1"/>
              <a:t>Xshell</a:t>
            </a:r>
            <a:r>
              <a:rPr lang="zh-CN" altLang="en-US" dirty="0"/>
              <a:t>远程服务器登录成功的状态下单击工具栏中的</a:t>
            </a:r>
            <a:r>
              <a:rPr lang="zh-CN" altLang="en-US" b="1" u="sng" dirty="0">
                <a:solidFill>
                  <a:srgbClr val="0070C0"/>
                </a:solidFill>
              </a:rPr>
              <a:t>“新建文件传输”按钮</a:t>
            </a:r>
            <a:r>
              <a:rPr lang="zh-CN" altLang="en-US" dirty="0"/>
              <a:t>可以自动打开</a:t>
            </a:r>
            <a:r>
              <a:rPr lang="en-US" altLang="zh-CN" dirty="0" err="1"/>
              <a:t>Xftp</a:t>
            </a:r>
            <a:r>
              <a:rPr lang="zh-CN" altLang="en-US" dirty="0"/>
              <a:t>并登录</a:t>
            </a:r>
            <a:r>
              <a:rPr lang="zh-CN" altLang="en-US" dirty="0" smtClean="0"/>
              <a:t>服务器。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591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3.1 Linux</a:t>
            </a:r>
            <a:r>
              <a:rPr lang="zh-CN" altLang="en-US" dirty="0"/>
              <a:t>服务器搭建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最小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化安装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CentOS——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创建虚拟机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2198" y="1948174"/>
            <a:ext cx="84017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 smtClean="0">
                <a:solidFill>
                  <a:srgbClr val="0070C0"/>
                </a:solidFill>
              </a:rPr>
              <a:t>具体操作步骤</a:t>
            </a:r>
            <a:endParaRPr lang="en-US" altLang="zh-CN" b="1" u="sng" dirty="0" smtClean="0">
              <a:solidFill>
                <a:srgbClr val="0070C0"/>
              </a:solidFill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 smtClean="0"/>
              <a:t>启动</a:t>
            </a:r>
            <a:r>
              <a:rPr lang="en-US" altLang="zh-CN" dirty="0"/>
              <a:t>VMware</a:t>
            </a:r>
            <a:r>
              <a:rPr lang="zh-CN" altLang="en-US" dirty="0"/>
              <a:t>，执行</a:t>
            </a:r>
            <a:r>
              <a:rPr lang="en-US" altLang="zh-CN" dirty="0"/>
              <a:t>【</a:t>
            </a:r>
            <a:r>
              <a:rPr lang="zh-CN" altLang="en-US" dirty="0"/>
              <a:t>文件</a:t>
            </a:r>
            <a:r>
              <a:rPr lang="en-US" altLang="zh-CN" dirty="0"/>
              <a:t>】-【</a:t>
            </a:r>
            <a:r>
              <a:rPr lang="zh-CN" altLang="en-US" dirty="0"/>
              <a:t>新建虚拟机</a:t>
            </a:r>
            <a:r>
              <a:rPr lang="en-US" altLang="zh-CN" dirty="0"/>
              <a:t>】</a:t>
            </a:r>
            <a:r>
              <a:rPr lang="zh-CN" altLang="en-US" dirty="0"/>
              <a:t>命令。</a:t>
            </a: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 smtClean="0"/>
              <a:t>在</a:t>
            </a:r>
            <a:r>
              <a:rPr lang="zh-CN" altLang="en-US" dirty="0"/>
              <a:t>弹出的“新建虚拟机向导”页面中选择“典型</a:t>
            </a:r>
            <a:r>
              <a:rPr lang="en-US" altLang="zh-CN" dirty="0"/>
              <a:t>(</a:t>
            </a:r>
            <a:r>
              <a:rPr lang="zh-CN" altLang="en-US" dirty="0"/>
              <a:t>推荐</a:t>
            </a:r>
            <a:r>
              <a:rPr lang="en-US" altLang="zh-CN" dirty="0"/>
              <a:t>)</a:t>
            </a:r>
            <a:r>
              <a:rPr lang="en-US" altLang="zh-CN" dirty="0">
                <a:latin typeface="宋体" panose="02010600030101010101" pitchFamily="2" charset="-122"/>
              </a:rPr>
              <a:t>”</a:t>
            </a:r>
            <a:r>
              <a:rPr lang="zh-CN" altLang="en-US" dirty="0"/>
              <a:t>，然后单击</a:t>
            </a:r>
            <a:r>
              <a:rPr lang="en-US" altLang="zh-CN" dirty="0"/>
              <a:t>【</a:t>
            </a:r>
            <a:r>
              <a:rPr lang="zh-CN" altLang="en-US" dirty="0"/>
              <a:t>下一步</a:t>
            </a:r>
            <a:r>
              <a:rPr lang="en-US" altLang="zh-CN" dirty="0"/>
              <a:t>】</a:t>
            </a:r>
            <a:r>
              <a:rPr lang="zh-CN" altLang="en-US" dirty="0"/>
              <a:t>继续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570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3.1 Linux</a:t>
            </a:r>
            <a:r>
              <a:rPr lang="zh-CN" altLang="en-US" dirty="0"/>
              <a:t>服务器搭建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远程终端访问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——SFTP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远程文件管理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7890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32" y="2192163"/>
            <a:ext cx="7257143" cy="3161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981203" y="5425460"/>
            <a:ext cx="72795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 smtClean="0">
                <a:solidFill>
                  <a:srgbClr val="FF0000"/>
                </a:solidFill>
              </a:rPr>
              <a:t>通过</a:t>
            </a:r>
            <a:r>
              <a:rPr lang="zh-CN" altLang="zh-CN" dirty="0">
                <a:solidFill>
                  <a:srgbClr val="FF0000"/>
                </a:solidFill>
              </a:rPr>
              <a:t>这个窗口，可以实现文件的上传、下载、复制、剪切、删除、修改文件权限和属性等操作，支持文件拖拽功能，使用非常方便。</a:t>
            </a:r>
          </a:p>
        </p:txBody>
      </p:sp>
      <p:sp>
        <p:nvSpPr>
          <p:cNvPr id="7" name="矩形 6"/>
          <p:cNvSpPr/>
          <p:nvPr/>
        </p:nvSpPr>
        <p:spPr>
          <a:xfrm>
            <a:off x="1003631" y="2956958"/>
            <a:ext cx="3093355" cy="1472539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249386" y="2931229"/>
            <a:ext cx="4011389" cy="1472539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标注 8"/>
          <p:cNvSpPr/>
          <p:nvPr/>
        </p:nvSpPr>
        <p:spPr>
          <a:xfrm>
            <a:off x="617515" y="1852553"/>
            <a:ext cx="2572129" cy="958200"/>
          </a:xfrm>
          <a:prstGeom prst="wedgeRoundRectCallout">
            <a:avLst>
              <a:gd name="adj1" fmla="val 29175"/>
              <a:gd name="adj2" fmla="val 61336"/>
              <a:gd name="adj3" fmla="val 16667"/>
            </a:avLst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zh-CN" altLang="en-US" dirty="0">
                <a:solidFill>
                  <a:schemeClr val="tx1"/>
                </a:solidFill>
              </a:rPr>
              <a:t>客户端</a:t>
            </a:r>
            <a:r>
              <a:rPr lang="en-US" altLang="zh-CN" dirty="0">
                <a:solidFill>
                  <a:schemeClr val="tx1"/>
                </a:solidFill>
              </a:rPr>
              <a:t>Windows</a:t>
            </a:r>
            <a:r>
              <a:rPr lang="zh-CN" altLang="en-US" dirty="0">
                <a:solidFill>
                  <a:schemeClr val="tx1"/>
                </a:solidFill>
              </a:rPr>
              <a:t>系统的文件列表</a:t>
            </a:r>
          </a:p>
        </p:txBody>
      </p:sp>
      <p:sp>
        <p:nvSpPr>
          <p:cNvPr id="10" name="圆角矩形标注 9"/>
          <p:cNvSpPr/>
          <p:nvPr/>
        </p:nvSpPr>
        <p:spPr>
          <a:xfrm>
            <a:off x="5151910" y="2192163"/>
            <a:ext cx="2572129" cy="592860"/>
          </a:xfrm>
          <a:prstGeom prst="wedgeRoundRectCallout">
            <a:avLst>
              <a:gd name="adj1" fmla="val 8399"/>
              <a:gd name="adj2" fmla="val 58857"/>
              <a:gd name="adj3" fmla="val 16667"/>
            </a:avLst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en-US" altLang="zh-CN" dirty="0">
                <a:solidFill>
                  <a:schemeClr val="tx1"/>
                </a:solidFill>
              </a:rPr>
              <a:t>Linux</a:t>
            </a:r>
            <a:r>
              <a:rPr lang="zh-CN" altLang="en-US" dirty="0">
                <a:solidFill>
                  <a:schemeClr val="tx1"/>
                </a:solidFill>
              </a:rPr>
              <a:t>系统的文件列表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546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3.1 Linux</a:t>
            </a:r>
            <a:r>
              <a:rPr lang="zh-CN" altLang="en-US" dirty="0"/>
              <a:t>服务器搭建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远程终端访问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——SFTP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远程文件管理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8914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611" y="2003879"/>
            <a:ext cx="3980953" cy="421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62913" y="2784116"/>
            <a:ext cx="4466649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/>
              <a:t>Xftp</a:t>
            </a:r>
            <a:r>
              <a:rPr lang="zh-CN" altLang="zh-CN" dirty="0"/>
              <a:t>支持为远程服务器中的文件关联文本编辑器，默认</a:t>
            </a:r>
            <a:r>
              <a:rPr lang="zh-CN" altLang="zh-CN" dirty="0" smtClean="0"/>
              <a:t>关联</a:t>
            </a:r>
            <a:r>
              <a:rPr lang="en-US" altLang="zh-CN" dirty="0" smtClean="0"/>
              <a:t>Windows</a:t>
            </a:r>
            <a:r>
              <a:rPr lang="zh-CN" altLang="zh-CN" dirty="0" smtClean="0"/>
              <a:t>记事本</a:t>
            </a:r>
            <a:endParaRPr lang="en-US" altLang="zh-CN" dirty="0" smtClean="0"/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/>
              <a:t>本</a:t>
            </a:r>
            <a:r>
              <a:rPr lang="zh-CN" altLang="zh-CN" dirty="0"/>
              <a:t>书</a:t>
            </a:r>
            <a:r>
              <a:rPr lang="zh-CN" altLang="zh-CN" dirty="0" smtClean="0"/>
              <a:t>以“</a:t>
            </a:r>
            <a:r>
              <a:rPr lang="en-US" altLang="zh-CN" dirty="0"/>
              <a:t>Notepad++</a:t>
            </a:r>
            <a:r>
              <a:rPr lang="zh-CN" altLang="zh-CN" dirty="0"/>
              <a:t>”编辑器为</a:t>
            </a:r>
            <a:r>
              <a:rPr lang="zh-CN" altLang="zh-CN" dirty="0" smtClean="0"/>
              <a:t>例</a:t>
            </a:r>
            <a:endParaRPr lang="en-US" altLang="zh-CN" dirty="0" smtClean="0"/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/>
              <a:t>在</a:t>
            </a:r>
            <a:r>
              <a:rPr lang="en-US" altLang="zh-CN" dirty="0" err="1"/>
              <a:t>Xftp</a:t>
            </a:r>
            <a:r>
              <a:rPr lang="zh-CN" altLang="zh-CN" dirty="0"/>
              <a:t>窗口中执行菜单栏中的【工具】</a:t>
            </a:r>
            <a:r>
              <a:rPr lang="en-US" altLang="zh-CN" dirty="0"/>
              <a:t>-</a:t>
            </a:r>
            <a:r>
              <a:rPr lang="zh-CN" altLang="zh-CN" dirty="0"/>
              <a:t>【选项】操作，切换到“高级”选项卡，将可执行文件“</a:t>
            </a:r>
            <a:r>
              <a:rPr lang="en-US" altLang="zh-CN" dirty="0"/>
              <a:t>notepad++.exe</a:t>
            </a:r>
            <a:r>
              <a:rPr lang="zh-CN" altLang="zh-CN" dirty="0"/>
              <a:t>”的路径添加到“编辑器路径”</a:t>
            </a:r>
            <a:r>
              <a:rPr lang="zh-CN" altLang="zh-CN" dirty="0" smtClean="0"/>
              <a:t>中</a:t>
            </a:r>
            <a:endParaRPr lang="zh-CN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4934364" y="3194462"/>
            <a:ext cx="3485242" cy="828814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934364" y="2529923"/>
            <a:ext cx="3485242" cy="414407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62198" y="1948174"/>
            <a:ext cx="8401792" cy="557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（</a:t>
            </a:r>
            <a:r>
              <a:rPr lang="en-US" altLang="zh-CN" b="1" u="sng" dirty="0">
                <a:solidFill>
                  <a:srgbClr val="0070C0"/>
                </a:solidFill>
              </a:rPr>
              <a:t>2</a:t>
            </a:r>
            <a:r>
              <a:rPr lang="zh-CN" altLang="en-US" b="1" u="sng" dirty="0">
                <a:solidFill>
                  <a:srgbClr val="0070C0"/>
                </a:solidFill>
              </a:rPr>
              <a:t>）关联文本编辑器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005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3.1 Linux</a:t>
            </a:r>
            <a:r>
              <a:rPr lang="zh-CN" altLang="en-US" dirty="0"/>
              <a:t>服务器搭建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远程终端访问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——SFTP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远程文件管理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2198" y="1948174"/>
            <a:ext cx="8401792" cy="1665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（</a:t>
            </a:r>
            <a:r>
              <a:rPr lang="en-US" altLang="zh-CN" b="1" u="sng" dirty="0">
                <a:solidFill>
                  <a:srgbClr val="0070C0"/>
                </a:solidFill>
              </a:rPr>
              <a:t>3</a:t>
            </a:r>
            <a:r>
              <a:rPr lang="zh-CN" altLang="en-US" b="1" u="sng" dirty="0">
                <a:solidFill>
                  <a:srgbClr val="0070C0"/>
                </a:solidFill>
              </a:rPr>
              <a:t>）关联之后，在远程服务器的文件列表中选中一个文件单击右键，就会出现“以</a:t>
            </a:r>
            <a:r>
              <a:rPr lang="en-US" altLang="zh-CN" b="1" u="sng" dirty="0">
                <a:solidFill>
                  <a:srgbClr val="0070C0"/>
                </a:solidFill>
              </a:rPr>
              <a:t>Notepad++</a:t>
            </a:r>
            <a:r>
              <a:rPr lang="zh-CN" altLang="en-US" b="1" u="sng" dirty="0">
                <a:solidFill>
                  <a:srgbClr val="0070C0"/>
                </a:solidFill>
              </a:rPr>
              <a:t>编辑”的一个菜单项，单击后即可调用</a:t>
            </a:r>
            <a:r>
              <a:rPr lang="en-US" altLang="zh-CN" b="1" u="sng" dirty="0">
                <a:solidFill>
                  <a:srgbClr val="0070C0"/>
                </a:solidFill>
              </a:rPr>
              <a:t>Notepad++</a:t>
            </a:r>
            <a:r>
              <a:rPr lang="zh-CN" altLang="en-US" b="1" u="sng" dirty="0">
                <a:solidFill>
                  <a:srgbClr val="0070C0"/>
                </a:solidFill>
              </a:rPr>
              <a:t>编辑器自动打开文件。</a:t>
            </a:r>
            <a:endParaRPr lang="en-US" altLang="zh-C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867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3.1 Linux</a:t>
            </a:r>
            <a:r>
              <a:rPr lang="zh-CN" altLang="en-US" dirty="0"/>
              <a:t>服务器搭建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远程终端访问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——SFTP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远程文件管理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385219" y="2366061"/>
            <a:ext cx="2304256" cy="720080"/>
          </a:xfrm>
          <a:prstGeom prst="roundRect">
            <a:avLst/>
          </a:prstGeom>
          <a:solidFill>
            <a:srgbClr val="FBFBFB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948608" y="2798109"/>
            <a:ext cx="7200728" cy="2160240"/>
            <a:chOff x="971600" y="1988840"/>
            <a:chExt cx="7200728" cy="2160240"/>
          </a:xfrm>
        </p:grpSpPr>
        <p:sp>
          <p:nvSpPr>
            <p:cNvPr id="7" name="流程图: 过程 6"/>
            <p:cNvSpPr/>
            <p:nvPr/>
          </p:nvSpPr>
          <p:spPr>
            <a:xfrm>
              <a:off x="971600" y="1988840"/>
              <a:ext cx="7200001" cy="2160000"/>
            </a:xfrm>
            <a:prstGeom prst="flowChartProcess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流程图: 可选过程 8"/>
            <p:cNvSpPr/>
            <p:nvPr/>
          </p:nvSpPr>
          <p:spPr>
            <a:xfrm>
              <a:off x="972327" y="1989080"/>
              <a:ext cx="7200001" cy="2160000"/>
            </a:xfrm>
            <a:prstGeom prst="flowChartAlternateProcess">
              <a:avLst/>
            </a:prstGeom>
            <a:solidFill>
              <a:srgbClr val="FBFBFB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385219" y="2294053"/>
            <a:ext cx="2315917" cy="504056"/>
            <a:chOff x="3408211" y="1484784"/>
            <a:chExt cx="2315917" cy="504056"/>
          </a:xfrm>
        </p:grpSpPr>
        <p:sp>
          <p:nvSpPr>
            <p:cNvPr id="11" name="椭圆 10"/>
            <p:cNvSpPr/>
            <p:nvPr/>
          </p:nvSpPr>
          <p:spPr>
            <a:xfrm>
              <a:off x="3408211" y="1484784"/>
              <a:ext cx="144016" cy="14401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580112" y="1484784"/>
              <a:ext cx="144016" cy="14401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74895" y="1588730"/>
              <a:ext cx="13708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spc="300" dirty="0" smtClean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值得一提</a:t>
              </a:r>
              <a:endParaRPr lang="zh-CN" altLang="en-US" sz="2000" b="1" spc="3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092530" y="2991212"/>
            <a:ext cx="708956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值得一提的是，在使用</a:t>
            </a:r>
            <a:r>
              <a:rPr lang="en-US" altLang="zh-CN" dirty="0"/>
              <a:t>Notepad++</a:t>
            </a:r>
            <a:r>
              <a:rPr lang="zh-CN" altLang="zh-CN" dirty="0"/>
              <a:t>创建</a:t>
            </a:r>
            <a:r>
              <a:rPr lang="en-US" altLang="zh-CN" dirty="0"/>
              <a:t>Linux</a:t>
            </a:r>
            <a:r>
              <a:rPr lang="zh-CN" altLang="zh-CN" dirty="0"/>
              <a:t>系统中的文件时，推荐将文件的编码格式设置为“</a:t>
            </a:r>
            <a:r>
              <a:rPr lang="en-US" altLang="zh-CN" dirty="0"/>
              <a:t>UTF8</a:t>
            </a:r>
            <a:r>
              <a:rPr lang="zh-CN" altLang="zh-CN" dirty="0"/>
              <a:t>无</a:t>
            </a:r>
            <a:r>
              <a:rPr lang="en-US" altLang="zh-CN" dirty="0"/>
              <a:t>BOM</a:t>
            </a:r>
            <a:r>
              <a:rPr lang="zh-CN" altLang="zh-CN" dirty="0"/>
              <a:t>格式编码”，并且将换行符设置为</a:t>
            </a:r>
            <a:r>
              <a:rPr lang="en-US" altLang="zh-CN" dirty="0"/>
              <a:t>UNIX</a:t>
            </a:r>
            <a:r>
              <a:rPr lang="zh-CN" altLang="zh-CN" dirty="0"/>
              <a:t>格式，这样做的目的是保证该文件能够被</a:t>
            </a:r>
            <a:r>
              <a:rPr lang="en-US" altLang="zh-CN" dirty="0"/>
              <a:t>Linux</a:t>
            </a:r>
            <a:r>
              <a:rPr lang="zh-CN" altLang="zh-CN" dirty="0"/>
              <a:t>系统中的程序正确识别。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392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3.1 Linux</a:t>
            </a:r>
            <a:r>
              <a:rPr lang="zh-CN" altLang="en-US" dirty="0"/>
              <a:t>服务器搭建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4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安装必备软件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198" y="1948174"/>
            <a:ext cx="8401792" cy="2773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 smtClean="0">
                <a:solidFill>
                  <a:srgbClr val="0070C0"/>
                </a:solidFill>
              </a:rPr>
              <a:t>安装</a:t>
            </a:r>
            <a:r>
              <a:rPr lang="en-US" altLang="zh-CN" b="1" u="sng" dirty="0" err="1" smtClean="0">
                <a:solidFill>
                  <a:srgbClr val="0070C0"/>
                </a:solidFill>
              </a:rPr>
              <a:t>gcc</a:t>
            </a:r>
            <a:r>
              <a:rPr lang="zh-CN" altLang="en-US" b="1" u="sng" dirty="0" smtClean="0">
                <a:solidFill>
                  <a:srgbClr val="0070C0"/>
                </a:solidFill>
              </a:rPr>
              <a:t>、</a:t>
            </a:r>
            <a:r>
              <a:rPr lang="en-US" altLang="zh-CN" b="1" u="sng" dirty="0" err="1" smtClean="0">
                <a:solidFill>
                  <a:srgbClr val="0070C0"/>
                </a:solidFill>
              </a:rPr>
              <a:t>gcc-c</a:t>
            </a:r>
            <a:r>
              <a:rPr lang="en-US" altLang="zh-CN" b="1" u="sng" dirty="0" smtClean="0">
                <a:solidFill>
                  <a:srgbClr val="0070C0"/>
                </a:solidFill>
              </a:rPr>
              <a:t>++</a:t>
            </a:r>
            <a:r>
              <a:rPr lang="zh-CN" altLang="en-US" dirty="0" smtClean="0"/>
              <a:t>：</a:t>
            </a:r>
            <a:r>
              <a:rPr lang="zh-CN" altLang="en-US" dirty="0"/>
              <a:t>在通过最小化方式安装的</a:t>
            </a:r>
            <a:r>
              <a:rPr lang="en-US" altLang="zh-CN" dirty="0"/>
              <a:t>CentOS 6.8</a:t>
            </a:r>
            <a:r>
              <a:rPr lang="zh-CN" altLang="en-US" dirty="0"/>
              <a:t>系统中，并没有安装</a:t>
            </a:r>
            <a:r>
              <a:rPr lang="en-US" altLang="zh-CN" dirty="0" err="1"/>
              <a:t>gcc</a:t>
            </a:r>
            <a:r>
              <a:rPr lang="zh-CN" altLang="en-US" dirty="0"/>
              <a:t>、</a:t>
            </a:r>
            <a:r>
              <a:rPr lang="en-US" altLang="zh-CN" dirty="0" err="1"/>
              <a:t>gcc-c</a:t>
            </a:r>
            <a:r>
              <a:rPr lang="en-US" altLang="zh-CN" dirty="0"/>
              <a:t>++</a:t>
            </a:r>
            <a:r>
              <a:rPr lang="zh-CN" altLang="en-US" dirty="0"/>
              <a:t>编译器，而后续的课程</a:t>
            </a:r>
            <a:r>
              <a:rPr lang="zh-CN" altLang="en-US" dirty="0" smtClean="0"/>
              <a:t>中的</a:t>
            </a:r>
            <a:r>
              <a:rPr lang="zh-CN" altLang="en-US" dirty="0"/>
              <a:t>大部分软件和模块都</a:t>
            </a:r>
            <a:r>
              <a:rPr lang="zh-CN" altLang="en-US" dirty="0" smtClean="0"/>
              <a:t>需要。因此</a:t>
            </a:r>
            <a:r>
              <a:rPr lang="zh-CN" altLang="en-US" dirty="0"/>
              <a:t>在学习</a:t>
            </a:r>
            <a:r>
              <a:rPr lang="en-US" altLang="zh-CN" dirty="0"/>
              <a:t>Nginx</a:t>
            </a:r>
            <a:r>
              <a:rPr lang="zh-CN" altLang="en-US" dirty="0"/>
              <a:t>之前有必要先安装这些必备的软件。</a:t>
            </a:r>
          </a:p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rgbClr val="0070C0"/>
                </a:solidFill>
              </a:rPr>
              <a:t>wget</a:t>
            </a:r>
            <a:r>
              <a:rPr lang="zh-CN" altLang="en-US" b="1" u="sng" dirty="0">
                <a:solidFill>
                  <a:srgbClr val="0070C0"/>
                </a:solidFill>
              </a:rPr>
              <a:t>工具</a:t>
            </a:r>
            <a:r>
              <a:rPr lang="zh-CN" altLang="en-US" dirty="0" smtClean="0"/>
              <a:t>：另外</a:t>
            </a:r>
            <a:r>
              <a:rPr lang="zh-CN" altLang="en-US" dirty="0"/>
              <a:t>在学习的过程中，推荐读者安装</a:t>
            </a:r>
            <a:r>
              <a:rPr lang="en-US" altLang="zh-CN" dirty="0" err="1"/>
              <a:t>wget</a:t>
            </a:r>
            <a:r>
              <a:rPr lang="zh-CN" altLang="en-US" dirty="0"/>
              <a:t>工具，</a:t>
            </a:r>
            <a:r>
              <a:rPr lang="en-US" altLang="zh-CN" dirty="0" err="1"/>
              <a:t>wget</a:t>
            </a:r>
            <a:r>
              <a:rPr lang="zh-CN" altLang="en-US" dirty="0"/>
              <a:t>可以从网络上自动下载文件，支持</a:t>
            </a:r>
            <a:r>
              <a:rPr lang="en-US" altLang="zh-CN" dirty="0"/>
              <a:t>HTTP</a:t>
            </a:r>
            <a:r>
              <a:rPr lang="zh-CN" altLang="en-US" dirty="0"/>
              <a:t>、</a:t>
            </a:r>
            <a:r>
              <a:rPr lang="en-US" altLang="zh-CN" dirty="0"/>
              <a:t>HTTPS</a:t>
            </a:r>
            <a:r>
              <a:rPr lang="zh-CN" altLang="en-US" dirty="0"/>
              <a:t>和</a:t>
            </a:r>
            <a:r>
              <a:rPr lang="en-US" altLang="zh-CN" dirty="0"/>
              <a:t>FTP</a:t>
            </a:r>
            <a:r>
              <a:rPr lang="zh-CN" altLang="en-US" dirty="0"/>
              <a:t>三种常见协议的下载，并支持</a:t>
            </a:r>
            <a:r>
              <a:rPr lang="en-US" altLang="zh-CN" dirty="0"/>
              <a:t>HTTP</a:t>
            </a:r>
            <a:r>
              <a:rPr lang="zh-CN" altLang="en-US" dirty="0"/>
              <a:t>代理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52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3.1 Linux</a:t>
            </a:r>
            <a:r>
              <a:rPr lang="zh-CN" altLang="en-US" dirty="0"/>
              <a:t>服务器搭建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4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安装必备软件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594790"/>
              </p:ext>
            </p:extLst>
          </p:nvPr>
        </p:nvGraphicFramePr>
        <p:xfrm>
          <a:off x="522516" y="2054453"/>
          <a:ext cx="8087096" cy="235130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02847"/>
                <a:gridCol w="6184249"/>
              </a:tblGrid>
              <a:tr h="5878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effectLst/>
                          <a:latin typeface="+mn-lt"/>
                          <a:ea typeface="+mn-ea"/>
                        </a:rPr>
                        <a:t>软件名称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effectLst/>
                          <a:latin typeface="+mn-lt"/>
                          <a:ea typeface="+mn-ea"/>
                        </a:rPr>
                        <a:t>说明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587826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gcc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用来编译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程序</a:t>
                      </a:r>
                    </a:p>
                  </a:txBody>
                  <a:tcPr marL="68580" marR="68580" marT="0" marB="0" anchor="ctr"/>
                </a:tc>
              </a:tr>
              <a:tr h="587826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gcc-c++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用来编译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C++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程序</a:t>
                      </a:r>
                    </a:p>
                  </a:txBody>
                  <a:tcPr marL="68580" marR="68580" marT="0" marB="0" anchor="ctr"/>
                </a:tc>
              </a:tr>
              <a:tr h="587826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wget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用来从网络上下载文件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79504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3.1 Linux</a:t>
            </a:r>
            <a:r>
              <a:rPr lang="zh-CN" altLang="en-US" dirty="0"/>
              <a:t>服务器搭建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4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安装必备软件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2"/>
          <p:cNvGrpSpPr>
            <a:grpSpLocks/>
          </p:cNvGrpSpPr>
          <p:nvPr/>
        </p:nvGrpSpPr>
        <p:grpSpPr bwMode="auto">
          <a:xfrm>
            <a:off x="1302057" y="2282685"/>
            <a:ext cx="6642514" cy="959271"/>
            <a:chOff x="3451224" y="3515222"/>
            <a:chExt cx="3291474" cy="960043"/>
          </a:xfrm>
        </p:grpSpPr>
        <p:sp>
          <p:nvSpPr>
            <p:cNvPr id="7" name="矩形 1"/>
            <p:cNvSpPr>
              <a:spLocks noChangeArrowheads="1"/>
            </p:cNvSpPr>
            <p:nvPr/>
          </p:nvSpPr>
          <p:spPr bwMode="auto">
            <a:xfrm>
              <a:off x="3451224" y="3515222"/>
              <a:ext cx="3291474" cy="960043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矩形 8"/>
            <p:cNvSpPr>
              <a:spLocks noChangeArrowheads="1"/>
            </p:cNvSpPr>
            <p:nvPr/>
          </p:nvSpPr>
          <p:spPr bwMode="auto">
            <a:xfrm>
              <a:off x="3530272" y="3658903"/>
              <a:ext cx="3165352" cy="510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yum -y install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gcc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gcc-c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++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wget</a:t>
              </a:r>
              <a:endParaRPr lang="de-DE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9" name="Picture 2" descr="突然突然有人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057" y="3423365"/>
            <a:ext cx="6698164" cy="2008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6732155" y="1767627"/>
            <a:ext cx="1663700" cy="8001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执行的操作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779657" y="5126051"/>
            <a:ext cx="1663700" cy="8001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执行的结果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707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3.1 Linux</a:t>
            </a:r>
            <a:r>
              <a:rPr lang="zh-CN" altLang="en-US" dirty="0"/>
              <a:t>服务器搭建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4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安装必备软件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2198" y="1948174"/>
            <a:ext cx="84017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u="sng" dirty="0" err="1" smtClean="0">
                <a:solidFill>
                  <a:srgbClr val="0070C0"/>
                </a:solidFill>
              </a:rPr>
              <a:t>wget</a:t>
            </a:r>
            <a:r>
              <a:rPr lang="zh-CN" altLang="en-US" b="1" u="sng" dirty="0" smtClean="0">
                <a:solidFill>
                  <a:srgbClr val="0070C0"/>
                </a:solidFill>
              </a:rPr>
              <a:t>的使用</a:t>
            </a:r>
            <a:r>
              <a:rPr lang="zh-CN" altLang="en-US" dirty="0" smtClean="0"/>
              <a:t>：</a:t>
            </a:r>
            <a:r>
              <a:rPr lang="en-US" altLang="zh-CN" dirty="0" err="1"/>
              <a:t>wget</a:t>
            </a:r>
            <a:r>
              <a:rPr lang="zh-CN" altLang="en-US" dirty="0"/>
              <a:t>工具的使用非常简单，通过“</a:t>
            </a:r>
            <a:r>
              <a:rPr lang="en-US" altLang="zh-CN" dirty="0" err="1"/>
              <a:t>wget</a:t>
            </a:r>
            <a:r>
              <a:rPr lang="zh-CN" altLang="en-US" dirty="0"/>
              <a:t>下载地址”命令即可将文件下载到当前目录下，并以下载地址中包含的文件名来保存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grpSp>
        <p:nvGrpSpPr>
          <p:cNvPr id="11" name="组合 2"/>
          <p:cNvGrpSpPr>
            <a:grpSpLocks/>
          </p:cNvGrpSpPr>
          <p:nvPr/>
        </p:nvGrpSpPr>
        <p:grpSpPr bwMode="auto">
          <a:xfrm>
            <a:off x="883443" y="3389407"/>
            <a:ext cx="7429291" cy="959271"/>
            <a:chOff x="3451224" y="3515222"/>
            <a:chExt cx="3681335" cy="960043"/>
          </a:xfrm>
        </p:grpSpPr>
        <p:sp>
          <p:nvSpPr>
            <p:cNvPr id="12" name="矩形 1"/>
            <p:cNvSpPr>
              <a:spLocks noChangeArrowheads="1"/>
            </p:cNvSpPr>
            <p:nvPr/>
          </p:nvSpPr>
          <p:spPr bwMode="auto">
            <a:xfrm>
              <a:off x="3451224" y="3515222"/>
              <a:ext cx="3681335" cy="960043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" name="矩形 8"/>
            <p:cNvSpPr>
              <a:spLocks noChangeArrowheads="1"/>
            </p:cNvSpPr>
            <p:nvPr/>
          </p:nvSpPr>
          <p:spPr bwMode="auto">
            <a:xfrm>
              <a:off x="3530272" y="3658903"/>
              <a:ext cx="3602287" cy="523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wget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http://nginx.org/download/nginx-1.10.1.tar.gz</a:t>
              </a:r>
            </a:p>
          </p:txBody>
        </p:sp>
      </p:grpSp>
      <p:sp>
        <p:nvSpPr>
          <p:cNvPr id="4" name="矩形 3"/>
          <p:cNvSpPr/>
          <p:nvPr/>
        </p:nvSpPr>
        <p:spPr>
          <a:xfrm>
            <a:off x="362198" y="4732755"/>
            <a:ext cx="8401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FF0000"/>
                </a:solidFill>
              </a:rPr>
              <a:t>文件就会被下载到当前目录下，并以“</a:t>
            </a:r>
            <a:r>
              <a:rPr lang="en-US" altLang="zh-CN" dirty="0">
                <a:solidFill>
                  <a:srgbClr val="FF0000"/>
                </a:solidFill>
              </a:rPr>
              <a:t>nginx-1.10.1.tar.gz</a:t>
            </a:r>
            <a:r>
              <a:rPr lang="zh-CN" altLang="zh-CN" dirty="0">
                <a:solidFill>
                  <a:srgbClr val="FF0000"/>
                </a:solidFill>
              </a:rPr>
              <a:t>”文件名保存。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979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3.1 Linux</a:t>
            </a:r>
            <a:r>
              <a:rPr lang="zh-CN" altLang="en-US" dirty="0"/>
              <a:t>服务器搭建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371973" y="1272514"/>
            <a:ext cx="2232248" cy="504056"/>
            <a:chOff x="6444208" y="1011134"/>
            <a:chExt cx="2232248" cy="504056"/>
          </a:xfrm>
        </p:grpSpPr>
        <p:grpSp>
          <p:nvGrpSpPr>
            <p:cNvPr id="21" name="组合 20"/>
            <p:cNvGrpSpPr/>
            <p:nvPr/>
          </p:nvGrpSpPr>
          <p:grpSpPr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1547664" y="2780928"/>
                <a:ext cx="504056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脚</a:t>
                </a: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2123728" y="2780928"/>
                <a:ext cx="504056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下</a:t>
                </a: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2699792" y="2780928"/>
                <a:ext cx="504056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留</a:t>
                </a: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3275856" y="2780928"/>
                <a:ext cx="504056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心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22" name="直接连接符 21"/>
            <p:cNvCxnSpPr/>
            <p:nvPr/>
          </p:nvCxnSpPr>
          <p:spPr>
            <a:xfrm>
              <a:off x="6444208" y="1515190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chemeClr val="tx1">
                      <a:lumMod val="95000"/>
                      <a:lumOff val="5000"/>
                    </a:schemeClr>
                  </a:gs>
                  <a:gs pos="2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矩形 27"/>
          <p:cNvSpPr/>
          <p:nvPr/>
        </p:nvSpPr>
        <p:spPr>
          <a:xfrm>
            <a:off x="362198" y="1948174"/>
            <a:ext cx="84017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Linux</a:t>
            </a:r>
            <a:r>
              <a:rPr lang="zh-CN" altLang="en-US" dirty="0"/>
              <a:t>系统安装完成后，可以通过</a:t>
            </a:r>
            <a:r>
              <a:rPr lang="en-US" altLang="zh-CN" b="1" u="sng" dirty="0">
                <a:solidFill>
                  <a:srgbClr val="0070C0"/>
                </a:solidFill>
              </a:rPr>
              <a:t>date</a:t>
            </a:r>
            <a:r>
              <a:rPr lang="zh-CN" altLang="en-US" b="1" u="sng" dirty="0">
                <a:solidFill>
                  <a:srgbClr val="0070C0"/>
                </a:solidFill>
              </a:rPr>
              <a:t>命令</a:t>
            </a:r>
            <a:r>
              <a:rPr lang="zh-CN" altLang="en-US" dirty="0"/>
              <a:t>查看</a:t>
            </a:r>
            <a:r>
              <a:rPr lang="zh-CN" altLang="en-US" b="1" u="sng" dirty="0">
                <a:solidFill>
                  <a:srgbClr val="0070C0"/>
                </a:solidFill>
              </a:rPr>
              <a:t>当前服务器的时间</a:t>
            </a:r>
            <a:r>
              <a:rPr lang="zh-CN" altLang="en-US" dirty="0"/>
              <a:t>。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在默认情况下，操作系统的时间是读取的</a:t>
            </a:r>
            <a:r>
              <a:rPr lang="zh-CN" altLang="en-US" b="1" u="sng" dirty="0">
                <a:solidFill>
                  <a:srgbClr val="0070C0"/>
                </a:solidFill>
              </a:rPr>
              <a:t>计算机主板</a:t>
            </a:r>
            <a:r>
              <a:rPr lang="en-US" altLang="zh-CN" b="1" u="sng" dirty="0">
                <a:solidFill>
                  <a:srgbClr val="0070C0"/>
                </a:solidFill>
              </a:rPr>
              <a:t>BIOS</a:t>
            </a:r>
            <a:r>
              <a:rPr lang="zh-CN" altLang="en-US" b="1" u="sng" dirty="0">
                <a:solidFill>
                  <a:srgbClr val="0070C0"/>
                </a:solidFill>
              </a:rPr>
              <a:t>中的时间</a:t>
            </a:r>
            <a:r>
              <a:rPr lang="zh-CN" altLang="en-US" dirty="0"/>
              <a:t>，而</a:t>
            </a:r>
            <a:r>
              <a:rPr lang="en-US" altLang="zh-CN" dirty="0"/>
              <a:t>VMware</a:t>
            </a:r>
            <a:r>
              <a:rPr lang="zh-CN" altLang="en-US" dirty="0"/>
              <a:t>虚拟机能够自动设置</a:t>
            </a:r>
            <a:r>
              <a:rPr lang="en-US" altLang="zh-CN" dirty="0"/>
              <a:t>BIOS</a:t>
            </a:r>
            <a:r>
              <a:rPr lang="zh-CN" altLang="en-US" dirty="0"/>
              <a:t>时间为物理机时间，因此在安装后，</a:t>
            </a:r>
            <a:r>
              <a:rPr lang="en-US" altLang="zh-CN" b="1" u="sng" dirty="0">
                <a:solidFill>
                  <a:srgbClr val="0070C0"/>
                </a:solidFill>
              </a:rPr>
              <a:t>CentOS</a:t>
            </a:r>
            <a:r>
              <a:rPr lang="zh-CN" altLang="en-US" b="1" u="sng" dirty="0">
                <a:solidFill>
                  <a:srgbClr val="0070C0"/>
                </a:solidFill>
              </a:rPr>
              <a:t>的系统时间</a:t>
            </a:r>
            <a:r>
              <a:rPr lang="zh-CN" altLang="en-US" dirty="0"/>
              <a:t>和</a:t>
            </a:r>
            <a:r>
              <a:rPr lang="zh-CN" altLang="en-US" b="1" u="sng" dirty="0">
                <a:solidFill>
                  <a:srgbClr val="0070C0"/>
                </a:solidFill>
              </a:rPr>
              <a:t>物理机</a:t>
            </a:r>
            <a:r>
              <a:rPr lang="en-US" altLang="zh-CN" b="1" u="sng" dirty="0">
                <a:solidFill>
                  <a:srgbClr val="0070C0"/>
                </a:solidFill>
              </a:rPr>
              <a:t>Windows</a:t>
            </a:r>
            <a:r>
              <a:rPr lang="zh-CN" altLang="en-US" dirty="0"/>
              <a:t>中显示的</a:t>
            </a:r>
            <a:r>
              <a:rPr lang="zh-CN" altLang="en-US" b="1" u="sng" dirty="0">
                <a:solidFill>
                  <a:srgbClr val="0070C0"/>
                </a:solidFill>
              </a:rPr>
              <a:t>时间是相同的</a:t>
            </a:r>
            <a:r>
              <a:rPr lang="zh-CN" altLang="en-US" dirty="0"/>
              <a:t>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822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3.1 Linux</a:t>
            </a:r>
            <a:r>
              <a:rPr lang="zh-CN" altLang="en-US" dirty="0"/>
              <a:t>服务器搭建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371973" y="1272514"/>
            <a:ext cx="2232248" cy="504056"/>
            <a:chOff x="6444208" y="1011134"/>
            <a:chExt cx="2232248" cy="504056"/>
          </a:xfrm>
        </p:grpSpPr>
        <p:grpSp>
          <p:nvGrpSpPr>
            <p:cNvPr id="21" name="组合 20"/>
            <p:cNvGrpSpPr/>
            <p:nvPr/>
          </p:nvGrpSpPr>
          <p:grpSpPr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1547664" y="2780928"/>
                <a:ext cx="504056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脚</a:t>
                </a: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2123728" y="2780928"/>
                <a:ext cx="504056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下</a:t>
                </a: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2699792" y="2780928"/>
                <a:ext cx="504056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留</a:t>
                </a: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3275856" y="2780928"/>
                <a:ext cx="504056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心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22" name="直接连接符 21"/>
            <p:cNvCxnSpPr/>
            <p:nvPr/>
          </p:nvCxnSpPr>
          <p:spPr>
            <a:xfrm>
              <a:off x="6444208" y="1515190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chemeClr val="tx1">
                      <a:lumMod val="95000"/>
                      <a:lumOff val="5000"/>
                    </a:schemeClr>
                  </a:gs>
                  <a:gs pos="2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371973" y="2675942"/>
            <a:ext cx="8302939" cy="2160000"/>
            <a:chOff x="415635" y="2398807"/>
            <a:chExt cx="7920000" cy="2160000"/>
          </a:xfrm>
        </p:grpSpPr>
        <p:sp>
          <p:nvSpPr>
            <p:cNvPr id="12" name="矩形 11"/>
            <p:cNvSpPr/>
            <p:nvPr/>
          </p:nvSpPr>
          <p:spPr>
            <a:xfrm>
              <a:off x="415635" y="2398807"/>
              <a:ext cx="7920000" cy="216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67544" y="2461481"/>
              <a:ext cx="7812000" cy="203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552675" y="2295940"/>
            <a:ext cx="1235034" cy="866899"/>
            <a:chOff x="7623958" y="2018805"/>
            <a:chExt cx="1235034" cy="866899"/>
          </a:xfrm>
        </p:grpSpPr>
        <p:sp>
          <p:nvSpPr>
            <p:cNvPr id="15" name="泪滴形 14"/>
            <p:cNvSpPr/>
            <p:nvPr/>
          </p:nvSpPr>
          <p:spPr>
            <a:xfrm>
              <a:off x="7623958" y="2018805"/>
              <a:ext cx="1235034" cy="866899"/>
            </a:xfrm>
            <a:prstGeom prst="teardrop">
              <a:avLst/>
            </a:prstGeom>
            <a:solidFill>
              <a:srgbClr val="C00000"/>
            </a:solidFill>
            <a:ln w="571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7800681" y="2137197"/>
              <a:ext cx="90601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注意</a:t>
              </a:r>
              <a:endPara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441909" y="2891870"/>
            <a:ext cx="82330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需要注意的是，在安装系统时，有一个“系统时钟使用</a:t>
            </a:r>
            <a:r>
              <a:rPr lang="en-US" altLang="zh-CN" dirty="0"/>
              <a:t>UTC</a:t>
            </a:r>
            <a:r>
              <a:rPr lang="zh-CN" altLang="en-US" dirty="0"/>
              <a:t>时间”的</a:t>
            </a:r>
            <a:r>
              <a:rPr lang="zh-CN" altLang="en-US" dirty="0" smtClean="0"/>
              <a:t>复选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框</a:t>
            </a:r>
            <a:r>
              <a:rPr lang="zh-CN" altLang="en-US" dirty="0"/>
              <a:t>，在前面讲解的步骤中是取消选中的，这是因为物理机</a:t>
            </a:r>
            <a:r>
              <a:rPr lang="en-US" altLang="zh-CN" dirty="0"/>
              <a:t>Windows</a:t>
            </a:r>
            <a:r>
              <a:rPr lang="zh-CN" altLang="en-US" dirty="0"/>
              <a:t>系统并没有使用</a:t>
            </a:r>
            <a:r>
              <a:rPr lang="en-US" altLang="zh-CN" dirty="0"/>
              <a:t>UTC</a:t>
            </a:r>
            <a:r>
              <a:rPr lang="zh-CN" altLang="en-US" dirty="0"/>
              <a:t>时间，如果选中此项，则会因为时区不同导致虚拟机显示的系统时间与物理机不一致。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29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3.1 Linux</a:t>
            </a:r>
            <a:r>
              <a:rPr lang="zh-CN" altLang="en-US" dirty="0"/>
              <a:t>服务器搭建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最小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化安装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CentOS——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创建虚拟机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2198" y="1948174"/>
            <a:ext cx="8401792" cy="557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 smtClean="0">
                <a:solidFill>
                  <a:srgbClr val="0070C0"/>
                </a:solidFill>
              </a:rPr>
              <a:t>具体操作步骤</a:t>
            </a:r>
            <a:endParaRPr lang="en-US" altLang="zh-CN" b="1" u="sng" dirty="0" smtClean="0">
              <a:solidFill>
                <a:srgbClr val="0070C0"/>
              </a:solidFill>
            </a:endParaRPr>
          </a:p>
        </p:txBody>
      </p:sp>
      <p:pic>
        <p:nvPicPr>
          <p:cNvPr id="1026" name="Picture 2" descr="dfgdfgdf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471" y="1791807"/>
            <a:ext cx="4791744" cy="4639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圆角矩形 6"/>
          <p:cNvSpPr/>
          <p:nvPr/>
        </p:nvSpPr>
        <p:spPr>
          <a:xfrm>
            <a:off x="4809506" y="1583987"/>
            <a:ext cx="2890401" cy="55814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ea"/>
              <a:buAutoNum type="circleNumDbPlain" startAt="3"/>
            </a:pPr>
            <a:r>
              <a:rPr lang="zh-CN" altLang="en-US" dirty="0" smtClean="0">
                <a:solidFill>
                  <a:schemeClr val="tx1"/>
                </a:solidFill>
              </a:rPr>
              <a:t>安装客户机操作系统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18772" y="4773881"/>
            <a:ext cx="2285571" cy="543664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032665" y="6006216"/>
            <a:ext cx="894071" cy="424914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729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3.1 Linux</a:t>
            </a:r>
            <a:r>
              <a:rPr lang="zh-CN" altLang="en-US" dirty="0"/>
              <a:t>服务器搭建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371973" y="1272514"/>
            <a:ext cx="2232248" cy="504056"/>
            <a:chOff x="6444208" y="1011134"/>
            <a:chExt cx="2232248" cy="504056"/>
          </a:xfrm>
        </p:grpSpPr>
        <p:grpSp>
          <p:nvGrpSpPr>
            <p:cNvPr id="21" name="组合 20"/>
            <p:cNvGrpSpPr/>
            <p:nvPr/>
          </p:nvGrpSpPr>
          <p:grpSpPr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1547664" y="2780928"/>
                <a:ext cx="504056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脚</a:t>
                </a: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2123728" y="2780928"/>
                <a:ext cx="504056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下</a:t>
                </a: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2699792" y="2780928"/>
                <a:ext cx="504056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留</a:t>
                </a: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3275856" y="2780928"/>
                <a:ext cx="504056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心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22" name="直接连接符 21"/>
            <p:cNvCxnSpPr/>
            <p:nvPr/>
          </p:nvCxnSpPr>
          <p:spPr>
            <a:xfrm>
              <a:off x="6444208" y="1515190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chemeClr val="tx1">
                      <a:lumMod val="95000"/>
                      <a:lumOff val="5000"/>
                    </a:schemeClr>
                  </a:gs>
                  <a:gs pos="2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矩形 17"/>
          <p:cNvSpPr/>
          <p:nvPr/>
        </p:nvSpPr>
        <p:spPr>
          <a:xfrm>
            <a:off x="362198" y="1948174"/>
            <a:ext cx="84017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/>
              <a:t>VMware</a:t>
            </a:r>
            <a:r>
              <a:rPr lang="zh-CN" altLang="en-US" dirty="0"/>
              <a:t>虚拟机提供了方便的快照功能，但是在</a:t>
            </a:r>
            <a:r>
              <a:rPr lang="zh-CN" altLang="en-US" b="1" u="sng" dirty="0">
                <a:solidFill>
                  <a:srgbClr val="0070C0"/>
                </a:solidFill>
              </a:rPr>
              <a:t>还原到以前的快照</a:t>
            </a:r>
            <a:r>
              <a:rPr lang="zh-CN" altLang="en-US" dirty="0"/>
              <a:t>时，</a:t>
            </a:r>
            <a:r>
              <a:rPr lang="zh-CN" altLang="en-US" b="1" u="sng" dirty="0">
                <a:solidFill>
                  <a:srgbClr val="0070C0"/>
                </a:solidFill>
              </a:rPr>
              <a:t>系统时间并不会自动更新成当前时间</a:t>
            </a:r>
            <a:r>
              <a:rPr lang="zh-CN" altLang="en-US" dirty="0"/>
              <a:t>，因此推荐读者在还原快照后通过</a:t>
            </a:r>
            <a:r>
              <a:rPr lang="en-US" altLang="zh-CN" b="1" u="sng" dirty="0">
                <a:solidFill>
                  <a:srgbClr val="0070C0"/>
                </a:solidFill>
              </a:rPr>
              <a:t>NTP</a:t>
            </a:r>
            <a:r>
              <a:rPr lang="zh-CN" altLang="en-US" b="1" u="sng" dirty="0">
                <a:solidFill>
                  <a:srgbClr val="0070C0"/>
                </a:solidFill>
              </a:rPr>
              <a:t>服务器联网同步最新时间</a:t>
            </a:r>
            <a:r>
              <a:rPr lang="zh-CN" altLang="en-US" dirty="0"/>
              <a:t>，具体步骤如下。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711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3.1 Linux</a:t>
            </a:r>
            <a:r>
              <a:rPr lang="zh-CN" altLang="en-US" dirty="0"/>
              <a:t>服务器搭建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371973" y="1272514"/>
            <a:ext cx="2232248" cy="504056"/>
            <a:chOff x="6444208" y="1011134"/>
            <a:chExt cx="2232248" cy="504056"/>
          </a:xfrm>
        </p:grpSpPr>
        <p:grpSp>
          <p:nvGrpSpPr>
            <p:cNvPr id="21" name="组合 20"/>
            <p:cNvGrpSpPr/>
            <p:nvPr/>
          </p:nvGrpSpPr>
          <p:grpSpPr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1547664" y="2780928"/>
                <a:ext cx="504056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脚</a:t>
                </a: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2123728" y="2780928"/>
                <a:ext cx="504056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下</a:t>
                </a: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2699792" y="2780928"/>
                <a:ext cx="504056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留</a:t>
                </a: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3275856" y="2780928"/>
                <a:ext cx="504056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心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22" name="直接连接符 21"/>
            <p:cNvCxnSpPr/>
            <p:nvPr/>
          </p:nvCxnSpPr>
          <p:spPr>
            <a:xfrm>
              <a:off x="6444208" y="1515190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chemeClr val="tx1">
                      <a:lumMod val="95000"/>
                      <a:lumOff val="5000"/>
                    </a:schemeClr>
                  </a:gs>
                  <a:gs pos="2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2"/>
          <p:cNvGrpSpPr>
            <a:grpSpLocks/>
          </p:cNvGrpSpPr>
          <p:nvPr/>
        </p:nvGrpSpPr>
        <p:grpSpPr bwMode="auto">
          <a:xfrm>
            <a:off x="948037" y="2365039"/>
            <a:ext cx="5663664" cy="3376335"/>
            <a:chOff x="3451224" y="3515222"/>
            <a:chExt cx="2806438" cy="3379054"/>
          </a:xfrm>
        </p:grpSpPr>
        <p:sp>
          <p:nvSpPr>
            <p:cNvPr id="12" name="矩形 1"/>
            <p:cNvSpPr>
              <a:spLocks noChangeArrowheads="1"/>
            </p:cNvSpPr>
            <p:nvPr/>
          </p:nvSpPr>
          <p:spPr bwMode="auto">
            <a:xfrm>
              <a:off x="3451224" y="3515222"/>
              <a:ext cx="2806438" cy="3379054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" name="矩形 8"/>
            <p:cNvSpPr>
              <a:spLocks noChangeArrowheads="1"/>
            </p:cNvSpPr>
            <p:nvPr/>
          </p:nvSpPr>
          <p:spPr bwMode="auto">
            <a:xfrm>
              <a:off x="3530272" y="3658903"/>
              <a:ext cx="2727390" cy="3049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yum -y install </a:t>
              </a:r>
              <a:r>
                <a:rPr lang="en-US" altLang="zh-CN" sz="1600" b="1" kern="0" dirty="0" err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ntpdate</a:t>
              </a:r>
              <a:endParaRPr lang="en-US" altLang="zh-CN" sz="16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de-DE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[root@localhost ~]# ntpdate cn.pool.ntp.org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de-DE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28 Sep 15:57:58 ntpdate[1215]: step time server 115.28.122.198 offset 1306.825 sec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de-DE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[root@localhost ~]# date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de-DE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Wed Sep 28 15:58:15 CST </a:t>
              </a:r>
              <a:r>
                <a:rPr lang="de-DE" altLang="zh-CN" sz="16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2016</a:t>
              </a:r>
              <a:endParaRPr lang="de-DE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5" name="圆角矩形 14"/>
          <p:cNvSpPr/>
          <p:nvPr/>
        </p:nvSpPr>
        <p:spPr>
          <a:xfrm>
            <a:off x="5851844" y="2365039"/>
            <a:ext cx="3035375" cy="55814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通过</a:t>
            </a:r>
            <a:r>
              <a:rPr lang="en-US" altLang="zh-CN" dirty="0">
                <a:solidFill>
                  <a:schemeClr val="tx1"/>
                </a:solidFill>
              </a:rPr>
              <a:t>yum</a:t>
            </a:r>
            <a:r>
              <a:rPr lang="zh-CN" altLang="en-US" dirty="0">
                <a:solidFill>
                  <a:schemeClr val="tx1"/>
                </a:solidFill>
              </a:rPr>
              <a:t>安装</a:t>
            </a:r>
            <a:r>
              <a:rPr lang="en-US" altLang="zh-CN" dirty="0" err="1">
                <a:solidFill>
                  <a:schemeClr val="tx1"/>
                </a:solidFill>
              </a:rPr>
              <a:t>ntpdate</a:t>
            </a:r>
            <a:r>
              <a:rPr lang="zh-CN" altLang="en-US" dirty="0">
                <a:solidFill>
                  <a:schemeClr val="tx1"/>
                </a:solidFill>
              </a:rPr>
              <a:t>工具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5863729" y="3069933"/>
            <a:ext cx="1953654" cy="55814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更新系统时间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4040690" y="4552370"/>
            <a:ext cx="2360110" cy="55814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查看更新后的时间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558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3.1 Linux</a:t>
            </a:r>
            <a:r>
              <a:rPr lang="zh-CN" altLang="en-US" dirty="0"/>
              <a:t>服务器搭建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371973" y="1272514"/>
            <a:ext cx="2232248" cy="504056"/>
            <a:chOff x="6444208" y="1011134"/>
            <a:chExt cx="2232248" cy="504056"/>
          </a:xfrm>
        </p:grpSpPr>
        <p:grpSp>
          <p:nvGrpSpPr>
            <p:cNvPr id="12" name="组合 11"/>
            <p:cNvGrpSpPr/>
            <p:nvPr/>
          </p:nvGrpSpPr>
          <p:grpSpPr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1547664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多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2123728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学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2699792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一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3275856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招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13" name="直接连接符 12"/>
            <p:cNvCxnSpPr/>
            <p:nvPr/>
          </p:nvCxnSpPr>
          <p:spPr>
            <a:xfrm>
              <a:off x="6444208" y="1515190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rgbClr val="C00000"/>
                  </a:gs>
                  <a:gs pos="20000">
                    <a:srgbClr val="FF0000"/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矩形 38"/>
          <p:cNvSpPr>
            <a:spLocks noChangeArrowheads="1"/>
          </p:cNvSpPr>
          <p:nvPr/>
        </p:nvSpPr>
        <p:spPr bwMode="auto">
          <a:xfrm>
            <a:off x="2802577" y="1403139"/>
            <a:ext cx="58782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系统软件安装方式</a:t>
            </a:r>
          </a:p>
        </p:txBody>
      </p:sp>
      <p:sp>
        <p:nvSpPr>
          <p:cNvPr id="28" name="矩形 27"/>
          <p:cNvSpPr/>
          <p:nvPr/>
        </p:nvSpPr>
        <p:spPr>
          <a:xfrm>
            <a:off x="362198" y="1948174"/>
            <a:ext cx="84017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/>
              <a:t>Linux</a:t>
            </a:r>
            <a:r>
              <a:rPr lang="zh-CN" altLang="en-US" dirty="0"/>
              <a:t>系统中常见的软件安装方式有两种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b="1" u="sng" dirty="0">
                <a:solidFill>
                  <a:srgbClr val="0070C0"/>
                </a:solidFill>
              </a:rPr>
              <a:t>源码方式安装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b="1" u="sng" dirty="0">
                <a:solidFill>
                  <a:srgbClr val="0070C0"/>
                </a:solidFill>
              </a:rPr>
              <a:t>利用</a:t>
            </a:r>
            <a:r>
              <a:rPr lang="en-US" altLang="zh-CN" b="1" u="sng" dirty="0">
                <a:solidFill>
                  <a:srgbClr val="0070C0"/>
                </a:solidFill>
              </a:rPr>
              <a:t>RPM</a:t>
            </a:r>
            <a:r>
              <a:rPr lang="zh-CN" altLang="en-US" b="1" u="sng" dirty="0">
                <a:solidFill>
                  <a:srgbClr val="0070C0"/>
                </a:solidFill>
              </a:rPr>
              <a:t>包和软件包管理器进行安装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542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3.1 Linux</a:t>
            </a:r>
            <a:r>
              <a:rPr lang="zh-CN" altLang="en-US" dirty="0"/>
              <a:t>服务器搭建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371973" y="1272514"/>
            <a:ext cx="2232248" cy="504056"/>
            <a:chOff x="6444208" y="1011134"/>
            <a:chExt cx="2232248" cy="504056"/>
          </a:xfrm>
        </p:grpSpPr>
        <p:grpSp>
          <p:nvGrpSpPr>
            <p:cNvPr id="12" name="组合 11"/>
            <p:cNvGrpSpPr/>
            <p:nvPr/>
          </p:nvGrpSpPr>
          <p:grpSpPr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1547664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多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2123728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学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2699792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一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3275856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招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13" name="直接连接符 12"/>
            <p:cNvCxnSpPr/>
            <p:nvPr/>
          </p:nvCxnSpPr>
          <p:spPr>
            <a:xfrm>
              <a:off x="6444208" y="1515190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rgbClr val="C00000"/>
                  </a:gs>
                  <a:gs pos="20000">
                    <a:srgbClr val="FF0000"/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矩形 38"/>
          <p:cNvSpPr>
            <a:spLocks noChangeArrowheads="1"/>
          </p:cNvSpPr>
          <p:nvPr/>
        </p:nvSpPr>
        <p:spPr bwMode="auto">
          <a:xfrm>
            <a:off x="2802577" y="1403139"/>
            <a:ext cx="58782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系统软件安装方式</a:t>
            </a:r>
          </a:p>
        </p:txBody>
      </p:sp>
      <p:sp>
        <p:nvSpPr>
          <p:cNvPr id="19" name="矩形 18"/>
          <p:cNvSpPr/>
          <p:nvPr/>
        </p:nvSpPr>
        <p:spPr>
          <a:xfrm>
            <a:off x="362198" y="1948174"/>
            <a:ext cx="84017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源码方式安装</a:t>
            </a:r>
            <a:r>
              <a:rPr lang="zh-CN" altLang="en-US" dirty="0" smtClean="0"/>
              <a:t>：就是</a:t>
            </a:r>
            <a:r>
              <a:rPr lang="zh-CN" altLang="en-US" dirty="0"/>
              <a:t>将“源码文件”编译成“二进制文件”，并复制到“系统指定目录”的过程。</a:t>
            </a:r>
          </a:p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优点</a:t>
            </a:r>
            <a:r>
              <a:rPr lang="zh-CN" altLang="en-US" dirty="0"/>
              <a:t>：</a:t>
            </a:r>
            <a:r>
              <a:rPr lang="zh-CN" altLang="en-US" dirty="0" smtClean="0"/>
              <a:t>是</a:t>
            </a:r>
            <a:r>
              <a:rPr lang="zh-CN" altLang="en-US" dirty="0"/>
              <a:t>软件运行速度和效率非常高，并可以灵活进行</a:t>
            </a:r>
            <a:r>
              <a:rPr lang="zh-CN" altLang="en-US" dirty="0" smtClean="0"/>
              <a:t>配置</a:t>
            </a:r>
            <a:endParaRPr lang="zh-CN" altLang="en-US" dirty="0"/>
          </a:p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缺点</a:t>
            </a:r>
            <a:r>
              <a:rPr lang="zh-CN" altLang="en-US" dirty="0" smtClean="0"/>
              <a:t>：是</a:t>
            </a:r>
            <a:r>
              <a:rPr lang="zh-CN" altLang="en-US" dirty="0"/>
              <a:t>安装过程相对软件包管理器方式繁琐</a:t>
            </a:r>
            <a:r>
              <a:rPr lang="zh-CN" altLang="en-US" dirty="0" smtClean="0"/>
              <a:t>一些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724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3.1 Linux</a:t>
            </a:r>
            <a:r>
              <a:rPr lang="zh-CN" altLang="en-US" dirty="0"/>
              <a:t>服务器搭建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371973" y="1272514"/>
            <a:ext cx="2232248" cy="504056"/>
            <a:chOff x="6444208" y="1011134"/>
            <a:chExt cx="2232248" cy="504056"/>
          </a:xfrm>
        </p:grpSpPr>
        <p:grpSp>
          <p:nvGrpSpPr>
            <p:cNvPr id="12" name="组合 11"/>
            <p:cNvGrpSpPr/>
            <p:nvPr/>
          </p:nvGrpSpPr>
          <p:grpSpPr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1547664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多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2123728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学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2699792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一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3275856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招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13" name="直接连接符 12"/>
            <p:cNvCxnSpPr/>
            <p:nvPr/>
          </p:nvCxnSpPr>
          <p:spPr>
            <a:xfrm>
              <a:off x="6444208" y="1515190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rgbClr val="C00000"/>
                  </a:gs>
                  <a:gs pos="20000">
                    <a:srgbClr val="FF0000"/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矩形 38"/>
          <p:cNvSpPr>
            <a:spLocks noChangeArrowheads="1"/>
          </p:cNvSpPr>
          <p:nvPr/>
        </p:nvSpPr>
        <p:spPr bwMode="auto">
          <a:xfrm>
            <a:off x="2802577" y="1403139"/>
            <a:ext cx="58782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系统软件安装方式</a:t>
            </a:r>
          </a:p>
        </p:txBody>
      </p:sp>
      <p:sp>
        <p:nvSpPr>
          <p:cNvPr id="19" name="矩形 18"/>
          <p:cNvSpPr/>
          <p:nvPr/>
        </p:nvSpPr>
        <p:spPr>
          <a:xfrm>
            <a:off x="362198" y="1948174"/>
            <a:ext cx="84017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软件包</a:t>
            </a:r>
            <a:r>
              <a:rPr lang="zh-CN" altLang="en-US" b="1" u="sng" dirty="0" smtClean="0">
                <a:solidFill>
                  <a:srgbClr val="0070C0"/>
                </a:solidFill>
              </a:rPr>
              <a:t>管理器</a:t>
            </a:r>
            <a:r>
              <a:rPr lang="zh-CN" altLang="en-US" dirty="0"/>
              <a:t>：是一些发行版</a:t>
            </a:r>
            <a:r>
              <a:rPr lang="en-US" altLang="zh-CN" dirty="0"/>
              <a:t>Linux</a:t>
            </a:r>
            <a:r>
              <a:rPr lang="zh-CN" altLang="en-US" dirty="0"/>
              <a:t>中提供的辅助工具</a:t>
            </a:r>
          </a:p>
          <a:p>
            <a:pPr>
              <a:lnSpc>
                <a:spcPct val="200000"/>
              </a:lnSpc>
            </a:pPr>
            <a:r>
              <a:rPr lang="zh-CN" altLang="en-US" b="1" u="sng" dirty="0" smtClean="0">
                <a:solidFill>
                  <a:srgbClr val="0070C0"/>
                </a:solidFill>
              </a:rPr>
              <a:t>示例</a:t>
            </a:r>
            <a:r>
              <a:rPr lang="en-US" altLang="zh-CN" b="1" u="sng" dirty="0" smtClean="0">
                <a:solidFill>
                  <a:srgbClr val="0070C0"/>
                </a:solidFill>
              </a:rPr>
              <a:t>1</a:t>
            </a:r>
            <a:r>
              <a:rPr lang="zh-CN" altLang="en-US" dirty="0" smtClean="0"/>
              <a:t>：在</a:t>
            </a:r>
            <a:r>
              <a:rPr lang="en-US" altLang="zh-CN" dirty="0"/>
              <a:t>Red Hat</a:t>
            </a:r>
            <a:r>
              <a:rPr lang="zh-CN" altLang="en-US" dirty="0"/>
              <a:t>、</a:t>
            </a:r>
            <a:r>
              <a:rPr lang="en-US" altLang="zh-CN" dirty="0"/>
              <a:t>CentOS</a:t>
            </a:r>
            <a:r>
              <a:rPr lang="zh-CN" altLang="en-US" dirty="0"/>
              <a:t>、</a:t>
            </a:r>
            <a:r>
              <a:rPr lang="en-US" altLang="zh-CN" dirty="0"/>
              <a:t>Fedora</a:t>
            </a:r>
            <a:r>
              <a:rPr lang="zh-CN" altLang="en-US" dirty="0"/>
              <a:t>系统中可以使用</a:t>
            </a:r>
            <a:r>
              <a:rPr lang="en-US" altLang="zh-CN" dirty="0"/>
              <a:t>yum</a:t>
            </a:r>
            <a:r>
              <a:rPr lang="zh-CN" altLang="en-US" dirty="0"/>
              <a:t>（全称为 </a:t>
            </a:r>
            <a:r>
              <a:rPr lang="en-US" altLang="zh-CN" dirty="0"/>
              <a:t>Yellow dog Updater, Modified</a:t>
            </a:r>
            <a:r>
              <a:rPr lang="zh-CN" altLang="en-US" dirty="0"/>
              <a:t>）管理</a:t>
            </a:r>
            <a:r>
              <a:rPr lang="zh-CN" altLang="en-US" dirty="0" smtClean="0"/>
              <a:t>软件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示例</a:t>
            </a:r>
            <a:r>
              <a:rPr lang="en-US" altLang="zh-CN" b="1" u="sng" dirty="0">
                <a:solidFill>
                  <a:srgbClr val="0070C0"/>
                </a:solidFill>
              </a:rPr>
              <a:t>2</a:t>
            </a:r>
            <a:r>
              <a:rPr lang="zh-CN" altLang="en-US" dirty="0" smtClean="0"/>
              <a:t>：在</a:t>
            </a:r>
            <a:r>
              <a:rPr lang="en-US" altLang="zh-CN" dirty="0" err="1"/>
              <a:t>Debain</a:t>
            </a:r>
            <a:r>
              <a:rPr lang="zh-CN" altLang="en-US" dirty="0"/>
              <a:t>、</a:t>
            </a:r>
            <a:r>
              <a:rPr lang="en-US" altLang="zh-CN" dirty="0"/>
              <a:t>Ubuntu</a:t>
            </a:r>
            <a:r>
              <a:rPr lang="zh-CN" altLang="en-US" dirty="0"/>
              <a:t>系统中可以使用</a:t>
            </a:r>
            <a:r>
              <a:rPr lang="en-US" altLang="zh-CN" dirty="0"/>
              <a:t>APT</a:t>
            </a:r>
            <a:r>
              <a:rPr lang="zh-CN" altLang="en-US" dirty="0"/>
              <a:t>（</a:t>
            </a:r>
            <a:r>
              <a:rPr lang="en-US" altLang="zh-CN" dirty="0"/>
              <a:t>Advanced Packaging Tools</a:t>
            </a:r>
            <a:r>
              <a:rPr lang="zh-CN" altLang="en-US" dirty="0"/>
              <a:t>）管理</a:t>
            </a:r>
            <a:r>
              <a:rPr lang="zh-CN" altLang="en-US" dirty="0" smtClean="0"/>
              <a:t>软件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948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3.1 Linux</a:t>
            </a:r>
            <a:r>
              <a:rPr lang="zh-CN" altLang="en-US" dirty="0"/>
              <a:t>服务器搭建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371973" y="1272514"/>
            <a:ext cx="2232248" cy="504056"/>
            <a:chOff x="6444208" y="1011134"/>
            <a:chExt cx="2232248" cy="504056"/>
          </a:xfrm>
        </p:grpSpPr>
        <p:grpSp>
          <p:nvGrpSpPr>
            <p:cNvPr id="12" name="组合 11"/>
            <p:cNvGrpSpPr/>
            <p:nvPr/>
          </p:nvGrpSpPr>
          <p:grpSpPr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1547664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多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2123728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学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2699792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一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3275856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招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13" name="直接连接符 12"/>
            <p:cNvCxnSpPr/>
            <p:nvPr/>
          </p:nvCxnSpPr>
          <p:spPr>
            <a:xfrm>
              <a:off x="6444208" y="1515190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rgbClr val="C00000"/>
                  </a:gs>
                  <a:gs pos="20000">
                    <a:srgbClr val="FF0000"/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矩形 38"/>
          <p:cNvSpPr>
            <a:spLocks noChangeArrowheads="1"/>
          </p:cNvSpPr>
          <p:nvPr/>
        </p:nvSpPr>
        <p:spPr bwMode="auto">
          <a:xfrm>
            <a:off x="2802577" y="1403139"/>
            <a:ext cx="58782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系统软件安装方式</a:t>
            </a:r>
          </a:p>
        </p:txBody>
      </p:sp>
      <p:sp>
        <p:nvSpPr>
          <p:cNvPr id="19" name="矩形 18"/>
          <p:cNvSpPr/>
          <p:nvPr/>
        </p:nvSpPr>
        <p:spPr>
          <a:xfrm>
            <a:off x="362198" y="1948174"/>
            <a:ext cx="84017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070C0"/>
                </a:solidFill>
              </a:rPr>
              <a:t>RPM</a:t>
            </a:r>
            <a:r>
              <a:rPr lang="zh-CN" altLang="en-US" b="1" u="sng" dirty="0" smtClean="0">
                <a:solidFill>
                  <a:srgbClr val="0070C0"/>
                </a:solidFill>
              </a:rPr>
              <a:t>包</a:t>
            </a:r>
            <a:r>
              <a:rPr lang="zh-CN" altLang="en-US" dirty="0"/>
              <a:t>：利用</a:t>
            </a:r>
            <a:r>
              <a:rPr lang="en-US" altLang="zh-CN" dirty="0"/>
              <a:t>yum</a:t>
            </a:r>
            <a:r>
              <a:rPr lang="zh-CN" altLang="en-US" dirty="0"/>
              <a:t>工具可以从指定的服务器自动下载</a:t>
            </a:r>
            <a:r>
              <a:rPr lang="en-US" altLang="zh-CN" dirty="0"/>
              <a:t>RPM</a:t>
            </a:r>
            <a:r>
              <a:rPr lang="zh-CN" altLang="en-US" dirty="0"/>
              <a:t>包，并且自动处理依赖关系，实现“一键安装”的效果。</a:t>
            </a:r>
          </a:p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优点</a:t>
            </a:r>
            <a:r>
              <a:rPr lang="zh-CN" altLang="en-US" dirty="0"/>
              <a:t>：是软件安装非常方便、快速、智能</a:t>
            </a:r>
          </a:p>
          <a:p>
            <a:pPr>
              <a:lnSpc>
                <a:spcPct val="200000"/>
              </a:lnSpc>
            </a:pPr>
            <a:r>
              <a:rPr lang="zh-CN" altLang="en-US" b="1" u="sng" dirty="0" smtClean="0">
                <a:solidFill>
                  <a:srgbClr val="0070C0"/>
                </a:solidFill>
              </a:rPr>
              <a:t>缺点</a:t>
            </a:r>
            <a:r>
              <a:rPr lang="zh-CN" altLang="en-US" dirty="0"/>
              <a:t>：是软件版本可能会低于官网提供的版本，并且</a:t>
            </a:r>
            <a:r>
              <a:rPr lang="en-US" altLang="zh-CN" dirty="0"/>
              <a:t>yum</a:t>
            </a:r>
            <a:r>
              <a:rPr lang="zh-CN" altLang="en-US" dirty="0"/>
              <a:t>服务器并不是囊括了所有软件，对于没有的软件只能手动下载安装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605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sz="2400" dirty="0" smtClean="0"/>
              <a:t>3.2 Linux</a:t>
            </a:r>
            <a:r>
              <a:rPr lang="zh-CN" altLang="en-US" sz="2400" dirty="0" smtClean="0"/>
              <a:t>环境下安装</a:t>
            </a:r>
            <a:r>
              <a:rPr lang="en-US" altLang="zh-CN" sz="2400" dirty="0" smtClean="0"/>
              <a:t>Nginx</a:t>
            </a:r>
            <a:endParaRPr lang="zh-CN" altLang="en-US" sz="2400" dirty="0"/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</a:p>
        </p:txBody>
      </p:sp>
      <p:pic>
        <p:nvPicPr>
          <p:cNvPr id="12290" name="Picture 2" descr="343423423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20" y="1893866"/>
            <a:ext cx="7625099" cy="4041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693226" y="2992582"/>
            <a:ext cx="1662545" cy="53439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91251" y="3833732"/>
            <a:ext cx="1662545" cy="53439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691251" y="4736232"/>
            <a:ext cx="1662545" cy="53439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标注 7"/>
          <p:cNvSpPr/>
          <p:nvPr/>
        </p:nvSpPr>
        <p:spPr>
          <a:xfrm>
            <a:off x="5515097" y="2626519"/>
            <a:ext cx="1260764" cy="592860"/>
          </a:xfrm>
          <a:prstGeom prst="wedgeRoundRectCallout">
            <a:avLst>
              <a:gd name="adj1" fmla="val -61780"/>
              <a:gd name="adj2" fmla="val 42833"/>
              <a:gd name="adj3" fmla="val 16667"/>
            </a:avLst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开发版本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5515097" y="3537302"/>
            <a:ext cx="1260764" cy="592860"/>
          </a:xfrm>
          <a:prstGeom prst="wedgeRoundRectCallout">
            <a:avLst>
              <a:gd name="adj1" fmla="val -61780"/>
              <a:gd name="adj2" fmla="val 40831"/>
              <a:gd name="adj3" fmla="val 16667"/>
            </a:avLst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zh-CN" altLang="en-US" dirty="0">
                <a:solidFill>
                  <a:schemeClr val="tx1"/>
                </a:solidFill>
              </a:rPr>
              <a:t>稳定</a:t>
            </a:r>
            <a:r>
              <a:rPr lang="zh-CN" altLang="en-US" dirty="0" smtClean="0">
                <a:solidFill>
                  <a:schemeClr val="tx1"/>
                </a:solidFill>
              </a:rPr>
              <a:t>版本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5515097" y="4368122"/>
            <a:ext cx="1260764" cy="592860"/>
          </a:xfrm>
          <a:prstGeom prst="wedgeRoundRectCallout">
            <a:avLst>
              <a:gd name="adj1" fmla="val -61780"/>
              <a:gd name="adj2" fmla="val 44837"/>
              <a:gd name="adj3" fmla="val 16667"/>
            </a:avLst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zh-CN" altLang="en-US" dirty="0">
                <a:solidFill>
                  <a:schemeClr val="tx1"/>
                </a:solidFill>
              </a:rPr>
              <a:t>早期</a:t>
            </a:r>
            <a:r>
              <a:rPr lang="zh-CN" altLang="en-US" dirty="0" smtClean="0">
                <a:solidFill>
                  <a:schemeClr val="tx1"/>
                </a:solidFill>
              </a:rPr>
              <a:t>版本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980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sz="2400" dirty="0" smtClean="0"/>
              <a:t>3.2 Linux</a:t>
            </a:r>
            <a:r>
              <a:rPr lang="zh-CN" altLang="en-US" sz="2400" dirty="0" smtClean="0"/>
              <a:t>环境下安装</a:t>
            </a:r>
            <a:r>
              <a:rPr lang="en-US" altLang="zh-CN" sz="2400" dirty="0" smtClean="0"/>
              <a:t>Nginx</a:t>
            </a:r>
            <a:endParaRPr lang="zh-CN" altLang="en-US" sz="2400" dirty="0"/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</a:p>
        </p:txBody>
      </p:sp>
      <p:pic>
        <p:nvPicPr>
          <p:cNvPr id="12290" name="Picture 2" descr="343423423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20" y="1893866"/>
            <a:ext cx="7625099" cy="4041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208810" y="3392003"/>
            <a:ext cx="1116281" cy="2543166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691251" y="3392003"/>
            <a:ext cx="1823846" cy="2543166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标注 8"/>
          <p:cNvSpPr/>
          <p:nvPr/>
        </p:nvSpPr>
        <p:spPr>
          <a:xfrm>
            <a:off x="5760971" y="3826303"/>
            <a:ext cx="1661103" cy="592860"/>
          </a:xfrm>
          <a:prstGeom prst="wedgeRoundRectCallout">
            <a:avLst>
              <a:gd name="adj1" fmla="val -61780"/>
              <a:gd name="adj2" fmla="val 40831"/>
              <a:gd name="adj3" fmla="val 16667"/>
            </a:avLst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Windows</a:t>
            </a:r>
            <a:r>
              <a:rPr lang="zh-CN" altLang="en-US" dirty="0" smtClean="0">
                <a:solidFill>
                  <a:schemeClr val="tx1"/>
                </a:solidFill>
              </a:rPr>
              <a:t>版本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786620" y="3840176"/>
            <a:ext cx="1260764" cy="592860"/>
          </a:xfrm>
          <a:prstGeom prst="wedgeRoundRectCallout">
            <a:avLst>
              <a:gd name="adj1" fmla="val 62553"/>
              <a:gd name="adj2" fmla="val 40831"/>
              <a:gd name="adj3" fmla="val 16667"/>
            </a:avLst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Linux</a:t>
            </a:r>
            <a:r>
              <a:rPr lang="zh-CN" altLang="en-US" dirty="0" smtClean="0">
                <a:solidFill>
                  <a:schemeClr val="tx1"/>
                </a:solidFill>
              </a:rPr>
              <a:t>版本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83231" y="3914517"/>
            <a:ext cx="1389413" cy="408101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857506" y="4803167"/>
            <a:ext cx="1389413" cy="408101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199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sz="2400" dirty="0" smtClean="0"/>
              <a:t>3.2 Linux</a:t>
            </a:r>
            <a:r>
              <a:rPr lang="zh-CN" altLang="en-US" sz="2400" dirty="0" smtClean="0"/>
              <a:t>环境下安装</a:t>
            </a:r>
            <a:r>
              <a:rPr lang="en-US" altLang="zh-CN" sz="2400" dirty="0" smtClean="0"/>
              <a:t>Nginx</a:t>
            </a:r>
            <a:endParaRPr lang="zh-CN" altLang="en-US" sz="2400" dirty="0"/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</a:p>
        </p:txBody>
      </p:sp>
      <p:pic>
        <p:nvPicPr>
          <p:cNvPr id="12290" name="Picture 2" descr="343423423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20" y="1893866"/>
            <a:ext cx="7625099" cy="4041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244435" y="4334493"/>
            <a:ext cx="1116281" cy="534389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691251" y="3867017"/>
            <a:ext cx="1823846" cy="504646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819392" y="5201391"/>
            <a:ext cx="7535721" cy="591274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本书基于稳定版“</a:t>
            </a:r>
            <a:r>
              <a:rPr lang="en-US" altLang="zh-CN" dirty="0">
                <a:solidFill>
                  <a:schemeClr val="tx1"/>
                </a:solidFill>
              </a:rPr>
              <a:t>1.10.1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en-US" dirty="0">
                <a:solidFill>
                  <a:schemeClr val="tx1"/>
                </a:solidFill>
              </a:rPr>
              <a:t>进行讲解</a:t>
            </a:r>
            <a:r>
              <a:rPr lang="zh-CN" altLang="en-US" dirty="0" smtClean="0">
                <a:solidFill>
                  <a:schemeClr val="tx1"/>
                </a:solidFill>
              </a:rPr>
              <a:t>，下载</a:t>
            </a:r>
            <a:r>
              <a:rPr lang="zh-CN" altLang="en-US" dirty="0">
                <a:solidFill>
                  <a:schemeClr val="tx1"/>
                </a:solidFill>
              </a:rPr>
              <a:t>后上传到</a:t>
            </a:r>
            <a:r>
              <a:rPr lang="en-US" altLang="zh-CN" dirty="0">
                <a:solidFill>
                  <a:schemeClr val="tx1"/>
                </a:solidFill>
              </a:rPr>
              <a:t>Linux</a:t>
            </a:r>
            <a:r>
              <a:rPr lang="zh-CN" altLang="en-US" dirty="0">
                <a:solidFill>
                  <a:schemeClr val="tx1"/>
                </a:solidFill>
              </a:rPr>
              <a:t>服务器上即</a:t>
            </a:r>
            <a:r>
              <a:rPr lang="zh-CN" altLang="en-US" dirty="0" smtClean="0">
                <a:solidFill>
                  <a:schemeClr val="tx1"/>
                </a:solidFill>
              </a:rPr>
              <a:t>可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090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sz="2400" dirty="0" smtClean="0"/>
              <a:t>3.2 Linux</a:t>
            </a:r>
            <a:r>
              <a:rPr lang="zh-CN" altLang="en-US" sz="2400" dirty="0" smtClean="0"/>
              <a:t>环境下安装</a:t>
            </a:r>
            <a:r>
              <a:rPr lang="en-US" altLang="zh-CN" sz="2400" dirty="0" smtClean="0"/>
              <a:t>Nginx</a:t>
            </a:r>
            <a:endParaRPr lang="zh-CN" altLang="en-US" sz="2400" dirty="0"/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</a:p>
        </p:txBody>
      </p:sp>
      <p:sp>
        <p:nvSpPr>
          <p:cNvPr id="8" name="矩形 7"/>
          <p:cNvSpPr/>
          <p:nvPr/>
        </p:nvSpPr>
        <p:spPr>
          <a:xfrm>
            <a:off x="362198" y="1948174"/>
            <a:ext cx="84017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 smtClean="0">
                <a:solidFill>
                  <a:srgbClr val="0070C0"/>
                </a:solidFill>
              </a:rPr>
              <a:t>获取</a:t>
            </a:r>
            <a:r>
              <a:rPr lang="en-US" altLang="zh-CN" b="1" u="sng" dirty="0" smtClean="0">
                <a:solidFill>
                  <a:srgbClr val="0070C0"/>
                </a:solidFill>
              </a:rPr>
              <a:t>Nginx</a:t>
            </a:r>
            <a:r>
              <a:rPr lang="zh-CN" altLang="en-US" b="1" u="sng" dirty="0" smtClean="0">
                <a:solidFill>
                  <a:srgbClr val="0070C0"/>
                </a:solidFill>
              </a:rPr>
              <a:t>的两种方式：</a:t>
            </a:r>
            <a:endParaRPr lang="en-US" altLang="zh-CN" b="1" u="sng" dirty="0" smtClean="0">
              <a:solidFill>
                <a:srgbClr val="0070C0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在</a:t>
            </a:r>
            <a:r>
              <a:rPr lang="zh-CN" altLang="en-US" dirty="0"/>
              <a:t>物理机</a:t>
            </a:r>
            <a:r>
              <a:rPr lang="en-US" altLang="zh-CN" dirty="0"/>
              <a:t>Windows</a:t>
            </a:r>
            <a:r>
              <a:rPr lang="zh-CN" altLang="en-US" dirty="0"/>
              <a:t>系统上进行下载，</a:t>
            </a:r>
            <a:r>
              <a:rPr lang="zh-CN" altLang="en-US" dirty="0" smtClean="0"/>
              <a:t>然后上</a:t>
            </a:r>
            <a:r>
              <a:rPr lang="zh-CN" altLang="en-US" dirty="0"/>
              <a:t>传到</a:t>
            </a:r>
            <a:r>
              <a:rPr lang="en-US" altLang="zh-CN" dirty="0"/>
              <a:t>Linux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服务器</a:t>
            </a:r>
            <a:r>
              <a:rPr lang="zh-CN" altLang="en-US" dirty="0"/>
              <a:t>中使用</a:t>
            </a:r>
            <a:r>
              <a:rPr lang="en-US" altLang="zh-CN" dirty="0" err="1"/>
              <a:t>wget</a:t>
            </a:r>
            <a:r>
              <a:rPr lang="zh-CN" altLang="en-US" dirty="0"/>
              <a:t>命令进行</a:t>
            </a:r>
            <a:r>
              <a:rPr lang="zh-CN" altLang="en-US" dirty="0" smtClean="0"/>
              <a:t>下载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835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3.1 Linux</a:t>
            </a:r>
            <a:r>
              <a:rPr lang="zh-CN" altLang="en-US" dirty="0"/>
              <a:t>服务器搭建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最小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化安装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CentOS——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创建虚拟机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29917" y="2490216"/>
            <a:ext cx="8302939" cy="2160000"/>
            <a:chOff x="415635" y="2398807"/>
            <a:chExt cx="7920000" cy="2160000"/>
          </a:xfrm>
        </p:grpSpPr>
        <p:sp>
          <p:nvSpPr>
            <p:cNvPr id="11" name="矩形 10"/>
            <p:cNvSpPr/>
            <p:nvPr/>
          </p:nvSpPr>
          <p:spPr>
            <a:xfrm>
              <a:off x="415635" y="2398807"/>
              <a:ext cx="7920000" cy="216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467544" y="2461481"/>
              <a:ext cx="7812000" cy="203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610619" y="2110214"/>
            <a:ext cx="1235034" cy="866899"/>
            <a:chOff x="7623958" y="2018805"/>
            <a:chExt cx="1235034" cy="866899"/>
          </a:xfrm>
        </p:grpSpPr>
        <p:sp>
          <p:nvSpPr>
            <p:cNvPr id="14" name="泪滴形 13"/>
            <p:cNvSpPr/>
            <p:nvPr/>
          </p:nvSpPr>
          <p:spPr>
            <a:xfrm>
              <a:off x="7623958" y="2018805"/>
              <a:ext cx="1235034" cy="866899"/>
            </a:xfrm>
            <a:prstGeom prst="teardrop">
              <a:avLst/>
            </a:prstGeom>
            <a:solidFill>
              <a:srgbClr val="C00000"/>
            </a:solidFill>
            <a:ln w="571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7800681" y="2137197"/>
              <a:ext cx="90601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注意</a:t>
              </a:r>
              <a:endPara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499853" y="2694269"/>
            <a:ext cx="82330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需要注意的是，如果此处选择“安装程序光盘映像文件</a:t>
            </a:r>
            <a:r>
              <a:rPr lang="en-US" altLang="zh-CN" dirty="0"/>
              <a:t>(</a:t>
            </a:r>
            <a:r>
              <a:rPr lang="en-US" altLang="zh-CN" dirty="0" err="1"/>
              <a:t>iso</a:t>
            </a:r>
            <a:r>
              <a:rPr lang="en-US" altLang="zh-CN" dirty="0"/>
              <a:t>)</a:t>
            </a:r>
            <a:r>
              <a:rPr lang="en-US" altLang="zh-CN" dirty="0">
                <a:latin typeface="宋体" panose="02010600030101010101" pitchFamily="2" charset="-122"/>
              </a:rPr>
              <a:t>”</a:t>
            </a:r>
            <a:r>
              <a:rPr lang="zh-CN" altLang="en-US" dirty="0"/>
              <a:t>并浏览</a:t>
            </a:r>
            <a:r>
              <a:rPr lang="zh-CN" altLang="en-US" dirty="0" smtClean="0"/>
              <a:t>到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CentOS</a:t>
            </a:r>
            <a:r>
              <a:rPr lang="zh-CN" altLang="en-US" dirty="0"/>
              <a:t>的光盘镜像文件，</a:t>
            </a:r>
            <a:r>
              <a:rPr lang="en-US" altLang="zh-CN" dirty="0"/>
              <a:t>VMware</a:t>
            </a:r>
            <a:r>
              <a:rPr lang="zh-CN" altLang="en-US" dirty="0"/>
              <a:t>会自动检测镜像中的操作系统版本并启动快捷安装功能。快捷安装方式虽然可以很轻松地完成系统的安装，但是并不利于学习更深度的手动定制安装，因此推荐读者选择“稍后安装操作系统”。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132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sz="2400" dirty="0" smtClean="0"/>
              <a:t>3.2 Linux</a:t>
            </a:r>
            <a:r>
              <a:rPr lang="zh-CN" altLang="en-US" sz="2400" dirty="0" smtClean="0"/>
              <a:t>环境下安装</a:t>
            </a:r>
            <a:r>
              <a:rPr lang="en-US" altLang="zh-CN" sz="2400" dirty="0" smtClean="0"/>
              <a:t>Nginx</a:t>
            </a:r>
            <a:endParaRPr lang="zh-CN" altLang="en-US" sz="2400" dirty="0"/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</a:p>
        </p:txBody>
      </p:sp>
      <p:grpSp>
        <p:nvGrpSpPr>
          <p:cNvPr id="5" name="组合 2"/>
          <p:cNvGrpSpPr>
            <a:grpSpLocks/>
          </p:cNvGrpSpPr>
          <p:nvPr/>
        </p:nvGrpSpPr>
        <p:grpSpPr bwMode="auto">
          <a:xfrm>
            <a:off x="1195182" y="2422474"/>
            <a:ext cx="6642514" cy="1410532"/>
            <a:chOff x="3451224" y="3515223"/>
            <a:chExt cx="3291474" cy="1411668"/>
          </a:xfrm>
        </p:grpSpPr>
        <p:sp>
          <p:nvSpPr>
            <p:cNvPr id="6" name="矩形 1"/>
            <p:cNvSpPr>
              <a:spLocks noChangeArrowheads="1"/>
            </p:cNvSpPr>
            <p:nvPr/>
          </p:nvSpPr>
          <p:spPr bwMode="auto">
            <a:xfrm>
              <a:off x="3451224" y="3515223"/>
              <a:ext cx="3291474" cy="1411668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" name="矩形 8"/>
            <p:cNvSpPr>
              <a:spLocks noChangeArrowheads="1"/>
            </p:cNvSpPr>
            <p:nvPr/>
          </p:nvSpPr>
          <p:spPr bwMode="auto">
            <a:xfrm>
              <a:off x="3530272" y="3658903"/>
              <a:ext cx="3165352" cy="1003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tar -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zxvf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6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nginx-1.10.1.tar.gz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de-DE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[root@localhost ~]# cd nginx-1.10.1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1057833" y="3854131"/>
            <a:ext cx="76111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zh-CN" dirty="0"/>
              <a:t>下载后的</a:t>
            </a:r>
            <a:r>
              <a:rPr lang="en-US" altLang="zh-CN" dirty="0"/>
              <a:t>Nginx</a:t>
            </a:r>
            <a:r>
              <a:rPr lang="zh-CN" altLang="zh-CN" dirty="0"/>
              <a:t>文件是一个“</a:t>
            </a:r>
            <a:r>
              <a:rPr lang="en-US" altLang="zh-CN" dirty="0"/>
              <a:t>.tar.gz</a:t>
            </a:r>
            <a:r>
              <a:rPr lang="zh-CN" altLang="zh-CN" dirty="0"/>
              <a:t>”格式的压缩</a:t>
            </a:r>
            <a:r>
              <a:rPr lang="zh-CN" altLang="zh-CN" dirty="0" smtClean="0"/>
              <a:t>包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/>
              <a:t>“</a:t>
            </a:r>
            <a:r>
              <a:rPr lang="en-US" altLang="zh-CN" dirty="0"/>
              <a:t>tar -</a:t>
            </a:r>
            <a:r>
              <a:rPr lang="en-US" altLang="zh-CN" dirty="0" err="1"/>
              <a:t>zxvf</a:t>
            </a:r>
            <a:r>
              <a:rPr lang="zh-CN" altLang="zh-CN" dirty="0"/>
              <a:t>”</a:t>
            </a:r>
            <a:r>
              <a:rPr lang="zh-CN" altLang="zh-CN" dirty="0" smtClean="0"/>
              <a:t>命令</a:t>
            </a:r>
            <a:r>
              <a:rPr lang="zh-CN" altLang="en-US" dirty="0" smtClean="0"/>
              <a:t>用于</a:t>
            </a:r>
            <a:r>
              <a:rPr lang="zh-CN" altLang="zh-CN" dirty="0" smtClean="0"/>
              <a:t>解</a:t>
            </a:r>
            <a:r>
              <a:rPr lang="zh-CN" altLang="zh-CN" dirty="0"/>
              <a:t>压缩，其中参数</a:t>
            </a:r>
            <a:r>
              <a:rPr lang="en-US" altLang="zh-CN" dirty="0"/>
              <a:t>z</a:t>
            </a:r>
            <a:r>
              <a:rPr lang="zh-CN" altLang="zh-CN" dirty="0"/>
              <a:t>表示压缩格式为</a:t>
            </a:r>
            <a:r>
              <a:rPr lang="en-US" altLang="zh-CN" dirty="0" err="1"/>
              <a:t>gzip</a:t>
            </a:r>
            <a:r>
              <a:rPr lang="zh-CN" altLang="zh-CN" dirty="0"/>
              <a:t>，</a:t>
            </a:r>
            <a:r>
              <a:rPr lang="en-US" altLang="zh-CN" dirty="0"/>
              <a:t>x</a:t>
            </a:r>
            <a:r>
              <a:rPr lang="zh-CN" altLang="zh-CN" dirty="0"/>
              <a:t>表示解压缩，</a:t>
            </a:r>
            <a:r>
              <a:rPr lang="en-US" altLang="zh-CN" dirty="0"/>
              <a:t>v</a:t>
            </a:r>
            <a:r>
              <a:rPr lang="zh-CN" altLang="zh-CN" dirty="0"/>
              <a:t>表示显示解压过程，</a:t>
            </a:r>
            <a:r>
              <a:rPr lang="en-US" altLang="zh-CN" dirty="0"/>
              <a:t>f</a:t>
            </a:r>
            <a:r>
              <a:rPr lang="zh-CN" altLang="zh-CN" dirty="0"/>
              <a:t>表示对文件进行操作。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999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sz="2400" dirty="0" smtClean="0"/>
              <a:t>3.2 Linux</a:t>
            </a:r>
            <a:r>
              <a:rPr lang="zh-CN" altLang="en-US" sz="2400" dirty="0" smtClean="0"/>
              <a:t>环境下安装</a:t>
            </a:r>
            <a:r>
              <a:rPr lang="en-US" altLang="zh-CN" sz="2400" dirty="0" smtClean="0"/>
              <a:t>Nginx</a:t>
            </a:r>
            <a:endParaRPr lang="zh-CN" altLang="en-US" sz="2400" dirty="0"/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</a:p>
        </p:txBody>
      </p:sp>
      <p:grpSp>
        <p:nvGrpSpPr>
          <p:cNvPr id="5" name="组合 2"/>
          <p:cNvGrpSpPr>
            <a:grpSpLocks/>
          </p:cNvGrpSpPr>
          <p:nvPr/>
        </p:nvGrpSpPr>
        <p:grpSpPr bwMode="auto">
          <a:xfrm>
            <a:off x="803296" y="1947460"/>
            <a:ext cx="7580685" cy="1912020"/>
            <a:chOff x="3451224" y="3515223"/>
            <a:chExt cx="3756353" cy="1913560"/>
          </a:xfrm>
        </p:grpSpPr>
        <p:sp>
          <p:nvSpPr>
            <p:cNvPr id="6" name="矩形 1"/>
            <p:cNvSpPr>
              <a:spLocks noChangeArrowheads="1"/>
            </p:cNvSpPr>
            <p:nvPr/>
          </p:nvSpPr>
          <p:spPr bwMode="auto">
            <a:xfrm>
              <a:off x="3451224" y="3515223"/>
              <a:ext cx="3756352" cy="1913560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" name="矩形 8"/>
            <p:cNvSpPr>
              <a:spLocks noChangeArrowheads="1"/>
            </p:cNvSpPr>
            <p:nvPr/>
          </p:nvSpPr>
          <p:spPr bwMode="auto">
            <a:xfrm>
              <a:off x="3530273" y="3658903"/>
              <a:ext cx="3677304" cy="1386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nginx-1.10.1]# ls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auto	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CHANGES.ru	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configure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	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html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	  man	</a:t>
              </a:r>
              <a:r>
                <a:rPr lang="en-US" altLang="zh-CN" sz="1400" b="1" kern="0" dirty="0" err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src</a:t>
              </a:r>
              <a:endParaRPr lang="en-US" altLang="zh-CN" sz="1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CHANGES	 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sz="1400" b="1" kern="0" dirty="0" err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conf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	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contrib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	LICENSE	  README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764308" y="3892982"/>
            <a:ext cx="761967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auto</a:t>
            </a:r>
            <a:r>
              <a:rPr lang="zh-CN" altLang="en-US" dirty="0"/>
              <a:t>目录：存放大量的脚本文件，和</a:t>
            </a:r>
            <a:r>
              <a:rPr lang="en-US" altLang="zh-CN" dirty="0"/>
              <a:t>configure</a:t>
            </a:r>
            <a:r>
              <a:rPr lang="zh-CN" altLang="en-US" dirty="0"/>
              <a:t>脚本程序</a:t>
            </a:r>
            <a:r>
              <a:rPr lang="zh-CN" altLang="en-US" dirty="0" smtClean="0"/>
              <a:t>相关</a:t>
            </a:r>
            <a:endParaRPr lang="zh-CN" alt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configure</a:t>
            </a:r>
            <a:r>
              <a:rPr lang="zh-CN" altLang="en-US" dirty="0"/>
              <a:t>文件：</a:t>
            </a:r>
            <a:r>
              <a:rPr lang="en-US" altLang="zh-CN" dirty="0"/>
              <a:t>Nginx</a:t>
            </a:r>
            <a:r>
              <a:rPr lang="zh-CN" altLang="en-US" dirty="0"/>
              <a:t>自动安装脚本，用于检查环境，生成编译代码需要的</a:t>
            </a:r>
            <a:r>
              <a:rPr lang="en-US" altLang="zh-CN" dirty="0" err="1"/>
              <a:t>makefile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html</a:t>
            </a:r>
            <a:r>
              <a:rPr lang="zh-CN" altLang="en-US" dirty="0"/>
              <a:t>目录：存放默认网站文件</a:t>
            </a:r>
            <a:endParaRPr lang="en-US" altLang="zh-CN" dirty="0">
              <a:solidFill>
                <a:prstClr val="black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src</a:t>
            </a:r>
            <a:r>
              <a:rPr lang="zh-CN" altLang="en-US" dirty="0"/>
              <a:t>目录：存放</a:t>
            </a:r>
            <a:r>
              <a:rPr lang="en-US" altLang="zh-CN" dirty="0"/>
              <a:t>Nginx</a:t>
            </a:r>
            <a:r>
              <a:rPr lang="zh-CN" altLang="en-US" dirty="0"/>
              <a:t>的源代码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/>
              <a:t>conf</a:t>
            </a:r>
            <a:r>
              <a:rPr lang="zh-CN" altLang="en-US" dirty="0"/>
              <a:t>目录：存放</a:t>
            </a:r>
            <a:r>
              <a:rPr lang="en-US" altLang="zh-CN" dirty="0"/>
              <a:t>Nginx</a:t>
            </a:r>
            <a:r>
              <a:rPr lang="zh-CN" altLang="en-US" dirty="0"/>
              <a:t>服务器的</a:t>
            </a:r>
            <a:r>
              <a:rPr lang="zh-CN" altLang="en-US" dirty="0" smtClean="0"/>
              <a:t>配置文件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295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sz="2400" dirty="0" smtClean="0"/>
              <a:t>3.2 Linux</a:t>
            </a:r>
            <a:r>
              <a:rPr lang="zh-CN" altLang="en-US" sz="2400" dirty="0" smtClean="0"/>
              <a:t>环境下安装</a:t>
            </a:r>
            <a:r>
              <a:rPr lang="en-US" altLang="zh-CN" sz="2400" dirty="0" smtClean="0"/>
              <a:t>Nginx</a:t>
            </a:r>
            <a:endParaRPr lang="zh-CN" altLang="en-US" sz="2400" dirty="0"/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编译安装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依赖包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549888"/>
              </p:ext>
            </p:extLst>
          </p:nvPr>
        </p:nvGraphicFramePr>
        <p:xfrm>
          <a:off x="570019" y="3312256"/>
          <a:ext cx="8110843" cy="185062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24433"/>
                <a:gridCol w="5486410"/>
              </a:tblGrid>
              <a:tr h="4544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effectLst/>
                          <a:latin typeface="+mn-lt"/>
                          <a:ea typeface="+mn-ea"/>
                        </a:rPr>
                        <a:t>软件包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effectLst/>
                          <a:latin typeface="+mn-lt"/>
                          <a:ea typeface="+mn-ea"/>
                        </a:rPr>
                        <a:t>说明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87413"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  <a:tabLst>
                          <a:tab pos="-180340" algn="l"/>
                        </a:tabLst>
                      </a:pP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pcre-devel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  <a:tabLst>
                          <a:tab pos="-180340" algn="l"/>
                        </a:tabLs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为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Nginx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模块（如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rewrite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）提供正则表达式库。</a:t>
                      </a:r>
                    </a:p>
                  </a:txBody>
                  <a:tcPr marL="68580" marR="68580" marT="0" marB="0" anchor="ctr"/>
                </a:tc>
              </a:tr>
              <a:tr h="454403"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  <a:tabLst>
                          <a:tab pos="-180340" algn="l"/>
                        </a:tabLst>
                      </a:pP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zlib-devel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  <a:tabLst>
                          <a:tab pos="-180340" algn="l"/>
                        </a:tabLs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为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Nginx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模块（如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gzip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）提供数据压缩用的函数库。</a:t>
                      </a:r>
                    </a:p>
                  </a:txBody>
                  <a:tcPr marL="68580" marR="68580" marT="0" marB="0" anchor="ctr"/>
                </a:tc>
              </a:tr>
              <a:tr h="454403"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  <a:tabLst>
                          <a:tab pos="-180340" algn="l"/>
                        </a:tabLst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openssl-devel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  <a:tabLst>
                          <a:tab pos="-180340" algn="l"/>
                        </a:tabLs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为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Nginx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模块（如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ssl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）提供密码算法、证书以及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SSL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协议等功能。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pSp>
        <p:nvGrpSpPr>
          <p:cNvPr id="6" name="组合 2"/>
          <p:cNvGrpSpPr>
            <a:grpSpLocks/>
          </p:cNvGrpSpPr>
          <p:nvPr/>
        </p:nvGrpSpPr>
        <p:grpSpPr bwMode="auto">
          <a:xfrm>
            <a:off x="570019" y="2091024"/>
            <a:ext cx="8110843" cy="956010"/>
            <a:chOff x="3451224" y="3515223"/>
            <a:chExt cx="3756353" cy="956780"/>
          </a:xfrm>
        </p:grpSpPr>
        <p:sp>
          <p:nvSpPr>
            <p:cNvPr id="7" name="矩形 1"/>
            <p:cNvSpPr>
              <a:spLocks noChangeArrowheads="1"/>
            </p:cNvSpPr>
            <p:nvPr/>
          </p:nvSpPr>
          <p:spPr bwMode="auto">
            <a:xfrm>
              <a:off x="3451224" y="3515223"/>
              <a:ext cx="3756352" cy="956780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矩形 8"/>
            <p:cNvSpPr>
              <a:spLocks noChangeArrowheads="1"/>
            </p:cNvSpPr>
            <p:nvPr/>
          </p:nvSpPr>
          <p:spPr bwMode="auto">
            <a:xfrm>
              <a:off x="3530273" y="3658903"/>
              <a:ext cx="3677304" cy="510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yum -y install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pcre-devel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openssl-devel</a:t>
              </a:r>
              <a:endPara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9867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sz="2400" dirty="0" smtClean="0"/>
              <a:t>3.2 Linux</a:t>
            </a:r>
            <a:r>
              <a:rPr lang="zh-CN" altLang="en-US" sz="2400" dirty="0" smtClean="0"/>
              <a:t>环境下安装</a:t>
            </a:r>
            <a:r>
              <a:rPr lang="en-US" altLang="zh-CN" sz="2400" dirty="0" smtClean="0"/>
              <a:t>Nginx</a:t>
            </a:r>
            <a:endParaRPr lang="zh-CN" altLang="en-US" sz="2400" dirty="0"/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编译安装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依赖包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314" name="Picture 2" descr="无标dfssdfsdfsdfsdfsdf题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121" y="2579914"/>
            <a:ext cx="6154009" cy="2019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6197771" y="3941896"/>
            <a:ext cx="1663700" cy="8001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执行的结果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587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sz="2400" dirty="0" smtClean="0"/>
              <a:t>3.2 Linux</a:t>
            </a:r>
            <a:r>
              <a:rPr lang="zh-CN" altLang="en-US" sz="2400" dirty="0" smtClean="0"/>
              <a:t>环境下安装</a:t>
            </a:r>
            <a:r>
              <a:rPr lang="en-US" altLang="zh-CN" sz="2400" dirty="0" smtClean="0"/>
              <a:t>Nginx</a:t>
            </a:r>
            <a:endParaRPr lang="zh-CN" altLang="en-US" sz="2400" dirty="0"/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编译安装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——Nginx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的编译安装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2"/>
          <p:cNvGrpSpPr>
            <a:grpSpLocks/>
          </p:cNvGrpSpPr>
          <p:nvPr/>
        </p:nvGrpSpPr>
        <p:grpSpPr bwMode="auto">
          <a:xfrm>
            <a:off x="1230807" y="1855184"/>
            <a:ext cx="6642514" cy="2170552"/>
            <a:chOff x="3451224" y="3515222"/>
            <a:chExt cx="3291474" cy="2172299"/>
          </a:xfrm>
        </p:grpSpPr>
        <p:sp>
          <p:nvSpPr>
            <p:cNvPr id="8" name="矩形 1"/>
            <p:cNvSpPr>
              <a:spLocks noChangeArrowheads="1"/>
            </p:cNvSpPr>
            <p:nvPr/>
          </p:nvSpPr>
          <p:spPr bwMode="auto">
            <a:xfrm>
              <a:off x="3451224" y="3515222"/>
              <a:ext cx="3291474" cy="2172299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" name="矩形 8"/>
            <p:cNvSpPr>
              <a:spLocks noChangeArrowheads="1"/>
            </p:cNvSpPr>
            <p:nvPr/>
          </p:nvSpPr>
          <p:spPr bwMode="auto">
            <a:xfrm>
              <a:off x="3530272" y="3658903"/>
              <a:ext cx="3165352" cy="1752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cd 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nginx-1.10.1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de-DE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[root@localhost nginx-1.10.1]# ./configure \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de-DE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--prefix=/usr/local/nginx \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de-DE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--</a:t>
              </a:r>
              <a:r>
                <a:rPr lang="de-DE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with-http_ssl_module</a:t>
              </a:r>
              <a:endParaRPr lang="de-DE" altLang="zh-CN" sz="1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979709" y="4080404"/>
            <a:ext cx="7784284" cy="2133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./configure</a:t>
            </a:r>
            <a:r>
              <a:rPr lang="zh-CN" altLang="zh-CN" dirty="0" smtClean="0"/>
              <a:t>用于</a:t>
            </a:r>
            <a:r>
              <a:rPr lang="zh-CN" altLang="zh-CN" dirty="0"/>
              <a:t>对即将安装的软件进行配置，检查当前的环境是否满足安装软件（</a:t>
            </a:r>
            <a:r>
              <a:rPr lang="en-US" altLang="zh-CN" dirty="0"/>
              <a:t>Nginx</a:t>
            </a:r>
            <a:r>
              <a:rPr lang="zh-CN" altLang="zh-CN" dirty="0"/>
              <a:t>）的依赖</a:t>
            </a:r>
            <a:r>
              <a:rPr lang="zh-CN" altLang="zh-CN" dirty="0" smtClean="0"/>
              <a:t>关系</a:t>
            </a:r>
            <a:endParaRPr lang="en-US" altLang="zh-CN" dirty="0"/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/>
              <a:t>“</a:t>
            </a:r>
            <a:r>
              <a:rPr lang="en-US" altLang="zh-CN" dirty="0"/>
              <a:t>--prefix</a:t>
            </a:r>
            <a:r>
              <a:rPr lang="zh-CN" altLang="zh-CN" dirty="0"/>
              <a:t>”参数用于设置</a:t>
            </a:r>
            <a:r>
              <a:rPr lang="en-US" altLang="zh-CN" dirty="0"/>
              <a:t>Nginx</a:t>
            </a:r>
            <a:r>
              <a:rPr lang="zh-CN" altLang="zh-CN" dirty="0"/>
              <a:t>的安装目录，默认</a:t>
            </a:r>
            <a:r>
              <a:rPr lang="zh-CN" altLang="zh-CN" dirty="0" smtClean="0"/>
              <a:t>值“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/local/</a:t>
            </a:r>
            <a:r>
              <a:rPr lang="en-US" altLang="zh-CN" dirty="0" err="1"/>
              <a:t>nginx</a:t>
            </a:r>
            <a:r>
              <a:rPr lang="zh-CN" altLang="zh-CN" dirty="0"/>
              <a:t>”</a:t>
            </a:r>
            <a:r>
              <a:rPr lang="zh-CN" altLang="zh-CN" dirty="0" smtClean="0"/>
              <a:t>，可省略</a:t>
            </a:r>
            <a:r>
              <a:rPr lang="zh-CN" altLang="zh-CN" dirty="0"/>
              <a:t>此参数或指定到其他</a:t>
            </a:r>
            <a:r>
              <a:rPr lang="zh-CN" altLang="zh-CN" dirty="0" smtClean="0"/>
              <a:t>位置</a:t>
            </a:r>
            <a:endParaRPr lang="en-US" altLang="zh-CN" dirty="0" smtClean="0"/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/>
              <a:t>“</a:t>
            </a:r>
            <a:r>
              <a:rPr lang="en-US" altLang="zh-CN" dirty="0"/>
              <a:t>--with-</a:t>
            </a:r>
            <a:r>
              <a:rPr lang="en-US" altLang="zh-CN" dirty="0" err="1"/>
              <a:t>http_ssl_module</a:t>
            </a:r>
            <a:r>
              <a:rPr lang="zh-CN" altLang="zh-CN" dirty="0"/>
              <a:t>”参数用于设置在</a:t>
            </a:r>
            <a:r>
              <a:rPr lang="en-US" altLang="zh-CN" dirty="0"/>
              <a:t>Nginx</a:t>
            </a:r>
            <a:r>
              <a:rPr lang="zh-CN" altLang="zh-CN" dirty="0"/>
              <a:t>中允许使用</a:t>
            </a:r>
            <a:r>
              <a:rPr lang="en-US" altLang="zh-CN" dirty="0" err="1"/>
              <a:t>http_ssl_module</a:t>
            </a:r>
            <a:r>
              <a:rPr lang="zh-CN" altLang="zh-CN" dirty="0"/>
              <a:t>模块的相关</a:t>
            </a:r>
            <a:r>
              <a:rPr lang="zh-CN" altLang="zh-CN" dirty="0" smtClean="0"/>
              <a:t>功能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649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sz="2400" dirty="0" smtClean="0"/>
              <a:t>3.2 Linux</a:t>
            </a:r>
            <a:r>
              <a:rPr lang="zh-CN" altLang="en-US" sz="2400" dirty="0" smtClean="0"/>
              <a:t>环境下安装</a:t>
            </a:r>
            <a:r>
              <a:rPr lang="en-US" altLang="zh-CN" sz="2400" dirty="0" smtClean="0"/>
              <a:t>Nginx</a:t>
            </a:r>
            <a:endParaRPr lang="zh-CN" altLang="en-US" sz="2400" dirty="0"/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编译安装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——Nginx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的编译安装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278447" y="2144076"/>
            <a:ext cx="2304256" cy="720080"/>
          </a:xfrm>
          <a:prstGeom prst="roundRect">
            <a:avLst/>
          </a:prstGeom>
          <a:solidFill>
            <a:srgbClr val="FBFBFB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41835" y="2576123"/>
            <a:ext cx="7577769" cy="2601519"/>
            <a:chOff x="971600" y="1988840"/>
            <a:chExt cx="7200728" cy="2160240"/>
          </a:xfrm>
        </p:grpSpPr>
        <p:sp>
          <p:nvSpPr>
            <p:cNvPr id="12" name="流程图: 过程 11"/>
            <p:cNvSpPr/>
            <p:nvPr/>
          </p:nvSpPr>
          <p:spPr>
            <a:xfrm>
              <a:off x="971600" y="1988840"/>
              <a:ext cx="7200001" cy="2160000"/>
            </a:xfrm>
            <a:prstGeom prst="flowChartProcess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流程图: 可选过程 12"/>
            <p:cNvSpPr/>
            <p:nvPr/>
          </p:nvSpPr>
          <p:spPr>
            <a:xfrm>
              <a:off x="972327" y="1989080"/>
              <a:ext cx="7200001" cy="2160000"/>
            </a:xfrm>
            <a:prstGeom prst="flowChartAlternateProcess">
              <a:avLst/>
            </a:prstGeom>
            <a:solidFill>
              <a:srgbClr val="FBFBFB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278447" y="2072068"/>
            <a:ext cx="2315917" cy="504056"/>
            <a:chOff x="3408211" y="1484784"/>
            <a:chExt cx="2315917" cy="504056"/>
          </a:xfrm>
        </p:grpSpPr>
        <p:sp>
          <p:nvSpPr>
            <p:cNvPr id="15" name="椭圆 14"/>
            <p:cNvSpPr/>
            <p:nvPr/>
          </p:nvSpPr>
          <p:spPr>
            <a:xfrm>
              <a:off x="3408211" y="1484784"/>
              <a:ext cx="144016" cy="14401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5580112" y="1484784"/>
              <a:ext cx="144016" cy="14401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874895" y="1588730"/>
              <a:ext cx="13708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spc="300" dirty="0" smtClean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值得一提</a:t>
              </a:r>
              <a:endParaRPr lang="zh-CN" altLang="en-US" sz="2000" b="1" spc="3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926278" y="3592010"/>
            <a:ext cx="6258294" cy="64126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zh-CN" altLang="en-US" sz="180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26278" y="2710086"/>
            <a:ext cx="7528186" cy="2375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zh-CN" altLang="zh-CN" dirty="0"/>
              <a:t>值得一提的是</a:t>
            </a:r>
            <a:r>
              <a:rPr lang="zh-CN" altLang="zh-CN" dirty="0" smtClean="0"/>
              <a:t>，</a:t>
            </a:r>
            <a:r>
              <a:rPr lang="en-US" altLang="zh-CN" dirty="0" smtClean="0"/>
              <a:t>./configure</a:t>
            </a:r>
            <a:r>
              <a:rPr lang="zh-CN" altLang="en-US" dirty="0" smtClean="0"/>
              <a:t>时</a:t>
            </a:r>
            <a:r>
              <a:rPr lang="zh-CN" altLang="zh-CN" dirty="0" smtClean="0"/>
              <a:t>“</a:t>
            </a:r>
            <a:r>
              <a:rPr lang="en-US" altLang="zh-CN" dirty="0"/>
              <a:t>\</a:t>
            </a:r>
            <a:r>
              <a:rPr lang="zh-CN" altLang="zh-CN" dirty="0"/>
              <a:t>”表示当前命令没有结束需要换到下一行书写，</a:t>
            </a:r>
            <a:r>
              <a:rPr lang="zh-CN" altLang="zh-CN" dirty="0" smtClean="0"/>
              <a:t>直到没有</a:t>
            </a:r>
            <a:r>
              <a:rPr lang="zh-CN" altLang="zh-CN" dirty="0"/>
              <a:t>“</a:t>
            </a:r>
            <a:r>
              <a:rPr lang="en-US" altLang="zh-CN" dirty="0"/>
              <a:t>/</a:t>
            </a:r>
            <a:r>
              <a:rPr lang="zh-CN" altLang="zh-CN" dirty="0"/>
              <a:t>”时结束，因此上述命令也等价于如下命令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b="1" u="sng" dirty="0">
                <a:solidFill>
                  <a:srgbClr val="0070C0"/>
                </a:solidFill>
              </a:rPr>
              <a:t>./configure </a:t>
            </a:r>
            <a:r>
              <a:rPr lang="en-US" altLang="zh-CN" b="1" u="sng" dirty="0" smtClean="0">
                <a:solidFill>
                  <a:srgbClr val="0070C0"/>
                </a:solidFill>
              </a:rPr>
              <a:t>--prefix=/</a:t>
            </a:r>
            <a:r>
              <a:rPr lang="en-US" altLang="zh-CN" b="1" u="sng" dirty="0" err="1" smtClean="0">
                <a:solidFill>
                  <a:srgbClr val="0070C0"/>
                </a:solidFill>
              </a:rPr>
              <a:t>usr</a:t>
            </a:r>
            <a:r>
              <a:rPr lang="en-US" altLang="zh-CN" b="1" u="sng" dirty="0" smtClean="0">
                <a:solidFill>
                  <a:srgbClr val="0070C0"/>
                </a:solidFill>
              </a:rPr>
              <a:t>/local/</a:t>
            </a:r>
            <a:r>
              <a:rPr lang="en-US" altLang="zh-CN" b="1" u="sng" dirty="0" err="1" smtClean="0">
                <a:solidFill>
                  <a:srgbClr val="0070C0"/>
                </a:solidFill>
              </a:rPr>
              <a:t>nginx</a:t>
            </a:r>
            <a:r>
              <a:rPr lang="en-US" altLang="zh-CN" b="1" u="sng" dirty="0" smtClean="0">
                <a:solidFill>
                  <a:srgbClr val="0070C0"/>
                </a:solidFill>
              </a:rPr>
              <a:t> --with-</a:t>
            </a:r>
            <a:r>
              <a:rPr lang="en-US" altLang="zh-CN" b="1" u="sng" dirty="0" err="1" smtClean="0">
                <a:solidFill>
                  <a:srgbClr val="0070C0"/>
                </a:solidFill>
              </a:rPr>
              <a:t>http_ssl_module</a:t>
            </a:r>
            <a:endParaRPr lang="en-US" altLang="zh-CN" b="1" u="sng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zh-CN" altLang="en-US" dirty="0" smtClean="0"/>
              <a:t>在</a:t>
            </a:r>
            <a:r>
              <a:rPr lang="en-US" altLang="zh-CN" dirty="0" smtClean="0"/>
              <a:t>Nginx</a:t>
            </a:r>
            <a:r>
              <a:rPr lang="zh-CN" altLang="en-US" dirty="0" smtClean="0"/>
              <a:t>的安装包中还有许多其他的模块，目前暂时用不到，当用到的时候重新编译</a:t>
            </a:r>
            <a:r>
              <a:rPr lang="en-US" altLang="zh-CN" dirty="0" smtClean="0"/>
              <a:t>Nginx</a:t>
            </a:r>
            <a:r>
              <a:rPr lang="zh-CN" altLang="en-US" dirty="0" smtClean="0"/>
              <a:t>并使用“</a:t>
            </a:r>
            <a:r>
              <a:rPr lang="en-US" altLang="zh-CN" dirty="0" smtClean="0"/>
              <a:t>--with-</a:t>
            </a:r>
            <a:r>
              <a:rPr lang="en-US" altLang="zh-CN" dirty="0" smtClean="0">
                <a:latin typeface="宋体" panose="02010600030101010101" pitchFamily="2" charset="-122"/>
              </a:rPr>
              <a:t>”</a:t>
            </a:r>
            <a:r>
              <a:rPr lang="zh-CN" altLang="en-US" dirty="0" smtClean="0"/>
              <a:t>选项添加需要的模块即可。</a:t>
            </a:r>
            <a:endParaRPr lang="en-US" altLang="zh-C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771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sz="2400" dirty="0" smtClean="0"/>
              <a:t>3.2 Linux</a:t>
            </a:r>
            <a:r>
              <a:rPr lang="zh-CN" altLang="en-US" sz="2400" dirty="0" smtClean="0"/>
              <a:t>环境下安装</a:t>
            </a:r>
            <a:r>
              <a:rPr lang="en-US" altLang="zh-CN" sz="2400" dirty="0" smtClean="0"/>
              <a:t>Nginx</a:t>
            </a:r>
            <a:endParaRPr lang="zh-CN" altLang="en-US" sz="2400" dirty="0"/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编译安装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——Nginx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的编译安装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338" name="Picture 2" descr="sdfs 题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179" y="2169473"/>
            <a:ext cx="4725060" cy="3534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8"/>
          <p:cNvSpPr/>
          <p:nvPr/>
        </p:nvSpPr>
        <p:spPr>
          <a:xfrm>
            <a:off x="5556505" y="1982472"/>
            <a:ext cx="1663700" cy="8001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执行的结果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838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sz="2400" dirty="0" smtClean="0"/>
              <a:t>3.2 Linux</a:t>
            </a:r>
            <a:r>
              <a:rPr lang="zh-CN" altLang="en-US" sz="2400" dirty="0" smtClean="0"/>
              <a:t>环境下安装</a:t>
            </a:r>
            <a:r>
              <a:rPr lang="en-US" altLang="zh-CN" sz="2400" dirty="0" smtClean="0"/>
              <a:t>Nginx</a:t>
            </a:r>
            <a:endParaRPr lang="zh-CN" altLang="en-US" sz="2400" dirty="0"/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编译安装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——Nginx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的编译安装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2"/>
          <p:cNvGrpSpPr>
            <a:grpSpLocks/>
          </p:cNvGrpSpPr>
          <p:nvPr/>
        </p:nvGrpSpPr>
        <p:grpSpPr bwMode="auto">
          <a:xfrm>
            <a:off x="1254557" y="2092683"/>
            <a:ext cx="6642514" cy="994896"/>
            <a:chOff x="3451224" y="3515222"/>
            <a:chExt cx="3291474" cy="995697"/>
          </a:xfrm>
        </p:grpSpPr>
        <p:sp>
          <p:nvSpPr>
            <p:cNvPr id="7" name="矩形 1"/>
            <p:cNvSpPr>
              <a:spLocks noChangeArrowheads="1"/>
            </p:cNvSpPr>
            <p:nvPr/>
          </p:nvSpPr>
          <p:spPr bwMode="auto">
            <a:xfrm>
              <a:off x="3451224" y="3515222"/>
              <a:ext cx="3291474" cy="995697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矩形 7"/>
            <p:cNvSpPr>
              <a:spLocks noChangeArrowheads="1"/>
            </p:cNvSpPr>
            <p:nvPr/>
          </p:nvSpPr>
          <p:spPr bwMode="auto">
            <a:xfrm>
              <a:off x="3530272" y="3658903"/>
              <a:ext cx="3165352" cy="510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nginx-1.10.1]# make &amp;&amp; make install</a:t>
              </a:r>
              <a:endParaRPr lang="de-DE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254557" y="3292112"/>
            <a:ext cx="678503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/>
              <a:t>“</a:t>
            </a:r>
            <a:r>
              <a:rPr lang="en-US" altLang="zh-CN" dirty="0"/>
              <a:t>&amp;&amp;</a:t>
            </a:r>
            <a:r>
              <a:rPr lang="zh-CN" altLang="zh-CN" dirty="0"/>
              <a:t>”用于连接两个命令，根据前面（左边）命令的返回值决定是否执行后面（右边）的命令，只有前面的命令成功时才会执行后面的命令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/>
              <a:t>这种</a:t>
            </a:r>
            <a:r>
              <a:rPr lang="zh-CN" altLang="zh-CN" dirty="0"/>
              <a:t>方式可以简化手动操作的过程，实际上读者也可以分别单独执行“</a:t>
            </a:r>
            <a:r>
              <a:rPr lang="en-US" altLang="zh-CN" dirty="0"/>
              <a:t>make</a:t>
            </a:r>
            <a:r>
              <a:rPr lang="zh-CN" altLang="zh-CN" dirty="0"/>
              <a:t>”和“</a:t>
            </a:r>
            <a:r>
              <a:rPr lang="en-US" altLang="zh-CN" dirty="0"/>
              <a:t>make install</a:t>
            </a:r>
            <a:r>
              <a:rPr lang="zh-CN" altLang="zh-CN" dirty="0"/>
              <a:t>”两个命令。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137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的法国的法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578" y="2278520"/>
            <a:ext cx="5029902" cy="2753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sz="2400" dirty="0" smtClean="0"/>
              <a:t>3.2 Linux</a:t>
            </a:r>
            <a:r>
              <a:rPr lang="zh-CN" altLang="en-US" sz="2400" dirty="0" smtClean="0"/>
              <a:t>环境下安装</a:t>
            </a:r>
            <a:r>
              <a:rPr lang="en-US" altLang="zh-CN" sz="2400" dirty="0" smtClean="0"/>
              <a:t>Nginx</a:t>
            </a:r>
            <a:endParaRPr lang="zh-CN" altLang="en-US" sz="2400" dirty="0"/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编译安装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——Nginx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的编译安装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449617" y="4440668"/>
            <a:ext cx="1663700" cy="8001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执行的结果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041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sz="2400" dirty="0" smtClean="0"/>
              <a:t>3.2 Linux</a:t>
            </a:r>
            <a:r>
              <a:rPr lang="zh-CN" altLang="en-US" sz="2400" dirty="0" smtClean="0"/>
              <a:t>环境下安装</a:t>
            </a:r>
            <a:r>
              <a:rPr lang="en-US" altLang="zh-CN" sz="2400" dirty="0" smtClean="0"/>
              <a:t>Nginx</a:t>
            </a:r>
            <a:endParaRPr lang="zh-CN" altLang="en-US" sz="2400" dirty="0"/>
          </a:p>
        </p:txBody>
      </p:sp>
      <p:grpSp>
        <p:nvGrpSpPr>
          <p:cNvPr id="6" name="组合 5"/>
          <p:cNvGrpSpPr/>
          <p:nvPr/>
        </p:nvGrpSpPr>
        <p:grpSpPr>
          <a:xfrm>
            <a:off x="371973" y="1272514"/>
            <a:ext cx="2232248" cy="504056"/>
            <a:chOff x="6444208" y="1011134"/>
            <a:chExt cx="2232248" cy="504056"/>
          </a:xfrm>
        </p:grpSpPr>
        <p:grpSp>
          <p:nvGrpSpPr>
            <p:cNvPr id="7" name="组合 6"/>
            <p:cNvGrpSpPr/>
            <p:nvPr/>
          </p:nvGrpSpPr>
          <p:grpSpPr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1547664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多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123728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学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699792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一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3275856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招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8" name="直接连接符 7"/>
            <p:cNvCxnSpPr/>
            <p:nvPr/>
          </p:nvCxnSpPr>
          <p:spPr>
            <a:xfrm>
              <a:off x="6444208" y="1515190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rgbClr val="C00000"/>
                  </a:gs>
                  <a:gs pos="20000">
                    <a:srgbClr val="FF0000"/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38"/>
          <p:cNvSpPr>
            <a:spLocks noChangeArrowheads="1"/>
          </p:cNvSpPr>
          <p:nvPr/>
        </p:nvSpPr>
        <p:spPr bwMode="auto">
          <a:xfrm>
            <a:off x="2802577" y="1403139"/>
            <a:ext cx="58782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devel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包和非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devel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的区别</a:t>
            </a:r>
          </a:p>
        </p:txBody>
      </p:sp>
      <p:sp>
        <p:nvSpPr>
          <p:cNvPr id="14" name="矩形 13"/>
          <p:cNvSpPr/>
          <p:nvPr/>
        </p:nvSpPr>
        <p:spPr>
          <a:xfrm>
            <a:off x="362198" y="1948174"/>
            <a:ext cx="84017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smtClean="0"/>
              <a:t>Linux</a:t>
            </a:r>
            <a:r>
              <a:rPr lang="zh-CN" altLang="en-US" dirty="0"/>
              <a:t>中的某些软件包具有</a:t>
            </a:r>
            <a:r>
              <a:rPr lang="en-US" altLang="zh-CN" b="1" u="sng" dirty="0" err="1">
                <a:solidFill>
                  <a:srgbClr val="0070C0"/>
                </a:solidFill>
              </a:rPr>
              <a:t>devel</a:t>
            </a:r>
            <a:r>
              <a:rPr lang="zh-CN" altLang="en-US" b="1" u="sng" dirty="0">
                <a:solidFill>
                  <a:srgbClr val="0070C0"/>
                </a:solidFill>
              </a:rPr>
              <a:t>包和非</a:t>
            </a:r>
            <a:r>
              <a:rPr lang="en-US" altLang="zh-CN" b="1" u="sng" dirty="0" err="1">
                <a:solidFill>
                  <a:srgbClr val="0070C0"/>
                </a:solidFill>
              </a:rPr>
              <a:t>devel</a:t>
            </a:r>
            <a:r>
              <a:rPr lang="zh-CN" altLang="en-US" b="1" u="sng" dirty="0">
                <a:solidFill>
                  <a:srgbClr val="0070C0"/>
                </a:solidFill>
              </a:rPr>
              <a:t>包</a:t>
            </a:r>
            <a:r>
              <a:rPr lang="zh-CN" altLang="en-US" dirty="0"/>
              <a:t>两种形式，如</a:t>
            </a:r>
            <a:r>
              <a:rPr lang="en-US" altLang="zh-CN" dirty="0" err="1"/>
              <a:t>zlib</a:t>
            </a:r>
            <a:r>
              <a:rPr lang="zh-CN" altLang="en-US" dirty="0"/>
              <a:t>和</a:t>
            </a:r>
            <a:r>
              <a:rPr lang="en-US" altLang="zh-CN" dirty="0" err="1"/>
              <a:t>zlib-devel</a:t>
            </a:r>
            <a:r>
              <a:rPr lang="zh-CN" altLang="en-US" dirty="0"/>
              <a:t>。</a:t>
            </a:r>
            <a:r>
              <a:rPr lang="zh-CN" altLang="en-US" b="1" u="sng" dirty="0">
                <a:solidFill>
                  <a:srgbClr val="0070C0"/>
                </a:solidFill>
              </a:rPr>
              <a:t>那么两者有什么区别呢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b="1" u="sng" dirty="0">
                <a:solidFill>
                  <a:srgbClr val="0070C0"/>
                </a:solidFill>
              </a:rPr>
              <a:t>非</a:t>
            </a:r>
            <a:r>
              <a:rPr lang="en-US" altLang="zh-CN" b="1" u="sng" dirty="0" err="1">
                <a:solidFill>
                  <a:srgbClr val="0070C0"/>
                </a:solidFill>
              </a:rPr>
              <a:t>devel</a:t>
            </a:r>
            <a:r>
              <a:rPr lang="zh-CN" altLang="en-US" b="1" u="sng" dirty="0">
                <a:solidFill>
                  <a:srgbClr val="0070C0"/>
                </a:solidFill>
              </a:rPr>
              <a:t>包</a:t>
            </a:r>
            <a:r>
              <a:rPr lang="zh-CN" altLang="en-US" dirty="0"/>
              <a:t>就是普通的软件包，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CN" b="1" u="sng" dirty="0" err="1">
                <a:solidFill>
                  <a:srgbClr val="0070C0"/>
                </a:solidFill>
              </a:rPr>
              <a:t>devel</a:t>
            </a:r>
            <a:r>
              <a:rPr lang="zh-CN" altLang="en-US" b="1" u="sng" dirty="0">
                <a:solidFill>
                  <a:srgbClr val="0070C0"/>
                </a:solidFill>
              </a:rPr>
              <a:t>包</a:t>
            </a:r>
            <a:r>
              <a:rPr lang="zh-CN" altLang="en-US" dirty="0"/>
              <a:t>则一般会包括头文件、静态库甚至源码。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dirty="0"/>
              <a:t>若仅仅使用这些软件，则仅安装非</a:t>
            </a:r>
            <a:r>
              <a:rPr lang="en-US" altLang="zh-CN" dirty="0" err="1"/>
              <a:t>devel</a:t>
            </a:r>
            <a:r>
              <a:rPr lang="zh-CN" altLang="en-US" dirty="0"/>
              <a:t>包即可，但若在开发时需要用到这些软件包中的共享库，就需要安装</a:t>
            </a:r>
            <a:r>
              <a:rPr lang="en-US" altLang="zh-CN" dirty="0" err="1"/>
              <a:t>devel</a:t>
            </a:r>
            <a:r>
              <a:rPr lang="zh-CN" altLang="en-US" dirty="0"/>
              <a:t>包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273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3.1 Linux</a:t>
            </a:r>
            <a:r>
              <a:rPr lang="zh-CN" altLang="en-US" dirty="0"/>
              <a:t>服务器搭建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最小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化安装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CentOS——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创建虚拟机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 descr="dfgdfgdfg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62" y="2263733"/>
            <a:ext cx="3753374" cy="3534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>
          <a:xfrm>
            <a:off x="362198" y="1948174"/>
            <a:ext cx="8401792" cy="557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 smtClean="0">
                <a:solidFill>
                  <a:srgbClr val="0070C0"/>
                </a:solidFill>
              </a:rPr>
              <a:t>具体操作步骤</a:t>
            </a:r>
            <a:endParaRPr lang="en-US" altLang="zh-CN" b="1" u="sng" dirty="0" smtClean="0">
              <a:solidFill>
                <a:srgbClr val="0070C0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518094" y="1948174"/>
            <a:ext cx="2890401" cy="55814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ea"/>
              <a:buAutoNum type="circleNumDbPlain" startAt="4"/>
            </a:pPr>
            <a:r>
              <a:rPr lang="zh-CN" altLang="en-US" dirty="0" smtClean="0">
                <a:solidFill>
                  <a:schemeClr val="tx1"/>
                </a:solidFill>
              </a:rPr>
              <a:t>选择</a:t>
            </a:r>
            <a:r>
              <a:rPr lang="zh-CN" altLang="en-US" dirty="0">
                <a:solidFill>
                  <a:schemeClr val="tx1"/>
                </a:solidFill>
              </a:rPr>
              <a:t>操作系统版本</a:t>
            </a:r>
          </a:p>
        </p:txBody>
      </p:sp>
      <p:sp>
        <p:nvSpPr>
          <p:cNvPr id="19" name="矩形 18"/>
          <p:cNvSpPr/>
          <p:nvPr/>
        </p:nvSpPr>
        <p:spPr>
          <a:xfrm>
            <a:off x="2981295" y="3558454"/>
            <a:ext cx="936000" cy="216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981294" y="4762005"/>
            <a:ext cx="3526411" cy="360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29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sz="2400" dirty="0" smtClean="0"/>
              <a:t>3.2 Linux</a:t>
            </a:r>
            <a:r>
              <a:rPr lang="zh-CN" altLang="en-US" sz="2400" dirty="0" smtClean="0"/>
              <a:t>环境下安装</a:t>
            </a:r>
            <a:r>
              <a:rPr lang="en-US" altLang="zh-CN" sz="2400" dirty="0" smtClean="0"/>
              <a:t>Nginx</a:t>
            </a:r>
            <a:endParaRPr lang="zh-CN" altLang="en-US" sz="2400" dirty="0"/>
          </a:p>
        </p:txBody>
      </p:sp>
      <p:grpSp>
        <p:nvGrpSpPr>
          <p:cNvPr id="6" name="组合 5"/>
          <p:cNvGrpSpPr/>
          <p:nvPr/>
        </p:nvGrpSpPr>
        <p:grpSpPr>
          <a:xfrm>
            <a:off x="371973" y="1272514"/>
            <a:ext cx="2232248" cy="504056"/>
            <a:chOff x="6444208" y="1011134"/>
            <a:chExt cx="2232248" cy="504056"/>
          </a:xfrm>
        </p:grpSpPr>
        <p:grpSp>
          <p:nvGrpSpPr>
            <p:cNvPr id="7" name="组合 6"/>
            <p:cNvGrpSpPr/>
            <p:nvPr/>
          </p:nvGrpSpPr>
          <p:grpSpPr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1547664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多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123728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学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699792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一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3275856" y="2780928"/>
                <a:ext cx="504056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招</a:t>
                </a:r>
                <a:endPara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8" name="直接连接符 7"/>
            <p:cNvCxnSpPr/>
            <p:nvPr/>
          </p:nvCxnSpPr>
          <p:spPr>
            <a:xfrm>
              <a:off x="6444208" y="1515190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rgbClr val="C00000"/>
                  </a:gs>
                  <a:gs pos="20000">
                    <a:srgbClr val="FF0000"/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38"/>
          <p:cNvSpPr>
            <a:spLocks noChangeArrowheads="1"/>
          </p:cNvSpPr>
          <p:nvPr/>
        </p:nvSpPr>
        <p:spPr bwMode="auto">
          <a:xfrm>
            <a:off x="2802577" y="1403139"/>
            <a:ext cx="58782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devel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包和非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devel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的区别</a:t>
            </a:r>
          </a:p>
        </p:txBody>
      </p:sp>
      <p:sp>
        <p:nvSpPr>
          <p:cNvPr id="14" name="矩形 13"/>
          <p:cNvSpPr/>
          <p:nvPr/>
        </p:nvSpPr>
        <p:spPr>
          <a:xfrm>
            <a:off x="362198" y="1948174"/>
            <a:ext cx="8401792" cy="1665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通常</a:t>
            </a:r>
            <a:r>
              <a:rPr lang="zh-CN" altLang="en-US" dirty="0"/>
              <a:t>在使用</a:t>
            </a:r>
            <a:r>
              <a:rPr lang="en-US" altLang="zh-CN" dirty="0"/>
              <a:t>yum -y install</a:t>
            </a:r>
            <a:r>
              <a:rPr lang="zh-CN" altLang="en-US" dirty="0"/>
              <a:t>安装</a:t>
            </a:r>
            <a:r>
              <a:rPr lang="en-US" altLang="zh-CN" dirty="0" err="1"/>
              <a:t>devel</a:t>
            </a:r>
            <a:r>
              <a:rPr lang="zh-CN" altLang="en-US" dirty="0"/>
              <a:t>包时，服务器会自动先安装非</a:t>
            </a:r>
            <a:r>
              <a:rPr lang="en-US" altLang="zh-CN" dirty="0" err="1"/>
              <a:t>devel</a:t>
            </a:r>
            <a:r>
              <a:rPr lang="zh-CN" altLang="en-US" dirty="0"/>
              <a:t>包，然后再安装</a:t>
            </a:r>
            <a:r>
              <a:rPr lang="en-US" altLang="zh-CN" dirty="0" err="1"/>
              <a:t>devel</a:t>
            </a:r>
            <a:r>
              <a:rPr lang="zh-CN" altLang="en-US" dirty="0"/>
              <a:t>包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因此</a:t>
            </a:r>
            <a:r>
              <a:rPr lang="zh-CN" altLang="en-US" dirty="0"/>
              <a:t>，当同时需要使用两种包时，可以在</a:t>
            </a:r>
            <a:r>
              <a:rPr lang="en-US" altLang="zh-CN" dirty="0"/>
              <a:t>yum</a:t>
            </a:r>
            <a:r>
              <a:rPr lang="zh-CN" altLang="en-US" dirty="0"/>
              <a:t>命令中省略非</a:t>
            </a:r>
            <a:r>
              <a:rPr lang="en-US" altLang="zh-CN" dirty="0" err="1"/>
              <a:t>devel</a:t>
            </a:r>
            <a:r>
              <a:rPr lang="zh-CN" altLang="en-US" dirty="0"/>
              <a:t>包的书写。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509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sz="2400" dirty="0" smtClean="0"/>
              <a:t>3.2 Linux</a:t>
            </a:r>
            <a:r>
              <a:rPr lang="zh-CN" altLang="en-US" sz="2400" dirty="0" smtClean="0"/>
              <a:t>环境下安装</a:t>
            </a:r>
            <a:r>
              <a:rPr lang="en-US" altLang="zh-CN" sz="2400" dirty="0" smtClean="0"/>
              <a:t>Nginx</a:t>
            </a:r>
            <a:endParaRPr lang="zh-CN" altLang="en-US" sz="2400" dirty="0"/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的启动与停止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启动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 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2"/>
          <p:cNvGrpSpPr>
            <a:grpSpLocks/>
          </p:cNvGrpSpPr>
          <p:nvPr/>
        </p:nvGrpSpPr>
        <p:grpSpPr bwMode="auto">
          <a:xfrm>
            <a:off x="1319085" y="2567696"/>
            <a:ext cx="6642514" cy="1956804"/>
            <a:chOff x="3451224" y="3515222"/>
            <a:chExt cx="3291474" cy="1958379"/>
          </a:xfrm>
        </p:grpSpPr>
        <p:sp>
          <p:nvSpPr>
            <p:cNvPr id="5" name="矩形 1"/>
            <p:cNvSpPr>
              <a:spLocks noChangeArrowheads="1"/>
            </p:cNvSpPr>
            <p:nvPr/>
          </p:nvSpPr>
          <p:spPr bwMode="auto">
            <a:xfrm>
              <a:off x="3451224" y="3515222"/>
              <a:ext cx="3291474" cy="1958379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" name="矩形 5"/>
            <p:cNvSpPr>
              <a:spLocks noChangeArrowheads="1"/>
            </p:cNvSpPr>
            <p:nvPr/>
          </p:nvSpPr>
          <p:spPr bwMode="auto">
            <a:xfrm>
              <a:off x="3530272" y="3658903"/>
              <a:ext cx="3165352" cy="1570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cd /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usr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/local/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nginx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sbin</a:t>
              </a:r>
              <a:endPara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sbin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]# ./</a:t>
              </a:r>
              <a:r>
                <a:rPr lang="en-US" altLang="zh-CN" sz="1600" b="1" kern="0" dirty="0" err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nginx</a:t>
              </a:r>
              <a:endParaRPr lang="en-US" altLang="zh-CN" sz="16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ps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aux | grep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nginx</a:t>
              </a:r>
              <a:endPara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6494655" y="2329488"/>
            <a:ext cx="1663700" cy="8001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执行的命令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499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sz="2400" dirty="0" smtClean="0"/>
              <a:t>3.2 Linux</a:t>
            </a:r>
            <a:r>
              <a:rPr lang="zh-CN" altLang="en-US" sz="2400" dirty="0" smtClean="0"/>
              <a:t>环境下安装</a:t>
            </a:r>
            <a:r>
              <a:rPr lang="en-US" altLang="zh-CN" sz="2400" dirty="0" smtClean="0"/>
              <a:t>Nginx</a:t>
            </a:r>
            <a:endParaRPr lang="zh-CN" altLang="en-US" sz="2400" dirty="0"/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的启动与停止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启动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 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386" name="Picture 2" descr="sdsdsds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972" y="2165020"/>
            <a:ext cx="6489148" cy="781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175661" y="3220860"/>
            <a:ext cx="7077693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/>
              <a:t>当</a:t>
            </a:r>
            <a:r>
              <a:rPr lang="zh-CN" altLang="zh-CN" dirty="0" smtClean="0"/>
              <a:t>看到</a:t>
            </a:r>
            <a:r>
              <a:rPr lang="zh-CN" altLang="zh-CN" dirty="0"/>
              <a:t>主进程（</a:t>
            </a:r>
            <a:r>
              <a:rPr lang="en-US" altLang="zh-CN" dirty="0"/>
              <a:t>master process</a:t>
            </a:r>
            <a:r>
              <a:rPr lang="zh-CN" altLang="zh-CN" dirty="0"/>
              <a:t>）和工作进程（</a:t>
            </a:r>
            <a:r>
              <a:rPr lang="en-US" altLang="zh-CN" dirty="0"/>
              <a:t>worker process</a:t>
            </a:r>
            <a:r>
              <a:rPr lang="zh-CN" altLang="zh-CN" dirty="0" smtClean="0"/>
              <a:t>）时</a:t>
            </a:r>
            <a:r>
              <a:rPr lang="zh-CN" altLang="zh-CN" dirty="0"/>
              <a:t>，说明</a:t>
            </a:r>
            <a:r>
              <a:rPr lang="en-US" altLang="zh-CN" dirty="0"/>
              <a:t>Nginx</a:t>
            </a:r>
            <a:r>
              <a:rPr lang="zh-CN" altLang="zh-CN" dirty="0"/>
              <a:t>已经启动。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/>
              <a:t>从</a:t>
            </a:r>
            <a:r>
              <a:rPr lang="zh-CN" altLang="zh-CN" dirty="0"/>
              <a:t>第</a:t>
            </a:r>
            <a:r>
              <a:rPr lang="en-US" altLang="zh-CN" dirty="0"/>
              <a:t>1</a:t>
            </a:r>
            <a:r>
              <a:rPr lang="zh-CN" altLang="zh-CN" dirty="0"/>
              <a:t>列可以看出，</a:t>
            </a:r>
            <a:r>
              <a:rPr lang="en-US" altLang="zh-CN" dirty="0"/>
              <a:t>Nginx</a:t>
            </a:r>
            <a:r>
              <a:rPr lang="zh-CN" altLang="zh-CN" dirty="0"/>
              <a:t>主进程以</a:t>
            </a:r>
            <a:r>
              <a:rPr lang="en-US" altLang="zh-CN" dirty="0"/>
              <a:t>root</a:t>
            </a:r>
            <a:r>
              <a:rPr lang="zh-CN" altLang="zh-CN" dirty="0"/>
              <a:t>用户运行，而工作进程以</a:t>
            </a:r>
            <a:r>
              <a:rPr lang="en-US" altLang="zh-CN" dirty="0"/>
              <a:t>nobody</a:t>
            </a:r>
            <a:r>
              <a:rPr lang="zh-CN" altLang="zh-CN" dirty="0"/>
              <a:t>用户</a:t>
            </a:r>
            <a:r>
              <a:rPr lang="zh-CN" altLang="zh-CN" dirty="0" smtClean="0"/>
              <a:t>运行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/>
              <a:t>第</a:t>
            </a:r>
            <a:r>
              <a:rPr lang="en-US" altLang="zh-CN" dirty="0"/>
              <a:t>2</a:t>
            </a:r>
            <a:r>
              <a:rPr lang="zh-CN" altLang="zh-CN" dirty="0"/>
              <a:t>列显示了两个进程的</a:t>
            </a:r>
            <a:r>
              <a:rPr lang="en-US" altLang="zh-CN" dirty="0"/>
              <a:t>ID</a:t>
            </a:r>
            <a:r>
              <a:rPr lang="zh-CN" altLang="zh-CN" dirty="0"/>
              <a:t>（即</a:t>
            </a:r>
            <a:r>
              <a:rPr lang="en-US" altLang="zh-CN" dirty="0"/>
              <a:t>PID</a:t>
            </a:r>
            <a:r>
              <a:rPr lang="zh-CN" altLang="zh-CN" dirty="0"/>
              <a:t>），分别为</a:t>
            </a:r>
            <a:r>
              <a:rPr lang="en-US" altLang="zh-CN" dirty="0"/>
              <a:t>8170</a:t>
            </a:r>
            <a:r>
              <a:rPr lang="zh-CN" altLang="zh-CN" dirty="0"/>
              <a:t>和</a:t>
            </a:r>
            <a:r>
              <a:rPr lang="en-US" altLang="zh-CN" dirty="0" smtClean="0"/>
              <a:t>8171</a:t>
            </a:r>
            <a:endParaRPr lang="zh-CN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359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sz="2400" dirty="0" smtClean="0"/>
              <a:t>3.2 Linux</a:t>
            </a:r>
            <a:r>
              <a:rPr lang="zh-CN" altLang="en-US" sz="2400" dirty="0" smtClean="0"/>
              <a:t>环境下安装</a:t>
            </a:r>
            <a:r>
              <a:rPr lang="en-US" altLang="zh-CN" sz="2400" dirty="0" smtClean="0"/>
              <a:t>Nginx</a:t>
            </a:r>
            <a:endParaRPr lang="zh-CN" altLang="en-US" sz="2400" dirty="0"/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的启动与停止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停止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2"/>
          <p:cNvGrpSpPr>
            <a:grpSpLocks/>
          </p:cNvGrpSpPr>
          <p:nvPr/>
        </p:nvGrpSpPr>
        <p:grpSpPr bwMode="auto">
          <a:xfrm>
            <a:off x="401324" y="2199374"/>
            <a:ext cx="3921296" cy="978402"/>
            <a:chOff x="3451224" y="3515222"/>
            <a:chExt cx="1943066" cy="979190"/>
          </a:xfrm>
        </p:grpSpPr>
        <p:sp>
          <p:nvSpPr>
            <p:cNvPr id="7" name="矩形 1"/>
            <p:cNvSpPr>
              <a:spLocks noChangeArrowheads="1"/>
            </p:cNvSpPr>
            <p:nvPr/>
          </p:nvSpPr>
          <p:spPr bwMode="auto">
            <a:xfrm>
              <a:off x="3451224" y="3515222"/>
              <a:ext cx="1943066" cy="979190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矩形 7"/>
            <p:cNvSpPr>
              <a:spLocks noChangeArrowheads="1"/>
            </p:cNvSpPr>
            <p:nvPr/>
          </p:nvSpPr>
          <p:spPr bwMode="auto">
            <a:xfrm>
              <a:off x="3530272" y="3658903"/>
              <a:ext cx="1864018" cy="523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sbin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]# ./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nginx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–s stop</a:t>
              </a:r>
            </a:p>
          </p:txBody>
        </p:sp>
      </p:grpSp>
      <p:grpSp>
        <p:nvGrpSpPr>
          <p:cNvPr id="10" name="组合 2"/>
          <p:cNvGrpSpPr>
            <a:grpSpLocks/>
          </p:cNvGrpSpPr>
          <p:nvPr/>
        </p:nvGrpSpPr>
        <p:grpSpPr bwMode="auto">
          <a:xfrm>
            <a:off x="4863091" y="2199374"/>
            <a:ext cx="3960283" cy="978402"/>
            <a:chOff x="3451224" y="3515222"/>
            <a:chExt cx="1962385" cy="979190"/>
          </a:xfrm>
        </p:grpSpPr>
        <p:sp>
          <p:nvSpPr>
            <p:cNvPr id="11" name="矩形 1"/>
            <p:cNvSpPr>
              <a:spLocks noChangeArrowheads="1"/>
            </p:cNvSpPr>
            <p:nvPr/>
          </p:nvSpPr>
          <p:spPr bwMode="auto">
            <a:xfrm>
              <a:off x="3451224" y="3515222"/>
              <a:ext cx="1915309" cy="979190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3530272" y="3658903"/>
              <a:ext cx="1883337" cy="523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sbin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]# ./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nginx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–s quit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403948" y="3204854"/>
            <a:ext cx="39551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立即停止，无论当前工作进程是否正在处理工作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/>
              <a:t>参数</a:t>
            </a:r>
            <a:r>
              <a:rPr lang="zh-CN" altLang="zh-CN" dirty="0"/>
              <a:t>“</a:t>
            </a:r>
            <a:r>
              <a:rPr lang="en-US" altLang="zh-CN" dirty="0"/>
              <a:t>-s</a:t>
            </a:r>
            <a:r>
              <a:rPr lang="zh-CN" altLang="zh-CN" dirty="0"/>
              <a:t>”表示发送信号到主</a:t>
            </a:r>
            <a:r>
              <a:rPr lang="zh-CN" altLang="zh-CN" dirty="0" smtClean="0"/>
              <a:t>进程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/>
              <a:t>“</a:t>
            </a:r>
            <a:r>
              <a:rPr lang="en-US" altLang="zh-CN" dirty="0"/>
              <a:t>stop</a:t>
            </a:r>
            <a:r>
              <a:rPr lang="zh-CN" altLang="zh-CN" dirty="0"/>
              <a:t>”表示停止</a:t>
            </a:r>
            <a:r>
              <a:rPr lang="zh-CN" altLang="zh-CN" dirty="0" smtClean="0"/>
              <a:t>服务</a:t>
            </a:r>
            <a:endParaRPr lang="zh-CN" altLang="zh-CN" dirty="0"/>
          </a:p>
        </p:txBody>
      </p:sp>
      <p:sp>
        <p:nvSpPr>
          <p:cNvPr id="4" name="矩形 3"/>
          <p:cNvSpPr/>
          <p:nvPr/>
        </p:nvSpPr>
        <p:spPr>
          <a:xfrm>
            <a:off x="4863091" y="3224467"/>
            <a:ext cx="40434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从容停止，是在完成当前工作任务后再</a:t>
            </a:r>
            <a:r>
              <a:rPr lang="zh-CN" altLang="en-US" dirty="0" smtClean="0"/>
              <a:t>停止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“</a:t>
            </a:r>
            <a:r>
              <a:rPr lang="en-US" altLang="zh-CN" dirty="0"/>
              <a:t>quit</a:t>
            </a:r>
            <a:r>
              <a:rPr lang="zh-CN" altLang="en-US" dirty="0" smtClean="0"/>
              <a:t>”表示</a:t>
            </a:r>
            <a:r>
              <a:rPr lang="zh-CN" altLang="zh-CN" dirty="0" smtClean="0"/>
              <a:t>从容</a:t>
            </a:r>
            <a:r>
              <a:rPr lang="zh-CN" altLang="zh-CN" dirty="0"/>
              <a:t>停止</a:t>
            </a:r>
            <a:r>
              <a:rPr lang="zh-CN" altLang="zh-CN" dirty="0" smtClean="0"/>
              <a:t>方式</a:t>
            </a:r>
            <a:endParaRPr lang="zh-CN" altLang="zh-CN" dirty="0"/>
          </a:p>
        </p:txBody>
      </p:sp>
      <p:sp>
        <p:nvSpPr>
          <p:cNvPr id="5" name="椭圆 4"/>
          <p:cNvSpPr/>
          <p:nvPr/>
        </p:nvSpPr>
        <p:spPr>
          <a:xfrm>
            <a:off x="3843180" y="1810267"/>
            <a:ext cx="794282" cy="79428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</a:rPr>
              <a:t>1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8188728" y="1660245"/>
            <a:ext cx="794282" cy="79428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</a:rPr>
              <a:t>2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645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sz="2400" dirty="0" smtClean="0"/>
              <a:t>3.2 Linux</a:t>
            </a:r>
            <a:r>
              <a:rPr lang="zh-CN" altLang="en-US" sz="2400" dirty="0" smtClean="0"/>
              <a:t>环境下安装</a:t>
            </a:r>
            <a:r>
              <a:rPr lang="en-US" altLang="zh-CN" sz="2400" dirty="0" smtClean="0"/>
              <a:t>Nginx</a:t>
            </a:r>
            <a:endParaRPr lang="zh-CN" altLang="en-US" sz="2400" dirty="0"/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的启动与停止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停止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2"/>
          <p:cNvGrpSpPr>
            <a:grpSpLocks/>
          </p:cNvGrpSpPr>
          <p:nvPr/>
        </p:nvGrpSpPr>
        <p:grpSpPr bwMode="auto">
          <a:xfrm>
            <a:off x="543823" y="2318124"/>
            <a:ext cx="4064625" cy="2657633"/>
            <a:chOff x="3451224" y="3515221"/>
            <a:chExt cx="2014088" cy="2659773"/>
          </a:xfrm>
        </p:grpSpPr>
        <p:sp>
          <p:nvSpPr>
            <p:cNvPr id="7" name="矩形 1"/>
            <p:cNvSpPr>
              <a:spLocks noChangeArrowheads="1"/>
            </p:cNvSpPr>
            <p:nvPr/>
          </p:nvSpPr>
          <p:spPr bwMode="auto">
            <a:xfrm>
              <a:off x="3451224" y="3515221"/>
              <a:ext cx="2014088" cy="2659773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矩形 7"/>
            <p:cNvSpPr>
              <a:spLocks noChangeArrowheads="1"/>
            </p:cNvSpPr>
            <p:nvPr/>
          </p:nvSpPr>
          <p:spPr bwMode="auto">
            <a:xfrm>
              <a:off x="3530272" y="3658903"/>
              <a:ext cx="1864018" cy="2183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方式一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kill Nginx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主进程的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PID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方式二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killall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nginx</a:t>
              </a:r>
              <a:endParaRPr lang="en-US" altLang="zh-CN" sz="1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椭圆 12"/>
          <p:cNvSpPr/>
          <p:nvPr/>
        </p:nvSpPr>
        <p:spPr>
          <a:xfrm>
            <a:off x="3985680" y="1929017"/>
            <a:ext cx="794282" cy="79428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</a:rPr>
              <a:t>3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79962" y="2952400"/>
            <a:ext cx="40401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smtClean="0"/>
              <a:t>Linux</a:t>
            </a:r>
            <a:r>
              <a:rPr lang="zh-CN" altLang="zh-CN" dirty="0" smtClean="0"/>
              <a:t>中提供了</a:t>
            </a:r>
            <a:r>
              <a:rPr lang="en-US" altLang="zh-CN" dirty="0" smtClean="0"/>
              <a:t>kill</a:t>
            </a:r>
            <a:r>
              <a:rPr lang="zh-CN" altLang="zh-CN" dirty="0" smtClean="0"/>
              <a:t>和</a:t>
            </a:r>
            <a:r>
              <a:rPr lang="en-US" altLang="zh-CN" dirty="0" err="1" smtClean="0"/>
              <a:t>killall</a:t>
            </a:r>
            <a:r>
              <a:rPr lang="zh-CN" altLang="zh-CN" dirty="0"/>
              <a:t>命令可以杀死进程，从而让指定进程停止运行。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440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sz="2400" dirty="0" smtClean="0"/>
              <a:t>3.2 Linux</a:t>
            </a:r>
            <a:r>
              <a:rPr lang="zh-CN" altLang="en-US" sz="2400" dirty="0" smtClean="0"/>
              <a:t>环境下安装</a:t>
            </a:r>
            <a:r>
              <a:rPr lang="en-US" altLang="zh-CN" sz="2400" dirty="0" smtClean="0"/>
              <a:t>Nginx</a:t>
            </a:r>
            <a:endParaRPr lang="zh-CN" altLang="en-US" sz="2400" dirty="0"/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的启动与停止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——Nginx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其他常用服务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377916"/>
              </p:ext>
            </p:extLst>
          </p:nvPr>
        </p:nvGraphicFramePr>
        <p:xfrm>
          <a:off x="558144" y="2124756"/>
          <a:ext cx="8110843" cy="380027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933201"/>
                <a:gridCol w="5177642"/>
              </a:tblGrid>
              <a:tr h="4544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effectLst/>
                          <a:latin typeface="+mn-lt"/>
                          <a:ea typeface="+mn-ea"/>
                        </a:rPr>
                        <a:t>命令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effectLst/>
                          <a:latin typeface="+mn-lt"/>
                          <a:ea typeface="+mn-ea"/>
                        </a:rPr>
                        <a:t>说明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87413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  <a:tabLst>
                          <a:tab pos="-180340" algn="l"/>
                        </a:tabLst>
                      </a:pP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nginx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 -s reload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  <a:tabLst>
                          <a:tab pos="-180340" algn="l"/>
                        </a:tabLst>
                      </a:pP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在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Nginx</a:t>
                      </a: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已经启动的情况下重新加载配置文件（平滑重启）</a:t>
                      </a:r>
                    </a:p>
                  </a:txBody>
                  <a:tcPr marL="68580" marR="68580" marT="0" marB="0" anchor="ctr"/>
                </a:tc>
              </a:tr>
              <a:tr h="487413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  <a:tabLst>
                          <a:tab pos="-180340" algn="l"/>
                        </a:tabLst>
                      </a:pP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nginx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 -s reopen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  <a:tabLst>
                          <a:tab pos="-180340" algn="l"/>
                        </a:tabLs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重新打开日志文件</a:t>
                      </a:r>
                    </a:p>
                  </a:txBody>
                  <a:tcPr marL="68580" marR="68580" marT="0" marB="0" anchor="ctr"/>
                </a:tc>
              </a:tr>
              <a:tr h="487413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  <a:tabLst>
                          <a:tab pos="-180340" algn="l"/>
                        </a:tabLst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nginx -c /</a:t>
                      </a: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特定目录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/nginx.conf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  <a:tabLst>
                          <a:tab pos="-180340" algn="l"/>
                        </a:tabLs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以特定目录下的配置文件启动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Nginx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487413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  <a:tabLst>
                          <a:tab pos="-180340" algn="l"/>
                        </a:tabLst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nginx -t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  <a:tabLst>
                          <a:tab pos="-180340" algn="l"/>
                        </a:tabLs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检测当前配置文件是否正确</a:t>
                      </a:r>
                    </a:p>
                  </a:txBody>
                  <a:tcPr marL="68580" marR="68580" marT="0" marB="0" anchor="ctr"/>
                </a:tc>
              </a:tr>
              <a:tr h="487413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  <a:tabLst>
                          <a:tab pos="-180340" algn="l"/>
                        </a:tabLst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nginx -t -c /</a:t>
                      </a: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特定目录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/nginx.conf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  <a:tabLst>
                          <a:tab pos="-180340" algn="l"/>
                        </a:tabLs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检测特定目录下的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Nginx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配置文件是否正确</a:t>
                      </a:r>
                    </a:p>
                  </a:txBody>
                  <a:tcPr marL="68580" marR="68580" marT="0" marB="0" anchor="ctr"/>
                </a:tc>
              </a:tr>
              <a:tr h="454403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  <a:tabLst>
                          <a:tab pos="-180340" algn="l"/>
                        </a:tabLst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nginx -v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  <a:tabLst>
                          <a:tab pos="-180340" algn="l"/>
                        </a:tabLs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显示版本信息</a:t>
                      </a:r>
                    </a:p>
                  </a:txBody>
                  <a:tcPr marL="68580" marR="68580" marT="0" marB="0" anchor="ctr"/>
                </a:tc>
              </a:tr>
              <a:tr h="454403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  <a:tabLst>
                          <a:tab pos="-180340" algn="l"/>
                        </a:tabLst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nginx -V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  <a:tabLst>
                          <a:tab pos="-180340" algn="l"/>
                        </a:tabLs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显示版本信息和编译选项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49940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sz="2400" dirty="0" smtClean="0"/>
              <a:t>3.2 Linux</a:t>
            </a:r>
            <a:r>
              <a:rPr lang="zh-CN" altLang="en-US" sz="2400" dirty="0" smtClean="0"/>
              <a:t>环境下安装</a:t>
            </a:r>
            <a:r>
              <a:rPr lang="en-US" altLang="zh-CN" sz="2400" dirty="0" smtClean="0"/>
              <a:t>Nginx</a:t>
            </a:r>
            <a:endParaRPr lang="zh-CN" altLang="en-US" sz="2400" dirty="0"/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的启动与停止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查看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端口号占用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2198" y="1948174"/>
            <a:ext cx="84017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在默认情况下，</a:t>
            </a:r>
            <a:r>
              <a:rPr lang="en-US" altLang="zh-CN" b="1" u="sng" dirty="0">
                <a:solidFill>
                  <a:srgbClr val="0070C0"/>
                </a:solidFill>
              </a:rPr>
              <a:t>Nginx</a:t>
            </a:r>
            <a:r>
              <a:rPr lang="zh-CN" altLang="en-US" b="1" u="sng" dirty="0">
                <a:solidFill>
                  <a:srgbClr val="0070C0"/>
                </a:solidFill>
              </a:rPr>
              <a:t>启动后会监听</a:t>
            </a:r>
            <a:r>
              <a:rPr lang="en-US" altLang="zh-CN" b="1" u="sng" dirty="0">
                <a:solidFill>
                  <a:srgbClr val="0070C0"/>
                </a:solidFill>
              </a:rPr>
              <a:t>80</a:t>
            </a:r>
            <a:r>
              <a:rPr lang="zh-CN" altLang="en-US" b="1" u="sng" dirty="0">
                <a:solidFill>
                  <a:srgbClr val="0070C0"/>
                </a:solidFill>
              </a:rPr>
              <a:t>端口，从而提供</a:t>
            </a:r>
            <a:r>
              <a:rPr lang="en-US" altLang="zh-CN" b="1" u="sng" dirty="0">
                <a:solidFill>
                  <a:srgbClr val="0070C0"/>
                </a:solidFill>
              </a:rPr>
              <a:t>HTTP</a:t>
            </a:r>
            <a:r>
              <a:rPr lang="zh-CN" altLang="en-US" b="1" u="sng" dirty="0" smtClean="0">
                <a:solidFill>
                  <a:srgbClr val="0070C0"/>
                </a:solidFill>
              </a:rPr>
              <a:t>访问，如果</a:t>
            </a:r>
            <a:r>
              <a:rPr lang="en-US" altLang="zh-CN" b="1" u="sng" dirty="0">
                <a:solidFill>
                  <a:srgbClr val="0070C0"/>
                </a:solidFill>
              </a:rPr>
              <a:t>80</a:t>
            </a:r>
            <a:r>
              <a:rPr lang="zh-CN" altLang="en-US" b="1" u="sng" dirty="0">
                <a:solidFill>
                  <a:srgbClr val="0070C0"/>
                </a:solidFill>
              </a:rPr>
              <a:t>端口已经被占用则会启动失败</a:t>
            </a:r>
            <a:r>
              <a:rPr lang="zh-CN" altLang="en-US" b="1" u="sng" dirty="0" smtClean="0">
                <a:solidFill>
                  <a:srgbClr val="0070C0"/>
                </a:solidFill>
              </a:rPr>
              <a:t>。</a:t>
            </a:r>
            <a:endParaRPr lang="en-US" altLang="zh-CN" b="1" u="sng" dirty="0" smtClean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dirty="0"/>
              <a:t>例如，在</a:t>
            </a:r>
            <a:r>
              <a:rPr lang="en-US" altLang="zh-CN" dirty="0"/>
              <a:t>Nginx</a:t>
            </a:r>
            <a:r>
              <a:rPr lang="zh-CN" altLang="en-US" dirty="0"/>
              <a:t>已经启动的情况</a:t>
            </a:r>
            <a:r>
              <a:rPr lang="zh-CN" altLang="en-US" dirty="0" smtClean="0"/>
              <a:t>下，再次</a:t>
            </a:r>
            <a:r>
              <a:rPr lang="zh-CN" altLang="en-US" dirty="0"/>
              <a:t>执行</a:t>
            </a:r>
            <a:r>
              <a:rPr lang="en-US" altLang="zh-CN" dirty="0"/>
              <a:t>Nginx</a:t>
            </a:r>
            <a:r>
              <a:rPr lang="zh-CN" altLang="en-US" dirty="0"/>
              <a:t>启动的命令就会报错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602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sz="2400" dirty="0" smtClean="0"/>
              <a:t>3.2 Linux</a:t>
            </a:r>
            <a:r>
              <a:rPr lang="zh-CN" altLang="en-US" sz="2400" dirty="0" smtClean="0"/>
              <a:t>环境下安装</a:t>
            </a:r>
            <a:r>
              <a:rPr lang="en-US" altLang="zh-CN" sz="2400" dirty="0" smtClean="0"/>
              <a:t>Nginx</a:t>
            </a:r>
            <a:endParaRPr lang="zh-CN" altLang="en-US" sz="2400" dirty="0"/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的启动与停止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查看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端口号占用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2198" y="1948174"/>
            <a:ext cx="8401792" cy="557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在</a:t>
            </a:r>
            <a:r>
              <a:rPr lang="en-US" altLang="zh-CN" dirty="0"/>
              <a:t>Linux</a:t>
            </a:r>
            <a:r>
              <a:rPr lang="zh-CN" altLang="en-US" dirty="0"/>
              <a:t>系统中，可以使用</a:t>
            </a:r>
            <a:r>
              <a:rPr lang="zh-CN" altLang="en-US" b="1" u="sng" dirty="0">
                <a:solidFill>
                  <a:srgbClr val="0070C0"/>
                </a:solidFill>
              </a:rPr>
              <a:t>“</a:t>
            </a:r>
            <a:r>
              <a:rPr lang="en-US" altLang="zh-CN" b="1" u="sng" dirty="0" err="1">
                <a:solidFill>
                  <a:srgbClr val="0070C0"/>
                </a:solidFill>
              </a:rPr>
              <a:t>netstat</a:t>
            </a:r>
            <a:r>
              <a:rPr lang="en-US" altLang="zh-CN" b="1" u="sng" dirty="0">
                <a:solidFill>
                  <a:srgbClr val="0070C0"/>
                </a:solidFill>
              </a:rPr>
              <a:t> </a:t>
            </a:r>
            <a:r>
              <a:rPr lang="en-US" altLang="zh-CN" b="1" u="sng" dirty="0" smtClean="0">
                <a:solidFill>
                  <a:srgbClr val="0070C0"/>
                </a:solidFill>
              </a:rPr>
              <a:t>–</a:t>
            </a:r>
            <a:r>
              <a:rPr lang="en-US" altLang="zh-CN" b="1" u="sng" dirty="0" err="1" smtClean="0">
                <a:solidFill>
                  <a:srgbClr val="0070C0"/>
                </a:solidFill>
              </a:rPr>
              <a:t>tlnp</a:t>
            </a:r>
            <a:r>
              <a:rPr lang="zh-CN" altLang="en-US" b="1" u="sng" dirty="0" smtClean="0">
                <a:solidFill>
                  <a:srgbClr val="0070C0"/>
                </a:solidFill>
              </a:rPr>
              <a:t>”命令</a:t>
            </a:r>
            <a:r>
              <a:rPr lang="zh-CN" altLang="en-US" dirty="0"/>
              <a:t>查看端口号占用的</a:t>
            </a:r>
            <a:r>
              <a:rPr lang="zh-CN" altLang="en-US" dirty="0" smtClean="0"/>
              <a:t>情况</a:t>
            </a:r>
            <a:endParaRPr lang="en-US" altLang="zh-CN" dirty="0" smtClean="0"/>
          </a:p>
        </p:txBody>
      </p:sp>
      <p:sp>
        <p:nvSpPr>
          <p:cNvPr id="2" name="矩形 1"/>
          <p:cNvSpPr/>
          <p:nvPr/>
        </p:nvSpPr>
        <p:spPr>
          <a:xfrm>
            <a:off x="1384182" y="4261497"/>
            <a:ext cx="37459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zh-CN" dirty="0">
                <a:solidFill>
                  <a:prstClr val="black"/>
                </a:solidFill>
              </a:rPr>
              <a:t>参数</a:t>
            </a:r>
            <a:r>
              <a:rPr lang="en-US" altLang="zh-CN" dirty="0">
                <a:solidFill>
                  <a:prstClr val="black"/>
                </a:solidFill>
              </a:rPr>
              <a:t>t</a:t>
            </a:r>
            <a:r>
              <a:rPr lang="zh-CN" altLang="en-US" dirty="0">
                <a:solidFill>
                  <a:prstClr val="black"/>
                </a:solidFill>
              </a:rPr>
              <a:t>：用于</a:t>
            </a:r>
            <a:r>
              <a:rPr lang="zh-CN" altLang="zh-CN" dirty="0">
                <a:solidFill>
                  <a:prstClr val="black"/>
                </a:solidFill>
              </a:rPr>
              <a:t>查看</a:t>
            </a:r>
            <a:r>
              <a:rPr lang="en-US" altLang="zh-CN" dirty="0" err="1">
                <a:solidFill>
                  <a:prstClr val="black"/>
                </a:solidFill>
              </a:rPr>
              <a:t>tcp</a:t>
            </a:r>
            <a:r>
              <a:rPr lang="zh-CN" altLang="zh-CN" dirty="0">
                <a:solidFill>
                  <a:prstClr val="black"/>
                </a:solidFill>
              </a:rPr>
              <a:t>协议</a:t>
            </a:r>
            <a:endParaRPr lang="en-US" altLang="zh-CN" dirty="0">
              <a:solidFill>
                <a:prstClr val="black"/>
              </a:solidFill>
            </a:endParaRP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prstClr val="black"/>
                </a:solidFill>
              </a:rPr>
              <a:t>参数</a:t>
            </a:r>
            <a:r>
              <a:rPr lang="en-US" altLang="zh-CN" dirty="0">
                <a:solidFill>
                  <a:prstClr val="black"/>
                </a:solidFill>
              </a:rPr>
              <a:t>l</a:t>
            </a:r>
            <a:r>
              <a:rPr lang="zh-CN" altLang="en-US" dirty="0">
                <a:solidFill>
                  <a:prstClr val="black"/>
                </a:solidFill>
              </a:rPr>
              <a:t>：用于</a:t>
            </a:r>
            <a:r>
              <a:rPr lang="zh-CN" altLang="zh-CN" dirty="0">
                <a:solidFill>
                  <a:prstClr val="black"/>
                </a:solidFill>
              </a:rPr>
              <a:t>查看监听</a:t>
            </a:r>
            <a:r>
              <a:rPr lang="zh-CN" altLang="zh-CN" dirty="0" smtClean="0">
                <a:solidFill>
                  <a:prstClr val="black"/>
                </a:solidFill>
              </a:rPr>
              <a:t>服务</a:t>
            </a:r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63094" y="4265367"/>
            <a:ext cx="35517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prstClr val="black"/>
                </a:solidFill>
              </a:rPr>
              <a:t>参数</a:t>
            </a:r>
            <a:r>
              <a:rPr lang="en-US" altLang="zh-CN" dirty="0">
                <a:solidFill>
                  <a:prstClr val="black"/>
                </a:solidFill>
              </a:rPr>
              <a:t>n</a:t>
            </a:r>
            <a:r>
              <a:rPr lang="zh-CN" altLang="en-US" dirty="0">
                <a:solidFill>
                  <a:prstClr val="black"/>
                </a:solidFill>
              </a:rPr>
              <a:t>：表示</a:t>
            </a:r>
            <a:r>
              <a:rPr lang="zh-CN" altLang="zh-CN" dirty="0">
                <a:solidFill>
                  <a:prstClr val="black"/>
                </a:solidFill>
              </a:rPr>
              <a:t>不解析名称</a:t>
            </a:r>
            <a:endParaRPr lang="en-US" altLang="zh-CN" dirty="0">
              <a:solidFill>
                <a:prstClr val="black"/>
              </a:solidFill>
            </a:endParaRP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prstClr val="black"/>
                </a:solidFill>
              </a:rPr>
              <a:t>参数</a:t>
            </a:r>
            <a:r>
              <a:rPr lang="en-US" altLang="zh-CN" dirty="0">
                <a:solidFill>
                  <a:prstClr val="black"/>
                </a:solidFill>
              </a:rPr>
              <a:t>p</a:t>
            </a:r>
            <a:r>
              <a:rPr lang="zh-CN" altLang="en-US" dirty="0">
                <a:solidFill>
                  <a:prstClr val="black"/>
                </a:solidFill>
              </a:rPr>
              <a:t>：</a:t>
            </a:r>
            <a:r>
              <a:rPr lang="zh-CN" altLang="zh-CN" dirty="0">
                <a:solidFill>
                  <a:prstClr val="black"/>
                </a:solidFill>
              </a:rPr>
              <a:t>表示显示进程名和</a:t>
            </a:r>
            <a:r>
              <a:rPr lang="en-US" altLang="zh-CN" dirty="0">
                <a:solidFill>
                  <a:prstClr val="black"/>
                </a:solidFill>
              </a:rPr>
              <a:t>PID</a:t>
            </a:r>
            <a:endParaRPr lang="zh-CN" altLang="zh-CN" dirty="0">
              <a:solidFill>
                <a:prstClr val="black"/>
              </a:solidFill>
            </a:endParaRPr>
          </a:p>
        </p:txBody>
      </p:sp>
      <p:pic>
        <p:nvPicPr>
          <p:cNvPr id="17411" name="Picture 3" descr="C:\Users\qzm\Desktop\无标题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156" y="2910361"/>
            <a:ext cx="6097587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2392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sz="2400" dirty="0" smtClean="0"/>
              <a:t>3.2 Linux</a:t>
            </a:r>
            <a:r>
              <a:rPr lang="zh-CN" altLang="en-US" sz="2400" dirty="0" smtClean="0"/>
              <a:t>环境下安装</a:t>
            </a:r>
            <a:r>
              <a:rPr lang="en-US" altLang="zh-CN" sz="2400" dirty="0" smtClean="0"/>
              <a:t>Nginx</a:t>
            </a:r>
            <a:endParaRPr lang="zh-CN" altLang="en-US" sz="2400" dirty="0"/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4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访问测试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2198" y="1948174"/>
            <a:ext cx="84017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在将基于</a:t>
            </a:r>
            <a:r>
              <a:rPr lang="en-US" altLang="zh-CN" dirty="0"/>
              <a:t>Nginx</a:t>
            </a:r>
            <a:r>
              <a:rPr lang="zh-CN" altLang="en-US" dirty="0"/>
              <a:t>的</a:t>
            </a:r>
            <a:r>
              <a:rPr lang="en-US" altLang="zh-CN" dirty="0"/>
              <a:t>Web</a:t>
            </a:r>
            <a:r>
              <a:rPr lang="zh-CN" altLang="en-US" dirty="0"/>
              <a:t>服务器部署完成后，就可以在客户端通过浏览器进行</a:t>
            </a:r>
            <a:r>
              <a:rPr lang="zh-CN" altLang="en-US" dirty="0" smtClean="0"/>
              <a:t>访问</a:t>
            </a:r>
            <a:endParaRPr lang="zh-CN" altLang="en-US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在默认情况下，</a:t>
            </a:r>
            <a:r>
              <a:rPr lang="en-US" altLang="zh-CN" dirty="0"/>
              <a:t>CentOS</a:t>
            </a:r>
            <a:r>
              <a:rPr lang="zh-CN" altLang="en-US" dirty="0"/>
              <a:t>系统开启了</a:t>
            </a:r>
            <a:r>
              <a:rPr lang="en-US" altLang="zh-CN" dirty="0" err="1"/>
              <a:t>iptables</a:t>
            </a:r>
            <a:r>
              <a:rPr lang="zh-CN" altLang="en-US" dirty="0"/>
              <a:t>防火墙，</a:t>
            </a:r>
            <a:r>
              <a:rPr lang="en-US" altLang="zh-CN" dirty="0"/>
              <a:t>Nginx</a:t>
            </a:r>
            <a:r>
              <a:rPr lang="zh-CN" altLang="en-US" dirty="0"/>
              <a:t>为提供</a:t>
            </a:r>
            <a:r>
              <a:rPr lang="en-US" altLang="zh-CN" dirty="0"/>
              <a:t>HTTP</a:t>
            </a:r>
            <a:r>
              <a:rPr lang="zh-CN" altLang="en-US" dirty="0"/>
              <a:t>访问所监听的</a:t>
            </a:r>
            <a:r>
              <a:rPr lang="en-US" altLang="zh-CN" dirty="0"/>
              <a:t>80</a:t>
            </a:r>
            <a:r>
              <a:rPr lang="zh-CN" altLang="en-US" dirty="0"/>
              <a:t>端口是被阻止访问</a:t>
            </a:r>
            <a:r>
              <a:rPr lang="zh-CN" altLang="en-US" dirty="0" smtClean="0"/>
              <a:t>的</a:t>
            </a:r>
            <a:endParaRPr lang="zh-CN" altLang="en-US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为了能让其他计算机通过浏览器访问</a:t>
            </a:r>
            <a:r>
              <a:rPr lang="en-US" altLang="zh-CN" dirty="0"/>
              <a:t>Web</a:t>
            </a:r>
            <a:r>
              <a:rPr lang="zh-CN" altLang="en-US" dirty="0"/>
              <a:t>服务器，就需要开放</a:t>
            </a:r>
            <a:r>
              <a:rPr lang="en-US" altLang="zh-CN" dirty="0"/>
              <a:t>80</a:t>
            </a:r>
            <a:r>
              <a:rPr lang="zh-CN" altLang="en-US" dirty="0" smtClean="0"/>
              <a:t>端口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319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sz="2400" dirty="0" smtClean="0"/>
              <a:t>3.2 Linux</a:t>
            </a:r>
            <a:r>
              <a:rPr lang="zh-CN" altLang="en-US" sz="2400" dirty="0" smtClean="0"/>
              <a:t>环境下安装</a:t>
            </a:r>
            <a:r>
              <a:rPr lang="en-US" altLang="zh-CN" sz="2400" dirty="0" smtClean="0"/>
              <a:t>Nginx</a:t>
            </a:r>
            <a:endParaRPr lang="zh-CN" altLang="en-US" sz="2400" dirty="0"/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4"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访问测试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2"/>
          <p:cNvGrpSpPr>
            <a:grpSpLocks/>
          </p:cNvGrpSpPr>
          <p:nvPr/>
        </p:nvGrpSpPr>
        <p:grpSpPr bwMode="auto">
          <a:xfrm>
            <a:off x="555699" y="1985624"/>
            <a:ext cx="8120047" cy="978402"/>
            <a:chOff x="3451224" y="3515222"/>
            <a:chExt cx="3731928" cy="979190"/>
          </a:xfrm>
        </p:grpSpPr>
        <p:sp>
          <p:nvSpPr>
            <p:cNvPr id="7" name="矩形 1"/>
            <p:cNvSpPr>
              <a:spLocks noChangeArrowheads="1"/>
            </p:cNvSpPr>
            <p:nvPr/>
          </p:nvSpPr>
          <p:spPr bwMode="auto">
            <a:xfrm>
              <a:off x="3451224" y="3515222"/>
              <a:ext cx="3731928" cy="979190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矩形 7"/>
            <p:cNvSpPr>
              <a:spLocks noChangeArrowheads="1"/>
            </p:cNvSpPr>
            <p:nvPr/>
          </p:nvSpPr>
          <p:spPr bwMode="auto">
            <a:xfrm>
              <a:off x="3530272" y="3658903"/>
              <a:ext cx="3588151" cy="585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iptables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-I INPUT -p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tcp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--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dport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80 -j ACCEPT</a:t>
              </a:r>
            </a:p>
          </p:txBody>
        </p:sp>
      </p:grp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042252"/>
              </p:ext>
            </p:extLst>
          </p:nvPr>
        </p:nvGraphicFramePr>
        <p:xfrm>
          <a:off x="564903" y="3169791"/>
          <a:ext cx="8110843" cy="257787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46905"/>
                <a:gridCol w="6863938"/>
              </a:tblGrid>
              <a:tr h="4872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effectLst/>
                          <a:latin typeface="+mn-lt"/>
                          <a:ea typeface="+mn-ea"/>
                        </a:rPr>
                        <a:t>参数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effectLst/>
                          <a:latin typeface="+mn-lt"/>
                          <a:ea typeface="+mn-ea"/>
                        </a:rPr>
                        <a:t>说明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522654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  <a:tabLst>
                          <a:tab pos="-180340" algn="l"/>
                        </a:tabLs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-I INPUT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  <a:tabLst>
                          <a:tab pos="-180340" algn="l"/>
                        </a:tabLs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表示在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INPUT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（外部访问规则）中插入一条规则。</a:t>
                      </a:r>
                    </a:p>
                  </a:txBody>
                  <a:tcPr marL="68580" marR="68580" marT="0" marB="0" anchor="ctr"/>
                </a:tc>
              </a:tr>
              <a:tr h="522654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  <a:tabLst>
                          <a:tab pos="-180340" algn="l"/>
                        </a:tabLs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-p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tcp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  <a:tabLst>
                          <a:tab pos="-180340" algn="l"/>
                        </a:tabLs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指定数据包匹配的协议（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tcp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udp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icmp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等），这里指定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tcp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协议。</a:t>
                      </a:r>
                    </a:p>
                  </a:txBody>
                  <a:tcPr marL="68580" marR="68580" marT="0" marB="0" anchor="ctr"/>
                </a:tc>
              </a:tr>
              <a:tr h="522654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  <a:tabLst>
                          <a:tab pos="-180340" algn="l"/>
                        </a:tabLst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--dport 80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  <a:tabLst>
                          <a:tab pos="-180340" algn="l"/>
                        </a:tabLs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用于指定数据包匹配的目标端口号，这里指定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80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端口。</a:t>
                      </a:r>
                    </a:p>
                  </a:txBody>
                  <a:tcPr marL="68580" marR="68580" marT="0" marB="0" anchor="ctr"/>
                </a:tc>
              </a:tr>
              <a:tr h="522654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  <a:tabLst>
                          <a:tab pos="-180340" algn="l"/>
                        </a:tabLst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-j ACCEPT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  <a:tabLst>
                          <a:tab pos="-180340" algn="l"/>
                        </a:tabLs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指定对数据包的处理操作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(ACCEPT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DROP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REJECT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REDIRECT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等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)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，这里指定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ACCEPT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操作。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37988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A8916682-5902-40C2-9ED3-492080BF72C7"/>
  <p:tag name="ISPRING_SCORM_RATE_SLIDES" val="1"/>
  <p:tag name="ISPRING_SCORM_RATE_QUIZZES" val="0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Content List"/>
  <p:tag name="ISPRING_PRESENTATION_TITLE" val="第3章 PHP操作数据库"/>
  <p:tag name="ISPRING_OUTPUT_FOLDER" val="D:\test"/>
  <p:tag name="ISPRING_PLAYERS_CUSTOMIZATION" val="UEsDBBQAAgAIAEFOkUZQ57jmQgQAAHQOAAAdAAAAdW5pdmVyc2FsL2NvbW1vbl9tZXNzYWdlcy5sbmetV11v01YYvkfiPxxZQtouFmASiIs0yIlPEwvHDvZJP/Yh69Q+BAvHp7OdjHLFpg2tkxiTYBPr2KpOHZ00lk1ITIwyfk3jtFf8hb22k5IUUOxmF5FynDzP+/W8r99TvHi97aIu8wOHe3PC2cIZATHP4rbjteaEJpl/74KAgpB6NnW5x+YEjwvoYunkiaJLvVaHthh8P3kCoWKbBQEcg1J8enVGjj0nNMpmRas3RHXZVLSqZpblqlCq8PYq9daQwlv8I/+d989fuH723Pl3i6eHyCxERl1UlEkqlDCdO5OBSCW6ppjAhhVTxUtEKPW//Wbv6c2DrSf5wFqTKLKKAb+9M3j2eH/nVv/HF/koGjpeAPz67Yz2m7qOVWIaiixhUzZMVSNJahRMsCSUlnkHXaVdhkKOug77FIVXGRQ2dHyGAtexkx8sDg+8DptmTNLFRVmtmkTTFMPEqjR6IpQGu3ejnzYH93YHj+7lpNFFA+tCKbr78OCH7WNgzaT0KTxavxk9WM9HUpOrNQU+JPbi4Pf7e896+QgaWIUETI+7jg1DrGKzrC1BmWKRPcwD0S6Bla1ev7eRB7WMDUjO/T+nYVRxQa6KRNbUWEU6NoguVw4lZFEPcc9dQ9SyAIdWfdZ1eCeAJ7GqmJ2KKchnxcCXmyBeWVTeINSUEDleItmW02Xggm8zf5oN6KAKluLyXG7KH5jzoqxgyYR6SdqiSZL2jo1R6ACPh4i6Lo8DALvU7lLPYmiFWbQTMLQGf7MdO/nbKoWwY08+6Tg3EA2H3XNq2HiqhJdOFWZzTSYKjI5F6nswdHNSTbT968G2OwFEGoasvRpOi2IsE4X/xYtZ42qIhvHWoLLUZcaIjtjPG44BEsc6vOug5csOz47AddCHUMJt6rjZUbI6D4YaPgtgzDMfyd6VHDZVbUigcnRcjgXI/IQLC1CRHPhFXDZkEueYrQROOPW1lBQqrfebNWLBWuCykL3SyQq7wqH/XUa7UER47gSpcArHMJZLEKPJGo/A8Tk9ZFHBoRYNYQlD4JLrtCF+OwNns45HGUzH60QmYP7Dy2awuzPY/WPv6dewWkSPtgYbX0RP7uzvfLXf+6v/73cvn2/OYid1P/rsl/727ZR2GpuBRb1SMyuiWsEg8/6d76O/s4JAprEzCjFMRSzH8OjxFrz5o89/izZ/jdZfQHD9W1/2e/9kJEyXLwnPi0A6ylrCVCgUMnIc9Sh1BBajnx+8fL6RiwSaMB49+JDsQ5WHLPh4GgkRy5O45JAFNVxdR7g8C2xS+2EGRULESq0O8oC1Q2cB7/jW9LVgnKEu6pdgCCSrlVCqU/8aTBDCuZuLJYk7nmJhPuvH2uDHCWYbxHHURG6YoiQlFxu40riOdS19gdmIJqMsvuG4cMPJSlapiSpMmSN8zHbCnITJYB91PLRgeh4pLd7bXpvzh6cguR8WT49dF/8DUEsDBBQAAgAIAEFOkUZ4aHBSPQQAAD0OAAAuAAAAdW5pdmVyc2FsL2N1c3RvbV9wcmVzZXRzLzAvY29tbW9uX21lc3NhZ2VzLmxuZ61XXW/TVhi+7684soS0XSzAJBAXqZETn6YWjh3sk37sQ9ZpfAgWjk9nOxnlik0bWicxJsEm1rFVnTo6aSybkJgYZfyaxmmv+Au8tpO26ZhsEy56cdw8z/v1vO95T/ni9Y6LeswPHO7NCmdLZwTEvBa3Ha89KzTJ3HsXBBSE1LOpyz02K3hcQBfFmbJLvXaXtpk4M4NQucOCAA6BCIejI3LsWaFRsap6vSFpy5aq13SrotQEsco7q9RbQypv84/8d94/f+H62XPn3y2fHiFz8Jh1SVUnmVBCdO5MNo9GDF21gAyrloaXiCAOvv1m7+nNg60nhbB6k6iKhgG+vTN89nh/59bgxxeFGBoGXgD4+u181puGgTVimaoiY0sxLU0nSVpUTLAsiMu8i67SHkMhRz2HfYrCqwzqGTo+Q4Hr2Mk/Whw+eF2WYUs2pEVFq1lE11XTwpo8/iKIw9270U+bw3u7w0f3irEYkokNQYzuPjz4Ybs41EpqnqKj9ZvRg/VCHPNKbV6FPxL7cPD7/b1n/UL4BtYg+MyY69g0pRq2KvoSFCjW1sMCCP0S2NjqD/obBUDL2IS83P8zA6JJC0pNIoquxeIxsEkMpXqonBb1EPfcNURbLcChVZ/1HN4N4EssJmanGgoKGTHx5SZIVpHU18gz5UOOlwi17fQYeODbzM8wAV1TxXJcmMtN5QNrTlJULFtQKVlftEjS0LEtCrL3eIio6/LYfTBL7R71WgytsBbtBgytwc9sx05+tkoh6NiRT7rODUTDUcucGnWbJuOlU6WpPFOICsNikfoezNdiTBOd/t9QO90A4gxD1lkNs2I4lofS23Biyqgakmn+b0h5ajJdPCfMFwzGBG1jA2416POKw3MDcB2UIYi4Qx03N0jR5sBMw2cBzHTmI8W7kt+ipo/wGkdvSLEAOZ9wYAFqkR++iCumQuLsspXACbMuoKRCaZ1fr40W3P0uC9mRPlbYFQ497zLag+rBdydIBVMqbquIEMaTNJ55x8fyiEQDd9o0hBULgUOu04Hg7WzKZh2Ps5eO04k0wLSHi2W4uzPc/WPv6dewP0SPtoYbX0RP7uzvfLXf/2vw73cvn29OYSZ1Pvrsl8H27ZQ1g8zEklGdt6qSVsUg7sGd76O/c2JAnbErKjEtVarE6OjxFtzv0ee/RZu/RusvILLBrS8H/X/y8aXblYznJOAcZywhKpVK+ShO+pO6AavPzw9ePt8owgGNF48afMj1ocZDFnycwUGkyiQsOeQAjdbSMazAcprUfJQ8iRCpOl8HWcBuYbCAd/1W5uV/nKAuGZeg7ZPdSRDr1L8GI4Nw7hYhSWKOh1ZYyPabbObH8VMN3ThiojQsSZaTxwo8U1yndS29p2xEk8kVv1pceLXk5KrOSxpMlRN0zHbCYnzJDB+3OHRdeh4LLN7LTo70wwM872bKp49efq8AUEsDBBQAAgAIAEFOkUYdEdZ1KAQAAP4PAAAnAAAAdW5pdmVyc2FsL2ZsYXNoX3B1Ymxpc2hpbmdfc2V0dGluZ3MueG1s1VddbxtFFH33rxgt6mO9TpuQNFq7ihJbjXCcUC+iFULRePfGO2R2ZtmZtes+FVQqglSohJBQqKiCSsIDBFSpUiGlPwbVdnjqX+CuN3Hi2ilrqqBUfrD27rnnfsydMzvW5Rs+Jw0IFZMib0xkcwYB4UiXiXreeM8unZ8xiNJUuJRLAXlDSINcLmSsIKpxprwqaI1QRZBGqNlA5w1P62DWNJvNZpapIIzfSh5p5FdZR/pmEIICoSE0A05b+KdbASijkMkQYiWmJelGHAhzMQXB4uwoL3GqPMNMYDXqrNdDGQl3XnIZkrBeyxtvzczFv0NMQrXAfBBxcaqAxtisZ6nrsjgfyqvsJhAPWN3DxKcnDdJkrvbyxsXchZgG4eYwTY88KYLGNPMSqxH6gN8HTV2qafKYBNRwQ6tDQ2JyW4L6zLHxDYkbkDcW7NVqeXGhuFpZtovV1Sv2UjnJYQwnu3jNHsPJXrTLxXHwaemvXF8pXi0vVt5ZtZeXy/biypEXdnSgIZY52DELOyuj0IF+wyztRX5NUMZx2l5qowKN88ppWAdblhiu4hrlCgzyUQD1dyPKmW7hWOdwrNcBgjkVgKOvxsuWN3QYgXFElxBiYriW/ZmYutSfiemZgdLNJPpRWSOztKjW1PFweNDWS80yj5sOYWtSDJQWP5Oa5G6/IPBr4FaoD8f2RHWdiRIiJwyyhovAsdS5kFFuEKaxdKfvrKKa0kz3dmHpOJIgF+52IEvVoVY4Hg3VQMf7XY8H3yl8UJEa1IdJKxLTSdDOt7+2721393a6e788f/LF8ye3Oj9vdTdvdx5/tb/z+f7ub+0/v3nx9EEaqusyIn6kNEExCThoINoD8nHEbpIarMkQCAfaQNlBO1NEceZCdizigCp1REp1wkHOJZtgsbJQvHaOaEmo26DCGZMcVx/8QJ8GP8XahcQQnMsmuMcosDMOjRSQFsJc5vZgacpMHdujDYgDNhg0e6Q43gzzSTjxhYNzykQEaQkdKogUvEWog1qgCCpug8lIoSWOgeX1qNV/SjBxJUz0Uq3jdsJgoQthGrbcxIWLk1NvT89cms2af93aPv9KpwN9XOE0jpYI5PyJApzO6yUZ/henV4jxkG9Jhn48oe5Q0NEHzIEQDkuFZcYSNlrResJ7FgWt8+DHzsaz7t7Xne/vv3i6mUrYHm117m90Pv3pwHfzdvvOZ+3d39P4th/udP94tL9zp/3dszT43hKkIt64iwr799bjVOB7X6YHo46n49xOA+tu7bZ307X5kx/aD+8mp0Ua/Ps0FHgEvBHQCp5W9d6XJMHzijOf4f57I4ToJE14fQ37X3Totb6sEhE7TR3KZrOnNgVnXudPs71nqWPJU/8uNHD5scyR18z4jc8E87GP8XdM/25amJrM4XVq5KtMBtkG7+yFzD9QSwMEFAACAAgAQU6RRstwdQu3AgAAVAoAACEAAAB1bml2ZXJzYWwvZmxhc2hfc2tpbl9zZXR0aW5ncy54bWyVVttu2zAMfd9XBNl73V3TAWqANs2AAt1arEXfZZuxhciSIcnp8vfTtZYSO/FMBLDIc0SKIukguSVs+WE2QwWnXDyDUoRV0miCbkbK63neKcXZRcGZAqYuGBcNpvPlx5/2QZlFnmPxHYipnA0uoHezsM8UivfxbWFkjFDwpsVs/8ArfpHjYlsJ3rHybGj1vgVBCdtq5OWPxWo96oASqe4VNElM6ysj0yitACnBhPR9beQsi+IcaPB0aZ+JnN7V6dMf0HZEEmVpN5+MjNFaXEGa5KsbI+N4pndPb2Vh5DRBwV+loV8+GxmFUrwHkW5+99XIKIO3Xfs/NdIKXpmEppzTl/jOoRyXuv1MVJdGzhLMgYyjs7fg02PPeheB/Gvc98i0q+D0yeT1YCCYS88pLJXoAGVh5Wyy5m+PndL9AcsNplIDYlUPetJBP+FOhm1SXY/7A2+ElRHIK3rEK6ddAysXb+w0NfSE1erWzooY+66LIhSw88ooxF7ZI3/rvB4hI2WPfKakhEdG98cRHJocKVzyLfbXeTr/2goM62XIWFgFq/H0YFpXRqF6RcA0vISlNOG8kAbMvaHM6lxI2VFMiOEdqbAinP0yuHxvDyNRdmDwtTZcWUgRRWGo4GyMekzH6bLrtB69NS1I91noD+fWM6Wn+PUcK4WLutGfJTmfeZ5uE52YeTbMMHNSw0Hcsw2PONb3GKnBYgvihXM61Q3jCuTU7blrrjE4yqIcoGw4y8hvMpR+1jU5iLW+NQKhbFKdw9Wkqqn+qVcCb1CmhBGjY6pab8cwea/KSOFLALAo6lCzbuEsTUcVobAD6q2Rwh547GRI6hodK7cb9QAbFRec10yqSD8p+kqJcalhgPCq4xpmOMv5KaxwLu3Jkr4PQ7hv/GQsh2FmSi/27hS+lJKdtf04hVpp/k3+A1BLAwQUAAIACABBTpFGK6zr+fwDAAAPDwAAJgAAAHVuaXZlcnNhbC9odG1sX3B1Ymxpc2hpbmdfc2V0dGluZ3MueG1s1VffbxtFEH73X7E61Mf6kv4gaXR2FSWOYuE6oTlEK4Si9d3Yt3Rv97jds+s+FVQqglSohJBQqKiCSsIDBFSpUiGlfwyq7fDUf4E5b+LUdRLO0BYqP1g3O/PNzLdz394656+GnDQhVkyKgjWZn7AICE/6TDQK1jvuwslpiyhNhU+5FFCwhLTI+WLOiZIaZypYAa3RVRGEEWom0gUr0Dqase1Wq5VnKorTVckTjfgq78nQjmJQIDTEdsRpG/90OwJlFXM5QhxjuiD9hANhPpYgWFod5Ys65JZtvGrUu9KIZSL8OcllTOJGrWC9MT2b/vZ9DNI8C0GkvakiGlOznqG+z9JyKF9h14AEwBoB1j11xiIt5uugYJ2eOJXCoLs9CtMHNz3QFGZOYjNC7+GHoKlPNTWPJqGGq1rtG4zJbwsaMs/FFZL2X7Dm3dWVSnm+tFpdcksrq4vuhYqpYYwgt3TJHSPILbuV0jj+WeEXLy+XLlbK1bdW3aWliltePohCRocIcexhxhxkViaxBwPCHB0kYU1QxnHYnqNRgcZx5TRugCsXGO5inXIFFvkggsbbCeVMt3GqJ3CqrwBEsyoCT19Mt61g6TgB6wDOAGJhuJeDmTh7bjATU9NDrdsm+0Fbh1bpUK2pF+DwoK1fmmM/a9p3q0sx1Fr6TGqS+4OG6sgyx15mY0a5RZjG3rzBqk4Z0AuMI/9p7GS+LvRIc15AYzXE4YDHdJS94ntVqUG9b5ozpqNcu1//3Lm92dvZ6u389OThZ08eXu/+uNFbv9F98MXu1qe72790fv/q6aO7WaAuy4SEidIE1SHioIHoAMiHCbtGalCXMRAOtIk6gnamiOLMh/xYwBFV6gCUaoNBTpixLlfnS5dOEC0J9ZtUeGOC435CGOmXgU+xdyExBeeyBf4zEMiMRxMFpI1uPvP7blnazJw7oE1IEzYZtPqgOLAM6zGYuODhnDGRQFZAjwoiBW8T6uHbrQhqaJPJRKElzYHt9aHVPyrQhBIm+qU28MzAZLEPcRa0iclTp8+cfXNq+txM3v7j+ubJY4P2FG+Z0zSbkby5IyU1W9Rzwvo3QcfI60jsgozDdEL9kaSHHxl70jYqFY6dCsvhGtWX0lcjUd2733fXHvd2vux+e+fpo/VMUnV/o3tnrfvxD3ux6zc6Nz/pbP+aJbZzb6v32/3drZudbx5n8e+Tmgl47RZq5p8bDzI53/48uzMqczbMzSxuvY3tznY2mj/6rnPvltH/LP7v0ligqL8WrlU8fxr9rz2CJxBnIcM36rWQlqPe8n+vSq9EWY7/+jG680KVJZ/Pv7R9/e+1+IUS9n/iwDwN7hRDlwjHPvS6lkP78CW2mPsLUEsDBBQAAgAIAEFOkUZuh488mwEAAB4GAAAfAAAAdW5pdmVyc2FsL2h0bWxfc2tpbl9zZXR0aW5ncy5qc42Uy27CMBBF93xF5G4rRJ+03aFCpUosKpVd1YUThhDh2JbtpKSIf2/GvOzEKXg28c3JnfFEnk0vqhdJSPQSbeyz3X/4e6sBakYVcO3rrEPPUSeaZXOYZTmwjANpIOXh06O8PREhY8KtaVx9oq12/IjANwvKtIvLgIUKaDqglQHtJ5RkHRJ/j2LPOdfuTE6j48IYwfuJ4Aa46XOhcmoZcvVml3vEBixKUGfQBU3AMx3a1UWeHB+GGC6XiFxSXk1FKvoxTVapEgWfd+VfVhJU/ctXO2DwPHydeHYs0+bdQN5MPHnC6CalAq1hn/dxghGEGY2BOb4Du/5BPeP2gRp0menMHOjRDYZLS5pCq0tPIwwf47VXq5tDjDZnYG12xN0thkcwWoFqWY3vMTxQyEJe8AOlEil2pIW2e35EmaDzjKf71AOMIIfFom1X904HteWPiXeFROMKLQP3NO8aHRfce+MNpUNW3cg6DV16FhJ5SBSBxDIElsFqTHOM4P4rItQYmizzejrUs7FuA1UrUDMhWF3+97lCy8bI6m3/AFBLAwQUAAIACABBTpFGIABUxugAAACTAQAAGgAAAHVuaXZlcnNhbC9pMThuX3ByZXNldHMueG1snZAxTsQwEEV7n8KaHnu3W0V2tkPajgLqKGRNsGSPo4xDuAQX4AB0SHScaCWOga3ZRdBSWPLM/Pf/2Gb/HIN8cjP5hBa2agPS4ZCOHkcLd7fXVzuQlHs89iGhs4AJ5L4Vxm93eDM7cplksUCy8Jjz1Gi9rqvyNM3FgVJYcjEmNaSoy4kJdSX1xCgw2/h/0ecetEJIae4XH/IB23IvFUskzYOFynQOlceHBLoKjP5R12pYKKf4l8Q+lueeXl5P729fH5/A0zL3DceyN6PdZaPNeacuOqJ+dKQCjpxZU1nGG1xChdG/PrMV31BLAwQUAAIACABBTpFGrFD4jWcAAABoAAAAHAAAAHVuaXZlcnNhbC9sb2NhbF9zZXR0aW5ncy54bWyzsa/IzVEoSy0qzszPs1Uy1DNQUkjNS85PycxLt1UKDXHTtVBSKC5JzEtJzMnPS7VVystXUrC347LJyU9OzAlOLSkBKixWKMhJrEwtCknNBTJKUv0Sc4Eqn/bOerp22YsN25X07bgAUEsDBBQAAgAIAHa4w0TOggk37AIAAIgIAAAUAAAAdW5pdmVyc2FsL3BsYXllci54bWytVU1v2zAMPafA/oOhe62kXdc0kFt0BYod1qFA1m23QLUZW4tteZJcN/31o/xtz+lWYAcDNsX3SPGRNLt6TmLnCZQWMvXIwp0TB1JfBiINPfLw9fZ4Sa4u3x2xLOZ7UI4IPJKnwgJ4TJwAtK9EZhB8z03kkZ7BRWbiZEpIJcweuc+Qu4u0JO+OZuiSao9ExmQrSouicIVGRBpqGeeWRLu+TGimQENqQNEqDeI02JX5OxqfRKbU7DPQPWRm3h64Jmk5nrUYkBSnrlQhPZnPF/TH3ee1H0HCj0WqDU99IA5WclaW8pH7uzsZ5DFoa5uxKsk1GGOTKG0zZlZisUwdrXyPVA6bBLTmIWg3TkNCKyydALNtzHVU8+gBreXVO1Hzln4b+71p3ErlaOec5Y+x0BEe9SGddRLI6DAqS8rrlh300HTQrWUijoJfuVAQlJ/f2haZL0gVsO24Mk9XFz4e4Nst941U+xuEYRfVCrqtaG4lmluCWg63jb7uKEhz2y1wkytoSjVjTyIA+YUrxW1bXBqVA6MjY42lQzCj1ZVrkTpBWGSS+OwftLF+I2l+6teUKQH/Q5hPSNTWRKQBPN8K9DGQYE0NYLGtzTVZ7NqYXU46f0x6fT0wVTnWouBFHMNVCDiGATecdnZ6CAqKa3TxczXC9g4OgiMRRjE+ZpJhfHqQJuFqN8nQOzgIjqW/m4C25raMdFzHUTO1HcToxDphfq6NTMRL2Z6DPWNWZR++NnLN0XUm2oPz+R+jOIjRDOaWTKwu+9bbV83hvZ1TozufTVZZBt2K8wAmzyqvZhbybOQTwJbnsbnp59Tswx50lPPUdExzfcd+l8VavIBTiMD+6RantiYR2J7xyIflaY8B9cTtMghfmqYiMlpLUql5SDmGtXkSUFSYalY+ouqhknkajLRxs+7noGPcVdcKuBPDFjNdnGDzycwj7/GlvsvF2UV3lfPFRYMt87qvAle5vGFV1wl3nUHrfm0vwuqZx9ffUEsDBBQAAgAIAEFOkUYUpKuaNAgAANwdAAApAAAAdW5pdmVyc2FsL3NraW5fY3VzdG9taXphdGlvbl9zZXR0aW5ncy54bWytWVtv48YVfs+vGCgI0L5YF+oKaAXwMrKJyJQi0vZui0KgpLFMmCJVcuRdB3pIgzboFtimQNIi3aZdbLHdLdDEDQKkTbNpfs1K3n3KX8gZXixSlmVyHRF+mDPn+86ZM2fOXFx3jw1LnLrUHhvv6tSwLZVQalgjt/EGQvWBbdpOxyEuoW52KTkwrKF9V7YObSYDqUt1a6g7Q5H1uo0cano/VK3wVakKraJQLKBKERdwFUm4JEJfjZNqnAh9UiEv1rMrFD6vQwbEoutZ69lY72WAbLnEobI1JPcaXFw72hUfwbajDw3QcxvlIvtmodWZVGQfKuZLlRKeFXiO48pILEl5KTerVGoVPo9wrljKcTOhWuAKHMqXSvlaeZavFEoctJq1MrAUca2MipVisSDNCrgAaMTzglQQZxWuls/zYA1Xa+Ks2RQquRzK5/NcUZqVylxTyCHQ5oCD56osgJzECVx5xgt8vsqhptgUmsUZlnBZLKFqAZdzuVlRELhcbhnc5eii4VpKEw8nDOc1hGunYG0vy63smuSqD6aOA8oaGU9MnRJk6WNyKzN/8HD++dOXX/w3E6Sll8KhUuhNXOoLQcwoGhcM9azXDjs9H6KLICpHxvBWpj+l1La2BrZFwbEty3bGuplpvOnnSTCKJEj7hDhpcIf6gCzNVbxfUlhgC3IXvk2ggT2e6NZpyx7ZW319cDxy7Kk1TOTm0emEOKZhHYN2rlYR8UZDpuFSmZJxzD9cZV9y2ARqk0uYe2XMvkRIU+8TM7SY834pcEuT10dkBXpiuAb1oHyefZugE31E4hNQ5dm3GWOBlfisVdh3PYiSexTUObbUCxvVTf2UOHEjfmnciLIn00nafJo49ogFO467fqIvcKYNlcYaMQ9z7EsEYgNkBhPNUhA2b/zSimLQXK0l9TFYgcmNFpdA5FF2hJ7Y3u3wyp1eq73d7gnydqYh+qsSsWX5xk8K5eq9fKn803o2ACakUnf5VitOhjyyUi4Zl6J1260eEOJWT8G3tUxj/offv/j6vVePv0qNb+9pLVnBQPHk2fk3X7589sH8L9+lZul08T5Q3H+Q3Iu9bhcrWk9tyRLuyWpPaWtemFpYw1KmcceeoiP9hCBqoxOD3EX0iCAo14ZDkGsaQ6+DlXDDmpIE9qQufyAr2z2t3W6pPaxIoSTTOH/+0eKvj84/fn7+2cfpmbq8iruZxuKjp6/+/OT14D0vH3yGxf33Fp/eT82zI2/vtOBPY768+tcnL745S83RwQoEI1EMdrGq8tu4J7Rvw8Sx/HuaEtV+G2w9PpufPUwJvINViNUn/04AU/h9eZvX5LbCEqyLVa0rixfZNdAtZFvmKdIHA8Ah2FFODHvqgoQlHBn6eeamNqTid/YgtWW+tSaNfU5kWF5Cj4wTAl44Q+IkMAOrTMQSm7B39uSf9Zq83MJSD2ZQah/0NK8QMHs6LBHLpkg3TZsNA0zrwxPdGhDUJwN96hJ0CmpDY+ipTXQYPHPml1PjXaTTYHm9FaxMRcK339q6sXey1oIic6A7FlTh9Gyx6nB5yGM4YoLrsMdP6HVjicRj68dy5EcYXYdX1SuHlmSObj6uFRdeY1Aq5D3uwmYJNUEw7FQgvAsZk2ngsW6YqYCy0gRz3v0YTvQOYpeWVARKO+BQbHQDmn2Yi5gj+zBH6SgOsKDKGos66bNDagKwN3t+HqzPHXaVMAnc2S7yp08ObagRJtFPYGZBbrh+Qm29nr20iRJWYlYvo6U9IFLArZH3CoLAMdMYs9N6Mtq9XRxG0y/HsZDArgEb1fnzZ+fPP3/x9e/grLL47PH5w18vvvrw5bPfvjz7Yv7/P37/7aMbmvIHsfjV3+dPHvjMCQhVzHfFnZ7IKyKGRTD/8E+L/6TAQQYzl1qa2mvxAmNYfPkYzhGL9/+5ePSPxf3vYJTzD34zP/tfck7/ZCfhJg+8YQQ9sq2treQ0q3757sCR62+ffv/tw7Q8sFBZqcIXfD9XbErcXyTg0XghDvUaCYHBMTmEpjwsezkRBJTXNF7c2YW0gXNMl7j21BkkOmRESXb57ttQLrxzW6axqzvHUG402zbTEnkxYIWPpvbhdW8OUY4bF3EWAU3u9HhJ8i5XcK0yjcGxvxcOkY6ChxRkwi0rBZ+4wytQlVYoydCg6Tm9fSEsD7BS/XaYhOxcuG6buBAsr6xwJbanNHYDtqhjmx32dnD5sQwU2FNH3yQN6rBLUtiKarhH9t32lJqGRRqHuumCWlS0qtoBHzrsCBlQxmWr2l1y17CGEdVAsKq3b5vTMRH90UTdiHeswkRR8N7WoogL2SXP4XgfdEVcXwpX9RVyj17SjwhX9VW2gbbhPnHZp9WuKDR88BB0JypPMnegQywdhGGEw1Zch3nQYg9fbmQggSCuObaHpOEdBDRjTNj8QxIyWdTh7BUe162LbXuXYfqnanB9WulYpm92c/7WqUFNcnVye+OAJRgNtddetwICnXVLwH+gXQ2GL0X0dEJuZeBqoQ+Oxuy5PIMCjlsZFk7/5fsq3CSsZ6ycRZCeN5uhY6+oezU9lUmLlfJ0pmx/sW8G1bOX4lTPbpqhekB79QRa03GfOBhywCBhcsZlUe0jY3Rkwh/d927ncdgVnVE8PQJqCy4XISYiiKUV0Z3BUbhW/Ea0fzw1qWGSE2IGOhFBJDSbR193YW1sTm2etsghjSZ3IEm9BoJKt8zEqHa840qYd5dZi/N70u06VO+73ujX1Kpw61kWqzWbUVikWbJHvfIFsbRdYwt0rwp/PRvdZaFEXfrn1aoMoMB35T9wfwBQSwMEFAACAAgAr3iJRvu1d5kcKwAAB1AAABcAAAB1bml2ZXJzYWwvdW5pdmVyc2FsLnBuZ+18e1RT19Yvtcf2fNpqH1QEEY4iQhDCQaoYgVAfoICCJKBGXm1DpAqChEIIBOipx/oAEoE8RAKpIkJ4RUJ5Q6JWCWRrUq0QkUeqSYwSCCYxwCYJuQlaH6c94447vu8bd3z3+odD9tpZc/7mb80511x7r71O7QnZ8eEim0UWFhYfBu7cjrCw+EuVhcW77/71PVMLriZ9sem/d1IRO7ZaNAhsn5gu/hK/ZfcWC4tG0mL9VwtN1/9xdCcq1cJiyc/mf+/wkqvjLCxC6YHbt4RnxEyMJJPS4lHwL+HF9leWfnFtxW7ycvFZjuclzp33HC/89Z1Pmw+f+zHi3TUXnYN+OvvlyYhde/IKv9v43rGWj979y3XE927H9x7N4aZmKNnl/QkNacLykvipumx6X2EJyjh1P+sgtDwtfeLBh/F5hMkssXeWtn+fMAYvo6SK56Za3zFB+y0oQEQehRh+Xc+iIFGoiQ9MbRYiiO/dXjxMOzKZ0zr8kbklaetstQY7ZpybNPI/NDf8traSlnmsVWOWcXTFneDuB95iMKT9k/kfIzKZXuHr5n+2ZU/IyvP62HVzBrExu32JqenLUDJyx06YmRf66QRIlV3WeKOOMI62RzZEXT3mXKXOnn16wi+qAVDnDRzpS/EzgkKaYgklFTVHcFuZWb6NmDIiNzN+s5OKHTuR8/iEIEdllatqvvZbfO5UvNAu8/H51P6pZ3bbYZRJFGEiIbYzGc8RqLdxcYPTHcJsVEi3qiDZx69VpY0AmKWbYs2QRpspSMViPdnWbwrtl55j1Y+FDdmFmwQIO4b7RBUWB6CMtF8xQudLNWkn9oSYbL4y0dGIdUHk5K9e5di/1Ph0KSN5BeSLnnQUjcXrwHyl5kx3TzbLCr1/6ukgdBOGU7x2w0NPqZQ4ro5Q6pNELXiIcV2hs8tM8pJtoSDxR0SOdzNGqIDmHFHOEB3q6oHxEmmTmk0xcGKqMIEywcA/KhERfYmfSprriMUySqKXXS4Ep4jgEQcZ52UeWKiik28y4zsFziFZkRf1uOrs8lyh00KhGlqDSaGkVexanrwu+Ksz2RrwHlRBrbxzD8rgZYwTyj9BJ5ZK8hccpm+zSybvOUEfuje11qca60Jq1NvJ0OXJVLkWYBPKRehx2gWIjpgG+mAGNolThrsODibbZhF8iZ4ce/zuWknURZcq7LhseiNvOa/cYH1gzud6x4/vmj2hp5mKbP9ReDxXmkSxfAflt6iAbPHzvY0K5KKLf11+/OqZrauG3GgyhWUsSLBNrQOmKv7Zq+pJLzQM8PicE+VDuzPPyMI5yZKQSsLNVKE6zcMz6GIvB7URbo8L8OcIPDSzBZO50qxCmWS5R05IjSRqjbwZWsVOREEDTl+2zZqK/8YyajAHP2qCcuVWR2GrtvKf+0cdPfknyH9NQDE6IwPOe/ALLP8CsA/1itBcrQTaKtwIZItil5p0z24SPdlCRULSeqZd7JEfYcCMOXwDBNuTQBb9nRE/kjHR4+EQK98EeAtW64gXkiFD4bz2nVOoXPumRENmwcQPsg5CmRb0IXlP3WqXDje5yjugXc8HCZ2b6mIFSoiUFNwd9t0+OZqhSnFdgbu7nf9jY6j0LHpwNoXmf73j+s6rbM6xtQrkF7bYJPRQ6dO/AUwVPuaE5XpwM7AD39QFOKs3x+kaR2YIy3kFXXslR7L7FQxGXh2LmFqond6AHcd8vAwEAbbJSei8TSL6vpY+0H3aPC4N4gIKsv0XoTplOvA0CRN42XUdYoFrXl6K6NamHmc7hE3ckGo/rMfZpacjj8+0dVA0jcxkkj1MHjIzu9bnMdZF6CVMJSeh4HxmXSRnI+ijI7KhDFJaI1y5STCrtRezFM5VNZNHOAJYkuGDAs2tVHu5J9EjB24moDTVTRa+6FjYB66y7/0W+sOFsyoqc/8yOIq2+su6SOoqSCvCJj+tIm65riBt0I/kNSCfAY44VPZsCmmxlxMet4+Q3w8LcePG4ws0WueDbELXe4ApajIJoak5KC9+1Vf4YfI2MNOSPKLgwgX+NZMJUd+OP875gSovRZOOsA3q5fPe0EbFnlZo/8aHmCGhf6Rv3jr/52/hzlXEM1hzrt/0GZ/pcJG+wPRnyPH5lu8iK+YvfxtwrjJnt7YN830skgr+ze3kGVGuQeQ5f/Hh/+a3/4nbbeR4RvbU+HGrmE1ZTyppgu3b1y9e/+n6FTUljf7mRHvlJ2HOVFM8q0vN7w5GfFxov6ZpleeFcytXyixNvX/lgLeSRzs/+OxjfPZ6h5rB22HmDPf33dvj1vWPP55XcHbtajblcPq3ZKTpYtenHw8GbfDePI/o0qmTiZUvJW3f3oK4RSSaMX53aPXqSObBHTvmAXz+cWF9eFPFPOovz53s3ftWzX+PmuLOQqtYgmq8z4nhkwVEjmKVt5JzNIOlo88uVRSl2shpqbdgAPyVPqw+sE/z9OeltOO/eACwddVTha9ESYQVJPgBqh9uiyBamfNKOdGPN7OMg4JNb1PfRYaO6HYRV70Cw2PUPGsPhpZaIk+MO3nRXpfWMd6eAC0O2xWd7tc++Mow21yqvxAxZ68qN01zWZEjMeVZynZNKlPgcbDJ9RK0iTFMeF03cO3gk3uIMvTNuOhdt5ROS9e+rjvtkKdtZE1qfn34jbs3c9S/vW4o83TpppZw+fJoqMulrUSnNyC3nUIHpxFTwjq+dpFm/FmniJbTzDOSwJcj2Keqckl6aMZR54ncddw29HWIESmf8qhjtuiSwX8nzoEG+TcYCqNazi6Clb9OT83DtUS3fljPqhvhvaqLL/1GOoP8zCslkSlQ/bmSjM+wPq98CTYXfmO3mZuuP5ce8+c2sP4cpepxBYkKtP4pHI+ibYtc/tyCXszif3NnPQ1S/edUKW4uC/9TQ/JdPBdS/hS05ELiZ/+mDzR6iyOv+DWvDI0Yvt5YuZl3j+//b6Sh10b8Sx9hx0/W5QR1X1bkcE555hhTbYveqPg+6E2mMF+lWkWvBf7QfNvUvLHix6I3nEn+4IR9TvSD1H3S4aWB/8peecbDU+yZ9sVYJXYa+RpDeNUNq/l6l62HHYTJ6Z3DhlfdhgsuSvE879Ew6hc8Z3nN2fuh/1/kQhGNlaOtjRf6aG4q6FtjCKobGvk5UkTPbFy69+usRsWaWW3y6n6ym6X5ZdvSMt/p4dTpls0NUjrLAUIZ1T/yYviC0uJp6jDDRxA5qqZqhJpzUeFfYPADQMorwNLZ9XwmBnH/IjkwJTW/XbD68e0d9r5ZMw9OTGan5SJ+8dXeRcoZOFwIpIro+TrMGnpQec7sE42sPcsl2RAcWIwZzBneQiaBmb3pDhAsW7i/FZpOVWDld7CGTQP7GbyVfSIYq3H3nbIddk7Cr+oinRTYLhk8kNjuKh/gRduldu11wEPxIWiDc1sAVejWo4CISl/5rCKYX2hSeb5IBglZjfvYX1kdZO0ZVMazz9Xrl5v6lGC97niPqoiaNAm0rhF6YzdH0DHOEDZN7CSugMW09M2G7TGVcTyyT6S8kCcQgW2EfAy2YRBXMhxGQROlHgGnyKnWunzezdlCH8F+hiRuJEPxpSCBjh4gyRnyVW9CWVQUNuVa+XfrZFwwpPgIFbekctxasSPgQVGcLuwjR1S5JA5F7HbNwQ4n+vEZKXCHwY0kryKtg0m1FnKy4+JJAO4gsaUJcfgcgO0aqPpccKhrL6CF5Uz1pYiEjn3tDbS+/tcCJTvQo2i9o6wXQSVhD1lCgfxs9siZImegiLBrVXHnSYSgjkQpOtie3HKLt0ax42NyHLgpie1DK9Es53U7V+Tb4NxlBBqJlp9q439/Mxplt47hLnQSpo3HloVqZ/lvaLLGBNFqfPpE7Q6HUNe2ny4rDFPHDQ2XkCX56PrpvLpgdg6hPG6E7XqgHBjA3yQj+9RHCIPxoE9RSohEL7IG1Pslgvpmy0g+833a64ydLqr/+qJLKOJK3WJ6F8UNca1u8Vny+va8w8P4nwhAVFFrT4E3jZ3TQh8TOJS4VanvSZRMQlQ8HalkH2AYM0ICBRhw2dU1Oqmt2mPhvdkjP/TDsdrXo2GJWxVbrK4/Cra5HmUnDZ8iS+vTK9YEfUVmNUUXYdcOkVi8lAC2uIMeVLIhiJE3r6VIlX5Fhie5kkqwEPVMoYENN7koA/MOBZFEzyUWaiX7IS1UVkFU7KtYbXCH/EC9EUqxhPdvhIQj+NsX0WQrdw064d4t0AJqx4Uhi0oboUMFWEgf2o0rSKEdDzvNSPRUEk1m6dy4yiKJrE3R2VEkg9ULcw02BzvD9vsPYBiFPiECT4V6uHb9robyt/XjWzX/h2rcu5/d6QZCPy4UOb22LCrPnhpsmsyZ7pyGbvPfnnPm5g83T/4uOYovh0+3N9Fic8BRWfXJ3kFwV29i9cGeZfNdLVoD5p9vXamfB2hxNGG+k8WwzX/BbdoUKMydG18hnukZDHbv/jZEKaxlcWbvJxSLnvgZNX6ASLUeDvaFlhv6GPq+QTTJN32qlAuWxpN81L1JMvBDvACv7E+4Bn+xdCS7YUGCbkgMz5oajAdE3wJZYt0o+zrss+RsRaQw9thY8wMlcp7nieDY2TvdNf5L+lYtjFCSaxaVIsmd1TWik527n68yyeuwzVK3XIZh3CQINzGdMznNL3pEzn5WYe8Wu04JfTFlZha1BuxlTd5BhvpGUD2roMmq2hj3l3dn1e3C7AZCwYlu421NbYa6zwkQ5XcGPveBdo50EhfBSpEayxpcMDOcrpHGzJG20t/zJGAiJJzTkzJmnCR4wg1PQmmslTjSi+Tc3f64Pjs5VzcEbP3B/ukAx7DnuVW/ELS1sb5Zj0riBTINZr5kkAlN5UC3o1iYiYcT0eFsQwZdi3b1bLFH5fpib6dTlKoOH6New8oqWGrY9pirjeSmzaW3tnZPHEECkhGTz4AdvelW9bVx2URU/QoqqR0ew4mBj2Jkydj6WG/l2uemQkuHR9SPvLjg+O7kzF+z7XL1qqxIAvdZH7u1S+Y2TSX4KWRgm0/PgZbch6ecBH5CXt76Fnvr2CrLA48uTLiMSNLw2v59sdM2VW1M/lm3iuu6u1XwCGisnReD+/TaYjlA65OQtj5hzY2xlG71xVpYCE11FnKBo5e5iyNnjxEeb7PPnKAvKeTeas4xtGU9J7FzF2JXZVsgjKI+uBzT73zsIMBM9COqzCUSK+vZ7R2xkdROmtoD0KguxGXn57NSY9p1h6UXJnokbrKopbeahPAscYJ+oJXT7Pp1i+ukT+SyMAXWBbezgPDwU8Ym95KvyTsqhvlT6JFNAXAiBmUfeLqhkXBoeOWG05cbfUiFXXo1sK/jmEtuaQJ4P8ULMh/TG0st/Sv+mTn7pGrSzZCjTqNWfRlkwoXpiQ5XIJz9w6hyiX/f7HLrWJ6a2JDX0ql0Fd+nbWW5fHXQFWBa7lbIKug2juGnmY27L64JQpHrFldYBgXCoTSS+VFnFOcn18tUQENoEs9O/JNmYmNDjPfv3njQU3nOZuHdzRJBFflTHiKkINUm12/swoT6bMK+PnV9Nsl3aj/q2s3ljnfbgg91YZJQIW6T52qU+21wn2dLHezbk8G9MMo1U8FQcAeS/KltpajtZxcFC8u7i1BWR87lY6edXxgY9knEDQTblXbh/tQFWd9uMlJCbFBlWB3Z135YPcAJzZ39FQOuTyDvgVQi3vM/fR4D+8yh3wPqcr6Fz3TBDzdGn64pnSlFFqZW5+xt934+kqW3ol2rinBdkpVyBulCzf0kuuZORHHrVLTMLbvR9TxWjixqVfqexNZ0ph7uzlYKDiyLQLWMKtmI8Qg/1vDzx1WXbh0keyv81pdLFarpajWeX0bI+UB2dyYSJXHLsTqCGwFHpzm4+fyCUa1PQG2VKcIsClpBDF550YYZdD4lf5prNEy7iV2qqLjAekzpeCv84OmmOIMRmnHSMqtfuA537Hl40vqcM9TG6tZdHIEa8+Tz04ww4hp0Z803HUysizXv3n1lRxM0GZoQHVLw8Js4V/vcfS6yCH5NY+7o17T81neJshQK1kWYEIcfTsHty2mgDtmvvjE6G0/p3PY8NQFrjt9o2zZmWmbB3clqj9h4kH3SBoOUamSi/qFHJhaDpgJ7RA4KVnFKeX86JWW8VlqD+6geYC7HOTmi8YsuyKIjBpPB7uq5JXf3wtLCeqZGJNHN5BXmTEv1a7L1+z2ku44koz4vWB1v2MuNi3at/FvNaaZUxbP38xOwpTvVxmGqjDJenM/aMRDrhB/Oa6nNR8c6tqOZLtEHC7juzfrIUMiFAOuf5lbsAR66BKaEG8qqd35FQdfl1ZqiMNZ6SO7TszLSAVLXUHv29DRnulsmdOWFvsiNg1HxqNTDo3NTrbRXiKQHU1fm2urJMkH7mJwqufRidUgYyM2n48EV+/uFbrzdLwSAepW9MQXVdXmiPjk7AUwFUp4n/t1JcHDbwwjVNTop51mFTAjlBT/vgf87XtQ5GrHMPVEzwOnc8XsjeN0JHrbM/Sb4rMovek6Ppb/Iz+8XW8VknHeNPquRFptY49o6vcB4VYbLncYBD48fMQcUqAFSEM8V20XBtcxQyo3FqV3Nk8o9v0/3ZbSYzCf6+mohXJcI82r5febHhpnfbTWZH3bKXtUDd2SlYv1B2H9LtTEgMyVgX12PFydl6tpid7pBlGuwuuwJjggmM3JEnS8lHKCZX53Bdaa8mDbFX8cajly9Oisop1XjXS7WQl+Jc8TtPdk716TtjHmJKpqMXF318Tzc1kt52CDp5xfMIn8b+DYs5BQ9YJ7a4XNQPqTw15PzPSJ/9Yc5Ym3m0R5N6HCu2k70E4MCnMD8fK2JO5PHzbjFg081NgmzlaYl7z3ii16yDj7TPRcEWO23pKrUVe5sml5o1AsHdaYQbzItFLueVeXOVk23jFe80N8eBKN88th+7oG9wP1MqoqeJyXcXGnXWhh1XR6lDotb2je5P4elTjUwQ7PHOA83+MlNS10FfE5FEkdmpvyOex+kCrFV9jCjJOoL+dfgRuWPs9esOEdjiKfGHSXTTy6oD6FijhgE8/NA24boBkSIbHJUKmCmsQlg61HsbXre+H5jAX3Y4DFwQ73AW8E23MutAxbiTzdqVeo0Ox0oZ7iTnLAi9fVPQ+lWDYD3pYE+4czNEeS8MyTtptWOwih5Dwldjx/CZBHQyztQ5AmkXYG0gdTb0Wha/JYuVkbRq74NQlEWqwhlMklGO9qlbyNsIKOLsHI1bgMIloPW5YMh8z5T/wRrSkKouVvMtEDKHWcFNfddlyFS64JHDVXaoQVI14LOMsQXMkVjLrGMZ40JL0Lnd7aykwjl+d5B25WH5wkZ30qrpSL7MkqjT18cbv9cmX9g9Mbn0gWZ+I/LFhxqh1sNVtD5c0DrhEzjWlu0YJ0OOsnnq6D3Y6TQNX5csF05OuAV9BvGI9L/d0DfwCgP4/E77vZmANFFix+ppjorZWVh7TMCdtSXpNb/WNu+PDaWHK/Lg15pyj19GYP4/kj05TzbVHWnRw6pRjqNttwPfN1y+ncP+QXrYvUzpHig77i67UwMd6G71Z32eyHMCEogyktZE/QPioHW15HoWSSJG9yknF0Al7cRCIWdZ8PgBQxtITkMXMk31UWAVuH8YjhNq07EXyp9+JETiDU32jSHhq0pXKcN0LNoVBRmaNxPOdXLG/fmV2HCNhR1/hhwfsNpZkpXWsoGYmvXfmH7Xl6UkjbRdGsg2nn1Uhew5ObkHefzm6O3VL5wT9hPdP7Cp87VVKsehXcl1aof+MS5bw4dHXTBcq8kqS6xU5+F7HMm9sBhU20fCeUVlsFYu4o2mz4PEYDtksHkyxULgqXLixi/6hOXgCjBZK8a93eoS/XvjnuCilyNte2LzgG+P4zf8XD9C4eykpF7R4TO1VCXS5/8p4I2xOE1iYe2vxhQtTnLmApzccc05eS4B7hSOJn56kmBQj1WyyrPnkiI9ebWLrhXpSfKcd3B/9PWc0fWuXP16sFYozaWYbhqr786yDLOshjd2vrkhco2PVSO28wdAleKX2lMw8+BcqEdXlrYdMI+Z/k95r8YngZeeR++J+bmAl3RG+n2RjTyqI26c/QV3I5wq8Yr8LSXKH+C9i90vRwa/RJcfXDaOyv81A5+1wQRYtxU/WtKmNAvHWQ3RNy5tPQxB3twJ5gdL+54bQoYW7CRjNRdom/e/S/i+MxsZEjZpdeAVXZ896HsLgdSFYJ8bXQR0Vd+wB4Wk5FVzDfVboM1J/OZv959w47L5+n3vWR3D4294j+6ZvG9PSETpdixz980MdG5amo3LO3cW7hv4f5PhDtxBjsmNhrEsXKJvXEmQTEwlAyWicEyLOiv3s+dSuCmz4H+pOl/LCX8FtWsXG1+FJLAi1YaAa4ekA8Ak+w/4l+JCHGEkKkBzNTBC5Ciw6A/YmcBr/2xCj57m1ReOxAd1y5knzkAH13F8w34IyfeP9FrqDz2cN/KAK5Rx82NGc/vLApoL2Y1RbcE1lxzGorLHpBtQoMdrjaA5iyKQ6A3QgF2Eh3YD48T2+Jss56YKhc/ndTJD8+5NdsGTFB53ul/VNPZ4F0V8KBYiqZW3j1lCYekc0xJsszKGx8ZAxeyyQGBLbHwgIsfzdJyQZommzNzw310euBqY3YRCa8PW+2/Puji0tyZn+UkmoHX2FMWs23KXgcNriaUT6TmJ3pS4xn0SLtUV0AeoUrL/6M3pH8D26BcbxMwaNLPr4gjb4DgEI/y0eHHBw4sqkwZDouTaWroQbCf9JF7ICUBp8h3vumG9oh+di4ZYLjbJ7sKwTXgpqlYP4GH4g+jPJTGrU+uCy4pRsS72uPWVh7lqzGnPKdQQCSIFd1pczhsuSUC1hy1DMAy+erhmmyqqcrzpcoVLmgGWvQHT2p9PyLEDRMdVBW2pyAbWoRwwcVUXuSLImAU9WEQx6TK7tw7CGAZMrkVBWnly+388Y8eutRkCZ689TChrHXGhEbe55z7g6qlPWyTaTHdrnBh7JPdzRj6ra3TxX/AmdYjrrdJdriJz+fGNpOP9Kw8UPFPvtonRutVhYVL9Gwoalkcr+6POk6QkSMrt6Gj+Rcx75DVayt/2dmyAhPGr5CJtinrbAI//lz5Ez+Flpt7OJEhQw+Rd6F1tl4kD8RnyMKvIbzgjynZvDlIBdtHQQNSl0hgbsJJ6OM/ErtKZomLfZtG3sJ9C/f/AtwAPmRKwcvV84BJb93Aa/BME5KDzN/1sjsYPfkaPvjTfywlW7GvcKRvlLPmcnfEd6E3TazSN+BeIa8nqPJifXTmmU99YVnbkLqzTKz67yrmT0iTjVPJg7BCzEuZE2cuds3MiriCkPmnn9Nly8Cc127Ok+qoeInn/qowM/lBA68s2HbBPEjkulcvVU9sNw8mBFX1EsWSU/ODzg55CXLlJ/Nsx5W9tMF7zfyo9G1+aWL6zvnRK0p7C+gtoP8MoPSdMO2zX0MZ3ZKVk5ue77FT8ey5rY+m1MOpwugxH+qQHM1pKJLjBn00Nz3l9iL5t7fV6OA3NZnKS1/905/lsiA+tVcOqU3yhJEAy0BgArmse+ZhnpzB0lzy6n4yGp+KsvPi2VaKsCBGqN3yLxZAI0OyzW+v3BPVKSWYwSLE2oW76iZ38nOs6lcANF7Ow1NOMUPxBDibQG+rftoniRMvd7yL1VWVZ45xJEQJZggDa/aZlk0BPrOPK+KX+j77JYF3k6dVy9BOnrzsM29y2rptkh7UXtQ6XV+81clx10DVBwdGIzYMVFb3dXhxwVusz3aBBFfhxlA4KAXhkBPqDPNOjpGddg46qQfbyH5qHThYnCaJUoPOx3qmwLOs4kQvO3fSBj7TMgok0NFT1vK2XVSMMZFLyM+jCu2mt1x609glkCqEc8EnTjeCguhhSqngR8w/yKudh6SmnrhPHCGtCMHFsyiosBGx2nHQi+RVZFJQbAhgG50J1MDbTQTgq6kVx+/dg9vzwH3ycmnjAKl1OD0OP1wijCfp/vYvzmKqxRRS4kXyJkg04guZpjmsVyrZ3K8eb9JvWs8RSK73sp+i1vqH8xkp8f3OV6lDJB6L6GHnDmjA+5sB9E0CPGv4/ZI3PakzEUbBVs1K5JL6o4o735RYekAOBqjBNskhcNlVyyDAu4pqHSsnVpO/dgCuyS/EldLj7VKjP5IphiEULZDPi2To/FF2uEeaQQm8903/H8IAzDDbAu8zRZbBkmSY7EgmPvIAvEFU0HpPpllzY9fpOq16+Mnnp6vy+EzVJjRj3G8RA4OtwzwgT6gzrD7bDhOFkWUwKHBZBnukH/DfWySJwwuSweVWbgxf5bFd/+K56haOJQSyBzG8nU8JC3CsOMPvwIRRLrra6NwmCQegQlWPuOSAVQjAQtrJZiT7AUmBdBOQemsORU21GZJLNvEItrybeFd7d//7s5sU0ua+DtW5fF7bN/j1qX8kjciFOeqC3uaxt4D+HwZUREaOi/wMv/qN6ELyCH5vt+a8VfNWzVs1b9W8VfNWzVs1b9W8VfNWzf+gndrnvOZ3VJs/tf5u6Mf/kg99bcNDsiUrxJt05leWTdNdct/4yUxRp8C86aGiWMMHZT6pnH7NfN8etnd1w9DkaXqufpBhGKycPZ5Ymt0z199oajLunlpHg1Zx1BQWvXviSPK60Kn9MkLqaP/8UQ4NIivO0+MV3SUylzvu0vYIIR4yNNysjAvgVHkKjWxodEj202P2rqFP78m6auWpEfZzT08IIxQD80cwjGsYRr2CajSIjYb5fefK7MkssWIgNdW880wUoyNlj6On6yNzYtkj2BEEJx7dycqeSJiuXwHEc1lWhvwoHjrxyLQSx+3MLt/XrGetFan8ECdGV+Jd5SZwWZTSbQ0S8X3eWPdkdjLYRWPvbp60k2ZljXhZRHfQO2pvxQo6M+H7CvP09rPn7Tdzf2MNsHyf/bKNFUn9eh2A/Od18555DUkx0WaNn0AGyTYYzeyIFtVYfiHJ+nj+6IevGs8a1B66g52NUD8rCIGdROAMtyLmkX07JGt/NAOiBLOyHJHs0mTbzcb4HySN9PctLMYj5o5NmL+VncvCh9bIOeETTU6gXaw8l879FhZRdjc6zJexTfY13HEL/NHX3PsHITcCImylISWYVWfQt2xJtYCC45qJFe1ZxCRwoEcR2x9lUYRIZ+LkoHNrTzqIX467UzmOGpU9+9lP/zPm6oaoZ57Yx2gpLF/YOaGm84Sa3RTk0odEoKTTgSTzMcUcS038fkzcl4X0na48zOjum+7IVJ7YE7Lymy7DoZZdQe2NrsuhDwXM953ExdppqGMIvCH4ZwJceTjoH5/zz5N90KXL/ZZCcgZwW2QKZVbWbWHveVKhUJPa0TzizKQCDUO7R+s/l3rU8GI2U00O950vX7y6Zq6ga0e/JrZmarA0ShclEjMQIdG3nRfVpAW3e2Lw8iDH471t3idK92VPBsCaoYfVYMdvpxoNfyeijnAj5swW9fPOjiQp9A0XZrO7/qMf7R6hG/7nWOM7Fl8K1ctYvsYyZvPYhv0m8RVd3azMOVolveNCmGW4gjogu4JYdKpu3y7f/f3Tyo0Ac2zmPP3cPt8pRLPQH/zlBDw8ya8iM9HC4l6Tr/Gdp0FaG9cI3Xi/aeQZFNZVjHNVwzeWC/s7ViX3d3xTaokEI/36xTYPD8rq8cDWo6BXFZvQleZOzU09DBkitd64MZO1B7WRuOHb3NQanXX7GPpmUhV9dksDYpe/9p6FxeV9oX6Gb8HJh761MSdM3PvqbsbDkZwlTUn19APx6SMR4UJ5zUE+0zLUyhD7rOrp8tyTmftp7w3ndwkgh3qm14rzwr6o1PdNO8oeOH+0A0UhVVxHKYslrsEMy61A9sDC23cGhL2rSIUMAKADjRRkrnZfbgR08uBW7b3gfrgi6lkbLcx3o8kjb+82+n1tXzvWbKasSf9BlMzYHgVL82//xd7KYIXiVh5eniyPHNpsJ3JipY1utKrIt1Eg/lqQ1h55yDV2bsuzsKiCCaq4M2wNBg9PvxHKmexXb3rmgb0ZlnGLHrzvTHSEVpdR+EGzvDxLeU1syKPueA7AvH0/3vw9RESSd+086RX6W+fHxNc91fY/iEaNc9PcFrjIGUizB3t3CHImp3Mm04wxsUlNZNz2fHT4JLG3kQ21Fylawlk3TONHpQeXS7CDm3g+JEKZvJC1DsUQuTPcY3m9KU0+okgTI0vwbj/U6g0QmeVRSY2YF/TeV/zzhbIOlXZmP9Mui3k/XopkzN7tFnJi90TLuHPhpA9NiaSYuyHckJUx4G+9cHfDUiifO6fgJtk5GW97K3gbembFM7FzapqQRnooX18jQpuEAL3svwV99VPUxrltOZS60BSaK+sQItxRon1cxAM2ntj8bDIUUvXdin0G+JLogSE3v72m2KiZCuzJ9e/jFeqX9p9fGDHvHU7GqWTj3rnImfVFYWe3BzFl7LAQt8XFloHuXU+vgeowF0dAUldg/Ki7ax1EtxbEGbFDqP4EtimfYNYIk107q+k2inVohs9k1K/52KToawWi1qyJJYWMgrENT5x/B9AzO4auzBw3eZ92oht0/9B6NOXxkK6G954pUtuJRhwnLjo/v7NEjY8IueEEV53SyCouB3Z8jxne/ZPrhYCP93aPJAdoz5mCJBF10Ee+jc9czpLcyzHY9JjSDDhYHVNsmovbUvonJb9g6ljw56YypbldS9wuXZgf8uIx8VUa5eL2wMBPKr7l5zoLZjH4IqzjwFC+JBy1bL0kqVY1qQ8bHb7b6ViT3bIG3wBr9eEOP/k2DNYs6PjS5ngUu+vThCeX+Mx5XTUqe6PKPp7kNzcDLr2OoGKim5c+zXxTfQlFbDiMr3ylPS2sx15jJ+tzphaRN4JZSCCXQZJBUFQqzr8Asc6+KbmotbtAS4voXmvy2sgi+nTGKL7cioIE5Nb4GADtJhbQtEDaMeyYMfJ51FYVPYT41S310z8dZBnus8oMpoGcyh4FBbhyw7NQ4zNwY5DLvb1v0m8N2td/MKUdCbcaiY6Yj8q+zlFtg1p8jVboOkm3WXjz7/zilPfvOh8e8N/Fjric731KPTmronK0xooRTDirzxwBcT4kFY6tTlsfU6rSYrlBp+vjLLMAbuuGfNF0B8DUJ4azAnfAmtVaVq5hXJ6jlAsWV+t/jJGaDyUStva1DFZtXvY0e56u7hH1C2Ru6C+dgO9d7DXaTF213QoLiympxN6YASY/AHZ2fB0XHXIjw3t01liffOlL1Og/0m5HjhyMeAlHVhbah+EzVbnPyEdolcOzfg3icBjlhQ/uxcbfdddfcycfD3ccOsgY239lOoJLoqhitwZQFT0iye/UAEYr7gdagu/ciQv3OfPjVmquaWTcE/GO0R4IClLihu9zTizS63x4B1bobrShXVDi7DRUv6LRFA2OqPLUzScK02DNBOI2flUXHO+2mhHPUHUhxwvQvN1kJFhSHUNy4zOPx5tKD/1EpmLBYSB0ThpabgAZRnDQ/J1cKk9v/kAOHPJq3/9elFaHtTaR5L/+b50P5RdkYfPTRx1mS/Ou5iPzoetlqh28lswde1iIuLjuFNat6Ag119sF0RIHOterQX+qrrLOGtiRklo9pjWn3CLNAa4dPiuWSuosZ+f4nGhOLBatYbDEPV7E4iVo1xWsyYi8jlV+i18C1Z/X6AuYaSA5WSk2jIjLALlCy52t5WZOreOq12HAq6raRdbKfQZOVIBWd69vD3CmbiDN8/w8m0DvpHFzf3o/+l2LK3aGIa4hEkx+2F0bk2ee/Z/PQMs8TTNQx4f9GtRsCQMs0XRupN5A3u9JKynEAEewQ/dD9ddDu5K8lT/U5D/I6Z8EMOFcktdz6SiQtUhCbMDUHKk155DuWXMFqhbfyNrbvcQUPVlTV5fmXCasPAipWmY+jEAXVFXNz9+fPF3hN1shS7fl/lGitdVnyMDm7Hle40nw2W/AZEl3TcwxM1y+0Vt8Plm+goxczGf+Gk7xGGbNZrfnj02r1oaTusMnUj99nsl0/H0cbCXXL00UzrpqGquY7AeLY51jjwF7QtzCkxWA+CyKZq3gesuOZOMiI3qOcsemZevtrht3yt4oXGxfK1wqqhg5HQRzaXFgZkI8N6FeesF4S6y/leAfAI9lCe23G4/HzhzXLVqqJP5uk9TA65+Upp3DkzTPK8H+YzNe0x7V5ToTpNEoebOwEmB2ZpaO3hz5gKGXOgndr4tkv1IZs0zGZp2ZIPbMb20Gid+cRHF6uXJaY3JMmUns8DM3DizdrsLEFhq21Fy6dHVWz06rY6TJrhHCLMhQuE7pz+H1a+B3zfLvfy/YmMl9Fsz9dkqA4zS5nncZ3KgL5y3I+dvkNs4pYyHfw11jJ38uqbbbaGCW5HwlxJ0ZuZ5LNhWoaVa5vVDNtewnwbGbjUPI+S8k1x+eMRebmiPsI1NMonmNU+VsfJBOWtifyL0s+h4qfLJ2rkJv0t3G9F6adG0VzvNiIl/M4A+VqFOidxl6kvU94FAZO8TD3JWFo3Ucs6ZNWIUYwNieLbK7zJkZnl/OlPk4tPHzJ+w6QueTunnpovk36yv8zziOpgy7cP7mxWeI5Axt/z6AYr48Wmw+fS5LrIt57fQ5usHYljW/gHofkh2OjQlxNOq4xsikv7483i5BFq42f6k5TtkXA8GZ11jf1e6cJM89eR/mrct9WB1M/cWh7pr554H+Idsbtn75/f8CUEsDBBQAAgAIAK94iUZTRczFTQAAAGoAAAAbAAAAdW5pdmVyc2FsL3VuaXZlcnNhbC5wbmcueG1ss7GvyM1RKEstKs7Mz7NVMtQzULK34+WyKShKLctMLVeoAIoZ6RlAgJJCpa2SCRK3PDOlJMNWycLCEiGWkZqZnlFiq2RmZg4X1AcaCQBQSwECAAAUAAIACABBTpFGUOe45kIEAAB0DgAAHQAAAAAAAAABAAAAAAAAAAAAdW5pdmVyc2FsL2NvbW1vbl9tZXNzYWdlcy5sbmdQSwECAAAUAAIACABBTpFGeGhwUj0EAAA9DgAALgAAAAAAAAABAAAAAAB9BAAAdW5pdmVyc2FsL2N1c3RvbV9wcmVzZXRzLzAvY29tbW9uX21lc3NhZ2VzLmxuZ1BLAQIAABQAAgAIAEFOkUYdEdZ1KAQAAP4PAAAnAAAAAAAAAAEAAAAAAAYJAAB1bml2ZXJzYWwvZmxhc2hfcHVibGlzaGluZ19zZXR0aW5ncy54bWxQSwECAAAUAAIACABBTpFGy3B1C7cCAABUCgAAIQAAAAAAAAABAAAAAABzDQAAdW5pdmVyc2FsL2ZsYXNoX3NraW5fc2V0dGluZ3MueG1sUEsBAgAAFAACAAgAQU6RRius6/n8AwAADw8AACYAAAAAAAAAAQAAAAAAaRAAAHVuaXZlcnNhbC9odG1sX3B1Ymxpc2hpbmdfc2V0dGluZ3MueG1sUEsBAgAAFAACAAgAQU6RRm6HjzybAQAAHgYAAB8AAAAAAAAAAQAAAAAAqRQAAHVuaXZlcnNhbC9odG1sX3NraW5fc2V0dGluZ3MuanNQSwECAAAUAAIACABBTpFGIABUxugAAACTAQAAGgAAAAAAAAABAAAAAACBFgAAdW5pdmVyc2FsL2kxOG5fcHJlc2V0cy54bWxQSwECAAAUAAIACABBTpFGrFD4jWcAAABoAAAAHAAAAAAAAAABAAAAAAChFwAAdW5pdmVyc2FsL2xvY2FsX3NldHRpbmdzLnhtbFBLAQIAABQAAgAIAHa4w0TOggk37AIAAIgIAAAUAAAAAAAAAAEAAAAAAEIYAAB1bml2ZXJzYWwvcGxheWVyLnhtbFBLAQIAABQAAgAIAEFOkUYUpKuaNAgAANwdAAApAAAAAAAAAAEAAAAAAGAbAAB1bml2ZXJzYWwvc2tpbl9jdXN0b21pemF0aW9uX3NldHRpbmdzLnhtbFBLAQIAABQAAgAIAK94iUb7tXeZHCsAAAdQAAAXAAAAAAAAAAAAAAAAANsjAAB1bml2ZXJzYWwvdW5pdmVyc2FsLnBuZ1BLAQIAABQAAgAIAK94iUZTRczFTQAAAGoAAAAbAAAAAAAAAAEAAAAAACxPAAB1bml2ZXJzYWwvdW5pdmVyc2FsLnBuZy54bWxQSwUGAAAAAAwADAClAwAAsk8AAAAA"/>
  <p:tag name="ISPRING_RESOURCE_PATHS_HASH_PRESENTER" val="238426ec83c7f6875465f1277dd44d8beb9e322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项目一：PHP网站搭建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heme/theme1.xml><?xml version="1.0" encoding="utf-8"?>
<a:theme xmlns:a="http://schemas.openxmlformats.org/drawingml/2006/main" name="默认设计模板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93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gradFill flip="none" rotWithShape="1">
            <a:gsLst>
              <a:gs pos="100000">
                <a:srgbClr val="C00000"/>
              </a:gs>
              <a:gs pos="20000">
                <a:srgbClr val="FF0000"/>
              </a:gs>
              <a:gs pos="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prstDash val="solid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 flip="none" rotWithShape="1">
          <a:gsLst>
            <a:gs pos="50000">
              <a:srgbClr val="C1EFFF"/>
            </a:gs>
            <a:gs pos="0">
              <a:schemeClr val="bg1">
                <a:lumMod val="4000"/>
                <a:lumOff val="96000"/>
                <a:alpha val="0"/>
              </a:schemeClr>
            </a:gs>
            <a:gs pos="100000">
              <a:schemeClr val="bg1">
                <a:alpha val="0"/>
              </a:schemeClr>
            </a:gs>
          </a:gsLst>
          <a:lin ang="0" scaled="0"/>
          <a:tileRect/>
        </a:gradFill>
      </a:spPr>
      <a:bodyPr wrap="square" anchor="ctr" anchorCtr="1">
        <a:spAutoFit/>
      </a:bodyPr>
      <a:lstStyle>
        <a:defPPr>
          <a:defRPr sz="8000" b="1" dirty="0">
            <a:solidFill>
              <a:srgbClr val="00B0F0"/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19924</TotalTime>
  <Pages>0</Pages>
  <Words>7454</Words>
  <Characters>0</Characters>
  <Application>Microsoft Office PowerPoint</Application>
  <DocSecurity>0</DocSecurity>
  <PresentationFormat>全屏显示(4:3)</PresentationFormat>
  <Lines>0</Lines>
  <Paragraphs>961</Paragraphs>
  <Slides>128</Slides>
  <Notes>125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128</vt:i4>
      </vt:variant>
    </vt:vector>
  </HeadingPairs>
  <TitlesOfParts>
    <vt:vector size="130" baseType="lpstr">
      <vt:lpstr>默认设计模板</vt:lpstr>
      <vt:lpstr>Visio</vt:lpstr>
      <vt:lpstr>第3章 Nginx的安装</vt:lpstr>
      <vt:lpstr>目录</vt:lpstr>
      <vt:lpstr>3.1 Linux服务器搭建</vt:lpstr>
      <vt:lpstr>3.1 Linux服务器搭建</vt:lpstr>
      <vt:lpstr>3.1 Linux服务器搭建</vt:lpstr>
      <vt:lpstr>3.1 Linux服务器搭建</vt:lpstr>
      <vt:lpstr>3.1 Linux服务器搭建</vt:lpstr>
      <vt:lpstr>3.1 Linux服务器搭建</vt:lpstr>
      <vt:lpstr>3.1 Linux服务器搭建</vt:lpstr>
      <vt:lpstr>3.1 Linux服务器搭建</vt:lpstr>
      <vt:lpstr>3.1 Linux服务器搭建</vt:lpstr>
      <vt:lpstr>3.1 Linux服务器搭建</vt:lpstr>
      <vt:lpstr>3.1 Linux服务器搭建</vt:lpstr>
      <vt:lpstr>3.1 Linux服务器搭建</vt:lpstr>
      <vt:lpstr>3.1 Linux服务器搭建</vt:lpstr>
      <vt:lpstr>3.1 Linux服务器搭建</vt:lpstr>
      <vt:lpstr>3.1 Linux服务器搭建</vt:lpstr>
      <vt:lpstr>3.1 Linux服务器搭建</vt:lpstr>
      <vt:lpstr>3.1 Linux服务器搭建</vt:lpstr>
      <vt:lpstr>3.1 Linux服务器搭建</vt:lpstr>
      <vt:lpstr>3.1 Linux服务器搭建</vt:lpstr>
      <vt:lpstr>3.1 Linux服务器搭建</vt:lpstr>
      <vt:lpstr>3.1 Linux服务器搭建</vt:lpstr>
      <vt:lpstr>3.1 Linux服务器搭建</vt:lpstr>
      <vt:lpstr>3.1 Linux服务器搭建</vt:lpstr>
      <vt:lpstr>3.1 Linux服务器搭建</vt:lpstr>
      <vt:lpstr>3.1 Linux服务器搭建</vt:lpstr>
      <vt:lpstr>3.1 Linux服务器搭建</vt:lpstr>
      <vt:lpstr>3.1 Linux服务器搭建</vt:lpstr>
      <vt:lpstr>3.1 Linux服务器搭建</vt:lpstr>
      <vt:lpstr>3.1 Linux服务器搭建</vt:lpstr>
      <vt:lpstr>3.1 Linux服务器搭建</vt:lpstr>
      <vt:lpstr>3.1 Linux服务器搭建</vt:lpstr>
      <vt:lpstr>3.1 Linux服务器搭建</vt:lpstr>
      <vt:lpstr>3.1 Linux服务器搭建</vt:lpstr>
      <vt:lpstr>3.1 Linux服务器搭建</vt:lpstr>
      <vt:lpstr>3.1 Linux服务器搭建</vt:lpstr>
      <vt:lpstr>3.1 Linux服务器搭建</vt:lpstr>
      <vt:lpstr>3.1 Linux服务器搭建</vt:lpstr>
      <vt:lpstr>3.1 Linux服务器搭建</vt:lpstr>
      <vt:lpstr>3.1 Linux服务器搭建</vt:lpstr>
      <vt:lpstr>3.1 Linux服务器搭建</vt:lpstr>
      <vt:lpstr>3.1 Linux服务器搭建</vt:lpstr>
      <vt:lpstr>3.1 Linux服务器搭建</vt:lpstr>
      <vt:lpstr>3.1 Linux服务器搭建</vt:lpstr>
      <vt:lpstr>3.1 Linux服务器搭建</vt:lpstr>
      <vt:lpstr>3.1 Linux服务器搭建</vt:lpstr>
      <vt:lpstr>3.1 Linux服务器搭建</vt:lpstr>
      <vt:lpstr>3.1 Linux服务器搭建</vt:lpstr>
      <vt:lpstr>3.1 Linux服务器搭建</vt:lpstr>
      <vt:lpstr>3.1 Linux服务器搭建</vt:lpstr>
      <vt:lpstr>3.1 Linux服务器搭建</vt:lpstr>
      <vt:lpstr>3.1 Linux服务器搭建</vt:lpstr>
      <vt:lpstr>3.1 Linux服务器搭建</vt:lpstr>
      <vt:lpstr>3.1 Linux服务器搭建</vt:lpstr>
      <vt:lpstr>3.1 Linux服务器搭建</vt:lpstr>
      <vt:lpstr>3.1 Linux服务器搭建</vt:lpstr>
      <vt:lpstr>3.1 Linux服务器搭建</vt:lpstr>
      <vt:lpstr>3.1 Linux服务器搭建</vt:lpstr>
      <vt:lpstr>3.1 Linux服务器搭建</vt:lpstr>
      <vt:lpstr>3.1 Linux服务器搭建</vt:lpstr>
      <vt:lpstr>3.1 Linux服务器搭建</vt:lpstr>
      <vt:lpstr>3.1 Linux服务器搭建</vt:lpstr>
      <vt:lpstr>3.1 Linux服务器搭建</vt:lpstr>
      <vt:lpstr>3.1 Linux服务器搭建</vt:lpstr>
      <vt:lpstr>3.1 Linux服务器搭建</vt:lpstr>
      <vt:lpstr>3.1 Linux服务器搭建</vt:lpstr>
      <vt:lpstr>3.1 Linux服务器搭建</vt:lpstr>
      <vt:lpstr>3.1 Linux服务器搭建</vt:lpstr>
      <vt:lpstr>3.1 Linux服务器搭建</vt:lpstr>
      <vt:lpstr>3.1 Linux服务器搭建</vt:lpstr>
      <vt:lpstr>3.1 Linux服务器搭建</vt:lpstr>
      <vt:lpstr>3.1 Linux服务器搭建</vt:lpstr>
      <vt:lpstr>3.1 Linux服务器搭建</vt:lpstr>
      <vt:lpstr>3.1 Linux服务器搭建</vt:lpstr>
      <vt:lpstr>3.2 Linux环境下安装Nginx</vt:lpstr>
      <vt:lpstr>3.2 Linux环境下安装Nginx</vt:lpstr>
      <vt:lpstr>3.2 Linux环境下安装Nginx</vt:lpstr>
      <vt:lpstr>3.2 Linux环境下安装Nginx</vt:lpstr>
      <vt:lpstr>3.2 Linux环境下安装Nginx</vt:lpstr>
      <vt:lpstr>3.2 Linux环境下安装Nginx</vt:lpstr>
      <vt:lpstr>3.2 Linux环境下安装Nginx</vt:lpstr>
      <vt:lpstr>3.2 Linux环境下安装Nginx</vt:lpstr>
      <vt:lpstr>3.2 Linux环境下安装Nginx</vt:lpstr>
      <vt:lpstr>3.2 Linux环境下安装Nginx</vt:lpstr>
      <vt:lpstr>3.2 Linux环境下安装Nginx</vt:lpstr>
      <vt:lpstr>3.2 Linux环境下安装Nginx</vt:lpstr>
      <vt:lpstr>3.2 Linux环境下安装Nginx</vt:lpstr>
      <vt:lpstr>3.2 Linux环境下安装Nginx</vt:lpstr>
      <vt:lpstr>3.2 Linux环境下安装Nginx</vt:lpstr>
      <vt:lpstr>3.2 Linux环境下安装Nginx</vt:lpstr>
      <vt:lpstr>3.2 Linux环境下安装Nginx</vt:lpstr>
      <vt:lpstr>3.2 Linux环境下安装Nginx</vt:lpstr>
      <vt:lpstr>3.2 Linux环境下安装Nginx</vt:lpstr>
      <vt:lpstr>3.2 Linux环境下安装Nginx</vt:lpstr>
      <vt:lpstr>3.2 Linux环境下安装Nginx</vt:lpstr>
      <vt:lpstr>3.2 Linux环境下安装Nginx</vt:lpstr>
      <vt:lpstr>3.2 Linux环境下安装Nginx</vt:lpstr>
      <vt:lpstr>3.2 Linux环境下安装Nginx</vt:lpstr>
      <vt:lpstr>3.2 Linux环境下安装Nginx</vt:lpstr>
      <vt:lpstr>3.2 Linux环境下安装Nginx</vt:lpstr>
      <vt:lpstr>3.2 Linux环境下安装Nginx</vt:lpstr>
      <vt:lpstr>3.2 Linux环境下安装Nginx</vt:lpstr>
      <vt:lpstr>3.2 Linux环境下安装Nginx</vt:lpstr>
      <vt:lpstr>3.2 Linux环境下安装Nginx</vt:lpstr>
      <vt:lpstr>3.2 Linux环境下安装Nginx</vt:lpstr>
      <vt:lpstr>3.2 Linux环境下安装Nginx</vt:lpstr>
      <vt:lpstr>3.2 Linux环境下安装Nginx</vt:lpstr>
      <vt:lpstr>3.2 Linux环境下安装Nginx</vt:lpstr>
      <vt:lpstr>3.2 Linux环境下安装Nginx</vt:lpstr>
      <vt:lpstr>3.2 Linux环境下安装Nginx</vt:lpstr>
      <vt:lpstr>3.2 Linux环境下安装Nginx</vt:lpstr>
      <vt:lpstr>3.2 Linux环境下安装Nginx</vt:lpstr>
      <vt:lpstr>3.2 Linux环境下安装Nginx</vt:lpstr>
      <vt:lpstr>3.2 Linux环境下安装Nginx</vt:lpstr>
      <vt:lpstr>3.2 Linux环境下安装Nginx</vt:lpstr>
      <vt:lpstr>3.2 Linux环境下安装Nginx</vt:lpstr>
      <vt:lpstr>3.2 Linux环境下安装Nginx</vt:lpstr>
      <vt:lpstr>3.2 Linux环境下安装Nginx</vt:lpstr>
      <vt:lpstr>3.2 Linux环境下安装Nginx</vt:lpstr>
      <vt:lpstr>3.3 Windows环境下使用Nginx</vt:lpstr>
      <vt:lpstr>3.3 Windows环境下使用Nginx</vt:lpstr>
      <vt:lpstr>3.3 Windows环境下使用Nginx</vt:lpstr>
      <vt:lpstr>3.3 Windows环境下使用Nginx</vt:lpstr>
      <vt:lpstr>3.3 Windows环境下使用Nginx</vt:lpstr>
      <vt:lpstr>3.3 Windows环境下使用Nginx</vt:lpstr>
      <vt:lpstr>课后练习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项目一：PHP网站搭建</dc:title>
  <dc:creator>www</dc:creator>
  <cp:lastModifiedBy>www</cp:lastModifiedBy>
  <cp:revision>2023</cp:revision>
  <dcterms:created xsi:type="dcterms:W3CDTF">2013-01-25T01:44:32Z</dcterms:created>
  <dcterms:modified xsi:type="dcterms:W3CDTF">2016-12-28T07:28:26Z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2052-9.1.0.4517</vt:lpwstr>
  </property>
</Properties>
</file>