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notesSlides/notesSlide102.xml" ContentType="application/vnd.openxmlformats-officedocument.presentationml.notesSlide+xml"/>
  <Override PartName="/ppt/tags/tag104.xml" ContentType="application/vnd.openxmlformats-officedocument.presentationml.tags+xml"/>
  <Override PartName="/ppt/notesSlides/notesSlide103.xml" ContentType="application/vnd.openxmlformats-officedocument.presentationml.notesSlide+xml"/>
  <Override PartName="/ppt/tags/tag105.xml" ContentType="application/vnd.openxmlformats-officedocument.presentationml.tags+xml"/>
  <Override PartName="/ppt/notesSlides/notesSlide104.xml" ContentType="application/vnd.openxmlformats-officedocument.presentationml.notesSlide+xml"/>
  <Override PartName="/ppt/tags/tag106.xml" ContentType="application/vnd.openxmlformats-officedocument.presentationml.tags+xml"/>
  <Override PartName="/ppt/notesSlides/notesSlide105.xml" ContentType="application/vnd.openxmlformats-officedocument.presentationml.notesSlide+xml"/>
  <Override PartName="/ppt/tags/tag107.xml" ContentType="application/vnd.openxmlformats-officedocument.presentationml.tags+xml"/>
  <Override PartName="/ppt/notesSlides/notesSlide106.xml" ContentType="application/vnd.openxmlformats-officedocument.presentationml.notesSlide+xml"/>
  <Override PartName="/ppt/tags/tag108.xml" ContentType="application/vnd.openxmlformats-officedocument.presentationml.tags+xml"/>
  <Override PartName="/ppt/notesSlides/notesSlide107.xml" ContentType="application/vnd.openxmlformats-officedocument.presentationml.notesSlide+xml"/>
  <Override PartName="/ppt/tags/tag109.xml" ContentType="application/vnd.openxmlformats-officedocument.presentationml.tags+xml"/>
  <Override PartName="/ppt/notesSlides/notesSlide108.xml" ContentType="application/vnd.openxmlformats-officedocument.presentationml.notesSlide+xml"/>
  <Override PartName="/ppt/tags/tag110.xml" ContentType="application/vnd.openxmlformats-officedocument.presentationml.tags+xml"/>
  <Override PartName="/ppt/notesSlides/notesSlide109.xml" ContentType="application/vnd.openxmlformats-officedocument.presentationml.notesSlide+xml"/>
  <Override PartName="/ppt/tags/tag111.xml" ContentType="application/vnd.openxmlformats-officedocument.presentationml.tags+xml"/>
  <Override PartName="/ppt/notesSlides/notesSlide110.xml" ContentType="application/vnd.openxmlformats-officedocument.presentationml.notesSlide+xml"/>
  <Override PartName="/ppt/tags/tag112.xml" ContentType="application/vnd.openxmlformats-officedocument.presentationml.tags+xml"/>
  <Override PartName="/ppt/notesSlides/notesSlide111.xml" ContentType="application/vnd.openxmlformats-officedocument.presentationml.notesSlide+xml"/>
  <Override PartName="/ppt/tags/tag113.xml" ContentType="application/vnd.openxmlformats-officedocument.presentationml.tags+xml"/>
  <Override PartName="/ppt/notesSlides/notesSlide112.xml" ContentType="application/vnd.openxmlformats-officedocument.presentationml.notesSlide+xml"/>
  <Override PartName="/ppt/tags/tag114.xml" ContentType="application/vnd.openxmlformats-officedocument.presentationml.tags+xml"/>
  <Override PartName="/ppt/notesSlides/notesSlide113.xml" ContentType="application/vnd.openxmlformats-officedocument.presentationml.notesSlide+xml"/>
  <Override PartName="/ppt/tags/tag115.xml" ContentType="application/vnd.openxmlformats-officedocument.presentationml.tags+xml"/>
  <Override PartName="/ppt/notesSlides/notesSlide114.xml" ContentType="application/vnd.openxmlformats-officedocument.presentationml.notesSlide+xml"/>
  <Override PartName="/ppt/tags/tag116.xml" ContentType="application/vnd.openxmlformats-officedocument.presentationml.tags+xml"/>
  <Override PartName="/ppt/notesSlides/notesSlide115.xml" ContentType="application/vnd.openxmlformats-officedocument.presentationml.notesSlide+xml"/>
  <Override PartName="/ppt/tags/tag117.xml" ContentType="application/vnd.openxmlformats-officedocument.presentationml.tags+xml"/>
  <Override PartName="/ppt/notesSlides/notesSlide116.xml" ContentType="application/vnd.openxmlformats-officedocument.presentationml.notesSlide+xml"/>
  <Override PartName="/ppt/tags/tag118.xml" ContentType="application/vnd.openxmlformats-officedocument.presentationml.tags+xml"/>
  <Override PartName="/ppt/notesSlides/notesSlide117.xml" ContentType="application/vnd.openxmlformats-officedocument.presentationml.notesSlide+xml"/>
  <Override PartName="/ppt/tags/tag119.xml" ContentType="application/vnd.openxmlformats-officedocument.presentationml.tags+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256" r:id="rId2"/>
    <p:sldId id="821" r:id="rId3"/>
    <p:sldId id="822" r:id="rId4"/>
    <p:sldId id="660" r:id="rId5"/>
    <p:sldId id="825" r:id="rId6"/>
    <p:sldId id="826" r:id="rId7"/>
    <p:sldId id="823" r:id="rId8"/>
    <p:sldId id="827" r:id="rId9"/>
    <p:sldId id="828" r:id="rId10"/>
    <p:sldId id="829" r:id="rId11"/>
    <p:sldId id="824" r:id="rId12"/>
    <p:sldId id="830" r:id="rId13"/>
    <p:sldId id="832" r:id="rId14"/>
    <p:sldId id="831" r:id="rId15"/>
    <p:sldId id="833" r:id="rId16"/>
    <p:sldId id="834" r:id="rId17"/>
    <p:sldId id="836" r:id="rId18"/>
    <p:sldId id="837" r:id="rId19"/>
    <p:sldId id="835" r:id="rId20"/>
    <p:sldId id="839" r:id="rId21"/>
    <p:sldId id="840" r:id="rId22"/>
    <p:sldId id="841" r:id="rId23"/>
    <p:sldId id="842" r:id="rId24"/>
    <p:sldId id="843" r:id="rId25"/>
    <p:sldId id="844" r:id="rId26"/>
    <p:sldId id="845" r:id="rId27"/>
    <p:sldId id="838" r:id="rId28"/>
    <p:sldId id="846" r:id="rId29"/>
    <p:sldId id="847" r:id="rId30"/>
    <p:sldId id="848" r:id="rId31"/>
    <p:sldId id="849" r:id="rId32"/>
    <p:sldId id="850" r:id="rId33"/>
    <p:sldId id="851" r:id="rId34"/>
    <p:sldId id="852" r:id="rId35"/>
    <p:sldId id="853" r:id="rId36"/>
    <p:sldId id="854" r:id="rId37"/>
    <p:sldId id="855" r:id="rId38"/>
    <p:sldId id="856" r:id="rId39"/>
    <p:sldId id="859" r:id="rId40"/>
    <p:sldId id="857" r:id="rId41"/>
    <p:sldId id="860" r:id="rId42"/>
    <p:sldId id="858" r:id="rId43"/>
    <p:sldId id="861" r:id="rId44"/>
    <p:sldId id="862" r:id="rId45"/>
    <p:sldId id="863" r:id="rId46"/>
    <p:sldId id="864" r:id="rId47"/>
    <p:sldId id="865" r:id="rId48"/>
    <p:sldId id="870" r:id="rId49"/>
    <p:sldId id="866" r:id="rId50"/>
    <p:sldId id="871" r:id="rId51"/>
    <p:sldId id="872" r:id="rId52"/>
    <p:sldId id="873" r:id="rId53"/>
    <p:sldId id="874" r:id="rId54"/>
    <p:sldId id="876" r:id="rId55"/>
    <p:sldId id="875" r:id="rId56"/>
    <p:sldId id="877" r:id="rId57"/>
    <p:sldId id="879" r:id="rId58"/>
    <p:sldId id="880" r:id="rId59"/>
    <p:sldId id="881" r:id="rId60"/>
    <p:sldId id="878" r:id="rId61"/>
    <p:sldId id="867" r:id="rId62"/>
    <p:sldId id="868" r:id="rId63"/>
    <p:sldId id="882" r:id="rId64"/>
    <p:sldId id="883" r:id="rId65"/>
    <p:sldId id="884" r:id="rId66"/>
    <p:sldId id="885" r:id="rId67"/>
    <p:sldId id="886" r:id="rId68"/>
    <p:sldId id="888" r:id="rId69"/>
    <p:sldId id="887" r:id="rId70"/>
    <p:sldId id="889" r:id="rId71"/>
    <p:sldId id="890" r:id="rId72"/>
    <p:sldId id="892" r:id="rId73"/>
    <p:sldId id="893" r:id="rId74"/>
    <p:sldId id="869" r:id="rId75"/>
    <p:sldId id="894" r:id="rId76"/>
    <p:sldId id="895" r:id="rId77"/>
    <p:sldId id="896" r:id="rId78"/>
    <p:sldId id="897" r:id="rId79"/>
    <p:sldId id="902" r:id="rId80"/>
    <p:sldId id="903" r:id="rId81"/>
    <p:sldId id="904" r:id="rId82"/>
    <p:sldId id="905" r:id="rId83"/>
    <p:sldId id="906" r:id="rId84"/>
    <p:sldId id="907" r:id="rId85"/>
    <p:sldId id="908" r:id="rId86"/>
    <p:sldId id="909" r:id="rId87"/>
    <p:sldId id="910" r:id="rId88"/>
    <p:sldId id="898" r:id="rId89"/>
    <p:sldId id="911" r:id="rId90"/>
    <p:sldId id="912" r:id="rId91"/>
    <p:sldId id="913" r:id="rId92"/>
    <p:sldId id="915" r:id="rId93"/>
    <p:sldId id="914" r:id="rId94"/>
    <p:sldId id="916" r:id="rId95"/>
    <p:sldId id="917" r:id="rId96"/>
    <p:sldId id="918" r:id="rId97"/>
    <p:sldId id="920" r:id="rId98"/>
    <p:sldId id="919" r:id="rId99"/>
    <p:sldId id="921" r:id="rId100"/>
    <p:sldId id="899" r:id="rId101"/>
    <p:sldId id="922" r:id="rId102"/>
    <p:sldId id="923" r:id="rId103"/>
    <p:sldId id="924" r:id="rId104"/>
    <p:sldId id="900" r:id="rId105"/>
    <p:sldId id="925" r:id="rId106"/>
    <p:sldId id="926" r:id="rId107"/>
    <p:sldId id="927" r:id="rId108"/>
    <p:sldId id="928" r:id="rId109"/>
    <p:sldId id="929" r:id="rId110"/>
    <p:sldId id="930" r:id="rId111"/>
    <p:sldId id="931" r:id="rId112"/>
    <p:sldId id="932" r:id="rId113"/>
    <p:sldId id="933" r:id="rId114"/>
    <p:sldId id="934" r:id="rId115"/>
    <p:sldId id="935" r:id="rId116"/>
    <p:sldId id="936" r:id="rId117"/>
    <p:sldId id="901" r:id="rId118"/>
    <p:sldId id="937" r:id="rId119"/>
    <p:sldId id="938" r:id="rId120"/>
    <p:sldId id="939" r:id="rId121"/>
    <p:sldId id="820" r:id="rId122"/>
    <p:sldId id="779" r:id="rId123"/>
  </p:sldIdLst>
  <p:sldSz cx="9144000" cy="6858000" type="screen4x3"/>
  <p:notesSz cx="6858000" cy="9144000"/>
  <p:custDataLst>
    <p:tags r:id="rId125"/>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iaozhiming" initials="qzm" lastIdx="11" clrIdx="0"/>
  <p:cmAuthor id="1" name="www" initials="w"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1F9"/>
    <a:srgbClr val="CBE3F2"/>
    <a:srgbClr val="FBFBFB"/>
    <a:srgbClr val="00B4E9"/>
    <a:srgbClr val="EBFAFF"/>
    <a:srgbClr val="E7F9FF"/>
    <a:srgbClr val="B9EEFF"/>
    <a:srgbClr val="93E5FF"/>
    <a:srgbClr val="FF0000"/>
    <a:srgbClr val="FFD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597" autoAdjust="0"/>
    <p:restoredTop sz="95704" autoAdjust="0"/>
  </p:normalViewPr>
  <p:slideViewPr>
    <p:cSldViewPr snapToGrid="0" snapToObjects="1">
      <p:cViewPr>
        <p:scale>
          <a:sx n="75" d="100"/>
          <a:sy n="75" d="100"/>
        </p:scale>
        <p:origin x="-2628" y="-858"/>
      </p:cViewPr>
      <p:guideLst>
        <p:guide orient="horz" pos="2113"/>
        <p:guide pos="2881"/>
      </p:guideLst>
    </p:cSldViewPr>
  </p:slideViewPr>
  <p:outlineViewPr>
    <p:cViewPr>
      <p:scale>
        <a:sx n="33" d="100"/>
        <a:sy n="33" d="100"/>
      </p:scale>
      <p:origin x="0" y="3168"/>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ED9BD2E9-3CC8-444B-8BF3-942A42052CFF}" type="datetimeFigureOut">
              <a:rPr lang="zh-CN" altLang="en-US"/>
              <a:pPr>
                <a:defRPr/>
              </a:pPr>
              <a:t>2017/9/18</a:t>
            </a:fld>
            <a:endParaRPr lang="en-US"/>
          </a:p>
        </p:txBody>
      </p:sp>
      <p:sp>
        <p:nvSpPr>
          <p:cNvPr id="5530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4002A676-0DC2-4E3A-B4C2-1AF4832E0ED3}" type="slidenum">
              <a:rPr lang="zh-CN" altLang="en-US"/>
              <a:pPr>
                <a:defRPr/>
              </a:pPr>
              <a:t>‹#›</a:t>
            </a:fld>
            <a:endParaRPr lang="en-US" altLang="zh-CN"/>
          </a:p>
        </p:txBody>
      </p:sp>
    </p:spTree>
    <p:extLst>
      <p:ext uri="{BB962C8B-B14F-4D97-AF65-F5344CB8AC3E}">
        <p14:creationId xmlns:p14="http://schemas.microsoft.com/office/powerpoint/2010/main" val="2075806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smtClean="0"/>
          </a:p>
        </p:txBody>
      </p:sp>
      <p:sp>
        <p:nvSpPr>
          <p:cNvPr id="5632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72D7434D-6A1D-4361-BAC4-862C73DB2060}" type="slidenum">
              <a:rPr lang="zh-CN" altLang="en-US" smtClean="0">
                <a:latin typeface="Arial" pitchFamily="34" charset="0"/>
              </a:rPr>
              <a:pPr eaLnBrk="1" hangingPunct="1">
                <a:spcBef>
                  <a:spcPct val="0"/>
                </a:spcBef>
                <a:buFontTx/>
                <a:buNone/>
              </a:pPr>
              <a:t>1</a:t>
            </a:fld>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a:t>
            </a:fld>
            <a:endParaRPr lang="en-US" altLang="zh-CN"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102</a:t>
            </a:fld>
            <a:endParaRPr lang="en-US" altLang="zh-CN" smtClean="0">
              <a:latin typeface="Arial"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103</a:t>
            </a:fld>
            <a:endParaRPr lang="en-US" altLang="zh-CN" smtClean="0">
              <a:latin typeface="Arial"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104</a:t>
            </a:fld>
            <a:endParaRPr lang="en-US" altLang="zh-CN" smtClean="0">
              <a:latin typeface="Arial"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105</a:t>
            </a:fld>
            <a:endParaRPr lang="en-US" altLang="zh-CN" smtClean="0">
              <a:latin typeface="Arial"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106</a:t>
            </a:fld>
            <a:endParaRPr lang="en-US" altLang="zh-CN" smtClean="0">
              <a:latin typeface="Arial"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107</a:t>
            </a:fld>
            <a:endParaRPr lang="en-US" altLang="zh-CN" smtClean="0">
              <a:latin typeface="Arial"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108</a:t>
            </a:fld>
            <a:endParaRPr lang="en-US" altLang="zh-CN" smtClean="0">
              <a:latin typeface="Arial"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109</a:t>
            </a:fld>
            <a:endParaRPr lang="en-US" altLang="zh-CN"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110</a:t>
            </a:fld>
            <a:endParaRPr lang="en-US" altLang="zh-CN" smtClean="0">
              <a:latin typeface="Arial"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111</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13</a:t>
            </a:fld>
            <a:endParaRPr lang="en-US" altLang="zh-CN" smtClean="0">
              <a:latin typeface="Arial"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112</a:t>
            </a:fld>
            <a:endParaRPr lang="en-US" altLang="zh-CN" smtClean="0">
              <a:latin typeface="Arial"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113</a:t>
            </a:fld>
            <a:endParaRPr lang="en-US" altLang="zh-CN" smtClean="0">
              <a:latin typeface="Arial"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114</a:t>
            </a:fld>
            <a:endParaRPr lang="en-US" altLang="zh-CN" smtClean="0">
              <a:latin typeface="Arial"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115</a:t>
            </a:fld>
            <a:endParaRPr lang="en-US" altLang="zh-CN" smtClean="0">
              <a:latin typeface="Arial"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116</a:t>
            </a:fld>
            <a:endParaRPr lang="en-US" altLang="zh-CN" smtClean="0">
              <a:latin typeface="Arial"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117</a:t>
            </a:fld>
            <a:endParaRPr lang="en-US" altLang="zh-CN" smtClean="0">
              <a:latin typeface="Arial"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118</a:t>
            </a:fld>
            <a:endParaRPr lang="en-US" altLang="zh-CN" smtClean="0">
              <a:latin typeface="Arial"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119</a:t>
            </a:fld>
            <a:endParaRPr lang="en-US" altLang="zh-CN" smtClean="0">
              <a:latin typeface="Arial"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120</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14</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15</a:t>
            </a:fld>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16</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17</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18</a:t>
            </a:fld>
            <a:endParaRPr lang="en-US"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19</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20</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a:t>
            </a:fld>
            <a:endParaRPr lang="en-US" altLang="zh-CN"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22</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23</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24</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25</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26</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27</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28</a:t>
            </a:fld>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29</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30</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31</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a:t>
            </a:fld>
            <a:endParaRPr lang="en-US"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32</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33</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34</a:t>
            </a:fld>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35</a:t>
            </a:fld>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36</a:t>
            </a:fld>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37</a:t>
            </a:fld>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38</a:t>
            </a:fld>
            <a:endParaRPr lang="en-US" altLang="zh-CN"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39</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40</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41</a:t>
            </a:fld>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a:t>
            </a:fld>
            <a:endParaRPr lang="en-US" altLang="zh-CN"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42</a:t>
            </a:fld>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43</a:t>
            </a:fld>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44</a:t>
            </a:fld>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45</a:t>
            </a:fld>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46</a:t>
            </a:fld>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47</a:t>
            </a:fld>
            <a:endParaRPr lang="en-US"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48</a:t>
            </a:fld>
            <a:endParaRPr lang="en-US"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49</a:t>
            </a:fld>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50</a:t>
            </a:fld>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51</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a:t>
            </a:fld>
            <a:endParaRPr lang="en-US" altLang="zh-CN"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52</a:t>
            </a:fld>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53</a:t>
            </a:fld>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54</a:t>
            </a:fld>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55</a:t>
            </a:fld>
            <a:endParaRPr lang="en-US"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56</a:t>
            </a:fld>
            <a:endParaRPr lang="en-US"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57</a:t>
            </a:fld>
            <a:endParaRPr lang="en-US"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58</a:t>
            </a:fld>
            <a:endParaRPr lang="en-US"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59</a:t>
            </a:fld>
            <a:endParaRPr lang="en-US"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60</a:t>
            </a:fld>
            <a:endParaRPr lang="en-US"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61</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a:t>
            </a:fld>
            <a:endParaRPr lang="en-US" altLang="zh-CN"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62</a:t>
            </a:fld>
            <a:endParaRPr lang="en-US"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63</a:t>
            </a:fld>
            <a:endParaRPr lang="en-US"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64</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65</a:t>
            </a:fld>
            <a:endParaRPr lang="en-US" altLang="zh-CN"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66</a:t>
            </a:fld>
            <a:endParaRPr lang="en-US"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67</a:t>
            </a:fld>
            <a:endParaRPr lang="en-US" altLang="zh-CN"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68</a:t>
            </a:fld>
            <a:endParaRPr lang="en-US" altLang="zh-CN" smtClean="0">
              <a:latin typeface="Arial"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69</a:t>
            </a:fld>
            <a:endParaRPr lang="en-US" altLang="zh-CN"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70</a:t>
            </a:fld>
            <a:endParaRPr lang="en-US" altLang="zh-CN" smtClean="0">
              <a:latin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71</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a:t>
            </a:fld>
            <a:endParaRPr lang="en-US" altLang="zh-CN"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72</a:t>
            </a:fld>
            <a:endParaRPr lang="en-US" altLang="zh-CN"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73</a:t>
            </a:fld>
            <a:endParaRPr lang="en-US" altLang="zh-CN"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74</a:t>
            </a:fld>
            <a:endParaRPr lang="en-US" altLang="zh-CN" smtClean="0">
              <a:latin typeface="Arial"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75</a:t>
            </a:fld>
            <a:endParaRPr lang="en-US" altLang="zh-CN"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76</a:t>
            </a:fld>
            <a:endParaRPr lang="en-US" altLang="zh-CN" smtClean="0">
              <a:latin typeface="Arial"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77</a:t>
            </a:fld>
            <a:endParaRPr lang="en-US" altLang="zh-CN" smtClean="0">
              <a:latin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78</a:t>
            </a:fld>
            <a:endParaRPr lang="en-US" altLang="zh-CN" smtClean="0">
              <a:latin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79</a:t>
            </a:fld>
            <a:endParaRPr lang="en-US" altLang="zh-CN" smtClean="0">
              <a:latin typeface="Arial"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80</a:t>
            </a:fld>
            <a:endParaRPr lang="en-US" altLang="zh-CN" smtClean="0">
              <a:latin typeface="Arial"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81</a:t>
            </a:fld>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a:t>
            </a:fld>
            <a:endParaRPr lang="en-US" altLang="zh-CN"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82</a:t>
            </a:fld>
            <a:endParaRPr lang="en-US" altLang="zh-CN"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83</a:t>
            </a:fld>
            <a:endParaRPr lang="en-US" altLang="zh-CN" smtClean="0">
              <a:latin typeface="Arial"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84</a:t>
            </a:fld>
            <a:endParaRPr lang="en-US" altLang="zh-CN" smtClean="0">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85</a:t>
            </a:fld>
            <a:endParaRPr lang="en-US" altLang="zh-CN"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86</a:t>
            </a:fld>
            <a:endParaRPr lang="en-US" altLang="zh-CN"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87</a:t>
            </a:fld>
            <a:endParaRPr lang="en-US" altLang="zh-CN" smtClean="0">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88</a:t>
            </a:fld>
            <a:endParaRPr lang="en-US" altLang="zh-CN" smtClean="0">
              <a:latin typeface="Arial"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89</a:t>
            </a:fld>
            <a:endParaRPr lang="en-US" altLang="zh-CN" smtClean="0">
              <a:latin typeface="Arial"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90</a:t>
            </a:fld>
            <a:endParaRPr lang="en-US" altLang="zh-CN" smtClean="0">
              <a:latin typeface="Arial"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91</a:t>
            </a:fld>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11</a:t>
            </a:fld>
            <a:endParaRPr lang="en-US" altLang="zh-CN"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92</a:t>
            </a:fld>
            <a:endParaRPr lang="en-US" altLang="zh-CN" smtClean="0">
              <a:latin typeface="Arial"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93</a:t>
            </a:fld>
            <a:endParaRPr lang="en-US" altLang="zh-CN" smtClean="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94</a:t>
            </a:fld>
            <a:endParaRPr lang="en-US" altLang="zh-CN" smtClean="0">
              <a:latin typeface="Arial"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95</a:t>
            </a:fld>
            <a:endParaRPr lang="en-US" altLang="zh-CN" smtClean="0">
              <a:latin typeface="Arial"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96</a:t>
            </a:fld>
            <a:endParaRPr lang="en-US" altLang="zh-CN" smtClean="0">
              <a:latin typeface="Arial"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97</a:t>
            </a:fld>
            <a:endParaRPr lang="en-US" altLang="zh-CN" smtClean="0">
              <a:latin typeface="Arial"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98</a:t>
            </a:fld>
            <a:endParaRPr lang="en-US" altLang="zh-CN" smtClean="0">
              <a:latin typeface="Arial"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99</a:t>
            </a:fld>
            <a:endParaRPr lang="en-US" altLang="zh-CN" smtClean="0">
              <a:latin typeface="Arial"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100</a:t>
            </a:fld>
            <a:endParaRPr lang="en-US" altLang="zh-CN" smtClean="0">
              <a:latin typeface="Arial"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smtClean="0"/>
          </a:p>
        </p:txBody>
      </p:sp>
      <p:sp>
        <p:nvSpPr>
          <p:cNvPr id="6758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hangingPunct="1">
              <a:spcBef>
                <a:spcPct val="0"/>
              </a:spcBef>
              <a:buFontTx/>
              <a:buNone/>
            </a:pPr>
            <a:fld id="{024BE571-F8DF-45C9-AACB-BB35890CEC2D}" type="slidenum">
              <a:rPr lang="zh-CN" altLang="en-US" smtClean="0">
                <a:latin typeface="Arial" pitchFamily="34" charset="0"/>
              </a:rPr>
              <a:pPr eaLnBrk="1" hangingPunct="1">
                <a:spcBef>
                  <a:spcPct val="0"/>
                </a:spcBef>
                <a:buFontTx/>
                <a:buNone/>
              </a:pPr>
              <a:t>101</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组合 6"/>
          <p:cNvGrpSpPr>
            <a:grpSpLocks/>
          </p:cNvGrpSpPr>
          <p:nvPr userDrawn="1"/>
        </p:nvGrpSpPr>
        <p:grpSpPr bwMode="auto">
          <a:xfrm>
            <a:off x="1497013" y="5554663"/>
            <a:ext cx="986167" cy="792162"/>
            <a:chOff x="707164" y="5631842"/>
            <a:chExt cx="985033" cy="792000"/>
          </a:xfrm>
        </p:grpSpPr>
        <p:sp>
          <p:nvSpPr>
            <p:cNvPr id="6" name="椭圆 5"/>
            <p:cNvSpPr>
              <a:spLocks noChangeArrowheads="1"/>
            </p:cNvSpPr>
            <p:nvPr/>
          </p:nvSpPr>
          <p:spPr bwMode="auto">
            <a:xfrm>
              <a:off x="846704" y="5631842"/>
              <a:ext cx="792837" cy="792000"/>
            </a:xfrm>
            <a:prstGeom prst="ellipse">
              <a:avLst/>
            </a:prstGeom>
            <a:solidFill>
              <a:srgbClr val="9C9CD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7" name="矩形 4"/>
            <p:cNvSpPr>
              <a:spLocks noChangeArrowheads="1"/>
            </p:cNvSpPr>
            <p:nvPr/>
          </p:nvSpPr>
          <p:spPr bwMode="auto">
            <a:xfrm>
              <a:off x="707164" y="5739770"/>
              <a:ext cx="985033" cy="49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2600" b="1" dirty="0" smtClean="0">
                  <a:solidFill>
                    <a:schemeClr val="bg1"/>
                  </a:solidFill>
                  <a:latin typeface="微软雅黑" pitchFamily="34" charset="-122"/>
                  <a:ea typeface="微软雅黑" pitchFamily="34" charset="-122"/>
                  <a:sym typeface="微软雅黑" pitchFamily="34" charset="-122"/>
                </a:rPr>
                <a:t> </a:t>
              </a:r>
              <a:r>
                <a:rPr lang="en-US" altLang="zh-CN" sz="1800" b="1" dirty="0" smtClean="0">
                  <a:solidFill>
                    <a:schemeClr val="bg1"/>
                  </a:solidFill>
                  <a:latin typeface="微软雅黑" pitchFamily="34" charset="-122"/>
                  <a:ea typeface="微软雅黑" pitchFamily="34" charset="-122"/>
                  <a:sym typeface="微软雅黑" pitchFamily="34" charset="-122"/>
                </a:rPr>
                <a:t>Nginx</a:t>
              </a:r>
              <a:endParaRPr lang="zh-CN" altLang="en-US" sz="1800" dirty="0" smtClean="0">
                <a:solidFill>
                  <a:schemeClr val="bg1"/>
                </a:solidFill>
              </a:endParaRPr>
            </a:p>
          </p:txBody>
        </p:sp>
      </p:grpSp>
      <p:sp>
        <p:nvSpPr>
          <p:cNvPr id="8"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9"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10"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itchFamily="34" charset="-122"/>
            </a:endParaRPr>
          </a:p>
        </p:txBody>
      </p:sp>
      <p:sp>
        <p:nvSpPr>
          <p:cNvPr id="11"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spTree>
    <p:extLst>
      <p:ext uri="{BB962C8B-B14F-4D97-AF65-F5344CB8AC3E}">
        <p14:creationId xmlns:p14="http://schemas.microsoft.com/office/powerpoint/2010/main" val="1445962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3" name="Title 1"/>
          <p:cNvSpPr>
            <a:spLocks noGrp="1"/>
          </p:cNvSpPr>
          <p:nvPr>
            <p:ph type="title"/>
          </p:nvPr>
        </p:nvSpPr>
        <p:spPr>
          <a:xfrm>
            <a:off x="1739046" y="154546"/>
            <a:ext cx="5187690" cy="776289"/>
          </a:xfrm>
          <a:prstGeom prst="rect">
            <a:avLst/>
          </a:prstGeom>
        </p:spPr>
        <p:txBody>
          <a:bodyPr anchor="ctr">
            <a:noAutofit/>
          </a:bodyPr>
          <a:lstStyle>
            <a:lvl1pPr algn="l">
              <a:defRPr sz="2800" b="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111843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dirty="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
        <p:nvSpPr>
          <p:cNvPr id="4"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703981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592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93" r:id="rId1"/>
    <p:sldLayoutId id="2147484186" r:id="rId2"/>
    <p:sldLayoutId id="2147484195" r:id="rId3"/>
    <p:sldLayoutId id="2147484194" r:id="rId4"/>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106.xml"/><Relationship Id="rId4" Type="http://schemas.openxmlformats.org/officeDocument/2006/relationships/image" Target="../media/image33.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110.xml"/><Relationship Id="rId4" Type="http://schemas.openxmlformats.org/officeDocument/2006/relationships/image" Target="../media/image34.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119.xml"/><Relationship Id="rId5" Type="http://schemas.openxmlformats.org/officeDocument/2006/relationships/image" Target="../media/image37.png"/><Relationship Id="rId4" Type="http://schemas.openxmlformats.org/officeDocument/2006/relationships/image" Target="../media/image36.png"/></Relationships>
</file>

<file path=ppt/slides/_rels/slide1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1.bin"/><Relationship Id="rId4"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media/image26.png"/><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30.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78965"/>
            <a:ext cx="7772400" cy="830997"/>
          </a:xfrm>
          <a:prstGeom prst="rect">
            <a:avLst/>
          </a:prstGeom>
        </p:spPr>
        <p:txBody>
          <a:bodyPr wrap="square">
            <a:spAutoFit/>
          </a:bodyPr>
          <a:lstStyle/>
          <a:p>
            <a:pPr eaLnBrk="1" hangingPunct="1">
              <a:buFont typeface="Arial" pitchFamily="34" charset="0"/>
              <a:buNone/>
              <a:defRPr/>
            </a:pPr>
            <a:r>
              <a:rPr lang="zh-CN" altLang="en-US" dirty="0"/>
              <a:t>第</a:t>
            </a:r>
            <a:r>
              <a:rPr lang="en-US" altLang="zh-CN" dirty="0"/>
              <a:t>7</a:t>
            </a:r>
            <a:r>
              <a:rPr lang="zh-CN" altLang="en-US" dirty="0"/>
              <a:t>章 模块配置应用</a:t>
            </a:r>
            <a:endParaRPr lang="zh-CN" altLang="zh-CN" dirty="0"/>
          </a:p>
        </p:txBody>
      </p:sp>
      <p:sp>
        <p:nvSpPr>
          <p:cNvPr id="5" name="文本占位符 4"/>
          <p:cNvSpPr>
            <a:spLocks noGrp="1"/>
          </p:cNvSpPr>
          <p:nvPr>
            <p:ph type="body" sz="quarter" idx="12"/>
          </p:nvPr>
        </p:nvSpPr>
        <p:spPr>
          <a:xfrm>
            <a:off x="2709863" y="5480049"/>
            <a:ext cx="2714625" cy="932625"/>
          </a:xfrm>
        </p:spPr>
        <p:txBody>
          <a:bodyPr/>
          <a:lstStyle/>
          <a:p>
            <a:pPr>
              <a:lnSpc>
                <a:spcPct val="150000"/>
              </a:lnSpc>
            </a:pPr>
            <a:r>
              <a:rPr lang="zh-CN" altLang="en-US" dirty="0" smtClean="0"/>
              <a:t>手册的使用</a:t>
            </a:r>
            <a:endParaRPr lang="en-US" altLang="zh-CN" dirty="0" smtClean="0"/>
          </a:p>
          <a:p>
            <a:pPr>
              <a:lnSpc>
                <a:spcPct val="150000"/>
              </a:lnSpc>
            </a:pPr>
            <a:r>
              <a:rPr lang="zh-CN" altLang="en-US" dirty="0" smtClean="0"/>
              <a:t>网页压缩、重写配置</a:t>
            </a:r>
            <a:endParaRPr lang="en-US" altLang="zh-CN" dirty="0" smtClean="0"/>
          </a:p>
        </p:txBody>
      </p:sp>
      <p:sp>
        <p:nvSpPr>
          <p:cNvPr id="6" name="文本占位符 5"/>
          <p:cNvSpPr>
            <a:spLocks noGrp="1"/>
          </p:cNvSpPr>
          <p:nvPr>
            <p:ph type="body" sz="quarter" idx="13"/>
          </p:nvPr>
        </p:nvSpPr>
        <p:spPr>
          <a:xfrm>
            <a:off x="5532438" y="5478461"/>
            <a:ext cx="2714625" cy="929449"/>
          </a:xfrm>
        </p:spPr>
        <p:txBody>
          <a:bodyPr/>
          <a:lstStyle/>
          <a:p>
            <a:pPr>
              <a:lnSpc>
                <a:spcPct val="150000"/>
              </a:lnSpc>
            </a:pPr>
            <a:r>
              <a:rPr lang="en-US" altLang="zh-CN" dirty="0" smtClean="0"/>
              <a:t>Nginx</a:t>
            </a:r>
            <a:r>
              <a:rPr lang="zh-CN" altLang="en-US" dirty="0" smtClean="0"/>
              <a:t>的调试方法</a:t>
            </a:r>
            <a:endParaRPr lang="en-US" altLang="zh-CN" dirty="0" smtClean="0"/>
          </a:p>
          <a:p>
            <a:pPr>
              <a:lnSpc>
                <a:spcPct val="150000"/>
              </a:lnSpc>
            </a:pPr>
            <a:r>
              <a:rPr lang="zh-CN" altLang="en-US" dirty="0" smtClean="0"/>
              <a:t>防盗链、</a:t>
            </a:r>
            <a:r>
              <a:rPr lang="en-US" altLang="zh-CN" dirty="0" smtClean="0"/>
              <a:t>SSL</a:t>
            </a:r>
            <a:r>
              <a:rPr lang="zh-CN" altLang="en-US" dirty="0" smtClean="0"/>
              <a:t>的配置</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模块分类及作用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总结</a:t>
            </a:r>
            <a:r>
              <a:rPr lang="zh-CN" altLang="en-US" dirty="0" smtClean="0"/>
              <a:t>：</a:t>
            </a:r>
            <a:r>
              <a:rPr lang="en-US" altLang="zh-CN" dirty="0" smtClean="0"/>
              <a:t>Nginx</a:t>
            </a:r>
            <a:r>
              <a:rPr lang="zh-CN" altLang="en-US" dirty="0"/>
              <a:t>的模块命名规则，是以“</a:t>
            </a:r>
            <a:r>
              <a:rPr lang="en-US" altLang="zh-CN" dirty="0" err="1"/>
              <a:t>ngx</a:t>
            </a:r>
            <a:r>
              <a:rPr lang="en-US" altLang="zh-CN" dirty="0"/>
              <a:t>_</a:t>
            </a:r>
            <a:r>
              <a:rPr lang="en-US" altLang="zh-CN" dirty="0">
                <a:latin typeface="宋体" panose="02010600030101010101" pitchFamily="2" charset="-122"/>
              </a:rPr>
              <a:t>”</a:t>
            </a:r>
            <a:r>
              <a:rPr lang="zh-CN" altLang="en-US" dirty="0"/>
              <a:t>开头，以“</a:t>
            </a:r>
            <a:r>
              <a:rPr lang="en-US" altLang="zh-CN" dirty="0"/>
              <a:t>_module</a:t>
            </a:r>
            <a:r>
              <a:rPr lang="en-US" altLang="zh-CN" dirty="0">
                <a:latin typeface="宋体" panose="02010600030101010101" pitchFamily="2" charset="-122"/>
              </a:rPr>
              <a:t>”</a:t>
            </a:r>
            <a:r>
              <a:rPr lang="zh-CN" altLang="en-US" dirty="0"/>
              <a:t>结尾，中间使用</a:t>
            </a:r>
            <a:r>
              <a:rPr lang="en-US" altLang="zh-CN" dirty="0"/>
              <a:t>1</a:t>
            </a:r>
            <a:r>
              <a:rPr lang="zh-CN" altLang="en-US" dirty="0"/>
              <a:t>个或多个英文单词描述该模块的功能</a:t>
            </a:r>
            <a:r>
              <a:rPr lang="zh-CN" altLang="en-US" dirty="0" smtClean="0"/>
              <a:t>。</a:t>
            </a:r>
            <a:endParaRPr lang="en-US" altLang="zh-CN" dirty="0" smtClean="0"/>
          </a:p>
          <a:p>
            <a:pPr>
              <a:lnSpc>
                <a:spcPct val="200000"/>
              </a:lnSpc>
            </a:pPr>
            <a:r>
              <a:rPr lang="zh-CN" altLang="en-US" b="1" u="sng" dirty="0">
                <a:solidFill>
                  <a:srgbClr val="0070C0"/>
                </a:solidFill>
              </a:rPr>
              <a:t>例如</a:t>
            </a:r>
            <a:r>
              <a:rPr lang="zh-CN" altLang="en-US" dirty="0"/>
              <a:t>，</a:t>
            </a:r>
            <a:r>
              <a:rPr lang="en-US" altLang="zh-CN" dirty="0" err="1"/>
              <a:t>ngx_core_module</a:t>
            </a:r>
            <a:r>
              <a:rPr lang="zh-CN" altLang="en-US" dirty="0"/>
              <a:t>表示该模块提供的是</a:t>
            </a:r>
            <a:r>
              <a:rPr lang="en-US" altLang="zh-CN" dirty="0"/>
              <a:t>Nginx</a:t>
            </a:r>
            <a:r>
              <a:rPr lang="zh-CN" altLang="en-US" dirty="0"/>
              <a:t>的核心功能。</a:t>
            </a:r>
            <a:endParaRPr lang="en-US" altLang="zh-CN" dirty="0" smtClean="0"/>
          </a:p>
        </p:txBody>
      </p:sp>
    </p:spTree>
    <p:custDataLst>
      <p:tags r:id="rId1"/>
    </p:custDataLst>
    <p:extLst>
      <p:ext uri="{BB962C8B-B14F-4D97-AF65-F5344CB8AC3E}">
        <p14:creationId xmlns:p14="http://schemas.microsoft.com/office/powerpoint/2010/main" val="2076185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什么</a:t>
            </a:r>
            <a:r>
              <a:rPr lang="zh-CN" altLang="en-US" sz="2000" b="1" dirty="0">
                <a:solidFill>
                  <a:schemeClr val="tx1">
                    <a:lumMod val="50000"/>
                    <a:lumOff val="50000"/>
                  </a:schemeClr>
                </a:solidFill>
                <a:latin typeface="微软雅黑" pitchFamily="34" charset="-122"/>
                <a:ea typeface="微软雅黑" pitchFamily="34" charset="-122"/>
              </a:rPr>
              <a:t>是</a:t>
            </a:r>
            <a:r>
              <a:rPr lang="en-US" altLang="zh-CN" sz="2000" b="1" dirty="0">
                <a:solidFill>
                  <a:schemeClr val="tx1">
                    <a:lumMod val="50000"/>
                    <a:lumOff val="50000"/>
                  </a:schemeClr>
                </a:solidFill>
                <a:latin typeface="微软雅黑" pitchFamily="34" charset="-122"/>
                <a:ea typeface="微软雅黑" pitchFamily="34" charset="-122"/>
              </a:rPr>
              <a:t>HTTPS</a:t>
            </a:r>
          </a:p>
        </p:txBody>
      </p:sp>
      <p:sp>
        <p:nvSpPr>
          <p:cNvPr id="4" name="矩形 3"/>
          <p:cNvSpPr/>
          <p:nvPr/>
        </p:nvSpPr>
        <p:spPr>
          <a:xfrm>
            <a:off x="362198" y="1948174"/>
            <a:ext cx="8502402" cy="2308324"/>
          </a:xfrm>
          <a:prstGeom prst="rect">
            <a:avLst/>
          </a:prstGeom>
        </p:spPr>
        <p:txBody>
          <a:bodyPr wrap="square">
            <a:spAutoFit/>
          </a:bodyPr>
          <a:lstStyle/>
          <a:p>
            <a:pPr>
              <a:lnSpc>
                <a:spcPct val="200000"/>
              </a:lnSpc>
            </a:pPr>
            <a:r>
              <a:rPr lang="zh-CN" altLang="en-US" b="1" u="sng" dirty="0" smtClean="0">
                <a:solidFill>
                  <a:srgbClr val="0070C0"/>
                </a:solidFill>
              </a:rPr>
              <a:t>概念</a:t>
            </a:r>
            <a:r>
              <a:rPr lang="zh-CN" altLang="en-US" dirty="0" smtClean="0"/>
              <a:t>：</a:t>
            </a:r>
            <a:r>
              <a:rPr lang="en-US" altLang="zh-CN" dirty="0" smtClean="0"/>
              <a:t>HTTPS</a:t>
            </a:r>
            <a:r>
              <a:rPr lang="zh-CN" altLang="en-US" dirty="0"/>
              <a:t>（</a:t>
            </a:r>
            <a:r>
              <a:rPr lang="en-US" altLang="zh-CN" dirty="0"/>
              <a:t>Hypertext Transfer Protocol Secure</a:t>
            </a:r>
            <a:r>
              <a:rPr lang="zh-CN" altLang="en-US" dirty="0"/>
              <a:t>）超文本传输安全协议是</a:t>
            </a:r>
            <a:r>
              <a:rPr lang="en-US" altLang="zh-CN" dirty="0"/>
              <a:t>HTTP</a:t>
            </a:r>
            <a:r>
              <a:rPr lang="zh-CN" altLang="en-US" dirty="0"/>
              <a:t>（超文本传输协议）、</a:t>
            </a:r>
            <a:r>
              <a:rPr lang="en-US" altLang="zh-CN" dirty="0"/>
              <a:t>SSL</a:t>
            </a:r>
            <a:r>
              <a:rPr lang="zh-CN" altLang="en-US" dirty="0"/>
              <a:t>（</a:t>
            </a:r>
            <a:r>
              <a:rPr lang="en-US" altLang="zh-CN" dirty="0"/>
              <a:t>Secure Sockets Layer</a:t>
            </a:r>
            <a:r>
              <a:rPr lang="zh-CN" altLang="en-US" dirty="0"/>
              <a:t>）安全套接层和</a:t>
            </a:r>
            <a:r>
              <a:rPr lang="en-US" altLang="zh-CN" dirty="0"/>
              <a:t>TLS</a:t>
            </a:r>
            <a:r>
              <a:rPr lang="zh-CN" altLang="en-US" dirty="0"/>
              <a:t>（</a:t>
            </a:r>
            <a:r>
              <a:rPr lang="en-US" altLang="zh-CN" dirty="0"/>
              <a:t>Transport Layer Security</a:t>
            </a:r>
            <a:r>
              <a:rPr lang="zh-CN" altLang="en-US" dirty="0"/>
              <a:t>）传输层安全的</a:t>
            </a:r>
            <a:r>
              <a:rPr lang="zh-CN" altLang="en-US" dirty="0" smtClean="0"/>
              <a:t>组合；</a:t>
            </a:r>
            <a:endParaRPr lang="en-US" altLang="zh-CN" dirty="0" smtClean="0"/>
          </a:p>
          <a:p>
            <a:pPr>
              <a:lnSpc>
                <a:spcPct val="200000"/>
              </a:lnSpc>
            </a:pPr>
            <a:r>
              <a:rPr lang="zh-CN" altLang="en-US" b="1" u="sng" dirty="0">
                <a:solidFill>
                  <a:srgbClr val="0070C0"/>
                </a:solidFill>
              </a:rPr>
              <a:t>作用</a:t>
            </a:r>
            <a:r>
              <a:rPr lang="zh-CN" altLang="en-US" dirty="0" smtClean="0"/>
              <a:t>：用于</a:t>
            </a:r>
            <a:r>
              <a:rPr lang="zh-CN" altLang="en-US" dirty="0"/>
              <a:t>提供加密通讯和鉴定网络服务器的</a:t>
            </a:r>
            <a:r>
              <a:rPr lang="zh-CN" altLang="en-US" dirty="0" smtClean="0"/>
              <a:t>身份；</a:t>
            </a:r>
            <a:endParaRPr lang="en-US" altLang="zh-CN" dirty="0" smtClean="0"/>
          </a:p>
        </p:txBody>
      </p:sp>
    </p:spTree>
    <p:custDataLst>
      <p:tags r:id="rId1"/>
    </p:custDataLst>
    <p:extLst>
      <p:ext uri="{BB962C8B-B14F-4D97-AF65-F5344CB8AC3E}">
        <p14:creationId xmlns:p14="http://schemas.microsoft.com/office/powerpoint/2010/main" val="1774116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什么</a:t>
            </a:r>
            <a:r>
              <a:rPr lang="zh-CN" altLang="en-US" sz="2000" b="1" dirty="0">
                <a:solidFill>
                  <a:schemeClr val="tx1">
                    <a:lumMod val="50000"/>
                    <a:lumOff val="50000"/>
                  </a:schemeClr>
                </a:solidFill>
                <a:latin typeface="微软雅黑" pitchFamily="34" charset="-122"/>
                <a:ea typeface="微软雅黑" pitchFamily="34" charset="-122"/>
              </a:rPr>
              <a:t>是</a:t>
            </a:r>
            <a:r>
              <a:rPr lang="en-US" altLang="zh-CN" sz="2000" b="1" dirty="0">
                <a:solidFill>
                  <a:schemeClr val="tx1">
                    <a:lumMod val="50000"/>
                    <a:lumOff val="50000"/>
                  </a:schemeClr>
                </a:solidFill>
                <a:latin typeface="微软雅黑" pitchFamily="34" charset="-122"/>
                <a:ea typeface="微软雅黑" pitchFamily="34" charset="-122"/>
              </a:rPr>
              <a:t>HTTPS</a:t>
            </a:r>
          </a:p>
        </p:txBody>
      </p:sp>
      <p:sp>
        <p:nvSpPr>
          <p:cNvPr id="4" name="矩形 3"/>
          <p:cNvSpPr/>
          <p:nvPr/>
        </p:nvSpPr>
        <p:spPr>
          <a:xfrm>
            <a:off x="362198" y="1948174"/>
            <a:ext cx="8502402" cy="3970318"/>
          </a:xfrm>
          <a:prstGeom prst="rect">
            <a:avLst/>
          </a:prstGeom>
        </p:spPr>
        <p:txBody>
          <a:bodyPr wrap="square">
            <a:spAutoFit/>
          </a:bodyPr>
          <a:lstStyle/>
          <a:p>
            <a:pPr>
              <a:lnSpc>
                <a:spcPct val="200000"/>
              </a:lnSpc>
            </a:pPr>
            <a:r>
              <a:rPr lang="zh-CN" altLang="en-US" b="1" u="sng" dirty="0" smtClean="0">
                <a:solidFill>
                  <a:srgbClr val="0070C0"/>
                </a:solidFill>
              </a:rPr>
              <a:t>实现</a:t>
            </a:r>
            <a:r>
              <a:rPr lang="en-US" altLang="zh-CN" b="1" u="sng" dirty="0" smtClean="0">
                <a:solidFill>
                  <a:srgbClr val="0070C0"/>
                </a:solidFill>
              </a:rPr>
              <a:t>HTTPS</a:t>
            </a:r>
            <a:r>
              <a:rPr lang="zh-CN" altLang="en-US" b="1" u="sng" dirty="0" smtClean="0">
                <a:solidFill>
                  <a:srgbClr val="0070C0"/>
                </a:solidFill>
              </a:rPr>
              <a:t>加密网站的步骤</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在服务器端首先要获得</a:t>
            </a:r>
            <a:r>
              <a:rPr lang="en-US" altLang="zh-CN" dirty="0"/>
              <a:t>CA</a:t>
            </a:r>
            <a:r>
              <a:rPr lang="zh-CN" altLang="en-US" dirty="0"/>
              <a:t>（</a:t>
            </a:r>
            <a:r>
              <a:rPr lang="en-US" altLang="zh-CN" dirty="0" err="1"/>
              <a:t>CertificationAuthority</a:t>
            </a:r>
            <a:r>
              <a:rPr lang="zh-CN" altLang="en-US" dirty="0"/>
              <a:t>）认证机构颁发的服务器数字证书（</a:t>
            </a:r>
            <a:r>
              <a:rPr lang="en-US" altLang="zh-CN" dirty="0"/>
              <a:t>CRT</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浏览器</a:t>
            </a:r>
            <a:r>
              <a:rPr lang="zh-CN" altLang="en-US" dirty="0"/>
              <a:t>在发起</a:t>
            </a:r>
            <a:r>
              <a:rPr lang="en-US" altLang="zh-CN" dirty="0"/>
              <a:t>HTTPS</a:t>
            </a:r>
            <a:r>
              <a:rPr lang="zh-CN" altLang="en-US" dirty="0"/>
              <a:t>请求时会验证服务器的</a:t>
            </a:r>
            <a:r>
              <a:rPr lang="en-US" altLang="zh-CN" dirty="0"/>
              <a:t>CRT</a:t>
            </a:r>
            <a:r>
              <a:rPr lang="zh-CN" altLang="en-US" dirty="0"/>
              <a:t>是否合法，若不合法则给出一个</a:t>
            </a:r>
            <a:r>
              <a:rPr lang="en-US" altLang="zh-CN" dirty="0"/>
              <a:t>warning</a:t>
            </a:r>
            <a:r>
              <a:rPr lang="zh-CN" altLang="en-US" dirty="0"/>
              <a:t>提示</a:t>
            </a:r>
            <a:r>
              <a:rPr lang="zh-CN" altLang="en-US" dirty="0" smtClean="0"/>
              <a:t>信息；</a:t>
            </a:r>
            <a:endParaRPr lang="en-US" altLang="zh-CN" dirty="0" smtClean="0"/>
          </a:p>
          <a:p>
            <a:pPr marL="285750" indent="-285750">
              <a:lnSpc>
                <a:spcPct val="200000"/>
              </a:lnSpc>
              <a:buFont typeface="Wingdings" panose="05000000000000000000" pitchFamily="2" charset="2"/>
              <a:buChar char="l"/>
            </a:pPr>
            <a:r>
              <a:rPr lang="zh-CN" altLang="en-US" dirty="0" smtClean="0"/>
              <a:t>若</a:t>
            </a:r>
            <a:r>
              <a:rPr lang="zh-CN" altLang="en-US" dirty="0"/>
              <a:t>合法，用户在与网站交互时，所传输的数据都是加密后的数据，达到了安全可靠的</a:t>
            </a:r>
            <a:r>
              <a:rPr lang="zh-CN" altLang="en-US" dirty="0" smtClean="0"/>
              <a:t>效果。</a:t>
            </a:r>
            <a:endParaRPr lang="en-US" altLang="zh-CN" dirty="0" smtClean="0"/>
          </a:p>
        </p:txBody>
      </p:sp>
    </p:spTree>
    <p:custDataLst>
      <p:tags r:id="rId1"/>
    </p:custDataLst>
    <p:extLst>
      <p:ext uri="{BB962C8B-B14F-4D97-AF65-F5344CB8AC3E}">
        <p14:creationId xmlns:p14="http://schemas.microsoft.com/office/powerpoint/2010/main" val="107518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什么</a:t>
            </a:r>
            <a:r>
              <a:rPr lang="zh-CN" altLang="en-US" sz="2000" b="1" dirty="0">
                <a:solidFill>
                  <a:schemeClr val="tx1">
                    <a:lumMod val="50000"/>
                    <a:lumOff val="50000"/>
                  </a:schemeClr>
                </a:solidFill>
                <a:latin typeface="微软雅黑" pitchFamily="34" charset="-122"/>
                <a:ea typeface="微软雅黑" pitchFamily="34" charset="-122"/>
              </a:rPr>
              <a:t>是</a:t>
            </a:r>
            <a:r>
              <a:rPr lang="en-US" altLang="zh-CN" sz="2000" b="1" dirty="0">
                <a:solidFill>
                  <a:schemeClr val="tx1">
                    <a:lumMod val="50000"/>
                    <a:lumOff val="50000"/>
                  </a:schemeClr>
                </a:solidFill>
                <a:latin typeface="微软雅黑" pitchFamily="34" charset="-122"/>
                <a:ea typeface="微软雅黑" pitchFamily="34" charset="-122"/>
              </a:rPr>
              <a:t>HTTPS</a:t>
            </a:r>
          </a:p>
        </p:txBody>
      </p:sp>
      <p:sp>
        <p:nvSpPr>
          <p:cNvPr id="4" name="矩形 3"/>
          <p:cNvSpPr/>
          <p:nvPr/>
        </p:nvSpPr>
        <p:spPr>
          <a:xfrm>
            <a:off x="362198" y="1948174"/>
            <a:ext cx="8502402" cy="2862322"/>
          </a:xfrm>
          <a:prstGeom prst="rect">
            <a:avLst/>
          </a:prstGeom>
        </p:spPr>
        <p:txBody>
          <a:bodyPr wrap="square">
            <a:spAutoFit/>
          </a:bodyPr>
          <a:lstStyle/>
          <a:p>
            <a:pPr>
              <a:lnSpc>
                <a:spcPct val="200000"/>
              </a:lnSpc>
            </a:pPr>
            <a:r>
              <a:rPr lang="zh-CN" altLang="en-US" b="1" u="sng" dirty="0">
                <a:solidFill>
                  <a:srgbClr val="0070C0"/>
                </a:solidFill>
              </a:rPr>
              <a:t>实现方式的选择</a:t>
            </a:r>
            <a:endParaRPr lang="en-US" altLang="zh-CN" b="1" u="sng" dirty="0">
              <a:solidFill>
                <a:srgbClr val="0070C0"/>
              </a:solidFill>
            </a:endParaRPr>
          </a:p>
          <a:p>
            <a:pPr marL="285750" indent="-285750">
              <a:lnSpc>
                <a:spcPct val="200000"/>
              </a:lnSpc>
              <a:buFont typeface="Wingdings" panose="05000000000000000000" pitchFamily="2" charset="2"/>
              <a:buChar char="l"/>
            </a:pPr>
            <a:r>
              <a:rPr lang="en-US" altLang="zh-CN" dirty="0" smtClean="0"/>
              <a:t>Nginx</a:t>
            </a:r>
            <a:r>
              <a:rPr lang="zh-CN" altLang="en-US" dirty="0"/>
              <a:t>服务器中的</a:t>
            </a:r>
            <a:r>
              <a:rPr lang="en-US" altLang="zh-CN" dirty="0" err="1"/>
              <a:t>ngx_http_ssl_module</a:t>
            </a:r>
            <a:r>
              <a:rPr lang="zh-CN" altLang="en-US" dirty="0"/>
              <a:t>模块用于提供</a:t>
            </a:r>
            <a:r>
              <a:rPr lang="en-US" altLang="zh-CN" dirty="0"/>
              <a:t>HTTPS</a:t>
            </a:r>
            <a:r>
              <a:rPr lang="zh-CN" altLang="en-US" dirty="0"/>
              <a:t>网站的配置</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由于</a:t>
            </a:r>
            <a:r>
              <a:rPr lang="zh-CN" altLang="en-US" dirty="0"/>
              <a:t>专业的</a:t>
            </a:r>
            <a:r>
              <a:rPr lang="en-US" altLang="zh-CN" dirty="0"/>
              <a:t>CA</a:t>
            </a:r>
            <a:r>
              <a:rPr lang="zh-CN" altLang="en-US" dirty="0"/>
              <a:t>机构颁发的证书是收费的，且需要</a:t>
            </a:r>
            <a:r>
              <a:rPr lang="en-US" altLang="zh-CN" dirty="0"/>
              <a:t>IP</a:t>
            </a:r>
            <a:r>
              <a:rPr lang="zh-CN" altLang="en-US" dirty="0"/>
              <a:t>地址和域名</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在</a:t>
            </a:r>
            <a:r>
              <a:rPr lang="zh-CN" altLang="en-US" dirty="0"/>
              <a:t>学习阶段，</a:t>
            </a:r>
            <a:r>
              <a:rPr lang="en-US" altLang="zh-CN" dirty="0"/>
              <a:t>Nginx</a:t>
            </a:r>
            <a:r>
              <a:rPr lang="zh-CN" altLang="en-US" dirty="0"/>
              <a:t>服务器若要获取数字证书，可以使用</a:t>
            </a:r>
            <a:r>
              <a:rPr lang="en-US" altLang="zh-CN" dirty="0"/>
              <a:t>OpenSSL</a:t>
            </a:r>
            <a:r>
              <a:rPr lang="zh-CN" altLang="en-US" dirty="0"/>
              <a:t>开源软件将自己作为</a:t>
            </a:r>
            <a:r>
              <a:rPr lang="en-US" altLang="zh-CN" dirty="0"/>
              <a:t>CA</a:t>
            </a:r>
            <a:r>
              <a:rPr lang="zh-CN" altLang="en-US" dirty="0"/>
              <a:t>为自己颁发证书。</a:t>
            </a:r>
            <a:endParaRPr lang="en-US" altLang="zh-CN" dirty="0" smtClean="0"/>
          </a:p>
        </p:txBody>
      </p:sp>
    </p:spTree>
    <p:custDataLst>
      <p:tags r:id="rId1"/>
    </p:custDataLst>
    <p:extLst>
      <p:ext uri="{BB962C8B-B14F-4D97-AF65-F5344CB8AC3E}">
        <p14:creationId xmlns:p14="http://schemas.microsoft.com/office/powerpoint/2010/main" val="3310834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2862322"/>
          </a:xfrm>
          <a:prstGeom prst="rect">
            <a:avLst/>
          </a:prstGeom>
        </p:spPr>
        <p:txBody>
          <a:bodyPr wrap="square">
            <a:spAutoFit/>
          </a:bodyPr>
          <a:lstStyle/>
          <a:p>
            <a:pPr>
              <a:lnSpc>
                <a:spcPct val="200000"/>
              </a:lnSpc>
            </a:pPr>
            <a:r>
              <a:rPr lang="zh-CN" altLang="en-US" b="1" u="sng" dirty="0">
                <a:solidFill>
                  <a:srgbClr val="0070C0"/>
                </a:solidFill>
              </a:rPr>
              <a:t>概念</a:t>
            </a:r>
            <a:r>
              <a:rPr lang="zh-CN" altLang="en-US" dirty="0" smtClean="0"/>
              <a:t>：</a:t>
            </a:r>
            <a:r>
              <a:rPr lang="en-US" altLang="zh-CN" dirty="0" smtClean="0"/>
              <a:t>OpenSSL</a:t>
            </a:r>
            <a:r>
              <a:rPr lang="zh-CN" altLang="en-US" dirty="0"/>
              <a:t>是一个非常强大的安全套接字层密码</a:t>
            </a:r>
            <a:r>
              <a:rPr lang="zh-CN" altLang="en-US" dirty="0" smtClean="0"/>
              <a:t>库、</a:t>
            </a:r>
            <a:endParaRPr lang="en-US" altLang="zh-CN" dirty="0" smtClean="0"/>
          </a:p>
          <a:p>
            <a:pPr>
              <a:lnSpc>
                <a:spcPct val="200000"/>
              </a:lnSpc>
            </a:pPr>
            <a:r>
              <a:rPr lang="zh-CN" altLang="en-US" b="1" u="sng" dirty="0">
                <a:solidFill>
                  <a:srgbClr val="0070C0"/>
                </a:solidFill>
              </a:rPr>
              <a:t>功能</a:t>
            </a:r>
            <a:r>
              <a:rPr lang="zh-CN" altLang="en-US" dirty="0" smtClean="0"/>
              <a:t>：它</a:t>
            </a:r>
            <a:r>
              <a:rPr lang="zh-CN" altLang="en-US" dirty="0"/>
              <a:t>包含了主要的密码算法，常用的密钥、证书封装管理以及</a:t>
            </a:r>
            <a:r>
              <a:rPr lang="en-US" altLang="zh-CN" dirty="0"/>
              <a:t>SSL</a:t>
            </a:r>
            <a:r>
              <a:rPr lang="zh-CN" altLang="en-US" dirty="0"/>
              <a:t>协议、证书签发等多种功能</a:t>
            </a:r>
            <a:r>
              <a:rPr lang="zh-CN" altLang="en-US" dirty="0" smtClean="0"/>
              <a:t>。</a:t>
            </a:r>
            <a:endParaRPr lang="en-US" altLang="zh-CN" dirty="0" smtClean="0"/>
          </a:p>
          <a:p>
            <a:pPr>
              <a:lnSpc>
                <a:spcPct val="200000"/>
              </a:lnSpc>
            </a:pPr>
            <a:r>
              <a:rPr lang="en-US" altLang="zh-CN" b="1" u="sng" dirty="0">
                <a:solidFill>
                  <a:srgbClr val="0070C0"/>
                </a:solidFill>
              </a:rPr>
              <a:t>OpenSSL</a:t>
            </a:r>
            <a:r>
              <a:rPr lang="zh-CN" altLang="en-US" b="1" u="sng" dirty="0">
                <a:solidFill>
                  <a:srgbClr val="0070C0"/>
                </a:solidFill>
              </a:rPr>
              <a:t>程序的组成</a:t>
            </a:r>
            <a:r>
              <a:rPr lang="zh-CN" altLang="en-US" dirty="0" smtClean="0"/>
              <a:t>：是</a:t>
            </a:r>
            <a:r>
              <a:rPr lang="zh-CN" altLang="en-US" dirty="0"/>
              <a:t>由三部分组成的，分别为</a:t>
            </a:r>
            <a:r>
              <a:rPr lang="en-US" altLang="zh-CN" dirty="0" err="1">
                <a:solidFill>
                  <a:srgbClr val="FF0000"/>
                </a:solidFill>
              </a:rPr>
              <a:t>openssl</a:t>
            </a:r>
            <a:r>
              <a:rPr lang="zh-CN" altLang="en-US" dirty="0">
                <a:solidFill>
                  <a:srgbClr val="FF0000"/>
                </a:solidFill>
              </a:rPr>
              <a:t>命令行工具</a:t>
            </a:r>
            <a:r>
              <a:rPr lang="zh-CN" altLang="en-US" dirty="0"/>
              <a:t>、</a:t>
            </a:r>
            <a:r>
              <a:rPr lang="en-US" altLang="zh-CN" dirty="0" err="1"/>
              <a:t>libcrypto</a:t>
            </a:r>
            <a:r>
              <a:rPr lang="zh-CN" altLang="en-US" dirty="0"/>
              <a:t>公共加密库和</a:t>
            </a:r>
            <a:r>
              <a:rPr lang="en-US" altLang="zh-CN" dirty="0" err="1"/>
              <a:t>libssl</a:t>
            </a:r>
            <a:r>
              <a:rPr lang="zh-CN" altLang="en-US" dirty="0"/>
              <a:t>实现</a:t>
            </a:r>
            <a:r>
              <a:rPr lang="en-US" altLang="zh-CN" dirty="0"/>
              <a:t>SSL</a:t>
            </a:r>
            <a:r>
              <a:rPr lang="zh-CN" altLang="en-US" dirty="0"/>
              <a:t>协议</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1299505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4"/>
          <p:cNvGrpSpPr/>
          <p:nvPr/>
        </p:nvGrpSpPr>
        <p:grpSpPr>
          <a:xfrm>
            <a:off x="401673" y="2494167"/>
            <a:ext cx="8302939" cy="2160000"/>
            <a:chOff x="415635" y="2398807"/>
            <a:chExt cx="7920000" cy="2160000"/>
          </a:xfrm>
        </p:grpSpPr>
        <p:sp>
          <p:nvSpPr>
            <p:cNvPr id="6" name="矩形 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7582375" y="2114165"/>
            <a:ext cx="1235034" cy="866899"/>
            <a:chOff x="7623958" y="2018805"/>
            <a:chExt cx="1235034" cy="866899"/>
          </a:xfrm>
        </p:grpSpPr>
        <p:sp>
          <p:nvSpPr>
            <p:cNvPr id="9" name="泪滴形 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505584" y="2901745"/>
            <a:ext cx="8140225" cy="1200329"/>
          </a:xfrm>
          <a:prstGeom prst="rect">
            <a:avLst/>
          </a:prstGeom>
        </p:spPr>
        <p:txBody>
          <a:bodyPr wrap="square">
            <a:spAutoFit/>
          </a:bodyPr>
          <a:lstStyle/>
          <a:p>
            <a:pPr>
              <a:lnSpc>
                <a:spcPct val="200000"/>
              </a:lnSpc>
            </a:pPr>
            <a:r>
              <a:rPr lang="zh-CN" altLang="en-US" dirty="0"/>
              <a:t>在使用前，需要安装</a:t>
            </a:r>
            <a:r>
              <a:rPr lang="en-US" altLang="zh-CN" dirty="0"/>
              <a:t>OpenSSL</a:t>
            </a:r>
            <a:r>
              <a:rPr lang="zh-CN" altLang="en-US" dirty="0"/>
              <a:t>软件包，但由于在安装</a:t>
            </a:r>
            <a:r>
              <a:rPr lang="en-US" altLang="zh-CN" dirty="0"/>
              <a:t>Nginx</a:t>
            </a:r>
            <a:r>
              <a:rPr lang="zh-CN" altLang="en-US" dirty="0"/>
              <a:t>的 </a:t>
            </a:r>
            <a:r>
              <a:rPr lang="en-US" altLang="zh-CN" dirty="0" err="1" smtClean="0"/>
              <a:t>openssl-devel</a:t>
            </a:r>
            <a:endParaRPr lang="en-US" altLang="zh-CN" dirty="0" smtClean="0"/>
          </a:p>
          <a:p>
            <a:pPr>
              <a:lnSpc>
                <a:spcPct val="200000"/>
              </a:lnSpc>
            </a:pPr>
            <a:r>
              <a:rPr lang="zh-CN" altLang="en-US" dirty="0" smtClean="0"/>
              <a:t>依赖</a:t>
            </a:r>
            <a:r>
              <a:rPr lang="zh-CN" altLang="en-US" dirty="0"/>
              <a:t>包时已经安装了该软件包，因此在当前环境下可以直接使用</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27809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dirty="0"/>
              <a:t>接下来将利用</a:t>
            </a:r>
            <a:r>
              <a:rPr lang="en-US" altLang="zh-CN" dirty="0" err="1"/>
              <a:t>openssl</a:t>
            </a:r>
            <a:r>
              <a:rPr lang="zh-CN" altLang="en-US" dirty="0"/>
              <a:t>命令详细讲解认证证书的颁发步骤。</a:t>
            </a:r>
          </a:p>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）生成服务器的</a:t>
            </a:r>
            <a:r>
              <a:rPr lang="en-US" altLang="zh-CN" b="1" u="sng" dirty="0">
                <a:solidFill>
                  <a:srgbClr val="0070C0"/>
                </a:solidFill>
              </a:rPr>
              <a:t>RSA</a:t>
            </a:r>
            <a:r>
              <a:rPr lang="zh-CN" altLang="en-US" b="1" u="sng" dirty="0">
                <a:solidFill>
                  <a:srgbClr val="0070C0"/>
                </a:solidFill>
              </a:rPr>
              <a:t>私钥</a:t>
            </a:r>
          </a:p>
          <a:p>
            <a:pPr>
              <a:lnSpc>
                <a:spcPct val="200000"/>
              </a:lnSpc>
            </a:pPr>
            <a:r>
              <a:rPr lang="en-US" altLang="zh-CN" dirty="0"/>
              <a:t>RSA</a:t>
            </a:r>
            <a:r>
              <a:rPr lang="zh-CN" altLang="en-US" dirty="0"/>
              <a:t>是</a:t>
            </a:r>
            <a:r>
              <a:rPr lang="en-US" altLang="zh-CN" dirty="0"/>
              <a:t>HTTPS</a:t>
            </a:r>
            <a:r>
              <a:rPr lang="zh-CN" altLang="en-US" dirty="0"/>
              <a:t>使用的一种算法，在配置</a:t>
            </a:r>
            <a:r>
              <a:rPr lang="en-US" altLang="zh-CN" dirty="0"/>
              <a:t>HTTPS</a:t>
            </a:r>
            <a:r>
              <a:rPr lang="zh-CN" altLang="en-US" dirty="0"/>
              <a:t>前，需要先为服务器生成私钥。</a:t>
            </a:r>
          </a:p>
        </p:txBody>
      </p:sp>
      <p:grpSp>
        <p:nvGrpSpPr>
          <p:cNvPr id="5" name="组合 2"/>
          <p:cNvGrpSpPr>
            <a:grpSpLocks/>
          </p:cNvGrpSpPr>
          <p:nvPr/>
        </p:nvGrpSpPr>
        <p:grpSpPr bwMode="auto">
          <a:xfrm>
            <a:off x="1215283" y="3846769"/>
            <a:ext cx="6785718" cy="1851587"/>
            <a:chOff x="3474760" y="3515221"/>
            <a:chExt cx="1505964" cy="1519172"/>
          </a:xfrm>
        </p:grpSpPr>
        <p:sp>
          <p:nvSpPr>
            <p:cNvPr id="6" name="矩形 1"/>
            <p:cNvSpPr>
              <a:spLocks noChangeArrowheads="1"/>
            </p:cNvSpPr>
            <p:nvPr/>
          </p:nvSpPr>
          <p:spPr bwMode="auto">
            <a:xfrm>
              <a:off x="3474760" y="3515221"/>
              <a:ext cx="1505964" cy="151917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575543"/>
              <a:ext cx="1444568" cy="128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mkdir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conf</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ssl</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cd  /</a:t>
              </a:r>
              <a:r>
                <a:rPr lang="en-US" altLang="zh-CN" sz="1600" b="1" kern="0" dirty="0" err="1">
                  <a:solidFill>
                    <a:prstClr val="white"/>
                  </a:solidFill>
                  <a:latin typeface="微软雅黑" pitchFamily="34" charset="-122"/>
                  <a:ea typeface="微软雅黑" pitchFamily="34" charset="-122"/>
                </a:rPr>
                <a:t>usr</a:t>
              </a:r>
              <a:r>
                <a:rPr lang="en-US" altLang="zh-CN" sz="1600" b="1" kern="0" dirty="0">
                  <a:solidFill>
                    <a:prstClr val="white"/>
                  </a:solidFill>
                  <a:latin typeface="微软雅黑" pitchFamily="34" charset="-122"/>
                  <a:ea typeface="微软雅黑" pitchFamily="34" charset="-122"/>
                </a:rPr>
                <a:t>/local/</a:t>
              </a:r>
              <a:r>
                <a:rPr lang="en-US" altLang="zh-CN" sz="1600" b="1" kern="0" dirty="0" err="1">
                  <a:solidFill>
                    <a:prstClr val="white"/>
                  </a:solidFill>
                  <a:latin typeface="微软雅黑" pitchFamily="34" charset="-122"/>
                  <a:ea typeface="微软雅黑" pitchFamily="34" charset="-122"/>
                </a:rPr>
                <a:t>nginx</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conf</a:t>
              </a: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ssl</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ssl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openssl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genrsa</a:t>
              </a:r>
              <a:r>
                <a:rPr lang="en-US" altLang="zh-CN" sz="1600" b="1" kern="0" dirty="0">
                  <a:solidFill>
                    <a:prstClr val="white"/>
                  </a:solidFill>
                  <a:latin typeface="微软雅黑" pitchFamily="34" charset="-122"/>
                  <a:ea typeface="微软雅黑" pitchFamily="34" charset="-122"/>
                </a:rPr>
                <a:t> -out </a:t>
              </a:r>
              <a:r>
                <a:rPr lang="en-US" altLang="zh-CN" sz="1600" b="1" kern="0" dirty="0" err="1">
                  <a:solidFill>
                    <a:prstClr val="white"/>
                  </a:solidFill>
                  <a:latin typeface="微软雅黑" pitchFamily="34" charset="-122"/>
                  <a:ea typeface="微软雅黑" pitchFamily="34" charset="-122"/>
                </a:rPr>
                <a:t>server.key</a:t>
              </a:r>
              <a:r>
                <a:rPr lang="en-US" altLang="zh-CN" sz="1600" b="1" kern="0" dirty="0">
                  <a:solidFill>
                    <a:prstClr val="white"/>
                  </a:solidFill>
                  <a:latin typeface="微软雅黑" pitchFamily="34" charset="-122"/>
                  <a:ea typeface="微软雅黑" pitchFamily="34" charset="-122"/>
                </a:rPr>
                <a:t> 2048</a:t>
              </a:r>
            </a:p>
          </p:txBody>
        </p:sp>
      </p:grpSp>
    </p:spTree>
    <p:custDataLst>
      <p:tags r:id="rId1"/>
    </p:custDataLst>
    <p:extLst>
      <p:ext uri="{BB962C8B-B14F-4D97-AF65-F5344CB8AC3E}">
        <p14:creationId xmlns:p14="http://schemas.microsoft.com/office/powerpoint/2010/main" val="4262728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dirty="0"/>
              <a:t>接下来将利用</a:t>
            </a:r>
            <a:r>
              <a:rPr lang="en-US" altLang="zh-CN" dirty="0" err="1"/>
              <a:t>openssl</a:t>
            </a:r>
            <a:r>
              <a:rPr lang="zh-CN" altLang="en-US" dirty="0"/>
              <a:t>命令详细讲解认证证书的颁发步骤。</a:t>
            </a:r>
          </a:p>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）生成服务器的</a:t>
            </a:r>
            <a:r>
              <a:rPr lang="en-US" altLang="zh-CN" b="1" u="sng" dirty="0">
                <a:solidFill>
                  <a:srgbClr val="0070C0"/>
                </a:solidFill>
              </a:rPr>
              <a:t>RSA</a:t>
            </a:r>
            <a:r>
              <a:rPr lang="zh-CN" altLang="en-US" b="1" u="sng" dirty="0">
                <a:solidFill>
                  <a:srgbClr val="0070C0"/>
                </a:solidFill>
              </a:rPr>
              <a:t>私钥</a:t>
            </a:r>
          </a:p>
          <a:p>
            <a:pPr>
              <a:lnSpc>
                <a:spcPct val="200000"/>
              </a:lnSpc>
            </a:pPr>
            <a:r>
              <a:rPr lang="zh-CN" altLang="en-US" dirty="0"/>
              <a:t>为了</a:t>
            </a:r>
            <a:r>
              <a:rPr lang="zh-CN" altLang="en-US" dirty="0" smtClean="0"/>
              <a:t>便于管理，将</a:t>
            </a:r>
            <a:r>
              <a:rPr lang="zh-CN" altLang="en-US" dirty="0"/>
              <a:t>生成的</a:t>
            </a:r>
            <a:r>
              <a:rPr lang="en-US" altLang="zh-CN" dirty="0"/>
              <a:t>RSA</a:t>
            </a:r>
            <a:r>
              <a:rPr lang="zh-CN" altLang="en-US" dirty="0"/>
              <a:t>私钥文件放</a:t>
            </a:r>
            <a:r>
              <a:rPr lang="zh-CN" altLang="en-US" dirty="0" smtClean="0"/>
              <a:t>在</a:t>
            </a:r>
            <a:r>
              <a:rPr lang="en-US" altLang="zh-CN" dirty="0" smtClean="0"/>
              <a:t>/</a:t>
            </a:r>
            <a:r>
              <a:rPr lang="en-US" altLang="zh-CN" dirty="0" err="1"/>
              <a:t>usr</a:t>
            </a:r>
            <a:r>
              <a:rPr lang="en-US" altLang="zh-CN" dirty="0"/>
              <a:t>/local/</a:t>
            </a:r>
            <a:r>
              <a:rPr lang="en-US" altLang="zh-CN" dirty="0" err="1"/>
              <a:t>nginx</a:t>
            </a:r>
            <a:r>
              <a:rPr lang="en-US" altLang="zh-CN" dirty="0"/>
              <a:t>/</a:t>
            </a:r>
            <a:r>
              <a:rPr lang="en-US" altLang="zh-CN" dirty="0" err="1"/>
              <a:t>conf</a:t>
            </a:r>
            <a:r>
              <a:rPr lang="en-US" altLang="zh-CN" dirty="0"/>
              <a:t>/</a:t>
            </a:r>
            <a:r>
              <a:rPr lang="en-US" altLang="zh-CN" dirty="0" err="1"/>
              <a:t>ssl</a:t>
            </a:r>
            <a:r>
              <a:rPr lang="en-US" altLang="zh-CN" dirty="0" smtClean="0"/>
              <a:t>/</a:t>
            </a:r>
            <a:r>
              <a:rPr lang="zh-CN" altLang="en-US" dirty="0" smtClean="0"/>
              <a:t>目录</a:t>
            </a:r>
            <a:r>
              <a:rPr lang="zh-CN" altLang="en-US" dirty="0"/>
              <a:t>中。</a:t>
            </a:r>
          </a:p>
        </p:txBody>
      </p:sp>
      <p:graphicFrame>
        <p:nvGraphicFramePr>
          <p:cNvPr id="8" name="表格 7"/>
          <p:cNvGraphicFramePr>
            <a:graphicFrameLocks noGrp="1"/>
          </p:cNvGraphicFramePr>
          <p:nvPr>
            <p:extLst>
              <p:ext uri="{D42A27DB-BD31-4B8C-83A1-F6EECF244321}">
                <p14:modId xmlns:p14="http://schemas.microsoft.com/office/powerpoint/2010/main" val="2761287837"/>
              </p:ext>
            </p:extLst>
          </p:nvPr>
        </p:nvGraphicFramePr>
        <p:xfrm>
          <a:off x="501568" y="3839589"/>
          <a:ext cx="8172862" cy="1944683"/>
        </p:xfrm>
        <a:graphic>
          <a:graphicData uri="http://schemas.openxmlformats.org/drawingml/2006/table">
            <a:tbl>
              <a:tblPr firstRow="1" bandRow="1"/>
              <a:tblGrid>
                <a:gridCol w="1460500"/>
                <a:gridCol w="6712362"/>
              </a:tblGrid>
              <a:tr h="483284">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参数</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83284">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genrsa</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表示用于生成</a:t>
                      </a:r>
                      <a:r>
                        <a:rPr lang="en-US" sz="1400" kern="100" dirty="0">
                          <a:solidFill>
                            <a:schemeClr val="dk1"/>
                          </a:solidFill>
                          <a:effectLst/>
                          <a:latin typeface="Times New Roman"/>
                          <a:ea typeface="+mn-ea"/>
                          <a:cs typeface="+mn-cs"/>
                        </a:rPr>
                        <a:t>RSA</a:t>
                      </a:r>
                      <a:r>
                        <a:rPr lang="zh-CN" sz="1400" kern="100" dirty="0">
                          <a:solidFill>
                            <a:schemeClr val="dk1"/>
                          </a:solidFill>
                          <a:effectLst/>
                          <a:latin typeface="Times New Roman"/>
                          <a:ea typeface="+mn-ea"/>
                          <a:cs typeface="+mn-cs"/>
                        </a:rPr>
                        <a:t>私钥</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94831">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out server.key</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表示输出的文件名为</a:t>
                      </a:r>
                      <a:r>
                        <a:rPr lang="en-US" sz="1400" kern="100" dirty="0" err="1">
                          <a:solidFill>
                            <a:schemeClr val="dk1"/>
                          </a:solidFill>
                          <a:effectLst/>
                          <a:latin typeface="Times New Roman"/>
                          <a:ea typeface="+mn-ea"/>
                          <a:cs typeface="+mn-cs"/>
                        </a:rPr>
                        <a:t>server.key</a:t>
                      </a:r>
                      <a:r>
                        <a:rPr lang="zh-CN" sz="1400" kern="100" dirty="0">
                          <a:solidFill>
                            <a:schemeClr val="dk1"/>
                          </a:solidFill>
                          <a:effectLst/>
                          <a:latin typeface="Times New Roman"/>
                          <a:ea typeface="+mn-ea"/>
                          <a:cs typeface="+mn-cs"/>
                        </a:rPr>
                        <a:t>，文件所在目录为执行当前</a:t>
                      </a:r>
                      <a:r>
                        <a:rPr lang="en-US" sz="1400" kern="100" dirty="0" err="1">
                          <a:solidFill>
                            <a:schemeClr val="dk1"/>
                          </a:solidFill>
                          <a:effectLst/>
                          <a:latin typeface="Times New Roman"/>
                          <a:ea typeface="+mn-ea"/>
                          <a:cs typeface="+mn-cs"/>
                        </a:rPr>
                        <a:t>openssl</a:t>
                      </a:r>
                      <a:r>
                        <a:rPr lang="zh-CN" sz="1400" kern="100" dirty="0">
                          <a:solidFill>
                            <a:schemeClr val="dk1"/>
                          </a:solidFill>
                          <a:effectLst/>
                          <a:latin typeface="Times New Roman"/>
                          <a:ea typeface="+mn-ea"/>
                          <a:cs typeface="+mn-cs"/>
                        </a:rPr>
                        <a:t>命令时所在目录</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83284">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2048</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密钥长度为</a:t>
                      </a:r>
                      <a:r>
                        <a:rPr lang="en-US" sz="1400" kern="100" dirty="0">
                          <a:solidFill>
                            <a:schemeClr val="dk1"/>
                          </a:solidFill>
                          <a:effectLst/>
                          <a:latin typeface="Times New Roman"/>
                          <a:ea typeface="+mn-ea"/>
                          <a:cs typeface="+mn-cs"/>
                        </a:rPr>
                        <a:t>2048</a:t>
                      </a:r>
                      <a:r>
                        <a:rPr lang="zh-CN" sz="1400" kern="100" dirty="0">
                          <a:solidFill>
                            <a:schemeClr val="dk1"/>
                          </a:solidFill>
                          <a:effectLst/>
                          <a:latin typeface="Times New Roman"/>
                          <a:ea typeface="+mn-ea"/>
                          <a:cs typeface="+mn-cs"/>
                        </a:rPr>
                        <a:t>（推荐至少</a:t>
                      </a:r>
                      <a:r>
                        <a:rPr lang="en-US" sz="1400" kern="100" dirty="0">
                          <a:solidFill>
                            <a:schemeClr val="dk1"/>
                          </a:solidFill>
                          <a:effectLst/>
                          <a:latin typeface="Times New Roman"/>
                          <a:ea typeface="+mn-ea"/>
                          <a:cs typeface="+mn-cs"/>
                        </a:rPr>
                        <a:t>2048</a:t>
                      </a:r>
                      <a:r>
                        <a:rPr lang="zh-CN" sz="1400" kern="100" dirty="0">
                          <a:solidFill>
                            <a:schemeClr val="dk1"/>
                          </a:solidFill>
                          <a:effectLst/>
                          <a:latin typeface="Times New Roman"/>
                          <a:ea typeface="+mn-ea"/>
                          <a:cs typeface="+mn-cs"/>
                        </a:rPr>
                        <a:t>，长度越长，安全性越强）</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559514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dirty="0"/>
              <a:t>接下来将利用</a:t>
            </a:r>
            <a:r>
              <a:rPr lang="en-US" altLang="zh-CN" dirty="0" err="1"/>
              <a:t>openssl</a:t>
            </a:r>
            <a:r>
              <a:rPr lang="zh-CN" altLang="en-US" dirty="0"/>
              <a:t>命令详细讲解认证证书的颁发步骤。</a:t>
            </a:r>
          </a:p>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）生成服务器的</a:t>
            </a:r>
            <a:r>
              <a:rPr lang="en-US" altLang="zh-CN" b="1" u="sng" dirty="0">
                <a:solidFill>
                  <a:srgbClr val="0070C0"/>
                </a:solidFill>
              </a:rPr>
              <a:t>RSA</a:t>
            </a:r>
            <a:r>
              <a:rPr lang="zh-CN" altLang="en-US" b="1" u="sng" dirty="0">
                <a:solidFill>
                  <a:srgbClr val="0070C0"/>
                </a:solidFill>
              </a:rPr>
              <a:t>私钥</a:t>
            </a:r>
          </a:p>
          <a:p>
            <a:pPr>
              <a:lnSpc>
                <a:spcPct val="200000"/>
              </a:lnSpc>
            </a:pPr>
            <a:r>
              <a:rPr lang="zh-CN" altLang="en-US" dirty="0"/>
              <a:t>在执行完上述</a:t>
            </a:r>
            <a:r>
              <a:rPr lang="en-US" altLang="zh-CN" dirty="0" err="1"/>
              <a:t>openssl</a:t>
            </a:r>
            <a:r>
              <a:rPr lang="zh-CN" altLang="en-US" dirty="0"/>
              <a:t>命令设置后，通过</a:t>
            </a:r>
            <a:r>
              <a:rPr lang="en-US" altLang="zh-CN" dirty="0"/>
              <a:t>ls</a:t>
            </a:r>
            <a:r>
              <a:rPr lang="zh-CN" altLang="en-US" dirty="0"/>
              <a:t>查看生成的</a:t>
            </a:r>
            <a:r>
              <a:rPr lang="en-US" altLang="zh-CN" dirty="0" err="1"/>
              <a:t>server.key</a:t>
            </a:r>
            <a:r>
              <a:rPr lang="zh-CN" altLang="en-US" dirty="0"/>
              <a:t>，如</a:t>
            </a:r>
            <a:r>
              <a:rPr lang="zh-CN" altLang="en-US" dirty="0" smtClean="0"/>
              <a:t>图所</a:t>
            </a:r>
            <a:r>
              <a:rPr lang="zh-CN" altLang="en-US" dirty="0"/>
              <a:t>示。</a:t>
            </a:r>
          </a:p>
        </p:txBody>
      </p:sp>
      <p:pic>
        <p:nvPicPr>
          <p:cNvPr id="24578" name="Picture 2" descr="无标电饭锅电饭锅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3787774"/>
            <a:ext cx="4410691" cy="1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02986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）生成服务器的</a:t>
            </a:r>
            <a:r>
              <a:rPr lang="en-US" altLang="zh-CN" b="1" u="sng" dirty="0">
                <a:solidFill>
                  <a:srgbClr val="0070C0"/>
                </a:solidFill>
              </a:rPr>
              <a:t>CSR</a:t>
            </a:r>
            <a:r>
              <a:rPr lang="zh-CN" altLang="en-US" b="1" u="sng" dirty="0">
                <a:solidFill>
                  <a:srgbClr val="0070C0"/>
                </a:solidFill>
              </a:rPr>
              <a:t>证书请求文件</a:t>
            </a:r>
          </a:p>
          <a:p>
            <a:pPr>
              <a:lnSpc>
                <a:spcPct val="200000"/>
              </a:lnSpc>
            </a:pPr>
            <a:r>
              <a:rPr lang="en-US" altLang="zh-CN" dirty="0"/>
              <a:t>CSR</a:t>
            </a:r>
            <a:r>
              <a:rPr lang="zh-CN" altLang="en-US" dirty="0"/>
              <a:t>证书请求文件是服务器的公钥，用于提交给</a:t>
            </a:r>
            <a:r>
              <a:rPr lang="en-US" altLang="zh-CN" dirty="0"/>
              <a:t>CA</a:t>
            </a:r>
            <a:r>
              <a:rPr lang="zh-CN" altLang="en-US" dirty="0"/>
              <a:t>机构进行签名</a:t>
            </a:r>
            <a:r>
              <a:rPr lang="zh-CN" altLang="en-US" dirty="0" smtClean="0"/>
              <a:t>。</a:t>
            </a:r>
            <a:endParaRPr lang="zh-CN" altLang="en-US" dirty="0"/>
          </a:p>
        </p:txBody>
      </p:sp>
      <p:grpSp>
        <p:nvGrpSpPr>
          <p:cNvPr id="6" name="组合 2"/>
          <p:cNvGrpSpPr>
            <a:grpSpLocks/>
          </p:cNvGrpSpPr>
          <p:nvPr/>
        </p:nvGrpSpPr>
        <p:grpSpPr bwMode="auto">
          <a:xfrm>
            <a:off x="681882" y="3326070"/>
            <a:ext cx="7928717" cy="1076489"/>
            <a:chOff x="3474760" y="3515221"/>
            <a:chExt cx="1505964" cy="883227"/>
          </a:xfrm>
        </p:grpSpPr>
        <p:sp>
          <p:nvSpPr>
            <p:cNvPr id="7" name="矩形 1"/>
            <p:cNvSpPr>
              <a:spLocks noChangeArrowheads="1"/>
            </p:cNvSpPr>
            <p:nvPr/>
          </p:nvSpPr>
          <p:spPr bwMode="auto">
            <a:xfrm>
              <a:off x="3474760" y="3515221"/>
              <a:ext cx="1505964" cy="75958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3744" y="3575543"/>
              <a:ext cx="1444568" cy="8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ssl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openssl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req</a:t>
              </a:r>
              <a:r>
                <a:rPr lang="en-US" altLang="zh-CN" sz="1600" b="1" kern="0" dirty="0">
                  <a:solidFill>
                    <a:prstClr val="white"/>
                  </a:solidFill>
                  <a:latin typeface="微软雅黑" pitchFamily="34" charset="-122"/>
                  <a:ea typeface="微软雅黑" pitchFamily="34" charset="-122"/>
                </a:rPr>
                <a:t> -new -key </a:t>
              </a:r>
              <a:r>
                <a:rPr lang="en-US" altLang="zh-CN" sz="1600" b="1" kern="0" dirty="0" err="1">
                  <a:solidFill>
                    <a:prstClr val="white"/>
                  </a:solidFill>
                  <a:latin typeface="微软雅黑" pitchFamily="34" charset="-122"/>
                  <a:ea typeface="微软雅黑" pitchFamily="34" charset="-122"/>
                </a:rPr>
                <a:t>server.key</a:t>
              </a:r>
              <a:r>
                <a:rPr lang="en-US" altLang="zh-CN" sz="1600" b="1" kern="0" dirty="0">
                  <a:solidFill>
                    <a:prstClr val="white"/>
                  </a:solidFill>
                  <a:latin typeface="微软雅黑" pitchFamily="34" charset="-122"/>
                  <a:ea typeface="微软雅黑" pitchFamily="34" charset="-122"/>
                </a:rPr>
                <a:t> -out </a:t>
              </a:r>
              <a:r>
                <a:rPr lang="en-US" altLang="zh-CN" sz="1600" b="1" kern="0" dirty="0" err="1">
                  <a:solidFill>
                    <a:prstClr val="white"/>
                  </a:solidFill>
                  <a:latin typeface="微软雅黑" pitchFamily="34" charset="-122"/>
                  <a:ea typeface="微软雅黑" pitchFamily="34" charset="-122"/>
                </a:rPr>
                <a:t>server.csr</a:t>
              </a:r>
              <a:endParaRPr lang="en-US" altLang="zh-CN" sz="1600" b="1" kern="0" dirty="0">
                <a:solidFill>
                  <a:prstClr val="white"/>
                </a:solidFill>
                <a:latin typeface="微软雅黑" pitchFamily="34" charset="-122"/>
                <a:ea typeface="微软雅黑" pitchFamily="34" charset="-122"/>
              </a:endParaRPr>
            </a:p>
          </p:txBody>
        </p:sp>
      </p:grpSp>
      <p:sp>
        <p:nvSpPr>
          <p:cNvPr id="2" name="矩形 1"/>
          <p:cNvSpPr/>
          <p:nvPr/>
        </p:nvSpPr>
        <p:spPr>
          <a:xfrm>
            <a:off x="508000" y="4354036"/>
            <a:ext cx="8343900" cy="1200329"/>
          </a:xfrm>
          <a:prstGeom prst="rect">
            <a:avLst/>
          </a:prstGeom>
        </p:spPr>
        <p:txBody>
          <a:bodyPr wrap="square">
            <a:spAutoFit/>
          </a:bodyPr>
          <a:lstStyle/>
          <a:p>
            <a:pPr>
              <a:lnSpc>
                <a:spcPct val="200000"/>
              </a:lnSpc>
            </a:pPr>
            <a:r>
              <a:rPr lang="en-US" altLang="zh-CN" dirty="0" err="1" smtClean="0"/>
              <a:t>req</a:t>
            </a:r>
            <a:r>
              <a:rPr lang="zh-CN" altLang="zh-CN" dirty="0"/>
              <a:t>表示证书签发申请，“</a:t>
            </a:r>
            <a:r>
              <a:rPr lang="en-US" altLang="zh-CN" dirty="0"/>
              <a:t>-new</a:t>
            </a:r>
            <a:r>
              <a:rPr lang="zh-CN" altLang="zh-CN" dirty="0"/>
              <a:t>”表示新请求，“</a:t>
            </a:r>
            <a:r>
              <a:rPr lang="en-US" altLang="zh-CN" dirty="0"/>
              <a:t>-key </a:t>
            </a:r>
            <a:r>
              <a:rPr lang="en-US" altLang="zh-CN" dirty="0" err="1"/>
              <a:t>server.key</a:t>
            </a:r>
            <a:r>
              <a:rPr lang="zh-CN" altLang="zh-CN" dirty="0"/>
              <a:t>”指定私钥为</a:t>
            </a:r>
            <a:r>
              <a:rPr lang="en-US" altLang="zh-CN" dirty="0" err="1"/>
              <a:t>server.key</a:t>
            </a:r>
            <a:r>
              <a:rPr lang="zh-CN" altLang="zh-CN" dirty="0"/>
              <a:t>，“</a:t>
            </a:r>
            <a:r>
              <a:rPr lang="en-US" altLang="zh-CN" dirty="0"/>
              <a:t>out </a:t>
            </a:r>
            <a:r>
              <a:rPr lang="en-US" altLang="zh-CN" dirty="0" err="1"/>
              <a:t>server.csr</a:t>
            </a:r>
            <a:r>
              <a:rPr lang="zh-CN" altLang="zh-CN" dirty="0"/>
              <a:t>”表示生成的</a:t>
            </a:r>
            <a:r>
              <a:rPr lang="en-US" altLang="zh-CN" dirty="0"/>
              <a:t>CSR</a:t>
            </a:r>
            <a:r>
              <a:rPr lang="zh-CN" altLang="zh-CN" dirty="0"/>
              <a:t>证书请求文件的名称为</a:t>
            </a:r>
            <a:r>
              <a:rPr lang="en-US" altLang="zh-CN" dirty="0" err="1"/>
              <a:t>server.csr</a:t>
            </a:r>
            <a:r>
              <a:rPr lang="zh-CN" altLang="zh-CN" dirty="0"/>
              <a:t>。</a:t>
            </a:r>
          </a:p>
        </p:txBody>
      </p:sp>
    </p:spTree>
    <p:custDataLst>
      <p:tags r:id="rId1"/>
    </p:custDataLst>
    <p:extLst>
      <p:ext uri="{BB962C8B-B14F-4D97-AF65-F5344CB8AC3E}">
        <p14:creationId xmlns:p14="http://schemas.microsoft.com/office/powerpoint/2010/main" val="314565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）生成服务器的</a:t>
            </a:r>
            <a:r>
              <a:rPr lang="en-US" altLang="zh-CN" b="1" u="sng" dirty="0">
                <a:solidFill>
                  <a:srgbClr val="0070C0"/>
                </a:solidFill>
              </a:rPr>
              <a:t>CSR</a:t>
            </a:r>
            <a:r>
              <a:rPr lang="zh-CN" altLang="en-US" b="1" u="sng" dirty="0">
                <a:solidFill>
                  <a:srgbClr val="0070C0"/>
                </a:solidFill>
              </a:rPr>
              <a:t>证书请求文件</a:t>
            </a:r>
          </a:p>
          <a:p>
            <a:pPr>
              <a:lnSpc>
                <a:spcPct val="200000"/>
              </a:lnSpc>
            </a:pPr>
            <a:r>
              <a:rPr lang="zh-CN" altLang="en-US" dirty="0"/>
              <a:t>在执行上述命令的过程中，程序会要求用户填写一些信息，具体如</a:t>
            </a:r>
            <a:r>
              <a:rPr lang="zh-CN" altLang="en-US" dirty="0" smtClean="0"/>
              <a:t>表所</a:t>
            </a:r>
            <a:r>
              <a:rPr lang="zh-CN" altLang="en-US" dirty="0"/>
              <a:t>示。</a:t>
            </a:r>
          </a:p>
        </p:txBody>
      </p:sp>
    </p:spTree>
    <p:custDataLst>
      <p:tags r:id="rId1"/>
    </p:custDataLst>
    <p:extLst>
      <p:ext uri="{BB962C8B-B14F-4D97-AF65-F5344CB8AC3E}">
        <p14:creationId xmlns:p14="http://schemas.microsoft.com/office/powerpoint/2010/main" val="2891258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en-US" altLang="zh-CN" dirty="0" smtClean="0"/>
              <a:t>Nginx</a:t>
            </a:r>
            <a:r>
              <a:rPr lang="zh-CN" altLang="en-US" dirty="0"/>
              <a:t>的模块有很多，与其相关的指令和内置变量也特别多</a:t>
            </a:r>
            <a:r>
              <a:rPr lang="zh-CN" altLang="en-US" dirty="0" smtClean="0"/>
              <a:t>。</a:t>
            </a:r>
            <a:endParaRPr lang="en-US" altLang="zh-CN" dirty="0" smtClean="0"/>
          </a:p>
          <a:p>
            <a:pPr>
              <a:lnSpc>
                <a:spcPct val="200000"/>
              </a:lnSpc>
            </a:pPr>
            <a:r>
              <a:rPr lang="zh-CN" altLang="en-US" b="1" u="sng" dirty="0">
                <a:solidFill>
                  <a:srgbClr val="0070C0"/>
                </a:solidFill>
              </a:rPr>
              <a:t>手册的作用</a:t>
            </a:r>
            <a:r>
              <a:rPr lang="zh-CN" altLang="en-US" dirty="0" smtClean="0"/>
              <a:t>：开发</a:t>
            </a:r>
            <a:r>
              <a:rPr lang="zh-CN" altLang="en-US" dirty="0"/>
              <a:t>中掌握如何查看</a:t>
            </a:r>
            <a:r>
              <a:rPr lang="en-US" altLang="zh-CN" dirty="0"/>
              <a:t>Nginx</a:t>
            </a:r>
            <a:r>
              <a:rPr lang="zh-CN" altLang="en-US" dirty="0"/>
              <a:t>官方提供的文档，会起到事半功倍的效果。</a:t>
            </a:r>
            <a:endParaRPr lang="en-US" altLang="zh-CN" dirty="0" smtClean="0"/>
          </a:p>
        </p:txBody>
      </p:sp>
    </p:spTree>
    <p:custDataLst>
      <p:tags r:id="rId1"/>
    </p:custDataLst>
    <p:extLst>
      <p:ext uri="{BB962C8B-B14F-4D97-AF65-F5344CB8AC3E}">
        <p14:creationId xmlns:p14="http://schemas.microsoft.com/office/powerpoint/2010/main" val="80770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70776944"/>
              </p:ext>
            </p:extLst>
          </p:nvPr>
        </p:nvGraphicFramePr>
        <p:xfrm>
          <a:off x="501568" y="1858389"/>
          <a:ext cx="8172862" cy="4326512"/>
        </p:xfrm>
        <a:graphic>
          <a:graphicData uri="http://schemas.openxmlformats.org/drawingml/2006/table">
            <a:tbl>
              <a:tblPr firstRow="1" bandRow="1"/>
              <a:tblGrid>
                <a:gridCol w="3981532"/>
                <a:gridCol w="4191330"/>
              </a:tblGrid>
              <a:tr h="43162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参数</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Country Name (2 letter code)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符合</a:t>
                      </a:r>
                      <a:r>
                        <a:rPr lang="en-US" sz="1400" kern="100">
                          <a:solidFill>
                            <a:schemeClr val="dk1"/>
                          </a:solidFill>
                          <a:effectLst/>
                          <a:latin typeface="Times New Roman"/>
                          <a:ea typeface="+mn-ea"/>
                          <a:cs typeface="+mn-cs"/>
                        </a:rPr>
                        <a:t>ISO</a:t>
                      </a:r>
                      <a:r>
                        <a:rPr lang="zh-CN" sz="1400" kern="100">
                          <a:solidFill>
                            <a:schemeClr val="dk1"/>
                          </a:solidFill>
                          <a:effectLst/>
                          <a:latin typeface="Times New Roman"/>
                          <a:ea typeface="+mn-ea"/>
                          <a:cs typeface="+mn-cs"/>
                        </a:rPr>
                        <a:t>的</a:t>
                      </a:r>
                      <a:r>
                        <a:rPr lang="en-US" sz="1400" kern="100">
                          <a:solidFill>
                            <a:schemeClr val="dk1"/>
                          </a:solidFill>
                          <a:effectLst/>
                          <a:latin typeface="Times New Roman"/>
                          <a:ea typeface="+mn-ea"/>
                          <a:cs typeface="+mn-cs"/>
                        </a:rPr>
                        <a:t>2</a:t>
                      </a:r>
                      <a:r>
                        <a:rPr lang="zh-CN" sz="1400" kern="100">
                          <a:solidFill>
                            <a:schemeClr val="dk1"/>
                          </a:solidFill>
                          <a:effectLst/>
                          <a:latin typeface="Times New Roman"/>
                          <a:ea typeface="+mn-ea"/>
                          <a:cs typeface="+mn-cs"/>
                        </a:rPr>
                        <a:t>个字母的国家代码，如中国</a:t>
                      </a:r>
                      <a:r>
                        <a:rPr lang="en-US" sz="1400" kern="100">
                          <a:solidFill>
                            <a:schemeClr val="dk1"/>
                          </a:solidFill>
                          <a:effectLst/>
                          <a:latin typeface="Times New Roman"/>
                          <a:ea typeface="+mn-ea"/>
                          <a:cs typeface="+mn-cs"/>
                        </a:rPr>
                        <a:t>CN</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41932">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State or Province Name (full name)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省份，如填写</a:t>
                      </a:r>
                      <a:r>
                        <a:rPr lang="en-US" sz="1400" kern="100">
                          <a:solidFill>
                            <a:schemeClr val="dk1"/>
                          </a:solidFill>
                          <a:effectLst/>
                          <a:latin typeface="Times New Roman"/>
                          <a:ea typeface="+mn-ea"/>
                          <a:cs typeface="+mn-cs"/>
                        </a:rPr>
                        <a:t>Beijing</a:t>
                      </a:r>
                      <a:endParaRPr lang="zh-CN" sz="1400" kern="10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Locality Name (</a:t>
                      </a:r>
                      <a:r>
                        <a:rPr lang="en-US" sz="1400" kern="100" dirty="0" err="1">
                          <a:solidFill>
                            <a:schemeClr val="dk1"/>
                          </a:solidFill>
                          <a:effectLst/>
                          <a:latin typeface="Times New Roman"/>
                          <a:ea typeface="+mn-ea"/>
                          <a:cs typeface="+mn-cs"/>
                        </a:rPr>
                        <a:t>eg</a:t>
                      </a:r>
                      <a:r>
                        <a:rPr lang="en-US" sz="1400" kern="100" dirty="0">
                          <a:solidFill>
                            <a:schemeClr val="dk1"/>
                          </a:solidFill>
                          <a:effectLst/>
                          <a:latin typeface="Times New Roman"/>
                          <a:ea typeface="+mn-ea"/>
                          <a:cs typeface="+mn-cs"/>
                        </a:rPr>
                        <a:t>, city)</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城市，如填写</a:t>
                      </a:r>
                      <a:r>
                        <a:rPr lang="en-US" sz="1400" kern="100">
                          <a:solidFill>
                            <a:schemeClr val="dk1"/>
                          </a:solidFill>
                          <a:effectLst/>
                          <a:latin typeface="Times New Roman"/>
                          <a:ea typeface="+mn-ea"/>
                          <a:cs typeface="+mn-cs"/>
                        </a:rPr>
                        <a:t>Beijing</a:t>
                      </a:r>
                      <a:endParaRPr lang="zh-CN" sz="1400" kern="10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Organization Name (</a:t>
                      </a:r>
                      <a:r>
                        <a:rPr lang="en-US" sz="1400" kern="100" dirty="0" err="1">
                          <a:solidFill>
                            <a:schemeClr val="dk1"/>
                          </a:solidFill>
                          <a:effectLst/>
                          <a:latin typeface="Times New Roman"/>
                          <a:ea typeface="+mn-ea"/>
                          <a:cs typeface="+mn-cs"/>
                        </a:rPr>
                        <a:t>eg</a:t>
                      </a:r>
                      <a:r>
                        <a:rPr lang="en-US" sz="1400" kern="100" dirty="0">
                          <a:solidFill>
                            <a:schemeClr val="dk1"/>
                          </a:solidFill>
                          <a:effectLst/>
                          <a:latin typeface="Times New Roman"/>
                          <a:ea typeface="+mn-ea"/>
                          <a:cs typeface="+mn-cs"/>
                        </a:rPr>
                        <a:t>, company)</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公司名称，如</a:t>
                      </a:r>
                      <a:r>
                        <a:rPr lang="en-US" sz="1400" kern="100" dirty="0" err="1">
                          <a:solidFill>
                            <a:schemeClr val="dk1"/>
                          </a:solidFill>
                          <a:effectLst/>
                          <a:latin typeface="Times New Roman"/>
                          <a:ea typeface="+mn-ea"/>
                          <a:cs typeface="+mn-cs"/>
                        </a:rPr>
                        <a:t>itheima</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Organizational Unit Name (eg, section)</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组织单位，如</a:t>
                      </a:r>
                      <a:r>
                        <a:rPr lang="en-US" sz="1400" kern="100" dirty="0">
                          <a:solidFill>
                            <a:schemeClr val="dk1"/>
                          </a:solidFill>
                          <a:effectLst/>
                          <a:latin typeface="Times New Roman"/>
                          <a:ea typeface="+mn-ea"/>
                          <a:cs typeface="+mn-cs"/>
                        </a:rPr>
                        <a:t>IT</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Common Name (eg, your websites domain name)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使用</a:t>
                      </a:r>
                      <a:r>
                        <a:rPr lang="en-US" sz="1400" kern="100" dirty="0">
                          <a:solidFill>
                            <a:schemeClr val="dk1"/>
                          </a:solidFill>
                          <a:effectLst/>
                          <a:latin typeface="Times New Roman"/>
                          <a:ea typeface="+mn-ea"/>
                          <a:cs typeface="+mn-cs"/>
                        </a:rPr>
                        <a:t> SSL</a:t>
                      </a:r>
                      <a:r>
                        <a:rPr lang="zh-CN" sz="1400" kern="100" dirty="0">
                          <a:solidFill>
                            <a:schemeClr val="dk1"/>
                          </a:solidFill>
                          <a:effectLst/>
                          <a:latin typeface="Times New Roman"/>
                          <a:ea typeface="+mn-ea"/>
                          <a:cs typeface="+mn-cs"/>
                        </a:rPr>
                        <a:t>加密的网站域名，如</a:t>
                      </a:r>
                      <a:r>
                        <a:rPr lang="en-US" sz="1400" kern="100" dirty="0">
                          <a:solidFill>
                            <a:schemeClr val="dk1"/>
                          </a:solidFill>
                          <a:effectLst/>
                          <a:latin typeface="Times New Roman"/>
                          <a:ea typeface="+mn-ea"/>
                          <a:cs typeface="+mn-cs"/>
                        </a:rPr>
                        <a:t>www.test.com</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Email Address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邮件地址，可以省略</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 challenge password</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有些</a:t>
                      </a:r>
                      <a:r>
                        <a:rPr lang="en-US" sz="1400" kern="100" dirty="0">
                          <a:solidFill>
                            <a:schemeClr val="dk1"/>
                          </a:solidFill>
                          <a:effectLst/>
                          <a:latin typeface="Times New Roman"/>
                          <a:ea typeface="+mn-ea"/>
                          <a:cs typeface="+mn-cs"/>
                        </a:rPr>
                        <a:t>CA</a:t>
                      </a:r>
                      <a:r>
                        <a:rPr lang="zh-CN" sz="1400" kern="100" dirty="0">
                          <a:solidFill>
                            <a:schemeClr val="dk1"/>
                          </a:solidFill>
                          <a:effectLst/>
                          <a:latin typeface="Times New Roman"/>
                          <a:ea typeface="+mn-ea"/>
                          <a:cs typeface="+mn-cs"/>
                        </a:rPr>
                        <a:t>机构需要此密码，通常省略即可</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31620">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An optional company name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l"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可选的公司名称，可以省略</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370450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25602" name="Picture 2" descr="无sdfsdfsdfsdfsdfsdfsdfsdf标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6817" y="2009774"/>
            <a:ext cx="5153745" cy="307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1038" y="2035760"/>
            <a:ext cx="3279562"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a:t>表</a:t>
            </a:r>
            <a:r>
              <a:rPr lang="zh-CN" altLang="zh-CN" dirty="0" smtClean="0"/>
              <a:t>中信息</a:t>
            </a:r>
            <a:r>
              <a:rPr lang="zh-CN" altLang="zh-CN" dirty="0"/>
              <a:t>都是</a:t>
            </a:r>
            <a:r>
              <a:rPr lang="zh-CN" altLang="zh-CN" b="1" u="sng" dirty="0">
                <a:solidFill>
                  <a:srgbClr val="0070C0"/>
                </a:solidFill>
              </a:rPr>
              <a:t>可选</a:t>
            </a:r>
            <a:r>
              <a:rPr lang="zh-CN" altLang="zh-CN" dirty="0"/>
              <a:t>的，若不填写，可</a:t>
            </a:r>
            <a:r>
              <a:rPr lang="zh-CN" altLang="zh-CN" b="1" u="sng" dirty="0">
                <a:solidFill>
                  <a:srgbClr val="0070C0"/>
                </a:solidFill>
              </a:rPr>
              <a:t>直接按回车</a:t>
            </a:r>
            <a:r>
              <a:rPr lang="zh-CN" altLang="zh-CN" dirty="0"/>
              <a:t>使用默认</a:t>
            </a:r>
            <a:r>
              <a:rPr lang="zh-CN" altLang="zh-CN" dirty="0" smtClean="0"/>
              <a:t>值</a:t>
            </a:r>
            <a:r>
              <a:rPr lang="zh-CN" altLang="en-US" dirty="0" smtClean="0"/>
              <a:t>；</a:t>
            </a:r>
            <a:endParaRPr lang="en-US" altLang="zh-CN" dirty="0"/>
          </a:p>
          <a:p>
            <a:pPr marL="285750" indent="-285750">
              <a:lnSpc>
                <a:spcPct val="150000"/>
              </a:lnSpc>
              <a:buFont typeface="Wingdings" panose="05000000000000000000" pitchFamily="2" charset="2"/>
              <a:buChar char="Ø"/>
            </a:pPr>
            <a:r>
              <a:rPr lang="zh-CN" altLang="zh-CN" dirty="0" smtClean="0"/>
              <a:t>在</a:t>
            </a:r>
            <a:r>
              <a:rPr lang="zh-CN" altLang="zh-CN" dirty="0"/>
              <a:t>填写</a:t>
            </a:r>
            <a:r>
              <a:rPr lang="en-US" altLang="zh-CN" b="1" u="sng" dirty="0">
                <a:solidFill>
                  <a:srgbClr val="0070C0"/>
                </a:solidFill>
              </a:rPr>
              <a:t>common name</a:t>
            </a:r>
            <a:r>
              <a:rPr lang="zh-CN" altLang="zh-CN" dirty="0"/>
              <a:t>信息时，必须与实际使用</a:t>
            </a:r>
            <a:r>
              <a:rPr lang="en-US" altLang="zh-CN" dirty="0"/>
              <a:t>HTTPS</a:t>
            </a:r>
            <a:r>
              <a:rPr lang="zh-CN" altLang="zh-CN" dirty="0"/>
              <a:t>的网站域名吻合，否则会引发浏览器</a:t>
            </a:r>
            <a:r>
              <a:rPr lang="zh-CN" altLang="zh-CN" dirty="0" smtClean="0"/>
              <a:t>警报</a:t>
            </a:r>
            <a:r>
              <a:rPr lang="zh-CN" altLang="en-US" dirty="0" smtClean="0"/>
              <a:t>；</a:t>
            </a:r>
            <a:endParaRPr lang="zh-CN" altLang="zh-CN" dirty="0"/>
          </a:p>
        </p:txBody>
      </p:sp>
      <p:sp>
        <p:nvSpPr>
          <p:cNvPr id="3" name="矩形 2"/>
          <p:cNvSpPr/>
          <p:nvPr/>
        </p:nvSpPr>
        <p:spPr>
          <a:xfrm>
            <a:off x="419100" y="5214035"/>
            <a:ext cx="8763000" cy="507831"/>
          </a:xfrm>
          <a:prstGeom prst="rect">
            <a:avLst/>
          </a:prstGeom>
        </p:spPr>
        <p:txBody>
          <a:bodyPr wrap="square">
            <a:spAutoFit/>
          </a:bodyPr>
          <a:lstStyle/>
          <a:p>
            <a:pPr>
              <a:lnSpc>
                <a:spcPct val="150000"/>
              </a:lnSpc>
            </a:pPr>
            <a:r>
              <a:rPr lang="zh-CN" altLang="zh-CN" dirty="0" smtClean="0">
                <a:solidFill>
                  <a:srgbClr val="FF0000"/>
                </a:solidFill>
              </a:rPr>
              <a:t>填写信息过程</a:t>
            </a:r>
            <a:r>
              <a:rPr lang="zh-CN" altLang="zh-CN" dirty="0">
                <a:solidFill>
                  <a:srgbClr val="FF0000"/>
                </a:solidFill>
              </a:rPr>
              <a:t>若要删除填写错误的字符，可以通过</a:t>
            </a:r>
            <a:r>
              <a:rPr lang="en-US" altLang="zh-CN" dirty="0" err="1">
                <a:solidFill>
                  <a:srgbClr val="FF0000"/>
                </a:solidFill>
              </a:rPr>
              <a:t>Ctrl+Backspace</a:t>
            </a:r>
            <a:r>
              <a:rPr lang="zh-CN" altLang="zh-CN" dirty="0">
                <a:solidFill>
                  <a:srgbClr val="FF0000"/>
                </a:solidFill>
              </a:rPr>
              <a:t>组合键进行操作。</a:t>
            </a:r>
          </a:p>
        </p:txBody>
      </p:sp>
    </p:spTree>
    <p:custDataLst>
      <p:tags r:id="rId1"/>
    </p:custDataLst>
    <p:extLst>
      <p:ext uri="{BB962C8B-B14F-4D97-AF65-F5344CB8AC3E}">
        <p14:creationId xmlns:p14="http://schemas.microsoft.com/office/powerpoint/2010/main" val="14447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362198" y="1948174"/>
            <a:ext cx="8502402" cy="2308324"/>
          </a:xfrm>
          <a:prstGeom prst="rect">
            <a:avLst/>
          </a:prstGeom>
        </p:spPr>
        <p:txBody>
          <a:bodyPr wrap="square">
            <a:spAutoFit/>
          </a:bodyPr>
          <a:lstStyle/>
          <a:p>
            <a:pPr>
              <a:lnSpc>
                <a:spcPct val="200000"/>
              </a:lnSpc>
            </a:pPr>
            <a:r>
              <a:rPr lang="zh-CN" altLang="en-US" dirty="0"/>
              <a:t>以上操作生成的文件，</a:t>
            </a:r>
            <a:r>
              <a:rPr lang="en-US" altLang="zh-CN" b="1" u="sng" dirty="0" err="1">
                <a:solidFill>
                  <a:srgbClr val="0070C0"/>
                </a:solidFill>
              </a:rPr>
              <a:t>server.key</a:t>
            </a:r>
            <a:r>
              <a:rPr lang="zh-CN" altLang="en-US" b="1" u="sng" dirty="0">
                <a:solidFill>
                  <a:srgbClr val="0070C0"/>
                </a:solidFill>
              </a:rPr>
              <a:t>是服务器的私钥</a:t>
            </a:r>
            <a:r>
              <a:rPr lang="zh-CN" altLang="en-US" dirty="0"/>
              <a:t>，而</a:t>
            </a:r>
            <a:r>
              <a:rPr lang="en-US" altLang="zh-CN" b="1" u="sng" dirty="0" err="1">
                <a:solidFill>
                  <a:srgbClr val="0070C0"/>
                </a:solidFill>
              </a:rPr>
              <a:t>server.csr</a:t>
            </a:r>
            <a:r>
              <a:rPr lang="zh-CN" altLang="en-US" b="1" u="sng" dirty="0">
                <a:solidFill>
                  <a:srgbClr val="0070C0"/>
                </a:solidFill>
              </a:rPr>
              <a:t>相当于公钥</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利用</a:t>
            </a:r>
            <a:r>
              <a:rPr lang="zh-CN" altLang="en-US" dirty="0"/>
              <a:t>公钥可以对数据进行加密，加密后只有用私钥才能解密</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私</a:t>
            </a:r>
            <a:r>
              <a:rPr lang="zh-CN" altLang="en-US" dirty="0"/>
              <a:t>钥用于对数据进行数字签名，签名后的数据可以利用公钥进行验证</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因此</a:t>
            </a:r>
            <a:r>
              <a:rPr lang="zh-CN" altLang="en-US" dirty="0"/>
              <a:t>，用户应妥善保管私钥，一旦泄露或丢失将无法保证安全。</a:t>
            </a:r>
          </a:p>
        </p:txBody>
      </p:sp>
    </p:spTree>
    <p:custDataLst>
      <p:tags r:id="rId1"/>
    </p:custDataLst>
    <p:extLst>
      <p:ext uri="{BB962C8B-B14F-4D97-AF65-F5344CB8AC3E}">
        <p14:creationId xmlns:p14="http://schemas.microsoft.com/office/powerpoint/2010/main" val="333515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362198" y="1948174"/>
            <a:ext cx="850240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a:t>
            </a:r>
            <a:r>
              <a:rPr lang="en-US" altLang="zh-CN" b="1" u="sng" dirty="0">
                <a:solidFill>
                  <a:srgbClr val="0070C0"/>
                </a:solidFill>
              </a:rPr>
              <a:t>CA</a:t>
            </a:r>
            <a:r>
              <a:rPr lang="zh-CN" altLang="en-US" b="1" u="sng" dirty="0">
                <a:solidFill>
                  <a:srgbClr val="0070C0"/>
                </a:solidFill>
              </a:rPr>
              <a:t>为服务器认证证书</a:t>
            </a:r>
          </a:p>
        </p:txBody>
      </p:sp>
      <p:grpSp>
        <p:nvGrpSpPr>
          <p:cNvPr id="5" name="组合 2"/>
          <p:cNvGrpSpPr>
            <a:grpSpLocks/>
          </p:cNvGrpSpPr>
          <p:nvPr/>
        </p:nvGrpSpPr>
        <p:grpSpPr bwMode="auto">
          <a:xfrm>
            <a:off x="1218378" y="2754799"/>
            <a:ext cx="6947721" cy="1581715"/>
            <a:chOff x="3474760" y="3515222"/>
            <a:chExt cx="1644072" cy="1297751"/>
          </a:xfrm>
        </p:grpSpPr>
        <p:sp>
          <p:nvSpPr>
            <p:cNvPr id="6" name="矩形 1"/>
            <p:cNvSpPr>
              <a:spLocks noChangeArrowheads="1"/>
            </p:cNvSpPr>
            <p:nvPr/>
          </p:nvSpPr>
          <p:spPr bwMode="auto">
            <a:xfrm>
              <a:off x="3474760" y="3515222"/>
              <a:ext cx="1638188"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6156" y="3658903"/>
              <a:ext cx="1582676" cy="8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ssl</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openssl</a:t>
              </a:r>
              <a:r>
                <a:rPr lang="en-US" altLang="zh-CN" sz="1600" b="1" kern="0" dirty="0">
                  <a:solidFill>
                    <a:prstClr val="white"/>
                  </a:solidFill>
                  <a:latin typeface="微软雅黑" pitchFamily="34" charset="-122"/>
                  <a:ea typeface="微软雅黑" pitchFamily="34" charset="-122"/>
                </a:rPr>
                <a:t> x509 -</a:t>
              </a:r>
              <a:r>
                <a:rPr lang="en-US" altLang="zh-CN" sz="1600" b="1" kern="0" dirty="0" err="1">
                  <a:solidFill>
                    <a:prstClr val="white"/>
                  </a:solidFill>
                  <a:latin typeface="微软雅黑" pitchFamily="34" charset="-122"/>
                  <a:ea typeface="微软雅黑" pitchFamily="34" charset="-122"/>
                </a:rPr>
                <a:t>req</a:t>
              </a:r>
              <a:r>
                <a:rPr lang="en-US" altLang="zh-CN" sz="1600" b="1" kern="0" dirty="0">
                  <a:solidFill>
                    <a:prstClr val="white"/>
                  </a:solidFill>
                  <a:latin typeface="微软雅黑" pitchFamily="34" charset="-122"/>
                  <a:ea typeface="微软雅黑" pitchFamily="34" charset="-122"/>
                </a:rPr>
                <a:t> -days 30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-in </a:t>
              </a:r>
              <a:r>
                <a:rPr lang="en-US" altLang="zh-CN" sz="1600" b="1" kern="0" dirty="0" err="1">
                  <a:solidFill>
                    <a:prstClr val="white"/>
                  </a:solidFill>
                  <a:latin typeface="微软雅黑" pitchFamily="34" charset="-122"/>
                  <a:ea typeface="微软雅黑" pitchFamily="34" charset="-122"/>
                </a:rPr>
                <a:t>server.csr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signkey</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server.key</a:t>
              </a:r>
              <a:r>
                <a:rPr lang="en-US" altLang="zh-CN" sz="1600" b="1" kern="0" dirty="0">
                  <a:solidFill>
                    <a:prstClr val="white"/>
                  </a:solidFill>
                  <a:latin typeface="微软雅黑" pitchFamily="34" charset="-122"/>
                  <a:ea typeface="微软雅黑" pitchFamily="34" charset="-122"/>
                </a:rPr>
                <a:t> -out server.crt</a:t>
              </a:r>
            </a:p>
          </p:txBody>
        </p:sp>
      </p:grpSp>
      <p:sp>
        <p:nvSpPr>
          <p:cNvPr id="2" name="矩形 1"/>
          <p:cNvSpPr/>
          <p:nvPr/>
        </p:nvSpPr>
        <p:spPr>
          <a:xfrm>
            <a:off x="520700" y="4366736"/>
            <a:ext cx="8343900" cy="1200329"/>
          </a:xfrm>
          <a:prstGeom prst="rect">
            <a:avLst/>
          </a:prstGeom>
        </p:spPr>
        <p:txBody>
          <a:bodyPr wrap="square">
            <a:spAutoFit/>
          </a:bodyPr>
          <a:lstStyle/>
          <a:p>
            <a:pPr>
              <a:lnSpc>
                <a:spcPct val="200000"/>
              </a:lnSpc>
            </a:pPr>
            <a:r>
              <a:rPr lang="zh-CN" altLang="zh-CN" dirty="0" smtClean="0"/>
              <a:t>使用</a:t>
            </a:r>
            <a:r>
              <a:rPr lang="en-US" altLang="zh-CN" dirty="0"/>
              <a:t>CA</a:t>
            </a:r>
            <a:r>
              <a:rPr lang="zh-CN" altLang="zh-CN" dirty="0"/>
              <a:t>的私钥</a:t>
            </a:r>
            <a:r>
              <a:rPr lang="en-US" altLang="zh-CN" dirty="0" err="1"/>
              <a:t>server.key</a:t>
            </a:r>
            <a:r>
              <a:rPr lang="zh-CN" altLang="zh-CN" dirty="0"/>
              <a:t>为服务器的</a:t>
            </a:r>
            <a:r>
              <a:rPr lang="en-US" altLang="zh-CN" dirty="0"/>
              <a:t>CSR</a:t>
            </a:r>
            <a:r>
              <a:rPr lang="zh-CN" altLang="zh-CN" dirty="0"/>
              <a:t>证书申请文件</a:t>
            </a:r>
            <a:r>
              <a:rPr lang="en-US" altLang="zh-CN" dirty="0" err="1"/>
              <a:t>server.csr</a:t>
            </a:r>
            <a:r>
              <a:rPr lang="zh-CN" altLang="zh-CN" dirty="0"/>
              <a:t>进行签名认证</a:t>
            </a:r>
            <a:r>
              <a:rPr lang="zh-CN" altLang="zh-CN" dirty="0" smtClean="0"/>
              <a:t>。</a:t>
            </a:r>
            <a:r>
              <a:rPr lang="en-US" altLang="zh-CN" dirty="0" smtClean="0"/>
              <a:t>x509</a:t>
            </a:r>
            <a:r>
              <a:rPr lang="zh-CN" altLang="zh-CN" dirty="0"/>
              <a:t>是自签名证书格式，“</a:t>
            </a:r>
            <a:r>
              <a:rPr lang="en-US" altLang="zh-CN" dirty="0"/>
              <a:t>days 30</a:t>
            </a:r>
            <a:r>
              <a:rPr lang="zh-CN" altLang="zh-CN" dirty="0"/>
              <a:t>”用于设置签发证书的有效期为</a:t>
            </a:r>
            <a:r>
              <a:rPr lang="en-US" altLang="zh-CN" dirty="0"/>
              <a:t>30</a:t>
            </a:r>
            <a:r>
              <a:rPr lang="zh-CN" altLang="zh-CN" dirty="0"/>
              <a:t>天</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3910729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362198" y="1948174"/>
            <a:ext cx="8502402" cy="3970318"/>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a:t>
            </a:r>
            <a:r>
              <a:rPr lang="en-US" altLang="zh-CN" b="1" u="sng" dirty="0">
                <a:solidFill>
                  <a:srgbClr val="0070C0"/>
                </a:solidFill>
              </a:rPr>
              <a:t>CA</a:t>
            </a:r>
            <a:r>
              <a:rPr lang="zh-CN" altLang="en-US" b="1" u="sng" dirty="0">
                <a:solidFill>
                  <a:srgbClr val="0070C0"/>
                </a:solidFill>
              </a:rPr>
              <a:t>为服务器认证证书</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zh-CN" altLang="zh-CN" dirty="0"/>
              <a:t>在</a:t>
            </a:r>
            <a:r>
              <a:rPr lang="en-US" altLang="zh-CN" dirty="0"/>
              <a:t>CA</a:t>
            </a:r>
            <a:r>
              <a:rPr lang="zh-CN" altLang="zh-CN" dirty="0"/>
              <a:t>利用私钥签名了证书后，该证书将用于浏览器验证请求的网站是否真实，防止网络通信过程中被伪造</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zh-CN" altLang="zh-CN" dirty="0" smtClean="0"/>
              <a:t>浏览器</a:t>
            </a:r>
            <a:r>
              <a:rPr lang="zh-CN" altLang="zh-CN" dirty="0"/>
              <a:t>保存了受信任的</a:t>
            </a:r>
            <a:r>
              <a:rPr lang="en-US" altLang="zh-CN" dirty="0"/>
              <a:t>CA</a:t>
            </a:r>
            <a:r>
              <a:rPr lang="zh-CN" altLang="zh-CN" dirty="0"/>
              <a:t>机构的公钥，在请求</a:t>
            </a:r>
            <a:r>
              <a:rPr lang="en-US" altLang="zh-CN" dirty="0"/>
              <a:t>HTTPS</a:t>
            </a:r>
            <a:r>
              <a:rPr lang="zh-CN" altLang="zh-CN" dirty="0"/>
              <a:t>网站时，会利用</a:t>
            </a:r>
            <a:r>
              <a:rPr lang="en-US" altLang="zh-CN" dirty="0"/>
              <a:t>CA</a:t>
            </a:r>
            <a:r>
              <a:rPr lang="zh-CN" altLang="zh-CN" dirty="0"/>
              <a:t>公钥验证服务器的证书，并检查域名是否吻合、证书是否过期、证书是否已经被吊销等</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zh-CN" altLang="zh-CN" dirty="0" smtClean="0"/>
              <a:t>由于</a:t>
            </a:r>
            <a:r>
              <a:rPr lang="zh-CN" altLang="zh-CN" dirty="0"/>
              <a:t>当前的证书是服务器自己作为</a:t>
            </a:r>
            <a:r>
              <a:rPr lang="en-US" altLang="zh-CN" dirty="0"/>
              <a:t>CA</a:t>
            </a:r>
            <a:r>
              <a:rPr lang="zh-CN" altLang="zh-CN" dirty="0"/>
              <a:t>签名的，因此浏览器无法信任，会出现警告，但不影响学习和测试</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2756122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362198" y="1948174"/>
            <a:ext cx="850240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a:t>
            </a:r>
            <a:r>
              <a:rPr lang="en-US" altLang="zh-CN" b="1" u="sng" dirty="0">
                <a:solidFill>
                  <a:srgbClr val="0070C0"/>
                </a:solidFill>
              </a:rPr>
              <a:t>CA</a:t>
            </a:r>
            <a:r>
              <a:rPr lang="zh-CN" altLang="en-US" b="1" u="sng" dirty="0">
                <a:solidFill>
                  <a:srgbClr val="0070C0"/>
                </a:solidFill>
              </a:rPr>
              <a:t>为服务器认证证书</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en-US" altLang="zh-CN" dirty="0"/>
              <a:t>CA</a:t>
            </a:r>
            <a:r>
              <a:rPr lang="zh-CN" altLang="en-US" dirty="0"/>
              <a:t>的认证证书颁发完成后，在</a:t>
            </a:r>
            <a:r>
              <a:rPr lang="en-US" altLang="zh-CN" dirty="0"/>
              <a:t>Nginx</a:t>
            </a:r>
            <a:r>
              <a:rPr lang="zh-CN" altLang="en-US" dirty="0"/>
              <a:t>中添加</a:t>
            </a:r>
            <a:r>
              <a:rPr lang="en-US" altLang="zh-CN" dirty="0"/>
              <a:t>CRT</a:t>
            </a:r>
            <a:r>
              <a:rPr lang="zh-CN" altLang="en-US" dirty="0"/>
              <a:t>证书和服务器的私钥即可完成</a:t>
            </a:r>
            <a:r>
              <a:rPr lang="en-US" altLang="zh-CN" dirty="0"/>
              <a:t>HTTPS</a:t>
            </a:r>
            <a:r>
              <a:rPr lang="zh-CN" altLang="en-US" dirty="0"/>
              <a:t>网站的配置</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在</a:t>
            </a:r>
            <a:r>
              <a:rPr lang="zh-CN" altLang="en-US" dirty="0"/>
              <a:t>加密通信时，浏览器通过网站的证书可以获得服务器的公钥，然后利用公钥加密请求信息，</a:t>
            </a:r>
            <a:r>
              <a:rPr lang="en-US" altLang="zh-CN" dirty="0"/>
              <a:t>Nginx</a:t>
            </a:r>
            <a:r>
              <a:rPr lang="zh-CN" altLang="en-US" dirty="0"/>
              <a:t>收到后再利用服务器私钥解开信息。</a:t>
            </a:r>
            <a:endParaRPr lang="zh-CN" altLang="zh-CN" dirty="0"/>
          </a:p>
        </p:txBody>
      </p:sp>
    </p:spTree>
    <p:custDataLst>
      <p:tags r:id="rId1"/>
    </p:custDataLst>
    <p:extLst>
      <p:ext uri="{BB962C8B-B14F-4D97-AF65-F5344CB8AC3E}">
        <p14:creationId xmlns:p14="http://schemas.microsoft.com/office/powerpoint/2010/main" val="4141588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颁发</a:t>
            </a:r>
            <a:r>
              <a:rPr lang="zh-CN" altLang="en-US" sz="2000" b="1" dirty="0">
                <a:solidFill>
                  <a:schemeClr val="tx1">
                    <a:lumMod val="50000"/>
                    <a:lumOff val="50000"/>
                  </a:schemeClr>
                </a:solidFill>
                <a:latin typeface="微软雅黑" pitchFamily="34" charset="-122"/>
                <a:ea typeface="微软雅黑" pitchFamily="34" charset="-122"/>
              </a:rPr>
              <a:t>认证证书</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6"/>
          <p:cNvSpPr/>
          <p:nvPr/>
        </p:nvSpPr>
        <p:spPr>
          <a:xfrm>
            <a:off x="362198" y="1948174"/>
            <a:ext cx="8502402" cy="2862322"/>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a:t>
            </a:r>
            <a:r>
              <a:rPr lang="en-US" altLang="zh-CN" b="1" u="sng" dirty="0">
                <a:solidFill>
                  <a:srgbClr val="0070C0"/>
                </a:solidFill>
              </a:rPr>
              <a:t>CA</a:t>
            </a:r>
            <a:r>
              <a:rPr lang="zh-CN" altLang="en-US" b="1" u="sng" dirty="0">
                <a:solidFill>
                  <a:srgbClr val="0070C0"/>
                </a:solidFill>
              </a:rPr>
              <a:t>为服务器认证证书</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zh-CN" altLang="en-US" dirty="0"/>
              <a:t>浏览器在证书认证后，会在请求信息中包含一个自动生成的高强度密钥（或称为随机数），服务器收到后会利用该密钥加密响应信息</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由于</a:t>
            </a:r>
            <a:r>
              <a:rPr lang="zh-CN" altLang="en-US" dirty="0"/>
              <a:t>证书认证和</a:t>
            </a:r>
            <a:r>
              <a:rPr lang="en-US" altLang="zh-CN" dirty="0"/>
              <a:t>RSA</a:t>
            </a:r>
            <a:r>
              <a:rPr lang="zh-CN" altLang="en-US" dirty="0"/>
              <a:t>非对称加密的过程复杂，为了提高效率，在证书认证后的一段时间内是直接利用这个密钥进行对称加密通信的。</a:t>
            </a:r>
            <a:endParaRPr lang="zh-CN" altLang="zh-CN" dirty="0"/>
          </a:p>
        </p:txBody>
      </p:sp>
    </p:spTree>
    <p:custDataLst>
      <p:tags r:id="rId1"/>
    </p:custDataLst>
    <p:extLst>
      <p:ext uri="{BB962C8B-B14F-4D97-AF65-F5344CB8AC3E}">
        <p14:creationId xmlns:p14="http://schemas.microsoft.com/office/powerpoint/2010/main" val="51992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a:solidFill>
                  <a:schemeClr val="tx1">
                    <a:lumMod val="50000"/>
                    <a:lumOff val="50000"/>
                  </a:schemeClr>
                </a:solidFill>
                <a:latin typeface="微软雅黑" pitchFamily="34" charset="-122"/>
                <a:ea typeface="微软雅黑" pitchFamily="34" charset="-122"/>
              </a:rPr>
              <a:t>HTTPS</a:t>
            </a:r>
            <a:r>
              <a:rPr lang="zh-CN" altLang="en-US" sz="2000" b="1" dirty="0">
                <a:solidFill>
                  <a:schemeClr val="tx1">
                    <a:lumMod val="50000"/>
                    <a:lumOff val="50000"/>
                  </a:schemeClr>
                </a:solidFill>
                <a:latin typeface="微软雅黑" pitchFamily="34" charset="-122"/>
                <a:ea typeface="微软雅黑" pitchFamily="34" charset="-122"/>
              </a:rPr>
              <a:t>网站</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b="1" u="sng" dirty="0" smtClean="0">
                <a:solidFill>
                  <a:srgbClr val="0070C0"/>
                </a:solidFill>
              </a:rPr>
              <a:t>在</a:t>
            </a:r>
            <a:r>
              <a:rPr lang="en-US" altLang="zh-CN" b="1" u="sng" dirty="0">
                <a:solidFill>
                  <a:srgbClr val="0070C0"/>
                </a:solidFill>
              </a:rPr>
              <a:t>Nginx</a:t>
            </a:r>
            <a:r>
              <a:rPr lang="zh-CN" altLang="en-US" b="1" u="sng" dirty="0">
                <a:solidFill>
                  <a:srgbClr val="0070C0"/>
                </a:solidFill>
              </a:rPr>
              <a:t>服务器中配置</a:t>
            </a:r>
            <a:r>
              <a:rPr lang="en-US" altLang="zh-CN" b="1" u="sng" dirty="0">
                <a:solidFill>
                  <a:srgbClr val="0070C0"/>
                </a:solidFill>
              </a:rPr>
              <a:t>SSL</a:t>
            </a:r>
            <a:r>
              <a:rPr lang="zh-CN" altLang="en-US" b="1" u="sng" dirty="0">
                <a:solidFill>
                  <a:srgbClr val="0070C0"/>
                </a:solidFill>
              </a:rPr>
              <a:t>服务的具体步骤</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dirty="0" smtClean="0"/>
              <a:t>需要</a:t>
            </a:r>
            <a:r>
              <a:rPr lang="zh-CN" altLang="en-US" dirty="0"/>
              <a:t>在编译安装</a:t>
            </a:r>
            <a:r>
              <a:rPr lang="en-US" altLang="zh-CN" dirty="0"/>
              <a:t>Nginx</a:t>
            </a:r>
            <a:r>
              <a:rPr lang="zh-CN" altLang="en-US" dirty="0"/>
              <a:t>时添加对</a:t>
            </a:r>
            <a:r>
              <a:rPr lang="en-US" altLang="zh-CN" dirty="0" err="1"/>
              <a:t>ngx_http_ssl_module</a:t>
            </a:r>
            <a:r>
              <a:rPr lang="zh-CN" altLang="en-US" dirty="0"/>
              <a:t>模块的</a:t>
            </a:r>
            <a:r>
              <a:rPr lang="zh-CN" altLang="en-US" dirty="0" smtClean="0"/>
              <a:t>支持（已讲）。</a:t>
            </a:r>
            <a:endParaRPr lang="en-US" altLang="zh-CN" dirty="0" smtClean="0"/>
          </a:p>
          <a:p>
            <a:pPr marL="285750" indent="-285750">
              <a:lnSpc>
                <a:spcPct val="200000"/>
              </a:lnSpc>
              <a:buFont typeface="Wingdings" panose="05000000000000000000" pitchFamily="2" charset="2"/>
              <a:buChar char="l"/>
            </a:pPr>
            <a:r>
              <a:rPr lang="zh-CN" altLang="en-US" dirty="0" smtClean="0"/>
              <a:t>打开</a:t>
            </a:r>
            <a:r>
              <a:rPr lang="en-US" altLang="zh-CN" dirty="0"/>
              <a:t>Nginx</a:t>
            </a:r>
            <a:r>
              <a:rPr lang="zh-CN" altLang="en-US" dirty="0"/>
              <a:t>的配置文件</a:t>
            </a:r>
            <a:r>
              <a:rPr lang="en-US" altLang="zh-CN" dirty="0" err="1"/>
              <a:t>nginx.conf</a:t>
            </a:r>
            <a:r>
              <a:rPr lang="zh-CN" altLang="en-US" dirty="0"/>
              <a:t>，在该配置文件中配置一个支持</a:t>
            </a:r>
            <a:r>
              <a:rPr lang="en-US" altLang="zh-CN" dirty="0"/>
              <a:t>HTTPS</a:t>
            </a:r>
            <a:r>
              <a:rPr lang="zh-CN" altLang="en-US" dirty="0"/>
              <a:t>的</a:t>
            </a:r>
            <a:r>
              <a:rPr lang="zh-CN" altLang="en-US" dirty="0" smtClean="0"/>
              <a:t>网站。</a:t>
            </a:r>
            <a:endParaRPr lang="zh-CN" altLang="zh-CN" dirty="0"/>
          </a:p>
        </p:txBody>
      </p:sp>
    </p:spTree>
    <p:custDataLst>
      <p:tags r:id="rId1"/>
    </p:custDataLst>
    <p:extLst>
      <p:ext uri="{BB962C8B-B14F-4D97-AF65-F5344CB8AC3E}">
        <p14:creationId xmlns:p14="http://schemas.microsoft.com/office/powerpoint/2010/main" val="28606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a:solidFill>
                  <a:schemeClr val="tx1">
                    <a:lumMod val="50000"/>
                    <a:lumOff val="50000"/>
                  </a:schemeClr>
                </a:solidFill>
                <a:latin typeface="微软雅黑" pitchFamily="34" charset="-122"/>
                <a:ea typeface="微软雅黑" pitchFamily="34" charset="-122"/>
              </a:rPr>
              <a:t>HTTPS</a:t>
            </a:r>
            <a:r>
              <a:rPr lang="zh-CN" altLang="en-US" sz="2000" b="1" dirty="0">
                <a:solidFill>
                  <a:schemeClr val="tx1">
                    <a:lumMod val="50000"/>
                    <a:lumOff val="50000"/>
                  </a:schemeClr>
                </a:solidFill>
                <a:latin typeface="微软雅黑" pitchFamily="34" charset="-122"/>
                <a:ea typeface="微软雅黑" pitchFamily="34" charset="-122"/>
              </a:rPr>
              <a:t>网站</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1294578" y="1926618"/>
            <a:ext cx="6947721" cy="2772382"/>
            <a:chOff x="3474760" y="3513023"/>
            <a:chExt cx="1644072" cy="2274659"/>
          </a:xfrm>
        </p:grpSpPr>
        <p:sp>
          <p:nvSpPr>
            <p:cNvPr id="6" name="矩形 1"/>
            <p:cNvSpPr>
              <a:spLocks noChangeArrowheads="1"/>
            </p:cNvSpPr>
            <p:nvPr/>
          </p:nvSpPr>
          <p:spPr bwMode="auto">
            <a:xfrm>
              <a:off x="3474760" y="3515222"/>
              <a:ext cx="1608009" cy="227246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513023"/>
              <a:ext cx="1582676" cy="216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a:t>
              </a:r>
              <a:r>
                <a:rPr lang="en-US" altLang="zh-CN" sz="1400" b="1" kern="0" dirty="0">
                  <a:solidFill>
                    <a:prstClr val="white"/>
                  </a:solidFill>
                  <a:latin typeface="微软雅黑" pitchFamily="34" charset="-122"/>
                  <a:ea typeface="微软雅黑" pitchFamily="34" charset="-122"/>
                </a:rPr>
                <a:t>	listen 443;</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server_name</a:t>
              </a:r>
              <a:r>
                <a:rPr lang="en-US" altLang="zh-CN" sz="1400" b="1" kern="0" dirty="0">
                  <a:solidFill>
                    <a:prstClr val="white"/>
                  </a:solidFill>
                  <a:latin typeface="微软雅黑" pitchFamily="34" charset="-122"/>
                  <a:ea typeface="微软雅黑" pitchFamily="34" charset="-122"/>
                </a:rPr>
                <a:t> www.test.com;</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a:t>
              </a:r>
              <a:r>
                <a:rPr lang="en-US" altLang="zh-CN" sz="1400" b="1" kern="0" dirty="0">
                  <a:solidFill>
                    <a:prstClr val="white"/>
                  </a:solidFill>
                  <a:latin typeface="微软雅黑" pitchFamily="34" charset="-122"/>
                  <a:ea typeface="微软雅黑" pitchFamily="34" charset="-122"/>
                </a:rPr>
                <a:t>	root html/test.com;</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ssl</a:t>
              </a:r>
              <a:r>
                <a:rPr lang="en-US" altLang="zh-CN" sz="1400" b="1" kern="0" dirty="0">
                  <a:solidFill>
                    <a:prstClr val="white"/>
                  </a:solidFill>
                  <a:latin typeface="微软雅黑" pitchFamily="34" charset="-122"/>
                  <a:ea typeface="微软雅黑" pitchFamily="34" charset="-122"/>
                </a:rPr>
                <a:t> on;</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ssl_certificate</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usr</a:t>
              </a:r>
              <a:r>
                <a:rPr lang="en-US" altLang="zh-CN" sz="1400" b="1" kern="0" dirty="0">
                  <a:solidFill>
                    <a:prstClr val="white"/>
                  </a:solidFill>
                  <a:latin typeface="微软雅黑" pitchFamily="34" charset="-122"/>
                  <a:ea typeface="微软雅黑" pitchFamily="34" charset="-122"/>
                </a:rPr>
                <a:t>/local/</a:t>
              </a:r>
              <a:r>
                <a:rPr lang="en-US" altLang="zh-CN" sz="1400" b="1" kern="0" dirty="0" err="1">
                  <a:solidFill>
                    <a:prstClr val="white"/>
                  </a:solidFill>
                  <a:latin typeface="微软雅黑" pitchFamily="34" charset="-122"/>
                  <a:ea typeface="微软雅黑" pitchFamily="34" charset="-122"/>
                </a:rPr>
                <a:t>nginx</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conf</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ssl</a:t>
              </a:r>
              <a:r>
                <a:rPr lang="en-US" altLang="zh-CN" sz="1400" b="1" kern="0" dirty="0">
                  <a:solidFill>
                    <a:prstClr val="white"/>
                  </a:solidFill>
                  <a:latin typeface="微软雅黑" pitchFamily="34" charset="-122"/>
                  <a:ea typeface="微软雅黑" pitchFamily="34" charset="-122"/>
                </a:rPr>
                <a:t>/server.crt;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ssl_certificate_key</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usr</a:t>
              </a:r>
              <a:r>
                <a:rPr lang="en-US" altLang="zh-CN" sz="1400" b="1" kern="0" dirty="0">
                  <a:solidFill>
                    <a:prstClr val="white"/>
                  </a:solidFill>
                  <a:latin typeface="微软雅黑" pitchFamily="34" charset="-122"/>
                  <a:ea typeface="微软雅黑" pitchFamily="34" charset="-122"/>
                </a:rPr>
                <a:t>/local/</a:t>
              </a:r>
              <a:r>
                <a:rPr lang="en-US" altLang="zh-CN" sz="1400" b="1" kern="0" dirty="0" err="1">
                  <a:solidFill>
                    <a:prstClr val="white"/>
                  </a:solidFill>
                  <a:latin typeface="微软雅黑" pitchFamily="34" charset="-122"/>
                  <a:ea typeface="微软雅黑" pitchFamily="34" charset="-122"/>
                </a:rPr>
                <a:t>nginx</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conf</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ssl</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server.key</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8 }</a:t>
              </a:r>
              <a:endParaRPr lang="en-US" altLang="zh-CN" sz="1400" b="1" kern="0" dirty="0">
                <a:solidFill>
                  <a:prstClr val="white"/>
                </a:solidFill>
                <a:latin typeface="微软雅黑" pitchFamily="34" charset="-122"/>
                <a:ea typeface="微软雅黑" pitchFamily="34" charset="-122"/>
              </a:endParaRPr>
            </a:p>
          </p:txBody>
        </p:sp>
      </p:grpSp>
      <p:sp>
        <p:nvSpPr>
          <p:cNvPr id="8" name="矩形 7"/>
          <p:cNvSpPr/>
          <p:nvPr/>
        </p:nvSpPr>
        <p:spPr>
          <a:xfrm>
            <a:off x="2439395" y="3263348"/>
            <a:ext cx="5269505" cy="1041952"/>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26495" y="4696935"/>
            <a:ext cx="8190506"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smtClean="0"/>
              <a:t>第</a:t>
            </a:r>
            <a:r>
              <a:rPr lang="en-US" altLang="zh-CN" dirty="0"/>
              <a:t>2</a:t>
            </a:r>
            <a:r>
              <a:rPr lang="zh-CN" altLang="zh-CN" dirty="0"/>
              <a:t>行指令，用于设置提供</a:t>
            </a:r>
            <a:r>
              <a:rPr lang="en-US" altLang="zh-CN" dirty="0"/>
              <a:t>HTTPS</a:t>
            </a:r>
            <a:r>
              <a:rPr lang="zh-CN" altLang="zh-CN" dirty="0"/>
              <a:t>服务的端口号，</a:t>
            </a:r>
            <a:r>
              <a:rPr lang="en-US" altLang="zh-CN" dirty="0"/>
              <a:t>443</a:t>
            </a:r>
            <a:r>
              <a:rPr lang="zh-CN" altLang="zh-CN" dirty="0"/>
              <a:t>端口专门用于</a:t>
            </a:r>
            <a:r>
              <a:rPr lang="en-US" altLang="zh-CN" dirty="0" smtClean="0"/>
              <a:t>HTTPS</a:t>
            </a:r>
          </a:p>
          <a:p>
            <a:pPr marL="285750" indent="-285750">
              <a:lnSpc>
                <a:spcPct val="150000"/>
              </a:lnSpc>
              <a:buFont typeface="Wingdings" panose="05000000000000000000" pitchFamily="2" charset="2"/>
              <a:buChar char="Ø"/>
            </a:pPr>
            <a:r>
              <a:rPr lang="zh-CN" altLang="zh-CN" dirty="0" smtClean="0"/>
              <a:t>第</a:t>
            </a:r>
            <a:r>
              <a:rPr lang="en-US" altLang="zh-CN" dirty="0"/>
              <a:t>5</a:t>
            </a:r>
            <a:r>
              <a:rPr lang="zh-CN" altLang="zh-CN" dirty="0"/>
              <a:t>行指令用于开启</a:t>
            </a:r>
            <a:r>
              <a:rPr lang="en-US" altLang="zh-CN" dirty="0"/>
              <a:t>Nginx</a:t>
            </a:r>
            <a:r>
              <a:rPr lang="zh-CN" altLang="zh-CN" dirty="0"/>
              <a:t>对</a:t>
            </a:r>
            <a:r>
              <a:rPr lang="en-US" altLang="zh-CN" dirty="0"/>
              <a:t>SSL</a:t>
            </a:r>
            <a:r>
              <a:rPr lang="zh-CN" altLang="zh-CN" dirty="0"/>
              <a:t>的</a:t>
            </a:r>
            <a:r>
              <a:rPr lang="zh-CN" altLang="zh-CN" dirty="0" smtClean="0"/>
              <a:t>支持</a:t>
            </a:r>
            <a:endParaRPr lang="en-US" altLang="zh-CN" dirty="0" smtClean="0"/>
          </a:p>
          <a:p>
            <a:pPr marL="285750" indent="-285750">
              <a:lnSpc>
                <a:spcPct val="150000"/>
              </a:lnSpc>
              <a:buFont typeface="Wingdings" panose="05000000000000000000" pitchFamily="2" charset="2"/>
              <a:buChar char="Ø"/>
            </a:pPr>
            <a:r>
              <a:rPr lang="zh-CN" altLang="zh-CN" dirty="0" smtClean="0"/>
              <a:t>第</a:t>
            </a:r>
            <a:r>
              <a:rPr lang="en-US" altLang="zh-CN" dirty="0"/>
              <a:t>6</a:t>
            </a:r>
            <a:r>
              <a:rPr lang="zh-CN" altLang="zh-CN" dirty="0"/>
              <a:t>行用于指定</a:t>
            </a:r>
            <a:r>
              <a:rPr lang="en-US" altLang="zh-CN" dirty="0"/>
              <a:t>CA</a:t>
            </a:r>
            <a:r>
              <a:rPr lang="zh-CN" altLang="zh-CN" dirty="0"/>
              <a:t>认证后的</a:t>
            </a:r>
            <a:r>
              <a:rPr lang="en-US" altLang="zh-CN" dirty="0"/>
              <a:t>CRT</a:t>
            </a:r>
            <a:r>
              <a:rPr lang="zh-CN" altLang="zh-CN" dirty="0"/>
              <a:t>文件的</a:t>
            </a:r>
            <a:r>
              <a:rPr lang="zh-CN" altLang="zh-CN" dirty="0" smtClean="0"/>
              <a:t>路径</a:t>
            </a:r>
            <a:endParaRPr lang="en-US" altLang="zh-CN" dirty="0" smtClean="0"/>
          </a:p>
          <a:p>
            <a:pPr marL="285750" indent="-285750">
              <a:lnSpc>
                <a:spcPct val="150000"/>
              </a:lnSpc>
              <a:buFont typeface="Wingdings" panose="05000000000000000000" pitchFamily="2" charset="2"/>
              <a:buChar char="Ø"/>
            </a:pPr>
            <a:r>
              <a:rPr lang="zh-CN" altLang="zh-CN" dirty="0" smtClean="0"/>
              <a:t>第</a:t>
            </a:r>
            <a:r>
              <a:rPr lang="en-US" altLang="zh-CN" dirty="0"/>
              <a:t>7</a:t>
            </a:r>
            <a:r>
              <a:rPr lang="zh-CN" altLang="zh-CN" dirty="0"/>
              <a:t>行用于指定服务器私钥的</a:t>
            </a:r>
            <a:r>
              <a:rPr lang="zh-CN" altLang="zh-CN" dirty="0" smtClean="0"/>
              <a:t>路径</a:t>
            </a:r>
            <a:endParaRPr lang="zh-CN" altLang="zh-CN" dirty="0"/>
          </a:p>
        </p:txBody>
      </p:sp>
      <p:sp>
        <p:nvSpPr>
          <p:cNvPr id="10" name="矩形 9"/>
          <p:cNvSpPr/>
          <p:nvPr/>
        </p:nvSpPr>
        <p:spPr>
          <a:xfrm>
            <a:off x="2458443" y="2234096"/>
            <a:ext cx="1326157" cy="420204"/>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95536" y="1648874"/>
            <a:ext cx="1872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具体配置</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1254245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a:solidFill>
                  <a:schemeClr val="tx1">
                    <a:lumMod val="50000"/>
                    <a:lumOff val="50000"/>
                  </a:schemeClr>
                </a:solidFill>
                <a:latin typeface="微软雅黑" pitchFamily="34" charset="-122"/>
                <a:ea typeface="微软雅黑" pitchFamily="34" charset="-122"/>
              </a:rPr>
              <a:t>HTTPS</a:t>
            </a:r>
            <a:r>
              <a:rPr lang="zh-CN" altLang="en-US" sz="2000" b="1" dirty="0">
                <a:solidFill>
                  <a:schemeClr val="tx1">
                    <a:lumMod val="50000"/>
                    <a:lumOff val="50000"/>
                  </a:schemeClr>
                </a:solidFill>
                <a:latin typeface="微软雅黑" pitchFamily="34" charset="-122"/>
                <a:ea typeface="微软雅黑" pitchFamily="34" charset="-122"/>
              </a:rPr>
              <a:t>网站</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266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842" y="2079624"/>
            <a:ext cx="7247620" cy="381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626595" y="5174271"/>
            <a:ext cx="635329"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365501" y="2908300"/>
            <a:ext cx="5404262" cy="11557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chemeClr val="tx1"/>
                </a:solidFill>
              </a:rPr>
              <a:t>这是由于自行颁发的</a:t>
            </a:r>
            <a:r>
              <a:rPr lang="en-US" altLang="zh-CN" dirty="0">
                <a:solidFill>
                  <a:schemeClr val="tx1"/>
                </a:solidFill>
              </a:rPr>
              <a:t>SSL</a:t>
            </a:r>
            <a:r>
              <a:rPr lang="zh-CN" altLang="en-US" dirty="0">
                <a:solidFill>
                  <a:schemeClr val="tx1"/>
                </a:solidFill>
              </a:rPr>
              <a:t>证书虽然能够实现加密传输功能，但浏览器并不信任，因此会出现提示</a:t>
            </a:r>
            <a:r>
              <a:rPr lang="zh-CN" altLang="en-US" dirty="0" smtClean="0">
                <a:solidFill>
                  <a:schemeClr val="tx1"/>
                </a:solidFill>
              </a:rPr>
              <a:t>信息</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515772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045" y="1912938"/>
            <a:ext cx="5630447" cy="4424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2467117" y="2202471"/>
            <a:ext cx="1624605"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69117" y="6012471"/>
            <a:ext cx="1188000" cy="216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724400" y="1599569"/>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Nginx</a:t>
            </a:r>
            <a:r>
              <a:rPr lang="zh-CN" altLang="en-US" dirty="0" smtClean="0">
                <a:solidFill>
                  <a:schemeClr val="tx1"/>
                </a:solidFill>
              </a:rPr>
              <a:t>首页</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197211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7.7 </a:t>
            </a:r>
            <a:r>
              <a:rPr lang="zh-CN" altLang="en-US" dirty="0" smtClean="0"/>
              <a:t>配置</a:t>
            </a:r>
            <a:r>
              <a:rPr lang="en-US" altLang="zh-CN" dirty="0"/>
              <a:t>HTTPS</a:t>
            </a:r>
            <a:r>
              <a:rPr lang="zh-CN" altLang="en-US" dirty="0"/>
              <a:t>网站</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a:solidFill>
                  <a:schemeClr val="tx1">
                    <a:lumMod val="50000"/>
                    <a:lumOff val="50000"/>
                  </a:schemeClr>
                </a:solidFill>
                <a:latin typeface="微软雅黑" pitchFamily="34" charset="-122"/>
                <a:ea typeface="微软雅黑" pitchFamily="34" charset="-122"/>
              </a:rPr>
              <a:t>HTTPS</a:t>
            </a:r>
            <a:r>
              <a:rPr lang="zh-CN" altLang="en-US" sz="2000" b="1" dirty="0">
                <a:solidFill>
                  <a:schemeClr val="tx1">
                    <a:lumMod val="50000"/>
                    <a:lumOff val="50000"/>
                  </a:schemeClr>
                </a:solidFill>
                <a:latin typeface="微软雅黑" pitchFamily="34" charset="-122"/>
                <a:ea typeface="微软雅黑" pitchFamily="34" charset="-122"/>
              </a:rPr>
              <a:t>网站</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276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4" y="2345724"/>
            <a:ext cx="5647619" cy="296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117" y="1672624"/>
            <a:ext cx="3895238" cy="450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65200" y="5627470"/>
            <a:ext cx="3290533" cy="369332"/>
          </a:xfrm>
          <a:prstGeom prst="rect">
            <a:avLst/>
          </a:prstGeom>
        </p:spPr>
        <p:txBody>
          <a:bodyPr wrap="square">
            <a:spAutoFit/>
          </a:bodyPr>
          <a:lstStyle/>
          <a:p>
            <a:r>
              <a:rPr lang="en-US" altLang="zh-CN" b="1" u="sng" dirty="0">
                <a:solidFill>
                  <a:srgbClr val="0070C0"/>
                </a:solidFill>
              </a:rPr>
              <a:t>F12</a:t>
            </a:r>
            <a:r>
              <a:rPr lang="zh-CN" altLang="zh-CN" b="1" u="sng" dirty="0">
                <a:solidFill>
                  <a:srgbClr val="0070C0"/>
                </a:solidFill>
              </a:rPr>
              <a:t>键</a:t>
            </a:r>
            <a:r>
              <a:rPr lang="en-US" altLang="zh-CN" b="1" u="sng" dirty="0">
                <a:solidFill>
                  <a:srgbClr val="0070C0"/>
                </a:solidFill>
              </a:rPr>
              <a:t>-&gt;</a:t>
            </a:r>
            <a:r>
              <a:rPr lang="zh-CN" altLang="zh-CN" b="1" u="sng" dirty="0">
                <a:solidFill>
                  <a:srgbClr val="0070C0"/>
                </a:solidFill>
              </a:rPr>
              <a:t> </a:t>
            </a:r>
            <a:r>
              <a:rPr lang="zh-CN" altLang="en-US" b="1" u="sng" dirty="0">
                <a:solidFill>
                  <a:srgbClr val="0070C0"/>
                </a:solidFill>
              </a:rPr>
              <a:t>选择</a:t>
            </a:r>
            <a:r>
              <a:rPr lang="en-US" altLang="zh-CN" b="1" u="sng" dirty="0">
                <a:solidFill>
                  <a:srgbClr val="0070C0"/>
                </a:solidFill>
              </a:rPr>
              <a:t>View certificate</a:t>
            </a:r>
            <a:endParaRPr lang="zh-CN" altLang="en-US" b="1" u="sng" dirty="0">
              <a:solidFill>
                <a:srgbClr val="0070C0"/>
              </a:solidFill>
            </a:endParaRPr>
          </a:p>
        </p:txBody>
      </p:sp>
      <p:sp>
        <p:nvSpPr>
          <p:cNvPr id="7" name="椭圆 6"/>
          <p:cNvSpPr/>
          <p:nvPr/>
        </p:nvSpPr>
        <p:spPr>
          <a:xfrm>
            <a:off x="381000" y="2063448"/>
            <a:ext cx="939800" cy="939800"/>
          </a:xfrm>
          <a:prstGeom prst="ellipse">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1"/>
                </a:solidFill>
              </a:rPr>
              <a:t>1</a:t>
            </a:r>
            <a:endParaRPr lang="zh-CN" altLang="en-US" sz="3200" b="1" dirty="0">
              <a:solidFill>
                <a:schemeClr val="bg1"/>
              </a:solidFill>
            </a:endParaRPr>
          </a:p>
        </p:txBody>
      </p:sp>
      <p:sp>
        <p:nvSpPr>
          <p:cNvPr id="8" name="椭圆 7"/>
          <p:cNvSpPr/>
          <p:nvPr/>
        </p:nvSpPr>
        <p:spPr>
          <a:xfrm>
            <a:off x="8102600" y="1405924"/>
            <a:ext cx="939800" cy="939800"/>
          </a:xfrm>
          <a:prstGeom prst="ellipse">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2</a:t>
            </a:r>
            <a:endParaRPr lang="zh-CN" altLang="en-US" sz="3200" b="1" dirty="0">
              <a:solidFill>
                <a:schemeClr val="bg1"/>
              </a:solidFill>
            </a:endParaRPr>
          </a:p>
        </p:txBody>
      </p:sp>
      <p:cxnSp>
        <p:nvCxnSpPr>
          <p:cNvPr id="4" name="直接箭头连接符 3"/>
          <p:cNvCxnSpPr>
            <a:stCxn id="2" idx="3"/>
          </p:cNvCxnSpPr>
          <p:nvPr/>
        </p:nvCxnSpPr>
        <p:spPr bwMode="auto">
          <a:xfrm>
            <a:off x="4255733" y="5812136"/>
            <a:ext cx="723384" cy="0"/>
          </a:xfrm>
          <a:prstGeom prst="straightConnector1">
            <a:avLst/>
          </a:prstGeom>
          <a:noFill/>
          <a:ln w="76200" cap="flat" cmpd="sng" algn="ctr">
            <a:solidFill>
              <a:srgbClr val="C0000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393177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8" name="矩形 7"/>
          <p:cNvSpPr>
            <a:spLocks noChangeArrowheads="1"/>
          </p:cNvSpPr>
          <p:nvPr/>
        </p:nvSpPr>
        <p:spPr bwMode="auto">
          <a:xfrm>
            <a:off x="1327150" y="2555875"/>
            <a:ext cx="6858000" cy="3552825"/>
          </a:xfrm>
          <a:prstGeom prst="rect">
            <a:avLst/>
          </a:prstGeom>
          <a:solidFill>
            <a:sysClr val="window" lastClr="FFFFFF"/>
          </a:solidFill>
          <a:ln>
            <a:solidFill>
              <a:sysClr val="window" lastClr="FFFFFF">
                <a:lumMod val="85000"/>
              </a:sysClr>
            </a:solidFill>
          </a:ln>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a:endParaRPr>
          </a:p>
        </p:txBody>
      </p:sp>
      <p:grpSp>
        <p:nvGrpSpPr>
          <p:cNvPr id="9" name="组合 21"/>
          <p:cNvGrpSpPr>
            <a:grpSpLocks/>
          </p:cNvGrpSpPr>
          <p:nvPr/>
        </p:nvGrpSpPr>
        <p:grpSpPr bwMode="auto">
          <a:xfrm>
            <a:off x="381000" y="1409700"/>
            <a:ext cx="7804150" cy="1471613"/>
            <a:chOff x="465918" y="1192212"/>
            <a:chExt cx="7804150" cy="1471613"/>
          </a:xfrm>
        </p:grpSpPr>
        <p:sp>
          <p:nvSpPr>
            <p:cNvPr id="10" name="单圆角矩形 9"/>
            <p:cNvSpPr/>
            <p:nvPr/>
          </p:nvSpPr>
          <p:spPr bwMode="auto">
            <a:xfrm>
              <a:off x="1412068" y="1320800"/>
              <a:ext cx="6858000" cy="1017587"/>
            </a:xfrm>
            <a:prstGeom prst="round1Rect">
              <a:avLst/>
            </a:prstGeom>
            <a:solidFill>
              <a:sysClr val="window" lastClr="FFFFFF"/>
            </a:solidFill>
            <a:ln w="12700" cap="flat" cmpd="sng" algn="ctr">
              <a:solidFill>
                <a:sysClr val="window" lastClr="FFFFFF">
                  <a:lumMod val="85000"/>
                </a:sysClr>
              </a:solidFill>
              <a:prstDash val="solid"/>
              <a:round/>
              <a:headEnd type="none" w="med" len="med"/>
              <a:tailEnd type="none" w="med" len="med"/>
            </a:ln>
            <a:effectLst/>
            <a:extLst/>
          </p:spPr>
          <p:txBody>
            <a:bodyPr/>
            <a:lstStyle/>
            <a:p>
              <a:pPr marL="0" marR="0" lvl="0" indent="0"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a:endParaRPr>
            </a:p>
          </p:txBody>
        </p:sp>
        <p:pic>
          <p:nvPicPr>
            <p:cNvPr id="11" name="Picture 17" descr="C:\Users\admin\Desktop\8879-120309193530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18" y="1192212"/>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10"/>
          <p:cNvSpPr txBox="1">
            <a:spLocks noChangeArrowheads="1"/>
          </p:cNvSpPr>
          <p:nvPr/>
        </p:nvSpPr>
        <p:spPr bwMode="auto">
          <a:xfrm>
            <a:off x="1327150" y="1816248"/>
            <a:ext cx="685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pPr>
            <a:r>
              <a:rPr lang="zh-CN" altLang="en-US" sz="2400" b="1" dirty="0">
                <a:solidFill>
                  <a:srgbClr val="1369B2"/>
                </a:solidFill>
                <a:latin typeface="微软雅黑" pitchFamily="34" charset="-122"/>
                <a:ea typeface="微软雅黑" pitchFamily="34" charset="-122"/>
              </a:rPr>
              <a:t>利用</a:t>
            </a:r>
            <a:r>
              <a:rPr lang="en-US" altLang="zh-CN" sz="2400" b="1" dirty="0">
                <a:solidFill>
                  <a:srgbClr val="1369B2"/>
                </a:solidFill>
                <a:latin typeface="微软雅黑" pitchFamily="34" charset="-122"/>
                <a:ea typeface="微软雅黑" pitchFamily="34" charset="-122"/>
              </a:rPr>
              <a:t>stream</a:t>
            </a:r>
            <a:r>
              <a:rPr lang="zh-CN" altLang="en-US" sz="2400" b="1" dirty="0">
                <a:solidFill>
                  <a:srgbClr val="1369B2"/>
                </a:solidFill>
                <a:latin typeface="微软雅黑" pitchFamily="34" charset="-122"/>
                <a:ea typeface="微软雅黑" pitchFamily="34" charset="-122"/>
              </a:rPr>
              <a:t>模块</a:t>
            </a:r>
            <a:r>
              <a:rPr lang="zh-CN" altLang="en-US" sz="2400" b="1" dirty="0" smtClean="0">
                <a:solidFill>
                  <a:srgbClr val="1369B2"/>
                </a:solidFill>
                <a:latin typeface="微软雅黑" pitchFamily="34" charset="-122"/>
                <a:ea typeface="微软雅黑" pitchFamily="34" charset="-122"/>
              </a:rPr>
              <a:t>完成负载均衡</a:t>
            </a:r>
            <a:endParaRPr lang="zh-CN" altLang="en-US" sz="2400" b="1" dirty="0">
              <a:solidFill>
                <a:srgbClr val="1369B2"/>
              </a:solidFill>
              <a:latin typeface="微软雅黑" pitchFamily="34" charset="-122"/>
              <a:ea typeface="微软雅黑" pitchFamily="34" charset="-122"/>
            </a:endParaRPr>
          </a:p>
        </p:txBody>
      </p:sp>
      <p:sp>
        <p:nvSpPr>
          <p:cNvPr id="13" name="矩形 12"/>
          <p:cNvSpPr/>
          <p:nvPr/>
        </p:nvSpPr>
        <p:spPr>
          <a:xfrm>
            <a:off x="1327150" y="2997538"/>
            <a:ext cx="6858000" cy="216982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zh-CN" dirty="0"/>
              <a:t>在安装</a:t>
            </a:r>
            <a:r>
              <a:rPr lang="en-US" altLang="zh-CN" dirty="0"/>
              <a:t>CentOS</a:t>
            </a:r>
            <a:r>
              <a:rPr lang="zh-CN" altLang="zh-CN" dirty="0"/>
              <a:t>时，除了使用</a:t>
            </a:r>
            <a:r>
              <a:rPr lang="en-US" altLang="zh-CN" dirty="0"/>
              <a:t>VMware</a:t>
            </a:r>
            <a:r>
              <a:rPr lang="zh-CN" altLang="zh-CN" dirty="0"/>
              <a:t>的简易安装功能自动安装，还可以手动进行自定义安装。</a:t>
            </a:r>
            <a:endParaRPr lang="en-US" altLang="zh-CN" dirty="0"/>
          </a:p>
          <a:p>
            <a:pPr marL="285750" indent="-285750">
              <a:lnSpc>
                <a:spcPct val="150000"/>
              </a:lnSpc>
              <a:buFont typeface="Wingdings" panose="05000000000000000000" pitchFamily="2" charset="2"/>
              <a:buChar char="p"/>
            </a:pPr>
            <a:r>
              <a:rPr lang="en-US" altLang="zh-CN" dirty="0"/>
              <a:t>CentOS</a:t>
            </a:r>
            <a:r>
              <a:rPr lang="zh-CN" altLang="zh-CN" dirty="0"/>
              <a:t>提供了图形化的安装界面，能够方便地选择安装语言、选择应用场景（如桌面、服务器）、定制需要的软件包等。</a:t>
            </a:r>
            <a:endParaRPr lang="en-US" altLang="zh-CN" dirty="0"/>
          </a:p>
          <a:p>
            <a:pPr marL="285750" indent="-285750">
              <a:lnSpc>
                <a:spcPct val="150000"/>
              </a:lnSpc>
              <a:buFont typeface="Wingdings" panose="05000000000000000000" pitchFamily="2" charset="2"/>
              <a:buChar char="p"/>
            </a:pPr>
            <a:r>
              <a:rPr lang="zh-CN" altLang="zh-CN" dirty="0"/>
              <a:t>请尝试在</a:t>
            </a:r>
            <a:r>
              <a:rPr lang="en-US" altLang="zh-CN" dirty="0"/>
              <a:t>VMware</a:t>
            </a:r>
            <a:r>
              <a:rPr lang="zh-CN" altLang="zh-CN" dirty="0"/>
              <a:t>中实现手动安装</a:t>
            </a:r>
            <a:r>
              <a:rPr lang="en-US" altLang="zh-CN" dirty="0"/>
              <a:t>CentOS</a:t>
            </a:r>
            <a:r>
              <a:rPr lang="zh-CN" altLang="zh-CN" dirty="0"/>
              <a:t>，体验</a:t>
            </a:r>
            <a:r>
              <a:rPr lang="zh-CN" altLang="zh-CN" dirty="0" smtClean="0"/>
              <a:t>完整安装</a:t>
            </a:r>
            <a:r>
              <a:rPr lang="zh-CN" altLang="zh-CN" dirty="0"/>
              <a:t>过程。</a:t>
            </a:r>
          </a:p>
        </p:txBody>
      </p:sp>
    </p:spTree>
    <p:extLst>
      <p:ext uri="{BB962C8B-B14F-4D97-AF65-F5344CB8AC3E}">
        <p14:creationId xmlns:p14="http://schemas.microsoft.com/office/powerpoint/2010/main" val="2456642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677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385" y="1155700"/>
            <a:ext cx="4713915" cy="5299302"/>
          </a:xfrm>
          <a:prstGeom prst="rect">
            <a:avLst/>
          </a:prstGeom>
        </p:spPr>
      </p:pic>
      <p:sp>
        <p:nvSpPr>
          <p:cNvPr id="9" name="圆角矩形 8"/>
          <p:cNvSpPr/>
          <p:nvPr/>
        </p:nvSpPr>
        <p:spPr>
          <a:xfrm>
            <a:off x="5765800" y="993444"/>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Nginx</a:t>
            </a:r>
            <a:r>
              <a:rPr lang="zh-CN" altLang="en-US" dirty="0">
                <a:solidFill>
                  <a:schemeClr val="tx1"/>
                </a:solidFill>
              </a:rPr>
              <a:t>手册</a:t>
            </a:r>
          </a:p>
        </p:txBody>
      </p:sp>
      <p:sp>
        <p:nvSpPr>
          <p:cNvPr id="10" name="矩形 9"/>
          <p:cNvSpPr/>
          <p:nvPr/>
        </p:nvSpPr>
        <p:spPr>
          <a:xfrm>
            <a:off x="4791217" y="2504036"/>
            <a:ext cx="1088883"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78516" y="3767251"/>
            <a:ext cx="1088883"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78516" y="5088051"/>
            <a:ext cx="1088883"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40416" y="5608751"/>
            <a:ext cx="1088883"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2262138"/>
            <a:ext cx="3350585" cy="3416320"/>
          </a:xfrm>
          <a:prstGeom prst="rect">
            <a:avLst/>
          </a:prstGeom>
        </p:spPr>
        <p:txBody>
          <a:bodyPr wrap="square">
            <a:spAutoFit/>
          </a:bodyPr>
          <a:lstStyle/>
          <a:p>
            <a:r>
              <a:rPr lang="zh-CN" altLang="en-US" b="1" u="sng" dirty="0">
                <a:solidFill>
                  <a:srgbClr val="0070C0"/>
                </a:solidFill>
              </a:rPr>
              <a:t>手册文档的组成</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en-US" altLang="zh-CN" dirty="0" smtClean="0"/>
              <a:t>Introduction </a:t>
            </a:r>
            <a:r>
              <a:rPr lang="zh-CN" altLang="zh-CN" dirty="0"/>
              <a:t>（介绍</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dirty="0" smtClean="0"/>
              <a:t>How-To</a:t>
            </a:r>
            <a:r>
              <a:rPr lang="zh-CN" altLang="zh-CN" dirty="0"/>
              <a:t>（操作指南</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dirty="0" smtClean="0"/>
              <a:t>Development</a:t>
            </a:r>
            <a:r>
              <a:rPr lang="zh-CN" altLang="zh-CN" dirty="0"/>
              <a:t>（发展史</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dirty="0" smtClean="0">
                <a:solidFill>
                  <a:srgbClr val="FF0000"/>
                </a:solidFill>
              </a:rPr>
              <a:t>Modules reference</a:t>
            </a:r>
          </a:p>
          <a:p>
            <a:pPr>
              <a:lnSpc>
                <a:spcPct val="150000"/>
              </a:lnSpc>
            </a:pPr>
            <a:r>
              <a:rPr lang="zh-CN" altLang="zh-CN" dirty="0" smtClean="0">
                <a:solidFill>
                  <a:srgbClr val="FF0000"/>
                </a:solidFill>
              </a:rPr>
              <a:t>（</a:t>
            </a:r>
            <a:r>
              <a:rPr lang="zh-CN" altLang="zh-CN" dirty="0">
                <a:solidFill>
                  <a:srgbClr val="FF0000"/>
                </a:solidFill>
              </a:rPr>
              <a:t>模块参考</a:t>
            </a:r>
            <a:r>
              <a:rPr lang="zh-CN" altLang="zh-CN" dirty="0" smtClean="0">
                <a:solidFill>
                  <a:srgbClr val="FF0000"/>
                </a:solidFill>
              </a:rPr>
              <a:t>指南）提供了</a:t>
            </a:r>
            <a:r>
              <a:rPr lang="en-US" altLang="zh-CN" dirty="0" smtClean="0">
                <a:solidFill>
                  <a:srgbClr val="FF0000"/>
                </a:solidFill>
              </a:rPr>
              <a:t>Nginx</a:t>
            </a:r>
            <a:r>
              <a:rPr lang="zh-CN" altLang="zh-CN" dirty="0" smtClean="0">
                <a:solidFill>
                  <a:srgbClr val="FF0000"/>
                </a:solidFill>
              </a:rPr>
              <a:t>所有模块以及指令的使用</a:t>
            </a:r>
            <a:endParaRPr lang="zh-CN" altLang="zh-CN" dirty="0">
              <a:solidFill>
                <a:srgbClr val="FF0000"/>
              </a:solidFill>
            </a:endParaRPr>
          </a:p>
        </p:txBody>
      </p:sp>
    </p:spTree>
    <p:custDataLst>
      <p:tags r:id="rId1"/>
    </p:custDataLst>
    <p:extLst>
      <p:ext uri="{BB962C8B-B14F-4D97-AF65-F5344CB8AC3E}">
        <p14:creationId xmlns:p14="http://schemas.microsoft.com/office/powerpoint/2010/main" val="25057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046" y="1752600"/>
            <a:ext cx="5904762" cy="46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4800599" y="1473530"/>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Nginx</a:t>
            </a:r>
            <a:r>
              <a:rPr lang="zh-CN" altLang="en-US" dirty="0" smtClean="0">
                <a:solidFill>
                  <a:schemeClr val="tx1"/>
                </a:solidFill>
              </a:rPr>
              <a:t>手册</a:t>
            </a:r>
            <a:endParaRPr lang="zh-CN" altLang="en-US" dirty="0">
              <a:solidFill>
                <a:schemeClr val="tx1"/>
              </a:solidFill>
            </a:endParaRPr>
          </a:p>
        </p:txBody>
      </p:sp>
      <p:sp>
        <p:nvSpPr>
          <p:cNvPr id="7" name="矩形 6"/>
          <p:cNvSpPr/>
          <p:nvPr/>
        </p:nvSpPr>
        <p:spPr>
          <a:xfrm>
            <a:off x="2060716" y="3143332"/>
            <a:ext cx="2739883" cy="252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60716" y="3410032"/>
            <a:ext cx="2739883" cy="216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73416" y="3727532"/>
            <a:ext cx="2739883" cy="216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46416" y="4070431"/>
            <a:ext cx="2739883" cy="2358359"/>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800599" y="2476663"/>
            <a:ext cx="3334864" cy="539669"/>
          </a:xfrm>
          <a:prstGeom prst="wedgeRoundRectCallout">
            <a:avLst>
              <a:gd name="adj1" fmla="val -56755"/>
              <a:gd name="adj2" fmla="val 48381"/>
              <a:gd name="adj3" fmla="val 16667"/>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按照字母顺序排序的所有指令</a:t>
            </a:r>
          </a:p>
        </p:txBody>
      </p:sp>
      <p:sp>
        <p:nvSpPr>
          <p:cNvPr id="19" name="圆角矩形标注 18"/>
          <p:cNvSpPr/>
          <p:nvPr/>
        </p:nvSpPr>
        <p:spPr>
          <a:xfrm>
            <a:off x="4952998" y="3124363"/>
            <a:ext cx="3727863" cy="539669"/>
          </a:xfrm>
          <a:prstGeom prst="wedgeRoundRectCallout">
            <a:avLst>
              <a:gd name="adj1" fmla="val -54711"/>
              <a:gd name="adj2" fmla="val 20142"/>
              <a:gd name="adj3" fmla="val 16667"/>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按照字母顺序排序的所有内置变量</a:t>
            </a:r>
          </a:p>
        </p:txBody>
      </p:sp>
      <p:sp>
        <p:nvSpPr>
          <p:cNvPr id="20" name="圆角矩形标注 19"/>
          <p:cNvSpPr/>
          <p:nvPr/>
        </p:nvSpPr>
        <p:spPr>
          <a:xfrm>
            <a:off x="4991098" y="3759363"/>
            <a:ext cx="3030065" cy="539669"/>
          </a:xfrm>
          <a:prstGeom prst="wedgeRoundRectCallout">
            <a:avLst>
              <a:gd name="adj1" fmla="val -57645"/>
              <a:gd name="adj2" fmla="val -26924"/>
              <a:gd name="adj3" fmla="val 16667"/>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提供了</a:t>
            </a:r>
            <a:r>
              <a:rPr lang="en-US" altLang="zh-CN" dirty="0">
                <a:solidFill>
                  <a:schemeClr val="tx1"/>
                </a:solidFill>
              </a:rPr>
              <a:t>Nginx</a:t>
            </a:r>
            <a:r>
              <a:rPr lang="zh-CN" altLang="en-US" dirty="0">
                <a:solidFill>
                  <a:schemeClr val="tx1"/>
                </a:solidFill>
              </a:rPr>
              <a:t>的核心功能</a:t>
            </a:r>
          </a:p>
        </p:txBody>
      </p:sp>
      <p:sp>
        <p:nvSpPr>
          <p:cNvPr id="21" name="圆角矩形标注 20"/>
          <p:cNvSpPr/>
          <p:nvPr/>
        </p:nvSpPr>
        <p:spPr>
          <a:xfrm>
            <a:off x="4952998" y="4648201"/>
            <a:ext cx="3505202" cy="909344"/>
          </a:xfrm>
          <a:prstGeom prst="wedgeRoundRectCallout">
            <a:avLst>
              <a:gd name="adj1" fmla="val -57645"/>
              <a:gd name="adj2" fmla="val -26924"/>
              <a:gd name="adj3" fmla="val 16667"/>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第一个是其核心功能块，剩余的模块按照字母顺序进行排列。</a:t>
            </a:r>
          </a:p>
        </p:txBody>
      </p:sp>
    </p:spTree>
    <p:custDataLst>
      <p:tags r:id="rId1"/>
    </p:custDataLst>
    <p:extLst>
      <p:ext uri="{BB962C8B-B14F-4D97-AF65-F5344CB8AC3E}">
        <p14:creationId xmlns:p14="http://schemas.microsoft.com/office/powerpoint/2010/main" val="3673583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17" name="组合 16"/>
          <p:cNvGrpSpPr/>
          <p:nvPr/>
        </p:nvGrpSpPr>
        <p:grpSpPr>
          <a:xfrm>
            <a:off x="401673" y="2494167"/>
            <a:ext cx="8302939" cy="2160000"/>
            <a:chOff x="415635" y="2398807"/>
            <a:chExt cx="7920000" cy="2160000"/>
          </a:xfrm>
        </p:grpSpPr>
        <p:sp>
          <p:nvSpPr>
            <p:cNvPr id="18" name="矩形 17"/>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7582375" y="2114165"/>
            <a:ext cx="1235034" cy="866899"/>
            <a:chOff x="7623958" y="2018805"/>
            <a:chExt cx="1235034" cy="866899"/>
          </a:xfrm>
        </p:grpSpPr>
        <p:sp>
          <p:nvSpPr>
            <p:cNvPr id="21" name="泪滴形 2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23" name="矩形 22"/>
          <p:cNvSpPr/>
          <p:nvPr/>
        </p:nvSpPr>
        <p:spPr>
          <a:xfrm>
            <a:off x="530984" y="2876345"/>
            <a:ext cx="8233004" cy="1111907"/>
          </a:xfrm>
          <a:prstGeom prst="rect">
            <a:avLst/>
          </a:prstGeom>
        </p:spPr>
        <p:txBody>
          <a:bodyPr wrap="square">
            <a:spAutoFit/>
          </a:bodyPr>
          <a:lstStyle/>
          <a:p>
            <a:pPr>
              <a:lnSpc>
                <a:spcPct val="200000"/>
              </a:lnSpc>
            </a:pPr>
            <a:r>
              <a:rPr lang="zh-CN" altLang="en-US" dirty="0"/>
              <a:t>在指令和变量名称的后面，若标注了具体的模块名称，即表示该指令或变量只能在此模块下使用，未标注的则表示通用指令和变量。</a:t>
            </a:r>
          </a:p>
        </p:txBody>
      </p:sp>
    </p:spTree>
    <p:custDataLst>
      <p:tags r:id="rId1"/>
    </p:custDataLst>
    <p:extLst>
      <p:ext uri="{BB962C8B-B14F-4D97-AF65-F5344CB8AC3E}">
        <p14:creationId xmlns:p14="http://schemas.microsoft.com/office/powerpoint/2010/main" val="184505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pic>
        <p:nvPicPr>
          <p:cNvPr id="1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046" y="1752600"/>
            <a:ext cx="5904762" cy="46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标注 12"/>
          <p:cNvSpPr/>
          <p:nvPr/>
        </p:nvSpPr>
        <p:spPr>
          <a:xfrm>
            <a:off x="4465950" y="2470557"/>
            <a:ext cx="1481286" cy="539669"/>
          </a:xfrm>
          <a:prstGeom prst="wedgeRoundRectCallout">
            <a:avLst>
              <a:gd name="adj1" fmla="val -36211"/>
              <a:gd name="adj2" fmla="val 86034"/>
              <a:gd name="adj3" fmla="val 16667"/>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单击</a:t>
            </a:r>
          </a:p>
        </p:txBody>
      </p:sp>
      <p:sp>
        <p:nvSpPr>
          <p:cNvPr id="14" name="圆角矩形 13"/>
          <p:cNvSpPr/>
          <p:nvPr/>
        </p:nvSpPr>
        <p:spPr>
          <a:xfrm>
            <a:off x="4800599" y="1473530"/>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使用示例</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4223634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无标的风格电饭锅电饭锅电饭锅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703" y="2355189"/>
            <a:ext cx="6039693" cy="210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98191" y="3657599"/>
            <a:ext cx="3939309" cy="26391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14" name="圆角矩形 13"/>
          <p:cNvSpPr/>
          <p:nvPr/>
        </p:nvSpPr>
        <p:spPr>
          <a:xfrm>
            <a:off x="4813299" y="2076119"/>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使用示例</a:t>
            </a:r>
            <a:endParaRPr lang="zh-CN" altLang="en-US" dirty="0">
              <a:solidFill>
                <a:schemeClr val="tx1"/>
              </a:solidFill>
            </a:endParaRPr>
          </a:p>
        </p:txBody>
      </p:sp>
      <p:sp>
        <p:nvSpPr>
          <p:cNvPr id="12" name="圆角矩形 11"/>
          <p:cNvSpPr/>
          <p:nvPr/>
        </p:nvSpPr>
        <p:spPr>
          <a:xfrm>
            <a:off x="4068042" y="3826498"/>
            <a:ext cx="2180358"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① 按</a:t>
            </a:r>
            <a:r>
              <a:rPr lang="en-US" altLang="zh-CN" dirty="0" err="1">
                <a:solidFill>
                  <a:schemeClr val="tx1"/>
                </a:solidFill>
              </a:rPr>
              <a:t>Ctrl+F</a:t>
            </a:r>
            <a:r>
              <a:rPr lang="zh-CN" altLang="en-US" dirty="0">
                <a:solidFill>
                  <a:schemeClr val="tx1"/>
                </a:solidFill>
              </a:rPr>
              <a:t>键</a:t>
            </a:r>
          </a:p>
        </p:txBody>
      </p:sp>
      <p:sp>
        <p:nvSpPr>
          <p:cNvPr id="15" name="圆角矩形 14"/>
          <p:cNvSpPr/>
          <p:nvPr/>
        </p:nvSpPr>
        <p:spPr>
          <a:xfrm>
            <a:off x="4061691" y="4614316"/>
            <a:ext cx="3796722" cy="74439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② 在浏览器的搜索框中输入要查找的指令</a:t>
            </a:r>
            <a:r>
              <a:rPr lang="en-US" altLang="zh-CN" dirty="0">
                <a:solidFill>
                  <a:schemeClr val="tx1"/>
                </a:solidFill>
              </a:rPr>
              <a:t>location</a:t>
            </a:r>
          </a:p>
        </p:txBody>
      </p:sp>
      <p:sp>
        <p:nvSpPr>
          <p:cNvPr id="16" name="圆角矩形 15"/>
          <p:cNvSpPr/>
          <p:nvPr/>
        </p:nvSpPr>
        <p:spPr>
          <a:xfrm>
            <a:off x="6396184" y="3826498"/>
            <a:ext cx="1474929"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③ 回车</a:t>
            </a:r>
          </a:p>
        </p:txBody>
      </p:sp>
      <p:sp>
        <p:nvSpPr>
          <p:cNvPr id="17" name="圆角矩形 16"/>
          <p:cNvSpPr/>
          <p:nvPr/>
        </p:nvSpPr>
        <p:spPr>
          <a:xfrm>
            <a:off x="4313549" y="5578780"/>
            <a:ext cx="3041649"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④ 点击“</a:t>
            </a:r>
            <a:r>
              <a:rPr lang="en-US" altLang="zh-CN" dirty="0">
                <a:solidFill>
                  <a:schemeClr val="tx1"/>
                </a:solidFill>
              </a:rPr>
              <a:t>location</a:t>
            </a:r>
            <a:r>
              <a:rPr lang="zh-CN" altLang="en-US" dirty="0">
                <a:solidFill>
                  <a:schemeClr val="tx1"/>
                </a:solidFill>
              </a:rPr>
              <a:t>”链接</a:t>
            </a:r>
          </a:p>
        </p:txBody>
      </p:sp>
    </p:spTree>
    <p:custDataLst>
      <p:tags r:id="rId1"/>
    </p:custDataLst>
    <p:extLst>
      <p:ext uri="{BB962C8B-B14F-4D97-AF65-F5344CB8AC3E}">
        <p14:creationId xmlns:p14="http://schemas.microsoft.com/office/powerpoint/2010/main" val="3338352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无标dfgdfgdfgdfgdfg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9" y="2012949"/>
            <a:ext cx="6173062" cy="231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手册的使用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10" name="圆角矩形 9"/>
          <p:cNvSpPr/>
          <p:nvPr/>
        </p:nvSpPr>
        <p:spPr>
          <a:xfrm>
            <a:off x="4876799" y="1796719"/>
            <a:ext cx="1570185"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使用示例</a:t>
            </a:r>
            <a:endParaRPr lang="zh-CN" altLang="en-US" dirty="0">
              <a:solidFill>
                <a:schemeClr val="tx1"/>
              </a:solidFill>
            </a:endParaRPr>
          </a:p>
        </p:txBody>
      </p:sp>
      <p:grpSp>
        <p:nvGrpSpPr>
          <p:cNvPr id="4" name="组合 3"/>
          <p:cNvGrpSpPr/>
          <p:nvPr/>
        </p:nvGrpSpPr>
        <p:grpSpPr>
          <a:xfrm>
            <a:off x="5067300" y="2689810"/>
            <a:ext cx="3048000" cy="3416320"/>
            <a:chOff x="5334000" y="3172410"/>
            <a:chExt cx="3048000" cy="3416320"/>
          </a:xfrm>
        </p:grpSpPr>
        <p:sp>
          <p:nvSpPr>
            <p:cNvPr id="3" name="剪去单角的矩形 2"/>
            <p:cNvSpPr/>
            <p:nvPr/>
          </p:nvSpPr>
          <p:spPr>
            <a:xfrm>
              <a:off x="5334000" y="3263900"/>
              <a:ext cx="2971800" cy="3312130"/>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410200" y="3172410"/>
              <a:ext cx="2971800" cy="341632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altLang="zh-CN" b="1" dirty="0">
                  <a:solidFill>
                    <a:schemeClr val="bg1"/>
                  </a:solidFill>
                </a:rPr>
                <a:t>location</a:t>
              </a:r>
              <a:r>
                <a:rPr lang="zh-CN" altLang="zh-CN" b="1" dirty="0">
                  <a:solidFill>
                    <a:schemeClr val="bg1"/>
                  </a:solidFill>
                </a:rPr>
                <a:t>的</a:t>
              </a:r>
              <a:r>
                <a:rPr lang="zh-CN" altLang="zh-CN" b="1" dirty="0" smtClean="0">
                  <a:solidFill>
                    <a:schemeClr val="bg1"/>
                  </a:solidFill>
                </a:rPr>
                <a:t>语法</a:t>
              </a:r>
              <a:endParaRPr lang="en-US" altLang="zh-CN" b="1" dirty="0" smtClean="0">
                <a:solidFill>
                  <a:schemeClr val="bg1"/>
                </a:solidFill>
              </a:endParaRPr>
            </a:p>
            <a:p>
              <a:pPr marL="285750" indent="-285750">
                <a:lnSpc>
                  <a:spcPct val="200000"/>
                </a:lnSpc>
                <a:buFont typeface="Wingdings" panose="05000000000000000000" pitchFamily="2" charset="2"/>
                <a:buChar char="Ø"/>
              </a:pPr>
              <a:r>
                <a:rPr lang="zh-CN" altLang="zh-CN" b="1" dirty="0" smtClean="0">
                  <a:solidFill>
                    <a:schemeClr val="bg1"/>
                  </a:solidFill>
                </a:rPr>
                <a:t>默认值</a:t>
              </a:r>
              <a:endParaRPr lang="en-US" altLang="zh-CN" b="1" dirty="0" smtClean="0">
                <a:solidFill>
                  <a:schemeClr val="bg1"/>
                </a:solidFill>
              </a:endParaRPr>
            </a:p>
            <a:p>
              <a:pPr marL="285750" indent="-285750">
                <a:lnSpc>
                  <a:spcPct val="200000"/>
                </a:lnSpc>
                <a:buFont typeface="Wingdings" panose="05000000000000000000" pitchFamily="2" charset="2"/>
                <a:buChar char="Ø"/>
              </a:pPr>
              <a:r>
                <a:rPr lang="zh-CN" altLang="zh-CN" b="1" dirty="0" smtClean="0">
                  <a:solidFill>
                    <a:schemeClr val="bg1"/>
                  </a:solidFill>
                </a:rPr>
                <a:t>可以</a:t>
              </a:r>
              <a:r>
                <a:rPr lang="zh-CN" altLang="zh-CN" b="1" dirty="0">
                  <a:solidFill>
                    <a:schemeClr val="bg1"/>
                  </a:solidFill>
                </a:rPr>
                <a:t>编写的</a:t>
              </a:r>
              <a:r>
                <a:rPr lang="zh-CN" altLang="zh-CN" b="1" dirty="0" smtClean="0">
                  <a:solidFill>
                    <a:schemeClr val="bg1"/>
                  </a:solidFill>
                </a:rPr>
                <a:t>位置</a:t>
              </a:r>
              <a:endParaRPr lang="en-US" altLang="zh-CN" b="1" dirty="0">
                <a:solidFill>
                  <a:schemeClr val="bg1"/>
                </a:solidFill>
              </a:endParaRPr>
            </a:p>
            <a:p>
              <a:pPr marL="285750" indent="-285750">
                <a:lnSpc>
                  <a:spcPct val="200000"/>
                </a:lnSpc>
                <a:buFont typeface="Wingdings" panose="05000000000000000000" pitchFamily="2" charset="2"/>
                <a:buChar char="Ø"/>
              </a:pPr>
              <a:r>
                <a:rPr lang="zh-CN" altLang="zh-CN" b="1" dirty="0" smtClean="0">
                  <a:solidFill>
                    <a:schemeClr val="bg1"/>
                  </a:solidFill>
                </a:rPr>
                <a:t>该</a:t>
              </a:r>
              <a:r>
                <a:rPr lang="zh-CN" altLang="zh-CN" b="1" dirty="0">
                  <a:solidFill>
                    <a:schemeClr val="bg1"/>
                  </a:solidFill>
                </a:rPr>
                <a:t>指令的解释</a:t>
              </a:r>
              <a:r>
                <a:rPr lang="zh-CN" altLang="zh-CN" b="1" dirty="0" smtClean="0">
                  <a:solidFill>
                    <a:schemeClr val="bg1"/>
                  </a:solidFill>
                </a:rPr>
                <a:t>说明</a:t>
              </a:r>
              <a:endParaRPr lang="en-US" altLang="zh-CN" b="1" dirty="0" smtClean="0">
                <a:solidFill>
                  <a:schemeClr val="bg1"/>
                </a:solidFill>
              </a:endParaRPr>
            </a:p>
            <a:p>
              <a:pPr marL="285750" indent="-285750">
                <a:lnSpc>
                  <a:spcPct val="200000"/>
                </a:lnSpc>
                <a:buFont typeface="Wingdings" panose="05000000000000000000" pitchFamily="2" charset="2"/>
                <a:buChar char="Ø"/>
              </a:pPr>
              <a:r>
                <a:rPr lang="zh-CN" altLang="zh-CN" b="1" dirty="0" smtClean="0">
                  <a:solidFill>
                    <a:schemeClr val="bg1"/>
                  </a:solidFill>
                </a:rPr>
                <a:t>示例</a:t>
              </a:r>
              <a:endParaRPr lang="en-US" altLang="zh-CN" b="1" dirty="0" smtClean="0">
                <a:solidFill>
                  <a:schemeClr val="bg1"/>
                </a:solidFill>
              </a:endParaRPr>
            </a:p>
            <a:p>
              <a:pPr marL="285750" indent="-285750">
                <a:lnSpc>
                  <a:spcPct val="200000"/>
                </a:lnSpc>
                <a:buFont typeface="Wingdings" panose="05000000000000000000" pitchFamily="2" charset="2"/>
                <a:buChar char="Ø"/>
              </a:pPr>
              <a:r>
                <a:rPr lang="zh-CN" altLang="zh-CN" b="1" dirty="0" smtClean="0">
                  <a:solidFill>
                    <a:schemeClr val="bg1"/>
                  </a:solidFill>
                </a:rPr>
                <a:t>注意事项等具体内容</a:t>
              </a:r>
              <a:endParaRPr lang="zh-CN" altLang="zh-CN" b="1" dirty="0">
                <a:solidFill>
                  <a:schemeClr val="bg1"/>
                </a:solidFill>
              </a:endParaRPr>
            </a:p>
          </p:txBody>
        </p:sp>
      </p:grpSp>
    </p:spTree>
    <p:custDataLst>
      <p:tags r:id="rId1"/>
    </p:custDataLst>
    <p:extLst>
      <p:ext uri="{BB962C8B-B14F-4D97-AF65-F5344CB8AC3E}">
        <p14:creationId xmlns:p14="http://schemas.microsoft.com/office/powerpoint/2010/main" val="3413346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b="1" u="sng" dirty="0" smtClean="0">
                <a:solidFill>
                  <a:srgbClr val="0070C0"/>
                </a:solidFill>
              </a:rPr>
              <a:t>使用</a:t>
            </a:r>
            <a:r>
              <a:rPr lang="zh-CN" altLang="en-US" b="1" u="sng" dirty="0">
                <a:solidFill>
                  <a:srgbClr val="0070C0"/>
                </a:solidFill>
              </a:rPr>
              <a:t>的模块</a:t>
            </a:r>
            <a:r>
              <a:rPr lang="zh-CN" altLang="en-US" dirty="0" smtClean="0"/>
              <a:t>：第三</a:t>
            </a:r>
            <a:r>
              <a:rPr lang="zh-CN" altLang="en-US" dirty="0"/>
              <a:t>方</a:t>
            </a:r>
            <a:r>
              <a:rPr lang="zh-CN" altLang="en-US" dirty="0" smtClean="0"/>
              <a:t>提供的</a:t>
            </a:r>
            <a:r>
              <a:rPr lang="en-US" altLang="zh-CN" dirty="0" smtClean="0"/>
              <a:t>echo-</a:t>
            </a:r>
            <a:r>
              <a:rPr lang="en-US" altLang="zh-CN" dirty="0" err="1" smtClean="0"/>
              <a:t>nginx</a:t>
            </a:r>
            <a:r>
              <a:rPr lang="en-US" altLang="zh-CN" dirty="0" smtClean="0"/>
              <a:t>-module</a:t>
            </a:r>
            <a:r>
              <a:rPr lang="zh-CN" altLang="en-US" dirty="0" smtClean="0"/>
              <a:t>模块。</a:t>
            </a:r>
            <a:endParaRPr lang="en-US" altLang="zh-CN" dirty="0" smtClean="0"/>
          </a:p>
          <a:p>
            <a:pPr>
              <a:lnSpc>
                <a:spcPct val="200000"/>
              </a:lnSpc>
            </a:pPr>
            <a:r>
              <a:rPr lang="zh-CN" altLang="en-US" b="1" u="sng" dirty="0">
                <a:solidFill>
                  <a:srgbClr val="0070C0"/>
                </a:solidFill>
              </a:rPr>
              <a:t>下载的地址</a:t>
            </a:r>
            <a:r>
              <a:rPr lang="zh-CN" altLang="en-US" dirty="0" smtClean="0"/>
              <a:t>：</a:t>
            </a:r>
            <a:endParaRPr lang="en-US" altLang="zh-CN" dirty="0"/>
          </a:p>
          <a:p>
            <a:pPr>
              <a:lnSpc>
                <a:spcPct val="200000"/>
              </a:lnSpc>
            </a:pPr>
            <a:r>
              <a:rPr lang="en-US" altLang="zh-CN" dirty="0" smtClean="0"/>
              <a:t>https</a:t>
            </a:r>
            <a:r>
              <a:rPr lang="en-US" altLang="zh-CN" dirty="0"/>
              <a:t>://codeload.github.com/openresty/echo-nginx-module/tar.gz/v0.60</a:t>
            </a:r>
            <a:endParaRPr lang="en-US" altLang="zh-CN" dirty="0" smtClean="0"/>
          </a:p>
        </p:txBody>
      </p:sp>
    </p:spTree>
    <p:custDataLst>
      <p:tags r:id="rId1"/>
    </p:custDataLst>
    <p:extLst>
      <p:ext uri="{BB962C8B-B14F-4D97-AF65-F5344CB8AC3E}">
        <p14:creationId xmlns:p14="http://schemas.microsoft.com/office/powerpoint/2010/main" val="1466900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046" y="154546"/>
            <a:ext cx="4649054" cy="776289"/>
          </a:xfrm>
        </p:spPr>
        <p:txBody>
          <a:bodyPr/>
          <a:lstStyle/>
          <a:p>
            <a:pPr algn="ctr"/>
            <a:r>
              <a:rPr lang="zh-CN" altLang="en-US" sz="3200" b="1" dirty="0"/>
              <a:t>目录</a:t>
            </a:r>
            <a:endParaRPr lang="zh-CN" altLang="en-US" sz="3200" dirty="0"/>
          </a:p>
        </p:txBody>
      </p:sp>
      <p:cxnSp>
        <p:nvCxnSpPr>
          <p:cNvPr id="70" name="直接连接符 69"/>
          <p:cNvCxnSpPr/>
          <p:nvPr/>
        </p:nvCxnSpPr>
        <p:spPr bwMode="auto">
          <a:xfrm>
            <a:off x="3873500" y="3036988"/>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1" name="矩形 36"/>
          <p:cNvSpPr>
            <a:spLocks noChangeArrowheads="1"/>
          </p:cNvSpPr>
          <p:nvPr/>
        </p:nvSpPr>
        <p:spPr bwMode="auto">
          <a:xfrm flipH="1">
            <a:off x="3779400" y="253375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调试输出</a:t>
            </a:r>
            <a:endParaRPr lang="zh-CN" altLang="en-US" sz="2400" dirty="0">
              <a:solidFill>
                <a:srgbClr val="1369B2"/>
              </a:solidFill>
              <a:latin typeface="微软雅黑" pitchFamily="34" charset="-122"/>
              <a:ea typeface="微软雅黑" pitchFamily="34" charset="-122"/>
            </a:endParaRPr>
          </a:p>
        </p:txBody>
      </p:sp>
      <p:grpSp>
        <p:nvGrpSpPr>
          <p:cNvPr id="72" name="组合 111"/>
          <p:cNvGrpSpPr>
            <a:grpSpLocks/>
          </p:cNvGrpSpPr>
          <p:nvPr/>
        </p:nvGrpSpPr>
        <p:grpSpPr bwMode="auto">
          <a:xfrm rot="-12767">
            <a:off x="2751138" y="2533750"/>
            <a:ext cx="884237" cy="954088"/>
            <a:chOff x="1936217" y="1275606"/>
            <a:chExt cx="1296545" cy="1728192"/>
          </a:xfrm>
        </p:grpSpPr>
        <p:grpSp>
          <p:nvGrpSpPr>
            <p:cNvPr id="73" name="组合 112"/>
            <p:cNvGrpSpPr>
              <a:grpSpLocks/>
            </p:cNvGrpSpPr>
            <p:nvPr/>
          </p:nvGrpSpPr>
          <p:grpSpPr bwMode="auto">
            <a:xfrm>
              <a:off x="1936620" y="1275606"/>
              <a:ext cx="1296142" cy="1728192"/>
              <a:chOff x="1907704" y="1275606"/>
              <a:chExt cx="1296142" cy="1728192"/>
            </a:xfrm>
          </p:grpSpPr>
          <p:sp>
            <p:nvSpPr>
              <p:cNvPr id="75" name="圆角矩形 74"/>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7</a:t>
                </a:r>
                <a:r>
                  <a:rPr lang="en-US" altLang="zh-CN" sz="3600" b="1" kern="0" dirty="0" smtClean="0">
                    <a:solidFill>
                      <a:prstClr val="white"/>
                    </a:solidFill>
                    <a:latin typeface="Cambria Math" panose="02040503050406030204" pitchFamily="18" charset="0"/>
                    <a:ea typeface="汉仪综艺体简" panose="02010609000101010101" pitchFamily="49" charset="-122"/>
                  </a:rPr>
                  <a:t>.2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76" name="圆角矩形 75"/>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4"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7" name="直接连接符 51"/>
          <p:cNvCxnSpPr>
            <a:cxnSpLocks noChangeShapeType="1"/>
          </p:cNvCxnSpPr>
          <p:nvPr/>
        </p:nvCxnSpPr>
        <p:spPr bwMode="auto">
          <a:xfrm>
            <a:off x="2779713" y="4418113"/>
            <a:ext cx="440848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78" name="矩形 53"/>
          <p:cNvSpPr>
            <a:spLocks noChangeArrowheads="1"/>
          </p:cNvSpPr>
          <p:nvPr/>
        </p:nvSpPr>
        <p:spPr bwMode="auto">
          <a:xfrm flipH="1">
            <a:off x="2638875" y="3916463"/>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查看响应状态与替换响应内容</a:t>
            </a:r>
            <a:endParaRPr lang="zh-CN" altLang="en-US" sz="2400" dirty="0">
              <a:solidFill>
                <a:srgbClr val="1369B2"/>
              </a:solidFill>
              <a:latin typeface="微软雅黑" pitchFamily="34" charset="-122"/>
              <a:ea typeface="微软雅黑" pitchFamily="34" charset="-122"/>
            </a:endParaRPr>
          </a:p>
        </p:txBody>
      </p:sp>
      <p:grpSp>
        <p:nvGrpSpPr>
          <p:cNvPr id="79" name="组合 116"/>
          <p:cNvGrpSpPr>
            <a:grpSpLocks/>
          </p:cNvGrpSpPr>
          <p:nvPr/>
        </p:nvGrpSpPr>
        <p:grpSpPr bwMode="auto">
          <a:xfrm rot="-12767">
            <a:off x="1711325" y="3910113"/>
            <a:ext cx="884238" cy="952500"/>
            <a:chOff x="1936620" y="1275606"/>
            <a:chExt cx="1297014" cy="1728192"/>
          </a:xfrm>
        </p:grpSpPr>
        <p:grpSp>
          <p:nvGrpSpPr>
            <p:cNvPr id="80" name="组合 117"/>
            <p:cNvGrpSpPr>
              <a:grpSpLocks/>
            </p:cNvGrpSpPr>
            <p:nvPr/>
          </p:nvGrpSpPr>
          <p:grpSpPr bwMode="auto">
            <a:xfrm>
              <a:off x="1936620" y="1275606"/>
              <a:ext cx="1296142" cy="1728192"/>
              <a:chOff x="1907704" y="1275606"/>
              <a:chExt cx="1296142" cy="1728192"/>
            </a:xfrm>
          </p:grpSpPr>
          <p:sp>
            <p:nvSpPr>
              <p:cNvPr id="82" name="圆角矩形 81"/>
              <p:cNvSpPr/>
              <p:nvPr/>
            </p:nvSpPr>
            <p:spPr>
              <a:xfrm>
                <a:off x="1907704" y="1275606"/>
                <a:ext cx="1297013"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7</a:t>
                </a:r>
                <a:r>
                  <a:rPr lang="en-US" altLang="zh-CN" sz="3600" b="1" kern="0" dirty="0" smtClean="0">
                    <a:solidFill>
                      <a:prstClr val="white"/>
                    </a:solidFill>
                    <a:latin typeface="Cambria Math" panose="02040503050406030204" pitchFamily="18" charset="0"/>
                    <a:ea typeface="汉仪综艺体简" panose="02010609000101010101" pitchFamily="49" charset="-122"/>
                  </a:rPr>
                  <a:t>.3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3" name="圆角矩形 82"/>
              <p:cNvSpPr/>
              <p:nvPr/>
            </p:nvSpPr>
            <p:spPr>
              <a:xfrm>
                <a:off x="1961262" y="1347613"/>
                <a:ext cx="1189898"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1" name="圆角矩形 5"/>
            <p:cNvSpPr/>
            <p:nvPr/>
          </p:nvSpPr>
          <p:spPr>
            <a:xfrm>
              <a:off x="1870249" y="2061625"/>
              <a:ext cx="1294685"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84" name="4.1"/>
          <p:cNvGrpSpPr>
            <a:grpSpLocks/>
          </p:cNvGrpSpPr>
          <p:nvPr/>
        </p:nvGrpSpPr>
        <p:grpSpPr bwMode="auto">
          <a:xfrm>
            <a:off x="1711325" y="1288200"/>
            <a:ext cx="4411663" cy="952500"/>
            <a:chOff x="1711765" y="1263328"/>
            <a:chExt cx="4411519" cy="952284"/>
          </a:xfrm>
        </p:grpSpPr>
        <p:grpSp>
          <p:nvGrpSpPr>
            <p:cNvPr id="85" name="组合 29"/>
            <p:cNvGrpSpPr>
              <a:grpSpLocks/>
            </p:cNvGrpSpPr>
            <p:nvPr/>
          </p:nvGrpSpPr>
          <p:grpSpPr bwMode="auto">
            <a:xfrm rot="-12767">
              <a:off x="1711765" y="1263328"/>
              <a:ext cx="884879" cy="952284"/>
              <a:chOff x="1936620" y="1275606"/>
              <a:chExt cx="1296876" cy="1728192"/>
            </a:xfrm>
          </p:grpSpPr>
          <p:grpSp>
            <p:nvGrpSpPr>
              <p:cNvPr id="88" name="组合 31"/>
              <p:cNvGrpSpPr>
                <a:grpSpLocks/>
              </p:cNvGrpSpPr>
              <p:nvPr/>
            </p:nvGrpSpPr>
            <p:grpSpPr bwMode="auto">
              <a:xfrm>
                <a:off x="1936620" y="1275606"/>
                <a:ext cx="1296142" cy="1728192"/>
                <a:chOff x="1907704" y="1275606"/>
                <a:chExt cx="1296142" cy="1728192"/>
              </a:xfrm>
            </p:grpSpPr>
            <p:sp>
              <p:nvSpPr>
                <p:cNvPr id="90" name="圆角矩形 89"/>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7</a:t>
                  </a:r>
                  <a:r>
                    <a:rPr lang="en-US" altLang="zh-CN" sz="3600" b="1" kern="0" dirty="0" smtClean="0">
                      <a:solidFill>
                        <a:prstClr val="white"/>
                      </a:solidFill>
                      <a:latin typeface="Cambria Math" panose="02040503050406030204" pitchFamily="18" charset="0"/>
                      <a:ea typeface="汉仪综艺体简" panose="02010609000101010101" pitchFamily="49" charset="-122"/>
                    </a:rPr>
                    <a:t>.1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91" name="圆角矩形 90"/>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9" name="圆角矩形 5"/>
              <p:cNvSpPr/>
              <p:nvPr/>
            </p:nvSpPr>
            <p:spPr>
              <a:xfrm>
                <a:off x="1923817" y="2061747"/>
                <a:ext cx="1240055"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86" name="直接连接符 85"/>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87" name="矩形 35"/>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模块概述</a:t>
              </a:r>
              <a:endParaRPr lang="zh-CN" altLang="en-US" sz="2400" dirty="0">
                <a:solidFill>
                  <a:srgbClr val="1369B2"/>
                </a:solidFill>
                <a:latin typeface="微软雅黑" pitchFamily="34" charset="-122"/>
                <a:ea typeface="微软雅黑" pitchFamily="34" charset="-122"/>
              </a:endParaRPr>
            </a:p>
          </p:txBody>
        </p:sp>
      </p:grpSp>
      <p:cxnSp>
        <p:nvCxnSpPr>
          <p:cNvPr id="92" name="直接连接符 91"/>
          <p:cNvCxnSpPr/>
          <p:nvPr/>
        </p:nvCxnSpPr>
        <p:spPr bwMode="auto">
          <a:xfrm>
            <a:off x="3871525" y="5742513"/>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93" name="矩形 36"/>
          <p:cNvSpPr>
            <a:spLocks noChangeArrowheads="1"/>
          </p:cNvSpPr>
          <p:nvPr/>
        </p:nvSpPr>
        <p:spPr bwMode="auto">
          <a:xfrm flipH="1">
            <a:off x="3777425" y="5239275"/>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网页压缩传输</a:t>
            </a:r>
            <a:endParaRPr lang="zh-CN" altLang="en-US" sz="2400" dirty="0">
              <a:solidFill>
                <a:srgbClr val="1369B2"/>
              </a:solidFill>
              <a:latin typeface="微软雅黑" pitchFamily="34" charset="-122"/>
              <a:ea typeface="微软雅黑" pitchFamily="34" charset="-122"/>
            </a:endParaRPr>
          </a:p>
        </p:txBody>
      </p:sp>
      <p:grpSp>
        <p:nvGrpSpPr>
          <p:cNvPr id="94" name="组合 111"/>
          <p:cNvGrpSpPr>
            <a:grpSpLocks/>
          </p:cNvGrpSpPr>
          <p:nvPr/>
        </p:nvGrpSpPr>
        <p:grpSpPr bwMode="auto">
          <a:xfrm rot="-12767">
            <a:off x="2749163" y="5239275"/>
            <a:ext cx="884237" cy="954088"/>
            <a:chOff x="1936217" y="1275606"/>
            <a:chExt cx="1296545" cy="1728192"/>
          </a:xfrm>
        </p:grpSpPr>
        <p:grpSp>
          <p:nvGrpSpPr>
            <p:cNvPr id="95" name="组合 112"/>
            <p:cNvGrpSpPr>
              <a:grpSpLocks/>
            </p:cNvGrpSpPr>
            <p:nvPr/>
          </p:nvGrpSpPr>
          <p:grpSpPr bwMode="auto">
            <a:xfrm>
              <a:off x="1936620" y="1275606"/>
              <a:ext cx="1296142" cy="1728192"/>
              <a:chOff x="1907704" y="1275606"/>
              <a:chExt cx="1296142" cy="1728192"/>
            </a:xfrm>
          </p:grpSpPr>
          <p:sp>
            <p:nvSpPr>
              <p:cNvPr id="97" name="圆角矩形 96"/>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7</a:t>
                </a:r>
                <a:r>
                  <a:rPr lang="en-US" altLang="zh-CN" sz="3600" b="1" kern="0" dirty="0" smtClean="0">
                    <a:solidFill>
                      <a:prstClr val="white"/>
                    </a:solidFill>
                    <a:latin typeface="Cambria Math" panose="02040503050406030204" pitchFamily="18" charset="0"/>
                    <a:ea typeface="汉仪综艺体简" panose="02010609000101010101" pitchFamily="49" charset="-122"/>
                  </a:rPr>
                  <a:t>.4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98" name="圆角矩形 97"/>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6"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183136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495856" y="2335810"/>
            <a:ext cx="8224019" cy="2528293"/>
            <a:chOff x="3451224" y="3515223"/>
            <a:chExt cx="3244400" cy="2530328"/>
          </a:xfrm>
        </p:grpSpPr>
        <p:sp>
          <p:nvSpPr>
            <p:cNvPr id="6" name="矩形 1"/>
            <p:cNvSpPr>
              <a:spLocks noChangeArrowheads="1"/>
            </p:cNvSpPr>
            <p:nvPr/>
          </p:nvSpPr>
          <p:spPr bwMode="auto">
            <a:xfrm>
              <a:off x="3451224" y="3515223"/>
              <a:ext cx="3244400" cy="253032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8"/>
            <p:cNvSpPr>
              <a:spLocks noChangeArrowheads="1"/>
            </p:cNvSpPr>
            <p:nvPr/>
          </p:nvSpPr>
          <p:spPr bwMode="auto">
            <a:xfrm>
              <a:off x="3530272" y="3658903"/>
              <a:ext cx="3165352" cy="20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a:t>
              </a:r>
              <a:r>
                <a:rPr lang="en-US" altLang="zh-CN" sz="1600" b="1" kern="0" dirty="0" err="1">
                  <a:solidFill>
                    <a:prstClr val="white"/>
                  </a:solidFill>
                  <a:latin typeface="微软雅黑" pitchFamily="34" charset="-122"/>
                  <a:ea typeface="微软雅黑" pitchFamily="34" charset="-122"/>
                </a:rPr>
                <a:t>wget</a:t>
              </a:r>
              <a:r>
                <a:rPr lang="en-US" altLang="zh-CN" sz="1600" b="1" kern="0" dirty="0">
                  <a:solidFill>
                    <a:prstClr val="white"/>
                  </a:solidFill>
                  <a:latin typeface="微软雅黑" pitchFamily="34" charset="-122"/>
                  <a:ea typeface="微软雅黑" pitchFamily="34" charset="-122"/>
                </a:rPr>
                <a:t> \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https://codeload.github.com/openresty/echo-nginx-module/tar.gz/v0.60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tar </a:t>
              </a:r>
              <a:r>
                <a:rPr lang="en-US" altLang="zh-CN" sz="1600" b="1" kern="0" dirty="0" smtClean="0">
                  <a:solidFill>
                    <a:prstClr val="white"/>
                  </a:solidFill>
                  <a:latin typeface="微软雅黑" pitchFamily="34" charset="-122"/>
                  <a:ea typeface="微软雅黑" pitchFamily="34" charset="-122"/>
                </a:rPr>
                <a:t>-</a:t>
              </a:r>
              <a:r>
                <a:rPr lang="en-US" altLang="zh-CN" sz="1600" b="1" kern="0" dirty="0" err="1" smtClean="0">
                  <a:solidFill>
                    <a:prstClr val="white"/>
                  </a:solidFill>
                  <a:latin typeface="微软雅黑" pitchFamily="34" charset="-122"/>
                  <a:ea typeface="微软雅黑" pitchFamily="34" charset="-122"/>
                </a:rPr>
                <a:t>zxvf</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v0.60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mv  echo-nginx-module-0.60 </a:t>
              </a:r>
              <a:r>
                <a:rPr lang="en-US" altLang="zh-CN" sz="1600" b="1" kern="0" dirty="0" smtClean="0">
                  <a:solidFill>
                    <a:prstClr val="white"/>
                  </a:solidFill>
                  <a:latin typeface="微软雅黑" pitchFamily="34" charset="-122"/>
                  <a:ea typeface="微软雅黑" pitchFamily="34" charset="-122"/>
                </a:rPr>
                <a:t>echo-</a:t>
              </a:r>
              <a:r>
                <a:rPr lang="en-US" altLang="zh-CN" sz="1600" b="1" kern="0" dirty="0" err="1" smtClean="0">
                  <a:solidFill>
                    <a:prstClr val="white"/>
                  </a:solidFill>
                  <a:latin typeface="微软雅黑" pitchFamily="34" charset="-122"/>
                  <a:ea typeface="微软雅黑" pitchFamily="34" charset="-122"/>
                </a:rPr>
                <a:t>nginx</a:t>
              </a:r>
              <a:r>
                <a:rPr lang="en-US" altLang="zh-CN" sz="1600" b="1" kern="0" dirty="0" smtClean="0">
                  <a:solidFill>
                    <a:prstClr val="white"/>
                  </a:solidFill>
                  <a:latin typeface="微软雅黑" pitchFamily="34" charset="-122"/>
                  <a:ea typeface="微软雅黑" pitchFamily="34" charset="-122"/>
                </a:rPr>
                <a:t>-module</a:t>
              </a:r>
            </a:p>
          </p:txBody>
        </p:sp>
      </p:grpSp>
      <p:sp>
        <p:nvSpPr>
          <p:cNvPr id="10" name="矩形 9"/>
          <p:cNvSpPr/>
          <p:nvPr/>
        </p:nvSpPr>
        <p:spPr>
          <a:xfrm>
            <a:off x="5417736" y="2048924"/>
            <a:ext cx="27102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下载并放到指定位置</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62029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重新编译</a:t>
            </a:r>
            <a:r>
              <a:rPr lang="en-US" altLang="zh-CN" b="1" u="sng" dirty="0">
                <a:solidFill>
                  <a:srgbClr val="0070C0"/>
                </a:solidFill>
              </a:rPr>
              <a:t>Nginx</a:t>
            </a:r>
            <a:r>
              <a:rPr lang="zh-CN" altLang="en-US" b="1" u="sng" dirty="0">
                <a:solidFill>
                  <a:srgbClr val="0070C0"/>
                </a:solidFill>
              </a:rPr>
              <a:t>添加</a:t>
            </a:r>
            <a:r>
              <a:rPr lang="en-US" altLang="zh-CN" b="1" u="sng" dirty="0">
                <a:solidFill>
                  <a:srgbClr val="0070C0"/>
                </a:solidFill>
              </a:rPr>
              <a:t>echo</a:t>
            </a:r>
            <a:r>
              <a:rPr lang="zh-CN" altLang="en-US" b="1" u="sng" dirty="0">
                <a:solidFill>
                  <a:srgbClr val="0070C0"/>
                </a:solidFill>
              </a:rPr>
              <a:t>模块</a:t>
            </a:r>
            <a:r>
              <a:rPr lang="zh-CN" altLang="en-US" dirty="0" smtClean="0"/>
              <a:t>，</a:t>
            </a:r>
            <a:r>
              <a:rPr lang="zh-CN" altLang="en-US" dirty="0"/>
              <a:t>具体步骤如下。</a:t>
            </a:r>
          </a:p>
          <a:p>
            <a:pPr>
              <a:lnSpc>
                <a:spcPct val="200000"/>
              </a:lnSpc>
            </a:pPr>
            <a:r>
              <a:rPr lang="zh-CN" altLang="en-US" dirty="0"/>
              <a:t>（</a:t>
            </a:r>
            <a:r>
              <a:rPr lang="en-US" altLang="zh-CN" dirty="0"/>
              <a:t>1</a:t>
            </a:r>
            <a:r>
              <a:rPr lang="zh-CN" altLang="en-US" dirty="0"/>
              <a:t>）查看当前</a:t>
            </a:r>
            <a:r>
              <a:rPr lang="en-US" altLang="zh-CN" dirty="0"/>
              <a:t>Nginx</a:t>
            </a:r>
            <a:r>
              <a:rPr lang="zh-CN" altLang="en-US" dirty="0"/>
              <a:t>版本及其编译选项</a:t>
            </a: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399" y="3495675"/>
            <a:ext cx="4761905" cy="114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8421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重新编译</a:t>
            </a:r>
            <a:r>
              <a:rPr lang="en-US" altLang="zh-CN" b="1" u="sng" dirty="0">
                <a:solidFill>
                  <a:srgbClr val="0070C0"/>
                </a:solidFill>
              </a:rPr>
              <a:t>Nginx</a:t>
            </a:r>
            <a:r>
              <a:rPr lang="zh-CN" altLang="en-US" b="1" u="sng" dirty="0">
                <a:solidFill>
                  <a:srgbClr val="0070C0"/>
                </a:solidFill>
              </a:rPr>
              <a:t>添加</a:t>
            </a:r>
            <a:r>
              <a:rPr lang="en-US" altLang="zh-CN" b="1" u="sng" dirty="0">
                <a:solidFill>
                  <a:srgbClr val="0070C0"/>
                </a:solidFill>
              </a:rPr>
              <a:t>echo</a:t>
            </a:r>
            <a:r>
              <a:rPr lang="zh-CN" altLang="en-US" b="1" u="sng" dirty="0">
                <a:solidFill>
                  <a:srgbClr val="0070C0"/>
                </a:solidFill>
              </a:rPr>
              <a:t>模块</a:t>
            </a:r>
            <a:r>
              <a:rPr lang="zh-CN" altLang="en-US" dirty="0" smtClean="0"/>
              <a:t>，</a:t>
            </a:r>
            <a:r>
              <a:rPr lang="zh-CN" altLang="en-US" dirty="0"/>
              <a:t>具体步骤如下。</a:t>
            </a:r>
          </a:p>
          <a:p>
            <a:pPr>
              <a:lnSpc>
                <a:spcPct val="200000"/>
              </a:lnSpc>
            </a:pPr>
            <a:r>
              <a:rPr lang="zh-CN" altLang="en-US" dirty="0"/>
              <a:t>（</a:t>
            </a:r>
            <a:r>
              <a:rPr lang="en-US" altLang="zh-CN" dirty="0"/>
              <a:t>2</a:t>
            </a:r>
            <a:r>
              <a:rPr lang="zh-CN" altLang="en-US" dirty="0"/>
              <a:t>）重新编译</a:t>
            </a:r>
            <a:r>
              <a:rPr lang="en-US" altLang="zh-CN" dirty="0"/>
              <a:t>Nginx</a:t>
            </a:r>
            <a:endParaRPr lang="zh-CN" altLang="en-US" dirty="0"/>
          </a:p>
        </p:txBody>
      </p:sp>
      <p:grpSp>
        <p:nvGrpSpPr>
          <p:cNvPr id="6" name="组合 2"/>
          <p:cNvGrpSpPr>
            <a:grpSpLocks/>
          </p:cNvGrpSpPr>
          <p:nvPr/>
        </p:nvGrpSpPr>
        <p:grpSpPr bwMode="auto">
          <a:xfrm>
            <a:off x="2230184" y="3135909"/>
            <a:ext cx="5097717" cy="2655292"/>
            <a:chOff x="3451224" y="3515223"/>
            <a:chExt cx="2526002" cy="2657430"/>
          </a:xfrm>
        </p:grpSpPr>
        <p:sp>
          <p:nvSpPr>
            <p:cNvPr id="7" name="矩形 1"/>
            <p:cNvSpPr>
              <a:spLocks noChangeArrowheads="1"/>
            </p:cNvSpPr>
            <p:nvPr/>
          </p:nvSpPr>
          <p:spPr bwMode="auto">
            <a:xfrm>
              <a:off x="3451224" y="3515223"/>
              <a:ext cx="2526001" cy="265743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3" y="3658903"/>
              <a:ext cx="2446953" cy="23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 cd nginx-1.10.1</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nginx-1.10.1]# ./configure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--prefix=/</a:t>
              </a:r>
              <a:r>
                <a:rPr lang="en-US" altLang="zh-CN" sz="1200" b="1" kern="0" dirty="0" err="1">
                  <a:solidFill>
                    <a:prstClr val="white"/>
                  </a:solidFill>
                  <a:latin typeface="微软雅黑" pitchFamily="34" charset="-122"/>
                  <a:ea typeface="微软雅黑" pitchFamily="34" charset="-122"/>
                </a:rPr>
                <a:t>usr</a:t>
              </a:r>
              <a:r>
                <a:rPr lang="en-US" altLang="zh-CN" sz="1200" b="1" kern="0" dirty="0">
                  <a:solidFill>
                    <a:prstClr val="white"/>
                  </a:solidFill>
                  <a:latin typeface="微软雅黑" pitchFamily="34" charset="-122"/>
                  <a:ea typeface="微软雅黑" pitchFamily="34" charset="-122"/>
                </a:rPr>
                <a:t>/local/</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--with-</a:t>
              </a:r>
              <a:r>
                <a:rPr lang="en-US" altLang="zh-CN" sz="1200" b="1" kern="0" dirty="0" err="1">
                  <a:solidFill>
                    <a:prstClr val="white"/>
                  </a:solidFill>
                  <a:latin typeface="微软雅黑" pitchFamily="34" charset="-122"/>
                  <a:ea typeface="微软雅黑" pitchFamily="34" charset="-122"/>
                </a:rPr>
                <a:t>http_ssl_module</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--add-module=/root/echo-</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-module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nginx-1.10.1]# make</a:t>
              </a:r>
            </a:p>
          </p:txBody>
        </p:sp>
      </p:grpSp>
    </p:spTree>
    <p:custDataLst>
      <p:tags r:id="rId1"/>
    </p:custDataLst>
    <p:extLst>
      <p:ext uri="{BB962C8B-B14F-4D97-AF65-F5344CB8AC3E}">
        <p14:creationId xmlns:p14="http://schemas.microsoft.com/office/powerpoint/2010/main" val="205080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重新编译</a:t>
            </a:r>
            <a:r>
              <a:rPr lang="en-US" altLang="zh-CN" b="1" u="sng" dirty="0">
                <a:solidFill>
                  <a:srgbClr val="0070C0"/>
                </a:solidFill>
              </a:rPr>
              <a:t>Nginx</a:t>
            </a:r>
            <a:r>
              <a:rPr lang="zh-CN" altLang="en-US" b="1" u="sng" dirty="0">
                <a:solidFill>
                  <a:srgbClr val="0070C0"/>
                </a:solidFill>
              </a:rPr>
              <a:t>添加</a:t>
            </a:r>
            <a:r>
              <a:rPr lang="en-US" altLang="zh-CN" b="1" u="sng" dirty="0">
                <a:solidFill>
                  <a:srgbClr val="0070C0"/>
                </a:solidFill>
              </a:rPr>
              <a:t>echo</a:t>
            </a:r>
            <a:r>
              <a:rPr lang="zh-CN" altLang="en-US" b="1" u="sng" dirty="0">
                <a:solidFill>
                  <a:srgbClr val="0070C0"/>
                </a:solidFill>
              </a:rPr>
              <a:t>模块</a:t>
            </a:r>
            <a:r>
              <a:rPr lang="zh-CN" altLang="en-US" dirty="0" smtClean="0"/>
              <a:t>，</a:t>
            </a:r>
            <a:r>
              <a:rPr lang="zh-CN" altLang="en-US" dirty="0"/>
              <a:t>具体步骤如下。</a:t>
            </a:r>
          </a:p>
          <a:p>
            <a:pPr>
              <a:lnSpc>
                <a:spcPct val="200000"/>
              </a:lnSpc>
            </a:pPr>
            <a:r>
              <a:rPr lang="zh-CN" altLang="en-US" dirty="0"/>
              <a:t>（</a:t>
            </a:r>
            <a:r>
              <a:rPr lang="en-US" altLang="zh-CN" dirty="0"/>
              <a:t>2</a:t>
            </a:r>
            <a:r>
              <a:rPr lang="zh-CN" altLang="en-US" dirty="0"/>
              <a:t>）重新编译</a:t>
            </a:r>
            <a:r>
              <a:rPr lang="en-US" altLang="zh-CN" dirty="0" smtClean="0"/>
              <a:t>Nginx</a:t>
            </a:r>
          </a:p>
          <a:p>
            <a:pPr>
              <a:lnSpc>
                <a:spcPct val="200000"/>
              </a:lnSpc>
            </a:pPr>
            <a:r>
              <a:rPr lang="zh-CN" altLang="en-US" dirty="0"/>
              <a:t>在“</a:t>
            </a:r>
            <a:r>
              <a:rPr lang="en-US" altLang="zh-CN" dirty="0"/>
              <a:t>nginx-1.10.1/</a:t>
            </a:r>
            <a:r>
              <a:rPr lang="en-US" altLang="zh-CN" dirty="0" err="1"/>
              <a:t>objs</a:t>
            </a:r>
            <a:r>
              <a:rPr lang="en-US" altLang="zh-CN" dirty="0"/>
              <a:t>/</a:t>
            </a:r>
            <a:r>
              <a:rPr lang="en-US" altLang="zh-CN" dirty="0">
                <a:latin typeface="宋体" panose="02010600030101010101" pitchFamily="2" charset="-122"/>
              </a:rPr>
              <a:t>”</a:t>
            </a:r>
            <a:r>
              <a:rPr lang="zh-CN" altLang="en-US" dirty="0"/>
              <a:t>目录下将会重新生成一个</a:t>
            </a:r>
            <a:r>
              <a:rPr lang="en-US" altLang="zh-CN" dirty="0" err="1"/>
              <a:t>nginx</a:t>
            </a:r>
            <a:r>
              <a:rPr lang="zh-CN" altLang="en-US" dirty="0"/>
              <a:t>二进制可执行文件</a:t>
            </a: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189" y="3841748"/>
            <a:ext cx="4323810" cy="195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9530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6" name="组合 5"/>
          <p:cNvGrpSpPr/>
          <p:nvPr/>
        </p:nvGrpSpPr>
        <p:grpSpPr>
          <a:xfrm>
            <a:off x="401673" y="2494167"/>
            <a:ext cx="8302939" cy="2160000"/>
            <a:chOff x="415635" y="2398807"/>
            <a:chExt cx="7920000" cy="2160000"/>
          </a:xfrm>
        </p:grpSpPr>
        <p:sp>
          <p:nvSpPr>
            <p:cNvPr id="7" name="矩形 6"/>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582375" y="2114165"/>
            <a:ext cx="1235034" cy="866899"/>
            <a:chOff x="7623958" y="2018805"/>
            <a:chExt cx="1235034" cy="866899"/>
          </a:xfrm>
        </p:grpSpPr>
        <p:sp>
          <p:nvSpPr>
            <p:cNvPr id="11" name="泪滴形 1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3" name="矩形 12"/>
          <p:cNvSpPr/>
          <p:nvPr/>
        </p:nvSpPr>
        <p:spPr>
          <a:xfrm>
            <a:off x="530984" y="2876345"/>
            <a:ext cx="8233004" cy="1111907"/>
          </a:xfrm>
          <a:prstGeom prst="rect">
            <a:avLst/>
          </a:prstGeom>
        </p:spPr>
        <p:txBody>
          <a:bodyPr wrap="square">
            <a:spAutoFit/>
          </a:bodyPr>
          <a:lstStyle/>
          <a:p>
            <a:pPr>
              <a:lnSpc>
                <a:spcPct val="200000"/>
              </a:lnSpc>
            </a:pPr>
            <a:r>
              <a:rPr lang="zh-CN" altLang="en-US" dirty="0"/>
              <a:t>需要注意的是，对于已经安装的</a:t>
            </a:r>
            <a:r>
              <a:rPr lang="en-US" altLang="zh-CN" dirty="0"/>
              <a:t>Nginx</a:t>
            </a:r>
            <a:r>
              <a:rPr lang="zh-CN" altLang="en-US" dirty="0"/>
              <a:t>，在编译时不再需要</a:t>
            </a:r>
            <a:r>
              <a:rPr lang="en-US" altLang="zh-CN" dirty="0"/>
              <a:t>make install</a:t>
            </a:r>
            <a:r>
              <a:rPr lang="zh-CN" altLang="en-US" dirty="0"/>
              <a:t>，只需要执行</a:t>
            </a:r>
            <a:r>
              <a:rPr lang="en-US" altLang="zh-CN" dirty="0"/>
              <a:t>make</a:t>
            </a:r>
            <a:r>
              <a:rPr lang="zh-CN" altLang="en-US" dirty="0"/>
              <a:t>命令重新编译一个</a:t>
            </a:r>
            <a:r>
              <a:rPr lang="en-US" altLang="zh-CN" dirty="0" err="1"/>
              <a:t>nginx</a:t>
            </a:r>
            <a:r>
              <a:rPr lang="zh-CN" altLang="en-US" dirty="0"/>
              <a:t>二进制可执行文件即可。</a:t>
            </a:r>
          </a:p>
        </p:txBody>
      </p:sp>
    </p:spTree>
    <p:custDataLst>
      <p:tags r:id="rId1"/>
    </p:custDataLst>
    <p:extLst>
      <p:ext uri="{BB962C8B-B14F-4D97-AF65-F5344CB8AC3E}">
        <p14:creationId xmlns:p14="http://schemas.microsoft.com/office/powerpoint/2010/main" val="426561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重新编译</a:t>
            </a:r>
            <a:r>
              <a:rPr lang="en-US" altLang="zh-CN" b="1" u="sng" dirty="0">
                <a:solidFill>
                  <a:srgbClr val="0070C0"/>
                </a:solidFill>
              </a:rPr>
              <a:t>Nginx</a:t>
            </a:r>
            <a:r>
              <a:rPr lang="zh-CN" altLang="en-US" b="1" u="sng" dirty="0">
                <a:solidFill>
                  <a:srgbClr val="0070C0"/>
                </a:solidFill>
              </a:rPr>
              <a:t>添加</a:t>
            </a:r>
            <a:r>
              <a:rPr lang="en-US" altLang="zh-CN" b="1" u="sng" dirty="0">
                <a:solidFill>
                  <a:srgbClr val="0070C0"/>
                </a:solidFill>
              </a:rPr>
              <a:t>echo</a:t>
            </a:r>
            <a:r>
              <a:rPr lang="zh-CN" altLang="en-US" b="1" u="sng" dirty="0">
                <a:solidFill>
                  <a:srgbClr val="0070C0"/>
                </a:solidFill>
              </a:rPr>
              <a:t>模块</a:t>
            </a:r>
            <a:r>
              <a:rPr lang="zh-CN" altLang="en-US" dirty="0" smtClean="0"/>
              <a:t>，</a:t>
            </a:r>
            <a:r>
              <a:rPr lang="zh-CN" altLang="en-US" dirty="0"/>
              <a:t>具体步骤如下。</a:t>
            </a:r>
          </a:p>
          <a:p>
            <a:pPr>
              <a:lnSpc>
                <a:spcPct val="200000"/>
              </a:lnSpc>
            </a:pPr>
            <a:r>
              <a:rPr lang="zh-CN" altLang="en-US" dirty="0"/>
              <a:t>（</a:t>
            </a:r>
            <a:r>
              <a:rPr lang="en-US" altLang="zh-CN" dirty="0"/>
              <a:t>3</a:t>
            </a:r>
            <a:r>
              <a:rPr lang="zh-CN" altLang="en-US" dirty="0"/>
              <a:t>）备份并复制</a:t>
            </a:r>
            <a:r>
              <a:rPr lang="en-US" altLang="zh-CN" dirty="0" err="1"/>
              <a:t>nginx</a:t>
            </a:r>
            <a:r>
              <a:rPr lang="zh-CN" altLang="en-US" dirty="0"/>
              <a:t>的可执行文件</a:t>
            </a:r>
          </a:p>
        </p:txBody>
      </p:sp>
      <p:grpSp>
        <p:nvGrpSpPr>
          <p:cNvPr id="6" name="组合 2"/>
          <p:cNvGrpSpPr>
            <a:grpSpLocks/>
          </p:cNvGrpSpPr>
          <p:nvPr/>
        </p:nvGrpSpPr>
        <p:grpSpPr bwMode="auto">
          <a:xfrm>
            <a:off x="883985" y="3415308"/>
            <a:ext cx="7472616" cy="1657505"/>
            <a:chOff x="3451224" y="3515223"/>
            <a:chExt cx="2642781" cy="1658840"/>
          </a:xfrm>
        </p:grpSpPr>
        <p:sp>
          <p:nvSpPr>
            <p:cNvPr id="7" name="矩形 1"/>
            <p:cNvSpPr>
              <a:spLocks noChangeArrowheads="1"/>
            </p:cNvSpPr>
            <p:nvPr/>
          </p:nvSpPr>
          <p:spPr bwMode="auto">
            <a:xfrm>
              <a:off x="3451224" y="3515223"/>
              <a:ext cx="2642781" cy="165884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3" y="3658903"/>
              <a:ext cx="2563732" cy="120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nginx-1.10.1]# cd </a:t>
              </a:r>
              <a:r>
                <a:rPr lang="en-US" altLang="zh-CN" sz="1200" b="1" kern="0" dirty="0" err="1">
                  <a:solidFill>
                    <a:prstClr val="white"/>
                  </a:solidFill>
                  <a:latin typeface="微软雅黑" pitchFamily="34" charset="-122"/>
                  <a:ea typeface="微软雅黑" pitchFamily="34" charset="-122"/>
                </a:rPr>
                <a:t>objs</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objs</a:t>
              </a:r>
              <a:r>
                <a:rPr lang="en-US" altLang="zh-CN" sz="1200" b="1" kern="0" dirty="0">
                  <a:solidFill>
                    <a:prstClr val="white"/>
                  </a:solidFill>
                  <a:latin typeface="微软雅黑" pitchFamily="34" charset="-122"/>
                  <a:ea typeface="微软雅黑" pitchFamily="34" charset="-122"/>
                </a:rPr>
                <a:t>]# mv /</a:t>
              </a:r>
              <a:r>
                <a:rPr lang="en-US" altLang="zh-CN" sz="1200" b="1" kern="0" dirty="0" err="1">
                  <a:solidFill>
                    <a:prstClr val="white"/>
                  </a:solidFill>
                  <a:latin typeface="微软雅黑" pitchFamily="34" charset="-122"/>
                  <a:ea typeface="微软雅黑" pitchFamily="34" charset="-122"/>
                </a:rPr>
                <a:t>usr</a:t>
              </a:r>
              <a:r>
                <a:rPr lang="en-US" altLang="zh-CN" sz="1200" b="1" kern="0" dirty="0">
                  <a:solidFill>
                    <a:prstClr val="white"/>
                  </a:solidFill>
                  <a:latin typeface="微软雅黑" pitchFamily="34" charset="-122"/>
                  <a:ea typeface="微软雅黑" pitchFamily="34" charset="-122"/>
                </a:rPr>
                <a:t>/local/</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sbin</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usr</a:t>
              </a:r>
              <a:r>
                <a:rPr lang="en-US" altLang="zh-CN" sz="1200" b="1" kern="0" dirty="0">
                  <a:solidFill>
                    <a:prstClr val="white"/>
                  </a:solidFill>
                  <a:latin typeface="微软雅黑" pitchFamily="34" charset="-122"/>
                  <a:ea typeface="微软雅黑" pitchFamily="34" charset="-122"/>
                </a:rPr>
                <a:t>/local/</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sbin</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nginx.bak</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root@localhost</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objs</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cp</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usr</a:t>
              </a:r>
              <a:r>
                <a:rPr lang="en-US" altLang="zh-CN" sz="1200" b="1" kern="0" dirty="0">
                  <a:solidFill>
                    <a:prstClr val="white"/>
                  </a:solidFill>
                  <a:latin typeface="微软雅黑" pitchFamily="34" charset="-122"/>
                  <a:ea typeface="微软雅黑" pitchFamily="34" charset="-122"/>
                </a:rPr>
                <a:t>/local/</a:t>
              </a:r>
              <a:r>
                <a:rPr lang="en-US" altLang="zh-CN" sz="1200" b="1" kern="0" dirty="0" err="1">
                  <a:solidFill>
                    <a:prstClr val="white"/>
                  </a:solidFill>
                  <a:latin typeface="微软雅黑" pitchFamily="34" charset="-122"/>
                  <a:ea typeface="微软雅黑" pitchFamily="34" charset="-122"/>
                </a:rPr>
                <a:t>nginx</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sbin</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nginx</a:t>
              </a:r>
              <a:endParaRPr lang="en-US" altLang="zh-CN" sz="12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276602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调试</a:t>
            </a:r>
            <a:r>
              <a:rPr lang="zh-CN" altLang="en-US" sz="2000" b="1" dirty="0">
                <a:solidFill>
                  <a:schemeClr val="tx1">
                    <a:lumMod val="50000"/>
                    <a:lumOff val="50000"/>
                  </a:schemeClr>
                </a:solidFill>
                <a:latin typeface="微软雅黑" pitchFamily="34" charset="-122"/>
                <a:ea typeface="微软雅黑" pitchFamily="34" charset="-122"/>
              </a:rPr>
              <a:t>输出的配置</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754326"/>
          </a:xfrm>
          <a:prstGeom prst="rect">
            <a:avLst/>
          </a:prstGeom>
        </p:spPr>
        <p:txBody>
          <a:bodyPr wrap="square">
            <a:spAutoFit/>
          </a:bodyPr>
          <a:lstStyle/>
          <a:p>
            <a:pPr>
              <a:lnSpc>
                <a:spcPct val="200000"/>
              </a:lnSpc>
            </a:pPr>
            <a:r>
              <a:rPr lang="zh-CN" altLang="en-US" b="1" u="sng" dirty="0">
                <a:solidFill>
                  <a:srgbClr val="0070C0"/>
                </a:solidFill>
              </a:rPr>
              <a:t>重新编译</a:t>
            </a:r>
            <a:r>
              <a:rPr lang="en-US" altLang="zh-CN" b="1" u="sng" dirty="0">
                <a:solidFill>
                  <a:srgbClr val="0070C0"/>
                </a:solidFill>
              </a:rPr>
              <a:t>Nginx</a:t>
            </a:r>
            <a:r>
              <a:rPr lang="zh-CN" altLang="en-US" b="1" u="sng" dirty="0">
                <a:solidFill>
                  <a:srgbClr val="0070C0"/>
                </a:solidFill>
              </a:rPr>
              <a:t>添加</a:t>
            </a:r>
            <a:r>
              <a:rPr lang="en-US" altLang="zh-CN" b="1" u="sng" dirty="0">
                <a:solidFill>
                  <a:srgbClr val="0070C0"/>
                </a:solidFill>
              </a:rPr>
              <a:t>echo</a:t>
            </a:r>
            <a:r>
              <a:rPr lang="zh-CN" altLang="en-US" b="1" u="sng" dirty="0">
                <a:solidFill>
                  <a:srgbClr val="0070C0"/>
                </a:solidFill>
              </a:rPr>
              <a:t>模块</a:t>
            </a:r>
            <a:r>
              <a:rPr lang="zh-CN" altLang="en-US" dirty="0" smtClean="0"/>
              <a:t>，</a:t>
            </a:r>
            <a:r>
              <a:rPr lang="zh-CN" altLang="en-US" dirty="0"/>
              <a:t>具体步骤如下。</a:t>
            </a:r>
          </a:p>
          <a:p>
            <a:pPr>
              <a:lnSpc>
                <a:spcPct val="200000"/>
              </a:lnSpc>
            </a:pPr>
            <a:r>
              <a:rPr lang="zh-CN" altLang="en-US" dirty="0"/>
              <a:t>（</a:t>
            </a:r>
            <a:r>
              <a:rPr lang="en-US" altLang="zh-CN" dirty="0"/>
              <a:t>4</a:t>
            </a:r>
            <a:r>
              <a:rPr lang="zh-CN" altLang="en-US" dirty="0"/>
              <a:t>）验证测试</a:t>
            </a:r>
          </a:p>
          <a:p>
            <a:pPr>
              <a:lnSpc>
                <a:spcPct val="200000"/>
              </a:lnSpc>
            </a:pPr>
            <a:r>
              <a:rPr lang="zh-CN" altLang="en-US" dirty="0"/>
              <a:t>打开</a:t>
            </a:r>
            <a:r>
              <a:rPr lang="en-US" altLang="zh-CN" dirty="0"/>
              <a:t>Nginx</a:t>
            </a:r>
            <a:r>
              <a:rPr lang="zh-CN" altLang="en-US" dirty="0"/>
              <a:t>的配置文件，在</a:t>
            </a:r>
            <a:r>
              <a:rPr lang="en-US" altLang="zh-CN" dirty="0"/>
              <a:t>location</a:t>
            </a:r>
            <a:r>
              <a:rPr lang="zh-CN" altLang="en-US" dirty="0"/>
              <a:t>下使用</a:t>
            </a:r>
            <a:r>
              <a:rPr lang="en-US" altLang="zh-CN" dirty="0"/>
              <a:t>echo</a:t>
            </a:r>
            <a:r>
              <a:rPr lang="zh-CN" altLang="en-US" dirty="0"/>
              <a:t>指令输出一段字符串，用于测试</a:t>
            </a:r>
            <a:r>
              <a:rPr lang="zh-CN" altLang="en-US" dirty="0" smtClean="0"/>
              <a:t>。</a:t>
            </a:r>
            <a:endParaRPr lang="zh-CN" altLang="en-US" dirty="0"/>
          </a:p>
        </p:txBody>
      </p:sp>
      <p:grpSp>
        <p:nvGrpSpPr>
          <p:cNvPr id="6" name="组合 2"/>
          <p:cNvGrpSpPr>
            <a:grpSpLocks/>
          </p:cNvGrpSpPr>
          <p:nvPr/>
        </p:nvGrpSpPr>
        <p:grpSpPr bwMode="auto">
          <a:xfrm>
            <a:off x="668036" y="3752150"/>
            <a:ext cx="4437315" cy="2553692"/>
            <a:chOff x="3451224" y="3515223"/>
            <a:chExt cx="1569310" cy="2555749"/>
          </a:xfrm>
        </p:grpSpPr>
        <p:sp>
          <p:nvSpPr>
            <p:cNvPr id="7" name="矩形 1"/>
            <p:cNvSpPr>
              <a:spLocks noChangeArrowheads="1"/>
            </p:cNvSpPr>
            <p:nvPr/>
          </p:nvSpPr>
          <p:spPr bwMode="auto">
            <a:xfrm>
              <a:off x="3451224" y="3515223"/>
              <a:ext cx="1569310" cy="255574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3" y="3658903"/>
              <a:ext cx="1490261" cy="23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smtClean="0">
                  <a:solidFill>
                    <a:prstClr val="white"/>
                  </a:solidFill>
                  <a:latin typeface="微软雅黑" pitchFamily="34" charset="-122"/>
                  <a:ea typeface="微软雅黑" pitchFamily="34" charset="-122"/>
                </a:rPr>
                <a:t>root   </a:t>
              </a:r>
              <a:r>
                <a:rPr lang="en-US" altLang="zh-CN" sz="1200" b="1" kern="0" dirty="0">
                  <a:solidFill>
                    <a:prstClr val="white"/>
                  </a:solidFill>
                  <a:latin typeface="微软雅黑" pitchFamily="34" charset="-122"/>
                  <a:ea typeface="微软雅黑" pitchFamily="34" charset="-122"/>
                </a:rPr>
                <a:t>html;</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3	</a:t>
              </a:r>
              <a:r>
                <a:rPr lang="en-US" altLang="zh-CN" sz="1200" b="1" kern="0" dirty="0" smtClean="0">
                  <a:solidFill>
                    <a:prstClr val="white"/>
                  </a:solidFill>
                  <a:latin typeface="微软雅黑" pitchFamily="34" charset="-122"/>
                  <a:ea typeface="微软雅黑" pitchFamily="34" charset="-122"/>
                </a:rPr>
                <a:t>index  </a:t>
              </a:r>
              <a:r>
                <a:rPr lang="en-US" altLang="zh-CN" sz="1200" b="1" kern="0" dirty="0">
                  <a:solidFill>
                    <a:prstClr val="white"/>
                  </a:solidFill>
                  <a:latin typeface="微软雅黑" pitchFamily="34" charset="-122"/>
                  <a:ea typeface="微软雅黑" pitchFamily="34" charset="-122"/>
                </a:rPr>
                <a:t>index.html index.htm;</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4	</a:t>
              </a:r>
              <a:r>
                <a:rPr lang="en-US" altLang="zh-CN" sz="1200" b="1" kern="0" dirty="0" err="1" smtClean="0">
                  <a:solidFill>
                    <a:prstClr val="white"/>
                  </a:solidFill>
                  <a:latin typeface="微软雅黑" pitchFamily="34" charset="-122"/>
                  <a:ea typeface="微软雅黑" pitchFamily="34" charset="-122"/>
                </a:rPr>
                <a:t>default_type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text/plain;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5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"This is an echo module.";</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6 }</a:t>
              </a:r>
              <a:endParaRPr lang="en-US" altLang="zh-CN" sz="1200" b="1" kern="0" dirty="0">
                <a:solidFill>
                  <a:prstClr val="white"/>
                </a:solidFill>
                <a:latin typeface="微软雅黑" pitchFamily="34" charset="-122"/>
                <a:ea typeface="微软雅黑" pitchFamily="34" charset="-122"/>
              </a:endParaRPr>
            </a:p>
          </p:txBody>
        </p:sp>
      </p:grpSp>
      <p:sp>
        <p:nvSpPr>
          <p:cNvPr id="10" name="矩形 9"/>
          <p:cNvSpPr/>
          <p:nvPr/>
        </p:nvSpPr>
        <p:spPr>
          <a:xfrm>
            <a:off x="1829795" y="5049876"/>
            <a:ext cx="2615205" cy="779424"/>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descr="无标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701" y="4772103"/>
            <a:ext cx="3372321" cy="153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04833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普通输出</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642636" y="2164650"/>
            <a:ext cx="4437315" cy="2553692"/>
            <a:chOff x="3451224" y="3515223"/>
            <a:chExt cx="1569310" cy="2555749"/>
          </a:xfrm>
        </p:grpSpPr>
        <p:sp>
          <p:nvSpPr>
            <p:cNvPr id="6" name="矩形 1"/>
            <p:cNvSpPr>
              <a:spLocks noChangeArrowheads="1"/>
            </p:cNvSpPr>
            <p:nvPr/>
          </p:nvSpPr>
          <p:spPr bwMode="auto">
            <a:xfrm>
              <a:off x="3451224" y="3515223"/>
              <a:ext cx="1569310" cy="255574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0273" y="3658903"/>
              <a:ext cx="1490261" cy="23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err="1" smtClean="0">
                  <a:solidFill>
                    <a:prstClr val="white"/>
                  </a:solidFill>
                  <a:latin typeface="微软雅黑" pitchFamily="34" charset="-122"/>
                  <a:ea typeface="微软雅黑" pitchFamily="34" charset="-122"/>
                </a:rPr>
                <a:t>default_type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text/plain;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3</a:t>
              </a:r>
              <a:r>
                <a:rPr lang="en-US" altLang="zh-CN" sz="1200" b="1" kern="0" dirty="0">
                  <a:solidFill>
                    <a:prstClr val="white"/>
                  </a:solidFill>
                  <a:latin typeface="微软雅黑" pitchFamily="34" charset="-122"/>
                  <a:ea typeface="微软雅黑" pitchFamily="34" charset="-122"/>
                </a:rPr>
                <a:t>	echo 45*78;</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4</a:t>
              </a:r>
              <a:r>
                <a:rPr lang="en-US" altLang="zh-CN" sz="1200" b="1" kern="0" dirty="0">
                  <a:solidFill>
                    <a:prstClr val="white"/>
                  </a:solidFill>
                  <a:latin typeface="微软雅黑" pitchFamily="34" charset="-122"/>
                  <a:ea typeface="微软雅黑" pitchFamily="34" charset="-122"/>
                </a:rPr>
                <a:t>	echo this is a test;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5</a:t>
              </a:r>
              <a:r>
                <a:rPr lang="en-US" altLang="zh-CN" sz="1200" b="1" kern="0" dirty="0">
                  <a:solidFill>
                    <a:prstClr val="white"/>
                  </a:solidFill>
                  <a:latin typeface="微软雅黑" pitchFamily="34" charset="-122"/>
                  <a:ea typeface="微软雅黑" pitchFamily="34" charset="-122"/>
                </a:rPr>
                <a:t>	echo $</a:t>
              </a:r>
              <a:r>
                <a:rPr lang="en-US" altLang="zh-CN" sz="1200" b="1" kern="0" dirty="0" err="1">
                  <a:solidFill>
                    <a:prstClr val="white"/>
                  </a:solidFill>
                  <a:latin typeface="微软雅黑" pitchFamily="34" charset="-122"/>
                  <a:ea typeface="微软雅黑" pitchFamily="34" charset="-122"/>
                </a:rPr>
                <a:t>args</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6 }</a:t>
              </a:r>
              <a:endParaRPr lang="en-US" altLang="zh-CN" sz="1200" b="1" kern="0" dirty="0">
                <a:solidFill>
                  <a:prstClr val="white"/>
                </a:solidFill>
                <a:latin typeface="微软雅黑" pitchFamily="34" charset="-122"/>
                <a:ea typeface="微软雅黑" pitchFamily="34" charset="-122"/>
              </a:endParaRPr>
            </a:p>
          </p:txBody>
        </p:sp>
      </p:gr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557" y="3194532"/>
            <a:ext cx="3361905" cy="152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725492" y="3188664"/>
            <a:ext cx="1665408" cy="595936"/>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13646" y="3861764"/>
            <a:ext cx="1665408" cy="405436"/>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68632" y="3581882"/>
            <a:ext cx="2249868" cy="405436"/>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93557" y="4025418"/>
            <a:ext cx="1124934" cy="504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67760" y="4846935"/>
            <a:ext cx="8207940" cy="923330"/>
          </a:xfrm>
          <a:prstGeom prst="rect">
            <a:avLst/>
          </a:prstGeom>
        </p:spPr>
        <p:txBody>
          <a:bodyPr wrap="square">
            <a:spAutoFit/>
          </a:bodyPr>
          <a:lstStyle/>
          <a:p>
            <a:pPr>
              <a:lnSpc>
                <a:spcPct val="150000"/>
              </a:lnSpc>
            </a:pPr>
            <a:r>
              <a:rPr lang="en-US" altLang="zh-CN" dirty="0" smtClean="0"/>
              <a:t>echo</a:t>
            </a:r>
            <a:r>
              <a:rPr lang="zh-CN" altLang="zh-CN" dirty="0"/>
              <a:t>指令后的内容可以是一个</a:t>
            </a:r>
            <a:r>
              <a:rPr lang="zh-CN" altLang="zh-CN" b="1" u="sng" dirty="0">
                <a:solidFill>
                  <a:srgbClr val="0070C0"/>
                </a:solidFill>
              </a:rPr>
              <a:t>字符串或是</a:t>
            </a:r>
            <a:r>
              <a:rPr lang="en-US" altLang="zh-CN" b="1" u="sng" dirty="0">
                <a:solidFill>
                  <a:srgbClr val="0070C0"/>
                </a:solidFill>
              </a:rPr>
              <a:t>Nginx</a:t>
            </a:r>
            <a:r>
              <a:rPr lang="zh-CN" altLang="zh-CN" b="1" u="sng" dirty="0">
                <a:solidFill>
                  <a:srgbClr val="0070C0"/>
                </a:solidFill>
              </a:rPr>
              <a:t>的内置变量</a:t>
            </a:r>
            <a:r>
              <a:rPr lang="zh-CN" altLang="zh-CN" dirty="0"/>
              <a:t>。且当</a:t>
            </a:r>
            <a:r>
              <a:rPr lang="en-US" altLang="zh-CN" dirty="0"/>
              <a:t>MIME</a:t>
            </a:r>
            <a:r>
              <a:rPr lang="zh-CN" altLang="zh-CN" dirty="0"/>
              <a:t>为文本类型时，</a:t>
            </a:r>
            <a:r>
              <a:rPr lang="en-US" altLang="zh-CN" dirty="0"/>
              <a:t>echo</a:t>
            </a:r>
            <a:r>
              <a:rPr lang="zh-CN" altLang="zh-CN" dirty="0"/>
              <a:t>指令的每一次执行后都有一个换行。</a:t>
            </a:r>
          </a:p>
        </p:txBody>
      </p:sp>
    </p:spTree>
    <p:custDataLst>
      <p:tags r:id="rId1"/>
    </p:custDataLst>
    <p:extLst>
      <p:ext uri="{BB962C8B-B14F-4D97-AF65-F5344CB8AC3E}">
        <p14:creationId xmlns:p14="http://schemas.microsoft.com/office/powerpoint/2010/main" val="162504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带</a:t>
            </a:r>
            <a:r>
              <a:rPr lang="zh-CN" altLang="en-US" sz="2000" b="1" dirty="0">
                <a:solidFill>
                  <a:schemeClr val="tx1">
                    <a:lumMod val="50000"/>
                    <a:lumOff val="50000"/>
                  </a:schemeClr>
                </a:solidFill>
                <a:latin typeface="微软雅黑" pitchFamily="34" charset="-122"/>
                <a:ea typeface="微软雅黑" pitchFamily="34" charset="-122"/>
              </a:rPr>
              <a:t>参数输出</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642636" y="2164651"/>
            <a:ext cx="4437315" cy="2364767"/>
            <a:chOff x="3451224" y="3515222"/>
            <a:chExt cx="1569310" cy="2366671"/>
          </a:xfrm>
        </p:grpSpPr>
        <p:sp>
          <p:nvSpPr>
            <p:cNvPr id="6" name="矩形 1"/>
            <p:cNvSpPr>
              <a:spLocks noChangeArrowheads="1"/>
            </p:cNvSpPr>
            <p:nvPr/>
          </p:nvSpPr>
          <p:spPr bwMode="auto">
            <a:xfrm>
              <a:off x="3451224" y="3515222"/>
              <a:ext cx="1569310" cy="236667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0273" y="3557221"/>
              <a:ext cx="1490261" cy="218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location </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default_type</a:t>
              </a:r>
              <a:r>
                <a:rPr lang="en-US" altLang="zh-CN" sz="1400" b="1" kern="0" dirty="0">
                  <a:solidFill>
                    <a:prstClr val="white"/>
                  </a:solidFill>
                  <a:latin typeface="微软雅黑" pitchFamily="34" charset="-122"/>
                  <a:ea typeface="微软雅黑" pitchFamily="34" charset="-122"/>
                </a:rPr>
                <a:t> text/plain;</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a:t>
              </a:r>
              <a:r>
                <a:rPr lang="en-US" altLang="zh-CN" sz="1400" b="1" kern="0" dirty="0">
                  <a:solidFill>
                    <a:prstClr val="white"/>
                  </a:solidFill>
                  <a:latin typeface="微软雅黑" pitchFamily="34" charset="-122"/>
                  <a:ea typeface="微软雅黑" pitchFamily="34" charset="-122"/>
                </a:rPr>
                <a:t>	echo –n Hello,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a:t>
              </a:r>
              <a:r>
                <a:rPr lang="en-US" altLang="zh-CN" sz="1400" b="1" kern="0" dirty="0">
                  <a:solidFill>
                    <a:prstClr val="white"/>
                  </a:solidFill>
                  <a:latin typeface="微软雅黑" pitchFamily="34" charset="-122"/>
                  <a:ea typeface="微软雅黑" pitchFamily="34" charset="-122"/>
                </a:rPr>
                <a:t>	echo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 }</a:t>
              </a:r>
              <a:endParaRPr lang="en-US" altLang="zh-CN" sz="1400" b="1" kern="0" dirty="0">
                <a:solidFill>
                  <a:prstClr val="white"/>
                </a:solidFill>
                <a:latin typeface="微软雅黑" pitchFamily="34" charset="-122"/>
                <a:ea typeface="微软雅黑" pitchFamily="34" charset="-122"/>
              </a:endParaRPr>
            </a:p>
          </p:txBody>
        </p:sp>
      </p:grpSp>
      <p:sp>
        <p:nvSpPr>
          <p:cNvPr id="9" name="矩形 8"/>
          <p:cNvSpPr/>
          <p:nvPr/>
        </p:nvSpPr>
        <p:spPr>
          <a:xfrm>
            <a:off x="1725492" y="3188664"/>
            <a:ext cx="1665408" cy="798654"/>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81000" y="4846935"/>
            <a:ext cx="8394700" cy="507831"/>
          </a:xfrm>
          <a:prstGeom prst="rect">
            <a:avLst/>
          </a:prstGeom>
        </p:spPr>
        <p:txBody>
          <a:bodyPr wrap="square">
            <a:spAutoFit/>
          </a:bodyPr>
          <a:lstStyle/>
          <a:p>
            <a:pPr>
              <a:lnSpc>
                <a:spcPct val="150000"/>
              </a:lnSpc>
            </a:pPr>
            <a:r>
              <a:rPr lang="zh-CN" altLang="en-US" dirty="0" smtClean="0"/>
              <a:t>要</a:t>
            </a:r>
            <a:r>
              <a:rPr lang="zh-CN" altLang="en-US" dirty="0"/>
              <a:t>想在</a:t>
            </a:r>
            <a:r>
              <a:rPr lang="en-US" altLang="zh-CN" dirty="0"/>
              <a:t>echo</a:t>
            </a:r>
            <a:r>
              <a:rPr lang="zh-CN" altLang="en-US" dirty="0"/>
              <a:t>指令输出后不换行，可以像上述第</a:t>
            </a:r>
            <a:r>
              <a:rPr lang="en-US" altLang="zh-CN" dirty="0"/>
              <a:t>3</a:t>
            </a:r>
            <a:r>
              <a:rPr lang="zh-CN" altLang="en-US" dirty="0"/>
              <a:t>行配置一样，添加一个“</a:t>
            </a:r>
            <a:r>
              <a:rPr lang="en-US" altLang="zh-CN" b="1" u="sng" dirty="0">
                <a:solidFill>
                  <a:srgbClr val="0070C0"/>
                </a:solidFill>
              </a:rPr>
              <a:t>-</a:t>
            </a:r>
            <a:r>
              <a:rPr lang="en-US" altLang="zh-CN" b="1" u="sng" dirty="0" smtClean="0">
                <a:solidFill>
                  <a:srgbClr val="0070C0"/>
                </a:solidFill>
              </a:rPr>
              <a:t>n</a:t>
            </a:r>
            <a:r>
              <a:rPr lang="zh-CN" altLang="en-US" dirty="0" smtClean="0"/>
              <a:t>”参数</a:t>
            </a:r>
            <a:r>
              <a:rPr lang="zh-CN" altLang="en-US" dirty="0"/>
              <a:t>。</a:t>
            </a:r>
            <a:endParaRPr lang="zh-CN" altLang="zh-CN" dirty="0"/>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357" y="3024899"/>
            <a:ext cx="3361905" cy="152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03989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输出</a:t>
            </a:r>
            <a:r>
              <a:rPr lang="zh-CN" altLang="en-US" sz="2000" b="1" dirty="0">
                <a:solidFill>
                  <a:schemeClr val="tx1">
                    <a:lumMod val="50000"/>
                    <a:lumOff val="50000"/>
                  </a:schemeClr>
                </a:solidFill>
                <a:latin typeface="微软雅黑" pitchFamily="34" charset="-122"/>
                <a:ea typeface="微软雅黑" pitchFamily="34" charset="-122"/>
              </a:rPr>
              <a:t>特殊字符</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541036" y="2190050"/>
            <a:ext cx="4437315" cy="3207449"/>
            <a:chOff x="3451224" y="3515221"/>
            <a:chExt cx="1569310" cy="3210032"/>
          </a:xfrm>
        </p:grpSpPr>
        <p:sp>
          <p:nvSpPr>
            <p:cNvPr id="6" name="矩形 1"/>
            <p:cNvSpPr>
              <a:spLocks noChangeArrowheads="1"/>
            </p:cNvSpPr>
            <p:nvPr/>
          </p:nvSpPr>
          <p:spPr bwMode="auto">
            <a:xfrm>
              <a:off x="3451224" y="3515221"/>
              <a:ext cx="1569310" cy="321003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0273" y="3557221"/>
              <a:ext cx="1490261" cy="304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err="1" smtClean="0">
                  <a:solidFill>
                    <a:prstClr val="white"/>
                  </a:solidFill>
                  <a:latin typeface="微软雅黑" pitchFamily="34" charset="-122"/>
                  <a:ea typeface="微软雅黑" pitchFamily="34" charset="-122"/>
                </a:rPr>
                <a:t>default_type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text/plain;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3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\"welcome to China\";</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4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\'welcome to China\';</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5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\\n and \\t is Special characters;</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6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 -n is an option;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7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 ----is the separator;</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 }</a:t>
              </a:r>
              <a:endParaRPr lang="en-US" altLang="zh-CN" sz="1200" b="1" kern="0" dirty="0">
                <a:solidFill>
                  <a:prstClr val="white"/>
                </a:solidFill>
                <a:latin typeface="微软雅黑" pitchFamily="34" charset="-122"/>
                <a:ea typeface="微软雅黑" pitchFamily="34" charset="-122"/>
              </a:endParaRPr>
            </a:p>
          </p:txBody>
        </p:sp>
      </p:grpSp>
      <p:pic>
        <p:nvPicPr>
          <p:cNvPr id="112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421" y="3635594"/>
            <a:ext cx="3571429" cy="176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687392" y="2998164"/>
            <a:ext cx="3113208" cy="1142036"/>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87392" y="4179264"/>
            <a:ext cx="3113208" cy="735636"/>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9477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046" y="154546"/>
            <a:ext cx="4649054" cy="776289"/>
          </a:xfrm>
        </p:spPr>
        <p:txBody>
          <a:bodyPr/>
          <a:lstStyle/>
          <a:p>
            <a:pPr algn="ctr"/>
            <a:r>
              <a:rPr lang="zh-CN" altLang="en-US" sz="3200" b="1" dirty="0"/>
              <a:t>目录</a:t>
            </a:r>
            <a:endParaRPr lang="zh-CN" altLang="en-US" sz="3200" dirty="0"/>
          </a:p>
        </p:txBody>
      </p:sp>
      <p:cxnSp>
        <p:nvCxnSpPr>
          <p:cNvPr id="32" name="直接连接符 31"/>
          <p:cNvCxnSpPr/>
          <p:nvPr/>
        </p:nvCxnSpPr>
        <p:spPr bwMode="auto">
          <a:xfrm>
            <a:off x="3873500" y="3678238"/>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3" name="矩形 36"/>
          <p:cNvSpPr>
            <a:spLocks noChangeArrowheads="1"/>
          </p:cNvSpPr>
          <p:nvPr/>
        </p:nvSpPr>
        <p:spPr bwMode="auto">
          <a:xfrm flipH="1">
            <a:off x="3676650" y="31750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防盗链的配置</a:t>
            </a:r>
            <a:endParaRPr lang="zh-CN" altLang="en-US" sz="2400" dirty="0">
              <a:solidFill>
                <a:srgbClr val="1369B2"/>
              </a:solidFill>
              <a:latin typeface="微软雅黑" pitchFamily="34" charset="-122"/>
              <a:ea typeface="微软雅黑" pitchFamily="34" charset="-122"/>
            </a:endParaRPr>
          </a:p>
        </p:txBody>
      </p:sp>
      <p:grpSp>
        <p:nvGrpSpPr>
          <p:cNvPr id="34" name="组合 111"/>
          <p:cNvGrpSpPr>
            <a:grpSpLocks/>
          </p:cNvGrpSpPr>
          <p:nvPr/>
        </p:nvGrpSpPr>
        <p:grpSpPr bwMode="auto">
          <a:xfrm rot="-12767">
            <a:off x="2751138" y="3175000"/>
            <a:ext cx="884237" cy="954088"/>
            <a:chOff x="1936217" y="1275606"/>
            <a:chExt cx="1296545" cy="1728192"/>
          </a:xfrm>
        </p:grpSpPr>
        <p:grpSp>
          <p:nvGrpSpPr>
            <p:cNvPr id="35" name="组合 112"/>
            <p:cNvGrpSpPr>
              <a:grpSpLocks/>
            </p:cNvGrpSpPr>
            <p:nvPr/>
          </p:nvGrpSpPr>
          <p:grpSpPr bwMode="auto">
            <a:xfrm>
              <a:off x="1936620" y="1275606"/>
              <a:ext cx="1296142" cy="1728192"/>
              <a:chOff x="1907704" y="1275606"/>
              <a:chExt cx="1296142" cy="1728192"/>
            </a:xfrm>
          </p:grpSpPr>
          <p:sp>
            <p:nvSpPr>
              <p:cNvPr id="37" name="圆角矩形 36"/>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7.6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8" name="圆角矩形 37"/>
              <p:cNvSpPr/>
              <p:nvPr/>
            </p:nvSpPr>
            <p:spPr>
              <a:xfrm>
                <a:off x="1960838" y="1347496"/>
                <a:ext cx="1189471" cy="1584414"/>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6" name="圆角矩形 5"/>
            <p:cNvSpPr/>
            <p:nvPr/>
          </p:nvSpPr>
          <p:spPr>
            <a:xfrm>
              <a:off x="1918751" y="2060543"/>
              <a:ext cx="1294218"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39" name="直接连接符 51"/>
          <p:cNvCxnSpPr>
            <a:cxnSpLocks noChangeShapeType="1"/>
          </p:cNvCxnSpPr>
          <p:nvPr/>
        </p:nvCxnSpPr>
        <p:spPr bwMode="auto">
          <a:xfrm>
            <a:off x="2779713" y="5059363"/>
            <a:ext cx="440848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40" name="矩形 53"/>
          <p:cNvSpPr>
            <a:spLocks noChangeArrowheads="1"/>
          </p:cNvSpPr>
          <p:nvPr/>
        </p:nvSpPr>
        <p:spPr bwMode="auto">
          <a:xfrm flipH="1">
            <a:off x="2609850" y="4557713"/>
            <a:ext cx="23790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配置</a:t>
            </a:r>
            <a:r>
              <a:rPr lang="en-US" altLang="zh-CN" sz="2400" dirty="0" smtClean="0">
                <a:solidFill>
                  <a:srgbClr val="1369B2"/>
                </a:solidFill>
                <a:latin typeface="微软雅黑" pitchFamily="34" charset="-122"/>
                <a:ea typeface="微软雅黑" pitchFamily="34" charset="-122"/>
              </a:rPr>
              <a:t>HTTPS</a:t>
            </a:r>
            <a:r>
              <a:rPr lang="zh-CN" altLang="en-US" sz="2400" dirty="0" smtClean="0">
                <a:solidFill>
                  <a:srgbClr val="1369B2"/>
                </a:solidFill>
                <a:latin typeface="微软雅黑" pitchFamily="34" charset="-122"/>
                <a:ea typeface="微软雅黑" pitchFamily="34" charset="-122"/>
              </a:rPr>
              <a:t>网站</a:t>
            </a:r>
            <a:endParaRPr lang="zh-CN" altLang="en-US" sz="2400" dirty="0">
              <a:solidFill>
                <a:srgbClr val="1369B2"/>
              </a:solidFill>
              <a:latin typeface="微软雅黑" pitchFamily="34" charset="-122"/>
              <a:ea typeface="微软雅黑" pitchFamily="34" charset="-122"/>
            </a:endParaRPr>
          </a:p>
        </p:txBody>
      </p:sp>
      <p:grpSp>
        <p:nvGrpSpPr>
          <p:cNvPr id="41" name="组合 116"/>
          <p:cNvGrpSpPr>
            <a:grpSpLocks/>
          </p:cNvGrpSpPr>
          <p:nvPr/>
        </p:nvGrpSpPr>
        <p:grpSpPr bwMode="auto">
          <a:xfrm rot="-12767">
            <a:off x="1711325" y="4551363"/>
            <a:ext cx="884238" cy="952500"/>
            <a:chOff x="1936620" y="1275606"/>
            <a:chExt cx="1297014" cy="1728192"/>
          </a:xfrm>
        </p:grpSpPr>
        <p:grpSp>
          <p:nvGrpSpPr>
            <p:cNvPr id="42" name="组合 117"/>
            <p:cNvGrpSpPr>
              <a:grpSpLocks/>
            </p:cNvGrpSpPr>
            <p:nvPr/>
          </p:nvGrpSpPr>
          <p:grpSpPr bwMode="auto">
            <a:xfrm>
              <a:off x="1936620" y="1275606"/>
              <a:ext cx="1296142" cy="1728192"/>
              <a:chOff x="1907704" y="1275606"/>
              <a:chExt cx="1296142" cy="1728192"/>
            </a:xfrm>
          </p:grpSpPr>
          <p:sp>
            <p:nvSpPr>
              <p:cNvPr id="44" name="圆角矩形 43"/>
              <p:cNvSpPr/>
              <p:nvPr/>
            </p:nvSpPr>
            <p:spPr>
              <a:xfrm>
                <a:off x="1907704" y="1275606"/>
                <a:ext cx="1297013"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7.7</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5" name="圆角矩形 44"/>
              <p:cNvSpPr/>
              <p:nvPr/>
            </p:nvSpPr>
            <p:spPr>
              <a:xfrm>
                <a:off x="1961262" y="1347613"/>
                <a:ext cx="1189898"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3" name="圆角矩形 5"/>
            <p:cNvSpPr/>
            <p:nvPr/>
          </p:nvSpPr>
          <p:spPr>
            <a:xfrm>
              <a:off x="1870249" y="2061625"/>
              <a:ext cx="1294685"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6" name="4.1"/>
          <p:cNvGrpSpPr>
            <a:grpSpLocks/>
          </p:cNvGrpSpPr>
          <p:nvPr/>
        </p:nvGrpSpPr>
        <p:grpSpPr bwMode="auto">
          <a:xfrm>
            <a:off x="1711325" y="1870075"/>
            <a:ext cx="4411663" cy="952500"/>
            <a:chOff x="1711765" y="1263328"/>
            <a:chExt cx="4411519" cy="952284"/>
          </a:xfrm>
        </p:grpSpPr>
        <p:grpSp>
          <p:nvGrpSpPr>
            <p:cNvPr id="47" name="组合 29"/>
            <p:cNvGrpSpPr>
              <a:grpSpLocks/>
            </p:cNvGrpSpPr>
            <p:nvPr/>
          </p:nvGrpSpPr>
          <p:grpSpPr bwMode="auto">
            <a:xfrm rot="-12767">
              <a:off x="1711765" y="1263328"/>
              <a:ext cx="884879" cy="952284"/>
              <a:chOff x="1936620" y="1275606"/>
              <a:chExt cx="1296876" cy="1728192"/>
            </a:xfrm>
          </p:grpSpPr>
          <p:grpSp>
            <p:nvGrpSpPr>
              <p:cNvPr id="50" name="组合 31"/>
              <p:cNvGrpSpPr>
                <a:grpSpLocks/>
              </p:cNvGrpSpPr>
              <p:nvPr/>
            </p:nvGrpSpPr>
            <p:grpSpPr bwMode="auto">
              <a:xfrm>
                <a:off x="1936620" y="1275606"/>
                <a:ext cx="1296142" cy="1728192"/>
                <a:chOff x="1907704" y="1275606"/>
                <a:chExt cx="1296142" cy="1728192"/>
              </a:xfrm>
            </p:grpSpPr>
            <p:sp>
              <p:nvSpPr>
                <p:cNvPr id="52" name="圆角矩形 51"/>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7.5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3" name="圆角矩形 52"/>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1" name="圆角矩形 5"/>
              <p:cNvSpPr/>
              <p:nvPr/>
            </p:nvSpPr>
            <p:spPr>
              <a:xfrm>
                <a:off x="1923817" y="2061747"/>
                <a:ext cx="1240055"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8" name="直接连接符 47"/>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9" name="矩形 35"/>
            <p:cNvSpPr>
              <a:spLocks noChangeArrowheads="1"/>
            </p:cNvSpPr>
            <p:nvPr/>
          </p:nvSpPr>
          <p:spPr bwMode="auto">
            <a:xfrm>
              <a:off x="2717559" y="1286488"/>
              <a:ext cx="2031259"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smtClean="0">
                  <a:solidFill>
                    <a:srgbClr val="1369B2"/>
                  </a:solidFill>
                  <a:latin typeface="微软雅黑" pitchFamily="34" charset="-122"/>
                  <a:ea typeface="微软雅黑" pitchFamily="34" charset="-122"/>
                </a:rPr>
                <a:t>重写与重定向</a:t>
              </a:r>
              <a:endParaRPr lang="zh-CN" altLang="en-US" sz="2400" dirty="0">
                <a:solidFill>
                  <a:srgbClr val="1369B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676610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输出</a:t>
            </a:r>
            <a:r>
              <a:rPr lang="zh-CN" altLang="en-US" sz="2000" b="1" dirty="0">
                <a:solidFill>
                  <a:schemeClr val="tx1">
                    <a:lumMod val="50000"/>
                    <a:lumOff val="50000"/>
                  </a:schemeClr>
                </a:solidFill>
                <a:latin typeface="微软雅黑" pitchFamily="34" charset="-122"/>
                <a:ea typeface="微软雅黑" pitchFamily="34" charset="-122"/>
              </a:rPr>
              <a:t>特殊字符</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11" name="矩形 10"/>
          <p:cNvSpPr/>
          <p:nvPr/>
        </p:nvSpPr>
        <p:spPr>
          <a:xfrm>
            <a:off x="362198" y="1948174"/>
            <a:ext cx="8401792" cy="1754326"/>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b="1" u="sng" dirty="0">
                <a:solidFill>
                  <a:srgbClr val="0070C0"/>
                </a:solidFill>
              </a:rPr>
              <a:t>特殊字符</a:t>
            </a:r>
            <a:r>
              <a:rPr lang="zh-CN" altLang="en-US" dirty="0"/>
              <a:t>（双引号、单引号、换行符、制表符等）：使用斜线（</a:t>
            </a:r>
            <a:r>
              <a:rPr lang="en-US" altLang="zh-CN" dirty="0"/>
              <a:t>\</a:t>
            </a:r>
            <a:r>
              <a:rPr lang="zh-CN" altLang="en-US" dirty="0"/>
              <a:t>）转换</a:t>
            </a:r>
          </a:p>
          <a:p>
            <a:pPr marL="285750" indent="-285750">
              <a:lnSpc>
                <a:spcPct val="200000"/>
              </a:lnSpc>
              <a:buFont typeface="Wingdings" panose="05000000000000000000" pitchFamily="2" charset="2"/>
              <a:buChar char="Ø"/>
            </a:pPr>
            <a:r>
              <a:rPr lang="zh-CN" altLang="en-US" b="1" u="sng" dirty="0">
                <a:solidFill>
                  <a:srgbClr val="0070C0"/>
                </a:solidFill>
              </a:rPr>
              <a:t>横杠（</a:t>
            </a:r>
            <a:r>
              <a:rPr lang="en-US" altLang="zh-CN" b="1" u="sng" dirty="0">
                <a:solidFill>
                  <a:srgbClr val="0070C0"/>
                </a:solidFill>
              </a:rPr>
              <a:t>-</a:t>
            </a:r>
            <a:r>
              <a:rPr lang="zh-CN" altLang="en-US" b="1" u="sng" dirty="0">
                <a:solidFill>
                  <a:srgbClr val="0070C0"/>
                </a:solidFill>
              </a:rPr>
              <a:t>）</a:t>
            </a:r>
            <a:r>
              <a:rPr lang="zh-CN" altLang="en-US" dirty="0"/>
              <a:t>：使用双横杠（</a:t>
            </a:r>
            <a:r>
              <a:rPr lang="en-US" altLang="zh-CN" dirty="0"/>
              <a:t>--</a:t>
            </a:r>
            <a:r>
              <a:rPr lang="zh-CN" altLang="en-US" dirty="0"/>
              <a:t>）对其转义</a:t>
            </a:r>
          </a:p>
          <a:p>
            <a:pPr marL="285750" indent="-285750">
              <a:lnSpc>
                <a:spcPct val="200000"/>
              </a:lnSpc>
              <a:buFont typeface="Wingdings" panose="05000000000000000000" pitchFamily="2" charset="2"/>
              <a:buChar char="Ø"/>
            </a:pPr>
            <a:r>
              <a:rPr lang="zh-CN" altLang="en-US" dirty="0"/>
              <a:t>对于</a:t>
            </a:r>
            <a:r>
              <a:rPr lang="en-US" altLang="zh-CN" dirty="0"/>
              <a:t>Nginx</a:t>
            </a:r>
            <a:r>
              <a:rPr lang="zh-CN" altLang="en-US" dirty="0"/>
              <a:t>来说，“</a:t>
            </a:r>
            <a:r>
              <a:rPr lang="en-US" altLang="zh-CN" b="1" u="sng" dirty="0" smtClean="0">
                <a:solidFill>
                  <a:srgbClr val="0070C0"/>
                </a:solidFill>
              </a:rPr>
              <a:t>$</a:t>
            </a:r>
            <a:r>
              <a:rPr lang="zh-CN" altLang="en-US" dirty="0" smtClean="0"/>
              <a:t>”是</a:t>
            </a:r>
            <a:r>
              <a:rPr lang="zh-CN" altLang="en-US" dirty="0"/>
              <a:t>一个特殊的符号，</a:t>
            </a:r>
            <a:r>
              <a:rPr lang="en-US" altLang="zh-CN" dirty="0"/>
              <a:t>echo</a:t>
            </a:r>
            <a:r>
              <a:rPr lang="zh-CN" altLang="en-US" dirty="0"/>
              <a:t>指令对其不能进行输出</a:t>
            </a:r>
          </a:p>
        </p:txBody>
      </p:sp>
    </p:spTree>
    <p:custDataLst>
      <p:tags r:id="rId1"/>
    </p:custDataLst>
    <p:extLst>
      <p:ext uri="{BB962C8B-B14F-4D97-AF65-F5344CB8AC3E}">
        <p14:creationId xmlns:p14="http://schemas.microsoft.com/office/powerpoint/2010/main" val="2444920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其他常用指令</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02331536"/>
              </p:ext>
            </p:extLst>
          </p:nvPr>
        </p:nvGraphicFramePr>
        <p:xfrm>
          <a:off x="570346" y="1851253"/>
          <a:ext cx="8087096" cy="4473347"/>
        </p:xfrm>
        <a:graphic>
          <a:graphicData uri="http://schemas.openxmlformats.org/drawingml/2006/table">
            <a:tbl>
              <a:tblPr firstRow="1" bandRow="1"/>
              <a:tblGrid>
                <a:gridCol w="1661884"/>
                <a:gridCol w="6425212"/>
              </a:tblGrid>
              <a:tr h="36599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echo_duplicate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按照指定的次数重复输出指定内容，第</a:t>
                      </a:r>
                      <a:r>
                        <a:rPr lang="en-US" sz="1400" kern="100">
                          <a:solidFill>
                            <a:schemeClr val="dk1"/>
                          </a:solidFill>
                          <a:effectLst/>
                          <a:latin typeface="Times New Roman"/>
                          <a:ea typeface="+mn-ea"/>
                          <a:cs typeface="+mn-cs"/>
                        </a:rPr>
                        <a:t>1</a:t>
                      </a:r>
                      <a:r>
                        <a:rPr lang="zh-CN" sz="1400" kern="100">
                          <a:solidFill>
                            <a:schemeClr val="dk1"/>
                          </a:solidFill>
                          <a:effectLst/>
                          <a:latin typeface="Times New Roman"/>
                          <a:ea typeface="+mn-ea"/>
                          <a:cs typeface="+mn-cs"/>
                        </a:rPr>
                        <a:t>个参数为次数，第</a:t>
                      </a:r>
                      <a:r>
                        <a:rPr lang="en-US" sz="1400" kern="100">
                          <a:solidFill>
                            <a:schemeClr val="dk1"/>
                          </a:solidFill>
                          <a:effectLst/>
                          <a:latin typeface="Times New Roman"/>
                          <a:ea typeface="+mn-ea"/>
                          <a:cs typeface="+mn-cs"/>
                        </a:rPr>
                        <a:t>2</a:t>
                      </a:r>
                      <a:r>
                        <a:rPr lang="zh-CN" sz="1400" kern="100">
                          <a:solidFill>
                            <a:schemeClr val="dk1"/>
                          </a:solidFill>
                          <a:effectLst/>
                          <a:latin typeface="Times New Roman"/>
                          <a:ea typeface="+mn-ea"/>
                          <a:cs typeface="+mn-cs"/>
                        </a:rPr>
                        <a:t>个参数为指定内容</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echo_flush</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刷新缓冲区的内容，并输出</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echo_sleep</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按照指定的秒数，延迟输出</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echo_reset_timer</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重置当前请求花费的时间</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echo_location</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在当前</a:t>
                      </a:r>
                      <a:r>
                        <a:rPr lang="en-US" sz="1400" kern="100" dirty="0">
                          <a:solidFill>
                            <a:schemeClr val="dk1"/>
                          </a:solidFill>
                          <a:effectLst/>
                          <a:latin typeface="Times New Roman"/>
                          <a:ea typeface="+mn-ea"/>
                          <a:cs typeface="+mn-cs"/>
                        </a:rPr>
                        <a:t>location</a:t>
                      </a:r>
                      <a:r>
                        <a:rPr lang="zh-CN" sz="1400" kern="100" dirty="0">
                          <a:solidFill>
                            <a:schemeClr val="dk1"/>
                          </a:solidFill>
                          <a:effectLst/>
                          <a:latin typeface="Times New Roman"/>
                          <a:ea typeface="+mn-ea"/>
                          <a:cs typeface="+mn-cs"/>
                        </a:rPr>
                        <a:t>中读取其他</a:t>
                      </a:r>
                      <a:r>
                        <a:rPr lang="en-US" sz="1400" kern="100" dirty="0">
                          <a:solidFill>
                            <a:schemeClr val="dk1"/>
                          </a:solidFill>
                          <a:effectLst/>
                          <a:latin typeface="Times New Roman"/>
                          <a:ea typeface="+mn-ea"/>
                          <a:cs typeface="+mn-cs"/>
                        </a:rPr>
                        <a:t>location</a:t>
                      </a:r>
                      <a:r>
                        <a:rPr lang="zh-CN" sz="1400" kern="100" dirty="0">
                          <a:solidFill>
                            <a:schemeClr val="dk1"/>
                          </a:solidFill>
                          <a:effectLst/>
                          <a:latin typeface="Times New Roman"/>
                          <a:ea typeface="+mn-ea"/>
                          <a:cs typeface="+mn-cs"/>
                        </a:rPr>
                        <a:t>中的内容</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47369">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echo_foreach_split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按照指定的字符分割给出的字符串，并对其进行遍历，其第</a:t>
                      </a:r>
                      <a:r>
                        <a:rPr lang="en-US" sz="1400" kern="100" dirty="0">
                          <a:solidFill>
                            <a:schemeClr val="dk1"/>
                          </a:solidFill>
                          <a:effectLst/>
                          <a:latin typeface="Times New Roman"/>
                          <a:ea typeface="+mn-ea"/>
                          <a:cs typeface="+mn-cs"/>
                        </a:rPr>
                        <a:t>1</a:t>
                      </a:r>
                      <a:r>
                        <a:rPr lang="zh-CN" sz="1400" kern="100" dirty="0">
                          <a:solidFill>
                            <a:schemeClr val="dk1"/>
                          </a:solidFill>
                          <a:effectLst/>
                          <a:latin typeface="Times New Roman"/>
                          <a:ea typeface="+mn-ea"/>
                          <a:cs typeface="+mn-cs"/>
                        </a:rPr>
                        <a:t>个参数表示分隔符，第</a:t>
                      </a:r>
                      <a:r>
                        <a:rPr lang="en-US" sz="1400" kern="100" dirty="0">
                          <a:solidFill>
                            <a:schemeClr val="dk1"/>
                          </a:solidFill>
                          <a:effectLst/>
                          <a:latin typeface="Times New Roman"/>
                          <a:ea typeface="+mn-ea"/>
                          <a:cs typeface="+mn-cs"/>
                        </a:rPr>
                        <a:t>2</a:t>
                      </a:r>
                      <a:r>
                        <a:rPr lang="zh-CN" sz="1400" kern="100" dirty="0">
                          <a:solidFill>
                            <a:schemeClr val="dk1"/>
                          </a:solidFill>
                          <a:effectLst/>
                          <a:latin typeface="Times New Roman"/>
                          <a:ea typeface="+mn-ea"/>
                          <a:cs typeface="+mn-cs"/>
                        </a:rPr>
                        <a:t>个参数表示待分割的字符串</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echo_end</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用于终止，如</a:t>
                      </a:r>
                      <a:r>
                        <a:rPr lang="en-US" sz="1400" kern="100" dirty="0" err="1">
                          <a:solidFill>
                            <a:schemeClr val="dk1"/>
                          </a:solidFill>
                          <a:effectLst/>
                          <a:latin typeface="Times New Roman"/>
                          <a:ea typeface="+mn-ea"/>
                          <a:cs typeface="+mn-cs"/>
                        </a:rPr>
                        <a:t>echo_foreach_split</a:t>
                      </a:r>
                      <a:r>
                        <a:rPr lang="zh-CN" sz="1400" kern="100" dirty="0">
                          <a:solidFill>
                            <a:schemeClr val="dk1"/>
                          </a:solidFill>
                          <a:effectLst/>
                          <a:latin typeface="Times New Roman"/>
                          <a:ea typeface="+mn-ea"/>
                          <a:cs typeface="+mn-cs"/>
                        </a:rPr>
                        <a:t>循环和条件控制结构</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echo_exec</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内部重定向到指定位置</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echo_status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指定默认的响应状态码</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echo_before_body</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在输出过滤器中整体内容输出前，输出指定内容</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36599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echo_after_body</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在输出过滤器中整体内容输出后，输出指定内容</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1477257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循环</a:t>
            </a:r>
            <a:r>
              <a:rPr lang="zh-CN" altLang="en-US" sz="2000" b="1" dirty="0">
                <a:solidFill>
                  <a:schemeClr val="tx1">
                    <a:lumMod val="50000"/>
                    <a:lumOff val="50000"/>
                  </a:schemeClr>
                </a:solidFill>
                <a:latin typeface="微软雅黑" pitchFamily="34" charset="-122"/>
                <a:ea typeface="微软雅黑" pitchFamily="34" charset="-122"/>
              </a:rPr>
              <a:t>遍历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1188420" y="1991916"/>
            <a:ext cx="6456980" cy="3734792"/>
            <a:chOff x="3451224" y="3515222"/>
            <a:chExt cx="2686859" cy="3737800"/>
          </a:xfrm>
        </p:grpSpPr>
        <p:sp>
          <p:nvSpPr>
            <p:cNvPr id="6" name="矩形 1"/>
            <p:cNvSpPr>
              <a:spLocks noChangeArrowheads="1"/>
            </p:cNvSpPr>
            <p:nvPr/>
          </p:nvSpPr>
          <p:spPr bwMode="auto">
            <a:xfrm>
              <a:off x="3451224" y="3515222"/>
              <a:ext cx="2686859" cy="373780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8"/>
            <p:cNvSpPr>
              <a:spLocks noChangeArrowheads="1"/>
            </p:cNvSpPr>
            <p:nvPr/>
          </p:nvSpPr>
          <p:spPr bwMode="auto">
            <a:xfrm>
              <a:off x="3530272" y="3658903"/>
              <a:ext cx="2607811" cy="338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err="1" smtClean="0">
                  <a:solidFill>
                    <a:prstClr val="white"/>
                  </a:solidFill>
                  <a:latin typeface="微软雅黑" pitchFamily="34" charset="-122"/>
                  <a:ea typeface="微软雅黑" pitchFamily="34" charset="-122"/>
                </a:rPr>
                <a:t>default_type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text/plain;</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3	</a:t>
              </a:r>
              <a:r>
                <a:rPr lang="en-US" altLang="zh-CN" sz="1200" b="1" kern="0" dirty="0" err="1" smtClean="0">
                  <a:solidFill>
                    <a:prstClr val="white"/>
                  </a:solidFill>
                  <a:latin typeface="微软雅黑" pitchFamily="34" charset="-122"/>
                  <a:ea typeface="微软雅黑" pitchFamily="34" charset="-122"/>
                </a:rPr>
                <a:t>echo_duplicate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10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4	</a:t>
              </a:r>
              <a:r>
                <a:rPr lang="en-US" altLang="zh-CN" sz="1200" b="1" kern="0" dirty="0" smtClean="0">
                  <a:solidFill>
                    <a:prstClr val="white"/>
                  </a:solidFill>
                  <a:latin typeface="微软雅黑" pitchFamily="34" charset="-122"/>
                  <a:ea typeface="微软雅黑" pitchFamily="34" charset="-122"/>
                </a:rPr>
                <a:t>echo</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5	</a:t>
              </a:r>
              <a:r>
                <a:rPr lang="en-US" altLang="zh-CN" sz="1200" b="1" kern="0" dirty="0" err="1" smtClean="0">
                  <a:solidFill>
                    <a:prstClr val="white"/>
                  </a:solidFill>
                  <a:latin typeface="微软雅黑" pitchFamily="34" charset="-122"/>
                  <a:ea typeface="微软雅黑" pitchFamily="34" charset="-122"/>
                </a:rPr>
                <a:t>echo_location</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/split;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6	</a:t>
              </a:r>
              <a:r>
                <a:rPr lang="en-US" altLang="zh-CN" sz="1200" b="1" kern="0" dirty="0" err="1" smtClean="0">
                  <a:solidFill>
                    <a:prstClr val="white"/>
                  </a:solidFill>
                  <a:latin typeface="微软雅黑" pitchFamily="34" charset="-122"/>
                  <a:ea typeface="微软雅黑" pitchFamily="34" charset="-122"/>
                </a:rPr>
                <a:t>echo_status</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404;</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7 }</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 location </a:t>
              </a:r>
              <a:r>
                <a:rPr lang="en-US" altLang="zh-CN" sz="1200" b="1" kern="0" dirty="0">
                  <a:solidFill>
                    <a:prstClr val="white"/>
                  </a:solidFill>
                  <a:latin typeface="微软雅黑" pitchFamily="34" charset="-122"/>
                  <a:ea typeface="微软雅黑" pitchFamily="34" charset="-122"/>
                </a:rPr>
                <a:t>/split {</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9	</a:t>
              </a:r>
              <a:r>
                <a:rPr lang="en-US" altLang="zh-CN" sz="1200" b="1" kern="0" dirty="0" err="1" smtClean="0">
                  <a:solidFill>
                    <a:prstClr val="white"/>
                  </a:solidFill>
                  <a:latin typeface="微软雅黑" pitchFamily="34" charset="-122"/>
                  <a:ea typeface="微软雅黑" pitchFamily="34" charset="-122"/>
                </a:rPr>
                <a:t>echo_foreach_split</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PHP,Nginx,C</a:t>
              </a:r>
              <a:r>
                <a:rPr lang="en-US" altLang="zh-CN" sz="1200" b="1" kern="0" dirty="0">
                  <a:solidFill>
                    <a:prstClr val="white"/>
                  </a:solidFill>
                  <a:latin typeface="微软雅黑" pitchFamily="34" charset="-122"/>
                  <a:ea typeface="微软雅黑" pitchFamily="34" charset="-122"/>
                </a:rPr>
                <a:t>/C++,</a:t>
              </a:r>
              <a:r>
                <a:rPr lang="en-US" altLang="zh-CN" sz="1200" b="1" kern="0" dirty="0" err="1">
                  <a:solidFill>
                    <a:prstClr val="white"/>
                  </a:solidFill>
                  <a:latin typeface="微软雅黑" pitchFamily="34" charset="-122"/>
                  <a:ea typeface="微软雅黑" pitchFamily="34" charset="-122"/>
                </a:rPr>
                <a:t>Java,IOS</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10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echo_it</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11	</a:t>
              </a:r>
              <a:r>
                <a:rPr lang="en-US" altLang="zh-CN" sz="1200" b="1" kern="0" dirty="0" err="1" smtClean="0">
                  <a:solidFill>
                    <a:prstClr val="white"/>
                  </a:solidFill>
                  <a:latin typeface="微软雅黑" pitchFamily="34" charset="-122"/>
                  <a:ea typeface="微软雅黑" pitchFamily="34" charset="-122"/>
                </a:rPr>
                <a:t>echo_end</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12 }</a:t>
              </a:r>
              <a:endParaRPr lang="en-US" altLang="zh-CN" sz="1200" b="1" kern="0" dirty="0">
                <a:solidFill>
                  <a:prstClr val="white"/>
                </a:solidFill>
                <a:latin typeface="微软雅黑" pitchFamily="34" charset="-122"/>
                <a:ea typeface="微软雅黑" pitchFamily="34" charset="-122"/>
              </a:endParaRPr>
            </a:p>
          </p:txBody>
        </p:sp>
      </p:grpSp>
      <p:sp>
        <p:nvSpPr>
          <p:cNvPr id="10" name="矩形 9"/>
          <p:cNvSpPr/>
          <p:nvPr/>
        </p:nvSpPr>
        <p:spPr>
          <a:xfrm>
            <a:off x="6243236" y="2614074"/>
            <a:ext cx="1618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示例配置</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355805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循环</a:t>
            </a:r>
            <a:r>
              <a:rPr lang="zh-CN" altLang="en-US" sz="2000" b="1" dirty="0">
                <a:solidFill>
                  <a:schemeClr val="tx1">
                    <a:lumMod val="50000"/>
                    <a:lumOff val="50000"/>
                  </a:schemeClr>
                </a:solidFill>
                <a:latin typeface="微软雅黑" pitchFamily="34" charset="-122"/>
                <a:ea typeface="微软雅黑" pitchFamily="34" charset="-122"/>
              </a:rPr>
              <a:t>遍历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744974"/>
            <a:ext cx="8401792" cy="4524315"/>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3</a:t>
            </a:r>
            <a:r>
              <a:rPr lang="zh-CN" altLang="en-US" b="1" u="sng" dirty="0">
                <a:solidFill>
                  <a:srgbClr val="0070C0"/>
                </a:solidFill>
              </a:rPr>
              <a:t>行</a:t>
            </a:r>
            <a:r>
              <a:rPr lang="zh-CN" altLang="en-US" dirty="0"/>
              <a:t>用于连续输出</a:t>
            </a:r>
            <a:r>
              <a:rPr lang="en-US" altLang="zh-CN" dirty="0"/>
              <a:t>10</a:t>
            </a:r>
            <a:r>
              <a:rPr lang="zh-CN" altLang="en-US" dirty="0"/>
              <a:t>个“</a:t>
            </a:r>
            <a:r>
              <a:rPr lang="en-US" altLang="zh-CN" dirty="0" smtClean="0"/>
              <a:t>=</a:t>
            </a:r>
            <a:r>
              <a:rPr lang="en-US" altLang="zh-CN" dirty="0" smtClean="0">
                <a:latin typeface="宋体" panose="02010600030101010101" pitchFamily="2" charset="-122"/>
              </a:rPr>
              <a:t>”</a:t>
            </a:r>
            <a:r>
              <a:rPr lang="zh-CN" altLang="en-US" dirty="0" smtClean="0">
                <a:latin typeface="宋体" panose="02010600030101010101" pitchFamily="2" charset="-122"/>
              </a:rPr>
              <a:t>；</a:t>
            </a:r>
            <a:endParaRPr lang="en-US" altLang="zh-CN" dirty="0">
              <a:latin typeface="宋体" panose="02010600030101010101" pitchFamily="2" charset="-122"/>
            </a:endParaRPr>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4</a:t>
            </a:r>
            <a:r>
              <a:rPr lang="zh-CN" altLang="en-US" b="1" u="sng" dirty="0">
                <a:solidFill>
                  <a:srgbClr val="0070C0"/>
                </a:solidFill>
              </a:rPr>
              <a:t>行</a:t>
            </a:r>
            <a:r>
              <a:rPr lang="zh-CN" altLang="en-US" dirty="0"/>
              <a:t>用于在浏览器中输出时</a:t>
            </a:r>
            <a:r>
              <a:rPr lang="zh-CN" altLang="en-US" dirty="0" smtClean="0"/>
              <a:t>换行；</a:t>
            </a:r>
            <a:endParaRPr lang="zh-CN" altLang="en-US" dirty="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5</a:t>
            </a:r>
            <a:r>
              <a:rPr lang="zh-CN" altLang="en-US" b="1" u="sng" dirty="0">
                <a:solidFill>
                  <a:srgbClr val="0070C0"/>
                </a:solidFill>
              </a:rPr>
              <a:t>行</a:t>
            </a:r>
            <a:r>
              <a:rPr lang="zh-CN" altLang="en-US" dirty="0"/>
              <a:t>用于匹配当前配置文件中</a:t>
            </a:r>
            <a:r>
              <a:rPr lang="en-US" altLang="zh-CN" dirty="0"/>
              <a:t>URI</a:t>
            </a:r>
            <a:r>
              <a:rPr lang="zh-CN" altLang="en-US" dirty="0"/>
              <a:t>为“</a:t>
            </a:r>
            <a:r>
              <a:rPr lang="en-US" altLang="zh-CN" dirty="0"/>
              <a:t>/split</a:t>
            </a:r>
            <a:r>
              <a:rPr lang="en-US" altLang="zh-CN" dirty="0">
                <a:latin typeface="宋体" panose="02010600030101010101" pitchFamily="2" charset="-122"/>
              </a:rPr>
              <a:t>”</a:t>
            </a:r>
            <a:r>
              <a:rPr lang="zh-CN" altLang="en-US" dirty="0"/>
              <a:t>的</a:t>
            </a:r>
            <a:r>
              <a:rPr lang="en-US" altLang="zh-CN" dirty="0"/>
              <a:t>location</a:t>
            </a:r>
            <a:r>
              <a:rPr lang="zh-CN" altLang="en-US" dirty="0"/>
              <a:t>，并执行其内的</a:t>
            </a:r>
            <a:r>
              <a:rPr lang="zh-CN" altLang="en-US" dirty="0" smtClean="0"/>
              <a:t>语句；</a:t>
            </a:r>
            <a:endParaRPr lang="zh-CN" altLang="en-US" dirty="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6</a:t>
            </a:r>
            <a:r>
              <a:rPr lang="zh-CN" altLang="en-US" b="1" u="sng" dirty="0">
                <a:solidFill>
                  <a:srgbClr val="0070C0"/>
                </a:solidFill>
              </a:rPr>
              <a:t>行</a:t>
            </a:r>
            <a:r>
              <a:rPr lang="zh-CN" altLang="en-US" dirty="0"/>
              <a:t>用于指定响应状态</a:t>
            </a:r>
            <a:r>
              <a:rPr lang="zh-CN" altLang="en-US" dirty="0" smtClean="0"/>
              <a:t>码；</a:t>
            </a:r>
            <a:endParaRPr lang="zh-CN" altLang="en-US" dirty="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9</a:t>
            </a:r>
            <a:r>
              <a:rPr lang="zh-CN" altLang="en-US" b="1" u="sng" dirty="0">
                <a:solidFill>
                  <a:srgbClr val="0070C0"/>
                </a:solidFill>
              </a:rPr>
              <a:t>行</a:t>
            </a:r>
            <a:r>
              <a:rPr lang="zh-CN" altLang="en-US" dirty="0"/>
              <a:t>表示以逗号（</a:t>
            </a:r>
            <a:r>
              <a:rPr lang="en-US" altLang="zh-CN" dirty="0"/>
              <a:t>,</a:t>
            </a:r>
            <a:r>
              <a:rPr lang="zh-CN" altLang="en-US" dirty="0"/>
              <a:t>）分割给定的字符串“</a:t>
            </a:r>
            <a:r>
              <a:rPr lang="en-US" altLang="zh-CN" dirty="0" err="1"/>
              <a:t>PHP,Nginx,C</a:t>
            </a:r>
            <a:r>
              <a:rPr lang="en-US" altLang="zh-CN" dirty="0"/>
              <a:t>/C++,</a:t>
            </a:r>
            <a:r>
              <a:rPr lang="en-US" altLang="zh-CN" dirty="0" err="1"/>
              <a:t>Java,IOS</a:t>
            </a:r>
            <a:r>
              <a:rPr lang="en-US" altLang="zh-CN" dirty="0">
                <a:latin typeface="宋体" panose="02010600030101010101" pitchFamily="2" charset="-122"/>
              </a:rPr>
              <a:t>”</a:t>
            </a:r>
            <a:r>
              <a:rPr lang="zh-CN" altLang="en-US" dirty="0"/>
              <a:t>，并循环遍历分割后的</a:t>
            </a:r>
            <a:r>
              <a:rPr lang="zh-CN" altLang="en-US" dirty="0" smtClean="0"/>
              <a:t>结果；</a:t>
            </a:r>
            <a:endParaRPr lang="zh-CN" altLang="en-US" dirty="0"/>
          </a:p>
          <a:p>
            <a:pPr marL="285750" indent="-285750">
              <a:lnSpc>
                <a:spcPct val="200000"/>
              </a:lnSpc>
              <a:buFont typeface="Wingdings" panose="05000000000000000000" pitchFamily="2" charset="2"/>
              <a:buChar char="Ø"/>
            </a:pPr>
            <a:r>
              <a:rPr lang="en-US" altLang="zh-CN" dirty="0"/>
              <a:t>echo</a:t>
            </a:r>
            <a:r>
              <a:rPr lang="zh-CN" altLang="en-US" dirty="0"/>
              <a:t>模块的</a:t>
            </a:r>
            <a:r>
              <a:rPr lang="zh-CN" altLang="en-US" b="1" u="sng" dirty="0">
                <a:solidFill>
                  <a:srgbClr val="0070C0"/>
                </a:solidFill>
              </a:rPr>
              <a:t>内置变量</a:t>
            </a:r>
            <a:r>
              <a:rPr lang="en-US" altLang="zh-CN" b="1" u="sng" dirty="0">
                <a:solidFill>
                  <a:srgbClr val="0070C0"/>
                </a:solidFill>
              </a:rPr>
              <a:t>$</a:t>
            </a:r>
            <a:r>
              <a:rPr lang="en-US" altLang="zh-CN" b="1" u="sng" dirty="0" err="1">
                <a:solidFill>
                  <a:srgbClr val="0070C0"/>
                </a:solidFill>
              </a:rPr>
              <a:t>echo_it</a:t>
            </a:r>
            <a:r>
              <a:rPr lang="zh-CN" altLang="en-US" dirty="0"/>
              <a:t>表示每次循环的值，</a:t>
            </a:r>
            <a:r>
              <a:rPr lang="en-US" altLang="zh-CN" dirty="0" err="1"/>
              <a:t>echo_end</a:t>
            </a:r>
            <a:r>
              <a:rPr lang="zh-CN" altLang="en-US" dirty="0"/>
              <a:t>指令用于终止</a:t>
            </a:r>
            <a:r>
              <a:rPr lang="en-US" altLang="zh-CN" dirty="0" err="1"/>
              <a:t>echo_foreach_split</a:t>
            </a:r>
            <a:r>
              <a:rPr lang="zh-CN" altLang="en-US" dirty="0"/>
              <a:t>指令的</a:t>
            </a:r>
            <a:r>
              <a:rPr lang="zh-CN" altLang="en-US" dirty="0" smtClean="0"/>
              <a:t>执行。</a:t>
            </a:r>
            <a:endParaRPr lang="zh-CN" altLang="en-US" dirty="0"/>
          </a:p>
        </p:txBody>
      </p:sp>
    </p:spTree>
    <p:custDataLst>
      <p:tags r:id="rId1"/>
    </p:custDataLst>
    <p:extLst>
      <p:ext uri="{BB962C8B-B14F-4D97-AF65-F5344CB8AC3E}">
        <p14:creationId xmlns:p14="http://schemas.microsoft.com/office/powerpoint/2010/main" val="428111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循环</a:t>
            </a:r>
            <a:r>
              <a:rPr lang="zh-CN" altLang="en-US" sz="2000" b="1" dirty="0">
                <a:solidFill>
                  <a:schemeClr val="tx1">
                    <a:lumMod val="50000"/>
                    <a:lumOff val="50000"/>
                  </a:schemeClr>
                </a:solidFill>
                <a:latin typeface="微软雅黑" pitchFamily="34" charset="-122"/>
                <a:ea typeface="微软雅黑" pitchFamily="34" charset="-122"/>
              </a:rPr>
              <a:t>遍历</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pic>
        <p:nvPicPr>
          <p:cNvPr id="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754" y="1957681"/>
            <a:ext cx="6476191" cy="394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960536" y="1472569"/>
            <a:ext cx="1618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执行结果</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249151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延迟</a:t>
            </a:r>
            <a:r>
              <a:rPr lang="zh-CN" altLang="en-US" sz="2000" b="1" dirty="0">
                <a:solidFill>
                  <a:schemeClr val="tx1">
                    <a:lumMod val="50000"/>
                    <a:lumOff val="50000"/>
                  </a:schemeClr>
                </a:solidFill>
                <a:latin typeface="微软雅黑" pitchFamily="34" charset="-122"/>
                <a:ea typeface="微软雅黑" pitchFamily="34" charset="-122"/>
              </a:rPr>
              <a:t>后，重置请求时间</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grpSp>
        <p:nvGrpSpPr>
          <p:cNvPr id="7" name="组合 2"/>
          <p:cNvGrpSpPr>
            <a:grpSpLocks/>
          </p:cNvGrpSpPr>
          <p:nvPr/>
        </p:nvGrpSpPr>
        <p:grpSpPr bwMode="auto">
          <a:xfrm>
            <a:off x="417488" y="2275181"/>
            <a:ext cx="4640880" cy="3316684"/>
            <a:chOff x="3451224" y="3515222"/>
            <a:chExt cx="1931149" cy="3319355"/>
          </a:xfrm>
        </p:grpSpPr>
        <p:sp>
          <p:nvSpPr>
            <p:cNvPr id="8" name="矩形 1"/>
            <p:cNvSpPr>
              <a:spLocks noChangeArrowheads="1"/>
            </p:cNvSpPr>
            <p:nvPr/>
          </p:nvSpPr>
          <p:spPr bwMode="auto">
            <a:xfrm>
              <a:off x="3451224" y="3515222"/>
              <a:ext cx="1931149" cy="331935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0272" y="3608062"/>
              <a:ext cx="1852101" cy="304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2	</a:t>
              </a:r>
              <a:r>
                <a:rPr lang="en-US" altLang="zh-CN" sz="1200" b="1" kern="0" dirty="0" err="1" smtClean="0">
                  <a:solidFill>
                    <a:prstClr val="white"/>
                  </a:solidFill>
                  <a:latin typeface="微软雅黑" pitchFamily="34" charset="-122"/>
                  <a:ea typeface="微软雅黑" pitchFamily="34" charset="-122"/>
                </a:rPr>
                <a:t>default_type</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text/plain;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3	</a:t>
              </a:r>
              <a:r>
                <a:rPr lang="en-US" altLang="zh-CN" sz="1200" b="1" kern="0" dirty="0" err="1" smtClean="0">
                  <a:solidFill>
                    <a:prstClr val="white"/>
                  </a:solidFill>
                  <a:latin typeface="微软雅黑" pitchFamily="34" charset="-122"/>
                  <a:ea typeface="微软雅黑" pitchFamily="34" charset="-122"/>
                </a:rPr>
                <a:t>echo_sleep</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3;</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4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echo_timer_elapsed</a:t>
              </a:r>
              <a:r>
                <a:rPr lang="en-US" altLang="zh-CN" sz="1200" b="1" kern="0" dirty="0">
                  <a:solidFill>
                    <a:prstClr val="white"/>
                  </a:solidFill>
                  <a:latin typeface="微软雅黑" pitchFamily="34" charset="-122"/>
                  <a:ea typeface="微软雅黑" pitchFamily="34" charset="-122"/>
                </a:rPr>
                <a:t> s";</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5	</a:t>
              </a:r>
              <a:r>
                <a:rPr lang="en-US" altLang="zh-CN" sz="1200" b="1" kern="0" dirty="0" err="1" smtClean="0">
                  <a:solidFill>
                    <a:prstClr val="white"/>
                  </a:solidFill>
                  <a:latin typeface="微软雅黑" pitchFamily="34" charset="-122"/>
                  <a:ea typeface="微软雅黑" pitchFamily="34" charset="-122"/>
                </a:rPr>
                <a:t>echo_reset_timer</a:t>
              </a:r>
              <a:r>
                <a:rPr lang="en-US" altLang="zh-CN" sz="12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6	</a:t>
              </a:r>
              <a:r>
                <a:rPr lang="en-US" altLang="zh-CN" sz="1200" b="1" kern="0" dirty="0" err="1" smtClean="0">
                  <a:solidFill>
                    <a:prstClr val="white"/>
                  </a:solidFill>
                  <a:latin typeface="微软雅黑" pitchFamily="34" charset="-122"/>
                  <a:ea typeface="微软雅黑" pitchFamily="34" charset="-122"/>
                </a:rPr>
                <a:t>echo_sleep</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2;</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7	</a:t>
              </a:r>
              <a:r>
                <a:rPr lang="en-US" altLang="zh-CN" sz="1200" b="1" kern="0" dirty="0" smtClean="0">
                  <a:solidFill>
                    <a:prstClr val="white"/>
                  </a:solidFill>
                  <a:latin typeface="微软雅黑" pitchFamily="34" charset="-122"/>
                  <a:ea typeface="微软雅黑" pitchFamily="34" charset="-122"/>
                </a:rPr>
                <a:t>echo </a:t>
              </a:r>
              <a:r>
                <a:rPr lang="en-US" altLang="zh-CN" sz="1200" b="1" kern="0" dirty="0">
                  <a:solidFill>
                    <a:prstClr val="white"/>
                  </a:solidFill>
                  <a:latin typeface="微软雅黑" pitchFamily="34" charset="-122"/>
                  <a:ea typeface="微软雅黑" pitchFamily="34" charset="-122"/>
                </a:rPr>
                <a:t>"$</a:t>
              </a:r>
              <a:r>
                <a:rPr lang="en-US" altLang="zh-CN" sz="1200" b="1" kern="0" dirty="0" err="1">
                  <a:solidFill>
                    <a:prstClr val="white"/>
                  </a:solidFill>
                  <a:latin typeface="微软雅黑" pitchFamily="34" charset="-122"/>
                  <a:ea typeface="微软雅黑" pitchFamily="34" charset="-122"/>
                </a:rPr>
                <a:t>echo_timer_elapsed</a:t>
              </a:r>
              <a:r>
                <a:rPr lang="en-US" altLang="zh-CN" sz="1200" b="1" kern="0" dirty="0">
                  <a:solidFill>
                    <a:prstClr val="white"/>
                  </a:solidFill>
                  <a:latin typeface="微软雅黑" pitchFamily="34" charset="-122"/>
                  <a:ea typeface="微软雅黑" pitchFamily="34" charset="-122"/>
                </a:rPr>
                <a:t> s";</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 }</a:t>
              </a:r>
              <a:endParaRPr lang="en-US" altLang="zh-CN" sz="1200" b="1" kern="0" dirty="0">
                <a:solidFill>
                  <a:prstClr val="white"/>
                </a:solidFill>
                <a:latin typeface="微软雅黑" pitchFamily="34" charset="-122"/>
                <a:ea typeface="微软雅黑" pitchFamily="34" charset="-122"/>
              </a:endParaRPr>
            </a:p>
          </p:txBody>
        </p:sp>
      </p:grpSp>
      <p:sp>
        <p:nvSpPr>
          <p:cNvPr id="10" name="矩形 9"/>
          <p:cNvSpPr/>
          <p:nvPr/>
        </p:nvSpPr>
        <p:spPr>
          <a:xfrm>
            <a:off x="3045208" y="1967896"/>
            <a:ext cx="1618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示例配置</a:t>
            </a:r>
            <a:endParaRPr lang="en-US" altLang="zh-CN" b="1" dirty="0" smtClean="0">
              <a:solidFill>
                <a:schemeClr val="tx1">
                  <a:lumMod val="65000"/>
                  <a:lumOff val="35000"/>
                </a:schemeClr>
              </a:solidFill>
            </a:endParaRPr>
          </a:p>
        </p:txBody>
      </p:sp>
      <p:sp>
        <p:nvSpPr>
          <p:cNvPr id="2" name="矩形 1"/>
          <p:cNvSpPr/>
          <p:nvPr/>
        </p:nvSpPr>
        <p:spPr>
          <a:xfrm>
            <a:off x="5085236" y="2024709"/>
            <a:ext cx="3784600" cy="397031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3</a:t>
            </a:r>
            <a:r>
              <a:rPr lang="zh-CN" altLang="zh-CN" b="1" u="sng" dirty="0">
                <a:solidFill>
                  <a:srgbClr val="0070C0"/>
                </a:solidFill>
              </a:rPr>
              <a:t>行</a:t>
            </a:r>
            <a:r>
              <a:rPr lang="zh-CN" altLang="zh-CN" dirty="0"/>
              <a:t>用于指定当前请求的延迟时间为</a:t>
            </a:r>
            <a:r>
              <a:rPr lang="en-US" altLang="zh-CN" dirty="0"/>
              <a:t>3</a:t>
            </a:r>
            <a:r>
              <a:rPr lang="zh-CN" altLang="zh-CN" dirty="0" smtClean="0"/>
              <a:t>秒</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4</a:t>
            </a:r>
            <a:r>
              <a:rPr lang="zh-CN" altLang="zh-CN" b="1" u="sng" dirty="0">
                <a:solidFill>
                  <a:srgbClr val="0070C0"/>
                </a:solidFill>
              </a:rPr>
              <a:t>行</a:t>
            </a:r>
            <a:r>
              <a:rPr lang="zh-CN" altLang="zh-CN" dirty="0"/>
              <a:t>利用</a:t>
            </a:r>
            <a:r>
              <a:rPr lang="en-US" altLang="zh-CN" dirty="0"/>
              <a:t>echo</a:t>
            </a:r>
            <a:r>
              <a:rPr lang="zh-CN" altLang="zh-CN" dirty="0"/>
              <a:t>模块中的内置</a:t>
            </a:r>
            <a:r>
              <a:rPr lang="zh-CN" altLang="zh-CN" dirty="0" smtClean="0"/>
              <a:t>变量获取</a:t>
            </a:r>
            <a:r>
              <a:rPr lang="zh-CN" altLang="zh-CN" dirty="0"/>
              <a:t>从</a:t>
            </a:r>
            <a:r>
              <a:rPr lang="en-US" altLang="zh-CN" dirty="0"/>
              <a:t>HTTP</a:t>
            </a:r>
            <a:r>
              <a:rPr lang="zh-CN" altLang="zh-CN" dirty="0"/>
              <a:t>请求开始到当前时间的秒</a:t>
            </a:r>
            <a:r>
              <a:rPr lang="zh-CN" altLang="zh-CN" dirty="0" smtClean="0"/>
              <a:t>数</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5</a:t>
            </a:r>
            <a:r>
              <a:rPr lang="zh-CN" altLang="zh-CN" b="1" u="sng" dirty="0">
                <a:solidFill>
                  <a:srgbClr val="0070C0"/>
                </a:solidFill>
              </a:rPr>
              <a:t>行</a:t>
            </a:r>
            <a:r>
              <a:rPr lang="zh-CN" altLang="zh-CN" dirty="0"/>
              <a:t>用于重置当前</a:t>
            </a:r>
            <a:r>
              <a:rPr lang="en-US" altLang="zh-CN" dirty="0"/>
              <a:t>HTTP</a:t>
            </a:r>
            <a:r>
              <a:rPr lang="zh-CN" altLang="zh-CN" dirty="0"/>
              <a:t>请求的</a:t>
            </a:r>
            <a:r>
              <a:rPr lang="zh-CN" altLang="zh-CN" dirty="0" smtClean="0"/>
              <a:t>时间</a:t>
            </a:r>
            <a:endParaRPr lang="zh-CN" altLang="zh-CN" dirty="0"/>
          </a:p>
        </p:txBody>
      </p:sp>
    </p:spTree>
    <p:custDataLst>
      <p:tags r:id="rId1"/>
    </p:custDataLst>
    <p:extLst>
      <p:ext uri="{BB962C8B-B14F-4D97-AF65-F5344CB8AC3E}">
        <p14:creationId xmlns:p14="http://schemas.microsoft.com/office/powerpoint/2010/main" val="273642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延迟后，重置请求时间</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1331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1855795"/>
            <a:ext cx="552766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917700" y="4159866"/>
            <a:ext cx="1384300" cy="51373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30800" y="4136061"/>
            <a:ext cx="376550" cy="256867"/>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87800" y="3755061"/>
            <a:ext cx="533400" cy="256867"/>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06799" y="4431028"/>
            <a:ext cx="3838567" cy="1906272"/>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60536" y="1701169"/>
            <a:ext cx="1618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执行结果</a:t>
            </a:r>
            <a:endParaRPr lang="en-US" altLang="zh-CN" b="1" dirty="0" smtClean="0">
              <a:solidFill>
                <a:schemeClr val="tx1">
                  <a:lumMod val="65000"/>
                  <a:lumOff val="35000"/>
                </a:schemeClr>
              </a:solidFill>
            </a:endParaRPr>
          </a:p>
        </p:txBody>
      </p:sp>
    </p:spTree>
    <p:custDataLst>
      <p:tags r:id="rId1"/>
    </p:custDataLst>
    <p:extLst>
      <p:ext uri="{BB962C8B-B14F-4D97-AF65-F5344CB8AC3E}">
        <p14:creationId xmlns:p14="http://schemas.microsoft.com/office/powerpoint/2010/main" val="1739729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7.2 </a:t>
            </a:r>
            <a:r>
              <a:rPr lang="zh-CN" altLang="en-US" dirty="0" smtClean="0"/>
              <a:t>调试</a:t>
            </a:r>
            <a:r>
              <a:rPr lang="zh-CN" altLang="en-US" dirty="0"/>
              <a:t>输出</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常见</a:t>
            </a:r>
            <a:r>
              <a:rPr lang="zh-CN" altLang="en-US" sz="2000" b="1" dirty="0">
                <a:solidFill>
                  <a:schemeClr val="tx1">
                    <a:lumMod val="50000"/>
                    <a:lumOff val="50000"/>
                  </a:schemeClr>
                </a:solidFill>
                <a:latin typeface="微软雅黑" pitchFamily="34" charset="-122"/>
                <a:ea typeface="微软雅黑" pitchFamily="34" charset="-122"/>
              </a:rPr>
              <a:t>的应用</a:t>
            </a:r>
            <a:r>
              <a:rPr lang="zh-CN" altLang="en-US" sz="2000" b="1" dirty="0" smtClean="0">
                <a:solidFill>
                  <a:schemeClr val="tx1">
                    <a:lumMod val="50000"/>
                    <a:lumOff val="50000"/>
                  </a:schemeClr>
                </a:solidFill>
                <a:latin typeface="微软雅黑" pitchFamily="34" charset="-122"/>
                <a:ea typeface="微软雅黑" pitchFamily="34" charset="-122"/>
              </a:rPr>
              <a:t>案例</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指定</a:t>
            </a:r>
            <a:r>
              <a:rPr lang="zh-CN" altLang="en-US" sz="2000" b="1" dirty="0">
                <a:solidFill>
                  <a:schemeClr val="tx1">
                    <a:lumMod val="50000"/>
                    <a:lumOff val="50000"/>
                  </a:schemeClr>
                </a:solidFill>
                <a:latin typeface="微软雅黑" pitchFamily="34" charset="-122"/>
                <a:ea typeface="微软雅黑" pitchFamily="34" charset="-122"/>
              </a:rPr>
              <a:t>输出的前后内容</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 name="组合 2"/>
          <p:cNvGrpSpPr>
            <a:grpSpLocks/>
          </p:cNvGrpSpPr>
          <p:nvPr/>
        </p:nvGrpSpPr>
        <p:grpSpPr bwMode="auto">
          <a:xfrm>
            <a:off x="417487" y="2275180"/>
            <a:ext cx="4245784" cy="3617619"/>
            <a:chOff x="3451224" y="3515221"/>
            <a:chExt cx="1766743" cy="3620532"/>
          </a:xfrm>
        </p:grpSpPr>
        <p:sp>
          <p:nvSpPr>
            <p:cNvPr id="5" name="矩形 1"/>
            <p:cNvSpPr>
              <a:spLocks noChangeArrowheads="1"/>
            </p:cNvSpPr>
            <p:nvPr/>
          </p:nvSpPr>
          <p:spPr bwMode="auto">
            <a:xfrm>
              <a:off x="3451224" y="3515221"/>
              <a:ext cx="1766743" cy="362053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6" name="矩形 5"/>
            <p:cNvSpPr>
              <a:spLocks noChangeArrowheads="1"/>
            </p:cNvSpPr>
            <p:nvPr/>
          </p:nvSpPr>
          <p:spPr bwMode="auto">
            <a:xfrm>
              <a:off x="3530272" y="3608062"/>
              <a:ext cx="1687695" cy="341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location </a:t>
              </a:r>
              <a:r>
                <a:rPr lang="en-US" altLang="zh-CN" sz="12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2</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default_type</a:t>
              </a:r>
              <a:r>
                <a:rPr lang="en-US" altLang="zh-CN" sz="1200" b="1" kern="0" dirty="0">
                  <a:solidFill>
                    <a:prstClr val="white"/>
                  </a:solidFill>
                  <a:latin typeface="微软雅黑" pitchFamily="34" charset="-122"/>
                  <a:ea typeface="微软雅黑" pitchFamily="34" charset="-122"/>
                </a:rPr>
                <a:t> text/plain;</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3</a:t>
              </a:r>
              <a:r>
                <a:rPr lang="en-US" altLang="zh-CN" sz="1200" b="1" kern="0" dirty="0">
                  <a:solidFill>
                    <a:prstClr val="white"/>
                  </a:solidFill>
                  <a:latin typeface="微软雅黑" pitchFamily="34" charset="-122"/>
                  <a:ea typeface="微软雅黑" pitchFamily="34" charset="-122"/>
                </a:rPr>
                <a:t>	</a:t>
              </a:r>
              <a:r>
                <a:rPr lang="en-US" altLang="zh-CN" sz="1200" b="1" kern="0" dirty="0" err="1">
                  <a:solidFill>
                    <a:prstClr val="white"/>
                  </a:solidFill>
                  <a:latin typeface="微软雅黑" pitchFamily="34" charset="-122"/>
                  <a:ea typeface="微软雅黑" pitchFamily="34" charset="-122"/>
                </a:rPr>
                <a:t>echo_exec</a:t>
              </a:r>
              <a:r>
                <a:rPr lang="en-US" altLang="zh-CN" sz="1200" b="1" kern="0" dirty="0">
                  <a:solidFill>
                    <a:prstClr val="white"/>
                  </a:solidFill>
                  <a:latin typeface="微软雅黑" pitchFamily="34" charset="-122"/>
                  <a:ea typeface="微软雅黑" pitchFamily="34" charset="-122"/>
                </a:rPr>
                <a:t> @proxy;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4 }</a:t>
              </a:r>
              <a:endParaRPr lang="en-US" altLang="zh-CN" sz="12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5 location </a:t>
              </a:r>
              <a:r>
                <a:rPr lang="en-US" altLang="zh-CN" sz="1200" b="1" kern="0" dirty="0">
                  <a:solidFill>
                    <a:prstClr val="white"/>
                  </a:solidFill>
                  <a:latin typeface="微软雅黑" pitchFamily="34" charset="-122"/>
                  <a:ea typeface="微软雅黑" pitchFamily="34" charset="-122"/>
                </a:rPr>
                <a:t>@proxy {</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6 	</a:t>
              </a:r>
              <a:r>
                <a:rPr lang="en-US" altLang="zh-CN" sz="1200" b="1" kern="0" dirty="0" err="1" smtClean="0">
                  <a:solidFill>
                    <a:prstClr val="white"/>
                  </a:solidFill>
                  <a:latin typeface="微软雅黑" pitchFamily="34" charset="-122"/>
                  <a:ea typeface="微软雅黑" pitchFamily="34" charset="-122"/>
                </a:rPr>
                <a:t>echo_before_body</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start;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7	</a:t>
              </a:r>
              <a:r>
                <a:rPr lang="en-US" altLang="zh-CN" sz="1200" b="1" kern="0" dirty="0" err="1" smtClean="0">
                  <a:solidFill>
                    <a:prstClr val="white"/>
                  </a:solidFill>
                  <a:latin typeface="微软雅黑" pitchFamily="34" charset="-122"/>
                  <a:ea typeface="微软雅黑" pitchFamily="34" charset="-122"/>
                </a:rPr>
                <a:t>echo_after_body</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end;</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	</a:t>
              </a:r>
              <a:r>
                <a:rPr lang="en-US" altLang="zh-CN" sz="1200" b="1" kern="0" dirty="0" err="1" smtClean="0">
                  <a:solidFill>
                    <a:prstClr val="white"/>
                  </a:solidFill>
                  <a:latin typeface="微软雅黑" pitchFamily="34" charset="-122"/>
                  <a:ea typeface="微软雅黑" pitchFamily="34" charset="-122"/>
                </a:rPr>
                <a:t>proxy_pass</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http://192.168.78.128;</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9 }</a:t>
              </a:r>
              <a:endParaRPr lang="en-US" altLang="zh-CN" sz="1200" b="1" kern="0" dirty="0">
                <a:solidFill>
                  <a:prstClr val="white"/>
                </a:solidFill>
                <a:latin typeface="微软雅黑" pitchFamily="34" charset="-122"/>
                <a:ea typeface="微软雅黑" pitchFamily="34" charset="-122"/>
              </a:endParaRPr>
            </a:p>
          </p:txBody>
        </p:sp>
      </p:grpSp>
      <p:sp>
        <p:nvSpPr>
          <p:cNvPr id="7" name="矩形 6"/>
          <p:cNvSpPr/>
          <p:nvPr/>
        </p:nvSpPr>
        <p:spPr>
          <a:xfrm>
            <a:off x="3273808" y="1967896"/>
            <a:ext cx="1618064" cy="800100"/>
          </a:xfrm>
          <a:prstGeom prst="rect">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65000"/>
                    <a:lumOff val="35000"/>
                  </a:schemeClr>
                </a:solidFill>
              </a:rPr>
              <a:t>示例配置</a:t>
            </a:r>
            <a:endParaRPr lang="en-US" altLang="zh-CN" b="1" dirty="0" smtClean="0">
              <a:solidFill>
                <a:schemeClr val="tx1">
                  <a:lumMod val="65000"/>
                  <a:lumOff val="35000"/>
                </a:schemeClr>
              </a:solidFill>
            </a:endParaRPr>
          </a:p>
        </p:txBody>
      </p:sp>
      <p:pic>
        <p:nvPicPr>
          <p:cNvPr id="143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337" y="3816350"/>
            <a:ext cx="4200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1384300" y="4292600"/>
            <a:ext cx="2247900" cy="336550"/>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22400" y="4679950"/>
            <a:ext cx="2247900" cy="311150"/>
          </a:xfrm>
          <a:prstGeom prst="ellipse">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415150" y="4305300"/>
            <a:ext cx="614050" cy="33655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15150" y="5029200"/>
            <a:ext cx="614050" cy="33655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bwMode="auto">
          <a:xfrm>
            <a:off x="3632200" y="4460875"/>
            <a:ext cx="782950" cy="0"/>
          </a:xfrm>
          <a:prstGeom prst="straightConnector1">
            <a:avLst/>
          </a:prstGeom>
          <a:noFill/>
          <a:ln w="28575" cap="flat" cmpd="sng" algn="ctr">
            <a:solidFill>
              <a:srgbClr val="FFFF00"/>
            </a:solidFill>
            <a:prstDash val="sys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12" idx="2"/>
          </p:cNvCxnSpPr>
          <p:nvPr/>
        </p:nvCxnSpPr>
        <p:spPr bwMode="auto">
          <a:xfrm>
            <a:off x="3683000" y="4835525"/>
            <a:ext cx="732150" cy="361950"/>
          </a:xfrm>
          <a:prstGeom prst="straightConnector1">
            <a:avLst/>
          </a:prstGeom>
          <a:noFill/>
          <a:ln w="28575" cap="flat" cmpd="sng" algn="ctr">
            <a:solidFill>
              <a:srgbClr val="FFFF00"/>
            </a:solidFill>
            <a:prstDash val="sys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1466850" y="5034571"/>
            <a:ext cx="2762250"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2847975" y="4991100"/>
            <a:ext cx="3540125" cy="793166"/>
            <a:chOff x="2847975" y="4991100"/>
            <a:chExt cx="3540125" cy="793166"/>
          </a:xfrm>
        </p:grpSpPr>
        <p:cxnSp>
          <p:nvCxnSpPr>
            <p:cNvPr id="16" name="直接连接符 15"/>
            <p:cNvCxnSpPr/>
            <p:nvPr/>
          </p:nvCxnSpPr>
          <p:spPr bwMode="auto">
            <a:xfrm>
              <a:off x="2847975" y="5492750"/>
              <a:ext cx="0" cy="291516"/>
            </a:xfrm>
            <a:prstGeom prst="line">
              <a:avLst/>
            </a:prstGeom>
            <a:noFill/>
            <a:ln w="28575" cap="flat" cmpd="sng" algn="ctr">
              <a:solidFill>
                <a:srgbClr val="C00000"/>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2847975" y="5784266"/>
              <a:ext cx="3540125" cy="0"/>
            </a:xfrm>
            <a:prstGeom prst="line">
              <a:avLst/>
            </a:prstGeom>
            <a:noFill/>
            <a:ln w="28575" cap="flat" cmpd="sng" algn="ctr">
              <a:solidFill>
                <a:srgbClr val="C00000"/>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6388100" y="4991100"/>
              <a:ext cx="0" cy="793166"/>
            </a:xfrm>
            <a:prstGeom prst="straightConnector1">
              <a:avLst/>
            </a:prstGeom>
            <a:noFill/>
            <a:ln w="28575" cap="flat" cmpd="sng" algn="ctr">
              <a:solidFill>
                <a:srgbClr val="C00000"/>
              </a:solidFill>
              <a:prstDash val="sysDash"/>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ustDataLst>
      <p:tags r:id="rId1"/>
    </p:custDataLst>
    <p:extLst>
      <p:ext uri="{BB962C8B-B14F-4D97-AF65-F5344CB8AC3E}">
        <p14:creationId xmlns:p14="http://schemas.microsoft.com/office/powerpoint/2010/main" val="157920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安装</a:t>
            </a:r>
            <a:r>
              <a:rPr lang="zh-CN" altLang="en-US" sz="2000" b="1" dirty="0">
                <a:solidFill>
                  <a:schemeClr val="tx1">
                    <a:lumMod val="50000"/>
                    <a:lumOff val="50000"/>
                  </a:schemeClr>
                </a:solidFill>
                <a:latin typeface="微软雅黑" pitchFamily="34" charset="-122"/>
                <a:ea typeface="微软雅黑" pitchFamily="34" charset="-122"/>
              </a:rPr>
              <a:t>所需模块</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dirty="0"/>
              <a:t>对于一个网站来说，若想要查看当前网站的</a:t>
            </a:r>
            <a:r>
              <a:rPr lang="zh-CN" altLang="en-US" b="1" u="sng" dirty="0">
                <a:solidFill>
                  <a:srgbClr val="0070C0"/>
                </a:solidFill>
              </a:rPr>
              <a:t>响应状态</a:t>
            </a:r>
            <a:r>
              <a:rPr lang="zh-CN" altLang="en-US" dirty="0"/>
              <a:t>、修改响应内容中的敏感词汇、或是临时想要在网站中添加一个通用的</a:t>
            </a:r>
            <a:r>
              <a:rPr lang="en-US" altLang="zh-CN" dirty="0"/>
              <a:t>CSS</a:t>
            </a:r>
            <a:r>
              <a:rPr lang="zh-CN" altLang="en-US" dirty="0"/>
              <a:t>文件等，则可以使用</a:t>
            </a:r>
            <a:r>
              <a:rPr lang="en-US" altLang="zh-CN" dirty="0"/>
              <a:t>Nginx</a:t>
            </a:r>
            <a:r>
              <a:rPr lang="zh-CN" altLang="en-US" dirty="0"/>
              <a:t>服务器提供的</a:t>
            </a:r>
            <a:r>
              <a:rPr lang="en-US" altLang="zh-CN" b="1" u="sng" dirty="0" err="1">
                <a:solidFill>
                  <a:srgbClr val="0070C0"/>
                </a:solidFill>
              </a:rPr>
              <a:t>ngx_http_stub_status_module</a:t>
            </a:r>
            <a:r>
              <a:rPr lang="zh-CN" altLang="en-US" b="1" u="sng" dirty="0">
                <a:solidFill>
                  <a:srgbClr val="0070C0"/>
                </a:solidFill>
              </a:rPr>
              <a:t>和</a:t>
            </a:r>
            <a:r>
              <a:rPr lang="en-US" altLang="zh-CN" b="1" u="sng" dirty="0" err="1">
                <a:solidFill>
                  <a:srgbClr val="0070C0"/>
                </a:solidFill>
              </a:rPr>
              <a:t>ngx_http_sub_module</a:t>
            </a:r>
            <a:r>
              <a:rPr lang="zh-CN" altLang="en-US" dirty="0"/>
              <a:t>模块。</a:t>
            </a:r>
          </a:p>
        </p:txBody>
      </p:sp>
    </p:spTree>
    <p:custDataLst>
      <p:tags r:id="rId1"/>
    </p:custDataLst>
    <p:extLst>
      <p:ext uri="{BB962C8B-B14F-4D97-AF65-F5344CB8AC3E}">
        <p14:creationId xmlns:p14="http://schemas.microsoft.com/office/powerpoint/2010/main" val="227418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安装</a:t>
            </a:r>
            <a:r>
              <a:rPr lang="zh-CN" altLang="en-US" sz="2000" b="1" dirty="0">
                <a:solidFill>
                  <a:schemeClr val="tx1">
                    <a:lumMod val="50000"/>
                    <a:lumOff val="50000"/>
                  </a:schemeClr>
                </a:solidFill>
                <a:latin typeface="微软雅黑" pitchFamily="34" charset="-122"/>
                <a:ea typeface="微软雅黑" pitchFamily="34" charset="-122"/>
              </a:rPr>
              <a:t>所需模块</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dirty="0" smtClean="0"/>
              <a:t>添加</a:t>
            </a:r>
            <a:r>
              <a:rPr lang="en-US" altLang="zh-CN" dirty="0" smtClean="0"/>
              <a:t>Nginx</a:t>
            </a:r>
            <a:r>
              <a:rPr lang="zh-CN" altLang="en-US" dirty="0" smtClean="0"/>
              <a:t>对</a:t>
            </a:r>
            <a:r>
              <a:rPr lang="en-US" altLang="zh-CN" dirty="0" err="1"/>
              <a:t>ngx_http_stub_status_module</a:t>
            </a:r>
            <a:r>
              <a:rPr lang="zh-CN" altLang="en-US" dirty="0"/>
              <a:t>和</a:t>
            </a:r>
            <a:r>
              <a:rPr lang="en-US" altLang="zh-CN" dirty="0" err="1"/>
              <a:t>ngx_http_sub_module</a:t>
            </a:r>
            <a:r>
              <a:rPr lang="zh-CN" altLang="en-US" dirty="0"/>
              <a:t>模块的</a:t>
            </a:r>
            <a:r>
              <a:rPr lang="zh-CN" altLang="en-US" dirty="0" smtClean="0"/>
              <a:t>支持。</a:t>
            </a:r>
            <a:endParaRPr lang="en-US" altLang="zh-CN" dirty="0" smtClean="0"/>
          </a:p>
          <a:p>
            <a:pPr>
              <a:lnSpc>
                <a:spcPct val="200000"/>
              </a:lnSpc>
            </a:pPr>
            <a:r>
              <a:rPr lang="zh-CN" altLang="en-US" b="1" u="sng" dirty="0">
                <a:solidFill>
                  <a:srgbClr val="0070C0"/>
                </a:solidFill>
              </a:rPr>
              <a:t>方法</a:t>
            </a:r>
            <a:r>
              <a:rPr lang="zh-CN" altLang="en-US" dirty="0" smtClean="0"/>
              <a:t>：一是重新安装编译（第</a:t>
            </a:r>
            <a:r>
              <a:rPr lang="en-US" altLang="zh-CN" dirty="0" smtClean="0"/>
              <a:t>6</a:t>
            </a:r>
            <a:r>
              <a:rPr lang="zh-CN" altLang="en-US" dirty="0" smtClean="0"/>
              <a:t>章中讲解的方式），另一种是编译（</a:t>
            </a:r>
            <a:r>
              <a:rPr lang="en-US" altLang="zh-CN" dirty="0"/>
              <a:t>7.2.1</a:t>
            </a:r>
            <a:r>
              <a:rPr lang="zh-CN" altLang="en-US" dirty="0"/>
              <a:t>小节讲解的方式</a:t>
            </a:r>
            <a:r>
              <a:rPr lang="zh-CN" altLang="en-US" dirty="0" smtClean="0"/>
              <a:t>），具体选用哪种方式根据读者自身的喜好。</a:t>
            </a:r>
            <a:endParaRPr lang="en-US" altLang="zh-CN" dirty="0" smtClean="0"/>
          </a:p>
        </p:txBody>
      </p:sp>
      <p:grpSp>
        <p:nvGrpSpPr>
          <p:cNvPr id="5" name="组合 2"/>
          <p:cNvGrpSpPr>
            <a:grpSpLocks/>
          </p:cNvGrpSpPr>
          <p:nvPr/>
        </p:nvGrpSpPr>
        <p:grpSpPr bwMode="auto">
          <a:xfrm>
            <a:off x="2424846" y="3965012"/>
            <a:ext cx="4052153" cy="1445189"/>
            <a:chOff x="3474760" y="3515222"/>
            <a:chExt cx="1214092" cy="1185735"/>
          </a:xfrm>
        </p:grpSpPr>
        <p:sp>
          <p:nvSpPr>
            <p:cNvPr id="6" name="矩形 1"/>
            <p:cNvSpPr>
              <a:spLocks noChangeArrowheads="1"/>
            </p:cNvSpPr>
            <p:nvPr/>
          </p:nvSpPr>
          <p:spPr bwMode="auto">
            <a:xfrm>
              <a:off x="3474760" y="3515222"/>
              <a:ext cx="1214092" cy="118573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596383"/>
              <a:ext cx="1152696" cy="88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--with-</a:t>
              </a:r>
              <a:r>
                <a:rPr lang="en-US" altLang="zh-CN" sz="1600" b="1" kern="0" dirty="0" err="1">
                  <a:solidFill>
                    <a:prstClr val="white"/>
                  </a:solidFill>
                  <a:latin typeface="微软雅黑" pitchFamily="34" charset="-122"/>
                  <a:ea typeface="微软雅黑" pitchFamily="34" charset="-122"/>
                </a:rPr>
                <a:t>http_stub_status_module</a:t>
              </a:r>
              <a:r>
                <a:rPr lang="en-US" altLang="zh-CN" sz="16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--with-</a:t>
              </a:r>
              <a:r>
                <a:rPr lang="en-US" altLang="zh-CN" sz="1600" b="1" kern="0" dirty="0" err="1">
                  <a:solidFill>
                    <a:prstClr val="white"/>
                  </a:solidFill>
                  <a:latin typeface="微软雅黑" pitchFamily="34" charset="-122"/>
                  <a:ea typeface="微软雅黑" pitchFamily="34" charset="-122"/>
                </a:rPr>
                <a:t>http_sub_module</a:t>
              </a:r>
              <a:endParaRPr lang="en-US" altLang="zh-CN" sz="16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3712806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模块化结构设计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en-US" altLang="zh-CN" b="1" u="sng" dirty="0" smtClean="0">
                <a:solidFill>
                  <a:srgbClr val="0070C0"/>
                </a:solidFill>
              </a:rPr>
              <a:t>Nginx</a:t>
            </a:r>
            <a:r>
              <a:rPr lang="zh-CN" altLang="en-US" b="1" u="sng" dirty="0">
                <a:solidFill>
                  <a:srgbClr val="0070C0"/>
                </a:solidFill>
              </a:rPr>
              <a:t>的组成</a:t>
            </a:r>
            <a:r>
              <a:rPr lang="zh-CN" altLang="en-US" dirty="0" smtClean="0"/>
              <a:t>：</a:t>
            </a:r>
            <a:r>
              <a:rPr lang="en-US" altLang="zh-CN" dirty="0" smtClean="0"/>
              <a:t>Nginx</a:t>
            </a:r>
            <a:r>
              <a:rPr lang="zh-CN" altLang="en-US" dirty="0"/>
              <a:t>的内部结构是由核心部分和一系列功能模块组成的</a:t>
            </a:r>
            <a:r>
              <a:rPr lang="zh-CN" altLang="en-US" dirty="0" smtClean="0"/>
              <a:t>，</a:t>
            </a:r>
            <a:endParaRPr lang="en-US" altLang="zh-CN" dirty="0" smtClean="0"/>
          </a:p>
          <a:p>
            <a:pPr>
              <a:lnSpc>
                <a:spcPct val="200000"/>
              </a:lnSpc>
            </a:pPr>
            <a:r>
              <a:rPr lang="zh-CN" altLang="en-US" b="1" u="sng" dirty="0">
                <a:solidFill>
                  <a:srgbClr val="0070C0"/>
                </a:solidFill>
              </a:rPr>
              <a:t>特点</a:t>
            </a:r>
            <a:r>
              <a:rPr lang="zh-CN" altLang="en-US" dirty="0" smtClean="0"/>
              <a:t>：高度</a:t>
            </a:r>
            <a:r>
              <a:rPr lang="zh-CN" altLang="en-US" dirty="0"/>
              <a:t>模块化设计，使得每个模块的功能相对简单，便于实现功能的扩展性</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256243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网站响应状态</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zh-CN" altLang="en-US" dirty="0"/>
              <a:t>查看网站响应状态非常简单，只要将</a:t>
            </a:r>
            <a:r>
              <a:rPr lang="en-US" altLang="zh-CN" b="1" u="sng" dirty="0" err="1">
                <a:solidFill>
                  <a:srgbClr val="0070C0"/>
                </a:solidFill>
              </a:rPr>
              <a:t>stub_status</a:t>
            </a:r>
            <a:r>
              <a:rPr lang="zh-CN" altLang="en-US" b="1" u="sng" dirty="0">
                <a:solidFill>
                  <a:srgbClr val="0070C0"/>
                </a:solidFill>
              </a:rPr>
              <a:t>指令</a:t>
            </a:r>
            <a:r>
              <a:rPr lang="zh-CN" altLang="en-US" dirty="0"/>
              <a:t>添加到</a:t>
            </a:r>
            <a:r>
              <a:rPr lang="en-US" altLang="zh-CN" dirty="0"/>
              <a:t>server</a:t>
            </a:r>
            <a:r>
              <a:rPr lang="zh-CN" altLang="en-US" dirty="0"/>
              <a:t>块或</a:t>
            </a:r>
            <a:r>
              <a:rPr lang="en-US" altLang="zh-CN" dirty="0"/>
              <a:t>location</a:t>
            </a:r>
            <a:r>
              <a:rPr lang="zh-CN" altLang="en-US" dirty="0"/>
              <a:t>块下即可。打开</a:t>
            </a:r>
            <a:r>
              <a:rPr lang="en-US" altLang="zh-CN" dirty="0" err="1"/>
              <a:t>nginx.conf</a:t>
            </a:r>
            <a:r>
              <a:rPr lang="zh-CN" altLang="en-US" dirty="0"/>
              <a:t>配置文件，在该配置文件下添加如下配置。</a:t>
            </a:r>
          </a:p>
        </p:txBody>
      </p:sp>
      <p:grpSp>
        <p:nvGrpSpPr>
          <p:cNvPr id="5" name="组合 2"/>
          <p:cNvGrpSpPr>
            <a:grpSpLocks/>
          </p:cNvGrpSpPr>
          <p:nvPr/>
        </p:nvGrpSpPr>
        <p:grpSpPr bwMode="auto">
          <a:xfrm>
            <a:off x="2043846" y="3147034"/>
            <a:ext cx="4763354" cy="3224554"/>
            <a:chOff x="3474760" y="3515222"/>
            <a:chExt cx="1214092" cy="1741212"/>
          </a:xfrm>
        </p:grpSpPr>
        <p:sp>
          <p:nvSpPr>
            <p:cNvPr id="6" name="矩形 1"/>
            <p:cNvSpPr>
              <a:spLocks noChangeArrowheads="1"/>
            </p:cNvSpPr>
            <p:nvPr/>
          </p:nvSpPr>
          <p:spPr bwMode="auto">
            <a:xfrm>
              <a:off x="3474760" y="3515222"/>
              <a:ext cx="1214092" cy="174121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534661"/>
              <a:ext cx="1152696" cy="167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listen </a:t>
              </a:r>
              <a:r>
                <a:rPr lang="en-US" altLang="zh-CN" sz="1400" b="1" kern="0" dirty="0">
                  <a:solidFill>
                    <a:prstClr val="white"/>
                  </a:solidFill>
                  <a:latin typeface="微软雅黑" pitchFamily="34" charset="-122"/>
                  <a:ea typeface="微软雅黑" pitchFamily="34" charset="-122"/>
                </a:rPr>
                <a:t>80;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www.test.com;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root </a:t>
              </a:r>
              <a:r>
                <a:rPr lang="en-US" altLang="zh-CN" sz="1400" b="1" kern="0" dirty="0">
                  <a:solidFill>
                    <a:prstClr val="white"/>
                  </a:solidFill>
                  <a:latin typeface="微软雅黑" pitchFamily="34" charset="-122"/>
                  <a:ea typeface="微软雅黑" pitchFamily="34" charset="-122"/>
                </a:rPr>
                <a:t>html/test.com;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index </a:t>
              </a:r>
              <a:r>
                <a:rPr lang="en-US" altLang="zh-CN" sz="1400" b="1" kern="0" dirty="0">
                  <a:solidFill>
                    <a:prstClr val="white"/>
                  </a:solidFill>
                  <a:latin typeface="微软雅黑" pitchFamily="34" charset="-122"/>
                  <a:ea typeface="微软雅黑" pitchFamily="34" charset="-122"/>
                </a:rPr>
                <a:t>index.html index.htm;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6	</a:t>
              </a:r>
              <a:r>
                <a:rPr lang="en-US" altLang="zh-CN" sz="1400" b="1" kern="0" dirty="0" err="1" smtClean="0">
                  <a:solidFill>
                    <a:prstClr val="white"/>
                  </a:solidFill>
                  <a:latin typeface="微软雅黑" pitchFamily="34" charset="-122"/>
                  <a:ea typeface="微软雅黑" pitchFamily="34" charset="-122"/>
                </a:rPr>
                <a:t>stub_status</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 }</a:t>
              </a:r>
              <a:endParaRPr lang="en-US" altLang="zh-CN" sz="1400" b="1" kern="0" dirty="0">
                <a:solidFill>
                  <a:prstClr val="white"/>
                </a:solidFill>
                <a:latin typeface="微软雅黑" pitchFamily="34" charset="-122"/>
                <a:ea typeface="微软雅黑" pitchFamily="34" charset="-122"/>
              </a:endParaRPr>
            </a:p>
          </p:txBody>
        </p:sp>
      </p:grpSp>
      <p:sp>
        <p:nvSpPr>
          <p:cNvPr id="8" name="矩形 7"/>
          <p:cNvSpPr/>
          <p:nvPr/>
        </p:nvSpPr>
        <p:spPr>
          <a:xfrm>
            <a:off x="3195291" y="5428271"/>
            <a:ext cx="1270659"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15686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查看</a:t>
            </a:r>
            <a:r>
              <a:rPr lang="zh-CN" altLang="en-US" sz="2000" b="1" dirty="0">
                <a:solidFill>
                  <a:schemeClr val="tx1">
                    <a:lumMod val="50000"/>
                    <a:lumOff val="50000"/>
                  </a:schemeClr>
                </a:solidFill>
                <a:latin typeface="微软雅黑" pitchFamily="34" charset="-122"/>
                <a:ea typeface="微软雅黑" pitchFamily="34" charset="-122"/>
              </a:rPr>
              <a:t>网站响应状态</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1536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1" y="3063874"/>
            <a:ext cx="3571429" cy="1809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41800" y="1754138"/>
            <a:ext cx="4572000" cy="4524315"/>
          </a:xfrm>
          <a:prstGeom prst="rect">
            <a:avLst/>
          </a:prstGeom>
        </p:spPr>
        <p:txBody>
          <a:bodyPr>
            <a:spAutoFit/>
          </a:bodyPr>
          <a:lstStyle/>
          <a:p>
            <a:pPr marL="285750" indent="-285750">
              <a:lnSpc>
                <a:spcPct val="200000"/>
              </a:lnSpc>
              <a:buFont typeface="Wingdings" panose="05000000000000000000" pitchFamily="2" charset="2"/>
              <a:buChar char="Ø"/>
            </a:pPr>
            <a:r>
              <a:rPr lang="en-US" altLang="zh-CN" b="1" u="sng" dirty="0">
                <a:solidFill>
                  <a:srgbClr val="0070C0"/>
                </a:solidFill>
              </a:rPr>
              <a:t>Active connections</a:t>
            </a:r>
            <a:r>
              <a:rPr lang="zh-CN" altLang="zh-CN" dirty="0"/>
              <a:t>（活跃连接数量</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server accepts</a:t>
            </a:r>
            <a:r>
              <a:rPr lang="zh-CN" altLang="zh-CN" dirty="0"/>
              <a:t>（服务器处理连接数</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handled</a:t>
            </a:r>
            <a:r>
              <a:rPr lang="zh-CN" altLang="zh-CN" dirty="0"/>
              <a:t>（服务器创建的握手次数</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requests</a:t>
            </a:r>
            <a:r>
              <a:rPr lang="zh-CN" altLang="zh-CN" dirty="0"/>
              <a:t>（服务器处理请求连接的数量</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Reading</a:t>
            </a:r>
            <a:r>
              <a:rPr lang="zh-CN" altLang="zh-CN" dirty="0"/>
              <a:t>（读取客户端的连接数</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Writing</a:t>
            </a:r>
            <a:r>
              <a:rPr lang="zh-CN" altLang="zh-CN" dirty="0"/>
              <a:t>（响应数据到客户端的数量</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Waiting</a:t>
            </a:r>
            <a:r>
              <a:rPr lang="zh-CN" altLang="zh-CN" dirty="0"/>
              <a:t>（正在等候下一次请求指令的驻留连接数</a:t>
            </a:r>
            <a:r>
              <a:rPr lang="zh-CN" altLang="zh-CN" dirty="0" smtClean="0"/>
              <a:t>）</a:t>
            </a:r>
            <a:endParaRPr lang="zh-CN" altLang="en-US" dirty="0"/>
          </a:p>
        </p:txBody>
      </p:sp>
    </p:spTree>
    <p:custDataLst>
      <p:tags r:id="rId1"/>
    </p:custDataLst>
    <p:extLst>
      <p:ext uri="{BB962C8B-B14F-4D97-AF65-F5344CB8AC3E}">
        <p14:creationId xmlns:p14="http://schemas.microsoft.com/office/powerpoint/2010/main" val="1799885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替换</a:t>
            </a:r>
            <a:r>
              <a:rPr lang="zh-CN" altLang="en-US" sz="2000" b="1" dirty="0">
                <a:solidFill>
                  <a:schemeClr val="tx1">
                    <a:lumMod val="50000"/>
                    <a:lumOff val="50000"/>
                  </a:schemeClr>
                </a:solidFill>
                <a:latin typeface="微软雅黑" pitchFamily="34" charset="-122"/>
                <a:ea typeface="微软雅黑" pitchFamily="34" charset="-122"/>
              </a:rPr>
              <a:t>网站响应内容</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 name="组合 2"/>
          <p:cNvGrpSpPr>
            <a:grpSpLocks/>
          </p:cNvGrpSpPr>
          <p:nvPr/>
        </p:nvGrpSpPr>
        <p:grpSpPr bwMode="auto">
          <a:xfrm>
            <a:off x="265878" y="2222496"/>
            <a:ext cx="4293421" cy="3390903"/>
            <a:chOff x="3474760" y="3515222"/>
            <a:chExt cx="1644072" cy="1198962"/>
          </a:xfrm>
        </p:grpSpPr>
        <p:sp>
          <p:nvSpPr>
            <p:cNvPr id="5" name="矩形 1"/>
            <p:cNvSpPr>
              <a:spLocks noChangeArrowheads="1"/>
            </p:cNvSpPr>
            <p:nvPr/>
          </p:nvSpPr>
          <p:spPr bwMode="auto">
            <a:xfrm>
              <a:off x="3474760" y="3515222"/>
              <a:ext cx="1638188" cy="119896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6" name="矩形 5"/>
            <p:cNvSpPr>
              <a:spLocks noChangeArrowheads="1"/>
            </p:cNvSpPr>
            <p:nvPr/>
          </p:nvSpPr>
          <p:spPr bwMode="auto">
            <a:xfrm>
              <a:off x="3536156" y="3537661"/>
              <a:ext cx="1582676" cy="107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listen </a:t>
              </a:r>
              <a:r>
                <a:rPr lang="en-US" altLang="zh-CN" sz="1400" b="1" kern="0" dirty="0">
                  <a:solidFill>
                    <a:prstClr val="white"/>
                  </a:solidFill>
                  <a:latin typeface="微软雅黑" pitchFamily="34" charset="-122"/>
                  <a:ea typeface="微软雅黑" pitchFamily="34" charset="-122"/>
                </a:rPr>
                <a:t>80;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www.test.com;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root </a:t>
              </a:r>
              <a:r>
                <a:rPr lang="en-US" altLang="zh-CN" sz="1400" b="1" kern="0" dirty="0">
                  <a:solidFill>
                    <a:prstClr val="white"/>
                  </a:solidFill>
                  <a:latin typeface="微软雅黑" pitchFamily="34" charset="-122"/>
                  <a:ea typeface="微软雅黑" pitchFamily="34" charset="-122"/>
                </a:rPr>
                <a:t>html/test.com;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index  </a:t>
              </a:r>
              <a:r>
                <a:rPr lang="en-US" altLang="zh-CN" sz="1400" b="1" kern="0" dirty="0">
                  <a:solidFill>
                    <a:prstClr val="white"/>
                  </a:solidFill>
                  <a:latin typeface="微软雅黑" pitchFamily="34" charset="-122"/>
                  <a:ea typeface="微软雅黑" pitchFamily="34" charset="-122"/>
                </a:rPr>
                <a:t>index.html index.htm;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6	</a:t>
              </a:r>
              <a:r>
                <a:rPr lang="en-US" altLang="zh-CN" sz="1400" b="1" kern="0" dirty="0" err="1" smtClean="0">
                  <a:solidFill>
                    <a:prstClr val="white"/>
                  </a:solidFill>
                  <a:latin typeface="微软雅黑" pitchFamily="34" charset="-122"/>
                  <a:ea typeface="微软雅黑" pitchFamily="34" charset="-122"/>
                </a:rPr>
                <a:t>sub_filter</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itheima</a:t>
              </a:r>
              <a:r>
                <a:rPr lang="en-US" altLang="zh-CN" sz="1400" b="1" kern="0" dirty="0">
                  <a:solidFill>
                    <a:prstClr val="white"/>
                  </a:solidFill>
                  <a:latin typeface="微软雅黑" pitchFamily="34" charset="-122"/>
                  <a:ea typeface="微软雅黑" pitchFamily="34" charset="-122"/>
                </a:rPr>
                <a:t> '</a:t>
              </a:r>
              <a:r>
                <a:rPr lang="zh-CN" altLang="en-US" sz="1400" b="1" kern="0" dirty="0">
                  <a:solidFill>
                    <a:prstClr val="white"/>
                  </a:solidFill>
                  <a:latin typeface="微软雅黑" pitchFamily="34" charset="-122"/>
                  <a:ea typeface="微软雅黑" pitchFamily="34" charset="-122"/>
                </a:rPr>
                <a:t>黑马程序员</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 }</a:t>
              </a:r>
              <a:endParaRPr lang="en-US" altLang="zh-CN" sz="1400" b="1" kern="0" dirty="0">
                <a:solidFill>
                  <a:prstClr val="white"/>
                </a:solidFill>
                <a:latin typeface="微软雅黑" pitchFamily="34" charset="-122"/>
                <a:ea typeface="微软雅黑" pitchFamily="34" charset="-122"/>
              </a:endParaRPr>
            </a:p>
          </p:txBody>
        </p:sp>
      </p:grpSp>
      <p:grpSp>
        <p:nvGrpSpPr>
          <p:cNvPr id="7" name="组合 2"/>
          <p:cNvGrpSpPr>
            <a:grpSpLocks/>
          </p:cNvGrpSpPr>
          <p:nvPr/>
        </p:nvGrpSpPr>
        <p:grpSpPr bwMode="auto">
          <a:xfrm>
            <a:off x="4582033" y="2222496"/>
            <a:ext cx="4293421" cy="3924304"/>
            <a:chOff x="3474760" y="3515222"/>
            <a:chExt cx="1644072" cy="1387563"/>
          </a:xfrm>
        </p:grpSpPr>
        <p:sp>
          <p:nvSpPr>
            <p:cNvPr id="8" name="矩形 1"/>
            <p:cNvSpPr>
              <a:spLocks noChangeArrowheads="1"/>
            </p:cNvSpPr>
            <p:nvPr/>
          </p:nvSpPr>
          <p:spPr bwMode="auto">
            <a:xfrm>
              <a:off x="3474760" y="3515222"/>
              <a:ext cx="1638188" cy="1387563"/>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536156" y="3537661"/>
              <a:ext cx="1582676" cy="1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1 &lt;!</a:t>
              </a:r>
              <a:r>
                <a:rPr lang="en-US" altLang="zh-CN" sz="1200" b="1" kern="0" dirty="0">
                  <a:solidFill>
                    <a:prstClr val="white"/>
                  </a:solidFill>
                  <a:latin typeface="微软雅黑" pitchFamily="34" charset="-122"/>
                  <a:ea typeface="微软雅黑" pitchFamily="34" charset="-122"/>
                </a:rPr>
                <a:t>DOCTYPE html&gt;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2 &lt;html</a:t>
              </a:r>
              <a:r>
                <a:rPr lang="en-US" altLang="zh-CN" sz="1200" b="1" kern="0" dirty="0">
                  <a:solidFill>
                    <a:prstClr val="white"/>
                  </a:solidFill>
                  <a:latin typeface="微软雅黑" pitchFamily="34" charset="-122"/>
                  <a:ea typeface="微软雅黑" pitchFamily="34" charset="-122"/>
                </a:rPr>
                <a:t>&gt;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3 &lt;head</a:t>
              </a:r>
              <a:r>
                <a:rPr lang="en-US" altLang="zh-CN" sz="1200" b="1" kern="0" dirty="0">
                  <a:solidFill>
                    <a:prstClr val="white"/>
                  </a:solidFill>
                  <a:latin typeface="微软雅黑" pitchFamily="34" charset="-122"/>
                  <a:ea typeface="微软雅黑" pitchFamily="34" charset="-122"/>
                </a:rPr>
                <a:t>&gt;&lt;title&gt;Welcome&lt;/title&gt;&lt;meta charset="utf-8"&gt;&lt;/head&gt;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4&lt;body</a:t>
              </a:r>
              <a:r>
                <a:rPr lang="en-US" altLang="zh-CN" sz="1200" b="1" kern="0" dirty="0">
                  <a:solidFill>
                    <a:prstClr val="white"/>
                  </a:solidFill>
                  <a:latin typeface="微软雅黑" pitchFamily="34" charset="-122"/>
                  <a:ea typeface="微软雅黑" pitchFamily="34" charset="-122"/>
                </a:rPr>
                <a:t>&gt;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5     &lt;h1&gt;Welcome </a:t>
              </a:r>
              <a:r>
                <a:rPr lang="en-US" altLang="zh-CN" sz="1200" b="1" kern="0" dirty="0">
                  <a:solidFill>
                    <a:prstClr val="white"/>
                  </a:solidFill>
                  <a:latin typeface="微软雅黑" pitchFamily="34" charset="-122"/>
                  <a:ea typeface="微软雅黑" pitchFamily="34" charset="-122"/>
                </a:rPr>
                <a:t>to </a:t>
              </a:r>
              <a:r>
                <a:rPr lang="en-US" altLang="zh-CN" sz="1200" b="1" kern="0" dirty="0" err="1">
                  <a:solidFill>
                    <a:prstClr val="white"/>
                  </a:solidFill>
                  <a:latin typeface="微软雅黑" pitchFamily="34" charset="-122"/>
                  <a:ea typeface="微软雅黑" pitchFamily="34" charset="-122"/>
                </a:rPr>
                <a:t>itheima</a:t>
              </a:r>
              <a:r>
                <a:rPr lang="en-US" altLang="zh-CN" sz="1200" b="1" kern="0" dirty="0">
                  <a:solidFill>
                    <a:prstClr val="white"/>
                  </a:solidFill>
                  <a:latin typeface="微软雅黑" pitchFamily="34" charset="-122"/>
                  <a:ea typeface="微软雅黑" pitchFamily="34" charset="-122"/>
                </a:rPr>
                <a:t>!&lt;/h1&gt;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6     &lt;p&gt;</a:t>
              </a:r>
              <a:r>
                <a:rPr lang="en-US" altLang="zh-CN" sz="1200" b="1" kern="0" dirty="0" err="1" smtClean="0">
                  <a:solidFill>
                    <a:prstClr val="white"/>
                  </a:solidFill>
                  <a:latin typeface="微软雅黑" pitchFamily="34" charset="-122"/>
                  <a:ea typeface="微软雅黑" pitchFamily="34" charset="-122"/>
                </a:rPr>
                <a:t>itheima</a:t>
              </a:r>
              <a:r>
                <a:rPr lang="en-US" altLang="zh-CN" sz="1200" b="1" kern="0" dirty="0" smtClean="0">
                  <a:solidFill>
                    <a:prstClr val="white"/>
                  </a:solidFill>
                  <a:latin typeface="微软雅黑" pitchFamily="34" charset="-122"/>
                  <a:ea typeface="微软雅黑" pitchFamily="34" charset="-122"/>
                </a:rPr>
                <a:t> </a:t>
              </a:r>
              <a:r>
                <a:rPr lang="en-US" altLang="zh-CN" sz="1200" b="1" kern="0" dirty="0">
                  <a:solidFill>
                    <a:prstClr val="white"/>
                  </a:solidFill>
                  <a:latin typeface="微软雅黑" pitchFamily="34" charset="-122"/>
                  <a:ea typeface="微软雅黑" pitchFamily="34" charset="-122"/>
                </a:rPr>
                <a:t>is the programmer's dream cradle</a:t>
              </a:r>
              <a:r>
                <a:rPr lang="zh-CN" altLang="en-US" sz="1200" b="1" kern="0" dirty="0">
                  <a:solidFill>
                    <a:prstClr val="white"/>
                  </a:solidFill>
                  <a:latin typeface="微软雅黑" pitchFamily="34" charset="-122"/>
                  <a:ea typeface="微软雅黑" pitchFamily="34" charset="-122"/>
                </a:rPr>
                <a:t>，</a:t>
              </a:r>
              <a:r>
                <a:rPr lang="en-US" altLang="zh-CN" sz="1200" b="1" kern="0" dirty="0">
                  <a:solidFill>
                    <a:prstClr val="white"/>
                  </a:solidFill>
                  <a:latin typeface="微软雅黑" pitchFamily="34" charset="-122"/>
                  <a:ea typeface="微软雅黑" pitchFamily="34" charset="-122"/>
                </a:rPr>
                <a:t>Welcome to </a:t>
              </a:r>
              <a:r>
                <a:rPr lang="en-US" altLang="zh-CN" sz="1200" b="1" kern="0" dirty="0" err="1">
                  <a:solidFill>
                    <a:prstClr val="white"/>
                  </a:solidFill>
                  <a:latin typeface="微软雅黑" pitchFamily="34" charset="-122"/>
                  <a:ea typeface="微软雅黑" pitchFamily="34" charset="-122"/>
                </a:rPr>
                <a:t>itheima</a:t>
              </a:r>
              <a:r>
                <a:rPr lang="zh-CN" altLang="en-US" sz="1200" b="1" kern="0" dirty="0">
                  <a:solidFill>
                    <a:prstClr val="white"/>
                  </a:solidFill>
                  <a:latin typeface="微软雅黑" pitchFamily="34" charset="-122"/>
                  <a:ea typeface="微软雅黑" pitchFamily="34" charset="-122"/>
                </a:rPr>
                <a:t>！</a:t>
              </a:r>
              <a:r>
                <a:rPr lang="en-US" altLang="zh-CN" sz="1200" b="1" kern="0" dirty="0">
                  <a:solidFill>
                    <a:prstClr val="white"/>
                  </a:solidFill>
                  <a:latin typeface="微软雅黑" pitchFamily="34" charset="-122"/>
                  <a:ea typeface="微软雅黑" pitchFamily="34" charset="-122"/>
                </a:rPr>
                <a:t>&lt;/p&gt;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7 &lt;/</a:t>
              </a:r>
              <a:r>
                <a:rPr lang="en-US" altLang="zh-CN" sz="1200" b="1" kern="0" dirty="0">
                  <a:solidFill>
                    <a:prstClr val="white"/>
                  </a:solidFill>
                  <a:latin typeface="微软雅黑" pitchFamily="34" charset="-122"/>
                  <a:ea typeface="微软雅黑" pitchFamily="34" charset="-122"/>
                </a:rPr>
                <a:t>body&gt;</a:t>
              </a:r>
            </a:p>
            <a:p>
              <a:pPr marL="0" lvl="0" indent="0" eaLnBrk="0" hangingPunct="0">
                <a:lnSpc>
                  <a:spcPct val="200000"/>
                </a:lnSpc>
                <a:defRPr/>
              </a:pPr>
              <a:r>
                <a:rPr lang="en-US" altLang="zh-CN" sz="1200" b="1" kern="0" dirty="0">
                  <a:solidFill>
                    <a:prstClr val="white"/>
                  </a:solidFill>
                  <a:latin typeface="微软雅黑" pitchFamily="34" charset="-122"/>
                  <a:ea typeface="微软雅黑" pitchFamily="34" charset="-122"/>
                </a:rPr>
                <a:t> </a:t>
              </a:r>
              <a:r>
                <a:rPr lang="en-US" altLang="zh-CN" sz="1200" b="1" kern="0" dirty="0" smtClean="0">
                  <a:solidFill>
                    <a:prstClr val="white"/>
                  </a:solidFill>
                  <a:latin typeface="微软雅黑" pitchFamily="34" charset="-122"/>
                  <a:ea typeface="微软雅黑" pitchFamily="34" charset="-122"/>
                </a:rPr>
                <a:t>8 &lt;/</a:t>
              </a:r>
              <a:r>
                <a:rPr lang="en-US" altLang="zh-CN" sz="1200" b="1" kern="0" dirty="0">
                  <a:solidFill>
                    <a:prstClr val="white"/>
                  </a:solidFill>
                  <a:latin typeface="微软雅黑" pitchFamily="34" charset="-122"/>
                  <a:ea typeface="微软雅黑" pitchFamily="34" charset="-122"/>
                </a:rPr>
                <a:t>html&gt;</a:t>
              </a:r>
            </a:p>
          </p:txBody>
        </p:sp>
      </p:grpSp>
      <p:sp>
        <p:nvSpPr>
          <p:cNvPr id="10" name="矩形 9"/>
          <p:cNvSpPr/>
          <p:nvPr/>
        </p:nvSpPr>
        <p:spPr>
          <a:xfrm>
            <a:off x="1328391" y="4551971"/>
            <a:ext cx="3015009" cy="377765"/>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91566" y="4174206"/>
            <a:ext cx="4117721" cy="1155276"/>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6701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346" y="2174875"/>
            <a:ext cx="5001323" cy="2010056"/>
          </a:xfrm>
          <a:prstGeom prst="rect">
            <a:avLst/>
          </a:prstGeom>
        </p:spPr>
      </p:pic>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替换</a:t>
            </a:r>
            <a:r>
              <a:rPr lang="zh-CN" altLang="en-US" sz="2000" b="1" dirty="0">
                <a:solidFill>
                  <a:schemeClr val="tx1">
                    <a:lumMod val="50000"/>
                    <a:lumOff val="50000"/>
                  </a:schemeClr>
                </a:solidFill>
                <a:latin typeface="微软雅黑" pitchFamily="34" charset="-122"/>
                <a:ea typeface="微软雅黑" pitchFamily="34" charset="-122"/>
              </a:rPr>
              <a:t>网站响应内容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703291" y="3150347"/>
            <a:ext cx="1727859"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30899" y="3590618"/>
            <a:ext cx="660401"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19098" y="4445863"/>
            <a:ext cx="8255001" cy="369332"/>
          </a:xfrm>
          <a:prstGeom prst="rect">
            <a:avLst/>
          </a:prstGeom>
        </p:spPr>
        <p:txBody>
          <a:bodyPr wrap="square">
            <a:spAutoFit/>
          </a:bodyPr>
          <a:lstStyle/>
          <a:p>
            <a:r>
              <a:rPr lang="zh-CN" altLang="zh-CN" dirty="0">
                <a:solidFill>
                  <a:srgbClr val="FF0000"/>
                </a:solidFill>
              </a:rPr>
              <a:t>根据</a:t>
            </a:r>
            <a:r>
              <a:rPr lang="en-US" altLang="zh-CN" dirty="0">
                <a:solidFill>
                  <a:srgbClr val="FF0000"/>
                </a:solidFill>
              </a:rPr>
              <a:t>Nginx</a:t>
            </a:r>
            <a:r>
              <a:rPr lang="zh-CN" altLang="zh-CN" dirty="0">
                <a:solidFill>
                  <a:srgbClr val="FF0000"/>
                </a:solidFill>
              </a:rPr>
              <a:t>的配置，仅替换了</a:t>
            </a:r>
            <a:r>
              <a:rPr lang="en-US" altLang="zh-CN" dirty="0">
                <a:solidFill>
                  <a:srgbClr val="FF0000"/>
                </a:solidFill>
              </a:rPr>
              <a:t>&lt;h1&gt;</a:t>
            </a:r>
            <a:r>
              <a:rPr lang="zh-CN" altLang="zh-CN" dirty="0">
                <a:solidFill>
                  <a:srgbClr val="FF0000"/>
                </a:solidFill>
              </a:rPr>
              <a:t>中的“</a:t>
            </a:r>
            <a:r>
              <a:rPr lang="en-US" altLang="zh-CN" dirty="0" err="1">
                <a:solidFill>
                  <a:srgbClr val="FF0000"/>
                </a:solidFill>
              </a:rPr>
              <a:t>itheima</a:t>
            </a:r>
            <a:r>
              <a:rPr lang="zh-CN" altLang="zh-CN" dirty="0">
                <a:solidFill>
                  <a:srgbClr val="FF0000"/>
                </a:solidFill>
              </a:rPr>
              <a:t>”， </a:t>
            </a:r>
            <a:r>
              <a:rPr lang="en-US" altLang="zh-CN" dirty="0">
                <a:solidFill>
                  <a:srgbClr val="FF0000"/>
                </a:solidFill>
              </a:rPr>
              <a:t>&lt;p&gt;</a:t>
            </a:r>
            <a:r>
              <a:rPr lang="zh-CN" altLang="zh-CN" dirty="0">
                <a:solidFill>
                  <a:srgbClr val="FF0000"/>
                </a:solidFill>
              </a:rPr>
              <a:t>标签中内容并未被替换</a:t>
            </a:r>
            <a:r>
              <a:rPr lang="zh-CN" altLang="zh-CN" dirty="0" smtClean="0">
                <a:solidFill>
                  <a:srgbClr val="FF0000"/>
                </a:solidFill>
              </a:rPr>
              <a:t>。</a:t>
            </a:r>
            <a:endParaRPr lang="zh-CN" altLang="zh-CN" dirty="0">
              <a:solidFill>
                <a:srgbClr val="FF0000"/>
              </a:solidFill>
            </a:endParaRPr>
          </a:p>
        </p:txBody>
      </p:sp>
      <p:sp>
        <p:nvSpPr>
          <p:cNvPr id="10" name="矩形 9"/>
          <p:cNvSpPr/>
          <p:nvPr/>
        </p:nvSpPr>
        <p:spPr>
          <a:xfrm>
            <a:off x="1853345" y="3616018"/>
            <a:ext cx="660401" cy="37776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69322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替换</a:t>
            </a:r>
            <a:r>
              <a:rPr lang="zh-CN" altLang="en-US" sz="2000" b="1" dirty="0">
                <a:solidFill>
                  <a:schemeClr val="tx1">
                    <a:lumMod val="50000"/>
                    <a:lumOff val="50000"/>
                  </a:schemeClr>
                </a:solidFill>
                <a:latin typeface="微软雅黑" pitchFamily="34" charset="-122"/>
                <a:ea typeface="微软雅黑" pitchFamily="34" charset="-122"/>
              </a:rPr>
              <a:t>网站响应内容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362198" y="1948174"/>
            <a:ext cx="8401792" cy="1754326"/>
          </a:xfrm>
          <a:prstGeom prst="rect">
            <a:avLst/>
          </a:prstGeom>
        </p:spPr>
        <p:txBody>
          <a:bodyPr wrap="square">
            <a:spAutoFit/>
          </a:bodyPr>
          <a:lstStyle/>
          <a:p>
            <a:pPr>
              <a:lnSpc>
                <a:spcPct val="200000"/>
              </a:lnSpc>
            </a:pPr>
            <a:r>
              <a:rPr lang="zh-CN" altLang="en-US" dirty="0" smtClean="0"/>
              <a:t>默认</a:t>
            </a:r>
            <a:r>
              <a:rPr lang="zh-CN" altLang="en-US" dirty="0"/>
              <a:t>情况下，</a:t>
            </a:r>
            <a:r>
              <a:rPr lang="en-US" altLang="zh-CN" dirty="0" err="1"/>
              <a:t>sub_filter</a:t>
            </a:r>
            <a:r>
              <a:rPr lang="zh-CN" altLang="en-US" dirty="0"/>
              <a:t>指令执行</a:t>
            </a:r>
            <a:r>
              <a:rPr lang="zh-CN" altLang="en-US" b="1" u="sng" dirty="0">
                <a:solidFill>
                  <a:srgbClr val="0070C0"/>
                </a:solidFill>
              </a:rPr>
              <a:t>替换的次数</a:t>
            </a:r>
            <a:r>
              <a:rPr lang="zh-CN" altLang="en-US" dirty="0"/>
              <a:t>由</a:t>
            </a:r>
            <a:r>
              <a:rPr lang="en-US" altLang="zh-CN" b="1" u="sng" dirty="0" err="1">
                <a:solidFill>
                  <a:srgbClr val="0070C0"/>
                </a:solidFill>
              </a:rPr>
              <a:t>sub_filter_once</a:t>
            </a:r>
            <a:r>
              <a:rPr lang="zh-CN" altLang="en-US" b="1" u="sng" dirty="0">
                <a:solidFill>
                  <a:srgbClr val="0070C0"/>
                </a:solidFill>
              </a:rPr>
              <a:t>指令</a:t>
            </a:r>
            <a:r>
              <a:rPr lang="zh-CN" altLang="en-US" dirty="0"/>
              <a:t>决定，默认情况下</a:t>
            </a:r>
            <a:r>
              <a:rPr lang="en-US" altLang="zh-CN" dirty="0" err="1"/>
              <a:t>sub_filter_once</a:t>
            </a:r>
            <a:r>
              <a:rPr lang="zh-CN" altLang="en-US" dirty="0"/>
              <a:t>指令的值设置为</a:t>
            </a:r>
            <a:r>
              <a:rPr lang="en-US" altLang="zh-CN" dirty="0"/>
              <a:t>on</a:t>
            </a:r>
            <a:r>
              <a:rPr lang="zh-CN" altLang="en-US" dirty="0"/>
              <a:t>，表示仅替换一次</a:t>
            </a:r>
            <a:r>
              <a:rPr lang="zh-CN" altLang="en-US" dirty="0" smtClean="0"/>
              <a:t>。</a:t>
            </a:r>
            <a:endParaRPr lang="en-US" altLang="zh-CN" dirty="0" smtClean="0"/>
          </a:p>
          <a:p>
            <a:pPr>
              <a:lnSpc>
                <a:spcPct val="200000"/>
              </a:lnSpc>
            </a:pPr>
            <a:r>
              <a:rPr lang="zh-CN" altLang="en-US" dirty="0" smtClean="0"/>
              <a:t>接下来，修改配置文件添加</a:t>
            </a:r>
            <a:r>
              <a:rPr lang="zh-CN" altLang="en-US" dirty="0"/>
              <a:t>如下</a:t>
            </a:r>
            <a:r>
              <a:rPr lang="zh-CN" altLang="en-US" dirty="0" smtClean="0"/>
              <a:t>指令，允许</a:t>
            </a:r>
            <a:r>
              <a:rPr lang="zh-CN" altLang="en-US" dirty="0"/>
              <a:t>替换响应内容中全部出现的“</a:t>
            </a:r>
            <a:r>
              <a:rPr lang="en-US" altLang="zh-CN" dirty="0" err="1" smtClean="0"/>
              <a:t>itheima</a:t>
            </a:r>
            <a:r>
              <a:rPr lang="zh-CN" altLang="en-US" dirty="0" smtClean="0"/>
              <a:t>”</a:t>
            </a:r>
            <a:endParaRPr lang="zh-CN" altLang="en-US" dirty="0"/>
          </a:p>
        </p:txBody>
      </p:sp>
      <p:grpSp>
        <p:nvGrpSpPr>
          <p:cNvPr id="10" name="组合 2"/>
          <p:cNvGrpSpPr>
            <a:grpSpLocks/>
          </p:cNvGrpSpPr>
          <p:nvPr/>
        </p:nvGrpSpPr>
        <p:grpSpPr bwMode="auto">
          <a:xfrm>
            <a:off x="2209800" y="4000500"/>
            <a:ext cx="4927600" cy="787400"/>
            <a:chOff x="3474760" y="3515222"/>
            <a:chExt cx="1644072" cy="1297751"/>
          </a:xfrm>
        </p:grpSpPr>
        <p:sp>
          <p:nvSpPr>
            <p:cNvPr id="11" name="矩形 1"/>
            <p:cNvSpPr>
              <a:spLocks noChangeArrowheads="1"/>
            </p:cNvSpPr>
            <p:nvPr/>
          </p:nvSpPr>
          <p:spPr bwMode="auto">
            <a:xfrm>
              <a:off x="3474760" y="3515222"/>
              <a:ext cx="1638188" cy="129775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2" name="矩形 11"/>
            <p:cNvSpPr>
              <a:spLocks noChangeArrowheads="1"/>
            </p:cNvSpPr>
            <p:nvPr/>
          </p:nvSpPr>
          <p:spPr bwMode="auto">
            <a:xfrm>
              <a:off x="3536156" y="3596108"/>
              <a:ext cx="1582676" cy="84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err="1">
                  <a:solidFill>
                    <a:prstClr val="white"/>
                  </a:solidFill>
                  <a:latin typeface="微软雅黑" pitchFamily="34" charset="-122"/>
                  <a:ea typeface="微软雅黑" pitchFamily="34" charset="-122"/>
                </a:rPr>
                <a:t>sub_filter_once</a:t>
              </a:r>
              <a:r>
                <a:rPr lang="en-US" altLang="zh-CN" sz="1600" b="1" kern="0" dirty="0">
                  <a:solidFill>
                    <a:prstClr val="white"/>
                  </a:solidFill>
                  <a:latin typeface="微软雅黑" pitchFamily="34" charset="-122"/>
                  <a:ea typeface="微软雅黑" pitchFamily="34" charset="-122"/>
                </a:rPr>
                <a:t> off;</a:t>
              </a:r>
            </a:p>
          </p:txBody>
        </p:sp>
      </p:grpSp>
    </p:spTree>
    <p:custDataLst>
      <p:tags r:id="rId1"/>
    </p:custDataLst>
    <p:extLst>
      <p:ext uri="{BB962C8B-B14F-4D97-AF65-F5344CB8AC3E}">
        <p14:creationId xmlns:p14="http://schemas.microsoft.com/office/powerpoint/2010/main" val="3616564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替换</a:t>
            </a:r>
            <a:r>
              <a:rPr lang="zh-CN" altLang="en-US" sz="2000" b="1" dirty="0">
                <a:solidFill>
                  <a:schemeClr val="tx1">
                    <a:lumMod val="50000"/>
                    <a:lumOff val="50000"/>
                  </a:schemeClr>
                </a:solidFill>
                <a:latin typeface="微软雅黑" pitchFamily="34" charset="-122"/>
                <a:ea typeface="微软雅黑" pitchFamily="34" charset="-122"/>
              </a:rPr>
              <a:t>网站响应内容</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338" y="2423972"/>
            <a:ext cx="5363324" cy="2010056"/>
          </a:xfrm>
          <a:prstGeom prst="rect">
            <a:avLst/>
          </a:prstGeom>
        </p:spPr>
      </p:pic>
      <p:sp>
        <p:nvSpPr>
          <p:cNvPr id="13" name="矩形 12"/>
          <p:cNvSpPr/>
          <p:nvPr/>
        </p:nvSpPr>
        <p:spPr>
          <a:xfrm>
            <a:off x="3682999" y="3240117"/>
            <a:ext cx="1905001" cy="557183"/>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968499" y="3849717"/>
            <a:ext cx="838202" cy="442883"/>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222999" y="3811617"/>
            <a:ext cx="838202" cy="442883"/>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35099" y="4509363"/>
            <a:ext cx="6507638" cy="369332"/>
          </a:xfrm>
          <a:prstGeom prst="rect">
            <a:avLst/>
          </a:prstGeom>
        </p:spPr>
        <p:txBody>
          <a:bodyPr wrap="square">
            <a:spAutoFit/>
          </a:bodyPr>
          <a:lstStyle/>
          <a:p>
            <a:r>
              <a:rPr lang="zh-CN" altLang="zh-CN" dirty="0">
                <a:solidFill>
                  <a:srgbClr val="FF0000"/>
                </a:solidFill>
              </a:rPr>
              <a:t>根据</a:t>
            </a:r>
            <a:r>
              <a:rPr lang="en-US" altLang="zh-CN" dirty="0">
                <a:solidFill>
                  <a:srgbClr val="FF0000"/>
                </a:solidFill>
              </a:rPr>
              <a:t>Nginx</a:t>
            </a:r>
            <a:r>
              <a:rPr lang="zh-CN" altLang="zh-CN" dirty="0">
                <a:solidFill>
                  <a:srgbClr val="FF0000"/>
                </a:solidFill>
              </a:rPr>
              <a:t>的配置</a:t>
            </a:r>
            <a:r>
              <a:rPr lang="zh-CN" altLang="zh-CN" dirty="0" smtClean="0">
                <a:solidFill>
                  <a:srgbClr val="FF0000"/>
                </a:solidFill>
              </a:rPr>
              <a:t>，替换了</a:t>
            </a:r>
            <a:r>
              <a:rPr lang="zh-CN" altLang="en-US" dirty="0" smtClean="0">
                <a:solidFill>
                  <a:srgbClr val="FF0000"/>
                </a:solidFill>
              </a:rPr>
              <a:t>响应内容中全部出现的</a:t>
            </a:r>
            <a:r>
              <a:rPr lang="zh-CN" altLang="zh-CN" dirty="0" smtClean="0">
                <a:solidFill>
                  <a:srgbClr val="FF0000"/>
                </a:solidFill>
              </a:rPr>
              <a:t>“</a:t>
            </a:r>
            <a:r>
              <a:rPr lang="en-US" altLang="zh-CN" dirty="0" err="1" smtClean="0">
                <a:solidFill>
                  <a:srgbClr val="FF0000"/>
                </a:solidFill>
              </a:rPr>
              <a:t>itheima</a:t>
            </a:r>
            <a:r>
              <a:rPr lang="zh-CN" altLang="zh-CN" dirty="0" smtClean="0">
                <a:solidFill>
                  <a:srgbClr val="FF0000"/>
                </a:solidFill>
              </a:rPr>
              <a:t>”。</a:t>
            </a:r>
            <a:endParaRPr lang="zh-CN" altLang="zh-CN" dirty="0">
              <a:solidFill>
                <a:srgbClr val="FF0000"/>
              </a:solidFill>
            </a:endParaRPr>
          </a:p>
        </p:txBody>
      </p:sp>
    </p:spTree>
    <p:custDataLst>
      <p:tags r:id="rId1"/>
    </p:custDataLst>
    <p:extLst>
      <p:ext uri="{BB962C8B-B14F-4D97-AF65-F5344CB8AC3E}">
        <p14:creationId xmlns:p14="http://schemas.microsoft.com/office/powerpoint/2010/main" val="463188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sz="2000" dirty="0" smtClean="0"/>
              <a:t>7.3 </a:t>
            </a:r>
            <a:r>
              <a:rPr lang="zh-CN" altLang="en-US" sz="2000" dirty="0" smtClean="0"/>
              <a:t>查看</a:t>
            </a:r>
            <a:r>
              <a:rPr lang="zh-CN" altLang="en-US" sz="2000" dirty="0"/>
              <a:t>响应状态与替换响应内容</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zh-CN" altLang="en-US" sz="2000" b="1" dirty="0" smtClean="0">
                <a:solidFill>
                  <a:schemeClr val="tx1">
                    <a:lumMod val="50000"/>
                    <a:lumOff val="50000"/>
                  </a:schemeClr>
                </a:solidFill>
                <a:latin typeface="微软雅黑" pitchFamily="34" charset="-122"/>
                <a:ea typeface="微软雅黑" pitchFamily="34" charset="-122"/>
              </a:rPr>
              <a:t>替换</a:t>
            </a:r>
            <a:r>
              <a:rPr lang="zh-CN" altLang="en-US" sz="2000" b="1" dirty="0">
                <a:solidFill>
                  <a:schemeClr val="tx1">
                    <a:lumMod val="50000"/>
                    <a:lumOff val="50000"/>
                  </a:schemeClr>
                </a:solidFill>
                <a:latin typeface="微软雅黑" pitchFamily="34" charset="-122"/>
                <a:ea typeface="微软雅黑" pitchFamily="34" charset="-122"/>
              </a:rPr>
              <a:t>网站响应内容</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圆角矩形 8"/>
          <p:cNvSpPr/>
          <p:nvPr/>
        </p:nvSpPr>
        <p:spPr>
          <a:xfrm>
            <a:off x="3278447" y="214407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41835" y="2576123"/>
            <a:ext cx="7474581" cy="2293037"/>
            <a:chOff x="971600" y="1988840"/>
            <a:chExt cx="7200728" cy="2160240"/>
          </a:xfrm>
        </p:grpSpPr>
        <p:sp>
          <p:nvSpPr>
            <p:cNvPr id="11" name="流程图: 过程 10"/>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可选过程 11"/>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278447" y="2072068"/>
            <a:ext cx="2315917" cy="504056"/>
            <a:chOff x="3408211" y="1484784"/>
            <a:chExt cx="2315917" cy="504056"/>
          </a:xfrm>
        </p:grpSpPr>
        <p:sp>
          <p:nvSpPr>
            <p:cNvPr id="17" name="椭圆 16"/>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3" name="矩形 2"/>
          <p:cNvSpPr/>
          <p:nvPr/>
        </p:nvSpPr>
        <p:spPr>
          <a:xfrm>
            <a:off x="1028700" y="2605038"/>
            <a:ext cx="7286961" cy="2169825"/>
          </a:xfrm>
          <a:prstGeom prst="rect">
            <a:avLst/>
          </a:prstGeom>
        </p:spPr>
        <p:txBody>
          <a:bodyPr wrap="square">
            <a:spAutoFit/>
          </a:bodyPr>
          <a:lstStyle/>
          <a:p>
            <a:pPr>
              <a:lnSpc>
                <a:spcPct val="150000"/>
              </a:lnSpc>
            </a:pPr>
            <a:r>
              <a:rPr lang="zh-CN" altLang="zh-CN" dirty="0"/>
              <a:t>除了上述提到的指令外，在替换网站响应内容时，还可以使用</a:t>
            </a:r>
            <a:r>
              <a:rPr lang="en-US" altLang="zh-CN" b="1" u="sng" dirty="0" err="1">
                <a:solidFill>
                  <a:srgbClr val="0070C0"/>
                </a:solidFill>
              </a:rPr>
              <a:t>sub_filter_types</a:t>
            </a:r>
            <a:r>
              <a:rPr lang="zh-CN" altLang="zh-CN" b="1" u="sng" dirty="0">
                <a:solidFill>
                  <a:srgbClr val="0070C0"/>
                </a:solidFill>
              </a:rPr>
              <a:t>指令</a:t>
            </a:r>
            <a:r>
              <a:rPr lang="zh-CN" altLang="zh-CN" dirty="0"/>
              <a:t>设置需要被</a:t>
            </a:r>
            <a:r>
              <a:rPr lang="zh-CN" altLang="zh-CN" b="1" u="sng" dirty="0">
                <a:solidFill>
                  <a:srgbClr val="0070C0"/>
                </a:solidFill>
              </a:rPr>
              <a:t>替换的响应内容</a:t>
            </a:r>
            <a:r>
              <a:rPr lang="en-US" altLang="zh-CN" b="1" u="sng" dirty="0">
                <a:solidFill>
                  <a:srgbClr val="0070C0"/>
                </a:solidFill>
              </a:rPr>
              <a:t>MIME</a:t>
            </a:r>
            <a:r>
              <a:rPr lang="zh-CN" altLang="zh-CN" b="1" u="sng" dirty="0">
                <a:solidFill>
                  <a:srgbClr val="0070C0"/>
                </a:solidFill>
              </a:rPr>
              <a:t>类型</a:t>
            </a:r>
            <a:r>
              <a:rPr lang="zh-CN" altLang="zh-CN" dirty="0"/>
              <a:t>，其默认值为“</a:t>
            </a:r>
            <a:r>
              <a:rPr lang="en-US" altLang="zh-CN" dirty="0"/>
              <a:t>text/html</a:t>
            </a:r>
            <a:r>
              <a:rPr lang="zh-CN" altLang="zh-CN" dirty="0"/>
              <a:t>”，因此，若在配置文件中再次指定“</a:t>
            </a:r>
            <a:r>
              <a:rPr lang="en-US" altLang="zh-CN" dirty="0"/>
              <a:t>text/html</a:t>
            </a:r>
            <a:r>
              <a:rPr lang="zh-CN" altLang="zh-CN" dirty="0"/>
              <a:t>”，</a:t>
            </a:r>
            <a:r>
              <a:rPr lang="en-US" altLang="zh-CN" dirty="0"/>
              <a:t>Nginx</a:t>
            </a:r>
            <a:r>
              <a:rPr lang="zh-CN" altLang="zh-CN" dirty="0"/>
              <a:t>服务启动时会出现重复</a:t>
            </a:r>
            <a:r>
              <a:rPr lang="en-US" altLang="zh-CN" dirty="0"/>
              <a:t>MIME</a:t>
            </a:r>
            <a:r>
              <a:rPr lang="zh-CN" altLang="zh-CN" dirty="0"/>
              <a:t>类型的警告提示。另外，</a:t>
            </a:r>
            <a:r>
              <a:rPr lang="en-US" altLang="zh-CN" dirty="0" err="1"/>
              <a:t>sub_filter_types</a:t>
            </a:r>
            <a:r>
              <a:rPr lang="zh-CN" altLang="zh-CN" dirty="0"/>
              <a:t>指令还有一个特殊的值“</a:t>
            </a:r>
            <a:r>
              <a:rPr lang="en-US" altLang="zh-CN" dirty="0"/>
              <a:t>*</a:t>
            </a:r>
            <a:r>
              <a:rPr lang="zh-CN" altLang="zh-CN" dirty="0"/>
              <a:t>”，表示所有</a:t>
            </a:r>
            <a:r>
              <a:rPr lang="en-US" altLang="zh-CN" dirty="0"/>
              <a:t>MIME</a:t>
            </a:r>
            <a:r>
              <a:rPr lang="zh-CN" altLang="zh-CN" dirty="0"/>
              <a:t>类型。</a:t>
            </a:r>
          </a:p>
        </p:txBody>
      </p:sp>
    </p:spTree>
    <p:custDataLst>
      <p:tags r:id="rId1"/>
    </p:custDataLst>
    <p:extLst>
      <p:ext uri="{BB962C8B-B14F-4D97-AF65-F5344CB8AC3E}">
        <p14:creationId xmlns:p14="http://schemas.microsoft.com/office/powerpoint/2010/main" val="264516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err="1" smtClean="0">
                <a:solidFill>
                  <a:schemeClr val="tx1">
                    <a:lumMod val="50000"/>
                    <a:lumOff val="50000"/>
                  </a:schemeClr>
                </a:solidFill>
                <a:latin typeface="微软雅黑" pitchFamily="34" charset="-122"/>
                <a:ea typeface="微软雅黑" pitchFamily="34" charset="-122"/>
              </a:rPr>
              <a:t>gzip</a:t>
            </a:r>
            <a:r>
              <a:rPr lang="zh-CN" altLang="en-US" sz="2000" b="1" dirty="0">
                <a:solidFill>
                  <a:schemeClr val="tx1">
                    <a:lumMod val="50000"/>
                    <a:lumOff val="50000"/>
                  </a:schemeClr>
                </a:solidFill>
                <a:latin typeface="微软雅黑" pitchFamily="34" charset="-122"/>
                <a:ea typeface="微软雅黑" pitchFamily="34" charset="-122"/>
              </a:rPr>
              <a:t>压缩技术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401792" cy="2308324"/>
          </a:xfrm>
          <a:prstGeom prst="rect">
            <a:avLst/>
          </a:prstGeom>
        </p:spPr>
        <p:txBody>
          <a:bodyPr wrap="square">
            <a:spAutoFit/>
          </a:bodyPr>
          <a:lstStyle/>
          <a:p>
            <a:pPr>
              <a:lnSpc>
                <a:spcPct val="200000"/>
              </a:lnSpc>
            </a:pPr>
            <a:r>
              <a:rPr lang="en-US" altLang="zh-CN" b="1" u="sng" dirty="0" err="1">
                <a:solidFill>
                  <a:srgbClr val="0070C0"/>
                </a:solidFill>
              </a:rPr>
              <a:t>gzip</a:t>
            </a:r>
            <a:r>
              <a:rPr lang="en-US" altLang="zh-CN" b="1" u="sng" dirty="0">
                <a:solidFill>
                  <a:srgbClr val="0070C0"/>
                </a:solidFill>
              </a:rPr>
              <a:t>(GNU-ZIP)</a:t>
            </a:r>
            <a:r>
              <a:rPr lang="zh-CN" altLang="en-US" dirty="0" smtClean="0"/>
              <a:t>：是</a:t>
            </a:r>
            <a:r>
              <a:rPr lang="zh-CN" altLang="en-US" dirty="0"/>
              <a:t>一种压缩</a:t>
            </a:r>
            <a:r>
              <a:rPr lang="zh-CN" altLang="en-US" dirty="0" smtClean="0"/>
              <a:t>技术；</a:t>
            </a:r>
            <a:endParaRPr lang="en-US" altLang="zh-CN" dirty="0" smtClean="0"/>
          </a:p>
          <a:p>
            <a:pPr>
              <a:lnSpc>
                <a:spcPct val="200000"/>
              </a:lnSpc>
            </a:pPr>
            <a:r>
              <a:rPr lang="zh-CN" altLang="en-US" b="1" u="sng" dirty="0">
                <a:solidFill>
                  <a:srgbClr val="0070C0"/>
                </a:solidFill>
              </a:rPr>
              <a:t>好处</a:t>
            </a:r>
            <a:r>
              <a:rPr lang="zh-CN" altLang="en-US" dirty="0" smtClean="0"/>
              <a:t>：经过</a:t>
            </a:r>
            <a:r>
              <a:rPr lang="en-US" altLang="zh-CN" dirty="0" err="1"/>
              <a:t>gzip</a:t>
            </a:r>
            <a:r>
              <a:rPr lang="zh-CN" altLang="en-US" dirty="0"/>
              <a:t>压缩后，页面大小可以变为原来的</a:t>
            </a:r>
            <a:r>
              <a:rPr lang="en-US" altLang="zh-CN" dirty="0"/>
              <a:t>30%</a:t>
            </a:r>
            <a:r>
              <a:rPr lang="zh-CN" altLang="en-US" dirty="0"/>
              <a:t>甚至更</a:t>
            </a:r>
            <a:r>
              <a:rPr lang="zh-CN" altLang="en-US" dirty="0" smtClean="0"/>
              <a:t>小，提高用户</a:t>
            </a:r>
            <a:r>
              <a:rPr lang="zh-CN" altLang="en-US" dirty="0"/>
              <a:t>浏览页面</a:t>
            </a:r>
            <a:r>
              <a:rPr lang="zh-CN" altLang="en-US" dirty="0" smtClean="0"/>
              <a:t>的速度；</a:t>
            </a:r>
            <a:endParaRPr lang="en-US" altLang="zh-CN" dirty="0" smtClean="0"/>
          </a:p>
          <a:p>
            <a:pPr>
              <a:lnSpc>
                <a:spcPct val="200000"/>
              </a:lnSpc>
            </a:pPr>
            <a:r>
              <a:rPr lang="zh-CN" altLang="en-US" b="1" u="sng" dirty="0">
                <a:solidFill>
                  <a:srgbClr val="0070C0"/>
                </a:solidFill>
              </a:rPr>
              <a:t>条件</a:t>
            </a:r>
            <a:r>
              <a:rPr lang="zh-CN" altLang="en-US" dirty="0" smtClean="0"/>
              <a:t>：</a:t>
            </a:r>
            <a:r>
              <a:rPr lang="en-US" altLang="zh-CN" dirty="0" err="1" smtClean="0"/>
              <a:t>gzip</a:t>
            </a:r>
            <a:r>
              <a:rPr lang="zh-CN" altLang="en-US" dirty="0"/>
              <a:t>网页压缩的实现需要浏览器和服务器的</a:t>
            </a:r>
            <a:r>
              <a:rPr lang="zh-CN" altLang="en-US" dirty="0" smtClean="0"/>
              <a:t>支持。</a:t>
            </a:r>
            <a:endParaRPr lang="zh-CN" altLang="en-US" dirty="0"/>
          </a:p>
        </p:txBody>
      </p:sp>
    </p:spTree>
    <p:custDataLst>
      <p:tags r:id="rId1"/>
    </p:custDataLst>
    <p:extLst>
      <p:ext uri="{BB962C8B-B14F-4D97-AF65-F5344CB8AC3E}">
        <p14:creationId xmlns:p14="http://schemas.microsoft.com/office/powerpoint/2010/main" val="12403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err="1" smtClean="0">
                <a:solidFill>
                  <a:schemeClr val="tx1">
                    <a:lumMod val="50000"/>
                    <a:lumOff val="50000"/>
                  </a:schemeClr>
                </a:solidFill>
                <a:latin typeface="微软雅黑" pitchFamily="34" charset="-122"/>
                <a:ea typeface="微软雅黑" pitchFamily="34" charset="-122"/>
              </a:rPr>
              <a:t>gzip</a:t>
            </a:r>
            <a:r>
              <a:rPr lang="zh-CN" altLang="en-US" sz="2000" b="1" dirty="0">
                <a:solidFill>
                  <a:schemeClr val="tx1">
                    <a:lumMod val="50000"/>
                    <a:lumOff val="50000"/>
                  </a:schemeClr>
                </a:solidFill>
                <a:latin typeface="微软雅黑" pitchFamily="34" charset="-122"/>
                <a:ea typeface="微软雅黑" pitchFamily="34" charset="-122"/>
              </a:rPr>
              <a:t>压缩技术</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6014416"/>
              </p:ext>
            </p:extLst>
          </p:nvPr>
        </p:nvGraphicFramePr>
        <p:xfrm>
          <a:off x="347324" y="2171700"/>
          <a:ext cx="8449352" cy="1663700"/>
        </p:xfrm>
        <a:graphic>
          <a:graphicData uri="http://schemas.openxmlformats.org/presentationml/2006/ole">
            <mc:AlternateContent xmlns:mc="http://schemas.openxmlformats.org/markup-compatibility/2006">
              <mc:Choice xmlns:v="urn:schemas-microsoft-com:vml" Requires="v">
                <p:oleObj spid="_x0000_s18486" name="Visio" r:id="rId5" imgW="7991730" imgH="1571625" progId="Visio.Drawing.11">
                  <p:embed/>
                </p:oleObj>
              </mc:Choice>
              <mc:Fallback>
                <p:oleObj name="Visio" r:id="rId5" imgW="7991730" imgH="157162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324" y="2171700"/>
                        <a:ext cx="8449352" cy="1663700"/>
                      </a:xfrm>
                      <a:prstGeom prst="rect">
                        <a:avLst/>
                      </a:prstGeom>
                      <a:noFill/>
                    </p:spPr>
                  </p:pic>
                </p:oleObj>
              </mc:Fallback>
            </mc:AlternateContent>
          </a:graphicData>
        </a:graphic>
      </p:graphicFrame>
      <p:sp>
        <p:nvSpPr>
          <p:cNvPr id="4" name="矩形 3"/>
          <p:cNvSpPr/>
          <p:nvPr/>
        </p:nvSpPr>
        <p:spPr>
          <a:xfrm>
            <a:off x="347324" y="4065538"/>
            <a:ext cx="8449352" cy="1754326"/>
          </a:xfrm>
          <a:prstGeom prst="rect">
            <a:avLst/>
          </a:prstGeom>
        </p:spPr>
        <p:txBody>
          <a:bodyPr wrap="square">
            <a:spAutoFit/>
          </a:bodyPr>
          <a:lstStyle/>
          <a:p>
            <a:pPr>
              <a:lnSpc>
                <a:spcPct val="150000"/>
              </a:lnSpc>
            </a:pPr>
            <a:r>
              <a:rPr lang="en-US" altLang="zh-CN" dirty="0" err="1"/>
              <a:t>gzip</a:t>
            </a:r>
            <a:r>
              <a:rPr lang="zh-CN" altLang="zh-CN" dirty="0"/>
              <a:t>压缩的过程</a:t>
            </a:r>
            <a:r>
              <a:rPr lang="zh-CN" altLang="zh-CN" dirty="0" smtClean="0"/>
              <a:t>，</a:t>
            </a:r>
            <a:r>
              <a:rPr lang="zh-CN" altLang="zh-CN" b="1" u="sng" dirty="0">
                <a:solidFill>
                  <a:srgbClr val="0070C0"/>
                </a:solidFill>
              </a:rPr>
              <a:t>首先在服务器端压缩</a:t>
            </a:r>
            <a:r>
              <a:rPr lang="zh-CN" altLang="zh-CN" dirty="0"/>
              <a:t>，然后传到</a:t>
            </a:r>
            <a:r>
              <a:rPr lang="zh-CN" altLang="zh-CN" b="1" u="sng" dirty="0">
                <a:solidFill>
                  <a:srgbClr val="0070C0"/>
                </a:solidFill>
              </a:rPr>
              <a:t>浏览器端后解压</a:t>
            </a:r>
            <a:r>
              <a:rPr lang="zh-CN" altLang="zh-CN" dirty="0" smtClean="0"/>
              <a:t>。当</a:t>
            </a:r>
            <a:r>
              <a:rPr lang="zh-CN" altLang="zh-CN" dirty="0"/>
              <a:t>浏览器支持</a:t>
            </a:r>
            <a:r>
              <a:rPr lang="en-US" altLang="zh-CN" dirty="0" err="1"/>
              <a:t>gzip</a:t>
            </a:r>
            <a:r>
              <a:rPr lang="zh-CN" altLang="zh-CN" dirty="0"/>
              <a:t>解压时，会在请求消息头中包含“</a:t>
            </a:r>
            <a:r>
              <a:rPr lang="en-US" altLang="zh-CN" b="1" u="sng" dirty="0">
                <a:solidFill>
                  <a:srgbClr val="0070C0"/>
                </a:solidFill>
              </a:rPr>
              <a:t>Accept-Encoding: </a:t>
            </a:r>
            <a:r>
              <a:rPr lang="en-US" altLang="zh-CN" b="1" u="sng" dirty="0" err="1">
                <a:solidFill>
                  <a:srgbClr val="0070C0"/>
                </a:solidFill>
              </a:rPr>
              <a:t>gzip</a:t>
            </a:r>
            <a:r>
              <a:rPr lang="zh-CN" altLang="zh-CN" dirty="0"/>
              <a:t>”，这样</a:t>
            </a:r>
            <a:r>
              <a:rPr lang="en-US" altLang="zh-CN" dirty="0"/>
              <a:t>Nginx</a:t>
            </a:r>
            <a:r>
              <a:rPr lang="zh-CN" altLang="zh-CN" dirty="0"/>
              <a:t>就会向浏览器发送经过</a:t>
            </a:r>
            <a:r>
              <a:rPr lang="en-US" altLang="zh-CN" dirty="0" err="1"/>
              <a:t>gzip</a:t>
            </a:r>
            <a:r>
              <a:rPr lang="zh-CN" altLang="zh-CN" dirty="0"/>
              <a:t>后的内容，同时在响应消息头中加入“</a:t>
            </a:r>
            <a:r>
              <a:rPr lang="en-US" altLang="zh-CN" b="1" u="sng" dirty="0">
                <a:solidFill>
                  <a:srgbClr val="0070C0"/>
                </a:solidFill>
              </a:rPr>
              <a:t>Content-Encoding: </a:t>
            </a:r>
            <a:r>
              <a:rPr lang="en-US" altLang="zh-CN" b="1" u="sng" dirty="0" err="1">
                <a:solidFill>
                  <a:srgbClr val="0070C0"/>
                </a:solidFill>
              </a:rPr>
              <a:t>gzip</a:t>
            </a:r>
            <a:r>
              <a:rPr lang="zh-CN" altLang="zh-CN" dirty="0"/>
              <a:t>”，声明这是</a:t>
            </a:r>
            <a:r>
              <a:rPr lang="en-US" altLang="zh-CN" dirty="0" err="1"/>
              <a:t>gzip</a:t>
            </a:r>
            <a:r>
              <a:rPr lang="zh-CN" altLang="zh-CN" dirty="0"/>
              <a:t>后的内容，告知浏览器要先解压后才能解析输出。</a:t>
            </a:r>
          </a:p>
        </p:txBody>
      </p:sp>
    </p:spTree>
    <p:custDataLst>
      <p:tags r:id="rId2"/>
    </p:custDataLst>
    <p:extLst>
      <p:ext uri="{BB962C8B-B14F-4D97-AF65-F5344CB8AC3E}">
        <p14:creationId xmlns:p14="http://schemas.microsoft.com/office/powerpoint/2010/main" val="38476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111907"/>
          </a:xfrm>
          <a:prstGeom prst="rect">
            <a:avLst/>
          </a:prstGeom>
        </p:spPr>
        <p:txBody>
          <a:bodyPr wrap="square">
            <a:spAutoFit/>
          </a:bodyPr>
          <a:lstStyle/>
          <a:p>
            <a:pPr>
              <a:lnSpc>
                <a:spcPct val="200000"/>
              </a:lnSpc>
            </a:pPr>
            <a:r>
              <a:rPr lang="en-US" altLang="zh-CN" dirty="0" smtClean="0"/>
              <a:t>Nginx</a:t>
            </a:r>
            <a:r>
              <a:rPr lang="zh-CN" altLang="en-US" dirty="0"/>
              <a:t>服务器为网页压缩专门提供了</a:t>
            </a:r>
            <a:r>
              <a:rPr lang="en-US" altLang="zh-CN" b="1" u="sng" dirty="0" err="1">
                <a:solidFill>
                  <a:srgbClr val="0070C0"/>
                </a:solidFill>
              </a:rPr>
              <a:t>gzip</a:t>
            </a:r>
            <a:r>
              <a:rPr lang="zh-CN" altLang="en-US" b="1" u="sng" dirty="0">
                <a:solidFill>
                  <a:srgbClr val="0070C0"/>
                </a:solidFill>
              </a:rPr>
              <a:t>模块</a:t>
            </a:r>
            <a:r>
              <a:rPr lang="zh-CN" altLang="en-US" dirty="0"/>
              <a:t>，并且模块中的相关指令均可以设置在</a:t>
            </a:r>
            <a:r>
              <a:rPr lang="en-US" altLang="zh-CN" b="1" u="sng" dirty="0">
                <a:solidFill>
                  <a:srgbClr val="0070C0"/>
                </a:solidFill>
              </a:rPr>
              <a:t>http</a:t>
            </a:r>
            <a:r>
              <a:rPr lang="zh-CN" altLang="en-US" b="1" u="sng" dirty="0">
                <a:solidFill>
                  <a:srgbClr val="0070C0"/>
                </a:solidFill>
              </a:rPr>
              <a:t>、</a:t>
            </a:r>
            <a:r>
              <a:rPr lang="en-US" altLang="zh-CN" b="1" u="sng" dirty="0">
                <a:solidFill>
                  <a:srgbClr val="0070C0"/>
                </a:solidFill>
              </a:rPr>
              <a:t>server</a:t>
            </a:r>
            <a:r>
              <a:rPr lang="zh-CN" altLang="en-US" b="1" u="sng" dirty="0">
                <a:solidFill>
                  <a:srgbClr val="0070C0"/>
                </a:solidFill>
              </a:rPr>
              <a:t>或</a:t>
            </a:r>
            <a:r>
              <a:rPr lang="en-US" altLang="zh-CN" b="1" u="sng" dirty="0">
                <a:solidFill>
                  <a:srgbClr val="0070C0"/>
                </a:solidFill>
              </a:rPr>
              <a:t>location</a:t>
            </a:r>
            <a:r>
              <a:rPr lang="zh-CN" altLang="en-US" b="1" u="sng" dirty="0">
                <a:solidFill>
                  <a:srgbClr val="0070C0"/>
                </a:solidFill>
              </a:rPr>
              <a:t>块</a:t>
            </a:r>
            <a:r>
              <a:rPr lang="zh-CN" altLang="en-US" dirty="0"/>
              <a:t>中，实现服务器端按照指定的设置进行压缩</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638146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模块化结构设计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对于</a:t>
            </a:r>
            <a:r>
              <a:rPr lang="zh-CN" altLang="en-US" b="1" u="sng" dirty="0">
                <a:solidFill>
                  <a:srgbClr val="0070C0"/>
                </a:solidFill>
              </a:rPr>
              <a:t>到底什么是“模块化结构设计”，并没有一种统一的定义</a:t>
            </a:r>
            <a:r>
              <a:rPr lang="zh-CN" altLang="en-US" dirty="0" smtClean="0"/>
              <a:t>。</a:t>
            </a:r>
            <a:endParaRPr lang="en-US" altLang="zh-CN" dirty="0" smtClean="0"/>
          </a:p>
          <a:p>
            <a:pPr>
              <a:lnSpc>
                <a:spcPct val="200000"/>
              </a:lnSpc>
            </a:pPr>
            <a:r>
              <a:rPr lang="zh-CN" altLang="en-US" dirty="0" smtClean="0"/>
              <a:t>在</a:t>
            </a:r>
            <a:r>
              <a:rPr lang="zh-CN" altLang="en-US" dirty="0"/>
              <a:t>计算机中，</a:t>
            </a:r>
            <a:r>
              <a:rPr lang="zh-CN" altLang="en-US" b="1" u="sng" dirty="0">
                <a:solidFill>
                  <a:srgbClr val="0070C0"/>
                </a:solidFill>
              </a:rPr>
              <a:t>最常见的说法</a:t>
            </a:r>
            <a:r>
              <a:rPr lang="zh-CN" altLang="en-US" dirty="0"/>
              <a:t>就是，以功能块为单位进行程序设计，实现其求解算法的一种方法。模块化结构设计的目的是为了降低程序复杂度，使程序设计、调试和维护等操作简单化，方便团队协作以及应用的扩展升级。</a:t>
            </a:r>
            <a:endParaRPr lang="en-US" altLang="zh-CN" dirty="0" smtClean="0"/>
          </a:p>
        </p:txBody>
      </p:sp>
    </p:spTree>
    <p:custDataLst>
      <p:tags r:id="rId1"/>
    </p:custDataLst>
    <p:extLst>
      <p:ext uri="{BB962C8B-B14F-4D97-AF65-F5344CB8AC3E}">
        <p14:creationId xmlns:p14="http://schemas.microsoft.com/office/powerpoint/2010/main" val="3862289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压缩传输配置</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25267182"/>
              </p:ext>
            </p:extLst>
          </p:nvPr>
        </p:nvGraphicFramePr>
        <p:xfrm>
          <a:off x="570346" y="1851251"/>
          <a:ext cx="8087096" cy="4536848"/>
        </p:xfrm>
        <a:graphic>
          <a:graphicData uri="http://schemas.openxmlformats.org/drawingml/2006/table">
            <a:tbl>
              <a:tblPr firstRow="1" bandRow="1"/>
              <a:tblGrid>
                <a:gridCol w="1791854"/>
                <a:gridCol w="6295242"/>
              </a:tblGrid>
              <a:tr h="41676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该指令用于开启或关闭</a:t>
                      </a:r>
                      <a:r>
                        <a:rPr lang="en-US" sz="1400" kern="100" dirty="0" err="1">
                          <a:solidFill>
                            <a:schemeClr val="dk1"/>
                          </a:solidFill>
                          <a:effectLst/>
                          <a:latin typeface="Times New Roman"/>
                          <a:ea typeface="+mn-ea"/>
                          <a:cs typeface="+mn-cs"/>
                        </a:rPr>
                        <a:t>gzip</a:t>
                      </a:r>
                      <a:r>
                        <a:rPr lang="zh-CN" sz="1400" kern="100" dirty="0">
                          <a:solidFill>
                            <a:schemeClr val="dk1"/>
                          </a:solidFill>
                          <a:effectLst/>
                          <a:latin typeface="Times New Roman"/>
                          <a:ea typeface="+mn-ea"/>
                          <a:cs typeface="+mn-cs"/>
                        </a:rPr>
                        <a:t>模块</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gzip_buffers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设置系统获取几个单位的缓存用于存储</a:t>
                      </a:r>
                      <a:r>
                        <a:rPr lang="en-US" sz="1400" kern="100" dirty="0" err="1">
                          <a:solidFill>
                            <a:schemeClr val="dk1"/>
                          </a:solidFill>
                          <a:effectLst/>
                          <a:latin typeface="Times New Roman"/>
                          <a:ea typeface="+mn-ea"/>
                          <a:cs typeface="+mn-cs"/>
                        </a:rPr>
                        <a:t>gzip</a:t>
                      </a:r>
                      <a:r>
                        <a:rPr lang="zh-CN" sz="1400" kern="100" dirty="0">
                          <a:solidFill>
                            <a:schemeClr val="dk1"/>
                          </a:solidFill>
                          <a:effectLst/>
                          <a:latin typeface="Times New Roman"/>
                          <a:ea typeface="+mn-ea"/>
                          <a:cs typeface="+mn-cs"/>
                        </a:rPr>
                        <a:t>的压缩结果数据流</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gzip_comp_level</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err="1">
                          <a:solidFill>
                            <a:schemeClr val="dk1"/>
                          </a:solidFill>
                          <a:effectLst/>
                          <a:latin typeface="Times New Roman"/>
                          <a:ea typeface="+mn-ea"/>
                          <a:cs typeface="+mn-cs"/>
                        </a:rPr>
                        <a:t>gzip</a:t>
                      </a:r>
                      <a:r>
                        <a:rPr lang="zh-CN" sz="1400" kern="100" dirty="0">
                          <a:solidFill>
                            <a:schemeClr val="dk1"/>
                          </a:solidFill>
                          <a:effectLst/>
                          <a:latin typeface="Times New Roman"/>
                          <a:ea typeface="+mn-ea"/>
                          <a:cs typeface="+mn-cs"/>
                        </a:rPr>
                        <a:t>压缩比，压缩级别是</a:t>
                      </a:r>
                      <a:r>
                        <a:rPr lang="en-US" sz="1400" kern="100" dirty="0">
                          <a:solidFill>
                            <a:schemeClr val="dk1"/>
                          </a:solidFill>
                          <a:effectLst/>
                          <a:latin typeface="Times New Roman"/>
                          <a:ea typeface="+mn-ea"/>
                          <a:cs typeface="+mn-cs"/>
                        </a:rPr>
                        <a:t>1~9</a:t>
                      </a:r>
                      <a:r>
                        <a:rPr lang="zh-CN" sz="1400" kern="100" dirty="0">
                          <a:solidFill>
                            <a:schemeClr val="dk1"/>
                          </a:solidFill>
                          <a:effectLst/>
                          <a:latin typeface="Times New Roman"/>
                          <a:ea typeface="+mn-ea"/>
                          <a:cs typeface="+mn-cs"/>
                        </a:rPr>
                        <a:t>，</a:t>
                      </a:r>
                      <a:r>
                        <a:rPr lang="en-US" sz="1400" kern="100" dirty="0">
                          <a:solidFill>
                            <a:schemeClr val="dk1"/>
                          </a:solidFill>
                          <a:effectLst/>
                          <a:latin typeface="Times New Roman"/>
                          <a:ea typeface="+mn-ea"/>
                          <a:cs typeface="+mn-cs"/>
                        </a:rPr>
                        <a:t>1</a:t>
                      </a:r>
                      <a:r>
                        <a:rPr lang="zh-CN" sz="1400" kern="100" dirty="0">
                          <a:solidFill>
                            <a:schemeClr val="dk1"/>
                          </a:solidFill>
                          <a:effectLst/>
                          <a:latin typeface="Times New Roman"/>
                          <a:ea typeface="+mn-ea"/>
                          <a:cs typeface="+mn-cs"/>
                        </a:rPr>
                        <a:t>的压缩级别最低，</a:t>
                      </a:r>
                      <a:r>
                        <a:rPr lang="en-US" sz="1400" kern="100" dirty="0">
                          <a:solidFill>
                            <a:schemeClr val="dk1"/>
                          </a:solidFill>
                          <a:effectLst/>
                          <a:latin typeface="Times New Roman"/>
                          <a:ea typeface="+mn-ea"/>
                          <a:cs typeface="+mn-cs"/>
                        </a:rPr>
                        <a:t>9</a:t>
                      </a:r>
                      <a:r>
                        <a:rPr lang="zh-CN" sz="1400" kern="100" dirty="0">
                          <a:solidFill>
                            <a:schemeClr val="dk1"/>
                          </a:solidFill>
                          <a:effectLst/>
                          <a:latin typeface="Times New Roman"/>
                          <a:ea typeface="+mn-ea"/>
                          <a:cs typeface="+mn-cs"/>
                        </a:rPr>
                        <a:t>的压缩级别最高。压缩级别越高压缩率越大，压缩时间越长</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gzip_disable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可以通过该指令对一些特定的</a:t>
                      </a:r>
                      <a:r>
                        <a:rPr lang="en-US" sz="1400" kern="100" dirty="0">
                          <a:solidFill>
                            <a:schemeClr val="dk1"/>
                          </a:solidFill>
                          <a:effectLst/>
                          <a:latin typeface="Times New Roman"/>
                          <a:ea typeface="+mn-ea"/>
                          <a:cs typeface="+mn-cs"/>
                        </a:rPr>
                        <a:t>User-Agent</a:t>
                      </a:r>
                      <a:r>
                        <a:rPr lang="zh-CN" sz="1400" kern="100" dirty="0">
                          <a:solidFill>
                            <a:schemeClr val="dk1"/>
                          </a:solidFill>
                          <a:effectLst/>
                          <a:latin typeface="Times New Roman"/>
                          <a:ea typeface="+mn-ea"/>
                          <a:cs typeface="+mn-cs"/>
                        </a:rPr>
                        <a:t>不使用压缩功能</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gzip_min_length</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设置允许压缩的页面最小字节数，页面字节数从响应消息头的</a:t>
                      </a:r>
                      <a:r>
                        <a:rPr lang="en-US" sz="1400" kern="100" dirty="0">
                          <a:solidFill>
                            <a:schemeClr val="dk1"/>
                          </a:solidFill>
                          <a:effectLst/>
                          <a:latin typeface="Times New Roman"/>
                          <a:ea typeface="+mn-ea"/>
                          <a:cs typeface="+mn-cs"/>
                        </a:rPr>
                        <a:t>Content-Length</a:t>
                      </a:r>
                      <a:r>
                        <a:rPr lang="zh-CN" sz="1400" kern="100" dirty="0">
                          <a:solidFill>
                            <a:schemeClr val="dk1"/>
                          </a:solidFill>
                          <a:effectLst/>
                          <a:latin typeface="Times New Roman"/>
                          <a:ea typeface="+mn-ea"/>
                          <a:cs typeface="+mn-cs"/>
                        </a:rPr>
                        <a:t>中进行获取</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50941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gzip_http_version</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识别</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协议版本，其值可以是</a:t>
                      </a:r>
                      <a:r>
                        <a:rPr lang="en-US" sz="1400" kern="100" dirty="0">
                          <a:solidFill>
                            <a:schemeClr val="dk1"/>
                          </a:solidFill>
                          <a:effectLst/>
                          <a:latin typeface="Times New Roman"/>
                          <a:ea typeface="+mn-ea"/>
                          <a:cs typeface="+mn-cs"/>
                        </a:rPr>
                        <a:t>1.1</a:t>
                      </a:r>
                      <a:r>
                        <a:rPr lang="zh-CN" sz="1400" kern="100" dirty="0">
                          <a:solidFill>
                            <a:schemeClr val="dk1"/>
                          </a:solidFill>
                          <a:effectLst/>
                          <a:latin typeface="Times New Roman"/>
                          <a:ea typeface="+mn-ea"/>
                          <a:cs typeface="+mn-cs"/>
                        </a:rPr>
                        <a:t>（默认值）或</a:t>
                      </a:r>
                      <a:r>
                        <a:rPr lang="en-US" sz="1400" kern="100" dirty="0">
                          <a:solidFill>
                            <a:schemeClr val="dk1"/>
                          </a:solidFill>
                          <a:effectLst/>
                          <a:latin typeface="Times New Roman"/>
                          <a:ea typeface="+mn-ea"/>
                          <a:cs typeface="+mn-cs"/>
                        </a:rPr>
                        <a:t>1.0</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gzip_proxied</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用于设置启用或禁用从代理服务器上收到响应内容的</a:t>
                      </a:r>
                      <a:r>
                        <a:rPr lang="en-US" sz="1400" kern="100" dirty="0" err="1">
                          <a:solidFill>
                            <a:schemeClr val="dk1"/>
                          </a:solidFill>
                          <a:effectLst/>
                          <a:latin typeface="Times New Roman"/>
                          <a:ea typeface="+mn-ea"/>
                          <a:cs typeface="+mn-cs"/>
                        </a:rPr>
                        <a:t>gzip</a:t>
                      </a:r>
                      <a:r>
                        <a:rPr lang="zh-CN" sz="1400" kern="100" dirty="0">
                          <a:solidFill>
                            <a:schemeClr val="dk1"/>
                          </a:solidFill>
                          <a:effectLst/>
                          <a:latin typeface="Times New Roman"/>
                          <a:ea typeface="+mn-ea"/>
                          <a:cs typeface="+mn-cs"/>
                        </a:rPr>
                        <a:t>压缩功能</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gzip_types</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a:t>
                      </a:r>
                      <a:r>
                        <a:rPr lang="en-US" sz="1400" kern="100" dirty="0">
                          <a:solidFill>
                            <a:schemeClr val="dk1"/>
                          </a:solidFill>
                          <a:effectLst/>
                          <a:latin typeface="Times New Roman"/>
                          <a:ea typeface="+mn-ea"/>
                          <a:cs typeface="+mn-cs"/>
                        </a:rPr>
                        <a:t>MIME</a:t>
                      </a:r>
                      <a:r>
                        <a:rPr lang="zh-CN" sz="1400" kern="100" dirty="0">
                          <a:solidFill>
                            <a:schemeClr val="dk1"/>
                          </a:solidFill>
                          <a:effectLst/>
                          <a:latin typeface="Times New Roman"/>
                          <a:ea typeface="+mn-ea"/>
                          <a:cs typeface="+mn-cs"/>
                        </a:rPr>
                        <a:t>类型进行压缩。且无论是否指定，“</a:t>
                      </a:r>
                      <a:r>
                        <a:rPr lang="en-US" sz="1400" kern="100" dirty="0">
                          <a:solidFill>
                            <a:schemeClr val="dk1"/>
                          </a:solidFill>
                          <a:effectLst/>
                          <a:latin typeface="Times New Roman"/>
                          <a:ea typeface="+mn-ea"/>
                          <a:cs typeface="+mn-cs"/>
                        </a:rPr>
                        <a:t>text/html</a:t>
                      </a:r>
                      <a:r>
                        <a:rPr lang="zh-CN" sz="1400" kern="100" dirty="0">
                          <a:solidFill>
                            <a:schemeClr val="dk1"/>
                          </a:solidFill>
                          <a:effectLst/>
                          <a:latin typeface="Times New Roman"/>
                          <a:ea typeface="+mn-ea"/>
                          <a:cs typeface="+mn-cs"/>
                        </a:rPr>
                        <a:t>”类型总是会被</a:t>
                      </a:r>
                      <a:r>
                        <a:rPr lang="zh-CN" sz="1400" kern="100" dirty="0" smtClean="0">
                          <a:solidFill>
                            <a:schemeClr val="dk1"/>
                          </a:solidFill>
                          <a:effectLst/>
                          <a:latin typeface="Times New Roman"/>
                          <a:ea typeface="+mn-ea"/>
                          <a:cs typeface="+mn-cs"/>
                        </a:rPr>
                        <a:t>压缩</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gzip_vary</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用于在响应消息头中添加“</a:t>
                      </a:r>
                      <a:r>
                        <a:rPr lang="en-US" sz="1400" kern="100" dirty="0">
                          <a:solidFill>
                            <a:schemeClr val="dk1"/>
                          </a:solidFill>
                          <a:effectLst/>
                          <a:latin typeface="Times New Roman"/>
                          <a:ea typeface="+mn-ea"/>
                          <a:cs typeface="+mn-cs"/>
                        </a:rPr>
                        <a:t>Vary: Accept-Encoding</a:t>
                      </a:r>
                      <a:r>
                        <a:rPr lang="zh-CN" sz="1400" kern="100" dirty="0">
                          <a:solidFill>
                            <a:schemeClr val="dk1"/>
                          </a:solidFill>
                          <a:effectLst/>
                          <a:latin typeface="Times New Roman"/>
                          <a:ea typeface="+mn-ea"/>
                          <a:cs typeface="+mn-cs"/>
                        </a:rPr>
                        <a:t>”，使代理代理服务器根据请求头中的</a:t>
                      </a:r>
                      <a:r>
                        <a:rPr lang="en-US" sz="1400" kern="100" dirty="0">
                          <a:solidFill>
                            <a:schemeClr val="dk1"/>
                          </a:solidFill>
                          <a:effectLst/>
                          <a:latin typeface="Times New Roman"/>
                          <a:ea typeface="+mn-ea"/>
                          <a:cs typeface="+mn-cs"/>
                        </a:rPr>
                        <a:t>Accept-Encoding</a:t>
                      </a:r>
                      <a:r>
                        <a:rPr lang="zh-CN" sz="1400" kern="100" dirty="0">
                          <a:solidFill>
                            <a:schemeClr val="dk1"/>
                          </a:solidFill>
                          <a:effectLst/>
                          <a:latin typeface="Times New Roman"/>
                          <a:ea typeface="+mn-ea"/>
                          <a:cs typeface="+mn-cs"/>
                        </a:rPr>
                        <a:t>识别是否启用</a:t>
                      </a:r>
                      <a:r>
                        <a:rPr lang="en-US" sz="1400" kern="100" dirty="0" err="1">
                          <a:solidFill>
                            <a:schemeClr val="dk1"/>
                          </a:solidFill>
                          <a:effectLst/>
                          <a:latin typeface="Times New Roman"/>
                          <a:ea typeface="+mn-ea"/>
                          <a:cs typeface="+mn-cs"/>
                        </a:rPr>
                        <a:t>gzip</a:t>
                      </a:r>
                      <a:r>
                        <a:rPr lang="zh-CN" sz="1400" kern="100" dirty="0">
                          <a:solidFill>
                            <a:schemeClr val="dk1"/>
                          </a:solidFill>
                          <a:effectLst/>
                          <a:latin typeface="Times New Roman"/>
                          <a:ea typeface="+mn-ea"/>
                          <a:cs typeface="+mn-cs"/>
                        </a:rPr>
                        <a:t>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2871705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111907"/>
          </a:xfrm>
          <a:prstGeom prst="rect">
            <a:avLst/>
          </a:prstGeom>
        </p:spPr>
        <p:txBody>
          <a:bodyPr wrap="square">
            <a:spAutoFit/>
          </a:bodyPr>
          <a:lstStyle/>
          <a:p>
            <a:pPr>
              <a:lnSpc>
                <a:spcPct val="200000"/>
              </a:lnSpc>
            </a:pPr>
            <a:r>
              <a:rPr lang="zh-CN" altLang="en-US" dirty="0"/>
              <a:t>（</a:t>
            </a:r>
            <a:r>
              <a:rPr lang="en-US" altLang="zh-CN" dirty="0"/>
              <a:t>1</a:t>
            </a:r>
            <a:r>
              <a:rPr lang="zh-CN" altLang="en-US" dirty="0"/>
              <a:t>）修改配置文件</a:t>
            </a:r>
          </a:p>
          <a:p>
            <a:pPr>
              <a:lnSpc>
                <a:spcPct val="200000"/>
              </a:lnSpc>
            </a:pPr>
            <a:r>
              <a:rPr lang="zh-CN" altLang="en-US" dirty="0"/>
              <a:t>打开</a:t>
            </a:r>
            <a:r>
              <a:rPr lang="en-US" altLang="zh-CN" dirty="0" err="1"/>
              <a:t>nginx.conf</a:t>
            </a:r>
            <a:r>
              <a:rPr lang="zh-CN" altLang="en-US" dirty="0"/>
              <a:t>配置文件，在</a:t>
            </a:r>
            <a:r>
              <a:rPr lang="en-US" altLang="zh-CN" dirty="0"/>
              <a:t>http</a:t>
            </a:r>
            <a:r>
              <a:rPr lang="zh-CN" altLang="en-US" dirty="0"/>
              <a:t>块中添加以下配置，用于完成网页压缩输出功能。</a:t>
            </a:r>
          </a:p>
        </p:txBody>
      </p:sp>
      <p:grpSp>
        <p:nvGrpSpPr>
          <p:cNvPr id="7" name="组合 2"/>
          <p:cNvGrpSpPr>
            <a:grpSpLocks/>
          </p:cNvGrpSpPr>
          <p:nvPr/>
        </p:nvGrpSpPr>
        <p:grpSpPr bwMode="auto">
          <a:xfrm>
            <a:off x="1537258" y="3186090"/>
            <a:ext cx="6082743" cy="2703852"/>
            <a:chOff x="3451224" y="3465653"/>
            <a:chExt cx="3014098" cy="3428623"/>
          </a:xfrm>
        </p:grpSpPr>
        <p:sp>
          <p:nvSpPr>
            <p:cNvPr id="8" name="矩形 1"/>
            <p:cNvSpPr>
              <a:spLocks noChangeArrowheads="1"/>
            </p:cNvSpPr>
            <p:nvPr/>
          </p:nvSpPr>
          <p:spPr bwMode="auto">
            <a:xfrm>
              <a:off x="3451224" y="3515222"/>
              <a:ext cx="3014098" cy="337905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9" name="矩形 8"/>
            <p:cNvSpPr>
              <a:spLocks noChangeArrowheads="1"/>
            </p:cNvSpPr>
            <p:nvPr/>
          </p:nvSpPr>
          <p:spPr bwMode="auto">
            <a:xfrm>
              <a:off x="3492514" y="3465653"/>
              <a:ext cx="2928757" cy="33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http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	</a:t>
              </a:r>
              <a:r>
                <a:rPr lang="en-US" altLang="zh-CN" sz="1400" b="1" kern="0" dirty="0" err="1" smtClean="0">
                  <a:solidFill>
                    <a:prstClr val="white"/>
                  </a:solidFill>
                  <a:latin typeface="微软雅黑" pitchFamily="34" charset="-122"/>
                  <a:ea typeface="微软雅黑" pitchFamily="34" charset="-122"/>
                </a:rPr>
                <a:t>gzip</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on;</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err="1" smtClean="0">
                  <a:solidFill>
                    <a:prstClr val="white"/>
                  </a:solidFill>
                  <a:latin typeface="微软雅黑" pitchFamily="34" charset="-122"/>
                  <a:ea typeface="微软雅黑" pitchFamily="34" charset="-122"/>
                </a:rPr>
                <a:t>gzip_types</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text/plain application/</a:t>
              </a:r>
              <a:r>
                <a:rPr lang="en-US" altLang="zh-CN" sz="1400" b="1" kern="0" dirty="0" err="1">
                  <a:solidFill>
                    <a:prstClr val="white"/>
                  </a:solidFill>
                  <a:latin typeface="微软雅黑" pitchFamily="34" charset="-122"/>
                  <a:ea typeface="微软雅黑" pitchFamily="34" charset="-122"/>
                </a:rPr>
                <a:t>javascript</a:t>
              </a:r>
              <a:r>
                <a:rPr lang="en-US" altLang="zh-CN" sz="1400" b="1" kern="0" dirty="0">
                  <a:solidFill>
                    <a:prstClr val="white"/>
                  </a:solidFill>
                  <a:latin typeface="微软雅黑" pitchFamily="34" charset="-122"/>
                  <a:ea typeface="微软雅黑" pitchFamily="34" charset="-122"/>
                </a:rPr>
                <a:t> text/</a:t>
              </a:r>
              <a:r>
                <a:rPr lang="en-US" altLang="zh-CN" sz="1400" b="1" kern="0" dirty="0" err="1">
                  <a:solidFill>
                    <a:prstClr val="white"/>
                  </a:solidFill>
                  <a:latin typeface="微软雅黑" pitchFamily="34" charset="-122"/>
                  <a:ea typeface="微软雅黑" pitchFamily="34" charset="-122"/>
                </a:rPr>
                <a:t>css</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 }</a:t>
              </a:r>
              <a:endParaRPr lang="en-US" altLang="zh-CN" sz="1400" b="1" kern="0" dirty="0">
                <a:solidFill>
                  <a:prstClr val="white"/>
                </a:solidFill>
                <a:latin typeface="微软雅黑" pitchFamily="34" charset="-122"/>
                <a:ea typeface="微软雅黑" pitchFamily="34" charset="-122"/>
              </a:endParaRPr>
            </a:p>
          </p:txBody>
        </p:sp>
      </p:grpSp>
      <p:sp>
        <p:nvSpPr>
          <p:cNvPr id="10" name="圆角矩形 9"/>
          <p:cNvSpPr/>
          <p:nvPr/>
        </p:nvSpPr>
        <p:spPr>
          <a:xfrm>
            <a:off x="3517033" y="3966777"/>
            <a:ext cx="1804268"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启用</a:t>
            </a:r>
            <a:r>
              <a:rPr lang="en-US" altLang="zh-CN" dirty="0" err="1">
                <a:solidFill>
                  <a:schemeClr val="tx1"/>
                </a:solidFill>
              </a:rPr>
              <a:t>gzip</a:t>
            </a:r>
            <a:r>
              <a:rPr lang="zh-CN" altLang="en-US" dirty="0">
                <a:solidFill>
                  <a:schemeClr val="tx1"/>
                </a:solidFill>
              </a:rPr>
              <a:t>模块</a:t>
            </a:r>
          </a:p>
        </p:txBody>
      </p:sp>
      <p:sp>
        <p:nvSpPr>
          <p:cNvPr id="11" name="圆角矩形 10"/>
          <p:cNvSpPr/>
          <p:nvPr/>
        </p:nvSpPr>
        <p:spPr>
          <a:xfrm>
            <a:off x="3237632" y="4982776"/>
            <a:ext cx="4293469" cy="73222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在客户端访问网页时，对文本、</a:t>
            </a:r>
            <a:r>
              <a:rPr lang="en-US" altLang="zh-CN" dirty="0">
                <a:solidFill>
                  <a:schemeClr val="tx1"/>
                </a:solidFill>
              </a:rPr>
              <a:t>JavaScript</a:t>
            </a:r>
            <a:r>
              <a:rPr lang="zh-CN" altLang="en-US" dirty="0">
                <a:solidFill>
                  <a:schemeClr val="tx1"/>
                </a:solidFill>
              </a:rPr>
              <a:t>和</a:t>
            </a:r>
            <a:r>
              <a:rPr lang="en-US" altLang="zh-CN" dirty="0">
                <a:solidFill>
                  <a:schemeClr val="tx1"/>
                </a:solidFill>
              </a:rPr>
              <a:t>CSS</a:t>
            </a:r>
            <a:r>
              <a:rPr lang="zh-CN" altLang="en-US" dirty="0">
                <a:solidFill>
                  <a:schemeClr val="tx1"/>
                </a:solidFill>
              </a:rPr>
              <a:t>文件进行压缩</a:t>
            </a:r>
            <a:r>
              <a:rPr lang="zh-CN" altLang="en-US" dirty="0" smtClean="0">
                <a:solidFill>
                  <a:schemeClr val="tx1"/>
                </a:solidFill>
              </a:rPr>
              <a:t>输出</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262884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754326"/>
          </a:xfrm>
          <a:prstGeom prst="rect">
            <a:avLst/>
          </a:prstGeom>
        </p:spPr>
        <p:txBody>
          <a:bodyPr wrap="square">
            <a:spAutoFit/>
          </a:bodyPr>
          <a:lstStyle/>
          <a:p>
            <a:pPr>
              <a:lnSpc>
                <a:spcPct val="200000"/>
              </a:lnSpc>
            </a:pPr>
            <a:r>
              <a:rPr lang="zh-CN" altLang="en-US" dirty="0"/>
              <a:t>（</a:t>
            </a:r>
            <a:r>
              <a:rPr lang="en-US" altLang="zh-CN" dirty="0"/>
              <a:t>2</a:t>
            </a:r>
            <a:r>
              <a:rPr lang="zh-CN" altLang="en-US" dirty="0"/>
              <a:t>）访问测试</a:t>
            </a:r>
          </a:p>
          <a:p>
            <a:pPr>
              <a:lnSpc>
                <a:spcPct val="200000"/>
              </a:lnSpc>
            </a:pPr>
            <a:r>
              <a:rPr lang="zh-CN" altLang="en-US" dirty="0"/>
              <a:t>平滑重启</a:t>
            </a:r>
            <a:r>
              <a:rPr lang="en-US" altLang="zh-CN" dirty="0"/>
              <a:t>Nginx</a:t>
            </a:r>
            <a:r>
              <a:rPr lang="zh-CN" altLang="en-US" dirty="0"/>
              <a:t>，使配置生效。在浏览器中访问测试，按</a:t>
            </a:r>
            <a:r>
              <a:rPr lang="en-US" altLang="zh-CN" dirty="0"/>
              <a:t>F12</a:t>
            </a:r>
            <a:r>
              <a:rPr lang="zh-CN" altLang="en-US" dirty="0"/>
              <a:t>键打开开发者工具，单击当前的请求，在标签栏中选择“</a:t>
            </a:r>
            <a:r>
              <a:rPr lang="en-US" altLang="zh-CN" dirty="0"/>
              <a:t>Headers</a:t>
            </a:r>
            <a:r>
              <a:rPr lang="en-US" altLang="zh-CN" dirty="0">
                <a:latin typeface="宋体" panose="02010600030101010101" pitchFamily="2" charset="-122"/>
              </a:rPr>
              <a:t>”</a:t>
            </a:r>
            <a:r>
              <a:rPr lang="zh-CN" altLang="en-US" dirty="0"/>
              <a:t>，查看</a:t>
            </a:r>
            <a:r>
              <a:rPr lang="en-US" altLang="zh-CN" dirty="0"/>
              <a:t>HTTP</a:t>
            </a:r>
            <a:r>
              <a:rPr lang="zh-CN" altLang="en-US" dirty="0"/>
              <a:t>响应头信息。</a:t>
            </a:r>
          </a:p>
        </p:txBody>
      </p:sp>
    </p:spTree>
    <p:custDataLst>
      <p:tags r:id="rId1"/>
    </p:custDataLst>
    <p:extLst>
      <p:ext uri="{BB962C8B-B14F-4D97-AF65-F5344CB8AC3E}">
        <p14:creationId xmlns:p14="http://schemas.microsoft.com/office/powerpoint/2010/main" val="3680730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pic>
        <p:nvPicPr>
          <p:cNvPr id="4301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075" y="1053469"/>
            <a:ext cx="4552381" cy="546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138435" y="5250472"/>
            <a:ext cx="1617965" cy="350228"/>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67982" y="6233408"/>
            <a:ext cx="1617965" cy="180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41518" y="2626306"/>
            <a:ext cx="2372491"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内容</a:t>
            </a:r>
            <a:r>
              <a:rPr lang="zh-CN" altLang="en-US" dirty="0" smtClean="0">
                <a:solidFill>
                  <a:schemeClr val="tx1"/>
                </a:solidFill>
              </a:rPr>
              <a:t>编码：</a:t>
            </a:r>
            <a:r>
              <a:rPr lang="en-US" altLang="zh-CN" dirty="0" err="1">
                <a:solidFill>
                  <a:schemeClr val="tx1"/>
                </a:solidFill>
              </a:rPr>
              <a:t>gzip</a:t>
            </a:r>
            <a:r>
              <a:rPr lang="zh-CN" altLang="en-US" dirty="0" smtClean="0">
                <a:solidFill>
                  <a:schemeClr val="tx1"/>
                </a:solidFill>
              </a:rPr>
              <a:t>类型</a:t>
            </a:r>
            <a:endParaRPr lang="zh-CN" altLang="en-US" dirty="0">
              <a:solidFill>
                <a:schemeClr val="tx1"/>
              </a:solidFill>
            </a:endParaRPr>
          </a:p>
        </p:txBody>
      </p:sp>
      <p:sp>
        <p:nvSpPr>
          <p:cNvPr id="10" name="圆角矩形 9"/>
          <p:cNvSpPr/>
          <p:nvPr/>
        </p:nvSpPr>
        <p:spPr>
          <a:xfrm>
            <a:off x="541518" y="3353222"/>
            <a:ext cx="3125054"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内容类型</a:t>
            </a:r>
            <a:r>
              <a:rPr lang="zh-CN" altLang="en-US" dirty="0" smtClean="0">
                <a:solidFill>
                  <a:schemeClr val="tx1"/>
                </a:solidFill>
              </a:rPr>
              <a:t>：</a:t>
            </a:r>
            <a:r>
              <a:rPr lang="en-US" altLang="zh-CN" dirty="0">
                <a:solidFill>
                  <a:schemeClr val="tx1"/>
                </a:solidFill>
              </a:rPr>
              <a:t>HTML</a:t>
            </a:r>
            <a:r>
              <a:rPr lang="zh-CN" altLang="en-US" dirty="0">
                <a:solidFill>
                  <a:schemeClr val="tx1"/>
                </a:solidFill>
              </a:rPr>
              <a:t>网页类型</a:t>
            </a:r>
          </a:p>
        </p:txBody>
      </p:sp>
      <p:sp>
        <p:nvSpPr>
          <p:cNvPr id="11" name="圆角矩形 10"/>
          <p:cNvSpPr/>
          <p:nvPr/>
        </p:nvSpPr>
        <p:spPr>
          <a:xfrm>
            <a:off x="541518" y="4102430"/>
            <a:ext cx="2248327" cy="55814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传输编码：块编码</a:t>
            </a:r>
          </a:p>
        </p:txBody>
      </p:sp>
    </p:spTree>
    <p:custDataLst>
      <p:tags r:id="rId1"/>
    </p:custDataLst>
    <p:extLst>
      <p:ext uri="{BB962C8B-B14F-4D97-AF65-F5344CB8AC3E}">
        <p14:creationId xmlns:p14="http://schemas.microsoft.com/office/powerpoint/2010/main" val="25667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754326"/>
          </a:xfrm>
          <a:prstGeom prst="rect">
            <a:avLst/>
          </a:prstGeom>
        </p:spPr>
        <p:txBody>
          <a:bodyPr wrap="square">
            <a:spAutoFit/>
          </a:bodyPr>
          <a:lstStyle/>
          <a:p>
            <a:pPr>
              <a:lnSpc>
                <a:spcPct val="200000"/>
              </a:lnSpc>
            </a:pPr>
            <a:r>
              <a:rPr lang="zh-CN" altLang="en-US" dirty="0"/>
              <a:t>（</a:t>
            </a:r>
            <a:r>
              <a:rPr lang="en-US" altLang="zh-CN" dirty="0"/>
              <a:t>2</a:t>
            </a:r>
            <a:r>
              <a:rPr lang="zh-CN" altLang="en-US" dirty="0"/>
              <a:t>）访问测试</a:t>
            </a:r>
          </a:p>
          <a:p>
            <a:pPr>
              <a:lnSpc>
                <a:spcPct val="200000"/>
              </a:lnSpc>
            </a:pPr>
            <a:r>
              <a:rPr lang="zh-CN" altLang="en-US" dirty="0"/>
              <a:t>接下来，关闭</a:t>
            </a:r>
            <a:r>
              <a:rPr lang="en-US" altLang="zh-CN" dirty="0" err="1"/>
              <a:t>gzip</a:t>
            </a:r>
            <a:r>
              <a:rPr lang="zh-CN" altLang="en-US" dirty="0"/>
              <a:t>模块，对比查看</a:t>
            </a:r>
            <a:r>
              <a:rPr lang="en-US" altLang="zh-CN" dirty="0"/>
              <a:t>HTTP</a:t>
            </a:r>
            <a:r>
              <a:rPr lang="zh-CN" altLang="en-US" dirty="0"/>
              <a:t>响应头信息，效果如</a:t>
            </a:r>
            <a:r>
              <a:rPr lang="zh-CN" altLang="en-US" dirty="0" smtClean="0"/>
              <a:t>图所</a:t>
            </a:r>
            <a:r>
              <a:rPr lang="zh-CN" altLang="en-US" dirty="0"/>
              <a:t>示。从图中可以看到，当前的</a:t>
            </a:r>
            <a:r>
              <a:rPr lang="en-US" altLang="zh-CN" dirty="0"/>
              <a:t>Content-Length</a:t>
            </a:r>
            <a:r>
              <a:rPr lang="zh-CN" altLang="en-US" dirty="0"/>
              <a:t>（内容大小）为</a:t>
            </a:r>
            <a:r>
              <a:rPr lang="en-US" altLang="zh-CN" dirty="0"/>
              <a:t>612</a:t>
            </a:r>
            <a:r>
              <a:rPr lang="zh-CN" altLang="en-US" dirty="0"/>
              <a:t>字节。</a:t>
            </a:r>
          </a:p>
        </p:txBody>
      </p:sp>
    </p:spTree>
    <p:custDataLst>
      <p:tags r:id="rId1"/>
    </p:custDataLst>
    <p:extLst>
      <p:ext uri="{BB962C8B-B14F-4D97-AF65-F5344CB8AC3E}">
        <p14:creationId xmlns:p14="http://schemas.microsoft.com/office/powerpoint/2010/main" val="3329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081" y="1053122"/>
            <a:ext cx="4552381" cy="546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5167982" y="5407908"/>
            <a:ext cx="1617965" cy="1800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01111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200329"/>
          </a:xfrm>
          <a:prstGeom prst="rect">
            <a:avLst/>
          </a:prstGeom>
        </p:spPr>
        <p:txBody>
          <a:bodyPr wrap="square">
            <a:spAutoFit/>
          </a:bodyPr>
          <a:lstStyle/>
          <a:p>
            <a:pPr>
              <a:lnSpc>
                <a:spcPct val="200000"/>
              </a:lnSpc>
            </a:pPr>
            <a:r>
              <a:rPr lang="zh-CN" altLang="en-US" b="1" u="sng" dirty="0">
                <a:solidFill>
                  <a:srgbClr val="0070C0"/>
                </a:solidFill>
              </a:rPr>
              <a:t>除了上述的基本配置</a:t>
            </a:r>
            <a:r>
              <a:rPr lang="zh-CN" altLang="en-US" dirty="0"/>
              <a:t>外，在实际开发中还可以具体配置压缩比，缓存大小、对于代理是否采用压缩等详细的设置，具体示例如下。</a:t>
            </a:r>
          </a:p>
        </p:txBody>
      </p:sp>
    </p:spTree>
    <p:custDataLst>
      <p:tags r:id="rId1"/>
    </p:custDataLst>
    <p:extLst>
      <p:ext uri="{BB962C8B-B14F-4D97-AF65-F5344CB8AC3E}">
        <p14:creationId xmlns:p14="http://schemas.microsoft.com/office/powerpoint/2010/main" val="2016305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342077" y="2095500"/>
            <a:ext cx="3556826" cy="3759199"/>
            <a:chOff x="3474760" y="3515222"/>
            <a:chExt cx="1638225" cy="1157031"/>
          </a:xfrm>
        </p:grpSpPr>
        <p:sp>
          <p:nvSpPr>
            <p:cNvPr id="7" name="矩形 1"/>
            <p:cNvSpPr>
              <a:spLocks noChangeArrowheads="1"/>
            </p:cNvSpPr>
            <p:nvPr/>
          </p:nvSpPr>
          <p:spPr bwMode="auto">
            <a:xfrm>
              <a:off x="3474760" y="3515222"/>
              <a:ext cx="1638188" cy="115703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30309" y="3525997"/>
              <a:ext cx="1582676" cy="108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1 </a:t>
              </a:r>
              <a:r>
                <a:rPr lang="en-US" altLang="zh-CN" sz="1600" b="1" kern="0" dirty="0" err="1" smtClean="0">
                  <a:solidFill>
                    <a:prstClr val="white"/>
                  </a:solidFill>
                  <a:latin typeface="微软雅黑" pitchFamily="34" charset="-122"/>
                  <a:ea typeface="微软雅黑" pitchFamily="34" charset="-122"/>
                </a:rPr>
                <a:t>gzip_buffers</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4 16k;</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2 </a:t>
              </a:r>
              <a:r>
                <a:rPr lang="en-US" altLang="zh-CN" sz="1600" b="1" kern="0" dirty="0" err="1" smtClean="0">
                  <a:solidFill>
                    <a:prstClr val="white"/>
                  </a:solidFill>
                  <a:latin typeface="微软雅黑" pitchFamily="34" charset="-122"/>
                  <a:ea typeface="微软雅黑" pitchFamily="34" charset="-122"/>
                </a:rPr>
                <a:t>gzip_comp_level</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4;</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3 </a:t>
              </a:r>
              <a:r>
                <a:rPr lang="en-US" altLang="zh-CN" sz="1600" b="1" kern="0" dirty="0" err="1" smtClean="0">
                  <a:solidFill>
                    <a:prstClr val="white"/>
                  </a:solidFill>
                  <a:latin typeface="微软雅黑" pitchFamily="34" charset="-122"/>
                  <a:ea typeface="微软雅黑" pitchFamily="34" charset="-122"/>
                </a:rPr>
                <a:t>gzip_disable</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"MSIE [1-6].";</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4 </a:t>
              </a:r>
              <a:r>
                <a:rPr lang="en-US" altLang="zh-CN" sz="1600" b="1" kern="0" dirty="0" err="1" smtClean="0">
                  <a:solidFill>
                    <a:prstClr val="white"/>
                  </a:solidFill>
                  <a:latin typeface="微软雅黑" pitchFamily="34" charset="-122"/>
                  <a:ea typeface="微软雅黑" pitchFamily="34" charset="-122"/>
                </a:rPr>
                <a:t>gzip_min_length</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5k;</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5 </a:t>
              </a:r>
              <a:r>
                <a:rPr lang="en-US" altLang="zh-CN" sz="1600" b="1" kern="0" dirty="0" err="1" smtClean="0">
                  <a:solidFill>
                    <a:prstClr val="white"/>
                  </a:solidFill>
                  <a:latin typeface="微软雅黑" pitchFamily="34" charset="-122"/>
                  <a:ea typeface="微软雅黑" pitchFamily="34" charset="-122"/>
                </a:rPr>
                <a:t>gzip_http_version</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1.0;</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6 </a:t>
              </a:r>
              <a:r>
                <a:rPr lang="en-US" altLang="zh-CN" sz="1600" b="1" kern="0" dirty="0" err="1" smtClean="0">
                  <a:solidFill>
                    <a:prstClr val="white"/>
                  </a:solidFill>
                  <a:latin typeface="微软雅黑" pitchFamily="34" charset="-122"/>
                  <a:ea typeface="微软雅黑" pitchFamily="34" charset="-122"/>
                </a:rPr>
                <a:t>gzip_proxied</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any;</a:t>
              </a: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smtClean="0">
                  <a:solidFill>
                    <a:prstClr val="white"/>
                  </a:solidFill>
                  <a:latin typeface="微软雅黑" pitchFamily="34" charset="-122"/>
                  <a:ea typeface="微软雅黑" pitchFamily="34" charset="-122"/>
                </a:rPr>
                <a:t>7 </a:t>
              </a:r>
              <a:r>
                <a:rPr lang="en-US" altLang="zh-CN" sz="1600" b="1" kern="0" dirty="0" err="1" smtClean="0">
                  <a:solidFill>
                    <a:prstClr val="white"/>
                  </a:solidFill>
                  <a:latin typeface="微软雅黑" pitchFamily="34" charset="-122"/>
                  <a:ea typeface="微软雅黑" pitchFamily="34" charset="-122"/>
                </a:rPr>
                <a:t>gzip_vary</a:t>
              </a:r>
              <a:r>
                <a:rPr lang="en-US" altLang="zh-CN" sz="1600" b="1" kern="0" dirty="0" smtClean="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on;</a:t>
              </a:r>
            </a:p>
          </p:txBody>
        </p:sp>
      </p:grpSp>
      <p:sp>
        <p:nvSpPr>
          <p:cNvPr id="2" name="矩形 1"/>
          <p:cNvSpPr/>
          <p:nvPr/>
        </p:nvSpPr>
        <p:spPr>
          <a:xfrm>
            <a:off x="4356100" y="1983244"/>
            <a:ext cx="4152900"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1</a:t>
            </a:r>
            <a:r>
              <a:rPr lang="zh-CN" altLang="zh-CN" b="1" u="sng" dirty="0">
                <a:solidFill>
                  <a:srgbClr val="0070C0"/>
                </a:solidFill>
              </a:rPr>
              <a:t>行</a:t>
            </a:r>
            <a:r>
              <a:rPr lang="zh-CN" altLang="zh-CN" dirty="0" smtClean="0"/>
              <a:t>中表示</a:t>
            </a:r>
            <a:r>
              <a:rPr lang="zh-CN" altLang="zh-CN" dirty="0"/>
              <a:t>按照原始数据大小以</a:t>
            </a:r>
            <a:r>
              <a:rPr lang="en-US" altLang="zh-CN" dirty="0"/>
              <a:t>16k</a:t>
            </a:r>
            <a:r>
              <a:rPr lang="zh-CN" altLang="zh-CN" dirty="0"/>
              <a:t>为单位的</a:t>
            </a:r>
            <a:r>
              <a:rPr lang="en-US" altLang="zh-CN" dirty="0"/>
              <a:t>4</a:t>
            </a:r>
            <a:r>
              <a:rPr lang="zh-CN" altLang="zh-CN" dirty="0"/>
              <a:t>倍申请内存</a:t>
            </a:r>
            <a:r>
              <a:rPr lang="zh-CN" altLang="zh-CN" dirty="0" smtClean="0"/>
              <a:t>；默认是</a:t>
            </a:r>
            <a:r>
              <a:rPr lang="zh-CN" altLang="zh-CN" dirty="0"/>
              <a:t>申请与原始数据相同大小的内存</a:t>
            </a:r>
            <a:r>
              <a:rPr lang="zh-CN" altLang="zh-CN" dirty="0" smtClean="0"/>
              <a:t>空间</a:t>
            </a:r>
            <a:endParaRPr lang="en-US" altLang="zh-CN" dirty="0" smtClean="0"/>
          </a:p>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2</a:t>
            </a:r>
            <a:r>
              <a:rPr lang="zh-CN" altLang="zh-CN" b="1" u="sng" dirty="0">
                <a:solidFill>
                  <a:srgbClr val="0070C0"/>
                </a:solidFill>
              </a:rPr>
              <a:t>行</a:t>
            </a:r>
            <a:r>
              <a:rPr lang="zh-CN" altLang="zh-CN" dirty="0"/>
              <a:t>表示压缩级别为</a:t>
            </a:r>
            <a:r>
              <a:rPr lang="en-US" altLang="zh-CN" dirty="0"/>
              <a:t>4</a:t>
            </a:r>
            <a:r>
              <a:rPr lang="zh-CN" altLang="zh-CN" dirty="0" smtClean="0"/>
              <a:t>，压缩</a:t>
            </a:r>
            <a:r>
              <a:rPr lang="zh-CN" altLang="zh-CN" dirty="0"/>
              <a:t>级别越高</a:t>
            </a:r>
            <a:r>
              <a:rPr lang="zh-CN" altLang="zh-CN" dirty="0" smtClean="0"/>
              <a:t>，需要</a:t>
            </a:r>
            <a:r>
              <a:rPr lang="zh-CN" altLang="zh-CN" dirty="0"/>
              <a:t>压缩的时间越长，</a:t>
            </a:r>
            <a:r>
              <a:rPr lang="en-US" altLang="zh-CN" dirty="0"/>
              <a:t>CPU</a:t>
            </a:r>
            <a:r>
              <a:rPr lang="zh-CN" altLang="zh-CN" dirty="0"/>
              <a:t>消耗也越大。因此，一般推荐将压缩级别设置为</a:t>
            </a:r>
            <a:r>
              <a:rPr lang="en-US" altLang="zh-CN" dirty="0"/>
              <a:t>4</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3</a:t>
            </a:r>
            <a:r>
              <a:rPr lang="zh-CN" altLang="zh-CN" b="1" u="sng" dirty="0">
                <a:solidFill>
                  <a:srgbClr val="0070C0"/>
                </a:solidFill>
              </a:rPr>
              <a:t>行</a:t>
            </a:r>
            <a:r>
              <a:rPr lang="zh-CN" altLang="zh-CN" dirty="0"/>
              <a:t>用于设置浏览器为</a:t>
            </a:r>
            <a:r>
              <a:rPr lang="en-US" altLang="zh-CN" dirty="0"/>
              <a:t>IE6</a:t>
            </a:r>
            <a:r>
              <a:rPr lang="zh-CN" altLang="zh-CN" dirty="0"/>
              <a:t>时，不进行压缩，防止出现页面假死的现象</a:t>
            </a:r>
            <a:r>
              <a:rPr lang="zh-CN" altLang="zh-CN" dirty="0" smtClean="0"/>
              <a:t>。</a:t>
            </a:r>
            <a:endParaRPr lang="zh-CN" altLang="zh-CN" dirty="0"/>
          </a:p>
        </p:txBody>
      </p:sp>
    </p:spTree>
    <p:custDataLst>
      <p:tags r:id="rId1"/>
    </p:custDataLst>
    <p:extLst>
      <p:ext uri="{BB962C8B-B14F-4D97-AF65-F5344CB8AC3E}">
        <p14:creationId xmlns:p14="http://schemas.microsoft.com/office/powerpoint/2010/main" val="2370874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2" name="矩形 1"/>
          <p:cNvSpPr/>
          <p:nvPr/>
        </p:nvSpPr>
        <p:spPr>
          <a:xfrm>
            <a:off x="4356100" y="1932444"/>
            <a:ext cx="4152900"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7</a:t>
            </a:r>
            <a:r>
              <a:rPr lang="zh-CN" altLang="zh-CN" b="1" u="sng" dirty="0">
                <a:solidFill>
                  <a:srgbClr val="0070C0"/>
                </a:solidFill>
              </a:rPr>
              <a:t>行</a:t>
            </a:r>
            <a:r>
              <a:rPr lang="zh-CN" altLang="zh-CN" dirty="0" smtClean="0"/>
              <a:t>表示</a:t>
            </a:r>
            <a:r>
              <a:rPr lang="zh-CN" altLang="zh-CN" dirty="0"/>
              <a:t>在响应消息头中添加“</a:t>
            </a:r>
            <a:r>
              <a:rPr lang="en-US" altLang="zh-CN" dirty="0"/>
              <a:t>Vary: Accept-Encoding</a:t>
            </a:r>
            <a:r>
              <a:rPr lang="zh-CN" altLang="zh-CN" dirty="0"/>
              <a:t>”，使代理服务器根据请求头中的</a:t>
            </a:r>
            <a:r>
              <a:rPr lang="en-US" altLang="zh-CN" dirty="0"/>
              <a:t>Accept-Encoding</a:t>
            </a:r>
            <a:r>
              <a:rPr lang="zh-CN" altLang="zh-CN" dirty="0"/>
              <a:t>识别是否启用</a:t>
            </a:r>
            <a:r>
              <a:rPr lang="en-US" altLang="zh-CN" dirty="0" err="1"/>
              <a:t>Gzip</a:t>
            </a:r>
            <a:r>
              <a:rPr lang="zh-CN" altLang="zh-CN" dirty="0" smtClean="0"/>
              <a:t>压缩</a:t>
            </a:r>
            <a:r>
              <a:rPr lang="zh-CN" altLang="en-US" dirty="0" smtClean="0"/>
              <a:t>。</a:t>
            </a:r>
            <a:endParaRPr lang="zh-CN" altLang="zh-CN" dirty="0"/>
          </a:p>
        </p:txBody>
      </p:sp>
      <p:sp>
        <p:nvSpPr>
          <p:cNvPr id="9" name="矩形 8"/>
          <p:cNvSpPr/>
          <p:nvPr/>
        </p:nvSpPr>
        <p:spPr>
          <a:xfrm>
            <a:off x="190500" y="1932444"/>
            <a:ext cx="4152900" cy="341632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4</a:t>
            </a:r>
            <a:r>
              <a:rPr lang="zh-CN" altLang="zh-CN" b="1" u="sng" dirty="0">
                <a:solidFill>
                  <a:srgbClr val="0070C0"/>
                </a:solidFill>
              </a:rPr>
              <a:t>行</a:t>
            </a:r>
            <a:r>
              <a:rPr lang="zh-CN" altLang="zh-CN" dirty="0"/>
              <a:t>用于设置当响应内容大于</a:t>
            </a:r>
            <a:r>
              <a:rPr lang="en-US" altLang="zh-CN" dirty="0"/>
              <a:t>5k</a:t>
            </a:r>
            <a:r>
              <a:rPr lang="zh-CN" altLang="zh-CN" dirty="0"/>
              <a:t>时进行压缩输出，且一般建议最小值设置为</a:t>
            </a:r>
            <a:r>
              <a:rPr lang="en-US" altLang="zh-CN" dirty="0"/>
              <a:t>1k</a:t>
            </a:r>
            <a:r>
              <a:rPr lang="zh-CN" altLang="zh-CN" dirty="0"/>
              <a:t>，当小于</a:t>
            </a:r>
            <a:r>
              <a:rPr lang="en-US" altLang="zh-CN" dirty="0"/>
              <a:t>1k</a:t>
            </a:r>
            <a:r>
              <a:rPr lang="zh-CN" altLang="zh-CN" dirty="0"/>
              <a:t>时，可能会出现越压越大的问题</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5</a:t>
            </a:r>
            <a:r>
              <a:rPr lang="zh-CN" altLang="zh-CN" b="1" u="sng" dirty="0">
                <a:solidFill>
                  <a:srgbClr val="0070C0"/>
                </a:solidFill>
              </a:rPr>
              <a:t>行</a:t>
            </a:r>
            <a:r>
              <a:rPr lang="zh-CN" altLang="zh-CN" dirty="0"/>
              <a:t>表示只有是</a:t>
            </a:r>
            <a:r>
              <a:rPr lang="en-US" altLang="zh-CN" dirty="0"/>
              <a:t>HTTP/1.0</a:t>
            </a:r>
            <a:r>
              <a:rPr lang="zh-CN" altLang="zh-CN" dirty="0"/>
              <a:t>协议的请求时才会进行</a:t>
            </a:r>
            <a:r>
              <a:rPr lang="en-US" altLang="zh-CN" dirty="0" err="1"/>
              <a:t>gzip</a:t>
            </a:r>
            <a:r>
              <a:rPr lang="zh-CN" altLang="zh-CN" dirty="0"/>
              <a:t>压缩</a:t>
            </a:r>
            <a:r>
              <a:rPr lang="zh-CN" altLang="zh-CN" dirty="0" smtClean="0"/>
              <a:t>。</a:t>
            </a:r>
            <a:endParaRPr lang="en-US" altLang="zh-CN" dirty="0" smtClean="0"/>
          </a:p>
          <a:p>
            <a:pPr marL="285750" indent="-285750">
              <a:lnSpc>
                <a:spcPct val="150000"/>
              </a:lnSpc>
              <a:buFont typeface="Wingdings" panose="05000000000000000000" pitchFamily="2" charset="2"/>
              <a:buChar char="Ø"/>
            </a:pPr>
            <a:r>
              <a:rPr lang="zh-CN" altLang="zh-CN" b="1" u="sng" dirty="0">
                <a:solidFill>
                  <a:srgbClr val="0070C0"/>
                </a:solidFill>
              </a:rPr>
              <a:t>第</a:t>
            </a:r>
            <a:r>
              <a:rPr lang="en-US" altLang="zh-CN" b="1" u="sng" dirty="0">
                <a:solidFill>
                  <a:srgbClr val="0070C0"/>
                </a:solidFill>
              </a:rPr>
              <a:t>6</a:t>
            </a:r>
            <a:r>
              <a:rPr lang="zh-CN" altLang="zh-CN" b="1" u="sng" dirty="0">
                <a:solidFill>
                  <a:srgbClr val="0070C0"/>
                </a:solidFill>
              </a:rPr>
              <a:t>行</a:t>
            </a:r>
            <a:r>
              <a:rPr lang="zh-CN" altLang="zh-CN" dirty="0"/>
              <a:t>用于设置</a:t>
            </a:r>
            <a:r>
              <a:rPr lang="en-US" altLang="zh-CN" dirty="0"/>
              <a:t>Nginx</a:t>
            </a:r>
            <a:r>
              <a:rPr lang="zh-CN" altLang="zh-CN" dirty="0"/>
              <a:t>作为反向代理服务器时，无条件压缩所有结果</a:t>
            </a:r>
            <a:r>
              <a:rPr lang="zh-CN" altLang="zh-CN" dirty="0" smtClean="0"/>
              <a:t>数据</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906139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r>
              <a:rPr lang="en-US" altLang="zh-CN" sz="2000" b="1" dirty="0">
                <a:solidFill>
                  <a:schemeClr val="tx1">
                    <a:lumMod val="50000"/>
                    <a:lumOff val="50000"/>
                  </a:schemeClr>
                </a:solidFill>
                <a:latin typeface="微软雅黑" pitchFamily="34" charset="-122"/>
                <a:ea typeface="微软雅黑" pitchFamily="34" charset="-122"/>
              </a:rPr>
              <a:t>——</a:t>
            </a:r>
            <a:r>
              <a:rPr lang="en-US" altLang="zh-CN" sz="2000" b="1" dirty="0" err="1">
                <a:solidFill>
                  <a:schemeClr val="tx1">
                    <a:lumMod val="50000"/>
                    <a:lumOff val="50000"/>
                  </a:schemeClr>
                </a:solidFill>
                <a:latin typeface="微软雅黑" pitchFamily="34" charset="-122"/>
                <a:ea typeface="微软雅黑" pitchFamily="34" charset="-122"/>
              </a:rPr>
              <a:t>gzip_proxied</a:t>
            </a:r>
            <a:r>
              <a:rPr lang="zh-CN" altLang="en-US" sz="2000" b="1" dirty="0">
                <a:solidFill>
                  <a:schemeClr val="tx1">
                    <a:lumMod val="50000"/>
                    <a:lumOff val="50000"/>
                  </a:schemeClr>
                </a:solidFill>
                <a:latin typeface="微软雅黑" pitchFamily="34" charset="-122"/>
                <a:ea typeface="微软雅黑" pitchFamily="34" charset="-122"/>
              </a:rPr>
              <a:t>指令的常用参数值</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056844088"/>
              </p:ext>
            </p:extLst>
          </p:nvPr>
        </p:nvGraphicFramePr>
        <p:xfrm>
          <a:off x="900546" y="1813151"/>
          <a:ext cx="7468754" cy="4398562"/>
        </p:xfrm>
        <a:graphic>
          <a:graphicData uri="http://schemas.openxmlformats.org/drawingml/2006/table">
            <a:tbl>
              <a:tblPr firstRow="1" bandRow="1"/>
              <a:tblGrid>
                <a:gridCol w="1654848"/>
                <a:gridCol w="5813906"/>
              </a:tblGrid>
              <a:tr h="41676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指令</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any</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无条件压缩所有响应数据</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off</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关闭反向代理的压缩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expired</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如果响应消息头中包含“</a:t>
                      </a:r>
                      <a:r>
                        <a:rPr lang="en-US" sz="1400" kern="100" dirty="0">
                          <a:solidFill>
                            <a:schemeClr val="dk1"/>
                          </a:solidFill>
                          <a:effectLst/>
                          <a:latin typeface="Times New Roman"/>
                          <a:ea typeface="+mn-ea"/>
                          <a:cs typeface="+mn-cs"/>
                        </a:rPr>
                        <a:t>Expires</a:t>
                      </a:r>
                      <a:r>
                        <a:rPr lang="zh-CN" sz="1400" kern="100" dirty="0">
                          <a:solidFill>
                            <a:schemeClr val="dk1"/>
                          </a:solidFill>
                          <a:effectLst/>
                          <a:latin typeface="Times New Roman"/>
                          <a:ea typeface="+mn-ea"/>
                          <a:cs typeface="+mn-cs"/>
                        </a:rPr>
                        <a:t>”，启用压缩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no-cache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如果响应消息头中包含“</a:t>
                      </a:r>
                      <a:r>
                        <a:rPr lang="en-US" sz="1400" kern="100" dirty="0" err="1">
                          <a:solidFill>
                            <a:schemeClr val="dk1"/>
                          </a:solidFill>
                          <a:effectLst/>
                          <a:latin typeface="Times New Roman"/>
                          <a:ea typeface="+mn-ea"/>
                          <a:cs typeface="+mn-cs"/>
                        </a:rPr>
                        <a:t>Cache-Control:no-cache</a:t>
                      </a:r>
                      <a:r>
                        <a:rPr lang="zh-CN" sz="1400" kern="100" dirty="0">
                          <a:solidFill>
                            <a:schemeClr val="dk1"/>
                          </a:solidFill>
                          <a:effectLst/>
                          <a:latin typeface="Times New Roman"/>
                          <a:ea typeface="+mn-ea"/>
                          <a:cs typeface="+mn-cs"/>
                        </a:rPr>
                        <a:t>”，启用压缩</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no-store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如果响应消息头中包含“</a:t>
                      </a:r>
                      <a:r>
                        <a:rPr lang="en-US" sz="1400" kern="100" dirty="0" err="1">
                          <a:solidFill>
                            <a:schemeClr val="dk1"/>
                          </a:solidFill>
                          <a:effectLst/>
                          <a:latin typeface="Times New Roman"/>
                          <a:ea typeface="+mn-ea"/>
                          <a:cs typeface="+mn-cs"/>
                        </a:rPr>
                        <a:t>Cache-Control:no-store</a:t>
                      </a:r>
                      <a:r>
                        <a:rPr lang="zh-CN" sz="1400" kern="100" dirty="0">
                          <a:solidFill>
                            <a:schemeClr val="dk1"/>
                          </a:solidFill>
                          <a:effectLst/>
                          <a:latin typeface="Times New Roman"/>
                          <a:ea typeface="+mn-ea"/>
                          <a:cs typeface="+mn-cs"/>
                        </a:rPr>
                        <a:t>”，启用压缩</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private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如果响应消息头中包含“</a:t>
                      </a:r>
                      <a:r>
                        <a:rPr lang="en-US" sz="1400" kern="100" dirty="0" err="1">
                          <a:solidFill>
                            <a:schemeClr val="dk1"/>
                          </a:solidFill>
                          <a:effectLst/>
                          <a:latin typeface="Times New Roman"/>
                          <a:ea typeface="+mn-ea"/>
                          <a:cs typeface="+mn-cs"/>
                        </a:rPr>
                        <a:t>Cache-Control:private</a:t>
                      </a:r>
                      <a:r>
                        <a:rPr lang="zh-CN" sz="1400" kern="100" dirty="0">
                          <a:solidFill>
                            <a:schemeClr val="dk1"/>
                          </a:solidFill>
                          <a:effectLst/>
                          <a:latin typeface="Times New Roman"/>
                          <a:ea typeface="+mn-ea"/>
                          <a:cs typeface="+mn-cs"/>
                        </a:rPr>
                        <a:t>”，启用压缩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85905">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no_last_modified</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如果响应消息头中不包含“</a:t>
                      </a:r>
                      <a:r>
                        <a:rPr lang="en-US" sz="1400" kern="100" dirty="0" err="1">
                          <a:solidFill>
                            <a:schemeClr val="dk1"/>
                          </a:solidFill>
                          <a:effectLst/>
                          <a:latin typeface="Times New Roman"/>
                          <a:ea typeface="+mn-ea"/>
                          <a:cs typeface="+mn-cs"/>
                        </a:rPr>
                        <a:t>Last_Modified</a:t>
                      </a:r>
                      <a:r>
                        <a:rPr lang="zh-CN" sz="1400" kern="100" dirty="0">
                          <a:solidFill>
                            <a:schemeClr val="dk1"/>
                          </a:solidFill>
                          <a:effectLst/>
                          <a:latin typeface="Times New Roman"/>
                          <a:ea typeface="+mn-ea"/>
                          <a:cs typeface="+mn-cs"/>
                        </a:rPr>
                        <a:t>”，启用压缩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509418">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no_etag</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如果响应消息头中不包含“</a:t>
                      </a:r>
                      <a:r>
                        <a:rPr lang="en-US" sz="1400" kern="100" dirty="0" err="1">
                          <a:solidFill>
                            <a:schemeClr val="dk1"/>
                          </a:solidFill>
                          <a:effectLst/>
                          <a:latin typeface="Times New Roman"/>
                          <a:ea typeface="+mn-ea"/>
                          <a:cs typeface="+mn-cs"/>
                        </a:rPr>
                        <a:t>ETag</a:t>
                      </a:r>
                      <a:r>
                        <a:rPr lang="zh-CN" sz="1400" kern="100" dirty="0">
                          <a:solidFill>
                            <a:schemeClr val="dk1"/>
                          </a:solidFill>
                          <a:effectLst/>
                          <a:latin typeface="Times New Roman"/>
                          <a:ea typeface="+mn-ea"/>
                          <a:cs typeface="+mn-cs"/>
                        </a:rPr>
                        <a:t>”，启用压缩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auth</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如果响应消息头中包含“</a:t>
                      </a:r>
                      <a:r>
                        <a:rPr lang="en-US" sz="1400" kern="100" dirty="0">
                          <a:solidFill>
                            <a:schemeClr val="dk1"/>
                          </a:solidFill>
                          <a:effectLst/>
                          <a:latin typeface="Times New Roman"/>
                          <a:ea typeface="+mn-ea"/>
                          <a:cs typeface="+mn-cs"/>
                        </a:rPr>
                        <a:t>Authorization</a:t>
                      </a:r>
                      <a:r>
                        <a:rPr lang="zh-CN" sz="1400" kern="100" dirty="0">
                          <a:solidFill>
                            <a:schemeClr val="dk1"/>
                          </a:solidFill>
                          <a:effectLst/>
                          <a:latin typeface="Times New Roman"/>
                          <a:ea typeface="+mn-ea"/>
                          <a:cs typeface="+mn-cs"/>
                        </a:rPr>
                        <a:t>”头信息，启用压缩</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Tree>
    <p:custDataLst>
      <p:tags r:id="rId1"/>
    </p:custDataLst>
    <p:extLst>
      <p:ext uri="{BB962C8B-B14F-4D97-AF65-F5344CB8AC3E}">
        <p14:creationId xmlns:p14="http://schemas.microsoft.com/office/powerpoint/2010/main" val="2776522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模块化结构设计</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b="1" u="sng" dirty="0" smtClean="0">
                <a:solidFill>
                  <a:srgbClr val="0070C0"/>
                </a:solidFill>
              </a:rPr>
              <a:t>换句话说</a:t>
            </a:r>
            <a:r>
              <a:rPr lang="zh-CN" altLang="en-US" dirty="0"/>
              <a:t>，</a:t>
            </a:r>
            <a:r>
              <a:rPr lang="en-US" altLang="zh-CN" dirty="0"/>
              <a:t>Nginx</a:t>
            </a:r>
            <a:r>
              <a:rPr lang="zh-CN" altLang="en-US" dirty="0"/>
              <a:t>就像是积木搭建的</a:t>
            </a:r>
            <a:r>
              <a:rPr lang="zh-CN" altLang="en-US" dirty="0" smtClean="0"/>
              <a:t>房子。</a:t>
            </a:r>
            <a:endParaRPr lang="en-US" altLang="zh-CN" dirty="0" smtClean="0"/>
          </a:p>
          <a:p>
            <a:pPr>
              <a:lnSpc>
                <a:spcPct val="200000"/>
              </a:lnSpc>
            </a:pPr>
            <a:r>
              <a:rPr lang="zh-CN" altLang="en-US" dirty="0" smtClean="0"/>
              <a:t>在</a:t>
            </a:r>
            <a:r>
              <a:rPr lang="zh-CN" altLang="en-US" dirty="0"/>
              <a:t>实现规范接口的前提下，各个团队只要保持接口不变，可同时开发功能模块，这样就可以根据实际需求不断的加入新的功能，或者去掉旧的功能，达到了应用程序的高配置性、高扩展性、高定制性和高伸缩性。</a:t>
            </a:r>
            <a:endParaRPr lang="en-US" altLang="zh-CN" dirty="0" smtClean="0"/>
          </a:p>
        </p:txBody>
      </p:sp>
    </p:spTree>
    <p:custDataLst>
      <p:tags r:id="rId1"/>
    </p:custDataLst>
    <p:extLst>
      <p:ext uri="{BB962C8B-B14F-4D97-AF65-F5344CB8AC3E}">
        <p14:creationId xmlns:p14="http://schemas.microsoft.com/office/powerpoint/2010/main" val="3894197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7.4 </a:t>
            </a:r>
            <a:r>
              <a:rPr lang="zh-CN" altLang="en-US" dirty="0" smtClean="0"/>
              <a:t>网页</a:t>
            </a:r>
            <a:r>
              <a:rPr lang="zh-CN" altLang="en-US" dirty="0"/>
              <a:t>压缩传输</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网页</a:t>
            </a:r>
            <a:r>
              <a:rPr lang="zh-CN" altLang="en-US" sz="2000" b="1" dirty="0">
                <a:solidFill>
                  <a:schemeClr val="tx1">
                    <a:lumMod val="50000"/>
                    <a:lumOff val="50000"/>
                  </a:schemeClr>
                </a:solidFill>
                <a:latin typeface="微软雅黑" pitchFamily="34" charset="-122"/>
                <a:ea typeface="微软雅黑" pitchFamily="34" charset="-122"/>
              </a:rPr>
              <a:t>压缩传输</a:t>
            </a:r>
            <a:r>
              <a:rPr lang="zh-CN" altLang="en-US" sz="2000" b="1" dirty="0" smtClean="0">
                <a:solidFill>
                  <a:schemeClr val="tx1">
                    <a:lumMod val="50000"/>
                    <a:lumOff val="50000"/>
                  </a:schemeClr>
                </a:solidFill>
                <a:latin typeface="微软雅黑" pitchFamily="34" charset="-122"/>
                <a:ea typeface="微软雅黑" pitchFamily="34" charset="-122"/>
              </a:rPr>
              <a:t>配置</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圆角矩形 3"/>
          <p:cNvSpPr/>
          <p:nvPr/>
        </p:nvSpPr>
        <p:spPr>
          <a:xfrm>
            <a:off x="3278447" y="214407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841835" y="2576123"/>
            <a:ext cx="7474581" cy="2293037"/>
            <a:chOff x="971600" y="1988840"/>
            <a:chExt cx="7200728" cy="2160240"/>
          </a:xfrm>
        </p:grpSpPr>
        <p:sp>
          <p:nvSpPr>
            <p:cNvPr id="6" name="流程图: 过程 5"/>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可选过程 6"/>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278447" y="2072068"/>
            <a:ext cx="2315917" cy="504056"/>
            <a:chOff x="3408211" y="1484784"/>
            <a:chExt cx="2315917" cy="504056"/>
          </a:xfrm>
        </p:grpSpPr>
        <p:sp>
          <p:nvSpPr>
            <p:cNvPr id="9" name="椭圆 8"/>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2" name="矩形 1"/>
          <p:cNvSpPr/>
          <p:nvPr/>
        </p:nvSpPr>
        <p:spPr>
          <a:xfrm>
            <a:off x="977900" y="2539137"/>
            <a:ext cx="7351216" cy="2308324"/>
          </a:xfrm>
          <a:prstGeom prst="rect">
            <a:avLst/>
          </a:prstGeom>
        </p:spPr>
        <p:txBody>
          <a:bodyPr wrap="square">
            <a:spAutoFit/>
          </a:bodyPr>
          <a:lstStyle/>
          <a:p>
            <a:pPr>
              <a:lnSpc>
                <a:spcPct val="200000"/>
              </a:lnSpc>
            </a:pPr>
            <a:r>
              <a:rPr lang="zh-CN" altLang="zh-CN" dirty="0"/>
              <a:t>值得一提的是，虽然</a:t>
            </a:r>
            <a:r>
              <a:rPr lang="en-US" altLang="zh-CN" dirty="0"/>
              <a:t>Nginx</a:t>
            </a:r>
            <a:r>
              <a:rPr lang="zh-CN" altLang="zh-CN" dirty="0"/>
              <a:t>使用</a:t>
            </a:r>
            <a:r>
              <a:rPr lang="en-US" altLang="zh-CN" b="1" u="sng" dirty="0" err="1">
                <a:solidFill>
                  <a:srgbClr val="0070C0"/>
                </a:solidFill>
              </a:rPr>
              <a:t>gzip</a:t>
            </a:r>
            <a:r>
              <a:rPr lang="zh-CN" altLang="zh-CN" b="1" u="sng" dirty="0">
                <a:solidFill>
                  <a:srgbClr val="0070C0"/>
                </a:solidFill>
              </a:rPr>
              <a:t>压缩内容</a:t>
            </a:r>
            <a:r>
              <a:rPr lang="zh-CN" altLang="zh-CN" dirty="0"/>
              <a:t>可以</a:t>
            </a:r>
            <a:r>
              <a:rPr lang="zh-CN" altLang="zh-CN" b="1" u="sng" dirty="0">
                <a:solidFill>
                  <a:srgbClr val="0070C0"/>
                </a:solidFill>
              </a:rPr>
              <a:t>减少传输数据大小</a:t>
            </a:r>
            <a:r>
              <a:rPr lang="zh-CN" altLang="zh-CN" dirty="0"/>
              <a:t>，但</a:t>
            </a:r>
            <a:r>
              <a:rPr lang="zh-CN" altLang="zh-CN" b="1" u="sng" dirty="0">
                <a:solidFill>
                  <a:srgbClr val="0070C0"/>
                </a:solidFill>
              </a:rPr>
              <a:t>压缩率越大</a:t>
            </a:r>
            <a:r>
              <a:rPr lang="en-US" altLang="zh-CN" b="1" u="sng" dirty="0">
                <a:solidFill>
                  <a:srgbClr val="0070C0"/>
                </a:solidFill>
              </a:rPr>
              <a:t>CPU</a:t>
            </a:r>
            <a:r>
              <a:rPr lang="zh-CN" altLang="zh-CN" b="1" u="sng" dirty="0">
                <a:solidFill>
                  <a:srgbClr val="0070C0"/>
                </a:solidFill>
              </a:rPr>
              <a:t>消耗越高</a:t>
            </a:r>
            <a:r>
              <a:rPr lang="zh-CN" altLang="zh-CN" dirty="0"/>
              <a:t>。</a:t>
            </a:r>
            <a:r>
              <a:rPr lang="en-US" altLang="zh-CN" dirty="0"/>
              <a:t>CPU</a:t>
            </a:r>
            <a:r>
              <a:rPr lang="zh-CN" altLang="zh-CN" dirty="0"/>
              <a:t>消耗高会</a:t>
            </a:r>
            <a:r>
              <a:rPr lang="zh-CN" altLang="zh-CN" b="1" u="sng" dirty="0">
                <a:solidFill>
                  <a:srgbClr val="0070C0"/>
                </a:solidFill>
              </a:rPr>
              <a:t>导致</a:t>
            </a:r>
            <a:r>
              <a:rPr lang="en-US" altLang="zh-CN" dirty="0"/>
              <a:t>Nginx</a:t>
            </a:r>
            <a:r>
              <a:rPr lang="zh-CN" altLang="zh-CN" dirty="0"/>
              <a:t>能</a:t>
            </a:r>
            <a:r>
              <a:rPr lang="zh-CN" altLang="zh-CN" b="1" u="sng" dirty="0">
                <a:solidFill>
                  <a:srgbClr val="0070C0"/>
                </a:solidFill>
              </a:rPr>
              <a:t>同时处理</a:t>
            </a:r>
            <a:r>
              <a:rPr lang="zh-CN" altLang="zh-CN" dirty="0"/>
              <a:t>请求的</a:t>
            </a:r>
            <a:r>
              <a:rPr lang="zh-CN" altLang="zh-CN" b="1" u="sng" dirty="0">
                <a:solidFill>
                  <a:srgbClr val="0070C0"/>
                </a:solidFill>
              </a:rPr>
              <a:t>响应能力下降</a:t>
            </a:r>
            <a:r>
              <a:rPr lang="zh-CN" altLang="zh-CN" dirty="0"/>
              <a:t>。因此，在实际应用中是否要开启</a:t>
            </a:r>
            <a:r>
              <a:rPr lang="en-US" altLang="zh-CN" dirty="0" err="1"/>
              <a:t>gzip</a:t>
            </a:r>
            <a:r>
              <a:rPr lang="zh-CN" altLang="zh-CN" dirty="0"/>
              <a:t>模块，需要根据实际应用功能决定。</a:t>
            </a:r>
          </a:p>
        </p:txBody>
      </p:sp>
    </p:spTree>
    <p:custDataLst>
      <p:tags r:id="rId1"/>
    </p:custDataLst>
    <p:extLst>
      <p:ext uri="{BB962C8B-B14F-4D97-AF65-F5344CB8AC3E}">
        <p14:creationId xmlns:p14="http://schemas.microsoft.com/office/powerpoint/2010/main" val="2646970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模块的简介</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dirty="0"/>
              <a:t>重写与重定向功能是现在大多数</a:t>
            </a:r>
            <a:r>
              <a:rPr lang="en-US" altLang="zh-CN" dirty="0"/>
              <a:t>Web</a:t>
            </a:r>
            <a:r>
              <a:rPr lang="zh-CN" altLang="en-US" dirty="0"/>
              <a:t>服务器都支持的一项</a:t>
            </a:r>
            <a:r>
              <a:rPr lang="zh-CN" altLang="en-US" dirty="0" smtClean="0"/>
              <a:t>功能。</a:t>
            </a:r>
            <a:endParaRPr lang="en-US" altLang="zh-CN" dirty="0" smtClean="0"/>
          </a:p>
          <a:p>
            <a:pPr>
              <a:lnSpc>
                <a:spcPct val="200000"/>
              </a:lnSpc>
            </a:pPr>
            <a:r>
              <a:rPr lang="en-US" altLang="zh-CN" b="1" u="sng" dirty="0">
                <a:solidFill>
                  <a:srgbClr val="0070C0"/>
                </a:solidFill>
              </a:rPr>
              <a:t>rewrite</a:t>
            </a:r>
            <a:r>
              <a:rPr lang="zh-CN" altLang="en-US" b="1" u="sng" dirty="0">
                <a:solidFill>
                  <a:srgbClr val="0070C0"/>
                </a:solidFill>
              </a:rPr>
              <a:t>模块特点</a:t>
            </a:r>
            <a:r>
              <a:rPr lang="zh-CN" altLang="en-US" dirty="0" smtClean="0"/>
              <a:t>：提供</a:t>
            </a:r>
            <a:r>
              <a:rPr lang="zh-CN" altLang="en-US" dirty="0"/>
              <a:t>的功能在配置上更加的灵活自由，可定制性非常的高</a:t>
            </a:r>
            <a:r>
              <a:rPr lang="zh-CN" altLang="en-US" dirty="0" smtClean="0"/>
              <a:t>。</a:t>
            </a:r>
            <a:endParaRPr lang="en-US" altLang="zh-CN" dirty="0" smtClean="0"/>
          </a:p>
          <a:p>
            <a:pPr>
              <a:lnSpc>
                <a:spcPct val="200000"/>
              </a:lnSpc>
            </a:pPr>
            <a:r>
              <a:rPr lang="zh-CN" altLang="en-US" b="1" u="sng" dirty="0">
                <a:solidFill>
                  <a:srgbClr val="0070C0"/>
                </a:solidFill>
              </a:rPr>
              <a:t>实现方式</a:t>
            </a:r>
            <a:r>
              <a:rPr lang="zh-CN" altLang="en-US" dirty="0" smtClean="0"/>
              <a:t>：只需</a:t>
            </a:r>
            <a:r>
              <a:rPr lang="zh-CN" altLang="en-US" dirty="0"/>
              <a:t>要通过</a:t>
            </a:r>
            <a:r>
              <a:rPr lang="en-US" altLang="zh-CN" dirty="0"/>
              <a:t>rewrite</a:t>
            </a:r>
            <a:r>
              <a:rPr lang="zh-CN" altLang="en-US" dirty="0"/>
              <a:t>指令根据</a:t>
            </a:r>
            <a:r>
              <a:rPr lang="en-US" altLang="zh-CN" dirty="0"/>
              <a:t>Nginx</a:t>
            </a:r>
            <a:r>
              <a:rPr lang="zh-CN" altLang="en-US" dirty="0"/>
              <a:t>提供的全局变量或自定义的变量，结合正则表达式以及进一步处理的标识就可以完成</a:t>
            </a:r>
            <a:r>
              <a:rPr lang="en-US" altLang="zh-CN" dirty="0"/>
              <a:t>URL</a:t>
            </a:r>
            <a:r>
              <a:rPr lang="zh-CN" altLang="en-US" dirty="0"/>
              <a:t>重写或重定向</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06979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557910"/>
          </a:xfrm>
          <a:prstGeom prst="rect">
            <a:avLst/>
          </a:prstGeom>
        </p:spPr>
        <p:txBody>
          <a:bodyPr wrap="square">
            <a:spAutoFit/>
          </a:bodyPr>
          <a:lstStyle/>
          <a:p>
            <a:pPr>
              <a:lnSpc>
                <a:spcPct val="200000"/>
              </a:lnSpc>
            </a:pPr>
            <a:r>
              <a:rPr lang="zh-CN" altLang="en-US" dirty="0"/>
              <a:t>在使用</a:t>
            </a:r>
            <a:r>
              <a:rPr lang="en-US" altLang="zh-CN" dirty="0"/>
              <a:t>rewrite</a:t>
            </a:r>
            <a:r>
              <a:rPr lang="zh-CN" altLang="en-US" dirty="0"/>
              <a:t>指令实现重写前，首先看一下</a:t>
            </a:r>
            <a:r>
              <a:rPr lang="en-US" altLang="zh-CN" dirty="0"/>
              <a:t>rewrite</a:t>
            </a:r>
            <a:r>
              <a:rPr lang="zh-CN" altLang="en-US" dirty="0"/>
              <a:t>指令的基本语法，具体如下：</a:t>
            </a:r>
          </a:p>
        </p:txBody>
      </p:sp>
      <p:grpSp>
        <p:nvGrpSpPr>
          <p:cNvPr id="5" name="组合 2"/>
          <p:cNvGrpSpPr>
            <a:grpSpLocks/>
          </p:cNvGrpSpPr>
          <p:nvPr/>
        </p:nvGrpSpPr>
        <p:grpSpPr bwMode="auto">
          <a:xfrm>
            <a:off x="1472378" y="2754800"/>
            <a:ext cx="5670257" cy="953600"/>
            <a:chOff x="3429352" y="3536063"/>
            <a:chExt cx="1689480" cy="782401"/>
          </a:xfrm>
        </p:grpSpPr>
        <p:sp>
          <p:nvSpPr>
            <p:cNvPr id="6" name="矩形 1"/>
            <p:cNvSpPr>
              <a:spLocks noChangeArrowheads="1"/>
            </p:cNvSpPr>
            <p:nvPr/>
          </p:nvSpPr>
          <p:spPr bwMode="auto">
            <a:xfrm>
              <a:off x="3429352" y="3536063"/>
              <a:ext cx="1638188" cy="78240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658903"/>
              <a:ext cx="1582676" cy="41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rewrite regex replacement [flag];</a:t>
              </a:r>
            </a:p>
          </p:txBody>
        </p:sp>
      </p:grpSp>
      <p:sp>
        <p:nvSpPr>
          <p:cNvPr id="2" name="矩形 1"/>
          <p:cNvSpPr/>
          <p:nvPr/>
        </p:nvSpPr>
        <p:spPr>
          <a:xfrm>
            <a:off x="489198" y="3821837"/>
            <a:ext cx="8401792" cy="2308324"/>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zh-CN" dirty="0"/>
              <a:t>符合</a:t>
            </a:r>
            <a:r>
              <a:rPr lang="en-US" altLang="zh-CN" dirty="0"/>
              <a:t>rewrite</a:t>
            </a:r>
            <a:r>
              <a:rPr lang="zh-CN" altLang="zh-CN" dirty="0"/>
              <a:t>编写的正则语法规则，就执行相应的替换算法</a:t>
            </a:r>
            <a:r>
              <a:rPr lang="zh-CN" altLang="zh-CN" dirty="0" smtClean="0"/>
              <a:t>。</a:t>
            </a:r>
            <a:endParaRPr lang="en-US" altLang="zh-CN" dirty="0"/>
          </a:p>
          <a:p>
            <a:pPr marL="285750" indent="-285750">
              <a:lnSpc>
                <a:spcPct val="200000"/>
              </a:lnSpc>
              <a:buFont typeface="Wingdings" panose="05000000000000000000" pitchFamily="2" charset="2"/>
              <a:buChar char="Ø"/>
            </a:pPr>
            <a:r>
              <a:rPr lang="zh-CN" altLang="zh-CN" b="1" u="sng" dirty="0">
                <a:solidFill>
                  <a:srgbClr val="0070C0"/>
                </a:solidFill>
              </a:rPr>
              <a:t>参数</a:t>
            </a:r>
            <a:r>
              <a:rPr lang="en-US" altLang="zh-CN" b="1" u="sng" dirty="0">
                <a:solidFill>
                  <a:srgbClr val="0070C0"/>
                </a:solidFill>
              </a:rPr>
              <a:t>regex</a:t>
            </a:r>
            <a:r>
              <a:rPr lang="zh-CN" altLang="zh-CN" dirty="0"/>
              <a:t>表示正则表达式</a:t>
            </a:r>
            <a:r>
              <a:rPr lang="zh-CN" altLang="zh-CN" dirty="0" smtClean="0"/>
              <a:t>，</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参数</a:t>
            </a:r>
            <a:r>
              <a:rPr lang="en-US" altLang="zh-CN" b="1" u="sng" dirty="0">
                <a:solidFill>
                  <a:srgbClr val="0070C0"/>
                </a:solidFill>
              </a:rPr>
              <a:t>replacement</a:t>
            </a:r>
            <a:r>
              <a:rPr lang="zh-CN" altLang="zh-CN" dirty="0"/>
              <a:t>表示符合正则规则的替换</a:t>
            </a:r>
            <a:r>
              <a:rPr lang="zh-CN" altLang="zh-CN" dirty="0" smtClean="0"/>
              <a:t>算法</a:t>
            </a:r>
            <a:endParaRPr lang="en-US" altLang="zh-CN" dirty="0" smtClean="0"/>
          </a:p>
          <a:p>
            <a:pPr marL="285750" indent="-285750">
              <a:lnSpc>
                <a:spcPct val="200000"/>
              </a:lnSpc>
              <a:buFont typeface="Wingdings" panose="05000000000000000000" pitchFamily="2" charset="2"/>
              <a:buChar char="Ø"/>
            </a:pPr>
            <a:r>
              <a:rPr lang="zh-CN" altLang="zh-CN" b="1" u="sng" dirty="0">
                <a:solidFill>
                  <a:srgbClr val="0070C0"/>
                </a:solidFill>
              </a:rPr>
              <a:t>可选参数</a:t>
            </a:r>
            <a:r>
              <a:rPr lang="en-US" altLang="zh-CN" b="1" u="sng" dirty="0">
                <a:solidFill>
                  <a:srgbClr val="0070C0"/>
                </a:solidFill>
              </a:rPr>
              <a:t>flag</a:t>
            </a:r>
            <a:r>
              <a:rPr lang="zh-CN" altLang="zh-CN" dirty="0"/>
              <a:t>用于指定进一步处理的</a:t>
            </a:r>
            <a:r>
              <a:rPr lang="zh-CN" altLang="zh-CN" dirty="0" smtClean="0"/>
              <a:t>标识</a:t>
            </a:r>
            <a:endParaRPr lang="zh-CN" altLang="zh-CN" dirty="0"/>
          </a:p>
        </p:txBody>
      </p:sp>
    </p:spTree>
    <p:custDataLst>
      <p:tags r:id="rId1"/>
    </p:custDataLst>
    <p:extLst>
      <p:ext uri="{BB962C8B-B14F-4D97-AF65-F5344CB8AC3E}">
        <p14:creationId xmlns:p14="http://schemas.microsoft.com/office/powerpoint/2010/main" val="3808053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endParaRPr lang="en-US" altLang="zh-CN" sz="2000" b="1" dirty="0">
              <a:solidFill>
                <a:schemeClr val="tx1">
                  <a:lumMod val="50000"/>
                  <a:lumOff val="50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220008973"/>
              </p:ext>
            </p:extLst>
          </p:nvPr>
        </p:nvGraphicFramePr>
        <p:xfrm>
          <a:off x="1814946" y="2168751"/>
          <a:ext cx="5601854" cy="2083810"/>
        </p:xfrm>
        <a:graphic>
          <a:graphicData uri="http://schemas.openxmlformats.org/drawingml/2006/table">
            <a:tbl>
              <a:tblPr firstRow="1" bandRow="1"/>
              <a:tblGrid>
                <a:gridCol w="1241200"/>
                <a:gridCol w="4360654"/>
              </a:tblGrid>
              <a:tr h="41676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参数值</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last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终止</a:t>
                      </a:r>
                      <a:r>
                        <a:rPr lang="en-US" sz="1400" kern="100" dirty="0">
                          <a:solidFill>
                            <a:schemeClr val="dk1"/>
                          </a:solidFill>
                          <a:effectLst/>
                          <a:latin typeface="Times New Roman"/>
                          <a:ea typeface="+mn-ea"/>
                          <a:cs typeface="+mn-cs"/>
                        </a:rPr>
                        <a:t>rewrite</a:t>
                      </a:r>
                      <a:r>
                        <a:rPr lang="zh-CN" sz="1400" kern="100" dirty="0">
                          <a:solidFill>
                            <a:schemeClr val="dk1"/>
                          </a:solidFill>
                          <a:effectLst/>
                          <a:latin typeface="Times New Roman"/>
                          <a:ea typeface="+mn-ea"/>
                          <a:cs typeface="+mn-cs"/>
                        </a:rPr>
                        <a:t>，继续匹配其他规则</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break</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终止</a:t>
                      </a:r>
                      <a:r>
                        <a:rPr lang="en-US" sz="1400" kern="100" dirty="0">
                          <a:solidFill>
                            <a:schemeClr val="dk1"/>
                          </a:solidFill>
                          <a:effectLst/>
                          <a:latin typeface="Times New Roman"/>
                          <a:ea typeface="+mn-ea"/>
                          <a:cs typeface="+mn-cs"/>
                        </a:rPr>
                        <a:t>rewrite</a:t>
                      </a:r>
                      <a:r>
                        <a:rPr lang="zh-CN" sz="1400" kern="100" dirty="0">
                          <a:solidFill>
                            <a:schemeClr val="dk1"/>
                          </a:solidFill>
                          <a:effectLst/>
                          <a:latin typeface="Times New Roman"/>
                          <a:ea typeface="+mn-ea"/>
                          <a:cs typeface="+mn-cs"/>
                        </a:rPr>
                        <a:t>，不再继续匹配</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redirect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临时重定向，返回的</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状态码为</a:t>
                      </a:r>
                      <a:r>
                        <a:rPr lang="en-US" sz="1400" kern="100" dirty="0">
                          <a:solidFill>
                            <a:schemeClr val="dk1"/>
                          </a:solidFill>
                          <a:effectLst/>
                          <a:latin typeface="Times New Roman"/>
                          <a:ea typeface="+mn-ea"/>
                          <a:cs typeface="+mn-cs"/>
                        </a:rPr>
                        <a:t>302</a:t>
                      </a:r>
                      <a:endParaRPr lang="zh-CN" sz="1400" kern="100" dirty="0">
                        <a:solidFill>
                          <a:schemeClr val="dk1"/>
                        </a:solidFill>
                        <a:effectLst/>
                        <a:latin typeface="Times New Roman"/>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permanent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永久重定向，返回的</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状态码为</a:t>
                      </a:r>
                      <a:r>
                        <a:rPr lang="en-US" sz="1400" kern="100" dirty="0">
                          <a:solidFill>
                            <a:schemeClr val="dk1"/>
                          </a:solidFill>
                          <a:effectLst/>
                          <a:latin typeface="Times New Roman"/>
                          <a:ea typeface="+mn-ea"/>
                          <a:cs typeface="+mn-cs"/>
                        </a:rPr>
                        <a:t>301</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20000"/>
                      </a:srgbClr>
                    </a:solidFill>
                  </a:tcPr>
                </a:tc>
              </a:tr>
            </a:tbl>
          </a:graphicData>
        </a:graphic>
      </p:graphicFrame>
      <p:sp>
        <p:nvSpPr>
          <p:cNvPr id="3" name="矩形 2"/>
          <p:cNvSpPr/>
          <p:nvPr/>
        </p:nvSpPr>
        <p:spPr>
          <a:xfrm>
            <a:off x="1689100" y="4415135"/>
            <a:ext cx="5918200" cy="1200329"/>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zh-CN" dirty="0"/>
              <a:t>当</a:t>
            </a:r>
            <a:r>
              <a:rPr lang="en-US" altLang="zh-CN" dirty="0"/>
              <a:t>flag</a:t>
            </a:r>
            <a:r>
              <a:rPr lang="zh-CN" altLang="zh-CN" dirty="0"/>
              <a:t>的值为</a:t>
            </a:r>
            <a:r>
              <a:rPr lang="en-US" altLang="zh-CN" b="1" u="sng" dirty="0">
                <a:solidFill>
                  <a:srgbClr val="0070C0"/>
                </a:solidFill>
              </a:rPr>
              <a:t>last</a:t>
            </a:r>
            <a:r>
              <a:rPr lang="zh-CN" altLang="zh-CN" b="1" u="sng" dirty="0">
                <a:solidFill>
                  <a:srgbClr val="0070C0"/>
                </a:solidFill>
              </a:rPr>
              <a:t>或</a:t>
            </a:r>
            <a:r>
              <a:rPr lang="en-US" altLang="zh-CN" b="1" u="sng" dirty="0">
                <a:solidFill>
                  <a:srgbClr val="0070C0"/>
                </a:solidFill>
              </a:rPr>
              <a:t>break</a:t>
            </a:r>
            <a:r>
              <a:rPr lang="zh-CN" altLang="zh-CN" dirty="0"/>
              <a:t>时，表示当前的设置为</a:t>
            </a:r>
            <a:r>
              <a:rPr lang="zh-CN" altLang="zh-CN" b="1" u="sng" dirty="0">
                <a:solidFill>
                  <a:srgbClr val="0070C0"/>
                </a:solidFill>
              </a:rPr>
              <a:t>重写</a:t>
            </a:r>
            <a:endParaRPr lang="en-US" altLang="zh-CN" b="1" u="sng" dirty="0">
              <a:solidFill>
                <a:srgbClr val="0070C0"/>
              </a:solidFill>
            </a:endParaRPr>
          </a:p>
          <a:p>
            <a:pPr marL="285750" indent="-285750">
              <a:lnSpc>
                <a:spcPct val="200000"/>
              </a:lnSpc>
              <a:buFont typeface="Wingdings" panose="05000000000000000000" pitchFamily="2" charset="2"/>
              <a:buChar char="Ø"/>
            </a:pPr>
            <a:r>
              <a:rPr lang="zh-CN" altLang="zh-CN" dirty="0" smtClean="0"/>
              <a:t>当</a:t>
            </a:r>
            <a:r>
              <a:rPr lang="en-US" altLang="zh-CN" dirty="0"/>
              <a:t>flag</a:t>
            </a:r>
            <a:r>
              <a:rPr lang="zh-CN" altLang="zh-CN" dirty="0"/>
              <a:t>的值为</a:t>
            </a:r>
            <a:r>
              <a:rPr lang="en-US" altLang="zh-CN" b="1" u="sng" dirty="0">
                <a:solidFill>
                  <a:srgbClr val="0070C0"/>
                </a:solidFill>
              </a:rPr>
              <a:t>redirect</a:t>
            </a:r>
            <a:r>
              <a:rPr lang="zh-CN" altLang="zh-CN" b="1" u="sng" dirty="0">
                <a:solidFill>
                  <a:srgbClr val="0070C0"/>
                </a:solidFill>
              </a:rPr>
              <a:t>或</a:t>
            </a:r>
            <a:r>
              <a:rPr lang="en-US" altLang="zh-CN" b="1" u="sng" dirty="0">
                <a:solidFill>
                  <a:srgbClr val="0070C0"/>
                </a:solidFill>
              </a:rPr>
              <a:t>permanent</a:t>
            </a:r>
            <a:r>
              <a:rPr lang="zh-CN" altLang="zh-CN" dirty="0"/>
              <a:t>时表示</a:t>
            </a:r>
            <a:r>
              <a:rPr lang="zh-CN" altLang="zh-CN" b="1" u="sng" dirty="0">
                <a:solidFill>
                  <a:srgbClr val="0070C0"/>
                </a:solidFill>
              </a:rPr>
              <a:t>重定向</a:t>
            </a:r>
          </a:p>
        </p:txBody>
      </p:sp>
    </p:spTree>
    <p:custDataLst>
      <p:tags r:id="rId1"/>
    </p:custDataLst>
    <p:extLst>
      <p:ext uri="{BB962C8B-B14F-4D97-AF65-F5344CB8AC3E}">
        <p14:creationId xmlns:p14="http://schemas.microsoft.com/office/powerpoint/2010/main" val="1845848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6" name="矩形 5"/>
          <p:cNvSpPr/>
          <p:nvPr/>
        </p:nvSpPr>
        <p:spPr>
          <a:xfrm>
            <a:off x="362198" y="1948174"/>
            <a:ext cx="8401792" cy="1754326"/>
          </a:xfrm>
          <a:prstGeom prst="rect">
            <a:avLst/>
          </a:prstGeom>
        </p:spPr>
        <p:txBody>
          <a:bodyPr wrap="square">
            <a:spAutoFit/>
          </a:bodyPr>
          <a:lstStyle/>
          <a:p>
            <a:pPr>
              <a:lnSpc>
                <a:spcPct val="200000"/>
              </a:lnSpc>
            </a:pPr>
            <a:r>
              <a:rPr lang="zh-CN" altLang="en-US" dirty="0"/>
              <a:t>（</a:t>
            </a:r>
            <a:r>
              <a:rPr lang="en-US" altLang="zh-CN" dirty="0"/>
              <a:t>1</a:t>
            </a:r>
            <a:r>
              <a:rPr lang="zh-CN" altLang="en-US" dirty="0"/>
              <a:t>）</a:t>
            </a:r>
            <a:r>
              <a:rPr lang="zh-CN" altLang="en-US" b="1" u="sng" dirty="0">
                <a:solidFill>
                  <a:srgbClr val="0070C0"/>
                </a:solidFill>
              </a:rPr>
              <a:t>添加</a:t>
            </a:r>
            <a:r>
              <a:rPr lang="en-US" altLang="zh-CN" b="1" u="sng" dirty="0">
                <a:solidFill>
                  <a:srgbClr val="0070C0"/>
                </a:solidFill>
              </a:rPr>
              <a:t>rewrite</a:t>
            </a:r>
            <a:r>
              <a:rPr lang="zh-CN" altLang="en-US" b="1" u="sng" dirty="0">
                <a:solidFill>
                  <a:srgbClr val="0070C0"/>
                </a:solidFill>
              </a:rPr>
              <a:t>指令</a:t>
            </a:r>
          </a:p>
          <a:p>
            <a:pPr>
              <a:lnSpc>
                <a:spcPct val="200000"/>
              </a:lnSpc>
            </a:pPr>
            <a:r>
              <a:rPr lang="zh-CN" altLang="en-US" dirty="0"/>
              <a:t>打开</a:t>
            </a:r>
            <a:r>
              <a:rPr lang="en-US" altLang="zh-CN" dirty="0"/>
              <a:t>Nginx</a:t>
            </a:r>
            <a:r>
              <a:rPr lang="zh-CN" altLang="en-US" dirty="0"/>
              <a:t>的配置文件，配置域名为</a:t>
            </a:r>
            <a:r>
              <a:rPr lang="en-US" altLang="zh-CN" dirty="0" err="1" smtClean="0"/>
              <a:t>test.ng.test</a:t>
            </a:r>
            <a:r>
              <a:rPr lang="zh-CN" altLang="en-US" dirty="0" smtClean="0"/>
              <a:t>的</a:t>
            </a:r>
            <a:r>
              <a:rPr lang="zh-CN" altLang="en-US" dirty="0"/>
              <a:t>虚拟主机，并规定访问不到文件或目录时执行重写操作，具体配置如下所示。</a:t>
            </a:r>
          </a:p>
        </p:txBody>
      </p:sp>
    </p:spTree>
    <p:custDataLst>
      <p:tags r:id="rId1"/>
    </p:custDataLst>
    <p:extLst>
      <p:ext uri="{BB962C8B-B14F-4D97-AF65-F5344CB8AC3E}">
        <p14:creationId xmlns:p14="http://schemas.microsoft.com/office/powerpoint/2010/main" val="305590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7" name="组合 2"/>
          <p:cNvGrpSpPr>
            <a:grpSpLocks/>
          </p:cNvGrpSpPr>
          <p:nvPr/>
        </p:nvGrpSpPr>
        <p:grpSpPr bwMode="auto">
          <a:xfrm>
            <a:off x="1548791" y="2161430"/>
            <a:ext cx="6189917" cy="3286506"/>
            <a:chOff x="3451224" y="3540642"/>
            <a:chExt cx="3067205" cy="3289152"/>
          </a:xfrm>
        </p:grpSpPr>
        <p:sp>
          <p:nvSpPr>
            <p:cNvPr id="8" name="矩形 1"/>
            <p:cNvSpPr>
              <a:spLocks noChangeArrowheads="1"/>
            </p:cNvSpPr>
            <p:nvPr/>
          </p:nvSpPr>
          <p:spPr bwMode="auto">
            <a:xfrm>
              <a:off x="3451224" y="3540642"/>
              <a:ext cx="3067204" cy="328915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8"/>
            <p:cNvSpPr>
              <a:spLocks noChangeArrowheads="1"/>
            </p:cNvSpPr>
            <p:nvPr/>
          </p:nvSpPr>
          <p:spPr bwMode="auto">
            <a:xfrm>
              <a:off x="3530273" y="3658903"/>
              <a:ext cx="2988156" cy="300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listen </a:t>
              </a:r>
              <a:r>
                <a:rPr lang="en-US" altLang="zh-CN" sz="1400" b="1" kern="0" dirty="0">
                  <a:solidFill>
                    <a:prstClr val="white"/>
                  </a:solidFill>
                  <a:latin typeface="微软雅黑" pitchFamily="34" charset="-122"/>
                  <a:ea typeface="微软雅黑" pitchFamily="34" charset="-122"/>
                </a:rPr>
                <a:t>80;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test.ng.test</a:t>
              </a:r>
              <a:r>
                <a:rPr lang="en-US" altLang="zh-CN" sz="1400" b="1" kern="0" dirty="0" smtClean="0">
                  <a:solidFill>
                    <a:prstClr val="white"/>
                  </a:solidFill>
                  <a:latin typeface="微软雅黑" pitchFamily="34" charset="-122"/>
                  <a:ea typeface="微软雅黑" pitchFamily="34" charset="-122"/>
                </a:rPr>
                <a:t>;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index </a:t>
              </a:r>
              <a:r>
                <a:rPr lang="en-US" altLang="zh-CN" sz="1400" b="1" kern="0" dirty="0">
                  <a:solidFill>
                    <a:prstClr val="white"/>
                  </a:solidFill>
                  <a:latin typeface="微软雅黑" pitchFamily="34" charset="-122"/>
                  <a:ea typeface="微软雅黑" pitchFamily="34" charset="-122"/>
                </a:rPr>
                <a:t>index.html index.htm;</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root html</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6	</a:t>
              </a:r>
              <a:r>
                <a:rPr lang="en-US" altLang="zh-CN" sz="1400" b="1" kern="0" dirty="0" smtClean="0">
                  <a:solidFill>
                    <a:prstClr val="white"/>
                  </a:solidFill>
                  <a:latin typeface="微软雅黑" pitchFamily="34" charset="-122"/>
                  <a:ea typeface="微软雅黑" pitchFamily="34" charset="-122"/>
                </a:rPr>
                <a:t>if </a:t>
              </a:r>
              <a:r>
                <a:rPr lang="en-US" altLang="zh-CN" sz="1400" b="1" kern="0" dirty="0">
                  <a:solidFill>
                    <a:prstClr val="white"/>
                  </a:solidFill>
                  <a:latin typeface="微软雅黑" pitchFamily="34" charset="-122"/>
                  <a:ea typeface="微软雅黑" pitchFamily="34" charset="-122"/>
                </a:rPr>
                <a:t>( !-e $</a:t>
              </a:r>
              <a:r>
                <a:rPr lang="en-US" altLang="zh-CN" sz="1400" b="1" kern="0" dirty="0" err="1">
                  <a:solidFill>
                    <a:prstClr val="white"/>
                  </a:solidFill>
                  <a:latin typeface="微软雅黑" pitchFamily="34" charset="-122"/>
                  <a:ea typeface="微软雅黑" pitchFamily="34" charset="-122"/>
                </a:rPr>
                <a:t>request_filename</a:t>
              </a:r>
              <a:r>
                <a:rPr lang="en-US" altLang="zh-CN" sz="1400" b="1" kern="0" dirty="0">
                  <a:solidFill>
                    <a:prstClr val="white"/>
                  </a:solidFill>
                  <a:latin typeface="微软雅黑" pitchFamily="34" charset="-122"/>
                  <a:ea typeface="微软雅黑" pitchFamily="34" charset="-122"/>
                </a:rPr>
                <a:t> )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7		</a:t>
              </a:r>
              <a:r>
                <a:rPr lang="en-US" altLang="zh-CN" sz="1400" b="1" kern="0" dirty="0" smtClean="0">
                  <a:solidFill>
                    <a:prstClr val="white"/>
                  </a:solidFill>
                  <a:latin typeface="微软雅黑" pitchFamily="34" charset="-122"/>
                  <a:ea typeface="微软雅黑" pitchFamily="34" charset="-122"/>
                </a:rPr>
                <a:t>rewrite </a:t>
              </a:r>
              <a:r>
                <a:rPr lang="en-US" altLang="zh-CN" sz="1400" b="1" kern="0" dirty="0">
                  <a:solidFill>
                    <a:prstClr val="white"/>
                  </a:solidFill>
                  <a:latin typeface="微软雅黑" pitchFamily="34" charset="-122"/>
                  <a:ea typeface="微软雅黑" pitchFamily="34" charset="-122"/>
                </a:rPr>
                <a:t>"^/.*" /default/default.html break;</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8	</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9 }</a:t>
              </a:r>
              <a:endParaRPr lang="en-US" altLang="zh-CN" sz="1400" b="1" kern="0" dirty="0">
                <a:solidFill>
                  <a:prstClr val="white"/>
                </a:solidFill>
                <a:latin typeface="微软雅黑" pitchFamily="34" charset="-122"/>
                <a:ea typeface="微软雅黑" pitchFamily="34" charset="-122"/>
              </a:endParaRPr>
            </a:p>
          </p:txBody>
        </p:sp>
      </p:grpSp>
      <p:sp>
        <p:nvSpPr>
          <p:cNvPr id="9" name="矩形 8"/>
          <p:cNvSpPr/>
          <p:nvPr/>
        </p:nvSpPr>
        <p:spPr>
          <a:xfrm>
            <a:off x="2604495" y="3951836"/>
            <a:ext cx="4939305" cy="988464"/>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72853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1" name="矩形 10"/>
          <p:cNvSpPr/>
          <p:nvPr/>
        </p:nvSpPr>
        <p:spPr>
          <a:xfrm>
            <a:off x="362198" y="1948174"/>
            <a:ext cx="8401792"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dirty="0" smtClean="0"/>
              <a:t>通过</a:t>
            </a:r>
            <a:r>
              <a:rPr lang="en-US" altLang="zh-CN" b="1" u="sng" dirty="0">
                <a:solidFill>
                  <a:srgbClr val="0070C0"/>
                </a:solidFill>
              </a:rPr>
              <a:t>if</a:t>
            </a:r>
            <a:r>
              <a:rPr lang="zh-CN" altLang="en-US" b="1" u="sng" dirty="0">
                <a:solidFill>
                  <a:srgbClr val="0070C0"/>
                </a:solidFill>
              </a:rPr>
              <a:t>指令</a:t>
            </a:r>
            <a:r>
              <a:rPr lang="zh-CN" altLang="en-US" dirty="0"/>
              <a:t>判断访问不到用户请求的文件或目录</a:t>
            </a:r>
            <a:r>
              <a:rPr lang="zh-CN" altLang="en-US" dirty="0" smtClean="0"/>
              <a:t>时的具体操作，</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a:t>
            </a:r>
            <a:r>
              <a:rPr lang="en-US" altLang="zh-CN" b="1" u="sng" dirty="0">
                <a:solidFill>
                  <a:srgbClr val="0070C0"/>
                </a:solidFill>
              </a:rPr>
              <a:t>!-</a:t>
            </a:r>
            <a:r>
              <a:rPr lang="en-US" altLang="zh-CN" b="1" u="sng" dirty="0" smtClean="0">
                <a:solidFill>
                  <a:srgbClr val="0070C0"/>
                </a:solidFill>
              </a:rPr>
              <a:t>e</a:t>
            </a:r>
            <a:r>
              <a:rPr lang="zh-CN" altLang="en-US" b="1" u="sng" dirty="0" smtClean="0">
                <a:solidFill>
                  <a:srgbClr val="0070C0"/>
                </a:solidFill>
              </a:rPr>
              <a:t>”</a:t>
            </a:r>
            <a:r>
              <a:rPr lang="zh-CN" altLang="en-US" dirty="0" smtClean="0"/>
              <a:t>用于</a:t>
            </a:r>
            <a:r>
              <a:rPr lang="zh-CN" altLang="en-US" dirty="0"/>
              <a:t>判断不存在指定的文件或目录时，执行</a:t>
            </a:r>
            <a:r>
              <a:rPr lang="en-US" altLang="zh-CN" dirty="0"/>
              <a:t>if</a:t>
            </a:r>
            <a:r>
              <a:rPr lang="zh-CN" altLang="en-US" dirty="0"/>
              <a:t>块内的语句</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内置变量</a:t>
            </a:r>
            <a:r>
              <a:rPr lang="en-US" altLang="zh-CN" b="1" u="sng" dirty="0">
                <a:solidFill>
                  <a:srgbClr val="0070C0"/>
                </a:solidFill>
              </a:rPr>
              <a:t>$</a:t>
            </a:r>
            <a:r>
              <a:rPr lang="en-US" altLang="zh-CN" b="1" u="sng" dirty="0" err="1">
                <a:solidFill>
                  <a:srgbClr val="0070C0"/>
                </a:solidFill>
              </a:rPr>
              <a:t>request_filename</a:t>
            </a:r>
            <a:r>
              <a:rPr lang="zh-CN" altLang="en-US" dirty="0"/>
              <a:t>表示当前请求的文件</a:t>
            </a:r>
            <a:r>
              <a:rPr lang="zh-CN" altLang="en-US" dirty="0" smtClean="0"/>
              <a:t>路径。</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a:t>
            </a:r>
            <a:r>
              <a:rPr lang="en-US" altLang="zh-CN" b="1" u="sng" dirty="0" smtClean="0">
                <a:solidFill>
                  <a:srgbClr val="0070C0"/>
                </a:solidFill>
              </a:rPr>
              <a:t>^/.*</a:t>
            </a:r>
            <a:r>
              <a:rPr lang="zh-CN" altLang="en-US" b="1" u="sng" dirty="0" smtClean="0">
                <a:solidFill>
                  <a:srgbClr val="0070C0"/>
                </a:solidFill>
              </a:rPr>
              <a:t>”</a:t>
            </a:r>
            <a:r>
              <a:rPr lang="zh-CN" altLang="en-US" dirty="0" smtClean="0"/>
              <a:t>用于</a:t>
            </a:r>
            <a:r>
              <a:rPr lang="zh-CN" altLang="en-US" dirty="0"/>
              <a:t>匹配当前网站下的所有</a:t>
            </a:r>
            <a:r>
              <a:rPr lang="zh-CN" altLang="en-US" dirty="0" smtClean="0"/>
              <a:t>请求。</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a:t>
            </a:r>
            <a:r>
              <a:rPr lang="en-US" altLang="zh-CN" b="1" u="sng" dirty="0">
                <a:solidFill>
                  <a:srgbClr val="0070C0"/>
                </a:solidFill>
              </a:rPr>
              <a:t>/</a:t>
            </a:r>
            <a:r>
              <a:rPr lang="en-US" altLang="zh-CN" b="1" u="sng" dirty="0" smtClean="0">
                <a:solidFill>
                  <a:srgbClr val="0070C0"/>
                </a:solidFill>
              </a:rPr>
              <a:t>default/default.html</a:t>
            </a:r>
            <a:r>
              <a:rPr lang="zh-CN" altLang="en-US" b="1" u="sng" dirty="0" smtClean="0">
                <a:solidFill>
                  <a:srgbClr val="0070C0"/>
                </a:solidFill>
              </a:rPr>
              <a:t>”</a:t>
            </a:r>
            <a:r>
              <a:rPr lang="zh-CN" altLang="en-US" dirty="0" smtClean="0"/>
              <a:t>用于</a:t>
            </a:r>
            <a:r>
              <a:rPr lang="zh-CN" altLang="en-US" dirty="0"/>
              <a:t>替换符合指定规则的</a:t>
            </a:r>
            <a:r>
              <a:rPr lang="zh-CN" altLang="en-US" dirty="0" smtClean="0"/>
              <a:t>请求。</a:t>
            </a:r>
            <a:endParaRPr lang="zh-CN" altLang="en-US" dirty="0"/>
          </a:p>
        </p:txBody>
      </p:sp>
    </p:spTree>
    <p:custDataLst>
      <p:tags r:id="rId1"/>
    </p:custDataLst>
    <p:extLst>
      <p:ext uri="{BB962C8B-B14F-4D97-AF65-F5344CB8AC3E}">
        <p14:creationId xmlns:p14="http://schemas.microsoft.com/office/powerpoint/2010/main" val="4019283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圆角矩形 4"/>
          <p:cNvSpPr/>
          <p:nvPr/>
        </p:nvSpPr>
        <p:spPr>
          <a:xfrm>
            <a:off x="3278447" y="2144076"/>
            <a:ext cx="2304256" cy="720080"/>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841835" y="2576123"/>
            <a:ext cx="7474581" cy="2293037"/>
            <a:chOff x="971600" y="1988840"/>
            <a:chExt cx="7200728" cy="2160240"/>
          </a:xfrm>
        </p:grpSpPr>
        <p:sp>
          <p:nvSpPr>
            <p:cNvPr id="7" name="流程图: 过程 6"/>
            <p:cNvSpPr/>
            <p:nvPr/>
          </p:nvSpPr>
          <p:spPr>
            <a:xfrm>
              <a:off x="971600" y="1988840"/>
              <a:ext cx="7200001" cy="216000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972327" y="1989080"/>
              <a:ext cx="7200001" cy="216000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8447" y="2072068"/>
            <a:ext cx="2315917" cy="504056"/>
            <a:chOff x="3408211" y="1484784"/>
            <a:chExt cx="2315917" cy="504056"/>
          </a:xfrm>
        </p:grpSpPr>
        <p:sp>
          <p:nvSpPr>
            <p:cNvPr id="10" name="椭圆 9"/>
            <p:cNvSpPr/>
            <p:nvPr/>
          </p:nvSpPr>
          <p:spPr>
            <a:xfrm>
              <a:off x="3408211"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80112" y="1484784"/>
              <a:ext cx="144016" cy="144016"/>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874895" y="1588730"/>
              <a:ext cx="1370888" cy="400110"/>
            </a:xfrm>
            <a:prstGeom prst="rect">
              <a:avLst/>
            </a:prstGeom>
            <a:noFill/>
          </p:spPr>
          <p:txBody>
            <a:bodyPr wrap="none" rtlCol="0">
              <a:spAutoFit/>
            </a:bodyPr>
            <a:lstStyle/>
            <a:p>
              <a:r>
                <a:rPr lang="zh-CN" altLang="en-US" sz="2000" b="1" spc="300" dirty="0" smtClean="0">
                  <a:solidFill>
                    <a:srgbClr val="C00000"/>
                  </a:solidFill>
                  <a:latin typeface="黑体" panose="02010609060101010101" pitchFamily="49" charset="-122"/>
                  <a:ea typeface="黑体" panose="02010609060101010101" pitchFamily="49" charset="-122"/>
                </a:rPr>
                <a:t>值得一提</a:t>
              </a:r>
              <a:endParaRPr lang="zh-CN" altLang="en-US" sz="2000" b="1" spc="300" dirty="0">
                <a:solidFill>
                  <a:srgbClr val="C00000"/>
                </a:solidFill>
                <a:latin typeface="黑体" panose="02010609060101010101" pitchFamily="49" charset="-122"/>
                <a:ea typeface="黑体" panose="02010609060101010101" pitchFamily="49" charset="-122"/>
              </a:endParaRPr>
            </a:p>
          </p:txBody>
        </p:sp>
      </p:grpSp>
      <p:sp>
        <p:nvSpPr>
          <p:cNvPr id="2" name="矩形 1"/>
          <p:cNvSpPr/>
          <p:nvPr/>
        </p:nvSpPr>
        <p:spPr>
          <a:xfrm>
            <a:off x="1003299" y="2779236"/>
            <a:ext cx="7286961" cy="1754326"/>
          </a:xfrm>
          <a:prstGeom prst="rect">
            <a:avLst/>
          </a:prstGeom>
        </p:spPr>
        <p:txBody>
          <a:bodyPr wrap="square">
            <a:spAutoFit/>
          </a:bodyPr>
          <a:lstStyle/>
          <a:p>
            <a:pPr>
              <a:lnSpc>
                <a:spcPct val="200000"/>
              </a:lnSpc>
            </a:pPr>
            <a:r>
              <a:rPr lang="zh-CN" altLang="zh-CN" dirty="0"/>
              <a:t>值得一提的是，</a:t>
            </a:r>
            <a:r>
              <a:rPr lang="en-US" altLang="zh-CN" dirty="0"/>
              <a:t>if</a:t>
            </a:r>
            <a:r>
              <a:rPr lang="zh-CN" altLang="zh-CN" dirty="0"/>
              <a:t>指令根据给定的条件进行判断，如果判断结果为</a:t>
            </a:r>
            <a:r>
              <a:rPr lang="en-US" altLang="zh-CN" dirty="0"/>
              <a:t>true</a:t>
            </a:r>
            <a:r>
              <a:rPr lang="zh-CN" altLang="zh-CN" dirty="0"/>
              <a:t>，则执行大括号</a:t>
            </a:r>
            <a:r>
              <a:rPr lang="en-US" altLang="zh-CN" dirty="0"/>
              <a:t>{}</a:t>
            </a:r>
            <a:r>
              <a:rPr lang="zh-CN" altLang="zh-CN" dirty="0"/>
              <a:t>内的指令。当判断条件仅是一个变量时，如果值为空或任何以</a:t>
            </a:r>
            <a:r>
              <a:rPr lang="en-US" altLang="zh-CN" dirty="0"/>
              <a:t>0</a:t>
            </a:r>
            <a:r>
              <a:rPr lang="zh-CN" altLang="zh-CN" dirty="0"/>
              <a:t>开头的字符串都会当做</a:t>
            </a:r>
            <a:r>
              <a:rPr lang="en-US" altLang="zh-CN" dirty="0"/>
              <a:t>false</a:t>
            </a:r>
            <a:r>
              <a:rPr lang="zh-CN" altLang="zh-CN" dirty="0"/>
              <a:t>，不再执行大括号内的指令。</a:t>
            </a:r>
          </a:p>
        </p:txBody>
      </p:sp>
    </p:spTree>
    <p:custDataLst>
      <p:tags r:id="rId1"/>
    </p:custDataLst>
    <p:extLst>
      <p:ext uri="{BB962C8B-B14F-4D97-AF65-F5344CB8AC3E}">
        <p14:creationId xmlns:p14="http://schemas.microsoft.com/office/powerpoint/2010/main" val="3569721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4" name="矩形 13"/>
          <p:cNvSpPr/>
          <p:nvPr/>
        </p:nvSpPr>
        <p:spPr>
          <a:xfrm>
            <a:off x="362198" y="1948174"/>
            <a:ext cx="8401792" cy="646331"/>
          </a:xfrm>
          <a:prstGeom prst="rect">
            <a:avLst/>
          </a:prstGeom>
        </p:spPr>
        <p:txBody>
          <a:bodyPr wrap="square">
            <a:spAutoFit/>
          </a:bodyPr>
          <a:lstStyle/>
          <a:p>
            <a:pPr>
              <a:lnSpc>
                <a:spcPct val="200000"/>
              </a:lnSpc>
            </a:pPr>
            <a:r>
              <a:rPr lang="en-US" altLang="zh-CN" dirty="0"/>
              <a:t>if</a:t>
            </a:r>
            <a:r>
              <a:rPr lang="zh-CN" altLang="en-US" dirty="0"/>
              <a:t>指令中可以使用的判断符号如</a:t>
            </a:r>
            <a:r>
              <a:rPr lang="zh-CN" altLang="en-US" dirty="0" smtClean="0"/>
              <a:t>表所</a:t>
            </a:r>
            <a:r>
              <a:rPr lang="zh-CN" altLang="en-US" dirty="0"/>
              <a:t>示。</a:t>
            </a:r>
            <a:endParaRPr lang="en-US" altLang="zh-CN" dirty="0" smtClean="0"/>
          </a:p>
        </p:txBody>
      </p:sp>
      <p:graphicFrame>
        <p:nvGraphicFramePr>
          <p:cNvPr id="15" name="表格 14"/>
          <p:cNvGraphicFramePr>
            <a:graphicFrameLocks noGrp="1"/>
          </p:cNvGraphicFramePr>
          <p:nvPr>
            <p:extLst>
              <p:ext uri="{D42A27DB-BD31-4B8C-83A1-F6EECF244321}">
                <p14:modId xmlns:p14="http://schemas.microsoft.com/office/powerpoint/2010/main" val="402775742"/>
              </p:ext>
            </p:extLst>
          </p:nvPr>
        </p:nvGraphicFramePr>
        <p:xfrm>
          <a:off x="641598" y="2689451"/>
          <a:ext cx="3930402" cy="3334096"/>
        </p:xfrm>
        <a:graphic>
          <a:graphicData uri="http://schemas.openxmlformats.org/drawingml/2006/table">
            <a:tbl>
              <a:tblPr firstRow="1" bandRow="1"/>
              <a:tblGrid>
                <a:gridCol w="870857"/>
                <a:gridCol w="3059545"/>
              </a:tblGrid>
              <a:tr h="41676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判断符号</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判断变量与内容相等</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区分大小写正则匹配</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区分大小写正则不匹配</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-f</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判断文件存在</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判断目录存在</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判断文件或目录存在</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-x</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BE3F2"/>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判断可执行文件</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BE3F2"/>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840654273"/>
              </p:ext>
            </p:extLst>
          </p:nvPr>
        </p:nvGraphicFramePr>
        <p:xfrm>
          <a:off x="4601194" y="2699202"/>
          <a:ext cx="3930402" cy="3334096"/>
        </p:xfrm>
        <a:graphic>
          <a:graphicData uri="http://schemas.openxmlformats.org/drawingml/2006/table">
            <a:tbl>
              <a:tblPr firstRow="1" bandRow="1"/>
              <a:tblGrid>
                <a:gridCol w="870857"/>
                <a:gridCol w="3059545"/>
              </a:tblGrid>
              <a:tr h="41676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判断符号</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判断变量与内容不等</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不区分大小写正则匹配</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不区分大小写正则不匹配</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!-f</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判断文件不存在</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!-d</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判断目录不存在</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!-e</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判断文件或目录不存在</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16762">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!-x</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BE3F2"/>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判断不可执行文件</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BE3F2"/>
                    </a:solidFill>
                  </a:tcPr>
                </a:tc>
              </a:tr>
            </a:tbl>
          </a:graphicData>
        </a:graphic>
      </p:graphicFrame>
    </p:spTree>
    <p:custDataLst>
      <p:tags r:id="rId1"/>
    </p:custDataLst>
    <p:extLst>
      <p:ext uri="{BB962C8B-B14F-4D97-AF65-F5344CB8AC3E}">
        <p14:creationId xmlns:p14="http://schemas.microsoft.com/office/powerpoint/2010/main" val="120397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zh-CN" altLang="en-US" dirty="0"/>
              <a:t>（</a:t>
            </a:r>
            <a:r>
              <a:rPr lang="en-US" altLang="zh-CN" dirty="0"/>
              <a:t>2</a:t>
            </a:r>
            <a:r>
              <a:rPr lang="zh-CN" altLang="en-US" dirty="0"/>
              <a:t>）测试验证</a:t>
            </a:r>
          </a:p>
          <a:p>
            <a:pPr>
              <a:lnSpc>
                <a:spcPct val="200000"/>
              </a:lnSpc>
            </a:pPr>
            <a:r>
              <a:rPr lang="zh-CN" altLang="en-US" dirty="0"/>
              <a:t>在网站根目录下创建</a:t>
            </a:r>
            <a:r>
              <a:rPr lang="en-US" altLang="zh-CN" dirty="0"/>
              <a:t>default</a:t>
            </a:r>
            <a:r>
              <a:rPr lang="zh-CN" altLang="en-US" dirty="0"/>
              <a:t>目录，并在该目录下编写</a:t>
            </a:r>
            <a:r>
              <a:rPr lang="en-US" altLang="zh-CN" dirty="0"/>
              <a:t>default.html</a:t>
            </a:r>
            <a:r>
              <a:rPr lang="zh-CN" altLang="en-US" dirty="0" smtClean="0"/>
              <a:t>文件。</a:t>
            </a:r>
            <a:endParaRPr lang="zh-CN" altLang="en-US" dirty="0"/>
          </a:p>
        </p:txBody>
      </p:sp>
      <p:grpSp>
        <p:nvGrpSpPr>
          <p:cNvPr id="5" name="组合 2"/>
          <p:cNvGrpSpPr>
            <a:grpSpLocks/>
          </p:cNvGrpSpPr>
          <p:nvPr/>
        </p:nvGrpSpPr>
        <p:grpSpPr bwMode="auto">
          <a:xfrm>
            <a:off x="936833" y="3409668"/>
            <a:ext cx="7252521" cy="1035331"/>
            <a:chOff x="3474760" y="3515222"/>
            <a:chExt cx="1644072" cy="849459"/>
          </a:xfrm>
        </p:grpSpPr>
        <p:sp>
          <p:nvSpPr>
            <p:cNvPr id="6" name="矩形 1"/>
            <p:cNvSpPr>
              <a:spLocks noChangeArrowheads="1"/>
            </p:cNvSpPr>
            <p:nvPr/>
          </p:nvSpPr>
          <p:spPr bwMode="auto">
            <a:xfrm>
              <a:off x="3474760" y="3515222"/>
              <a:ext cx="1638188" cy="84945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6156" y="3658903"/>
              <a:ext cx="1582676" cy="41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&lt;h1&gt;Welcome to html/default/default.html!&lt;/h1&gt;</a:t>
              </a:r>
            </a:p>
          </p:txBody>
        </p:sp>
      </p:grpSp>
    </p:spTree>
    <p:custDataLst>
      <p:tags r:id="rId1"/>
    </p:custDataLst>
    <p:extLst>
      <p:ext uri="{BB962C8B-B14F-4D97-AF65-F5344CB8AC3E}">
        <p14:creationId xmlns:p14="http://schemas.microsoft.com/office/powerpoint/2010/main" val="77959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模块分类及作用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en-US" altLang="zh-CN" dirty="0" smtClean="0"/>
              <a:t>Nginx</a:t>
            </a:r>
            <a:r>
              <a:rPr lang="zh-CN" altLang="en-US" dirty="0"/>
              <a:t>从总体上来说是由许多个模块构成</a:t>
            </a:r>
            <a:r>
              <a:rPr lang="zh-CN" altLang="en-US" dirty="0" smtClean="0"/>
              <a:t>的。</a:t>
            </a:r>
            <a:endParaRPr lang="en-US" altLang="zh-CN" dirty="0" smtClean="0"/>
          </a:p>
          <a:p>
            <a:pPr>
              <a:lnSpc>
                <a:spcPct val="200000"/>
              </a:lnSpc>
            </a:pPr>
            <a:r>
              <a:rPr lang="zh-CN" altLang="en-US" dirty="0" smtClean="0"/>
              <a:t>通常</a:t>
            </a:r>
            <a:r>
              <a:rPr lang="zh-CN" altLang="en-US" dirty="0"/>
              <a:t>将</a:t>
            </a:r>
            <a:r>
              <a:rPr lang="en-US" altLang="zh-CN" b="1" u="sng" dirty="0">
                <a:solidFill>
                  <a:srgbClr val="0070C0"/>
                </a:solidFill>
              </a:rPr>
              <a:t>Nginx</a:t>
            </a:r>
            <a:r>
              <a:rPr lang="zh-CN" altLang="en-US" b="1" u="sng" dirty="0">
                <a:solidFill>
                  <a:srgbClr val="0070C0"/>
                </a:solidFill>
              </a:rPr>
              <a:t>分为</a:t>
            </a:r>
            <a:r>
              <a:rPr lang="en-US" altLang="zh-CN" b="1" u="sng" dirty="0">
                <a:solidFill>
                  <a:srgbClr val="0070C0"/>
                </a:solidFill>
              </a:rPr>
              <a:t>5</a:t>
            </a:r>
            <a:r>
              <a:rPr lang="zh-CN" altLang="en-US" b="1" u="sng" dirty="0">
                <a:solidFill>
                  <a:srgbClr val="0070C0"/>
                </a:solidFill>
              </a:rPr>
              <a:t>大模块</a:t>
            </a:r>
            <a:r>
              <a:rPr lang="zh-CN" altLang="en-US" dirty="0"/>
              <a:t>，分别为核心模块、标准</a:t>
            </a:r>
            <a:r>
              <a:rPr lang="en-US" altLang="zh-CN" dirty="0"/>
              <a:t>HTTP</a:t>
            </a:r>
            <a:r>
              <a:rPr lang="zh-CN" altLang="en-US" dirty="0"/>
              <a:t>模块、可选</a:t>
            </a:r>
            <a:r>
              <a:rPr lang="en-US" altLang="zh-CN" dirty="0"/>
              <a:t>HTTP</a:t>
            </a:r>
            <a:r>
              <a:rPr lang="zh-CN" altLang="en-US" dirty="0"/>
              <a:t>模块、邮件服务模块和第三方模块。</a:t>
            </a:r>
            <a:endParaRPr lang="en-US" altLang="zh-CN" dirty="0" smtClean="0"/>
          </a:p>
        </p:txBody>
      </p:sp>
    </p:spTree>
    <p:custDataLst>
      <p:tags r:id="rId1"/>
    </p:custDataLst>
    <p:extLst>
      <p:ext uri="{BB962C8B-B14F-4D97-AF65-F5344CB8AC3E}">
        <p14:creationId xmlns:p14="http://schemas.microsoft.com/office/powerpoint/2010/main" val="4109658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实现步骤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318664" cy="1892826"/>
          </a:xfrm>
          <a:prstGeom prst="rect">
            <a:avLst/>
          </a:prstGeom>
        </p:spPr>
        <p:txBody>
          <a:bodyPr wrap="square">
            <a:spAutoFit/>
          </a:bodyPr>
          <a:lstStyle/>
          <a:p>
            <a:pPr>
              <a:lnSpc>
                <a:spcPct val="200000"/>
              </a:lnSpc>
            </a:pPr>
            <a:r>
              <a:rPr lang="zh-CN" altLang="en-US" dirty="0"/>
              <a:t>（</a:t>
            </a:r>
            <a:r>
              <a:rPr lang="en-US" altLang="zh-CN" dirty="0"/>
              <a:t>2</a:t>
            </a:r>
            <a:r>
              <a:rPr lang="zh-CN" altLang="en-US" dirty="0"/>
              <a:t>）测试验证</a:t>
            </a:r>
          </a:p>
          <a:p>
            <a:pPr>
              <a:lnSpc>
                <a:spcPct val="150000"/>
              </a:lnSpc>
            </a:pPr>
            <a:r>
              <a:rPr lang="zh-CN" altLang="en-US" dirty="0" smtClean="0"/>
              <a:t>在</a:t>
            </a:r>
            <a:r>
              <a:rPr lang="zh-CN" altLang="en-US" dirty="0"/>
              <a:t>浏览器中访问一个不存在的文件，如“</a:t>
            </a:r>
            <a:r>
              <a:rPr lang="en-US" altLang="zh-CN" dirty="0"/>
              <a:t>http://</a:t>
            </a:r>
            <a:r>
              <a:rPr lang="en-US" altLang="zh-CN" dirty="0" smtClean="0"/>
              <a:t>test.ng.test/test/demo.html</a:t>
            </a:r>
            <a:r>
              <a:rPr lang="en-US" altLang="zh-CN" dirty="0" smtClean="0">
                <a:latin typeface="宋体" panose="02010600030101010101" pitchFamily="2" charset="-122"/>
              </a:rPr>
              <a:t>”</a:t>
            </a:r>
            <a:r>
              <a:rPr lang="zh-CN" altLang="en-US" dirty="0" smtClean="0"/>
              <a:t>。</a:t>
            </a:r>
            <a:r>
              <a:rPr lang="zh-CN" altLang="en-US" dirty="0"/>
              <a:t>从图中可以看到，浏览器的</a:t>
            </a:r>
            <a:r>
              <a:rPr lang="en-US" altLang="zh-CN" dirty="0"/>
              <a:t>URL</a:t>
            </a:r>
            <a:r>
              <a:rPr lang="zh-CN" altLang="en-US" dirty="0"/>
              <a:t>请求地址不变，</a:t>
            </a:r>
            <a:r>
              <a:rPr lang="en-US" altLang="zh-CN" b="1" u="sng" dirty="0">
                <a:solidFill>
                  <a:srgbClr val="0070C0"/>
                </a:solidFill>
              </a:rPr>
              <a:t>Nginx</a:t>
            </a:r>
            <a:r>
              <a:rPr lang="zh-CN" altLang="en-US" b="1" u="sng" dirty="0">
                <a:solidFill>
                  <a:srgbClr val="0070C0"/>
                </a:solidFill>
              </a:rPr>
              <a:t>仅按照定义的重写规则</a:t>
            </a:r>
            <a:r>
              <a:rPr lang="zh-CN" altLang="en-US" dirty="0"/>
              <a:t>，将</a:t>
            </a:r>
            <a:r>
              <a:rPr lang="en-US" altLang="zh-CN" dirty="0"/>
              <a:t>html/default/default.html</a:t>
            </a:r>
            <a:r>
              <a:rPr lang="zh-CN" altLang="en-US" dirty="0"/>
              <a:t>文件中的内容重写到了当前的</a:t>
            </a:r>
            <a:r>
              <a:rPr lang="en-US" altLang="zh-CN" dirty="0"/>
              <a:t>HTTP</a:t>
            </a:r>
            <a:r>
              <a:rPr lang="zh-CN" altLang="en-US" dirty="0"/>
              <a:t>请求中。</a:t>
            </a:r>
          </a:p>
        </p:txBody>
      </p:sp>
      <p:pic>
        <p:nvPicPr>
          <p:cNvPr id="45058"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77146" y="3853700"/>
            <a:ext cx="5695238" cy="219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04318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a:solidFill>
                  <a:schemeClr val="tx1">
                    <a:lumMod val="50000"/>
                    <a:lumOff val="50000"/>
                  </a:schemeClr>
                </a:solidFill>
                <a:latin typeface="微软雅黑" pitchFamily="34" charset="-122"/>
                <a:ea typeface="微软雅黑" pitchFamily="34" charset="-122"/>
              </a:rPr>
              <a:t>——break</a:t>
            </a:r>
            <a:r>
              <a:rPr lang="zh-CN" altLang="en-US" sz="2000" b="1" dirty="0">
                <a:solidFill>
                  <a:schemeClr val="tx1">
                    <a:lumMod val="50000"/>
                    <a:lumOff val="50000"/>
                  </a:schemeClr>
                </a:solidFill>
                <a:latin typeface="微软雅黑" pitchFamily="34" charset="-122"/>
                <a:ea typeface="微软雅黑" pitchFamily="34" charset="-122"/>
              </a:rPr>
              <a:t>和</a:t>
            </a:r>
            <a:r>
              <a:rPr lang="en-US" altLang="zh-CN" sz="2000" b="1" dirty="0">
                <a:solidFill>
                  <a:schemeClr val="tx1">
                    <a:lumMod val="50000"/>
                    <a:lumOff val="50000"/>
                  </a:schemeClr>
                </a:solidFill>
                <a:latin typeface="微软雅黑" pitchFamily="34" charset="-122"/>
                <a:ea typeface="微软雅黑" pitchFamily="34" charset="-122"/>
              </a:rPr>
              <a:t>last</a:t>
            </a:r>
            <a:r>
              <a:rPr lang="zh-CN" altLang="en-US" sz="2000" b="1" dirty="0">
                <a:solidFill>
                  <a:schemeClr val="tx1">
                    <a:lumMod val="50000"/>
                    <a:lumOff val="50000"/>
                  </a:schemeClr>
                </a:solidFill>
                <a:latin typeface="微软雅黑" pitchFamily="34" charset="-122"/>
                <a:ea typeface="微软雅黑" pitchFamily="34" charset="-122"/>
              </a:rPr>
              <a:t>标识的区别</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dirty="0"/>
              <a:t>在使用</a:t>
            </a:r>
            <a:r>
              <a:rPr lang="en-US" altLang="zh-CN" dirty="0"/>
              <a:t>rewrite</a:t>
            </a:r>
            <a:r>
              <a:rPr lang="zh-CN" altLang="en-US" dirty="0"/>
              <a:t>实现重写时，需要注意</a:t>
            </a:r>
            <a:r>
              <a:rPr lang="en-US" altLang="zh-CN" dirty="0"/>
              <a:t>flag</a:t>
            </a:r>
            <a:r>
              <a:rPr lang="zh-CN" altLang="en-US" dirty="0"/>
              <a:t>可选参数值</a:t>
            </a:r>
            <a:r>
              <a:rPr lang="en-US" altLang="zh-CN" b="1" u="sng" dirty="0">
                <a:solidFill>
                  <a:srgbClr val="0070C0"/>
                </a:solidFill>
              </a:rPr>
              <a:t>break</a:t>
            </a:r>
            <a:r>
              <a:rPr lang="zh-CN" altLang="en-US" b="1" u="sng" dirty="0">
                <a:solidFill>
                  <a:srgbClr val="0070C0"/>
                </a:solidFill>
              </a:rPr>
              <a:t>和</a:t>
            </a:r>
            <a:r>
              <a:rPr lang="en-US" altLang="zh-CN" b="1" u="sng" dirty="0">
                <a:solidFill>
                  <a:srgbClr val="0070C0"/>
                </a:solidFill>
              </a:rPr>
              <a:t>last</a:t>
            </a:r>
            <a:r>
              <a:rPr lang="zh-CN" altLang="en-US" b="1" u="sng" dirty="0">
                <a:solidFill>
                  <a:srgbClr val="0070C0"/>
                </a:solidFill>
              </a:rPr>
              <a:t>的</a:t>
            </a:r>
            <a:r>
              <a:rPr lang="zh-CN" altLang="en-US" b="1" u="sng" dirty="0" smtClean="0">
                <a:solidFill>
                  <a:srgbClr val="0070C0"/>
                </a:solidFill>
              </a:rPr>
              <a:t>区别</a:t>
            </a:r>
            <a:r>
              <a:rPr lang="zh-CN" altLang="en-US" dirty="0"/>
              <a:t>：</a:t>
            </a:r>
            <a:endParaRPr lang="en-US" altLang="zh-CN" b="1" u="sng" dirty="0">
              <a:solidFill>
                <a:srgbClr val="0070C0"/>
              </a:solidFill>
            </a:endParaRPr>
          </a:p>
          <a:p>
            <a:pPr marL="285750" indent="-285750">
              <a:lnSpc>
                <a:spcPct val="200000"/>
              </a:lnSpc>
              <a:buFont typeface="Wingdings" panose="05000000000000000000" pitchFamily="2" charset="2"/>
              <a:buChar char="l"/>
            </a:pPr>
            <a:r>
              <a:rPr lang="zh-CN" altLang="en-US" dirty="0"/>
              <a:t>前者在</a:t>
            </a:r>
            <a:r>
              <a:rPr lang="en-US" altLang="zh-CN" dirty="0"/>
              <a:t>rewrite</a:t>
            </a:r>
            <a:r>
              <a:rPr lang="zh-CN" altLang="en-US" dirty="0"/>
              <a:t>指令匹配成功后就不再进行</a:t>
            </a:r>
            <a:r>
              <a:rPr lang="zh-CN" altLang="en-US" dirty="0" smtClean="0"/>
              <a:t>匹配；</a:t>
            </a:r>
            <a:endParaRPr lang="en-US" altLang="zh-CN" dirty="0"/>
          </a:p>
          <a:p>
            <a:pPr marL="285750" indent="-285750">
              <a:lnSpc>
                <a:spcPct val="200000"/>
              </a:lnSpc>
              <a:buFont typeface="Wingdings" panose="05000000000000000000" pitchFamily="2" charset="2"/>
              <a:buChar char="l"/>
            </a:pPr>
            <a:r>
              <a:rPr lang="zh-CN" altLang="en-US" dirty="0"/>
              <a:t>后者在</a:t>
            </a:r>
            <a:r>
              <a:rPr lang="en-US" altLang="zh-CN" dirty="0"/>
              <a:t>rewrite</a:t>
            </a:r>
            <a:r>
              <a:rPr lang="zh-CN" altLang="en-US" dirty="0"/>
              <a:t>后会根据</a:t>
            </a:r>
            <a:r>
              <a:rPr lang="en-US" altLang="zh-CN" dirty="0"/>
              <a:t>rewrite</a:t>
            </a:r>
            <a:r>
              <a:rPr lang="zh-CN" altLang="en-US" dirty="0"/>
              <a:t>匹配的规则重新发起一个请求继续进行</a:t>
            </a:r>
            <a:r>
              <a:rPr lang="zh-CN" altLang="en-US" dirty="0" smtClean="0"/>
              <a:t>匹配；</a:t>
            </a:r>
            <a:endParaRPr lang="en-US" altLang="zh-CN" dirty="0" smtClean="0"/>
          </a:p>
          <a:p>
            <a:pPr lvl="0">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a:t>
            </a:r>
            <a:r>
              <a:rPr lang="zh-CN" altLang="zh-CN" b="1" u="sng" dirty="0">
                <a:solidFill>
                  <a:srgbClr val="0070C0"/>
                </a:solidFill>
              </a:rPr>
              <a:t>设置匹配规则</a:t>
            </a:r>
          </a:p>
        </p:txBody>
      </p:sp>
    </p:spTree>
    <p:custDataLst>
      <p:tags r:id="rId1"/>
    </p:custDataLst>
    <p:extLst>
      <p:ext uri="{BB962C8B-B14F-4D97-AF65-F5344CB8AC3E}">
        <p14:creationId xmlns:p14="http://schemas.microsoft.com/office/powerpoint/2010/main" val="125289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a:solidFill>
                  <a:schemeClr val="tx1">
                    <a:lumMod val="50000"/>
                    <a:lumOff val="50000"/>
                  </a:schemeClr>
                </a:solidFill>
                <a:latin typeface="微软雅黑" pitchFamily="34" charset="-122"/>
                <a:ea typeface="微软雅黑" pitchFamily="34" charset="-122"/>
              </a:rPr>
              <a:t>——break</a:t>
            </a:r>
            <a:r>
              <a:rPr lang="zh-CN" altLang="en-US" sz="2000" b="1" dirty="0">
                <a:solidFill>
                  <a:schemeClr val="tx1">
                    <a:lumMod val="50000"/>
                    <a:lumOff val="50000"/>
                  </a:schemeClr>
                </a:solidFill>
                <a:latin typeface="微软雅黑" pitchFamily="34" charset="-122"/>
                <a:ea typeface="微软雅黑" pitchFamily="34" charset="-122"/>
              </a:rPr>
              <a:t>和</a:t>
            </a:r>
            <a:r>
              <a:rPr lang="en-US" altLang="zh-CN" sz="2000" b="1" dirty="0">
                <a:solidFill>
                  <a:schemeClr val="tx1">
                    <a:lumMod val="50000"/>
                    <a:lumOff val="50000"/>
                  </a:schemeClr>
                </a:solidFill>
                <a:latin typeface="微软雅黑" pitchFamily="34" charset="-122"/>
                <a:ea typeface="微软雅黑" pitchFamily="34" charset="-122"/>
              </a:rPr>
              <a:t>last</a:t>
            </a:r>
            <a:r>
              <a:rPr lang="zh-CN" altLang="en-US" sz="2000" b="1" dirty="0">
                <a:solidFill>
                  <a:schemeClr val="tx1">
                    <a:lumMod val="50000"/>
                    <a:lumOff val="50000"/>
                  </a:schemeClr>
                </a:solidFill>
                <a:latin typeface="微软雅黑" pitchFamily="34" charset="-122"/>
                <a:ea typeface="微软雅黑" pitchFamily="34" charset="-122"/>
              </a:rPr>
              <a:t>标识的区别</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316676" y="2095496"/>
            <a:ext cx="4280724" cy="3708402"/>
            <a:chOff x="3474760" y="3515222"/>
            <a:chExt cx="1638225" cy="1281701"/>
          </a:xfrm>
        </p:grpSpPr>
        <p:sp>
          <p:nvSpPr>
            <p:cNvPr id="6" name="矩形 1"/>
            <p:cNvSpPr>
              <a:spLocks noChangeArrowheads="1"/>
            </p:cNvSpPr>
            <p:nvPr/>
          </p:nvSpPr>
          <p:spPr bwMode="auto">
            <a:xfrm>
              <a:off x="3474760" y="3515222"/>
              <a:ext cx="1638188" cy="128170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0309" y="3525997"/>
              <a:ext cx="1582676" cy="12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    listen </a:t>
              </a:r>
              <a:r>
                <a:rPr lang="en-US" altLang="zh-CN" sz="1400" b="1" kern="0" dirty="0">
                  <a:solidFill>
                    <a:prstClr val="white"/>
                  </a:solidFill>
                  <a:latin typeface="微软雅黑" pitchFamily="34" charset="-122"/>
                  <a:ea typeface="微软雅黑" pitchFamily="34" charset="-122"/>
                </a:rPr>
                <a:t>80;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test.ng.test</a:t>
              </a:r>
              <a:r>
                <a:rPr lang="en-US" altLang="zh-CN" sz="1400" b="1" kern="0" dirty="0" smtClean="0">
                  <a:solidFill>
                    <a:prstClr val="white"/>
                  </a:solidFill>
                  <a:latin typeface="微软雅黑" pitchFamily="34" charset="-122"/>
                  <a:ea typeface="微软雅黑" pitchFamily="34" charset="-122"/>
                </a:rPr>
                <a:t>;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    root </a:t>
              </a:r>
              <a:r>
                <a:rPr lang="en-US" altLang="zh-CN" sz="1400" b="1" kern="0" dirty="0">
                  <a:solidFill>
                    <a:prstClr val="white"/>
                  </a:solidFill>
                  <a:latin typeface="微软雅黑" pitchFamily="34" charset="-122"/>
                  <a:ea typeface="微软雅黑" pitchFamily="34" charset="-122"/>
                </a:rPr>
                <a:t>html;</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    location </a:t>
              </a:r>
              <a:r>
                <a:rPr lang="en-US" altLang="zh-CN" sz="1400" b="1" kern="0" dirty="0">
                  <a:solidFill>
                    <a:prstClr val="white"/>
                  </a:solidFill>
                  <a:latin typeface="微软雅黑" pitchFamily="34" charset="-122"/>
                  <a:ea typeface="微软雅黑" pitchFamily="34" charset="-122"/>
                </a:rPr>
                <a:t>/break/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         rewrite </a:t>
              </a:r>
              <a:r>
                <a:rPr lang="en-US" altLang="zh-CN" sz="1400" b="1" kern="0" dirty="0">
                  <a:solidFill>
                    <a:prstClr val="white"/>
                  </a:solidFill>
                  <a:latin typeface="微软雅黑" pitchFamily="34" charset="-122"/>
                  <a:ea typeface="微软雅黑" pitchFamily="34" charset="-122"/>
                </a:rPr>
                <a:t>^/break/(.*) /test/$1 break;</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         echo </a:t>
              </a:r>
              <a:r>
                <a:rPr lang="en-US" altLang="zh-CN" sz="1400" b="1" kern="0" dirty="0">
                  <a:solidFill>
                    <a:prstClr val="white"/>
                  </a:solidFill>
                  <a:latin typeface="微软雅黑" pitchFamily="34" charset="-122"/>
                  <a:ea typeface="微软雅黑" pitchFamily="34" charset="-122"/>
                </a:rPr>
                <a:t>"break page";</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8 }</a:t>
              </a:r>
              <a:endParaRPr lang="en-US" altLang="zh-CN" sz="1400" b="1" kern="0" dirty="0">
                <a:solidFill>
                  <a:prstClr val="white"/>
                </a:solidFill>
                <a:latin typeface="微软雅黑" pitchFamily="34" charset="-122"/>
                <a:ea typeface="微软雅黑" pitchFamily="34" charset="-122"/>
              </a:endParaRPr>
            </a:p>
          </p:txBody>
        </p:sp>
      </p:grpSp>
      <p:grpSp>
        <p:nvGrpSpPr>
          <p:cNvPr id="8" name="组合 2"/>
          <p:cNvGrpSpPr>
            <a:grpSpLocks/>
          </p:cNvGrpSpPr>
          <p:nvPr/>
        </p:nvGrpSpPr>
        <p:grpSpPr bwMode="auto">
          <a:xfrm>
            <a:off x="4621976" y="2095496"/>
            <a:ext cx="4280724" cy="3708402"/>
            <a:chOff x="3474760" y="3515222"/>
            <a:chExt cx="1638225" cy="1281701"/>
          </a:xfrm>
        </p:grpSpPr>
        <p:sp>
          <p:nvSpPr>
            <p:cNvPr id="9" name="矩形 1"/>
            <p:cNvSpPr>
              <a:spLocks noChangeArrowheads="1"/>
            </p:cNvSpPr>
            <p:nvPr/>
          </p:nvSpPr>
          <p:spPr bwMode="auto">
            <a:xfrm>
              <a:off x="3474760" y="3515222"/>
              <a:ext cx="1638188" cy="1281701"/>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9"/>
            <p:cNvSpPr>
              <a:spLocks noChangeArrowheads="1"/>
            </p:cNvSpPr>
            <p:nvPr/>
          </p:nvSpPr>
          <p:spPr bwMode="auto">
            <a:xfrm>
              <a:off x="3530309" y="3525997"/>
              <a:ext cx="1582676" cy="12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9     location </a:t>
              </a:r>
              <a:r>
                <a:rPr lang="en-US" altLang="zh-CN" sz="1400" b="1" kern="0" dirty="0">
                  <a:solidFill>
                    <a:prstClr val="white"/>
                  </a:solidFill>
                  <a:latin typeface="微软雅黑" pitchFamily="34" charset="-122"/>
                  <a:ea typeface="微软雅黑" pitchFamily="34" charset="-122"/>
                </a:rPr>
                <a:t>/last/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10        rewrite </a:t>
              </a:r>
              <a:r>
                <a:rPr lang="en-US" altLang="zh-CN" sz="1400" b="1" kern="0" dirty="0">
                  <a:solidFill>
                    <a:prstClr val="white"/>
                  </a:solidFill>
                  <a:latin typeface="微软雅黑" pitchFamily="34" charset="-122"/>
                  <a:ea typeface="微软雅黑" pitchFamily="34" charset="-122"/>
                </a:rPr>
                <a:t>^/last/(.*) /test/$1 last;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11        echo </a:t>
              </a:r>
              <a:r>
                <a:rPr lang="en-US" altLang="zh-CN" sz="1400" b="1" kern="0" dirty="0">
                  <a:solidFill>
                    <a:prstClr val="white"/>
                  </a:solidFill>
                  <a:latin typeface="微软雅黑" pitchFamily="34" charset="-122"/>
                  <a:ea typeface="微软雅黑" pitchFamily="34" charset="-122"/>
                </a:rPr>
                <a:t>"last page";</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12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13   location /test</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14         echo </a:t>
              </a:r>
              <a:r>
                <a:rPr lang="en-US" altLang="zh-CN" sz="1400" b="1" kern="0" dirty="0">
                  <a:solidFill>
                    <a:prstClr val="white"/>
                  </a:solidFill>
                  <a:latin typeface="微软雅黑" pitchFamily="34" charset="-122"/>
                  <a:ea typeface="微软雅黑" pitchFamily="34" charset="-122"/>
                </a:rPr>
                <a:t>"test page";</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15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16 }</a:t>
              </a:r>
              <a:endParaRPr lang="en-US" altLang="zh-CN" sz="1400" b="1" kern="0" dirty="0">
                <a:solidFill>
                  <a:prstClr val="white"/>
                </a:solidFill>
                <a:latin typeface="微软雅黑" pitchFamily="34" charset="-122"/>
                <a:ea typeface="微软雅黑" pitchFamily="34" charset="-122"/>
              </a:endParaRPr>
            </a:p>
          </p:txBody>
        </p:sp>
      </p:grpSp>
      <p:sp>
        <p:nvSpPr>
          <p:cNvPr id="11" name="矩形 10"/>
          <p:cNvSpPr/>
          <p:nvPr/>
        </p:nvSpPr>
        <p:spPr>
          <a:xfrm>
            <a:off x="1103716" y="4348771"/>
            <a:ext cx="3362234" cy="85822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45619" y="2608871"/>
            <a:ext cx="3362234" cy="85822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16238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a:t>
            </a:r>
            <a:r>
              <a:rPr lang="zh-CN" altLang="en-US" sz="2000" b="1" dirty="0" smtClean="0">
                <a:solidFill>
                  <a:schemeClr val="tx1">
                    <a:lumMod val="50000"/>
                    <a:lumOff val="50000"/>
                  </a:schemeClr>
                </a:solidFill>
                <a:latin typeface="微软雅黑" pitchFamily="34" charset="-122"/>
                <a:ea typeface="微软雅黑" pitchFamily="34" charset="-122"/>
              </a:rPr>
              <a:t>重写</a:t>
            </a:r>
            <a:r>
              <a:rPr lang="en-US" altLang="zh-CN" sz="2000" b="1" dirty="0">
                <a:solidFill>
                  <a:schemeClr val="tx1">
                    <a:lumMod val="50000"/>
                    <a:lumOff val="50000"/>
                  </a:schemeClr>
                </a:solidFill>
                <a:latin typeface="微软雅黑" pitchFamily="34" charset="-122"/>
                <a:ea typeface="微软雅黑" pitchFamily="34" charset="-122"/>
              </a:rPr>
              <a:t>——break</a:t>
            </a:r>
            <a:r>
              <a:rPr lang="zh-CN" altLang="en-US" sz="2000" b="1" dirty="0">
                <a:solidFill>
                  <a:schemeClr val="tx1">
                    <a:lumMod val="50000"/>
                    <a:lumOff val="50000"/>
                  </a:schemeClr>
                </a:solidFill>
                <a:latin typeface="微软雅黑" pitchFamily="34" charset="-122"/>
                <a:ea typeface="微软雅黑" pitchFamily="34" charset="-122"/>
              </a:rPr>
              <a:t>和</a:t>
            </a:r>
            <a:r>
              <a:rPr lang="en-US" altLang="zh-CN" sz="2000" b="1" dirty="0">
                <a:solidFill>
                  <a:schemeClr val="tx1">
                    <a:lumMod val="50000"/>
                    <a:lumOff val="50000"/>
                  </a:schemeClr>
                </a:solidFill>
                <a:latin typeface="微软雅黑" pitchFamily="34" charset="-122"/>
                <a:ea typeface="微软雅黑" pitchFamily="34" charset="-122"/>
              </a:rPr>
              <a:t>last</a:t>
            </a:r>
            <a:r>
              <a:rPr lang="zh-CN" altLang="en-US" sz="2000" b="1" dirty="0">
                <a:solidFill>
                  <a:schemeClr val="tx1">
                    <a:lumMod val="50000"/>
                    <a:lumOff val="50000"/>
                  </a:schemeClr>
                </a:solidFill>
                <a:latin typeface="微软雅黑" pitchFamily="34" charset="-122"/>
                <a:ea typeface="微软雅黑" pitchFamily="34" charset="-122"/>
              </a:rPr>
              <a:t>标识的区别</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3" name="矩形 12"/>
          <p:cNvSpPr/>
          <p:nvPr/>
        </p:nvSpPr>
        <p:spPr>
          <a:xfrm>
            <a:off x="362198" y="1948174"/>
            <a:ext cx="8401792" cy="557910"/>
          </a:xfrm>
          <a:prstGeom prst="rect">
            <a:avLst/>
          </a:prstGeom>
        </p:spPr>
        <p:txBody>
          <a:bodyPr wrap="square">
            <a:spAutoFit/>
          </a:bodyPr>
          <a:lstStyle/>
          <a:p>
            <a:pPr>
              <a:lnSpc>
                <a:spcPct val="200000"/>
              </a:lnSpc>
            </a:pPr>
            <a:r>
              <a:rPr lang="zh-CN" altLang="en-US" dirty="0"/>
              <a:t>（</a:t>
            </a:r>
            <a:r>
              <a:rPr lang="en-US" altLang="zh-CN" dirty="0"/>
              <a:t>2</a:t>
            </a:r>
            <a:r>
              <a:rPr lang="zh-CN" altLang="en-US" dirty="0"/>
              <a:t>）测试</a:t>
            </a:r>
            <a:r>
              <a:rPr lang="zh-CN" altLang="en-US" dirty="0" smtClean="0"/>
              <a:t>验证</a:t>
            </a:r>
            <a:endParaRPr lang="zh-CN" altLang="en-US" dirty="0"/>
          </a:p>
        </p:txBody>
      </p:sp>
      <p:pic>
        <p:nvPicPr>
          <p:cNvPr id="46082"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53050" y="2506084"/>
            <a:ext cx="377189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853050" y="4057730"/>
            <a:ext cx="377189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7783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实现重定向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200329"/>
          </a:xfrm>
          <a:prstGeom prst="rect">
            <a:avLst/>
          </a:prstGeom>
        </p:spPr>
        <p:txBody>
          <a:bodyPr wrap="square">
            <a:spAutoFit/>
          </a:bodyPr>
          <a:lstStyle/>
          <a:p>
            <a:pPr>
              <a:lnSpc>
                <a:spcPct val="200000"/>
              </a:lnSpc>
            </a:pPr>
            <a:r>
              <a:rPr lang="en-US" altLang="zh-CN" b="1" u="sng" dirty="0">
                <a:solidFill>
                  <a:srgbClr val="0070C0"/>
                </a:solidFill>
              </a:rPr>
              <a:t>rewrite</a:t>
            </a:r>
            <a:r>
              <a:rPr lang="zh-CN" altLang="en-US" b="1" u="sng" dirty="0">
                <a:solidFill>
                  <a:srgbClr val="0070C0"/>
                </a:solidFill>
              </a:rPr>
              <a:t>的重定向</a:t>
            </a:r>
            <a:r>
              <a:rPr lang="zh-CN" altLang="en-US" dirty="0"/>
              <a:t>就是将用户访问的</a:t>
            </a:r>
            <a:r>
              <a:rPr lang="en-US" altLang="zh-CN" dirty="0"/>
              <a:t>URL</a:t>
            </a:r>
            <a:r>
              <a:rPr lang="zh-CN" altLang="en-US" dirty="0"/>
              <a:t>修改为重定向的地址，只需将</a:t>
            </a:r>
            <a:r>
              <a:rPr lang="en-US" altLang="zh-CN" dirty="0"/>
              <a:t>flag</a:t>
            </a:r>
            <a:r>
              <a:rPr lang="zh-CN" altLang="en-US" dirty="0"/>
              <a:t>的可选参数值设置为</a:t>
            </a:r>
            <a:r>
              <a:rPr lang="en-US" altLang="zh-CN" b="1" u="sng" dirty="0">
                <a:solidFill>
                  <a:srgbClr val="0070C0"/>
                </a:solidFill>
              </a:rPr>
              <a:t>redirect</a:t>
            </a:r>
            <a:r>
              <a:rPr lang="zh-CN" altLang="en-US" b="1" u="sng" dirty="0">
                <a:solidFill>
                  <a:srgbClr val="0070C0"/>
                </a:solidFill>
              </a:rPr>
              <a:t>或</a:t>
            </a:r>
            <a:r>
              <a:rPr lang="en-US" altLang="zh-CN" b="1" u="sng" dirty="0">
                <a:solidFill>
                  <a:srgbClr val="0070C0"/>
                </a:solidFill>
              </a:rPr>
              <a:t>permanent</a:t>
            </a:r>
            <a:r>
              <a:rPr lang="zh-CN" altLang="en-US" dirty="0"/>
              <a:t>即可实现。具体配置如下。</a:t>
            </a:r>
            <a:endParaRPr lang="zh-CN" altLang="zh-CN" dirty="0"/>
          </a:p>
        </p:txBody>
      </p:sp>
      <p:grpSp>
        <p:nvGrpSpPr>
          <p:cNvPr id="5" name="组合 2"/>
          <p:cNvGrpSpPr>
            <a:grpSpLocks/>
          </p:cNvGrpSpPr>
          <p:nvPr/>
        </p:nvGrpSpPr>
        <p:grpSpPr bwMode="auto">
          <a:xfrm>
            <a:off x="1163538" y="3276578"/>
            <a:ext cx="6884224" cy="2654302"/>
            <a:chOff x="3474760" y="3515222"/>
            <a:chExt cx="1348357" cy="917382"/>
          </a:xfrm>
        </p:grpSpPr>
        <p:sp>
          <p:nvSpPr>
            <p:cNvPr id="6" name="矩形 1"/>
            <p:cNvSpPr>
              <a:spLocks noChangeArrowheads="1"/>
            </p:cNvSpPr>
            <p:nvPr/>
          </p:nvSpPr>
          <p:spPr bwMode="auto">
            <a:xfrm>
              <a:off x="3474760" y="3515222"/>
              <a:ext cx="1348357" cy="91738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6"/>
            <p:cNvSpPr>
              <a:spLocks noChangeArrowheads="1"/>
            </p:cNvSpPr>
            <p:nvPr/>
          </p:nvSpPr>
          <p:spPr bwMode="auto">
            <a:xfrm>
              <a:off x="3530309" y="3543554"/>
              <a:ext cx="1292808" cy="81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smtClean="0">
                  <a:solidFill>
                    <a:prstClr val="white"/>
                  </a:solidFill>
                  <a:latin typeface="微软雅黑" pitchFamily="34" charset="-122"/>
                  <a:ea typeface="微软雅黑" pitchFamily="34" charset="-122"/>
                </a:rPr>
                <a:t>listen </a:t>
              </a:r>
              <a:r>
                <a:rPr lang="en-US" altLang="zh-CN" sz="1400" b="1" kern="0" dirty="0">
                  <a:solidFill>
                    <a:prstClr val="white"/>
                  </a:solidFill>
                  <a:latin typeface="微软雅黑" pitchFamily="34" charset="-122"/>
                  <a:ea typeface="微软雅黑" pitchFamily="34" charset="-122"/>
                </a:rPr>
                <a:t>80;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err="1" smtClean="0">
                  <a:solidFill>
                    <a:prstClr val="white"/>
                  </a:solidFill>
                  <a:latin typeface="微软雅黑" pitchFamily="34" charset="-122"/>
                  <a:ea typeface="微软雅黑" pitchFamily="34" charset="-122"/>
                </a:rPr>
                <a:t>test.ng.test</a:t>
              </a:r>
              <a:r>
                <a:rPr lang="en-US" altLang="zh-CN" sz="1400" b="1" kern="0" dirty="0" smtClean="0">
                  <a:solidFill>
                    <a:prstClr val="white"/>
                  </a:solidFill>
                  <a:latin typeface="微软雅黑" pitchFamily="34" charset="-122"/>
                  <a:ea typeface="微软雅黑" pitchFamily="34" charset="-122"/>
                </a:rPr>
                <a:t>;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4	</a:t>
              </a:r>
              <a:r>
                <a:rPr lang="en-US" altLang="zh-CN" sz="1400" b="1" kern="0" dirty="0" smtClean="0">
                  <a:solidFill>
                    <a:prstClr val="white"/>
                  </a:solidFill>
                  <a:latin typeface="微软雅黑" pitchFamily="34" charset="-122"/>
                  <a:ea typeface="微软雅黑" pitchFamily="34" charset="-122"/>
                </a:rPr>
                <a:t>root </a:t>
              </a:r>
              <a:r>
                <a:rPr lang="en-US" altLang="zh-CN" sz="1400" b="1" kern="0" dirty="0">
                  <a:solidFill>
                    <a:prstClr val="white"/>
                  </a:solidFill>
                  <a:latin typeface="微软雅黑" pitchFamily="34" charset="-122"/>
                  <a:ea typeface="微软雅黑" pitchFamily="34" charset="-122"/>
                </a:rPr>
                <a:t>html;</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set </a:t>
              </a:r>
              <a:r>
                <a:rPr lang="en-US" altLang="zh-CN" sz="1400" b="1" kern="0" dirty="0">
                  <a:solidFill>
                    <a:prstClr val="white"/>
                  </a:solidFill>
                  <a:latin typeface="微软雅黑" pitchFamily="34" charset="-122"/>
                  <a:ea typeface="微软雅黑" pitchFamily="34" charset="-122"/>
                </a:rPr>
                <a:t>$name $1;</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6	</a:t>
              </a:r>
              <a:r>
                <a:rPr lang="en-US" altLang="zh-CN" sz="1400" b="1" kern="0" dirty="0" smtClean="0">
                  <a:solidFill>
                    <a:prstClr val="white"/>
                  </a:solidFill>
                  <a:latin typeface="微软雅黑" pitchFamily="34" charset="-122"/>
                  <a:ea typeface="微软雅黑" pitchFamily="34" charset="-122"/>
                </a:rPr>
                <a:t>rewrite </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img</a:t>
              </a:r>
              <a:r>
                <a:rPr lang="en-US" altLang="zh-CN" sz="1400" b="1" kern="0" dirty="0">
                  <a:solidFill>
                    <a:prstClr val="white"/>
                  </a:solidFill>
                  <a:latin typeface="微软雅黑" pitchFamily="34" charset="-122"/>
                  <a:ea typeface="微软雅黑" pitchFamily="34" charset="-122"/>
                </a:rPr>
                <a:t>-([0-9</a:t>
              </a:r>
              <a:r>
                <a:rPr lang="en-US" altLang="zh-CN" sz="1400" b="1" kern="0" dirty="0" smtClean="0">
                  <a:solidFill>
                    <a:prstClr val="white"/>
                  </a:solidFill>
                  <a:latin typeface="微软雅黑" pitchFamily="34" charset="-122"/>
                  <a:ea typeface="微软雅黑" pitchFamily="34" charset="-122"/>
                </a:rPr>
                <a:t>]+)\.</a:t>
              </a:r>
              <a:r>
                <a:rPr lang="en-US" altLang="zh-CN" sz="1400" b="1" kern="0" dirty="0">
                  <a:solidFill>
                    <a:prstClr val="white"/>
                  </a:solidFill>
                  <a:latin typeface="微软雅黑" pitchFamily="34" charset="-122"/>
                  <a:ea typeface="微软雅黑" pitchFamily="34" charset="-122"/>
                </a:rPr>
                <a:t>jpg$ /</a:t>
              </a:r>
              <a:r>
                <a:rPr lang="en-US" altLang="zh-CN" sz="1400" b="1" kern="0" dirty="0" err="1">
                  <a:solidFill>
                    <a:prstClr val="white"/>
                  </a:solidFill>
                  <a:latin typeface="微软雅黑" pitchFamily="34" charset="-122"/>
                  <a:ea typeface="微软雅黑" pitchFamily="34" charset="-122"/>
                </a:rPr>
                <a:t>img</a:t>
              </a:r>
              <a:r>
                <a:rPr lang="en-US" altLang="zh-CN" sz="1400" b="1" kern="0" dirty="0">
                  <a:solidFill>
                    <a:prstClr val="white"/>
                  </a:solidFill>
                  <a:latin typeface="微软雅黑" pitchFamily="34" charset="-122"/>
                  <a:ea typeface="微软雅黑" pitchFamily="34" charset="-122"/>
                </a:rPr>
                <a:t>/$name.jpg permanent;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 }</a:t>
              </a:r>
            </a:p>
          </p:txBody>
        </p:sp>
      </p:grpSp>
      <p:sp>
        <p:nvSpPr>
          <p:cNvPr id="8" name="矩形 7"/>
          <p:cNvSpPr/>
          <p:nvPr/>
        </p:nvSpPr>
        <p:spPr>
          <a:xfrm>
            <a:off x="2274295" y="4678971"/>
            <a:ext cx="5434605" cy="743929"/>
          </a:xfrm>
          <a:prstGeom prst="rect">
            <a:avLst/>
          </a:prstGeom>
          <a:noFill/>
          <a:ln>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9741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实现重定向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197602" cy="2862322"/>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5</a:t>
            </a:r>
            <a:r>
              <a:rPr lang="zh-CN" altLang="en-US" b="1" u="sng" dirty="0">
                <a:solidFill>
                  <a:srgbClr val="0070C0"/>
                </a:solidFill>
              </a:rPr>
              <a:t>行</a:t>
            </a:r>
            <a:r>
              <a:rPr lang="zh-CN" altLang="en-US" dirty="0"/>
              <a:t>配置，利用</a:t>
            </a:r>
            <a:r>
              <a:rPr lang="en-US" altLang="zh-CN" dirty="0"/>
              <a:t>set</a:t>
            </a:r>
            <a:r>
              <a:rPr lang="zh-CN" altLang="en-US" dirty="0"/>
              <a:t>指令为变量</a:t>
            </a:r>
            <a:r>
              <a:rPr lang="en-US" altLang="zh-CN" dirty="0"/>
              <a:t>$name</a:t>
            </a:r>
            <a:r>
              <a:rPr lang="zh-CN" altLang="en-US" dirty="0" smtClean="0"/>
              <a:t>赋值</a:t>
            </a:r>
            <a:endParaRPr lang="en-US" altLang="zh-CN" dirty="0" smtClean="0"/>
          </a:p>
          <a:p>
            <a:pPr marL="285750" indent="-285750">
              <a:lnSpc>
                <a:spcPct val="200000"/>
              </a:lnSpc>
              <a:buFont typeface="Wingdings" panose="05000000000000000000" pitchFamily="2" charset="2"/>
              <a:buChar char="Ø"/>
            </a:pPr>
            <a:r>
              <a:rPr lang="en-US" altLang="zh-CN" b="1" u="sng" dirty="0">
                <a:solidFill>
                  <a:srgbClr val="0070C0"/>
                </a:solidFill>
              </a:rPr>
              <a:t>$1</a:t>
            </a:r>
            <a:r>
              <a:rPr lang="zh-CN" altLang="en-US" dirty="0"/>
              <a:t>表示符合正则表达式第一个子模式的值，如第</a:t>
            </a:r>
            <a:r>
              <a:rPr lang="en-US" altLang="zh-CN" dirty="0"/>
              <a:t>6</a:t>
            </a:r>
            <a:r>
              <a:rPr lang="zh-CN" altLang="en-US" dirty="0"/>
              <a:t>行中的子模式“</a:t>
            </a:r>
            <a:r>
              <a:rPr lang="en-US" altLang="zh-CN" dirty="0"/>
              <a:t>([0-9]+)</a:t>
            </a:r>
            <a:r>
              <a:rPr lang="en-US" altLang="zh-CN" dirty="0">
                <a:latin typeface="宋体" panose="02010600030101010101" pitchFamily="2" charset="-122"/>
              </a:rPr>
              <a:t>”</a:t>
            </a:r>
            <a:r>
              <a:rPr lang="zh-CN" altLang="en-US" dirty="0"/>
              <a:t>匹配到的值，可以是“</a:t>
            </a:r>
            <a:r>
              <a:rPr lang="en-US" altLang="zh-CN" dirty="0"/>
              <a:t>2</a:t>
            </a:r>
            <a:r>
              <a:rPr lang="en-US" altLang="zh-CN" dirty="0">
                <a:latin typeface="宋体" panose="02010600030101010101" pitchFamily="2" charset="-122"/>
              </a:rPr>
              <a:t>”</a:t>
            </a:r>
            <a:r>
              <a:rPr lang="zh-CN" altLang="en-US" dirty="0"/>
              <a:t>、“</a:t>
            </a:r>
            <a:r>
              <a:rPr lang="en-US" altLang="zh-CN" dirty="0"/>
              <a:t>45</a:t>
            </a:r>
            <a:r>
              <a:rPr lang="en-US" altLang="zh-CN" dirty="0">
                <a:latin typeface="宋体" panose="02010600030101010101" pitchFamily="2" charset="-122"/>
              </a:rPr>
              <a:t>”</a:t>
            </a:r>
            <a:r>
              <a:rPr lang="zh-CN" altLang="en-US" dirty="0"/>
              <a:t>等由</a:t>
            </a:r>
            <a:r>
              <a:rPr lang="en-US" altLang="zh-CN" dirty="0"/>
              <a:t>1</a:t>
            </a:r>
            <a:r>
              <a:rPr lang="zh-CN" altLang="en-US" dirty="0"/>
              <a:t>个或多个数字组成的</a:t>
            </a:r>
            <a:r>
              <a:rPr lang="zh-CN" altLang="en-US" dirty="0" smtClean="0"/>
              <a:t>字符串</a:t>
            </a:r>
            <a:endParaRPr lang="en-US" altLang="zh-CN" dirty="0" smtClean="0"/>
          </a:p>
          <a:p>
            <a:pPr marL="285750" indent="-285750">
              <a:lnSpc>
                <a:spcPct val="200000"/>
              </a:lnSpc>
              <a:buFont typeface="Wingdings" panose="05000000000000000000" pitchFamily="2" charset="2"/>
              <a:buChar char="Ø"/>
            </a:pPr>
            <a:r>
              <a:rPr lang="zh-CN" altLang="en-US" b="1" u="sng" dirty="0">
                <a:solidFill>
                  <a:srgbClr val="0070C0"/>
                </a:solidFill>
              </a:rPr>
              <a:t>第</a:t>
            </a:r>
            <a:r>
              <a:rPr lang="en-US" altLang="zh-CN" b="1" u="sng" dirty="0">
                <a:solidFill>
                  <a:srgbClr val="0070C0"/>
                </a:solidFill>
              </a:rPr>
              <a:t>6</a:t>
            </a:r>
            <a:r>
              <a:rPr lang="zh-CN" altLang="en-US" b="1" u="sng" dirty="0" smtClean="0">
                <a:solidFill>
                  <a:srgbClr val="0070C0"/>
                </a:solidFill>
              </a:rPr>
              <a:t>行</a:t>
            </a:r>
            <a:r>
              <a:rPr lang="zh-CN" altLang="en-US" dirty="0" smtClean="0"/>
              <a:t>用于</a:t>
            </a:r>
            <a:r>
              <a:rPr lang="zh-CN" altLang="en-US" dirty="0"/>
              <a:t>在用户请求“</a:t>
            </a:r>
            <a:r>
              <a:rPr lang="en-US" altLang="zh-CN" dirty="0"/>
              <a:t>http://</a:t>
            </a:r>
            <a:r>
              <a:rPr lang="en-US" altLang="zh-CN" dirty="0" smtClean="0"/>
              <a:t>test.ng.test/img-</a:t>
            </a:r>
            <a:r>
              <a:rPr lang="zh-CN" altLang="en-US" dirty="0"/>
              <a:t>数字</a:t>
            </a:r>
            <a:r>
              <a:rPr lang="en-US" altLang="zh-CN" dirty="0"/>
              <a:t>.jpg</a:t>
            </a:r>
            <a:r>
              <a:rPr lang="en-US" altLang="zh-CN" dirty="0">
                <a:latin typeface="宋体" panose="02010600030101010101" pitchFamily="2" charset="-122"/>
              </a:rPr>
              <a:t>”</a:t>
            </a:r>
            <a:r>
              <a:rPr lang="zh-CN" altLang="en-US" dirty="0"/>
              <a:t>时，重定向到“</a:t>
            </a:r>
            <a:r>
              <a:rPr lang="en-US" altLang="zh-CN" dirty="0"/>
              <a:t>http://</a:t>
            </a:r>
            <a:r>
              <a:rPr lang="en-US" altLang="zh-CN" dirty="0" smtClean="0"/>
              <a:t>test.ng.test/img</a:t>
            </a:r>
            <a:r>
              <a:rPr lang="en-US" altLang="zh-CN" dirty="0"/>
              <a:t>/</a:t>
            </a:r>
            <a:r>
              <a:rPr lang="zh-CN" altLang="en-US" dirty="0"/>
              <a:t>数字</a:t>
            </a:r>
            <a:r>
              <a:rPr lang="en-US" altLang="zh-CN" dirty="0"/>
              <a:t>.jpg</a:t>
            </a:r>
            <a:r>
              <a:rPr lang="en-US" altLang="zh-CN" dirty="0" smtClean="0">
                <a:latin typeface="宋体" panose="02010600030101010101" pitchFamily="2" charset="-122"/>
              </a:rPr>
              <a:t>”</a:t>
            </a:r>
            <a:endParaRPr lang="zh-CN" altLang="zh-CN" dirty="0">
              <a:latin typeface="宋体" panose="02010600030101010101" pitchFamily="2" charset="-122"/>
            </a:endParaRPr>
          </a:p>
        </p:txBody>
      </p:sp>
    </p:spTree>
    <p:custDataLst>
      <p:tags r:id="rId1"/>
    </p:custDataLst>
    <p:extLst>
      <p:ext uri="{BB962C8B-B14F-4D97-AF65-F5344CB8AC3E}">
        <p14:creationId xmlns:p14="http://schemas.microsoft.com/office/powerpoint/2010/main" val="206425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实现重定向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754326"/>
          </a:xfrm>
          <a:prstGeom prst="rect">
            <a:avLst/>
          </a:prstGeom>
        </p:spPr>
        <p:txBody>
          <a:bodyPr wrap="square">
            <a:spAutoFit/>
          </a:bodyPr>
          <a:lstStyle/>
          <a:p>
            <a:pPr>
              <a:lnSpc>
                <a:spcPct val="200000"/>
              </a:lnSpc>
            </a:pPr>
            <a:r>
              <a:rPr lang="zh-CN" altLang="en-US" dirty="0" smtClean="0"/>
              <a:t>为了</a:t>
            </a:r>
            <a:r>
              <a:rPr lang="zh-CN" altLang="en-US" b="1" u="sng" dirty="0">
                <a:solidFill>
                  <a:srgbClr val="0070C0"/>
                </a:solidFill>
              </a:rPr>
              <a:t>测试</a:t>
            </a:r>
            <a:r>
              <a:rPr lang="zh-CN" altLang="en-US" dirty="0"/>
              <a:t>当前配置是否成功，通过浏览器</a:t>
            </a:r>
            <a:r>
              <a:rPr lang="zh-CN" altLang="en-US" dirty="0" smtClean="0"/>
              <a:t>访问</a:t>
            </a:r>
            <a:r>
              <a:rPr lang="en-US" altLang="zh-CN" dirty="0" smtClean="0"/>
              <a:t>http</a:t>
            </a:r>
            <a:r>
              <a:rPr lang="en-US" altLang="zh-CN" dirty="0"/>
              <a:t>://</a:t>
            </a:r>
            <a:r>
              <a:rPr lang="en-US" altLang="zh-CN" dirty="0" smtClean="0"/>
              <a:t>test.ng.test/img-2.jpg</a:t>
            </a:r>
            <a:r>
              <a:rPr lang="zh-CN" altLang="en-US" dirty="0" smtClean="0"/>
              <a:t>。</a:t>
            </a:r>
            <a:r>
              <a:rPr lang="zh-CN" altLang="en-US" dirty="0"/>
              <a:t>从图中可以看出，用户发出的</a:t>
            </a:r>
            <a:r>
              <a:rPr lang="en-US" altLang="zh-CN" dirty="0"/>
              <a:t>URL</a:t>
            </a:r>
            <a:r>
              <a:rPr lang="zh-CN" altLang="en-US" dirty="0"/>
              <a:t>请求只要符合</a:t>
            </a:r>
            <a:r>
              <a:rPr lang="en-US" altLang="zh-CN" dirty="0"/>
              <a:t>rewrite</a:t>
            </a:r>
            <a:r>
              <a:rPr lang="zh-CN" altLang="en-US" dirty="0"/>
              <a:t>定义的正则规则，就会按照其后的替换规则执行。</a:t>
            </a:r>
            <a:endParaRPr lang="zh-CN" altLang="zh-CN" dirty="0"/>
          </a:p>
        </p:txBody>
      </p:sp>
      <p:pic>
        <p:nvPicPr>
          <p:cNvPr id="47106"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14673" y="3117849"/>
            <a:ext cx="3361905" cy="3209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90591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7.5 </a:t>
            </a:r>
            <a:r>
              <a:rPr lang="zh-CN" altLang="en-US" dirty="0" smtClean="0"/>
              <a:t>重写</a:t>
            </a:r>
            <a:r>
              <a:rPr lang="zh-CN" altLang="en-US" dirty="0"/>
              <a:t>与重定向</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3"/>
            </a:pPr>
            <a:r>
              <a:rPr lang="en-US" altLang="zh-CN" sz="2000" b="1" dirty="0" smtClean="0">
                <a:solidFill>
                  <a:schemeClr val="tx1">
                    <a:lumMod val="50000"/>
                    <a:lumOff val="50000"/>
                  </a:schemeClr>
                </a:solidFill>
                <a:latin typeface="微软雅黑" pitchFamily="34" charset="-122"/>
                <a:ea typeface="微软雅黑" pitchFamily="34" charset="-122"/>
              </a:rPr>
              <a:t>rewrite</a:t>
            </a:r>
            <a:r>
              <a:rPr lang="zh-CN" altLang="en-US" sz="2000" b="1" dirty="0">
                <a:solidFill>
                  <a:schemeClr val="tx1">
                    <a:lumMod val="50000"/>
                    <a:lumOff val="50000"/>
                  </a:schemeClr>
                </a:solidFill>
                <a:latin typeface="微软雅黑" pitchFamily="34" charset="-122"/>
                <a:ea typeface="微软雅黑" pitchFamily="34" charset="-122"/>
              </a:rPr>
              <a:t>实现重定向</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5"/>
          <p:cNvGrpSpPr/>
          <p:nvPr/>
        </p:nvGrpSpPr>
        <p:grpSpPr>
          <a:xfrm>
            <a:off x="401673" y="2494166"/>
            <a:ext cx="8302939" cy="2712833"/>
            <a:chOff x="415635" y="2398807"/>
            <a:chExt cx="7920000" cy="2160000"/>
          </a:xfrm>
        </p:grpSpPr>
        <p:sp>
          <p:nvSpPr>
            <p:cNvPr id="7" name="矩形 6"/>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582375" y="2114165"/>
            <a:ext cx="1235034" cy="866899"/>
            <a:chOff x="7623958" y="2018805"/>
            <a:chExt cx="1235034" cy="866899"/>
          </a:xfrm>
        </p:grpSpPr>
        <p:sp>
          <p:nvSpPr>
            <p:cNvPr id="10" name="泪滴形 9"/>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530984" y="2635045"/>
            <a:ext cx="8233004" cy="2308324"/>
          </a:xfrm>
          <a:prstGeom prst="rect">
            <a:avLst/>
          </a:prstGeom>
        </p:spPr>
        <p:txBody>
          <a:bodyPr wrap="square">
            <a:spAutoFit/>
          </a:bodyPr>
          <a:lstStyle/>
          <a:p>
            <a:pPr>
              <a:lnSpc>
                <a:spcPct val="200000"/>
              </a:lnSpc>
            </a:pPr>
            <a:r>
              <a:rPr lang="zh-CN" altLang="en-US" dirty="0"/>
              <a:t>需要注意的是，</a:t>
            </a:r>
            <a:r>
              <a:rPr lang="en-US" altLang="zh-CN" b="1" u="sng" dirty="0">
                <a:solidFill>
                  <a:srgbClr val="0070C0"/>
                </a:solidFill>
              </a:rPr>
              <a:t>redirect</a:t>
            </a:r>
            <a:r>
              <a:rPr lang="zh-CN" altLang="en-US" b="1" u="sng" dirty="0">
                <a:solidFill>
                  <a:srgbClr val="0070C0"/>
                </a:solidFill>
              </a:rPr>
              <a:t>和</a:t>
            </a:r>
            <a:r>
              <a:rPr lang="en-US" altLang="zh-CN" b="1" u="sng" dirty="0">
                <a:solidFill>
                  <a:srgbClr val="0070C0"/>
                </a:solidFill>
              </a:rPr>
              <a:t>permanent</a:t>
            </a:r>
            <a:r>
              <a:rPr lang="zh-CN" altLang="en-US" dirty="0"/>
              <a:t>在使用时有一定的区别，前者</a:t>
            </a:r>
            <a:r>
              <a:rPr lang="zh-CN" altLang="en-US" dirty="0" smtClean="0"/>
              <a:t>返回</a:t>
            </a:r>
            <a:endParaRPr lang="en-US" altLang="zh-CN" dirty="0" smtClean="0"/>
          </a:p>
          <a:p>
            <a:pPr>
              <a:lnSpc>
                <a:spcPct val="200000"/>
              </a:lnSpc>
            </a:pPr>
            <a:r>
              <a:rPr lang="zh-CN" altLang="en-US" dirty="0" smtClean="0"/>
              <a:t>的</a:t>
            </a:r>
            <a:r>
              <a:rPr lang="en-US" altLang="zh-CN" dirty="0"/>
              <a:t>HTTP</a:t>
            </a:r>
            <a:r>
              <a:rPr lang="zh-CN" altLang="en-US" dirty="0"/>
              <a:t>状态码是</a:t>
            </a:r>
            <a:r>
              <a:rPr lang="en-US" altLang="zh-CN" b="1" u="sng" dirty="0">
                <a:solidFill>
                  <a:srgbClr val="0070C0"/>
                </a:solidFill>
              </a:rPr>
              <a:t>302</a:t>
            </a:r>
            <a:r>
              <a:rPr lang="zh-CN" altLang="en-US" b="1" u="sng" dirty="0">
                <a:solidFill>
                  <a:srgbClr val="0070C0"/>
                </a:solidFill>
              </a:rPr>
              <a:t>（临时重定向）</a:t>
            </a:r>
            <a:r>
              <a:rPr lang="zh-CN" altLang="en-US" dirty="0"/>
              <a:t>，使得搜索引擎在抓取新内容的同时保留旧的网址，后者返回的</a:t>
            </a:r>
            <a:r>
              <a:rPr lang="en-US" altLang="zh-CN" dirty="0"/>
              <a:t>HTTP</a:t>
            </a:r>
            <a:r>
              <a:rPr lang="zh-CN" altLang="en-US" dirty="0"/>
              <a:t>状态码是</a:t>
            </a:r>
            <a:r>
              <a:rPr lang="en-US" altLang="zh-CN" b="1" u="sng" dirty="0">
                <a:solidFill>
                  <a:srgbClr val="0070C0"/>
                </a:solidFill>
              </a:rPr>
              <a:t>301</a:t>
            </a:r>
            <a:r>
              <a:rPr lang="zh-CN" altLang="en-US" b="1" u="sng" dirty="0">
                <a:solidFill>
                  <a:srgbClr val="0070C0"/>
                </a:solidFill>
              </a:rPr>
              <a:t>（永久重定向）</a:t>
            </a:r>
            <a:r>
              <a:rPr lang="zh-CN" altLang="en-US" dirty="0"/>
              <a:t>会让搜索引擎在抓取新内容的同时也将旧的网址永久替换为重定向之后的网址。</a:t>
            </a:r>
          </a:p>
        </p:txBody>
      </p:sp>
    </p:spTree>
    <p:custDataLst>
      <p:tags r:id="rId1"/>
    </p:custDataLst>
    <p:extLst>
      <p:ext uri="{BB962C8B-B14F-4D97-AF65-F5344CB8AC3E}">
        <p14:creationId xmlns:p14="http://schemas.microsoft.com/office/powerpoint/2010/main" val="362026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防盗链</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dirty="0" smtClean="0"/>
              <a:t>图片</a:t>
            </a:r>
            <a:r>
              <a:rPr lang="zh-CN" altLang="en-US" dirty="0"/>
              <a:t>是一个网站中最容易被盗取的资源，</a:t>
            </a:r>
            <a:r>
              <a:rPr lang="zh-CN" altLang="en-US" b="1" u="sng" dirty="0">
                <a:solidFill>
                  <a:srgbClr val="0070C0"/>
                </a:solidFill>
              </a:rPr>
              <a:t>如何使用</a:t>
            </a:r>
            <a:r>
              <a:rPr lang="en-US" altLang="zh-CN" b="1" u="sng" dirty="0">
                <a:solidFill>
                  <a:srgbClr val="0070C0"/>
                </a:solidFill>
              </a:rPr>
              <a:t>Nginx</a:t>
            </a:r>
            <a:r>
              <a:rPr lang="zh-CN" altLang="en-US" b="1" u="sng" dirty="0">
                <a:solidFill>
                  <a:srgbClr val="0070C0"/>
                </a:solidFill>
              </a:rPr>
              <a:t>来保护图片不被盗链呢</a:t>
            </a:r>
            <a:r>
              <a:rPr lang="zh-CN" altLang="en-US" dirty="0" smtClean="0"/>
              <a:t>？</a:t>
            </a:r>
            <a:endParaRPr lang="en-US" altLang="zh-CN" dirty="0" smtClean="0"/>
          </a:p>
          <a:p>
            <a:pPr>
              <a:lnSpc>
                <a:spcPct val="200000"/>
              </a:lnSpc>
            </a:pPr>
            <a:r>
              <a:rPr lang="zh-CN" altLang="en-US" b="1" u="sng" dirty="0">
                <a:solidFill>
                  <a:srgbClr val="0070C0"/>
                </a:solidFill>
              </a:rPr>
              <a:t>分析</a:t>
            </a:r>
            <a:r>
              <a:rPr lang="zh-CN" altLang="en-US" dirty="0" smtClean="0"/>
              <a:t>：</a:t>
            </a:r>
            <a:r>
              <a:rPr lang="en-US" altLang="zh-CN" dirty="0" smtClean="0"/>
              <a:t>HTTP</a:t>
            </a:r>
            <a:r>
              <a:rPr lang="zh-CN" altLang="en-US" dirty="0"/>
              <a:t>请求消息中</a:t>
            </a:r>
            <a:r>
              <a:rPr lang="zh-CN" altLang="en-US" dirty="0" smtClean="0"/>
              <a:t>的</a:t>
            </a:r>
            <a:r>
              <a:rPr lang="en-US" altLang="zh-CN" dirty="0" err="1" smtClean="0"/>
              <a:t>referer</a:t>
            </a:r>
            <a:r>
              <a:rPr lang="zh-CN" altLang="en-US" dirty="0"/>
              <a:t>的字段</a:t>
            </a:r>
            <a:r>
              <a:rPr lang="zh-CN" altLang="en-US" dirty="0" smtClean="0"/>
              <a:t>，用于</a:t>
            </a:r>
            <a:r>
              <a:rPr lang="zh-CN" altLang="en-US" dirty="0"/>
              <a:t>保存当前网页的来源</a:t>
            </a:r>
            <a:r>
              <a:rPr lang="en-US" altLang="zh-CN" dirty="0"/>
              <a:t>URL</a:t>
            </a:r>
            <a:r>
              <a:rPr lang="zh-CN" altLang="en-US" dirty="0"/>
              <a:t>地址。当用户打开一个含有图片内容的网页时，浏览器会在图片的请求消息中将网页的</a:t>
            </a:r>
            <a:r>
              <a:rPr lang="en-US" altLang="zh-CN" dirty="0"/>
              <a:t>URL</a:t>
            </a:r>
            <a:r>
              <a:rPr lang="zh-CN" altLang="en-US" dirty="0"/>
              <a:t>放在</a:t>
            </a:r>
            <a:r>
              <a:rPr lang="en-US" altLang="zh-CN" dirty="0" err="1"/>
              <a:t>referer</a:t>
            </a:r>
            <a:r>
              <a:rPr lang="zh-CN" altLang="en-US" dirty="0"/>
              <a:t>中，从而使图片所在的服务器能够跟踪到它被显示的网页地址</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216939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防盗链</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2308324"/>
          </a:xfrm>
          <a:prstGeom prst="rect">
            <a:avLst/>
          </a:prstGeom>
        </p:spPr>
        <p:txBody>
          <a:bodyPr wrap="square">
            <a:spAutoFit/>
          </a:bodyPr>
          <a:lstStyle/>
          <a:p>
            <a:pPr>
              <a:lnSpc>
                <a:spcPct val="200000"/>
              </a:lnSpc>
            </a:pPr>
            <a:r>
              <a:rPr lang="zh-CN" altLang="en-US" dirty="0" smtClean="0"/>
              <a:t>图片</a:t>
            </a:r>
            <a:r>
              <a:rPr lang="zh-CN" altLang="en-US" dirty="0"/>
              <a:t>是一个网站中最容易被盗取的资源，</a:t>
            </a:r>
            <a:r>
              <a:rPr lang="zh-CN" altLang="en-US" b="1" u="sng" dirty="0">
                <a:solidFill>
                  <a:srgbClr val="0070C0"/>
                </a:solidFill>
              </a:rPr>
              <a:t>如何使用</a:t>
            </a:r>
            <a:r>
              <a:rPr lang="en-US" altLang="zh-CN" b="1" u="sng" dirty="0">
                <a:solidFill>
                  <a:srgbClr val="0070C0"/>
                </a:solidFill>
              </a:rPr>
              <a:t>Nginx</a:t>
            </a:r>
            <a:r>
              <a:rPr lang="zh-CN" altLang="en-US" b="1" u="sng" dirty="0">
                <a:solidFill>
                  <a:srgbClr val="0070C0"/>
                </a:solidFill>
              </a:rPr>
              <a:t>来保护图片不被盗链呢</a:t>
            </a:r>
            <a:r>
              <a:rPr lang="zh-CN" altLang="en-US" dirty="0" smtClean="0"/>
              <a:t>？</a:t>
            </a:r>
            <a:endParaRPr lang="en-US" altLang="zh-CN" dirty="0" smtClean="0"/>
          </a:p>
          <a:p>
            <a:pPr>
              <a:lnSpc>
                <a:spcPct val="200000"/>
              </a:lnSpc>
            </a:pPr>
            <a:r>
              <a:rPr lang="zh-CN" altLang="en-US" b="1" u="sng" dirty="0">
                <a:solidFill>
                  <a:srgbClr val="0070C0"/>
                </a:solidFill>
              </a:rPr>
              <a:t>解决办法</a:t>
            </a:r>
            <a:r>
              <a:rPr lang="zh-CN" altLang="en-US" dirty="0" smtClean="0"/>
              <a:t>：最</a:t>
            </a:r>
            <a:r>
              <a:rPr lang="zh-CN" altLang="en-US" dirty="0"/>
              <a:t>简单的防护手段就是判断</a:t>
            </a:r>
            <a:r>
              <a:rPr lang="en-US" altLang="zh-CN" dirty="0" err="1"/>
              <a:t>referer</a:t>
            </a:r>
            <a:r>
              <a:rPr lang="zh-CN" altLang="en-US" dirty="0"/>
              <a:t>的值，来判断当前图片的引用是否合法，一旦检测到来源不是本站，就立即阻止图片的发送，或换成一张禁止防盗链提示的图片。</a:t>
            </a:r>
            <a:endParaRPr lang="en-US" altLang="zh-CN" dirty="0" smtClean="0"/>
          </a:p>
        </p:txBody>
      </p:sp>
    </p:spTree>
    <p:custDataLst>
      <p:tags r:id="rId1"/>
    </p:custDataLst>
    <p:extLst>
      <p:ext uri="{BB962C8B-B14F-4D97-AF65-F5344CB8AC3E}">
        <p14:creationId xmlns:p14="http://schemas.microsoft.com/office/powerpoint/2010/main" val="1036063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模块分类及作用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3970318"/>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b="1" u="sng" dirty="0">
                <a:solidFill>
                  <a:srgbClr val="0070C0"/>
                </a:solidFill>
              </a:rPr>
              <a:t>核心模块</a:t>
            </a:r>
            <a:r>
              <a:rPr lang="zh-CN" altLang="en-US" dirty="0"/>
              <a:t>是</a:t>
            </a:r>
            <a:r>
              <a:rPr lang="en-US" altLang="zh-CN" dirty="0"/>
              <a:t>Nginx</a:t>
            </a:r>
            <a:r>
              <a:rPr lang="zh-CN" altLang="en-US" dirty="0"/>
              <a:t>服务器正常运行必不可少的模块，如同操作系统的内核。它提供了</a:t>
            </a:r>
            <a:r>
              <a:rPr lang="en-US" altLang="zh-CN" dirty="0"/>
              <a:t>Nginx</a:t>
            </a:r>
            <a:r>
              <a:rPr lang="zh-CN" altLang="en-US" dirty="0"/>
              <a:t>最基本的核心服务，例如前面章节讲解的权限控制、错误日志记录等</a:t>
            </a:r>
            <a:r>
              <a:rPr lang="zh-CN" altLang="en-US" dirty="0" smtClean="0"/>
              <a:t>；</a:t>
            </a:r>
            <a:endParaRPr lang="en-US" altLang="zh-CN" dirty="0" smtClean="0"/>
          </a:p>
          <a:p>
            <a:pPr marL="285750" indent="-285750">
              <a:lnSpc>
                <a:spcPct val="200000"/>
              </a:lnSpc>
              <a:buFont typeface="Wingdings" panose="05000000000000000000" pitchFamily="2" charset="2"/>
              <a:buChar char="l"/>
            </a:pPr>
            <a:r>
              <a:rPr lang="zh-CN" altLang="en-US" b="1" u="sng" dirty="0">
                <a:solidFill>
                  <a:srgbClr val="0070C0"/>
                </a:solidFill>
              </a:rPr>
              <a:t>标准</a:t>
            </a:r>
            <a:r>
              <a:rPr lang="en-US" altLang="zh-CN" b="1" u="sng" dirty="0">
                <a:solidFill>
                  <a:srgbClr val="0070C0"/>
                </a:solidFill>
              </a:rPr>
              <a:t>HTTP</a:t>
            </a:r>
            <a:r>
              <a:rPr lang="zh-CN" altLang="en-US" b="1" u="sng" dirty="0">
                <a:solidFill>
                  <a:srgbClr val="0070C0"/>
                </a:solidFill>
              </a:rPr>
              <a:t>类型的模块</a:t>
            </a:r>
            <a:r>
              <a:rPr lang="zh-CN" altLang="en-US" dirty="0"/>
              <a:t>用于支持标准</a:t>
            </a:r>
            <a:r>
              <a:rPr lang="en-US" altLang="zh-CN" dirty="0"/>
              <a:t>HTTP</a:t>
            </a:r>
            <a:r>
              <a:rPr lang="zh-CN" altLang="en-US" dirty="0"/>
              <a:t>的相关功能，是编译</a:t>
            </a:r>
            <a:r>
              <a:rPr lang="en-US" altLang="zh-CN" dirty="0"/>
              <a:t>Nginx</a:t>
            </a:r>
            <a:r>
              <a:rPr lang="zh-CN" altLang="en-US" dirty="0"/>
              <a:t>时默认安装的</a:t>
            </a:r>
            <a:r>
              <a:rPr lang="zh-CN" altLang="en-US" dirty="0" smtClean="0"/>
              <a:t>模块。</a:t>
            </a:r>
            <a:endParaRPr lang="en-US" altLang="zh-CN" dirty="0" smtClean="0"/>
          </a:p>
          <a:p>
            <a:pPr marL="285750" indent="-285750">
              <a:lnSpc>
                <a:spcPct val="200000"/>
              </a:lnSpc>
              <a:buFont typeface="Wingdings" panose="05000000000000000000" pitchFamily="2" charset="2"/>
              <a:buChar char="l"/>
            </a:pPr>
            <a:r>
              <a:rPr lang="zh-CN" altLang="en-US" b="1" u="sng" dirty="0">
                <a:solidFill>
                  <a:srgbClr val="0070C0"/>
                </a:solidFill>
              </a:rPr>
              <a:t>可选</a:t>
            </a:r>
            <a:r>
              <a:rPr lang="en-US" altLang="zh-CN" b="1" u="sng" dirty="0">
                <a:solidFill>
                  <a:srgbClr val="0070C0"/>
                </a:solidFill>
              </a:rPr>
              <a:t>HTTP</a:t>
            </a:r>
            <a:r>
              <a:rPr lang="zh-CN" altLang="en-US" b="1" u="sng" dirty="0">
                <a:solidFill>
                  <a:srgbClr val="0070C0"/>
                </a:solidFill>
              </a:rPr>
              <a:t>模块</a:t>
            </a:r>
            <a:r>
              <a:rPr lang="zh-CN" altLang="en-US" dirty="0"/>
              <a:t>主要用于扩展的</a:t>
            </a:r>
            <a:r>
              <a:rPr lang="en-US" altLang="zh-CN" dirty="0"/>
              <a:t>HTTP</a:t>
            </a:r>
            <a:r>
              <a:rPr lang="zh-CN" altLang="en-US" dirty="0"/>
              <a:t>功能，让</a:t>
            </a:r>
            <a:r>
              <a:rPr lang="en-US" altLang="zh-CN" dirty="0"/>
              <a:t>Nginx</a:t>
            </a:r>
            <a:r>
              <a:rPr lang="zh-CN" altLang="en-US" dirty="0"/>
              <a:t>能处理一些特殊的</a:t>
            </a:r>
            <a:r>
              <a:rPr lang="zh-CN" altLang="en-US" dirty="0" smtClean="0"/>
              <a:t>服务</a:t>
            </a:r>
            <a:endParaRPr lang="en-US" altLang="zh-CN" dirty="0" smtClean="0"/>
          </a:p>
          <a:p>
            <a:pPr marL="285750" indent="-285750">
              <a:lnSpc>
                <a:spcPct val="200000"/>
              </a:lnSpc>
              <a:buFont typeface="Wingdings" panose="05000000000000000000" pitchFamily="2" charset="2"/>
              <a:buChar char="l"/>
            </a:pPr>
            <a:r>
              <a:rPr lang="zh-CN" altLang="en-US" b="1" u="sng" dirty="0">
                <a:solidFill>
                  <a:srgbClr val="0070C0"/>
                </a:solidFill>
              </a:rPr>
              <a:t>邮件服务模块</a:t>
            </a:r>
            <a:r>
              <a:rPr lang="zh-CN" altLang="en-US" dirty="0"/>
              <a:t>主要用于支持邮件</a:t>
            </a:r>
            <a:r>
              <a:rPr lang="zh-CN" altLang="en-US" dirty="0" smtClean="0"/>
              <a:t>服务。</a:t>
            </a:r>
            <a:endParaRPr lang="en-US" altLang="zh-CN" dirty="0" smtClean="0"/>
          </a:p>
          <a:p>
            <a:pPr marL="285750" indent="-285750">
              <a:lnSpc>
                <a:spcPct val="200000"/>
              </a:lnSpc>
              <a:buFont typeface="Wingdings" panose="05000000000000000000" pitchFamily="2" charset="2"/>
              <a:buChar char="l"/>
            </a:pPr>
            <a:r>
              <a:rPr lang="zh-CN" altLang="en-US" b="1" u="sng" dirty="0">
                <a:solidFill>
                  <a:srgbClr val="0070C0"/>
                </a:solidFill>
              </a:rPr>
              <a:t>第三方模块</a:t>
            </a:r>
            <a:r>
              <a:rPr lang="zh-CN" altLang="en-US" dirty="0"/>
              <a:t>是为了扩展</a:t>
            </a:r>
            <a:r>
              <a:rPr lang="en-US" altLang="zh-CN" dirty="0"/>
              <a:t>Nginx</a:t>
            </a:r>
            <a:r>
              <a:rPr lang="zh-CN" altLang="en-US" dirty="0"/>
              <a:t>的应用，完成开发者想要的</a:t>
            </a:r>
            <a:r>
              <a:rPr lang="zh-CN" altLang="en-US" dirty="0" smtClean="0"/>
              <a:t>功能。</a:t>
            </a:r>
            <a:endParaRPr lang="en-US" altLang="zh-CN" dirty="0" smtClean="0"/>
          </a:p>
        </p:txBody>
      </p:sp>
    </p:spTree>
    <p:custDataLst>
      <p:tags r:id="rId1"/>
    </p:custDataLst>
    <p:extLst>
      <p:ext uri="{BB962C8B-B14F-4D97-AF65-F5344CB8AC3E}">
        <p14:creationId xmlns:p14="http://schemas.microsoft.com/office/powerpoint/2010/main" val="339343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401792" cy="1754326"/>
          </a:xfrm>
          <a:prstGeom prst="rect">
            <a:avLst/>
          </a:prstGeom>
        </p:spPr>
        <p:txBody>
          <a:bodyPr wrap="square">
            <a:spAutoFit/>
          </a:bodyPr>
          <a:lstStyle/>
          <a:p>
            <a:pPr>
              <a:lnSpc>
                <a:spcPct val="200000"/>
              </a:lnSpc>
            </a:pPr>
            <a:r>
              <a:rPr lang="zh-CN" altLang="en-US" dirty="0" smtClean="0"/>
              <a:t>（</a:t>
            </a:r>
            <a:r>
              <a:rPr lang="en-US" altLang="zh-CN" dirty="0"/>
              <a:t>1</a:t>
            </a:r>
            <a:r>
              <a:rPr lang="zh-CN" altLang="en-US" dirty="0"/>
              <a:t>）准备两个</a:t>
            </a:r>
            <a:r>
              <a:rPr lang="zh-CN" altLang="en-US" dirty="0" smtClean="0"/>
              <a:t>网站</a:t>
            </a:r>
            <a:endParaRPr lang="en-US" altLang="zh-CN" dirty="0" smtClean="0"/>
          </a:p>
          <a:p>
            <a:pPr>
              <a:lnSpc>
                <a:spcPct val="200000"/>
              </a:lnSpc>
            </a:pPr>
            <a:r>
              <a:rPr lang="zh-CN" altLang="en-US" dirty="0"/>
              <a:t>在</a:t>
            </a:r>
            <a:r>
              <a:rPr lang="en-US" altLang="zh-CN" dirty="0" err="1"/>
              <a:t>nginx.conf</a:t>
            </a:r>
            <a:r>
              <a:rPr lang="zh-CN" altLang="en-US" dirty="0"/>
              <a:t>文件中，配置两个虚拟主机</a:t>
            </a:r>
            <a:r>
              <a:rPr lang="en-US" altLang="zh-CN" dirty="0" smtClean="0"/>
              <a:t>www.ng.test</a:t>
            </a:r>
            <a:r>
              <a:rPr lang="zh-CN" altLang="en-US" dirty="0" smtClean="0"/>
              <a:t>和</a:t>
            </a:r>
            <a:r>
              <a:rPr lang="en-US" altLang="zh-CN" dirty="0"/>
              <a:t>www.test.com</a:t>
            </a:r>
            <a:r>
              <a:rPr lang="zh-CN" altLang="en-US" dirty="0"/>
              <a:t>，用于在网站</a:t>
            </a:r>
            <a:r>
              <a:rPr lang="en-US" altLang="zh-CN" dirty="0"/>
              <a:t>www.test.com</a:t>
            </a:r>
            <a:r>
              <a:rPr lang="zh-CN" altLang="en-US" dirty="0"/>
              <a:t>中盗用网站</a:t>
            </a:r>
            <a:r>
              <a:rPr lang="en-US" altLang="zh-CN" dirty="0" smtClean="0"/>
              <a:t>www.ng.test</a:t>
            </a:r>
            <a:r>
              <a:rPr lang="zh-CN" altLang="en-US" dirty="0" smtClean="0"/>
              <a:t>中</a:t>
            </a:r>
            <a:r>
              <a:rPr lang="zh-CN" altLang="en-US" dirty="0"/>
              <a:t>的图片链接，配置如下。</a:t>
            </a:r>
          </a:p>
        </p:txBody>
      </p:sp>
    </p:spTree>
    <p:custDataLst>
      <p:tags r:id="rId1"/>
    </p:custDataLst>
    <p:extLst>
      <p:ext uri="{BB962C8B-B14F-4D97-AF65-F5344CB8AC3E}">
        <p14:creationId xmlns:p14="http://schemas.microsoft.com/office/powerpoint/2010/main" val="187226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2"/>
          <p:cNvGrpSpPr>
            <a:grpSpLocks/>
          </p:cNvGrpSpPr>
          <p:nvPr/>
        </p:nvGrpSpPr>
        <p:grpSpPr bwMode="auto">
          <a:xfrm>
            <a:off x="445057" y="2026100"/>
            <a:ext cx="4088842" cy="2841928"/>
            <a:chOff x="3451224" y="3658903"/>
            <a:chExt cx="2026088" cy="2844216"/>
          </a:xfrm>
        </p:grpSpPr>
        <p:sp>
          <p:nvSpPr>
            <p:cNvPr id="6" name="矩形 1"/>
            <p:cNvSpPr>
              <a:spLocks noChangeArrowheads="1"/>
            </p:cNvSpPr>
            <p:nvPr/>
          </p:nvSpPr>
          <p:spPr bwMode="auto">
            <a:xfrm>
              <a:off x="3451224" y="3658903"/>
              <a:ext cx="2026088" cy="284421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7" name="矩形 8"/>
            <p:cNvSpPr>
              <a:spLocks noChangeArrowheads="1"/>
            </p:cNvSpPr>
            <p:nvPr/>
          </p:nvSpPr>
          <p:spPr bwMode="auto">
            <a:xfrm>
              <a:off x="3523979" y="3697034"/>
              <a:ext cx="1884110" cy="26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a:t>
              </a:r>
              <a:r>
                <a:rPr lang="en-US" altLang="zh-CN" sz="1400" b="1" kern="0" dirty="0">
                  <a:solidFill>
                    <a:prstClr val="white"/>
                  </a:solidFill>
                  <a:latin typeface="微软雅黑" pitchFamily="34" charset="-122"/>
                  <a:ea typeface="微软雅黑" pitchFamily="34" charset="-122"/>
                </a:rPr>
                <a:t>	listen 80;</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server_name</a:t>
              </a: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www.ng.test;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a:t>
              </a:r>
              <a:r>
                <a:rPr lang="en-US" altLang="zh-CN" sz="1400" b="1" kern="0" dirty="0">
                  <a:solidFill>
                    <a:prstClr val="white"/>
                  </a:solidFill>
                  <a:latin typeface="微软雅黑" pitchFamily="34" charset="-122"/>
                  <a:ea typeface="微软雅黑" pitchFamily="34" charset="-122"/>
                </a:rPr>
                <a:t>	root </a:t>
              </a:r>
              <a:r>
                <a:rPr lang="en-US" altLang="zh-CN" sz="1400" b="1" kern="0" dirty="0" smtClean="0">
                  <a:solidFill>
                    <a:prstClr val="white"/>
                  </a:solidFill>
                  <a:latin typeface="微软雅黑" pitchFamily="34" charset="-122"/>
                  <a:ea typeface="微软雅黑" pitchFamily="34" charset="-122"/>
                </a:rPr>
                <a:t>html/</a:t>
              </a:r>
              <a:r>
                <a:rPr lang="en-US" altLang="zh-CN" sz="1400" b="1" kern="0" dirty="0" err="1" smtClean="0">
                  <a:solidFill>
                    <a:prstClr val="white"/>
                  </a:solidFill>
                  <a:latin typeface="微软雅黑" pitchFamily="34" charset="-122"/>
                  <a:ea typeface="微软雅黑" pitchFamily="34" charset="-122"/>
                </a:rPr>
                <a:t>ng.test</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5</a:t>
              </a:r>
              <a:r>
                <a:rPr lang="en-US" altLang="zh-CN" sz="1400" b="1" kern="0" dirty="0">
                  <a:solidFill>
                    <a:prstClr val="white"/>
                  </a:solidFill>
                  <a:latin typeface="微软雅黑" pitchFamily="34" charset="-122"/>
                  <a:ea typeface="微软雅黑" pitchFamily="34" charset="-122"/>
                </a:rPr>
                <a:t>	index  index.html index.htm;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 }</a:t>
              </a:r>
              <a:endParaRPr lang="en-US" altLang="zh-CN" sz="1400" b="1" kern="0" dirty="0">
                <a:solidFill>
                  <a:prstClr val="white"/>
                </a:solidFill>
                <a:latin typeface="微软雅黑" pitchFamily="34" charset="-122"/>
                <a:ea typeface="微软雅黑" pitchFamily="34" charset="-122"/>
              </a:endParaRPr>
            </a:p>
          </p:txBody>
        </p:sp>
      </p:grpSp>
      <p:grpSp>
        <p:nvGrpSpPr>
          <p:cNvPr id="11" name="组合 2"/>
          <p:cNvGrpSpPr>
            <a:grpSpLocks/>
          </p:cNvGrpSpPr>
          <p:nvPr/>
        </p:nvGrpSpPr>
        <p:grpSpPr bwMode="auto">
          <a:xfrm>
            <a:off x="445056" y="4889501"/>
            <a:ext cx="4119759" cy="1117600"/>
            <a:chOff x="3474760" y="3515222"/>
            <a:chExt cx="1644072" cy="1100742"/>
          </a:xfrm>
        </p:grpSpPr>
        <p:sp>
          <p:nvSpPr>
            <p:cNvPr id="12" name="矩形 1"/>
            <p:cNvSpPr>
              <a:spLocks noChangeArrowheads="1"/>
            </p:cNvSpPr>
            <p:nvPr/>
          </p:nvSpPr>
          <p:spPr bwMode="auto">
            <a:xfrm>
              <a:off x="3474760" y="3515222"/>
              <a:ext cx="1638188" cy="110074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3" name="矩形 12"/>
            <p:cNvSpPr>
              <a:spLocks noChangeArrowheads="1"/>
            </p:cNvSpPr>
            <p:nvPr/>
          </p:nvSpPr>
          <p:spPr bwMode="auto">
            <a:xfrm>
              <a:off x="3536156" y="3521311"/>
              <a:ext cx="1582676" cy="93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&lt;h1&gt;Welcome to </a:t>
              </a:r>
              <a:r>
                <a:rPr lang="en-US" altLang="zh-CN" sz="1400" b="1" kern="0" dirty="0" smtClean="0">
                  <a:solidFill>
                    <a:prstClr val="white"/>
                  </a:solidFill>
                  <a:latin typeface="微软雅黑" pitchFamily="34" charset="-122"/>
                  <a:ea typeface="微软雅黑" pitchFamily="34" charset="-122"/>
                </a:rPr>
                <a:t>www.ng.test!&lt;/</a:t>
              </a:r>
              <a:r>
                <a:rPr lang="en-US" altLang="zh-CN" sz="1400" b="1" kern="0" dirty="0">
                  <a:solidFill>
                    <a:prstClr val="white"/>
                  </a:solidFill>
                  <a:latin typeface="微软雅黑" pitchFamily="34" charset="-122"/>
                  <a:ea typeface="微软雅黑" pitchFamily="34" charset="-122"/>
                </a:rPr>
                <a:t>h1&gt;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a:t>
              </a:r>
              <a:r>
                <a:rPr lang="en-US" altLang="zh-CN" sz="1400" b="1" kern="0" dirty="0" err="1">
                  <a:solidFill>
                    <a:prstClr val="white"/>
                  </a:solidFill>
                  <a:latin typeface="微软雅黑" pitchFamily="34" charset="-122"/>
                  <a:ea typeface="微软雅黑" pitchFamily="34" charset="-122"/>
                </a:rPr>
                <a:t>img</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src</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img</a:t>
              </a:r>
              <a:r>
                <a:rPr lang="en-US" altLang="zh-CN" sz="1400" b="1" kern="0" dirty="0">
                  <a:solidFill>
                    <a:prstClr val="white"/>
                  </a:solidFill>
                  <a:latin typeface="微软雅黑" pitchFamily="34" charset="-122"/>
                  <a:ea typeface="微软雅黑" pitchFamily="34" charset="-122"/>
                </a:rPr>
                <a:t>/2.jpg" width="200" /&gt;</a:t>
              </a:r>
            </a:p>
          </p:txBody>
        </p:sp>
      </p:grpSp>
      <p:pic>
        <p:nvPicPr>
          <p:cNvPr id="19458"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82309" y="2296535"/>
            <a:ext cx="4235048"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椭圆 2"/>
          <p:cNvSpPr/>
          <p:nvPr/>
        </p:nvSpPr>
        <p:spPr>
          <a:xfrm>
            <a:off x="3746500" y="1679424"/>
            <a:ext cx="939800" cy="939800"/>
          </a:xfrm>
          <a:prstGeom prst="ellipse">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1"/>
                </a:solidFill>
              </a:rPr>
              <a:t>1</a:t>
            </a:r>
            <a:endParaRPr lang="zh-CN" altLang="en-US" sz="3200" b="1" dirty="0">
              <a:solidFill>
                <a:schemeClr val="bg1"/>
              </a:solidFill>
            </a:endParaRPr>
          </a:p>
        </p:txBody>
      </p:sp>
    </p:spTree>
    <p:custDataLst>
      <p:tags r:id="rId1"/>
    </p:custDataLst>
    <p:extLst>
      <p:ext uri="{BB962C8B-B14F-4D97-AF65-F5344CB8AC3E}">
        <p14:creationId xmlns:p14="http://schemas.microsoft.com/office/powerpoint/2010/main" val="267768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8" name="组合 2"/>
          <p:cNvGrpSpPr>
            <a:grpSpLocks/>
          </p:cNvGrpSpPr>
          <p:nvPr/>
        </p:nvGrpSpPr>
        <p:grpSpPr bwMode="auto">
          <a:xfrm>
            <a:off x="4564815" y="2122628"/>
            <a:ext cx="4088842" cy="2841928"/>
            <a:chOff x="3451224" y="3658903"/>
            <a:chExt cx="2026088" cy="2844216"/>
          </a:xfrm>
        </p:grpSpPr>
        <p:sp>
          <p:nvSpPr>
            <p:cNvPr id="9" name="矩形 1"/>
            <p:cNvSpPr>
              <a:spLocks noChangeArrowheads="1"/>
            </p:cNvSpPr>
            <p:nvPr/>
          </p:nvSpPr>
          <p:spPr bwMode="auto">
            <a:xfrm>
              <a:off x="3451224" y="3658903"/>
              <a:ext cx="2026088" cy="284421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0" name="矩形 8"/>
            <p:cNvSpPr>
              <a:spLocks noChangeArrowheads="1"/>
            </p:cNvSpPr>
            <p:nvPr/>
          </p:nvSpPr>
          <p:spPr bwMode="auto">
            <a:xfrm>
              <a:off x="3523979" y="3697034"/>
              <a:ext cx="1884110" cy="267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7 server </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8	</a:t>
              </a:r>
              <a:r>
                <a:rPr lang="en-US" altLang="zh-CN" sz="1400" b="1" kern="0" dirty="0" smtClean="0">
                  <a:solidFill>
                    <a:prstClr val="white"/>
                  </a:solidFill>
                  <a:latin typeface="微软雅黑" pitchFamily="34" charset="-122"/>
                  <a:ea typeface="微软雅黑" pitchFamily="34" charset="-122"/>
                </a:rPr>
                <a:t>listen </a:t>
              </a:r>
              <a:r>
                <a:rPr lang="en-US" altLang="zh-CN" sz="1400" b="1" kern="0" dirty="0">
                  <a:solidFill>
                    <a:prstClr val="white"/>
                  </a:solidFill>
                  <a:latin typeface="微软雅黑" pitchFamily="34" charset="-122"/>
                  <a:ea typeface="微软雅黑" pitchFamily="34" charset="-122"/>
                </a:rPr>
                <a:t>80;</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9	</a:t>
              </a:r>
              <a:r>
                <a:rPr lang="en-US" altLang="zh-CN" sz="1400" b="1" kern="0" dirty="0" err="1" smtClean="0">
                  <a:solidFill>
                    <a:prstClr val="white"/>
                  </a:solidFill>
                  <a:latin typeface="微软雅黑" pitchFamily="34" charset="-122"/>
                  <a:ea typeface="微软雅黑" pitchFamily="34" charset="-122"/>
                </a:rPr>
                <a:t>server_name</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www.test.com;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10	</a:t>
              </a:r>
              <a:r>
                <a:rPr lang="en-US" altLang="zh-CN" sz="1400" b="1" kern="0" dirty="0" smtClean="0">
                  <a:solidFill>
                    <a:prstClr val="white"/>
                  </a:solidFill>
                  <a:latin typeface="微软雅黑" pitchFamily="34" charset="-122"/>
                  <a:ea typeface="微软雅黑" pitchFamily="34" charset="-122"/>
                </a:rPr>
                <a:t>root </a:t>
              </a:r>
              <a:r>
                <a:rPr lang="en-US" altLang="zh-CN" sz="1400" b="1" kern="0" dirty="0">
                  <a:solidFill>
                    <a:prstClr val="white"/>
                  </a:solidFill>
                  <a:latin typeface="微软雅黑" pitchFamily="34" charset="-122"/>
                  <a:ea typeface="微软雅黑" pitchFamily="34" charset="-122"/>
                </a:rPr>
                <a:t>html/test.com;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11	</a:t>
              </a:r>
              <a:r>
                <a:rPr lang="en-US" altLang="zh-CN" sz="1400" b="1" kern="0" dirty="0" smtClean="0">
                  <a:solidFill>
                    <a:prstClr val="white"/>
                  </a:solidFill>
                  <a:latin typeface="微软雅黑" pitchFamily="34" charset="-122"/>
                  <a:ea typeface="微软雅黑" pitchFamily="34" charset="-122"/>
                </a:rPr>
                <a:t>index  </a:t>
              </a:r>
              <a:r>
                <a:rPr lang="en-US" altLang="zh-CN" sz="1400" b="1" kern="0" dirty="0">
                  <a:solidFill>
                    <a:prstClr val="white"/>
                  </a:solidFill>
                  <a:latin typeface="微软雅黑" pitchFamily="34" charset="-122"/>
                  <a:ea typeface="微软雅黑" pitchFamily="34" charset="-122"/>
                </a:rPr>
                <a:t>index.html index.htm;</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12 }</a:t>
              </a:r>
              <a:endParaRPr lang="en-US" altLang="zh-CN" sz="1400" b="1" kern="0" dirty="0">
                <a:solidFill>
                  <a:prstClr val="white"/>
                </a:solidFill>
                <a:latin typeface="微软雅黑" pitchFamily="34" charset="-122"/>
                <a:ea typeface="微软雅黑" pitchFamily="34" charset="-122"/>
              </a:endParaRPr>
            </a:p>
          </p:txBody>
        </p:sp>
      </p:grpSp>
      <p:grpSp>
        <p:nvGrpSpPr>
          <p:cNvPr id="14" name="组合 2"/>
          <p:cNvGrpSpPr>
            <a:grpSpLocks/>
          </p:cNvGrpSpPr>
          <p:nvPr/>
        </p:nvGrpSpPr>
        <p:grpSpPr bwMode="auto">
          <a:xfrm>
            <a:off x="2374900" y="5029201"/>
            <a:ext cx="6304715" cy="1117600"/>
            <a:chOff x="3474760" y="3515222"/>
            <a:chExt cx="1644072" cy="1100742"/>
          </a:xfrm>
        </p:grpSpPr>
        <p:sp>
          <p:nvSpPr>
            <p:cNvPr id="15" name="矩形 1"/>
            <p:cNvSpPr>
              <a:spLocks noChangeArrowheads="1"/>
            </p:cNvSpPr>
            <p:nvPr/>
          </p:nvSpPr>
          <p:spPr bwMode="auto">
            <a:xfrm>
              <a:off x="3474760" y="3515222"/>
              <a:ext cx="1638188" cy="110074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6" name="矩形 15"/>
            <p:cNvSpPr>
              <a:spLocks noChangeArrowheads="1"/>
            </p:cNvSpPr>
            <p:nvPr/>
          </p:nvSpPr>
          <p:spPr bwMode="auto">
            <a:xfrm>
              <a:off x="3536156" y="3521311"/>
              <a:ext cx="1582676" cy="93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&lt;h1&gt;Welcome to www.test.com!&lt;/h1&gt;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&lt;</a:t>
              </a:r>
              <a:r>
                <a:rPr lang="en-US" altLang="zh-CN" sz="1400" b="1" kern="0" dirty="0" err="1">
                  <a:solidFill>
                    <a:prstClr val="white"/>
                  </a:solidFill>
                  <a:latin typeface="微软雅黑" pitchFamily="34" charset="-122"/>
                  <a:ea typeface="微软雅黑" pitchFamily="34" charset="-122"/>
                </a:rPr>
                <a:t>img</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src</a:t>
              </a:r>
              <a:r>
                <a:rPr lang="en-US" altLang="zh-CN" sz="1400" b="1" kern="0" dirty="0">
                  <a:solidFill>
                    <a:prstClr val="white"/>
                  </a:solidFill>
                  <a:latin typeface="微软雅黑" pitchFamily="34" charset="-122"/>
                  <a:ea typeface="微软雅黑" pitchFamily="34" charset="-122"/>
                </a:rPr>
                <a:t>="http://</a:t>
              </a:r>
              <a:r>
                <a:rPr lang="en-US" altLang="zh-CN" sz="1400" b="1" kern="0" dirty="0" smtClean="0">
                  <a:solidFill>
                    <a:prstClr val="white"/>
                  </a:solidFill>
                  <a:latin typeface="微软雅黑" pitchFamily="34" charset="-122"/>
                  <a:ea typeface="微软雅黑" pitchFamily="34" charset="-122"/>
                </a:rPr>
                <a:t>www.ng.test/img/2.jpg</a:t>
              </a:r>
              <a:r>
                <a:rPr lang="en-US" altLang="zh-CN" sz="1400" b="1" kern="0" dirty="0">
                  <a:solidFill>
                    <a:prstClr val="white"/>
                  </a:solidFill>
                  <a:latin typeface="微软雅黑" pitchFamily="34" charset="-122"/>
                  <a:ea typeface="微软雅黑" pitchFamily="34" charset="-122"/>
                </a:rPr>
                <a:t>" width="200" </a:t>
              </a:r>
              <a:r>
                <a:rPr lang="en-US" altLang="zh-CN" sz="1400" b="1" kern="0" dirty="0" smtClean="0">
                  <a:solidFill>
                    <a:prstClr val="white"/>
                  </a:solidFill>
                  <a:latin typeface="微软雅黑" pitchFamily="34" charset="-122"/>
                  <a:ea typeface="微软雅黑" pitchFamily="34" charset="-122"/>
                </a:rPr>
                <a:t>/&gt;</a:t>
              </a:r>
            </a:p>
          </p:txBody>
        </p:sp>
      </p:grpSp>
      <p:pic>
        <p:nvPicPr>
          <p:cNvPr id="204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81" y="2032497"/>
            <a:ext cx="3658435" cy="292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椭圆 16"/>
          <p:cNvSpPr/>
          <p:nvPr/>
        </p:nvSpPr>
        <p:spPr>
          <a:xfrm>
            <a:off x="7861300" y="1768324"/>
            <a:ext cx="939800" cy="939800"/>
          </a:xfrm>
          <a:prstGeom prst="ellipse">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2</a:t>
            </a:r>
            <a:endParaRPr lang="zh-CN" altLang="en-US" sz="3200" b="1" dirty="0">
              <a:solidFill>
                <a:schemeClr val="bg1"/>
              </a:solidFill>
            </a:endParaRPr>
          </a:p>
        </p:txBody>
      </p:sp>
    </p:spTree>
    <p:custDataLst>
      <p:tags r:id="rId1"/>
    </p:custDataLst>
    <p:extLst>
      <p:ext uri="{BB962C8B-B14F-4D97-AF65-F5344CB8AC3E}">
        <p14:creationId xmlns:p14="http://schemas.microsoft.com/office/powerpoint/2010/main" val="539144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2" name="矩形 11"/>
          <p:cNvSpPr/>
          <p:nvPr/>
        </p:nvSpPr>
        <p:spPr>
          <a:xfrm>
            <a:off x="362198" y="1948174"/>
            <a:ext cx="8401792" cy="1754326"/>
          </a:xfrm>
          <a:prstGeom prst="rect">
            <a:avLst/>
          </a:prstGeom>
        </p:spPr>
        <p:txBody>
          <a:bodyPr wrap="square">
            <a:spAutoFit/>
          </a:bodyPr>
          <a:lstStyle/>
          <a:p>
            <a:pPr>
              <a:lnSpc>
                <a:spcPct val="200000"/>
              </a:lnSpc>
            </a:pPr>
            <a:r>
              <a:rPr lang="zh-CN" altLang="en-US" dirty="0"/>
              <a:t>（</a:t>
            </a:r>
            <a:r>
              <a:rPr lang="en-US" altLang="zh-CN" dirty="0"/>
              <a:t>2</a:t>
            </a:r>
            <a:r>
              <a:rPr lang="zh-CN" altLang="en-US" dirty="0"/>
              <a:t>）配置图片防盗链</a:t>
            </a:r>
          </a:p>
          <a:p>
            <a:pPr>
              <a:lnSpc>
                <a:spcPct val="200000"/>
              </a:lnSpc>
            </a:pPr>
            <a:r>
              <a:rPr lang="zh-CN" altLang="en-US" dirty="0"/>
              <a:t>接着，修改网站</a:t>
            </a:r>
            <a:r>
              <a:rPr lang="en-US" altLang="zh-CN" dirty="0" smtClean="0"/>
              <a:t>www.ng.test</a:t>
            </a:r>
            <a:r>
              <a:rPr lang="zh-CN" altLang="en-US" dirty="0" smtClean="0"/>
              <a:t>的</a:t>
            </a:r>
            <a:r>
              <a:rPr lang="en-US" altLang="zh-CN" dirty="0"/>
              <a:t>server</a:t>
            </a:r>
            <a:r>
              <a:rPr lang="zh-CN" altLang="en-US" dirty="0"/>
              <a:t>配置，添加允许文件链出的域名白名单，具体设置如下。</a:t>
            </a:r>
          </a:p>
        </p:txBody>
      </p:sp>
    </p:spTree>
    <p:custDataLst>
      <p:tags r:id="rId1"/>
    </p:custDataLst>
    <p:extLst>
      <p:ext uri="{BB962C8B-B14F-4D97-AF65-F5344CB8AC3E}">
        <p14:creationId xmlns:p14="http://schemas.microsoft.com/office/powerpoint/2010/main" val="4056777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3" name="组合 2"/>
          <p:cNvGrpSpPr>
            <a:grpSpLocks/>
          </p:cNvGrpSpPr>
          <p:nvPr/>
        </p:nvGrpSpPr>
        <p:grpSpPr bwMode="auto">
          <a:xfrm>
            <a:off x="1318601" y="1825695"/>
            <a:ext cx="6675698" cy="2441505"/>
            <a:chOff x="3474760" y="3515222"/>
            <a:chExt cx="1533467" cy="1738757"/>
          </a:xfrm>
        </p:grpSpPr>
        <p:sp>
          <p:nvSpPr>
            <p:cNvPr id="18" name="矩形 1"/>
            <p:cNvSpPr>
              <a:spLocks noChangeArrowheads="1"/>
            </p:cNvSpPr>
            <p:nvPr/>
          </p:nvSpPr>
          <p:spPr bwMode="auto">
            <a:xfrm>
              <a:off x="3474760" y="3515222"/>
              <a:ext cx="1533467" cy="173875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9" name="矩形 18"/>
            <p:cNvSpPr>
              <a:spLocks noChangeArrowheads="1"/>
            </p:cNvSpPr>
            <p:nvPr/>
          </p:nvSpPr>
          <p:spPr bwMode="auto">
            <a:xfrm>
              <a:off x="3536156" y="3658903"/>
              <a:ext cx="1472071" cy="144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location </a:t>
              </a:r>
              <a:r>
                <a:rPr lang="en-US" altLang="zh-CN" sz="1400" b="1" kern="0" dirty="0">
                  <a:solidFill>
                    <a:prstClr val="white"/>
                  </a:solidFill>
                  <a:latin typeface="微软雅黑" pitchFamily="34" charset="-122"/>
                  <a:ea typeface="微软雅黑" pitchFamily="34" charset="-122"/>
                </a:rPr>
                <a:t>~* \.(</a:t>
              </a:r>
              <a:r>
                <a:rPr lang="en-US" altLang="zh-CN" sz="1400" b="1" kern="0" dirty="0" err="1">
                  <a:solidFill>
                    <a:prstClr val="white"/>
                  </a:solidFill>
                  <a:latin typeface="微软雅黑" pitchFamily="34" charset="-122"/>
                  <a:ea typeface="微软雅黑" pitchFamily="34" charset="-122"/>
                </a:rPr>
                <a:t>gif|jpg|png|swf|flv</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2	</a:t>
              </a:r>
              <a:r>
                <a:rPr lang="en-US" altLang="zh-CN" sz="1400" b="1" kern="0" dirty="0" err="1" smtClean="0">
                  <a:solidFill>
                    <a:prstClr val="white"/>
                  </a:solidFill>
                  <a:latin typeface="微软雅黑" pitchFamily="34" charset="-122"/>
                  <a:ea typeface="微软雅黑" pitchFamily="34" charset="-122"/>
                </a:rPr>
                <a:t>valid_referers</a:t>
              </a:r>
              <a:r>
                <a:rPr lang="en-US" altLang="zh-CN" sz="1400" b="1" kern="0" dirty="0" smtClean="0">
                  <a:solidFill>
                    <a:prstClr val="white"/>
                  </a:solidFill>
                  <a:latin typeface="微软雅黑" pitchFamily="34" charset="-122"/>
                  <a:ea typeface="微软雅黑" pitchFamily="34" charset="-122"/>
                </a:rPr>
                <a:t>  www.ng.test </a:t>
              </a:r>
              <a:r>
                <a:rPr lang="en-US" altLang="zh-CN" sz="1400" b="1" kern="0" dirty="0" err="1" smtClean="0">
                  <a:solidFill>
                    <a:prstClr val="white"/>
                  </a:solidFill>
                  <a:latin typeface="微软雅黑" pitchFamily="34" charset="-122"/>
                  <a:ea typeface="微软雅黑" pitchFamily="34" charset="-122"/>
                </a:rPr>
                <a:t>ng.test</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3	</a:t>
              </a:r>
              <a:r>
                <a:rPr lang="en-US" altLang="zh-CN" sz="1400" b="1" kern="0" dirty="0" smtClean="0">
                  <a:solidFill>
                    <a:prstClr val="white"/>
                  </a:solidFill>
                  <a:latin typeface="微软雅黑" pitchFamily="34" charset="-122"/>
                  <a:ea typeface="微软雅黑" pitchFamily="34" charset="-122"/>
                </a:rPr>
                <a:t>if </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invalid_referer</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4		return 403;</a:t>
              </a: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5	</a:t>
              </a:r>
              <a:r>
                <a:rPr lang="en-US" altLang="zh-CN" sz="1400" b="1" kern="0" dirty="0" smtClean="0">
                  <a:solidFill>
                    <a:prstClr val="white"/>
                  </a:solidFill>
                  <a:latin typeface="微软雅黑" pitchFamily="34" charset="-122"/>
                  <a:ea typeface="微软雅黑" pitchFamily="34" charset="-122"/>
                </a:rPr>
                <a:t>}</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15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6 }</a:t>
              </a:r>
              <a:endParaRPr lang="en-US" altLang="zh-CN" sz="1400" b="1" kern="0" dirty="0">
                <a:solidFill>
                  <a:prstClr val="white"/>
                </a:solidFill>
                <a:latin typeface="微软雅黑" pitchFamily="34" charset="-122"/>
                <a:ea typeface="微软雅黑" pitchFamily="34" charset="-122"/>
              </a:endParaRPr>
            </a:p>
          </p:txBody>
        </p:sp>
      </p:grpSp>
      <p:sp>
        <p:nvSpPr>
          <p:cNvPr id="2" name="矩形 1"/>
          <p:cNvSpPr/>
          <p:nvPr/>
        </p:nvSpPr>
        <p:spPr>
          <a:xfrm>
            <a:off x="185189" y="4282976"/>
            <a:ext cx="8730212"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dirty="0" smtClean="0"/>
              <a:t>第</a:t>
            </a:r>
            <a:r>
              <a:rPr lang="en-US" altLang="zh-CN" dirty="0"/>
              <a:t>1</a:t>
            </a:r>
            <a:r>
              <a:rPr lang="zh-CN" altLang="zh-CN" dirty="0"/>
              <a:t>行配置，用于匹配文件扩展名为</a:t>
            </a:r>
            <a:r>
              <a:rPr lang="en-US" altLang="zh-CN" dirty="0"/>
              <a:t>gif</a:t>
            </a:r>
            <a:r>
              <a:rPr lang="zh-CN" altLang="zh-CN" dirty="0"/>
              <a:t>、</a:t>
            </a:r>
            <a:r>
              <a:rPr lang="en-US" altLang="zh-CN" dirty="0" smtClean="0"/>
              <a:t>jpg</a:t>
            </a:r>
            <a:r>
              <a:rPr lang="zh-CN" altLang="zh-CN" dirty="0" smtClean="0"/>
              <a:t>、</a:t>
            </a:r>
            <a:r>
              <a:rPr lang="en-US" altLang="zh-CN" dirty="0" err="1"/>
              <a:t>png</a:t>
            </a:r>
            <a:r>
              <a:rPr lang="zh-CN" altLang="zh-CN" dirty="0"/>
              <a:t>、</a:t>
            </a:r>
            <a:r>
              <a:rPr lang="en-US" altLang="zh-CN" dirty="0" err="1"/>
              <a:t>swf</a:t>
            </a:r>
            <a:r>
              <a:rPr lang="zh-CN" altLang="zh-CN" dirty="0"/>
              <a:t>、</a:t>
            </a:r>
            <a:r>
              <a:rPr lang="en-US" altLang="zh-CN" dirty="0" err="1"/>
              <a:t>flv</a:t>
            </a:r>
            <a:r>
              <a:rPr lang="zh-CN" altLang="zh-CN" dirty="0"/>
              <a:t>的</a:t>
            </a:r>
            <a:r>
              <a:rPr lang="zh-CN" altLang="zh-CN" dirty="0" smtClean="0"/>
              <a:t>资源</a:t>
            </a:r>
            <a:endParaRPr lang="en-US" altLang="zh-CN" dirty="0" smtClean="0"/>
          </a:p>
          <a:p>
            <a:pPr marL="285750" indent="-285750">
              <a:lnSpc>
                <a:spcPct val="150000"/>
              </a:lnSpc>
              <a:buFont typeface="Wingdings" panose="05000000000000000000" pitchFamily="2" charset="2"/>
              <a:buChar char="Ø"/>
            </a:pPr>
            <a:r>
              <a:rPr lang="zh-CN" altLang="zh-CN" dirty="0" smtClean="0"/>
              <a:t>第</a:t>
            </a:r>
            <a:r>
              <a:rPr lang="en-US" altLang="zh-CN" dirty="0"/>
              <a:t>2</a:t>
            </a:r>
            <a:r>
              <a:rPr lang="zh-CN" altLang="zh-CN" dirty="0"/>
              <a:t>行中的</a:t>
            </a:r>
            <a:r>
              <a:rPr lang="en-US" altLang="zh-CN" b="1" u="sng" dirty="0" err="1">
                <a:solidFill>
                  <a:srgbClr val="0070C0"/>
                </a:solidFill>
              </a:rPr>
              <a:t>valid_referers</a:t>
            </a:r>
            <a:r>
              <a:rPr lang="zh-CN" altLang="zh-CN" b="1" u="sng" dirty="0">
                <a:solidFill>
                  <a:srgbClr val="0070C0"/>
                </a:solidFill>
              </a:rPr>
              <a:t>指令</a:t>
            </a:r>
            <a:r>
              <a:rPr lang="zh-CN" altLang="zh-CN" dirty="0"/>
              <a:t>用于设置允许访问资源的网站列表（即白名单）。当请求消息头中的</a:t>
            </a:r>
            <a:r>
              <a:rPr lang="en-US" altLang="zh-CN" dirty="0" err="1"/>
              <a:t>referer</a:t>
            </a:r>
            <a:r>
              <a:rPr lang="zh-CN" altLang="zh-CN" dirty="0"/>
              <a:t>符合白名单时，内置变量</a:t>
            </a:r>
            <a:r>
              <a:rPr lang="en-US" altLang="zh-CN" b="1" u="sng" dirty="0">
                <a:solidFill>
                  <a:srgbClr val="0070C0"/>
                </a:solidFill>
              </a:rPr>
              <a:t>$</a:t>
            </a:r>
            <a:r>
              <a:rPr lang="en-US" altLang="zh-CN" b="1" u="sng" dirty="0" err="1">
                <a:solidFill>
                  <a:srgbClr val="0070C0"/>
                </a:solidFill>
              </a:rPr>
              <a:t>invalid_referer</a:t>
            </a:r>
            <a:r>
              <a:rPr lang="zh-CN" altLang="zh-CN" dirty="0"/>
              <a:t>的值为空字符串，否则为</a:t>
            </a:r>
            <a:r>
              <a:rPr lang="en-US" altLang="zh-CN" dirty="0" smtClean="0"/>
              <a:t>1</a:t>
            </a:r>
          </a:p>
          <a:p>
            <a:pPr marL="285750" indent="-285750">
              <a:lnSpc>
                <a:spcPct val="150000"/>
              </a:lnSpc>
              <a:buFont typeface="Wingdings" panose="05000000000000000000" pitchFamily="2" charset="2"/>
              <a:buChar char="Ø"/>
            </a:pPr>
            <a:r>
              <a:rPr lang="zh-CN" altLang="zh-CN" dirty="0" smtClean="0"/>
              <a:t>第</a:t>
            </a:r>
            <a:r>
              <a:rPr lang="en-US" altLang="zh-CN" dirty="0" smtClean="0"/>
              <a:t>3</a:t>
            </a:r>
            <a:r>
              <a:rPr lang="en-US" altLang="zh-CN" dirty="0"/>
              <a:t>~5</a:t>
            </a:r>
            <a:r>
              <a:rPr lang="zh-CN" altLang="zh-CN" dirty="0"/>
              <a:t>行的配置，可以禁止白名单之外的网站访问资源，并返回</a:t>
            </a:r>
            <a:r>
              <a:rPr lang="en-US" altLang="zh-CN" dirty="0"/>
              <a:t>403</a:t>
            </a:r>
            <a:r>
              <a:rPr lang="zh-CN" altLang="zh-CN" dirty="0"/>
              <a:t>状态</a:t>
            </a:r>
            <a:r>
              <a:rPr lang="zh-CN" altLang="zh-CN" dirty="0" smtClean="0"/>
              <a:t>码</a:t>
            </a:r>
            <a:endParaRPr lang="zh-CN" altLang="zh-CN" dirty="0"/>
          </a:p>
        </p:txBody>
      </p:sp>
    </p:spTree>
    <p:custDataLst>
      <p:tags r:id="rId1"/>
    </p:custDataLst>
    <p:extLst>
      <p:ext uri="{BB962C8B-B14F-4D97-AF65-F5344CB8AC3E}">
        <p14:creationId xmlns:p14="http://schemas.microsoft.com/office/powerpoint/2010/main" val="65689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200329"/>
          </a:xfrm>
          <a:prstGeom prst="rect">
            <a:avLst/>
          </a:prstGeom>
        </p:spPr>
        <p:txBody>
          <a:bodyPr wrap="square">
            <a:spAutoFit/>
          </a:bodyPr>
          <a:lstStyle/>
          <a:p>
            <a:pPr>
              <a:lnSpc>
                <a:spcPct val="200000"/>
              </a:lnSpc>
            </a:pPr>
            <a:r>
              <a:rPr lang="zh-CN" altLang="en-US" dirty="0"/>
              <a:t>值得一提的是，</a:t>
            </a:r>
            <a:r>
              <a:rPr lang="en-US" altLang="zh-CN" b="1" u="sng" dirty="0" err="1">
                <a:solidFill>
                  <a:srgbClr val="0070C0"/>
                </a:solidFill>
              </a:rPr>
              <a:t>valid_referers</a:t>
            </a:r>
            <a:r>
              <a:rPr lang="zh-CN" altLang="en-US" b="1" u="sng" dirty="0">
                <a:solidFill>
                  <a:srgbClr val="0070C0"/>
                </a:solidFill>
              </a:rPr>
              <a:t>指令的参数</a:t>
            </a:r>
            <a:r>
              <a:rPr lang="zh-CN" altLang="en-US" dirty="0"/>
              <a:t>可以叠加设置，中间使用空格分隔即可。关于</a:t>
            </a:r>
            <a:r>
              <a:rPr lang="en-US" altLang="zh-CN" dirty="0" err="1"/>
              <a:t>valid_referers</a:t>
            </a:r>
            <a:r>
              <a:rPr lang="zh-CN" altLang="en-US" dirty="0"/>
              <a:t>指令后可以设置的参数值以及相关说明如</a:t>
            </a:r>
            <a:r>
              <a:rPr lang="zh-CN" altLang="en-US" dirty="0" smtClean="0"/>
              <a:t>表所</a:t>
            </a:r>
            <a:r>
              <a:rPr lang="zh-CN" altLang="en-US" dirty="0"/>
              <a:t>示。</a:t>
            </a:r>
          </a:p>
        </p:txBody>
      </p:sp>
      <p:graphicFrame>
        <p:nvGraphicFramePr>
          <p:cNvPr id="9" name="表格 8"/>
          <p:cNvGraphicFramePr>
            <a:graphicFrameLocks noGrp="1"/>
          </p:cNvGraphicFramePr>
          <p:nvPr>
            <p:extLst>
              <p:ext uri="{D42A27DB-BD31-4B8C-83A1-F6EECF244321}">
                <p14:modId xmlns:p14="http://schemas.microsoft.com/office/powerpoint/2010/main" val="3559097261"/>
              </p:ext>
            </p:extLst>
          </p:nvPr>
        </p:nvGraphicFramePr>
        <p:xfrm>
          <a:off x="508000" y="3197448"/>
          <a:ext cx="8172862" cy="2911251"/>
        </p:xfrm>
        <a:graphic>
          <a:graphicData uri="http://schemas.openxmlformats.org/drawingml/2006/table">
            <a:tbl>
              <a:tblPr firstRow="1" bandRow="1"/>
              <a:tblGrid>
                <a:gridCol w="1600200"/>
                <a:gridCol w="6572662"/>
              </a:tblGrid>
              <a:tr h="483284">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Times New Roman"/>
                          <a:ea typeface="宋体"/>
                        </a:rPr>
                        <a:t>判断符号</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algn="ctr">
                        <a:spcAft>
                          <a:spcPts val="0"/>
                        </a:spcAft>
                      </a:pPr>
                      <a:r>
                        <a:rPr lang="zh-CN" altLang="en-US" sz="1400" b="1" kern="100" dirty="0" smtClean="0">
                          <a:effectLst/>
                          <a:latin typeface="+mn-lt"/>
                          <a:ea typeface="+mn-ea"/>
                        </a:rPr>
                        <a:t>说明</a:t>
                      </a:r>
                      <a:endParaRPr lang="zh-CN" sz="1400" b="1" kern="100" dirty="0">
                        <a:effectLst/>
                        <a:latin typeface="Times New Roman"/>
                        <a:ea typeface="宋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832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none</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a:solidFill>
                            <a:schemeClr val="dk1"/>
                          </a:solidFill>
                          <a:effectLst/>
                          <a:latin typeface="Times New Roman"/>
                          <a:ea typeface="+mn-ea"/>
                          <a:cs typeface="+mn-cs"/>
                        </a:rPr>
                        <a:t>匹配没有</a:t>
                      </a:r>
                      <a:r>
                        <a:rPr lang="en-US" sz="1400" kern="100">
                          <a:solidFill>
                            <a:schemeClr val="dk1"/>
                          </a:solidFill>
                          <a:effectLst/>
                          <a:latin typeface="Times New Roman"/>
                          <a:ea typeface="+mn-ea"/>
                          <a:cs typeface="+mn-cs"/>
                        </a:rPr>
                        <a:t>Referer</a:t>
                      </a:r>
                      <a:r>
                        <a:rPr lang="zh-CN" sz="1400" kern="100">
                          <a:solidFill>
                            <a:schemeClr val="dk1"/>
                          </a:solidFill>
                          <a:effectLst/>
                          <a:latin typeface="Times New Roman"/>
                          <a:ea typeface="+mn-ea"/>
                          <a:cs typeface="+mn-cs"/>
                        </a:rPr>
                        <a:t>的</a:t>
                      </a:r>
                      <a:r>
                        <a:rPr lang="en-US" sz="1400" kern="100">
                          <a:solidFill>
                            <a:schemeClr val="dk1"/>
                          </a:solidFill>
                          <a:effectLst/>
                          <a:latin typeface="Times New Roman"/>
                          <a:ea typeface="+mn-ea"/>
                          <a:cs typeface="+mn-cs"/>
                        </a:rPr>
                        <a:t>HTTP</a:t>
                      </a:r>
                      <a:r>
                        <a:rPr lang="zh-CN" sz="1400" kern="100">
                          <a:solidFill>
                            <a:schemeClr val="dk1"/>
                          </a:solidFill>
                          <a:effectLst/>
                          <a:latin typeface="Times New Roman"/>
                          <a:ea typeface="+mn-ea"/>
                          <a:cs typeface="+mn-cs"/>
                        </a:rPr>
                        <a:t>请求，如“</a:t>
                      </a:r>
                      <a:r>
                        <a:rPr lang="en-US" sz="1400" kern="100">
                          <a:solidFill>
                            <a:schemeClr val="dk1"/>
                          </a:solidFill>
                          <a:effectLst/>
                          <a:latin typeface="Times New Roman"/>
                          <a:ea typeface="+mn-ea"/>
                          <a:cs typeface="+mn-cs"/>
                        </a:rPr>
                        <a:t>valid_referers none; </a:t>
                      </a:r>
                      <a:r>
                        <a:rPr lang="zh-CN" sz="1400" kern="100">
                          <a:solidFill>
                            <a:schemeClr val="dk1"/>
                          </a:solidFill>
                          <a:effectLst/>
                          <a:latin typeface="Times New Roman"/>
                          <a:ea typeface="+mn-ea"/>
                          <a:cs typeface="+mn-cs"/>
                        </a:rPr>
                        <a:t>”</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94831">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Times New Roman"/>
                          <a:ea typeface="+mn-ea"/>
                          <a:cs typeface="+mn-cs"/>
                        </a:rPr>
                        <a:t>blocked</a:t>
                      </a:r>
                      <a:endParaRPr lang="zh-CN" sz="1400" kern="100" dirty="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匹配</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请求中含有</a:t>
                      </a:r>
                      <a:r>
                        <a:rPr lang="en-US" sz="1400" kern="100" dirty="0" err="1">
                          <a:solidFill>
                            <a:schemeClr val="dk1"/>
                          </a:solidFill>
                          <a:effectLst/>
                          <a:latin typeface="Times New Roman"/>
                          <a:ea typeface="+mn-ea"/>
                          <a:cs typeface="+mn-cs"/>
                        </a:rPr>
                        <a:t>Referer</a:t>
                      </a:r>
                      <a:r>
                        <a:rPr lang="zh-CN" sz="1400" kern="100" dirty="0">
                          <a:solidFill>
                            <a:schemeClr val="dk1"/>
                          </a:solidFill>
                          <a:effectLst/>
                          <a:latin typeface="Times New Roman"/>
                          <a:ea typeface="+mn-ea"/>
                          <a:cs typeface="+mn-cs"/>
                        </a:rPr>
                        <a:t>，但是被防火墙或者代理服务器修改，去掉了</a:t>
                      </a:r>
                      <a:r>
                        <a:rPr lang="en-US" sz="1400" kern="100" dirty="0">
                          <a:solidFill>
                            <a:schemeClr val="dk1"/>
                          </a:solidFill>
                          <a:effectLst/>
                          <a:latin typeface="Times New Roman"/>
                          <a:ea typeface="+mn-ea"/>
                          <a:cs typeface="+mn-cs"/>
                        </a:rPr>
                        <a:t>https://</a:t>
                      </a:r>
                      <a:r>
                        <a:rPr lang="zh-CN" sz="1400" kern="100" dirty="0">
                          <a:solidFill>
                            <a:schemeClr val="dk1"/>
                          </a:solidFill>
                          <a:effectLst/>
                          <a:latin typeface="Times New Roman"/>
                          <a:ea typeface="+mn-ea"/>
                          <a:cs typeface="+mn-cs"/>
                        </a:rPr>
                        <a:t>或</a:t>
                      </a:r>
                      <a:r>
                        <a:rPr lang="en-US" sz="1400" kern="100" dirty="0">
                          <a:solidFill>
                            <a:schemeClr val="dk1"/>
                          </a:solidFill>
                          <a:effectLst/>
                          <a:latin typeface="Times New Roman"/>
                          <a:ea typeface="+mn-ea"/>
                          <a:cs typeface="+mn-cs"/>
                        </a:rPr>
                        <a:t>http://</a:t>
                      </a:r>
                      <a:r>
                        <a:rPr lang="zh-CN" sz="1400" kern="100" dirty="0">
                          <a:solidFill>
                            <a:schemeClr val="dk1"/>
                          </a:solidFill>
                          <a:effectLst/>
                          <a:latin typeface="Times New Roman"/>
                          <a:ea typeface="+mn-ea"/>
                          <a:cs typeface="+mn-cs"/>
                        </a:rPr>
                        <a:t>的情况，如“</a:t>
                      </a:r>
                      <a:r>
                        <a:rPr lang="en-US" sz="1400" kern="100" dirty="0" err="1">
                          <a:solidFill>
                            <a:schemeClr val="dk1"/>
                          </a:solidFill>
                          <a:effectLst/>
                          <a:latin typeface="Times New Roman"/>
                          <a:ea typeface="+mn-ea"/>
                          <a:cs typeface="+mn-cs"/>
                        </a:rPr>
                        <a:t>valid_referers</a:t>
                      </a:r>
                      <a:r>
                        <a:rPr lang="en-US" sz="1400" kern="100" dirty="0">
                          <a:solidFill>
                            <a:schemeClr val="dk1"/>
                          </a:solidFill>
                          <a:effectLst/>
                          <a:latin typeface="Times New Roman"/>
                          <a:ea typeface="+mn-ea"/>
                          <a:cs typeface="+mn-cs"/>
                        </a:rPr>
                        <a:t> blocked; </a:t>
                      </a:r>
                      <a:r>
                        <a:rPr lang="zh-CN" sz="1400" kern="100" dirty="0">
                          <a:solidFill>
                            <a:schemeClr val="dk1"/>
                          </a:solidFill>
                          <a:effectLst/>
                          <a:latin typeface="Times New Roman"/>
                          <a:ea typeface="+mn-ea"/>
                          <a:cs typeface="+mn-cs"/>
                        </a:rPr>
                        <a:t>”</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r>
              <a:tr h="4832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server_names</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允许文件资源链出的域名白名单 ，如“</a:t>
                      </a:r>
                      <a:r>
                        <a:rPr lang="en-US" sz="1400" kern="100" dirty="0" err="1">
                          <a:solidFill>
                            <a:schemeClr val="dk1"/>
                          </a:solidFill>
                          <a:effectLst/>
                          <a:latin typeface="Times New Roman"/>
                          <a:ea typeface="+mn-ea"/>
                          <a:cs typeface="+mn-cs"/>
                        </a:rPr>
                        <a:t>valid_referers</a:t>
                      </a:r>
                      <a:r>
                        <a:rPr lang="en-US" sz="1400" kern="100" dirty="0">
                          <a:solidFill>
                            <a:schemeClr val="dk1"/>
                          </a:solidFill>
                          <a:effectLst/>
                          <a:latin typeface="Times New Roman"/>
                          <a:ea typeface="+mn-ea"/>
                          <a:cs typeface="+mn-cs"/>
                        </a:rPr>
                        <a:t> </a:t>
                      </a:r>
                      <a:r>
                        <a:rPr lang="en-US" sz="1400" kern="100" dirty="0" smtClean="0">
                          <a:solidFill>
                            <a:schemeClr val="dk1"/>
                          </a:solidFill>
                          <a:effectLst/>
                          <a:latin typeface="Times New Roman"/>
                          <a:ea typeface="+mn-ea"/>
                          <a:cs typeface="+mn-cs"/>
                        </a:rPr>
                        <a:t>www.ng.test </a:t>
                      </a:r>
                      <a:r>
                        <a:rPr lang="en-US" sz="1400" kern="100" dirty="0" err="1" smtClean="0">
                          <a:solidFill>
                            <a:schemeClr val="dk1"/>
                          </a:solidFill>
                          <a:effectLst/>
                          <a:latin typeface="Times New Roman"/>
                          <a:ea typeface="+mn-ea"/>
                          <a:cs typeface="+mn-cs"/>
                        </a:rPr>
                        <a:t>ng.test</a:t>
                      </a:r>
                      <a:r>
                        <a:rPr lang="en-US" sz="1400" kern="100" dirty="0" smtClean="0">
                          <a:solidFill>
                            <a:schemeClr val="dk1"/>
                          </a:solidFill>
                          <a:effectLst/>
                          <a:latin typeface="Times New Roman"/>
                          <a:ea typeface="+mn-ea"/>
                          <a:cs typeface="+mn-cs"/>
                        </a:rPr>
                        <a:t>; </a:t>
                      </a:r>
                      <a:r>
                        <a:rPr lang="zh-CN" sz="1400" kern="100" dirty="0">
                          <a:solidFill>
                            <a:schemeClr val="dk1"/>
                          </a:solidFill>
                          <a:effectLst/>
                          <a:latin typeface="Times New Roman"/>
                          <a:ea typeface="+mn-ea"/>
                          <a:cs typeface="+mn-cs"/>
                        </a:rPr>
                        <a:t>”</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r>
              <a:tr h="4832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string</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任意的字符串，如“</a:t>
                      </a:r>
                      <a:r>
                        <a:rPr lang="en-US" sz="1400" kern="100" dirty="0" err="1">
                          <a:solidFill>
                            <a:schemeClr val="dk1"/>
                          </a:solidFill>
                          <a:effectLst/>
                          <a:latin typeface="Times New Roman"/>
                          <a:ea typeface="+mn-ea"/>
                          <a:cs typeface="+mn-cs"/>
                        </a:rPr>
                        <a:t>valid_referers</a:t>
                      </a:r>
                      <a:r>
                        <a:rPr lang="en-US" sz="1400" kern="100" dirty="0">
                          <a:solidFill>
                            <a:schemeClr val="dk1"/>
                          </a:solidFill>
                          <a:effectLst/>
                          <a:latin typeface="Times New Roman"/>
                          <a:ea typeface="+mn-ea"/>
                          <a:cs typeface="+mn-cs"/>
                        </a:rPr>
                        <a:t> </a:t>
                      </a:r>
                      <a:r>
                        <a:rPr lang="en-US" sz="1400" kern="100" dirty="0" smtClean="0">
                          <a:solidFill>
                            <a:schemeClr val="dk1"/>
                          </a:solidFill>
                          <a:effectLst/>
                          <a:latin typeface="Times New Roman"/>
                          <a:ea typeface="+mn-ea"/>
                          <a:cs typeface="+mn-cs"/>
                        </a:rPr>
                        <a:t>*.</a:t>
                      </a:r>
                      <a:r>
                        <a:rPr lang="en-US" sz="1400" kern="100" dirty="0" err="1" smtClean="0">
                          <a:solidFill>
                            <a:schemeClr val="dk1"/>
                          </a:solidFill>
                          <a:effectLst/>
                          <a:latin typeface="Times New Roman"/>
                          <a:ea typeface="+mn-ea"/>
                          <a:cs typeface="+mn-cs"/>
                        </a:rPr>
                        <a:t>ng.test</a:t>
                      </a:r>
                      <a:r>
                        <a:rPr lang="en-US" sz="1400" kern="100" dirty="0" smtClean="0">
                          <a:solidFill>
                            <a:schemeClr val="dk1"/>
                          </a:solidFill>
                          <a:effectLst/>
                          <a:latin typeface="Times New Roman"/>
                          <a:ea typeface="+mn-ea"/>
                          <a:cs typeface="+mn-cs"/>
                        </a:rPr>
                        <a:t> </a:t>
                      </a:r>
                      <a:r>
                        <a:rPr lang="en-US" sz="1400" kern="100" dirty="0" smtClean="0">
                          <a:solidFill>
                            <a:schemeClr val="dk1"/>
                          </a:solidFill>
                          <a:effectLst/>
                          <a:latin typeface="Times New Roman"/>
                          <a:ea typeface="+mn-ea"/>
                          <a:cs typeface="+mn-cs"/>
                        </a:rPr>
                        <a:t>ng.*; </a:t>
                      </a:r>
                      <a:r>
                        <a:rPr lang="zh-CN" sz="1400" kern="100" dirty="0">
                          <a:solidFill>
                            <a:schemeClr val="dk1"/>
                          </a:solidFill>
                          <a:effectLst/>
                          <a:latin typeface="Times New Roman"/>
                          <a:ea typeface="+mn-ea"/>
                          <a:cs typeface="+mn-cs"/>
                        </a:rPr>
                        <a:t>”</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20000"/>
                      </a:srgbClr>
                    </a:solidFill>
                  </a:tcPr>
                </a:tc>
              </a:tr>
              <a:tr h="483284">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en-US" sz="1400" kern="100">
                          <a:solidFill>
                            <a:schemeClr val="dk1"/>
                          </a:solidFill>
                          <a:effectLst/>
                          <a:latin typeface="Times New Roman"/>
                          <a:ea typeface="+mn-ea"/>
                          <a:cs typeface="+mn-cs"/>
                        </a:rPr>
                        <a:t>regular expression</a:t>
                      </a:r>
                      <a:endParaRPr lang="zh-CN" sz="1400" kern="100">
                        <a:solidFill>
                          <a:schemeClr val="dk1"/>
                        </a:solidFill>
                        <a:effectLst/>
                        <a:latin typeface="Times New Roman"/>
                        <a:ea typeface="+mn-ea"/>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c>
                  <a:txBody>
                    <a:bodyPr/>
                    <a:lstStyle/>
                    <a:p>
                      <a:pPr marL="109220" marR="0" indent="0" algn="just" defTabSz="914400" rtl="0" eaLnBrk="1" fontAlgn="auto" latinLnBrk="0" hangingPunct="1">
                        <a:lnSpc>
                          <a:spcPct val="100000"/>
                        </a:lnSpc>
                        <a:spcBef>
                          <a:spcPts val="0"/>
                        </a:spcBef>
                        <a:spcAft>
                          <a:spcPts val="0"/>
                        </a:spcAft>
                        <a:buClrTx/>
                        <a:buSzTx/>
                        <a:buFontTx/>
                        <a:buNone/>
                        <a:tabLst/>
                        <a:defRPr/>
                      </a:pPr>
                      <a:r>
                        <a:rPr lang="zh-CN" sz="1400" kern="100" dirty="0">
                          <a:solidFill>
                            <a:schemeClr val="dk1"/>
                          </a:solidFill>
                          <a:effectLst/>
                          <a:latin typeface="Times New Roman"/>
                          <a:ea typeface="+mn-ea"/>
                          <a:cs typeface="+mn-cs"/>
                        </a:rPr>
                        <a:t>正则表达式，如“</a:t>
                      </a:r>
                      <a:r>
                        <a:rPr lang="en-US" sz="1400" kern="100" dirty="0" err="1">
                          <a:solidFill>
                            <a:schemeClr val="dk1"/>
                          </a:solidFill>
                          <a:effectLst/>
                          <a:latin typeface="Times New Roman"/>
                          <a:ea typeface="+mn-ea"/>
                          <a:cs typeface="+mn-cs"/>
                        </a:rPr>
                        <a:t>valid_referers</a:t>
                      </a:r>
                      <a:r>
                        <a:rPr lang="en-US" sz="1400" kern="100" dirty="0">
                          <a:solidFill>
                            <a:schemeClr val="dk1"/>
                          </a:solidFill>
                          <a:effectLst/>
                          <a:latin typeface="Times New Roman"/>
                          <a:ea typeface="+mn-ea"/>
                          <a:cs typeface="+mn-cs"/>
                        </a:rPr>
                        <a:t> ~\.</a:t>
                      </a:r>
                      <a:r>
                        <a:rPr lang="en-US" sz="1400" kern="100" dirty="0" err="1">
                          <a:solidFill>
                            <a:schemeClr val="dk1"/>
                          </a:solidFill>
                          <a:effectLst/>
                          <a:latin typeface="Times New Roman"/>
                          <a:ea typeface="+mn-ea"/>
                          <a:cs typeface="+mn-cs"/>
                        </a:rPr>
                        <a:t>img</a:t>
                      </a:r>
                      <a:r>
                        <a:rPr lang="en-US" sz="1400" kern="100" dirty="0">
                          <a:solidFill>
                            <a:schemeClr val="dk1"/>
                          </a:solidFill>
                          <a:effectLst/>
                          <a:latin typeface="Times New Roman"/>
                          <a:ea typeface="+mn-ea"/>
                          <a:cs typeface="+mn-cs"/>
                        </a:rPr>
                        <a:t>\.;</a:t>
                      </a:r>
                      <a:r>
                        <a:rPr lang="zh-CN" sz="1400" kern="100" dirty="0">
                          <a:solidFill>
                            <a:schemeClr val="dk1"/>
                          </a:solidFill>
                          <a:effectLst/>
                          <a:latin typeface="Times New Roman"/>
                          <a:ea typeface="+mn-ea"/>
                          <a:cs typeface="+mn-cs"/>
                        </a:rPr>
                        <a:t>”</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2"/>
                    </a:solidFill>
                  </a:tcPr>
                </a:tc>
              </a:tr>
            </a:tbl>
          </a:graphicData>
        </a:graphic>
      </p:graphicFrame>
    </p:spTree>
    <p:custDataLst>
      <p:tags r:id="rId1"/>
    </p:custDataLst>
    <p:extLst>
      <p:ext uri="{BB962C8B-B14F-4D97-AF65-F5344CB8AC3E}">
        <p14:creationId xmlns:p14="http://schemas.microsoft.com/office/powerpoint/2010/main" val="4068656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a:xfrm>
            <a:off x="362198" y="1948174"/>
            <a:ext cx="8401792" cy="1754326"/>
          </a:xfrm>
          <a:prstGeom prst="rect">
            <a:avLst/>
          </a:prstGeom>
        </p:spPr>
        <p:txBody>
          <a:bodyPr wrap="square">
            <a:spAutoFit/>
          </a:bodyPr>
          <a:lstStyle/>
          <a:p>
            <a:pPr>
              <a:lnSpc>
                <a:spcPct val="200000"/>
              </a:lnSpc>
            </a:pPr>
            <a:r>
              <a:rPr lang="zh-CN" altLang="en-US" dirty="0"/>
              <a:t>（</a:t>
            </a:r>
            <a:r>
              <a:rPr lang="en-US" altLang="zh-CN" dirty="0"/>
              <a:t>3</a:t>
            </a:r>
            <a:r>
              <a:rPr lang="zh-CN" altLang="en-US" dirty="0"/>
              <a:t>）验证测试</a:t>
            </a:r>
          </a:p>
          <a:p>
            <a:pPr>
              <a:lnSpc>
                <a:spcPct val="200000"/>
              </a:lnSpc>
            </a:pPr>
            <a:r>
              <a:rPr lang="zh-CN" altLang="en-US" b="1" u="sng" dirty="0">
                <a:solidFill>
                  <a:srgbClr val="0070C0"/>
                </a:solidFill>
              </a:rPr>
              <a:t>访问盗链网站</a:t>
            </a:r>
            <a:r>
              <a:rPr lang="zh-CN" altLang="en-US" dirty="0"/>
              <a:t>“</a:t>
            </a:r>
            <a:r>
              <a:rPr lang="en-US" altLang="zh-CN" dirty="0"/>
              <a:t>http://www.test.com</a:t>
            </a:r>
            <a:r>
              <a:rPr lang="en-US" altLang="zh-CN" dirty="0">
                <a:latin typeface="宋体" panose="02010600030101010101" pitchFamily="2" charset="-122"/>
              </a:rPr>
              <a:t>”</a:t>
            </a:r>
            <a:r>
              <a:rPr lang="zh-CN" altLang="en-US" dirty="0" smtClean="0"/>
              <a:t>，从</a:t>
            </a:r>
            <a:r>
              <a:rPr lang="zh-CN" altLang="en-US" dirty="0"/>
              <a:t>图中可以看出，在网站</a:t>
            </a:r>
            <a:r>
              <a:rPr lang="en-US" altLang="zh-CN" dirty="0" smtClean="0"/>
              <a:t>www.ng.test</a:t>
            </a:r>
            <a:r>
              <a:rPr lang="zh-CN" altLang="en-US" dirty="0" smtClean="0"/>
              <a:t>设置</a:t>
            </a:r>
            <a:r>
              <a:rPr lang="zh-CN" altLang="en-US" dirty="0"/>
              <a:t>了图片防盗链后，网站</a:t>
            </a:r>
            <a:r>
              <a:rPr lang="en-US" altLang="zh-CN" dirty="0"/>
              <a:t>www.test.com</a:t>
            </a:r>
            <a:r>
              <a:rPr lang="zh-CN" altLang="en-US" dirty="0"/>
              <a:t>在盗取时，会</a:t>
            </a:r>
            <a:r>
              <a:rPr lang="zh-CN" altLang="en-US" b="1" u="sng" dirty="0">
                <a:solidFill>
                  <a:srgbClr val="0070C0"/>
                </a:solidFill>
              </a:rPr>
              <a:t>返回</a:t>
            </a:r>
            <a:r>
              <a:rPr lang="en-US" altLang="zh-CN" b="1" u="sng" dirty="0">
                <a:solidFill>
                  <a:srgbClr val="0070C0"/>
                </a:solidFill>
              </a:rPr>
              <a:t>403</a:t>
            </a:r>
            <a:r>
              <a:rPr lang="zh-CN" altLang="en-US" b="1" u="sng" dirty="0">
                <a:solidFill>
                  <a:srgbClr val="0070C0"/>
                </a:solidFill>
              </a:rPr>
              <a:t>错误状态码</a:t>
            </a:r>
            <a:r>
              <a:rPr lang="zh-CN" altLang="en-US" dirty="0"/>
              <a:t>。</a:t>
            </a:r>
          </a:p>
        </p:txBody>
      </p:sp>
      <p:pic>
        <p:nvPicPr>
          <p:cNvPr id="2150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781" y="3702500"/>
            <a:ext cx="42386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0831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a:pPr>
            <a:r>
              <a:rPr lang="zh-CN" altLang="en-US" sz="2000" b="1" dirty="0" smtClean="0">
                <a:solidFill>
                  <a:schemeClr val="tx1">
                    <a:lumMod val="50000"/>
                    <a:lumOff val="50000"/>
                  </a:schemeClr>
                </a:solidFill>
                <a:latin typeface="微软雅黑" pitchFamily="34" charset="-122"/>
                <a:ea typeface="微软雅黑" pitchFamily="34" charset="-122"/>
              </a:rPr>
              <a:t>图片</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6" name="组合 5"/>
          <p:cNvGrpSpPr/>
          <p:nvPr/>
        </p:nvGrpSpPr>
        <p:grpSpPr>
          <a:xfrm>
            <a:off x="401673" y="2494167"/>
            <a:ext cx="8302939" cy="2160000"/>
            <a:chOff x="415635" y="2398807"/>
            <a:chExt cx="7920000" cy="2160000"/>
          </a:xfrm>
        </p:grpSpPr>
        <p:sp>
          <p:nvSpPr>
            <p:cNvPr id="7" name="矩形 6"/>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582375" y="2114165"/>
            <a:ext cx="1235034" cy="866899"/>
            <a:chOff x="7623958" y="2018805"/>
            <a:chExt cx="1235034" cy="866899"/>
          </a:xfrm>
        </p:grpSpPr>
        <p:sp>
          <p:nvSpPr>
            <p:cNvPr id="11" name="泪滴形 10"/>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3" name="矩形 12"/>
          <p:cNvSpPr/>
          <p:nvPr/>
        </p:nvSpPr>
        <p:spPr>
          <a:xfrm>
            <a:off x="569084" y="2647745"/>
            <a:ext cx="8114825" cy="1754326"/>
          </a:xfrm>
          <a:prstGeom prst="rect">
            <a:avLst/>
          </a:prstGeom>
        </p:spPr>
        <p:txBody>
          <a:bodyPr wrap="square">
            <a:spAutoFit/>
          </a:bodyPr>
          <a:lstStyle/>
          <a:p>
            <a:pPr>
              <a:lnSpc>
                <a:spcPct val="200000"/>
              </a:lnSpc>
            </a:pPr>
            <a:r>
              <a:rPr lang="zh-CN" altLang="en-US" dirty="0"/>
              <a:t>需要注意的是，不是所有的浏览器都会发送</a:t>
            </a:r>
            <a:r>
              <a:rPr lang="en-US" altLang="zh-CN" dirty="0" err="1"/>
              <a:t>referer</a:t>
            </a:r>
            <a:r>
              <a:rPr lang="zh-CN" altLang="en-US" dirty="0"/>
              <a:t>请求头 ，并且</a:t>
            </a:r>
            <a:r>
              <a:rPr lang="en-US" altLang="zh-CN" b="1" u="sng" dirty="0" err="1">
                <a:solidFill>
                  <a:srgbClr val="0070C0"/>
                </a:solidFill>
              </a:rPr>
              <a:t>referer</a:t>
            </a:r>
            <a:r>
              <a:rPr lang="zh-CN" altLang="en-US" b="1" u="sng" dirty="0">
                <a:solidFill>
                  <a:srgbClr val="0070C0"/>
                </a:solidFill>
              </a:rPr>
              <a:t>的</a:t>
            </a:r>
            <a:endParaRPr lang="en-US" altLang="zh-CN" b="1" u="sng" dirty="0">
              <a:solidFill>
                <a:srgbClr val="0070C0"/>
              </a:solidFill>
            </a:endParaRPr>
          </a:p>
          <a:p>
            <a:pPr>
              <a:lnSpc>
                <a:spcPct val="200000"/>
              </a:lnSpc>
            </a:pPr>
            <a:r>
              <a:rPr lang="zh-CN" altLang="en-US" b="1" u="sng" dirty="0">
                <a:solidFill>
                  <a:srgbClr val="0070C0"/>
                </a:solidFill>
              </a:rPr>
              <a:t>值</a:t>
            </a:r>
            <a:r>
              <a:rPr lang="zh-CN" altLang="en-US" dirty="0"/>
              <a:t>还可以被客户端</a:t>
            </a:r>
            <a:r>
              <a:rPr lang="zh-CN" altLang="en-US" b="1" u="sng" dirty="0">
                <a:solidFill>
                  <a:srgbClr val="0070C0"/>
                </a:solidFill>
              </a:rPr>
              <a:t>随意</a:t>
            </a:r>
            <a:r>
              <a:rPr lang="zh-CN" altLang="en-US" b="1" u="sng" dirty="0" smtClean="0">
                <a:solidFill>
                  <a:srgbClr val="0070C0"/>
                </a:solidFill>
              </a:rPr>
              <a:t>修改</a:t>
            </a:r>
            <a:r>
              <a:rPr lang="zh-CN" altLang="en-US" dirty="0" smtClean="0"/>
              <a:t>。</a:t>
            </a:r>
            <a:r>
              <a:rPr lang="zh-CN" altLang="en-US" dirty="0"/>
              <a:t>也就是说，</a:t>
            </a:r>
            <a:r>
              <a:rPr lang="en-US" altLang="zh-CN" dirty="0" err="1"/>
              <a:t>referer</a:t>
            </a:r>
            <a:r>
              <a:rPr lang="zh-CN" altLang="en-US" dirty="0"/>
              <a:t>是</a:t>
            </a:r>
            <a:r>
              <a:rPr lang="zh-CN" altLang="en-US" b="1" u="sng" dirty="0">
                <a:solidFill>
                  <a:srgbClr val="0070C0"/>
                </a:solidFill>
              </a:rPr>
              <a:t>可以被伪造</a:t>
            </a:r>
            <a:r>
              <a:rPr lang="zh-CN" altLang="en-US" dirty="0"/>
              <a:t>的。因此，上述讲解的方式只能用于防范普通用户对图片资源的盗用。</a:t>
            </a:r>
          </a:p>
        </p:txBody>
      </p:sp>
    </p:spTree>
    <p:custDataLst>
      <p:tags r:id="rId1"/>
    </p:custDataLst>
    <p:extLst>
      <p:ext uri="{BB962C8B-B14F-4D97-AF65-F5344CB8AC3E}">
        <p14:creationId xmlns:p14="http://schemas.microsoft.com/office/powerpoint/2010/main" val="516614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防盗链</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200329"/>
          </a:xfrm>
          <a:prstGeom prst="rect">
            <a:avLst/>
          </a:prstGeom>
        </p:spPr>
        <p:txBody>
          <a:bodyPr wrap="square">
            <a:spAutoFit/>
          </a:bodyPr>
          <a:lstStyle/>
          <a:p>
            <a:pPr>
              <a:lnSpc>
                <a:spcPct val="200000"/>
              </a:lnSpc>
            </a:pPr>
            <a:r>
              <a:rPr lang="zh-CN" altLang="en-US" dirty="0" smtClean="0"/>
              <a:t>对于</a:t>
            </a:r>
            <a:r>
              <a:rPr lang="zh-CN" altLang="en-US" dirty="0"/>
              <a:t>图片之外的下载资源，如果不需要考虑资源链接的长期有效性，可以使用</a:t>
            </a:r>
            <a:r>
              <a:rPr lang="en-US" altLang="zh-CN" dirty="0"/>
              <a:t>Nginx</a:t>
            </a:r>
            <a:r>
              <a:rPr lang="zh-CN" altLang="en-US" dirty="0"/>
              <a:t>提供的</a:t>
            </a:r>
            <a:r>
              <a:rPr lang="en-US" altLang="zh-CN" b="1" u="sng" dirty="0" err="1">
                <a:solidFill>
                  <a:srgbClr val="0070C0"/>
                </a:solidFill>
              </a:rPr>
              <a:t>secure_link</a:t>
            </a:r>
            <a:r>
              <a:rPr lang="zh-CN" altLang="en-US" b="1" u="sng" dirty="0">
                <a:solidFill>
                  <a:srgbClr val="0070C0"/>
                </a:solidFill>
              </a:rPr>
              <a:t>和</a:t>
            </a:r>
            <a:r>
              <a:rPr lang="en-US" altLang="zh-CN" b="1" u="sng" dirty="0">
                <a:solidFill>
                  <a:srgbClr val="0070C0"/>
                </a:solidFill>
              </a:rPr>
              <a:t>secure_link_md5</a:t>
            </a:r>
            <a:r>
              <a:rPr lang="zh-CN" altLang="en-US" b="1" u="sng" dirty="0">
                <a:solidFill>
                  <a:srgbClr val="0070C0"/>
                </a:solidFill>
              </a:rPr>
              <a:t>指令</a:t>
            </a:r>
            <a:r>
              <a:rPr lang="zh-CN" altLang="en-US" dirty="0"/>
              <a:t>来实现下载地址的加密和时效性。</a:t>
            </a:r>
          </a:p>
        </p:txBody>
      </p:sp>
    </p:spTree>
    <p:custDataLst>
      <p:tags r:id="rId1"/>
    </p:custDataLst>
    <p:extLst>
      <p:ext uri="{BB962C8B-B14F-4D97-AF65-F5344CB8AC3E}">
        <p14:creationId xmlns:p14="http://schemas.microsoft.com/office/powerpoint/2010/main" val="1059215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防盗链</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2308324"/>
          </a:xfrm>
          <a:prstGeom prst="rect">
            <a:avLst/>
          </a:prstGeom>
        </p:spPr>
        <p:txBody>
          <a:bodyPr wrap="square">
            <a:spAutoFit/>
          </a:bodyPr>
          <a:lstStyle/>
          <a:p>
            <a:pPr>
              <a:lnSpc>
                <a:spcPct val="200000"/>
              </a:lnSpc>
            </a:pPr>
            <a:r>
              <a:rPr lang="zh-CN" altLang="en-US" b="1" u="sng" dirty="0">
                <a:solidFill>
                  <a:srgbClr val="0070C0"/>
                </a:solidFill>
              </a:rPr>
              <a:t>实现原理</a:t>
            </a:r>
            <a:r>
              <a:rPr lang="zh-CN" altLang="en-US" dirty="0" smtClean="0"/>
              <a:t>：就是</a:t>
            </a:r>
            <a:r>
              <a:rPr lang="zh-CN" altLang="en-US" dirty="0"/>
              <a:t>在服务器端根据特定规则对下载地址进行加密，并在用户请求下载链接时，验证加密链接是否有效，防止用户伪造下载链接</a:t>
            </a:r>
            <a:r>
              <a:rPr lang="zh-CN" altLang="en-US" dirty="0" smtClean="0"/>
              <a:t>。</a:t>
            </a:r>
            <a:endParaRPr lang="en-US" altLang="zh-CN" dirty="0" smtClean="0"/>
          </a:p>
          <a:p>
            <a:pPr>
              <a:lnSpc>
                <a:spcPct val="200000"/>
              </a:lnSpc>
            </a:pPr>
            <a:r>
              <a:rPr lang="zh-CN" altLang="en-US" dirty="0" smtClean="0"/>
              <a:t>同时</a:t>
            </a:r>
            <a:r>
              <a:rPr lang="zh-CN" altLang="en-US" dirty="0"/>
              <a:t>，为了避免加密后的链接被盗链，在加密时</a:t>
            </a:r>
            <a:r>
              <a:rPr lang="zh-CN" altLang="en-US" b="1" u="sng" dirty="0">
                <a:solidFill>
                  <a:srgbClr val="0070C0"/>
                </a:solidFill>
              </a:rPr>
              <a:t>添加过期时间</a:t>
            </a:r>
            <a:r>
              <a:rPr lang="zh-CN" altLang="en-US" dirty="0"/>
              <a:t>，使得下载地址只在一定时间内有效，过期后只能到原网站获取新的地址。</a:t>
            </a:r>
          </a:p>
        </p:txBody>
      </p:sp>
    </p:spTree>
    <p:custDataLst>
      <p:tags r:id="rId1"/>
    </p:custDataLst>
    <p:extLst>
      <p:ext uri="{BB962C8B-B14F-4D97-AF65-F5344CB8AC3E}">
        <p14:creationId xmlns:p14="http://schemas.microsoft.com/office/powerpoint/2010/main" val="1446005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7.1 </a:t>
            </a:r>
            <a:r>
              <a:rPr lang="zh-CN" altLang="en-US" dirty="0" smtClean="0"/>
              <a:t>模块</a:t>
            </a:r>
            <a:r>
              <a:rPr lang="zh-CN" altLang="en-US" dirty="0"/>
              <a:t>概述</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en-US" altLang="zh-CN" sz="2000" b="1" dirty="0" smtClean="0">
                <a:solidFill>
                  <a:schemeClr val="tx1">
                    <a:lumMod val="50000"/>
                    <a:lumOff val="50000"/>
                  </a:schemeClr>
                </a:solidFill>
                <a:latin typeface="微软雅黑" pitchFamily="34" charset="-122"/>
                <a:ea typeface="微软雅黑" pitchFamily="34" charset="-122"/>
              </a:rPr>
              <a:t>Nginx</a:t>
            </a:r>
            <a:r>
              <a:rPr lang="zh-CN" altLang="en-US" sz="2000" b="1" dirty="0" smtClean="0">
                <a:solidFill>
                  <a:schemeClr val="tx1">
                    <a:lumMod val="50000"/>
                    <a:lumOff val="50000"/>
                  </a:schemeClr>
                </a:solidFill>
                <a:latin typeface="微软雅黑" pitchFamily="34" charset="-122"/>
                <a:ea typeface="微软雅黑" pitchFamily="34" charset="-122"/>
              </a:rPr>
              <a:t>模块分类及作用</a:t>
            </a:r>
            <a:endParaRPr lang="en-US" altLang="zh-CN" sz="2000" b="1" dirty="0" smtClean="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401792" cy="1111907"/>
          </a:xfrm>
          <a:prstGeom prst="rect">
            <a:avLst/>
          </a:prstGeom>
        </p:spPr>
        <p:txBody>
          <a:bodyPr wrap="square">
            <a:spAutoFit/>
          </a:bodyPr>
          <a:lstStyle/>
          <a:p>
            <a:pPr>
              <a:lnSpc>
                <a:spcPct val="200000"/>
              </a:lnSpc>
            </a:pPr>
            <a:r>
              <a:rPr lang="zh-CN" altLang="en-US" dirty="0"/>
              <a:t>为了查看</a:t>
            </a:r>
            <a:r>
              <a:rPr lang="en-US" altLang="zh-CN" dirty="0"/>
              <a:t>Nginx</a:t>
            </a:r>
            <a:r>
              <a:rPr lang="zh-CN" altLang="en-US" dirty="0"/>
              <a:t>默认加载的核心模块和标准</a:t>
            </a:r>
            <a:r>
              <a:rPr lang="en-US" altLang="zh-CN" dirty="0"/>
              <a:t>HTTP</a:t>
            </a:r>
            <a:r>
              <a:rPr lang="zh-CN" altLang="en-US" dirty="0"/>
              <a:t>模块，切换到</a:t>
            </a:r>
            <a:r>
              <a:rPr lang="en-US" altLang="zh-CN" dirty="0"/>
              <a:t>Nginx</a:t>
            </a:r>
            <a:r>
              <a:rPr lang="zh-CN" altLang="en-US" dirty="0"/>
              <a:t>的解压目录中，打开</a:t>
            </a:r>
            <a:r>
              <a:rPr lang="en-US" altLang="zh-CN" dirty="0" err="1"/>
              <a:t>objs</a:t>
            </a:r>
            <a:r>
              <a:rPr lang="zh-CN" altLang="en-US" dirty="0"/>
              <a:t>目录下的</a:t>
            </a:r>
            <a:r>
              <a:rPr lang="en-US" altLang="zh-CN" dirty="0" err="1"/>
              <a:t>ngx_modules.c</a:t>
            </a:r>
            <a:r>
              <a:rPr lang="zh-CN" altLang="en-US" dirty="0"/>
              <a:t>文件。具体操作命令如下：</a:t>
            </a:r>
            <a:endParaRPr lang="en-US" altLang="zh-CN" dirty="0" smtClean="0"/>
          </a:p>
        </p:txBody>
      </p:sp>
      <p:grpSp>
        <p:nvGrpSpPr>
          <p:cNvPr id="6" name="组合 2"/>
          <p:cNvGrpSpPr>
            <a:grpSpLocks/>
          </p:cNvGrpSpPr>
          <p:nvPr/>
        </p:nvGrpSpPr>
        <p:grpSpPr bwMode="auto">
          <a:xfrm>
            <a:off x="1241837" y="3364508"/>
            <a:ext cx="6642514" cy="1486891"/>
            <a:chOff x="3451224" y="3515223"/>
            <a:chExt cx="3291474" cy="1488089"/>
          </a:xfrm>
        </p:grpSpPr>
        <p:sp>
          <p:nvSpPr>
            <p:cNvPr id="7" name="矩形 1"/>
            <p:cNvSpPr>
              <a:spLocks noChangeArrowheads="1"/>
            </p:cNvSpPr>
            <p:nvPr/>
          </p:nvSpPr>
          <p:spPr bwMode="auto">
            <a:xfrm>
              <a:off x="3451224" y="3515223"/>
              <a:ext cx="3291474" cy="1488089"/>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8"/>
            <p:cNvSpPr>
              <a:spLocks noChangeArrowheads="1"/>
            </p:cNvSpPr>
            <p:nvPr/>
          </p:nvSpPr>
          <p:spPr bwMode="auto">
            <a:xfrm>
              <a:off x="3549151" y="3658903"/>
              <a:ext cx="3165352" cy="10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 cd ~/nginx-1.10.1/</a:t>
              </a:r>
              <a:r>
                <a:rPr lang="en-US" altLang="zh-CN" sz="1600" b="1" kern="0" dirty="0" err="1">
                  <a:solidFill>
                    <a:prstClr val="white"/>
                  </a:solidFill>
                  <a:latin typeface="微软雅黑" pitchFamily="34" charset="-122"/>
                  <a:ea typeface="微软雅黑" pitchFamily="34" charset="-122"/>
                </a:rPr>
                <a:t>objs</a:t>
              </a:r>
              <a:endParaRPr lang="en-US" altLang="zh-CN" sz="16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600" b="1" kern="0" dirty="0">
                  <a:solidFill>
                    <a:prstClr val="white"/>
                  </a:solidFill>
                  <a:latin typeface="微软雅黑" pitchFamily="34" charset="-122"/>
                  <a:ea typeface="微软雅黑" pitchFamily="34" charset="-122"/>
                </a:rPr>
                <a:t>[</a:t>
              </a:r>
              <a:r>
                <a:rPr lang="en-US" altLang="zh-CN" sz="1600" b="1" kern="0" dirty="0" err="1">
                  <a:solidFill>
                    <a:prstClr val="white"/>
                  </a:solidFill>
                  <a:latin typeface="微软雅黑" pitchFamily="34" charset="-122"/>
                  <a:ea typeface="微软雅黑" pitchFamily="34" charset="-122"/>
                </a:rPr>
                <a:t>root@localhost</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objs</a:t>
              </a:r>
              <a:r>
                <a:rPr lang="en-US" altLang="zh-CN" sz="1600" b="1" kern="0" dirty="0">
                  <a:solidFill>
                    <a:prstClr val="white"/>
                  </a:solidFill>
                  <a:latin typeface="微软雅黑" pitchFamily="34" charset="-122"/>
                  <a:ea typeface="微软雅黑" pitchFamily="34" charset="-122"/>
                </a:rPr>
                <a:t>]# less </a:t>
              </a:r>
              <a:r>
                <a:rPr lang="en-US" altLang="zh-CN" sz="1600" b="1" kern="0" dirty="0" err="1">
                  <a:solidFill>
                    <a:prstClr val="white"/>
                  </a:solidFill>
                  <a:latin typeface="微软雅黑" pitchFamily="34" charset="-122"/>
                  <a:ea typeface="微软雅黑" pitchFamily="34" charset="-122"/>
                </a:rPr>
                <a:t>ngx_modules.c</a:t>
              </a:r>
              <a:endParaRPr lang="en-US" altLang="zh-CN" sz="1600" b="1" kern="0" dirty="0">
                <a:solidFill>
                  <a:prstClr val="white"/>
                </a:solidFill>
                <a:latin typeface="微软雅黑" pitchFamily="34" charset="-122"/>
                <a:ea typeface="微软雅黑" pitchFamily="34" charset="-122"/>
              </a:endParaRPr>
            </a:p>
          </p:txBody>
        </p:sp>
      </p:grpSp>
      <p:sp>
        <p:nvSpPr>
          <p:cNvPr id="2" name="矩形 1"/>
          <p:cNvSpPr/>
          <p:nvPr/>
        </p:nvSpPr>
        <p:spPr>
          <a:xfrm>
            <a:off x="2671300" y="5231368"/>
            <a:ext cx="2954655" cy="369332"/>
          </a:xfrm>
          <a:prstGeom prst="rect">
            <a:avLst/>
          </a:prstGeom>
        </p:spPr>
        <p:txBody>
          <a:bodyPr wrap="none">
            <a:spAutoFit/>
          </a:bodyPr>
          <a:lstStyle/>
          <a:p>
            <a:r>
              <a:rPr lang="zh-CN" altLang="en-US" dirty="0" smtClean="0">
                <a:solidFill>
                  <a:srgbClr val="FF0000"/>
                </a:solidFill>
              </a:rPr>
              <a:t>具体加载的模块请参考教材</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275673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4"/>
          <p:cNvSpPr/>
          <p:nvPr/>
        </p:nvSpPr>
        <p:spPr>
          <a:xfrm>
            <a:off x="362198" y="1948174"/>
            <a:ext cx="8502402" cy="2308324"/>
          </a:xfrm>
          <a:prstGeom prst="rect">
            <a:avLst/>
          </a:prstGeom>
        </p:spPr>
        <p:txBody>
          <a:bodyPr wrap="square">
            <a:spAutoFit/>
          </a:bodyPr>
          <a:lstStyle/>
          <a:p>
            <a:pPr>
              <a:lnSpc>
                <a:spcPct val="200000"/>
              </a:lnSpc>
            </a:pPr>
            <a:r>
              <a:rPr lang="zh-CN" altLang="en-US" dirty="0" smtClean="0"/>
              <a:t>接下来</a:t>
            </a:r>
            <a:r>
              <a:rPr lang="zh-CN" altLang="en-US" dirty="0"/>
              <a:t>，这里以</a:t>
            </a:r>
            <a:r>
              <a:rPr lang="en-US" altLang="zh-CN" dirty="0"/>
              <a:t>PHP</a:t>
            </a:r>
            <a:r>
              <a:rPr lang="zh-CN" altLang="en-US" dirty="0"/>
              <a:t>结合</a:t>
            </a:r>
            <a:r>
              <a:rPr lang="en-US" altLang="zh-CN" dirty="0"/>
              <a:t>Nginx</a:t>
            </a:r>
            <a:r>
              <a:rPr lang="zh-CN" altLang="en-US" dirty="0"/>
              <a:t>的方式讲解如何实现下载防盗链，具体步骤如下。</a:t>
            </a:r>
          </a:p>
          <a:p>
            <a:pPr>
              <a:lnSpc>
                <a:spcPct val="200000"/>
              </a:lnSpc>
            </a:pPr>
            <a:r>
              <a:rPr lang="zh-CN" altLang="en-US" b="1" u="sng" dirty="0">
                <a:solidFill>
                  <a:srgbClr val="0070C0"/>
                </a:solidFill>
              </a:rPr>
              <a:t>（</a:t>
            </a:r>
            <a:r>
              <a:rPr lang="en-US" altLang="zh-CN" b="1" u="sng" dirty="0">
                <a:solidFill>
                  <a:srgbClr val="0070C0"/>
                </a:solidFill>
              </a:rPr>
              <a:t>1</a:t>
            </a:r>
            <a:r>
              <a:rPr lang="zh-CN" altLang="en-US" b="1" u="sng" dirty="0">
                <a:solidFill>
                  <a:srgbClr val="0070C0"/>
                </a:solidFill>
              </a:rPr>
              <a:t>）重新编译</a:t>
            </a:r>
            <a:r>
              <a:rPr lang="en-US" altLang="zh-CN" b="1" u="sng" dirty="0">
                <a:solidFill>
                  <a:srgbClr val="0070C0"/>
                </a:solidFill>
              </a:rPr>
              <a:t>Nginx</a:t>
            </a:r>
          </a:p>
          <a:p>
            <a:pPr>
              <a:lnSpc>
                <a:spcPct val="200000"/>
              </a:lnSpc>
            </a:pPr>
            <a:r>
              <a:rPr lang="zh-CN" altLang="en-US" dirty="0"/>
              <a:t>由于指令</a:t>
            </a:r>
            <a:r>
              <a:rPr lang="en-US" altLang="zh-CN" dirty="0" err="1"/>
              <a:t>secure_link</a:t>
            </a:r>
            <a:r>
              <a:rPr lang="zh-CN" altLang="en-US" dirty="0"/>
              <a:t>和</a:t>
            </a:r>
            <a:r>
              <a:rPr lang="en-US" altLang="zh-CN" dirty="0"/>
              <a:t>secure_link_md5</a:t>
            </a:r>
            <a:r>
              <a:rPr lang="zh-CN" altLang="en-US" dirty="0"/>
              <a:t>是由</a:t>
            </a:r>
            <a:r>
              <a:rPr lang="en-US" altLang="zh-CN" dirty="0" err="1"/>
              <a:t>ngx_http_secure_link_module</a:t>
            </a:r>
            <a:r>
              <a:rPr lang="zh-CN" altLang="en-US" dirty="0"/>
              <a:t>模块提供的，要想使用此模块提供的功能必须在编译</a:t>
            </a:r>
            <a:r>
              <a:rPr lang="en-US" altLang="zh-CN" dirty="0"/>
              <a:t>Nginx</a:t>
            </a:r>
            <a:r>
              <a:rPr lang="zh-CN" altLang="en-US" dirty="0"/>
              <a:t>时指定如下参数。</a:t>
            </a:r>
          </a:p>
        </p:txBody>
      </p:sp>
      <p:grpSp>
        <p:nvGrpSpPr>
          <p:cNvPr id="6" name="组合 2"/>
          <p:cNvGrpSpPr>
            <a:grpSpLocks/>
          </p:cNvGrpSpPr>
          <p:nvPr/>
        </p:nvGrpSpPr>
        <p:grpSpPr bwMode="auto">
          <a:xfrm>
            <a:off x="2832641" y="4344038"/>
            <a:ext cx="3669759" cy="697864"/>
            <a:chOff x="3474760" y="3515222"/>
            <a:chExt cx="956958" cy="687337"/>
          </a:xfrm>
        </p:grpSpPr>
        <p:sp>
          <p:nvSpPr>
            <p:cNvPr id="7" name="矩形 1"/>
            <p:cNvSpPr>
              <a:spLocks noChangeArrowheads="1"/>
            </p:cNvSpPr>
            <p:nvPr/>
          </p:nvSpPr>
          <p:spPr bwMode="auto">
            <a:xfrm>
              <a:off x="3474760" y="3515222"/>
              <a:ext cx="956958" cy="68733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8" name="矩形 7"/>
            <p:cNvSpPr>
              <a:spLocks noChangeArrowheads="1"/>
            </p:cNvSpPr>
            <p:nvPr/>
          </p:nvSpPr>
          <p:spPr bwMode="auto">
            <a:xfrm>
              <a:off x="3559340" y="3533819"/>
              <a:ext cx="872378" cy="51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--with-</a:t>
              </a:r>
              <a:r>
                <a:rPr lang="en-US" altLang="zh-CN" sz="1400" b="1" kern="0" dirty="0" err="1">
                  <a:solidFill>
                    <a:prstClr val="white"/>
                  </a:solidFill>
                  <a:latin typeface="微软雅黑" pitchFamily="34" charset="-122"/>
                  <a:ea typeface="微软雅黑" pitchFamily="34" charset="-122"/>
                </a:rPr>
                <a:t>http_secure_link_module</a:t>
              </a:r>
              <a:endParaRPr lang="en-US" altLang="zh-CN" sz="1400" b="1" kern="0" dirty="0" smtClean="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91650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）创建</a:t>
            </a:r>
            <a:r>
              <a:rPr lang="en-US" altLang="zh-CN" b="1" u="sng" dirty="0">
                <a:solidFill>
                  <a:srgbClr val="0070C0"/>
                </a:solidFill>
              </a:rPr>
              <a:t>PHP</a:t>
            </a:r>
            <a:r>
              <a:rPr lang="zh-CN" altLang="en-US" b="1" u="sng" dirty="0">
                <a:solidFill>
                  <a:srgbClr val="0070C0"/>
                </a:solidFill>
              </a:rPr>
              <a:t>文件</a:t>
            </a:r>
            <a:r>
              <a:rPr lang="en-US" altLang="zh-CN" b="1" u="sng" dirty="0" err="1">
                <a:solidFill>
                  <a:srgbClr val="0070C0"/>
                </a:solidFill>
              </a:rPr>
              <a:t>cdown.php</a:t>
            </a:r>
            <a:r>
              <a:rPr lang="zh-CN" altLang="en-US" b="1" u="sng" dirty="0">
                <a:solidFill>
                  <a:srgbClr val="0070C0"/>
                </a:solidFill>
              </a:rPr>
              <a:t>，用于生成加密的下载链接</a:t>
            </a:r>
            <a:endParaRPr lang="en-US" altLang="zh-CN" b="1" u="sng" dirty="0">
              <a:solidFill>
                <a:srgbClr val="0070C0"/>
              </a:solidFill>
            </a:endParaRPr>
          </a:p>
        </p:txBody>
      </p:sp>
      <p:grpSp>
        <p:nvGrpSpPr>
          <p:cNvPr id="15" name="组合 14"/>
          <p:cNvGrpSpPr/>
          <p:nvPr/>
        </p:nvGrpSpPr>
        <p:grpSpPr>
          <a:xfrm>
            <a:off x="2363150" y="2885203"/>
            <a:ext cx="4465945" cy="2666746"/>
            <a:chOff x="2363150" y="2885203"/>
            <a:chExt cx="4465945" cy="2666746"/>
          </a:xfrm>
        </p:grpSpPr>
        <p:grpSp>
          <p:nvGrpSpPr>
            <p:cNvPr id="10" name="组合 9"/>
            <p:cNvGrpSpPr/>
            <p:nvPr/>
          </p:nvGrpSpPr>
          <p:grpSpPr>
            <a:xfrm>
              <a:off x="2363150" y="2885203"/>
              <a:ext cx="4464000" cy="2666746"/>
              <a:chOff x="4413498" y="2679700"/>
              <a:chExt cx="4464000" cy="2666746"/>
            </a:xfrm>
          </p:grpSpPr>
          <p:sp>
            <p:nvSpPr>
              <p:cNvPr id="9" name="圆角矩形 8"/>
              <p:cNvSpPr/>
              <p:nvPr/>
            </p:nvSpPr>
            <p:spPr>
              <a:xfrm>
                <a:off x="4413498" y="2679700"/>
                <a:ext cx="4451102" cy="647446"/>
              </a:xfrm>
              <a:prstGeom prst="roundRect">
                <a:avLst/>
              </a:prstGeom>
              <a:solidFill>
                <a:schemeClr val="bg1"/>
              </a:solidFill>
              <a:ln>
                <a:solidFill>
                  <a:srgbClr val="0070C0"/>
                </a:solidFill>
              </a:ln>
            </p:spPr>
            <p:txBody>
              <a:bodyPr/>
              <a:lstStyle/>
              <a:p>
                <a:pPr>
                  <a:buFont typeface="Arial" charset="0"/>
                  <a:buNone/>
                </a:pPr>
                <a:endParaRPr lang="zh-CN" altLang="en-US" kern="0">
                  <a:solidFill>
                    <a:prstClr val="black"/>
                  </a:solidFill>
                  <a:latin typeface="Arial" charset="0"/>
                  <a:ea typeface="宋体" pitchFamily="2" charset="-122"/>
                </a:endParaRPr>
              </a:p>
            </p:txBody>
          </p:sp>
          <p:sp>
            <p:nvSpPr>
              <p:cNvPr id="8" name="矩形 7"/>
              <p:cNvSpPr/>
              <p:nvPr/>
            </p:nvSpPr>
            <p:spPr>
              <a:xfrm>
                <a:off x="4413498" y="3250946"/>
                <a:ext cx="4464000" cy="209550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buFont typeface="Arial" charset="0"/>
                  <a:buNone/>
                </a:pPr>
                <a:endParaRPr lang="zh-CN" altLang="en-US" kern="0">
                  <a:solidFill>
                    <a:prstClr val="black"/>
                  </a:solidFill>
                  <a:latin typeface="Arial" charset="0"/>
                  <a:ea typeface="宋体" pitchFamily="2" charset="-122"/>
                </a:endParaRPr>
              </a:p>
            </p:txBody>
          </p:sp>
        </p:grpSp>
        <p:sp>
          <p:nvSpPr>
            <p:cNvPr id="11" name="矩形 10"/>
            <p:cNvSpPr/>
            <p:nvPr/>
          </p:nvSpPr>
          <p:spPr>
            <a:xfrm>
              <a:off x="2363150" y="2986160"/>
              <a:ext cx="4465945" cy="369332"/>
            </a:xfrm>
            <a:prstGeom prst="rect">
              <a:avLst/>
            </a:prstGeom>
          </p:spPr>
          <p:txBody>
            <a:bodyPr wrap="square">
              <a:spAutoFit/>
            </a:bodyPr>
            <a:lstStyle/>
            <a:p>
              <a:pPr algn="ctr"/>
              <a:r>
                <a:rPr lang="zh-CN" altLang="en-US" b="1" dirty="0" smtClean="0">
                  <a:solidFill>
                    <a:srgbClr val="FF0000"/>
                  </a:solidFill>
                </a:rPr>
                <a:t>分析</a:t>
              </a:r>
              <a:r>
                <a:rPr lang="en-US" altLang="zh-CN" dirty="0" smtClean="0"/>
                <a:t>secure_link_md5</a:t>
              </a:r>
              <a:r>
                <a:rPr lang="zh-CN" altLang="en-US" dirty="0"/>
                <a:t>指令的加密算法</a:t>
              </a:r>
            </a:p>
          </p:txBody>
        </p:sp>
        <p:sp>
          <p:nvSpPr>
            <p:cNvPr id="12" name="矩形 11"/>
            <p:cNvSpPr/>
            <p:nvPr/>
          </p:nvSpPr>
          <p:spPr>
            <a:xfrm>
              <a:off x="2521651" y="3520137"/>
              <a:ext cx="3858749" cy="1754326"/>
            </a:xfrm>
            <a:prstGeom prst="rect">
              <a:avLst/>
            </a:prstGeom>
          </p:spPr>
          <p:txBody>
            <a:bodyPr wrap="none">
              <a:spAutoFit/>
            </a:bodyPr>
            <a:lstStyle/>
            <a:p>
              <a:pPr marL="285750" indent="-285750">
                <a:lnSpc>
                  <a:spcPct val="150000"/>
                </a:lnSpc>
                <a:buFont typeface="Wingdings" panose="05000000000000000000" pitchFamily="2" charset="2"/>
                <a:buChar char="u"/>
              </a:pPr>
              <a:r>
                <a:rPr lang="zh-CN" altLang="en-US" b="1" dirty="0" smtClean="0">
                  <a:solidFill>
                    <a:schemeClr val="bg1"/>
                  </a:solidFill>
                </a:rPr>
                <a:t>组成部分</a:t>
              </a:r>
              <a:endParaRPr lang="en-US" altLang="zh-CN" b="1" dirty="0" smtClean="0">
                <a:solidFill>
                  <a:schemeClr val="bg1"/>
                </a:solidFill>
              </a:endParaRPr>
            </a:p>
            <a:p>
              <a:pPr>
                <a:lnSpc>
                  <a:spcPct val="150000"/>
                </a:lnSpc>
              </a:pPr>
              <a:r>
                <a:rPr lang="zh-CN" altLang="en-US" b="1" dirty="0" smtClean="0">
                  <a:solidFill>
                    <a:schemeClr val="bg1"/>
                  </a:solidFill>
                </a:rPr>
                <a:t>密钥</a:t>
              </a:r>
              <a:r>
                <a:rPr lang="zh-CN" altLang="en-US" b="1" dirty="0">
                  <a:solidFill>
                    <a:schemeClr val="bg1"/>
                  </a:solidFill>
                </a:rPr>
                <a:t>、</a:t>
              </a:r>
              <a:r>
                <a:rPr lang="en-US" altLang="zh-CN" b="1" dirty="0">
                  <a:solidFill>
                    <a:schemeClr val="bg1"/>
                  </a:solidFill>
                </a:rPr>
                <a:t>URI</a:t>
              </a:r>
              <a:r>
                <a:rPr lang="zh-CN" altLang="en-US" b="1" dirty="0">
                  <a:solidFill>
                    <a:schemeClr val="bg1"/>
                  </a:solidFill>
                </a:rPr>
                <a:t>的</a:t>
              </a:r>
              <a:r>
                <a:rPr lang="en-US" altLang="zh-CN" b="1" dirty="0">
                  <a:solidFill>
                    <a:schemeClr val="bg1"/>
                  </a:solidFill>
                </a:rPr>
                <a:t>MD5</a:t>
              </a:r>
              <a:r>
                <a:rPr lang="zh-CN" altLang="en-US" b="1" dirty="0">
                  <a:solidFill>
                    <a:schemeClr val="bg1"/>
                  </a:solidFill>
                </a:rPr>
                <a:t>哈希</a:t>
              </a:r>
              <a:r>
                <a:rPr lang="zh-CN" altLang="en-US" b="1" dirty="0" smtClean="0">
                  <a:solidFill>
                    <a:schemeClr val="bg1"/>
                  </a:solidFill>
                </a:rPr>
                <a:t>值、过期时间</a:t>
              </a:r>
              <a:endParaRPr lang="en-US" altLang="zh-CN" b="1" dirty="0" smtClean="0">
                <a:solidFill>
                  <a:schemeClr val="bg1"/>
                </a:solidFill>
              </a:endParaRPr>
            </a:p>
            <a:p>
              <a:pPr marL="285750" indent="-285750">
                <a:lnSpc>
                  <a:spcPct val="150000"/>
                </a:lnSpc>
                <a:buFont typeface="Wingdings" panose="05000000000000000000" pitchFamily="2" charset="2"/>
                <a:buChar char="u"/>
              </a:pPr>
              <a:r>
                <a:rPr lang="zh-CN" altLang="en-US" b="1" dirty="0" smtClean="0">
                  <a:solidFill>
                    <a:schemeClr val="bg1"/>
                  </a:solidFill>
                </a:rPr>
                <a:t>编码方式</a:t>
              </a:r>
              <a:endParaRPr lang="en-US" altLang="zh-CN" b="1" dirty="0" smtClean="0">
                <a:solidFill>
                  <a:schemeClr val="bg1"/>
                </a:solidFill>
              </a:endParaRPr>
            </a:p>
            <a:p>
              <a:pPr>
                <a:lnSpc>
                  <a:spcPct val="150000"/>
                </a:lnSpc>
              </a:pPr>
              <a:r>
                <a:rPr lang="en-US" altLang="zh-CN" b="1" dirty="0" smtClean="0">
                  <a:solidFill>
                    <a:schemeClr val="bg1"/>
                  </a:solidFill>
                </a:rPr>
                <a:t>BASE64</a:t>
              </a:r>
              <a:endParaRPr lang="zh-CN" altLang="en-US" b="1" dirty="0">
                <a:solidFill>
                  <a:schemeClr val="bg1"/>
                </a:solidFill>
              </a:endParaRPr>
            </a:p>
          </p:txBody>
        </p:sp>
      </p:grpSp>
    </p:spTree>
    <p:custDataLst>
      <p:tags r:id="rId1"/>
    </p:custDataLst>
    <p:extLst>
      <p:ext uri="{BB962C8B-B14F-4D97-AF65-F5344CB8AC3E}">
        <p14:creationId xmlns:p14="http://schemas.microsoft.com/office/powerpoint/2010/main" val="574929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2</a:t>
            </a:r>
            <a:r>
              <a:rPr lang="zh-CN" altLang="en-US" b="1" u="sng" dirty="0">
                <a:solidFill>
                  <a:srgbClr val="0070C0"/>
                </a:solidFill>
              </a:rPr>
              <a:t>）创建</a:t>
            </a:r>
            <a:r>
              <a:rPr lang="en-US" altLang="zh-CN" b="1" u="sng" dirty="0">
                <a:solidFill>
                  <a:srgbClr val="0070C0"/>
                </a:solidFill>
              </a:rPr>
              <a:t>PHP</a:t>
            </a:r>
            <a:r>
              <a:rPr lang="zh-CN" altLang="en-US" b="1" u="sng" dirty="0">
                <a:solidFill>
                  <a:srgbClr val="0070C0"/>
                </a:solidFill>
              </a:rPr>
              <a:t>文件</a:t>
            </a:r>
            <a:r>
              <a:rPr lang="en-US" altLang="zh-CN" b="1" u="sng" dirty="0" err="1">
                <a:solidFill>
                  <a:srgbClr val="0070C0"/>
                </a:solidFill>
              </a:rPr>
              <a:t>cdown.php</a:t>
            </a:r>
            <a:r>
              <a:rPr lang="zh-CN" altLang="en-US" b="1" u="sng" dirty="0">
                <a:solidFill>
                  <a:srgbClr val="0070C0"/>
                </a:solidFill>
              </a:rPr>
              <a:t>，用于生成加密的下载链接</a:t>
            </a:r>
            <a:endParaRPr lang="en-US" altLang="zh-CN" b="1" u="sng" dirty="0">
              <a:solidFill>
                <a:srgbClr val="0070C0"/>
              </a:solidFill>
            </a:endParaRPr>
          </a:p>
        </p:txBody>
      </p:sp>
      <p:grpSp>
        <p:nvGrpSpPr>
          <p:cNvPr id="17" name="组合 16"/>
          <p:cNvGrpSpPr/>
          <p:nvPr/>
        </p:nvGrpSpPr>
        <p:grpSpPr>
          <a:xfrm>
            <a:off x="1777146" y="2730889"/>
            <a:ext cx="5385654" cy="3441311"/>
            <a:chOff x="4413498" y="2679700"/>
            <a:chExt cx="4464000" cy="3441311"/>
          </a:xfrm>
        </p:grpSpPr>
        <p:sp>
          <p:nvSpPr>
            <p:cNvPr id="18" name="圆角矩形 17"/>
            <p:cNvSpPr/>
            <p:nvPr/>
          </p:nvSpPr>
          <p:spPr>
            <a:xfrm>
              <a:off x="4413498" y="2679700"/>
              <a:ext cx="4451102" cy="647446"/>
            </a:xfrm>
            <a:prstGeom prst="roundRect">
              <a:avLst/>
            </a:prstGeom>
            <a:solidFill>
              <a:schemeClr val="bg1"/>
            </a:solidFill>
            <a:ln>
              <a:solidFill>
                <a:srgbClr val="0070C0"/>
              </a:solidFill>
            </a:ln>
          </p:spPr>
          <p:txBody>
            <a:bodyPr/>
            <a:lstStyle/>
            <a:p>
              <a:pPr>
                <a:buFont typeface="Arial" charset="0"/>
                <a:buNone/>
              </a:pPr>
              <a:endParaRPr lang="zh-CN" altLang="en-US" kern="0">
                <a:solidFill>
                  <a:prstClr val="black"/>
                </a:solidFill>
                <a:latin typeface="Arial" charset="0"/>
                <a:ea typeface="宋体" pitchFamily="2" charset="-122"/>
              </a:endParaRPr>
            </a:p>
          </p:txBody>
        </p:sp>
        <p:sp>
          <p:nvSpPr>
            <p:cNvPr id="19" name="矩形 18"/>
            <p:cNvSpPr/>
            <p:nvPr/>
          </p:nvSpPr>
          <p:spPr>
            <a:xfrm>
              <a:off x="4413498" y="3250945"/>
              <a:ext cx="4464000" cy="287006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buFont typeface="Arial" charset="0"/>
                <a:buNone/>
              </a:pPr>
              <a:endParaRPr lang="zh-CN" altLang="en-US" kern="0">
                <a:solidFill>
                  <a:prstClr val="black"/>
                </a:solidFill>
                <a:latin typeface="Arial" charset="0"/>
                <a:ea typeface="宋体" pitchFamily="2" charset="-122"/>
              </a:endParaRPr>
            </a:p>
          </p:txBody>
        </p:sp>
      </p:grpSp>
      <p:sp>
        <p:nvSpPr>
          <p:cNvPr id="20" name="矩形 19"/>
          <p:cNvSpPr/>
          <p:nvPr/>
        </p:nvSpPr>
        <p:spPr>
          <a:xfrm>
            <a:off x="1777146" y="2831846"/>
            <a:ext cx="5385654" cy="369332"/>
          </a:xfrm>
          <a:prstGeom prst="rect">
            <a:avLst/>
          </a:prstGeom>
        </p:spPr>
        <p:txBody>
          <a:bodyPr wrap="square">
            <a:spAutoFit/>
          </a:bodyPr>
          <a:lstStyle/>
          <a:p>
            <a:pPr algn="ctr"/>
            <a:r>
              <a:rPr lang="zh-CN" altLang="en-US" b="1" dirty="0">
                <a:solidFill>
                  <a:srgbClr val="FF0000"/>
                </a:solidFill>
              </a:rPr>
              <a:t>得出</a:t>
            </a:r>
            <a:r>
              <a:rPr lang="en-US" altLang="zh-CN" dirty="0" smtClean="0"/>
              <a:t>PHP</a:t>
            </a:r>
            <a:r>
              <a:rPr lang="zh-CN" altLang="en-US" dirty="0" smtClean="0"/>
              <a:t>生成下载链接的方式</a:t>
            </a:r>
            <a:endParaRPr lang="zh-CN" altLang="en-US" dirty="0"/>
          </a:p>
        </p:txBody>
      </p:sp>
      <p:sp>
        <p:nvSpPr>
          <p:cNvPr id="21" name="矩形 20"/>
          <p:cNvSpPr/>
          <p:nvPr/>
        </p:nvSpPr>
        <p:spPr>
          <a:xfrm>
            <a:off x="1935647" y="3365823"/>
            <a:ext cx="4907113" cy="2585323"/>
          </a:xfrm>
          <a:prstGeom prst="rect">
            <a:avLst/>
          </a:prstGeom>
        </p:spPr>
        <p:txBody>
          <a:bodyPr wrap="none">
            <a:spAutoFit/>
          </a:bodyPr>
          <a:lstStyle/>
          <a:p>
            <a:pPr marL="285750" indent="-285750">
              <a:lnSpc>
                <a:spcPct val="150000"/>
              </a:lnSpc>
              <a:buFont typeface="Wingdings" panose="05000000000000000000" pitchFamily="2" charset="2"/>
              <a:buChar char="u"/>
            </a:pPr>
            <a:r>
              <a:rPr lang="zh-CN" altLang="en-US" b="1" dirty="0" smtClean="0">
                <a:solidFill>
                  <a:schemeClr val="bg1"/>
                </a:solidFill>
              </a:rPr>
              <a:t>组成部分</a:t>
            </a:r>
            <a:endParaRPr lang="en-US" altLang="zh-CN" b="1" dirty="0" smtClean="0">
              <a:solidFill>
                <a:schemeClr val="bg1"/>
              </a:solidFill>
            </a:endParaRPr>
          </a:p>
          <a:p>
            <a:pPr>
              <a:lnSpc>
                <a:spcPct val="150000"/>
              </a:lnSpc>
            </a:pPr>
            <a:r>
              <a:rPr lang="en-US" altLang="zh-CN" b="1" dirty="0">
                <a:solidFill>
                  <a:schemeClr val="bg1"/>
                </a:solidFill>
              </a:rPr>
              <a:t>md5()</a:t>
            </a:r>
            <a:r>
              <a:rPr lang="zh-CN" altLang="en-US" b="1" dirty="0">
                <a:solidFill>
                  <a:schemeClr val="bg1"/>
                </a:solidFill>
              </a:rPr>
              <a:t>函数生成哈希</a:t>
            </a:r>
            <a:r>
              <a:rPr lang="zh-CN" altLang="en-US" b="1" dirty="0" smtClean="0">
                <a:solidFill>
                  <a:schemeClr val="bg1"/>
                </a:solidFill>
              </a:rPr>
              <a:t>值</a:t>
            </a:r>
            <a:endParaRPr lang="en-US" altLang="zh-CN" b="1" dirty="0" smtClean="0">
              <a:solidFill>
                <a:schemeClr val="bg1"/>
              </a:solidFill>
            </a:endParaRPr>
          </a:p>
          <a:p>
            <a:pPr marL="285750" indent="-285750">
              <a:lnSpc>
                <a:spcPct val="150000"/>
              </a:lnSpc>
              <a:buFont typeface="Wingdings" panose="05000000000000000000" pitchFamily="2" charset="2"/>
              <a:buChar char="u"/>
            </a:pPr>
            <a:r>
              <a:rPr lang="zh-CN" altLang="en-US" b="1" dirty="0">
                <a:solidFill>
                  <a:schemeClr val="bg1"/>
                </a:solidFill>
              </a:rPr>
              <a:t>编码方式</a:t>
            </a:r>
            <a:endParaRPr lang="en-US" altLang="zh-CN" b="1" dirty="0">
              <a:solidFill>
                <a:schemeClr val="bg1"/>
              </a:solidFill>
            </a:endParaRPr>
          </a:p>
          <a:p>
            <a:pPr>
              <a:lnSpc>
                <a:spcPct val="150000"/>
              </a:lnSpc>
            </a:pPr>
            <a:r>
              <a:rPr lang="en-US" altLang="zh-CN" b="1" dirty="0">
                <a:solidFill>
                  <a:schemeClr val="bg1"/>
                </a:solidFill>
              </a:rPr>
              <a:t>base64_encode</a:t>
            </a:r>
            <a:r>
              <a:rPr lang="en-US" altLang="zh-CN" b="1" dirty="0" smtClean="0">
                <a:solidFill>
                  <a:schemeClr val="bg1"/>
                </a:solidFill>
              </a:rPr>
              <a:t>()</a:t>
            </a:r>
            <a:r>
              <a:rPr lang="zh-CN" altLang="en-US" b="1" dirty="0" smtClean="0">
                <a:solidFill>
                  <a:schemeClr val="bg1"/>
                </a:solidFill>
              </a:rPr>
              <a:t>函数</a:t>
            </a:r>
            <a:endParaRPr lang="en-US" altLang="zh-CN" b="1" dirty="0" smtClean="0">
              <a:solidFill>
                <a:schemeClr val="bg1"/>
              </a:solidFill>
            </a:endParaRPr>
          </a:p>
          <a:p>
            <a:pPr marL="285750" indent="-285750">
              <a:lnSpc>
                <a:spcPct val="150000"/>
              </a:lnSpc>
              <a:buFont typeface="Wingdings" panose="05000000000000000000" pitchFamily="2" charset="2"/>
              <a:buChar char="u"/>
            </a:pPr>
            <a:r>
              <a:rPr lang="zh-CN" altLang="en-US" b="1" dirty="0" smtClean="0">
                <a:solidFill>
                  <a:schemeClr val="bg1"/>
                </a:solidFill>
              </a:rPr>
              <a:t>替换字符</a:t>
            </a:r>
            <a:endParaRPr lang="en-US" altLang="zh-CN" b="1" dirty="0" smtClean="0">
              <a:solidFill>
                <a:schemeClr val="bg1"/>
              </a:solidFill>
            </a:endParaRPr>
          </a:p>
          <a:p>
            <a:pPr>
              <a:lnSpc>
                <a:spcPct val="150000"/>
              </a:lnSpc>
            </a:pPr>
            <a:r>
              <a:rPr lang="zh-CN" altLang="en-US" b="1" dirty="0">
                <a:solidFill>
                  <a:schemeClr val="bg1"/>
                </a:solidFill>
              </a:rPr>
              <a:t>“</a:t>
            </a:r>
            <a:r>
              <a:rPr lang="en-US" altLang="zh-CN" b="1" dirty="0">
                <a:solidFill>
                  <a:schemeClr val="bg1"/>
                </a:solidFill>
              </a:rPr>
              <a:t>+/</a:t>
            </a:r>
            <a:r>
              <a:rPr lang="en-US" altLang="zh-CN" b="1" dirty="0">
                <a:solidFill>
                  <a:schemeClr val="bg1"/>
                </a:solidFill>
                <a:latin typeface="宋体" panose="02010600030101010101" pitchFamily="2" charset="-122"/>
              </a:rPr>
              <a:t>”</a:t>
            </a:r>
            <a:r>
              <a:rPr lang="zh-CN" altLang="en-US" b="1" dirty="0">
                <a:solidFill>
                  <a:schemeClr val="bg1"/>
                </a:solidFill>
              </a:rPr>
              <a:t>和“</a:t>
            </a:r>
            <a:r>
              <a:rPr lang="en-US" altLang="zh-CN" b="1" dirty="0">
                <a:solidFill>
                  <a:schemeClr val="bg1"/>
                </a:solidFill>
              </a:rPr>
              <a:t>=</a:t>
            </a:r>
            <a:r>
              <a:rPr lang="en-US" altLang="zh-CN" b="1" dirty="0">
                <a:solidFill>
                  <a:schemeClr val="bg1"/>
                </a:solidFill>
                <a:latin typeface="宋体" panose="02010600030101010101" pitchFamily="2" charset="-122"/>
              </a:rPr>
              <a:t>”</a:t>
            </a:r>
            <a:r>
              <a:rPr lang="zh-CN" altLang="en-US" b="1" dirty="0">
                <a:solidFill>
                  <a:schemeClr val="bg1"/>
                </a:solidFill>
              </a:rPr>
              <a:t>分别使用“</a:t>
            </a:r>
            <a:r>
              <a:rPr lang="en-US" altLang="zh-CN" b="1" dirty="0">
                <a:solidFill>
                  <a:schemeClr val="bg1"/>
                </a:solidFill>
              </a:rPr>
              <a:t>-_</a:t>
            </a:r>
            <a:r>
              <a:rPr lang="en-US" altLang="zh-CN" b="1" dirty="0">
                <a:solidFill>
                  <a:schemeClr val="bg1"/>
                </a:solidFill>
                <a:latin typeface="宋体" panose="02010600030101010101" pitchFamily="2" charset="-122"/>
              </a:rPr>
              <a:t>”</a:t>
            </a:r>
            <a:r>
              <a:rPr lang="zh-CN" altLang="en-US" b="1" dirty="0">
                <a:solidFill>
                  <a:schemeClr val="bg1"/>
                </a:solidFill>
              </a:rPr>
              <a:t>和空格进行替换</a:t>
            </a:r>
          </a:p>
        </p:txBody>
      </p:sp>
    </p:spTree>
    <p:custDataLst>
      <p:tags r:id="rId1"/>
    </p:custDataLst>
    <p:extLst>
      <p:ext uri="{BB962C8B-B14F-4D97-AF65-F5344CB8AC3E}">
        <p14:creationId xmlns:p14="http://schemas.microsoft.com/office/powerpoint/2010/main" val="41862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200329"/>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smtClean="0">
                <a:solidFill>
                  <a:srgbClr val="0070C0"/>
                </a:solidFill>
              </a:rPr>
              <a:t>2</a:t>
            </a:r>
            <a:r>
              <a:rPr lang="zh-CN" altLang="en-US" b="1" u="sng" dirty="0" smtClean="0">
                <a:solidFill>
                  <a:srgbClr val="0070C0"/>
                </a:solidFill>
              </a:rPr>
              <a:t>）创建</a:t>
            </a:r>
            <a:r>
              <a:rPr lang="en-US" altLang="zh-CN" b="1" u="sng" dirty="0" smtClean="0">
                <a:solidFill>
                  <a:srgbClr val="0070C0"/>
                </a:solidFill>
              </a:rPr>
              <a:t>PHP</a:t>
            </a:r>
            <a:r>
              <a:rPr lang="zh-CN" altLang="en-US" b="1" u="sng" dirty="0" smtClean="0">
                <a:solidFill>
                  <a:srgbClr val="0070C0"/>
                </a:solidFill>
              </a:rPr>
              <a:t>文件</a:t>
            </a:r>
            <a:r>
              <a:rPr lang="en-US" altLang="zh-CN" b="1" u="sng" dirty="0" err="1" smtClean="0">
                <a:solidFill>
                  <a:srgbClr val="0070C0"/>
                </a:solidFill>
              </a:rPr>
              <a:t>cdown.php</a:t>
            </a:r>
            <a:r>
              <a:rPr lang="zh-CN" altLang="en-US" b="1" u="sng" dirty="0" smtClean="0">
                <a:solidFill>
                  <a:srgbClr val="0070C0"/>
                </a:solidFill>
              </a:rPr>
              <a:t>，用于生成加密的下载链接</a:t>
            </a:r>
            <a:endParaRPr lang="en-US" altLang="zh-CN" b="1" u="sng" dirty="0" smtClean="0">
              <a:solidFill>
                <a:srgbClr val="0070C0"/>
              </a:solidFill>
            </a:endParaRPr>
          </a:p>
          <a:p>
            <a:pPr marL="285750" indent="-285750">
              <a:lnSpc>
                <a:spcPct val="200000"/>
              </a:lnSpc>
              <a:buFont typeface="Wingdings" panose="05000000000000000000" pitchFamily="2" charset="2"/>
              <a:buChar char="Ø"/>
            </a:pPr>
            <a:r>
              <a:rPr lang="zh-CN" altLang="en-US" dirty="0" smtClean="0">
                <a:solidFill>
                  <a:srgbClr val="FF0000"/>
                </a:solidFill>
              </a:rPr>
              <a:t>具体实现代码请参考教材</a:t>
            </a:r>
            <a:r>
              <a:rPr lang="zh-CN" altLang="en-US" dirty="0" smtClean="0"/>
              <a:t>。</a:t>
            </a:r>
            <a:endParaRPr lang="en-US" altLang="zh-CN" dirty="0" smtClean="0"/>
          </a:p>
        </p:txBody>
      </p:sp>
      <p:grpSp>
        <p:nvGrpSpPr>
          <p:cNvPr id="6" name="组合 5"/>
          <p:cNvGrpSpPr/>
          <p:nvPr/>
        </p:nvGrpSpPr>
        <p:grpSpPr>
          <a:xfrm>
            <a:off x="401673" y="3256167"/>
            <a:ext cx="8302939" cy="2160000"/>
            <a:chOff x="415635" y="2398807"/>
            <a:chExt cx="7920000" cy="2160000"/>
          </a:xfrm>
        </p:grpSpPr>
        <p:sp>
          <p:nvSpPr>
            <p:cNvPr id="7" name="矩形 6"/>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582375" y="2876165"/>
            <a:ext cx="1235034" cy="866899"/>
            <a:chOff x="7623958" y="2018805"/>
            <a:chExt cx="1235034" cy="866899"/>
          </a:xfrm>
        </p:grpSpPr>
        <p:sp>
          <p:nvSpPr>
            <p:cNvPr id="10" name="泪滴形 9"/>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530984" y="3638345"/>
            <a:ext cx="8134131" cy="1200329"/>
          </a:xfrm>
          <a:prstGeom prst="rect">
            <a:avLst/>
          </a:prstGeom>
        </p:spPr>
        <p:txBody>
          <a:bodyPr wrap="square">
            <a:spAutoFit/>
          </a:bodyPr>
          <a:lstStyle/>
          <a:p>
            <a:pPr>
              <a:lnSpc>
                <a:spcPct val="200000"/>
              </a:lnSpc>
            </a:pPr>
            <a:r>
              <a:rPr lang="zh-CN" altLang="en-US" dirty="0"/>
              <a:t>需要注意的是，为了测试成功，需要在域名为</a:t>
            </a:r>
            <a:r>
              <a:rPr lang="en-US" altLang="zh-CN" dirty="0" smtClean="0"/>
              <a:t>www.ng.test</a:t>
            </a:r>
            <a:r>
              <a:rPr lang="zh-CN" altLang="en-US" dirty="0" smtClean="0"/>
              <a:t>的</a:t>
            </a:r>
            <a:r>
              <a:rPr lang="zh-CN" altLang="en-US" dirty="0"/>
              <a:t>网站根目录下，创建目录“</a:t>
            </a:r>
            <a:r>
              <a:rPr lang="en-US" altLang="zh-CN" dirty="0"/>
              <a:t>down/web/</a:t>
            </a:r>
            <a:r>
              <a:rPr lang="en-US" altLang="zh-CN" dirty="0">
                <a:latin typeface="宋体" panose="02010600030101010101" pitchFamily="2" charset="-122"/>
              </a:rPr>
              <a:t>”</a:t>
            </a:r>
            <a:r>
              <a:rPr lang="zh-CN" altLang="en-US" dirty="0"/>
              <a:t>并上传</a:t>
            </a:r>
            <a:r>
              <a:rPr lang="en-US" altLang="zh-CN" dirty="0"/>
              <a:t>nginx-1.10.1.tar.gz</a:t>
            </a:r>
            <a:r>
              <a:rPr lang="zh-CN" altLang="en-US" dirty="0"/>
              <a:t>文件，用于用户下载。</a:t>
            </a:r>
          </a:p>
        </p:txBody>
      </p:sp>
    </p:spTree>
    <p:custDataLst>
      <p:tags r:id="rId1"/>
    </p:custDataLst>
    <p:extLst>
      <p:ext uri="{BB962C8B-B14F-4D97-AF65-F5344CB8AC3E}">
        <p14:creationId xmlns:p14="http://schemas.microsoft.com/office/powerpoint/2010/main" val="396010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a:t>
            </a:r>
            <a:r>
              <a:rPr lang="en-US" altLang="zh-CN" b="1" u="sng" dirty="0">
                <a:solidFill>
                  <a:srgbClr val="0070C0"/>
                </a:solidFill>
              </a:rPr>
              <a:t>Nginx</a:t>
            </a:r>
            <a:r>
              <a:rPr lang="zh-CN" altLang="en-US" b="1" u="sng" dirty="0">
                <a:solidFill>
                  <a:srgbClr val="0070C0"/>
                </a:solidFill>
              </a:rPr>
              <a:t>配置文件</a:t>
            </a:r>
          </a:p>
          <a:p>
            <a:pPr>
              <a:lnSpc>
                <a:spcPct val="200000"/>
              </a:lnSpc>
            </a:pPr>
            <a:r>
              <a:rPr lang="zh-CN" altLang="en-US" dirty="0"/>
              <a:t>打开</a:t>
            </a:r>
            <a:r>
              <a:rPr lang="en-US" altLang="zh-CN" dirty="0"/>
              <a:t>Nginx</a:t>
            </a:r>
            <a:r>
              <a:rPr lang="zh-CN" altLang="en-US" dirty="0"/>
              <a:t>的配置文件，在</a:t>
            </a:r>
            <a:r>
              <a:rPr lang="en-US" altLang="zh-CN" dirty="0" smtClean="0"/>
              <a:t>www.ng.test</a:t>
            </a:r>
            <a:r>
              <a:rPr lang="zh-CN" altLang="en-US" dirty="0" smtClean="0"/>
              <a:t>网站</a:t>
            </a:r>
            <a:r>
              <a:rPr lang="zh-CN" altLang="en-US" dirty="0"/>
              <a:t>的</a:t>
            </a:r>
            <a:r>
              <a:rPr lang="en-US" altLang="zh-CN" dirty="0"/>
              <a:t>server</a:t>
            </a:r>
            <a:r>
              <a:rPr lang="zh-CN" altLang="en-US" dirty="0"/>
              <a:t>块下添加以下配置，验证用户请求的下载链接是否有效。具体如下</a:t>
            </a:r>
            <a:r>
              <a:rPr lang="zh-CN" altLang="en-US" dirty="0" smtClean="0"/>
              <a:t>。</a:t>
            </a:r>
            <a:endParaRPr lang="zh-CN" altLang="en-US" dirty="0"/>
          </a:p>
        </p:txBody>
      </p:sp>
      <p:grpSp>
        <p:nvGrpSpPr>
          <p:cNvPr id="13" name="组合 2"/>
          <p:cNvGrpSpPr>
            <a:grpSpLocks/>
          </p:cNvGrpSpPr>
          <p:nvPr/>
        </p:nvGrpSpPr>
        <p:grpSpPr bwMode="auto">
          <a:xfrm>
            <a:off x="4636058" y="3435800"/>
            <a:ext cx="4088842" cy="2715756"/>
            <a:chOff x="3451224" y="3658903"/>
            <a:chExt cx="2026088" cy="2717942"/>
          </a:xfrm>
        </p:grpSpPr>
        <p:sp>
          <p:nvSpPr>
            <p:cNvPr id="14" name="矩形 1"/>
            <p:cNvSpPr>
              <a:spLocks noChangeArrowheads="1"/>
            </p:cNvSpPr>
            <p:nvPr/>
          </p:nvSpPr>
          <p:spPr bwMode="auto">
            <a:xfrm>
              <a:off x="3451224" y="3658903"/>
              <a:ext cx="2026088" cy="271794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5" name="矩形 8"/>
            <p:cNvSpPr>
              <a:spLocks noChangeArrowheads="1"/>
            </p:cNvSpPr>
            <p:nvPr/>
          </p:nvSpPr>
          <p:spPr bwMode="auto">
            <a:xfrm>
              <a:off x="3523979" y="3697034"/>
              <a:ext cx="1884110" cy="267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 location </a:t>
              </a:r>
              <a:r>
                <a:rPr lang="en-US" altLang="zh-CN" sz="1400" b="1" kern="0" dirty="0">
                  <a:solidFill>
                    <a:prstClr val="white"/>
                  </a:solidFill>
                  <a:latin typeface="微软雅黑" pitchFamily="34" charset="-122"/>
                  <a:ea typeface="微软雅黑" pitchFamily="34" charset="-122"/>
                </a:rPr>
                <a:t>/ {</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2   </a:t>
              </a:r>
              <a:r>
                <a:rPr lang="en-US" altLang="zh-CN" sz="1400" b="1" kern="0" dirty="0" err="1" smtClean="0">
                  <a:solidFill>
                    <a:prstClr val="white"/>
                  </a:solidFill>
                  <a:latin typeface="微软雅黑" pitchFamily="34" charset="-122"/>
                  <a:ea typeface="微软雅黑" pitchFamily="34" charset="-122"/>
                </a:rPr>
                <a:t>secure_link</a:t>
              </a:r>
              <a:r>
                <a:rPr lang="en-US" altLang="zh-CN" sz="1400" b="1" kern="0" dirty="0" smtClean="0">
                  <a:solidFill>
                    <a:prstClr val="white"/>
                  </a:solidFill>
                  <a:latin typeface="微软雅黑" pitchFamily="34" charset="-122"/>
                  <a:ea typeface="微软雅黑" pitchFamily="34" charset="-122"/>
                </a:rPr>
                <a:t> </a:t>
              </a:r>
              <a:r>
                <a:rPr lang="en-US" altLang="zh-CN" sz="1400" b="1" kern="0" dirty="0">
                  <a:solidFill>
                    <a:prstClr val="white"/>
                  </a:solidFill>
                  <a:latin typeface="微软雅黑" pitchFamily="34" charset="-122"/>
                  <a:ea typeface="微软雅黑" pitchFamily="34" charset="-122"/>
                </a:rPr>
                <a:t>$arg_</a:t>
              </a:r>
              <a:r>
                <a:rPr lang="en-US" altLang="zh-CN" sz="1400" b="1" kern="0" dirty="0" err="1">
                  <a:solidFill>
                    <a:prstClr val="white"/>
                  </a:solidFill>
                  <a:latin typeface="微软雅黑" pitchFamily="34" charset="-122"/>
                  <a:ea typeface="微软雅黑" pitchFamily="34" charset="-122"/>
                </a:rPr>
                <a:t>st</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arg_e</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3   secure_link_md5 </a:t>
              </a:r>
              <a:r>
                <a:rPr lang="en-US" altLang="zh-CN" sz="1400" b="1" kern="0" dirty="0" err="1" smtClean="0">
                  <a:solidFill>
                    <a:prstClr val="white"/>
                  </a:solidFill>
                  <a:latin typeface="微软雅黑" pitchFamily="34" charset="-122"/>
                  <a:ea typeface="微软雅黑" pitchFamily="34" charset="-122"/>
                </a:rPr>
                <a:t>ng.test$uri$arg_e</a:t>
              </a:r>
              <a:r>
                <a:rPr lang="en-US" altLang="zh-CN" sz="1400" b="1" kern="0" dirty="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4  if </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secure_link</a:t>
              </a:r>
              <a:r>
                <a:rPr lang="en-US" altLang="zh-CN" sz="1400" b="1" kern="0" dirty="0">
                  <a:solidFill>
                    <a:prstClr val="white"/>
                  </a:solidFill>
                  <a:latin typeface="微软雅黑" pitchFamily="34" charset="-122"/>
                  <a:ea typeface="微软雅黑" pitchFamily="34" charset="-122"/>
                </a:rPr>
                <a:t> = "") { </a:t>
              </a:r>
              <a:endParaRPr lang="en-US" altLang="zh-CN" sz="1400" b="1" kern="0" dirty="0" smtClean="0">
                <a:solidFill>
                  <a:prstClr val="white"/>
                </a:solidFill>
                <a:latin typeface="微软雅黑" pitchFamily="34" charset="-122"/>
                <a:ea typeface="微软雅黑" pitchFamily="34" charset="-122"/>
              </a:endParaRPr>
            </a:p>
            <a:p>
              <a:pPr lvl="0" eaLnBrk="0" hangingPunct="0">
                <a:lnSpc>
                  <a:spcPct val="200000"/>
                </a:lnSpc>
                <a:buAutoNum type="arabicPlain" startAt="5"/>
                <a:defRPr/>
              </a:pPr>
              <a:r>
                <a:rPr lang="en-US" altLang="zh-CN" sz="1400" b="1" kern="0" dirty="0" smtClean="0">
                  <a:solidFill>
                    <a:prstClr val="white"/>
                  </a:solidFill>
                  <a:latin typeface="微软雅黑" pitchFamily="34" charset="-122"/>
                  <a:ea typeface="微软雅黑" pitchFamily="34" charset="-122"/>
                </a:rPr>
                <a:t>      return </a:t>
              </a:r>
              <a:r>
                <a:rPr lang="en-US" altLang="zh-CN" sz="1400" b="1" kern="0" dirty="0">
                  <a:solidFill>
                    <a:prstClr val="white"/>
                  </a:solidFill>
                  <a:latin typeface="微软雅黑" pitchFamily="34" charset="-122"/>
                  <a:ea typeface="微软雅黑" pitchFamily="34" charset="-122"/>
                </a:rPr>
                <a:t>403</a:t>
              </a:r>
              <a:r>
                <a:rPr lang="en-US" altLang="zh-CN" sz="1400" b="1" kern="0" dirty="0" smtClean="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6    }</a:t>
              </a:r>
              <a:endParaRPr lang="en-US" altLang="zh-CN" sz="1400" b="1" kern="0" dirty="0">
                <a:solidFill>
                  <a:prstClr val="white"/>
                </a:solidFill>
                <a:latin typeface="微软雅黑" pitchFamily="34" charset="-122"/>
                <a:ea typeface="微软雅黑" pitchFamily="34" charset="-122"/>
              </a:endParaRPr>
            </a:p>
          </p:txBody>
        </p:sp>
      </p:grpSp>
      <p:grpSp>
        <p:nvGrpSpPr>
          <p:cNvPr id="16" name="组合 2"/>
          <p:cNvGrpSpPr>
            <a:grpSpLocks/>
          </p:cNvGrpSpPr>
          <p:nvPr/>
        </p:nvGrpSpPr>
        <p:grpSpPr bwMode="auto">
          <a:xfrm>
            <a:off x="427908" y="4172400"/>
            <a:ext cx="4088842" cy="1974717"/>
            <a:chOff x="3451224" y="3658903"/>
            <a:chExt cx="2026088" cy="1976307"/>
          </a:xfrm>
        </p:grpSpPr>
        <p:sp>
          <p:nvSpPr>
            <p:cNvPr id="17" name="矩形 1"/>
            <p:cNvSpPr>
              <a:spLocks noChangeArrowheads="1"/>
            </p:cNvSpPr>
            <p:nvPr/>
          </p:nvSpPr>
          <p:spPr bwMode="auto">
            <a:xfrm>
              <a:off x="3451224" y="3658903"/>
              <a:ext cx="2026088" cy="1976307"/>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charset="0"/>
                <a:buNone/>
                <a:tabLst/>
                <a:defRPr/>
              </a:pPr>
              <a:endParaRPr kumimoji="0" lang="zh-CN" altLang="en-US" sz="1800" b="0" i="0" u="none" strike="noStrike" kern="0" cap="none" spc="0" normalizeH="0" baseline="0" noProof="0">
                <a:ln>
                  <a:noFill/>
                </a:ln>
                <a:solidFill>
                  <a:prstClr val="black"/>
                </a:solidFill>
                <a:effectLst/>
                <a:uLnTx/>
                <a:uFillTx/>
                <a:latin typeface="Arial" charset="0"/>
              </a:endParaRPr>
            </a:p>
          </p:txBody>
        </p:sp>
        <p:sp>
          <p:nvSpPr>
            <p:cNvPr id="18" name="矩形 8"/>
            <p:cNvSpPr>
              <a:spLocks noChangeArrowheads="1"/>
            </p:cNvSpPr>
            <p:nvPr/>
          </p:nvSpPr>
          <p:spPr bwMode="auto">
            <a:xfrm>
              <a:off x="3523979" y="3697034"/>
              <a:ext cx="1884110" cy="181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7  if </a:t>
              </a:r>
              <a:r>
                <a:rPr lang="en-US" altLang="zh-CN" sz="1400" b="1" kern="0" dirty="0">
                  <a:solidFill>
                    <a:prstClr val="white"/>
                  </a:solidFill>
                  <a:latin typeface="微软雅黑" pitchFamily="34" charset="-122"/>
                  <a:ea typeface="微软雅黑" pitchFamily="34" charset="-122"/>
                </a:rPr>
                <a:t>($</a:t>
              </a:r>
              <a:r>
                <a:rPr lang="en-US" altLang="zh-CN" sz="1400" b="1" kern="0" dirty="0" err="1">
                  <a:solidFill>
                    <a:prstClr val="white"/>
                  </a:solidFill>
                  <a:latin typeface="微软雅黑" pitchFamily="34" charset="-122"/>
                  <a:ea typeface="微软雅黑" pitchFamily="34" charset="-122"/>
                </a:rPr>
                <a:t>secure_link</a:t>
              </a:r>
              <a:r>
                <a:rPr lang="en-US" altLang="zh-CN" sz="1400" b="1" kern="0" dirty="0">
                  <a:solidFill>
                    <a:prstClr val="white"/>
                  </a:solidFill>
                  <a:latin typeface="微软雅黑" pitchFamily="34" charset="-122"/>
                  <a:ea typeface="微软雅黑" pitchFamily="34" charset="-122"/>
                </a:rPr>
                <a:t> = "0") </a:t>
              </a:r>
              <a:r>
                <a:rPr lang="en-US" altLang="zh-CN" sz="1400" b="1" kern="0" dirty="0" smtClean="0">
                  <a:solidFill>
                    <a:prstClr val="white"/>
                  </a:solidFill>
                  <a:latin typeface="微软雅黑" pitchFamily="34" charset="-122"/>
                  <a:ea typeface="微软雅黑" pitchFamily="34" charset="-122"/>
                </a:rPr>
                <a:t>{</a:t>
              </a:r>
            </a:p>
            <a:p>
              <a:pPr marL="0" lvl="0" indent="0" eaLnBrk="0" hangingPunct="0">
                <a:lnSpc>
                  <a:spcPct val="200000"/>
                </a:lnSpc>
                <a:defRPr/>
              </a:pPr>
              <a:r>
                <a:rPr lang="en-US" altLang="zh-CN" sz="1400" b="1" kern="0" dirty="0" smtClean="0">
                  <a:solidFill>
                    <a:prstClr val="white"/>
                  </a:solidFill>
                  <a:latin typeface="微软雅黑" pitchFamily="34" charset="-122"/>
                  <a:ea typeface="微软雅黑" pitchFamily="34" charset="-122"/>
                </a:rPr>
                <a:t>8          return </a:t>
              </a:r>
              <a:r>
                <a:rPr lang="en-US" altLang="zh-CN" sz="1400" b="1" kern="0" dirty="0">
                  <a:solidFill>
                    <a:prstClr val="white"/>
                  </a:solidFill>
                  <a:latin typeface="微软雅黑" pitchFamily="34" charset="-122"/>
                  <a:ea typeface="微软雅黑" pitchFamily="34" charset="-122"/>
                </a:rPr>
                <a:t>403;</a:t>
              </a: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9   }</a:t>
              </a:r>
              <a:endParaRPr lang="en-US" altLang="zh-CN" sz="1400" b="1" kern="0" dirty="0">
                <a:solidFill>
                  <a:prstClr val="white"/>
                </a:solidFill>
                <a:latin typeface="微软雅黑" pitchFamily="34" charset="-122"/>
                <a:ea typeface="微软雅黑" pitchFamily="34" charset="-122"/>
              </a:endParaRPr>
            </a:p>
            <a:p>
              <a:pPr marL="0" lvl="0" indent="0" eaLnBrk="0" hangingPunct="0">
                <a:lnSpc>
                  <a:spcPct val="200000"/>
                </a:lnSpc>
                <a:defRPr/>
              </a:pPr>
              <a:r>
                <a:rPr lang="en-US" altLang="zh-CN" sz="1400" b="1" kern="0" dirty="0">
                  <a:solidFill>
                    <a:prstClr val="white"/>
                  </a:solidFill>
                  <a:latin typeface="微软雅黑" pitchFamily="34" charset="-122"/>
                  <a:ea typeface="微软雅黑" pitchFamily="34" charset="-122"/>
                </a:rPr>
                <a:t> </a:t>
              </a:r>
              <a:r>
                <a:rPr lang="en-US" altLang="zh-CN" sz="1400" b="1" kern="0" dirty="0" smtClean="0">
                  <a:solidFill>
                    <a:prstClr val="white"/>
                  </a:solidFill>
                  <a:latin typeface="微软雅黑" pitchFamily="34" charset="-122"/>
                  <a:ea typeface="微软雅黑" pitchFamily="34" charset="-122"/>
                </a:rPr>
                <a:t>10 }</a:t>
              </a:r>
              <a:endParaRPr lang="en-US" altLang="zh-CN" sz="1400" b="1" kern="0" dirty="0">
                <a:solidFill>
                  <a:prstClr val="white"/>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1920476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2308324"/>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a:t>
            </a:r>
            <a:r>
              <a:rPr lang="en-US" altLang="zh-CN" b="1" u="sng" dirty="0">
                <a:solidFill>
                  <a:srgbClr val="0070C0"/>
                </a:solidFill>
              </a:rPr>
              <a:t>Nginx</a:t>
            </a:r>
            <a:r>
              <a:rPr lang="zh-CN" altLang="en-US" b="1" u="sng" dirty="0">
                <a:solidFill>
                  <a:srgbClr val="0070C0"/>
                </a:solidFill>
              </a:rPr>
              <a:t>配置文件</a:t>
            </a:r>
          </a:p>
          <a:p>
            <a:pPr marL="285750" indent="-285750">
              <a:lnSpc>
                <a:spcPct val="200000"/>
              </a:lnSpc>
              <a:buFont typeface="Wingdings" panose="05000000000000000000" pitchFamily="2" charset="2"/>
              <a:buChar char="Ø"/>
            </a:pPr>
            <a:r>
              <a:rPr lang="zh-CN" altLang="en-US" dirty="0" smtClean="0"/>
              <a:t>第</a:t>
            </a:r>
            <a:r>
              <a:rPr lang="en-US" altLang="zh-CN" dirty="0"/>
              <a:t>2</a:t>
            </a:r>
            <a:r>
              <a:rPr lang="zh-CN" altLang="en-US" dirty="0"/>
              <a:t>行配置中的</a:t>
            </a:r>
            <a:r>
              <a:rPr lang="en-US" altLang="zh-CN" dirty="0" err="1"/>
              <a:t>secure_link</a:t>
            </a:r>
            <a:r>
              <a:rPr lang="zh-CN" altLang="en-US" dirty="0"/>
              <a:t>指令，用于获取从用户端传递的</a:t>
            </a:r>
            <a:r>
              <a:rPr lang="zh-CN" altLang="en-US" dirty="0" smtClean="0"/>
              <a:t>参数</a:t>
            </a:r>
            <a:endParaRPr lang="en-US" altLang="zh-CN" dirty="0" smtClean="0"/>
          </a:p>
          <a:p>
            <a:pPr>
              <a:lnSpc>
                <a:spcPct val="200000"/>
              </a:lnSpc>
            </a:pPr>
            <a:r>
              <a:rPr lang="zh-CN" altLang="en-US" dirty="0" smtClean="0"/>
              <a:t>形</a:t>
            </a:r>
            <a:r>
              <a:rPr lang="zh-CN" altLang="en-US" dirty="0"/>
              <a:t>如“</a:t>
            </a:r>
            <a:r>
              <a:rPr lang="en-US" altLang="zh-CN" dirty="0"/>
              <a:t>$</a:t>
            </a:r>
            <a:r>
              <a:rPr lang="en-US" altLang="zh-CN" dirty="0" err="1"/>
              <a:t>arg</a:t>
            </a:r>
            <a:r>
              <a:rPr lang="en-US" altLang="zh-CN" dirty="0"/>
              <a:t>_</a:t>
            </a:r>
            <a:r>
              <a:rPr lang="zh-CN" altLang="en-US" dirty="0"/>
              <a:t>参数名称”的内置变量保存了相应的参数值。其中，变量</a:t>
            </a:r>
            <a:r>
              <a:rPr lang="en-US" altLang="zh-CN" dirty="0"/>
              <a:t>$</a:t>
            </a:r>
            <a:r>
              <a:rPr lang="en-US" altLang="zh-CN" dirty="0" err="1"/>
              <a:t>arg_st</a:t>
            </a:r>
            <a:r>
              <a:rPr lang="zh-CN" altLang="en-US" dirty="0"/>
              <a:t>表示用户传递的加密串，</a:t>
            </a:r>
            <a:r>
              <a:rPr lang="en-US" altLang="zh-CN" dirty="0"/>
              <a:t>$</a:t>
            </a:r>
            <a:r>
              <a:rPr lang="en-US" altLang="zh-CN" dirty="0" err="1"/>
              <a:t>arg_e</a:t>
            </a:r>
            <a:r>
              <a:rPr lang="zh-CN" altLang="en-US" dirty="0"/>
              <a:t>表示过期时间</a:t>
            </a:r>
            <a:r>
              <a:rPr lang="zh-CN" altLang="en-US" dirty="0" smtClean="0"/>
              <a:t>。</a:t>
            </a:r>
            <a:endParaRPr lang="en-US" altLang="zh-CN" dirty="0" smtClean="0"/>
          </a:p>
        </p:txBody>
      </p:sp>
    </p:spTree>
    <p:custDataLst>
      <p:tags r:id="rId1"/>
    </p:custDataLst>
    <p:extLst>
      <p:ext uri="{BB962C8B-B14F-4D97-AF65-F5344CB8AC3E}">
        <p14:creationId xmlns:p14="http://schemas.microsoft.com/office/powerpoint/2010/main" val="1906393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341632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a:t>
            </a:r>
            <a:r>
              <a:rPr lang="en-US" altLang="zh-CN" b="1" u="sng" dirty="0">
                <a:solidFill>
                  <a:srgbClr val="0070C0"/>
                </a:solidFill>
              </a:rPr>
              <a:t>Nginx</a:t>
            </a:r>
            <a:r>
              <a:rPr lang="zh-CN" altLang="en-US" b="1" u="sng" dirty="0">
                <a:solidFill>
                  <a:srgbClr val="0070C0"/>
                </a:solidFill>
              </a:rPr>
              <a:t>配置文件</a:t>
            </a:r>
          </a:p>
          <a:p>
            <a:pPr marL="285750" indent="-285750">
              <a:lnSpc>
                <a:spcPct val="200000"/>
              </a:lnSpc>
              <a:buFont typeface="Wingdings" panose="05000000000000000000" pitchFamily="2" charset="2"/>
              <a:buChar char="Ø"/>
            </a:pPr>
            <a:r>
              <a:rPr lang="zh-CN" altLang="en-US" dirty="0" smtClean="0"/>
              <a:t>第</a:t>
            </a:r>
            <a:r>
              <a:rPr lang="en-US" altLang="zh-CN" dirty="0"/>
              <a:t>3</a:t>
            </a:r>
            <a:r>
              <a:rPr lang="zh-CN" altLang="en-US" dirty="0"/>
              <a:t>行</a:t>
            </a:r>
            <a:r>
              <a:rPr lang="en-US" altLang="zh-CN" dirty="0"/>
              <a:t>secure_link_md5</a:t>
            </a:r>
            <a:r>
              <a:rPr lang="zh-CN" altLang="en-US" dirty="0"/>
              <a:t>指令后的字符串</a:t>
            </a:r>
            <a:r>
              <a:rPr lang="zh-CN" altLang="en-US" dirty="0" smtClean="0"/>
              <a:t>“</a:t>
            </a:r>
            <a:r>
              <a:rPr lang="en-US" altLang="zh-CN" dirty="0" err="1" smtClean="0"/>
              <a:t>ng.test</a:t>
            </a:r>
            <a:r>
              <a:rPr lang="en-US" altLang="zh-CN" dirty="0" smtClean="0">
                <a:latin typeface="宋体" panose="02010600030101010101" pitchFamily="2" charset="-122"/>
              </a:rPr>
              <a:t>”</a:t>
            </a:r>
            <a:r>
              <a:rPr lang="zh-CN" altLang="en-US" dirty="0"/>
              <a:t>是服务器指定的加密密钥，该指令用于根据其后的表达式</a:t>
            </a:r>
            <a:r>
              <a:rPr lang="zh-CN" altLang="en-US" dirty="0" smtClean="0"/>
              <a:t>“</a:t>
            </a:r>
            <a:r>
              <a:rPr lang="en-US" altLang="zh-CN" dirty="0" err="1" smtClean="0"/>
              <a:t>ng.test$uri$arg_e</a:t>
            </a:r>
            <a:r>
              <a:rPr lang="en-US" altLang="zh-CN" dirty="0">
                <a:latin typeface="宋体" panose="02010600030101010101" pitchFamily="2" charset="-122"/>
              </a:rPr>
              <a:t>”</a:t>
            </a:r>
            <a:r>
              <a:rPr lang="zh-CN" altLang="en-US" dirty="0"/>
              <a:t>生成加密串，并与用户传递过来的</a:t>
            </a:r>
            <a:r>
              <a:rPr lang="en-US" altLang="zh-CN" dirty="0"/>
              <a:t>$</a:t>
            </a:r>
            <a:r>
              <a:rPr lang="en-US" altLang="zh-CN" dirty="0" err="1"/>
              <a:t>arg_st</a:t>
            </a:r>
            <a:r>
              <a:rPr lang="zh-CN" altLang="en-US" dirty="0"/>
              <a:t>加密串进行对比，对比结果一致则内置变量</a:t>
            </a:r>
            <a:r>
              <a:rPr lang="en-US" altLang="zh-CN" dirty="0"/>
              <a:t>$</a:t>
            </a:r>
            <a:r>
              <a:rPr lang="en-US" altLang="zh-CN" dirty="0" err="1"/>
              <a:t>secure_link</a:t>
            </a:r>
            <a:r>
              <a:rPr lang="zh-CN" altLang="en-US" dirty="0"/>
              <a:t>的值为</a:t>
            </a:r>
            <a:r>
              <a:rPr lang="en-US" altLang="zh-CN" dirty="0"/>
              <a:t>1</a:t>
            </a:r>
            <a:r>
              <a:rPr lang="zh-CN" altLang="en-US" dirty="0"/>
              <a:t>，否则为空字符串或</a:t>
            </a:r>
            <a:r>
              <a:rPr lang="en-US" altLang="zh-CN" dirty="0"/>
              <a:t>0</a:t>
            </a:r>
            <a:r>
              <a:rPr lang="zh-CN" altLang="en-US" dirty="0" smtClean="0"/>
              <a:t>。</a:t>
            </a:r>
            <a:endParaRPr lang="en-US" altLang="zh-CN" dirty="0" smtClean="0"/>
          </a:p>
          <a:p>
            <a:pPr marL="285750" indent="-285750">
              <a:lnSpc>
                <a:spcPct val="200000"/>
              </a:lnSpc>
              <a:buFont typeface="Wingdings" panose="05000000000000000000" pitchFamily="2" charset="2"/>
              <a:buChar char="Ø"/>
            </a:pPr>
            <a:r>
              <a:rPr lang="zh-CN" altLang="en-US" dirty="0" smtClean="0"/>
              <a:t>第</a:t>
            </a:r>
            <a:r>
              <a:rPr lang="en-US" altLang="zh-CN" dirty="0" smtClean="0"/>
              <a:t>4</a:t>
            </a:r>
            <a:r>
              <a:rPr lang="en-US" altLang="zh-CN" dirty="0"/>
              <a:t>~9</a:t>
            </a:r>
            <a:r>
              <a:rPr lang="zh-CN" altLang="en-US" dirty="0"/>
              <a:t>行配置用于处理匹配不成功时，向客户端返回</a:t>
            </a:r>
            <a:r>
              <a:rPr lang="en-US" altLang="zh-CN" dirty="0"/>
              <a:t>403</a:t>
            </a:r>
            <a:r>
              <a:rPr lang="zh-CN" altLang="en-US" dirty="0"/>
              <a:t>。</a:t>
            </a:r>
          </a:p>
        </p:txBody>
      </p:sp>
    </p:spTree>
    <p:custDataLst>
      <p:tags r:id="rId1"/>
    </p:custDataLst>
    <p:extLst>
      <p:ext uri="{BB962C8B-B14F-4D97-AF65-F5344CB8AC3E}">
        <p14:creationId xmlns:p14="http://schemas.microsoft.com/office/powerpoint/2010/main" val="2154322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557910"/>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3</a:t>
            </a:r>
            <a:r>
              <a:rPr lang="zh-CN" altLang="en-US" b="1" u="sng" dirty="0">
                <a:solidFill>
                  <a:srgbClr val="0070C0"/>
                </a:solidFill>
              </a:rPr>
              <a:t>）修改</a:t>
            </a:r>
            <a:r>
              <a:rPr lang="en-US" altLang="zh-CN" b="1" u="sng" dirty="0">
                <a:solidFill>
                  <a:srgbClr val="0070C0"/>
                </a:solidFill>
              </a:rPr>
              <a:t>Nginx</a:t>
            </a:r>
            <a:r>
              <a:rPr lang="zh-CN" altLang="en-US" b="1" u="sng" dirty="0" smtClean="0">
                <a:solidFill>
                  <a:srgbClr val="0070C0"/>
                </a:solidFill>
              </a:rPr>
              <a:t>配置文件</a:t>
            </a:r>
            <a:endParaRPr lang="zh-CN" altLang="en-US" b="1" u="sng" dirty="0">
              <a:solidFill>
                <a:srgbClr val="0070C0"/>
              </a:solidFill>
            </a:endParaRPr>
          </a:p>
        </p:txBody>
      </p:sp>
      <p:grpSp>
        <p:nvGrpSpPr>
          <p:cNvPr id="5" name="组合 4"/>
          <p:cNvGrpSpPr/>
          <p:nvPr/>
        </p:nvGrpSpPr>
        <p:grpSpPr>
          <a:xfrm>
            <a:off x="401673" y="2811667"/>
            <a:ext cx="8302939" cy="2160000"/>
            <a:chOff x="415635" y="2398807"/>
            <a:chExt cx="7920000" cy="2160000"/>
          </a:xfrm>
        </p:grpSpPr>
        <p:sp>
          <p:nvSpPr>
            <p:cNvPr id="6" name="矩形 5"/>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7544" y="2461481"/>
              <a:ext cx="7812000" cy="203400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7582375" y="2431665"/>
            <a:ext cx="1235034" cy="866899"/>
            <a:chOff x="7623958" y="2018805"/>
            <a:chExt cx="1235034" cy="866899"/>
          </a:xfrm>
        </p:grpSpPr>
        <p:sp>
          <p:nvSpPr>
            <p:cNvPr id="9" name="泪滴形 8"/>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00681" y="2137197"/>
              <a:ext cx="906017" cy="523220"/>
            </a:xfrm>
            <a:prstGeom prst="rect">
              <a:avLst/>
            </a:prstGeom>
          </p:spPr>
          <p:txBody>
            <a:bodyPr wrap="non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注意</a:t>
              </a:r>
              <a:endParaRPr lang="zh-CN" altLang="en-US" sz="2800" b="1"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530984" y="2990645"/>
            <a:ext cx="8114825" cy="1754326"/>
          </a:xfrm>
          <a:prstGeom prst="rect">
            <a:avLst/>
          </a:prstGeom>
        </p:spPr>
        <p:txBody>
          <a:bodyPr wrap="square">
            <a:spAutoFit/>
          </a:bodyPr>
          <a:lstStyle/>
          <a:p>
            <a:pPr>
              <a:lnSpc>
                <a:spcPct val="200000"/>
              </a:lnSpc>
            </a:pPr>
            <a:r>
              <a:rPr lang="zh-CN" altLang="en-US" dirty="0" smtClean="0"/>
              <a:t>需要注意的是，服务器</a:t>
            </a:r>
            <a:r>
              <a:rPr lang="zh-CN" altLang="en-US" dirty="0"/>
              <a:t>密钥</a:t>
            </a:r>
            <a:r>
              <a:rPr lang="zh-CN" altLang="en-US" dirty="0" smtClean="0"/>
              <a:t>“</a:t>
            </a:r>
            <a:r>
              <a:rPr lang="en-US" altLang="zh-CN" dirty="0" err="1" smtClean="0"/>
              <a:t>ng.test</a:t>
            </a:r>
            <a:r>
              <a:rPr lang="en-US" altLang="zh-CN" dirty="0" smtClean="0">
                <a:latin typeface="宋体" panose="02010600030101010101" pitchFamily="2" charset="-122"/>
              </a:rPr>
              <a:t>”</a:t>
            </a:r>
            <a:r>
              <a:rPr lang="zh-CN" altLang="en-US" dirty="0"/>
              <a:t>是保护下载链接的唯一凭据，</a:t>
            </a:r>
            <a:r>
              <a:rPr lang="zh-CN" altLang="en-US" dirty="0" smtClean="0"/>
              <a:t>如果</a:t>
            </a:r>
            <a:endParaRPr lang="en-US" altLang="zh-CN" dirty="0" smtClean="0"/>
          </a:p>
          <a:p>
            <a:pPr>
              <a:lnSpc>
                <a:spcPct val="200000"/>
              </a:lnSpc>
            </a:pPr>
            <a:r>
              <a:rPr lang="zh-CN" altLang="en-US" dirty="0" smtClean="0"/>
              <a:t>密钥</a:t>
            </a:r>
            <a:r>
              <a:rPr lang="zh-CN" altLang="en-US" dirty="0"/>
              <a:t>泄露，则用户可以自己生成有效的加密下载链接。因此，推荐每隔一段时间更换一次服务器密钥。</a:t>
            </a:r>
          </a:p>
        </p:txBody>
      </p:sp>
    </p:spTree>
    <p:custDataLst>
      <p:tags r:id="rId1"/>
    </p:custDataLst>
    <p:extLst>
      <p:ext uri="{BB962C8B-B14F-4D97-AF65-F5344CB8AC3E}">
        <p14:creationId xmlns:p14="http://schemas.microsoft.com/office/powerpoint/2010/main" val="1518665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a:t>
            </a:r>
            <a:r>
              <a:rPr lang="zh-CN" altLang="en-US" b="1" u="sng" dirty="0" smtClean="0">
                <a:solidFill>
                  <a:srgbClr val="0070C0"/>
                </a:solidFill>
              </a:rPr>
              <a:t>测试</a:t>
            </a:r>
            <a:endParaRPr lang="en-US" altLang="zh-CN" b="1" u="sng" dirty="0" smtClean="0">
              <a:solidFill>
                <a:srgbClr val="0070C0"/>
              </a:solidFill>
            </a:endParaRPr>
          </a:p>
          <a:p>
            <a:pPr>
              <a:lnSpc>
                <a:spcPct val="200000"/>
              </a:lnSpc>
            </a:pPr>
            <a:r>
              <a:rPr lang="zh-CN" altLang="en-US" dirty="0"/>
              <a:t>在浏览器中访问“</a:t>
            </a:r>
            <a:r>
              <a:rPr lang="en-US" altLang="zh-CN" dirty="0"/>
              <a:t>http://</a:t>
            </a:r>
            <a:r>
              <a:rPr lang="en-US" altLang="zh-CN" dirty="0" smtClean="0"/>
              <a:t>www.ng.test/</a:t>
            </a:r>
            <a:r>
              <a:rPr lang="en-US" altLang="zh-CN" dirty="0" err="1" smtClean="0"/>
              <a:t>cdown.php</a:t>
            </a:r>
            <a:r>
              <a:rPr lang="en-US" altLang="zh-CN" dirty="0">
                <a:latin typeface="宋体" panose="02010600030101010101" pitchFamily="2" charset="-122"/>
              </a:rPr>
              <a:t>”</a:t>
            </a:r>
            <a:r>
              <a:rPr lang="zh-CN" altLang="en-US" dirty="0"/>
              <a:t>，并点击“</a:t>
            </a:r>
            <a:r>
              <a:rPr lang="en-US" altLang="zh-CN" dirty="0"/>
              <a:t>nginx-1.10.1</a:t>
            </a:r>
            <a:r>
              <a:rPr lang="zh-CN" altLang="en-US" dirty="0"/>
              <a:t>下载链接”进行下载，效果如</a:t>
            </a:r>
            <a:r>
              <a:rPr lang="zh-CN" altLang="en-US" dirty="0" smtClean="0"/>
              <a:t>图所</a:t>
            </a:r>
            <a:r>
              <a:rPr lang="zh-CN" altLang="en-US" dirty="0"/>
              <a:t>示。</a:t>
            </a:r>
          </a:p>
        </p:txBody>
      </p:sp>
      <p:pic>
        <p:nvPicPr>
          <p:cNvPr id="22530" name="图片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84833" y="3727900"/>
            <a:ext cx="7133331" cy="19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29089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标题 1"/>
          <p:cNvSpPr>
            <a:spLocks noGrp="1"/>
          </p:cNvSpPr>
          <p:nvPr>
            <p:ph type="title"/>
          </p:nvPr>
        </p:nvSpPr>
        <p:spPr>
          <a:prstGeom prst="rect">
            <a:avLst/>
          </a:prstGeom>
        </p:spPr>
        <p:txBody>
          <a:bodyPr anchor="ctr">
            <a:normAutofit/>
          </a:bodyPr>
          <a:lstStyle/>
          <a:p>
            <a:r>
              <a:rPr lang="en-US" altLang="zh-CN" dirty="0" smtClean="0"/>
              <a:t>7.6 </a:t>
            </a:r>
            <a:r>
              <a:rPr lang="zh-CN" altLang="en-US" dirty="0" smtClean="0"/>
              <a:t>防盗</a:t>
            </a:r>
            <a:r>
              <a:rPr lang="zh-CN" altLang="en-US" dirty="0"/>
              <a:t>链的配置</a:t>
            </a:r>
          </a:p>
        </p:txBody>
      </p:sp>
      <p:sp>
        <p:nvSpPr>
          <p:cNvPr id="13324" name="矩形 38"/>
          <p:cNvSpPr>
            <a:spLocks noChangeArrowheads="1"/>
          </p:cNvSpPr>
          <p:nvPr/>
        </p:nvSpPr>
        <p:spPr bwMode="auto">
          <a:xfrm>
            <a:off x="251038" y="1272514"/>
            <a:ext cx="842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2"/>
            </a:pPr>
            <a:r>
              <a:rPr lang="zh-CN" altLang="en-US" sz="2000" b="1" dirty="0" smtClean="0">
                <a:solidFill>
                  <a:schemeClr val="tx1">
                    <a:lumMod val="50000"/>
                    <a:lumOff val="50000"/>
                  </a:schemeClr>
                </a:solidFill>
                <a:latin typeface="微软雅黑" pitchFamily="34" charset="-122"/>
                <a:ea typeface="微软雅黑" pitchFamily="34" charset="-122"/>
              </a:rPr>
              <a:t>下载</a:t>
            </a:r>
            <a:r>
              <a:rPr lang="zh-CN" altLang="en-US" sz="2000" b="1" dirty="0">
                <a:solidFill>
                  <a:schemeClr val="tx1">
                    <a:lumMod val="50000"/>
                    <a:lumOff val="50000"/>
                  </a:schemeClr>
                </a:solidFill>
                <a:latin typeface="微软雅黑" pitchFamily="34" charset="-122"/>
                <a:ea typeface="微软雅黑" pitchFamily="34" charset="-122"/>
              </a:rPr>
              <a:t>防盗</a:t>
            </a:r>
            <a:r>
              <a:rPr lang="zh-CN" altLang="en-US" sz="2000" b="1" dirty="0" smtClean="0">
                <a:solidFill>
                  <a:schemeClr val="tx1">
                    <a:lumMod val="50000"/>
                    <a:lumOff val="50000"/>
                  </a:schemeClr>
                </a:solidFill>
                <a:latin typeface="微软雅黑" pitchFamily="34" charset="-122"/>
                <a:ea typeface="微软雅黑" pitchFamily="34" charset="-122"/>
              </a:rPr>
              <a:t>链</a:t>
            </a:r>
            <a:r>
              <a:rPr lang="en-US" altLang="zh-CN" sz="2000" b="1" dirty="0" smtClean="0">
                <a:solidFill>
                  <a:schemeClr val="tx1">
                    <a:lumMod val="50000"/>
                    <a:lumOff val="50000"/>
                  </a:schemeClr>
                </a:solidFill>
                <a:latin typeface="微软雅黑" pitchFamily="34" charset="-122"/>
                <a:ea typeface="微软雅黑" pitchFamily="34" charset="-122"/>
              </a:rPr>
              <a:t>——</a:t>
            </a:r>
            <a:r>
              <a:rPr lang="zh-CN" altLang="en-US" sz="2000" b="1" dirty="0" smtClean="0">
                <a:solidFill>
                  <a:schemeClr val="tx1">
                    <a:lumMod val="50000"/>
                    <a:lumOff val="50000"/>
                  </a:schemeClr>
                </a:solidFill>
                <a:latin typeface="微软雅黑" pitchFamily="34" charset="-122"/>
                <a:ea typeface="微软雅黑" pitchFamily="34" charset="-122"/>
              </a:rPr>
              <a:t>具体步骤</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3"/>
          <p:cNvSpPr/>
          <p:nvPr/>
        </p:nvSpPr>
        <p:spPr>
          <a:xfrm>
            <a:off x="362198" y="1948174"/>
            <a:ext cx="8502402" cy="1754326"/>
          </a:xfrm>
          <a:prstGeom prst="rect">
            <a:avLst/>
          </a:prstGeom>
        </p:spPr>
        <p:txBody>
          <a:bodyPr wrap="square">
            <a:spAutoFit/>
          </a:bodyPr>
          <a:lstStyle/>
          <a:p>
            <a:pPr>
              <a:lnSpc>
                <a:spcPct val="200000"/>
              </a:lnSpc>
            </a:pPr>
            <a:r>
              <a:rPr lang="zh-CN" altLang="en-US" b="1" u="sng" dirty="0">
                <a:solidFill>
                  <a:srgbClr val="0070C0"/>
                </a:solidFill>
              </a:rPr>
              <a:t>（</a:t>
            </a:r>
            <a:r>
              <a:rPr lang="en-US" altLang="zh-CN" b="1" u="sng" dirty="0">
                <a:solidFill>
                  <a:srgbClr val="0070C0"/>
                </a:solidFill>
              </a:rPr>
              <a:t>4</a:t>
            </a:r>
            <a:r>
              <a:rPr lang="zh-CN" altLang="en-US" b="1" u="sng" dirty="0">
                <a:solidFill>
                  <a:srgbClr val="0070C0"/>
                </a:solidFill>
              </a:rPr>
              <a:t>）验证</a:t>
            </a:r>
            <a:r>
              <a:rPr lang="zh-CN" altLang="en-US" b="1" u="sng" dirty="0" smtClean="0">
                <a:solidFill>
                  <a:srgbClr val="0070C0"/>
                </a:solidFill>
              </a:rPr>
              <a:t>测试</a:t>
            </a:r>
            <a:endParaRPr lang="en-US" altLang="zh-CN" b="1" u="sng" dirty="0" smtClean="0">
              <a:solidFill>
                <a:srgbClr val="0070C0"/>
              </a:solidFill>
            </a:endParaRPr>
          </a:p>
          <a:p>
            <a:pPr>
              <a:lnSpc>
                <a:spcPct val="200000"/>
              </a:lnSpc>
            </a:pPr>
            <a:r>
              <a:rPr lang="zh-CN" altLang="en-US" dirty="0"/>
              <a:t>保持打开后的页面不要刷新，等待超过设定的</a:t>
            </a:r>
            <a:r>
              <a:rPr lang="en-US" altLang="zh-CN" dirty="0"/>
              <a:t>1</a:t>
            </a:r>
            <a:r>
              <a:rPr lang="zh-CN" altLang="en-US" dirty="0"/>
              <a:t>分钟过期时间后，再下载一次</a:t>
            </a:r>
            <a:r>
              <a:rPr lang="zh-CN" altLang="en-US" dirty="0" smtClean="0"/>
              <a:t>，可以看到超过设置</a:t>
            </a:r>
            <a:r>
              <a:rPr lang="zh-CN" altLang="en-US" dirty="0"/>
              <a:t>的下载过期时间，</a:t>
            </a:r>
            <a:r>
              <a:rPr lang="en-US" altLang="zh-CN" dirty="0"/>
              <a:t>Nginx</a:t>
            </a:r>
            <a:r>
              <a:rPr lang="zh-CN" altLang="en-US" dirty="0"/>
              <a:t>在进行比对时就会失败，返回</a:t>
            </a:r>
            <a:r>
              <a:rPr lang="en-US" altLang="zh-CN" dirty="0"/>
              <a:t>403</a:t>
            </a:r>
            <a:r>
              <a:rPr lang="zh-CN" altLang="en-US" dirty="0"/>
              <a:t>页面。</a:t>
            </a:r>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1298" y="3817482"/>
            <a:ext cx="7432503" cy="186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8762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8916682-5902-40C2-9ED3-492080BF72C7"/>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3章 PHP操作数据库"/>
  <p:tag name="ISPRING_OUTPUT_FOLDER" val="D:\test"/>
  <p:tag name="ISPRING_PLAYERS_CUSTOMIZATION" val="UEsDBBQAAgAIAEFOkUZQ57jmQgQAAHQOAAAdAAAAdW5pdmVyc2FsL2NvbW1vbl9tZXNzYWdlcy5sbmetV11v01YYvkfiPxxZQtouFmASiIs0yIlPEwvHDvZJP/Yh69Q+BAvHp7OdjHLFpg2tkxiTYBPr2KpOHZ00lk1ITIwyfk3jtFf8hb22k5IUUOxmF5FynDzP+/W8r99TvHi97aIu8wOHe3PC2cIZATHP4rbjteaEJpl/74KAgpB6NnW5x+YEjwvoYunkiaJLvVaHthh8P3kCoWKbBQEcg1J8enVGjj0nNMpmRas3RHXZVLSqZpblqlCq8PYq9daQwlv8I/+d989fuH723Pl3i6eHyCxERl1UlEkqlDCdO5OBSCW6ppjAhhVTxUtEKPW//Wbv6c2DrSf5wFqTKLKKAb+9M3j2eH/nVv/HF/koGjpeAPz67Yz2m7qOVWIaiixhUzZMVSNJahRMsCSUlnkHXaVdhkKOug77FIVXGRQ2dHyGAtexkx8sDg+8DptmTNLFRVmtmkTTFMPEqjR6IpQGu3ejnzYH93YHj+7lpNFFA+tCKbr78OCH7WNgzaT0KTxavxk9WM9HUpOrNQU+JPbi4Pf7e896+QgaWIUETI+7jg1DrGKzrC1BmWKRPcwD0S6Bla1ev7eRB7WMDUjO/T+nYVRxQa6KRNbUWEU6NoguVw4lZFEPcc9dQ9SyAIdWfdZ1eCeAJ7GqmJ2KKchnxcCXmyBeWVTeINSUEDleItmW02Xggm8zf5oN6KAKluLyXG7KH5jzoqxgyYR6SdqiSZL2jo1R6ACPh4i6Lo8DALvU7lLPYmiFWbQTMLQGf7MdO/nbKoWwY08+6Tg3EA2H3XNq2HiqhJdOFWZzTSYKjI5F6nswdHNSTbT968G2OwFEGoasvRpOi2IsE4X/xYtZ42qIhvHWoLLUZcaIjtjPG44BEsc6vOug5csOz47AddCHUMJt6rjZUbI6D4YaPgtgzDMfyd6VHDZVbUigcnRcjgXI/IQLC1CRHPhFXDZkEueYrQROOPW1lBQqrfebNWLBWuCykL3SyQq7wqH/XUa7UER47gSpcArHMJZLEKPJGo/A8Tk9ZFHBoRYNYQlD4JLrtCF+OwNns45HGUzH60QmYP7Dy2awuzPY/WPv6dewWkSPtgYbX0RP7uzvfLXf+6v/73cvn2/OYid1P/rsl/727ZR2GpuBRb1SMyuiWsEg8/6d76O/s4JAprEzCjFMRSzH8OjxFrz5o89/izZ/jdZfQHD9W1/2e/9kJEyXLwnPi0A6ylrCVCgUMnIc9Sh1BBajnx+8fL6RiwSaMB49+JDsQ5WHLPh4GgkRy5O45JAFNVxdR7g8C2xS+2EGRULESq0O8oC1Q2cB7/jW9LVgnKEu6pdgCCSrlVCqU/8aTBDCuZuLJYk7nmJhPuvH2uDHCWYbxHHURG6YoiQlFxu40riOdS19gdmIJqMsvuG4cMPJSlapiSpMmSN8zHbCnITJYB91PLRgeh4pLd7bXpvzh6cguR8WT49dF/8DUEsDBBQAAgAIAEFOkUZ4aHBSPQQAAD0OAAAuAAAAdW5pdmVyc2FsL2N1c3RvbV9wcmVzZXRzLzAvY29tbW9uX21lc3NhZ2VzLmxuZ61XXW/TVhi+7684soS0XSzAJBAXqZETn6YWjh3sk37sQ9ZpfAgWjk9nOxnlik0bWicxJsEm1rFVnTo6aSybkJgYZfyaxmmv+Au8tpO26ZhsEy56cdw8z/v1vO95T/ni9Y6LeswPHO7NCmdLZwTEvBa3Ha89KzTJ3HsXBBSE1LOpyz02K3hcQBfFmbJLvXaXtpk4M4NQucOCAA6BCIejI3LsWaFRsap6vSFpy5aq13SrotQEsco7q9RbQypv84/8d94/f+H62XPn3y2fHiFz8Jh1SVUnmVBCdO5MNo9GDF21gAyrloaXiCAOvv1m7+nNg60nhbB6k6iKhgG+vTN89nh/59bgxxeFGBoGXgD4+u181puGgTVimaoiY0sxLU0nSVpUTLAsiMu8i67SHkMhRz2HfYrCqwzqGTo+Q4Hr2Mk/Whw+eF2WYUs2pEVFq1lE11XTwpo8/iKIw9270U+bw3u7w0f3irEYkokNQYzuPjz4Ybs41EpqnqKj9ZvRg/VCHPNKbV6FPxL7cPD7/b1n/UL4BtYg+MyY69g0pRq2KvoSFCjW1sMCCP0S2NjqD/obBUDL2IS83P8zA6JJC0pNIoquxeIxsEkMpXqonBb1EPfcNURbLcChVZ/1HN4N4EssJmanGgoKGTHx5SZIVpHU18gz5UOOlwi17fQYeODbzM8wAV1TxXJcmMtN5QNrTlJULFtQKVlftEjS0LEtCrL3eIio6/LYfTBL7R71WgytsBbtBgytwc9sx05+tkoh6NiRT7rODUTDUcucGnWbJuOlU6WpPFOICsNikfoezNdiTBOd/t9QO90A4gxD1lkNs2I4lofS23Biyqgakmn+b0h5ajJdPCfMFwzGBG1jA2416POKw3MDcB2UIYi4Qx03N0jR5sBMw2cBzHTmI8W7kt+ipo/wGkdvSLEAOZ9wYAFqkR++iCumQuLsspXACbMuoKRCaZ1fr40W3P0uC9mRPlbYFQ497zLag+rBdydIBVMqbquIEMaTNJ55x8fyiEQDd9o0hBULgUOu04Hg7WzKZh2Ps5eO04k0wLSHi2W4uzPc/WPv6dewP0SPtoYbX0RP7uzvfLXf/2vw73cvn29OYSZ1Pvrsl8H27ZQ1g8zEklGdt6qSVsUg7sGd76O/c2JAnbErKjEtVarE6OjxFtzv0ee/RZu/RusvILLBrS8H/X/y8aXblYznJOAcZywhKpVK+ShO+pO6AavPzw9ePt8owgGNF48afMj1ocZDFnycwUGkyiQsOeQAjdbSMazAcprUfJQ8iRCpOl8HWcBuYbCAd/1W5uV/nKAuGZeg7ZPdSRDr1L8GI4Nw7hYhSWKOh1ZYyPabbObH8VMN3ThiojQsSZaTxwo8U1yndS29p2xEk8kVv1pceLXk5KrOSxpMlRN0zHbCYnzJDB+3OHRdeh4LLN7LTo70wwM872bKp49efq8AUEsDBBQAAgAIAEFOkUYdEdZ1KAQAAP4PAAAnAAAAdW5pdmVyc2FsL2ZsYXNoX3B1Ymxpc2hpbmdfc2V0dGluZ3MueG1s1VddbxtFFH33rxgt6mO9TpuQNFq7ihJbjXCcUC+iFULRePfGO2R2ZtmZtes+FVQqglSohJBQqKiCSsIDBFSpUiGlPwbVdnjqX+CuN3Hi2ilrqqBUfrD27rnnfsydMzvW5Rs+Jw0IFZMib0xkcwYB4UiXiXreeM8unZ8xiNJUuJRLAXlDSINcLmSsIKpxprwqaI1QRZBGqNlA5w1P62DWNJvNZpapIIzfSh5p5FdZR/pmEIICoSE0A05b+KdbASijkMkQYiWmJelGHAhzMQXB4uwoL3GqPMNMYDXqrNdDGQl3XnIZkrBeyxtvzczFv0NMQrXAfBBxcaqAxtisZ6nrsjgfyqvsJhAPWN3DxKcnDdJkrvbyxsXchZgG4eYwTY88KYLGNPMSqxH6gN8HTV2qafKYBNRwQ6tDQ2JyW4L6zLHxDYkbkDcW7NVqeXGhuFpZtovV1Sv2UjnJYQwnu3jNHsPJXrTLxXHwaemvXF8pXi0vVt5ZtZeXy/biypEXdnSgIZY52DELOyuj0IF+wyztRX5NUMZx2l5qowKN88ppWAdblhiu4hrlCgzyUQD1dyPKmW7hWOdwrNcBgjkVgKOvxsuWN3QYgXFElxBiYriW/ZmYutSfiemZgdLNJPpRWSOztKjW1PFweNDWS80yj5sOYWtSDJQWP5Oa5G6/IPBr4FaoD8f2RHWdiRIiJwyyhovAsdS5kFFuEKaxdKfvrKKa0kz3dmHpOJIgF+52IEvVoVY4Hg3VQMf7XY8H3yl8UJEa1IdJKxLTSdDOt7+2721393a6e788f/LF8ye3Oj9vdTdvdx5/tb/z+f7ub+0/v3nx9EEaqusyIn6kNEExCThoINoD8nHEbpIarMkQCAfaQNlBO1NEceZCdizigCp1REp1wkHOJZtgsbJQvHaOaEmo26DCGZMcVx/8QJ8GP8XahcQQnMsmuMcosDMOjRSQFsJc5vZgacpMHdujDYgDNhg0e6Q43gzzSTjxhYNzykQEaQkdKogUvEWog1qgCCpug8lIoSWOgeX1qNV/SjBxJUz0Uq3jdsJgoQthGrbcxIWLk1NvT89cms2af93aPv9KpwN9XOE0jpYI5PyJApzO6yUZ/henV4jxkG9Jhn48oe5Q0NEHzIEQDkuFZcYSNlrResJ7FgWt8+DHzsaz7t7Xne/vv3i6mUrYHm117m90Pv3pwHfzdvvOZ+3d39P4th/udP94tL9zp/3dszT43hKkIt64iwr799bjVOB7X6YHo46n49xOA+tu7bZ307X5kx/aD+8mp0Ua/Ps0FHgEvBHQCp5W9d6XJMHzijOf4f57I4ToJE14fQ37X3Totb6sEhE7TR3KZrOnNgVnXudPs71nqWPJU/8uNHD5scyR18z4jc8E87GP8XdM/25amJrM4XVq5KtMBtkG7+yFzD9QSwMEFAACAAgAQU6RRstwdQu3AgAAVAoAACEAAAB1bml2ZXJzYWwvZmxhc2hfc2tpbl9zZXR0aW5ncy54bWyVVttu2zAMfd9XBNl73V3TAWqANs2AAt1arEXfZZuxhciSIcnp8vfTtZYSO/FMBLDIc0SKIukguSVs+WE2QwWnXDyDUoRV0miCbkbK63neKcXZRcGZAqYuGBcNpvPlx5/2QZlFnmPxHYipnA0uoHezsM8UivfxbWFkjFDwpsVs/8ArfpHjYlsJ3rHybGj1vgVBCdtq5OWPxWo96oASqe4VNElM6ysj0yitACnBhPR9beQsi+IcaPB0aZ+JnN7V6dMf0HZEEmVpN5+MjNFaXEGa5KsbI+N4pndPb2Vh5DRBwV+loV8+GxmFUrwHkW5+99XIKIO3Xfs/NdIKXpmEppzTl/jOoRyXuv1MVJdGzhLMgYyjs7fg02PPeheB/Gvc98i0q+D0yeT1YCCYS88pLJXoAGVh5Wyy5m+PndL9AcsNplIDYlUPetJBP+FOhm1SXY/7A2+ElRHIK3rEK6ddAysXb+w0NfSE1erWzooY+66LIhSw88ooxF7ZI3/rvB4hI2WPfKakhEdG98cRHJocKVzyLfbXeTr/2goM62XIWFgFq/H0YFpXRqF6RcA0vISlNOG8kAbMvaHM6lxI2VFMiOEdqbAinP0yuHxvDyNRdmDwtTZcWUgRRWGo4GyMekzH6bLrtB69NS1I91noD+fWM6Wn+PUcK4WLutGfJTmfeZ5uE52YeTbMMHNSw0Hcsw2PONb3GKnBYgvihXM61Q3jCuTU7blrrjE4yqIcoGw4y8hvMpR+1jU5iLW+NQKhbFKdw9Wkqqn+qVcCb1CmhBGjY6pab8cwea/KSOFLALAo6lCzbuEsTUcVobAD6q2Rwh547GRI6hodK7cb9QAbFRec10yqSD8p+kqJcalhgPCq4xpmOMv5KaxwLu3Jkr4PQ7hv/GQsh2FmSi/27hS+lJKdtf04hVpp/k3+A1BLAwQUAAIACABBTpFGK6zr+fwDAAAPDwAAJgAAAHVuaXZlcnNhbC9odG1sX3B1Ymxpc2hpbmdfc2V0dGluZ3MueG1s1VffbxtFEH73X7E61Mf6kv4gaXR2FSWOYuE6oTlEK4Si9d3Yt3Rv97jds+s+FVQqglSohJBQqKiCSsIDBFSpUiGlfwyq7fDUf4E5b+LUdRLO0BYqP1g3O/PNzLdz394656+GnDQhVkyKgjWZn7AICE/6TDQK1jvuwslpiyhNhU+5FFCwhLTI+WLOiZIaZypYAa3RVRGEEWom0gUr0Dqase1Wq5VnKorTVckTjfgq78nQjmJQIDTEdsRpG/90OwJlFXM5QhxjuiD9hANhPpYgWFod5Ys65JZtvGrUu9KIZSL8OcllTOJGrWC9MT2b/vZ9DNI8C0GkvakiGlOznqG+z9JyKF9h14AEwBoB1j11xiIt5uugYJ2eOJXCoLs9CtMHNz3QFGZOYjNC7+GHoKlPNTWPJqGGq1rtG4zJbwsaMs/FFZL2X7Dm3dWVSnm+tFpdcksrq4vuhYqpYYwgt3TJHSPILbuV0jj+WeEXLy+XLlbK1bdW3aWliltePohCRocIcexhxhxkViaxBwPCHB0kYU1QxnHYnqNRgcZx5TRugCsXGO5inXIFFvkggsbbCeVMt3GqJ3CqrwBEsyoCT19Mt61g6TgB6wDOAGJhuJeDmTh7bjATU9NDrdsm+0Fbh1bpUK2pF+DwoK1fmmM/a9p3q0sx1Fr6TGqS+4OG6sgyx15mY0a5RZjG3rzBqk4Z0AuMI/9p7GS+LvRIc15AYzXE4YDHdJS94ntVqUG9b5ozpqNcu1//3Lm92dvZ6u389OThZ08eXu/+uNFbv9F98MXu1qe72790fv/q6aO7WaAuy4SEidIE1SHioIHoAMiHCbtGalCXMRAOtIk6gnamiOLMh/xYwBFV6gCUaoNBTpixLlfnS5dOEC0J9ZtUeGOC435CGOmXgU+xdyExBeeyBf4zEMiMRxMFpI1uPvP7blnazJw7oE1IEzYZtPqgOLAM6zGYuODhnDGRQFZAjwoiBW8T6uHbrQhqaJPJRKElzYHt9aHVPyrQhBIm+qU28MzAZLEPcRa0iclTp8+cfXNq+txM3v7j+ubJY4P2FG+Z0zSbkby5IyU1W9Rzwvo3QcfI60jsgozDdEL9kaSHHxl70jYqFY6dCsvhGtWX0lcjUd2733fXHvd2vux+e+fpo/VMUnV/o3tnrfvxD3ux6zc6Nz/pbP+aJbZzb6v32/3drZudbx5n8e+Tmgl47RZq5p8bDzI53/48uzMqczbMzSxuvY3tznY2mj/6rnPvltH/LP7v0ligqL8WrlU8fxr9rz2CJxBnIcM36rWQlqPe8n+vSq9EWY7/+jG680KVJZ/Pv7R9/e+1+IUS9n/iwDwN7hRDlwjHPvS6lkP78CW2mPsLUEsDBBQAAgAIAEFOkUZuh488mwEAAB4GAAAfAAAAdW5pdmVyc2FsL2h0bWxfc2tpbl9zZXR0aW5ncy5qc42Uy27CMBBF93xF5G4rRJ+03aFCpUosKpVd1YUThhDh2JbtpKSIf2/GvOzEKXg28c3JnfFEnk0vqhdJSPQSbeyz3X/4e6sBakYVcO3rrEPPUSeaZXOYZTmwjANpIOXh06O8PREhY8KtaVx9oq12/IjANwvKtIvLgIUKaDqglQHtJ5RkHRJ/j2LPOdfuTE6j48IYwfuJ4Aa46XOhcmoZcvVml3vEBixKUGfQBU3AMx3a1UWeHB+GGC6XiFxSXk1FKvoxTVapEgWfd+VfVhJU/ctXO2DwPHydeHYs0+bdQN5MPHnC6CalAq1hn/dxghGEGY2BOb4Du/5BPeP2gRp0menMHOjRDYZLS5pCq0tPIwwf47VXq5tDjDZnYG12xN0thkcwWoFqWY3vMTxQyEJe8AOlEil2pIW2e35EmaDzjKf71AOMIIfFom1X904HteWPiXeFROMKLQP3NO8aHRfce+MNpUNW3cg6DV16FhJ5SBSBxDIElsFqTHOM4P4rItQYmizzejrUs7FuA1UrUDMhWF3+97lCy8bI6m3/AFBLAwQUAAIACABBTpFGIABUxugAAACTAQAAGgAAAHVuaXZlcnNhbC9pMThuX3ByZXNldHMueG1snZAxTsQwEEV7n8KaHnu3W0V2tkPajgLqKGRNsGSPo4xDuAQX4AB0SHScaCWOga3ZRdBSWPLM/Pf/2Gb/HIN8cjP5hBa2agPS4ZCOHkcLd7fXVzuQlHs89iGhs4AJ5L4Vxm93eDM7cplksUCy8Jjz1Gi9rqvyNM3FgVJYcjEmNaSoy4kJdSX1xCgw2/h/0ecetEJIae4XH/IB23IvFUskzYOFynQOlceHBLoKjP5R12pYKKf4l8Q+lueeXl5P729fH5/A0zL3DceyN6PdZaPNeacuOqJ+dKQCjpxZU1nGG1xChdG/PrMV31BLAwQUAAIACABBTpFGrFD4jWcAAABoAAAAHAAAAHVuaXZlcnNhbC9sb2NhbF9zZXR0aW5ncy54bWyzsa/IzVEoSy0qzszPs1Uy1DNQUkjNS85PycxLt1UKDXHTtVBSKC5JzEtJzMnPS7VVystXUrC347LJyU9OzAlOLSkBKixWKMhJrEwtCknNBTJKUv0Sc4Eqn/bOerp22YsN25X07bgAUEsDBBQAAgAIAHa4w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EFOkUYUpKuaNAgAANwdAAApAAAAdW5pdmVyc2FsL3NraW5fY3VzdG9taXphdGlvbl9zZXR0aW5ncy54bWytWVtv48YVfs+vGCgI0L5YF+oKaAXwMrKJyJQi0vZui0KgpLFMmCJVcuRdB3pIgzboFtimQNIi3aZdbLHdLdDEDQKkTbNpfs1K3n3KX8gZXixSlmVyHRF+mDPn+86ZM2fOXFx3jw1LnLrUHhvv6tSwLZVQalgjt/EGQvWBbdpOxyEuoW52KTkwrKF9V7YObSYDqUt1a6g7Q5H1uo0cano/VK3wVakKraJQLKBKERdwFUm4JEJfjZNqnAh9UiEv1rMrFD6vQwbEoutZ69lY72WAbLnEobI1JPcaXFw72hUfwbajDw3QcxvlIvtmodWZVGQfKuZLlRKeFXiO48pILEl5KTerVGoVPo9wrljKcTOhWuAKHMqXSvlaeZavFEoctJq1MrAUca2MipVisSDNCrgAaMTzglQQZxWuls/zYA1Xa+Ks2RQquRzK5/NcUZqVylxTyCHQ5oCD56osgJzECVx5xgt8vsqhptgUmsUZlnBZLKFqAZdzuVlRELhcbhnc5eii4VpKEw8nDOc1hGunYG0vy63smuSqD6aOA8oaGU9MnRJk6WNyKzN/8HD++dOXX/w3E6Sll8KhUuhNXOoLQcwoGhcM9azXDjs9H6KLICpHxvBWpj+l1La2BrZFwbEty3bGuplpvOnnSTCKJEj7hDhpcIf6gCzNVbxfUlhgC3IXvk2ggT2e6NZpyx7ZW319cDxy7Kk1TOTm0emEOKZhHYN2rlYR8UZDpuFSmZJxzD9cZV9y2ARqk0uYe2XMvkRIU+8TM7SY834pcEuT10dkBXpiuAb1oHyefZugE31E4hNQ5dm3GWOBlfisVdh3PYiSexTUObbUCxvVTf2UOHEjfmnciLIn00nafJo49ogFO467fqIvcKYNlcYaMQ9z7EsEYgNkBhPNUhA2b/zSimLQXK0l9TFYgcmNFpdA5FF2hJ7Y3u3wyp1eq73d7gnydqYh+qsSsWX5xk8K5eq9fKn803o2ACakUnf5VitOhjyyUi4Zl6J1260eEOJWT8G3tUxj/offv/j6vVePv0qNb+9pLVnBQPHk2fk3X7589sH8L9+lZul08T5Q3H+Q3Iu9bhcrWk9tyRLuyWpPaWtemFpYw1KmcceeoiP9hCBqoxOD3EX0iCAo14ZDkGsaQ6+DlXDDmpIE9qQufyAr2z2t3W6pPaxIoSTTOH/+0eKvj84/fn7+2cfpmbq8iruZxuKjp6/+/OT14D0vH3yGxf33Fp/eT82zI2/vtOBPY768+tcnL745S83RwQoEI1EMdrGq8tu4J7Rvw8Sx/HuaEtV+G2w9PpufPUwJvINViNUn/04AU/h9eZvX5LbCEqyLVa0rixfZNdAtZFvmKdIHA8Ah2FFODHvqgoQlHBn6eeamNqTid/YgtWW+tSaNfU5kWF5Cj4wTAl44Q+IkMAOrTMQSm7B39uSf9Zq83MJSD2ZQah/0NK8QMHs6LBHLpkg3TZsNA0zrwxPdGhDUJwN96hJ0CmpDY+ipTXQYPHPml1PjXaTTYHm9FaxMRcK339q6sXey1oIic6A7FlTh9Gyx6nB5yGM4YoLrsMdP6HVjicRj68dy5EcYXYdX1SuHlmSObj6uFRdeY1Aq5D3uwmYJNUEw7FQgvAsZk2ngsW6YqYCy0gRz3v0YTvQOYpeWVARKO+BQbHQDmn2Yi5gj+zBH6SgOsKDKGos66bNDagKwN3t+HqzPHXaVMAnc2S7yp08ObagRJtFPYGZBbrh+Qm29nr20iRJWYlYvo6U9IFLArZH3CoLAMdMYs9N6Mtq9XRxG0y/HsZDArgEb1fnzZ+fPP3/x9e/grLL47PH5w18vvvrw5bPfvjz7Yv7/P37/7aMbmvIHsfjV3+dPHvjMCQhVzHfFnZ7IKyKGRTD/8E+L/6TAQQYzl1qa2mvxAmNYfPkYzhGL9/+5ePSPxf3vYJTzD34zP/tfck7/ZCfhJg+8YQQ9sq2treQ0q3757sCR62+ffv/tw7Q8sFBZqcIXfD9XbErcXyTg0XghDvUaCYHBMTmEpjwsezkRBJTXNF7c2YW0gXNMl7j21BkkOmRESXb57ttQLrxzW6axqzvHUG402zbTEnkxYIWPpvbhdW8OUY4bF3EWAU3u9HhJ8i5XcK0yjcGxvxcOkY6ChxRkwi0rBZ+4wytQlVYoydCg6Tm9fSEsD7BS/XaYhOxcuG6buBAsr6xwJbanNHYDtqhjmx32dnD5sQwU2FNH3yQN6rBLUtiKarhH9t32lJqGRRqHuumCWlS0qtoBHzrsCBlQxmWr2l1y17CGEdVAsKq3b5vTMRH90UTdiHeswkRR8N7WoogL2SXP4XgfdEVcXwpX9RVyj17SjwhX9VW2gbbhPnHZp9WuKDR88BB0JypPMnegQywdhGGEw1Zch3nQYg9fbmQggSCuObaHpOEdBDRjTNj8QxIyWdTh7BUe162LbXuXYfqnanB9WulYpm92c/7WqUFNcnVye+OAJRgNtddetwICnXVLwH+gXQ2GL0X0dEJuZeBqoQ+Oxuy5PIMCjlsZFk7/5fsq3CSsZ6ycRZCeN5uhY6+oezU9lUmLlfJ0pmx/sW8G1bOX4lTPbpqhekB79QRa03GfOBhywCBhcsZlUe0jY3Rkwh/d927ncdgVnVE8PQJqCy4XISYiiKUV0Z3BUbhW/Ea0fzw1qWGSE2IGOhFBJDSbR193YW1sTm2etsghjSZ3IEm9BoJKt8zEqHa840qYd5dZi/N70u06VO+73ujX1Kpw61kWqzWbUVikWbJHvfIFsbRdYwt0rwp/PRvdZaFEXfrn1aoMoMB35T9wfwBQSwMEFAACAAgAr3iJRvu1d5kcKwAAB1AAABcAAAB1bml2ZXJzYWwvdW5pdmVyc2FsLnBuZ+18e1RT19Yvtcf2fNpqH1QEEY4iQhDCQaoYgVAfoICCJKBGXm1DpAqChEIIBOipx/oAEoE8RAKpIkJ4RUJ5Q6JWCWRrUq0QkUeqSYwSCCYxwCYJuQlaH6c94447vu8bd3z3+odD9tpZc/7mb80511x7r71O7QnZ8eEim0UWFhYfBu7cjrCw+EuVhcW77/71PVMLriZ9sem/d1IRO7ZaNAhsn5gu/hK/ZfcWC4tG0mL9VwtN1/9xdCcq1cJiyc/mf+/wkqvjLCxC6YHbt4RnxEyMJJPS4lHwL+HF9leWfnFtxW7ycvFZjuclzp33HC/89Z1Pmw+f+zHi3TUXnYN+OvvlyYhde/IKv9v43rGWj979y3XE927H9x7N4aZmKNnl/QkNacLykvipumx6X2EJyjh1P+sgtDwtfeLBh/F5hMkssXeWtn+fMAYvo6SK56Za3zFB+y0oQEQehRh+Xc+iIFGoiQ9MbRYiiO/dXjxMOzKZ0zr8kbklaetstQY7ZpybNPI/NDf8traSlnmsVWOWcXTFneDuB95iMKT9k/kfIzKZXuHr5n+2ZU/IyvP62HVzBrExu32JqenLUDJyx06YmRf66QRIlV3WeKOOMI62RzZEXT3mXKXOnn16wi+qAVDnDRzpS/EzgkKaYgklFTVHcFuZWb6NmDIiNzN+s5OKHTuR8/iEIEdllatqvvZbfO5UvNAu8/H51P6pZ3bbYZRJFGEiIbYzGc8RqLdxcYPTHcJsVEi3qiDZx69VpY0AmKWbYs2QRpspSMViPdnWbwrtl55j1Y+FDdmFmwQIO4b7RBUWB6CMtF8xQudLNWkn9oSYbL4y0dGIdUHk5K9e5di/1Ph0KSN5BeSLnnQUjcXrwHyl5kx3TzbLCr1/6ukgdBOGU7x2w0NPqZQ4ro5Q6pNELXiIcV2hs8tM8pJtoSDxR0SOdzNGqIDmHFHOEB3q6oHxEmmTmk0xcGKqMIEywcA/KhERfYmfSprriMUySqKXXS4Ep4jgEQcZ52UeWKiik28y4zsFziFZkRf1uOrs8lyh00KhGlqDSaGkVexanrwu+Ksz2RrwHlRBrbxzD8rgZYwTyj9BJ5ZK8hccpm+zSybvOUEfuje11qca60Jq1NvJ0OXJVLkWYBPKRehx2gWIjpgG+mAGNolThrsODibbZhF8iZ4ce/zuWknURZcq7LhseiNvOa/cYH1gzud6x4/vmj2hp5mKbP9ReDxXmkSxfAflt6iAbPHzvY0K5KKLf11+/OqZrauG3GgyhWUsSLBNrQOmKv7Zq+pJLzQM8PicE+VDuzPPyMI5yZKQSsLNVKE6zcMz6GIvB7URbo8L8OcIPDSzBZO50qxCmWS5R05IjSRqjbwZWsVOREEDTl+2zZqK/8YyajAHP2qCcuVWR2GrtvKf+0cdPfknyH9NQDE6IwPOe/ALLP8CsA/1itBcrQTaKtwIZItil5p0z24SPdlCRULSeqZd7JEfYcCMOXwDBNuTQBb9nRE/kjHR4+EQK98EeAtW64gXkiFD4bz2nVOoXPumRENmwcQPsg5CmRb0IXlP3WqXDje5yjugXc8HCZ2b6mIFSoiUFNwd9t0+OZqhSnFdgbu7nf9jY6j0LHpwNoXmf73j+s6rbM6xtQrkF7bYJPRQ6dO/AUwVPuaE5XpwM7AD39QFOKs3x+kaR2YIy3kFXXslR7L7FQxGXh2LmFqond6AHcd8vAwEAbbJSei8TSL6vpY+0H3aPC4N4gIKsv0XoTplOvA0CRN42XUdYoFrXl6K6NamHmc7hE3ckGo/rMfZpacjj8+0dVA0jcxkkj1MHjIzu9bnMdZF6CVMJSeh4HxmXSRnI+ijI7KhDFJaI1y5STCrtRezFM5VNZNHOAJYkuGDAs2tVHu5J9EjB24moDTVTRa+6FjYB66y7/0W+sOFsyoqc/8yOIq2+su6SOoqSCvCJj+tIm65riBt0I/kNSCfAY44VPZsCmmxlxMet4+Q3w8LcePG4ws0WueDbELXe4ApajIJoak5KC9+1Vf4YfI2MNOSPKLgwgX+NZMJUd+OP875gSovRZOOsA3q5fPe0EbFnlZo/8aHmCGhf6Rv3jr/52/hzlXEM1hzrt/0GZ/pcJG+wPRnyPH5lu8iK+YvfxtwrjJnt7YN830skgr+ze3kGVGuQeQ5f/Hh/+a3/4nbbeR4RvbU+HGrmE1ZTyppgu3b1y9e/+n6FTUljf7mRHvlJ2HOVFM8q0vN7w5GfFxov6ZpleeFcytXyixNvX/lgLeSRzs/+OxjfPZ6h5rB22HmDPf33dvj1vWPP55XcHbtajblcPq3ZKTpYtenHw8GbfDePI/o0qmTiZUvJW3f3oK4RSSaMX53aPXqSObBHTvmAXz+cWF9eFPFPOovz53s3ftWzX+PmuLOQqtYgmq8z4nhkwVEjmKVt5JzNIOlo88uVRSl2shpqbdgAPyVPqw+sE/z9OeltOO/eACwddVTha9ESYQVJPgBqh9uiyBamfNKOdGPN7OMg4JNb1PfRYaO6HYRV70Cw2PUPGsPhpZaIk+MO3nRXpfWMd6eAC0O2xWd7tc++Mow21yqvxAxZ68qN01zWZEjMeVZynZNKlPgcbDJ9RK0iTFMeF03cO3gk3uIMvTNuOhdt5ROS9e+rjvtkKdtZE1qfn34jbs3c9S/vW4o83TpppZw+fJoqMulrUSnNyC3nUIHpxFTwjq+dpFm/FmniJbTzDOSwJcj2Keqckl6aMZR54ncddw29HWIESmf8qhjtuiSwX8nzoEG+TcYCqNazi6Clb9OT83DtUS3fljPqhvhvaqLL/1GOoP8zCslkSlQ/bmSjM+wPq98CTYXfmO3mZuuP5ce8+c2sP4cpepxBYkKtP4pHI+ibYtc/tyCXszif3NnPQ1S/edUKW4uC/9TQ/JdPBdS/hS05ELiZ/+mDzR6iyOv+DWvDI0Yvt5YuZl3j+//b6Sh10b8Sx9hx0/W5QR1X1bkcE555hhTbYveqPg+6E2mMF+lWkWvBf7QfNvUvLHix6I3nEn+4IR9TvSD1H3S4aWB/8peecbDU+yZ9sVYJXYa+RpDeNUNq/l6l62HHYTJ6Z3DhlfdhgsuSvE879Ew6hc8Z3nN2fuh/1/kQhGNlaOtjRf6aG4q6FtjCKobGvk5UkTPbFy69+usRsWaWW3y6n6ym6X5ZdvSMt/p4dTpls0NUjrLAUIZ1T/yYviC0uJp6jDDRxA5qqZqhJpzUeFfYPADQMorwNLZ9XwmBnH/IjkwJTW/XbD68e0d9r5ZMw9OTGan5SJ+8dXeRcoZOFwIpIro+TrMGnpQec7sE42sPcsl2RAcWIwZzBneQiaBmb3pDhAsW7i/FZpOVWDld7CGTQP7GbyVfSIYq3H3nbIddk7Cr+oinRTYLhk8kNjuKh/gRduldu11wEPxIWiDc1sAVejWo4CISl/5rCKYX2hSeb5IBglZjfvYX1kdZO0ZVMazz9Xrl5v6lGC97niPqoiaNAm0rhF6YzdH0DHOEDZN7CSugMW09M2G7TGVcTyyT6S8kCcQgW2EfAy2YRBXMhxGQROlHgGnyKnWunzezdlCH8F+hiRuJEPxpSCBjh4gyRnyVW9CWVQUNuVa+XfrZFwwpPgIFbekctxasSPgQVGcLuwjR1S5JA5F7HbNwQ4n+vEZKXCHwY0kryKtg0m1FnKy4+JJAO4gsaUJcfgcgO0aqPpccKhrL6CF5Uz1pYiEjn3tDbS+/tcCJTvQo2i9o6wXQSVhD1lCgfxs9siZImegiLBrVXHnSYSgjkQpOtie3HKLt0ax42NyHLgpie1DK9Es53U7V+Tb4NxlBBqJlp9q439/Mxplt47hLnQSpo3HloVqZ/lvaLLGBNFqfPpE7Q6HUNe2ny4rDFPHDQ2XkCX56PrpvLpgdg6hPG6E7XqgHBjA3yQj+9RHCIPxoE9RSohEL7IG1Pslgvpmy0g+833a64ydLqr/+qJLKOJK3WJ6F8UNca1u8Vny+va8w8P4nwhAVFFrT4E3jZ3TQh8TOJS4VanvSZRMQlQ8HalkH2AYM0ICBRhw2dU1Oqmt2mPhvdkjP/TDsdrXo2GJWxVbrK4/Cra5HmUnDZ8iS+vTK9YEfUVmNUUXYdcOkVi8lAC2uIMeVLIhiJE3r6VIlX5Fhie5kkqwEPVMoYENN7koA/MOBZFEzyUWaiX7IS1UVkFU7KtYbXCH/EC9EUqxhPdvhIQj+NsX0WQrdw064d4t0AJqx4Uhi0oboUMFWEgf2o0rSKEdDzvNSPRUEk1m6dy4yiKJrE3R2VEkg9ULcw02BzvD9vsPYBiFPiECT4V6uHb9robyt/XjWzX/h2rcu5/d6QZCPy4UOb22LCrPnhpsmsyZ7pyGbvPfnnPm5g83T/4uOYovh0+3N9Fic8BRWfXJ3kFwV29i9cGeZfNdLVoD5p9vXamfB2hxNGG+k8WwzX/BbdoUKMydG18hnukZDHbv/jZEKaxlcWbvJxSLnvgZNX6ASLUeDvaFlhv6GPq+QTTJN32qlAuWxpN81L1JMvBDvACv7E+4Bn+xdCS7YUGCbkgMz5oajAdE3wJZYt0o+zrss+RsRaQw9thY8wMlcp7nieDY2TvdNf5L+lYtjFCSaxaVIsmd1TWik527n68yyeuwzVK3XIZh3CQINzGdMznNL3pEzn5WYe8Wu04JfTFlZha1BuxlTd5BhvpGUD2roMmq2hj3l3dn1e3C7AZCwYlu421NbYa6zwkQ5XcGPveBdo50EhfBSpEayxpcMDOcrpHGzJG20t/zJGAiJJzTkzJmnCR4wg1PQmmslTjSi+Tc3f64Pjs5VzcEbP3B/ukAx7DnuVW/ELS1sb5Zj0riBTINZr5kkAlN5UC3o1iYiYcT0eFsQwZdi3b1bLFH5fpib6dTlKoOH6New8oqWGrY9pirjeSmzaW3tnZPHEECkhGTz4AdvelW9bVx2URU/QoqqR0ew4mBj2Jkydj6WG/l2uemQkuHR9SPvLjg+O7kzF+z7XL1qqxIAvdZH7u1S+Y2TSX4KWRgm0/PgZbch6ecBH5CXt76Fnvr2CrLA48uTLiMSNLw2v59sdM2VW1M/lm3iuu6u1XwCGisnReD+/TaYjlA65OQtj5hzY2xlG71xVpYCE11FnKBo5e5iyNnjxEeb7PPnKAvKeTeas4xtGU9J7FzF2JXZVsgjKI+uBzT73zsIMBM9COqzCUSK+vZ7R2xkdROmtoD0KguxGXn57NSY9p1h6UXJnokbrKopbeahPAscYJ+oJXT7Pp1i+ukT+SyMAXWBbezgPDwU8Ym95KvyTsqhvlT6JFNAXAiBmUfeLqhkXBoeOWG05cbfUiFXXo1sK/jmEtuaQJ4P8ULMh/TG0st/Sv+mTn7pGrSzZCjTqNWfRlkwoXpiQ5XIJz9w6hyiX/f7HLrWJ6a2JDX0ql0Fd+nbWW5fHXQFWBa7lbIKug2juGnmY27L64JQpHrFldYBgXCoTSS+VFnFOcn18tUQENoEs9O/JNmYmNDjPfv3njQU3nOZuHdzRJBFflTHiKkINUm12/swoT6bMK+PnV9Nsl3aj/q2s3ljnfbgg91YZJQIW6T52qU+21wn2dLHezbk8G9MMo1U8FQcAeS/KltpajtZxcFC8u7i1BWR87lY6edXxgY9knEDQTblXbh/tQFWd9uMlJCbFBlWB3Z135YPcAJzZ39FQOuTyDvgVQi3vM/fR4D+8yh3wPqcr6Fz3TBDzdGn64pnSlFFqZW5+xt934+kqW3ol2rinBdkpVyBulCzf0kuuZORHHrVLTMLbvR9TxWjixqVfqexNZ0ph7uzlYKDiyLQLWMKtmI8Qg/1vDzx1WXbh0keyv81pdLFarpajWeX0bI+UB2dyYSJXHLsTqCGwFHpzm4+fyCUa1PQG2VKcIsClpBDF550YYZdD4lf5prNEy7iV2qqLjAekzpeCv84OmmOIMRmnHSMqtfuA537Hl40vqcM9TG6tZdHIEa8+Tz04ww4hp0Z803HUysizXv3n1lRxM0GZoQHVLw8Js4V/vcfS6yCH5NY+7o17T81neJshQK1kWYEIcfTsHty2mgDtmvvjE6G0/p3PY8NQFrjt9o2zZmWmbB3clqj9h4kH3SBoOUamSi/qFHJhaDpgJ7RA4KVnFKeX86JWW8VlqD+6geYC7HOTmi8YsuyKIjBpPB7uq5JXf3wtLCeqZGJNHN5BXmTEv1a7L1+z2ku44koz4vWB1v2MuNi3at/FvNaaZUxbP38xOwpTvVxmGqjDJenM/aMRDrhB/Oa6nNR8c6tqOZLtEHC7juzfrIUMiFAOuf5lbsAR66BKaEG8qqd35FQdfl1ZqiMNZ6SO7TszLSAVLXUHv29DRnulsmdOWFvsiNg1HxqNTDo3NTrbRXiKQHU1fm2urJMkH7mJwqufRidUgYyM2n48EV+/uFbrzdLwSAepW9MQXVdXmiPjk7AUwFUp4n/t1JcHDbwwjVNTop51mFTAjlBT/vgf87XtQ5GrHMPVEzwOnc8XsjeN0JHrbM/Sb4rMovek6Ppb/Iz+8XW8VknHeNPquRFptY49o6vcB4VYbLncYBD48fMQcUqAFSEM8V20XBtcxQyo3FqV3Nk8o9v0/3ZbSYzCf6+mohXJcI82r5febHhpnfbTWZH3bKXtUDd2SlYv1B2H9LtTEgMyVgX12PFydl6tpid7pBlGuwuuwJjggmM3JEnS8lHKCZX53Bdaa8mDbFX8cajly9Oisop1XjXS7WQl+Jc8TtPdk716TtjHmJKpqMXF318Tzc1kt52CDp5xfMIn8b+DYs5BQ9YJ7a4XNQPqTw15PzPSJ/9Yc5Ym3m0R5N6HCu2k70E4MCnMD8fK2JO5PHzbjFg081NgmzlaYl7z3ii16yDj7TPRcEWO23pKrUVe5sml5o1AsHdaYQbzItFLueVeXOVk23jFe80N8eBKN88th+7oG9wP1MqoqeJyXcXGnXWhh1XR6lDotb2je5P4elTjUwQ7PHOA83+MlNS10FfE5FEkdmpvyOex+kCrFV9jCjJOoL+dfgRuWPs9esOEdjiKfGHSXTTy6oD6FijhgE8/NA24boBkSIbHJUKmCmsQlg61HsbXre+H5jAX3Y4DFwQ73AW8E23MutAxbiTzdqVeo0Ox0oZ7iTnLAi9fVPQ+lWDYD3pYE+4czNEeS8MyTtptWOwih5Dwldjx/CZBHQyztQ5AmkXYG0gdTb0Wha/JYuVkbRq74NQlEWqwhlMklGO9qlbyNsIKOLsHI1bgMIloPW5YMh8z5T/wRrSkKouVvMtEDKHWcFNfddlyFS64JHDVXaoQVI14LOMsQXMkVjLrGMZ40JL0Lnd7aykwjl+d5B25WH5wkZ30qrpSL7MkqjT18cbv9cmX9g9Mbn0gWZ+I/LFhxqh1sNVtD5c0DrhEzjWlu0YJ0OOsnnq6D3Y6TQNX5csF05OuAV9BvGI9L/d0DfwCgP4/E77vZmANFFix+ppjorZWVh7TMCdtSXpNb/WNu+PDaWHK/Lg15pyj19GYP4/kj05TzbVHWnRw6pRjqNttwPfN1y+ncP+QXrYvUzpHig77i67UwMd6G71Z32eyHMCEogyktZE/QPioHW15HoWSSJG9yknF0Al7cRCIWdZ8PgBQxtITkMXMk31UWAVuH8YjhNq07EXyp9+JETiDU32jSHhq0pXKcN0LNoVBRmaNxPOdXLG/fmV2HCNhR1/hhwfsNpZkpXWsoGYmvXfmH7Xl6UkjbRdGsg2nn1Uhew5ObkHefzm6O3VL5wT9hPdP7Cp87VVKsehXcl1aof+MS5bw4dHXTBcq8kqS6xU5+F7HMm9sBhU20fCeUVlsFYu4o2mz4PEYDtksHkyxULgqXLixi/6hOXgCjBZK8a93eoS/XvjnuCilyNte2LzgG+P4zf8XD9C4eykpF7R4TO1VCXS5/8p4I2xOE1iYe2vxhQtTnLmApzccc05eS4B7hSOJn56kmBQj1WyyrPnkiI9ebWLrhXpSfKcd3B/9PWc0fWuXP16sFYozaWYbhqr786yDLOshjd2vrkhco2PVSO28wdAleKX2lMw8+BcqEdXlrYdMI+Z/k95r8YngZeeR++J+bmAl3RG+n2RjTyqI26c/QV3I5wq8Yr8LSXKH+C9i90vRwa/RJcfXDaOyv81A5+1wQRYtxU/WtKmNAvHWQ3RNy5tPQxB3twJ5gdL+54bQoYW7CRjNRdom/e/S/i+MxsZEjZpdeAVXZ896HsLgdSFYJ8bXQR0Vd+wB4Wk5FVzDfVboM1J/OZv959w47L5+n3vWR3D4294j+6ZvG9PSETpdixz980MdG5amo3LO3cW7hv4f5PhDtxBjsmNhrEsXKJvXEmQTEwlAyWicEyLOiv3s+dSuCmz4H+pOl/LCX8FtWsXG1+FJLAi1YaAa4ekA8Ak+w/4l+JCHGEkKkBzNTBC5Ciw6A/YmcBr/2xCj57m1ReOxAd1y5knzkAH13F8w34IyfeP9FrqDz2cN/KAK5Rx82NGc/vLApoL2Y1RbcE1lxzGorLHpBtQoMdrjaA5iyKQ6A3QgF2Eh3YD48T2+Jss56YKhc/ndTJD8+5NdsGTFB53ul/VNPZ4F0V8KBYiqZW3j1lCYekc0xJsszKGx8ZAxeyyQGBLbHwgIsfzdJyQZommzNzw310euBqY3YRCa8PW+2/Puji0tyZn+UkmoHX2FMWs23KXgcNriaUT6TmJ3pS4xn0SLtUV0AeoUrL/6M3pH8D26BcbxMwaNLPr4gjb4DgEI/y0eHHBw4sqkwZDouTaWroQbCf9JF7ICUBp8h3vumG9oh+di4ZYLjbJ7sKwTXgpqlYP4GH4g+jPJTGrU+uCy4pRsS72uPWVh7lqzGnPKdQQCSIFd1pczhsuSUC1hy1DMAy+erhmmyqqcrzpcoVLmgGWvQHT2p9PyLEDRMdVBW2pyAbWoRwwcVUXuSLImAU9WEQx6TK7tw7CGAZMrkVBWnly+388Y8eutRkCZ689TChrHXGhEbe55z7g6qlPWyTaTHdrnBh7JPdzRj6ra3TxX/AmdYjrrdJdriJz+fGNpOP9Kw8UPFPvtonRutVhYVL9Gwoalkcr+6POk6QkSMrt6Gj+Rcx75DVayt/2dmyAhPGr5CJtinrbAI//lz5Ez+Flpt7OJEhQw+Rd6F1tl4kD8RnyMKvIbzgjynZvDlIBdtHQQNSl0hgbsJJ6OM/ErtKZomLfZtG3sJ9C/f/AtwAPmRKwcvV84BJb93Aa/BME5KDzN/1sjsYPfkaPvjTfywlW7GvcKRvlLPmcnfEd6E3TazSN+BeIa8nqPJifXTmmU99YVnbkLqzTKz67yrmT0iTjVPJg7BCzEuZE2cuds3MiriCkPmnn9Nly8Cc127Ok+qoeInn/qowM/lBA68s2HbBPEjkulcvVU9sNw8mBFX1EsWSU/ODzg55CXLlJ/Nsx5W9tMF7zfyo9G1+aWL6zvnRK0p7C+gtoP8MoPSdMO2zX0MZ3ZKVk5ue77FT8ey5rY+m1MOpwugxH+qQHM1pKJLjBn00Nz3l9iL5t7fV6OA3NZnKS1/905/lsiA+tVcOqU3yhJEAy0BgArmse+ZhnpzB0lzy6n4yGp+KsvPi2VaKsCBGqN3yLxZAI0OyzW+v3BPVKSWYwSLE2oW76iZ38nOs6lcANF7Ow1NOMUPxBDibQG+rftoniRMvd7yL1VWVZ45xJEQJZggDa/aZlk0BPrOPK+KX+j77JYF3k6dVy9BOnrzsM29y2rptkh7UXtQ6XV+81clx10DVBwdGIzYMVFb3dXhxwVusz3aBBFfhxlA4KAXhkBPqDPNOjpGddg46qQfbyH5qHThYnCaJUoPOx3qmwLOs4kQvO3fSBj7TMgok0NFT1vK2XVSMMZFLyM+jCu2mt1x609glkCqEc8EnTjeCguhhSqngR8w/yKudh6SmnrhPHCGtCMHFsyiosBGx2nHQi+RVZFJQbAhgG50J1MDbTQTgq6kVx+/dg9vzwH3ycmnjAKl1OD0OP1wijCfp/vYvzmKqxRRS4kXyJkg04guZpjmsVyrZ3K8eb9JvWs8RSK73sp+i1vqH8xkp8f3OV6lDJB6L6GHnDmjA+5sB9E0CPGv4/ZI3PakzEUbBVs1K5JL6o4o735RYekAOBqjBNskhcNlVyyDAu4pqHSsnVpO/dgCuyS/EldLj7VKjP5IphiEULZDPi2To/FF2uEeaQQm8903/H8IAzDDbAu8zRZbBkmSY7EgmPvIAvEFU0HpPpllzY9fpOq16+Mnnp6vy+EzVJjRj3G8RA4OtwzwgT6gzrD7bDhOFkWUwKHBZBnukH/DfWySJwwuSweVWbgxf5bFd/+K56haOJQSyBzG8nU8JC3CsOMPvwIRRLrra6NwmCQegQlWPuOSAVQjAQtrJZiT7AUmBdBOQemsORU21GZJLNvEItrybeFd7d//7s5sU0ua+DtW5fF7bN/j1qX8kjciFOeqC3uaxt4D+HwZUREaOi/wMv/qN6ELyCH5vt+a8VfNWzVs1b9W8VfNWzVs1b9W8VfNWzf+gndrnvOZ3VJs/tf5u6Mf/kg99bcNDsiUrxJt05leWTdNdct/4yUxRp8C86aGiWMMHZT6pnH7NfN8etnd1w9DkaXqufpBhGKycPZ5Ymt0z199oajLunlpHg1Zx1BQWvXviSPK60Kn9MkLqaP/8UQ4NIivO0+MV3SUylzvu0vYIIR4yNNysjAvgVHkKjWxodEj202P2rqFP78m6auWpEfZzT08IIxQD80cwjGsYRr2CajSIjYb5fefK7MkssWIgNdW880wUoyNlj6On6yNzYtkj2BEEJx7dycqeSJiuXwHEc1lWhvwoHjrxyLQSx+3MLt/XrGetFan8ECdGV+Jd5SZwWZTSbQ0S8X3eWPdkdjLYRWPvbp60k2ZljXhZRHfQO2pvxQo6M+H7CvP09rPn7Tdzf2MNsHyf/bKNFUn9eh2A/Od18555DUkx0WaNn0AGyTYYzeyIFtVYfiHJ+nj+6IevGs8a1B66g52NUD8rCIGdROAMtyLmkX07JGt/NAOiBLOyHJHs0mTbzcb4HySN9PctLMYj5o5NmL+VncvCh9bIOeETTU6gXaw8l879FhZRdjc6zJexTfY13HEL/NHX3PsHITcCImylISWYVWfQt2xJtYCC45qJFe1ZxCRwoEcR2x9lUYRIZ+LkoHNrTzqIX467UzmOGpU9+9lP/zPm6oaoZ57Yx2gpLF/YOaGm84Sa3RTk0odEoKTTgSTzMcUcS038fkzcl4X0na48zOjum+7IVJ7YE7Lymy7DoZZdQe2NrsuhDwXM953ExdppqGMIvCH4ZwJceTjoH5/zz5N90KXL/ZZCcgZwW2QKZVbWbWHveVKhUJPa0TzizKQCDUO7R+s/l3rU8GI2U00O950vX7y6Zq6ga0e/JrZmarA0ShclEjMQIdG3nRfVpAW3e2Lw8iDH471t3idK92VPBsCaoYfVYMdvpxoNfyeijnAj5swW9fPOjiQp9A0XZrO7/qMf7R6hG/7nWOM7Fl8K1ctYvsYyZvPYhv0m8RVd3azMOVolveNCmGW4gjogu4JYdKpu3y7f/f3Tyo0Ac2zmPP3cPt8pRLPQH/zlBDw8ya8iM9HC4l6Tr/Gdp0FaG9cI3Xi/aeQZFNZVjHNVwzeWC/s7ViX3d3xTaokEI/36xTYPD8rq8cDWo6BXFZvQleZOzU09DBkitd64MZO1B7WRuOHb3NQanXX7GPpmUhV9dksDYpe/9p6FxeV9oX6Gb8HJh761MSdM3PvqbsbDkZwlTUn19APx6SMR4UJ5zUE+0zLUyhD7rOrp8tyTmftp7w3ndwkgh3qm14rzwr6o1PdNO8oeOH+0A0UhVVxHKYslrsEMy61A9sDC23cGhL2rSIUMAKADjRRkrnZfbgR08uBW7b3gfrgi6lkbLcx3o8kjb+82+n1tXzvWbKasSf9BlMzYHgVL82//xd7KYIXiVh5eniyPHNpsJ3JipY1utKrIt1Eg/lqQ1h55yDV2bsuzsKiCCaq4M2wNBg9PvxHKmexXb3rmgb0ZlnGLHrzvTHSEVpdR+EGzvDxLeU1syKPueA7AvH0/3vw9RESSd+086RX6W+fHxNc91fY/iEaNc9PcFrjIGUizB3t3CHImp3Mm04wxsUlNZNz2fHT4JLG3kQ21Fylawlk3TONHpQeXS7CDm3g+JEKZvJC1DsUQuTPcY3m9KU0+okgTI0vwbj/U6g0QmeVRSY2YF/TeV/zzhbIOlXZmP9Mui3k/XopkzN7tFnJi90TLuHPhpA9NiaSYuyHckJUx4G+9cHfDUiifO6fgJtk5GW97K3gbembFM7FzapqQRnooX18jQpuEAL3svwV99VPUxrltOZS60BSaK+sQItxRon1cxAM2ntj8bDIUUvXdin0G+JLogSE3v72m2KiZCuzJ9e/jFeqX9p9fGDHvHU7GqWTj3rnImfVFYWe3BzFl7LAQt8XFloHuXU+vgeowF0dAUldg/Ki7ax1EtxbEGbFDqP4EtimfYNYIk107q+k2inVohs9k1K/52KToawWi1qyJJYWMgrENT5x/B9AzO4auzBw3eZ92oht0/9B6NOXxkK6G954pUtuJRhwnLjo/v7NEjY8IueEEV53SyCouB3Z8jxne/ZPrhYCP93aPJAdoz5mCJBF10Ee+jc9czpLcyzHY9JjSDDhYHVNsmovbUvonJb9g6ljw56YypbldS9wuXZgf8uIx8VUa5eL2wMBPKr7l5zoLZjH4IqzjwFC+JBy1bL0kqVY1qQ8bHb7b6ViT3bIG3wBr9eEOP/k2DNYs6PjS5ngUu+vThCeX+Mx5XTUqe6PKPp7kNzcDLr2OoGKim5c+zXxTfQlFbDiMr3ylPS2sx15jJ+tzphaRN4JZSCCXQZJBUFQqzr8Asc6+KbmotbtAS4voXmvy2sgi+nTGKL7cioIE5Nb4GADtJhbQtEDaMeyYMfJ51FYVPYT41S310z8dZBnus8oMpoGcyh4FBbhyw7NQ4zNwY5DLvb1v0m8N2td/MKUdCbcaiY6Yj8q+zlFtg1p8jVboOkm3WXjz7/zilPfvOh8e8N/Fjric731KPTmronK0xooRTDirzxwBcT4kFY6tTlsfU6rSYrlBp+vjLLMAbuuGfNF0B8DUJ4azAnfAmtVaVq5hXJ6jlAsWV+t/jJGaDyUStva1DFZtXvY0e56u7hH1C2Ru6C+dgO9d7DXaTF213QoLiympxN6YASY/AHZ2fB0XHXIjw3t01liffOlL1Og/0m5HjhyMeAlHVhbah+EzVbnPyEdolcOzfg3icBjlhQ/uxcbfdddfcycfD3ccOsgY239lOoJLoqhitwZQFT0iye/UAEYr7gdagu/ciQv3OfPjVmquaWTcE/GO0R4IClLihu9zTizS63x4B1bobrShXVDi7DRUv6LRFA2OqPLUzScK02DNBOI2flUXHO+2mhHPUHUhxwvQvN1kJFhSHUNy4zOPx5tKD/1EpmLBYSB0ThpabgAZRnDQ/J1cKk9v/kAOHPJq3/9elFaHtTaR5L/+b50P5RdkYfPTRx1mS/Ou5iPzoetlqh28lswde1iIuLjuFNat6Ag119sF0RIHOterQX+qrrLOGtiRklo9pjWn3CLNAa4dPiuWSuosZ+f4nGhOLBatYbDEPV7E4iVo1xWsyYi8jlV+i18C1Z/X6AuYaSA5WSk2jIjLALlCy52t5WZOreOq12HAq6raRdbKfQZOVIBWd69vD3CmbiDN8/w8m0DvpHFzf3o/+l2LK3aGIa4hEkx+2F0bk2ee/Z/PQMs8TTNQx4f9GtRsCQMs0XRupN5A3u9JKynEAEewQ/dD9ddDu5K8lT/U5D/I6Z8EMOFcktdz6SiQtUhCbMDUHKk155DuWXMFqhbfyNrbvcQUPVlTV5fmXCasPAipWmY+jEAXVFXNz9+fPF3hN1shS7fl/lGitdVnyMDm7Hle40nw2W/AZEl3TcwxM1y+0Vt8Plm+goxczGf+Gk7xGGbNZrfnj02r1oaTusMnUj99nsl0/H0cbCXXL00UzrpqGquY7AeLY51jjwF7QtzCkxWA+CyKZq3gesuOZOMiI3qOcsemZevtrht3yt4oXGxfK1wqqhg5HQRzaXFgZkI8N6FeesF4S6y/leAfAI9lCe23G4/HzhzXLVqqJP5uk9TA65+Upp3DkzTPK8H+YzNe0x7V5ToTpNEoebOwEmB2ZpaO3hz5gKGXOgndr4tkv1IZs0zGZp2ZIPbMb20Gid+cRHF6uXJaY3JMmUns8DM3DizdrsLEFhq21Fy6dHVWz06rY6TJrhHCLMhQuE7pz+H1a+B3zfLvfy/YmMl9Fsz9dkqA4zS5nncZ3KgL5y3I+dvkNs4pYyHfw11jJ38uqbbbaGCW5HwlxJ0ZuZ5LNhWoaVa5vVDNtewnwbGbjUPI+S8k1x+eMRebmiPsI1NMonmNU+VsfJBOWtifyL0s+h4qfLJ2rkJv0t3G9F6adG0VzvNiIl/M4A+VqFOidxl6kvU94FAZO8TD3JWFo3Ucs6ZNWIUYwNieLbK7zJkZnl/OlPk4tPHzJ+w6QueTunnpovk36yv8zziOpgy7cP7mxWeI5Axt/z6AYr48Wmw+fS5LrIt57fQ5usHYljW/gHofkh2OjQlxNOq4xsikv7483i5BFq42f6k5TtkXA8GZ11jf1e6cJM89eR/mrct9WB1M/cWh7pr554H+Idsbtn75/f8CUEsDBBQAAgAIAK94iUZTRczFTQAAAGoAAAAbAAAAdW5pdmVyc2FsL3VuaXZlcnNhbC5wbmcueG1ss7GvyM1RKEstKs7Mz7NVMtQzULK34+WyKShKLctMLVeoAIoZ6RlAgJJCpa2SCRK3PDOlJMNWycLCEiGWkZqZnlFiq2RmZg4X1AcaCQBQSwECAAAUAAIACABBTpFGUOe45kIEAAB0DgAAHQAAAAAAAAABAAAAAAAAAAAAdW5pdmVyc2FsL2NvbW1vbl9tZXNzYWdlcy5sbmdQSwECAAAUAAIACABBTpFGeGhwUj0EAAA9DgAALgAAAAAAAAABAAAAAAB9BAAAdW5pdmVyc2FsL2N1c3RvbV9wcmVzZXRzLzAvY29tbW9uX21lc3NhZ2VzLmxuZ1BLAQIAABQAAgAIAEFOkUYdEdZ1KAQAAP4PAAAnAAAAAAAAAAEAAAAAAAYJAAB1bml2ZXJzYWwvZmxhc2hfcHVibGlzaGluZ19zZXR0aW5ncy54bWxQSwECAAAUAAIACABBTpFGy3B1C7cCAABUCgAAIQAAAAAAAAABAAAAAABzDQAAdW5pdmVyc2FsL2ZsYXNoX3NraW5fc2V0dGluZ3MueG1sUEsBAgAAFAACAAgAQU6RRius6/n8AwAADw8AACYAAAAAAAAAAQAAAAAAaRAAAHVuaXZlcnNhbC9odG1sX3B1Ymxpc2hpbmdfc2V0dGluZ3MueG1sUEsBAgAAFAACAAgAQU6RRm6HjzybAQAAHgYAAB8AAAAAAAAAAQAAAAAAqRQAAHVuaXZlcnNhbC9odG1sX3NraW5fc2V0dGluZ3MuanNQSwECAAAUAAIACABBTpFGIABUxugAAACTAQAAGgAAAAAAAAABAAAAAACBFgAAdW5pdmVyc2FsL2kxOG5fcHJlc2V0cy54bWxQSwECAAAUAAIACABBTpFGrFD4jWcAAABoAAAAHAAAAAAAAAABAAAAAAChFwAAdW5pdmVyc2FsL2xvY2FsX3NldHRpbmdzLnhtbFBLAQIAABQAAgAIAHa4w0TOggk37AIAAIgIAAAUAAAAAAAAAAEAAAAAAEIYAAB1bml2ZXJzYWwvcGxheWVyLnhtbFBLAQIAABQAAgAIAEFOkUYUpKuaNAgAANwdAAApAAAAAAAAAAEAAAAAAGAbAAB1bml2ZXJzYWwvc2tpbl9jdXN0b21pemF0aW9uX3NldHRpbmdzLnhtbFBLAQIAABQAAgAIAK94iUb7tXeZHCsAAAdQAAAXAAAAAAAAAAAAAAAAANsjAAB1bml2ZXJzYWwvdW5pdmVyc2FsLnBuZ1BLAQIAABQAAgAIAK94iUZTRczFTQAAAGoAAAAbAAAAAAAAAAEAAAAAACxPAAB1bml2ZXJzYWwvdW5pdmVyc2FsLnBuZy54bWxQSwUGAAAAAAwADAClAwAAsk8AAAAA"/>
  <p:tag name="ISPRING_RESOURCE_PATHS_HASH_PRESENTER" val="b91903d1ef3659eb0ceace51b7b30e95af5fcdd"/>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0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项目一：PHP网站搭建"/>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5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7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8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ags/tag9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任务一：认识PHP"/>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93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19774</TotalTime>
  <Pages>0</Pages>
  <Words>7653</Words>
  <Characters>0</Characters>
  <Application>Microsoft Office PowerPoint</Application>
  <DocSecurity>0</DocSecurity>
  <PresentationFormat>全屏显示(4:3)</PresentationFormat>
  <Lines>0</Lines>
  <Paragraphs>997</Paragraphs>
  <Slides>122</Slides>
  <Notes>118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24" baseType="lpstr">
      <vt:lpstr>默认设计模板</vt:lpstr>
      <vt:lpstr>Visio</vt:lpstr>
      <vt:lpstr>第7章 模块配置应用</vt:lpstr>
      <vt:lpstr>目录</vt:lpstr>
      <vt:lpstr>目录</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7.1 模块概述</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7.2 调试输出</vt:lpstr>
      <vt:lpstr>7.3 查看响应状态与替换响应内容</vt:lpstr>
      <vt:lpstr>7.3 查看响应状态与替换响应内容</vt:lpstr>
      <vt:lpstr>7.3 查看响应状态与替换响应内容</vt:lpstr>
      <vt:lpstr>7.3 查看响应状态与替换响应内容</vt:lpstr>
      <vt:lpstr>7.3 查看响应状态与替换响应内容</vt:lpstr>
      <vt:lpstr>7.3 查看响应状态与替换响应内容</vt:lpstr>
      <vt:lpstr>7.3 查看响应状态与替换响应内容</vt:lpstr>
      <vt:lpstr>7.3 查看响应状态与替换响应内容</vt:lpstr>
      <vt:lpstr>7.3 查看响应状态与替换响应内容</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7.4 网页压缩传输</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7.5 重写与重定向</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7.6 防盗链的配置</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7.7 配置HTTPS网站</vt:lpstr>
      <vt:lpstr>课后练习</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项目一：PHP网站搭建</dc:title>
  <dc:creator>www</dc:creator>
  <cp:lastModifiedBy>Leaf</cp:lastModifiedBy>
  <cp:revision>2038</cp:revision>
  <dcterms:created xsi:type="dcterms:W3CDTF">2013-01-25T01:44:32Z</dcterms:created>
  <dcterms:modified xsi:type="dcterms:W3CDTF">2017-09-18T05:27:02Z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