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notesSlides/notesSlide86.xml" ContentType="application/vnd.openxmlformats-officedocument.presentationml.notesSlide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tags/tag89.xml" ContentType="application/vnd.openxmlformats-officedocument.presentationml.tags+xml"/>
  <Override PartName="/ppt/notesSlides/notesSlide88.xml" ContentType="application/vnd.openxmlformats-officedocument.presentationml.notesSlide+xml"/>
  <Override PartName="/ppt/tags/tag90.xml" ContentType="application/vnd.openxmlformats-officedocument.presentationml.tags+xml"/>
  <Override PartName="/ppt/notesSlides/notesSlide89.xml" ContentType="application/vnd.openxmlformats-officedocument.presentationml.notesSlide+xml"/>
  <Override PartName="/ppt/tags/tag91.xml" ContentType="application/vnd.openxmlformats-officedocument.presentationml.tags+xml"/>
  <Override PartName="/ppt/notesSlides/notesSlide90.xml" ContentType="application/vnd.openxmlformats-officedocument.presentationml.notesSlide+xml"/>
  <Override PartName="/ppt/tags/tag92.xml" ContentType="application/vnd.openxmlformats-officedocument.presentationml.tags+xml"/>
  <Override PartName="/ppt/notesSlides/notesSlide91.xml" ContentType="application/vnd.openxmlformats-officedocument.presentationml.notesSlide+xml"/>
  <Override PartName="/ppt/tags/tag93.xml" ContentType="application/vnd.openxmlformats-officedocument.presentationml.tags+xml"/>
  <Override PartName="/ppt/notesSlides/notesSlide92.xml" ContentType="application/vnd.openxmlformats-officedocument.presentationml.notesSlide+xml"/>
  <Override PartName="/ppt/tags/tag94.xml" ContentType="application/vnd.openxmlformats-officedocument.presentationml.tags+xml"/>
  <Override PartName="/ppt/notesSlides/notesSlide93.xml" ContentType="application/vnd.openxmlformats-officedocument.presentationml.notesSlide+xml"/>
  <Override PartName="/ppt/tags/tag95.xml" ContentType="application/vnd.openxmlformats-officedocument.presentationml.tags+xml"/>
  <Override PartName="/ppt/notesSlides/notesSlide94.xml" ContentType="application/vnd.openxmlformats-officedocument.presentationml.notesSlide+xml"/>
  <Override PartName="/ppt/tags/tag96.xml" ContentType="application/vnd.openxmlformats-officedocument.presentationml.tags+xml"/>
  <Override PartName="/ppt/notesSlides/notesSlide95.xml" ContentType="application/vnd.openxmlformats-officedocument.presentationml.notesSlide+xml"/>
  <Override PartName="/ppt/tags/tag97.xml" ContentType="application/vnd.openxmlformats-officedocument.presentationml.tags+xml"/>
  <Override PartName="/ppt/notesSlides/notesSlide96.xml" ContentType="application/vnd.openxmlformats-officedocument.presentationml.notesSlide+xml"/>
  <Override PartName="/ppt/tags/tag98.xml" ContentType="application/vnd.openxmlformats-officedocument.presentationml.tags+xml"/>
  <Override PartName="/ppt/notesSlides/notesSlide97.xml" ContentType="application/vnd.openxmlformats-officedocument.presentationml.notesSlide+xml"/>
  <Override PartName="/ppt/tags/tag99.xml" ContentType="application/vnd.openxmlformats-officedocument.presentationml.tags+xml"/>
  <Override PartName="/ppt/notesSlides/notesSlide98.xml" ContentType="application/vnd.openxmlformats-officedocument.presentationml.notesSlide+xml"/>
  <Override PartName="/ppt/tags/tag100.xml" ContentType="application/vnd.openxmlformats-officedocument.presentationml.tags+xml"/>
  <Override PartName="/ppt/notesSlides/notesSlide99.xml" ContentType="application/vnd.openxmlformats-officedocument.presentationml.notesSlide+xml"/>
  <Override PartName="/ppt/tags/tag101.xml" ContentType="application/vnd.openxmlformats-officedocument.presentationml.tags+xml"/>
  <Override PartName="/ppt/notesSlides/notesSlide100.xml" ContentType="application/vnd.openxmlformats-officedocument.presentationml.notesSlide+xml"/>
  <Override PartName="/ppt/tags/tag102.xml" ContentType="application/vnd.openxmlformats-officedocument.presentationml.tags+xml"/>
  <Override PartName="/ppt/notesSlides/notesSlide101.xml" ContentType="application/vnd.openxmlformats-officedocument.presentationml.notesSlide+xml"/>
  <Override PartName="/ppt/tags/tag103.xml" ContentType="application/vnd.openxmlformats-officedocument.presentationml.tags+xml"/>
  <Override PartName="/ppt/notesSlides/notesSlide102.xml" ContentType="application/vnd.openxmlformats-officedocument.presentationml.notesSlide+xml"/>
  <Override PartName="/ppt/tags/tag104.xml" ContentType="application/vnd.openxmlformats-officedocument.presentationml.tags+xml"/>
  <Override PartName="/ppt/notesSlides/notesSlide103.xml" ContentType="application/vnd.openxmlformats-officedocument.presentationml.notesSlide+xml"/>
  <Override PartName="/ppt/tags/tag105.xml" ContentType="application/vnd.openxmlformats-officedocument.presentationml.tags+xml"/>
  <Override PartName="/ppt/notesSlides/notesSlide104.xml" ContentType="application/vnd.openxmlformats-officedocument.presentationml.notesSlide+xml"/>
  <Override PartName="/ppt/tags/tag106.xml" ContentType="application/vnd.openxmlformats-officedocument.presentationml.tags+xml"/>
  <Override PartName="/ppt/notesSlides/notesSlide105.xml" ContentType="application/vnd.openxmlformats-officedocument.presentationml.notesSlide+xml"/>
  <Override PartName="/ppt/tags/tag107.xml" ContentType="application/vnd.openxmlformats-officedocument.presentationml.tags+xml"/>
  <Override PartName="/ppt/notesSlides/notesSlide106.xml" ContentType="application/vnd.openxmlformats-officedocument.presentationml.notesSlide+xml"/>
  <Override PartName="/ppt/tags/tag108.xml" ContentType="application/vnd.openxmlformats-officedocument.presentationml.tags+xml"/>
  <Override PartName="/ppt/notesSlides/notesSlide107.xml" ContentType="application/vnd.openxmlformats-officedocument.presentationml.notesSlide+xml"/>
  <Override PartName="/ppt/tags/tag109.xml" ContentType="application/vnd.openxmlformats-officedocument.presentationml.tags+xml"/>
  <Override PartName="/ppt/notesSlides/notesSlide108.xml" ContentType="application/vnd.openxmlformats-officedocument.presentationml.notesSlide+xml"/>
  <Override PartName="/ppt/tags/tag110.xml" ContentType="application/vnd.openxmlformats-officedocument.presentationml.tags+xml"/>
  <Override PartName="/ppt/notesSlides/notesSlide109.xml" ContentType="application/vnd.openxmlformats-officedocument.presentationml.notesSlide+xml"/>
  <Override PartName="/ppt/tags/tag111.xml" ContentType="application/vnd.openxmlformats-officedocument.presentationml.tags+xml"/>
  <Override PartName="/ppt/notesSlides/notesSlide110.xml" ContentType="application/vnd.openxmlformats-officedocument.presentationml.notesSlide+xml"/>
  <Override PartName="/ppt/tags/tag112.xml" ContentType="application/vnd.openxmlformats-officedocument.presentationml.tags+xml"/>
  <Override PartName="/ppt/notesSlides/notesSlide111.xml" ContentType="application/vnd.openxmlformats-officedocument.presentationml.notesSlide+xml"/>
  <Override PartName="/ppt/tags/tag113.xml" ContentType="application/vnd.openxmlformats-officedocument.presentationml.tags+xml"/>
  <Override PartName="/ppt/notesSlides/notesSlide112.xml" ContentType="application/vnd.openxmlformats-officedocument.presentationml.notesSlide+xml"/>
  <Override PartName="/ppt/tags/tag114.xml" ContentType="application/vnd.openxmlformats-officedocument.presentationml.tags+xml"/>
  <Override PartName="/ppt/notesSlides/notesSlide113.xml" ContentType="application/vnd.openxmlformats-officedocument.presentationml.notesSlide+xml"/>
  <Override PartName="/ppt/tags/tag115.xml" ContentType="application/vnd.openxmlformats-officedocument.presentationml.tags+xml"/>
  <Override PartName="/ppt/notesSlides/notesSlide114.xml" ContentType="application/vnd.openxmlformats-officedocument.presentationml.notesSlide+xml"/>
  <Override PartName="/ppt/tags/tag116.xml" ContentType="application/vnd.openxmlformats-officedocument.presentationml.tags+xml"/>
  <Override PartName="/ppt/notesSlides/notesSlide115.xml" ContentType="application/vnd.openxmlformats-officedocument.presentationml.notesSlide+xml"/>
  <Override PartName="/ppt/tags/tag117.xml" ContentType="application/vnd.openxmlformats-officedocument.presentationml.tags+xml"/>
  <Override PartName="/ppt/notesSlides/notesSlide116.xml" ContentType="application/vnd.openxmlformats-officedocument.presentationml.notesSlide+xml"/>
  <Override PartName="/ppt/tags/tag118.xml" ContentType="application/vnd.openxmlformats-officedocument.presentationml.tags+xml"/>
  <Override PartName="/ppt/notesSlides/notesSlide117.xml" ContentType="application/vnd.openxmlformats-officedocument.presentationml.notesSlide+xml"/>
  <Override PartName="/ppt/tags/tag119.xml" ContentType="application/vnd.openxmlformats-officedocument.presentationml.tags+xml"/>
  <Override PartName="/ppt/notesSlides/notesSlide118.xml" ContentType="application/vnd.openxmlformats-officedocument.presentationml.notesSlide+xml"/>
  <Override PartName="/ppt/tags/tag120.xml" ContentType="application/vnd.openxmlformats-officedocument.presentationml.tags+xml"/>
  <Override PartName="/ppt/notesSlides/notesSlide119.xml" ContentType="application/vnd.openxmlformats-officedocument.presentationml.notesSlide+xml"/>
  <Override PartName="/ppt/tags/tag121.xml" ContentType="application/vnd.openxmlformats-officedocument.presentationml.tags+xml"/>
  <Override PartName="/ppt/notesSlides/notesSlide120.xml" ContentType="application/vnd.openxmlformats-officedocument.presentationml.notesSlide+xml"/>
  <Override PartName="/ppt/tags/tag122.xml" ContentType="application/vnd.openxmlformats-officedocument.presentationml.tags+xml"/>
  <Override PartName="/ppt/notesSlides/notesSlide121.xml" ContentType="application/vnd.openxmlformats-officedocument.presentationml.notesSlide+xml"/>
  <Override PartName="/ppt/tags/tag123.xml" ContentType="application/vnd.openxmlformats-officedocument.presentationml.tags+xml"/>
  <Override PartName="/ppt/notesSlides/notesSlide122.xml" ContentType="application/vnd.openxmlformats-officedocument.presentationml.notesSlide+xml"/>
  <Override PartName="/ppt/tags/tag124.xml" ContentType="application/vnd.openxmlformats-officedocument.presentationml.tags+xml"/>
  <Override PartName="/ppt/notesSlides/notesSlide123.xml" ContentType="application/vnd.openxmlformats-officedocument.presentationml.notesSlide+xml"/>
  <Override PartName="/ppt/tags/tag125.xml" ContentType="application/vnd.openxmlformats-officedocument.presentationml.tags+xml"/>
  <Override PartName="/ppt/notesSlides/notesSlide124.xml" ContentType="application/vnd.openxmlformats-officedocument.presentationml.notesSlide+xml"/>
  <Override PartName="/ppt/tags/tag126.xml" ContentType="application/vnd.openxmlformats-officedocument.presentationml.tags+xml"/>
  <Override PartName="/ppt/notesSlides/notesSlide125.xml" ContentType="application/vnd.openxmlformats-officedocument.presentationml.notesSlide+xml"/>
  <Override PartName="/ppt/tags/tag127.xml" ContentType="application/vnd.openxmlformats-officedocument.presentationml.tags+xml"/>
  <Override PartName="/ppt/notesSlides/notesSlide126.xml" ContentType="application/vnd.openxmlformats-officedocument.presentationml.notesSlide+xml"/>
  <Override PartName="/ppt/tags/tag128.xml" ContentType="application/vnd.openxmlformats-officedocument.presentationml.tags+xml"/>
  <Override PartName="/ppt/notesSlides/notesSlide127.xml" ContentType="application/vnd.openxmlformats-officedocument.presentationml.notesSlide+xml"/>
  <Override PartName="/ppt/tags/tag129.xml" ContentType="application/vnd.openxmlformats-officedocument.presentationml.tags+xml"/>
  <Override PartName="/ppt/notesSlides/notesSlide128.xml" ContentType="application/vnd.openxmlformats-officedocument.presentationml.notesSlide+xml"/>
  <Override PartName="/ppt/tags/tag130.xml" ContentType="application/vnd.openxmlformats-officedocument.presentationml.tags+xml"/>
  <Override PartName="/ppt/notesSlides/notesSlide129.xml" ContentType="application/vnd.openxmlformats-officedocument.presentationml.notesSlide+xml"/>
  <Override PartName="/ppt/tags/tag131.xml" ContentType="application/vnd.openxmlformats-officedocument.presentationml.tags+xml"/>
  <Override PartName="/ppt/notesSlides/notesSlide130.xml" ContentType="application/vnd.openxmlformats-officedocument.presentationml.notesSlide+xml"/>
  <Override PartName="/ppt/tags/tag132.xml" ContentType="application/vnd.openxmlformats-officedocument.presentationml.tags+xml"/>
  <Override PartName="/ppt/notesSlides/notesSlide131.xml" ContentType="application/vnd.openxmlformats-officedocument.presentationml.notesSlide+xml"/>
  <Override PartName="/ppt/tags/tag133.xml" ContentType="application/vnd.openxmlformats-officedocument.presentationml.tags+xml"/>
  <Override PartName="/ppt/notesSlides/notesSlide132.xml" ContentType="application/vnd.openxmlformats-officedocument.presentationml.notesSlide+xml"/>
  <Override PartName="/ppt/tags/tag134.xml" ContentType="application/vnd.openxmlformats-officedocument.presentationml.tags+xml"/>
  <Override PartName="/ppt/notesSlides/notesSlide133.xml" ContentType="application/vnd.openxmlformats-officedocument.presentationml.notesSlide+xml"/>
  <Override PartName="/ppt/tags/tag135.xml" ContentType="application/vnd.openxmlformats-officedocument.presentationml.tags+xml"/>
  <Override PartName="/ppt/notesSlides/notesSlide134.xml" ContentType="application/vnd.openxmlformats-officedocument.presentationml.notesSlide+xml"/>
  <Override PartName="/ppt/tags/tag136.xml" ContentType="application/vnd.openxmlformats-officedocument.presentationml.tags+xml"/>
  <Override PartName="/ppt/notesSlides/notesSlide135.xml" ContentType="application/vnd.openxmlformats-officedocument.presentationml.notesSlide+xml"/>
  <Override PartName="/ppt/tags/tag137.xml" ContentType="application/vnd.openxmlformats-officedocument.presentationml.tags+xml"/>
  <Override PartName="/ppt/notesSlides/notesSlide136.xml" ContentType="application/vnd.openxmlformats-officedocument.presentationml.notesSlide+xml"/>
  <Override PartName="/ppt/tags/tag138.xml" ContentType="application/vnd.openxmlformats-officedocument.presentationml.tags+xml"/>
  <Override PartName="/ppt/notesSlides/notesSlide137.xml" ContentType="application/vnd.openxmlformats-officedocument.presentationml.notesSlide+xml"/>
  <Override PartName="/ppt/tags/tag139.xml" ContentType="application/vnd.openxmlformats-officedocument.presentationml.tags+xml"/>
  <Override PartName="/ppt/notesSlides/notesSlide138.xml" ContentType="application/vnd.openxmlformats-officedocument.presentationml.notesSlide+xml"/>
  <Override PartName="/ppt/tags/tag140.xml" ContentType="application/vnd.openxmlformats-officedocument.presentationml.tags+xml"/>
  <Override PartName="/ppt/notesSlides/notesSlide139.xml" ContentType="application/vnd.openxmlformats-officedocument.presentationml.notesSlide+xml"/>
  <Override PartName="/ppt/tags/tag141.xml" ContentType="application/vnd.openxmlformats-officedocument.presentationml.tags+xml"/>
  <Override PartName="/ppt/notesSlides/notesSlide140.xml" ContentType="application/vnd.openxmlformats-officedocument.presentationml.notesSlide+xml"/>
  <Override PartName="/ppt/tags/tag142.xml" ContentType="application/vnd.openxmlformats-officedocument.presentationml.tags+xml"/>
  <Override PartName="/ppt/notesSlides/notesSlide141.xml" ContentType="application/vnd.openxmlformats-officedocument.presentationml.notesSlide+xml"/>
  <Override PartName="/ppt/tags/tag143.xml" ContentType="application/vnd.openxmlformats-officedocument.presentationml.tags+xml"/>
  <Override PartName="/ppt/notesSlides/notesSlide142.xml" ContentType="application/vnd.openxmlformats-officedocument.presentationml.notesSlide+xml"/>
  <Override PartName="/ppt/tags/tag144.xml" ContentType="application/vnd.openxmlformats-officedocument.presentationml.tags+xml"/>
  <Override PartName="/ppt/notesSlides/notesSlide143.xml" ContentType="application/vnd.openxmlformats-officedocument.presentationml.notesSlide+xml"/>
  <Override PartName="/ppt/tags/tag145.xml" ContentType="application/vnd.openxmlformats-officedocument.presentationml.tags+xml"/>
  <Override PartName="/ppt/notesSlides/notesSlide144.xml" ContentType="application/vnd.openxmlformats-officedocument.presentationml.notesSlide+xml"/>
  <Override PartName="/ppt/tags/tag146.xml" ContentType="application/vnd.openxmlformats-officedocument.presentationml.tags+xml"/>
  <Override PartName="/ppt/notesSlides/notesSlide145.xml" ContentType="application/vnd.openxmlformats-officedocument.presentationml.notesSlide+xml"/>
  <Override PartName="/ppt/tags/tag147.xml" ContentType="application/vnd.openxmlformats-officedocument.presentationml.tags+xml"/>
  <Override PartName="/ppt/notesSlides/notesSlide146.xml" ContentType="application/vnd.openxmlformats-officedocument.presentationml.notesSlide+xml"/>
  <Override PartName="/ppt/tags/tag148.xml" ContentType="application/vnd.openxmlformats-officedocument.presentationml.tags+xml"/>
  <Override PartName="/ppt/notesSlides/notesSlide147.xml" ContentType="application/vnd.openxmlformats-officedocument.presentationml.notesSlide+xml"/>
  <Override PartName="/ppt/tags/tag149.xml" ContentType="application/vnd.openxmlformats-officedocument.presentationml.tags+xml"/>
  <Override PartName="/ppt/notesSlides/notesSlide148.xml" ContentType="application/vnd.openxmlformats-officedocument.presentationml.notesSlide+xml"/>
  <Override PartName="/ppt/tags/tag150.xml" ContentType="application/vnd.openxmlformats-officedocument.presentationml.tags+xml"/>
  <Override PartName="/ppt/notesSlides/notesSlide149.xml" ContentType="application/vnd.openxmlformats-officedocument.presentationml.notesSlide+xml"/>
  <Override PartName="/ppt/tags/tag151.xml" ContentType="application/vnd.openxmlformats-officedocument.presentationml.tags+xml"/>
  <Override PartName="/ppt/notesSlides/notesSlide150.xml" ContentType="application/vnd.openxmlformats-officedocument.presentationml.notesSlide+xml"/>
  <Override PartName="/ppt/tags/tag152.xml" ContentType="application/vnd.openxmlformats-officedocument.presentationml.tags+xml"/>
  <Override PartName="/ppt/notesSlides/notesSlide151.xml" ContentType="application/vnd.openxmlformats-officedocument.presentationml.notesSlide+xml"/>
  <Override PartName="/ppt/tags/tag153.xml" ContentType="application/vnd.openxmlformats-officedocument.presentationml.tags+xml"/>
  <Override PartName="/ppt/notesSlides/notesSlide152.xml" ContentType="application/vnd.openxmlformats-officedocument.presentationml.notesSlide+xml"/>
  <Override PartName="/ppt/tags/tag154.xml" ContentType="application/vnd.openxmlformats-officedocument.presentationml.tags+xml"/>
  <Override PartName="/ppt/notesSlides/notesSlide153.xml" ContentType="application/vnd.openxmlformats-officedocument.presentationml.notesSlide+xml"/>
  <Override PartName="/ppt/tags/tag155.xml" ContentType="application/vnd.openxmlformats-officedocument.presentationml.tags+xml"/>
  <Override PartName="/ppt/notesSlides/notesSlide154.xml" ContentType="application/vnd.openxmlformats-officedocument.presentationml.notesSlide+xml"/>
  <Override PartName="/ppt/tags/tag156.xml" ContentType="application/vnd.openxmlformats-officedocument.presentationml.tags+xml"/>
  <Override PartName="/ppt/notesSlides/notesSlide155.xml" ContentType="application/vnd.openxmlformats-officedocument.presentationml.notesSlide+xml"/>
  <Override PartName="/ppt/tags/tag157.xml" ContentType="application/vnd.openxmlformats-officedocument.presentationml.tags+xml"/>
  <Override PartName="/ppt/notesSlides/notesSlide156.xml" ContentType="application/vnd.openxmlformats-officedocument.presentationml.notesSlide+xml"/>
  <Override PartName="/ppt/tags/tag158.xml" ContentType="application/vnd.openxmlformats-officedocument.presentationml.tags+xml"/>
  <Override PartName="/ppt/notesSlides/notesSlide157.xml" ContentType="application/vnd.openxmlformats-officedocument.presentationml.notesSlide+xml"/>
  <Override PartName="/ppt/tags/tag159.xml" ContentType="application/vnd.openxmlformats-officedocument.presentationml.tags+xml"/>
  <Override PartName="/ppt/notesSlides/notesSlide158.xml" ContentType="application/vnd.openxmlformats-officedocument.presentationml.notesSlide+xml"/>
  <Override PartName="/ppt/tags/tag160.xml" ContentType="application/vnd.openxmlformats-officedocument.presentationml.tags+xml"/>
  <Override PartName="/ppt/notesSlides/notesSlide159.xml" ContentType="application/vnd.openxmlformats-officedocument.presentationml.notesSlide+xml"/>
  <Override PartName="/ppt/tags/tag161.xml" ContentType="application/vnd.openxmlformats-officedocument.presentationml.tags+xml"/>
  <Override PartName="/ppt/notesSlides/notesSlide160.xml" ContentType="application/vnd.openxmlformats-officedocument.presentationml.notesSlide+xml"/>
  <Override PartName="/ppt/tags/tag162.xml" ContentType="application/vnd.openxmlformats-officedocument.presentationml.tags+xml"/>
  <Override PartName="/ppt/notesSlides/notesSlide161.xml" ContentType="application/vnd.openxmlformats-officedocument.presentationml.notesSlide+xml"/>
  <Override PartName="/ppt/tags/tag163.xml" ContentType="application/vnd.openxmlformats-officedocument.presentationml.tags+xml"/>
  <Override PartName="/ppt/notesSlides/notesSlide162.xml" ContentType="application/vnd.openxmlformats-officedocument.presentationml.notesSlide+xml"/>
  <Override PartName="/ppt/tags/tag164.xml" ContentType="application/vnd.openxmlformats-officedocument.presentationml.tags+xml"/>
  <Override PartName="/ppt/notesSlides/notesSlide163.xml" ContentType="application/vnd.openxmlformats-officedocument.presentationml.notesSlide+xml"/>
  <Override PartName="/ppt/tags/tag165.xml" ContentType="application/vnd.openxmlformats-officedocument.presentationml.tags+xml"/>
  <Override PartName="/ppt/notesSlides/notesSlide164.xml" ContentType="application/vnd.openxmlformats-officedocument.presentationml.notesSlide+xml"/>
  <Override PartName="/ppt/tags/tag166.xml" ContentType="application/vnd.openxmlformats-officedocument.presentationml.tags+xml"/>
  <Override PartName="/ppt/notesSlides/notesSlide165.xml" ContentType="application/vnd.openxmlformats-officedocument.presentationml.notesSlide+xml"/>
  <Override PartName="/ppt/tags/tag167.xml" ContentType="application/vnd.openxmlformats-officedocument.presentationml.tags+xml"/>
  <Override PartName="/ppt/notesSlides/notesSlide166.xml" ContentType="application/vnd.openxmlformats-officedocument.presentationml.notesSlide+xml"/>
  <Override PartName="/ppt/tags/tag168.xml" ContentType="application/vnd.openxmlformats-officedocument.presentationml.tags+xml"/>
  <Override PartName="/ppt/notesSlides/notesSlide167.xml" ContentType="application/vnd.openxmlformats-officedocument.presentationml.notesSlide+xml"/>
  <Override PartName="/ppt/theme/themeOverride1.xml" ContentType="application/vnd.openxmlformats-officedocument.themeOverride+xml"/>
  <Override PartName="/ppt/tags/tag169.xml" ContentType="application/vnd.openxmlformats-officedocument.presentationml.tags+xml"/>
  <Override PartName="/ppt/notesSlides/notesSlide168.xml" ContentType="application/vnd.openxmlformats-officedocument.presentationml.notesSlide+xml"/>
  <Override PartName="/ppt/tags/tag170.xml" ContentType="application/vnd.openxmlformats-officedocument.presentationml.tags+xml"/>
  <Override PartName="/ppt/notesSlides/notesSlide169.xml" ContentType="application/vnd.openxmlformats-officedocument.presentationml.notesSlide+xml"/>
  <Override PartName="/ppt/tags/tag171.xml" ContentType="application/vnd.openxmlformats-officedocument.presentationml.tags+xml"/>
  <Override PartName="/ppt/notesSlides/notesSlide170.xml" ContentType="application/vnd.openxmlformats-officedocument.presentationml.notesSlide+xml"/>
  <Override PartName="/ppt/tags/tag172.xml" ContentType="application/vnd.openxmlformats-officedocument.presentationml.tags+xml"/>
  <Override PartName="/ppt/notesSlides/notesSlide171.xml" ContentType="application/vnd.openxmlformats-officedocument.presentationml.notesSlide+xml"/>
  <Override PartName="/ppt/tags/tag173.xml" ContentType="application/vnd.openxmlformats-officedocument.presentationml.tags+xml"/>
  <Override PartName="/ppt/notesSlides/notesSlide172.xml" ContentType="application/vnd.openxmlformats-officedocument.presentationml.notesSlide+xml"/>
  <Override PartName="/ppt/tags/tag174.xml" ContentType="application/vnd.openxmlformats-officedocument.presentationml.tags+xml"/>
  <Override PartName="/ppt/notesSlides/notesSlide173.xml" ContentType="application/vnd.openxmlformats-officedocument.presentationml.notesSlide+xml"/>
  <Override PartName="/ppt/tags/tag175.xml" ContentType="application/vnd.openxmlformats-officedocument.presentationml.tags+xml"/>
  <Override PartName="/ppt/notesSlides/notesSlide174.xml" ContentType="application/vnd.openxmlformats-officedocument.presentationml.notesSlide+xml"/>
  <Override PartName="/ppt/tags/tag176.xml" ContentType="application/vnd.openxmlformats-officedocument.presentationml.tags+xml"/>
  <Override PartName="/ppt/notesSlides/notesSlide175.xml" ContentType="application/vnd.openxmlformats-officedocument.presentationml.notesSlide+xml"/>
  <Override PartName="/ppt/tags/tag177.xml" ContentType="application/vnd.openxmlformats-officedocument.presentationml.tags+xml"/>
  <Override PartName="/ppt/notesSlides/notesSlide176.xml" ContentType="application/vnd.openxmlformats-officedocument.presentationml.notesSlide+xml"/>
  <Override PartName="/ppt/tags/tag178.xml" ContentType="application/vnd.openxmlformats-officedocument.presentationml.tags+xml"/>
  <Override PartName="/ppt/notesSlides/notesSlide177.xml" ContentType="application/vnd.openxmlformats-officedocument.presentationml.notesSlide+xml"/>
  <Override PartName="/ppt/tags/tag179.xml" ContentType="application/vnd.openxmlformats-officedocument.presentationml.tags+xml"/>
  <Override PartName="/ppt/notesSlides/notesSlide178.xml" ContentType="application/vnd.openxmlformats-officedocument.presentationml.notesSlide+xml"/>
  <Override PartName="/ppt/tags/tag180.xml" ContentType="application/vnd.openxmlformats-officedocument.presentationml.tags+xml"/>
  <Override PartName="/ppt/notesSlides/notesSlide179.xml" ContentType="application/vnd.openxmlformats-officedocument.presentationml.notesSlide+xml"/>
  <Override PartName="/ppt/tags/tag181.xml" ContentType="application/vnd.openxmlformats-officedocument.presentationml.tags+xml"/>
  <Override PartName="/ppt/notesSlides/notesSlide180.xml" ContentType="application/vnd.openxmlformats-officedocument.presentationml.notesSlide+xml"/>
  <Override PartName="/ppt/tags/tag182.xml" ContentType="application/vnd.openxmlformats-officedocument.presentationml.tags+xml"/>
  <Override PartName="/ppt/notesSlides/notesSlide181.xml" ContentType="application/vnd.openxmlformats-officedocument.presentationml.notesSlide+xml"/>
  <Override PartName="/ppt/tags/tag183.xml" ContentType="application/vnd.openxmlformats-officedocument.presentationml.tags+xml"/>
  <Override PartName="/ppt/notesSlides/notesSlide182.xml" ContentType="application/vnd.openxmlformats-officedocument.presentationml.notesSlide+xml"/>
  <Override PartName="/ppt/tags/tag184.xml" ContentType="application/vnd.openxmlformats-officedocument.presentationml.tags+xml"/>
  <Override PartName="/ppt/notesSlides/notesSlide183.xml" ContentType="application/vnd.openxmlformats-officedocument.presentationml.notesSlide+xml"/>
  <Override PartName="/ppt/tags/tag185.xml" ContentType="application/vnd.openxmlformats-officedocument.presentationml.tags+xml"/>
  <Override PartName="/ppt/notesSlides/notesSlide184.xml" ContentType="application/vnd.openxmlformats-officedocument.presentationml.notesSlide+xml"/>
  <Override PartName="/ppt/tags/tag186.xml" ContentType="application/vnd.openxmlformats-officedocument.presentationml.tags+xml"/>
  <Override PartName="/ppt/notesSlides/notesSlide185.xml" ContentType="application/vnd.openxmlformats-officedocument.presentationml.notesSlide+xml"/>
  <Override PartName="/ppt/tags/tag187.xml" ContentType="application/vnd.openxmlformats-officedocument.presentationml.tags+xml"/>
  <Override PartName="/ppt/notesSlides/notesSlide186.xml" ContentType="application/vnd.openxmlformats-officedocument.presentationml.notesSlide+xml"/>
  <Override PartName="/ppt/tags/tag188.xml" ContentType="application/vnd.openxmlformats-officedocument.presentationml.tags+xml"/>
  <Override PartName="/ppt/notesSlides/notesSlide187.xml" ContentType="application/vnd.openxmlformats-officedocument.presentationml.notesSlide+xml"/>
  <Override PartName="/ppt/tags/tag189.xml" ContentType="application/vnd.openxmlformats-officedocument.presentationml.tags+xml"/>
  <Override PartName="/ppt/notesSlides/notesSlide188.xml" ContentType="application/vnd.openxmlformats-officedocument.presentationml.notesSlide+xml"/>
  <Override PartName="/ppt/tags/tag190.xml" ContentType="application/vnd.openxmlformats-officedocument.presentationml.tags+xml"/>
  <Override PartName="/ppt/notesSlides/notesSlide189.xml" ContentType="application/vnd.openxmlformats-officedocument.presentationml.notesSlide+xml"/>
  <Override PartName="/ppt/tags/tag191.xml" ContentType="application/vnd.openxmlformats-officedocument.presentationml.tags+xml"/>
  <Override PartName="/ppt/notesSlides/notesSlide190.xml" ContentType="application/vnd.openxmlformats-officedocument.presentationml.notesSlide+xml"/>
  <Override PartName="/ppt/tags/tag192.xml" ContentType="application/vnd.openxmlformats-officedocument.presentationml.tags+xml"/>
  <Override PartName="/ppt/notesSlides/notesSlide191.xml" ContentType="application/vnd.openxmlformats-officedocument.presentationml.notesSlide+xml"/>
  <Override PartName="/ppt/tags/tag193.xml" ContentType="application/vnd.openxmlformats-officedocument.presentationml.tags+xml"/>
  <Override PartName="/ppt/notesSlides/notesSlide192.xml" ContentType="application/vnd.openxmlformats-officedocument.presentationml.notesSlide+xml"/>
  <Override PartName="/ppt/tags/tag194.xml" ContentType="application/vnd.openxmlformats-officedocument.presentationml.tags+xml"/>
  <Override PartName="/ppt/notesSlides/notesSlide193.xml" ContentType="application/vnd.openxmlformats-officedocument.presentationml.notesSlide+xml"/>
  <Override PartName="/ppt/tags/tag195.xml" ContentType="application/vnd.openxmlformats-officedocument.presentationml.tags+xml"/>
  <Override PartName="/ppt/notesSlides/notesSlide194.xml" ContentType="application/vnd.openxmlformats-officedocument.presentationml.notesSlide+xml"/>
  <Override PartName="/ppt/tags/tag196.xml" ContentType="application/vnd.openxmlformats-officedocument.presentationml.tags+xml"/>
  <Override PartName="/ppt/notesSlides/notesSlide195.xml" ContentType="application/vnd.openxmlformats-officedocument.presentationml.notesSlide+xml"/>
  <Override PartName="/ppt/tags/tag197.xml" ContentType="application/vnd.openxmlformats-officedocument.presentationml.tags+xml"/>
  <Override PartName="/ppt/notesSlides/notesSlide196.xml" ContentType="application/vnd.openxmlformats-officedocument.presentationml.notesSlide+xml"/>
  <Override PartName="/ppt/tags/tag198.xml" ContentType="application/vnd.openxmlformats-officedocument.presentationml.tags+xml"/>
  <Override PartName="/ppt/notesSlides/notesSlide1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2"/>
  </p:notesMasterIdLst>
  <p:sldIdLst>
    <p:sldId id="256" r:id="rId2"/>
    <p:sldId id="821" r:id="rId3"/>
    <p:sldId id="660" r:id="rId4"/>
    <p:sldId id="833" r:id="rId5"/>
    <p:sldId id="834" r:id="rId6"/>
    <p:sldId id="1020" r:id="rId7"/>
    <p:sldId id="836" r:id="rId8"/>
    <p:sldId id="838" r:id="rId9"/>
    <p:sldId id="839" r:id="rId10"/>
    <p:sldId id="840" r:id="rId11"/>
    <p:sldId id="1021" r:id="rId12"/>
    <p:sldId id="841" r:id="rId13"/>
    <p:sldId id="842" r:id="rId14"/>
    <p:sldId id="843" r:id="rId15"/>
    <p:sldId id="822" r:id="rId16"/>
    <p:sldId id="845" r:id="rId17"/>
    <p:sldId id="846" r:id="rId18"/>
    <p:sldId id="848" r:id="rId19"/>
    <p:sldId id="847" r:id="rId20"/>
    <p:sldId id="849" r:id="rId21"/>
    <p:sldId id="850" r:id="rId22"/>
    <p:sldId id="851" r:id="rId23"/>
    <p:sldId id="852" r:id="rId24"/>
    <p:sldId id="853" r:id="rId25"/>
    <p:sldId id="854" r:id="rId26"/>
    <p:sldId id="855" r:id="rId27"/>
    <p:sldId id="823" r:id="rId28"/>
    <p:sldId id="856" r:id="rId29"/>
    <p:sldId id="857" r:id="rId30"/>
    <p:sldId id="858" r:id="rId31"/>
    <p:sldId id="859" r:id="rId32"/>
    <p:sldId id="860" r:id="rId33"/>
    <p:sldId id="861" r:id="rId34"/>
    <p:sldId id="824" r:id="rId35"/>
    <p:sldId id="862" r:id="rId36"/>
    <p:sldId id="863" r:id="rId37"/>
    <p:sldId id="864" r:id="rId38"/>
    <p:sldId id="865" r:id="rId39"/>
    <p:sldId id="825" r:id="rId40"/>
    <p:sldId id="866" r:id="rId41"/>
    <p:sldId id="867" r:id="rId42"/>
    <p:sldId id="868" r:id="rId43"/>
    <p:sldId id="869" r:id="rId44"/>
    <p:sldId id="870" r:id="rId45"/>
    <p:sldId id="871" r:id="rId46"/>
    <p:sldId id="872" r:id="rId47"/>
    <p:sldId id="873" r:id="rId48"/>
    <p:sldId id="877" r:id="rId49"/>
    <p:sldId id="878" r:id="rId50"/>
    <p:sldId id="879" r:id="rId51"/>
    <p:sldId id="881" r:id="rId52"/>
    <p:sldId id="882" r:id="rId53"/>
    <p:sldId id="883" r:id="rId54"/>
    <p:sldId id="884" r:id="rId55"/>
    <p:sldId id="885" r:id="rId56"/>
    <p:sldId id="886" r:id="rId57"/>
    <p:sldId id="874" r:id="rId58"/>
    <p:sldId id="887" r:id="rId59"/>
    <p:sldId id="888" r:id="rId60"/>
    <p:sldId id="889" r:id="rId61"/>
    <p:sldId id="890" r:id="rId62"/>
    <p:sldId id="891" r:id="rId63"/>
    <p:sldId id="892" r:id="rId64"/>
    <p:sldId id="893" r:id="rId65"/>
    <p:sldId id="875" r:id="rId66"/>
    <p:sldId id="894" r:id="rId67"/>
    <p:sldId id="895" r:id="rId68"/>
    <p:sldId id="896" r:id="rId69"/>
    <p:sldId id="897" r:id="rId70"/>
    <p:sldId id="898" r:id="rId71"/>
    <p:sldId id="899" r:id="rId72"/>
    <p:sldId id="900" r:id="rId73"/>
    <p:sldId id="901" r:id="rId74"/>
    <p:sldId id="902" r:id="rId75"/>
    <p:sldId id="903" r:id="rId76"/>
    <p:sldId id="876" r:id="rId77"/>
    <p:sldId id="904" r:id="rId78"/>
    <p:sldId id="905" r:id="rId79"/>
    <p:sldId id="906" r:id="rId80"/>
    <p:sldId id="907" r:id="rId81"/>
    <p:sldId id="908" r:id="rId82"/>
    <p:sldId id="909" r:id="rId83"/>
    <p:sldId id="910" r:id="rId84"/>
    <p:sldId id="826" r:id="rId85"/>
    <p:sldId id="911" r:id="rId86"/>
    <p:sldId id="912" r:id="rId87"/>
    <p:sldId id="913" r:id="rId88"/>
    <p:sldId id="914" r:id="rId89"/>
    <p:sldId id="915" r:id="rId90"/>
    <p:sldId id="916" r:id="rId91"/>
    <p:sldId id="917" r:id="rId92"/>
    <p:sldId id="918" r:id="rId93"/>
    <p:sldId id="920" r:id="rId94"/>
    <p:sldId id="919" r:id="rId95"/>
    <p:sldId id="921" r:id="rId96"/>
    <p:sldId id="922" r:id="rId97"/>
    <p:sldId id="923" r:id="rId98"/>
    <p:sldId id="924" r:id="rId99"/>
    <p:sldId id="925" r:id="rId100"/>
    <p:sldId id="926" r:id="rId101"/>
    <p:sldId id="927" r:id="rId102"/>
    <p:sldId id="928" r:id="rId103"/>
    <p:sldId id="930" r:id="rId104"/>
    <p:sldId id="929" r:id="rId105"/>
    <p:sldId id="931" r:id="rId106"/>
    <p:sldId id="932" r:id="rId107"/>
    <p:sldId id="933" r:id="rId108"/>
    <p:sldId id="827" r:id="rId109"/>
    <p:sldId id="934" r:id="rId110"/>
    <p:sldId id="935" r:id="rId111"/>
    <p:sldId id="936" r:id="rId112"/>
    <p:sldId id="937" r:id="rId113"/>
    <p:sldId id="938" r:id="rId114"/>
    <p:sldId id="939" r:id="rId115"/>
    <p:sldId id="940" r:id="rId116"/>
    <p:sldId id="941" r:id="rId117"/>
    <p:sldId id="942" r:id="rId118"/>
    <p:sldId id="943" r:id="rId119"/>
    <p:sldId id="944" r:id="rId120"/>
    <p:sldId id="945" r:id="rId121"/>
    <p:sldId id="946" r:id="rId122"/>
    <p:sldId id="947" r:id="rId123"/>
    <p:sldId id="948" r:id="rId124"/>
    <p:sldId id="949" r:id="rId125"/>
    <p:sldId id="950" r:id="rId126"/>
    <p:sldId id="951" r:id="rId127"/>
    <p:sldId id="952" r:id="rId128"/>
    <p:sldId id="953" r:id="rId129"/>
    <p:sldId id="954" r:id="rId130"/>
    <p:sldId id="955" r:id="rId131"/>
    <p:sldId id="956" r:id="rId132"/>
    <p:sldId id="828" r:id="rId133"/>
    <p:sldId id="958" r:id="rId134"/>
    <p:sldId id="957" r:id="rId135"/>
    <p:sldId id="960" r:id="rId136"/>
    <p:sldId id="961" r:id="rId137"/>
    <p:sldId id="962" r:id="rId138"/>
    <p:sldId id="963" r:id="rId139"/>
    <p:sldId id="964" r:id="rId140"/>
    <p:sldId id="959" r:id="rId141"/>
    <p:sldId id="965" r:id="rId142"/>
    <p:sldId id="966" r:id="rId143"/>
    <p:sldId id="967" r:id="rId144"/>
    <p:sldId id="968" r:id="rId145"/>
    <p:sldId id="969" r:id="rId146"/>
    <p:sldId id="970" r:id="rId147"/>
    <p:sldId id="829" r:id="rId148"/>
    <p:sldId id="972" r:id="rId149"/>
    <p:sldId id="974" r:id="rId150"/>
    <p:sldId id="975" r:id="rId151"/>
    <p:sldId id="976" r:id="rId152"/>
    <p:sldId id="977" r:id="rId153"/>
    <p:sldId id="978" r:id="rId154"/>
    <p:sldId id="979" r:id="rId155"/>
    <p:sldId id="980" r:id="rId156"/>
    <p:sldId id="981" r:id="rId157"/>
    <p:sldId id="983" r:id="rId158"/>
    <p:sldId id="982" r:id="rId159"/>
    <p:sldId id="971" r:id="rId160"/>
    <p:sldId id="984" r:id="rId161"/>
    <p:sldId id="985" r:id="rId162"/>
    <p:sldId id="986" r:id="rId163"/>
    <p:sldId id="987" r:id="rId164"/>
    <p:sldId id="988" r:id="rId165"/>
    <p:sldId id="989" r:id="rId166"/>
    <p:sldId id="991" r:id="rId167"/>
    <p:sldId id="990" r:id="rId168"/>
    <p:sldId id="830" r:id="rId169"/>
    <p:sldId id="992" r:id="rId170"/>
    <p:sldId id="993" r:id="rId171"/>
    <p:sldId id="994" r:id="rId172"/>
    <p:sldId id="995" r:id="rId173"/>
    <p:sldId id="831" r:id="rId174"/>
    <p:sldId id="996" r:id="rId175"/>
    <p:sldId id="997" r:id="rId176"/>
    <p:sldId id="998" r:id="rId177"/>
    <p:sldId id="999" r:id="rId178"/>
    <p:sldId id="1000" r:id="rId179"/>
    <p:sldId id="1001" r:id="rId180"/>
    <p:sldId id="1002" r:id="rId181"/>
    <p:sldId id="1003" r:id="rId182"/>
    <p:sldId id="1004" r:id="rId183"/>
    <p:sldId id="1005" r:id="rId184"/>
    <p:sldId id="1006" r:id="rId185"/>
    <p:sldId id="1007" r:id="rId186"/>
    <p:sldId id="1008" r:id="rId187"/>
    <p:sldId id="1009" r:id="rId188"/>
    <p:sldId id="1010" r:id="rId189"/>
    <p:sldId id="1011" r:id="rId190"/>
    <p:sldId id="832" r:id="rId191"/>
    <p:sldId id="1012" r:id="rId192"/>
    <p:sldId id="1013" r:id="rId193"/>
    <p:sldId id="1014" r:id="rId194"/>
    <p:sldId id="1015" r:id="rId195"/>
    <p:sldId id="1016" r:id="rId196"/>
    <p:sldId id="1017" r:id="rId197"/>
    <p:sldId id="1018" r:id="rId198"/>
    <p:sldId id="1019" r:id="rId199"/>
    <p:sldId id="820" r:id="rId200"/>
    <p:sldId id="779" r:id="rId201"/>
  </p:sldIdLst>
  <p:sldSz cx="9144000" cy="6858000" type="screen4x3"/>
  <p:notesSz cx="6858000" cy="9144000"/>
  <p:custDataLst>
    <p:tags r:id="rId203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ozhiming" initials="qzm" lastIdx="11" clrIdx="0"/>
  <p:cmAuthor id="1" name="www" initials="w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FF5B5B"/>
    <a:srgbClr val="FFA3A3"/>
    <a:srgbClr val="FBFBFB"/>
    <a:srgbClr val="00B4E9"/>
    <a:srgbClr val="EBFAFF"/>
    <a:srgbClr val="E7F9FF"/>
    <a:srgbClr val="B9EEFF"/>
    <a:srgbClr val="93E5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5704" autoAdjust="0"/>
  </p:normalViewPr>
  <p:slideViewPr>
    <p:cSldViewPr snapToGrid="0" snapToObjects="1">
      <p:cViewPr>
        <p:scale>
          <a:sx n="75" d="100"/>
          <a:sy n="75" d="100"/>
        </p:scale>
        <p:origin x="-2628" y="-972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1770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ags" Target="tags/tag1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9BD2E9-3CC8-444B-8BF3-942A42052CFF}" type="datetimeFigureOut">
              <a:rPr lang="zh-CN" altLang="en-US"/>
              <a:pPr>
                <a:defRPr/>
              </a:pPr>
              <a:t>2017/9/18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02A676-0DC2-4E3A-B4C2-1AF4832E0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7434D-6A1D-4361-BAC4-862C73DB2060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1497013" y="5554663"/>
            <a:ext cx="986167" cy="792162"/>
            <a:chOff x="707164" y="5631842"/>
            <a:chExt cx="985033" cy="792000"/>
          </a:xfrm>
        </p:grpSpPr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707164" y="5739770"/>
              <a:ext cx="985033" cy="49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Nginx</a:t>
              </a:r>
              <a:endParaRPr lang="zh-CN" altLang="en-US" sz="1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5187690" cy="77628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6" r:id="rId2"/>
    <p:sldLayoutId id="2147484195" r:id="rId3"/>
    <p:sldLayoutId id="214748419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4" Type="http://schemas.openxmlformats.org/officeDocument/2006/relationships/image" Target="../media/image1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4" Type="http://schemas.openxmlformats.org/officeDocument/2006/relationships/image" Target="../media/image1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4" Type="http://schemas.openxmlformats.org/officeDocument/2006/relationships/image" Target="../media/image1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Relationship Id="rId4" Type="http://schemas.openxmlformats.org/officeDocument/2006/relationships/image" Target="../media/image16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Relationship Id="rId4" Type="http://schemas.openxmlformats.org/officeDocument/2006/relationships/image" Target="../media/image17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4" Type="http://schemas.openxmlformats.org/officeDocument/2006/relationships/image" Target="../media/image18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Relationship Id="rId4" Type="http://schemas.openxmlformats.org/officeDocument/2006/relationships/image" Target="../media/image19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7896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高可用负载均衡集群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709863" y="5480049"/>
            <a:ext cx="2714625" cy="932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Nginx</a:t>
            </a:r>
            <a:r>
              <a:rPr lang="zh-CN" altLang="en-US" dirty="0"/>
              <a:t>的配置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LNMP</a:t>
            </a:r>
            <a:r>
              <a:rPr lang="zh-CN" altLang="en-US" dirty="0"/>
              <a:t>分布式集群的搭建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532438" y="5478461"/>
            <a:ext cx="2714625" cy="929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ThinkPHP</a:t>
            </a:r>
            <a:r>
              <a:rPr lang="zh-CN" altLang="en-US" dirty="0"/>
              <a:t>项目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Nginx+Keepalived</a:t>
            </a: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优化</a:t>
            </a:r>
            <a:r>
              <a:rPr lang="en-US" altLang="zh-CN" dirty="0"/>
              <a:t>Nginx</a:t>
            </a:r>
            <a:r>
              <a:rPr lang="zh-CN" altLang="en-US" dirty="0"/>
              <a:t>连接数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编辑</a:t>
            </a:r>
            <a:r>
              <a:rPr lang="en-US" altLang="zh-CN" b="1" u="sng" dirty="0" err="1">
                <a:solidFill>
                  <a:srgbClr val="0070C0"/>
                </a:solidFill>
              </a:rPr>
              <a:t>conf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nginx.conf</a:t>
            </a:r>
            <a:r>
              <a:rPr lang="zh-CN" altLang="en-US" dirty="0"/>
              <a:t>配置文件进行配置，具体如下。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596899" y="3199177"/>
            <a:ext cx="3543299" cy="2956743"/>
            <a:chOff x="3474760" y="3515221"/>
            <a:chExt cx="977640" cy="187878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1"/>
              <a:ext cx="977640" cy="187878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6156" y="3578203"/>
              <a:ext cx="916244" cy="170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worker_processes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auto;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worker_rlimit_nofile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65535;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events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worker_connections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65535;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multi_accept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on;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378449" y="3167735"/>
            <a:ext cx="4282951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worker_processes</a:t>
            </a:r>
            <a:r>
              <a:rPr lang="zh-CN" altLang="zh-CN" b="1" u="sng" dirty="0">
                <a:solidFill>
                  <a:srgbClr val="0070C0"/>
                </a:solidFill>
              </a:rPr>
              <a:t>指令</a:t>
            </a:r>
            <a:r>
              <a:rPr lang="zh-CN" altLang="zh-CN" dirty="0"/>
              <a:t>用于指定工作进程的个数，设置为</a:t>
            </a:r>
            <a:r>
              <a:rPr lang="en-US" altLang="zh-CN" dirty="0"/>
              <a:t>auto</a:t>
            </a:r>
            <a:r>
              <a:rPr lang="zh-CN" altLang="zh-CN" dirty="0"/>
              <a:t>时</a:t>
            </a:r>
            <a:r>
              <a:rPr lang="en-US" altLang="zh-CN" dirty="0"/>
              <a:t>Nginx</a:t>
            </a:r>
            <a:r>
              <a:rPr lang="zh-CN" altLang="zh-CN" dirty="0"/>
              <a:t>将根据</a:t>
            </a:r>
            <a:r>
              <a:rPr lang="en-US" altLang="zh-CN" dirty="0"/>
              <a:t>CPU</a:t>
            </a:r>
            <a:r>
              <a:rPr lang="zh-CN" altLang="zh-CN" dirty="0"/>
              <a:t>的核心数来</a:t>
            </a:r>
            <a:r>
              <a:rPr lang="zh-CN" altLang="zh-CN" dirty="0" smtClean="0"/>
              <a:t>控制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worker_rlimit_nofile</a:t>
            </a:r>
            <a:r>
              <a:rPr lang="zh-CN" altLang="zh-CN" dirty="0"/>
              <a:t>用于设置最多打开的文件</a:t>
            </a:r>
            <a:r>
              <a:rPr lang="zh-CN" altLang="zh-CN" dirty="0" smtClean="0"/>
              <a:t>数量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worker_connections</a:t>
            </a:r>
            <a:r>
              <a:rPr lang="zh-CN" altLang="zh-CN" dirty="0"/>
              <a:t>用于设置每个工作进程可接收的连接</a:t>
            </a:r>
            <a:r>
              <a:rPr lang="zh-CN" altLang="zh-CN" dirty="0" smtClean="0"/>
              <a:t>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multi_accept</a:t>
            </a:r>
            <a:r>
              <a:rPr lang="zh-CN" altLang="zh-CN" dirty="0"/>
              <a:t>表示是否允许一个工作进程响应多个</a:t>
            </a:r>
            <a:r>
              <a:rPr lang="zh-CN" altLang="zh-CN" dirty="0" smtClean="0"/>
              <a:t>请求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9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配置文件缓存服务器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110" y="1821685"/>
            <a:ext cx="857546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在</a:t>
            </a:r>
            <a:r>
              <a:rPr lang="en-US" altLang="zh-CN" dirty="0"/>
              <a:t>server</a:t>
            </a:r>
            <a:r>
              <a:rPr lang="zh-CN" altLang="en-US" dirty="0"/>
              <a:t>块中添加具体的缓存配置，具体如下。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4059541" y="2380040"/>
            <a:ext cx="4393645" cy="3937993"/>
            <a:chOff x="3451224" y="3515221"/>
            <a:chExt cx="2177123" cy="394116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2177122" cy="394116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3" y="3658903"/>
              <a:ext cx="2098074" cy="369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listen 80;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file.itshop.test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add_header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X-Cache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upstream_cache_status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location 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proxy_pass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http://web_server;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proxy_http_version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1.1;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Connection "";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proxy_cache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one;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proxy_cache_key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host$uri$is_args$args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proxy_cache_valid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200 304 2d;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698501" y="2770481"/>
            <a:ext cx="3314700" cy="3173120"/>
            <a:chOff x="3451224" y="3515222"/>
            <a:chExt cx="1642488" cy="3175674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642488" cy="31756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3530273" y="3658903"/>
              <a:ext cx="1563439" cy="286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upstream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web_server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 localhost:81;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32; 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listen 81;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localhost;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root /data/share;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index index.html index.htm;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1" name="椭圆 10"/>
          <p:cNvSpPr/>
          <p:nvPr/>
        </p:nvSpPr>
        <p:spPr>
          <a:xfrm>
            <a:off x="7657438" y="2131922"/>
            <a:ext cx="921824" cy="9218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91377" y="2453134"/>
            <a:ext cx="921824" cy="9218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0241" y="3895324"/>
            <a:ext cx="2646059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9885" y="3236875"/>
            <a:ext cx="1567115" cy="3240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5488" y="4337382"/>
            <a:ext cx="2244912" cy="60291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5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配置文件缓存服务器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57847" y="22202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02135" y="2652323"/>
            <a:ext cx="7839027" cy="2707077"/>
            <a:chOff x="971600" y="1988840"/>
            <a:chExt cx="7200728" cy="2160240"/>
          </a:xfrm>
        </p:grpSpPr>
        <p:sp>
          <p:nvSpPr>
            <p:cNvPr id="13" name="流程图: 过程 12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57847" y="2148268"/>
            <a:ext cx="2315917" cy="504056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952500" y="2640737"/>
            <a:ext cx="748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另外，当服务器更新了一些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文件时，为了避免缓存导致无法即时生效，可以在链接中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参数</a:t>
            </a:r>
            <a:r>
              <a:rPr lang="zh-CN" altLang="en-US" dirty="0"/>
              <a:t>保存版本号，从而在版本更新时重新缓存。示例</a:t>
            </a:r>
            <a:r>
              <a:rPr lang="en-US" altLang="zh-CN" dirty="0"/>
              <a:t>HTML</a:t>
            </a:r>
            <a:r>
              <a:rPr lang="zh-CN" altLang="en-US" dirty="0"/>
              <a:t>代码如下。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927101" y="4302036"/>
            <a:ext cx="770890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u="sng" dirty="0">
                <a:solidFill>
                  <a:srgbClr val="0070C0"/>
                </a:solidFill>
              </a:rPr>
              <a:t>&lt;link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rel</a:t>
            </a:r>
            <a:r>
              <a:rPr lang="en-US" altLang="zh-CN" sz="1600" b="1" u="sng" dirty="0">
                <a:solidFill>
                  <a:srgbClr val="0070C0"/>
                </a:solidFill>
              </a:rPr>
              <a:t>="stylesheet" type="text/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css</a:t>
            </a:r>
            <a:r>
              <a:rPr lang="en-US" altLang="zh-CN" sz="1600" b="1" u="sng" dirty="0">
                <a:solidFill>
                  <a:srgbClr val="0070C0"/>
                </a:solidFill>
              </a:rPr>
              <a:t>"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href</a:t>
            </a:r>
            <a:r>
              <a:rPr lang="en-US" altLang="zh-CN" sz="1600" b="1" u="sng" dirty="0">
                <a:solidFill>
                  <a:srgbClr val="0070C0"/>
                </a:solidFill>
              </a:rPr>
              <a:t>="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style.css?ver</a:t>
            </a:r>
            <a:r>
              <a:rPr lang="en-US" altLang="zh-CN" sz="1600" b="1" u="sng" dirty="0">
                <a:solidFill>
                  <a:srgbClr val="0070C0"/>
                </a:solidFill>
              </a:rPr>
              <a:t>=1.0" /&gt;</a:t>
            </a:r>
          </a:p>
          <a:p>
            <a:pPr>
              <a:lnSpc>
                <a:spcPct val="150000"/>
              </a:lnSpc>
            </a:pPr>
            <a:r>
              <a:rPr lang="en-US" altLang="zh-CN" sz="1600" b="1" u="sng" dirty="0">
                <a:solidFill>
                  <a:srgbClr val="0070C0"/>
                </a:solidFill>
              </a:rPr>
              <a:t>&lt;script type="text/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javascript</a:t>
            </a:r>
            <a:r>
              <a:rPr lang="en-US" altLang="zh-CN" sz="1600" b="1" u="sng" dirty="0">
                <a:solidFill>
                  <a:srgbClr val="0070C0"/>
                </a:solidFill>
              </a:rPr>
              <a:t>"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src</a:t>
            </a:r>
            <a:r>
              <a:rPr lang="en-US" altLang="zh-CN" sz="1600" b="1" u="sng" dirty="0">
                <a:solidFill>
                  <a:srgbClr val="0070C0"/>
                </a:solidFill>
              </a:rPr>
              <a:t>="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common.js?ver</a:t>
            </a:r>
            <a:r>
              <a:rPr lang="en-US" altLang="zh-CN" sz="1600" b="1" u="sng" dirty="0">
                <a:solidFill>
                  <a:srgbClr val="0070C0"/>
                </a:solidFill>
              </a:rPr>
              <a:t>=20161118"&gt;&lt;/script&gt;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配置文件上传服务器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401792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完成文件下载服务器后，接下来将</a:t>
            </a:r>
            <a:r>
              <a:rPr lang="en-US" altLang="zh-CN" dirty="0"/>
              <a:t>3</a:t>
            </a:r>
            <a:r>
              <a:rPr lang="zh-CN" altLang="en-US" dirty="0"/>
              <a:t>号服务器配置为文件上传服务器，实现接收用户上传的文件保存到共享目录中。下面通过具体操作步骤进行讲解。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）挂载</a:t>
            </a:r>
            <a:r>
              <a:rPr lang="en-US" altLang="zh-CN" dirty="0"/>
              <a:t>NFS</a:t>
            </a:r>
            <a:r>
              <a:rPr lang="zh-CN" altLang="en-US" dirty="0"/>
              <a:t>共享目录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按照之前</a:t>
            </a:r>
            <a:r>
              <a:rPr lang="en-US" altLang="zh-CN" dirty="0"/>
              <a:t>2</a:t>
            </a:r>
            <a:r>
              <a:rPr lang="zh-CN" altLang="en-US" dirty="0"/>
              <a:t>号服务器的挂载方式，为</a:t>
            </a:r>
            <a:r>
              <a:rPr lang="en-US" altLang="zh-CN" dirty="0"/>
              <a:t>3</a:t>
            </a:r>
            <a:r>
              <a:rPr lang="zh-CN" altLang="en-US" dirty="0"/>
              <a:t>号服务器挂载共享目录，具体步骤如下。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8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配置文件上传服务器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812799" y="2011741"/>
            <a:ext cx="7640383" cy="3677859"/>
            <a:chOff x="3451224" y="3515221"/>
            <a:chExt cx="2177122" cy="384814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2177122" cy="38481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08559" y="3519090"/>
              <a:ext cx="2098074" cy="347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软件包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nfs-utils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创建目录并进行挂载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/data/share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mount 192.168.78.16:/share /data/share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实现开机自动挂载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echo '192.168.78.16:/share /data/share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defaults 0 0'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&gt;&gt;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fstab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77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配置文件上传服务器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）配置</a:t>
            </a:r>
            <a:r>
              <a:rPr lang="en-US" altLang="zh-CN" dirty="0"/>
              <a:t>Nginx</a:t>
            </a:r>
            <a:r>
              <a:rPr lang="zh-CN" altLang="en-US" dirty="0"/>
              <a:t>对请求数据量的限制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Nginx</a:t>
            </a:r>
            <a:r>
              <a:rPr lang="zh-CN" altLang="en-US" dirty="0" smtClean="0"/>
              <a:t>默认对客户端请求的数据限制为</a:t>
            </a:r>
            <a:r>
              <a:rPr lang="en-US" altLang="zh-CN" dirty="0" smtClean="0"/>
              <a:t>1M</a:t>
            </a:r>
            <a:r>
              <a:rPr lang="zh-CN" altLang="en-US" dirty="0" smtClean="0"/>
              <a:t>，超过指定大小将返回</a:t>
            </a:r>
            <a:r>
              <a:rPr lang="en-US" altLang="zh-CN" dirty="0" smtClean="0"/>
              <a:t>413</a:t>
            </a:r>
            <a:r>
              <a:rPr lang="zh-CN" altLang="en-US" dirty="0" smtClean="0"/>
              <a:t>错误。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 smtClean="0"/>
              <a:t>：</a:t>
            </a:r>
            <a:r>
              <a:rPr lang="en-US" altLang="zh-CN" dirty="0" err="1"/>
              <a:t>client_max_body_size</a:t>
            </a:r>
            <a:r>
              <a:rPr lang="zh-CN" altLang="en-US" dirty="0"/>
              <a:t>指令可以更改这个</a:t>
            </a:r>
            <a:r>
              <a:rPr lang="zh-CN" altLang="en-US" dirty="0" smtClean="0"/>
              <a:t>限制；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u="sng" dirty="0">
                <a:solidFill>
                  <a:srgbClr val="0070C0"/>
                </a:solidFill>
              </a:rPr>
              <a:t>范围</a:t>
            </a:r>
            <a:r>
              <a:rPr lang="zh-CN" altLang="en-US" dirty="0" smtClean="0"/>
              <a:t>：该指令可以</a:t>
            </a:r>
            <a:r>
              <a:rPr lang="zh-CN" altLang="en-US" dirty="0"/>
              <a:t>用于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server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块</a:t>
            </a:r>
            <a:r>
              <a:rPr lang="zh-CN" altLang="en-US" dirty="0" smtClean="0"/>
              <a:t>中；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接下来，在</a:t>
            </a:r>
            <a:r>
              <a:rPr lang="en-US" altLang="zh-CN" dirty="0"/>
              <a:t>Nginx</a:t>
            </a:r>
            <a:r>
              <a:rPr lang="zh-CN" altLang="en-US" dirty="0"/>
              <a:t>配置文件的</a:t>
            </a:r>
            <a:r>
              <a:rPr lang="en-US" altLang="zh-CN" dirty="0"/>
              <a:t>server</a:t>
            </a:r>
            <a:r>
              <a:rPr lang="zh-CN" altLang="en-US" dirty="0"/>
              <a:t>块中将最大数据量提高到</a:t>
            </a:r>
            <a:r>
              <a:rPr lang="en-US" altLang="zh-CN" dirty="0"/>
              <a:t>20M</a:t>
            </a:r>
            <a:r>
              <a:rPr lang="zh-CN" altLang="en-US" dirty="0"/>
              <a:t>，具体配置如下。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260600" y="4820515"/>
            <a:ext cx="4483098" cy="1021483"/>
            <a:chOff x="3245981" y="3515222"/>
            <a:chExt cx="2221449" cy="83809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245981" y="3515222"/>
              <a:ext cx="2221449" cy="83809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41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client_max_body_size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20m;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42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配置文件上传服务器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另外，还需要注意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  <a:r>
              <a:rPr lang="zh-CN" altLang="en-US" b="1" u="sng" dirty="0">
                <a:solidFill>
                  <a:srgbClr val="0070C0"/>
                </a:solidFill>
              </a:rPr>
              <a:t>中对于上传文件的限制，将限制增加到</a:t>
            </a:r>
            <a:r>
              <a:rPr lang="en-US" altLang="zh-CN" b="1" u="sng" dirty="0">
                <a:solidFill>
                  <a:srgbClr val="0070C0"/>
                </a:solidFill>
              </a:rPr>
              <a:t>10M</a:t>
            </a:r>
            <a:r>
              <a:rPr lang="zh-CN" altLang="en-US" b="1" u="sng" dirty="0">
                <a:solidFill>
                  <a:srgbClr val="0070C0"/>
                </a:solidFill>
              </a:rPr>
              <a:t>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016001" y="2623416"/>
            <a:ext cx="6997697" cy="2545485"/>
            <a:chOff x="2520026" y="3515222"/>
            <a:chExt cx="3467474" cy="208849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2520026" y="3515222"/>
              <a:ext cx="3448596" cy="208849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589249" y="3596383"/>
              <a:ext cx="3398251" cy="184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/lib/php.ini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post_max_size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20M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提交的最大限制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file_uploads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On	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是否允许文件上传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upload_max_filesize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10M	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上传文件最大限制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upload_tmp_dir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		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上传文件临时保存目录（默认使用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182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配置文件上传服务器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完成上述配置的更改后，执行如下命令使配置生效。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879601" y="2890116"/>
            <a:ext cx="5359398" cy="1262782"/>
            <a:chOff x="2520026" y="3515223"/>
            <a:chExt cx="2655670" cy="103607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2520026" y="3515223"/>
              <a:ext cx="2655670" cy="103607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589249" y="3596383"/>
              <a:ext cx="2586447" cy="782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 reload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reload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5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配置文件上传服务器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8338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）上传文件测试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在站点目录下编写一个</a:t>
            </a:r>
            <a:r>
              <a:rPr lang="en-US" altLang="zh-CN" dirty="0" err="1"/>
              <a:t>upload.php</a:t>
            </a:r>
            <a:r>
              <a:rPr lang="zh-CN" altLang="en-US" dirty="0"/>
              <a:t>文件进行上传测试，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 smtClean="0">
                <a:solidFill>
                  <a:srgbClr val="FF0000"/>
                </a:solidFill>
              </a:rPr>
              <a:t>内容请参考教材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为了确保</a:t>
            </a:r>
            <a:r>
              <a:rPr lang="en-US" altLang="zh-CN" dirty="0"/>
              <a:t>PHP</a:t>
            </a:r>
            <a:r>
              <a:rPr lang="zh-CN" altLang="en-US" dirty="0"/>
              <a:t>保存上传文件，需要预先创建</a:t>
            </a:r>
            <a:r>
              <a:rPr lang="en-US" altLang="zh-CN" dirty="0"/>
              <a:t>uploads</a:t>
            </a:r>
            <a:r>
              <a:rPr lang="zh-CN" altLang="en-US" dirty="0"/>
              <a:t>目录并设置</a:t>
            </a:r>
            <a:r>
              <a:rPr lang="en-US" altLang="zh-CN" dirty="0"/>
              <a:t>777</a:t>
            </a:r>
            <a:r>
              <a:rPr lang="zh-CN" altLang="en-US" dirty="0"/>
              <a:t>权限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362198" y="4067607"/>
            <a:ext cx="5359398" cy="1262782"/>
            <a:chOff x="2520026" y="3515223"/>
            <a:chExt cx="2655670" cy="103607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2520026" y="3515223"/>
              <a:ext cx="2655670" cy="103607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2589249" y="3596383"/>
              <a:ext cx="2586447" cy="729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/data/share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share]#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-m 777 uploads</a:t>
              </a: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3373" y="3915207"/>
            <a:ext cx="3686688" cy="160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2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8338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概念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MySQL</a:t>
            </a:r>
            <a:r>
              <a:rPr lang="zh-CN" altLang="en-US" dirty="0"/>
              <a:t>数据库是一个开放源代码的关系型</a:t>
            </a:r>
            <a:r>
              <a:rPr lang="zh-CN" altLang="en-US" dirty="0" smtClean="0"/>
              <a:t>数据库管理系统；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特点</a:t>
            </a:r>
            <a:r>
              <a:rPr lang="zh-CN" altLang="en-US" dirty="0" smtClean="0"/>
              <a:t>：具有</a:t>
            </a:r>
            <a:r>
              <a:rPr lang="zh-CN" altLang="en-US" dirty="0"/>
              <a:t>低成本、跨平台、高性能等特点，在</a:t>
            </a:r>
            <a:r>
              <a:rPr lang="en-US" altLang="zh-CN" dirty="0"/>
              <a:t>Web</a:t>
            </a:r>
            <a:r>
              <a:rPr lang="zh-CN" altLang="en-US" dirty="0"/>
              <a:t>应用领域广受</a:t>
            </a:r>
            <a:r>
              <a:rPr lang="zh-CN" altLang="en-US" dirty="0" smtClean="0"/>
              <a:t>欢迎。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8338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本</a:t>
            </a:r>
            <a:r>
              <a:rPr lang="zh-CN" altLang="en-US" dirty="0"/>
              <a:t>节将基于</a:t>
            </a:r>
            <a:r>
              <a:rPr lang="en-US" altLang="zh-CN" b="1" u="sng" dirty="0">
                <a:solidFill>
                  <a:srgbClr val="0070C0"/>
                </a:solidFill>
              </a:rPr>
              <a:t>MySQL 5.5</a:t>
            </a:r>
            <a:r>
              <a:rPr lang="zh-CN" altLang="en-US" b="1" u="sng" dirty="0">
                <a:solidFill>
                  <a:srgbClr val="0070C0"/>
                </a:solidFill>
              </a:rPr>
              <a:t>社区版</a:t>
            </a:r>
            <a:r>
              <a:rPr lang="zh-CN" altLang="en-US" dirty="0"/>
              <a:t>（</a:t>
            </a:r>
            <a:r>
              <a:rPr lang="en-US" altLang="zh-CN" dirty="0"/>
              <a:t>MySQL Community Server 5.5</a:t>
            </a:r>
            <a:r>
              <a:rPr lang="zh-CN" altLang="en-US" dirty="0"/>
              <a:t>）进行安装和使用，在官方网站</a:t>
            </a:r>
            <a:r>
              <a:rPr lang="en-US" altLang="zh-CN" b="1" u="sng" dirty="0">
                <a:solidFill>
                  <a:srgbClr val="0070C0"/>
                </a:solidFill>
              </a:rPr>
              <a:t>https://www.mysql.com</a:t>
            </a:r>
            <a:r>
              <a:rPr lang="zh-CN" altLang="en-US" dirty="0"/>
              <a:t>可以获取软件的下载，如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</p:txBody>
      </p:sp>
      <p:pic>
        <p:nvPicPr>
          <p:cNvPr id="50178" name="Picture 2" descr="电饭锅电饭锅电饭锅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08" y="3034203"/>
            <a:ext cx="641508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82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）解决系统和服务器端限制后验证测试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，使用</a:t>
            </a:r>
            <a:r>
              <a:rPr lang="en-US" altLang="zh-CN" dirty="0" err="1"/>
              <a:t>ApacheBench</a:t>
            </a:r>
            <a:r>
              <a:rPr lang="zh-CN" altLang="en-US" dirty="0"/>
              <a:t>工具进行</a:t>
            </a:r>
            <a:r>
              <a:rPr lang="en-US" altLang="zh-CN" b="1" u="sng" dirty="0">
                <a:solidFill>
                  <a:srgbClr val="0070C0"/>
                </a:solidFill>
              </a:rPr>
              <a:t>2000</a:t>
            </a:r>
            <a:r>
              <a:rPr lang="zh-CN" altLang="en-US" b="1" u="sng" dirty="0">
                <a:solidFill>
                  <a:srgbClr val="0070C0"/>
                </a:solidFill>
              </a:rPr>
              <a:t>并发</a:t>
            </a:r>
            <a:r>
              <a:rPr lang="zh-CN" altLang="en-US" dirty="0"/>
              <a:t>连接数测试，具体操作如下。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19199" y="3199178"/>
            <a:ext cx="6553200" cy="2655522"/>
            <a:chOff x="3497175" y="3515221"/>
            <a:chExt cx="889704" cy="159861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97175" y="3515221"/>
              <a:ext cx="889704" cy="15986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6156" y="3578203"/>
              <a:ext cx="850723" cy="135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./ab -n2000 -c2000 http://192.168.78.3/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Concurrency Level:      2000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Time taken for tests:   0.379 seconds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Complete requests:      2000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Failed requests:        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0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）编译安装</a:t>
            </a:r>
            <a:r>
              <a:rPr lang="en-US" altLang="zh-CN" b="1" u="sng" dirty="0">
                <a:solidFill>
                  <a:srgbClr val="0070C0"/>
                </a:solidFill>
              </a:rPr>
              <a:t>MySQL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MySQL</a:t>
            </a:r>
            <a:r>
              <a:rPr lang="zh-CN" altLang="en-US" dirty="0"/>
              <a:t>源码包下载到之前部署的</a:t>
            </a:r>
            <a:r>
              <a:rPr lang="en-US" altLang="zh-CN" dirty="0"/>
              <a:t>7</a:t>
            </a:r>
            <a:r>
              <a:rPr lang="zh-CN" altLang="en-US" dirty="0"/>
              <a:t>号服务器中，然后通过如下步骤进行安装。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544384" y="3113754"/>
            <a:ext cx="5999415" cy="3287046"/>
            <a:chOff x="3451224" y="3515222"/>
            <a:chExt cx="2972808" cy="3289692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972808" cy="328969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08062"/>
              <a:ext cx="2837123" cy="304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安装依赖包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gcc-c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++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cmake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ncurses-devel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解压文件，编译安装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mysql-5.5.53.tar.gz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mysql-5.5.53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mysql-5.5.53]#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cmake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-DDEFAULT_CHARSET=utf8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-DDEFAULT_COLLATION=utf8_general_ci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mysql-5.5.53]# make &amp;&amp; make install &amp;&amp; cd ..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50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）配置</a:t>
            </a:r>
            <a:r>
              <a:rPr lang="en-US" altLang="zh-CN" b="1" u="sng" dirty="0">
                <a:solidFill>
                  <a:srgbClr val="0070C0"/>
                </a:solidFill>
              </a:rPr>
              <a:t>MySQL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MySQL</a:t>
            </a:r>
            <a:r>
              <a:rPr lang="zh-CN" altLang="en-US" dirty="0"/>
              <a:t>默认配置文件位于“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，在</a:t>
            </a:r>
            <a:r>
              <a:rPr lang="en-US" altLang="zh-CN" dirty="0"/>
              <a:t>MySQL</a:t>
            </a:r>
            <a:r>
              <a:rPr lang="zh-CN" altLang="en-US" dirty="0"/>
              <a:t>安装后需要配置数据保存目录、</a:t>
            </a:r>
            <a:r>
              <a:rPr lang="en-US" altLang="zh-CN" dirty="0"/>
              <a:t>sock</a:t>
            </a:r>
            <a:r>
              <a:rPr lang="zh-CN" altLang="en-US" dirty="0"/>
              <a:t>文件保存目录和工作用户。具体操作如下。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97098" y="3775304"/>
            <a:ext cx="4895602" cy="2523897"/>
            <a:chOff x="3451224" y="3515222"/>
            <a:chExt cx="2425851" cy="2525928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425851" cy="252592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4" y="3608062"/>
              <a:ext cx="2346801" cy="23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编辑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的配置文件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my.cnf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找到如下配置进行更改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datadir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=/data/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数据保存目录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socket=/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mysql.sock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文件保存目录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user=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的工作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3490326" y="3773914"/>
            <a:ext cx="5059617" cy="1196453"/>
            <a:chOff x="3451224" y="3515222"/>
            <a:chExt cx="2507123" cy="119741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507122" cy="119741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4" y="3608062"/>
              <a:ext cx="2428073" cy="83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②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根据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my.cnf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中的配置，创建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useradd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nologin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-M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63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在完成配置后，执行</a:t>
            </a:r>
            <a:r>
              <a:rPr lang="en-US" altLang="zh-CN" dirty="0"/>
              <a:t>MySQL</a:t>
            </a:r>
            <a:r>
              <a:rPr lang="zh-CN" altLang="en-US" dirty="0"/>
              <a:t>中的</a:t>
            </a:r>
            <a:r>
              <a:rPr lang="en-US" altLang="zh-CN" b="1" u="sng" dirty="0" err="1">
                <a:solidFill>
                  <a:srgbClr val="0070C0"/>
                </a:solidFill>
              </a:rPr>
              <a:t>mysql_install_db</a:t>
            </a:r>
            <a:r>
              <a:rPr lang="zh-CN" altLang="en-US" b="1" u="sng" dirty="0">
                <a:solidFill>
                  <a:srgbClr val="0070C0"/>
                </a:solidFill>
              </a:rPr>
              <a:t>程序</a:t>
            </a:r>
            <a:r>
              <a:rPr lang="zh-CN" altLang="en-US" dirty="0"/>
              <a:t>初始化数据库，初始化后将会在数据保存目录中生成数据库文件。具体操作如下。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587500" y="3450423"/>
            <a:ext cx="5969000" cy="1196453"/>
            <a:chOff x="3451224" y="3515222"/>
            <a:chExt cx="2507123" cy="119741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507122" cy="119741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4" y="3608062"/>
              <a:ext cx="2428073" cy="889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./scripts/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mysql_install_db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811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）启动</a:t>
            </a:r>
            <a:r>
              <a:rPr lang="en-US" altLang="zh-CN" b="1" u="sng" dirty="0">
                <a:solidFill>
                  <a:srgbClr val="0070C0"/>
                </a:solidFill>
              </a:rPr>
              <a:t>MySQL</a:t>
            </a:r>
            <a:r>
              <a:rPr lang="zh-CN" altLang="en-US" b="1" u="sng" dirty="0">
                <a:solidFill>
                  <a:srgbClr val="0070C0"/>
                </a:solidFill>
              </a:rPr>
              <a:t>并添加到服务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完成</a:t>
            </a:r>
            <a:r>
              <a:rPr lang="en-US" altLang="zh-CN" dirty="0"/>
              <a:t>MySQL</a:t>
            </a:r>
            <a:r>
              <a:rPr lang="zh-CN" altLang="en-US" dirty="0"/>
              <a:t>的配置和数据库初始化后，即可启动</a:t>
            </a:r>
            <a:r>
              <a:rPr lang="en-US" altLang="zh-CN" dirty="0"/>
              <a:t>MySQL</a:t>
            </a:r>
            <a:r>
              <a:rPr lang="zh-CN" altLang="en-US" dirty="0"/>
              <a:t>服务。具体操作如下。</a:t>
            </a: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977900" y="3196423"/>
            <a:ext cx="7169561" cy="1693077"/>
            <a:chOff x="3451224" y="3515222"/>
            <a:chExt cx="2554787" cy="1694440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554787" cy="169444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 w="38100" algn="ctr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30274" y="3608062"/>
              <a:ext cx="2428073" cy="1386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support-files/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mysql.server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--add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813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MySQL</a:t>
            </a:r>
            <a:r>
              <a:rPr lang="zh-CN" altLang="en-US" b="1" u="sng" dirty="0">
                <a:solidFill>
                  <a:srgbClr val="0070C0"/>
                </a:solidFill>
              </a:rPr>
              <a:t>默认监听</a:t>
            </a:r>
            <a:r>
              <a:rPr lang="en-US" altLang="zh-CN" b="1" u="sng" dirty="0">
                <a:solidFill>
                  <a:srgbClr val="0070C0"/>
                </a:solidFill>
              </a:rPr>
              <a:t>3306</a:t>
            </a:r>
            <a:r>
              <a:rPr lang="zh-CN" altLang="en-US" b="1" u="sng" dirty="0">
                <a:solidFill>
                  <a:srgbClr val="0070C0"/>
                </a:solidFill>
              </a:rPr>
              <a:t>端口</a:t>
            </a:r>
            <a:r>
              <a:rPr lang="zh-CN" altLang="en-US" dirty="0"/>
              <a:t>。启动</a:t>
            </a:r>
            <a:r>
              <a:rPr lang="en-US" altLang="zh-CN" dirty="0"/>
              <a:t>MySQL</a:t>
            </a:r>
            <a:r>
              <a:rPr lang="zh-CN" altLang="en-US" dirty="0"/>
              <a:t>后，可以用如下命令查看</a:t>
            </a:r>
            <a:r>
              <a:rPr lang="en-US" altLang="zh-CN" dirty="0"/>
              <a:t>MySQL</a:t>
            </a:r>
            <a:r>
              <a:rPr lang="zh-CN" altLang="en-US" dirty="0"/>
              <a:t>正在监听的端口。</a:t>
            </a: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977900" y="3196423"/>
            <a:ext cx="7169561" cy="1299377"/>
            <a:chOff x="3451224" y="3515222"/>
            <a:chExt cx="2554787" cy="1300423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554787" cy="130042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 w="38100" algn="ctr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30274" y="3608062"/>
              <a:ext cx="2428073" cy="889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netstat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tnlp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| grep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0    0   0.0.0.0:3306    0.0.0.0:*      LISTEN      15919/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mysqld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57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1835" y="2576123"/>
            <a:ext cx="7474581" cy="2293037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6" name="椭圆 15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52499" y="2638336"/>
            <a:ext cx="7261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另外，为了允许集群中的其他服务器通过</a:t>
            </a:r>
            <a:r>
              <a:rPr lang="en-US" altLang="zh-CN" dirty="0"/>
              <a:t>3306</a:t>
            </a:r>
            <a:r>
              <a:rPr lang="zh-CN" altLang="zh-CN" dirty="0"/>
              <a:t>端口访问</a:t>
            </a:r>
            <a:r>
              <a:rPr lang="en-US" altLang="zh-CN" dirty="0"/>
              <a:t>MySQL</a:t>
            </a:r>
            <a:r>
              <a:rPr lang="zh-CN" altLang="zh-CN" dirty="0"/>
              <a:t>服务器，还需要配置防火墙规则，开放</a:t>
            </a:r>
            <a:r>
              <a:rPr lang="en-US" altLang="zh-CN" dirty="0"/>
              <a:t>3306</a:t>
            </a:r>
            <a:r>
              <a:rPr lang="zh-CN" altLang="zh-CN" dirty="0"/>
              <a:t>端口，具体操作如下。</a:t>
            </a:r>
          </a:p>
        </p:txBody>
      </p:sp>
      <p:sp>
        <p:nvSpPr>
          <p:cNvPr id="3" name="矩形 2"/>
          <p:cNvSpPr/>
          <p:nvPr/>
        </p:nvSpPr>
        <p:spPr>
          <a:xfrm>
            <a:off x="979799" y="3738265"/>
            <a:ext cx="7234261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u="sng" dirty="0">
                <a:solidFill>
                  <a:srgbClr val="0070C0"/>
                </a:solidFill>
              </a:rPr>
              <a:t>[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root@localhost</a:t>
            </a:r>
            <a:r>
              <a:rPr lang="en-US" altLang="zh-CN" sz="1600" b="1" u="sng" dirty="0">
                <a:solidFill>
                  <a:srgbClr val="0070C0"/>
                </a:solidFill>
              </a:rPr>
              <a:t> ~]#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iptables</a:t>
            </a:r>
            <a:r>
              <a:rPr lang="en-US" altLang="zh-CN" sz="1600" b="1" u="sng" dirty="0">
                <a:solidFill>
                  <a:srgbClr val="0070C0"/>
                </a:solidFill>
              </a:rPr>
              <a:t> -I INPUT -p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tcp</a:t>
            </a:r>
            <a:r>
              <a:rPr lang="en-US" altLang="zh-CN" sz="1600" b="1" u="sng" dirty="0">
                <a:solidFill>
                  <a:srgbClr val="0070C0"/>
                </a:solidFill>
              </a:rPr>
              <a:t> --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dport</a:t>
            </a:r>
            <a:r>
              <a:rPr lang="en-US" altLang="zh-CN" sz="1600" b="1" u="sng" dirty="0">
                <a:solidFill>
                  <a:srgbClr val="0070C0"/>
                </a:solidFill>
              </a:rPr>
              <a:t> 3306 -j ACCEPT</a:t>
            </a:r>
            <a:endParaRPr lang="zh-CN" altLang="zh-CN" sz="16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u="sng" dirty="0">
                <a:solidFill>
                  <a:srgbClr val="0070C0"/>
                </a:solidFill>
              </a:rPr>
              <a:t>[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root@localhost</a:t>
            </a:r>
            <a:r>
              <a:rPr lang="en-US" altLang="zh-CN" sz="1600" b="1" u="sng" dirty="0">
                <a:solidFill>
                  <a:srgbClr val="0070C0"/>
                </a:solidFill>
              </a:rPr>
              <a:t> ~]# service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iptables</a:t>
            </a:r>
            <a:r>
              <a:rPr lang="en-US" altLang="zh-CN" sz="1600" b="1" u="sng" dirty="0">
                <a:solidFill>
                  <a:srgbClr val="0070C0"/>
                </a:solidFill>
              </a:rPr>
              <a:t> save</a:t>
            </a:r>
            <a:endParaRPr lang="zh-CN" altLang="zh-CN" sz="1600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0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中的用户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MySQL</a:t>
            </a:r>
            <a:r>
              <a:rPr lang="zh-CN" altLang="en-US" dirty="0"/>
              <a:t>数据库管理系统通过</a:t>
            </a:r>
            <a:r>
              <a:rPr lang="zh-CN" altLang="en-US" b="1" u="sng" dirty="0">
                <a:solidFill>
                  <a:srgbClr val="0070C0"/>
                </a:solidFill>
              </a:rPr>
              <a:t>用户身份机制</a:t>
            </a:r>
            <a:r>
              <a:rPr lang="zh-CN" altLang="en-US" dirty="0"/>
              <a:t>来管理数据库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安装数据库后，</a:t>
            </a:r>
            <a:r>
              <a:rPr lang="en-US" altLang="zh-CN" dirty="0"/>
              <a:t>MySQL</a:t>
            </a:r>
            <a:r>
              <a:rPr lang="zh-CN" altLang="en-US" dirty="0"/>
              <a:t>提供了一个拥有</a:t>
            </a:r>
            <a:r>
              <a:rPr lang="zh-CN" altLang="en-US" b="1" u="sng" dirty="0">
                <a:solidFill>
                  <a:srgbClr val="0070C0"/>
                </a:solidFill>
              </a:rPr>
              <a:t>最高权限的</a:t>
            </a:r>
            <a:r>
              <a:rPr lang="en-US" altLang="zh-CN" b="1" u="sng" dirty="0">
                <a:solidFill>
                  <a:srgbClr val="0070C0"/>
                </a:solidFill>
              </a:rPr>
              <a:t>root</a:t>
            </a:r>
            <a:r>
              <a:rPr lang="zh-CN" altLang="en-US" b="1" u="sng" dirty="0">
                <a:solidFill>
                  <a:srgbClr val="0070C0"/>
                </a:solidFill>
              </a:rPr>
              <a:t>用户</a:t>
            </a:r>
            <a:r>
              <a:rPr lang="zh-CN" altLang="en-US" dirty="0"/>
              <a:t>，在默认情况下并没有登录密码，且允许匿名登录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为了</a:t>
            </a:r>
            <a:r>
              <a:rPr lang="zh-CN" altLang="en-US" dirty="0"/>
              <a:t>保护数据库的安全，接下来对</a:t>
            </a:r>
            <a:r>
              <a:rPr lang="en-US" altLang="zh-CN" dirty="0"/>
              <a:t>MySQL</a:t>
            </a:r>
            <a:r>
              <a:rPr lang="zh-CN" altLang="en-US" dirty="0"/>
              <a:t>中的用户进行配置。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中的用户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529430" y="1841940"/>
            <a:ext cx="4309271" cy="1371156"/>
            <a:chOff x="3428551" y="3494301"/>
            <a:chExt cx="551140" cy="478774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428551" y="3494301"/>
              <a:ext cx="551140" cy="4787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460119" y="3503171"/>
              <a:ext cx="519572" cy="4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de-DE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启动</a:t>
              </a: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de-DE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客户端工具，登录数据库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/usr/local/mysql/bin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bin]# ./mysql</a:t>
              </a:r>
            </a:p>
          </p:txBody>
        </p: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88998" y="4160277"/>
            <a:ext cx="7175498" cy="2164331"/>
            <a:chOff x="3225659" y="3494301"/>
            <a:chExt cx="776470" cy="755731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225659" y="3494301"/>
              <a:ext cx="776470" cy="75573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247218" y="3512041"/>
              <a:ext cx="727631" cy="65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客户端中依次输入如下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语句执行：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UPDATE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mysql.user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SET password=password('123456') WHERE user='root';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DELETE FROM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mysql.user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WHERE user='';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FLUSH PRIVILEGES;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EXIT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251038" y="20674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7766462" y="5124456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3804248" y="2725624"/>
            <a:ext cx="4876614" cy="1371156"/>
            <a:chOff x="3428551" y="3494301"/>
            <a:chExt cx="561374" cy="478774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28551" y="3494301"/>
              <a:ext cx="551140" cy="47877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438785" y="3503171"/>
              <a:ext cx="551140" cy="4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完成上述操作后，输入用户名</a:t>
              </a: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和密码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123456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重新登录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 bin]# ./mysql -uroot -p123456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mysql&gt; EXIT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8261562" y="310086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1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LNMP</a:t>
            </a:r>
            <a:r>
              <a:rPr lang="zh-CN" altLang="en-US" dirty="0"/>
              <a:t>环境，</a:t>
            </a:r>
            <a:r>
              <a:rPr lang="zh-CN" altLang="en-US" b="1" u="sng" dirty="0">
                <a:solidFill>
                  <a:srgbClr val="0070C0"/>
                </a:solidFill>
              </a:rPr>
              <a:t>最简单的部署方案</a:t>
            </a:r>
            <a:r>
              <a:rPr lang="zh-CN" altLang="en-US" dirty="0"/>
              <a:t>是将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Nginx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全部安装在一台服务器中，但这样的方案只适合小型网站。当网站中的数据达到一定规模以后，数据库最</a:t>
            </a:r>
            <a:r>
              <a:rPr lang="zh-CN" altLang="en-US" b="1" u="sng" dirty="0">
                <a:solidFill>
                  <a:srgbClr val="0070C0"/>
                </a:solidFill>
              </a:rPr>
              <a:t>容易产生瓶颈</a:t>
            </a:r>
            <a:r>
              <a:rPr lang="zh-CN" altLang="en-US" dirty="0"/>
              <a:t>。为了在集群环境中减轻数据库方面的压力，可以部署多台</a:t>
            </a:r>
            <a:r>
              <a:rPr lang="en-US" altLang="zh-CN" b="1" u="sng" dirty="0">
                <a:solidFill>
                  <a:srgbClr val="0070C0"/>
                </a:solidFill>
              </a:rPr>
              <a:t>MySQL</a:t>
            </a:r>
            <a:r>
              <a:rPr lang="zh-CN" altLang="en-US" dirty="0"/>
              <a:t>服务器实现</a:t>
            </a:r>
            <a:r>
              <a:rPr lang="zh-CN" altLang="en-US" b="1" u="sng" dirty="0">
                <a:solidFill>
                  <a:srgbClr val="0070C0"/>
                </a:solidFill>
              </a:rPr>
              <a:t>主从复制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9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）克隆虚拟机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7</a:t>
            </a:r>
            <a:r>
              <a:rPr lang="zh-CN" altLang="en-US" dirty="0"/>
              <a:t>号服务器中完成</a:t>
            </a:r>
            <a:r>
              <a:rPr lang="en-US" altLang="zh-CN" dirty="0"/>
              <a:t>MySQL</a:t>
            </a:r>
            <a:r>
              <a:rPr lang="zh-CN" altLang="en-US" dirty="0"/>
              <a:t>的安装后，克隆出</a:t>
            </a:r>
            <a:r>
              <a:rPr lang="en-US" altLang="zh-CN" dirty="0"/>
              <a:t>8</a:t>
            </a:r>
            <a:r>
              <a:rPr lang="zh-CN" altLang="en-US" dirty="0"/>
              <a:t>号服务器。克隆后启动</a:t>
            </a:r>
            <a:r>
              <a:rPr lang="en-US" altLang="zh-CN" dirty="0"/>
              <a:t>8</a:t>
            </a:r>
            <a:r>
              <a:rPr lang="zh-CN" altLang="en-US" dirty="0"/>
              <a:t>号服务器，执行</a:t>
            </a:r>
            <a:r>
              <a:rPr lang="en-US" altLang="zh-CN" dirty="0"/>
              <a:t>netconfig.sh</a:t>
            </a:r>
            <a:r>
              <a:rPr lang="zh-CN" altLang="en-US" dirty="0"/>
              <a:t>脚本配置网络，将</a:t>
            </a:r>
            <a:r>
              <a:rPr lang="en-US" altLang="zh-CN" dirty="0"/>
              <a:t>IP</a:t>
            </a:r>
            <a:r>
              <a:rPr lang="zh-CN" altLang="en-US" dirty="0"/>
              <a:t>地址设置为</a:t>
            </a:r>
            <a:r>
              <a:rPr lang="en-US" altLang="zh-CN" dirty="0"/>
              <a:t>192.168.78.18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8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41835" y="2576123"/>
            <a:ext cx="7474581" cy="2084777"/>
            <a:chOff x="971600" y="1988840"/>
            <a:chExt cx="7200728" cy="2160240"/>
          </a:xfrm>
        </p:grpSpPr>
        <p:sp>
          <p:nvSpPr>
            <p:cNvPr id="9" name="流程图: 过程 8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2" name="椭圆 11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78560" y="2926074"/>
            <a:ext cx="7438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smtClean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支持连接处理方式的类型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poll</a:t>
            </a:r>
            <a:r>
              <a:rPr lang="zh-CN" altLang="en-US" dirty="0"/>
              <a:t>、</a:t>
            </a:r>
            <a:r>
              <a:rPr lang="en-US" altLang="zh-CN" dirty="0" err="1"/>
              <a:t>kqueue</a:t>
            </a:r>
            <a:r>
              <a:rPr lang="zh-CN" altLang="en-US" dirty="0"/>
              <a:t>、</a:t>
            </a:r>
            <a:r>
              <a:rPr lang="en-US" altLang="zh-CN" dirty="0" err="1"/>
              <a:t>epoll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 smtClean="0">
                <a:solidFill>
                  <a:srgbClr val="0070C0"/>
                </a:solidFill>
              </a:rPr>
              <a:t>默认</a:t>
            </a:r>
            <a:r>
              <a:rPr lang="zh-CN" altLang="en-US" b="1" u="sng" dirty="0">
                <a:solidFill>
                  <a:srgbClr val="0070C0"/>
                </a:solidFill>
              </a:rPr>
              <a:t>值</a:t>
            </a:r>
            <a:r>
              <a:rPr lang="zh-CN" altLang="en-US" dirty="0" smtClean="0"/>
              <a:t>：会</a:t>
            </a:r>
            <a:r>
              <a:rPr lang="zh-CN" altLang="en-US" dirty="0"/>
              <a:t>自动选择最适合系统的</a:t>
            </a:r>
            <a:r>
              <a:rPr lang="zh-CN" altLang="en-US" dirty="0" smtClean="0"/>
              <a:t>方式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3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）主服务器开启</a:t>
            </a:r>
            <a:r>
              <a:rPr lang="en-US" altLang="zh-CN" b="1" u="sng" dirty="0">
                <a:solidFill>
                  <a:srgbClr val="0070C0"/>
                </a:solidFill>
              </a:rPr>
              <a:t>bin</a:t>
            </a:r>
            <a:r>
              <a:rPr lang="zh-CN" altLang="en-US" b="1" u="sng" dirty="0">
                <a:solidFill>
                  <a:srgbClr val="0070C0"/>
                </a:solidFill>
              </a:rPr>
              <a:t>日志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bin</a:t>
            </a:r>
            <a:r>
              <a:rPr lang="zh-CN" altLang="en-US" dirty="0"/>
              <a:t>日志（二进制日志）功能用于记录数据发生的改变，可以用于数据库的增量备份、数据库之间的复制等操作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7</a:t>
            </a:r>
            <a:r>
              <a:rPr lang="zh-CN" altLang="en-US" dirty="0"/>
              <a:t>号服务器中执行“</a:t>
            </a:r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命令编辑</a:t>
            </a:r>
            <a:r>
              <a:rPr lang="en-US" altLang="zh-CN" dirty="0"/>
              <a:t>MySQL</a:t>
            </a:r>
            <a:r>
              <a:rPr lang="zh-CN" altLang="en-US" dirty="0"/>
              <a:t>的配置文件，在“</a:t>
            </a:r>
            <a:r>
              <a:rPr lang="en-US" altLang="zh-CN" dirty="0"/>
              <a:t>[</a:t>
            </a:r>
            <a:r>
              <a:rPr lang="en-US" altLang="zh-CN" dirty="0" err="1"/>
              <a:t>mysqld</a:t>
            </a:r>
            <a:r>
              <a:rPr lang="en-US" altLang="zh-CN" dirty="0"/>
              <a:t>]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节中添加如下配置，开启主服务器的</a:t>
            </a:r>
            <a:r>
              <a:rPr lang="en-US" altLang="zh-CN" dirty="0"/>
              <a:t>bin</a:t>
            </a:r>
            <a:r>
              <a:rPr lang="zh-CN" altLang="en-US" dirty="0"/>
              <a:t>日志功能。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8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015178" y="2122664"/>
            <a:ext cx="7049321" cy="1581715"/>
            <a:chOff x="3474760" y="3515222"/>
            <a:chExt cx="1644072" cy="1297751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82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log-bin=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mysqlbin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-log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server-id=17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44500" y="3889465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上述配置中，第</a:t>
            </a:r>
            <a:r>
              <a:rPr lang="en-US" altLang="zh-CN" dirty="0"/>
              <a:t>1</a:t>
            </a:r>
            <a:r>
              <a:rPr lang="zh-CN" altLang="zh-CN" dirty="0"/>
              <a:t>行表示创建</a:t>
            </a:r>
            <a:r>
              <a:rPr lang="en-US" altLang="zh-CN" dirty="0"/>
              <a:t>bin</a:t>
            </a:r>
            <a:r>
              <a:rPr lang="zh-CN" altLang="zh-CN" dirty="0"/>
              <a:t>日志并将日志文件命名为</a:t>
            </a:r>
            <a:r>
              <a:rPr lang="en-US" altLang="zh-CN" dirty="0" err="1"/>
              <a:t>mysqlbin</a:t>
            </a:r>
            <a:r>
              <a:rPr lang="en-US" altLang="zh-CN" dirty="0"/>
              <a:t>-log</a:t>
            </a:r>
            <a:r>
              <a:rPr lang="zh-CN" altLang="zh-CN" dirty="0"/>
              <a:t>，第</a:t>
            </a:r>
            <a:r>
              <a:rPr lang="en-US" altLang="zh-CN" dirty="0"/>
              <a:t>2</a:t>
            </a:r>
            <a:r>
              <a:rPr lang="zh-CN" altLang="zh-CN" dirty="0"/>
              <a:t>行表示服务器的唯一</a:t>
            </a:r>
            <a:r>
              <a:rPr lang="en-US" altLang="zh-CN" dirty="0"/>
              <a:t>ID</a:t>
            </a:r>
            <a:r>
              <a:rPr lang="zh-CN" altLang="zh-CN" dirty="0"/>
              <a:t>，此处用</a:t>
            </a:r>
            <a:r>
              <a:rPr lang="en-US" altLang="zh-CN" dirty="0"/>
              <a:t>IP</a:t>
            </a:r>
            <a:r>
              <a:rPr lang="zh-CN" altLang="zh-CN" dirty="0"/>
              <a:t>地址的最后一位作为</a:t>
            </a:r>
            <a:r>
              <a:rPr lang="en-US" altLang="zh-CN" dirty="0"/>
              <a:t>ID</a:t>
            </a:r>
            <a:r>
              <a:rPr lang="zh-CN" altLang="zh-CN" dirty="0"/>
              <a:t>（也可以用其他值）。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0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44488" y="3208730"/>
            <a:ext cx="6831112" cy="2036372"/>
            <a:chOff x="3474760" y="3515223"/>
            <a:chExt cx="1369162" cy="167078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369162" cy="167078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13248" y="3533863"/>
              <a:ext cx="1330674" cy="1489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/data/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| grep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mysqlbin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----. 1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107 Nov 16 15:39 mysqlbin-log.000001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----. 1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22 Nov 16 15:39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mysqlbin-log.index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在更改配置文件后，执行“</a:t>
            </a:r>
            <a:r>
              <a:rPr lang="en-US" altLang="zh-CN" dirty="0"/>
              <a:t>service </a:t>
            </a:r>
            <a:r>
              <a:rPr lang="en-US" altLang="zh-CN" dirty="0" err="1"/>
              <a:t>mysql</a:t>
            </a:r>
            <a:r>
              <a:rPr lang="en-US" altLang="zh-CN" dirty="0"/>
              <a:t> restart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重启</a:t>
            </a:r>
            <a:r>
              <a:rPr lang="en-US" altLang="zh-CN" dirty="0"/>
              <a:t>MySQL</a:t>
            </a:r>
            <a:r>
              <a:rPr lang="zh-CN" altLang="en-US" dirty="0"/>
              <a:t>服务，然后在</a:t>
            </a:r>
            <a:r>
              <a:rPr lang="en-US" altLang="zh-CN" dirty="0"/>
              <a:t>MySQL</a:t>
            </a:r>
            <a:r>
              <a:rPr lang="zh-CN" altLang="en-US" dirty="0"/>
              <a:t>的数据目录下即可查看</a:t>
            </a:r>
            <a:r>
              <a:rPr lang="en-US" altLang="zh-CN" dirty="0"/>
              <a:t>bin</a:t>
            </a:r>
            <a:r>
              <a:rPr lang="zh-CN" altLang="en-US" dirty="0"/>
              <a:t>日志文件，如下所示。</a:t>
            </a:r>
          </a:p>
        </p:txBody>
      </p:sp>
      <p:sp>
        <p:nvSpPr>
          <p:cNvPr id="3" name="矩形 2"/>
          <p:cNvSpPr/>
          <p:nvPr/>
        </p:nvSpPr>
        <p:spPr>
          <a:xfrm>
            <a:off x="355600" y="5216436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上述文件是数据库生成的操作日志，这些文件由</a:t>
            </a:r>
            <a:r>
              <a:rPr lang="en-US" altLang="zh-CN" dirty="0"/>
              <a:t>MySQL</a:t>
            </a:r>
            <a:r>
              <a:rPr lang="zh-CN" altLang="zh-CN" dirty="0"/>
              <a:t>自动管理。当需要和其他服务器数据同步时，会通过这些日志来读取数据库的更改记录。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2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）创建用于主从复制的用户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主从复制的过程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“从服务器”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号）获取“主服务器”（</a:t>
            </a:r>
            <a:r>
              <a:rPr lang="en-US" altLang="zh-CN" dirty="0"/>
              <a:t>7</a:t>
            </a:r>
            <a:r>
              <a:rPr lang="zh-CN" altLang="en-US" dirty="0"/>
              <a:t>号）中的数据以实现数据</a:t>
            </a:r>
            <a:r>
              <a:rPr lang="zh-CN" altLang="en-US" dirty="0" smtClean="0"/>
              <a:t>同步；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“从服务器”</a:t>
            </a:r>
            <a:r>
              <a:rPr lang="zh-CN" altLang="en-US" dirty="0"/>
              <a:t>在获取数据时必须要使用一个用户账号来登录</a:t>
            </a:r>
            <a:r>
              <a:rPr lang="zh-CN" altLang="en-US" dirty="0" smtClean="0"/>
              <a:t>“主服务器”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在“主服务器”中创建一个专门用于“从服务器”登录的用户</a:t>
            </a:r>
            <a:r>
              <a:rPr lang="zh-CN" altLang="en-US" dirty="0" smtClean="0"/>
              <a:t>账户。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23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77800" y="2243530"/>
            <a:ext cx="8801100" cy="2861873"/>
            <a:chOff x="3474760" y="3515223"/>
            <a:chExt cx="1369162" cy="193729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369162" cy="193729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13248" y="3533863"/>
              <a:ext cx="1330674" cy="181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登录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uroot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-p123456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执行如下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语句创建用户，分配权限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用户名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slave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，密码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123456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，仅客户端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192.168.78.18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可登录，“*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.*”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表示可操作所有的数据库和表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GRANT REPLICATION SLAVE ON *.* TO 'slave'@'192.168.78.18'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IDENTIFIED BY '123456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88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）查看主服务器</a:t>
            </a:r>
            <a:r>
              <a:rPr lang="en-US" altLang="zh-CN" b="1" u="sng" dirty="0">
                <a:solidFill>
                  <a:srgbClr val="0070C0"/>
                </a:solidFill>
              </a:rPr>
              <a:t>bin</a:t>
            </a:r>
            <a:r>
              <a:rPr lang="zh-CN" altLang="en-US" b="1" u="sng" dirty="0">
                <a:solidFill>
                  <a:srgbClr val="0070C0"/>
                </a:solidFill>
              </a:rPr>
              <a:t>日志状态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MySQL</a:t>
            </a:r>
            <a:r>
              <a:rPr lang="zh-CN" altLang="en-US" dirty="0"/>
              <a:t>客户端程序中执行“</a:t>
            </a:r>
            <a:r>
              <a:rPr lang="en-US" altLang="zh-CN" dirty="0"/>
              <a:t>SHOW MASTER STATUS”</a:t>
            </a:r>
            <a:r>
              <a:rPr lang="zh-CN" altLang="en-US" dirty="0"/>
              <a:t>语句查看当前</a:t>
            </a:r>
            <a:r>
              <a:rPr lang="en-US" altLang="zh-CN" dirty="0"/>
              <a:t>bin</a:t>
            </a:r>
            <a:r>
              <a:rPr lang="zh-CN" altLang="en-US" dirty="0"/>
              <a:t>日志的状态，用于指定“从服务器”为了同步数据而读取“主服务器”二进制日志的位置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2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316350" y="2086850"/>
            <a:ext cx="6324600" cy="2861873"/>
            <a:chOff x="3474760" y="3515223"/>
            <a:chExt cx="983900" cy="193729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983900" cy="193729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13248" y="3533863"/>
              <a:ext cx="945412" cy="181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SHOW MASTER STATUS;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+---------------------+----------+--------------+------------------+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| File                   | Position |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Binlog_Do_DB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|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Binlog_Ignore_DB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|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+---------------------+----------+--------------+------------------+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| mysqlbin-log.000001 |       262 |                 |                     |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+---------------------+----------+--------------+------------------+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38338" y="4974123"/>
            <a:ext cx="879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上述输出结果中，</a:t>
            </a:r>
            <a:r>
              <a:rPr lang="en-US" altLang="zh-CN" dirty="0"/>
              <a:t>File</a:t>
            </a:r>
            <a:r>
              <a:rPr lang="zh-CN" altLang="zh-CN" dirty="0"/>
              <a:t>字段表示日志文件的名称，</a:t>
            </a:r>
            <a:r>
              <a:rPr lang="en-US" altLang="zh-CN" dirty="0"/>
              <a:t>Position</a:t>
            </a:r>
            <a:r>
              <a:rPr lang="zh-CN" altLang="zh-CN" dirty="0"/>
              <a:t>字段表示当前记录的位置。配置主从同步时，需要在“从服务器”中指定这些信息来确定同步的日志文件和位置。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2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5</a:t>
            </a:r>
            <a:r>
              <a:rPr lang="zh-CN" altLang="en-US" b="1" u="sng" dirty="0">
                <a:solidFill>
                  <a:srgbClr val="0070C0"/>
                </a:solidFill>
              </a:rPr>
              <a:t>）配置从服务器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8</a:t>
            </a:r>
            <a:r>
              <a:rPr lang="zh-CN" altLang="en-US" dirty="0"/>
              <a:t>号服务器中编辑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</a:t>
            </a:r>
            <a:r>
              <a:rPr lang="zh-CN" altLang="en-US" dirty="0"/>
              <a:t>配置文件，配置“从服务器”的唯一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563754" y="3293354"/>
            <a:ext cx="6324600" cy="770651"/>
            <a:chOff x="3474760" y="3515224"/>
            <a:chExt cx="983900" cy="52167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4"/>
              <a:ext cx="983900" cy="52167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513248" y="3533863"/>
              <a:ext cx="945412" cy="31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server-id=18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58854" y="4379436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在完成配置后，执行“</a:t>
            </a:r>
            <a:r>
              <a:rPr lang="en-US" altLang="zh-CN" dirty="0"/>
              <a:t>service </a:t>
            </a:r>
            <a:r>
              <a:rPr lang="en-US" altLang="zh-CN" dirty="0" err="1"/>
              <a:t>mysql</a:t>
            </a:r>
            <a:r>
              <a:rPr lang="en-US" altLang="zh-CN" dirty="0"/>
              <a:t> restart</a:t>
            </a:r>
            <a:r>
              <a:rPr lang="zh-CN" altLang="zh-CN" dirty="0"/>
              <a:t>”命令使配置生效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4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客户端工具登录“从服务器”，执行如下</a:t>
            </a:r>
            <a:r>
              <a:rPr lang="en-US" altLang="zh-CN" dirty="0"/>
              <a:t>SQL</a:t>
            </a:r>
            <a:r>
              <a:rPr lang="zh-CN" altLang="en-US" dirty="0"/>
              <a:t>语句实现“从服务器”自动同步“主服务器”。具体操作如下。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63126" y="3244935"/>
            <a:ext cx="7871278" cy="2381165"/>
            <a:chOff x="3474760" y="3515225"/>
            <a:chExt cx="855527" cy="161188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5"/>
              <a:ext cx="855527" cy="161188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513248" y="3533863"/>
              <a:ext cx="817039" cy="1562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CHANGE MASTER TO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='192.168.78.17',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master_user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='slave',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master_password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='123456',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master_log_file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='mysqlbin-log.000001',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master_log_pos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=262;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START SLAVE;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SHOW SLAVE STATUS \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查询结果请参考教材</a:t>
              </a:r>
              <a:endParaRPr lang="en-US" altLang="zh-CN" sz="1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en-US" altLang="zh-CN" sz="1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06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客户端工具登录“从服务器”，执行如下</a:t>
            </a:r>
            <a:r>
              <a:rPr lang="en-US" altLang="zh-CN" dirty="0"/>
              <a:t>SQL</a:t>
            </a:r>
            <a:r>
              <a:rPr lang="zh-CN" altLang="en-US" dirty="0"/>
              <a:t>语句实现“从服务器”自动同步“主服务器”。具体操作如下。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63126" y="3143334"/>
            <a:ext cx="7871278" cy="1873165"/>
            <a:chOff x="3474760" y="3515225"/>
            <a:chExt cx="855527" cy="1268005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5"/>
              <a:ext cx="855527" cy="126800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513248" y="3533863"/>
              <a:ext cx="817039" cy="1187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CHANGE MASTER TO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='192.168.78.17',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master_user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='slave',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master_password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='123456',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master_log_file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='mysqlbin-log.000001',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master_log_pos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=262;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START SLAVE;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SHOW SLAVE STATUS \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查询结果请参考教材</a:t>
              </a:r>
              <a:endParaRPr lang="en-US" altLang="zh-CN" sz="1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en-US" altLang="zh-CN" sz="1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1038" y="5037077"/>
            <a:ext cx="85129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若看到</a:t>
            </a:r>
            <a:r>
              <a:rPr lang="en-US" altLang="zh-CN" dirty="0" err="1"/>
              <a:t>Slave_IO_Running</a:t>
            </a:r>
            <a:r>
              <a:rPr lang="zh-CN" altLang="zh-CN" dirty="0"/>
              <a:t>和</a:t>
            </a:r>
            <a:r>
              <a:rPr lang="en-US" altLang="zh-CN" dirty="0" err="1"/>
              <a:t>Slave_SQL_Running</a:t>
            </a:r>
            <a:r>
              <a:rPr lang="zh-CN" altLang="zh-CN" dirty="0"/>
              <a:t>两项的结果为</a:t>
            </a:r>
            <a:r>
              <a:rPr lang="en-US" altLang="zh-CN" dirty="0"/>
              <a:t>yes</a:t>
            </a:r>
            <a:r>
              <a:rPr lang="zh-CN" altLang="zh-CN" dirty="0"/>
              <a:t>，则说明当前已经配置成功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另外</a:t>
            </a:r>
            <a:r>
              <a:rPr lang="zh-CN" altLang="zh-CN" dirty="0"/>
              <a:t>，若要停止“从服务器”的同步，可以执行“</a:t>
            </a:r>
            <a:r>
              <a:rPr lang="en-US" altLang="zh-CN" dirty="0"/>
              <a:t>SLAVE STOP</a:t>
            </a:r>
            <a:r>
              <a:rPr lang="zh-CN" altLang="zh-CN" dirty="0"/>
              <a:t>”语句。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3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错误日志级别设置为</a:t>
            </a:r>
            <a:r>
              <a:rPr lang="en-US" altLang="zh-CN" dirty="0"/>
              <a:t>info</a:t>
            </a:r>
            <a:r>
              <a:rPr lang="zh-CN" altLang="en-US" dirty="0"/>
              <a:t>时，可以查看当前</a:t>
            </a:r>
            <a:r>
              <a:rPr lang="en-US" altLang="zh-CN" dirty="0"/>
              <a:t>Nginx</a:t>
            </a:r>
            <a:r>
              <a:rPr lang="zh-CN" altLang="en-US" dirty="0"/>
              <a:t>使用的方式，如下所示。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19199" y="2767378"/>
            <a:ext cx="6553200" cy="2655522"/>
            <a:chOff x="3497175" y="3515221"/>
            <a:chExt cx="889704" cy="159861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97175" y="3515221"/>
              <a:ext cx="889704" cy="15986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6156" y="3578203"/>
              <a:ext cx="850723" cy="14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echo '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logs/error.log info;' &gt;&gt;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nginx.conf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rm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-f ../logs/error.log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reload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cat ../logs/error.log | head -2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2016/10/27 17:46:43 [notice] 5024#0: signal process started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2016/10/27 17:46:43 [notice] 4928#0: using the "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epoll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event method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5246095" y="4805971"/>
            <a:ext cx="635329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6</a:t>
            </a:r>
            <a:r>
              <a:rPr lang="zh-CN" altLang="en-US" b="1" u="sng" dirty="0">
                <a:solidFill>
                  <a:srgbClr val="0070C0"/>
                </a:solidFill>
              </a:rPr>
              <a:t>）测试同步情况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这两台服务器用于实现读写分离，由“主服务器”负责写数据的操作，“从服务器”负责读数据的操作，因此不需要“主服务器”同步“从服务器”中的数据。接下来对两台服务器分别进行读写，测试同步情况。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8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主从复制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007157" y="1751608"/>
            <a:ext cx="5231844" cy="4534892"/>
            <a:chOff x="3451224" y="3515222"/>
            <a:chExt cx="2592464" cy="453854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516947" cy="453854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513416" cy="425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在“主服务器”中写入数据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CREATE TABLE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(id INT,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INT);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INSERT INTO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VALUES(1, 2);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在“从服务器”中读取数据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SELECT * FROM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\G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id: 1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2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在“从服务器”中写入数据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INSERT INTO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VALUES(3, 4);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在“主服务器”中读取数据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SELECT * FROM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\G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id: 1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2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2140430" y="1925944"/>
            <a:ext cx="4786306" cy="2226956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0430" y="4229100"/>
            <a:ext cx="4786306" cy="1921469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0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 err="1">
                <a:solidFill>
                  <a:srgbClr val="0070C0"/>
                </a:solidFill>
              </a:rPr>
              <a:t>Memcached</a:t>
            </a:r>
            <a:r>
              <a:rPr lang="zh-CN" altLang="en-US" dirty="0" smtClean="0"/>
              <a:t>：是</a:t>
            </a:r>
            <a:r>
              <a:rPr lang="zh-CN" altLang="en-US" dirty="0"/>
              <a:t>一个高性能的分布式内存对象缓存系统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：利用内存缓存</a:t>
            </a:r>
            <a:r>
              <a:rPr lang="zh-CN" altLang="en-US" dirty="0"/>
              <a:t>一些被频繁访问的数据，从而减少</a:t>
            </a:r>
            <a:r>
              <a:rPr lang="en-US" altLang="zh-CN" dirty="0"/>
              <a:t>MySQL</a:t>
            </a:r>
            <a:r>
              <a:rPr lang="zh-CN" altLang="en-US" dirty="0" smtClean="0"/>
              <a:t>数据库查询</a:t>
            </a:r>
            <a:r>
              <a:rPr lang="zh-CN" altLang="en-US" dirty="0"/>
              <a:t>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与基于磁盘的缓存对比</a:t>
            </a:r>
            <a:r>
              <a:rPr lang="zh-CN" altLang="en-US" dirty="0" smtClean="0"/>
              <a:t>：内存</a:t>
            </a:r>
            <a:r>
              <a:rPr lang="zh-CN" altLang="en-US" dirty="0"/>
              <a:t>缓存具有非常高的读写性能，但无法持久保存数据，因此</a:t>
            </a:r>
            <a:r>
              <a:rPr lang="en-US" altLang="zh-CN" dirty="0" err="1"/>
              <a:t>Memcached</a:t>
            </a:r>
            <a:r>
              <a:rPr lang="zh-CN" altLang="en-US" dirty="0"/>
              <a:t>适合保存一些经常访问但不重要的数据，即使数据丢失也不会对业务造成影响。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4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Memcached</a:t>
            </a:r>
            <a:r>
              <a:rPr lang="zh-CN" altLang="en-US" dirty="0"/>
              <a:t>官方网站</a:t>
            </a:r>
            <a:r>
              <a:rPr lang="en-US" altLang="zh-CN" dirty="0"/>
              <a:t>http://memcached.org</a:t>
            </a:r>
            <a:r>
              <a:rPr lang="zh-CN" altLang="en-US" dirty="0"/>
              <a:t>可以获取软件的下载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pic>
        <p:nvPicPr>
          <p:cNvPr id="51202" name="Picture 2" descr="无标dfgdf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62" y="2674938"/>
            <a:ext cx="6716063" cy="303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57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在将</a:t>
            </a:r>
            <a:r>
              <a:rPr lang="en-US" altLang="zh-CN" dirty="0" err="1"/>
              <a:t>Memcached</a:t>
            </a:r>
            <a:r>
              <a:rPr lang="zh-CN" altLang="en-US" dirty="0"/>
              <a:t>下载到</a:t>
            </a:r>
            <a:r>
              <a:rPr lang="en-US" altLang="zh-CN" dirty="0"/>
              <a:t>9</a:t>
            </a:r>
            <a:r>
              <a:rPr lang="zh-CN" altLang="en-US" dirty="0"/>
              <a:t>号服务器后，按照如下操作步骤进行安装。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366584" y="2641103"/>
            <a:ext cx="6336742" cy="3252191"/>
            <a:chOff x="3451224" y="3515222"/>
            <a:chExt cx="3139959" cy="325481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139959" cy="325481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544511"/>
              <a:ext cx="3060911" cy="311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安装依赖包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libevent-devel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编译安装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memcached-1.4.33.tar.gz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 cd memcached-1.4.33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memcached-1.4.33]# ./configure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memcached-1.4.33]# make &amp;&amp; make install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359862" y="284686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2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818474" y="2478312"/>
            <a:ext cx="7392852" cy="2068288"/>
            <a:chOff x="3451224" y="3515222"/>
            <a:chExt cx="3139959" cy="2069955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139959" cy="206995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544512"/>
              <a:ext cx="3060911" cy="181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添加到系统服务、配置开机自动启动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memcached-1.4.33]# cd scripts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scripts]#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memcached-init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scripts]#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--add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67862" y="268407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4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327238" y="2327128"/>
            <a:ext cx="8329189" cy="2841772"/>
            <a:chOff x="3451224" y="3515222"/>
            <a:chExt cx="3139959" cy="2844063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139959" cy="284406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544511"/>
              <a:ext cx="3060911" cy="267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服务脚本中还调用了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脚本，需要复制该脚本文件到指定路径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scripts]#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-p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/share/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/scripts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scripts]#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/share/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/scripts/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scripts]# cd ~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⑤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脚本中指定的路径创建链接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ln -s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382263" y="2947914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7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1673" y="2494166"/>
            <a:ext cx="8302939" cy="2623933"/>
            <a:chOff x="415635" y="2398807"/>
            <a:chExt cx="7920000" cy="2160000"/>
          </a:xfrm>
        </p:grpSpPr>
        <p:sp>
          <p:nvSpPr>
            <p:cNvPr id="13" name="矩形 12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6" name="泪滴形 15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0984" y="2609645"/>
            <a:ext cx="8124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完成以上操作后，目前还无法通过</a:t>
            </a:r>
            <a:r>
              <a:rPr lang="en-US" altLang="zh-CN" dirty="0"/>
              <a:t>service</a:t>
            </a:r>
            <a:r>
              <a:rPr lang="zh-CN" altLang="en-US" dirty="0"/>
              <a:t>命令启动</a:t>
            </a:r>
            <a:r>
              <a:rPr lang="en-US" altLang="zh-CN" dirty="0" err="1"/>
              <a:t>memcached</a:t>
            </a:r>
            <a:r>
              <a:rPr lang="zh-CN" altLang="en-US" dirty="0"/>
              <a:t>服务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这</a:t>
            </a:r>
            <a:r>
              <a:rPr lang="zh-CN" altLang="en-US" dirty="0"/>
              <a:t>是因为</a:t>
            </a:r>
            <a:r>
              <a:rPr lang="en-US" altLang="zh-CN" dirty="0" err="1"/>
              <a:t>memcached</a:t>
            </a:r>
            <a:r>
              <a:rPr lang="zh-CN" altLang="en-US" dirty="0"/>
              <a:t>中的脚本</a:t>
            </a:r>
            <a:r>
              <a:rPr lang="zh-CN" altLang="en-US" b="1" u="sng" dirty="0">
                <a:solidFill>
                  <a:srgbClr val="0070C0"/>
                </a:solidFill>
              </a:rPr>
              <a:t>依赖于</a:t>
            </a:r>
            <a:r>
              <a:rPr lang="en-US" altLang="zh-CN" b="1" u="sng" dirty="0" err="1">
                <a:solidFill>
                  <a:srgbClr val="0070C0"/>
                </a:solidFill>
              </a:rPr>
              <a:t>perl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>
                <a:solidFill>
                  <a:srgbClr val="0070C0"/>
                </a:solidFill>
              </a:rPr>
              <a:t>start-stop-daemon</a:t>
            </a:r>
            <a:r>
              <a:rPr lang="zh-CN" altLang="en-US" dirty="0"/>
              <a:t>，其中</a:t>
            </a:r>
            <a:r>
              <a:rPr lang="en-US" altLang="zh-CN" dirty="0"/>
              <a:t>start-stop-daemon</a:t>
            </a:r>
            <a:r>
              <a:rPr lang="zh-CN" altLang="en-US" dirty="0"/>
              <a:t>是</a:t>
            </a:r>
            <a:r>
              <a:rPr lang="en-US" altLang="zh-CN" dirty="0" err="1"/>
              <a:t>Debain</a:t>
            </a:r>
            <a:r>
              <a:rPr lang="zh-CN" altLang="en-US" dirty="0"/>
              <a:t>系列发行版</a:t>
            </a:r>
            <a:r>
              <a:rPr lang="en-US" altLang="zh-CN" dirty="0"/>
              <a:t>Linux</a:t>
            </a:r>
            <a:r>
              <a:rPr lang="zh-CN" altLang="en-US" dirty="0"/>
              <a:t>系统中提供的命令，</a:t>
            </a:r>
            <a:r>
              <a:rPr lang="en-US" altLang="zh-CN" dirty="0"/>
              <a:t>CentOS</a:t>
            </a:r>
            <a:r>
              <a:rPr lang="zh-CN" altLang="en-US" dirty="0"/>
              <a:t>系统需要单独下载安装才可以</a:t>
            </a:r>
            <a:r>
              <a:rPr lang="zh-CN" altLang="en-US" dirty="0" smtClean="0"/>
              <a:t>使用。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1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47938" y="2136629"/>
            <a:ext cx="7432463" cy="3591073"/>
            <a:chOff x="3451224" y="3515222"/>
            <a:chExt cx="2801909" cy="2169027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801909" cy="216902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3530272" y="3559853"/>
              <a:ext cx="2722861" cy="2007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debain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镜像中获取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dpgk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Debian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Packager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gcc-c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++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wget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perl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xz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ncurses-devel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wget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ftp2.cn.debian.org/debian/pool/main/d/dpkg/dpkg_1.16.18.tar.xz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单独编译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start-stop-daemon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dpkg_1.16.18.tar.xz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dpkg-1.16.18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dpkg-1.16.18]#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./configure --without-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libselinux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&amp;&amp; make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将编译后的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start-stop-daemon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程序复制到“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目录中使用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dpkg-1.16.18]#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utils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/start-stop-daemon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53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8" name="矩形 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3" name="泪滴形 12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9084" y="2673145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系统中系统中安装过</a:t>
            </a:r>
            <a:r>
              <a:rPr lang="en-US" altLang="zh-CN" dirty="0" err="1"/>
              <a:t>openssl-devel</a:t>
            </a:r>
            <a:r>
              <a:rPr lang="zh-CN" altLang="en-US" dirty="0"/>
              <a:t>，会自动安装</a:t>
            </a:r>
            <a:r>
              <a:rPr lang="en-US" altLang="zh-CN" dirty="0" err="1"/>
              <a:t>libselinux-devel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因此，</a:t>
            </a:r>
            <a:r>
              <a:rPr lang="zh-CN" altLang="en-US" dirty="0"/>
              <a:t>为了解决系统中安装</a:t>
            </a:r>
            <a:r>
              <a:rPr lang="en-US" altLang="zh-CN" dirty="0" err="1" smtClean="0"/>
              <a:t>libselinux-devel</a:t>
            </a:r>
            <a:r>
              <a:rPr lang="zh-CN" altLang="en-US" dirty="0" smtClean="0"/>
              <a:t>之后</a:t>
            </a:r>
            <a:r>
              <a:rPr lang="zh-CN" altLang="en-US" dirty="0"/>
              <a:t>导致</a:t>
            </a:r>
            <a:r>
              <a:rPr lang="en-US" altLang="zh-CN" dirty="0" err="1"/>
              <a:t>dpkg</a:t>
            </a:r>
            <a:r>
              <a:rPr lang="zh-CN" altLang="en-US" dirty="0"/>
              <a:t>编译失败的问题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dpkg</a:t>
            </a:r>
            <a:r>
              <a:rPr lang="zh-CN" altLang="en-US" dirty="0"/>
              <a:t>的编译</a:t>
            </a:r>
            <a:r>
              <a:rPr lang="zh-CN" altLang="en-US" dirty="0" smtClean="0"/>
              <a:t>选项中添加“</a:t>
            </a:r>
            <a:r>
              <a:rPr lang="en-US" altLang="zh-CN" b="1" u="sng" dirty="0">
                <a:solidFill>
                  <a:srgbClr val="0070C0"/>
                </a:solidFill>
              </a:rPr>
              <a:t>--without-</a:t>
            </a:r>
            <a:r>
              <a:rPr lang="en-US" altLang="zh-CN" b="1" u="sng" dirty="0" err="1">
                <a:solidFill>
                  <a:srgbClr val="0070C0"/>
                </a:solidFill>
              </a:rPr>
              <a:t>libselinux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2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从</a:t>
            </a:r>
            <a:r>
              <a:rPr lang="zh-CN" altLang="en-US" dirty="0"/>
              <a:t>上述操作可以看出，</a:t>
            </a:r>
            <a:r>
              <a:rPr lang="en-US" altLang="zh-CN" dirty="0"/>
              <a:t>Nginx</a:t>
            </a:r>
            <a:r>
              <a:rPr lang="zh-CN" altLang="en-US" dirty="0"/>
              <a:t>在当前系统中使用了</a:t>
            </a:r>
            <a:r>
              <a:rPr lang="en-US" altLang="zh-CN" dirty="0" err="1"/>
              <a:t>epoll</a:t>
            </a:r>
            <a:r>
              <a:rPr lang="zh-CN" altLang="en-US" dirty="0" smtClean="0"/>
              <a:t>事件方式；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epoll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平台上性能非常高的一种多路</a:t>
            </a:r>
            <a:r>
              <a:rPr lang="en-US" altLang="zh-CN" dirty="0"/>
              <a:t>I/O</a:t>
            </a:r>
            <a:r>
              <a:rPr lang="zh-CN" altLang="en-US" dirty="0"/>
              <a:t>复用</a:t>
            </a:r>
            <a:r>
              <a:rPr lang="zh-CN" altLang="en-US" dirty="0" smtClean="0"/>
              <a:t>模型；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系统内核和</a:t>
            </a:r>
            <a:r>
              <a:rPr lang="en-US" altLang="zh-CN" dirty="0" err="1"/>
              <a:t>glibc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运行库）支持的情况下，</a:t>
            </a:r>
            <a:r>
              <a:rPr lang="en-US" altLang="zh-CN" dirty="0"/>
              <a:t>Nginx</a:t>
            </a:r>
            <a:r>
              <a:rPr lang="zh-CN" altLang="en-US" dirty="0"/>
              <a:t>会自动使用</a:t>
            </a:r>
            <a:r>
              <a:rPr lang="en-US" altLang="zh-CN" dirty="0" err="1"/>
              <a:t>epoll</a:t>
            </a:r>
            <a:r>
              <a:rPr lang="zh-CN" altLang="en-US" dirty="0" smtClean="0"/>
              <a:t>方式。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在启动</a:t>
            </a:r>
            <a:r>
              <a:rPr lang="en-US" altLang="zh-CN" dirty="0" err="1"/>
              <a:t>Memcached</a:t>
            </a:r>
            <a:r>
              <a:rPr lang="zh-CN" altLang="en-US" dirty="0"/>
              <a:t>服务前，</a:t>
            </a:r>
            <a:r>
              <a:rPr lang="zh-CN" altLang="en-US" b="1" u="sng" dirty="0">
                <a:solidFill>
                  <a:srgbClr val="0070C0"/>
                </a:solidFill>
              </a:rPr>
              <a:t>先执行“</a:t>
            </a:r>
            <a:r>
              <a:rPr lang="en-US" altLang="zh-CN" b="1" u="sng" dirty="0">
                <a:solidFill>
                  <a:srgbClr val="0070C0"/>
                </a:solidFill>
              </a:rPr>
              <a:t>vi /</a:t>
            </a:r>
            <a:r>
              <a:rPr lang="en-US" altLang="zh-CN" b="1" u="sng" dirty="0" err="1">
                <a:solidFill>
                  <a:srgbClr val="0070C0"/>
                </a:solidFill>
              </a:rPr>
              <a:t>etc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memcached.conf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创建配置文件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430084" y="2653309"/>
            <a:ext cx="6101016" cy="2680692"/>
            <a:chOff x="3451224" y="3515223"/>
            <a:chExt cx="3023153" cy="2682851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023153" cy="26828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944105" cy="224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-m 512	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分配的内存大小，单位是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MB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，默认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64MB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-p 11211	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配置监听的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端口，默认为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11211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-u nobody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的工作用户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-c 1024	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配置最高并发连接数，默认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1024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-t 16	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配置使用的线程数，默认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2198" y="5356137"/>
            <a:ext cx="8318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上述配置中的选项可以通过“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/local/bin/</a:t>
            </a:r>
            <a:r>
              <a:rPr lang="en-US" altLang="zh-CN" dirty="0" err="1"/>
              <a:t>memcached</a:t>
            </a:r>
            <a:r>
              <a:rPr lang="en-US" altLang="zh-CN" dirty="0"/>
              <a:t> -h</a:t>
            </a:r>
            <a:r>
              <a:rPr lang="zh-CN" altLang="zh-CN" dirty="0"/>
              <a:t>”命令查看详细说明，根据服务器的硬件能力合理配置即可。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4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保存</a:t>
            </a:r>
            <a:r>
              <a:rPr lang="zh-CN" altLang="en-US" dirty="0" smtClean="0"/>
              <a:t>配置文件后，</a:t>
            </a:r>
            <a:r>
              <a:rPr lang="zh-CN" altLang="en-US" dirty="0"/>
              <a:t>执行“</a:t>
            </a:r>
            <a:r>
              <a:rPr lang="en-US" altLang="zh-CN" b="1" u="sng" dirty="0">
                <a:solidFill>
                  <a:srgbClr val="0070C0"/>
                </a:solidFill>
              </a:rPr>
              <a:t>service </a:t>
            </a:r>
            <a:r>
              <a:rPr lang="en-US" altLang="zh-CN" b="1" u="sng" dirty="0" err="1">
                <a:solidFill>
                  <a:srgbClr val="0070C0"/>
                </a:solidFill>
              </a:rPr>
              <a:t>memcached</a:t>
            </a:r>
            <a:r>
              <a:rPr lang="en-US" altLang="zh-CN" b="1" u="sng" dirty="0">
                <a:solidFill>
                  <a:srgbClr val="0070C0"/>
                </a:solidFill>
              </a:rPr>
              <a:t> </a:t>
            </a:r>
            <a:r>
              <a:rPr lang="en-US" altLang="zh-CN" b="1" u="sng" dirty="0" smtClean="0">
                <a:solidFill>
                  <a:srgbClr val="0070C0"/>
                </a:solidFill>
              </a:rPr>
              <a:t>start</a:t>
            </a:r>
            <a:r>
              <a:rPr lang="zh-CN" altLang="en-US" dirty="0" smtClean="0"/>
              <a:t>”命令</a:t>
            </a:r>
            <a:r>
              <a:rPr lang="zh-CN" altLang="en-US" dirty="0"/>
              <a:t>启动</a:t>
            </a:r>
            <a:r>
              <a:rPr lang="en-US" altLang="zh-CN" dirty="0" err="1"/>
              <a:t>memcached</a:t>
            </a:r>
            <a:r>
              <a:rPr lang="zh-CN" altLang="en-US" dirty="0"/>
              <a:t>服务。另外，</a:t>
            </a:r>
            <a:r>
              <a:rPr lang="zh-CN" altLang="en-US" dirty="0" smtClean="0"/>
              <a:t>为使</a:t>
            </a:r>
            <a:r>
              <a:rPr lang="zh-CN" altLang="en-US" dirty="0"/>
              <a:t>其他服务器能够访问</a:t>
            </a:r>
            <a:r>
              <a:rPr lang="en-US" altLang="zh-CN" dirty="0" err="1"/>
              <a:t>Memcached</a:t>
            </a:r>
            <a:r>
              <a:rPr lang="zh-CN" altLang="en-US" dirty="0"/>
              <a:t>，需要配置防火墙，开放</a:t>
            </a:r>
            <a:r>
              <a:rPr lang="en-US" altLang="zh-CN" dirty="0"/>
              <a:t>11211</a:t>
            </a:r>
            <a:r>
              <a:rPr lang="zh-CN" altLang="en-US" dirty="0"/>
              <a:t>端口。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88784" y="3593106"/>
            <a:ext cx="6901116" cy="1359893"/>
            <a:chOff x="3451224" y="3515222"/>
            <a:chExt cx="3023153" cy="136098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023153" cy="136098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944105" cy="95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11211 -j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save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4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为了使</a:t>
            </a:r>
            <a:r>
              <a:rPr lang="en-US" altLang="zh-CN" dirty="0"/>
              <a:t>PHP</a:t>
            </a:r>
            <a:r>
              <a:rPr lang="zh-CN" altLang="en-US" dirty="0"/>
              <a:t>能够访问</a:t>
            </a:r>
            <a:r>
              <a:rPr lang="en-US" altLang="zh-CN" dirty="0" err="1"/>
              <a:t>Memcached</a:t>
            </a:r>
            <a:r>
              <a:rPr lang="zh-CN" altLang="en-US" dirty="0"/>
              <a:t>，需要在</a:t>
            </a:r>
            <a:r>
              <a:rPr lang="en-US" altLang="zh-CN" dirty="0"/>
              <a:t>PHP</a:t>
            </a:r>
            <a:r>
              <a:rPr lang="zh-CN" altLang="en-US" dirty="0"/>
              <a:t>中安装相应的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 err="1">
                <a:solidFill>
                  <a:srgbClr val="0070C0"/>
                </a:solidFill>
              </a:rPr>
              <a:t>Memcached</a:t>
            </a:r>
            <a:r>
              <a:rPr lang="zh-CN" altLang="en-US" b="1" u="sng" dirty="0">
                <a:solidFill>
                  <a:srgbClr val="0070C0"/>
                </a:solidFill>
              </a:rPr>
              <a:t>扩展下载地址网址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http</a:t>
            </a:r>
            <a:r>
              <a:rPr lang="en-US" altLang="zh-CN" dirty="0"/>
              <a:t>://pecl.php.net</a:t>
            </a:r>
            <a:r>
              <a:rPr lang="zh-CN" altLang="en-US" dirty="0"/>
              <a:t>的</a:t>
            </a:r>
            <a:r>
              <a:rPr lang="en-US" altLang="zh-CN" dirty="0"/>
              <a:t>PECL</a:t>
            </a:r>
            <a:r>
              <a:rPr lang="zh-CN" altLang="en-US" dirty="0"/>
              <a:t>（</a:t>
            </a:r>
            <a:r>
              <a:rPr lang="en-US" altLang="zh-CN" dirty="0"/>
              <a:t>The PHP Extension Community Library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社区扩展库）网站中</a:t>
            </a:r>
            <a:r>
              <a:rPr lang="zh-CN" altLang="en-US" dirty="0" smtClean="0"/>
              <a:t>获取；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依赖包</a:t>
            </a:r>
            <a:r>
              <a:rPr lang="en-US" altLang="zh-CN" b="1" u="sng" dirty="0" err="1">
                <a:solidFill>
                  <a:srgbClr val="0070C0"/>
                </a:solidFill>
              </a:rPr>
              <a:t>libmemcached</a:t>
            </a:r>
            <a:r>
              <a:rPr lang="zh-CN" altLang="en-US" b="1" u="sng" dirty="0">
                <a:solidFill>
                  <a:srgbClr val="0070C0"/>
                </a:solidFill>
              </a:rPr>
              <a:t>的下载地址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libmemcached.org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9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Memcached</a:t>
            </a:r>
            <a:r>
              <a:rPr lang="zh-CN" altLang="en-US" dirty="0"/>
              <a:t>扩展和</a:t>
            </a:r>
            <a:r>
              <a:rPr lang="en-US" altLang="zh-CN" dirty="0" err="1"/>
              <a:t>libmemcached</a:t>
            </a:r>
            <a:r>
              <a:rPr lang="zh-CN" altLang="en-US" dirty="0"/>
              <a:t>下载到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号服务器中，按照以下步骤进行安装。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375984" y="3186708"/>
            <a:ext cx="8412415" cy="2845792"/>
            <a:chOff x="3451224" y="3515222"/>
            <a:chExt cx="2838865" cy="284808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838865" cy="284808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2785533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安装依赖包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cyrus-sasl-devel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编译安装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libmemcached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libmemcached-1.0.18.tar.gz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libmemcached-1.0.18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libmemcached-1.0.18]# ./configure &amp;&amp; make &amp;&amp; make install &amp;&amp; cd ..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847626" y="293576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3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77684" y="2297708"/>
            <a:ext cx="6342317" cy="3671292"/>
            <a:chOff x="3451224" y="3515222"/>
            <a:chExt cx="2140287" cy="367424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140287" cy="367424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2086955" cy="354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扩展生成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configure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memcached-2.2.0.tgz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memcached-2.2.0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memcached-2.2.0]#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phpize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Configuring for: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Version:         20131106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Zend Module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No:      20131226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Zend Extension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No:   220131226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806226" y="204676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2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36700" y="1986077"/>
            <a:ext cx="6718301" cy="1506422"/>
            <a:chOff x="3451224" y="3515222"/>
            <a:chExt cx="2140287" cy="150763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140287" cy="150763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2086955" cy="1386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编译安装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扩展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memcached-2.2.0]# ./configure \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php-config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memcached-2.2.0]# make &amp;&amp; make install &amp;&amp; cd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..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441226" y="173513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36738" y="3783055"/>
            <a:ext cx="8802076" cy="2292830"/>
            <a:chOff x="3451224" y="3426250"/>
            <a:chExt cx="1956772" cy="229467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426250"/>
              <a:ext cx="1956772" cy="229467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1903440" cy="203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⑤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的配置文件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php.ini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中加载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扩展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/lib/php.ini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添加如下配置：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extension=/usr/local/php/lib/php/extensions/no-debug-non-zts-20131226/memcached.so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⑥ PHP-FPM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重新加载配置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reload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7859552" y="3551971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3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</a:t>
            </a:r>
            <a:r>
              <a:rPr lang="en-US" altLang="zh-CN" dirty="0" err="1"/>
              <a:t>phpinfo</a:t>
            </a:r>
            <a:r>
              <a:rPr lang="zh-CN" altLang="en-US" dirty="0"/>
              <a:t>可以查看该扩展的详细信息。也可以通过编写如下代码测试</a:t>
            </a:r>
            <a:r>
              <a:rPr lang="en-US" altLang="zh-CN" dirty="0"/>
              <a:t>PHP</a:t>
            </a:r>
            <a:r>
              <a:rPr lang="zh-CN" altLang="en-US" dirty="0"/>
              <a:t>是否能够访问</a:t>
            </a:r>
            <a:r>
              <a:rPr lang="en-US" altLang="zh-CN" dirty="0" err="1"/>
              <a:t>Memcached</a:t>
            </a:r>
            <a:r>
              <a:rPr lang="zh-CN" altLang="en-US" dirty="0"/>
              <a:t>服务器。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17041" y="3134811"/>
            <a:ext cx="6075617" cy="2845792"/>
            <a:chOff x="3451224" y="3515222"/>
            <a:chExt cx="2050286" cy="284808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050286" cy="284808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1996954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&lt;?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连接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$mem = new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$mem-&gt;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addServer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('192.168.78.19', 11211);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保存数据（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Key/Value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形式，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Key=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UserName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Value=James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$mem-&gt;set('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'James');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获取数据（根据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Key=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UserName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，获得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）输出结果：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James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$mem-&gt;get('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74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在完成</a:t>
            </a:r>
            <a:r>
              <a:rPr lang="en-US" altLang="zh-CN" b="1" u="sng" dirty="0">
                <a:solidFill>
                  <a:srgbClr val="0070C0"/>
                </a:solidFill>
              </a:rPr>
              <a:t>LNMP</a:t>
            </a:r>
            <a:r>
              <a:rPr lang="zh-CN" altLang="en-US" b="1" u="sng" dirty="0">
                <a:solidFill>
                  <a:srgbClr val="0070C0"/>
                </a:solidFill>
              </a:rPr>
              <a:t>分布式集群搭建</a:t>
            </a:r>
            <a:r>
              <a:rPr lang="zh-CN" altLang="en-US" dirty="0"/>
              <a:t>后，为了使</a:t>
            </a:r>
            <a:r>
              <a:rPr lang="en-US" altLang="zh-CN" dirty="0"/>
              <a:t>Web</a:t>
            </a:r>
            <a:r>
              <a:rPr lang="zh-CN" altLang="en-US" dirty="0"/>
              <a:t>应用能够在集群中工作，还需要进行一些</a:t>
            </a:r>
            <a:r>
              <a:rPr lang="zh-CN" altLang="en-US" b="1" u="sng" dirty="0">
                <a:solidFill>
                  <a:srgbClr val="0070C0"/>
                </a:solidFill>
              </a:rPr>
              <a:t>必要的环境配置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本</a:t>
            </a:r>
            <a:r>
              <a:rPr lang="zh-CN" altLang="en-US" dirty="0"/>
              <a:t>节通过部署一个基于</a:t>
            </a:r>
            <a:r>
              <a:rPr lang="en-US" altLang="zh-CN" dirty="0" err="1"/>
              <a:t>ThinkPHP</a:t>
            </a:r>
            <a:r>
              <a:rPr lang="zh-CN" altLang="en-US" dirty="0"/>
              <a:t>框架开发的电子商务网站为例，讲解如何将项目部署到集群中。读者可以通过本书的配套源代码资源获取该项目的所有文件。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9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独立数据库用户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一个</a:t>
            </a:r>
            <a:r>
              <a:rPr lang="en-US" altLang="zh-CN" dirty="0"/>
              <a:t>MySQL</a:t>
            </a:r>
            <a:r>
              <a:rPr lang="zh-CN" altLang="en-US" dirty="0"/>
              <a:t>服务器中可以</a:t>
            </a:r>
            <a:r>
              <a:rPr lang="zh-CN" altLang="en-US" b="1" u="sng" dirty="0">
                <a:solidFill>
                  <a:srgbClr val="0070C0"/>
                </a:solidFill>
              </a:rPr>
              <a:t>管理多个数据库</a:t>
            </a:r>
            <a:r>
              <a:rPr lang="zh-CN" altLang="en-US" dirty="0"/>
              <a:t>，并且</a:t>
            </a:r>
            <a:r>
              <a:rPr lang="en-US" altLang="zh-CN" dirty="0"/>
              <a:t>MySQL</a:t>
            </a:r>
            <a:r>
              <a:rPr lang="zh-CN" altLang="en-US" dirty="0"/>
              <a:t>将自身的一些配置、用户账号、运行信息等也保存在数据库中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大多数</a:t>
            </a:r>
            <a:r>
              <a:rPr lang="en-US" altLang="zh-CN" dirty="0"/>
              <a:t>Web</a:t>
            </a:r>
            <a:r>
              <a:rPr lang="zh-CN" altLang="en-US" dirty="0"/>
              <a:t>项目在开发时都会遵循</a:t>
            </a:r>
            <a:r>
              <a:rPr lang="zh-CN" altLang="en-US" b="1" u="sng" dirty="0">
                <a:solidFill>
                  <a:srgbClr val="0070C0"/>
                </a:solidFill>
              </a:rPr>
              <a:t>一个项目只访问一个数据库</a:t>
            </a:r>
            <a:r>
              <a:rPr lang="zh-CN" altLang="en-US" dirty="0"/>
              <a:t>的习惯，因此可以在</a:t>
            </a:r>
            <a:r>
              <a:rPr lang="en-US" altLang="zh-CN" dirty="0"/>
              <a:t>MySQL</a:t>
            </a:r>
            <a:r>
              <a:rPr lang="zh-CN" altLang="en-US" dirty="0"/>
              <a:t>中创建一个数据库，并提供一个只能访问该数据库的用户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具体内容请参考教材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独立数据库用户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完成上述操作后，即可在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号两台</a:t>
            </a:r>
            <a:r>
              <a:rPr lang="en-US" altLang="zh-CN" dirty="0" err="1"/>
              <a:t>Nginx+PHP</a:t>
            </a:r>
            <a:r>
              <a:rPr lang="zh-CN" altLang="en-US" dirty="0"/>
              <a:t>服务器中访问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从安全角度考虑</a:t>
            </a:r>
            <a:r>
              <a:rPr lang="zh-CN" altLang="en-US" dirty="0"/>
              <a:t>，上述操作在分配权限时遵循了最小权限原则，即为用户只赋予其完成的操作所必需的权限，这样可以在发生意外时将风险降到最低。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3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897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情境</a:t>
            </a:r>
            <a:r>
              <a:rPr lang="zh-CN" altLang="en-US" dirty="0" smtClean="0"/>
              <a:t>：在</a:t>
            </a:r>
            <a:r>
              <a:rPr lang="zh-CN" altLang="en-US" dirty="0"/>
              <a:t>真实上线环境中，如果服务器遇到同一个</a:t>
            </a:r>
            <a:r>
              <a:rPr lang="en-US" altLang="zh-CN" dirty="0"/>
              <a:t>IP</a:t>
            </a:r>
            <a:r>
              <a:rPr lang="zh-CN" altLang="en-US" dirty="0"/>
              <a:t>地址发送了</a:t>
            </a:r>
            <a:r>
              <a:rPr lang="en-US" altLang="zh-CN" dirty="0"/>
              <a:t>2000</a:t>
            </a:r>
            <a:r>
              <a:rPr lang="zh-CN" altLang="en-US" dirty="0"/>
              <a:t>个并发请求，很可能是遇到了网络攻击，如果没有任何防御措施，会消耗服务器大量的资源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解决办法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企业一般会通过部署专业的防火墙设备来阻挡</a:t>
            </a:r>
            <a:r>
              <a:rPr lang="zh-CN" altLang="en-US" dirty="0" smtClean="0"/>
              <a:t>攻击；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解决办法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dirty="0" smtClean="0"/>
              <a:t>：利用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提供</a:t>
            </a:r>
            <a:r>
              <a:rPr lang="zh-CN" altLang="en-US" dirty="0"/>
              <a:t>的对</a:t>
            </a:r>
            <a:r>
              <a:rPr lang="zh-CN" altLang="en-US" dirty="0" smtClean="0"/>
              <a:t>客户端请求</a:t>
            </a:r>
            <a:r>
              <a:rPr lang="zh-CN" altLang="en-US" dirty="0"/>
              <a:t>进行</a:t>
            </a:r>
            <a:r>
              <a:rPr lang="zh-CN" altLang="en-US" dirty="0" smtClean="0"/>
              <a:t>限制的功能。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2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传项目文件到站点目录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本书的配套源代码中提供了一个基于</a:t>
            </a:r>
            <a:r>
              <a:rPr lang="en-US" altLang="zh-CN" dirty="0" err="1"/>
              <a:t>ThinkPHP</a:t>
            </a:r>
            <a:r>
              <a:rPr lang="en-US" altLang="zh-CN" dirty="0"/>
              <a:t> 3.2.3</a:t>
            </a:r>
            <a:r>
              <a:rPr lang="zh-CN" altLang="en-US" dirty="0"/>
              <a:t>框架开发的电子商务网站项目。将项目的压缩包上传到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号服务器中，解压到站点目录下，然后查看目录结构，</a:t>
            </a:r>
            <a:r>
              <a:rPr lang="zh-CN" altLang="en-US" dirty="0">
                <a:solidFill>
                  <a:srgbClr val="FF0000"/>
                </a:solidFill>
              </a:rPr>
              <a:t>具体</a:t>
            </a:r>
            <a:r>
              <a:rPr lang="zh-CN" altLang="en-US" dirty="0" smtClean="0">
                <a:solidFill>
                  <a:srgbClr val="FF0000"/>
                </a:solidFill>
              </a:rPr>
              <a:t>操作参考教材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7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项目数据库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在项目的目录中，</a:t>
            </a:r>
            <a:r>
              <a:rPr lang="en-US" altLang="zh-CN" dirty="0" err="1"/>
              <a:t>data.sql</a:t>
            </a:r>
            <a:r>
              <a:rPr lang="zh-CN" altLang="en-US" dirty="0"/>
              <a:t>是用于</a:t>
            </a:r>
            <a:r>
              <a:rPr lang="zh-CN" altLang="en-US" b="1" u="sng" dirty="0">
                <a:solidFill>
                  <a:srgbClr val="0070C0"/>
                </a:solidFill>
              </a:rPr>
              <a:t>导入数据库的</a:t>
            </a:r>
            <a:r>
              <a:rPr lang="en-US" altLang="zh-CN" b="1" u="sng" dirty="0">
                <a:solidFill>
                  <a:srgbClr val="0070C0"/>
                </a:solidFill>
              </a:rPr>
              <a:t>SQL</a:t>
            </a:r>
            <a:r>
              <a:rPr lang="zh-CN" altLang="en-US" b="1" u="sng" dirty="0">
                <a:solidFill>
                  <a:srgbClr val="0070C0"/>
                </a:solidFill>
              </a:rPr>
              <a:t>文件</a:t>
            </a:r>
            <a:r>
              <a:rPr lang="zh-CN" altLang="en-US" dirty="0"/>
              <a:t>，该文件保存了项目所需要创建的各种数据表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接下来</a:t>
            </a:r>
            <a:r>
              <a:rPr lang="zh-CN" altLang="en-US" dirty="0"/>
              <a:t>将</a:t>
            </a:r>
            <a:r>
              <a:rPr lang="en-US" altLang="zh-CN" dirty="0" err="1"/>
              <a:t>data.sql</a:t>
            </a:r>
            <a:r>
              <a:rPr lang="zh-CN" altLang="en-US" dirty="0"/>
              <a:t>文件下载到</a:t>
            </a:r>
            <a:r>
              <a:rPr lang="en-US" altLang="zh-CN" dirty="0"/>
              <a:t>7</a:t>
            </a:r>
            <a:r>
              <a:rPr lang="zh-CN" altLang="en-US" dirty="0"/>
              <a:t>号服务器，然后向数据库中导入该文件，具体</a:t>
            </a:r>
            <a:r>
              <a:rPr lang="zh-CN" altLang="en-US" dirty="0" smtClean="0"/>
              <a:t>操作请参考教材。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号服务器中</a:t>
            </a:r>
            <a:r>
              <a:rPr lang="zh-CN" altLang="en-US" b="1" u="sng" dirty="0">
                <a:solidFill>
                  <a:srgbClr val="0070C0"/>
                </a:solidFill>
              </a:rPr>
              <a:t>对项目进行配置</a:t>
            </a:r>
            <a:r>
              <a:rPr lang="zh-CN" altLang="en-US" dirty="0"/>
              <a:t>，从而能够访问数据。</a:t>
            </a:r>
            <a:r>
              <a:rPr lang="en-US" altLang="zh-CN" dirty="0" err="1"/>
              <a:t>ThinkPHP</a:t>
            </a:r>
            <a:r>
              <a:rPr lang="zh-CN" altLang="en-US" dirty="0"/>
              <a:t>框架支持分布式数据库和读写分离，只需参考官方手册简单配置即可。</a:t>
            </a:r>
            <a:r>
              <a:rPr lang="zh-CN" altLang="en-US" dirty="0" smtClean="0"/>
              <a:t>具体步骤参考教材。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6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项目数据库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338" y="1855202"/>
            <a:ext cx="7002462" cy="448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205136" y="1420274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项目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运行效果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9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ThinkPHP</a:t>
            </a:r>
            <a:r>
              <a:rPr lang="zh-CN" altLang="en-US" dirty="0"/>
              <a:t>是一种</a:t>
            </a:r>
            <a:r>
              <a:rPr lang="zh-CN" altLang="en-US" b="1" u="sng" dirty="0">
                <a:solidFill>
                  <a:srgbClr val="0070C0"/>
                </a:solidFill>
              </a:rPr>
              <a:t>典型的单入口程序</a:t>
            </a:r>
            <a:r>
              <a:rPr lang="zh-CN" altLang="en-US" dirty="0"/>
              <a:t>，所谓单入口是指站点文档目录下只有一个</a:t>
            </a:r>
            <a:r>
              <a:rPr lang="en-US" altLang="zh-CN" dirty="0" err="1"/>
              <a:t>index.php</a:t>
            </a:r>
            <a:r>
              <a:rPr lang="zh-CN" altLang="en-US" dirty="0"/>
              <a:t>提供动态请求访问，具体的功能名称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参数</a:t>
            </a:r>
            <a:r>
              <a:rPr lang="zh-CN" altLang="en-US" dirty="0"/>
              <a:t>或</a:t>
            </a:r>
            <a:r>
              <a:rPr lang="en-US" altLang="zh-CN" dirty="0"/>
              <a:t>PATHINFO</a:t>
            </a:r>
            <a:r>
              <a:rPr lang="zh-CN" altLang="en-US" dirty="0"/>
              <a:t>进行传递</a:t>
            </a:r>
            <a:r>
              <a:rPr lang="zh-CN" altLang="en-US" dirty="0" smtClean="0"/>
              <a:t>。下面演示本项目的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2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1230320" y="1941010"/>
            <a:ext cx="6572860" cy="4104190"/>
            <a:chOff x="3451224" y="3515221"/>
            <a:chExt cx="1709975" cy="4107496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709975" cy="410749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1656643" cy="3973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以下四种方式都可以访问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admin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login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控制器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方式，指定文件名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www.itshop.test/index.php?m=admin&amp;c=login&amp;a=index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方式，省略文件名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www.itshop.test/?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m=admin&amp;c=login&amp;a=index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PATHINFO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方式，指定文件名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www.itshop.test/index.php/Admin/Login/index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PATHINFO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方式，伪静态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www.itshop.test/Admin/Login/index.html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45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上述示例中，模块、控制器和操作都是</a:t>
            </a:r>
            <a:r>
              <a:rPr lang="en-US" altLang="zh-CN" dirty="0" err="1"/>
              <a:t>ThinkPHP</a:t>
            </a:r>
            <a:r>
              <a:rPr lang="zh-CN" altLang="en-US" dirty="0"/>
              <a:t>框架设计的机制，用于告知</a:t>
            </a:r>
            <a:r>
              <a:rPr lang="en-US" altLang="zh-CN" dirty="0" err="1"/>
              <a:t>index.php</a:t>
            </a:r>
            <a:r>
              <a:rPr lang="zh-CN" altLang="en-US" dirty="0"/>
              <a:t>入口程序当前用户访问的具体页面或功能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种方式</a:t>
            </a:r>
            <a:r>
              <a:rPr lang="zh-CN" altLang="en-US" dirty="0"/>
              <a:t>对环境没有特殊</a:t>
            </a:r>
            <a:r>
              <a:rPr lang="zh-CN" altLang="en-US" dirty="0" smtClean="0"/>
              <a:t>要求；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种方式</a:t>
            </a:r>
            <a:r>
              <a:rPr lang="zh-CN" altLang="en-US" dirty="0"/>
              <a:t>需要配置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指令使</a:t>
            </a:r>
            <a:r>
              <a:rPr lang="en-US" altLang="zh-CN" dirty="0" err="1"/>
              <a:t>index.php</a:t>
            </a:r>
            <a:r>
              <a:rPr lang="zh-CN" altLang="en-US" dirty="0"/>
              <a:t>作为默认页面，并注意其与</a:t>
            </a:r>
            <a:r>
              <a:rPr lang="en-US" altLang="zh-CN" dirty="0"/>
              <a:t>index.html</a:t>
            </a:r>
            <a:r>
              <a:rPr lang="zh-CN" altLang="en-US" dirty="0"/>
              <a:t>、</a:t>
            </a:r>
            <a:r>
              <a:rPr lang="en-US" altLang="zh-CN" dirty="0"/>
              <a:t>index.htm</a:t>
            </a:r>
            <a:r>
              <a:rPr lang="zh-CN" altLang="en-US" dirty="0"/>
              <a:t>的</a:t>
            </a:r>
            <a:r>
              <a:rPr lang="zh-CN" altLang="en-US" dirty="0" smtClean="0"/>
              <a:t>优先级；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、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种方式</a:t>
            </a:r>
            <a:r>
              <a:rPr lang="zh-CN" altLang="en-US" dirty="0"/>
              <a:t>需要对</a:t>
            </a:r>
            <a:r>
              <a:rPr lang="en-US" altLang="zh-CN" dirty="0"/>
              <a:t>Nginx</a:t>
            </a:r>
            <a:r>
              <a:rPr lang="zh-CN" altLang="en-US" dirty="0"/>
              <a:t>进行更深入的配置，将文件不存在的地址内部重定向到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7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为实现第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、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种</a:t>
            </a:r>
            <a:r>
              <a:rPr lang="en-US" altLang="zh-CN" b="1" u="sng" dirty="0">
                <a:solidFill>
                  <a:srgbClr val="0070C0"/>
                </a:solidFill>
              </a:rPr>
              <a:t>URL</a:t>
            </a:r>
            <a:r>
              <a:rPr lang="zh-CN" altLang="en-US" b="1" u="sng" dirty="0">
                <a:solidFill>
                  <a:srgbClr val="0070C0"/>
                </a:solidFill>
              </a:rPr>
              <a:t>地址</a:t>
            </a:r>
            <a:r>
              <a:rPr lang="zh-CN" altLang="en-US" dirty="0"/>
              <a:t>的需求，可以利用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b="1" u="sng" dirty="0" err="1">
                <a:solidFill>
                  <a:srgbClr val="0070C0"/>
                </a:solidFill>
              </a:rPr>
              <a:t>try_files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>
                <a:solidFill>
                  <a:srgbClr val="0070C0"/>
                </a:solidFill>
              </a:rPr>
              <a:t>rewrite</a:t>
            </a: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/>
              <a:t>。接下来在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号服务器中编辑</a:t>
            </a:r>
            <a:r>
              <a:rPr lang="en-US" altLang="zh-CN" dirty="0"/>
              <a:t>Nginx</a:t>
            </a:r>
            <a:r>
              <a:rPr lang="zh-CN" altLang="en-US" dirty="0"/>
              <a:t>配置文件，在</a:t>
            </a:r>
            <a:r>
              <a:rPr lang="en-US" altLang="zh-CN" dirty="0"/>
              <a:t>server</a:t>
            </a:r>
            <a:r>
              <a:rPr lang="zh-CN" altLang="en-US" dirty="0"/>
              <a:t>块中重新进行</a:t>
            </a:r>
            <a:r>
              <a:rPr lang="en-US" altLang="zh-CN" dirty="0"/>
              <a:t>PHP</a:t>
            </a:r>
            <a:r>
              <a:rPr lang="zh-CN" altLang="en-US" dirty="0"/>
              <a:t>相关的配置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73221" y="3271004"/>
            <a:ext cx="5246680" cy="2834190"/>
            <a:chOff x="3451224" y="3515221"/>
            <a:chExt cx="1364960" cy="283647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364960" cy="283647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04556" y="3544511"/>
              <a:ext cx="1311628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针对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PATHINFO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方式配置重写规则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rewrite ^/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/(.*)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index.php?s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=$1 break;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将文件不存在的请求内部重定向到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try_files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index.php?s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576019" y="344963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49400" y="1810572"/>
            <a:ext cx="6515100" cy="1841283"/>
            <a:chOff x="3451224" y="3468250"/>
            <a:chExt cx="1407912" cy="1842765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407912" cy="179579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04556" y="3468250"/>
              <a:ext cx="1311628" cy="181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防止静态文件不存在的请求被内部重定向到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\.(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gif|jpg|jpeg|png|bmg|swf|xml|ico|css|js|map|txt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expires 30d;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2158210" y="3697477"/>
            <a:ext cx="5246680" cy="2690356"/>
            <a:chOff x="3451224" y="3493670"/>
            <a:chExt cx="1364960" cy="2692523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364960" cy="26709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04556" y="3493670"/>
              <a:ext cx="1311628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文件交给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PHP-FPM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try_files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=404;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fastcgi_pass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php-cgi.sock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include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fastcgi.conf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7865740" y="199460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4540" y="403930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0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759627"/>
            <a:ext cx="4724370" cy="45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4488" y="3615248"/>
            <a:ext cx="17069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后台访问测试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0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dirty="0" smtClean="0"/>
              <a:t>：是</a:t>
            </a:r>
            <a:r>
              <a:rPr lang="zh-CN" altLang="en-US" dirty="0"/>
              <a:t>一种会话</a:t>
            </a:r>
            <a:r>
              <a:rPr lang="zh-CN" altLang="en-US" dirty="0" smtClean="0"/>
              <a:t>技术；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功能</a:t>
            </a:r>
            <a:r>
              <a:rPr lang="zh-CN" altLang="en-US" dirty="0" smtClean="0"/>
              <a:t>：主要</a:t>
            </a:r>
            <a:r>
              <a:rPr lang="zh-CN" altLang="en-US" dirty="0"/>
              <a:t>用于实现用户登录功能，使服务器能够区分每个请求所对应的用户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中的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机制</a:t>
            </a:r>
            <a:r>
              <a:rPr lang="zh-CN" altLang="en-US" dirty="0" smtClean="0"/>
              <a:t>：基于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/>
              <a:t>Cookie</a:t>
            </a:r>
            <a:r>
              <a:rPr lang="zh-CN" altLang="en-US" dirty="0"/>
              <a:t>是浏览器和服务器之间来回发送的一段数据，服务器可以通过</a:t>
            </a:r>
            <a:r>
              <a:rPr lang="en-US" altLang="zh-CN" dirty="0"/>
              <a:t>Set-Cookie</a:t>
            </a:r>
            <a:r>
              <a:rPr lang="zh-CN" altLang="en-US" dirty="0"/>
              <a:t>响应头将数据发送给浏览器保存，而浏览器以后每次请求都会将该数据放入</a:t>
            </a:r>
            <a:r>
              <a:rPr lang="en-US" altLang="zh-CN" dirty="0"/>
              <a:t>Cookie</a:t>
            </a:r>
            <a:r>
              <a:rPr lang="zh-CN" altLang="en-US" dirty="0"/>
              <a:t>请求消息头中发送。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6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）限制同一个</a:t>
            </a:r>
            <a:r>
              <a:rPr lang="en-US" altLang="zh-CN" dirty="0"/>
              <a:t>IP</a:t>
            </a:r>
            <a:r>
              <a:rPr lang="zh-CN" altLang="en-US" dirty="0"/>
              <a:t>的并发数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通过</a:t>
            </a:r>
            <a:r>
              <a:rPr lang="en-US" altLang="zh-CN" b="1" u="sng" dirty="0" err="1">
                <a:solidFill>
                  <a:srgbClr val="0070C0"/>
                </a:solidFill>
              </a:rPr>
              <a:t>limit_conn</a:t>
            </a: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/>
              <a:t>可以限制并发连接数，在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zh-CN" altLang="en-US" dirty="0"/>
              <a:t>配置文件中</a:t>
            </a:r>
            <a:r>
              <a:rPr lang="zh-CN" altLang="en-US" dirty="0" smtClean="0"/>
              <a:t>进行配置。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013051" y="3314291"/>
            <a:ext cx="5060846" cy="1953750"/>
            <a:chOff x="3474760" y="3505975"/>
            <a:chExt cx="1293504" cy="1306998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93504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05975"/>
              <a:ext cx="1232108" cy="12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limit_conn_zone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binary_remote_addr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zone=perip:10m;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limit_conn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perip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286602" y="4661252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具体配置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1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当服务器端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开启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后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每</a:t>
            </a:r>
            <a:r>
              <a:rPr lang="zh-CN" altLang="en-US" dirty="0"/>
              <a:t>收到一个新客户端浏览器的请求，就会为这个浏览器创建一个</a:t>
            </a:r>
            <a:r>
              <a:rPr lang="en-US" altLang="zh-CN" dirty="0"/>
              <a:t>Session</a:t>
            </a:r>
            <a:r>
              <a:rPr lang="zh-CN" altLang="en-US" dirty="0"/>
              <a:t>文件保存在服务器中，其文件名是一串自动生成的密钥（</a:t>
            </a:r>
            <a:r>
              <a:rPr lang="en-US" altLang="zh-CN" dirty="0"/>
              <a:t>Session Key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服务器</a:t>
            </a:r>
            <a:r>
              <a:rPr lang="zh-CN" altLang="en-US" dirty="0"/>
              <a:t>利用</a:t>
            </a:r>
            <a:r>
              <a:rPr lang="en-US" altLang="zh-CN" dirty="0"/>
              <a:t>Set-Cookie</a:t>
            </a:r>
            <a:r>
              <a:rPr lang="zh-CN" altLang="en-US" dirty="0"/>
              <a:t>将密钥响应给浏览器，浏览器下次请求就会携带</a:t>
            </a:r>
            <a:r>
              <a:rPr lang="en-US" altLang="zh-CN" dirty="0"/>
              <a:t>Cookie</a:t>
            </a:r>
            <a:r>
              <a:rPr lang="zh-CN" altLang="en-US" dirty="0"/>
              <a:t>中的密钥进行</a:t>
            </a:r>
            <a:r>
              <a:rPr lang="zh-CN" altLang="en-US" dirty="0" smtClean="0"/>
              <a:t>发送；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由于</a:t>
            </a:r>
            <a:r>
              <a:rPr lang="zh-CN" altLang="en-US" dirty="0"/>
              <a:t>服务器为不同浏览器生成的密钥不同，且难以伪造，因此就可以区分当前请求是哪一个浏览器发出</a:t>
            </a:r>
            <a:r>
              <a:rPr lang="zh-CN" altLang="en-US" dirty="0" smtClean="0"/>
              <a:t>的。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1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网站用户登录功能的原理</a:t>
            </a:r>
            <a:r>
              <a:rPr lang="zh-CN" altLang="en-US" dirty="0" smtClean="0"/>
              <a:t>：就是将用户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保存到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文件中，从而区分每个请求对应的用户。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如果通过浏览器提交的密钥找不到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文件，就说明该用户没有登录。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6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集群环境中，</a:t>
            </a:r>
            <a:r>
              <a:rPr lang="en-US" altLang="zh-CN" dirty="0" err="1"/>
              <a:t>Nginx+PHP</a:t>
            </a:r>
            <a:r>
              <a:rPr lang="zh-CN" altLang="en-US" dirty="0"/>
              <a:t>服务器有多个，功能都是相同的，但不同服务器保存的</a:t>
            </a:r>
            <a:r>
              <a:rPr lang="en-US" altLang="zh-CN" dirty="0"/>
              <a:t>Session</a:t>
            </a:r>
            <a:r>
              <a:rPr lang="zh-CN" altLang="en-US" dirty="0"/>
              <a:t>文件不同，这就导致服务器无法正确识别每个请求对应的用户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为了解决这个问题</a:t>
            </a:r>
            <a:r>
              <a:rPr lang="zh-CN" altLang="en-US" dirty="0"/>
              <a:t>，需要两台服务器能够共享</a:t>
            </a:r>
            <a:r>
              <a:rPr lang="en-US" altLang="zh-CN" dirty="0"/>
              <a:t>Session</a:t>
            </a:r>
            <a:r>
              <a:rPr lang="zh-CN" altLang="en-US" dirty="0"/>
              <a:t>数据，而利用</a:t>
            </a:r>
            <a:r>
              <a:rPr lang="en-US" altLang="zh-CN" dirty="0" err="1"/>
              <a:t>Memcached</a:t>
            </a:r>
            <a:r>
              <a:rPr lang="zh-CN" altLang="en-US" dirty="0"/>
              <a:t>保存</a:t>
            </a:r>
            <a:r>
              <a:rPr lang="en-US" altLang="zh-CN" dirty="0"/>
              <a:t>Session</a:t>
            </a:r>
            <a:r>
              <a:rPr lang="zh-CN" altLang="en-US" dirty="0"/>
              <a:t>就是一种非常高效的方案。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781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号服务器中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.user.ini</a:t>
            </a:r>
            <a:r>
              <a:rPr lang="zh-CN" altLang="en-US" dirty="0" smtClean="0"/>
              <a:t>配置文件</a:t>
            </a:r>
            <a:r>
              <a:rPr lang="zh-CN" altLang="en-US" dirty="0"/>
              <a:t>针对项目</a:t>
            </a:r>
            <a:r>
              <a:rPr lang="zh-CN" altLang="en-US" b="1" u="sng" dirty="0">
                <a:solidFill>
                  <a:srgbClr val="0070C0"/>
                </a:solidFill>
              </a:rPr>
              <a:t>开启</a:t>
            </a:r>
            <a:r>
              <a:rPr lang="en-US" altLang="zh-CN" b="1" u="sng" dirty="0">
                <a:solidFill>
                  <a:srgbClr val="0070C0"/>
                </a:solidFill>
              </a:rPr>
              <a:t>Session</a:t>
            </a:r>
            <a:r>
              <a:rPr lang="zh-CN" altLang="en-US" b="1" u="sng" dirty="0">
                <a:solidFill>
                  <a:srgbClr val="0070C0"/>
                </a:solidFill>
              </a:rPr>
              <a:t>转存</a:t>
            </a:r>
            <a:r>
              <a:rPr lang="en-US" altLang="zh-CN" b="1" u="sng" dirty="0" err="1">
                <a:solidFill>
                  <a:srgbClr val="0070C0"/>
                </a:solidFill>
              </a:rPr>
              <a:t>Memcached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078709" y="2708805"/>
            <a:ext cx="6528591" cy="2371195"/>
            <a:chOff x="3451224" y="3493670"/>
            <a:chExt cx="1250618" cy="2373105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250618" cy="23515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04556" y="3493670"/>
              <a:ext cx="1197286" cy="224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分布式配置文件（可以用来修改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php.ini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中的一些非关键配置）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/data/www/.user.ini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编写内容具体如下：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session.save_handler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memcached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session.save_path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"192.168.78.19:11211"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55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完成上述操作后，可以执行“</a:t>
            </a:r>
            <a:r>
              <a:rPr lang="en-US" altLang="zh-CN" b="1" u="sng" dirty="0" err="1">
                <a:solidFill>
                  <a:srgbClr val="0070C0"/>
                </a:solidFill>
              </a:rPr>
              <a:t>rm</a:t>
            </a:r>
            <a:r>
              <a:rPr lang="en-US" altLang="zh-CN" b="1" u="sng" dirty="0">
                <a:solidFill>
                  <a:srgbClr val="0070C0"/>
                </a:solidFill>
              </a:rPr>
              <a:t> -f /</a:t>
            </a:r>
            <a:r>
              <a:rPr lang="en-US" altLang="zh-CN" b="1" u="sng" dirty="0" err="1">
                <a:solidFill>
                  <a:srgbClr val="0070C0"/>
                </a:solidFill>
              </a:rPr>
              <a:t>tmp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sess</a:t>
            </a:r>
            <a:r>
              <a:rPr lang="en-US" altLang="zh-CN" b="1" u="sng" dirty="0" smtClean="0">
                <a:solidFill>
                  <a:srgbClr val="0070C0"/>
                </a:solidFill>
              </a:rPr>
              <a:t>_*</a:t>
            </a:r>
            <a:r>
              <a:rPr lang="zh-CN" altLang="en-US" dirty="0"/>
              <a:t>”</a:t>
            </a:r>
            <a:r>
              <a:rPr lang="zh-CN" altLang="en-US" dirty="0" smtClean="0"/>
              <a:t>命令</a:t>
            </a:r>
            <a:r>
              <a:rPr lang="zh-CN" altLang="en-US" dirty="0"/>
              <a:t>删除服务器中的</a:t>
            </a:r>
            <a:r>
              <a:rPr lang="en-US" altLang="zh-CN" dirty="0"/>
              <a:t>Session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然后</a:t>
            </a:r>
            <a:r>
              <a:rPr lang="zh-CN" altLang="en-US" dirty="0"/>
              <a:t>通过浏览器访问网站进行测试，多次刷新后，如果在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zh-CN" altLang="en-US" dirty="0"/>
              <a:t>目录下没有生成新的文件名以“</a:t>
            </a:r>
            <a:r>
              <a:rPr lang="en-US" altLang="zh-CN" dirty="0" err="1"/>
              <a:t>sess</a:t>
            </a:r>
            <a:r>
              <a:rPr lang="en-US" altLang="zh-CN" dirty="0"/>
              <a:t>_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开始的文件，则说明</a:t>
            </a:r>
            <a:r>
              <a:rPr lang="en-US" altLang="zh-CN" dirty="0"/>
              <a:t>Session</a:t>
            </a:r>
            <a:r>
              <a:rPr lang="zh-CN" altLang="en-US" dirty="0"/>
              <a:t>已经保存到</a:t>
            </a:r>
            <a:r>
              <a:rPr lang="en-US" altLang="zh-CN" dirty="0" err="1"/>
              <a:t>Memcached</a:t>
            </a:r>
            <a:r>
              <a:rPr lang="zh-CN" altLang="en-US" dirty="0"/>
              <a:t>中。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4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41835" y="2576123"/>
            <a:ext cx="7474581" cy="2293037"/>
            <a:chOff x="971600" y="1988840"/>
            <a:chExt cx="7200728" cy="2160240"/>
          </a:xfrm>
        </p:grpSpPr>
        <p:sp>
          <p:nvSpPr>
            <p:cNvPr id="7" name="流程图: 过程 6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0" name="椭圆 9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28700" y="2993936"/>
            <a:ext cx="718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 smtClean="0"/>
              <a:t>“</a:t>
            </a:r>
            <a:r>
              <a:rPr lang="en-US" altLang="zh-CN" dirty="0"/>
              <a:t>.user.ini</a:t>
            </a:r>
            <a:r>
              <a:rPr lang="zh-CN" altLang="zh-CN" dirty="0"/>
              <a:t>”文件中的配置可以自动生效，但可能会有延迟，为了避免影响测试结果，可以执行</a:t>
            </a:r>
            <a:r>
              <a:rPr lang="en-US" altLang="zh-CN" dirty="0"/>
              <a:t>service </a:t>
            </a:r>
            <a:r>
              <a:rPr lang="en-US" altLang="zh-CN" dirty="0" err="1"/>
              <a:t>php</a:t>
            </a:r>
            <a:r>
              <a:rPr lang="en-US" altLang="zh-CN" dirty="0"/>
              <a:t>-fpm reload</a:t>
            </a:r>
            <a:r>
              <a:rPr lang="zh-CN" altLang="zh-CN" dirty="0"/>
              <a:t>命令使配置立即生效。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5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上传下载分离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31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在项目中，</a:t>
            </a:r>
            <a:r>
              <a:rPr lang="en-US" altLang="zh-CN" dirty="0"/>
              <a:t>Public</a:t>
            </a:r>
            <a:r>
              <a:rPr lang="zh-CN" altLang="en-US" dirty="0"/>
              <a:t>目录用于存放网站的一些</a:t>
            </a:r>
            <a:r>
              <a:rPr lang="zh-CN" altLang="en-US" b="1" u="sng" dirty="0">
                <a:solidFill>
                  <a:srgbClr val="0070C0"/>
                </a:solidFill>
              </a:rPr>
              <a:t>静态文件</a:t>
            </a:r>
            <a:r>
              <a:rPr lang="zh-CN" altLang="en-US" dirty="0"/>
              <a:t>，</a:t>
            </a:r>
            <a:r>
              <a:rPr lang="en-US" altLang="zh-CN" dirty="0"/>
              <a:t>Public</a:t>
            </a:r>
            <a:r>
              <a:rPr lang="zh-CN" altLang="en-US" dirty="0"/>
              <a:t>中的</a:t>
            </a:r>
            <a:r>
              <a:rPr lang="en-US" altLang="zh-CN" dirty="0"/>
              <a:t>Upload</a:t>
            </a:r>
            <a:r>
              <a:rPr lang="zh-CN" altLang="en-US" dirty="0"/>
              <a:t>目录用于存放用户上传的图片文件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前面的环境搭建中，已经部署了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、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、</a:t>
            </a:r>
            <a:r>
              <a:rPr lang="en-US" altLang="zh-CN" b="1" u="sng" dirty="0">
                <a:solidFill>
                  <a:srgbClr val="0070C0"/>
                </a:solidFill>
              </a:rPr>
              <a:t>6</a:t>
            </a:r>
            <a:r>
              <a:rPr lang="zh-CN" altLang="en-US" b="1" u="sng" dirty="0">
                <a:solidFill>
                  <a:srgbClr val="0070C0"/>
                </a:solidFill>
              </a:rPr>
              <a:t>号服务器专门用于文件下载、上传和存储</a:t>
            </a:r>
            <a:r>
              <a:rPr lang="zh-CN" altLang="en-US" dirty="0"/>
              <a:t>，接下来就将</a:t>
            </a:r>
            <a:r>
              <a:rPr lang="en-US" altLang="zh-CN" b="1" u="sng" dirty="0">
                <a:solidFill>
                  <a:srgbClr val="0070C0"/>
                </a:solidFill>
              </a:rPr>
              <a:t>Public</a:t>
            </a:r>
            <a:r>
              <a:rPr lang="zh-CN" altLang="en-US" b="1" u="sng" dirty="0">
                <a:solidFill>
                  <a:srgbClr val="0070C0"/>
                </a:solidFill>
              </a:rPr>
              <a:t>目录转移到</a:t>
            </a:r>
            <a:r>
              <a:rPr lang="en-US" altLang="zh-CN" b="1" u="sng" dirty="0">
                <a:solidFill>
                  <a:srgbClr val="0070C0"/>
                </a:solidFill>
              </a:rPr>
              <a:t>6</a:t>
            </a:r>
            <a:r>
              <a:rPr lang="zh-CN" altLang="en-US" b="1" u="sng" dirty="0">
                <a:solidFill>
                  <a:srgbClr val="0070C0"/>
                </a:solidFill>
              </a:rPr>
              <a:t>号服务器</a:t>
            </a:r>
            <a:r>
              <a:rPr lang="zh-CN" altLang="en-US" dirty="0"/>
              <a:t>，并将网站中的</a:t>
            </a:r>
            <a:r>
              <a:rPr lang="zh-CN" altLang="en-US" b="1" u="sng" dirty="0">
                <a:solidFill>
                  <a:srgbClr val="0070C0"/>
                </a:solidFill>
              </a:rPr>
              <a:t>静态文件链接替换为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号服务器的地址</a:t>
            </a:r>
            <a:r>
              <a:rPr lang="zh-CN" altLang="en-US" dirty="0"/>
              <a:t>，然后将文件上传接口部署到</a:t>
            </a:r>
            <a:r>
              <a:rPr lang="en-US" altLang="zh-CN" dirty="0"/>
              <a:t>3</a:t>
            </a:r>
            <a:r>
              <a:rPr lang="zh-CN" altLang="en-US" dirty="0"/>
              <a:t>号服务器中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具体操作参考教材。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3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上传下载分离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访问网站后台</a:t>
            </a:r>
            <a:r>
              <a:rPr lang="zh-CN" altLang="en-US" dirty="0"/>
              <a:t>的添加商品页面</a:t>
            </a:r>
            <a:r>
              <a:rPr lang="en-US" altLang="zh-CN" b="1" u="sng" dirty="0">
                <a:solidFill>
                  <a:srgbClr val="0070C0"/>
                </a:solidFill>
              </a:rPr>
              <a:t>http://</a:t>
            </a:r>
            <a:r>
              <a:rPr lang="en-US" altLang="zh-CN" b="1" u="sng" dirty="0" smtClean="0">
                <a:solidFill>
                  <a:srgbClr val="0070C0"/>
                </a:solidFill>
              </a:rPr>
              <a:t>www.itshop.test/Admin/Goods/add.html</a:t>
            </a:r>
            <a:r>
              <a:rPr lang="zh-CN" altLang="en-US" dirty="0"/>
              <a:t>，在用于编写商品详情的在线编辑器中上传图片进行</a:t>
            </a:r>
            <a:r>
              <a:rPr lang="zh-CN" altLang="en-US" dirty="0" smtClean="0"/>
              <a:t>测试。</a:t>
            </a:r>
            <a:endParaRPr lang="en-US" altLang="zh-CN" dirty="0" smtClean="0"/>
          </a:p>
        </p:txBody>
      </p:sp>
      <p:pic>
        <p:nvPicPr>
          <p:cNvPr id="54274" name="Picture 2" descr="无电饭锅电饭锅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62" y="3244944"/>
            <a:ext cx="5153745" cy="245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63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高可用方案概述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衡量</a:t>
            </a:r>
            <a:r>
              <a:rPr lang="zh-CN" altLang="en-US" dirty="0"/>
              <a:t>一个集群的高可用性在于没有单点故障，即其中任何一台服务器宕机都不会造成整个服务中断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高可用</a:t>
            </a:r>
            <a:r>
              <a:rPr lang="zh-CN" altLang="en-US" dirty="0"/>
              <a:t>（</a:t>
            </a:r>
            <a:r>
              <a:rPr lang="en-US" altLang="zh-CN" dirty="0"/>
              <a:t>High Availability</a:t>
            </a:r>
            <a:r>
              <a:rPr lang="zh-CN" altLang="en-US" dirty="0"/>
              <a:t>）是指通过专门的架构设计，减少整个系统的故障时间，保持其提供服务的高度可用性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6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高可用方案概述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318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dirty="0"/>
              <a:t>内置了</a:t>
            </a:r>
            <a:r>
              <a:rPr lang="en-US" altLang="zh-CN" b="1" u="sng" dirty="0">
                <a:solidFill>
                  <a:srgbClr val="0070C0"/>
                </a:solidFill>
              </a:rPr>
              <a:t>VRRP</a:t>
            </a:r>
            <a:r>
              <a:rPr lang="zh-CN" altLang="en-US" dirty="0" smtClean="0"/>
              <a:t>功能，</a:t>
            </a:r>
            <a:r>
              <a:rPr lang="zh-CN" altLang="en-US" dirty="0"/>
              <a:t>用于解决静态路由出现的单点故障问题，它通过</a:t>
            </a:r>
            <a:r>
              <a:rPr lang="en-US" altLang="zh-CN" dirty="0"/>
              <a:t>IP</a:t>
            </a:r>
            <a:r>
              <a:rPr lang="zh-CN" altLang="en-US" dirty="0"/>
              <a:t>多播的方式通信，当发现主路由故障时，通过选举策略将备用路由更换为主路由，从而继续提供服务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VRRP</a:t>
            </a:r>
            <a:r>
              <a:rPr lang="zh-CN" altLang="en-US" dirty="0"/>
              <a:t>：</a:t>
            </a:r>
            <a:r>
              <a:rPr lang="en-US" altLang="zh-CN" dirty="0" smtClean="0"/>
              <a:t>Virtual </a:t>
            </a:r>
            <a:r>
              <a:rPr lang="en-US" altLang="zh-CN" dirty="0"/>
              <a:t>Router </a:t>
            </a:r>
            <a:r>
              <a:rPr lang="en-US" altLang="zh-CN" dirty="0" err="1"/>
              <a:t>Redundancv</a:t>
            </a:r>
            <a:r>
              <a:rPr lang="en-US" altLang="zh-CN" dirty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，虚拟</a:t>
            </a:r>
            <a:r>
              <a:rPr lang="zh-CN" altLang="en-US" dirty="0"/>
              <a:t>路由冗余</a:t>
            </a:r>
            <a:r>
              <a:rPr lang="zh-CN" altLang="en-US" dirty="0" smtClean="0"/>
              <a:t>协议。</a:t>
            </a:r>
            <a:endParaRPr lang="en-US" altLang="zh-CN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4119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89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）限制同一个</a:t>
            </a:r>
            <a:r>
              <a:rPr lang="en-US" altLang="zh-CN" dirty="0"/>
              <a:t>IP</a:t>
            </a:r>
            <a:r>
              <a:rPr lang="zh-CN" altLang="en-US" dirty="0"/>
              <a:t>的并发数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limit_conn_zone</a:t>
            </a:r>
            <a:r>
              <a:rPr lang="zh-CN" altLang="en-US" dirty="0"/>
              <a:t>指令用于开辟一个共享内存空间保存客户端</a:t>
            </a:r>
            <a:r>
              <a:rPr lang="en-US" altLang="zh-CN" dirty="0"/>
              <a:t>IP</a:t>
            </a:r>
            <a:r>
              <a:rPr lang="zh-CN" altLang="en-US" dirty="0"/>
              <a:t>，空间名称为</a:t>
            </a:r>
            <a:r>
              <a:rPr lang="en-US" altLang="zh-CN" dirty="0" err="1"/>
              <a:t>perip</a:t>
            </a:r>
            <a:r>
              <a:rPr lang="zh-CN" altLang="en-US" dirty="0"/>
              <a:t>，空间大小为</a:t>
            </a:r>
            <a:r>
              <a:rPr lang="en-US" altLang="zh-CN" dirty="0" smtClean="0"/>
              <a:t>10M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limit_conn</a:t>
            </a:r>
            <a:r>
              <a:rPr lang="zh-CN" altLang="en-US" dirty="0"/>
              <a:t>指令用于限制连接</a:t>
            </a:r>
            <a:r>
              <a:rPr lang="zh-CN" altLang="en-US" dirty="0" smtClean="0"/>
              <a:t>数量；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预定</a:t>
            </a:r>
            <a:r>
              <a:rPr lang="zh-CN" altLang="en-US" dirty="0"/>
              <a:t>义变量</a:t>
            </a:r>
            <a:r>
              <a:rPr lang="en-US" altLang="zh-CN" dirty="0"/>
              <a:t>$</a:t>
            </a:r>
            <a:r>
              <a:rPr lang="en-US" altLang="zh-CN" dirty="0" err="1"/>
              <a:t>binary_remote_addr</a:t>
            </a:r>
            <a:r>
              <a:rPr lang="zh-CN" altLang="en-US" dirty="0"/>
              <a:t>保存了用二进制表示的当前客户端</a:t>
            </a:r>
            <a:r>
              <a:rPr lang="en-US" altLang="zh-CN" dirty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5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高可用方案概述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Keepalived</a:t>
            </a:r>
            <a:r>
              <a:rPr lang="zh-CN" altLang="en-US" dirty="0"/>
              <a:t>利用</a:t>
            </a:r>
            <a:r>
              <a:rPr lang="en-US" altLang="zh-CN" dirty="0"/>
              <a:t>VRRP</a:t>
            </a:r>
            <a:r>
              <a:rPr lang="zh-CN" altLang="en-US" dirty="0"/>
              <a:t>实现了将提供对外访问的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Virtual IP</a:t>
            </a:r>
            <a:r>
              <a:rPr lang="zh-CN" altLang="en-US" dirty="0"/>
              <a:t>）自动在主服务器（</a:t>
            </a:r>
            <a:r>
              <a:rPr lang="en-US" altLang="zh-CN" dirty="0"/>
              <a:t>Master</a:t>
            </a:r>
            <a:r>
              <a:rPr lang="zh-CN" altLang="en-US" dirty="0"/>
              <a:t>）和备用服务器（</a:t>
            </a:r>
            <a:r>
              <a:rPr lang="en-US" altLang="zh-CN" dirty="0"/>
              <a:t>Backup</a:t>
            </a:r>
            <a:r>
              <a:rPr lang="zh-CN" altLang="en-US" dirty="0"/>
              <a:t>）之间</a:t>
            </a:r>
            <a:r>
              <a:rPr lang="zh-CN" altLang="en-US" dirty="0" smtClean="0"/>
              <a:t>切换；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正常情况下</a:t>
            </a:r>
            <a:r>
              <a:rPr lang="en-US" altLang="zh-CN" dirty="0"/>
              <a:t>Master</a:t>
            </a:r>
            <a:r>
              <a:rPr lang="zh-CN" altLang="en-US" dirty="0"/>
              <a:t>使用</a:t>
            </a:r>
            <a:r>
              <a:rPr lang="en-US" altLang="zh-CN" dirty="0"/>
              <a:t>Virtual IP</a:t>
            </a:r>
            <a:r>
              <a:rPr lang="zh-CN" altLang="en-US" dirty="0"/>
              <a:t>提供对外</a:t>
            </a:r>
            <a:r>
              <a:rPr lang="zh-CN" altLang="en-US" dirty="0" smtClean="0"/>
              <a:t>访问；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当</a:t>
            </a:r>
            <a:r>
              <a:rPr lang="en-US" altLang="zh-CN" b="1" u="sng" dirty="0">
                <a:solidFill>
                  <a:srgbClr val="0070C0"/>
                </a:solidFill>
              </a:rPr>
              <a:t>Master</a:t>
            </a:r>
            <a:r>
              <a:rPr lang="zh-CN" altLang="en-US" b="1" u="sng" dirty="0">
                <a:solidFill>
                  <a:srgbClr val="0070C0"/>
                </a:solidFill>
              </a:rPr>
              <a:t>故障时</a:t>
            </a:r>
            <a:r>
              <a:rPr lang="zh-CN" altLang="en-US" dirty="0"/>
              <a:t>，其他正在监控</a:t>
            </a:r>
            <a:r>
              <a:rPr lang="en-US" altLang="zh-CN" dirty="0"/>
              <a:t>Master</a:t>
            </a:r>
            <a:r>
              <a:rPr lang="zh-CN" altLang="en-US" dirty="0"/>
              <a:t>的</a:t>
            </a:r>
            <a:r>
              <a:rPr lang="en-US" altLang="zh-CN" dirty="0"/>
              <a:t>Backup</a:t>
            </a:r>
            <a:r>
              <a:rPr lang="zh-CN" altLang="en-US" dirty="0"/>
              <a:t>会通过优先级（</a:t>
            </a:r>
            <a:r>
              <a:rPr lang="en-US" altLang="zh-CN" dirty="0"/>
              <a:t>priority</a:t>
            </a:r>
            <a:r>
              <a:rPr lang="zh-CN" altLang="en-US" dirty="0"/>
              <a:t>）机制竞争接管</a:t>
            </a:r>
            <a:r>
              <a:rPr lang="en-US" altLang="zh-CN" dirty="0"/>
              <a:t>Virtual IP</a:t>
            </a:r>
            <a:r>
              <a:rPr lang="zh-CN" altLang="en-US" dirty="0"/>
              <a:t>继续对外提供</a:t>
            </a:r>
            <a:r>
              <a:rPr lang="zh-CN" altLang="en-US" dirty="0" smtClean="0"/>
              <a:t>服务，其他</a:t>
            </a:r>
            <a:r>
              <a:rPr lang="zh-CN" altLang="en-US" dirty="0"/>
              <a:t>落选的</a:t>
            </a:r>
            <a:r>
              <a:rPr lang="en-US" altLang="zh-CN" dirty="0"/>
              <a:t>Backup</a:t>
            </a:r>
            <a:r>
              <a:rPr lang="zh-CN" altLang="en-US" dirty="0"/>
              <a:t>会继续监控当前使用的</a:t>
            </a:r>
            <a:r>
              <a:rPr lang="en-US" altLang="zh-CN" dirty="0"/>
              <a:t>Virtual IP</a:t>
            </a:r>
            <a:r>
              <a:rPr lang="zh-CN" altLang="en-US" dirty="0"/>
              <a:t>服务器。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06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高可用方案概述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接下来利用</a:t>
            </a:r>
            <a:r>
              <a:rPr lang="en-US" altLang="zh-CN" dirty="0"/>
              <a:t>VMware</a:t>
            </a:r>
            <a:r>
              <a:rPr lang="zh-CN" altLang="en-US" dirty="0"/>
              <a:t>搭建基于</a:t>
            </a:r>
            <a:r>
              <a:rPr lang="en-US" altLang="zh-CN" b="1" u="sng" dirty="0" err="1">
                <a:solidFill>
                  <a:srgbClr val="0070C0"/>
                </a:solidFill>
              </a:rPr>
              <a:t>Nginx+Keepalived</a:t>
            </a:r>
            <a:r>
              <a:rPr lang="zh-CN" altLang="en-US" dirty="0"/>
              <a:t>的高可用实验环境</a:t>
            </a:r>
            <a:r>
              <a:rPr lang="zh-CN" altLang="en-US" dirty="0" smtClean="0"/>
              <a:t>，具体如表。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02562"/>
              </p:ext>
            </p:extLst>
          </p:nvPr>
        </p:nvGraphicFramePr>
        <p:xfrm>
          <a:off x="362197" y="2758976"/>
          <a:ext cx="8318664" cy="1989105"/>
        </p:xfrm>
        <a:graphic>
          <a:graphicData uri="http://schemas.openxmlformats.org/drawingml/2006/table">
            <a:tbl>
              <a:tblPr firstRow="1" bandRow="1"/>
              <a:tblGrid>
                <a:gridCol w="1498174"/>
                <a:gridCol w="1886129"/>
                <a:gridCol w="1892300"/>
                <a:gridCol w="3042061"/>
              </a:tblGrid>
              <a:tr h="397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角色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RIP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r>
                        <a:rPr lang="en-US" altLang="zh-CN" sz="1400" b="1" kern="1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IP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IP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Master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192.168.78.21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192.168.78.20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Nginx+Keepalived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Backup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192.168.78.22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192.168.78.20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Nginx+Keepalived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192.168.78.23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后端服务器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192.168.78.24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后端服务器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871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高可用方案概述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Master</a:t>
            </a:r>
            <a:r>
              <a:rPr lang="zh-CN" altLang="en-US" dirty="0"/>
              <a:t>是一台反向代理和负载均衡服务器，用于对外提供访问，将请求转发到后端</a:t>
            </a:r>
            <a:r>
              <a:rPr lang="zh-CN" altLang="en-US" dirty="0" smtClean="0"/>
              <a:t>服务器；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Backup</a:t>
            </a:r>
            <a:r>
              <a:rPr lang="zh-CN" altLang="en-US" b="1" u="sng" dirty="0">
                <a:solidFill>
                  <a:srgbClr val="0070C0"/>
                </a:solidFill>
              </a:rPr>
              <a:t>是</a:t>
            </a:r>
            <a:r>
              <a:rPr lang="en-US" altLang="zh-CN" b="1" u="sng" dirty="0">
                <a:solidFill>
                  <a:srgbClr val="0070C0"/>
                </a:solidFill>
              </a:rPr>
              <a:t>Master</a:t>
            </a:r>
            <a:r>
              <a:rPr lang="zh-CN" altLang="en-US" b="1" u="sng" dirty="0">
                <a:solidFill>
                  <a:srgbClr val="0070C0"/>
                </a:solidFill>
              </a:rPr>
              <a:t>的备用机</a:t>
            </a:r>
            <a:r>
              <a:rPr lang="zh-CN" altLang="en-US" dirty="0"/>
              <a:t>，用于在</a:t>
            </a:r>
            <a:r>
              <a:rPr lang="en-US" altLang="zh-CN" dirty="0"/>
              <a:t>Master</a:t>
            </a:r>
            <a:r>
              <a:rPr lang="zh-CN" altLang="en-US" dirty="0"/>
              <a:t>故障时</a:t>
            </a:r>
            <a:r>
              <a:rPr lang="zh-CN" altLang="en-US" dirty="0" smtClean="0"/>
              <a:t>代替；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Real IP</a:t>
            </a:r>
            <a:r>
              <a:rPr lang="zh-CN" altLang="en-US" dirty="0"/>
              <a:t>是服务器实际的</a:t>
            </a:r>
            <a:r>
              <a:rPr lang="en-US" altLang="zh-CN" dirty="0"/>
              <a:t>IP</a:t>
            </a:r>
            <a:r>
              <a:rPr lang="zh-CN" altLang="en-US" dirty="0" smtClean="0"/>
              <a:t>地</a:t>
            </a:r>
            <a:r>
              <a:rPr lang="zh-CN" altLang="en-US" dirty="0"/>
              <a:t>址，</a:t>
            </a:r>
            <a:r>
              <a:rPr lang="en-US" altLang="zh-CN" b="1" u="sng" dirty="0">
                <a:solidFill>
                  <a:srgbClr val="0070C0"/>
                </a:solidFill>
              </a:rPr>
              <a:t>Virtual IP</a:t>
            </a:r>
            <a:r>
              <a:rPr lang="zh-CN" altLang="en-US" dirty="0"/>
              <a:t>是提供外部访问的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对客户端来说</a:t>
            </a:r>
            <a:r>
              <a:rPr lang="zh-CN" altLang="en-US" dirty="0"/>
              <a:t>，通过</a:t>
            </a:r>
            <a:r>
              <a:rPr lang="en-US" altLang="zh-CN" dirty="0"/>
              <a:t>Virtual IP</a:t>
            </a:r>
            <a:r>
              <a:rPr lang="zh-CN" altLang="en-US" dirty="0"/>
              <a:t>访问到的服务器无论是</a:t>
            </a:r>
            <a:r>
              <a:rPr lang="en-US" altLang="zh-CN" dirty="0"/>
              <a:t>Master</a:t>
            </a:r>
            <a:r>
              <a:rPr lang="zh-CN" altLang="en-US" dirty="0"/>
              <a:t>还是</a:t>
            </a:r>
            <a:r>
              <a:rPr lang="en-US" altLang="zh-CN" dirty="0"/>
              <a:t>Backup</a:t>
            </a:r>
            <a:r>
              <a:rPr lang="zh-CN" altLang="en-US" dirty="0"/>
              <a:t>，服务都是可用</a:t>
            </a:r>
            <a:r>
              <a:rPr lang="zh-CN" altLang="en-US" dirty="0" smtClean="0"/>
              <a:t>的。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1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请读者自行创建一个虚拟机，采用最小化方式安装</a:t>
            </a:r>
            <a:r>
              <a:rPr lang="en-US" altLang="zh-CN" dirty="0"/>
              <a:t>CentOS 6.8</a:t>
            </a:r>
            <a:r>
              <a:rPr lang="zh-CN" altLang="en-US" dirty="0"/>
              <a:t>，设置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192.168.78.21</a:t>
            </a:r>
            <a:r>
              <a:rPr lang="zh-CN" altLang="en-US" dirty="0"/>
              <a:t>。然后编译安装</a:t>
            </a:r>
            <a:r>
              <a:rPr lang="en-US" altLang="zh-CN" dirty="0"/>
              <a:t>Nginx</a:t>
            </a:r>
            <a:r>
              <a:rPr lang="zh-CN" altLang="en-US" dirty="0"/>
              <a:t>，更改防火墙规则允许</a:t>
            </a:r>
            <a:r>
              <a:rPr lang="en-US" altLang="zh-CN" dirty="0"/>
              <a:t>80</a:t>
            </a:r>
            <a:r>
              <a:rPr lang="zh-CN" altLang="en-US" dirty="0"/>
              <a:t>端口外部访问。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/>
              <a:t>Nginx</a:t>
            </a:r>
            <a:r>
              <a:rPr lang="zh-CN" altLang="en-US" dirty="0"/>
              <a:t>的站点目录下编写一个</a:t>
            </a:r>
            <a:r>
              <a:rPr lang="en-US" altLang="zh-CN" dirty="0"/>
              <a:t>index.html</a:t>
            </a:r>
            <a:r>
              <a:rPr lang="zh-CN" altLang="en-US" dirty="0"/>
              <a:t>文件，用于提示当前服务器身份，具体步骤如下。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4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359457" y="2094508"/>
            <a:ext cx="6642514" cy="3376335"/>
            <a:chOff x="3451224" y="3515222"/>
            <a:chExt cx="3291474" cy="337905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33790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304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/html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html]# echo 'This is Master' &gt; index.html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访问测试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html]# curl http://localhost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This is Master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34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31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Keepalived</a:t>
            </a:r>
            <a:r>
              <a:rPr lang="zh-CN" altLang="en-US" dirty="0"/>
              <a:t>软件的官方网站</a:t>
            </a:r>
            <a:r>
              <a:rPr lang="en-US" altLang="zh-CN" b="1" u="sng" dirty="0">
                <a:solidFill>
                  <a:srgbClr val="0070C0"/>
                </a:solidFill>
              </a:rPr>
              <a:t>http://www.keepalived.org</a:t>
            </a:r>
            <a:r>
              <a:rPr lang="zh-CN" altLang="en-US" dirty="0"/>
              <a:t>可以获取下载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pic>
        <p:nvPicPr>
          <p:cNvPr id="55298" name="Picture 2" descr="无sdfsdfsdfsdfsdf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8" y="2720974"/>
            <a:ext cx="8764224" cy="28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263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719574"/>
            <a:ext cx="8318664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将</a:t>
            </a:r>
            <a:r>
              <a:rPr lang="en-US" altLang="zh-CN" dirty="0" err="1"/>
              <a:t>Keepalived</a:t>
            </a:r>
            <a:r>
              <a:rPr lang="zh-CN" altLang="en-US" dirty="0"/>
              <a:t>源码包下载到服务器中，然后按照如下操作步骤进行安装即可。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70557" y="2328284"/>
            <a:ext cx="6642514" cy="4052292"/>
            <a:chOff x="3451224" y="3527932"/>
            <a:chExt cx="3291474" cy="4055555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27932"/>
              <a:ext cx="3291474" cy="405555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3732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解压文件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keepalived-1.2.24.tar.gz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keepalived-1.2.24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编译安装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keepalived-1.2.24]# ./configure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检查确保如下信息为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yes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 VRRP Framework        : Yes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 VRRP VMAC              : Yes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 VRRP authentication  : Yes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keepalived-1.2.24]# make &amp;&amp; make install &amp;&amp; cd ..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7574190" y="259150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719574"/>
            <a:ext cx="8318664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将</a:t>
            </a:r>
            <a:r>
              <a:rPr lang="en-US" altLang="zh-CN" dirty="0" err="1"/>
              <a:t>Keepalived</a:t>
            </a:r>
            <a:r>
              <a:rPr lang="zh-CN" altLang="en-US" dirty="0"/>
              <a:t>源码包下载到服务器中，然后按照如下操作步骤进行安装即可。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70557" y="2569584"/>
            <a:ext cx="6642514" cy="2370716"/>
            <a:chOff x="3451224" y="3527932"/>
            <a:chExt cx="3291474" cy="2372625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27932"/>
              <a:ext cx="3291474" cy="237262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188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添加到系统服务，配置开机启动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rc.d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on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7574190" y="283280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7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719574"/>
            <a:ext cx="8318664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将</a:t>
            </a:r>
            <a:r>
              <a:rPr lang="en-US" altLang="zh-CN" dirty="0" err="1"/>
              <a:t>Keepalived</a:t>
            </a:r>
            <a:r>
              <a:rPr lang="zh-CN" altLang="en-US" dirty="0"/>
              <a:t>源码包下载到服务器中，然后按照如下操作步骤进行安装即可。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70557" y="2569584"/>
            <a:ext cx="6642514" cy="2713616"/>
            <a:chOff x="3451224" y="3527932"/>
            <a:chExt cx="3291474" cy="271580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27932"/>
              <a:ext cx="3291474" cy="27158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2254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链接配置文件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cd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ln -s `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pwd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`/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⑤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链接程序文件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cd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ln -s `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pwd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`/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574190" y="268040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6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318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启动</a:t>
            </a:r>
            <a:r>
              <a:rPr lang="en-US" altLang="zh-CN" dirty="0" err="1"/>
              <a:t>Keepalived</a:t>
            </a:r>
            <a:r>
              <a:rPr lang="zh-CN" altLang="en-US" dirty="0"/>
              <a:t>前</a:t>
            </a:r>
            <a:r>
              <a:rPr lang="zh-CN" altLang="en-US" b="1" u="sng" dirty="0">
                <a:solidFill>
                  <a:srgbClr val="0070C0"/>
                </a:solidFill>
              </a:rPr>
              <a:t>需要创建一个配置文件</a:t>
            </a:r>
            <a:r>
              <a:rPr lang="zh-CN" altLang="en-US" dirty="0"/>
              <a:t>，</a:t>
            </a:r>
            <a:r>
              <a:rPr lang="en-US" altLang="zh-CN" dirty="0" err="1"/>
              <a:t>Keepalived</a:t>
            </a:r>
            <a:r>
              <a:rPr lang="zh-CN" altLang="en-US" dirty="0"/>
              <a:t>将会根据配置文件中的配置进行工作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执行</a:t>
            </a:r>
            <a:r>
              <a:rPr lang="zh-CN" altLang="en-US" dirty="0"/>
              <a:t>如下命令</a:t>
            </a:r>
            <a:r>
              <a:rPr lang="zh-CN" altLang="en-US" dirty="0" smtClean="0"/>
              <a:t>可查看</a:t>
            </a:r>
            <a:r>
              <a:rPr lang="en-US" altLang="zh-CN" dirty="0" err="1"/>
              <a:t>Keepalived</a:t>
            </a:r>
            <a:r>
              <a:rPr lang="zh-CN" altLang="en-US" dirty="0"/>
              <a:t>的配置文件模板，该文件中提供了一些参考配置。</a:t>
            </a:r>
          </a:p>
        </p:txBody>
      </p: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642363" y="4041471"/>
            <a:ext cx="7631333" cy="1146531"/>
            <a:chOff x="3451224" y="3515223"/>
            <a:chExt cx="3291474" cy="114745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291474" cy="114745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100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less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keepalived.conf</a:t>
              </a:r>
              <a:endParaRPr lang="de-DE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41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41835" y="2576123"/>
            <a:ext cx="7474581" cy="2173677"/>
            <a:chOff x="971600" y="1988840"/>
            <a:chExt cx="7200728" cy="2160240"/>
          </a:xfrm>
        </p:grpSpPr>
        <p:sp>
          <p:nvSpPr>
            <p:cNvPr id="7" name="流程图: 过程 6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0" name="椭圆 9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39799" y="2753836"/>
            <a:ext cx="7312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上述配置生效后，</a:t>
            </a:r>
            <a:r>
              <a:rPr lang="en-US" altLang="zh-CN" dirty="0"/>
              <a:t>Nginx</a:t>
            </a:r>
            <a:r>
              <a:rPr lang="zh-CN" altLang="zh-CN" dirty="0"/>
              <a:t>将对于同一个</a:t>
            </a:r>
            <a:r>
              <a:rPr lang="en-US" altLang="zh-CN" dirty="0"/>
              <a:t>IP</a:t>
            </a:r>
            <a:r>
              <a:rPr lang="zh-CN" altLang="zh-CN" dirty="0"/>
              <a:t>地址只允许</a:t>
            </a:r>
            <a:r>
              <a:rPr lang="en-US" altLang="zh-CN" dirty="0"/>
              <a:t>10</a:t>
            </a:r>
            <a:r>
              <a:rPr lang="zh-CN" altLang="zh-CN" dirty="0"/>
              <a:t>个并发连接，当超过时返回</a:t>
            </a:r>
            <a:r>
              <a:rPr lang="en-US" altLang="zh-CN" dirty="0"/>
              <a:t>503</a:t>
            </a:r>
            <a:r>
              <a:rPr lang="zh-CN" altLang="zh-CN" dirty="0"/>
              <a:t>（服务暂时不可用）错误。另外，</a:t>
            </a:r>
            <a:r>
              <a:rPr lang="en-US" altLang="zh-CN" dirty="0" err="1"/>
              <a:t>limit_conn</a:t>
            </a:r>
            <a:r>
              <a:rPr lang="zh-CN" altLang="zh-CN" dirty="0"/>
              <a:t>指令也可以在</a:t>
            </a:r>
            <a:r>
              <a:rPr lang="en-US" altLang="zh-CN" dirty="0"/>
              <a:t>server</a:t>
            </a:r>
            <a:r>
              <a:rPr lang="zh-CN" altLang="zh-CN" dirty="0"/>
              <a:t>和</a:t>
            </a:r>
            <a:r>
              <a:rPr lang="en-US" altLang="zh-CN" dirty="0"/>
              <a:t>location</a:t>
            </a:r>
            <a:r>
              <a:rPr lang="zh-CN" altLang="zh-CN" dirty="0"/>
              <a:t>块中使用，用于实现不同级别的控制。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9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b="1" u="sng" dirty="0">
                <a:solidFill>
                  <a:srgbClr val="0070C0"/>
                </a:solidFill>
              </a:rPr>
              <a:t>服务脚本</a:t>
            </a:r>
            <a:r>
              <a:rPr lang="zh-CN" altLang="en-US" dirty="0" smtClean="0"/>
              <a:t>，</a:t>
            </a:r>
            <a:r>
              <a:rPr lang="zh-CN" altLang="en-US" dirty="0"/>
              <a:t>默认</a:t>
            </a:r>
            <a:r>
              <a:rPr lang="zh-CN" altLang="en-US" dirty="0" smtClean="0"/>
              <a:t>加载配置文件路径是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keepalived.conf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目前</a:t>
            </a:r>
            <a:r>
              <a:rPr lang="zh-CN" altLang="en-US" dirty="0"/>
              <a:t>该文件并不存在，需要手动创建，具体操作步骤如下。</a:t>
            </a:r>
          </a:p>
        </p:txBody>
      </p: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825637" y="3444570"/>
            <a:ext cx="7631333" cy="1457629"/>
            <a:chOff x="3451224" y="3515223"/>
            <a:chExt cx="3291474" cy="1458804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291474" cy="145880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100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keepalived.conf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64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713783" y="1945970"/>
            <a:ext cx="7631333" cy="4352781"/>
            <a:chOff x="3451224" y="3515223"/>
            <a:chExt cx="3291474" cy="435628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291474" cy="435628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8"/>
            <p:cNvSpPr>
              <a:spLocks noChangeArrowheads="1"/>
            </p:cNvSpPr>
            <p:nvPr/>
          </p:nvSpPr>
          <p:spPr bwMode="auto">
            <a:xfrm>
              <a:off x="3530272" y="3557221"/>
              <a:ext cx="3165352" cy="425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vrrp_instance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VI_1 {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配置一个虚拟路由，名称为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VI_1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state MASTER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的角色，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或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interface eth0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指定监测的网卡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virtual_router_id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21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虚拟路由的标识，同一个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VRRP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应一致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mcast_src_ip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192.168.78.21	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Real IP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（可省略，默认将自动使用网卡的主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priority 100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优先级、权重（权重最高的主机将接管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 IP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）范围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0-254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advert_int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MASTER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之间同步检查的时间间隔，单位秒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authentication {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设置验证类型和密码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auth_type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PASS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验证类型，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PASS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表示使用密码验证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auth_pass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123456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设置密码，用于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之间使用相同密码通信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virtual_ipaddress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 IP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地址池，每行一个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192.168.78.20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设置相同的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 IP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555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完成上述配置文件的编写后，即可</a:t>
            </a:r>
            <a:r>
              <a:rPr lang="zh-CN" altLang="en-US" b="1" u="sng" dirty="0">
                <a:solidFill>
                  <a:srgbClr val="0070C0"/>
                </a:solidFill>
              </a:rPr>
              <a:t>启动</a:t>
            </a: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b="1" u="sng" dirty="0">
                <a:solidFill>
                  <a:srgbClr val="0070C0"/>
                </a:solidFill>
              </a:rPr>
              <a:t>服务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0070C0"/>
                </a:solidFill>
              </a:rPr>
              <a:t>并检查</a:t>
            </a:r>
            <a:r>
              <a:rPr lang="zh-CN" altLang="en-US" dirty="0"/>
              <a:t>配置是否生效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1613037" y="2641620"/>
            <a:ext cx="6101099" cy="3314679"/>
            <a:chOff x="3451224" y="3515223"/>
            <a:chExt cx="2631468" cy="1389590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631468" cy="138959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3530272" y="3524011"/>
              <a:ext cx="2552420" cy="131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启动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     [  OK  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查看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aux | grep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     5467  0.0  0.4  35268   980 ?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04:45   0:00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-D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     5468  0.1  0.8  37372  2128 ?        S    04:45   0:00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-D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     5470  1.9  0.6  37372  1552 ?        S    04:45   0:00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–D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查看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 IP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 | grep 192.168.78.20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inet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192.168.78.20/32 scope global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eth0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87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Keepalived</a:t>
            </a:r>
            <a:r>
              <a:rPr lang="zh-CN" altLang="en-US" dirty="0"/>
              <a:t>启动后，就可以使用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192.168.78.20</a:t>
            </a:r>
            <a:r>
              <a:rPr lang="zh-CN" altLang="en-US" dirty="0"/>
              <a:t>访问本服务器。若使用物理机浏览器进行</a:t>
            </a:r>
            <a:r>
              <a:rPr lang="zh-CN" altLang="en-US" b="1" u="sng" dirty="0">
                <a:solidFill>
                  <a:srgbClr val="0070C0"/>
                </a:solidFill>
              </a:rPr>
              <a:t>访问</a:t>
            </a:r>
            <a:r>
              <a:rPr lang="zh-CN" altLang="en-US" dirty="0"/>
              <a:t>，可以看到之前编写的</a:t>
            </a:r>
            <a:r>
              <a:rPr lang="en-US" altLang="zh-CN" dirty="0"/>
              <a:t>index.html</a:t>
            </a:r>
            <a:r>
              <a:rPr lang="zh-CN" altLang="en-US" dirty="0"/>
              <a:t>的网页内容，如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</p:txBody>
      </p:sp>
      <p:pic>
        <p:nvPicPr>
          <p:cNvPr id="56322" name="Picture 2" descr="无标题dfgdfgdg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32" y="3538537"/>
            <a:ext cx="3362795" cy="11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基于主服务器克隆出一台备用服务器，配置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192.168.78.22</a:t>
            </a:r>
            <a:r>
              <a:rPr lang="zh-CN" altLang="en-US" dirty="0"/>
              <a:t>。然后打开</a:t>
            </a:r>
            <a:r>
              <a:rPr lang="en-US" altLang="zh-CN" dirty="0" err="1"/>
              <a:t>Keepalived</a:t>
            </a:r>
            <a:r>
              <a:rPr lang="zh-CN" altLang="en-US" dirty="0"/>
              <a:t>配置文件，将</a:t>
            </a:r>
            <a:r>
              <a:rPr lang="zh-CN" altLang="en-US" b="1" u="sng" dirty="0">
                <a:solidFill>
                  <a:srgbClr val="0070C0"/>
                </a:solidFill>
              </a:rPr>
              <a:t>服务器身份更改为</a:t>
            </a:r>
            <a:r>
              <a:rPr lang="en-US" altLang="zh-CN" b="1" u="sng" dirty="0">
                <a:solidFill>
                  <a:srgbClr val="0070C0"/>
                </a:solidFill>
              </a:rPr>
              <a:t>BACKUP</a:t>
            </a:r>
            <a:r>
              <a:rPr lang="zh-CN" altLang="en-US" b="1" u="sng" dirty="0">
                <a:solidFill>
                  <a:srgbClr val="0070C0"/>
                </a:solidFill>
              </a:rPr>
              <a:t>，并降低优先级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587637" y="3327421"/>
            <a:ext cx="6101099" cy="2425680"/>
            <a:chOff x="3451224" y="3515223"/>
            <a:chExt cx="2631468" cy="1016901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631468" cy="10169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0272" y="3524011"/>
              <a:ext cx="2552420" cy="94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vrrp_instance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VI_1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state BACKUP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修改身份为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priority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90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修改优先级为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90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（低于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即可）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31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Backup</a:t>
            </a:r>
            <a:r>
              <a:rPr lang="zh-CN" altLang="en-US" dirty="0"/>
              <a:t>服务器中的</a:t>
            </a:r>
            <a:r>
              <a:rPr lang="en-US" altLang="zh-CN" dirty="0" err="1"/>
              <a:t>Keepalived</a:t>
            </a:r>
            <a:r>
              <a:rPr lang="zh-CN" altLang="en-US" dirty="0"/>
              <a:t>通过</a:t>
            </a:r>
            <a:r>
              <a:rPr lang="en-US" altLang="zh-CN" dirty="0"/>
              <a:t>VRRP</a:t>
            </a:r>
            <a:r>
              <a:rPr lang="zh-CN" altLang="en-US" dirty="0"/>
              <a:t>的</a:t>
            </a:r>
            <a:r>
              <a:rPr lang="en-US" altLang="zh-CN" dirty="0"/>
              <a:t>112</a:t>
            </a:r>
            <a:r>
              <a:rPr lang="zh-CN" altLang="en-US" dirty="0"/>
              <a:t>端口通信，若端口无法访问则会同时抢占</a:t>
            </a:r>
            <a:r>
              <a:rPr lang="en-US" altLang="zh-CN" dirty="0"/>
              <a:t>Virtual IP</a:t>
            </a:r>
            <a:r>
              <a:rPr lang="zh-CN" altLang="en-US" dirty="0"/>
              <a:t>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为两台服务器</a:t>
            </a:r>
            <a:r>
              <a:rPr lang="zh-CN" altLang="en-US" b="1" u="sng" dirty="0">
                <a:solidFill>
                  <a:srgbClr val="0070C0"/>
                </a:solidFill>
              </a:rPr>
              <a:t>配置防火墙规则</a:t>
            </a:r>
            <a:r>
              <a:rPr lang="zh-CN" altLang="en-US" dirty="0"/>
              <a:t>，开放</a:t>
            </a:r>
            <a:r>
              <a:rPr lang="en-US" altLang="zh-CN" dirty="0"/>
              <a:t>112</a:t>
            </a:r>
            <a:r>
              <a:rPr lang="zh-CN" altLang="en-US" dirty="0"/>
              <a:t>端口，具体操作如下。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4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105037" y="2273321"/>
            <a:ext cx="7137264" cy="2908280"/>
            <a:chOff x="3451224" y="3515223"/>
            <a:chExt cx="2418323" cy="121921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418323" cy="121921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0272" y="3545307"/>
              <a:ext cx="2339275" cy="112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服务器中允许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112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端口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s192.168.78.21 -p112 -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jACCEPT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save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Master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服务器中允许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Backup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112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端口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-s192.168.78.22 -p112 -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jACCEPT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save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6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执行</a:t>
            </a:r>
            <a:r>
              <a:rPr lang="zh-CN" altLang="en-US" dirty="0"/>
              <a:t>“</a:t>
            </a:r>
            <a:r>
              <a:rPr lang="en-US" altLang="zh-CN" dirty="0"/>
              <a:t>service </a:t>
            </a:r>
            <a:r>
              <a:rPr lang="en-US" altLang="zh-CN" dirty="0" err="1"/>
              <a:t>keepalived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”启动</a:t>
            </a:r>
            <a:r>
              <a:rPr lang="en-US" altLang="zh-CN" dirty="0"/>
              <a:t>Backup</a:t>
            </a:r>
            <a:r>
              <a:rPr lang="zh-CN" altLang="en-US" dirty="0"/>
              <a:t>服务器的</a:t>
            </a:r>
            <a:r>
              <a:rPr lang="en-US" altLang="zh-CN" dirty="0" err="1"/>
              <a:t>Keepalived</a:t>
            </a:r>
            <a:r>
              <a:rPr lang="zh-CN" altLang="en-US" dirty="0"/>
              <a:t>服务。</a:t>
            </a:r>
            <a:r>
              <a:rPr lang="zh-CN" altLang="en-US" b="1" u="sng" dirty="0">
                <a:solidFill>
                  <a:srgbClr val="0070C0"/>
                </a:solidFill>
              </a:rPr>
              <a:t>为了区分</a:t>
            </a:r>
            <a:r>
              <a:rPr lang="zh-CN" altLang="en-US" dirty="0"/>
              <a:t>当前访问到的是哪一台服务器，在备用服务器中修改</a:t>
            </a:r>
            <a:r>
              <a:rPr lang="en-US" altLang="zh-CN" dirty="0"/>
              <a:t>index.html</a:t>
            </a:r>
            <a:r>
              <a:rPr lang="zh-CN" altLang="en-US" dirty="0"/>
              <a:t>文件。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587637" y="3416320"/>
            <a:ext cx="6101099" cy="1212841"/>
            <a:chOff x="3451224" y="3515223"/>
            <a:chExt cx="2631468" cy="50845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631468" cy="5084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0272" y="3524011"/>
              <a:ext cx="2552420" cy="37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/html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html]# echo 'This is Backup' &gt; index.html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25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通过浏览器访问</a:t>
            </a:r>
            <a:r>
              <a:rPr lang="en-US" altLang="zh-CN" b="1" u="sng" dirty="0">
                <a:solidFill>
                  <a:srgbClr val="0070C0"/>
                </a:solidFill>
              </a:rPr>
              <a:t>http://192.168.78.20</a:t>
            </a:r>
            <a:r>
              <a:rPr lang="zh-CN" altLang="en-US" b="1" u="sng" dirty="0">
                <a:solidFill>
                  <a:srgbClr val="0070C0"/>
                </a:solidFill>
              </a:rPr>
              <a:t>进行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测试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由于</a:t>
            </a:r>
            <a:r>
              <a:rPr lang="en-US" altLang="zh-CN" dirty="0"/>
              <a:t>Master</a:t>
            </a:r>
            <a:r>
              <a:rPr lang="zh-CN" altLang="en-US" dirty="0"/>
              <a:t>的优先级（</a:t>
            </a:r>
            <a:r>
              <a:rPr lang="en-US" altLang="zh-CN" dirty="0"/>
              <a:t>priority 100</a:t>
            </a:r>
            <a:r>
              <a:rPr lang="zh-CN" altLang="en-US" dirty="0"/>
              <a:t>）高于</a:t>
            </a:r>
            <a:r>
              <a:rPr lang="en-US" altLang="zh-CN" dirty="0"/>
              <a:t>Backup</a:t>
            </a:r>
            <a:r>
              <a:rPr lang="zh-CN" altLang="en-US" dirty="0"/>
              <a:t>（</a:t>
            </a:r>
            <a:r>
              <a:rPr lang="en-US" altLang="zh-CN" dirty="0"/>
              <a:t>priority 90</a:t>
            </a:r>
            <a:r>
              <a:rPr lang="zh-CN" altLang="en-US" dirty="0"/>
              <a:t>），因此访问到的一直是</a:t>
            </a:r>
            <a:r>
              <a:rPr lang="en-US" altLang="zh-CN" dirty="0"/>
              <a:t>Master</a:t>
            </a:r>
            <a:r>
              <a:rPr lang="zh-CN" altLang="en-US" dirty="0"/>
              <a:t>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中执行“</a:t>
            </a:r>
            <a:r>
              <a:rPr lang="en-US" altLang="zh-CN" dirty="0"/>
              <a:t>service network 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”</a:t>
            </a:r>
            <a:r>
              <a:rPr lang="zh-CN" altLang="en-US" dirty="0"/>
              <a:t>命令停止网络时，再次访问就会看到网页内容变为“</a:t>
            </a:r>
            <a:r>
              <a:rPr lang="en-US" altLang="zh-CN" dirty="0"/>
              <a:t>This is 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”，</a:t>
            </a:r>
            <a:r>
              <a:rPr lang="zh-CN" altLang="en-US" dirty="0"/>
              <a:t>说明当前</a:t>
            </a:r>
            <a:r>
              <a:rPr lang="en-US" altLang="zh-CN" dirty="0"/>
              <a:t>Backup</a:t>
            </a:r>
            <a:r>
              <a:rPr lang="zh-CN" altLang="en-US" dirty="0"/>
              <a:t>已经接管成功。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7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备用服务器的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318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Master</a:t>
            </a:r>
            <a:r>
              <a:rPr lang="zh-CN" altLang="en-US" dirty="0"/>
              <a:t>中执行“</a:t>
            </a:r>
            <a:r>
              <a:rPr lang="en-US" altLang="zh-CN" dirty="0"/>
              <a:t>service network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”命令</a:t>
            </a:r>
            <a:r>
              <a:rPr lang="zh-CN" altLang="en-US" dirty="0"/>
              <a:t>恢复网络后，</a:t>
            </a:r>
            <a:r>
              <a:rPr lang="en-US" altLang="zh-CN" dirty="0"/>
              <a:t>192.168.78.20</a:t>
            </a:r>
            <a:r>
              <a:rPr lang="zh-CN" altLang="en-US" dirty="0"/>
              <a:t>的访问结果又会变为“</a:t>
            </a:r>
            <a:r>
              <a:rPr lang="en-US" altLang="zh-CN" dirty="0"/>
              <a:t>This is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”，这因为</a:t>
            </a:r>
            <a:r>
              <a:rPr lang="en-US" altLang="zh-CN" dirty="0"/>
              <a:t>Master</a:t>
            </a:r>
            <a:r>
              <a:rPr lang="zh-CN" altLang="en-US" dirty="0" smtClean="0"/>
              <a:t>能抢占</a:t>
            </a:r>
            <a:r>
              <a:rPr lang="en-US" altLang="zh-CN" dirty="0"/>
              <a:t>Backup</a:t>
            </a:r>
            <a:r>
              <a:rPr lang="zh-CN" altLang="en-US" dirty="0" smtClean="0"/>
              <a:t>接管的</a:t>
            </a:r>
            <a:r>
              <a:rPr lang="en-US" altLang="zh-CN" dirty="0" smtClean="0"/>
              <a:t>Virtual </a:t>
            </a:r>
            <a:r>
              <a:rPr lang="en-US" altLang="zh-CN" dirty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/>
              <a:t>另外，</a:t>
            </a:r>
            <a:r>
              <a:rPr lang="en-US" altLang="zh-CN" dirty="0" err="1"/>
              <a:t>Keepalived</a:t>
            </a:r>
            <a:r>
              <a:rPr lang="zh-CN" altLang="zh-CN" dirty="0"/>
              <a:t>还可以配置多台</a:t>
            </a:r>
            <a:r>
              <a:rPr lang="en-US" altLang="zh-CN" dirty="0"/>
              <a:t>Backup</a:t>
            </a:r>
            <a:r>
              <a:rPr lang="zh-CN" altLang="zh-CN" dirty="0"/>
              <a:t>服务器，从而进一步提高服务的可用性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5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）限制同一个</a:t>
            </a:r>
            <a:r>
              <a:rPr lang="en-US" altLang="zh-CN" dirty="0"/>
              <a:t>IP</a:t>
            </a:r>
            <a:r>
              <a:rPr lang="zh-CN" altLang="en-US" dirty="0"/>
              <a:t>的并发数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/>
              <a:t>ApacheBench</a:t>
            </a:r>
            <a:r>
              <a:rPr lang="zh-CN" altLang="en-US" dirty="0"/>
              <a:t>工具进行并发测试，</a:t>
            </a:r>
            <a:r>
              <a:rPr lang="zh-CN" altLang="en-US" dirty="0" smtClean="0"/>
              <a:t>可看到</a:t>
            </a:r>
            <a:r>
              <a:rPr lang="en-US" altLang="zh-CN" dirty="0"/>
              <a:t>100</a:t>
            </a:r>
            <a:r>
              <a:rPr lang="zh-CN" altLang="en-US" dirty="0"/>
              <a:t>个请求中只有</a:t>
            </a:r>
            <a:r>
              <a:rPr lang="en-US" altLang="zh-CN" dirty="0"/>
              <a:t>10</a:t>
            </a:r>
            <a:r>
              <a:rPr lang="zh-CN" altLang="en-US" dirty="0"/>
              <a:t>个是正常的。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457450" y="3330350"/>
            <a:ext cx="6299197" cy="2253407"/>
            <a:chOff x="3474760" y="3515222"/>
            <a:chExt cx="1293504" cy="1297751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93504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64487"/>
              <a:ext cx="1232108" cy="1116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./ab -n100 -c100 http://192.168.78.3/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Complete requests:      100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Failed requests:        90  (Connect: 0, Receive: 0, Length: 90, Exceptions: 0)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Non-2xx responses:      90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90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个响应的状态码不是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2xx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855052" y="5061302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连接数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1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使用</a:t>
            </a: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b="1" u="sng" dirty="0">
                <a:solidFill>
                  <a:srgbClr val="0070C0"/>
                </a:solidFill>
              </a:rPr>
              <a:t>除了可以监控其他服务器中的</a:t>
            </a: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b="1" u="sng" dirty="0">
                <a:solidFill>
                  <a:srgbClr val="0070C0"/>
                </a:solidFill>
              </a:rPr>
              <a:t>是否正常，也可以监控本机中的某个服务是否正常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6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下面将实现利用</a:t>
            </a: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b="1" u="sng" dirty="0">
                <a:solidFill>
                  <a:srgbClr val="0070C0"/>
                </a:solidFill>
              </a:rPr>
              <a:t>监控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进程是否正常工作</a:t>
            </a:r>
            <a:r>
              <a:rPr lang="zh-CN" altLang="en-US" dirty="0"/>
              <a:t>，如果</a:t>
            </a:r>
            <a:r>
              <a:rPr lang="en-US" altLang="zh-CN" dirty="0"/>
              <a:t>Nginx</a:t>
            </a:r>
            <a:r>
              <a:rPr lang="zh-CN" altLang="en-US" dirty="0"/>
              <a:t>出现问题，则尝试重新启动</a:t>
            </a:r>
            <a:r>
              <a:rPr lang="en-US" altLang="zh-CN" dirty="0"/>
              <a:t>Nginx</a:t>
            </a:r>
            <a:r>
              <a:rPr lang="zh-CN" altLang="en-US" dirty="0"/>
              <a:t>。如果重启</a:t>
            </a:r>
            <a:r>
              <a:rPr lang="en-US" altLang="zh-CN" dirty="0"/>
              <a:t>Nginx</a:t>
            </a:r>
            <a:r>
              <a:rPr lang="zh-CN" altLang="en-US" dirty="0"/>
              <a:t>后仍然无法工作，则停止本机的</a:t>
            </a:r>
            <a:r>
              <a:rPr lang="en-US" altLang="zh-CN" dirty="0" err="1"/>
              <a:t>Keeplived</a:t>
            </a:r>
            <a:r>
              <a:rPr lang="zh-CN" altLang="en-US" dirty="0"/>
              <a:t>服务，从而使其他备用服务器自动接管</a:t>
            </a:r>
            <a:r>
              <a:rPr lang="en-US" altLang="zh-CN" dirty="0"/>
              <a:t>Virtual IP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8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Backup</a:t>
            </a:r>
            <a:r>
              <a:rPr lang="zh-CN" altLang="en-US" dirty="0"/>
              <a:t>服务器中</a:t>
            </a:r>
            <a:r>
              <a:rPr lang="zh-CN" altLang="en-US" b="1" u="sng" dirty="0">
                <a:solidFill>
                  <a:srgbClr val="0070C0"/>
                </a:solidFill>
              </a:rPr>
              <a:t>修改</a:t>
            </a:r>
            <a:r>
              <a:rPr lang="en-US" altLang="zh-CN" b="1" u="sng" dirty="0" err="1">
                <a:solidFill>
                  <a:srgbClr val="0070C0"/>
                </a:solidFill>
              </a:rPr>
              <a:t>Keepalived</a:t>
            </a:r>
            <a:r>
              <a:rPr lang="zh-CN" altLang="en-US" b="1" u="sng" dirty="0">
                <a:solidFill>
                  <a:srgbClr val="0070C0"/>
                </a:solidFill>
              </a:rPr>
              <a:t>配置文件</a:t>
            </a:r>
            <a:r>
              <a:rPr lang="zh-CN" altLang="en-US" dirty="0"/>
              <a:t>，编写内容如下。</a:t>
            </a:r>
            <a:endParaRPr lang="zh-CN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041537" y="2743222"/>
            <a:ext cx="7137264" cy="3301980"/>
            <a:chOff x="3451224" y="3515223"/>
            <a:chExt cx="2418323" cy="138426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418323" cy="138426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0272" y="3545307"/>
              <a:ext cx="2339275" cy="131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vrrp_script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chk_nginx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配置用于检测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运行状态的脚本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script "/chk_nginx.sh"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用于检测的脚本文件路径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interval 2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每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秒执行一次脚本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weight -20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当检测失败时，权重发生的变化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vrrp_instance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VI_1 {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VI_1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添加监控脚本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track_script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chk_nginx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99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接下来执行“</a:t>
            </a:r>
            <a:r>
              <a:rPr lang="en-US" altLang="zh-CN" dirty="0"/>
              <a:t>vi /</a:t>
            </a:r>
            <a:r>
              <a:rPr lang="en-US" altLang="zh-CN" dirty="0" smtClean="0"/>
              <a:t>chk_nginx.sh</a:t>
            </a:r>
            <a:r>
              <a:rPr lang="zh-CN" altLang="en-US" dirty="0" smtClean="0"/>
              <a:t>”命令</a:t>
            </a:r>
            <a:r>
              <a:rPr lang="zh-CN" altLang="en-US" b="1" u="sng" dirty="0">
                <a:solidFill>
                  <a:srgbClr val="0070C0"/>
                </a:solidFill>
              </a:rPr>
              <a:t>创建监控脚本</a:t>
            </a:r>
            <a:r>
              <a:rPr lang="zh-CN" altLang="en-US" dirty="0"/>
              <a:t>，编写代码如下。</a:t>
            </a:r>
            <a:endParaRPr lang="zh-CN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816236" y="2730522"/>
            <a:ext cx="5524363" cy="3301980"/>
            <a:chOff x="3451224" y="3515223"/>
            <a:chExt cx="1871823" cy="138426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1871823" cy="138426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0272" y="3545307"/>
              <a:ext cx="1758350" cy="1277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	#! /bin/bash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2	if [ `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-C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--no-header |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-l`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eq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0 ];then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	    service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	    sleep 2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5	    if [ `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-C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--no-header |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-l`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eq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0 ];then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	        service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stop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7	    fi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	fi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上述代码中第</a:t>
            </a:r>
            <a:r>
              <a:rPr lang="en-US" altLang="zh-CN" dirty="0"/>
              <a:t>2</a:t>
            </a:r>
            <a:r>
              <a:rPr lang="zh-CN" altLang="en-US" dirty="0"/>
              <a:t>行判断当前</a:t>
            </a:r>
            <a:r>
              <a:rPr lang="en-US" altLang="zh-CN" dirty="0"/>
              <a:t>Nginx</a:t>
            </a:r>
            <a:r>
              <a:rPr lang="zh-CN" altLang="en-US" dirty="0"/>
              <a:t>进程数量是否为</a:t>
            </a:r>
            <a:r>
              <a:rPr lang="en-US" altLang="zh-CN" dirty="0"/>
              <a:t>0</a:t>
            </a:r>
            <a:r>
              <a:rPr lang="zh-CN" altLang="en-US" dirty="0"/>
              <a:t>，为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Nginx</a:t>
            </a:r>
            <a:r>
              <a:rPr lang="zh-CN" altLang="en-US" dirty="0"/>
              <a:t>没有启动，则执行第</a:t>
            </a:r>
            <a:r>
              <a:rPr lang="en-US" altLang="zh-CN" dirty="0"/>
              <a:t>3</a:t>
            </a:r>
            <a:r>
              <a:rPr lang="zh-CN" altLang="en-US" dirty="0"/>
              <a:t>行的命令启动</a:t>
            </a:r>
            <a:r>
              <a:rPr lang="en-US" altLang="zh-CN" dirty="0"/>
              <a:t>Nginx</a:t>
            </a:r>
            <a:r>
              <a:rPr lang="zh-CN" altLang="en-US" dirty="0"/>
              <a:t>，然后等待</a:t>
            </a:r>
            <a:r>
              <a:rPr lang="en-US" altLang="zh-CN" dirty="0"/>
              <a:t>2</a:t>
            </a:r>
            <a:r>
              <a:rPr lang="zh-CN" altLang="en-US" dirty="0"/>
              <a:t>秒后再次检测</a:t>
            </a:r>
            <a:r>
              <a:rPr lang="en-US" altLang="zh-CN" dirty="0"/>
              <a:t>Nginx</a:t>
            </a:r>
            <a:r>
              <a:rPr lang="zh-CN" altLang="en-US" dirty="0"/>
              <a:t>是否启动，如果仍然没有启动则停止</a:t>
            </a:r>
            <a:r>
              <a:rPr lang="en-US" altLang="zh-CN" dirty="0" err="1"/>
              <a:t>Keepalived</a:t>
            </a:r>
            <a:r>
              <a:rPr lang="zh-CN" altLang="en-US" dirty="0"/>
              <a:t>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/>
              <a:t>完成上述脚本编写后，</a:t>
            </a:r>
            <a:r>
              <a:rPr lang="zh-CN" altLang="zh-CN" b="1" u="sng" dirty="0">
                <a:solidFill>
                  <a:srgbClr val="0070C0"/>
                </a:solidFill>
              </a:rPr>
              <a:t>为脚本设置可执行权限</a:t>
            </a:r>
            <a:r>
              <a:rPr lang="zh-CN" altLang="zh-CN" dirty="0"/>
              <a:t>，然后重新加载配置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784748" y="4325776"/>
            <a:ext cx="5524363" cy="1249524"/>
            <a:chOff x="3451224" y="3515223"/>
            <a:chExt cx="1871823" cy="138426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1871823" cy="138426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0272" y="3545307"/>
              <a:ext cx="1758350" cy="111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/chk_nginx.sh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reload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6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31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</a:t>
            </a:r>
            <a:r>
              <a:rPr lang="en-US" altLang="zh-CN" dirty="0" err="1"/>
              <a:t>Keepalived</a:t>
            </a:r>
            <a:r>
              <a:rPr lang="zh-CN" altLang="en-US" dirty="0"/>
              <a:t>是否能够实现</a:t>
            </a:r>
            <a:r>
              <a:rPr lang="en-US" altLang="zh-CN" dirty="0"/>
              <a:t>Nginx</a:t>
            </a:r>
            <a:r>
              <a:rPr lang="zh-CN" altLang="en-US" dirty="0"/>
              <a:t>服务的高可用，下面通过手动停止</a:t>
            </a:r>
            <a:r>
              <a:rPr lang="en-US" altLang="zh-CN" dirty="0"/>
              <a:t>Nginx</a:t>
            </a:r>
            <a:r>
              <a:rPr lang="zh-CN" altLang="en-US" dirty="0"/>
              <a:t>服务的方式来进行</a:t>
            </a:r>
            <a:r>
              <a:rPr lang="zh-CN" altLang="en-US" b="1" u="sng" dirty="0">
                <a:solidFill>
                  <a:srgbClr val="0070C0"/>
                </a:solidFill>
              </a:rPr>
              <a:t>验证</a:t>
            </a:r>
            <a:r>
              <a:rPr lang="zh-CN" altLang="en-US" dirty="0"/>
              <a:t>。按照如下步骤进行操作即可。</a:t>
            </a:r>
            <a:endParaRPr lang="zh-CN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278674" y="3179809"/>
            <a:ext cx="4833328" cy="2887825"/>
            <a:chOff x="3451224" y="3515223"/>
            <a:chExt cx="1373707" cy="1454635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1373707" cy="145463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0272" y="3545307"/>
              <a:ext cx="1294659" cy="134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停止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stop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秒后，查看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是否已经恢复启动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-C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--no-header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3617 ?        00:00:00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3618 ?        00:00:00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77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578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接下来</a:t>
            </a:r>
            <a:r>
              <a:rPr lang="zh-CN" altLang="en-US" b="1" u="sng" dirty="0">
                <a:solidFill>
                  <a:srgbClr val="0070C0"/>
                </a:solidFill>
              </a:rPr>
              <a:t>继续测试</a:t>
            </a:r>
            <a:r>
              <a:rPr lang="zh-CN" altLang="en-US" dirty="0"/>
              <a:t>当</a:t>
            </a:r>
            <a:r>
              <a:rPr lang="en-US" altLang="zh-CN" dirty="0"/>
              <a:t>Nginx</a:t>
            </a:r>
            <a:r>
              <a:rPr lang="zh-CN" altLang="en-US" dirty="0"/>
              <a:t>无法重新启动时，</a:t>
            </a:r>
            <a:r>
              <a:rPr lang="en-US" altLang="zh-CN" dirty="0" err="1"/>
              <a:t>Keepalived</a:t>
            </a:r>
            <a:r>
              <a:rPr lang="zh-CN" altLang="en-US" dirty="0"/>
              <a:t>能否将</a:t>
            </a:r>
            <a:r>
              <a:rPr lang="en-US" altLang="zh-CN" dirty="0"/>
              <a:t>Virtual IP</a:t>
            </a:r>
            <a:r>
              <a:rPr lang="zh-CN" altLang="en-US" dirty="0"/>
              <a:t>自动切换到备用服务器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先保证正常</a:t>
            </a:r>
            <a:r>
              <a:rPr lang="zh-CN" altLang="en-US" dirty="0"/>
              <a:t>情况下浏览器访问</a:t>
            </a:r>
            <a:r>
              <a:rPr lang="en-US" altLang="zh-CN" dirty="0"/>
              <a:t>http://192.168.78.20</a:t>
            </a:r>
            <a:r>
              <a:rPr lang="zh-CN" altLang="en-US" dirty="0"/>
              <a:t>看到的结果是“</a:t>
            </a:r>
            <a:r>
              <a:rPr lang="en-US" altLang="zh-CN" dirty="0"/>
              <a:t>This is Master</a:t>
            </a:r>
            <a:r>
              <a:rPr lang="en-US" altLang="zh-CN" dirty="0" smtClean="0">
                <a:latin typeface="宋体" panose="02010600030101010101" pitchFamily="2" charset="-122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主服务器中执行如下命令停止</a:t>
            </a:r>
            <a:r>
              <a:rPr lang="en-US" altLang="zh-CN" dirty="0"/>
              <a:t>Nginx</a:t>
            </a:r>
            <a:r>
              <a:rPr lang="zh-CN" altLang="en-US" dirty="0"/>
              <a:t>服务并立即取消</a:t>
            </a:r>
            <a:r>
              <a:rPr lang="en-US" altLang="zh-CN" dirty="0"/>
              <a:t>Nginx</a:t>
            </a:r>
            <a:r>
              <a:rPr lang="zh-CN" altLang="en-US" dirty="0"/>
              <a:t>程序的可执行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6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74799" y="2184401"/>
            <a:ext cx="5727678" cy="3352798"/>
            <a:chOff x="3451224" y="3515223"/>
            <a:chExt cx="1184588" cy="1255937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1184588" cy="125593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498748" y="3545307"/>
              <a:ext cx="1137064" cy="1164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创建停止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服务并立即取消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程序执行权限的脚本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vi test.sh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编写内容如下：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#! /bin/bash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stop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-x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48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8.3 </a:t>
            </a:r>
            <a:r>
              <a:rPr lang="en-US" altLang="zh-CN" sz="2000" dirty="0" err="1" smtClean="0"/>
              <a:t>Nginx+Keepalived</a:t>
            </a:r>
            <a:r>
              <a:rPr lang="zh-CN" altLang="en-US" sz="2000" dirty="0"/>
              <a:t>高可用方案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1442798" y="2030811"/>
            <a:ext cx="6325703" cy="1831176"/>
            <a:chOff x="3451224" y="3515223"/>
            <a:chExt cx="1184588" cy="685947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1184588" cy="61414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498748" y="3545307"/>
              <a:ext cx="1137064" cy="655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执行脚本（测试完成后，使用“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恢复执行权限）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test.sh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./test.sh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97262" y="3713189"/>
            <a:ext cx="8654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执行上述命令后，通过浏览器访问进行测试，若网页显示的结果变为“</a:t>
            </a:r>
            <a:r>
              <a:rPr lang="en-US" altLang="zh-CN" dirty="0"/>
              <a:t>This is Backup</a:t>
            </a:r>
            <a:r>
              <a:rPr lang="zh-CN" altLang="zh-CN" dirty="0"/>
              <a:t>”，就说明当前已经自动切换到备用服务器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u="sng" dirty="0">
                <a:solidFill>
                  <a:srgbClr val="0070C0"/>
                </a:solidFill>
              </a:rPr>
              <a:t>至此，</a:t>
            </a:r>
            <a:r>
              <a:rPr lang="en-US" altLang="zh-CN" b="1" u="sng" dirty="0" err="1">
                <a:solidFill>
                  <a:srgbClr val="0070C0"/>
                </a:solidFill>
              </a:rPr>
              <a:t>Nginx+Keepalived</a:t>
            </a:r>
            <a:r>
              <a:rPr lang="zh-CN" altLang="zh-CN" b="1" u="sng" dirty="0">
                <a:solidFill>
                  <a:srgbClr val="0070C0"/>
                </a:solidFill>
              </a:rPr>
              <a:t>高可用环境已经部署完成</a:t>
            </a:r>
            <a:r>
              <a:rPr lang="zh-CN" altLang="zh-CN" dirty="0"/>
              <a:t>，当正常提供对外访问的服务器发生宕机、</a:t>
            </a:r>
            <a:r>
              <a:rPr lang="en-US" altLang="zh-CN" dirty="0"/>
              <a:t>Nginx</a:t>
            </a:r>
            <a:r>
              <a:rPr lang="zh-CN" altLang="zh-CN" dirty="0"/>
              <a:t>无法启动等故障时，另外一台备用服务器会自动继续提供服务。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5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27150" y="2555875"/>
            <a:ext cx="6858000" cy="355282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/>
            </a:endParaRPr>
          </a:p>
        </p:txBody>
      </p: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381000" y="1409700"/>
            <a:ext cx="7804150" cy="1471613"/>
            <a:chOff x="465918" y="1192212"/>
            <a:chExt cx="7804150" cy="1471613"/>
          </a:xfrm>
        </p:grpSpPr>
        <p:sp>
          <p:nvSpPr>
            <p:cNvPr id="10" name="单圆角矩形 9"/>
            <p:cNvSpPr/>
            <p:nvPr/>
          </p:nvSpPr>
          <p:spPr bwMode="auto">
            <a:xfrm>
              <a:off x="1412068" y="1320800"/>
              <a:ext cx="6858000" cy="1017587"/>
            </a:xfrm>
            <a:prstGeom prst="round1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pic>
          <p:nvPicPr>
            <p:cNvPr id="11" name="Picture 17" descr="C:\Users\admin\Desktop\8879-1203091935307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18" y="1192212"/>
              <a:ext cx="1457325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27150" y="1816248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rsync+inotify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文件实时同步</a:t>
            </a:r>
          </a:p>
        </p:txBody>
      </p:sp>
      <p:sp>
        <p:nvSpPr>
          <p:cNvPr id="13" name="矩形 12"/>
          <p:cNvSpPr/>
          <p:nvPr/>
        </p:nvSpPr>
        <p:spPr>
          <a:xfrm>
            <a:off x="1327150" y="2997538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</a:t>
            </a:r>
            <a:r>
              <a:rPr lang="zh-CN" altLang="en-US" dirty="0"/>
              <a:t>部署集群时，每台后端</a:t>
            </a:r>
            <a:r>
              <a:rPr lang="en-US" altLang="zh-CN" dirty="0"/>
              <a:t>Web</a:t>
            </a:r>
            <a:r>
              <a:rPr lang="zh-CN" altLang="en-US" dirty="0"/>
              <a:t>服务器的站点文件都是相同的，在发布和更新文件时会遇到大量的重复操作。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为此，可以利用</a:t>
            </a:r>
            <a:r>
              <a:rPr lang="en-US" altLang="zh-CN" dirty="0" err="1"/>
              <a:t>rsync+inotify</a:t>
            </a:r>
            <a:r>
              <a:rPr lang="zh-CN" altLang="en-US" dirty="0"/>
              <a:t>实现文件实时同步，当一台服务器的文件内容发生变化时，其他服务器就会自动进行同步。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请尝试实现此功能。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6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4649054" cy="776289"/>
          </a:xfrm>
        </p:spPr>
        <p:txBody>
          <a:bodyPr/>
          <a:lstStyle/>
          <a:p>
            <a:pPr algn="ctr"/>
            <a:r>
              <a:rPr lang="zh-CN" altLang="en-US" sz="3200" b="1" dirty="0"/>
              <a:t>目录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73500" y="367823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" name="矩形 36"/>
          <p:cNvSpPr>
            <a:spLocks noChangeArrowheads="1"/>
          </p:cNvSpPr>
          <p:nvPr/>
        </p:nvSpPr>
        <p:spPr bwMode="auto">
          <a:xfrm flipH="1">
            <a:off x="3702050" y="3175000"/>
            <a:ext cx="2621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分布式集群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11"/>
          <p:cNvGrpSpPr>
            <a:grpSpLocks/>
          </p:cNvGrpSpPr>
          <p:nvPr/>
        </p:nvGrpSpPr>
        <p:grpSpPr bwMode="auto">
          <a:xfrm rot="-12767">
            <a:off x="2751138" y="3175000"/>
            <a:ext cx="884237" cy="954088"/>
            <a:chOff x="1936217" y="1275606"/>
            <a:chExt cx="1296545" cy="1728192"/>
          </a:xfrm>
        </p:grpSpPr>
        <p:grpSp>
          <p:nvGrpSpPr>
            <p:cNvPr id="6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8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11" name="直接连接符 51"/>
          <p:cNvCxnSpPr>
            <a:cxnSpLocks noChangeShapeType="1"/>
          </p:cNvCxnSpPr>
          <p:nvPr/>
        </p:nvCxnSpPr>
        <p:spPr bwMode="auto">
          <a:xfrm>
            <a:off x="2779713" y="505936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53"/>
          <p:cNvSpPr>
            <a:spLocks noChangeArrowheads="1"/>
          </p:cNvSpPr>
          <p:nvPr/>
        </p:nvSpPr>
        <p:spPr bwMode="auto">
          <a:xfrm flipH="1">
            <a:off x="2647950" y="4557713"/>
            <a:ext cx="44235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Nginx+Keepalived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高可用方案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16"/>
          <p:cNvGrpSpPr>
            <a:grpSpLocks/>
          </p:cNvGrpSpPr>
          <p:nvPr/>
        </p:nvGrpSpPr>
        <p:grpSpPr bwMode="auto">
          <a:xfrm rot="-12767">
            <a:off x="1711325" y="4551363"/>
            <a:ext cx="884238" cy="952500"/>
            <a:chOff x="1936620" y="1275606"/>
            <a:chExt cx="1297014" cy="1728192"/>
          </a:xfrm>
        </p:grpSpPr>
        <p:grpSp>
          <p:nvGrpSpPr>
            <p:cNvPr id="14" name="组合 117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907704" y="1275606"/>
                <a:ext cx="1297013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8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1961262" y="1347613"/>
                <a:ext cx="1189898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5" name="圆角矩形 5"/>
            <p:cNvSpPr/>
            <p:nvPr/>
          </p:nvSpPr>
          <p:spPr>
            <a:xfrm>
              <a:off x="1870249" y="2061625"/>
              <a:ext cx="1294685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8" name="4.1"/>
          <p:cNvGrpSpPr>
            <a:grpSpLocks/>
          </p:cNvGrpSpPr>
          <p:nvPr/>
        </p:nvGrpSpPr>
        <p:grpSpPr bwMode="auto">
          <a:xfrm>
            <a:off x="1711325" y="1870075"/>
            <a:ext cx="4411663" cy="952500"/>
            <a:chOff x="1711765" y="1263328"/>
            <a:chExt cx="4411519" cy="952284"/>
          </a:xfrm>
        </p:grpSpPr>
        <p:grpSp>
          <p:nvGrpSpPr>
            <p:cNvPr id="19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" name="圆角矩形 5"/>
              <p:cNvSpPr/>
              <p:nvPr/>
            </p:nvSpPr>
            <p:spPr>
              <a:xfrm>
                <a:off x="1923817" y="2061747"/>
                <a:ext cx="1240055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28933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配置优化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1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89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）限制虚拟主机的并发数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在使用</a:t>
            </a:r>
            <a:r>
              <a:rPr lang="en-US" altLang="zh-CN" b="1" u="sng" dirty="0" err="1">
                <a:solidFill>
                  <a:srgbClr val="0070C0"/>
                </a:solidFill>
              </a:rPr>
              <a:t>limit_conn_zone</a:t>
            </a: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/>
              <a:t>时，也可以用共享内存空间保存虚拟主机名（</a:t>
            </a:r>
            <a:r>
              <a:rPr lang="en-US" altLang="zh-CN" dirty="0"/>
              <a:t>$</a:t>
            </a:r>
            <a:r>
              <a:rPr lang="en-US" altLang="zh-CN" dirty="0" err="1"/>
              <a:t>server_name</a:t>
            </a:r>
            <a:r>
              <a:rPr lang="zh-CN" altLang="en-US" dirty="0"/>
              <a:t>），实现对虚拟主机的并发数进行限制，具体配置如下。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16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046882" y="2011229"/>
            <a:ext cx="4879854" cy="3959451"/>
            <a:chOff x="3474760" y="3515222"/>
            <a:chExt cx="1002050" cy="228027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002050" cy="22802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64487"/>
              <a:ext cx="940654" cy="2180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limit_conn_zone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zone=perserver:10m;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listen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localhost;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limit_conn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perserver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20;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5913036" y="1696722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具体配置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7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44598" y="2105402"/>
            <a:ext cx="6426214" cy="2250698"/>
            <a:chOff x="3474760" y="3515222"/>
            <a:chExt cx="980732" cy="228027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980732" cy="22802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14838" y="3590221"/>
              <a:ext cx="940654" cy="196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./ab -n100 -c100 http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://192.168.78.3/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Complete requests:      100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Failed requests:        80  (Connect: 0, Receive: 0, Length: 80, Exceptions: 0)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Non-2xx responses:      80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个响应的状态码不是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2xx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537552" y="1832352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连接数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300" y="4467136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测试之前</a:t>
            </a:r>
            <a:r>
              <a:rPr lang="zh-CN" altLang="en-US" dirty="0"/>
              <a:t>请</a:t>
            </a:r>
            <a:r>
              <a:rPr lang="zh-CN" altLang="zh-CN" dirty="0" smtClean="0"/>
              <a:t>将</a:t>
            </a:r>
            <a:r>
              <a:rPr lang="zh-CN" altLang="zh-CN" dirty="0"/>
              <a:t>前面的</a:t>
            </a:r>
            <a:r>
              <a:rPr lang="en-US" altLang="zh-CN" dirty="0"/>
              <a:t>IP</a:t>
            </a:r>
            <a:r>
              <a:rPr lang="zh-CN" altLang="zh-CN" dirty="0"/>
              <a:t>并发限制取消后，在客户端使用</a:t>
            </a:r>
            <a:r>
              <a:rPr lang="en-US" altLang="zh-CN" dirty="0" err="1"/>
              <a:t>ApacheBench</a:t>
            </a:r>
            <a:r>
              <a:rPr lang="zh-CN" altLang="zh-CN" dirty="0"/>
              <a:t>工具进行并发测试，可以看到</a:t>
            </a:r>
            <a:r>
              <a:rPr lang="en-US" altLang="zh-CN" dirty="0"/>
              <a:t>100</a:t>
            </a:r>
            <a:r>
              <a:rPr lang="zh-CN" altLang="zh-CN" dirty="0"/>
              <a:t>个请求中只有</a:t>
            </a:r>
            <a:r>
              <a:rPr lang="en-US" altLang="zh-CN" dirty="0"/>
              <a:t>20</a:t>
            </a:r>
            <a:r>
              <a:rPr lang="zh-CN" altLang="zh-CN" dirty="0"/>
              <a:t>个是正常的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本示例只</a:t>
            </a:r>
            <a:r>
              <a:rPr lang="zh-CN" altLang="en-US" dirty="0"/>
              <a:t>针对</a:t>
            </a:r>
            <a:r>
              <a:rPr lang="en-US" altLang="zh-CN" dirty="0"/>
              <a:t>localhost</a:t>
            </a:r>
            <a:r>
              <a:rPr lang="zh-CN" altLang="en-US" dirty="0"/>
              <a:t>主机，如果测试其它虚拟主机，会发现没有并发限制。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2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89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）限制响应的传输速率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b="1" u="sng" dirty="0" err="1">
                <a:solidFill>
                  <a:srgbClr val="0070C0"/>
                </a:solidFill>
              </a:rPr>
              <a:t>limit_rate</a:t>
            </a: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/>
              <a:t>用于限制服务器在响应时传输数据到客户端的速率，可以在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server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中的</a:t>
            </a:r>
            <a:r>
              <a:rPr lang="en-US" altLang="zh-CN" dirty="0"/>
              <a:t>if</a:t>
            </a:r>
            <a:r>
              <a:rPr lang="zh-CN" altLang="en-US" dirty="0"/>
              <a:t>块中使用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2668899" y="3855828"/>
            <a:ext cx="3594102" cy="2250698"/>
            <a:chOff x="3474760" y="3515222"/>
            <a:chExt cx="980732" cy="2280272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980732" cy="22802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14838" y="3590221"/>
              <a:ext cx="940654" cy="196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limit_rate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100k;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limit_rate_after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……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972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89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）限制响应的传输速率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limit_rate</a:t>
            </a:r>
            <a:r>
              <a:rPr lang="zh-CN" altLang="en-US" dirty="0"/>
              <a:t>用于限制每个连接的传输速率（每秒</a:t>
            </a:r>
            <a:r>
              <a:rPr lang="en-US" altLang="zh-CN" dirty="0"/>
              <a:t>100KB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limit_rate_after</a:t>
            </a:r>
            <a:r>
              <a:rPr lang="zh-CN" altLang="en-US" dirty="0"/>
              <a:t>用于在已经传输了指定大小的数据后再进行限速，从而实现只针对大文件限制下载</a:t>
            </a:r>
            <a:r>
              <a:rPr lang="zh-CN" altLang="en-US" dirty="0" smtClean="0"/>
              <a:t>速度；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省略</a:t>
            </a:r>
            <a:r>
              <a:rPr lang="en-US" altLang="zh-CN" dirty="0" err="1"/>
              <a:t>limit_rate_after</a:t>
            </a:r>
            <a:r>
              <a:rPr lang="zh-CN" altLang="en-US" dirty="0"/>
              <a:t>指令，则无论文件大小是多少，都会进行</a:t>
            </a:r>
            <a:r>
              <a:rPr lang="zh-CN" altLang="en-US" dirty="0" smtClean="0"/>
              <a:t>限速。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9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8970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接下来为了</a:t>
            </a:r>
            <a:r>
              <a:rPr lang="zh-CN" altLang="en-US" dirty="0"/>
              <a:t>测试限速是否生效，在站点文档目录下创建一个</a:t>
            </a:r>
            <a:r>
              <a:rPr lang="en-US" altLang="zh-CN" dirty="0"/>
              <a:t>100MB</a:t>
            </a:r>
            <a:r>
              <a:rPr lang="zh-CN" altLang="en-US" dirty="0"/>
              <a:t>的测试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73877" y="2707712"/>
            <a:ext cx="7519221" cy="1203887"/>
            <a:chOff x="3474760" y="3515222"/>
            <a:chExt cx="1525546" cy="98775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525546" cy="9877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85963"/>
              <a:ext cx="1464150" cy="782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/html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html]#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if=/dev/zero of=100mb.test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=1M count=100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73877" y="4052163"/>
            <a:ext cx="760812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of</a:t>
            </a:r>
            <a:r>
              <a:rPr lang="zh-CN" altLang="zh-CN" dirty="0"/>
              <a:t>表示输出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bs</a:t>
            </a:r>
            <a:r>
              <a:rPr lang="zh-CN" altLang="zh-CN" dirty="0"/>
              <a:t>表示每个块的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count</a:t>
            </a:r>
            <a:r>
              <a:rPr lang="zh-CN" altLang="zh-CN" dirty="0"/>
              <a:t>表示块的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输入</a:t>
            </a:r>
            <a:r>
              <a:rPr lang="zh-CN" altLang="zh-CN" dirty="0"/>
              <a:t>文件</a:t>
            </a:r>
            <a:r>
              <a:rPr lang="en-US" altLang="zh-CN" dirty="0"/>
              <a:t>/dev/zero</a:t>
            </a:r>
            <a:r>
              <a:rPr lang="zh-CN" altLang="zh-CN" dirty="0"/>
              <a:t>是一个可以无限读取出空字符（即</a:t>
            </a:r>
            <a:r>
              <a:rPr lang="en-US" altLang="zh-CN" dirty="0"/>
              <a:t>ASCII</a:t>
            </a:r>
            <a:r>
              <a:rPr lang="zh-CN" altLang="zh-CN" dirty="0"/>
              <a:t>中的</a:t>
            </a:r>
            <a:r>
              <a:rPr lang="en-US" altLang="zh-CN" dirty="0"/>
              <a:t>0</a:t>
            </a:r>
            <a:r>
              <a:rPr lang="zh-CN" altLang="zh-CN" dirty="0"/>
              <a:t>）的虚拟文件，读取后会保存到当前目录下的</a:t>
            </a:r>
            <a:r>
              <a:rPr lang="en-US" altLang="zh-CN" dirty="0"/>
              <a:t>100mb.test</a:t>
            </a:r>
            <a:r>
              <a:rPr lang="zh-CN" altLang="zh-CN" dirty="0"/>
              <a:t>文件</a:t>
            </a:r>
            <a:r>
              <a:rPr lang="zh-CN" altLang="zh-CN" dirty="0" smtClean="0"/>
              <a:t>中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68800" y="40182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dd</a:t>
            </a:r>
            <a:r>
              <a:rPr lang="zh-CN" altLang="zh-CN" dirty="0"/>
              <a:t>用于按照指定大小的块复制文件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if</a:t>
            </a:r>
            <a:r>
              <a:rPr lang="zh-CN" altLang="zh-CN" dirty="0"/>
              <a:t>表示输入</a:t>
            </a:r>
            <a:r>
              <a:rPr lang="zh-CN" altLang="zh-CN" dirty="0" smtClean="0"/>
              <a:t>文件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1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客户端请求限制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8970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在客户端通过</a:t>
            </a:r>
            <a:r>
              <a:rPr lang="en-US" altLang="zh-CN" dirty="0" err="1"/>
              <a:t>wget</a:t>
            </a:r>
            <a:r>
              <a:rPr lang="zh-CN" altLang="en-US" dirty="0"/>
              <a:t>命令下载文件，测试下载速度，测试结果如下。</a:t>
            </a:r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1065978" y="2669614"/>
            <a:ext cx="6935022" cy="2575486"/>
            <a:chOff x="3474760" y="3515222"/>
            <a:chExt cx="1407020" cy="2113110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407020" cy="21131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36156" y="3585964"/>
              <a:ext cx="1345624" cy="1843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wget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http://192.168.78.3/100mb.test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Length: 104857600 (100M) [application/octet-stream]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Saving to: "100mb.test"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12% [======&gt;                               ] 12,945,600   100K/s  eta 16m 46s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36798" y="5315108"/>
            <a:ext cx="8781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在</a:t>
            </a:r>
            <a:r>
              <a:rPr lang="zh-CN" altLang="zh-CN" dirty="0"/>
              <a:t>客户端下载了超过</a:t>
            </a:r>
            <a:r>
              <a:rPr lang="en-US" altLang="zh-CN" dirty="0"/>
              <a:t>10M</a:t>
            </a:r>
            <a:r>
              <a:rPr lang="zh-CN" altLang="zh-CN" dirty="0"/>
              <a:t>的数据后，</a:t>
            </a:r>
            <a:r>
              <a:rPr lang="en-US" altLang="zh-CN" dirty="0"/>
              <a:t>Nginx</a:t>
            </a:r>
            <a:r>
              <a:rPr lang="zh-CN" altLang="zh-CN" dirty="0"/>
              <a:t>成功将下载速度限制为</a:t>
            </a:r>
            <a:r>
              <a:rPr lang="en-US" altLang="zh-CN" dirty="0"/>
              <a:t>100K</a:t>
            </a:r>
            <a:r>
              <a:rPr lang="zh-CN" altLang="zh-CN" dirty="0" smtClean="0"/>
              <a:t>。由于</a:t>
            </a:r>
            <a:r>
              <a:rPr lang="en-US" altLang="zh-CN" dirty="0" err="1"/>
              <a:t>wget</a:t>
            </a:r>
            <a:r>
              <a:rPr lang="zh-CN" altLang="zh-CN" dirty="0"/>
              <a:t>显示的下载速度是平均值，所以会看到速度减慢的过程，但实际上并不是匀速下降的。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7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服务器可以通过响应消息控制浏览器缓存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和缓存相关的响应头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Expires</a:t>
            </a:r>
            <a:r>
              <a:rPr lang="zh-CN" altLang="en-US" dirty="0"/>
              <a:t>、</a:t>
            </a:r>
            <a:r>
              <a:rPr lang="en-US" altLang="zh-CN" dirty="0"/>
              <a:t>Cache-Control</a:t>
            </a:r>
            <a:r>
              <a:rPr lang="zh-CN" altLang="en-US" dirty="0"/>
              <a:t>、</a:t>
            </a:r>
            <a:r>
              <a:rPr lang="en-US" altLang="zh-CN" dirty="0" err="1"/>
              <a:t>ETag</a:t>
            </a:r>
            <a:r>
              <a:rPr lang="zh-CN" altLang="en-US" dirty="0"/>
              <a:t>、</a:t>
            </a:r>
            <a:r>
              <a:rPr lang="en-US" altLang="zh-CN" dirty="0"/>
              <a:t>Last-Modified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 smtClean="0">
                <a:solidFill>
                  <a:srgbClr val="0070C0"/>
                </a:solidFill>
              </a:rPr>
              <a:t>Last-Modified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 err="1">
                <a:solidFill>
                  <a:srgbClr val="0070C0"/>
                </a:solidFill>
              </a:rPr>
              <a:t>Etag</a:t>
            </a:r>
            <a:r>
              <a:rPr lang="zh-CN" altLang="en-US" dirty="0" smtClean="0"/>
              <a:t>：由</a:t>
            </a:r>
            <a:r>
              <a:rPr lang="en-US" altLang="zh-CN" dirty="0"/>
              <a:t>Nginx</a:t>
            </a:r>
            <a:r>
              <a:rPr lang="zh-CN" altLang="en-US" dirty="0"/>
              <a:t>自动生成，前者表示最后修改的时间，后者用于浏览器判断内容有无</a:t>
            </a:r>
            <a:r>
              <a:rPr lang="zh-CN" altLang="en-US" dirty="0" smtClean="0"/>
              <a:t>改变；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Cache-Control</a:t>
            </a:r>
            <a:r>
              <a:rPr lang="zh-CN" altLang="en-US" dirty="0" smtClean="0"/>
              <a:t>：比较</a:t>
            </a:r>
            <a:r>
              <a:rPr lang="zh-CN" altLang="en-US" dirty="0"/>
              <a:t>复杂，通常根据实际需要进行</a:t>
            </a:r>
            <a:r>
              <a:rPr lang="zh-CN" altLang="en-US" dirty="0" smtClean="0"/>
              <a:t>控制；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Expires</a:t>
            </a:r>
            <a:r>
              <a:rPr lang="zh-CN" altLang="en-US" dirty="0" smtClean="0"/>
              <a:t>：表示</a:t>
            </a:r>
            <a:r>
              <a:rPr lang="zh-CN" altLang="en-US" dirty="0"/>
              <a:t>该资源的过期时间，如果没有过期则浏览器不会发起</a:t>
            </a:r>
            <a:r>
              <a:rPr lang="en-US" altLang="zh-CN" dirty="0"/>
              <a:t>HTTP</a:t>
            </a:r>
            <a:r>
              <a:rPr lang="zh-CN" altLang="en-US" dirty="0" smtClean="0"/>
              <a:t>请求。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9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浏览器缓存优化的一般对象</a:t>
            </a:r>
            <a:r>
              <a:rPr lang="zh-CN" altLang="en-US" dirty="0" smtClean="0"/>
              <a:t>：在</a:t>
            </a:r>
            <a:r>
              <a:rPr lang="zh-CN" altLang="en-US" dirty="0"/>
              <a:t>优化浏览器缓存时，通常会对静态资源（如图片、</a:t>
            </a:r>
            <a:r>
              <a:rPr lang="en-US" altLang="zh-CN" dirty="0"/>
              <a:t>CSS</a:t>
            </a:r>
            <a:r>
              <a:rPr lang="zh-CN" altLang="en-US" dirty="0"/>
              <a:t>文件、</a:t>
            </a:r>
            <a:r>
              <a:rPr lang="en-US" altLang="zh-CN" dirty="0"/>
              <a:t>JavaScript</a:t>
            </a:r>
            <a:r>
              <a:rPr lang="zh-CN" altLang="en-US" dirty="0"/>
              <a:t>文件）进行优化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理由</a:t>
            </a:r>
            <a:r>
              <a:rPr lang="zh-CN" altLang="en-US" dirty="0" smtClean="0"/>
              <a:t>：一</a:t>
            </a:r>
            <a:r>
              <a:rPr lang="zh-CN" altLang="en-US" dirty="0"/>
              <a:t>个内容丰富的网页中会包含大量的静态资源，在没有浏览器缓存的情况下，每个资源都要请求服务器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优化方法</a:t>
            </a:r>
            <a:r>
              <a:rPr lang="zh-CN" altLang="en-US" dirty="0" smtClean="0"/>
              <a:t>：服务器</a:t>
            </a:r>
            <a:r>
              <a:rPr lang="zh-CN" altLang="en-US" dirty="0"/>
              <a:t>可以控制静态资源的过期时间，使浏览器对于未过期的资源直接从缓存中读取，以减少请求次数，使网页整体加载速度更快。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7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接下来，在</a:t>
            </a:r>
            <a:r>
              <a:rPr lang="en-US" altLang="zh-CN" dirty="0"/>
              <a:t>Nginx</a:t>
            </a:r>
            <a:r>
              <a:rPr lang="zh-CN" altLang="en-US" dirty="0"/>
              <a:t>配置文件中通过</a:t>
            </a:r>
            <a:r>
              <a:rPr lang="en-US" altLang="zh-CN" b="1" u="sng" dirty="0">
                <a:solidFill>
                  <a:srgbClr val="0070C0"/>
                </a:solidFill>
              </a:rPr>
              <a:t>expires</a:t>
            </a: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/>
              <a:t>为静态资源设置过期时间，将图片、</a:t>
            </a:r>
            <a:r>
              <a:rPr lang="en-US" altLang="zh-CN" dirty="0" err="1"/>
              <a:t>swf</a:t>
            </a:r>
            <a:r>
              <a:rPr lang="zh-CN" altLang="en-US" dirty="0"/>
              <a:t>（</a:t>
            </a:r>
            <a:r>
              <a:rPr lang="en-US" altLang="zh-CN" dirty="0"/>
              <a:t>Flash</a:t>
            </a:r>
            <a:r>
              <a:rPr lang="zh-CN" altLang="en-US" dirty="0"/>
              <a:t>动画）文件设置为</a:t>
            </a:r>
            <a:r>
              <a:rPr lang="en-US" altLang="zh-CN" dirty="0"/>
              <a:t>30</a:t>
            </a:r>
            <a:r>
              <a:rPr lang="zh-CN" altLang="en-US" dirty="0"/>
              <a:t>天后过期，将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文件设置为</a:t>
            </a:r>
            <a:r>
              <a:rPr lang="en-US" altLang="zh-CN" dirty="0"/>
              <a:t>12</a:t>
            </a:r>
            <a:r>
              <a:rPr lang="zh-CN" altLang="en-US" dirty="0"/>
              <a:t>小时后</a:t>
            </a:r>
            <a:r>
              <a:rPr lang="zh-CN" altLang="en-US" dirty="0" smtClean="0"/>
              <a:t>过期。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764479" y="3190314"/>
            <a:ext cx="5601521" cy="3235886"/>
            <a:chOff x="3474760" y="3515222"/>
            <a:chExt cx="1136471" cy="265494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36471" cy="265494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85964"/>
              <a:ext cx="1075075" cy="2462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……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\.(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gif|jpg|jpeg|png|bmp|swf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)$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	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expires      30d;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}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\.(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css|js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)$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	expires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12h;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}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8" name="矩形 7"/>
          <p:cNvSpPr/>
          <p:nvPr/>
        </p:nvSpPr>
        <p:spPr>
          <a:xfrm flipH="1" flipV="1">
            <a:off x="2871854" y="3951836"/>
            <a:ext cx="4265546" cy="975764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 flipV="1">
            <a:off x="2871854" y="4993236"/>
            <a:ext cx="4265546" cy="975764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当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作为负载均衡服务器时，能够接收的并发连接应该越多越好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检测方式</a:t>
            </a:r>
            <a:r>
              <a:rPr lang="zh-CN" altLang="en-US" dirty="0" smtClean="0"/>
              <a:t>：可利用</a:t>
            </a:r>
            <a:r>
              <a:rPr lang="en-US" altLang="zh-CN" dirty="0"/>
              <a:t>Apache</a:t>
            </a:r>
            <a:r>
              <a:rPr lang="zh-CN" altLang="en-US" dirty="0"/>
              <a:t>中提供的</a:t>
            </a:r>
            <a:r>
              <a:rPr lang="en-US" altLang="zh-CN" dirty="0" err="1"/>
              <a:t>ApacheBench</a:t>
            </a:r>
            <a:r>
              <a:rPr lang="zh-CN" altLang="en-US" dirty="0"/>
              <a:t>工具，该工具可以在一台计算机中向一个</a:t>
            </a:r>
            <a:r>
              <a:rPr lang="en-US" altLang="zh-CN" dirty="0"/>
              <a:t>URL</a:t>
            </a:r>
            <a:r>
              <a:rPr lang="zh-CN" altLang="en-US" dirty="0"/>
              <a:t>地址发送大量的并发请求，然后检测服务器响应这些请求花费了多少时间，有多少请求处理失败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为了测试缓存控制是否生效，在站点文档目录中创建一个网页</a:t>
            </a:r>
            <a:r>
              <a:rPr lang="en-US" altLang="zh-CN" dirty="0" smtClean="0"/>
              <a:t>test.html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19201" y="2745814"/>
            <a:ext cx="6362698" cy="1178486"/>
            <a:chOff x="3474760" y="3515222"/>
            <a:chExt cx="1176388" cy="218418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76388" cy="218418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85964"/>
              <a:ext cx="1075075" cy="176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&lt;link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="stylesheet" type="text/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href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="style.css" /&gt;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="photo.png"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/&gt;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92100" y="4276636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上述代码在网页中引入了</a:t>
            </a:r>
            <a:r>
              <a:rPr lang="en-US" altLang="zh-CN" dirty="0"/>
              <a:t>style.css</a:t>
            </a:r>
            <a:r>
              <a:rPr lang="zh-CN" altLang="zh-CN" dirty="0"/>
              <a:t>和</a:t>
            </a:r>
            <a:r>
              <a:rPr lang="en-US" altLang="zh-CN" dirty="0"/>
              <a:t>photo.png</a:t>
            </a:r>
            <a:r>
              <a:rPr lang="zh-CN" altLang="zh-CN" dirty="0"/>
              <a:t>，读者可以自行准备这两个文件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打开浏览器进行访问测试，通过开发者工具可以查看资源的过期</a:t>
            </a:r>
            <a:r>
              <a:rPr lang="zh-CN" altLang="en-US" dirty="0" smtClean="0"/>
              <a:t>时间。</a:t>
            </a:r>
            <a:endParaRPr lang="en-US" altLang="zh-CN" dirty="0" smtClean="0"/>
          </a:p>
        </p:txBody>
      </p:sp>
      <p:pic>
        <p:nvPicPr>
          <p:cNvPr id="2050" name="Picture 2" descr="无标人特让他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7" y="2617788"/>
            <a:ext cx="4163006" cy="36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498747" y="4318001"/>
            <a:ext cx="828653" cy="29867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05200" y="5511801"/>
            <a:ext cx="2425700" cy="216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05200" y="5842001"/>
            <a:ext cx="2425700" cy="216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如果此时执行刷新操作，则浏览器会请求所有的资源，而若在地址栏中单击</a:t>
            </a:r>
            <a:r>
              <a:rPr lang="en-US" altLang="zh-CN" dirty="0"/>
              <a:t>URL</a:t>
            </a:r>
            <a:r>
              <a:rPr lang="zh-CN" altLang="en-US" dirty="0"/>
              <a:t>并按回车键（重新打开网页），则会看到静态资源显示为</a:t>
            </a:r>
            <a:r>
              <a:rPr lang="en-US" altLang="zh-CN" dirty="0"/>
              <a:t>from cache</a:t>
            </a:r>
            <a:r>
              <a:rPr lang="zh-CN" altLang="en-US" dirty="0"/>
              <a:t>（来自缓存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pic>
        <p:nvPicPr>
          <p:cNvPr id="3074" name="Picture 2" descr="无标第三方士大夫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10" y="3263899"/>
            <a:ext cx="4153480" cy="25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76800" y="4965700"/>
            <a:ext cx="800100" cy="469899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78110" y="4965700"/>
            <a:ext cx="800100" cy="469899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浏览器缓存优化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41835" y="2576123"/>
            <a:ext cx="7474581" cy="2668977"/>
            <a:chOff x="971600" y="1988840"/>
            <a:chExt cx="7200728" cy="2160240"/>
          </a:xfrm>
        </p:grpSpPr>
        <p:sp>
          <p:nvSpPr>
            <p:cNvPr id="15" name="流程图: 过程 14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8" name="椭圆 17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07690" y="2681706"/>
            <a:ext cx="7298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 smtClean="0"/>
              <a:t>即使</a:t>
            </a:r>
            <a:r>
              <a:rPr lang="zh-CN" altLang="zh-CN" dirty="0"/>
              <a:t>服务器没有设置</a:t>
            </a:r>
            <a:r>
              <a:rPr lang="en-US" altLang="zh-CN" dirty="0"/>
              <a:t>Expires</a:t>
            </a:r>
            <a:r>
              <a:rPr lang="zh-CN" altLang="zh-CN" dirty="0"/>
              <a:t>，浏览器也会基于常见的静态资源扩展名自动缓存；但若设置</a:t>
            </a:r>
            <a:r>
              <a:rPr lang="en-US" altLang="zh-CN" dirty="0"/>
              <a:t>Expires</a:t>
            </a:r>
            <a:r>
              <a:rPr lang="zh-CN" altLang="zh-CN" dirty="0"/>
              <a:t>，可以使缓存具有更长的有效期。另外，当服务器需要更新静态资源时，可以修改</a:t>
            </a:r>
            <a:r>
              <a:rPr lang="en-US" altLang="zh-CN" dirty="0"/>
              <a:t>HTML</a:t>
            </a:r>
            <a:r>
              <a:rPr lang="zh-CN" altLang="zh-CN" dirty="0"/>
              <a:t>中引入的地址，</a:t>
            </a:r>
            <a:r>
              <a:rPr lang="zh-CN" altLang="zh-CN" dirty="0" smtClean="0"/>
              <a:t>利用</a:t>
            </a:r>
            <a:r>
              <a:rPr lang="en-US" altLang="zh-CN" dirty="0" smtClean="0"/>
              <a:t>URL</a:t>
            </a:r>
            <a:r>
              <a:rPr lang="zh-CN" altLang="zh-CN" dirty="0" smtClean="0"/>
              <a:t>参数</a:t>
            </a:r>
            <a:r>
              <a:rPr lang="zh-CN" altLang="zh-CN" dirty="0"/>
              <a:t>让浏览器重新请求静态资源，如改为“</a:t>
            </a:r>
            <a:r>
              <a:rPr lang="en-US" altLang="zh-CN" dirty="0" err="1"/>
              <a:t>style.css?ver</a:t>
            </a:r>
            <a:r>
              <a:rPr lang="en-US" altLang="zh-CN" dirty="0"/>
              <a:t>=1.2</a:t>
            </a:r>
            <a:r>
              <a:rPr lang="zh-CN" altLang="zh-CN" dirty="0"/>
              <a:t>”。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5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什么是集群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集群</a:t>
            </a:r>
            <a:r>
              <a:rPr lang="zh-CN" altLang="en-US" dirty="0"/>
              <a:t>（</a:t>
            </a:r>
            <a:r>
              <a:rPr lang="en-US" altLang="zh-CN" dirty="0"/>
              <a:t>cluster</a:t>
            </a:r>
            <a:r>
              <a:rPr lang="zh-CN" altLang="en-US" dirty="0" smtClean="0"/>
              <a:t>）</a:t>
            </a:r>
            <a:r>
              <a:rPr lang="zh-CN" altLang="en-US" dirty="0"/>
              <a:t>：</a:t>
            </a:r>
            <a:r>
              <a:rPr lang="zh-CN" altLang="en-US" dirty="0" smtClean="0"/>
              <a:t>是</a:t>
            </a:r>
            <a:r>
              <a:rPr lang="zh-CN" altLang="en-US" dirty="0"/>
              <a:t>指将多台服务器集中起来一起进行同一种</a:t>
            </a:r>
            <a:r>
              <a:rPr lang="zh-CN" altLang="en-US" dirty="0" smtClean="0"/>
              <a:t>服务；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优势</a:t>
            </a:r>
            <a:r>
              <a:rPr lang="zh-CN" altLang="en-US" dirty="0" smtClean="0"/>
              <a:t>：</a:t>
            </a:r>
            <a:r>
              <a:rPr lang="zh-CN" altLang="en-US" dirty="0"/>
              <a:t>具有很强的可靠性、</a:t>
            </a:r>
            <a:r>
              <a:rPr lang="zh-CN" altLang="en-US" dirty="0" smtClean="0"/>
              <a:t>可承载</a:t>
            </a:r>
            <a:r>
              <a:rPr lang="zh-CN" altLang="en-US" dirty="0"/>
              <a:t>更多的</a:t>
            </a:r>
            <a:r>
              <a:rPr lang="zh-CN" altLang="en-US" dirty="0" smtClean="0"/>
              <a:t>工作量、可用</a:t>
            </a:r>
            <a:r>
              <a:rPr lang="zh-CN" altLang="en-US" dirty="0"/>
              <a:t>较少的成本就能得到可观的性能</a:t>
            </a:r>
            <a:r>
              <a:rPr lang="zh-CN" altLang="en-US" dirty="0" smtClean="0"/>
              <a:t>提升。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0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什么是集群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zh-CN" altLang="en-US" b="1" u="sng" dirty="0">
                <a:solidFill>
                  <a:srgbClr val="0070C0"/>
                </a:solidFill>
              </a:rPr>
              <a:t>反向代理和负载均衡技术</a:t>
            </a:r>
            <a:r>
              <a:rPr lang="zh-CN" altLang="en-US" dirty="0"/>
              <a:t>就可以</a:t>
            </a:r>
            <a:r>
              <a:rPr lang="zh-CN" altLang="en-US" b="1" u="sng" dirty="0">
                <a:solidFill>
                  <a:srgbClr val="0070C0"/>
                </a:solidFill>
              </a:rPr>
              <a:t>应用在</a:t>
            </a:r>
            <a:r>
              <a:rPr lang="en-US" altLang="zh-CN" b="1" u="sng" dirty="0">
                <a:solidFill>
                  <a:srgbClr val="0070C0"/>
                </a:solidFill>
              </a:rPr>
              <a:t>Web</a:t>
            </a:r>
            <a:r>
              <a:rPr lang="zh-CN" altLang="en-US" b="1" u="sng" dirty="0">
                <a:solidFill>
                  <a:srgbClr val="0070C0"/>
                </a:solidFill>
              </a:rPr>
              <a:t>服务器集群</a:t>
            </a:r>
            <a:r>
              <a:rPr lang="zh-CN" altLang="en-US" dirty="0"/>
              <a:t>中</a:t>
            </a:r>
            <a:r>
              <a:rPr lang="zh-CN" altLang="en-US" dirty="0" smtClean="0"/>
              <a:t>，下面演示</a:t>
            </a:r>
            <a:r>
              <a:rPr lang="zh-CN" altLang="en-US" dirty="0"/>
              <a:t>了一个基于</a:t>
            </a:r>
            <a:r>
              <a:rPr lang="en-US" altLang="zh-CN" dirty="0"/>
              <a:t>Nginx</a:t>
            </a:r>
            <a:r>
              <a:rPr lang="zh-CN" altLang="en-US" dirty="0"/>
              <a:t>的负载均衡集群架构。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74599"/>
              </p:ext>
            </p:extLst>
          </p:nvPr>
        </p:nvGraphicFramePr>
        <p:xfrm>
          <a:off x="2193123" y="2755899"/>
          <a:ext cx="4568513" cy="3793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Visio" r:id="rId5" imgW="3667950" imgH="3045125" progId="Visio.Drawing.11">
                  <p:embed/>
                </p:oleObj>
              </mc:Choice>
              <mc:Fallback>
                <p:oleObj name="Visio" r:id="rId5" imgW="3667950" imgH="30451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23" y="2755899"/>
                        <a:ext cx="4568513" cy="37939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991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什么是集群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只有接入互联网</a:t>
            </a:r>
            <a:r>
              <a:rPr lang="zh-CN" altLang="en-US" dirty="0" smtClean="0"/>
              <a:t>的服务器，即负载均衡服务器的</a:t>
            </a:r>
            <a:r>
              <a:rPr lang="zh-CN" altLang="en-US" b="1" u="sng" dirty="0">
                <a:solidFill>
                  <a:srgbClr val="0070C0"/>
                </a:solidFill>
              </a:rPr>
              <a:t>主要工作是承担网络吞吐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压力</a:t>
            </a:r>
            <a:r>
              <a:rPr lang="zh-CN" altLang="en-US" dirty="0"/>
              <a:t>；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其他服务器</a:t>
            </a:r>
            <a:r>
              <a:rPr lang="zh-CN" altLang="en-US" dirty="0" smtClean="0"/>
              <a:t>：用于分摊与业务</a:t>
            </a:r>
            <a:r>
              <a:rPr lang="zh-CN" altLang="en-US" dirty="0"/>
              <a:t>有关的计算</a:t>
            </a:r>
            <a:r>
              <a:rPr lang="zh-CN" altLang="en-US" dirty="0" smtClean="0"/>
              <a:t>工作；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一</a:t>
            </a:r>
            <a:r>
              <a:rPr lang="zh-CN" altLang="en-US" dirty="0"/>
              <a:t>台服务器能够承载的</a:t>
            </a:r>
            <a:r>
              <a:rPr lang="zh-CN" altLang="en-US" b="1" u="sng" dirty="0">
                <a:solidFill>
                  <a:srgbClr val="0070C0"/>
                </a:solidFill>
              </a:rPr>
              <a:t>并发量和</a:t>
            </a:r>
            <a:r>
              <a:rPr lang="zh-CN" altLang="en-US" dirty="0"/>
              <a:t>业务的</a:t>
            </a:r>
            <a:r>
              <a:rPr lang="zh-CN" altLang="en-US" b="1" u="sng" dirty="0">
                <a:solidFill>
                  <a:srgbClr val="0070C0"/>
                </a:solidFill>
              </a:rPr>
              <a:t>计算量有关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0070C0"/>
                </a:solidFill>
              </a:rPr>
              <a:t>计算量越大则并发量越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少</a:t>
            </a:r>
            <a:r>
              <a:rPr lang="zh-CN" altLang="en-US" dirty="0"/>
              <a:t>；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由于</a:t>
            </a:r>
            <a:r>
              <a:rPr lang="zh-CN" altLang="en-US" dirty="0"/>
              <a:t>负载均衡服务器不承担计算任务，因此可接受极高的并发</a:t>
            </a:r>
            <a:r>
              <a:rPr lang="zh-CN" altLang="en-US" dirty="0" smtClean="0"/>
              <a:t>量</a:t>
            </a:r>
            <a:r>
              <a:rPr lang="zh-CN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/>
              <a:t>单台后端服务器能承受的并发量少，但是可以通过增加数量来扩大整体的并发量。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5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什么是集群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41835" y="2576123"/>
            <a:ext cx="7474581" cy="2148277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77154" y="2715447"/>
            <a:ext cx="7127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由于负载均衡服务器只有一台，一旦发生故障则整个集群无法工作，为此可以增加</a:t>
            </a:r>
            <a:r>
              <a:rPr lang="zh-CN" altLang="zh-CN" b="1" u="sng" dirty="0">
                <a:solidFill>
                  <a:srgbClr val="0070C0"/>
                </a:solidFill>
              </a:rPr>
              <a:t>备用服务器</a:t>
            </a:r>
            <a:r>
              <a:rPr lang="zh-CN" altLang="zh-CN" dirty="0"/>
              <a:t>来</a:t>
            </a:r>
            <a:r>
              <a:rPr lang="zh-CN" altLang="zh-CN" b="1" u="sng" dirty="0">
                <a:solidFill>
                  <a:srgbClr val="0070C0"/>
                </a:solidFill>
              </a:rPr>
              <a:t>监控当前工作的服务器是否正常</a:t>
            </a:r>
            <a:r>
              <a:rPr lang="zh-CN" altLang="zh-CN" dirty="0"/>
              <a:t>，一旦发生故障时自动</a:t>
            </a:r>
            <a:r>
              <a:rPr lang="zh-CN" altLang="zh-CN" b="1" u="sng" dirty="0">
                <a:solidFill>
                  <a:srgbClr val="0070C0"/>
                </a:solidFill>
              </a:rPr>
              <a:t>代替</a:t>
            </a:r>
            <a:r>
              <a:rPr lang="zh-CN" altLang="zh-CN" dirty="0"/>
              <a:t>原服务器，从而</a:t>
            </a:r>
            <a:r>
              <a:rPr lang="zh-CN" altLang="zh-CN" b="1" u="sng" dirty="0">
                <a:solidFill>
                  <a:srgbClr val="0070C0"/>
                </a:solidFill>
              </a:rPr>
              <a:t>达到高可用的效果</a:t>
            </a:r>
            <a:r>
              <a:rPr lang="zh-CN" altLang="zh-CN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8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分布式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rgbClr val="0070C0"/>
                </a:solidFill>
              </a:rPr>
              <a:t>集群</a:t>
            </a:r>
            <a:r>
              <a:rPr lang="zh-CN" altLang="en-US" dirty="0"/>
              <a:t>都是为</a:t>
            </a:r>
            <a:r>
              <a:rPr lang="zh-CN" altLang="en-US" b="1" u="sng" dirty="0">
                <a:solidFill>
                  <a:srgbClr val="0070C0"/>
                </a:solidFill>
              </a:rPr>
              <a:t>提高服务器处理能力</a:t>
            </a:r>
            <a:r>
              <a:rPr lang="zh-CN" altLang="en-US" dirty="0"/>
              <a:t>而设计</a:t>
            </a:r>
            <a:r>
              <a:rPr lang="zh-CN" altLang="en-US" dirty="0" smtClean="0"/>
              <a:t>的，</a:t>
            </a:r>
            <a:r>
              <a:rPr lang="zh-CN" altLang="en-US" b="1" u="sng" dirty="0">
                <a:solidFill>
                  <a:srgbClr val="0070C0"/>
                </a:solidFill>
              </a:rPr>
              <a:t>区别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集群</a:t>
            </a:r>
            <a:r>
              <a:rPr lang="zh-CN" altLang="en-US" dirty="0" smtClean="0"/>
              <a:t>由</a:t>
            </a:r>
            <a:r>
              <a:rPr lang="zh-CN" altLang="en-US" dirty="0"/>
              <a:t>多台服务器共同完成一件</a:t>
            </a:r>
            <a:r>
              <a:rPr lang="zh-CN" altLang="en-US" dirty="0" smtClean="0"/>
              <a:t>工作，是</a:t>
            </a:r>
            <a:r>
              <a:rPr lang="zh-CN" altLang="en-US" dirty="0"/>
              <a:t>一种</a:t>
            </a:r>
            <a:r>
              <a:rPr lang="zh-CN" altLang="en-US" b="1" u="sng" dirty="0">
                <a:solidFill>
                  <a:srgbClr val="0070C0"/>
                </a:solidFill>
              </a:rPr>
              <a:t>串行</a:t>
            </a:r>
            <a:r>
              <a:rPr lang="zh-CN" altLang="en-US" dirty="0"/>
              <a:t>的工作</a:t>
            </a:r>
            <a:r>
              <a:rPr lang="zh-CN" altLang="en-US" dirty="0" smtClean="0"/>
              <a:t>方式。虽然</a:t>
            </a:r>
            <a:r>
              <a:rPr lang="zh-CN" altLang="en-US" dirty="0"/>
              <a:t>服务器数量多，但是对客户端而言只有其中一台服务器处理了</a:t>
            </a:r>
            <a:r>
              <a:rPr lang="zh-CN" altLang="en-US" dirty="0" smtClean="0"/>
              <a:t>请求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分布式</a:t>
            </a:r>
            <a:r>
              <a:rPr lang="zh-CN" altLang="en-US" dirty="0"/>
              <a:t>是将工作进行业务拆分，然后由多种不同的服务器进行</a:t>
            </a:r>
            <a:r>
              <a:rPr lang="zh-CN" altLang="en-US" dirty="0" smtClean="0"/>
              <a:t>处理，是</a:t>
            </a:r>
            <a:r>
              <a:rPr lang="zh-CN" altLang="en-US" dirty="0"/>
              <a:t>一种</a:t>
            </a:r>
            <a:r>
              <a:rPr lang="zh-CN" altLang="en-US" b="1" u="sng" dirty="0">
                <a:solidFill>
                  <a:srgbClr val="0070C0"/>
                </a:solidFill>
              </a:rPr>
              <a:t>并行</a:t>
            </a:r>
            <a:r>
              <a:rPr lang="zh-CN" altLang="en-US" dirty="0"/>
              <a:t>的工作</a:t>
            </a:r>
            <a:r>
              <a:rPr lang="zh-CN" altLang="en-US" dirty="0" smtClean="0"/>
              <a:t>方式。由于</a:t>
            </a:r>
            <a:r>
              <a:rPr lang="zh-CN" altLang="en-US" dirty="0"/>
              <a:t>业务是拆分的，客户端需要向多台服务器发送请求，每个服务器各司其责才能完成任务。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2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应用</a:t>
            </a:r>
            <a:r>
              <a:rPr lang="zh-CN" altLang="en-US" dirty="0" smtClean="0"/>
              <a:t>：分布式</a:t>
            </a:r>
            <a:r>
              <a:rPr lang="zh-CN" altLang="en-US" dirty="0"/>
              <a:t>和集群各有优缺点，但对于规模庞大的网站来说，可以选取两者的优点，将业务拆分到多个集群中，形成分布式集群架构。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9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</a:t>
            </a:r>
            <a:r>
              <a:rPr lang="zh-CN" altLang="en-US" b="1" u="sng" dirty="0">
                <a:solidFill>
                  <a:srgbClr val="0070C0"/>
                </a:solidFill>
              </a:rPr>
              <a:t>准备测试环境</a:t>
            </a:r>
            <a:r>
              <a:rPr lang="zh-CN" altLang="en-US" dirty="0"/>
              <a:t>，下面使用</a:t>
            </a:r>
            <a:r>
              <a:rPr lang="en-US" altLang="zh-CN" dirty="0"/>
              <a:t>VMware</a:t>
            </a:r>
            <a:r>
              <a:rPr lang="zh-CN" altLang="en-US" dirty="0"/>
              <a:t>部署两台虚拟机，具体如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61530"/>
              </p:ext>
            </p:extLst>
          </p:nvPr>
        </p:nvGraphicFramePr>
        <p:xfrm>
          <a:off x="1739046" y="2781300"/>
          <a:ext cx="5829300" cy="201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Visio" r:id="rId5" imgW="3197610" imgH="1101216" progId="Visio.Drawing.11">
                  <p:embed/>
                </p:oleObj>
              </mc:Choice>
              <mc:Fallback>
                <p:oleObj name="Visio" r:id="rId5" imgW="3197610" imgH="11012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046" y="2781300"/>
                        <a:ext cx="5829300" cy="2012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8800" y="4758035"/>
            <a:ext cx="737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服务器</a:t>
            </a:r>
            <a:r>
              <a:rPr lang="zh-CN" altLang="zh-CN" dirty="0"/>
              <a:t>是待测试机，安装了</a:t>
            </a:r>
            <a:r>
              <a:rPr lang="en-US" altLang="zh-CN" dirty="0"/>
              <a:t>Nginx</a:t>
            </a:r>
            <a:r>
              <a:rPr lang="zh-CN" altLang="zh-CN" dirty="0"/>
              <a:t>并使用默认</a:t>
            </a:r>
            <a:r>
              <a:rPr lang="zh-CN" altLang="zh-CN" dirty="0" smtClean="0"/>
              <a:t>配置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客户端</a:t>
            </a:r>
            <a:r>
              <a:rPr lang="zh-CN" altLang="zh-CN" dirty="0"/>
              <a:t>使用</a:t>
            </a:r>
            <a:r>
              <a:rPr lang="en-US" altLang="zh-CN" dirty="0" err="1"/>
              <a:t>ApacheBench</a:t>
            </a:r>
            <a:r>
              <a:rPr lang="zh-CN" altLang="zh-CN" dirty="0"/>
              <a:t>工具来进行并发访问</a:t>
            </a:r>
            <a:r>
              <a:rPr lang="zh-CN" altLang="zh-CN" dirty="0" smtClean="0"/>
              <a:t>测试</a:t>
            </a:r>
            <a:endParaRPr lang="zh-CN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38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典型网站系统主要组成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5700" y="2032000"/>
            <a:ext cx="1917700" cy="1130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① </a:t>
            </a:r>
            <a:r>
              <a:rPr lang="zh-CN" altLang="zh-CN" b="1" dirty="0" smtClean="0"/>
              <a:t>程序</a:t>
            </a:r>
            <a:endParaRPr lang="en-US" altLang="zh-CN" b="1" dirty="0" smtClean="0"/>
          </a:p>
          <a:p>
            <a:pPr algn="ctr"/>
            <a:r>
              <a:rPr lang="zh-CN" altLang="zh-CN" b="1" dirty="0" smtClean="0"/>
              <a:t>（</a:t>
            </a:r>
            <a:r>
              <a:rPr lang="zh-CN" altLang="zh-CN" b="1" dirty="0"/>
              <a:t>如</a:t>
            </a:r>
            <a:r>
              <a:rPr lang="en-US" altLang="zh-CN" b="1" dirty="0"/>
              <a:t>Java</a:t>
            </a:r>
            <a:r>
              <a:rPr lang="zh-CN" altLang="zh-CN" b="1" dirty="0"/>
              <a:t>、</a:t>
            </a:r>
            <a:r>
              <a:rPr lang="en-US" altLang="zh-CN" b="1" dirty="0"/>
              <a:t>PHP</a:t>
            </a:r>
            <a:r>
              <a:rPr lang="zh-CN" altLang="zh-CN" b="1" dirty="0"/>
              <a:t>）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162300" y="2032000"/>
            <a:ext cx="4876800" cy="113030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主要</a:t>
            </a:r>
            <a:r>
              <a:rPr lang="zh-CN" altLang="zh-CN" dirty="0">
                <a:solidFill>
                  <a:schemeClr val="tx1"/>
                </a:solidFill>
              </a:rPr>
              <a:t>用于动态生成网页、处理用户的输入输出和一些计算工作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8400" y="4508500"/>
            <a:ext cx="2540000" cy="1130300"/>
          </a:xfrm>
          <a:prstGeom prst="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③ 文件存储系统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（</a:t>
            </a:r>
            <a:r>
              <a:rPr lang="zh-CN" altLang="en-US" b="1" dirty="0"/>
              <a:t>保存图片等数据）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0" y="4508500"/>
            <a:ext cx="4267200" cy="1130300"/>
          </a:xfrm>
          <a:prstGeom prst="rect">
            <a:avLst/>
          </a:prstGeom>
          <a:solidFill>
            <a:schemeClr val="bg1"/>
          </a:solidFill>
          <a:ln w="9525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主要用于提供文件上传和下载服务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1168400" y="3263900"/>
            <a:ext cx="4178300" cy="1130300"/>
          </a:xfrm>
          <a:prstGeom prst="rect">
            <a:avLst/>
          </a:prstGeom>
          <a:solidFill>
            <a:schemeClr val="bg1"/>
          </a:solidFill>
          <a:ln w="952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主要用于存储和管理网站的数据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5448300" y="3263900"/>
            <a:ext cx="2603500" cy="11303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② 数据库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（</a:t>
            </a:r>
            <a:r>
              <a:rPr lang="zh-CN" altLang="en-US" b="1" dirty="0"/>
              <a:t>如</a:t>
            </a:r>
            <a:r>
              <a:rPr lang="en-US" altLang="zh-CN" b="1" dirty="0"/>
              <a:t>Oracle</a:t>
            </a:r>
            <a:r>
              <a:rPr lang="zh-CN" altLang="en-US" b="1" dirty="0"/>
              <a:t>、</a:t>
            </a:r>
            <a:r>
              <a:rPr lang="en-US" altLang="zh-CN" b="1" dirty="0"/>
              <a:t>MySQL</a:t>
            </a:r>
            <a:r>
              <a:rPr lang="zh-CN" altLang="en-US" b="1" dirty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6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系统请求处理流程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39418"/>
              </p:ext>
            </p:extLst>
          </p:nvPr>
        </p:nvGraphicFramePr>
        <p:xfrm>
          <a:off x="1215818" y="1698024"/>
          <a:ext cx="7051882" cy="456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Visio" r:id="rId5" imgW="5253660" imgH="3400155" progId="Visio.Drawing.11">
                  <p:embed/>
                </p:oleObj>
              </mc:Choice>
              <mc:Fallback>
                <p:oleObj name="Visio" r:id="rId5" imgW="5253660" imgH="34001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818" y="1698024"/>
                        <a:ext cx="7051882" cy="4560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986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038" y="2100640"/>
            <a:ext cx="833416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图</a:t>
            </a:r>
            <a:r>
              <a:rPr lang="zh-CN" altLang="zh-CN" dirty="0"/>
              <a:t>中</a:t>
            </a:r>
            <a:r>
              <a:rPr lang="zh-CN" altLang="zh-CN" b="1" u="sng" dirty="0">
                <a:solidFill>
                  <a:srgbClr val="0070C0"/>
                </a:solidFill>
              </a:rPr>
              <a:t>共有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zh-CN" b="1" u="sng" dirty="0">
                <a:solidFill>
                  <a:srgbClr val="0070C0"/>
                </a:solidFill>
              </a:rPr>
              <a:t>个客户端和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zh-CN" b="1" u="sng" dirty="0">
                <a:solidFill>
                  <a:srgbClr val="0070C0"/>
                </a:solidFill>
              </a:rPr>
              <a:t>台服务器</a:t>
            </a:r>
            <a:r>
              <a:rPr lang="zh-CN" altLang="zh-CN" dirty="0" smtClean="0"/>
              <a:t>，这</a:t>
            </a:r>
            <a:r>
              <a:rPr lang="en-US" altLang="zh-CN" dirty="0"/>
              <a:t>3</a:t>
            </a:r>
            <a:r>
              <a:rPr lang="zh-CN" altLang="zh-CN" dirty="0"/>
              <a:t>台服务器组成了一个购物</a:t>
            </a:r>
            <a:r>
              <a:rPr lang="zh-CN" altLang="zh-CN" dirty="0" smtClean="0"/>
              <a:t>网站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假设</a:t>
            </a:r>
            <a:r>
              <a:rPr lang="zh-CN" altLang="zh-CN" dirty="0"/>
              <a:t>网站开发人员在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  <a:r>
              <a:rPr lang="zh-CN" altLang="zh-CN" b="1" u="sng" dirty="0">
                <a:solidFill>
                  <a:srgbClr val="0070C0"/>
                </a:solidFill>
              </a:rPr>
              <a:t>“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a.test</a:t>
            </a:r>
            <a:r>
              <a:rPr lang="zh-CN" altLang="zh-CN" b="1" u="sng" dirty="0" smtClean="0">
                <a:solidFill>
                  <a:srgbClr val="0070C0"/>
                </a:solidFill>
              </a:rPr>
              <a:t>”</a:t>
            </a:r>
            <a:r>
              <a:rPr lang="zh-CN" altLang="zh-CN" dirty="0"/>
              <a:t>中编写了一个</a:t>
            </a:r>
            <a:r>
              <a:rPr lang="en-US" altLang="zh-CN" b="1" u="sng" dirty="0">
                <a:solidFill>
                  <a:srgbClr val="0070C0"/>
                </a:solidFill>
              </a:rPr>
              <a:t>goods-1.php</a:t>
            </a:r>
            <a:r>
              <a:rPr lang="zh-CN" altLang="zh-CN" dirty="0"/>
              <a:t>脚本文件，用于显示</a:t>
            </a:r>
            <a:r>
              <a:rPr lang="en-US" altLang="zh-CN" dirty="0"/>
              <a:t>1</a:t>
            </a:r>
            <a:r>
              <a:rPr lang="zh-CN" altLang="zh-CN" dirty="0"/>
              <a:t>号商品的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当</a:t>
            </a:r>
            <a:r>
              <a:rPr lang="zh-CN" altLang="zh-CN" b="1" u="sng" dirty="0">
                <a:solidFill>
                  <a:srgbClr val="0070C0"/>
                </a:solidFill>
              </a:rPr>
              <a:t>客户端请求</a:t>
            </a:r>
            <a:r>
              <a:rPr lang="zh-CN" altLang="zh-CN" dirty="0"/>
              <a:t>这个文件时，</a:t>
            </a:r>
            <a:r>
              <a:rPr lang="zh-CN" altLang="zh-CN" dirty="0" smtClean="0"/>
              <a:t>服务器端</a:t>
            </a:r>
            <a:r>
              <a:rPr lang="zh-CN" altLang="zh-CN" dirty="0"/>
              <a:t>程序就会按照脚本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u="sng" dirty="0">
                <a:solidFill>
                  <a:srgbClr val="0070C0"/>
                </a:solidFill>
              </a:rPr>
              <a:t>到数据库中查询</a:t>
            </a:r>
            <a:r>
              <a:rPr lang="zh-CN" altLang="zh-CN" dirty="0"/>
              <a:t>出商品信息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u="sng" dirty="0">
                <a:solidFill>
                  <a:srgbClr val="0070C0"/>
                </a:solidFill>
              </a:rPr>
              <a:t>将数据自动填入</a:t>
            </a:r>
            <a:r>
              <a:rPr lang="zh-CN" altLang="zh-CN" dirty="0"/>
              <a:t>到开发人员写好的</a:t>
            </a:r>
            <a:r>
              <a:rPr lang="en-US" altLang="zh-CN" b="1" u="sng" dirty="0">
                <a:solidFill>
                  <a:srgbClr val="0070C0"/>
                </a:solidFill>
              </a:rPr>
              <a:t>HTML</a:t>
            </a:r>
            <a:r>
              <a:rPr lang="zh-CN" altLang="zh-CN" b="1" u="sng" dirty="0">
                <a:solidFill>
                  <a:srgbClr val="0070C0"/>
                </a:solidFill>
              </a:rPr>
              <a:t>模板</a:t>
            </a:r>
            <a:r>
              <a:rPr lang="zh-CN" altLang="zh-CN" dirty="0"/>
              <a:t>中</a:t>
            </a:r>
            <a:r>
              <a:rPr lang="zh-CN" altLang="zh-CN" dirty="0" smtClean="0"/>
              <a:t>，形成</a:t>
            </a:r>
            <a:r>
              <a:rPr lang="zh-CN" altLang="zh-CN" dirty="0"/>
              <a:t>一个有内容的网页返回给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由于</a:t>
            </a:r>
            <a:r>
              <a:rPr lang="zh-CN" altLang="zh-CN" dirty="0"/>
              <a:t>网站</a:t>
            </a:r>
            <a:r>
              <a:rPr lang="zh-CN" altLang="zh-CN" b="1" u="sng" dirty="0">
                <a:solidFill>
                  <a:srgbClr val="0070C0"/>
                </a:solidFill>
              </a:rPr>
              <a:t>需要大量的图片</a:t>
            </a:r>
            <a:r>
              <a:rPr lang="zh-CN" altLang="zh-CN" dirty="0"/>
              <a:t>，因此通过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  <a:r>
              <a:rPr lang="zh-CN" altLang="zh-CN" b="1" u="sng" dirty="0">
                <a:solidFill>
                  <a:srgbClr val="0070C0"/>
                </a:solidFill>
              </a:rPr>
              <a:t>“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b.test</a:t>
            </a:r>
            <a:r>
              <a:rPr lang="zh-CN" altLang="zh-CN" b="1" u="sng" dirty="0" smtClean="0">
                <a:solidFill>
                  <a:srgbClr val="0070C0"/>
                </a:solidFill>
              </a:rPr>
              <a:t>”</a:t>
            </a:r>
            <a:r>
              <a:rPr lang="zh-CN" altLang="zh-CN" dirty="0"/>
              <a:t>专门负责文件的存储和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系统请求处理流程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7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038" y="2100640"/>
            <a:ext cx="8334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结论</a:t>
            </a:r>
            <a:r>
              <a:rPr lang="zh-CN" altLang="en-US" dirty="0" smtClean="0"/>
              <a:t>：相比</a:t>
            </a:r>
            <a:r>
              <a:rPr lang="en-US" altLang="zh-CN" dirty="0"/>
              <a:t>1</a:t>
            </a:r>
            <a:r>
              <a:rPr lang="zh-CN" altLang="en-US" dirty="0"/>
              <a:t>台服务器同时负责程序、数据库和文件存储的情况，拆分成</a:t>
            </a:r>
            <a:r>
              <a:rPr lang="en-US" altLang="zh-CN" dirty="0"/>
              <a:t>3</a:t>
            </a:r>
            <a:r>
              <a:rPr lang="zh-CN" altLang="en-US" dirty="0"/>
              <a:t>台服务器以后，整体服务能力将会有明显提升，而且还可以继续扩展。</a:t>
            </a:r>
            <a:endParaRPr lang="zh-CN" altLang="zh-CN" dirty="0"/>
          </a:p>
        </p:txBody>
      </p:sp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系统请求处理流程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2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——LNMP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部署结构图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17110"/>
              </p:ext>
            </p:extLst>
          </p:nvPr>
        </p:nvGraphicFramePr>
        <p:xfrm>
          <a:off x="1036950" y="1878569"/>
          <a:ext cx="7027550" cy="420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Visio" r:id="rId5" imgW="5405670" imgH="3235175" progId="Visio.Drawing.11">
                  <p:embed/>
                </p:oleObj>
              </mc:Choice>
              <mc:Fallback>
                <p:oleObj name="Visio" r:id="rId5" imgW="5405670" imgH="32351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950" y="1878569"/>
                        <a:ext cx="7027550" cy="420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9551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——LNMP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部署结构图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38" y="2100640"/>
            <a:ext cx="8334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LNMP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分布式部署结构图分析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总共</a:t>
            </a:r>
            <a:r>
              <a:rPr lang="zh-CN" altLang="en-US" dirty="0"/>
              <a:t>有</a:t>
            </a:r>
            <a:r>
              <a:rPr lang="en-US" altLang="zh-CN" dirty="0"/>
              <a:t>9</a:t>
            </a:r>
            <a:r>
              <a:rPr lang="zh-CN" altLang="en-US" dirty="0"/>
              <a:t>台</a:t>
            </a:r>
            <a:r>
              <a:rPr lang="zh-CN" altLang="en-US" dirty="0" smtClean="0"/>
              <a:t>服务器；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程序</a:t>
            </a:r>
            <a:r>
              <a:rPr lang="zh-CN" altLang="en-US" dirty="0"/>
              <a:t>部分由</a:t>
            </a:r>
            <a:r>
              <a:rPr lang="en-US" altLang="zh-CN" dirty="0"/>
              <a:t>1</a:t>
            </a:r>
            <a:r>
              <a:rPr lang="zh-CN" altLang="en-US" dirty="0"/>
              <a:t>台负载均衡和</a:t>
            </a:r>
            <a:r>
              <a:rPr lang="en-US" altLang="zh-CN" dirty="0"/>
              <a:t>2</a:t>
            </a:r>
            <a:r>
              <a:rPr lang="zh-CN" altLang="en-US" dirty="0"/>
              <a:t>台</a:t>
            </a:r>
            <a:r>
              <a:rPr lang="en-US" altLang="zh-CN" dirty="0" err="1"/>
              <a:t>Nginx+PHP</a:t>
            </a:r>
            <a:r>
              <a:rPr lang="zh-CN" altLang="en-US" dirty="0"/>
              <a:t>服务器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数据库</a:t>
            </a:r>
            <a:r>
              <a:rPr lang="zh-CN" altLang="en-US" dirty="0"/>
              <a:t>部分由</a:t>
            </a:r>
            <a:r>
              <a:rPr lang="en-US" altLang="zh-CN" dirty="0"/>
              <a:t>2</a:t>
            </a:r>
            <a:r>
              <a:rPr lang="zh-CN" altLang="en-US" dirty="0"/>
              <a:t>台</a:t>
            </a:r>
            <a:r>
              <a:rPr lang="en-US" altLang="zh-CN" dirty="0"/>
              <a:t>MySQL</a:t>
            </a:r>
            <a:r>
              <a:rPr lang="zh-CN" altLang="en-US" dirty="0"/>
              <a:t>服务器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</a:t>
            </a:r>
            <a:r>
              <a:rPr lang="zh-CN" altLang="en-US" dirty="0"/>
              <a:t>存储部分由</a:t>
            </a:r>
            <a:r>
              <a:rPr lang="en-US" altLang="zh-CN" dirty="0"/>
              <a:t>2</a:t>
            </a:r>
            <a:r>
              <a:rPr lang="zh-CN" altLang="en-US" dirty="0"/>
              <a:t>台</a:t>
            </a:r>
            <a:r>
              <a:rPr lang="en-US" altLang="zh-CN" dirty="0"/>
              <a:t>Nginx</a:t>
            </a:r>
            <a:r>
              <a:rPr lang="zh-CN" altLang="en-US" dirty="0"/>
              <a:t>（其中一台是</a:t>
            </a:r>
            <a:r>
              <a:rPr lang="en-US" altLang="zh-CN" dirty="0" err="1"/>
              <a:t>Nginx+PHP</a:t>
            </a:r>
            <a:r>
              <a:rPr lang="zh-CN" altLang="en-US" dirty="0"/>
              <a:t>）和</a:t>
            </a:r>
            <a:r>
              <a:rPr lang="en-US" altLang="zh-CN" dirty="0"/>
              <a:t>1</a:t>
            </a:r>
            <a:r>
              <a:rPr lang="zh-CN" altLang="en-US" dirty="0"/>
              <a:t>台</a:t>
            </a:r>
            <a:r>
              <a:rPr lang="en-US" altLang="zh-CN" dirty="0"/>
              <a:t>NFS</a:t>
            </a:r>
            <a:r>
              <a:rPr lang="zh-CN" altLang="en-US" dirty="0"/>
              <a:t>服务器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还有</a:t>
            </a:r>
            <a:r>
              <a:rPr lang="en-US" altLang="zh-CN" dirty="0"/>
              <a:t>1</a:t>
            </a:r>
            <a:r>
              <a:rPr lang="zh-CN" altLang="en-US" dirty="0"/>
              <a:t>台</a:t>
            </a:r>
            <a:r>
              <a:rPr lang="en-US" altLang="zh-CN" dirty="0" err="1"/>
              <a:t>Memcached</a:t>
            </a:r>
            <a:r>
              <a:rPr lang="zh-CN" altLang="en-US" dirty="0"/>
              <a:t>服务器作为数据缓存，用于处理读写频繁的热门</a:t>
            </a:r>
            <a:r>
              <a:rPr lang="zh-CN" altLang="en-US" dirty="0" smtClean="0"/>
              <a:t>数据。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76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——LNMP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部署结构图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15923"/>
              </p:ext>
            </p:extLst>
          </p:nvPr>
        </p:nvGraphicFramePr>
        <p:xfrm>
          <a:off x="666800" y="1946176"/>
          <a:ext cx="7823562" cy="3978210"/>
        </p:xfrm>
        <a:graphic>
          <a:graphicData uri="http://schemas.openxmlformats.org/drawingml/2006/table">
            <a:tbl>
              <a:tblPr firstRow="1" bandRow="1"/>
              <a:tblGrid>
                <a:gridCol w="567765"/>
                <a:gridCol w="1724535"/>
                <a:gridCol w="3112663"/>
                <a:gridCol w="2418599"/>
              </a:tblGrid>
              <a:tr h="397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编号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硬件侧重点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(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www.itshop.test)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网卡性能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(</a:t>
                      </a: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file.itshop.test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内存容量、磁盘性能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192.168.78.13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Nginx+PHP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upload.itshop.test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网卡性能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Nginx+PHP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性能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192.168.78.15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Nginx+PHP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性能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192.168.78.16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NFS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磁盘容量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7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192.168.78.17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MySQL (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主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、内存、磁盘整体性能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192.168.78.18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MySQL (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、内存、磁盘整体性能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9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192.168.78.19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Memcached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内存容量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140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38" y="2100640"/>
            <a:ext cx="833416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1</a:t>
            </a:r>
            <a:r>
              <a:rPr lang="zh-CN" altLang="en-US" dirty="0"/>
              <a:t>号服务器，按照前面讲解的步骤安装</a:t>
            </a:r>
            <a:r>
              <a:rPr lang="en-US" altLang="zh-CN" dirty="0"/>
              <a:t>CentOS6.8</a:t>
            </a:r>
            <a:r>
              <a:rPr lang="zh-CN" altLang="en-US" dirty="0"/>
              <a:t>系统，选择最小化安装方式即可。安装完成后配置网络，具体命令如下。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85800" y="3927040"/>
            <a:ext cx="7899400" cy="987859"/>
            <a:chOff x="3474760" y="3515222"/>
            <a:chExt cx="1644072" cy="1124729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12472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58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/network-scripts/ifcfg-eth0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4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38" y="2100640"/>
            <a:ext cx="8334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打开配置文件后，参考</a:t>
            </a:r>
            <a:r>
              <a:rPr lang="zh-CN" altLang="en-US" dirty="0" smtClean="0"/>
              <a:t>表进行</a:t>
            </a:r>
            <a:r>
              <a:rPr lang="zh-CN" altLang="en-US" dirty="0"/>
              <a:t>编辑，从而使虚拟机能够访问网络。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89019"/>
              </p:ext>
            </p:extLst>
          </p:nvPr>
        </p:nvGraphicFramePr>
        <p:xfrm>
          <a:off x="770069" y="3470176"/>
          <a:ext cx="7205531" cy="1470124"/>
        </p:xfrm>
        <a:graphic>
          <a:graphicData uri="http://schemas.openxmlformats.org/drawingml/2006/table">
            <a:tbl>
              <a:tblPr firstRow="1" bandRow="1"/>
              <a:tblGrid>
                <a:gridCol w="2308760"/>
                <a:gridCol w="2394871"/>
                <a:gridCol w="2501900"/>
              </a:tblGrid>
              <a:tr h="73506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ONBOOT=yes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BOOTPROTO=static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IPADDR=192.168.78.11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73506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NETMASK=255.255.255.0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GATEWAY=192.168.78.2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DNS1=192.168.78.2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420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修改完成后保存网卡配置文件，执行“</a:t>
            </a:r>
            <a:r>
              <a:rPr lang="en-US" altLang="zh-CN" dirty="0"/>
              <a:t>service network </a:t>
            </a:r>
            <a:r>
              <a:rPr lang="en-US" altLang="zh-CN" dirty="0" smtClean="0"/>
              <a:t>reload</a:t>
            </a:r>
            <a:r>
              <a:rPr lang="zh-CN" altLang="en-US" dirty="0" smtClean="0"/>
              <a:t>”命令</a:t>
            </a:r>
            <a:r>
              <a:rPr lang="zh-CN" altLang="en-US" dirty="0"/>
              <a:t>重新加载配置。在配置生效后，使用</a:t>
            </a:r>
            <a:r>
              <a:rPr lang="en-US" altLang="zh-CN" dirty="0" err="1"/>
              <a:t>Xshell</a:t>
            </a:r>
            <a:r>
              <a:rPr lang="zh-CN" altLang="en-US" dirty="0"/>
              <a:t>远程终端连接服务器进行操作。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8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ApacheBench</a:t>
            </a:r>
            <a:r>
              <a:rPr lang="zh-CN" altLang="en-US" dirty="0" smtClean="0"/>
              <a:t>工具的使用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在客户端中切换到</a:t>
            </a:r>
            <a:r>
              <a:rPr lang="en-US" altLang="zh-CN" dirty="0"/>
              <a:t>Apache</a:t>
            </a:r>
            <a:r>
              <a:rPr lang="zh-CN" altLang="en-US" dirty="0"/>
              <a:t>安装目录的</a:t>
            </a:r>
            <a:r>
              <a:rPr lang="en-US" altLang="zh-CN" dirty="0" smtClean="0"/>
              <a:t>bin/ab</a:t>
            </a:r>
            <a:r>
              <a:rPr lang="zh-CN" altLang="en-US" dirty="0" smtClean="0"/>
              <a:t>，就是</a:t>
            </a:r>
            <a:r>
              <a:rPr lang="en-US" altLang="zh-CN" b="1" u="sng" dirty="0" err="1">
                <a:solidFill>
                  <a:srgbClr val="0070C0"/>
                </a:solidFill>
              </a:rPr>
              <a:t>ApacheBench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工具</a:t>
            </a:r>
            <a:r>
              <a:rPr lang="zh-CN" altLang="en-US" dirty="0"/>
              <a:t>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772276" y="3263337"/>
            <a:ext cx="7544621" cy="1245163"/>
            <a:chOff x="3474760" y="3515222"/>
            <a:chExt cx="1644072" cy="102162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02162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6156" y="3617223"/>
              <a:ext cx="1582676" cy="729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/usr/local/apache2/bin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bin]# ./ab -n10 -c2 http://192.168.78.3/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49498" y="4581436"/>
            <a:ext cx="85786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ab</a:t>
            </a:r>
            <a:r>
              <a:rPr lang="zh-CN" altLang="zh-CN" dirty="0"/>
              <a:t>命令的选项“</a:t>
            </a:r>
            <a:r>
              <a:rPr lang="en-US" altLang="zh-CN" dirty="0"/>
              <a:t>-n</a:t>
            </a:r>
            <a:r>
              <a:rPr lang="zh-CN" altLang="zh-CN" dirty="0"/>
              <a:t>”表示发送的请求</a:t>
            </a:r>
            <a:r>
              <a:rPr lang="zh-CN" altLang="zh-CN" dirty="0" smtClean="0"/>
              <a:t>总数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ab</a:t>
            </a:r>
            <a:r>
              <a:rPr lang="zh-CN" altLang="zh-CN" dirty="0"/>
              <a:t>命令的选项</a:t>
            </a:r>
            <a:r>
              <a:rPr lang="zh-CN" altLang="zh-CN" dirty="0" smtClean="0"/>
              <a:t>“</a:t>
            </a:r>
            <a:r>
              <a:rPr lang="en-US" altLang="zh-CN" dirty="0"/>
              <a:t>-c</a:t>
            </a:r>
            <a:r>
              <a:rPr lang="zh-CN" altLang="zh-CN" dirty="0"/>
              <a:t>”表示并发数，后面的网址是请求的服务器</a:t>
            </a:r>
            <a:r>
              <a:rPr lang="en-US" altLang="zh-CN" dirty="0"/>
              <a:t>URL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ApacheBench</a:t>
            </a:r>
            <a:r>
              <a:rPr lang="zh-CN" altLang="zh-CN" dirty="0"/>
              <a:t>目前只能使用</a:t>
            </a:r>
            <a:r>
              <a:rPr lang="en-US" altLang="zh-CN" dirty="0"/>
              <a:t>HTTP 1.0</a:t>
            </a:r>
            <a:r>
              <a:rPr lang="zh-CN" altLang="zh-CN" dirty="0"/>
              <a:t>协议进行</a:t>
            </a:r>
            <a:r>
              <a:rPr lang="zh-CN" altLang="zh-CN" dirty="0" smtClean="0"/>
              <a:t>请求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6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38" y="2100640"/>
            <a:ext cx="8334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在完成</a:t>
            </a:r>
            <a:r>
              <a:rPr lang="en-US" altLang="zh-CN" dirty="0"/>
              <a:t>1</a:t>
            </a:r>
            <a:r>
              <a:rPr lang="zh-CN" altLang="en-US" dirty="0"/>
              <a:t>号服务器的</a:t>
            </a:r>
            <a:r>
              <a:rPr lang="en-US" altLang="zh-CN" dirty="0"/>
              <a:t>Linux</a:t>
            </a:r>
            <a:r>
              <a:rPr lang="zh-CN" altLang="en-US" dirty="0"/>
              <a:t>系统安装后，可以利用</a:t>
            </a:r>
            <a:r>
              <a:rPr lang="en-US" altLang="zh-CN" dirty="0"/>
              <a:t>VMware</a:t>
            </a:r>
            <a:r>
              <a:rPr lang="zh-CN" altLang="en-US" dirty="0"/>
              <a:t>克隆出其他服务器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70018"/>
              </p:ext>
            </p:extLst>
          </p:nvPr>
        </p:nvGraphicFramePr>
        <p:xfrm>
          <a:off x="876300" y="3454399"/>
          <a:ext cx="7556500" cy="218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Visio" r:id="rId5" imgW="4543290" imgH="1314989" progId="Visio.Drawing.11">
                  <p:embed/>
                </p:oleObj>
              </mc:Choice>
              <mc:Fallback>
                <p:oleObj name="Visio" r:id="rId5" imgW="4543290" imgH="13149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454399"/>
                        <a:ext cx="7556500" cy="2185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56191" y="5790168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此处读者仅了解整体流程即</a:t>
            </a:r>
            <a:r>
              <a:rPr lang="zh-CN" altLang="en-US" dirty="0" smtClean="0">
                <a:solidFill>
                  <a:srgbClr val="FF0000"/>
                </a:solidFill>
              </a:rPr>
              <a:t>可，后续会一步一步教读者如何进行克隆与部署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748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1038" y="2100640"/>
            <a:ext cx="83341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）内存配额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控制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内存配额控制的原因</a:t>
            </a:r>
            <a:r>
              <a:rPr lang="zh-CN" altLang="en-US" dirty="0" smtClean="0"/>
              <a:t>：防止</a:t>
            </a:r>
            <a:r>
              <a:rPr lang="zh-CN" altLang="en-US" dirty="0"/>
              <a:t>物理机内存</a:t>
            </a:r>
            <a:r>
              <a:rPr lang="zh-CN" altLang="en-US" dirty="0" smtClean="0"/>
              <a:t>不足。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若</a:t>
            </a:r>
            <a:r>
              <a:rPr lang="zh-CN" altLang="en-US" dirty="0"/>
              <a:t>物理机有</a:t>
            </a:r>
            <a:r>
              <a:rPr lang="en-US" altLang="zh-CN" dirty="0"/>
              <a:t>8G</a:t>
            </a:r>
            <a:r>
              <a:rPr lang="zh-CN" altLang="en-US" dirty="0"/>
              <a:t>内存，推荐为每台虚拟机分配</a:t>
            </a:r>
            <a:r>
              <a:rPr lang="en-US" altLang="zh-CN" dirty="0" smtClean="0"/>
              <a:t>512M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若</a:t>
            </a:r>
            <a:r>
              <a:rPr lang="zh-CN" altLang="en-US" dirty="0"/>
              <a:t>物理机有</a:t>
            </a:r>
            <a:r>
              <a:rPr lang="en-US" altLang="zh-CN" dirty="0"/>
              <a:t>4G</a:t>
            </a:r>
            <a:r>
              <a:rPr lang="zh-CN" altLang="en-US" dirty="0"/>
              <a:t>内存，则可以在虚拟机安装</a:t>
            </a:r>
            <a:r>
              <a:rPr lang="en-US" altLang="zh-CN" dirty="0"/>
              <a:t>CentOS</a:t>
            </a:r>
            <a:r>
              <a:rPr lang="zh-CN" altLang="en-US" dirty="0"/>
              <a:t>系统后利用</a:t>
            </a:r>
            <a:r>
              <a:rPr lang="en-US" altLang="zh-CN" dirty="0"/>
              <a:t>VMware</a:t>
            </a:r>
            <a:r>
              <a:rPr lang="zh-CN" altLang="en-US" dirty="0"/>
              <a:t>降低内存大小为</a:t>
            </a:r>
            <a:r>
              <a:rPr lang="en-US" altLang="zh-CN" dirty="0" smtClean="0"/>
              <a:t>256M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若</a:t>
            </a:r>
            <a:r>
              <a:rPr lang="zh-CN" altLang="en-US" dirty="0"/>
              <a:t>物理机内存低于</a:t>
            </a:r>
            <a:r>
              <a:rPr lang="en-US" altLang="zh-CN" dirty="0"/>
              <a:t>4G</a:t>
            </a:r>
            <a:r>
              <a:rPr lang="zh-CN" altLang="en-US" dirty="0"/>
              <a:t>，则建议减少虚拟机的数量，在一台虚拟机中安装多个服务，利用不同的端口号来</a:t>
            </a:r>
            <a:r>
              <a:rPr lang="zh-CN" altLang="en-US" dirty="0" smtClean="0"/>
              <a:t>区分。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0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）编写网卡配置</a:t>
            </a:r>
            <a:r>
              <a:rPr lang="zh-CN" altLang="en-US" b="1" u="sng" dirty="0" smtClean="0">
                <a:solidFill>
                  <a:srgbClr val="0070C0"/>
                </a:solidFill>
              </a:rPr>
              <a:t>脚本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由于每台虚拟机需要更改</a:t>
            </a:r>
            <a:r>
              <a:rPr lang="en-US" altLang="zh-CN" dirty="0"/>
              <a:t>MAC</a:t>
            </a:r>
            <a:r>
              <a:rPr lang="zh-CN" altLang="en-US" dirty="0"/>
              <a:t>地址和</a:t>
            </a:r>
            <a:r>
              <a:rPr lang="en-US" altLang="zh-CN" dirty="0"/>
              <a:t>IP</a:t>
            </a:r>
            <a:r>
              <a:rPr lang="zh-CN" altLang="en-US" dirty="0"/>
              <a:t>地址，我们可以编写</a:t>
            </a:r>
            <a:r>
              <a:rPr lang="en-US" altLang="zh-CN" dirty="0"/>
              <a:t>shell</a:t>
            </a:r>
            <a:r>
              <a:rPr lang="zh-CN" altLang="en-US" dirty="0"/>
              <a:t>脚本来简化这些操作。执行“</a:t>
            </a:r>
            <a:r>
              <a:rPr lang="en-US" altLang="zh-CN" dirty="0"/>
              <a:t>vi netconfig.sh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命令创建脚本文件，编写代码如下。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8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346202" y="2090517"/>
            <a:ext cx="6775832" cy="4010764"/>
            <a:chOff x="3195519" y="3515223"/>
            <a:chExt cx="2590141" cy="4013994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195519" y="3515223"/>
              <a:ext cx="2509891" cy="390702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310003" y="3620772"/>
              <a:ext cx="2475657" cy="390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 #!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/bin/bash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 eth0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/network-scripts/ifcfg-eth0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  mac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=`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-a | grep -o HWaddr.* | cut -c 8-24`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  if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 "$1" = "" ] || [ "$mac" = "" ]; then exit 3; fi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sed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's/IPADDR=.*/IPADDR=192.168.78.1'$1'/g' $eth0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sed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's/HWADDR=.*/HWADDR='$mac'/g' $eth0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sed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's/UUID=.*/UUID='`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uuidgen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`'/g' $eth0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start_udev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40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1038" y="2100640"/>
            <a:ext cx="83341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）编写网卡配置</a:t>
            </a:r>
            <a:r>
              <a:rPr lang="zh-CN" altLang="en-US" b="1" u="sng" dirty="0" smtClean="0">
                <a:solidFill>
                  <a:srgbClr val="0070C0"/>
                </a:solidFill>
              </a:rPr>
              <a:t>脚本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行用于获取当前网卡的</a:t>
            </a:r>
            <a:r>
              <a:rPr lang="en-US" altLang="zh-CN" dirty="0"/>
              <a:t>MAC</a:t>
            </a:r>
            <a:r>
              <a:rPr lang="zh-CN" altLang="en-US" dirty="0" smtClean="0"/>
              <a:t>地址；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5~7</a:t>
            </a:r>
            <a:r>
              <a:rPr lang="zh-CN" altLang="en-US" dirty="0"/>
              <a:t>行用于对</a:t>
            </a:r>
            <a:r>
              <a:rPr lang="en-US" altLang="zh-CN" dirty="0"/>
              <a:t>eth0</a:t>
            </a:r>
            <a:r>
              <a:rPr lang="zh-CN" altLang="en-US" dirty="0"/>
              <a:t>网卡配置文件中的</a:t>
            </a:r>
            <a:r>
              <a:rPr lang="en-US" altLang="zh-CN" dirty="0"/>
              <a:t>IP</a:t>
            </a:r>
            <a:r>
              <a:rPr lang="zh-CN" altLang="en-US" dirty="0"/>
              <a:t>地址、</a:t>
            </a:r>
            <a:r>
              <a:rPr lang="en-US" altLang="zh-CN" dirty="0"/>
              <a:t>MAC</a:t>
            </a:r>
            <a:r>
              <a:rPr lang="zh-CN" altLang="en-US" dirty="0"/>
              <a:t>地址和</a:t>
            </a:r>
            <a:r>
              <a:rPr lang="en-US" altLang="zh-CN" dirty="0"/>
              <a:t>UUID</a:t>
            </a:r>
            <a:r>
              <a:rPr lang="zh-CN" altLang="en-US" dirty="0"/>
              <a:t>（唯一识别码）执行文本替换。其中，</a:t>
            </a:r>
            <a:r>
              <a:rPr lang="en-US" altLang="zh-CN" dirty="0"/>
              <a:t>IP</a:t>
            </a:r>
            <a:r>
              <a:rPr lang="zh-CN" altLang="en-US" dirty="0"/>
              <a:t>地址的末尾数字通过参数传入，</a:t>
            </a:r>
            <a:r>
              <a:rPr lang="en-US" altLang="zh-CN" dirty="0"/>
              <a:t>MAC</a:t>
            </a:r>
            <a:r>
              <a:rPr lang="zh-CN" altLang="en-US" dirty="0"/>
              <a:t>地址替换为新</a:t>
            </a:r>
            <a:r>
              <a:rPr lang="en-US" altLang="zh-CN" dirty="0"/>
              <a:t>MAC</a:t>
            </a:r>
            <a:r>
              <a:rPr lang="zh-CN" altLang="en-US" dirty="0"/>
              <a:t>地址，</a:t>
            </a:r>
            <a:r>
              <a:rPr lang="en-US" altLang="zh-CN" dirty="0"/>
              <a:t>UUID</a:t>
            </a:r>
            <a:r>
              <a:rPr lang="zh-CN" altLang="en-US" dirty="0"/>
              <a:t>通过</a:t>
            </a:r>
            <a:r>
              <a:rPr lang="en-US" altLang="zh-CN" dirty="0" err="1"/>
              <a:t>uuidgen</a:t>
            </a:r>
            <a:r>
              <a:rPr lang="zh-CN" altLang="en-US" dirty="0"/>
              <a:t>命令自动</a:t>
            </a:r>
            <a:r>
              <a:rPr lang="zh-CN" altLang="en-US" dirty="0" smtClean="0"/>
              <a:t>生成；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行的</a:t>
            </a:r>
            <a:r>
              <a:rPr lang="en-US" altLang="zh-CN" dirty="0" err="1"/>
              <a:t>start_dev</a:t>
            </a:r>
            <a:r>
              <a:rPr lang="zh-CN" altLang="en-US" dirty="0"/>
              <a:t>命令用于更新设备，更新后</a:t>
            </a:r>
            <a:r>
              <a:rPr lang="en-US" altLang="zh-CN" dirty="0"/>
              <a:t>eth0</a:t>
            </a:r>
            <a:r>
              <a:rPr lang="zh-CN" altLang="en-US" dirty="0"/>
              <a:t>网卡将恢复</a:t>
            </a:r>
            <a:r>
              <a:rPr lang="zh-CN" altLang="en-US" dirty="0" smtClean="0"/>
              <a:t>可用；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保存文件后，执行“</a:t>
            </a:r>
            <a:r>
              <a:rPr lang="en-US" altLang="zh-CN" b="1" u="sng" dirty="0" err="1">
                <a:solidFill>
                  <a:srgbClr val="0070C0"/>
                </a:solidFill>
              </a:rPr>
              <a:t>chmod</a:t>
            </a:r>
            <a:r>
              <a:rPr lang="en-US" altLang="zh-CN" b="1" u="sng" dirty="0">
                <a:solidFill>
                  <a:srgbClr val="0070C0"/>
                </a:solidFill>
              </a:rPr>
              <a:t> +x netconfig.sh</a:t>
            </a:r>
            <a:r>
              <a:rPr lang="zh-CN" altLang="zh-CN" dirty="0"/>
              <a:t>”命令为脚本添加可执行</a:t>
            </a:r>
            <a:r>
              <a:rPr lang="zh-CN" altLang="zh-CN" dirty="0" smtClean="0"/>
              <a:t>权限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6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）克隆虚拟机并配置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网卡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VMware</a:t>
            </a:r>
            <a:r>
              <a:rPr lang="zh-CN" altLang="en-US" dirty="0"/>
              <a:t>基于</a:t>
            </a:r>
            <a:r>
              <a:rPr lang="en-US" altLang="zh-CN" dirty="0"/>
              <a:t>1</a:t>
            </a:r>
            <a:r>
              <a:rPr lang="zh-CN" altLang="en-US" dirty="0"/>
              <a:t>号服务器克隆出</a:t>
            </a:r>
            <a:r>
              <a:rPr lang="en-US" altLang="zh-CN" dirty="0"/>
              <a:t>3</a:t>
            </a:r>
            <a:r>
              <a:rPr lang="zh-CN" altLang="en-US" dirty="0"/>
              <a:t>台新虚拟机，分别作为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号服务器。在克隆后启动新虚拟机进行网卡配置，以</a:t>
            </a:r>
            <a:r>
              <a:rPr lang="en-US" altLang="zh-CN" dirty="0"/>
              <a:t>6</a:t>
            </a:r>
            <a:r>
              <a:rPr lang="zh-CN" altLang="en-US" dirty="0"/>
              <a:t>号服务器为例，执行如下命令进行配置。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228600" y="2039716"/>
            <a:ext cx="8699501" cy="2887883"/>
            <a:chOff x="3248966" y="3515222"/>
            <a:chExt cx="2403369" cy="2890209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248966" y="3515222"/>
              <a:ext cx="2403369" cy="289020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3310003" y="3620772"/>
              <a:ext cx="2342331" cy="267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执行脚本，传入参数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（表示更改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地址为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192.168.78.16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./netconfig.sh 6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udev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	 [ OK 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查看更改后的网卡信息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ifconfig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eth0		Link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encap:Ethernet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HWaddr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00:0C:29:8F:15:2B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inet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addr:192.168.78.16  Bcast:192.168.78.255  Mask:255.255.255.0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259035" y="5025936"/>
            <a:ext cx="8669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从运行结果可以看出，执行脚本后，网卡的</a:t>
            </a:r>
            <a:r>
              <a:rPr lang="en-US" altLang="zh-CN" dirty="0"/>
              <a:t>MAC</a:t>
            </a:r>
            <a:r>
              <a:rPr lang="zh-CN" altLang="zh-CN" dirty="0"/>
              <a:t>地址和</a:t>
            </a:r>
            <a:r>
              <a:rPr lang="en-US" altLang="zh-CN" dirty="0"/>
              <a:t>IP</a:t>
            </a:r>
            <a:r>
              <a:rPr lang="zh-CN" altLang="zh-CN" dirty="0"/>
              <a:t>地址已经修改成功。按照同样的方式，再为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9</a:t>
            </a:r>
            <a:r>
              <a:rPr lang="zh-CN" altLang="zh-CN" dirty="0"/>
              <a:t>号服务器进行网卡配置即可。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70895" y="3231171"/>
            <a:ext cx="8088905" cy="1315429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9597" y="2212051"/>
            <a:ext cx="5369703" cy="91215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2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038" y="2100640"/>
            <a:ext cx="833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完成操作系统的安装后，开始部署</a:t>
            </a:r>
            <a:r>
              <a:rPr lang="en-US" altLang="zh-CN" dirty="0"/>
              <a:t>Nginx</a:t>
            </a:r>
            <a:r>
              <a:rPr lang="zh-CN" altLang="en-US" dirty="0" smtClean="0"/>
              <a:t>环境；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编号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的负载均衡服务器用于将工作分摊给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</a:t>
            </a:r>
            <a:r>
              <a:rPr lang="zh-CN" altLang="en-US" dirty="0" smtClean="0"/>
              <a:t>服务器；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</a:t>
            </a:r>
            <a:r>
              <a:rPr lang="zh-CN" altLang="en-US" dirty="0"/>
              <a:t>号服务器用于缓存经常访问的文件以减轻后端服务器的压力，具体配置将会在后面搭建</a:t>
            </a:r>
            <a:r>
              <a:rPr lang="en-US" altLang="zh-CN" dirty="0"/>
              <a:t>NFS</a:t>
            </a:r>
            <a:r>
              <a:rPr lang="zh-CN" altLang="en-US" dirty="0"/>
              <a:t>文件服务器时再进行讲解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1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038" y="2100640"/>
            <a:ext cx="83341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）安装</a:t>
            </a:r>
            <a:r>
              <a:rPr lang="en-US" altLang="zh-CN" dirty="0"/>
              <a:t>Nginx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号服务器中安装</a:t>
            </a:r>
            <a:r>
              <a:rPr lang="en-US" altLang="zh-CN" dirty="0"/>
              <a:t>Nginx</a:t>
            </a:r>
            <a:r>
              <a:rPr lang="zh-CN" altLang="en-US" dirty="0"/>
              <a:t>，具体操作步骤如下。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981197" y="3327676"/>
            <a:ext cx="6438904" cy="1117322"/>
            <a:chOff x="3474760" y="3512041"/>
            <a:chExt cx="1277400" cy="615266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277400" cy="61208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1117" y="3512041"/>
              <a:ext cx="1221043" cy="525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安装依赖包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pcre-devel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openssl-devel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927095" y="4586372"/>
            <a:ext cx="5435601" cy="1511721"/>
            <a:chOff x="3474760" y="3512041"/>
            <a:chExt cx="1078357" cy="83244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078357" cy="82926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1117" y="3512041"/>
              <a:ext cx="1022000" cy="76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解压文件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nginx-1.10.1.tar.gz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nginx-1.10.1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722036" y="34033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6118814" y="475181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8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419100" y="1904583"/>
            <a:ext cx="7315203" cy="1511721"/>
            <a:chOff x="3474760" y="3512041"/>
            <a:chExt cx="1451247" cy="832446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451247" cy="82926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1117" y="3512041"/>
              <a:ext cx="1394890" cy="76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编译安装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，增加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http_realip_module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模块（后面会用到）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nginx-1.10.1]# ./configure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http_ssl_module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http_realip_module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&amp;&amp; make &amp;&amp; make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install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650999" y="3492083"/>
            <a:ext cx="7061200" cy="2756314"/>
            <a:chOff x="3474760" y="3512041"/>
            <a:chExt cx="1400856" cy="965969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400856" cy="96278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1117" y="3512041"/>
              <a:ext cx="1344499" cy="938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添加环境变量、创建服务脚本、设置开机启动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nginx-1.10.1]#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ln -s `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pwd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`/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vi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参考第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章编写的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service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脚本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--add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490421" y="2072783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7117" y="3736483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0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）示例测试，发现问题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在测试时，将请求总数和并发数设置为</a:t>
            </a:r>
            <a:r>
              <a:rPr lang="en-US" altLang="zh-CN" dirty="0"/>
              <a:t>1500</a:t>
            </a:r>
            <a:r>
              <a:rPr lang="zh-CN" altLang="en-US" dirty="0"/>
              <a:t>，会发现</a:t>
            </a:r>
            <a:r>
              <a:rPr lang="en-US" altLang="zh-CN" dirty="0" err="1"/>
              <a:t>ApacheBench</a:t>
            </a:r>
            <a:r>
              <a:rPr lang="zh-CN" altLang="en-US" dirty="0"/>
              <a:t>无法进行测试，出现如下提示</a:t>
            </a:r>
            <a:r>
              <a:rPr lang="zh-CN" altLang="en-US" dirty="0" smtClean="0"/>
              <a:t>。（</a:t>
            </a:r>
            <a:r>
              <a:rPr lang="zh-CN" altLang="en-US" dirty="0">
                <a:solidFill>
                  <a:srgbClr val="FF0000"/>
                </a:solidFill>
              </a:rPr>
              <a:t>具体示例请参考</a:t>
            </a:r>
            <a:r>
              <a:rPr lang="zh-CN" altLang="en-US" dirty="0" smtClean="0">
                <a:solidFill>
                  <a:srgbClr val="FF0000"/>
                </a:solidFill>
              </a:rPr>
              <a:t>教材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2237240" y="3703556"/>
            <a:ext cx="4849360" cy="1178087"/>
            <a:chOff x="3474760" y="3515222"/>
            <a:chExt cx="1644072" cy="96658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87313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82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socket: Too many open files (24)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06400" y="4805443"/>
            <a:ext cx="857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该提示表示</a:t>
            </a:r>
            <a:r>
              <a:rPr lang="zh-CN" altLang="zh-CN" b="1" u="sng" dirty="0">
                <a:solidFill>
                  <a:srgbClr val="0070C0"/>
                </a:solidFill>
              </a:rPr>
              <a:t>打开的文件超出了系统限制</a:t>
            </a:r>
            <a:r>
              <a:rPr lang="zh-CN" altLang="zh-CN" dirty="0"/>
              <a:t>。按照</a:t>
            </a:r>
            <a:r>
              <a:rPr lang="en-US" altLang="zh-CN" dirty="0"/>
              <a:t>Linux</a:t>
            </a:r>
            <a:r>
              <a:rPr lang="zh-CN" altLang="zh-CN" dirty="0"/>
              <a:t>一切皆文件的理念，连接数也是文件，</a:t>
            </a:r>
            <a:r>
              <a:rPr lang="en-US" altLang="zh-CN" dirty="0"/>
              <a:t>Linux</a:t>
            </a:r>
            <a:r>
              <a:rPr lang="zh-CN" altLang="zh-CN" dirty="0"/>
              <a:t>系统默认限制了一个进程最多打开的文件数量。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1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038" y="2100640"/>
            <a:ext cx="83341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）配置并启动</a:t>
            </a:r>
            <a:r>
              <a:rPr lang="en-US" altLang="zh-CN" dirty="0"/>
              <a:t>Nginx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按照如下操作步骤修改</a:t>
            </a:r>
            <a:r>
              <a:rPr lang="en-US" altLang="zh-CN" dirty="0"/>
              <a:t>Nginx</a:t>
            </a:r>
            <a:r>
              <a:rPr lang="zh-CN" altLang="en-US" dirty="0"/>
              <a:t>配置文件，启动</a:t>
            </a:r>
            <a:r>
              <a:rPr lang="en-US" altLang="zh-CN" dirty="0"/>
              <a:t>Nginx</a:t>
            </a:r>
            <a:r>
              <a:rPr lang="zh-CN" altLang="en-US" dirty="0"/>
              <a:t>服务，然后开启防火墙</a:t>
            </a:r>
            <a:r>
              <a:rPr lang="en-US" altLang="zh-CN" dirty="0"/>
              <a:t>80</a:t>
            </a:r>
            <a:r>
              <a:rPr lang="zh-CN" altLang="en-US" dirty="0"/>
              <a:t>端口。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460497" y="3327673"/>
            <a:ext cx="6438904" cy="2450823"/>
            <a:chOff x="3474760" y="3512041"/>
            <a:chExt cx="1277400" cy="503152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277400" cy="49997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1117" y="3512041"/>
              <a:ext cx="1221043" cy="4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创建用户“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和站点目录“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/data/www”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useradd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nologin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-M www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-p /data/www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../html/* /data/www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chown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-R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www:www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/data/www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201336" y="34033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3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2222497" y="1765572"/>
            <a:ext cx="4876802" cy="4520928"/>
            <a:chOff x="3474760" y="3512041"/>
            <a:chExt cx="967498" cy="928143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967498" cy="92496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1117" y="3512041"/>
              <a:ext cx="911141" cy="90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vi ../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nginx.conf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配置用户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 www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块修改为如下内容：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listen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localhost;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root /data/www;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index index.html 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963336" y="18412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3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068698" y="2362471"/>
            <a:ext cx="7023104" cy="1599928"/>
            <a:chOff x="3474760" y="3512041"/>
            <a:chExt cx="967498" cy="328464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967498" cy="32528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1117" y="3512041"/>
              <a:ext cx="911141" cy="28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80 -j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save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809538" y="24381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809538" y="4057830"/>
            <a:ext cx="76105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完成上述操作后，使用浏览器访问</a:t>
            </a:r>
            <a:r>
              <a:rPr lang="en-US" altLang="zh-CN" dirty="0">
                <a:solidFill>
                  <a:srgbClr val="FF0000"/>
                </a:solidFill>
              </a:rPr>
              <a:t>http://192.168.78.11</a:t>
            </a:r>
            <a:r>
              <a:rPr lang="zh-CN" altLang="zh-CN" dirty="0">
                <a:solidFill>
                  <a:srgbClr val="FF0000"/>
                </a:solidFill>
              </a:rPr>
              <a:t>测试</a:t>
            </a:r>
            <a:r>
              <a:rPr lang="en-US" altLang="zh-CN" dirty="0">
                <a:solidFill>
                  <a:srgbClr val="FF0000"/>
                </a:solidFill>
              </a:rPr>
              <a:t>Nginx</a:t>
            </a:r>
            <a:r>
              <a:rPr lang="zh-CN" altLang="zh-CN" dirty="0">
                <a:solidFill>
                  <a:srgbClr val="FF0000"/>
                </a:solidFill>
              </a:rPr>
              <a:t>是否启动成功。测试成功后，执行</a:t>
            </a:r>
            <a:r>
              <a:rPr lang="en-US" altLang="zh-CN" dirty="0" err="1">
                <a:solidFill>
                  <a:srgbClr val="FF0000"/>
                </a:solidFill>
              </a:rPr>
              <a:t>poweroff</a:t>
            </a:r>
            <a:r>
              <a:rPr lang="zh-CN" altLang="zh-CN" dirty="0">
                <a:solidFill>
                  <a:srgbClr val="FF0000"/>
                </a:solidFill>
              </a:rPr>
              <a:t>命令关闭服务器，然后准备克隆虚拟机。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9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038" y="2100640"/>
            <a:ext cx="8334162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）克隆虚拟机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VMware</a:t>
            </a:r>
            <a:r>
              <a:rPr lang="zh-CN" altLang="en-US" dirty="0"/>
              <a:t>基于</a:t>
            </a:r>
            <a:r>
              <a:rPr lang="en-US" altLang="zh-CN" dirty="0"/>
              <a:t>1</a:t>
            </a:r>
            <a:r>
              <a:rPr lang="zh-CN" altLang="en-US" dirty="0"/>
              <a:t>号服务器克隆出两台虚拟机，作为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号服务器使用。然后启动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号服务器，执行前面编写的</a:t>
            </a:r>
            <a:r>
              <a:rPr lang="en-US" altLang="zh-CN" dirty="0"/>
              <a:t>netconfig.sh</a:t>
            </a:r>
            <a:r>
              <a:rPr lang="zh-CN" altLang="en-US" dirty="0"/>
              <a:t>脚本进行网络配置，将</a:t>
            </a:r>
            <a:r>
              <a:rPr lang="en-US" altLang="zh-CN" dirty="0"/>
              <a:t>IP</a:t>
            </a:r>
            <a:r>
              <a:rPr lang="zh-CN" altLang="en-US" dirty="0"/>
              <a:t>地址分别设置为</a:t>
            </a:r>
            <a:r>
              <a:rPr lang="en-US" altLang="zh-CN" dirty="0"/>
              <a:t>192.168.78.12</a:t>
            </a:r>
            <a:r>
              <a:rPr lang="zh-CN" altLang="en-US" dirty="0"/>
              <a:t>和</a:t>
            </a:r>
            <a:r>
              <a:rPr lang="en-US" altLang="zh-CN" dirty="0"/>
              <a:t>192.168.78.13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4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）编辑</a:t>
            </a:r>
            <a:r>
              <a:rPr lang="en-US" altLang="zh-CN" dirty="0"/>
              <a:t>hosts</a:t>
            </a:r>
            <a:r>
              <a:rPr lang="zh-CN" altLang="en-US" dirty="0"/>
              <a:t>文件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在本实验环境中，物理机将作为客户端访问服务器，因此需要在物理机中配置</a:t>
            </a:r>
            <a:r>
              <a:rPr lang="en-US" altLang="zh-CN" dirty="0"/>
              <a:t>hosts</a:t>
            </a:r>
            <a:r>
              <a:rPr lang="zh-CN" altLang="en-US" dirty="0"/>
              <a:t>文件解析域名。编辑</a:t>
            </a:r>
            <a:r>
              <a:rPr lang="en-US" altLang="zh-CN" dirty="0"/>
              <a:t>C:\Windows\System32\drivers\etc\hosts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2411517" y="3886470"/>
            <a:ext cx="4292603" cy="1930129"/>
            <a:chOff x="3474760" y="3512041"/>
            <a:chExt cx="851600" cy="39625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851600" cy="3930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1117" y="3512041"/>
              <a:ext cx="795243" cy="372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192.168.78.11	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itshop.test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192.168.78.11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www.itshop.test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192.168.78.12	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file.itshop.test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192.168.78.13	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upload.itshop.test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108092" y="5912535"/>
            <a:ext cx="651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完成配置后，在浏览器中访问这几个域名，测试配置是否成功。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8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038" y="2100640"/>
            <a:ext cx="8334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</a:t>
            </a:r>
            <a:r>
              <a:rPr lang="en-US" altLang="zh-CN" dirty="0"/>
              <a:t>Nginx</a:t>
            </a:r>
            <a:r>
              <a:rPr lang="zh-CN" altLang="en-US" dirty="0"/>
              <a:t>的安装后，开始搭建</a:t>
            </a:r>
            <a:r>
              <a:rPr lang="en-US" altLang="zh-CN" dirty="0" err="1"/>
              <a:t>Nginx+PHP</a:t>
            </a:r>
            <a:r>
              <a:rPr lang="zh-CN" altLang="en-US" dirty="0"/>
              <a:t>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编号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的服务器需要安装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3</a:t>
            </a:r>
            <a:r>
              <a:rPr lang="zh-CN" altLang="en-US" dirty="0"/>
              <a:t>号服务器用于提供文件上传服务，包括在客户端上传图片时，对图片进行压缩、生成缩略图、添加水印等处理</a:t>
            </a:r>
            <a:r>
              <a:rPr lang="zh-CN" altLang="en-US" dirty="0" smtClean="0"/>
              <a:t>，最后</a:t>
            </a:r>
            <a:r>
              <a:rPr lang="zh-CN" altLang="en-US" dirty="0"/>
              <a:t>保存到</a:t>
            </a:r>
            <a:r>
              <a:rPr lang="en-US" altLang="zh-CN" dirty="0"/>
              <a:t>6</a:t>
            </a:r>
            <a:r>
              <a:rPr lang="zh-CN" altLang="en-US" dirty="0"/>
              <a:t>号的文件存储服务器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号服务器是一个集群，用于执行网站的脚本</a:t>
            </a:r>
            <a:r>
              <a:rPr lang="zh-CN" altLang="en-US" dirty="0" smtClean="0"/>
              <a:t>程序。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6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038" y="2100640"/>
            <a:ext cx="83341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）安装</a:t>
            </a:r>
            <a:r>
              <a:rPr lang="en-US" altLang="zh-CN" dirty="0"/>
              <a:t>PHP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号服务器中安装</a:t>
            </a:r>
            <a:r>
              <a:rPr lang="en-US" altLang="zh-CN" dirty="0"/>
              <a:t>PHP</a:t>
            </a:r>
            <a:r>
              <a:rPr lang="zh-CN" altLang="en-US" dirty="0"/>
              <a:t>，具体操作步骤如下。</a:t>
            </a:r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495295" y="3327674"/>
            <a:ext cx="8255001" cy="2781024"/>
            <a:chOff x="3474760" y="3512041"/>
            <a:chExt cx="1153208" cy="570942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53208" cy="56776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1117" y="3512041"/>
              <a:ext cx="1096851" cy="54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安装依赖包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gcc-c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++ libxml2-devel curl-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devel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libjpeg-devel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libpng-devel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freetype-devel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libmcrypt-2.5.8.tar.gz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libmcrypt-2.5.8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libmcrypt-2.5.8]# ./configure &amp;&amp; make &amp;&amp; make install &amp;&amp; cd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..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36136" y="34033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3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489361" y="2012846"/>
            <a:ext cx="8255001" cy="3651354"/>
            <a:chOff x="3474760" y="3512041"/>
            <a:chExt cx="1153208" cy="749620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53208" cy="74643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31117" y="3512041"/>
              <a:ext cx="1096851" cy="71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编译安装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php-5.6.27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./configure --prefix=/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--enable-fpm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zlib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--enable-zip --enable-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mbstring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mcrypt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pdo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--with-jpeg-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png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freetype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--with-curl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mhash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bcmath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--enable-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opcache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&amp;&amp; make &amp;&amp; make install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230202" y="2088528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4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038" y="2100640"/>
            <a:ext cx="83341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）部署</a:t>
            </a:r>
            <a:r>
              <a:rPr lang="en-US" altLang="zh-CN" dirty="0" err="1"/>
              <a:t>Nginx+PHP</a:t>
            </a:r>
            <a:r>
              <a:rPr lang="zh-CN" altLang="en-US" dirty="0"/>
              <a:t>环境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按照如下步骤配置</a:t>
            </a:r>
            <a:r>
              <a:rPr lang="en-US" altLang="zh-CN" dirty="0"/>
              <a:t>PHP</a:t>
            </a:r>
            <a:r>
              <a:rPr lang="zh-CN" altLang="en-US" dirty="0"/>
              <a:t>，启动</a:t>
            </a:r>
            <a:r>
              <a:rPr lang="en-US" altLang="zh-CN" dirty="0"/>
              <a:t>PHP-FPM</a:t>
            </a:r>
            <a:r>
              <a:rPr lang="zh-CN" altLang="en-US" dirty="0"/>
              <a:t>服务，在</a:t>
            </a:r>
            <a:r>
              <a:rPr lang="en-US" altLang="zh-CN" dirty="0"/>
              <a:t>Nginx</a:t>
            </a:r>
            <a:r>
              <a:rPr lang="zh-CN" altLang="en-US" dirty="0"/>
              <a:t>配置文件中加入</a:t>
            </a:r>
            <a:r>
              <a:rPr lang="en-US" altLang="zh-CN" dirty="0"/>
              <a:t>PHP</a:t>
            </a:r>
            <a:r>
              <a:rPr lang="zh-CN" altLang="en-US" dirty="0"/>
              <a:t>支持。</a:t>
            </a:r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609596" y="3607077"/>
            <a:ext cx="7899406" cy="1980919"/>
            <a:chOff x="3474760" y="3512041"/>
            <a:chExt cx="1103532" cy="406681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03532" cy="4034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3531117" y="3512041"/>
              <a:ext cx="1047175" cy="372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复制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php.ini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php.ini-production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/lib/php.ini</a:t>
              </a:r>
            </a:p>
            <a:p>
              <a:pPr mar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配置时区为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PRC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vi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/lib/php.ini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0436" y="3682757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2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503547" y="2425705"/>
            <a:ext cx="7899406" cy="1930393"/>
            <a:chOff x="3474760" y="3512041"/>
            <a:chExt cx="1103532" cy="396308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03532" cy="39312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31117" y="3512041"/>
              <a:ext cx="1047175" cy="372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创建服务脚本、设置开机启动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sapi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/fpm/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init.d.php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--add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8159071" y="2598551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4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）示例测试，发现问题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通过</a:t>
            </a:r>
            <a:r>
              <a:rPr lang="zh-CN" altLang="en-US" dirty="0"/>
              <a:t>“</a:t>
            </a:r>
            <a:r>
              <a:rPr lang="en-US" altLang="zh-CN" b="1" u="sng" dirty="0" err="1">
                <a:solidFill>
                  <a:srgbClr val="0070C0"/>
                </a:solidFill>
              </a:rPr>
              <a:t>ulimit</a:t>
            </a:r>
            <a:r>
              <a:rPr lang="en-US" altLang="zh-CN" b="1" u="sng" dirty="0">
                <a:solidFill>
                  <a:srgbClr val="0070C0"/>
                </a:solidFill>
              </a:rPr>
              <a:t> </a:t>
            </a:r>
            <a:r>
              <a:rPr lang="en-US" altLang="zh-CN" b="1" u="sng" dirty="0" smtClean="0">
                <a:solidFill>
                  <a:srgbClr val="0070C0"/>
                </a:solidFill>
              </a:rPr>
              <a:t>-a</a:t>
            </a:r>
            <a:r>
              <a:rPr lang="zh-CN" altLang="en-US" dirty="0"/>
              <a:t>”</a:t>
            </a:r>
            <a:r>
              <a:rPr lang="zh-CN" altLang="en-US" dirty="0" smtClean="0"/>
              <a:t>可以</a:t>
            </a:r>
            <a:r>
              <a:rPr lang="zh-CN" altLang="en-US" dirty="0"/>
              <a:t>查看当前系统的限制，具体如下。</a:t>
            </a: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2148340" y="3186602"/>
            <a:ext cx="5001761" cy="1321898"/>
            <a:chOff x="3474760" y="3515223"/>
            <a:chExt cx="1140288" cy="1084579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40288" cy="108457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6156" y="3606803"/>
              <a:ext cx="1078892" cy="782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ulimit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-a | grep open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 files			(-n) 1024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06400" y="4564143"/>
            <a:ext cx="8572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从上述结果中可以看出，当前对于文件打开数量（</a:t>
            </a:r>
            <a:r>
              <a:rPr lang="en-US" altLang="zh-CN" dirty="0"/>
              <a:t>open files</a:t>
            </a:r>
            <a:r>
              <a:rPr lang="zh-CN" altLang="en-US" dirty="0"/>
              <a:t>）的限制为</a:t>
            </a:r>
            <a:r>
              <a:rPr lang="en-US" altLang="zh-CN" b="1" u="sng" dirty="0">
                <a:solidFill>
                  <a:srgbClr val="0070C0"/>
                </a:solidFill>
              </a:rPr>
              <a:t>1024</a:t>
            </a:r>
            <a:r>
              <a:rPr lang="zh-CN" altLang="en-US" dirty="0"/>
              <a:t>，使用“</a:t>
            </a:r>
            <a:r>
              <a:rPr lang="en-US" altLang="zh-CN" dirty="0" err="1"/>
              <a:t>ulimit</a:t>
            </a:r>
            <a:r>
              <a:rPr lang="en-US" altLang="zh-CN" dirty="0"/>
              <a:t> </a:t>
            </a:r>
            <a:r>
              <a:rPr lang="en-US" altLang="zh-CN" dirty="0" smtClean="0"/>
              <a:t>-n</a:t>
            </a:r>
            <a:r>
              <a:rPr lang="zh-CN" altLang="en-US" dirty="0" smtClean="0"/>
              <a:t>”命令</a:t>
            </a:r>
            <a:r>
              <a:rPr lang="zh-CN" altLang="en-US" dirty="0"/>
              <a:t>可以临时更改这个数量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若要</a:t>
            </a:r>
            <a:r>
              <a:rPr lang="zh-CN" altLang="en-US" dirty="0"/>
              <a:t>每次开机后自动修改，可以将命令写入到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etc</a:t>
            </a:r>
            <a:r>
              <a:rPr lang="en-US" altLang="zh-CN" b="1" u="sng" dirty="0">
                <a:solidFill>
                  <a:srgbClr val="0070C0"/>
                </a:solidFill>
              </a:rPr>
              <a:t>/profile</a:t>
            </a:r>
            <a:r>
              <a:rPr lang="zh-CN" altLang="en-US" dirty="0"/>
              <a:t>文件中。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1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"/>
          <p:cNvGrpSpPr>
            <a:grpSpLocks/>
          </p:cNvGrpSpPr>
          <p:nvPr/>
        </p:nvGrpSpPr>
        <p:grpSpPr bwMode="auto">
          <a:xfrm>
            <a:off x="1777600" y="1861950"/>
            <a:ext cx="5842399" cy="4348348"/>
            <a:chOff x="3474760" y="3512041"/>
            <a:chExt cx="816172" cy="892712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816172" cy="8895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3531117" y="3512041"/>
              <a:ext cx="759815" cy="853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复制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配置文件、启动服务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cd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php-fpm.conf.default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php-fpm.conf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 vi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php-fpm.conf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更改“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[www]”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下的配置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 = www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子进程工作用户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group = www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子进程工作组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=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php-cgi.sock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监听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listen.owner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www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文件的所有者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listen.group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 www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文件的所属组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service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-fpm start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533718" y="2149104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1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"/>
          <p:cNvGrpSpPr>
            <a:grpSpLocks/>
          </p:cNvGrpSpPr>
          <p:nvPr/>
        </p:nvGrpSpPr>
        <p:grpSpPr bwMode="auto">
          <a:xfrm>
            <a:off x="1777600" y="1861951"/>
            <a:ext cx="5842399" cy="4043549"/>
            <a:chOff x="3474760" y="3512041"/>
            <a:chExt cx="816172" cy="830137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816172" cy="82695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3531117" y="3512041"/>
              <a:ext cx="759815" cy="76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配置文件中加入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vi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nginx.conf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块中进行如下配置：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 index.html index.htm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try_files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uri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=404;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fastcgi_pass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php-cgi.sock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include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fastcgi.conf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service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reload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533718" y="2149104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0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）部署</a:t>
            </a:r>
            <a:r>
              <a:rPr lang="en-US" altLang="zh-CN" dirty="0" err="1"/>
              <a:t>Nginx+PHP</a:t>
            </a:r>
            <a:r>
              <a:rPr lang="zh-CN" altLang="en-US" dirty="0"/>
              <a:t>环境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完成上述操作后，</a:t>
            </a:r>
            <a:r>
              <a:rPr lang="en-US" altLang="zh-CN" dirty="0" err="1"/>
              <a:t>Nginx+PHP</a:t>
            </a:r>
            <a:r>
              <a:rPr lang="zh-CN" altLang="en-US" dirty="0"/>
              <a:t>的环境就搭建完成了，可以用</a:t>
            </a:r>
            <a:r>
              <a:rPr lang="en-US" altLang="zh-CN" dirty="0" err="1"/>
              <a:t>phpinfo</a:t>
            </a:r>
            <a:r>
              <a:rPr lang="zh-CN" altLang="en-US" dirty="0"/>
              <a:t>来检查环境是否正常。测试成功后，执行</a:t>
            </a:r>
            <a:r>
              <a:rPr lang="en-US" altLang="zh-CN" dirty="0" err="1"/>
              <a:t>poweroff</a:t>
            </a:r>
            <a:r>
              <a:rPr lang="zh-CN" altLang="en-US" dirty="0"/>
              <a:t>命令关闭服务器，然后准备克隆虚拟机。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2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038" y="2100640"/>
            <a:ext cx="833416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）克隆虚拟机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3</a:t>
            </a:r>
            <a:r>
              <a:rPr lang="zh-CN" altLang="en-US" dirty="0"/>
              <a:t>号虚拟机克隆出</a:t>
            </a:r>
            <a:r>
              <a:rPr lang="en-US" altLang="zh-CN" dirty="0"/>
              <a:t>4</a:t>
            </a:r>
            <a:r>
              <a:rPr lang="zh-CN" altLang="en-US" dirty="0"/>
              <a:t>号和</a:t>
            </a:r>
            <a:r>
              <a:rPr lang="en-US" altLang="zh-CN" dirty="0"/>
              <a:t>5</a:t>
            </a:r>
            <a:r>
              <a:rPr lang="zh-CN" altLang="en-US" dirty="0"/>
              <a:t>号虚拟机，然后启动虚拟机，利用</a:t>
            </a:r>
            <a:r>
              <a:rPr lang="en-US" altLang="zh-CN" dirty="0"/>
              <a:t>netconfig.sh</a:t>
            </a:r>
            <a:r>
              <a:rPr lang="zh-CN" altLang="en-US" dirty="0"/>
              <a:t>脚本配置网络，将</a:t>
            </a:r>
            <a:r>
              <a:rPr lang="en-US" altLang="zh-CN" dirty="0"/>
              <a:t>IP</a:t>
            </a:r>
            <a:r>
              <a:rPr lang="zh-CN" altLang="en-US" dirty="0"/>
              <a:t>地址分别设置为</a:t>
            </a:r>
            <a:r>
              <a:rPr lang="en-US" altLang="zh-CN" dirty="0"/>
              <a:t>192.168.78.14</a:t>
            </a:r>
            <a:r>
              <a:rPr lang="zh-CN" altLang="en-US" dirty="0"/>
              <a:t>和</a:t>
            </a:r>
            <a:r>
              <a:rPr lang="en-US" altLang="zh-CN" dirty="0"/>
              <a:t>192.168.78.15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78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038" y="2100640"/>
            <a:ext cx="833416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）配置防火墙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号服务器不需要直接被外部访问，因此可以更改防火墙规则，实现只允许</a:t>
            </a:r>
            <a:r>
              <a:rPr lang="en-US" altLang="zh-CN" dirty="0"/>
              <a:t>1</a:t>
            </a:r>
            <a:r>
              <a:rPr lang="zh-CN" altLang="en-US" dirty="0"/>
              <a:t>号负载均衡服务器的</a:t>
            </a:r>
            <a:r>
              <a:rPr lang="en-US" altLang="zh-CN" dirty="0"/>
              <a:t>IP</a:t>
            </a:r>
            <a:r>
              <a:rPr lang="zh-CN" altLang="en-US" dirty="0"/>
              <a:t>地址访问，具体操作如下。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9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服务器搭建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502061" y="1943102"/>
            <a:ext cx="8178801" cy="3225795"/>
            <a:chOff x="3496672" y="3512041"/>
            <a:chExt cx="1142563" cy="662253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96672" y="3515223"/>
              <a:ext cx="1142563" cy="65907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1117" y="3512041"/>
              <a:ext cx="1108118" cy="638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查看原有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端口规则的序号（即输出结果中第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列的数字）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status | grep 80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   ACCEPT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--  0.0.0.0/0    0.0.0.0/0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dpt:80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修改序号为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的规则，利用选项“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-s”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指定来源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地址为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192.168.78.11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-R INPUT 1 -s192.168.78.11 -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80 -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jACCEPT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保存防火墙配置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save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502060" y="5266035"/>
            <a:ext cx="8178801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完成上述配置后，在物理机中使用浏览器访问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>
                <a:solidFill>
                  <a:srgbClr val="FF0000"/>
                </a:solidFill>
              </a:rPr>
              <a:t>号服务器进行测试。若无法访问成功，说明防火墙配置生效。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7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反向代理和负载均衡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经过前面的操作，编号为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的服务器只能由</a:t>
            </a:r>
            <a:r>
              <a:rPr lang="en-US" altLang="zh-CN" dirty="0"/>
              <a:t>1</a:t>
            </a:r>
            <a:r>
              <a:rPr lang="zh-CN" altLang="en-US" dirty="0"/>
              <a:t>号服务器进行</a:t>
            </a:r>
            <a:r>
              <a:rPr lang="zh-CN" altLang="en-US" dirty="0" smtClean="0"/>
              <a:t>访问；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接下来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号服务器中实现反向代理和负载</a:t>
            </a:r>
            <a:r>
              <a:rPr lang="zh-CN" altLang="en-US" dirty="0" smtClean="0"/>
              <a:t>均衡；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编辑</a:t>
            </a:r>
            <a:r>
              <a:rPr lang="en-US" altLang="zh-CN" dirty="0"/>
              <a:t>Nginx</a:t>
            </a:r>
            <a:r>
              <a:rPr lang="zh-CN" altLang="en-US" dirty="0"/>
              <a:t>安装目录下的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zh-CN" altLang="en-US" dirty="0"/>
              <a:t>文件，具体配置如下。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7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反向代理和负载均衡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584200" y="2013349"/>
            <a:ext cx="8201661" cy="4260453"/>
            <a:chOff x="3515165" y="3512041"/>
            <a:chExt cx="537164" cy="1288038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515165" y="3515223"/>
              <a:ext cx="497405" cy="128485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1117" y="3512041"/>
              <a:ext cx="521212" cy="125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listen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itshop.test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www.itshop.test;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location /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proxy_pass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http://web_server;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proxy_http_version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1.1;	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    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后端服务器使用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1.1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Connection "";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清空客户端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Connection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消息头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Host $host;	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传递请求中的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消息头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	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X-Real-IP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remote_addr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    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传递真实客户端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4470400" y="1723424"/>
            <a:ext cx="4559296" cy="1938994"/>
            <a:chOff x="3515165" y="3512041"/>
            <a:chExt cx="298609" cy="586205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515165" y="3515224"/>
              <a:ext cx="276558" cy="58302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1117" y="3512041"/>
              <a:ext cx="282657" cy="58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upstream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web_server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 192.168.78.14;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 192.168.78.15;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keepalive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32;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与后端服务器保持的长连接数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67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反向代理和负载均衡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上述配置利用</a:t>
            </a:r>
            <a:r>
              <a:rPr lang="en-US" altLang="zh-CN" dirty="0"/>
              <a:t>X-Real-IP</a:t>
            </a:r>
            <a:r>
              <a:rPr lang="zh-CN" altLang="en-US" dirty="0"/>
              <a:t>请求头传递了真实客户端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为了</a:t>
            </a:r>
            <a:r>
              <a:rPr lang="zh-CN" altLang="en-US" dirty="0"/>
              <a:t>使后端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号服务器将来自</a:t>
            </a:r>
            <a:r>
              <a:rPr lang="en-US" altLang="zh-CN" dirty="0"/>
              <a:t>1</a:t>
            </a:r>
            <a:r>
              <a:rPr lang="zh-CN" altLang="en-US" dirty="0"/>
              <a:t>号服务器的</a:t>
            </a:r>
            <a:r>
              <a:rPr lang="en-US" altLang="zh-CN" dirty="0"/>
              <a:t>X-Real-IP</a:t>
            </a:r>
            <a:r>
              <a:rPr lang="zh-CN" altLang="en-US" dirty="0"/>
              <a:t>请求头识别为客户端</a:t>
            </a:r>
            <a:r>
              <a:rPr lang="en-US" altLang="zh-CN" dirty="0"/>
              <a:t>IP</a:t>
            </a:r>
            <a:r>
              <a:rPr lang="zh-CN" altLang="en-US" dirty="0"/>
              <a:t>，还需要在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号服务器的</a:t>
            </a:r>
            <a:r>
              <a:rPr lang="en-US" altLang="zh-CN" dirty="0"/>
              <a:t>server</a:t>
            </a:r>
            <a:r>
              <a:rPr lang="zh-CN" altLang="en-US" dirty="0"/>
              <a:t>块中添加以下</a:t>
            </a:r>
            <a:r>
              <a:rPr lang="zh-CN" altLang="en-US" dirty="0" smtClean="0"/>
              <a:t>配置。</a:t>
            </a:r>
            <a:endParaRPr lang="zh-CN" altLang="en-US" dirty="0"/>
          </a:p>
        </p:txBody>
      </p: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635001" y="3926404"/>
            <a:ext cx="7708902" cy="1318698"/>
            <a:chOff x="3474760" y="3515223"/>
            <a:chExt cx="1844259" cy="1081953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844259" cy="108195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3530080" y="3596383"/>
              <a:ext cx="1782863" cy="782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real_ip_header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X-Real-IP;		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从指定消息头获取真实客户端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set_real_ip_from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192.168.78.11;	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只从来自指定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的请求中获取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X-Real-IP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11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LNMP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反向代理和负载均衡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1038" y="2100640"/>
            <a:ext cx="8334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完成上述操作并重新加载配置文件后，可以在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号服务器中创建</a:t>
            </a:r>
            <a:r>
              <a:rPr lang="en-US" altLang="zh-CN" dirty="0" err="1"/>
              <a:t>phpinfo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然后</a:t>
            </a:r>
            <a:r>
              <a:rPr lang="zh-CN" altLang="en-US" dirty="0"/>
              <a:t>使用浏览器访问</a:t>
            </a:r>
            <a:r>
              <a:rPr lang="en-US" altLang="zh-CN" dirty="0"/>
              <a:t>1</a:t>
            </a:r>
            <a:r>
              <a:rPr lang="zh-CN" altLang="en-US" dirty="0"/>
              <a:t>号服务器，反复刷新页面，查看</a:t>
            </a:r>
            <a:r>
              <a:rPr lang="en-US" altLang="zh-CN" dirty="0" err="1"/>
              <a:t>phpinfo</a:t>
            </a:r>
            <a:r>
              <a:rPr lang="zh-CN" altLang="en-US" dirty="0"/>
              <a:t>显示的服务器</a:t>
            </a:r>
            <a:r>
              <a:rPr lang="en-US" altLang="zh-CN" dirty="0"/>
              <a:t>IP</a:t>
            </a:r>
            <a:r>
              <a:rPr lang="zh-CN" altLang="en-US" dirty="0"/>
              <a:t>和客户端</a:t>
            </a:r>
            <a:r>
              <a:rPr lang="en-US" altLang="zh-CN" dirty="0"/>
              <a:t>IP</a:t>
            </a:r>
            <a:r>
              <a:rPr lang="zh-CN" altLang="en-US" dirty="0"/>
              <a:t>是否</a:t>
            </a:r>
            <a:r>
              <a:rPr lang="zh-CN" altLang="en-US" dirty="0" smtClean="0"/>
              <a:t>正确。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5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）解决文件系统限制的问题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下面修改打开</a:t>
            </a:r>
            <a:r>
              <a:rPr lang="zh-CN" altLang="en-US" b="1" u="sng" dirty="0">
                <a:solidFill>
                  <a:srgbClr val="0070C0"/>
                </a:solidFill>
              </a:rPr>
              <a:t>文件数量为</a:t>
            </a:r>
            <a:r>
              <a:rPr lang="en-US" altLang="zh-CN" b="1" u="sng" dirty="0">
                <a:solidFill>
                  <a:srgbClr val="0070C0"/>
                </a:solidFill>
              </a:rPr>
              <a:t>65535</a:t>
            </a:r>
            <a:r>
              <a:rPr lang="zh-CN" altLang="en-US" dirty="0"/>
              <a:t>，然后</a:t>
            </a:r>
            <a:r>
              <a:rPr lang="zh-CN" altLang="en-US" b="1" u="sng" dirty="0">
                <a:solidFill>
                  <a:srgbClr val="0070C0"/>
                </a:solidFill>
              </a:rPr>
              <a:t>重新运行</a:t>
            </a:r>
            <a:r>
              <a:rPr lang="en-US" altLang="zh-CN" b="1" u="sng" dirty="0">
                <a:solidFill>
                  <a:srgbClr val="0070C0"/>
                </a:solidFill>
              </a:rPr>
              <a:t>ab</a:t>
            </a:r>
            <a:r>
              <a:rPr lang="zh-CN" altLang="en-US" b="1" u="sng" dirty="0">
                <a:solidFill>
                  <a:srgbClr val="0070C0"/>
                </a:solidFill>
              </a:rPr>
              <a:t>命令</a:t>
            </a:r>
            <a:r>
              <a:rPr lang="zh-CN" altLang="en-US" dirty="0"/>
              <a:t>进行测试。</a:t>
            </a: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295400" y="3186602"/>
            <a:ext cx="6553200" cy="1431596"/>
            <a:chOff x="3474760" y="3515223"/>
            <a:chExt cx="1140288" cy="1174583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40288" cy="108457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6156" y="3606803"/>
              <a:ext cx="1078892" cy="108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bin]# ulimit -n 65535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bin]# ./ab -n1500 -c1500 http://192.168.78.3/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77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24" name="矩形 23"/>
          <p:cNvSpPr/>
          <p:nvPr/>
        </p:nvSpPr>
        <p:spPr>
          <a:xfrm>
            <a:off x="251038" y="2100640"/>
            <a:ext cx="8334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概念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CDN</a:t>
            </a:r>
            <a:r>
              <a:rPr lang="zh-CN" altLang="en-US" dirty="0"/>
              <a:t>（</a:t>
            </a:r>
            <a:r>
              <a:rPr lang="en-US" altLang="zh-CN" dirty="0"/>
              <a:t>Content Delivery Network</a:t>
            </a:r>
            <a:r>
              <a:rPr lang="zh-CN" altLang="en-US" dirty="0"/>
              <a:t>）是一种新型网络构建</a:t>
            </a:r>
            <a:r>
              <a:rPr lang="zh-CN" altLang="en-US" dirty="0" smtClean="0"/>
              <a:t>方式；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：主要</a:t>
            </a:r>
            <a:r>
              <a:rPr lang="zh-CN" altLang="en-US" dirty="0"/>
              <a:t>用于网站</a:t>
            </a:r>
            <a:r>
              <a:rPr lang="zh-CN" altLang="en-US" dirty="0" smtClean="0"/>
              <a:t>加速；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实现方式</a:t>
            </a:r>
            <a:r>
              <a:rPr lang="zh-CN" altLang="en-US" dirty="0" smtClean="0"/>
              <a:t>：它</a:t>
            </a:r>
            <a:r>
              <a:rPr lang="zh-CN" altLang="en-US" dirty="0"/>
              <a:t>依靠部署在各地的边缘服务器，通过中心平台的负载均衡、内容分发、调度等功能模块，使用户就近获取所需内容，降低网络拥塞，提高用户访问响应速度和</a:t>
            </a:r>
            <a:r>
              <a:rPr lang="zh-CN" altLang="en-US" dirty="0" smtClean="0"/>
              <a:t>命中率。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6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491533"/>
              </p:ext>
            </p:extLst>
          </p:nvPr>
        </p:nvGraphicFramePr>
        <p:xfrm>
          <a:off x="2079624" y="2133599"/>
          <a:ext cx="4943475" cy="368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Visio" r:id="rId5" imgW="8713170" imgH="6483290" progId="Visio.Drawing.11">
                  <p:embed/>
                </p:oleObj>
              </mc:Choice>
              <mc:Fallback>
                <p:oleObj name="Visio" r:id="rId5" imgW="8713170" imgH="64832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4" y="2133599"/>
                        <a:ext cx="4943475" cy="36817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535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24" name="矩形 23"/>
          <p:cNvSpPr/>
          <p:nvPr/>
        </p:nvSpPr>
        <p:spPr>
          <a:xfrm>
            <a:off x="251038" y="2100640"/>
            <a:ext cx="833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CDN</a:t>
            </a:r>
            <a:r>
              <a:rPr lang="zh-CN" altLang="en-US" dirty="0"/>
              <a:t>是反向代理的延伸，在结构上</a:t>
            </a:r>
            <a:r>
              <a:rPr lang="zh-CN" altLang="en-US" b="1" u="sng" dirty="0">
                <a:solidFill>
                  <a:srgbClr val="0070C0"/>
                </a:solidFill>
              </a:rPr>
              <a:t>实现了多点的冗余</a:t>
            </a:r>
            <a:r>
              <a:rPr lang="zh-CN" altLang="en-US" dirty="0"/>
              <a:t>，即使某一个节点由于意外发生故障，对网站的访问能够被自动导向其他的健康节点进行响应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由于</a:t>
            </a:r>
            <a:r>
              <a:rPr lang="en-US" altLang="zh-CN" b="1" u="sng" dirty="0">
                <a:solidFill>
                  <a:srgbClr val="0070C0"/>
                </a:solidFill>
              </a:rPr>
              <a:t>CDN</a:t>
            </a:r>
            <a:r>
              <a:rPr lang="zh-CN" altLang="en-US" b="1" u="sng" dirty="0">
                <a:solidFill>
                  <a:srgbClr val="0070C0"/>
                </a:solidFill>
              </a:rPr>
              <a:t>部署成本高、维护困难</a:t>
            </a:r>
            <a:r>
              <a:rPr lang="zh-CN" altLang="en-US" dirty="0"/>
              <a:t>，通常大多数中小网站会选择直接从</a:t>
            </a:r>
            <a:r>
              <a:rPr lang="en-US" altLang="zh-CN" dirty="0"/>
              <a:t>CDN</a:t>
            </a:r>
            <a:r>
              <a:rPr lang="zh-CN" altLang="en-US" dirty="0"/>
              <a:t>提供商购买服务使用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9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24" name="矩形 23"/>
          <p:cNvSpPr/>
          <p:nvPr/>
        </p:nvSpPr>
        <p:spPr>
          <a:xfrm>
            <a:off x="251038" y="2100640"/>
            <a:ext cx="833416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目前</a:t>
            </a:r>
            <a:r>
              <a:rPr lang="zh-CN" altLang="en-US" dirty="0"/>
              <a:t>，许多知名</a:t>
            </a:r>
            <a:r>
              <a:rPr lang="en-US" altLang="zh-CN" dirty="0"/>
              <a:t>CDN</a:t>
            </a:r>
            <a:r>
              <a:rPr lang="zh-CN" altLang="en-US" dirty="0"/>
              <a:t>服务提供商提供了静态资源缓存、防御</a:t>
            </a:r>
            <a:r>
              <a:rPr lang="en-US" altLang="zh-CN" dirty="0"/>
              <a:t>DDoS</a:t>
            </a:r>
            <a:r>
              <a:rPr lang="zh-CN" altLang="en-US" dirty="0"/>
              <a:t>（分布式拒绝服务）攻击和</a:t>
            </a:r>
            <a:r>
              <a:rPr lang="en-US" altLang="zh-CN" dirty="0"/>
              <a:t>WAF</a:t>
            </a:r>
            <a:r>
              <a:rPr lang="zh-CN" altLang="en-US" dirty="0"/>
              <a:t>（</a:t>
            </a:r>
            <a:r>
              <a:rPr lang="en-US" altLang="zh-CN" dirty="0"/>
              <a:t>Web</a:t>
            </a:r>
            <a:r>
              <a:rPr lang="zh-CN" altLang="en-US" dirty="0"/>
              <a:t>应用防护系统）等功能，而且使用非常简单，</a:t>
            </a:r>
            <a:r>
              <a:rPr lang="zh-CN" altLang="en-US" b="1" u="sng" dirty="0">
                <a:solidFill>
                  <a:srgbClr val="0070C0"/>
                </a:solidFill>
              </a:rPr>
              <a:t>只需将域名的</a:t>
            </a:r>
            <a:r>
              <a:rPr lang="en-US" altLang="zh-CN" b="1" u="sng" dirty="0">
                <a:solidFill>
                  <a:srgbClr val="0070C0"/>
                </a:solidFill>
              </a:rPr>
              <a:t>NS(</a:t>
            </a:r>
            <a:r>
              <a:rPr lang="en-US" altLang="zh-CN" b="1" u="sng" dirty="0" err="1">
                <a:solidFill>
                  <a:srgbClr val="0070C0"/>
                </a:solidFill>
              </a:rPr>
              <a:t>NameServer</a:t>
            </a:r>
            <a:r>
              <a:rPr lang="en-US" altLang="zh-CN" b="1" u="sng" dirty="0">
                <a:solidFill>
                  <a:srgbClr val="0070C0"/>
                </a:solidFill>
              </a:rPr>
              <a:t>)</a:t>
            </a:r>
            <a:r>
              <a:rPr lang="zh-CN" altLang="en-US" b="1" u="sng" dirty="0">
                <a:solidFill>
                  <a:srgbClr val="0070C0"/>
                </a:solidFill>
              </a:rPr>
              <a:t>记录设置为</a:t>
            </a:r>
            <a:r>
              <a:rPr lang="en-US" altLang="zh-CN" b="1" u="sng" dirty="0">
                <a:solidFill>
                  <a:srgbClr val="0070C0"/>
                </a:solidFill>
              </a:rPr>
              <a:t>CDN</a:t>
            </a:r>
            <a:r>
              <a:rPr lang="zh-CN" altLang="en-US" b="1" u="sng" dirty="0">
                <a:solidFill>
                  <a:srgbClr val="0070C0"/>
                </a:solidFill>
              </a:rPr>
              <a:t>提供商提供的</a:t>
            </a:r>
            <a:r>
              <a:rPr lang="en-US" altLang="zh-CN" b="1" u="sng" dirty="0">
                <a:solidFill>
                  <a:srgbClr val="0070C0"/>
                </a:solidFill>
              </a:rPr>
              <a:t>DNS</a:t>
            </a:r>
            <a:r>
              <a:rPr lang="zh-CN" altLang="en-US" b="1" u="sng" dirty="0">
                <a:solidFill>
                  <a:srgbClr val="0070C0"/>
                </a:solidFill>
              </a:rPr>
              <a:t>服务器即可。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3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038" y="2100640"/>
            <a:ext cx="833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NFS</a:t>
            </a: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Network File System</a:t>
            </a:r>
            <a:r>
              <a:rPr lang="zh-CN" altLang="en-US" b="1" u="sng" dirty="0">
                <a:solidFill>
                  <a:srgbClr val="0070C0"/>
                </a:solidFill>
              </a:rPr>
              <a:t>，网络文件系统）</a:t>
            </a:r>
            <a:r>
              <a:rPr lang="zh-CN" altLang="en-US" dirty="0" smtClean="0"/>
              <a:t>：是</a:t>
            </a:r>
            <a:r>
              <a:rPr lang="zh-CN" altLang="en-US" dirty="0"/>
              <a:t>一种用于在网络中共享文件的系统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：通过</a:t>
            </a:r>
            <a:r>
              <a:rPr lang="zh-CN" altLang="en-US" dirty="0"/>
              <a:t>使用</a:t>
            </a:r>
            <a:r>
              <a:rPr lang="en-US" altLang="zh-CN" dirty="0"/>
              <a:t>NFS</a:t>
            </a:r>
            <a:r>
              <a:rPr lang="zh-CN" altLang="en-US" dirty="0"/>
              <a:t>，用户可以用访问本地文件的操作方式来访问远程服务器中的文件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11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038" y="2100640"/>
            <a:ext cx="833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前面部署的服务器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3</a:t>
            </a:r>
            <a:r>
              <a:rPr lang="zh-CN" altLang="en-US" dirty="0"/>
              <a:t>号服务器用于将客户端上传的文件保存到</a:t>
            </a:r>
            <a:r>
              <a:rPr lang="en-US" altLang="zh-CN" dirty="0"/>
              <a:t>6</a:t>
            </a:r>
            <a:r>
              <a:rPr lang="zh-CN" altLang="en-US" dirty="0"/>
              <a:t>号服务器中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</a:t>
            </a:r>
            <a:r>
              <a:rPr lang="zh-CN" altLang="en-US" dirty="0"/>
              <a:t>号服务器需要将客户端访问的文件从</a:t>
            </a:r>
            <a:r>
              <a:rPr lang="en-US" altLang="zh-CN" dirty="0"/>
              <a:t>6</a:t>
            </a:r>
            <a:r>
              <a:rPr lang="zh-CN" altLang="en-US" dirty="0"/>
              <a:t>号服务器中取出来并进行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为使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、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号服务器能同时访问</a:t>
            </a:r>
            <a:r>
              <a:rPr lang="en-US" altLang="zh-CN" b="1" u="sng" dirty="0">
                <a:solidFill>
                  <a:srgbClr val="0070C0"/>
                </a:solidFill>
              </a:rPr>
              <a:t>6</a:t>
            </a:r>
            <a:r>
              <a:rPr lang="zh-CN" altLang="en-US" b="1" u="sng" dirty="0">
                <a:solidFill>
                  <a:srgbClr val="0070C0"/>
                </a:solidFill>
              </a:rPr>
              <a:t>号服务器中的文件，就需利用</a:t>
            </a:r>
            <a:r>
              <a:rPr lang="en-US" altLang="zh-CN" b="1" u="sng" dirty="0">
                <a:solidFill>
                  <a:srgbClr val="0070C0"/>
                </a:solidFill>
              </a:rPr>
              <a:t>NFS</a:t>
            </a:r>
            <a:r>
              <a:rPr lang="zh-CN" altLang="en-US" b="1" u="sng" dirty="0">
                <a:solidFill>
                  <a:srgbClr val="0070C0"/>
                </a:solidFill>
              </a:rPr>
              <a:t>实现文件共享。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5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038" y="1948240"/>
            <a:ext cx="8334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b="1" u="sng" dirty="0">
                <a:solidFill>
                  <a:srgbClr val="0070C0"/>
                </a:solidFill>
              </a:rPr>
              <a:t>6</a:t>
            </a:r>
            <a:r>
              <a:rPr lang="zh-CN" altLang="en-US" b="1" u="sng" dirty="0">
                <a:solidFill>
                  <a:srgbClr val="0070C0"/>
                </a:solidFill>
              </a:rPr>
              <a:t>号服务器</a:t>
            </a:r>
            <a:r>
              <a:rPr lang="zh-CN" altLang="en-US" dirty="0"/>
              <a:t>中</a:t>
            </a:r>
            <a:r>
              <a:rPr lang="zh-CN" altLang="en-US" b="1" u="sng" dirty="0">
                <a:solidFill>
                  <a:srgbClr val="0070C0"/>
                </a:solidFill>
              </a:rPr>
              <a:t>安装</a:t>
            </a:r>
            <a:r>
              <a:rPr lang="en-US" altLang="zh-CN" b="1" u="sng" dirty="0" err="1">
                <a:solidFill>
                  <a:srgbClr val="0070C0"/>
                </a:solidFill>
              </a:rPr>
              <a:t>nfs-utils</a:t>
            </a:r>
            <a:r>
              <a:rPr lang="zh-CN" altLang="en-US" b="1" u="sng" dirty="0">
                <a:solidFill>
                  <a:srgbClr val="0070C0"/>
                </a:solidFill>
              </a:rPr>
              <a:t>软件包</a:t>
            </a:r>
            <a:r>
              <a:rPr lang="zh-CN" altLang="en-US" dirty="0"/>
              <a:t>即可搭建</a:t>
            </a:r>
            <a:r>
              <a:rPr lang="en-US" altLang="zh-CN" dirty="0"/>
              <a:t>NFS</a:t>
            </a:r>
            <a:r>
              <a:rPr lang="zh-CN" altLang="en-US" dirty="0"/>
              <a:t>服务，具体命令下。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005779" y="2745744"/>
            <a:ext cx="5360221" cy="949889"/>
            <a:chOff x="3474760" y="3515222"/>
            <a:chExt cx="1124525" cy="77935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24525" cy="77935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617223"/>
              <a:ext cx="1063129" cy="47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nfs-utils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1038" y="3982135"/>
            <a:ext cx="8524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上述命令执行完成后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按照</a:t>
            </a:r>
            <a:r>
              <a:rPr lang="zh-CN" altLang="zh-CN" dirty="0" smtClean="0"/>
              <a:t>如下</a:t>
            </a:r>
            <a:r>
              <a:rPr lang="zh-CN" altLang="zh-CN" dirty="0"/>
              <a:t>操作</a:t>
            </a:r>
            <a:r>
              <a:rPr lang="zh-CN" altLang="zh-CN" b="1" u="sng" dirty="0">
                <a:solidFill>
                  <a:srgbClr val="0070C0"/>
                </a:solidFill>
              </a:rPr>
              <a:t>修改</a:t>
            </a:r>
            <a:r>
              <a:rPr lang="en-US" altLang="zh-CN" b="1" u="sng" dirty="0">
                <a:solidFill>
                  <a:srgbClr val="0070C0"/>
                </a:solidFill>
              </a:rPr>
              <a:t>NFS</a:t>
            </a:r>
            <a:r>
              <a:rPr lang="zh-CN" altLang="zh-CN" b="1" u="sng" dirty="0">
                <a:solidFill>
                  <a:srgbClr val="0070C0"/>
                </a:solidFill>
              </a:rPr>
              <a:t>的配置文件</a:t>
            </a:r>
            <a:r>
              <a:rPr lang="zh-CN" altLang="zh-CN" dirty="0"/>
              <a:t>，</a:t>
            </a:r>
            <a:r>
              <a:rPr lang="zh-CN" altLang="zh-CN" b="1" u="sng" dirty="0">
                <a:solidFill>
                  <a:srgbClr val="0070C0"/>
                </a:solidFill>
              </a:rPr>
              <a:t>配置固定端口号</a:t>
            </a:r>
            <a:r>
              <a:rPr lang="zh-CN" altLang="zh-CN" dirty="0"/>
              <a:t>。</a:t>
            </a:r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2005779" y="4457565"/>
            <a:ext cx="5360221" cy="1663837"/>
            <a:chOff x="3474760" y="3502603"/>
            <a:chExt cx="1124525" cy="1365129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24525" cy="13525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36156" y="3502603"/>
              <a:ext cx="1063129" cy="122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找到如下一行内容，取消注释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MOUNTD_PORT=892</a:t>
              </a:r>
            </a:p>
          </p:txBody>
        </p:sp>
      </p:grpSp>
      <p:sp>
        <p:nvSpPr>
          <p:cNvPr id="9" name="椭圆 8"/>
          <p:cNvSpPr/>
          <p:nvPr/>
        </p:nvSpPr>
        <p:spPr>
          <a:xfrm>
            <a:off x="1443234" y="2533015"/>
            <a:ext cx="921824" cy="9218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76608" y="4283445"/>
            <a:ext cx="921824" cy="9218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038" y="2100640"/>
            <a:ext cx="83341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在完成端口号的配置后，即可启动</a:t>
            </a:r>
            <a:r>
              <a:rPr lang="en-US" altLang="zh-CN" dirty="0"/>
              <a:t>NFS</a:t>
            </a:r>
            <a:r>
              <a:rPr lang="zh-CN" altLang="en-US" dirty="0"/>
              <a:t>服务。由于</a:t>
            </a:r>
            <a:r>
              <a:rPr lang="en-US" altLang="zh-CN" dirty="0"/>
              <a:t>NFS</a:t>
            </a:r>
            <a:r>
              <a:rPr lang="zh-CN" altLang="en-US" dirty="0"/>
              <a:t>服务依赖于</a:t>
            </a:r>
            <a:r>
              <a:rPr lang="en-US" altLang="zh-CN" dirty="0" err="1"/>
              <a:t>rpcbind</a:t>
            </a:r>
            <a:r>
              <a:rPr lang="zh-CN" altLang="en-US" dirty="0"/>
              <a:t>服务，需要在开启</a:t>
            </a:r>
            <a:r>
              <a:rPr lang="en-US" altLang="zh-CN" dirty="0"/>
              <a:t>NFS</a:t>
            </a:r>
            <a:r>
              <a:rPr lang="zh-CN" altLang="en-US" dirty="0"/>
              <a:t>服务前先开启</a:t>
            </a:r>
            <a:r>
              <a:rPr lang="en-US" altLang="zh-CN" dirty="0" err="1"/>
              <a:t>rpcbind</a:t>
            </a:r>
            <a:r>
              <a:rPr lang="zh-CN" altLang="en-US" dirty="0"/>
              <a:t>服务，具体操作如下。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1360798" y="3580715"/>
            <a:ext cx="6438904" cy="1650720"/>
            <a:chOff x="3474760" y="3512041"/>
            <a:chExt cx="1277400" cy="908987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277400" cy="90580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31117" y="3512041"/>
              <a:ext cx="1221043" cy="7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开启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rpcbind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rpcbind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rpcbind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                                      [  OK  ]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1101637" y="3656392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94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1830699" y="1865288"/>
            <a:ext cx="5484501" cy="2871811"/>
            <a:chOff x="3474760" y="3512041"/>
            <a:chExt cx="1088058" cy="1581394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088058" cy="157821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31117" y="3512041"/>
              <a:ext cx="1031701" cy="147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开启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NFS services:                                 [  OK  ]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NFS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mountd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                      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  OK  ]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NFS daemon:                        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OK  ]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RPC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idmapd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                        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OK  ]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1571537" y="1940964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830699" y="4826223"/>
            <a:ext cx="5438939" cy="1191717"/>
            <a:chOff x="3474760" y="3512041"/>
            <a:chExt cx="914211" cy="656232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914211" cy="6530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531117" y="3512041"/>
              <a:ext cx="857854" cy="525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服务开机自动启动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on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6997772" y="4904029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34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038" y="2100640"/>
            <a:ext cx="8575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接下来配置</a:t>
            </a:r>
            <a:r>
              <a:rPr lang="en-US" altLang="zh-CN" dirty="0" err="1"/>
              <a:t>iptables</a:t>
            </a:r>
            <a:r>
              <a:rPr lang="zh-CN" altLang="en-US" dirty="0"/>
              <a:t>防火墙，允许远程计算机访问。</a:t>
            </a:r>
            <a:r>
              <a:rPr lang="en-US" altLang="zh-CN" dirty="0"/>
              <a:t>NFS</a:t>
            </a:r>
            <a:r>
              <a:rPr lang="zh-CN" altLang="en-US" dirty="0"/>
              <a:t>主要依赖的端口号如</a:t>
            </a:r>
            <a:r>
              <a:rPr lang="zh-CN" altLang="en-US" dirty="0" smtClean="0"/>
              <a:t>表所</a:t>
            </a:r>
            <a:r>
              <a:rPr lang="zh-CN" altLang="en-US" dirty="0"/>
              <a:t>示。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46554"/>
              </p:ext>
            </p:extLst>
          </p:nvPr>
        </p:nvGraphicFramePr>
        <p:xfrm>
          <a:off x="1155700" y="3292376"/>
          <a:ext cx="7023100" cy="1591284"/>
        </p:xfrm>
        <a:graphic>
          <a:graphicData uri="http://schemas.openxmlformats.org/drawingml/2006/table">
            <a:tbl>
              <a:tblPr firstRow="1" bandRow="1"/>
              <a:tblGrid>
                <a:gridCol w="1526382"/>
                <a:gridCol w="1452187"/>
                <a:gridCol w="4044531"/>
              </a:tblGrid>
              <a:tr h="397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端口号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111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portmapper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用于端口映射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892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rpc.mountd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用于管理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NFS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文件系统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2049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nfs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NFS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服务本身的端口号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62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8.1 Nginx</a:t>
            </a:r>
            <a:r>
              <a:rPr lang="zh-CN" altLang="en-US" dirty="0"/>
              <a:t>配置优化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数优化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89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）解决文件系统限制的问题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上述</a:t>
            </a:r>
            <a:r>
              <a:rPr lang="zh-CN" altLang="en-US" dirty="0"/>
              <a:t>操作只更改了客户端</a:t>
            </a:r>
            <a:r>
              <a:rPr lang="en-US" altLang="zh-CN" dirty="0"/>
              <a:t>Linux</a:t>
            </a:r>
            <a:r>
              <a:rPr lang="zh-CN" altLang="en-US" dirty="0"/>
              <a:t>系统，而</a:t>
            </a:r>
            <a:r>
              <a:rPr lang="zh-CN" altLang="en-US" b="1" u="sng" dirty="0">
                <a:solidFill>
                  <a:srgbClr val="0070C0"/>
                </a:solidFill>
              </a:rPr>
              <a:t>服务器端仍然存在限制</a:t>
            </a:r>
            <a:r>
              <a:rPr lang="zh-CN" altLang="en-US" dirty="0"/>
              <a:t>，因此在</a:t>
            </a:r>
            <a:r>
              <a:rPr lang="en-US" altLang="zh-CN" dirty="0"/>
              <a:t>1500</a:t>
            </a:r>
            <a:r>
              <a:rPr lang="zh-CN" altLang="en-US" dirty="0"/>
              <a:t>并发连接情况下，</a:t>
            </a:r>
            <a:r>
              <a:rPr lang="zh-CN" altLang="en-US" b="1" u="sng" dirty="0">
                <a:solidFill>
                  <a:srgbClr val="0070C0"/>
                </a:solidFill>
              </a:rPr>
              <a:t>会出现失败</a:t>
            </a:r>
            <a:r>
              <a:rPr lang="zh-CN" altLang="en-US" dirty="0"/>
              <a:t>的请求，在</a:t>
            </a:r>
            <a:r>
              <a:rPr lang="en-US" altLang="zh-CN" dirty="0" err="1"/>
              <a:t>ApacheBench</a:t>
            </a:r>
            <a:r>
              <a:rPr lang="zh-CN" altLang="en-US" dirty="0"/>
              <a:t>的测试报告中会看到如下的信息。</a:t>
            </a: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295400" y="3809451"/>
            <a:ext cx="6553200" cy="1321898"/>
            <a:chOff x="3474760" y="3515223"/>
            <a:chExt cx="1140288" cy="1084579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140288" cy="108457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6156" y="3606803"/>
              <a:ext cx="1078892" cy="729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Complete requests:  1500		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完成发送的请求数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Failed requests:     859		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失败的请求数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08000" y="5165636"/>
            <a:ext cx="805180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1500</a:t>
            </a:r>
            <a:r>
              <a:rPr lang="zh-CN" altLang="zh-CN" dirty="0">
                <a:solidFill>
                  <a:srgbClr val="FF0000"/>
                </a:solidFill>
              </a:rPr>
              <a:t>的并发数下</a:t>
            </a:r>
            <a:r>
              <a:rPr lang="en-US" altLang="zh-CN" dirty="0">
                <a:solidFill>
                  <a:srgbClr val="FF0000"/>
                </a:solidFill>
              </a:rPr>
              <a:t>Nginx</a:t>
            </a:r>
            <a:r>
              <a:rPr lang="zh-CN" altLang="zh-CN" dirty="0">
                <a:solidFill>
                  <a:srgbClr val="FF0000"/>
                </a:solidFill>
              </a:rPr>
              <a:t>服务器出现了失败的情况，此时若查看</a:t>
            </a:r>
            <a:r>
              <a:rPr lang="en-US" altLang="zh-CN" dirty="0">
                <a:solidFill>
                  <a:srgbClr val="FF0000"/>
                </a:solidFill>
              </a:rPr>
              <a:t>Nginx</a:t>
            </a:r>
            <a:r>
              <a:rPr lang="zh-CN" altLang="zh-CN" dirty="0">
                <a:solidFill>
                  <a:srgbClr val="FF0000"/>
                </a:solidFill>
              </a:rPr>
              <a:t>的日志文件</a:t>
            </a:r>
            <a:r>
              <a:rPr lang="en-US" altLang="zh-CN" dirty="0">
                <a:solidFill>
                  <a:srgbClr val="FF0000"/>
                </a:solidFill>
              </a:rPr>
              <a:t>error.log</a:t>
            </a:r>
            <a:r>
              <a:rPr lang="zh-CN" altLang="zh-CN" dirty="0">
                <a:solidFill>
                  <a:srgbClr val="FF0000"/>
                </a:solidFill>
              </a:rPr>
              <a:t>，可以看到“</a:t>
            </a:r>
            <a:r>
              <a:rPr lang="en-US" altLang="zh-CN" dirty="0">
                <a:solidFill>
                  <a:srgbClr val="FF0000"/>
                </a:solidFill>
              </a:rPr>
              <a:t>Too many open files</a:t>
            </a:r>
            <a:r>
              <a:rPr lang="zh-CN" altLang="zh-CN" dirty="0">
                <a:solidFill>
                  <a:srgbClr val="FF0000"/>
                </a:solidFill>
              </a:rPr>
              <a:t>”的错误记录。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038" y="2100640"/>
            <a:ext cx="857546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NFS</a:t>
            </a:r>
            <a:r>
              <a:rPr lang="zh-CN" altLang="en-US" dirty="0"/>
              <a:t>服务器的防火墙中开放上述端口即可，具体操作如下。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117600" y="3010117"/>
            <a:ext cx="7150095" cy="2044477"/>
            <a:chOff x="3424186" y="3494301"/>
            <a:chExt cx="1011496" cy="71388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24186" y="3494301"/>
              <a:ext cx="1011496" cy="71388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60119" y="3512041"/>
              <a:ext cx="928852" cy="63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udp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111 -j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udp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892 -j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2049 -j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save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27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038" y="1833940"/>
            <a:ext cx="857546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NFS</a:t>
            </a:r>
            <a:r>
              <a:rPr lang="zh-CN" altLang="en-US" dirty="0"/>
              <a:t>可以将某个指定目录配置为共享目录，允许外部计算机</a:t>
            </a:r>
            <a:r>
              <a:rPr lang="zh-CN" altLang="en-US" dirty="0" smtClean="0"/>
              <a:t>访问。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117600" y="2425914"/>
            <a:ext cx="7150095" cy="3746285"/>
            <a:chOff x="3424186" y="3494301"/>
            <a:chExt cx="1011496" cy="130811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24186" y="3494301"/>
              <a:ext cx="1011496" cy="130811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60119" y="3512041"/>
              <a:ext cx="928852" cy="12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创建用于共享的目录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将目录权限设为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777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，从而允许远程客户端操作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777 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/share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为共享目录，语法是“路径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段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权限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 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，任意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用“*”表示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echo '/share *(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)' &gt;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/exports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重新加载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共享配置，使更改后的配置生效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reload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84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038" y="2100640"/>
            <a:ext cx="85754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完成上述配置后，在</a:t>
            </a:r>
            <a:r>
              <a:rPr lang="en-US" altLang="zh-CN" dirty="0"/>
              <a:t>2</a:t>
            </a:r>
            <a:r>
              <a:rPr lang="zh-CN" altLang="en-US" dirty="0"/>
              <a:t>号服务器中挂载</a:t>
            </a:r>
            <a:r>
              <a:rPr lang="en-US" altLang="zh-CN" dirty="0"/>
              <a:t>NFS</a:t>
            </a:r>
            <a:r>
              <a:rPr lang="zh-CN" altLang="en-US" dirty="0"/>
              <a:t>共享目录，实现远程文件的读写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若要</a:t>
            </a:r>
            <a:r>
              <a:rPr lang="zh-CN" altLang="en-US" dirty="0"/>
              <a:t>挂载</a:t>
            </a:r>
            <a:r>
              <a:rPr lang="en-US" altLang="zh-CN" dirty="0"/>
              <a:t>NFS</a:t>
            </a:r>
            <a:r>
              <a:rPr lang="zh-CN" altLang="en-US" dirty="0"/>
              <a:t>共享目录，需要先安装</a:t>
            </a:r>
            <a:r>
              <a:rPr lang="en-US" altLang="zh-CN" dirty="0"/>
              <a:t>NFS</a:t>
            </a:r>
            <a:r>
              <a:rPr lang="zh-CN" altLang="en-US" dirty="0" smtClean="0"/>
              <a:t>软件包；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mount</a:t>
            </a:r>
            <a:r>
              <a:rPr lang="zh-CN" altLang="en-US" dirty="0"/>
              <a:t>命令用于挂载</a:t>
            </a:r>
            <a:r>
              <a:rPr lang="zh-CN" altLang="en-US" dirty="0" smtClean="0"/>
              <a:t>文件系统；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直接</a:t>
            </a:r>
            <a:r>
              <a:rPr lang="zh-CN" altLang="en-US" dirty="0"/>
              <a:t>执行</a:t>
            </a:r>
            <a:r>
              <a:rPr lang="en-US" altLang="zh-CN" dirty="0"/>
              <a:t>mount</a:t>
            </a:r>
            <a:r>
              <a:rPr lang="zh-CN" altLang="en-US" dirty="0"/>
              <a:t>命令（无选项和参数）可以查看系统中所有的挂载</a:t>
            </a:r>
            <a:r>
              <a:rPr lang="zh-CN" altLang="en-US" dirty="0" smtClean="0"/>
              <a:t>情况；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执行</a:t>
            </a:r>
            <a:r>
              <a:rPr lang="zh-CN" altLang="en-US" dirty="0"/>
              <a:t>“</a:t>
            </a:r>
            <a:r>
              <a:rPr lang="en-US" altLang="zh-CN" dirty="0" err="1"/>
              <a:t>umount</a:t>
            </a:r>
            <a:r>
              <a:rPr lang="en-US" altLang="zh-CN" dirty="0"/>
              <a:t> </a:t>
            </a:r>
            <a:r>
              <a:rPr lang="zh-CN" altLang="en-US" dirty="0"/>
              <a:t>路径”命令可以将指定路径取消</a:t>
            </a:r>
            <a:r>
              <a:rPr lang="zh-CN" altLang="en-US" dirty="0" smtClean="0"/>
              <a:t>挂载。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4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943100" y="2248345"/>
            <a:ext cx="5295898" cy="1257085"/>
            <a:chOff x="3424186" y="3494301"/>
            <a:chExt cx="677326" cy="438943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24186" y="3494301"/>
              <a:ext cx="677326" cy="43894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60119" y="3512041"/>
              <a:ext cx="641393" cy="333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①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安装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软件包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nfs-utils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943099" y="3581619"/>
            <a:ext cx="5295898" cy="1980982"/>
            <a:chOff x="3225659" y="3494301"/>
            <a:chExt cx="749190" cy="691710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225659" y="3494301"/>
              <a:ext cx="749190" cy="6917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247218" y="3512041"/>
              <a:ext cx="727631" cy="63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②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查看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服务器中的共享目录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showmount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-e 192.168.78.16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Export list for 192.168.78.16: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/share *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6995115" y="2376154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6972294" y="3772010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94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558800" y="2085554"/>
            <a:ext cx="8305798" cy="1636803"/>
            <a:chOff x="3424186" y="3494301"/>
            <a:chExt cx="774425" cy="57153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24186" y="3494301"/>
              <a:ext cx="774425" cy="57153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43132" y="3512041"/>
              <a:ext cx="743638" cy="48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③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服务器共享的“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/share”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目录挂载到本地目录“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/data/share”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（也可以是其他目录）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/data/share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mount 192.168.78.16:/share /data/share</a:t>
              </a:r>
            </a:p>
          </p:txBody>
        </p:sp>
      </p:grp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943099" y="3810222"/>
            <a:ext cx="5295898" cy="2412780"/>
            <a:chOff x="3225659" y="3494301"/>
            <a:chExt cx="749190" cy="842483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225659" y="3494301"/>
              <a:ext cx="749190" cy="84248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247218" y="3512041"/>
              <a:ext cx="727631" cy="76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④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读写文件测试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/data/share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share]# echo Hello &gt; test.txt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share]# cat test.txt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Hello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6131" y="2225606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2294" y="4000610"/>
            <a:ext cx="487764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038" y="2100640"/>
            <a:ext cx="8575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为了检查</a:t>
            </a:r>
            <a:r>
              <a:rPr lang="en-US" altLang="zh-CN" dirty="0"/>
              <a:t>6</a:t>
            </a:r>
            <a:r>
              <a:rPr lang="zh-CN" altLang="en-US" dirty="0"/>
              <a:t>号服务器是否保存了</a:t>
            </a:r>
            <a:r>
              <a:rPr lang="en-US" altLang="zh-CN" dirty="0"/>
              <a:t>test.txt</a:t>
            </a:r>
            <a:r>
              <a:rPr lang="zh-CN" altLang="en-US" dirty="0"/>
              <a:t>文件，可以在“</a:t>
            </a:r>
            <a:r>
              <a:rPr lang="en-US" altLang="zh-CN" dirty="0"/>
              <a:t>/share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目录中</a:t>
            </a:r>
            <a:r>
              <a:rPr lang="zh-CN" altLang="en-US" dirty="0" smtClean="0"/>
              <a:t>查看。</a:t>
            </a:r>
            <a:endParaRPr lang="zh-CN" altLang="en-US" dirty="0"/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1206500" y="3086319"/>
            <a:ext cx="6502397" cy="1866687"/>
            <a:chOff x="3225659" y="3494301"/>
            <a:chExt cx="807548" cy="651801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3225659" y="3494301"/>
              <a:ext cx="807548" cy="58528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3247218" y="3512041"/>
              <a:ext cx="727631" cy="63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/share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share]#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test.txt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rw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-r--r--.   1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nfsnobody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nfsnobody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6 Nov 15 15:11   test.txt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51038" y="4881056"/>
            <a:ext cx="8575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从上述结果可以看出，</a:t>
            </a:r>
            <a:r>
              <a:rPr lang="en-US" altLang="zh-CN" dirty="0"/>
              <a:t>NFS</a:t>
            </a:r>
            <a:r>
              <a:rPr lang="zh-CN" altLang="zh-CN" dirty="0"/>
              <a:t>服务器保存了来自客户端（即</a:t>
            </a:r>
            <a:r>
              <a:rPr lang="en-US" altLang="zh-CN" dirty="0"/>
              <a:t>2</a:t>
            </a:r>
            <a:r>
              <a:rPr lang="zh-CN" altLang="zh-CN" dirty="0"/>
              <a:t>号服务器）的</a:t>
            </a:r>
            <a:r>
              <a:rPr lang="en-US" altLang="zh-CN" dirty="0"/>
              <a:t>text.txt</a:t>
            </a:r>
            <a:r>
              <a:rPr lang="zh-CN" altLang="zh-CN" dirty="0"/>
              <a:t>文件，且该文件所属的用户和用户组都是</a:t>
            </a:r>
            <a:r>
              <a:rPr lang="en-US" altLang="zh-CN" dirty="0" err="1"/>
              <a:t>nfsnobody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3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038" y="2100640"/>
            <a:ext cx="857546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nfsnobody</a:t>
            </a:r>
            <a:r>
              <a:rPr lang="zh-CN" altLang="en-US" dirty="0"/>
              <a:t>是在安装</a:t>
            </a:r>
            <a:r>
              <a:rPr lang="en-US" altLang="zh-CN" dirty="0"/>
              <a:t>NFS</a:t>
            </a:r>
            <a:r>
              <a:rPr lang="zh-CN" altLang="en-US" dirty="0"/>
              <a:t>软件包后自动创建的用户，在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文件中可以查看该用户的详细信息，如下所示。</a:t>
            </a:r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1397000" y="3441919"/>
            <a:ext cx="6502397" cy="1676181"/>
            <a:chOff x="3225659" y="3494301"/>
            <a:chExt cx="807548" cy="585281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3225659" y="3494301"/>
              <a:ext cx="807548" cy="58528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3247218" y="3512041"/>
              <a:ext cx="727631" cy="460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cat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passwd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| grep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nfsnobody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nfsnobody:x:65534:65534:Anonymous NFS User:/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/lib/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nfs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nologin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347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共享目录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81647" y="19535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25935" y="2385623"/>
            <a:ext cx="7839027" cy="3342077"/>
            <a:chOff x="971600" y="1988840"/>
            <a:chExt cx="7200728" cy="2160240"/>
          </a:xfrm>
        </p:grpSpPr>
        <p:sp>
          <p:nvSpPr>
            <p:cNvPr id="10" name="流程图: 过程 9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81647" y="1881568"/>
            <a:ext cx="2315917" cy="504056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76300" y="2374037"/>
            <a:ext cx="7480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另外，由于</a:t>
            </a:r>
            <a:r>
              <a:rPr lang="en-US" altLang="zh-CN" dirty="0"/>
              <a:t>mount</a:t>
            </a:r>
            <a:r>
              <a:rPr lang="zh-CN" altLang="zh-CN" dirty="0"/>
              <a:t>命令只能临时挂载目录，重启后失效。为了使</a:t>
            </a:r>
            <a:r>
              <a:rPr lang="en-US" altLang="zh-CN" dirty="0"/>
              <a:t>2</a:t>
            </a:r>
            <a:r>
              <a:rPr lang="zh-CN" altLang="zh-CN" dirty="0"/>
              <a:t>号服务器开机后自动挂载共享目录，需要在系统的“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r>
              <a:rPr lang="zh-CN" altLang="zh-CN" dirty="0"/>
              <a:t>”文件中，配置开机时自动读取的文件系统信息。根据该文件的语法，通过如下命令新增一行配置，实现自动挂载</a:t>
            </a:r>
            <a:r>
              <a:rPr lang="en-US" altLang="zh-CN" dirty="0"/>
              <a:t>NFS</a:t>
            </a:r>
            <a:r>
              <a:rPr lang="zh-CN" altLang="zh-CN" dirty="0"/>
              <a:t>目录。</a:t>
            </a:r>
          </a:p>
        </p:txBody>
      </p:sp>
      <p:sp>
        <p:nvSpPr>
          <p:cNvPr id="3" name="矩形 2"/>
          <p:cNvSpPr/>
          <p:nvPr/>
        </p:nvSpPr>
        <p:spPr>
          <a:xfrm>
            <a:off x="850901" y="4644936"/>
            <a:ext cx="770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u="sng" dirty="0">
                <a:solidFill>
                  <a:srgbClr val="0070C0"/>
                </a:solidFill>
              </a:rPr>
              <a:t>[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root@localhost</a:t>
            </a:r>
            <a:r>
              <a:rPr lang="en-US" altLang="zh-CN" sz="1600" b="1" u="sng" dirty="0">
                <a:solidFill>
                  <a:srgbClr val="0070C0"/>
                </a:solidFill>
              </a:rPr>
              <a:t> ~]# echo '192.168.78.16:/share /data/share 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nfs</a:t>
            </a:r>
            <a:r>
              <a:rPr lang="en-US" altLang="zh-CN" sz="1600" b="1" u="sng" dirty="0">
                <a:solidFill>
                  <a:srgbClr val="0070C0"/>
                </a:solidFill>
              </a:rPr>
              <a:t> defaults 0 0' \</a:t>
            </a:r>
            <a:endParaRPr lang="zh-CN" altLang="zh-CN" sz="16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u="sng" dirty="0">
                <a:solidFill>
                  <a:srgbClr val="0070C0"/>
                </a:solidFill>
              </a:rPr>
              <a:t>&gt;&gt; /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etc</a:t>
            </a:r>
            <a:r>
              <a:rPr lang="en-US" altLang="zh-CN" sz="1600" b="1" u="sng" dirty="0">
                <a:solidFill>
                  <a:srgbClr val="0070C0"/>
                </a:solidFill>
              </a:rPr>
              <a:t>/</a:t>
            </a:r>
            <a:r>
              <a:rPr lang="en-US" altLang="zh-CN" sz="1600" b="1" u="sng" dirty="0" err="1">
                <a:solidFill>
                  <a:srgbClr val="0070C0"/>
                </a:solidFill>
              </a:rPr>
              <a:t>fstab</a:t>
            </a:r>
            <a:endParaRPr lang="zh-CN" altLang="zh-CN" sz="1600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配置文件缓存服务器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038" y="2100640"/>
            <a:ext cx="857546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例如</a:t>
            </a:r>
            <a:r>
              <a:rPr lang="zh-CN" altLang="en-US" dirty="0"/>
              <a:t>，一个电子商务网站需要存储大量的商品图片，这些图片是由网站后台的工作人员在编辑商品信息时上传的，每当客户浏览商品信息时就会将这些图片展示出来。当网站的规模和访问量越来越大时，对于经常访问的文件进行缓存就显得非常重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8.2 LNMP</a:t>
            </a:r>
            <a:r>
              <a:rPr lang="zh-CN" altLang="en-US" dirty="0"/>
              <a:t>分布式集群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配置文件缓存服务器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038" y="2100640"/>
            <a:ext cx="8575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下面</a:t>
            </a:r>
            <a:r>
              <a:rPr lang="zh-CN" altLang="en-US" dirty="0"/>
              <a:t>将在</a:t>
            </a:r>
            <a:r>
              <a:rPr lang="en-US" altLang="zh-CN" dirty="0"/>
              <a:t>2</a:t>
            </a:r>
            <a:r>
              <a:rPr lang="zh-CN" altLang="en-US" dirty="0"/>
              <a:t>号服务器中配置</a:t>
            </a:r>
            <a:r>
              <a:rPr lang="en-US" altLang="zh-CN" dirty="0"/>
              <a:t>Nginx</a:t>
            </a:r>
            <a:r>
              <a:rPr lang="zh-CN" altLang="en-US" dirty="0"/>
              <a:t>缓存功能，通过部署文件缓存服务器降低后端文件存储服务器的压力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）配置</a:t>
            </a:r>
            <a:r>
              <a:rPr lang="en-US" altLang="zh-CN" dirty="0"/>
              <a:t>Nginx</a:t>
            </a:r>
            <a:r>
              <a:rPr lang="zh-CN" altLang="en-US" dirty="0"/>
              <a:t>缓存功能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打开</a:t>
            </a:r>
            <a:r>
              <a:rPr lang="en-US" altLang="zh-CN" dirty="0"/>
              <a:t>Nginx</a:t>
            </a:r>
            <a:r>
              <a:rPr lang="zh-CN" altLang="en-US" dirty="0"/>
              <a:t>的配置文件，在</a:t>
            </a:r>
            <a:r>
              <a:rPr lang="en-US" altLang="zh-CN" dirty="0"/>
              <a:t>http</a:t>
            </a:r>
            <a:r>
              <a:rPr lang="zh-CN" altLang="en-US" dirty="0"/>
              <a:t>块中添加如下配置，定义缓存的基本规则和保存目录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54002" y="4457916"/>
            <a:ext cx="8661399" cy="1370781"/>
            <a:chOff x="3225659" y="3494301"/>
            <a:chExt cx="767058" cy="47864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225659" y="3494301"/>
              <a:ext cx="767058" cy="43007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247218" y="3512041"/>
              <a:ext cx="727631" cy="460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proxy_temp_path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proxy_temp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proxy_cache_path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proxy_cache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levels=1:2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keys_zone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=one:80m inactive=7d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max_size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=5g;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28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916682-5902-40C2-9ED3-492080BF72C7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3章 PHP操作数据库"/>
  <p:tag name="ISPRING_OUTPUT_FOLDER" val="D:\test"/>
  <p:tag name="ISPRING_PLAYERS_CUSTOMIZATION" val="UEsDBBQAAgAIAEFOkUZQ57jmQgQAAHQOAAAdAAAAdW5pdmVyc2FsL2NvbW1vbl9tZXNzYWdlcy5sbmetV11v01YYvkfiPxxZQtouFmASiIs0yIlPEwvHDvZJP/Yh69Q+BAvHp7OdjHLFpg2tkxiTYBPr2KpOHZ00lk1ITIwyfk3jtFf8hb22k5IUUOxmF5FynDzP+/W8r99TvHi97aIu8wOHe3PC2cIZATHP4rbjteaEJpl/74KAgpB6NnW5x+YEjwvoYunkiaJLvVaHthh8P3kCoWKbBQEcg1J8enVGjj0nNMpmRas3RHXZVLSqZpblqlCq8PYq9daQwlv8I/+d989fuH723Pl3i6eHyCxERl1UlEkqlDCdO5OBSCW6ppjAhhVTxUtEKPW//Wbv6c2DrSf5wFqTKLKKAb+9M3j2eH/nVv/HF/koGjpeAPz67Yz2m7qOVWIaiixhUzZMVSNJahRMsCSUlnkHXaVdhkKOug77FIVXGRQ2dHyGAtexkx8sDg+8DptmTNLFRVmtmkTTFMPEqjR6IpQGu3ejnzYH93YHj+7lpNFFA+tCKbr78OCH7WNgzaT0KTxavxk9WM9HUpOrNQU+JPbi4Pf7e896+QgaWIUETI+7jg1DrGKzrC1BmWKRPcwD0S6Bla1ev7eRB7WMDUjO/T+nYVRxQa6KRNbUWEU6NoguVw4lZFEPcc9dQ9SyAIdWfdZ1eCeAJ7GqmJ2KKchnxcCXmyBeWVTeINSUEDleItmW02Xggm8zf5oN6KAKluLyXG7KH5jzoqxgyYR6SdqiSZL2jo1R6ACPh4i6Lo8DALvU7lLPYmiFWbQTMLQGf7MdO/nbKoWwY08+6Tg3EA2H3XNq2HiqhJdOFWZzTSYKjI5F6nswdHNSTbT968G2OwFEGoasvRpOi2IsE4X/xYtZ42qIhvHWoLLUZcaIjtjPG44BEsc6vOug5csOz47AddCHUMJt6rjZUbI6D4YaPgtgzDMfyd6VHDZVbUigcnRcjgXI/IQLC1CRHPhFXDZkEueYrQROOPW1lBQqrfebNWLBWuCykL3SyQq7wqH/XUa7UER47gSpcArHMJZLEKPJGo/A8Tk9ZFHBoRYNYQlD4JLrtCF+OwNns45HGUzH60QmYP7Dy2awuzPY/WPv6dewWkSPtgYbX0RP7uzvfLXf+6v/73cvn2/OYid1P/rsl/727ZR2GpuBRb1SMyuiWsEg8/6d76O/s4JAprEzCjFMRSzH8OjxFrz5o89/izZ/jdZfQHD9W1/2e/9kJEyXLwnPi0A6ylrCVCgUMnIc9Sh1BBajnx+8fL6RiwSaMB49+JDsQ5WHLPh4GgkRy5O45JAFNVxdR7g8C2xS+2EGRULESq0O8oC1Q2cB7/jW9LVgnKEu6pdgCCSrlVCqU/8aTBDCuZuLJYk7nmJhPuvH2uDHCWYbxHHURG6YoiQlFxu40riOdS19gdmIJqMsvuG4cMPJSlapiSpMmSN8zHbCnITJYB91PLRgeh4pLd7bXpvzh6cguR8WT49dF/8DUEsDBBQAAgAIAEFOkUZ4aHBSPQQAAD0OAAAuAAAAdW5pdmVyc2FsL2N1c3RvbV9wcmVzZXRzLzAvY29tbW9uX21lc3NhZ2VzLmxuZ61XXW/TVhi+7684soS0XSzAJBAXqZETn6YWjh3sk37sQ9ZpfAgWjk9nOxnlik0bWicxJsEm1rFVnTo6aSybkJgYZfyaxmmv+Au8tpO26ZhsEy56cdw8z/v1vO95T/ni9Y6LeswPHO7NCmdLZwTEvBa3Ha89KzTJ3HsXBBSE1LOpyz02K3hcQBfFmbJLvXaXtpk4M4NQucOCAA6BCIejI3LsWaFRsap6vSFpy5aq13SrotQEsco7q9RbQypv84/8d94/f+H62XPn3y2fHiFz8Jh1SVUnmVBCdO5MNo9GDF21gAyrloaXiCAOvv1m7+nNg60nhbB6k6iKhgG+vTN89nh/59bgxxeFGBoGXgD4+u181puGgTVimaoiY0sxLU0nSVpUTLAsiMu8i67SHkMhRz2HfYrCqwzqGTo+Q4Hr2Mk/Whw+eF2WYUs2pEVFq1lE11XTwpo8/iKIw9270U+bw3u7w0f3irEYkokNQYzuPjz4Ybs41EpqnqKj9ZvRg/VCHPNKbV6FPxL7cPD7/b1n/UL4BtYg+MyY69g0pRq2KvoSFCjW1sMCCP0S2NjqD/obBUDL2IS83P8zA6JJC0pNIoquxeIxsEkMpXqonBb1EPfcNURbLcChVZ/1HN4N4EssJmanGgoKGTHx5SZIVpHU18gz5UOOlwi17fQYeODbzM8wAV1TxXJcmMtN5QNrTlJULFtQKVlftEjS0LEtCrL3eIio6/LYfTBL7R71WgytsBbtBgytwc9sx05+tkoh6NiRT7rODUTDUcucGnWbJuOlU6WpPFOICsNikfoezNdiTBOd/t9QO90A4gxD1lkNs2I4lofS23Biyqgakmn+b0h5ajJdPCfMFwzGBG1jA2416POKw3MDcB2UIYi4Qx03N0jR5sBMw2cBzHTmI8W7kt+ipo/wGkdvSLEAOZ9wYAFqkR++iCumQuLsspXACbMuoKRCaZ1fr40W3P0uC9mRPlbYFQ497zLag+rBdydIBVMqbquIEMaTNJ55x8fyiEQDd9o0hBULgUOu04Hg7WzKZh2Ps5eO04k0wLSHi2W4uzPc/WPv6dewP0SPtoYbX0RP7uzvfLXf/2vw73cvn29OYSZ1Pvrsl8H27ZQ1g8zEklGdt6qSVsUg7sGd76O/c2JAnbErKjEtVarE6OjxFtzv0ee/RZu/RusvILLBrS8H/X/y8aXblYznJOAcZywhKpVK+ShO+pO6AavPzw9ePt8owgGNF48afMj1ocZDFnycwUGkyiQsOeQAjdbSMazAcprUfJQ8iRCpOl8HWcBuYbCAd/1W5uV/nKAuGZeg7ZPdSRDr1L8GI4Nw7hYhSWKOh1ZYyPabbObH8VMN3ThiojQsSZaTxwo8U1yndS29p2xEk8kVv1pceLXk5KrOSxpMlRN0zHbCYnzJDB+3OHRdeh4LLN7LTo70wwM872bKp49efq8AUEsDBBQAAgAIAEFOkUYdEdZ1KAQAAP4PAAAnAAAAdW5pdmVyc2FsL2ZsYXNoX3B1Ymxpc2hpbmdfc2V0dGluZ3MueG1s1VddbxtFFH33rxgt6mO9TpuQNFq7ihJbjXCcUC+iFULRePfGO2R2ZtmZtes+FVQqglSohJBQqKiCSsIDBFSpUiGlPwbVdnjqX+CuN3Hi2ilrqqBUfrD27rnnfsydMzvW5Rs+Jw0IFZMib0xkcwYB4UiXiXreeM8unZ8xiNJUuJRLAXlDSINcLmSsIKpxprwqaI1QRZBGqNlA5w1P62DWNJvNZpapIIzfSh5p5FdZR/pmEIICoSE0A05b+KdbASijkMkQYiWmJelGHAhzMQXB4uwoL3GqPMNMYDXqrNdDGQl3XnIZkrBeyxtvzczFv0NMQrXAfBBxcaqAxtisZ6nrsjgfyqvsJhAPWN3DxKcnDdJkrvbyxsXchZgG4eYwTY88KYLGNPMSqxH6gN8HTV2qafKYBNRwQ6tDQ2JyW4L6zLHxDYkbkDcW7NVqeXGhuFpZtovV1Sv2UjnJYQwnu3jNHsPJXrTLxXHwaemvXF8pXi0vVt5ZtZeXy/biypEXdnSgIZY52DELOyuj0IF+wyztRX5NUMZx2l5qowKN88ppWAdblhiu4hrlCgzyUQD1dyPKmW7hWOdwrNcBgjkVgKOvxsuWN3QYgXFElxBiYriW/ZmYutSfiemZgdLNJPpRWSOztKjW1PFweNDWS80yj5sOYWtSDJQWP5Oa5G6/IPBr4FaoD8f2RHWdiRIiJwyyhovAsdS5kFFuEKaxdKfvrKKa0kz3dmHpOJIgF+52IEvVoVY4Hg3VQMf7XY8H3yl8UJEa1IdJKxLTSdDOt7+2721393a6e788f/LF8ye3Oj9vdTdvdx5/tb/z+f7ub+0/v3nx9EEaqusyIn6kNEExCThoINoD8nHEbpIarMkQCAfaQNlBO1NEceZCdizigCp1REp1wkHOJZtgsbJQvHaOaEmo26DCGZMcVx/8QJ8GP8XahcQQnMsmuMcosDMOjRSQFsJc5vZgacpMHdujDYgDNhg0e6Q43gzzSTjxhYNzykQEaQkdKogUvEWog1qgCCpug8lIoSWOgeX1qNV/SjBxJUz0Uq3jdsJgoQthGrbcxIWLk1NvT89cms2af93aPv9KpwN9XOE0jpYI5PyJApzO6yUZ/henV4jxkG9Jhn48oe5Q0NEHzIEQDkuFZcYSNlrResJ7FgWt8+DHzsaz7t7Xne/vv3i6mUrYHm117m90Pv3pwHfzdvvOZ+3d39P4th/udP94tL9zp/3dszT43hKkIt64iwr799bjVOB7X6YHo46n49xOA+tu7bZ307X5kx/aD+8mp0Ua/Ps0FHgEvBHQCp5W9d6XJMHzijOf4f57I4ToJE14fQ37X3Totb6sEhE7TR3KZrOnNgVnXudPs71nqWPJU/8uNHD5scyR18z4jc8E87GP8XdM/25amJrM4XVq5KtMBtkG7+yFzD9QSwMEFAACAAgAQU6RRstwdQu3AgAAVAoAACEAAAB1bml2ZXJzYWwvZmxhc2hfc2tpbl9zZXR0aW5ncy54bWyVVttu2zAMfd9XBNl73V3TAWqANs2AAt1arEXfZZuxhciSIcnp8vfTtZYSO/FMBLDIc0SKIukguSVs+WE2QwWnXDyDUoRV0miCbkbK63neKcXZRcGZAqYuGBcNpvPlx5/2QZlFnmPxHYipnA0uoHezsM8UivfxbWFkjFDwpsVs/8ArfpHjYlsJ3rHybGj1vgVBCdtq5OWPxWo96oASqe4VNElM6ysj0yitACnBhPR9beQsi+IcaPB0aZ+JnN7V6dMf0HZEEmVpN5+MjNFaXEGa5KsbI+N4pndPb2Vh5DRBwV+loV8+GxmFUrwHkW5+99XIKIO3Xfs/NdIKXpmEppzTl/jOoRyXuv1MVJdGzhLMgYyjs7fg02PPeheB/Gvc98i0q+D0yeT1YCCYS88pLJXoAGVh5Wyy5m+PndL9AcsNplIDYlUPetJBP+FOhm1SXY/7A2+ElRHIK3rEK6ddAysXb+w0NfSE1erWzooY+66LIhSw88ooxF7ZI3/rvB4hI2WPfKakhEdG98cRHJocKVzyLfbXeTr/2goM62XIWFgFq/H0YFpXRqF6RcA0vISlNOG8kAbMvaHM6lxI2VFMiOEdqbAinP0yuHxvDyNRdmDwtTZcWUgRRWGo4GyMekzH6bLrtB69NS1I91noD+fWM6Wn+PUcK4WLutGfJTmfeZ5uE52YeTbMMHNSw0Hcsw2PONb3GKnBYgvihXM61Q3jCuTU7blrrjE4yqIcoGw4y8hvMpR+1jU5iLW+NQKhbFKdw9Wkqqn+qVcCb1CmhBGjY6pab8cwea/KSOFLALAo6lCzbuEsTUcVobAD6q2Rwh547GRI6hodK7cb9QAbFRec10yqSD8p+kqJcalhgPCq4xpmOMv5KaxwLu3Jkr4PQ7hv/GQsh2FmSi/27hS+lJKdtf04hVpp/k3+A1BLAwQUAAIACABBTpFGK6zr+fwDAAAPDwAAJgAAAHVuaXZlcnNhbC9odG1sX3B1Ymxpc2hpbmdfc2V0dGluZ3MueG1s1VffbxtFEH73X7E61Mf6kv4gaXR2FSWOYuE6oTlEK4Si9d3Yt3Rv97jds+s+FVQqglSohJBQqKiCSsIDBFSpUiGlfwyq7fDUf4E5b+LUdRLO0BYqP1g3O/PNzLdz394656+GnDQhVkyKgjWZn7AICE/6TDQK1jvuwslpiyhNhU+5FFCwhLTI+WLOiZIaZypYAa3RVRGEEWom0gUr0Dqase1Wq5VnKorTVckTjfgq78nQjmJQIDTEdsRpG/90OwJlFXM5QhxjuiD9hANhPpYgWFod5Ys65JZtvGrUu9KIZSL8OcllTOJGrWC9MT2b/vZ9DNI8C0GkvakiGlOznqG+z9JyKF9h14AEwBoB1j11xiIt5uugYJ2eOJXCoLs9CtMHNz3QFGZOYjNC7+GHoKlPNTWPJqGGq1rtG4zJbwsaMs/FFZL2X7Dm3dWVSnm+tFpdcksrq4vuhYqpYYwgt3TJHSPILbuV0jj+WeEXLy+XLlbK1bdW3aWliltePohCRocIcexhxhxkViaxBwPCHB0kYU1QxnHYnqNRgcZx5TRugCsXGO5inXIFFvkggsbbCeVMt3GqJ3CqrwBEsyoCT19Mt61g6TgB6wDOAGJhuJeDmTh7bjATU9NDrdsm+0Fbh1bpUK2pF+DwoK1fmmM/a9p3q0sx1Fr6TGqS+4OG6sgyx15mY0a5RZjG3rzBqk4Z0AuMI/9p7GS+LvRIc15AYzXE4YDHdJS94ntVqUG9b5ozpqNcu1//3Lm92dvZ6u389OThZ08eXu/+uNFbv9F98MXu1qe72790fv/q6aO7WaAuy4SEidIE1SHioIHoAMiHCbtGalCXMRAOtIk6gnamiOLMh/xYwBFV6gCUaoNBTpixLlfnS5dOEC0J9ZtUeGOC435CGOmXgU+xdyExBeeyBf4zEMiMRxMFpI1uPvP7blnazJw7oE1IEzYZtPqgOLAM6zGYuODhnDGRQFZAjwoiBW8T6uHbrQhqaJPJRKElzYHt9aHVPyrQhBIm+qU28MzAZLEPcRa0iclTp8+cfXNq+txM3v7j+ubJY4P2FG+Z0zSbkby5IyU1W9Rzwvo3QcfI60jsgozDdEL9kaSHHxl70jYqFY6dCsvhGtWX0lcjUd2733fXHvd2vux+e+fpo/VMUnV/o3tnrfvxD3ux6zc6Nz/pbP+aJbZzb6v32/3drZudbx5n8e+Tmgl47RZq5p8bDzI53/48uzMqczbMzSxuvY3tznY2mj/6rnPvltH/LP7v0ligqL8WrlU8fxr9rz2CJxBnIcM36rWQlqPe8n+vSq9EWY7/+jG680KVJZ/Pv7R9/e+1+IUS9n/iwDwN7hRDlwjHPvS6lkP78CW2mPsLUEsDBBQAAgAIAEFOkUZuh488mwEAAB4GAAAfAAAAdW5pdmVyc2FsL2h0bWxfc2tpbl9zZXR0aW5ncy5qc42Uy27CMBBF93xF5G4rRJ+03aFCpUosKpVd1YUThhDh2JbtpKSIf2/GvOzEKXg28c3JnfFEnk0vqhdJSPQSbeyz3X/4e6sBakYVcO3rrEPPUSeaZXOYZTmwjANpIOXh06O8PREhY8KtaVx9oq12/IjANwvKtIvLgIUKaDqglQHtJ5RkHRJ/j2LPOdfuTE6j48IYwfuJ4Aa46XOhcmoZcvVml3vEBixKUGfQBU3AMx3a1UWeHB+GGC6XiFxSXk1FKvoxTVapEgWfd+VfVhJU/ctXO2DwPHydeHYs0+bdQN5MPHnC6CalAq1hn/dxghGEGY2BOb4Du/5BPeP2gRp0menMHOjRDYZLS5pCq0tPIwwf47VXq5tDjDZnYG12xN0thkcwWoFqWY3vMTxQyEJe8AOlEil2pIW2e35EmaDzjKf71AOMIIfFom1X904HteWPiXeFROMKLQP3NO8aHRfce+MNpUNW3cg6DV16FhJ5SBSBxDIElsFqTHOM4P4rItQYmizzejrUs7FuA1UrUDMhWF3+97lCy8bI6m3/AFBLAwQUAAIACABBTpFGIABUxugAAACTAQAAGgAAAHVuaXZlcnNhbC9pMThuX3ByZXNldHMueG1snZAxTsQwEEV7n8KaHnu3W0V2tkPajgLqKGRNsGSPo4xDuAQX4AB0SHScaCWOga3ZRdBSWPLM/Pf/2Gb/HIN8cjP5hBa2agPS4ZCOHkcLd7fXVzuQlHs89iGhs4AJ5L4Vxm93eDM7cplksUCy8Jjz1Gi9rqvyNM3FgVJYcjEmNaSoy4kJdSX1xCgw2/h/0ecetEJIae4XH/IB23IvFUskzYOFynQOlceHBLoKjP5R12pYKKf4l8Q+lueeXl5P729fH5/A0zL3DceyN6PdZaPNeacuOqJ+dKQCjpxZU1nGG1xChdG/PrMV31BLAwQUAAIACABBTpFGrFD4jWcAAABoAAAAHAAAAHVuaXZlcnNhbC9sb2NhbF9zZXR0aW5ncy54bWyzsa/IzVEoSy0qzszPs1Uy1DNQUkjNS85PycxLt1UKDXHTtVBSKC5JzEtJzMnPS7VVystXUrC347LJyU9OzAlOLSkBKixWKMhJrEwtCknNBTJKUv0Sc4Eqn/bOerp22YsN25X07bgAUEsDBBQAAgAIAHa4w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EFOkUYUpKuaNAgAANwdAAApAAAAdW5pdmVyc2FsL3NraW5fY3VzdG9taXphdGlvbl9zZXR0aW5ncy54bWytWVtv48YVfs+vGCgI0L5YF+oKaAXwMrKJyJQi0vZui0KgpLFMmCJVcuRdB3pIgzboFtimQNIi3aZdbLHdLdDEDQKkTbNpfs1K3n3KX8gZXixSlmVyHRF+mDPn+86ZM2fOXFx3jw1LnLrUHhvv6tSwLZVQalgjt/EGQvWBbdpOxyEuoW52KTkwrKF9V7YObSYDqUt1a6g7Q5H1uo0cano/VK3wVakKraJQLKBKERdwFUm4JEJfjZNqnAh9UiEv1rMrFD6vQwbEoutZ69lY72WAbLnEobI1JPcaXFw72hUfwbajDw3QcxvlIvtmodWZVGQfKuZLlRKeFXiO48pILEl5KTerVGoVPo9wrljKcTOhWuAKHMqXSvlaeZavFEoctJq1MrAUca2MipVisSDNCrgAaMTzglQQZxWuls/zYA1Xa+Ks2RQquRzK5/NcUZqVylxTyCHQ5oCD56osgJzECVx5xgt8vsqhptgUmsUZlnBZLKFqAZdzuVlRELhcbhnc5eii4VpKEw8nDOc1hGunYG0vy63smuSqD6aOA8oaGU9MnRJk6WNyKzN/8HD++dOXX/w3E6Sll8KhUuhNXOoLQcwoGhcM9azXDjs9H6KLICpHxvBWpj+l1La2BrZFwbEty3bGuplpvOnnSTCKJEj7hDhpcIf6gCzNVbxfUlhgC3IXvk2ggT2e6NZpyx7ZW319cDxy7Kk1TOTm0emEOKZhHYN2rlYR8UZDpuFSmZJxzD9cZV9y2ARqk0uYe2XMvkRIU+8TM7SY834pcEuT10dkBXpiuAb1oHyefZugE31E4hNQ5dm3GWOBlfisVdh3PYiSexTUObbUCxvVTf2UOHEjfmnciLIn00nafJo49ogFO467fqIvcKYNlcYaMQ9z7EsEYgNkBhPNUhA2b/zSimLQXK0l9TFYgcmNFpdA5FF2hJ7Y3u3wyp1eq73d7gnydqYh+qsSsWX5xk8K5eq9fKn803o2ACakUnf5VitOhjyyUi4Zl6J1260eEOJWT8G3tUxj/offv/j6vVePv0qNb+9pLVnBQPHk2fk3X7589sH8L9+lZul08T5Q3H+Q3Iu9bhcrWk9tyRLuyWpPaWtemFpYw1KmcceeoiP9hCBqoxOD3EX0iCAo14ZDkGsaQ6+DlXDDmpIE9qQufyAr2z2t3W6pPaxIoSTTOH/+0eKvj84/fn7+2cfpmbq8iruZxuKjp6/+/OT14D0vH3yGxf33Fp/eT82zI2/vtOBPY768+tcnL745S83RwQoEI1EMdrGq8tu4J7Rvw8Sx/HuaEtV+G2w9PpufPUwJvINViNUn/04AU/h9eZvX5LbCEqyLVa0rixfZNdAtZFvmKdIHA8Ah2FFODHvqgoQlHBn6eeamNqTid/YgtWW+tSaNfU5kWF5Cj4wTAl44Q+IkMAOrTMQSm7B39uSf9Zq83MJSD2ZQah/0NK8QMHs6LBHLpkg3TZsNA0zrwxPdGhDUJwN96hJ0CmpDY+ipTXQYPHPml1PjXaTTYHm9FaxMRcK339q6sXey1oIic6A7FlTh9Gyx6nB5yGM4YoLrsMdP6HVjicRj68dy5EcYXYdX1SuHlmSObj6uFRdeY1Aq5D3uwmYJNUEw7FQgvAsZk2ngsW6YqYCy0gRz3v0YTvQOYpeWVARKO+BQbHQDmn2Yi5gj+zBH6SgOsKDKGos66bNDagKwN3t+HqzPHXaVMAnc2S7yp08ObagRJtFPYGZBbrh+Qm29nr20iRJWYlYvo6U9IFLArZH3CoLAMdMYs9N6Mtq9XRxG0y/HsZDArgEb1fnzZ+fPP3/x9e/grLL47PH5w18vvvrw5bPfvjz7Yv7/P37/7aMbmvIHsfjV3+dPHvjMCQhVzHfFnZ7IKyKGRTD/8E+L/6TAQQYzl1qa2mvxAmNYfPkYzhGL9/+5ePSPxf3vYJTzD34zP/tfck7/ZCfhJg+8YQQ9sq2treQ0q3757sCR62+ffv/tw7Q8sFBZqcIXfD9XbErcXyTg0XghDvUaCYHBMTmEpjwsezkRBJTXNF7c2YW0gXNMl7j21BkkOmRESXb57ttQLrxzW6axqzvHUG402zbTEnkxYIWPpvbhdW8OUY4bF3EWAU3u9HhJ8i5XcK0yjcGxvxcOkY6ChxRkwi0rBZ+4wytQlVYoydCg6Tm9fSEsD7BS/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/7WqUFNcnVye+OAJRgNtddetwICnXVLwH+gXQ2GL0X0dEJuZeBqoQ+Oxuy5PIMCjlsZFk7/5fsq3CSsZ6ycRZCeN5uhY6+oezU9lUmLlfJ0pmx/sW8G1bOX4lTPbpqhekB79QRa03GfOBhywCBhcsZlUe0jY3Rkwh/d927ncdgVnVE8PQJqCy4XISYiiKUV0Z3BUbhW/Ea0fzw1qWGSE2IGOhFBJDSbR193YW1sTm2etsghjSZ3IEm9BoJKt8zEqHa840qYd5dZi/N70u06VO+73ujX1Kpw61kWqzWbUVikWbJHvfIFsbRdYwt0rwp/PRvdZaFEXfrn1aoMoMB35T9wfwBQSwMEFAACAAgAr3iJRvu1d5kcKwAAB1AAABcAAAB1bml2ZXJzYWwvdW5pdmVyc2FsLnBuZ+18e1RT19Yvtcf2fNpqH1QEEY4iQhDCQaoYgVAfoICCJKBGXm1DpAqChEIIBOipx/oAEoE8RAKpIkJ4RUJ5Q6JWCWRrUq0QkUeqSYwSCCYxwCYJuQlaH6c94447vu8bd3z3+odD9tpZc/7mb80511x7r71O7QnZ8eEim0UWFhYfBu7cjrCw+EuVhcW77/71PVMLriZ9sem/d1IRO7ZaNAhsn5gu/hK/ZfcWC4tG0mL9VwtN1/9xdCcq1cJiyc/mf+/wkqvjLCxC6YHbt4RnxEyMJJPS4lHwL+HF9leWfnFtxW7ycvFZjuclzp33HC/89Z1Pmw+f+zHi3TUXnYN+OvvlyYhde/IKv9v43rGWj979y3XE927H9x7N4aZmKNnl/QkNacLykvipumx6X2EJyjh1P+sgtDwtfeLBh/F5hMkssXeWtn+fMAYvo6SK56Za3zFB+y0oQEQehRh+Xc+iIFGoiQ9MbRYiiO/dXjxMOzKZ0zr8kbklaetstQY7ZpybNPI/NDf8traSlnmsVWOWcXTFneDuB95iMKT9k/kfIzKZXuHr5n+2ZU/IyvP62HVzBrExu32JqenLUDJyx06YmRf66QRIlV3WeKOOMI62RzZEXT3mXKXOnn16wi+qAVDnDRzpS/EzgkKaYgklFTVHcFuZWb6NmDIiNzN+s5OKHTuR8/iEIEdllatqvvZbfO5UvNAu8/H51P6pZ3bbYZRJFGEiIbYzGc8RqLdxcYPTHcJsVEi3qiDZx69VpY0AmKWbYs2QRpspSMViPdnWbwrtl55j1Y+FDdmFmwQIO4b7RBUWB6CMtF8xQudLNWkn9oSYbL4y0dGIdUHk5K9e5di/1Ph0KSN5BeSLnnQUjcXrwHyl5kx3TzbLCr1/6ukgdBOGU7x2w0NPqZQ4ro5Q6pNELXiIcV2hs8tM8pJtoSDxR0SOdzNGqIDmHFHOEB3q6oHxEmmTmk0xcGKqMIEywcA/KhERfYmfSprriMUySqKXXS4Ep4jgEQcZ52UeWKiik28y4zsFziFZkRf1uOrs8lyh00KhGlqDSaGkVexanrwu+Ksz2RrwHlRBrbxzD8rgZYwTyj9BJ5ZK8hccpm+zSybvOUEfuje11qca60Jq1NvJ0OXJVLkWYBPKRehx2gWIjpgG+mAGNolThrsODibbZhF8iZ4ce/zuWknURZcq7LhseiNvOa/cYH1gzud6x4/vmj2hp5mKbP9ReDxXmkSxfAflt6iAbPHzvY0K5KKLf11+/OqZrauG3GgyhWUsSLBNrQOmKv7Zq+pJLzQM8PicE+VDuzPPyMI5yZKQSsLNVKE6zcMz6GIvB7URbo8L8OcIPDSzBZO50qxCmWS5R05IjSRqjbwZWsVOREEDTl+2zZqK/8YyajAHP2qCcuVWR2GrtvKf+0cdPfknyH9NQDE6IwPOe/ALLP8CsA/1itBcrQTaKtwIZItil5p0z24SPdlCRULSeqZd7JEfYcCMOXwDBNuTQBb9nRE/kjHR4+EQK98EeAtW64gXkiFD4bz2nVOoXPumRENmwcQPsg5CmRb0IXlP3WqXDje5yjugXc8HCZ2b6mIFSoiUFNwd9t0+OZqhSnFdgbu7nf9jY6j0LHpwNoXmf73j+s6rbM6xtQrkF7bYJPRQ6dO/AUwVPuaE5XpwM7AD39QFOKs3x+kaR2YIy3kFXXslR7L7FQxGXh2LmFqond6AHcd8vAwEAbbJSei8TSL6vpY+0H3aPC4N4gIKsv0XoTplOvA0CRN42XUdYoFrXl6K6NamHmc7hE3ckGo/rMfZpacjj8+0dVA0jcxkkj1MHjIzu9bnMdZF6CVMJSeh4HxmXSRnI+ijI7KhDFJaI1y5STCrtRezFM5VNZNHOAJYkuGDAs2tVHu5J9EjB24moDTVTRa+6FjYB66y7/0W+sOFsyoqc/8yOIq2+su6SOoqSCvCJj+tIm65riBt0I/kNSCfAY44VPZsCmmxlxMet4+Q3w8LcePG4ws0WueDbELXe4ApajIJoak5KC9+1Vf4YfI2MNOSPKLgwgX+NZMJUd+OP875gSovRZOOsA3q5fPe0EbFnlZo/8aHmCGhf6Rv3jr/52/hzlXEM1hzrt/0GZ/pcJG+wPRnyPH5lu8iK+YvfxtwrjJnt7YN830skgr+ze3kGVGuQeQ5f/Hh/+a3/4nbbeR4RvbU+HGrmE1ZTyppgu3b1y9e/+n6FTUljf7mRHvlJ2HOVFM8q0vN7w5GfFxov6ZpleeFcytXyixNvX/lgLeSRzs/+OxjfPZ6h5rB22HmDPf33dvj1vWPP55XcHbtajblcPq3ZKTpYtenHw8GbfDePI/o0qmTiZUvJW3f3oK4RSSaMX53aPXqSObBHTvmAXz+cWF9eFPFPOovz53s3ftWzX+PmuLOQqtYgmq8z4nhkwVEjmKVt5JzNIOlo88uVRSl2shpqbdgAPyVPqw+sE/z9OeltOO/eACwddVTha9ESYQVJPgBqh9uiyBamfNKOdGPN7OMg4JNb1PfRYaO6HYRV70Cw2PUPGsPhpZaIk+MO3nRXpfWMd6eAC0O2xWd7tc++Mow21yqvxAxZ68qN01zWZEjMeVZynZNKlPgcbDJ9RK0iTFMeF03cO3gk3uIMvTNuOhdt5ROS9e+rjvtkKdtZE1qfn34jbs3c9S/vW4o83TpppZw+fJoqMulrUSnNyC3nUIHpxFTwjq+dpFm/FmniJbTzDOSwJcj2Keqckl6aMZR54ncddw29HWIESmf8qhjtuiSwX8nzoEG+TcYCqNazi6Clb9OT83DtUS3fljPqhvhvaqLL/1GOoP8zCslkSlQ/bmSjM+wPq98CTYXfmO3mZuuP5ce8+c2sP4cpepxBYkKtP4pHI+ibYtc/tyCXszif3NnPQ1S/edUKW4uC/9TQ/JdPBdS/hS05ELiZ/+mDzR6iyOv+DWvDI0Yvt5YuZl3j+//b6Sh10b8Sx9hx0/W5QR1X1bkcE555hhTbYveqPg+6E2mMF+lWkWvBf7QfNvUvLHix6I3nEn+4IR9TvSD1H3S4aWB/8peecbDU+yZ9sVYJXYa+RpDeNUNq/l6l62HHYTJ6Z3DhlfdhgsuSvE879Ew6hc8Z3nN2fuh/1/kQhGNlaOtjRf6aG4q6FtjCKobGvk5UkTPbFy69+usRsWaWW3y6n6ym6X5ZdvSMt/p4dTpls0NUjrLAUIZ1T/yYviC0uJp6jDDRxA5qqZqhJpzUeFfYPADQMorwNLZ9XwmBnH/IjkwJTW/XbD68e0d9r5ZMw9OTGan5SJ+8dXeRcoZOFwIpIro+TrMGnpQec7sE42sPcsl2RAcWIwZzBneQiaBmb3pDhAsW7i/FZpOVWDld7CGTQP7GbyVfSIYq3H3nbIddk7Cr+oinRTYLhk8kNjuKh/gRduldu11wEPxIWiDc1sAVejWo4CISl/5rCKYX2hSeb5IBglZjfvYX1kdZO0ZVMazz9Xrl5v6lGC97niPqoiaNAm0rhF6YzdH0DHOEDZN7CSugMW09M2G7TGVcTyyT6S8kCcQgW2EfAy2YRBXMhxGQROlHgGnyKnWunzezdlCH8F+hiRuJEPxpSCBjh4gyRnyVW9CWVQUNuVa+XfrZFwwpPgIFbekctxasSPgQVGcLuwjR1S5JA5F7HbNwQ4n+vEZKXCHwY0kryKtg0m1FnKy4+JJAO4gsaUJcfgcgO0aqPpccKhrL6CF5Uz1pYiEjn3tDbS+/tcCJTvQo2i9o6wXQSVhD1lCgfxs9siZImegiLBrVXHnSYSgjkQpOtie3HKLt0ax42NyHLgpie1DK9Es53U7V+Tb4NxlBBqJlp9q439/Mxplt47hLnQSpo3HloVqZ/lvaLLGBNFqfPpE7Q6HUNe2ny4rDFPHDQ2XkCX56PrpvLpgdg6hPG6E7XqgHBjA3yQj+9RHCIPxoE9RSohEL7IG1Pslgvpmy0g+833a64ydLqr/+qJLKOJK3WJ6F8UNca1u8Vny+va8w8P4nwhAVFFrT4E3jZ3TQh8TOJS4VanvSZRMQlQ8HalkH2AYM0ICBRhw2dU1Oqmt2mPhvdkjP/TDsdrXo2GJWxVbrK4/Cra5HmUnDZ8iS+vTK9YEfUVmNUUXYdcOkVi8lAC2uIMeVLIhiJE3r6VIlX5Fhie5kkqwEPVMoYENN7koA/MOBZFEzyUWaiX7IS1UVkFU7KtYbXCH/EC9EUqxhPdvhIQj+NsX0WQrdw064d4t0AJqx4Uhi0oboUMFWEgf2o0rSKEdDzvNSPRUEk1m6dy4yiKJrE3R2VEkg9ULcw02BzvD9vsPYBiFPiECT4V6uHb9robyt/XjWzX/h2rcu5/d6QZCPy4UOb22LCrPnhpsmsyZ7pyGbvPfnnPm5g83T/4uOYovh0+3N9Fic8BRWfXJ3kFwV29i9cGeZfNdLVoD5p9vXamfB2hxNGG+k8WwzX/BbdoUKMydG18hnukZDHbv/jZEKaxlcWbvJxSLnvgZNX6ASLUeDvaFlhv6GPq+QTTJN32qlAuWxpN81L1JMvBDvACv7E+4Bn+xdCS7YUGCbkgMz5oajAdE3wJZYt0o+zrss+RsRaQw9thY8wMlcp7nieDY2TvdNf5L+lYtjFCSaxaVIsmd1TWik527n68yyeuwzVK3XIZh3CQINzGdMznNL3pEzn5WYe8Wu04JfTFlZha1BuxlTd5BhvpGUD2roMmq2hj3l3dn1e3C7AZCwYlu421NbYa6zwkQ5XcGPveBdo50EhfBSpEayxpcMDOcrpHGzJG20t/zJGAiJJzTkzJmnCR4wg1PQmmslTjSi+Tc3f64Pjs5VzcEbP3B/ukAx7DnuVW/ELS1sb5Zj0riBTINZr5kkAlN5UC3o1iYiYcT0eFsQwZdi3b1bLFH5fpib6dTlKoOH6New8oqWGrY9pirjeSmzaW3tnZPHEECkhGTz4AdvelW9bVx2URU/QoqqR0ew4mBj2Jkydj6WG/l2uemQkuHR9SPvLjg+O7kzF+z7XL1qqxIAvdZH7u1S+Y2TSX4KWRgm0/PgZbch6ecBH5CXt76Fnvr2CrLA48uTLiMSNLw2v59sdM2VW1M/lm3iuu6u1XwCGisnReD+/TaYjlA65OQtj5hzY2xlG71xVpYCE11FnKBo5e5iyNnjxEeb7PPnKAvKeTeas4xtGU9J7FzF2JXZVsgjKI+uBzT73zsIMBM9COqzCUSK+vZ7R2xkdROmtoD0KguxGXn57NSY9p1h6UXJnokbrKopbeahPAscYJ+oJXT7Pp1i+ukT+SyMAXWBbezgPDwU8Ym95KvyTsqhvlT6JFNAXAiBmUfeLqhkXBoeOWG05cbfUiFXXo1sK/jmEtuaQJ4P8ULMh/TG0st/Sv+mTn7pGrSzZCjTqNWfRlkwoXpiQ5XIJz9w6hyiX/f7HLrWJ6a2JDX0ql0Fd+nbWW5fHXQFWBa7lbIKug2juGnmY27L64JQpHrFldYBgXCoTSS+VFnFOcn18tUQENoEs9O/JNmYmNDjPfv3njQU3nOZuHdzRJBFflTHiKkINUm12/swoT6bMK+PnV9Nsl3aj/q2s3ljnfbgg91YZJQIW6T52qU+21wn2dLHezbk8G9MMo1U8FQcAeS/KltpajtZxcFC8u7i1BWR87lY6edXxgY9knEDQTblXbh/tQFWd9uMlJCbFBlWB3Z135YPcAJzZ39FQOuTyDvgVQi3vM/fR4D+8yh3wPqcr6Fz3TBDzdGn64pnSlFFqZW5+xt934+kqW3ol2rinBdkpVyBulCzf0kuuZORHHrVLTMLbvR9TxWjixqVfqexNZ0ph7uzlYKDiyLQLWMKtmI8Qg/1vDzx1WXbh0keyv81pdLFarpajWeX0bI+UB2dyYSJXHLsTqCGwFHpzm4+fyCUa1PQG2VKcIsClpBDF550YYZdD4lf5prNEy7iV2qqLjAekzpeCv84OmmOIMRmnHSMqtfuA537Hl40vqcM9TG6tZdHIEa8+Tz04ww4hp0Z803HUysizXv3n1lRxM0GZoQHVLw8Js4V/vcfS6yCH5NY+7o17T81neJshQK1kWYEIcfTsHty2mgDtmvvjE6G0/p3PY8NQFrjt9o2zZmWmbB3clqj9h4kH3SBoOUamSi/qFHJhaDpgJ7RA4KVnFKeX86JWW8VlqD+6geYC7HOTmi8YsuyKIjBpPB7uq5JXf3wtLCeqZGJNHN5BXmTEv1a7L1+z2ku44koz4vWB1v2MuNi3at/FvNaaZUxbP38xOwpTvVxmGqjDJenM/aMRDrhB/Oa6nNR8c6tqOZLtEHC7juzfrIUMiFAOuf5lbsAR66BKaEG8qqd35FQdfl1ZqiMNZ6SO7TszLSAVLXUHv29DRnulsmdOWFvsiNg1HxqNTDo3NTrbRXiKQHU1fm2urJMkH7mJwqufRidUgYyM2n48EV+/uFbrzdLwSAepW9MQXVdXmiPjk7AUwFUp4n/t1JcHDbwwjVNTop51mFTAjlBT/vgf87XtQ5GrHMPVEzwOnc8XsjeN0JHrbM/Sb4rMovek6Ppb/Iz+8XW8VknHeNPquRFptY49o6vcB4VYbLncYBD48fMQcUqAFSEM8V20XBtcxQyo3FqV3Nk8o9v0/3ZbSYzCf6+mohXJcI82r5febHhpnfbTWZH3bKXtUDd2SlYv1B2H9LtTEgMyVgX12PFydl6tpid7pBlGuwuuwJjggmM3JEnS8lHKCZX53Bdaa8mDbFX8cajly9Oisop1XjXS7WQl+Jc8TtPdk716TtjHmJKpqMXF318Tzc1kt52CDp5xfMIn8b+DYs5BQ9YJ7a4XNQPqTw15PzPSJ/9Yc5Ym3m0R5N6HCu2k70E4MCnMD8fK2JO5PHzbjFg081NgmzlaYl7z3ii16yDj7TPRcEWO23pKrUVe5sml5o1AsHdaYQbzItFLueVeXOVk23jFe80N8eBKN88th+7oG9wP1MqoqeJyXcXGnXWhh1XR6lDotb2je5P4elTjUwQ7PHOA83+MlNS10FfE5FEkdmpvyOex+kCrFV9jCjJOoL+dfgRuWPs9esOEdjiKfGHSXTTy6oD6FijhgE8/NA24boBkSIbHJUKmCmsQlg61HsbXre+H5jAX3Y4DFwQ73AW8E23MutAxbiTzdqVeo0Ox0oZ7iTnLAi9fVPQ+lWDYD3pYE+4czNEeS8MyTtptWOwih5Dwldjx/CZBHQyztQ5AmkXYG0gdTb0Wha/JYuVkbRq74NQlEWqwhlMklGO9qlbyNsIKOLsHI1bgMIloPW5YMh8z5T/wRrSkKouVvMtEDKHWcFNfddlyFS64JHDVXaoQVI14LOMsQXMkVjLrGMZ40JL0Lnd7aykwjl+d5B25WH5wkZ30qrpSL7MkqjT18cbv9cmX9g9Mbn0gWZ+I/LFhxqh1sNVtD5c0DrhEzjWlu0YJ0OOsnnq6D3Y6TQNX5csF05OuAV9BvGI9L/d0DfwCgP4/E77vZmANFFix+ppjorZWVh7TMCdtSXpNb/WNu+PDaWHK/Lg15pyj19GYP4/kj05TzbVHWnRw6pRjqNttwPfN1y+ncP+QXrYvUzpHig77i67UwMd6G71Z32eyHMCEogyktZE/QPioHW15HoWSSJG9yknF0Al7cRCIWdZ8PgBQxtITkMXMk31UWAVuH8YjhNq07EXyp9+JETiDU32jSHhq0pXKcN0LNoVBRmaNxPOdXLG/fmV2HCNhR1/hhwfsNpZkpXWsoGYmvXfmH7Xl6UkjbRdGsg2nn1Uhew5ObkHefzm6O3VL5wT9hPdP7Cp87VVKsehXcl1aof+MS5bw4dHXTBcq8kqS6xU5+F7HMm9sBhU20fCeUVlsFYu4o2mz4PEYDtksHkyxULgqXLixi/6hOXgCjBZK8a93eoS/XvjnuCilyNte2LzgG+P4zf8XD9C4eykpF7R4TO1VCXS5/8p4I2xOE1iYe2vxhQtTnLmApzccc05eS4B7hSOJn56kmBQj1WyyrPnkiI9ebWLrhXpSfKcd3B/9PWc0fWuXP16sFYozaWYbhqr786yDLOshjd2vrkhco2PVSO28wdAleKX2lMw8+BcqEdXlrYdMI+Z/k95r8YngZeeR++J+bmAl3RG+n2RjTyqI26c/QV3I5wq8Yr8LSXKH+C9i90vRwa/RJcfXDaOyv81A5+1wQRYtxU/WtKmNAvHWQ3RNy5tPQxB3twJ5gdL+54bQoYW7CRjNRdom/e/S/i+MxsZEjZpdeAVXZ896HsLgdSFYJ8bXQR0Vd+wB4Wk5FVzDfVboM1J/OZv959w47L5+n3vWR3D4294j+6ZvG9PSETpdixz980MdG5amo3LO3cW7hv4f5PhDtxBjsmNhrEsXKJvXEmQTEwlAyWicEyLOiv3s+dSuCmz4H+pOl/LCX8FtWsXG1+FJLAi1YaAa4ekA8Ak+w/4l+JCHGEkKkBzNTBC5Ciw6A/YmcBr/2xCj57m1ReOxAd1y5knzkAH13F8w34IyfeP9FrqDz2cN/KAK5Rx82NGc/vLApoL2Y1RbcE1lxzGorLHpBtQoMdrjaA5iyKQ6A3QgF2Eh3YD48T2+Jss56YKhc/ndTJD8+5NdsGTFB53ul/VNPZ4F0V8KBYiqZW3j1lCYekc0xJsszKGx8ZAxeyyQGBLbHwgIsfzdJyQZommzNzw310euBqY3YRCa8PW+2/Puji0tyZn+UkmoHX2FMWs23KXgcNriaUT6TmJ3pS4xn0SLtUV0AeoUrL/6M3pH8D26BcbxMwaNLPr4gjb4DgEI/y0eHHBw4sqkwZDouTaWroQbCf9JF7ICUBp8h3vumG9oh+di4ZYLjbJ7sKwTXgpqlYP4GH4g+jPJTGrU+uCy4pRsS72uPWVh7lqzGnPKdQQCSIFd1pczhsuSUC1hy1DMAy+erhmmyqqcrzpcoVLmgGWvQHT2p9PyLEDRMdVBW2pyAbWoRwwcVUXuSLImAU9WEQx6TK7tw7CGAZMrkVBWnly+388Y8eutRkCZ689TChrHXGhEbe55z7g6qlPWyTaTHdrnBh7JPdzRj6ra3TxX/AmdYjrrdJdriJz+fGNpOP9Kw8UPFPvtonRutVhYVL9Gwoalkcr+6POk6QkSMrt6Gj+Rcx75DVayt/2dmyAhPGr5CJtinrbAI//lz5Ez+Flpt7OJEhQw+Rd6F1tl4kD8RnyMKvIbzgjynZvDlIBdtHQQNSl0hgbsJJ6OM/ErtKZomLfZtG3sJ9C/f/AtwAPmRKwcvV84BJb93Aa/BME5KDzN/1sjsYPfkaPvjTfywlW7GvcKRvlLPmcnfEd6E3TazSN+BeIa8nqPJifXTmmU99YVnbkLqzTKz67yrmT0iTjVPJg7BCzEuZE2cuds3MiriCkPmnn9Nly8Cc127Ok+qoeInn/qowM/lBA68s2HbBPEjkulcvVU9sNw8mBFX1EsWSU/ODzg55CXLlJ/Nsx5W9tMF7zfyo9G1+aWL6zvnRK0p7C+gtoP8MoPSdMO2zX0MZ3ZKVk5ue77FT8ey5rY+m1MOpwugxH+qQHM1pKJLjBn00Nz3l9iL5t7fV6OA3NZnKS1/905/lsiA+tVcOqU3yhJEAy0BgArmse+ZhnpzB0lzy6n4yGp+KsvPi2VaKsCBGqN3yLxZAI0OyzW+v3BPVKSWYwSLE2oW76iZ38nOs6lcANF7Ow1NOMUPxBDibQG+rftoniRMvd7yL1VWVZ45xJEQJZggDa/aZlk0BPrOPK+KX+j77JYF3k6dVy9BOnrzsM29y2rptkh7UXtQ6XV+81clx10DVBwdGIzYMVFb3dXhxwVusz3aBBFfhxlA4KAXhkBPqDPNOjpGddg46qQfbyH5qHThYnCaJUoPOx3qmwLOs4kQvO3fSBj7TMgok0NFT1vK2XVSMMZFLyM+jCu2mt1x609glkCqEc8EnTjeCguhhSqngR8w/yKudh6SmnrhPHCGtCMHFsyiosBGx2nHQi+RVZFJQbAhgG50J1MDbTQTgq6kVx+/dg9vzwH3ycmnjAKl1OD0OP1wijCfp/vYvzmKqxRRS4kXyJkg04guZpjmsVyrZ3K8eb9JvWs8RSK73sp+i1vqH8xkp8f3OV6lDJB6L6GHnDmjA+5sB9E0CPGv4/ZI3PakzEUbBVs1K5JL6o4o735RYekAOBqjBNskhcNlVyyDAu4pqHSsnVpO/dgCuyS/EldLj7VKjP5IphiEULZDPi2To/FF2uEeaQQm8903/H8IAzDDbAu8zRZbBkmSY7EgmPvIAvEFU0HpPpllzY9fpOq16+Mnnp6vy+EzVJjRj3G8RA4OtwzwgT6gzrD7bDhOFkWUwKHBZBnukH/DfWySJwwuSweVWbgxf5bFd/+K56haOJQSyBzG8nU8JC3CsOMPvwIRRLrra6NwmCQegQlWPuOSAVQjAQtrJZiT7AUmBdBOQemsORU21GZJLNvEItrybeFd7d//7s5sU0ua+DtW5fF7bN/j1qX8kjciFOeqC3uaxt4D+HwZUREaOi/wMv/qN6ELyCH5vt+a8VfNWzVs1b9W8VfNWzVs1b9W8VfNWzf+gndrnvOZ3VJs/tf5u6Mf/kg99bcNDsiUrxJt05leWTdNdct/4yUxRp8C86aGiWMMHZT6pnH7NfN8etnd1w9DkaXqufpBhGKycPZ5Ymt0z199oajLunlpHg1Zx1BQWvXviSPK60Kn9MkLqaP/8UQ4NIivO0+MV3SUylzvu0vYIIR4yNNysjAvgVHkKjWxodEj202P2rqFP78m6auWpEfZzT08IIxQD80cwjGsYRr2CajSIjYb5fefK7MkssWIgNdW880wUoyNlj6On6yNzYtkj2BEEJx7dycqeSJiuXwHEc1lWhvwoHjrxyLQSx+3MLt/XrGetFan8ECdGV+Jd5SZwWZTSbQ0S8X3eWPdkdjLYRWPvbp60k2ZljXhZRHfQO2pvxQo6M+H7CvP09rPn7Tdzf2MNsHyf/bKNFUn9eh2A/Od18555DUkx0WaNn0AGyTYYzeyIFtVYfiHJ+nj+6IevGs8a1B66g52NUD8rCIGdROAMtyLmkX07JGt/NAOiBLOyHJHs0mTbzcb4HySN9PctLMYj5o5NmL+VncvCh9bIOeETTU6gXaw8l879FhZRdjc6zJexTfY13HEL/NHX3PsHITcCImylISWYVWfQt2xJtYCC45qJFe1ZxCRwoEcR2x9lUYRIZ+LkoHNrTzqIX467UzmOGpU9+9lP/zPm6oaoZ57Yx2gpLF/YOaGm84Sa3RTk0odEoKTTgSTzMcUcS038fkzcl4X0na48zOjum+7IVJ7YE7Lymy7DoZZdQe2NrsuhDwXM953ExdppqGMIvCH4ZwJceTjoH5/zz5N90KXL/ZZCcgZwW2QKZVbWbWHveVKhUJPa0TzizKQCDUO7R+s/l3rU8GI2U00O950vX7y6Zq6ga0e/JrZmarA0ShclEjMQIdG3nRfVpAW3e2Lw8iDH471t3idK92VPBsCaoYfVYMdvpxoNfyeijnAj5swW9fPOjiQp9A0XZrO7/qMf7R6hG/7nWOM7Fl8K1ctYvsYyZvPYhv0m8RVd3azMOVolveNCmGW4gjogu4JYdKpu3y7f/f3Tyo0Ac2zmPP3cPt8pRLPQH/zlBDw8ya8iM9HC4l6Tr/Gdp0FaG9cI3Xi/aeQZFNZVjHNVwzeWC/s7ViX3d3xTaokEI/36xTYPD8rq8cDWo6BXFZvQleZOzU09DBkitd64MZO1B7WRuOHb3NQanXX7GPpmUhV9dksDYpe/9p6FxeV9oX6Gb8HJh761MSdM3PvqbsbDkZwlTUn19APx6SMR4UJ5zUE+0zLUyhD7rOrp8tyTmftp7w3ndwkgh3qm14rzwr6o1PdNO8oeOH+0A0UhVVxHKYslrsEMy61A9sDC23cGhL2rSIUMAKADjRRkrnZfbgR08uBW7b3gfrgi6lkbLcx3o8kjb+82+n1tXzvWbKasSf9BlMzYHgVL82//xd7KYIXiVh5eniyPHNpsJ3JipY1utKrIt1Eg/lqQ1h55yDV2bsuzsKiCCaq4M2wNBg9PvxHKmexXb3rmgb0ZlnGLHrzvTHSEVpdR+EGzvDxLeU1syKPueA7AvH0/3vw9RESSd+086RX6W+fHxNc91fY/iEaNc9PcFrjIGUizB3t3CHImp3Mm04wxsUlNZNz2fHT4JLG3kQ21Fylawlk3TONHpQeXS7CDm3g+JEKZvJC1DsUQuTPcY3m9KU0+okgTI0vwbj/U6g0QmeVRSY2YF/TeV/zzhbIOlXZmP9Mui3k/XopkzN7tFnJi90TLuHPhpA9NiaSYuyHckJUx4G+9cHfDUiifO6fgJtk5GW97K3gbembFM7FzapqQRnooX18jQpuEAL3svwV99VPUxrltOZS60BSaK+sQItxRon1cxAM2ntj8bDIUUvXdin0G+JLogSE3v72m2KiZCuzJ9e/jFeqX9p9fGDHvHU7GqWTj3rnImfVFYWe3BzFl7LAQt8XFloHuXU+vgeowF0dAUldg/Ki7ax1EtxbEGbFDqP4EtimfYNYIk107q+k2inVohs9k1K/52KToawWi1qyJJYWMgrENT5x/B9AzO4auzBw3eZ92oht0/9B6NOXxkK6G954pUtuJRhwnLjo/v7NEjY8IueEEV53SyCouB3Z8jxne/ZPrhYCP93aPJAdoz5mCJBF10Ee+jc9czpLcyzHY9JjSDDhYHVNsmovbUvonJb9g6ljw56YypbldS9wuXZgf8uIx8VUa5eL2wMBPKr7l5zoLZjH4IqzjwFC+JBy1bL0kqVY1qQ8bHb7b6ViT3bIG3wBr9eEOP/k2DNYs6PjS5ngUu+vThCeX+Mx5XTUqe6PKPp7kNzcDLr2OoGKim5c+zXxTfQlFbDiMr3ylPS2sx15jJ+tzphaRN4JZSCCXQZJBUFQqzr8Asc6+KbmotbtAS4voXmvy2sgi+nTGKL7cioIE5Nb4GADtJhbQtEDaMeyYMfJ51FYVPYT41S310z8dZBnus8oMpoGcyh4FBbhyw7NQ4zNwY5DLvb1v0m8N2td/MKUdCbcaiY6Yj8q+zlFtg1p8jVboOkm3WXjz7/zilPfvOh8e8N/Fjric731KPTmronK0xooRTDirzxwBcT4kFY6tTlsfU6rSYrlBp+vjLLMAbuuGfNF0B8DUJ4azAnfAmtVaVq5hXJ6jlAsWV+t/jJGaDyUStva1DFZtXvY0e56u7hH1C2Ru6C+dgO9d7DXaTF213QoLiympxN6YASY/AHZ2fB0XHXIjw3t01liffOlL1Og/0m5HjhyMeAlHVhbah+EzVbnPyEdolcOzfg3icBjlhQ/uxcbfdddfcycfD3ccOsgY239lOoJLoqhitwZQFT0iye/UAEYr7gdagu/ciQv3OfPjVmquaWTcE/GO0R4IClLihu9zTizS63x4B1bobrShXVDi7DRUv6LRFA2OqPLUzScK02DNBOI2flUXHO+2mhHPUHUhxwvQvN1kJFhSHUNy4zOPx5tKD/1EpmLBYSB0ThpabgAZRnDQ/J1cKk9v/kAOHPJq3/9elFaHtTaR5L/+b50P5RdkYfPTRx1mS/Ou5iPzoetlqh28lswde1iIuLjuFNat6Ag119sF0RIHOterQX+qrrLOGtiRklo9pjWn3CLNAa4dPiuWSuosZ+f4nGhOLBatYbDEPV7E4iVo1xWsyYi8jlV+i18C1Z/X6AuYaSA5WSk2jIjLALlCy52t5WZOreOq12HAq6raRdbKfQZOVIBWd69vD3CmbiDN8/w8m0DvpHFzf3o/+l2LK3aGIa4hEkx+2F0bk2ee/Z/PQMs8TTNQx4f9GtRsCQMs0XRupN5A3u9JKynEAEewQ/dD9ddDu5K8lT/U5D/I6Z8EMOFcktdz6SiQtUhCbMDUHKk155DuWXMFqhbfyNrbvcQUPVlTV5fmXCasPAipWmY+jEAXVFXNz9+fPF3hN1shS7fl/lGitdVnyMDm7Hle40nw2W/AZEl3TcwxM1y+0Vt8Plm+goxczGf+Gk7xGGbNZrfnj02r1oaTusMnUj99nsl0/H0cbCXXL00UzrpqGquY7AeLY51jjwF7QtzCkxWA+CyKZq3gesuOZOMiI3qOcsemZevtrht3yt4oXGxfK1wqqhg5HQRzaXFgZkI8N6FeesF4S6y/leAfAI9lCe23G4/HzhzXLVqqJP5uk9TA65+Upp3DkzTPK8H+YzNe0x7V5ToTpNEoebOwEmB2ZpaO3hz5gKGXOgndr4tkv1IZs0zGZp2ZIPbMb20Gid+cRHF6uXJaY3JMmUns8DM3DizdrsLEFhq21Fy6dHVWz06rY6TJrhHCLMhQuE7pz+H1a+B3zfLvfy/YmMl9Fsz9dkqA4zS5nncZ3KgL5y3I+dvkNs4pYyHfw11jJ38uqbbbaGCW5HwlxJ0ZuZ5LNhWoaVa5vVDNtewnwbGbjUPI+S8k1x+eMRebmiPsI1NMonmNU+VsfJBOWtifyL0s+h4qfLJ2rkJv0t3G9F6adG0VzvNiIl/M4A+VqFOidxl6kvU94FAZO8TD3JWFo3Ucs6ZNWIUYwNieLbK7zJkZnl/OlPk4tPHzJ+w6QueTunnpovk36yv8zziOpgy7cP7mxWeI5Axt/z6AYr48Wmw+fS5LrIt57fQ5usHYljW/gHofkh2OjQlxNOq4xsikv7483i5BFq42f6k5TtkXA8GZ11jf1e6cJM89eR/mrct9WB1M/cWh7pr554H+Idsbtn75/f8CUEsDBBQAAgAIAK94iUZTRczFTQAAAGoAAAAbAAAAdW5pdmVyc2FsL3VuaXZlcnNhbC5wbmcueG1ss7GvyM1RKEstKs7Mz7NVMtQzULK34+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/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"/>
  <p:tag name="ISPRING_RESOURCE_PATHS_HASH_PRESENTER" val="db9fdd1f674c4c1429b7df921f712d9bffd7b2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项目一：PHP网站搭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3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20006</TotalTime>
  <Pages>0</Pages>
  <Words>14143</Words>
  <Characters>0</Characters>
  <Application>Microsoft Office PowerPoint</Application>
  <DocSecurity>0</DocSecurity>
  <PresentationFormat>全屏显示(4:3)</PresentationFormat>
  <Lines>0</Lines>
  <Paragraphs>1687</Paragraphs>
  <Slides>200</Slides>
  <Notes>197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200</vt:i4>
      </vt:variant>
    </vt:vector>
  </HeadingPairs>
  <TitlesOfParts>
    <vt:vector size="202" baseType="lpstr">
      <vt:lpstr>默认设计模板</vt:lpstr>
      <vt:lpstr>Visio</vt:lpstr>
      <vt:lpstr>第8章 高可用负载均衡集群</vt:lpstr>
      <vt:lpstr>目录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8.1 Nginx配置优化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8.2 LNMP分布式集群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8.3 Nginx+Keepalived高可用方案</vt:lpstr>
      <vt:lpstr>课后练习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项目一：PHP网站搭建</dc:title>
  <dc:creator>www</dc:creator>
  <cp:lastModifiedBy>Leaf</cp:lastModifiedBy>
  <cp:revision>2097</cp:revision>
  <dcterms:created xsi:type="dcterms:W3CDTF">2013-01-25T01:44:32Z</dcterms:created>
  <dcterms:modified xsi:type="dcterms:W3CDTF">2017-09-18T07:51:38Z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