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6858000" cy="9144000"/>
  <p:defaultTextStyle>
    <a:defPPr marL="0" marR="0" indent="0" algn="l" defTabSz="914400" rtl="0" latinLnBrk="1" hangingPunct="0"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latinLnBrk="0" hangingPunct="0">
      <a:spcBef>
        <a:spcPts val="0"/>
      </a:spcBef>
      <a:spcAft>
        <a:spcPts val="0"/>
      </a:spcAft>
      <a:buClrTx/>
      <a:buSzTx/>
      <a:buFontTx/>
      <a:buNone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6" name="Shape 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udunwang.com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4" name="Shape 14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vancl_BG-副本.jpg" descr="vancl_BG-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" name="Shape 23"/>
          <p:cNvSpPr/>
          <p:nvPr/>
        </p:nvSpPr>
        <p:spPr>
          <a:xfrm>
            <a:off x="395287" y="6365398"/>
            <a:ext cx="8353426" cy="3073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 b="1">
                <a:solidFill>
                  <a:srgbClr val="5F5F5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北京后盾计算机技术培训有限责任公司</a:t>
            </a:r>
          </a:p>
        </p:txBody>
      </p:sp>
      <p:pic>
        <p:nvPicPr>
          <p:cNvPr id="24" name="1.jpg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0513" cy="688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26" name="Shape 26"/>
          <p:cNvSpPr/>
          <p:nvPr/>
        </p:nvSpPr>
        <p:spPr>
          <a:xfrm>
            <a:off x="5868987" y="6337300"/>
            <a:ext cx="2771776" cy="3751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ts val="1000"/>
              </a:spcBef>
              <a:defRPr sz="1400" i="0">
                <a:solidFill>
                  <a:srgbClr val="FFFFFF"/>
                </a:solidFill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由后盾网提供</a:t>
            </a:r>
            <a:endParaRPr>
              <a:latin typeface="华文细黑"/>
              <a:ea typeface="华文细黑"/>
              <a:cs typeface="华文细黑"/>
              <a:sym typeface="华文细黑"/>
            </a:endParaRPr>
          </a:p>
          <a:p>
            <a:pPr algn="r">
              <a:defRPr sz="1400" b="1" i="0">
                <a:solidFill>
                  <a:srgbClr val="FFFFFF"/>
                </a:solidFill>
              </a:defRPr>
            </a:pPr>
            <a:r>
              <a:t>www.houdunwang.com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4" name="Shape 34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6084887" y="6237287"/>
            <a:ext cx="23749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800" i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i="1">
                <a:latin typeface="+mj-lt"/>
                <a:ea typeface="+mj-ea"/>
                <a:cs typeface="+mj-cs"/>
                <a:sym typeface="Arial"/>
              </a:defRPr>
            </a:pPr>
            <a:r>
              <a:rPr i="0">
                <a:latin typeface="宋体"/>
                <a:ea typeface="宋体"/>
                <a:cs typeface="宋体"/>
                <a:sym typeface="宋体"/>
              </a:rPr>
              <a:t>后盾网 人人做后盾</a:t>
            </a:r>
            <a:endParaRPr i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36" name="Shape 36"/>
          <p:cNvSpPr/>
          <p:nvPr>
            <p:ph type="title" hasCustomPrompt="1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anchor="b"/>
          <a:lstStyle>
            <a:lvl1pPr>
              <a:defRPr sz="5400" b="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Shape 37"/>
          <p:cNvSpPr/>
          <p:nvPr>
            <p:ph type="body" idx="1" hasCustomPrompt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/>
          <a:lstStyle>
            <a:lvl1pPr marL="340995" indent="-340995">
              <a:spcBef>
                <a:spcPts val="2000"/>
              </a:spcBef>
              <a:buClrTx/>
              <a:buSzTx/>
              <a:buFontTx/>
              <a:buNone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8335" indent="-327660">
              <a:spcBef>
                <a:spcPts val="2000"/>
              </a:spcBef>
              <a:buClrTx/>
              <a:buSzPct val="100000"/>
              <a:buFontTx/>
              <a:buChar char="•"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44245" indent="-304800">
              <a:spcBef>
                <a:spcPts val="2000"/>
              </a:spcBef>
              <a:buClrTx/>
              <a:buFontTx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19200" indent="-304800">
              <a:spcBef>
                <a:spcPts val="2000"/>
              </a:spcBef>
              <a:buClrTx/>
              <a:buFontTx/>
              <a:buChar char="•"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47800" indent="-304800">
              <a:spcBef>
                <a:spcPts val="2000"/>
              </a:spcBef>
              <a:buClrTx/>
              <a:buFontTx/>
              <a:buChar char="•"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" name="Shape 38"/>
          <p:cNvSpPr/>
          <p:nvPr>
            <p:ph type="sldNum" sz="quarter" idx="2"/>
          </p:nvPr>
        </p:nvSpPr>
        <p:spPr>
          <a:xfrm>
            <a:off x="7620000" y="5652040"/>
            <a:ext cx="443171" cy="437070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6" name="Shape 46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xfrm>
            <a:off x="7998360" y="5640705"/>
            <a:ext cx="383640" cy="459741"/>
          </a:xfrm>
          <a:prstGeom prst="rect">
            <a:avLst/>
          </a:prstGeom>
        </p:spPr>
        <p:txBody>
          <a:bodyPr anchor="ctr"/>
          <a:lstStyle>
            <a:lvl1pPr algn="r">
              <a:defRPr i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5" name="Shape 55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6" name="Shape 56"/>
          <p:cNvSpPr/>
          <p:nvPr/>
        </p:nvSpPr>
        <p:spPr>
          <a:xfrm>
            <a:off x="784066" y="6314122"/>
            <a:ext cx="7530148" cy="3848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r"/>
            <a:r>
              <a:rPr sz="1800" i="0">
                <a:latin typeface="微软雅黑" charset="0"/>
                <a:ea typeface="微软雅黑" charset="0"/>
                <a:sym typeface="+mn-ea"/>
              </a:rPr>
              <a:t>后盾网 人人做后盾   </a:t>
            </a:r>
            <a:r>
              <a:rPr lang="en-US" sz="1800" i="0">
                <a:latin typeface="微软雅黑" charset="0"/>
                <a:ea typeface="微软雅黑" charset="0"/>
                <a:sym typeface="+mn-ea"/>
                <a:hlinkClick r:id="rId3"/>
              </a:rPr>
              <a:t>houdunwang.com</a:t>
            </a:r>
            <a:r>
              <a:rPr sz="1800" i="0">
                <a:latin typeface="微软雅黑" charset="0"/>
                <a:ea typeface="微软雅黑" charset="0"/>
                <a:sym typeface="+mn-ea"/>
              </a:rPr>
              <a:t>   </a:t>
            </a:r>
            <a:endParaRPr sz="180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solidFill>
            <a:srgbClr val="AD010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66" name="Shape 66"/>
          <p:cNvSpPr/>
          <p:nvPr/>
        </p:nvSpPr>
        <p:spPr>
          <a:xfrm>
            <a:off x="6084887" y="6237287"/>
            <a:ext cx="2374901" cy="408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800" i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i="1">
                <a:latin typeface="+mj-lt"/>
                <a:ea typeface="+mj-ea"/>
                <a:cs typeface="+mj-cs"/>
                <a:sym typeface="Arial"/>
              </a:defRPr>
            </a:pPr>
            <a:r>
              <a:rPr i="0">
                <a:latin typeface="宋体"/>
                <a:ea typeface="宋体"/>
                <a:cs typeface="宋体"/>
                <a:sym typeface="宋体"/>
              </a:rPr>
              <a:t>后盾网 人人做后盾</a:t>
            </a:r>
            <a:endParaRPr i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67" name="Shape 67"/>
          <p:cNvSpPr/>
          <p:nvPr>
            <p:ph type="title" hasCustomPrompt="1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anchor="b"/>
          <a:lstStyle>
            <a:lvl1pPr>
              <a:defRPr sz="5400" b="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68" name="Shape 68"/>
          <p:cNvSpPr/>
          <p:nvPr>
            <p:ph type="body" idx="1" hasCustomPrompt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/>
          <a:lstStyle>
            <a:lvl1pPr marL="340995" indent="-340995">
              <a:spcBef>
                <a:spcPts val="2000"/>
              </a:spcBef>
              <a:buClrTx/>
              <a:buSzTx/>
              <a:buFontTx/>
              <a:buNone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48335" indent="-327660">
              <a:spcBef>
                <a:spcPts val="2000"/>
              </a:spcBef>
              <a:buClrTx/>
              <a:buSzPct val="100000"/>
              <a:buFontTx/>
              <a:buChar char="•"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44245" indent="-304800">
              <a:spcBef>
                <a:spcPts val="2000"/>
              </a:spcBef>
              <a:buClrTx/>
              <a:buFontTx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219200" indent="-304800">
              <a:spcBef>
                <a:spcPts val="2000"/>
              </a:spcBef>
              <a:buClrTx/>
              <a:buFontTx/>
              <a:buChar char="•"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447800" indent="-304800">
              <a:spcBef>
                <a:spcPts val="2000"/>
              </a:spcBef>
              <a:buClrTx/>
              <a:buFontTx/>
              <a:buChar char="•"/>
              <a:defRPr sz="2400">
                <a:solidFill>
                  <a:srgbClr val="30303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xfrm>
            <a:off x="7998360" y="5640705"/>
            <a:ext cx="383640" cy="459741"/>
          </a:xfrm>
          <a:prstGeom prst="rect">
            <a:avLst/>
          </a:prstGeom>
        </p:spPr>
        <p:txBody>
          <a:bodyPr anchor="ctr"/>
          <a:lstStyle>
            <a:lvl1pPr algn="r">
              <a:defRPr i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.jpg" descr="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80513" cy="688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hape 3"/>
          <p:cNvSpPr/>
          <p:nvPr>
            <p:ph type="sldNum" sz="quarter" idx="2"/>
          </p:nvPr>
        </p:nvSpPr>
        <p:spPr>
          <a:xfrm>
            <a:off x="468312" y="6524625"/>
            <a:ext cx="443171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Shape 4"/>
          <p:cNvSpPr/>
          <p:nvPr/>
        </p:nvSpPr>
        <p:spPr>
          <a:xfrm>
            <a:off x="5868987" y="6337300"/>
            <a:ext cx="2771776" cy="3751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ts val="1000"/>
              </a:spcBef>
              <a:defRPr sz="1400" i="0">
                <a:solidFill>
                  <a:srgbClr val="FFFFFF"/>
                </a:solidFill>
              </a:defRPr>
            </a:pPr>
            <a:r>
              <a:rPr>
                <a:latin typeface="华文细黑"/>
                <a:ea typeface="华文细黑"/>
                <a:cs typeface="华文细黑"/>
                <a:sym typeface="华文细黑"/>
              </a:rPr>
              <a:t>由后盾网提供</a:t>
            </a:r>
            <a:endParaRPr>
              <a:latin typeface="华文细黑"/>
              <a:ea typeface="华文细黑"/>
              <a:cs typeface="华文细黑"/>
              <a:sym typeface="华文细黑"/>
            </a:endParaRPr>
          </a:p>
          <a:p>
            <a:pPr algn="r">
              <a:defRPr sz="1400" b="1" i="0">
                <a:solidFill>
                  <a:srgbClr val="FFFFFF"/>
                </a:solidFill>
              </a:defRPr>
            </a:pPr>
            <a:r>
              <a:t>www.houdunwang.com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68312" y="1484312"/>
            <a:ext cx="8207376" cy="482441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/>
          <p:nvPr>
            <p:ph type="title"/>
          </p:nvPr>
        </p:nvSpPr>
        <p:spPr>
          <a:xfrm>
            <a:off x="468312" y="404812"/>
            <a:ext cx="8207376" cy="6477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600" b="1" i="0" u="none" strike="noStrike" cap="none" spc="0" baseline="0">
          <a:ln>
            <a:noFill/>
          </a:ln>
          <a:solidFill>
            <a:srgbClr val="C025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355600" marR="0" indent="-35560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»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71247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Tx/>
        <a:buFont typeface="Wingdings"/>
        <a:buNone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2pPr>
      <a:lvl3pPr marL="1366520" marR="0" indent="-28575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3pPr>
      <a:lvl4pPr marL="1815465" marR="0" indent="-32639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–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4pPr>
      <a:lvl5pPr marL="2125345" marR="0" indent="-22860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»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5pPr>
      <a:lvl6pPr marL="2582545" marR="0" indent="-22860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6pPr>
      <a:lvl7pPr marL="3039745" marR="0" indent="-22860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7pPr>
      <a:lvl8pPr marL="3496945" marR="0" indent="-22860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8pPr>
      <a:lvl9pPr marL="3954145" marR="0" indent="-228600" algn="l" defTabSz="914400" rtl="0" latinLnBrk="0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/>
        <a:buChar char="•"/>
        <a:defRPr sz="2000" b="1" i="0" u="none" strike="noStrike" cap="none" spc="0" baseline="0">
          <a:ln>
            <a:noFill/>
          </a:ln>
          <a:solidFill>
            <a:srgbClr val="FF66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spcBef>
          <a:spcPts val="0"/>
        </a:spcBef>
        <a:spcAft>
          <a:spcPts val="0"/>
        </a:spcAft>
        <a:buClrTx/>
        <a:buSzTx/>
        <a:buFontTx/>
        <a:buNone/>
        <a:defRPr sz="24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://www.golaravel.com/download/" TargetMode="External"/><Relationship Id="rId1" Type="http://schemas.openxmlformats.org/officeDocument/2006/relationships/hyperlink" Target="http://www.golaravel.com/download/&#13;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 idx="4294967295"/>
          </p:nvPr>
        </p:nvSpPr>
        <p:spPr>
          <a:xfrm>
            <a:off x="755650" y="4228782"/>
            <a:ext cx="7561263" cy="1524001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>
              <a:defRPr sz="8000" b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rPr altLang="zh-CN" sz="6000">
                <a:latin typeface="微软雅黑"/>
                <a:ea typeface="微软雅黑"/>
                <a:cs typeface="微软雅黑"/>
                <a:sym typeface="微软雅黑"/>
              </a:rPr>
              <a:t>Laravel5.2</a:t>
            </a:r>
            <a:r>
              <a:rPr lang="zh-CN" sz="6000">
                <a:latin typeface="微软雅黑"/>
                <a:ea typeface="微软雅黑"/>
                <a:cs typeface="微软雅黑"/>
                <a:sym typeface="微软雅黑"/>
              </a:rPr>
              <a:t>手动下载</a:t>
            </a:r>
            <a:r>
              <a:rPr altLang="zh-CN" sz="6000">
                <a:latin typeface="微软雅黑"/>
                <a:ea typeface="微软雅黑"/>
                <a:cs typeface="微软雅黑"/>
                <a:sym typeface="微软雅黑"/>
              </a:rPr>
              <a:t>安装及初始化配置</a:t>
            </a:r>
            <a:endParaRPr altLang="zh-CN" sz="600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755650" y="908050"/>
            <a:ext cx="7561263" cy="16916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6600" i="0">
                <a:solidFill>
                  <a:srgbClr val="FFFFFF"/>
                </a:solidFill>
                <a:latin typeface="FZ 大黑简体"/>
                <a:ea typeface="FZ 大黑简体"/>
                <a:cs typeface="FZ 大黑简体"/>
                <a:sym typeface="FZ 大黑简体"/>
              </a:defRPr>
            </a:pPr>
            <a:r>
              <a:t>后盾网 人人做后盾</a:t>
            </a:r>
          </a:p>
          <a:p>
            <a:pPr algn="ctr">
              <a:defRPr sz="2800" i="0">
                <a:solidFill>
                  <a:srgbClr val="FFFFFF"/>
                </a:solidFill>
                <a:latin typeface="FZ 大黑简体"/>
                <a:ea typeface="FZ 大黑简体"/>
                <a:cs typeface="FZ 大黑简体"/>
                <a:sym typeface="FZ 大黑简体"/>
              </a:defRPr>
            </a:pPr>
            <a:r>
              <a:t>www.houdunwang.com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 idx="4294967295"/>
          </p:nvPr>
        </p:nvSpPr>
        <p:spPr>
          <a:xfrm>
            <a:off x="762000" y="5290065"/>
            <a:ext cx="7543800" cy="88213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 sz="4000" b="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Laravel5.2</a:t>
            </a:r>
            <a:r>
              <a:rPr lang="zh-CN"/>
              <a:t>手动下载</a:t>
            </a:r>
            <a:r>
              <a:t>安装及配置</a:t>
            </a:r>
          </a:p>
        </p:txBody>
      </p:sp>
      <p:sp>
        <p:nvSpPr>
          <p:cNvPr id="82" name="Shape 82"/>
          <p:cNvSpPr/>
          <p:nvPr>
            <p:ph type="body" idx="4294967295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/>
          <a:lstStyle/>
          <a:p>
            <a:pPr marL="340995" indent="-340995">
              <a:spcBef>
                <a:spcPts val="2000"/>
              </a:spcBef>
              <a:buSzTx/>
              <a:buNone/>
              <a:defRPr sz="18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下载安装</a:t>
            </a:r>
            <a:r>
              <a:rPr lang="en-US" altLang="zh-CN"/>
              <a:t>Laravel5.2</a:t>
            </a:r>
            <a:r>
              <a:rPr lang="zh-CN" altLang="en-US"/>
              <a:t>的几种方法</a:t>
            </a:r>
            <a:endParaRPr lang="zh-CN" altLang="en-US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一键安装包下载：</a:t>
            </a:r>
            <a:endParaRPr lang="zh-CN"/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>
                <a:hlinkClick r:id="rId1"/>
              </a:rPr>
              <a:t>http://www.golaravel.com/download/</a:t>
            </a:r>
            <a:endParaRPr lang="zh-CN">
              <a:hlinkClick r:id="rId1"/>
            </a:endParaRPr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github</a:t>
            </a:r>
            <a:r>
              <a:rPr lang="zh-CN" altLang="en-US"/>
              <a:t>下载</a:t>
            </a:r>
            <a:endParaRPr lang="zh-CN" altLang="en-US"/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>
                <a:sym typeface="+mn-ea"/>
                <a:hlinkClick r:id="rId2"/>
              </a:rPr>
              <a:t>https://github.com/laravel/laravel</a:t>
            </a:r>
            <a:endParaRPr lang="zh-CN">
              <a:sym typeface="+mn-ea"/>
            </a:endParaRPr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- </a:t>
            </a:r>
            <a:r>
              <a:rPr lang="zh-CN" altLang="en-US"/>
              <a:t>直接下载</a:t>
            </a:r>
            <a:r>
              <a:rPr lang="en-US" altLang="zh-CN"/>
              <a:t>zip</a:t>
            </a:r>
            <a:r>
              <a:rPr lang="zh-CN" altLang="en-US"/>
              <a:t>包</a:t>
            </a:r>
            <a:endParaRPr lang="zh-CN" altLang="en-US"/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- SourceTree</a:t>
            </a:r>
            <a:r>
              <a:rPr lang="zh-CN" altLang="en-US"/>
              <a:t>克隆下载</a:t>
            </a:r>
            <a:endParaRPr lang="zh-CN" altLang="en-US"/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/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/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/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 idx="4294967295"/>
          </p:nvPr>
        </p:nvSpPr>
        <p:spPr>
          <a:xfrm>
            <a:off x="762000" y="5290065"/>
            <a:ext cx="7543800" cy="88213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 sz="4000" b="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Laravel5.2</a:t>
            </a:r>
            <a:r>
              <a:rPr lang="zh-CN"/>
              <a:t>手动下载</a:t>
            </a:r>
            <a:r>
              <a:t>安装及配置</a:t>
            </a:r>
          </a:p>
        </p:txBody>
      </p:sp>
      <p:sp>
        <p:nvSpPr>
          <p:cNvPr id="82" name="Shape 82"/>
          <p:cNvSpPr/>
          <p:nvPr>
            <p:ph type="body" idx="4294967295"/>
          </p:nvPr>
        </p:nvSpPr>
        <p:spPr>
          <a:xfrm>
            <a:off x="762000" y="685800"/>
            <a:ext cx="7543800" cy="4716780"/>
          </a:xfrm>
          <a:prstGeom prst="rect">
            <a:avLst/>
          </a:prstGeom>
        </p:spPr>
        <p:txBody>
          <a:bodyPr/>
          <a:lstStyle/>
          <a:p>
            <a:pPr marL="340995" indent="-340995">
              <a:spcBef>
                <a:spcPts val="2000"/>
              </a:spcBef>
              <a:buSzTx/>
              <a:buNone/>
              <a:defRPr sz="18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Laravel</a:t>
            </a:r>
            <a:r>
              <a:rPr lang="zh-CN" altLang="en-US"/>
              <a:t>初始化配置</a:t>
            </a:r>
            <a:endParaRPr lang="zh-CN" altLang="en-US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/>
              <a:t>1</a:t>
            </a:r>
            <a:r>
              <a:rPr lang="zh-CN" altLang="en-US"/>
              <a:t>、</a:t>
            </a:r>
            <a:r>
              <a:rPr lang="en-US" altLang="zh-CN"/>
              <a:t>wamp</a:t>
            </a:r>
            <a:r>
              <a:rPr lang="zh-CN" altLang="en-US"/>
              <a:t>版本需求（PHP 版本 &gt;= 5.5.9</a:t>
            </a:r>
            <a:r>
              <a:rPr lang="en-US" altLang="zh-CN"/>
              <a:t>|Wamp2.5</a:t>
            </a:r>
            <a:r>
              <a:rPr lang="zh-CN" altLang="en-US"/>
              <a:t>）</a:t>
            </a:r>
            <a:endParaRPr lang="zh-CN" altLang="en-US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2</a:t>
            </a:r>
            <a:r>
              <a:rPr lang="zh-CN" altLang="en-US"/>
              <a:t>、开启</a:t>
            </a:r>
            <a:r>
              <a:rPr lang="en-US" altLang="zh-CN">
                <a:sym typeface="+mn-ea"/>
              </a:rPr>
              <a:t>rewrite</a:t>
            </a:r>
            <a:r>
              <a:rPr lang="zh-CN" altLang="zh-CN">
                <a:sym typeface="+mn-ea"/>
              </a:rPr>
              <a:t>和</a:t>
            </a:r>
            <a:r>
              <a:rPr lang="en-US" altLang="zh-CN">
                <a:sym typeface="+mn-ea"/>
              </a:rPr>
              <a:t>vhost</a:t>
            </a:r>
            <a:endParaRPr lang="en-US" altLang="zh-CN">
              <a:sym typeface="+mn-ea"/>
            </a:endParaRPr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C:\wamp\bin\apache\apache2.4.9\conf</a:t>
            </a:r>
            <a:r>
              <a:rPr lang="en-US" altLang="zh-CN"/>
              <a:t>\httpd.conf</a:t>
            </a:r>
            <a:endParaRPr lang="en-US" altLang="zh-CN"/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3</a:t>
            </a:r>
            <a:r>
              <a:rPr lang="zh-CN" altLang="en-US"/>
              <a:t>、开启</a:t>
            </a:r>
            <a:r>
              <a:rPr lang="en-US" altLang="zh-CN"/>
              <a:t>php</a:t>
            </a:r>
            <a:r>
              <a:rPr lang="zh-CN" altLang="en-US"/>
              <a:t>扩展</a:t>
            </a:r>
            <a:endParaRPr lang="zh-CN" altLang="en-US"/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php.ini</a:t>
            </a:r>
            <a:r>
              <a:rPr lang="zh-CN" altLang="zh-CN"/>
              <a:t>：C:\wamp\bin\php\php5.5.12</a:t>
            </a:r>
            <a:r>
              <a:rPr lang="en-US" altLang="zh-CN"/>
              <a:t>\php.ini</a:t>
            </a:r>
            <a:endParaRPr lang="en-US" altLang="zh-CN"/>
          </a:p>
          <a:p>
            <a:pPr marL="1508125" lvl="3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extension=php_openssl.dll</a:t>
            </a:r>
            <a:endParaRPr lang="en-US" altLang="zh-CN"/>
          </a:p>
          <a:p>
            <a:pPr marL="1508125" lvl="3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extension=php_mbstring.dll</a:t>
            </a:r>
            <a:endParaRPr lang="zh-CN" altLang="en-US"/>
          </a:p>
          <a:p>
            <a:pPr marL="1508125" lvl="3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extension=php_pdo_mysql.dll</a:t>
            </a:r>
            <a:endParaRPr lang="zh-CN" altLang="en-US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 idx="4294967295"/>
          </p:nvPr>
        </p:nvSpPr>
        <p:spPr>
          <a:xfrm>
            <a:off x="762000" y="5290065"/>
            <a:ext cx="7543800" cy="88213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 sz="4000" b="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Laravel5.2</a:t>
            </a:r>
            <a:r>
              <a:rPr lang="zh-CN"/>
              <a:t>手动下载</a:t>
            </a:r>
            <a:r>
              <a:t>安装及配置</a:t>
            </a:r>
          </a:p>
        </p:txBody>
      </p:sp>
      <p:sp>
        <p:nvSpPr>
          <p:cNvPr id="82" name="Shape 82"/>
          <p:cNvSpPr/>
          <p:nvPr>
            <p:ph type="body" idx="4294967295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/>
          <a:lstStyle/>
          <a:p>
            <a:pPr marL="340995" indent="-340995">
              <a:spcBef>
                <a:spcPts val="2000"/>
              </a:spcBef>
              <a:buSzTx/>
              <a:buNone/>
              <a:defRPr sz="18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运行</a:t>
            </a:r>
            <a:r>
              <a:rPr lang="en-US" altLang="zh-CN"/>
              <a:t>Laravel</a:t>
            </a:r>
            <a:r>
              <a:rPr lang="zh-CN" altLang="en-US"/>
              <a:t>启动欢迎页</a:t>
            </a:r>
            <a:endParaRPr lang="zh-CN" altLang="en-US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/>
              <a:t>1</a:t>
            </a:r>
            <a:r>
              <a:rPr lang="zh-CN" altLang="en-US"/>
              <a:t>、使用下载安装方法安装</a:t>
            </a:r>
            <a:r>
              <a:rPr lang="en-US" altLang="zh-CN"/>
              <a:t>laravel5.2</a:t>
            </a:r>
            <a:r>
              <a:rPr lang="zh-CN" altLang="en-US"/>
              <a:t>，需要重新生成</a:t>
            </a:r>
            <a:r>
              <a:rPr lang="en-US" altLang="zh-CN"/>
              <a:t>key</a:t>
            </a:r>
            <a:endParaRPr lang="en-US" altLang="zh-CN"/>
          </a:p>
          <a:p>
            <a:pPr marL="1050925" lvl="2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php artisan key:generate</a:t>
            </a:r>
            <a:endParaRPr lang="zh-CN" altLang="en-US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2</a:t>
            </a:r>
            <a:r>
              <a:rPr lang="zh-CN" altLang="en-US"/>
              <a:t>、修改默认首页、伪静态配置文件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 idx="4294967295"/>
          </p:nvPr>
        </p:nvSpPr>
        <p:spPr>
          <a:xfrm>
            <a:off x="762000" y="5290065"/>
            <a:ext cx="7543800" cy="88213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 sz="4000" b="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Laravel5.2</a:t>
            </a:r>
            <a:r>
              <a:rPr lang="zh-CN"/>
              <a:t>手动下载</a:t>
            </a:r>
            <a:r>
              <a:t>安装及配置</a:t>
            </a:r>
          </a:p>
        </p:txBody>
      </p:sp>
      <p:sp>
        <p:nvSpPr>
          <p:cNvPr id="82" name="Shape 82"/>
          <p:cNvSpPr/>
          <p:nvPr>
            <p:ph type="body" idx="4294967295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/>
          <a:lstStyle/>
          <a:p>
            <a:pPr marL="340995" indent="-340995">
              <a:spcBef>
                <a:spcPts val="2000"/>
              </a:spcBef>
              <a:buSzTx/>
              <a:buNone/>
              <a:defRPr sz="18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/>
              <a:t>作业</a:t>
            </a:r>
            <a:endParaRPr 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/>
              <a:t>1</a:t>
            </a:r>
            <a:r>
              <a:rPr lang="zh-CN" altLang="en-US"/>
              <a:t>、使用手动下载方法下载安装方法安装</a:t>
            </a:r>
            <a:r>
              <a:rPr lang="en-US" altLang="zh-CN"/>
              <a:t>laravel5.2</a:t>
            </a:r>
            <a:endParaRPr lang="en-US" altLang="zh-CN"/>
          </a:p>
          <a:p>
            <a:pPr marL="593725" lvl="1" indent="-273050">
              <a:buClr>
                <a:srgbClr val="AD0101"/>
              </a:buClr>
              <a:buSzPct val="100000"/>
              <a:buFont typeface="Arial"/>
              <a:buChar char="•"/>
              <a:defRPr sz="1600" b="0">
                <a:solidFill>
                  <a:srgbClr val="30303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/>
              <a:t>2</a:t>
            </a:r>
            <a:r>
              <a:rPr lang="zh-CN" altLang="en-US"/>
              <a:t>、配置好相关运行环境，设置好域名并能成功打开欢迎页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dissolve/>
      </p:transition>
    </mc:Choice>
    <mc:Fallback>
      <p:transition>
        <p:dissolv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7960" dir="2700000" rotWithShape="0">
              <a:srgbClr val="000000"/>
            </a:outerShdw>
          </a:effectLst>
        </a:effectStyle>
        <a:effectStyle>
          <a:effectLst>
            <a:outerShdw blurRad="63500" dist="17960" dir="2700000" rotWithShape="0">
              <a:srgbClr val="000000"/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17960" dir="2700000" rotWithShape="0">
            <a:srgbClr val="000000"/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latinLnBrk="0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latinLnBrk="0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自定义设计方案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7960" dir="2700000" rotWithShape="0">
              <a:srgbClr val="000000"/>
            </a:outerShdw>
          </a:effectLst>
        </a:effectStyle>
        <a:effectStyle>
          <a:effectLst>
            <a:outerShdw blurRad="63500" dist="17960" dir="2700000" rotWithShape="0">
              <a:srgbClr val="000000"/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17960" dir="2700000" rotWithShape="0">
            <a:srgbClr val="000000"/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latinLnBrk="0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latinLnBrk="0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latinLnBrk="1" hangingPunct="0"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</Words>
  <Application>WPS 演示</Application>
  <PresentationFormat/>
  <Paragraphs>50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自定义设计方案</vt:lpstr>
      <vt:lpstr>Laravel5.2手动下载安装及初始化配置</vt:lpstr>
      <vt:lpstr>Laravel5.2手动下载安装及配置</vt:lpstr>
      <vt:lpstr>Laravel5.2手动下载安装及配置</vt:lpstr>
      <vt:lpstr>Laravel5.2手动下载安装及配置</vt:lpstr>
      <vt:lpstr>Laravel5.2手动下载安装及配置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5.2</dc:title>
  <dc:creator/>
  <cp:lastModifiedBy>Administrator</cp:lastModifiedBy>
  <cp:revision>128</cp:revision>
  <dcterms:created xsi:type="dcterms:W3CDTF">2016-03-17T01:19:00Z</dcterms:created>
  <dcterms:modified xsi:type="dcterms:W3CDTF">2016-03-21T05:49:10Z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