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66" r:id="rId3"/>
    <p:sldId id="267" r:id="rId4"/>
    <p:sldId id="270" r:id="rId5"/>
    <p:sldId id="271" r:id="rId6"/>
    <p:sldId id="272" r:id="rId7"/>
    <p:sldId id="273" r:id="rId8"/>
    <p:sldId id="268" r:id="rId9"/>
    <p:sldId id="257" r:id="rId10"/>
    <p:sldId id="258" r:id="rId11"/>
    <p:sldId id="259" r:id="rId12"/>
    <p:sldId id="260" r:id="rId13"/>
    <p:sldId id="261" r:id="rId14"/>
    <p:sldId id="262" r:id="rId15"/>
    <p:sldId id="263" r:id="rId16"/>
    <p:sldId id="264" r:id="rId17"/>
    <p:sldId id="274" r:id="rId18"/>
    <p:sldId id="265" r:id="rId1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63"/>
    <p:restoredTop sz="94718"/>
  </p:normalViewPr>
  <p:slideViewPr>
    <p:cSldViewPr snapToGrid="0">
      <p:cViewPr varScale="1">
        <p:scale>
          <a:sx n="141" d="100"/>
          <a:sy n="141" d="100"/>
        </p:scale>
        <p:origin x="200"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normAutofit/>
          </a:bodyPr>
          <a:lstStyle/>
          <a:p>
            <a:r>
              <a:rPr lang="en-US" sz="4000" dirty="0"/>
              <a:t>Assignment 2 Theory Problem Set</a:t>
            </a:r>
            <a:br>
              <a:rPr lang="en-US" dirty="0"/>
            </a:br>
            <a:r>
              <a:rPr lang="en-US" sz="2400" b="1" dirty="0">
                <a:solidFill>
                  <a:srgbClr val="FF0000"/>
                </a:solidFill>
              </a:rPr>
              <a:t>DO NOT TAG</a:t>
            </a:r>
            <a:endParaRPr dirty="0"/>
          </a:p>
        </p:txBody>
      </p:sp>
      <p:sp>
        <p:nvSpPr>
          <p:cNvPr id="110" name="Google Shape;55;p13"/>
          <p:cNvSpPr txBox="1">
            <a:spLocks noGrp="1"/>
          </p:cNvSpPr>
          <p:nvPr>
            <p:ph type="subTitle" sz="quarter" idx="1"/>
          </p:nvPr>
        </p:nvSpPr>
        <p:spPr>
          <a:xfrm>
            <a:off x="311699" y="2834125"/>
            <a:ext cx="8520602" cy="792601"/>
          </a:xfrm>
          <a:prstGeom prst="rect">
            <a:avLst/>
          </a:prstGeom>
        </p:spPr>
        <p:txBody>
          <a:bodyPr/>
          <a:lstStyle/>
          <a:p>
            <a:pPr marL="0" indent="0" defTabSz="850391">
              <a:defRPr sz="1488"/>
            </a:pPr>
            <a:r>
              <a:rPr dirty="0"/>
              <a:t>Name:</a:t>
            </a:r>
          </a:p>
          <a:p>
            <a:pPr marL="0" indent="0" defTabSz="850391">
              <a:defRPr sz="1488"/>
            </a:pPr>
            <a:r>
              <a:rPr dirty="0"/>
              <a:t>GT Email:</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body" sz="quarter" idx="1"/>
          </p:nvPr>
        </p:nvSpPr>
        <p:spPr>
          <a:xfrm>
            <a:off x="311699" y="229021"/>
            <a:ext cx="8520602" cy="847800"/>
          </a:xfrm>
          <a:prstGeom prst="rect">
            <a:avLst/>
          </a:prstGeom>
        </p:spPr>
        <p:txBody>
          <a:bodyPr/>
          <a:lstStyle>
            <a:lvl1pPr marL="0" indent="0">
              <a:spcBef>
                <a:spcPts val="1600"/>
              </a:spcBef>
              <a:buSzTx/>
              <a:buNone/>
            </a:lvl1pPr>
          </a:lstStyle>
          <a:p>
            <a:r>
              <a:rPr dirty="0"/>
              <a:t>Put your learning curve here:</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E2C47EFE-090B-2A42-9A5D-960A511BE264}"/>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My CNN Model</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5;p15"/>
          <p:cNvSpPr txBox="1">
            <a:spLocks noGrp="1"/>
          </p:cNvSpPr>
          <p:nvPr>
            <p:ph type="body" sz="quarter" idx="1"/>
          </p:nvPr>
        </p:nvSpPr>
        <p:spPr>
          <a:xfrm>
            <a:off x="311699" y="111326"/>
            <a:ext cx="8520602" cy="847801"/>
          </a:xfrm>
          <a:prstGeom prst="rect">
            <a:avLst/>
          </a:prstGeom>
        </p:spPr>
        <p:txBody>
          <a:bodyPr/>
          <a:lstStyle>
            <a:lvl1pPr marL="0" indent="0">
              <a:spcBef>
                <a:spcPts val="1600"/>
              </a:spcBef>
              <a:buSzTx/>
              <a:buNone/>
            </a:lvl1pPr>
          </a:lstStyle>
          <a:p>
            <a:r>
              <a:rPr dirty="0"/>
              <a:t>Describe</a:t>
            </a:r>
            <a:r>
              <a:rPr lang="en-US" dirty="0"/>
              <a:t> and justify</a:t>
            </a:r>
            <a:r>
              <a:rPr dirty="0"/>
              <a:t> your model design in </a:t>
            </a:r>
            <a:r>
              <a:rPr lang="en-US" dirty="0"/>
              <a:t>plain text </a:t>
            </a:r>
            <a:r>
              <a:rPr dirty="0"/>
              <a:t>here:</a:t>
            </a:r>
          </a:p>
        </p:txBody>
      </p:sp>
      <p:sp>
        <p:nvSpPr>
          <p:cNvPr id="119" name="Google Shape;66;p15"/>
          <p:cNvSpPr txBox="1"/>
          <p:nvPr/>
        </p:nvSpPr>
        <p:spPr>
          <a:xfrm>
            <a:off x="311699" y="1719570"/>
            <a:ext cx="8520602" cy="96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rPr dirty="0"/>
              <a:t>Describe </a:t>
            </a:r>
            <a:r>
              <a:rPr lang="en-US" dirty="0"/>
              <a:t>and justify your</a:t>
            </a:r>
            <a:r>
              <a:rPr dirty="0"/>
              <a:t> choice of hyper-parameters:</a:t>
            </a:r>
          </a:p>
        </p:txBody>
      </p:sp>
      <p:sp>
        <p:nvSpPr>
          <p:cNvPr id="120" name="Google Shape;67;p15"/>
          <p:cNvSpPr txBox="1"/>
          <p:nvPr/>
        </p:nvSpPr>
        <p:spPr>
          <a:xfrm>
            <a:off x="311699" y="3850649"/>
            <a:ext cx="8520602" cy="96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t>What’s your final accuracy on validation set?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C1027A39-B87B-284D-96E1-894729E7BA9B}"/>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Data Wrangling</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77;p17"/>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regular CE loss on imbalanced CIFAR-10?</a:t>
            </a:r>
          </a:p>
          <a:p>
            <a:pPr marL="0" indent="0">
              <a:spcBef>
                <a:spcPts val="1600"/>
              </a:spcBef>
              <a:buSzTx/>
              <a:buNone/>
            </a:pPr>
            <a:r>
              <a:rPr lang="en-US" dirty="0"/>
              <a:t>Tune appropriate parameters and f</a:t>
            </a:r>
            <a:r>
              <a:rPr dirty="0"/>
              <a:t>ill in your </a:t>
            </a:r>
            <a:r>
              <a:rPr lang="en-US" dirty="0"/>
              <a:t>best </a:t>
            </a:r>
            <a:r>
              <a:rPr dirty="0"/>
              <a:t>per-class accuracy in the table</a:t>
            </a:r>
          </a:p>
        </p:txBody>
      </p:sp>
      <p:graphicFrame>
        <p:nvGraphicFramePr>
          <p:cNvPr id="125" name="Google Shape;78;p17"/>
          <p:cNvGraphicFramePr/>
          <p:nvPr>
            <p:extLst>
              <p:ext uri="{D42A27DB-BD31-4B8C-83A1-F6EECF244321}">
                <p14:modId xmlns:p14="http://schemas.microsoft.com/office/powerpoint/2010/main" val="1604556105"/>
              </p:ext>
            </p:extLst>
          </p:nvPr>
        </p:nvGraphicFramePr>
        <p:xfrm>
          <a:off x="430775" y="2400749"/>
          <a:ext cx="8125725" cy="1216045"/>
        </p:xfrm>
        <a:graphic>
          <a:graphicData uri="http://schemas.openxmlformats.org/drawingml/2006/table">
            <a:tbl>
              <a:tblPr>
                <a:tableStyleId>{4C3C2611-4C71-4FC5-86AE-919BDF0F9419}</a:tableStyleId>
              </a:tblPr>
              <a:tblGrid>
                <a:gridCol w="876375">
                  <a:extLst>
                    <a:ext uri="{9D8B030D-6E8A-4147-A177-3AD203B41FA5}">
                      <a16:colId xmlns:a16="http://schemas.microsoft.com/office/drawing/2014/main" val="20000"/>
                    </a:ext>
                  </a:extLst>
                </a:gridCol>
                <a:gridCol w="725775">
                  <a:extLst>
                    <a:ext uri="{9D8B030D-6E8A-4147-A177-3AD203B41FA5}">
                      <a16:colId xmlns:a16="http://schemas.microsoft.com/office/drawing/2014/main" val="20001"/>
                    </a:ext>
                  </a:extLst>
                </a:gridCol>
                <a:gridCol w="629625">
                  <a:extLst>
                    <a:ext uri="{9D8B030D-6E8A-4147-A177-3AD203B41FA5}">
                      <a16:colId xmlns:a16="http://schemas.microsoft.com/office/drawing/2014/main" val="20002"/>
                    </a:ext>
                  </a:extLst>
                </a:gridCol>
                <a:gridCol w="655500">
                  <a:extLst>
                    <a:ext uri="{9D8B030D-6E8A-4147-A177-3AD203B41FA5}">
                      <a16:colId xmlns:a16="http://schemas.microsoft.com/office/drawing/2014/main" val="20003"/>
                    </a:ext>
                  </a:extLst>
                </a:gridCol>
                <a:gridCol w="811475">
                  <a:extLst>
                    <a:ext uri="{9D8B030D-6E8A-4147-A177-3AD203B41FA5}">
                      <a16:colId xmlns:a16="http://schemas.microsoft.com/office/drawing/2014/main" val="20004"/>
                    </a:ext>
                  </a:extLst>
                </a:gridCol>
                <a:gridCol w="759475">
                  <a:extLst>
                    <a:ext uri="{9D8B030D-6E8A-4147-A177-3AD203B41FA5}">
                      <a16:colId xmlns:a16="http://schemas.microsoft.com/office/drawing/2014/main" val="20005"/>
                    </a:ext>
                  </a:extLst>
                </a:gridCol>
                <a:gridCol w="733500">
                  <a:extLst>
                    <a:ext uri="{9D8B030D-6E8A-4147-A177-3AD203B41FA5}">
                      <a16:colId xmlns:a16="http://schemas.microsoft.com/office/drawing/2014/main" val="20006"/>
                    </a:ext>
                  </a:extLst>
                </a:gridCol>
                <a:gridCol w="733500">
                  <a:extLst>
                    <a:ext uri="{9D8B030D-6E8A-4147-A177-3AD203B41FA5}">
                      <a16:colId xmlns:a16="http://schemas.microsoft.com/office/drawing/2014/main" val="20007"/>
                    </a:ext>
                  </a:extLst>
                </a:gridCol>
                <a:gridCol w="733500">
                  <a:extLst>
                    <a:ext uri="{9D8B030D-6E8A-4147-A177-3AD203B41FA5}">
                      <a16:colId xmlns:a16="http://schemas.microsoft.com/office/drawing/2014/main" val="20008"/>
                    </a:ext>
                  </a:extLst>
                </a:gridCol>
                <a:gridCol w="733500">
                  <a:extLst>
                    <a:ext uri="{9D8B030D-6E8A-4147-A177-3AD203B41FA5}">
                      <a16:colId xmlns:a16="http://schemas.microsoft.com/office/drawing/2014/main" val="20009"/>
                    </a:ext>
                  </a:extLst>
                </a:gridCol>
                <a:gridCol w="73350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dirty="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dirty="0"/>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83;p18"/>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CB-Focal loss on imbalanced CIFAR-10?</a:t>
            </a:r>
          </a:p>
          <a:p>
            <a:pPr marL="0" indent="0">
              <a:spcBef>
                <a:spcPts val="1600"/>
              </a:spcBef>
              <a:buSzTx/>
              <a:buNone/>
            </a:pPr>
            <a:r>
              <a:rPr lang="en-US" dirty="0"/>
              <a:t>Additionally t</a:t>
            </a:r>
            <a:r>
              <a:rPr dirty="0"/>
              <a:t>une the hyper-parameter beta and fill in your per-class accuracy in the table</a:t>
            </a:r>
            <a:r>
              <a:rPr lang="en-US" dirty="0"/>
              <a:t>; add more rows as needed</a:t>
            </a:r>
            <a:endParaRPr dirty="0"/>
          </a:p>
        </p:txBody>
      </p:sp>
      <p:graphicFrame>
        <p:nvGraphicFramePr>
          <p:cNvPr id="128" name="Google Shape;84;p18"/>
          <p:cNvGraphicFramePr/>
          <p:nvPr/>
        </p:nvGraphicFramePr>
        <p:xfrm>
          <a:off x="125525" y="2400749"/>
          <a:ext cx="8373750" cy="1822520"/>
        </p:xfrm>
        <a:graphic>
          <a:graphicData uri="http://schemas.openxmlformats.org/drawingml/2006/table">
            <a:tbl>
              <a:tblPr>
                <a:tableStyleId>{4C3C2611-4C71-4FC5-86AE-919BDF0F9419}</a:tableStyleId>
              </a:tblPr>
              <a:tblGrid>
                <a:gridCol w="909525">
                  <a:extLst>
                    <a:ext uri="{9D8B030D-6E8A-4147-A177-3AD203B41FA5}">
                      <a16:colId xmlns:a16="http://schemas.microsoft.com/office/drawing/2014/main" val="20000"/>
                    </a:ext>
                  </a:extLst>
                </a:gridCol>
                <a:gridCol w="693850">
                  <a:extLst>
                    <a:ext uri="{9D8B030D-6E8A-4147-A177-3AD203B41FA5}">
                      <a16:colId xmlns:a16="http://schemas.microsoft.com/office/drawing/2014/main" val="20001"/>
                    </a:ext>
                  </a:extLst>
                </a:gridCol>
                <a:gridCol w="653450">
                  <a:extLst>
                    <a:ext uri="{9D8B030D-6E8A-4147-A177-3AD203B41FA5}">
                      <a16:colId xmlns:a16="http://schemas.microsoft.com/office/drawing/2014/main" val="20002"/>
                    </a:ext>
                  </a:extLst>
                </a:gridCol>
                <a:gridCol w="680300">
                  <a:extLst>
                    <a:ext uri="{9D8B030D-6E8A-4147-A177-3AD203B41FA5}">
                      <a16:colId xmlns:a16="http://schemas.microsoft.com/office/drawing/2014/main" val="20003"/>
                    </a:ext>
                  </a:extLst>
                </a:gridCol>
                <a:gridCol w="842175">
                  <a:extLst>
                    <a:ext uri="{9D8B030D-6E8A-4147-A177-3AD203B41FA5}">
                      <a16:colId xmlns:a16="http://schemas.microsoft.com/office/drawing/2014/main" val="20004"/>
                    </a:ext>
                  </a:extLst>
                </a:gridCol>
                <a:gridCol w="788200">
                  <a:extLst>
                    <a:ext uri="{9D8B030D-6E8A-4147-A177-3AD203B41FA5}">
                      <a16:colId xmlns:a16="http://schemas.microsoft.com/office/drawing/2014/main" val="20005"/>
                    </a:ext>
                  </a:extLst>
                </a:gridCol>
                <a:gridCol w="761250">
                  <a:extLst>
                    <a:ext uri="{9D8B030D-6E8A-4147-A177-3AD203B41FA5}">
                      <a16:colId xmlns:a16="http://schemas.microsoft.com/office/drawing/2014/main" val="20006"/>
                    </a:ext>
                  </a:extLst>
                </a:gridCol>
                <a:gridCol w="761250">
                  <a:extLst>
                    <a:ext uri="{9D8B030D-6E8A-4147-A177-3AD203B41FA5}">
                      <a16:colId xmlns:a16="http://schemas.microsoft.com/office/drawing/2014/main" val="20007"/>
                    </a:ext>
                  </a:extLst>
                </a:gridCol>
                <a:gridCol w="761250">
                  <a:extLst>
                    <a:ext uri="{9D8B030D-6E8A-4147-A177-3AD203B41FA5}">
                      <a16:colId xmlns:a16="http://schemas.microsoft.com/office/drawing/2014/main" val="20008"/>
                    </a:ext>
                  </a:extLst>
                </a:gridCol>
                <a:gridCol w="761250">
                  <a:extLst>
                    <a:ext uri="{9D8B030D-6E8A-4147-A177-3AD203B41FA5}">
                      <a16:colId xmlns:a16="http://schemas.microsoft.com/office/drawing/2014/main" val="20009"/>
                    </a:ext>
                  </a:extLst>
                </a:gridCol>
                <a:gridCol w="76125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beta=?</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beta=?</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89;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t>Put your results of CE loss and CB-Focal Loss(best) together:</a:t>
            </a:r>
          </a:p>
        </p:txBody>
      </p:sp>
      <p:graphicFrame>
        <p:nvGraphicFramePr>
          <p:cNvPr id="131" name="Google Shape;90;p19"/>
          <p:cNvGraphicFramePr/>
          <p:nvPr/>
        </p:nvGraphicFramePr>
        <p:xfrm>
          <a:off x="378649" y="2387774"/>
          <a:ext cx="8588000" cy="1822520"/>
        </p:xfrm>
        <a:graphic>
          <a:graphicData uri="http://schemas.openxmlformats.org/drawingml/2006/table">
            <a:tbl>
              <a:tblPr>
                <a:tableStyleId>{4C3C2611-4C71-4FC5-86AE-919BDF0F9419}</a:tableStyleId>
              </a:tblPr>
              <a:tblGrid>
                <a:gridCol w="932825">
                  <a:extLst>
                    <a:ext uri="{9D8B030D-6E8A-4147-A177-3AD203B41FA5}">
                      <a16:colId xmlns:a16="http://schemas.microsoft.com/office/drawing/2014/main" val="20000"/>
                    </a:ext>
                  </a:extLst>
                </a:gridCol>
                <a:gridCol w="711600">
                  <a:extLst>
                    <a:ext uri="{9D8B030D-6E8A-4147-A177-3AD203B41FA5}">
                      <a16:colId xmlns:a16="http://schemas.microsoft.com/office/drawing/2014/main" val="20001"/>
                    </a:ext>
                  </a:extLst>
                </a:gridCol>
                <a:gridCol w="670150">
                  <a:extLst>
                    <a:ext uri="{9D8B030D-6E8A-4147-A177-3AD203B41FA5}">
                      <a16:colId xmlns:a16="http://schemas.microsoft.com/office/drawing/2014/main" val="20002"/>
                    </a:ext>
                  </a:extLst>
                </a:gridCol>
                <a:gridCol w="697700">
                  <a:extLst>
                    <a:ext uri="{9D8B030D-6E8A-4147-A177-3AD203B41FA5}">
                      <a16:colId xmlns:a16="http://schemas.microsoft.com/office/drawing/2014/main" val="20003"/>
                    </a:ext>
                  </a:extLst>
                </a:gridCol>
                <a:gridCol w="863725">
                  <a:extLst>
                    <a:ext uri="{9D8B030D-6E8A-4147-A177-3AD203B41FA5}">
                      <a16:colId xmlns:a16="http://schemas.microsoft.com/office/drawing/2014/main" val="20004"/>
                    </a:ext>
                  </a:extLst>
                </a:gridCol>
                <a:gridCol w="808375">
                  <a:extLst>
                    <a:ext uri="{9D8B030D-6E8A-4147-A177-3AD203B41FA5}">
                      <a16:colId xmlns:a16="http://schemas.microsoft.com/office/drawing/2014/main" val="20005"/>
                    </a:ext>
                  </a:extLst>
                </a:gridCol>
                <a:gridCol w="780725">
                  <a:extLst>
                    <a:ext uri="{9D8B030D-6E8A-4147-A177-3AD203B41FA5}">
                      <a16:colId xmlns:a16="http://schemas.microsoft.com/office/drawing/2014/main" val="20006"/>
                    </a:ext>
                  </a:extLst>
                </a:gridCol>
                <a:gridCol w="780725">
                  <a:extLst>
                    <a:ext uri="{9D8B030D-6E8A-4147-A177-3AD203B41FA5}">
                      <a16:colId xmlns:a16="http://schemas.microsoft.com/office/drawing/2014/main" val="20007"/>
                    </a:ext>
                  </a:extLst>
                </a:gridCol>
                <a:gridCol w="780725">
                  <a:extLst>
                    <a:ext uri="{9D8B030D-6E8A-4147-A177-3AD203B41FA5}">
                      <a16:colId xmlns:a16="http://schemas.microsoft.com/office/drawing/2014/main" val="20008"/>
                    </a:ext>
                  </a:extLst>
                </a:gridCol>
                <a:gridCol w="780725">
                  <a:extLst>
                    <a:ext uri="{9D8B030D-6E8A-4147-A177-3AD203B41FA5}">
                      <a16:colId xmlns:a16="http://schemas.microsoft.com/office/drawing/2014/main" val="20009"/>
                    </a:ext>
                  </a:extLst>
                </a:gridCol>
                <a:gridCol w="780725">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CB-Focal</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95;p20"/>
          <p:cNvSpPr txBox="1">
            <a:spLocks noGrp="1"/>
          </p:cNvSpPr>
          <p:nvPr>
            <p:ph type="body" idx="1"/>
          </p:nvPr>
        </p:nvSpPr>
        <p:spPr>
          <a:xfrm>
            <a:off x="311699" y="219967"/>
            <a:ext cx="8520602" cy="4433513"/>
          </a:xfrm>
          <a:prstGeom prst="rect">
            <a:avLst/>
          </a:prstGeom>
        </p:spPr>
        <p:txBody>
          <a:bodyPr/>
          <a:lstStyle>
            <a:lvl1pPr marL="0" indent="0">
              <a:spcBef>
                <a:spcPts val="1600"/>
              </a:spcBef>
              <a:buSzTx/>
              <a:buNone/>
            </a:lvl1pPr>
          </a:lstStyle>
          <a:p>
            <a:r>
              <a:rPr lang="en-US" dirty="0"/>
              <a:t>Explain how you verified the correctness of your focal loss solution. Be specific; describe any testing you did and justify how the testing verifies correctness:</a:t>
            </a:r>
            <a:endParaRPr dirty="0"/>
          </a:p>
        </p:txBody>
      </p:sp>
    </p:spTree>
    <p:extLst>
      <p:ext uri="{BB962C8B-B14F-4D97-AF65-F5344CB8AC3E}">
        <p14:creationId xmlns:p14="http://schemas.microsoft.com/office/powerpoint/2010/main" val="390688958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95;p20"/>
          <p:cNvSpPr txBox="1">
            <a:spLocks noGrp="1"/>
          </p:cNvSpPr>
          <p:nvPr>
            <p:ph type="body" idx="1"/>
          </p:nvPr>
        </p:nvSpPr>
        <p:spPr>
          <a:xfrm>
            <a:off x="311699" y="219967"/>
            <a:ext cx="8520602" cy="4433513"/>
          </a:xfrm>
          <a:prstGeom prst="rect">
            <a:avLst/>
          </a:prstGeom>
        </p:spPr>
        <p:txBody>
          <a:bodyPr/>
          <a:lstStyle>
            <a:lvl1pPr marL="0" indent="0">
              <a:spcBef>
                <a:spcPts val="1600"/>
              </a:spcBef>
              <a:buSzTx/>
              <a:buNone/>
            </a:lvl1pPr>
          </a:lstStyle>
          <a:p>
            <a:r>
              <a:rPr dirty="0"/>
              <a:t>Describe and explain your observation on the result:</a:t>
            </a:r>
            <a:r>
              <a:rPr lang="en-US" dirty="0"/>
              <a:t>  </a:t>
            </a:r>
            <a:r>
              <a:rPr lang="en-US" sz="900" i="1" dirty="0">
                <a:solidFill>
                  <a:srgbClr val="0070C0"/>
                </a:solidFill>
              </a:rPr>
              <a:t>Explanation should go into </a:t>
            </a:r>
            <a:r>
              <a:rPr lang="en-US" sz="900" b="1" i="1" dirty="0">
                <a:solidFill>
                  <a:srgbClr val="0070C0"/>
                </a:solidFill>
              </a:rPr>
              <a:t>WHY</a:t>
            </a:r>
            <a:r>
              <a:rPr lang="en-US" sz="900" i="1" dirty="0">
                <a:solidFill>
                  <a:srgbClr val="0070C0"/>
                </a:solidFill>
              </a:rPr>
              <a:t> things work the way they do in the context of Machine Learning theory/intuition, along with justification for your experimentation methodology. </a:t>
            </a:r>
            <a:r>
              <a:rPr lang="en-US" sz="900" b="1" i="1" dirty="0">
                <a:solidFill>
                  <a:srgbClr val="0070C0"/>
                </a:solidFill>
              </a:rPr>
              <a:t>DO NOT </a:t>
            </a:r>
            <a:r>
              <a:rPr lang="en-US" sz="900" i="1" dirty="0">
                <a:solidFill>
                  <a:srgbClr val="0070C0"/>
                </a:solidFill>
              </a:rPr>
              <a:t>just describe the results, you should explain the reasoning behind your choices and what behavior you expected. Also, be cognizant of the best way to mindful and show the results that best emphasizes your key observations. If you need more than one slide to answer the question, you are free to create new slides.</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Q1. </a:t>
            </a:r>
            <a:r>
              <a:rPr lang="en-US" sz="1200" dirty="0">
                <a:solidFill>
                  <a:srgbClr val="FF0000"/>
                </a:solidFill>
              </a:rPr>
              <a:t>Must show your work for full credit. </a:t>
            </a:r>
            <a:r>
              <a:rPr lang="en-US" sz="1200" dirty="0"/>
              <a:t>Feel free to add extra slides if needed.</a:t>
            </a:r>
          </a:p>
        </p:txBody>
      </p:sp>
    </p:spTree>
    <p:extLst>
      <p:ext uri="{BB962C8B-B14F-4D97-AF65-F5344CB8AC3E}">
        <p14:creationId xmlns:p14="http://schemas.microsoft.com/office/powerpoint/2010/main" val="366977686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a:t>
            </a:r>
          </a:p>
        </p:txBody>
      </p:sp>
    </p:spTree>
    <p:extLst>
      <p:ext uri="{BB962C8B-B14F-4D97-AF65-F5344CB8AC3E}">
        <p14:creationId xmlns:p14="http://schemas.microsoft.com/office/powerpoint/2010/main" val="2771228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a:t>
            </a:r>
            <a:r>
              <a:rPr lang="en-US" sz="4000" dirty="0"/>
              <a:t>2</a:t>
            </a:r>
            <a:r>
              <a:rPr sz="4000" dirty="0"/>
              <a:t> </a:t>
            </a:r>
            <a:r>
              <a:rPr lang="en-US" sz="4000" dirty="0"/>
              <a:t>Paper Review</a:t>
            </a:r>
            <a:br>
              <a:rPr lang="en-US" sz="4000" dirty="0"/>
            </a:br>
            <a:r>
              <a:rPr lang="en-US" sz="2400" b="1" dirty="0">
                <a:solidFill>
                  <a:srgbClr val="FF0000"/>
                </a:solidFill>
              </a:rPr>
              <a:t>DO NOT TAG</a:t>
            </a:r>
            <a:endParaRPr sz="2400" b="1" dirty="0">
              <a:solidFill>
                <a:srgbClr val="FF0000"/>
              </a:solidFill>
            </a:endParaRPr>
          </a:p>
        </p:txBody>
      </p:sp>
      <p:sp>
        <p:nvSpPr>
          <p:cNvPr id="110" name="Google Shape;55;p13"/>
          <p:cNvSpPr txBox="1">
            <a:spLocks noGrp="1"/>
          </p:cNvSpPr>
          <p:nvPr>
            <p:ph type="subTitle" sz="quarter" idx="1"/>
          </p:nvPr>
        </p:nvSpPr>
        <p:spPr>
          <a:xfrm>
            <a:off x="311699" y="2109127"/>
            <a:ext cx="8520602" cy="640747"/>
          </a:xfrm>
          <a:prstGeom prst="rect">
            <a:avLst/>
          </a:prstGeom>
        </p:spPr>
        <p:txBody>
          <a:bodyPr>
            <a:normAutofit/>
          </a:bodyPr>
          <a:lstStyle/>
          <a:p>
            <a:pPr marL="0" indent="0" defTabSz="850391">
              <a:defRPr sz="1488"/>
            </a:pPr>
            <a:r>
              <a:rPr dirty="0"/>
              <a:t>Name:</a:t>
            </a:r>
          </a:p>
          <a:p>
            <a:pPr marL="0" indent="0" defTabSz="850391">
              <a:defRPr sz="1488"/>
            </a:pPr>
            <a:r>
              <a:rPr dirty="0"/>
              <a:t>GT Email:</a:t>
            </a:r>
            <a:endParaRPr lang="en-US" dirty="0"/>
          </a:p>
        </p:txBody>
      </p:sp>
    </p:spTree>
    <p:extLst>
      <p:ext uri="{BB962C8B-B14F-4D97-AF65-F5344CB8AC3E}">
        <p14:creationId xmlns:p14="http://schemas.microsoft.com/office/powerpoint/2010/main" val="413886657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Provide a short preview of the paper of your choice.</a:t>
            </a:r>
          </a:p>
        </p:txBody>
      </p:sp>
    </p:spTree>
    <p:extLst>
      <p:ext uri="{BB962C8B-B14F-4D97-AF65-F5344CB8AC3E}">
        <p14:creationId xmlns:p14="http://schemas.microsoft.com/office/powerpoint/2010/main" val="298382879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Q1. Feel free to add extra slides if needed.</a:t>
            </a:r>
          </a:p>
        </p:txBody>
      </p:sp>
    </p:spTree>
    <p:extLst>
      <p:ext uri="{BB962C8B-B14F-4D97-AF65-F5344CB8AC3E}">
        <p14:creationId xmlns:p14="http://schemas.microsoft.com/office/powerpoint/2010/main" val="214496482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Q2. Feel free to add extra slides if needed.</a:t>
            </a:r>
          </a:p>
        </p:txBody>
      </p:sp>
      <p:sp>
        <p:nvSpPr>
          <p:cNvPr id="3" name="TextBox 2">
            <a:extLst>
              <a:ext uri="{FF2B5EF4-FFF2-40B4-BE49-F238E27FC236}">
                <a16:creationId xmlns:a16="http://schemas.microsoft.com/office/drawing/2014/main" id="{6185D7DF-E660-306D-862D-FB5A23053627}"/>
              </a:ext>
            </a:extLst>
          </p:cNvPr>
          <p:cNvSpPr txBox="1"/>
          <p:nvPr/>
        </p:nvSpPr>
        <p:spPr>
          <a:xfrm>
            <a:off x="874643" y="254442"/>
            <a:ext cx="6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62318642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lang="en-US" dirty="0"/>
              <a:t>Assignment 2 Writeup</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652347F6-5BA3-B44D-8483-684606466FE4}"/>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98487101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5A821E7D-C53E-F043-BC5A-9F55580F9E25}"/>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Part-1 </a:t>
            </a:r>
            <a:r>
              <a:rPr lang="en-US" dirty="0" err="1"/>
              <a:t>ConvNet</a:t>
            </a:r>
            <a:endParaRPr lang="en-US" dirty="0"/>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53</TotalTime>
  <Words>439</Words>
  <Application>Microsoft Macintosh PowerPoint</Application>
  <PresentationFormat>On-screen Show (16:9)</PresentationFormat>
  <Paragraphs>67</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Helvetica</vt:lpstr>
      <vt:lpstr>Simple Light</vt:lpstr>
      <vt:lpstr>Assignment 2 Theory Problem Set DO NOT TAG</vt:lpstr>
      <vt:lpstr>Theory PS Q1. Must show your work for full credit. Feel free to add extra slides if needed.</vt:lpstr>
      <vt:lpstr>Theory PS Q2. Must show your work for full credit. Feel free to add extra slides if needed.</vt:lpstr>
      <vt:lpstr>Assignment 2 Paper Review DO NOT TAG</vt:lpstr>
      <vt:lpstr>Provide a short preview of the paper of your choice.</vt:lpstr>
      <vt:lpstr>Paper specific Q1. Feel free to add extra slides if needed.</vt:lpstr>
      <vt:lpstr>Paper specific Q2. Feel free to add extra slides if needed.</vt:lpstr>
      <vt:lpstr>Assignment 2 Writeup DO NOT TAG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Writeup</dc:title>
  <cp:lastModifiedBy>Microsoft Office User</cp:lastModifiedBy>
  <cp:revision>12</cp:revision>
  <dcterms:modified xsi:type="dcterms:W3CDTF">2023-01-27T04:15:21Z</dcterms:modified>
</cp:coreProperties>
</file>