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71" r:id="rId10"/>
    <p:sldId id="270" r:id="rId11"/>
    <p:sldId id="272" r:id="rId12"/>
    <p:sldId id="273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778A-D915-4B31-AE32-9D2135784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149EC-7EEB-4E13-9FDF-17E454A2B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FA916-CB48-4459-B017-9B80C6E9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107-87B2-42D5-A92C-64DD80B02C8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77B91-9AE7-477F-BA10-70368429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3E055-BA34-49CF-B58E-5D0F63A5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A50A-FFCF-4FC6-81B3-A4D6ADA6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4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8BB1-5786-474D-819E-823DD468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06537-B43A-4FA6-9696-F8EBD80C6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B33DC-F002-4BAF-9D41-72BF9B54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107-87B2-42D5-A92C-64DD80B02C8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2BCA8-D894-4B7C-9CF6-EE1D30E5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DDDEC-2BF6-4DF3-A368-CEFEE9A2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A50A-FFCF-4FC6-81B3-A4D6ADA6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2029F-DD97-463C-AAB7-08C3A470C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987A1-D268-4E06-948A-0116EF6EE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EE109-BDBB-4E37-8BE3-8BB1C80A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107-87B2-42D5-A92C-64DD80B02C8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6B6E4-A60F-4407-97AD-0B91F825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42211-9A6A-486D-A723-947C9AFC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A50A-FFCF-4FC6-81B3-A4D6ADA6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6403-C541-4D11-9C3B-2FAD2DC6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7658-B5BA-4A4C-9A95-7204DCEC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41BBF-BA34-4DE5-B8E1-1ADD42B9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107-87B2-42D5-A92C-64DD80B02C8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DAA99-3A92-432E-9E9F-C2756718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4DDA2-111F-49EB-BBEC-2B89C0D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A50A-FFCF-4FC6-81B3-A4D6ADA6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9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4170-7F73-47DB-A932-D2A7F985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2C83A-01BA-4BE8-965C-E1E411079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5E681-9342-478F-8F5B-38FD62E0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107-87B2-42D5-A92C-64DD80B02C8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8346A-A509-4DA9-8F2C-7F9C78A3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22F87-DCEE-498A-A29F-C1876D25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A50A-FFCF-4FC6-81B3-A4D6ADA6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9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C6F4-3675-4A42-B752-68C0D811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C9CE-14E9-44E6-BE6F-C69C97841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E4BFC-9496-45B5-80C1-4D005C45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45652-CDD0-4812-9225-68F0009E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107-87B2-42D5-A92C-64DD80B02C8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A599D-EBC6-4BCF-A8BB-08CF626E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623F-5705-48EB-B957-AC49D998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A50A-FFCF-4FC6-81B3-A4D6ADA6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2F67-1F81-402F-9F1B-D8B8A039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4DD22-2362-48F5-B6CB-AE6CCC237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CDD0A-9B09-4355-93C5-07680C7EA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7553D-D031-476D-A70D-4C38D63F7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0CFD7-FE8D-496F-AE3A-71720B26D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FB40A-A6F2-4F40-BC09-B9BE21E0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107-87B2-42D5-A92C-64DD80B02C8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B48E6-046A-4A25-90BE-6496FCB7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3018D-E504-4BBF-80A9-A793237F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A50A-FFCF-4FC6-81B3-A4D6ADA6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4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A7FA-F668-445C-9E6D-59BADDD0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B74C2-9FBE-4E15-A314-677A4AA0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107-87B2-42D5-A92C-64DD80B02C8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39036-D9D8-41CE-94CB-C2FE1F95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363BC-BFC3-41A2-BB95-569D3656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A50A-FFCF-4FC6-81B3-A4D6ADA6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5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EC659-79A6-4C9C-87F4-4FE12BA0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107-87B2-42D5-A92C-64DD80B02C8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EAE90-D345-4C88-A0A5-EA89689F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49574-CAF2-42B8-A4F9-8C9CC023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A50A-FFCF-4FC6-81B3-A4D6ADA6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8F6E-5760-41B6-AFB8-70FC39DF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C589-FB4A-40DA-AA14-AF48ACC5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2A5A7-B026-4BA4-87E6-B1D6F95ED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973E1-C5AD-424D-A337-D43CE8A4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107-87B2-42D5-A92C-64DD80B02C8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637B7-9B9B-4936-AAA7-002021CA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1E2DB-4DD4-43EF-AC9F-0A5BA912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A50A-FFCF-4FC6-81B3-A4D6ADA6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7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2EE5-E937-4F4E-A16F-C437E919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4FAC8-69D2-49B3-AA82-934660543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F9AEE-1616-4C81-9787-858B9D4F9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667FA-2DA9-4D5F-A718-E3DCB817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107-87B2-42D5-A92C-64DD80B02C8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971BA-86E4-458E-BE3C-FB55167B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BB0A-9E89-4762-9895-CF295095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A50A-FFCF-4FC6-81B3-A4D6ADA6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4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DC6EA-4CF6-4B0B-96C1-9E143B34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4E677-B137-426A-A340-A7EEBCC0E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BBFE-E42A-4E3A-966D-C7BD99F38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7107-87B2-42D5-A92C-64DD80B02C8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8E469-68A5-4371-B6CC-0CD7C4A5B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BFC1-FCD5-4C4F-8733-F678D6EEB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AA50A-FFCF-4FC6-81B3-A4D6ADA6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0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0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E581-C363-4ABE-8699-C74650A36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Three Swamis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8F05D-9642-4259-A91A-31A35BC4C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Thomas</a:t>
            </a:r>
          </a:p>
          <a:p>
            <a:r>
              <a:rPr lang="en-US" dirty="0"/>
              <a:t>Ken Saville</a:t>
            </a:r>
          </a:p>
          <a:p>
            <a:r>
              <a:rPr lang="en-US" dirty="0"/>
              <a:t>Kirk Novak</a:t>
            </a:r>
          </a:p>
        </p:txBody>
      </p:sp>
    </p:spTree>
    <p:extLst>
      <p:ext uri="{BB962C8B-B14F-4D97-AF65-F5344CB8AC3E}">
        <p14:creationId xmlns:p14="http://schemas.microsoft.com/office/powerpoint/2010/main" val="419395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D12DB51-B14C-4F61-A394-03A46FE2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Historically speaking are certain teams better against the spread than others?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92A0E-488F-4AE0-8CB9-9CAFD546D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Content Placeholder 15" descr="A picture containing icon&#10;&#10;Description automatically generated">
            <a:extLst>
              <a:ext uri="{FF2B5EF4-FFF2-40B4-BE49-F238E27FC236}">
                <a16:creationId xmlns:a16="http://schemas.microsoft.com/office/drawing/2014/main" id="{FF8ADC32-747D-4C60-887A-590FEEBFC5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181101"/>
            <a:ext cx="11785600" cy="4178299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D392227-5329-41CF-BC87-60004B97B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000" y="5067299"/>
            <a:ext cx="10720388" cy="1325564"/>
          </a:xfrm>
        </p:spPr>
        <p:txBody>
          <a:bodyPr/>
          <a:lstStyle/>
          <a:p>
            <a:r>
              <a:rPr lang="en-US" dirty="0"/>
              <a:t>No, facts don’t care about your feelings.</a:t>
            </a:r>
          </a:p>
          <a:p>
            <a:pPr lvl="1"/>
            <a:r>
              <a:rPr lang="en-US" dirty="0"/>
              <a:t>Teams cover the spread 47% of the time.</a:t>
            </a:r>
          </a:p>
        </p:txBody>
      </p:sp>
    </p:spTree>
    <p:extLst>
      <p:ext uri="{BB962C8B-B14F-4D97-AF65-F5344CB8AC3E}">
        <p14:creationId xmlns:p14="http://schemas.microsoft.com/office/powerpoint/2010/main" val="234467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D12DB51-B14C-4F61-A394-03A46FE2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Historically speaking are certain teams better at home against the spread than others?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D392227-5329-41CF-BC87-60004B97B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000" y="5067299"/>
            <a:ext cx="10720388" cy="1325564"/>
          </a:xfrm>
        </p:spPr>
        <p:txBody>
          <a:bodyPr/>
          <a:lstStyle/>
          <a:p>
            <a:r>
              <a:rPr lang="en-US" dirty="0"/>
              <a:t>Yes, there are certain teams better at home against the spread than others.</a:t>
            </a:r>
          </a:p>
          <a:p>
            <a:pPr lvl="1"/>
            <a:r>
              <a:rPr lang="en-US" dirty="0"/>
              <a:t>But don’t bet on it!!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E31DFE-253C-45C8-9EF8-D67C9202A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101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6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D12DB51-B14C-4F61-A394-03A46FE2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Historically speaking are certain teams better away against the spread than others?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D392227-5329-41CF-BC87-60004B97B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000" y="5067299"/>
            <a:ext cx="10720388" cy="1325564"/>
          </a:xfrm>
        </p:spPr>
        <p:txBody>
          <a:bodyPr/>
          <a:lstStyle/>
          <a:p>
            <a:r>
              <a:rPr lang="en-US" dirty="0"/>
              <a:t>Yes, there are certain teams better away against the spread than others.</a:t>
            </a:r>
          </a:p>
          <a:p>
            <a:pPr lvl="1"/>
            <a:r>
              <a:rPr lang="en-US" dirty="0"/>
              <a:t>But don’t bet on it!!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B23E5-6DA2-4A0D-98B3-02ED70CB8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100"/>
            <a:ext cx="12192000" cy="3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8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537F4E-D944-4569-B7DB-12A2F68C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44921-2342-48EB-87E4-31D3E6A7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Biggest takeaway is that the house is the only safe bet!</a:t>
            </a:r>
          </a:p>
          <a:p>
            <a:r>
              <a:rPr lang="en-US" dirty="0"/>
              <a:t>There are no big exploitable trends in the analysis.</a:t>
            </a:r>
          </a:p>
          <a:p>
            <a:r>
              <a:rPr lang="en-US" dirty="0"/>
              <a:t>Bookmakers already take all these factors into account, and probably a million others.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8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4ACA-71EF-47C2-9B75-02CF4BB2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6B14-7321-4553-9606-EB7296BA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biggest difficulty was running analysis on multi-indexed data.</a:t>
            </a:r>
          </a:p>
          <a:p>
            <a:r>
              <a:rPr lang="en-US" dirty="0"/>
              <a:t>Additional data would be needed to increase your odds:</a:t>
            </a:r>
          </a:p>
          <a:p>
            <a:pPr lvl="1"/>
            <a:r>
              <a:rPr lang="en-US" dirty="0"/>
              <a:t>Starting QB </a:t>
            </a:r>
          </a:p>
          <a:p>
            <a:pPr lvl="1"/>
            <a:r>
              <a:rPr lang="en-US" dirty="0"/>
              <a:t>Time of game; east/west coast team playing in the other time zone</a:t>
            </a:r>
          </a:p>
          <a:p>
            <a:pPr lvl="1"/>
            <a:r>
              <a:rPr lang="en-US" dirty="0"/>
              <a:t>Bye weeks</a:t>
            </a:r>
          </a:p>
          <a:p>
            <a:pPr lvl="1"/>
            <a:r>
              <a:rPr lang="en-US" dirty="0"/>
              <a:t>Injuries of star players</a:t>
            </a:r>
          </a:p>
        </p:txBody>
      </p:sp>
    </p:spTree>
    <p:extLst>
      <p:ext uri="{BB962C8B-B14F-4D97-AF65-F5344CB8AC3E}">
        <p14:creationId xmlns:p14="http://schemas.microsoft.com/office/powerpoint/2010/main" val="419040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1606D1-4D26-49A1-A77D-0EDF8C4B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9D531-5CC9-4DB2-A80B-D6EEA3EE8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B250-8855-4F06-9CA5-EA15410C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Are you able to gain an advantage in football sports gambling using data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DEFC-F874-4067-B9EF-C0EA696E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Historically speaking are certain teams better against the spread than others?</a:t>
            </a:r>
          </a:p>
          <a:p>
            <a:r>
              <a:rPr lang="en-US" dirty="0"/>
              <a:t>Does weather affect score?</a:t>
            </a:r>
          </a:p>
          <a:p>
            <a:pPr lvl="1"/>
            <a:r>
              <a:rPr lang="en-US" dirty="0"/>
              <a:t>Based on temperature and/or windspeed?</a:t>
            </a:r>
          </a:p>
          <a:p>
            <a:r>
              <a:rPr lang="en-US" dirty="0"/>
              <a:t>Is over or under a safer bet?</a:t>
            </a:r>
          </a:p>
          <a:p>
            <a:r>
              <a:rPr lang="en-US" dirty="0"/>
              <a:t>When should I take the points?</a:t>
            </a:r>
          </a:p>
          <a:p>
            <a:r>
              <a:rPr lang="en-US" dirty="0"/>
              <a:t>Is there a home field advantage?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7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DB78-A835-4A3A-8CE6-E240791A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NFL scores and betting data from Kaggle!!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C051-B7E4-445E-84EA-63FE7580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included game results since 1966 with betting odds since 1979.  </a:t>
            </a:r>
          </a:p>
          <a:p>
            <a:r>
              <a:rPr lang="en-US" dirty="0"/>
              <a:t>Started with 12,917 rows and 17 columns</a:t>
            </a:r>
          </a:p>
          <a:p>
            <a:pPr lvl="1"/>
            <a:r>
              <a:rPr lang="en-US" dirty="0"/>
              <a:t>season year </a:t>
            </a:r>
          </a:p>
          <a:p>
            <a:pPr lvl="1"/>
            <a:r>
              <a:rPr lang="en-US" dirty="0"/>
              <a:t>home and away team include scores</a:t>
            </a:r>
          </a:p>
          <a:p>
            <a:pPr lvl="1"/>
            <a:r>
              <a:rPr lang="en-US" dirty="0"/>
              <a:t>favorite, point spread, over/under line</a:t>
            </a:r>
          </a:p>
          <a:p>
            <a:pPr lvl="1"/>
            <a:r>
              <a:rPr lang="en-US" dirty="0"/>
              <a:t>weather conditions </a:t>
            </a:r>
          </a:p>
        </p:txBody>
      </p:sp>
    </p:spTree>
    <p:extLst>
      <p:ext uri="{BB962C8B-B14F-4D97-AF65-F5344CB8AC3E}">
        <p14:creationId xmlns:p14="http://schemas.microsoft.com/office/powerpoint/2010/main" val="106739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2148-63CF-4497-9059-080BA44E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AD73-C3D0-4430-9BC4-F5D87D14E4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Filtered data for after 1979</a:t>
            </a:r>
          </a:p>
          <a:p>
            <a:pPr lvl="1"/>
            <a:r>
              <a:rPr lang="en-US" dirty="0"/>
              <a:t>Pre 1979 didn’t have point spreads</a:t>
            </a:r>
          </a:p>
          <a:p>
            <a:r>
              <a:rPr lang="en-US" dirty="0"/>
              <a:t>Dropped all N/A’s</a:t>
            </a:r>
          </a:p>
          <a:p>
            <a:pPr lvl="1"/>
            <a:r>
              <a:rPr lang="en-US" dirty="0"/>
              <a:t>Most N/A’s didn’t have weather information</a:t>
            </a:r>
          </a:p>
          <a:p>
            <a:r>
              <a:rPr lang="en-US" dirty="0"/>
              <a:t>Dropped other columns not necessary for our analysis</a:t>
            </a:r>
          </a:p>
          <a:p>
            <a:r>
              <a:rPr lang="en-US" dirty="0"/>
              <a:t>Changed column data types to accommodate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D4C6D-BA89-4707-A16D-2133329831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Merged team names for consistency</a:t>
            </a:r>
          </a:p>
          <a:p>
            <a:pPr lvl="1"/>
            <a:r>
              <a:rPr lang="en-US" dirty="0"/>
              <a:t>e.g. teams moving cities</a:t>
            </a:r>
          </a:p>
          <a:p>
            <a:r>
              <a:rPr lang="en-US" dirty="0"/>
              <a:t>Created new columns:</a:t>
            </a:r>
          </a:p>
          <a:p>
            <a:pPr lvl="1"/>
            <a:r>
              <a:rPr lang="en-US" dirty="0"/>
              <a:t>Total score for O/U analysis</a:t>
            </a:r>
          </a:p>
          <a:p>
            <a:pPr lvl="1"/>
            <a:r>
              <a:rPr lang="en-US" dirty="0"/>
              <a:t>O/U column for pass/fail/push</a:t>
            </a:r>
          </a:p>
          <a:p>
            <a:pPr lvl="1"/>
            <a:r>
              <a:rPr lang="en-US" dirty="0"/>
              <a:t>Spread difference</a:t>
            </a:r>
          </a:p>
          <a:p>
            <a:pPr lvl="1"/>
            <a:r>
              <a:rPr lang="en-US" dirty="0"/>
              <a:t>Cover pass/fail/push</a:t>
            </a:r>
          </a:p>
          <a:p>
            <a:pPr lvl="1"/>
            <a:r>
              <a:rPr lang="en-US" dirty="0"/>
              <a:t>Game score total difference</a:t>
            </a:r>
          </a:p>
          <a:p>
            <a:pPr lvl="1"/>
            <a:r>
              <a:rPr lang="en-US" dirty="0"/>
              <a:t>Score categories</a:t>
            </a:r>
          </a:p>
          <a:p>
            <a:r>
              <a:rPr lang="en-US" dirty="0"/>
              <a:t>Made initial exploratory plots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6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37F9-3A80-4965-9256-182004A4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Is there a home field advantage?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0F83B-B0A8-4FA9-9A7E-5F031EED8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for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97287-4B0D-4101-91D1-1AE0F36934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CFF07-4B81-4AE5-BDCF-EB1E738023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Yes, there is a home field advantage.</a:t>
            </a:r>
          </a:p>
          <a:p>
            <a:pPr lvl="1"/>
            <a:r>
              <a:rPr lang="en-US" dirty="0"/>
              <a:t>The mean difference all time is 2.73 points and the mean difference since 1979 is 2.7.</a:t>
            </a:r>
          </a:p>
          <a:p>
            <a:pPr lvl="1"/>
            <a:r>
              <a:rPr lang="en-US" dirty="0"/>
              <a:t>Bookmakers adjust their line in favor of the home team by 3 points before any other adjustment is made.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6F2D4-324A-489E-95D6-983DB964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3" y="1394837"/>
            <a:ext cx="4699000" cy="529056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0A8181-D47B-4C0F-8D8D-1D737F7DC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Compares home vs away score all time and home vs away scores since 1979</a:t>
            </a:r>
          </a:p>
        </p:txBody>
      </p:sp>
    </p:spTree>
    <p:extLst>
      <p:ext uri="{BB962C8B-B14F-4D97-AF65-F5344CB8AC3E}">
        <p14:creationId xmlns:p14="http://schemas.microsoft.com/office/powerpoint/2010/main" val="29113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37F9-3A80-4965-9256-182004A4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Is over or under a safer bet?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0F83B-B0A8-4FA9-9A7E-5F031EED8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for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97287-4B0D-4101-91D1-1AE0F36934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DFFBB-9E0A-42AF-831B-E3BD1B0A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Compares total score to the O/U 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CFF07-4B81-4AE5-BDCF-EB1E738023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No, the O/U isn’t a safer bet.</a:t>
            </a:r>
          </a:p>
          <a:p>
            <a:pPr lvl="1"/>
            <a:r>
              <a:rPr lang="en-US" dirty="0"/>
              <a:t>It’s a virtual coin flip; 49.6% to 48.5%.</a:t>
            </a:r>
          </a:p>
          <a:p>
            <a:pPr lvl="1"/>
            <a:r>
              <a:rPr lang="en-US" dirty="0"/>
              <a:t>Push is when the total score matches the O/U line.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499EF-E2D5-4945-81B1-A01140A16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6" y="1557338"/>
            <a:ext cx="5403573" cy="49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7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37F9-3A80-4965-9256-182004A4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Does temperature affect score?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0F83B-B0A8-4FA9-9A7E-5F031EED8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for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97287-4B0D-4101-91D1-1AE0F36934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DFFBB-9E0A-42AF-831B-E3BD1B0A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Compares mean total score vs temperature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CFF07-4B81-4AE5-BDCF-EB1E738023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No, </a:t>
            </a:r>
            <a:r>
              <a:rPr lang="en-US" i="1" dirty="0"/>
              <a:t>temperature </a:t>
            </a:r>
            <a:r>
              <a:rPr lang="en-US" dirty="0"/>
              <a:t>doesn’t affect the total score.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D1615-0D0C-4A8E-806F-199A62484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60960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4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37F9-3A80-4965-9256-182004A4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Does wind affect score?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0F83B-B0A8-4FA9-9A7E-5F031EED8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for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97287-4B0D-4101-91D1-1AE0F36934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DFFBB-9E0A-42AF-831B-E3BD1B0A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Compares mean total score vs wind speed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CFF07-4B81-4AE5-BDCF-EB1E738023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Yes, </a:t>
            </a:r>
            <a:r>
              <a:rPr lang="en-US" i="1" dirty="0"/>
              <a:t>wind speed</a:t>
            </a:r>
            <a:r>
              <a:rPr lang="en-US" dirty="0"/>
              <a:t> affects the score.</a:t>
            </a:r>
          </a:p>
          <a:p>
            <a:pPr lvl="1"/>
            <a:r>
              <a:rPr lang="en-US" dirty="0"/>
              <a:t>There is a negative correlation of 0.68.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636F8A6-BB3C-40FF-9251-4A70B7278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" y="1681163"/>
            <a:ext cx="5997575" cy="508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8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5A70-4FE1-4874-97BE-20642321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When should I take the points?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8C37-F072-43DF-8864-C19608AA8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5D0A4-48B6-48DC-A43F-623152036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Compares the percentage of games that covered the spread vs not covered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9FA90-ED53-44AA-952E-CDDA155683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Flip a coin!!!</a:t>
            </a:r>
          </a:p>
          <a:p>
            <a:pPr lvl="1"/>
            <a:r>
              <a:rPr lang="en-US" dirty="0"/>
              <a:t>Historical results don’t offer much help in determining when you should take the points.</a:t>
            </a:r>
          </a:p>
        </p:txBody>
      </p:sp>
      <p:pic>
        <p:nvPicPr>
          <p:cNvPr id="12" name="Content Placeholder 11" descr="Chart, pie chart&#10;&#10;Description automatically generated">
            <a:extLst>
              <a:ext uri="{FF2B5EF4-FFF2-40B4-BE49-F238E27FC236}">
                <a16:creationId xmlns:a16="http://schemas.microsoft.com/office/drawing/2014/main" id="{0336857B-BBAA-4AB1-BD9C-3B8804EA93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90688"/>
            <a:ext cx="5845175" cy="5014912"/>
          </a:xfrm>
        </p:spPr>
      </p:pic>
    </p:spTree>
    <p:extLst>
      <p:ext uri="{BB962C8B-B14F-4D97-AF65-F5344CB8AC3E}">
        <p14:creationId xmlns:p14="http://schemas.microsoft.com/office/powerpoint/2010/main" val="376430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619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The Three Swamis</vt:lpstr>
      <vt:lpstr>Are you able to gain an advantage in football sports gambling using data analysis?</vt:lpstr>
      <vt:lpstr>NFL scores and betting data from Kaggle!!</vt:lpstr>
      <vt:lpstr>Data cleanup &amp; exploration</vt:lpstr>
      <vt:lpstr>Is there a home field advantage?</vt:lpstr>
      <vt:lpstr>Is over or under a safer bet?</vt:lpstr>
      <vt:lpstr>Does temperature affect score?</vt:lpstr>
      <vt:lpstr>Does wind affect score?</vt:lpstr>
      <vt:lpstr>When should I take the points?</vt:lpstr>
      <vt:lpstr>Historically speaking are certain teams better against the spread than others? </vt:lpstr>
      <vt:lpstr>Historically speaking are certain teams better at home against the spread than others? </vt:lpstr>
      <vt:lpstr>Historically speaking are certain teams better away against the spread than others? </vt:lpstr>
      <vt:lpstr>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Three Swamis</dc:title>
  <dc:creator>scott.thomas586@gmail.com</dc:creator>
  <cp:lastModifiedBy>scott.thomas586@gmail.com</cp:lastModifiedBy>
  <cp:revision>20</cp:revision>
  <dcterms:created xsi:type="dcterms:W3CDTF">2021-01-15T19:36:47Z</dcterms:created>
  <dcterms:modified xsi:type="dcterms:W3CDTF">2021-01-16T02:33:02Z</dcterms:modified>
</cp:coreProperties>
</file>