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5"/>
  </p:notesMasterIdLst>
  <p:sldIdLst>
    <p:sldId id="256" r:id="rId2"/>
    <p:sldId id="258" r:id="rId3"/>
    <p:sldId id="265" r:id="rId4"/>
    <p:sldId id="257" r:id="rId5"/>
    <p:sldId id="266" r:id="rId6"/>
    <p:sldId id="267" r:id="rId7"/>
    <p:sldId id="259" r:id="rId8"/>
    <p:sldId id="269" r:id="rId9"/>
    <p:sldId id="260" r:id="rId10"/>
    <p:sldId id="271" r:id="rId11"/>
    <p:sldId id="272" r:id="rId12"/>
    <p:sldId id="273" r:id="rId13"/>
    <p:sldId id="274" r:id="rId14"/>
    <p:sldId id="275" r:id="rId15"/>
    <p:sldId id="277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73" d="100"/>
          <a:sy n="73" d="100"/>
        </p:scale>
        <p:origin x="-129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810AE-1328-4BE6-A140-72C3AE56E909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D11F5-1582-4A83-8FC9-381EB8A8B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5EFA-60E4-437E-A8D9-3838BB7B9A72}" type="datetime1">
              <a:rPr lang="fr-FR" smtClean="0"/>
              <a:t>08/11/2018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0AFA44D-7E1A-4757-B037-F0E32925D14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80C4-01CE-4D8A-9C00-8B5C0AC3D0D3}" type="datetime1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B900-CA37-4212-8B6B-895E41146102}" type="datetime1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9D8D-8134-458F-99BC-2D3F684F5FEC}" type="datetime1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7D8B-2C66-4E5E-96CF-0A65BD7D62F8}" type="datetime1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0AFA44D-7E1A-4757-B037-F0E32925D142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65B-56C4-4CEA-BEC2-882A96E981CE}" type="datetime1">
              <a:rPr lang="fr-FR" smtClean="0"/>
              <a:t>08/11/2018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3A5A-8B95-4D24-B3CB-99AB25EE57E0}" type="datetime1">
              <a:rPr lang="fr-FR" smtClean="0"/>
              <a:t>08/11/2018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4C14-C1AC-4FE7-B798-4BFC90DB2A9F}" type="datetime1">
              <a:rPr lang="fr-FR" smtClean="0"/>
              <a:t>08/11/2018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1A4-D962-4F85-8F20-37BE3736DE6F}" type="datetime1">
              <a:rPr lang="fr-FR" smtClean="0"/>
              <a:t>08/11/2018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AD93-FA0B-4AD8-94E8-14370D7AA900}" type="datetime1">
              <a:rPr lang="fr-FR" smtClean="0"/>
              <a:t>08/11/2018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8E72-3008-44E6-9E63-17FE7EF04432}" type="datetime1">
              <a:rPr lang="fr-FR" smtClean="0"/>
              <a:t>08/11/2018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0AFA44D-7E1A-4757-B037-F0E32925D14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22B97DC-DAD3-4837-8C2C-2011C16257C0}" type="datetime1">
              <a:rPr lang="fr-FR" smtClean="0"/>
              <a:t>08/11/2018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0AFA44D-7E1A-4757-B037-F0E32925D14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Ressource/trax_puzzles_v1_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développement logiciel</a:t>
            </a:r>
          </a:p>
          <a:p>
            <a:r>
              <a:rPr lang="fr-FR" dirty="0" smtClean="0"/>
              <a:t>MHIRI Adel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Programmation de TRAX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454669"/>
            <a:ext cx="28575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7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 - Modélisation des contraintes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125178" y="1628800"/>
            <a:ext cx="7335254" cy="16561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>
                <a:latin typeface="+mj-lt"/>
              </a:rPr>
              <a:t>On discernes 3 </a:t>
            </a:r>
            <a:r>
              <a:rPr lang="fr-FR" sz="2000" dirty="0" smtClean="0">
                <a:latin typeface="+mj-lt"/>
              </a:rPr>
              <a:t>types </a:t>
            </a:r>
            <a:r>
              <a:rPr lang="fr-FR" sz="2000" dirty="0" smtClean="0">
                <a:latin typeface="+mj-lt"/>
              </a:rPr>
              <a:t>des contraintes :</a:t>
            </a:r>
          </a:p>
          <a:p>
            <a:pPr lvl="1"/>
            <a:r>
              <a:rPr lang="fr-FR" sz="1800" dirty="0" smtClean="0">
                <a:latin typeface="+mj-lt"/>
              </a:rPr>
              <a:t>Couleur des faces adjacentes</a:t>
            </a:r>
          </a:p>
          <a:p>
            <a:pPr marL="0" indent="0">
              <a:buNone/>
            </a:pPr>
            <a:endParaRPr lang="fr-FR" dirty="0">
              <a:latin typeface="French Script MT" panose="03020402040607040605" pitchFamily="66" charset="0"/>
            </a:endParaRPr>
          </a:p>
        </p:txBody>
      </p:sp>
      <p:pic>
        <p:nvPicPr>
          <p:cNvPr id="12" name="Picture 3" descr="D:\data\adel\2018-2019 Supelec 2A\projetDevlog\Ressource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988840"/>
            <a:ext cx="1092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D:\data\adel\2018-2019 Supelec 2A\projetDevlog\Ressource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056" y="1988840"/>
            <a:ext cx="1092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Multiplier 15"/>
          <p:cNvSpPr/>
          <p:nvPr/>
        </p:nvSpPr>
        <p:spPr>
          <a:xfrm>
            <a:off x="5753181" y="1418215"/>
            <a:ext cx="2246150" cy="2246150"/>
          </a:xfrm>
          <a:prstGeom prst="mathMultiply">
            <a:avLst>
              <a:gd name="adj1" fmla="val 1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D:\data\adel\2018-2019 Supelec 2A\S5\projetDevlog\Ressource\contraint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560" y="3789040"/>
            <a:ext cx="6577896" cy="276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4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 - Modélisation des contraintes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125178" y="1628800"/>
            <a:ext cx="7335254" cy="16561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>
                <a:latin typeface="+mj-lt"/>
              </a:rPr>
              <a:t>On discernes 3 </a:t>
            </a:r>
            <a:r>
              <a:rPr lang="fr-FR" sz="2000" dirty="0" smtClean="0">
                <a:latin typeface="+mj-lt"/>
              </a:rPr>
              <a:t>types </a:t>
            </a:r>
            <a:r>
              <a:rPr lang="fr-FR" sz="2000" dirty="0" smtClean="0">
                <a:latin typeface="+mj-lt"/>
              </a:rPr>
              <a:t>des contraintes :</a:t>
            </a:r>
          </a:p>
          <a:p>
            <a:pPr lvl="1"/>
            <a:r>
              <a:rPr lang="fr-FR" sz="1800" dirty="0" smtClean="0">
                <a:latin typeface="+mj-lt"/>
              </a:rPr>
              <a:t>Couleur des faces adjacentes</a:t>
            </a:r>
          </a:p>
          <a:p>
            <a:pPr lvl="1"/>
            <a:r>
              <a:rPr lang="fr-FR" sz="1800" dirty="0" smtClean="0">
                <a:latin typeface="+mj-lt"/>
              </a:rPr>
              <a:t>Position à la frontière</a:t>
            </a:r>
          </a:p>
        </p:txBody>
      </p:sp>
      <p:pic>
        <p:nvPicPr>
          <p:cNvPr id="6147" name="Picture 3" descr="D:\data\adel\2018-2019 Supelec 2A\S5\projetDevlog\Ressource\frontiè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4968552" cy="28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1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 - Modélisation des contraintes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125178" y="1628800"/>
            <a:ext cx="7335254" cy="16561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>
                <a:latin typeface="+mj-lt"/>
              </a:rPr>
              <a:t>On discernes 3 </a:t>
            </a:r>
            <a:r>
              <a:rPr lang="fr-FR" sz="2000" dirty="0" smtClean="0">
                <a:latin typeface="+mj-lt"/>
              </a:rPr>
              <a:t>types </a:t>
            </a:r>
            <a:r>
              <a:rPr lang="fr-FR" sz="2000" dirty="0" smtClean="0">
                <a:latin typeface="+mj-lt"/>
              </a:rPr>
              <a:t>des contraintes :</a:t>
            </a:r>
          </a:p>
          <a:p>
            <a:pPr lvl="1"/>
            <a:r>
              <a:rPr lang="fr-FR" sz="1800" dirty="0" smtClean="0">
                <a:latin typeface="+mj-lt"/>
              </a:rPr>
              <a:t>Couleur des faces adjacentes</a:t>
            </a:r>
          </a:p>
          <a:p>
            <a:pPr lvl="1"/>
            <a:r>
              <a:rPr lang="fr-FR" sz="1800" dirty="0" smtClean="0">
                <a:latin typeface="+mj-lt"/>
              </a:rPr>
              <a:t>Position à la frontière</a:t>
            </a:r>
          </a:p>
          <a:p>
            <a:pPr lvl="1"/>
            <a:r>
              <a:rPr lang="fr-FR" sz="1800" dirty="0" smtClean="0">
                <a:latin typeface="+mj-lt"/>
              </a:rPr>
              <a:t>Nombre de face de même couleur juxtaposant une case</a:t>
            </a:r>
          </a:p>
          <a:p>
            <a:pPr marL="0" indent="0">
              <a:buNone/>
            </a:pPr>
            <a:endParaRPr lang="fr-FR" dirty="0">
              <a:latin typeface="French Script MT" panose="03020402040607040605" pitchFamily="66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3354141" y="3912478"/>
            <a:ext cx="1499352" cy="2262104"/>
            <a:chOff x="789522" y="3488928"/>
            <a:chExt cx="2184400" cy="3295650"/>
          </a:xfrm>
        </p:grpSpPr>
        <p:pic>
          <p:nvPicPr>
            <p:cNvPr id="7" name="Picture 2" descr="D:\data\adel\2018-2019 Supelec 2A\projetDevlog\Ressource\1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722" y="3488928"/>
              <a:ext cx="10922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D:\data\adel\2018-2019 Supelec 2A\projetDevlog\Ressource\1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722" y="5679678"/>
              <a:ext cx="1092200" cy="1104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D:\data\adel\2018-2019 Supelec 2A\projetDevlog\Ressource\1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522" y="4574778"/>
              <a:ext cx="1092200" cy="1104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Multiplier 9"/>
          <p:cNvSpPr/>
          <p:nvPr/>
        </p:nvSpPr>
        <p:spPr>
          <a:xfrm>
            <a:off x="3266539" y="3617997"/>
            <a:ext cx="2556585" cy="2556585"/>
          </a:xfrm>
          <a:prstGeom prst="mathMultiply">
            <a:avLst>
              <a:gd name="adj1" fmla="val 1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70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 - Modélisation des chemins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125178" y="1484784"/>
            <a:ext cx="7335254" cy="100811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Chemin</a:t>
            </a:r>
            <a:r>
              <a:rPr lang="fr-FR" sz="2000" dirty="0" smtClean="0">
                <a:latin typeface="+mj-lt"/>
              </a:rPr>
              <a:t> = succession </a:t>
            </a:r>
            <a:r>
              <a:rPr lang="fr-FR" sz="2000" dirty="0">
                <a:latin typeface="+mj-lt"/>
              </a:rPr>
              <a:t>de tuiles </a:t>
            </a:r>
            <a:r>
              <a:rPr lang="fr-FR" sz="2000" dirty="0" smtClean="0">
                <a:latin typeface="+mj-lt"/>
              </a:rPr>
              <a:t>présentant </a:t>
            </a:r>
            <a:r>
              <a:rPr lang="fr-FR" sz="2000" dirty="0">
                <a:latin typeface="+mj-lt"/>
              </a:rPr>
              <a:t>des faces de </a:t>
            </a:r>
            <a:r>
              <a:rPr lang="fr-FR" sz="2000" dirty="0" smtClean="0">
                <a:latin typeface="+mj-lt"/>
              </a:rPr>
              <a:t>m</a:t>
            </a:r>
            <a:r>
              <a:rPr lang="fr-FR" sz="2000" dirty="0">
                <a:latin typeface="+mj-lt"/>
              </a:rPr>
              <a:t>ê</a:t>
            </a:r>
            <a:r>
              <a:rPr lang="fr-FR" sz="2000" dirty="0" smtClean="0">
                <a:latin typeface="+mj-lt"/>
              </a:rPr>
              <a:t>me </a:t>
            </a:r>
            <a:r>
              <a:rPr lang="fr-FR" sz="2000" dirty="0">
                <a:latin typeface="+mj-lt"/>
              </a:rPr>
              <a:t>couleur </a:t>
            </a:r>
            <a:r>
              <a:rPr lang="fr-FR" sz="2000" dirty="0" smtClean="0">
                <a:latin typeface="+mj-lt"/>
              </a:rPr>
              <a:t>contiguës </a:t>
            </a:r>
            <a:r>
              <a:rPr lang="fr-FR" sz="2000" dirty="0">
                <a:latin typeface="+mj-lt"/>
              </a:rPr>
              <a:t>les </a:t>
            </a:r>
            <a:r>
              <a:rPr lang="fr-FR" sz="2000" dirty="0" smtClean="0">
                <a:latin typeface="+mj-lt"/>
              </a:rPr>
              <a:t>unes par </a:t>
            </a:r>
            <a:r>
              <a:rPr lang="fr-FR" sz="2000" dirty="0">
                <a:latin typeface="+mj-lt"/>
              </a:rPr>
              <a:t>rapport aux autres. </a:t>
            </a:r>
            <a:endParaRPr lang="fr-FR" sz="2400" dirty="0">
              <a:latin typeface="+mj-lt"/>
            </a:endParaRPr>
          </a:p>
        </p:txBody>
      </p:sp>
      <p:pic>
        <p:nvPicPr>
          <p:cNvPr id="7170" name="Picture 2" descr="D:\data\adel\2018-2019 Supelec 2A\S5\projetDevlog\Ressource\Exemple_P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40689"/>
            <a:ext cx="5688632" cy="42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11560" y="357301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score représente la longueur du chemin en nombre de tuile parcourue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5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040" y="90872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– Implémentation java</a:t>
            </a:r>
            <a:endParaRPr lang="fr-FR" sz="4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 descr="RÃ©sultat de recherche d'images pour &quot;jav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43" y="2462885"/>
            <a:ext cx="4824536" cy="341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t="13486" r="46834" b="19696"/>
          <a:stretch/>
        </p:blipFill>
        <p:spPr bwMode="auto">
          <a:xfrm>
            <a:off x="467544" y="2276872"/>
            <a:ext cx="2907103" cy="364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5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7892"/>
            <a:ext cx="7772400" cy="1143000"/>
          </a:xfrm>
        </p:spPr>
        <p:txBody>
          <a:bodyPr/>
          <a:lstStyle/>
          <a:p>
            <a:r>
              <a:rPr lang="fr-FR" dirty="0" smtClean="0"/>
              <a:t>A – Diagramme de classe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8064896" cy="208823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smtClean="0">
                <a:latin typeface="+mj-lt"/>
              </a:rPr>
              <a:t>4 package :</a:t>
            </a:r>
          </a:p>
          <a:p>
            <a:pPr lvl="1"/>
            <a:r>
              <a:rPr lang="fr-FR" sz="1600" i="1" dirty="0" err="1" smtClean="0">
                <a:latin typeface="+mj-lt"/>
              </a:rPr>
              <a:t>game</a:t>
            </a:r>
            <a:r>
              <a:rPr lang="fr-FR" sz="1600" dirty="0" smtClean="0">
                <a:latin typeface="+mj-lt"/>
              </a:rPr>
              <a:t>: </a:t>
            </a:r>
            <a:r>
              <a:rPr lang="fr-FR" sz="1400" dirty="0" smtClean="0">
                <a:latin typeface="+mj-lt"/>
              </a:rPr>
              <a:t>comporte l’ensemble des briques élémentaires du jeu ;</a:t>
            </a:r>
          </a:p>
          <a:p>
            <a:pPr lvl="1"/>
            <a:r>
              <a:rPr lang="fr-FR" sz="1600" i="1" dirty="0" smtClean="0">
                <a:latin typeface="+mj-lt"/>
              </a:rPr>
              <a:t>control</a:t>
            </a:r>
            <a:r>
              <a:rPr lang="fr-FR" sz="1600" dirty="0" smtClean="0">
                <a:latin typeface="+mj-lt"/>
              </a:rPr>
              <a:t>: </a:t>
            </a:r>
            <a:r>
              <a:rPr lang="fr-FR" sz="1400" dirty="0" smtClean="0">
                <a:latin typeface="+mj-lt"/>
              </a:rPr>
              <a:t>permet de choisir parmi les diff</a:t>
            </a:r>
            <a:r>
              <a:rPr lang="fr-FR" sz="1400" dirty="0">
                <a:latin typeface="+mj-lt"/>
              </a:rPr>
              <a:t>é</a:t>
            </a:r>
            <a:r>
              <a:rPr lang="fr-FR" sz="1400" dirty="0" smtClean="0">
                <a:latin typeface="+mj-lt"/>
              </a:rPr>
              <a:t>rents mode de jeu et gère le déroulement d’un tour ;</a:t>
            </a:r>
          </a:p>
          <a:p>
            <a:pPr lvl="1"/>
            <a:r>
              <a:rPr lang="fr-FR" sz="1600" i="1" dirty="0" err="1" smtClean="0">
                <a:latin typeface="+mj-lt"/>
              </a:rPr>
              <a:t>hmi</a:t>
            </a:r>
            <a:r>
              <a:rPr lang="fr-FR" sz="1600" dirty="0" smtClean="0">
                <a:latin typeface="+mj-lt"/>
              </a:rPr>
              <a:t>: </a:t>
            </a:r>
            <a:r>
              <a:rPr lang="fr-FR" sz="1400" dirty="0" smtClean="0">
                <a:latin typeface="+mj-lt"/>
              </a:rPr>
              <a:t>correspond à toute la partie interaction homme-machine ;</a:t>
            </a:r>
          </a:p>
          <a:p>
            <a:pPr lvl="1"/>
            <a:r>
              <a:rPr lang="fr-FR" sz="1600" i="1" dirty="0" smtClean="0">
                <a:latin typeface="+mj-lt"/>
              </a:rPr>
              <a:t>Trax</a:t>
            </a:r>
            <a:r>
              <a:rPr lang="fr-FR" sz="1600" dirty="0" smtClean="0">
                <a:latin typeface="+mj-lt"/>
              </a:rPr>
              <a:t>: </a:t>
            </a:r>
            <a:r>
              <a:rPr lang="fr-FR" sz="1400" dirty="0" smtClean="0">
                <a:latin typeface="+mj-lt"/>
              </a:rPr>
              <a:t>comporte le </a:t>
            </a:r>
            <a:r>
              <a:rPr lang="fr-FR" sz="1400" dirty="0" err="1" smtClean="0">
                <a:latin typeface="+mj-lt"/>
              </a:rPr>
              <a:t>Launcher</a:t>
            </a:r>
            <a:r>
              <a:rPr lang="fr-FR" sz="1400" dirty="0" smtClean="0">
                <a:latin typeface="+mj-lt"/>
              </a:rPr>
              <a:t> du jeu.</a:t>
            </a:r>
          </a:p>
          <a:p>
            <a:pPr marL="0" indent="0">
              <a:buNone/>
            </a:pPr>
            <a:endParaRPr lang="fr-FR" sz="1050" dirty="0">
              <a:latin typeface="French Script MT" panose="03020402040607040605" pitchFamily="66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" t="12326" r="72935" b="16650"/>
          <a:stretch/>
        </p:blipFill>
        <p:spPr bwMode="auto">
          <a:xfrm>
            <a:off x="1691680" y="3645024"/>
            <a:ext cx="1618645" cy="289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èche droite 2"/>
          <p:cNvSpPr/>
          <p:nvPr/>
        </p:nvSpPr>
        <p:spPr>
          <a:xfrm flipH="1">
            <a:off x="4139952" y="4550591"/>
            <a:ext cx="1656184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88712" y="4398153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Premiers problèmes de modélisation</a:t>
            </a:r>
            <a:endParaRPr lang="fr-FR" sz="2800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259632" y="3861048"/>
            <a:ext cx="2520280" cy="2675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19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data\adel\2018-2019 Supelec 2A\S5\projetDevlog\Ressource\Diagramme_clas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90885"/>
            <a:ext cx="886146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7892"/>
            <a:ext cx="7772400" cy="1143000"/>
          </a:xfrm>
        </p:spPr>
        <p:txBody>
          <a:bodyPr/>
          <a:lstStyle/>
          <a:p>
            <a:r>
              <a:rPr lang="fr-FR" dirty="0" smtClean="0"/>
              <a:t>B – Interface homme-machine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004048" y="2132856"/>
            <a:ext cx="3816424" cy="280831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000" dirty="0" smtClean="0">
                <a:latin typeface="+mj-lt"/>
              </a:rPr>
              <a:t>	La partie interface s’effectue autour de deux grand axes: </a:t>
            </a:r>
            <a:r>
              <a:rPr lang="fr-FR" sz="2000" b="1" dirty="0" smtClean="0">
                <a:latin typeface="+mj-lt"/>
              </a:rPr>
              <a:t>l’affichage</a:t>
            </a:r>
            <a:r>
              <a:rPr lang="fr-FR" sz="2000" dirty="0" smtClean="0">
                <a:latin typeface="+mj-lt"/>
              </a:rPr>
              <a:t> et la </a:t>
            </a:r>
            <a:r>
              <a:rPr lang="fr-FR" sz="2000" b="1" dirty="0" smtClean="0">
                <a:latin typeface="+mj-lt"/>
              </a:rPr>
              <a:t>saisie de donnée utilisateur</a:t>
            </a:r>
            <a:endParaRPr lang="fr-FR" sz="1400" b="1" dirty="0" smtClean="0">
              <a:latin typeface="+mj-lt"/>
            </a:endParaRPr>
          </a:p>
          <a:p>
            <a:pPr marL="0" indent="0" algn="just">
              <a:buNone/>
            </a:pPr>
            <a:endParaRPr lang="fr-FR" sz="1050" dirty="0">
              <a:latin typeface="French Script MT" panose="03020402040607040605" pitchFamily="66" charset="0"/>
            </a:endParaRPr>
          </a:p>
        </p:txBody>
      </p:sp>
      <p:pic>
        <p:nvPicPr>
          <p:cNvPr id="9" name="Picture 2" descr="D:\data\adel\2018-2019 Supelec 2A\S5\projetDevlog\Ressource\Diagramme_class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1" t="5052" b="15773"/>
          <a:stretch/>
        </p:blipFill>
        <p:spPr bwMode="auto">
          <a:xfrm>
            <a:off x="179512" y="1608394"/>
            <a:ext cx="4624352" cy="483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1836712" y="4221088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39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7892"/>
            <a:ext cx="7772400" cy="1143000"/>
          </a:xfrm>
        </p:spPr>
        <p:txBody>
          <a:bodyPr/>
          <a:lstStyle/>
          <a:p>
            <a:r>
              <a:rPr lang="fr-FR" dirty="0" smtClean="0"/>
              <a:t>B – Interface homme-machine</a:t>
            </a:r>
            <a:endParaRPr lang="fr-FR" dirty="0"/>
          </a:p>
        </p:txBody>
      </p:sp>
      <p:pic>
        <p:nvPicPr>
          <p:cNvPr id="9" name="Picture 2" descr="D:\data\adel\2018-2019 Supelec 2A\S5\projetDevlog\Ressource\Diagramme_class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1" t="5052" b="15773"/>
          <a:stretch/>
        </p:blipFill>
        <p:spPr bwMode="auto">
          <a:xfrm>
            <a:off x="179512" y="1608394"/>
            <a:ext cx="4624352" cy="483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28232" y="1903404"/>
            <a:ext cx="2159591" cy="877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7322" r="54821" b="15893"/>
          <a:stretch/>
        </p:blipFill>
        <p:spPr bwMode="auto">
          <a:xfrm>
            <a:off x="5724128" y="1750666"/>
            <a:ext cx="2824536" cy="427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H="1" flipV="1">
            <a:off x="2491688" y="4149080"/>
            <a:ext cx="337645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2491688" y="4509120"/>
            <a:ext cx="388051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987823" y="2342165"/>
            <a:ext cx="29523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57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1052736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– Implémentation</a:t>
            </a:r>
            <a:br>
              <a:rPr lang="fr-FR" sz="4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 mode auto</a:t>
            </a:r>
            <a:endParaRPr lang="fr-FR" sz="4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 descr="RÃ©sultat de recherche d'images pour &quot;i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70" y="2348880"/>
            <a:ext cx="61912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5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775" y="312738"/>
            <a:ext cx="7772400" cy="868958"/>
          </a:xfrm>
        </p:spPr>
        <p:txBody>
          <a:bodyPr/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Trax… qu’est ce que c’est ?</a:t>
            </a:r>
            <a:endParaRPr lang="fr-FR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827584" y="4653136"/>
            <a:ext cx="7772400" cy="13331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smtClean="0">
                <a:latin typeface="French Script MT" panose="03020402040607040605" pitchFamily="66" charset="0"/>
              </a:rPr>
              <a:t>Le jeu Trax </a:t>
            </a:r>
            <a:r>
              <a:rPr lang="fr-FR" dirty="0" smtClean="0">
                <a:latin typeface="French Script MT" panose="03020402040607040605" pitchFamily="66" charset="0"/>
              </a:rPr>
              <a:t>= jeu de plateau dont le principe est tracer une boucle en déposant des tuiles sur le plateau. Le premier Joueur à former une boucle gagne la partie</a:t>
            </a:r>
          </a:p>
          <a:p>
            <a:endParaRPr lang="fr-FR" dirty="0">
              <a:latin typeface="French Script MT" panose="03020402040607040605" pitchFamily="66" charset="0"/>
            </a:endParaRPr>
          </a:p>
          <a:p>
            <a:endParaRPr lang="fr-FR" dirty="0" smtClean="0">
              <a:latin typeface="French Script MT" panose="03020402040607040605" pitchFamily="66" charset="0"/>
            </a:endParaRPr>
          </a:p>
          <a:p>
            <a:endParaRPr lang="fr-FR" dirty="0">
              <a:latin typeface="French Script MT" panose="03020402040607040605" pitchFamily="66" charset="0"/>
            </a:endParaRPr>
          </a:p>
          <a:p>
            <a:pPr marL="0" indent="0">
              <a:buNone/>
            </a:pPr>
            <a:endParaRPr lang="fr-FR" dirty="0">
              <a:latin typeface="French Script MT" panose="03020402040607040605" pitchFamily="66" charset="0"/>
            </a:endParaRPr>
          </a:p>
        </p:txBody>
      </p:sp>
      <p:sp>
        <p:nvSpPr>
          <p:cNvPr id="4" name="AutoShape 2" descr="RÃ©sultat de recherche d'images pour &quot;Trax jeu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7" descr="RÃ©sultat de recherche d'images pour &quot;Trax jeu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3642459" cy="239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David L Smi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86" y="1772816"/>
            <a:ext cx="2333898" cy="233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51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7892"/>
            <a:ext cx="7772400" cy="1143000"/>
          </a:xfrm>
        </p:spPr>
        <p:txBody>
          <a:bodyPr/>
          <a:lstStyle/>
          <a:p>
            <a:r>
              <a:rPr lang="fr-FR" dirty="0" smtClean="0"/>
              <a:t>A – Mode </a:t>
            </a:r>
            <a:r>
              <a:rPr lang="fr-FR" dirty="0" err="1" smtClean="0"/>
              <a:t>player</a:t>
            </a:r>
            <a:r>
              <a:rPr lang="fr-FR" dirty="0" smtClean="0"/>
              <a:t> vs </a:t>
            </a:r>
            <a:r>
              <a:rPr lang="fr-FR" dirty="0" err="1" smtClean="0"/>
              <a:t>player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8064896" cy="100811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smtClean="0">
                <a:latin typeface="+mj-lt"/>
              </a:rPr>
              <a:t>Dans ce mode de jeu (0,0) les joueurs s’affrontent chacun leur tour jusqu’à ce que l’un d’eux perde</a:t>
            </a:r>
            <a:endParaRPr lang="fr-FR" sz="1400" dirty="0" smtClean="0">
              <a:latin typeface="+mj-lt"/>
            </a:endParaRPr>
          </a:p>
          <a:p>
            <a:pPr marL="0" indent="0">
              <a:buNone/>
            </a:pPr>
            <a:endParaRPr lang="fr-FR" sz="1050" dirty="0">
              <a:latin typeface="French Script MT" panose="03020402040607040605" pitchFamily="66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t="11355" r="67197" b="16106"/>
          <a:stretch/>
        </p:blipFill>
        <p:spPr bwMode="auto">
          <a:xfrm>
            <a:off x="570498" y="3068960"/>
            <a:ext cx="1850947" cy="262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" t="11951" r="68273" b="16338"/>
          <a:stretch/>
        </p:blipFill>
        <p:spPr bwMode="auto">
          <a:xfrm>
            <a:off x="2627783" y="3068960"/>
            <a:ext cx="1830747" cy="262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" t="11822" r="68273" b="15753"/>
          <a:stretch/>
        </p:blipFill>
        <p:spPr bwMode="auto">
          <a:xfrm>
            <a:off x="4682123" y="3068960"/>
            <a:ext cx="1812689" cy="262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" t="11937" r="68400" b="16277"/>
          <a:stretch/>
        </p:blipFill>
        <p:spPr bwMode="auto">
          <a:xfrm>
            <a:off x="6770355" y="3068960"/>
            <a:ext cx="1820487" cy="262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4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7892"/>
            <a:ext cx="7772400" cy="1143000"/>
          </a:xfrm>
        </p:spPr>
        <p:txBody>
          <a:bodyPr/>
          <a:lstStyle/>
          <a:p>
            <a:r>
              <a:rPr lang="fr-FR" dirty="0" smtClean="0"/>
              <a:t>B – Mode </a:t>
            </a:r>
            <a:r>
              <a:rPr lang="fr-FR" dirty="0" err="1" smtClean="0"/>
              <a:t>player</a:t>
            </a:r>
            <a:r>
              <a:rPr lang="fr-FR" dirty="0" smtClean="0"/>
              <a:t> vs aléatoire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8064896" cy="100811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smtClean="0">
                <a:latin typeface="+mj-lt"/>
              </a:rPr>
              <a:t>Dans ce mode de jeu (0,2) le joueur affronte un joueur qui ne fait que jouer aléatoirement</a:t>
            </a:r>
            <a:endParaRPr lang="fr-FR" sz="1400" dirty="0" smtClean="0">
              <a:latin typeface="+mj-lt"/>
            </a:endParaRPr>
          </a:p>
          <a:p>
            <a:pPr marL="0" indent="0">
              <a:buNone/>
            </a:pPr>
            <a:endParaRPr lang="fr-FR" sz="1050" dirty="0">
              <a:latin typeface="French Script MT" panose="03020402040607040605" pitchFamily="66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4" t="17678" r="33035" b="43214"/>
          <a:stretch/>
        </p:blipFill>
        <p:spPr bwMode="auto">
          <a:xfrm>
            <a:off x="1187624" y="2924944"/>
            <a:ext cx="6465344" cy="329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10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7892"/>
            <a:ext cx="7772400" cy="1143000"/>
          </a:xfrm>
        </p:spPr>
        <p:txBody>
          <a:bodyPr/>
          <a:lstStyle/>
          <a:p>
            <a:r>
              <a:rPr lang="fr-FR" dirty="0" smtClean="0"/>
              <a:t>C – Mode </a:t>
            </a:r>
            <a:r>
              <a:rPr lang="fr-FR" dirty="0" err="1" smtClean="0"/>
              <a:t>player</a:t>
            </a:r>
            <a:r>
              <a:rPr lang="fr-FR" dirty="0" smtClean="0"/>
              <a:t> vs </a:t>
            </a:r>
            <a:r>
              <a:rPr lang="fr-FR" dirty="0" smtClean="0"/>
              <a:t>computer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8064896" cy="93610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smtClean="0">
                <a:latin typeface="+mj-lt"/>
              </a:rPr>
              <a:t>Dans ce mode de jeu (0,1) le joueur affronte un joueur qui joue en fonction d’un </a:t>
            </a:r>
            <a:r>
              <a:rPr lang="fr-FR" sz="2000" dirty="0">
                <a:latin typeface="+mj-lt"/>
              </a:rPr>
              <a:t>algorithme </a:t>
            </a:r>
            <a:r>
              <a:rPr lang="fr-FR" sz="2000" smtClean="0">
                <a:latin typeface="+mj-lt"/>
              </a:rPr>
              <a:t>de Monte </a:t>
            </a:r>
            <a:r>
              <a:rPr lang="fr-FR" sz="2000" dirty="0" smtClean="0">
                <a:latin typeface="+mj-lt"/>
              </a:rPr>
              <a:t>Carlo</a:t>
            </a:r>
            <a:endParaRPr lang="fr-FR" sz="1400" dirty="0" smtClean="0">
              <a:latin typeface="+mj-lt"/>
            </a:endParaRPr>
          </a:p>
          <a:p>
            <a:pPr marL="0" indent="0">
              <a:buNone/>
            </a:pPr>
            <a:endParaRPr lang="fr-FR" sz="1050" dirty="0">
              <a:latin typeface="French Script MT" panose="03020402040607040605" pitchFamily="66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7" t="24161" r="51709" b="28697"/>
          <a:stretch/>
        </p:blipFill>
        <p:spPr bwMode="auto">
          <a:xfrm>
            <a:off x="1043608" y="2492896"/>
            <a:ext cx="4536504" cy="415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097678" y="3325631"/>
            <a:ext cx="25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Réalise 20 parties sur 20 coups différents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5868144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6444208" y="4572127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Soucie de mesure du risque</a:t>
            </a:r>
            <a:endParaRPr lang="fr-FR" sz="20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76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775" y="312738"/>
            <a:ext cx="7772400" cy="868958"/>
          </a:xfrm>
        </p:spPr>
        <p:txBody>
          <a:bodyPr/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et Conclusion</a:t>
            </a:r>
            <a:endParaRPr lang="fr-FR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AutoShape 2" descr="RÃ©sultat de recherche d'images pour &quot;Trax jeu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7" descr="RÃ©sultat de recherche d'images pour &quot;Trax jeu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0375" y="3429000"/>
            <a:ext cx="8064896" cy="237626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smtClean="0">
                <a:latin typeface="+mj-lt"/>
              </a:rPr>
              <a:t>De nombreuse voix d’amélioration:</a:t>
            </a:r>
          </a:p>
          <a:p>
            <a:pPr>
              <a:buFontTx/>
              <a:buChar char="-"/>
            </a:pPr>
            <a:r>
              <a:rPr lang="fr-FR" sz="2000" dirty="0" smtClean="0">
                <a:latin typeface="+mj-lt"/>
              </a:rPr>
              <a:t>Implémenter une intelligence artificielle basée sur des coup types</a:t>
            </a:r>
          </a:p>
          <a:p>
            <a:pPr>
              <a:buFontTx/>
              <a:buChar char="-"/>
            </a:pPr>
            <a:r>
              <a:rPr lang="fr-FR" sz="2000" dirty="0" smtClean="0">
                <a:latin typeface="+mj-lt"/>
              </a:rPr>
              <a:t>Mettre un bouton Reset</a:t>
            </a:r>
          </a:p>
          <a:p>
            <a:pPr>
              <a:buFontTx/>
              <a:buChar char="-"/>
            </a:pPr>
            <a:r>
              <a:rPr lang="fr-FR" sz="2000" dirty="0" smtClean="0">
                <a:latin typeface="+mj-lt"/>
              </a:rPr>
              <a:t>Permettre un choix de la taille du plateau et du mode de jeu directement depuis l’interface.</a:t>
            </a:r>
            <a:endParaRPr lang="fr-FR" sz="1400" dirty="0" smtClean="0">
              <a:latin typeface="+mj-lt"/>
            </a:endParaRPr>
          </a:p>
          <a:p>
            <a:pPr marL="0" indent="0">
              <a:buNone/>
            </a:pPr>
            <a:endParaRPr lang="fr-FR" sz="1050" dirty="0">
              <a:latin typeface="French Script MT" panose="03020402040607040605" pitchFamily="66" charset="0"/>
            </a:endParaRPr>
          </a:p>
        </p:txBody>
      </p:sp>
      <p:pic>
        <p:nvPicPr>
          <p:cNvPr id="19458" name="Picture 2" descr="RÃ©sultat de recherche d'images pour &quot;eclipse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700808"/>
            <a:ext cx="4968552" cy="116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775" y="312738"/>
            <a:ext cx="7772400" cy="868958"/>
          </a:xfrm>
        </p:spPr>
        <p:txBody>
          <a:bodyPr/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Trax… qu’est ce que c’est ?</a:t>
            </a:r>
            <a:endParaRPr lang="fr-FR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AutoShape 2" descr="RÃ©sultat de recherche d'images pour &quot;Trax jeu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7" descr="RÃ©sultat de recherche d'images pour &quot;Trax jeu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>
          <a:xfrm>
            <a:off x="899592" y="4221088"/>
            <a:ext cx="7772400" cy="685056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… mais qui fait émerger des situations de </a:t>
            </a:r>
            <a:r>
              <a:rPr lang="fr-FR" dirty="0" smtClean="0">
                <a:hlinkClick r:id="rId2" action="ppaction://hlinkfile"/>
              </a:rPr>
              <a:t>grandes complexité</a:t>
            </a:r>
            <a:endParaRPr lang="fr-FR" dirty="0"/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1066800" y="1340768"/>
            <a:ext cx="7772400" cy="6850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Un jeu aux règles simples…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t="24603" r="67197" b="29293"/>
          <a:stretch/>
        </p:blipFill>
        <p:spPr bwMode="auto">
          <a:xfrm>
            <a:off x="460375" y="1959240"/>
            <a:ext cx="1850947" cy="166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" t="25000" r="68273" b="29375"/>
          <a:stretch/>
        </p:blipFill>
        <p:spPr bwMode="auto">
          <a:xfrm>
            <a:off x="2517660" y="1957463"/>
            <a:ext cx="1830747" cy="167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" t="25000" r="68273" b="28920"/>
          <a:stretch/>
        </p:blipFill>
        <p:spPr bwMode="auto">
          <a:xfrm>
            <a:off x="4572000" y="1957463"/>
            <a:ext cx="1812689" cy="167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" t="25000" r="68400" b="29602"/>
          <a:stretch/>
        </p:blipFill>
        <p:spPr bwMode="auto">
          <a:xfrm>
            <a:off x="6660232" y="1957463"/>
            <a:ext cx="1820487" cy="166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8" t="38636" r="22950" b="19091"/>
          <a:stretch/>
        </p:blipFill>
        <p:spPr bwMode="auto">
          <a:xfrm>
            <a:off x="2155576" y="4725143"/>
            <a:ext cx="4563945" cy="192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37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71600" y="1772816"/>
            <a:ext cx="7772400" cy="306132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Trax qu’est ce que c’est ?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I – Modélisation du jeu</a:t>
            </a:r>
          </a:p>
          <a:p>
            <a:pPr marL="0" indent="0">
              <a:buNone/>
            </a:pPr>
            <a:r>
              <a:rPr lang="fr-FR" dirty="0" smtClean="0"/>
              <a:t>   II – Implémentation java</a:t>
            </a:r>
          </a:p>
          <a:p>
            <a:pPr marL="0" indent="0">
              <a:buNone/>
            </a:pPr>
            <a:r>
              <a:rPr lang="fr-FR" dirty="0" smtClean="0"/>
              <a:t>   III </a:t>
            </a:r>
            <a:r>
              <a:rPr lang="fr-FR" dirty="0"/>
              <a:t>– </a:t>
            </a:r>
            <a:r>
              <a:rPr lang="fr-FR" dirty="0" smtClean="0"/>
              <a:t>Mode automatique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Conclusion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04245"/>
            <a:ext cx="3304446" cy="159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6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1124744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– Modélisation du jeu</a:t>
            </a:r>
            <a:endParaRPr lang="fr-FR" sz="4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RÃ©sultat de recherche d'images pour &quot;modÃ©lisa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2996952"/>
            <a:ext cx="6100539" cy="301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8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– Modélisation des tuiles</a:t>
            </a:r>
            <a:endParaRPr lang="fr-FR" dirty="0"/>
          </a:p>
        </p:txBody>
      </p:sp>
      <p:pic>
        <p:nvPicPr>
          <p:cNvPr id="2050" name="Picture 2" descr="D:\data\adel\2018-2019 Supelec 2A\projetDevlog\Ressource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188" y="5307558"/>
            <a:ext cx="10922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data\adel\2018-2019 Supelec 2A\projetDevlog\Ressource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301208"/>
            <a:ext cx="1092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data\adel\2018-2019 Supelec 2A\S5\projetDevlog\Ressource\platea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206" y="1649649"/>
            <a:ext cx="4470252" cy="331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83568" y="2253925"/>
            <a:ext cx="2880320" cy="357678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2400" dirty="0" smtClean="0">
                <a:latin typeface="+mj-lt"/>
              </a:rPr>
              <a:t>Version </a:t>
            </a:r>
            <a:r>
              <a:rPr lang="fr-FR" sz="2400" dirty="0" smtClean="0">
                <a:latin typeface="+mj-lt"/>
              </a:rPr>
              <a:t>originel </a:t>
            </a:r>
            <a:r>
              <a:rPr lang="fr-FR" sz="2400" dirty="0" smtClean="0">
                <a:latin typeface="+mj-lt"/>
              </a:rPr>
              <a:t>avec seulement deux </a:t>
            </a:r>
            <a:r>
              <a:rPr lang="fr-FR" sz="2400" dirty="0" smtClean="0">
                <a:latin typeface="+mj-lt"/>
              </a:rPr>
              <a:t>types de tuiles</a:t>
            </a:r>
            <a:r>
              <a:rPr lang="fr-FR" sz="2400" dirty="0" smtClean="0">
                <a:latin typeface="+mj-lt"/>
              </a:rPr>
              <a:t>.</a:t>
            </a:r>
            <a:endParaRPr lang="fr-FR" sz="2400" dirty="0">
              <a:latin typeface="+mj-lt"/>
            </a:endParaRPr>
          </a:p>
          <a:p>
            <a:endParaRPr lang="fr-FR" sz="2400" dirty="0">
              <a:latin typeface="+mj-lt"/>
            </a:endParaRPr>
          </a:p>
          <a:p>
            <a:r>
              <a:rPr lang="fr-FR" sz="2400" dirty="0" smtClean="0">
                <a:latin typeface="+mj-lt"/>
              </a:rPr>
              <a:t>Plateau sans limite de taille</a:t>
            </a:r>
            <a:endParaRPr lang="fr-FR" dirty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French Script MT" panose="03020402040607040605" pitchFamily="66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31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– Modélisation des tuiles</a:t>
            </a:r>
            <a:endParaRPr lang="fr-FR" dirty="0"/>
          </a:p>
        </p:txBody>
      </p:sp>
      <p:pic>
        <p:nvPicPr>
          <p:cNvPr id="2050" name="Picture 2" descr="D:\data\adel\2018-2019 Supelec 2A\projetDevlog\Ressource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94" y="1728955"/>
            <a:ext cx="10922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ata\adel\2018-2019 Supelec 2A\projetDevlog\Ressource\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310" y="1722605"/>
            <a:ext cx="1092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adel\2018-2019 Supelec 2A\projetDevlog\Ressource\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26" y="1722605"/>
            <a:ext cx="1092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ata\adel\2018-2019 Supelec 2A\projetDevlog\Ressource\2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42" y="1728955"/>
            <a:ext cx="11049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data\adel\2018-2019 Supelec 2A\projetDevlog\Ressource\3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722605"/>
            <a:ext cx="1092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data\adel\2018-2019 Supelec 2A\projetDevlog\Ressource\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78" y="1722605"/>
            <a:ext cx="1092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data\adel\2018-2019 Supelec 2A\projetDevlog\Ressource\Modélisati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624" y="2821155"/>
            <a:ext cx="27813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0044608" y="5474324"/>
            <a:ext cx="3798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   Si on sait où sont placées les sorties rouges, on peut en déduire les sortie blanche </a:t>
            </a:r>
          </a:p>
          <a:p>
            <a:endParaRPr lang="fr-FR" sz="2000" dirty="0" smtClean="0"/>
          </a:p>
          <a:p>
            <a:r>
              <a:rPr lang="fr-FR" sz="2000" dirty="0" smtClean="0">
                <a:sym typeface="Wingdings" panose="05000000000000000000" pitchFamily="2" charset="2"/>
              </a:rPr>
              <a:t> redondance d’information</a:t>
            </a:r>
            <a:endParaRPr lang="fr-FR" sz="2000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" t="25000" r="68273" b="29375"/>
          <a:stretch/>
        </p:blipFill>
        <p:spPr bwMode="auto">
          <a:xfrm>
            <a:off x="755576" y="3284984"/>
            <a:ext cx="3061744" cy="279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716016" y="4058832"/>
            <a:ext cx="3918396" cy="141549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2400" dirty="0" smtClean="0">
                <a:latin typeface="+mj-lt"/>
              </a:rPr>
              <a:t>6 </a:t>
            </a:r>
            <a:r>
              <a:rPr lang="fr-FR" sz="2400" dirty="0" smtClean="0">
                <a:latin typeface="+mj-lt"/>
              </a:rPr>
              <a:t>types de tuiles</a:t>
            </a:r>
            <a:endParaRPr lang="fr-FR" sz="2400" dirty="0">
              <a:latin typeface="+mj-lt"/>
            </a:endParaRPr>
          </a:p>
          <a:p>
            <a:r>
              <a:rPr lang="fr-FR" sz="2400" dirty="0" smtClean="0">
                <a:latin typeface="+mj-lt"/>
              </a:rPr>
              <a:t>Un plateau de taille n*n</a:t>
            </a:r>
            <a:endParaRPr lang="fr-FR" dirty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French Script MT" panose="03020402040607040605" pitchFamily="66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1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– Modélisation des tuiles</a:t>
            </a:r>
            <a:endParaRPr lang="fr-FR" dirty="0"/>
          </a:p>
        </p:txBody>
      </p:sp>
      <p:pic>
        <p:nvPicPr>
          <p:cNvPr id="2050" name="Picture 2" descr="D:\data\adel\2018-2019 Supelec 2A\projetDevlog\Ressource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94" y="1728955"/>
            <a:ext cx="10922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ata\adel\2018-2019 Supelec 2A\projetDevlog\Ressource\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310" y="1722605"/>
            <a:ext cx="1092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adel\2018-2019 Supelec 2A\projetDevlog\Ressource\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26" y="1722605"/>
            <a:ext cx="1092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ata\adel\2018-2019 Supelec 2A\projetDevlog\Ressource\2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42" y="1728955"/>
            <a:ext cx="11049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data\adel\2018-2019 Supelec 2A\projetDevlog\Ressource\3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722605"/>
            <a:ext cx="1092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data\adel\2018-2019 Supelec 2A\projetDevlog\Ressource\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78" y="1722605"/>
            <a:ext cx="1092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D:\data\adel\2018-2019 Supelec 2A\projetDevlog\Ressource\Modélisati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78" y="3485162"/>
            <a:ext cx="27813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4427574" y="4371413"/>
            <a:ext cx="4476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sorties rouges </a:t>
            </a:r>
            <a:r>
              <a:rPr lang="fr-FR" sz="2400" dirty="0" smtClean="0">
                <a:sym typeface="Wingdings" panose="05000000000000000000" pitchFamily="2" charset="2"/>
              </a:rPr>
              <a:t> </a:t>
            </a:r>
            <a:r>
              <a:rPr lang="fr-FR" sz="2400" dirty="0" smtClean="0"/>
              <a:t>sortie </a:t>
            </a:r>
            <a:r>
              <a:rPr lang="fr-FR" sz="2400" dirty="0" smtClean="0"/>
              <a:t>blanche </a:t>
            </a:r>
          </a:p>
          <a:p>
            <a:r>
              <a:rPr lang="fr-FR" sz="2400" dirty="0">
                <a:sym typeface="Wingdings" panose="05000000000000000000" pitchFamily="2" charset="2"/>
              </a:rPr>
              <a:t>	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redondance d’information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96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– Modélisation des tuiles</a:t>
            </a:r>
            <a:endParaRPr lang="fr-FR" dirty="0"/>
          </a:p>
        </p:txBody>
      </p:sp>
      <p:pic>
        <p:nvPicPr>
          <p:cNvPr id="2050" name="Picture 2" descr="D:\data\adel\2018-2019 Supelec 2A\projetDevlog\Ressource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94" y="1728955"/>
            <a:ext cx="10922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ata\adel\2018-2019 Supelec 2A\projetDevlog\Ressource\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310" y="1722605"/>
            <a:ext cx="1092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adel\2018-2019 Supelec 2A\projetDevlog\Ressource\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26" y="1722605"/>
            <a:ext cx="1092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ata\adel\2018-2019 Supelec 2A\projetDevlog\Ressource\2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42" y="1728955"/>
            <a:ext cx="11049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data\adel\2018-2019 Supelec 2A\projetDevlog\Ressource\3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722605"/>
            <a:ext cx="1092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data\adel\2018-2019 Supelec 2A\projetDevlog\Ressource\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78" y="1722605"/>
            <a:ext cx="1092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data\adel\2018-2019 Supelec 2A\projetDevlog\Ressource\Modélisati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78" y="3485162"/>
            <a:ext cx="27813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209254" y="2827505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(1,3)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65138" y="2827505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(1,2)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097486" y="2827505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(2,3)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653370" y="2827505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(1,4)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998420" y="2827505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(3,4)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54304" y="2827505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(2,4)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A44D-7E1A-4757-B037-F0E32925D142}" type="slidenum">
              <a:rPr lang="fr-FR" smtClean="0"/>
              <a:t>9</a:t>
            </a:fld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427574" y="4371413"/>
            <a:ext cx="4476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sorties rouges </a:t>
            </a:r>
            <a:r>
              <a:rPr lang="fr-FR" sz="2400" dirty="0" smtClean="0">
                <a:sym typeface="Wingdings" panose="05000000000000000000" pitchFamily="2" charset="2"/>
              </a:rPr>
              <a:t> </a:t>
            </a:r>
            <a:r>
              <a:rPr lang="fr-FR" sz="2400" dirty="0" smtClean="0"/>
              <a:t>sortie </a:t>
            </a:r>
            <a:r>
              <a:rPr lang="fr-FR" sz="2400" dirty="0" smtClean="0"/>
              <a:t>blanche </a:t>
            </a:r>
          </a:p>
          <a:p>
            <a:r>
              <a:rPr lang="fr-FR" sz="2400" dirty="0">
                <a:sym typeface="Wingdings" panose="05000000000000000000" pitchFamily="2" charset="2"/>
              </a:rPr>
              <a:t>	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redondance d’information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63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868</TotalTime>
  <Words>516</Words>
  <Application>Microsoft Office PowerPoint</Application>
  <PresentationFormat>Affichage à l'écran (4:3)</PresentationFormat>
  <Paragraphs>101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Capitaux</vt:lpstr>
      <vt:lpstr>Programmation de TRAX</vt:lpstr>
      <vt:lpstr>Trax… qu’est ce que c’est ?</vt:lpstr>
      <vt:lpstr>Trax… qu’est ce que c’est ?</vt:lpstr>
      <vt:lpstr>Sommaire</vt:lpstr>
      <vt:lpstr>I – Modélisation du jeu</vt:lpstr>
      <vt:lpstr>A – Modélisation des tuiles</vt:lpstr>
      <vt:lpstr>A – Modélisation des tuiles</vt:lpstr>
      <vt:lpstr>A – Modélisation des tuiles</vt:lpstr>
      <vt:lpstr>A – Modélisation des tuiles</vt:lpstr>
      <vt:lpstr>B - Modélisation des contraintes</vt:lpstr>
      <vt:lpstr>B - Modélisation des contraintes</vt:lpstr>
      <vt:lpstr>B - Modélisation des contraintes</vt:lpstr>
      <vt:lpstr>C - Modélisation des chemins</vt:lpstr>
      <vt:lpstr>II – Implémentation java</vt:lpstr>
      <vt:lpstr>A – Diagramme de classe</vt:lpstr>
      <vt:lpstr>Présentation PowerPoint</vt:lpstr>
      <vt:lpstr>B – Interface homme-machine</vt:lpstr>
      <vt:lpstr>B – Interface homme-machine</vt:lpstr>
      <vt:lpstr>III – Implémentation du mode auto</vt:lpstr>
      <vt:lpstr>A – Mode player vs player</vt:lpstr>
      <vt:lpstr>B – Mode player vs aléatoire</vt:lpstr>
      <vt:lpstr>C – Mode player vs computer</vt:lpstr>
      <vt:lpstr>Test et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TRAX – Point numéro 1</dc:title>
  <dc:creator>Adel</dc:creator>
  <cp:lastModifiedBy>Adel</cp:lastModifiedBy>
  <cp:revision>23</cp:revision>
  <dcterms:created xsi:type="dcterms:W3CDTF">2018-10-03T12:01:15Z</dcterms:created>
  <dcterms:modified xsi:type="dcterms:W3CDTF">2018-11-08T17:21:34Z</dcterms:modified>
</cp:coreProperties>
</file>