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3.jpg" ContentType="image/jpg"/>
  <Override PartName="/ppt/media/image54.jpg" ContentType="image/jpg"/>
  <Override PartName="/ppt/media/image55.jpg" ContentType="image/jpg"/>
  <Override PartName="/ppt/media/image56.jpg" ContentType="image/jpg"/>
  <Override PartName="/ppt/media/image62.jpg" ContentType="image/jpg"/>
  <Override PartName="/ppt/media/image92.jpg" ContentType="image/jpg"/>
  <Override PartName="/ppt/media/image97.jpg" ContentType="image/jpg"/>
  <Override PartName="/ppt/media/image99.jpg" ContentType="image/jpg"/>
  <Override PartName="/ppt/media/image105.jpg" ContentType="image/jpg"/>
  <Override PartName="/ppt/media/image10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706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516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758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8650" y="425450"/>
            <a:ext cx="533717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7A97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36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4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08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613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3793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370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143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573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37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vi-V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77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523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661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990600"/>
            <a:ext cx="52579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NGÔN</a:t>
            </a:r>
            <a:r>
              <a:rPr spc="-114" dirty="0"/>
              <a:t> </a:t>
            </a:r>
            <a:r>
              <a:rPr spc="-270" dirty="0"/>
              <a:t>NGỮ</a:t>
            </a:r>
            <a:r>
              <a:rPr spc="-114" dirty="0"/>
              <a:t> </a:t>
            </a:r>
            <a:r>
              <a:rPr spc="-235" dirty="0"/>
              <a:t>LẬP</a:t>
            </a:r>
            <a:r>
              <a:rPr spc="-110" dirty="0"/>
              <a:t> </a:t>
            </a:r>
            <a:r>
              <a:rPr spc="-165" dirty="0"/>
              <a:t>TRÌNH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2835268"/>
            <a:ext cx="3756240" cy="1187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76200"/>
            <a:ext cx="7543800" cy="1450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Cú</a:t>
            </a:r>
            <a:r>
              <a:rPr spc="-135" dirty="0"/>
              <a:t> </a:t>
            </a:r>
            <a:r>
              <a:rPr spc="-275" dirty="0"/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233915"/>
            <a:ext cx="5196841" cy="143308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452120" algn="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15" dirty="0">
                <a:latin typeface="Verdana"/>
                <a:cs typeface="Verdana"/>
              </a:rPr>
              <a:t>Phân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biệt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65" dirty="0">
                <a:latin typeface="Verdana"/>
                <a:cs typeface="Verdana"/>
              </a:rPr>
              <a:t>ký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tự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thường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hoa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29" dirty="0">
                <a:latin typeface="Verdana"/>
                <a:cs typeface="Verdana"/>
              </a:rPr>
              <a:t>Các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từ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khóa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của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Python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60" dirty="0">
                <a:latin typeface="Verdana"/>
                <a:cs typeface="Verdana"/>
              </a:rPr>
              <a:t>được</a:t>
            </a:r>
            <a:endParaRPr sz="27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60811"/>
              </p:ext>
            </p:extLst>
          </p:nvPr>
        </p:nvGraphicFramePr>
        <p:xfrm>
          <a:off x="1356356" y="2717927"/>
          <a:ext cx="5196842" cy="3454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65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and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885"/>
                        </a:lnSpc>
                      </a:pPr>
                      <a:r>
                        <a:rPr sz="2000" spc="-20" dirty="0">
                          <a:latin typeface="Verdana"/>
                          <a:cs typeface="Verdana"/>
                        </a:rPr>
                        <a:t>exec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1885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not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as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2300"/>
                        </a:lnSpc>
                      </a:pPr>
                      <a:r>
                        <a:rPr sz="2000" spc="225" dirty="0">
                          <a:latin typeface="Verdana"/>
                          <a:cs typeface="Verdana"/>
                        </a:rPr>
                        <a:t>finally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2300"/>
                        </a:lnSpc>
                      </a:pPr>
                      <a:r>
                        <a:rPr sz="2000" spc="30" dirty="0">
                          <a:latin typeface="Verdana"/>
                          <a:cs typeface="Verdana"/>
                        </a:rPr>
                        <a:t>or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000" spc="65" dirty="0">
                          <a:latin typeface="Verdana"/>
                          <a:cs typeface="Verdana"/>
                        </a:rPr>
                        <a:t>assert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2305"/>
                        </a:lnSpc>
                      </a:pPr>
                      <a:r>
                        <a:rPr sz="2000" spc="145" dirty="0">
                          <a:latin typeface="Verdana"/>
                          <a:cs typeface="Verdana"/>
                        </a:rPr>
                        <a:t>for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2305"/>
                        </a:lnSpc>
                      </a:pPr>
                      <a:r>
                        <a:rPr sz="2000" spc="-20" dirty="0">
                          <a:latin typeface="Verdana"/>
                          <a:cs typeface="Verdana"/>
                        </a:rPr>
                        <a:t>pass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76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break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2300"/>
                        </a:lnSpc>
                      </a:pPr>
                      <a:r>
                        <a:rPr sz="2000" spc="-20" dirty="0">
                          <a:latin typeface="Verdana"/>
                          <a:cs typeface="Verdana"/>
                        </a:rPr>
                        <a:t>from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2300"/>
                        </a:lnSpc>
                      </a:pPr>
                      <a:r>
                        <a:rPr sz="2000" spc="135" dirty="0">
                          <a:latin typeface="Verdana"/>
                          <a:cs typeface="Verdana"/>
                        </a:rPr>
                        <a:t>print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000" spc="110" dirty="0">
                          <a:latin typeface="Verdana"/>
                          <a:cs typeface="Verdana"/>
                        </a:rPr>
                        <a:t>class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2305"/>
                        </a:lnSpc>
                      </a:pPr>
                      <a:r>
                        <a:rPr sz="2000" spc="80" dirty="0">
                          <a:latin typeface="Verdana"/>
                          <a:cs typeface="Verdana"/>
                        </a:rPr>
                        <a:t>global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2305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raise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continue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2300"/>
                        </a:lnSpc>
                      </a:pPr>
                      <a:r>
                        <a:rPr sz="2000" spc="434" dirty="0">
                          <a:latin typeface="Verdana"/>
                          <a:cs typeface="Verdana"/>
                        </a:rPr>
                        <a:t>if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2300"/>
                        </a:lnSpc>
                      </a:pPr>
                      <a:r>
                        <a:rPr sz="2000" spc="45" dirty="0">
                          <a:latin typeface="Verdana"/>
                          <a:cs typeface="Verdana"/>
                        </a:rPr>
                        <a:t>return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76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000" spc="25" dirty="0">
                          <a:latin typeface="Verdana"/>
                          <a:cs typeface="Verdana"/>
                        </a:rPr>
                        <a:t>def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import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2305"/>
                        </a:lnSpc>
                      </a:pPr>
                      <a:r>
                        <a:rPr sz="2000" spc="125" dirty="0">
                          <a:latin typeface="Verdana"/>
                          <a:cs typeface="Verdana"/>
                        </a:rPr>
                        <a:t>try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75" dirty="0">
                          <a:latin typeface="Verdana"/>
                          <a:cs typeface="Verdana"/>
                        </a:rPr>
                        <a:t>del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2300"/>
                        </a:lnSpc>
                      </a:pPr>
                      <a:r>
                        <a:rPr sz="2000" spc="160" dirty="0">
                          <a:latin typeface="Verdana"/>
                          <a:cs typeface="Verdana"/>
                        </a:rPr>
                        <a:t>in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2300"/>
                        </a:lnSpc>
                      </a:pPr>
                      <a:r>
                        <a:rPr sz="2000" spc="40" dirty="0">
                          <a:latin typeface="Verdana"/>
                          <a:cs typeface="Verdana"/>
                        </a:rPr>
                        <a:t>while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000" spc="320" dirty="0">
                          <a:latin typeface="Verdana"/>
                          <a:cs typeface="Verdana"/>
                        </a:rPr>
                        <a:t>elif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2305"/>
                        </a:lnSpc>
                      </a:pPr>
                      <a:r>
                        <a:rPr sz="2000" spc="270" dirty="0">
                          <a:latin typeface="Verdana"/>
                          <a:cs typeface="Verdana"/>
                        </a:rPr>
                        <a:t>is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2305"/>
                        </a:lnSpc>
                      </a:pPr>
                      <a:r>
                        <a:rPr sz="2000" spc="-20" dirty="0">
                          <a:latin typeface="Verdana"/>
                          <a:cs typeface="Verdana"/>
                        </a:rPr>
                        <a:t>with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75" dirty="0">
                          <a:latin typeface="Verdana"/>
                          <a:cs typeface="Verdana"/>
                        </a:rPr>
                        <a:t>else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2300"/>
                        </a:lnSpc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lambda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2300"/>
                        </a:lnSpc>
                      </a:pPr>
                      <a:r>
                        <a:rPr sz="2000" spc="125" dirty="0">
                          <a:latin typeface="Verdana"/>
                          <a:cs typeface="Verdana"/>
                        </a:rPr>
                        <a:t>yield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765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except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652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Lập</a:t>
            </a:r>
            <a:r>
              <a:rPr spc="-100" dirty="0"/>
              <a:t> </a:t>
            </a:r>
            <a:r>
              <a:rPr spc="-229" dirty="0"/>
              <a:t>trình</a:t>
            </a:r>
            <a:r>
              <a:rPr spc="-100" dirty="0"/>
              <a:t> </a:t>
            </a:r>
            <a:r>
              <a:rPr spc="-290" dirty="0"/>
              <a:t>Web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" y="1619250"/>
            <a:ext cx="8717280" cy="342011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652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Lập</a:t>
            </a:r>
            <a:r>
              <a:rPr spc="-100" dirty="0"/>
              <a:t> </a:t>
            </a:r>
            <a:r>
              <a:rPr spc="-229" dirty="0"/>
              <a:t>trình</a:t>
            </a:r>
            <a:r>
              <a:rPr spc="-100" dirty="0"/>
              <a:t> </a:t>
            </a:r>
            <a:r>
              <a:rPr spc="-290" dirty="0"/>
              <a:t>Web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582419"/>
            <a:ext cx="8699500" cy="187325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652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Lập</a:t>
            </a:r>
            <a:r>
              <a:rPr spc="-100" dirty="0"/>
              <a:t> </a:t>
            </a:r>
            <a:r>
              <a:rPr spc="-229" dirty="0"/>
              <a:t>trình</a:t>
            </a:r>
            <a:r>
              <a:rPr spc="-100" dirty="0"/>
              <a:t> </a:t>
            </a:r>
            <a:r>
              <a:rPr spc="-290" dirty="0"/>
              <a:t>Web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380" y="1512569"/>
            <a:ext cx="709930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652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Lập</a:t>
            </a:r>
            <a:r>
              <a:rPr spc="-100" dirty="0"/>
              <a:t> </a:t>
            </a:r>
            <a:r>
              <a:rPr spc="-229" dirty="0"/>
              <a:t>trình</a:t>
            </a:r>
            <a:r>
              <a:rPr spc="-100" dirty="0"/>
              <a:t> </a:t>
            </a:r>
            <a:r>
              <a:rPr spc="-290" dirty="0"/>
              <a:t>Web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574800"/>
            <a:ext cx="8605520" cy="166497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652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Lập</a:t>
            </a:r>
            <a:r>
              <a:rPr spc="-100" dirty="0"/>
              <a:t> </a:t>
            </a:r>
            <a:r>
              <a:rPr spc="-229" dirty="0"/>
              <a:t>trình</a:t>
            </a:r>
            <a:r>
              <a:rPr spc="-100" dirty="0"/>
              <a:t> </a:t>
            </a:r>
            <a:r>
              <a:rPr spc="-290" dirty="0"/>
              <a:t>Web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09" y="1517650"/>
            <a:ext cx="787654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652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Lập</a:t>
            </a:r>
            <a:r>
              <a:rPr spc="-100" dirty="0"/>
              <a:t> </a:t>
            </a:r>
            <a:r>
              <a:rPr spc="-229" dirty="0"/>
              <a:t>trình</a:t>
            </a:r>
            <a:r>
              <a:rPr spc="-100" dirty="0"/>
              <a:t> </a:t>
            </a:r>
            <a:r>
              <a:rPr spc="-290" dirty="0"/>
              <a:t>Web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583689"/>
            <a:ext cx="8361680" cy="251968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652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Lập</a:t>
            </a:r>
            <a:r>
              <a:rPr spc="-100" dirty="0"/>
              <a:t> </a:t>
            </a:r>
            <a:r>
              <a:rPr spc="-229" dirty="0"/>
              <a:t>trình</a:t>
            </a:r>
            <a:r>
              <a:rPr spc="-100" dirty="0"/>
              <a:t> </a:t>
            </a:r>
            <a:r>
              <a:rPr spc="-290" dirty="0"/>
              <a:t>Web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39" y="1511300"/>
            <a:ext cx="7487920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3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180" dirty="0"/>
              <a:t>Giới</a:t>
            </a:r>
            <a:r>
              <a:rPr sz="2700" spc="-95" dirty="0"/>
              <a:t> </a:t>
            </a:r>
            <a:r>
              <a:rPr sz="2700" spc="-10" dirty="0"/>
              <a:t>thiệu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210" dirty="0"/>
              <a:t>căn</a:t>
            </a:r>
            <a:r>
              <a:rPr sz="2700" spc="-95" dirty="0"/>
              <a:t> </a:t>
            </a:r>
            <a:r>
              <a:rPr sz="2700" spc="-25" dirty="0"/>
              <a:t>bản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/>
              <a:t>Các</a:t>
            </a:r>
            <a:r>
              <a:rPr sz="2700" spc="-105" dirty="0"/>
              <a:t> </a:t>
            </a:r>
            <a:r>
              <a:rPr sz="2700" spc="-204" dirty="0"/>
              <a:t>kiểu</a:t>
            </a:r>
            <a:r>
              <a:rPr sz="2700" spc="-100" dirty="0"/>
              <a:t> </a:t>
            </a:r>
            <a:r>
              <a:rPr sz="2700" spc="-180" dirty="0"/>
              <a:t>dữ</a:t>
            </a:r>
            <a:r>
              <a:rPr sz="2700" spc="-90" dirty="0"/>
              <a:t> </a:t>
            </a:r>
            <a:r>
              <a:rPr sz="2700" spc="-175" dirty="0"/>
              <a:t>liệu</a:t>
            </a:r>
            <a:r>
              <a:rPr sz="2700" spc="-100" dirty="0"/>
              <a:t> </a:t>
            </a:r>
            <a:r>
              <a:rPr sz="2700" spc="-20" dirty="0"/>
              <a:t>phức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0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195" dirty="0"/>
              <a:t>hướng</a:t>
            </a:r>
            <a:r>
              <a:rPr sz="2700" spc="-85" dirty="0"/>
              <a:t> </a:t>
            </a:r>
            <a:r>
              <a:rPr sz="2700" spc="-165" dirty="0"/>
              <a:t>đối</a:t>
            </a:r>
            <a:r>
              <a:rPr sz="2700" spc="-95" dirty="0"/>
              <a:t> </a:t>
            </a:r>
            <a:r>
              <a:rPr sz="2700" spc="-85" dirty="0"/>
              <a:t>tượng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0" dirty="0"/>
              <a:t>Vào/ra,</a:t>
            </a:r>
            <a:r>
              <a:rPr sz="2700" spc="-75" dirty="0"/>
              <a:t> </a:t>
            </a:r>
            <a:r>
              <a:rPr sz="2700" spc="-204" dirty="0"/>
              <a:t>ngoại</a:t>
            </a:r>
            <a:r>
              <a:rPr sz="2700" spc="-75" dirty="0"/>
              <a:t> </a:t>
            </a:r>
            <a:r>
              <a:rPr sz="2700" spc="-25" dirty="0"/>
              <a:t>lệ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75" dirty="0"/>
              <a:t>mạng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5" dirty="0"/>
              <a:t>Web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b="1" spc="-10" dirty="0">
                <a:latin typeface="Tahoma"/>
                <a:cs typeface="Tahoma"/>
              </a:rPr>
              <a:t>Python-MySQL</a:t>
            </a:r>
            <a:endParaRPr sz="2700">
              <a:latin typeface="Tahoma"/>
              <a:cs typeface="Tahom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5" dirty="0"/>
              <a:t>Giao</a:t>
            </a:r>
            <a:r>
              <a:rPr sz="2700" spc="-90" dirty="0"/>
              <a:t> </a:t>
            </a:r>
            <a:r>
              <a:rPr sz="2700" spc="-195" dirty="0"/>
              <a:t>diện</a:t>
            </a:r>
            <a:r>
              <a:rPr sz="2700" spc="-90" dirty="0"/>
              <a:t> </a:t>
            </a:r>
            <a:r>
              <a:rPr sz="2700" spc="-25" dirty="0"/>
              <a:t>GUI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35" dirty="0"/>
              <a:t>Vẽ</a:t>
            </a:r>
            <a:r>
              <a:rPr sz="2700" spc="-114" dirty="0"/>
              <a:t> </a:t>
            </a:r>
            <a:r>
              <a:rPr sz="2700" spc="-175" dirty="0"/>
              <a:t>đồ</a:t>
            </a:r>
            <a:r>
              <a:rPr sz="2700" spc="-95" dirty="0"/>
              <a:t> </a:t>
            </a:r>
            <a:r>
              <a:rPr sz="2700" spc="-25" dirty="0"/>
              <a:t>thị</a:t>
            </a:r>
            <a:endParaRPr sz="27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617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Python-</a:t>
            </a:r>
            <a:r>
              <a:rPr spc="-335" dirty="0"/>
              <a:t>MySQL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240610"/>
            <a:ext cx="8255634" cy="194091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56845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297815" marR="17780" indent="-273050">
              <a:lnSpc>
                <a:spcPts val="291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15" dirty="0">
                <a:latin typeface="Verdana"/>
                <a:cs typeface="Verdana"/>
              </a:rPr>
              <a:t>Python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có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thể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giao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tiếp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với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hầu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hết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các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80" dirty="0">
                <a:latin typeface="Verdana"/>
                <a:cs typeface="Verdana"/>
              </a:rPr>
              <a:t>HQTCSDL: </a:t>
            </a:r>
            <a:r>
              <a:rPr sz="2700" spc="-225" dirty="0">
                <a:latin typeface="Verdana"/>
                <a:cs typeface="Verdana"/>
              </a:rPr>
              <a:t>MongDB,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MySQL,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PostgreSQL,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254" dirty="0">
                <a:latin typeface="Verdana"/>
                <a:cs typeface="Verdana"/>
              </a:rPr>
              <a:t>SQL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35" dirty="0">
                <a:latin typeface="Verdana"/>
                <a:cs typeface="Verdana"/>
              </a:rPr>
              <a:t>Server,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Informix, </a:t>
            </a:r>
            <a:r>
              <a:rPr sz="2700" spc="-195" dirty="0">
                <a:latin typeface="Verdana"/>
                <a:cs typeface="Verdana"/>
              </a:rPr>
              <a:t>Oracle,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Sybase,</a:t>
            </a:r>
            <a:r>
              <a:rPr sz="2700" spc="-5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etc.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0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75" dirty="0">
                <a:latin typeface="Verdana"/>
                <a:cs typeface="Verdana"/>
              </a:rPr>
              <a:t>Tạo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kết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nối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đến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85" dirty="0">
                <a:latin typeface="Verdana"/>
                <a:cs typeface="Verdana"/>
              </a:rPr>
              <a:t>CSDL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459" y="5487670"/>
            <a:ext cx="37884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170" dirty="0">
                <a:latin typeface="Verdana"/>
                <a:cs typeface="Verdana"/>
              </a:rPr>
              <a:t>Thực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hiện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câu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truy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vấn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856" y="3316512"/>
            <a:ext cx="8507440" cy="21602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290" y="5948679"/>
            <a:ext cx="8675370" cy="623569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Python-</a:t>
            </a:r>
            <a:r>
              <a:rPr spc="-335" dirty="0"/>
              <a:t>MySQL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809" y="1503680"/>
            <a:ext cx="7853680" cy="5336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Cú</a:t>
            </a:r>
            <a:r>
              <a:rPr spc="-135" dirty="0"/>
              <a:t> </a:t>
            </a:r>
            <a:r>
              <a:rPr spc="-275" dirty="0"/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371600"/>
            <a:ext cx="8095615" cy="503150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232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54" dirty="0" err="1">
                <a:latin typeface="Verdana"/>
                <a:cs typeface="Verdana"/>
              </a:rPr>
              <a:t>Sử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dụng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b="1" dirty="0">
                <a:latin typeface="Tahoma"/>
                <a:cs typeface="Tahoma"/>
              </a:rPr>
              <a:t>#</a:t>
            </a:r>
            <a:r>
              <a:rPr sz="2700" b="1" spc="70" dirty="0">
                <a:latin typeface="Tahoma"/>
                <a:cs typeface="Tahoma"/>
              </a:rPr>
              <a:t> </a:t>
            </a:r>
            <a:r>
              <a:rPr sz="2700" spc="-180" dirty="0">
                <a:latin typeface="Verdana"/>
                <a:cs typeface="Verdana"/>
              </a:rPr>
              <a:t>để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chú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thích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1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dòng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trong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chương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45" dirty="0">
                <a:latin typeface="Verdana"/>
                <a:cs typeface="Verdana"/>
              </a:rPr>
              <a:t>trình</a:t>
            </a:r>
            <a:endParaRPr sz="27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430"/>
              </a:spcBef>
              <a:tabLst>
                <a:tab pos="603885" algn="l"/>
              </a:tabLst>
            </a:pPr>
            <a:r>
              <a:rPr sz="2000" spc="-595" dirty="0">
                <a:latin typeface="Verdana"/>
                <a:cs typeface="Verdana"/>
              </a:rPr>
              <a:t>#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65" dirty="0">
                <a:latin typeface="Verdana"/>
                <a:cs typeface="Verdana"/>
              </a:rPr>
              <a:t>comment</a:t>
            </a:r>
            <a:endParaRPr sz="20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54" dirty="0">
                <a:latin typeface="Verdana"/>
                <a:cs typeface="Verdana"/>
              </a:rPr>
              <a:t>Sử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dụng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b="1" dirty="0">
                <a:latin typeface="Tahoma"/>
                <a:cs typeface="Tahoma"/>
              </a:rPr>
              <a:t>’’’</a:t>
            </a:r>
            <a:r>
              <a:rPr sz="2700" b="1" spc="60" dirty="0">
                <a:latin typeface="Tahoma"/>
                <a:cs typeface="Tahoma"/>
              </a:rPr>
              <a:t> </a:t>
            </a:r>
            <a:r>
              <a:rPr sz="2700" spc="-190" dirty="0">
                <a:latin typeface="Verdana"/>
                <a:cs typeface="Verdana"/>
              </a:rPr>
              <a:t>để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chú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thích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1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đoạn</a:t>
            </a:r>
            <a:endParaRPr sz="27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440"/>
              </a:spcBef>
            </a:pPr>
            <a:r>
              <a:rPr sz="2000" spc="-25" dirty="0">
                <a:latin typeface="Verdana"/>
                <a:cs typeface="Verdana"/>
              </a:rPr>
              <a:t>'''</a:t>
            </a:r>
            <a:endParaRPr sz="20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430"/>
              </a:spcBef>
              <a:tabLst>
                <a:tab pos="1722755" algn="l"/>
                <a:tab pos="2283460" algn="l"/>
                <a:tab pos="2703195" algn="l"/>
                <a:tab pos="2983230" algn="l"/>
              </a:tabLst>
            </a:pPr>
            <a:r>
              <a:rPr sz="2000" spc="-10" dirty="0">
                <a:latin typeface="Verdana"/>
                <a:cs typeface="Verdana"/>
              </a:rPr>
              <a:t>print("We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are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60" dirty="0">
                <a:latin typeface="Verdana"/>
                <a:cs typeface="Verdana"/>
              </a:rPr>
              <a:t>in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comment")</a:t>
            </a:r>
            <a:endParaRPr sz="20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440"/>
              </a:spcBef>
              <a:tabLst>
                <a:tab pos="1162685" algn="l"/>
                <a:tab pos="1862455" algn="l"/>
                <a:tab pos="2422525" algn="l"/>
                <a:tab pos="3261995" algn="l"/>
                <a:tab pos="3683000" algn="l"/>
                <a:tab pos="3961765" algn="l"/>
              </a:tabLst>
            </a:pPr>
            <a:r>
              <a:rPr sz="2000" spc="140" dirty="0">
                <a:latin typeface="Verdana"/>
                <a:cs typeface="Verdana"/>
              </a:rPr>
              <a:t>print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("We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are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75" dirty="0">
                <a:latin typeface="Verdana"/>
                <a:cs typeface="Verdana"/>
              </a:rPr>
              <a:t>still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65" dirty="0">
                <a:latin typeface="Verdana"/>
                <a:cs typeface="Verdana"/>
              </a:rPr>
              <a:t>in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comment")</a:t>
            </a:r>
            <a:endParaRPr sz="20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430"/>
              </a:spcBef>
            </a:pPr>
            <a:r>
              <a:rPr sz="2000" spc="-25" dirty="0">
                <a:latin typeface="Verdana"/>
                <a:cs typeface="Verdana"/>
              </a:rPr>
              <a:t>'''</a:t>
            </a:r>
            <a:endParaRPr sz="20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40" dirty="0">
                <a:latin typeface="Verdana"/>
                <a:cs typeface="Verdana"/>
              </a:rPr>
              <a:t>Dấu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b="1" dirty="0">
                <a:latin typeface="Tahoma"/>
                <a:cs typeface="Tahoma"/>
              </a:rPr>
              <a:t>’</a:t>
            </a:r>
            <a:r>
              <a:rPr sz="2700" b="1" spc="55" dirty="0">
                <a:latin typeface="Tahoma"/>
                <a:cs typeface="Tahoma"/>
              </a:rPr>
              <a:t> </a:t>
            </a:r>
            <a:r>
              <a:rPr sz="2700" spc="-240" dirty="0">
                <a:latin typeface="Verdana"/>
                <a:cs typeface="Verdana"/>
              </a:rPr>
              <a:t>và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b="1" spc="-50" dirty="0">
                <a:latin typeface="Tahoma"/>
                <a:cs typeface="Tahoma"/>
              </a:rPr>
              <a:t>"</a:t>
            </a:r>
            <a:endParaRPr sz="2700" dirty="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430"/>
              </a:spcBef>
              <a:tabLst>
                <a:tab pos="1022985" algn="l"/>
                <a:tab pos="1303655" algn="l"/>
              </a:tabLst>
            </a:pPr>
            <a:r>
              <a:rPr sz="2000" spc="-20" dirty="0">
                <a:latin typeface="Verdana"/>
                <a:cs typeface="Verdana"/>
              </a:rPr>
              <a:t>word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80" dirty="0">
                <a:latin typeface="Verdana"/>
                <a:cs typeface="Verdana"/>
              </a:rPr>
              <a:t>'word'</a:t>
            </a:r>
            <a:endParaRPr sz="2000" dirty="0">
              <a:latin typeface="Verdana"/>
              <a:cs typeface="Verdana"/>
            </a:endParaRPr>
          </a:p>
          <a:p>
            <a:pPr marL="323215" marR="3286125">
              <a:lnSpc>
                <a:spcPts val="2840"/>
              </a:lnSpc>
              <a:spcBef>
                <a:spcPts val="155"/>
              </a:spcBef>
              <a:tabLst>
                <a:tab pos="1442720" algn="l"/>
                <a:tab pos="1583690" algn="l"/>
                <a:tab pos="1722755" algn="l"/>
                <a:tab pos="1862455" algn="l"/>
                <a:tab pos="2703195" algn="l"/>
                <a:tab pos="2842260" algn="l"/>
                <a:tab pos="3122295" algn="l"/>
                <a:tab pos="3402965" algn="l"/>
                <a:tab pos="3961765" algn="l"/>
              </a:tabLst>
            </a:pPr>
            <a:r>
              <a:rPr sz="2000" spc="-30" dirty="0">
                <a:latin typeface="Verdana"/>
                <a:cs typeface="Verdana"/>
              </a:rPr>
              <a:t>sentence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80" dirty="0">
                <a:latin typeface="Verdana"/>
                <a:cs typeface="Verdana"/>
              </a:rPr>
              <a:t>"This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70" dirty="0">
                <a:latin typeface="Verdana"/>
                <a:cs typeface="Verdana"/>
              </a:rPr>
              <a:t>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sentence." </a:t>
            </a:r>
            <a:r>
              <a:rPr sz="2000" spc="-20" dirty="0">
                <a:latin typeface="Verdana"/>
                <a:cs typeface="Verdana"/>
              </a:rPr>
              <a:t>message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105" dirty="0">
                <a:latin typeface="Verdana"/>
                <a:cs typeface="Verdana"/>
              </a:rPr>
              <a:t>"""This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-20" dirty="0">
                <a:latin typeface="Verdana"/>
                <a:cs typeface="Verdana"/>
              </a:rPr>
              <a:t>message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0" dirty="0">
                <a:latin typeface="Verdana"/>
                <a:cs typeface="Verdana"/>
              </a:rPr>
              <a:t>will</a:t>
            </a:r>
            <a:endParaRPr sz="20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265"/>
              </a:spcBef>
              <a:tabLst>
                <a:tab pos="883919" algn="l"/>
                <a:tab pos="1583690" algn="l"/>
                <a:tab pos="2703195" algn="l"/>
              </a:tabLst>
            </a:pPr>
            <a:r>
              <a:rPr sz="2000" spc="340" dirty="0">
                <a:latin typeface="Verdana"/>
                <a:cs typeface="Verdana"/>
              </a:rPr>
              <a:t>...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span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0" dirty="0">
                <a:latin typeface="Verdana"/>
                <a:cs typeface="Verdana"/>
              </a:rPr>
              <a:t>several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85" dirty="0">
                <a:latin typeface="Verdana"/>
                <a:cs typeface="Verdana"/>
              </a:rPr>
              <a:t>lines."""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Python-</a:t>
            </a:r>
            <a:r>
              <a:rPr spc="-335" dirty="0"/>
              <a:t>MySQL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69" y="1513839"/>
            <a:ext cx="7933690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Python-</a:t>
            </a:r>
            <a:r>
              <a:rPr spc="-335" dirty="0"/>
              <a:t>MySQL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290" y="1511300"/>
            <a:ext cx="860806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Python-</a:t>
            </a:r>
            <a:r>
              <a:rPr spc="-335" dirty="0"/>
              <a:t>MySQL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800" y="1579880"/>
            <a:ext cx="7542115" cy="371221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3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180" dirty="0"/>
              <a:t>Giới</a:t>
            </a:r>
            <a:r>
              <a:rPr sz="2700" spc="-95" dirty="0"/>
              <a:t> </a:t>
            </a:r>
            <a:r>
              <a:rPr sz="2700" spc="-10" dirty="0"/>
              <a:t>thiệu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210" dirty="0"/>
              <a:t>căn</a:t>
            </a:r>
            <a:r>
              <a:rPr sz="2700" spc="-95" dirty="0"/>
              <a:t> </a:t>
            </a:r>
            <a:r>
              <a:rPr sz="2700" spc="-25" dirty="0"/>
              <a:t>bản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/>
              <a:t>Các</a:t>
            </a:r>
            <a:r>
              <a:rPr sz="2700" spc="-105" dirty="0"/>
              <a:t> </a:t>
            </a:r>
            <a:r>
              <a:rPr sz="2700" spc="-204" dirty="0"/>
              <a:t>kiểu</a:t>
            </a:r>
            <a:r>
              <a:rPr sz="2700" spc="-100" dirty="0"/>
              <a:t> </a:t>
            </a:r>
            <a:r>
              <a:rPr sz="2700" spc="-180" dirty="0"/>
              <a:t>dữ</a:t>
            </a:r>
            <a:r>
              <a:rPr sz="2700" spc="-90" dirty="0"/>
              <a:t> </a:t>
            </a:r>
            <a:r>
              <a:rPr sz="2700" spc="-175" dirty="0"/>
              <a:t>liệu</a:t>
            </a:r>
            <a:r>
              <a:rPr sz="2700" spc="-100" dirty="0"/>
              <a:t> </a:t>
            </a:r>
            <a:r>
              <a:rPr sz="2700" spc="-20" dirty="0"/>
              <a:t>phức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0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195" dirty="0"/>
              <a:t>hướng</a:t>
            </a:r>
            <a:r>
              <a:rPr sz="2700" spc="-85" dirty="0"/>
              <a:t> </a:t>
            </a:r>
            <a:r>
              <a:rPr sz="2700" spc="-165" dirty="0"/>
              <a:t>đối</a:t>
            </a:r>
            <a:r>
              <a:rPr sz="2700" spc="-95" dirty="0"/>
              <a:t> </a:t>
            </a:r>
            <a:r>
              <a:rPr sz="2700" spc="-85" dirty="0"/>
              <a:t>tượng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0" dirty="0"/>
              <a:t>Vào/ra,</a:t>
            </a:r>
            <a:r>
              <a:rPr sz="2700" spc="-75" dirty="0"/>
              <a:t> </a:t>
            </a:r>
            <a:r>
              <a:rPr sz="2700" spc="-204" dirty="0"/>
              <a:t>ngoại</a:t>
            </a:r>
            <a:r>
              <a:rPr sz="2700" spc="-75" dirty="0"/>
              <a:t> </a:t>
            </a:r>
            <a:r>
              <a:rPr sz="2700" spc="-25" dirty="0"/>
              <a:t>lệ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75" dirty="0"/>
              <a:t>mạng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5" dirty="0"/>
              <a:t>Web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/>
              <a:t>Python-</a:t>
            </a:r>
            <a:r>
              <a:rPr sz="2700" spc="-40" dirty="0"/>
              <a:t>MySQL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b="1" dirty="0">
                <a:latin typeface="Tahoma"/>
                <a:cs typeface="Tahoma"/>
              </a:rPr>
              <a:t>Giao</a:t>
            </a:r>
            <a:r>
              <a:rPr sz="2700" b="1" spc="-10" dirty="0">
                <a:latin typeface="Tahoma"/>
                <a:cs typeface="Tahoma"/>
              </a:rPr>
              <a:t> </a:t>
            </a:r>
            <a:r>
              <a:rPr sz="2700" b="1" spc="-285" dirty="0">
                <a:latin typeface="Tahoma"/>
                <a:cs typeface="Tahoma"/>
              </a:rPr>
              <a:t>diện</a:t>
            </a:r>
            <a:r>
              <a:rPr sz="2700" b="1" spc="-5" dirty="0">
                <a:latin typeface="Tahoma"/>
                <a:cs typeface="Tahoma"/>
              </a:rPr>
              <a:t> </a:t>
            </a:r>
            <a:r>
              <a:rPr sz="2700" b="1" spc="-25" dirty="0">
                <a:latin typeface="Tahoma"/>
                <a:cs typeface="Tahoma"/>
              </a:rPr>
              <a:t>GUI</a:t>
            </a:r>
            <a:endParaRPr sz="2700">
              <a:latin typeface="Tahoma"/>
              <a:cs typeface="Tahoma"/>
            </a:endParaRPr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35" dirty="0"/>
              <a:t>Vẽ</a:t>
            </a:r>
            <a:r>
              <a:rPr sz="2700" spc="-114" dirty="0"/>
              <a:t> </a:t>
            </a:r>
            <a:r>
              <a:rPr sz="2700" spc="-175" dirty="0"/>
              <a:t>đồ</a:t>
            </a:r>
            <a:r>
              <a:rPr sz="2700" spc="-95" dirty="0"/>
              <a:t> </a:t>
            </a:r>
            <a:r>
              <a:rPr sz="2700" spc="-25" dirty="0"/>
              <a:t>thị</a:t>
            </a:r>
            <a:endParaRPr sz="27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3595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LABEL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1666973"/>
            <a:ext cx="6281253" cy="2652296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3595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LABEL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759" y="1546860"/>
            <a:ext cx="7955280" cy="475234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597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IMAGE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735" y="1653116"/>
            <a:ext cx="7978984" cy="3638973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5789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BUTTON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1548130"/>
            <a:ext cx="7954009" cy="467995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2645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MENU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939" y="1583689"/>
            <a:ext cx="7020559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RADIO</a:t>
            </a:r>
            <a:r>
              <a:rPr spc="-114" dirty="0"/>
              <a:t> </a:t>
            </a:r>
            <a:r>
              <a:rPr spc="-210" dirty="0"/>
              <a:t>BUTTON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079" y="1573530"/>
            <a:ext cx="5759450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Cú</a:t>
            </a:r>
            <a:r>
              <a:rPr spc="-135" dirty="0"/>
              <a:t> </a:t>
            </a:r>
            <a:r>
              <a:rPr spc="-275" dirty="0"/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524000"/>
            <a:ext cx="8490585" cy="434594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Georgia"/>
              <a:cs typeface="Georgia"/>
            </a:endParaRPr>
          </a:p>
          <a:p>
            <a:pPr marL="297815" marR="189865" indent="-273050">
              <a:lnSpc>
                <a:spcPts val="291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54" dirty="0">
                <a:latin typeface="Verdana"/>
                <a:cs typeface="Verdana"/>
              </a:rPr>
              <a:t>Sử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dụng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canh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lề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(bắt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buộc)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để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bao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các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khối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lệnh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95" dirty="0">
                <a:latin typeface="Verdana"/>
                <a:cs typeface="Verdana"/>
              </a:rPr>
              <a:t>của </a:t>
            </a:r>
            <a:r>
              <a:rPr sz="2700" spc="-254" dirty="0">
                <a:latin typeface="Verdana"/>
                <a:cs typeface="Verdana"/>
              </a:rPr>
              <a:t>hàm,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lớp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hoặc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luồng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điều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khiển</a:t>
            </a:r>
            <a:endParaRPr sz="2700" dirty="0">
              <a:latin typeface="Verdana"/>
              <a:cs typeface="Verdana"/>
            </a:endParaRPr>
          </a:p>
          <a:p>
            <a:pPr marL="297815" marR="17780" indent="-273050">
              <a:lnSpc>
                <a:spcPct val="90000"/>
              </a:lnSpc>
              <a:spcBef>
                <a:spcPts val="63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70" dirty="0">
                <a:latin typeface="Verdana"/>
                <a:cs typeface="Verdana"/>
              </a:rPr>
              <a:t>Số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khoảng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trắng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dùng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để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canh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lề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có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thể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nhiều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ít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tuỳ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310" dirty="0">
                <a:latin typeface="Verdana"/>
                <a:cs typeface="Verdana"/>
              </a:rPr>
              <a:t>ý </a:t>
            </a:r>
            <a:r>
              <a:rPr sz="2700" spc="-215" dirty="0">
                <a:latin typeface="Verdana"/>
                <a:cs typeface="Verdana"/>
              </a:rPr>
              <a:t>nhưng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tất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cả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lệnh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trong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một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khối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phải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được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canh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lề </a:t>
            </a:r>
            <a:r>
              <a:rPr sz="2700" spc="-204" dirty="0">
                <a:latin typeface="Verdana"/>
                <a:cs typeface="Verdana"/>
              </a:rPr>
              <a:t>như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nhau</a:t>
            </a:r>
            <a:endParaRPr sz="2700" dirty="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430"/>
              </a:spcBef>
              <a:tabLst>
                <a:tab pos="717550" algn="l"/>
              </a:tabLst>
            </a:pPr>
            <a:r>
              <a:rPr sz="2000" spc="440" dirty="0">
                <a:latin typeface="Verdana"/>
                <a:cs typeface="Verdana"/>
              </a:rPr>
              <a:t>if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True:</a:t>
            </a:r>
            <a:endParaRPr sz="2000" dirty="0">
              <a:latin typeface="Verdana"/>
              <a:cs typeface="Verdana"/>
            </a:endParaRPr>
          </a:p>
          <a:p>
            <a:pPr marL="859790" marR="5664200">
              <a:lnSpc>
                <a:spcPct val="117900"/>
              </a:lnSpc>
              <a:spcBef>
                <a:spcPts val="10"/>
              </a:spcBef>
              <a:tabLst>
                <a:tab pos="1698625" algn="l"/>
              </a:tabLst>
            </a:pPr>
            <a:r>
              <a:rPr sz="2000" spc="140" dirty="0">
                <a:latin typeface="Verdana"/>
                <a:cs typeface="Verdana"/>
              </a:rPr>
              <a:t>print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5" dirty="0">
                <a:latin typeface="Verdana"/>
                <a:cs typeface="Verdana"/>
              </a:rPr>
              <a:t>"Answer" </a:t>
            </a:r>
            <a:r>
              <a:rPr sz="2000" spc="140" dirty="0">
                <a:latin typeface="Verdana"/>
                <a:cs typeface="Verdana"/>
              </a:rPr>
              <a:t>print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"True"</a:t>
            </a:r>
            <a:endParaRPr sz="2000" dirty="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430"/>
              </a:spcBef>
            </a:pPr>
            <a:r>
              <a:rPr sz="2000" spc="105" dirty="0">
                <a:latin typeface="Verdana"/>
                <a:cs typeface="Verdana"/>
              </a:rPr>
              <a:t>else:</a:t>
            </a:r>
            <a:endParaRPr sz="2000" dirty="0">
              <a:latin typeface="Verdana"/>
              <a:cs typeface="Verdana"/>
            </a:endParaRPr>
          </a:p>
          <a:p>
            <a:pPr marL="859790">
              <a:lnSpc>
                <a:spcPct val="100000"/>
              </a:lnSpc>
              <a:spcBef>
                <a:spcPts val="440"/>
              </a:spcBef>
              <a:tabLst>
                <a:tab pos="1698625" algn="l"/>
              </a:tabLst>
            </a:pPr>
            <a:r>
              <a:rPr sz="2000" spc="140" dirty="0">
                <a:latin typeface="Verdana"/>
                <a:cs typeface="Verdana"/>
              </a:rPr>
              <a:t>print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85" dirty="0">
                <a:latin typeface="Verdana"/>
                <a:cs typeface="Verdana"/>
              </a:rPr>
              <a:t>"False"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147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CHECKBOX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553210"/>
            <a:ext cx="8437880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9295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SLIDER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929" y="1616093"/>
            <a:ext cx="8491220" cy="3056752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25570" y="425450"/>
            <a:ext cx="12858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95" dirty="0">
                <a:solidFill>
                  <a:srgbClr val="7A9799"/>
                </a:solidFill>
                <a:latin typeface="Verdana"/>
                <a:cs typeface="Verdana"/>
              </a:rPr>
              <a:t>ENTRY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89" y="1545589"/>
            <a:ext cx="8731250" cy="3698239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052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TEXT</a:t>
            </a:r>
            <a:r>
              <a:rPr spc="-114" dirty="0"/>
              <a:t> </a:t>
            </a:r>
            <a:r>
              <a:rPr spc="-295" dirty="0"/>
              <a:t>AREA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69" y="1624547"/>
            <a:ext cx="8266430" cy="3854199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3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180" dirty="0"/>
              <a:t>Giới</a:t>
            </a:r>
            <a:r>
              <a:rPr sz="2700" spc="-95" dirty="0"/>
              <a:t> </a:t>
            </a:r>
            <a:r>
              <a:rPr sz="2700" spc="-10" dirty="0"/>
              <a:t>thiệu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210" dirty="0"/>
              <a:t>căn</a:t>
            </a:r>
            <a:r>
              <a:rPr sz="2700" spc="-95" dirty="0"/>
              <a:t> </a:t>
            </a:r>
            <a:r>
              <a:rPr sz="2700" spc="-25" dirty="0"/>
              <a:t>bản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/>
              <a:t>Các</a:t>
            </a:r>
            <a:r>
              <a:rPr sz="2700" spc="-105" dirty="0"/>
              <a:t> </a:t>
            </a:r>
            <a:r>
              <a:rPr sz="2700" spc="-204" dirty="0"/>
              <a:t>kiểu</a:t>
            </a:r>
            <a:r>
              <a:rPr sz="2700" spc="-100" dirty="0"/>
              <a:t> </a:t>
            </a:r>
            <a:r>
              <a:rPr sz="2700" spc="-180" dirty="0"/>
              <a:t>dữ</a:t>
            </a:r>
            <a:r>
              <a:rPr sz="2700" spc="-90" dirty="0"/>
              <a:t> </a:t>
            </a:r>
            <a:r>
              <a:rPr sz="2700" spc="-175" dirty="0"/>
              <a:t>liệu</a:t>
            </a:r>
            <a:r>
              <a:rPr sz="2700" spc="-100" dirty="0"/>
              <a:t> </a:t>
            </a:r>
            <a:r>
              <a:rPr sz="2700" spc="-20" dirty="0"/>
              <a:t>phức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0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195" dirty="0"/>
              <a:t>hướng</a:t>
            </a:r>
            <a:r>
              <a:rPr sz="2700" spc="-85" dirty="0"/>
              <a:t> </a:t>
            </a:r>
            <a:r>
              <a:rPr sz="2700" spc="-165" dirty="0"/>
              <a:t>đối</a:t>
            </a:r>
            <a:r>
              <a:rPr sz="2700" spc="-95" dirty="0"/>
              <a:t> </a:t>
            </a:r>
            <a:r>
              <a:rPr sz="2700" spc="-85" dirty="0"/>
              <a:t>tượng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0" dirty="0"/>
              <a:t>Vào/ra,</a:t>
            </a:r>
            <a:r>
              <a:rPr sz="2700" spc="-75" dirty="0"/>
              <a:t> </a:t>
            </a:r>
            <a:r>
              <a:rPr sz="2700" spc="-204" dirty="0"/>
              <a:t>ngoại</a:t>
            </a:r>
            <a:r>
              <a:rPr sz="2700" spc="-75" dirty="0"/>
              <a:t> </a:t>
            </a:r>
            <a:r>
              <a:rPr sz="2700" spc="-25" dirty="0"/>
              <a:t>lệ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75" dirty="0"/>
              <a:t>mạng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5" dirty="0"/>
              <a:t>Web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/>
              <a:t>Python-</a:t>
            </a:r>
            <a:r>
              <a:rPr sz="2700" spc="-40" dirty="0"/>
              <a:t>MySQL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5" dirty="0"/>
              <a:t>Giao</a:t>
            </a:r>
            <a:r>
              <a:rPr sz="2700" spc="-90" dirty="0"/>
              <a:t> </a:t>
            </a:r>
            <a:r>
              <a:rPr sz="2700" spc="-195" dirty="0"/>
              <a:t>diện</a:t>
            </a:r>
            <a:r>
              <a:rPr sz="2700" spc="-90" dirty="0"/>
              <a:t> </a:t>
            </a:r>
            <a:r>
              <a:rPr sz="2700" spc="-25" dirty="0"/>
              <a:t>GUI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b="1" spc="-570" dirty="0">
                <a:latin typeface="Tahoma"/>
                <a:cs typeface="Tahoma"/>
              </a:rPr>
              <a:t>Vẽ</a:t>
            </a:r>
            <a:r>
              <a:rPr sz="2700" b="1" spc="5" dirty="0">
                <a:latin typeface="Tahoma"/>
                <a:cs typeface="Tahoma"/>
              </a:rPr>
              <a:t> </a:t>
            </a:r>
            <a:r>
              <a:rPr sz="2700" b="1" spc="-525" dirty="0">
                <a:latin typeface="Tahoma"/>
                <a:cs typeface="Tahoma"/>
              </a:rPr>
              <a:t>đồ</a:t>
            </a:r>
            <a:r>
              <a:rPr sz="2700" b="1" dirty="0">
                <a:latin typeface="Tahoma"/>
                <a:cs typeface="Tahoma"/>
              </a:rPr>
              <a:t> </a:t>
            </a:r>
            <a:r>
              <a:rPr sz="2700" b="1" spc="-675" dirty="0">
                <a:latin typeface="Tahoma"/>
                <a:cs typeface="Tahoma"/>
              </a:rPr>
              <a:t>thị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41052"/>
            <a:ext cx="5361940" cy="1867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72415">
              <a:lnSpc>
                <a:spcPts val="2985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endParaRPr lang="vi-VN" sz="2700" spc="-190" dirty="0">
              <a:latin typeface="Verdana"/>
              <a:cs typeface="Verdana"/>
            </a:endParaRPr>
          </a:p>
          <a:p>
            <a:pPr marL="297815" indent="-272415">
              <a:lnSpc>
                <a:spcPts val="2985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90" dirty="0" err="1">
                <a:latin typeface="Verdana"/>
                <a:cs typeface="Verdana"/>
              </a:rPr>
              <a:t>Ví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dụ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đơn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giản</a:t>
            </a:r>
            <a:endParaRPr sz="2700" dirty="0">
              <a:latin typeface="Verdana"/>
              <a:cs typeface="Verdana"/>
            </a:endParaRPr>
          </a:p>
          <a:p>
            <a:pPr marL="297815" marR="17780">
              <a:lnSpc>
                <a:spcPct val="117900"/>
              </a:lnSpc>
              <a:spcBef>
                <a:spcPts val="10"/>
              </a:spcBef>
              <a:tabLst>
                <a:tab pos="997585" algn="l"/>
                <a:tab pos="2538095" algn="l"/>
                <a:tab pos="3517900" algn="l"/>
                <a:tab pos="4496435" algn="l"/>
                <a:tab pos="4916170" algn="l"/>
              </a:tabLst>
            </a:pPr>
            <a:r>
              <a:rPr sz="2000" spc="-20" dirty="0">
                <a:latin typeface="Verdana"/>
                <a:cs typeface="Verdana"/>
              </a:rPr>
              <a:t>from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matplotlib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pyplot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plt </a:t>
            </a:r>
            <a:r>
              <a:rPr sz="2000" spc="125" dirty="0">
                <a:latin typeface="Verdana"/>
                <a:cs typeface="Verdana"/>
              </a:rPr>
              <a:t>plt.plot([1,2,3],[4,5,1])</a:t>
            </a:r>
            <a:endParaRPr sz="2000" dirty="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430"/>
              </a:spcBef>
            </a:pPr>
            <a:r>
              <a:rPr sz="2000" spc="50" dirty="0">
                <a:latin typeface="Verdana"/>
                <a:cs typeface="Verdana"/>
              </a:rPr>
              <a:t>plt.show()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4548" y="2908148"/>
            <a:ext cx="4208792" cy="3151396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447800"/>
            <a:ext cx="7766684" cy="3365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72415">
              <a:lnSpc>
                <a:spcPts val="2985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endParaRPr lang="vi-VN" sz="2700" spc="-229" dirty="0">
              <a:latin typeface="Verdana"/>
              <a:cs typeface="Verdana"/>
            </a:endParaRPr>
          </a:p>
          <a:p>
            <a:pPr marL="310515" indent="-272415">
              <a:lnSpc>
                <a:spcPts val="2985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 err="1">
                <a:latin typeface="Verdana"/>
                <a:cs typeface="Verdana"/>
              </a:rPr>
              <a:t>Các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tùy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chọn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95" dirty="0">
                <a:latin typeface="Verdana"/>
                <a:cs typeface="Verdana"/>
              </a:rPr>
              <a:t>màu</a:t>
            </a:r>
            <a:endParaRPr sz="2700" dirty="0">
              <a:latin typeface="Verdana"/>
              <a:cs typeface="Verdana"/>
            </a:endParaRPr>
          </a:p>
          <a:p>
            <a:pPr marL="310515">
              <a:lnSpc>
                <a:spcPct val="100000"/>
              </a:lnSpc>
              <a:spcBef>
                <a:spcPts val="440"/>
              </a:spcBef>
              <a:tabLst>
                <a:tab pos="871219" algn="l"/>
                <a:tab pos="1151255" algn="l"/>
                <a:tab pos="1851025" algn="l"/>
                <a:tab pos="2409825" algn="l"/>
                <a:tab pos="2690495" algn="l"/>
                <a:tab pos="3670300" algn="l"/>
                <a:tab pos="4229100" algn="l"/>
                <a:tab pos="4509135" algn="l"/>
                <a:tab pos="5349875" algn="l"/>
                <a:tab pos="5908675" algn="l"/>
                <a:tab pos="6189345" algn="l"/>
              </a:tabLst>
            </a:pPr>
            <a:r>
              <a:rPr sz="2000" spc="425" dirty="0">
                <a:latin typeface="Verdana"/>
                <a:cs typeface="Verdana"/>
              </a:rPr>
              <a:t>'r'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red;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85" dirty="0">
                <a:latin typeface="Verdana"/>
                <a:cs typeface="Verdana"/>
              </a:rPr>
              <a:t>'g'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green;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95" dirty="0">
                <a:latin typeface="Verdana"/>
                <a:cs typeface="Verdana"/>
              </a:rPr>
              <a:t>'b'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5" dirty="0">
                <a:latin typeface="Verdana"/>
                <a:cs typeface="Verdana"/>
              </a:rPr>
              <a:t>blue;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65" dirty="0">
                <a:latin typeface="Verdana"/>
                <a:cs typeface="Verdana"/>
              </a:rPr>
              <a:t>'c'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cyan</a:t>
            </a:r>
            <a:endParaRPr sz="2000" dirty="0">
              <a:latin typeface="Verdana"/>
              <a:cs typeface="Verdana"/>
            </a:endParaRPr>
          </a:p>
          <a:p>
            <a:pPr marL="310515">
              <a:lnSpc>
                <a:spcPct val="100000"/>
              </a:lnSpc>
              <a:spcBef>
                <a:spcPts val="430"/>
              </a:spcBef>
              <a:tabLst>
                <a:tab pos="871219" algn="l"/>
                <a:tab pos="1151255" algn="l"/>
                <a:tab pos="2409825" algn="l"/>
                <a:tab pos="2970530" algn="l"/>
                <a:tab pos="3250565" algn="l"/>
                <a:tab pos="4370070" algn="l"/>
                <a:tab pos="4928870" algn="l"/>
                <a:tab pos="5208905" algn="l"/>
                <a:tab pos="6189345" algn="l"/>
                <a:tab pos="6749415" algn="l"/>
                <a:tab pos="7028180" algn="l"/>
              </a:tabLst>
            </a:pPr>
            <a:r>
              <a:rPr sz="2000" spc="60" dirty="0">
                <a:latin typeface="Verdana"/>
                <a:cs typeface="Verdana"/>
              </a:rPr>
              <a:t>'m'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magenta;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15" dirty="0">
                <a:latin typeface="Verdana"/>
                <a:cs typeface="Verdana"/>
              </a:rPr>
              <a:t>'y'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5" dirty="0">
                <a:latin typeface="Verdana"/>
                <a:cs typeface="Verdana"/>
              </a:rPr>
              <a:t>yellow;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15" dirty="0">
                <a:latin typeface="Verdana"/>
                <a:cs typeface="Verdana"/>
              </a:rPr>
              <a:t>'k'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0" dirty="0">
                <a:latin typeface="Verdana"/>
                <a:cs typeface="Verdana"/>
              </a:rPr>
              <a:t>black;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65" dirty="0">
                <a:latin typeface="Verdana"/>
                <a:cs typeface="Verdana"/>
              </a:rPr>
              <a:t>'w'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white</a:t>
            </a:r>
            <a:endParaRPr sz="2000" dirty="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5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  <a:tab pos="1066800" algn="l"/>
                <a:tab pos="1821180" algn="l"/>
                <a:tab pos="2764790" algn="l"/>
              </a:tabLst>
            </a:pPr>
            <a:r>
              <a:rPr sz="2700" spc="-25" dirty="0" err="1">
                <a:latin typeface="Verdana"/>
                <a:cs typeface="Verdana"/>
              </a:rPr>
              <a:t>Các</a:t>
            </a:r>
            <a:r>
              <a:rPr lang="vi-VN" sz="2700" dirty="0">
                <a:latin typeface="Verdana"/>
                <a:cs typeface="Verdana"/>
              </a:rPr>
              <a:t> </a:t>
            </a:r>
            <a:r>
              <a:rPr sz="2700" spc="-25" dirty="0" err="1">
                <a:latin typeface="Verdana"/>
                <a:cs typeface="Verdana"/>
              </a:rPr>
              <a:t>tùy</a:t>
            </a:r>
            <a:r>
              <a:rPr sz="2700" dirty="0">
                <a:latin typeface="Verdana"/>
                <a:cs typeface="Verdana"/>
              </a:rPr>
              <a:t>	</a:t>
            </a:r>
            <a:r>
              <a:rPr sz="2700" spc="-20" dirty="0">
                <a:latin typeface="Verdana"/>
                <a:cs typeface="Verdana"/>
              </a:rPr>
              <a:t>chọn</a:t>
            </a:r>
            <a:r>
              <a:rPr sz="2700" dirty="0">
                <a:latin typeface="Verdana"/>
                <a:cs typeface="Verdana"/>
              </a:rPr>
              <a:t>	</a:t>
            </a:r>
            <a:r>
              <a:rPr sz="2700" spc="220" dirty="0">
                <a:latin typeface="Verdana"/>
                <a:cs typeface="Verdana"/>
              </a:rPr>
              <a:t>linestyle</a:t>
            </a:r>
            <a:endParaRPr sz="2700" dirty="0">
              <a:latin typeface="Verdana"/>
              <a:cs typeface="Verdana"/>
            </a:endParaRPr>
          </a:p>
          <a:p>
            <a:pPr marL="310515">
              <a:lnSpc>
                <a:spcPct val="100000"/>
              </a:lnSpc>
              <a:spcBef>
                <a:spcPts val="439"/>
              </a:spcBef>
              <a:tabLst>
                <a:tab pos="871219" algn="l"/>
                <a:tab pos="1151255" algn="l"/>
              </a:tabLst>
            </a:pPr>
            <a:r>
              <a:rPr sz="2000" spc="509" dirty="0">
                <a:latin typeface="Verdana"/>
                <a:cs typeface="Verdana"/>
              </a:rPr>
              <a:t>'-</a:t>
            </a:r>
            <a:r>
              <a:rPr sz="2000" spc="220" dirty="0">
                <a:latin typeface="Verdana"/>
                <a:cs typeface="Verdana"/>
              </a:rPr>
              <a:t>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60" dirty="0">
                <a:latin typeface="Verdana"/>
                <a:cs typeface="Verdana"/>
              </a:rPr>
              <a:t>solid</a:t>
            </a:r>
            <a:endParaRPr sz="2000" dirty="0">
              <a:latin typeface="Verdana"/>
              <a:cs typeface="Verdana"/>
            </a:endParaRPr>
          </a:p>
          <a:p>
            <a:pPr marL="310515" marR="5628640">
              <a:lnSpc>
                <a:spcPts val="2840"/>
              </a:lnSpc>
              <a:spcBef>
                <a:spcPts val="155"/>
              </a:spcBef>
              <a:tabLst>
                <a:tab pos="871219" algn="l"/>
                <a:tab pos="1010285" algn="l"/>
                <a:tab pos="1151255" algn="l"/>
                <a:tab pos="1290955" algn="l"/>
              </a:tabLst>
            </a:pPr>
            <a:r>
              <a:rPr sz="2000" spc="455" dirty="0">
                <a:latin typeface="Verdana"/>
                <a:cs typeface="Verdana"/>
              </a:rPr>
              <a:t>'-</a:t>
            </a:r>
            <a:r>
              <a:rPr sz="2000" spc="350" dirty="0">
                <a:latin typeface="Verdana"/>
                <a:cs typeface="Verdana"/>
              </a:rPr>
              <a:t>-</a:t>
            </a:r>
            <a:r>
              <a:rPr sz="2000" spc="155" dirty="0">
                <a:latin typeface="Verdana"/>
                <a:cs typeface="Verdana"/>
              </a:rPr>
              <a:t>'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-110" dirty="0">
                <a:latin typeface="Verdana"/>
                <a:cs typeface="Verdana"/>
              </a:rPr>
              <a:t>dashed </a:t>
            </a:r>
            <a:r>
              <a:rPr sz="2000" spc="405" dirty="0">
                <a:latin typeface="Verdana"/>
                <a:cs typeface="Verdana"/>
              </a:rPr>
              <a:t>':'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-10" dirty="0">
                <a:latin typeface="Verdana"/>
                <a:cs typeface="Verdana"/>
              </a:rPr>
              <a:t>dotted</a:t>
            </a:r>
            <a:endParaRPr sz="2000" dirty="0">
              <a:latin typeface="Verdana"/>
              <a:cs typeface="Verdana"/>
            </a:endParaRPr>
          </a:p>
          <a:p>
            <a:pPr marL="310515">
              <a:lnSpc>
                <a:spcPct val="100000"/>
              </a:lnSpc>
              <a:spcBef>
                <a:spcPts val="265"/>
              </a:spcBef>
              <a:tabLst>
                <a:tab pos="1010285" algn="l"/>
                <a:tab pos="1290955" algn="l"/>
              </a:tabLst>
            </a:pPr>
            <a:r>
              <a:rPr sz="2000" spc="509" dirty="0">
                <a:latin typeface="Verdana"/>
                <a:cs typeface="Verdana"/>
              </a:rPr>
              <a:t>'-</a:t>
            </a:r>
            <a:r>
              <a:rPr sz="2000" spc="290" dirty="0">
                <a:latin typeface="Verdana"/>
                <a:cs typeface="Verdana"/>
              </a:rPr>
              <a:t>.'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0" dirty="0">
                <a:latin typeface="Verdana"/>
                <a:cs typeface="Verdana"/>
              </a:rPr>
              <a:t>dot-</a:t>
            </a:r>
            <a:r>
              <a:rPr sz="2000" spc="-10" dirty="0">
                <a:latin typeface="Verdana"/>
                <a:cs typeface="Verdana"/>
              </a:rPr>
              <a:t>dashed</a:t>
            </a:r>
            <a:endParaRPr sz="20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24497"/>
              </p:ext>
            </p:extLst>
          </p:nvPr>
        </p:nvGraphicFramePr>
        <p:xfrm>
          <a:off x="628650" y="4970780"/>
          <a:ext cx="3143885" cy="97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R="30480" algn="ctr">
                        <a:lnSpc>
                          <a:spcPts val="1885"/>
                        </a:lnSpc>
                      </a:pPr>
                      <a:r>
                        <a:rPr sz="2000" spc="470" dirty="0">
                          <a:latin typeface="Verdana"/>
                          <a:cs typeface="Verdana"/>
                        </a:rPr>
                        <a:t>'.'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spc="65" dirty="0">
                          <a:latin typeface="Verdana"/>
                          <a:cs typeface="Verdana"/>
                        </a:rPr>
                        <a:t>points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R="30480" algn="ctr">
                        <a:lnSpc>
                          <a:spcPts val="2300"/>
                        </a:lnSpc>
                      </a:pPr>
                      <a:r>
                        <a:rPr sz="2000" spc="305" dirty="0">
                          <a:latin typeface="Verdana"/>
                          <a:cs typeface="Verdana"/>
                        </a:rPr>
                        <a:t>'o'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0"/>
                        </a:lnSpc>
                        <a:tabLst>
                          <a:tab pos="1048385" algn="l"/>
                        </a:tabLst>
                      </a:pPr>
                      <a:r>
                        <a:rPr sz="2000" spc="285" dirty="0">
                          <a:latin typeface="Verdana"/>
                          <a:cs typeface="Verdana"/>
                        </a:rPr>
                        <a:t>filled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190" dirty="0">
                          <a:latin typeface="Verdana"/>
                          <a:cs typeface="Verdana"/>
                        </a:rPr>
                        <a:t>circles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R="30480" algn="ctr">
                        <a:lnSpc>
                          <a:spcPts val="2305"/>
                        </a:lnSpc>
                      </a:pPr>
                      <a:r>
                        <a:rPr sz="2000" spc="165" dirty="0">
                          <a:latin typeface="Verdana"/>
                          <a:cs typeface="Verdana"/>
                        </a:rPr>
                        <a:t>'^'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5"/>
                        </a:lnSpc>
                        <a:tabLst>
                          <a:tab pos="1048385" algn="l"/>
                        </a:tabLst>
                      </a:pPr>
                      <a:r>
                        <a:rPr sz="2000" spc="285" dirty="0">
                          <a:latin typeface="Verdana"/>
                          <a:cs typeface="Verdana"/>
                        </a:rPr>
                        <a:t>filled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114" dirty="0">
                          <a:latin typeface="Verdana"/>
                          <a:cs typeface="Verdana"/>
                        </a:rPr>
                        <a:t>triangles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863" y="1845130"/>
            <a:ext cx="8826137" cy="366869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35915" indent="-272415">
              <a:lnSpc>
                <a:spcPct val="100000"/>
              </a:lnSpc>
              <a:spcBef>
                <a:spcPts val="91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35915" algn="l"/>
              </a:tabLst>
            </a:pPr>
            <a:r>
              <a:rPr sz="2700" spc="-190" dirty="0" err="1">
                <a:latin typeface="Verdana"/>
                <a:cs typeface="Verdana"/>
              </a:rPr>
              <a:t>Ví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dụ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đơn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giản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với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label,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title,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legend,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ylim,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00" dirty="0">
                <a:latin typeface="Verdana"/>
                <a:cs typeface="Verdana"/>
              </a:rPr>
              <a:t>linestyle</a:t>
            </a:r>
            <a:endParaRPr sz="2700" dirty="0">
              <a:latin typeface="Verdana"/>
              <a:cs typeface="Verdana"/>
            </a:endParaRPr>
          </a:p>
          <a:p>
            <a:pPr marL="335915" marR="2820035">
              <a:lnSpc>
                <a:spcPts val="2840"/>
              </a:lnSpc>
              <a:spcBef>
                <a:spcPts val="155"/>
              </a:spcBef>
              <a:tabLst>
                <a:tab pos="1035685" algn="l"/>
                <a:tab pos="1316355" algn="l"/>
                <a:tab pos="2155190" algn="l"/>
                <a:tab pos="2576195" algn="l"/>
                <a:tab pos="3556000" algn="l"/>
                <a:tab pos="4534535" algn="l"/>
                <a:tab pos="4954270" algn="l"/>
              </a:tabLst>
            </a:pPr>
            <a:r>
              <a:rPr sz="2000" spc="-20" dirty="0">
                <a:latin typeface="Verdana"/>
                <a:cs typeface="Verdana"/>
              </a:rPr>
              <a:t>from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matplotlib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pyplot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plt 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315" dirty="0">
                <a:latin typeface="Verdana"/>
                <a:cs typeface="Verdana"/>
              </a:rPr>
              <a:t>numpy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np</a:t>
            </a:r>
            <a:endParaRPr sz="2000" dirty="0">
              <a:latin typeface="Verdana"/>
              <a:cs typeface="Verdana"/>
            </a:endParaRPr>
          </a:p>
          <a:p>
            <a:pPr marL="335915" marR="3939540">
              <a:lnSpc>
                <a:spcPct val="117900"/>
              </a:lnSpc>
              <a:tabLst>
                <a:tab pos="616585" algn="l"/>
                <a:tab pos="755650" algn="l"/>
                <a:tab pos="896619" algn="l"/>
                <a:tab pos="1035685" algn="l"/>
                <a:tab pos="2995930" algn="l"/>
                <a:tab pos="3556000" algn="l"/>
              </a:tabLst>
            </a:pPr>
            <a:r>
              <a:rPr sz="2000" spc="-50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65" dirty="0">
                <a:latin typeface="Verdana"/>
                <a:cs typeface="Verdana"/>
              </a:rPr>
              <a:t>np.linspace(0,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20,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14" dirty="0">
                <a:latin typeface="Verdana"/>
                <a:cs typeface="Verdana"/>
              </a:rPr>
              <a:t>1000) </a:t>
            </a:r>
            <a:r>
              <a:rPr sz="2000" spc="-160" dirty="0">
                <a:latin typeface="Verdana"/>
                <a:cs typeface="Verdana"/>
              </a:rPr>
              <a:t>y1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60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		</a:t>
            </a:r>
            <a:r>
              <a:rPr sz="2000" spc="70" dirty="0">
                <a:latin typeface="Verdana"/>
                <a:cs typeface="Verdana"/>
              </a:rPr>
              <a:t>np.sin(x)</a:t>
            </a:r>
            <a:endParaRPr sz="2000" dirty="0">
              <a:latin typeface="Verdana"/>
              <a:cs typeface="Verdana"/>
            </a:endParaRPr>
          </a:p>
          <a:p>
            <a:pPr marL="335915">
              <a:lnSpc>
                <a:spcPct val="100000"/>
              </a:lnSpc>
              <a:spcBef>
                <a:spcPts val="440"/>
              </a:spcBef>
              <a:tabLst>
                <a:tab pos="755650" algn="l"/>
                <a:tab pos="1035685" algn="l"/>
              </a:tabLst>
            </a:pPr>
            <a:r>
              <a:rPr sz="2000" spc="-25" dirty="0">
                <a:latin typeface="Verdana"/>
                <a:cs typeface="Verdana"/>
              </a:rPr>
              <a:t>y2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np.cos(x)</a:t>
            </a:r>
            <a:endParaRPr sz="2000" dirty="0">
              <a:latin typeface="Verdana"/>
              <a:cs typeface="Verdana"/>
            </a:endParaRPr>
          </a:p>
          <a:p>
            <a:pPr marL="335915">
              <a:lnSpc>
                <a:spcPct val="100000"/>
              </a:lnSpc>
              <a:tabLst>
                <a:tab pos="2016125" algn="l"/>
                <a:tab pos="2576195" algn="l"/>
                <a:tab pos="3415665" algn="l"/>
              </a:tabLst>
            </a:pPr>
            <a:r>
              <a:rPr sz="2000" spc="175" dirty="0">
                <a:latin typeface="Verdana"/>
                <a:cs typeface="Verdana"/>
              </a:rPr>
              <a:t>plt.plot(x,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y1,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50" dirty="0">
                <a:latin typeface="Verdana"/>
                <a:cs typeface="Verdana"/>
              </a:rPr>
              <a:t>'-</a:t>
            </a:r>
            <a:r>
              <a:rPr sz="2000" spc="375" dirty="0">
                <a:latin typeface="Verdana"/>
                <a:cs typeface="Verdana"/>
              </a:rPr>
              <a:t>b',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30" dirty="0">
                <a:latin typeface="Verdana"/>
                <a:cs typeface="Verdana"/>
              </a:rPr>
              <a:t>label='sine')</a:t>
            </a:r>
            <a:endParaRPr sz="2000" dirty="0">
              <a:latin typeface="Verdana"/>
              <a:cs typeface="Verdana"/>
            </a:endParaRPr>
          </a:p>
          <a:p>
            <a:pPr marL="335915" marR="2679065">
              <a:lnSpc>
                <a:spcPct val="117900"/>
              </a:lnSpc>
              <a:tabLst>
                <a:tab pos="2016125" algn="l"/>
                <a:tab pos="2576195" algn="l"/>
                <a:tab pos="3415665" algn="l"/>
              </a:tabLst>
            </a:pPr>
            <a:r>
              <a:rPr sz="2000" spc="175" dirty="0">
                <a:latin typeface="Verdana"/>
                <a:cs typeface="Verdana"/>
              </a:rPr>
              <a:t>plt.plot(x,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y2,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05" dirty="0">
                <a:latin typeface="Verdana"/>
                <a:cs typeface="Verdana"/>
              </a:rPr>
              <a:t>'-</a:t>
            </a:r>
            <a:r>
              <a:rPr sz="2000" spc="405" dirty="0">
                <a:latin typeface="Verdana"/>
                <a:cs typeface="Verdana"/>
              </a:rPr>
              <a:t>r',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05" dirty="0">
                <a:latin typeface="Verdana"/>
                <a:cs typeface="Verdana"/>
              </a:rPr>
              <a:t>label='cosine') </a:t>
            </a:r>
            <a:r>
              <a:rPr sz="2000" spc="45" dirty="0">
                <a:latin typeface="Verdana"/>
                <a:cs typeface="Verdana"/>
              </a:rPr>
              <a:t>plt.legend(loc='upper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right')</a:t>
            </a:r>
            <a:endParaRPr sz="2000" dirty="0">
              <a:latin typeface="Verdana"/>
              <a:cs typeface="Verdana"/>
            </a:endParaRPr>
          </a:p>
          <a:p>
            <a:pPr marL="335915">
              <a:lnSpc>
                <a:spcPct val="100000"/>
              </a:lnSpc>
              <a:tabLst>
                <a:tab pos="2435225" algn="l"/>
              </a:tabLst>
            </a:pPr>
            <a:r>
              <a:rPr sz="2000" spc="125" dirty="0">
                <a:latin typeface="Verdana"/>
                <a:cs typeface="Verdana"/>
              </a:rPr>
              <a:t>plt.ylim(-</a:t>
            </a:r>
            <a:r>
              <a:rPr sz="2000" spc="140" dirty="0">
                <a:latin typeface="Verdana"/>
                <a:cs typeface="Verdana"/>
              </a:rPr>
              <a:t>1.5,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2.0)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2286001"/>
            <a:ext cx="4728209" cy="4038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809" y="1524000"/>
            <a:ext cx="8126730" cy="251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284" algn="ctr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6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90" dirty="0">
                <a:latin typeface="Verdana"/>
                <a:cs typeface="Verdana"/>
              </a:rPr>
              <a:t>Ví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dụ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đơn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giản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với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label,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title,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legend,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ylim,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linestyle</a:t>
            </a:r>
            <a:endParaRPr sz="2700" dirty="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430"/>
              </a:spcBef>
            </a:pPr>
            <a:r>
              <a:rPr sz="2000" spc="190" dirty="0">
                <a:latin typeface="Verdana"/>
                <a:cs typeface="Verdana"/>
              </a:rPr>
              <a:t>plt.xlabel('x')</a:t>
            </a:r>
            <a:endParaRPr sz="2000" dirty="0">
              <a:latin typeface="Verdana"/>
              <a:cs typeface="Verdana"/>
            </a:endParaRPr>
          </a:p>
          <a:p>
            <a:pPr marL="297815" marR="4181475">
              <a:lnSpc>
                <a:spcPct val="118100"/>
              </a:lnSpc>
              <a:spcBef>
                <a:spcPts val="5"/>
              </a:spcBef>
              <a:tabLst>
                <a:tab pos="2258060" algn="l"/>
                <a:tab pos="2957830" algn="l"/>
              </a:tabLst>
            </a:pPr>
            <a:r>
              <a:rPr sz="2000" spc="190" dirty="0">
                <a:latin typeface="Verdana"/>
                <a:cs typeface="Verdana"/>
              </a:rPr>
              <a:t>plt.ylabel('y') </a:t>
            </a:r>
            <a:r>
              <a:rPr sz="2000" spc="195" dirty="0">
                <a:latin typeface="Verdana"/>
                <a:cs typeface="Verdana"/>
              </a:rPr>
              <a:t>plt.title('My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20" dirty="0">
                <a:latin typeface="Verdana"/>
                <a:cs typeface="Verdana"/>
              </a:rPr>
              <a:t>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25" dirty="0">
                <a:latin typeface="Verdana"/>
                <a:cs typeface="Verdana"/>
              </a:rPr>
              <a:t>title') </a:t>
            </a:r>
            <a:r>
              <a:rPr sz="2000" spc="50" dirty="0">
                <a:latin typeface="Verdana"/>
                <a:cs typeface="Verdana"/>
              </a:rPr>
              <a:t>plt.show()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809" y="1676400"/>
            <a:ext cx="5361940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1380" algn="r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6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90" dirty="0">
                <a:latin typeface="Verdana"/>
                <a:cs typeface="Verdana"/>
              </a:rPr>
              <a:t>Ví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dụ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với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80" dirty="0">
                <a:latin typeface="Verdana"/>
                <a:cs typeface="Verdana"/>
              </a:rPr>
              <a:t>linestyle</a:t>
            </a:r>
            <a:endParaRPr sz="2700" dirty="0">
              <a:latin typeface="Verdana"/>
              <a:cs typeface="Verdana"/>
            </a:endParaRPr>
          </a:p>
          <a:p>
            <a:pPr marL="297815" marR="17780">
              <a:lnSpc>
                <a:spcPts val="2840"/>
              </a:lnSpc>
              <a:spcBef>
                <a:spcPts val="90"/>
              </a:spcBef>
              <a:tabLst>
                <a:tab pos="997585" algn="l"/>
                <a:tab pos="1278255" algn="l"/>
                <a:tab pos="2117090" algn="l"/>
                <a:tab pos="2538095" algn="l"/>
                <a:tab pos="3517900" algn="l"/>
                <a:tab pos="4496435" algn="l"/>
                <a:tab pos="4916170" algn="l"/>
              </a:tabLst>
            </a:pPr>
            <a:r>
              <a:rPr sz="2000" spc="-20" dirty="0">
                <a:latin typeface="Verdana"/>
                <a:cs typeface="Verdana"/>
              </a:rPr>
              <a:t>from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matplotlib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pyplot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plt 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315" dirty="0">
                <a:latin typeface="Verdana"/>
                <a:cs typeface="Verdana"/>
              </a:rPr>
              <a:t>numpy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np</a:t>
            </a:r>
            <a:endParaRPr sz="20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4509" y="3362280"/>
          <a:ext cx="4121148" cy="133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R="29845" algn="ctr">
                        <a:lnSpc>
                          <a:spcPts val="1885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x1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spc="65" dirty="0">
                          <a:latin typeface="Verdana"/>
                          <a:cs typeface="Verdana"/>
                        </a:rPr>
                        <a:t>np.linspace(0,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  <a:tabLst>
                          <a:tab pos="630555" algn="l"/>
                        </a:tabLst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10,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20)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R="29845" algn="ctr">
                        <a:lnSpc>
                          <a:spcPts val="2305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y1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5"/>
                        </a:lnSpc>
                      </a:pPr>
                      <a:r>
                        <a:rPr sz="2000" spc="45" dirty="0">
                          <a:latin typeface="Verdana"/>
                          <a:cs typeface="Verdana"/>
                        </a:rPr>
                        <a:t>np.sin(x1)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R="29845" algn="ctr">
                        <a:lnSpc>
                          <a:spcPts val="2300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x2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0"/>
                        </a:lnSpc>
                      </a:pPr>
                      <a:r>
                        <a:rPr sz="2000" spc="65" dirty="0">
                          <a:latin typeface="Verdana"/>
                          <a:cs typeface="Verdana"/>
                        </a:rPr>
                        <a:t>np.linspace(0,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0"/>
                        </a:lnSpc>
                        <a:tabLst>
                          <a:tab pos="630555" algn="l"/>
                        </a:tabLst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10,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-70" dirty="0">
                          <a:latin typeface="Verdana"/>
                          <a:cs typeface="Verdana"/>
                        </a:rPr>
                        <a:t>1000)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R="29845" algn="ctr">
                        <a:lnSpc>
                          <a:spcPts val="2300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y2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0"/>
                        </a:lnSpc>
                      </a:pPr>
                      <a:r>
                        <a:rPr sz="2000" spc="45" dirty="0">
                          <a:latin typeface="Verdana"/>
                          <a:cs typeface="Verdana"/>
                        </a:rPr>
                        <a:t>np.sin(x2)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3559" y="4669790"/>
            <a:ext cx="5904230" cy="1464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  <a:tabLst>
                <a:tab pos="1831339" algn="l"/>
                <a:tab pos="2392045" algn="l"/>
                <a:tab pos="3232150" algn="l"/>
              </a:tabLst>
            </a:pPr>
            <a:r>
              <a:rPr sz="2000" spc="145" dirty="0">
                <a:latin typeface="Verdana"/>
                <a:cs typeface="Verdana"/>
              </a:rPr>
              <a:t>plt.plot(x1,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y1,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20" dirty="0">
                <a:latin typeface="Verdana"/>
                <a:cs typeface="Verdana"/>
              </a:rPr>
              <a:t>'bo',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label='sampled') </a:t>
            </a:r>
            <a:r>
              <a:rPr sz="2000" spc="145" dirty="0">
                <a:latin typeface="Verdana"/>
                <a:cs typeface="Verdana"/>
              </a:rPr>
              <a:t>plt.plot(x2,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y2,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95" dirty="0">
                <a:latin typeface="Verdana"/>
                <a:cs typeface="Verdana"/>
              </a:rPr>
              <a:t>':k',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5" dirty="0">
                <a:latin typeface="Verdana"/>
                <a:cs typeface="Verdana"/>
              </a:rPr>
              <a:t>label='continuous') </a:t>
            </a:r>
            <a:r>
              <a:rPr sz="2000" spc="95" dirty="0">
                <a:latin typeface="Verdana"/>
                <a:cs typeface="Verdana"/>
              </a:rPr>
              <a:t>plt.legend()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spc="50" dirty="0">
                <a:latin typeface="Verdana"/>
                <a:cs typeface="Verdana"/>
              </a:rPr>
              <a:t>plt.show()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812" y="2667000"/>
            <a:ext cx="3184588" cy="19642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Cú</a:t>
            </a:r>
            <a:r>
              <a:rPr spc="-135" dirty="0"/>
              <a:t> </a:t>
            </a:r>
            <a:r>
              <a:rPr spc="-275" dirty="0"/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359" y="1548166"/>
            <a:ext cx="8087359" cy="439543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76555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3232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10" dirty="0">
                <a:latin typeface="Verdana"/>
                <a:cs typeface="Verdana"/>
              </a:rPr>
              <a:t>Lệnh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được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viết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trên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nhiều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dòng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sử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dụng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65" dirty="0">
                <a:latin typeface="Verdana"/>
                <a:cs typeface="Verdana"/>
              </a:rPr>
              <a:t>ký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tự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b="1" spc="-50" dirty="0">
                <a:latin typeface="Tahoma"/>
                <a:cs typeface="Tahoma"/>
              </a:rPr>
              <a:t>\</a:t>
            </a:r>
            <a:endParaRPr sz="2700" dirty="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430"/>
              </a:spcBef>
              <a:tabLst>
                <a:tab pos="1162685" algn="l"/>
                <a:tab pos="1442720" algn="l"/>
                <a:tab pos="2703195" algn="l"/>
                <a:tab pos="2983230" algn="l"/>
              </a:tabLst>
            </a:pPr>
            <a:r>
              <a:rPr sz="2000" spc="170" dirty="0">
                <a:latin typeface="Verdana"/>
                <a:cs typeface="Verdana"/>
              </a:rPr>
              <a:t>total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item_one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+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30" dirty="0">
                <a:latin typeface="Verdana"/>
                <a:cs typeface="Verdana"/>
              </a:rPr>
              <a:t>\</a:t>
            </a:r>
            <a:endParaRPr sz="2000" dirty="0">
              <a:latin typeface="Verdana"/>
              <a:cs typeface="Verdana"/>
            </a:endParaRPr>
          </a:p>
          <a:p>
            <a:pPr marL="1445260" marR="4953635">
              <a:lnSpc>
                <a:spcPts val="2840"/>
              </a:lnSpc>
              <a:spcBef>
                <a:spcPts val="160"/>
              </a:spcBef>
              <a:tabLst>
                <a:tab pos="2705100" algn="l"/>
                <a:tab pos="2985135" algn="l"/>
              </a:tabLst>
            </a:pPr>
            <a:r>
              <a:rPr sz="2000" spc="-10" dirty="0">
                <a:latin typeface="Verdana"/>
                <a:cs typeface="Verdana"/>
              </a:rPr>
              <a:t>item_two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+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30" dirty="0">
                <a:latin typeface="Verdana"/>
                <a:cs typeface="Verdana"/>
              </a:rPr>
              <a:t>\ </a:t>
            </a:r>
            <a:r>
              <a:rPr sz="2000" spc="-10" dirty="0">
                <a:latin typeface="Verdana"/>
                <a:cs typeface="Verdana"/>
              </a:rPr>
              <a:t>item_three</a:t>
            </a:r>
            <a:endParaRPr sz="2000" dirty="0">
              <a:latin typeface="Verdana"/>
              <a:cs typeface="Verdana"/>
            </a:endParaRPr>
          </a:p>
          <a:p>
            <a:pPr marL="284480" indent="-272415" algn="ctr">
              <a:lnSpc>
                <a:spcPts val="308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284480" algn="l"/>
              </a:tabLst>
            </a:pPr>
            <a:r>
              <a:rPr sz="2700" spc="-210" dirty="0" err="1">
                <a:latin typeface="Verdana"/>
                <a:cs typeface="Verdana"/>
              </a:rPr>
              <a:t>Lệnh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được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bao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bằng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các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cặp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dấu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ngoặc: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b="1" spc="-35" dirty="0">
                <a:latin typeface="Tahoma"/>
                <a:cs typeface="Tahoma"/>
              </a:rPr>
              <a:t>[]</a:t>
            </a:r>
            <a:r>
              <a:rPr sz="2700" spc="-35" dirty="0">
                <a:latin typeface="Verdana"/>
                <a:cs typeface="Verdana"/>
              </a:rPr>
              <a:t>,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b="1" dirty="0">
                <a:latin typeface="Tahoma"/>
                <a:cs typeface="Tahoma"/>
              </a:rPr>
              <a:t>{},</a:t>
            </a:r>
            <a:r>
              <a:rPr sz="2700" b="1" spc="55" dirty="0">
                <a:latin typeface="Tahoma"/>
                <a:cs typeface="Tahoma"/>
              </a:rPr>
              <a:t> </a:t>
            </a:r>
            <a:r>
              <a:rPr sz="2700" b="1" spc="-25" dirty="0">
                <a:latin typeface="Tahoma"/>
                <a:cs typeface="Tahoma"/>
              </a:rPr>
              <a:t>()</a:t>
            </a:r>
            <a:endParaRPr sz="2700" dirty="0">
              <a:latin typeface="Tahoma"/>
              <a:cs typeface="Tahoma"/>
            </a:endParaRPr>
          </a:p>
          <a:p>
            <a:pPr marR="31750" algn="ctr">
              <a:lnSpc>
                <a:spcPts val="3080"/>
              </a:lnSpc>
            </a:pPr>
            <a:r>
              <a:rPr sz="2700" spc="-229" dirty="0">
                <a:latin typeface="Verdana"/>
                <a:cs typeface="Verdana"/>
              </a:rPr>
              <a:t>không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cần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phải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sử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dụng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60" dirty="0">
                <a:latin typeface="Verdana"/>
                <a:cs typeface="Verdana"/>
              </a:rPr>
              <a:t>ký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tự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b="1" dirty="0">
                <a:latin typeface="Tahoma"/>
                <a:cs typeface="Tahoma"/>
              </a:rPr>
              <a:t>\</a:t>
            </a:r>
            <a:r>
              <a:rPr sz="2700" b="1" spc="70" dirty="0">
                <a:latin typeface="Tahoma"/>
                <a:cs typeface="Tahoma"/>
              </a:rPr>
              <a:t> </a:t>
            </a:r>
            <a:r>
              <a:rPr sz="2700" spc="-190" dirty="0">
                <a:latin typeface="Verdana"/>
                <a:cs typeface="Verdana"/>
              </a:rPr>
              <a:t>để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tiếp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tục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dòng</a:t>
            </a:r>
            <a:endParaRPr sz="2700" dirty="0">
              <a:latin typeface="Verdana"/>
              <a:cs typeface="Verdana"/>
            </a:endParaRPr>
          </a:p>
          <a:p>
            <a:pPr marL="1445260" marR="2017395" indent="-1121410">
              <a:lnSpc>
                <a:spcPts val="2840"/>
              </a:lnSpc>
              <a:spcBef>
                <a:spcPts val="160"/>
              </a:spcBef>
              <a:tabLst>
                <a:tab pos="1022985" algn="l"/>
                <a:tab pos="1303655" algn="l"/>
                <a:tab pos="2842260" algn="l"/>
                <a:tab pos="3124835" algn="l"/>
                <a:tab pos="4382770" algn="l"/>
              </a:tabLst>
            </a:pPr>
            <a:r>
              <a:rPr sz="2000" spc="-20" dirty="0">
                <a:latin typeface="Verdana"/>
                <a:cs typeface="Verdana"/>
              </a:rPr>
              <a:t>days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['Monday',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5" dirty="0">
                <a:latin typeface="Verdana"/>
                <a:cs typeface="Verdana"/>
              </a:rPr>
              <a:t>'Tuesday',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'Wednesday', </a:t>
            </a:r>
            <a:r>
              <a:rPr sz="2000" spc="70" dirty="0">
                <a:latin typeface="Verdana"/>
                <a:cs typeface="Verdana"/>
              </a:rPr>
              <a:t>'Thursday',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75" dirty="0">
                <a:latin typeface="Verdana"/>
                <a:cs typeface="Verdana"/>
              </a:rPr>
              <a:t>'Friday']</a:t>
            </a:r>
            <a:endParaRPr sz="20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40" dirty="0" err="1">
                <a:latin typeface="Verdana"/>
                <a:cs typeface="Verdana"/>
              </a:rPr>
              <a:t>Dấu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b="1" dirty="0">
                <a:latin typeface="Tahoma"/>
                <a:cs typeface="Tahoma"/>
              </a:rPr>
              <a:t>;</a:t>
            </a:r>
            <a:r>
              <a:rPr sz="2700" b="1" spc="80" dirty="0">
                <a:latin typeface="Tahoma"/>
                <a:cs typeface="Tahoma"/>
              </a:rPr>
              <a:t> </a:t>
            </a:r>
            <a:r>
              <a:rPr sz="2700" spc="-180" dirty="0">
                <a:latin typeface="Verdana"/>
                <a:cs typeface="Verdana"/>
              </a:rPr>
              <a:t>để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cách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nhiều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lệnh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trên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dòng</a:t>
            </a:r>
            <a:endParaRPr sz="27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440"/>
              </a:spcBef>
              <a:tabLst>
                <a:tab pos="1303655" algn="l"/>
                <a:tab pos="2003425" algn="l"/>
                <a:tab pos="2283460" algn="l"/>
                <a:tab pos="2562225" algn="l"/>
                <a:tab pos="3542029" algn="l"/>
                <a:tab pos="6202045" algn="l"/>
                <a:tab pos="6482080" algn="l"/>
              </a:tabLst>
            </a:pP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sys;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25" dirty="0">
                <a:latin typeface="Verdana"/>
                <a:cs typeface="Verdana"/>
              </a:rPr>
              <a:t>'foo';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sys.stdout.write(x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+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45" dirty="0">
                <a:latin typeface="Verdana"/>
                <a:cs typeface="Verdana"/>
              </a:rPr>
              <a:t>'\n')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540510"/>
            <a:ext cx="4662170" cy="104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8435" algn="r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6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35" dirty="0">
                <a:latin typeface="Verdana"/>
                <a:cs typeface="Verdana"/>
              </a:rPr>
              <a:t>Vẽ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nhiều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thị</a:t>
            </a:r>
            <a:endParaRPr sz="2700" dirty="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430"/>
              </a:spcBef>
              <a:tabLst>
                <a:tab pos="1278255" algn="l"/>
                <a:tab pos="3796665" algn="l"/>
                <a:tab pos="4216400" algn="l"/>
              </a:tabLst>
            </a:pP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80" dirty="0">
                <a:latin typeface="Verdana"/>
                <a:cs typeface="Verdana"/>
              </a:rPr>
              <a:t>matplotlib.pyplot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plt</a:t>
            </a:r>
            <a:endParaRPr sz="20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20451"/>
              </p:ext>
            </p:extLst>
          </p:nvPr>
        </p:nvGraphicFramePr>
        <p:xfrm>
          <a:off x="524509" y="2857500"/>
          <a:ext cx="3702685" cy="133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R="30480" algn="ctr">
                        <a:lnSpc>
                          <a:spcPts val="1885"/>
                        </a:lnSpc>
                      </a:pPr>
                      <a:r>
                        <a:rPr sz="2000" spc="235" dirty="0">
                          <a:latin typeface="Verdana"/>
                          <a:cs typeface="Verdana"/>
                        </a:rPr>
                        <a:t>fig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spc="170" dirty="0">
                          <a:latin typeface="Verdana"/>
                          <a:cs typeface="Verdana"/>
                        </a:rPr>
                        <a:t>plt.figure()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R="30480" algn="ctr">
                        <a:lnSpc>
                          <a:spcPts val="2305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ax1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fig.add_subplot(131)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R="30480" algn="ctr">
                        <a:lnSpc>
                          <a:spcPts val="2300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ax2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0"/>
                        </a:lnSpc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fig.add_subplot(132)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R="30480" algn="ctr">
                        <a:lnSpc>
                          <a:spcPts val="2305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ax3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fig.add_subplot(133)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3559" y="4419600"/>
            <a:ext cx="5063490" cy="18262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spc="65" dirty="0">
                <a:latin typeface="Verdana"/>
                <a:cs typeface="Verdana"/>
              </a:rPr>
              <a:t>ax1.bar([1,2,3],[3,4,5])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000" spc="55" dirty="0">
                <a:latin typeface="Verdana"/>
                <a:cs typeface="Verdana"/>
              </a:rPr>
              <a:t>ax2.barh([1,2,3],[3,1,2])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spc="80" dirty="0">
                <a:latin typeface="Verdana"/>
                <a:cs typeface="Verdana"/>
              </a:rPr>
              <a:t>ax3.scatter([0,1,2,3,4],[2,1,3,6,4])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0" dirty="0">
                <a:latin typeface="Verdana"/>
                <a:cs typeface="Verdana"/>
              </a:rPr>
              <a:t>plt.show()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751" y="1571279"/>
            <a:ext cx="448310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6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35" dirty="0">
                <a:latin typeface="Verdana"/>
                <a:cs typeface="Verdana"/>
              </a:rPr>
              <a:t>Vẽ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nhiều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thị</a:t>
            </a:r>
            <a:endParaRPr sz="27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505" y="2614057"/>
            <a:ext cx="7912449" cy="2338943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00200"/>
            <a:ext cx="8301990" cy="284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algn="ctr">
              <a:lnSpc>
                <a:spcPct val="100000"/>
              </a:lnSpc>
              <a:spcBef>
                <a:spcPts val="100"/>
              </a:spcBef>
            </a:pPr>
            <a:endParaRPr lang="vi-VN"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6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lang="vi-VN" sz="2700" spc="-235" dirty="0">
                <a:latin typeface="Verdana"/>
                <a:cs typeface="Verdana"/>
              </a:rPr>
              <a:t>V</a:t>
            </a:r>
            <a:r>
              <a:rPr sz="2700" spc="-235" dirty="0">
                <a:latin typeface="Verdana"/>
                <a:cs typeface="Verdana"/>
              </a:rPr>
              <a:t>ẽ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biểu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100" dirty="0">
                <a:latin typeface="Verdana"/>
                <a:cs typeface="Verdana"/>
              </a:rPr>
              <a:t>histogram</a:t>
            </a:r>
            <a:endParaRPr sz="2700" dirty="0">
              <a:latin typeface="Verdana"/>
              <a:cs typeface="Verdana"/>
            </a:endParaRPr>
          </a:p>
          <a:p>
            <a:pPr marL="297815" marR="2957195">
              <a:lnSpc>
                <a:spcPts val="2840"/>
              </a:lnSpc>
              <a:spcBef>
                <a:spcPts val="155"/>
              </a:spcBef>
              <a:tabLst>
                <a:tab pos="997585" algn="l"/>
                <a:tab pos="1278255" algn="l"/>
                <a:tab pos="2117090" algn="l"/>
                <a:tab pos="2538095" algn="l"/>
                <a:tab pos="3517900" algn="l"/>
                <a:tab pos="4496435" algn="l"/>
                <a:tab pos="4916170" algn="l"/>
              </a:tabLst>
            </a:pPr>
            <a:r>
              <a:rPr sz="2000" spc="-20" dirty="0">
                <a:latin typeface="Verdana"/>
                <a:cs typeface="Verdana"/>
              </a:rPr>
              <a:t>from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matplotlib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pyplot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plt 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315" dirty="0">
                <a:latin typeface="Verdana"/>
                <a:cs typeface="Verdana"/>
              </a:rPr>
              <a:t>numpy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np</a:t>
            </a:r>
            <a:endParaRPr sz="2000" dirty="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265"/>
              </a:spcBef>
              <a:tabLst>
                <a:tab pos="578485" algn="l"/>
                <a:tab pos="858519" algn="l"/>
              </a:tabLst>
            </a:pPr>
            <a:r>
              <a:rPr sz="2000" spc="-50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np.random.normal(size=1000)</a:t>
            </a:r>
            <a:endParaRPr sz="2000" dirty="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439"/>
              </a:spcBef>
              <a:tabLst>
                <a:tab pos="997585" algn="l"/>
                <a:tab pos="1418590" algn="l"/>
                <a:tab pos="1697355" algn="l"/>
              </a:tabLst>
            </a:pPr>
            <a:r>
              <a:rPr sz="2000" spc="265" dirty="0">
                <a:latin typeface="Verdana"/>
                <a:cs typeface="Verdana"/>
              </a:rPr>
              <a:t>fig,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ax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14" dirty="0">
                <a:latin typeface="Verdana"/>
                <a:cs typeface="Verdana"/>
              </a:rPr>
              <a:t>plt.subplots()</a:t>
            </a:r>
            <a:endParaRPr sz="2000" dirty="0">
              <a:latin typeface="Verdana"/>
              <a:cs typeface="Verdana"/>
            </a:endParaRPr>
          </a:p>
          <a:p>
            <a:pPr marL="297815" marR="17780">
              <a:lnSpc>
                <a:spcPts val="2840"/>
              </a:lnSpc>
              <a:spcBef>
                <a:spcPts val="90"/>
              </a:spcBef>
              <a:tabLst>
                <a:tab pos="578485" algn="l"/>
                <a:tab pos="858519" algn="l"/>
                <a:tab pos="2397125" algn="l"/>
                <a:tab pos="3657600" algn="l"/>
                <a:tab pos="5196205" algn="l"/>
              </a:tabLst>
            </a:pPr>
            <a:r>
              <a:rPr sz="2000" spc="-455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20" dirty="0">
                <a:latin typeface="Verdana"/>
                <a:cs typeface="Verdana"/>
              </a:rPr>
              <a:t>ax.hist(x,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bins=50,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alpha=0.5,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40" dirty="0">
                <a:latin typeface="Verdana"/>
                <a:cs typeface="Verdana"/>
              </a:rPr>
              <a:t>histtype='stepfilled') </a:t>
            </a:r>
            <a:r>
              <a:rPr sz="2000" spc="50" dirty="0">
                <a:latin typeface="Verdana"/>
                <a:cs typeface="Verdana"/>
              </a:rPr>
              <a:t>plt.show()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4191000"/>
            <a:ext cx="3736340" cy="2380396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520" y="279301"/>
            <a:ext cx="768096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1196276"/>
            <a:ext cx="8555355" cy="19513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235" dirty="0">
                <a:latin typeface="Verdana"/>
                <a:cs typeface="Verdana"/>
              </a:rPr>
              <a:t>Vẽ</a:t>
            </a:r>
            <a:r>
              <a:rPr sz="2700" spc="-114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thị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pie</a:t>
            </a:r>
            <a:endParaRPr sz="2700">
              <a:latin typeface="Verdana"/>
              <a:cs typeface="Verdana"/>
            </a:endParaRPr>
          </a:p>
          <a:p>
            <a:pPr marL="285750">
              <a:lnSpc>
                <a:spcPct val="100000"/>
              </a:lnSpc>
              <a:spcBef>
                <a:spcPts val="430"/>
              </a:spcBef>
              <a:tabLst>
                <a:tab pos="1265555" algn="l"/>
                <a:tab pos="3783965" algn="l"/>
                <a:tab pos="4203700" algn="l"/>
              </a:tabLst>
            </a:pP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5" dirty="0">
                <a:latin typeface="Verdana"/>
                <a:cs typeface="Verdana"/>
              </a:rPr>
              <a:t>matplotlib.pyplot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plt</a:t>
            </a:r>
            <a:endParaRPr sz="2000">
              <a:latin typeface="Verdana"/>
              <a:cs typeface="Verdana"/>
            </a:endParaRPr>
          </a:p>
          <a:p>
            <a:pPr marL="285750" marR="2664460">
              <a:lnSpc>
                <a:spcPct val="117900"/>
              </a:lnSpc>
              <a:spcBef>
                <a:spcPts val="10"/>
              </a:spcBef>
              <a:tabLst>
                <a:tab pos="1124585" algn="l"/>
                <a:tab pos="1265555" algn="l"/>
                <a:tab pos="1404620" algn="l"/>
                <a:tab pos="1544320" algn="l"/>
                <a:tab pos="2245360" algn="l"/>
                <a:tab pos="2945130" algn="l"/>
                <a:tab pos="3643629" algn="l"/>
                <a:tab pos="3923665" algn="l"/>
                <a:tab pos="5044440" algn="l"/>
              </a:tabLst>
            </a:pPr>
            <a:r>
              <a:rPr sz="2000" spc="120" dirty="0">
                <a:latin typeface="Verdana"/>
                <a:cs typeface="Verdana"/>
              </a:rPr>
              <a:t>labels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14" dirty="0">
                <a:latin typeface="Verdana"/>
                <a:cs typeface="Verdana"/>
              </a:rPr>
              <a:t>'Python',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'C++',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5" dirty="0">
                <a:latin typeface="Verdana"/>
                <a:cs typeface="Verdana"/>
              </a:rPr>
              <a:t>'Ruby',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50" dirty="0">
                <a:latin typeface="Verdana"/>
                <a:cs typeface="Verdana"/>
              </a:rPr>
              <a:t>'Java' </a:t>
            </a:r>
            <a:r>
              <a:rPr sz="2000" spc="110" dirty="0">
                <a:latin typeface="Verdana"/>
                <a:cs typeface="Verdana"/>
              </a:rPr>
              <a:t>sizes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-20" dirty="0">
                <a:latin typeface="Verdana"/>
                <a:cs typeface="Verdana"/>
              </a:rPr>
              <a:t>[215,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130,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245,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210]</a:t>
            </a:r>
            <a:endParaRPr sz="2000">
              <a:latin typeface="Verdana"/>
              <a:cs typeface="Verdana"/>
            </a:endParaRPr>
          </a:p>
          <a:p>
            <a:pPr marL="285750">
              <a:lnSpc>
                <a:spcPct val="100000"/>
              </a:lnSpc>
              <a:spcBef>
                <a:spcPts val="440"/>
              </a:spcBef>
              <a:tabLst>
                <a:tab pos="1265555" algn="l"/>
                <a:tab pos="1544320" algn="l"/>
              </a:tabLst>
            </a:pPr>
            <a:r>
              <a:rPr sz="2000" spc="95" dirty="0">
                <a:latin typeface="Verdana"/>
                <a:cs typeface="Verdana"/>
              </a:rPr>
              <a:t>colors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60" dirty="0">
                <a:latin typeface="Verdana"/>
                <a:cs typeface="Verdana"/>
              </a:rPr>
              <a:t>['gold','yellowgreen','lightcoral','lightskyblue']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3176270"/>
            <a:ext cx="632396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1570" algn="l"/>
                <a:tab pos="1411605" algn="l"/>
                <a:tab pos="2251075" algn="l"/>
                <a:tab pos="2672080" algn="l"/>
                <a:tab pos="3091815" algn="l"/>
                <a:tab pos="3650615" algn="l"/>
                <a:tab pos="3930650" algn="l"/>
                <a:tab pos="5050155" algn="l"/>
                <a:tab pos="5610225" algn="l"/>
              </a:tabLst>
            </a:pPr>
            <a:r>
              <a:rPr sz="2000" spc="-10" dirty="0">
                <a:latin typeface="Verdana"/>
                <a:cs typeface="Verdana"/>
              </a:rPr>
              <a:t>explode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5" dirty="0">
                <a:latin typeface="Verdana"/>
                <a:cs typeface="Verdana"/>
              </a:rPr>
              <a:t>(0.1,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0" dirty="0">
                <a:latin typeface="Verdana"/>
                <a:cs typeface="Verdana"/>
              </a:rPr>
              <a:t>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0)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#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explode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5" dirty="0">
                <a:latin typeface="Verdana"/>
                <a:cs typeface="Verdana"/>
              </a:rPr>
              <a:t>1st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slice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Verdana"/>
              <a:cs typeface="Verdana"/>
            </a:endParaRPr>
          </a:p>
          <a:p>
            <a:pPr marL="12700" marR="1964689">
              <a:lnSpc>
                <a:spcPct val="118100"/>
              </a:lnSpc>
              <a:spcBef>
                <a:spcPts val="5"/>
              </a:spcBef>
              <a:tabLst>
                <a:tab pos="2111375" algn="l"/>
              </a:tabLst>
            </a:pPr>
            <a:r>
              <a:rPr sz="2000" spc="165" dirty="0">
                <a:latin typeface="Verdana"/>
                <a:cs typeface="Verdana"/>
              </a:rPr>
              <a:t>plt.pie(sizes,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35" dirty="0">
                <a:latin typeface="Verdana"/>
                <a:cs typeface="Verdana"/>
              </a:rPr>
              <a:t>explode=explode, </a:t>
            </a:r>
            <a:r>
              <a:rPr sz="2000" spc="85" dirty="0">
                <a:latin typeface="Verdana"/>
                <a:cs typeface="Verdana"/>
              </a:rPr>
              <a:t>labels=labels,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5" dirty="0">
                <a:latin typeface="Verdana"/>
                <a:cs typeface="Verdana"/>
              </a:rPr>
              <a:t>colors=colors, </a:t>
            </a:r>
            <a:r>
              <a:rPr sz="2000" spc="-45" dirty="0">
                <a:latin typeface="Verdana"/>
                <a:cs typeface="Verdana"/>
              </a:rPr>
              <a:t>autopct='%1.1f%%',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1831339" algn="l"/>
              </a:tabLst>
            </a:pPr>
            <a:r>
              <a:rPr sz="2000" spc="-25" dirty="0">
                <a:latin typeface="Verdana"/>
                <a:cs typeface="Verdana"/>
              </a:rPr>
              <a:t>shadow=True,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startangle=140)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Verdana"/>
              <a:cs typeface="Verdana"/>
            </a:endParaRPr>
          </a:p>
          <a:p>
            <a:pPr marL="12700" marR="3924935">
              <a:lnSpc>
                <a:spcPct val="118300"/>
              </a:lnSpc>
            </a:pPr>
            <a:r>
              <a:rPr sz="2000" spc="160" dirty="0">
                <a:latin typeface="Verdana"/>
                <a:cs typeface="Verdana"/>
              </a:rPr>
              <a:t>plt.axis('equal') </a:t>
            </a:r>
            <a:r>
              <a:rPr sz="2000" spc="50" dirty="0">
                <a:latin typeface="Verdana"/>
                <a:cs typeface="Verdana"/>
              </a:rPr>
              <a:t>plt.show()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4064606"/>
            <a:ext cx="2867025" cy="2113974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548" y="1696177"/>
            <a:ext cx="6080851" cy="345222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235" dirty="0">
                <a:latin typeface="Verdana"/>
                <a:cs typeface="Verdana"/>
              </a:rPr>
              <a:t>Vẽ</a:t>
            </a:r>
            <a:r>
              <a:rPr sz="2700" spc="-114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thị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50" dirty="0">
                <a:latin typeface="Verdana"/>
                <a:cs typeface="Verdana"/>
              </a:rPr>
              <a:t>boxplot</a:t>
            </a:r>
            <a:endParaRPr sz="2700" dirty="0">
              <a:latin typeface="Verdana"/>
              <a:cs typeface="Verdana"/>
            </a:endParaRPr>
          </a:p>
          <a:p>
            <a:pPr marL="285750" marR="285115">
              <a:lnSpc>
                <a:spcPts val="2840"/>
              </a:lnSpc>
              <a:spcBef>
                <a:spcPts val="155"/>
              </a:spcBef>
              <a:tabLst>
                <a:tab pos="1265555" algn="l"/>
                <a:tab pos="1544320" algn="l"/>
                <a:tab pos="3783965" algn="l"/>
                <a:tab pos="4203700" algn="l"/>
              </a:tabLst>
            </a:pP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5" dirty="0">
                <a:latin typeface="Verdana"/>
                <a:cs typeface="Verdana"/>
              </a:rPr>
              <a:t>matplotlib.pyplot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plt </a:t>
            </a:r>
            <a:r>
              <a:rPr sz="2000" spc="-10" dirty="0">
                <a:latin typeface="Verdana"/>
                <a:cs typeface="Verdana"/>
              </a:rPr>
              <a:t>value1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[82,76,24,40,67,62,75,78,</a:t>
            </a:r>
            <a:endParaRPr sz="2000" dirty="0">
              <a:latin typeface="Verdana"/>
              <a:cs typeface="Verdana"/>
            </a:endParaRPr>
          </a:p>
          <a:p>
            <a:pPr marL="285750">
              <a:lnSpc>
                <a:spcPts val="1989"/>
              </a:lnSpc>
            </a:pPr>
            <a:r>
              <a:rPr sz="2000" spc="-10" dirty="0">
                <a:latin typeface="Verdana"/>
                <a:cs typeface="Verdana"/>
              </a:rPr>
              <a:t>71,32,98,89,78,67,72,82,87,66,56,52]</a:t>
            </a:r>
            <a:endParaRPr sz="2000" dirty="0">
              <a:latin typeface="Verdana"/>
              <a:cs typeface="Verdana"/>
            </a:endParaRPr>
          </a:p>
          <a:p>
            <a:pPr marL="285750">
              <a:lnSpc>
                <a:spcPts val="2280"/>
              </a:lnSpc>
              <a:spcBef>
                <a:spcPts val="430"/>
              </a:spcBef>
            </a:pPr>
            <a:r>
              <a:rPr sz="2000" spc="-10" dirty="0">
                <a:latin typeface="Verdana"/>
                <a:cs typeface="Verdana"/>
              </a:rPr>
              <a:t>value2=[62,5,91,25,36,32,96,95,3,</a:t>
            </a:r>
            <a:endParaRPr sz="2000" dirty="0">
              <a:latin typeface="Verdana"/>
              <a:cs typeface="Verdana"/>
            </a:endParaRPr>
          </a:p>
          <a:p>
            <a:pPr marL="285750">
              <a:lnSpc>
                <a:spcPts val="2280"/>
              </a:lnSpc>
            </a:pPr>
            <a:r>
              <a:rPr sz="2000" spc="-10" dirty="0">
                <a:latin typeface="Verdana"/>
                <a:cs typeface="Verdana"/>
              </a:rPr>
              <a:t>90,95,32,27,55,100,15,71,11,37,21]</a:t>
            </a:r>
            <a:endParaRPr sz="2000" dirty="0">
              <a:latin typeface="Verdana"/>
              <a:cs typeface="Verdana"/>
            </a:endParaRPr>
          </a:p>
          <a:p>
            <a:pPr marL="285750" marR="144145">
              <a:lnSpc>
                <a:spcPts val="2160"/>
              </a:lnSpc>
              <a:spcBef>
                <a:spcPts val="715"/>
              </a:spcBef>
            </a:pPr>
            <a:r>
              <a:rPr sz="2000" spc="-10" dirty="0">
                <a:latin typeface="Verdana"/>
                <a:cs typeface="Verdana"/>
              </a:rPr>
              <a:t>value3=[23,89,12,78,72,89,25,69,68, 86,19,49,15,16,16,75,65,31,25,52]</a:t>
            </a:r>
            <a:endParaRPr sz="2000" dirty="0">
              <a:latin typeface="Verdana"/>
              <a:cs typeface="Verdana"/>
            </a:endParaRPr>
          </a:p>
          <a:p>
            <a:pPr marL="285750" marR="5080">
              <a:lnSpc>
                <a:spcPts val="2160"/>
              </a:lnSpc>
              <a:spcBef>
                <a:spcPts val="670"/>
              </a:spcBef>
            </a:pPr>
            <a:r>
              <a:rPr sz="2000" spc="-10" dirty="0">
                <a:latin typeface="Verdana"/>
                <a:cs typeface="Verdana"/>
              </a:rPr>
              <a:t>value4=[59,73,70,16,81,61,88,98, 10,87,29,72,16,23,72,88,78,99,75,30]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5085902"/>
            <a:ext cx="8077200" cy="129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4850">
              <a:lnSpc>
                <a:spcPct val="117900"/>
              </a:lnSpc>
              <a:spcBef>
                <a:spcPts val="100"/>
              </a:spcBef>
            </a:pPr>
            <a:r>
              <a:rPr spc="-10" dirty="0">
                <a:latin typeface="Verdana"/>
                <a:cs typeface="Verdana"/>
              </a:rPr>
              <a:t>box_plot_data=[value1,value2,value3,value4] </a:t>
            </a:r>
            <a:r>
              <a:rPr spc="40" dirty="0">
                <a:latin typeface="Verdana"/>
                <a:cs typeface="Verdana"/>
              </a:rPr>
              <a:t>plt.boxplot(box_plot_data,patch_artist=True,</a:t>
            </a:r>
            <a:endParaRPr lang="vi-VN" dirty="0">
              <a:latin typeface="Verdana"/>
              <a:cs typeface="Verdana"/>
            </a:endParaRPr>
          </a:p>
          <a:p>
            <a:pPr marL="12700" marR="704850">
              <a:lnSpc>
                <a:spcPct val="117900"/>
              </a:lnSpc>
              <a:spcBef>
                <a:spcPts val="100"/>
              </a:spcBef>
            </a:pPr>
            <a:r>
              <a:rPr spc="100" dirty="0">
                <a:latin typeface="Verdana"/>
                <a:cs typeface="Verdana"/>
              </a:rPr>
              <a:t>labels=['course1','course2','course3','course4']) </a:t>
            </a:r>
            <a:r>
              <a:rPr spc="50" dirty="0">
                <a:latin typeface="Verdana"/>
                <a:cs typeface="Verdana"/>
              </a:rPr>
              <a:t>plt.show()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7850" y="1541780"/>
            <a:ext cx="307657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1909446"/>
            <a:ext cx="5336540" cy="41103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235" dirty="0">
                <a:latin typeface="Verdana"/>
                <a:cs typeface="Verdana"/>
              </a:rPr>
              <a:t>Vẽ</a:t>
            </a:r>
            <a:r>
              <a:rPr sz="2700" spc="-114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thị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45" dirty="0">
                <a:latin typeface="Verdana"/>
                <a:cs typeface="Verdana"/>
              </a:rPr>
              <a:t>contour</a:t>
            </a:r>
            <a:endParaRPr sz="2700" dirty="0">
              <a:latin typeface="Verdana"/>
              <a:cs typeface="Verdana"/>
            </a:endParaRPr>
          </a:p>
          <a:p>
            <a:pPr marL="285750" marR="5080">
              <a:lnSpc>
                <a:spcPts val="2840"/>
              </a:lnSpc>
              <a:spcBef>
                <a:spcPts val="155"/>
              </a:spcBef>
              <a:tabLst>
                <a:tab pos="984885" algn="l"/>
                <a:tab pos="1265555" algn="l"/>
                <a:tab pos="2104390" algn="l"/>
                <a:tab pos="2524125" algn="l"/>
                <a:tab pos="3503929" algn="l"/>
                <a:tab pos="4483735" algn="l"/>
                <a:tab pos="4903470" algn="l"/>
              </a:tabLst>
            </a:pPr>
            <a:r>
              <a:rPr sz="2000" spc="-20" dirty="0">
                <a:latin typeface="Verdana"/>
                <a:cs typeface="Verdana"/>
              </a:rPr>
              <a:t>from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matplotlib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pyplot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plt 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315" dirty="0">
                <a:latin typeface="Verdana"/>
                <a:cs typeface="Verdana"/>
              </a:rPr>
              <a:t>numpy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np</a:t>
            </a:r>
            <a:endParaRPr sz="2000" dirty="0">
              <a:latin typeface="Verdana"/>
              <a:cs typeface="Verdana"/>
            </a:endParaRPr>
          </a:p>
          <a:p>
            <a:pPr marL="285750">
              <a:lnSpc>
                <a:spcPct val="100000"/>
              </a:lnSpc>
              <a:spcBef>
                <a:spcPts val="265"/>
              </a:spcBef>
              <a:tabLst>
                <a:tab pos="1124585" algn="l"/>
                <a:tab pos="1404620" algn="l"/>
                <a:tab pos="3923665" algn="l"/>
                <a:tab pos="4623435" algn="l"/>
              </a:tabLst>
            </a:pPr>
            <a:r>
              <a:rPr sz="2000" spc="260" dirty="0">
                <a:latin typeface="Verdana"/>
                <a:cs typeface="Verdana"/>
              </a:rPr>
              <a:t>xlist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0" dirty="0">
                <a:latin typeface="Verdana"/>
                <a:cs typeface="Verdana"/>
              </a:rPr>
              <a:t>np.linspace(-</a:t>
            </a:r>
            <a:r>
              <a:rPr sz="2000" spc="140" dirty="0">
                <a:latin typeface="Verdana"/>
                <a:cs typeface="Verdana"/>
              </a:rPr>
              <a:t>3.0,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3.0,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100)</a:t>
            </a:r>
            <a:endParaRPr sz="2000" dirty="0">
              <a:latin typeface="Verdana"/>
              <a:cs typeface="Verdana"/>
            </a:endParaRPr>
          </a:p>
          <a:p>
            <a:pPr marL="285750" marR="144145">
              <a:lnSpc>
                <a:spcPct val="117900"/>
              </a:lnSpc>
              <a:spcBef>
                <a:spcPts val="10"/>
              </a:spcBef>
              <a:tabLst>
                <a:tab pos="704850" algn="l"/>
                <a:tab pos="984885" algn="l"/>
                <a:tab pos="1124585" algn="l"/>
                <a:tab pos="1265555" algn="l"/>
                <a:tab pos="1404620" algn="l"/>
                <a:tab pos="3923665" algn="l"/>
                <a:tab pos="4623435" algn="l"/>
              </a:tabLst>
            </a:pPr>
            <a:r>
              <a:rPr sz="2000" spc="260" dirty="0">
                <a:latin typeface="Verdana"/>
                <a:cs typeface="Verdana"/>
              </a:rPr>
              <a:t>ylist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		</a:t>
            </a:r>
            <a:r>
              <a:rPr sz="2000" spc="60" dirty="0">
                <a:latin typeface="Verdana"/>
                <a:cs typeface="Verdana"/>
              </a:rPr>
              <a:t>np.linspace(-</a:t>
            </a:r>
            <a:r>
              <a:rPr sz="2000" spc="140" dirty="0">
                <a:latin typeface="Verdana"/>
                <a:cs typeface="Verdana"/>
              </a:rPr>
              <a:t>3.0,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3.0,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95" dirty="0">
                <a:latin typeface="Verdana"/>
                <a:cs typeface="Verdana"/>
              </a:rPr>
              <a:t>100) </a:t>
            </a:r>
            <a:r>
              <a:rPr sz="2000" spc="105" dirty="0">
                <a:latin typeface="Verdana"/>
                <a:cs typeface="Verdana"/>
              </a:rPr>
              <a:t>x,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65" dirty="0">
                <a:latin typeface="Verdana"/>
                <a:cs typeface="Verdana"/>
              </a:rPr>
              <a:t>np.meshgrid(xlist,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45" dirty="0">
                <a:latin typeface="Verdana"/>
                <a:cs typeface="Verdana"/>
              </a:rPr>
              <a:t>ylist)</a:t>
            </a:r>
            <a:endParaRPr sz="2000" dirty="0">
              <a:latin typeface="Verdana"/>
              <a:cs typeface="Verdana"/>
            </a:endParaRPr>
          </a:p>
          <a:p>
            <a:pPr marL="285750" marR="1684655">
              <a:lnSpc>
                <a:spcPct val="117900"/>
              </a:lnSpc>
              <a:spcBef>
                <a:spcPts val="10"/>
              </a:spcBef>
              <a:tabLst>
                <a:tab pos="565785" algn="l"/>
                <a:tab pos="845819" algn="l"/>
                <a:tab pos="2665095" algn="l"/>
                <a:tab pos="2945130" algn="l"/>
              </a:tabLst>
            </a:pPr>
            <a:r>
              <a:rPr sz="2000" spc="-50" dirty="0">
                <a:latin typeface="Verdana"/>
                <a:cs typeface="Verdana"/>
              </a:rPr>
              <a:t>z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np.sqrt(x**2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+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0" dirty="0">
                <a:latin typeface="Verdana"/>
                <a:cs typeface="Verdana"/>
              </a:rPr>
              <a:t>y**2) </a:t>
            </a:r>
            <a:r>
              <a:rPr sz="2000" spc="170" dirty="0">
                <a:latin typeface="Verdana"/>
                <a:cs typeface="Verdana"/>
              </a:rPr>
              <a:t>plt.figure()</a:t>
            </a:r>
            <a:endParaRPr sz="2000" dirty="0">
              <a:latin typeface="Verdana"/>
              <a:cs typeface="Verdana"/>
            </a:endParaRPr>
          </a:p>
          <a:p>
            <a:pPr marL="285750">
              <a:lnSpc>
                <a:spcPct val="100000"/>
              </a:lnSpc>
              <a:spcBef>
                <a:spcPts val="430"/>
              </a:spcBef>
              <a:tabLst>
                <a:tab pos="704850" algn="l"/>
                <a:tab pos="984885" algn="l"/>
                <a:tab pos="3223895" algn="l"/>
                <a:tab pos="3643629" algn="l"/>
              </a:tabLst>
            </a:pPr>
            <a:r>
              <a:rPr sz="2000" spc="-25" dirty="0">
                <a:latin typeface="Verdana"/>
                <a:cs typeface="Verdana"/>
              </a:rPr>
              <a:t>cp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14" dirty="0">
                <a:latin typeface="Verdana"/>
                <a:cs typeface="Verdana"/>
              </a:rPr>
              <a:t>plt.contourf(x,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10" dirty="0">
                <a:latin typeface="Verdana"/>
                <a:cs typeface="Verdana"/>
              </a:rPr>
              <a:t>y,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85" dirty="0">
                <a:latin typeface="Verdana"/>
                <a:cs typeface="Verdana"/>
              </a:rPr>
              <a:t>z)</a:t>
            </a:r>
            <a:endParaRPr sz="2000" dirty="0">
              <a:latin typeface="Verdana"/>
              <a:cs typeface="Verdana"/>
            </a:endParaRPr>
          </a:p>
          <a:p>
            <a:pPr marL="285750" marR="2804160">
              <a:lnSpc>
                <a:spcPct val="117900"/>
              </a:lnSpc>
              <a:spcBef>
                <a:spcPts val="10"/>
              </a:spcBef>
            </a:pPr>
            <a:r>
              <a:rPr sz="2000" spc="105" dirty="0">
                <a:latin typeface="Verdana"/>
                <a:cs typeface="Verdana"/>
              </a:rPr>
              <a:t>plt.colorbar(cp) </a:t>
            </a:r>
            <a:r>
              <a:rPr sz="2000" spc="50" dirty="0">
                <a:latin typeface="Verdana"/>
                <a:cs typeface="Verdana"/>
              </a:rPr>
              <a:t>plt.show()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4444" y="3487787"/>
            <a:ext cx="3553650" cy="2605604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202" y="2592706"/>
            <a:ext cx="4525002" cy="36772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4950" y="1727835"/>
            <a:ext cx="5756275" cy="23107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235" dirty="0">
                <a:latin typeface="Verdana"/>
                <a:cs typeface="Verdana"/>
              </a:rPr>
              <a:t>Vẽ</a:t>
            </a:r>
            <a:r>
              <a:rPr sz="2700" spc="-114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thị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3D</a:t>
            </a:r>
            <a:endParaRPr sz="2700">
              <a:latin typeface="Verdana"/>
              <a:cs typeface="Verdana"/>
            </a:endParaRPr>
          </a:p>
          <a:p>
            <a:pPr marL="285750">
              <a:lnSpc>
                <a:spcPct val="100000"/>
              </a:lnSpc>
              <a:spcBef>
                <a:spcPts val="430"/>
              </a:spcBef>
              <a:tabLst>
                <a:tab pos="984885" algn="l"/>
                <a:tab pos="3923665" algn="l"/>
                <a:tab pos="4903470" algn="l"/>
              </a:tabLst>
            </a:pPr>
            <a:r>
              <a:rPr sz="2000" spc="-20" dirty="0">
                <a:latin typeface="Verdana"/>
                <a:cs typeface="Verdana"/>
              </a:rPr>
              <a:t>from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mpl_toolkits.mplot3d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60" dirty="0">
                <a:latin typeface="Verdana"/>
                <a:cs typeface="Verdana"/>
              </a:rPr>
              <a:t>Axes3D</a:t>
            </a:r>
            <a:endParaRPr sz="2000">
              <a:latin typeface="Verdana"/>
              <a:cs typeface="Verdana"/>
            </a:endParaRPr>
          </a:p>
          <a:p>
            <a:pPr marL="285750" marR="424180">
              <a:lnSpc>
                <a:spcPct val="117900"/>
              </a:lnSpc>
              <a:spcBef>
                <a:spcPts val="10"/>
              </a:spcBef>
              <a:tabLst>
                <a:tab pos="984885" algn="l"/>
                <a:tab pos="1265555" algn="l"/>
                <a:tab pos="2104390" algn="l"/>
                <a:tab pos="2524125" algn="l"/>
                <a:tab pos="3503929" algn="l"/>
                <a:tab pos="4483735" algn="l"/>
                <a:tab pos="4903470" algn="l"/>
              </a:tabLst>
            </a:pPr>
            <a:r>
              <a:rPr sz="2000" spc="-20" dirty="0">
                <a:latin typeface="Verdana"/>
                <a:cs typeface="Verdana"/>
              </a:rPr>
              <a:t>from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matplotlib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pyplot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plt 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315" dirty="0">
                <a:latin typeface="Verdana"/>
                <a:cs typeface="Verdana"/>
              </a:rPr>
              <a:t>numpy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np</a:t>
            </a:r>
            <a:endParaRPr sz="2000">
              <a:latin typeface="Verdana"/>
              <a:cs typeface="Verdana"/>
            </a:endParaRPr>
          </a:p>
          <a:p>
            <a:pPr marL="285750">
              <a:lnSpc>
                <a:spcPct val="100000"/>
              </a:lnSpc>
              <a:spcBef>
                <a:spcPts val="440"/>
              </a:spcBef>
              <a:tabLst>
                <a:tab pos="845819" algn="l"/>
                <a:tab pos="1124585" algn="l"/>
              </a:tabLst>
            </a:pPr>
            <a:r>
              <a:rPr sz="2000" spc="229" dirty="0">
                <a:latin typeface="Verdana"/>
                <a:cs typeface="Verdana"/>
              </a:rPr>
              <a:t>fig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70" dirty="0">
                <a:latin typeface="Verdana"/>
                <a:cs typeface="Verdana"/>
              </a:rPr>
              <a:t>plt.figure()</a:t>
            </a:r>
            <a:endParaRPr sz="2000">
              <a:latin typeface="Verdana"/>
              <a:cs typeface="Verdana"/>
            </a:endParaRPr>
          </a:p>
          <a:p>
            <a:pPr marL="285750">
              <a:lnSpc>
                <a:spcPct val="100000"/>
              </a:lnSpc>
              <a:spcBef>
                <a:spcPts val="430"/>
              </a:spcBef>
              <a:tabLst>
                <a:tab pos="704850" algn="l"/>
                <a:tab pos="984885" algn="l"/>
              </a:tabLst>
            </a:pPr>
            <a:r>
              <a:rPr sz="2000" spc="-25" dirty="0">
                <a:latin typeface="Verdana"/>
                <a:cs typeface="Verdana"/>
              </a:rPr>
              <a:t>ax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80" dirty="0">
                <a:latin typeface="Verdana"/>
                <a:cs typeface="Verdana"/>
              </a:rPr>
              <a:t>plt.axes(projection='3d')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4038600"/>
            <a:ext cx="3663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735" algn="l"/>
                <a:tab pos="572770" algn="l"/>
                <a:tab pos="2672080" algn="l"/>
                <a:tab pos="3091815" algn="l"/>
              </a:tabLst>
            </a:pPr>
            <a:r>
              <a:rPr sz="2000" spc="-50" dirty="0">
                <a:latin typeface="Verdana"/>
                <a:cs typeface="Verdana"/>
              </a:rPr>
              <a:t>z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5" dirty="0">
                <a:latin typeface="Verdana"/>
                <a:cs typeface="Verdana"/>
              </a:rPr>
              <a:t>np.linspace(0,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0" dirty="0">
                <a:latin typeface="Verdana"/>
                <a:cs typeface="Verdana"/>
              </a:rPr>
              <a:t>1,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80" dirty="0">
                <a:latin typeface="Verdana"/>
                <a:cs typeface="Verdana"/>
              </a:rPr>
              <a:t>100)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23319"/>
              </p:ext>
            </p:extLst>
          </p:nvPr>
        </p:nvGraphicFramePr>
        <p:xfrm>
          <a:off x="488950" y="4589780"/>
          <a:ext cx="3144518" cy="97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R="30480" algn="ctr">
                        <a:lnSpc>
                          <a:spcPts val="1885"/>
                        </a:lnSpc>
                      </a:pPr>
                      <a:r>
                        <a:rPr sz="2000" spc="-50" dirty="0"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000" spc="-50" dirty="0">
                          <a:latin typeface="Verdana"/>
                          <a:cs typeface="Verdana"/>
                        </a:rPr>
                        <a:t>z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000" spc="-50" dirty="0">
                          <a:latin typeface="Verdana"/>
                          <a:cs typeface="Verdana"/>
                        </a:rPr>
                        <a:t>*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  <a:tabLst>
                          <a:tab pos="1469390" algn="l"/>
                        </a:tabLst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np.sin(20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-50" dirty="0">
                          <a:latin typeface="Verdana"/>
                          <a:cs typeface="Verdana"/>
                        </a:rPr>
                        <a:t>*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885"/>
                        </a:lnSpc>
                      </a:pPr>
                      <a:r>
                        <a:rPr sz="2000" spc="85" dirty="0">
                          <a:latin typeface="Verdana"/>
                          <a:cs typeface="Verdana"/>
                        </a:rPr>
                        <a:t>z)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R="30480" algn="ctr">
                        <a:lnSpc>
                          <a:spcPts val="2305"/>
                        </a:lnSpc>
                      </a:pPr>
                      <a:r>
                        <a:rPr sz="2000" spc="-50" dirty="0">
                          <a:latin typeface="Verdana"/>
                          <a:cs typeface="Verdana"/>
                        </a:rPr>
                        <a:t>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spc="-50" dirty="0">
                          <a:latin typeface="Verdana"/>
                          <a:cs typeface="Verdana"/>
                        </a:rPr>
                        <a:t>z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spc="-50" dirty="0">
                          <a:latin typeface="Verdana"/>
                          <a:cs typeface="Verdana"/>
                        </a:rPr>
                        <a:t>*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5"/>
                        </a:lnSpc>
                        <a:tabLst>
                          <a:tab pos="1469390" algn="l"/>
                        </a:tabLst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np.cos(20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-50" dirty="0">
                          <a:latin typeface="Verdana"/>
                          <a:cs typeface="Verdana"/>
                        </a:rPr>
                        <a:t>*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305"/>
                        </a:lnSpc>
                      </a:pPr>
                      <a:r>
                        <a:rPr sz="2000" spc="85" dirty="0">
                          <a:latin typeface="Verdana"/>
                          <a:cs typeface="Verdana"/>
                        </a:rPr>
                        <a:t>z)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30480" algn="ctr">
                        <a:lnSpc>
                          <a:spcPts val="230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c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=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sz="2000" spc="-50" dirty="0"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sz="2000" spc="-595" dirty="0">
                          <a:latin typeface="Verdana"/>
                          <a:cs typeface="Verdana"/>
                        </a:rPr>
                        <a:t>+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0"/>
                        </a:lnSpc>
                      </a:pPr>
                      <a:r>
                        <a:rPr sz="2000" spc="-50" dirty="0">
                          <a:latin typeface="Verdana"/>
                          <a:cs typeface="Verdana"/>
                        </a:rPr>
                        <a:t>y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08000" y="5640070"/>
            <a:ext cx="338391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300"/>
              </a:lnSpc>
              <a:spcBef>
                <a:spcPts val="100"/>
              </a:spcBef>
              <a:tabLst>
                <a:tab pos="1972310" algn="l"/>
                <a:tab pos="2392045" algn="l"/>
                <a:tab pos="2811145" algn="l"/>
              </a:tabLst>
            </a:pPr>
            <a:r>
              <a:rPr sz="2000" spc="95" dirty="0">
                <a:latin typeface="Verdana"/>
                <a:cs typeface="Verdana"/>
              </a:rPr>
              <a:t>ax.scatter(x,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05" dirty="0">
                <a:latin typeface="Verdana"/>
                <a:cs typeface="Verdana"/>
              </a:rPr>
              <a:t>y,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75" dirty="0">
                <a:latin typeface="Verdana"/>
                <a:cs typeface="Verdana"/>
              </a:rPr>
              <a:t>z,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70" dirty="0">
                <a:latin typeface="Verdana"/>
                <a:cs typeface="Verdana"/>
              </a:rPr>
              <a:t>c=c) </a:t>
            </a:r>
            <a:r>
              <a:rPr sz="2000" spc="50" dirty="0">
                <a:latin typeface="Verdana"/>
                <a:cs typeface="Verdana"/>
              </a:rPr>
              <a:t>plt.show()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520" y="154940"/>
            <a:ext cx="768096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1270000"/>
            <a:ext cx="48704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235" dirty="0">
                <a:latin typeface="Verdana"/>
                <a:cs typeface="Times New Roman" panose="02020603050405020304" pitchFamily="18" charset="0"/>
              </a:rPr>
              <a:t>Vẽ</a:t>
            </a:r>
            <a:r>
              <a:rPr sz="2700" spc="-105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700" spc="-175" dirty="0">
                <a:latin typeface="Verdana"/>
                <a:cs typeface="Times New Roman" panose="02020603050405020304" pitchFamily="18" charset="0"/>
              </a:rPr>
              <a:t>đồ</a:t>
            </a:r>
            <a:r>
              <a:rPr sz="2700" spc="-100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700" spc="-180" dirty="0">
                <a:latin typeface="Verdana"/>
                <a:cs typeface="Times New Roman" panose="02020603050405020304" pitchFamily="18" charset="0"/>
              </a:rPr>
              <a:t>thị</a:t>
            </a:r>
            <a:r>
              <a:rPr sz="2700" spc="-95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700" spc="-229" dirty="0">
                <a:latin typeface="Verdana"/>
                <a:cs typeface="Times New Roman" panose="02020603050405020304" pitchFamily="18" charset="0"/>
              </a:rPr>
              <a:t>chuyển</a:t>
            </a:r>
            <a:r>
              <a:rPr sz="2700" spc="-85" dirty="0">
                <a:latin typeface="Verdana"/>
                <a:cs typeface="Times New Roman" panose="02020603050405020304" pitchFamily="18" charset="0"/>
              </a:rPr>
              <a:t> </a:t>
            </a:r>
            <a:r>
              <a:rPr sz="2700" spc="-135" dirty="0">
                <a:latin typeface="Verdana"/>
                <a:cs typeface="Times New Roman" panose="02020603050405020304" pitchFamily="18" charset="0"/>
              </a:rPr>
              <a:t>động</a:t>
            </a:r>
            <a:endParaRPr sz="2700" dirty="0">
              <a:latin typeface="Verdan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8950" y="1814150"/>
          <a:ext cx="5101590" cy="97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R="29845" algn="ctr">
                        <a:lnSpc>
                          <a:spcPts val="1885"/>
                        </a:lnSpc>
                        <a:tabLst>
                          <a:tab pos="699135" algn="l"/>
                        </a:tabLst>
                      </a:pPr>
                      <a:r>
                        <a:rPr sz="2000" spc="-2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70" dirty="0">
                          <a:latin typeface="Verdana"/>
                          <a:cs typeface="Verdana"/>
                        </a:rPr>
                        <a:t>matplotlib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5"/>
                        </a:lnSpc>
                        <a:tabLst>
                          <a:tab pos="1049020" algn="l"/>
                        </a:tabLst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import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animation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R="29845" algn="ctr">
                        <a:lnSpc>
                          <a:spcPts val="2305"/>
                        </a:lnSpc>
                        <a:tabLst>
                          <a:tab pos="699135" algn="l"/>
                        </a:tabLst>
                      </a:pPr>
                      <a:r>
                        <a:rPr sz="2000" spc="-2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70" dirty="0">
                          <a:latin typeface="Verdana"/>
                          <a:cs typeface="Verdana"/>
                        </a:rPr>
                        <a:t>matplotlib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05"/>
                        </a:lnSpc>
                        <a:tabLst>
                          <a:tab pos="1049020" algn="l"/>
                          <a:tab pos="2028825" algn="l"/>
                        </a:tabLst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import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40" dirty="0">
                          <a:latin typeface="Verdana"/>
                          <a:cs typeface="Verdana"/>
                        </a:rPr>
                        <a:t>pyplot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as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5"/>
                        </a:lnSpc>
                      </a:pPr>
                      <a:r>
                        <a:rPr sz="2000" spc="200" dirty="0">
                          <a:latin typeface="Verdana"/>
                          <a:cs typeface="Verdana"/>
                        </a:rPr>
                        <a:t>plt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29845" algn="ctr">
                        <a:lnSpc>
                          <a:spcPts val="2300"/>
                        </a:lnSpc>
                        <a:tabLst>
                          <a:tab pos="979805" algn="l"/>
                          <a:tab pos="1818639" algn="l"/>
                        </a:tabLst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import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-315" dirty="0">
                          <a:latin typeface="Verdana"/>
                          <a:cs typeface="Verdana"/>
                        </a:rPr>
                        <a:t>numpy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as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00"/>
                        </a:lnSpc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np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08000" y="2762249"/>
            <a:ext cx="8423275" cy="398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43805">
              <a:lnSpc>
                <a:spcPct val="117900"/>
              </a:lnSpc>
              <a:spcBef>
                <a:spcPts val="100"/>
              </a:spcBef>
              <a:tabLst>
                <a:tab pos="711835" algn="l"/>
                <a:tab pos="1131570" algn="l"/>
                <a:tab pos="1411605" algn="l"/>
                <a:tab pos="2111375" algn="l"/>
              </a:tabLst>
            </a:pPr>
            <a:r>
              <a:rPr sz="2000" spc="265" dirty="0">
                <a:latin typeface="Verdana"/>
                <a:cs typeface="Times New Roman" panose="02020603050405020304" pitchFamily="18" charset="0"/>
              </a:rPr>
              <a:t>fig,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25" dirty="0">
                <a:latin typeface="Verdana"/>
                <a:cs typeface="Times New Roman" panose="02020603050405020304" pitchFamily="18" charset="0"/>
              </a:rPr>
              <a:t>ax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595" dirty="0">
                <a:latin typeface="Verdana"/>
                <a:cs typeface="Times New Roman" panose="02020603050405020304" pitchFamily="18" charset="0"/>
              </a:rPr>
              <a:t>=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114" dirty="0">
                <a:latin typeface="Verdana"/>
                <a:cs typeface="Times New Roman" panose="02020603050405020304" pitchFamily="18" charset="0"/>
              </a:rPr>
              <a:t>plt.subplots() </a:t>
            </a:r>
            <a:r>
              <a:rPr sz="2000" spc="40" dirty="0">
                <a:latin typeface="Verdana"/>
                <a:cs typeface="Times New Roman" panose="02020603050405020304" pitchFamily="18" charset="0"/>
              </a:rPr>
              <a:t>ax.set_xlim(0,</a:t>
            </a:r>
            <a:r>
              <a:rPr lang="vi-VN"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25" dirty="0">
                <a:latin typeface="Verdana"/>
                <a:cs typeface="Times New Roman" panose="02020603050405020304" pitchFamily="18" charset="0"/>
              </a:rPr>
              <a:t>2)</a:t>
            </a:r>
            <a:endParaRPr sz="2000" dirty="0">
              <a:latin typeface="Verdana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2251075" algn="l"/>
              </a:tabLst>
            </a:pPr>
            <a:r>
              <a:rPr sz="2000" dirty="0">
                <a:latin typeface="Verdana"/>
                <a:cs typeface="Times New Roman" panose="02020603050405020304" pitchFamily="18" charset="0"/>
              </a:rPr>
              <a:t>ax.set_ylim(-</a:t>
            </a:r>
            <a:r>
              <a:rPr sz="2000" spc="160" dirty="0">
                <a:latin typeface="Verdana"/>
                <a:cs typeface="Times New Roman" panose="02020603050405020304" pitchFamily="18" charset="0"/>
              </a:rPr>
              <a:t>2,</a:t>
            </a:r>
            <a:r>
              <a:rPr lang="vi-VN"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25" dirty="0">
                <a:latin typeface="Verdana"/>
                <a:cs typeface="Times New Roman" panose="02020603050405020304" pitchFamily="18" charset="0"/>
              </a:rPr>
              <a:t>2)</a:t>
            </a:r>
            <a:endParaRPr sz="2000" dirty="0">
              <a:latin typeface="Verdana"/>
              <a:cs typeface="Times New Roman" panose="02020603050405020304" pitchFamily="18" charset="0"/>
            </a:endParaRPr>
          </a:p>
          <a:p>
            <a:pPr marL="12700" marR="4624705">
              <a:lnSpc>
                <a:spcPct val="117900"/>
              </a:lnSpc>
              <a:tabLst>
                <a:tab pos="292735" algn="l"/>
                <a:tab pos="572770" algn="l"/>
                <a:tab pos="2672080" algn="l"/>
                <a:tab pos="3091815" algn="l"/>
              </a:tabLst>
            </a:pPr>
            <a:r>
              <a:rPr sz="2000" spc="-50" dirty="0">
                <a:latin typeface="Verdana"/>
                <a:cs typeface="Times New Roman" panose="02020603050405020304" pitchFamily="18" charset="0"/>
              </a:rPr>
              <a:t>x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595" dirty="0">
                <a:latin typeface="Verdana"/>
                <a:cs typeface="Times New Roman" panose="02020603050405020304" pitchFamily="18" charset="0"/>
              </a:rPr>
              <a:t>=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65" dirty="0">
                <a:latin typeface="Verdana"/>
                <a:cs typeface="Times New Roman" panose="02020603050405020304" pitchFamily="18" charset="0"/>
              </a:rPr>
              <a:t>np.linspace(0,</a:t>
            </a:r>
            <a:r>
              <a:rPr lang="vi-VN"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60" dirty="0">
                <a:latin typeface="Verdana"/>
                <a:cs typeface="Times New Roman" panose="02020603050405020304" pitchFamily="18" charset="0"/>
              </a:rPr>
              <a:t>2,</a:t>
            </a:r>
            <a:r>
              <a:rPr lang="vi-VN"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114" dirty="0">
                <a:latin typeface="Verdana"/>
                <a:cs typeface="Times New Roman" panose="02020603050405020304" pitchFamily="18" charset="0"/>
              </a:rPr>
              <a:t>1000) </a:t>
            </a:r>
            <a:r>
              <a:rPr sz="2000" spc="-50" dirty="0">
                <a:latin typeface="Verdana"/>
                <a:cs typeface="Times New Roman" panose="02020603050405020304" pitchFamily="18" charset="0"/>
              </a:rPr>
              <a:t>y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595" dirty="0">
                <a:latin typeface="Verdana"/>
                <a:cs typeface="Times New Roman" panose="02020603050405020304" pitchFamily="18" charset="0"/>
              </a:rPr>
              <a:t>=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55" dirty="0">
                <a:latin typeface="Verdana"/>
                <a:cs typeface="Times New Roman" panose="02020603050405020304" pitchFamily="18" charset="0"/>
              </a:rPr>
              <a:t>np.zeros_like(x)</a:t>
            </a:r>
            <a:endParaRPr sz="2000" dirty="0">
              <a:latin typeface="Verdana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851535" algn="l"/>
                <a:tab pos="1131570" algn="l"/>
                <a:tab pos="2672080" algn="l"/>
                <a:tab pos="3091815" algn="l"/>
              </a:tabLst>
            </a:pPr>
            <a:r>
              <a:rPr sz="2000" spc="225" dirty="0">
                <a:latin typeface="Verdana"/>
                <a:cs typeface="Times New Roman" panose="02020603050405020304" pitchFamily="18" charset="0"/>
              </a:rPr>
              <a:t>line,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595" dirty="0">
                <a:latin typeface="Verdana"/>
                <a:cs typeface="Times New Roman" panose="02020603050405020304" pitchFamily="18" charset="0"/>
              </a:rPr>
              <a:t>=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110" dirty="0">
                <a:latin typeface="Verdana"/>
                <a:cs typeface="Times New Roman" panose="02020603050405020304" pitchFamily="18" charset="0"/>
              </a:rPr>
              <a:t>ax.plot(x,</a:t>
            </a:r>
            <a:r>
              <a:rPr lang="vi-VN"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105" dirty="0">
                <a:latin typeface="Verdana"/>
                <a:cs typeface="Times New Roman" panose="02020603050405020304" pitchFamily="18" charset="0"/>
              </a:rPr>
              <a:t>y,</a:t>
            </a:r>
            <a:r>
              <a:rPr lang="vi-VN"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20" dirty="0" err="1">
                <a:latin typeface="Verdana"/>
                <a:cs typeface="Times New Roman" panose="02020603050405020304" pitchFamily="18" charset="0"/>
              </a:rPr>
              <a:t>lw</a:t>
            </a:r>
            <a:r>
              <a:rPr sz="2000" spc="-20" dirty="0">
                <a:latin typeface="Verdana"/>
                <a:cs typeface="Times New Roman" panose="02020603050405020304" pitchFamily="18" charset="0"/>
              </a:rPr>
              <a:t>=2)</a:t>
            </a:r>
            <a:endParaRPr sz="2000" dirty="0">
              <a:latin typeface="Verdan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000" dirty="0">
              <a:latin typeface="Verdana"/>
              <a:cs typeface="Times New Roman" panose="02020603050405020304" pitchFamily="18" charset="0"/>
            </a:endParaRPr>
          </a:p>
          <a:p>
            <a:pPr marL="12700" marR="5080">
              <a:lnSpc>
                <a:spcPct val="117900"/>
              </a:lnSpc>
              <a:tabLst>
                <a:tab pos="292735" algn="l"/>
                <a:tab pos="572770" algn="l"/>
                <a:tab pos="2392045" algn="l"/>
                <a:tab pos="3791585" algn="l"/>
                <a:tab pos="4491355" algn="l"/>
                <a:tab pos="5050155" algn="l"/>
                <a:tab pos="6590665" algn="l"/>
                <a:tab pos="7009765" algn="l"/>
                <a:tab pos="7709534" algn="l"/>
              </a:tabLst>
            </a:pPr>
            <a:r>
              <a:rPr sz="2000" spc="-595" dirty="0">
                <a:latin typeface="Verdana"/>
                <a:cs typeface="Times New Roman" panose="02020603050405020304" pitchFamily="18" charset="0"/>
              </a:rPr>
              <a:t>#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220" dirty="0">
                <a:latin typeface="Verdana"/>
                <a:cs typeface="Times New Roman" panose="02020603050405020304" pitchFamily="18" charset="0"/>
              </a:rPr>
              <a:t>initialization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85" dirty="0">
                <a:latin typeface="Verdana"/>
                <a:cs typeface="Times New Roman" panose="02020603050405020304" pitchFamily="18" charset="0"/>
              </a:rPr>
              <a:t>function: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120" dirty="0">
                <a:latin typeface="Verdana"/>
                <a:cs typeface="Times New Roman" panose="02020603050405020304" pitchFamily="18" charset="0"/>
              </a:rPr>
              <a:t>plot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25" dirty="0">
                <a:latin typeface="Verdana"/>
                <a:cs typeface="Times New Roman" panose="02020603050405020304" pitchFamily="18" charset="0"/>
              </a:rPr>
              <a:t>the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Verdana"/>
                <a:cs typeface="Times New Roman" panose="02020603050405020304" pitchFamily="18" charset="0"/>
              </a:rPr>
              <a:t>background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105" dirty="0">
                <a:latin typeface="Verdana"/>
                <a:cs typeface="Times New Roman" panose="02020603050405020304" pitchFamily="18" charset="0"/>
              </a:rPr>
              <a:t>of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20" dirty="0">
                <a:latin typeface="Verdana"/>
                <a:cs typeface="Times New Roman" panose="02020603050405020304" pitchFamily="18" charset="0"/>
              </a:rPr>
              <a:t>each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-90" dirty="0">
                <a:latin typeface="Verdana"/>
                <a:cs typeface="Times New Roman" panose="02020603050405020304" pitchFamily="18" charset="0"/>
              </a:rPr>
              <a:t>frame </a:t>
            </a:r>
            <a:r>
              <a:rPr sz="2000" spc="25" dirty="0">
                <a:latin typeface="Verdana"/>
                <a:cs typeface="Times New Roman" panose="02020603050405020304" pitchFamily="18" charset="0"/>
              </a:rPr>
              <a:t>def</a:t>
            </a:r>
            <a:r>
              <a:rPr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240" dirty="0">
                <a:latin typeface="Verdana"/>
                <a:cs typeface="Times New Roman" panose="02020603050405020304" pitchFamily="18" charset="0"/>
              </a:rPr>
              <a:t>init():</a:t>
            </a:r>
            <a:endParaRPr sz="2000" dirty="0">
              <a:latin typeface="Verdana"/>
              <a:cs typeface="Times New Roman" panose="02020603050405020304" pitchFamily="18" charset="0"/>
            </a:endParaRPr>
          </a:p>
          <a:p>
            <a:pPr marL="574040" marR="4903470">
              <a:lnSpc>
                <a:spcPct val="117900"/>
              </a:lnSpc>
              <a:spcBef>
                <a:spcPts val="10"/>
              </a:spcBef>
              <a:tabLst>
                <a:tab pos="1552575" algn="l"/>
                <a:tab pos="3092450" algn="l"/>
              </a:tabLst>
            </a:pPr>
            <a:r>
              <a:rPr sz="2000" spc="114" dirty="0" err="1">
                <a:latin typeface="Verdana"/>
                <a:cs typeface="Times New Roman" panose="02020603050405020304" pitchFamily="18" charset="0"/>
              </a:rPr>
              <a:t>line.set_data</a:t>
            </a:r>
            <a:r>
              <a:rPr sz="2000" spc="114" dirty="0">
                <a:latin typeface="Verdana"/>
                <a:cs typeface="Times New Roman" panose="02020603050405020304" pitchFamily="18" charset="0"/>
              </a:rPr>
              <a:t>([],</a:t>
            </a:r>
            <a:r>
              <a:rPr lang="vi-VN"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150" dirty="0">
                <a:latin typeface="Verdana"/>
                <a:cs typeface="Times New Roman" panose="02020603050405020304" pitchFamily="18" charset="0"/>
              </a:rPr>
              <a:t>[]) </a:t>
            </a:r>
            <a:r>
              <a:rPr sz="2000" spc="45" dirty="0" err="1">
                <a:latin typeface="Verdana"/>
                <a:cs typeface="Times New Roman" panose="02020603050405020304" pitchFamily="18" charset="0"/>
              </a:rPr>
              <a:t>retur</a:t>
            </a:r>
            <a:r>
              <a:rPr lang="vi-VN" sz="2000" spc="45" dirty="0">
                <a:latin typeface="Verdana"/>
                <a:cs typeface="Times New Roman" panose="02020603050405020304" pitchFamily="18" charset="0"/>
              </a:rPr>
              <a:t>n</a:t>
            </a:r>
            <a:r>
              <a:rPr lang="vi-VN" sz="2000" dirty="0">
                <a:latin typeface="Verdana"/>
                <a:cs typeface="Times New Roman" panose="02020603050405020304" pitchFamily="18" charset="0"/>
              </a:rPr>
              <a:t>	</a:t>
            </a:r>
            <a:r>
              <a:rPr sz="2000" spc="215" dirty="0">
                <a:latin typeface="Verdana"/>
                <a:cs typeface="Times New Roman" panose="02020603050405020304" pitchFamily="18" charset="0"/>
              </a:rPr>
              <a:t>line,</a:t>
            </a:r>
            <a:endParaRPr sz="2000" dirty="0">
              <a:latin typeface="Verdan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520" y="146050"/>
            <a:ext cx="768096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1196276"/>
            <a:ext cx="7296784" cy="12312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235" dirty="0">
                <a:latin typeface="Verdana"/>
                <a:cs typeface="Verdana"/>
              </a:rPr>
              <a:t>Vẽ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thị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chuyển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động</a:t>
            </a:r>
            <a:endParaRPr sz="2700" dirty="0">
              <a:latin typeface="Verdana"/>
              <a:cs typeface="Verdana"/>
            </a:endParaRPr>
          </a:p>
          <a:p>
            <a:pPr marL="285750" marR="5080">
              <a:lnSpc>
                <a:spcPts val="2840"/>
              </a:lnSpc>
              <a:spcBef>
                <a:spcPts val="90"/>
              </a:spcBef>
              <a:tabLst>
                <a:tab pos="565785" algn="l"/>
                <a:tab pos="845819" algn="l"/>
                <a:tab pos="1965325" algn="l"/>
                <a:tab pos="3503929" algn="l"/>
                <a:tab pos="4203700" algn="l"/>
                <a:tab pos="4623435" algn="l"/>
                <a:tab pos="5603240" algn="l"/>
              </a:tabLst>
            </a:pPr>
            <a:r>
              <a:rPr sz="2000" spc="-595" dirty="0">
                <a:latin typeface="Verdana"/>
                <a:cs typeface="Verdana"/>
              </a:rPr>
              <a:t>#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animation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00" dirty="0">
                <a:latin typeface="Verdana"/>
                <a:cs typeface="Verdana"/>
              </a:rPr>
              <a:t>function.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5" dirty="0">
                <a:latin typeface="Verdana"/>
                <a:cs typeface="Verdana"/>
              </a:rPr>
              <a:t>This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75" dirty="0">
                <a:latin typeface="Verdana"/>
                <a:cs typeface="Verdana"/>
              </a:rPr>
              <a:t>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20" dirty="0">
                <a:latin typeface="Verdana"/>
                <a:cs typeface="Verdana"/>
              </a:rPr>
              <a:t>called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80" dirty="0">
                <a:latin typeface="Verdana"/>
                <a:cs typeface="Verdana"/>
              </a:rPr>
              <a:t>sequentially </a:t>
            </a:r>
            <a:r>
              <a:rPr sz="2000" spc="25" dirty="0">
                <a:latin typeface="Verdana"/>
                <a:cs typeface="Verdana"/>
              </a:rPr>
              <a:t>def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animate(i):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2400300"/>
            <a:ext cx="842962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040" marR="2530475">
              <a:lnSpc>
                <a:spcPct val="118300"/>
              </a:lnSpc>
              <a:spcBef>
                <a:spcPts val="100"/>
              </a:spcBef>
              <a:tabLst>
                <a:tab pos="852805" algn="l"/>
                <a:tab pos="1132840" algn="l"/>
                <a:tab pos="2392680" algn="l"/>
                <a:tab pos="2672715" algn="l"/>
                <a:tab pos="2952115" algn="l"/>
                <a:tab pos="3512185" algn="l"/>
                <a:tab pos="3792220" algn="l"/>
                <a:tab pos="4211955" algn="l"/>
                <a:tab pos="4491990" algn="l"/>
                <a:tab pos="5191760" algn="l"/>
                <a:tab pos="5470525" algn="l"/>
              </a:tabLst>
            </a:pPr>
            <a:r>
              <a:rPr sz="2000" spc="-50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5" dirty="0">
                <a:latin typeface="Verdana"/>
                <a:cs typeface="Verdana"/>
              </a:rPr>
              <a:t>np.sin(2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*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np.pi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*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(x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30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0.01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*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75" dirty="0">
                <a:latin typeface="Verdana"/>
                <a:cs typeface="Verdana"/>
              </a:rPr>
              <a:t>i)) </a:t>
            </a:r>
            <a:r>
              <a:rPr sz="2000" spc="90" dirty="0">
                <a:latin typeface="Verdana"/>
                <a:cs typeface="Verdana"/>
              </a:rPr>
              <a:t>line.set_data(x,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y)</a:t>
            </a:r>
            <a:endParaRPr sz="2000">
              <a:latin typeface="Verdana"/>
              <a:cs typeface="Verdana"/>
            </a:endParaRPr>
          </a:p>
          <a:p>
            <a:pPr marL="574040">
              <a:lnSpc>
                <a:spcPct val="100000"/>
              </a:lnSpc>
              <a:spcBef>
                <a:spcPts val="430"/>
              </a:spcBef>
              <a:tabLst>
                <a:tab pos="1552575" algn="l"/>
              </a:tabLst>
            </a:pPr>
            <a:r>
              <a:rPr sz="2000" spc="45" dirty="0">
                <a:latin typeface="Verdana"/>
                <a:cs typeface="Verdana"/>
              </a:rPr>
              <a:t>return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15" dirty="0">
                <a:latin typeface="Verdana"/>
                <a:cs typeface="Verdana"/>
              </a:rPr>
              <a:t>line,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000">
              <a:latin typeface="Verdana"/>
              <a:cs typeface="Verdana"/>
            </a:endParaRPr>
          </a:p>
          <a:p>
            <a:pPr marL="12700" marR="1411605">
              <a:lnSpc>
                <a:spcPct val="117900"/>
              </a:lnSpc>
              <a:tabLst>
                <a:tab pos="292735" algn="l"/>
                <a:tab pos="851535" algn="l"/>
                <a:tab pos="992505" algn="l"/>
                <a:tab pos="1551305" algn="l"/>
                <a:tab pos="1692275" algn="l"/>
                <a:tab pos="2392045" algn="l"/>
                <a:tab pos="3091815" algn="l"/>
                <a:tab pos="4491355" algn="l"/>
                <a:tab pos="5330190" algn="l"/>
                <a:tab pos="6029960" algn="l"/>
              </a:tabLst>
            </a:pPr>
            <a:r>
              <a:rPr sz="2000" spc="-595" dirty="0">
                <a:latin typeface="Verdana"/>
                <a:cs typeface="Verdana"/>
              </a:rPr>
              <a:t>#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35" dirty="0">
                <a:latin typeface="Verdana"/>
                <a:cs typeface="Verdana"/>
              </a:rPr>
              <a:t>call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animator.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5" dirty="0">
                <a:latin typeface="Verdana"/>
                <a:cs typeface="Verdana"/>
              </a:rPr>
              <a:t>blit=True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means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only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5" dirty="0">
                <a:latin typeface="Verdana"/>
                <a:cs typeface="Verdana"/>
              </a:rPr>
              <a:t>re-</a:t>
            </a:r>
            <a:r>
              <a:rPr sz="2000" spc="-110" dirty="0">
                <a:latin typeface="Verdana"/>
                <a:cs typeface="Verdana"/>
              </a:rPr>
              <a:t>draw </a:t>
            </a:r>
            <a:r>
              <a:rPr sz="2000" spc="-595" dirty="0">
                <a:latin typeface="Verdana"/>
                <a:cs typeface="Verdana"/>
              </a:rPr>
              <a:t>#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5" dirty="0">
                <a:latin typeface="Verdana"/>
                <a:cs typeface="Verdana"/>
              </a:rPr>
              <a:t>parts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0" dirty="0">
                <a:latin typeface="Verdana"/>
                <a:cs typeface="Verdana"/>
              </a:rPr>
              <a:t>that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have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changed.</a:t>
            </a:r>
            <a:endParaRPr sz="20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  <a:spcBef>
                <a:spcPts val="440"/>
              </a:spcBef>
              <a:tabLst>
                <a:tab pos="699135" algn="l"/>
                <a:tab pos="979805" algn="l"/>
                <a:tab pos="5037455" algn="l"/>
                <a:tab pos="6297295" algn="l"/>
              </a:tabLst>
            </a:pPr>
            <a:r>
              <a:rPr sz="2000" spc="-20" dirty="0">
                <a:latin typeface="Verdana"/>
                <a:cs typeface="Verdana"/>
              </a:rPr>
              <a:t>anim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animation.FuncAnimation(fig,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animate,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35" dirty="0">
                <a:latin typeface="Verdana"/>
                <a:cs typeface="Verdana"/>
              </a:rPr>
              <a:t>init_func=init,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  <a:tabLst>
                <a:tab pos="1679575" algn="l"/>
                <a:tab pos="3498215" algn="l"/>
              </a:tabLst>
            </a:pPr>
            <a:r>
              <a:rPr sz="2000" spc="-10" dirty="0">
                <a:latin typeface="Verdana"/>
                <a:cs typeface="Verdana"/>
              </a:rPr>
              <a:t>frames=200,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interval=20,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0" dirty="0">
                <a:latin typeface="Verdana"/>
                <a:cs typeface="Verdana"/>
              </a:rPr>
              <a:t>blit=True)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0" dirty="0">
                <a:latin typeface="Verdana"/>
                <a:cs typeface="Verdana"/>
              </a:rPr>
              <a:t>plt.show()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520" y="241425"/>
            <a:ext cx="768096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Vẽ</a:t>
            </a:r>
            <a:r>
              <a:rPr spc="-125" dirty="0"/>
              <a:t> </a:t>
            </a:r>
            <a:r>
              <a:rPr spc="-195" dirty="0"/>
              <a:t>đồ</a:t>
            </a:r>
            <a:r>
              <a:rPr spc="-120" dirty="0"/>
              <a:t> </a:t>
            </a:r>
            <a:r>
              <a:rPr spc="-220" dirty="0"/>
              <a:t>thị</a:t>
            </a:r>
            <a:r>
              <a:rPr spc="-114" dirty="0"/>
              <a:t> </a:t>
            </a:r>
            <a:r>
              <a:rPr spc="-215" dirty="0"/>
              <a:t>với</a:t>
            </a:r>
            <a:r>
              <a:rPr spc="-114" dirty="0"/>
              <a:t> </a:t>
            </a:r>
            <a:r>
              <a:rPr spc="-190" dirty="0"/>
              <a:t>Matplotlib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459" y="1230121"/>
            <a:ext cx="5336540" cy="12325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95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215" dirty="0">
                <a:latin typeface="Verdana"/>
                <a:cs typeface="Verdana"/>
              </a:rPr>
              <a:t>Ghi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thị</a:t>
            </a:r>
            <a:endParaRPr sz="2700" dirty="0">
              <a:latin typeface="Verdana"/>
              <a:cs typeface="Verdana"/>
            </a:endParaRPr>
          </a:p>
          <a:p>
            <a:pPr marL="285115" marR="5080">
              <a:lnSpc>
                <a:spcPct val="117900"/>
              </a:lnSpc>
              <a:spcBef>
                <a:spcPts val="10"/>
              </a:spcBef>
              <a:tabLst>
                <a:tab pos="984885" algn="l"/>
                <a:tab pos="2525395" algn="l"/>
                <a:tab pos="3505200" algn="l"/>
                <a:tab pos="4483735" algn="l"/>
                <a:tab pos="4903470" algn="l"/>
              </a:tabLst>
            </a:pPr>
            <a:r>
              <a:rPr sz="2000" spc="-20" dirty="0">
                <a:latin typeface="Verdana"/>
                <a:cs typeface="Verdana"/>
              </a:rPr>
              <a:t>from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0" dirty="0">
                <a:latin typeface="Verdana"/>
                <a:cs typeface="Verdana"/>
              </a:rPr>
              <a:t>matplotlib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pyplot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00" dirty="0">
                <a:latin typeface="Verdana"/>
                <a:cs typeface="Verdana"/>
              </a:rPr>
              <a:t>plt </a:t>
            </a:r>
            <a:r>
              <a:rPr sz="2000" spc="75" dirty="0">
                <a:latin typeface="Verdana"/>
                <a:cs typeface="Verdana"/>
              </a:rPr>
              <a:t>plt.savefig(file_name)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459" y="2765552"/>
            <a:ext cx="2374900" cy="159321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9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  <a:tab pos="1228725" algn="l"/>
                <a:tab pos="1795780" algn="l"/>
              </a:tabLst>
            </a:pPr>
            <a:r>
              <a:rPr sz="2700" spc="-330" dirty="0">
                <a:latin typeface="Verdana"/>
                <a:cs typeface="Verdana"/>
              </a:rPr>
              <a:t>Đóng</a:t>
            </a:r>
            <a:r>
              <a:rPr sz="2700" dirty="0">
                <a:latin typeface="Verdana"/>
                <a:cs typeface="Verdana"/>
              </a:rPr>
              <a:t>	</a:t>
            </a:r>
            <a:r>
              <a:rPr sz="2700" spc="-25" dirty="0">
                <a:latin typeface="Verdana"/>
                <a:cs typeface="Verdana"/>
              </a:rPr>
              <a:t>đồ</a:t>
            </a:r>
            <a:r>
              <a:rPr sz="2700" dirty="0">
                <a:latin typeface="Verdana"/>
                <a:cs typeface="Verdana"/>
              </a:rPr>
              <a:t>	</a:t>
            </a:r>
            <a:r>
              <a:rPr sz="2700" spc="275" dirty="0">
                <a:latin typeface="Verdana"/>
                <a:cs typeface="Verdana"/>
              </a:rPr>
              <a:t>thị</a:t>
            </a:r>
            <a:endParaRPr sz="2700">
              <a:latin typeface="Verdana"/>
              <a:cs typeface="Verdana"/>
            </a:endParaRPr>
          </a:p>
          <a:p>
            <a:pPr marL="285115">
              <a:lnSpc>
                <a:spcPct val="100000"/>
              </a:lnSpc>
              <a:spcBef>
                <a:spcPts val="440"/>
              </a:spcBef>
            </a:pPr>
            <a:r>
              <a:rPr sz="2000" spc="200" dirty="0">
                <a:latin typeface="Verdana"/>
                <a:cs typeface="Verdana"/>
              </a:rPr>
              <a:t>plt.cla()</a:t>
            </a:r>
            <a:endParaRPr sz="2000">
              <a:latin typeface="Verdana"/>
              <a:cs typeface="Verdana"/>
            </a:endParaRPr>
          </a:p>
          <a:p>
            <a:pPr marL="285115" marR="541655">
              <a:lnSpc>
                <a:spcPts val="2840"/>
              </a:lnSpc>
              <a:spcBef>
                <a:spcPts val="90"/>
              </a:spcBef>
            </a:pPr>
            <a:r>
              <a:rPr sz="2000" spc="254" dirty="0">
                <a:latin typeface="Verdana"/>
                <a:cs typeface="Verdana"/>
              </a:rPr>
              <a:t>plt.clf() </a:t>
            </a:r>
            <a:r>
              <a:rPr sz="2000" spc="155" dirty="0">
                <a:latin typeface="Verdana"/>
                <a:cs typeface="Verdana"/>
              </a:rPr>
              <a:t>plt.close()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Cú</a:t>
            </a:r>
            <a:r>
              <a:rPr spc="-135" dirty="0"/>
              <a:t> </a:t>
            </a:r>
            <a:r>
              <a:rPr spc="-275" dirty="0"/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015106"/>
            <a:ext cx="8632825" cy="517144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186690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Georgia"/>
              <a:cs typeface="Georgia"/>
            </a:endParaRPr>
          </a:p>
          <a:p>
            <a:pPr marL="310515" marR="535305" indent="-273050">
              <a:lnSpc>
                <a:spcPts val="291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54" dirty="0">
                <a:latin typeface="Verdana"/>
                <a:cs typeface="Verdana"/>
              </a:rPr>
              <a:t>Nhóm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nhiều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câu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lệnh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đơn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tạo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nên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một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khối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lệnh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80" dirty="0">
                <a:latin typeface="Verdana"/>
                <a:cs typeface="Verdana"/>
              </a:rPr>
              <a:t>và </a:t>
            </a:r>
            <a:r>
              <a:rPr sz="2700" spc="-215" dirty="0">
                <a:latin typeface="Verdana"/>
                <a:cs typeface="Verdana"/>
              </a:rPr>
              <a:t>cũng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55" dirty="0">
                <a:latin typeface="Verdana"/>
                <a:cs typeface="Verdana"/>
              </a:rPr>
              <a:t>được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gọi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là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bộ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60" dirty="0">
                <a:latin typeface="Verdana"/>
                <a:cs typeface="Verdana"/>
              </a:rPr>
              <a:t>(suites)</a:t>
            </a:r>
            <a:endParaRPr sz="2700" dirty="0">
              <a:latin typeface="Verdana"/>
              <a:cs typeface="Verdana"/>
            </a:endParaRPr>
          </a:p>
          <a:p>
            <a:pPr marL="310515" marR="30480" indent="-273050">
              <a:lnSpc>
                <a:spcPts val="291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>
                <a:latin typeface="Verdana"/>
                <a:cs typeface="Verdana"/>
              </a:rPr>
              <a:t>Các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lệnh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phức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như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35" dirty="0">
                <a:latin typeface="Verdana"/>
                <a:cs typeface="Verdana"/>
              </a:rPr>
              <a:t>if,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while,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def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0" dirty="0">
                <a:latin typeface="Verdana"/>
                <a:cs typeface="Verdana"/>
              </a:rPr>
              <a:t>và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class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cần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một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20" dirty="0">
                <a:latin typeface="Verdana"/>
                <a:cs typeface="Verdana"/>
              </a:rPr>
              <a:t>dòng </a:t>
            </a:r>
            <a:r>
              <a:rPr sz="2700" spc="-215" dirty="0">
                <a:latin typeface="Verdana"/>
                <a:cs typeface="Verdana"/>
              </a:rPr>
              <a:t>header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và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một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bộ</a:t>
            </a:r>
            <a:endParaRPr sz="2700" dirty="0">
              <a:latin typeface="Verdana"/>
              <a:cs typeface="Verdana"/>
            </a:endParaRPr>
          </a:p>
          <a:p>
            <a:pPr marL="310515" marR="278130" indent="-273050">
              <a:lnSpc>
                <a:spcPct val="90000"/>
              </a:lnSpc>
              <a:spcBef>
                <a:spcPts val="63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5" dirty="0">
                <a:latin typeface="Verdana"/>
                <a:cs typeface="Verdana"/>
              </a:rPr>
              <a:t>Dòng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header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bắt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đầu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câu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lệnh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(bằng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một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từ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khoá </a:t>
            </a:r>
            <a:r>
              <a:rPr sz="2700" spc="-185" dirty="0">
                <a:latin typeface="Verdana"/>
                <a:cs typeface="Verdana"/>
              </a:rPr>
              <a:t>tương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ứng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ví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dụ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như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40" dirty="0">
                <a:latin typeface="Verdana"/>
                <a:cs typeface="Verdana"/>
              </a:rPr>
              <a:t>if,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def,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14" dirty="0">
                <a:latin typeface="Verdana"/>
                <a:cs typeface="Verdana"/>
              </a:rPr>
              <a:t>…)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40" dirty="0">
                <a:latin typeface="Verdana"/>
                <a:cs typeface="Verdana"/>
              </a:rPr>
              <a:t>và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kết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thúc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bằng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00" dirty="0">
                <a:latin typeface="Verdana"/>
                <a:cs typeface="Verdana"/>
              </a:rPr>
              <a:t>dấu </a:t>
            </a:r>
            <a:r>
              <a:rPr sz="2700" spc="-195" dirty="0">
                <a:latin typeface="Verdana"/>
                <a:cs typeface="Verdana"/>
              </a:rPr>
              <a:t>hai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54" dirty="0">
                <a:latin typeface="Verdana"/>
                <a:cs typeface="Verdana"/>
              </a:rPr>
              <a:t>chấm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b="1" dirty="0">
                <a:latin typeface="Tahoma"/>
                <a:cs typeface="Tahoma"/>
              </a:rPr>
              <a:t>:</a:t>
            </a:r>
            <a:r>
              <a:rPr sz="2700" b="1" spc="60" dirty="0">
                <a:latin typeface="Tahoma"/>
                <a:cs typeface="Tahoma"/>
              </a:rPr>
              <a:t> </a:t>
            </a:r>
            <a:r>
              <a:rPr sz="2700" spc="-204" dirty="0">
                <a:latin typeface="Verdana"/>
                <a:cs typeface="Verdana"/>
              </a:rPr>
              <a:t>theo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sau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là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một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suite</a:t>
            </a:r>
            <a:endParaRPr sz="2700" dirty="0">
              <a:latin typeface="Verdana"/>
              <a:cs typeface="Verdana"/>
            </a:endParaRPr>
          </a:p>
          <a:p>
            <a:pPr marL="310515">
              <a:lnSpc>
                <a:spcPct val="100000"/>
              </a:lnSpc>
              <a:spcBef>
                <a:spcPts val="430"/>
              </a:spcBef>
              <a:tabLst>
                <a:tab pos="871219" algn="l"/>
              </a:tabLst>
            </a:pPr>
            <a:r>
              <a:rPr sz="2000" spc="25" dirty="0">
                <a:latin typeface="Verdana"/>
                <a:cs typeface="Verdana"/>
              </a:rPr>
              <a:t>def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hi(name):</a:t>
            </a:r>
            <a:endParaRPr sz="2000" dirty="0">
              <a:latin typeface="Verdana"/>
              <a:cs typeface="Verdana"/>
            </a:endParaRPr>
          </a:p>
          <a:p>
            <a:pPr marL="952500" marR="4314190">
              <a:lnSpc>
                <a:spcPct val="117900"/>
              </a:lnSpc>
              <a:spcBef>
                <a:spcPts val="10"/>
              </a:spcBef>
              <a:tabLst>
                <a:tab pos="1791335" algn="l"/>
                <a:tab pos="2632075" algn="l"/>
                <a:tab pos="2771140" algn="l"/>
                <a:tab pos="2912110" algn="l"/>
                <a:tab pos="3051175" algn="l"/>
                <a:tab pos="3331845" algn="l"/>
                <a:tab pos="3610610" algn="l"/>
              </a:tabLst>
            </a:pPr>
            <a:r>
              <a:rPr sz="2000" spc="140" dirty="0">
                <a:latin typeface="Verdana"/>
                <a:cs typeface="Verdana"/>
              </a:rPr>
              <a:t>print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55" dirty="0">
                <a:latin typeface="Verdana"/>
                <a:cs typeface="Verdana"/>
              </a:rPr>
              <a:t>'Hello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505" dirty="0">
                <a:latin typeface="Verdana"/>
                <a:cs typeface="Verdana"/>
              </a:rPr>
              <a:t>'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-595" dirty="0">
                <a:latin typeface="Verdana"/>
                <a:cs typeface="Verdana"/>
              </a:rPr>
              <a:t>+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335" dirty="0">
                <a:latin typeface="Verdana"/>
                <a:cs typeface="Verdana"/>
              </a:rPr>
              <a:t>name </a:t>
            </a:r>
            <a:r>
              <a:rPr sz="2000" spc="140" dirty="0">
                <a:latin typeface="Verdana"/>
                <a:cs typeface="Verdana"/>
              </a:rPr>
              <a:t>print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'Have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good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0" dirty="0">
                <a:latin typeface="Verdana"/>
                <a:cs typeface="Verdana"/>
              </a:rPr>
              <a:t>day!'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2000" dirty="0">
              <a:latin typeface="Verdana"/>
              <a:cs typeface="Verdana"/>
            </a:endParaRPr>
          </a:p>
          <a:p>
            <a:pPr marL="310515">
              <a:lnSpc>
                <a:spcPct val="100000"/>
              </a:lnSpc>
            </a:pPr>
            <a:r>
              <a:rPr sz="2000" spc="180" dirty="0">
                <a:latin typeface="Verdana"/>
                <a:cs typeface="Verdana"/>
              </a:rPr>
              <a:t>hi('nghi')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Tài</a:t>
            </a:r>
            <a:r>
              <a:rPr spc="-120" dirty="0"/>
              <a:t> </a:t>
            </a:r>
            <a:r>
              <a:rPr spc="-204" dirty="0"/>
              <a:t>liệu</a:t>
            </a:r>
            <a:r>
              <a:rPr spc="-120" dirty="0"/>
              <a:t> </a:t>
            </a:r>
            <a:r>
              <a:rPr spc="-305" dirty="0"/>
              <a:t>tham</a:t>
            </a:r>
            <a:r>
              <a:rPr spc="-105" dirty="0"/>
              <a:t> </a:t>
            </a:r>
            <a:r>
              <a:rPr spc="-295" dirty="0"/>
              <a:t>khảo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60" y="1582202"/>
            <a:ext cx="8980805" cy="379920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22580" marR="43180" indent="-271780">
              <a:lnSpc>
                <a:spcPts val="2800"/>
              </a:lnSpc>
              <a:spcBef>
                <a:spcPts val="550"/>
              </a:spcBef>
              <a:buClr>
                <a:srgbClr val="D06248"/>
              </a:buClr>
              <a:buSzPct val="84615"/>
              <a:buFont typeface="UKIJ Tughra"/>
              <a:buChar char="⚫"/>
              <a:tabLst>
                <a:tab pos="322580" algn="l"/>
              </a:tabLst>
            </a:pPr>
            <a:r>
              <a:rPr sz="2600" spc="-215" dirty="0">
                <a:latin typeface="Verdana"/>
                <a:cs typeface="Verdana"/>
              </a:rPr>
              <a:t>D.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215" dirty="0">
                <a:latin typeface="Verdana"/>
                <a:cs typeface="Verdana"/>
              </a:rPr>
              <a:t>Beazley,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229" dirty="0">
                <a:latin typeface="Verdana"/>
                <a:cs typeface="Verdana"/>
              </a:rPr>
              <a:t>B.K.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85" dirty="0">
                <a:latin typeface="Verdana"/>
                <a:cs typeface="Verdana"/>
              </a:rPr>
              <a:t>Jones,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235" dirty="0">
                <a:latin typeface="Verdana"/>
                <a:cs typeface="Verdana"/>
              </a:rPr>
              <a:t>“</a:t>
            </a:r>
            <a:r>
              <a:rPr sz="2700" i="1" spc="-235" dirty="0">
                <a:latin typeface="Verdana"/>
                <a:cs typeface="Verdana"/>
              </a:rPr>
              <a:t>Python</a:t>
            </a:r>
            <a:r>
              <a:rPr sz="2700" i="1" spc="-90" dirty="0">
                <a:latin typeface="Verdana"/>
                <a:cs typeface="Verdana"/>
              </a:rPr>
              <a:t> </a:t>
            </a:r>
            <a:r>
              <a:rPr sz="2700" i="1" spc="-250" dirty="0">
                <a:latin typeface="Verdana"/>
                <a:cs typeface="Verdana"/>
              </a:rPr>
              <a:t>Cookbook</a:t>
            </a:r>
            <a:r>
              <a:rPr sz="2600" spc="-250" dirty="0">
                <a:latin typeface="Verdana"/>
                <a:cs typeface="Verdana"/>
              </a:rPr>
              <a:t>”,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180" dirty="0">
                <a:latin typeface="Verdana"/>
                <a:cs typeface="Verdana"/>
              </a:rPr>
              <a:t>O'Reilly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Media, </a:t>
            </a:r>
            <a:r>
              <a:rPr sz="2600" spc="-210" dirty="0">
                <a:latin typeface="Verdana"/>
                <a:cs typeface="Verdana"/>
              </a:rPr>
              <a:t>3rd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spc="-190" dirty="0">
                <a:latin typeface="Verdana"/>
                <a:cs typeface="Verdana"/>
              </a:rPr>
              <a:t>ed.,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2013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buClr>
                <a:srgbClr val="D06248"/>
              </a:buClr>
              <a:buFont typeface="UKIJ Tughra"/>
              <a:buChar char="⚫"/>
            </a:pPr>
            <a:endParaRPr sz="2600">
              <a:latin typeface="Verdana"/>
              <a:cs typeface="Verdana"/>
            </a:endParaRPr>
          </a:p>
          <a:p>
            <a:pPr marL="322580" marR="810260" indent="-271780">
              <a:lnSpc>
                <a:spcPts val="2800"/>
              </a:lnSpc>
              <a:buClr>
                <a:srgbClr val="D06248"/>
              </a:buClr>
              <a:buSzPct val="84615"/>
              <a:buFont typeface="UKIJ Tughra"/>
              <a:buChar char="⚫"/>
              <a:tabLst>
                <a:tab pos="322580" algn="l"/>
              </a:tabLst>
            </a:pPr>
            <a:r>
              <a:rPr sz="2600" spc="-185" dirty="0">
                <a:latin typeface="Verdana"/>
                <a:cs typeface="Verdana"/>
              </a:rPr>
              <a:t>M.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204" dirty="0">
                <a:latin typeface="Verdana"/>
                <a:cs typeface="Verdana"/>
              </a:rPr>
              <a:t>O.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Faruque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225" dirty="0">
                <a:latin typeface="Verdana"/>
                <a:cs typeface="Verdana"/>
              </a:rPr>
              <a:t>Sarker,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240" dirty="0">
                <a:latin typeface="Verdana"/>
                <a:cs typeface="Verdana"/>
              </a:rPr>
              <a:t>“</a:t>
            </a:r>
            <a:r>
              <a:rPr sz="2700" i="1" spc="-240" dirty="0">
                <a:latin typeface="Verdana"/>
                <a:cs typeface="Verdana"/>
              </a:rPr>
              <a:t>Python</a:t>
            </a:r>
            <a:r>
              <a:rPr sz="2700" i="1" spc="-95" dirty="0">
                <a:latin typeface="Verdana"/>
                <a:cs typeface="Verdana"/>
              </a:rPr>
              <a:t> </a:t>
            </a:r>
            <a:r>
              <a:rPr sz="2700" i="1" spc="-265" dirty="0">
                <a:latin typeface="Verdana"/>
                <a:cs typeface="Verdana"/>
              </a:rPr>
              <a:t>Network</a:t>
            </a:r>
            <a:r>
              <a:rPr sz="2700" i="1" spc="-95" dirty="0">
                <a:latin typeface="Verdana"/>
                <a:cs typeface="Verdana"/>
              </a:rPr>
              <a:t> </a:t>
            </a:r>
            <a:r>
              <a:rPr sz="2700" i="1" spc="-280" dirty="0">
                <a:latin typeface="Verdana"/>
                <a:cs typeface="Verdana"/>
              </a:rPr>
              <a:t>Programming </a:t>
            </a:r>
            <a:r>
              <a:rPr sz="2700" i="1" spc="-250" dirty="0">
                <a:latin typeface="Verdana"/>
                <a:cs typeface="Verdana"/>
              </a:rPr>
              <a:t>Cookbook</a:t>
            </a:r>
            <a:r>
              <a:rPr sz="2600" spc="-250" dirty="0">
                <a:latin typeface="Verdana"/>
                <a:cs typeface="Verdana"/>
              </a:rPr>
              <a:t>”,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190" dirty="0">
                <a:latin typeface="Verdana"/>
                <a:cs typeface="Verdana"/>
              </a:rPr>
              <a:t>Packt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180" dirty="0">
                <a:latin typeface="Verdana"/>
                <a:cs typeface="Verdana"/>
              </a:rPr>
              <a:t>Publishing,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2014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Clr>
                <a:srgbClr val="D06248"/>
              </a:buClr>
              <a:buFont typeface="UKIJ Tughra"/>
              <a:buChar char="⚫"/>
            </a:pPr>
            <a:endParaRPr sz="2600">
              <a:latin typeface="Verdana"/>
              <a:cs typeface="Verdana"/>
            </a:endParaRPr>
          </a:p>
          <a:p>
            <a:pPr marL="321945" indent="-271145">
              <a:lnSpc>
                <a:spcPct val="100000"/>
              </a:lnSpc>
              <a:buClr>
                <a:srgbClr val="D06248"/>
              </a:buClr>
              <a:buSzPct val="84615"/>
              <a:buFont typeface="UKIJ Tughra"/>
              <a:buChar char="⚫"/>
              <a:tabLst>
                <a:tab pos="321945" algn="l"/>
              </a:tabLst>
            </a:pPr>
            <a:r>
              <a:rPr sz="2600" spc="-175" dirty="0">
                <a:latin typeface="Verdana"/>
                <a:cs typeface="Verdana"/>
              </a:rPr>
              <a:t>Tutorialspoint,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spc="-240" dirty="0">
                <a:latin typeface="Verdana"/>
                <a:cs typeface="Verdana"/>
              </a:rPr>
              <a:t>“</a:t>
            </a:r>
            <a:r>
              <a:rPr sz="2700" i="1" spc="-240" dirty="0">
                <a:latin typeface="Verdana"/>
                <a:cs typeface="Verdana"/>
              </a:rPr>
              <a:t>Python</a:t>
            </a:r>
            <a:r>
              <a:rPr sz="2700" i="1" spc="-55" dirty="0">
                <a:latin typeface="Verdana"/>
                <a:cs typeface="Verdana"/>
              </a:rPr>
              <a:t> </a:t>
            </a:r>
            <a:r>
              <a:rPr sz="2700" i="1" spc="-200" dirty="0">
                <a:latin typeface="Verdana"/>
                <a:cs typeface="Verdana"/>
              </a:rPr>
              <a:t>Tutorial</a:t>
            </a:r>
            <a:r>
              <a:rPr sz="2600" spc="-200" dirty="0">
                <a:latin typeface="Verdana"/>
                <a:cs typeface="Verdana"/>
              </a:rPr>
              <a:t>",</a:t>
            </a:r>
            <a:r>
              <a:rPr sz="2600" spc="-1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2016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Clr>
                <a:srgbClr val="D06248"/>
              </a:buClr>
              <a:buFont typeface="UKIJ Tughra"/>
              <a:buChar char="⚫"/>
            </a:pPr>
            <a:endParaRPr sz="2600">
              <a:latin typeface="Verdana"/>
              <a:cs typeface="Verdana"/>
            </a:endParaRPr>
          </a:p>
          <a:p>
            <a:pPr marL="321945" indent="-271145">
              <a:lnSpc>
                <a:spcPct val="100000"/>
              </a:lnSpc>
              <a:buClr>
                <a:srgbClr val="D06248"/>
              </a:buClr>
              <a:buSzPct val="84615"/>
              <a:buFont typeface="UKIJ Tughra"/>
              <a:buChar char="⚫"/>
              <a:tabLst>
                <a:tab pos="321945" algn="l"/>
              </a:tabLst>
            </a:pPr>
            <a:r>
              <a:rPr sz="2600" spc="-195" dirty="0">
                <a:latin typeface="Verdana"/>
                <a:cs typeface="Verdana"/>
              </a:rPr>
              <a:t>Python,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150" dirty="0">
                <a:latin typeface="Verdana"/>
                <a:cs typeface="Verdana"/>
              </a:rPr>
              <a:t>https://</a:t>
            </a:r>
            <a:r>
              <a:rPr sz="2600" spc="-150" dirty="0">
                <a:latin typeface="Verdana"/>
                <a:cs typeface="Verdana"/>
                <a:hlinkClick r:id="rId2"/>
              </a:rPr>
              <a:t>www.python.org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Lệnh</a:t>
            </a:r>
            <a:r>
              <a:rPr spc="-120" dirty="0"/>
              <a:t> </a:t>
            </a:r>
            <a:r>
              <a:rPr b="1" dirty="0">
                <a:latin typeface="Tahoma"/>
                <a:cs typeface="Tahoma"/>
              </a:rPr>
              <a:t>print</a:t>
            </a:r>
            <a:r>
              <a:rPr b="1" spc="25" dirty="0">
                <a:latin typeface="Tahoma"/>
                <a:cs typeface="Tahoma"/>
              </a:rPr>
              <a:t> </a:t>
            </a:r>
            <a:r>
              <a:rPr spc="-245" dirty="0"/>
              <a:t>trong</a:t>
            </a:r>
            <a:r>
              <a:rPr spc="-114" dirty="0"/>
              <a:t> </a:t>
            </a:r>
            <a:r>
              <a:rPr spc="-254" dirty="0"/>
              <a:t>Python</a:t>
            </a:r>
            <a:r>
              <a:rPr spc="-120" dirty="0"/>
              <a:t> </a:t>
            </a:r>
            <a:r>
              <a:rPr spc="-365" dirty="0"/>
              <a:t>2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50" y="1690052"/>
            <a:ext cx="4481565" cy="29501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Lệnh</a:t>
            </a:r>
            <a:r>
              <a:rPr spc="-130" dirty="0"/>
              <a:t> </a:t>
            </a:r>
            <a:r>
              <a:rPr b="1" dirty="0">
                <a:latin typeface="Tahoma"/>
                <a:cs typeface="Tahoma"/>
              </a:rPr>
              <a:t>input</a:t>
            </a:r>
            <a:r>
              <a:rPr b="1" spc="-5" dirty="0">
                <a:latin typeface="Tahoma"/>
                <a:cs typeface="Tahoma"/>
              </a:rPr>
              <a:t> </a:t>
            </a:r>
            <a:r>
              <a:rPr spc="-240" dirty="0"/>
              <a:t>trong</a:t>
            </a:r>
            <a:r>
              <a:rPr spc="-130" dirty="0"/>
              <a:t> </a:t>
            </a:r>
            <a:r>
              <a:rPr spc="-204" dirty="0"/>
              <a:t>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29" y="1553210"/>
            <a:ext cx="8432800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533400"/>
            <a:ext cx="64833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Biến,</a:t>
            </a:r>
            <a:r>
              <a:rPr spc="-110" dirty="0"/>
              <a:t> </a:t>
            </a:r>
            <a:r>
              <a:rPr spc="-250" dirty="0"/>
              <a:t>kiểu</a:t>
            </a:r>
            <a:r>
              <a:rPr spc="-110" dirty="0"/>
              <a:t> </a:t>
            </a:r>
            <a:r>
              <a:rPr spc="-190" dirty="0"/>
              <a:t>cơ</a:t>
            </a:r>
            <a:r>
              <a:rPr spc="-95" dirty="0"/>
              <a:t> </a:t>
            </a:r>
            <a:r>
              <a:rPr spc="-245" dirty="0"/>
              <a:t>bản,</a:t>
            </a:r>
            <a:r>
              <a:rPr spc="-110" dirty="0"/>
              <a:t> </a:t>
            </a:r>
            <a:r>
              <a:rPr spc="-254" dirty="0"/>
              <a:t>phép</a:t>
            </a:r>
            <a:r>
              <a:rPr spc="-100" dirty="0"/>
              <a:t> </a:t>
            </a:r>
            <a:r>
              <a:rPr spc="-175" dirty="0"/>
              <a:t>toán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610600" cy="471603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978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10" dirty="0" err="1">
                <a:latin typeface="Verdana"/>
                <a:cs typeface="Verdana"/>
              </a:rPr>
              <a:t>Tên</a:t>
            </a:r>
            <a:r>
              <a:rPr sz="2700" spc="-210" dirty="0">
                <a:latin typeface="Verdana"/>
                <a:cs typeface="Verdana"/>
              </a:rPr>
              <a:t>: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65" dirty="0">
                <a:latin typeface="Verdana"/>
                <a:cs typeface="Verdana"/>
              </a:rPr>
              <a:t>ký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tự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bắt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đầu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phải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là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b="1" dirty="0">
                <a:latin typeface="Tahoma"/>
                <a:cs typeface="Tahoma"/>
              </a:rPr>
              <a:t>alphabet</a:t>
            </a:r>
            <a:r>
              <a:rPr sz="2700" b="1" spc="75" dirty="0">
                <a:latin typeface="Tahoma"/>
                <a:cs typeface="Tahoma"/>
              </a:rPr>
              <a:t> </a:t>
            </a:r>
            <a:r>
              <a:rPr sz="2700" spc="-204" dirty="0">
                <a:latin typeface="Verdana"/>
                <a:cs typeface="Verdana"/>
              </a:rPr>
              <a:t>hoặc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b="1" spc="-50" dirty="0">
                <a:latin typeface="Tahoma"/>
                <a:cs typeface="Tahoma"/>
              </a:rPr>
              <a:t>_</a:t>
            </a:r>
            <a:endParaRPr sz="2700" dirty="0">
              <a:latin typeface="Tahoma"/>
              <a:cs typeface="Tahoma"/>
            </a:endParaRPr>
          </a:p>
          <a:p>
            <a:pPr marL="2978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35" dirty="0">
                <a:latin typeface="Verdana"/>
                <a:cs typeface="Verdana"/>
              </a:rPr>
              <a:t>Không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cần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khai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báo,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chỉ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gán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giá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trị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(sử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dụng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dấu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b="1" spc="-25" dirty="0">
                <a:latin typeface="Tahoma"/>
                <a:cs typeface="Tahoma"/>
              </a:rPr>
              <a:t>=</a:t>
            </a:r>
            <a:r>
              <a:rPr sz="2700" spc="-25" dirty="0">
                <a:latin typeface="Verdana"/>
                <a:cs typeface="Verdana"/>
              </a:rPr>
              <a:t>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75" dirty="0">
                <a:latin typeface="Verdana"/>
                <a:cs typeface="Verdana"/>
              </a:rPr>
              <a:t>Được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tạo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ra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trong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lần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đầu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gán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giá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trị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50" dirty="0">
                <a:latin typeface="Verdana"/>
                <a:cs typeface="Verdana"/>
              </a:rPr>
              <a:t>Phạm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vi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biến: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cục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bộ,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toàn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cục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35" dirty="0">
                <a:latin typeface="Verdana"/>
                <a:cs typeface="Verdana"/>
              </a:rPr>
              <a:t>Tham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khảo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đến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đối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tượng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00" dirty="0">
                <a:latin typeface="Verdana"/>
                <a:cs typeface="Verdana"/>
              </a:rPr>
              <a:t>Thông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tin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35" dirty="0">
                <a:latin typeface="Verdana"/>
                <a:cs typeface="Verdana"/>
              </a:rPr>
              <a:t>về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kiểu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gắn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liền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với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đối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tượng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25" dirty="0">
                <a:latin typeface="Verdana"/>
                <a:cs typeface="Verdana"/>
              </a:rPr>
              <a:t>Kiểu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cơ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bản: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int,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float,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complex,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bool,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string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29" dirty="0">
                <a:latin typeface="Verdana"/>
                <a:cs typeface="Verdana"/>
              </a:rPr>
              <a:t>Các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phép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toán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số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học: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+,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-</a:t>
            </a:r>
            <a:r>
              <a:rPr sz="2700" spc="-195" dirty="0">
                <a:latin typeface="Verdana"/>
                <a:cs typeface="Verdana"/>
              </a:rPr>
              <a:t>,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*,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/,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0" dirty="0">
                <a:latin typeface="Verdana"/>
                <a:cs typeface="Verdana"/>
              </a:rPr>
              <a:t>%,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**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04" dirty="0">
                <a:latin typeface="Verdana"/>
                <a:cs typeface="Verdana"/>
              </a:rPr>
              <a:t>Phép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toán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so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sánh: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==,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!=,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&gt;,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&gt;=,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&lt;,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95" dirty="0">
                <a:latin typeface="Verdana"/>
                <a:cs typeface="Verdana"/>
              </a:rPr>
              <a:t>&lt;=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04" dirty="0">
                <a:latin typeface="Verdana"/>
                <a:cs typeface="Verdana"/>
              </a:rPr>
              <a:t>Phép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toán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luận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lý: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and,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or,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not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Biến,</a:t>
            </a:r>
            <a:r>
              <a:rPr spc="-110" dirty="0"/>
              <a:t> </a:t>
            </a:r>
            <a:r>
              <a:rPr spc="-250" dirty="0"/>
              <a:t>kiểu</a:t>
            </a:r>
            <a:r>
              <a:rPr spc="-110" dirty="0"/>
              <a:t> </a:t>
            </a:r>
            <a:r>
              <a:rPr spc="-190" dirty="0"/>
              <a:t>cơ</a:t>
            </a:r>
            <a:r>
              <a:rPr spc="-95" dirty="0"/>
              <a:t> </a:t>
            </a:r>
            <a:r>
              <a:rPr spc="-245" dirty="0"/>
              <a:t>bản,</a:t>
            </a:r>
            <a:r>
              <a:rPr spc="-110" dirty="0"/>
              <a:t> </a:t>
            </a:r>
            <a:r>
              <a:rPr spc="-254" dirty="0"/>
              <a:t>phép</a:t>
            </a:r>
            <a:r>
              <a:rPr spc="-100" dirty="0"/>
              <a:t> </a:t>
            </a:r>
            <a:r>
              <a:rPr spc="-175" dirty="0"/>
              <a:t>toán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" y="1511300"/>
            <a:ext cx="8133080" cy="4679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Biến,</a:t>
            </a:r>
            <a:r>
              <a:rPr spc="-110" dirty="0"/>
              <a:t> </a:t>
            </a:r>
            <a:r>
              <a:rPr spc="-250" dirty="0"/>
              <a:t>kiểu</a:t>
            </a:r>
            <a:r>
              <a:rPr spc="-110" dirty="0"/>
              <a:t> </a:t>
            </a:r>
            <a:r>
              <a:rPr spc="-190" dirty="0"/>
              <a:t>cơ</a:t>
            </a:r>
            <a:r>
              <a:rPr spc="-95" dirty="0"/>
              <a:t> </a:t>
            </a:r>
            <a:r>
              <a:rPr spc="-245" dirty="0"/>
              <a:t>bản,</a:t>
            </a:r>
            <a:r>
              <a:rPr spc="-110" dirty="0"/>
              <a:t> </a:t>
            </a:r>
            <a:r>
              <a:rPr spc="-254" dirty="0"/>
              <a:t>phép</a:t>
            </a:r>
            <a:r>
              <a:rPr spc="-100" dirty="0"/>
              <a:t> </a:t>
            </a:r>
            <a:r>
              <a:rPr spc="-175" dirty="0"/>
              <a:t>toán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29" y="1628692"/>
            <a:ext cx="7459717" cy="40951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3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180" dirty="0"/>
              <a:t>Giới</a:t>
            </a:r>
            <a:r>
              <a:rPr sz="2700" spc="-95" dirty="0"/>
              <a:t> </a:t>
            </a:r>
            <a:r>
              <a:rPr sz="2700" spc="-10" dirty="0"/>
              <a:t>thiệu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210" dirty="0"/>
              <a:t>căn</a:t>
            </a:r>
            <a:r>
              <a:rPr sz="2700" spc="-95" dirty="0"/>
              <a:t> </a:t>
            </a:r>
            <a:r>
              <a:rPr sz="2700" spc="-25" dirty="0"/>
              <a:t>bản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/>
              <a:t>Các</a:t>
            </a:r>
            <a:r>
              <a:rPr sz="2700" spc="-105" dirty="0"/>
              <a:t> </a:t>
            </a:r>
            <a:r>
              <a:rPr sz="2700" spc="-204" dirty="0"/>
              <a:t>kiểu</a:t>
            </a:r>
            <a:r>
              <a:rPr sz="2700" spc="-100" dirty="0"/>
              <a:t> </a:t>
            </a:r>
            <a:r>
              <a:rPr sz="2700" spc="-180" dirty="0"/>
              <a:t>dữ</a:t>
            </a:r>
            <a:r>
              <a:rPr sz="2700" spc="-90" dirty="0"/>
              <a:t> </a:t>
            </a:r>
            <a:r>
              <a:rPr sz="2700" spc="-175" dirty="0"/>
              <a:t>liệu</a:t>
            </a:r>
            <a:r>
              <a:rPr sz="2700" spc="-100" dirty="0"/>
              <a:t> </a:t>
            </a:r>
            <a:r>
              <a:rPr sz="2700" spc="-20" dirty="0"/>
              <a:t>phức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0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195" dirty="0"/>
              <a:t>hướng</a:t>
            </a:r>
            <a:r>
              <a:rPr sz="2700" spc="-85" dirty="0"/>
              <a:t> </a:t>
            </a:r>
            <a:r>
              <a:rPr sz="2700" spc="-165" dirty="0"/>
              <a:t>đối</a:t>
            </a:r>
            <a:r>
              <a:rPr sz="2700" spc="-95" dirty="0"/>
              <a:t> </a:t>
            </a:r>
            <a:r>
              <a:rPr sz="2700" spc="-85" dirty="0"/>
              <a:t>tượng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0" dirty="0"/>
              <a:t>Vào/ra,</a:t>
            </a:r>
            <a:r>
              <a:rPr sz="2700" spc="-75" dirty="0"/>
              <a:t> </a:t>
            </a:r>
            <a:r>
              <a:rPr sz="2700" spc="-204" dirty="0"/>
              <a:t>ngoại</a:t>
            </a:r>
            <a:r>
              <a:rPr sz="2700" spc="-75" dirty="0"/>
              <a:t> </a:t>
            </a:r>
            <a:r>
              <a:rPr sz="2700" spc="-25" dirty="0"/>
              <a:t>lệ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75" dirty="0"/>
              <a:t>mạng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5" dirty="0"/>
              <a:t>Web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/>
              <a:t>Python-</a:t>
            </a:r>
            <a:r>
              <a:rPr sz="2700" spc="-40" dirty="0"/>
              <a:t>MySQL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5" dirty="0"/>
              <a:t>Giao</a:t>
            </a:r>
            <a:r>
              <a:rPr sz="2700" spc="-90" dirty="0"/>
              <a:t> </a:t>
            </a:r>
            <a:r>
              <a:rPr sz="2700" spc="-195" dirty="0"/>
              <a:t>diện</a:t>
            </a:r>
            <a:r>
              <a:rPr sz="2700" spc="-90" dirty="0"/>
              <a:t> </a:t>
            </a:r>
            <a:r>
              <a:rPr sz="2700" spc="-25" dirty="0"/>
              <a:t>GUI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35" dirty="0"/>
              <a:t>Vẽ</a:t>
            </a:r>
            <a:r>
              <a:rPr sz="2700" spc="-114" dirty="0"/>
              <a:t> </a:t>
            </a:r>
            <a:r>
              <a:rPr sz="2700" spc="-175" dirty="0"/>
              <a:t>đồ</a:t>
            </a:r>
            <a:r>
              <a:rPr sz="2700" spc="-95" dirty="0"/>
              <a:t> </a:t>
            </a:r>
            <a:r>
              <a:rPr sz="2700" spc="-25" dirty="0"/>
              <a:t>thị</a:t>
            </a:r>
            <a:endParaRPr sz="2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Biến,</a:t>
            </a:r>
            <a:r>
              <a:rPr spc="-110" dirty="0"/>
              <a:t> </a:t>
            </a:r>
            <a:r>
              <a:rPr spc="-250" dirty="0"/>
              <a:t>kiểu</a:t>
            </a:r>
            <a:r>
              <a:rPr spc="-110" dirty="0"/>
              <a:t> </a:t>
            </a:r>
            <a:r>
              <a:rPr spc="-190" dirty="0"/>
              <a:t>cơ</a:t>
            </a:r>
            <a:r>
              <a:rPr spc="-95" dirty="0"/>
              <a:t> </a:t>
            </a:r>
            <a:r>
              <a:rPr spc="-245" dirty="0"/>
              <a:t>bản,</a:t>
            </a:r>
            <a:r>
              <a:rPr spc="-110" dirty="0"/>
              <a:t> </a:t>
            </a:r>
            <a:r>
              <a:rPr spc="-254" dirty="0"/>
              <a:t>phép</a:t>
            </a:r>
            <a:r>
              <a:rPr spc="-100" dirty="0"/>
              <a:t> </a:t>
            </a:r>
            <a:r>
              <a:rPr spc="-175" dirty="0"/>
              <a:t>toán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546860"/>
            <a:ext cx="7739380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Biến,</a:t>
            </a:r>
            <a:r>
              <a:rPr spc="-110" dirty="0"/>
              <a:t> </a:t>
            </a:r>
            <a:r>
              <a:rPr spc="-250" dirty="0"/>
              <a:t>kiểu</a:t>
            </a:r>
            <a:r>
              <a:rPr spc="-110" dirty="0"/>
              <a:t> </a:t>
            </a:r>
            <a:r>
              <a:rPr spc="-190" dirty="0"/>
              <a:t>cơ</a:t>
            </a:r>
            <a:r>
              <a:rPr spc="-95" dirty="0"/>
              <a:t> </a:t>
            </a:r>
            <a:r>
              <a:rPr spc="-245" dirty="0"/>
              <a:t>bản,</a:t>
            </a:r>
            <a:r>
              <a:rPr spc="-110" dirty="0"/>
              <a:t> </a:t>
            </a:r>
            <a:r>
              <a:rPr spc="-254" dirty="0"/>
              <a:t>phép</a:t>
            </a:r>
            <a:r>
              <a:rPr spc="-100" dirty="0"/>
              <a:t> </a:t>
            </a:r>
            <a:r>
              <a:rPr spc="-175" dirty="0"/>
              <a:t>toán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830" y="1636380"/>
            <a:ext cx="1945357" cy="46996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Biến,</a:t>
            </a:r>
            <a:r>
              <a:rPr spc="-110" dirty="0"/>
              <a:t> </a:t>
            </a:r>
            <a:r>
              <a:rPr spc="-250" dirty="0"/>
              <a:t>kiểu</a:t>
            </a:r>
            <a:r>
              <a:rPr spc="-110" dirty="0"/>
              <a:t> </a:t>
            </a:r>
            <a:r>
              <a:rPr spc="-190" dirty="0"/>
              <a:t>cơ</a:t>
            </a:r>
            <a:r>
              <a:rPr spc="-95" dirty="0"/>
              <a:t> </a:t>
            </a:r>
            <a:r>
              <a:rPr spc="-245" dirty="0"/>
              <a:t>bản,</a:t>
            </a:r>
            <a:r>
              <a:rPr spc="-110" dirty="0"/>
              <a:t> </a:t>
            </a:r>
            <a:r>
              <a:rPr spc="-254" dirty="0"/>
              <a:t>phép</a:t>
            </a:r>
            <a:r>
              <a:rPr spc="-100" dirty="0"/>
              <a:t> </a:t>
            </a:r>
            <a:r>
              <a:rPr spc="-175" dirty="0"/>
              <a:t>toán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09" y="1493519"/>
            <a:ext cx="7725409" cy="4886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Cấu</a:t>
            </a:r>
            <a:r>
              <a:rPr spc="-110" dirty="0"/>
              <a:t> </a:t>
            </a:r>
            <a:r>
              <a:rPr spc="-235" dirty="0"/>
              <a:t>trúc</a:t>
            </a:r>
            <a:r>
              <a:rPr spc="-100" dirty="0"/>
              <a:t> </a:t>
            </a:r>
            <a:r>
              <a:rPr spc="-215" dirty="0"/>
              <a:t>điều</a:t>
            </a:r>
            <a:r>
              <a:rPr spc="-105" dirty="0"/>
              <a:t> </a:t>
            </a:r>
            <a:r>
              <a:rPr spc="-215" dirty="0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356360"/>
            <a:ext cx="4345305" cy="313944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45" dirty="0">
                <a:latin typeface="Verdana"/>
                <a:cs typeface="Verdana"/>
              </a:rPr>
              <a:t>Cấu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trúc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rẽ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35" dirty="0">
                <a:latin typeface="Verdana"/>
                <a:cs typeface="Verdana"/>
              </a:rPr>
              <a:t>nhánh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b="1" spc="-35" dirty="0">
                <a:latin typeface="Tahoma"/>
                <a:cs typeface="Tahoma"/>
              </a:rPr>
              <a:t>if</a:t>
            </a:r>
            <a:endParaRPr sz="2700" dirty="0">
              <a:latin typeface="Tahoma"/>
              <a:cs typeface="Tahoma"/>
            </a:endParaRPr>
          </a:p>
          <a:p>
            <a:pPr marL="579120">
              <a:lnSpc>
                <a:spcPct val="100000"/>
              </a:lnSpc>
              <a:spcBef>
                <a:spcPts val="430"/>
              </a:spcBef>
              <a:tabLst>
                <a:tab pos="998219" algn="l"/>
              </a:tabLst>
            </a:pPr>
            <a:r>
              <a:rPr sz="2000" spc="440" dirty="0">
                <a:latin typeface="Verdana"/>
                <a:cs typeface="Verdana"/>
              </a:rPr>
              <a:t>if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(cond1):</a:t>
            </a:r>
            <a:endParaRPr sz="2000" dirty="0">
              <a:latin typeface="Verdana"/>
              <a:cs typeface="Verdana"/>
            </a:endParaRPr>
          </a:p>
          <a:p>
            <a:pPr marL="859790">
              <a:lnSpc>
                <a:spcPct val="100000"/>
              </a:lnSpc>
              <a:spcBef>
                <a:spcPts val="430"/>
              </a:spcBef>
            </a:pPr>
            <a:r>
              <a:rPr sz="2000" spc="340" dirty="0">
                <a:latin typeface="Verdana"/>
                <a:cs typeface="Verdana"/>
              </a:rPr>
              <a:t>...</a:t>
            </a:r>
            <a:endParaRPr sz="2000" dirty="0">
              <a:latin typeface="Verdana"/>
              <a:cs typeface="Verdana"/>
            </a:endParaRPr>
          </a:p>
          <a:p>
            <a:pPr marL="579120">
              <a:lnSpc>
                <a:spcPct val="100000"/>
              </a:lnSpc>
              <a:spcBef>
                <a:spcPts val="440"/>
              </a:spcBef>
              <a:tabLst>
                <a:tab pos="1278255" algn="l"/>
              </a:tabLst>
            </a:pPr>
            <a:r>
              <a:rPr sz="2000" spc="325" dirty="0">
                <a:latin typeface="Verdana"/>
                <a:cs typeface="Verdana"/>
              </a:rPr>
              <a:t>elif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(cond2):</a:t>
            </a:r>
            <a:endParaRPr sz="2000" dirty="0">
              <a:latin typeface="Verdana"/>
              <a:cs typeface="Verdana"/>
            </a:endParaRPr>
          </a:p>
          <a:p>
            <a:pPr marR="3057525" algn="r">
              <a:lnSpc>
                <a:spcPct val="100000"/>
              </a:lnSpc>
              <a:spcBef>
                <a:spcPts val="430"/>
              </a:spcBef>
            </a:pPr>
            <a:r>
              <a:rPr sz="2000" spc="340" dirty="0">
                <a:latin typeface="Verdana"/>
                <a:cs typeface="Verdana"/>
              </a:rPr>
              <a:t>...</a:t>
            </a:r>
            <a:endParaRPr sz="2000" dirty="0">
              <a:latin typeface="Verdana"/>
              <a:cs typeface="Verdana"/>
            </a:endParaRPr>
          </a:p>
          <a:p>
            <a:pPr marR="3058160" algn="r">
              <a:lnSpc>
                <a:spcPct val="100000"/>
              </a:lnSpc>
              <a:spcBef>
                <a:spcPts val="440"/>
              </a:spcBef>
            </a:pPr>
            <a:r>
              <a:rPr sz="2000" spc="105" dirty="0">
                <a:latin typeface="Verdana"/>
                <a:cs typeface="Verdana"/>
              </a:rPr>
              <a:t>else:</a:t>
            </a:r>
            <a:endParaRPr sz="2000" dirty="0">
              <a:latin typeface="Verdana"/>
              <a:cs typeface="Verdana"/>
            </a:endParaRPr>
          </a:p>
          <a:p>
            <a:pPr marR="3057525" algn="r">
              <a:lnSpc>
                <a:spcPct val="100000"/>
              </a:lnSpc>
              <a:spcBef>
                <a:spcPts val="430"/>
              </a:spcBef>
            </a:pPr>
            <a:r>
              <a:rPr sz="2000" spc="340" dirty="0">
                <a:latin typeface="Verdana"/>
                <a:cs typeface="Verdana"/>
              </a:rPr>
              <a:t>...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7372" y="2617836"/>
            <a:ext cx="4494145" cy="35884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Cấu</a:t>
            </a:r>
            <a:r>
              <a:rPr spc="-110" dirty="0"/>
              <a:t> </a:t>
            </a:r>
            <a:r>
              <a:rPr spc="-235" dirty="0"/>
              <a:t>trúc</a:t>
            </a:r>
            <a:r>
              <a:rPr spc="-100" dirty="0"/>
              <a:t> </a:t>
            </a:r>
            <a:r>
              <a:rPr spc="-215" dirty="0"/>
              <a:t>điều</a:t>
            </a:r>
            <a:r>
              <a:rPr spc="-105" dirty="0"/>
              <a:t> </a:t>
            </a:r>
            <a:r>
              <a:rPr spc="-215" dirty="0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015106"/>
            <a:ext cx="4345305" cy="241935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45" dirty="0">
                <a:latin typeface="Verdana"/>
                <a:cs typeface="Verdana"/>
              </a:rPr>
              <a:t>Cấu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trúc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lặp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b="1" spc="-20" dirty="0">
                <a:latin typeface="Tahoma"/>
                <a:cs typeface="Tahoma"/>
              </a:rPr>
              <a:t>while</a:t>
            </a:r>
            <a:endParaRPr sz="2700" dirty="0">
              <a:latin typeface="Tahoma"/>
              <a:cs typeface="Tahoma"/>
            </a:endParaRPr>
          </a:p>
          <a:p>
            <a:pPr marL="579120">
              <a:lnSpc>
                <a:spcPct val="100000"/>
              </a:lnSpc>
              <a:spcBef>
                <a:spcPts val="430"/>
              </a:spcBef>
              <a:tabLst>
                <a:tab pos="1419225" algn="l"/>
              </a:tabLst>
            </a:pPr>
            <a:r>
              <a:rPr sz="2000" spc="40" dirty="0">
                <a:latin typeface="Verdana"/>
                <a:cs typeface="Verdana"/>
              </a:rPr>
              <a:t>while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(cond):</a:t>
            </a:r>
            <a:endParaRPr sz="2000" dirty="0">
              <a:latin typeface="Verdana"/>
              <a:cs typeface="Verdana"/>
            </a:endParaRPr>
          </a:p>
          <a:p>
            <a:pPr marL="859790">
              <a:lnSpc>
                <a:spcPct val="100000"/>
              </a:lnSpc>
              <a:spcBef>
                <a:spcPts val="430"/>
              </a:spcBef>
            </a:pPr>
            <a:r>
              <a:rPr sz="2000" spc="340" dirty="0">
                <a:latin typeface="Verdana"/>
                <a:cs typeface="Verdana"/>
              </a:rPr>
              <a:t>...</a:t>
            </a:r>
            <a:endParaRPr sz="2000" dirty="0">
              <a:latin typeface="Verdana"/>
              <a:cs typeface="Verdana"/>
            </a:endParaRPr>
          </a:p>
          <a:p>
            <a:pPr marL="859790">
              <a:lnSpc>
                <a:spcPct val="100000"/>
              </a:lnSpc>
              <a:spcBef>
                <a:spcPts val="440"/>
              </a:spcBef>
            </a:pPr>
            <a:r>
              <a:rPr sz="2000" spc="-10" dirty="0">
                <a:latin typeface="Verdana"/>
                <a:cs typeface="Verdana"/>
              </a:rPr>
              <a:t>loop_body</a:t>
            </a:r>
            <a:endParaRPr sz="2000" dirty="0">
              <a:latin typeface="Verdana"/>
              <a:cs typeface="Verdana"/>
            </a:endParaRPr>
          </a:p>
          <a:p>
            <a:pPr marL="859790">
              <a:lnSpc>
                <a:spcPct val="100000"/>
              </a:lnSpc>
              <a:spcBef>
                <a:spcPts val="430"/>
              </a:spcBef>
            </a:pPr>
            <a:r>
              <a:rPr sz="2000" spc="340" dirty="0">
                <a:latin typeface="Verdana"/>
                <a:cs typeface="Verdana"/>
              </a:rPr>
              <a:t>...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0592" y="3434453"/>
            <a:ext cx="6015771" cy="26533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Cấu</a:t>
            </a:r>
            <a:r>
              <a:rPr spc="-110" dirty="0"/>
              <a:t> </a:t>
            </a:r>
            <a:r>
              <a:rPr spc="-235" dirty="0"/>
              <a:t>trúc</a:t>
            </a:r>
            <a:r>
              <a:rPr spc="-100" dirty="0"/>
              <a:t> </a:t>
            </a:r>
            <a:r>
              <a:rPr spc="-215" dirty="0"/>
              <a:t>điều</a:t>
            </a:r>
            <a:r>
              <a:rPr spc="-105" dirty="0"/>
              <a:t> </a:t>
            </a:r>
            <a:r>
              <a:rPr spc="-215" dirty="0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238250"/>
            <a:ext cx="4342130" cy="241935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45" dirty="0">
                <a:latin typeface="Verdana"/>
                <a:cs typeface="Verdana"/>
              </a:rPr>
              <a:t>Cấu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trúc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lặp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b="1" spc="-25" dirty="0">
                <a:latin typeface="Tahoma"/>
                <a:cs typeface="Tahoma"/>
              </a:rPr>
              <a:t>for</a:t>
            </a:r>
            <a:endParaRPr sz="2700" dirty="0">
              <a:latin typeface="Tahoma"/>
              <a:cs typeface="Tahoma"/>
            </a:endParaRPr>
          </a:p>
          <a:p>
            <a:pPr marL="579120">
              <a:lnSpc>
                <a:spcPct val="100000"/>
              </a:lnSpc>
              <a:spcBef>
                <a:spcPts val="430"/>
              </a:spcBef>
              <a:tabLst>
                <a:tab pos="1139190" algn="l"/>
                <a:tab pos="2397760" algn="l"/>
                <a:tab pos="2817495" algn="l"/>
              </a:tabLst>
            </a:pPr>
            <a:r>
              <a:rPr sz="2000" spc="145" dirty="0">
                <a:latin typeface="Verdana"/>
                <a:cs typeface="Verdana"/>
              </a:rPr>
              <a:t>for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5" dirty="0">
                <a:latin typeface="Verdana"/>
                <a:cs typeface="Verdana"/>
              </a:rPr>
              <a:t>iter_var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65" dirty="0">
                <a:latin typeface="Verdana"/>
                <a:cs typeface="Verdana"/>
              </a:rPr>
              <a:t>in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seqence:</a:t>
            </a:r>
            <a:endParaRPr sz="2000" dirty="0">
              <a:latin typeface="Verdana"/>
              <a:cs typeface="Verdana"/>
            </a:endParaRPr>
          </a:p>
          <a:p>
            <a:pPr marL="859790">
              <a:lnSpc>
                <a:spcPct val="100000"/>
              </a:lnSpc>
              <a:spcBef>
                <a:spcPts val="430"/>
              </a:spcBef>
            </a:pPr>
            <a:r>
              <a:rPr sz="2000" spc="340" dirty="0">
                <a:latin typeface="Verdana"/>
                <a:cs typeface="Verdana"/>
              </a:rPr>
              <a:t>...</a:t>
            </a:r>
            <a:endParaRPr sz="2000" dirty="0">
              <a:latin typeface="Verdana"/>
              <a:cs typeface="Verdana"/>
            </a:endParaRPr>
          </a:p>
          <a:p>
            <a:pPr marL="859790">
              <a:lnSpc>
                <a:spcPct val="100000"/>
              </a:lnSpc>
              <a:spcBef>
                <a:spcPts val="440"/>
              </a:spcBef>
            </a:pPr>
            <a:r>
              <a:rPr sz="2000" spc="-10" dirty="0">
                <a:latin typeface="Verdana"/>
                <a:cs typeface="Verdana"/>
              </a:rPr>
              <a:t>loop_body</a:t>
            </a:r>
            <a:endParaRPr sz="2000" dirty="0">
              <a:latin typeface="Verdana"/>
              <a:cs typeface="Verdana"/>
            </a:endParaRPr>
          </a:p>
          <a:p>
            <a:pPr marL="859790">
              <a:lnSpc>
                <a:spcPct val="100000"/>
              </a:lnSpc>
              <a:spcBef>
                <a:spcPts val="430"/>
              </a:spcBef>
            </a:pPr>
            <a:r>
              <a:rPr sz="2000" spc="340" dirty="0">
                <a:latin typeface="Verdana"/>
                <a:cs typeface="Verdana"/>
              </a:rPr>
              <a:t>...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5197" y="3790772"/>
            <a:ext cx="6427926" cy="232935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8189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Hàm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8" y="762000"/>
            <a:ext cx="6720841" cy="97911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1629410" algn="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65" dirty="0">
                <a:latin typeface="Verdana"/>
                <a:cs typeface="Verdana"/>
              </a:rPr>
              <a:t>Hàm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4" dirty="0">
                <a:latin typeface="Verdana"/>
                <a:cs typeface="Verdana"/>
              </a:rPr>
              <a:t>xây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dựng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sẵn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trong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các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70" dirty="0">
                <a:latin typeface="Verdana"/>
                <a:cs typeface="Verdana"/>
              </a:rPr>
              <a:t>mô-</a:t>
            </a:r>
            <a:r>
              <a:rPr sz="2700" spc="-70" dirty="0">
                <a:latin typeface="Verdana"/>
                <a:cs typeface="Verdana"/>
              </a:rPr>
              <a:t>đun</a:t>
            </a:r>
            <a:endParaRPr sz="27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979929"/>
            <a:ext cx="7272020" cy="43497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-76200"/>
            <a:ext cx="7543800" cy="1450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8189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Hàm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359" y="1298224"/>
            <a:ext cx="7301865" cy="502637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162050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3232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65" dirty="0">
                <a:latin typeface="Verdana"/>
                <a:cs typeface="Verdana"/>
              </a:rPr>
              <a:t>Hàm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do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lập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viên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định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nghĩa</a:t>
            </a:r>
            <a:endParaRPr sz="2700" dirty="0">
              <a:latin typeface="Verdana"/>
              <a:cs typeface="Verdana"/>
            </a:endParaRPr>
          </a:p>
          <a:p>
            <a:pPr marL="604520">
              <a:lnSpc>
                <a:spcPct val="100000"/>
              </a:lnSpc>
              <a:spcBef>
                <a:spcPts val="430"/>
              </a:spcBef>
              <a:tabLst>
                <a:tab pos="1164590" algn="l"/>
                <a:tab pos="3122930" algn="l"/>
              </a:tabLst>
            </a:pPr>
            <a:r>
              <a:rPr sz="2000" spc="25" dirty="0">
                <a:latin typeface="Verdana"/>
                <a:cs typeface="Verdana"/>
              </a:rPr>
              <a:t>def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function_name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([parameters]):</a:t>
            </a:r>
            <a:endParaRPr sz="2000" dirty="0">
              <a:latin typeface="Verdana"/>
              <a:cs typeface="Verdana"/>
            </a:endParaRPr>
          </a:p>
          <a:p>
            <a:pPr marL="885190">
              <a:lnSpc>
                <a:spcPct val="100000"/>
              </a:lnSpc>
              <a:spcBef>
                <a:spcPts val="430"/>
              </a:spcBef>
            </a:pPr>
            <a:r>
              <a:rPr sz="2000" spc="340" dirty="0">
                <a:latin typeface="Verdana"/>
                <a:cs typeface="Verdana"/>
              </a:rPr>
              <a:t>...</a:t>
            </a:r>
            <a:endParaRPr sz="2000" dirty="0">
              <a:latin typeface="Verdana"/>
              <a:cs typeface="Verdana"/>
            </a:endParaRPr>
          </a:p>
          <a:p>
            <a:pPr marL="885190">
              <a:lnSpc>
                <a:spcPct val="100000"/>
              </a:lnSpc>
              <a:spcBef>
                <a:spcPts val="440"/>
              </a:spcBef>
            </a:pPr>
            <a:r>
              <a:rPr sz="2000" spc="-10" dirty="0">
                <a:latin typeface="Verdana"/>
                <a:cs typeface="Verdana"/>
              </a:rPr>
              <a:t>body_of_the_function</a:t>
            </a:r>
            <a:endParaRPr sz="2000" dirty="0">
              <a:latin typeface="Verdana"/>
              <a:cs typeface="Verdana"/>
            </a:endParaRPr>
          </a:p>
          <a:p>
            <a:pPr marL="885190">
              <a:lnSpc>
                <a:spcPct val="100000"/>
              </a:lnSpc>
              <a:spcBef>
                <a:spcPts val="430"/>
              </a:spcBef>
            </a:pPr>
            <a:r>
              <a:rPr sz="2000" spc="340" dirty="0">
                <a:latin typeface="Verdana"/>
                <a:cs typeface="Verdana"/>
              </a:rPr>
              <a:t>...</a:t>
            </a:r>
            <a:endParaRPr sz="2000" dirty="0">
              <a:latin typeface="Verdana"/>
              <a:cs typeface="Verdana"/>
            </a:endParaRPr>
          </a:p>
          <a:p>
            <a:pPr marL="885190">
              <a:lnSpc>
                <a:spcPct val="100000"/>
              </a:lnSpc>
              <a:spcBef>
                <a:spcPts val="440"/>
              </a:spcBef>
              <a:tabLst>
                <a:tab pos="1864995" algn="l"/>
              </a:tabLst>
            </a:pPr>
            <a:r>
              <a:rPr sz="2000" spc="50" dirty="0">
                <a:latin typeface="Verdana"/>
                <a:cs typeface="Verdana"/>
              </a:rPr>
              <a:t>return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35" dirty="0">
                <a:latin typeface="Verdana"/>
                <a:cs typeface="Verdana"/>
              </a:rPr>
              <a:t>...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20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35" dirty="0">
                <a:latin typeface="Verdana"/>
                <a:cs typeface="Verdana"/>
              </a:rPr>
              <a:t>Tham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số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tùy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chọn,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có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thể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đặt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giá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trị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4" dirty="0">
                <a:latin typeface="Verdana"/>
                <a:cs typeface="Verdana"/>
              </a:rPr>
              <a:t>mặc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định</a:t>
            </a:r>
            <a:endParaRPr sz="27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65" dirty="0">
                <a:latin typeface="Verdana"/>
                <a:cs typeface="Verdana"/>
              </a:rPr>
              <a:t>Hàm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có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thể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hoặc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không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trả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35" dirty="0">
                <a:latin typeface="Verdana"/>
                <a:cs typeface="Verdana"/>
              </a:rPr>
              <a:t>về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kết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quả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hoặc</a:t>
            </a:r>
            <a:endParaRPr sz="27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10" dirty="0">
                <a:latin typeface="Verdana"/>
                <a:cs typeface="Verdana"/>
              </a:rPr>
              <a:t>Đệ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quy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8770" y="425450"/>
            <a:ext cx="87947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300" spc="-365" dirty="0">
                <a:solidFill>
                  <a:srgbClr val="7A9799"/>
                </a:solidFill>
                <a:latin typeface="Verdana"/>
                <a:cs typeface="Verdana"/>
              </a:rPr>
              <a:t>Hàm</a:t>
            </a:r>
            <a:endParaRPr sz="3300" dirty="0">
              <a:latin typeface="Verdana"/>
              <a:cs typeface="Verdana"/>
            </a:endParaRPr>
          </a:p>
          <a:p>
            <a:pPr marL="6985" algn="ctr">
              <a:lnSpc>
                <a:spcPct val="100000"/>
              </a:lnSpc>
              <a:spcBef>
                <a:spcPts val="1560"/>
              </a:spcBef>
            </a:pPr>
            <a:endParaRPr sz="16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46" y="1653498"/>
            <a:ext cx="7997235" cy="457933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8770" y="425450"/>
            <a:ext cx="87947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300" spc="-365" dirty="0">
                <a:solidFill>
                  <a:srgbClr val="7A9799"/>
                </a:solidFill>
                <a:latin typeface="Verdana"/>
                <a:cs typeface="Verdana"/>
              </a:rPr>
              <a:t>Hàm</a:t>
            </a:r>
            <a:endParaRPr sz="3300" dirty="0">
              <a:latin typeface="Verdana"/>
              <a:cs typeface="Verdana"/>
            </a:endParaRPr>
          </a:p>
          <a:p>
            <a:pPr marL="7620" algn="ctr">
              <a:lnSpc>
                <a:spcPct val="100000"/>
              </a:lnSpc>
              <a:spcBef>
                <a:spcPts val="1560"/>
              </a:spcBef>
            </a:pPr>
            <a:endParaRPr sz="16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9" y="2011768"/>
            <a:ext cx="3313731" cy="4236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22959" y="1767840"/>
            <a:ext cx="7543801" cy="40233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3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b="1" spc="-265" dirty="0">
                <a:latin typeface="Tahoma"/>
                <a:cs typeface="Tahoma"/>
              </a:rPr>
              <a:t>Giới</a:t>
            </a:r>
            <a:r>
              <a:rPr sz="2700" b="1" spc="15" dirty="0">
                <a:latin typeface="Tahoma"/>
                <a:cs typeface="Tahoma"/>
              </a:rPr>
              <a:t> </a:t>
            </a:r>
            <a:r>
              <a:rPr sz="2700" b="1" spc="-30" dirty="0">
                <a:latin typeface="Tahoma"/>
                <a:cs typeface="Tahoma"/>
              </a:rPr>
              <a:t>thiệu</a:t>
            </a:r>
            <a:endParaRPr sz="2700" dirty="0">
              <a:latin typeface="Tahoma"/>
              <a:cs typeface="Tahoma"/>
            </a:endParaRPr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210" dirty="0"/>
              <a:t>căn</a:t>
            </a:r>
            <a:r>
              <a:rPr sz="2700" spc="-95" dirty="0"/>
              <a:t> </a:t>
            </a:r>
            <a:r>
              <a:rPr sz="2700" spc="-25" dirty="0"/>
              <a:t>bản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/>
              <a:t>Các</a:t>
            </a:r>
            <a:r>
              <a:rPr sz="2700" spc="-105" dirty="0"/>
              <a:t> </a:t>
            </a:r>
            <a:r>
              <a:rPr sz="2700" spc="-204" dirty="0"/>
              <a:t>kiểu</a:t>
            </a:r>
            <a:r>
              <a:rPr sz="2700" spc="-100" dirty="0"/>
              <a:t> </a:t>
            </a:r>
            <a:r>
              <a:rPr sz="2700" spc="-180" dirty="0"/>
              <a:t>dữ</a:t>
            </a:r>
            <a:r>
              <a:rPr sz="2700" spc="-90" dirty="0"/>
              <a:t> </a:t>
            </a:r>
            <a:r>
              <a:rPr sz="2700" spc="-175" dirty="0"/>
              <a:t>liệu</a:t>
            </a:r>
            <a:r>
              <a:rPr sz="2700" spc="-100" dirty="0"/>
              <a:t> </a:t>
            </a:r>
            <a:r>
              <a:rPr sz="2700" spc="-20" dirty="0"/>
              <a:t>phức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0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195" dirty="0"/>
              <a:t>hướng</a:t>
            </a:r>
            <a:r>
              <a:rPr sz="2700" spc="-85" dirty="0"/>
              <a:t> </a:t>
            </a:r>
            <a:r>
              <a:rPr sz="2700" spc="-165" dirty="0"/>
              <a:t>đối</a:t>
            </a:r>
            <a:r>
              <a:rPr sz="2700" spc="-95" dirty="0"/>
              <a:t> </a:t>
            </a:r>
            <a:r>
              <a:rPr sz="2700" spc="-85" dirty="0"/>
              <a:t>tượng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0" dirty="0"/>
              <a:t>Vào/ra,</a:t>
            </a:r>
            <a:r>
              <a:rPr sz="2700" spc="-75" dirty="0"/>
              <a:t> </a:t>
            </a:r>
            <a:r>
              <a:rPr sz="2700" spc="-204" dirty="0"/>
              <a:t>ngoại</a:t>
            </a:r>
            <a:r>
              <a:rPr sz="2700" spc="-75" dirty="0"/>
              <a:t> </a:t>
            </a:r>
            <a:r>
              <a:rPr sz="2700" spc="-25" dirty="0"/>
              <a:t>lệ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75" dirty="0"/>
              <a:t>mạng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5" dirty="0"/>
              <a:t>Web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/>
              <a:t>Python-</a:t>
            </a:r>
            <a:r>
              <a:rPr sz="2700" spc="-40" dirty="0"/>
              <a:t>MySQL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5" dirty="0"/>
              <a:t>Giao</a:t>
            </a:r>
            <a:r>
              <a:rPr sz="2700" spc="-90" dirty="0"/>
              <a:t> </a:t>
            </a:r>
            <a:r>
              <a:rPr sz="2700" spc="-195" dirty="0"/>
              <a:t>diện</a:t>
            </a:r>
            <a:r>
              <a:rPr sz="2700" spc="-90" dirty="0"/>
              <a:t> </a:t>
            </a:r>
            <a:r>
              <a:rPr sz="2700" spc="-25" dirty="0"/>
              <a:t>GUI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35" dirty="0"/>
              <a:t>Vẽ</a:t>
            </a:r>
            <a:r>
              <a:rPr sz="2700" spc="-114" dirty="0"/>
              <a:t> </a:t>
            </a:r>
            <a:r>
              <a:rPr sz="2700" spc="-175" dirty="0"/>
              <a:t>đồ</a:t>
            </a:r>
            <a:r>
              <a:rPr sz="2700" spc="-95" dirty="0"/>
              <a:t> </a:t>
            </a:r>
            <a:r>
              <a:rPr sz="2700" spc="-25" dirty="0"/>
              <a:t>thị</a:t>
            </a:r>
            <a:endParaRPr sz="2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8770" y="425450"/>
            <a:ext cx="87947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300" spc="-365" dirty="0">
                <a:solidFill>
                  <a:srgbClr val="7A9799"/>
                </a:solidFill>
                <a:latin typeface="Verdana"/>
                <a:cs typeface="Verdana"/>
              </a:rPr>
              <a:t>Hàm</a:t>
            </a:r>
            <a:endParaRPr sz="3300" dirty="0">
              <a:latin typeface="Verdana"/>
              <a:cs typeface="Verdana"/>
            </a:endParaRPr>
          </a:p>
          <a:p>
            <a:pPr marL="6985" algn="ctr">
              <a:lnSpc>
                <a:spcPct val="100000"/>
              </a:lnSpc>
              <a:spcBef>
                <a:spcPts val="1560"/>
              </a:spcBef>
            </a:pPr>
            <a:endParaRPr sz="16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561" y="1622773"/>
            <a:ext cx="6782220" cy="464340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8770" y="425450"/>
            <a:ext cx="87947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300" spc="-365" dirty="0">
                <a:solidFill>
                  <a:srgbClr val="7A9799"/>
                </a:solidFill>
                <a:latin typeface="Verdana"/>
                <a:cs typeface="Verdana"/>
              </a:rPr>
              <a:t>Hàm</a:t>
            </a:r>
            <a:endParaRPr sz="3300" dirty="0">
              <a:latin typeface="Verdana"/>
              <a:cs typeface="Verdana"/>
            </a:endParaRPr>
          </a:p>
          <a:p>
            <a:pPr marL="7620" algn="ctr">
              <a:lnSpc>
                <a:spcPct val="100000"/>
              </a:lnSpc>
              <a:spcBef>
                <a:spcPts val="1560"/>
              </a:spcBef>
            </a:pPr>
            <a:endParaRPr sz="16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530" y="1677945"/>
            <a:ext cx="5924550" cy="33258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2960" y="76200"/>
            <a:ext cx="7543800" cy="1450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22959" y="1524000"/>
            <a:ext cx="7543801" cy="40233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3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180" dirty="0"/>
              <a:t>Giới</a:t>
            </a:r>
            <a:r>
              <a:rPr sz="2700" spc="-95" dirty="0"/>
              <a:t> </a:t>
            </a:r>
            <a:r>
              <a:rPr sz="2700" spc="-10" dirty="0"/>
              <a:t>thiệu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210" dirty="0"/>
              <a:t>căn</a:t>
            </a:r>
            <a:r>
              <a:rPr sz="2700" spc="-95" dirty="0"/>
              <a:t> </a:t>
            </a:r>
            <a:r>
              <a:rPr sz="2700" spc="-25" dirty="0"/>
              <a:t>bản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b="1" dirty="0">
                <a:latin typeface="Tahoma"/>
                <a:cs typeface="Tahoma"/>
              </a:rPr>
              <a:t>Các </a:t>
            </a:r>
            <a:r>
              <a:rPr sz="2700" b="1" spc="-280" dirty="0">
                <a:latin typeface="Tahoma"/>
                <a:cs typeface="Tahoma"/>
              </a:rPr>
              <a:t>kiểu</a:t>
            </a:r>
            <a:r>
              <a:rPr sz="2700" b="1" spc="-5" dirty="0">
                <a:latin typeface="Tahoma"/>
                <a:cs typeface="Tahoma"/>
              </a:rPr>
              <a:t> </a:t>
            </a:r>
            <a:r>
              <a:rPr sz="2700" b="1" spc="-400" dirty="0">
                <a:latin typeface="Tahoma"/>
                <a:cs typeface="Tahoma"/>
              </a:rPr>
              <a:t>dữ</a:t>
            </a:r>
            <a:r>
              <a:rPr sz="2700" b="1" spc="-5" dirty="0">
                <a:latin typeface="Tahoma"/>
                <a:cs typeface="Tahoma"/>
              </a:rPr>
              <a:t> </a:t>
            </a:r>
            <a:r>
              <a:rPr sz="2700" b="1" spc="-280" dirty="0">
                <a:latin typeface="Tahoma"/>
                <a:cs typeface="Tahoma"/>
              </a:rPr>
              <a:t>liệu</a:t>
            </a:r>
            <a:r>
              <a:rPr sz="2700" b="1" spc="-5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phức</a:t>
            </a:r>
            <a:endParaRPr sz="2700" dirty="0">
              <a:latin typeface="Tahoma"/>
              <a:cs typeface="Tahom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0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195" dirty="0"/>
              <a:t>hướng</a:t>
            </a:r>
            <a:r>
              <a:rPr sz="2700" spc="-85" dirty="0"/>
              <a:t> </a:t>
            </a:r>
            <a:r>
              <a:rPr sz="2700" spc="-165" dirty="0"/>
              <a:t>đối</a:t>
            </a:r>
            <a:r>
              <a:rPr sz="2700" spc="-95" dirty="0"/>
              <a:t> </a:t>
            </a:r>
            <a:r>
              <a:rPr sz="2700" spc="-85" dirty="0"/>
              <a:t>tượng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0" dirty="0"/>
              <a:t>Vào/ra,</a:t>
            </a:r>
            <a:r>
              <a:rPr sz="2700" spc="-75" dirty="0"/>
              <a:t> </a:t>
            </a:r>
            <a:r>
              <a:rPr sz="2700" spc="-204" dirty="0"/>
              <a:t>ngoại</a:t>
            </a:r>
            <a:r>
              <a:rPr sz="2700" spc="-75" dirty="0"/>
              <a:t> </a:t>
            </a:r>
            <a:r>
              <a:rPr sz="2700" spc="-25" dirty="0"/>
              <a:t>lệ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75" dirty="0"/>
              <a:t>mạng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5" dirty="0"/>
              <a:t>Web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/>
              <a:t>Python-</a:t>
            </a:r>
            <a:r>
              <a:rPr sz="2700" spc="-40" dirty="0"/>
              <a:t>MySQL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5" dirty="0"/>
              <a:t>Giao</a:t>
            </a:r>
            <a:r>
              <a:rPr sz="2700" spc="-90" dirty="0"/>
              <a:t> </a:t>
            </a:r>
            <a:r>
              <a:rPr sz="2700" spc="-195" dirty="0"/>
              <a:t>diện</a:t>
            </a:r>
            <a:r>
              <a:rPr sz="2700" spc="-90" dirty="0"/>
              <a:t> </a:t>
            </a:r>
            <a:r>
              <a:rPr sz="2700" spc="-25" dirty="0"/>
              <a:t>GUI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35" dirty="0"/>
              <a:t>Vẽ</a:t>
            </a:r>
            <a:r>
              <a:rPr sz="2700" spc="-114" dirty="0"/>
              <a:t> </a:t>
            </a:r>
            <a:r>
              <a:rPr sz="2700" spc="-175" dirty="0"/>
              <a:t>đồ</a:t>
            </a:r>
            <a:r>
              <a:rPr sz="2700" spc="-95" dirty="0"/>
              <a:t> </a:t>
            </a:r>
            <a:r>
              <a:rPr sz="2700" spc="-25" dirty="0"/>
              <a:t>thị</a:t>
            </a:r>
            <a:endParaRPr sz="2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Kiểu</a:t>
            </a:r>
            <a:r>
              <a:rPr spc="-125" dirty="0"/>
              <a:t> </a:t>
            </a:r>
            <a:r>
              <a:rPr spc="-270" dirty="0"/>
              <a:t>String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989" y="1256030"/>
            <a:ext cx="7222490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Kiểu</a:t>
            </a:r>
            <a:r>
              <a:rPr spc="-125" dirty="0"/>
              <a:t> </a:t>
            </a:r>
            <a:r>
              <a:rPr spc="-270" dirty="0"/>
              <a:t>String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633483"/>
            <a:ext cx="2948421" cy="46307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Kiểu</a:t>
            </a:r>
            <a:r>
              <a:rPr spc="-125" dirty="0"/>
              <a:t> </a:t>
            </a:r>
            <a:r>
              <a:rPr spc="-270" dirty="0"/>
              <a:t>String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1532889"/>
            <a:ext cx="7664450" cy="48056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Kiểu</a:t>
            </a:r>
            <a:r>
              <a:rPr spc="-125" dirty="0"/>
              <a:t> </a:t>
            </a:r>
            <a:r>
              <a:rPr spc="-270" dirty="0"/>
              <a:t>String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259" y="1546860"/>
            <a:ext cx="7788909" cy="47523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Kiểu</a:t>
            </a:r>
            <a:r>
              <a:rPr spc="-125" dirty="0"/>
              <a:t> </a:t>
            </a:r>
            <a:r>
              <a:rPr spc="-270" dirty="0"/>
              <a:t>String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" y="1524000"/>
            <a:ext cx="7350759" cy="48056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6270" y="138429"/>
            <a:ext cx="53200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0" algn="ctr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Kiểu</a:t>
            </a:r>
            <a:r>
              <a:rPr spc="-125" dirty="0"/>
              <a:t> </a:t>
            </a:r>
            <a:r>
              <a:rPr spc="-20" dirty="0"/>
              <a:t>List</a:t>
            </a:r>
          </a:p>
          <a:p>
            <a:pPr algn="ctr">
              <a:lnSpc>
                <a:spcPct val="100000"/>
              </a:lnSpc>
            </a:pPr>
            <a:r>
              <a:rPr spc="-254" dirty="0"/>
              <a:t>Ordered</a:t>
            </a:r>
            <a:r>
              <a:rPr spc="-85" dirty="0"/>
              <a:t> </a:t>
            </a:r>
            <a:r>
              <a:rPr spc="-215" dirty="0"/>
              <a:t>collection</a:t>
            </a:r>
            <a:r>
              <a:rPr spc="-90" dirty="0"/>
              <a:t> </a:t>
            </a:r>
            <a:r>
              <a:rPr spc="-185" dirty="0"/>
              <a:t>of</a:t>
            </a:r>
            <a:r>
              <a:rPr spc="-80" dirty="0"/>
              <a:t> </a:t>
            </a:r>
            <a:r>
              <a:rPr spc="-165" dirty="0"/>
              <a:t>objects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84" y="1524000"/>
            <a:ext cx="8467090" cy="48183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75709" y="425450"/>
            <a:ext cx="1583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Kiểu</a:t>
            </a:r>
            <a:r>
              <a:rPr sz="3300" spc="-12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85" dirty="0">
                <a:solidFill>
                  <a:srgbClr val="7A9799"/>
                </a:solidFill>
                <a:latin typeface="Verdana"/>
                <a:cs typeface="Verdana"/>
              </a:rPr>
              <a:t>List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669" y="1600786"/>
            <a:ext cx="2900791" cy="4708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1219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Giới</a:t>
            </a:r>
            <a:r>
              <a:rPr spc="-100" dirty="0"/>
              <a:t> </a:t>
            </a:r>
            <a:r>
              <a:rPr spc="-229" dirty="0"/>
              <a:t>thiệu</a:t>
            </a:r>
            <a:r>
              <a:rPr spc="-100" dirty="0"/>
              <a:t> </a:t>
            </a:r>
            <a:r>
              <a:rPr spc="-21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447800"/>
            <a:ext cx="8654415" cy="436880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233045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Georgia"/>
              <a:cs typeface="Georgia"/>
            </a:endParaRPr>
          </a:p>
          <a:p>
            <a:pPr marL="297815" marR="24765" indent="-273050">
              <a:lnSpc>
                <a:spcPts val="291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15" dirty="0">
                <a:latin typeface="Verdana"/>
                <a:cs typeface="Verdana"/>
              </a:rPr>
              <a:t>Python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là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ngôn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ngữ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lập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cấp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cao,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tương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tác,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20" dirty="0">
                <a:latin typeface="Verdana"/>
                <a:cs typeface="Verdana"/>
              </a:rPr>
              <a:t>thông </a:t>
            </a:r>
            <a:r>
              <a:rPr sz="2700" spc="-195" dirty="0">
                <a:latin typeface="Verdana"/>
                <a:cs typeface="Verdana"/>
              </a:rPr>
              <a:t>dịch,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hướng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đối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tượng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0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20" dirty="0">
                <a:latin typeface="Verdana"/>
                <a:cs typeface="Verdana"/>
              </a:rPr>
              <a:t>Do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Guido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0" dirty="0">
                <a:latin typeface="Verdana"/>
                <a:cs typeface="Verdana"/>
              </a:rPr>
              <a:t>van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Rossum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đề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xuất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từ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1985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–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1990</a:t>
            </a:r>
            <a:endParaRPr sz="2700" dirty="0">
              <a:latin typeface="Verdana"/>
              <a:cs typeface="Verdana"/>
            </a:endParaRPr>
          </a:p>
          <a:p>
            <a:pPr marL="297815" marR="959485" indent="-273050">
              <a:lnSpc>
                <a:spcPts val="2910"/>
              </a:lnSpc>
              <a:spcBef>
                <a:spcPts val="72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20" dirty="0">
                <a:latin typeface="Verdana"/>
                <a:cs typeface="Verdana"/>
              </a:rPr>
              <a:t>Mã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nguồn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Python: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giấy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phép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54" dirty="0">
                <a:latin typeface="Verdana"/>
                <a:cs typeface="Verdana"/>
              </a:rPr>
              <a:t>GNU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General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20" dirty="0">
                <a:latin typeface="Verdana"/>
                <a:cs typeface="Verdana"/>
              </a:rPr>
              <a:t>Public </a:t>
            </a:r>
            <a:r>
              <a:rPr sz="2700" spc="-195" dirty="0">
                <a:latin typeface="Verdana"/>
                <a:cs typeface="Verdana"/>
              </a:rPr>
              <a:t>License</a:t>
            </a:r>
            <a:r>
              <a:rPr sz="2700" spc="-5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(GPL)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0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15" dirty="0">
                <a:latin typeface="Verdana"/>
                <a:cs typeface="Verdana"/>
              </a:rPr>
              <a:t>Python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sẵn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dùng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trên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Unix,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Linux,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Mac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60" dirty="0">
                <a:latin typeface="Verdana"/>
                <a:cs typeface="Verdana"/>
              </a:rPr>
              <a:t>OS,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Windows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70" dirty="0">
                <a:latin typeface="Verdana"/>
                <a:cs typeface="Verdana"/>
              </a:rPr>
              <a:t>Top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5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ngôn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ngữ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lập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phổ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biến</a:t>
            </a:r>
            <a:endParaRPr sz="2700" dirty="0">
              <a:latin typeface="Verdana"/>
              <a:cs typeface="Verdana"/>
            </a:endParaRPr>
          </a:p>
          <a:p>
            <a:pPr marL="297815" marR="17780" indent="-273050">
              <a:lnSpc>
                <a:spcPts val="2910"/>
              </a:lnSpc>
              <a:spcBef>
                <a:spcPts val="72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75" dirty="0">
                <a:latin typeface="Verdana"/>
                <a:cs typeface="Verdana"/>
              </a:rPr>
              <a:t>Được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sử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dụng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bởi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các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tổ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chức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tập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đoàn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như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Wikipedia, </a:t>
            </a:r>
            <a:r>
              <a:rPr sz="2700" spc="-210" dirty="0">
                <a:latin typeface="Verdana"/>
                <a:cs typeface="Verdana"/>
              </a:rPr>
              <a:t>Google,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Yahoo!,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CERN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75709" y="425450"/>
            <a:ext cx="1583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Kiểu</a:t>
            </a:r>
            <a:r>
              <a:rPr sz="3300" spc="-12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85" dirty="0">
                <a:solidFill>
                  <a:srgbClr val="7A9799"/>
                </a:solidFill>
                <a:latin typeface="Verdana"/>
                <a:cs typeface="Verdana"/>
              </a:rPr>
              <a:t>List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683" y="1615169"/>
            <a:ext cx="5949920" cy="463797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75709" y="425450"/>
            <a:ext cx="1583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Kiểu</a:t>
            </a:r>
            <a:r>
              <a:rPr sz="3300" spc="-12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85" dirty="0">
                <a:solidFill>
                  <a:srgbClr val="7A9799"/>
                </a:solidFill>
                <a:latin typeface="Verdana"/>
                <a:cs typeface="Verdana"/>
              </a:rPr>
              <a:t>List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341" y="1605949"/>
            <a:ext cx="4181218" cy="463409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75709" y="425450"/>
            <a:ext cx="1583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Kiểu</a:t>
            </a:r>
            <a:r>
              <a:rPr sz="3300" spc="-12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85" dirty="0">
                <a:solidFill>
                  <a:srgbClr val="7A9799"/>
                </a:solidFill>
                <a:latin typeface="Verdana"/>
                <a:cs typeface="Verdana"/>
              </a:rPr>
              <a:t>List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96" y="1219200"/>
            <a:ext cx="729488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5709" y="202282"/>
            <a:ext cx="22768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Kiểu</a:t>
            </a:r>
            <a:r>
              <a:rPr spc="-125" dirty="0"/>
              <a:t> </a:t>
            </a:r>
            <a:r>
              <a:rPr spc="-185" dirty="0"/>
              <a:t>List</a:t>
            </a:r>
          </a:p>
        </p:txBody>
      </p:sp>
      <p:sp>
        <p:nvSpPr>
          <p:cNvPr id="4" name="object 4"/>
          <p:cNvSpPr/>
          <p:nvPr/>
        </p:nvSpPr>
        <p:spPr>
          <a:xfrm>
            <a:off x="6043067" y="18304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474777" y="1989137"/>
            <a:ext cx="942340" cy="259079"/>
            <a:chOff x="6474777" y="1989137"/>
            <a:chExt cx="942340" cy="259079"/>
          </a:xfrm>
        </p:grpSpPr>
        <p:sp>
          <p:nvSpPr>
            <p:cNvPr id="6" name="object 6"/>
            <p:cNvSpPr/>
            <p:nvPr/>
          </p:nvSpPr>
          <p:spPr>
            <a:xfrm>
              <a:off x="6479540" y="1993900"/>
              <a:ext cx="868680" cy="218440"/>
            </a:xfrm>
            <a:custGeom>
              <a:avLst/>
              <a:gdLst/>
              <a:ahLst/>
              <a:cxnLst/>
              <a:rect l="l" t="t" r="r" b="b"/>
              <a:pathLst>
                <a:path w="868679" h="218439">
                  <a:moveTo>
                    <a:pt x="0" y="0"/>
                  </a:moveTo>
                  <a:lnTo>
                    <a:pt x="868680" y="21843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4250" y="2175510"/>
              <a:ext cx="82550" cy="72390"/>
            </a:xfrm>
            <a:custGeom>
              <a:avLst/>
              <a:gdLst/>
              <a:ahLst/>
              <a:cxnLst/>
              <a:rect l="l" t="t" r="r" b="b"/>
              <a:pathLst>
                <a:path w="82550" h="72389">
                  <a:moveTo>
                    <a:pt x="17779" y="0"/>
                  </a:moveTo>
                  <a:lnTo>
                    <a:pt x="0" y="72389"/>
                  </a:lnTo>
                  <a:lnTo>
                    <a:pt x="82550" y="5461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4867" y="214543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672"/>
                  </a:moveTo>
                  <a:lnTo>
                    <a:pt x="1368" y="1368"/>
                  </a:lnTo>
                  <a:lnTo>
                    <a:pt x="4672" y="0"/>
                  </a:lnTo>
                  <a:lnTo>
                    <a:pt x="7976" y="1368"/>
                  </a:lnTo>
                  <a:lnTo>
                    <a:pt x="9344" y="4672"/>
                  </a:lnTo>
                  <a:lnTo>
                    <a:pt x="7976" y="7976"/>
                  </a:lnTo>
                  <a:lnTo>
                    <a:pt x="4672" y="9344"/>
                  </a:lnTo>
                  <a:lnTo>
                    <a:pt x="1368" y="7976"/>
                  </a:lnTo>
                  <a:lnTo>
                    <a:pt x="0" y="4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47740" y="1835150"/>
            <a:ext cx="431800" cy="3149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50" dirty="0"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12037" y="2066607"/>
            <a:ext cx="1160145" cy="481965"/>
            <a:chOff x="7412037" y="2066607"/>
            <a:chExt cx="1160145" cy="481965"/>
          </a:xfrm>
        </p:grpSpPr>
        <p:sp>
          <p:nvSpPr>
            <p:cNvPr id="11" name="object 11"/>
            <p:cNvSpPr/>
            <p:nvPr/>
          </p:nvSpPr>
          <p:spPr>
            <a:xfrm>
              <a:off x="7416800" y="2071370"/>
              <a:ext cx="1150620" cy="472440"/>
            </a:xfrm>
            <a:custGeom>
              <a:avLst/>
              <a:gdLst/>
              <a:ahLst/>
              <a:cxnLst/>
              <a:rect l="l" t="t" r="r" b="b"/>
              <a:pathLst>
                <a:path w="1150620" h="472439">
                  <a:moveTo>
                    <a:pt x="158750" y="0"/>
                  </a:moveTo>
                  <a:lnTo>
                    <a:pt x="119209" y="6890"/>
                  </a:lnTo>
                  <a:lnTo>
                    <a:pt x="82032" y="25917"/>
                  </a:lnTo>
                  <a:lnTo>
                    <a:pt x="49371" y="54609"/>
                  </a:lnTo>
                  <a:lnTo>
                    <a:pt x="23377" y="90499"/>
                  </a:lnTo>
                  <a:lnTo>
                    <a:pt x="6203" y="131115"/>
                  </a:lnTo>
                  <a:lnTo>
                    <a:pt x="0" y="173989"/>
                  </a:lnTo>
                  <a:lnTo>
                    <a:pt x="0" y="175914"/>
                  </a:lnTo>
                  <a:lnTo>
                    <a:pt x="0" y="189388"/>
                  </a:lnTo>
                  <a:lnTo>
                    <a:pt x="0" y="225960"/>
                  </a:lnTo>
                  <a:lnTo>
                    <a:pt x="0" y="297179"/>
                  </a:lnTo>
                  <a:lnTo>
                    <a:pt x="6203" y="340589"/>
                  </a:lnTo>
                  <a:lnTo>
                    <a:pt x="23377" y="381564"/>
                  </a:lnTo>
                  <a:lnTo>
                    <a:pt x="49371" y="417671"/>
                  </a:lnTo>
                  <a:lnTo>
                    <a:pt x="82032" y="446475"/>
                  </a:lnTo>
                  <a:lnTo>
                    <a:pt x="119209" y="465543"/>
                  </a:lnTo>
                  <a:lnTo>
                    <a:pt x="158750" y="472439"/>
                  </a:lnTo>
                  <a:lnTo>
                    <a:pt x="171747" y="472439"/>
                  </a:lnTo>
                  <a:lnTo>
                    <a:pt x="262731" y="472439"/>
                  </a:lnTo>
                  <a:lnTo>
                    <a:pt x="509686" y="472439"/>
                  </a:lnTo>
                  <a:lnTo>
                    <a:pt x="990600" y="472439"/>
                  </a:lnTo>
                  <a:lnTo>
                    <a:pt x="1030234" y="465543"/>
                  </a:lnTo>
                  <a:lnTo>
                    <a:pt x="1067646" y="446475"/>
                  </a:lnTo>
                  <a:lnTo>
                    <a:pt x="1100613" y="417671"/>
                  </a:lnTo>
                  <a:lnTo>
                    <a:pt x="1126913" y="381564"/>
                  </a:lnTo>
                  <a:lnTo>
                    <a:pt x="1144322" y="340589"/>
                  </a:lnTo>
                  <a:lnTo>
                    <a:pt x="1150620" y="297179"/>
                  </a:lnTo>
                  <a:lnTo>
                    <a:pt x="1150620" y="295255"/>
                  </a:lnTo>
                  <a:lnTo>
                    <a:pt x="1150620" y="281781"/>
                  </a:lnTo>
                  <a:lnTo>
                    <a:pt x="1150620" y="245209"/>
                  </a:lnTo>
                  <a:lnTo>
                    <a:pt x="1150620" y="173989"/>
                  </a:lnTo>
                  <a:lnTo>
                    <a:pt x="1144322" y="131115"/>
                  </a:lnTo>
                  <a:lnTo>
                    <a:pt x="1126913" y="90499"/>
                  </a:lnTo>
                  <a:lnTo>
                    <a:pt x="1100613" y="54610"/>
                  </a:lnTo>
                  <a:lnTo>
                    <a:pt x="1067646" y="25917"/>
                  </a:lnTo>
                  <a:lnTo>
                    <a:pt x="1030234" y="6890"/>
                  </a:lnTo>
                  <a:lnTo>
                    <a:pt x="990600" y="0"/>
                  </a:lnTo>
                  <a:lnTo>
                    <a:pt x="977602" y="0"/>
                  </a:lnTo>
                  <a:lnTo>
                    <a:pt x="886618" y="0"/>
                  </a:lnTo>
                  <a:lnTo>
                    <a:pt x="639663" y="0"/>
                  </a:lnTo>
                  <a:lnTo>
                    <a:pt x="1587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12126" y="2066708"/>
              <a:ext cx="1160145" cy="481965"/>
            </a:xfrm>
            <a:custGeom>
              <a:avLst/>
              <a:gdLst/>
              <a:ahLst/>
              <a:cxnLst/>
              <a:rect l="l" t="t" r="r" b="b"/>
              <a:pathLst>
                <a:path w="1160145" h="481964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1160145" h="481964">
                  <a:moveTo>
                    <a:pt x="1159954" y="477100"/>
                  </a:moveTo>
                  <a:lnTo>
                    <a:pt x="1158595" y="473798"/>
                  </a:lnTo>
                  <a:lnTo>
                    <a:pt x="1155293" y="472440"/>
                  </a:lnTo>
                  <a:lnTo>
                    <a:pt x="1151978" y="473798"/>
                  </a:lnTo>
                  <a:lnTo>
                    <a:pt x="1150620" y="477100"/>
                  </a:lnTo>
                  <a:lnTo>
                    <a:pt x="1151978" y="480415"/>
                  </a:lnTo>
                  <a:lnTo>
                    <a:pt x="1155293" y="481774"/>
                  </a:lnTo>
                  <a:lnTo>
                    <a:pt x="1158595" y="480415"/>
                  </a:lnTo>
                  <a:lnTo>
                    <a:pt x="1159954" y="477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94269" y="2184400"/>
            <a:ext cx="9855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[1,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3,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2]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43067" y="25391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4867" y="28540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47740" y="2543810"/>
            <a:ext cx="431800" cy="3149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50" dirty="0"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43067" y="30915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4867" y="34065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47740" y="3096260"/>
            <a:ext cx="431800" cy="3149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50" dirty="0"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43067" y="36414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4867" y="39564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47740" y="3646170"/>
            <a:ext cx="431800" cy="3149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50" dirty="0">
                <a:latin typeface="Courier New"/>
                <a:cs typeface="Courier New"/>
              </a:rPr>
              <a:t>d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74867" y="2372360"/>
            <a:ext cx="942340" cy="336550"/>
            <a:chOff x="6474867" y="2372360"/>
            <a:chExt cx="942340" cy="336550"/>
          </a:xfrm>
        </p:grpSpPr>
        <p:sp>
          <p:nvSpPr>
            <p:cNvPr id="24" name="object 24"/>
            <p:cNvSpPr/>
            <p:nvPr/>
          </p:nvSpPr>
          <p:spPr>
            <a:xfrm>
              <a:off x="6479539" y="2406650"/>
              <a:ext cx="869950" cy="297180"/>
            </a:xfrm>
            <a:custGeom>
              <a:avLst/>
              <a:gdLst/>
              <a:ahLst/>
              <a:cxnLst/>
              <a:rect l="l" t="t" r="r" b="b"/>
              <a:pathLst>
                <a:path w="869950" h="297180">
                  <a:moveTo>
                    <a:pt x="0" y="297179"/>
                  </a:moveTo>
                  <a:lnTo>
                    <a:pt x="86995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32979" y="2372360"/>
              <a:ext cx="83820" cy="72390"/>
            </a:xfrm>
            <a:custGeom>
              <a:avLst/>
              <a:gdLst/>
              <a:ahLst/>
              <a:cxnLst/>
              <a:rect l="l" t="t" r="r" b="b"/>
              <a:pathLst>
                <a:path w="83820" h="72389">
                  <a:moveTo>
                    <a:pt x="0" y="0"/>
                  </a:moveTo>
                  <a:lnTo>
                    <a:pt x="24129" y="72389"/>
                  </a:lnTo>
                  <a:lnTo>
                    <a:pt x="83820" y="11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412037" y="2934017"/>
            <a:ext cx="1160145" cy="481965"/>
            <a:chOff x="7412037" y="2934017"/>
            <a:chExt cx="1160145" cy="481965"/>
          </a:xfrm>
        </p:grpSpPr>
        <p:sp>
          <p:nvSpPr>
            <p:cNvPr id="27" name="object 27"/>
            <p:cNvSpPr/>
            <p:nvPr/>
          </p:nvSpPr>
          <p:spPr>
            <a:xfrm>
              <a:off x="7416800" y="2938779"/>
              <a:ext cx="1150620" cy="471170"/>
            </a:xfrm>
            <a:custGeom>
              <a:avLst/>
              <a:gdLst/>
              <a:ahLst/>
              <a:cxnLst/>
              <a:rect l="l" t="t" r="r" b="b"/>
              <a:pathLst>
                <a:path w="1150620" h="471170">
                  <a:moveTo>
                    <a:pt x="158750" y="0"/>
                  </a:moveTo>
                  <a:lnTo>
                    <a:pt x="119209" y="6802"/>
                  </a:lnTo>
                  <a:lnTo>
                    <a:pt x="82032" y="25635"/>
                  </a:lnTo>
                  <a:lnTo>
                    <a:pt x="49371" y="54133"/>
                  </a:lnTo>
                  <a:lnTo>
                    <a:pt x="23377" y="89934"/>
                  </a:lnTo>
                  <a:lnTo>
                    <a:pt x="6203" y="130674"/>
                  </a:lnTo>
                  <a:lnTo>
                    <a:pt x="0" y="173990"/>
                  </a:lnTo>
                  <a:lnTo>
                    <a:pt x="0" y="175914"/>
                  </a:lnTo>
                  <a:lnTo>
                    <a:pt x="0" y="189388"/>
                  </a:lnTo>
                  <a:lnTo>
                    <a:pt x="0" y="225960"/>
                  </a:lnTo>
                  <a:lnTo>
                    <a:pt x="0" y="297180"/>
                  </a:lnTo>
                  <a:lnTo>
                    <a:pt x="6203" y="340495"/>
                  </a:lnTo>
                  <a:lnTo>
                    <a:pt x="23377" y="381235"/>
                  </a:lnTo>
                  <a:lnTo>
                    <a:pt x="49371" y="417036"/>
                  </a:lnTo>
                  <a:lnTo>
                    <a:pt x="82032" y="445534"/>
                  </a:lnTo>
                  <a:lnTo>
                    <a:pt x="119209" y="464367"/>
                  </a:lnTo>
                  <a:lnTo>
                    <a:pt x="158750" y="471170"/>
                  </a:lnTo>
                  <a:lnTo>
                    <a:pt x="171747" y="471170"/>
                  </a:lnTo>
                  <a:lnTo>
                    <a:pt x="262731" y="471170"/>
                  </a:lnTo>
                  <a:lnTo>
                    <a:pt x="509686" y="471170"/>
                  </a:lnTo>
                  <a:lnTo>
                    <a:pt x="990600" y="471170"/>
                  </a:lnTo>
                  <a:lnTo>
                    <a:pt x="1030234" y="464367"/>
                  </a:lnTo>
                  <a:lnTo>
                    <a:pt x="1067646" y="445534"/>
                  </a:lnTo>
                  <a:lnTo>
                    <a:pt x="1100613" y="417036"/>
                  </a:lnTo>
                  <a:lnTo>
                    <a:pt x="1126913" y="381235"/>
                  </a:lnTo>
                  <a:lnTo>
                    <a:pt x="1144322" y="340495"/>
                  </a:lnTo>
                  <a:lnTo>
                    <a:pt x="1150620" y="297180"/>
                  </a:lnTo>
                  <a:lnTo>
                    <a:pt x="1150620" y="295255"/>
                  </a:lnTo>
                  <a:lnTo>
                    <a:pt x="1150620" y="281781"/>
                  </a:lnTo>
                  <a:lnTo>
                    <a:pt x="1150620" y="245209"/>
                  </a:lnTo>
                  <a:lnTo>
                    <a:pt x="1150620" y="173990"/>
                  </a:lnTo>
                  <a:lnTo>
                    <a:pt x="1144322" y="130674"/>
                  </a:lnTo>
                  <a:lnTo>
                    <a:pt x="1126913" y="89934"/>
                  </a:lnTo>
                  <a:lnTo>
                    <a:pt x="1100613" y="54133"/>
                  </a:lnTo>
                  <a:lnTo>
                    <a:pt x="1067646" y="25635"/>
                  </a:lnTo>
                  <a:lnTo>
                    <a:pt x="1030234" y="6802"/>
                  </a:lnTo>
                  <a:lnTo>
                    <a:pt x="990600" y="0"/>
                  </a:lnTo>
                  <a:lnTo>
                    <a:pt x="977602" y="0"/>
                  </a:lnTo>
                  <a:lnTo>
                    <a:pt x="886618" y="0"/>
                  </a:lnTo>
                  <a:lnTo>
                    <a:pt x="639663" y="0"/>
                  </a:lnTo>
                  <a:lnTo>
                    <a:pt x="1587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12126" y="2934118"/>
              <a:ext cx="1160145" cy="481965"/>
            </a:xfrm>
            <a:custGeom>
              <a:avLst/>
              <a:gdLst/>
              <a:ahLst/>
              <a:cxnLst/>
              <a:rect l="l" t="t" r="r" b="b"/>
              <a:pathLst>
                <a:path w="1160145" h="481964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1160145" h="481964">
                  <a:moveTo>
                    <a:pt x="1159954" y="477100"/>
                  </a:moveTo>
                  <a:lnTo>
                    <a:pt x="1158595" y="473798"/>
                  </a:lnTo>
                  <a:lnTo>
                    <a:pt x="1155293" y="472440"/>
                  </a:lnTo>
                  <a:lnTo>
                    <a:pt x="1151978" y="473798"/>
                  </a:lnTo>
                  <a:lnTo>
                    <a:pt x="1150620" y="477100"/>
                  </a:lnTo>
                  <a:lnTo>
                    <a:pt x="1151978" y="480415"/>
                  </a:lnTo>
                  <a:lnTo>
                    <a:pt x="1155293" y="481774"/>
                  </a:lnTo>
                  <a:lnTo>
                    <a:pt x="1158595" y="480415"/>
                  </a:lnTo>
                  <a:lnTo>
                    <a:pt x="1159954" y="477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494269" y="3050540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[1,</a:t>
            </a:r>
            <a:r>
              <a:rPr sz="1400" spc="-25" dirty="0">
                <a:latin typeface="Courier New"/>
                <a:cs typeface="Courier New"/>
              </a:rPr>
              <a:t> 3]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412037" y="3563937"/>
            <a:ext cx="1160145" cy="481965"/>
            <a:chOff x="7412037" y="3563937"/>
            <a:chExt cx="1160145" cy="481965"/>
          </a:xfrm>
        </p:grpSpPr>
        <p:sp>
          <p:nvSpPr>
            <p:cNvPr id="31" name="object 31"/>
            <p:cNvSpPr/>
            <p:nvPr/>
          </p:nvSpPr>
          <p:spPr>
            <a:xfrm>
              <a:off x="7416800" y="3568700"/>
              <a:ext cx="1150620" cy="471170"/>
            </a:xfrm>
            <a:custGeom>
              <a:avLst/>
              <a:gdLst/>
              <a:ahLst/>
              <a:cxnLst/>
              <a:rect l="l" t="t" r="r" b="b"/>
              <a:pathLst>
                <a:path w="1150620" h="471170">
                  <a:moveTo>
                    <a:pt x="158750" y="0"/>
                  </a:moveTo>
                  <a:lnTo>
                    <a:pt x="119209" y="6796"/>
                  </a:lnTo>
                  <a:lnTo>
                    <a:pt x="82032" y="25588"/>
                  </a:lnTo>
                  <a:lnTo>
                    <a:pt x="49371" y="53975"/>
                  </a:lnTo>
                  <a:lnTo>
                    <a:pt x="23377" y="89558"/>
                  </a:lnTo>
                  <a:lnTo>
                    <a:pt x="6203" y="129939"/>
                  </a:lnTo>
                  <a:lnTo>
                    <a:pt x="0" y="172719"/>
                  </a:lnTo>
                  <a:lnTo>
                    <a:pt x="0" y="174664"/>
                  </a:lnTo>
                  <a:lnTo>
                    <a:pt x="0" y="188277"/>
                  </a:lnTo>
                  <a:lnTo>
                    <a:pt x="0" y="225226"/>
                  </a:lnTo>
                  <a:lnTo>
                    <a:pt x="0" y="297180"/>
                  </a:lnTo>
                  <a:lnTo>
                    <a:pt x="6203" y="340054"/>
                  </a:lnTo>
                  <a:lnTo>
                    <a:pt x="23377" y="380670"/>
                  </a:lnTo>
                  <a:lnTo>
                    <a:pt x="49371" y="416559"/>
                  </a:lnTo>
                  <a:lnTo>
                    <a:pt x="82032" y="445252"/>
                  </a:lnTo>
                  <a:lnTo>
                    <a:pt x="119209" y="464279"/>
                  </a:lnTo>
                  <a:lnTo>
                    <a:pt x="158750" y="471169"/>
                  </a:lnTo>
                  <a:lnTo>
                    <a:pt x="171747" y="471169"/>
                  </a:lnTo>
                  <a:lnTo>
                    <a:pt x="262731" y="471169"/>
                  </a:lnTo>
                  <a:lnTo>
                    <a:pt x="509686" y="471169"/>
                  </a:lnTo>
                  <a:lnTo>
                    <a:pt x="990600" y="471169"/>
                  </a:lnTo>
                  <a:lnTo>
                    <a:pt x="1030234" y="464279"/>
                  </a:lnTo>
                  <a:lnTo>
                    <a:pt x="1067646" y="445252"/>
                  </a:lnTo>
                  <a:lnTo>
                    <a:pt x="1100613" y="416559"/>
                  </a:lnTo>
                  <a:lnTo>
                    <a:pt x="1126913" y="380670"/>
                  </a:lnTo>
                  <a:lnTo>
                    <a:pt x="1144322" y="340054"/>
                  </a:lnTo>
                  <a:lnTo>
                    <a:pt x="1150620" y="297180"/>
                  </a:lnTo>
                  <a:lnTo>
                    <a:pt x="1150620" y="295235"/>
                  </a:lnTo>
                  <a:lnTo>
                    <a:pt x="1150620" y="281622"/>
                  </a:lnTo>
                  <a:lnTo>
                    <a:pt x="1150620" y="244673"/>
                  </a:lnTo>
                  <a:lnTo>
                    <a:pt x="1150620" y="172719"/>
                  </a:lnTo>
                  <a:lnTo>
                    <a:pt x="1144322" y="129939"/>
                  </a:lnTo>
                  <a:lnTo>
                    <a:pt x="1126913" y="89558"/>
                  </a:lnTo>
                  <a:lnTo>
                    <a:pt x="1100613" y="53975"/>
                  </a:lnTo>
                  <a:lnTo>
                    <a:pt x="1067646" y="25588"/>
                  </a:lnTo>
                  <a:lnTo>
                    <a:pt x="1030234" y="6796"/>
                  </a:lnTo>
                  <a:lnTo>
                    <a:pt x="990600" y="0"/>
                  </a:lnTo>
                  <a:lnTo>
                    <a:pt x="977602" y="0"/>
                  </a:lnTo>
                  <a:lnTo>
                    <a:pt x="886618" y="0"/>
                  </a:lnTo>
                  <a:lnTo>
                    <a:pt x="639663" y="0"/>
                  </a:lnTo>
                  <a:lnTo>
                    <a:pt x="1587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12126" y="3564038"/>
              <a:ext cx="1160145" cy="481965"/>
            </a:xfrm>
            <a:custGeom>
              <a:avLst/>
              <a:gdLst/>
              <a:ahLst/>
              <a:cxnLst/>
              <a:rect l="l" t="t" r="r" b="b"/>
              <a:pathLst>
                <a:path w="1160145" h="481964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1160145" h="481964">
                  <a:moveTo>
                    <a:pt x="1159954" y="477100"/>
                  </a:moveTo>
                  <a:lnTo>
                    <a:pt x="1158595" y="473798"/>
                  </a:lnTo>
                  <a:lnTo>
                    <a:pt x="1155293" y="472440"/>
                  </a:lnTo>
                  <a:lnTo>
                    <a:pt x="1151978" y="473798"/>
                  </a:lnTo>
                  <a:lnTo>
                    <a:pt x="1150620" y="477100"/>
                  </a:lnTo>
                  <a:lnTo>
                    <a:pt x="1151978" y="480415"/>
                  </a:lnTo>
                  <a:lnTo>
                    <a:pt x="1155293" y="481774"/>
                  </a:lnTo>
                  <a:lnTo>
                    <a:pt x="1158595" y="480415"/>
                  </a:lnTo>
                  <a:lnTo>
                    <a:pt x="1159954" y="477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494269" y="3680459"/>
            <a:ext cx="9855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[1,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3,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2]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74867" y="3141979"/>
            <a:ext cx="942340" cy="118110"/>
            <a:chOff x="6474867" y="3141979"/>
            <a:chExt cx="942340" cy="118110"/>
          </a:xfrm>
        </p:grpSpPr>
        <p:sp>
          <p:nvSpPr>
            <p:cNvPr id="35" name="object 35"/>
            <p:cNvSpPr/>
            <p:nvPr/>
          </p:nvSpPr>
          <p:spPr>
            <a:xfrm>
              <a:off x="6479539" y="3178809"/>
              <a:ext cx="867410" cy="76200"/>
            </a:xfrm>
            <a:custGeom>
              <a:avLst/>
              <a:gdLst/>
              <a:ahLst/>
              <a:cxnLst/>
              <a:rect l="l" t="t" r="r" b="b"/>
              <a:pathLst>
                <a:path w="867409" h="76200">
                  <a:moveTo>
                    <a:pt x="0" y="76200"/>
                  </a:moveTo>
                  <a:lnTo>
                    <a:pt x="86741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38059" y="3141979"/>
              <a:ext cx="78740" cy="74930"/>
            </a:xfrm>
            <a:custGeom>
              <a:avLst/>
              <a:gdLst/>
              <a:ahLst/>
              <a:cxnLst/>
              <a:rect l="l" t="t" r="r" b="b"/>
              <a:pathLst>
                <a:path w="78740" h="74930">
                  <a:moveTo>
                    <a:pt x="0" y="0"/>
                  </a:moveTo>
                  <a:lnTo>
                    <a:pt x="6350" y="74930"/>
                  </a:lnTo>
                  <a:lnTo>
                    <a:pt x="78740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474867" y="3768090"/>
            <a:ext cx="942340" cy="76200"/>
            <a:chOff x="6474867" y="3768090"/>
            <a:chExt cx="942340" cy="76200"/>
          </a:xfrm>
        </p:grpSpPr>
        <p:sp>
          <p:nvSpPr>
            <p:cNvPr id="38" name="object 38"/>
            <p:cNvSpPr/>
            <p:nvPr/>
          </p:nvSpPr>
          <p:spPr>
            <a:xfrm>
              <a:off x="6479539" y="3804920"/>
              <a:ext cx="866140" cy="1270"/>
            </a:xfrm>
            <a:custGeom>
              <a:avLst/>
              <a:gdLst/>
              <a:ahLst/>
              <a:cxnLst/>
              <a:rect l="l" t="t" r="r" b="b"/>
              <a:pathLst>
                <a:path w="866140" h="1270">
                  <a:moveTo>
                    <a:pt x="0" y="0"/>
                  </a:moveTo>
                  <a:lnTo>
                    <a:pt x="866139" y="12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40599" y="376809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862" y="2002432"/>
            <a:ext cx="2430486" cy="213776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1700" y="425450"/>
            <a:ext cx="73266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Kiểu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0" dirty="0">
                <a:solidFill>
                  <a:srgbClr val="7A9799"/>
                </a:solidFill>
                <a:latin typeface="Verdana"/>
                <a:cs typeface="Verdana"/>
              </a:rPr>
              <a:t>Tuples</a:t>
            </a:r>
            <a:r>
              <a:rPr sz="3300" spc="-10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65" dirty="0">
                <a:solidFill>
                  <a:srgbClr val="7A9799"/>
                </a:solidFill>
                <a:latin typeface="Verdana"/>
                <a:cs typeface="Verdana"/>
              </a:rPr>
              <a:t>(as</a:t>
            </a:r>
            <a:r>
              <a:rPr sz="3300" spc="-10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15" dirty="0">
                <a:solidFill>
                  <a:srgbClr val="7A9799"/>
                </a:solidFill>
                <a:latin typeface="Verdana"/>
                <a:cs typeface="Verdana"/>
              </a:rPr>
              <a:t>List,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0" dirty="0">
                <a:solidFill>
                  <a:srgbClr val="7A9799"/>
                </a:solidFill>
                <a:latin typeface="Verdana"/>
                <a:cs typeface="Verdana"/>
              </a:rPr>
              <a:t>except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80" dirty="0">
                <a:solidFill>
                  <a:srgbClr val="7A9799"/>
                </a:solidFill>
                <a:latin typeface="Verdana"/>
                <a:cs typeface="Verdana"/>
              </a:rPr>
              <a:t>immutable)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" y="1553210"/>
            <a:ext cx="775462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669" y="138429"/>
            <a:ext cx="78066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014" algn="ctr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Kiểu</a:t>
            </a:r>
            <a:r>
              <a:rPr spc="-125" dirty="0"/>
              <a:t> </a:t>
            </a:r>
            <a:r>
              <a:rPr spc="-140" dirty="0"/>
              <a:t>Dictionary</a:t>
            </a:r>
          </a:p>
          <a:p>
            <a:pPr algn="ctr">
              <a:lnSpc>
                <a:spcPct val="100000"/>
              </a:lnSpc>
            </a:pPr>
            <a:r>
              <a:rPr spc="-270" dirty="0"/>
              <a:t>An</a:t>
            </a:r>
            <a:r>
              <a:rPr spc="-114" dirty="0"/>
              <a:t> </a:t>
            </a:r>
            <a:r>
              <a:rPr spc="-250" dirty="0"/>
              <a:t>unordered</a:t>
            </a:r>
            <a:r>
              <a:rPr spc="-95" dirty="0"/>
              <a:t> </a:t>
            </a:r>
            <a:r>
              <a:rPr spc="-215" dirty="0"/>
              <a:t>collection</a:t>
            </a:r>
            <a:r>
              <a:rPr spc="-114" dirty="0"/>
              <a:t> </a:t>
            </a:r>
            <a:r>
              <a:rPr spc="-185" dirty="0"/>
              <a:t>of</a:t>
            </a:r>
            <a:r>
              <a:rPr spc="-95" dirty="0"/>
              <a:t> </a:t>
            </a:r>
            <a:r>
              <a:rPr spc="-260" dirty="0"/>
              <a:t>key/value</a:t>
            </a:r>
            <a:r>
              <a:rPr spc="-105" dirty="0"/>
              <a:t> </a:t>
            </a:r>
            <a:r>
              <a:rPr spc="-120" dirty="0"/>
              <a:t>pairs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710" y="1540510"/>
            <a:ext cx="7109459" cy="475869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0795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Kiểu</a:t>
            </a:r>
            <a:r>
              <a:rPr spc="-130" dirty="0"/>
              <a:t> </a:t>
            </a:r>
            <a:r>
              <a:rPr spc="-220" dirty="0"/>
              <a:t>Dictionary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430" y="1545589"/>
            <a:ext cx="7340600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0795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Kiểu</a:t>
            </a:r>
            <a:r>
              <a:rPr spc="-130" dirty="0"/>
              <a:t> </a:t>
            </a:r>
            <a:r>
              <a:rPr spc="-220" dirty="0"/>
              <a:t>Dictionary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409" y="1642233"/>
            <a:ext cx="7435020" cy="419174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3059" y="1515110"/>
            <a:ext cx="4883150" cy="458089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3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180" dirty="0">
                <a:latin typeface="Verdana"/>
                <a:cs typeface="Verdana"/>
              </a:rPr>
              <a:t>Giới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thiệu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căn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bản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>
                <a:latin typeface="Verdana"/>
                <a:cs typeface="Verdana"/>
              </a:rPr>
              <a:t>Các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kiểu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dữ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liệu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phức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b="1" spc="-380" dirty="0">
                <a:latin typeface="Tahoma"/>
                <a:cs typeface="Tahoma"/>
              </a:rPr>
              <a:t>Lập</a:t>
            </a:r>
            <a:r>
              <a:rPr sz="2700" b="1" spc="-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trình</a:t>
            </a:r>
            <a:r>
              <a:rPr sz="2700" b="1" spc="-10" dirty="0">
                <a:latin typeface="Tahoma"/>
                <a:cs typeface="Tahoma"/>
              </a:rPr>
              <a:t> </a:t>
            </a:r>
            <a:r>
              <a:rPr sz="2700" b="1" spc="-375" dirty="0">
                <a:latin typeface="Tahoma"/>
                <a:cs typeface="Tahoma"/>
              </a:rPr>
              <a:t>hướng</a:t>
            </a:r>
            <a:r>
              <a:rPr sz="2700" b="1" spc="-5" dirty="0">
                <a:latin typeface="Tahoma"/>
                <a:cs typeface="Tahoma"/>
              </a:rPr>
              <a:t> </a:t>
            </a:r>
            <a:r>
              <a:rPr sz="2700" b="1" spc="-350" dirty="0">
                <a:latin typeface="Tahoma"/>
                <a:cs typeface="Tahoma"/>
              </a:rPr>
              <a:t>đối</a:t>
            </a:r>
            <a:r>
              <a:rPr sz="2700" b="1" spc="-10" dirty="0">
                <a:latin typeface="Tahoma"/>
                <a:cs typeface="Tahoma"/>
              </a:rPr>
              <a:t> </a:t>
            </a:r>
            <a:r>
              <a:rPr sz="2700" b="1" spc="-385" dirty="0">
                <a:latin typeface="Tahoma"/>
                <a:cs typeface="Tahoma"/>
              </a:rPr>
              <a:t>tượng</a:t>
            </a:r>
            <a:endParaRPr sz="2700">
              <a:latin typeface="Tahoma"/>
              <a:cs typeface="Tahom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0" dirty="0">
                <a:latin typeface="Verdana"/>
                <a:cs typeface="Verdana"/>
              </a:rPr>
              <a:t>Vào/ra,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ngoại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lệ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75" dirty="0">
                <a:latin typeface="Verdana"/>
                <a:cs typeface="Verdana"/>
              </a:rPr>
              <a:t>mạng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Web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>
                <a:latin typeface="Verdana"/>
                <a:cs typeface="Verdana"/>
              </a:rPr>
              <a:t>Python-</a:t>
            </a:r>
            <a:r>
              <a:rPr sz="2700" spc="-40" dirty="0">
                <a:latin typeface="Verdana"/>
                <a:cs typeface="Verdana"/>
              </a:rPr>
              <a:t>MySQL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5" dirty="0">
                <a:latin typeface="Verdana"/>
                <a:cs typeface="Verdana"/>
              </a:rPr>
              <a:t>Giao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diện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GUI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35" dirty="0">
                <a:latin typeface="Verdana"/>
                <a:cs typeface="Verdana"/>
              </a:rPr>
              <a:t>Vẽ</a:t>
            </a:r>
            <a:r>
              <a:rPr sz="2700" spc="-114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thị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-228600"/>
            <a:ext cx="7543800" cy="1450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Lập</a:t>
            </a:r>
            <a:r>
              <a:rPr spc="-105" dirty="0"/>
              <a:t> </a:t>
            </a:r>
            <a:r>
              <a:rPr spc="-225" dirty="0"/>
              <a:t>trình</a:t>
            </a:r>
            <a:r>
              <a:rPr spc="-110" dirty="0"/>
              <a:t> </a:t>
            </a:r>
            <a:r>
              <a:rPr spc="-235" dirty="0"/>
              <a:t>hướng</a:t>
            </a:r>
            <a:r>
              <a:rPr spc="-100" dirty="0"/>
              <a:t> </a:t>
            </a:r>
            <a:r>
              <a:rPr spc="-190" dirty="0"/>
              <a:t>đối</a:t>
            </a:r>
            <a:r>
              <a:rPr spc="-114" dirty="0"/>
              <a:t> </a:t>
            </a:r>
            <a:r>
              <a:rPr spc="-155"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64996"/>
            <a:ext cx="6031230" cy="616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01800" algn="r">
              <a:lnSpc>
                <a:spcPts val="1810"/>
              </a:lnSpc>
              <a:spcBef>
                <a:spcPts val="100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ts val="313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80" dirty="0">
                <a:latin typeface="Verdana"/>
                <a:cs typeface="Verdana"/>
              </a:rPr>
              <a:t>Đối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tượng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60" dirty="0">
                <a:latin typeface="Verdana"/>
                <a:cs typeface="Verdana"/>
              </a:rPr>
              <a:t>(object)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75" dirty="0">
                <a:latin typeface="Verdana"/>
                <a:cs typeface="Verdana"/>
              </a:rPr>
              <a:t>Lớp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60" dirty="0">
                <a:latin typeface="Verdana"/>
                <a:cs typeface="Verdana"/>
              </a:rPr>
              <a:t>(class)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70" dirty="0">
                <a:latin typeface="Verdana"/>
                <a:cs typeface="Verdana"/>
              </a:rPr>
              <a:t>Thực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thể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/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thể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hiện</a:t>
            </a:r>
            <a:r>
              <a:rPr sz="2700" spc="-90" dirty="0">
                <a:latin typeface="Verdana"/>
                <a:cs typeface="Verdana"/>
              </a:rPr>
              <a:t> (instance)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95" dirty="0">
                <a:latin typeface="Verdana"/>
                <a:cs typeface="Verdana"/>
              </a:rPr>
              <a:t>Trạng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thái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55" dirty="0">
                <a:latin typeface="Verdana"/>
                <a:cs typeface="Verdana"/>
              </a:rPr>
              <a:t>(state)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90" dirty="0">
                <a:latin typeface="Verdana"/>
                <a:cs typeface="Verdana"/>
              </a:rPr>
              <a:t>Phương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thức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90" dirty="0">
                <a:latin typeface="Verdana"/>
                <a:cs typeface="Verdana"/>
              </a:rPr>
              <a:t>(method)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04" dirty="0">
                <a:latin typeface="Verdana"/>
                <a:cs typeface="Verdana"/>
              </a:rPr>
              <a:t>Truyền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thông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điệp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40" dirty="0">
                <a:latin typeface="Verdana"/>
                <a:cs typeface="Verdana"/>
              </a:rPr>
              <a:t>(message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55" dirty="0">
                <a:latin typeface="Verdana"/>
                <a:cs typeface="Verdana"/>
              </a:rPr>
              <a:t>passing)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75" dirty="0">
                <a:latin typeface="Verdana"/>
                <a:cs typeface="Verdana"/>
              </a:rPr>
              <a:t>Trừu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tượng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hoá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10" dirty="0">
                <a:latin typeface="Verdana"/>
                <a:cs typeface="Verdana"/>
              </a:rPr>
              <a:t>(abstraction)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15" dirty="0">
                <a:latin typeface="Verdana"/>
                <a:cs typeface="Verdana"/>
              </a:rPr>
              <a:t>Đóng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gói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(encapsulation)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54" dirty="0">
                <a:latin typeface="Verdana"/>
                <a:cs typeface="Verdana"/>
              </a:rPr>
              <a:t>Kế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thừa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14" dirty="0">
                <a:latin typeface="Verdana"/>
                <a:cs typeface="Verdana"/>
              </a:rPr>
              <a:t>(inheritance)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10" dirty="0">
                <a:latin typeface="Verdana"/>
                <a:cs typeface="Verdana"/>
              </a:rPr>
              <a:t>Đa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hình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50" dirty="0">
                <a:latin typeface="Verdana"/>
                <a:cs typeface="Verdana"/>
              </a:rPr>
              <a:t>(polymorphism)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80" dirty="0">
                <a:latin typeface="Verdana"/>
                <a:cs typeface="Verdana"/>
              </a:rPr>
              <a:t>Tổng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quát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hoá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25" dirty="0">
                <a:latin typeface="Verdana"/>
                <a:cs typeface="Verdana"/>
              </a:rPr>
              <a:t>(generalization)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54" dirty="0">
                <a:latin typeface="Verdana"/>
                <a:cs typeface="Verdana"/>
              </a:rPr>
              <a:t>Cụ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thể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hoá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25" dirty="0">
                <a:latin typeface="Verdana"/>
                <a:cs typeface="Verdana"/>
              </a:rPr>
              <a:t>(specialization)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1219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Giới</a:t>
            </a:r>
            <a:r>
              <a:rPr spc="-100" dirty="0"/>
              <a:t> </a:t>
            </a:r>
            <a:r>
              <a:rPr spc="-229" dirty="0"/>
              <a:t>thiệu</a:t>
            </a:r>
            <a:r>
              <a:rPr spc="-100" dirty="0"/>
              <a:t> </a:t>
            </a:r>
            <a:r>
              <a:rPr spc="-21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015106"/>
            <a:ext cx="8347709" cy="5521383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65405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29" dirty="0">
                <a:latin typeface="Verdana"/>
                <a:cs typeface="Verdana"/>
              </a:rPr>
              <a:t>Dễ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học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(Easy-</a:t>
            </a:r>
            <a:r>
              <a:rPr sz="2700" spc="-215" dirty="0">
                <a:latin typeface="Verdana"/>
                <a:cs typeface="Verdana"/>
              </a:rPr>
              <a:t>to-</a:t>
            </a:r>
            <a:r>
              <a:rPr sz="2700" spc="-25" dirty="0">
                <a:latin typeface="Verdana"/>
                <a:cs typeface="Verdana"/>
              </a:rPr>
              <a:t>learn)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29" dirty="0">
                <a:latin typeface="Verdana"/>
                <a:cs typeface="Verdana"/>
              </a:rPr>
              <a:t>Dễ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đọc</a:t>
            </a:r>
            <a:r>
              <a:rPr sz="2700" spc="-55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(Easy-</a:t>
            </a:r>
            <a:r>
              <a:rPr sz="2700" spc="-215" dirty="0">
                <a:latin typeface="Verdana"/>
                <a:cs typeface="Verdana"/>
              </a:rPr>
              <a:t>to-</a:t>
            </a:r>
            <a:r>
              <a:rPr sz="2700" spc="-20" dirty="0">
                <a:latin typeface="Verdana"/>
                <a:cs typeface="Verdana"/>
              </a:rPr>
              <a:t>read)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29" dirty="0">
                <a:latin typeface="Verdana"/>
                <a:cs typeface="Verdana"/>
              </a:rPr>
              <a:t>Dễ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bảo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trì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(Easy-</a:t>
            </a:r>
            <a:r>
              <a:rPr sz="2700" spc="-200" dirty="0">
                <a:latin typeface="Verdana"/>
                <a:cs typeface="Verdana"/>
              </a:rPr>
              <a:t>to-</a:t>
            </a:r>
            <a:r>
              <a:rPr sz="2700" spc="-100" dirty="0">
                <a:latin typeface="Verdana"/>
                <a:cs typeface="Verdana"/>
              </a:rPr>
              <a:t>maintain)</a:t>
            </a:r>
            <a:endParaRPr sz="2700" dirty="0">
              <a:latin typeface="Verdana"/>
              <a:cs typeface="Verdana"/>
            </a:endParaRPr>
          </a:p>
          <a:p>
            <a:pPr marL="297815" marR="17780" indent="-273050">
              <a:lnSpc>
                <a:spcPts val="2920"/>
              </a:lnSpc>
              <a:spcBef>
                <a:spcPts val="715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65" dirty="0">
                <a:latin typeface="Verdana"/>
                <a:cs typeface="Verdana"/>
              </a:rPr>
              <a:t>Thư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viện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chuẩn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(standard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library):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tương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thích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35" dirty="0">
                <a:latin typeface="Verdana"/>
                <a:cs typeface="Verdana"/>
              </a:rPr>
              <a:t>UNIX, </a:t>
            </a:r>
            <a:r>
              <a:rPr sz="2700" spc="-210" dirty="0">
                <a:latin typeface="Verdana"/>
                <a:cs typeface="Verdana"/>
              </a:rPr>
              <a:t>Linux,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Windows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và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Mac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295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45" dirty="0">
                <a:latin typeface="Verdana"/>
                <a:cs typeface="Verdana"/>
              </a:rPr>
              <a:t>Chế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độ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tương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tác: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thực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thi,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kiểm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tra,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gỡ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rối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54" dirty="0">
                <a:latin typeface="Verdana"/>
                <a:cs typeface="Verdana"/>
              </a:rPr>
              <a:t>Khả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chuyển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(Portable):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phần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cứng,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hệ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điều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hành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54" dirty="0">
                <a:latin typeface="Verdana"/>
                <a:cs typeface="Verdana"/>
              </a:rPr>
              <a:t>Khả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năng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4" dirty="0">
                <a:latin typeface="Verdana"/>
                <a:cs typeface="Verdana"/>
              </a:rPr>
              <a:t>mở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rộng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(Extendable):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thêm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mô-</a:t>
            </a:r>
            <a:r>
              <a:rPr sz="2700" spc="-25" dirty="0">
                <a:latin typeface="Verdana"/>
                <a:cs typeface="Verdana"/>
              </a:rPr>
              <a:t>đun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35" dirty="0">
                <a:latin typeface="Verdana"/>
                <a:cs typeface="Verdana"/>
              </a:rPr>
              <a:t>Kết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nối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với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các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hệ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quản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trị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85" dirty="0">
                <a:latin typeface="Verdana"/>
                <a:cs typeface="Verdana"/>
              </a:rPr>
              <a:t>CSDL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giao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diện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đồ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họa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GUI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35" dirty="0">
                <a:latin typeface="Verdana"/>
                <a:cs typeface="Verdana"/>
              </a:rPr>
              <a:t>Quy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75" dirty="0">
                <a:latin typeface="Verdana"/>
                <a:cs typeface="Verdana"/>
              </a:rPr>
              <a:t>mô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chương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trình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00" dirty="0">
                <a:latin typeface="Verdana"/>
                <a:cs typeface="Verdana"/>
              </a:rPr>
              <a:t>(Scalable)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176537"/>
            <a:ext cx="7543800" cy="1450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Lập</a:t>
            </a:r>
            <a:r>
              <a:rPr spc="-105" dirty="0"/>
              <a:t> </a:t>
            </a:r>
            <a:r>
              <a:rPr spc="-225" dirty="0"/>
              <a:t>trình</a:t>
            </a:r>
            <a:r>
              <a:rPr spc="-110" dirty="0"/>
              <a:t> </a:t>
            </a:r>
            <a:r>
              <a:rPr spc="-235" dirty="0"/>
              <a:t>hướng</a:t>
            </a:r>
            <a:r>
              <a:rPr spc="-100" dirty="0"/>
              <a:t> </a:t>
            </a:r>
            <a:r>
              <a:rPr spc="-190" dirty="0"/>
              <a:t>đối</a:t>
            </a:r>
            <a:r>
              <a:rPr spc="-114" dirty="0"/>
              <a:t> </a:t>
            </a:r>
            <a:r>
              <a:rPr spc="-155" dirty="0"/>
              <a:t>tượng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1828800"/>
            <a:ext cx="8357870" cy="4127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algn="ctr">
              <a:lnSpc>
                <a:spcPts val="1664"/>
              </a:lnSpc>
              <a:spcBef>
                <a:spcPts val="100"/>
              </a:spcBef>
            </a:pPr>
            <a:endParaRPr sz="1600" dirty="0">
              <a:latin typeface="Georgia"/>
              <a:cs typeface="Georgia"/>
            </a:endParaRPr>
          </a:p>
          <a:p>
            <a:pPr marL="323215" indent="-272415">
              <a:lnSpc>
                <a:spcPts val="2985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04" dirty="0">
                <a:latin typeface="Verdana"/>
                <a:cs typeface="Verdana"/>
              </a:rPr>
              <a:t>Định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nghĩa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lớp</a:t>
            </a:r>
            <a:endParaRPr sz="27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440"/>
              </a:spcBef>
              <a:tabLst>
                <a:tab pos="1163955" algn="l"/>
              </a:tabLst>
            </a:pPr>
            <a:r>
              <a:rPr sz="2000" spc="110" dirty="0">
                <a:latin typeface="Verdana"/>
                <a:cs typeface="Verdana"/>
              </a:rPr>
              <a:t>class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ClassName:</a:t>
            </a:r>
            <a:endParaRPr sz="2000" dirty="0">
              <a:latin typeface="Verdana"/>
              <a:cs typeface="Verdana"/>
            </a:endParaRPr>
          </a:p>
          <a:p>
            <a:pPr marL="744220" marR="2426335">
              <a:lnSpc>
                <a:spcPct val="117900"/>
              </a:lnSpc>
              <a:tabLst>
                <a:tab pos="2143125" algn="l"/>
                <a:tab pos="2983865" algn="l"/>
                <a:tab pos="4942205" algn="l"/>
              </a:tabLst>
            </a:pPr>
            <a:r>
              <a:rPr sz="2000" spc="90" dirty="0">
                <a:latin typeface="Verdana"/>
                <a:cs typeface="Verdana"/>
              </a:rPr>
              <a:t>'Optional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05" dirty="0">
                <a:latin typeface="Verdana"/>
                <a:cs typeface="Verdana"/>
              </a:rPr>
              <a:t>class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documentation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85" dirty="0">
                <a:latin typeface="Verdana"/>
                <a:cs typeface="Verdana"/>
              </a:rPr>
              <a:t>string' </a:t>
            </a:r>
            <a:r>
              <a:rPr sz="2000" spc="85" dirty="0" err="1">
                <a:latin typeface="Verdana"/>
                <a:cs typeface="Verdana"/>
              </a:rPr>
              <a:t>class_suite</a:t>
            </a:r>
            <a:endParaRPr sz="20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spcBef>
                <a:spcPts val="5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10" dirty="0">
                <a:latin typeface="Verdana"/>
                <a:cs typeface="Verdana"/>
              </a:rPr>
              <a:t>class_suite: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các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thuộc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tính,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phương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thức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(</a:t>
            </a:r>
            <a:r>
              <a:rPr sz="2700" spc="-10" dirty="0" err="1">
                <a:latin typeface="Verdana"/>
                <a:cs typeface="Verdana"/>
              </a:rPr>
              <a:t>hàm</a:t>
            </a:r>
            <a:r>
              <a:rPr sz="2700" spc="-10" dirty="0">
                <a:latin typeface="Verdana"/>
                <a:cs typeface="Verdana"/>
              </a:rPr>
              <a:t>)</a:t>
            </a:r>
            <a:endParaRPr sz="2700" dirty="0">
              <a:latin typeface="Verdana"/>
              <a:cs typeface="Verdana"/>
            </a:endParaRPr>
          </a:p>
          <a:p>
            <a:pPr marL="323215" marR="52705" indent="-273050">
              <a:lnSpc>
                <a:spcPts val="291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35" dirty="0">
                <a:latin typeface="Verdana"/>
                <a:cs typeface="Verdana"/>
              </a:rPr>
              <a:t>Tham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số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đầu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tiên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của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phương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thức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thường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55" dirty="0">
                <a:latin typeface="Verdana"/>
                <a:cs typeface="Verdana"/>
              </a:rPr>
              <a:t>được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75" dirty="0">
                <a:latin typeface="Verdana"/>
                <a:cs typeface="Verdana"/>
              </a:rPr>
              <a:t>đặt </a:t>
            </a:r>
            <a:r>
              <a:rPr sz="2700" spc="-200" dirty="0">
                <a:latin typeface="Verdana"/>
                <a:cs typeface="Verdana"/>
              </a:rPr>
              <a:t>tên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là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b="1" dirty="0">
                <a:latin typeface="Tahoma"/>
                <a:cs typeface="Tahoma"/>
              </a:rPr>
              <a:t>self</a:t>
            </a:r>
            <a:r>
              <a:rPr sz="2700" b="1" spc="50" dirty="0">
                <a:latin typeface="Tahoma"/>
                <a:cs typeface="Tahoma"/>
              </a:rPr>
              <a:t> </a:t>
            </a:r>
            <a:r>
              <a:rPr sz="2700" spc="-190" dirty="0">
                <a:latin typeface="Verdana"/>
                <a:cs typeface="Verdana"/>
              </a:rPr>
              <a:t>để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thỏa:</a:t>
            </a:r>
            <a:endParaRPr sz="27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1005"/>
              </a:spcBef>
              <a:tabLst>
                <a:tab pos="2422525" algn="l"/>
                <a:tab pos="2703195" algn="l"/>
                <a:tab pos="4941570" algn="l"/>
              </a:tabLst>
            </a:pPr>
            <a:r>
              <a:rPr sz="2000" spc="-10" dirty="0">
                <a:latin typeface="Verdana"/>
                <a:cs typeface="Verdana"/>
              </a:rPr>
              <a:t>obj.meth(args)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5" dirty="0">
                <a:latin typeface="Verdana"/>
                <a:cs typeface="Verdana"/>
              </a:rPr>
              <a:t>class.meth(obj,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 err="1">
                <a:latin typeface="Verdana"/>
                <a:cs typeface="Verdana"/>
              </a:rPr>
              <a:t>args</a:t>
            </a:r>
            <a:r>
              <a:rPr sz="2000" spc="-10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  <a:tab pos="6086475" algn="l"/>
              </a:tabLst>
            </a:pPr>
            <a:r>
              <a:rPr sz="2700" b="1" spc="-45" dirty="0">
                <a:latin typeface="Tahoma"/>
                <a:cs typeface="Tahoma"/>
              </a:rPr>
              <a:t>name</a:t>
            </a:r>
            <a:r>
              <a:rPr sz="2700" spc="-45" dirty="0">
                <a:latin typeface="Verdana"/>
                <a:cs typeface="Verdana"/>
              </a:rPr>
              <a:t>:</a:t>
            </a:r>
            <a:r>
              <a:rPr sz="2700" spc="-19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public,</a:t>
            </a:r>
            <a:r>
              <a:rPr sz="2700" spc="-120" dirty="0">
                <a:latin typeface="Verdana"/>
                <a:cs typeface="Verdana"/>
              </a:rPr>
              <a:t> </a:t>
            </a:r>
            <a:r>
              <a:rPr sz="2700" b="1" spc="-40" dirty="0">
                <a:latin typeface="Tahoma"/>
                <a:cs typeface="Tahoma"/>
              </a:rPr>
              <a:t>_name</a:t>
            </a:r>
            <a:r>
              <a:rPr sz="2700" spc="-40" dirty="0">
                <a:latin typeface="Verdana"/>
                <a:cs typeface="Verdana"/>
              </a:rPr>
              <a:t>: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protected,</a:t>
            </a:r>
            <a:r>
              <a:rPr sz="2700" dirty="0">
                <a:latin typeface="Verdana"/>
                <a:cs typeface="Verdana"/>
              </a:rPr>
              <a:t>	</a:t>
            </a:r>
            <a:r>
              <a:rPr sz="2700" b="1" spc="-45" dirty="0">
                <a:latin typeface="Tahoma"/>
                <a:cs typeface="Tahoma"/>
              </a:rPr>
              <a:t>name</a:t>
            </a:r>
            <a:r>
              <a:rPr sz="2700" spc="-45" dirty="0">
                <a:latin typeface="Verdana"/>
                <a:cs typeface="Verdana"/>
              </a:rPr>
              <a:t>:</a:t>
            </a:r>
            <a:r>
              <a:rPr sz="2700" spc="-195" dirty="0">
                <a:latin typeface="Verdana"/>
                <a:cs typeface="Verdana"/>
              </a:rPr>
              <a:t> </a:t>
            </a:r>
            <a:r>
              <a:rPr sz="2700" spc="-140" dirty="0">
                <a:latin typeface="Verdana"/>
                <a:cs typeface="Verdana"/>
              </a:rPr>
              <a:t>private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8020" y="425450"/>
            <a:ext cx="27190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Định</a:t>
            </a:r>
            <a:r>
              <a:rPr sz="3300" spc="-9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nghĩa</a:t>
            </a:r>
            <a:r>
              <a:rPr sz="3300" spc="-9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30" dirty="0">
                <a:solidFill>
                  <a:srgbClr val="7A9799"/>
                </a:solidFill>
                <a:latin typeface="Verdana"/>
                <a:cs typeface="Verdana"/>
              </a:rPr>
              <a:t>lớp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555" y="1617352"/>
            <a:ext cx="8525504" cy="416304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2650" y="425450"/>
            <a:ext cx="48279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10" dirty="0">
                <a:solidFill>
                  <a:srgbClr val="7A9799"/>
                </a:solidFill>
                <a:latin typeface="Verdana"/>
                <a:cs typeface="Verdana"/>
              </a:rPr>
              <a:t>Tạo</a:t>
            </a:r>
            <a:r>
              <a:rPr sz="3300" spc="-12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90" dirty="0">
                <a:solidFill>
                  <a:srgbClr val="7A9799"/>
                </a:solidFill>
                <a:latin typeface="Verdana"/>
                <a:cs typeface="Verdana"/>
              </a:rPr>
              <a:t>và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5" dirty="0">
                <a:solidFill>
                  <a:srgbClr val="7A9799"/>
                </a:solidFill>
                <a:latin typeface="Verdana"/>
                <a:cs typeface="Verdana"/>
              </a:rPr>
              <a:t>sử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dụng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90" dirty="0">
                <a:solidFill>
                  <a:srgbClr val="7A9799"/>
                </a:solidFill>
                <a:latin typeface="Verdana"/>
                <a:cs typeface="Verdana"/>
              </a:rPr>
              <a:t>đối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70" dirty="0">
                <a:solidFill>
                  <a:srgbClr val="7A9799"/>
                </a:solidFill>
                <a:latin typeface="Verdana"/>
                <a:cs typeface="Verdana"/>
              </a:rPr>
              <a:t>tượng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" y="1546860"/>
            <a:ext cx="845185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75889" y="425450"/>
            <a:ext cx="37839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Truy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75" dirty="0">
                <a:solidFill>
                  <a:srgbClr val="7A9799"/>
                </a:solidFill>
                <a:latin typeface="Verdana"/>
                <a:cs typeface="Verdana"/>
              </a:rPr>
              <a:t>xuất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thuộc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65" dirty="0">
                <a:solidFill>
                  <a:srgbClr val="7A9799"/>
                </a:solidFill>
                <a:latin typeface="Verdana"/>
                <a:cs typeface="Verdana"/>
              </a:rPr>
              <a:t>tính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709" y="1534160"/>
            <a:ext cx="76962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Thuộc</a:t>
            </a:r>
            <a:r>
              <a:rPr spc="-100" dirty="0"/>
              <a:t> </a:t>
            </a:r>
            <a:r>
              <a:rPr spc="-225" dirty="0"/>
              <a:t>tính</a:t>
            </a:r>
            <a:r>
              <a:rPr spc="-95" dirty="0"/>
              <a:t> </a:t>
            </a:r>
            <a:r>
              <a:rPr spc="-220" dirty="0"/>
              <a:t>định</a:t>
            </a:r>
            <a:r>
              <a:rPr spc="-95" dirty="0"/>
              <a:t> </a:t>
            </a:r>
            <a:r>
              <a:rPr spc="-250" dirty="0"/>
              <a:t>nghĩa</a:t>
            </a:r>
            <a:r>
              <a:rPr spc="-95" dirty="0"/>
              <a:t> </a:t>
            </a:r>
            <a:r>
              <a:rPr spc="-295" dirty="0"/>
              <a:t>sẵn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50" y="1554480"/>
            <a:ext cx="874395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49929" y="425450"/>
            <a:ext cx="26346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85" dirty="0">
                <a:solidFill>
                  <a:srgbClr val="7A9799"/>
                </a:solidFill>
                <a:latin typeface="Verdana"/>
                <a:cs typeface="Verdana"/>
              </a:rPr>
              <a:t>Xóa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90" dirty="0">
                <a:solidFill>
                  <a:srgbClr val="7A9799"/>
                </a:solidFill>
                <a:latin typeface="Verdana"/>
                <a:cs typeface="Verdana"/>
              </a:rPr>
              <a:t>đối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85" dirty="0">
                <a:solidFill>
                  <a:srgbClr val="7A9799"/>
                </a:solidFill>
                <a:latin typeface="Verdana"/>
                <a:cs typeface="Verdana"/>
              </a:rPr>
              <a:t>tượng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130" y="1311910"/>
            <a:ext cx="7602220" cy="486029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1" y="202282"/>
            <a:ext cx="31692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Kế</a:t>
            </a:r>
            <a:r>
              <a:rPr spc="-130" dirty="0"/>
              <a:t> </a:t>
            </a:r>
            <a:r>
              <a:rPr spc="-210" dirty="0"/>
              <a:t>thừa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8058150" cy="333121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403225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3232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10" dirty="0">
                <a:latin typeface="Verdana"/>
                <a:cs typeface="Verdana"/>
              </a:rPr>
              <a:t>Định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nghĩa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lớp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kế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thừa</a:t>
            </a:r>
            <a:endParaRPr sz="2700" dirty="0">
              <a:latin typeface="Verdana"/>
              <a:cs typeface="Verdana"/>
            </a:endParaRPr>
          </a:p>
          <a:p>
            <a:pPr marL="744220" marR="30480" indent="-420370">
              <a:lnSpc>
                <a:spcPct val="117900"/>
              </a:lnSpc>
              <a:tabLst>
                <a:tab pos="1162685" algn="l"/>
                <a:tab pos="2143125" algn="l"/>
                <a:tab pos="2981960" algn="l"/>
                <a:tab pos="4942205" algn="l"/>
                <a:tab pos="5220335" algn="l"/>
                <a:tab pos="7180580" algn="l"/>
              </a:tabLst>
            </a:pPr>
            <a:r>
              <a:rPr sz="2000" spc="105" dirty="0">
                <a:latin typeface="Verdana"/>
                <a:cs typeface="Verdana"/>
              </a:rPr>
              <a:t>class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65" dirty="0">
                <a:latin typeface="Verdana"/>
                <a:cs typeface="Verdana"/>
              </a:rPr>
              <a:t>SubClassName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5" dirty="0">
                <a:latin typeface="Verdana"/>
                <a:cs typeface="Verdana"/>
              </a:rPr>
              <a:t>(ParentClass1[,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ParentClass2,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65" dirty="0">
                <a:latin typeface="Verdana"/>
                <a:cs typeface="Verdana"/>
              </a:rPr>
              <a:t>...]): </a:t>
            </a:r>
            <a:r>
              <a:rPr sz="2000" spc="90" dirty="0">
                <a:latin typeface="Verdana"/>
                <a:cs typeface="Verdana"/>
              </a:rPr>
              <a:t>'Optional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05" dirty="0">
                <a:latin typeface="Verdana"/>
                <a:cs typeface="Verdana"/>
              </a:rPr>
              <a:t>class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documentation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85" dirty="0">
                <a:latin typeface="Verdana"/>
                <a:cs typeface="Verdana"/>
              </a:rPr>
              <a:t>string'</a:t>
            </a:r>
            <a:endParaRPr sz="2000" dirty="0">
              <a:latin typeface="Verdana"/>
              <a:cs typeface="Verdana"/>
            </a:endParaRPr>
          </a:p>
          <a:p>
            <a:pPr marL="744220">
              <a:lnSpc>
                <a:spcPct val="100000"/>
              </a:lnSpc>
              <a:spcBef>
                <a:spcPts val="440"/>
              </a:spcBef>
            </a:pPr>
            <a:r>
              <a:rPr sz="2000" spc="85" dirty="0">
                <a:latin typeface="Verdana"/>
                <a:cs typeface="Verdana"/>
              </a:rPr>
              <a:t>class_suite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0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65" dirty="0">
                <a:latin typeface="Verdana"/>
                <a:cs typeface="Verdana"/>
              </a:rPr>
              <a:t>Hàm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issubclass(sub,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sup),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isinstance(obj,</a:t>
            </a:r>
            <a:r>
              <a:rPr sz="2700" spc="-40" dirty="0">
                <a:latin typeface="Verdana"/>
                <a:cs typeface="Verdana"/>
              </a:rPr>
              <a:t> Class),</a:t>
            </a:r>
            <a:endParaRPr sz="27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65" dirty="0">
                <a:latin typeface="Verdana"/>
                <a:cs typeface="Verdana"/>
              </a:rPr>
              <a:t>Hàm</a:t>
            </a:r>
            <a:r>
              <a:rPr sz="2700" spc="-114" dirty="0">
                <a:latin typeface="Verdana"/>
                <a:cs typeface="Verdana"/>
              </a:rPr>
              <a:t> </a:t>
            </a:r>
            <a:r>
              <a:rPr sz="2700" spc="-70" dirty="0">
                <a:latin typeface="Verdana"/>
                <a:cs typeface="Verdana"/>
              </a:rPr>
              <a:t>super()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13379" y="425450"/>
            <a:ext cx="33077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0" dirty="0">
                <a:solidFill>
                  <a:srgbClr val="7A9799"/>
                </a:solidFill>
                <a:latin typeface="Verdana"/>
                <a:cs typeface="Verdana"/>
              </a:rPr>
              <a:t>Kế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35" dirty="0">
                <a:solidFill>
                  <a:srgbClr val="7A9799"/>
                </a:solidFill>
                <a:latin typeface="Verdana"/>
                <a:cs typeface="Verdana"/>
              </a:rPr>
              <a:t>thừa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35" dirty="0">
                <a:solidFill>
                  <a:srgbClr val="7A9799"/>
                </a:solidFill>
                <a:latin typeface="Verdana"/>
                <a:cs typeface="Verdana"/>
              </a:rPr>
              <a:t>(đa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04" dirty="0">
                <a:solidFill>
                  <a:srgbClr val="7A9799"/>
                </a:solidFill>
                <a:latin typeface="Verdana"/>
                <a:cs typeface="Verdana"/>
              </a:rPr>
              <a:t>hình)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26" y="1576706"/>
            <a:ext cx="5792048" cy="469645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13379" y="425450"/>
            <a:ext cx="33077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00" dirty="0">
                <a:solidFill>
                  <a:srgbClr val="7A9799"/>
                </a:solidFill>
                <a:latin typeface="Verdana"/>
                <a:cs typeface="Verdana"/>
              </a:rPr>
              <a:t>Kế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35" dirty="0">
                <a:solidFill>
                  <a:srgbClr val="7A9799"/>
                </a:solidFill>
                <a:latin typeface="Verdana"/>
                <a:cs typeface="Verdana"/>
              </a:rPr>
              <a:t>thừa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35" dirty="0">
                <a:solidFill>
                  <a:srgbClr val="7A9799"/>
                </a:solidFill>
                <a:latin typeface="Verdana"/>
                <a:cs typeface="Verdana"/>
              </a:rPr>
              <a:t>(đa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04" dirty="0">
                <a:solidFill>
                  <a:srgbClr val="7A9799"/>
                </a:solidFill>
                <a:latin typeface="Verdana"/>
                <a:cs typeface="Verdana"/>
              </a:rPr>
              <a:t>hình)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616780"/>
            <a:ext cx="3122315" cy="389367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0600" y="425450"/>
            <a:ext cx="20745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75" dirty="0">
                <a:solidFill>
                  <a:srgbClr val="7A9799"/>
                </a:solidFill>
                <a:latin typeface="Verdana"/>
                <a:cs typeface="Verdana"/>
              </a:rPr>
              <a:t>Đa</a:t>
            </a:r>
            <a:r>
              <a:rPr sz="3300" spc="-13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75" dirty="0">
                <a:solidFill>
                  <a:srgbClr val="7A9799"/>
                </a:solidFill>
                <a:latin typeface="Verdana"/>
                <a:cs typeface="Verdana"/>
              </a:rPr>
              <a:t>kế</a:t>
            </a:r>
            <a:r>
              <a:rPr sz="3300" spc="-13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04" dirty="0">
                <a:solidFill>
                  <a:srgbClr val="7A9799"/>
                </a:solidFill>
                <a:latin typeface="Verdana"/>
                <a:cs typeface="Verdana"/>
              </a:rPr>
              <a:t>thừa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389" y="1607081"/>
            <a:ext cx="3837301" cy="4609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1219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Giới</a:t>
            </a:r>
            <a:r>
              <a:rPr spc="-100" dirty="0"/>
              <a:t> </a:t>
            </a:r>
            <a:r>
              <a:rPr spc="-229" dirty="0"/>
              <a:t>thiệu</a:t>
            </a:r>
            <a:r>
              <a:rPr spc="-100" dirty="0"/>
              <a:t> </a:t>
            </a:r>
            <a:r>
              <a:rPr spc="-21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015106"/>
            <a:ext cx="8611235" cy="5521383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189865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15" dirty="0">
                <a:latin typeface="Verdana"/>
                <a:cs typeface="Verdana"/>
              </a:rPr>
              <a:t>Python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55" dirty="0">
                <a:latin typeface="Verdana"/>
                <a:cs typeface="Verdana"/>
              </a:rPr>
              <a:t>được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sử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dụng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trong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giảng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dạy,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180" dirty="0">
                <a:latin typeface="Verdana"/>
                <a:cs typeface="Verdana"/>
              </a:rPr>
              <a:t>Tính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toán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khoa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học,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35" dirty="0">
                <a:latin typeface="Verdana"/>
                <a:cs typeface="Verdana"/>
              </a:rPr>
              <a:t>Công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nghệ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sinh-</a:t>
            </a:r>
            <a:r>
              <a:rPr sz="2700" spc="-190" dirty="0">
                <a:latin typeface="Verdana"/>
                <a:cs typeface="Verdana"/>
              </a:rPr>
              <a:t>tin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học,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00" dirty="0">
                <a:latin typeface="Verdana"/>
                <a:cs typeface="Verdana"/>
              </a:rPr>
              <a:t>Phát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triển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ứng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dụng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Web,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ứng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dụng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mạng,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nghiên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cứu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an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ninh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mạng,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85" dirty="0">
                <a:latin typeface="Verdana"/>
                <a:cs typeface="Verdana"/>
              </a:rPr>
              <a:t>Kỹ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thuật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đồ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họa,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xử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lý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ảnh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và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thị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giác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80" dirty="0">
                <a:latin typeface="Verdana"/>
                <a:cs typeface="Verdana"/>
              </a:rPr>
              <a:t>máy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tính,</a:t>
            </a:r>
            <a:endParaRPr sz="2700" dirty="0">
              <a:latin typeface="Verdana"/>
              <a:cs typeface="Verdana"/>
            </a:endParaRPr>
          </a:p>
          <a:p>
            <a:pPr marL="297815" marR="17780" indent="-273050">
              <a:lnSpc>
                <a:spcPts val="2910"/>
              </a:lnSpc>
              <a:spcBef>
                <a:spcPts val="725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35" dirty="0">
                <a:latin typeface="Verdana"/>
                <a:cs typeface="Verdana"/>
              </a:rPr>
              <a:t>Máy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học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và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khai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thác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dữ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liệu,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xử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lý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ngôn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ngữ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tự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40" dirty="0">
                <a:latin typeface="Verdana"/>
                <a:cs typeface="Verdana"/>
              </a:rPr>
              <a:t>nhiên, </a:t>
            </a:r>
            <a:r>
              <a:rPr sz="2700" spc="-170" dirty="0">
                <a:latin typeface="Verdana"/>
                <a:cs typeface="Verdana"/>
              </a:rPr>
              <a:t>trí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tuệ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nhân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tạo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05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40" dirty="0">
                <a:latin typeface="Verdana"/>
                <a:cs typeface="Verdana"/>
              </a:rPr>
              <a:t>nhúng,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25" dirty="0">
                <a:latin typeface="Verdana"/>
                <a:cs typeface="Verdana"/>
              </a:rPr>
              <a:t>Quản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trị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hệ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30" dirty="0">
                <a:latin typeface="Verdana"/>
                <a:cs typeface="Verdana"/>
              </a:rPr>
              <a:t>thống,</a:t>
            </a:r>
            <a:endParaRPr sz="2700" dirty="0">
              <a:latin typeface="Verdana"/>
              <a:cs typeface="Verdana"/>
            </a:endParaRPr>
          </a:p>
          <a:p>
            <a:pPr marL="2978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trò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chơi,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v.v.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31670" y="425450"/>
            <a:ext cx="52698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Định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nghĩa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0" dirty="0">
                <a:solidFill>
                  <a:srgbClr val="7A9799"/>
                </a:solidFill>
                <a:latin typeface="Verdana"/>
                <a:cs typeface="Verdana"/>
              </a:rPr>
              <a:t>chồng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phép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65" dirty="0">
                <a:solidFill>
                  <a:srgbClr val="7A9799"/>
                </a:solidFill>
                <a:latin typeface="Verdana"/>
                <a:cs typeface="Verdana"/>
              </a:rPr>
              <a:t>toán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539" y="1532889"/>
            <a:ext cx="6111240" cy="532511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31670" y="425450"/>
            <a:ext cx="52698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Định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nghĩa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0" dirty="0">
                <a:solidFill>
                  <a:srgbClr val="7A9799"/>
                </a:solidFill>
                <a:latin typeface="Verdana"/>
                <a:cs typeface="Verdana"/>
              </a:rPr>
              <a:t>chồng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phép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65" dirty="0">
                <a:solidFill>
                  <a:srgbClr val="7A9799"/>
                </a:solidFill>
                <a:latin typeface="Verdana"/>
                <a:cs typeface="Verdana"/>
              </a:rPr>
              <a:t>toán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30" y="1594460"/>
            <a:ext cx="8489383" cy="4115287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138429"/>
            <a:ext cx="7836534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spc="-225" dirty="0"/>
              <a:t>Thuộc</a:t>
            </a:r>
            <a:r>
              <a:rPr spc="25" dirty="0"/>
              <a:t> </a:t>
            </a:r>
            <a:r>
              <a:rPr spc="-225" dirty="0"/>
              <a:t>tính</a:t>
            </a:r>
            <a:r>
              <a:rPr spc="20" dirty="0"/>
              <a:t> </a:t>
            </a:r>
            <a:r>
              <a:rPr spc="-220" dirty="0"/>
              <a:t>có</a:t>
            </a:r>
            <a:r>
              <a:rPr spc="15" dirty="0"/>
              <a:t> </a:t>
            </a:r>
            <a:r>
              <a:rPr spc="-240" dirty="0"/>
              <a:t>tên</a:t>
            </a:r>
            <a:r>
              <a:rPr spc="20" dirty="0"/>
              <a:t> </a:t>
            </a:r>
            <a:r>
              <a:rPr spc="-240" dirty="0"/>
              <a:t>bắt</a:t>
            </a:r>
            <a:r>
              <a:rPr dirty="0"/>
              <a:t> đầu </a:t>
            </a:r>
            <a:r>
              <a:rPr u="heavy" dirty="0">
                <a:uFill>
                  <a:solidFill>
                    <a:srgbClr val="799698"/>
                  </a:solidFill>
                </a:uFill>
                <a:latin typeface="Times New Roman"/>
                <a:cs typeface="Times New Roman"/>
              </a:rPr>
              <a:t>	</a:t>
            </a:r>
            <a:r>
              <a:rPr u="none" spc="-215" dirty="0"/>
              <a:t>là</a:t>
            </a:r>
            <a:r>
              <a:rPr u="none" spc="-105" dirty="0"/>
              <a:t> </a:t>
            </a:r>
            <a:r>
              <a:rPr u="none" spc="-245" dirty="0"/>
              <a:t>thuộc</a:t>
            </a:r>
            <a:r>
              <a:rPr u="none" spc="-105" dirty="0"/>
              <a:t> </a:t>
            </a:r>
            <a:r>
              <a:rPr u="none" spc="-150" dirty="0"/>
              <a:t>tính </a:t>
            </a:r>
            <a:r>
              <a:rPr u="none" spc="-270" dirty="0"/>
              <a:t>ẩn</a:t>
            </a:r>
            <a:r>
              <a:rPr u="none" spc="-114" dirty="0"/>
              <a:t> </a:t>
            </a:r>
            <a:r>
              <a:rPr u="none" spc="-254" dirty="0"/>
              <a:t>bên</a:t>
            </a:r>
            <a:r>
              <a:rPr u="none" spc="-110" dirty="0"/>
              <a:t> </a:t>
            </a:r>
            <a:r>
              <a:rPr u="none" spc="-245" dirty="0"/>
              <a:t>trong</a:t>
            </a:r>
            <a:r>
              <a:rPr u="none" spc="-114" dirty="0"/>
              <a:t> </a:t>
            </a:r>
            <a:r>
              <a:rPr u="none" spc="-190" dirty="0"/>
              <a:t>đối</a:t>
            </a:r>
            <a:r>
              <a:rPr u="none" spc="-114" dirty="0"/>
              <a:t> </a:t>
            </a:r>
            <a:r>
              <a:rPr u="none" spc="-10" dirty="0"/>
              <a:t>tượng</a:t>
            </a:r>
          </a:p>
          <a:p>
            <a:pPr marL="13970" algn="ctr">
              <a:lnSpc>
                <a:spcPts val="1780"/>
              </a:lnSpc>
            </a:pPr>
            <a:endParaRPr sz="16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69" y="1524000"/>
            <a:ext cx="8268970" cy="48704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7820" y="1502409"/>
            <a:ext cx="4335780" cy="45834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185" dirty="0">
                <a:latin typeface="Verdana"/>
                <a:cs typeface="Verdana"/>
              </a:rPr>
              <a:t>Giới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thiệu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căn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bản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35" dirty="0">
                <a:latin typeface="Verdana"/>
                <a:cs typeface="Verdana"/>
              </a:rPr>
              <a:t>Các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kiểu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dữ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liệu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phức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hướng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đối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90" dirty="0">
                <a:latin typeface="Verdana"/>
                <a:cs typeface="Verdana"/>
              </a:rPr>
              <a:t>tượng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b="1" dirty="0">
                <a:latin typeface="Tahoma"/>
                <a:cs typeface="Tahoma"/>
              </a:rPr>
              <a:t>Vào/ra,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-235" dirty="0">
                <a:latin typeface="Tahoma"/>
                <a:cs typeface="Tahoma"/>
              </a:rPr>
              <a:t>ngoại</a:t>
            </a:r>
            <a:r>
              <a:rPr sz="2700" b="1" spc="-10" dirty="0">
                <a:latin typeface="Tahoma"/>
                <a:cs typeface="Tahoma"/>
              </a:rPr>
              <a:t> </a:t>
            </a:r>
            <a:r>
              <a:rPr sz="2700" b="1" spc="-580" dirty="0">
                <a:latin typeface="Tahoma"/>
                <a:cs typeface="Tahoma"/>
              </a:rPr>
              <a:t>lệ</a:t>
            </a:r>
            <a:endParaRPr sz="2700">
              <a:latin typeface="Tahoma"/>
              <a:cs typeface="Tahoma"/>
            </a:endParaRPr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75" dirty="0">
                <a:latin typeface="Verdana"/>
                <a:cs typeface="Verdana"/>
              </a:rPr>
              <a:t>mạng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>
                <a:latin typeface="Verdana"/>
                <a:cs typeface="Verdana"/>
              </a:rPr>
              <a:t>Lập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Web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>
                <a:latin typeface="Verdana"/>
                <a:cs typeface="Verdana"/>
              </a:rPr>
              <a:t>Python-</a:t>
            </a:r>
            <a:r>
              <a:rPr sz="2700" spc="-45" dirty="0">
                <a:latin typeface="Verdana"/>
                <a:cs typeface="Verdana"/>
              </a:rPr>
              <a:t>MySQL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>
                <a:latin typeface="Verdana"/>
                <a:cs typeface="Verdana"/>
              </a:rPr>
              <a:t>Giao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diện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GUI</a:t>
            </a:r>
            <a:endParaRPr sz="2700">
              <a:latin typeface="Verdana"/>
              <a:cs typeface="Verdan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>
                <a:latin typeface="Verdana"/>
                <a:cs typeface="Verdana"/>
              </a:rPr>
              <a:t>Vẽ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đồ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thị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Vào/ra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015106"/>
            <a:ext cx="4547235" cy="1394613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217804" algn="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10" dirty="0">
                <a:latin typeface="Verdana"/>
                <a:cs typeface="Verdana"/>
              </a:rPr>
              <a:t>Lệnh</a:t>
            </a:r>
            <a:r>
              <a:rPr sz="2700" spc="-5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print,</a:t>
            </a:r>
            <a:r>
              <a:rPr sz="2700" spc="-5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raw_input,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spc="-120" dirty="0">
                <a:latin typeface="Verdana"/>
                <a:cs typeface="Verdana"/>
              </a:rPr>
              <a:t>input</a:t>
            </a:r>
            <a:endParaRPr sz="27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392" y="2090981"/>
            <a:ext cx="8192250" cy="2937657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1679" y="375422"/>
            <a:ext cx="334772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Vào/ra</a:t>
            </a:r>
            <a:r>
              <a:rPr spc="-114" dirty="0"/>
              <a:t> </a:t>
            </a:r>
            <a:r>
              <a:rPr spc="-240" dirty="0"/>
              <a:t>tập</a:t>
            </a:r>
            <a:r>
              <a:rPr spc="-110" dirty="0"/>
              <a:t> </a:t>
            </a:r>
            <a:r>
              <a:rPr spc="-155" dirty="0"/>
              <a:t>tin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459" y="1230121"/>
            <a:ext cx="7996555" cy="26727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95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290" dirty="0">
                <a:latin typeface="Verdana"/>
                <a:cs typeface="Verdana"/>
              </a:rPr>
              <a:t>Hàm</a:t>
            </a:r>
            <a:endParaRPr sz="2700" dirty="0">
              <a:latin typeface="Verdana"/>
              <a:cs typeface="Verdana"/>
            </a:endParaRPr>
          </a:p>
          <a:p>
            <a:pPr marL="285115" marR="5080">
              <a:lnSpc>
                <a:spcPct val="117900"/>
              </a:lnSpc>
              <a:spcBef>
                <a:spcPts val="10"/>
              </a:spcBef>
              <a:tabLst>
                <a:tab pos="1545590" algn="l"/>
                <a:tab pos="1824355" algn="l"/>
                <a:tab pos="3923665" algn="l"/>
                <a:tab pos="4344670" algn="l"/>
                <a:tab pos="6443980" algn="l"/>
              </a:tabLst>
            </a:pPr>
            <a:r>
              <a:rPr sz="2000" spc="155" dirty="0">
                <a:latin typeface="Verdana"/>
                <a:cs typeface="Verdana"/>
              </a:rPr>
              <a:t>file_obj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9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open(file_name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0" dirty="0">
                <a:latin typeface="Verdana"/>
                <a:cs typeface="Verdana"/>
              </a:rPr>
              <a:t>[,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access_mode][,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5" dirty="0">
                <a:latin typeface="Verdana"/>
                <a:cs typeface="Verdana"/>
              </a:rPr>
              <a:t>buffering]) </a:t>
            </a:r>
            <a:r>
              <a:rPr sz="2000" spc="145" dirty="0">
                <a:latin typeface="Verdana"/>
                <a:cs typeface="Verdana"/>
              </a:rPr>
              <a:t>file_obj.close()</a:t>
            </a:r>
            <a:endParaRPr sz="2000" dirty="0">
              <a:latin typeface="Verdana"/>
              <a:cs typeface="Verdana"/>
            </a:endParaRPr>
          </a:p>
          <a:p>
            <a:pPr marL="285115">
              <a:lnSpc>
                <a:spcPct val="100000"/>
              </a:lnSpc>
              <a:spcBef>
                <a:spcPts val="430"/>
              </a:spcBef>
            </a:pPr>
            <a:r>
              <a:rPr sz="2000" spc="140" dirty="0">
                <a:latin typeface="Verdana"/>
                <a:cs typeface="Verdana"/>
              </a:rPr>
              <a:t>file_obj.write(string);</a:t>
            </a:r>
            <a:endParaRPr sz="2000" dirty="0">
              <a:latin typeface="Verdana"/>
              <a:cs typeface="Verdana"/>
            </a:endParaRPr>
          </a:p>
          <a:p>
            <a:pPr marL="285115" marR="3644265">
              <a:lnSpc>
                <a:spcPct val="118100"/>
              </a:lnSpc>
              <a:spcBef>
                <a:spcPts val="5"/>
              </a:spcBef>
              <a:tabLst>
                <a:tab pos="3503929" algn="l"/>
              </a:tabLst>
            </a:pPr>
            <a:r>
              <a:rPr sz="2000" spc="90" dirty="0">
                <a:latin typeface="Verdana"/>
                <a:cs typeface="Verdana"/>
              </a:rPr>
              <a:t>file_obj.read([count]); </a:t>
            </a:r>
            <a:r>
              <a:rPr sz="2000" spc="215" dirty="0">
                <a:latin typeface="Verdana"/>
                <a:cs typeface="Verdana"/>
              </a:rPr>
              <a:t>file_obj.tell() </a:t>
            </a:r>
            <a:r>
              <a:rPr sz="2000" spc="130" dirty="0">
                <a:latin typeface="Verdana"/>
                <a:cs typeface="Verdana"/>
              </a:rPr>
              <a:t>file_obj.seek(offset[,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from])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4237990"/>
            <a:ext cx="6043930" cy="25450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992505" algn="l"/>
              </a:tabLst>
            </a:pP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os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2840"/>
              </a:lnSpc>
              <a:spcBef>
                <a:spcPts val="155"/>
              </a:spcBef>
              <a:tabLst>
                <a:tab pos="4071620" algn="l"/>
              </a:tabLst>
            </a:pPr>
            <a:r>
              <a:rPr sz="2000" spc="-10" dirty="0">
                <a:latin typeface="Verdana"/>
                <a:cs typeface="Verdana"/>
              </a:rPr>
              <a:t>os.rename(current_file_name,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60" dirty="0">
                <a:latin typeface="Verdana"/>
                <a:cs typeface="Verdana"/>
              </a:rPr>
              <a:t>new_file_name) </a:t>
            </a:r>
            <a:r>
              <a:rPr sz="2000" spc="-10" dirty="0">
                <a:latin typeface="Verdana"/>
                <a:cs typeface="Verdana"/>
              </a:rPr>
              <a:t>os.remove(file_name)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latin typeface="Verdana"/>
                <a:cs typeface="Verdana"/>
              </a:rPr>
              <a:t>os.mkdir("newdir")</a:t>
            </a:r>
            <a:endParaRPr sz="2000">
              <a:latin typeface="Verdana"/>
              <a:cs typeface="Verdana"/>
            </a:endParaRPr>
          </a:p>
          <a:p>
            <a:pPr marL="12700" marR="3364229">
              <a:lnSpc>
                <a:spcPct val="118100"/>
              </a:lnSpc>
              <a:spcBef>
                <a:spcPts val="5"/>
              </a:spcBef>
            </a:pPr>
            <a:r>
              <a:rPr sz="2000" spc="65" dirty="0">
                <a:latin typeface="Verdana"/>
                <a:cs typeface="Verdana"/>
              </a:rPr>
              <a:t>os.chdir("newdir") </a:t>
            </a:r>
            <a:r>
              <a:rPr sz="2000" spc="-10" dirty="0">
                <a:latin typeface="Verdana"/>
                <a:cs typeface="Verdana"/>
              </a:rPr>
              <a:t>os.getcwd() </a:t>
            </a:r>
            <a:r>
              <a:rPr sz="2000" spc="50" dirty="0">
                <a:latin typeface="Verdana"/>
                <a:cs typeface="Verdana"/>
              </a:rPr>
              <a:t>os.rmdir('dirname')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81679" y="425450"/>
            <a:ext cx="2573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65" dirty="0">
                <a:solidFill>
                  <a:srgbClr val="7A9799"/>
                </a:solidFill>
                <a:latin typeface="Verdana"/>
                <a:cs typeface="Verdana"/>
              </a:rPr>
              <a:t>Vào/ra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tập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55" dirty="0">
                <a:solidFill>
                  <a:srgbClr val="7A9799"/>
                </a:solidFill>
                <a:latin typeface="Verdana"/>
                <a:cs typeface="Verdana"/>
              </a:rPr>
              <a:t>tin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409" y="1658406"/>
            <a:ext cx="8368243" cy="3052236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81679" y="425450"/>
            <a:ext cx="2573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65" dirty="0">
                <a:solidFill>
                  <a:srgbClr val="7A9799"/>
                </a:solidFill>
                <a:latin typeface="Verdana"/>
                <a:cs typeface="Verdana"/>
              </a:rPr>
              <a:t>Vào/ra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tập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55" dirty="0">
                <a:solidFill>
                  <a:srgbClr val="7A9799"/>
                </a:solidFill>
                <a:latin typeface="Verdana"/>
                <a:cs typeface="Verdana"/>
              </a:rPr>
              <a:t>tin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490" y="1548130"/>
            <a:ext cx="8098790" cy="464312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81679" y="425450"/>
            <a:ext cx="2573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65" dirty="0">
                <a:solidFill>
                  <a:srgbClr val="7A9799"/>
                </a:solidFill>
                <a:latin typeface="Verdana"/>
                <a:cs typeface="Verdana"/>
              </a:rPr>
              <a:t>Vào/ra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tập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55" dirty="0">
                <a:solidFill>
                  <a:srgbClr val="7A9799"/>
                </a:solidFill>
                <a:latin typeface="Verdana"/>
                <a:cs typeface="Verdana"/>
              </a:rPr>
              <a:t>tin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09" y="1548130"/>
            <a:ext cx="8690610" cy="230378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20" y="375422"/>
            <a:ext cx="20624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Ngoại</a:t>
            </a:r>
            <a:r>
              <a:rPr spc="-90" dirty="0"/>
              <a:t> </a:t>
            </a:r>
            <a:r>
              <a:rPr spc="-125" dirty="0"/>
              <a:t>lệ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700" y="874644"/>
            <a:ext cx="4497705" cy="8731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95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20" dirty="0">
                <a:latin typeface="Verdana"/>
                <a:cs typeface="Verdana"/>
              </a:rPr>
              <a:t>Lệnh</a:t>
            </a:r>
            <a:endParaRPr sz="2700" dirty="0">
              <a:latin typeface="Verdana"/>
              <a:cs typeface="Verdana"/>
            </a:endParaRPr>
          </a:p>
          <a:p>
            <a:pPr marL="285115">
              <a:lnSpc>
                <a:spcPct val="100000"/>
              </a:lnSpc>
              <a:spcBef>
                <a:spcPts val="439"/>
              </a:spcBef>
              <a:tabLst>
                <a:tab pos="1265555" algn="l"/>
                <a:tab pos="3084195" algn="l"/>
              </a:tabLst>
            </a:pPr>
            <a:r>
              <a:rPr sz="2000" spc="65" dirty="0">
                <a:latin typeface="Verdana"/>
                <a:cs typeface="Verdana"/>
              </a:rPr>
              <a:t>assert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Expression[,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85" dirty="0">
                <a:latin typeface="Verdana"/>
                <a:cs typeface="Verdana"/>
              </a:rPr>
              <a:t>Arguments]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905000"/>
            <a:ext cx="7303134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1535" algn="l"/>
                <a:tab pos="2392045" algn="l"/>
                <a:tab pos="2811145" algn="l"/>
                <a:tab pos="3510915" algn="l"/>
                <a:tab pos="3930650" algn="l"/>
              </a:tabLst>
            </a:pPr>
            <a:r>
              <a:rPr sz="2000" spc="120" dirty="0">
                <a:latin typeface="Verdana"/>
                <a:cs typeface="Verdana"/>
              </a:rPr>
              <a:t>raise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[Exception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0" dirty="0">
                <a:latin typeface="Verdana"/>
                <a:cs typeface="Verdana"/>
              </a:rPr>
              <a:t>[,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args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0" dirty="0">
                <a:latin typeface="Verdana"/>
                <a:cs typeface="Verdana"/>
              </a:rPr>
              <a:t>[,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40" dirty="0">
                <a:latin typeface="Verdana"/>
                <a:cs typeface="Verdana"/>
              </a:rPr>
              <a:t>traceback]]]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35" dirty="0">
                <a:latin typeface="Verdana"/>
                <a:cs typeface="Verdana"/>
              </a:rPr>
              <a:t>try:</a:t>
            </a:r>
            <a:endParaRPr sz="2000" dirty="0">
              <a:latin typeface="Verdana"/>
              <a:cs typeface="Verdana"/>
            </a:endParaRPr>
          </a:p>
          <a:p>
            <a:pPr marL="12700" marR="2943225" indent="420370">
              <a:lnSpc>
                <a:spcPct val="117900"/>
              </a:lnSpc>
              <a:spcBef>
                <a:spcPts val="10"/>
              </a:spcBef>
              <a:tabLst>
                <a:tab pos="992505" algn="l"/>
                <a:tab pos="1412875" algn="l"/>
                <a:tab pos="2112645" algn="l"/>
                <a:tab pos="3651250" algn="l"/>
              </a:tabLst>
            </a:pPr>
            <a:r>
              <a:rPr sz="2000" spc="-25" dirty="0">
                <a:latin typeface="Verdana"/>
                <a:cs typeface="Verdana"/>
              </a:rPr>
              <a:t>You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do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your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operations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here; except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35" dirty="0">
                <a:latin typeface="Verdana"/>
                <a:cs typeface="Verdana"/>
              </a:rPr>
              <a:t>ExceptionI:</a:t>
            </a:r>
            <a:endParaRPr sz="2000" dirty="0">
              <a:latin typeface="Verdana"/>
              <a:cs typeface="Verdana"/>
            </a:endParaRPr>
          </a:p>
          <a:p>
            <a:pPr marL="12700" marR="144145" indent="420370">
              <a:lnSpc>
                <a:spcPct val="117900"/>
              </a:lnSpc>
              <a:spcBef>
                <a:spcPts val="10"/>
              </a:spcBef>
              <a:tabLst>
                <a:tab pos="852169" algn="l"/>
                <a:tab pos="992505" algn="l"/>
                <a:tab pos="1692910" algn="l"/>
                <a:tab pos="2112645" algn="l"/>
                <a:tab pos="3792220" algn="l"/>
                <a:tab pos="4491990" algn="l"/>
                <a:tab pos="5611495" algn="l"/>
                <a:tab pos="6311265" algn="l"/>
              </a:tabLst>
            </a:pPr>
            <a:r>
              <a:rPr sz="2000" spc="300" dirty="0">
                <a:latin typeface="Verdana"/>
                <a:cs typeface="Verdana"/>
              </a:rPr>
              <a:t>If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there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70" dirty="0">
                <a:latin typeface="Verdana"/>
                <a:cs typeface="Verdana"/>
              </a:rPr>
              <a:t>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0" dirty="0">
                <a:latin typeface="Verdana"/>
                <a:cs typeface="Verdana"/>
              </a:rPr>
              <a:t>ExceptionI,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then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execute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65" dirty="0">
                <a:latin typeface="Verdana"/>
                <a:cs typeface="Verdana"/>
              </a:rPr>
              <a:t>this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85" dirty="0">
                <a:latin typeface="Verdana"/>
                <a:cs typeface="Verdana"/>
              </a:rPr>
              <a:t>block. </a:t>
            </a:r>
            <a:r>
              <a:rPr sz="2000" spc="-10" dirty="0">
                <a:latin typeface="Verdana"/>
                <a:cs typeface="Verdana"/>
              </a:rPr>
              <a:t>except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50" dirty="0">
                <a:latin typeface="Verdana"/>
                <a:cs typeface="Verdana"/>
              </a:rPr>
              <a:t>ExceptionII:</a:t>
            </a:r>
            <a:endParaRPr sz="2000" dirty="0">
              <a:latin typeface="Verdana"/>
              <a:cs typeface="Verdana"/>
            </a:endParaRPr>
          </a:p>
          <a:p>
            <a:pPr marL="12700" marR="5080" indent="420370">
              <a:lnSpc>
                <a:spcPct val="117900"/>
              </a:lnSpc>
              <a:spcBef>
                <a:spcPts val="10"/>
              </a:spcBef>
              <a:tabLst>
                <a:tab pos="852169" algn="l"/>
                <a:tab pos="1692910" algn="l"/>
                <a:tab pos="2112645" algn="l"/>
                <a:tab pos="3931285" algn="l"/>
                <a:tab pos="4631055" algn="l"/>
                <a:tab pos="5750560" algn="l"/>
                <a:tab pos="6450330" algn="l"/>
              </a:tabLst>
            </a:pPr>
            <a:r>
              <a:rPr sz="2000" spc="300" dirty="0">
                <a:latin typeface="Verdana"/>
                <a:cs typeface="Verdana"/>
              </a:rPr>
              <a:t>If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there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70" dirty="0">
                <a:latin typeface="Verdana"/>
                <a:cs typeface="Verdana"/>
              </a:rPr>
              <a:t>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5" dirty="0">
                <a:latin typeface="Verdana"/>
                <a:cs typeface="Verdana"/>
              </a:rPr>
              <a:t>ExceptionII,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then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execute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60" dirty="0">
                <a:latin typeface="Verdana"/>
                <a:cs typeface="Verdana"/>
              </a:rPr>
              <a:t>this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85" dirty="0">
                <a:latin typeface="Verdana"/>
                <a:cs typeface="Verdana"/>
              </a:rPr>
              <a:t>block. </a:t>
            </a:r>
            <a:r>
              <a:rPr sz="2000" spc="105" dirty="0">
                <a:latin typeface="Verdana"/>
                <a:cs typeface="Verdana"/>
              </a:rPr>
              <a:t>else:</a:t>
            </a:r>
            <a:endParaRPr sz="2000" dirty="0">
              <a:latin typeface="Verdana"/>
              <a:cs typeface="Verdana"/>
            </a:endParaRPr>
          </a:p>
          <a:p>
            <a:pPr marL="12700" marR="5080" indent="420370">
              <a:lnSpc>
                <a:spcPct val="117900"/>
              </a:lnSpc>
              <a:spcBef>
                <a:spcPts val="10"/>
              </a:spcBef>
              <a:tabLst>
                <a:tab pos="852169" algn="l"/>
                <a:tab pos="1692910" algn="l"/>
                <a:tab pos="2112645" algn="l"/>
                <a:tab pos="2531745" algn="l"/>
                <a:tab pos="3931285" algn="l"/>
                <a:tab pos="4631055" algn="l"/>
                <a:tab pos="5750560" algn="l"/>
                <a:tab pos="6450330" algn="l"/>
              </a:tabLst>
            </a:pPr>
            <a:r>
              <a:rPr sz="2000" spc="300" dirty="0">
                <a:latin typeface="Verdana"/>
                <a:cs typeface="Verdana"/>
              </a:rPr>
              <a:t>If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there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70" dirty="0">
                <a:latin typeface="Verdana"/>
                <a:cs typeface="Verdana"/>
              </a:rPr>
              <a:t>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no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exception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then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execute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60" dirty="0">
                <a:latin typeface="Verdana"/>
                <a:cs typeface="Verdana"/>
              </a:rPr>
              <a:t>this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85" dirty="0">
                <a:latin typeface="Verdana"/>
                <a:cs typeface="Verdana"/>
              </a:rPr>
              <a:t>block. </a:t>
            </a:r>
            <a:r>
              <a:rPr sz="2000" spc="220" dirty="0">
                <a:latin typeface="Verdana"/>
                <a:cs typeface="Verdana"/>
              </a:rPr>
              <a:t>finally:</a:t>
            </a:r>
            <a:endParaRPr sz="2000" dirty="0">
              <a:latin typeface="Verdana"/>
              <a:cs typeface="Verdana"/>
            </a:endParaRPr>
          </a:p>
          <a:p>
            <a:pPr marL="433070">
              <a:lnSpc>
                <a:spcPct val="100000"/>
              </a:lnSpc>
              <a:spcBef>
                <a:spcPts val="440"/>
              </a:spcBef>
              <a:tabLst>
                <a:tab pos="1132205" algn="l"/>
                <a:tab pos="1971675" algn="l"/>
                <a:tab pos="2951480" algn="l"/>
                <a:tab pos="3372485" algn="l"/>
              </a:tabLst>
            </a:pPr>
            <a:r>
              <a:rPr sz="2000" spc="45" dirty="0">
                <a:latin typeface="Verdana"/>
                <a:cs typeface="Verdana"/>
              </a:rPr>
              <a:t>This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would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always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be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executed.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3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180" dirty="0"/>
              <a:t>Giới</a:t>
            </a:r>
            <a:r>
              <a:rPr sz="2700" spc="-95" dirty="0"/>
              <a:t> </a:t>
            </a:r>
            <a:r>
              <a:rPr sz="2700" spc="-10" dirty="0"/>
              <a:t>thiệu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b="1" spc="-380" dirty="0">
                <a:latin typeface="Tahoma"/>
                <a:cs typeface="Tahoma"/>
              </a:rPr>
              <a:t>Lập</a:t>
            </a:r>
            <a:r>
              <a:rPr sz="2700" b="1" spc="-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trình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căn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400" dirty="0">
                <a:latin typeface="Tahoma"/>
                <a:cs typeface="Tahoma"/>
              </a:rPr>
              <a:t>bản</a:t>
            </a:r>
            <a:endParaRPr sz="2700" dirty="0">
              <a:latin typeface="Tahoma"/>
              <a:cs typeface="Tahom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/>
              <a:t>Các</a:t>
            </a:r>
            <a:r>
              <a:rPr sz="2700" spc="-105" dirty="0"/>
              <a:t> </a:t>
            </a:r>
            <a:r>
              <a:rPr sz="2700" spc="-204" dirty="0"/>
              <a:t>kiểu</a:t>
            </a:r>
            <a:r>
              <a:rPr sz="2700" spc="-100" dirty="0"/>
              <a:t> </a:t>
            </a:r>
            <a:r>
              <a:rPr sz="2700" spc="-180" dirty="0"/>
              <a:t>dữ</a:t>
            </a:r>
            <a:r>
              <a:rPr sz="2700" spc="-90" dirty="0"/>
              <a:t> </a:t>
            </a:r>
            <a:r>
              <a:rPr sz="2700" spc="-175" dirty="0"/>
              <a:t>liệu</a:t>
            </a:r>
            <a:r>
              <a:rPr sz="2700" spc="-100" dirty="0"/>
              <a:t> </a:t>
            </a:r>
            <a:r>
              <a:rPr sz="2700" spc="-20" dirty="0"/>
              <a:t>phức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0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195" dirty="0"/>
              <a:t>hướng</a:t>
            </a:r>
            <a:r>
              <a:rPr sz="2700" spc="-85" dirty="0"/>
              <a:t> </a:t>
            </a:r>
            <a:r>
              <a:rPr sz="2700" spc="-165" dirty="0"/>
              <a:t>đối</a:t>
            </a:r>
            <a:r>
              <a:rPr sz="2700" spc="-95" dirty="0"/>
              <a:t> </a:t>
            </a:r>
            <a:r>
              <a:rPr sz="2700" spc="-85" dirty="0"/>
              <a:t>tượng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0" dirty="0"/>
              <a:t>Vào/ra,</a:t>
            </a:r>
            <a:r>
              <a:rPr sz="2700" spc="-75" dirty="0"/>
              <a:t> </a:t>
            </a:r>
            <a:r>
              <a:rPr sz="2700" spc="-204" dirty="0"/>
              <a:t>ngoại</a:t>
            </a:r>
            <a:r>
              <a:rPr sz="2700" spc="-75" dirty="0"/>
              <a:t> </a:t>
            </a:r>
            <a:r>
              <a:rPr sz="2700" spc="-25" dirty="0"/>
              <a:t>lệ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75" dirty="0"/>
              <a:t>mạng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5" dirty="0"/>
              <a:t>Web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/>
              <a:t>Python-</a:t>
            </a:r>
            <a:r>
              <a:rPr sz="2700" spc="-40" dirty="0"/>
              <a:t>MySQL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5" dirty="0"/>
              <a:t>Giao</a:t>
            </a:r>
            <a:r>
              <a:rPr sz="2700" spc="-90" dirty="0"/>
              <a:t> </a:t>
            </a:r>
            <a:r>
              <a:rPr sz="2700" spc="-195" dirty="0"/>
              <a:t>diện</a:t>
            </a:r>
            <a:r>
              <a:rPr sz="2700" spc="-90" dirty="0"/>
              <a:t> </a:t>
            </a:r>
            <a:r>
              <a:rPr sz="2700" spc="-25" dirty="0"/>
              <a:t>GUI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35" dirty="0"/>
              <a:t>Vẽ</a:t>
            </a:r>
            <a:r>
              <a:rPr sz="2700" spc="-114" dirty="0"/>
              <a:t> </a:t>
            </a:r>
            <a:r>
              <a:rPr sz="2700" spc="-175" dirty="0"/>
              <a:t>đồ</a:t>
            </a:r>
            <a:r>
              <a:rPr sz="2700" spc="-95" dirty="0"/>
              <a:t> </a:t>
            </a:r>
            <a:r>
              <a:rPr sz="2700" spc="-25" dirty="0"/>
              <a:t>thị</a:t>
            </a:r>
            <a:endParaRPr sz="27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4920" y="425450"/>
            <a:ext cx="1527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Ngoại</a:t>
            </a:r>
            <a:r>
              <a:rPr sz="3300" spc="-9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25" dirty="0">
                <a:solidFill>
                  <a:srgbClr val="7A9799"/>
                </a:solidFill>
                <a:latin typeface="Verdana"/>
                <a:cs typeface="Verdana"/>
              </a:rPr>
              <a:t>lệ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09" y="1632750"/>
            <a:ext cx="8435928" cy="3708303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4920" y="425450"/>
            <a:ext cx="1527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Ngoại</a:t>
            </a:r>
            <a:r>
              <a:rPr sz="3300" spc="-9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25" dirty="0">
                <a:solidFill>
                  <a:srgbClr val="7A9799"/>
                </a:solidFill>
                <a:latin typeface="Verdana"/>
                <a:cs typeface="Verdana"/>
              </a:rPr>
              <a:t>lệ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881" y="1661048"/>
            <a:ext cx="8518122" cy="3336531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4920" y="425450"/>
            <a:ext cx="1527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Ngoại</a:t>
            </a:r>
            <a:r>
              <a:rPr sz="3300" spc="-9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25" dirty="0">
                <a:solidFill>
                  <a:srgbClr val="7A9799"/>
                </a:solidFill>
                <a:latin typeface="Verdana"/>
                <a:cs typeface="Verdana"/>
              </a:rPr>
              <a:t>lệ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650" y="1548130"/>
            <a:ext cx="7396480" cy="476758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731520" y="1828800"/>
            <a:ext cx="7680960" cy="39319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3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180" dirty="0"/>
              <a:t>Giới</a:t>
            </a:r>
            <a:r>
              <a:rPr sz="2700" spc="-95" dirty="0"/>
              <a:t> </a:t>
            </a:r>
            <a:r>
              <a:rPr sz="2700" spc="-10" dirty="0"/>
              <a:t>thiệu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210" dirty="0"/>
              <a:t>căn</a:t>
            </a:r>
            <a:r>
              <a:rPr sz="2700" spc="-95" dirty="0"/>
              <a:t> </a:t>
            </a:r>
            <a:r>
              <a:rPr sz="2700" spc="-25" dirty="0"/>
              <a:t>bản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/>
              <a:t>Các</a:t>
            </a:r>
            <a:r>
              <a:rPr sz="2700" spc="-105" dirty="0"/>
              <a:t> </a:t>
            </a:r>
            <a:r>
              <a:rPr sz="2700" spc="-204" dirty="0"/>
              <a:t>kiểu</a:t>
            </a:r>
            <a:r>
              <a:rPr sz="2700" spc="-100" dirty="0"/>
              <a:t> </a:t>
            </a:r>
            <a:r>
              <a:rPr sz="2700" spc="-180" dirty="0"/>
              <a:t>dữ</a:t>
            </a:r>
            <a:r>
              <a:rPr sz="2700" spc="-90" dirty="0"/>
              <a:t> </a:t>
            </a:r>
            <a:r>
              <a:rPr sz="2700" spc="-175" dirty="0"/>
              <a:t>liệu</a:t>
            </a:r>
            <a:r>
              <a:rPr sz="2700" spc="-100" dirty="0"/>
              <a:t> </a:t>
            </a:r>
            <a:r>
              <a:rPr sz="2700" spc="-20" dirty="0"/>
              <a:t>phức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0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195" dirty="0"/>
              <a:t>hướng</a:t>
            </a:r>
            <a:r>
              <a:rPr sz="2700" spc="-85" dirty="0"/>
              <a:t> </a:t>
            </a:r>
            <a:r>
              <a:rPr sz="2700" spc="-165" dirty="0"/>
              <a:t>đối</a:t>
            </a:r>
            <a:r>
              <a:rPr sz="2700" spc="-95" dirty="0"/>
              <a:t> </a:t>
            </a:r>
            <a:r>
              <a:rPr sz="2700" spc="-85" dirty="0"/>
              <a:t>tượng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0" dirty="0"/>
              <a:t>Vào/ra,</a:t>
            </a:r>
            <a:r>
              <a:rPr sz="2700" spc="-75" dirty="0"/>
              <a:t> </a:t>
            </a:r>
            <a:r>
              <a:rPr sz="2700" spc="-204" dirty="0"/>
              <a:t>ngoại</a:t>
            </a:r>
            <a:r>
              <a:rPr sz="2700" spc="-75" dirty="0"/>
              <a:t> </a:t>
            </a:r>
            <a:r>
              <a:rPr sz="2700" spc="-25" dirty="0"/>
              <a:t>lệ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b="1" spc="-380" dirty="0">
                <a:latin typeface="Tahoma"/>
                <a:cs typeface="Tahoma"/>
              </a:rPr>
              <a:t>Lập</a:t>
            </a:r>
            <a:r>
              <a:rPr sz="2700" b="1" spc="-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trình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300" dirty="0">
                <a:latin typeface="Tahoma"/>
                <a:cs typeface="Tahoma"/>
              </a:rPr>
              <a:t>mạng</a:t>
            </a:r>
            <a:endParaRPr sz="2700" dirty="0">
              <a:latin typeface="Tahoma"/>
              <a:cs typeface="Tahom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5" dirty="0"/>
              <a:t>Web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/>
              <a:t>Python-</a:t>
            </a:r>
            <a:r>
              <a:rPr sz="2700" spc="-40" dirty="0"/>
              <a:t>MySQL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5" dirty="0"/>
              <a:t>Giao</a:t>
            </a:r>
            <a:r>
              <a:rPr sz="2700" spc="-90" dirty="0"/>
              <a:t> </a:t>
            </a:r>
            <a:r>
              <a:rPr sz="2700" spc="-195" dirty="0"/>
              <a:t>diện</a:t>
            </a:r>
            <a:r>
              <a:rPr sz="2700" spc="-90" dirty="0"/>
              <a:t> </a:t>
            </a:r>
            <a:r>
              <a:rPr sz="2700" spc="-25" dirty="0"/>
              <a:t>GUI</a:t>
            </a:r>
            <a:endParaRPr sz="2700" dirty="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35" dirty="0"/>
              <a:t>Vẽ</a:t>
            </a:r>
            <a:r>
              <a:rPr sz="2700" spc="-114" dirty="0"/>
              <a:t> </a:t>
            </a:r>
            <a:r>
              <a:rPr sz="2700" spc="-175" dirty="0"/>
              <a:t>đồ</a:t>
            </a:r>
            <a:r>
              <a:rPr sz="2700" spc="-95" dirty="0"/>
              <a:t> </a:t>
            </a:r>
            <a:r>
              <a:rPr sz="2700" spc="-25" dirty="0"/>
              <a:t>thị</a:t>
            </a:r>
            <a:endParaRPr sz="27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867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Socket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510" y="1871979"/>
            <a:ext cx="7094220" cy="165608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9610" y="425450"/>
            <a:ext cx="26765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Nghi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0" dirty="0">
                <a:solidFill>
                  <a:srgbClr val="7A9799"/>
                </a:solidFill>
                <a:latin typeface="Verdana"/>
                <a:cs typeface="Verdana"/>
              </a:rPr>
              <a:t>thức</a:t>
            </a:r>
            <a:r>
              <a:rPr sz="3300" spc="-10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65" dirty="0">
                <a:solidFill>
                  <a:srgbClr val="7A9799"/>
                </a:solidFill>
                <a:latin typeface="Verdana"/>
                <a:cs typeface="Verdana"/>
              </a:rPr>
              <a:t>TCP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679" y="1512569"/>
            <a:ext cx="4070350" cy="527558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191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Nghi</a:t>
            </a:r>
            <a:r>
              <a:rPr spc="-100" dirty="0"/>
              <a:t> </a:t>
            </a:r>
            <a:r>
              <a:rPr spc="-229" dirty="0"/>
              <a:t>thức</a:t>
            </a:r>
            <a:r>
              <a:rPr spc="-95" dirty="0"/>
              <a:t> </a:t>
            </a:r>
            <a:r>
              <a:rPr spc="-285" dirty="0"/>
              <a:t>UDP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6570" y="1550669"/>
            <a:ext cx="5527039" cy="510921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152400"/>
            <a:ext cx="768096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Socket</a:t>
            </a:r>
            <a:r>
              <a:rPr spc="-120" dirty="0"/>
              <a:t> </a:t>
            </a:r>
            <a:r>
              <a:rPr spc="-245" dirty="0"/>
              <a:t>trong</a:t>
            </a:r>
            <a:r>
              <a:rPr spc="-110" dirty="0"/>
              <a:t> </a:t>
            </a:r>
            <a:r>
              <a:rPr spc="-2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359" y="1126490"/>
            <a:ext cx="5666740" cy="4396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24610" algn="r">
              <a:lnSpc>
                <a:spcPts val="1664"/>
              </a:lnSpc>
              <a:spcBef>
                <a:spcPts val="100"/>
              </a:spcBef>
            </a:pPr>
            <a:endParaRPr sz="1600" dirty="0">
              <a:latin typeface="Georgia"/>
              <a:cs typeface="Georgia"/>
            </a:endParaRPr>
          </a:p>
          <a:p>
            <a:pPr marL="323215" indent="-272415">
              <a:lnSpc>
                <a:spcPts val="2985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25" dirty="0">
                <a:latin typeface="Verdana"/>
                <a:cs typeface="Verdana"/>
              </a:rPr>
              <a:t>Mô-</a:t>
            </a:r>
            <a:r>
              <a:rPr sz="2700" spc="-210" dirty="0">
                <a:latin typeface="Verdana"/>
                <a:cs typeface="Verdana"/>
              </a:rPr>
              <a:t>đun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35" dirty="0">
                <a:latin typeface="Verdana"/>
                <a:cs typeface="Verdana"/>
              </a:rPr>
              <a:t>socket</a:t>
            </a:r>
            <a:endParaRPr sz="27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440"/>
              </a:spcBef>
              <a:tabLst>
                <a:tab pos="1303655" algn="l"/>
              </a:tabLst>
            </a:pPr>
            <a:r>
              <a:rPr sz="2000" spc="-10" dirty="0">
                <a:latin typeface="Verdana"/>
                <a:cs typeface="Verdana"/>
              </a:rPr>
              <a:t>import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socket</a:t>
            </a:r>
            <a:endParaRPr sz="2000" dirty="0">
              <a:latin typeface="Verdana"/>
              <a:cs typeface="Verdana"/>
            </a:endParaRPr>
          </a:p>
          <a:p>
            <a:pPr marL="323215" marR="30480" indent="-273050">
              <a:lnSpc>
                <a:spcPct val="115599"/>
              </a:lnSpc>
              <a:spcBef>
                <a:spcPts val="1925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  <a:tab pos="2842260" algn="l"/>
              </a:tabLst>
            </a:pPr>
            <a:r>
              <a:rPr sz="2700" spc="-190" dirty="0">
                <a:latin typeface="Verdana"/>
                <a:cs typeface="Verdana"/>
              </a:rPr>
              <a:t>Phương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thức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socket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(s)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phía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server </a:t>
            </a:r>
            <a:r>
              <a:rPr sz="2000" spc="-10" dirty="0">
                <a:latin typeface="Verdana"/>
                <a:cs typeface="Verdana"/>
              </a:rPr>
              <a:t>s.bind((hostname,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5" dirty="0">
                <a:latin typeface="Verdana"/>
                <a:cs typeface="Verdana"/>
              </a:rPr>
              <a:t>port)) </a:t>
            </a:r>
            <a:r>
              <a:rPr sz="2000" spc="100" dirty="0">
                <a:latin typeface="Verdana"/>
                <a:cs typeface="Verdana"/>
              </a:rPr>
              <a:t>s.listen(backlog)</a:t>
            </a:r>
            <a:endParaRPr sz="20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439"/>
              </a:spcBef>
            </a:pPr>
            <a:r>
              <a:rPr sz="2000" spc="70" dirty="0">
                <a:latin typeface="Verdana"/>
                <a:cs typeface="Verdana"/>
              </a:rPr>
              <a:t>s.accept()</a:t>
            </a:r>
            <a:endParaRPr sz="20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spcBef>
                <a:spcPts val="243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190" dirty="0">
                <a:latin typeface="Verdana"/>
                <a:cs typeface="Verdana"/>
              </a:rPr>
              <a:t>Phương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thức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socket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(s)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phía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client</a:t>
            </a:r>
            <a:endParaRPr sz="2700" dirty="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430"/>
              </a:spcBef>
              <a:tabLst>
                <a:tab pos="3122295" algn="l"/>
              </a:tabLst>
            </a:pPr>
            <a:r>
              <a:rPr sz="2000" spc="-10" dirty="0">
                <a:latin typeface="Verdana"/>
                <a:cs typeface="Verdana"/>
              </a:rPr>
              <a:t>s.connect(hostname,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75" dirty="0">
                <a:latin typeface="Verdana"/>
                <a:cs typeface="Verdana"/>
              </a:rPr>
              <a:t>port)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Socket</a:t>
            </a:r>
            <a:r>
              <a:rPr spc="-120" dirty="0"/>
              <a:t> </a:t>
            </a:r>
            <a:r>
              <a:rPr spc="-245" dirty="0"/>
              <a:t>trong</a:t>
            </a:r>
            <a:r>
              <a:rPr spc="-110" dirty="0"/>
              <a:t> </a:t>
            </a:r>
            <a:r>
              <a:rPr spc="-2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126490"/>
            <a:ext cx="5361940" cy="3459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35685" algn="r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Georgia"/>
              <a:cs typeface="Georgia"/>
            </a:endParaRPr>
          </a:p>
          <a:p>
            <a:pPr marL="297815" marR="17780" indent="-273050">
              <a:lnSpc>
                <a:spcPct val="1172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  <a:tab pos="2258060" algn="l"/>
                <a:tab pos="2538095" algn="l"/>
                <a:tab pos="3096895" algn="l"/>
                <a:tab pos="3517900" algn="l"/>
                <a:tab pos="4496435" algn="l"/>
              </a:tabLst>
            </a:pPr>
            <a:r>
              <a:rPr sz="2700" spc="-190" dirty="0">
                <a:latin typeface="Verdana"/>
                <a:cs typeface="Verdana"/>
              </a:rPr>
              <a:t>Phương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thức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socket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(s)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chung </a:t>
            </a:r>
            <a:r>
              <a:rPr sz="2000" spc="95" dirty="0">
                <a:latin typeface="Verdana"/>
                <a:cs typeface="Verdana"/>
              </a:rPr>
              <a:t>s.recv(buflen[,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45" dirty="0">
                <a:latin typeface="Verdana"/>
                <a:cs typeface="Verdana"/>
              </a:rPr>
              <a:t>flags]) </a:t>
            </a:r>
            <a:r>
              <a:rPr sz="2000" spc="40" dirty="0">
                <a:latin typeface="Verdana"/>
                <a:cs typeface="Verdana"/>
              </a:rPr>
              <a:t>s.send(data[,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40" dirty="0">
                <a:latin typeface="Verdana"/>
                <a:cs typeface="Verdana"/>
              </a:rPr>
              <a:t>flags]) </a:t>
            </a:r>
            <a:r>
              <a:rPr sz="2000" spc="50" dirty="0">
                <a:latin typeface="Verdana"/>
                <a:cs typeface="Verdana"/>
              </a:rPr>
              <a:t>s.recvfrom(buflen[,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45" dirty="0">
                <a:latin typeface="Verdana"/>
                <a:cs typeface="Verdana"/>
              </a:rPr>
              <a:t>flags]) </a:t>
            </a:r>
            <a:r>
              <a:rPr sz="2000" spc="85" dirty="0">
                <a:latin typeface="Verdana"/>
                <a:cs typeface="Verdana"/>
              </a:rPr>
              <a:t>s.sendto(data[,flags],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0" dirty="0">
                <a:latin typeface="Verdana"/>
                <a:cs typeface="Verdana"/>
              </a:rPr>
              <a:t>(addr,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90" dirty="0">
                <a:latin typeface="Verdana"/>
                <a:cs typeface="Verdana"/>
              </a:rPr>
              <a:t>port)) </a:t>
            </a:r>
            <a:r>
              <a:rPr sz="2000" spc="125" dirty="0">
                <a:latin typeface="Verdana"/>
                <a:cs typeface="Verdana"/>
              </a:rPr>
              <a:t>s.close()</a:t>
            </a:r>
            <a:endParaRPr sz="2000" dirty="0">
              <a:latin typeface="Verdana"/>
              <a:cs typeface="Verdana"/>
            </a:endParaRPr>
          </a:p>
          <a:p>
            <a:pPr marL="297815" marR="856615">
              <a:lnSpc>
                <a:spcPct val="117900"/>
              </a:lnSpc>
            </a:pPr>
            <a:r>
              <a:rPr sz="2000" spc="-10" dirty="0">
                <a:latin typeface="Verdana"/>
                <a:cs typeface="Verdana"/>
              </a:rPr>
              <a:t>socket.gethostname() </a:t>
            </a:r>
            <a:r>
              <a:rPr sz="2000" spc="-55" dirty="0">
                <a:latin typeface="Verdana"/>
                <a:cs typeface="Verdana"/>
              </a:rPr>
              <a:t>socket.gethostbyname(hostname)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8059" y="4749800"/>
            <a:ext cx="5441949" cy="191008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02889" y="425450"/>
            <a:ext cx="33947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10" dirty="0">
                <a:solidFill>
                  <a:srgbClr val="7A9799"/>
                </a:solidFill>
                <a:latin typeface="Verdana"/>
                <a:cs typeface="Verdana"/>
              </a:rPr>
              <a:t>Hello</a:t>
            </a:r>
            <a:r>
              <a:rPr sz="3300" spc="-12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60" dirty="0">
                <a:solidFill>
                  <a:srgbClr val="7A9799"/>
                </a:solidFill>
                <a:latin typeface="Verdana"/>
                <a:cs typeface="Verdana"/>
              </a:rPr>
              <a:t>server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85" dirty="0">
                <a:solidFill>
                  <a:srgbClr val="7A9799"/>
                </a:solidFill>
                <a:latin typeface="Verdana"/>
                <a:cs typeface="Verdana"/>
              </a:rPr>
              <a:t>(TCP)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1543050"/>
            <a:ext cx="8100059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32989" y="425450"/>
            <a:ext cx="4469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10" dirty="0">
                <a:solidFill>
                  <a:srgbClr val="7A9799"/>
                </a:solidFill>
                <a:latin typeface="Verdana"/>
                <a:cs typeface="Verdana"/>
              </a:rPr>
              <a:t>Trình</a:t>
            </a:r>
            <a:r>
              <a:rPr sz="3300" spc="-10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0" dirty="0">
                <a:solidFill>
                  <a:srgbClr val="7A9799"/>
                </a:solidFill>
                <a:latin typeface="Verdana"/>
                <a:cs typeface="Verdana"/>
              </a:rPr>
              <a:t>thông</a:t>
            </a:r>
            <a:r>
              <a:rPr sz="3300" spc="-9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0" dirty="0">
                <a:solidFill>
                  <a:srgbClr val="7A9799"/>
                </a:solidFill>
                <a:latin typeface="Verdana"/>
                <a:cs typeface="Verdana"/>
              </a:rPr>
              <a:t>dịch</a:t>
            </a:r>
            <a:r>
              <a:rPr sz="3300" spc="-10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04" dirty="0">
                <a:solidFill>
                  <a:srgbClr val="7A9799"/>
                </a:solidFill>
                <a:latin typeface="Verdana"/>
                <a:cs typeface="Verdana"/>
              </a:rPr>
              <a:t>Python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78" y="2057400"/>
            <a:ext cx="862323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82900" y="425450"/>
            <a:ext cx="32353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04" dirty="0">
                <a:solidFill>
                  <a:srgbClr val="7A9799"/>
                </a:solidFill>
                <a:latin typeface="Verdana"/>
                <a:cs typeface="Verdana"/>
              </a:rPr>
              <a:t>Hello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15" dirty="0">
                <a:solidFill>
                  <a:srgbClr val="7A9799"/>
                </a:solidFill>
                <a:latin typeface="Verdana"/>
                <a:cs typeface="Verdana"/>
              </a:rPr>
              <a:t>client</a:t>
            </a:r>
            <a:r>
              <a:rPr sz="3300" spc="-9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90" dirty="0">
                <a:solidFill>
                  <a:srgbClr val="7A9799"/>
                </a:solidFill>
                <a:latin typeface="Verdana"/>
                <a:cs typeface="Verdana"/>
              </a:rPr>
              <a:t>(TCP)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719" y="1636753"/>
            <a:ext cx="8113294" cy="3237852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646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Hello</a:t>
            </a:r>
            <a:r>
              <a:rPr spc="-110" dirty="0"/>
              <a:t> </a:t>
            </a:r>
            <a:r>
              <a:rPr spc="-260" dirty="0"/>
              <a:t>server</a:t>
            </a:r>
            <a:r>
              <a:rPr spc="-105" dirty="0"/>
              <a:t> </a:t>
            </a:r>
            <a:r>
              <a:rPr spc="-265" dirty="0"/>
              <a:t>(UDP)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79" y="1548130"/>
            <a:ext cx="84645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6469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Hello</a:t>
            </a:r>
            <a:r>
              <a:rPr spc="-95" dirty="0"/>
              <a:t> </a:t>
            </a:r>
            <a:r>
              <a:rPr spc="-210" dirty="0"/>
              <a:t>client</a:t>
            </a:r>
            <a:r>
              <a:rPr spc="-90" dirty="0"/>
              <a:t> </a:t>
            </a:r>
            <a:r>
              <a:rPr spc="-275" dirty="0"/>
              <a:t>(UDP)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409" y="1512569"/>
            <a:ext cx="8397240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80" y="627379"/>
            <a:ext cx="81178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Cài</a:t>
            </a:r>
            <a:r>
              <a:rPr spc="-110" dirty="0"/>
              <a:t> </a:t>
            </a:r>
            <a:r>
              <a:rPr spc="-220" dirty="0"/>
              <a:t>đặt</a:t>
            </a:r>
            <a:r>
              <a:rPr spc="-110" dirty="0"/>
              <a:t> </a:t>
            </a:r>
            <a:r>
              <a:rPr spc="-260" dirty="0"/>
              <a:t>server</a:t>
            </a:r>
            <a:r>
              <a:rPr spc="-120" dirty="0"/>
              <a:t> </a:t>
            </a:r>
            <a:r>
              <a:rPr spc="-250" dirty="0"/>
              <a:t>phục</a:t>
            </a:r>
            <a:r>
              <a:rPr spc="-110" dirty="0"/>
              <a:t> </a:t>
            </a:r>
            <a:r>
              <a:rPr spc="-285" dirty="0"/>
              <a:t>vụ</a:t>
            </a:r>
            <a:r>
              <a:rPr spc="-114" dirty="0"/>
              <a:t> </a:t>
            </a:r>
            <a:r>
              <a:rPr spc="-250" dirty="0"/>
              <a:t>cùng</a:t>
            </a:r>
            <a:r>
              <a:rPr spc="-114" dirty="0"/>
              <a:t> </a:t>
            </a:r>
            <a:r>
              <a:rPr spc="-210" dirty="0"/>
              <a:t>lúc</a:t>
            </a:r>
            <a:r>
              <a:rPr spc="-114" dirty="0"/>
              <a:t> </a:t>
            </a:r>
            <a:r>
              <a:rPr spc="-240" dirty="0"/>
              <a:t>nhiều</a:t>
            </a:r>
            <a:r>
              <a:rPr spc="-114" dirty="0"/>
              <a:t> </a:t>
            </a:r>
            <a:r>
              <a:rPr spc="-145" dirty="0"/>
              <a:t>client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0509" y="1629409"/>
            <a:ext cx="86753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85115" algn="l"/>
              </a:tabLst>
            </a:pPr>
            <a:r>
              <a:rPr sz="2700" spc="-190" dirty="0">
                <a:latin typeface="Verdana"/>
                <a:cs typeface="Verdana"/>
              </a:rPr>
              <a:t>Phương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thức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cài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đặt: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luồng,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tiến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con,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bất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đồng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bộ</a:t>
            </a:r>
            <a:endParaRPr sz="27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65" y="2485390"/>
            <a:ext cx="8484870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49120" y="425450"/>
            <a:ext cx="54343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Cài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5" dirty="0">
                <a:solidFill>
                  <a:srgbClr val="7A9799"/>
                </a:solidFill>
                <a:latin typeface="Verdana"/>
                <a:cs typeface="Verdana"/>
              </a:rPr>
              <a:t>đặt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Echo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60" dirty="0">
                <a:solidFill>
                  <a:srgbClr val="7A9799"/>
                </a:solidFill>
                <a:latin typeface="Verdana"/>
                <a:cs typeface="Verdana"/>
              </a:rPr>
              <a:t>server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15" dirty="0">
                <a:solidFill>
                  <a:srgbClr val="7A9799"/>
                </a:solidFill>
                <a:latin typeface="Verdana"/>
                <a:cs typeface="Verdana"/>
              </a:rPr>
              <a:t>với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70" dirty="0">
                <a:solidFill>
                  <a:srgbClr val="7A9799"/>
                </a:solidFill>
                <a:latin typeface="Verdana"/>
                <a:cs typeface="Verdana"/>
              </a:rPr>
              <a:t>luồng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20" y="1512569"/>
            <a:ext cx="855091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300" y="425450"/>
            <a:ext cx="68694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60" dirty="0">
                <a:solidFill>
                  <a:srgbClr val="7A9799"/>
                </a:solidFill>
                <a:latin typeface="Verdana"/>
                <a:cs typeface="Verdana"/>
              </a:rPr>
              <a:t>Cài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15" dirty="0">
                <a:solidFill>
                  <a:srgbClr val="7A9799"/>
                </a:solidFill>
                <a:latin typeface="Verdana"/>
                <a:cs typeface="Verdana"/>
              </a:rPr>
              <a:t>đặt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0" dirty="0">
                <a:solidFill>
                  <a:srgbClr val="7A9799"/>
                </a:solidFill>
                <a:latin typeface="Verdana"/>
                <a:cs typeface="Verdana"/>
              </a:rPr>
              <a:t>Echo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60" dirty="0">
                <a:solidFill>
                  <a:srgbClr val="7A9799"/>
                </a:solidFill>
                <a:latin typeface="Verdana"/>
                <a:cs typeface="Verdana"/>
              </a:rPr>
              <a:t>server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15" dirty="0">
                <a:solidFill>
                  <a:srgbClr val="7A9799"/>
                </a:solidFill>
                <a:latin typeface="Verdana"/>
                <a:cs typeface="Verdana"/>
              </a:rPr>
              <a:t>với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0" dirty="0">
                <a:solidFill>
                  <a:srgbClr val="7A9799"/>
                </a:solidFill>
                <a:latin typeface="Verdana"/>
                <a:cs typeface="Verdana"/>
              </a:rPr>
              <a:t>tiến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5" dirty="0">
                <a:solidFill>
                  <a:srgbClr val="7A9799"/>
                </a:solidFill>
                <a:latin typeface="Verdana"/>
                <a:cs typeface="Verdana"/>
              </a:rPr>
              <a:t>trình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con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39" y="1535430"/>
            <a:ext cx="7020559" cy="526161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0070" y="425450"/>
            <a:ext cx="54705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Cài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5" dirty="0">
                <a:solidFill>
                  <a:srgbClr val="7A9799"/>
                </a:solidFill>
                <a:latin typeface="Verdana"/>
                <a:cs typeface="Verdana"/>
              </a:rPr>
              <a:t>đặt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Echo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60" dirty="0">
                <a:solidFill>
                  <a:srgbClr val="7A9799"/>
                </a:solidFill>
                <a:latin typeface="Verdana"/>
                <a:cs typeface="Verdana"/>
              </a:rPr>
              <a:t>server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15" dirty="0">
                <a:solidFill>
                  <a:srgbClr val="7A9799"/>
                </a:solidFill>
                <a:latin typeface="Verdana"/>
                <a:cs typeface="Verdana"/>
              </a:rPr>
              <a:t>với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70" dirty="0">
                <a:solidFill>
                  <a:srgbClr val="7A9799"/>
                </a:solidFill>
                <a:latin typeface="Verdana"/>
                <a:cs typeface="Verdana"/>
              </a:rPr>
              <a:t>select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989" y="1515110"/>
            <a:ext cx="6774180" cy="529844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8850" y="425450"/>
            <a:ext cx="72129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Lập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9" dirty="0">
                <a:solidFill>
                  <a:srgbClr val="7A9799"/>
                </a:solidFill>
                <a:latin typeface="Verdana"/>
                <a:cs typeface="Verdana"/>
              </a:rPr>
              <a:t>trình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9" dirty="0">
                <a:solidFill>
                  <a:srgbClr val="7A9799"/>
                </a:solidFill>
                <a:latin typeface="Verdana"/>
                <a:cs typeface="Verdana"/>
              </a:rPr>
              <a:t>giao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0" dirty="0">
                <a:solidFill>
                  <a:srgbClr val="7A9799"/>
                </a:solidFill>
                <a:latin typeface="Verdana"/>
                <a:cs typeface="Verdana"/>
              </a:rPr>
              <a:t>tiếp</a:t>
            </a:r>
            <a:r>
              <a:rPr sz="3300" spc="-10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các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0" dirty="0">
                <a:solidFill>
                  <a:srgbClr val="7A9799"/>
                </a:solidFill>
                <a:latin typeface="Verdana"/>
                <a:cs typeface="Verdana"/>
              </a:rPr>
              <a:t>dịch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85" dirty="0">
                <a:solidFill>
                  <a:srgbClr val="7A9799"/>
                </a:solidFill>
                <a:latin typeface="Verdana"/>
                <a:cs typeface="Verdana"/>
              </a:rPr>
              <a:t>vụ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85" dirty="0">
                <a:solidFill>
                  <a:srgbClr val="7A9799"/>
                </a:solidFill>
                <a:latin typeface="Verdana"/>
                <a:cs typeface="Verdana"/>
              </a:rPr>
              <a:t>Internet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990" y="1510030"/>
            <a:ext cx="7777480" cy="521335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6139" y="425450"/>
            <a:ext cx="73977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75" dirty="0">
                <a:solidFill>
                  <a:srgbClr val="7A9799"/>
                </a:solidFill>
                <a:latin typeface="Verdana"/>
                <a:cs typeface="Verdana"/>
              </a:rPr>
              <a:t>Lấy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90" dirty="0">
                <a:solidFill>
                  <a:srgbClr val="7A9799"/>
                </a:solidFill>
                <a:latin typeface="Verdana"/>
                <a:cs typeface="Verdana"/>
              </a:rPr>
              <a:t>giờ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00" dirty="0">
                <a:solidFill>
                  <a:srgbClr val="7A9799"/>
                </a:solidFill>
                <a:latin typeface="Verdana"/>
                <a:cs typeface="Verdana"/>
              </a:rPr>
              <a:t>từ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60" dirty="0">
                <a:solidFill>
                  <a:srgbClr val="7A9799"/>
                </a:solidFill>
                <a:latin typeface="Verdana"/>
                <a:cs typeface="Verdana"/>
              </a:rPr>
              <a:t>server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00" dirty="0">
                <a:solidFill>
                  <a:srgbClr val="7A9799"/>
                </a:solidFill>
                <a:latin typeface="Verdana"/>
                <a:cs typeface="Verdana"/>
              </a:rPr>
              <a:t>thời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gian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trên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75" dirty="0">
                <a:solidFill>
                  <a:srgbClr val="7A9799"/>
                </a:solidFill>
                <a:latin typeface="Verdana"/>
                <a:cs typeface="Verdana"/>
              </a:rPr>
              <a:t>Internet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24" y="1609255"/>
            <a:ext cx="8079497" cy="2006878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9290" y="425450"/>
            <a:ext cx="778890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04" dirty="0">
                <a:solidFill>
                  <a:srgbClr val="7A9799"/>
                </a:solidFill>
                <a:latin typeface="Verdana"/>
                <a:cs typeface="Verdana"/>
              </a:rPr>
              <a:t>Liệt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80" dirty="0">
                <a:solidFill>
                  <a:srgbClr val="7A9799"/>
                </a:solidFill>
                <a:latin typeface="Verdana"/>
                <a:cs typeface="Verdana"/>
              </a:rPr>
              <a:t>kê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0" dirty="0">
                <a:solidFill>
                  <a:srgbClr val="7A9799"/>
                </a:solidFill>
                <a:latin typeface="Verdana"/>
                <a:cs typeface="Verdana"/>
              </a:rPr>
              <a:t>thư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310" dirty="0">
                <a:solidFill>
                  <a:srgbClr val="7A9799"/>
                </a:solidFill>
                <a:latin typeface="Verdana"/>
                <a:cs typeface="Verdana"/>
              </a:rPr>
              <a:t>mục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của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9" dirty="0">
                <a:solidFill>
                  <a:srgbClr val="7A9799"/>
                </a:solidFill>
                <a:latin typeface="Verdana"/>
                <a:cs typeface="Verdana"/>
              </a:rPr>
              <a:t>invite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trên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75" dirty="0">
                <a:solidFill>
                  <a:srgbClr val="7A9799"/>
                </a:solidFill>
                <a:latin typeface="Verdana"/>
                <a:cs typeface="Verdana"/>
              </a:rPr>
              <a:t>FTP</a:t>
            </a:r>
            <a:r>
              <a:rPr sz="3300" spc="-10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70" dirty="0">
                <a:solidFill>
                  <a:srgbClr val="7A9799"/>
                </a:solidFill>
                <a:latin typeface="Verdana"/>
                <a:cs typeface="Verdana"/>
              </a:rPr>
              <a:t>server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364" y="1629899"/>
            <a:ext cx="6562540" cy="33690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867788"/>
            <a:ext cx="68453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Thực</a:t>
            </a:r>
            <a:r>
              <a:rPr spc="-110" dirty="0"/>
              <a:t> </a:t>
            </a:r>
            <a:r>
              <a:rPr spc="-210" dirty="0"/>
              <a:t>thi</a:t>
            </a:r>
            <a:r>
              <a:rPr spc="-105" dirty="0"/>
              <a:t> </a:t>
            </a:r>
            <a:r>
              <a:rPr spc="-225" dirty="0"/>
              <a:t>chương</a:t>
            </a:r>
            <a:r>
              <a:rPr spc="-100" dirty="0"/>
              <a:t> </a:t>
            </a:r>
            <a:r>
              <a:rPr spc="-225" dirty="0"/>
              <a:t>trình</a:t>
            </a:r>
            <a:r>
              <a:rPr spc="-110" dirty="0"/>
              <a:t> </a:t>
            </a:r>
            <a:r>
              <a:rPr spc="-2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359" y="1447800"/>
            <a:ext cx="8711565" cy="389255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239395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Georgia"/>
              <a:cs typeface="Georgia"/>
            </a:endParaRPr>
          </a:p>
          <a:p>
            <a:pPr marL="323215" marR="43180" indent="-273050">
              <a:lnSpc>
                <a:spcPts val="291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54" dirty="0">
                <a:latin typeface="Verdana"/>
                <a:cs typeface="Verdana"/>
              </a:rPr>
              <a:t>Soạn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thảo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chương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trình: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PyCharm,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spc="-240" dirty="0">
                <a:latin typeface="Verdana"/>
                <a:cs typeface="Verdana"/>
              </a:rPr>
              <a:t>Geany,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notepad++, </a:t>
            </a:r>
            <a:r>
              <a:rPr sz="2700" spc="-215" dirty="0">
                <a:latin typeface="Verdana"/>
                <a:cs typeface="Verdana"/>
              </a:rPr>
              <a:t>Nano,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204" dirty="0" err="1">
                <a:latin typeface="Verdana"/>
                <a:cs typeface="Verdana"/>
              </a:rPr>
              <a:t>Gedit</a:t>
            </a:r>
            <a:r>
              <a:rPr sz="2700" spc="-204" dirty="0">
                <a:latin typeface="Verdana"/>
                <a:cs typeface="Verdana"/>
              </a:rPr>
              <a:t>,</a:t>
            </a:r>
            <a:r>
              <a:rPr lang="vi-VN" sz="2700" spc="-204" dirty="0">
                <a:latin typeface="Verdana"/>
                <a:cs typeface="Verdana"/>
              </a:rPr>
              <a:t> </a:t>
            </a:r>
            <a:r>
              <a:rPr lang="vi-VN" sz="2700" spc="-204" dirty="0" err="1">
                <a:latin typeface="Verdana"/>
                <a:cs typeface="Verdana"/>
              </a:rPr>
              <a:t>sublime</a:t>
            </a:r>
            <a:r>
              <a:rPr lang="vi-VN" sz="2700" spc="-204" dirty="0">
                <a:latin typeface="Verdana"/>
                <a:cs typeface="Verdana"/>
              </a:rPr>
              <a:t> </a:t>
            </a:r>
            <a:r>
              <a:rPr lang="vi-VN" sz="2700" spc="-204" dirty="0" err="1">
                <a:latin typeface="Verdana"/>
                <a:cs typeface="Verdana"/>
              </a:rPr>
              <a:t>Text</a:t>
            </a:r>
            <a:r>
              <a:rPr lang="vi-VN" sz="2700" spc="-204" dirty="0">
                <a:latin typeface="Verdana"/>
                <a:cs typeface="Verdana"/>
              </a:rPr>
              <a:t>,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v.v.</a:t>
            </a:r>
            <a:endParaRPr sz="2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Clr>
                <a:srgbClr val="D06248"/>
              </a:buClr>
              <a:buFont typeface="UKIJ Tughra"/>
              <a:buChar char="⚫"/>
            </a:pPr>
            <a:endParaRPr sz="27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210" dirty="0">
                <a:latin typeface="Verdana"/>
                <a:cs typeface="Verdana"/>
              </a:rPr>
              <a:t>Chương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trình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b="1" spc="-10" dirty="0">
                <a:latin typeface="Tahoma"/>
                <a:cs typeface="Tahoma"/>
              </a:rPr>
              <a:t>hello.py</a:t>
            </a:r>
            <a:endParaRPr sz="2700" dirty="0">
              <a:latin typeface="Tahoma"/>
              <a:cs typeface="Tahoma"/>
            </a:endParaRPr>
          </a:p>
          <a:p>
            <a:pPr marL="323215" marR="5580380">
              <a:lnSpc>
                <a:spcPts val="2840"/>
              </a:lnSpc>
              <a:spcBef>
                <a:spcPts val="160"/>
              </a:spcBef>
              <a:tabLst>
                <a:tab pos="1162685" algn="l"/>
                <a:tab pos="2142490" algn="l"/>
              </a:tabLst>
            </a:pPr>
            <a:r>
              <a:rPr sz="2000" spc="-10" dirty="0">
                <a:latin typeface="Verdana"/>
                <a:cs typeface="Verdana"/>
              </a:rPr>
              <a:t>#!/usr/bin/python </a:t>
            </a:r>
            <a:r>
              <a:rPr sz="2000" spc="140" dirty="0">
                <a:latin typeface="Verdana"/>
                <a:cs typeface="Verdana"/>
              </a:rPr>
              <a:t>print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55" dirty="0">
                <a:latin typeface="Verdana"/>
                <a:cs typeface="Verdana"/>
              </a:rPr>
              <a:t>'Hello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60" dirty="0">
                <a:latin typeface="Verdana"/>
                <a:cs typeface="Verdana"/>
              </a:rPr>
              <a:t>World!'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2000" dirty="0">
              <a:latin typeface="Verdana"/>
              <a:cs typeface="Verdana"/>
            </a:endParaRPr>
          </a:p>
          <a:p>
            <a:pPr marL="323215" indent="-272415">
              <a:lnSpc>
                <a:spcPct val="100000"/>
              </a:lnSpc>
              <a:buClr>
                <a:srgbClr val="D06248"/>
              </a:buClr>
              <a:buSzPct val="85185"/>
              <a:buFont typeface="UKIJ Tughra"/>
              <a:buChar char="⚫"/>
              <a:tabLst>
                <a:tab pos="323215" algn="l"/>
              </a:tabLst>
            </a:pPr>
            <a:r>
              <a:rPr sz="2700" spc="-170" dirty="0">
                <a:latin typeface="Verdana"/>
                <a:cs typeface="Verdana"/>
              </a:rPr>
              <a:t>Thực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thi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b="1" spc="-10" dirty="0">
                <a:latin typeface="Tahoma"/>
                <a:cs typeface="Tahoma"/>
              </a:rPr>
              <a:t>hello.py</a:t>
            </a:r>
            <a:endParaRPr sz="27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240" y="5414903"/>
            <a:ext cx="8440420" cy="575309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67510" y="425450"/>
            <a:ext cx="57969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0" dirty="0">
                <a:solidFill>
                  <a:srgbClr val="7A9799"/>
                </a:solidFill>
                <a:latin typeface="Verdana"/>
                <a:cs typeface="Verdana"/>
              </a:rPr>
              <a:t>Download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tập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10" dirty="0">
                <a:solidFill>
                  <a:srgbClr val="7A9799"/>
                </a:solidFill>
                <a:latin typeface="Verdana"/>
                <a:cs typeface="Verdana"/>
              </a:rPr>
              <a:t>tin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00" dirty="0">
                <a:solidFill>
                  <a:srgbClr val="7A9799"/>
                </a:solidFill>
                <a:latin typeface="Verdana"/>
                <a:cs typeface="Verdana"/>
              </a:rPr>
              <a:t>từ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75" dirty="0">
                <a:solidFill>
                  <a:srgbClr val="7A9799"/>
                </a:solidFill>
                <a:latin typeface="Verdana"/>
                <a:cs typeface="Verdana"/>
              </a:rPr>
              <a:t>FTP</a:t>
            </a:r>
            <a:r>
              <a:rPr sz="3300" spc="-10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65" dirty="0">
                <a:solidFill>
                  <a:srgbClr val="7A9799"/>
                </a:solidFill>
                <a:latin typeface="Verdana"/>
                <a:cs typeface="Verdana"/>
              </a:rPr>
              <a:t>server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350" y="1625947"/>
            <a:ext cx="5840171" cy="3987452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Upload</a:t>
            </a:r>
            <a:r>
              <a:rPr spc="-110" dirty="0"/>
              <a:t> </a:t>
            </a:r>
            <a:r>
              <a:rPr spc="-250" dirty="0"/>
              <a:t>tập</a:t>
            </a:r>
            <a:r>
              <a:rPr spc="-105" dirty="0"/>
              <a:t> </a:t>
            </a:r>
            <a:r>
              <a:rPr spc="-210" dirty="0"/>
              <a:t>tin</a:t>
            </a:r>
            <a:r>
              <a:rPr spc="-110" dirty="0"/>
              <a:t> </a:t>
            </a:r>
            <a:r>
              <a:rPr spc="-225" dirty="0"/>
              <a:t>lên</a:t>
            </a:r>
            <a:r>
              <a:rPr spc="-110" dirty="0"/>
              <a:t> </a:t>
            </a:r>
            <a:r>
              <a:rPr spc="-170" dirty="0"/>
              <a:t>FTP</a:t>
            </a:r>
            <a:r>
              <a:rPr spc="-110" dirty="0"/>
              <a:t> </a:t>
            </a:r>
            <a:r>
              <a:rPr spc="-270" dirty="0"/>
              <a:t>server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530" y="1649119"/>
            <a:ext cx="7633540" cy="334543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450" y="425450"/>
            <a:ext cx="6755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0" dirty="0">
                <a:solidFill>
                  <a:srgbClr val="7A9799"/>
                </a:solidFill>
                <a:latin typeface="Verdana"/>
                <a:cs typeface="Verdana"/>
              </a:rPr>
              <a:t>Gửi</a:t>
            </a:r>
            <a:r>
              <a:rPr sz="3300" spc="-13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60" dirty="0">
                <a:solidFill>
                  <a:srgbClr val="7A9799"/>
                </a:solidFill>
                <a:latin typeface="Verdana"/>
                <a:cs typeface="Verdana"/>
              </a:rPr>
              <a:t>email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5" dirty="0">
                <a:solidFill>
                  <a:srgbClr val="7A9799"/>
                </a:solidFill>
                <a:latin typeface="Verdana"/>
                <a:cs typeface="Verdana"/>
              </a:rPr>
              <a:t>sử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dụng</a:t>
            </a:r>
            <a:r>
              <a:rPr sz="3300" spc="-12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0" dirty="0">
                <a:solidFill>
                  <a:srgbClr val="7A9799"/>
                </a:solidFill>
                <a:latin typeface="Verdana"/>
                <a:cs typeface="Verdana"/>
              </a:rPr>
              <a:t>SMTP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của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85" dirty="0">
                <a:solidFill>
                  <a:srgbClr val="7A9799"/>
                </a:solidFill>
                <a:latin typeface="Verdana"/>
                <a:cs typeface="Verdana"/>
              </a:rPr>
              <a:t>Google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34110"/>
            <a:ext cx="6888480" cy="529844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23389" y="425450"/>
            <a:ext cx="56851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Đọc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email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00" dirty="0">
                <a:solidFill>
                  <a:srgbClr val="7A9799"/>
                </a:solidFill>
                <a:latin typeface="Verdana"/>
                <a:cs typeface="Verdana"/>
              </a:rPr>
              <a:t>từ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POP3</a:t>
            </a:r>
            <a:r>
              <a:rPr sz="3300" spc="-12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của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90" dirty="0">
                <a:solidFill>
                  <a:srgbClr val="7A9799"/>
                </a:solidFill>
                <a:latin typeface="Verdana"/>
                <a:cs typeface="Verdana"/>
              </a:rPr>
              <a:t>Google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210" y="1557019"/>
            <a:ext cx="6549390" cy="448945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6089" y="425450"/>
            <a:ext cx="56616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4" dirty="0">
                <a:solidFill>
                  <a:srgbClr val="7A9799"/>
                </a:solidFill>
                <a:latin typeface="Verdana"/>
                <a:cs typeface="Verdana"/>
              </a:rPr>
              <a:t>Đọc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65" dirty="0">
                <a:solidFill>
                  <a:srgbClr val="7A9799"/>
                </a:solidFill>
                <a:latin typeface="Verdana"/>
                <a:cs typeface="Verdana"/>
              </a:rPr>
              <a:t>email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00" dirty="0">
                <a:solidFill>
                  <a:srgbClr val="7A9799"/>
                </a:solidFill>
                <a:latin typeface="Verdana"/>
                <a:cs typeface="Verdana"/>
              </a:rPr>
              <a:t>từ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25" dirty="0">
                <a:solidFill>
                  <a:srgbClr val="7A9799"/>
                </a:solidFill>
                <a:latin typeface="Verdana"/>
                <a:cs typeface="Verdana"/>
              </a:rPr>
              <a:t>IMAP</a:t>
            </a:r>
            <a:r>
              <a:rPr sz="3300" spc="-10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50" dirty="0">
                <a:solidFill>
                  <a:srgbClr val="7A9799"/>
                </a:solidFill>
                <a:latin typeface="Verdana"/>
                <a:cs typeface="Verdana"/>
              </a:rPr>
              <a:t>của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190" dirty="0">
                <a:solidFill>
                  <a:srgbClr val="7A9799"/>
                </a:solidFill>
                <a:latin typeface="Verdana"/>
                <a:cs typeface="Verdana"/>
              </a:rPr>
              <a:t>Google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154776"/>
            <a:ext cx="6479540" cy="527431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6830" y="425450"/>
            <a:ext cx="651573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75" dirty="0">
                <a:solidFill>
                  <a:srgbClr val="7A9799"/>
                </a:solidFill>
                <a:latin typeface="Verdana"/>
                <a:cs typeface="Verdana"/>
              </a:rPr>
              <a:t>HTTP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75" dirty="0">
                <a:solidFill>
                  <a:srgbClr val="7A9799"/>
                </a:solidFill>
                <a:latin typeface="Verdana"/>
                <a:cs typeface="Verdana"/>
              </a:rPr>
              <a:t>GET:</a:t>
            </a:r>
            <a:r>
              <a:rPr sz="3300" spc="-114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15" dirty="0">
                <a:solidFill>
                  <a:srgbClr val="7A9799"/>
                </a:solidFill>
                <a:latin typeface="Verdana"/>
                <a:cs typeface="Verdana"/>
              </a:rPr>
              <a:t>tải</a:t>
            </a:r>
            <a:r>
              <a:rPr sz="3300" spc="-105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45" dirty="0">
                <a:solidFill>
                  <a:srgbClr val="7A9799"/>
                </a:solidFill>
                <a:latin typeface="Verdana"/>
                <a:cs typeface="Verdana"/>
              </a:rPr>
              <a:t>trang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70" dirty="0">
                <a:solidFill>
                  <a:srgbClr val="7A9799"/>
                </a:solidFill>
                <a:latin typeface="Verdana"/>
                <a:cs typeface="Verdana"/>
              </a:rPr>
              <a:t>Web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00" dirty="0">
                <a:solidFill>
                  <a:srgbClr val="7A9799"/>
                </a:solidFill>
                <a:latin typeface="Verdana"/>
                <a:cs typeface="Verdana"/>
              </a:rPr>
              <a:t>từ</a:t>
            </a:r>
            <a:r>
              <a:rPr sz="3300" spc="-110" dirty="0">
                <a:solidFill>
                  <a:srgbClr val="7A9799"/>
                </a:solidFill>
                <a:latin typeface="Verdana"/>
                <a:cs typeface="Verdana"/>
              </a:rPr>
              <a:t> </a:t>
            </a:r>
            <a:r>
              <a:rPr sz="3300" spc="-270" dirty="0">
                <a:solidFill>
                  <a:srgbClr val="7A9799"/>
                </a:solidFill>
                <a:latin typeface="Verdana"/>
                <a:cs typeface="Verdana"/>
              </a:rPr>
              <a:t>server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450" y="1548130"/>
            <a:ext cx="6751320" cy="270002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HTTP</a:t>
            </a:r>
            <a:r>
              <a:rPr spc="-95" dirty="0"/>
              <a:t> </a:t>
            </a:r>
            <a:r>
              <a:rPr spc="-310" dirty="0"/>
              <a:t>HEAD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079" y="1613291"/>
            <a:ext cx="6245487" cy="2649316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7025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HTTP</a:t>
            </a:r>
            <a:r>
              <a:rPr spc="-135" dirty="0"/>
              <a:t> </a:t>
            </a:r>
            <a:r>
              <a:rPr spc="-280" dirty="0"/>
              <a:t>POST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583689"/>
            <a:ext cx="889508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Nội</a:t>
            </a:r>
            <a:r>
              <a:rPr spc="-114" dirty="0"/>
              <a:t> </a:t>
            </a:r>
            <a:r>
              <a:rPr spc="-27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0515" indent="-272415">
              <a:lnSpc>
                <a:spcPct val="100000"/>
              </a:lnSpc>
              <a:spcBef>
                <a:spcPts val="439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180" dirty="0"/>
              <a:t>Giới</a:t>
            </a:r>
            <a:r>
              <a:rPr sz="2700" spc="-95" dirty="0"/>
              <a:t> </a:t>
            </a:r>
            <a:r>
              <a:rPr sz="2700" spc="-10" dirty="0"/>
              <a:t>thiệu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210" dirty="0"/>
              <a:t>căn</a:t>
            </a:r>
            <a:r>
              <a:rPr sz="2700" spc="-95" dirty="0"/>
              <a:t> </a:t>
            </a:r>
            <a:r>
              <a:rPr sz="2700" spc="-25" dirty="0"/>
              <a:t>bản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9" dirty="0"/>
              <a:t>Các</a:t>
            </a:r>
            <a:r>
              <a:rPr sz="2700" spc="-105" dirty="0"/>
              <a:t> </a:t>
            </a:r>
            <a:r>
              <a:rPr sz="2700" spc="-204" dirty="0"/>
              <a:t>kiểu</a:t>
            </a:r>
            <a:r>
              <a:rPr sz="2700" spc="-100" dirty="0"/>
              <a:t> </a:t>
            </a:r>
            <a:r>
              <a:rPr sz="2700" spc="-180" dirty="0"/>
              <a:t>dữ</a:t>
            </a:r>
            <a:r>
              <a:rPr sz="2700" spc="-90" dirty="0"/>
              <a:t> </a:t>
            </a:r>
            <a:r>
              <a:rPr sz="2700" spc="-175" dirty="0"/>
              <a:t>liệu</a:t>
            </a:r>
            <a:r>
              <a:rPr sz="2700" spc="-100" dirty="0"/>
              <a:t> </a:t>
            </a:r>
            <a:r>
              <a:rPr sz="2700" spc="-20" dirty="0"/>
              <a:t>phức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0" dirty="0"/>
              <a:t> </a:t>
            </a:r>
            <a:r>
              <a:rPr sz="2700" spc="-195" dirty="0"/>
              <a:t>trình</a:t>
            </a:r>
            <a:r>
              <a:rPr sz="2700" spc="-90" dirty="0"/>
              <a:t> </a:t>
            </a:r>
            <a:r>
              <a:rPr sz="2700" spc="-195" dirty="0"/>
              <a:t>hướng</a:t>
            </a:r>
            <a:r>
              <a:rPr sz="2700" spc="-85" dirty="0"/>
              <a:t> </a:t>
            </a:r>
            <a:r>
              <a:rPr sz="2700" spc="-165" dirty="0"/>
              <a:t>đối</a:t>
            </a:r>
            <a:r>
              <a:rPr sz="2700" spc="-95" dirty="0"/>
              <a:t> </a:t>
            </a:r>
            <a:r>
              <a:rPr sz="2700" spc="-85" dirty="0"/>
              <a:t>tượng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0" dirty="0"/>
              <a:t>Vào/ra,</a:t>
            </a:r>
            <a:r>
              <a:rPr sz="2700" spc="-75" dirty="0"/>
              <a:t> </a:t>
            </a:r>
            <a:r>
              <a:rPr sz="2700" spc="-204" dirty="0"/>
              <a:t>ngoại</a:t>
            </a:r>
            <a:r>
              <a:rPr sz="2700" spc="-75" dirty="0"/>
              <a:t> </a:t>
            </a:r>
            <a:r>
              <a:rPr sz="2700" spc="-25" dirty="0"/>
              <a:t>lệ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00" dirty="0"/>
              <a:t>Lập</a:t>
            </a:r>
            <a:r>
              <a:rPr sz="2700" spc="-95" dirty="0"/>
              <a:t> </a:t>
            </a:r>
            <a:r>
              <a:rPr sz="2700" spc="-195" dirty="0"/>
              <a:t>trình</a:t>
            </a:r>
            <a:r>
              <a:rPr sz="2700" spc="-95" dirty="0"/>
              <a:t> </a:t>
            </a:r>
            <a:r>
              <a:rPr sz="2700" spc="-275" dirty="0"/>
              <a:t>mạng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b="1" spc="-380" dirty="0">
                <a:latin typeface="Tahoma"/>
                <a:cs typeface="Tahoma"/>
              </a:rPr>
              <a:t>Lập</a:t>
            </a:r>
            <a:r>
              <a:rPr sz="2700" b="1" spc="-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trình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25" dirty="0">
                <a:latin typeface="Tahoma"/>
                <a:cs typeface="Tahoma"/>
              </a:rPr>
              <a:t>Web</a:t>
            </a:r>
            <a:endParaRPr sz="2700">
              <a:latin typeface="Tahoma"/>
              <a:cs typeface="Tahoma"/>
            </a:endParaRPr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20" dirty="0"/>
              <a:t>Python-</a:t>
            </a:r>
            <a:r>
              <a:rPr sz="2700" spc="-40" dirty="0"/>
              <a:t>MySQL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5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15" dirty="0"/>
              <a:t>Giao</a:t>
            </a:r>
            <a:r>
              <a:rPr sz="2700" spc="-90" dirty="0"/>
              <a:t> </a:t>
            </a:r>
            <a:r>
              <a:rPr sz="2700" spc="-195" dirty="0"/>
              <a:t>diện</a:t>
            </a:r>
            <a:r>
              <a:rPr sz="2700" spc="-90" dirty="0"/>
              <a:t> </a:t>
            </a:r>
            <a:r>
              <a:rPr sz="2700" spc="-25" dirty="0"/>
              <a:t>GUI</a:t>
            </a:r>
            <a:endParaRPr sz="2700"/>
          </a:p>
          <a:p>
            <a:pPr marL="310515" indent="-272415">
              <a:lnSpc>
                <a:spcPct val="100000"/>
              </a:lnSpc>
              <a:spcBef>
                <a:spcPts val="34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310515" algn="l"/>
              </a:tabLst>
            </a:pPr>
            <a:r>
              <a:rPr sz="2700" spc="-235" dirty="0"/>
              <a:t>Vẽ</a:t>
            </a:r>
            <a:r>
              <a:rPr sz="2700" spc="-114" dirty="0"/>
              <a:t> </a:t>
            </a:r>
            <a:r>
              <a:rPr sz="2700" spc="-175" dirty="0"/>
              <a:t>đồ</a:t>
            </a:r>
            <a:r>
              <a:rPr sz="2700" spc="-95" dirty="0"/>
              <a:t> </a:t>
            </a:r>
            <a:r>
              <a:rPr sz="2700" spc="-25" dirty="0"/>
              <a:t>thị</a:t>
            </a:r>
            <a:endParaRPr sz="27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189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Lập</a:t>
            </a:r>
            <a:r>
              <a:rPr spc="-100" dirty="0"/>
              <a:t> </a:t>
            </a:r>
            <a:r>
              <a:rPr spc="-229" dirty="0"/>
              <a:t>trình</a:t>
            </a:r>
            <a:r>
              <a:rPr spc="-100" dirty="0"/>
              <a:t> </a:t>
            </a:r>
            <a:r>
              <a:rPr spc="-29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015106"/>
            <a:ext cx="8690610" cy="3492623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269875" algn="ctr"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Georgia"/>
              <a:cs typeface="Georgia"/>
            </a:endParaRPr>
          </a:p>
          <a:p>
            <a:pPr marL="297815" indent="-272415">
              <a:lnSpc>
                <a:spcPct val="100000"/>
              </a:lnSpc>
              <a:spcBef>
                <a:spcPts val="1480"/>
              </a:spcBef>
              <a:buClr>
                <a:srgbClr val="D06248"/>
              </a:buClr>
              <a:buSzPct val="85185"/>
              <a:buFont typeface="UKIJ Tughra"/>
              <a:buChar char="⚫"/>
              <a:tabLst>
                <a:tab pos="297815" algn="l"/>
              </a:tabLst>
            </a:pPr>
            <a:r>
              <a:rPr sz="2700" spc="-250" dirty="0">
                <a:latin typeface="Verdana"/>
                <a:cs typeface="Verdana"/>
              </a:rPr>
              <a:t>CGI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(common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gateway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70" dirty="0">
                <a:latin typeface="Verdana"/>
                <a:cs typeface="Verdana"/>
              </a:rPr>
              <a:t>interface)</a:t>
            </a:r>
            <a:endParaRPr sz="2700" dirty="0">
              <a:latin typeface="Verdana"/>
              <a:cs typeface="Verdana"/>
            </a:endParaRPr>
          </a:p>
          <a:p>
            <a:pPr marL="297815" marR="687070" algn="just">
              <a:lnSpc>
                <a:spcPts val="2590"/>
              </a:lnSpc>
              <a:spcBef>
                <a:spcPts val="710"/>
              </a:spcBef>
            </a:pPr>
            <a:r>
              <a:rPr sz="2400" dirty="0">
                <a:latin typeface="Verdana"/>
                <a:cs typeface="Verdana"/>
              </a:rPr>
              <a:t>Tập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hợp</a:t>
            </a:r>
            <a:r>
              <a:rPr sz="2400" spc="2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các</a:t>
            </a:r>
            <a:r>
              <a:rPr sz="2400" spc="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chuẩn</a:t>
            </a:r>
            <a:r>
              <a:rPr sz="2400" spc="215" dirty="0">
                <a:latin typeface="Verdana"/>
                <a:cs typeface="Verdana"/>
              </a:rPr>
              <a:t> </a:t>
            </a:r>
            <a:r>
              <a:rPr sz="2400" spc="-590" dirty="0">
                <a:latin typeface="Verdana"/>
                <a:cs typeface="Verdana"/>
              </a:rPr>
              <a:t>mà</a:t>
            </a:r>
            <a:r>
              <a:rPr sz="2400" spc="3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nó</a:t>
            </a:r>
            <a:r>
              <a:rPr sz="2400" spc="2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định</a:t>
            </a:r>
            <a:r>
              <a:rPr sz="2400" spc="2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nghĩa</a:t>
            </a:r>
            <a:r>
              <a:rPr sz="2400" spc="2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làm</a:t>
            </a:r>
            <a:r>
              <a:rPr sz="2400" spc="2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thế</a:t>
            </a:r>
            <a:r>
              <a:rPr sz="2400" spc="21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nào </a:t>
            </a:r>
            <a:r>
              <a:rPr sz="2400" dirty="0">
                <a:latin typeface="Verdana"/>
                <a:cs typeface="Verdana"/>
              </a:rPr>
              <a:t>thông</a:t>
            </a:r>
            <a:r>
              <a:rPr sz="2400" spc="375" dirty="0">
                <a:latin typeface="Verdana"/>
                <a:cs typeface="Verdana"/>
              </a:rPr>
              <a:t> </a:t>
            </a:r>
            <a:r>
              <a:rPr sz="2400" spc="265" dirty="0">
                <a:latin typeface="Verdana"/>
                <a:cs typeface="Verdana"/>
              </a:rPr>
              <a:t>tin</a:t>
            </a:r>
            <a:r>
              <a:rPr sz="2400" spc="3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được</a:t>
            </a:r>
            <a:r>
              <a:rPr sz="2400" spc="38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trao</a:t>
            </a:r>
            <a:r>
              <a:rPr sz="2400" spc="38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đổi</a:t>
            </a:r>
            <a:r>
              <a:rPr sz="2400" spc="3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giữa</a:t>
            </a:r>
            <a:r>
              <a:rPr sz="2400" spc="380" dirty="0">
                <a:latin typeface="Verdana"/>
                <a:cs typeface="Verdana"/>
              </a:rPr>
              <a:t> </a:t>
            </a:r>
            <a:r>
              <a:rPr sz="2400" spc="-465" dirty="0">
                <a:latin typeface="Verdana"/>
                <a:cs typeface="Verdana"/>
              </a:rPr>
              <a:t>Web</a:t>
            </a:r>
            <a:r>
              <a:rPr sz="2400" spc="3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server</a:t>
            </a:r>
            <a:r>
              <a:rPr sz="2400" spc="3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và</a:t>
            </a:r>
            <a:r>
              <a:rPr sz="2400" spc="380" dirty="0">
                <a:latin typeface="Verdana"/>
                <a:cs typeface="Verdana"/>
              </a:rPr>
              <a:t> </a:t>
            </a:r>
            <a:r>
              <a:rPr sz="2400" spc="-300" dirty="0">
                <a:latin typeface="Verdana"/>
                <a:cs typeface="Verdana"/>
              </a:rPr>
              <a:t>một </a:t>
            </a:r>
            <a:r>
              <a:rPr sz="2400" spc="-95" dirty="0">
                <a:latin typeface="Verdana"/>
                <a:cs typeface="Verdana"/>
              </a:rPr>
              <a:t>chương</a:t>
            </a:r>
            <a:r>
              <a:rPr sz="2400" spc="340" dirty="0">
                <a:latin typeface="Verdana"/>
                <a:cs typeface="Verdana"/>
              </a:rPr>
              <a:t> </a:t>
            </a:r>
            <a:r>
              <a:rPr sz="2400" spc="175" dirty="0">
                <a:latin typeface="Verdana"/>
                <a:cs typeface="Verdana"/>
              </a:rPr>
              <a:t>trình</a:t>
            </a:r>
            <a:r>
              <a:rPr sz="2400" spc="34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kịch</a:t>
            </a:r>
            <a:r>
              <a:rPr sz="2400" spc="3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bản</a:t>
            </a:r>
            <a:endParaRPr sz="2400" dirty="0">
              <a:latin typeface="Verdana"/>
              <a:cs typeface="Verdana"/>
            </a:endParaRPr>
          </a:p>
          <a:p>
            <a:pPr marL="297815" marR="17780">
              <a:lnSpc>
                <a:spcPts val="2590"/>
              </a:lnSpc>
              <a:spcBef>
                <a:spcPts val="680"/>
              </a:spcBef>
              <a:tabLst>
                <a:tab pos="967105" algn="l"/>
                <a:tab pos="1469390" algn="l"/>
                <a:tab pos="1637030" algn="l"/>
                <a:tab pos="2138680" algn="l"/>
                <a:tab pos="2306320" algn="l"/>
                <a:tab pos="2473325" algn="l"/>
                <a:tab pos="2807970" algn="l"/>
                <a:tab pos="2975610" algn="l"/>
                <a:tab pos="3142615" algn="l"/>
                <a:tab pos="3477260" algn="l"/>
                <a:tab pos="3644900" algn="l"/>
                <a:tab pos="3979545" algn="l"/>
                <a:tab pos="4314190" algn="l"/>
                <a:tab pos="4648835" algn="l"/>
                <a:tab pos="4815840" algn="l"/>
                <a:tab pos="5485765" algn="l"/>
                <a:tab pos="5987415" algn="l"/>
                <a:tab pos="6155055" algn="l"/>
                <a:tab pos="6656705" algn="l"/>
                <a:tab pos="6824345" algn="l"/>
                <a:tab pos="7325995" algn="l"/>
                <a:tab pos="7493634" algn="l"/>
                <a:tab pos="7660640" algn="l"/>
                <a:tab pos="8162925" algn="l"/>
              </a:tabLst>
            </a:pPr>
            <a:r>
              <a:rPr sz="2400" spc="-25" dirty="0">
                <a:latin typeface="Verdana"/>
                <a:cs typeface="Verdana"/>
              </a:rPr>
              <a:t>Khi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5" dirty="0">
                <a:latin typeface="Verdana"/>
                <a:cs typeface="Verdana"/>
              </a:rPr>
              <a:t>có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300" dirty="0">
                <a:latin typeface="Verdana"/>
                <a:cs typeface="Verdana"/>
              </a:rPr>
              <a:t>một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5" dirty="0">
                <a:latin typeface="Verdana"/>
                <a:cs typeface="Verdana"/>
              </a:rPr>
              <a:t>yêu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5" dirty="0">
                <a:latin typeface="Verdana"/>
                <a:cs typeface="Verdana"/>
              </a:rPr>
              <a:t>cầu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5" dirty="0">
                <a:latin typeface="Verdana"/>
                <a:cs typeface="Verdana"/>
              </a:rPr>
              <a:t>từ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490" dirty="0">
                <a:latin typeface="Verdana"/>
                <a:cs typeface="Verdana"/>
              </a:rPr>
              <a:t>Web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0" dirty="0">
                <a:latin typeface="Verdana"/>
                <a:cs typeface="Verdana"/>
              </a:rPr>
              <a:t>browser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220" dirty="0">
                <a:latin typeface="Verdana"/>
                <a:cs typeface="Verdana"/>
              </a:rPr>
              <a:t>(client)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30" dirty="0">
                <a:latin typeface="Verdana"/>
                <a:cs typeface="Verdana"/>
              </a:rPr>
              <a:t>gửi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85" dirty="0">
                <a:latin typeface="Verdana"/>
                <a:cs typeface="Verdana"/>
              </a:rPr>
              <a:t>đến </a:t>
            </a:r>
            <a:r>
              <a:rPr sz="2400" spc="-490" dirty="0">
                <a:latin typeface="Verdana"/>
                <a:cs typeface="Verdana"/>
              </a:rPr>
              <a:t>Web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90" dirty="0">
                <a:latin typeface="Verdana"/>
                <a:cs typeface="Verdana"/>
              </a:rPr>
              <a:t>server,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35" dirty="0">
                <a:latin typeface="Verdana"/>
                <a:cs typeface="Verdana"/>
              </a:rPr>
              <a:t>thay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240" dirty="0">
                <a:latin typeface="Verdana"/>
                <a:cs typeface="Verdana"/>
              </a:rPr>
              <a:t>vì</a:t>
            </a:r>
            <a:r>
              <a:rPr sz="2400" dirty="0">
                <a:latin typeface="Verdana"/>
                <a:cs typeface="Verdana"/>
              </a:rPr>
              <a:t>		</a:t>
            </a:r>
            <a:r>
              <a:rPr sz="2400" spc="-10" dirty="0">
                <a:latin typeface="Verdana"/>
                <a:cs typeface="Verdana"/>
              </a:rPr>
              <a:t>server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30" dirty="0">
                <a:latin typeface="Verdana"/>
                <a:cs typeface="Verdana"/>
              </a:rPr>
              <a:t>gửi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365" dirty="0">
                <a:latin typeface="Verdana"/>
                <a:cs typeface="Verdana"/>
              </a:rPr>
              <a:t>lại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65" dirty="0">
                <a:latin typeface="Verdana"/>
                <a:cs typeface="Verdana"/>
              </a:rPr>
              <a:t>nội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15" dirty="0">
                <a:latin typeface="Verdana"/>
                <a:cs typeface="Verdana"/>
              </a:rPr>
              <a:t>dung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5" dirty="0">
                <a:latin typeface="Verdana"/>
                <a:cs typeface="Verdana"/>
              </a:rPr>
              <a:t>tập</a:t>
            </a:r>
            <a:r>
              <a:rPr sz="2400" spc="240" dirty="0">
                <a:latin typeface="Verdana"/>
                <a:cs typeface="Verdana"/>
              </a:rPr>
              <a:t>   tin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90" dirty="0">
                <a:latin typeface="Verdana"/>
                <a:cs typeface="Verdana"/>
              </a:rPr>
              <a:t>đến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245" dirty="0">
                <a:latin typeface="Verdana"/>
                <a:cs typeface="Verdana"/>
              </a:rPr>
              <a:t>client,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240" dirty="0">
                <a:latin typeface="Verdana"/>
                <a:cs typeface="Verdana"/>
              </a:rPr>
              <a:t>thì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490" dirty="0">
                <a:latin typeface="Verdana"/>
                <a:cs typeface="Verdana"/>
              </a:rPr>
              <a:t>Web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0" dirty="0">
                <a:latin typeface="Verdana"/>
                <a:cs typeface="Verdana"/>
              </a:rPr>
              <a:t>server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5" dirty="0">
                <a:latin typeface="Verdana"/>
                <a:cs typeface="Verdana"/>
              </a:rPr>
              <a:t>có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5" dirty="0">
                <a:latin typeface="Verdana"/>
                <a:cs typeface="Verdana"/>
              </a:rPr>
              <a:t>thể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80" dirty="0">
                <a:latin typeface="Verdana"/>
                <a:cs typeface="Verdana"/>
              </a:rPr>
              <a:t>gọi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0" dirty="0">
                <a:latin typeface="Verdana"/>
                <a:cs typeface="Verdana"/>
              </a:rPr>
              <a:t>thực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240" dirty="0">
                <a:latin typeface="Verdana"/>
                <a:cs typeface="Verdana"/>
              </a:rPr>
              <a:t>thi </a:t>
            </a:r>
            <a:r>
              <a:rPr sz="2400" spc="-10" dirty="0">
                <a:latin typeface="Verdana"/>
                <a:cs typeface="Verdana"/>
              </a:rPr>
              <a:t>chương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165" dirty="0">
                <a:latin typeface="Verdana"/>
                <a:cs typeface="Verdana"/>
              </a:rPr>
              <a:t>trình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25" dirty="0">
                <a:latin typeface="Verdana"/>
                <a:cs typeface="Verdana"/>
              </a:rPr>
              <a:t>CGI</a:t>
            </a:r>
            <a:r>
              <a:rPr sz="2400" dirty="0">
                <a:latin typeface="Verdana"/>
                <a:cs typeface="Verdana"/>
              </a:rPr>
              <a:t>	và</a:t>
            </a:r>
            <a:r>
              <a:rPr sz="2400" spc="2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output</a:t>
            </a:r>
            <a:r>
              <a:rPr sz="2400" spc="2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của</a:t>
            </a:r>
            <a:r>
              <a:rPr sz="2400" spc="2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chương</a:t>
            </a:r>
            <a:r>
              <a:rPr sz="2400" spc="280" dirty="0">
                <a:latin typeface="Verdana"/>
                <a:cs typeface="Verdana"/>
              </a:rPr>
              <a:t> </a:t>
            </a:r>
            <a:r>
              <a:rPr sz="2400" spc="175" dirty="0">
                <a:latin typeface="Verdana"/>
                <a:cs typeface="Verdana"/>
              </a:rPr>
              <a:t>trình</a:t>
            </a:r>
            <a:r>
              <a:rPr sz="2400" spc="2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CGI</a:t>
            </a:r>
            <a:endParaRPr sz="24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2459" y="4498032"/>
          <a:ext cx="8261349" cy="104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spc="30" dirty="0">
                          <a:latin typeface="Verdana"/>
                          <a:cs typeface="Verdana"/>
                        </a:rPr>
                        <a:t>gửi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365" dirty="0">
                          <a:latin typeface="Verdana"/>
                          <a:cs typeface="Verdana"/>
                        </a:rPr>
                        <a:t>lại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260"/>
                        </a:lnSpc>
                      </a:pPr>
                      <a:r>
                        <a:rPr sz="2400" spc="-25" dirty="0">
                          <a:latin typeface="Verdana"/>
                          <a:cs typeface="Verdana"/>
                        </a:rPr>
                        <a:t>cho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2260"/>
                        </a:lnSpc>
                      </a:pPr>
                      <a:r>
                        <a:rPr sz="2400" spc="220" dirty="0">
                          <a:latin typeface="Verdana"/>
                          <a:cs typeface="Verdana"/>
                        </a:rPr>
                        <a:t>client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22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590"/>
                        </a:lnSpc>
                        <a:spcBef>
                          <a:spcPts val="580"/>
                        </a:spcBef>
                      </a:pPr>
                      <a:r>
                        <a:rPr sz="2400" spc="-80" dirty="0">
                          <a:latin typeface="Verdana"/>
                          <a:cs typeface="Verdana"/>
                        </a:rPr>
                        <a:t>Chương </a:t>
                      </a:r>
                      <a:r>
                        <a:rPr sz="2400" spc="165" dirty="0">
                          <a:latin typeface="Verdana"/>
                          <a:cs typeface="Verdana"/>
                        </a:rPr>
                        <a:t>Script,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736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 indent="-167640">
                        <a:lnSpc>
                          <a:spcPts val="2590"/>
                        </a:lnSpc>
                        <a:spcBef>
                          <a:spcPts val="580"/>
                        </a:spcBef>
                      </a:pPr>
                      <a:r>
                        <a:rPr sz="2400" spc="165" dirty="0">
                          <a:latin typeface="Verdana"/>
                          <a:cs typeface="Verdana"/>
                        </a:rPr>
                        <a:t>trình etc.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0" dirty="0">
                          <a:latin typeface="Verdana"/>
                          <a:cs typeface="Verdana"/>
                        </a:rPr>
                        <a:t>CGI: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30" dirty="0">
                          <a:latin typeface="Verdana"/>
                          <a:cs typeface="Verdana"/>
                        </a:rPr>
                        <a:t>C/C++,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210" dirty="0">
                          <a:latin typeface="Verdana"/>
                          <a:cs typeface="Verdana"/>
                        </a:rPr>
                        <a:t>Perl,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Verdana"/>
                          <a:cs typeface="Verdana"/>
                        </a:rPr>
                        <a:t>Python,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20" dirty="0">
                          <a:latin typeface="Verdana"/>
                          <a:cs typeface="Verdana"/>
                        </a:rPr>
                        <a:t>PHP,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114" dirty="0">
                          <a:latin typeface="Verdana"/>
                          <a:cs typeface="Verdana"/>
                        </a:rPr>
                        <a:t>Shell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Xà bông">
  <a:themeElements>
    <a:clrScheme name="Xà bông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Xà bôn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Xà bông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31</TotalTime>
  <Words>3964</Words>
  <Application>Microsoft Office PowerPoint</Application>
  <PresentationFormat>Trình chiếu Trên màn hình (4:3)</PresentationFormat>
  <Paragraphs>656</Paragraphs>
  <Slides>140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140</vt:i4>
      </vt:variant>
    </vt:vector>
  </HeadingPairs>
  <TitlesOfParts>
    <vt:vector size="149" baseType="lpstr">
      <vt:lpstr>Century Gothic</vt:lpstr>
      <vt:lpstr>Courier New</vt:lpstr>
      <vt:lpstr>Garamond</vt:lpstr>
      <vt:lpstr>Georgia</vt:lpstr>
      <vt:lpstr>Tahoma</vt:lpstr>
      <vt:lpstr>Times New Roman</vt:lpstr>
      <vt:lpstr>UKIJ Tughra</vt:lpstr>
      <vt:lpstr>Verdana</vt:lpstr>
      <vt:lpstr>Xà bông</vt:lpstr>
      <vt:lpstr>NGÔN NGỮ LẬP TRÌNH</vt:lpstr>
      <vt:lpstr>Nội dung</vt:lpstr>
      <vt:lpstr>Nội dung</vt:lpstr>
      <vt:lpstr>Giới thiệu Python</vt:lpstr>
      <vt:lpstr>Giới thiệu Python</vt:lpstr>
      <vt:lpstr>Giới thiệu Python</vt:lpstr>
      <vt:lpstr>Nội dung</vt:lpstr>
      <vt:lpstr>Bản trình bày PowerPoint</vt:lpstr>
      <vt:lpstr>Thực thi chương trình Python</vt:lpstr>
      <vt:lpstr>Cú pháp</vt:lpstr>
      <vt:lpstr>Cú pháp</vt:lpstr>
      <vt:lpstr>Cú pháp</vt:lpstr>
      <vt:lpstr>Cú pháp</vt:lpstr>
      <vt:lpstr>Cú pháp</vt:lpstr>
      <vt:lpstr>Lệnh print trong Python 2</vt:lpstr>
      <vt:lpstr>Lệnh input trong Python</vt:lpstr>
      <vt:lpstr>Biến, kiểu cơ bản, phép toán</vt:lpstr>
      <vt:lpstr>Biến, kiểu cơ bản, phép toán</vt:lpstr>
      <vt:lpstr>Biến, kiểu cơ bản, phép toán</vt:lpstr>
      <vt:lpstr>Biến, kiểu cơ bản, phép toán</vt:lpstr>
      <vt:lpstr>Biến, kiểu cơ bản, phép toán</vt:lpstr>
      <vt:lpstr>Biến, kiểu cơ bản, phép toán</vt:lpstr>
      <vt:lpstr>Cấu trúc điều khiển</vt:lpstr>
      <vt:lpstr>Cấu trúc điều khiển</vt:lpstr>
      <vt:lpstr>Cấu trúc điều khiển</vt:lpstr>
      <vt:lpstr>Hàm</vt:lpstr>
      <vt:lpstr>Hàm</vt:lpstr>
      <vt:lpstr>Bản trình bày PowerPoint</vt:lpstr>
      <vt:lpstr>Bản trình bày PowerPoint</vt:lpstr>
      <vt:lpstr>Bản trình bày PowerPoint</vt:lpstr>
      <vt:lpstr>Bản trình bày PowerPoint</vt:lpstr>
      <vt:lpstr>Nội dung</vt:lpstr>
      <vt:lpstr>Kiểu String</vt:lpstr>
      <vt:lpstr>Kiểu String</vt:lpstr>
      <vt:lpstr>Kiểu String</vt:lpstr>
      <vt:lpstr>Kiểu String</vt:lpstr>
      <vt:lpstr>Kiểu String</vt:lpstr>
      <vt:lpstr>Kiểu List Ordered collection of objects</vt:lpstr>
      <vt:lpstr>Bản trình bày PowerPoint</vt:lpstr>
      <vt:lpstr>Bản trình bày PowerPoint</vt:lpstr>
      <vt:lpstr>Bản trình bày PowerPoint</vt:lpstr>
      <vt:lpstr>Bản trình bày PowerPoint</vt:lpstr>
      <vt:lpstr>Kiểu List</vt:lpstr>
      <vt:lpstr>Bản trình bày PowerPoint</vt:lpstr>
      <vt:lpstr>Kiểu Dictionary An unordered collection of key/value pairs</vt:lpstr>
      <vt:lpstr>Kiểu Dictionary</vt:lpstr>
      <vt:lpstr>Kiểu Dictionary</vt:lpstr>
      <vt:lpstr>Nội dung</vt:lpstr>
      <vt:lpstr>Lập trình hướng đối tượng</vt:lpstr>
      <vt:lpstr>Lập trình hướng đối tượng</vt:lpstr>
      <vt:lpstr>Bản trình bày PowerPoint</vt:lpstr>
      <vt:lpstr>Bản trình bày PowerPoint</vt:lpstr>
      <vt:lpstr>Bản trình bày PowerPoint</vt:lpstr>
      <vt:lpstr>Thuộc tính định nghĩa sẵn</vt:lpstr>
      <vt:lpstr>Bản trình bày PowerPoint</vt:lpstr>
      <vt:lpstr>Kế thừa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Thuộc tính có tên bắt đầu  là thuộc tính ẩn bên trong đối tượng </vt:lpstr>
      <vt:lpstr>Nội dung</vt:lpstr>
      <vt:lpstr>Vào/ra</vt:lpstr>
      <vt:lpstr>Vào/ra tập tin</vt:lpstr>
      <vt:lpstr>Bản trình bày PowerPoint</vt:lpstr>
      <vt:lpstr>Bản trình bày PowerPoint</vt:lpstr>
      <vt:lpstr>Bản trình bày PowerPoint</vt:lpstr>
      <vt:lpstr>Ngoại lệ</vt:lpstr>
      <vt:lpstr>Bản trình bày PowerPoint</vt:lpstr>
      <vt:lpstr>Bản trình bày PowerPoint</vt:lpstr>
      <vt:lpstr>Bản trình bày PowerPoint</vt:lpstr>
      <vt:lpstr>Nội dung</vt:lpstr>
      <vt:lpstr>Socket</vt:lpstr>
      <vt:lpstr>Bản trình bày PowerPoint</vt:lpstr>
      <vt:lpstr>Nghi thức UDP</vt:lpstr>
      <vt:lpstr>Socket trong Python</vt:lpstr>
      <vt:lpstr>Socket trong Python</vt:lpstr>
      <vt:lpstr>Bản trình bày PowerPoint</vt:lpstr>
      <vt:lpstr>Bản trình bày PowerPoint</vt:lpstr>
      <vt:lpstr>Hello server (UDP)</vt:lpstr>
      <vt:lpstr>Hello client (UDP)</vt:lpstr>
      <vt:lpstr>Cài đặt server phục vụ cùng lúc nhiều client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Upload tập tin lên FTP server</vt:lpstr>
      <vt:lpstr>Bản trình bày PowerPoint</vt:lpstr>
      <vt:lpstr>Bản trình bày PowerPoint</vt:lpstr>
      <vt:lpstr>Bản trình bày PowerPoint</vt:lpstr>
      <vt:lpstr>Bản trình bày PowerPoint</vt:lpstr>
      <vt:lpstr>HTTP HEAD</vt:lpstr>
      <vt:lpstr>HTTP POST</vt:lpstr>
      <vt:lpstr>Nội dung</vt:lpstr>
      <vt:lpstr>Lập trình Web</vt:lpstr>
      <vt:lpstr>Lập trình Web</vt:lpstr>
      <vt:lpstr>Lập trình Web</vt:lpstr>
      <vt:lpstr>Lập trình Web</vt:lpstr>
      <vt:lpstr>Lập trình Web</vt:lpstr>
      <vt:lpstr>Lập trình Web</vt:lpstr>
      <vt:lpstr>Lập trình Web</vt:lpstr>
      <vt:lpstr>Lập trình Web</vt:lpstr>
      <vt:lpstr>Nội dung</vt:lpstr>
      <vt:lpstr>Python-MySQL</vt:lpstr>
      <vt:lpstr>Python-MySQL</vt:lpstr>
      <vt:lpstr>Python-MySQL</vt:lpstr>
      <vt:lpstr>Python-MySQL</vt:lpstr>
      <vt:lpstr>Python-MySQL</vt:lpstr>
      <vt:lpstr>Nội dung</vt:lpstr>
      <vt:lpstr>LABEL</vt:lpstr>
      <vt:lpstr>LABEL</vt:lpstr>
      <vt:lpstr>IMAGE</vt:lpstr>
      <vt:lpstr>BUTTON</vt:lpstr>
      <vt:lpstr>MENU</vt:lpstr>
      <vt:lpstr>RADIO BUTTON</vt:lpstr>
      <vt:lpstr>CHECKBOX</vt:lpstr>
      <vt:lpstr>SLIDER</vt:lpstr>
      <vt:lpstr>Bản trình bày PowerPoint</vt:lpstr>
      <vt:lpstr>TEXT AREA</vt:lpstr>
      <vt:lpstr>Nội dung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Vẽ đồ thị với Matplotlib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Pham Nguyen Khang</dc:creator>
  <cp:lastModifiedBy>tung viet</cp:lastModifiedBy>
  <cp:revision>4</cp:revision>
  <dcterms:created xsi:type="dcterms:W3CDTF">2024-03-23T12:49:49Z</dcterms:created>
  <dcterms:modified xsi:type="dcterms:W3CDTF">2024-03-24T22:03:02Z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2019-05-15T00:00:00Z</vt:filetime>
  </property>
  <property fmtid="{D5CDD505-2E9C-101B-9397-08002B2CF9AE}" pid="3" name="Creator">
    <vt:lpwstr>Impress</vt:lpwstr>
  </property>
  <property fmtid="{D5CDD505-2E9C-101B-9397-08002B2CF9AE}" pid="4" name="LastSaved">
    <vt:filetime>2024-03-23T00:00:00Z</vt:filetime>
  </property>
  <property fmtid="{D5CDD505-2E9C-101B-9397-08002B2CF9AE}" pid="5" name="Producer">
    <vt:lpwstr>3-Heights(TM) PDF Security Shell 4.8.25.2 (http://www.pdf-tools.com)</vt:lpwstr>
  </property>
</Properties>
</file>