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69" r:id="rId5"/>
    <p:sldId id="260" r:id="rId6"/>
    <p:sldId id="270" r:id="rId7"/>
    <p:sldId id="278" r:id="rId8"/>
    <p:sldId id="259" r:id="rId9"/>
    <p:sldId id="271" r:id="rId10"/>
    <p:sldId id="272" r:id="rId11"/>
    <p:sldId id="273" r:id="rId12"/>
    <p:sldId id="262" r:id="rId13"/>
    <p:sldId id="27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15F2-F843-4CB5-B4DA-86BE0673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002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Depth Peeling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9D84B-56FE-4620-A247-D7D771AD9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5695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729575"/>
            <a:ext cx="77010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Depth Peeling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 algorithm uses an “implicit sort” to extract multiple depth layers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pass render finds front-most fragment color/depth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successive pass render finds (extracts) the fragment color/depth for the next-nearest fragment on a per pixel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DB630-A2EF-4DD6-8B58-CC380A186251}"/>
              </a:ext>
            </a:extLst>
          </p:cNvPr>
          <p:cNvSpPr txBox="1"/>
          <p:nvPr/>
        </p:nvSpPr>
        <p:spPr>
          <a:xfrm>
            <a:off x="2039796" y="6128425"/>
            <a:ext cx="89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Everitt C. Interactive order-independent transparency. White paper, </a:t>
            </a:r>
            <a:r>
              <a:rPr lang="en-US" i="1" dirty="0" err="1"/>
              <a:t>nVIDIA</a:t>
            </a:r>
            <a:r>
              <a:rPr lang="en-US" i="1" dirty="0"/>
              <a:t>. 2001 May 15;2(6):7.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1880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B285E-B8D3-4500-A854-1889918CA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6" t="31489" r="20292" b="4397"/>
          <a:stretch/>
        </p:blipFill>
        <p:spPr>
          <a:xfrm>
            <a:off x="2120629" y="428016"/>
            <a:ext cx="8667346" cy="585605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77DFF7E-08F7-4386-8835-306C2EDE2B87}"/>
              </a:ext>
            </a:extLst>
          </p:cNvPr>
          <p:cNvSpPr txBox="1"/>
          <p:nvPr/>
        </p:nvSpPr>
        <p:spPr>
          <a:xfrm>
            <a:off x="2047960" y="6284067"/>
            <a:ext cx="89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Everitt C. Interactive order-independent transparency. White paper, </a:t>
            </a:r>
            <a:r>
              <a:rPr lang="en-US" i="1" dirty="0" err="1"/>
              <a:t>nVIDIA</a:t>
            </a:r>
            <a:r>
              <a:rPr lang="en-US" i="1" dirty="0"/>
              <a:t>. 2001 May 15;2(6):7.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5385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881C4E3A-329F-4A20-B291-194B6AD77A33}"/>
              </a:ext>
            </a:extLst>
          </p:cNvPr>
          <p:cNvSpPr txBox="1"/>
          <p:nvPr/>
        </p:nvSpPr>
        <p:spPr>
          <a:xfrm>
            <a:off x="2390861" y="729575"/>
            <a:ext cx="77010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Implementation</a:t>
            </a:r>
          </a:p>
          <a:p>
            <a:endParaRPr lang="en-US" sz="3600" dirty="0"/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dual depth buffers to compare previous nearest fragment with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Shadow mapping is used as read only depth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fast method to compare the values without need for any correction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1E42BA-0085-46DD-BE26-C09E6F941866}"/>
              </a:ext>
            </a:extLst>
          </p:cNvPr>
          <p:cNvSpPr txBox="1"/>
          <p:nvPr/>
        </p:nvSpPr>
        <p:spPr>
          <a:xfrm>
            <a:off x="2039796" y="6128425"/>
            <a:ext cx="89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Everitt C. Interactive order-independent transparency. White paper, </a:t>
            </a:r>
            <a:r>
              <a:rPr lang="en-US" i="1" dirty="0" err="1"/>
              <a:t>nVIDIA</a:t>
            </a:r>
            <a:r>
              <a:rPr lang="en-US" i="1" dirty="0"/>
              <a:t>. 2001 May 15;2(6):7.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2225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565579-E977-4255-9BFA-E60EB90516B1}"/>
              </a:ext>
            </a:extLst>
          </p:cNvPr>
          <p:cNvSpPr txBox="1"/>
          <p:nvPr/>
        </p:nvSpPr>
        <p:spPr>
          <a:xfrm>
            <a:off x="2390861" y="729575"/>
            <a:ext cx="77010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Compositing</a:t>
            </a:r>
          </a:p>
          <a:p>
            <a:endParaRPr lang="en-US" sz="3600" dirty="0"/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we peel, we capture the RGBA, then as a final step, we blend all the layers together from back to front.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Opaque fragments completely overwrite previous transparent ones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Peel from back to front and start with all fully opaque objects which require fewer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transparency without invasive changes to internal data structures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D0F82-2071-4BD0-9557-6D2E32803FB7}"/>
              </a:ext>
            </a:extLst>
          </p:cNvPr>
          <p:cNvSpPr txBox="1"/>
          <p:nvPr/>
        </p:nvSpPr>
        <p:spPr>
          <a:xfrm>
            <a:off x="2039796" y="6128425"/>
            <a:ext cx="89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Everitt C. Interactive order-independent transparency. White paper, </a:t>
            </a:r>
            <a:r>
              <a:rPr lang="en-US" i="1" dirty="0" err="1"/>
              <a:t>nVIDIA</a:t>
            </a:r>
            <a:r>
              <a:rPr lang="en-US" i="1" dirty="0"/>
              <a:t>. 2001 May 15;2(6):7.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46509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245453" y="3154261"/>
            <a:ext cx="7701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THANK YOU!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2" y="914400"/>
            <a:ext cx="770109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Z-buffer (Depth buffer)</a:t>
            </a:r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OpenGL stores depth values in buffer called Z-buffer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Allows to decide whether to draw over a pixel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Depth buffer – just like color buffer that store fragment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Store the depth values within each fragment</a:t>
            </a:r>
          </a:p>
        </p:txBody>
      </p:sp>
    </p:spTree>
    <p:extLst>
      <p:ext uri="{BB962C8B-B14F-4D97-AF65-F5344CB8AC3E}">
        <p14:creationId xmlns:p14="http://schemas.microsoft.com/office/powerpoint/2010/main" val="34665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2" y="914400"/>
            <a:ext cx="7701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Z-buffer (Depth buffer)</a:t>
            </a:r>
          </a:p>
          <a:p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D2F36-365C-4ECC-BD49-A4B1B63ED37C}"/>
              </a:ext>
            </a:extLst>
          </p:cNvPr>
          <p:cNvSpPr/>
          <p:nvPr/>
        </p:nvSpPr>
        <p:spPr>
          <a:xfrm>
            <a:off x="2481943" y="2775857"/>
            <a:ext cx="1485900" cy="79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EFA86-333D-4B8B-92BF-4782347621B1}"/>
              </a:ext>
            </a:extLst>
          </p:cNvPr>
          <p:cNvSpPr/>
          <p:nvPr/>
        </p:nvSpPr>
        <p:spPr>
          <a:xfrm>
            <a:off x="2505162" y="4062524"/>
            <a:ext cx="1485900" cy="79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96392B-8678-4A44-BFB1-41B82FBD0F18}"/>
              </a:ext>
            </a:extLst>
          </p:cNvPr>
          <p:cNvCxnSpPr/>
          <p:nvPr/>
        </p:nvCxnSpPr>
        <p:spPr>
          <a:xfrm>
            <a:off x="5617029" y="1993732"/>
            <a:ext cx="0" cy="429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BB1A-2672-43A8-AE3F-276D4296662F}"/>
              </a:ext>
            </a:extLst>
          </p:cNvPr>
          <p:cNvSpPr/>
          <p:nvPr/>
        </p:nvSpPr>
        <p:spPr>
          <a:xfrm>
            <a:off x="7165522" y="3033032"/>
            <a:ext cx="1485900" cy="79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8AC08-D166-4F43-8A04-4D23FF16402E}"/>
              </a:ext>
            </a:extLst>
          </p:cNvPr>
          <p:cNvSpPr/>
          <p:nvPr/>
        </p:nvSpPr>
        <p:spPr>
          <a:xfrm>
            <a:off x="7613284" y="3458362"/>
            <a:ext cx="1485900" cy="79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2E37E-9B11-488D-84A0-E97EB5722BDC}"/>
              </a:ext>
            </a:extLst>
          </p:cNvPr>
          <p:cNvSpPr/>
          <p:nvPr/>
        </p:nvSpPr>
        <p:spPr>
          <a:xfrm>
            <a:off x="8426088" y="3209805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FE4A1B-67E3-465B-A3B1-94048EC09235}"/>
              </a:ext>
            </a:extLst>
          </p:cNvPr>
          <p:cNvSpPr/>
          <p:nvPr/>
        </p:nvSpPr>
        <p:spPr>
          <a:xfrm>
            <a:off x="8899345" y="361351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973608-00C6-4C50-9806-F2EDDED84B2B}"/>
              </a:ext>
            </a:extLst>
          </p:cNvPr>
          <p:cNvSpPr/>
          <p:nvPr/>
        </p:nvSpPr>
        <p:spPr>
          <a:xfrm>
            <a:off x="8064138" y="35677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914400"/>
            <a:ext cx="82553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Depth testing</a:t>
            </a:r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err="1"/>
              <a:t>glEnable</a:t>
            </a:r>
            <a:r>
              <a:rPr lang="en-IN" sz="2800" dirty="0"/>
              <a:t> and </a:t>
            </a:r>
            <a:r>
              <a:rPr lang="en-IN" sz="2800" dirty="0" err="1"/>
              <a:t>glDisable</a:t>
            </a: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err="1"/>
              <a:t>glEnable</a:t>
            </a:r>
            <a:r>
              <a:rPr lang="en-IN" sz="2800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(GL_DEPTH_TEST);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glClear</a:t>
            </a:r>
            <a:r>
              <a:rPr lang="en-US" sz="2800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 | GL_DEPTH_BUFFER_BIT);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1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436547" y="561269"/>
            <a:ext cx="7701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Transparency problem (non-refractive)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000" dirty="0"/>
              <a:t>Alpha channel gives a way but not perfect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C89BB-57F6-4418-A030-7632A24CEE5E}"/>
              </a:ext>
            </a:extLst>
          </p:cNvPr>
          <p:cNvSpPr/>
          <p:nvPr/>
        </p:nvSpPr>
        <p:spPr>
          <a:xfrm>
            <a:off x="2838450" y="3429000"/>
            <a:ext cx="1485900" cy="7919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FC89C-0938-47B7-AE60-FB8E7646F453}"/>
              </a:ext>
            </a:extLst>
          </p:cNvPr>
          <p:cNvSpPr/>
          <p:nvPr/>
        </p:nvSpPr>
        <p:spPr>
          <a:xfrm>
            <a:off x="3286212" y="3854330"/>
            <a:ext cx="1485900" cy="7919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40D54-C1A1-477D-AAA9-A14FCC90C7EA}"/>
              </a:ext>
            </a:extLst>
          </p:cNvPr>
          <p:cNvSpPr/>
          <p:nvPr/>
        </p:nvSpPr>
        <p:spPr>
          <a:xfrm>
            <a:off x="7867650" y="3809426"/>
            <a:ext cx="1485900" cy="7919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78B80-BABD-4597-A5EE-40F9ADC8BE4A}"/>
              </a:ext>
            </a:extLst>
          </p:cNvPr>
          <p:cNvSpPr/>
          <p:nvPr/>
        </p:nvSpPr>
        <p:spPr>
          <a:xfrm>
            <a:off x="7419888" y="3413458"/>
            <a:ext cx="1485900" cy="79193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99214-A784-4B82-AC82-27357E67030F}"/>
              </a:ext>
            </a:extLst>
          </p:cNvPr>
          <p:cNvCxnSpPr/>
          <p:nvPr/>
        </p:nvCxnSpPr>
        <p:spPr>
          <a:xfrm>
            <a:off x="6017079" y="2743200"/>
            <a:ext cx="0" cy="323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9277BE-AF60-4461-880B-1E65ECFE73CF}"/>
              </a:ext>
            </a:extLst>
          </p:cNvPr>
          <p:cNvSpPr txBox="1"/>
          <p:nvPr/>
        </p:nvSpPr>
        <p:spPr>
          <a:xfrm>
            <a:off x="5032354" y="6112065"/>
            <a:ext cx="19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9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624326" y="495955"/>
            <a:ext cx="7701094" cy="52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Shadow Mapping</a:t>
            </a:r>
          </a:p>
          <a:p>
            <a:endParaRPr lang="en-IN" sz="2800" dirty="0"/>
          </a:p>
          <a:p>
            <a:endParaRPr lang="en-IN" sz="2800" dirty="0"/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18235" algn="l"/>
                <a:tab pos="1118870" algn="l"/>
              </a:tabLst>
            </a:pPr>
            <a:r>
              <a:rPr lang="en-US" sz="2400" spc="-15" dirty="0">
                <a:effectLst/>
                <a:ea typeface="Arial" panose="020B0604020202020204" pitchFamily="34" charset="0"/>
              </a:rPr>
              <a:t>Depth testing from the light’s</a:t>
            </a:r>
            <a:r>
              <a:rPr lang="en-US" sz="2400" spc="-10" dirty="0">
                <a:effectLst/>
                <a:ea typeface="Arial" panose="020B0604020202020204" pitchFamily="34" charset="0"/>
              </a:rPr>
              <a:t> </a:t>
            </a:r>
            <a:r>
              <a:rPr lang="en-US" sz="2400" spc="-15" dirty="0">
                <a:effectLst/>
                <a:ea typeface="Arial" panose="020B0604020202020204" pitchFamily="34" charset="0"/>
              </a:rPr>
              <a:t>point-of-view</a:t>
            </a:r>
            <a:endParaRPr lang="en-IN" sz="2400" spc="-15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spcBef>
                <a:spcPts val="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518285" algn="l"/>
                <a:tab pos="151892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Two pass algorithm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742950" marR="982345" lvl="1" indent="-285750">
              <a:lnSpc>
                <a:spcPct val="96000"/>
              </a:lnSpc>
              <a:spcBef>
                <a:spcPts val="67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518285" algn="l"/>
                <a:tab pos="151892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First, render depth buffer from the light’s</a:t>
            </a:r>
            <a:r>
              <a:rPr lang="en-US" sz="2200" spc="-11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point-of- view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1143000" marR="0" lvl="2" indent="-228600">
              <a:spcBef>
                <a:spcPts val="36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91897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the result is a “depth map” or “shadow</a:t>
            </a:r>
            <a:r>
              <a:rPr lang="en-US" sz="2200" spc="-20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map”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1143000" marR="873760" lvl="2" indent="-228600">
              <a:lnSpc>
                <a:spcPct val="88000"/>
              </a:lnSpc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91897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essentially a 2D function indicating the depth of the closest pixels to the</a:t>
            </a:r>
            <a:r>
              <a:rPr lang="en-US" sz="2200" spc="-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light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spcBef>
                <a:spcPts val="6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518285" algn="l"/>
                <a:tab pos="151892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This depth map is used in the second</a:t>
            </a:r>
            <a:r>
              <a:rPr lang="en-US" sz="2200" spc="-40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pass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endParaRPr lang="en-IN" sz="2800" dirty="0"/>
          </a:p>
          <a:p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94C4E-705D-4D07-AF1C-B9391C8CC480}"/>
              </a:ext>
            </a:extLst>
          </p:cNvPr>
          <p:cNvSpPr txBox="1"/>
          <p:nvPr/>
        </p:nvSpPr>
        <p:spPr>
          <a:xfrm>
            <a:off x="2312057" y="6199645"/>
            <a:ext cx="848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https://www.slideshare.net/Mark_Kilgard/shadow-mappingwith-todays-opengl-hardware</a:t>
            </a:r>
          </a:p>
        </p:txBody>
      </p:sp>
    </p:spTree>
    <p:extLst>
      <p:ext uri="{BB962C8B-B14F-4D97-AF65-F5344CB8AC3E}">
        <p14:creationId xmlns:p14="http://schemas.microsoft.com/office/powerpoint/2010/main" val="40835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624326" y="495955"/>
            <a:ext cx="7701094" cy="553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Shadow Mapping</a:t>
            </a:r>
          </a:p>
          <a:p>
            <a:endParaRPr lang="en-IN" sz="2800" dirty="0"/>
          </a:p>
          <a:p>
            <a:endParaRPr lang="en-IN" sz="2800" dirty="0"/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18235" algn="l"/>
                <a:tab pos="1118870" algn="l"/>
              </a:tabLst>
            </a:pPr>
            <a:r>
              <a:rPr lang="en-US" sz="2400" spc="-15" dirty="0">
                <a:effectLst/>
                <a:ea typeface="Arial" panose="020B0604020202020204" pitchFamily="34" charset="0"/>
              </a:rPr>
              <a:t>Shadow determination with the depth map</a:t>
            </a:r>
            <a:endParaRPr lang="en-IN" sz="2400" spc="-15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spcBef>
                <a:spcPts val="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518285" algn="l"/>
                <a:tab pos="151892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Second, render scene from the eye’s</a:t>
            </a:r>
            <a:r>
              <a:rPr lang="en-US" sz="2200" spc="-40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point-of-view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742950" marR="0" lvl="1" indent="-285750">
              <a:spcBef>
                <a:spcPts val="6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518285" algn="l"/>
                <a:tab pos="151892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For each rasterized</a:t>
            </a:r>
            <a:r>
              <a:rPr lang="en-US" sz="2200" spc="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fragment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1143000" marR="1201420" lvl="2" indent="-228600">
              <a:lnSpc>
                <a:spcPct val="88000"/>
              </a:lnSpc>
              <a:spcBef>
                <a:spcPts val="6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91897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determine fragment’s XYZ position relative</a:t>
            </a:r>
            <a:r>
              <a:rPr lang="en-US" sz="2200" spc="-10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to the</a:t>
            </a:r>
            <a:r>
              <a:rPr lang="en-US" sz="2200" spc="-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light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1143000" marR="934720" lvl="2" indent="-228600">
              <a:lnSpc>
                <a:spcPct val="88000"/>
              </a:lnSpc>
              <a:spcBef>
                <a:spcPts val="65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91897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this light position should be setup to match the frustum used to create the depth</a:t>
            </a:r>
            <a:r>
              <a:rPr lang="en-US" sz="2200" spc="-4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map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pPr marL="1143000" marR="999490" lvl="2" indent="-228600">
              <a:lnSpc>
                <a:spcPct val="88000"/>
              </a:lnSpc>
              <a:spcBef>
                <a:spcPts val="63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918970" algn="l"/>
              </a:tabLst>
            </a:pPr>
            <a:r>
              <a:rPr lang="en-US" sz="2200" dirty="0">
                <a:effectLst/>
                <a:ea typeface="Arial" panose="020B0604020202020204" pitchFamily="34" charset="0"/>
              </a:rPr>
              <a:t>compare the depth value at light position XY</a:t>
            </a:r>
            <a:r>
              <a:rPr lang="en-US" sz="2200" spc="-95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in the depth map to fragment’s light position</a:t>
            </a:r>
            <a:r>
              <a:rPr lang="en-US" sz="2200" spc="-30" dirty="0">
                <a:effectLst/>
                <a:ea typeface="Arial" panose="020B0604020202020204" pitchFamily="34" charset="0"/>
              </a:rPr>
              <a:t> </a:t>
            </a:r>
            <a:r>
              <a:rPr lang="en-US" sz="2200" dirty="0">
                <a:effectLst/>
                <a:ea typeface="Arial" panose="020B0604020202020204" pitchFamily="34" charset="0"/>
              </a:rPr>
              <a:t>Z</a:t>
            </a:r>
            <a:endParaRPr lang="en-IN" sz="1100" dirty="0">
              <a:effectLst/>
              <a:ea typeface="Arial" panose="020B0604020202020204" pitchFamily="34" charset="0"/>
            </a:endParaRPr>
          </a:p>
          <a:p>
            <a:endParaRPr lang="en-IN" sz="28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1F18C-03FC-4427-9CC3-C7AF42496CFD}"/>
              </a:ext>
            </a:extLst>
          </p:cNvPr>
          <p:cNvSpPr txBox="1"/>
          <p:nvPr/>
        </p:nvSpPr>
        <p:spPr>
          <a:xfrm>
            <a:off x="2312057" y="6199645"/>
            <a:ext cx="848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https://www.slideshare.net/Mark_Kilgard/shadow-mappingwith-todays-opengl-hardware</a:t>
            </a:r>
          </a:p>
        </p:txBody>
      </p:sp>
    </p:spTree>
    <p:extLst>
      <p:ext uri="{BB962C8B-B14F-4D97-AF65-F5344CB8AC3E}">
        <p14:creationId xmlns:p14="http://schemas.microsoft.com/office/powerpoint/2010/main" val="29063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59EED-C1F3-4968-9DBA-B377C18C2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5" t="37447" r="9920" b="21702"/>
          <a:stretch/>
        </p:blipFill>
        <p:spPr>
          <a:xfrm>
            <a:off x="697687" y="729573"/>
            <a:ext cx="11101963" cy="461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20418-7C18-46E1-A2B6-5D731CBA475D}"/>
              </a:ext>
            </a:extLst>
          </p:cNvPr>
          <p:cNvSpPr txBox="1"/>
          <p:nvPr/>
        </p:nvSpPr>
        <p:spPr>
          <a:xfrm>
            <a:off x="2312057" y="6199645"/>
            <a:ext cx="848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https://www.slideshare.net/Mark_Kilgard/shadow-mappingwith-todays-opengl-hardware</a:t>
            </a:r>
          </a:p>
        </p:txBody>
      </p:sp>
    </p:spTree>
    <p:extLst>
      <p:ext uri="{BB962C8B-B14F-4D97-AF65-F5344CB8AC3E}">
        <p14:creationId xmlns:p14="http://schemas.microsoft.com/office/powerpoint/2010/main" val="17451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8EF24-AAD7-4770-80B6-4B16D8EC40AF}"/>
              </a:ext>
            </a:extLst>
          </p:cNvPr>
          <p:cNvSpPr txBox="1"/>
          <p:nvPr/>
        </p:nvSpPr>
        <p:spPr>
          <a:xfrm>
            <a:off x="2390861" y="729575"/>
            <a:ext cx="77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Depth Peeling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3FDB1-D361-4844-A405-7660CDA4DF96}"/>
              </a:ext>
            </a:extLst>
          </p:cNvPr>
          <p:cNvSpPr txBox="1"/>
          <p:nvPr/>
        </p:nvSpPr>
        <p:spPr>
          <a:xfrm>
            <a:off x="2039796" y="6128425"/>
            <a:ext cx="89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Everitt C. Interactive order-independent transparency. White paper, </a:t>
            </a:r>
            <a:r>
              <a:rPr lang="en-US" i="1" dirty="0" err="1"/>
              <a:t>nVIDIA</a:t>
            </a:r>
            <a:r>
              <a:rPr lang="en-US" i="1" dirty="0"/>
              <a:t>. 2001 May 15;2(6):7.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ABB9C-A06C-4A4F-BA39-945F8CD35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1" t="34405" r="48371" b="9524"/>
          <a:stretch/>
        </p:blipFill>
        <p:spPr>
          <a:xfrm>
            <a:off x="1713427" y="2011547"/>
            <a:ext cx="3777976" cy="3414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A7923-C9D2-459D-8F0A-B04D18B1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4" t="34166" r="9927" b="9762"/>
          <a:stretch/>
        </p:blipFill>
        <p:spPr>
          <a:xfrm>
            <a:off x="6964339" y="2011546"/>
            <a:ext cx="3886200" cy="34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Tw Cen MT</vt:lpstr>
      <vt:lpstr>Circuit</vt:lpstr>
      <vt:lpstr>Depth Peeling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&amp; Operations on fragments</dc:title>
  <dc:creator>Bharat Vyas</dc:creator>
  <cp:lastModifiedBy>Bharat Vyas</cp:lastModifiedBy>
  <cp:revision>19</cp:revision>
  <dcterms:created xsi:type="dcterms:W3CDTF">2021-03-09T12:12:32Z</dcterms:created>
  <dcterms:modified xsi:type="dcterms:W3CDTF">2021-03-30T13:06:12Z</dcterms:modified>
</cp:coreProperties>
</file>