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70" r:id="rId7"/>
    <p:sldId id="259" r:id="rId8"/>
    <p:sldId id="271" r:id="rId9"/>
    <p:sldId id="272" r:id="rId10"/>
    <p:sldId id="273" r:id="rId11"/>
    <p:sldId id="262" r:id="rId12"/>
    <p:sldId id="274" r:id="rId13"/>
    <p:sldId id="263" r:id="rId14"/>
    <p:sldId id="275" r:id="rId15"/>
    <p:sldId id="276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00:04:11.6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18,'0'147,"7"-193,1-16,-8 59,1 0,-2 1,1-1,0 0,0 1,-1-1,1 0,-1 1,0-1,0 1,0-1,0 1,0 0,-1-1,1 1,-1 0,-3-4,5 5,0 1,-1-1,1 1,0-1,-1 1,1 0,-1-1,1 1,-1-1,1 1,-1 0,1-1,-1 1,0 0,1 0,-1-1,1 1,-1 0,0 0,1 0,-1 0,1 0,-1 0,0 0,1 0,-1 0,1 0,-1 0,0 0,1 0,-1 1,1-1,-1 0,0 0,1 1,-1-1,1 0,-1 1,1-1,-1 0,1 1,-1-1,1 1,0-1,-1 1,0 0,1 0,-1 1,1-1,0 0,-1 1,1-1,0 0,0 1,0-1,0 0,0 1,0-1,0 0,1 0,-1 1,0-1,1 0,-1 1,1-1,-1 0,1 0,1 2,11 11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DEAK48RIr_k?feature=oemb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15F2-F843-4CB5-B4DA-86BE06735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60020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Tests &amp; Operations on fragments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9D84B-56FE-4620-A247-D7D771AD9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56958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>
            <a:extLst>
              <a:ext uri="{FF2B5EF4-FFF2-40B4-BE49-F238E27FC236}">
                <a16:creationId xmlns:a16="http://schemas.microsoft.com/office/drawing/2014/main" id="{750F22CC-70D2-4C17-80D3-1BBA3625C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0A985134-22BF-423A-A2A6-F2F343AF5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2A4A078-1B79-4A97-A940-D21001623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FD4AFD55-ED3A-41BC-9AA1-DF5A721CE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6">
                <a:extLst>
                  <a:ext uri="{FF2B5EF4-FFF2-40B4-BE49-F238E27FC236}">
                    <a16:creationId xmlns:a16="http://schemas.microsoft.com/office/drawing/2014/main" id="{092E8627-E812-4469-98BF-E05F53450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769F0E0D-3726-4C38-981A-6C74FC966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8">
                <a:extLst>
                  <a:ext uri="{FF2B5EF4-FFF2-40B4-BE49-F238E27FC236}">
                    <a16:creationId xmlns:a16="http://schemas.microsoft.com/office/drawing/2014/main" id="{F13097C8-587F-4DA4-92AF-A8CE02326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9">
                <a:extLst>
                  <a:ext uri="{FF2B5EF4-FFF2-40B4-BE49-F238E27FC236}">
                    <a16:creationId xmlns:a16="http://schemas.microsoft.com/office/drawing/2014/main" id="{08F97234-8EAB-4A78-86C1-9E74F0060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0">
                <a:extLst>
                  <a:ext uri="{FF2B5EF4-FFF2-40B4-BE49-F238E27FC236}">
                    <a16:creationId xmlns:a16="http://schemas.microsoft.com/office/drawing/2014/main" id="{730500F4-5234-4E2A-9653-A36C83C02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1">
                <a:extLst>
                  <a:ext uri="{FF2B5EF4-FFF2-40B4-BE49-F238E27FC236}">
                    <a16:creationId xmlns:a16="http://schemas.microsoft.com/office/drawing/2014/main" id="{7010F884-334B-4882-9CCA-674C03DBD7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2">
                <a:extLst>
                  <a:ext uri="{FF2B5EF4-FFF2-40B4-BE49-F238E27FC236}">
                    <a16:creationId xmlns:a16="http://schemas.microsoft.com/office/drawing/2014/main" id="{4C07BC75-E696-4594-B08E-FE92B8395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3">
                <a:extLst>
                  <a:ext uri="{FF2B5EF4-FFF2-40B4-BE49-F238E27FC236}">
                    <a16:creationId xmlns:a16="http://schemas.microsoft.com/office/drawing/2014/main" id="{91696B47-4021-4D2C-B67C-9A881BB623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4">
                <a:extLst>
                  <a:ext uri="{FF2B5EF4-FFF2-40B4-BE49-F238E27FC236}">
                    <a16:creationId xmlns:a16="http://schemas.microsoft.com/office/drawing/2014/main" id="{D6F690F4-1A2A-4C8F-8609-3E5FE925D8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5">
                <a:extLst>
                  <a:ext uri="{FF2B5EF4-FFF2-40B4-BE49-F238E27FC236}">
                    <a16:creationId xmlns:a16="http://schemas.microsoft.com/office/drawing/2014/main" id="{5C599374-FB77-4DD7-B710-FE7C81C3B1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Line 16">
                <a:extLst>
                  <a:ext uri="{FF2B5EF4-FFF2-40B4-BE49-F238E27FC236}">
                    <a16:creationId xmlns:a16="http://schemas.microsoft.com/office/drawing/2014/main" id="{2727F4B7-6E6F-4AB5-AFAF-E573C1453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" name="Freeform 17">
                <a:extLst>
                  <a:ext uri="{FF2B5EF4-FFF2-40B4-BE49-F238E27FC236}">
                    <a16:creationId xmlns:a16="http://schemas.microsoft.com/office/drawing/2014/main" id="{FF6DAEB1-10FA-4201-B4BB-A9A9FC81D8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18">
                <a:extLst>
                  <a:ext uri="{FF2B5EF4-FFF2-40B4-BE49-F238E27FC236}">
                    <a16:creationId xmlns:a16="http://schemas.microsoft.com/office/drawing/2014/main" id="{11857407-B4F5-40C9-A66A-D7B0F5BFA1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19">
                <a:extLst>
                  <a:ext uri="{FF2B5EF4-FFF2-40B4-BE49-F238E27FC236}">
                    <a16:creationId xmlns:a16="http://schemas.microsoft.com/office/drawing/2014/main" id="{0121BBFB-CFAA-408C-BB39-251D4B8A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0">
                <a:extLst>
                  <a:ext uri="{FF2B5EF4-FFF2-40B4-BE49-F238E27FC236}">
                    <a16:creationId xmlns:a16="http://schemas.microsoft.com/office/drawing/2014/main" id="{C8B3F132-5F7B-4C3D-B21E-F51699E66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BC251213-FDEA-4B4E-95F7-76703A396B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2">
                <a:extLst>
                  <a:ext uri="{FF2B5EF4-FFF2-40B4-BE49-F238E27FC236}">
                    <a16:creationId xmlns:a16="http://schemas.microsoft.com/office/drawing/2014/main" id="{CA08FF81-A9C9-4C5C-8D2B-933325F8AE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3">
                <a:extLst>
                  <a:ext uri="{FF2B5EF4-FFF2-40B4-BE49-F238E27FC236}">
                    <a16:creationId xmlns:a16="http://schemas.microsoft.com/office/drawing/2014/main" id="{DF86DBED-83D8-43E9-8EBD-016ADEFB5A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4">
                <a:extLst>
                  <a:ext uri="{FF2B5EF4-FFF2-40B4-BE49-F238E27FC236}">
                    <a16:creationId xmlns:a16="http://schemas.microsoft.com/office/drawing/2014/main" id="{C35AB152-BA73-4B5E-8536-FBE46B634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5">
                <a:extLst>
                  <a:ext uri="{FF2B5EF4-FFF2-40B4-BE49-F238E27FC236}">
                    <a16:creationId xmlns:a16="http://schemas.microsoft.com/office/drawing/2014/main" id="{C19BD6D1-4FB0-4BC3-8555-25E4B46C75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6">
                <a:extLst>
                  <a:ext uri="{FF2B5EF4-FFF2-40B4-BE49-F238E27FC236}">
                    <a16:creationId xmlns:a16="http://schemas.microsoft.com/office/drawing/2014/main" id="{DD33B4C3-404C-4455-9286-60D760908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7">
                <a:extLst>
                  <a:ext uri="{FF2B5EF4-FFF2-40B4-BE49-F238E27FC236}">
                    <a16:creationId xmlns:a16="http://schemas.microsoft.com/office/drawing/2014/main" id="{75421056-609F-49D9-BE10-16CEE96E0E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28">
                <a:extLst>
                  <a:ext uri="{FF2B5EF4-FFF2-40B4-BE49-F238E27FC236}">
                    <a16:creationId xmlns:a16="http://schemas.microsoft.com/office/drawing/2014/main" id="{6E67C93B-18C4-484A-B156-51E4D43E8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29">
                <a:extLst>
                  <a:ext uri="{FF2B5EF4-FFF2-40B4-BE49-F238E27FC236}">
                    <a16:creationId xmlns:a16="http://schemas.microsoft.com/office/drawing/2014/main" id="{9AC2C848-B794-484E-BCB3-0B8C2ADCB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0">
                <a:extLst>
                  <a:ext uri="{FF2B5EF4-FFF2-40B4-BE49-F238E27FC236}">
                    <a16:creationId xmlns:a16="http://schemas.microsoft.com/office/drawing/2014/main" id="{B4643A20-E0FF-4A2D-B444-7717A0EA5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1">
                <a:extLst>
                  <a:ext uri="{FF2B5EF4-FFF2-40B4-BE49-F238E27FC236}">
                    <a16:creationId xmlns:a16="http://schemas.microsoft.com/office/drawing/2014/main" id="{CD2463F0-9378-4331-B741-309F7E72B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4C7A02-F2C4-4D59-A0AA-1CD2319F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3733EE7C-CEAF-4D7B-A74B-91EA35B59D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FCEADC69-765D-4B1B-931D-065BA5081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A63E2E00-2FB5-4520-AF79-67A79DF4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5">
                <a:extLst>
                  <a:ext uri="{FF2B5EF4-FFF2-40B4-BE49-F238E27FC236}">
                    <a16:creationId xmlns:a16="http://schemas.microsoft.com/office/drawing/2014/main" id="{8052C681-43F5-466B-A9DF-B9ACBCC53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6">
                <a:extLst>
                  <a:ext uri="{FF2B5EF4-FFF2-40B4-BE49-F238E27FC236}">
                    <a16:creationId xmlns:a16="http://schemas.microsoft.com/office/drawing/2014/main" id="{9194373C-B4AF-4CE1-BB0A-4FDEB4746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7">
                <a:extLst>
                  <a:ext uri="{FF2B5EF4-FFF2-40B4-BE49-F238E27FC236}">
                    <a16:creationId xmlns:a16="http://schemas.microsoft.com/office/drawing/2014/main" id="{87EE9E89-95B4-4F69-A99A-8A2B9E218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38">
                <a:extLst>
                  <a:ext uri="{FF2B5EF4-FFF2-40B4-BE49-F238E27FC236}">
                    <a16:creationId xmlns:a16="http://schemas.microsoft.com/office/drawing/2014/main" id="{DCB01B66-EF5E-496D-A847-14DBAE89B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9">
                <a:extLst>
                  <a:ext uri="{FF2B5EF4-FFF2-40B4-BE49-F238E27FC236}">
                    <a16:creationId xmlns:a16="http://schemas.microsoft.com/office/drawing/2014/main" id="{D5A0D99A-D603-4E53-9B56-9FEC2F10D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40">
                <a:extLst>
                  <a:ext uri="{FF2B5EF4-FFF2-40B4-BE49-F238E27FC236}">
                    <a16:creationId xmlns:a16="http://schemas.microsoft.com/office/drawing/2014/main" id="{0E448CA9-2659-4CED-8952-86B65BE338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Rectangle 41">
                <a:extLst>
                  <a:ext uri="{FF2B5EF4-FFF2-40B4-BE49-F238E27FC236}">
                    <a16:creationId xmlns:a16="http://schemas.microsoft.com/office/drawing/2014/main" id="{F545C3CD-1247-4037-B34A-D2A54B9395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Stencil Test Applications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cap="all">
              <a:latin typeface="+mj-lt"/>
              <a:ea typeface="+mj-ea"/>
              <a:cs typeface="+mj-cs"/>
            </a:endParaRPr>
          </a:p>
        </p:txBody>
      </p:sp>
      <p:pic>
        <p:nvPicPr>
          <p:cNvPr id="2056" name="Picture 8" descr="An Implementation of Stipple Operations">
            <a:extLst>
              <a:ext uri="{FF2B5EF4-FFF2-40B4-BE49-F238E27FC236}">
                <a16:creationId xmlns:a16="http://schemas.microsoft.com/office/drawing/2014/main" id="{1AE0CDAD-3BD6-44E3-BDF5-95132A71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174" y="2510632"/>
            <a:ext cx="2785866" cy="289983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arnOpenGL - Stencil testing">
            <a:extLst>
              <a:ext uri="{FF2B5EF4-FFF2-40B4-BE49-F238E27FC236}">
                <a16:creationId xmlns:a16="http://schemas.microsoft.com/office/drawing/2014/main" id="{3832D90C-2CF2-47A5-AA94-F1E8F34F2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0" t="16442"/>
          <a:stretch/>
        </p:blipFill>
        <p:spPr bwMode="auto">
          <a:xfrm>
            <a:off x="3849211" y="1646985"/>
            <a:ext cx="3366579" cy="250907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re OpenGL Game Programming - Bonus - Advanced Clip Planes">
            <a:extLst>
              <a:ext uri="{FF2B5EF4-FFF2-40B4-BE49-F238E27FC236}">
                <a16:creationId xmlns:a16="http://schemas.microsoft.com/office/drawing/2014/main" id="{DCCA960C-38A0-4385-975B-05F726507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7891" y="4371832"/>
            <a:ext cx="4233034" cy="211651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3FDB1-D361-4844-A405-7660CDA4DF96}"/>
              </a:ext>
            </a:extLst>
          </p:cNvPr>
          <p:cNvSpPr txBox="1"/>
          <p:nvPr/>
        </p:nvSpPr>
        <p:spPr>
          <a:xfrm>
            <a:off x="7937770" y="1611313"/>
            <a:ext cx="3109640" cy="4179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Outlining 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Capping 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Stippling</a:t>
            </a:r>
          </a:p>
        </p:txBody>
      </p:sp>
    </p:spTree>
    <p:extLst>
      <p:ext uri="{BB962C8B-B14F-4D97-AF65-F5344CB8AC3E}">
        <p14:creationId xmlns:p14="http://schemas.microsoft.com/office/powerpoint/2010/main" val="105385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47917" y="114342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Depth test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58F0E2B-BDA6-4D25-AC9D-73116C77F31D}"/>
              </a:ext>
            </a:extLst>
          </p:cNvPr>
          <p:cNvSpPr/>
          <p:nvPr/>
        </p:nvSpPr>
        <p:spPr>
          <a:xfrm>
            <a:off x="4271032" y="1603332"/>
            <a:ext cx="2049601" cy="952331"/>
          </a:xfrm>
          <a:prstGeom prst="flowChartProcess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Depth Test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EF272E-B7D7-4C55-9EFF-EF9CBE847BEE}"/>
              </a:ext>
            </a:extLst>
          </p:cNvPr>
          <p:cNvCxnSpPr/>
          <p:nvPr/>
        </p:nvCxnSpPr>
        <p:spPr>
          <a:xfrm flipH="1">
            <a:off x="3808602" y="2684477"/>
            <a:ext cx="1200113" cy="989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78E4F3-FE9F-412C-B8B9-4BFE38CE8A36}"/>
              </a:ext>
            </a:extLst>
          </p:cNvPr>
          <p:cNvCxnSpPr>
            <a:cxnSpLocks/>
          </p:cNvCxnSpPr>
          <p:nvPr/>
        </p:nvCxnSpPr>
        <p:spPr>
          <a:xfrm>
            <a:off x="5503178" y="2684477"/>
            <a:ext cx="970077" cy="1039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039915-B64F-4BFA-A69E-6AC27B315431}"/>
              </a:ext>
            </a:extLst>
          </p:cNvPr>
          <p:cNvSpPr txBox="1"/>
          <p:nvPr/>
        </p:nvSpPr>
        <p:spPr>
          <a:xfrm>
            <a:off x="2385027" y="3792967"/>
            <a:ext cx="202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Fragment discarded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E24BA8-04AE-491B-B8B4-C085BAC1EE4E}"/>
              </a:ext>
            </a:extLst>
          </p:cNvPr>
          <p:cNvSpPr txBox="1"/>
          <p:nvPr/>
        </p:nvSpPr>
        <p:spPr>
          <a:xfrm>
            <a:off x="5503178" y="3819892"/>
            <a:ext cx="196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Fragment rendered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A8F059-EF35-4155-9142-EF028F0E18CF}"/>
              </a:ext>
            </a:extLst>
          </p:cNvPr>
          <p:cNvSpPr txBox="1"/>
          <p:nvPr/>
        </p:nvSpPr>
        <p:spPr>
          <a:xfrm>
            <a:off x="7853494" y="487152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Depth buffer updated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10DFDF-5043-4321-818A-03C31DE89BF7}"/>
              </a:ext>
            </a:extLst>
          </p:cNvPr>
          <p:cNvCxnSpPr>
            <a:cxnSpLocks/>
          </p:cNvCxnSpPr>
          <p:nvPr/>
        </p:nvCxnSpPr>
        <p:spPr>
          <a:xfrm>
            <a:off x="6820250" y="4285576"/>
            <a:ext cx="971332" cy="581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5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47917" y="114342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Depth test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F1310-BB64-4739-BD0C-962246CC76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97" t="22797" r="28246" b="43588"/>
          <a:stretch/>
        </p:blipFill>
        <p:spPr>
          <a:xfrm>
            <a:off x="2130229" y="2027207"/>
            <a:ext cx="6992208" cy="28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449228" y="272375"/>
            <a:ext cx="770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Blending</a:t>
            </a:r>
            <a:endParaRPr lang="en-IN" dirty="0"/>
          </a:p>
        </p:txBody>
      </p:sp>
      <p:pic>
        <p:nvPicPr>
          <p:cNvPr id="3" name="Online Media 2" title="OpenGL Tutorial 5 - Blending">
            <a:hlinkClick r:id="" action="ppaction://media"/>
            <a:extLst>
              <a:ext uri="{FF2B5EF4-FFF2-40B4-BE49-F238E27FC236}">
                <a16:creationId xmlns:a16="http://schemas.microsoft.com/office/drawing/2014/main" id="{594D86CF-5CBA-4DE4-9843-C07B648ED6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4757" y="1094362"/>
            <a:ext cx="6906638" cy="51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449228" y="272375"/>
            <a:ext cx="770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Blending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002DF-7D22-4552-A96A-318961144853}"/>
              </a:ext>
            </a:extLst>
          </p:cNvPr>
          <p:cNvSpPr txBox="1"/>
          <p:nvPr/>
        </p:nvSpPr>
        <p:spPr>
          <a:xfrm>
            <a:off x="2340528" y="1560352"/>
            <a:ext cx="4542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for rendering semi transparent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F6F63-23E4-4204-8A72-08D336C08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34" t="65816" r="18618" b="24760"/>
          <a:stretch/>
        </p:blipFill>
        <p:spPr>
          <a:xfrm>
            <a:off x="2947481" y="2483682"/>
            <a:ext cx="6040877" cy="6463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11BBF-F34A-425E-8770-2643B78BB4CC}"/>
              </a:ext>
            </a:extLst>
          </p:cNvPr>
          <p:cNvCxnSpPr/>
          <p:nvPr/>
        </p:nvCxnSpPr>
        <p:spPr>
          <a:xfrm flipH="1">
            <a:off x="3560323" y="2937753"/>
            <a:ext cx="535022" cy="99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DF2D0D-02AF-4E3A-8045-6BDC9DFF9295}"/>
              </a:ext>
            </a:extLst>
          </p:cNvPr>
          <p:cNvCxnSpPr>
            <a:cxnSpLocks/>
          </p:cNvCxnSpPr>
          <p:nvPr/>
        </p:nvCxnSpPr>
        <p:spPr>
          <a:xfrm>
            <a:off x="4969809" y="2937753"/>
            <a:ext cx="0" cy="111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1A4E37-1168-4B99-BCA0-6177CE6977E1}"/>
              </a:ext>
            </a:extLst>
          </p:cNvPr>
          <p:cNvCxnSpPr>
            <a:cxnSpLocks/>
          </p:cNvCxnSpPr>
          <p:nvPr/>
        </p:nvCxnSpPr>
        <p:spPr>
          <a:xfrm>
            <a:off x="5967919" y="2937753"/>
            <a:ext cx="128081" cy="120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A91990-9F1E-4A96-BE86-2147E475C787}"/>
              </a:ext>
            </a:extLst>
          </p:cNvPr>
          <p:cNvCxnSpPr>
            <a:cxnSpLocks/>
          </p:cNvCxnSpPr>
          <p:nvPr/>
        </p:nvCxnSpPr>
        <p:spPr>
          <a:xfrm>
            <a:off x="7033141" y="2974694"/>
            <a:ext cx="114279" cy="116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E2704D-25B5-476D-B512-E3DC0CA51FD9}"/>
              </a:ext>
            </a:extLst>
          </p:cNvPr>
          <p:cNvCxnSpPr>
            <a:cxnSpLocks/>
          </p:cNvCxnSpPr>
          <p:nvPr/>
        </p:nvCxnSpPr>
        <p:spPr>
          <a:xfrm>
            <a:off x="8225776" y="2982820"/>
            <a:ext cx="114279" cy="116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EA966D-F79D-4520-B484-C9470BC6F5AC}"/>
              </a:ext>
            </a:extLst>
          </p:cNvPr>
          <p:cNvSpPr txBox="1"/>
          <p:nvPr/>
        </p:nvSpPr>
        <p:spPr>
          <a:xfrm>
            <a:off x="2812766" y="3929974"/>
            <a:ext cx="101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Resulting 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80367-4A46-4786-B84A-E2ED4B688E27}"/>
              </a:ext>
            </a:extLst>
          </p:cNvPr>
          <p:cNvSpPr txBox="1"/>
          <p:nvPr/>
        </p:nvSpPr>
        <p:spPr>
          <a:xfrm>
            <a:off x="4484506" y="4082213"/>
            <a:ext cx="109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Color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06C9A-D30F-48F7-9337-0BBE1F6FCCF2}"/>
              </a:ext>
            </a:extLst>
          </p:cNvPr>
          <p:cNvSpPr txBox="1"/>
          <p:nvPr/>
        </p:nvSpPr>
        <p:spPr>
          <a:xfrm>
            <a:off x="5593622" y="4132468"/>
            <a:ext cx="1092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Factor vector (alpha impact)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96D4D-3D7E-4AD0-ADD6-A7262ED220A8}"/>
              </a:ext>
            </a:extLst>
          </p:cNvPr>
          <p:cNvSpPr txBox="1"/>
          <p:nvPr/>
        </p:nvSpPr>
        <p:spPr>
          <a:xfrm>
            <a:off x="6819813" y="4132468"/>
            <a:ext cx="1258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Destination Color 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C59CD-6612-4006-BB6C-F138D2544DDC}"/>
              </a:ext>
            </a:extLst>
          </p:cNvPr>
          <p:cNvSpPr txBox="1"/>
          <p:nvPr/>
        </p:nvSpPr>
        <p:spPr>
          <a:xfrm>
            <a:off x="8046004" y="4132468"/>
            <a:ext cx="1258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Destination Factor Vector (alpha impact)</a:t>
            </a:r>
          </a:p>
        </p:txBody>
      </p:sp>
    </p:spTree>
    <p:extLst>
      <p:ext uri="{BB962C8B-B14F-4D97-AF65-F5344CB8AC3E}">
        <p14:creationId xmlns:p14="http://schemas.microsoft.com/office/powerpoint/2010/main" val="377368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449228" y="272375"/>
            <a:ext cx="770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Blending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002DF-7D22-4552-A96A-318961144853}"/>
              </a:ext>
            </a:extLst>
          </p:cNvPr>
          <p:cNvSpPr txBox="1"/>
          <p:nvPr/>
        </p:nvSpPr>
        <p:spPr>
          <a:xfrm>
            <a:off x="1929467" y="1862356"/>
            <a:ext cx="987873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glBlendFunc</a:t>
            </a:r>
            <a:r>
              <a:rPr lang="en-IN" sz="2000" dirty="0"/>
              <a:t>(GL_SRC_ALPHA, GL_ONE_MINUS_SRC_ALPHA);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glBlendFuncSeparate</a:t>
            </a:r>
            <a:r>
              <a:rPr lang="en-IN" sz="2000" dirty="0"/>
              <a:t>(GL_SRC_ALPHA, GL_ONE_MINUS_SRC_ALPHA, GL_ONE, GL_ZERO);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With multiple transparent and non-transparent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1200150" lvl="2" indent="-285750">
              <a:buSzPct val="80000"/>
              <a:buFont typeface="Arial" panose="020B0604020202020204" pitchFamily="34" charset="0"/>
              <a:buChar char="•"/>
            </a:pPr>
            <a:r>
              <a:rPr lang="en-IN" sz="2000" dirty="0"/>
              <a:t>Draw all opaque objects first.</a:t>
            </a:r>
          </a:p>
          <a:p>
            <a:pPr marL="1200150" lvl="2" indent="-285750">
              <a:buSzPct val="80000"/>
              <a:buFont typeface="Arial" panose="020B0604020202020204" pitchFamily="34" charset="0"/>
              <a:buChar char="•"/>
            </a:pPr>
            <a:r>
              <a:rPr lang="en-IN" sz="2000" dirty="0"/>
              <a:t>Sort all the transparent objects.</a:t>
            </a:r>
          </a:p>
          <a:p>
            <a:pPr marL="1200150" lvl="2" indent="-285750">
              <a:buSzPct val="80000"/>
              <a:buFont typeface="Arial" panose="020B0604020202020204" pitchFamily="34" charset="0"/>
              <a:buChar char="•"/>
            </a:pPr>
            <a:r>
              <a:rPr lang="en-IN" sz="2000" dirty="0"/>
              <a:t>Draw all the transparent objects in sorted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242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245453" y="3154261"/>
            <a:ext cx="7701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THANK YOU!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1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2" y="914400"/>
            <a:ext cx="7701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Types of Tests or Operations:</a:t>
            </a:r>
          </a:p>
          <a:p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Scissor Test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Multisample Fragment Operations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Stencil Test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Depth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Blending</a:t>
            </a:r>
          </a:p>
        </p:txBody>
      </p:sp>
    </p:spTree>
    <p:extLst>
      <p:ext uri="{BB962C8B-B14F-4D97-AF65-F5344CB8AC3E}">
        <p14:creationId xmlns:p14="http://schemas.microsoft.com/office/powerpoint/2010/main" val="346655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2" y="914400"/>
            <a:ext cx="770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Scissor Test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30" name="Picture 6" descr="The Most Important Object In Computer Graphics History Is This Teapot -  Facts So Romantic - Nautilus">
            <a:extLst>
              <a:ext uri="{FF2B5EF4-FFF2-40B4-BE49-F238E27FC236}">
                <a16:creationId xmlns:a16="http://schemas.microsoft.com/office/drawing/2014/main" id="{E77D41C5-20A4-4C95-8E6B-B4D79501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08" y="1841500"/>
            <a:ext cx="7074402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70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2" y="914400"/>
            <a:ext cx="770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Scissor Test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30" name="Picture 6" descr="The Most Important Object In Computer Graphics History Is This Teapot -  Facts So Romantic - Nautilus">
            <a:extLst>
              <a:ext uri="{FF2B5EF4-FFF2-40B4-BE49-F238E27FC236}">
                <a16:creationId xmlns:a16="http://schemas.microsoft.com/office/drawing/2014/main" id="{E77D41C5-20A4-4C95-8E6B-B4D79501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08" y="1841500"/>
            <a:ext cx="7074402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The Most Important Object In Computer Graphics History Is This Teapot -  Facts So Romantic - Nautilus">
            <a:extLst>
              <a:ext uri="{FF2B5EF4-FFF2-40B4-BE49-F238E27FC236}">
                <a16:creationId xmlns:a16="http://schemas.microsoft.com/office/drawing/2014/main" id="{9EDD5831-23B9-4978-9B8C-9ADC16D36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7" t="31881" r="19009" b="19332"/>
          <a:stretch/>
        </p:blipFill>
        <p:spPr bwMode="auto">
          <a:xfrm>
            <a:off x="4863830" y="3112850"/>
            <a:ext cx="3570051" cy="194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68E805-B969-4577-BCCC-43ACC7DA9917}"/>
              </a:ext>
            </a:extLst>
          </p:cNvPr>
          <p:cNvSpPr/>
          <p:nvPr/>
        </p:nvSpPr>
        <p:spPr>
          <a:xfrm>
            <a:off x="4863830" y="3112850"/>
            <a:ext cx="3570051" cy="19455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8B431-69DA-4326-B986-91DC131B7D00}"/>
              </a:ext>
            </a:extLst>
          </p:cNvPr>
          <p:cNvSpPr txBox="1"/>
          <p:nvPr/>
        </p:nvSpPr>
        <p:spPr>
          <a:xfrm>
            <a:off x="7694579" y="914400"/>
            <a:ext cx="353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glScissor</a:t>
            </a:r>
            <a:r>
              <a:rPr lang="en-IN" sz="2400" dirty="0"/>
              <a:t>(x, y, width, height)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730DCF-B926-48EC-A040-58ECC2506952}"/>
                  </a:ext>
                </a:extLst>
              </p14:cNvPr>
              <p14:cNvContentPartPr/>
              <p14:nvPr/>
            </p14:nvContentPartPr>
            <p14:xfrm>
              <a:off x="4843302" y="5032264"/>
              <a:ext cx="16200" cy="59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730DCF-B926-48EC-A040-58ECC25069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4302" y="5023624"/>
                <a:ext cx="33840" cy="770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C2CA427-6ACA-4CD5-A797-83B6B1636A72}"/>
              </a:ext>
            </a:extLst>
          </p:cNvPr>
          <p:cNvSpPr txBox="1"/>
          <p:nvPr/>
        </p:nvSpPr>
        <p:spPr>
          <a:xfrm>
            <a:off x="4379183" y="50322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83810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624326" y="495955"/>
            <a:ext cx="770109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Multisample Fragment Operations</a:t>
            </a:r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Calculates alpha independent fragment coverage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Special modes to consider alpha values</a:t>
            </a:r>
          </a:p>
          <a:p>
            <a:pPr marL="914400" lvl="1" indent="-457200">
              <a:buSzPct val="50000"/>
              <a:buFont typeface="Arial" panose="020B0604020202020204" pitchFamily="34" charset="0"/>
              <a:buChar char="•"/>
            </a:pPr>
            <a:r>
              <a:rPr lang="en-IN" sz="2400" dirty="0"/>
              <a:t>GL_SAMPLE_ALPHA_TO_COVERAGE </a:t>
            </a:r>
            <a:r>
              <a:rPr lang="en-IN" dirty="0">
                <a:solidFill>
                  <a:srgbClr val="00B0F0"/>
                </a:solidFill>
              </a:rPr>
              <a:t>(use alpha value of fragment for final coverage value)</a:t>
            </a:r>
          </a:p>
          <a:p>
            <a:pPr marL="914400" lvl="1" indent="-457200">
              <a:buSzPct val="50000"/>
              <a:buFont typeface="Arial" panose="020B0604020202020204" pitchFamily="34" charset="0"/>
              <a:buChar char="•"/>
            </a:pPr>
            <a:r>
              <a:rPr lang="en-IN" sz="2400" dirty="0"/>
              <a:t>GL_SAMPLE_ALPHA_TO_ONE </a:t>
            </a:r>
            <a:r>
              <a:rPr lang="en-IN" dirty="0">
                <a:solidFill>
                  <a:srgbClr val="00B0F0"/>
                </a:solidFill>
              </a:rPr>
              <a:t>(set fragment’s alpha value to max and used further max value further)</a:t>
            </a:r>
          </a:p>
          <a:p>
            <a:pPr marL="914400" lvl="1" indent="-457200">
              <a:buSzPct val="50000"/>
              <a:buFont typeface="Arial" panose="020B0604020202020204" pitchFamily="34" charset="0"/>
              <a:buChar char="•"/>
            </a:pPr>
            <a:r>
              <a:rPr lang="en-IN" sz="2400" dirty="0"/>
              <a:t>GL_SAMPLE_COVERAGE </a:t>
            </a:r>
            <a:r>
              <a:rPr lang="en-IN" dirty="0">
                <a:solidFill>
                  <a:srgbClr val="00B0F0"/>
                </a:solidFill>
              </a:rPr>
              <a:t>(use value set with glSampleCoverage() routine)</a:t>
            </a:r>
          </a:p>
          <a:p>
            <a:pPr marL="914400" lvl="1" indent="-457200">
              <a:buSzPct val="50000"/>
              <a:buFont typeface="Arial" panose="020B0604020202020204" pitchFamily="34" charset="0"/>
              <a:buChar char="•"/>
            </a:pPr>
            <a:r>
              <a:rPr lang="en-IN" sz="2400" dirty="0"/>
              <a:t>GL_SAMPLE_MASK </a:t>
            </a:r>
            <a:r>
              <a:rPr lang="en-IN" dirty="0">
                <a:solidFill>
                  <a:srgbClr val="00B0F0"/>
                </a:solidFill>
              </a:rPr>
              <a:t>(each sample in framebuffer is ANDed with sample coverage for the fragment)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598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624326" y="495955"/>
            <a:ext cx="77010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Multisampling Anti Aliasing</a:t>
            </a:r>
          </a:p>
          <a:p>
            <a:endParaRPr lang="en-IN" sz="2800" dirty="0"/>
          </a:p>
          <a:p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2604B-27E6-46EE-A5A5-095720711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05" t="24114" r="33218" b="54794"/>
          <a:stretch/>
        </p:blipFill>
        <p:spPr>
          <a:xfrm>
            <a:off x="2402731" y="1721796"/>
            <a:ext cx="6607659" cy="204280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E1F2E1D-73D1-4367-8161-3839DEE4A0BA}"/>
              </a:ext>
            </a:extLst>
          </p:cNvPr>
          <p:cNvCxnSpPr/>
          <p:nvPr/>
        </p:nvCxnSpPr>
        <p:spPr>
          <a:xfrm>
            <a:off x="1984443" y="1313234"/>
            <a:ext cx="3210127" cy="1147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57D47B-7587-4AD6-BD47-1E77EBCC6E75}"/>
              </a:ext>
            </a:extLst>
          </p:cNvPr>
          <p:cNvSpPr txBox="1"/>
          <p:nvPr/>
        </p:nvSpPr>
        <p:spPr>
          <a:xfrm>
            <a:off x="1036421" y="989991"/>
            <a:ext cx="147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fragment Shader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56D046-57D5-410B-9BFE-7E600A9CDE0D}"/>
              </a:ext>
            </a:extLst>
          </p:cNvPr>
          <p:cNvCxnSpPr>
            <a:cxnSpLocks/>
          </p:cNvCxnSpPr>
          <p:nvPr/>
        </p:nvCxnSpPr>
        <p:spPr>
          <a:xfrm flipH="1">
            <a:off x="8120758" y="1721796"/>
            <a:ext cx="1446916" cy="692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A87A07-CD5C-47C6-9669-BFF9CDBA8C16}"/>
              </a:ext>
            </a:extLst>
          </p:cNvPr>
          <p:cNvSpPr txBox="1"/>
          <p:nvPr/>
        </p:nvSpPr>
        <p:spPr>
          <a:xfrm>
            <a:off x="9678471" y="1219230"/>
            <a:ext cx="147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Multisampled </a:t>
            </a:r>
          </a:p>
          <a:p>
            <a:r>
              <a:rPr lang="en-IN" dirty="0"/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72839-B2D9-4593-B3E4-5F0C535026AB}"/>
              </a:ext>
            </a:extLst>
          </p:cNvPr>
          <p:cNvSpPr txBox="1"/>
          <p:nvPr/>
        </p:nvSpPr>
        <p:spPr>
          <a:xfrm>
            <a:off x="2402731" y="3995678"/>
            <a:ext cx="74337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Fragment shader is only run </a:t>
            </a:r>
            <a:r>
              <a:rPr lang="en-IN" b="1" dirty="0"/>
              <a:t>once</a:t>
            </a:r>
            <a:r>
              <a:rPr lang="en-IN" dirty="0"/>
              <a:t> per pixel (for each primitive)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a larger depth/stencil buffer to determine subsample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depth testing the vertex's depth value is interpolated to each subsample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For stencil testing, the stencil values per subsample are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triangle's color is mixed with the framebuffer color for each subsample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52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1" y="729575"/>
            <a:ext cx="770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Stencil Test</a:t>
            </a:r>
          </a:p>
          <a:p>
            <a:endParaRPr lang="en-IN"/>
          </a:p>
          <a:p>
            <a:endParaRPr lang="en-IN" dirty="0"/>
          </a:p>
        </p:txBody>
      </p:sp>
      <p:pic>
        <p:nvPicPr>
          <p:cNvPr id="3" name="Picture 2" descr="Shader selftuition – Stencil testing in Unity – Red Owl Games">
            <a:extLst>
              <a:ext uri="{FF2B5EF4-FFF2-40B4-BE49-F238E27FC236}">
                <a16:creationId xmlns:a16="http://schemas.microsoft.com/office/drawing/2014/main" id="{6601F4DA-6975-4CB9-AF67-79765E64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79" y="3009515"/>
            <a:ext cx="9298581" cy="27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3FDB1-D361-4844-A405-7660CDA4DF96}"/>
              </a:ext>
            </a:extLst>
          </p:cNvPr>
          <p:cNvSpPr txBox="1"/>
          <p:nvPr/>
        </p:nvSpPr>
        <p:spPr>
          <a:xfrm>
            <a:off x="2390860" y="1663430"/>
            <a:ext cx="894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Test takes place only if there is stencil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Compares a reference value with the value stored at a pixel in stencil buffer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517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1" y="729575"/>
            <a:ext cx="770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Stencil Test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3FDB1-D361-4844-A405-7660CDA4DF96}"/>
              </a:ext>
            </a:extLst>
          </p:cNvPr>
          <p:cNvSpPr txBox="1"/>
          <p:nvPr/>
        </p:nvSpPr>
        <p:spPr>
          <a:xfrm>
            <a:off x="2390860" y="1663430"/>
            <a:ext cx="8941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Steps in stencil test: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Enable writing to the stencil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Update the stencil buffer value while rendering the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Disable writing to the stencil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Compare the reference value with stencil buffer value, and render the objects</a:t>
            </a:r>
          </a:p>
        </p:txBody>
      </p:sp>
    </p:spTree>
    <p:extLst>
      <p:ext uri="{BB962C8B-B14F-4D97-AF65-F5344CB8AC3E}">
        <p14:creationId xmlns:p14="http://schemas.microsoft.com/office/powerpoint/2010/main" val="35471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1" y="729575"/>
            <a:ext cx="770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Stencil Test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3FDB1-D361-4844-A405-7660CDA4DF96}"/>
              </a:ext>
            </a:extLst>
          </p:cNvPr>
          <p:cNvSpPr txBox="1"/>
          <p:nvPr/>
        </p:nvSpPr>
        <p:spPr>
          <a:xfrm>
            <a:off x="2390860" y="1663430"/>
            <a:ext cx="89418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Important notes for stencil test: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glEnable</a:t>
            </a:r>
            <a:r>
              <a:rPr lang="en-IN" dirty="0"/>
              <a:t>(GL_STENCIL_TEST); //to enable the stencil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glClear</a:t>
            </a:r>
            <a:r>
              <a:rPr lang="en-IN" dirty="0"/>
              <a:t>(GL_COLOR_BUFFER_BIT | GL_STENCIL_BUFFER_BIT); //to clear stencil buffer after each iteration just like color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glStencilMask</a:t>
            </a:r>
            <a:r>
              <a:rPr lang="en-IN" dirty="0"/>
              <a:t>(0xFF); // each bit is written to the stencil buffer as is </a:t>
            </a:r>
            <a:r>
              <a:rPr lang="en-IN" sz="2400" dirty="0" err="1"/>
              <a:t>glStencilMask</a:t>
            </a:r>
            <a:r>
              <a:rPr lang="en-IN" dirty="0"/>
              <a:t>(0x00); // each bit ends up as 0 in the stencil buffer (disabling writes)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glStencilFunc</a:t>
            </a:r>
            <a:r>
              <a:rPr lang="en-IN" dirty="0"/>
              <a:t>(GL_EQUAL, 1, 0xFF) //used to control if test pass or fail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880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498</Words>
  <Application>Microsoft Office PowerPoint</Application>
  <PresentationFormat>Widescreen</PresentationFormat>
  <Paragraphs>98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Tests &amp; Operations on fragments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&amp; Operations on fragments</dc:title>
  <dc:creator>Bharat Vyas</dc:creator>
  <cp:lastModifiedBy>Bharat Vyas</cp:lastModifiedBy>
  <cp:revision>6</cp:revision>
  <dcterms:created xsi:type="dcterms:W3CDTF">2021-03-09T12:12:32Z</dcterms:created>
  <dcterms:modified xsi:type="dcterms:W3CDTF">2021-03-09T12:51:30Z</dcterms:modified>
</cp:coreProperties>
</file>