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Ed Iverse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2-04T22:24:47.323">
    <p:pos x="196" y="725"/>
    <p:text>this sounds like a red flag, but is ambiguous.  how is the client to interpret this comment?  Can we say on what gounds?</p:text>
  </p:cm>
  <p:cm authorId="0" idx="2" dt="2023-12-04T22:23:27.979">
    <p:pos x="196" y="825"/>
    <p:text>does this mean "estimation"?  Is this a better way to estimate latent composite indices?</p:text>
  </p:cm>
  <p:cm authorId="0" idx="3" dt="2023-12-04T22:23:49.162">
    <p:pos x="196" y="925"/>
    <p:text>same question as above re sample size.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3-12-04T22:28:09.410">
    <p:pos x="196" y="725"/>
    <p:text>would these be the composite index variables?</p:text>
  </p:cm>
  <p:cm authorId="0" idx="5" dt="2023-12-04T22:26:51.427">
    <p:pos x="3044" y="725"/>
    <p:text>is this observations per measurement variable or is it observations per parameter?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15f5b6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15f5b6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Fact</a:t>
            </a:r>
            <a:r>
              <a:rPr lang="en" sz="1800"/>
              <a:t>or analysis relies on several assumptions for accurate results. Violating these assumptions may lead to factors that are misleading or hard to interpret. In general, the most basic requirement for optimal use of factor analysis is high-quality data that are measured on interval, with some correlation between variables.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 Ideally, these data would also be distributed in a multivariate normal fashion. For certain methods of parameter estimation, like maximum likelihood factor analysis, multivariate normality is a strict assumption. In contrast, others, such as the principal axes (or least squares) method–which is by far the most commonly used approach for exploratory factor analysis–do not require or assume multivariate normality. However, both exploratory and confirmatory factor analysis appear to be relatively robust against violations of normality in practice.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Another key assumption in factor analysis is linearity. This means that the relationships among variables are assumed to be linear, ensuring that changes in values are consistent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Finally, it is important to note that larger sample sizes ensure more stable estimates of factor structure. While explicit guidelines have always been in flux, experts typically recommend a minimum participants-to-variables ratio of between 5:1 and 10:1, and an overall sample size greater than 100-200. When the sample size is smaller than that, adequate solutions can still be obtained with a greater participants-to-variables ratio. </a:t>
            </a:r>
            <a:endParaRPr sz="18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15f5b6c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15f5b6c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Factor analysis, particularly Exploratory Factor Analysis (EFA), is beneficial for hypothesis generation when researchers have no pre-existing hypotheses about the underlying factor structure of the data. By identifying the factors which are responsible for the correlations among a set of variables, EFA can reveal underlying patterns and structures in the data that aren’t immediately apparent. This can be helpful in deciding what variables to include in a composite index.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Additionally, EFA excels at data reduction and simplification, reducing complex datasets into more easily understandable and interpretable "super-variables". This is especially beneficial in fields like psychology, sociology, and market research where identifying latent constructs is vital.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EFA is also particularly valuable in cross-country analyses, highlighting key elements that contribute most to variability in the dataset, and are thus more likely to yield insights in comparative studies such as yours.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With regard to creating a composite index, one method to consider would be loading-based weighting, where weights are assigned based on the factor loading of each variable (i.e., a higher loading means a higher weight for that variable).</a:t>
            </a:r>
            <a:endParaRPr sz="18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1bca29b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1bca29b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terms of disadvantages, factor analysis is sensitive to small sample sizes, basic changes in foundational data, and especially the presence of outliers, because outliers can contribute to the identification of additional factors or obscure the presence of genuine factors, which can lead to overfitting or underfitting of the model. This can end up skewing the weights assigned to different components of the index, and can end up compromising the reliability of the composite index.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Factor analysis makes a large amount of assumptions, including assuming linearity, the use of interval data, multivariate normality, and underlying dimensions. And the assumption </a:t>
            </a:r>
            <a:r>
              <a:rPr lang="en">
                <a:solidFill>
                  <a:schemeClr val="dk1"/>
                </a:solidFill>
              </a:rPr>
              <a:t>that factor analysis assumes there is no bias when selecting sub-indicators is especially impactful because this assumption can lead to skewed weightings if specific relevant indicators are overlooked or if included indicators are not representative of the dimensions they are supposed to measure.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it also assumes there are strong intercorrelations, because conducting factor analysis on a dataset with very little intercorrelation means that there are almost the same amount of factors as there are original variables, which defeats the entire purpose of factor analysis. This can lead to a composite index where the weights do not accurately represent the underlying structure of the data, thus questioning the validity and utility of the index.</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disadvantage is that the correlations don’t necessarily represent the real influence of the sub-indicators on the problem being measured because it doesn’t provide you much information about the direction of influence in bidirectional relationships. This can lead to misinformed weighting decisions, where the influence of certain indicators might be either overstated or understated.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1603366fa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1603366fa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composite model: indicators build up the construct (adaptive </a:t>
            </a:r>
            <a:r>
              <a:rPr lang="en"/>
              <a:t>capacity is created by governance, rule of law, etc)</a:t>
            </a:r>
            <a:endParaRPr/>
          </a:p>
          <a:p>
            <a:pPr indent="0" lvl="0" marL="0" rtl="0" algn="l">
              <a:spcBef>
                <a:spcPts val="0"/>
              </a:spcBef>
              <a:spcAft>
                <a:spcPts val="0"/>
              </a:spcAft>
              <a:buNone/>
            </a:pPr>
            <a:r>
              <a:rPr lang="en"/>
              <a:t>factor model: construct causes the indicators (ex. there is this latent variable that exists called adaptive capacity, and countries with low values of this variable will exhibit low governance. or intelligence may be an underlying factor influencing measured variables like iq score and gpa, but intelligence is not created by iq score and gpa.)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a1603366fa_5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a1603366fa_5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603366fa_5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603366fa_5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Tips pt2: a problem since SSF components have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a1603366fa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a1603366fa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hammer is a suboptimal tool to fix screws, PLS is a suboptimal tool to estimate common factor models (Henseler, 2014)</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1603366fa_5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1603366fa_5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29a8fa887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29a8fa887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Group E - Gorden</a:t>
            </a:r>
            <a:endParaRPr sz="1500">
              <a:solidFill>
                <a:srgbClr val="434343"/>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29a8fa88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29a8fa88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E - Ken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62c93065b4_1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62c93065b4_1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29a8fa887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629a8fa887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E - </a:t>
            </a:r>
            <a:r>
              <a:rPr lang="en"/>
              <a:t>Ken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29a8fa887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29a8fa887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Group E - Ejay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Characterized by metrics such as mean, variance, and confidence intervals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Uncertainty Source: Weighting and aggregation, indicator selection, normalization methods</a:t>
            </a:r>
            <a:endParaRPr>
              <a:solidFill>
                <a:schemeClr val="dk1"/>
              </a:solidFill>
            </a:endParaRPr>
          </a:p>
          <a:p>
            <a:pPr indent="-292100" lvl="1" marL="914400" rtl="0" algn="l">
              <a:spcBef>
                <a:spcPts val="0"/>
              </a:spcBef>
              <a:spcAft>
                <a:spcPts val="0"/>
              </a:spcAft>
              <a:buClr>
                <a:schemeClr val="dk1"/>
              </a:buClr>
              <a:buSzPts val="1000"/>
              <a:buChar char="-"/>
            </a:pPr>
            <a:r>
              <a:rPr lang="en">
                <a:solidFill>
                  <a:schemeClr val="dk1"/>
                </a:solidFill>
              </a:rPr>
              <a:t>For instance, if a particular weight has a high first-order Sobol index, it means that this weight alone, without considering its interactions with other weights, significantly influences the composite indicators variance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Sobol: input and its contribution to the variance of the output </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Total Effect: input as well as its interactions and its contribution to the variance of the output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2052096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2052096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20520964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20520964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29a8fa8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29a8fa8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2c9e580e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2c9e580e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12da0840c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12da0840c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600">
                <a:solidFill>
                  <a:srgbClr val="616161"/>
                </a:solidFill>
                <a:latin typeface="Proxima Nova"/>
                <a:ea typeface="Proxima Nova"/>
                <a:cs typeface="Proxima Nova"/>
                <a:sym typeface="Proxima Nova"/>
              </a:rPr>
              <a:t>Dimensionality reduction: r</a:t>
            </a:r>
            <a:r>
              <a:rPr lang="en" sz="1600">
                <a:solidFill>
                  <a:srgbClr val="616161"/>
                </a:solidFill>
                <a:latin typeface="Proxima Nova"/>
                <a:ea typeface="Proxima Nova"/>
                <a:cs typeface="Proxima Nova"/>
                <a:sym typeface="Proxima Nova"/>
              </a:rPr>
              <a:t>educes the number of variables while retaining most of the information they encompass</a:t>
            </a:r>
            <a:endParaRPr sz="1600">
              <a:solidFill>
                <a:srgbClr val="616161"/>
              </a:solidFill>
              <a:latin typeface="Proxima Nova"/>
              <a:ea typeface="Proxima Nova"/>
              <a:cs typeface="Proxima Nova"/>
              <a:sym typeface="Proxima Nova"/>
            </a:endParaRPr>
          </a:p>
          <a:p>
            <a:pPr indent="0" lvl="0" marL="0" rtl="0" algn="l">
              <a:lnSpc>
                <a:spcPct val="100000"/>
              </a:lnSpc>
              <a:spcBef>
                <a:spcPts val="1200"/>
              </a:spcBef>
              <a:spcAft>
                <a:spcPts val="0"/>
              </a:spcAft>
              <a:buNone/>
            </a:pPr>
            <a:r>
              <a:rPr lang="en">
                <a:solidFill>
                  <a:schemeClr val="dk1"/>
                </a:solidFill>
              </a:rPr>
              <a:t>The PCA has a number of excellent mathematical properties - most importantly that the index obtained from the first principal component explains the largest portion of variance of the individual indicators. When these PCA indices capture a large amount of the variance and make analysis more interpretable it is an extremely useful tool. However, when the first principal component accounts for a limited part of the variance in the data, we can lose a consistent amount of information. Moreover, the PCA based index is often elitist, with a strong tendency to represent highly intercorrelated indicators and to neglect the others, irrespective of their possible contextual importance. This poses a significant challenge for PCA-based asset indices, emphasizing the importance of ensuring a diverse range of asset variables to prevent issues related to clumping or truncation. In addition, it is often the case that the weights assigned to variables in PCA might be similar, leading to the equal weighting of variables in the composite index that may lack a clear and intuitive interpretation in terms of the original variables. Although PCA is quite useful in its dimensionality reduction, the procedure is by no means ‘perfect’ for deriving composite development indices and is often very case specific.</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12da084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12da084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The PCA has a number of excellent mathematical properties - most importantly that the index obtained from the first principal component explains the largest portion of variance of the individual indicators. When these PCA indices capture a large amount of the variance and make analysis more interpretable it is an extremely useful tool. However, when the first principal component accounts for a limited part of the variance in the data, we can lose a consistent amount of information. Moreover, the PCA based index is often elitist, with a strong tendency to represent highly intercorrelated indicators and to neglect the others, irrespective of their possible contextual importance. This poses a significant challenge for PCA-based asset indices, emphasizing the importance of ensuring a diverse range of asset variables to prevent issues related to clumping or truncation. In addition, it is often the case that the weights assigned to variables in PCA might be similar, leading to the equal weighting of variables in the composite index that may lack a clear and intuitive interpretation in terms of the original variables. Although PCA is quite useful in its dimensionality reduction, the procedure is by no means ‘perfect’ for deriving composite development indices and is often very case specific.</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1bca29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1bca29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comments" Target="../comments/commen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comments" Target="../comments/commen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Multivariate Statistical Methods for Computing a Small-Scale Fisheries Vulnerability Index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Factor Analysis Guidelines</a:t>
            </a:r>
            <a:endParaRPr/>
          </a:p>
        </p:txBody>
      </p:sp>
      <p:sp>
        <p:nvSpPr>
          <p:cNvPr id="126" name="Google Shape;126;p22"/>
          <p:cNvSpPr txBox="1"/>
          <p:nvPr>
            <p:ph idx="1" type="body"/>
          </p:nvPr>
        </p:nvSpPr>
        <p:spPr>
          <a:xfrm>
            <a:off x="311700" y="1152475"/>
            <a:ext cx="8487300" cy="3416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600"/>
              </a:spcBef>
              <a:spcAft>
                <a:spcPts val="0"/>
              </a:spcAft>
              <a:buNone/>
            </a:pPr>
            <a:r>
              <a:rPr lang="en" sz="1800"/>
              <a:t>Factor analysis relies on several assumptions for accurate results:</a:t>
            </a:r>
            <a:endParaRPr sz="1800"/>
          </a:p>
          <a:p>
            <a:pPr indent="-342900" lvl="0" marL="457200" rtl="0" algn="l">
              <a:lnSpc>
                <a:spcPct val="115000"/>
              </a:lnSpc>
              <a:spcBef>
                <a:spcPts val="600"/>
              </a:spcBef>
              <a:spcAft>
                <a:spcPts val="0"/>
              </a:spcAft>
              <a:buSzPts val="1800"/>
              <a:buChar char="●"/>
            </a:pPr>
            <a:r>
              <a:rPr lang="en" sz="1800"/>
              <a:t>High-quality data measured on interval </a:t>
            </a:r>
            <a:r>
              <a:rPr lang="en" sz="1800"/>
              <a:t>scales</a:t>
            </a:r>
            <a:endParaRPr sz="1800"/>
          </a:p>
          <a:p>
            <a:pPr indent="-342900" lvl="1" marL="914400" rtl="0" algn="l">
              <a:lnSpc>
                <a:spcPct val="115000"/>
              </a:lnSpc>
              <a:spcBef>
                <a:spcPts val="0"/>
              </a:spcBef>
              <a:spcAft>
                <a:spcPts val="0"/>
              </a:spcAft>
              <a:buSzPts val="1800"/>
              <a:buChar char="○"/>
            </a:pPr>
            <a:r>
              <a:rPr lang="en" sz="1800"/>
              <a:t>Some correlation between variables</a:t>
            </a:r>
            <a:endParaRPr sz="1800"/>
          </a:p>
          <a:p>
            <a:pPr indent="-342900" lvl="0" marL="457200" rtl="0" algn="l">
              <a:lnSpc>
                <a:spcPct val="115000"/>
              </a:lnSpc>
              <a:spcBef>
                <a:spcPts val="0"/>
              </a:spcBef>
              <a:spcAft>
                <a:spcPts val="0"/>
              </a:spcAft>
              <a:buSzPts val="1800"/>
              <a:buFont typeface="Source Sans Pro"/>
              <a:buChar char="●"/>
            </a:pPr>
            <a:r>
              <a:rPr lang="en" sz="1800"/>
              <a:t>Data that are distributed in a multivariate normal fashion</a:t>
            </a:r>
            <a:endParaRPr sz="1800"/>
          </a:p>
          <a:p>
            <a:pPr indent="-342900" lvl="1" marL="914400" rtl="0" algn="l">
              <a:lnSpc>
                <a:spcPct val="115000"/>
              </a:lnSpc>
              <a:spcBef>
                <a:spcPts val="0"/>
              </a:spcBef>
              <a:spcAft>
                <a:spcPts val="0"/>
              </a:spcAft>
              <a:buSzPts val="1800"/>
              <a:buChar char="○"/>
            </a:pPr>
            <a:r>
              <a:rPr lang="en" sz="1800"/>
              <a:t>Not necessarily a strict assumption</a:t>
            </a:r>
            <a:endParaRPr sz="1800"/>
          </a:p>
          <a:p>
            <a:pPr indent="-342900" lvl="0" marL="457200" rtl="0" algn="l">
              <a:lnSpc>
                <a:spcPct val="115000"/>
              </a:lnSpc>
              <a:spcBef>
                <a:spcPts val="0"/>
              </a:spcBef>
              <a:spcAft>
                <a:spcPts val="0"/>
              </a:spcAft>
              <a:buSzPts val="1800"/>
              <a:buChar char="●"/>
            </a:pPr>
            <a:r>
              <a:rPr lang="en" sz="1800"/>
              <a:t>Assumes linear relationships between variables (i.e., linearity)</a:t>
            </a:r>
            <a:endParaRPr sz="1800"/>
          </a:p>
          <a:p>
            <a:pPr indent="-342900" lvl="0" marL="457200" rtl="0" algn="l">
              <a:lnSpc>
                <a:spcPct val="115000"/>
              </a:lnSpc>
              <a:spcBef>
                <a:spcPts val="0"/>
              </a:spcBef>
              <a:spcAft>
                <a:spcPts val="0"/>
              </a:spcAft>
              <a:buSzPts val="1800"/>
              <a:buChar char="●"/>
            </a:pPr>
            <a:r>
              <a:rPr lang="en" sz="1800"/>
              <a:t>Relatively large sample size</a:t>
            </a:r>
            <a:endParaRPr sz="1800"/>
          </a:p>
          <a:p>
            <a:pPr indent="-342900" lvl="1" marL="914400" rtl="0" algn="l">
              <a:lnSpc>
                <a:spcPct val="115000"/>
              </a:lnSpc>
              <a:spcBef>
                <a:spcPts val="0"/>
              </a:spcBef>
              <a:spcAft>
                <a:spcPts val="0"/>
              </a:spcAft>
              <a:buSzPts val="1800"/>
              <a:buChar char="○"/>
            </a:pPr>
            <a:r>
              <a:rPr lang="en" sz="1800"/>
              <a:t>General guidelines:</a:t>
            </a:r>
            <a:endParaRPr sz="1800"/>
          </a:p>
          <a:p>
            <a:pPr indent="-342900" lvl="2" marL="1371600" rtl="0" algn="l">
              <a:lnSpc>
                <a:spcPct val="115000"/>
              </a:lnSpc>
              <a:spcBef>
                <a:spcPts val="0"/>
              </a:spcBef>
              <a:spcAft>
                <a:spcPts val="0"/>
              </a:spcAft>
              <a:buSzPts val="1800"/>
              <a:buChar char="■"/>
            </a:pPr>
            <a:r>
              <a:rPr lang="en" sz="1800"/>
              <a:t>Between 5:1 and 10:1 participants-to-variables ratio</a:t>
            </a:r>
            <a:endParaRPr sz="1800"/>
          </a:p>
          <a:p>
            <a:pPr indent="-342900" lvl="2" marL="1371600" rtl="0" algn="l">
              <a:lnSpc>
                <a:spcPct val="115000"/>
              </a:lnSpc>
              <a:spcBef>
                <a:spcPts val="0"/>
              </a:spcBef>
              <a:spcAft>
                <a:spcPts val="0"/>
              </a:spcAft>
              <a:buSzPts val="1800"/>
              <a:buChar char="■"/>
            </a:pPr>
            <a:r>
              <a:rPr lang="en" sz="1800"/>
              <a:t>Sample size </a:t>
            </a:r>
            <a:r>
              <a:rPr lang="en" sz="1800"/>
              <a:t>greater than 100-200</a:t>
            </a:r>
            <a:endParaRPr sz="1800"/>
          </a:p>
          <a:p>
            <a:pPr indent="-342900" lvl="3" marL="1828800" rtl="0" algn="l">
              <a:spcBef>
                <a:spcPts val="0"/>
              </a:spcBef>
              <a:spcAft>
                <a:spcPts val="0"/>
              </a:spcAft>
              <a:buSzPts val="1800"/>
              <a:buChar char="●"/>
            </a:pPr>
            <a:r>
              <a:rPr lang="en" sz="1800"/>
              <a:t>If sample size is smaller than that, adequate solutions can still be obtained with a greater participants-to-variables ratio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r>
              <a:rPr lang="en"/>
              <a:t> of Factor Analysis</a:t>
            </a:r>
            <a:endParaRPr/>
          </a:p>
        </p:txBody>
      </p:sp>
      <p:sp>
        <p:nvSpPr>
          <p:cNvPr id="132" name="Google Shape;132;p23"/>
          <p:cNvSpPr txBox="1"/>
          <p:nvPr>
            <p:ph idx="1" type="body"/>
          </p:nvPr>
        </p:nvSpPr>
        <p:spPr>
          <a:xfrm>
            <a:off x="311700" y="1152475"/>
            <a:ext cx="8061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Hypothesis generation</a:t>
            </a:r>
            <a:endParaRPr sz="1800"/>
          </a:p>
          <a:p>
            <a:pPr indent="-342900" lvl="0" marL="457200" rtl="0" algn="l">
              <a:spcBef>
                <a:spcPts val="0"/>
              </a:spcBef>
              <a:spcAft>
                <a:spcPts val="0"/>
              </a:spcAft>
              <a:buSzPts val="1800"/>
              <a:buChar char="●"/>
            </a:pPr>
            <a:r>
              <a:rPr lang="en" sz="1800"/>
              <a:t>Data reduction</a:t>
            </a:r>
            <a:endParaRPr sz="1800"/>
          </a:p>
          <a:p>
            <a:pPr indent="-342900" lvl="1" marL="914400" rtl="0" algn="l">
              <a:spcBef>
                <a:spcPts val="0"/>
              </a:spcBef>
              <a:spcAft>
                <a:spcPts val="0"/>
              </a:spcAft>
              <a:buSzPts val="1800"/>
              <a:buChar char="○"/>
            </a:pPr>
            <a:r>
              <a:rPr lang="en" sz="1800"/>
              <a:t>Reduces the “dimensions” (number of variables) of the data into one or more “super-variables” (i.e., latent variables)</a:t>
            </a:r>
            <a:endParaRPr sz="1800"/>
          </a:p>
          <a:p>
            <a:pPr indent="-342900" lvl="0" marL="457200" rtl="0" algn="l">
              <a:spcBef>
                <a:spcPts val="0"/>
              </a:spcBef>
              <a:spcAft>
                <a:spcPts val="0"/>
              </a:spcAft>
              <a:buSzPts val="1800"/>
              <a:buChar char="●"/>
            </a:pPr>
            <a:r>
              <a:rPr lang="en" sz="1800"/>
              <a:t>Uncovers hidden patterns</a:t>
            </a:r>
            <a:endParaRPr sz="1800"/>
          </a:p>
          <a:p>
            <a:pPr indent="-342900" lvl="0" marL="457200" rtl="0" algn="l">
              <a:spcBef>
                <a:spcPts val="0"/>
              </a:spcBef>
              <a:spcAft>
                <a:spcPts val="0"/>
              </a:spcAft>
              <a:buSzPts val="1800"/>
              <a:buChar char="●"/>
            </a:pPr>
            <a:r>
              <a:rPr lang="en" sz="1800"/>
              <a:t>Highlights key elements that contribute most to variability in the dataset</a:t>
            </a:r>
            <a:endParaRPr sz="1800"/>
          </a:p>
          <a:p>
            <a:pPr indent="-342900" lvl="1" marL="914400" rtl="0" algn="l">
              <a:spcBef>
                <a:spcPts val="0"/>
              </a:spcBef>
              <a:spcAft>
                <a:spcPts val="0"/>
              </a:spcAft>
              <a:buSzPts val="1800"/>
              <a:buChar char="○"/>
            </a:pPr>
            <a:r>
              <a:rPr lang="en" sz="1800"/>
              <a:t>Particularly valuable in cross-country analyses</a:t>
            </a:r>
            <a:endParaRPr sz="1800"/>
          </a:p>
          <a:p>
            <a:pPr indent="-342900" lvl="0" marL="457200" rtl="0" algn="l">
              <a:spcBef>
                <a:spcPts val="0"/>
              </a:spcBef>
              <a:spcAft>
                <a:spcPts val="0"/>
              </a:spcAft>
              <a:buSzPts val="1800"/>
              <a:buChar char="●"/>
            </a:pPr>
            <a:r>
              <a:rPr lang="en" sz="1800"/>
              <a:t>Loading-based weighting</a:t>
            </a:r>
            <a:endParaRPr sz="1800"/>
          </a:p>
          <a:p>
            <a:pPr indent="-342900" lvl="1" marL="914400" rtl="0" algn="l">
              <a:spcBef>
                <a:spcPts val="0"/>
              </a:spcBef>
              <a:spcAft>
                <a:spcPts val="0"/>
              </a:spcAft>
              <a:buSzPts val="1800"/>
              <a:buChar char="○"/>
            </a:pPr>
            <a:r>
              <a:rPr lang="en" sz="1800"/>
              <a:t>Assign composite index variable weights based on the strength of association outputted by factor analysis</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Disadvantages</a:t>
            </a:r>
            <a:r>
              <a:rPr lang="en"/>
              <a:t> of Factor Analysis</a:t>
            </a:r>
            <a:endParaRPr/>
          </a:p>
        </p:txBody>
      </p:sp>
      <p:sp>
        <p:nvSpPr>
          <p:cNvPr id="138" name="Google Shape;13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Sensitive to small sample sizes, outliers, and basic changes in foundational data</a:t>
            </a:r>
            <a:endParaRPr sz="2000"/>
          </a:p>
          <a:p>
            <a:pPr indent="-355600" lvl="0" marL="457200" rtl="0" algn="l">
              <a:spcBef>
                <a:spcPts val="0"/>
              </a:spcBef>
              <a:spcAft>
                <a:spcPts val="0"/>
              </a:spcAft>
              <a:buSzPts val="2000"/>
              <a:buChar char="●"/>
            </a:pPr>
            <a:r>
              <a:rPr lang="en" sz="2000"/>
              <a:t>Assumes linearity, no bias in selecting sub-indicators, use of interval data, multivariate normality, underlying dimensions, and strong intercorrelations</a:t>
            </a:r>
            <a:endParaRPr sz="2000"/>
          </a:p>
          <a:p>
            <a:pPr indent="-355600" lvl="0" marL="457200" rtl="0" algn="l">
              <a:spcBef>
                <a:spcPts val="0"/>
              </a:spcBef>
              <a:spcAft>
                <a:spcPts val="0"/>
              </a:spcAft>
              <a:buSzPts val="2000"/>
              <a:buChar char="●"/>
            </a:pPr>
            <a:r>
              <a:rPr lang="en" sz="2000"/>
              <a:t>Correlations don’t necessarily convey true influence of sub-indicators on issue being studied</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Structural Equation / Path Models (SEMs/PLS-PMs) </a:t>
            </a:r>
            <a:endParaRPr/>
          </a:p>
        </p:txBody>
      </p:sp>
      <p:sp>
        <p:nvSpPr>
          <p:cNvPr id="144" name="Google Shape;144;p25"/>
          <p:cNvSpPr/>
          <p:nvPr/>
        </p:nvSpPr>
        <p:spPr>
          <a:xfrm>
            <a:off x="368700" y="3108150"/>
            <a:ext cx="8360400" cy="1566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rgbClr val="FFFFFF"/>
                </a:solidFill>
                <a:latin typeface="Proxima Nova"/>
                <a:ea typeface="Proxima Nova"/>
                <a:cs typeface="Proxima Nova"/>
                <a:sym typeface="Proxima Nova"/>
              </a:rPr>
              <a:t>PLS-PM</a:t>
            </a:r>
            <a:endParaRPr b="1" sz="2000" u="sng">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700">
                <a:solidFill>
                  <a:srgbClr val="FFFFFF"/>
                </a:solidFill>
                <a:latin typeface="Proxima Nova"/>
                <a:ea typeface="Proxima Nova"/>
                <a:cs typeface="Proxima Nova"/>
                <a:sym typeface="Proxima Nova"/>
              </a:rPr>
              <a:t>Variant of SEM that can fit composite models.</a:t>
            </a:r>
            <a:endParaRPr sz="17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700">
                <a:solidFill>
                  <a:srgbClr val="FFFFFF"/>
                </a:solidFill>
                <a:latin typeface="Proxima Nova"/>
                <a:ea typeface="Proxima Nova"/>
                <a:cs typeface="Proxima Nova"/>
                <a:sym typeface="Proxima Nova"/>
              </a:rPr>
              <a:t>Useful for small sample sizes, missing data, or non-normal distributions.</a:t>
            </a:r>
            <a:endParaRPr sz="2000">
              <a:solidFill>
                <a:srgbClr val="FFFFFF"/>
              </a:solidFill>
              <a:latin typeface="Proxima Nova"/>
              <a:ea typeface="Proxima Nova"/>
              <a:cs typeface="Proxima Nova"/>
              <a:sym typeface="Proxima Nova"/>
            </a:endParaRPr>
          </a:p>
        </p:txBody>
      </p:sp>
      <p:sp>
        <p:nvSpPr>
          <p:cNvPr id="145" name="Google Shape;145;p25"/>
          <p:cNvSpPr/>
          <p:nvPr/>
        </p:nvSpPr>
        <p:spPr>
          <a:xfrm>
            <a:off x="368700" y="1017714"/>
            <a:ext cx="5115900" cy="19476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u="sng">
                <a:solidFill>
                  <a:srgbClr val="FFFFFF"/>
                </a:solidFill>
                <a:latin typeface="Proxima Nova"/>
                <a:ea typeface="Proxima Nova"/>
                <a:cs typeface="Proxima Nova"/>
                <a:sym typeface="Proxima Nova"/>
              </a:rPr>
              <a:t>SEM</a:t>
            </a:r>
            <a:endParaRPr b="1" sz="2000" u="sng">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700">
                <a:solidFill>
                  <a:srgbClr val="FFFFFF"/>
                </a:solidFill>
                <a:latin typeface="Proxima Nova"/>
                <a:ea typeface="Proxima Nova"/>
                <a:cs typeface="Proxima Nova"/>
                <a:sym typeface="Proxima Nova"/>
              </a:rPr>
              <a:t>Allows for explanation of </a:t>
            </a:r>
            <a:r>
              <a:rPr lang="en" sz="1700">
                <a:solidFill>
                  <a:srgbClr val="FFFFFF"/>
                </a:solidFill>
                <a:latin typeface="Proxima Nova"/>
                <a:ea typeface="Proxima Nova"/>
                <a:cs typeface="Proxima Nova"/>
                <a:sym typeface="Proxima Nova"/>
              </a:rPr>
              <a:t>relationships</a:t>
            </a:r>
            <a:r>
              <a:rPr lang="en" sz="1700">
                <a:solidFill>
                  <a:srgbClr val="FFFFFF"/>
                </a:solidFill>
                <a:latin typeface="Proxima Nova"/>
                <a:ea typeface="Proxima Nova"/>
                <a:cs typeface="Proxima Nova"/>
                <a:sym typeface="Proxima Nova"/>
              </a:rPr>
              <a:t> between latent variables.</a:t>
            </a:r>
            <a:endParaRPr sz="1700">
              <a:solidFill>
                <a:srgbClr val="FFFFFF"/>
              </a:solidFill>
              <a:latin typeface="Proxima Nova"/>
              <a:ea typeface="Proxima Nova"/>
              <a:cs typeface="Proxima Nova"/>
              <a:sym typeface="Proxima Nova"/>
            </a:endParaRPr>
          </a:p>
          <a:p>
            <a:pPr indent="0" lvl="0" marL="0" rtl="0" algn="ctr">
              <a:spcBef>
                <a:spcPts val="0"/>
              </a:spcBef>
              <a:spcAft>
                <a:spcPts val="0"/>
              </a:spcAft>
              <a:buNone/>
            </a:pPr>
            <a:r>
              <a:t/>
            </a:r>
            <a:endParaRPr sz="17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sz="1700">
                <a:solidFill>
                  <a:srgbClr val="FFFFFF"/>
                </a:solidFill>
                <a:latin typeface="Proxima Nova"/>
                <a:ea typeface="Proxima Nova"/>
                <a:cs typeface="Proxima Nova"/>
                <a:sym typeface="Proxima Nova"/>
              </a:rPr>
              <a:t>Useful for testing hypothetical variable structures.</a:t>
            </a:r>
            <a:endParaRPr sz="1700">
              <a:solidFill>
                <a:srgbClr val="FFFFFF"/>
              </a:solidFill>
              <a:latin typeface="Proxima Nova"/>
              <a:ea typeface="Proxima Nova"/>
              <a:cs typeface="Proxima Nova"/>
              <a:sym typeface="Proxima Nova"/>
            </a:endParaRPr>
          </a:p>
        </p:txBody>
      </p:sp>
      <p:pic>
        <p:nvPicPr>
          <p:cNvPr id="146" name="Google Shape;146;p25"/>
          <p:cNvPicPr preferRelativeResize="0"/>
          <p:nvPr/>
        </p:nvPicPr>
        <p:blipFill>
          <a:blip r:embed="rId3">
            <a:alphaModFix/>
          </a:blip>
          <a:stretch>
            <a:fillRect/>
          </a:stretch>
        </p:blipFill>
        <p:spPr>
          <a:xfrm>
            <a:off x="5484600" y="1043988"/>
            <a:ext cx="3183701" cy="18950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1152475"/>
            <a:ext cx="8465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Define the latent constructs or factors</a:t>
            </a:r>
            <a:endParaRPr sz="1800"/>
          </a:p>
          <a:p>
            <a:pPr indent="-330200" lvl="1" marL="914400" rtl="0" algn="l">
              <a:spcBef>
                <a:spcPts val="0"/>
              </a:spcBef>
              <a:spcAft>
                <a:spcPts val="0"/>
              </a:spcAft>
              <a:buSzPts val="1600"/>
              <a:buChar char="○"/>
            </a:pPr>
            <a:r>
              <a:rPr lang="en" sz="1600"/>
              <a:t>Ex: Exposure, Sensitivity, Adaptive Capacity</a:t>
            </a:r>
            <a:endParaRPr sz="1600"/>
          </a:p>
          <a:p>
            <a:pPr indent="-342900" lvl="0" marL="457200" rtl="0" algn="l">
              <a:spcBef>
                <a:spcPts val="0"/>
              </a:spcBef>
              <a:spcAft>
                <a:spcPts val="0"/>
              </a:spcAft>
              <a:buSzPts val="1800"/>
              <a:buAutoNum type="arabicPeriod"/>
            </a:pPr>
            <a:r>
              <a:rPr lang="en" sz="1800"/>
              <a:t>Choose observed variables related to each construct and load their factors in the SEM. </a:t>
            </a:r>
            <a:endParaRPr sz="1800"/>
          </a:p>
          <a:p>
            <a:pPr indent="-330200" lvl="1" marL="914400" rtl="0" algn="l">
              <a:spcBef>
                <a:spcPts val="0"/>
              </a:spcBef>
              <a:spcAft>
                <a:spcPts val="0"/>
              </a:spcAft>
              <a:buSzPts val="1600"/>
              <a:buChar char="○"/>
            </a:pPr>
            <a:r>
              <a:rPr lang="en" sz="1600"/>
              <a:t>This step involves specifying the measurement model, ensuring that the indicators effectively represent the latent constructs.</a:t>
            </a:r>
            <a:endParaRPr sz="1600"/>
          </a:p>
          <a:p>
            <a:pPr indent="-342900" lvl="0" marL="457200" rtl="0" algn="l">
              <a:spcBef>
                <a:spcPts val="0"/>
              </a:spcBef>
              <a:spcAft>
                <a:spcPts val="0"/>
              </a:spcAft>
              <a:buSzPts val="1800"/>
              <a:buAutoNum type="arabicPeriod"/>
            </a:pPr>
            <a:r>
              <a:rPr lang="en" sz="1800"/>
              <a:t>Specify the relationships and paths between the latent constructs. </a:t>
            </a:r>
            <a:endParaRPr sz="1800"/>
          </a:p>
          <a:p>
            <a:pPr indent="-342900" lvl="0" marL="457200" rtl="0" algn="l">
              <a:spcBef>
                <a:spcPts val="0"/>
              </a:spcBef>
              <a:spcAft>
                <a:spcPts val="0"/>
              </a:spcAft>
              <a:buSzPts val="1800"/>
              <a:buAutoNum type="arabicPeriod"/>
            </a:pPr>
            <a:r>
              <a:rPr lang="en" sz="1800"/>
              <a:t>The resulting SEM provides a comprehensive framework for constructing the composite index and subindexes, incorporating both the measurement and structural aspects of the model.</a:t>
            </a:r>
            <a:endParaRPr sz="1800"/>
          </a:p>
          <a:p>
            <a:pPr indent="0" lvl="0" marL="0" rtl="0" algn="l">
              <a:spcBef>
                <a:spcPts val="1200"/>
              </a:spcBef>
              <a:spcAft>
                <a:spcPts val="1200"/>
              </a:spcAft>
              <a:buNone/>
            </a:pPr>
            <a:r>
              <a:t/>
            </a:r>
            <a:endParaRPr sz="1800"/>
          </a:p>
        </p:txBody>
      </p:sp>
      <p:sp>
        <p:nvSpPr>
          <p:cNvPr id="152" name="Google Shape;15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t>
            </a:r>
            <a:r>
              <a:rPr lang="en"/>
              <a:t>SEMs to construct composite index and subindexes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Guidelines for SEMs</a:t>
            </a:r>
            <a:endParaRPr/>
          </a:p>
        </p:txBody>
      </p:sp>
      <p:sp>
        <p:nvSpPr>
          <p:cNvPr id="158" name="Google Shape;158;p2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a:t>
            </a:r>
            <a:endParaRPr/>
          </a:p>
          <a:p>
            <a:pPr indent="-317500" lvl="0" marL="457200" rtl="0" algn="l">
              <a:spcBef>
                <a:spcPts val="1200"/>
              </a:spcBef>
              <a:spcAft>
                <a:spcPts val="0"/>
              </a:spcAft>
              <a:buSzPts val="1400"/>
              <a:buChar char="●"/>
            </a:pPr>
            <a:r>
              <a:rPr lang="en"/>
              <a:t>Used to confirm factorial structure by modeling latent constructs (factors) and their relationships with observed variables.</a:t>
            </a:r>
            <a:endParaRPr/>
          </a:p>
          <a:p>
            <a:pPr indent="-317500" lvl="0" marL="457200" rtl="0" algn="l">
              <a:spcBef>
                <a:spcPts val="0"/>
              </a:spcBef>
              <a:spcAft>
                <a:spcPts val="0"/>
              </a:spcAft>
              <a:buSzPts val="1400"/>
              <a:buChar char="●"/>
            </a:pPr>
            <a:r>
              <a:rPr lang="en"/>
              <a:t>For both exploratory (model-building) and confirmatory (hypothesis-testing) modes.</a:t>
            </a:r>
            <a:endParaRPr/>
          </a:p>
          <a:p>
            <a:pPr indent="-317500" lvl="0" marL="457200" rtl="0" algn="l">
              <a:spcBef>
                <a:spcPts val="0"/>
              </a:spcBef>
              <a:spcAft>
                <a:spcPts val="0"/>
              </a:spcAft>
              <a:buSzPts val="1400"/>
              <a:buChar char="●"/>
            </a:pPr>
            <a:r>
              <a:rPr lang="en"/>
              <a:t>Handles complex data structures in composite indicator construction.</a:t>
            </a:r>
            <a:endParaRPr/>
          </a:p>
        </p:txBody>
      </p:sp>
      <p:sp>
        <p:nvSpPr>
          <p:cNvPr id="159" name="Google Shape;159;p2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t>
            </a:r>
            <a:r>
              <a:rPr lang="en"/>
              <a:t>ips:</a:t>
            </a:r>
            <a:endParaRPr/>
          </a:p>
          <a:p>
            <a:pPr indent="-317500" lvl="0" marL="457200" rtl="0" algn="l">
              <a:spcBef>
                <a:spcPts val="1200"/>
              </a:spcBef>
              <a:spcAft>
                <a:spcPts val="0"/>
              </a:spcAft>
              <a:buSzPts val="1400"/>
              <a:buChar char="●"/>
            </a:pPr>
            <a:r>
              <a:rPr lang="en"/>
              <a:t>They are simplified </a:t>
            </a:r>
            <a:r>
              <a:rPr lang="en"/>
              <a:t>representations</a:t>
            </a:r>
            <a:r>
              <a:rPr lang="en"/>
              <a:t>; important factors may be omitted.</a:t>
            </a:r>
            <a:endParaRPr/>
          </a:p>
          <a:p>
            <a:pPr indent="-317500" lvl="0" marL="457200" rtl="0" algn="l">
              <a:spcBef>
                <a:spcPts val="0"/>
              </a:spcBef>
              <a:spcAft>
                <a:spcPts val="0"/>
              </a:spcAft>
              <a:buSzPts val="1400"/>
              <a:buChar char="●"/>
            </a:pPr>
            <a:r>
              <a:rPr lang="en"/>
              <a:t>Require adequate data quality and relatively large </a:t>
            </a:r>
            <a:r>
              <a:rPr lang="en"/>
              <a:t>sample size </a:t>
            </a:r>
            <a:r>
              <a:rPr lang="en"/>
              <a:t>(5-20 observations per model parameter)</a:t>
            </a:r>
            <a:endParaRPr/>
          </a:p>
          <a:p>
            <a:pPr indent="0" lvl="0" marL="0" rtl="0" algn="l">
              <a:spcBef>
                <a:spcPts val="1200"/>
              </a:spcBef>
              <a:spcAft>
                <a:spcPts val="1200"/>
              </a:spcAft>
              <a:buNone/>
            </a:pPr>
            <a:r>
              <a:t/>
            </a:r>
            <a:endParaRPr/>
          </a:p>
        </p:txBody>
      </p:sp>
      <p:sp>
        <p:nvSpPr>
          <p:cNvPr id="160" name="Google Shape;160;p27"/>
          <p:cNvSpPr txBox="1"/>
          <p:nvPr/>
        </p:nvSpPr>
        <p:spPr>
          <a:xfrm>
            <a:off x="1193900" y="3634200"/>
            <a:ext cx="7369200" cy="15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Given the small sample size of around 100 countries with SSF, it is recommended to use fewer than 20 parameters. </a:t>
            </a:r>
            <a:endParaRPr sz="18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800">
                <a:solidFill>
                  <a:schemeClr val="accent3"/>
                </a:solidFill>
                <a:latin typeface="Proxima Nova"/>
                <a:ea typeface="Proxima Nova"/>
                <a:cs typeface="Proxima Nova"/>
                <a:sym typeface="Proxima Nova"/>
              </a:rPr>
              <a:t>Since the 3 Components are counted as well, ideally only up to 17 variables should be used.</a:t>
            </a:r>
            <a:endParaRPr sz="1800">
              <a:solidFill>
                <a:schemeClr val="accent3"/>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idx="1" type="body"/>
          </p:nvPr>
        </p:nvSpPr>
        <p:spPr>
          <a:xfrm>
            <a:off x="311700" y="1152475"/>
            <a:ext cx="8465700" cy="376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method of structural equation modeling</a:t>
            </a:r>
            <a:endParaRPr/>
          </a:p>
          <a:p>
            <a:pPr indent="0" lvl="0" marL="0" rtl="0" algn="l">
              <a:spcBef>
                <a:spcPts val="1200"/>
              </a:spcBef>
              <a:spcAft>
                <a:spcPts val="0"/>
              </a:spcAft>
              <a:buNone/>
            </a:pPr>
            <a:r>
              <a:rPr lang="en"/>
              <a:t>Use Cases:</a:t>
            </a:r>
            <a:endParaRPr/>
          </a:p>
          <a:p>
            <a:pPr indent="-317500" lvl="0" marL="457200" rtl="0" algn="l">
              <a:spcBef>
                <a:spcPts val="1200"/>
              </a:spcBef>
              <a:spcAft>
                <a:spcPts val="0"/>
              </a:spcAft>
              <a:buSzPts val="1400"/>
              <a:buChar char="●"/>
            </a:pPr>
            <a:r>
              <a:rPr lang="en"/>
              <a:t>For estimation of complex cause-effect relationships in path models</a:t>
            </a:r>
            <a:endParaRPr/>
          </a:p>
          <a:p>
            <a:pPr indent="-304800" lvl="1" marL="914400" rtl="0" algn="l">
              <a:spcBef>
                <a:spcPts val="0"/>
              </a:spcBef>
              <a:spcAft>
                <a:spcPts val="0"/>
              </a:spcAft>
              <a:buSzPts val="1200"/>
              <a:buChar char="○"/>
            </a:pPr>
            <a:r>
              <a:rPr lang="en"/>
              <a:t>Takes further advantage of latent variables</a:t>
            </a:r>
            <a:endParaRPr/>
          </a:p>
          <a:p>
            <a:pPr indent="-317500" lvl="0" marL="457200" rtl="0" algn="l">
              <a:spcBef>
                <a:spcPts val="0"/>
              </a:spcBef>
              <a:spcAft>
                <a:spcPts val="0"/>
              </a:spcAft>
              <a:buSzPts val="1400"/>
              <a:buChar char="●"/>
            </a:pPr>
            <a:r>
              <a:rPr lang="en"/>
              <a:t>When the focus is on </a:t>
            </a:r>
            <a:r>
              <a:rPr b="1" lang="en"/>
              <a:t>prediction</a:t>
            </a:r>
            <a:r>
              <a:rPr lang="en"/>
              <a:t> rather than </a:t>
            </a:r>
            <a:r>
              <a:rPr b="1" lang="en"/>
              <a:t>hypothesis testing</a:t>
            </a:r>
            <a:endParaRPr b="1"/>
          </a:p>
          <a:p>
            <a:pPr indent="-304800" lvl="1" marL="914400" rtl="0" algn="l">
              <a:spcBef>
                <a:spcPts val="0"/>
              </a:spcBef>
              <a:spcAft>
                <a:spcPts val="0"/>
              </a:spcAft>
              <a:buSzPts val="1200"/>
              <a:buChar char="○"/>
            </a:pPr>
            <a:r>
              <a:rPr lang="en"/>
              <a:t>PM optimizes the estimation</a:t>
            </a:r>
            <a:r>
              <a:rPr lang="en"/>
              <a:t> of the LVs</a:t>
            </a:r>
            <a:endParaRPr/>
          </a:p>
          <a:p>
            <a:pPr indent="-317500" lvl="0" marL="457200" rtl="0" algn="l">
              <a:spcBef>
                <a:spcPts val="0"/>
              </a:spcBef>
              <a:spcAft>
                <a:spcPts val="0"/>
              </a:spcAft>
              <a:buSzPts val="1400"/>
              <a:buChar char="●"/>
            </a:pPr>
            <a:r>
              <a:rPr lang="en"/>
              <a:t>Minimally constrained by low</a:t>
            </a:r>
            <a:r>
              <a:rPr lang="en"/>
              <a:t> </a:t>
            </a:r>
            <a:r>
              <a:rPr lang="en"/>
              <a:t>sample size</a:t>
            </a:r>
            <a:r>
              <a:rPr lang="en"/>
              <a:t>, missing data, multicollinearity or non-normal data distributions</a:t>
            </a:r>
            <a:endParaRPr/>
          </a:p>
          <a:p>
            <a:pPr indent="0" lvl="0" marL="0" rtl="0" algn="l">
              <a:spcBef>
                <a:spcPts val="1200"/>
              </a:spcBef>
              <a:spcAft>
                <a:spcPts val="0"/>
              </a:spcAft>
              <a:buNone/>
            </a:pPr>
            <a:r>
              <a:rPr lang="en"/>
              <a:t>Key things to note:</a:t>
            </a:r>
            <a:endParaRPr/>
          </a:p>
          <a:p>
            <a:pPr indent="-317500" lvl="0" marL="457200" rtl="0" algn="l">
              <a:spcBef>
                <a:spcPts val="1200"/>
              </a:spcBef>
              <a:spcAft>
                <a:spcPts val="0"/>
              </a:spcAft>
              <a:buSzPts val="1400"/>
              <a:buChar char="●"/>
            </a:pPr>
            <a:r>
              <a:rPr lang="en"/>
              <a:t>Relatively r</a:t>
            </a:r>
            <a:r>
              <a:rPr lang="en"/>
              <a:t>ecent development</a:t>
            </a:r>
            <a:endParaRPr/>
          </a:p>
          <a:p>
            <a:pPr indent="-317500" lvl="0" marL="457200" rtl="0" algn="l">
              <a:spcBef>
                <a:spcPts val="0"/>
              </a:spcBef>
              <a:spcAft>
                <a:spcPts val="0"/>
              </a:spcAft>
              <a:buSzPts val="1400"/>
              <a:buChar char="●"/>
            </a:pPr>
            <a:r>
              <a:rPr lang="en"/>
              <a:t>Effectiveness in low sample size situations still being </a:t>
            </a:r>
            <a:r>
              <a:rPr lang="en"/>
              <a:t>questioned by som</a:t>
            </a:r>
            <a:r>
              <a:rPr lang="en"/>
              <a:t>e methodological researchers (Sarstedt, et. al 2016)</a:t>
            </a:r>
            <a:endParaRPr/>
          </a:p>
        </p:txBody>
      </p:sp>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Guidelines for PLS-PMs</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SEMs/PMs for Index Creation </a:t>
            </a:r>
            <a:endParaRPr/>
          </a:p>
        </p:txBody>
      </p:sp>
      <p:sp>
        <p:nvSpPr>
          <p:cNvPr id="172" name="Google Shape;172;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Advantages:</a:t>
            </a:r>
            <a:endParaRPr/>
          </a:p>
          <a:p>
            <a:pPr indent="-317500" lvl="0" marL="457200" rtl="0" algn="l">
              <a:spcBef>
                <a:spcPts val="1200"/>
              </a:spcBef>
              <a:spcAft>
                <a:spcPts val="0"/>
              </a:spcAft>
              <a:buSzPts val="1400"/>
              <a:buChar char="●"/>
            </a:pPr>
            <a:r>
              <a:rPr lang="en"/>
              <a:t>Deals well with multivariate data with many features. Can relate errors between multiple variables.</a:t>
            </a:r>
            <a:endParaRPr/>
          </a:p>
          <a:p>
            <a:pPr indent="-317500" lvl="0" marL="457200" rtl="0" algn="l">
              <a:spcBef>
                <a:spcPts val="0"/>
              </a:spcBef>
              <a:spcAft>
                <a:spcPts val="0"/>
              </a:spcAft>
              <a:buSzPts val="1400"/>
              <a:buChar char="●"/>
            </a:pPr>
            <a:r>
              <a:rPr lang="en"/>
              <a:t>Robust to Missing Data, since it uses raw data and not summary statistics</a:t>
            </a:r>
            <a:endParaRPr/>
          </a:p>
          <a:p>
            <a:pPr indent="-317500" lvl="0" marL="457200" rtl="0" algn="l">
              <a:spcBef>
                <a:spcPts val="0"/>
              </a:spcBef>
              <a:spcAft>
                <a:spcPts val="0"/>
              </a:spcAft>
              <a:buSzPts val="1400"/>
              <a:buChar char="●"/>
            </a:pPr>
            <a:r>
              <a:rPr lang="en"/>
              <a:t>Works with longitudinal data- time series, growth data, etc.</a:t>
            </a:r>
            <a:endParaRPr/>
          </a:p>
          <a:p>
            <a:pPr indent="-317500" lvl="0" marL="457200" rtl="0" algn="l">
              <a:spcBef>
                <a:spcPts val="0"/>
              </a:spcBef>
              <a:spcAft>
                <a:spcPts val="0"/>
              </a:spcAft>
              <a:buSzPts val="1400"/>
              <a:buChar char="●"/>
            </a:pPr>
            <a:r>
              <a:rPr lang="en"/>
              <a:t>Uses </a:t>
            </a:r>
            <a:r>
              <a:rPr lang="en"/>
              <a:t>latent</a:t>
            </a:r>
            <a:r>
              <a:rPr lang="en"/>
              <a:t> variables for composite index variables, a good way to approximating the real variables</a:t>
            </a:r>
            <a:endParaRPr/>
          </a:p>
        </p:txBody>
      </p:sp>
      <p:sp>
        <p:nvSpPr>
          <p:cNvPr id="173" name="Google Shape;173;p29"/>
          <p:cNvSpPr txBox="1"/>
          <p:nvPr>
            <p:ph idx="2" type="body"/>
          </p:nvPr>
        </p:nvSpPr>
        <p:spPr>
          <a:xfrm>
            <a:off x="4832400" y="1152475"/>
            <a:ext cx="3999900" cy="359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Disadvantages</a:t>
            </a:r>
            <a:endParaRPr/>
          </a:p>
          <a:p>
            <a:pPr indent="-317500" lvl="0" marL="457200" rtl="0" algn="l">
              <a:spcBef>
                <a:spcPts val="1200"/>
              </a:spcBef>
              <a:spcAft>
                <a:spcPts val="0"/>
              </a:spcAft>
              <a:buSzPts val="1400"/>
              <a:buChar char="●"/>
            </a:pPr>
            <a:r>
              <a:rPr lang="en"/>
              <a:t>Multivariate Data means we need a larger sample size/ dataset</a:t>
            </a:r>
            <a:endParaRPr/>
          </a:p>
          <a:p>
            <a:pPr indent="-317500" lvl="0" marL="457200" rtl="0" algn="l">
              <a:spcBef>
                <a:spcPts val="0"/>
              </a:spcBef>
              <a:spcAft>
                <a:spcPts val="0"/>
              </a:spcAft>
              <a:buSzPts val="1400"/>
              <a:buChar char="●"/>
            </a:pPr>
            <a:r>
              <a:rPr lang="en"/>
              <a:t>Must </a:t>
            </a:r>
            <a:r>
              <a:rPr lang="en"/>
              <a:t>ensure</a:t>
            </a:r>
            <a:r>
              <a:rPr lang="en"/>
              <a:t> 5-20 observations for each model parameter</a:t>
            </a:r>
            <a:endParaRPr/>
          </a:p>
          <a:p>
            <a:pPr indent="-317500" lvl="0" marL="457200" rtl="0" algn="l">
              <a:spcBef>
                <a:spcPts val="0"/>
              </a:spcBef>
              <a:spcAft>
                <a:spcPts val="0"/>
              </a:spcAft>
              <a:buSzPts val="1400"/>
              <a:buChar char="●"/>
            </a:pPr>
            <a:r>
              <a:rPr lang="en"/>
              <a:t>Relationships determined are not causal</a:t>
            </a:r>
            <a:endParaRPr/>
          </a:p>
          <a:p>
            <a:pPr indent="-317500" lvl="0" marL="457200" rtl="0" algn="l">
              <a:spcBef>
                <a:spcPts val="0"/>
              </a:spcBef>
              <a:spcAft>
                <a:spcPts val="0"/>
              </a:spcAft>
              <a:buSzPts val="1400"/>
              <a:buChar char="●"/>
            </a:pPr>
            <a:r>
              <a:rPr lang="en"/>
              <a:t>Latent variables are only an approximate of the real variable- different variance</a:t>
            </a:r>
            <a:endParaRPr/>
          </a:p>
          <a:p>
            <a:pPr indent="-317500" lvl="0" marL="457200" rtl="0" algn="l">
              <a:spcBef>
                <a:spcPts val="0"/>
              </a:spcBef>
              <a:spcAft>
                <a:spcPts val="0"/>
              </a:spcAft>
              <a:buSzPts val="1400"/>
              <a:buChar char="●"/>
            </a:pPr>
            <a:r>
              <a:rPr lang="en"/>
              <a:t>Before fitting model, you need to check if model is identified by the data- that is, if there are not multiple sets of parameters that produce the same covariance matrix.</a:t>
            </a:r>
            <a:endParaRPr/>
          </a:p>
          <a:p>
            <a:pPr indent="-317500" lvl="0" marL="457200" rtl="0" algn="l">
              <a:spcBef>
                <a:spcPts val="0"/>
              </a:spcBef>
              <a:spcAft>
                <a:spcPts val="0"/>
              </a:spcAft>
              <a:buSzPts val="1400"/>
              <a:buChar char="●"/>
            </a:pPr>
            <a:r>
              <a:rPr lang="en"/>
              <a:t>Must check the t-rule, scale latent variables, and have sufficient indicators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Choice of </a:t>
            </a:r>
            <a:r>
              <a:rPr lang="en"/>
              <a:t>Informative</a:t>
            </a:r>
            <a:r>
              <a:rPr lang="en"/>
              <a:t> Variables</a:t>
            </a:r>
            <a:endParaRPr/>
          </a:p>
        </p:txBody>
      </p:sp>
      <p:sp>
        <p:nvSpPr>
          <p:cNvPr id="179" name="Google Shape;17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9405" lvl="0" marL="457200" rtl="0" algn="l">
              <a:lnSpc>
                <a:spcPct val="85000"/>
              </a:lnSpc>
              <a:spcBef>
                <a:spcPts val="0"/>
              </a:spcBef>
              <a:spcAft>
                <a:spcPts val="0"/>
              </a:spcAft>
              <a:buSzPts val="1430"/>
              <a:buChar char="●"/>
            </a:pPr>
            <a:r>
              <a:rPr lang="en" sz="1430"/>
              <a:t>Variable Importance (Part of Composite Indices)</a:t>
            </a:r>
            <a:endParaRPr sz="1430"/>
          </a:p>
          <a:p>
            <a:pPr indent="-297815" lvl="1" marL="914400" rtl="0" algn="l">
              <a:lnSpc>
                <a:spcPct val="85000"/>
              </a:lnSpc>
              <a:spcBef>
                <a:spcPts val="0"/>
              </a:spcBef>
              <a:spcAft>
                <a:spcPts val="0"/>
              </a:spcAft>
              <a:buSzPts val="1090"/>
              <a:buChar char="○"/>
            </a:pPr>
            <a:r>
              <a:rPr lang="en" sz="1430"/>
              <a:t>Weighting of variables in order to aggregate the variables into an index</a:t>
            </a:r>
            <a:endParaRPr sz="1430"/>
          </a:p>
          <a:p>
            <a:pPr indent="-297815" lvl="1" marL="914400" rtl="0" algn="l">
              <a:lnSpc>
                <a:spcPct val="85000"/>
              </a:lnSpc>
              <a:spcBef>
                <a:spcPts val="0"/>
              </a:spcBef>
              <a:spcAft>
                <a:spcPts val="0"/>
              </a:spcAft>
              <a:buSzPts val="1090"/>
              <a:buChar char="○"/>
            </a:pPr>
            <a:r>
              <a:rPr lang="en" sz="1430"/>
              <a:t>Identify impact of </a:t>
            </a:r>
            <a:r>
              <a:rPr lang="en" sz="1430"/>
              <a:t>individual variables </a:t>
            </a:r>
            <a:r>
              <a:rPr lang="en" sz="1430"/>
              <a:t>on overall index score</a:t>
            </a:r>
            <a:endParaRPr sz="1430"/>
          </a:p>
          <a:p>
            <a:pPr indent="-297814" lvl="2" marL="1371600" marR="0" rtl="0" algn="l">
              <a:lnSpc>
                <a:spcPct val="85000"/>
              </a:lnSpc>
              <a:spcBef>
                <a:spcPts val="0"/>
              </a:spcBef>
              <a:spcAft>
                <a:spcPts val="0"/>
              </a:spcAft>
              <a:buSzPts val="1090"/>
              <a:buChar char="■"/>
            </a:pPr>
            <a:r>
              <a:rPr lang="en" sz="1430"/>
              <a:t>Crucial for policymakers</a:t>
            </a:r>
            <a:endParaRPr sz="1430"/>
          </a:p>
          <a:p>
            <a:pPr indent="-297814" lvl="2" marL="1371600" marR="0" rtl="0" algn="l">
              <a:lnSpc>
                <a:spcPct val="85000"/>
              </a:lnSpc>
              <a:spcBef>
                <a:spcPts val="0"/>
              </a:spcBef>
              <a:spcAft>
                <a:spcPts val="0"/>
              </a:spcAft>
              <a:buSzPts val="1090"/>
              <a:buChar char="■"/>
            </a:pPr>
            <a:r>
              <a:rPr lang="en" sz="1430"/>
              <a:t>Provides insights into key drivers of the index</a:t>
            </a:r>
            <a:endParaRPr sz="1430"/>
          </a:p>
          <a:p>
            <a:pPr indent="-297814" lvl="2" marL="1371600" marR="0" rtl="0" algn="l">
              <a:lnSpc>
                <a:spcPct val="85000"/>
              </a:lnSpc>
              <a:spcBef>
                <a:spcPts val="0"/>
              </a:spcBef>
              <a:spcAft>
                <a:spcPts val="0"/>
              </a:spcAft>
              <a:buSzPts val="1090"/>
              <a:buChar char="■"/>
            </a:pPr>
            <a:r>
              <a:rPr lang="en" sz="1430"/>
              <a:t>Can inform targeted interventions or policy changes</a:t>
            </a:r>
            <a:endParaRPr sz="1430"/>
          </a:p>
          <a:p>
            <a:pPr indent="-319405" lvl="0" marL="457200" rtl="0" algn="l">
              <a:lnSpc>
                <a:spcPct val="85000"/>
              </a:lnSpc>
              <a:spcBef>
                <a:spcPts val="0"/>
              </a:spcBef>
              <a:spcAft>
                <a:spcPts val="0"/>
              </a:spcAft>
              <a:buSzPts val="1430"/>
              <a:buChar char="●"/>
            </a:pPr>
            <a:r>
              <a:rPr lang="en" sz="1430"/>
              <a:t>Nominal weights vs. Importance </a:t>
            </a:r>
            <a:endParaRPr sz="1430"/>
          </a:p>
          <a:p>
            <a:pPr indent="-297815" lvl="1" marL="914400" rtl="0" algn="l">
              <a:lnSpc>
                <a:spcPct val="85000"/>
              </a:lnSpc>
              <a:spcBef>
                <a:spcPts val="0"/>
              </a:spcBef>
              <a:spcAft>
                <a:spcPts val="0"/>
              </a:spcAft>
              <a:buSzPts val="1090"/>
              <a:buChar char="○"/>
            </a:pPr>
            <a:r>
              <a:rPr lang="en" sz="1430"/>
              <a:t>Concept of importance of a given indicator is based on correlation between</a:t>
            </a:r>
            <a:endParaRPr sz="1430"/>
          </a:p>
          <a:p>
            <a:pPr indent="-297814" lvl="2" marL="1371600" rtl="0" algn="l">
              <a:lnSpc>
                <a:spcPct val="85000"/>
              </a:lnSpc>
              <a:spcBef>
                <a:spcPts val="0"/>
              </a:spcBef>
              <a:spcAft>
                <a:spcPts val="0"/>
              </a:spcAft>
              <a:buSzPts val="1090"/>
              <a:buChar char="■"/>
            </a:pPr>
            <a:r>
              <a:rPr lang="en" sz="1430"/>
              <a:t>The original composite index (OCI) which includes the examined indicator</a:t>
            </a:r>
            <a:endParaRPr sz="1430"/>
          </a:p>
          <a:p>
            <a:pPr indent="-297814" lvl="2" marL="1371600" rtl="0" algn="l">
              <a:lnSpc>
                <a:spcPct val="85000"/>
              </a:lnSpc>
              <a:spcBef>
                <a:spcPts val="0"/>
              </a:spcBef>
              <a:spcAft>
                <a:spcPts val="0"/>
              </a:spcAft>
              <a:buSzPts val="1090"/>
              <a:buChar char="■"/>
            </a:pPr>
            <a:r>
              <a:rPr lang="en" sz="1430"/>
              <a:t>The modified composite index (MCI) which excludes the examined indicator</a:t>
            </a:r>
            <a:endParaRPr sz="1430"/>
          </a:p>
          <a:p>
            <a:pPr indent="-319405" lvl="0" marL="457200" rtl="0" algn="l">
              <a:lnSpc>
                <a:spcPct val="85000"/>
              </a:lnSpc>
              <a:spcBef>
                <a:spcPts val="0"/>
              </a:spcBef>
              <a:spcAft>
                <a:spcPts val="0"/>
              </a:spcAft>
              <a:buSzPts val="1430"/>
              <a:buChar char="●"/>
            </a:pPr>
            <a:r>
              <a:rPr lang="en" sz="1430"/>
              <a:t>Correlation coefficient between the nominal weight and the importance of indicators in paper’s sample is 0.52 (Schlossarek et al., 2019)</a:t>
            </a:r>
            <a:endParaRPr sz="1430"/>
          </a:p>
          <a:p>
            <a:pPr indent="-297815" lvl="1" marL="914400" rtl="0" algn="l">
              <a:lnSpc>
                <a:spcPct val="85000"/>
              </a:lnSpc>
              <a:spcBef>
                <a:spcPts val="0"/>
              </a:spcBef>
              <a:spcAft>
                <a:spcPts val="0"/>
              </a:spcAft>
              <a:buSzPts val="1090"/>
              <a:buChar char="○"/>
            </a:pPr>
            <a:r>
              <a:rPr lang="en" sz="1430"/>
              <a:t>A moderately strong relationship</a:t>
            </a:r>
            <a:endParaRPr sz="1430"/>
          </a:p>
          <a:p>
            <a:pPr indent="-297815" lvl="1" marL="914400" marR="0" rtl="0" algn="l">
              <a:lnSpc>
                <a:spcPct val="85000"/>
              </a:lnSpc>
              <a:spcBef>
                <a:spcPts val="0"/>
              </a:spcBef>
              <a:spcAft>
                <a:spcPts val="0"/>
              </a:spcAft>
              <a:buSzPts val="1090"/>
              <a:buChar char="○"/>
            </a:pPr>
            <a:r>
              <a:rPr lang="en" sz="1430"/>
              <a:t>Not a perfect correlation as expected</a:t>
            </a:r>
            <a:endParaRPr sz="143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58600" y="344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Variable Transformation – Scaling</a:t>
            </a:r>
            <a:endParaRPr/>
          </a:p>
        </p:txBody>
      </p:sp>
      <p:sp>
        <p:nvSpPr>
          <p:cNvPr id="185" name="Google Shape;185;p31"/>
          <p:cNvSpPr txBox="1"/>
          <p:nvPr>
            <p:ph idx="1" type="body"/>
          </p:nvPr>
        </p:nvSpPr>
        <p:spPr>
          <a:xfrm>
            <a:off x="311700" y="846450"/>
            <a:ext cx="8520600" cy="4226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a:t>Normalization</a:t>
            </a:r>
            <a:endParaRPr/>
          </a:p>
          <a:p>
            <a:pPr indent="-317500" lvl="1" marL="914400" rtl="0" algn="l">
              <a:spcBef>
                <a:spcPts val="0"/>
              </a:spcBef>
              <a:spcAft>
                <a:spcPts val="0"/>
              </a:spcAft>
              <a:buSzPts val="1400"/>
              <a:buChar char="○"/>
            </a:pPr>
            <a:r>
              <a:rPr lang="en"/>
              <a:t>Deals with variables with different measurement units.</a:t>
            </a:r>
            <a:endParaRPr/>
          </a:p>
          <a:p>
            <a:pPr indent="-317500" lvl="1" marL="914400" rtl="0" algn="l">
              <a:spcBef>
                <a:spcPts val="0"/>
              </a:spcBef>
              <a:spcAft>
                <a:spcPts val="0"/>
              </a:spcAft>
              <a:buSzPts val="1400"/>
              <a:buChar char="○"/>
            </a:pPr>
            <a:r>
              <a:rPr lang="en"/>
              <a:t>Addresses scale &amp; distribution issues.</a:t>
            </a:r>
            <a:endParaRPr/>
          </a:p>
          <a:p>
            <a:pPr indent="-342900" lvl="0" marL="457200" rtl="0" algn="l">
              <a:spcBef>
                <a:spcPts val="0"/>
              </a:spcBef>
              <a:spcAft>
                <a:spcPts val="0"/>
              </a:spcAft>
              <a:buSzPts val="1800"/>
              <a:buChar char="●"/>
            </a:pPr>
            <a:r>
              <a:rPr lang="en"/>
              <a:t>Scaling Techniques</a:t>
            </a:r>
            <a:endParaRPr/>
          </a:p>
          <a:p>
            <a:pPr indent="-317500" lvl="1" marL="914400" rtl="0" algn="l">
              <a:spcBef>
                <a:spcPts val="0"/>
              </a:spcBef>
              <a:spcAft>
                <a:spcPts val="0"/>
              </a:spcAft>
              <a:buSzPts val="1400"/>
              <a:buChar char="○"/>
            </a:pPr>
            <a:r>
              <a:rPr lang="en"/>
              <a:t>Ratio Scale</a:t>
            </a:r>
            <a:endParaRPr/>
          </a:p>
          <a:p>
            <a:pPr indent="-317500" lvl="2" marL="1371600" rtl="0" algn="l">
              <a:spcBef>
                <a:spcPts val="0"/>
              </a:spcBef>
              <a:spcAft>
                <a:spcPts val="0"/>
              </a:spcAft>
              <a:buSzPts val="1400"/>
              <a:buChar char="■"/>
            </a:pPr>
            <a:r>
              <a:rPr lang="en"/>
              <a:t>f : x→ y = α x; α &gt; 0</a:t>
            </a:r>
            <a:endParaRPr/>
          </a:p>
          <a:p>
            <a:pPr indent="-317500" lvl="2" marL="1371600" rtl="0" algn="l">
              <a:spcBef>
                <a:spcPts val="0"/>
              </a:spcBef>
              <a:spcAft>
                <a:spcPts val="0"/>
              </a:spcAft>
              <a:buSzPts val="1400"/>
              <a:buChar char="■"/>
            </a:pPr>
            <a:r>
              <a:rPr lang="en"/>
              <a:t>E.g. Yards to Centimeters, 1 yd = 91.44 cm</a:t>
            </a:r>
            <a:endParaRPr/>
          </a:p>
          <a:p>
            <a:pPr indent="-317500" lvl="1" marL="914400" rtl="0" algn="l">
              <a:spcBef>
                <a:spcPts val="0"/>
              </a:spcBef>
              <a:spcAft>
                <a:spcPts val="0"/>
              </a:spcAft>
              <a:buSzPts val="1400"/>
              <a:buChar char="○"/>
            </a:pPr>
            <a:r>
              <a:rPr lang="en"/>
              <a:t>Interval Scale</a:t>
            </a:r>
            <a:endParaRPr/>
          </a:p>
          <a:p>
            <a:pPr indent="-317500" lvl="2" marL="1371600" rtl="0" algn="l">
              <a:spcBef>
                <a:spcPts val="0"/>
              </a:spcBef>
              <a:spcAft>
                <a:spcPts val="0"/>
              </a:spcAft>
              <a:buSzPts val="1400"/>
              <a:buChar char="■"/>
            </a:pPr>
            <a:r>
              <a:rPr lang="en"/>
              <a:t>f : x→ y = α x + β; α &gt; 0, β ≠ 0</a:t>
            </a:r>
            <a:endParaRPr/>
          </a:p>
          <a:p>
            <a:pPr indent="-317500" lvl="2" marL="1371600" rtl="0" algn="l">
              <a:spcBef>
                <a:spcPts val="0"/>
              </a:spcBef>
              <a:spcAft>
                <a:spcPts val="0"/>
              </a:spcAft>
              <a:buSzPts val="1400"/>
              <a:buChar char="■"/>
            </a:pPr>
            <a:r>
              <a:rPr lang="en"/>
              <a:t>E</a:t>
            </a:r>
            <a:r>
              <a:rPr lang="en"/>
              <a:t>.g. Celsius to Fahrenheit, y(°F) = 9/5 x (°C) + 32</a:t>
            </a:r>
            <a:endParaRPr/>
          </a:p>
          <a:p>
            <a:pPr indent="-317500" lvl="1" marL="914400" rtl="0" algn="l">
              <a:spcBef>
                <a:spcPts val="0"/>
              </a:spcBef>
              <a:spcAft>
                <a:spcPts val="0"/>
              </a:spcAft>
              <a:buSzPts val="1400"/>
              <a:buChar char="○"/>
            </a:pPr>
            <a:r>
              <a:rPr lang="en"/>
              <a:t>Logarithmic</a:t>
            </a:r>
            <a:r>
              <a:rPr lang="en"/>
              <a:t> Transformation</a:t>
            </a:r>
            <a:endParaRPr/>
          </a:p>
          <a:p>
            <a:pPr indent="-317500" lvl="2" marL="1371600" rtl="0" algn="l">
              <a:spcBef>
                <a:spcPts val="0"/>
              </a:spcBef>
              <a:spcAft>
                <a:spcPts val="0"/>
              </a:spcAft>
              <a:buSzPts val="1400"/>
              <a:buChar char="■"/>
            </a:pPr>
            <a:r>
              <a:rPr lang="en"/>
              <a:t>f : x→ y = log(x); x &gt; 0</a:t>
            </a:r>
            <a:endParaRPr/>
          </a:p>
          <a:p>
            <a:pPr indent="-317500" lvl="2" marL="1371600" rtl="0" algn="l">
              <a:spcBef>
                <a:spcPts val="0"/>
              </a:spcBef>
              <a:spcAft>
                <a:spcPts val="0"/>
              </a:spcAft>
              <a:buSzPts val="1400"/>
              <a:buChar char="■"/>
            </a:pPr>
            <a:r>
              <a:rPr lang="en"/>
              <a:t>Higher shrinkage for higher values.</a:t>
            </a:r>
            <a:endParaRPr/>
          </a:p>
          <a:p>
            <a:pPr indent="-317500" lvl="2" marL="1371600" rtl="0" algn="l">
              <a:spcBef>
                <a:spcPts val="0"/>
              </a:spcBef>
              <a:spcAft>
                <a:spcPts val="0"/>
              </a:spcAft>
              <a:buSzPts val="1400"/>
              <a:buChar char="■"/>
            </a:pPr>
            <a:r>
              <a:rPr lang="en"/>
              <a:t>Commonly used for </a:t>
            </a:r>
            <a:r>
              <a:rPr lang="en"/>
              <a:t>data (non-negative) </a:t>
            </a:r>
            <a:r>
              <a:rPr lang="en"/>
              <a:t>with wide ranges or skewness.</a:t>
            </a:r>
            <a:endParaRPr/>
          </a:p>
          <a:p>
            <a:pPr indent="0" lvl="0" marL="0" rtl="0" algn="l">
              <a:spcBef>
                <a:spcPts val="1200"/>
              </a:spcBef>
              <a:spcAft>
                <a:spcPts val="1200"/>
              </a:spcAft>
              <a:buNone/>
            </a:pPr>
            <a:r>
              <a:rPr lang="en"/>
              <a:t>(Nardo et al. 44-53)</a:t>
            </a:r>
            <a:endParaRPr/>
          </a:p>
        </p:txBody>
      </p:sp>
      <p:pic>
        <p:nvPicPr>
          <p:cNvPr id="186" name="Google Shape;186;p31"/>
          <p:cNvPicPr preferRelativeResize="0"/>
          <p:nvPr/>
        </p:nvPicPr>
        <p:blipFill>
          <a:blip r:embed="rId3">
            <a:alphaModFix/>
          </a:blip>
          <a:stretch>
            <a:fillRect/>
          </a:stretch>
        </p:blipFill>
        <p:spPr>
          <a:xfrm>
            <a:off x="5754225" y="1756825"/>
            <a:ext cx="3078075" cy="1629850"/>
          </a:xfrm>
          <a:prstGeom prst="rect">
            <a:avLst/>
          </a:prstGeom>
          <a:noFill/>
          <a:ln>
            <a:noFill/>
          </a:ln>
        </p:spPr>
      </p:pic>
      <p:sp>
        <p:nvSpPr>
          <p:cNvPr id="187" name="Google Shape;187;p31"/>
          <p:cNvSpPr txBox="1"/>
          <p:nvPr/>
        </p:nvSpPr>
        <p:spPr>
          <a:xfrm>
            <a:off x="6191363" y="3386675"/>
            <a:ext cx="220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Log Transformation</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3">
            <a:alphaModFix/>
          </a:blip>
          <a:srcRect b="0" l="0" r="0" t="3947"/>
          <a:stretch/>
        </p:blipFill>
        <p:spPr>
          <a:xfrm>
            <a:off x="4721825" y="1475800"/>
            <a:ext cx="4478701" cy="2527301"/>
          </a:xfrm>
          <a:prstGeom prst="rect">
            <a:avLst/>
          </a:prstGeom>
          <a:noFill/>
          <a:ln>
            <a:noFill/>
          </a:ln>
        </p:spPr>
      </p:pic>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Small Scale Fisheries</a:t>
            </a:r>
            <a:endParaRPr/>
          </a:p>
        </p:txBody>
      </p:sp>
      <p:sp>
        <p:nvSpPr>
          <p:cNvPr id="66" name="Google Shape;66;p14"/>
          <p:cNvSpPr txBox="1"/>
          <p:nvPr>
            <p:ph idx="1" type="body"/>
          </p:nvPr>
        </p:nvSpPr>
        <p:spPr>
          <a:xfrm>
            <a:off x="311700" y="1152475"/>
            <a:ext cx="4353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Small Scale Fisheries (SSF)</a:t>
            </a:r>
            <a:endParaRPr b="1"/>
          </a:p>
          <a:p>
            <a:pPr indent="-336550" lvl="0" marL="457200" rtl="0" algn="l">
              <a:lnSpc>
                <a:spcPct val="100000"/>
              </a:lnSpc>
              <a:spcBef>
                <a:spcPts val="0"/>
              </a:spcBef>
              <a:spcAft>
                <a:spcPts val="0"/>
              </a:spcAft>
              <a:buSzPts val="1700"/>
              <a:buChar char="●"/>
            </a:pPr>
            <a:r>
              <a:rPr lang="en" sz="1700"/>
              <a:t>Livelihoods</a:t>
            </a:r>
            <a:endParaRPr sz="1700"/>
          </a:p>
          <a:p>
            <a:pPr indent="-311150" lvl="1" marL="914400" rtl="0" algn="l">
              <a:spcBef>
                <a:spcPts val="0"/>
              </a:spcBef>
              <a:spcAft>
                <a:spcPts val="0"/>
              </a:spcAft>
              <a:buSzPts val="1300"/>
              <a:buChar char="○"/>
            </a:pPr>
            <a:r>
              <a:rPr lang="en" sz="1300"/>
              <a:t>492 million people at least partially dependent on SSF</a:t>
            </a:r>
            <a:endParaRPr sz="1300"/>
          </a:p>
          <a:p>
            <a:pPr indent="-311150" lvl="1" marL="914400" rtl="0" algn="l">
              <a:spcBef>
                <a:spcPts val="0"/>
              </a:spcBef>
              <a:spcAft>
                <a:spcPts val="0"/>
              </a:spcAft>
              <a:buSzPts val="1300"/>
              <a:buChar char="○"/>
            </a:pPr>
            <a:r>
              <a:rPr lang="en" sz="1300"/>
              <a:t>90% of capture fisheries employment</a:t>
            </a:r>
            <a:endParaRPr sz="1300"/>
          </a:p>
          <a:p>
            <a:pPr indent="-336550" lvl="0" marL="457200" rtl="0" algn="l">
              <a:spcBef>
                <a:spcPts val="0"/>
              </a:spcBef>
              <a:spcAft>
                <a:spcPts val="0"/>
              </a:spcAft>
              <a:buSzPts val="1700"/>
              <a:buChar char="●"/>
            </a:pPr>
            <a:r>
              <a:rPr lang="en" sz="1700"/>
              <a:t>Food</a:t>
            </a:r>
            <a:endParaRPr sz="1700"/>
          </a:p>
          <a:p>
            <a:pPr indent="-311150" lvl="1" marL="914400" rtl="0" algn="l">
              <a:spcBef>
                <a:spcPts val="0"/>
              </a:spcBef>
              <a:spcAft>
                <a:spcPts val="0"/>
              </a:spcAft>
              <a:buSzPts val="1300"/>
              <a:buChar char="○"/>
            </a:pPr>
            <a:r>
              <a:rPr lang="en" sz="1300"/>
              <a:t>37 million tons of fish caught</a:t>
            </a:r>
            <a:endParaRPr sz="1300"/>
          </a:p>
          <a:p>
            <a:pPr indent="-311150" lvl="1" marL="914400" rtl="0" algn="l">
              <a:spcBef>
                <a:spcPts val="0"/>
              </a:spcBef>
              <a:spcAft>
                <a:spcPts val="0"/>
              </a:spcAft>
              <a:buSzPts val="1300"/>
              <a:buChar char="○"/>
            </a:pPr>
            <a:r>
              <a:rPr lang="en" sz="1300"/>
              <a:t>40% of global fisheries catch</a:t>
            </a:r>
            <a:endParaRPr sz="1300"/>
          </a:p>
          <a:p>
            <a:pPr indent="-336550" lvl="0" marL="457200" rtl="0" algn="l">
              <a:spcBef>
                <a:spcPts val="0"/>
              </a:spcBef>
              <a:spcAft>
                <a:spcPts val="0"/>
              </a:spcAft>
              <a:buSzPts val="1700"/>
              <a:buChar char="●"/>
            </a:pPr>
            <a:r>
              <a:rPr lang="en" sz="1700"/>
              <a:t>Overlap</a:t>
            </a:r>
            <a:endParaRPr sz="1700"/>
          </a:p>
          <a:p>
            <a:pPr indent="-311150" lvl="1" marL="914400" rtl="0" algn="l">
              <a:spcBef>
                <a:spcPts val="0"/>
              </a:spcBef>
              <a:spcAft>
                <a:spcPts val="0"/>
              </a:spcAft>
              <a:buSzPts val="1300"/>
              <a:buChar char="○"/>
            </a:pPr>
            <a:r>
              <a:rPr lang="en" sz="1300"/>
              <a:t>83.7% of SSF is less than 20 kilometers from shore, where large scale fisheries also work</a:t>
            </a:r>
            <a:endParaRPr sz="1300"/>
          </a:p>
          <a:p>
            <a:pPr indent="0" lvl="0" marL="0" rtl="0" algn="l">
              <a:spcBef>
                <a:spcPts val="1200"/>
              </a:spcBef>
              <a:spcAft>
                <a:spcPts val="1200"/>
              </a:spcAft>
              <a:buNone/>
            </a:pPr>
            <a:r>
              <a:t/>
            </a:r>
            <a:endParaRPr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Variable Transformation </a:t>
            </a:r>
            <a:r>
              <a:rPr lang="en"/>
              <a:t>– Other Normalization Methods</a:t>
            </a:r>
            <a:endParaRPr/>
          </a:p>
        </p:txBody>
      </p:sp>
      <p:sp>
        <p:nvSpPr>
          <p:cNvPr id="193" name="Google Shape;193;p32"/>
          <p:cNvSpPr txBox="1"/>
          <p:nvPr>
            <p:ph idx="1" type="body"/>
          </p:nvPr>
        </p:nvSpPr>
        <p:spPr>
          <a:xfrm>
            <a:off x="311700" y="1152475"/>
            <a:ext cx="6470700" cy="38193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Standardization (Z-Scores)</a:t>
            </a:r>
            <a:endParaRPr/>
          </a:p>
          <a:p>
            <a:pPr indent="-310832" lvl="1" marL="914400" rtl="0" algn="l">
              <a:spcBef>
                <a:spcPts val="0"/>
              </a:spcBef>
              <a:spcAft>
                <a:spcPts val="0"/>
              </a:spcAft>
              <a:buSzPct val="100000"/>
              <a:buChar char="○"/>
            </a:pPr>
            <a:r>
              <a:rPr lang="en"/>
              <a:t>Mean of 0, SD of 1.</a:t>
            </a:r>
            <a:endParaRPr/>
          </a:p>
          <a:p>
            <a:pPr indent="-310832" lvl="1" marL="914400" rtl="0" algn="l">
              <a:spcBef>
                <a:spcPts val="0"/>
              </a:spcBef>
              <a:spcAft>
                <a:spcPts val="0"/>
              </a:spcAft>
              <a:buSzPct val="100000"/>
              <a:buChar char="○"/>
            </a:pPr>
            <a:r>
              <a:rPr lang="en"/>
              <a:t>When: linear models, neutral networks, algorithms assuming normal distribution.</a:t>
            </a:r>
            <a:endParaRPr/>
          </a:p>
          <a:p>
            <a:pPr indent="-334327" lvl="0" marL="457200" rtl="0" algn="l">
              <a:spcBef>
                <a:spcPts val="0"/>
              </a:spcBef>
              <a:spcAft>
                <a:spcPts val="0"/>
              </a:spcAft>
              <a:buSzPct val="100000"/>
              <a:buChar char="●"/>
            </a:pPr>
            <a:r>
              <a:rPr lang="en"/>
              <a:t>Re-scaling</a:t>
            </a:r>
            <a:endParaRPr/>
          </a:p>
          <a:p>
            <a:pPr indent="-310832" lvl="1" marL="914400" rtl="0" algn="l">
              <a:spcBef>
                <a:spcPts val="0"/>
              </a:spcBef>
              <a:spcAft>
                <a:spcPts val="0"/>
              </a:spcAft>
              <a:buSzPct val="100000"/>
              <a:buChar char="○"/>
            </a:pPr>
            <a:r>
              <a:rPr lang="en"/>
              <a:t>T</a:t>
            </a:r>
            <a:r>
              <a:rPr lang="en"/>
              <a:t>ransformation based on range rather than SD.</a:t>
            </a:r>
            <a:endParaRPr/>
          </a:p>
          <a:p>
            <a:pPr indent="-310832" lvl="1" marL="914400" rtl="0" algn="l">
              <a:spcBef>
                <a:spcPts val="0"/>
              </a:spcBef>
              <a:spcAft>
                <a:spcPts val="0"/>
              </a:spcAft>
              <a:buSzPct val="100000"/>
              <a:buChar char="○"/>
            </a:pPr>
            <a:r>
              <a:rPr lang="en"/>
              <a:t>Identical range (0 to 1).</a:t>
            </a:r>
            <a:endParaRPr/>
          </a:p>
          <a:p>
            <a:pPr indent="-310832" lvl="1" marL="914400" rtl="0" algn="l">
              <a:spcBef>
                <a:spcPts val="0"/>
              </a:spcBef>
              <a:spcAft>
                <a:spcPts val="0"/>
              </a:spcAft>
              <a:buSzPct val="100000"/>
              <a:buChar char="○"/>
            </a:pPr>
            <a:r>
              <a:rPr lang="en"/>
              <a:t>Outliers have distortion effect.</a:t>
            </a:r>
            <a:endParaRPr/>
          </a:p>
          <a:p>
            <a:pPr indent="-310832" lvl="1" marL="914400" rtl="0" algn="l">
              <a:spcBef>
                <a:spcPts val="0"/>
              </a:spcBef>
              <a:spcAft>
                <a:spcPts val="0"/>
              </a:spcAft>
              <a:buSzPct val="100000"/>
              <a:buChar char="○"/>
            </a:pPr>
            <a:r>
              <a:rPr lang="en"/>
              <a:t>When: want data in specific range.</a:t>
            </a:r>
            <a:endParaRPr/>
          </a:p>
          <a:p>
            <a:pPr indent="-334327" lvl="0" marL="457200" rtl="0" algn="l">
              <a:spcBef>
                <a:spcPts val="0"/>
              </a:spcBef>
              <a:spcAft>
                <a:spcPts val="0"/>
              </a:spcAft>
              <a:buSzPct val="100000"/>
              <a:buChar char="●"/>
            </a:pPr>
            <a:r>
              <a:rPr lang="en"/>
              <a:t>Ranking</a:t>
            </a:r>
            <a:endParaRPr/>
          </a:p>
          <a:p>
            <a:pPr indent="-310832" lvl="1" marL="914400" rtl="0" algn="l">
              <a:spcBef>
                <a:spcPts val="0"/>
              </a:spcBef>
              <a:spcAft>
                <a:spcPts val="0"/>
              </a:spcAft>
              <a:buSzPct val="100000"/>
              <a:buChar char="○"/>
            </a:pPr>
            <a:r>
              <a:rPr lang="en"/>
              <a:t>Assigns a rank to each value, creating a relative ordering.</a:t>
            </a:r>
            <a:endParaRPr/>
          </a:p>
          <a:p>
            <a:pPr indent="-310832" lvl="1" marL="914400" rtl="0" algn="l">
              <a:spcBef>
                <a:spcPts val="0"/>
              </a:spcBef>
              <a:spcAft>
                <a:spcPts val="0"/>
              </a:spcAft>
              <a:buSzPct val="100000"/>
              <a:buChar char="○"/>
            </a:pPr>
            <a:r>
              <a:rPr lang="en"/>
              <a:t>E.g. smallest value gets rank 1, second smallest gets rank 2, etc.</a:t>
            </a:r>
            <a:endParaRPr/>
          </a:p>
          <a:p>
            <a:pPr indent="-310832" lvl="1" marL="914400" rtl="0" algn="l">
              <a:spcBef>
                <a:spcPts val="0"/>
              </a:spcBef>
              <a:spcAft>
                <a:spcPts val="0"/>
              </a:spcAft>
              <a:buSzPct val="100000"/>
              <a:buChar char="○"/>
            </a:pPr>
            <a:r>
              <a:rPr lang="en"/>
              <a:t>Pro: independence to outliers.</a:t>
            </a:r>
            <a:endParaRPr/>
          </a:p>
          <a:p>
            <a:pPr indent="-310832" lvl="1" marL="914400" rtl="0" algn="l">
              <a:spcBef>
                <a:spcPts val="0"/>
              </a:spcBef>
              <a:spcAft>
                <a:spcPts val="0"/>
              </a:spcAft>
              <a:buSzPct val="100000"/>
              <a:buChar char="○"/>
            </a:pPr>
            <a:r>
              <a:rPr lang="en"/>
              <a:t>Con: lose info on absolute levels.</a:t>
            </a:r>
            <a:endParaRPr/>
          </a:p>
          <a:p>
            <a:pPr indent="-310832" lvl="1" marL="914400" rtl="0" algn="l">
              <a:spcBef>
                <a:spcPts val="0"/>
              </a:spcBef>
              <a:spcAft>
                <a:spcPts val="0"/>
              </a:spcAft>
              <a:buSzPct val="100000"/>
              <a:buChar char="○"/>
            </a:pPr>
            <a:r>
              <a:rPr lang="en"/>
              <a:t>When: algorithm requires ordinal information rather than numerical values.</a:t>
            </a:r>
            <a:endParaRPr/>
          </a:p>
          <a:p>
            <a:pPr indent="0" lvl="0" marL="0" rtl="0" algn="l">
              <a:spcBef>
                <a:spcPts val="1200"/>
              </a:spcBef>
              <a:spcAft>
                <a:spcPts val="1200"/>
              </a:spcAft>
              <a:buNone/>
            </a:pPr>
            <a:r>
              <a:rPr lang="en"/>
              <a:t>(Nardo et al. 44-53)</a:t>
            </a:r>
            <a:endParaRPr/>
          </a:p>
        </p:txBody>
      </p:sp>
      <p:pic>
        <p:nvPicPr>
          <p:cNvPr id="194" name="Google Shape;194;p32"/>
          <p:cNvPicPr preferRelativeResize="0"/>
          <p:nvPr/>
        </p:nvPicPr>
        <p:blipFill rotWithShape="1">
          <a:blip r:embed="rId3">
            <a:alphaModFix/>
          </a:blip>
          <a:srcRect b="0" l="26235" r="18982" t="4825"/>
          <a:stretch/>
        </p:blipFill>
        <p:spPr>
          <a:xfrm>
            <a:off x="6731050" y="2189975"/>
            <a:ext cx="1779375" cy="888400"/>
          </a:xfrm>
          <a:prstGeom prst="rect">
            <a:avLst/>
          </a:prstGeom>
          <a:noFill/>
          <a:ln>
            <a:noFill/>
          </a:ln>
        </p:spPr>
      </p:pic>
      <p:pic>
        <p:nvPicPr>
          <p:cNvPr id="195" name="Google Shape;195;p32"/>
          <p:cNvPicPr preferRelativeResize="0"/>
          <p:nvPr/>
        </p:nvPicPr>
        <p:blipFill>
          <a:blip r:embed="rId4">
            <a:alphaModFix/>
          </a:blip>
          <a:stretch>
            <a:fillRect/>
          </a:stretch>
        </p:blipFill>
        <p:spPr>
          <a:xfrm>
            <a:off x="7052689" y="1187275"/>
            <a:ext cx="1136079" cy="8331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Techniques for Index Evaluation</a:t>
            </a:r>
            <a:endParaRPr/>
          </a:p>
        </p:txBody>
      </p:sp>
      <p:sp>
        <p:nvSpPr>
          <p:cNvPr id="201" name="Google Shape;201;p33"/>
          <p:cNvSpPr txBox="1"/>
          <p:nvPr/>
        </p:nvSpPr>
        <p:spPr>
          <a:xfrm>
            <a:off x="68050" y="1292125"/>
            <a:ext cx="8925300" cy="38619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accent3"/>
              </a:buClr>
              <a:buSzPts val="1400"/>
              <a:buFont typeface="Roboto"/>
              <a:buChar char="●"/>
            </a:pPr>
            <a:r>
              <a:rPr b="1" lang="en">
                <a:solidFill>
                  <a:schemeClr val="accent3"/>
                </a:solidFill>
                <a:latin typeface="Proxima Nova"/>
                <a:ea typeface="Proxima Nova"/>
                <a:cs typeface="Proxima Nova"/>
                <a:sym typeface="Proxima Nova"/>
              </a:rPr>
              <a:t>Uncertainty Analysis (UA)</a:t>
            </a:r>
            <a:r>
              <a:rPr lang="en">
                <a:solidFill>
                  <a:schemeClr val="accent3"/>
                </a:solidFill>
                <a:latin typeface="Proxima Nova"/>
                <a:ea typeface="Proxima Nova"/>
                <a:cs typeface="Proxima Nova"/>
                <a:sym typeface="Proxima Nova"/>
              </a:rPr>
              <a:t>: UA examines how uncertainty in inputs affects the CI values</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Monte Carlo involves generating many sets of weights and applying different normalization methods</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The output of these simulations is a set of values for the composite indicator</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This set is analyzed statistically to understand the distribution of the composite indicator</a:t>
            </a:r>
            <a:endParaRPr>
              <a:solidFill>
                <a:schemeClr val="accent3"/>
              </a:solidFill>
              <a:latin typeface="Proxima Nova"/>
              <a:ea typeface="Proxima Nova"/>
              <a:cs typeface="Proxima Nova"/>
              <a:sym typeface="Proxima Nova"/>
            </a:endParaRPr>
          </a:p>
          <a:p>
            <a:pPr indent="-308610" lvl="0" marL="457200" rtl="0" algn="l">
              <a:lnSpc>
                <a:spcPct val="115000"/>
              </a:lnSpc>
              <a:spcBef>
                <a:spcPts val="0"/>
              </a:spcBef>
              <a:spcAft>
                <a:spcPts val="0"/>
              </a:spcAft>
              <a:buClr>
                <a:schemeClr val="accent3"/>
              </a:buClr>
              <a:buSzPts val="1260"/>
              <a:buFont typeface="Proxima Nova"/>
              <a:buChar char="●"/>
            </a:pPr>
            <a:r>
              <a:rPr b="1" lang="en">
                <a:solidFill>
                  <a:schemeClr val="accent3"/>
                </a:solidFill>
                <a:latin typeface="Proxima Nova"/>
                <a:ea typeface="Proxima Nova"/>
                <a:cs typeface="Proxima Nova"/>
                <a:sym typeface="Proxima Nova"/>
              </a:rPr>
              <a:t>Variable Importance: </a:t>
            </a:r>
            <a:r>
              <a:rPr lang="en">
                <a:solidFill>
                  <a:schemeClr val="accent3"/>
                </a:solidFill>
                <a:latin typeface="Proxima Nova"/>
                <a:ea typeface="Proxima Nova"/>
                <a:cs typeface="Proxima Nova"/>
                <a:sym typeface="Proxima Nova"/>
              </a:rPr>
              <a:t>This analysis helps in determining which variables contribute most significantly to the composite index</a:t>
            </a:r>
            <a:endParaRPr>
              <a:solidFill>
                <a:schemeClr val="accent3"/>
              </a:solidFill>
              <a:latin typeface="Proxima Nova"/>
              <a:ea typeface="Proxima Nova"/>
              <a:cs typeface="Proxima Nova"/>
              <a:sym typeface="Proxima Nova"/>
            </a:endParaRPr>
          </a:p>
          <a:p>
            <a:pPr indent="-309880" lvl="1" marL="914400" rtl="0" algn="l">
              <a:lnSpc>
                <a:spcPct val="115000"/>
              </a:lnSpc>
              <a:spcBef>
                <a:spcPts val="0"/>
              </a:spcBef>
              <a:spcAft>
                <a:spcPts val="0"/>
              </a:spcAft>
              <a:buClr>
                <a:schemeClr val="accent3"/>
              </a:buClr>
              <a:buSzPts val="1280"/>
              <a:buFont typeface="Proxima Nova"/>
              <a:buChar char="○"/>
            </a:pPr>
            <a:r>
              <a:rPr lang="en">
                <a:solidFill>
                  <a:schemeClr val="accent3"/>
                </a:solidFill>
                <a:latin typeface="Proxima Nova"/>
                <a:ea typeface="Proxima Nova"/>
                <a:cs typeface="Proxima Nova"/>
                <a:sym typeface="Proxima Nova"/>
              </a:rPr>
              <a:t>Identifies discrepancies between nominal weights and actual impact</a:t>
            </a:r>
            <a:endParaRPr>
              <a:solidFill>
                <a:schemeClr val="accent3"/>
              </a:solidFill>
              <a:latin typeface="Proxima Nova"/>
              <a:ea typeface="Proxima Nova"/>
              <a:cs typeface="Proxima Nova"/>
              <a:sym typeface="Proxima Nova"/>
            </a:endParaRPr>
          </a:p>
          <a:p>
            <a:pPr indent="-317500" lvl="0" marL="457200" rtl="0" algn="l">
              <a:lnSpc>
                <a:spcPct val="115000"/>
              </a:lnSpc>
              <a:spcBef>
                <a:spcPts val="0"/>
              </a:spcBef>
              <a:spcAft>
                <a:spcPts val="0"/>
              </a:spcAft>
              <a:buClr>
                <a:schemeClr val="accent3"/>
              </a:buClr>
              <a:buSzPts val="1400"/>
              <a:buFont typeface="Roboto"/>
              <a:buChar char="●"/>
            </a:pPr>
            <a:r>
              <a:rPr b="1" lang="en">
                <a:solidFill>
                  <a:schemeClr val="accent3"/>
                </a:solidFill>
                <a:latin typeface="Proxima Nova"/>
                <a:ea typeface="Proxima Nova"/>
                <a:cs typeface="Proxima Nova"/>
                <a:sym typeface="Proxima Nova"/>
              </a:rPr>
              <a:t>Sensitivity Analysis (SA)</a:t>
            </a:r>
            <a:r>
              <a:rPr lang="en">
                <a:solidFill>
                  <a:schemeClr val="accent3"/>
                </a:solidFill>
                <a:latin typeface="Proxima Nova"/>
                <a:ea typeface="Proxima Nova"/>
                <a:cs typeface="Proxima Nova"/>
                <a:sym typeface="Proxima Nova"/>
              </a:rPr>
              <a:t>: SA focuses on the contribution of each uncertainty source to the output variance</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Variance-based techniques (i.e. Sobol Index, Total Effect Index) are employed</a:t>
            </a:r>
            <a:endParaRPr>
              <a:solidFill>
                <a:schemeClr val="accent3"/>
              </a:solidFill>
              <a:latin typeface="Proxima Nova"/>
              <a:ea typeface="Proxima Nova"/>
              <a:cs typeface="Proxima Nova"/>
              <a:sym typeface="Proxima Nova"/>
            </a:endParaRPr>
          </a:p>
          <a:p>
            <a:pPr indent="-317500" lvl="1" marL="914400" rtl="0" algn="l">
              <a:lnSpc>
                <a:spcPct val="115000"/>
              </a:lnSpc>
              <a:spcBef>
                <a:spcPts val="0"/>
              </a:spcBef>
              <a:spcAft>
                <a:spcPts val="0"/>
              </a:spcAft>
              <a:buClr>
                <a:schemeClr val="accent3"/>
              </a:buClr>
              <a:buSzPts val="1400"/>
              <a:buFont typeface="Proxima Nova"/>
              <a:buChar char="○"/>
            </a:pPr>
            <a:r>
              <a:rPr lang="en">
                <a:solidFill>
                  <a:schemeClr val="accent3"/>
                </a:solidFill>
                <a:latin typeface="Proxima Nova"/>
                <a:ea typeface="Proxima Nova"/>
                <a:cs typeface="Proxima Nova"/>
                <a:sym typeface="Proxima Nova"/>
              </a:rPr>
              <a:t>Q</a:t>
            </a:r>
            <a:r>
              <a:rPr lang="en">
                <a:solidFill>
                  <a:schemeClr val="accent3"/>
                </a:solidFill>
                <a:latin typeface="Proxima Nova"/>
                <a:ea typeface="Proxima Nova"/>
                <a:cs typeface="Proxima Nova"/>
                <a:sym typeface="Proxima Nova"/>
              </a:rPr>
              <a:t>uantify the importance of different factors</a:t>
            </a:r>
            <a:r>
              <a:rPr lang="en">
                <a:solidFill>
                  <a:schemeClr val="accent3"/>
                </a:solidFill>
                <a:latin typeface="Proxima Nova"/>
                <a:ea typeface="Proxima Nova"/>
                <a:cs typeface="Proxima Nova"/>
                <a:sym typeface="Proxima Nova"/>
              </a:rPr>
              <a:t> </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Data and Research Question</a:t>
            </a:r>
            <a:endParaRPr/>
          </a:p>
        </p:txBody>
      </p:sp>
      <p:sp>
        <p:nvSpPr>
          <p:cNvPr id="72" name="Google Shape;72;p15"/>
          <p:cNvSpPr txBox="1"/>
          <p:nvPr>
            <p:ph idx="1" type="body"/>
          </p:nvPr>
        </p:nvSpPr>
        <p:spPr>
          <a:xfrm>
            <a:off x="5217225" y="1221950"/>
            <a:ext cx="45798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t>Data </a:t>
            </a:r>
            <a:endParaRPr b="1"/>
          </a:p>
          <a:p>
            <a:pPr indent="-342900" lvl="0" marL="457200" rtl="0" algn="l">
              <a:lnSpc>
                <a:spcPct val="100000"/>
              </a:lnSpc>
              <a:spcBef>
                <a:spcPts val="1200"/>
              </a:spcBef>
              <a:spcAft>
                <a:spcPts val="0"/>
              </a:spcAft>
              <a:buSzPts val="1800"/>
              <a:buChar char="●"/>
            </a:pPr>
            <a:r>
              <a:rPr lang="en"/>
              <a:t>Global Fishing Watch</a:t>
            </a:r>
            <a:endParaRPr/>
          </a:p>
          <a:p>
            <a:pPr indent="-317500" lvl="1" marL="914400" rtl="0" algn="l">
              <a:lnSpc>
                <a:spcPct val="100000"/>
              </a:lnSpc>
              <a:spcBef>
                <a:spcPts val="0"/>
              </a:spcBef>
              <a:spcAft>
                <a:spcPts val="0"/>
              </a:spcAft>
              <a:buSzPts val="1400"/>
              <a:buChar char="○"/>
            </a:pPr>
            <a:r>
              <a:rPr lang="en"/>
              <a:t>Industrial fishing effort</a:t>
            </a:r>
            <a:endParaRPr/>
          </a:p>
          <a:p>
            <a:pPr indent="-342900" lvl="0" marL="457200" rtl="0" algn="l">
              <a:lnSpc>
                <a:spcPct val="100000"/>
              </a:lnSpc>
              <a:spcBef>
                <a:spcPts val="0"/>
              </a:spcBef>
              <a:spcAft>
                <a:spcPts val="0"/>
              </a:spcAft>
              <a:buSzPts val="1800"/>
              <a:buChar char="●"/>
            </a:pPr>
            <a:r>
              <a:rPr lang="en"/>
              <a:t>Illuminating Harvests (SSF data)</a:t>
            </a:r>
            <a:endParaRPr/>
          </a:p>
          <a:p>
            <a:pPr indent="-342900" lvl="0" marL="457200" rtl="0" algn="l">
              <a:lnSpc>
                <a:spcPct val="100000"/>
              </a:lnSpc>
              <a:spcBef>
                <a:spcPts val="0"/>
              </a:spcBef>
              <a:spcAft>
                <a:spcPts val="0"/>
              </a:spcAft>
              <a:buSzPts val="1800"/>
              <a:buChar char="●"/>
            </a:pPr>
            <a:r>
              <a:rPr lang="en"/>
              <a:t>National Indicators</a:t>
            </a:r>
            <a:endParaRPr/>
          </a:p>
          <a:p>
            <a:pPr indent="-317500" lvl="1" marL="914400" rtl="0" algn="l">
              <a:lnSpc>
                <a:spcPct val="100000"/>
              </a:lnSpc>
              <a:spcBef>
                <a:spcPts val="0"/>
              </a:spcBef>
              <a:spcAft>
                <a:spcPts val="0"/>
              </a:spcAft>
              <a:buSzPts val="1400"/>
              <a:buChar char="○"/>
            </a:pPr>
            <a:r>
              <a:rPr lang="en"/>
              <a:t>Governance scores</a:t>
            </a:r>
            <a:endParaRPr/>
          </a:p>
          <a:p>
            <a:pPr indent="-317500" lvl="1" marL="914400" rtl="0" algn="l">
              <a:lnSpc>
                <a:spcPct val="100000"/>
              </a:lnSpc>
              <a:spcBef>
                <a:spcPts val="0"/>
              </a:spcBef>
              <a:spcAft>
                <a:spcPts val="0"/>
              </a:spcAft>
              <a:buSzPts val="1400"/>
              <a:buChar char="○"/>
            </a:pPr>
            <a:r>
              <a:rPr lang="en"/>
              <a:t>World Bank Data</a:t>
            </a:r>
            <a:endParaRPr/>
          </a:p>
        </p:txBody>
      </p:sp>
      <p:sp>
        <p:nvSpPr>
          <p:cNvPr id="73" name="Google Shape;73;p15"/>
          <p:cNvSpPr txBox="1"/>
          <p:nvPr>
            <p:ph idx="1" type="body"/>
          </p:nvPr>
        </p:nvSpPr>
        <p:spPr>
          <a:xfrm>
            <a:off x="311700" y="1152000"/>
            <a:ext cx="4579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Research Questions</a:t>
            </a:r>
            <a:endParaRPr b="1"/>
          </a:p>
          <a:p>
            <a:pPr indent="-342900" lvl="0" marL="457200" rtl="0" algn="l">
              <a:spcBef>
                <a:spcPts val="1200"/>
              </a:spcBef>
              <a:spcAft>
                <a:spcPts val="0"/>
              </a:spcAft>
              <a:buSzPts val="1800"/>
              <a:buChar char="●"/>
            </a:pPr>
            <a:r>
              <a:rPr lang="en"/>
              <a:t>Broad</a:t>
            </a:r>
            <a:endParaRPr/>
          </a:p>
          <a:p>
            <a:pPr indent="-317500" lvl="1" marL="914400" rtl="0" algn="l">
              <a:spcBef>
                <a:spcPts val="0"/>
              </a:spcBef>
              <a:spcAft>
                <a:spcPts val="0"/>
              </a:spcAft>
              <a:buSzPts val="1400"/>
              <a:buChar char="○"/>
            </a:pPr>
            <a:r>
              <a:rPr lang="en"/>
              <a:t>What are the food security impacts of large- and small-scale fisheries spatial overlap.</a:t>
            </a:r>
            <a:endParaRPr/>
          </a:p>
          <a:p>
            <a:pPr indent="-342900" lvl="0" marL="457200" rtl="0" algn="l">
              <a:spcBef>
                <a:spcPts val="0"/>
              </a:spcBef>
              <a:spcAft>
                <a:spcPts val="0"/>
              </a:spcAft>
              <a:buSzPts val="1800"/>
              <a:buChar char="●"/>
            </a:pPr>
            <a:r>
              <a:rPr lang="en"/>
              <a:t>Specific</a:t>
            </a:r>
            <a:endParaRPr/>
          </a:p>
          <a:p>
            <a:pPr indent="-317500" lvl="1" marL="914400" rtl="0" algn="l">
              <a:spcBef>
                <a:spcPts val="0"/>
              </a:spcBef>
              <a:spcAft>
                <a:spcPts val="0"/>
              </a:spcAft>
              <a:buSzPts val="1400"/>
              <a:buChar char="○"/>
            </a:pPr>
            <a:r>
              <a:rPr lang="en"/>
              <a:t>Within the spatial area of &lt;20km from shore, which countries have high vulnerability to LSF-SSF interactions</a:t>
            </a:r>
            <a:endParaRPr/>
          </a:p>
          <a:p>
            <a:pPr indent="-317500" lvl="1" marL="914400" rtl="0" algn="l">
              <a:spcBef>
                <a:spcPts val="0"/>
              </a:spcBef>
              <a:spcAft>
                <a:spcPts val="0"/>
              </a:spcAft>
              <a:buSzPts val="1400"/>
              <a:buChar char="○"/>
            </a:pPr>
            <a:r>
              <a:rPr lang="en"/>
              <a:t>How much nearshore LSF activity occurs in proximity to SSF locations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r>
              <a:rPr lang="en"/>
              <a:t> of </a:t>
            </a:r>
            <a:r>
              <a:rPr lang="en"/>
              <a:t>Proposed</a:t>
            </a:r>
            <a:r>
              <a:rPr lang="en"/>
              <a:t> </a:t>
            </a:r>
            <a:r>
              <a:rPr lang="en"/>
              <a:t>Recommendations</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Principal Components Analysis (PCA)</a:t>
            </a:r>
            <a:endParaRPr sz="2400"/>
          </a:p>
          <a:p>
            <a:pPr indent="-381000" lvl="0" marL="457200" rtl="0" algn="l">
              <a:spcBef>
                <a:spcPts val="0"/>
              </a:spcBef>
              <a:spcAft>
                <a:spcPts val="0"/>
              </a:spcAft>
              <a:buSzPts val="2400"/>
              <a:buChar char="●"/>
            </a:pPr>
            <a:r>
              <a:rPr lang="en" sz="2400"/>
              <a:t>Factor Analysis (FA)</a:t>
            </a:r>
            <a:endParaRPr sz="2400"/>
          </a:p>
          <a:p>
            <a:pPr indent="-381000" lvl="0" marL="457200" rtl="0" algn="l">
              <a:spcBef>
                <a:spcPts val="0"/>
              </a:spcBef>
              <a:spcAft>
                <a:spcPts val="0"/>
              </a:spcAft>
              <a:buSzPts val="2400"/>
              <a:buChar char="●"/>
            </a:pPr>
            <a:r>
              <a:rPr lang="en" sz="2400"/>
              <a:t>Structural Equation Models (SEMs)</a:t>
            </a:r>
            <a:endParaRPr sz="2400"/>
          </a:p>
          <a:p>
            <a:pPr indent="-355600" lvl="1" marL="914400" rtl="0" algn="l">
              <a:spcBef>
                <a:spcPts val="0"/>
              </a:spcBef>
              <a:spcAft>
                <a:spcPts val="0"/>
              </a:spcAft>
              <a:buSzPts val="2000"/>
              <a:buChar char="○"/>
            </a:pPr>
            <a:r>
              <a:rPr lang="en" sz="2000"/>
              <a:t>For weighting</a:t>
            </a:r>
            <a:endParaRPr sz="2000"/>
          </a:p>
          <a:p>
            <a:pPr indent="-381000" lvl="0" marL="457200" rtl="0" algn="l">
              <a:spcBef>
                <a:spcPts val="0"/>
              </a:spcBef>
              <a:spcAft>
                <a:spcPts val="0"/>
              </a:spcAft>
              <a:buSzPts val="2400"/>
              <a:buChar char="●"/>
            </a:pPr>
            <a:r>
              <a:rPr lang="en" sz="2400"/>
              <a:t>Variable Choice, Transformation, and Evaluation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a:t>
            </a:r>
            <a:r>
              <a:rPr lang="en"/>
              <a:t> Component Analysis (PCA)</a:t>
            </a:r>
            <a:endParaRPr/>
          </a:p>
        </p:txBody>
      </p:sp>
      <p:sp>
        <p:nvSpPr>
          <p:cNvPr id="85" name="Google Shape;85;p17"/>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600"/>
              <a:t>Widely applicable statistical method to reduce the dimensionality of a large data set by reducing the number of variables while retaining most of the information they encompass</a:t>
            </a:r>
            <a:endParaRPr sz="1600"/>
          </a:p>
        </p:txBody>
      </p:sp>
      <p:pic>
        <p:nvPicPr>
          <p:cNvPr id="86" name="Google Shape;86;p17"/>
          <p:cNvPicPr preferRelativeResize="0"/>
          <p:nvPr/>
        </p:nvPicPr>
        <p:blipFill>
          <a:blip r:embed="rId3">
            <a:alphaModFix/>
          </a:blip>
          <a:stretch>
            <a:fillRect/>
          </a:stretch>
        </p:blipFill>
        <p:spPr>
          <a:xfrm>
            <a:off x="4778425" y="2237538"/>
            <a:ext cx="3742350" cy="2339025"/>
          </a:xfrm>
          <a:prstGeom prst="rect">
            <a:avLst/>
          </a:prstGeom>
          <a:noFill/>
          <a:ln cap="flat" cmpd="sng" w="9525">
            <a:solidFill>
              <a:srgbClr val="000000"/>
            </a:solidFill>
            <a:prstDash val="solid"/>
            <a:round/>
            <a:headEnd len="sm" w="sm" type="none"/>
            <a:tailEnd len="sm" w="sm" type="none"/>
          </a:ln>
        </p:spPr>
      </p:pic>
      <p:sp>
        <p:nvSpPr>
          <p:cNvPr id="87" name="Google Shape;87;p17"/>
          <p:cNvSpPr txBox="1"/>
          <p:nvPr/>
        </p:nvSpPr>
        <p:spPr>
          <a:xfrm>
            <a:off x="558600" y="1981750"/>
            <a:ext cx="4013400" cy="285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2"/>
                </a:solidFill>
              </a:rPr>
              <a:t>Key assumptions:</a:t>
            </a:r>
            <a:endParaRPr sz="1600">
              <a:solidFill>
                <a:schemeClr val="dk2"/>
              </a:solidFill>
            </a:endParaRPr>
          </a:p>
          <a:p>
            <a:pPr indent="-330200" lvl="0" marL="457200" rtl="0" algn="l">
              <a:lnSpc>
                <a:spcPct val="115000"/>
              </a:lnSpc>
              <a:spcBef>
                <a:spcPts val="1200"/>
              </a:spcBef>
              <a:spcAft>
                <a:spcPts val="0"/>
              </a:spcAft>
              <a:buClr>
                <a:schemeClr val="dk2"/>
              </a:buClr>
              <a:buSzPts val="1600"/>
              <a:buAutoNum type="arabicPeriod"/>
            </a:pPr>
            <a:r>
              <a:rPr lang="en" sz="1600">
                <a:solidFill>
                  <a:schemeClr val="dk2"/>
                </a:solidFill>
              </a:rPr>
              <a:t>Original variables must be correlated</a:t>
            </a:r>
            <a:endParaRPr sz="1600">
              <a:solidFill>
                <a:schemeClr val="dk2"/>
              </a:solidFill>
            </a:endParaRPr>
          </a:p>
          <a:p>
            <a:pPr indent="-330200" lvl="0" marL="457200" rtl="0" algn="l">
              <a:lnSpc>
                <a:spcPct val="115000"/>
              </a:lnSpc>
              <a:spcBef>
                <a:spcPts val="0"/>
              </a:spcBef>
              <a:spcAft>
                <a:spcPts val="0"/>
              </a:spcAft>
              <a:buClr>
                <a:schemeClr val="dk2"/>
              </a:buClr>
              <a:buSzPts val="1600"/>
              <a:buAutoNum type="arabicPeriod"/>
            </a:pPr>
            <a:r>
              <a:rPr lang="en" sz="1600">
                <a:solidFill>
                  <a:schemeClr val="dk2"/>
                </a:solidFill>
              </a:rPr>
              <a:t>There must be a linear relationship among the variables</a:t>
            </a:r>
            <a:endParaRPr sz="1600">
              <a:solidFill>
                <a:schemeClr val="dk2"/>
              </a:solidFill>
            </a:endParaRPr>
          </a:p>
          <a:p>
            <a:pPr indent="-330200" lvl="0" marL="457200" rtl="0" algn="l">
              <a:lnSpc>
                <a:spcPct val="115000"/>
              </a:lnSpc>
              <a:spcBef>
                <a:spcPts val="0"/>
              </a:spcBef>
              <a:spcAft>
                <a:spcPts val="0"/>
              </a:spcAft>
              <a:buClr>
                <a:schemeClr val="dk2"/>
              </a:buClr>
              <a:buSzPts val="1600"/>
              <a:buAutoNum type="arabicPeriod"/>
            </a:pPr>
            <a:r>
              <a:rPr lang="en" sz="1600">
                <a:solidFill>
                  <a:schemeClr val="dk2"/>
                </a:solidFill>
              </a:rPr>
              <a:t>Variables must be standardized and centered</a:t>
            </a:r>
            <a:endParaRPr sz="1600">
              <a:solidFill>
                <a:schemeClr val="dk2"/>
              </a:solidFill>
            </a:endParaRPr>
          </a:p>
          <a:p>
            <a:pPr indent="-330200" lvl="0" marL="457200" rtl="0" algn="l">
              <a:lnSpc>
                <a:spcPct val="115000"/>
              </a:lnSpc>
              <a:spcBef>
                <a:spcPts val="0"/>
              </a:spcBef>
              <a:spcAft>
                <a:spcPts val="0"/>
              </a:spcAft>
              <a:buClr>
                <a:schemeClr val="dk2"/>
              </a:buClr>
              <a:buSzPts val="1600"/>
              <a:buAutoNum type="arabicPeriod"/>
            </a:pPr>
            <a:r>
              <a:rPr lang="en" sz="1600">
                <a:solidFill>
                  <a:schemeClr val="dk2"/>
                </a:solidFill>
              </a:rPr>
              <a:t>PCA is not robust against outliers</a:t>
            </a:r>
            <a:endParaRPr sz="1600">
              <a:solidFill>
                <a:schemeClr val="dk2"/>
              </a:solidFill>
            </a:endParaRPr>
          </a:p>
          <a:p>
            <a:pPr indent="-330200" lvl="0" marL="457200" rtl="0" algn="l">
              <a:lnSpc>
                <a:spcPct val="115000"/>
              </a:lnSpc>
              <a:spcBef>
                <a:spcPts val="0"/>
              </a:spcBef>
              <a:spcAft>
                <a:spcPts val="0"/>
              </a:spcAft>
              <a:buClr>
                <a:schemeClr val="dk2"/>
              </a:buClr>
              <a:buSzPts val="1600"/>
              <a:buAutoNum type="arabicPeriod"/>
            </a:pPr>
            <a:r>
              <a:rPr lang="en" sz="1600">
                <a:solidFill>
                  <a:schemeClr val="dk2"/>
                </a:solidFill>
              </a:rPr>
              <a:t>Calculation requires no missing data values</a:t>
            </a:r>
            <a:endParaRPr sz="16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 Calcula</a:t>
            </a:r>
            <a:r>
              <a:rPr lang="en"/>
              <a:t>tion Guidelines</a:t>
            </a:r>
            <a:endParaRPr/>
          </a:p>
        </p:txBody>
      </p:sp>
      <p:grpSp>
        <p:nvGrpSpPr>
          <p:cNvPr id="93" name="Google Shape;93;p18"/>
          <p:cNvGrpSpPr/>
          <p:nvPr/>
        </p:nvGrpSpPr>
        <p:grpSpPr>
          <a:xfrm>
            <a:off x="5632317" y="1189775"/>
            <a:ext cx="3305700" cy="3483050"/>
            <a:chOff x="5632317" y="1189775"/>
            <a:chExt cx="3305700" cy="3483050"/>
          </a:xfrm>
        </p:grpSpPr>
        <p:sp>
          <p:nvSpPr>
            <p:cNvPr id="94" name="Google Shape;94;p18"/>
            <p:cNvSpPr/>
            <p:nvPr/>
          </p:nvSpPr>
          <p:spPr>
            <a:xfrm>
              <a:off x="5632317" y="1189775"/>
              <a:ext cx="3305700" cy="669000"/>
            </a:xfrm>
            <a:prstGeom prst="chevron">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Interpretation</a:t>
              </a:r>
              <a:endParaRPr>
                <a:solidFill>
                  <a:srgbClr val="FFFFFF"/>
                </a:solidFill>
                <a:latin typeface="Roboto"/>
                <a:ea typeface="Roboto"/>
                <a:cs typeface="Roboto"/>
                <a:sym typeface="Roboto"/>
              </a:endParaRPr>
            </a:p>
          </p:txBody>
        </p:sp>
        <p:sp>
          <p:nvSpPr>
            <p:cNvPr id="95" name="Google Shape;95;p18"/>
            <p:cNvSpPr txBox="1"/>
            <p:nvPr/>
          </p:nvSpPr>
          <p:spPr>
            <a:xfrm>
              <a:off x="6044200" y="2057125"/>
              <a:ext cx="2788200" cy="261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Create composite index</a:t>
              </a:r>
              <a:endParaRPr sz="1600">
                <a:latin typeface="Proxima Nova"/>
                <a:ea typeface="Proxima Nova"/>
                <a:cs typeface="Proxima Nova"/>
                <a:sym typeface="Proxima Nova"/>
              </a:endParaRPr>
            </a:p>
            <a:p>
              <a:pPr indent="-330200" lvl="1" marL="914400" rtl="0" algn="l">
                <a:lnSpc>
                  <a:spcPct val="115000"/>
                </a:lnSpc>
                <a:spcBef>
                  <a:spcPts val="0"/>
                </a:spcBef>
                <a:spcAft>
                  <a:spcPts val="0"/>
                </a:spcAft>
                <a:buSzPts val="1600"/>
                <a:buFont typeface="Proxima Nova"/>
                <a:buAutoNum type="alphaLcPeriod"/>
              </a:pPr>
              <a:r>
                <a:rPr lang="en" sz="1600">
                  <a:latin typeface="Proxima Nova"/>
                  <a:ea typeface="Proxima Nova"/>
                  <a:cs typeface="Proxima Nova"/>
                  <a:sym typeface="Proxima Nova"/>
                </a:rPr>
                <a:t>Calculate all PC component indices based on eigenvalues</a:t>
              </a:r>
              <a:endParaRPr sz="1600">
                <a:latin typeface="Proxima Nova"/>
                <a:ea typeface="Proxima Nova"/>
                <a:cs typeface="Proxima Nova"/>
                <a:sym typeface="Proxima Nova"/>
              </a:endParaRPr>
            </a:p>
            <a:p>
              <a:pPr indent="-330200" lvl="1" marL="914400" rtl="0" algn="l">
                <a:lnSpc>
                  <a:spcPct val="115000"/>
                </a:lnSpc>
                <a:spcBef>
                  <a:spcPts val="0"/>
                </a:spcBef>
                <a:spcAft>
                  <a:spcPts val="0"/>
                </a:spcAft>
                <a:buSzPts val="1600"/>
                <a:buFont typeface="Proxima Nova"/>
                <a:buAutoNum type="alphaLcPeriod"/>
              </a:pPr>
              <a:r>
                <a:rPr lang="en" sz="1600">
                  <a:latin typeface="Proxima Nova"/>
                  <a:ea typeface="Proxima Nova"/>
                  <a:cs typeface="Proxima Nova"/>
                  <a:sym typeface="Proxima Nova"/>
                </a:rPr>
                <a:t>Create composite summation</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Display in ordinal format</a:t>
              </a:r>
              <a:endParaRPr sz="1600">
                <a:latin typeface="Proxima Nova"/>
                <a:ea typeface="Proxima Nova"/>
                <a:cs typeface="Proxima Nova"/>
                <a:sym typeface="Proxima Nova"/>
              </a:endParaRPr>
            </a:p>
          </p:txBody>
        </p:sp>
      </p:grpSp>
      <p:grpSp>
        <p:nvGrpSpPr>
          <p:cNvPr id="96" name="Google Shape;96;p18"/>
          <p:cNvGrpSpPr/>
          <p:nvPr/>
        </p:nvGrpSpPr>
        <p:grpSpPr>
          <a:xfrm>
            <a:off x="0" y="1189989"/>
            <a:ext cx="3546900" cy="3482836"/>
            <a:chOff x="0" y="1189989"/>
            <a:chExt cx="3546900" cy="3482836"/>
          </a:xfrm>
        </p:grpSpPr>
        <p:sp>
          <p:nvSpPr>
            <p:cNvPr id="97" name="Google Shape;97;p18"/>
            <p:cNvSpPr/>
            <p:nvPr/>
          </p:nvSpPr>
          <p:spPr>
            <a:xfrm>
              <a:off x="0" y="1189989"/>
              <a:ext cx="3546900" cy="669000"/>
            </a:xfrm>
            <a:prstGeom prst="homePlate">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Calculation</a:t>
              </a:r>
              <a:endParaRPr>
                <a:solidFill>
                  <a:srgbClr val="FFFFFF"/>
                </a:solidFill>
                <a:latin typeface="Roboto"/>
                <a:ea typeface="Roboto"/>
                <a:cs typeface="Roboto"/>
                <a:sym typeface="Roboto"/>
              </a:endParaRPr>
            </a:p>
          </p:txBody>
        </p:sp>
        <p:sp>
          <p:nvSpPr>
            <p:cNvPr id="98" name="Google Shape;98;p18"/>
            <p:cNvSpPr txBox="1"/>
            <p:nvPr/>
          </p:nvSpPr>
          <p:spPr>
            <a:xfrm>
              <a:off x="311700" y="2057125"/>
              <a:ext cx="2730000" cy="261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Standardize variables</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Compute covariance matrix</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Calculate eigenvalues</a:t>
              </a:r>
              <a:endParaRPr sz="1600">
                <a:latin typeface="Proxima Nova"/>
                <a:ea typeface="Proxima Nova"/>
                <a:cs typeface="Proxima Nova"/>
                <a:sym typeface="Proxima Nova"/>
              </a:endParaRPr>
            </a:p>
          </p:txBody>
        </p:sp>
      </p:grpSp>
      <p:grpSp>
        <p:nvGrpSpPr>
          <p:cNvPr id="99" name="Google Shape;99;p18"/>
          <p:cNvGrpSpPr/>
          <p:nvPr/>
        </p:nvGrpSpPr>
        <p:grpSpPr>
          <a:xfrm>
            <a:off x="2944204" y="1189775"/>
            <a:ext cx="3305700" cy="3483050"/>
            <a:chOff x="2944204" y="1189775"/>
            <a:chExt cx="3305700" cy="3483050"/>
          </a:xfrm>
        </p:grpSpPr>
        <p:sp>
          <p:nvSpPr>
            <p:cNvPr id="100" name="Google Shape;100;p18"/>
            <p:cNvSpPr/>
            <p:nvPr/>
          </p:nvSpPr>
          <p:spPr>
            <a:xfrm>
              <a:off x="2944204" y="1189775"/>
              <a:ext cx="3305700" cy="669000"/>
            </a:xfrm>
            <a:prstGeom prst="chevron">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Ordering</a:t>
              </a:r>
              <a:endParaRPr>
                <a:solidFill>
                  <a:srgbClr val="FFFFFF"/>
                </a:solidFill>
                <a:latin typeface="Roboto"/>
                <a:ea typeface="Roboto"/>
                <a:cs typeface="Roboto"/>
                <a:sym typeface="Roboto"/>
              </a:endParaRPr>
            </a:p>
          </p:txBody>
        </p:sp>
        <p:sp>
          <p:nvSpPr>
            <p:cNvPr id="101" name="Google Shape;101;p18"/>
            <p:cNvSpPr txBox="1"/>
            <p:nvPr/>
          </p:nvSpPr>
          <p:spPr>
            <a:xfrm>
              <a:off x="3282425" y="2057125"/>
              <a:ext cx="2749200" cy="261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Rank eigenvalues in descending order</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Decide percentage of original variance to explain in PC’s</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Quantify number of PC’s necessary for analysis</a:t>
              </a:r>
              <a:endParaRPr sz="1600">
                <a:latin typeface="Proxima Nova"/>
                <a:ea typeface="Proxima Nova"/>
                <a:cs typeface="Proxima Nova"/>
                <a:sym typeface="Proxima Nova"/>
              </a:endParaRPr>
            </a:p>
            <a:p>
              <a:pPr indent="-330200" lvl="0" marL="457200" rtl="0" algn="l">
                <a:lnSpc>
                  <a:spcPct val="115000"/>
                </a:lnSpc>
                <a:spcBef>
                  <a:spcPts val="0"/>
                </a:spcBef>
                <a:spcAft>
                  <a:spcPts val="0"/>
                </a:spcAft>
                <a:buSzPts val="1600"/>
                <a:buFont typeface="Proxima Nova"/>
                <a:buAutoNum type="arabicPeriod"/>
              </a:pPr>
              <a:r>
                <a:rPr lang="en" sz="1600">
                  <a:latin typeface="Proxima Nova"/>
                  <a:ea typeface="Proxima Nova"/>
                  <a:cs typeface="Proxima Nova"/>
                  <a:sym typeface="Proxima Nova"/>
                </a:rPr>
                <a:t>Assess if a linear relationship exists</a:t>
              </a:r>
              <a:endParaRPr sz="1600">
                <a:latin typeface="Proxima Nova"/>
                <a:ea typeface="Proxima Nova"/>
                <a:cs typeface="Proxima Nova"/>
                <a:sym typeface="Proxima Nova"/>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dk2"/>
                </a:solidFill>
              </a:rPr>
              <a:t>Advantages</a:t>
            </a:r>
            <a:r>
              <a:rPr lang="en"/>
              <a:t> to Using PCA as a Tool to Construct a Composite Index</a:t>
            </a:r>
            <a:endParaRPr/>
          </a:p>
        </p:txBody>
      </p:sp>
      <p:sp>
        <p:nvSpPr>
          <p:cNvPr id="107" name="Google Shape;107;p19"/>
          <p:cNvSpPr txBox="1"/>
          <p:nvPr>
            <p:ph idx="1" type="body"/>
          </p:nvPr>
        </p:nvSpPr>
        <p:spPr>
          <a:xfrm>
            <a:off x="311700" y="1793150"/>
            <a:ext cx="8358900" cy="3067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Dimensionality reduction!</a:t>
            </a:r>
            <a:endParaRPr sz="1900"/>
          </a:p>
          <a:p>
            <a:pPr indent="-349250" lvl="0" marL="457200" rtl="0" algn="l">
              <a:spcBef>
                <a:spcPts val="0"/>
              </a:spcBef>
              <a:spcAft>
                <a:spcPts val="0"/>
              </a:spcAft>
              <a:buSzPts val="1900"/>
              <a:buChar char="●"/>
            </a:pPr>
            <a:r>
              <a:rPr lang="en" sz="1900"/>
              <a:t>Excellent mathematical properties</a:t>
            </a:r>
            <a:endParaRPr sz="1900"/>
          </a:p>
          <a:p>
            <a:pPr indent="-336550" lvl="1" marL="914400" rtl="0" algn="l">
              <a:spcBef>
                <a:spcPts val="0"/>
              </a:spcBef>
              <a:spcAft>
                <a:spcPts val="0"/>
              </a:spcAft>
              <a:buSzPts val="1700"/>
              <a:buChar char="○"/>
            </a:pPr>
            <a:r>
              <a:rPr lang="en" sz="1700"/>
              <a:t>Index obtained from first principal component (usually) explains large portion of variance</a:t>
            </a:r>
            <a:endParaRPr sz="1700"/>
          </a:p>
          <a:p>
            <a:pPr indent="-349250" lvl="0" marL="457200" rtl="0" algn="l">
              <a:spcBef>
                <a:spcPts val="0"/>
              </a:spcBef>
              <a:spcAft>
                <a:spcPts val="0"/>
              </a:spcAft>
              <a:buSzPts val="1900"/>
              <a:buChar char="●"/>
            </a:pPr>
            <a:r>
              <a:rPr lang="en" sz="1900"/>
              <a:t>Makes interpretability easier</a:t>
            </a:r>
            <a:endParaRPr sz="1900"/>
          </a:p>
          <a:p>
            <a:pPr indent="0" lvl="0" marL="0" rtl="0" algn="l">
              <a:spcBef>
                <a:spcPts val="1200"/>
              </a:spcBef>
              <a:spcAft>
                <a:spcPts val="1200"/>
              </a:spcAft>
              <a:buNone/>
            </a:pPr>
            <a:r>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72A1E"/>
                </a:solidFill>
              </a:rPr>
              <a:t>Disadvantages</a:t>
            </a:r>
            <a:r>
              <a:rPr lang="en"/>
              <a:t> to Using PCA as a Tool to Construct a Composite Index</a:t>
            </a:r>
            <a:endParaRPr/>
          </a:p>
        </p:txBody>
      </p:sp>
      <p:sp>
        <p:nvSpPr>
          <p:cNvPr id="113" name="Google Shape;113;p20"/>
          <p:cNvSpPr txBox="1"/>
          <p:nvPr>
            <p:ph idx="1" type="body"/>
          </p:nvPr>
        </p:nvSpPr>
        <p:spPr>
          <a:xfrm>
            <a:off x="311700" y="1793150"/>
            <a:ext cx="8832300" cy="3067200"/>
          </a:xfrm>
          <a:prstGeom prst="rect">
            <a:avLst/>
          </a:prstGeom>
        </p:spPr>
        <p:txBody>
          <a:bodyPr anchorCtr="0" anchor="t" bIns="91425" lIns="91425" spcFirstLastPara="1" rIns="91425" wrap="square" tIns="91425">
            <a:noAutofit/>
          </a:bodyPr>
          <a:lstStyle/>
          <a:p>
            <a:pPr indent="-342900" lvl="0" marL="457200" rtl="0" algn="l">
              <a:lnSpc>
                <a:spcPct val="105000"/>
              </a:lnSpc>
              <a:spcBef>
                <a:spcPts val="0"/>
              </a:spcBef>
              <a:spcAft>
                <a:spcPts val="0"/>
              </a:spcAft>
              <a:buSzPts val="1800"/>
              <a:buChar char="●"/>
            </a:pPr>
            <a:r>
              <a:rPr lang="en"/>
              <a:t>Can </a:t>
            </a:r>
            <a:r>
              <a:rPr lang="en"/>
              <a:t>lose a significant amount</a:t>
            </a:r>
            <a:r>
              <a:rPr lang="en"/>
              <a:t> of information</a:t>
            </a:r>
            <a:endParaRPr/>
          </a:p>
          <a:p>
            <a:pPr indent="-342900" lvl="1" marL="914400" rtl="0" algn="l">
              <a:lnSpc>
                <a:spcPct val="105000"/>
              </a:lnSpc>
              <a:spcBef>
                <a:spcPts val="0"/>
              </a:spcBef>
              <a:spcAft>
                <a:spcPts val="0"/>
              </a:spcAft>
              <a:buSzPts val="1800"/>
              <a:buChar char="○"/>
            </a:pPr>
            <a:r>
              <a:rPr lang="en" sz="1800"/>
              <a:t>First component dependent</a:t>
            </a:r>
            <a:endParaRPr sz="1800"/>
          </a:p>
          <a:p>
            <a:pPr indent="-342900" lvl="0" marL="457200" rtl="0" algn="l">
              <a:lnSpc>
                <a:spcPct val="105000"/>
              </a:lnSpc>
              <a:spcBef>
                <a:spcPts val="0"/>
              </a:spcBef>
              <a:spcAft>
                <a:spcPts val="0"/>
              </a:spcAft>
              <a:buSzPts val="1800"/>
              <a:buChar char="●"/>
            </a:pPr>
            <a:r>
              <a:rPr lang="en"/>
              <a:t>PCA based i</a:t>
            </a:r>
            <a:r>
              <a:rPr lang="en"/>
              <a:t>ndex is often </a:t>
            </a:r>
            <a:r>
              <a:rPr lang="en"/>
              <a:t>elitist</a:t>
            </a:r>
            <a:endParaRPr/>
          </a:p>
          <a:p>
            <a:pPr indent="-342900" lvl="1" marL="914400" rtl="0" algn="l">
              <a:lnSpc>
                <a:spcPct val="105000"/>
              </a:lnSpc>
              <a:spcBef>
                <a:spcPts val="0"/>
              </a:spcBef>
              <a:spcAft>
                <a:spcPts val="0"/>
              </a:spcAft>
              <a:buSzPts val="1800"/>
              <a:buChar char="○"/>
            </a:pPr>
            <a:r>
              <a:rPr lang="en" sz="1800"/>
              <a:t>"Elitist" implying a bias towards highly intercorrelated indicators, neglecting less correlated ones, thus favoring a select subset in representation</a:t>
            </a:r>
            <a:endParaRPr sz="1800"/>
          </a:p>
          <a:p>
            <a:pPr indent="-342900" lvl="0" marL="457200" rtl="0" algn="l">
              <a:lnSpc>
                <a:spcPct val="90000"/>
              </a:lnSpc>
              <a:spcBef>
                <a:spcPts val="0"/>
              </a:spcBef>
              <a:spcAft>
                <a:spcPts val="0"/>
              </a:spcAft>
              <a:buSzPts val="1800"/>
              <a:buChar char="●"/>
            </a:pPr>
            <a:r>
              <a:rPr lang="en"/>
              <a:t>Weights assigned to variables in PCA might be similar, leading to the equal weighting of variables in composite index lacking clear and intuitive interpretations</a:t>
            </a:r>
            <a:endParaRPr/>
          </a:p>
          <a:p>
            <a:pPr indent="-342900" lvl="0" marL="457200" rtl="0" algn="l">
              <a:lnSpc>
                <a:spcPct val="90000"/>
              </a:lnSpc>
              <a:spcBef>
                <a:spcPts val="0"/>
              </a:spcBef>
              <a:spcAft>
                <a:spcPts val="0"/>
              </a:spcAft>
              <a:buSzPts val="1800"/>
              <a:buChar char="●"/>
            </a:pPr>
            <a:r>
              <a:rPr lang="en"/>
              <a:t>Linearity assumption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Exploratory and Confirmatory Factor Analysis</a:t>
            </a:r>
            <a:endParaRPr/>
          </a:p>
        </p:txBody>
      </p:sp>
      <p:sp>
        <p:nvSpPr>
          <p:cNvPr id="119" name="Google Shape;119;p2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Method to define a weighting scheme to form composite indicators</a:t>
            </a:r>
            <a:endParaRPr sz="1900"/>
          </a:p>
          <a:p>
            <a:pPr indent="-349250" lvl="0" marL="457200" rtl="0" algn="l">
              <a:spcBef>
                <a:spcPts val="0"/>
              </a:spcBef>
              <a:spcAft>
                <a:spcPts val="0"/>
              </a:spcAft>
              <a:buSzPts val="1900"/>
              <a:buChar char="●"/>
            </a:pPr>
            <a:r>
              <a:rPr lang="en" sz="1900"/>
              <a:t>Based on a collection of linear models for the measured variables given a set of unobserved (latent) factors (Nard</a:t>
            </a:r>
            <a:r>
              <a:rPr lang="en" sz="1900"/>
              <a:t>o, et. al)</a:t>
            </a:r>
            <a:endParaRPr sz="1900"/>
          </a:p>
        </p:txBody>
      </p:sp>
      <p:sp>
        <p:nvSpPr>
          <p:cNvPr id="120" name="Google Shape;120;p2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Exploratory Factor Analysis used for latent variable identification and data reduction</a:t>
            </a:r>
            <a:endParaRPr sz="1900"/>
          </a:p>
          <a:p>
            <a:pPr indent="-349250" lvl="0" marL="457200" rtl="0" algn="l">
              <a:spcBef>
                <a:spcPts val="0"/>
              </a:spcBef>
              <a:spcAft>
                <a:spcPts val="0"/>
              </a:spcAft>
              <a:buSzPts val="1900"/>
              <a:buChar char="●"/>
            </a:pPr>
            <a:r>
              <a:rPr lang="en" sz="1900"/>
              <a:t>Confirmatory Factor Analysis starts with hypothesized weights and assesses its goodness of fit</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016B25"/>
      </a:dk1>
      <a:lt1>
        <a:srgbClr val="FFFFFF"/>
      </a:lt1>
      <a:dk2>
        <a:srgbClr val="4BA173"/>
      </a:dk2>
      <a:lt2>
        <a:srgbClr val="3A7E5B"/>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