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29B65A-D515-4571-82B8-3DB7D81B5DD5}">
  <a:tblStyle styleId="{E929B65A-D515-4571-82B8-3DB7D81B5D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slide" Target="slides/slide19.xml"/><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5ba963be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5ba963be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5ba963be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5ba963be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Travel times from all stations for all calls</a:t>
            </a:r>
            <a:endParaRPr/>
          </a:p>
          <a:p>
            <a:pPr indent="-298450" lvl="0" marL="457200" rtl="0" algn="l">
              <a:spcBef>
                <a:spcPts val="0"/>
              </a:spcBef>
              <a:spcAft>
                <a:spcPts val="0"/>
              </a:spcAft>
              <a:buSzPts val="1100"/>
              <a:buChar char="-"/>
            </a:pPr>
            <a:r>
              <a:rPr lang="en"/>
              <a:t>Explain one scenario to clarify:</a:t>
            </a:r>
            <a:endParaRPr/>
          </a:p>
          <a:p>
            <a:pPr indent="-298450" lvl="1" marL="914400" rtl="0" algn="l">
              <a:spcBef>
                <a:spcPts val="0"/>
              </a:spcBef>
              <a:spcAft>
                <a:spcPts val="0"/>
              </a:spcAft>
              <a:buSzPts val="1100"/>
              <a:buChar char="-"/>
            </a:pPr>
            <a:r>
              <a:rPr lang="en"/>
              <a:t>(baseline)</a:t>
            </a:r>
            <a:endParaRPr/>
          </a:p>
          <a:p>
            <a:pPr indent="-298450" lvl="1" marL="914400" rtl="0" algn="l">
              <a:spcBef>
                <a:spcPts val="0"/>
              </a:spcBef>
              <a:spcAft>
                <a:spcPts val="0"/>
              </a:spcAft>
              <a:buSzPts val="1100"/>
              <a:buChar char="-"/>
            </a:pPr>
            <a:r>
              <a:rPr lang="en"/>
              <a:t>3central, 1 south</a:t>
            </a:r>
            <a:endParaRPr/>
          </a:p>
          <a:p>
            <a:pPr indent="-298450" lvl="1" marL="914400" rtl="0" algn="l">
              <a:spcBef>
                <a:spcPts val="0"/>
              </a:spcBef>
              <a:spcAft>
                <a:spcPts val="0"/>
              </a:spcAft>
              <a:buSzPts val="1100"/>
              <a:buChar char="-"/>
            </a:pPr>
            <a:r>
              <a:rPr lang="en"/>
              <a:t>Call comes in from south</a:t>
            </a:r>
            <a:endParaRPr/>
          </a:p>
          <a:p>
            <a:pPr indent="-298450" lvl="1" marL="914400" rtl="0" algn="l">
              <a:spcBef>
                <a:spcPts val="0"/>
              </a:spcBef>
              <a:spcAft>
                <a:spcPts val="0"/>
              </a:spcAft>
              <a:buSzPts val="1100"/>
              <a:buChar char="-"/>
            </a:pPr>
            <a:r>
              <a:rPr lang="en"/>
              <a:t>Then ambulance at south dispatches</a:t>
            </a:r>
            <a:endParaRPr/>
          </a:p>
          <a:p>
            <a:pPr indent="-298450" lvl="1" marL="914400" rtl="0" algn="l">
              <a:spcBef>
                <a:spcPts val="0"/>
              </a:spcBef>
              <a:spcAft>
                <a:spcPts val="0"/>
              </a:spcAft>
              <a:buSzPts val="1100"/>
              <a:buChar char="-"/>
            </a:pPr>
            <a:r>
              <a:rPr lang="en"/>
              <a:t>(exception)</a:t>
            </a:r>
            <a:endParaRPr/>
          </a:p>
          <a:p>
            <a:pPr indent="-298450" lvl="1" marL="914400" rtl="0" algn="l">
              <a:spcBef>
                <a:spcPts val="0"/>
              </a:spcBef>
              <a:spcAft>
                <a:spcPts val="0"/>
              </a:spcAft>
              <a:buSzPts val="1100"/>
              <a:buChar char="-"/>
            </a:pPr>
            <a:r>
              <a:rPr lang="en"/>
              <a:t>If south ambulance is on dispatch, then central ambulance goes out, so we’ll use calculated travel time there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5ba963bef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5ba963bef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not response time, this is dispatch till hospital drop-off</a:t>
            </a:r>
            <a:endParaRPr/>
          </a:p>
          <a:p>
            <a:pPr indent="-298450" lvl="0" marL="457200" rtl="0" algn="l">
              <a:spcBef>
                <a:spcPts val="0"/>
              </a:spcBef>
              <a:spcAft>
                <a:spcPts val="0"/>
              </a:spcAft>
              <a:buSzPts val="1100"/>
              <a:buChar char="-"/>
            </a:pPr>
            <a:r>
              <a:rPr lang="en"/>
              <a:t>If you just look at response time, you won’t be able to correctly account for overlapping trips aka when vehicles are not available</a:t>
            </a:r>
            <a:endParaRPr/>
          </a:p>
          <a:p>
            <a:pPr indent="-298450" lvl="0" marL="457200" rtl="0" algn="l">
              <a:spcBef>
                <a:spcPts val="0"/>
              </a:spcBef>
              <a:spcAft>
                <a:spcPts val="0"/>
              </a:spcAft>
              <a:buSzPts val="1100"/>
              <a:buChar char="-"/>
            </a:pPr>
            <a:r>
              <a:rPr lang="en"/>
              <a:t>You have to account for the full time, from dispatch to “clear” → if currentRow[dispatch time] - previousRow[clear time] is negative, that’s when we can know the previous ambulance is not available.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64a6511dc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64a6511dc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64a6511dc_1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64a6511dc_1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8513ba92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8513ba92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68221b9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68221b9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68221b9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68221b9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68221b9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68221b9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68221b9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68221b9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highlight>
                <a:srgbClr val="FFFF00"/>
              </a:highlight>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439326b8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439326b8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5b33a13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5b33a13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64a6511dc_1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64a6511dc_1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64a6511dc_1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64a6511dc_1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Data Processing</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Google API to generate new features on travel time</a:t>
            </a:r>
            <a:endParaRPr sz="1800">
              <a:solidFill>
                <a:srgbClr val="595959"/>
              </a:solidFill>
            </a:endParaRPr>
          </a:p>
          <a:p>
            <a:pPr indent="-317500" lvl="1" marL="914400" rtl="0" algn="l">
              <a:lnSpc>
                <a:spcPct val="115000"/>
              </a:lnSpc>
              <a:spcBef>
                <a:spcPts val="0"/>
              </a:spcBef>
              <a:spcAft>
                <a:spcPts val="0"/>
              </a:spcAft>
              <a:buClr>
                <a:srgbClr val="595959"/>
              </a:buClr>
              <a:buSzPts val="1400"/>
              <a:buAutoNum type="alphaLcPeriod"/>
            </a:pPr>
            <a:r>
              <a:rPr lang="en" sz="1400">
                <a:solidFill>
                  <a:srgbClr val="595959"/>
                </a:solidFill>
              </a:rPr>
              <a:t>Best case, green light, average case, worst case</a:t>
            </a:r>
            <a:endParaRPr sz="14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Timing adjustment (ambulance instead of car)</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Assigning Specific Scenario Times to each Call</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Checking and Correcting Time for Self-Consistency (check that api times are not bogus)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Perform system load analysis with binary indicator</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Perform travel time analysis on dependency of travel times on scenarios</a:t>
            </a:r>
            <a:endParaRPr sz="1800">
              <a:solidFill>
                <a:srgbClr val="595959"/>
              </a:solidFill>
            </a:endParaRPr>
          </a:p>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Reporting Conclusions/Findings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64a6511d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64a6511d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64a651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64a651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6fe579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66fe579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5ba963be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5ba963be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s.google.com/maps/documentation/javascript/distancematri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99530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 Analysis Plan for EMS Station Location and Vehicle Allocation</a:t>
            </a:r>
            <a:endParaRPr/>
          </a:p>
        </p:txBody>
      </p:sp>
      <p:sp>
        <p:nvSpPr>
          <p:cNvPr id="63" name="Google Shape;63;p13"/>
          <p:cNvSpPr txBox="1"/>
          <p:nvPr>
            <p:ph idx="1" type="subTitle"/>
          </p:nvPr>
        </p:nvSpPr>
        <p:spPr>
          <a:xfrm>
            <a:off x="3044700" y="35791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SCC 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674763"/>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Bayesian Additive Regression Trees (BART) Model:</a:t>
            </a:r>
            <a:endParaRPr b="1"/>
          </a:p>
        </p:txBody>
      </p:sp>
      <p:sp>
        <p:nvSpPr>
          <p:cNvPr id="127" name="Google Shape;127;p22"/>
          <p:cNvSpPr txBox="1"/>
          <p:nvPr>
            <p:ph type="title"/>
          </p:nvPr>
        </p:nvSpPr>
        <p:spPr>
          <a:xfrm>
            <a:off x="311700" y="47797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Simple / Multiple Linear Regression Model:</a:t>
            </a:r>
            <a:endParaRPr b="1"/>
          </a:p>
        </p:txBody>
      </p:sp>
      <p:sp>
        <p:nvSpPr>
          <p:cNvPr id="128" name="Google Shape;128;p22"/>
          <p:cNvSpPr txBox="1"/>
          <p:nvPr/>
        </p:nvSpPr>
        <p:spPr>
          <a:xfrm>
            <a:off x="367650" y="3453525"/>
            <a:ext cx="8408700" cy="121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595959"/>
                </a:solidFill>
              </a:rPr>
              <a:t>The BART model, a tree-based method, utilizes Bayesian decision tree frameworks to help capture nuanced, non-linear patterns in data, which can be helpful with travel time deviations and other factors that could affect your API estimates. The model can be represented by the sum of many individual </a:t>
            </a:r>
            <a:r>
              <a:rPr lang="en" sz="1500">
                <a:solidFill>
                  <a:srgbClr val="595959"/>
                </a:solidFill>
              </a:rPr>
              <a:t>regression</a:t>
            </a:r>
            <a:r>
              <a:rPr lang="en" sz="1500">
                <a:solidFill>
                  <a:srgbClr val="595959"/>
                </a:solidFill>
              </a:rPr>
              <a:t> trees that can approximate both linear and nonlinear functions.</a:t>
            </a:r>
            <a:endParaRPr sz="1500">
              <a:solidFill>
                <a:srgbClr val="595959"/>
              </a:solidFill>
            </a:endParaRPr>
          </a:p>
        </p:txBody>
      </p:sp>
      <p:sp>
        <p:nvSpPr>
          <p:cNvPr id="129" name="Google Shape;129;p22"/>
          <p:cNvSpPr txBox="1"/>
          <p:nvPr/>
        </p:nvSpPr>
        <p:spPr>
          <a:xfrm>
            <a:off x="391800" y="1256725"/>
            <a:ext cx="8360400" cy="1212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rgbClr val="595959"/>
                </a:solidFill>
              </a:rPr>
              <a:t>The simple linear regression model only has 1 predictor, compared to the multiple linear regression that has more than 1. Linear models are effective when the relationship between the predictor and response variables are approximately linear, meaning that the change in the response variable is assumed to be a constant times the change in the independent variable(s).</a:t>
            </a:r>
            <a:endParaRPr sz="15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55850" y="361935"/>
            <a:ext cx="8832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Combining API Regression Model with Scenario Specifics</a:t>
            </a:r>
            <a:endParaRPr b="1" sz="3000"/>
          </a:p>
        </p:txBody>
      </p:sp>
      <p:sp>
        <p:nvSpPr>
          <p:cNvPr id="135" name="Google Shape;135;p23"/>
          <p:cNvSpPr txBox="1"/>
          <p:nvPr>
            <p:ph idx="1" type="body"/>
          </p:nvPr>
        </p:nvSpPr>
        <p:spPr>
          <a:xfrm>
            <a:off x="243275" y="1169186"/>
            <a:ext cx="8745000" cy="28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each call, calculate the estimated travel times from all four stations (i.e. Google API’s Best-Guess model)</a:t>
            </a:r>
            <a:endParaRPr sz="1400"/>
          </a:p>
          <a:p>
            <a:pPr indent="0" lvl="0" marL="0" rtl="0" algn="l">
              <a:spcBef>
                <a:spcPts val="1200"/>
              </a:spcBef>
              <a:spcAft>
                <a:spcPts val="0"/>
              </a:spcAft>
              <a:buNone/>
            </a:pPr>
            <a:r>
              <a:rPr b="1" lang="en" sz="1500"/>
              <a:t>Example Scenario (Current: 3 ambulances in Central, 1 in South):</a:t>
            </a:r>
            <a:endParaRPr b="1" sz="1500"/>
          </a:p>
          <a:p>
            <a:pPr indent="-323850" lvl="0" marL="457200" rtl="0" algn="l">
              <a:spcBef>
                <a:spcPts val="1200"/>
              </a:spcBef>
              <a:spcAft>
                <a:spcPts val="0"/>
              </a:spcAft>
              <a:buSzPts val="1500"/>
              <a:buChar char="●"/>
            </a:pPr>
            <a:r>
              <a:rPr lang="en" sz="1500"/>
              <a:t>Observed call comes in from South district.</a:t>
            </a:r>
            <a:endParaRPr sz="1500"/>
          </a:p>
          <a:p>
            <a:pPr indent="-323850" lvl="0" marL="457200" rtl="0" algn="l">
              <a:spcBef>
                <a:spcPts val="0"/>
              </a:spcBef>
              <a:spcAft>
                <a:spcPts val="0"/>
              </a:spcAft>
              <a:buSzPts val="1500"/>
              <a:buChar char="●"/>
            </a:pPr>
            <a:r>
              <a:rPr lang="en" sz="1500"/>
              <a:t>Calculate theoretical travel times from all four stations.</a:t>
            </a:r>
            <a:endParaRPr sz="1500"/>
          </a:p>
          <a:p>
            <a:pPr indent="-323850" lvl="0" marL="457200" rtl="0" algn="l">
              <a:spcBef>
                <a:spcPts val="0"/>
              </a:spcBef>
              <a:spcAft>
                <a:spcPts val="0"/>
              </a:spcAft>
              <a:buSzPts val="1500"/>
              <a:buChar char="●"/>
            </a:pPr>
            <a:r>
              <a:rPr lang="en" sz="1500"/>
              <a:t>Assign the response time as the estimated travel time from South station.</a:t>
            </a:r>
            <a:endParaRPr sz="1500"/>
          </a:p>
          <a:p>
            <a:pPr indent="0" lvl="0" marL="0" rtl="0" algn="l">
              <a:spcBef>
                <a:spcPts val="1200"/>
              </a:spcBef>
              <a:spcAft>
                <a:spcPts val="0"/>
              </a:spcAft>
              <a:buNone/>
            </a:pPr>
            <a:r>
              <a:rPr i="1" lang="en" sz="1500"/>
              <a:t>(exception: if ambulance at South station is unavailable)</a:t>
            </a:r>
            <a:endParaRPr i="1" sz="1500"/>
          </a:p>
          <a:p>
            <a:pPr indent="-323850" lvl="0" marL="457200" rtl="0" algn="l">
              <a:spcBef>
                <a:spcPts val="1200"/>
              </a:spcBef>
              <a:spcAft>
                <a:spcPts val="0"/>
              </a:spcAft>
              <a:buSzPts val="1500"/>
              <a:buChar char="●"/>
            </a:pPr>
            <a:r>
              <a:rPr lang="en" sz="1500"/>
              <a:t>Update the response time as the estimated travel time from the second-nearest station, which is Central station for the current scenario.</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778500"/>
            <a:ext cx="8520600" cy="831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Accounting for Overlapping Trip</a:t>
            </a:r>
            <a:r>
              <a:rPr b="1" lang="en"/>
              <a:t>s</a:t>
            </a:r>
            <a:endParaRPr b="1"/>
          </a:p>
          <a:p>
            <a:pPr indent="0" lvl="0" marL="0" rtl="0" algn="l">
              <a:spcBef>
                <a:spcPts val="0"/>
              </a:spcBef>
              <a:spcAft>
                <a:spcPts val="0"/>
              </a:spcAft>
              <a:buNone/>
            </a:pPr>
            <a:r>
              <a:t/>
            </a:r>
            <a:endParaRPr/>
          </a:p>
        </p:txBody>
      </p:sp>
      <p:sp>
        <p:nvSpPr>
          <p:cNvPr id="141" name="Google Shape;141;p24"/>
          <p:cNvSpPr txBox="1"/>
          <p:nvPr>
            <p:ph idx="1" type="body"/>
          </p:nvPr>
        </p:nvSpPr>
        <p:spPr>
          <a:xfrm>
            <a:off x="311700" y="114722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solidFill>
                  <a:schemeClr val="dk1"/>
                </a:solidFill>
              </a:rPr>
              <a:t>PURPOSE: </a:t>
            </a:r>
            <a:r>
              <a:rPr lang="en">
                <a:solidFill>
                  <a:schemeClr val="dk1"/>
                </a:solidFill>
              </a:rPr>
              <a:t>It is important to add a </a:t>
            </a:r>
            <a:r>
              <a:rPr lang="en">
                <a:solidFill>
                  <a:schemeClr val="dk1"/>
                </a:solidFill>
              </a:rPr>
              <a:t>corrective</a:t>
            </a:r>
            <a:r>
              <a:rPr lang="en">
                <a:solidFill>
                  <a:schemeClr val="dk1"/>
                </a:solidFill>
              </a:rPr>
              <a:t> step to account for overlapping trips. You need to </a:t>
            </a:r>
            <a:r>
              <a:rPr lang="en">
                <a:solidFill>
                  <a:schemeClr val="dk1"/>
                </a:solidFill>
              </a:rPr>
              <a:t>identify the times when the dispatch occurs and when the closest vehicle is unavailable to respond. </a:t>
            </a:r>
            <a:endParaRPr>
              <a:solidFill>
                <a:schemeClr val="dk1"/>
              </a:solidFill>
            </a:endParaRPr>
          </a:p>
          <a:p>
            <a:pPr indent="0" lvl="0" marL="0" rtl="0" algn="l">
              <a:spcBef>
                <a:spcPts val="1200"/>
              </a:spcBef>
              <a:spcAft>
                <a:spcPts val="0"/>
              </a:spcAft>
              <a:buNone/>
            </a:pPr>
            <a:r>
              <a:rPr b="1" lang="en">
                <a:solidFill>
                  <a:schemeClr val="dk1"/>
                </a:solidFill>
              </a:rPr>
              <a:t>STEPS:</a:t>
            </a:r>
            <a:endParaRPr b="1">
              <a:solidFill>
                <a:schemeClr val="dk1"/>
              </a:solidFill>
            </a:endParaRPr>
          </a:p>
          <a:p>
            <a:pPr indent="-334327" lvl="0" marL="457200" rtl="0" algn="l">
              <a:spcBef>
                <a:spcPts val="1200"/>
              </a:spcBef>
              <a:spcAft>
                <a:spcPts val="0"/>
              </a:spcAft>
              <a:buClr>
                <a:schemeClr val="dk1"/>
              </a:buClr>
              <a:buSzPct val="100000"/>
              <a:buAutoNum type="arabicPeriod"/>
            </a:pPr>
            <a:r>
              <a:rPr lang="en">
                <a:solidFill>
                  <a:schemeClr val="dk1"/>
                </a:solidFill>
              </a:rPr>
              <a:t>Calculate the length of each trip by adding dispatch time and estimated travel time.</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Account for </a:t>
            </a:r>
            <a:r>
              <a:rPr lang="en">
                <a:solidFill>
                  <a:schemeClr val="dk1"/>
                </a:solidFill>
              </a:rPr>
              <a:t>differences</a:t>
            </a:r>
            <a:r>
              <a:rPr lang="en">
                <a:solidFill>
                  <a:schemeClr val="dk1"/>
                </a:solidFill>
              </a:rPr>
              <a:t> between:</a:t>
            </a:r>
            <a:endParaRPr>
              <a:solidFill>
                <a:schemeClr val="dk1"/>
              </a:solidFill>
            </a:endParaRPr>
          </a:p>
          <a:p>
            <a:pPr indent="-334327" lvl="0" marL="914400" rtl="0" algn="l">
              <a:spcBef>
                <a:spcPts val="0"/>
              </a:spcBef>
              <a:spcAft>
                <a:spcPts val="0"/>
              </a:spcAft>
              <a:buClr>
                <a:schemeClr val="dk1"/>
              </a:buClr>
              <a:buSzPct val="100000"/>
              <a:buChar char="●"/>
            </a:pPr>
            <a:r>
              <a:rPr lang="en">
                <a:solidFill>
                  <a:schemeClr val="dk1"/>
                </a:solidFill>
              </a:rPr>
              <a:t>Ambulances being assigned a case and leaving the station</a:t>
            </a:r>
            <a:endParaRPr>
              <a:solidFill>
                <a:schemeClr val="dk1"/>
              </a:solidFill>
            </a:endParaRPr>
          </a:p>
          <a:p>
            <a:pPr indent="-334327" lvl="0" marL="914400" rtl="0" algn="l">
              <a:spcBef>
                <a:spcPts val="0"/>
              </a:spcBef>
              <a:spcAft>
                <a:spcPts val="0"/>
              </a:spcAft>
              <a:buClr>
                <a:schemeClr val="dk1"/>
              </a:buClr>
              <a:buSzPct val="100000"/>
              <a:buChar char="●"/>
            </a:pPr>
            <a:r>
              <a:rPr lang="en">
                <a:solidFill>
                  <a:schemeClr val="dk1"/>
                </a:solidFill>
              </a:rPr>
              <a:t>Arriving at the hospital and being available again</a:t>
            </a:r>
            <a:endParaRPr>
              <a:solidFill>
                <a:schemeClr val="dk1"/>
              </a:solidFill>
            </a:endParaRPr>
          </a:p>
          <a:p>
            <a:pPr indent="-334327" lvl="0" marL="457200" rtl="0" algn="l">
              <a:spcBef>
                <a:spcPts val="0"/>
              </a:spcBef>
              <a:spcAft>
                <a:spcPts val="0"/>
              </a:spcAft>
              <a:buClr>
                <a:schemeClr val="dk1"/>
              </a:buClr>
              <a:buSzPct val="100000"/>
              <a:buAutoNum type="arabicPeriod"/>
            </a:pPr>
            <a:r>
              <a:rPr lang="en">
                <a:solidFill>
                  <a:schemeClr val="dk1"/>
                </a:solidFill>
              </a:rPr>
              <a:t>If the output of steps 1 and 2 are negative, then it indicates that there is no ambulance available to respond; </a:t>
            </a:r>
            <a:r>
              <a:rPr lang="en">
                <a:solidFill>
                  <a:schemeClr val="dk1"/>
                </a:solidFill>
              </a:rPr>
              <a:t>therefore</a:t>
            </a:r>
            <a:r>
              <a:rPr lang="en">
                <a:solidFill>
                  <a:schemeClr val="dk1"/>
                </a:solidFill>
              </a:rPr>
              <a:t>, the response time is affected.</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Load Analysis</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Examine how the different scenarios would affect stress on Vance County’s EMS System</a:t>
            </a:r>
            <a:endParaRPr>
              <a:solidFill>
                <a:schemeClr val="dk1"/>
              </a:solidFill>
            </a:endParaRPr>
          </a:p>
          <a:p>
            <a:pPr indent="0" lvl="0" marL="0" rtl="0" algn="l">
              <a:spcBef>
                <a:spcPts val="1200"/>
              </a:spcBef>
              <a:spcAft>
                <a:spcPts val="0"/>
              </a:spcAft>
              <a:buNone/>
            </a:pPr>
            <a:r>
              <a:rPr b="1" lang="en">
                <a:solidFill>
                  <a:schemeClr val="dk1"/>
                </a:solidFill>
              </a:rPr>
              <a:t>Method: </a:t>
            </a:r>
            <a:r>
              <a:rPr lang="en">
                <a:solidFill>
                  <a:schemeClr val="dk1"/>
                </a:solidFill>
              </a:rPr>
              <a:t>Use a binary indicator to represent whether the ambulance at the closest station is available.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If the indicator is 0, the closest ambulance was </a:t>
            </a:r>
            <a:r>
              <a:rPr i="1" lang="en">
                <a:solidFill>
                  <a:schemeClr val="dk1"/>
                </a:solidFill>
              </a:rPr>
              <a:t>not</a:t>
            </a:r>
            <a:r>
              <a:rPr lang="en">
                <a:solidFill>
                  <a:schemeClr val="dk1"/>
                </a:solidFill>
              </a:rPr>
              <a:t> available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the indicator is 1, the closest ambulance was available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1</a:t>
            </a:r>
            <a:endParaRPr/>
          </a:p>
        </p:txBody>
      </p:sp>
      <p:sp>
        <p:nvSpPr>
          <p:cNvPr id="153" name="Google Shape;153;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Purpose: </a:t>
            </a:r>
            <a:r>
              <a:rPr lang="en">
                <a:solidFill>
                  <a:schemeClr val="dk1"/>
                </a:solidFill>
              </a:rPr>
              <a:t>To estimate the probability</a:t>
            </a:r>
            <a:r>
              <a:rPr lang="en">
                <a:solidFill>
                  <a:schemeClr val="dk1"/>
                </a:solidFill>
              </a:rPr>
              <a:t> </a:t>
            </a:r>
            <a:r>
              <a:rPr lang="en">
                <a:solidFill>
                  <a:schemeClr val="dk1"/>
                </a:solidFill>
              </a:rPr>
              <a:t>of whether a call’s closest station varies between the different scenarios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Steps:</a:t>
            </a:r>
            <a:endParaRPr b="1">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Create a 0-1 binary indicator (dummy) variable for the event that load is not sensitive to scenario</a:t>
            </a:r>
            <a:endParaRPr>
              <a:solidFill>
                <a:schemeClr val="dk1"/>
              </a:solidFill>
            </a:endParaRPr>
          </a:p>
          <a:p>
            <a:pPr indent="-342900" lvl="0" marL="685800" rtl="0" algn="l">
              <a:spcBef>
                <a:spcPts val="0"/>
              </a:spcBef>
              <a:spcAft>
                <a:spcPts val="0"/>
              </a:spcAft>
              <a:buClr>
                <a:schemeClr val="dk1"/>
              </a:buClr>
              <a:buSzPts val="1800"/>
              <a:buAutoNum type="arabicPeriod"/>
            </a:pPr>
            <a:r>
              <a:rPr lang="en">
                <a:solidFill>
                  <a:schemeClr val="dk1"/>
                </a:solidFill>
              </a:rPr>
              <a:t>Create a logistic regression model to identify time- or location-related variables that are associated with the dummy variable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2</a:t>
            </a:r>
            <a:endParaRPr/>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solidFill>
                  <a:schemeClr val="dk1"/>
                </a:solidFill>
              </a:rPr>
              <a:t>Purpose: </a:t>
            </a:r>
            <a:r>
              <a:rPr lang="en">
                <a:solidFill>
                  <a:schemeClr val="dk1"/>
                </a:solidFill>
              </a:rPr>
              <a:t>Using only the calls that are predicted to vary across scenarios, this model will estimate the dependence of the load metric on scenario (i.e. how the load metric varies between different scenarios) by measuring the number of calls where the ambulance at the closest station was available for each scenario</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Clr>
                <a:schemeClr val="dk1"/>
              </a:buClr>
              <a:buSzPct val="61111"/>
              <a:buFont typeface="Arial"/>
              <a:buNone/>
            </a:pPr>
            <a:r>
              <a:rPr b="1" lang="en">
                <a:solidFill>
                  <a:schemeClr val="dk1"/>
                </a:solidFill>
              </a:rPr>
              <a:t>Steps:</a:t>
            </a:r>
            <a:endParaRPr b="1">
              <a:solidFill>
                <a:schemeClr val="dk1"/>
              </a:solidFill>
            </a:endParaRPr>
          </a:p>
          <a:p>
            <a:pPr indent="-334327" lvl="0" marL="685800" rtl="0" algn="l">
              <a:spcBef>
                <a:spcPts val="0"/>
              </a:spcBef>
              <a:spcAft>
                <a:spcPts val="0"/>
              </a:spcAft>
              <a:buClr>
                <a:schemeClr val="dk1"/>
              </a:buClr>
              <a:buSzPct val="100000"/>
              <a:buAutoNum type="arabicPeriod"/>
            </a:pPr>
            <a:r>
              <a:rPr lang="en">
                <a:solidFill>
                  <a:schemeClr val="dk1"/>
                </a:solidFill>
              </a:rPr>
              <a:t>Create a logistic link Generalized Linear Mixed Model that includes a random effect for call ID and a fixed effect for scenario</a:t>
            </a:r>
            <a:endParaRPr>
              <a:solidFill>
                <a:schemeClr val="dk1"/>
              </a:solidFill>
            </a:endParaRPr>
          </a:p>
          <a:p>
            <a:pPr indent="-334327" lvl="0" marL="685800" rtl="0" algn="l">
              <a:spcBef>
                <a:spcPts val="0"/>
              </a:spcBef>
              <a:spcAft>
                <a:spcPts val="0"/>
              </a:spcAft>
              <a:buClr>
                <a:schemeClr val="dk1"/>
              </a:buClr>
              <a:buSzPct val="100000"/>
              <a:buAutoNum type="arabicPeriod"/>
            </a:pPr>
            <a:r>
              <a:rPr lang="en">
                <a:solidFill>
                  <a:schemeClr val="dk1"/>
                </a:solidFill>
              </a:rPr>
              <a:t>Compare the different scenarios’ numbers to determine which scenario has the </a:t>
            </a:r>
            <a:r>
              <a:rPr lang="en">
                <a:solidFill>
                  <a:schemeClr val="dk1"/>
                </a:solidFill>
              </a:rPr>
              <a:t>greatest</a:t>
            </a:r>
            <a:r>
              <a:rPr lang="en">
                <a:solidFill>
                  <a:schemeClr val="dk1"/>
                </a:solidFill>
              </a:rPr>
              <a:t> number of closest station ambulance dispatches, and which has the least. To test for dependence on scenario, use a standard hypothesis test, and then to compare between different scenarios, use a likelihood ratio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4100" y="189000"/>
            <a:ext cx="6990000" cy="738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3600"/>
              <a:t>Understanding Travel Time Variations</a:t>
            </a:r>
            <a:endParaRPr sz="3600"/>
          </a:p>
        </p:txBody>
      </p:sp>
      <p:sp>
        <p:nvSpPr>
          <p:cNvPr id="165" name="Google Shape;165;p28"/>
          <p:cNvSpPr txBox="1"/>
          <p:nvPr>
            <p:ph idx="1" type="body"/>
          </p:nvPr>
        </p:nvSpPr>
        <p:spPr>
          <a:xfrm>
            <a:off x="464100" y="1141975"/>
            <a:ext cx="5308800" cy="35349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700">
                <a:solidFill>
                  <a:schemeClr val="dk1"/>
                </a:solidFill>
              </a:rPr>
              <a:t>Purpose: </a:t>
            </a:r>
            <a:r>
              <a:rPr lang="en" sz="1700"/>
              <a:t>D</a:t>
            </a:r>
            <a:r>
              <a:rPr lang="en" sz="1700">
                <a:solidFill>
                  <a:schemeClr val="dk1"/>
                </a:solidFill>
              </a:rPr>
              <a:t>iscover whether the estimated travel times exhibit variation across different scenarios.</a:t>
            </a:r>
            <a:endParaRPr sz="2300">
              <a:solidFill>
                <a:schemeClr val="dk1"/>
              </a:solidFill>
            </a:endParaRPr>
          </a:p>
          <a:p>
            <a:pPr indent="0" lvl="0" marL="0" rtl="0" algn="l">
              <a:lnSpc>
                <a:spcPct val="95000"/>
              </a:lnSpc>
              <a:spcBef>
                <a:spcPts val="1200"/>
              </a:spcBef>
              <a:spcAft>
                <a:spcPts val="0"/>
              </a:spcAft>
              <a:buNone/>
            </a:pPr>
            <a:r>
              <a:rPr b="1" lang="en" sz="1700">
                <a:solidFill>
                  <a:schemeClr val="dk1"/>
                </a:solidFill>
              </a:rPr>
              <a:t>Method: </a:t>
            </a:r>
            <a:r>
              <a:rPr lang="en" sz="1700"/>
              <a:t>F</a:t>
            </a:r>
            <a:r>
              <a:rPr lang="en" sz="1700">
                <a:solidFill>
                  <a:schemeClr val="dk1"/>
                </a:solidFill>
              </a:rPr>
              <a:t>ormulate</a:t>
            </a:r>
            <a:r>
              <a:rPr b="1" lang="en" sz="1700">
                <a:solidFill>
                  <a:schemeClr val="dk1"/>
                </a:solidFill>
              </a:rPr>
              <a:t> </a:t>
            </a:r>
            <a:r>
              <a:rPr lang="en" sz="1700">
                <a:solidFill>
                  <a:schemeClr val="dk1"/>
                </a:solidFill>
              </a:rPr>
              <a:t>a binary outcome, </a:t>
            </a:r>
            <a:r>
              <a:rPr i="1" lang="en" sz="1700">
                <a:solidFill>
                  <a:schemeClr val="dk1"/>
                </a:solidFill>
              </a:rPr>
              <a:t>differ</a:t>
            </a:r>
            <a:r>
              <a:rPr lang="en" sz="1700">
                <a:solidFill>
                  <a:schemeClr val="dk1"/>
                </a:solidFill>
              </a:rPr>
              <a:t>, where</a:t>
            </a:r>
            <a:endParaRPr sz="1700">
              <a:solidFill>
                <a:schemeClr val="dk1"/>
              </a:solidFill>
            </a:endParaRPr>
          </a:p>
          <a:p>
            <a:pPr indent="-336550" lvl="0" marL="457200" rtl="0" algn="l">
              <a:lnSpc>
                <a:spcPct val="95000"/>
              </a:lnSpc>
              <a:spcBef>
                <a:spcPts val="1200"/>
              </a:spcBef>
              <a:spcAft>
                <a:spcPts val="0"/>
              </a:spcAft>
              <a:buClr>
                <a:schemeClr val="dk1"/>
              </a:buClr>
              <a:buSzPts val="1700"/>
              <a:buChar char="●"/>
            </a:pPr>
            <a:r>
              <a:rPr lang="en" sz="1700">
                <a:solidFill>
                  <a:schemeClr val="dk1"/>
                </a:solidFill>
              </a:rPr>
              <a:t>1</a:t>
            </a:r>
            <a:r>
              <a:rPr lang="en" sz="1700"/>
              <a:t>:</a:t>
            </a:r>
            <a:r>
              <a:rPr lang="en" sz="1700">
                <a:solidFill>
                  <a:schemeClr val="dk1"/>
                </a:solidFill>
              </a:rPr>
              <a:t> there </a:t>
            </a:r>
            <a:r>
              <a:rPr lang="en" sz="1700"/>
              <a:t>is </a:t>
            </a:r>
            <a:r>
              <a:rPr lang="en" sz="1700">
                <a:solidFill>
                  <a:schemeClr val="dk1"/>
                </a:solidFill>
              </a:rPr>
              <a:t>a variation in travel time across scenarios</a:t>
            </a:r>
            <a:endParaRPr sz="1700">
              <a:solidFill>
                <a:schemeClr val="dk1"/>
              </a:solidFill>
            </a:endParaRPr>
          </a:p>
          <a:p>
            <a:pPr indent="-336550" lvl="0" marL="457200" rtl="0" algn="l">
              <a:lnSpc>
                <a:spcPct val="95000"/>
              </a:lnSpc>
              <a:spcBef>
                <a:spcPts val="0"/>
              </a:spcBef>
              <a:spcAft>
                <a:spcPts val="0"/>
              </a:spcAft>
              <a:buClr>
                <a:schemeClr val="dk1"/>
              </a:buClr>
              <a:buSzPts val="1700"/>
              <a:buChar char="●"/>
            </a:pPr>
            <a:r>
              <a:rPr lang="en" sz="1700">
                <a:solidFill>
                  <a:schemeClr val="dk1"/>
                </a:solidFill>
              </a:rPr>
              <a:t>0</a:t>
            </a:r>
            <a:r>
              <a:rPr lang="en" sz="1700"/>
              <a:t>: </a:t>
            </a:r>
            <a:r>
              <a:rPr lang="en" sz="1700">
                <a:solidFill>
                  <a:schemeClr val="dk1"/>
                </a:solidFill>
              </a:rPr>
              <a:t>no variation</a:t>
            </a:r>
            <a:endParaRPr sz="1700">
              <a:solidFill>
                <a:schemeClr val="dk1"/>
              </a:solidFill>
            </a:endParaRPr>
          </a:p>
          <a:p>
            <a:pPr indent="0" lvl="0" marL="0" rtl="0" algn="l">
              <a:lnSpc>
                <a:spcPct val="95000"/>
              </a:lnSpc>
              <a:spcBef>
                <a:spcPts val="1200"/>
              </a:spcBef>
              <a:spcAft>
                <a:spcPts val="0"/>
              </a:spcAft>
              <a:buNone/>
            </a:pPr>
            <a:r>
              <a:rPr lang="en" sz="1700"/>
              <a:t>T</a:t>
            </a:r>
            <a:r>
              <a:rPr lang="en" sz="1700">
                <a:solidFill>
                  <a:schemeClr val="dk1"/>
                </a:solidFill>
              </a:rPr>
              <a:t>hen </a:t>
            </a:r>
            <a:r>
              <a:rPr lang="en" sz="1700"/>
              <a:t>model </a:t>
            </a:r>
            <a:r>
              <a:rPr i="1" lang="en" sz="1700"/>
              <a:t>differ </a:t>
            </a:r>
            <a:r>
              <a:rPr lang="en" sz="1700"/>
              <a:t>using</a:t>
            </a:r>
            <a:r>
              <a:rPr lang="en" sz="1700">
                <a:solidFill>
                  <a:schemeClr val="dk1"/>
                </a:solidFill>
              </a:rPr>
              <a:t> </a:t>
            </a:r>
            <a:r>
              <a:rPr b="1" lang="en" sz="1700">
                <a:solidFill>
                  <a:schemeClr val="dk1"/>
                </a:solidFill>
              </a:rPr>
              <a:t>logistic regression</a:t>
            </a:r>
            <a:r>
              <a:rPr lang="en" sz="1700"/>
              <a:t>.</a:t>
            </a:r>
            <a:endParaRPr sz="1700">
              <a:solidFill>
                <a:schemeClr val="dk1"/>
              </a:solidFill>
            </a:endParaRPr>
          </a:p>
          <a:p>
            <a:pPr indent="0" lvl="0" marL="0" rtl="0" algn="l">
              <a:lnSpc>
                <a:spcPct val="95000"/>
              </a:lnSpc>
              <a:spcBef>
                <a:spcPts val="1200"/>
              </a:spcBef>
              <a:spcAft>
                <a:spcPts val="1200"/>
              </a:spcAft>
              <a:buNone/>
            </a:pPr>
            <a:r>
              <a:rPr b="1" lang="en" sz="1700">
                <a:solidFill>
                  <a:schemeClr val="dk1"/>
                </a:solidFill>
              </a:rPr>
              <a:t>Note: </a:t>
            </a:r>
            <a:r>
              <a:rPr lang="en" sz="1700"/>
              <a:t>I</a:t>
            </a:r>
            <a:r>
              <a:rPr lang="en" sz="1700">
                <a:solidFill>
                  <a:schemeClr val="dk1"/>
                </a:solidFill>
              </a:rPr>
              <a:t>n many cases, since </a:t>
            </a:r>
            <a:r>
              <a:rPr lang="en" sz="1700"/>
              <a:t>the </a:t>
            </a:r>
            <a:r>
              <a:rPr lang="en" sz="1700">
                <a:solidFill>
                  <a:schemeClr val="dk1"/>
                </a:solidFill>
              </a:rPr>
              <a:t>ambulance dispatched under all scenarios comes from the same station, there </a:t>
            </a:r>
            <a:r>
              <a:rPr lang="en" sz="1700"/>
              <a:t>are</a:t>
            </a:r>
            <a:r>
              <a:rPr lang="en" sz="1700">
                <a:solidFill>
                  <a:schemeClr val="dk1"/>
                </a:solidFill>
              </a:rPr>
              <a:t> </a:t>
            </a:r>
            <a:r>
              <a:rPr lang="en" sz="1700"/>
              <a:t>a number of</a:t>
            </a:r>
            <a:r>
              <a:rPr lang="en" sz="1700">
                <a:solidFill>
                  <a:schemeClr val="dk1"/>
                </a:solidFill>
              </a:rPr>
              <a:t> exact 0’s.</a:t>
            </a:r>
            <a:endParaRPr sz="1700">
              <a:solidFill>
                <a:schemeClr val="dk1"/>
              </a:solidFill>
            </a:endParaRPr>
          </a:p>
        </p:txBody>
      </p:sp>
      <p:pic>
        <p:nvPicPr>
          <p:cNvPr id="166" name="Google Shape;166;p28"/>
          <p:cNvPicPr preferRelativeResize="0"/>
          <p:nvPr/>
        </p:nvPicPr>
        <p:blipFill>
          <a:blip r:embed="rId3">
            <a:alphaModFix/>
          </a:blip>
          <a:stretch>
            <a:fillRect/>
          </a:stretch>
        </p:blipFill>
        <p:spPr>
          <a:xfrm>
            <a:off x="5772900" y="1069813"/>
            <a:ext cx="3008101" cy="2633854"/>
          </a:xfrm>
          <a:prstGeom prst="rect">
            <a:avLst/>
          </a:prstGeom>
          <a:noFill/>
          <a:ln>
            <a:noFill/>
          </a:ln>
        </p:spPr>
      </p:pic>
      <p:sp>
        <p:nvSpPr>
          <p:cNvPr id="167" name="Google Shape;167;p28"/>
          <p:cNvSpPr txBox="1"/>
          <p:nvPr/>
        </p:nvSpPr>
        <p:spPr>
          <a:xfrm>
            <a:off x="5832225" y="3845575"/>
            <a:ext cx="3008100" cy="831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Travel Time Standard Deviation </a:t>
            </a:r>
            <a:r>
              <a:rPr lang="en">
                <a:latin typeface="Open Sans"/>
                <a:ea typeface="Open Sans"/>
                <a:cs typeface="Open Sans"/>
                <a:sym typeface="Open Sans"/>
              </a:rPr>
              <a:t>(0 indicates no travel time difference across </a:t>
            </a:r>
            <a:r>
              <a:rPr lang="en">
                <a:latin typeface="Open Sans"/>
                <a:ea typeface="Open Sans"/>
                <a:cs typeface="Open Sans"/>
                <a:sym typeface="Open Sans"/>
              </a:rPr>
              <a:t>scenarios)</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98550" y="223375"/>
            <a:ext cx="8564700" cy="738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SzPts val="990"/>
              <a:buNone/>
            </a:pPr>
            <a:r>
              <a:rPr lang="en" sz="3600"/>
              <a:t>Logistic Regression for Modeling Difference b/w </a:t>
            </a:r>
            <a:r>
              <a:rPr lang="en" sz="3600"/>
              <a:t>Scenarios</a:t>
            </a:r>
            <a:endParaRPr sz="3600"/>
          </a:p>
        </p:txBody>
      </p:sp>
      <p:sp>
        <p:nvSpPr>
          <p:cNvPr id="173" name="Google Shape;173;p29"/>
          <p:cNvSpPr txBox="1"/>
          <p:nvPr>
            <p:ph idx="1" type="body"/>
          </p:nvPr>
        </p:nvSpPr>
        <p:spPr>
          <a:xfrm>
            <a:off x="398550" y="1034325"/>
            <a:ext cx="7690200" cy="3795300"/>
          </a:xfrm>
          <a:prstGeom prst="rect">
            <a:avLst/>
          </a:prstGeom>
        </p:spPr>
        <p:txBody>
          <a:bodyPr anchorCtr="0" anchor="t" bIns="91425" lIns="91425" spcFirstLastPara="1" rIns="91425" wrap="square" tIns="91425">
            <a:spAutoFit/>
          </a:bodyPr>
          <a:lstStyle/>
          <a:p>
            <a:pPr indent="0" lvl="0" marL="0" rtl="0" algn="l">
              <a:lnSpc>
                <a:spcPct val="105000"/>
              </a:lnSpc>
              <a:spcBef>
                <a:spcPts val="0"/>
              </a:spcBef>
              <a:spcAft>
                <a:spcPts val="0"/>
              </a:spcAft>
              <a:buSzPts val="935"/>
              <a:buNone/>
            </a:pPr>
            <a:r>
              <a:rPr b="1" lang="en" sz="1629">
                <a:solidFill>
                  <a:schemeClr val="dk1"/>
                </a:solidFill>
              </a:rPr>
              <a:t>Model: </a:t>
            </a:r>
            <a:r>
              <a:rPr lang="en" sz="1629"/>
              <a:t>T</a:t>
            </a:r>
            <a:r>
              <a:rPr lang="en" sz="1629">
                <a:solidFill>
                  <a:schemeClr val="dk1"/>
                </a:solidFill>
              </a:rPr>
              <a:t>he </a:t>
            </a:r>
            <a:r>
              <a:rPr b="1" lang="en" sz="1629">
                <a:solidFill>
                  <a:schemeClr val="dk1"/>
                </a:solidFill>
              </a:rPr>
              <a:t>response </a:t>
            </a:r>
            <a:r>
              <a:rPr lang="en" sz="1629">
                <a:solidFill>
                  <a:schemeClr val="dk1"/>
                </a:solidFill>
              </a:rPr>
              <a:t>variable is the binary outcome </a:t>
            </a:r>
            <a:r>
              <a:rPr i="1" lang="en" sz="1629">
                <a:solidFill>
                  <a:schemeClr val="dk1"/>
                </a:solidFill>
              </a:rPr>
              <a:t>differ</a:t>
            </a:r>
            <a:r>
              <a:rPr lang="en" sz="1629">
                <a:solidFill>
                  <a:schemeClr val="dk1"/>
                </a:solidFill>
              </a:rPr>
              <a:t> </a:t>
            </a:r>
            <a:r>
              <a:rPr lang="en" sz="1629"/>
              <a:t>defined</a:t>
            </a:r>
            <a:r>
              <a:rPr lang="en" sz="1629">
                <a:solidFill>
                  <a:schemeClr val="dk1"/>
                </a:solidFill>
              </a:rPr>
              <a:t> in the previous slide, and the </a:t>
            </a:r>
            <a:r>
              <a:rPr b="1" lang="en" sz="1629">
                <a:solidFill>
                  <a:schemeClr val="dk1"/>
                </a:solidFill>
              </a:rPr>
              <a:t>predictor </a:t>
            </a:r>
            <a:r>
              <a:rPr lang="en" sz="1629">
                <a:solidFill>
                  <a:schemeClr val="dk1"/>
                </a:solidFill>
              </a:rPr>
              <a:t>variables </a:t>
            </a:r>
            <a:r>
              <a:rPr lang="en" sz="1629"/>
              <a:t>can be chosen from covariates </a:t>
            </a:r>
            <a:r>
              <a:rPr lang="en" sz="1629">
                <a:solidFill>
                  <a:schemeClr val="dk1"/>
                </a:solidFill>
              </a:rPr>
              <a:t>such as season, hour of the day, day of the week, priority, and system load.</a:t>
            </a:r>
            <a:endParaRPr sz="1629">
              <a:solidFill>
                <a:schemeClr val="dk1"/>
              </a:solidFill>
            </a:endParaRPr>
          </a:p>
          <a:p>
            <a:pPr indent="0" lvl="0" marL="0" rtl="0" algn="l">
              <a:lnSpc>
                <a:spcPct val="105000"/>
              </a:lnSpc>
              <a:spcBef>
                <a:spcPts val="1200"/>
              </a:spcBef>
              <a:spcAft>
                <a:spcPts val="0"/>
              </a:spcAft>
              <a:buSzPts val="935"/>
              <a:buNone/>
            </a:pPr>
            <a:r>
              <a:rPr b="1" lang="en" sz="1629">
                <a:solidFill>
                  <a:schemeClr val="dk1"/>
                </a:solidFill>
              </a:rPr>
              <a:t>R Function: </a:t>
            </a:r>
            <a:r>
              <a:rPr lang="en" sz="1629">
                <a:solidFill>
                  <a:schemeClr val="dk1"/>
                </a:solidFill>
              </a:rPr>
              <a:t>glm()</a:t>
            </a:r>
            <a:endParaRPr sz="1629">
              <a:solidFill>
                <a:schemeClr val="dk1"/>
              </a:solidFill>
            </a:endParaRPr>
          </a:p>
          <a:p>
            <a:pPr indent="0" lvl="0" marL="0" rtl="0" algn="l">
              <a:lnSpc>
                <a:spcPct val="105000"/>
              </a:lnSpc>
              <a:spcBef>
                <a:spcPts val="1200"/>
              </a:spcBef>
              <a:spcAft>
                <a:spcPts val="0"/>
              </a:spcAft>
              <a:buSzPts val="935"/>
              <a:buNone/>
            </a:pPr>
            <a:r>
              <a:rPr b="1" lang="en" sz="1629">
                <a:solidFill>
                  <a:schemeClr val="dk1"/>
                </a:solidFill>
              </a:rPr>
              <a:t>Interpretation</a:t>
            </a:r>
            <a:r>
              <a:rPr lang="en" sz="1629">
                <a:solidFill>
                  <a:schemeClr val="dk1"/>
                </a:solidFill>
              </a:rPr>
              <a:t>: </a:t>
            </a:r>
            <a:r>
              <a:rPr lang="en" sz="1629"/>
              <a:t>T</a:t>
            </a:r>
            <a:r>
              <a:rPr lang="en" sz="1629">
                <a:solidFill>
                  <a:schemeClr val="dk1"/>
                </a:solidFill>
              </a:rPr>
              <a:t>his model calculates the </a:t>
            </a:r>
            <a:r>
              <a:rPr b="1" lang="en" sz="1629">
                <a:solidFill>
                  <a:schemeClr val="dk1"/>
                </a:solidFill>
              </a:rPr>
              <a:t>probability of observing a variation in travel times across scenarios</a:t>
            </a:r>
            <a:r>
              <a:rPr lang="en" sz="1629">
                <a:solidFill>
                  <a:schemeClr val="dk1"/>
                </a:solidFill>
              </a:rPr>
              <a:t>, contingent upon the covariates. </a:t>
            </a:r>
            <a:endParaRPr sz="1629">
              <a:solidFill>
                <a:schemeClr val="dk1"/>
              </a:solidFill>
            </a:endParaRPr>
          </a:p>
          <a:p>
            <a:pPr indent="-332105" lvl="0" marL="457200" rtl="0" algn="l">
              <a:lnSpc>
                <a:spcPct val="105000"/>
              </a:lnSpc>
              <a:spcBef>
                <a:spcPts val="1200"/>
              </a:spcBef>
              <a:spcAft>
                <a:spcPts val="0"/>
              </a:spcAft>
              <a:buClr>
                <a:schemeClr val="dk1"/>
              </a:buClr>
              <a:buSzPts val="1630"/>
              <a:buChar char="●"/>
            </a:pPr>
            <a:r>
              <a:rPr lang="en" sz="1629">
                <a:solidFill>
                  <a:schemeClr val="dk1"/>
                </a:solidFill>
              </a:rPr>
              <a:t>In other words, it computes a sensitivity to </a:t>
            </a:r>
            <a:r>
              <a:rPr lang="en" sz="1629">
                <a:solidFill>
                  <a:schemeClr val="dk1"/>
                </a:solidFill>
              </a:rPr>
              <a:t>scenario</a:t>
            </a:r>
            <a:r>
              <a:rPr lang="en" sz="1629">
                <a:solidFill>
                  <a:schemeClr val="dk1"/>
                </a:solidFill>
              </a:rPr>
              <a:t> based on location and time coordinates.</a:t>
            </a:r>
            <a:endParaRPr sz="1629">
              <a:solidFill>
                <a:schemeClr val="dk1"/>
              </a:solidFill>
            </a:endParaRPr>
          </a:p>
          <a:p>
            <a:pPr indent="-332105" lvl="0" marL="457200" rtl="0" algn="l">
              <a:lnSpc>
                <a:spcPct val="105000"/>
              </a:lnSpc>
              <a:spcBef>
                <a:spcPts val="0"/>
              </a:spcBef>
              <a:spcAft>
                <a:spcPts val="0"/>
              </a:spcAft>
              <a:buClr>
                <a:schemeClr val="dk1"/>
              </a:buClr>
              <a:buSzPts val="1630"/>
              <a:buChar char="●"/>
            </a:pPr>
            <a:r>
              <a:rPr lang="en" sz="1629">
                <a:solidFill>
                  <a:schemeClr val="dk1"/>
                </a:solidFill>
              </a:rPr>
              <a:t>For instance, during peak summer seasons or specific hours of the day, the model may </a:t>
            </a:r>
            <a:r>
              <a:rPr lang="en" sz="1629"/>
              <a:t>predict</a:t>
            </a:r>
            <a:r>
              <a:rPr lang="en" sz="1629">
                <a:solidFill>
                  <a:schemeClr val="dk1"/>
                </a:solidFill>
              </a:rPr>
              <a:t> a </a:t>
            </a:r>
            <a:r>
              <a:rPr lang="en" sz="1629">
                <a:solidFill>
                  <a:schemeClr val="dk1"/>
                </a:solidFill>
              </a:rPr>
              <a:t>heightened</a:t>
            </a:r>
            <a:r>
              <a:rPr lang="en" sz="1629">
                <a:solidFill>
                  <a:schemeClr val="dk1"/>
                </a:solidFill>
              </a:rPr>
              <a:t> probability of variation in travel times across various scenarios, potentially attributable to factors such as escalated traffic or road closures.</a:t>
            </a:r>
            <a:endParaRPr sz="1629">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Travel Time with LMM</a:t>
            </a:r>
            <a:endParaRPr/>
          </a:p>
        </p:txBody>
      </p:sp>
      <p:sp>
        <p:nvSpPr>
          <p:cNvPr id="179" name="Google Shape;179;p30"/>
          <p:cNvSpPr txBox="1"/>
          <p:nvPr>
            <p:ph idx="1" type="body"/>
          </p:nvPr>
        </p:nvSpPr>
        <p:spPr>
          <a:xfrm>
            <a:off x="464100" y="1304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Purpose: </a:t>
            </a:r>
            <a:r>
              <a:rPr lang="en"/>
              <a:t>When recognizing instances where travel times show discernible variations across different scenarios (i.e. when “differ” is predicted to be 1 in the logistic model mentioned in the last slide), </a:t>
            </a:r>
            <a:r>
              <a:rPr lang="en">
                <a:solidFill>
                  <a:schemeClr val="dk1"/>
                </a:solidFill>
              </a:rPr>
              <a:t>you further model out how these times are dependent on the respective scenarios.</a:t>
            </a:r>
            <a:endParaRPr>
              <a:solidFill>
                <a:schemeClr val="dk1"/>
              </a:solidFill>
            </a:endParaRPr>
          </a:p>
          <a:p>
            <a:pPr indent="0" lvl="0" marL="0" rtl="0" algn="l">
              <a:spcBef>
                <a:spcPts val="1200"/>
              </a:spcBef>
              <a:spcAft>
                <a:spcPts val="0"/>
              </a:spcAft>
              <a:buNone/>
            </a:pPr>
            <a:r>
              <a:rPr b="1" lang="en">
                <a:solidFill>
                  <a:schemeClr val="dk1"/>
                </a:solidFill>
              </a:rPr>
              <a:t>R function:</a:t>
            </a:r>
            <a:r>
              <a:rPr lang="en">
                <a:solidFill>
                  <a:schemeClr val="dk1"/>
                </a:solidFill>
              </a:rPr>
              <a:t> </a:t>
            </a:r>
            <a:r>
              <a:rPr lang="en">
                <a:solidFill>
                  <a:schemeClr val="dk1"/>
                </a:solidFill>
              </a:rPr>
              <a:t>lme4::lmer()</a:t>
            </a:r>
            <a:endParaRPr>
              <a:solidFill>
                <a:schemeClr val="dk1"/>
              </a:solidFill>
            </a:endParaRPr>
          </a:p>
          <a:p>
            <a:pPr indent="0" lvl="0" marL="0" rtl="0" algn="l">
              <a:lnSpc>
                <a:spcPct val="100000"/>
              </a:lnSpc>
              <a:spcBef>
                <a:spcPts val="1200"/>
              </a:spcBef>
              <a:spcAft>
                <a:spcPts val="0"/>
              </a:spcAft>
              <a:buNone/>
            </a:pPr>
            <a:r>
              <a:rPr lang="en"/>
              <a:t>The Linear Mixed Model (LMM), especially employing the </a:t>
            </a:r>
            <a:r>
              <a:rPr b="1" lang="en"/>
              <a:t>lme4::lmer()</a:t>
            </a:r>
            <a:r>
              <a:rPr lang="en"/>
              <a:t> function in R, stands out as a robust tool for this purpose. If data exhibits clustering or repeated measures on each event, and you need to account for variability at different levels, then a Linear Mixed Model will work better than Linear Regressions.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Modeling Travel Time with LMM (cont.)</a:t>
            </a:r>
            <a:endParaRPr/>
          </a:p>
        </p:txBody>
      </p:sp>
      <p:sp>
        <p:nvSpPr>
          <p:cNvPr id="185" name="Google Shape;185;p31"/>
          <p:cNvSpPr txBox="1"/>
          <p:nvPr>
            <p:ph idx="1" type="body"/>
          </p:nvPr>
        </p:nvSpPr>
        <p:spPr>
          <a:xfrm>
            <a:off x="478025" y="131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Model: </a:t>
            </a:r>
            <a:r>
              <a:rPr lang="en">
                <a:solidFill>
                  <a:schemeClr val="dk1"/>
                </a:solidFill>
              </a:rPr>
              <a:t>include the response variable travel time (</a:t>
            </a:r>
            <a:r>
              <a:rPr b="1" i="1" lang="en">
                <a:solidFill>
                  <a:schemeClr val="dk1"/>
                </a:solidFill>
              </a:rPr>
              <a:t>tt</a:t>
            </a:r>
            <a:r>
              <a:rPr lang="en">
                <a:solidFill>
                  <a:schemeClr val="dk1"/>
                </a:solidFill>
              </a:rPr>
              <a:t>), a fixed effect (</a:t>
            </a:r>
            <a:r>
              <a:rPr b="1" i="1" lang="en">
                <a:solidFill>
                  <a:schemeClr val="dk1"/>
                </a:solidFill>
              </a:rPr>
              <a:t>scenario</a:t>
            </a:r>
            <a:r>
              <a:rPr lang="en">
                <a:solidFill>
                  <a:schemeClr val="dk1"/>
                </a:solidFill>
              </a:rPr>
              <a:t>), a random effect (</a:t>
            </a:r>
            <a:r>
              <a:rPr b="1" i="1" lang="en">
                <a:solidFill>
                  <a:schemeClr val="dk1"/>
                </a:solidFill>
              </a:rPr>
              <a:t>(1 | eventID)</a:t>
            </a:r>
            <a:r>
              <a:rPr lang="en">
                <a:solidFill>
                  <a:schemeClr val="dk1"/>
                </a:solidFill>
              </a:rPr>
              <a:t>), and additional </a:t>
            </a:r>
            <a:r>
              <a:rPr b="1" i="1" lang="en">
                <a:solidFill>
                  <a:schemeClr val="dk1"/>
                </a:solidFill>
              </a:rPr>
              <a:t>covariates</a:t>
            </a:r>
            <a:r>
              <a:rPr lang="en">
                <a:solidFill>
                  <a:schemeClr val="dk1"/>
                </a:solidFill>
              </a:rPr>
              <a:t>, such as time of day, season, system load</a:t>
            </a:r>
            <a:endParaRPr>
              <a:solidFill>
                <a:schemeClr val="dk1"/>
              </a:solidFill>
            </a:endParaRPr>
          </a:p>
          <a:p>
            <a:pPr indent="0" lvl="0" marL="0" rtl="0" algn="l">
              <a:spcBef>
                <a:spcPts val="1200"/>
              </a:spcBef>
              <a:spcAft>
                <a:spcPts val="0"/>
              </a:spcAft>
              <a:buNone/>
            </a:pPr>
            <a:r>
              <a:rPr b="1" lang="en">
                <a:solidFill>
                  <a:schemeClr val="dk1"/>
                </a:solidFill>
              </a:rPr>
              <a:t>Interpretation:</a:t>
            </a:r>
            <a:r>
              <a:rPr lang="en"/>
              <a:t> </a:t>
            </a:r>
            <a:r>
              <a:rPr lang="en" sz="1724"/>
              <a:t>since the primary focus is on the impact of ambulance distribution on travel time, you should identify the baseline scenario and examine the offset term for each scenario in the model output</a:t>
            </a:r>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Motivations &amp; Research Questions</a:t>
            </a:r>
            <a:endParaRPr/>
          </a:p>
        </p:txBody>
      </p:sp>
      <p:sp>
        <p:nvSpPr>
          <p:cNvPr id="69" name="Google Shape;69;p14"/>
          <p:cNvSpPr txBox="1"/>
          <p:nvPr>
            <p:ph idx="1" type="body"/>
          </p:nvPr>
        </p:nvSpPr>
        <p:spPr>
          <a:xfrm>
            <a:off x="311700" y="1152475"/>
            <a:ext cx="453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 setup of Vance County EMS has led to North district residents being underserved</a:t>
            </a:r>
            <a:endParaRPr/>
          </a:p>
          <a:p>
            <a:pPr indent="-317500" lvl="1" marL="914400" rtl="0" algn="l">
              <a:spcBef>
                <a:spcPts val="0"/>
              </a:spcBef>
              <a:spcAft>
                <a:spcPts val="0"/>
              </a:spcAft>
              <a:buSzPts val="1400"/>
              <a:buChar char="○"/>
            </a:pPr>
            <a:r>
              <a:rPr lang="en"/>
              <a:t>Coupled with rising demand for EMS in the North, a new Northern station is being proposed with two potential locations</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6006925" y="574638"/>
            <a:ext cx="2711875" cy="2711875"/>
          </a:xfrm>
          <a:prstGeom prst="rect">
            <a:avLst/>
          </a:prstGeom>
          <a:noFill/>
          <a:ln>
            <a:noFill/>
          </a:ln>
        </p:spPr>
      </p:pic>
      <p:sp>
        <p:nvSpPr>
          <p:cNvPr id="71" name="Google Shape;71;p14"/>
          <p:cNvSpPr/>
          <p:nvPr/>
        </p:nvSpPr>
        <p:spPr>
          <a:xfrm>
            <a:off x="311700" y="3721725"/>
            <a:ext cx="8476800" cy="780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Open Sans"/>
                <a:ea typeface="Open Sans"/>
                <a:cs typeface="Open Sans"/>
                <a:sym typeface="Open Sans"/>
              </a:rPr>
              <a:t>You</a:t>
            </a:r>
            <a:r>
              <a:rPr b="1" lang="en">
                <a:solidFill>
                  <a:srgbClr val="FFFFFF"/>
                </a:solidFill>
                <a:latin typeface="Open Sans"/>
                <a:ea typeface="Open Sans"/>
                <a:cs typeface="Open Sans"/>
                <a:sym typeface="Open Sans"/>
              </a:rPr>
              <a:t> want to answer the following two questions:</a:t>
            </a:r>
            <a:endParaRPr b="1">
              <a:solidFill>
                <a:srgbClr val="FFFFFF"/>
              </a:solidFill>
              <a:latin typeface="Open Sans"/>
              <a:ea typeface="Open Sans"/>
              <a:cs typeface="Open Sans"/>
              <a:sym typeface="Open Sans"/>
            </a:endParaRPr>
          </a:p>
          <a:p>
            <a:pPr indent="-317500" lvl="0" marL="457200" rtl="0" algn="ctr">
              <a:spcBef>
                <a:spcPts val="0"/>
              </a:spcBef>
              <a:spcAft>
                <a:spcPts val="0"/>
              </a:spcAft>
              <a:buClr>
                <a:srgbClr val="FFFFFF"/>
              </a:buClr>
              <a:buSzPts val="1400"/>
              <a:buFont typeface="Open Sans"/>
              <a:buAutoNum type="arabicParenR"/>
            </a:pPr>
            <a:r>
              <a:rPr lang="en">
                <a:solidFill>
                  <a:srgbClr val="FFFFFF"/>
                </a:solidFill>
                <a:latin typeface="Open Sans"/>
                <a:ea typeface="Open Sans"/>
                <a:cs typeface="Open Sans"/>
                <a:sym typeface="Open Sans"/>
              </a:rPr>
              <a:t>Which of the proposed North district station locations would better serve the community?</a:t>
            </a:r>
            <a:endParaRPr>
              <a:solidFill>
                <a:srgbClr val="FFFFFF"/>
              </a:solidFill>
              <a:latin typeface="Open Sans"/>
              <a:ea typeface="Open Sans"/>
              <a:cs typeface="Open Sans"/>
              <a:sym typeface="Open Sans"/>
            </a:endParaRPr>
          </a:p>
          <a:p>
            <a:pPr indent="-317500" lvl="0" marL="457200" rtl="0" algn="ctr">
              <a:spcBef>
                <a:spcPts val="0"/>
              </a:spcBef>
              <a:spcAft>
                <a:spcPts val="0"/>
              </a:spcAft>
              <a:buClr>
                <a:srgbClr val="FFFFFF"/>
              </a:buClr>
              <a:buSzPts val="1400"/>
              <a:buFont typeface="Open Sans"/>
              <a:buAutoNum type="arabicParenR"/>
            </a:pPr>
            <a:r>
              <a:rPr lang="en">
                <a:solidFill>
                  <a:srgbClr val="FFFFFF"/>
                </a:solidFill>
                <a:latin typeface="Open Sans"/>
                <a:ea typeface="Open Sans"/>
                <a:cs typeface="Open Sans"/>
                <a:sym typeface="Open Sans"/>
              </a:rPr>
              <a:t>How should the 4 available ambulances be allocated to best serve the community?</a:t>
            </a:r>
            <a:endParaRPr>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Originates </a:t>
            </a:r>
            <a:r>
              <a:rPr lang="en" sz="1900"/>
              <a:t>from written charts made by EMS provider. </a:t>
            </a:r>
            <a:endParaRPr sz="1900"/>
          </a:p>
          <a:p>
            <a:pPr indent="-349250" lvl="0" marL="457200" rtl="0" algn="l">
              <a:spcBef>
                <a:spcPts val="0"/>
              </a:spcBef>
              <a:spcAft>
                <a:spcPts val="0"/>
              </a:spcAft>
              <a:buSzPts val="1900"/>
              <a:buChar char="●"/>
            </a:pPr>
            <a:r>
              <a:rPr lang="en" sz="1900"/>
              <a:t>Dates changed to protect patients’ privacy. </a:t>
            </a:r>
            <a:endParaRPr sz="1900"/>
          </a:p>
          <a:p>
            <a:pPr indent="-323850" lvl="1" marL="914400" rtl="0" algn="l">
              <a:spcBef>
                <a:spcPts val="0"/>
              </a:spcBef>
              <a:spcAft>
                <a:spcPts val="0"/>
              </a:spcAft>
              <a:buSzPts val="1500"/>
              <a:buChar char="○"/>
            </a:pPr>
            <a:r>
              <a:rPr lang="en" sz="1500"/>
              <a:t>Each row is a single trip</a:t>
            </a:r>
            <a:endParaRPr sz="1500"/>
          </a:p>
          <a:p>
            <a:pPr indent="-349250" lvl="0" marL="457200" rtl="0" algn="l">
              <a:spcBef>
                <a:spcPts val="0"/>
              </a:spcBef>
              <a:spcAft>
                <a:spcPts val="0"/>
              </a:spcAft>
              <a:buSzPts val="1900"/>
              <a:buChar char="●"/>
            </a:pPr>
            <a:r>
              <a:rPr lang="en" sz="1900"/>
              <a:t>A</a:t>
            </a:r>
            <a:r>
              <a:rPr lang="en" sz="1900"/>
              <a:t>nalyze </a:t>
            </a:r>
            <a:endParaRPr sz="1900"/>
          </a:p>
          <a:p>
            <a:pPr indent="-323850" lvl="1" marL="914400" rtl="0" algn="l">
              <a:spcBef>
                <a:spcPts val="0"/>
              </a:spcBef>
              <a:spcAft>
                <a:spcPts val="0"/>
              </a:spcAft>
              <a:buSzPts val="1500"/>
              <a:buChar char="○"/>
            </a:pPr>
            <a:r>
              <a:rPr lang="en" sz="1500"/>
              <a:t>Travel times</a:t>
            </a:r>
            <a:endParaRPr sz="1500"/>
          </a:p>
          <a:p>
            <a:pPr indent="-323850" lvl="1" marL="914400" rtl="0" algn="l">
              <a:spcBef>
                <a:spcPts val="0"/>
              </a:spcBef>
              <a:spcAft>
                <a:spcPts val="0"/>
              </a:spcAft>
              <a:buSzPts val="1500"/>
              <a:buChar char="○"/>
            </a:pPr>
            <a:r>
              <a:rPr lang="en" sz="1500"/>
              <a:t>Associated system load</a:t>
            </a:r>
            <a:endParaRPr sz="1500"/>
          </a:p>
          <a:p>
            <a:pPr indent="-323850" lvl="1" marL="914400" rtl="0" algn="l">
              <a:spcBef>
                <a:spcPts val="0"/>
              </a:spcBef>
              <a:spcAft>
                <a:spcPts val="0"/>
              </a:spcAft>
              <a:buSzPts val="1500"/>
              <a:buChar char="○"/>
            </a:pPr>
            <a:r>
              <a:rPr lang="en" sz="1500"/>
              <a:t>Different scenarios</a:t>
            </a:r>
            <a:endParaRPr sz="1500"/>
          </a:p>
        </p:txBody>
      </p:sp>
      <p:pic>
        <p:nvPicPr>
          <p:cNvPr id="78" name="Google Shape;78;p15"/>
          <p:cNvPicPr preferRelativeResize="0"/>
          <p:nvPr/>
        </p:nvPicPr>
        <p:blipFill rotWithShape="1">
          <a:blip r:embed="rId3">
            <a:alphaModFix/>
          </a:blip>
          <a:srcRect b="0" l="249" r="0" t="0"/>
          <a:stretch/>
        </p:blipFill>
        <p:spPr>
          <a:xfrm>
            <a:off x="907325" y="3556450"/>
            <a:ext cx="7329350" cy="131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Scenarios Overview</a:t>
            </a:r>
            <a:endParaRPr/>
          </a:p>
        </p:txBody>
      </p:sp>
      <p:graphicFrame>
        <p:nvGraphicFramePr>
          <p:cNvPr id="84" name="Google Shape;84;p16"/>
          <p:cNvGraphicFramePr/>
          <p:nvPr/>
        </p:nvGraphicFramePr>
        <p:xfrm>
          <a:off x="848700" y="1976125"/>
          <a:ext cx="3000000" cy="3000000"/>
        </p:xfrm>
        <a:graphic>
          <a:graphicData uri="http://schemas.openxmlformats.org/drawingml/2006/table">
            <a:tbl>
              <a:tblPr>
                <a:noFill/>
                <a:tableStyleId>{E929B65A-D515-4571-82B8-3DB7D81B5DD5}</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latin typeface="Open Sans"/>
                          <a:ea typeface="Open Sans"/>
                          <a:cs typeface="Open Sans"/>
                          <a:sym typeface="Open Sans"/>
                        </a:rPr>
                        <a:t>Scenarios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0 (Current)</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2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a:t>
                      </a:r>
                      <a:r>
                        <a:rPr lang="en">
                          <a:latin typeface="Open Sans"/>
                          <a:ea typeface="Open Sans"/>
                          <a:cs typeface="Open Sans"/>
                          <a:sym typeface="Open Sans"/>
                        </a:rPr>
                        <a:t>4</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Far North</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Near North</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Central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South</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tc>
              </a:tr>
            </a:tbl>
          </a:graphicData>
        </a:graphic>
      </p:graphicFrame>
      <p:sp>
        <p:nvSpPr>
          <p:cNvPr id="85" name="Google Shape;85;p16"/>
          <p:cNvSpPr txBox="1"/>
          <p:nvPr/>
        </p:nvSpPr>
        <p:spPr>
          <a:xfrm>
            <a:off x="481325" y="1211025"/>
            <a:ext cx="772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The data has</a:t>
            </a:r>
            <a:r>
              <a:rPr lang="en">
                <a:latin typeface="Open Sans"/>
                <a:ea typeface="Open Sans"/>
                <a:cs typeface="Open Sans"/>
                <a:sym typeface="Open Sans"/>
              </a:rPr>
              <a:t> 5 reasonable scenarios to perform our analysis on. The county have 4 total ambulances with 4 station locations- Near North, Far North, Central, and South.</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623411" y="1227100"/>
            <a:ext cx="7897175" cy="3481826"/>
          </a:xfrm>
          <a:prstGeom prst="rect">
            <a:avLst/>
          </a:prstGeom>
          <a:noFill/>
          <a:ln>
            <a:noFill/>
          </a:ln>
        </p:spPr>
      </p:pic>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Analysis Pipeline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Preparation and Exploratory Analysis </a:t>
            </a:r>
            <a:endParaRPr/>
          </a:p>
        </p:txBody>
      </p:sp>
      <p:sp>
        <p:nvSpPr>
          <p:cNvPr id="97" name="Google Shape;97;p18"/>
          <p:cNvSpPr txBox="1"/>
          <p:nvPr>
            <p:ph idx="1" type="body"/>
          </p:nvPr>
        </p:nvSpPr>
        <p:spPr>
          <a:xfrm>
            <a:off x="311700" y="1012075"/>
            <a:ext cx="7731300" cy="36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Data Quality Check:</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Decide whether to include data with atypical features</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a:t>
            </a:r>
            <a:r>
              <a:rPr lang="en" sz="1400">
                <a:solidFill>
                  <a:schemeClr val="dk1"/>
                </a:solidFill>
              </a:rPr>
              <a:t>calls outside Vance County Boundaries</a:t>
            </a:r>
            <a:endParaRPr>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Determine how frequently expected dispatch rules are followed</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all calls are addressed by an ambulance from nearest station, if there is an ambulance available</a:t>
            </a:r>
            <a:endParaRPr sz="1400">
              <a:solidFill>
                <a:schemeClr val="dk1"/>
              </a:solidFill>
            </a:endParaRPr>
          </a:p>
          <a:p>
            <a:pPr indent="0" lvl="0" marL="0" rtl="0" algn="l">
              <a:spcBef>
                <a:spcPts val="1200"/>
              </a:spcBef>
              <a:spcAft>
                <a:spcPts val="0"/>
              </a:spcAft>
              <a:buNone/>
            </a:pPr>
            <a:r>
              <a:rPr lang="en" sz="1400">
                <a:solidFill>
                  <a:schemeClr val="dk1"/>
                </a:solidFill>
              </a:rPr>
              <a:t>Recommended Initial Analysis of Temporal and Spatial Patterns</a:t>
            </a:r>
            <a:r>
              <a:rPr lang="en"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Average distance and travel time from a call to each station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Call volume for each region (North, Central, and South)</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For each region, call volume and average travel time by:</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Hour of the day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Day of the week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Month of the year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Google Distance Matrix API Background</a:t>
            </a:r>
            <a:endParaRPr/>
          </a:p>
        </p:txBody>
      </p:sp>
      <p:sp>
        <p:nvSpPr>
          <p:cNvPr id="103" name="Google Shape;103;p19"/>
          <p:cNvSpPr txBox="1"/>
          <p:nvPr>
            <p:ph idx="1" type="body"/>
          </p:nvPr>
        </p:nvSpPr>
        <p:spPr>
          <a:xfrm>
            <a:off x="311700" y="1076275"/>
            <a:ext cx="8520600" cy="3707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a:solidFill>
                  <a:schemeClr val="dk1"/>
                </a:solidFill>
              </a:rPr>
              <a:t>Takes multiple origin and destination locations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Returns a matrix of expected travel times and distances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Travel time estimations can be adjusted with parameters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Traffic Model: Optimistic, Pessimistic and Best Guess</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Outputs are adjusted based on a ‘duration in traffic’ estimate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Expected durations for trips can only be projected on future dates. This could cause potential distortions to trip estimates and introduce noise or error</a:t>
            </a:r>
            <a:endParaRPr sz="1900">
              <a:solidFill>
                <a:schemeClr val="dk1"/>
              </a:solidFill>
            </a:endParaRPr>
          </a:p>
          <a:p>
            <a:pPr indent="0" lvl="0" marL="0" rtl="0" algn="l">
              <a:spcBef>
                <a:spcPts val="1200"/>
              </a:spcBef>
              <a:spcAft>
                <a:spcPts val="1200"/>
              </a:spcAft>
              <a:buNone/>
            </a:pPr>
            <a:r>
              <a:rPr lang="en" sz="1900">
                <a:solidFill>
                  <a:schemeClr val="dk1"/>
                </a:solidFill>
              </a:rPr>
              <a:t>To reference the documentation for the Google Distance Matrix API click</a:t>
            </a:r>
            <a:r>
              <a:rPr lang="en" sz="1900"/>
              <a:t> </a:t>
            </a:r>
            <a:r>
              <a:rPr lang="en" sz="1900" u="sng">
                <a:solidFill>
                  <a:schemeClr val="hlink"/>
                </a:solidFill>
                <a:hlinkClick r:id="rId3"/>
              </a:rPr>
              <a:t>here</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 mapsapi Package and</a:t>
            </a:r>
            <a:r>
              <a:rPr lang="en"/>
              <a:t> Bandwidth Limitation</a:t>
            </a:r>
            <a:endParaRPr/>
          </a:p>
        </p:txBody>
      </p:sp>
      <p:sp>
        <p:nvSpPr>
          <p:cNvPr id="109" name="Google Shape;109;p20"/>
          <p:cNvSpPr txBox="1"/>
          <p:nvPr>
            <p:ph idx="1" type="body"/>
          </p:nvPr>
        </p:nvSpPr>
        <p:spPr>
          <a:xfrm>
            <a:off x="-55075" y="1017725"/>
            <a:ext cx="3601800" cy="4016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chemeClr val="dk1"/>
                </a:solidFill>
              </a:rPr>
              <a:t>The R mapsapi package provides an interface to interact with the Google Distance Matrix API</a:t>
            </a:r>
            <a:endParaRPr sz="1400">
              <a:solidFill>
                <a:schemeClr val="dk1"/>
              </a:solidFill>
            </a:endParaRPr>
          </a:p>
          <a:p>
            <a:pPr indent="-311150" lvl="1" marL="914400" rtl="0" algn="l">
              <a:spcBef>
                <a:spcPts val="0"/>
              </a:spcBef>
              <a:spcAft>
                <a:spcPts val="0"/>
              </a:spcAft>
              <a:buClr>
                <a:schemeClr val="dk1"/>
              </a:buClr>
              <a:buSzPts val="1300"/>
              <a:buChar char="○"/>
            </a:pPr>
            <a:r>
              <a:rPr lang="en">
                <a:solidFill>
                  <a:schemeClr val="dk1"/>
                </a:solidFill>
              </a:rPr>
              <a:t>L</a:t>
            </a:r>
            <a:r>
              <a:rPr lang="en">
                <a:solidFill>
                  <a:schemeClr val="dk1"/>
                </a:solidFill>
              </a:rPr>
              <a:t>oaded into R via:</a:t>
            </a:r>
            <a:endParaRPr sz="1300">
              <a:solidFill>
                <a:schemeClr val="dk1"/>
              </a:solidFill>
            </a:endParaRPr>
          </a:p>
          <a:p>
            <a:pPr indent="-317500" lvl="0" marL="457200" rtl="0" algn="l">
              <a:spcBef>
                <a:spcPts val="0"/>
              </a:spcBef>
              <a:spcAft>
                <a:spcPts val="0"/>
              </a:spcAft>
              <a:buSzPts val="1400"/>
              <a:buChar char="●"/>
            </a:pPr>
            <a:r>
              <a:rPr lang="en" sz="1400">
                <a:solidFill>
                  <a:schemeClr val="dk1"/>
                </a:solidFill>
              </a:rPr>
              <a:t>L</a:t>
            </a:r>
            <a:r>
              <a:rPr lang="en" sz="1400">
                <a:solidFill>
                  <a:schemeClr val="dk1"/>
                </a:solidFill>
              </a:rPr>
              <a:t>imited bandwidth available when making calls / requests to API</a:t>
            </a:r>
            <a:endParaRPr sz="1400">
              <a:solidFill>
                <a:schemeClr val="dk1"/>
              </a:solidFill>
            </a:endParaRPr>
          </a:p>
          <a:p>
            <a:pPr indent="-317500" lvl="1" marL="914400" rtl="0" algn="l">
              <a:spcBef>
                <a:spcPts val="0"/>
              </a:spcBef>
              <a:spcAft>
                <a:spcPts val="0"/>
              </a:spcAft>
              <a:buSzPts val="1400"/>
              <a:buChar char="○"/>
            </a:pPr>
            <a:r>
              <a:rPr lang="en">
                <a:solidFill>
                  <a:schemeClr val="dk1"/>
                </a:solidFill>
              </a:rPr>
              <a:t>Full analysis requires numerous individual requests separated by brief time delays</a:t>
            </a:r>
            <a:endParaRPr>
              <a:solidFill>
                <a:schemeClr val="dk1"/>
              </a:solidFill>
            </a:endParaRPr>
          </a:p>
          <a:p>
            <a:pPr indent="-317500" lvl="0" marL="457200" rtl="0" algn="l">
              <a:spcBef>
                <a:spcPts val="0"/>
              </a:spcBef>
              <a:spcAft>
                <a:spcPts val="0"/>
              </a:spcAft>
              <a:buSzPts val="1400"/>
              <a:buChar char="●"/>
            </a:pPr>
            <a:r>
              <a:rPr lang="en" sz="1400">
                <a:solidFill>
                  <a:schemeClr val="dk1"/>
                </a:solidFill>
              </a:rPr>
              <a:t>Example: “Sys.sleep(0.5)” </a:t>
            </a:r>
            <a:endParaRPr sz="1400">
              <a:solidFill>
                <a:schemeClr val="dk1"/>
              </a:solidFill>
            </a:endParaRPr>
          </a:p>
          <a:p>
            <a:pPr indent="-317500" lvl="1" marL="914400" rtl="0" algn="l">
              <a:spcBef>
                <a:spcPts val="0"/>
              </a:spcBef>
              <a:spcAft>
                <a:spcPts val="0"/>
              </a:spcAft>
              <a:buSzPts val="1400"/>
              <a:buChar char="○"/>
            </a:pPr>
            <a:r>
              <a:rPr lang="en">
                <a:solidFill>
                  <a:schemeClr val="dk1"/>
                </a:solidFill>
              </a:rPr>
              <a:t>Introduces brief pause at end of each iteration to provide API sufficient processing time</a:t>
            </a:r>
            <a:endParaRPr>
              <a:solidFill>
                <a:schemeClr val="dk1"/>
              </a:solidFill>
            </a:endParaRPr>
          </a:p>
          <a:p>
            <a:pPr indent="-317500" lvl="0" marL="457200" rtl="0" algn="l">
              <a:spcBef>
                <a:spcPts val="0"/>
              </a:spcBef>
              <a:spcAft>
                <a:spcPts val="0"/>
              </a:spcAft>
              <a:buSzPts val="1400"/>
              <a:buChar char="●"/>
            </a:pPr>
            <a:r>
              <a:rPr lang="en" sz="1400">
                <a:solidFill>
                  <a:schemeClr val="dk1"/>
                </a:solidFill>
              </a:rPr>
              <a:t>Run code overnight</a:t>
            </a:r>
            <a:endParaRPr sz="1400"/>
          </a:p>
        </p:txBody>
      </p:sp>
      <p:pic>
        <p:nvPicPr>
          <p:cNvPr id="110" name="Google Shape;110;p20"/>
          <p:cNvPicPr preferRelativeResize="0"/>
          <p:nvPr/>
        </p:nvPicPr>
        <p:blipFill>
          <a:blip r:embed="rId3">
            <a:alphaModFix/>
          </a:blip>
          <a:stretch>
            <a:fillRect/>
          </a:stretch>
        </p:blipFill>
        <p:spPr>
          <a:xfrm>
            <a:off x="4426950" y="2283850"/>
            <a:ext cx="4614625" cy="2832375"/>
          </a:xfrm>
          <a:prstGeom prst="rect">
            <a:avLst/>
          </a:prstGeom>
          <a:noFill/>
          <a:ln>
            <a:noFill/>
          </a:ln>
        </p:spPr>
      </p:pic>
      <p:sp>
        <p:nvSpPr>
          <p:cNvPr id="111" name="Google Shape;111;p20"/>
          <p:cNvSpPr/>
          <p:nvPr/>
        </p:nvSpPr>
        <p:spPr>
          <a:xfrm>
            <a:off x="4200175" y="2776650"/>
            <a:ext cx="275400" cy="22578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txBox="1"/>
          <p:nvPr/>
        </p:nvSpPr>
        <p:spPr>
          <a:xfrm rot="1171">
            <a:off x="3396250" y="3663700"/>
            <a:ext cx="8805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a:t>
            </a:r>
            <a:r>
              <a:rPr lang="en">
                <a:solidFill>
                  <a:srgbClr val="FF0000"/>
                </a:solidFill>
              </a:rPr>
              <a:t>or-loop</a:t>
            </a:r>
            <a:endParaRPr>
              <a:solidFill>
                <a:srgbClr val="FF0000"/>
              </a:solidFill>
            </a:endParaRPr>
          </a:p>
        </p:txBody>
      </p:sp>
      <p:pic>
        <p:nvPicPr>
          <p:cNvPr descr="File:Red oval.svg - Wikipedia" id="113" name="Google Shape;113;p20"/>
          <p:cNvPicPr preferRelativeResize="0"/>
          <p:nvPr/>
        </p:nvPicPr>
        <p:blipFill rotWithShape="1">
          <a:blip r:embed="rId4">
            <a:alphaModFix/>
          </a:blip>
          <a:srcRect b="25694" l="0" r="0" t="18314"/>
          <a:stretch/>
        </p:blipFill>
        <p:spPr>
          <a:xfrm>
            <a:off x="4545650" y="4656675"/>
            <a:ext cx="1257676" cy="377725"/>
          </a:xfrm>
          <a:prstGeom prst="rect">
            <a:avLst/>
          </a:prstGeom>
          <a:noFill/>
          <a:ln>
            <a:noFill/>
          </a:ln>
        </p:spPr>
      </p:pic>
      <p:pic>
        <p:nvPicPr>
          <p:cNvPr id="114" name="Google Shape;114;p20"/>
          <p:cNvPicPr preferRelativeResize="0"/>
          <p:nvPr/>
        </p:nvPicPr>
        <p:blipFill rotWithShape="1">
          <a:blip r:embed="rId5">
            <a:alphaModFix/>
          </a:blip>
          <a:srcRect b="0" l="0" r="36269" t="0"/>
          <a:stretch/>
        </p:blipFill>
        <p:spPr>
          <a:xfrm>
            <a:off x="4682275" y="966925"/>
            <a:ext cx="4103975" cy="1256250"/>
          </a:xfrm>
          <a:prstGeom prst="rect">
            <a:avLst/>
          </a:prstGeom>
          <a:noFill/>
          <a:ln>
            <a:noFill/>
          </a:ln>
        </p:spPr>
      </p:pic>
      <p:cxnSp>
        <p:nvCxnSpPr>
          <p:cNvPr id="115" name="Google Shape;115;p20"/>
          <p:cNvCxnSpPr/>
          <p:nvPr/>
        </p:nvCxnSpPr>
        <p:spPr>
          <a:xfrm flipH="1" rot="10800000">
            <a:off x="2483275" y="1408550"/>
            <a:ext cx="2199000" cy="557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53077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920"/>
              <a:t>Analyzing API Estimate Accuracy as an Optional Step:</a:t>
            </a:r>
            <a:endParaRPr sz="2320"/>
          </a:p>
        </p:txBody>
      </p:sp>
      <p:sp>
        <p:nvSpPr>
          <p:cNvPr id="121" name="Google Shape;121;p21"/>
          <p:cNvSpPr txBox="1"/>
          <p:nvPr>
            <p:ph idx="1" type="body"/>
          </p:nvPr>
        </p:nvSpPr>
        <p:spPr>
          <a:xfrm>
            <a:off x="381475" y="1372975"/>
            <a:ext cx="8520600" cy="3216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t>Objective: </a:t>
            </a:r>
            <a:r>
              <a:rPr lang="en" sz="1600"/>
              <a:t>E</a:t>
            </a:r>
            <a:r>
              <a:rPr lang="en" sz="1600"/>
              <a:t>valuate Google API estimates station-site travel times</a:t>
            </a:r>
            <a:endParaRPr sz="1600"/>
          </a:p>
          <a:p>
            <a:pPr indent="0" lvl="0" marL="0" rtl="0" algn="l">
              <a:spcBef>
                <a:spcPts val="1200"/>
              </a:spcBef>
              <a:spcAft>
                <a:spcPts val="0"/>
              </a:spcAft>
              <a:buNone/>
            </a:pPr>
            <a:r>
              <a:rPr b="1" lang="en" sz="1600"/>
              <a:t>Predictor Variables: </a:t>
            </a:r>
            <a:r>
              <a:rPr lang="en" sz="1600"/>
              <a:t>Times (various API-estimated times), time of day (i.e. AM/PM, “8pm cutoff”), distance traveled, season, day of week, dispatch priority (emergency/non-emergency)</a:t>
            </a:r>
            <a:endParaRPr sz="1600"/>
          </a:p>
          <a:p>
            <a:pPr indent="0" lvl="0" marL="0" rtl="0" algn="l">
              <a:spcBef>
                <a:spcPts val="1200"/>
              </a:spcBef>
              <a:spcAft>
                <a:spcPts val="0"/>
              </a:spcAft>
              <a:buNone/>
            </a:pPr>
            <a:r>
              <a:rPr b="1" lang="en" sz="1600"/>
              <a:t>Analysis Framework:</a:t>
            </a:r>
            <a:endParaRPr sz="1600"/>
          </a:p>
          <a:p>
            <a:pPr indent="-330200" lvl="0" marL="457200" rtl="0" algn="l">
              <a:spcBef>
                <a:spcPts val="1200"/>
              </a:spcBef>
              <a:spcAft>
                <a:spcPts val="0"/>
              </a:spcAft>
              <a:buSzPts val="1600"/>
              <a:buAutoNum type="arabicPeriod"/>
            </a:pPr>
            <a:r>
              <a:rPr lang="en" sz="1600"/>
              <a:t>Select predictor variables of interest.</a:t>
            </a:r>
            <a:endParaRPr sz="1600"/>
          </a:p>
          <a:p>
            <a:pPr indent="-330200" lvl="0" marL="457200" rtl="0" algn="l">
              <a:spcBef>
                <a:spcPts val="0"/>
              </a:spcBef>
              <a:spcAft>
                <a:spcPts val="0"/>
              </a:spcAft>
              <a:buSzPts val="1600"/>
              <a:buAutoNum type="arabicPeriod"/>
            </a:pPr>
            <a:r>
              <a:rPr lang="en" sz="1600"/>
              <a:t>Split data into testing &amp; training sets; build each model using the predictors and best guess estimate.</a:t>
            </a:r>
            <a:endParaRPr sz="1600"/>
          </a:p>
          <a:p>
            <a:pPr indent="-330200" lvl="0" marL="457200" rtl="0" algn="l">
              <a:spcBef>
                <a:spcPts val="0"/>
              </a:spcBef>
              <a:spcAft>
                <a:spcPts val="0"/>
              </a:spcAft>
              <a:buSzPts val="1600"/>
              <a:buAutoNum type="arabicPeriod"/>
            </a:pPr>
            <a:r>
              <a:rPr lang="en" sz="1600"/>
              <a:t>Compare predictions using Root-Mean-Squared-Error (RMSE) calculations.</a:t>
            </a:r>
            <a:endParaRPr sz="1600"/>
          </a:p>
          <a:p>
            <a:pPr indent="-330200" lvl="0" marL="457200" rtl="0" algn="l">
              <a:spcBef>
                <a:spcPts val="0"/>
              </a:spcBef>
              <a:spcAft>
                <a:spcPts val="0"/>
              </a:spcAft>
              <a:buSzPts val="1600"/>
              <a:buAutoNum type="arabicPeriod"/>
            </a:pPr>
            <a:r>
              <a:rPr lang="en" sz="1600"/>
              <a:t>Determine if adjustments to API estimates are necessary based on model fit.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