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7" name="Kateryna Husar"/>
  <p:cmAuthor clrIdx="1" id="1" initials="" lastIdx="2" name="Sonali Sanjay"/>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B635690-0098-412D-AC11-4030AFA7ED75}">
  <a:tblStyle styleId="{8B635690-0098-412D-AC11-4030AFA7ED7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0-05T14:26:49.053">
    <p:pos x="6000" y="0"/>
    <p:text>There is a lot of text on this slide. Try to make it easier to read (especially the sub-bullet point)</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3-10-05T14:58:43.453">
    <p:pos x="6000" y="0"/>
    <p:text>add + before beta_n
Make it more professional by making subscripts instead of using "_". 
This slide does not explain what BART is.</p:text>
  </p:cm>
  <p:cm authorId="1" idx="1" dt="2023-10-05T14:58:28.742">
    <p:pos x="6000" y="0"/>
    <p:text>_Marked as resolved_</p:text>
  </p:cm>
  <p:cm authorId="1" idx="2" dt="2023-10-05T14:58:43.453">
    <p:pos x="6000" y="0"/>
    <p:text>_Re-opened_</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3-10-05T14:48:14.634">
    <p:pos x="6000" y="0"/>
    <p:text>Explain why this is how you are calculating your end of trip. 
Maybe a clearer way of writing the purpose would be " identify the times when the dispatch occurs, and the closest vehicle is unavailable to respond"</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3-10-05T14:51:32.081">
    <p:pos x="6000" y="0"/>
    <p:text>maybe instead of "increase or decrease", say "affect"</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3-10-05T14:59:12.245">
    <p:pos x="6000" y="0"/>
    <p:text>*Calculate (method calculates, but the purpose is to calculate)
It is not fully clear what this probability is. If we have a model, we are predicting, not calculating. Predict the proportion of times the closest station is the same for all scenarios? Is that what we are trying to do? Or, equivalently, how often does the closest station change when we change the scenario?</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3-10-05T15:00:59.950">
    <p:pos x="6000" y="0"/>
    <p:text>Again, models don't calculate or measure. They predict and estimate.</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3-10-05T15:03:33.625">
    <p:pos x="6000" y="0"/>
    <p:text>Should the time be exactly the same? Or up to a minute the same? up to 30 sec?</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85ba963bef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85ba963bef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85ba963bef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85ba963bef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85ba963bef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85ba963bef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85ba963bef_7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85ba963bef_7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85ba963bef_7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85ba963bef_7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864a6511dc_1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864a6511dc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864a6511dc_1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864a6511dc_1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88513ba928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88513ba928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868221b9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868221b9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868221b97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868221b97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8439326b81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8439326b81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868221b97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868221b97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868221b97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868221b97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85b33a13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85b33a13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864a6511dc_1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864a6511dc_1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864a6511dc_1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864a6511dc_1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Data Processing</a:t>
            </a:r>
            <a:endParaRPr sz="1800">
              <a:solidFill>
                <a:srgbClr val="595959"/>
              </a:solidFill>
            </a:endParaRPr>
          </a:p>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Google API to generate new features on travel time</a:t>
            </a:r>
            <a:endParaRPr sz="1800">
              <a:solidFill>
                <a:srgbClr val="595959"/>
              </a:solidFill>
            </a:endParaRPr>
          </a:p>
          <a:p>
            <a:pPr indent="-317500" lvl="1" marL="914400" rtl="0" algn="l">
              <a:lnSpc>
                <a:spcPct val="115000"/>
              </a:lnSpc>
              <a:spcBef>
                <a:spcPts val="0"/>
              </a:spcBef>
              <a:spcAft>
                <a:spcPts val="0"/>
              </a:spcAft>
              <a:buClr>
                <a:srgbClr val="595959"/>
              </a:buClr>
              <a:buSzPts val="1400"/>
              <a:buAutoNum type="alphaLcPeriod"/>
            </a:pPr>
            <a:r>
              <a:rPr lang="en" sz="1400">
                <a:solidFill>
                  <a:srgbClr val="595959"/>
                </a:solidFill>
              </a:rPr>
              <a:t>Best case, green light, average case, worst case</a:t>
            </a:r>
            <a:endParaRPr sz="1400">
              <a:solidFill>
                <a:srgbClr val="595959"/>
              </a:solidFill>
            </a:endParaRPr>
          </a:p>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Timing adjustment</a:t>
            </a:r>
            <a:endParaRPr sz="1800">
              <a:solidFill>
                <a:srgbClr val="595959"/>
              </a:solidFill>
            </a:endParaRPr>
          </a:p>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Assigning Specific Scenario Times to each Call</a:t>
            </a:r>
            <a:endParaRPr sz="1800">
              <a:solidFill>
                <a:srgbClr val="595959"/>
              </a:solidFill>
            </a:endParaRPr>
          </a:p>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Checking and Correcting Time for Self-Consistency</a:t>
            </a:r>
            <a:endParaRPr sz="1800">
              <a:solidFill>
                <a:srgbClr val="595959"/>
              </a:solidFill>
            </a:endParaRPr>
          </a:p>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Perform system load analysis with binary indicator</a:t>
            </a:r>
            <a:endParaRPr sz="1800">
              <a:solidFill>
                <a:srgbClr val="595959"/>
              </a:solidFill>
            </a:endParaRPr>
          </a:p>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Perform travel time analysis on dependency of travel times on scenarios</a:t>
            </a:r>
            <a:endParaRPr sz="1800">
              <a:solidFill>
                <a:srgbClr val="595959"/>
              </a:solidFill>
            </a:endParaRPr>
          </a:p>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Reporting Conclusions/Findings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864a6511dc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864a6511dc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864a6510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864a6510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866fe5798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866fe5798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8439326b81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8439326b81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2.xml"/><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3.gif"/><Relationship Id="rId8"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6.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comments" Target="../comments/commen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comments" Target="../comments/commen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comments" Target="../comments/commen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comments" Target="../comments/commen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comments" Target="../comments/commen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1.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evelopers.google.com/maps/documentation/javascript/distancematrix"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An Analysis Plan for EMS Station Location and Vehicle Allocation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SCC Fall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2793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220"/>
              <a:t>Analyzing API Estimate Accuracy as an Optional Step:</a:t>
            </a:r>
            <a:endParaRPr b="1" sz="2220"/>
          </a:p>
          <a:p>
            <a:pPr indent="0" lvl="0" marL="0" rtl="0" algn="ctr">
              <a:spcBef>
                <a:spcPts val="0"/>
              </a:spcBef>
              <a:spcAft>
                <a:spcPts val="0"/>
              </a:spcAft>
              <a:buSzPts val="990"/>
              <a:buNone/>
            </a:pPr>
            <a:r>
              <a:rPr lang="en" sz="1620"/>
              <a:t>Multiple Linear Regression Models &amp; Bayesian Additive Regression Trees (BART) Model</a:t>
            </a:r>
            <a:endParaRPr sz="1620"/>
          </a:p>
        </p:txBody>
      </p:sp>
      <p:sp>
        <p:nvSpPr>
          <p:cNvPr id="123" name="Google Shape;123;p23"/>
          <p:cNvSpPr txBox="1"/>
          <p:nvPr>
            <p:ph idx="1" type="body"/>
          </p:nvPr>
        </p:nvSpPr>
        <p:spPr>
          <a:xfrm>
            <a:off x="381450" y="1196050"/>
            <a:ext cx="8520600" cy="3744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600"/>
              <a:t>Objective: </a:t>
            </a:r>
            <a:r>
              <a:rPr lang="en" sz="1600"/>
              <a:t>E</a:t>
            </a:r>
            <a:r>
              <a:rPr lang="en" sz="1600"/>
              <a:t>valuate and adjust Google API estimates for travel times from station to site.</a:t>
            </a:r>
            <a:endParaRPr sz="1600"/>
          </a:p>
          <a:p>
            <a:pPr indent="0" lvl="0" marL="0" rtl="0" algn="l">
              <a:spcBef>
                <a:spcPts val="1200"/>
              </a:spcBef>
              <a:spcAft>
                <a:spcPts val="0"/>
              </a:spcAft>
              <a:buNone/>
            </a:pPr>
            <a:r>
              <a:rPr b="1" lang="en" sz="1600"/>
              <a:t>Predictor Variables: </a:t>
            </a:r>
            <a:r>
              <a:rPr lang="en" sz="1600"/>
              <a:t>Various API-estimated travel times (GL, Pe, BG, Op), time of day (segmented into Morning, Afternoon, Night), and distance traveled.</a:t>
            </a:r>
            <a:endParaRPr sz="1600"/>
          </a:p>
          <a:p>
            <a:pPr indent="0" lvl="0" marL="0" rtl="0" algn="l">
              <a:spcBef>
                <a:spcPts val="1200"/>
              </a:spcBef>
              <a:spcAft>
                <a:spcPts val="0"/>
              </a:spcAft>
              <a:buNone/>
            </a:pPr>
            <a:r>
              <a:rPr b="1" lang="en" sz="1600"/>
              <a:t>Analysis Framework:</a:t>
            </a:r>
            <a:endParaRPr sz="1600"/>
          </a:p>
          <a:p>
            <a:pPr indent="-330200" lvl="0" marL="457200" rtl="0" algn="l">
              <a:spcBef>
                <a:spcPts val="1200"/>
              </a:spcBef>
              <a:spcAft>
                <a:spcPts val="0"/>
              </a:spcAft>
              <a:buSzPts val="1600"/>
              <a:buAutoNum type="arabicPeriod"/>
            </a:pPr>
            <a:r>
              <a:rPr lang="en" sz="1600"/>
              <a:t>Load data &amp; create / organize predictor variables of interest.</a:t>
            </a:r>
            <a:endParaRPr sz="1600"/>
          </a:p>
          <a:p>
            <a:pPr indent="-330200" lvl="0" marL="457200" rtl="0" algn="l">
              <a:spcBef>
                <a:spcPts val="0"/>
              </a:spcBef>
              <a:spcAft>
                <a:spcPts val="0"/>
              </a:spcAft>
              <a:buSzPts val="1600"/>
              <a:buAutoNum type="arabicPeriod"/>
            </a:pPr>
            <a:r>
              <a:rPr lang="en" sz="1600"/>
              <a:t>Split data into testing &amp; training sets.</a:t>
            </a:r>
            <a:endParaRPr sz="1600"/>
          </a:p>
          <a:p>
            <a:pPr indent="-330200" lvl="0" marL="457200" rtl="0" algn="l">
              <a:spcBef>
                <a:spcPts val="0"/>
              </a:spcBef>
              <a:spcAft>
                <a:spcPts val="0"/>
              </a:spcAft>
              <a:buSzPts val="1600"/>
              <a:buAutoNum type="arabicPeriod"/>
            </a:pPr>
            <a:r>
              <a:rPr lang="en" sz="1600"/>
              <a:t>Build a multiple regression model (on training data) using the predictors above, and one with just the best guess estimate. Do the same process for the BART model.</a:t>
            </a:r>
            <a:endParaRPr sz="1600"/>
          </a:p>
          <a:p>
            <a:pPr indent="-330200" lvl="0" marL="457200" rtl="0" algn="l">
              <a:spcBef>
                <a:spcPts val="0"/>
              </a:spcBef>
              <a:spcAft>
                <a:spcPts val="0"/>
              </a:spcAft>
              <a:buSzPts val="1600"/>
              <a:buAutoNum type="arabicPeriod"/>
            </a:pPr>
            <a:r>
              <a:rPr lang="en" sz="1600"/>
              <a:t>Compare predictions (on test data) using Root-Mean-Squared-Error (RMSE) calculations.</a:t>
            </a:r>
            <a:endParaRPr sz="1600"/>
          </a:p>
          <a:p>
            <a:pPr indent="-330200" lvl="0" marL="457200" rtl="0" algn="l">
              <a:spcBef>
                <a:spcPts val="0"/>
              </a:spcBef>
              <a:spcAft>
                <a:spcPts val="0"/>
              </a:spcAft>
              <a:buSzPts val="1600"/>
              <a:buAutoNum type="arabicPeriod"/>
            </a:pPr>
            <a:r>
              <a:rPr lang="en" sz="1600"/>
              <a:t>Determine if adjustments to API estimates are necessary based on model fit / performance.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2094663"/>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Bayesian Additive Regression Trees (BART) Model:</a:t>
            </a:r>
            <a:endParaRPr b="1"/>
          </a:p>
        </p:txBody>
      </p:sp>
      <p:sp>
        <p:nvSpPr>
          <p:cNvPr id="129" name="Google Shape;129;p24"/>
          <p:cNvSpPr txBox="1"/>
          <p:nvPr>
            <p:ph type="title"/>
          </p:nvPr>
        </p:nvSpPr>
        <p:spPr>
          <a:xfrm>
            <a:off x="311700" y="2983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Simple / Multiple Linear Regression Model:</a:t>
            </a:r>
            <a:endParaRPr b="1"/>
          </a:p>
        </p:txBody>
      </p:sp>
      <p:sp>
        <p:nvSpPr>
          <p:cNvPr id="130" name="Google Shape;130;p24"/>
          <p:cNvSpPr txBox="1"/>
          <p:nvPr/>
        </p:nvSpPr>
        <p:spPr>
          <a:xfrm>
            <a:off x="741288" y="3997225"/>
            <a:ext cx="79491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t>The BART model, a tree-based method, utilizes Bayesian decision tree frameworks to help capture nuanced, non-linear patterns in data, which can be helpful with travel time deviations and other factors that could affect your API estimates.</a:t>
            </a:r>
            <a:endParaRPr sz="1500"/>
          </a:p>
        </p:txBody>
      </p:sp>
      <p:pic>
        <p:nvPicPr>
          <p:cNvPr id="131" name="Google Shape;131;p24"/>
          <p:cNvPicPr preferRelativeResize="0"/>
          <p:nvPr/>
        </p:nvPicPr>
        <p:blipFill>
          <a:blip r:embed="rId4">
            <a:alphaModFix/>
          </a:blip>
          <a:stretch>
            <a:fillRect/>
          </a:stretch>
        </p:blipFill>
        <p:spPr>
          <a:xfrm>
            <a:off x="2898500" y="1050625"/>
            <a:ext cx="3634703" cy="278100"/>
          </a:xfrm>
          <a:prstGeom prst="rect">
            <a:avLst/>
          </a:prstGeom>
          <a:noFill/>
          <a:ln>
            <a:noFill/>
          </a:ln>
        </p:spPr>
      </p:pic>
      <p:pic>
        <p:nvPicPr>
          <p:cNvPr id="132" name="Google Shape;132;p24"/>
          <p:cNvPicPr preferRelativeResize="0"/>
          <p:nvPr/>
        </p:nvPicPr>
        <p:blipFill>
          <a:blip r:embed="rId5">
            <a:alphaModFix/>
          </a:blip>
          <a:stretch>
            <a:fillRect/>
          </a:stretch>
        </p:blipFill>
        <p:spPr>
          <a:xfrm>
            <a:off x="1407875" y="1594813"/>
            <a:ext cx="6615958" cy="278100"/>
          </a:xfrm>
          <a:prstGeom prst="rect">
            <a:avLst/>
          </a:prstGeom>
          <a:noFill/>
          <a:ln>
            <a:noFill/>
          </a:ln>
        </p:spPr>
      </p:pic>
      <p:pic>
        <p:nvPicPr>
          <p:cNvPr id="133" name="Google Shape;133;p24"/>
          <p:cNvPicPr preferRelativeResize="0"/>
          <p:nvPr/>
        </p:nvPicPr>
        <p:blipFill>
          <a:blip r:embed="rId6">
            <a:alphaModFix/>
          </a:blip>
          <a:stretch>
            <a:fillRect/>
          </a:stretch>
        </p:blipFill>
        <p:spPr>
          <a:xfrm>
            <a:off x="2786050" y="3373438"/>
            <a:ext cx="3859601" cy="185250"/>
          </a:xfrm>
          <a:prstGeom prst="rect">
            <a:avLst/>
          </a:prstGeom>
          <a:noFill/>
          <a:ln>
            <a:noFill/>
          </a:ln>
        </p:spPr>
      </p:pic>
      <p:pic>
        <p:nvPicPr>
          <p:cNvPr id="134" name="Google Shape;134;p2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7">
            <a:alphaModFix/>
          </a:blip>
          <a:stretch>
            <a:fillRect/>
          </a:stretch>
        </p:blipFill>
        <p:spPr>
          <a:xfrm>
            <a:off x="983625" y="3627338"/>
            <a:ext cx="7464444" cy="209937"/>
          </a:xfrm>
          <a:prstGeom prst="rect">
            <a:avLst/>
          </a:prstGeom>
          <a:noFill/>
          <a:ln>
            <a:noFill/>
          </a:ln>
        </p:spPr>
      </p:pic>
      <p:sp>
        <p:nvSpPr>
          <p:cNvPr id="135" name="Google Shape;135;p24"/>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6" name="Google Shape;136;p24"/>
          <p:cNvPicPr preferRelativeResize="0"/>
          <p:nvPr/>
        </p:nvPicPr>
        <p:blipFill>
          <a:blip r:embed="rId8">
            <a:alphaModFix/>
          </a:blip>
          <a:stretch>
            <a:fillRect/>
          </a:stretch>
        </p:blipFill>
        <p:spPr>
          <a:xfrm>
            <a:off x="3468150" y="2772525"/>
            <a:ext cx="2327395" cy="401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5"/>
          <p:cNvPicPr preferRelativeResize="0"/>
          <p:nvPr/>
        </p:nvPicPr>
        <p:blipFill>
          <a:blip r:embed="rId3">
            <a:alphaModFix/>
          </a:blip>
          <a:stretch>
            <a:fillRect/>
          </a:stretch>
        </p:blipFill>
        <p:spPr>
          <a:xfrm>
            <a:off x="1769022" y="2410616"/>
            <a:ext cx="5605949" cy="1398450"/>
          </a:xfrm>
          <a:prstGeom prst="rect">
            <a:avLst/>
          </a:prstGeom>
          <a:noFill/>
          <a:ln>
            <a:noFill/>
          </a:ln>
        </p:spPr>
      </p:pic>
      <p:sp>
        <p:nvSpPr>
          <p:cNvPr id="142" name="Google Shape;142;p25"/>
          <p:cNvSpPr txBox="1"/>
          <p:nvPr>
            <p:ph type="title"/>
          </p:nvPr>
        </p:nvSpPr>
        <p:spPr>
          <a:xfrm>
            <a:off x="155850" y="46311"/>
            <a:ext cx="8832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t>Combining API Regression Model with Scenario Specifics</a:t>
            </a:r>
            <a:endParaRPr b="1" sz="2400"/>
          </a:p>
        </p:txBody>
      </p:sp>
      <p:sp>
        <p:nvSpPr>
          <p:cNvPr id="143" name="Google Shape;143;p25"/>
          <p:cNvSpPr txBox="1"/>
          <p:nvPr>
            <p:ph idx="1" type="body"/>
          </p:nvPr>
        </p:nvSpPr>
        <p:spPr>
          <a:xfrm>
            <a:off x="243275" y="549625"/>
            <a:ext cx="8745000" cy="21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For each observation/call, calculate the output travel times from each station (i.e. eTT.BG.So, eTT.BG.Ce, eTT.BG.NN, and eTT.BG.FN if you had chosen the Google API’s Best-Guess model)</a:t>
            </a:r>
            <a:endParaRPr sz="1400"/>
          </a:p>
          <a:p>
            <a:pPr indent="-317500" lvl="0" marL="457200" rtl="0" algn="l">
              <a:spcBef>
                <a:spcPts val="1200"/>
              </a:spcBef>
              <a:spcAft>
                <a:spcPts val="0"/>
              </a:spcAft>
              <a:buSzPts val="1400"/>
              <a:buChar char="●"/>
            </a:pPr>
            <a:r>
              <a:rPr lang="en" sz="1400"/>
              <a:t>For example: REF.GPS.LAT of 36.4240 and REF.GPS.LON of -78.4538 (located at the Northern end of Vance County), for Scenario 1 (one ambulance at Near North and three ambulances at Central station), the ambulance departure location would be assigned to Near North.</a:t>
            </a:r>
            <a:endParaRPr sz="1400"/>
          </a:p>
          <a:p>
            <a:pPr indent="-317500" lvl="0" marL="457200" rtl="0" algn="l">
              <a:spcBef>
                <a:spcPts val="0"/>
              </a:spcBef>
              <a:spcAft>
                <a:spcPts val="0"/>
              </a:spcAft>
              <a:buSzPts val="1400"/>
              <a:buChar char="●"/>
            </a:pPr>
            <a:r>
              <a:rPr lang="en" sz="1400"/>
              <a:t>The indicator variables (i.e.             ) are indicating whether there is an ambulance located in that station for a specific scenario.</a:t>
            </a:r>
            <a:endParaRPr/>
          </a:p>
          <a:p>
            <a:pPr indent="0" lvl="0" marL="457200" rtl="0" algn="l">
              <a:spcBef>
                <a:spcPts val="1200"/>
              </a:spcBef>
              <a:spcAft>
                <a:spcPts val="1200"/>
              </a:spcAft>
              <a:buNone/>
            </a:pPr>
            <a:r>
              <a:t/>
            </a:r>
            <a:endParaRPr/>
          </a:p>
        </p:txBody>
      </p:sp>
      <p:sp>
        <p:nvSpPr>
          <p:cNvPr id="144" name="Google Shape;144;p25"/>
          <p:cNvSpPr txBox="1"/>
          <p:nvPr>
            <p:ph idx="1" type="body"/>
          </p:nvPr>
        </p:nvSpPr>
        <p:spPr>
          <a:xfrm>
            <a:off x="311700" y="3751000"/>
            <a:ext cx="8520600" cy="10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Should you opt into the API-to-travel-time adjustment model, an additional step is as follows:</a:t>
            </a:r>
            <a:endParaRPr sz="1400"/>
          </a:p>
          <a:p>
            <a:pPr indent="-317500" lvl="0" marL="457200" rtl="0" algn="l">
              <a:spcBef>
                <a:spcPts val="1200"/>
              </a:spcBef>
              <a:spcAft>
                <a:spcPts val="0"/>
              </a:spcAft>
              <a:buSzPts val="1400"/>
              <a:buChar char="●"/>
            </a:pPr>
            <a:r>
              <a:rPr lang="en" sz="1400"/>
              <a:t>For each call / observation, implement it as the input to the the API-to-travel-time adjustment model of your choosing, and use output times as the resulting </a:t>
            </a:r>
            <a:r>
              <a:rPr i="1" lang="en" sz="1400"/>
              <a:t>response time </a:t>
            </a:r>
            <a:r>
              <a:rPr lang="en" sz="1400"/>
              <a:t>to the test data</a:t>
            </a:r>
            <a:endParaRPr sz="1400"/>
          </a:p>
          <a:p>
            <a:pPr indent="0" lvl="0" marL="0" rtl="0" algn="l">
              <a:spcBef>
                <a:spcPts val="1200"/>
              </a:spcBef>
              <a:spcAft>
                <a:spcPts val="1200"/>
              </a:spcAft>
              <a:buNone/>
            </a:pPr>
            <a:r>
              <a:t/>
            </a:r>
            <a:endParaRPr/>
          </a:p>
        </p:txBody>
      </p:sp>
      <p:pic>
        <p:nvPicPr>
          <p:cNvPr id="145" name="Google Shape;145;p2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961750" y="2022900"/>
            <a:ext cx="576325" cy="200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Specific </a:t>
            </a:r>
            <a:r>
              <a:rPr b="1" lang="en"/>
              <a:t>Scenarios</a:t>
            </a:r>
            <a:r>
              <a:rPr b="1" lang="en"/>
              <a:t> to </a:t>
            </a:r>
            <a:r>
              <a:rPr b="1" lang="en"/>
              <a:t>Address</a:t>
            </a:r>
            <a:endParaRPr b="1"/>
          </a:p>
          <a:p>
            <a:pPr indent="0" lvl="0" marL="0" rtl="0" algn="l">
              <a:spcBef>
                <a:spcPts val="0"/>
              </a:spcBef>
              <a:spcAft>
                <a:spcPts val="0"/>
              </a:spcAft>
              <a:buNone/>
            </a:pPr>
            <a:r>
              <a:t/>
            </a:r>
            <a:endParaRPr/>
          </a:p>
        </p:txBody>
      </p:sp>
      <p:sp>
        <p:nvSpPr>
          <p:cNvPr id="151" name="Google Shape;151;p26"/>
          <p:cNvSpPr txBox="1"/>
          <p:nvPr>
            <p:ph idx="1" type="body"/>
          </p:nvPr>
        </p:nvSpPr>
        <p:spPr>
          <a:xfrm>
            <a:off x="311700" y="11622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chemeClr val="dk1"/>
                </a:solidFill>
              </a:rPr>
              <a:t>PURPOSE: </a:t>
            </a:r>
            <a:r>
              <a:rPr lang="en">
                <a:solidFill>
                  <a:schemeClr val="dk1"/>
                </a:solidFill>
              </a:rPr>
              <a:t>It is important to add a </a:t>
            </a:r>
            <a:r>
              <a:rPr lang="en">
                <a:solidFill>
                  <a:schemeClr val="dk1"/>
                </a:solidFill>
              </a:rPr>
              <a:t>corrective</a:t>
            </a:r>
            <a:r>
              <a:rPr lang="en">
                <a:solidFill>
                  <a:schemeClr val="dk1"/>
                </a:solidFill>
              </a:rPr>
              <a:t> step to account for overlapping trips. You need to </a:t>
            </a:r>
            <a:r>
              <a:rPr lang="en">
                <a:solidFill>
                  <a:schemeClr val="dk1"/>
                </a:solidFill>
              </a:rPr>
              <a:t>identify the times when the dispatch occurs, and the closest vehicle is unavailable to respond. </a:t>
            </a:r>
            <a:endParaRPr>
              <a:solidFill>
                <a:schemeClr val="dk1"/>
              </a:solidFill>
            </a:endParaRPr>
          </a:p>
          <a:p>
            <a:pPr indent="0" lvl="0" marL="0" rtl="0" algn="l">
              <a:spcBef>
                <a:spcPts val="1200"/>
              </a:spcBef>
              <a:spcAft>
                <a:spcPts val="0"/>
              </a:spcAft>
              <a:buNone/>
            </a:pPr>
            <a:r>
              <a:rPr b="1" lang="en">
                <a:solidFill>
                  <a:schemeClr val="dk1"/>
                </a:solidFill>
              </a:rPr>
              <a:t>STEPS:</a:t>
            </a:r>
            <a:endParaRPr b="1">
              <a:solidFill>
                <a:schemeClr val="dk1"/>
              </a:solidFill>
            </a:endParaRPr>
          </a:p>
          <a:p>
            <a:pPr indent="-342900" lvl="0" marL="457200" rtl="0" algn="l">
              <a:spcBef>
                <a:spcPts val="1200"/>
              </a:spcBef>
              <a:spcAft>
                <a:spcPts val="0"/>
              </a:spcAft>
              <a:buClr>
                <a:schemeClr val="dk1"/>
              </a:buClr>
              <a:buSzPts val="1800"/>
              <a:buAutoNum type="arabicPeriod"/>
            </a:pPr>
            <a:r>
              <a:rPr lang="en">
                <a:solidFill>
                  <a:schemeClr val="dk1"/>
                </a:solidFill>
              </a:rPr>
              <a:t>END_TRIP = (DISPATCH_TIME - ENROUTE_TIME)+DISPATCH_TIME + ESTIMATED_TT + (ARRIVAL_TIME - AVAILABLE_TIME)</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If END_TRIP is negative, then it indicates that each of the ambulances are on a trip, and the response time is effected.</a:t>
            </a:r>
            <a:r>
              <a:rPr lang="en"/>
              <a:t> </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Load Analysis</a:t>
            </a:r>
            <a:endParaRPr/>
          </a:p>
        </p:txBody>
      </p:sp>
      <p:sp>
        <p:nvSpPr>
          <p:cNvPr id="157" name="Google Shape;15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Purpose: </a:t>
            </a:r>
            <a:r>
              <a:rPr lang="en">
                <a:solidFill>
                  <a:schemeClr val="dk1"/>
                </a:solidFill>
              </a:rPr>
              <a:t>Examine how the different scenarios would increase or decrease stress on Vance County’s EMS System</a:t>
            </a:r>
            <a:endParaRPr>
              <a:solidFill>
                <a:schemeClr val="dk1"/>
              </a:solidFill>
            </a:endParaRPr>
          </a:p>
          <a:p>
            <a:pPr indent="0" lvl="0" marL="0" rtl="0" algn="l">
              <a:spcBef>
                <a:spcPts val="1200"/>
              </a:spcBef>
              <a:spcAft>
                <a:spcPts val="0"/>
              </a:spcAft>
              <a:buNone/>
            </a:pPr>
            <a:r>
              <a:rPr b="1" lang="en">
                <a:solidFill>
                  <a:schemeClr val="dk1"/>
                </a:solidFill>
              </a:rPr>
              <a:t>Method: </a:t>
            </a:r>
            <a:r>
              <a:rPr lang="en">
                <a:solidFill>
                  <a:schemeClr val="dk1"/>
                </a:solidFill>
              </a:rPr>
              <a:t>Use a binary indicator Y to represent whether the ambulance at the closest station is available</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Y = 0: Indicates the closest ambulance was </a:t>
            </a:r>
            <a:r>
              <a:rPr i="1" lang="en">
                <a:solidFill>
                  <a:schemeClr val="dk1"/>
                </a:solidFill>
              </a:rPr>
              <a:t>not</a:t>
            </a:r>
            <a:r>
              <a:rPr lang="en">
                <a:solidFill>
                  <a:schemeClr val="dk1"/>
                </a:solidFill>
              </a:rPr>
              <a:t> available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Y = 1: Indicates the closest ambulance was available</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1</a:t>
            </a:r>
            <a:endParaRPr/>
          </a:p>
        </p:txBody>
      </p:sp>
      <p:sp>
        <p:nvSpPr>
          <p:cNvPr id="163" name="Google Shape;16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Purpose: </a:t>
            </a:r>
            <a:r>
              <a:rPr lang="en">
                <a:solidFill>
                  <a:schemeClr val="dk1"/>
                </a:solidFill>
              </a:rPr>
              <a:t>Calculates the probability</a:t>
            </a:r>
            <a:r>
              <a:rPr lang="en">
                <a:solidFill>
                  <a:schemeClr val="dk1"/>
                </a:solidFill>
              </a:rPr>
              <a:t> </a:t>
            </a:r>
            <a:r>
              <a:rPr lang="en">
                <a:solidFill>
                  <a:schemeClr val="dk1"/>
                </a:solidFill>
              </a:rPr>
              <a:t>of whether a call’s closest station varies between the different scenarios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Steps:</a:t>
            </a:r>
            <a:endParaRPr b="1">
              <a:solidFill>
                <a:schemeClr val="dk1"/>
              </a:solidFill>
            </a:endParaRPr>
          </a:p>
          <a:p>
            <a:pPr indent="-342900" lvl="0" marL="685800" rtl="0" algn="l">
              <a:spcBef>
                <a:spcPts val="0"/>
              </a:spcBef>
              <a:spcAft>
                <a:spcPts val="0"/>
              </a:spcAft>
              <a:buClr>
                <a:schemeClr val="dk1"/>
              </a:buClr>
              <a:buSzPts val="1800"/>
              <a:buAutoNum type="arabicPeriod"/>
            </a:pPr>
            <a:r>
              <a:rPr lang="en">
                <a:solidFill>
                  <a:schemeClr val="dk1"/>
                </a:solidFill>
              </a:rPr>
              <a:t>Create a 0-1 binary indicator (dummy) variable for the event that load is not sensitive to scenario</a:t>
            </a:r>
            <a:endParaRPr>
              <a:solidFill>
                <a:schemeClr val="dk1"/>
              </a:solidFill>
            </a:endParaRPr>
          </a:p>
          <a:p>
            <a:pPr indent="-342900" lvl="0" marL="685800" rtl="0" algn="l">
              <a:spcBef>
                <a:spcPts val="0"/>
              </a:spcBef>
              <a:spcAft>
                <a:spcPts val="0"/>
              </a:spcAft>
              <a:buClr>
                <a:schemeClr val="dk1"/>
              </a:buClr>
              <a:buSzPts val="1800"/>
              <a:buAutoNum type="arabicPeriod"/>
            </a:pPr>
            <a:r>
              <a:rPr lang="en">
                <a:solidFill>
                  <a:schemeClr val="dk1"/>
                </a:solidFill>
              </a:rPr>
              <a:t>Create a logistic regression model to identify time- or location-related variables that are associated with the dummy variable</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2</a:t>
            </a:r>
            <a:endParaRPr/>
          </a:p>
        </p:txBody>
      </p:sp>
      <p:sp>
        <p:nvSpPr>
          <p:cNvPr id="169" name="Google Shape;16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Using only the calls that are predicted to vary across scenarios, this model will calculate the dependence of the load metric on scenario (i.e. how the load metric varies between different scenarios) by measuring the number of calls where the ambulance at the closest station was available for each scenario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Steps:</a:t>
            </a:r>
            <a:endParaRPr b="1">
              <a:solidFill>
                <a:schemeClr val="dk1"/>
              </a:solidFill>
            </a:endParaRPr>
          </a:p>
          <a:p>
            <a:pPr indent="-342900" lvl="0" marL="685800" rtl="0" algn="l">
              <a:spcBef>
                <a:spcPts val="0"/>
              </a:spcBef>
              <a:spcAft>
                <a:spcPts val="0"/>
              </a:spcAft>
              <a:buClr>
                <a:schemeClr val="dk1"/>
              </a:buClr>
              <a:buSzPts val="1800"/>
              <a:buAutoNum type="arabicPeriod"/>
            </a:pPr>
            <a:r>
              <a:rPr lang="en">
                <a:solidFill>
                  <a:schemeClr val="dk1"/>
                </a:solidFill>
              </a:rPr>
              <a:t>Create a logistic link Generalized Linear Mixed Model that includes a random effect for call ID and a fixed effect for scenario</a:t>
            </a:r>
            <a:endParaRPr>
              <a:solidFill>
                <a:schemeClr val="dk1"/>
              </a:solidFill>
            </a:endParaRPr>
          </a:p>
          <a:p>
            <a:pPr indent="-342900" lvl="0" marL="685800" rtl="0" algn="l">
              <a:spcBef>
                <a:spcPts val="0"/>
              </a:spcBef>
              <a:spcAft>
                <a:spcPts val="0"/>
              </a:spcAft>
              <a:buClr>
                <a:schemeClr val="dk1"/>
              </a:buClr>
              <a:buSzPts val="1800"/>
              <a:buAutoNum type="arabicPeriod"/>
            </a:pPr>
            <a:r>
              <a:rPr lang="en">
                <a:solidFill>
                  <a:schemeClr val="dk1"/>
                </a:solidFill>
              </a:rPr>
              <a:t>Compare the different scenarios’ numbers to determine which scenario has the greatest number of closest station ambulance dispatches, and which has the least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Understanding Travel Time Variations</a:t>
            </a:r>
            <a:endParaRPr/>
          </a:p>
        </p:txBody>
      </p:sp>
      <p:sp>
        <p:nvSpPr>
          <p:cNvPr id="175" name="Google Shape;175;p30"/>
          <p:cNvSpPr txBox="1"/>
          <p:nvPr>
            <p:ph idx="1" type="body"/>
          </p:nvPr>
        </p:nvSpPr>
        <p:spPr>
          <a:xfrm>
            <a:off x="464100" y="13048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Purpose: </a:t>
            </a:r>
            <a:r>
              <a:rPr lang="en">
                <a:solidFill>
                  <a:schemeClr val="dk1"/>
                </a:solidFill>
              </a:rPr>
              <a:t>discover whether the estimated travel times exhibit variation across different scenarios</a:t>
            </a:r>
            <a:endParaRPr sz="2400">
              <a:solidFill>
                <a:schemeClr val="dk1"/>
              </a:solidFill>
            </a:endParaRPr>
          </a:p>
          <a:p>
            <a:pPr indent="0" lvl="0" marL="0" rtl="0" algn="l">
              <a:spcBef>
                <a:spcPts val="1200"/>
              </a:spcBef>
              <a:spcAft>
                <a:spcPts val="1200"/>
              </a:spcAft>
              <a:buNone/>
            </a:pPr>
            <a:r>
              <a:rPr b="1" lang="en">
                <a:solidFill>
                  <a:schemeClr val="dk1"/>
                </a:solidFill>
              </a:rPr>
              <a:t>Method: </a:t>
            </a:r>
            <a:r>
              <a:rPr lang="en">
                <a:solidFill>
                  <a:schemeClr val="dk1"/>
                </a:solidFill>
              </a:rPr>
              <a:t>formulate</a:t>
            </a:r>
            <a:r>
              <a:rPr b="1" lang="en">
                <a:solidFill>
                  <a:schemeClr val="dk1"/>
                </a:solidFill>
              </a:rPr>
              <a:t> </a:t>
            </a:r>
            <a:r>
              <a:rPr lang="en">
                <a:solidFill>
                  <a:schemeClr val="dk1"/>
                </a:solidFill>
              </a:rPr>
              <a:t>a binary outcome, where “1” indicates a variation in travel time across scenarios and “0” signifies no variation, and then employ a logistic regression model, considering the binary nature of the outcome</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Model</a:t>
            </a:r>
            <a:endParaRPr/>
          </a:p>
        </p:txBody>
      </p:sp>
      <p:sp>
        <p:nvSpPr>
          <p:cNvPr id="181" name="Google Shape;181;p31"/>
          <p:cNvSpPr txBox="1"/>
          <p:nvPr>
            <p:ph idx="1" type="body"/>
          </p:nvPr>
        </p:nvSpPr>
        <p:spPr>
          <a:xfrm>
            <a:off x="380925" y="112212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solidFill>
                  <a:schemeClr val="dk1"/>
                </a:solidFill>
              </a:rPr>
              <a:t>Model: </a:t>
            </a:r>
            <a:r>
              <a:rPr lang="en">
                <a:solidFill>
                  <a:schemeClr val="dk1"/>
                </a:solidFill>
              </a:rPr>
              <a:t>variable </a:t>
            </a:r>
            <a:r>
              <a:rPr b="1" i="1" lang="en">
                <a:solidFill>
                  <a:schemeClr val="dk1"/>
                </a:solidFill>
              </a:rPr>
              <a:t>differ</a:t>
            </a:r>
            <a:r>
              <a:rPr i="1" lang="en">
                <a:solidFill>
                  <a:schemeClr val="dk1"/>
                </a:solidFill>
              </a:rPr>
              <a:t> </a:t>
            </a:r>
            <a:r>
              <a:rPr lang="en">
                <a:solidFill>
                  <a:schemeClr val="dk1"/>
                </a:solidFill>
              </a:rPr>
              <a:t>is the binary outcome and covariates include factors such as season, hour of the day, day of the week, priority, system load</a:t>
            </a:r>
            <a:endParaRPr>
              <a:solidFill>
                <a:schemeClr val="dk1"/>
              </a:solidFill>
            </a:endParaRPr>
          </a:p>
          <a:p>
            <a:pPr indent="0" lvl="0" marL="0" rtl="0" algn="l">
              <a:spcBef>
                <a:spcPts val="1200"/>
              </a:spcBef>
              <a:spcAft>
                <a:spcPts val="0"/>
              </a:spcAft>
              <a:buNone/>
            </a:pPr>
            <a:r>
              <a:rPr lang="en">
                <a:solidFill>
                  <a:schemeClr val="dk1"/>
                </a:solidFill>
              </a:rPr>
              <a:t>The </a:t>
            </a:r>
            <a:r>
              <a:rPr b="1" lang="en">
                <a:solidFill>
                  <a:schemeClr val="dk1"/>
                </a:solidFill>
              </a:rPr>
              <a:t>response variable</a:t>
            </a:r>
            <a:r>
              <a:rPr lang="en">
                <a:solidFill>
                  <a:schemeClr val="dk1"/>
                </a:solidFill>
              </a:rPr>
              <a:t> is the binary outcome “differ,” and the </a:t>
            </a:r>
            <a:r>
              <a:rPr b="1" lang="en">
                <a:solidFill>
                  <a:schemeClr val="dk1"/>
                </a:solidFill>
              </a:rPr>
              <a:t>predictor variables</a:t>
            </a:r>
            <a:r>
              <a:rPr lang="en">
                <a:solidFill>
                  <a:schemeClr val="dk1"/>
                </a:solidFill>
              </a:rPr>
              <a:t>, or covariates, encompass factors such as season, hour of the day, day of the week, priority, and system load. </a:t>
            </a:r>
            <a:endParaRPr>
              <a:solidFill>
                <a:schemeClr val="dk1"/>
              </a:solidFill>
            </a:endParaRPr>
          </a:p>
          <a:p>
            <a:pPr indent="0" lvl="0" marL="0" rtl="0" algn="l">
              <a:spcBef>
                <a:spcPts val="0"/>
              </a:spcBef>
              <a:spcAft>
                <a:spcPts val="0"/>
              </a:spcAft>
              <a:buClr>
                <a:schemeClr val="dk1"/>
              </a:buClr>
              <a:buSzPct val="61111"/>
              <a:buFont typeface="Arial"/>
              <a:buNone/>
            </a:pPr>
            <a:r>
              <a:t/>
            </a:r>
            <a:endParaRPr>
              <a:solidFill>
                <a:schemeClr val="dk1"/>
              </a:solidFill>
            </a:endParaRPr>
          </a:p>
          <a:p>
            <a:pPr indent="0" lvl="0" marL="0" rtl="0" algn="l">
              <a:spcBef>
                <a:spcPts val="0"/>
              </a:spcBef>
              <a:spcAft>
                <a:spcPts val="0"/>
              </a:spcAft>
              <a:buNone/>
            </a:pPr>
            <a:r>
              <a:rPr b="1" lang="en">
                <a:solidFill>
                  <a:schemeClr val="dk1"/>
                </a:solidFill>
              </a:rPr>
              <a:t>Interpretation</a:t>
            </a:r>
            <a:r>
              <a:rPr lang="en">
                <a:solidFill>
                  <a:schemeClr val="dk1"/>
                </a:solidFill>
              </a:rPr>
              <a:t>: this model will allow us to calculate the probability of observing a variation in travel times across scenarios, given the covariates</a:t>
            </a:r>
            <a:endParaRPr>
              <a:solidFill>
                <a:schemeClr val="dk1"/>
              </a:solidFill>
            </a:endParaRPr>
          </a:p>
          <a:p>
            <a:pPr indent="0" lvl="0" marL="0" rtl="0" algn="l">
              <a:spcBef>
                <a:spcPts val="1200"/>
              </a:spcBef>
              <a:spcAft>
                <a:spcPts val="1200"/>
              </a:spcAft>
              <a:buNone/>
            </a:pPr>
            <a:r>
              <a:rPr lang="en">
                <a:solidFill>
                  <a:schemeClr val="dk1"/>
                </a:solidFill>
              </a:rPr>
              <a:t>Regarding the model’s interpretation, since the primary focus is on the impact of ambulance distribution on travel time, the baseline scenario should be identified and the offset term for each scenario should be examined in the model output. The scenario presenting the smallest or most negative offset term corresponds to the shortest travel time predicted by this linear mixed-effect model and would be the scenario of interest.</a:t>
            </a:r>
            <a:endParaRPr b="1">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Motivations &amp; Research Questions</a:t>
            </a:r>
            <a:endParaRPr/>
          </a:p>
        </p:txBody>
      </p:sp>
      <p:sp>
        <p:nvSpPr>
          <p:cNvPr id="61" name="Google Shape;61;p14"/>
          <p:cNvSpPr txBox="1"/>
          <p:nvPr>
            <p:ph idx="1" type="body"/>
          </p:nvPr>
        </p:nvSpPr>
        <p:spPr>
          <a:xfrm>
            <a:off x="311700" y="1152475"/>
            <a:ext cx="4532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Current setup of Vance County EMS has led to North district residents being underserved</a:t>
            </a:r>
            <a:endParaRPr/>
          </a:p>
          <a:p>
            <a:pPr indent="-317500" lvl="1" marL="914400" rtl="0" algn="l">
              <a:spcBef>
                <a:spcPts val="0"/>
              </a:spcBef>
              <a:spcAft>
                <a:spcPts val="0"/>
              </a:spcAft>
              <a:buSzPts val="1400"/>
              <a:buChar char="○"/>
            </a:pPr>
            <a:r>
              <a:rPr lang="en"/>
              <a:t>Coupled with rising demand for EMS services in the North, a new Northern station is being proposed with two potential locations</a:t>
            </a:r>
            <a:endParaRPr/>
          </a:p>
          <a:p>
            <a:pPr indent="0" lvl="0" marL="0" rtl="0" algn="l">
              <a:spcBef>
                <a:spcPts val="120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6006925" y="574638"/>
            <a:ext cx="2711875" cy="2711875"/>
          </a:xfrm>
          <a:prstGeom prst="rect">
            <a:avLst/>
          </a:prstGeom>
          <a:noFill/>
          <a:ln>
            <a:noFill/>
          </a:ln>
        </p:spPr>
      </p:pic>
      <p:sp>
        <p:nvSpPr>
          <p:cNvPr id="63" name="Google Shape;63;p14"/>
          <p:cNvSpPr/>
          <p:nvPr/>
        </p:nvSpPr>
        <p:spPr>
          <a:xfrm>
            <a:off x="311700" y="3721725"/>
            <a:ext cx="8476800" cy="780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We want to answer the following two questions:</a:t>
            </a:r>
            <a:endParaRPr b="1">
              <a:solidFill>
                <a:srgbClr val="FFFFFF"/>
              </a:solidFill>
            </a:endParaRPr>
          </a:p>
          <a:p>
            <a:pPr indent="-317500" lvl="0" marL="457200" rtl="0" algn="ctr">
              <a:spcBef>
                <a:spcPts val="0"/>
              </a:spcBef>
              <a:spcAft>
                <a:spcPts val="0"/>
              </a:spcAft>
              <a:buClr>
                <a:srgbClr val="FFFFFF"/>
              </a:buClr>
              <a:buSzPts val="1400"/>
              <a:buAutoNum type="arabicParenR"/>
            </a:pPr>
            <a:r>
              <a:rPr lang="en">
                <a:solidFill>
                  <a:srgbClr val="FFFFFF"/>
                </a:solidFill>
              </a:rPr>
              <a:t>Which of the proposed North district station locations would better serve the community?</a:t>
            </a:r>
            <a:endParaRPr>
              <a:solidFill>
                <a:srgbClr val="FFFFFF"/>
              </a:solidFill>
            </a:endParaRPr>
          </a:p>
          <a:p>
            <a:pPr indent="-317500" lvl="0" marL="457200" rtl="0" algn="ctr">
              <a:spcBef>
                <a:spcPts val="0"/>
              </a:spcBef>
              <a:spcAft>
                <a:spcPts val="0"/>
              </a:spcAft>
              <a:buClr>
                <a:srgbClr val="FFFFFF"/>
              </a:buClr>
              <a:buSzPts val="1400"/>
              <a:buAutoNum type="arabicParenR"/>
            </a:pPr>
            <a:r>
              <a:rPr lang="en">
                <a:solidFill>
                  <a:srgbClr val="FFFFFF"/>
                </a:solidFill>
              </a:rPr>
              <a:t>How should the 4 available ambulances be allocated to best serve the community?</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Travel Time with LMM</a:t>
            </a:r>
            <a:endParaRPr/>
          </a:p>
        </p:txBody>
      </p:sp>
      <p:sp>
        <p:nvSpPr>
          <p:cNvPr id="187" name="Google Shape;187;p32"/>
          <p:cNvSpPr txBox="1"/>
          <p:nvPr>
            <p:ph idx="1" type="body"/>
          </p:nvPr>
        </p:nvSpPr>
        <p:spPr>
          <a:xfrm>
            <a:off x="464100" y="13048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Purpose: </a:t>
            </a:r>
            <a:r>
              <a:rPr lang="en">
                <a:solidFill>
                  <a:schemeClr val="dk1"/>
                </a:solidFill>
              </a:rPr>
              <a:t>given</a:t>
            </a:r>
            <a:r>
              <a:rPr b="1" lang="en">
                <a:solidFill>
                  <a:schemeClr val="dk1"/>
                </a:solidFill>
              </a:rPr>
              <a:t> </a:t>
            </a:r>
            <a:r>
              <a:rPr lang="en">
                <a:solidFill>
                  <a:schemeClr val="dk1"/>
                </a:solidFill>
              </a:rPr>
              <a:t>travel times exhibit discernible variation across scenarios, we further model out how these times are dependent on the respective scenarios</a:t>
            </a:r>
            <a:endParaRPr>
              <a:solidFill>
                <a:schemeClr val="dk1"/>
              </a:solidFill>
            </a:endParaRPr>
          </a:p>
          <a:p>
            <a:pPr indent="0" lvl="0" marL="0" rtl="0" algn="l">
              <a:spcBef>
                <a:spcPts val="1200"/>
              </a:spcBef>
              <a:spcAft>
                <a:spcPts val="0"/>
              </a:spcAft>
              <a:buNone/>
            </a:pPr>
            <a:r>
              <a:rPr b="1" lang="en">
                <a:solidFill>
                  <a:schemeClr val="dk1"/>
                </a:solidFill>
              </a:rPr>
              <a:t>Method: </a:t>
            </a:r>
            <a:r>
              <a:rPr lang="en">
                <a:solidFill>
                  <a:schemeClr val="dk1"/>
                </a:solidFill>
              </a:rPr>
              <a:t>our tool of choice is the Linear Mixed Model (LMM) implemented using the </a:t>
            </a:r>
            <a:r>
              <a:rPr i="1" lang="en">
                <a:solidFill>
                  <a:schemeClr val="dk1"/>
                </a:solidFill>
              </a:rPr>
              <a:t>lme4::lmer()</a:t>
            </a:r>
            <a:r>
              <a:rPr lang="en">
                <a:solidFill>
                  <a:schemeClr val="dk1"/>
                </a:solidFill>
              </a:rPr>
              <a:t> function in R</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Travel Time with LMM (cont.)</a:t>
            </a:r>
            <a:endParaRPr/>
          </a:p>
        </p:txBody>
      </p:sp>
      <p:sp>
        <p:nvSpPr>
          <p:cNvPr id="193" name="Google Shape;193;p33"/>
          <p:cNvSpPr txBox="1"/>
          <p:nvPr>
            <p:ph idx="1" type="body"/>
          </p:nvPr>
        </p:nvSpPr>
        <p:spPr>
          <a:xfrm>
            <a:off x="478025" y="1312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Model: </a:t>
            </a:r>
            <a:r>
              <a:rPr lang="en">
                <a:solidFill>
                  <a:schemeClr val="dk1"/>
                </a:solidFill>
              </a:rPr>
              <a:t>include the response variable travel time (</a:t>
            </a:r>
            <a:r>
              <a:rPr b="1" i="1" lang="en">
                <a:solidFill>
                  <a:schemeClr val="dk1"/>
                </a:solidFill>
              </a:rPr>
              <a:t>tt</a:t>
            </a:r>
            <a:r>
              <a:rPr lang="en">
                <a:solidFill>
                  <a:schemeClr val="dk1"/>
                </a:solidFill>
              </a:rPr>
              <a:t>), a fixed effect (</a:t>
            </a:r>
            <a:r>
              <a:rPr b="1" i="1" lang="en">
                <a:solidFill>
                  <a:schemeClr val="dk1"/>
                </a:solidFill>
              </a:rPr>
              <a:t>scenario</a:t>
            </a:r>
            <a:r>
              <a:rPr lang="en">
                <a:solidFill>
                  <a:schemeClr val="dk1"/>
                </a:solidFill>
              </a:rPr>
              <a:t>), a random effect (</a:t>
            </a:r>
            <a:r>
              <a:rPr b="1" i="1" lang="en">
                <a:solidFill>
                  <a:schemeClr val="dk1"/>
                </a:solidFill>
              </a:rPr>
              <a:t>(1 | eventID)</a:t>
            </a:r>
            <a:r>
              <a:rPr lang="en">
                <a:solidFill>
                  <a:schemeClr val="dk1"/>
                </a:solidFill>
              </a:rPr>
              <a:t>), and additional </a:t>
            </a:r>
            <a:r>
              <a:rPr b="1" i="1" lang="en">
                <a:solidFill>
                  <a:schemeClr val="dk1"/>
                </a:solidFill>
              </a:rPr>
              <a:t>covariates</a:t>
            </a:r>
            <a:r>
              <a:rPr lang="en">
                <a:solidFill>
                  <a:schemeClr val="dk1"/>
                </a:solidFill>
              </a:rPr>
              <a:t>, such as time of day, season, system load</a:t>
            </a:r>
            <a:endParaRPr>
              <a:solidFill>
                <a:schemeClr val="dk1"/>
              </a:solidFill>
            </a:endParaRPr>
          </a:p>
          <a:p>
            <a:pPr indent="0" lvl="0" marL="0" rtl="0" algn="l">
              <a:spcBef>
                <a:spcPts val="1200"/>
              </a:spcBef>
              <a:spcAft>
                <a:spcPts val="0"/>
              </a:spcAft>
              <a:buNone/>
            </a:pPr>
            <a:r>
              <a:rPr b="1" lang="en">
                <a:solidFill>
                  <a:schemeClr val="dk1"/>
                </a:solidFill>
              </a:rPr>
              <a:t>Interpretation:</a:t>
            </a:r>
            <a:r>
              <a:rPr lang="en">
                <a:solidFill>
                  <a:schemeClr val="dk1"/>
                </a:solidFill>
              </a:rPr>
              <a:t> LMM allows us to comprehensively consider both fixed and random effects, offering a holistic perspective on travel time dynamics</a:t>
            </a:r>
            <a:endParaRPr>
              <a:solidFill>
                <a:schemeClr val="dk1"/>
              </a:solidFill>
            </a:endParaRPr>
          </a:p>
          <a:p>
            <a:pPr indent="0" lvl="0" marL="0" rtl="0" algn="l">
              <a:spcBef>
                <a:spcPts val="1200"/>
              </a:spcBef>
              <a:spcAft>
                <a:spcPts val="0"/>
              </a:spcAft>
              <a:buNone/>
            </a:pPr>
            <a:r>
              <a:t/>
            </a:r>
            <a:endParaRPr b="1">
              <a:solidFill>
                <a:schemeClr val="dk1"/>
              </a:solidFill>
            </a:endParaRPr>
          </a:p>
          <a:p>
            <a:pPr indent="0" lvl="0" marL="0" rtl="0" algn="l">
              <a:spcBef>
                <a:spcPts val="1200"/>
              </a:spcBef>
              <a:spcAft>
                <a:spcPts val="1200"/>
              </a:spcAft>
              <a:buNone/>
            </a:pPr>
            <a:r>
              <a:t/>
            </a:r>
            <a:endParaRPr b="1">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Data</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data originates from written charts made by EMS provider. </a:t>
            </a:r>
            <a:endParaRPr/>
          </a:p>
          <a:p>
            <a:pPr indent="-342900" lvl="0" marL="457200" rtl="0" algn="l">
              <a:spcBef>
                <a:spcPts val="0"/>
              </a:spcBef>
              <a:spcAft>
                <a:spcPts val="0"/>
              </a:spcAft>
              <a:buSzPts val="1800"/>
              <a:buChar char="-"/>
            </a:pPr>
            <a:r>
              <a:rPr lang="en"/>
              <a:t>The dates of each trip have been manipulated into a mock dataset to protect patients’ privacy. </a:t>
            </a:r>
            <a:endParaRPr/>
          </a:p>
          <a:p>
            <a:pPr indent="-317500" lvl="1" marL="914400" rtl="0" algn="l">
              <a:spcBef>
                <a:spcPts val="0"/>
              </a:spcBef>
              <a:spcAft>
                <a:spcPts val="0"/>
              </a:spcAft>
              <a:buSzPts val="1400"/>
              <a:buChar char="-"/>
            </a:pPr>
            <a:r>
              <a:rPr lang="en"/>
              <a:t>Each row represents a single trip with details such as the dispatch station, the coordinates of the patient's address, various logged times (dispatch, enroute, arrival to site, leaving site, arriving at hospital, and clear time), and other details about the trip.</a:t>
            </a:r>
            <a:endParaRPr/>
          </a:p>
          <a:p>
            <a:pPr indent="-342900" lvl="0" marL="457200" rtl="0" algn="l">
              <a:spcBef>
                <a:spcPts val="0"/>
              </a:spcBef>
              <a:spcAft>
                <a:spcPts val="0"/>
              </a:spcAft>
              <a:buSzPts val="1800"/>
              <a:buChar char="-"/>
            </a:pPr>
            <a:r>
              <a:rPr lang="en"/>
              <a:t>We can use this information to </a:t>
            </a:r>
            <a:r>
              <a:rPr lang="en"/>
              <a:t>analyze travel times, the associated system load, and assess different station location and vehicle allocation scenarios.</a:t>
            </a:r>
            <a:endParaRPr/>
          </a:p>
        </p:txBody>
      </p:sp>
      <p:pic>
        <p:nvPicPr>
          <p:cNvPr id="70" name="Google Shape;70;p15"/>
          <p:cNvPicPr preferRelativeResize="0"/>
          <p:nvPr/>
        </p:nvPicPr>
        <p:blipFill rotWithShape="1">
          <a:blip r:embed="rId4">
            <a:alphaModFix/>
          </a:blip>
          <a:srcRect b="0" l="249" r="0" t="0"/>
          <a:stretch/>
        </p:blipFill>
        <p:spPr>
          <a:xfrm>
            <a:off x="1382950" y="3702850"/>
            <a:ext cx="6473349" cy="1165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Scenarios Overview</a:t>
            </a:r>
            <a:endParaRPr/>
          </a:p>
        </p:txBody>
      </p:sp>
      <p:graphicFrame>
        <p:nvGraphicFramePr>
          <p:cNvPr id="76" name="Google Shape;76;p16"/>
          <p:cNvGraphicFramePr/>
          <p:nvPr/>
        </p:nvGraphicFramePr>
        <p:xfrm>
          <a:off x="848700" y="1976125"/>
          <a:ext cx="3000000" cy="3000000"/>
        </p:xfrm>
        <a:graphic>
          <a:graphicData uri="http://schemas.openxmlformats.org/drawingml/2006/table">
            <a:tbl>
              <a:tblPr>
                <a:noFill/>
                <a:tableStyleId>{8B635690-0098-412D-AC11-4030AFA7ED75}</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en"/>
                        <a:t>Scenarios</a:t>
                      </a:r>
                      <a:endParaRPr/>
                    </a:p>
                  </a:txBody>
                  <a:tcPr marT="91425" marB="91425" marR="91425" marL="91425"/>
                </a:tc>
                <a:tc>
                  <a:txBody>
                    <a:bodyPr/>
                    <a:lstStyle/>
                    <a:p>
                      <a:pPr indent="0" lvl="0" marL="0" rtl="0" algn="l">
                        <a:spcBef>
                          <a:spcPts val="0"/>
                        </a:spcBef>
                        <a:spcAft>
                          <a:spcPts val="0"/>
                        </a:spcAft>
                        <a:buNone/>
                      </a:pPr>
                      <a:r>
                        <a:rPr lang="en"/>
                        <a:t>S</a:t>
                      </a:r>
                      <a:r>
                        <a:rPr lang="en"/>
                        <a:t>0 (Current)</a:t>
                      </a:r>
                      <a:endParaRPr/>
                    </a:p>
                  </a:txBody>
                  <a:tcPr marT="91425" marB="91425" marR="91425" marL="91425"/>
                </a:tc>
                <a:tc>
                  <a:txBody>
                    <a:bodyPr/>
                    <a:lstStyle/>
                    <a:p>
                      <a:pPr indent="0" lvl="0" marL="0" rtl="0" algn="l">
                        <a:spcBef>
                          <a:spcPts val="0"/>
                        </a:spcBef>
                        <a:spcAft>
                          <a:spcPts val="0"/>
                        </a:spcAft>
                        <a:buNone/>
                      </a:pPr>
                      <a:r>
                        <a:rPr lang="en"/>
                        <a:t>S</a:t>
                      </a:r>
                      <a:r>
                        <a:rPr lang="en"/>
                        <a:t>1</a:t>
                      </a:r>
                      <a:endParaRPr/>
                    </a:p>
                  </a:txBody>
                  <a:tcPr marT="91425" marB="91425" marR="91425" marL="91425"/>
                </a:tc>
                <a:tc>
                  <a:txBody>
                    <a:bodyPr/>
                    <a:lstStyle/>
                    <a:p>
                      <a:pPr indent="0" lvl="0" marL="0" rtl="0" algn="l">
                        <a:spcBef>
                          <a:spcPts val="0"/>
                        </a:spcBef>
                        <a:spcAft>
                          <a:spcPts val="0"/>
                        </a:spcAft>
                        <a:buNone/>
                      </a:pPr>
                      <a:r>
                        <a:rPr lang="en"/>
                        <a:t>S</a:t>
                      </a:r>
                      <a:r>
                        <a:rPr lang="en"/>
                        <a:t>2 </a:t>
                      </a:r>
                      <a:endParaRPr/>
                    </a:p>
                  </a:txBody>
                  <a:tcPr marT="91425" marB="91425" marR="91425" marL="91425"/>
                </a:tc>
                <a:tc>
                  <a:txBody>
                    <a:bodyPr/>
                    <a:lstStyle/>
                    <a:p>
                      <a:pPr indent="0" lvl="0" marL="0" rtl="0" algn="l">
                        <a:spcBef>
                          <a:spcPts val="0"/>
                        </a:spcBef>
                        <a:spcAft>
                          <a:spcPts val="0"/>
                        </a:spcAft>
                        <a:buNone/>
                      </a:pPr>
                      <a:r>
                        <a:rPr lang="en"/>
                        <a:t>S</a:t>
                      </a:r>
                      <a:r>
                        <a:rPr lang="en"/>
                        <a:t>3</a:t>
                      </a:r>
                      <a:endParaRPr/>
                    </a:p>
                  </a:txBody>
                  <a:tcPr marT="91425" marB="91425" marR="91425" marL="91425"/>
                </a:tc>
                <a:tc>
                  <a:txBody>
                    <a:bodyPr/>
                    <a:lstStyle/>
                    <a:p>
                      <a:pPr indent="0" lvl="0" marL="0" rtl="0" algn="l">
                        <a:spcBef>
                          <a:spcPts val="0"/>
                        </a:spcBef>
                        <a:spcAft>
                          <a:spcPts val="0"/>
                        </a:spcAft>
                        <a:buNone/>
                      </a:pPr>
                      <a:r>
                        <a:rPr lang="en"/>
                        <a:t>S</a:t>
                      </a:r>
                      <a:r>
                        <a:rPr lang="en"/>
                        <a:t>4</a:t>
                      </a:r>
                      <a:endParaRPr/>
                    </a:p>
                  </a:txBody>
                  <a:tcPr marT="91425" marB="91425" marR="91425" marL="91425"/>
                </a:tc>
              </a:tr>
              <a:tr h="381000">
                <a:tc>
                  <a:txBody>
                    <a:bodyPr/>
                    <a:lstStyle/>
                    <a:p>
                      <a:pPr indent="0" lvl="0" marL="0" rtl="0" algn="l">
                        <a:spcBef>
                          <a:spcPts val="0"/>
                        </a:spcBef>
                        <a:spcAft>
                          <a:spcPts val="0"/>
                        </a:spcAft>
                        <a:buNone/>
                      </a:pPr>
                      <a:r>
                        <a:rPr lang="en"/>
                        <a:t>Far North</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Near North</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81000">
                <a:tc>
                  <a:txBody>
                    <a:bodyPr/>
                    <a:lstStyle/>
                    <a:p>
                      <a:pPr indent="0" lvl="0" marL="0" rtl="0" algn="l">
                        <a:spcBef>
                          <a:spcPts val="0"/>
                        </a:spcBef>
                        <a:spcAft>
                          <a:spcPts val="0"/>
                        </a:spcAft>
                        <a:buNone/>
                      </a:pPr>
                      <a:r>
                        <a:rPr lang="en"/>
                        <a:t>Central</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81000">
                <a:tc>
                  <a:txBody>
                    <a:bodyPr/>
                    <a:lstStyle/>
                    <a:p>
                      <a:pPr indent="0" lvl="0" marL="0" rtl="0" algn="l">
                        <a:spcBef>
                          <a:spcPts val="0"/>
                        </a:spcBef>
                        <a:spcAft>
                          <a:spcPts val="0"/>
                        </a:spcAft>
                        <a:buNone/>
                      </a:pPr>
                      <a:r>
                        <a:rPr lang="en"/>
                        <a:t>South</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bl>
          </a:graphicData>
        </a:graphic>
      </p:graphicFrame>
      <p:sp>
        <p:nvSpPr>
          <p:cNvPr id="77" name="Google Shape;77;p16"/>
          <p:cNvSpPr txBox="1"/>
          <p:nvPr/>
        </p:nvSpPr>
        <p:spPr>
          <a:xfrm>
            <a:off x="481325" y="1211025"/>
            <a:ext cx="772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data has</a:t>
            </a:r>
            <a:r>
              <a:rPr lang="en"/>
              <a:t> 5 reasonable scenarios to perform our analysis on. We have 4 total ambulances with 4 different stations- Near North, Far North, Central, and South.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Proposed Analysis Pipeline</a:t>
            </a:r>
            <a:endParaRPr/>
          </a:p>
          <a:p>
            <a:pPr indent="0" lvl="0" marL="0" rtl="0" algn="l">
              <a:spcBef>
                <a:spcPts val="0"/>
              </a:spcBef>
              <a:spcAft>
                <a:spcPts val="0"/>
              </a:spcAft>
              <a:buNone/>
            </a:pPr>
            <a:r>
              <a:t/>
            </a:r>
            <a:endParaRPr/>
          </a:p>
        </p:txBody>
      </p:sp>
      <p:pic>
        <p:nvPicPr>
          <p:cNvPr id="83" name="Google Shape;83;p17"/>
          <p:cNvPicPr preferRelativeResize="0"/>
          <p:nvPr/>
        </p:nvPicPr>
        <p:blipFill rotWithShape="1">
          <a:blip r:embed="rId3">
            <a:alphaModFix/>
          </a:blip>
          <a:srcRect b="30613" l="0" r="0" t="0"/>
          <a:stretch/>
        </p:blipFill>
        <p:spPr>
          <a:xfrm>
            <a:off x="1275500" y="962500"/>
            <a:ext cx="7245624" cy="385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Preparation </a:t>
            </a:r>
            <a:endParaRPr/>
          </a:p>
        </p:txBody>
      </p:sp>
      <p:sp>
        <p:nvSpPr>
          <p:cNvPr id="89" name="Google Shape;89;p18"/>
          <p:cNvSpPr txBox="1"/>
          <p:nvPr>
            <p:ph idx="1" type="body"/>
          </p:nvPr>
        </p:nvSpPr>
        <p:spPr>
          <a:xfrm>
            <a:off x="311700" y="964025"/>
            <a:ext cx="7731300" cy="364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Data Quality Check:</a:t>
            </a:r>
            <a:endParaRPr sz="1400"/>
          </a:p>
          <a:p>
            <a:pPr indent="-317500" lvl="0" marL="457200" rtl="0" algn="l">
              <a:spcBef>
                <a:spcPts val="1200"/>
              </a:spcBef>
              <a:spcAft>
                <a:spcPts val="0"/>
              </a:spcAft>
              <a:buSzPts val="1400"/>
              <a:buChar char="●"/>
            </a:pPr>
            <a:r>
              <a:rPr lang="en" sz="1400"/>
              <a:t>Decide whether to include data with atypical features</a:t>
            </a:r>
            <a:endParaRPr sz="1400"/>
          </a:p>
          <a:p>
            <a:pPr indent="-317500" lvl="1" marL="914400" rtl="0" algn="l">
              <a:spcBef>
                <a:spcPts val="0"/>
              </a:spcBef>
              <a:spcAft>
                <a:spcPts val="0"/>
              </a:spcAft>
              <a:buSzPts val="1400"/>
              <a:buChar char="○"/>
            </a:pPr>
            <a:r>
              <a:rPr lang="en"/>
              <a:t>Example: </a:t>
            </a:r>
            <a:r>
              <a:rPr lang="en" sz="1400"/>
              <a:t>calls outside Vance County Boundaries</a:t>
            </a:r>
            <a:endParaRPr/>
          </a:p>
          <a:p>
            <a:pPr indent="-317500" lvl="0" marL="457200" rtl="0" algn="l">
              <a:spcBef>
                <a:spcPts val="0"/>
              </a:spcBef>
              <a:spcAft>
                <a:spcPts val="0"/>
              </a:spcAft>
              <a:buSzPts val="1400"/>
              <a:buChar char="●"/>
            </a:pPr>
            <a:r>
              <a:rPr lang="en" sz="1400"/>
              <a:t>Determine how frequently expected dispatch rules are followed</a:t>
            </a:r>
            <a:endParaRPr sz="1400"/>
          </a:p>
          <a:p>
            <a:pPr indent="-317500" lvl="1" marL="914400" rtl="0" algn="l">
              <a:spcBef>
                <a:spcPts val="0"/>
              </a:spcBef>
              <a:spcAft>
                <a:spcPts val="0"/>
              </a:spcAft>
              <a:buSzPts val="1400"/>
              <a:buChar char="○"/>
            </a:pPr>
            <a:r>
              <a:rPr lang="en"/>
              <a:t>Example: all calls are addressed by an ambulance from nearest station, if there is an ambulance available</a:t>
            </a:r>
            <a:endParaRPr sz="1400"/>
          </a:p>
          <a:p>
            <a:pPr indent="0" lvl="0" marL="0" rtl="0" algn="l">
              <a:spcBef>
                <a:spcPts val="1200"/>
              </a:spcBef>
              <a:spcAft>
                <a:spcPts val="0"/>
              </a:spcAft>
              <a:buNone/>
            </a:pPr>
            <a:r>
              <a:rPr lang="en" sz="1400"/>
              <a:t>Recommended Initial Analysis of Temporal and Spatial Patterns</a:t>
            </a:r>
            <a:r>
              <a:rPr lang="en" sz="1400"/>
              <a:t>:</a:t>
            </a:r>
            <a:endParaRPr sz="1400"/>
          </a:p>
          <a:p>
            <a:pPr indent="-317500" lvl="0" marL="457200" rtl="0" algn="l">
              <a:spcBef>
                <a:spcPts val="1200"/>
              </a:spcBef>
              <a:spcAft>
                <a:spcPts val="0"/>
              </a:spcAft>
              <a:buSzPts val="1400"/>
              <a:buChar char="●"/>
            </a:pPr>
            <a:r>
              <a:rPr lang="en" sz="1400"/>
              <a:t>Average distance and travel time from a call to each station </a:t>
            </a:r>
            <a:endParaRPr sz="1400"/>
          </a:p>
          <a:p>
            <a:pPr indent="-317500" lvl="0" marL="457200" rtl="0" algn="l">
              <a:spcBef>
                <a:spcPts val="0"/>
              </a:spcBef>
              <a:spcAft>
                <a:spcPts val="0"/>
              </a:spcAft>
              <a:buSzPts val="1400"/>
              <a:buChar char="●"/>
            </a:pPr>
            <a:r>
              <a:rPr lang="en" sz="1400"/>
              <a:t>Call volume for each region (North, Central, and South)</a:t>
            </a:r>
            <a:endParaRPr sz="1400"/>
          </a:p>
          <a:p>
            <a:pPr indent="-317500" lvl="0" marL="457200" rtl="0" algn="l">
              <a:spcBef>
                <a:spcPts val="0"/>
              </a:spcBef>
              <a:spcAft>
                <a:spcPts val="0"/>
              </a:spcAft>
              <a:buSzPts val="1400"/>
              <a:buChar char="●"/>
            </a:pPr>
            <a:r>
              <a:rPr lang="en" sz="1400"/>
              <a:t>For each region, call volume and average travel time by:</a:t>
            </a:r>
            <a:endParaRPr sz="1400"/>
          </a:p>
          <a:p>
            <a:pPr indent="-317500" lvl="1" marL="914400" rtl="0" algn="l">
              <a:spcBef>
                <a:spcPts val="0"/>
              </a:spcBef>
              <a:spcAft>
                <a:spcPts val="0"/>
              </a:spcAft>
              <a:buSzPts val="1400"/>
              <a:buChar char="○"/>
            </a:pPr>
            <a:r>
              <a:rPr lang="en"/>
              <a:t>Hour of the day</a:t>
            </a:r>
            <a:endParaRPr/>
          </a:p>
          <a:p>
            <a:pPr indent="-317500" lvl="1" marL="914400" rtl="0" algn="l">
              <a:spcBef>
                <a:spcPts val="0"/>
              </a:spcBef>
              <a:spcAft>
                <a:spcPts val="0"/>
              </a:spcAft>
              <a:buSzPts val="1400"/>
              <a:buChar char="○"/>
            </a:pPr>
            <a:r>
              <a:rPr lang="en"/>
              <a:t>Day of the week</a:t>
            </a:r>
            <a:endParaRPr/>
          </a:p>
          <a:p>
            <a:pPr indent="-317500" lvl="1" marL="914400" rtl="0" algn="l">
              <a:spcBef>
                <a:spcPts val="0"/>
              </a:spcBef>
              <a:spcAft>
                <a:spcPts val="0"/>
              </a:spcAft>
              <a:buSzPts val="1400"/>
              <a:buChar char="○"/>
            </a:pPr>
            <a:r>
              <a:rPr lang="en"/>
              <a:t>Month of the year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Google Distance Matrix API Background</a:t>
            </a:r>
            <a:endParaRPr/>
          </a:p>
        </p:txBody>
      </p:sp>
      <p:sp>
        <p:nvSpPr>
          <p:cNvPr id="95" name="Google Shape;95;p19"/>
          <p:cNvSpPr txBox="1"/>
          <p:nvPr>
            <p:ph idx="1" type="body"/>
          </p:nvPr>
        </p:nvSpPr>
        <p:spPr>
          <a:xfrm>
            <a:off x="311700" y="1076275"/>
            <a:ext cx="8520600" cy="3707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Simple implementation of Google package for calculating distance estimates</a:t>
            </a:r>
            <a:endParaRPr/>
          </a:p>
          <a:p>
            <a:pPr indent="-342900" lvl="0" marL="457200" rtl="0" algn="l">
              <a:spcBef>
                <a:spcPts val="0"/>
              </a:spcBef>
              <a:spcAft>
                <a:spcPts val="0"/>
              </a:spcAft>
              <a:buSzPts val="1800"/>
              <a:buChar char="●"/>
            </a:pPr>
            <a:r>
              <a:rPr lang="en"/>
              <a:t>Takes multiple origin and destination locations </a:t>
            </a:r>
            <a:endParaRPr/>
          </a:p>
          <a:p>
            <a:pPr indent="-342900" lvl="0" marL="457200" rtl="0" algn="l">
              <a:spcBef>
                <a:spcPts val="0"/>
              </a:spcBef>
              <a:spcAft>
                <a:spcPts val="0"/>
              </a:spcAft>
              <a:buSzPts val="1800"/>
              <a:buChar char="●"/>
            </a:pPr>
            <a:r>
              <a:rPr lang="en"/>
              <a:t>Returns a </a:t>
            </a:r>
            <a:r>
              <a:rPr lang="en"/>
              <a:t>matrix</a:t>
            </a:r>
            <a:r>
              <a:rPr lang="en"/>
              <a:t> of expected travel times and distances</a:t>
            </a:r>
            <a:endParaRPr/>
          </a:p>
          <a:p>
            <a:pPr indent="-342900" lvl="0" marL="457200" rtl="0" algn="l">
              <a:spcBef>
                <a:spcPts val="0"/>
              </a:spcBef>
              <a:spcAft>
                <a:spcPts val="0"/>
              </a:spcAft>
              <a:buSzPts val="1800"/>
              <a:buChar char="●"/>
            </a:pPr>
            <a:r>
              <a:rPr lang="en"/>
              <a:t>Travel time estimations can be adjusted with parameter manipulation</a:t>
            </a:r>
            <a:endParaRPr/>
          </a:p>
          <a:p>
            <a:pPr indent="-342900" lvl="0" marL="457200" rtl="0" algn="l">
              <a:spcBef>
                <a:spcPts val="0"/>
              </a:spcBef>
              <a:spcAft>
                <a:spcPts val="0"/>
              </a:spcAft>
              <a:buSzPts val="1800"/>
              <a:buChar char="●"/>
            </a:pPr>
            <a:r>
              <a:rPr lang="en"/>
              <a:t>Parameter options include:</a:t>
            </a:r>
            <a:endParaRPr/>
          </a:p>
          <a:p>
            <a:pPr indent="-317500" lvl="1" marL="914400" rtl="0" algn="l">
              <a:spcBef>
                <a:spcPts val="0"/>
              </a:spcBef>
              <a:spcAft>
                <a:spcPts val="0"/>
              </a:spcAft>
              <a:buSzPts val="1400"/>
              <a:buChar char="○"/>
            </a:pPr>
            <a:r>
              <a:rPr lang="en"/>
              <a:t>Traffic Model Specifics – Optimistic, Pessimistic, Best Guess, Green light</a:t>
            </a:r>
            <a:endParaRPr/>
          </a:p>
          <a:p>
            <a:pPr indent="-317500" lvl="1" marL="914400" rtl="0" algn="l">
              <a:spcBef>
                <a:spcPts val="0"/>
              </a:spcBef>
              <a:spcAft>
                <a:spcPts val="0"/>
              </a:spcAft>
              <a:buSzPts val="1400"/>
              <a:buChar char="○"/>
            </a:pPr>
            <a:r>
              <a:rPr lang="en"/>
              <a:t>Outputs will be adjusted based on a ‘duration in traffic’ estimate depending on the traffic input parameter to adjust expectations to more accurate real-life scenarios</a:t>
            </a:r>
            <a:endParaRPr/>
          </a:p>
          <a:p>
            <a:pPr indent="-342900" lvl="0" marL="457200" rtl="0" algn="l">
              <a:spcBef>
                <a:spcPts val="0"/>
              </a:spcBef>
              <a:spcAft>
                <a:spcPts val="0"/>
              </a:spcAft>
              <a:buSzPts val="1800"/>
              <a:buChar char="●"/>
            </a:pPr>
            <a:r>
              <a:rPr lang="en"/>
              <a:t>Expected durations for trips can only be projected on future dates. This could cause potential distortions to trip estimates and introduce confounders</a:t>
            </a:r>
            <a:endParaRPr/>
          </a:p>
          <a:p>
            <a:pPr indent="0" lvl="0" marL="0" rtl="0" algn="l">
              <a:spcBef>
                <a:spcPts val="1200"/>
              </a:spcBef>
              <a:spcAft>
                <a:spcPts val="1200"/>
              </a:spcAft>
              <a:buNone/>
            </a:pPr>
            <a:r>
              <a:rPr lang="en"/>
              <a:t>To reference the documentation for the Google Distance Matrix API click </a:t>
            </a:r>
            <a:r>
              <a:rPr lang="en" u="sng">
                <a:solidFill>
                  <a:schemeClr val="hlink"/>
                </a:solidFill>
                <a:hlinkClick r:id="rId3"/>
              </a:rPr>
              <a:t>here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API Bandwidth Limitation</a:t>
            </a:r>
            <a:endParaRPr/>
          </a:p>
        </p:txBody>
      </p:sp>
      <p:sp>
        <p:nvSpPr>
          <p:cNvPr id="101" name="Google Shape;101;p20"/>
          <p:cNvSpPr txBox="1"/>
          <p:nvPr>
            <p:ph idx="1" type="body"/>
          </p:nvPr>
        </p:nvSpPr>
        <p:spPr>
          <a:xfrm>
            <a:off x="-55075" y="1017725"/>
            <a:ext cx="3601800" cy="3718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solidFill>
                  <a:schemeClr val="dk1"/>
                </a:solidFill>
              </a:rPr>
              <a:t>L</a:t>
            </a:r>
            <a:r>
              <a:rPr lang="en" sz="1400">
                <a:solidFill>
                  <a:schemeClr val="dk1"/>
                </a:solidFill>
              </a:rPr>
              <a:t>imited bandwidth available when making calls/requests to API</a:t>
            </a:r>
            <a:endParaRPr sz="1400">
              <a:solidFill>
                <a:schemeClr val="dk1"/>
              </a:solidFill>
            </a:endParaRPr>
          </a:p>
          <a:p>
            <a:pPr indent="-317500" lvl="1" marL="914400" rtl="0" algn="l">
              <a:spcBef>
                <a:spcPts val="0"/>
              </a:spcBef>
              <a:spcAft>
                <a:spcPts val="0"/>
              </a:spcAft>
              <a:buSzPts val="1400"/>
              <a:buChar char="○"/>
            </a:pPr>
            <a:r>
              <a:rPr lang="en">
                <a:solidFill>
                  <a:schemeClr val="dk1"/>
                </a:solidFill>
              </a:rPr>
              <a:t>Full analysis requires numerous individual requests separated by brief time delays</a:t>
            </a:r>
            <a:endParaRPr>
              <a:solidFill>
                <a:schemeClr val="dk1"/>
              </a:solidFill>
            </a:endParaRPr>
          </a:p>
          <a:p>
            <a:pPr indent="-317500" lvl="0" marL="457200" rtl="0" algn="l">
              <a:spcBef>
                <a:spcPts val="0"/>
              </a:spcBef>
              <a:spcAft>
                <a:spcPts val="0"/>
              </a:spcAft>
              <a:buSzPts val="1400"/>
              <a:buChar char="●"/>
            </a:pPr>
            <a:r>
              <a:rPr lang="en" sz="1400">
                <a:solidFill>
                  <a:schemeClr val="dk1"/>
                </a:solidFill>
              </a:rPr>
              <a:t>Example: “Sys.sleep(0.5)” </a:t>
            </a:r>
            <a:endParaRPr sz="1400">
              <a:solidFill>
                <a:schemeClr val="dk1"/>
              </a:solidFill>
            </a:endParaRPr>
          </a:p>
          <a:p>
            <a:pPr indent="-317500" lvl="1" marL="914400" rtl="0" algn="l">
              <a:spcBef>
                <a:spcPts val="0"/>
              </a:spcBef>
              <a:spcAft>
                <a:spcPts val="0"/>
              </a:spcAft>
              <a:buSzPts val="1400"/>
              <a:buChar char="○"/>
            </a:pPr>
            <a:r>
              <a:rPr lang="en">
                <a:solidFill>
                  <a:schemeClr val="dk1"/>
                </a:solidFill>
              </a:rPr>
              <a:t>Introduces brief pause at end of each iteration of for-loop</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Used in Best Guess, Pessimistic, Optimistic, Green Light scenarios</a:t>
            </a:r>
            <a:endParaRPr>
              <a:solidFill>
                <a:schemeClr val="dk1"/>
              </a:solidFill>
            </a:endParaRPr>
          </a:p>
          <a:p>
            <a:pPr indent="-317500" lvl="1" marL="914400" rtl="0" algn="l">
              <a:spcBef>
                <a:spcPts val="0"/>
              </a:spcBef>
              <a:spcAft>
                <a:spcPts val="0"/>
              </a:spcAft>
              <a:buSzPts val="1400"/>
              <a:buChar char="○"/>
            </a:pPr>
            <a:r>
              <a:rPr lang="en">
                <a:solidFill>
                  <a:schemeClr val="dk1"/>
                </a:solidFill>
              </a:rPr>
              <a:t>Pause provides API sufficient processing time</a:t>
            </a:r>
            <a:endParaRPr>
              <a:solidFill>
                <a:schemeClr val="dk1"/>
              </a:solidFill>
            </a:endParaRPr>
          </a:p>
          <a:p>
            <a:pPr indent="-317500" lvl="0" marL="457200" rtl="0" algn="l">
              <a:spcBef>
                <a:spcPts val="0"/>
              </a:spcBef>
              <a:spcAft>
                <a:spcPts val="0"/>
              </a:spcAft>
              <a:buSzPts val="1400"/>
              <a:buChar char="●"/>
            </a:pPr>
            <a:r>
              <a:rPr lang="en" sz="1400">
                <a:solidFill>
                  <a:schemeClr val="dk1"/>
                </a:solidFill>
              </a:rPr>
              <a:t>Run code overnight</a:t>
            </a:r>
            <a:endParaRPr sz="1400"/>
          </a:p>
        </p:txBody>
      </p:sp>
      <p:pic>
        <p:nvPicPr>
          <p:cNvPr id="102" name="Google Shape;102;p20"/>
          <p:cNvPicPr preferRelativeResize="0"/>
          <p:nvPr/>
        </p:nvPicPr>
        <p:blipFill>
          <a:blip r:embed="rId3">
            <a:alphaModFix/>
          </a:blip>
          <a:stretch>
            <a:fillRect/>
          </a:stretch>
        </p:blipFill>
        <p:spPr>
          <a:xfrm>
            <a:off x="4426950" y="1444488"/>
            <a:ext cx="4614625" cy="2832375"/>
          </a:xfrm>
          <a:prstGeom prst="rect">
            <a:avLst/>
          </a:prstGeom>
          <a:noFill/>
          <a:ln>
            <a:noFill/>
          </a:ln>
        </p:spPr>
      </p:pic>
      <p:sp>
        <p:nvSpPr>
          <p:cNvPr id="103" name="Google Shape;103;p20"/>
          <p:cNvSpPr/>
          <p:nvPr/>
        </p:nvSpPr>
        <p:spPr>
          <a:xfrm>
            <a:off x="4200175" y="1938450"/>
            <a:ext cx="275400" cy="22578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4" name="Google Shape;104;p20"/>
          <p:cNvSpPr txBox="1"/>
          <p:nvPr/>
        </p:nvSpPr>
        <p:spPr>
          <a:xfrm rot="1256">
            <a:off x="3455500" y="2825549"/>
            <a:ext cx="821100" cy="3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for-loop</a:t>
            </a:r>
            <a:endParaRPr>
              <a:solidFill>
                <a:srgbClr val="FF0000"/>
              </a:solidFill>
            </a:endParaRPr>
          </a:p>
        </p:txBody>
      </p:sp>
      <p:pic>
        <p:nvPicPr>
          <p:cNvPr descr="File:Red oval.svg - Wikipedia" id="105" name="Google Shape;105;p20"/>
          <p:cNvPicPr preferRelativeResize="0"/>
          <p:nvPr/>
        </p:nvPicPr>
        <p:blipFill rotWithShape="1">
          <a:blip r:embed="rId4">
            <a:alphaModFix/>
          </a:blip>
          <a:srcRect b="25694" l="0" r="0" t="18314"/>
          <a:stretch/>
        </p:blipFill>
        <p:spPr>
          <a:xfrm>
            <a:off x="4545650" y="3818475"/>
            <a:ext cx="1257676" cy="377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