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Nunito-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93f2c5b87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93f2c5b87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93f170d31a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93f170d31a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943eac503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943eac503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93f2c5b875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93f2c5b875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93f2c5b875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93f2c5b875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93f170d31a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93f170d31a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Turbulence is one of the fascinating topics in the research in fluid dynamics. It is characterized by its chaotic motion, rapid fluctuations and lack of predictable patterns. A better understanding and prediction of turbulent flow will help us gain a deeper insight into a wide range of applications, such as improved aerodynamics in airplane designs and better climatic modelling.</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GB"/>
              <a:t>Re, </a:t>
            </a:r>
            <a:r>
              <a:rPr lang="en-GB"/>
              <a:t>which provides information on the type of flow a fluid is experiencing. Smaller value corresponds with laminar flow while larger values corresponds with turbulent flow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Gravitational acceleration, `Fr`, which measures the gravitational forces particles are experiencing.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Stokes number, `St`, where larger value corresponds with larger particle size.</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9484eef08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9484eef08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424242"/>
              </a:buClr>
              <a:buSzPts val="1300"/>
              <a:buFont typeface="Nunito"/>
              <a:buChar char="-"/>
            </a:pPr>
            <a:r>
              <a:rPr lang="en-GB" sz="1300">
                <a:solidFill>
                  <a:srgbClr val="424242"/>
                </a:solidFill>
                <a:latin typeface="Nunito"/>
                <a:ea typeface="Nunito"/>
                <a:cs typeface="Nunito"/>
                <a:sym typeface="Nunito"/>
              </a:rPr>
              <a:t>Range and distribution of predictors and response variables</a:t>
            </a:r>
            <a:endParaRPr sz="1300">
              <a:solidFill>
                <a:srgbClr val="424242"/>
              </a:solidFill>
              <a:latin typeface="Nunito"/>
              <a:ea typeface="Nunito"/>
              <a:cs typeface="Nunito"/>
              <a:sym typeface="Nunito"/>
            </a:endParaRPr>
          </a:p>
          <a:p>
            <a:pPr indent="-311150" lvl="1" marL="914400" rtl="0" algn="l">
              <a:lnSpc>
                <a:spcPct val="115000"/>
              </a:lnSpc>
              <a:spcBef>
                <a:spcPts val="0"/>
              </a:spcBef>
              <a:spcAft>
                <a:spcPts val="0"/>
              </a:spcAft>
              <a:buClr>
                <a:srgbClr val="424242"/>
              </a:buClr>
              <a:buSzPts val="1300"/>
              <a:buFont typeface="Nunito"/>
              <a:buChar char="-"/>
            </a:pPr>
            <a:r>
              <a:rPr lang="en-GB" sz="1300">
                <a:solidFill>
                  <a:srgbClr val="424242"/>
                </a:solidFill>
                <a:latin typeface="Nunito"/>
                <a:ea typeface="Nunito"/>
                <a:cs typeface="Nunito"/>
                <a:sym typeface="Nunito"/>
              </a:rPr>
              <a:t>Value of Re and Fr are concentrated in three and two values respectively. St is concentrated within the range of 0 to 1. For the four moments, the majority of values lie around 0, while the rest of the values are scattered evenly.</a:t>
            </a:r>
            <a:endParaRPr>
              <a:solidFill>
                <a:srgbClr val="424242"/>
              </a:solidFill>
              <a:latin typeface="Nunito"/>
              <a:ea typeface="Nunito"/>
              <a:cs typeface="Nunito"/>
              <a:sym typeface="Nunito"/>
            </a:endParaRPr>
          </a:p>
          <a:p>
            <a:pPr indent="0" lvl="0" marL="457200" rtl="0" algn="l">
              <a:lnSpc>
                <a:spcPct val="115000"/>
              </a:lnSpc>
              <a:spcBef>
                <a:spcPts val="1200"/>
              </a:spcBef>
              <a:spcAft>
                <a:spcPts val="0"/>
              </a:spcAft>
              <a:buNone/>
            </a:pPr>
            <a:r>
              <a:t/>
            </a:r>
            <a:endParaRPr sz="1300">
              <a:solidFill>
                <a:srgbClr val="424242"/>
              </a:solidFill>
              <a:latin typeface="Nunito"/>
              <a:ea typeface="Nunito"/>
              <a:cs typeface="Nunito"/>
              <a:sym typeface="Nunito"/>
            </a:endParaRPr>
          </a:p>
          <a:p>
            <a:pPr indent="0" lvl="0" marL="0" rtl="0" algn="l">
              <a:lnSpc>
                <a:spcPct val="115000"/>
              </a:lnSpc>
              <a:spcBef>
                <a:spcPts val="1200"/>
              </a:spcBef>
              <a:spcAft>
                <a:spcPts val="0"/>
              </a:spcAft>
              <a:buClr>
                <a:schemeClr val="dk1"/>
              </a:buClr>
              <a:buSzPts val="1100"/>
              <a:buFont typeface="Arial"/>
              <a:buNone/>
            </a:pPr>
            <a:r>
              <a:t/>
            </a:r>
            <a:endParaRPr sz="1300">
              <a:solidFill>
                <a:srgbClr val="424242"/>
              </a:solidFill>
              <a:latin typeface="Nunito"/>
              <a:ea typeface="Nunito"/>
              <a:cs typeface="Nunito"/>
              <a:sym typeface="Nunito"/>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93f2c5b87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93f2c5b87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424242"/>
              </a:buClr>
              <a:buSzPts val="1300"/>
              <a:buFont typeface="Nunito"/>
              <a:buChar char="-"/>
            </a:pPr>
            <a:r>
              <a:rPr lang="en-GB" sz="1300">
                <a:solidFill>
                  <a:srgbClr val="424242"/>
                </a:solidFill>
                <a:latin typeface="Nunito"/>
                <a:ea typeface="Nunito"/>
                <a:cs typeface="Nunito"/>
                <a:sym typeface="Nunito"/>
              </a:rPr>
              <a:t>Range and distribution of predictors and response variables</a:t>
            </a:r>
            <a:endParaRPr sz="1300">
              <a:solidFill>
                <a:srgbClr val="424242"/>
              </a:solidFill>
              <a:latin typeface="Nunito"/>
              <a:ea typeface="Nunito"/>
              <a:cs typeface="Nunito"/>
              <a:sym typeface="Nunito"/>
            </a:endParaRPr>
          </a:p>
          <a:p>
            <a:pPr indent="-311150" lvl="1" marL="914400" rtl="0" algn="l">
              <a:lnSpc>
                <a:spcPct val="115000"/>
              </a:lnSpc>
              <a:spcBef>
                <a:spcPts val="0"/>
              </a:spcBef>
              <a:spcAft>
                <a:spcPts val="0"/>
              </a:spcAft>
              <a:buClr>
                <a:srgbClr val="424242"/>
              </a:buClr>
              <a:buSzPts val="1300"/>
              <a:buFont typeface="Nunito"/>
              <a:buChar char="-"/>
            </a:pPr>
            <a:r>
              <a:rPr lang="en-GB" sz="1300">
                <a:solidFill>
                  <a:srgbClr val="424242"/>
                </a:solidFill>
                <a:latin typeface="Nunito"/>
                <a:ea typeface="Nunito"/>
                <a:cs typeface="Nunito"/>
                <a:sym typeface="Nunito"/>
              </a:rPr>
              <a:t>Value of Re and Fr are concentrated in three and two values respectively. St is concentrated within the range of 0 to 1. For the four moments, the majority of values lie around 0, while the rest of the values are scattered evenly.</a:t>
            </a:r>
            <a:endParaRPr>
              <a:solidFill>
                <a:srgbClr val="424242"/>
              </a:solidFill>
              <a:latin typeface="Nunito"/>
              <a:ea typeface="Nunito"/>
              <a:cs typeface="Nunito"/>
              <a:sym typeface="Nunito"/>
            </a:endParaRPr>
          </a:p>
          <a:p>
            <a:pPr indent="0" lvl="0" marL="457200" rtl="0" algn="l">
              <a:lnSpc>
                <a:spcPct val="115000"/>
              </a:lnSpc>
              <a:spcBef>
                <a:spcPts val="1200"/>
              </a:spcBef>
              <a:spcAft>
                <a:spcPts val="0"/>
              </a:spcAft>
              <a:buNone/>
            </a:pPr>
            <a:r>
              <a:t/>
            </a:r>
            <a:endParaRPr sz="1300">
              <a:solidFill>
                <a:srgbClr val="424242"/>
              </a:solidFill>
              <a:latin typeface="Nunito"/>
              <a:ea typeface="Nunito"/>
              <a:cs typeface="Nunito"/>
              <a:sym typeface="Nunito"/>
            </a:endParaRPr>
          </a:p>
          <a:p>
            <a:pPr indent="0" lvl="0" marL="0" rtl="0" algn="l">
              <a:lnSpc>
                <a:spcPct val="115000"/>
              </a:lnSpc>
              <a:spcBef>
                <a:spcPts val="1200"/>
              </a:spcBef>
              <a:spcAft>
                <a:spcPts val="0"/>
              </a:spcAft>
              <a:buClr>
                <a:schemeClr val="dk1"/>
              </a:buClr>
              <a:buSzPts val="1100"/>
              <a:buFont typeface="Arial"/>
              <a:buNone/>
            </a:pPr>
            <a:r>
              <a:t/>
            </a:r>
            <a:endParaRPr sz="1300">
              <a:solidFill>
                <a:srgbClr val="424242"/>
              </a:solidFill>
              <a:latin typeface="Nunito"/>
              <a:ea typeface="Nunito"/>
              <a:cs typeface="Nunito"/>
              <a:sym typeface="Nunito"/>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943eac503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943eac503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424242"/>
              </a:buClr>
              <a:buSzPts val="1300"/>
              <a:buFont typeface="Nunito"/>
              <a:buChar char="-"/>
            </a:pPr>
            <a:r>
              <a:rPr lang="en-GB" sz="1300">
                <a:solidFill>
                  <a:srgbClr val="424242"/>
                </a:solidFill>
                <a:latin typeface="Nunito"/>
                <a:ea typeface="Nunito"/>
                <a:cs typeface="Nunito"/>
                <a:sym typeface="Nunito"/>
              </a:rPr>
              <a:t>We also explored how</a:t>
            </a:r>
            <a:r>
              <a:rPr lang="en-GB" sz="1300">
                <a:solidFill>
                  <a:srgbClr val="424242"/>
                </a:solidFill>
                <a:latin typeface="Nunito"/>
                <a:ea typeface="Nunito"/>
                <a:cs typeface="Nunito"/>
                <a:sym typeface="Nunito"/>
              </a:rPr>
              <a:t> each of the predictors relate to the response using pairwise scatterplots. The distribution of the four moments with respect to Re and Fr is expected from our previous plot. It is worth noting that there appears to be a logarithmic relationship between the four moments and St.</a:t>
            </a:r>
            <a:endParaRPr sz="1300">
              <a:solidFill>
                <a:srgbClr val="424242"/>
              </a:solidFill>
              <a:latin typeface="Nunito"/>
              <a:ea typeface="Nunito"/>
              <a:cs typeface="Nunito"/>
              <a:sym typeface="Nunito"/>
            </a:endParaRPr>
          </a:p>
          <a:p>
            <a:pPr indent="0" lvl="0" marL="0" rtl="0" algn="l">
              <a:lnSpc>
                <a:spcPct val="115000"/>
              </a:lnSpc>
              <a:spcBef>
                <a:spcPts val="1200"/>
              </a:spcBef>
              <a:spcAft>
                <a:spcPts val="0"/>
              </a:spcAft>
              <a:buNone/>
            </a:pPr>
            <a:r>
              <a:t/>
            </a:r>
            <a:endParaRPr sz="1300">
              <a:solidFill>
                <a:srgbClr val="424242"/>
              </a:solidFill>
              <a:latin typeface="Nunito"/>
              <a:ea typeface="Nunito"/>
              <a:cs typeface="Nunito"/>
              <a:sym typeface="Nunito"/>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93f2c5b87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93f2c5b87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a:solidFill>
                  <a:schemeClr val="dk1"/>
                </a:solidFill>
              </a:rPr>
              <a:t>Now it’s time to explore some statistical models!</a:t>
            </a:r>
            <a:endParaRPr>
              <a:solidFill>
                <a:schemeClr val="dk1"/>
              </a:solidFill>
            </a:endParaRPr>
          </a:p>
          <a:p>
            <a:pPr indent="0" lvl="0" marL="0" rtl="0" algn="l">
              <a:lnSpc>
                <a:spcPct val="115000"/>
              </a:lnSpc>
              <a:spcBef>
                <a:spcPts val="1200"/>
              </a:spcBef>
              <a:spcAft>
                <a:spcPts val="0"/>
              </a:spcAft>
              <a:buNone/>
            </a:pPr>
            <a:r>
              <a:rPr lang="en-GB">
                <a:solidFill>
                  <a:schemeClr val="dk1"/>
                </a:solidFill>
              </a:rPr>
              <a:t>Before fitting our initial simple linear regression model, however, we decided to take a closer look at our predictor variables and make necessary adjustments. </a:t>
            </a:r>
            <a:endParaRPr>
              <a:solidFill>
                <a:schemeClr val="dk1"/>
              </a:solidFill>
            </a:endParaRPr>
          </a:p>
          <a:p>
            <a:pPr indent="0" lvl="0" marL="0" rtl="0" algn="l">
              <a:lnSpc>
                <a:spcPct val="115000"/>
              </a:lnSpc>
              <a:spcBef>
                <a:spcPts val="1200"/>
              </a:spcBef>
              <a:spcAft>
                <a:spcPts val="0"/>
              </a:spcAft>
              <a:buNone/>
            </a:pPr>
            <a:r>
              <a:rPr lang="en-GB">
                <a:solidFill>
                  <a:schemeClr val="dk1"/>
                </a:solidFill>
              </a:rPr>
              <a:t>We observed that the variable Fr only has three distinct values in both the training and the testing sets: 0.052, 0.3, and Infinity. Using these values as they are isn't practical, especially with Infinity in the mix. So, we decided to create a new categorical variable called "gravity." The bottom left figure shows this new categorization.</a:t>
            </a:r>
            <a:endParaRPr>
              <a:solidFill>
                <a:schemeClr val="dk1"/>
              </a:solidFill>
            </a:endParaRPr>
          </a:p>
          <a:p>
            <a:pPr indent="0" lvl="0" marL="0" rtl="0" algn="l">
              <a:lnSpc>
                <a:spcPct val="115000"/>
              </a:lnSpc>
              <a:spcBef>
                <a:spcPts val="1200"/>
              </a:spcBef>
              <a:spcAft>
                <a:spcPts val="1200"/>
              </a:spcAft>
              <a:buNone/>
            </a:pPr>
            <a:r>
              <a:rPr lang="en-GB">
                <a:solidFill>
                  <a:schemeClr val="dk1"/>
                </a:solidFill>
              </a:rPr>
              <a:t>Similarly, we've noticed that the predictor variable Re also has only three unique values</a:t>
            </a:r>
            <a:r>
              <a:rPr lang="en-GB">
                <a:solidFill>
                  <a:schemeClr val="dk1"/>
                </a:solidFill>
              </a:rPr>
              <a:t> in both the training and the testing sets</a:t>
            </a:r>
            <a:r>
              <a:rPr lang="en-GB">
                <a:solidFill>
                  <a:schemeClr val="dk1"/>
                </a:solidFill>
              </a:rPr>
              <a:t>. To make it </a:t>
            </a:r>
            <a:r>
              <a:rPr lang="en-GB">
                <a:solidFill>
                  <a:schemeClr val="dk1"/>
                </a:solidFill>
              </a:rPr>
              <a:t>easier</a:t>
            </a:r>
            <a:r>
              <a:rPr lang="en-GB">
                <a:solidFill>
                  <a:schemeClr val="dk1"/>
                </a:solidFill>
              </a:rPr>
              <a:t> to fit our models, we created a new categorical variable called "flow," as shown in the bottom right figure.</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94762325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94762325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a:t>Now, we can start fitting some models!</a:t>
            </a:r>
            <a:endParaRPr/>
          </a:p>
          <a:p>
            <a:pPr indent="0" lvl="0" marL="0" rtl="0" algn="l">
              <a:lnSpc>
                <a:spcPct val="115000"/>
              </a:lnSpc>
              <a:spcBef>
                <a:spcPts val="1200"/>
              </a:spcBef>
              <a:spcAft>
                <a:spcPts val="0"/>
              </a:spcAft>
              <a:buNone/>
            </a:pPr>
            <a:r>
              <a:rPr lang="en-GB"/>
              <a:t>Let's start with simple linear regression on the left. In all four models for moments 1 through 4, the p-values are all extremely low, suggesting a strong linear relationship between the predictors and the raw moments.</a:t>
            </a:r>
            <a:endParaRPr/>
          </a:p>
          <a:p>
            <a:pPr indent="0" lvl="0" marL="0" rtl="0" algn="l">
              <a:lnSpc>
                <a:spcPct val="115000"/>
              </a:lnSpc>
              <a:spcBef>
                <a:spcPts val="1200"/>
              </a:spcBef>
              <a:spcAft>
                <a:spcPts val="0"/>
              </a:spcAft>
              <a:buNone/>
            </a:pPr>
            <a:r>
              <a:rPr lang="en-GB"/>
              <a:t>However, when we take a closer look at the Residuals vs Fitted plots, we notice clear patterns that indicate a violation of the linearity assumption.</a:t>
            </a:r>
            <a:endParaRPr/>
          </a:p>
          <a:p>
            <a:pPr indent="0" lvl="0" marL="0" rtl="0" algn="l">
              <a:lnSpc>
                <a:spcPct val="115000"/>
              </a:lnSpc>
              <a:spcBef>
                <a:spcPts val="1200"/>
              </a:spcBef>
              <a:spcAft>
                <a:spcPts val="1200"/>
              </a:spcAft>
              <a:buNone/>
            </a:pPr>
            <a:r>
              <a:rPr lang="en-GB"/>
              <a:t>To address this issue, we decided to log-transform the response variables. This not only results in more favorable residuals plots but also leads to improved adjusted R-squared values.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93f2c5b875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93f2c5b87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a:solidFill>
                  <a:schemeClr val="dk1"/>
                </a:solidFill>
              </a:rPr>
              <a:t>We then explored potential interaction effects between our predictor variables. The plot on the left indicated a possible interaction between gravity and flow.</a:t>
            </a:r>
            <a:endParaRPr>
              <a:solidFill>
                <a:schemeClr val="dk1"/>
              </a:solidFill>
            </a:endParaRPr>
          </a:p>
          <a:p>
            <a:pPr indent="0" lvl="0" marL="0" rtl="0" algn="l">
              <a:lnSpc>
                <a:spcPct val="115000"/>
              </a:lnSpc>
              <a:spcBef>
                <a:spcPts val="1200"/>
              </a:spcBef>
              <a:spcAft>
                <a:spcPts val="0"/>
              </a:spcAft>
              <a:buNone/>
            </a:pPr>
            <a:r>
              <a:rPr lang="en-GB">
                <a:solidFill>
                  <a:schemeClr val="dk1"/>
                </a:solidFill>
              </a:rPr>
              <a:t>If we were to fit linear regression lines between gravity and the four moments for low, moderate, and high flow, we would observe different slopes. </a:t>
            </a:r>
            <a:endParaRPr>
              <a:solidFill>
                <a:schemeClr val="dk1"/>
              </a:solidFill>
            </a:endParaRPr>
          </a:p>
          <a:p>
            <a:pPr indent="0" lvl="0" marL="0" rtl="0" algn="l">
              <a:lnSpc>
                <a:spcPct val="115000"/>
              </a:lnSpc>
              <a:spcBef>
                <a:spcPts val="1200"/>
              </a:spcBef>
              <a:spcAft>
                <a:spcPts val="0"/>
              </a:spcAft>
              <a:buNone/>
            </a:pPr>
            <a:r>
              <a:rPr lang="en-GB">
                <a:solidFill>
                  <a:schemeClr val="dk1"/>
                </a:solidFill>
              </a:rPr>
              <a:t>To validate this assumption, we included the interaction term in our simple linear regression models, and this resulted in significant p-values for the interaction terms.</a:t>
            </a:r>
            <a:endParaRPr>
              <a:solidFill>
                <a:schemeClr val="dk1"/>
              </a:solidFill>
            </a:endParaRPr>
          </a:p>
          <a:p>
            <a:pPr indent="0" lvl="0" marL="0" rtl="0" algn="l">
              <a:lnSpc>
                <a:spcPct val="115000"/>
              </a:lnSpc>
              <a:spcBef>
                <a:spcPts val="1200"/>
              </a:spcBef>
              <a:spcAft>
                <a:spcPts val="0"/>
              </a:spcAft>
              <a:buNone/>
            </a:pPr>
            <a:r>
              <a:rPr lang="en-GB">
                <a:solidFill>
                  <a:schemeClr val="dk1"/>
                </a:solidFill>
              </a:rPr>
              <a:t>Our model fit also improved by </a:t>
            </a:r>
            <a:r>
              <a:rPr lang="en-GB">
                <a:solidFill>
                  <a:schemeClr val="dk1"/>
                </a:solidFill>
              </a:rPr>
              <a:t>including</a:t>
            </a:r>
            <a:r>
              <a:rPr lang="en-GB">
                <a:solidFill>
                  <a:schemeClr val="dk1"/>
                </a:solidFill>
              </a:rPr>
              <a:t> this interaction term. </a:t>
            </a:r>
            <a:r>
              <a:rPr lang="en-GB">
                <a:solidFill>
                  <a:schemeClr val="dk1"/>
                </a:solidFill>
              </a:rPr>
              <a:t>The adjusted R-squared values now stand at almost 100% for moment 1 and about 90% for  moments 2 through 4. </a:t>
            </a:r>
            <a:endParaRPr>
              <a:solidFill>
                <a:schemeClr val="dk1"/>
              </a:solidFill>
            </a:endParaRPr>
          </a:p>
          <a:p>
            <a:pPr indent="0" lvl="0" marL="0" rtl="0" algn="l">
              <a:lnSpc>
                <a:spcPct val="115000"/>
              </a:lnSpc>
              <a:spcBef>
                <a:spcPts val="1200"/>
              </a:spcBef>
              <a:spcAft>
                <a:spcPts val="1200"/>
              </a:spcAft>
              <a:buNone/>
            </a:pPr>
            <a:r>
              <a:rPr lang="en-GB">
                <a:solidFill>
                  <a:schemeClr val="dk1"/>
                </a:solidFill>
              </a:rPr>
              <a:t>Next, Peter is going to talk about the </a:t>
            </a:r>
            <a:r>
              <a:rPr lang="en-GB">
                <a:solidFill>
                  <a:schemeClr val="dk1"/>
                </a:solidFill>
              </a:rPr>
              <a:t>effects</a:t>
            </a:r>
            <a:r>
              <a:rPr lang="en-GB">
                <a:solidFill>
                  <a:schemeClr val="dk1"/>
                </a:solidFill>
              </a:rPr>
              <a:t> of including </a:t>
            </a:r>
            <a:r>
              <a:rPr lang="en-GB">
                <a:solidFill>
                  <a:schemeClr val="dk1"/>
                </a:solidFill>
              </a:rPr>
              <a:t>polynomial</a:t>
            </a:r>
            <a:r>
              <a:rPr lang="en-GB">
                <a:solidFill>
                  <a:schemeClr val="dk1"/>
                </a:solidFill>
              </a:rPr>
              <a:t> terms in our </a:t>
            </a:r>
            <a:r>
              <a:rPr lang="en-GB">
                <a:solidFill>
                  <a:schemeClr val="dk1"/>
                </a:solidFill>
              </a:rPr>
              <a:t>simple</a:t>
            </a:r>
            <a:r>
              <a:rPr lang="en-GB">
                <a:solidFill>
                  <a:schemeClr val="dk1"/>
                </a:solidFill>
              </a:rPr>
              <a:t> linear regression models.</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94762325f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94762325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Turbulence</a:t>
            </a:r>
            <a:r>
              <a:rPr lang="en-GB"/>
              <a:t> Analysis</a:t>
            </a:r>
            <a:endParaRPr/>
          </a:p>
        </p:txBody>
      </p:sp>
      <p:sp>
        <p:nvSpPr>
          <p:cNvPr id="278" name="Google Shape;278;p13"/>
          <p:cNvSpPr txBox="1"/>
          <p:nvPr>
            <p:ph idx="1" type="subTitle"/>
          </p:nvPr>
        </p:nvSpPr>
        <p:spPr>
          <a:xfrm>
            <a:off x="824000" y="3596300"/>
            <a:ext cx="57288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Tingnan Hu, Peter Liu, Islina Shan, Ken Ye, Nancy Zhang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Ridge Regression </a:t>
            </a:r>
            <a:endParaRPr/>
          </a:p>
        </p:txBody>
      </p:sp>
      <p:sp>
        <p:nvSpPr>
          <p:cNvPr id="346" name="Google Shape;346;p22"/>
          <p:cNvSpPr txBox="1"/>
          <p:nvPr>
            <p:ph idx="1" type="body"/>
          </p:nvPr>
        </p:nvSpPr>
        <p:spPr>
          <a:xfrm>
            <a:off x="1303800" y="13009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Method: </a:t>
            </a:r>
            <a:endParaRPr/>
          </a:p>
          <a:p>
            <a:pPr indent="-298450" lvl="1" marL="914400" rtl="0" algn="l">
              <a:spcBef>
                <a:spcPts val="0"/>
              </a:spcBef>
              <a:spcAft>
                <a:spcPts val="0"/>
              </a:spcAft>
              <a:buSzPts val="1100"/>
              <a:buChar char="-"/>
            </a:pPr>
            <a:r>
              <a:rPr lang="en-GB"/>
              <a:t>Cross Validation for parameter tuning</a:t>
            </a:r>
            <a:endParaRPr/>
          </a:p>
          <a:p>
            <a:pPr indent="-311150" lvl="0" marL="457200" rtl="0" algn="l">
              <a:spcBef>
                <a:spcPts val="0"/>
              </a:spcBef>
              <a:spcAft>
                <a:spcPts val="0"/>
              </a:spcAft>
              <a:buSzPts val="1300"/>
              <a:buChar char="-"/>
            </a:pPr>
            <a:r>
              <a:rPr lang="en-GB"/>
              <a:t>Predictive Performance</a:t>
            </a:r>
            <a:endParaRPr/>
          </a:p>
          <a:p>
            <a:pPr indent="-298450" lvl="1" marL="914400" rtl="0" algn="l">
              <a:spcBef>
                <a:spcPts val="0"/>
              </a:spcBef>
              <a:spcAft>
                <a:spcPts val="0"/>
              </a:spcAft>
              <a:buSzPts val="1100"/>
              <a:buChar char="-"/>
            </a:pPr>
            <a:r>
              <a:rPr lang="en-GB"/>
              <a:t>Split </a:t>
            </a:r>
            <a:r>
              <a:rPr lang="en-GB"/>
              <a:t>the</a:t>
            </a:r>
            <a:r>
              <a:rPr lang="en-GB"/>
              <a:t> original training dataset into 80% train set (~72 data points)  and 20% test set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47" name="Google Shape;347;p22"/>
          <p:cNvPicPr preferRelativeResize="0"/>
          <p:nvPr/>
        </p:nvPicPr>
        <p:blipFill>
          <a:blip r:embed="rId3">
            <a:alphaModFix/>
          </a:blip>
          <a:stretch>
            <a:fillRect/>
          </a:stretch>
        </p:blipFill>
        <p:spPr>
          <a:xfrm>
            <a:off x="1833525" y="2329425"/>
            <a:ext cx="2388450" cy="1130025"/>
          </a:xfrm>
          <a:prstGeom prst="rect">
            <a:avLst/>
          </a:prstGeom>
          <a:noFill/>
          <a:ln>
            <a:noFill/>
          </a:ln>
        </p:spPr>
      </p:pic>
      <p:sp>
        <p:nvSpPr>
          <p:cNvPr id="348" name="Google Shape;348;p22"/>
          <p:cNvSpPr txBox="1"/>
          <p:nvPr/>
        </p:nvSpPr>
        <p:spPr>
          <a:xfrm>
            <a:off x="1444550" y="3558350"/>
            <a:ext cx="7185600" cy="769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sz="1200">
                <a:solidFill>
                  <a:srgbClr val="374151"/>
                </a:solidFill>
                <a:latin typeface="Roboto"/>
                <a:ea typeface="Roboto"/>
                <a:cs typeface="Roboto"/>
                <a:sym typeface="Roboto"/>
              </a:rPr>
              <a:t>Conclusions</a:t>
            </a:r>
            <a:endParaRPr sz="1200">
              <a:solidFill>
                <a:srgbClr val="374151"/>
              </a:solidFill>
              <a:latin typeface="Roboto"/>
              <a:ea typeface="Roboto"/>
              <a:cs typeface="Roboto"/>
              <a:sym typeface="Roboto"/>
            </a:endParaRPr>
          </a:p>
          <a:p>
            <a:pPr indent="-304800" lvl="1" marL="914400" rtl="0" algn="l">
              <a:spcBef>
                <a:spcPts val="0"/>
              </a:spcBef>
              <a:spcAft>
                <a:spcPts val="0"/>
              </a:spcAft>
              <a:buClr>
                <a:srgbClr val="374151"/>
              </a:buClr>
              <a:buSzPts val="1200"/>
              <a:buFont typeface="Roboto"/>
              <a:buChar char="-"/>
            </a:pPr>
            <a:r>
              <a:rPr lang="en-GB" sz="1200">
                <a:solidFill>
                  <a:srgbClr val="374151"/>
                </a:solidFill>
                <a:latin typeface="Roboto"/>
                <a:ea typeface="Roboto"/>
                <a:cs typeface="Roboto"/>
                <a:sym typeface="Roboto"/>
              </a:rPr>
              <a:t>Moment 4 has the lowest mean squared error (MSE), and the other three response variables have comparable MSE. </a:t>
            </a:r>
            <a:endParaRPr sz="1200">
              <a:solidFill>
                <a:srgbClr val="37415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Splines</a:t>
            </a:r>
            <a:endParaRPr/>
          </a:p>
        </p:txBody>
      </p:sp>
      <p:sp>
        <p:nvSpPr>
          <p:cNvPr id="354" name="Google Shape;354;p23"/>
          <p:cNvSpPr txBox="1"/>
          <p:nvPr>
            <p:ph idx="1" type="body"/>
          </p:nvPr>
        </p:nvSpPr>
        <p:spPr>
          <a:xfrm>
            <a:off x="1245825" y="14239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Method:</a:t>
            </a:r>
            <a:endParaRPr/>
          </a:p>
          <a:p>
            <a:pPr indent="-298450" lvl="1" marL="914400" rtl="0" algn="l">
              <a:spcBef>
                <a:spcPts val="0"/>
              </a:spcBef>
              <a:spcAft>
                <a:spcPts val="0"/>
              </a:spcAft>
              <a:buSzPts val="1100"/>
              <a:buChar char="-"/>
            </a:pPr>
            <a:r>
              <a:rPr lang="en-GB"/>
              <a:t>F</a:t>
            </a:r>
            <a:r>
              <a:rPr lang="en-GB"/>
              <a:t>ind the degree of freedom by cross validation</a:t>
            </a:r>
            <a:endParaRPr/>
          </a:p>
          <a:p>
            <a:pPr indent="-298450" lvl="1" marL="914400" rtl="0" algn="l">
              <a:spcBef>
                <a:spcPts val="0"/>
              </a:spcBef>
              <a:spcAft>
                <a:spcPts val="0"/>
              </a:spcAft>
              <a:buSzPts val="1100"/>
              <a:buChar char="-"/>
            </a:pPr>
            <a:r>
              <a:rPr lang="en-GB"/>
              <a:t>Fit with natural spline models</a:t>
            </a:r>
            <a:endParaRPr/>
          </a:p>
          <a:p>
            <a:pPr indent="-298450" lvl="1" marL="914400" rtl="0" algn="l">
              <a:spcBef>
                <a:spcPts val="0"/>
              </a:spcBef>
              <a:spcAft>
                <a:spcPts val="0"/>
              </a:spcAft>
              <a:buSzPts val="1100"/>
              <a:buChar char="-"/>
            </a:pPr>
            <a:r>
              <a:rPr lang="en-GB"/>
              <a:t>Compare the estimate coefficients in each summary table</a:t>
            </a:r>
            <a:endParaRPr/>
          </a:p>
          <a:p>
            <a:pPr indent="-311150" lvl="0" marL="457200" rtl="0" algn="l">
              <a:spcBef>
                <a:spcPts val="0"/>
              </a:spcBef>
              <a:spcAft>
                <a:spcPts val="0"/>
              </a:spcAft>
              <a:buSzPts val="1300"/>
              <a:buChar char="-"/>
            </a:pPr>
            <a:r>
              <a:rPr lang="en-GB"/>
              <a:t>Scientific Inference</a:t>
            </a:r>
            <a:endParaRPr/>
          </a:p>
          <a:p>
            <a:pPr indent="-298450" lvl="1" marL="914400" rtl="0" algn="l">
              <a:spcBef>
                <a:spcPts val="0"/>
              </a:spcBef>
              <a:spcAft>
                <a:spcPts val="0"/>
              </a:spcAft>
              <a:buSzPts val="1100"/>
              <a:buChar char="-"/>
            </a:pPr>
            <a:r>
              <a:rPr lang="en-GB"/>
              <a:t>Categorical parameters Re, Fr, and Continuous parameter St have the largest effect on the forth raw moment</a:t>
            </a:r>
            <a:endParaRPr/>
          </a:p>
          <a:p>
            <a:pPr indent="-298450" lvl="1" marL="914400" rtl="0" algn="l">
              <a:spcBef>
                <a:spcPts val="0"/>
              </a:spcBef>
              <a:spcAft>
                <a:spcPts val="0"/>
              </a:spcAft>
              <a:buSzPts val="1100"/>
              <a:buChar char="-"/>
            </a:pPr>
            <a:r>
              <a:rPr lang="en-GB"/>
              <a:t>Consistency in the change (ratio) of four raw moments, transitions between the second and third moments (approximately 8150-fold change), between the third and fourth moments (approximately 8200-fold change)</a:t>
            </a:r>
            <a:endParaRPr/>
          </a:p>
          <a:p>
            <a:pPr indent="0" lvl="0" marL="0" rtl="0" algn="l">
              <a:spcBef>
                <a:spcPts val="1200"/>
              </a:spcBef>
              <a:spcAft>
                <a:spcPts val="1200"/>
              </a:spcAft>
              <a:buNone/>
            </a:pPr>
            <a:r>
              <a:t/>
            </a:r>
            <a:endParaRPr/>
          </a:p>
        </p:txBody>
      </p:sp>
      <p:pic>
        <p:nvPicPr>
          <p:cNvPr id="355" name="Google Shape;355;p23"/>
          <p:cNvPicPr preferRelativeResize="0"/>
          <p:nvPr/>
        </p:nvPicPr>
        <p:blipFill>
          <a:blip r:embed="rId3">
            <a:alphaModFix/>
          </a:blip>
          <a:stretch>
            <a:fillRect/>
          </a:stretch>
        </p:blipFill>
        <p:spPr>
          <a:xfrm>
            <a:off x="0" y="3715579"/>
            <a:ext cx="9144003" cy="124569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Conclusion</a:t>
            </a:r>
            <a:endParaRPr/>
          </a:p>
        </p:txBody>
      </p:sp>
      <p:sp>
        <p:nvSpPr>
          <p:cNvPr id="361" name="Google Shape;361;p24"/>
          <p:cNvSpPr txBox="1"/>
          <p:nvPr>
            <p:ph idx="1" type="body"/>
          </p:nvPr>
        </p:nvSpPr>
        <p:spPr>
          <a:xfrm>
            <a:off x="1303800" y="1401975"/>
            <a:ext cx="7030500" cy="1704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Explore linear and nonlinear regression models, including simple linear regression, log-transformation, interactions, polynomial terms, ridge regression, and natural splines</a:t>
            </a:r>
            <a:endParaRPr/>
          </a:p>
          <a:p>
            <a:pPr indent="-311150" lvl="0" marL="457200" rtl="0" algn="l">
              <a:spcBef>
                <a:spcPts val="0"/>
              </a:spcBef>
              <a:spcAft>
                <a:spcPts val="0"/>
              </a:spcAft>
              <a:buSzPts val="1300"/>
              <a:buChar char="-"/>
            </a:pPr>
            <a:r>
              <a:rPr lang="en-GB"/>
              <a:t>Examine residual analysis, MSE, AIC, and BIC value</a:t>
            </a:r>
            <a:endParaRPr/>
          </a:p>
          <a:p>
            <a:pPr indent="-311150" lvl="0" marL="457200" rtl="0" algn="l">
              <a:spcBef>
                <a:spcPts val="0"/>
              </a:spcBef>
              <a:spcAft>
                <a:spcPts val="0"/>
              </a:spcAft>
              <a:buSzPts val="1300"/>
              <a:buChar char="-"/>
            </a:pPr>
            <a:r>
              <a:rPr lang="en-GB"/>
              <a:t>Predictive modeling:</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62" name="Google Shape;362;p24"/>
          <p:cNvPicPr preferRelativeResize="0"/>
          <p:nvPr/>
        </p:nvPicPr>
        <p:blipFill>
          <a:blip r:embed="rId3">
            <a:alphaModFix/>
          </a:blip>
          <a:stretch>
            <a:fillRect/>
          </a:stretch>
        </p:blipFill>
        <p:spPr>
          <a:xfrm>
            <a:off x="95250" y="2644350"/>
            <a:ext cx="9048750" cy="857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Final Model for First and Second Moment</a:t>
            </a:r>
            <a:endParaRPr/>
          </a:p>
        </p:txBody>
      </p:sp>
      <p:sp>
        <p:nvSpPr>
          <p:cNvPr id="368" name="Google Shape;368;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9" name="Google Shape;369;p25"/>
          <p:cNvPicPr preferRelativeResize="0"/>
          <p:nvPr/>
        </p:nvPicPr>
        <p:blipFill rotWithShape="1">
          <a:blip r:embed="rId3">
            <a:alphaModFix/>
          </a:blip>
          <a:srcRect b="0" l="0" r="12982" t="0"/>
          <a:stretch/>
        </p:blipFill>
        <p:spPr>
          <a:xfrm>
            <a:off x="814850" y="1488037"/>
            <a:ext cx="3757154" cy="3545625"/>
          </a:xfrm>
          <a:prstGeom prst="rect">
            <a:avLst/>
          </a:prstGeom>
          <a:noFill/>
          <a:ln>
            <a:noFill/>
          </a:ln>
        </p:spPr>
      </p:pic>
      <p:pic>
        <p:nvPicPr>
          <p:cNvPr id="370" name="Google Shape;370;p25"/>
          <p:cNvPicPr preferRelativeResize="0"/>
          <p:nvPr/>
        </p:nvPicPr>
        <p:blipFill>
          <a:blip r:embed="rId4">
            <a:alphaModFix/>
          </a:blip>
          <a:stretch>
            <a:fillRect/>
          </a:stretch>
        </p:blipFill>
        <p:spPr>
          <a:xfrm>
            <a:off x="4572000" y="1488025"/>
            <a:ext cx="3714200" cy="36474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6" name="Google Shape;376;p26"/>
          <p:cNvPicPr preferRelativeResize="0"/>
          <p:nvPr/>
        </p:nvPicPr>
        <p:blipFill>
          <a:blip r:embed="rId3">
            <a:alphaModFix/>
          </a:blip>
          <a:stretch>
            <a:fillRect/>
          </a:stretch>
        </p:blipFill>
        <p:spPr>
          <a:xfrm>
            <a:off x="4572000" y="1529900"/>
            <a:ext cx="3595065" cy="3461900"/>
          </a:xfrm>
          <a:prstGeom prst="rect">
            <a:avLst/>
          </a:prstGeom>
          <a:noFill/>
          <a:ln>
            <a:noFill/>
          </a:ln>
        </p:spPr>
      </p:pic>
      <p:pic>
        <p:nvPicPr>
          <p:cNvPr id="377" name="Google Shape;377;p26"/>
          <p:cNvPicPr preferRelativeResize="0"/>
          <p:nvPr/>
        </p:nvPicPr>
        <p:blipFill>
          <a:blip r:embed="rId4">
            <a:alphaModFix/>
          </a:blip>
          <a:stretch>
            <a:fillRect/>
          </a:stretch>
        </p:blipFill>
        <p:spPr>
          <a:xfrm>
            <a:off x="949900" y="1372426"/>
            <a:ext cx="3538300" cy="3461901"/>
          </a:xfrm>
          <a:prstGeom prst="rect">
            <a:avLst/>
          </a:prstGeom>
          <a:noFill/>
          <a:ln>
            <a:noFill/>
          </a:ln>
        </p:spPr>
      </p:pic>
      <p:sp>
        <p:nvSpPr>
          <p:cNvPr id="378" name="Google Shape;378;p2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Final Model for Third and Fourth Moment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284" name="Google Shape;284;p14"/>
          <p:cNvSpPr txBox="1"/>
          <p:nvPr>
            <p:ph idx="1" type="body"/>
          </p:nvPr>
        </p:nvSpPr>
        <p:spPr>
          <a:xfrm>
            <a:off x="1303800" y="25115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Predictor Variables: </a:t>
            </a:r>
            <a:endParaRPr/>
          </a:p>
          <a:p>
            <a:pPr indent="-311150" lvl="0" marL="457200" rtl="0" algn="l">
              <a:spcBef>
                <a:spcPts val="1200"/>
              </a:spcBef>
              <a:spcAft>
                <a:spcPts val="0"/>
              </a:spcAft>
              <a:buSzPts val="1300"/>
              <a:buChar char="-"/>
            </a:pPr>
            <a:r>
              <a:rPr lang="en-GB"/>
              <a:t>Reynolds number (Re)</a:t>
            </a:r>
            <a:endParaRPr/>
          </a:p>
          <a:p>
            <a:pPr indent="-311150" lvl="0" marL="457200" rtl="0" algn="l">
              <a:spcBef>
                <a:spcPts val="0"/>
              </a:spcBef>
              <a:spcAft>
                <a:spcPts val="0"/>
              </a:spcAft>
              <a:buSzPts val="1300"/>
              <a:buChar char="-"/>
            </a:pPr>
            <a:r>
              <a:rPr lang="en-GB"/>
              <a:t>Froud number / Gravitational acceleration (Fr)</a:t>
            </a:r>
            <a:endParaRPr/>
          </a:p>
          <a:p>
            <a:pPr indent="-311150" lvl="0" marL="457200" rtl="0" algn="l">
              <a:spcBef>
                <a:spcPts val="0"/>
              </a:spcBef>
              <a:spcAft>
                <a:spcPts val="0"/>
              </a:spcAft>
              <a:buSzPts val="1300"/>
              <a:buChar char="-"/>
            </a:pPr>
            <a:r>
              <a:rPr lang="en-GB"/>
              <a:t>Stokes number (St)</a:t>
            </a:r>
            <a:endParaRPr/>
          </a:p>
          <a:p>
            <a:pPr indent="0" lvl="0" marL="0" rtl="0" algn="l">
              <a:spcBef>
                <a:spcPts val="1200"/>
              </a:spcBef>
              <a:spcAft>
                <a:spcPts val="0"/>
              </a:spcAft>
              <a:buNone/>
            </a:pPr>
            <a:r>
              <a:rPr lang="en-GB"/>
              <a:t>Response Variables:</a:t>
            </a:r>
            <a:endParaRPr/>
          </a:p>
          <a:p>
            <a:pPr indent="-311150" lvl="0" marL="457200" rtl="0" algn="l">
              <a:spcBef>
                <a:spcPts val="1200"/>
              </a:spcBef>
              <a:spcAft>
                <a:spcPts val="0"/>
              </a:spcAft>
              <a:buSzPts val="1300"/>
              <a:buChar char="-"/>
            </a:pPr>
            <a:r>
              <a:rPr lang="en-GB"/>
              <a:t>Probability </a:t>
            </a:r>
            <a:r>
              <a:rPr lang="en-GB"/>
              <a:t>distribution</a:t>
            </a:r>
            <a:r>
              <a:rPr lang="en-GB"/>
              <a:t> for particle clusters split</a:t>
            </a:r>
            <a:endParaRPr/>
          </a:p>
          <a:p>
            <a:pPr indent="0" lvl="0" marL="457200" rtl="0" algn="l">
              <a:spcBef>
                <a:spcPts val="1200"/>
              </a:spcBef>
              <a:spcAft>
                <a:spcPts val="0"/>
              </a:spcAft>
              <a:buNone/>
            </a:pPr>
            <a:r>
              <a:rPr lang="en-GB"/>
              <a:t>Into four moments</a:t>
            </a:r>
            <a:endParaRPr/>
          </a:p>
          <a:p>
            <a:pPr indent="0" lvl="0" marL="457200" rtl="0" algn="l">
              <a:spcBef>
                <a:spcPts val="1200"/>
              </a:spcBef>
              <a:spcAft>
                <a:spcPts val="1200"/>
              </a:spcAft>
              <a:buNone/>
            </a:pPr>
            <a:r>
              <a:t/>
            </a:r>
            <a:endParaRPr/>
          </a:p>
        </p:txBody>
      </p:sp>
      <p:pic>
        <p:nvPicPr>
          <p:cNvPr id="285" name="Google Shape;285;p14"/>
          <p:cNvPicPr preferRelativeResize="0"/>
          <p:nvPr/>
        </p:nvPicPr>
        <p:blipFill>
          <a:blip r:embed="rId3">
            <a:alphaModFix/>
          </a:blip>
          <a:stretch>
            <a:fillRect/>
          </a:stretch>
        </p:blipFill>
        <p:spPr>
          <a:xfrm>
            <a:off x="1407025" y="1291650"/>
            <a:ext cx="3746800" cy="1219900"/>
          </a:xfrm>
          <a:prstGeom prst="rect">
            <a:avLst/>
          </a:prstGeom>
          <a:noFill/>
          <a:ln>
            <a:noFill/>
          </a:ln>
        </p:spPr>
      </p:pic>
      <p:pic>
        <p:nvPicPr>
          <p:cNvPr id="286" name="Google Shape;286;p14"/>
          <p:cNvPicPr preferRelativeResize="0"/>
          <p:nvPr/>
        </p:nvPicPr>
        <p:blipFill rotWithShape="1">
          <a:blip r:embed="rId4">
            <a:alphaModFix/>
          </a:blip>
          <a:srcRect b="0" l="22940" r="0" t="0"/>
          <a:stretch/>
        </p:blipFill>
        <p:spPr>
          <a:xfrm>
            <a:off x="5454875" y="404275"/>
            <a:ext cx="3341025" cy="1903300"/>
          </a:xfrm>
          <a:prstGeom prst="rect">
            <a:avLst/>
          </a:prstGeom>
          <a:noFill/>
          <a:ln>
            <a:noFill/>
          </a:ln>
        </p:spPr>
      </p:pic>
      <p:pic>
        <p:nvPicPr>
          <p:cNvPr id="287" name="Google Shape;287;p14"/>
          <p:cNvPicPr preferRelativeResize="0"/>
          <p:nvPr/>
        </p:nvPicPr>
        <p:blipFill>
          <a:blip r:embed="rId5">
            <a:alphaModFix/>
          </a:blip>
          <a:stretch>
            <a:fillRect/>
          </a:stretch>
        </p:blipFill>
        <p:spPr>
          <a:xfrm>
            <a:off x="5454875" y="2511550"/>
            <a:ext cx="3341026" cy="2223869"/>
          </a:xfrm>
          <a:prstGeom prst="rect">
            <a:avLst/>
          </a:prstGeom>
          <a:noFill/>
          <a:ln>
            <a:noFill/>
          </a:ln>
        </p:spPr>
      </p:pic>
      <p:pic>
        <p:nvPicPr>
          <p:cNvPr id="288" name="Google Shape;288;p14"/>
          <p:cNvPicPr preferRelativeResize="0"/>
          <p:nvPr/>
        </p:nvPicPr>
        <p:blipFill>
          <a:blip r:embed="rId6">
            <a:alphaModFix/>
          </a:blip>
          <a:stretch>
            <a:fillRect/>
          </a:stretch>
        </p:blipFill>
        <p:spPr>
          <a:xfrm>
            <a:off x="3326225" y="4280975"/>
            <a:ext cx="1430556" cy="293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5"/>
          <p:cNvSpPr txBox="1"/>
          <p:nvPr>
            <p:ph type="title"/>
          </p:nvPr>
        </p:nvSpPr>
        <p:spPr>
          <a:xfrm>
            <a:off x="1303800" y="7479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Project Objectives</a:t>
            </a:r>
            <a:endParaRPr/>
          </a:p>
        </p:txBody>
      </p:sp>
      <p:sp>
        <p:nvSpPr>
          <p:cNvPr id="294" name="Google Shape;294;p15"/>
          <p:cNvSpPr txBox="1"/>
          <p:nvPr/>
        </p:nvSpPr>
        <p:spPr>
          <a:xfrm>
            <a:off x="1079250" y="2001050"/>
            <a:ext cx="6537300" cy="2077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GB"/>
              <a:t>• W</a:t>
            </a:r>
            <a:r>
              <a:rPr lang="en-GB"/>
              <a:t>hether there exist a significant linear relationship between the predictors and the raw four moments</a:t>
            </a:r>
            <a:endParaRPr/>
          </a:p>
          <a:p>
            <a:pPr indent="0" lvl="0" marL="0" rtl="0" algn="l">
              <a:lnSpc>
                <a:spcPct val="90000"/>
              </a:lnSpc>
              <a:spcBef>
                <a:spcPts val="1000"/>
              </a:spcBef>
              <a:spcAft>
                <a:spcPts val="0"/>
              </a:spcAft>
              <a:buNone/>
            </a:pPr>
            <a:r>
              <a:rPr lang="en-GB"/>
              <a:t>• W</a:t>
            </a:r>
            <a:r>
              <a:rPr lang="en-GB"/>
              <a:t>hether there exist any significant interaction effects between predictors on the response variables</a:t>
            </a:r>
            <a:endParaRPr/>
          </a:p>
          <a:p>
            <a:pPr indent="0" lvl="0" marL="0" rtl="0" algn="l">
              <a:lnSpc>
                <a:spcPct val="90000"/>
              </a:lnSpc>
              <a:spcBef>
                <a:spcPts val="1000"/>
              </a:spcBef>
              <a:spcAft>
                <a:spcPts val="0"/>
              </a:spcAft>
              <a:buNone/>
            </a:pPr>
            <a:r>
              <a:rPr lang="en-GB"/>
              <a:t>• W</a:t>
            </a:r>
            <a:r>
              <a:rPr lang="en-GB"/>
              <a:t>hether a linear regression model suffice:</a:t>
            </a:r>
            <a:endParaRPr/>
          </a:p>
          <a:p>
            <a:pPr indent="0" lvl="0" marL="0" rtl="0" algn="l">
              <a:lnSpc>
                <a:spcPct val="90000"/>
              </a:lnSpc>
              <a:spcBef>
                <a:spcPts val="1000"/>
              </a:spcBef>
              <a:spcAft>
                <a:spcPts val="0"/>
              </a:spcAft>
              <a:buNone/>
            </a:pPr>
            <a:r>
              <a:rPr lang="en-GB"/>
              <a:t>• Whether identified effects of the predictors vary for the four moments</a:t>
            </a:r>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Exploratory Data Analysis</a:t>
            </a:r>
            <a:endParaRPr/>
          </a:p>
        </p:txBody>
      </p:sp>
      <p:pic>
        <p:nvPicPr>
          <p:cNvPr id="300" name="Google Shape;300;p16"/>
          <p:cNvPicPr preferRelativeResize="0"/>
          <p:nvPr/>
        </p:nvPicPr>
        <p:blipFill>
          <a:blip r:embed="rId3">
            <a:alphaModFix/>
          </a:blip>
          <a:stretch>
            <a:fillRect/>
          </a:stretch>
        </p:blipFill>
        <p:spPr>
          <a:xfrm>
            <a:off x="2108200" y="1270625"/>
            <a:ext cx="5421699" cy="3345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Exploratory Data Analysis</a:t>
            </a:r>
            <a:endParaRPr/>
          </a:p>
        </p:txBody>
      </p:sp>
      <p:sp>
        <p:nvSpPr>
          <p:cNvPr id="306" name="Google Shape;306;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7" name="Google Shape;307;p17"/>
          <p:cNvPicPr preferRelativeResize="0"/>
          <p:nvPr/>
        </p:nvPicPr>
        <p:blipFill>
          <a:blip r:embed="rId3">
            <a:alphaModFix/>
          </a:blip>
          <a:stretch>
            <a:fillRect/>
          </a:stretch>
        </p:blipFill>
        <p:spPr>
          <a:xfrm>
            <a:off x="522200" y="1904025"/>
            <a:ext cx="4118334" cy="2541600"/>
          </a:xfrm>
          <a:prstGeom prst="rect">
            <a:avLst/>
          </a:prstGeom>
          <a:noFill/>
          <a:ln>
            <a:noFill/>
          </a:ln>
        </p:spPr>
      </p:pic>
      <p:pic>
        <p:nvPicPr>
          <p:cNvPr id="308" name="Google Shape;308;p17"/>
          <p:cNvPicPr preferRelativeResize="0"/>
          <p:nvPr/>
        </p:nvPicPr>
        <p:blipFill>
          <a:blip r:embed="rId4">
            <a:alphaModFix/>
          </a:blip>
          <a:stretch>
            <a:fillRect/>
          </a:stretch>
        </p:blipFill>
        <p:spPr>
          <a:xfrm>
            <a:off x="4784575" y="1904012"/>
            <a:ext cx="4118325" cy="25416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8"/>
          <p:cNvSpPr txBox="1"/>
          <p:nvPr>
            <p:ph type="title"/>
          </p:nvPr>
        </p:nvSpPr>
        <p:spPr>
          <a:xfrm>
            <a:off x="1303800" y="598575"/>
            <a:ext cx="7030500" cy="9234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GB"/>
              <a:t>Simple </a:t>
            </a:r>
            <a:r>
              <a:rPr lang="en-GB"/>
              <a:t>Linear Regression</a:t>
            </a:r>
            <a:endParaRPr/>
          </a:p>
          <a:p>
            <a:pPr indent="0" lvl="0" marL="0" rtl="0" algn="ctr">
              <a:spcBef>
                <a:spcPts val="0"/>
              </a:spcBef>
              <a:spcAft>
                <a:spcPts val="0"/>
              </a:spcAft>
              <a:buNone/>
            </a:pPr>
            <a:r>
              <a:rPr lang="en-GB" sz="2000"/>
              <a:t>Step 1: Predictor Variable Transformation</a:t>
            </a:r>
            <a:endParaRPr sz="2000"/>
          </a:p>
        </p:txBody>
      </p:sp>
      <p:sp>
        <p:nvSpPr>
          <p:cNvPr id="314" name="Google Shape;314;p18"/>
          <p:cNvSpPr txBox="1"/>
          <p:nvPr>
            <p:ph idx="1" type="body"/>
          </p:nvPr>
        </p:nvSpPr>
        <p:spPr>
          <a:xfrm>
            <a:off x="1050375" y="1521975"/>
            <a:ext cx="3268200" cy="1887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400"/>
              <a:t>Gravitational Acceleration (Fr)</a:t>
            </a:r>
            <a:endParaRPr sz="1400"/>
          </a:p>
          <a:p>
            <a:pPr indent="-317500" lvl="0" marL="457200" rtl="0" algn="l">
              <a:spcBef>
                <a:spcPts val="0"/>
              </a:spcBef>
              <a:spcAft>
                <a:spcPts val="0"/>
              </a:spcAft>
              <a:buSzPts val="1400"/>
              <a:buChar char="●"/>
            </a:pPr>
            <a:r>
              <a:rPr lang="en-GB" sz="1400"/>
              <a:t>Only 3 unique values</a:t>
            </a:r>
            <a:endParaRPr sz="1400"/>
          </a:p>
          <a:p>
            <a:pPr indent="-317500" lvl="1" marL="914400" rtl="0" algn="l">
              <a:spcBef>
                <a:spcPts val="0"/>
              </a:spcBef>
              <a:spcAft>
                <a:spcPts val="0"/>
              </a:spcAft>
              <a:buSzPts val="1400"/>
              <a:buChar char="○"/>
            </a:pPr>
            <a:r>
              <a:rPr lang="en-GB" sz="1400"/>
              <a:t>0.052</a:t>
            </a:r>
            <a:endParaRPr sz="1400"/>
          </a:p>
          <a:p>
            <a:pPr indent="-317500" lvl="1" marL="914400" rtl="0" algn="l">
              <a:spcBef>
                <a:spcPts val="0"/>
              </a:spcBef>
              <a:spcAft>
                <a:spcPts val="0"/>
              </a:spcAft>
              <a:buSzPts val="1400"/>
              <a:buChar char="○"/>
            </a:pPr>
            <a:r>
              <a:rPr lang="en-GB" sz="1400"/>
              <a:t>0.3</a:t>
            </a:r>
            <a:endParaRPr sz="1400"/>
          </a:p>
          <a:p>
            <a:pPr indent="-317500" lvl="1" marL="914400" rtl="0" algn="l">
              <a:spcBef>
                <a:spcPts val="0"/>
              </a:spcBef>
              <a:spcAft>
                <a:spcPts val="0"/>
              </a:spcAft>
              <a:buSzPts val="1400"/>
              <a:buChar char="○"/>
            </a:pPr>
            <a:r>
              <a:rPr lang="en-GB" sz="1400"/>
              <a:t>Inf</a:t>
            </a:r>
            <a:endParaRPr sz="1400"/>
          </a:p>
          <a:p>
            <a:pPr indent="-317500" lvl="0" marL="457200" rtl="0" algn="l">
              <a:spcBef>
                <a:spcPts val="0"/>
              </a:spcBef>
              <a:spcAft>
                <a:spcPts val="0"/>
              </a:spcAft>
              <a:buSzPts val="1400"/>
              <a:buChar char="●"/>
            </a:pPr>
            <a:r>
              <a:rPr lang="en-GB" sz="1400"/>
              <a:t>Infinity causes issue</a:t>
            </a:r>
            <a:endParaRPr sz="1400"/>
          </a:p>
          <a:p>
            <a:pPr indent="-317500" lvl="0" marL="457200" rtl="0" algn="l">
              <a:spcBef>
                <a:spcPts val="0"/>
              </a:spcBef>
              <a:spcAft>
                <a:spcPts val="0"/>
              </a:spcAft>
              <a:buSzPts val="1400"/>
              <a:buChar char="●"/>
            </a:pPr>
            <a:r>
              <a:rPr lang="en-GB" sz="1400"/>
              <a:t>Numerical -&gt; Categorical</a:t>
            </a:r>
            <a:endParaRPr sz="1400"/>
          </a:p>
        </p:txBody>
      </p:sp>
      <p:pic>
        <p:nvPicPr>
          <p:cNvPr id="315" name="Google Shape;315;p18"/>
          <p:cNvPicPr preferRelativeResize="0"/>
          <p:nvPr/>
        </p:nvPicPr>
        <p:blipFill>
          <a:blip r:embed="rId3">
            <a:alphaModFix/>
          </a:blip>
          <a:stretch>
            <a:fillRect/>
          </a:stretch>
        </p:blipFill>
        <p:spPr>
          <a:xfrm>
            <a:off x="851075" y="3378775"/>
            <a:ext cx="3208699" cy="1232775"/>
          </a:xfrm>
          <a:prstGeom prst="rect">
            <a:avLst/>
          </a:prstGeom>
          <a:noFill/>
          <a:ln>
            <a:noFill/>
          </a:ln>
        </p:spPr>
      </p:pic>
      <p:pic>
        <p:nvPicPr>
          <p:cNvPr id="316" name="Google Shape;316;p18"/>
          <p:cNvPicPr preferRelativeResize="0"/>
          <p:nvPr/>
        </p:nvPicPr>
        <p:blipFill>
          <a:blip r:embed="rId4">
            <a:alphaModFix/>
          </a:blip>
          <a:stretch>
            <a:fillRect/>
          </a:stretch>
        </p:blipFill>
        <p:spPr>
          <a:xfrm>
            <a:off x="4843675" y="3408976"/>
            <a:ext cx="3268199" cy="1018399"/>
          </a:xfrm>
          <a:prstGeom prst="rect">
            <a:avLst/>
          </a:prstGeom>
          <a:noFill/>
          <a:ln>
            <a:noFill/>
          </a:ln>
        </p:spPr>
      </p:pic>
      <p:sp>
        <p:nvSpPr>
          <p:cNvPr id="317" name="Google Shape;317;p18"/>
          <p:cNvSpPr txBox="1"/>
          <p:nvPr>
            <p:ph idx="1" type="body"/>
          </p:nvPr>
        </p:nvSpPr>
        <p:spPr>
          <a:xfrm>
            <a:off x="4898900" y="1521975"/>
            <a:ext cx="3268200" cy="1639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400"/>
              <a:t>Reynolds number (Re)</a:t>
            </a:r>
            <a:endParaRPr b="1" sz="1400"/>
          </a:p>
          <a:p>
            <a:pPr indent="-317500" lvl="0" marL="457200" rtl="0" algn="l">
              <a:spcBef>
                <a:spcPts val="0"/>
              </a:spcBef>
              <a:spcAft>
                <a:spcPts val="0"/>
              </a:spcAft>
              <a:buSzPts val="1400"/>
              <a:buChar char="●"/>
            </a:pPr>
            <a:r>
              <a:rPr lang="en-GB" sz="1400"/>
              <a:t>Only 3 unique values</a:t>
            </a:r>
            <a:endParaRPr sz="1400"/>
          </a:p>
          <a:p>
            <a:pPr indent="-317500" lvl="1" marL="914400" rtl="0" algn="l">
              <a:spcBef>
                <a:spcPts val="0"/>
              </a:spcBef>
              <a:spcAft>
                <a:spcPts val="0"/>
              </a:spcAft>
              <a:buSzPts val="1400"/>
              <a:buChar char="○"/>
            </a:pPr>
            <a:r>
              <a:rPr lang="en-GB" sz="1400"/>
              <a:t>90</a:t>
            </a:r>
            <a:endParaRPr sz="1400"/>
          </a:p>
          <a:p>
            <a:pPr indent="-317500" lvl="1" marL="914400" rtl="0" algn="l">
              <a:spcBef>
                <a:spcPts val="0"/>
              </a:spcBef>
              <a:spcAft>
                <a:spcPts val="0"/>
              </a:spcAft>
              <a:buSzPts val="1400"/>
              <a:buChar char="○"/>
            </a:pPr>
            <a:r>
              <a:rPr lang="en-GB" sz="1400"/>
              <a:t>224</a:t>
            </a:r>
            <a:endParaRPr sz="1400"/>
          </a:p>
          <a:p>
            <a:pPr indent="-317500" lvl="1" marL="914400" rtl="0" algn="l">
              <a:spcBef>
                <a:spcPts val="0"/>
              </a:spcBef>
              <a:spcAft>
                <a:spcPts val="0"/>
              </a:spcAft>
              <a:buSzPts val="1400"/>
              <a:buChar char="○"/>
            </a:pPr>
            <a:r>
              <a:rPr lang="en-GB" sz="1400"/>
              <a:t>298</a:t>
            </a:r>
            <a:endParaRPr sz="1400"/>
          </a:p>
          <a:p>
            <a:pPr indent="-317500" lvl="0" marL="457200" rtl="0" algn="l">
              <a:spcBef>
                <a:spcPts val="0"/>
              </a:spcBef>
              <a:spcAft>
                <a:spcPts val="0"/>
              </a:spcAft>
              <a:buSzPts val="1400"/>
              <a:buChar char="●"/>
            </a:pPr>
            <a:r>
              <a:rPr lang="en-GB" sz="1400"/>
              <a:t>Numerical -&gt; Categorical</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9"/>
          <p:cNvSpPr txBox="1"/>
          <p:nvPr>
            <p:ph type="title"/>
          </p:nvPr>
        </p:nvSpPr>
        <p:spPr>
          <a:xfrm>
            <a:off x="1303800" y="598575"/>
            <a:ext cx="7099200" cy="9234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GB"/>
              <a:t>Simple Linear Regression (Cont.)</a:t>
            </a:r>
            <a:endParaRPr/>
          </a:p>
          <a:p>
            <a:pPr indent="0" lvl="0" marL="0" rtl="0" algn="ctr">
              <a:spcBef>
                <a:spcPts val="0"/>
              </a:spcBef>
              <a:spcAft>
                <a:spcPts val="0"/>
              </a:spcAft>
              <a:buNone/>
            </a:pPr>
            <a:r>
              <a:rPr lang="en-GB" sz="2000"/>
              <a:t>Step 2: Log-Transform Response Variables</a:t>
            </a:r>
            <a:endParaRPr sz="2600"/>
          </a:p>
        </p:txBody>
      </p:sp>
      <p:sp>
        <p:nvSpPr>
          <p:cNvPr id="323" name="Google Shape;323;p19"/>
          <p:cNvSpPr txBox="1"/>
          <p:nvPr>
            <p:ph idx="1" type="body"/>
          </p:nvPr>
        </p:nvSpPr>
        <p:spPr>
          <a:xfrm>
            <a:off x="4907950" y="1521975"/>
            <a:ext cx="4080000" cy="1391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400"/>
              <a:t>Model: </a:t>
            </a:r>
            <a:r>
              <a:rPr lang="en-GB" sz="1400"/>
              <a:t>lm(log(R_moment) ~ St + gravity + flow)</a:t>
            </a:r>
            <a:endParaRPr sz="1400"/>
          </a:p>
          <a:p>
            <a:pPr indent="-317500" lvl="0" marL="457200" rtl="0" algn="l">
              <a:spcBef>
                <a:spcPts val="0"/>
              </a:spcBef>
              <a:spcAft>
                <a:spcPts val="0"/>
              </a:spcAft>
              <a:buSzPts val="1400"/>
              <a:buChar char="●"/>
            </a:pPr>
            <a:r>
              <a:rPr lang="en-GB" sz="1400"/>
              <a:t>Adjusted R-squared</a:t>
            </a:r>
            <a:endParaRPr sz="1400"/>
          </a:p>
          <a:p>
            <a:pPr indent="-317500" lvl="1" marL="914400" rtl="0" algn="l">
              <a:spcBef>
                <a:spcPts val="0"/>
              </a:spcBef>
              <a:spcAft>
                <a:spcPts val="0"/>
              </a:spcAft>
              <a:buSzPts val="1400"/>
              <a:buChar char="○"/>
            </a:pPr>
            <a:r>
              <a:rPr lang="en-GB" sz="1400"/>
              <a:t>0.9949, 0.7633, 0.6802, 0.6518</a:t>
            </a:r>
            <a:endParaRPr sz="1400"/>
          </a:p>
          <a:p>
            <a:pPr indent="-317500" lvl="1" marL="914400" rtl="0" algn="l">
              <a:spcBef>
                <a:spcPts val="0"/>
              </a:spcBef>
              <a:spcAft>
                <a:spcPts val="0"/>
              </a:spcAft>
              <a:buSzPts val="1400"/>
              <a:buChar char="○"/>
            </a:pPr>
            <a:r>
              <a:rPr lang="en-GB" sz="1400"/>
              <a:t>Large </a:t>
            </a:r>
            <a:r>
              <a:rPr lang="en-GB" sz="1400"/>
              <a:t>improvement</a:t>
            </a:r>
            <a:endParaRPr sz="1400"/>
          </a:p>
          <a:p>
            <a:pPr indent="-317500" lvl="0" marL="457200" rtl="0" algn="l">
              <a:spcBef>
                <a:spcPts val="0"/>
              </a:spcBef>
              <a:spcAft>
                <a:spcPts val="0"/>
              </a:spcAft>
              <a:buSzPts val="1400"/>
              <a:buChar char="●"/>
            </a:pPr>
            <a:r>
              <a:rPr lang="en-GB" sz="1400"/>
              <a:t>Better Residuals vs. Fitted plots</a:t>
            </a:r>
            <a:endParaRPr sz="1400"/>
          </a:p>
        </p:txBody>
      </p:sp>
      <p:sp>
        <p:nvSpPr>
          <p:cNvPr id="324" name="Google Shape;324;p19"/>
          <p:cNvSpPr txBox="1"/>
          <p:nvPr>
            <p:ph idx="1" type="body"/>
          </p:nvPr>
        </p:nvSpPr>
        <p:spPr>
          <a:xfrm>
            <a:off x="663925" y="1521975"/>
            <a:ext cx="4080000" cy="1391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400"/>
              <a:t>Model: lm(R_moment ~ St + gravity + flow)</a:t>
            </a:r>
            <a:endParaRPr sz="1400"/>
          </a:p>
          <a:p>
            <a:pPr indent="-317500" lvl="0" marL="457200" rtl="0" algn="l">
              <a:spcBef>
                <a:spcPts val="0"/>
              </a:spcBef>
              <a:spcAft>
                <a:spcPts val="0"/>
              </a:spcAft>
              <a:buSzPts val="1400"/>
              <a:buChar char="●"/>
            </a:pPr>
            <a:r>
              <a:rPr lang="en-GB" sz="1400"/>
              <a:t>Adjusted R-squared</a:t>
            </a:r>
            <a:endParaRPr sz="1400"/>
          </a:p>
          <a:p>
            <a:pPr indent="-317500" lvl="1" marL="914400" rtl="0" algn="l">
              <a:spcBef>
                <a:spcPts val="0"/>
              </a:spcBef>
              <a:spcAft>
                <a:spcPts val="0"/>
              </a:spcAft>
              <a:buSzPts val="1400"/>
              <a:buChar char="○"/>
            </a:pPr>
            <a:r>
              <a:rPr lang="en-GB" sz="1400"/>
              <a:t>0.9251, 0.4175, 0.4023, 0.3906</a:t>
            </a:r>
            <a:endParaRPr sz="1400"/>
          </a:p>
          <a:p>
            <a:pPr indent="-317500" lvl="0" marL="457200" rtl="0" algn="l">
              <a:spcBef>
                <a:spcPts val="0"/>
              </a:spcBef>
              <a:spcAft>
                <a:spcPts val="0"/>
              </a:spcAft>
              <a:buSzPts val="1400"/>
              <a:buChar char="●"/>
            </a:pPr>
            <a:r>
              <a:rPr lang="en-GB" sz="1400"/>
              <a:t>Pattern in </a:t>
            </a:r>
            <a:r>
              <a:rPr lang="en-GB" sz="1400"/>
              <a:t>Residuals vs. Fitted plots</a:t>
            </a:r>
            <a:endParaRPr sz="1400"/>
          </a:p>
          <a:p>
            <a:pPr indent="-317500" lvl="1" marL="914400" rtl="0" algn="l">
              <a:spcBef>
                <a:spcPts val="0"/>
              </a:spcBef>
              <a:spcAft>
                <a:spcPts val="0"/>
              </a:spcAft>
              <a:buSzPts val="1400"/>
              <a:buChar char="○"/>
            </a:pPr>
            <a:r>
              <a:rPr lang="en-GB" sz="1400"/>
              <a:t>Violation of linearity</a:t>
            </a:r>
            <a:endParaRPr sz="1400"/>
          </a:p>
        </p:txBody>
      </p:sp>
      <p:pic>
        <p:nvPicPr>
          <p:cNvPr id="325" name="Google Shape;325;p19"/>
          <p:cNvPicPr preferRelativeResize="0"/>
          <p:nvPr/>
        </p:nvPicPr>
        <p:blipFill>
          <a:blip r:embed="rId3">
            <a:alphaModFix/>
          </a:blip>
          <a:stretch>
            <a:fillRect/>
          </a:stretch>
        </p:blipFill>
        <p:spPr>
          <a:xfrm>
            <a:off x="4907950" y="2817975"/>
            <a:ext cx="3518392" cy="2173124"/>
          </a:xfrm>
          <a:prstGeom prst="rect">
            <a:avLst/>
          </a:prstGeom>
          <a:noFill/>
          <a:ln>
            <a:noFill/>
          </a:ln>
        </p:spPr>
      </p:pic>
      <p:pic>
        <p:nvPicPr>
          <p:cNvPr id="326" name="Google Shape;326;p19"/>
          <p:cNvPicPr preferRelativeResize="0"/>
          <p:nvPr/>
        </p:nvPicPr>
        <p:blipFill>
          <a:blip r:embed="rId4">
            <a:alphaModFix/>
          </a:blip>
          <a:stretch>
            <a:fillRect/>
          </a:stretch>
        </p:blipFill>
        <p:spPr>
          <a:xfrm>
            <a:off x="663925" y="2941875"/>
            <a:ext cx="3117194" cy="19253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0"/>
          <p:cNvSpPr txBox="1"/>
          <p:nvPr>
            <p:ph type="title"/>
          </p:nvPr>
        </p:nvSpPr>
        <p:spPr>
          <a:xfrm>
            <a:off x="1303800" y="598575"/>
            <a:ext cx="7030500" cy="9234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GB"/>
              <a:t>Simple Linear Regression (Cont.)</a:t>
            </a:r>
            <a:endParaRPr/>
          </a:p>
          <a:p>
            <a:pPr indent="0" lvl="0" marL="0" rtl="0" algn="ctr">
              <a:spcBef>
                <a:spcPts val="0"/>
              </a:spcBef>
              <a:spcAft>
                <a:spcPts val="0"/>
              </a:spcAft>
              <a:buNone/>
            </a:pPr>
            <a:r>
              <a:rPr lang="en-GB" sz="2000"/>
              <a:t>Step 3: Interaction Effect</a:t>
            </a:r>
            <a:endParaRPr/>
          </a:p>
        </p:txBody>
      </p:sp>
      <p:sp>
        <p:nvSpPr>
          <p:cNvPr id="332" name="Google Shape;332;p20"/>
          <p:cNvSpPr txBox="1"/>
          <p:nvPr>
            <p:ph idx="1" type="body"/>
          </p:nvPr>
        </p:nvSpPr>
        <p:spPr>
          <a:xfrm>
            <a:off x="5191725" y="1821550"/>
            <a:ext cx="3658200" cy="28782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sz="1400"/>
              <a:t>T</a:t>
            </a:r>
            <a:r>
              <a:rPr lang="en-GB" sz="1400"/>
              <a:t>hree possible </a:t>
            </a:r>
            <a:r>
              <a:rPr lang="en-GB" sz="1400"/>
              <a:t>interaction</a:t>
            </a:r>
            <a:r>
              <a:rPr lang="en-GB" sz="1400"/>
              <a:t> effects</a:t>
            </a:r>
            <a:endParaRPr sz="1400"/>
          </a:p>
          <a:p>
            <a:pPr indent="-317500" lvl="1" marL="914400" rtl="0" algn="l">
              <a:spcBef>
                <a:spcPts val="0"/>
              </a:spcBef>
              <a:spcAft>
                <a:spcPts val="0"/>
              </a:spcAft>
              <a:buSzPts val="1400"/>
              <a:buChar char="○"/>
            </a:pPr>
            <a:r>
              <a:rPr lang="en-GB" sz="1400"/>
              <a:t>gravity:flow</a:t>
            </a:r>
            <a:endParaRPr sz="1400"/>
          </a:p>
          <a:p>
            <a:pPr indent="-317500" lvl="1" marL="914400" rtl="0" algn="l">
              <a:spcBef>
                <a:spcPts val="0"/>
              </a:spcBef>
              <a:spcAft>
                <a:spcPts val="0"/>
              </a:spcAft>
              <a:buSzPts val="1400"/>
              <a:buChar char="○"/>
            </a:pPr>
            <a:r>
              <a:rPr lang="en-GB" sz="1400"/>
              <a:t>gravity:St</a:t>
            </a:r>
            <a:endParaRPr sz="1400"/>
          </a:p>
          <a:p>
            <a:pPr indent="-317500" lvl="1" marL="914400" rtl="0" algn="l">
              <a:spcBef>
                <a:spcPts val="0"/>
              </a:spcBef>
              <a:spcAft>
                <a:spcPts val="0"/>
              </a:spcAft>
              <a:buSzPts val="1400"/>
              <a:buChar char="○"/>
            </a:pPr>
            <a:r>
              <a:rPr lang="en-GB" sz="1400"/>
              <a:t>flow:St</a:t>
            </a:r>
            <a:endParaRPr sz="1400"/>
          </a:p>
          <a:p>
            <a:pPr indent="-317500" lvl="0" marL="457200" rtl="0" algn="l">
              <a:spcBef>
                <a:spcPts val="0"/>
              </a:spcBef>
              <a:spcAft>
                <a:spcPts val="0"/>
              </a:spcAft>
              <a:buSzPts val="1400"/>
              <a:buChar char="●"/>
            </a:pPr>
            <a:r>
              <a:rPr lang="en-GB" sz="1400"/>
              <a:t>Include g</a:t>
            </a:r>
            <a:r>
              <a:rPr lang="en-GB" sz="1400"/>
              <a:t>ravity:flow</a:t>
            </a:r>
            <a:endParaRPr sz="1400"/>
          </a:p>
          <a:p>
            <a:pPr indent="-317500" lvl="1" marL="914400" rtl="0" algn="l">
              <a:spcBef>
                <a:spcPts val="0"/>
              </a:spcBef>
              <a:spcAft>
                <a:spcPts val="0"/>
              </a:spcAft>
              <a:buSzPts val="1400"/>
              <a:buChar char="○"/>
            </a:pPr>
            <a:r>
              <a:rPr lang="en-GB" sz="1400"/>
              <a:t>Slopes different (see left figure)</a:t>
            </a:r>
            <a:endParaRPr sz="1400"/>
          </a:p>
          <a:p>
            <a:pPr indent="-317500" lvl="1" marL="914400" rtl="0" algn="l">
              <a:spcBef>
                <a:spcPts val="0"/>
              </a:spcBef>
              <a:spcAft>
                <a:spcPts val="0"/>
              </a:spcAft>
              <a:buSzPts val="1400"/>
              <a:buChar char="○"/>
            </a:pPr>
            <a:r>
              <a:rPr lang="en-GB" sz="1400"/>
              <a:t>In new models for all 4 moments, interaction terms have significant p-values</a:t>
            </a:r>
            <a:endParaRPr sz="1400"/>
          </a:p>
          <a:p>
            <a:pPr indent="-317500" lvl="0" marL="457200" rtl="0" algn="l">
              <a:spcBef>
                <a:spcPts val="0"/>
              </a:spcBef>
              <a:spcAft>
                <a:spcPts val="0"/>
              </a:spcAft>
              <a:buSzPts val="1400"/>
              <a:buChar char="●"/>
            </a:pPr>
            <a:r>
              <a:rPr lang="en-GB" sz="1400"/>
              <a:t>Improved adjusted R-squared</a:t>
            </a:r>
            <a:endParaRPr sz="1400"/>
          </a:p>
          <a:p>
            <a:pPr indent="-317500" lvl="1" marL="914400" rtl="0" algn="l">
              <a:spcBef>
                <a:spcPts val="0"/>
              </a:spcBef>
              <a:spcAft>
                <a:spcPts val="0"/>
              </a:spcAft>
              <a:buSzPts val="1400"/>
              <a:buChar char="○"/>
            </a:pPr>
            <a:r>
              <a:rPr lang="en-GB" sz="1400"/>
              <a:t>0.9966, 0.8909, 0.8770, 0.8809</a:t>
            </a:r>
            <a:endParaRPr sz="1400"/>
          </a:p>
        </p:txBody>
      </p:sp>
      <p:pic>
        <p:nvPicPr>
          <p:cNvPr id="333" name="Google Shape;333;p20"/>
          <p:cNvPicPr preferRelativeResize="0"/>
          <p:nvPr/>
        </p:nvPicPr>
        <p:blipFill>
          <a:blip r:embed="rId3">
            <a:alphaModFix/>
          </a:blip>
          <a:stretch>
            <a:fillRect/>
          </a:stretch>
        </p:blipFill>
        <p:spPr>
          <a:xfrm>
            <a:off x="422000" y="1821550"/>
            <a:ext cx="4631599" cy="2860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1"/>
          <p:cNvSpPr txBox="1"/>
          <p:nvPr>
            <p:ph type="title"/>
          </p:nvPr>
        </p:nvSpPr>
        <p:spPr>
          <a:xfrm>
            <a:off x="1303800" y="598575"/>
            <a:ext cx="7030500" cy="9234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GB"/>
              <a:t>Simple Linear Regression (Cont.)</a:t>
            </a:r>
            <a:endParaRPr/>
          </a:p>
          <a:p>
            <a:pPr indent="0" lvl="0" marL="0" rtl="0" algn="ctr">
              <a:spcBef>
                <a:spcPts val="0"/>
              </a:spcBef>
              <a:spcAft>
                <a:spcPts val="0"/>
              </a:spcAft>
              <a:buNone/>
            </a:pPr>
            <a:r>
              <a:rPr lang="en-GB" sz="2000"/>
              <a:t>Step 4: </a:t>
            </a:r>
            <a:r>
              <a:rPr lang="en-GB" sz="2000"/>
              <a:t>Polynomial Term</a:t>
            </a:r>
            <a:endParaRPr/>
          </a:p>
        </p:txBody>
      </p:sp>
      <p:sp>
        <p:nvSpPr>
          <p:cNvPr id="339" name="Google Shape;339;p21"/>
          <p:cNvSpPr txBox="1"/>
          <p:nvPr/>
        </p:nvSpPr>
        <p:spPr>
          <a:xfrm>
            <a:off x="639550" y="1918100"/>
            <a:ext cx="4322100" cy="2281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GB"/>
              <a:t>•Considering Stokes number are relatively continuously distributed, we decide to explore higher degrees of stokes number in our model, on top of the interaction effect we just explored.</a:t>
            </a:r>
            <a:endParaRPr/>
          </a:p>
          <a:p>
            <a:pPr indent="0" lvl="0" marL="0" rtl="0" algn="l">
              <a:lnSpc>
                <a:spcPct val="90000"/>
              </a:lnSpc>
              <a:spcBef>
                <a:spcPts val="1000"/>
              </a:spcBef>
              <a:spcAft>
                <a:spcPts val="0"/>
              </a:spcAft>
              <a:buNone/>
            </a:pPr>
            <a:r>
              <a:t/>
            </a:r>
            <a:endParaRPr/>
          </a:p>
          <a:p>
            <a:pPr indent="0" lvl="0" marL="0" rtl="0" algn="l">
              <a:lnSpc>
                <a:spcPct val="90000"/>
              </a:lnSpc>
              <a:spcBef>
                <a:spcPts val="1000"/>
              </a:spcBef>
              <a:spcAft>
                <a:spcPts val="0"/>
              </a:spcAft>
              <a:buNone/>
            </a:pPr>
            <a:r>
              <a:rPr lang="en-GB"/>
              <a:t>•Using analysis of variance of nested models, we discovered that up to eight degrees of stokes number are significant (except for the first moment, which only has up to 7 degrees of Stokes Number as significant terms)</a:t>
            </a:r>
            <a:endParaRPr/>
          </a:p>
          <a:p>
            <a:pPr indent="0" lvl="0" marL="0" rtl="0" algn="l">
              <a:spcBef>
                <a:spcPts val="0"/>
              </a:spcBef>
              <a:spcAft>
                <a:spcPts val="0"/>
              </a:spcAft>
              <a:buNone/>
            </a:pPr>
            <a:r>
              <a:t/>
            </a:r>
            <a:endParaRPr>
              <a:latin typeface="Nunito"/>
              <a:ea typeface="Nunito"/>
              <a:cs typeface="Nunito"/>
              <a:sym typeface="Nunito"/>
            </a:endParaRPr>
          </a:p>
        </p:txBody>
      </p:sp>
      <p:pic>
        <p:nvPicPr>
          <p:cNvPr id="340" name="Google Shape;340;p21"/>
          <p:cNvPicPr preferRelativeResize="0"/>
          <p:nvPr/>
        </p:nvPicPr>
        <p:blipFill>
          <a:blip r:embed="rId3">
            <a:alphaModFix/>
          </a:blip>
          <a:stretch>
            <a:fillRect/>
          </a:stretch>
        </p:blipFill>
        <p:spPr>
          <a:xfrm>
            <a:off x="4961650" y="1773900"/>
            <a:ext cx="3877550" cy="293733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