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1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6" algn="l" defTabSz="9141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3" algn="l" defTabSz="9141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0" algn="l" defTabSz="9141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88" algn="l" defTabSz="9141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86" algn="l" defTabSz="9141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83" algn="l" defTabSz="9141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81" algn="l" defTabSz="9141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18"/>
  </p:normalViewPr>
  <p:slideViewPr>
    <p:cSldViewPr snapToGrid="0" snapToObjects="1">
      <p:cViewPr>
        <p:scale>
          <a:sx n="100" d="100"/>
          <a:sy n="100" d="100"/>
        </p:scale>
        <p:origin x="164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B5920-CBBA-0543-8817-9529F7D23550}" type="datetimeFigureOut">
              <a:rPr lang="en-US" smtClean="0"/>
              <a:t>1/30/16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2823F-32C8-B34F-ACAE-75B5CE230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05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96" algn="l" defTabSz="9141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93" algn="l" defTabSz="9141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90" algn="l" defTabSz="9141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88" algn="l" defTabSz="9141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86" algn="l" defTabSz="9141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83" algn="l" defTabSz="9141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81" algn="l" defTabSz="9141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2823F-32C8-B34F-ACAE-75B5CE230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8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5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5" indent="0" algn="ctr">
              <a:buNone/>
              <a:defRPr sz="1800"/>
            </a:lvl3pPr>
            <a:lvl4pPr marL="1371669" indent="0" algn="ctr">
              <a:buNone/>
              <a:defRPr sz="1601"/>
            </a:lvl4pPr>
            <a:lvl5pPr marL="1828892" indent="0" algn="ctr">
              <a:buNone/>
              <a:defRPr sz="1601"/>
            </a:lvl5pPr>
            <a:lvl6pPr marL="2286114" indent="0" algn="ctr">
              <a:buNone/>
              <a:defRPr sz="1601"/>
            </a:lvl6pPr>
            <a:lvl7pPr marL="2743337" indent="0" algn="ctr">
              <a:buNone/>
              <a:defRPr sz="1601"/>
            </a:lvl7pPr>
            <a:lvl8pPr marL="3200561" indent="0" algn="ctr">
              <a:buNone/>
              <a:defRPr sz="1601"/>
            </a:lvl8pPr>
            <a:lvl9pPr marL="3657783" indent="0" algn="ctr">
              <a:buNone/>
              <a:defRPr sz="160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9ACF-1C4E-E943-B6FA-20000713B6E3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4FDA-89D6-2F42-84ED-6F60605B8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1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9ACF-1C4E-E943-B6FA-20000713B6E3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4FDA-89D6-2F42-84ED-6F60605B8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1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9"/>
            <a:ext cx="1971676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365129"/>
            <a:ext cx="5800726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9ACF-1C4E-E943-B6FA-20000713B6E3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4FDA-89D6-2F42-84ED-6F60605B8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9ACF-1C4E-E943-B6FA-20000713B6E3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4FDA-89D6-2F42-84ED-6F60605B8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4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4pPr>
            <a:lvl5pPr marL="1828892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7pPr>
            <a:lvl8pPr marL="3200561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9ACF-1C4E-E943-B6FA-20000713B6E3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4FDA-89D6-2F42-84ED-6F60605B8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8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9ACF-1C4E-E943-B6FA-20000713B6E3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4FDA-89D6-2F42-84ED-6F60605B8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3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6"/>
            <a:ext cx="3868340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6"/>
            <a:ext cx="3887391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5" indent="0">
              <a:buNone/>
              <a:defRPr sz="1800" b="1"/>
            </a:lvl3pPr>
            <a:lvl4pPr marL="1371669" indent="0">
              <a:buNone/>
              <a:defRPr sz="1601" b="1"/>
            </a:lvl4pPr>
            <a:lvl5pPr marL="1828892" indent="0">
              <a:buNone/>
              <a:defRPr sz="1601" b="1"/>
            </a:lvl5pPr>
            <a:lvl6pPr marL="2286114" indent="0">
              <a:buNone/>
              <a:defRPr sz="1601" b="1"/>
            </a:lvl6pPr>
            <a:lvl7pPr marL="2743337" indent="0">
              <a:buNone/>
              <a:defRPr sz="1601" b="1"/>
            </a:lvl7pPr>
            <a:lvl8pPr marL="3200561" indent="0">
              <a:buNone/>
              <a:defRPr sz="1601" b="1"/>
            </a:lvl8pPr>
            <a:lvl9pPr marL="3657783" indent="0">
              <a:buNone/>
              <a:defRPr sz="160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9ACF-1C4E-E943-B6FA-20000713B6E3}" type="datetimeFigureOut">
              <a:rPr lang="en-US" smtClean="0"/>
              <a:t>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4FDA-89D6-2F42-84ED-6F60605B8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0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9ACF-1C4E-E943-B6FA-20000713B6E3}" type="datetimeFigureOut">
              <a:rPr lang="en-US" smtClean="0"/>
              <a:t>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4FDA-89D6-2F42-84ED-6F60605B8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9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9ACF-1C4E-E943-B6FA-20000713B6E3}" type="datetimeFigureOut">
              <a:rPr lang="en-US" smtClean="0"/>
              <a:t>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4FDA-89D6-2F42-84ED-6F60605B8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8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3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9"/>
          </a:xfrm>
        </p:spPr>
        <p:txBody>
          <a:bodyPr/>
          <a:lstStyle>
            <a:lvl1pPr marL="0" indent="0">
              <a:buNone/>
              <a:defRPr sz="1601"/>
            </a:lvl1pPr>
            <a:lvl2pPr marL="457223" indent="0">
              <a:buNone/>
              <a:defRPr sz="1400"/>
            </a:lvl2pPr>
            <a:lvl3pPr marL="914445" indent="0">
              <a:buNone/>
              <a:defRPr sz="1200"/>
            </a:lvl3pPr>
            <a:lvl4pPr marL="1371669" indent="0">
              <a:buNone/>
              <a:defRPr sz="1001"/>
            </a:lvl4pPr>
            <a:lvl5pPr marL="1828892" indent="0">
              <a:buNone/>
              <a:defRPr sz="1001"/>
            </a:lvl5pPr>
            <a:lvl6pPr marL="2286114" indent="0">
              <a:buNone/>
              <a:defRPr sz="1001"/>
            </a:lvl6pPr>
            <a:lvl7pPr marL="2743337" indent="0">
              <a:buNone/>
              <a:defRPr sz="1001"/>
            </a:lvl7pPr>
            <a:lvl8pPr marL="3200561" indent="0">
              <a:buNone/>
              <a:defRPr sz="1001"/>
            </a:lvl8pPr>
            <a:lvl9pPr marL="3657783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9ACF-1C4E-E943-B6FA-20000713B6E3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4FDA-89D6-2F42-84ED-6F60605B8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0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3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23" indent="0">
              <a:buNone/>
              <a:defRPr sz="2801"/>
            </a:lvl2pPr>
            <a:lvl3pPr marL="914445" indent="0">
              <a:buNone/>
              <a:defRPr sz="2400"/>
            </a:lvl3pPr>
            <a:lvl4pPr marL="1371669" indent="0">
              <a:buNone/>
              <a:defRPr sz="2000"/>
            </a:lvl4pPr>
            <a:lvl5pPr marL="1828892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1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9"/>
          </a:xfrm>
        </p:spPr>
        <p:txBody>
          <a:bodyPr/>
          <a:lstStyle>
            <a:lvl1pPr marL="0" indent="0">
              <a:buNone/>
              <a:defRPr sz="1601"/>
            </a:lvl1pPr>
            <a:lvl2pPr marL="457223" indent="0">
              <a:buNone/>
              <a:defRPr sz="1400"/>
            </a:lvl2pPr>
            <a:lvl3pPr marL="914445" indent="0">
              <a:buNone/>
              <a:defRPr sz="1200"/>
            </a:lvl3pPr>
            <a:lvl4pPr marL="1371669" indent="0">
              <a:buNone/>
              <a:defRPr sz="1001"/>
            </a:lvl4pPr>
            <a:lvl5pPr marL="1828892" indent="0">
              <a:buNone/>
              <a:defRPr sz="1001"/>
            </a:lvl5pPr>
            <a:lvl6pPr marL="2286114" indent="0">
              <a:buNone/>
              <a:defRPr sz="1001"/>
            </a:lvl6pPr>
            <a:lvl7pPr marL="2743337" indent="0">
              <a:buNone/>
              <a:defRPr sz="1001"/>
            </a:lvl7pPr>
            <a:lvl8pPr marL="3200561" indent="0">
              <a:buNone/>
              <a:defRPr sz="1001"/>
            </a:lvl8pPr>
            <a:lvl9pPr marL="3657783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9ACF-1C4E-E943-B6FA-20000713B6E3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4FDA-89D6-2F42-84ED-6F60605B8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2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59ACF-1C4E-E943-B6FA-20000713B6E3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B4FDA-89D6-2F42-84ED-6F60605B8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2" indent="-228612" algn="l" defTabSz="914445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835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4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5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1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240"/>
            <a:ext cx="9144000" cy="3702326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680497" y="1881973"/>
            <a:ext cx="1265273" cy="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ent Arrow 9"/>
          <p:cNvSpPr/>
          <p:nvPr/>
        </p:nvSpPr>
        <p:spPr>
          <a:xfrm>
            <a:off x="2126514" y="914402"/>
            <a:ext cx="988829" cy="808074"/>
          </a:xfrm>
          <a:prstGeom prst="bentArrow">
            <a:avLst>
              <a:gd name="adj1" fmla="val 8898"/>
              <a:gd name="adj2" fmla="val 23889"/>
              <a:gd name="adj3" fmla="val 36857"/>
              <a:gd name="adj4" fmla="val 80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4194142">
            <a:off x="3504155" y="981494"/>
            <a:ext cx="863538" cy="820226"/>
          </a:xfrm>
          <a:prstGeom prst="bentArrow">
            <a:avLst>
              <a:gd name="adj1" fmla="val 12012"/>
              <a:gd name="adj2" fmla="val 19055"/>
              <a:gd name="adj3" fmla="val 36857"/>
              <a:gd name="adj4" fmla="val 63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72010" y="1871331"/>
            <a:ext cx="2190308" cy="1063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95472" y="1871344"/>
            <a:ext cx="1467188" cy="106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3179" y="623102"/>
            <a:ext cx="38277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59749" y="1837811"/>
            <a:ext cx="38277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>
                <a:solidFill>
                  <a:srgbClr val="7030A0"/>
                </a:solidFill>
              </a:rPr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78915" y="1866015"/>
            <a:ext cx="1959932" cy="531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ent Arrow 21"/>
          <p:cNvSpPr/>
          <p:nvPr/>
        </p:nvSpPr>
        <p:spPr>
          <a:xfrm flipV="1">
            <a:off x="2121196" y="2015219"/>
            <a:ext cx="988829" cy="808074"/>
          </a:xfrm>
          <a:prstGeom prst="bentArrow">
            <a:avLst>
              <a:gd name="adj1" fmla="val 8898"/>
              <a:gd name="adj2" fmla="val 23889"/>
              <a:gd name="adj3" fmla="val 36857"/>
              <a:gd name="adj4" fmla="val 8056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23" name="Bent Arrow 22"/>
          <p:cNvSpPr/>
          <p:nvPr/>
        </p:nvSpPr>
        <p:spPr>
          <a:xfrm rot="17405858" flipV="1">
            <a:off x="3544914" y="1974106"/>
            <a:ext cx="863538" cy="820226"/>
          </a:xfrm>
          <a:prstGeom prst="bentArrow">
            <a:avLst>
              <a:gd name="adj1" fmla="val 12012"/>
              <a:gd name="adj2" fmla="val 19055"/>
              <a:gd name="adj3" fmla="val 36857"/>
              <a:gd name="adj4" fmla="val 6314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4223" y="2721119"/>
            <a:ext cx="38277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Bent Arrow 24"/>
          <p:cNvSpPr/>
          <p:nvPr/>
        </p:nvSpPr>
        <p:spPr>
          <a:xfrm rot="944296" flipV="1">
            <a:off x="3175817" y="2969095"/>
            <a:ext cx="1164066" cy="584123"/>
          </a:xfrm>
          <a:prstGeom prst="bentArrow">
            <a:avLst>
              <a:gd name="adj1" fmla="val 12012"/>
              <a:gd name="adj2" fmla="val 19055"/>
              <a:gd name="adj3" fmla="val 23394"/>
              <a:gd name="adj4" fmla="val 8695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72011" y="3597361"/>
            <a:ext cx="1180215" cy="708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ent Arrow 36"/>
          <p:cNvSpPr/>
          <p:nvPr/>
        </p:nvSpPr>
        <p:spPr>
          <a:xfrm rot="17405858" flipV="1">
            <a:off x="5629753" y="2665060"/>
            <a:ext cx="1765175" cy="384644"/>
          </a:xfrm>
          <a:prstGeom prst="bentArrow">
            <a:avLst>
              <a:gd name="adj1" fmla="val 18154"/>
              <a:gd name="adj2" fmla="val 19055"/>
              <a:gd name="adj3" fmla="val 50000"/>
              <a:gd name="adj4" fmla="val 8695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44539" y="3087047"/>
            <a:ext cx="38277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79504" y="4100217"/>
            <a:ext cx="5384996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1" dirty="0"/>
              <a:t>Figure 1. Feasible Paths between A &amp; B in a general Network</a:t>
            </a:r>
          </a:p>
        </p:txBody>
      </p:sp>
    </p:spTree>
    <p:extLst>
      <p:ext uri="{BB962C8B-B14F-4D97-AF65-F5344CB8AC3E}">
        <p14:creationId xmlns:p14="http://schemas.microsoft.com/office/powerpoint/2010/main" val="120497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240"/>
            <a:ext cx="9144000" cy="3702326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4572010" y="1871331"/>
            <a:ext cx="2190308" cy="1063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95472" y="1871344"/>
            <a:ext cx="1467188" cy="106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78915" y="1866015"/>
            <a:ext cx="1959932" cy="531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ent Arrow 21"/>
          <p:cNvSpPr/>
          <p:nvPr/>
        </p:nvSpPr>
        <p:spPr>
          <a:xfrm flipV="1">
            <a:off x="2121196" y="2015219"/>
            <a:ext cx="988829" cy="808074"/>
          </a:xfrm>
          <a:prstGeom prst="bentArrow">
            <a:avLst>
              <a:gd name="adj1" fmla="val 8898"/>
              <a:gd name="adj2" fmla="val 23889"/>
              <a:gd name="adj3" fmla="val 36857"/>
              <a:gd name="adj4" fmla="val 8056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23" name="Bent Arrow 22"/>
          <p:cNvSpPr/>
          <p:nvPr/>
        </p:nvSpPr>
        <p:spPr>
          <a:xfrm rot="17405858" flipV="1">
            <a:off x="3544914" y="1974106"/>
            <a:ext cx="863538" cy="820226"/>
          </a:xfrm>
          <a:prstGeom prst="bentArrow">
            <a:avLst>
              <a:gd name="adj1" fmla="val 12012"/>
              <a:gd name="adj2" fmla="val 19055"/>
              <a:gd name="adj3" fmla="val 36857"/>
              <a:gd name="adj4" fmla="val 6314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944296" flipV="1">
            <a:off x="3175817" y="2969095"/>
            <a:ext cx="1164066" cy="584123"/>
          </a:xfrm>
          <a:prstGeom prst="bentArrow">
            <a:avLst>
              <a:gd name="adj1" fmla="val 12012"/>
              <a:gd name="adj2" fmla="val 19055"/>
              <a:gd name="adj3" fmla="val 23394"/>
              <a:gd name="adj4" fmla="val 8695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72011" y="3597361"/>
            <a:ext cx="1180215" cy="708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ent Arrow 36"/>
          <p:cNvSpPr/>
          <p:nvPr/>
        </p:nvSpPr>
        <p:spPr>
          <a:xfrm rot="17405858" flipV="1">
            <a:off x="5629753" y="2665060"/>
            <a:ext cx="1765175" cy="384644"/>
          </a:xfrm>
          <a:prstGeom prst="bentArrow">
            <a:avLst>
              <a:gd name="adj1" fmla="val 18154"/>
              <a:gd name="adj2" fmla="val 19055"/>
              <a:gd name="adj3" fmla="val 50000"/>
              <a:gd name="adj4" fmla="val 8695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39463" y="4238328"/>
            <a:ext cx="4364750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1" dirty="0"/>
              <a:t>Figure 2. Blue Path from A &amp; B in a residual graph </a:t>
            </a:r>
          </a:p>
        </p:txBody>
      </p:sp>
      <p:sp>
        <p:nvSpPr>
          <p:cNvPr id="12" name="Freeform 11"/>
          <p:cNvSpPr/>
          <p:nvPr/>
        </p:nvSpPr>
        <p:spPr>
          <a:xfrm rot="20728206" flipH="1">
            <a:off x="6991739" y="1310197"/>
            <a:ext cx="1580343" cy="631727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27" name="TextBox 26"/>
          <p:cNvSpPr txBox="1"/>
          <p:nvPr/>
        </p:nvSpPr>
        <p:spPr>
          <a:xfrm>
            <a:off x="7538227" y="914402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74318" y="863537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8127" y="1324588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03990" y="1334948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43109" y="1948996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10</a:t>
            </a:r>
          </a:p>
        </p:txBody>
      </p:sp>
      <p:sp>
        <p:nvSpPr>
          <p:cNvPr id="32" name="Freeform 31"/>
          <p:cNvSpPr/>
          <p:nvPr/>
        </p:nvSpPr>
        <p:spPr>
          <a:xfrm rot="20728206" flipH="1">
            <a:off x="4444984" y="1194017"/>
            <a:ext cx="2280437" cy="918825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33" name="Freeform 32"/>
          <p:cNvSpPr/>
          <p:nvPr/>
        </p:nvSpPr>
        <p:spPr>
          <a:xfrm rot="2779830" flipH="1" flipV="1">
            <a:off x="3243304" y="1348237"/>
            <a:ext cx="1092128" cy="306884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34" name="Freeform 33"/>
          <p:cNvSpPr/>
          <p:nvPr/>
        </p:nvSpPr>
        <p:spPr>
          <a:xfrm rot="19988912" flipH="1" flipV="1">
            <a:off x="2107262" y="1375212"/>
            <a:ext cx="1189884" cy="288821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35" name="Freeform 34"/>
          <p:cNvSpPr/>
          <p:nvPr/>
        </p:nvSpPr>
        <p:spPr>
          <a:xfrm rot="871794" flipH="1" flipV="1">
            <a:off x="580136" y="1814392"/>
            <a:ext cx="1340955" cy="516080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36" name="TextBox 35"/>
          <p:cNvSpPr txBox="1"/>
          <p:nvPr/>
        </p:nvSpPr>
        <p:spPr>
          <a:xfrm>
            <a:off x="7450174" y="1489368"/>
            <a:ext cx="635621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490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78659" y="1489652"/>
            <a:ext cx="635621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   90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017408" y="910875"/>
            <a:ext cx="473381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</a:t>
            </a:r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00564" y="885048"/>
            <a:ext cx="594053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</a:t>
            </a:r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90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6261" y="1474706"/>
            <a:ext cx="977096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   </a:t>
            </a:r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990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80497" y="1881973"/>
            <a:ext cx="1265273" cy="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ent Arrow 9"/>
          <p:cNvSpPr/>
          <p:nvPr/>
        </p:nvSpPr>
        <p:spPr>
          <a:xfrm>
            <a:off x="2126514" y="914402"/>
            <a:ext cx="988829" cy="808074"/>
          </a:xfrm>
          <a:prstGeom prst="bentArrow">
            <a:avLst>
              <a:gd name="adj1" fmla="val 8898"/>
              <a:gd name="adj2" fmla="val 23889"/>
              <a:gd name="adj3" fmla="val 36857"/>
              <a:gd name="adj4" fmla="val 80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4194142">
            <a:off x="3504155" y="981494"/>
            <a:ext cx="863538" cy="820226"/>
          </a:xfrm>
          <a:prstGeom prst="bentArrow">
            <a:avLst>
              <a:gd name="adj1" fmla="val 12012"/>
              <a:gd name="adj2" fmla="val 19055"/>
              <a:gd name="adj3" fmla="val 36857"/>
              <a:gd name="adj4" fmla="val 63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65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240"/>
            <a:ext cx="9144000" cy="3702326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4572010" y="1871331"/>
            <a:ext cx="2190308" cy="1063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95472" y="1871344"/>
            <a:ext cx="1467188" cy="106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78915" y="1866015"/>
            <a:ext cx="1959932" cy="531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ent Arrow 21"/>
          <p:cNvSpPr/>
          <p:nvPr/>
        </p:nvSpPr>
        <p:spPr>
          <a:xfrm flipV="1">
            <a:off x="2121196" y="2015219"/>
            <a:ext cx="988829" cy="808074"/>
          </a:xfrm>
          <a:prstGeom prst="bentArrow">
            <a:avLst>
              <a:gd name="adj1" fmla="val 8898"/>
              <a:gd name="adj2" fmla="val 23889"/>
              <a:gd name="adj3" fmla="val 36857"/>
              <a:gd name="adj4" fmla="val 8056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23" name="Bent Arrow 22"/>
          <p:cNvSpPr/>
          <p:nvPr/>
        </p:nvSpPr>
        <p:spPr>
          <a:xfrm rot="17405858" flipV="1">
            <a:off x="3544914" y="1974106"/>
            <a:ext cx="863538" cy="820226"/>
          </a:xfrm>
          <a:prstGeom prst="bentArrow">
            <a:avLst>
              <a:gd name="adj1" fmla="val 12012"/>
              <a:gd name="adj2" fmla="val 19055"/>
              <a:gd name="adj3" fmla="val 36857"/>
              <a:gd name="adj4" fmla="val 6314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944296" flipV="1">
            <a:off x="3175817" y="2969095"/>
            <a:ext cx="1164066" cy="584123"/>
          </a:xfrm>
          <a:prstGeom prst="bentArrow">
            <a:avLst>
              <a:gd name="adj1" fmla="val 12012"/>
              <a:gd name="adj2" fmla="val 19055"/>
              <a:gd name="adj3" fmla="val 23394"/>
              <a:gd name="adj4" fmla="val 8695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72011" y="3597361"/>
            <a:ext cx="1180215" cy="708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ent Arrow 36"/>
          <p:cNvSpPr/>
          <p:nvPr/>
        </p:nvSpPr>
        <p:spPr>
          <a:xfrm rot="17405858" flipV="1">
            <a:off x="5629753" y="2665060"/>
            <a:ext cx="1765175" cy="384644"/>
          </a:xfrm>
          <a:prstGeom prst="bentArrow">
            <a:avLst>
              <a:gd name="adj1" fmla="val 18154"/>
              <a:gd name="adj2" fmla="val 19055"/>
              <a:gd name="adj3" fmla="val 50000"/>
              <a:gd name="adj4" fmla="val 8695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 rot="20728206" flipH="1">
            <a:off x="6991739" y="1310197"/>
            <a:ext cx="1580343" cy="631727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27" name="TextBox 26"/>
          <p:cNvSpPr txBox="1"/>
          <p:nvPr/>
        </p:nvSpPr>
        <p:spPr>
          <a:xfrm>
            <a:off x="7538227" y="914402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60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74318" y="863537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60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8127" y="1324588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03990" y="1334948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43109" y="1948996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60</a:t>
            </a:r>
          </a:p>
        </p:txBody>
      </p:sp>
      <p:sp>
        <p:nvSpPr>
          <p:cNvPr id="32" name="Freeform 31"/>
          <p:cNvSpPr/>
          <p:nvPr/>
        </p:nvSpPr>
        <p:spPr>
          <a:xfrm rot="20728206" flipH="1">
            <a:off x="4444984" y="1194017"/>
            <a:ext cx="2280437" cy="918825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33" name="Freeform 32"/>
          <p:cNvSpPr/>
          <p:nvPr/>
        </p:nvSpPr>
        <p:spPr>
          <a:xfrm rot="2779830" flipH="1" flipV="1">
            <a:off x="3243304" y="1348237"/>
            <a:ext cx="1092128" cy="306884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34" name="Freeform 33"/>
          <p:cNvSpPr/>
          <p:nvPr/>
        </p:nvSpPr>
        <p:spPr>
          <a:xfrm rot="19988912" flipH="1" flipV="1">
            <a:off x="2107262" y="1375212"/>
            <a:ext cx="1189884" cy="288821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35" name="Freeform 34"/>
          <p:cNvSpPr/>
          <p:nvPr/>
        </p:nvSpPr>
        <p:spPr>
          <a:xfrm rot="871794" flipH="1" flipV="1">
            <a:off x="580136" y="1814392"/>
            <a:ext cx="1340955" cy="516080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36" name="Freeform 35"/>
          <p:cNvSpPr/>
          <p:nvPr/>
        </p:nvSpPr>
        <p:spPr>
          <a:xfrm rot="420624" flipH="1" flipV="1">
            <a:off x="2218300" y="1862659"/>
            <a:ext cx="2062997" cy="355245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40" name="TextBox 39"/>
          <p:cNvSpPr txBox="1"/>
          <p:nvPr/>
        </p:nvSpPr>
        <p:spPr>
          <a:xfrm>
            <a:off x="3111070" y="1936360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50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450174" y="1476668"/>
            <a:ext cx="635621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440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78659" y="1476952"/>
            <a:ext cx="635621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    40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33027" y="1480226"/>
            <a:ext cx="473381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</a:t>
            </a:r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17408" y="898175"/>
            <a:ext cx="473381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</a:t>
            </a:r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00564" y="897748"/>
            <a:ext cx="594053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</a:t>
            </a:r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90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36261" y="1474706"/>
            <a:ext cx="977096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   </a:t>
            </a:r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940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80497" y="1881973"/>
            <a:ext cx="1265273" cy="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ent Arrow 9"/>
          <p:cNvSpPr/>
          <p:nvPr/>
        </p:nvSpPr>
        <p:spPr>
          <a:xfrm>
            <a:off x="2126514" y="914402"/>
            <a:ext cx="988829" cy="808074"/>
          </a:xfrm>
          <a:prstGeom prst="bentArrow">
            <a:avLst>
              <a:gd name="adj1" fmla="val 8898"/>
              <a:gd name="adj2" fmla="val 23889"/>
              <a:gd name="adj3" fmla="val 36857"/>
              <a:gd name="adj4" fmla="val 80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4194142">
            <a:off x="3504155" y="981494"/>
            <a:ext cx="863538" cy="820226"/>
          </a:xfrm>
          <a:prstGeom prst="bentArrow">
            <a:avLst>
              <a:gd name="adj1" fmla="val 12012"/>
              <a:gd name="adj2" fmla="val 19055"/>
              <a:gd name="adj3" fmla="val 36857"/>
              <a:gd name="adj4" fmla="val 63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13363" y="4165512"/>
            <a:ext cx="5896925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1" dirty="0"/>
              <a:t>Figure 3. Blue Path adding Purple Path from A &amp; B in a residual graph</a:t>
            </a:r>
          </a:p>
        </p:txBody>
      </p:sp>
    </p:spTree>
    <p:extLst>
      <p:ext uri="{BB962C8B-B14F-4D97-AF65-F5344CB8AC3E}">
        <p14:creationId xmlns:p14="http://schemas.microsoft.com/office/powerpoint/2010/main" val="29530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240"/>
            <a:ext cx="9144000" cy="3702326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4572010" y="1871331"/>
            <a:ext cx="2190308" cy="1063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95472" y="1871344"/>
            <a:ext cx="1467188" cy="106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78915" y="1866015"/>
            <a:ext cx="1959932" cy="531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ent Arrow 24"/>
          <p:cNvSpPr/>
          <p:nvPr/>
        </p:nvSpPr>
        <p:spPr>
          <a:xfrm rot="944296" flipV="1">
            <a:off x="3175817" y="2969095"/>
            <a:ext cx="1164066" cy="584123"/>
          </a:xfrm>
          <a:prstGeom prst="bentArrow">
            <a:avLst>
              <a:gd name="adj1" fmla="val 12012"/>
              <a:gd name="adj2" fmla="val 19055"/>
              <a:gd name="adj3" fmla="val 23394"/>
              <a:gd name="adj4" fmla="val 8695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72011" y="3597361"/>
            <a:ext cx="1180215" cy="708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ent Arrow 36"/>
          <p:cNvSpPr/>
          <p:nvPr/>
        </p:nvSpPr>
        <p:spPr>
          <a:xfrm rot="17405858" flipV="1">
            <a:off x="5629753" y="2665060"/>
            <a:ext cx="1765175" cy="384644"/>
          </a:xfrm>
          <a:prstGeom prst="bentArrow">
            <a:avLst>
              <a:gd name="adj1" fmla="val 18154"/>
              <a:gd name="adj2" fmla="val 19055"/>
              <a:gd name="adj3" fmla="val 50000"/>
              <a:gd name="adj4" fmla="val 8695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 rot="20728206" flipH="1">
            <a:off x="6991739" y="1310197"/>
            <a:ext cx="1580343" cy="631727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27" name="TextBox 26"/>
          <p:cNvSpPr txBox="1"/>
          <p:nvPr/>
        </p:nvSpPr>
        <p:spPr>
          <a:xfrm>
            <a:off x="7538227" y="914402"/>
            <a:ext cx="63562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/>
              <a:t>100</a:t>
            </a:r>
            <a:endParaRPr lang="en-US" sz="144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374316" y="863537"/>
            <a:ext cx="65413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/>
              <a:t>100</a:t>
            </a:r>
            <a:endParaRPr lang="en-US" sz="144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528127" y="1324588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03990" y="1334948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43107" y="1948996"/>
            <a:ext cx="64327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/>
              <a:t>100</a:t>
            </a:r>
            <a:endParaRPr lang="en-US" sz="1440" b="1" dirty="0"/>
          </a:p>
        </p:txBody>
      </p:sp>
      <p:sp>
        <p:nvSpPr>
          <p:cNvPr id="32" name="Freeform 31"/>
          <p:cNvSpPr/>
          <p:nvPr/>
        </p:nvSpPr>
        <p:spPr>
          <a:xfrm rot="20728206" flipH="1">
            <a:off x="4444984" y="1194017"/>
            <a:ext cx="2280437" cy="918825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33" name="Freeform 32"/>
          <p:cNvSpPr/>
          <p:nvPr/>
        </p:nvSpPr>
        <p:spPr>
          <a:xfrm rot="2779830" flipH="1" flipV="1">
            <a:off x="3243304" y="1348237"/>
            <a:ext cx="1092128" cy="306884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34" name="Freeform 33"/>
          <p:cNvSpPr/>
          <p:nvPr/>
        </p:nvSpPr>
        <p:spPr>
          <a:xfrm rot="19988912" flipH="1" flipV="1">
            <a:off x="2107262" y="1375212"/>
            <a:ext cx="1189884" cy="288821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35" name="Freeform 34"/>
          <p:cNvSpPr/>
          <p:nvPr/>
        </p:nvSpPr>
        <p:spPr>
          <a:xfrm rot="871794" flipH="1" flipV="1">
            <a:off x="580136" y="1814392"/>
            <a:ext cx="1340955" cy="516080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36" name="Freeform 35"/>
          <p:cNvSpPr/>
          <p:nvPr/>
        </p:nvSpPr>
        <p:spPr>
          <a:xfrm rot="420624" flipH="1" flipV="1">
            <a:off x="2218300" y="1862659"/>
            <a:ext cx="2062997" cy="355245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40" name="TextBox 39"/>
          <p:cNvSpPr txBox="1"/>
          <p:nvPr/>
        </p:nvSpPr>
        <p:spPr>
          <a:xfrm>
            <a:off x="3111070" y="1936360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50</a:t>
            </a:r>
          </a:p>
        </p:txBody>
      </p:sp>
      <p:sp>
        <p:nvSpPr>
          <p:cNvPr id="38" name="Freeform 37"/>
          <p:cNvSpPr/>
          <p:nvPr/>
        </p:nvSpPr>
        <p:spPr>
          <a:xfrm rot="19247694" flipH="1">
            <a:off x="3224714" y="2128464"/>
            <a:ext cx="1096863" cy="171432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41" name="TextBox 40"/>
          <p:cNvSpPr txBox="1"/>
          <p:nvPr/>
        </p:nvSpPr>
        <p:spPr>
          <a:xfrm>
            <a:off x="3621802" y="2199545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40</a:t>
            </a:r>
          </a:p>
        </p:txBody>
      </p:sp>
      <p:sp>
        <p:nvSpPr>
          <p:cNvPr id="42" name="Freeform 41"/>
          <p:cNvSpPr/>
          <p:nvPr/>
        </p:nvSpPr>
        <p:spPr>
          <a:xfrm rot="1972108" flipH="1">
            <a:off x="2157599" y="2141807"/>
            <a:ext cx="1096863" cy="171432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43" name="TextBox 42"/>
          <p:cNvSpPr txBox="1"/>
          <p:nvPr/>
        </p:nvSpPr>
        <p:spPr>
          <a:xfrm>
            <a:off x="2447151" y="2115533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40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50174" y="1489368"/>
            <a:ext cx="635621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400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78659" y="1502352"/>
            <a:ext cx="635621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    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33027" y="1492926"/>
            <a:ext cx="473381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</a:t>
            </a:r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17408" y="898175"/>
            <a:ext cx="473381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</a:t>
            </a:r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00564" y="897748"/>
            <a:ext cx="594053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</a:t>
            </a:r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90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36261" y="1474706"/>
            <a:ext cx="977096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   </a:t>
            </a:r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900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849064" y="2547544"/>
            <a:ext cx="641733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</a:t>
            </a:r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47086" y="2502446"/>
            <a:ext cx="641733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 </a:t>
            </a:r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 60</a:t>
            </a:r>
          </a:p>
        </p:txBody>
      </p:sp>
      <p:sp>
        <p:nvSpPr>
          <p:cNvPr id="10" name="Bent Arrow 9"/>
          <p:cNvSpPr/>
          <p:nvPr/>
        </p:nvSpPr>
        <p:spPr>
          <a:xfrm>
            <a:off x="2126514" y="914402"/>
            <a:ext cx="988829" cy="808074"/>
          </a:xfrm>
          <a:prstGeom prst="bentArrow">
            <a:avLst>
              <a:gd name="adj1" fmla="val 8898"/>
              <a:gd name="adj2" fmla="val 23889"/>
              <a:gd name="adj3" fmla="val 36857"/>
              <a:gd name="adj4" fmla="val 80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 rot="4194142">
            <a:off x="3504155" y="981494"/>
            <a:ext cx="863538" cy="820226"/>
          </a:xfrm>
          <a:prstGeom prst="bentArrow">
            <a:avLst>
              <a:gd name="adj1" fmla="val 12012"/>
              <a:gd name="adj2" fmla="val 19055"/>
              <a:gd name="adj3" fmla="val 36857"/>
              <a:gd name="adj4" fmla="val 63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flipV="1">
            <a:off x="2121196" y="2015219"/>
            <a:ext cx="988829" cy="808074"/>
          </a:xfrm>
          <a:prstGeom prst="bentArrow">
            <a:avLst>
              <a:gd name="adj1" fmla="val 8898"/>
              <a:gd name="adj2" fmla="val 23889"/>
              <a:gd name="adj3" fmla="val 36857"/>
              <a:gd name="adj4" fmla="val 8056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23" name="Bent Arrow 22"/>
          <p:cNvSpPr/>
          <p:nvPr/>
        </p:nvSpPr>
        <p:spPr>
          <a:xfrm rot="17405858" flipV="1">
            <a:off x="3544914" y="1974106"/>
            <a:ext cx="863538" cy="820226"/>
          </a:xfrm>
          <a:prstGeom prst="bentArrow">
            <a:avLst>
              <a:gd name="adj1" fmla="val 12012"/>
              <a:gd name="adj2" fmla="val 19055"/>
              <a:gd name="adj3" fmla="val 36857"/>
              <a:gd name="adj4" fmla="val 6314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80497" y="1881973"/>
            <a:ext cx="1265273" cy="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09598" y="4325171"/>
            <a:ext cx="7558443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1" dirty="0"/>
              <a:t>Figure 4. Blue Path adding Purple Path adding Red Path a from A &amp; B in a residual graph</a:t>
            </a:r>
          </a:p>
        </p:txBody>
      </p:sp>
    </p:spTree>
    <p:extLst>
      <p:ext uri="{BB962C8B-B14F-4D97-AF65-F5344CB8AC3E}">
        <p14:creationId xmlns:p14="http://schemas.microsoft.com/office/powerpoint/2010/main" val="155794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240"/>
            <a:ext cx="9144000" cy="3702326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680497" y="1856572"/>
            <a:ext cx="1265273" cy="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72010" y="1871331"/>
            <a:ext cx="2190308" cy="1063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95472" y="1871344"/>
            <a:ext cx="1467188" cy="106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78915" y="1866015"/>
            <a:ext cx="1959932" cy="531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72011" y="3597361"/>
            <a:ext cx="1180215" cy="708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ent Arrow 36"/>
          <p:cNvSpPr/>
          <p:nvPr/>
        </p:nvSpPr>
        <p:spPr>
          <a:xfrm rot="17405858" flipV="1">
            <a:off x="5629753" y="2665060"/>
            <a:ext cx="1765175" cy="384644"/>
          </a:xfrm>
          <a:prstGeom prst="bentArrow">
            <a:avLst>
              <a:gd name="adj1" fmla="val 18154"/>
              <a:gd name="adj2" fmla="val 19055"/>
              <a:gd name="adj3" fmla="val 50000"/>
              <a:gd name="adj4" fmla="val 8695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79504" y="4100217"/>
            <a:ext cx="5384996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1" dirty="0"/>
              <a:t>Figure </a:t>
            </a:r>
            <a:r>
              <a:rPr lang="en-US" sz="1601" dirty="0"/>
              <a:t>5</a:t>
            </a:r>
            <a:r>
              <a:rPr lang="en-US" sz="1601" dirty="0" smtClean="0"/>
              <a:t>. Residual </a:t>
            </a:r>
            <a:r>
              <a:rPr lang="en-US" sz="1601" dirty="0"/>
              <a:t>Graph </a:t>
            </a:r>
            <a:r>
              <a:rPr lang="en-US" sz="1601" dirty="0" smtClean="0"/>
              <a:t>A for </a:t>
            </a:r>
            <a:r>
              <a:rPr lang="en-US" sz="1601" dirty="0"/>
              <a:t>the Generic Network</a:t>
            </a:r>
          </a:p>
        </p:txBody>
      </p:sp>
      <p:sp>
        <p:nvSpPr>
          <p:cNvPr id="12" name="Freeform 11"/>
          <p:cNvSpPr/>
          <p:nvPr/>
        </p:nvSpPr>
        <p:spPr>
          <a:xfrm rot="20728206" flipH="1">
            <a:off x="6991739" y="1310197"/>
            <a:ext cx="1580343" cy="631727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27" name="TextBox 26"/>
          <p:cNvSpPr txBox="1"/>
          <p:nvPr/>
        </p:nvSpPr>
        <p:spPr>
          <a:xfrm>
            <a:off x="7538227" y="914402"/>
            <a:ext cx="63562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/>
              <a:t>150</a:t>
            </a:r>
            <a:endParaRPr lang="en-US" sz="144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374316" y="863537"/>
            <a:ext cx="65413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/>
              <a:t>100</a:t>
            </a:r>
            <a:endParaRPr lang="en-US" sz="144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528127" y="1324588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03990" y="1334948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43107" y="1948996"/>
            <a:ext cx="64327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150</a:t>
            </a:r>
          </a:p>
        </p:txBody>
      </p:sp>
      <p:sp>
        <p:nvSpPr>
          <p:cNvPr id="32" name="Freeform 31"/>
          <p:cNvSpPr/>
          <p:nvPr/>
        </p:nvSpPr>
        <p:spPr>
          <a:xfrm rot="20728206" flipH="1">
            <a:off x="4444984" y="1194017"/>
            <a:ext cx="2280437" cy="918825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33" name="Freeform 32"/>
          <p:cNvSpPr/>
          <p:nvPr/>
        </p:nvSpPr>
        <p:spPr>
          <a:xfrm rot="2779830" flipH="1" flipV="1">
            <a:off x="3243304" y="1348237"/>
            <a:ext cx="1092128" cy="306884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34" name="Freeform 33"/>
          <p:cNvSpPr/>
          <p:nvPr/>
        </p:nvSpPr>
        <p:spPr>
          <a:xfrm rot="19988912" flipH="1" flipV="1">
            <a:off x="2107262" y="1375212"/>
            <a:ext cx="1189884" cy="288821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35" name="Freeform 34"/>
          <p:cNvSpPr/>
          <p:nvPr/>
        </p:nvSpPr>
        <p:spPr>
          <a:xfrm rot="871794" flipH="1" flipV="1">
            <a:off x="580136" y="1814392"/>
            <a:ext cx="1340955" cy="516080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36" name="Freeform 35"/>
          <p:cNvSpPr/>
          <p:nvPr/>
        </p:nvSpPr>
        <p:spPr>
          <a:xfrm rot="420624" flipH="1" flipV="1">
            <a:off x="2218300" y="1862659"/>
            <a:ext cx="2062997" cy="355245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40" name="TextBox 39"/>
          <p:cNvSpPr txBox="1"/>
          <p:nvPr/>
        </p:nvSpPr>
        <p:spPr>
          <a:xfrm>
            <a:off x="3111070" y="1936360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50</a:t>
            </a:r>
          </a:p>
        </p:txBody>
      </p:sp>
      <p:sp>
        <p:nvSpPr>
          <p:cNvPr id="38" name="Freeform 37"/>
          <p:cNvSpPr/>
          <p:nvPr/>
        </p:nvSpPr>
        <p:spPr>
          <a:xfrm rot="19247694" flipH="1">
            <a:off x="3224714" y="2128464"/>
            <a:ext cx="1096863" cy="171432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41" name="TextBox 40"/>
          <p:cNvSpPr txBox="1"/>
          <p:nvPr/>
        </p:nvSpPr>
        <p:spPr>
          <a:xfrm>
            <a:off x="3621802" y="2199545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40</a:t>
            </a:r>
          </a:p>
        </p:txBody>
      </p:sp>
      <p:sp>
        <p:nvSpPr>
          <p:cNvPr id="42" name="Freeform 41"/>
          <p:cNvSpPr/>
          <p:nvPr/>
        </p:nvSpPr>
        <p:spPr>
          <a:xfrm rot="1972108" flipH="1">
            <a:off x="2157599" y="2141807"/>
            <a:ext cx="1096863" cy="171432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43" name="TextBox 42"/>
          <p:cNvSpPr txBox="1"/>
          <p:nvPr/>
        </p:nvSpPr>
        <p:spPr>
          <a:xfrm>
            <a:off x="2289148" y="2190309"/>
            <a:ext cx="58893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90</a:t>
            </a:r>
          </a:p>
        </p:txBody>
      </p:sp>
      <p:sp>
        <p:nvSpPr>
          <p:cNvPr id="44" name="Freeform 43"/>
          <p:cNvSpPr/>
          <p:nvPr/>
        </p:nvSpPr>
        <p:spPr>
          <a:xfrm rot="1972108" flipH="1">
            <a:off x="3279671" y="2907295"/>
            <a:ext cx="1264916" cy="284294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45" name="TextBox 44"/>
          <p:cNvSpPr txBox="1"/>
          <p:nvPr/>
        </p:nvSpPr>
        <p:spPr>
          <a:xfrm>
            <a:off x="3683170" y="2922301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50</a:t>
            </a:r>
          </a:p>
        </p:txBody>
      </p:sp>
      <p:sp>
        <p:nvSpPr>
          <p:cNvPr id="46" name="Freeform 45"/>
          <p:cNvSpPr/>
          <p:nvPr/>
        </p:nvSpPr>
        <p:spPr>
          <a:xfrm rot="20728206" flipH="1">
            <a:off x="4469797" y="3231505"/>
            <a:ext cx="1336373" cy="434849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47" name="TextBox 46"/>
          <p:cNvSpPr txBox="1"/>
          <p:nvPr/>
        </p:nvSpPr>
        <p:spPr>
          <a:xfrm>
            <a:off x="5006817" y="2884718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50</a:t>
            </a:r>
          </a:p>
        </p:txBody>
      </p:sp>
      <p:sp>
        <p:nvSpPr>
          <p:cNvPr id="48" name="Freeform 47"/>
          <p:cNvSpPr/>
          <p:nvPr/>
        </p:nvSpPr>
        <p:spPr>
          <a:xfrm rot="17350830" flipH="1">
            <a:off x="5504639" y="2470102"/>
            <a:ext cx="1642665" cy="459023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49" name="TextBox 48"/>
          <p:cNvSpPr txBox="1"/>
          <p:nvPr/>
        </p:nvSpPr>
        <p:spPr>
          <a:xfrm>
            <a:off x="6063457" y="2470118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50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0174" y="1476668"/>
            <a:ext cx="635621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350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78659" y="1502352"/>
            <a:ext cx="635621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    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33027" y="1492926"/>
            <a:ext cx="473381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</a:t>
            </a:r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17408" y="898175"/>
            <a:ext cx="473381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</a:t>
            </a:r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00564" y="897748"/>
            <a:ext cx="594053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</a:t>
            </a:r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90</a:t>
            </a:r>
          </a:p>
        </p:txBody>
      </p:sp>
      <p:sp>
        <p:nvSpPr>
          <p:cNvPr id="11" name="Bent Arrow 10"/>
          <p:cNvSpPr/>
          <p:nvPr/>
        </p:nvSpPr>
        <p:spPr>
          <a:xfrm rot="4194142">
            <a:off x="3504155" y="981494"/>
            <a:ext cx="863538" cy="820226"/>
          </a:xfrm>
          <a:prstGeom prst="bentArrow">
            <a:avLst>
              <a:gd name="adj1" fmla="val 12012"/>
              <a:gd name="adj2" fmla="val 19055"/>
              <a:gd name="adj3" fmla="val 36857"/>
              <a:gd name="adj4" fmla="val 63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/>
          <p:nvPr/>
        </p:nvSpPr>
        <p:spPr>
          <a:xfrm>
            <a:off x="2126514" y="914402"/>
            <a:ext cx="988829" cy="808074"/>
          </a:xfrm>
          <a:prstGeom prst="bentArrow">
            <a:avLst>
              <a:gd name="adj1" fmla="val 8898"/>
              <a:gd name="adj2" fmla="val 23889"/>
              <a:gd name="adj3" fmla="val 36857"/>
              <a:gd name="adj4" fmla="val 80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36261" y="1474706"/>
            <a:ext cx="977096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   </a:t>
            </a:r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850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49064" y="2522144"/>
            <a:ext cx="641733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</a:t>
            </a:r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2" name="Bent Arrow 21"/>
          <p:cNvSpPr/>
          <p:nvPr/>
        </p:nvSpPr>
        <p:spPr>
          <a:xfrm flipV="1">
            <a:off x="2121196" y="2015219"/>
            <a:ext cx="988829" cy="808074"/>
          </a:xfrm>
          <a:prstGeom prst="bentArrow">
            <a:avLst>
              <a:gd name="adj1" fmla="val 8898"/>
              <a:gd name="adj2" fmla="val 23889"/>
              <a:gd name="adj3" fmla="val 36857"/>
              <a:gd name="adj4" fmla="val 8056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47086" y="2502446"/>
            <a:ext cx="641733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 </a:t>
            </a:r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 60</a:t>
            </a:r>
          </a:p>
        </p:txBody>
      </p:sp>
      <p:sp>
        <p:nvSpPr>
          <p:cNvPr id="23" name="Bent Arrow 22"/>
          <p:cNvSpPr/>
          <p:nvPr/>
        </p:nvSpPr>
        <p:spPr>
          <a:xfrm rot="17405858" flipV="1">
            <a:off x="3544914" y="1974106"/>
            <a:ext cx="863538" cy="820226"/>
          </a:xfrm>
          <a:prstGeom prst="bentArrow">
            <a:avLst>
              <a:gd name="adj1" fmla="val 12012"/>
              <a:gd name="adj2" fmla="val 19055"/>
              <a:gd name="adj3" fmla="val 36857"/>
              <a:gd name="adj4" fmla="val 6314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55736" y="3326234"/>
            <a:ext cx="641733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</a:t>
            </a:r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5" name="Bent Arrow 24"/>
          <p:cNvSpPr/>
          <p:nvPr/>
        </p:nvSpPr>
        <p:spPr>
          <a:xfrm rot="944296" flipV="1">
            <a:off x="3175817" y="2969095"/>
            <a:ext cx="1164066" cy="584123"/>
          </a:xfrm>
          <a:prstGeom prst="bentArrow">
            <a:avLst>
              <a:gd name="adj1" fmla="val 12012"/>
              <a:gd name="adj2" fmla="val 19055"/>
              <a:gd name="adj3" fmla="val 23394"/>
              <a:gd name="adj4" fmla="val 8695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91340" y="3667457"/>
            <a:ext cx="641733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</a:t>
            </a:r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712379" y="2999717"/>
            <a:ext cx="641733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 50</a:t>
            </a:r>
          </a:p>
        </p:txBody>
      </p:sp>
    </p:spTree>
    <p:extLst>
      <p:ext uri="{BB962C8B-B14F-4D97-AF65-F5344CB8AC3E}">
        <p14:creationId xmlns:p14="http://schemas.microsoft.com/office/powerpoint/2010/main" val="170967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240"/>
            <a:ext cx="9144000" cy="3702326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680497" y="1856572"/>
            <a:ext cx="1265273" cy="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72010" y="1871331"/>
            <a:ext cx="2190308" cy="1063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95472" y="1871344"/>
            <a:ext cx="1467188" cy="106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78915" y="1866015"/>
            <a:ext cx="1959932" cy="531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72011" y="3597361"/>
            <a:ext cx="1180215" cy="708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ent Arrow 36"/>
          <p:cNvSpPr/>
          <p:nvPr/>
        </p:nvSpPr>
        <p:spPr>
          <a:xfrm rot="17405858" flipV="1">
            <a:off x="5629753" y="2665060"/>
            <a:ext cx="1765175" cy="384644"/>
          </a:xfrm>
          <a:prstGeom prst="bentArrow">
            <a:avLst>
              <a:gd name="adj1" fmla="val 18154"/>
              <a:gd name="adj2" fmla="val 19055"/>
              <a:gd name="adj3" fmla="val 50000"/>
              <a:gd name="adj4" fmla="val 8695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79504" y="4100217"/>
            <a:ext cx="5384996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1" dirty="0"/>
              <a:t>Figure </a:t>
            </a:r>
            <a:r>
              <a:rPr lang="en-US" sz="1601" dirty="0" smtClean="0"/>
              <a:t>6. Residual </a:t>
            </a:r>
            <a:r>
              <a:rPr lang="en-US" sz="1601" dirty="0"/>
              <a:t>Graph </a:t>
            </a:r>
            <a:r>
              <a:rPr lang="en-US" sz="1601" dirty="0" smtClean="0"/>
              <a:t>B for </a:t>
            </a:r>
            <a:r>
              <a:rPr lang="en-US" sz="1601" dirty="0"/>
              <a:t>the Generic Network</a:t>
            </a:r>
          </a:p>
        </p:txBody>
      </p:sp>
      <p:sp>
        <p:nvSpPr>
          <p:cNvPr id="12" name="Freeform 11"/>
          <p:cNvSpPr/>
          <p:nvPr/>
        </p:nvSpPr>
        <p:spPr>
          <a:xfrm rot="20728206" flipH="1">
            <a:off x="6991739" y="1310197"/>
            <a:ext cx="1580343" cy="631727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27" name="TextBox 26"/>
          <p:cNvSpPr txBox="1"/>
          <p:nvPr/>
        </p:nvSpPr>
        <p:spPr>
          <a:xfrm>
            <a:off x="7538227" y="914402"/>
            <a:ext cx="63562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/>
              <a:t>150</a:t>
            </a:r>
            <a:endParaRPr lang="en-US" sz="144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374316" y="863537"/>
            <a:ext cx="65413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/>
              <a:t>100</a:t>
            </a:r>
            <a:endParaRPr lang="en-US" sz="144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43107" y="1948996"/>
            <a:ext cx="64327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150</a:t>
            </a:r>
          </a:p>
        </p:txBody>
      </p:sp>
      <p:sp>
        <p:nvSpPr>
          <p:cNvPr id="32" name="Freeform 31"/>
          <p:cNvSpPr/>
          <p:nvPr/>
        </p:nvSpPr>
        <p:spPr>
          <a:xfrm rot="20728206" flipH="1">
            <a:off x="4444984" y="1194017"/>
            <a:ext cx="2280437" cy="918825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35" name="Freeform 34"/>
          <p:cNvSpPr/>
          <p:nvPr/>
        </p:nvSpPr>
        <p:spPr>
          <a:xfrm rot="871794" flipH="1" flipV="1">
            <a:off x="580136" y="1814392"/>
            <a:ext cx="1340955" cy="516080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36" name="Freeform 35"/>
          <p:cNvSpPr/>
          <p:nvPr/>
        </p:nvSpPr>
        <p:spPr>
          <a:xfrm rot="420624" flipH="1" flipV="1">
            <a:off x="2218300" y="1862659"/>
            <a:ext cx="2062997" cy="355245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40" name="TextBox 39"/>
          <p:cNvSpPr txBox="1"/>
          <p:nvPr/>
        </p:nvSpPr>
        <p:spPr>
          <a:xfrm>
            <a:off x="3111070" y="1936360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50</a:t>
            </a:r>
          </a:p>
        </p:txBody>
      </p:sp>
      <p:sp>
        <p:nvSpPr>
          <p:cNvPr id="38" name="Freeform 37"/>
          <p:cNvSpPr/>
          <p:nvPr/>
        </p:nvSpPr>
        <p:spPr>
          <a:xfrm rot="19247694" flipH="1">
            <a:off x="3224714" y="2128464"/>
            <a:ext cx="1096863" cy="171432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41" name="TextBox 40"/>
          <p:cNvSpPr txBox="1"/>
          <p:nvPr/>
        </p:nvSpPr>
        <p:spPr>
          <a:xfrm>
            <a:off x="3621802" y="2199545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5</a:t>
            </a:r>
            <a:r>
              <a:rPr lang="en-US" sz="1440" b="1" dirty="0" smtClean="0"/>
              <a:t>0</a:t>
            </a:r>
            <a:endParaRPr lang="en-US" sz="1440" b="1" dirty="0"/>
          </a:p>
        </p:txBody>
      </p:sp>
      <p:sp>
        <p:nvSpPr>
          <p:cNvPr id="42" name="Freeform 41"/>
          <p:cNvSpPr/>
          <p:nvPr/>
        </p:nvSpPr>
        <p:spPr>
          <a:xfrm rot="1972108" flipH="1">
            <a:off x="2157599" y="2141807"/>
            <a:ext cx="1096863" cy="171432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43" name="TextBox 42"/>
          <p:cNvSpPr txBox="1"/>
          <p:nvPr/>
        </p:nvSpPr>
        <p:spPr>
          <a:xfrm>
            <a:off x="2289148" y="2190309"/>
            <a:ext cx="58893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 smtClean="0"/>
              <a:t>10</a:t>
            </a:r>
            <a:r>
              <a:rPr lang="en-US" sz="1440" b="1" dirty="0" smtClean="0"/>
              <a:t>0</a:t>
            </a:r>
            <a:endParaRPr lang="en-US" sz="1440" b="1" dirty="0"/>
          </a:p>
        </p:txBody>
      </p:sp>
      <p:sp>
        <p:nvSpPr>
          <p:cNvPr id="44" name="Freeform 43"/>
          <p:cNvSpPr/>
          <p:nvPr/>
        </p:nvSpPr>
        <p:spPr>
          <a:xfrm rot="1972108" flipH="1">
            <a:off x="3279671" y="2907295"/>
            <a:ext cx="1264916" cy="284294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45" name="TextBox 44"/>
          <p:cNvSpPr txBox="1"/>
          <p:nvPr/>
        </p:nvSpPr>
        <p:spPr>
          <a:xfrm>
            <a:off x="3683170" y="2922301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50</a:t>
            </a:r>
          </a:p>
        </p:txBody>
      </p:sp>
      <p:sp>
        <p:nvSpPr>
          <p:cNvPr id="46" name="Freeform 45"/>
          <p:cNvSpPr/>
          <p:nvPr/>
        </p:nvSpPr>
        <p:spPr>
          <a:xfrm rot="20728206" flipH="1">
            <a:off x="4469797" y="3231505"/>
            <a:ext cx="1336373" cy="434849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47" name="TextBox 46"/>
          <p:cNvSpPr txBox="1"/>
          <p:nvPr/>
        </p:nvSpPr>
        <p:spPr>
          <a:xfrm>
            <a:off x="5006817" y="2884718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50</a:t>
            </a:r>
          </a:p>
        </p:txBody>
      </p:sp>
      <p:sp>
        <p:nvSpPr>
          <p:cNvPr id="48" name="Freeform 47"/>
          <p:cNvSpPr/>
          <p:nvPr/>
        </p:nvSpPr>
        <p:spPr>
          <a:xfrm rot="17350830" flipH="1">
            <a:off x="5504639" y="2470102"/>
            <a:ext cx="1642665" cy="459023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49" name="TextBox 48"/>
          <p:cNvSpPr txBox="1"/>
          <p:nvPr/>
        </p:nvSpPr>
        <p:spPr>
          <a:xfrm>
            <a:off x="6063457" y="2470118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50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0174" y="1476668"/>
            <a:ext cx="635621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350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78659" y="1502352"/>
            <a:ext cx="635621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    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33027" y="1492926"/>
            <a:ext cx="473381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</a:t>
            </a:r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1" name="Bent Arrow 10"/>
          <p:cNvSpPr/>
          <p:nvPr/>
        </p:nvSpPr>
        <p:spPr>
          <a:xfrm rot="4194142">
            <a:off x="3504155" y="981494"/>
            <a:ext cx="863538" cy="820226"/>
          </a:xfrm>
          <a:prstGeom prst="bentArrow">
            <a:avLst>
              <a:gd name="adj1" fmla="val 12012"/>
              <a:gd name="adj2" fmla="val 19055"/>
              <a:gd name="adj3" fmla="val 36857"/>
              <a:gd name="adj4" fmla="val 63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/>
          <p:nvPr/>
        </p:nvSpPr>
        <p:spPr>
          <a:xfrm>
            <a:off x="2126514" y="914402"/>
            <a:ext cx="988829" cy="808074"/>
          </a:xfrm>
          <a:prstGeom prst="bentArrow">
            <a:avLst>
              <a:gd name="adj1" fmla="val 8898"/>
              <a:gd name="adj2" fmla="val 23889"/>
              <a:gd name="adj3" fmla="val 36857"/>
              <a:gd name="adj4" fmla="val 80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36261" y="1474706"/>
            <a:ext cx="977096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   </a:t>
            </a:r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850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49064" y="2522144"/>
            <a:ext cx="641733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</a:t>
            </a:r>
            <a:r>
              <a:rPr lang="en-US" sz="144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44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flipV="1">
            <a:off x="2121196" y="2015219"/>
            <a:ext cx="988829" cy="808074"/>
          </a:xfrm>
          <a:prstGeom prst="bentArrow">
            <a:avLst>
              <a:gd name="adj1" fmla="val 8898"/>
              <a:gd name="adj2" fmla="val 23889"/>
              <a:gd name="adj3" fmla="val 36857"/>
              <a:gd name="adj4" fmla="val 8056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47086" y="2502446"/>
            <a:ext cx="641733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 </a:t>
            </a:r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40" b="1" dirty="0" smtClean="0">
                <a:solidFill>
                  <a:schemeClr val="bg1">
                    <a:lumMod val="50000"/>
                  </a:schemeClr>
                </a:solidFill>
              </a:rPr>
              <a:t>50</a:t>
            </a:r>
            <a:endParaRPr lang="en-US" sz="144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Bent Arrow 22"/>
          <p:cNvSpPr/>
          <p:nvPr/>
        </p:nvSpPr>
        <p:spPr>
          <a:xfrm rot="17405858" flipV="1">
            <a:off x="3544914" y="1974106"/>
            <a:ext cx="863538" cy="820226"/>
          </a:xfrm>
          <a:prstGeom prst="bentArrow">
            <a:avLst>
              <a:gd name="adj1" fmla="val 12012"/>
              <a:gd name="adj2" fmla="val 19055"/>
              <a:gd name="adj3" fmla="val 36857"/>
              <a:gd name="adj4" fmla="val 6314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55736" y="3326234"/>
            <a:ext cx="641733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</a:t>
            </a:r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5" name="Bent Arrow 24"/>
          <p:cNvSpPr/>
          <p:nvPr/>
        </p:nvSpPr>
        <p:spPr>
          <a:xfrm rot="944296" flipV="1">
            <a:off x="3175817" y="2969095"/>
            <a:ext cx="1164066" cy="584123"/>
          </a:xfrm>
          <a:prstGeom prst="bentArrow">
            <a:avLst>
              <a:gd name="adj1" fmla="val 12012"/>
              <a:gd name="adj2" fmla="val 19055"/>
              <a:gd name="adj3" fmla="val 23394"/>
              <a:gd name="adj4" fmla="val 8695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91340" y="3667457"/>
            <a:ext cx="641733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</a:t>
            </a:r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712379" y="2999717"/>
            <a:ext cx="641733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 50</a:t>
            </a:r>
          </a:p>
        </p:txBody>
      </p:sp>
    </p:spTree>
    <p:extLst>
      <p:ext uri="{BB962C8B-B14F-4D97-AF65-F5344CB8AC3E}">
        <p14:creationId xmlns:p14="http://schemas.microsoft.com/office/powerpoint/2010/main" val="18589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240"/>
            <a:ext cx="9144000" cy="3702326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680497" y="1856572"/>
            <a:ext cx="1265273" cy="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72010" y="1871331"/>
            <a:ext cx="2190308" cy="1063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95472" y="1871344"/>
            <a:ext cx="1467188" cy="106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72011" y="3597361"/>
            <a:ext cx="1180215" cy="708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ent Arrow 36"/>
          <p:cNvSpPr/>
          <p:nvPr/>
        </p:nvSpPr>
        <p:spPr>
          <a:xfrm rot="17405858" flipV="1">
            <a:off x="5629753" y="2665060"/>
            <a:ext cx="1765175" cy="384644"/>
          </a:xfrm>
          <a:prstGeom prst="bentArrow">
            <a:avLst>
              <a:gd name="adj1" fmla="val 18154"/>
              <a:gd name="adj2" fmla="val 19055"/>
              <a:gd name="adj3" fmla="val 50000"/>
              <a:gd name="adj4" fmla="val 8695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79504" y="4100217"/>
            <a:ext cx="5384996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1"/>
              <a:t>Figure </a:t>
            </a:r>
            <a:r>
              <a:rPr lang="en-US" sz="1601" smtClean="0"/>
              <a:t>7. </a:t>
            </a:r>
            <a:r>
              <a:rPr lang="en-US" sz="1601" dirty="0" smtClean="0"/>
              <a:t>Residual </a:t>
            </a:r>
            <a:r>
              <a:rPr lang="en-US" sz="1601" dirty="0"/>
              <a:t>Graph </a:t>
            </a:r>
            <a:r>
              <a:rPr lang="en-US" sz="1601" dirty="0"/>
              <a:t>C</a:t>
            </a:r>
            <a:r>
              <a:rPr lang="en-US" sz="1601" dirty="0" smtClean="0"/>
              <a:t> for </a:t>
            </a:r>
            <a:r>
              <a:rPr lang="en-US" sz="1601" dirty="0"/>
              <a:t>the Generic Network</a:t>
            </a:r>
          </a:p>
        </p:txBody>
      </p:sp>
      <p:sp>
        <p:nvSpPr>
          <p:cNvPr id="12" name="Freeform 11"/>
          <p:cNvSpPr/>
          <p:nvPr/>
        </p:nvSpPr>
        <p:spPr>
          <a:xfrm rot="20728206" flipH="1">
            <a:off x="6991739" y="1310197"/>
            <a:ext cx="1580343" cy="631727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27" name="TextBox 26"/>
          <p:cNvSpPr txBox="1"/>
          <p:nvPr/>
        </p:nvSpPr>
        <p:spPr>
          <a:xfrm>
            <a:off x="7538227" y="914402"/>
            <a:ext cx="63562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/>
              <a:t>150</a:t>
            </a:r>
            <a:endParaRPr lang="en-US" sz="144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374316" y="863537"/>
            <a:ext cx="65413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/>
              <a:t>100</a:t>
            </a:r>
            <a:endParaRPr lang="en-US" sz="144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528127" y="1324588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03990" y="1334948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43107" y="1948996"/>
            <a:ext cx="64327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150</a:t>
            </a:r>
          </a:p>
        </p:txBody>
      </p:sp>
      <p:sp>
        <p:nvSpPr>
          <p:cNvPr id="32" name="Freeform 31"/>
          <p:cNvSpPr/>
          <p:nvPr/>
        </p:nvSpPr>
        <p:spPr>
          <a:xfrm rot="20728206" flipH="1">
            <a:off x="4444984" y="1194017"/>
            <a:ext cx="2280437" cy="918825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35" name="Freeform 34"/>
          <p:cNvSpPr/>
          <p:nvPr/>
        </p:nvSpPr>
        <p:spPr>
          <a:xfrm rot="871794" flipH="1" flipV="1">
            <a:off x="580136" y="1814392"/>
            <a:ext cx="1340955" cy="516080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36" name="Freeform 35"/>
          <p:cNvSpPr/>
          <p:nvPr/>
        </p:nvSpPr>
        <p:spPr>
          <a:xfrm rot="420624" flipH="1" flipV="1">
            <a:off x="2218300" y="1862659"/>
            <a:ext cx="2062997" cy="355245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40" name="TextBox 39"/>
          <p:cNvSpPr txBox="1"/>
          <p:nvPr/>
        </p:nvSpPr>
        <p:spPr>
          <a:xfrm>
            <a:off x="3111070" y="1936360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4</a:t>
            </a:r>
            <a:r>
              <a:rPr lang="en-US" sz="1440" b="1" dirty="0" smtClean="0"/>
              <a:t>0</a:t>
            </a:r>
            <a:endParaRPr lang="en-US" sz="1440" b="1" dirty="0"/>
          </a:p>
        </p:txBody>
      </p:sp>
      <p:sp>
        <p:nvSpPr>
          <p:cNvPr id="38" name="Freeform 37"/>
          <p:cNvSpPr/>
          <p:nvPr/>
        </p:nvSpPr>
        <p:spPr>
          <a:xfrm rot="19247694" flipH="1">
            <a:off x="3224714" y="2128464"/>
            <a:ext cx="1096863" cy="171432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41" name="TextBox 40"/>
          <p:cNvSpPr txBox="1"/>
          <p:nvPr/>
        </p:nvSpPr>
        <p:spPr>
          <a:xfrm>
            <a:off x="3621802" y="2199545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5</a:t>
            </a:r>
            <a:r>
              <a:rPr lang="en-US" sz="1440" b="1" dirty="0" smtClean="0"/>
              <a:t>0</a:t>
            </a:r>
            <a:endParaRPr lang="en-US" sz="1440" b="1" dirty="0"/>
          </a:p>
        </p:txBody>
      </p:sp>
      <p:sp>
        <p:nvSpPr>
          <p:cNvPr id="42" name="Freeform 41"/>
          <p:cNvSpPr/>
          <p:nvPr/>
        </p:nvSpPr>
        <p:spPr>
          <a:xfrm rot="1972108" flipH="1">
            <a:off x="2157599" y="2141807"/>
            <a:ext cx="1096863" cy="171432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43" name="TextBox 42"/>
          <p:cNvSpPr txBox="1"/>
          <p:nvPr/>
        </p:nvSpPr>
        <p:spPr>
          <a:xfrm>
            <a:off x="2441895" y="2126571"/>
            <a:ext cx="58893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 smtClean="0"/>
              <a:t>10</a:t>
            </a:r>
            <a:r>
              <a:rPr lang="en-US" sz="1440" b="1" dirty="0" smtClean="0"/>
              <a:t>0</a:t>
            </a:r>
            <a:endParaRPr lang="en-US" sz="1440" b="1" dirty="0"/>
          </a:p>
        </p:txBody>
      </p:sp>
      <p:sp>
        <p:nvSpPr>
          <p:cNvPr id="44" name="Freeform 43"/>
          <p:cNvSpPr/>
          <p:nvPr/>
        </p:nvSpPr>
        <p:spPr>
          <a:xfrm rot="1972108" flipH="1">
            <a:off x="3279671" y="2907295"/>
            <a:ext cx="1264916" cy="284294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45" name="TextBox 44"/>
          <p:cNvSpPr txBox="1"/>
          <p:nvPr/>
        </p:nvSpPr>
        <p:spPr>
          <a:xfrm>
            <a:off x="3683170" y="2922301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50</a:t>
            </a:r>
          </a:p>
        </p:txBody>
      </p:sp>
      <p:sp>
        <p:nvSpPr>
          <p:cNvPr id="46" name="Freeform 45"/>
          <p:cNvSpPr/>
          <p:nvPr/>
        </p:nvSpPr>
        <p:spPr>
          <a:xfrm rot="20728206" flipH="1">
            <a:off x="4469797" y="3231505"/>
            <a:ext cx="1336373" cy="434849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47" name="TextBox 46"/>
          <p:cNvSpPr txBox="1"/>
          <p:nvPr/>
        </p:nvSpPr>
        <p:spPr>
          <a:xfrm>
            <a:off x="5006817" y="2884718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50</a:t>
            </a:r>
          </a:p>
        </p:txBody>
      </p:sp>
      <p:sp>
        <p:nvSpPr>
          <p:cNvPr id="48" name="Freeform 47"/>
          <p:cNvSpPr/>
          <p:nvPr/>
        </p:nvSpPr>
        <p:spPr>
          <a:xfrm rot="17350830" flipH="1">
            <a:off x="5504639" y="2470102"/>
            <a:ext cx="1642665" cy="459023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49" name="TextBox 48"/>
          <p:cNvSpPr txBox="1"/>
          <p:nvPr/>
        </p:nvSpPr>
        <p:spPr>
          <a:xfrm>
            <a:off x="6063457" y="2470118"/>
            <a:ext cx="5250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40" b="1" dirty="0"/>
              <a:t>50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50174" y="1476668"/>
            <a:ext cx="635621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350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78659" y="1502352"/>
            <a:ext cx="635621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    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34205" y="1479422"/>
            <a:ext cx="473381" cy="5355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</a:t>
            </a:r>
            <a:r>
              <a:rPr lang="en-US" sz="1440" b="1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br>
              <a:rPr lang="en-US" sz="1440" b="1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en-US" sz="144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17408" y="898175"/>
            <a:ext cx="473381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</a:t>
            </a:r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00564" y="897748"/>
            <a:ext cx="594053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</a:t>
            </a:r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90</a:t>
            </a:r>
          </a:p>
        </p:txBody>
      </p:sp>
      <p:sp>
        <p:nvSpPr>
          <p:cNvPr id="11" name="Bent Arrow 10"/>
          <p:cNvSpPr/>
          <p:nvPr/>
        </p:nvSpPr>
        <p:spPr>
          <a:xfrm rot="4194142">
            <a:off x="3504155" y="981494"/>
            <a:ext cx="863538" cy="820226"/>
          </a:xfrm>
          <a:prstGeom prst="bentArrow">
            <a:avLst>
              <a:gd name="adj1" fmla="val 12012"/>
              <a:gd name="adj2" fmla="val 19055"/>
              <a:gd name="adj3" fmla="val 36857"/>
              <a:gd name="adj4" fmla="val 63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/>
          <p:nvPr/>
        </p:nvSpPr>
        <p:spPr>
          <a:xfrm>
            <a:off x="2126514" y="914402"/>
            <a:ext cx="988829" cy="808074"/>
          </a:xfrm>
          <a:prstGeom prst="bentArrow">
            <a:avLst>
              <a:gd name="adj1" fmla="val 8898"/>
              <a:gd name="adj2" fmla="val 23889"/>
              <a:gd name="adj3" fmla="val 36857"/>
              <a:gd name="adj4" fmla="val 80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36261" y="1474706"/>
            <a:ext cx="977096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   </a:t>
            </a:r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850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49064" y="2522144"/>
            <a:ext cx="641733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</a:t>
            </a:r>
            <a:r>
              <a:rPr lang="en-US" sz="144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US" sz="144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flipV="1">
            <a:off x="2121196" y="2015219"/>
            <a:ext cx="988829" cy="808074"/>
          </a:xfrm>
          <a:prstGeom prst="bentArrow">
            <a:avLst>
              <a:gd name="adj1" fmla="val 8898"/>
              <a:gd name="adj2" fmla="val 23889"/>
              <a:gd name="adj3" fmla="val 36857"/>
              <a:gd name="adj4" fmla="val 8056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47086" y="2502446"/>
            <a:ext cx="641733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 </a:t>
            </a:r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40" b="1" dirty="0" smtClean="0">
                <a:solidFill>
                  <a:schemeClr val="bg1">
                    <a:lumMod val="50000"/>
                  </a:schemeClr>
                </a:solidFill>
              </a:rPr>
              <a:t>50</a:t>
            </a:r>
            <a:endParaRPr lang="en-US" sz="144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Bent Arrow 22"/>
          <p:cNvSpPr/>
          <p:nvPr/>
        </p:nvSpPr>
        <p:spPr>
          <a:xfrm rot="17405858" flipV="1">
            <a:off x="3544914" y="1974106"/>
            <a:ext cx="863538" cy="820226"/>
          </a:xfrm>
          <a:prstGeom prst="bentArrow">
            <a:avLst>
              <a:gd name="adj1" fmla="val 12012"/>
              <a:gd name="adj2" fmla="val 19055"/>
              <a:gd name="adj3" fmla="val 36857"/>
              <a:gd name="adj4" fmla="val 6314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55736" y="3326234"/>
            <a:ext cx="641733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</a:t>
            </a:r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5" name="Bent Arrow 24"/>
          <p:cNvSpPr/>
          <p:nvPr/>
        </p:nvSpPr>
        <p:spPr>
          <a:xfrm rot="944296" flipV="1">
            <a:off x="3175817" y="2969095"/>
            <a:ext cx="1164066" cy="584123"/>
          </a:xfrm>
          <a:prstGeom prst="bentArrow">
            <a:avLst>
              <a:gd name="adj1" fmla="val 12012"/>
              <a:gd name="adj2" fmla="val 19055"/>
              <a:gd name="adj3" fmla="val 23394"/>
              <a:gd name="adj4" fmla="val 8695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91340" y="3667457"/>
            <a:ext cx="641733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/>
              <a:t> </a:t>
            </a:r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712379" y="2999717"/>
            <a:ext cx="641733" cy="313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40" b="1" dirty="0">
                <a:solidFill>
                  <a:schemeClr val="bg1">
                    <a:lumMod val="50000"/>
                  </a:schemeClr>
                </a:solidFill>
              </a:rPr>
              <a:t> 50</a:t>
            </a:r>
          </a:p>
        </p:txBody>
      </p:sp>
      <p:sp>
        <p:nvSpPr>
          <p:cNvPr id="33" name="Freeform 32"/>
          <p:cNvSpPr/>
          <p:nvPr/>
        </p:nvSpPr>
        <p:spPr>
          <a:xfrm rot="2779830" flipH="1" flipV="1">
            <a:off x="3243304" y="1348237"/>
            <a:ext cx="1092128" cy="306884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sp>
        <p:nvSpPr>
          <p:cNvPr id="34" name="Freeform 33"/>
          <p:cNvSpPr/>
          <p:nvPr/>
        </p:nvSpPr>
        <p:spPr>
          <a:xfrm rot="19988912" flipH="1" flipV="1">
            <a:off x="2107262" y="1375212"/>
            <a:ext cx="1189884" cy="288821"/>
          </a:xfrm>
          <a:custGeom>
            <a:avLst/>
            <a:gdLst>
              <a:gd name="connsiteX0" fmla="*/ 0 w 2216479"/>
              <a:gd name="connsiteY0" fmla="*/ 753894 h 753894"/>
              <a:gd name="connsiteX1" fmla="*/ 925551 w 2216479"/>
              <a:gd name="connsiteY1" fmla="*/ 17913 h 753894"/>
              <a:gd name="connsiteX2" fmla="*/ 2152185 w 2216479"/>
              <a:gd name="connsiteY2" fmla="*/ 229787 h 753894"/>
              <a:gd name="connsiteX3" fmla="*/ 2051824 w 2216479"/>
              <a:gd name="connsiteY3" fmla="*/ 263240 h 753894"/>
              <a:gd name="connsiteX4" fmla="*/ 2118732 w 2216479"/>
              <a:gd name="connsiteY4" fmla="*/ 129426 h 753894"/>
              <a:gd name="connsiteX5" fmla="*/ 2207941 w 2216479"/>
              <a:gd name="connsiteY5" fmla="*/ 252089 h 75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6479" h="753894">
                <a:moveTo>
                  <a:pt x="0" y="753894"/>
                </a:moveTo>
                <a:cubicBezTo>
                  <a:pt x="283427" y="429579"/>
                  <a:pt x="566854" y="105264"/>
                  <a:pt x="925551" y="17913"/>
                </a:cubicBezTo>
                <a:cubicBezTo>
                  <a:pt x="1284249" y="-69438"/>
                  <a:pt x="1964473" y="188899"/>
                  <a:pt x="2152185" y="229787"/>
                </a:cubicBezTo>
                <a:cubicBezTo>
                  <a:pt x="2339897" y="270675"/>
                  <a:pt x="2057399" y="279967"/>
                  <a:pt x="2051824" y="263240"/>
                </a:cubicBezTo>
                <a:cubicBezTo>
                  <a:pt x="2046249" y="246513"/>
                  <a:pt x="2092713" y="131284"/>
                  <a:pt x="2118732" y="129426"/>
                </a:cubicBezTo>
                <a:cubicBezTo>
                  <a:pt x="2144751" y="127568"/>
                  <a:pt x="2207941" y="252089"/>
                  <a:pt x="2207941" y="2520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4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78915" y="1866015"/>
            <a:ext cx="1959932" cy="531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7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241</Words>
  <Application>Microsoft Macintosh PowerPoint</Application>
  <PresentationFormat>On-screen Show (4:3)</PresentationFormat>
  <Paragraphs>112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Quan</dc:creator>
  <cp:lastModifiedBy>Zhou, Quan</cp:lastModifiedBy>
  <cp:revision>10</cp:revision>
  <dcterms:created xsi:type="dcterms:W3CDTF">2016-01-30T05:03:22Z</dcterms:created>
  <dcterms:modified xsi:type="dcterms:W3CDTF">2016-01-30T06:30:28Z</dcterms:modified>
</cp:coreProperties>
</file>