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Sheet1!$A$1:$A$5</c:f>
              <c:strCache>
                <c:ptCount val="5"/>
                <c:pt idx="0">
                  <c:v>I use it regularly.</c:v>
                </c:pt>
                <c:pt idx="1">
                  <c:v>I have taken a course in R.</c:v>
                </c:pt>
                <c:pt idx="2">
                  <c:v>I have learned some R on my own.</c:v>
                </c:pt>
                <c:pt idx="3">
                  <c:v>Just a little bit.</c:v>
                </c:pt>
                <c:pt idx="4">
                  <c:v>Today is my first R experience.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7C-4F37-9940-7C7D0927A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2414240"/>
        <c:axId val="212414632"/>
        <c:axId val="0"/>
      </c:bar3DChart>
      <c:catAx>
        <c:axId val="21241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212414632"/>
        <c:crosses val="autoZero"/>
        <c:auto val="1"/>
        <c:lblAlgn val="ctr"/>
        <c:lblOffset val="100"/>
        <c:noMultiLvlLbl val="0"/>
      </c:catAx>
      <c:valAx>
        <c:axId val="212414632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21241424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Sheet1!$A$1:$A$8</c:f>
              <c:strCache>
                <c:ptCount val="8"/>
                <c:pt idx="0">
                  <c:v>C/C++</c:v>
                </c:pt>
                <c:pt idx="1">
                  <c:v>Java</c:v>
                </c:pt>
                <c:pt idx="2">
                  <c:v>Javascript</c:v>
                </c:pt>
                <c:pt idx="3">
                  <c:v>Python</c:v>
                </c:pt>
                <c:pt idx="4">
                  <c:v>SAS</c:v>
                </c:pt>
                <c:pt idx="5">
                  <c:v>SPSS</c:v>
                </c:pt>
                <c:pt idx="6">
                  <c:v>SQL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A6-4325-BA4F-D8C57317C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2414240"/>
        <c:axId val="212414632"/>
        <c:axId val="0"/>
      </c:bar3DChart>
      <c:catAx>
        <c:axId val="21241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212414632"/>
        <c:crosses val="autoZero"/>
        <c:auto val="1"/>
        <c:lblAlgn val="ctr"/>
        <c:lblOffset val="100"/>
        <c:noMultiLvlLbl val="0"/>
      </c:catAx>
      <c:valAx>
        <c:axId val="212414632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one"/>
        <c:spPr>
          <a:ln w="6350">
            <a:noFill/>
          </a:ln>
        </c:spPr>
        <c:crossAx val="21241424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Sheet1!$A$1:$A$5</c:f>
              <c:strCache>
                <c:ptCount val="5"/>
                <c:pt idx="0">
                  <c:v>Expert user</c:v>
                </c:pt>
                <c:pt idx="1">
                  <c:v>Skilled user</c:v>
                </c:pt>
                <c:pt idx="2">
                  <c:v>Intermediate user</c:v>
                </c:pt>
                <c:pt idx="3">
                  <c:v>Novice user</c:v>
                </c:pt>
                <c:pt idx="4">
                  <c:v>Never use it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B1-4A2F-BF1D-8CA358787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2414240"/>
        <c:axId val="212414632"/>
        <c:axId val="0"/>
      </c:bar3DChart>
      <c:catAx>
        <c:axId val="21241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212414632"/>
        <c:crosses val="autoZero"/>
        <c:auto val="1"/>
        <c:lblAlgn val="ctr"/>
        <c:lblOffset val="100"/>
        <c:noMultiLvlLbl val="0"/>
      </c:catAx>
      <c:valAx>
        <c:axId val="212414632"/>
        <c:scaling>
          <c:orientation val="minMax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21241424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8.3333333333333332E-3"/>
          <c:y val="7.160493827160494E-2"/>
          <c:w val="0.9916666666666667"/>
          <c:h val="0.8089752114319043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Sheet1!$A$1:$A$7</c:f>
              <c:strCache>
                <c:ptCount val="7"/>
                <c:pt idx="0">
                  <c:v>Summary stats: mean, std dev …</c:v>
                </c:pt>
                <c:pt idx="1">
                  <c:v>Regression models</c:v>
                </c:pt>
                <c:pt idx="2">
                  <c:v>Descriptive charts and maps</c:v>
                </c:pt>
                <c:pt idx="3">
                  <c:v>Spreadsheets with calculated values</c:v>
                </c:pt>
                <c:pt idx="4">
                  <c:v>Statistics packages: SAS, SPSS, Minitab …</c:v>
                </c:pt>
                <c:pt idx="5">
                  <c:v>Other</c:v>
                </c:pt>
                <c:pt idx="6">
                  <c:v>None</c:v>
                </c:pt>
              </c:strCache>
            </c:strRef>
          </c:cat>
          <c:val>
            <c:numRef>
              <c:f>Sheet1!$B$1:$B$7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BC-4DB3-A26E-E75ECCE41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2414240"/>
        <c:axId val="212414632"/>
        <c:axId val="0"/>
      </c:bar3DChart>
      <c:catAx>
        <c:axId val="21241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212414632"/>
        <c:crosses val="autoZero"/>
        <c:auto val="1"/>
        <c:lblAlgn val="ctr"/>
        <c:lblOffset val="100"/>
        <c:noMultiLvlLbl val="0"/>
      </c:catAx>
      <c:valAx>
        <c:axId val="212414632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one"/>
        <c:spPr>
          <a:ln w="6350">
            <a:noFill/>
          </a:ln>
        </c:spPr>
        <c:crossAx val="21241424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AA14-7288-412D-9CC7-48C7BEB1286F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630E9-E834-4FFE-8D30-825048EC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2BB38-EE2A-47CB-95C9-5DFBC7B40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A299-385F-4EAE-9984-4B60F70B2D31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B6BF-51DE-4DFC-9512-5A4C2089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" TargetMode="External"/><Relationship Id="rId13" Type="http://schemas.openxmlformats.org/officeDocument/2006/relationships/hyperlink" Target="http://ggvis.rstudio.com/" TargetMode="External"/><Relationship Id="rId3" Type="http://schemas.openxmlformats.org/officeDocument/2006/relationships/hyperlink" Target="http://www.r-bloggers.com/" TargetMode="External"/><Relationship Id="rId7" Type="http://schemas.openxmlformats.org/officeDocument/2006/relationships/hyperlink" Target="http://flowingdata.com/" TargetMode="External"/><Relationship Id="rId12" Type="http://schemas.openxmlformats.org/officeDocument/2006/relationships/hyperlink" Target="http://r-pkgs.had.co.nz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ookbook-r.com/" TargetMode="External"/><Relationship Id="rId11" Type="http://schemas.openxmlformats.org/officeDocument/2006/relationships/hyperlink" Target="http://ggplot2.org/" TargetMode="External"/><Relationship Id="rId5" Type="http://schemas.openxmlformats.org/officeDocument/2006/relationships/hyperlink" Target="https://www.datacamp.com/#!" TargetMode="External"/><Relationship Id="rId10" Type="http://schemas.openxmlformats.org/officeDocument/2006/relationships/hyperlink" Target="http://adv-r.had.co.nz/" TargetMode="External"/><Relationship Id="rId4" Type="http://schemas.openxmlformats.org/officeDocument/2006/relationships/hyperlink" Target="https://www.r-project.org/" TargetMode="External"/><Relationship Id="rId9" Type="http://schemas.openxmlformats.org/officeDocument/2006/relationships/hyperlink" Target="http://www.jaredlander.com/r-for-every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6" y="1606378"/>
            <a:ext cx="9456246" cy="329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326" y="926756"/>
            <a:ext cx="982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XKCD</a:t>
            </a:r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1850967" y="567175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Style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PChart"/>
          <p:cNvGraphicFramePr/>
          <p:nvPr>
            <p:custDataLst>
              <p:tags r:id="rId2"/>
            </p:custDataLst>
            <p:extLst/>
          </p:nvPr>
        </p:nvGraphicFramePr>
        <p:xfrm>
          <a:off x="6032500" y="1600200"/>
          <a:ext cx="6096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838200" y="384505"/>
            <a:ext cx="10053320" cy="1325563"/>
          </a:xfrm>
        </p:spPr>
        <p:txBody>
          <a:bodyPr/>
          <a:lstStyle/>
          <a:p>
            <a:r>
              <a:rPr lang="en-US" dirty="0" smtClean="0"/>
              <a:t>How much have you used R before today?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72440" y="1825625"/>
            <a:ext cx="598932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I use it regularly.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I have taken a course in R.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I have learned some R on my own.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/>
              <a:t>J</a:t>
            </a:r>
            <a:r>
              <a:rPr lang="en-US" dirty="0" smtClean="0"/>
              <a:t>ust a little bit.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Today is my first R experience.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5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PChart"/>
          <p:cNvGraphicFramePr/>
          <p:nvPr>
            <p:custDataLst>
              <p:tags r:id="rId2"/>
            </p:custDataLst>
            <p:extLst/>
          </p:nvPr>
        </p:nvGraphicFramePr>
        <p:xfrm>
          <a:off x="6032500" y="1600200"/>
          <a:ext cx="6096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program in other languages?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C/C++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Java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Python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SAS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SPSS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SQL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4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PChart"/>
          <p:cNvGraphicFramePr/>
          <p:nvPr>
            <p:custDataLst>
              <p:tags r:id="rId2"/>
            </p:custDataLst>
            <p:extLst/>
          </p:nvPr>
        </p:nvGraphicFramePr>
        <p:xfrm>
          <a:off x="6096000" y="1714500"/>
          <a:ext cx="6096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 you know Excel?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Expert user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Skilled user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Intermediate user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Novice user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Never use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5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PChart"/>
          <p:cNvGraphicFramePr/>
          <p:nvPr>
            <p:custDataLst>
              <p:tags r:id="rId2"/>
            </p:custDataLst>
            <p:extLst/>
          </p:nvPr>
        </p:nvGraphicFramePr>
        <p:xfrm>
          <a:off x="6096000" y="1714500"/>
          <a:ext cx="6096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Which statistical methods have you used?</a:t>
            </a:r>
            <a:endParaRPr lang="en-US" sz="40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8199" y="1825625"/>
            <a:ext cx="5972503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Summary stats: mean, </a:t>
            </a:r>
            <a:r>
              <a:rPr lang="en-US" dirty="0" err="1" smtClean="0"/>
              <a:t>std</a:t>
            </a:r>
            <a:r>
              <a:rPr lang="en-US" dirty="0" smtClean="0"/>
              <a:t> dev …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Regression models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Descriptive charts and maps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Spreadsheets with calculated values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Statistics packages: SAS, SPSS, Minitab …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Other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197"/>
            <a:ext cx="8915400" cy="1325563"/>
          </a:xfrm>
        </p:spPr>
        <p:txBody>
          <a:bodyPr/>
          <a:lstStyle/>
          <a:p>
            <a:r>
              <a:rPr lang="en-US" altLang="en-US" dirty="0"/>
              <a:t>What is R?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12964"/>
            <a:ext cx="10515600" cy="5043996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R is a programming language written by and for statisticians.</a:t>
            </a:r>
          </a:p>
          <a:p>
            <a:pPr lvl="1"/>
            <a:r>
              <a:rPr lang="en-US" altLang="en-US" dirty="0" smtClean="0"/>
              <a:t>Initially developed by Robert Gentleman and Ross </a:t>
            </a:r>
            <a:r>
              <a:rPr lang="en-US" altLang="en-US" dirty="0" err="1" smtClean="0"/>
              <a:t>Ihaka</a:t>
            </a:r>
            <a:r>
              <a:rPr lang="en-US" altLang="en-US" dirty="0" smtClean="0"/>
              <a:t> at </a:t>
            </a:r>
            <a:br>
              <a:rPr lang="en-US" altLang="en-US" dirty="0" smtClean="0"/>
            </a:b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Auckland</a:t>
            </a:r>
            <a:r>
              <a:rPr lang="en-US" dirty="0"/>
              <a:t> </a:t>
            </a:r>
            <a:r>
              <a:rPr lang="en-US" altLang="en-US" dirty="0" smtClean="0"/>
              <a:t>based </a:t>
            </a:r>
            <a:r>
              <a:rPr lang="en-US" altLang="en-US" dirty="0"/>
              <a:t>on the S language </a:t>
            </a:r>
            <a:r>
              <a:rPr lang="en-US" altLang="en-US" dirty="0" smtClean="0"/>
              <a:t>from </a:t>
            </a:r>
            <a:r>
              <a:rPr lang="en-US" altLang="en-US" dirty="0"/>
              <a:t>Bell Labs.  </a:t>
            </a:r>
          </a:p>
          <a:p>
            <a:pPr lvl="1"/>
            <a:r>
              <a:rPr lang="en-US" altLang="en-US" dirty="0" smtClean="0"/>
              <a:t>Free, </a:t>
            </a:r>
            <a:r>
              <a:rPr lang="en-US" altLang="en-US" dirty="0"/>
              <a:t>open </a:t>
            </a:r>
            <a:r>
              <a:rPr lang="en-US" altLang="en-US" dirty="0" smtClean="0"/>
              <a:t>source</a:t>
            </a:r>
          </a:p>
          <a:p>
            <a:pPr rtl="0" eaLnBrk="1" latinLnBrk="0" hangingPunct="1"/>
            <a:r>
              <a:rPr lang="en-US" sz="2400" dirty="0" smtClean="0"/>
              <a:t>R offers powerful tool for interactive data analysis with many built-in statistical functions.</a:t>
            </a:r>
          </a:p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</a:rPr>
              <a:t>R contains graphical facilities for visualizing, reporting analysis and display either directly at the computer or on hardcopy</a:t>
            </a:r>
          </a:p>
          <a:p>
            <a:pPr rtl="0" eaLnBrk="1" latinLnBrk="0" hangingPunct="1"/>
            <a:r>
              <a:rPr lang="en-US" sz="2400" dirty="0" smtClean="0"/>
              <a:t>R supports reporting methods through which both analytic results and the steps taken to produce the results are delivered as an integrated unit,</a:t>
            </a:r>
            <a:endParaRPr lang="en-US" sz="2400" dirty="0" smtClean="0">
              <a:effectLst/>
            </a:endParaRPr>
          </a:p>
          <a:p>
            <a:r>
              <a:rPr lang="en-US" altLang="en-US" sz="2400" dirty="0" smtClean="0"/>
              <a:t>R is being constantly augmented by a large community of contributors who develop packages that extend the functionality of R to support cutting edge research.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089" y="2158716"/>
            <a:ext cx="3526970" cy="1513479"/>
          </a:xfrm>
        </p:spPr>
        <p:txBody>
          <a:bodyPr/>
          <a:lstStyle/>
          <a:p>
            <a:r>
              <a:rPr lang="en-US" dirty="0" smtClean="0"/>
              <a:t>R is the tool of choice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74"/>
            <a:ext cx="7794171" cy="59674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5089" y="3672195"/>
            <a:ext cx="3644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Analytics </a:t>
            </a:r>
            <a:r>
              <a:rPr lang="en-US" sz="2400" dirty="0"/>
              <a:t>tools used by respondents to the 2015 </a:t>
            </a:r>
            <a:r>
              <a:rPr lang="en-US" sz="2400" dirty="0" err="1"/>
              <a:t>Rexer</a:t>
            </a:r>
            <a:r>
              <a:rPr lang="en-US" sz="2400" dirty="0"/>
              <a:t> Analytics Survey. In this view, each respondent was free to check multiple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5606" y="6356350"/>
            <a:ext cx="381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http://r4stats.com/articles/popularity/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755" y="6352143"/>
            <a:ext cx="31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RA</a:t>
            </a:r>
            <a:r>
              <a:rPr lang="en-US" dirty="0"/>
              <a:t>. </a:t>
            </a:r>
            <a:r>
              <a:rPr lang="en-US" dirty="0" err="1" smtClean="0"/>
              <a:t>Muenchen</a:t>
            </a:r>
            <a:r>
              <a:rPr lang="en-US" dirty="0" smtClean="0"/>
              <a:t>, 2016: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28" y="110789"/>
            <a:ext cx="3169919" cy="2303228"/>
          </a:xfrm>
        </p:spPr>
        <p:txBody>
          <a:bodyPr/>
          <a:lstStyle/>
          <a:p>
            <a:r>
              <a:rPr lang="en-US" b="1" dirty="0" smtClean="0"/>
              <a:t>R Packages deliver functionality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" y="110788"/>
            <a:ext cx="5960828" cy="59608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5982" y="692839"/>
            <a:ext cx="3805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</a:t>
            </a:r>
            <a:r>
              <a:rPr lang="en-US" sz="2400" dirty="0"/>
              <a:t>of R packages available on its main distribution site for the last version released in each year.</a:t>
            </a:r>
          </a:p>
        </p:txBody>
      </p:sp>
      <p:sp>
        <p:nvSpPr>
          <p:cNvPr id="9" name="Action Button: Document 8">
            <a:hlinkClick r:id="rId3" highlightClick="1"/>
          </p:cNvPr>
          <p:cNvSpPr/>
          <p:nvPr/>
        </p:nvSpPr>
        <p:spPr>
          <a:xfrm>
            <a:off x="10088065" y="3978735"/>
            <a:ext cx="1762539" cy="168388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List of R Packages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5905606" y="6356350"/>
            <a:ext cx="381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http://r4stats.com/articles/popularity/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8755" y="6352143"/>
            <a:ext cx="31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RA</a:t>
            </a:r>
            <a:r>
              <a:rPr lang="en-US" dirty="0"/>
              <a:t>. </a:t>
            </a:r>
            <a:r>
              <a:rPr lang="en-US" dirty="0" err="1" smtClean="0"/>
              <a:t>Muenchen</a:t>
            </a:r>
            <a:r>
              <a:rPr lang="en-US" dirty="0" smtClean="0"/>
              <a:t>, 2016: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8328" y="4220514"/>
            <a:ext cx="377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Many </a:t>
            </a:r>
            <a:r>
              <a:rPr lang="en-US" altLang="en-US" sz="2400" dirty="0"/>
              <a:t>statistical researchers provide their methods as R </a:t>
            </a:r>
            <a:r>
              <a:rPr lang="en-US" altLang="en-US" sz="2400" dirty="0" smtClean="0"/>
              <a:t>packages.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2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92138"/>
            <a:ext cx="8915400" cy="1325563"/>
          </a:xfrm>
        </p:spPr>
        <p:txBody>
          <a:bodyPr/>
          <a:lstStyle/>
          <a:p>
            <a:r>
              <a:rPr lang="en-US" dirty="0" smtClean="0"/>
              <a:t>The R Community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B203-9196-42D7-8C4F-7EBFCE058970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58008"/>
            <a:ext cx="787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Resources to support R users and extend the applications of R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38200" y="1877306"/>
            <a:ext cx="6928143" cy="3844414"/>
            <a:chOff x="579973" y="1858096"/>
            <a:chExt cx="6928143" cy="3844414"/>
          </a:xfrm>
        </p:grpSpPr>
        <p:sp>
          <p:nvSpPr>
            <p:cNvPr id="10" name="TextBox 9"/>
            <p:cNvSpPr txBox="1"/>
            <p:nvPr/>
          </p:nvSpPr>
          <p:spPr>
            <a:xfrm>
              <a:off x="597570" y="1858096"/>
              <a:ext cx="4719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CRAN: The Comprehensive R Archive Network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973" y="2850976"/>
              <a:ext cx="117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3"/>
                </a:rPr>
                <a:t>R-Bloggers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570" y="2354536"/>
              <a:ext cx="402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4"/>
                </a:rPr>
                <a:t>R: The R Project for Statistical Computing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570" y="3347416"/>
              <a:ext cx="5699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hlinkClick r:id="rId5"/>
                </a:rPr>
                <a:t>DataCamp</a:t>
              </a:r>
              <a:r>
                <a:rPr lang="en-US" dirty="0" smtClean="0">
                  <a:hlinkClick r:id="rId5"/>
                </a:rPr>
                <a:t>: The Easy Way To Learn R &amp; Data Science Online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8508" y="4836736"/>
              <a:ext cx="16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6"/>
                </a:rPr>
                <a:t>Cookbook for 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570" y="4340296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hlinkClick r:id="rId7"/>
                </a:rPr>
                <a:t>FlowingData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570" y="5333178"/>
              <a:ext cx="6910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hlinkClick r:id="rId8"/>
                </a:rPr>
                <a:t>RStudio</a:t>
              </a:r>
              <a:r>
                <a:rPr lang="en-US" dirty="0" smtClean="0">
                  <a:hlinkClick r:id="rId8"/>
                </a:rPr>
                <a:t> – Open source and enterprise-ready professional software for 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570" y="3843856"/>
              <a:ext cx="297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hlinkClick r:id="rId9"/>
                </a:rPr>
                <a:t>R for Everyone « Jared Lander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55005" y="3847226"/>
            <a:ext cx="2390591" cy="1874494"/>
            <a:chOff x="8406062" y="3842392"/>
            <a:chExt cx="2390591" cy="1874494"/>
          </a:xfrm>
        </p:grpSpPr>
        <p:sp>
          <p:nvSpPr>
            <p:cNvPr id="17" name="TextBox 16"/>
            <p:cNvSpPr txBox="1"/>
            <p:nvPr/>
          </p:nvSpPr>
          <p:spPr>
            <a:xfrm>
              <a:off x="8406062" y="3842392"/>
              <a:ext cx="2390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10"/>
                </a:rPr>
                <a:t>Welcome · Advanced R.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6062" y="4344113"/>
              <a:ext cx="895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11"/>
                </a:rPr>
                <a:t>ggplot2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06062" y="4845834"/>
              <a:ext cx="2261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12"/>
                </a:rPr>
                <a:t>Welcome · R packages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06062" y="5347554"/>
              <a:ext cx="190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hlinkClick r:id="rId13"/>
                </a:rPr>
                <a:t>ggvis</a:t>
              </a:r>
              <a:r>
                <a:rPr lang="en-US" dirty="0" smtClean="0">
                  <a:hlinkClick r:id="rId13"/>
                </a:rPr>
                <a:t> 0.4 overview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6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D824E18678A470FBE4EB9CF61C72A0D&lt;/guid&gt;&#10;        &lt;description /&gt;&#10;        &lt;date&gt;6/5/2016 10:33:3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8FD76EACE8849E9ADCF564BF517B6D0&lt;/guid&gt;&#10;            &lt;repollguid&gt;B058C7B4AB9041978B4DAB796DDC7E3A&lt;/repollguid&gt;&#10;            &lt;sourceid&gt;990789AEC01A4D578380A2C26592A051&lt;/sourceid&gt;&#10;            &lt;questiontext&gt;How much have you used R before toda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AAA3EEC2D8BC482D980AF3648AC9A5B2&lt;/guid&gt;&#10;                    &lt;answertext&gt;I use it regularly.&lt;/answertext&gt;&#10;                    &lt;valuetype&gt;1&lt;/valuetype&gt;&#10;                &lt;/answer&gt;&#10;                &lt;answer&gt;&#10;                    &lt;guid&gt;83C3ADE803D5431DBC3FB614446B997A&lt;/guid&gt;&#10;                    &lt;answertext&gt;I have taken a course in R.&lt;/answertext&gt;&#10;                    &lt;valuetype&gt;1&lt;/valuetype&gt;&#10;                &lt;/answer&gt;&#10;                &lt;answer&gt;&#10;                    &lt;guid&gt;5DBE615CC2754C38A07BFFDD337B9A49&lt;/guid&gt;&#10;                    &lt;answertext&gt;I have learned some R on my own.&lt;/answertext&gt;&#10;                    &lt;valuetype&gt;1&lt;/valuetype&gt;&#10;                &lt;/answer&gt;&#10;                &lt;answer&gt;&#10;                    &lt;guid&gt;1E3DB4BB1BCB41BBA9A8EC473F6A0F30&lt;/guid&gt;&#10;                    &lt;answertext&gt;Just a little bit.&lt;/answertext&gt;&#10;                    &lt;valuetype&gt;1&lt;/valuetype&gt;&#10;                &lt;/answer&gt;&#10;                &lt;answer&gt;&#10;                    &lt;guid&gt;C797A904F1BF45AE8EC5BB81C3DD3193&lt;/guid&gt;&#10;                    &lt;answertext&gt;Today is my first R experience.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4938C7118C44C06A676FD7748941361&lt;/guid&gt;&#10;        &lt;description /&gt;&#10;        &lt;date&gt;6/13/2016 2:20:5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F4AF17D88F24A6F9B6038D642C0937E&lt;/guid&gt;&#10;            &lt;repollguid&gt;0C6C2471FBA547D2B75B68EF7E028C87&lt;/repollguid&gt;&#10;            &lt;sourceid&gt;E3D4E4F7BAAF455FA7E26627E640CDF6&lt;/sourceid&gt;&#10;            &lt;questiontext&gt;Which statistical methods have you use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7&lt;/responselimit&gt;&#10;            &lt;allowduplicates&gt;True&lt;/allowduplicates&gt;&#10;            &lt;bulletstyle&gt;2&lt;/bulletstyle&gt;&#10;            &lt;answers&gt;&#10;                &lt;answer&gt;&#10;                    &lt;guid&gt;2388AE40D3754FA590FE44DC7601BC8C&lt;/guid&gt;&#10;                    &lt;answertext&gt;Summary stats: mean, std dev …&lt;/answertext&gt;&#10;                    &lt;valuetype&gt;0&lt;/valuetype&gt;&#10;                &lt;/answer&gt;&#10;                &lt;answer&gt;&#10;                    &lt;guid&gt;DE6BEABF72084950BBFAF16D9C7457D3&lt;/guid&gt;&#10;                    &lt;answertext&gt;Regression models&lt;/answertext&gt;&#10;                    &lt;valuetype&gt;0&lt;/valuetype&gt;&#10;                &lt;/answer&gt;&#10;                &lt;answer&gt;&#10;                    &lt;guid&gt;8AFDE3CE7047421BAE41CE48DF2A203F&lt;/guid&gt;&#10;                    &lt;answertext&gt;Descriptive charts and maps&lt;/answertext&gt;&#10;                    &lt;valuetype&gt;0&lt;/valuetype&gt;&#10;                &lt;/answer&gt;&#10;                &lt;answer&gt;&#10;                    &lt;guid&gt;20E4CC86C4344651BA1E85CC5C3AB2BE&lt;/guid&gt;&#10;                    &lt;answertext&gt;Spreadsheets with calculated values&lt;/answertext&gt;&#10;                    &lt;valuetype&gt;0&lt;/valuetype&gt;&#10;                &lt;/answer&gt;&#10;                &lt;answer&gt;&#10;                    &lt;guid&gt;A4AA77708ECF4F17B59414FF0C3720EA&lt;/guid&gt;&#10;                    &lt;answertext&gt;Statistics packages: SAS, SPSS, Minitab …&lt;/answertext&gt;&#10;                    &lt;valuetype&gt;0&lt;/valuetype&gt;&#10;                &lt;/answer&gt;&#10;                &lt;answer&gt;&#10;                    &lt;guid&gt;9B6362A1C3074C93BF4D7E7345F91747&lt;/guid&gt;&#10;                    &lt;answertext&gt;Other&lt;/answertext&gt;&#10;                    &lt;valuetype&gt;0&lt;/valuetype&gt;&#10;                &lt;/answer&gt;&#10;                &lt;answer&gt;&#10;                    &lt;guid&gt;E2FCDDAA2E9B446192D011DBC8A2E179&lt;/guid&gt;&#10;                    &lt;answertext&gt;None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LABELFORMAT" val="0"/>
  <p:tag name="DEFINEDCOLORS" val="3,6,10,45,32,50,13,4,9,55,1"/>
  <p:tag name="NUMBERFORMAT" val="3"/>
  <p:tag name="COLORTYPE" val="SCHE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LABELFORMAT" val="0"/>
  <p:tag name="DEFINEDCOLORS" val="3,6,10,45,32,50,13,4,9,55,1"/>
  <p:tag name="COLORTYPE" val="SCHEME"/>
  <p:tag name="NUMBER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117407ED6E74FAD8E85B5902CC3E740&lt;/guid&gt;&#10;        &lt;description /&gt;&#10;        &lt;date&gt;6/5/2016 10:40:3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4875BE68AD64D05B70BB1A9CE44AE2E&lt;/guid&gt;&#10;            &lt;repollguid&gt;6E24DDF2F170478FA1E4B635D3DF47A9&lt;/repollguid&gt;&#10;            &lt;sourceid&gt;5B89B5B124F44282B8E7B61E7500EC79&lt;/sourceid&gt;&#10;            &lt;questiontext&gt;Do you program in other language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8&lt;/responselimit&gt;&#10;            &lt;bulletstyle&gt;2&lt;/bulletstyle&gt;&#10;            &lt;answers&gt;&#10;                &lt;answer&gt;&#10;                    &lt;guid&gt;34024557863045599E1E1F7A3A2CB689&lt;/guid&gt;&#10;                    &lt;answertext&gt;C/C++&lt;/answertext&gt;&#10;                    &lt;valuetype&gt;0&lt;/valuetype&gt;&#10;                &lt;/answer&gt;&#10;                &lt;answer&gt;&#10;                    &lt;guid&gt;5773A0C2D3054F29B05F27C1C086551C&lt;/guid&gt;&#10;                    &lt;answertext&gt;Java&lt;/answertext&gt;&#10;                    &lt;valuetype&gt;0&lt;/valuetype&gt;&#10;                &lt;/answer&gt;&#10;                &lt;answer&gt;&#10;                    &lt;guid&gt;ABA9CD81B05F4151A4B0A41797ED3633&lt;/guid&gt;&#10;                    &lt;answertext&gt;Javascript&lt;/answertext&gt;&#10;                    &lt;valuetype&gt;0&lt;/valuetype&gt;&#10;                &lt;/answer&gt;&#10;                &lt;answer&gt;&#10;                    &lt;guid&gt;754D736C2EA9437DACEDEDE6699BCEFB&lt;/guid&gt;&#10;                    &lt;answertext&gt;Python&lt;/answertext&gt;&#10;                    &lt;valuetype&gt;0&lt;/valuetype&gt;&#10;                &lt;/answer&gt;&#10;                &lt;answer&gt;&#10;                    &lt;guid&gt;B13AFDB0625F48658357F04E34178AAF&lt;/guid&gt;&#10;                    &lt;answertext&gt;SAS&lt;/answertext&gt;&#10;                    &lt;valuetype&gt;0&lt;/valuetype&gt;&#10;                &lt;/answer&gt;&#10;                &lt;answer&gt;&#10;                    &lt;guid&gt;9991D193613346229730C08AF67622AB&lt;/guid&gt;&#10;                    &lt;answertext&gt;SPSS&lt;/answertext&gt;&#10;                    &lt;valuetype&gt;0&lt;/valuetype&gt;&#10;                &lt;/answer&gt;&#10;                &lt;answer&gt;&#10;                    &lt;guid&gt;AD5F8C54CA1343CCBE285E2E9EEC442A&lt;/guid&gt;&#10;                    &lt;answertext&gt;SQL&lt;/answertext&gt;&#10;                    &lt;valuetype&gt;0&lt;/valuetype&gt;&#10;                &lt;/answer&gt;&#10;                &lt;answer&gt;&#10;                    &lt;guid&gt;C1BF045EC7B348749F443FF610896B15&lt;/guid&gt;&#10;                    &lt;answertext&gt;Other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LABELFORMAT" val="0"/>
  <p:tag name="DEFINEDCOLORS" val="3,6,10,45,32,50,13,4,9,55,1"/>
  <p:tag name="COLORTYPE" val="SCHEME"/>
  <p:tag name="NUMBERFORMA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B759AAA5EFE40B49C59244310DA3994&lt;/guid&gt;&#10;        &lt;description /&gt;&#10;        &lt;date&gt;6/6/2016 6:14:2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F9345900B494800A044F2CAB2031B06&lt;/guid&gt;&#10;            &lt;repollguid&gt;4EE29A2A8C884DADA4E4AF5400B30699&lt;/repollguid&gt;&#10;            &lt;sourceid&gt;887FC7F797894FA9951B5CA38975C241&lt;/sourceid&gt;&#10;            &lt;questiontext&gt;How well do you know Excel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821AB5A6D0F947B59FD115DDCF92C012&lt;/guid&gt;&#10;                    &lt;answertext&gt;Expert user&lt;/answertext&gt;&#10;                    &lt;valuetype&gt;0&lt;/valuetype&gt;&#10;                &lt;/answer&gt;&#10;                &lt;answer&gt;&#10;                    &lt;guid&gt;6E8C3C6665A4426099286E76C29541D3&lt;/guid&gt;&#10;                    &lt;answertext&gt;Skilled user&lt;/answertext&gt;&#10;                    &lt;valuetype&gt;0&lt;/valuetype&gt;&#10;                &lt;/answer&gt;&#10;                &lt;answer&gt;&#10;                    &lt;guid&gt;A48EB5B1E5B54D9286C184DFBD95E3B5&lt;/guid&gt;&#10;                    &lt;answertext&gt;Intermediate user&lt;/answertext&gt;&#10;                    &lt;valuetype&gt;0&lt;/valuetype&gt;&#10;                &lt;/answer&gt;&#10;                &lt;answer&gt;&#10;                    &lt;guid&gt;E55AE8D889DB465B9463992C71BD65E3&lt;/guid&gt;&#10;                    &lt;answertext&gt;Novice user&lt;/answertext&gt;&#10;                    &lt;valuetype&gt;0&lt;/valuetype&gt;&#10;                &lt;/answer&gt;&#10;                &lt;answer&gt;&#10;                    &lt;guid&gt;1AC320ACF8F34B67B38DA7C890FF35B0&lt;/guid&gt;&#10;                    &lt;answertext&gt;Never use it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DEFINEDCOLORS" val="3,6,10,45,32,50,13,4,9,55,1"/>
  <p:tag name="LABELFORMAT" val="0"/>
  <p:tag name="COLORTYPE" val="SCHEM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How much have you used R before today?</vt:lpstr>
      <vt:lpstr>Do you program in other languages?</vt:lpstr>
      <vt:lpstr>How well do you know Excel?</vt:lpstr>
      <vt:lpstr>Which statistical methods have you used?</vt:lpstr>
      <vt:lpstr>What is R?</vt:lpstr>
      <vt:lpstr>R is the tool of choice</vt:lpstr>
      <vt:lpstr>R Packages deliver functionality </vt:lpstr>
      <vt:lpstr>The R Community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>Haviland Wright</cp:lastModifiedBy>
  <cp:revision>3</cp:revision>
  <dcterms:created xsi:type="dcterms:W3CDTF">2016-09-07T18:28:24Z</dcterms:created>
  <dcterms:modified xsi:type="dcterms:W3CDTF">2016-09-07T18:35:33Z</dcterms:modified>
</cp:coreProperties>
</file>