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2eb9e1a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2eb9e1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2eb9e1a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2eb9e1a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2eb9e1a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2eb9e1a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2eb9e1a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2eb9e1a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72eb9e1a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72eb9e1a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2eb9e1a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2eb9e1a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308dd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308dd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2eb9e1a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2eb9e1a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308dd7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308dd7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308dd7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308dd7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308dd7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308dd7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308dd7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308dd7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308dd7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308dd7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308dd7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308dd7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Performance Comparison &amp; Analysis of Lock-base &amp; Lock-free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Concurrent Skip List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7775" y="3885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Presented by: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Yixing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Weiyu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Analysis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59300" y="1556850"/>
            <a:ext cx="381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SkipLists: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Coarse-grained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Fine-grained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Lock-free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Standard  “</a:t>
            </a:r>
            <a:r>
              <a:rPr b="1" i="1" lang="en" sz="1800"/>
              <a:t>ConcurrentSkipListSet</a:t>
            </a:r>
            <a:r>
              <a:rPr lang="en" sz="1800"/>
              <a:t>”</a:t>
            </a:r>
            <a:endParaRPr sz="18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146725" y="1556850"/>
            <a:ext cx="360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Parameters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Number of threads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Number of Operations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Range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Operation Types (percentage of </a:t>
            </a:r>
            <a:r>
              <a:rPr b="1" i="1" lang="en" sz="1800"/>
              <a:t>contains, add </a:t>
            </a:r>
            <a:r>
              <a:rPr lang="en" sz="1800"/>
              <a:t>&amp;</a:t>
            </a:r>
            <a:r>
              <a:rPr b="1" i="1" lang="en" sz="1800"/>
              <a:t> remove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Analysis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1168350"/>
            <a:ext cx="5910000" cy="36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7483250" y="1401750"/>
            <a:ext cx="15222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 of threads: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307375" y="16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Analysis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25" y="1052925"/>
            <a:ext cx="3942900" cy="2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100" y="1052913"/>
            <a:ext cx="3942900" cy="246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919975" y="3750575"/>
            <a:ext cx="7651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Larger range -&gt; slightly longer run time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Fine-grained &amp; Lock-free have similar performance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threads -&gt; longer run time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Best: </a:t>
            </a:r>
            <a:r>
              <a:rPr b="1" i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ConcurrentSkipListSet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Worst: Coarse-grained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625" y="1052925"/>
            <a:ext cx="3942900" cy="246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Analysis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25" y="1174975"/>
            <a:ext cx="4095950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975"/>
            <a:ext cx="4095950" cy="25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1409850" y="4033125"/>
            <a:ext cx="60867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</a:t>
            </a:r>
            <a:r>
              <a:rPr b="1" i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contains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shorter run time (</a:t>
            </a:r>
            <a:r>
              <a:rPr b="1" i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wait-free)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</a:t>
            </a:r>
            <a:r>
              <a:rPr b="1" i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-&gt; closer to standard library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622275" y="1567550"/>
            <a:ext cx="771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Fine-grained and lock-free implementations have similar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than coarse-grained, worse than standard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threads give longer run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operations cost different time:  </a:t>
            </a:r>
            <a:r>
              <a:rPr b="1" i="1" lang="en" sz="1800"/>
              <a:t>contains </a:t>
            </a:r>
            <a:r>
              <a:rPr lang="en" sz="1800"/>
              <a:t>wait-free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Possible optimizations exist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Pugh, William. "</a:t>
            </a:r>
            <a:r>
              <a:rPr i="1" lang="en" sz="1400"/>
              <a:t>Skip lists: a probabilistic alternative to balanced trees.</a:t>
            </a:r>
            <a:r>
              <a:rPr lang="en" sz="1400"/>
              <a:t>" Communications of the ACM 33.6 (1990): 668-677.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Heller, Steve, et al. "</a:t>
            </a:r>
            <a:r>
              <a:rPr i="1" lang="en" sz="1400"/>
              <a:t>A lazy concurrent list-based set algorithm.</a:t>
            </a:r>
            <a:r>
              <a:rPr lang="en" sz="1400"/>
              <a:t>" International Conference On Principles Of Distributed Systems. Springer, Berlin, Heidelberg, 2005.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Herlihy, Maurice, et al. "</a:t>
            </a:r>
            <a:r>
              <a:rPr i="1" lang="en" sz="1400"/>
              <a:t>A provably correct scalable concurrent skip list.</a:t>
            </a:r>
            <a:r>
              <a:rPr lang="en" sz="1400"/>
              <a:t>" Conference On Principles of Distributed Systems (OPODIS). 2006.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 Herlihy, Maurice, and Nir Shavit. </a:t>
            </a:r>
            <a:r>
              <a:rPr i="1" lang="en" sz="1400"/>
              <a:t>The art of multiprocessor programming</a:t>
            </a:r>
            <a:r>
              <a:rPr lang="en" sz="1400"/>
              <a:t>. Morgan Kaufmann, 2011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Skip List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75" y="1052975"/>
            <a:ext cx="6366199" cy="224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1410575" y="3596575"/>
            <a:ext cx="6598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Fast Search  - Average : O(logn)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Several Layers of linked-list, search from the highest layer, proceeding to next lower layers -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effectively SKIP nodes.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Concurrent Skip List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3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Coarse-Grained Lock Based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Fine-Grained Lock Based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Lock Free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Coarse-Grained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locks around </a:t>
            </a:r>
            <a:r>
              <a:rPr b="1" i="1" lang="en" sz="1800"/>
              <a:t>add()</a:t>
            </a:r>
            <a:r>
              <a:rPr lang="en" sz="1800"/>
              <a:t>, </a:t>
            </a:r>
            <a:r>
              <a:rPr b="1" i="1" lang="en" sz="1800"/>
              <a:t>remove()</a:t>
            </a:r>
            <a:r>
              <a:rPr lang="en" sz="1800"/>
              <a:t> and </a:t>
            </a:r>
            <a:r>
              <a:rPr b="1" i="1" lang="en" sz="1800"/>
              <a:t>contains()</a:t>
            </a:r>
            <a:r>
              <a:rPr lang="en" sz="1800"/>
              <a:t> operations to guarantee mutual exclusion.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	</a:t>
            </a:r>
            <a:r>
              <a:rPr lang="en" sz="1800"/>
              <a:t>public </a:t>
            </a:r>
            <a:r>
              <a:rPr b="1" lang="en" sz="1800"/>
              <a:t>synchronized </a:t>
            </a:r>
            <a:r>
              <a:rPr lang="en" sz="1800"/>
              <a:t>boolean add(int key) …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implement, but need more concurrent access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Fine-Grained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Maurice Herlihy, et al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20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 {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Int key, topLevel;		Node[] next;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Boolean </a:t>
            </a:r>
            <a:r>
              <a:rPr b="1" lang="en" sz="1600"/>
              <a:t>marked</a:t>
            </a:r>
            <a:r>
              <a:rPr lang="en" sz="1600"/>
              <a:t>;		//used to make </a:t>
            </a:r>
            <a:r>
              <a:rPr b="1" lang="en" sz="1600"/>
              <a:t>remove </a:t>
            </a:r>
            <a:r>
              <a:rPr lang="en" sz="1600"/>
              <a:t>operations </a:t>
            </a:r>
            <a:endParaRPr sz="1600"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atomic, logically delete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Boolean </a:t>
            </a:r>
            <a:r>
              <a:rPr b="1" lang="en" sz="1600"/>
              <a:t>fullyLinked;	//</a:t>
            </a:r>
            <a:r>
              <a:rPr lang="en" sz="1600"/>
              <a:t>set to </a:t>
            </a:r>
            <a:r>
              <a:rPr b="1" lang="en" sz="1600"/>
              <a:t>true </a:t>
            </a:r>
            <a:r>
              <a:rPr lang="en" sz="1600"/>
              <a:t>after a node has been linked in at </a:t>
            </a:r>
            <a:endParaRPr sz="1600"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all </a:t>
            </a:r>
            <a:r>
              <a:rPr lang="en" sz="1600"/>
              <a:t>its layers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……	</a:t>
            </a:r>
            <a:r>
              <a:rPr lang="en" sz="1600"/>
              <a:t>}</a:t>
            </a:r>
            <a:endParaRPr sz="1600"/>
          </a:p>
        </p:txBody>
      </p:sp>
      <p:sp>
        <p:nvSpPr>
          <p:cNvPr id="161" name="Google Shape;161;p17"/>
          <p:cNvSpPr txBox="1"/>
          <p:nvPr/>
        </p:nvSpPr>
        <p:spPr>
          <a:xfrm>
            <a:off x="968100" y="4449300"/>
            <a:ext cx="8410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key exists in the set if and only if it's unmarked and fully linked.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51425" y="57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findNode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63375" y="1206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Returns -1, if a key doesn’t exist.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Returns the highest layer the key was found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Record its </a:t>
            </a:r>
            <a:r>
              <a:rPr lang="en" sz="1600"/>
              <a:t>predecessors and successors in each layer in two arrays(</a:t>
            </a:r>
            <a:r>
              <a:rPr b="1" i="1" lang="en" sz="1600"/>
              <a:t>preds[]</a:t>
            </a:r>
            <a:r>
              <a:rPr lang="en" sz="1600"/>
              <a:t> and </a:t>
            </a:r>
            <a:r>
              <a:rPr b="1" i="1" lang="en" sz="1600"/>
              <a:t>succs[]</a:t>
            </a:r>
            <a:r>
              <a:rPr lang="en" sz="1600"/>
              <a:t>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Eg. 	findNode(15), return 1.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	preds[] = {13, 8, head,  head} 	succs[] = {15, 15,  22, tail}}</a:t>
            </a:r>
            <a:endParaRPr sz="1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625" y="393762"/>
            <a:ext cx="3596249" cy="12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type="title"/>
          </p:nvPr>
        </p:nvSpPr>
        <p:spPr>
          <a:xfrm>
            <a:off x="1151425" y="389736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411575" y="437700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findNode + check its marked and fullyLinked flag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07850" y="1484175"/>
            <a:ext cx="70389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findNode, </a:t>
            </a:r>
            <a:r>
              <a:rPr lang="en" sz="2200">
                <a:solidFill>
                  <a:srgbClr val="FFFFFF"/>
                </a:solidFill>
              </a:rPr>
              <a:t>check the </a:t>
            </a:r>
            <a:r>
              <a:rPr b="1" lang="en" sz="2200">
                <a:solidFill>
                  <a:srgbClr val="FFFFFF"/>
                </a:solidFill>
              </a:rPr>
              <a:t>marked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fullyLinked</a:t>
            </a:r>
            <a:r>
              <a:rPr lang="en" sz="2200">
                <a:solidFill>
                  <a:srgbClr val="FFFFFF"/>
                </a:solidFill>
              </a:rPr>
              <a:t>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Lock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validate </a:t>
            </a:r>
            <a:r>
              <a:rPr lang="en" sz="2200">
                <a:solidFill>
                  <a:srgbClr val="FFFFFF"/>
                </a:solidFill>
              </a:rPr>
              <a:t>all the predecessors</a:t>
            </a:r>
            <a:endParaRPr sz="22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valid = !pred.marked &amp;&amp; !succ.marked &amp;&amp; pred.next[level]==succ;</a:t>
            </a:r>
            <a:endParaRPr sz="16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</a:rPr>
              <a:t>Link new node into list, </a:t>
            </a:r>
            <a:r>
              <a:rPr lang="en" sz="2200">
                <a:solidFill>
                  <a:srgbClr val="FFFFFF"/>
                </a:solidFill>
              </a:rPr>
              <a:t>sets the </a:t>
            </a:r>
            <a:r>
              <a:rPr b="1" lang="en" sz="2200">
                <a:solidFill>
                  <a:srgbClr val="FFFFFF"/>
                </a:solidFill>
              </a:rPr>
              <a:t>fullyLinked </a:t>
            </a:r>
            <a:r>
              <a:rPr lang="en" sz="2200">
                <a:solidFill>
                  <a:srgbClr val="FFFFFF"/>
                </a:solidFill>
              </a:rPr>
              <a:t>flag.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Releasing </a:t>
            </a:r>
            <a:r>
              <a:rPr lang="en" sz="2200">
                <a:solidFill>
                  <a:srgbClr val="FFFFFF"/>
                </a:solidFill>
              </a:rPr>
              <a:t>all its locks.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	</a:t>
            </a:r>
            <a:endParaRPr sz="2200"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512925" y="57006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Operation: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338825" y="70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Operation: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findNode, </a:t>
            </a:r>
            <a:r>
              <a:rPr lang="en" sz="2200">
                <a:solidFill>
                  <a:srgbClr val="FFFFFF"/>
                </a:solidFill>
              </a:rPr>
              <a:t>check </a:t>
            </a:r>
            <a:r>
              <a:rPr b="1" lang="en" sz="2200">
                <a:solidFill>
                  <a:srgbClr val="FFFFFF"/>
                </a:solidFill>
              </a:rPr>
              <a:t>marked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fullyLinked </a:t>
            </a:r>
            <a:r>
              <a:rPr lang="en" sz="2200">
                <a:solidFill>
                  <a:srgbClr val="FFFFFF"/>
                </a:solidFill>
              </a:rPr>
              <a:t>flag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Lock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Mark </a:t>
            </a:r>
            <a:r>
              <a:rPr lang="en" sz="2200">
                <a:solidFill>
                  <a:srgbClr val="FFFFFF"/>
                </a:solidFill>
              </a:rPr>
              <a:t>the node: logically deletes it.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Lock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validate </a:t>
            </a:r>
            <a:r>
              <a:rPr lang="en" sz="2200">
                <a:solidFill>
                  <a:srgbClr val="FFFFFF"/>
                </a:solidFill>
              </a:rPr>
              <a:t>all the predecessors	</a:t>
            </a:r>
            <a:endParaRPr sz="22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valid = !pred.marked pred.next[level]==succ;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Physically delete the node.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</a:rPr>
              <a:t>Releasing </a:t>
            </a:r>
            <a:r>
              <a:rPr lang="en" sz="2200">
                <a:solidFill>
                  <a:srgbClr val="FFFFFF"/>
                </a:solidFill>
              </a:rPr>
              <a:t>all its locks.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Lock</a:t>
            </a:r>
            <a:r>
              <a:rPr lang="en" sz="3000"/>
              <a:t>-free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213450"/>
            <a:ext cx="70389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AtomicMarkableReference &amp; CAS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contains</a:t>
            </a:r>
            <a:r>
              <a:rPr lang="en"/>
              <a:t>:  </a:t>
            </a:r>
            <a:r>
              <a:rPr lang="en" sz="1600"/>
              <a:t>similar, but only check </a:t>
            </a:r>
            <a:r>
              <a:rPr b="1" i="1" lang="en" sz="1600"/>
              <a:t>marked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Add: </a:t>
            </a:r>
            <a:r>
              <a:rPr lang="en" sz="1600"/>
              <a:t>CAS to check validity and link to bottom-level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Restart if something changes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Remove: </a:t>
            </a:r>
            <a:r>
              <a:rPr lang="en" sz="1600"/>
              <a:t>logically delete  node by marking it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Restart if already removed or </a:t>
            </a:r>
            <a:r>
              <a:rPr b="1" i="1" lang="en" sz="1600"/>
              <a:t>next </a:t>
            </a:r>
            <a:r>
              <a:rPr lang="en" sz="1600"/>
              <a:t>changes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findNode: </a:t>
            </a:r>
            <a:r>
              <a:rPr lang="en" sz="1600"/>
              <a:t>search for unmarked node; physically deletes marked nodes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