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8ABFA-AE3E-4E5F-B625-60C5AE8B9B6C}">
          <p14:sldIdLst>
            <p14:sldId id="256"/>
          </p14:sldIdLst>
        </p14:section>
        <p14:section name="Introduction" id="{FDFC9EFD-3DAB-4511-B2DB-3F2EB2F6FE0C}">
          <p14:sldIdLst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Code Explanation" id="{CAAEBF68-B03D-4D19-A15B-BDBCE2F36D4C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Time Complexity" id="{FD523F96-A9CC-4B89-89FC-832D0A641E68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7"/>
    <a:srgbClr val="F7F9F0"/>
    <a:srgbClr val="FEFEFD"/>
    <a:srgbClr val="F5F8EC"/>
    <a:srgbClr val="59533F"/>
    <a:srgbClr val="A53010"/>
    <a:srgbClr val="BAB8AF"/>
    <a:srgbClr val="F6F9EF"/>
    <a:srgbClr val="FF7B72"/>
    <a:srgbClr val="5B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B096E-D767-4676-9779-AA385332118C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BDEBA-0068-4913-BDE8-3B1B7A6A0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9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9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3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6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2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3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9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BDEBA-0068-4913-BDE8-3B1B7A6A0C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2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8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91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3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89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86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8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4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5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7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5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3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5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2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467B-9FE5-4FFA-BAA4-F453343F12A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E12EFC-E59D-42C7-9739-8A892A329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2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C7FB-38AA-FE00-4132-836C4E268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Permutations</a:t>
            </a:r>
            <a:br>
              <a:rPr lang="en-US" b="1" dirty="0"/>
            </a:br>
            <a:r>
              <a:rPr lang="en-US" sz="3600" b="1" dirty="0"/>
              <a:t>(Using Decrease and Conquer)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93BE-32AF-182D-A9EA-9F164870D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Abdelrahman Moustafa - 225075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35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510" y="1901301"/>
            <a:ext cx="5883783" cy="3883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permsList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sz="1500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sz="1500" b="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5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sz="1500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sz="1500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33EBC-09A3-E9F2-0B55-E97807434885}"/>
              </a:ext>
            </a:extLst>
          </p:cNvPr>
          <p:cNvSpPr txBox="1"/>
          <p:nvPr/>
        </p:nvSpPr>
        <p:spPr>
          <a:xfrm>
            <a:off x="1027939" y="1651680"/>
            <a:ext cx="539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Firstly, we begin thinking of the base</a:t>
            </a:r>
            <a:r>
              <a:rPr lang="en-GB" sz="2000" u="sng" dirty="0"/>
              <a:t> case:</a:t>
            </a:r>
            <a:endParaRPr lang="en-US" sz="2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D2C73-B340-7DB3-5A4D-17DA5E5C28EE}"/>
              </a:ext>
            </a:extLst>
          </p:cNvPr>
          <p:cNvSpPr txBox="1"/>
          <p:nvPr/>
        </p:nvSpPr>
        <p:spPr>
          <a:xfrm>
            <a:off x="1022901" y="2388093"/>
            <a:ext cx="53335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We are using decrease-by-one technique, so </a:t>
            </a:r>
          </a:p>
          <a:p>
            <a:r>
              <a:rPr lang="en-US" sz="1700" dirty="0"/>
              <a:t>think of decreasing the number 3 by one in </a:t>
            </a:r>
          </a:p>
          <a:p>
            <a:r>
              <a:rPr lang="en-US" sz="1700" dirty="0"/>
              <a:t>each recurrence. How would you write the base </a:t>
            </a:r>
          </a:p>
          <a:p>
            <a:r>
              <a:rPr lang="en-US" sz="1700" dirty="0"/>
              <a:t>case?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BAABE3-6B11-6EDA-ED3F-6D3D055831CA}"/>
              </a:ext>
            </a:extLst>
          </p:cNvPr>
          <p:cNvCxnSpPr>
            <a:cxnSpLocks/>
          </p:cNvCxnSpPr>
          <p:nvPr/>
        </p:nvCxnSpPr>
        <p:spPr>
          <a:xfrm flipV="1">
            <a:off x="6356414" y="1651680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6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510" y="1905000"/>
            <a:ext cx="5883783" cy="3883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permsList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sz="1500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sz="1500" b="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5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sz="1500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b="1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33EBC-09A3-E9F2-0B55-E97807434885}"/>
              </a:ext>
            </a:extLst>
          </p:cNvPr>
          <p:cNvSpPr txBox="1"/>
          <p:nvPr/>
        </p:nvSpPr>
        <p:spPr>
          <a:xfrm>
            <a:off x="1027939" y="1651680"/>
            <a:ext cx="539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Firstly, we begin thinking of the base</a:t>
            </a:r>
            <a:r>
              <a:rPr lang="en-GB" sz="2000" u="sng" dirty="0"/>
              <a:t> case:</a:t>
            </a:r>
            <a:endParaRPr lang="en-US" sz="2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D2C73-B340-7DB3-5A4D-17DA5E5C28EE}"/>
              </a:ext>
            </a:extLst>
          </p:cNvPr>
          <p:cNvSpPr txBox="1"/>
          <p:nvPr/>
        </p:nvSpPr>
        <p:spPr>
          <a:xfrm>
            <a:off x="1022901" y="2388093"/>
            <a:ext cx="53335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We are using decrease-by-one technique, so </a:t>
            </a:r>
          </a:p>
          <a:p>
            <a:r>
              <a:rPr lang="en-US" sz="1700" dirty="0"/>
              <a:t>think of decreasing the number </a:t>
            </a:r>
            <a:r>
              <a:rPr lang="en-US" sz="1700" dirty="0">
                <a:solidFill>
                  <a:srgbClr val="5BB1FF"/>
                </a:solidFill>
              </a:rPr>
              <a:t>3</a:t>
            </a:r>
            <a:r>
              <a:rPr lang="en-US" sz="1700" dirty="0"/>
              <a:t> by one in </a:t>
            </a:r>
          </a:p>
          <a:p>
            <a:r>
              <a:rPr lang="en-US" sz="1700" dirty="0"/>
              <a:t>each recurrence. How would you write the base </a:t>
            </a:r>
          </a:p>
          <a:p>
            <a:r>
              <a:rPr lang="en-US" sz="1700" dirty="0"/>
              <a:t>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79B34-239A-6A37-BB00-1D1480ACC48A}"/>
              </a:ext>
            </a:extLst>
          </p:cNvPr>
          <p:cNvSpPr txBox="1"/>
          <p:nvPr/>
        </p:nvSpPr>
        <p:spPr>
          <a:xfrm>
            <a:off x="1022901" y="3736116"/>
            <a:ext cx="524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example, n in the main is passed as </a:t>
            </a:r>
            <a:r>
              <a:rPr lang="en-US" dirty="0">
                <a:solidFill>
                  <a:srgbClr val="5BB1FF"/>
                </a:solidFill>
              </a:rPr>
              <a:t>3</a:t>
            </a:r>
            <a:r>
              <a:rPr lang="en-US" dirty="0"/>
              <a:t>, </a:t>
            </a:r>
          </a:p>
          <a:p>
            <a:r>
              <a:rPr lang="en-US" dirty="0"/>
              <a:t>which means our sequence should consist of </a:t>
            </a:r>
          </a:p>
          <a:p>
            <a:r>
              <a:rPr lang="en-US" dirty="0"/>
              <a:t>the numbers 1, 2, 3.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754D58-0F21-8029-1BE6-82BD96A8A863}"/>
              </a:ext>
            </a:extLst>
          </p:cNvPr>
          <p:cNvCxnSpPr>
            <a:cxnSpLocks/>
          </p:cNvCxnSpPr>
          <p:nvPr/>
        </p:nvCxnSpPr>
        <p:spPr>
          <a:xfrm flipV="1">
            <a:off x="6361483" y="1641419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4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222" y="1905000"/>
            <a:ext cx="5869250" cy="39453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permsList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sz="1500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sz="1500" b="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5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b="1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b="1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33EBC-09A3-E9F2-0B55-E97807434885}"/>
              </a:ext>
            </a:extLst>
          </p:cNvPr>
          <p:cNvSpPr txBox="1"/>
          <p:nvPr/>
        </p:nvSpPr>
        <p:spPr>
          <a:xfrm>
            <a:off x="1027939" y="1651680"/>
            <a:ext cx="539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Firstly, we begin thinking of the base</a:t>
            </a:r>
            <a:r>
              <a:rPr lang="en-GB" sz="2000" u="sng" dirty="0"/>
              <a:t> case:</a:t>
            </a:r>
            <a:endParaRPr lang="en-US" sz="2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D2C73-B340-7DB3-5A4D-17DA5E5C28EE}"/>
              </a:ext>
            </a:extLst>
          </p:cNvPr>
          <p:cNvSpPr txBox="1"/>
          <p:nvPr/>
        </p:nvSpPr>
        <p:spPr>
          <a:xfrm>
            <a:off x="1022901" y="2388093"/>
            <a:ext cx="53335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We are using decrease-by-one technique, so </a:t>
            </a:r>
          </a:p>
          <a:p>
            <a:r>
              <a:rPr lang="en-US" sz="1700" dirty="0"/>
              <a:t>think of decreasing the number </a:t>
            </a:r>
            <a:r>
              <a:rPr lang="en-US" sz="1700" dirty="0">
                <a:solidFill>
                  <a:srgbClr val="5BB1FF"/>
                </a:solidFill>
              </a:rPr>
              <a:t>3</a:t>
            </a:r>
            <a:r>
              <a:rPr lang="en-US" sz="1700" dirty="0"/>
              <a:t> by one in </a:t>
            </a:r>
          </a:p>
          <a:p>
            <a:r>
              <a:rPr lang="en-US" sz="1700" dirty="0"/>
              <a:t>each recurrence. How would you write the base </a:t>
            </a:r>
          </a:p>
          <a:p>
            <a:r>
              <a:rPr lang="en-US" sz="1700" dirty="0"/>
              <a:t>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79B34-239A-6A37-BB00-1D1480ACC48A}"/>
              </a:ext>
            </a:extLst>
          </p:cNvPr>
          <p:cNvSpPr txBox="1"/>
          <p:nvPr/>
        </p:nvSpPr>
        <p:spPr>
          <a:xfrm>
            <a:off x="1022901" y="3736116"/>
            <a:ext cx="524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example, n in the main is passed as </a:t>
            </a:r>
            <a:r>
              <a:rPr lang="en-US" dirty="0">
                <a:solidFill>
                  <a:srgbClr val="5BB1FF"/>
                </a:solidFill>
              </a:rPr>
              <a:t>3</a:t>
            </a:r>
            <a:r>
              <a:rPr lang="en-US" dirty="0"/>
              <a:t>, </a:t>
            </a:r>
          </a:p>
          <a:p>
            <a:r>
              <a:rPr lang="en-US" dirty="0"/>
              <a:t>which means our sequence should consist of </a:t>
            </a:r>
          </a:p>
          <a:p>
            <a:r>
              <a:rPr lang="en-US" dirty="0"/>
              <a:t>the numbers 1, 2, 3.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BB2F0-63A5-39F3-8BE2-1BB9D923271D}"/>
              </a:ext>
            </a:extLst>
          </p:cNvPr>
          <p:cNvSpPr txBox="1"/>
          <p:nvPr/>
        </p:nvSpPr>
        <p:spPr>
          <a:xfrm>
            <a:off x="1022901" y="4868696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by decreasing 3 by one each time, </a:t>
            </a:r>
          </a:p>
          <a:p>
            <a:r>
              <a:rPr lang="en-US" dirty="0"/>
              <a:t>we end up with 2 and then 1. (Which is where </a:t>
            </a:r>
          </a:p>
          <a:p>
            <a:r>
              <a:rPr lang="en-US" dirty="0"/>
              <a:t>we stop since 0 isn’t in the sequence in this </a:t>
            </a:r>
          </a:p>
          <a:p>
            <a:r>
              <a:rPr lang="en-US" dirty="0"/>
              <a:t>example)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3330E2-E815-95DE-134B-749565E58255}"/>
              </a:ext>
            </a:extLst>
          </p:cNvPr>
          <p:cNvCxnSpPr>
            <a:cxnSpLocks/>
          </p:cNvCxnSpPr>
          <p:nvPr/>
        </p:nvCxnSpPr>
        <p:spPr>
          <a:xfrm flipV="1">
            <a:off x="6377392" y="1651680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39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510" y="1905000"/>
            <a:ext cx="5853067" cy="3998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b="1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b="1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1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sz="150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500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sz="1500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DAFD2-77BD-3CD6-B322-6CAFEA79389E}"/>
              </a:ext>
            </a:extLst>
          </p:cNvPr>
          <p:cNvCxnSpPr>
            <a:cxnSpLocks/>
          </p:cNvCxnSpPr>
          <p:nvPr/>
        </p:nvCxnSpPr>
        <p:spPr>
          <a:xfrm flipV="1">
            <a:off x="6391925" y="1651680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F33EBC-09A3-E9F2-0B55-E97807434885}"/>
              </a:ext>
            </a:extLst>
          </p:cNvPr>
          <p:cNvSpPr txBox="1"/>
          <p:nvPr/>
        </p:nvSpPr>
        <p:spPr>
          <a:xfrm>
            <a:off x="1027939" y="1651680"/>
            <a:ext cx="539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Firstly, we begin thinking of the base</a:t>
            </a:r>
            <a:r>
              <a:rPr lang="en-GB" sz="2000" u="sng" dirty="0"/>
              <a:t> case:</a:t>
            </a:r>
            <a:endParaRPr lang="en-US" sz="2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D2C73-B340-7DB3-5A4D-17DA5E5C28EE}"/>
              </a:ext>
            </a:extLst>
          </p:cNvPr>
          <p:cNvSpPr txBox="1"/>
          <p:nvPr/>
        </p:nvSpPr>
        <p:spPr>
          <a:xfrm>
            <a:off x="1022901" y="2388093"/>
            <a:ext cx="45288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Hence, we end up with 1 in the list at first.</a:t>
            </a:r>
          </a:p>
        </p:txBody>
      </p:sp>
      <p:sp>
        <p:nvSpPr>
          <p:cNvPr id="9" name="!!box1a">
            <a:extLst>
              <a:ext uri="{FF2B5EF4-FFF2-40B4-BE49-F238E27FC236}">
                <a16:creationId xmlns:a16="http://schemas.microsoft.com/office/drawing/2014/main" id="{C381386C-581C-A09C-8FD5-15F8583984DB}"/>
              </a:ext>
            </a:extLst>
          </p:cNvPr>
          <p:cNvSpPr/>
          <p:nvPr/>
        </p:nvSpPr>
        <p:spPr>
          <a:xfrm>
            <a:off x="2608645" y="3378692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0D79-773A-1AAB-0410-F43FA5361E9E}"/>
              </a:ext>
            </a:extLst>
          </p:cNvPr>
          <p:cNvSpPr txBox="1"/>
          <p:nvPr/>
        </p:nvSpPr>
        <p:spPr>
          <a:xfrm>
            <a:off x="1022901" y="3533313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permsList = [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11F79-50C2-A712-C43F-02C25C5BCF64}"/>
              </a:ext>
            </a:extLst>
          </p:cNvPr>
          <p:cNvSpPr txBox="1"/>
          <p:nvPr/>
        </p:nvSpPr>
        <p:spPr>
          <a:xfrm>
            <a:off x="3429773" y="3533313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]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ECFA5-A01E-5ECD-A487-BF263957FBA7}"/>
              </a:ext>
            </a:extLst>
          </p:cNvPr>
          <p:cNvSpPr txBox="1"/>
          <p:nvPr/>
        </p:nvSpPr>
        <p:spPr>
          <a:xfrm>
            <a:off x="1022901" y="4693922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list is returned to the previous </a:t>
            </a:r>
          </a:p>
          <a:p>
            <a:r>
              <a:rPr lang="en-US" dirty="0"/>
              <a:t>recurrence.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82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7" y="1910179"/>
            <a:ext cx="6492537" cy="3998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sz="150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sz="150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50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sz="1700" b="1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sz="1500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DAFD2-77BD-3CD6-B322-6CAFEA79389E}"/>
              </a:ext>
            </a:extLst>
          </p:cNvPr>
          <p:cNvCxnSpPr>
            <a:cxnSpLocks/>
          </p:cNvCxnSpPr>
          <p:nvPr/>
        </p:nvCxnSpPr>
        <p:spPr>
          <a:xfrm flipV="1">
            <a:off x="5769637" y="1587993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!!box1a">
            <a:extLst>
              <a:ext uri="{FF2B5EF4-FFF2-40B4-BE49-F238E27FC236}">
                <a16:creationId xmlns:a16="http://schemas.microsoft.com/office/drawing/2014/main" id="{C381386C-581C-A09C-8FD5-15F8583984DB}"/>
              </a:ext>
            </a:extLst>
          </p:cNvPr>
          <p:cNvSpPr/>
          <p:nvPr/>
        </p:nvSpPr>
        <p:spPr>
          <a:xfrm>
            <a:off x="2022719" y="1587993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0D79-773A-1AAB-0410-F43FA5361E9E}"/>
              </a:ext>
            </a:extLst>
          </p:cNvPr>
          <p:cNvSpPr txBox="1"/>
          <p:nvPr/>
        </p:nvSpPr>
        <p:spPr>
          <a:xfrm>
            <a:off x="993218" y="174261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B72"/>
                </a:solidFill>
              </a:rPr>
              <a:t>for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i</a:t>
            </a:r>
            <a:r>
              <a:rPr lang="en-US" b="1" dirty="0"/>
              <a:t> </a:t>
            </a:r>
            <a:r>
              <a:rPr lang="en-US" b="1" dirty="0">
                <a:solidFill>
                  <a:srgbClr val="FF7B72"/>
                </a:solidFill>
              </a:rPr>
              <a:t>in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[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11F79-50C2-A712-C43F-02C25C5BCF64}"/>
              </a:ext>
            </a:extLst>
          </p:cNvPr>
          <p:cNvSpPr txBox="1"/>
          <p:nvPr/>
        </p:nvSpPr>
        <p:spPr>
          <a:xfrm>
            <a:off x="2843847" y="17426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9533F"/>
                </a:solidFill>
              </a:rPr>
              <a:t>]: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C9E2A-0D3A-811C-18FA-128E79EB3443}"/>
              </a:ext>
            </a:extLst>
          </p:cNvPr>
          <p:cNvSpPr txBox="1"/>
          <p:nvPr/>
        </p:nvSpPr>
        <p:spPr>
          <a:xfrm>
            <a:off x="851176" y="2539014"/>
            <a:ext cx="4776414" cy="2862322"/>
          </a:xfrm>
          <a:prstGeom prst="rect">
            <a:avLst/>
          </a:prstGeom>
          <a:solidFill>
            <a:srgbClr val="F6F9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list is returned in the for-loop to the </a:t>
            </a:r>
          </a:p>
          <a:p>
            <a:r>
              <a:rPr lang="en-US" dirty="0"/>
              <a:t>recurrence where n = 2.</a:t>
            </a:r>
          </a:p>
          <a:p>
            <a:endParaRPr lang="en-US" dirty="0"/>
          </a:p>
          <a:p>
            <a:r>
              <a:rPr lang="en-US" dirty="0"/>
              <a:t>There is only 1 item in the list which is [‘1’]; </a:t>
            </a:r>
          </a:p>
          <a:p>
            <a:r>
              <a:rPr lang="en-GB" dirty="0"/>
              <a:t>hence</a:t>
            </a:r>
            <a:r>
              <a:rPr lang="en-GB" i="1" dirty="0"/>
              <a:t>,</a:t>
            </a:r>
            <a:r>
              <a:rPr lang="en-GB" dirty="0"/>
              <a:t> i = ‘1’.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len(i) = 1</a:t>
            </a:r>
          </a:p>
          <a:p>
            <a:r>
              <a:rPr lang="en-GB" dirty="0"/>
              <a:t>range(1 + 1) = [0, 1]</a:t>
            </a:r>
          </a:p>
          <a:p>
            <a:r>
              <a:rPr lang="en-GB" dirty="0"/>
              <a:t>So, j starts as 0 and iterates until 1.</a:t>
            </a:r>
          </a:p>
        </p:txBody>
      </p:sp>
    </p:spTree>
    <p:extLst>
      <p:ext uri="{BB962C8B-B14F-4D97-AF65-F5344CB8AC3E}">
        <p14:creationId xmlns:p14="http://schemas.microsoft.com/office/powerpoint/2010/main" val="4188803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7" y="1910179"/>
            <a:ext cx="6492537" cy="3998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sz="150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sz="150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50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sz="1700" b="1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sz="1500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DAFD2-77BD-3CD6-B322-6CAFEA79389E}"/>
              </a:ext>
            </a:extLst>
          </p:cNvPr>
          <p:cNvCxnSpPr>
            <a:cxnSpLocks/>
          </p:cNvCxnSpPr>
          <p:nvPr/>
        </p:nvCxnSpPr>
        <p:spPr>
          <a:xfrm flipV="1">
            <a:off x="5769637" y="1587993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!!box1">
            <a:extLst>
              <a:ext uri="{FF2B5EF4-FFF2-40B4-BE49-F238E27FC236}">
                <a16:creationId xmlns:a16="http://schemas.microsoft.com/office/drawing/2014/main" id="{C381386C-581C-A09C-8FD5-15F8583984DB}"/>
              </a:ext>
            </a:extLst>
          </p:cNvPr>
          <p:cNvSpPr/>
          <p:nvPr/>
        </p:nvSpPr>
        <p:spPr>
          <a:xfrm>
            <a:off x="2022719" y="1587993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0D79-773A-1AAB-0410-F43FA5361E9E}"/>
              </a:ext>
            </a:extLst>
          </p:cNvPr>
          <p:cNvSpPr txBox="1"/>
          <p:nvPr/>
        </p:nvSpPr>
        <p:spPr>
          <a:xfrm>
            <a:off x="993218" y="174261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B72"/>
                </a:solidFill>
              </a:rPr>
              <a:t>for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i</a:t>
            </a:r>
            <a:r>
              <a:rPr lang="en-US" b="1" dirty="0"/>
              <a:t> </a:t>
            </a:r>
            <a:r>
              <a:rPr lang="en-US" b="1" dirty="0">
                <a:solidFill>
                  <a:srgbClr val="FF7B72"/>
                </a:solidFill>
              </a:rPr>
              <a:t>in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[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11F79-50C2-A712-C43F-02C25C5BCF64}"/>
              </a:ext>
            </a:extLst>
          </p:cNvPr>
          <p:cNvSpPr txBox="1"/>
          <p:nvPr/>
        </p:nvSpPr>
        <p:spPr>
          <a:xfrm>
            <a:off x="2843847" y="17426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9533F"/>
                </a:solidFill>
              </a:rPr>
              <a:t>]: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58AD5-8936-B0BB-F144-92690BB2B59C}"/>
              </a:ext>
            </a:extLst>
          </p:cNvPr>
          <p:cNvSpPr txBox="1"/>
          <p:nvPr/>
        </p:nvSpPr>
        <p:spPr>
          <a:xfrm>
            <a:off x="678227" y="572416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permsList = []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937FF-4F43-2B13-8C55-82D3DC2FDF8B}"/>
              </a:ext>
            </a:extLst>
          </p:cNvPr>
          <p:cNvSpPr txBox="1"/>
          <p:nvPr/>
        </p:nvSpPr>
        <p:spPr>
          <a:xfrm>
            <a:off x="1264569" y="23719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B72"/>
                </a:solidFill>
              </a:rPr>
              <a:t>for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j</a:t>
            </a:r>
            <a:r>
              <a:rPr lang="en-US" b="1" dirty="0"/>
              <a:t> </a:t>
            </a:r>
            <a:r>
              <a:rPr lang="en-US" b="1" dirty="0">
                <a:solidFill>
                  <a:srgbClr val="FF7B72"/>
                </a:solidFill>
              </a:rPr>
              <a:t>in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[ 0,1 ]: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BA5C5-6328-4896-B299-A064C43F9BF6}"/>
              </a:ext>
            </a:extLst>
          </p:cNvPr>
          <p:cNvSpPr txBox="1"/>
          <p:nvPr/>
        </p:nvSpPr>
        <p:spPr>
          <a:xfrm>
            <a:off x="2794726" y="237198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j = 0:</a:t>
            </a:r>
            <a:endParaRPr lang="en-GB" dirty="0"/>
          </a:p>
        </p:txBody>
      </p:sp>
      <p:sp>
        <p:nvSpPr>
          <p:cNvPr id="16" name="!!box1a">
            <a:extLst>
              <a:ext uri="{FF2B5EF4-FFF2-40B4-BE49-F238E27FC236}">
                <a16:creationId xmlns:a16="http://schemas.microsoft.com/office/drawing/2014/main" id="{2193A40C-8515-195E-CB4F-23B8938C5DC3}"/>
              </a:ext>
            </a:extLst>
          </p:cNvPr>
          <p:cNvSpPr/>
          <p:nvPr/>
        </p:nvSpPr>
        <p:spPr>
          <a:xfrm>
            <a:off x="3895724" y="4101686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7" name="!!box2a">
            <a:extLst>
              <a:ext uri="{FF2B5EF4-FFF2-40B4-BE49-F238E27FC236}">
                <a16:creationId xmlns:a16="http://schemas.microsoft.com/office/drawing/2014/main" id="{291E6B97-C04B-25FF-76FE-300C344C7F16}"/>
              </a:ext>
            </a:extLst>
          </p:cNvPr>
          <p:cNvSpPr/>
          <p:nvPr/>
        </p:nvSpPr>
        <p:spPr>
          <a:xfrm>
            <a:off x="2675729" y="4101686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7018E-63F5-074B-CECB-A18C0AE70524}"/>
              </a:ext>
            </a:extLst>
          </p:cNvPr>
          <p:cNvSpPr txBox="1"/>
          <p:nvPr/>
        </p:nvSpPr>
        <p:spPr>
          <a:xfrm>
            <a:off x="1472309" y="35917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i[:0]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EADBF-1E6B-F15B-1471-D1EE58D04546}"/>
              </a:ext>
            </a:extLst>
          </p:cNvPr>
          <p:cNvSpPr txBox="1"/>
          <p:nvPr/>
        </p:nvSpPr>
        <p:spPr>
          <a:xfrm>
            <a:off x="2593470" y="358572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72713-6763-9452-9CFB-1707F2BDAB16}"/>
              </a:ext>
            </a:extLst>
          </p:cNvPr>
          <p:cNvSpPr txBox="1"/>
          <p:nvPr/>
        </p:nvSpPr>
        <p:spPr>
          <a:xfrm>
            <a:off x="3841267" y="358572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i[0:]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5F3B8-C9B0-DEEE-059D-D54FFE38F3DC}"/>
              </a:ext>
            </a:extLst>
          </p:cNvPr>
          <p:cNvSpPr txBox="1"/>
          <p:nvPr/>
        </p:nvSpPr>
        <p:spPr>
          <a:xfrm>
            <a:off x="1689516" y="4203063"/>
            <a:ext cx="383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[]</a:t>
            </a:r>
            <a:endParaRPr lang="en-GB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FB9B5-087B-2F81-0C98-A0C390ECE8A4}"/>
              </a:ext>
            </a:extLst>
          </p:cNvPr>
          <p:cNvSpPr txBox="1"/>
          <p:nvPr/>
        </p:nvSpPr>
        <p:spPr>
          <a:xfrm>
            <a:off x="2211687" y="42330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0E8B0-3432-B54D-24C9-E698333DA0A4}"/>
              </a:ext>
            </a:extLst>
          </p:cNvPr>
          <p:cNvSpPr txBox="1"/>
          <p:nvPr/>
        </p:nvSpPr>
        <p:spPr>
          <a:xfrm>
            <a:off x="3504872" y="42625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92657-710A-5F11-4032-49728C0C4BD6}"/>
              </a:ext>
            </a:extLst>
          </p:cNvPr>
          <p:cNvSpPr txBox="1"/>
          <p:nvPr/>
        </p:nvSpPr>
        <p:spPr>
          <a:xfrm>
            <a:off x="3482131" y="283540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Starting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from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index 0</a:t>
            </a:r>
            <a:endParaRPr lang="en-GB" sz="1200" b="1" dirty="0">
              <a:solidFill>
                <a:srgbClr val="A5301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CC9FD-E2A6-1A43-D614-6B674FB94AD7}"/>
              </a:ext>
            </a:extLst>
          </p:cNvPr>
          <p:cNvSpPr txBox="1"/>
          <p:nvPr/>
        </p:nvSpPr>
        <p:spPr>
          <a:xfrm>
            <a:off x="4449534" y="2835402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Until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the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end</a:t>
            </a:r>
            <a:endParaRPr lang="en-GB" sz="1200" b="1" dirty="0">
              <a:solidFill>
                <a:srgbClr val="A5301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DFE4CA-6112-0E58-C22C-B2C1AE75357C}"/>
              </a:ext>
            </a:extLst>
          </p:cNvPr>
          <p:cNvCxnSpPr>
            <a:cxnSpLocks/>
          </p:cNvCxnSpPr>
          <p:nvPr/>
        </p:nvCxnSpPr>
        <p:spPr>
          <a:xfrm>
            <a:off x="1664396" y="3429000"/>
            <a:ext cx="150743" cy="27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2B7F6A-EA55-0BC2-D0CD-4FA0F1ACD960}"/>
              </a:ext>
            </a:extLst>
          </p:cNvPr>
          <p:cNvSpPr txBox="1"/>
          <p:nvPr/>
        </p:nvSpPr>
        <p:spPr>
          <a:xfrm>
            <a:off x="939952" y="283433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Starting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from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beginning</a:t>
            </a:r>
            <a:endParaRPr lang="en-GB" sz="1200" b="1" dirty="0">
              <a:solidFill>
                <a:srgbClr val="A5301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8AADEF-1689-B6E3-8EEB-DFE224AC1C8A}"/>
              </a:ext>
            </a:extLst>
          </p:cNvPr>
          <p:cNvCxnSpPr>
            <a:cxnSpLocks/>
          </p:cNvCxnSpPr>
          <p:nvPr/>
        </p:nvCxnSpPr>
        <p:spPr>
          <a:xfrm flipH="1">
            <a:off x="2036024" y="3429000"/>
            <a:ext cx="174423" cy="25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B99E2-D091-818D-3690-4774911B8749}"/>
              </a:ext>
            </a:extLst>
          </p:cNvPr>
          <p:cNvCxnSpPr>
            <a:cxnSpLocks/>
          </p:cNvCxnSpPr>
          <p:nvPr/>
        </p:nvCxnSpPr>
        <p:spPr>
          <a:xfrm>
            <a:off x="4046777" y="3418902"/>
            <a:ext cx="150743" cy="27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9F2991-8F9D-B807-1BBC-D03087861026}"/>
              </a:ext>
            </a:extLst>
          </p:cNvPr>
          <p:cNvCxnSpPr>
            <a:cxnSpLocks/>
          </p:cNvCxnSpPr>
          <p:nvPr/>
        </p:nvCxnSpPr>
        <p:spPr>
          <a:xfrm flipH="1">
            <a:off x="4418405" y="3418902"/>
            <a:ext cx="174423" cy="28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7A7937-4EA6-2433-32D8-EBB50992CC36}"/>
              </a:ext>
            </a:extLst>
          </p:cNvPr>
          <p:cNvSpPr txBox="1"/>
          <p:nvPr/>
        </p:nvSpPr>
        <p:spPr>
          <a:xfrm>
            <a:off x="1968599" y="2834339"/>
            <a:ext cx="64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Until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index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61777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7" y="1910179"/>
            <a:ext cx="6492537" cy="3998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sz="150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sz="150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50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sz="1700" b="1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700" b="1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7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7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sz="1500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DAFD2-77BD-3CD6-B322-6CAFEA79389E}"/>
              </a:ext>
            </a:extLst>
          </p:cNvPr>
          <p:cNvCxnSpPr>
            <a:cxnSpLocks/>
          </p:cNvCxnSpPr>
          <p:nvPr/>
        </p:nvCxnSpPr>
        <p:spPr>
          <a:xfrm flipV="1">
            <a:off x="5769637" y="1587993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!!box1">
            <a:extLst>
              <a:ext uri="{FF2B5EF4-FFF2-40B4-BE49-F238E27FC236}">
                <a16:creationId xmlns:a16="http://schemas.microsoft.com/office/drawing/2014/main" id="{C381386C-581C-A09C-8FD5-15F8583984DB}"/>
              </a:ext>
            </a:extLst>
          </p:cNvPr>
          <p:cNvSpPr/>
          <p:nvPr/>
        </p:nvSpPr>
        <p:spPr>
          <a:xfrm>
            <a:off x="2022719" y="1587993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0D79-773A-1AAB-0410-F43FA5361E9E}"/>
              </a:ext>
            </a:extLst>
          </p:cNvPr>
          <p:cNvSpPr txBox="1"/>
          <p:nvPr/>
        </p:nvSpPr>
        <p:spPr>
          <a:xfrm>
            <a:off x="993218" y="174261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B72"/>
                </a:solidFill>
              </a:rPr>
              <a:t>for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i</a:t>
            </a:r>
            <a:r>
              <a:rPr lang="en-US" b="1" dirty="0"/>
              <a:t> </a:t>
            </a:r>
            <a:r>
              <a:rPr lang="en-US" b="1" dirty="0">
                <a:solidFill>
                  <a:srgbClr val="FF7B72"/>
                </a:solidFill>
              </a:rPr>
              <a:t>in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[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11F79-50C2-A712-C43F-02C25C5BCF64}"/>
              </a:ext>
            </a:extLst>
          </p:cNvPr>
          <p:cNvSpPr txBox="1"/>
          <p:nvPr/>
        </p:nvSpPr>
        <p:spPr>
          <a:xfrm>
            <a:off x="2843847" y="17426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9533F"/>
                </a:solidFill>
              </a:rPr>
              <a:t>]: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58AD5-8936-B0BB-F144-92690BB2B59C}"/>
              </a:ext>
            </a:extLst>
          </p:cNvPr>
          <p:cNvSpPr txBox="1"/>
          <p:nvPr/>
        </p:nvSpPr>
        <p:spPr>
          <a:xfrm>
            <a:off x="672707" y="541966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permsList = [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937FF-4F43-2B13-8C55-82D3DC2FDF8B}"/>
              </a:ext>
            </a:extLst>
          </p:cNvPr>
          <p:cNvSpPr txBox="1"/>
          <p:nvPr/>
        </p:nvSpPr>
        <p:spPr>
          <a:xfrm>
            <a:off x="1264569" y="23719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B72"/>
                </a:solidFill>
              </a:rPr>
              <a:t>for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j</a:t>
            </a:r>
            <a:r>
              <a:rPr lang="en-US" b="1" dirty="0"/>
              <a:t> </a:t>
            </a:r>
            <a:r>
              <a:rPr lang="en-US" b="1" dirty="0">
                <a:solidFill>
                  <a:srgbClr val="FF7B72"/>
                </a:solidFill>
              </a:rPr>
              <a:t>in</a:t>
            </a:r>
            <a:r>
              <a:rPr lang="en-US" b="1" dirty="0"/>
              <a:t> </a:t>
            </a:r>
            <a:r>
              <a:rPr lang="en-US" b="1" dirty="0">
                <a:solidFill>
                  <a:srgbClr val="59533F"/>
                </a:solidFill>
              </a:rPr>
              <a:t>[ 0,1 ]:</a:t>
            </a:r>
            <a:endParaRPr lang="en-GB" b="1" dirty="0">
              <a:solidFill>
                <a:srgbClr val="59533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BA5C5-6328-4896-B299-A064C43F9BF6}"/>
              </a:ext>
            </a:extLst>
          </p:cNvPr>
          <p:cNvSpPr txBox="1"/>
          <p:nvPr/>
        </p:nvSpPr>
        <p:spPr>
          <a:xfrm>
            <a:off x="2794726" y="237198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j = 1:</a:t>
            </a:r>
            <a:endParaRPr lang="en-GB" dirty="0"/>
          </a:p>
        </p:txBody>
      </p:sp>
      <p:sp>
        <p:nvSpPr>
          <p:cNvPr id="17" name="!!box2b">
            <a:extLst>
              <a:ext uri="{FF2B5EF4-FFF2-40B4-BE49-F238E27FC236}">
                <a16:creationId xmlns:a16="http://schemas.microsoft.com/office/drawing/2014/main" id="{291E6B97-C04B-25FF-76FE-300C344C7F16}"/>
              </a:ext>
            </a:extLst>
          </p:cNvPr>
          <p:cNvSpPr/>
          <p:nvPr/>
        </p:nvSpPr>
        <p:spPr>
          <a:xfrm>
            <a:off x="2675729" y="4101686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7018E-63F5-074B-CECB-A18C0AE70524}"/>
              </a:ext>
            </a:extLst>
          </p:cNvPr>
          <p:cNvSpPr txBox="1"/>
          <p:nvPr/>
        </p:nvSpPr>
        <p:spPr>
          <a:xfrm>
            <a:off x="1472309" y="35917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i[:1]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EADBF-1E6B-F15B-1471-D1EE58D04546}"/>
              </a:ext>
            </a:extLst>
          </p:cNvPr>
          <p:cNvSpPr txBox="1"/>
          <p:nvPr/>
        </p:nvSpPr>
        <p:spPr>
          <a:xfrm>
            <a:off x="2593470" y="358572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72713-6763-9452-9CFB-1707F2BDAB16}"/>
              </a:ext>
            </a:extLst>
          </p:cNvPr>
          <p:cNvSpPr txBox="1"/>
          <p:nvPr/>
        </p:nvSpPr>
        <p:spPr>
          <a:xfrm>
            <a:off x="3841267" y="358572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i[1:]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5F3B8-C9B0-DEEE-059D-D54FFE38F3DC}"/>
              </a:ext>
            </a:extLst>
          </p:cNvPr>
          <p:cNvSpPr txBox="1"/>
          <p:nvPr/>
        </p:nvSpPr>
        <p:spPr>
          <a:xfrm>
            <a:off x="4046777" y="4200954"/>
            <a:ext cx="383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[]</a:t>
            </a:r>
            <a:endParaRPr lang="en-GB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FB9B5-087B-2F81-0C98-A0C390ECE8A4}"/>
              </a:ext>
            </a:extLst>
          </p:cNvPr>
          <p:cNvSpPr txBox="1"/>
          <p:nvPr/>
        </p:nvSpPr>
        <p:spPr>
          <a:xfrm>
            <a:off x="2249098" y="42625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0E8B0-3432-B54D-24C9-E698333DA0A4}"/>
              </a:ext>
            </a:extLst>
          </p:cNvPr>
          <p:cNvSpPr txBox="1"/>
          <p:nvPr/>
        </p:nvSpPr>
        <p:spPr>
          <a:xfrm>
            <a:off x="3588520" y="42625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92657-710A-5F11-4032-49728C0C4BD6}"/>
              </a:ext>
            </a:extLst>
          </p:cNvPr>
          <p:cNvSpPr txBox="1"/>
          <p:nvPr/>
        </p:nvSpPr>
        <p:spPr>
          <a:xfrm>
            <a:off x="3482131" y="283540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Starting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from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index 1</a:t>
            </a:r>
            <a:endParaRPr lang="en-GB" sz="1200" b="1" dirty="0">
              <a:solidFill>
                <a:srgbClr val="A5301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CC9FD-E2A6-1A43-D614-6B674FB94AD7}"/>
              </a:ext>
            </a:extLst>
          </p:cNvPr>
          <p:cNvSpPr txBox="1"/>
          <p:nvPr/>
        </p:nvSpPr>
        <p:spPr>
          <a:xfrm>
            <a:off x="4449534" y="2835402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Until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the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end</a:t>
            </a:r>
            <a:endParaRPr lang="en-GB" sz="1200" b="1" dirty="0">
              <a:solidFill>
                <a:srgbClr val="A5301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DFE4CA-6112-0E58-C22C-B2C1AE75357C}"/>
              </a:ext>
            </a:extLst>
          </p:cNvPr>
          <p:cNvCxnSpPr>
            <a:cxnSpLocks/>
          </p:cNvCxnSpPr>
          <p:nvPr/>
        </p:nvCxnSpPr>
        <p:spPr>
          <a:xfrm>
            <a:off x="1664396" y="3429000"/>
            <a:ext cx="150743" cy="27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2B7F6A-EA55-0BC2-D0CD-4FA0F1ACD960}"/>
              </a:ext>
            </a:extLst>
          </p:cNvPr>
          <p:cNvSpPr txBox="1"/>
          <p:nvPr/>
        </p:nvSpPr>
        <p:spPr>
          <a:xfrm>
            <a:off x="939952" y="283433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Starting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from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beginning</a:t>
            </a:r>
            <a:endParaRPr lang="en-GB" sz="1200" b="1" dirty="0">
              <a:solidFill>
                <a:srgbClr val="A5301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8AADEF-1689-B6E3-8EEB-DFE224AC1C8A}"/>
              </a:ext>
            </a:extLst>
          </p:cNvPr>
          <p:cNvCxnSpPr>
            <a:cxnSpLocks/>
          </p:cNvCxnSpPr>
          <p:nvPr/>
        </p:nvCxnSpPr>
        <p:spPr>
          <a:xfrm flipH="1">
            <a:off x="2036024" y="3429000"/>
            <a:ext cx="174423" cy="25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261463-67DB-48DC-827C-806AF8B3C221}"/>
              </a:ext>
            </a:extLst>
          </p:cNvPr>
          <p:cNvSpPr txBox="1"/>
          <p:nvPr/>
        </p:nvSpPr>
        <p:spPr>
          <a:xfrm>
            <a:off x="1968599" y="2834339"/>
            <a:ext cx="64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53010"/>
                </a:solidFill>
              </a:rPr>
              <a:t>Until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index </a:t>
            </a:r>
          </a:p>
          <a:p>
            <a:pPr algn="ctr"/>
            <a:r>
              <a:rPr lang="en-US" sz="1200" b="1" dirty="0">
                <a:solidFill>
                  <a:srgbClr val="A53010"/>
                </a:solidFill>
              </a:rPr>
              <a:t>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B99E2-D091-818D-3690-4774911B8749}"/>
              </a:ext>
            </a:extLst>
          </p:cNvPr>
          <p:cNvCxnSpPr>
            <a:cxnSpLocks/>
          </p:cNvCxnSpPr>
          <p:nvPr/>
        </p:nvCxnSpPr>
        <p:spPr>
          <a:xfrm>
            <a:off x="4046777" y="3418902"/>
            <a:ext cx="150743" cy="27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9F2991-8F9D-B807-1BBC-D03087861026}"/>
              </a:ext>
            </a:extLst>
          </p:cNvPr>
          <p:cNvCxnSpPr>
            <a:cxnSpLocks/>
          </p:cNvCxnSpPr>
          <p:nvPr/>
        </p:nvCxnSpPr>
        <p:spPr>
          <a:xfrm flipH="1">
            <a:off x="4418405" y="3418902"/>
            <a:ext cx="174423" cy="28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!!box1b">
            <a:extLst>
              <a:ext uri="{FF2B5EF4-FFF2-40B4-BE49-F238E27FC236}">
                <a16:creationId xmlns:a16="http://schemas.microsoft.com/office/drawing/2014/main" id="{ABBBF263-B80C-E378-9657-9875E4DE9C31}"/>
              </a:ext>
            </a:extLst>
          </p:cNvPr>
          <p:cNvSpPr/>
          <p:nvPr/>
        </p:nvSpPr>
        <p:spPr>
          <a:xfrm>
            <a:off x="1404580" y="409478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!!box2a">
            <a:extLst>
              <a:ext uri="{FF2B5EF4-FFF2-40B4-BE49-F238E27FC236}">
                <a16:creationId xmlns:a16="http://schemas.microsoft.com/office/drawing/2014/main" id="{8EAB464B-E2CF-08B1-CB2D-E1187E6DC78C}"/>
              </a:ext>
            </a:extLst>
          </p:cNvPr>
          <p:cNvSpPr/>
          <p:nvPr/>
        </p:nvSpPr>
        <p:spPr>
          <a:xfrm>
            <a:off x="2215117" y="5270007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8" name="!!box1a">
            <a:extLst>
              <a:ext uri="{FF2B5EF4-FFF2-40B4-BE49-F238E27FC236}">
                <a16:creationId xmlns:a16="http://schemas.microsoft.com/office/drawing/2014/main" id="{4CC35B93-77F0-8EA4-99F5-B16BAC5558CB}"/>
              </a:ext>
            </a:extLst>
          </p:cNvPr>
          <p:cNvSpPr/>
          <p:nvPr/>
        </p:nvSpPr>
        <p:spPr>
          <a:xfrm>
            <a:off x="3087714" y="5270007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3FE27-D28E-2AC4-8819-5A6CD6802D10}"/>
              </a:ext>
            </a:extLst>
          </p:cNvPr>
          <p:cNvSpPr txBox="1"/>
          <p:nvPr/>
        </p:nvSpPr>
        <p:spPr>
          <a:xfrm>
            <a:off x="3881823" y="5419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495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364" y="624110"/>
            <a:ext cx="5082248" cy="1280890"/>
          </a:xfrm>
        </p:spPr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427" y="1910179"/>
            <a:ext cx="5854570" cy="3998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sz="150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sz="150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50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sz="150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 + 1):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sz="1500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50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5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ermsList</a:t>
            </a:r>
          </a:p>
          <a:p>
            <a:pPr marL="0" indent="0">
              <a:buNone/>
            </a:pPr>
            <a:r>
              <a:rPr lang="en-GB" sz="150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sz="1500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sz="15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DAFD2-77BD-3CD6-B322-6CAFEA79389E}"/>
              </a:ext>
            </a:extLst>
          </p:cNvPr>
          <p:cNvCxnSpPr>
            <a:cxnSpLocks/>
          </p:cNvCxnSpPr>
          <p:nvPr/>
        </p:nvCxnSpPr>
        <p:spPr>
          <a:xfrm flipV="1">
            <a:off x="6249470" y="1597046"/>
            <a:ext cx="0" cy="464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!!box2b">
            <a:extLst>
              <a:ext uri="{FF2B5EF4-FFF2-40B4-BE49-F238E27FC236}">
                <a16:creationId xmlns:a16="http://schemas.microsoft.com/office/drawing/2014/main" id="{291E6B97-C04B-25FF-76FE-300C344C7F16}"/>
              </a:ext>
            </a:extLst>
          </p:cNvPr>
          <p:cNvSpPr/>
          <p:nvPr/>
        </p:nvSpPr>
        <p:spPr>
          <a:xfrm>
            <a:off x="4926465" y="1911790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4" name="!!box1b">
            <a:extLst>
              <a:ext uri="{FF2B5EF4-FFF2-40B4-BE49-F238E27FC236}">
                <a16:creationId xmlns:a16="http://schemas.microsoft.com/office/drawing/2014/main" id="{ABBBF263-B80C-E378-9657-9875E4DE9C31}"/>
              </a:ext>
            </a:extLst>
          </p:cNvPr>
          <p:cNvSpPr/>
          <p:nvPr/>
        </p:nvSpPr>
        <p:spPr>
          <a:xfrm>
            <a:off x="4061579" y="1911790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DE2A09-6652-4837-C7FB-226034D6917F}"/>
              </a:ext>
            </a:extLst>
          </p:cNvPr>
          <p:cNvSpPr txBox="1"/>
          <p:nvPr/>
        </p:nvSpPr>
        <p:spPr>
          <a:xfrm>
            <a:off x="600986" y="206145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permsList = [</a:t>
            </a:r>
            <a:endParaRPr lang="en-GB" b="1" dirty="0"/>
          </a:p>
        </p:txBody>
      </p:sp>
      <p:sp>
        <p:nvSpPr>
          <p:cNvPr id="31" name="!!box2a">
            <a:extLst>
              <a:ext uri="{FF2B5EF4-FFF2-40B4-BE49-F238E27FC236}">
                <a16:creationId xmlns:a16="http://schemas.microsoft.com/office/drawing/2014/main" id="{CB1079B2-BE48-2879-4A3A-AC56212D68AD}"/>
              </a:ext>
            </a:extLst>
          </p:cNvPr>
          <p:cNvSpPr/>
          <p:nvPr/>
        </p:nvSpPr>
        <p:spPr>
          <a:xfrm>
            <a:off x="2143396" y="1911790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32" name="!!box1a">
            <a:extLst>
              <a:ext uri="{FF2B5EF4-FFF2-40B4-BE49-F238E27FC236}">
                <a16:creationId xmlns:a16="http://schemas.microsoft.com/office/drawing/2014/main" id="{21891C72-D8AC-BC67-298E-9D88D75E0F0E}"/>
              </a:ext>
            </a:extLst>
          </p:cNvPr>
          <p:cNvSpPr/>
          <p:nvPr/>
        </p:nvSpPr>
        <p:spPr>
          <a:xfrm>
            <a:off x="3015993" y="1911790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22CD40-FE10-2CB5-3561-8D73EB5E22AE}"/>
              </a:ext>
            </a:extLst>
          </p:cNvPr>
          <p:cNvSpPr txBox="1"/>
          <p:nvPr/>
        </p:nvSpPr>
        <p:spPr>
          <a:xfrm>
            <a:off x="3810102" y="206145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,</a:t>
            </a:r>
            <a:endParaRPr lang="en-GB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682841-0824-B646-4871-615A883C5228}"/>
              </a:ext>
            </a:extLst>
          </p:cNvPr>
          <p:cNvSpPr txBox="1"/>
          <p:nvPr/>
        </p:nvSpPr>
        <p:spPr>
          <a:xfrm>
            <a:off x="5702940" y="204359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]</a:t>
            </a:r>
            <a:endParaRPr lang="en-GB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1F96AB-088D-A79B-B7AC-5D2214ACB399}"/>
              </a:ext>
            </a:extLst>
          </p:cNvPr>
          <p:cNvSpPr txBox="1"/>
          <p:nvPr/>
        </p:nvSpPr>
        <p:spPr>
          <a:xfrm>
            <a:off x="938226" y="3429000"/>
            <a:ext cx="4782078" cy="1754326"/>
          </a:xfrm>
          <a:prstGeom prst="rect">
            <a:avLst/>
          </a:prstGeom>
          <a:solidFill>
            <a:srgbClr val="F5F8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are then left with these sequences in </a:t>
            </a:r>
          </a:p>
          <a:p>
            <a:r>
              <a:rPr lang="en-US" dirty="0"/>
              <a:t>permsList which is returned to the </a:t>
            </a:r>
          </a:p>
          <a:p>
            <a:r>
              <a:rPr lang="en-US" dirty="0"/>
              <a:t>recurrence where n = 3.</a:t>
            </a:r>
          </a:p>
          <a:p>
            <a:endParaRPr lang="en-US" dirty="0"/>
          </a:p>
          <a:p>
            <a:r>
              <a:rPr lang="en-US" dirty="0"/>
              <a:t>Same steps are done to achieve the 6 </a:t>
            </a:r>
          </a:p>
          <a:p>
            <a:r>
              <a:rPr lang="en-US" dirty="0"/>
              <a:t>Unique sequences seen before.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989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F906-64E6-897D-FDD7-9BA7A44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Time Complexity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7EF6C-9E80-A361-4A73-52EB55C1F922}"/>
              </a:ext>
            </a:extLst>
          </p:cNvPr>
          <p:cNvSpPr txBox="1"/>
          <p:nvPr/>
        </p:nvSpPr>
        <p:spPr>
          <a:xfrm>
            <a:off x="2967731" y="1905000"/>
            <a:ext cx="6256538" cy="923330"/>
          </a:xfrm>
          <a:prstGeom prst="rect">
            <a:avLst/>
          </a:prstGeom>
          <a:solidFill>
            <a:srgbClr val="FBFCF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+ 1):</a:t>
            </a:r>
          </a:p>
          <a:p>
            <a:pPr marL="0" indent="0">
              <a:buNone/>
            </a:pPr>
            <a:r>
              <a:rPr lang="en-GB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69F54-8443-3459-1F10-F63D6E141E82}"/>
                  </a:ext>
                </a:extLst>
              </p:cNvPr>
              <p:cNvSpPr txBox="1"/>
              <p:nvPr/>
            </p:nvSpPr>
            <p:spPr>
              <a:xfrm>
                <a:off x="4474915" y="4921736"/>
                <a:ext cx="3242170" cy="1312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69F54-8443-3459-1F10-F63D6E141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5" y="4921736"/>
                <a:ext cx="3242170" cy="1312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87A45-92FC-E563-B712-706CACE29DFA}"/>
              </a:ext>
            </a:extLst>
          </p:cNvPr>
          <p:cNvSpPr txBox="1"/>
          <p:nvPr/>
        </p:nvSpPr>
        <p:spPr>
          <a:xfrm>
            <a:off x="4749799" y="3536741"/>
            <a:ext cx="324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n! </a:t>
            </a:r>
            <a:r>
              <a:rPr lang="en-US" dirty="0"/>
              <a:t>because it is the number </a:t>
            </a:r>
          </a:p>
          <a:p>
            <a:pPr algn="ctr"/>
            <a:r>
              <a:rPr lang="en-US" dirty="0"/>
              <a:t>of elements returned from </a:t>
            </a:r>
          </a:p>
          <a:p>
            <a:pPr algn="ctr"/>
            <a:r>
              <a:rPr lang="en-US" dirty="0"/>
              <a:t>the recursive call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AA513-BA45-044D-ACD7-74B13CE77B17}"/>
              </a:ext>
            </a:extLst>
          </p:cNvPr>
          <p:cNvSpPr txBox="1"/>
          <p:nvPr/>
        </p:nvSpPr>
        <p:spPr>
          <a:xfrm>
            <a:off x="8442664" y="3538960"/>
            <a:ext cx="2702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</a:t>
            </a:r>
            <a:r>
              <a:rPr lang="en-US" dirty="0"/>
              <a:t> is the number of </a:t>
            </a:r>
            <a:endParaRPr lang="en-GB" dirty="0"/>
          </a:p>
          <a:p>
            <a:pPr algn="ctr"/>
            <a:r>
              <a:rPr lang="en-GB" dirty="0"/>
              <a:t>elements represented </a:t>
            </a:r>
          </a:p>
          <a:p>
            <a:pPr algn="ctr"/>
            <a:r>
              <a:rPr lang="en-GB" dirty="0"/>
              <a:t>by range(len(i) + 1)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5FEFE-AAE2-294B-9488-27DB4C8CA8F6}"/>
              </a:ext>
            </a:extLst>
          </p:cNvPr>
          <p:cNvSpPr txBox="1"/>
          <p:nvPr/>
        </p:nvSpPr>
        <p:spPr>
          <a:xfrm>
            <a:off x="1671461" y="3690366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T(n-1) </a:t>
            </a:r>
            <a:r>
              <a:rPr lang="en-US" dirty="0"/>
              <a:t>is the recursive </a:t>
            </a:r>
          </a:p>
          <a:p>
            <a:r>
              <a:rPr lang="en-US" dirty="0"/>
              <a:t>call in the first for-loop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13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F906-64E6-897D-FDD7-9BA7A44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Time Complexity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69F54-8443-3459-1F10-F63D6E141E82}"/>
                  </a:ext>
                </a:extLst>
              </p:cNvPr>
              <p:cNvSpPr txBox="1"/>
              <p:nvPr/>
            </p:nvSpPr>
            <p:spPr>
              <a:xfrm>
                <a:off x="4474915" y="1468323"/>
                <a:ext cx="3242170" cy="1312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69F54-8443-3459-1F10-F63D6E141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5" y="1468323"/>
                <a:ext cx="3242170" cy="1312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F2F8F8-4C63-7BDE-E663-EA53664DDC37}"/>
              </a:ext>
            </a:extLst>
          </p:cNvPr>
          <p:cNvCxnSpPr/>
          <p:nvPr/>
        </p:nvCxnSpPr>
        <p:spPr>
          <a:xfrm>
            <a:off x="6096000" y="2965142"/>
            <a:ext cx="0" cy="3373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1835-0505-F83D-C0DF-17C2A9B162A9}"/>
                  </a:ext>
                </a:extLst>
              </p:cNvPr>
              <p:cNvSpPr txBox="1"/>
              <p:nvPr/>
            </p:nvSpPr>
            <p:spPr>
              <a:xfrm>
                <a:off x="4864962" y="3152001"/>
                <a:ext cx="9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1835-0505-F83D-C0DF-17C2A9B1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62" y="3152001"/>
                <a:ext cx="956480" cy="276999"/>
              </a:xfrm>
              <a:prstGeom prst="rect">
                <a:avLst/>
              </a:prstGeom>
              <a:blipFill>
                <a:blip r:embed="rId3"/>
                <a:stretch>
                  <a:fillRect l="-4459" r="-5096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516AA1-4138-ADCE-63D9-074C25638996}"/>
                  </a:ext>
                </a:extLst>
              </p:cNvPr>
              <p:cNvSpPr txBox="1"/>
              <p:nvPr/>
            </p:nvSpPr>
            <p:spPr>
              <a:xfrm>
                <a:off x="6370559" y="3152001"/>
                <a:ext cx="3192541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!−1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−1−0+1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!−1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516AA1-4138-ADCE-63D9-074C25638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59" y="3152001"/>
                <a:ext cx="3192541" cy="784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7844EE-5FDD-4F8C-3CB7-E605F6143DE4}"/>
                  </a:ext>
                </a:extLst>
              </p:cNvPr>
              <p:cNvSpPr txBox="1"/>
              <p:nvPr/>
            </p:nvSpPr>
            <p:spPr>
              <a:xfrm>
                <a:off x="6370559" y="4290538"/>
                <a:ext cx="3156762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!−1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!−1−0+1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7844EE-5FDD-4F8C-3CB7-E605F614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59" y="4290538"/>
                <a:ext cx="3156762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F0788-1778-3B8D-0A42-404B3A7B16B0}"/>
                  </a:ext>
                </a:extLst>
              </p:cNvPr>
              <p:cNvSpPr txBox="1"/>
              <p:nvPr/>
            </p:nvSpPr>
            <p:spPr>
              <a:xfrm>
                <a:off x="6370559" y="5446829"/>
                <a:ext cx="815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F0788-1778-3B8D-0A42-404B3A7B1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59" y="5446829"/>
                <a:ext cx="815736" cy="276999"/>
              </a:xfrm>
              <a:prstGeom prst="rect">
                <a:avLst/>
              </a:prstGeom>
              <a:blipFill>
                <a:blip r:embed="rId6"/>
                <a:stretch>
                  <a:fillRect l="-522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F17786-2D00-B427-C413-3C34E16B5E8C}"/>
                  </a:ext>
                </a:extLst>
              </p:cNvPr>
              <p:cNvSpPr txBox="1"/>
              <p:nvPr/>
            </p:nvSpPr>
            <p:spPr>
              <a:xfrm>
                <a:off x="1446595" y="3152429"/>
                <a:ext cx="3143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F17786-2D00-B427-C413-3C34E16B5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95" y="3152429"/>
                <a:ext cx="3143809" cy="276999"/>
              </a:xfrm>
              <a:prstGeom prst="rect">
                <a:avLst/>
              </a:prstGeom>
              <a:blipFill>
                <a:blip r:embed="rId7"/>
                <a:stretch>
                  <a:fillRect l="-969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33A2FD-A73C-BC33-CB5A-B8B6D90C289E}"/>
                  </a:ext>
                </a:extLst>
              </p:cNvPr>
              <p:cNvSpPr txBox="1"/>
              <p:nvPr/>
            </p:nvSpPr>
            <p:spPr>
              <a:xfrm>
                <a:off x="1438965" y="3797409"/>
                <a:ext cx="3009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𝑚𝑛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33A2FD-A73C-BC33-CB5A-B8B6D90C2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65" y="3797409"/>
                <a:ext cx="3009157" cy="276999"/>
              </a:xfrm>
              <a:prstGeom prst="rect">
                <a:avLst/>
              </a:prstGeom>
              <a:blipFill>
                <a:blip r:embed="rId8"/>
                <a:stretch>
                  <a:fillRect l="-2632" t="-28889" r="-2429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55C1AD-B0BA-52E1-3861-E6451398873F}"/>
                  </a:ext>
                </a:extLst>
              </p:cNvPr>
              <p:cNvSpPr txBox="1"/>
              <p:nvPr/>
            </p:nvSpPr>
            <p:spPr>
              <a:xfrm>
                <a:off x="1446595" y="4442389"/>
                <a:ext cx="2744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55C1AD-B0BA-52E1-3861-E64513988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95" y="4442389"/>
                <a:ext cx="2744982" cy="276999"/>
              </a:xfrm>
              <a:prstGeom prst="rect">
                <a:avLst/>
              </a:prstGeom>
              <a:blipFill>
                <a:blip r:embed="rId9"/>
                <a:stretch>
                  <a:fillRect l="-133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E9DBCE-5E41-D055-F67F-A3C9F0246818}"/>
                  </a:ext>
                </a:extLst>
              </p:cNvPr>
              <p:cNvSpPr txBox="1"/>
              <p:nvPr/>
            </p:nvSpPr>
            <p:spPr>
              <a:xfrm>
                <a:off x="4867667" y="4442388"/>
                <a:ext cx="1031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E9DBCE-5E41-D055-F67F-A3C9F0246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67" y="4442388"/>
                <a:ext cx="1031051" cy="276999"/>
              </a:xfrm>
              <a:prstGeom prst="rect">
                <a:avLst/>
              </a:prstGeom>
              <a:blipFill>
                <a:blip r:embed="rId10"/>
                <a:stretch>
                  <a:fillRect l="-4734" r="-414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85548-B275-0490-78D0-8D5F57C13556}"/>
                  </a:ext>
                </a:extLst>
              </p:cNvPr>
              <p:cNvSpPr txBox="1"/>
              <p:nvPr/>
            </p:nvSpPr>
            <p:spPr>
              <a:xfrm>
                <a:off x="1433836" y="5084182"/>
                <a:ext cx="1588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85548-B275-0490-78D0-8D5F57C13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36" y="5084182"/>
                <a:ext cx="1588640" cy="276999"/>
              </a:xfrm>
              <a:prstGeom prst="rect">
                <a:avLst/>
              </a:prstGeom>
              <a:blipFill>
                <a:blip r:embed="rId11"/>
                <a:stretch>
                  <a:fillRect l="-268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850DD04-AC4F-D9CC-8FD4-39B0EEF529C5}"/>
              </a:ext>
            </a:extLst>
          </p:cNvPr>
          <p:cNvSpPr txBox="1"/>
          <p:nvPr/>
        </p:nvSpPr>
        <p:spPr>
          <a:xfrm>
            <a:off x="3246591" y="5038015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&amp; Best Cases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E88A29-FCC6-370B-603F-CF7EBA3B1523}"/>
                  </a:ext>
                </a:extLst>
              </p:cNvPr>
              <p:cNvSpPr txBox="1"/>
              <p:nvPr/>
            </p:nvSpPr>
            <p:spPr>
              <a:xfrm>
                <a:off x="1429859" y="5723828"/>
                <a:ext cx="1527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E88A29-FCC6-370B-603F-CF7EBA3B1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59" y="5723828"/>
                <a:ext cx="1527726" cy="276999"/>
              </a:xfrm>
              <a:prstGeom prst="rect">
                <a:avLst/>
              </a:prstGeom>
              <a:blipFill>
                <a:blip r:embed="rId12"/>
                <a:stretch>
                  <a:fillRect l="-320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C26FAF8-D40D-5262-83FD-C46ACE92D387}"/>
              </a:ext>
            </a:extLst>
          </p:cNvPr>
          <p:cNvSpPr txBox="1"/>
          <p:nvPr/>
        </p:nvSpPr>
        <p:spPr>
          <a:xfrm>
            <a:off x="3237412" y="567766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786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box1">
            <a:extLst>
              <a:ext uri="{FF2B5EF4-FFF2-40B4-BE49-F238E27FC236}">
                <a16:creationId xmlns:a16="http://schemas.microsoft.com/office/drawing/2014/main" id="{2899E6EB-1758-FB8A-8521-7397BB6E7930}"/>
              </a:ext>
            </a:extLst>
          </p:cNvPr>
          <p:cNvSpPr/>
          <p:nvPr/>
        </p:nvSpPr>
        <p:spPr>
          <a:xfrm>
            <a:off x="5637320" y="541538"/>
            <a:ext cx="1047565" cy="87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" name="!!box2">
            <a:extLst>
              <a:ext uri="{FF2B5EF4-FFF2-40B4-BE49-F238E27FC236}">
                <a16:creationId xmlns:a16="http://schemas.microsoft.com/office/drawing/2014/main" id="{FF8B28A2-6323-74B6-4AE6-62997DDBF00D}"/>
              </a:ext>
            </a:extLst>
          </p:cNvPr>
          <p:cNvSpPr/>
          <p:nvPr/>
        </p:nvSpPr>
        <p:spPr>
          <a:xfrm>
            <a:off x="6801774" y="541537"/>
            <a:ext cx="1047565" cy="878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!!box3">
            <a:extLst>
              <a:ext uri="{FF2B5EF4-FFF2-40B4-BE49-F238E27FC236}">
                <a16:creationId xmlns:a16="http://schemas.microsoft.com/office/drawing/2014/main" id="{2CFD59DA-C646-216E-F9DD-42B725DB4EA7}"/>
              </a:ext>
            </a:extLst>
          </p:cNvPr>
          <p:cNvSpPr/>
          <p:nvPr/>
        </p:nvSpPr>
        <p:spPr>
          <a:xfrm>
            <a:off x="7966228" y="541537"/>
            <a:ext cx="1047565" cy="8788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7BB4E-2612-5B52-1240-E22A841B5175}"/>
              </a:ext>
            </a:extLst>
          </p:cNvPr>
          <p:cNvSpPr txBox="1"/>
          <p:nvPr/>
        </p:nvSpPr>
        <p:spPr>
          <a:xfrm>
            <a:off x="1619177" y="541537"/>
            <a:ext cx="36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Permutating this sequence of elements would produce the following 6 unique sequences:</a:t>
            </a:r>
          </a:p>
        </p:txBody>
      </p:sp>
    </p:spTree>
    <p:extLst>
      <p:ext uri="{BB962C8B-B14F-4D97-AF65-F5344CB8AC3E}">
        <p14:creationId xmlns:p14="http://schemas.microsoft.com/office/powerpoint/2010/main" val="661348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F906-64E6-897D-FDD7-9BA7A44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Time Complexity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69F54-8443-3459-1F10-F63D6E141E82}"/>
                  </a:ext>
                </a:extLst>
              </p:cNvPr>
              <p:cNvSpPr txBox="1"/>
              <p:nvPr/>
            </p:nvSpPr>
            <p:spPr>
              <a:xfrm>
                <a:off x="4474915" y="1468323"/>
                <a:ext cx="3242170" cy="1312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69F54-8443-3459-1F10-F63D6E141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5" y="1468323"/>
                <a:ext cx="3242170" cy="1312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6C0310-F413-0EA1-3C06-22456410C4DA}"/>
                  </a:ext>
                </a:extLst>
              </p:cNvPr>
              <p:cNvSpPr txBox="1"/>
              <p:nvPr/>
            </p:nvSpPr>
            <p:spPr>
              <a:xfrm>
                <a:off x="4478892" y="3475167"/>
                <a:ext cx="156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6C0310-F413-0EA1-3C06-22456410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92" y="3475167"/>
                <a:ext cx="1561902" cy="276999"/>
              </a:xfrm>
              <a:prstGeom prst="rect">
                <a:avLst/>
              </a:prstGeom>
              <a:blipFill>
                <a:blip r:embed="rId3"/>
                <a:stretch>
                  <a:fillRect l="-312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8D732A-9BFB-6460-5670-B4D3A5F5EE28}"/>
              </a:ext>
            </a:extLst>
          </p:cNvPr>
          <p:cNvSpPr txBox="1"/>
          <p:nvPr/>
        </p:nvSpPr>
        <p:spPr>
          <a:xfrm>
            <a:off x="6291647" y="342900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Case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3ABEDC-4101-87D1-AB73-C7F0888EA1A1}"/>
                  </a:ext>
                </a:extLst>
              </p:cNvPr>
              <p:cNvSpPr txBox="1"/>
              <p:nvPr/>
            </p:nvSpPr>
            <p:spPr>
              <a:xfrm>
                <a:off x="4495045" y="4113502"/>
                <a:ext cx="1525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3ABEDC-4101-87D1-AB73-C7F0888EA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45" y="4113502"/>
                <a:ext cx="1525546" cy="276999"/>
              </a:xfrm>
              <a:prstGeom prst="rect">
                <a:avLst/>
              </a:prstGeom>
              <a:blipFill>
                <a:blip r:embed="rId4"/>
                <a:stretch>
                  <a:fillRect l="-278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169B2E-4A90-7F1C-6BB6-077A0F8CAFF5}"/>
              </a:ext>
            </a:extLst>
          </p:cNvPr>
          <p:cNvSpPr txBox="1"/>
          <p:nvPr/>
        </p:nvSpPr>
        <p:spPr>
          <a:xfrm>
            <a:off x="6478396" y="406244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E63C1-9C34-74B0-4451-21EF6A533591}"/>
                  </a:ext>
                </a:extLst>
              </p:cNvPr>
              <p:cNvSpPr txBox="1"/>
              <p:nvPr/>
            </p:nvSpPr>
            <p:spPr>
              <a:xfrm>
                <a:off x="4597733" y="4803816"/>
                <a:ext cx="1320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E63C1-9C34-74B0-4451-21EF6A53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33" y="4803816"/>
                <a:ext cx="1320169" cy="276999"/>
              </a:xfrm>
              <a:prstGeom prst="rect">
                <a:avLst/>
              </a:prstGeom>
              <a:blipFill>
                <a:blip r:embed="rId5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D1832C-9118-4868-EB79-ED41C6E92663}"/>
              </a:ext>
            </a:extLst>
          </p:cNvPr>
          <p:cNvSpPr txBox="1"/>
          <p:nvPr/>
        </p:nvSpPr>
        <p:spPr>
          <a:xfrm>
            <a:off x="6556943" y="475358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Case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62DC5-5408-AACF-6555-D6507C4C1CBD}"/>
              </a:ext>
            </a:extLst>
          </p:cNvPr>
          <p:cNvSpPr txBox="1"/>
          <p:nvPr/>
        </p:nvSpPr>
        <p:spPr>
          <a:xfrm>
            <a:off x="7921420" y="4067336"/>
            <a:ext cx="1484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(where m = n)</a:t>
            </a:r>
            <a:endParaRPr lang="en-GB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9738E-1F1F-64C3-3579-E61E0B9D7403}"/>
              </a:ext>
            </a:extLst>
          </p:cNvPr>
          <p:cNvSpPr txBox="1"/>
          <p:nvPr/>
        </p:nvSpPr>
        <p:spPr>
          <a:xfrm>
            <a:off x="7921420" y="4751859"/>
            <a:ext cx="1410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(where n = 1)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595778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box1a">
            <a:extLst>
              <a:ext uri="{FF2B5EF4-FFF2-40B4-BE49-F238E27FC236}">
                <a16:creationId xmlns:a16="http://schemas.microsoft.com/office/drawing/2014/main" id="{2899E6EB-1758-FB8A-8521-7397BB6E7930}"/>
              </a:ext>
            </a:extLst>
          </p:cNvPr>
          <p:cNvSpPr>
            <a:spLocks/>
          </p:cNvSpPr>
          <p:nvPr/>
        </p:nvSpPr>
        <p:spPr>
          <a:xfrm>
            <a:off x="5637320" y="541538"/>
            <a:ext cx="1047565" cy="87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" name="!!box2a">
            <a:extLst>
              <a:ext uri="{FF2B5EF4-FFF2-40B4-BE49-F238E27FC236}">
                <a16:creationId xmlns:a16="http://schemas.microsoft.com/office/drawing/2014/main" id="{FF8B28A2-6323-74B6-4AE6-62997DDBF00D}"/>
              </a:ext>
            </a:extLst>
          </p:cNvPr>
          <p:cNvSpPr>
            <a:spLocks/>
          </p:cNvSpPr>
          <p:nvPr/>
        </p:nvSpPr>
        <p:spPr>
          <a:xfrm>
            <a:off x="6801774" y="541537"/>
            <a:ext cx="1047565" cy="878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!!box3a">
            <a:extLst>
              <a:ext uri="{FF2B5EF4-FFF2-40B4-BE49-F238E27FC236}">
                <a16:creationId xmlns:a16="http://schemas.microsoft.com/office/drawing/2014/main" id="{2CFD59DA-C646-216E-F9DD-42B725DB4EA7}"/>
              </a:ext>
            </a:extLst>
          </p:cNvPr>
          <p:cNvSpPr>
            <a:spLocks/>
          </p:cNvSpPr>
          <p:nvPr/>
        </p:nvSpPr>
        <p:spPr>
          <a:xfrm>
            <a:off x="7966228" y="541537"/>
            <a:ext cx="1047565" cy="8788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7BB4E-2612-5B52-1240-E22A841B5175}"/>
              </a:ext>
            </a:extLst>
          </p:cNvPr>
          <p:cNvSpPr txBox="1"/>
          <p:nvPr/>
        </p:nvSpPr>
        <p:spPr>
          <a:xfrm>
            <a:off x="1619177" y="541537"/>
            <a:ext cx="36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Permutating this sequence of elements would produce the following 6 unique sequences:</a:t>
            </a:r>
          </a:p>
        </p:txBody>
      </p:sp>
      <p:sp>
        <p:nvSpPr>
          <p:cNvPr id="9" name="!!box1">
            <a:extLst>
              <a:ext uri="{FF2B5EF4-FFF2-40B4-BE49-F238E27FC236}">
                <a16:creationId xmlns:a16="http://schemas.microsoft.com/office/drawing/2014/main" id="{7887DFAA-CDBB-CD0D-2059-176330A1D0CA}"/>
              </a:ext>
            </a:extLst>
          </p:cNvPr>
          <p:cNvSpPr/>
          <p:nvPr/>
        </p:nvSpPr>
        <p:spPr>
          <a:xfrm>
            <a:off x="1956529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!!box2">
            <a:extLst>
              <a:ext uri="{FF2B5EF4-FFF2-40B4-BE49-F238E27FC236}">
                <a16:creationId xmlns:a16="http://schemas.microsoft.com/office/drawing/2014/main" id="{52502633-6336-C3B6-DC3A-3331093B229E}"/>
              </a:ext>
            </a:extLst>
          </p:cNvPr>
          <p:cNvSpPr/>
          <p:nvPr/>
        </p:nvSpPr>
        <p:spPr>
          <a:xfrm>
            <a:off x="2881287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!!box3">
            <a:extLst>
              <a:ext uri="{FF2B5EF4-FFF2-40B4-BE49-F238E27FC236}">
                <a16:creationId xmlns:a16="http://schemas.microsoft.com/office/drawing/2014/main" id="{3A1037D5-B022-E69D-0C09-BDA15586086E}"/>
              </a:ext>
            </a:extLst>
          </p:cNvPr>
          <p:cNvSpPr/>
          <p:nvPr/>
        </p:nvSpPr>
        <p:spPr>
          <a:xfrm>
            <a:off x="3806045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326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box1b">
            <a:extLst>
              <a:ext uri="{FF2B5EF4-FFF2-40B4-BE49-F238E27FC236}">
                <a16:creationId xmlns:a16="http://schemas.microsoft.com/office/drawing/2014/main" id="{2899E6EB-1758-FB8A-8521-7397BB6E7930}"/>
              </a:ext>
            </a:extLst>
          </p:cNvPr>
          <p:cNvSpPr>
            <a:spLocks/>
          </p:cNvSpPr>
          <p:nvPr/>
        </p:nvSpPr>
        <p:spPr>
          <a:xfrm>
            <a:off x="5637320" y="541538"/>
            <a:ext cx="1047565" cy="87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" name="!!box2b">
            <a:extLst>
              <a:ext uri="{FF2B5EF4-FFF2-40B4-BE49-F238E27FC236}">
                <a16:creationId xmlns:a16="http://schemas.microsoft.com/office/drawing/2014/main" id="{FF8B28A2-6323-74B6-4AE6-62997DDBF00D}"/>
              </a:ext>
            </a:extLst>
          </p:cNvPr>
          <p:cNvSpPr>
            <a:spLocks/>
          </p:cNvSpPr>
          <p:nvPr/>
        </p:nvSpPr>
        <p:spPr>
          <a:xfrm>
            <a:off x="6801774" y="541537"/>
            <a:ext cx="1047565" cy="878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!!box3b">
            <a:extLst>
              <a:ext uri="{FF2B5EF4-FFF2-40B4-BE49-F238E27FC236}">
                <a16:creationId xmlns:a16="http://schemas.microsoft.com/office/drawing/2014/main" id="{2CFD59DA-C646-216E-F9DD-42B725DB4EA7}"/>
              </a:ext>
            </a:extLst>
          </p:cNvPr>
          <p:cNvSpPr>
            <a:spLocks/>
          </p:cNvSpPr>
          <p:nvPr/>
        </p:nvSpPr>
        <p:spPr>
          <a:xfrm>
            <a:off x="7966228" y="541537"/>
            <a:ext cx="1047565" cy="8788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7BB4E-2612-5B52-1240-E22A841B5175}"/>
              </a:ext>
            </a:extLst>
          </p:cNvPr>
          <p:cNvSpPr txBox="1"/>
          <p:nvPr/>
        </p:nvSpPr>
        <p:spPr>
          <a:xfrm>
            <a:off x="1619177" y="541537"/>
            <a:ext cx="36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Permutating this sequence of elements would produce the following 6 unique sequences:</a:t>
            </a:r>
          </a:p>
        </p:txBody>
      </p:sp>
      <p:sp>
        <p:nvSpPr>
          <p:cNvPr id="9" name="!!box1">
            <a:extLst>
              <a:ext uri="{FF2B5EF4-FFF2-40B4-BE49-F238E27FC236}">
                <a16:creationId xmlns:a16="http://schemas.microsoft.com/office/drawing/2014/main" id="{7887DFAA-CDBB-CD0D-2059-176330A1D0CA}"/>
              </a:ext>
            </a:extLst>
          </p:cNvPr>
          <p:cNvSpPr/>
          <p:nvPr/>
        </p:nvSpPr>
        <p:spPr>
          <a:xfrm>
            <a:off x="1956529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!!box2">
            <a:extLst>
              <a:ext uri="{FF2B5EF4-FFF2-40B4-BE49-F238E27FC236}">
                <a16:creationId xmlns:a16="http://schemas.microsoft.com/office/drawing/2014/main" id="{52502633-6336-C3B6-DC3A-3331093B229E}"/>
              </a:ext>
            </a:extLst>
          </p:cNvPr>
          <p:cNvSpPr/>
          <p:nvPr/>
        </p:nvSpPr>
        <p:spPr>
          <a:xfrm>
            <a:off x="2881287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!!box3">
            <a:extLst>
              <a:ext uri="{FF2B5EF4-FFF2-40B4-BE49-F238E27FC236}">
                <a16:creationId xmlns:a16="http://schemas.microsoft.com/office/drawing/2014/main" id="{3A1037D5-B022-E69D-0C09-BDA15586086E}"/>
              </a:ext>
            </a:extLst>
          </p:cNvPr>
          <p:cNvSpPr/>
          <p:nvPr/>
        </p:nvSpPr>
        <p:spPr>
          <a:xfrm>
            <a:off x="3806045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!!box1a">
            <a:extLst>
              <a:ext uri="{FF2B5EF4-FFF2-40B4-BE49-F238E27FC236}">
                <a16:creationId xmlns:a16="http://schemas.microsoft.com/office/drawing/2014/main" id="{C75C3631-0C4C-893E-B37E-0BF8FFA56233}"/>
              </a:ext>
            </a:extLst>
          </p:cNvPr>
          <p:cNvSpPr/>
          <p:nvPr/>
        </p:nvSpPr>
        <p:spPr>
          <a:xfrm>
            <a:off x="1956529" y="308351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" name="!!box3a">
            <a:extLst>
              <a:ext uri="{FF2B5EF4-FFF2-40B4-BE49-F238E27FC236}">
                <a16:creationId xmlns:a16="http://schemas.microsoft.com/office/drawing/2014/main" id="{160E1373-0517-5BFF-327E-B28F7D5B53F3}"/>
              </a:ext>
            </a:extLst>
          </p:cNvPr>
          <p:cNvSpPr/>
          <p:nvPr/>
        </p:nvSpPr>
        <p:spPr>
          <a:xfrm>
            <a:off x="2881287" y="3083511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6" name="!!box2a">
            <a:extLst>
              <a:ext uri="{FF2B5EF4-FFF2-40B4-BE49-F238E27FC236}">
                <a16:creationId xmlns:a16="http://schemas.microsoft.com/office/drawing/2014/main" id="{A3B8CF23-F4B2-74DB-FCDA-E34F3B13131A}"/>
              </a:ext>
            </a:extLst>
          </p:cNvPr>
          <p:cNvSpPr/>
          <p:nvPr/>
        </p:nvSpPr>
        <p:spPr>
          <a:xfrm>
            <a:off x="3809006" y="3083511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189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box1c">
            <a:extLst>
              <a:ext uri="{FF2B5EF4-FFF2-40B4-BE49-F238E27FC236}">
                <a16:creationId xmlns:a16="http://schemas.microsoft.com/office/drawing/2014/main" id="{2899E6EB-1758-FB8A-8521-7397BB6E7930}"/>
              </a:ext>
            </a:extLst>
          </p:cNvPr>
          <p:cNvSpPr>
            <a:spLocks/>
          </p:cNvSpPr>
          <p:nvPr/>
        </p:nvSpPr>
        <p:spPr>
          <a:xfrm>
            <a:off x="5637320" y="541538"/>
            <a:ext cx="1047565" cy="87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" name="!!box2c">
            <a:extLst>
              <a:ext uri="{FF2B5EF4-FFF2-40B4-BE49-F238E27FC236}">
                <a16:creationId xmlns:a16="http://schemas.microsoft.com/office/drawing/2014/main" id="{FF8B28A2-6323-74B6-4AE6-62997DDBF00D}"/>
              </a:ext>
            </a:extLst>
          </p:cNvPr>
          <p:cNvSpPr>
            <a:spLocks/>
          </p:cNvSpPr>
          <p:nvPr/>
        </p:nvSpPr>
        <p:spPr>
          <a:xfrm>
            <a:off x="6801774" y="541537"/>
            <a:ext cx="1047565" cy="878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!!box3c">
            <a:extLst>
              <a:ext uri="{FF2B5EF4-FFF2-40B4-BE49-F238E27FC236}">
                <a16:creationId xmlns:a16="http://schemas.microsoft.com/office/drawing/2014/main" id="{2CFD59DA-C646-216E-F9DD-42B725DB4EA7}"/>
              </a:ext>
            </a:extLst>
          </p:cNvPr>
          <p:cNvSpPr>
            <a:spLocks/>
          </p:cNvSpPr>
          <p:nvPr/>
        </p:nvSpPr>
        <p:spPr>
          <a:xfrm>
            <a:off x="7966228" y="541537"/>
            <a:ext cx="1047565" cy="8788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7BB4E-2612-5B52-1240-E22A841B5175}"/>
              </a:ext>
            </a:extLst>
          </p:cNvPr>
          <p:cNvSpPr txBox="1"/>
          <p:nvPr/>
        </p:nvSpPr>
        <p:spPr>
          <a:xfrm>
            <a:off x="1619177" y="541537"/>
            <a:ext cx="36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Permutating this sequence of elements would produce the following 6 unique sequences:</a:t>
            </a:r>
          </a:p>
        </p:txBody>
      </p:sp>
      <p:sp>
        <p:nvSpPr>
          <p:cNvPr id="9" name="!!box1">
            <a:extLst>
              <a:ext uri="{FF2B5EF4-FFF2-40B4-BE49-F238E27FC236}">
                <a16:creationId xmlns:a16="http://schemas.microsoft.com/office/drawing/2014/main" id="{7887DFAA-CDBB-CD0D-2059-176330A1D0CA}"/>
              </a:ext>
            </a:extLst>
          </p:cNvPr>
          <p:cNvSpPr/>
          <p:nvPr/>
        </p:nvSpPr>
        <p:spPr>
          <a:xfrm>
            <a:off x="1956529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!!box2">
            <a:extLst>
              <a:ext uri="{FF2B5EF4-FFF2-40B4-BE49-F238E27FC236}">
                <a16:creationId xmlns:a16="http://schemas.microsoft.com/office/drawing/2014/main" id="{52502633-6336-C3B6-DC3A-3331093B229E}"/>
              </a:ext>
            </a:extLst>
          </p:cNvPr>
          <p:cNvSpPr/>
          <p:nvPr/>
        </p:nvSpPr>
        <p:spPr>
          <a:xfrm>
            <a:off x="2881287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!!box3">
            <a:extLst>
              <a:ext uri="{FF2B5EF4-FFF2-40B4-BE49-F238E27FC236}">
                <a16:creationId xmlns:a16="http://schemas.microsoft.com/office/drawing/2014/main" id="{3A1037D5-B022-E69D-0C09-BDA15586086E}"/>
              </a:ext>
            </a:extLst>
          </p:cNvPr>
          <p:cNvSpPr/>
          <p:nvPr/>
        </p:nvSpPr>
        <p:spPr>
          <a:xfrm>
            <a:off x="3806045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!!box1a">
            <a:extLst>
              <a:ext uri="{FF2B5EF4-FFF2-40B4-BE49-F238E27FC236}">
                <a16:creationId xmlns:a16="http://schemas.microsoft.com/office/drawing/2014/main" id="{C75C3631-0C4C-893E-B37E-0BF8FFA56233}"/>
              </a:ext>
            </a:extLst>
          </p:cNvPr>
          <p:cNvSpPr/>
          <p:nvPr/>
        </p:nvSpPr>
        <p:spPr>
          <a:xfrm>
            <a:off x="1956529" y="308351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" name="!!box3a">
            <a:extLst>
              <a:ext uri="{FF2B5EF4-FFF2-40B4-BE49-F238E27FC236}">
                <a16:creationId xmlns:a16="http://schemas.microsoft.com/office/drawing/2014/main" id="{160E1373-0517-5BFF-327E-B28F7D5B53F3}"/>
              </a:ext>
            </a:extLst>
          </p:cNvPr>
          <p:cNvSpPr/>
          <p:nvPr/>
        </p:nvSpPr>
        <p:spPr>
          <a:xfrm>
            <a:off x="2881287" y="3083511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6" name="!!box2a">
            <a:extLst>
              <a:ext uri="{FF2B5EF4-FFF2-40B4-BE49-F238E27FC236}">
                <a16:creationId xmlns:a16="http://schemas.microsoft.com/office/drawing/2014/main" id="{A3B8CF23-F4B2-74DB-FCDA-E34F3B13131A}"/>
              </a:ext>
            </a:extLst>
          </p:cNvPr>
          <p:cNvSpPr/>
          <p:nvPr/>
        </p:nvSpPr>
        <p:spPr>
          <a:xfrm>
            <a:off x="3809006" y="3083511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!!box1b">
            <a:extLst>
              <a:ext uri="{FF2B5EF4-FFF2-40B4-BE49-F238E27FC236}">
                <a16:creationId xmlns:a16="http://schemas.microsoft.com/office/drawing/2014/main" id="{A2E18962-A919-C094-E0B1-AA726AFF1FA0}"/>
              </a:ext>
            </a:extLst>
          </p:cNvPr>
          <p:cNvSpPr/>
          <p:nvPr/>
        </p:nvSpPr>
        <p:spPr>
          <a:xfrm>
            <a:off x="2881287" y="4159187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!!box2b">
            <a:extLst>
              <a:ext uri="{FF2B5EF4-FFF2-40B4-BE49-F238E27FC236}">
                <a16:creationId xmlns:a16="http://schemas.microsoft.com/office/drawing/2014/main" id="{A07D6726-6703-9620-B863-AAE280401154}"/>
              </a:ext>
            </a:extLst>
          </p:cNvPr>
          <p:cNvSpPr/>
          <p:nvPr/>
        </p:nvSpPr>
        <p:spPr>
          <a:xfrm>
            <a:off x="1956529" y="4159187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4" name="!!box3b">
            <a:extLst>
              <a:ext uri="{FF2B5EF4-FFF2-40B4-BE49-F238E27FC236}">
                <a16:creationId xmlns:a16="http://schemas.microsoft.com/office/drawing/2014/main" id="{F71EF418-2675-3DAA-D2B3-6AB6C1FCC15D}"/>
              </a:ext>
            </a:extLst>
          </p:cNvPr>
          <p:cNvSpPr/>
          <p:nvPr/>
        </p:nvSpPr>
        <p:spPr>
          <a:xfrm>
            <a:off x="3806045" y="4159187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200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box1d">
            <a:extLst>
              <a:ext uri="{FF2B5EF4-FFF2-40B4-BE49-F238E27FC236}">
                <a16:creationId xmlns:a16="http://schemas.microsoft.com/office/drawing/2014/main" id="{2899E6EB-1758-FB8A-8521-7397BB6E7930}"/>
              </a:ext>
            </a:extLst>
          </p:cNvPr>
          <p:cNvSpPr>
            <a:spLocks/>
          </p:cNvSpPr>
          <p:nvPr/>
        </p:nvSpPr>
        <p:spPr>
          <a:xfrm>
            <a:off x="5637320" y="541538"/>
            <a:ext cx="1047565" cy="87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" name="!!box2d">
            <a:extLst>
              <a:ext uri="{FF2B5EF4-FFF2-40B4-BE49-F238E27FC236}">
                <a16:creationId xmlns:a16="http://schemas.microsoft.com/office/drawing/2014/main" id="{FF8B28A2-6323-74B6-4AE6-62997DDBF00D}"/>
              </a:ext>
            </a:extLst>
          </p:cNvPr>
          <p:cNvSpPr>
            <a:spLocks/>
          </p:cNvSpPr>
          <p:nvPr/>
        </p:nvSpPr>
        <p:spPr>
          <a:xfrm>
            <a:off x="6801774" y="541537"/>
            <a:ext cx="1047565" cy="878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!!box3d">
            <a:extLst>
              <a:ext uri="{FF2B5EF4-FFF2-40B4-BE49-F238E27FC236}">
                <a16:creationId xmlns:a16="http://schemas.microsoft.com/office/drawing/2014/main" id="{2CFD59DA-C646-216E-F9DD-42B725DB4EA7}"/>
              </a:ext>
            </a:extLst>
          </p:cNvPr>
          <p:cNvSpPr>
            <a:spLocks/>
          </p:cNvSpPr>
          <p:nvPr/>
        </p:nvSpPr>
        <p:spPr>
          <a:xfrm>
            <a:off x="7966228" y="541537"/>
            <a:ext cx="1047565" cy="8788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7BB4E-2612-5B52-1240-E22A841B5175}"/>
              </a:ext>
            </a:extLst>
          </p:cNvPr>
          <p:cNvSpPr txBox="1"/>
          <p:nvPr/>
        </p:nvSpPr>
        <p:spPr>
          <a:xfrm>
            <a:off x="1619177" y="541537"/>
            <a:ext cx="36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Permutating this sequence of elements would produce the following 6 unique sequences:</a:t>
            </a:r>
          </a:p>
        </p:txBody>
      </p:sp>
      <p:sp>
        <p:nvSpPr>
          <p:cNvPr id="9" name="!!box1">
            <a:extLst>
              <a:ext uri="{FF2B5EF4-FFF2-40B4-BE49-F238E27FC236}">
                <a16:creationId xmlns:a16="http://schemas.microsoft.com/office/drawing/2014/main" id="{7887DFAA-CDBB-CD0D-2059-176330A1D0CA}"/>
              </a:ext>
            </a:extLst>
          </p:cNvPr>
          <p:cNvSpPr/>
          <p:nvPr/>
        </p:nvSpPr>
        <p:spPr>
          <a:xfrm>
            <a:off x="1956529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!!box2">
            <a:extLst>
              <a:ext uri="{FF2B5EF4-FFF2-40B4-BE49-F238E27FC236}">
                <a16:creationId xmlns:a16="http://schemas.microsoft.com/office/drawing/2014/main" id="{52502633-6336-C3B6-DC3A-3331093B229E}"/>
              </a:ext>
            </a:extLst>
          </p:cNvPr>
          <p:cNvSpPr/>
          <p:nvPr/>
        </p:nvSpPr>
        <p:spPr>
          <a:xfrm>
            <a:off x="2881287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!!box3">
            <a:extLst>
              <a:ext uri="{FF2B5EF4-FFF2-40B4-BE49-F238E27FC236}">
                <a16:creationId xmlns:a16="http://schemas.microsoft.com/office/drawing/2014/main" id="{3A1037D5-B022-E69D-0C09-BDA15586086E}"/>
              </a:ext>
            </a:extLst>
          </p:cNvPr>
          <p:cNvSpPr/>
          <p:nvPr/>
        </p:nvSpPr>
        <p:spPr>
          <a:xfrm>
            <a:off x="3806045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!!box1a">
            <a:extLst>
              <a:ext uri="{FF2B5EF4-FFF2-40B4-BE49-F238E27FC236}">
                <a16:creationId xmlns:a16="http://schemas.microsoft.com/office/drawing/2014/main" id="{C75C3631-0C4C-893E-B37E-0BF8FFA56233}"/>
              </a:ext>
            </a:extLst>
          </p:cNvPr>
          <p:cNvSpPr/>
          <p:nvPr/>
        </p:nvSpPr>
        <p:spPr>
          <a:xfrm>
            <a:off x="1956529" y="308351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" name="!!box3a">
            <a:extLst>
              <a:ext uri="{FF2B5EF4-FFF2-40B4-BE49-F238E27FC236}">
                <a16:creationId xmlns:a16="http://schemas.microsoft.com/office/drawing/2014/main" id="{160E1373-0517-5BFF-327E-B28F7D5B53F3}"/>
              </a:ext>
            </a:extLst>
          </p:cNvPr>
          <p:cNvSpPr/>
          <p:nvPr/>
        </p:nvSpPr>
        <p:spPr>
          <a:xfrm>
            <a:off x="2881287" y="3083511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6" name="!!box2a">
            <a:extLst>
              <a:ext uri="{FF2B5EF4-FFF2-40B4-BE49-F238E27FC236}">
                <a16:creationId xmlns:a16="http://schemas.microsoft.com/office/drawing/2014/main" id="{A3B8CF23-F4B2-74DB-FCDA-E34F3B13131A}"/>
              </a:ext>
            </a:extLst>
          </p:cNvPr>
          <p:cNvSpPr/>
          <p:nvPr/>
        </p:nvSpPr>
        <p:spPr>
          <a:xfrm>
            <a:off x="3809006" y="3083511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!!box1b">
            <a:extLst>
              <a:ext uri="{FF2B5EF4-FFF2-40B4-BE49-F238E27FC236}">
                <a16:creationId xmlns:a16="http://schemas.microsoft.com/office/drawing/2014/main" id="{A2E18962-A919-C094-E0B1-AA726AFF1FA0}"/>
              </a:ext>
            </a:extLst>
          </p:cNvPr>
          <p:cNvSpPr/>
          <p:nvPr/>
        </p:nvSpPr>
        <p:spPr>
          <a:xfrm>
            <a:off x="2881287" y="4159187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!!box2b">
            <a:extLst>
              <a:ext uri="{FF2B5EF4-FFF2-40B4-BE49-F238E27FC236}">
                <a16:creationId xmlns:a16="http://schemas.microsoft.com/office/drawing/2014/main" id="{A07D6726-6703-9620-B863-AAE280401154}"/>
              </a:ext>
            </a:extLst>
          </p:cNvPr>
          <p:cNvSpPr/>
          <p:nvPr/>
        </p:nvSpPr>
        <p:spPr>
          <a:xfrm>
            <a:off x="1956529" y="4159187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4" name="!!box3b">
            <a:extLst>
              <a:ext uri="{FF2B5EF4-FFF2-40B4-BE49-F238E27FC236}">
                <a16:creationId xmlns:a16="http://schemas.microsoft.com/office/drawing/2014/main" id="{F71EF418-2675-3DAA-D2B3-6AB6C1FCC15D}"/>
              </a:ext>
            </a:extLst>
          </p:cNvPr>
          <p:cNvSpPr/>
          <p:nvPr/>
        </p:nvSpPr>
        <p:spPr>
          <a:xfrm>
            <a:off x="3806045" y="4159187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964A4-E85C-26B1-4E56-990A3A44160D}"/>
              </a:ext>
            </a:extLst>
          </p:cNvPr>
          <p:cNvCxnSpPr/>
          <p:nvPr/>
        </p:nvCxnSpPr>
        <p:spPr>
          <a:xfrm>
            <a:off x="4972980" y="1677880"/>
            <a:ext cx="0" cy="3471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!!box1c">
            <a:extLst>
              <a:ext uri="{FF2B5EF4-FFF2-40B4-BE49-F238E27FC236}">
                <a16:creationId xmlns:a16="http://schemas.microsoft.com/office/drawing/2014/main" id="{AD8E1564-276E-8B5D-A039-DC3D302C5E7A}"/>
              </a:ext>
            </a:extLst>
          </p:cNvPr>
          <p:cNvSpPr/>
          <p:nvPr/>
        </p:nvSpPr>
        <p:spPr>
          <a:xfrm>
            <a:off x="6263676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0" name="!!box2c">
            <a:extLst>
              <a:ext uri="{FF2B5EF4-FFF2-40B4-BE49-F238E27FC236}">
                <a16:creationId xmlns:a16="http://schemas.microsoft.com/office/drawing/2014/main" id="{E6BE980C-4651-3718-7441-F195E5C5D975}"/>
              </a:ext>
            </a:extLst>
          </p:cNvPr>
          <p:cNvSpPr/>
          <p:nvPr/>
        </p:nvSpPr>
        <p:spPr>
          <a:xfrm>
            <a:off x="7188434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1" name="!!box3c">
            <a:extLst>
              <a:ext uri="{FF2B5EF4-FFF2-40B4-BE49-F238E27FC236}">
                <a16:creationId xmlns:a16="http://schemas.microsoft.com/office/drawing/2014/main" id="{23933A45-897D-6717-F159-2795245379E2}"/>
              </a:ext>
            </a:extLst>
          </p:cNvPr>
          <p:cNvSpPr/>
          <p:nvPr/>
        </p:nvSpPr>
        <p:spPr>
          <a:xfrm>
            <a:off x="5338918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326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box1e">
            <a:extLst>
              <a:ext uri="{FF2B5EF4-FFF2-40B4-BE49-F238E27FC236}">
                <a16:creationId xmlns:a16="http://schemas.microsoft.com/office/drawing/2014/main" id="{2899E6EB-1758-FB8A-8521-7397BB6E7930}"/>
              </a:ext>
            </a:extLst>
          </p:cNvPr>
          <p:cNvSpPr>
            <a:spLocks/>
          </p:cNvSpPr>
          <p:nvPr/>
        </p:nvSpPr>
        <p:spPr>
          <a:xfrm>
            <a:off x="5637320" y="541538"/>
            <a:ext cx="1047565" cy="87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" name="!!box2e">
            <a:extLst>
              <a:ext uri="{FF2B5EF4-FFF2-40B4-BE49-F238E27FC236}">
                <a16:creationId xmlns:a16="http://schemas.microsoft.com/office/drawing/2014/main" id="{FF8B28A2-6323-74B6-4AE6-62997DDBF00D}"/>
              </a:ext>
            </a:extLst>
          </p:cNvPr>
          <p:cNvSpPr>
            <a:spLocks/>
          </p:cNvSpPr>
          <p:nvPr/>
        </p:nvSpPr>
        <p:spPr>
          <a:xfrm>
            <a:off x="6801774" y="541537"/>
            <a:ext cx="1047565" cy="878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!!box3e">
            <a:extLst>
              <a:ext uri="{FF2B5EF4-FFF2-40B4-BE49-F238E27FC236}">
                <a16:creationId xmlns:a16="http://schemas.microsoft.com/office/drawing/2014/main" id="{2CFD59DA-C646-216E-F9DD-42B725DB4EA7}"/>
              </a:ext>
            </a:extLst>
          </p:cNvPr>
          <p:cNvSpPr>
            <a:spLocks/>
          </p:cNvSpPr>
          <p:nvPr/>
        </p:nvSpPr>
        <p:spPr>
          <a:xfrm>
            <a:off x="7966228" y="541537"/>
            <a:ext cx="1047565" cy="8788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7BB4E-2612-5B52-1240-E22A841B5175}"/>
              </a:ext>
            </a:extLst>
          </p:cNvPr>
          <p:cNvSpPr txBox="1"/>
          <p:nvPr/>
        </p:nvSpPr>
        <p:spPr>
          <a:xfrm>
            <a:off x="1619177" y="541537"/>
            <a:ext cx="36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Permutating this sequence of elements would produce the following 6 unique sequences:</a:t>
            </a:r>
          </a:p>
        </p:txBody>
      </p:sp>
      <p:sp>
        <p:nvSpPr>
          <p:cNvPr id="9" name="!!box1">
            <a:extLst>
              <a:ext uri="{FF2B5EF4-FFF2-40B4-BE49-F238E27FC236}">
                <a16:creationId xmlns:a16="http://schemas.microsoft.com/office/drawing/2014/main" id="{7887DFAA-CDBB-CD0D-2059-176330A1D0CA}"/>
              </a:ext>
            </a:extLst>
          </p:cNvPr>
          <p:cNvSpPr/>
          <p:nvPr/>
        </p:nvSpPr>
        <p:spPr>
          <a:xfrm>
            <a:off x="1956529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!!box2">
            <a:extLst>
              <a:ext uri="{FF2B5EF4-FFF2-40B4-BE49-F238E27FC236}">
                <a16:creationId xmlns:a16="http://schemas.microsoft.com/office/drawing/2014/main" id="{52502633-6336-C3B6-DC3A-3331093B229E}"/>
              </a:ext>
            </a:extLst>
          </p:cNvPr>
          <p:cNvSpPr/>
          <p:nvPr/>
        </p:nvSpPr>
        <p:spPr>
          <a:xfrm>
            <a:off x="2881287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!!box3">
            <a:extLst>
              <a:ext uri="{FF2B5EF4-FFF2-40B4-BE49-F238E27FC236}">
                <a16:creationId xmlns:a16="http://schemas.microsoft.com/office/drawing/2014/main" id="{3A1037D5-B022-E69D-0C09-BDA15586086E}"/>
              </a:ext>
            </a:extLst>
          </p:cNvPr>
          <p:cNvSpPr/>
          <p:nvPr/>
        </p:nvSpPr>
        <p:spPr>
          <a:xfrm>
            <a:off x="3806045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!!box1a">
            <a:extLst>
              <a:ext uri="{FF2B5EF4-FFF2-40B4-BE49-F238E27FC236}">
                <a16:creationId xmlns:a16="http://schemas.microsoft.com/office/drawing/2014/main" id="{C75C3631-0C4C-893E-B37E-0BF8FFA56233}"/>
              </a:ext>
            </a:extLst>
          </p:cNvPr>
          <p:cNvSpPr/>
          <p:nvPr/>
        </p:nvSpPr>
        <p:spPr>
          <a:xfrm>
            <a:off x="1956529" y="308351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" name="!!box3a">
            <a:extLst>
              <a:ext uri="{FF2B5EF4-FFF2-40B4-BE49-F238E27FC236}">
                <a16:creationId xmlns:a16="http://schemas.microsoft.com/office/drawing/2014/main" id="{160E1373-0517-5BFF-327E-B28F7D5B53F3}"/>
              </a:ext>
            </a:extLst>
          </p:cNvPr>
          <p:cNvSpPr/>
          <p:nvPr/>
        </p:nvSpPr>
        <p:spPr>
          <a:xfrm>
            <a:off x="2881287" y="3083511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6" name="!!box2a">
            <a:extLst>
              <a:ext uri="{FF2B5EF4-FFF2-40B4-BE49-F238E27FC236}">
                <a16:creationId xmlns:a16="http://schemas.microsoft.com/office/drawing/2014/main" id="{A3B8CF23-F4B2-74DB-FCDA-E34F3B13131A}"/>
              </a:ext>
            </a:extLst>
          </p:cNvPr>
          <p:cNvSpPr/>
          <p:nvPr/>
        </p:nvSpPr>
        <p:spPr>
          <a:xfrm>
            <a:off x="3809006" y="3083511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!!box1b">
            <a:extLst>
              <a:ext uri="{FF2B5EF4-FFF2-40B4-BE49-F238E27FC236}">
                <a16:creationId xmlns:a16="http://schemas.microsoft.com/office/drawing/2014/main" id="{A2E18962-A919-C094-E0B1-AA726AFF1FA0}"/>
              </a:ext>
            </a:extLst>
          </p:cNvPr>
          <p:cNvSpPr/>
          <p:nvPr/>
        </p:nvSpPr>
        <p:spPr>
          <a:xfrm>
            <a:off x="2881287" y="4159187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!!box2b">
            <a:extLst>
              <a:ext uri="{FF2B5EF4-FFF2-40B4-BE49-F238E27FC236}">
                <a16:creationId xmlns:a16="http://schemas.microsoft.com/office/drawing/2014/main" id="{A07D6726-6703-9620-B863-AAE280401154}"/>
              </a:ext>
            </a:extLst>
          </p:cNvPr>
          <p:cNvSpPr/>
          <p:nvPr/>
        </p:nvSpPr>
        <p:spPr>
          <a:xfrm>
            <a:off x="1956529" y="4159187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4" name="!!box3b">
            <a:extLst>
              <a:ext uri="{FF2B5EF4-FFF2-40B4-BE49-F238E27FC236}">
                <a16:creationId xmlns:a16="http://schemas.microsoft.com/office/drawing/2014/main" id="{F71EF418-2675-3DAA-D2B3-6AB6C1FCC15D}"/>
              </a:ext>
            </a:extLst>
          </p:cNvPr>
          <p:cNvSpPr/>
          <p:nvPr/>
        </p:nvSpPr>
        <p:spPr>
          <a:xfrm>
            <a:off x="3806045" y="4159187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964A4-E85C-26B1-4E56-990A3A44160D}"/>
              </a:ext>
            </a:extLst>
          </p:cNvPr>
          <p:cNvCxnSpPr/>
          <p:nvPr/>
        </p:nvCxnSpPr>
        <p:spPr>
          <a:xfrm>
            <a:off x="4972980" y="1677880"/>
            <a:ext cx="0" cy="3471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!!box1c">
            <a:extLst>
              <a:ext uri="{FF2B5EF4-FFF2-40B4-BE49-F238E27FC236}">
                <a16:creationId xmlns:a16="http://schemas.microsoft.com/office/drawing/2014/main" id="{AD8E1564-276E-8B5D-A039-DC3D302C5E7A}"/>
              </a:ext>
            </a:extLst>
          </p:cNvPr>
          <p:cNvSpPr/>
          <p:nvPr/>
        </p:nvSpPr>
        <p:spPr>
          <a:xfrm>
            <a:off x="6263676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0" name="!!box2c">
            <a:extLst>
              <a:ext uri="{FF2B5EF4-FFF2-40B4-BE49-F238E27FC236}">
                <a16:creationId xmlns:a16="http://schemas.microsoft.com/office/drawing/2014/main" id="{E6BE980C-4651-3718-7441-F195E5C5D975}"/>
              </a:ext>
            </a:extLst>
          </p:cNvPr>
          <p:cNvSpPr/>
          <p:nvPr/>
        </p:nvSpPr>
        <p:spPr>
          <a:xfrm>
            <a:off x="7188434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1" name="!!box3c">
            <a:extLst>
              <a:ext uri="{FF2B5EF4-FFF2-40B4-BE49-F238E27FC236}">
                <a16:creationId xmlns:a16="http://schemas.microsoft.com/office/drawing/2014/main" id="{23933A45-897D-6717-F159-2795245379E2}"/>
              </a:ext>
            </a:extLst>
          </p:cNvPr>
          <p:cNvSpPr/>
          <p:nvPr/>
        </p:nvSpPr>
        <p:spPr>
          <a:xfrm>
            <a:off x="5338918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6" name="!!box1d">
            <a:extLst>
              <a:ext uri="{FF2B5EF4-FFF2-40B4-BE49-F238E27FC236}">
                <a16:creationId xmlns:a16="http://schemas.microsoft.com/office/drawing/2014/main" id="{8A0ED3B8-72DD-4C1E-F60D-A98D15C556FC}"/>
              </a:ext>
            </a:extLst>
          </p:cNvPr>
          <p:cNvSpPr/>
          <p:nvPr/>
        </p:nvSpPr>
        <p:spPr>
          <a:xfrm>
            <a:off x="7188434" y="308351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7" name="!!box3d">
            <a:extLst>
              <a:ext uri="{FF2B5EF4-FFF2-40B4-BE49-F238E27FC236}">
                <a16:creationId xmlns:a16="http://schemas.microsoft.com/office/drawing/2014/main" id="{D9244F70-F0CA-9A0D-26CC-CB4380BCCC37}"/>
              </a:ext>
            </a:extLst>
          </p:cNvPr>
          <p:cNvSpPr/>
          <p:nvPr/>
        </p:nvSpPr>
        <p:spPr>
          <a:xfrm>
            <a:off x="6263676" y="3083511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8" name="!!box2d">
            <a:extLst>
              <a:ext uri="{FF2B5EF4-FFF2-40B4-BE49-F238E27FC236}">
                <a16:creationId xmlns:a16="http://schemas.microsoft.com/office/drawing/2014/main" id="{3BED8FFA-DDBB-FE86-F2F6-1D8361A48967}"/>
              </a:ext>
            </a:extLst>
          </p:cNvPr>
          <p:cNvSpPr/>
          <p:nvPr/>
        </p:nvSpPr>
        <p:spPr>
          <a:xfrm>
            <a:off x="5338918" y="3083511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748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box1f">
            <a:extLst>
              <a:ext uri="{FF2B5EF4-FFF2-40B4-BE49-F238E27FC236}">
                <a16:creationId xmlns:a16="http://schemas.microsoft.com/office/drawing/2014/main" id="{2899E6EB-1758-FB8A-8521-7397BB6E7930}"/>
              </a:ext>
            </a:extLst>
          </p:cNvPr>
          <p:cNvSpPr>
            <a:spLocks/>
          </p:cNvSpPr>
          <p:nvPr/>
        </p:nvSpPr>
        <p:spPr>
          <a:xfrm>
            <a:off x="5637320" y="541538"/>
            <a:ext cx="1047565" cy="87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" name="!!box2f">
            <a:extLst>
              <a:ext uri="{FF2B5EF4-FFF2-40B4-BE49-F238E27FC236}">
                <a16:creationId xmlns:a16="http://schemas.microsoft.com/office/drawing/2014/main" id="{FF8B28A2-6323-74B6-4AE6-62997DDBF00D}"/>
              </a:ext>
            </a:extLst>
          </p:cNvPr>
          <p:cNvSpPr>
            <a:spLocks/>
          </p:cNvSpPr>
          <p:nvPr/>
        </p:nvSpPr>
        <p:spPr>
          <a:xfrm>
            <a:off x="6801774" y="541537"/>
            <a:ext cx="1047565" cy="878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!!box3f">
            <a:extLst>
              <a:ext uri="{FF2B5EF4-FFF2-40B4-BE49-F238E27FC236}">
                <a16:creationId xmlns:a16="http://schemas.microsoft.com/office/drawing/2014/main" id="{2CFD59DA-C646-216E-F9DD-42B725DB4EA7}"/>
              </a:ext>
            </a:extLst>
          </p:cNvPr>
          <p:cNvSpPr>
            <a:spLocks/>
          </p:cNvSpPr>
          <p:nvPr/>
        </p:nvSpPr>
        <p:spPr>
          <a:xfrm>
            <a:off x="7966228" y="541537"/>
            <a:ext cx="1047565" cy="8788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7BB4E-2612-5B52-1240-E22A841B5175}"/>
              </a:ext>
            </a:extLst>
          </p:cNvPr>
          <p:cNvSpPr txBox="1"/>
          <p:nvPr/>
        </p:nvSpPr>
        <p:spPr>
          <a:xfrm>
            <a:off x="1619177" y="541537"/>
            <a:ext cx="36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Permutating this sequence of elements would produce the following 6 unique sequences:</a:t>
            </a:r>
          </a:p>
        </p:txBody>
      </p:sp>
      <p:sp>
        <p:nvSpPr>
          <p:cNvPr id="9" name="!!box1">
            <a:extLst>
              <a:ext uri="{FF2B5EF4-FFF2-40B4-BE49-F238E27FC236}">
                <a16:creationId xmlns:a16="http://schemas.microsoft.com/office/drawing/2014/main" id="{7887DFAA-CDBB-CD0D-2059-176330A1D0CA}"/>
              </a:ext>
            </a:extLst>
          </p:cNvPr>
          <p:cNvSpPr/>
          <p:nvPr/>
        </p:nvSpPr>
        <p:spPr>
          <a:xfrm>
            <a:off x="1956529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!!box2">
            <a:extLst>
              <a:ext uri="{FF2B5EF4-FFF2-40B4-BE49-F238E27FC236}">
                <a16:creationId xmlns:a16="http://schemas.microsoft.com/office/drawing/2014/main" id="{52502633-6336-C3B6-DC3A-3331093B229E}"/>
              </a:ext>
            </a:extLst>
          </p:cNvPr>
          <p:cNvSpPr/>
          <p:nvPr/>
        </p:nvSpPr>
        <p:spPr>
          <a:xfrm>
            <a:off x="2881287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!!box3">
            <a:extLst>
              <a:ext uri="{FF2B5EF4-FFF2-40B4-BE49-F238E27FC236}">
                <a16:creationId xmlns:a16="http://schemas.microsoft.com/office/drawing/2014/main" id="{3A1037D5-B022-E69D-0C09-BDA15586086E}"/>
              </a:ext>
            </a:extLst>
          </p:cNvPr>
          <p:cNvSpPr/>
          <p:nvPr/>
        </p:nvSpPr>
        <p:spPr>
          <a:xfrm>
            <a:off x="3806045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!!box1a">
            <a:extLst>
              <a:ext uri="{FF2B5EF4-FFF2-40B4-BE49-F238E27FC236}">
                <a16:creationId xmlns:a16="http://schemas.microsoft.com/office/drawing/2014/main" id="{C75C3631-0C4C-893E-B37E-0BF8FFA56233}"/>
              </a:ext>
            </a:extLst>
          </p:cNvPr>
          <p:cNvSpPr/>
          <p:nvPr/>
        </p:nvSpPr>
        <p:spPr>
          <a:xfrm>
            <a:off x="1956529" y="308351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" name="!!box3a">
            <a:extLst>
              <a:ext uri="{FF2B5EF4-FFF2-40B4-BE49-F238E27FC236}">
                <a16:creationId xmlns:a16="http://schemas.microsoft.com/office/drawing/2014/main" id="{160E1373-0517-5BFF-327E-B28F7D5B53F3}"/>
              </a:ext>
            </a:extLst>
          </p:cNvPr>
          <p:cNvSpPr/>
          <p:nvPr/>
        </p:nvSpPr>
        <p:spPr>
          <a:xfrm>
            <a:off x="2881287" y="3083511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6" name="!!box2a">
            <a:extLst>
              <a:ext uri="{FF2B5EF4-FFF2-40B4-BE49-F238E27FC236}">
                <a16:creationId xmlns:a16="http://schemas.microsoft.com/office/drawing/2014/main" id="{A3B8CF23-F4B2-74DB-FCDA-E34F3B13131A}"/>
              </a:ext>
            </a:extLst>
          </p:cNvPr>
          <p:cNvSpPr/>
          <p:nvPr/>
        </p:nvSpPr>
        <p:spPr>
          <a:xfrm>
            <a:off x="3809006" y="3083511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!!box1b">
            <a:extLst>
              <a:ext uri="{FF2B5EF4-FFF2-40B4-BE49-F238E27FC236}">
                <a16:creationId xmlns:a16="http://schemas.microsoft.com/office/drawing/2014/main" id="{A2E18962-A919-C094-E0B1-AA726AFF1FA0}"/>
              </a:ext>
            </a:extLst>
          </p:cNvPr>
          <p:cNvSpPr/>
          <p:nvPr/>
        </p:nvSpPr>
        <p:spPr>
          <a:xfrm>
            <a:off x="2881287" y="4159187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!!box2b">
            <a:extLst>
              <a:ext uri="{FF2B5EF4-FFF2-40B4-BE49-F238E27FC236}">
                <a16:creationId xmlns:a16="http://schemas.microsoft.com/office/drawing/2014/main" id="{A07D6726-6703-9620-B863-AAE280401154}"/>
              </a:ext>
            </a:extLst>
          </p:cNvPr>
          <p:cNvSpPr/>
          <p:nvPr/>
        </p:nvSpPr>
        <p:spPr>
          <a:xfrm>
            <a:off x="1956529" y="4159187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4" name="!!box3b">
            <a:extLst>
              <a:ext uri="{FF2B5EF4-FFF2-40B4-BE49-F238E27FC236}">
                <a16:creationId xmlns:a16="http://schemas.microsoft.com/office/drawing/2014/main" id="{F71EF418-2675-3DAA-D2B3-6AB6C1FCC15D}"/>
              </a:ext>
            </a:extLst>
          </p:cNvPr>
          <p:cNvSpPr/>
          <p:nvPr/>
        </p:nvSpPr>
        <p:spPr>
          <a:xfrm>
            <a:off x="3806045" y="4159187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964A4-E85C-26B1-4E56-990A3A44160D}"/>
              </a:ext>
            </a:extLst>
          </p:cNvPr>
          <p:cNvCxnSpPr/>
          <p:nvPr/>
        </p:nvCxnSpPr>
        <p:spPr>
          <a:xfrm>
            <a:off x="4972980" y="1677880"/>
            <a:ext cx="0" cy="3471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!!box1c">
            <a:extLst>
              <a:ext uri="{FF2B5EF4-FFF2-40B4-BE49-F238E27FC236}">
                <a16:creationId xmlns:a16="http://schemas.microsoft.com/office/drawing/2014/main" id="{AD8E1564-276E-8B5D-A039-DC3D302C5E7A}"/>
              </a:ext>
            </a:extLst>
          </p:cNvPr>
          <p:cNvSpPr/>
          <p:nvPr/>
        </p:nvSpPr>
        <p:spPr>
          <a:xfrm>
            <a:off x="6263676" y="2007835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0" name="!!box2c">
            <a:extLst>
              <a:ext uri="{FF2B5EF4-FFF2-40B4-BE49-F238E27FC236}">
                <a16:creationId xmlns:a16="http://schemas.microsoft.com/office/drawing/2014/main" id="{E6BE980C-4651-3718-7441-F195E5C5D975}"/>
              </a:ext>
            </a:extLst>
          </p:cNvPr>
          <p:cNvSpPr/>
          <p:nvPr/>
        </p:nvSpPr>
        <p:spPr>
          <a:xfrm>
            <a:off x="7188434" y="2007835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1" name="!!box3c">
            <a:extLst>
              <a:ext uri="{FF2B5EF4-FFF2-40B4-BE49-F238E27FC236}">
                <a16:creationId xmlns:a16="http://schemas.microsoft.com/office/drawing/2014/main" id="{23933A45-897D-6717-F159-2795245379E2}"/>
              </a:ext>
            </a:extLst>
          </p:cNvPr>
          <p:cNvSpPr/>
          <p:nvPr/>
        </p:nvSpPr>
        <p:spPr>
          <a:xfrm>
            <a:off x="5338918" y="2007835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6" name="!!box1d">
            <a:extLst>
              <a:ext uri="{FF2B5EF4-FFF2-40B4-BE49-F238E27FC236}">
                <a16:creationId xmlns:a16="http://schemas.microsoft.com/office/drawing/2014/main" id="{8A0ED3B8-72DD-4C1E-F60D-A98D15C556FC}"/>
              </a:ext>
            </a:extLst>
          </p:cNvPr>
          <p:cNvSpPr/>
          <p:nvPr/>
        </p:nvSpPr>
        <p:spPr>
          <a:xfrm>
            <a:off x="7188434" y="3083511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7" name="!!box3d">
            <a:extLst>
              <a:ext uri="{FF2B5EF4-FFF2-40B4-BE49-F238E27FC236}">
                <a16:creationId xmlns:a16="http://schemas.microsoft.com/office/drawing/2014/main" id="{D9244F70-F0CA-9A0D-26CC-CB4380BCCC37}"/>
              </a:ext>
            </a:extLst>
          </p:cNvPr>
          <p:cNvSpPr/>
          <p:nvPr/>
        </p:nvSpPr>
        <p:spPr>
          <a:xfrm>
            <a:off x="6263676" y="3083511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8" name="!!box2d">
            <a:extLst>
              <a:ext uri="{FF2B5EF4-FFF2-40B4-BE49-F238E27FC236}">
                <a16:creationId xmlns:a16="http://schemas.microsoft.com/office/drawing/2014/main" id="{3BED8FFA-DDBB-FE86-F2F6-1D8361A48967}"/>
              </a:ext>
            </a:extLst>
          </p:cNvPr>
          <p:cNvSpPr/>
          <p:nvPr/>
        </p:nvSpPr>
        <p:spPr>
          <a:xfrm>
            <a:off x="5338918" y="3083511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2" name="!!box1e">
            <a:extLst>
              <a:ext uri="{FF2B5EF4-FFF2-40B4-BE49-F238E27FC236}">
                <a16:creationId xmlns:a16="http://schemas.microsoft.com/office/drawing/2014/main" id="{DEB0CD88-A838-F446-E273-3E24274B3ADC}"/>
              </a:ext>
            </a:extLst>
          </p:cNvPr>
          <p:cNvSpPr/>
          <p:nvPr/>
        </p:nvSpPr>
        <p:spPr>
          <a:xfrm>
            <a:off x="7188434" y="4159187"/>
            <a:ext cx="777794" cy="690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3" name="!!box2e">
            <a:extLst>
              <a:ext uri="{FF2B5EF4-FFF2-40B4-BE49-F238E27FC236}">
                <a16:creationId xmlns:a16="http://schemas.microsoft.com/office/drawing/2014/main" id="{5686E852-B657-3DB8-B79A-36A558BF8D5E}"/>
              </a:ext>
            </a:extLst>
          </p:cNvPr>
          <p:cNvSpPr/>
          <p:nvPr/>
        </p:nvSpPr>
        <p:spPr>
          <a:xfrm>
            <a:off x="6263676" y="4159187"/>
            <a:ext cx="777794" cy="6909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4" name="!!box3e">
            <a:extLst>
              <a:ext uri="{FF2B5EF4-FFF2-40B4-BE49-F238E27FC236}">
                <a16:creationId xmlns:a16="http://schemas.microsoft.com/office/drawing/2014/main" id="{64C52164-0071-6B7B-96DA-5C7010086888}"/>
              </a:ext>
            </a:extLst>
          </p:cNvPr>
          <p:cNvSpPr/>
          <p:nvPr/>
        </p:nvSpPr>
        <p:spPr>
          <a:xfrm>
            <a:off x="5338918" y="4159187"/>
            <a:ext cx="777794" cy="6909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BA6D6-B31A-18A2-3E43-E7BDBBDCBDDA}"/>
              </a:ext>
            </a:extLst>
          </p:cNvPr>
          <p:cNvSpPr txBox="1"/>
          <p:nvPr/>
        </p:nvSpPr>
        <p:spPr>
          <a:xfrm>
            <a:off x="8490010" y="1732729"/>
            <a:ext cx="35814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could find the number</a:t>
            </a:r>
            <a:r>
              <a:rPr lang="en-GB" dirty="0"/>
              <a:t> </a:t>
            </a:r>
          </a:p>
          <a:p>
            <a:r>
              <a:rPr lang="en-GB" dirty="0"/>
              <a:t>of permutations of a </a:t>
            </a:r>
          </a:p>
          <a:p>
            <a:r>
              <a:rPr lang="en-GB" dirty="0"/>
              <a:t>sequence of n numbers by</a:t>
            </a:r>
            <a:r>
              <a:rPr lang="en-US" dirty="0"/>
              <a:t> </a:t>
            </a:r>
          </a:p>
          <a:p>
            <a:r>
              <a:rPr lang="en-US" dirty="0"/>
              <a:t>calculating n!</a:t>
            </a:r>
          </a:p>
          <a:p>
            <a:endParaRPr lang="en-US" dirty="0"/>
          </a:p>
          <a:p>
            <a:r>
              <a:rPr lang="en-US" dirty="0"/>
              <a:t>Therefore, since we have 3 </a:t>
            </a:r>
          </a:p>
          <a:p>
            <a:r>
              <a:rPr lang="en-US" dirty="0"/>
              <a:t>elements in this sequence, </a:t>
            </a:r>
          </a:p>
          <a:p>
            <a:r>
              <a:rPr lang="en-US" dirty="0"/>
              <a:t>to calculate it we find:</a:t>
            </a:r>
          </a:p>
          <a:p>
            <a:r>
              <a:rPr lang="en-US" dirty="0"/>
              <a:t>3! = 6</a:t>
            </a:r>
          </a:p>
          <a:p>
            <a:endParaRPr lang="en-US" dirty="0"/>
          </a:p>
          <a:p>
            <a:r>
              <a:rPr lang="en-US" dirty="0"/>
              <a:t>Giving us 6 unique sequences </a:t>
            </a:r>
          </a:p>
          <a:p>
            <a:r>
              <a:rPr lang="en-US" dirty="0"/>
              <a:t>or 6 permutations.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02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50-5861-27F3-6540-64FEE1D9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4F4-E0B3-33DC-8232-4965D6AB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9A3FFF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permsList = []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GB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GB" b="0" i="0" dirty="0">
                <a:solidFill>
                  <a:srgbClr val="76B53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perm(n - </a:t>
            </a:r>
            <a:r>
              <a:rPr lang="en-GB" b="0" i="0" dirty="0">
                <a:solidFill>
                  <a:srgbClr val="5BB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solidFill>
                  <a:srgbClr val="DBDEE1"/>
                </a:solidFill>
                <a:latin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+ 1):</a:t>
            </a:r>
          </a:p>
          <a:p>
            <a:pPr marL="0" indent="0">
              <a:buNone/>
            </a:pPr>
            <a:r>
              <a:rPr lang="en-GB" dirty="0">
                <a:solidFill>
                  <a:srgbClr val="DBDEE1"/>
                </a:solidFill>
                <a:latin typeface="Consolas" panose="020B0609020204030204" pitchFamily="49" charset="0"/>
              </a:rPr>
              <a:t>			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.append(i[:j] + </a:t>
            </a:r>
            <a:r>
              <a:rPr lang="en-GB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(n) + i[j:])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GB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permsList</a:t>
            </a:r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(perm(</a:t>
            </a:r>
            <a:r>
              <a:rPr lang="en-GB" dirty="0">
                <a:solidFill>
                  <a:srgbClr val="5BB1FF"/>
                </a:solidFill>
                <a:latin typeface="Consolas" panose="020B0609020204030204" pitchFamily="49" charset="0"/>
              </a:rPr>
              <a:t>3</a:t>
            </a:r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296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1065</TotalTime>
  <Words>1667</Words>
  <Application>Microsoft Office PowerPoint</Application>
  <PresentationFormat>Widescreen</PresentationFormat>
  <Paragraphs>364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Consolas</vt:lpstr>
      <vt:lpstr>Wingdings 3</vt:lpstr>
      <vt:lpstr>Wisp</vt:lpstr>
      <vt:lpstr>Permutations (Using Decrease and Conquer)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Code:</vt:lpstr>
      <vt:lpstr>Python Code:</vt:lpstr>
      <vt:lpstr>Python Code:</vt:lpstr>
      <vt:lpstr>Python Code:</vt:lpstr>
      <vt:lpstr>Python Code:</vt:lpstr>
      <vt:lpstr>Python Code:</vt:lpstr>
      <vt:lpstr>Python Code:</vt:lpstr>
      <vt:lpstr>Python Code:</vt:lpstr>
      <vt:lpstr>Python Code:</vt:lpstr>
      <vt:lpstr>Analysis of Time Complexity</vt:lpstr>
      <vt:lpstr>Analysis of Time Complexity</vt:lpstr>
      <vt:lpstr>Analysis of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Permutations (Using Decrease and Conquer)</dc:title>
  <dc:creator>Aboody</dc:creator>
  <cp:lastModifiedBy>Aboody</cp:lastModifiedBy>
  <cp:revision>7</cp:revision>
  <dcterms:created xsi:type="dcterms:W3CDTF">2023-12-29T16:38:38Z</dcterms:created>
  <dcterms:modified xsi:type="dcterms:W3CDTF">2023-12-31T09:03:50Z</dcterms:modified>
</cp:coreProperties>
</file>