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7" r:id="rId3"/>
    <p:sldId id="271" r:id="rId4"/>
    <p:sldId id="278" r:id="rId5"/>
    <p:sldId id="283" r:id="rId6"/>
    <p:sldId id="284" r:id="rId7"/>
    <p:sldId id="279" r:id="rId8"/>
    <p:sldId id="280" r:id="rId9"/>
    <p:sldId id="282" r:id="rId10"/>
    <p:sldId id="281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7"/>
    <p:restoredTop sz="94667"/>
  </p:normalViewPr>
  <p:slideViewPr>
    <p:cSldViewPr snapToGrid="0" snapToObjects="1">
      <p:cViewPr>
        <p:scale>
          <a:sx n="200" d="100"/>
          <a:sy n="200" d="100"/>
        </p:scale>
        <p:origin x="33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CEDD8-EE01-2547-B7C9-E38E8EE98135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D079F-D4B9-5549-AC10-BDF83F0E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7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chapter explores the most common approaches by which researchers incorporate human </a:t>
            </a:r>
            <a:r>
              <a:rPr lang="en-US" dirty="0" err="1"/>
              <a:t>behaviour</a:t>
            </a:r>
            <a:r>
              <a:rPr lang="en-US" dirty="0"/>
              <a:t> into agent-based models. We explain why it can be necessary to model human </a:t>
            </a:r>
            <a:r>
              <a:rPr lang="en-US" dirty="0" err="1"/>
              <a:t>behaviour</a:t>
            </a:r>
            <a:r>
              <a:rPr lang="en-US" dirty="0"/>
              <a:t> and the main considerations that the researcher needs to be aware of when developing an agent-based model.  From this, we present an overview of the two main broad approaches, mathematical and conceptual cognitive models when it comes to modelling human </a:t>
            </a:r>
            <a:r>
              <a:rPr lang="en-US" dirty="0" err="1"/>
              <a:t>behaviour</a:t>
            </a:r>
            <a:r>
              <a:rPr lang="en-US" dirty="0"/>
              <a:t> in agent-based models.  We supplement this discussion with two case-studies that provide examples of how these approaches can be implemented, both examples have the model code available that can be downloaded and experimented with. The chapter finishes with a discussion of some of the thorny issues that researchers need to be aware of when attempting to simulate </a:t>
            </a:r>
            <a:r>
              <a:rPr lang="en-US" dirty="0" err="1"/>
              <a:t>behaviour</a:t>
            </a:r>
            <a:r>
              <a:rPr lang="en-US" dirty="0"/>
              <a:t> within agent-based models.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D079F-D4B9-5549-AC10-BDF83F0E80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4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7.1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Behavioural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complexity plotted against environmental complexity for selected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D079F-D4B9-5549-AC10-BDF83F0E8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80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Heuristic model of route choice: (A) breakdown of space into a hierarchy, differentiating regional, node-based, and road segment-based decision-making; (B) an</a:t>
            </a:r>
          </a:p>
          <a:p>
            <a:r>
              <a:rPr lang="en-US" dirty="0"/>
              <a:t>example route choice process, where different heuristic rule sets are engaged at each level of the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D079F-D4B9-5549-AC10-BDF83F0E8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D079F-D4B9-5549-AC10-BDF83F0E8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87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7A16-E78A-BE4A-AC43-8512E7D93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F38C8-365B-CA4F-B19D-567E737B1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28210-3A32-5F42-B6C1-4EC72857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277F9-D1A2-9843-B607-FCC14A03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80A87-2C80-A64B-87FB-EF30B3D8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5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44AF-4076-ED4B-B391-C5A3489C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2274F-54BF-764B-B515-33F41ADD7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3412C-0D19-274E-9402-8A7B8556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34415-ED19-A445-BD68-A64A25C0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3F4D4-B881-F34A-81D6-2E0313F6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434B5-95B9-8F45-9704-269CFCDE3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99913-B6B0-7C48-9E46-20EC11E0D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55D2-ADC8-E348-B484-18FD79F5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7F7AC-E50A-D649-85D6-DB77ADB2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89C60-9BE1-C544-82FC-951DBED5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72FB-6E84-2F49-8A51-0972418C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1C8D-6F5A-7D47-9201-3E7B6F545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AB3CC-E7E0-6340-B3A4-F00DB09C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37D03-AC59-D14F-9507-84D84690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9326-81CE-0942-A45E-A9A8005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9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8158-F8C2-434F-AD68-D86B3031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BB0E7-5DE5-0D42-9359-2B7E8DAA3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0A837-B060-AA46-AA08-6F233B11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EE10B-C123-1B45-B864-6B8D5BE9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C4B6-2F8B-CA45-99D7-D48C1C99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2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530F-2ABB-F741-86CD-02B983C4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B270D-31DF-824D-AAC7-1A8C490EB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55378-871B-074A-9340-5A273CC14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1FB1B-E7C3-3547-A1B6-22B90A24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ECCE9-7B6F-4948-8417-3E618E85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C9493-26BA-D644-84CB-6514BD19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FA1D-0768-FC4F-B75B-EDE0297E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D8327-4932-5241-83AC-C7F223825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29289-DA97-FA4F-883B-1C08A606C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275AA-C108-7C4D-9250-CEC009533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4C786-F911-8F45-B48E-D4C85A8F3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78C52-1C7D-8B4B-BA4A-CE1D6F06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D7468-D98E-E146-8C11-566E6814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284EF-707E-DC42-ACCE-D4654F57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4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0226-982E-E240-BF1F-97AC71D0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30596-EF95-C943-9C4C-04001C8B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BA8BC-065B-2742-86D8-3DAEEF7D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D01E8-BA1E-A747-8D70-06295507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3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8AFC9-2394-FA4D-997A-E88CEA27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573A5-1335-AE42-BF09-1FCBDAAF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33E51-7F7D-CE46-8B95-7568215B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9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48E5-E07D-1743-B852-D6ECD310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BEEA-F298-024B-95FB-9C751B77E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6EB14-9D0B-2648-B3DB-11824B88B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76687-76B2-4140-83AC-8536F4E9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96F32-9D50-C041-B009-75800376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142CE-848C-BD4E-8A40-32AB7BD0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2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99C7-4255-864E-8B0F-406D4E83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CA03A-A409-8347-90BF-5F664DFFD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50B80-F53D-A846-921D-8A929C4D1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6D389-B843-E349-8890-DA1714FA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AB3BD-8BDF-0E40-A12B-116E4261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31EEB-3496-6746-BF21-5BF059F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9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B2A93-86B7-724F-A8E8-70A991C7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B9F64-2C6A-CE48-AB9D-FB7CE41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B4216-D3B6-004E-8D9D-334728146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26AB7-C146-8643-AC32-1D896C71A7F3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42FF-E815-B64D-B6D5-E2973185B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4E5B1-99C5-FF4A-8E8B-D292DC770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9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mgis/abmgis/tree/master/Chapter07-ModellingHumanBehaviour/Models/Store_choice_mode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8F3E04-0CF2-7040-A837-19F28CF7E8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47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54A01-461C-1045-AC9B-35DD625CB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8" y="640082"/>
            <a:ext cx="6274591" cy="3351602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Chapter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A411C-5F1C-D542-A211-0F0D7F10F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7327" y="4156276"/>
            <a:ext cx="6274592" cy="2061645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Modelling Human Behavior</a:t>
            </a:r>
          </a:p>
        </p:txBody>
      </p:sp>
    </p:spTree>
    <p:extLst>
      <p:ext uri="{BB962C8B-B14F-4D97-AF65-F5344CB8AC3E}">
        <p14:creationId xmlns:p14="http://schemas.microsoft.com/office/powerpoint/2010/main" val="27190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A1B7-101A-944D-97B2-E8228E2EA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spatial environment created within NetLogo that the consumer agents occupy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226CEB4-AA66-534F-8715-2B932006D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3150" y="1951020"/>
            <a:ext cx="4305300" cy="45418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13B193-4EDA-2243-A5E9-52681C7838E4}"/>
              </a:ext>
            </a:extLst>
          </p:cNvPr>
          <p:cNvSpPr txBox="1"/>
          <p:nvPr/>
        </p:nvSpPr>
        <p:spPr>
          <a:xfrm>
            <a:off x="8413750" y="6192793"/>
            <a:ext cx="44831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Model Available at: </a:t>
            </a:r>
            <a:r>
              <a:rPr lang="en-US" sz="1100" dirty="0">
                <a:hlinkClick r:id="rId3"/>
              </a:rPr>
              <a:t>https://github.com/abmgis/abmgis/tree/master/Chapter07-ModellingHumanBehaviour/Models/Store_choice_model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6027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6DD0-86E4-FA49-89FF-A559DD8C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high-level representation of the resident agent </a:t>
            </a:r>
            <a:r>
              <a:rPr lang="en-US" dirty="0" err="1"/>
              <a:t>behaviour</a:t>
            </a:r>
            <a:r>
              <a:rPr lang="en-US" dirty="0"/>
              <a:t> incorporated into the PECS framework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CE3198-918E-1A46-B06C-648BCC5DF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74630" y="1825625"/>
            <a:ext cx="544273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C121D0-6E08-8B48-B51A-14ED2387AEA2}"/>
              </a:ext>
            </a:extLst>
          </p:cNvPr>
          <p:cNvSpPr txBox="1"/>
          <p:nvPr/>
        </p:nvSpPr>
        <p:spPr>
          <a:xfrm>
            <a:off x="2406649" y="6380163"/>
            <a:ext cx="737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Pires and Crooks, 2017, which was adapted in turn from Schmidt, 2000)</a:t>
            </a:r>
          </a:p>
        </p:txBody>
      </p:sp>
    </p:spTree>
    <p:extLst>
      <p:ext uri="{BB962C8B-B14F-4D97-AF65-F5344CB8AC3E}">
        <p14:creationId xmlns:p14="http://schemas.microsoft.com/office/powerpoint/2010/main" val="26717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8DDA-2150-1147-B1F2-04571D79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CC874-872D-FA48-A5E3-8BFAA4878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578F-1A2D-8044-826D-BBA63371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900AC-8ACD-6646-9D46-F69F5E911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00FDCB5-B244-EB46-81EF-C18209F3D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716"/>
          <a:stretch/>
        </p:blipFill>
        <p:spPr>
          <a:xfrm>
            <a:off x="5839516" y="2710187"/>
            <a:ext cx="6352484" cy="3782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CB3D15-52A8-3146-AF68-497FCFEE8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96" y="1247671"/>
            <a:ext cx="10972800" cy="13255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Behavioural</a:t>
            </a:r>
            <a:r>
              <a:rPr lang="en-US" dirty="0"/>
              <a:t> complexity plotted against environmental complexity for selected applications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1D4F49C-BDA5-C44A-A363-2B10A0AE3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6613"/>
          <a:stretch/>
        </p:blipFill>
        <p:spPr>
          <a:xfrm>
            <a:off x="177486" y="2573234"/>
            <a:ext cx="6000010" cy="4033941"/>
          </a:xfrm>
        </p:spPr>
      </p:pic>
    </p:spTree>
    <p:extLst>
      <p:ext uri="{BB962C8B-B14F-4D97-AF65-F5344CB8AC3E}">
        <p14:creationId xmlns:p14="http://schemas.microsoft.com/office/powerpoint/2010/main" val="377604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EE9D-6B5B-2D47-84E0-12965BAB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five main dimensions for distinguishing agent architectures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68DB22-ECF0-F149-9196-2225CEADC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90688"/>
            <a:ext cx="9753600" cy="4859001"/>
          </a:xfrm>
        </p:spPr>
      </p:pic>
    </p:spTree>
    <p:extLst>
      <p:ext uri="{BB962C8B-B14F-4D97-AF65-F5344CB8AC3E}">
        <p14:creationId xmlns:p14="http://schemas.microsoft.com/office/powerpoint/2010/main" val="425353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B3DB3A9-948A-6841-A82E-C8886A68F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11"/>
          <a:stretch/>
        </p:blipFill>
        <p:spPr>
          <a:xfrm rot="5400000">
            <a:off x="1631134" y="1830295"/>
            <a:ext cx="3459786" cy="6595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7EDF51-515A-594D-A2D6-12E8541B0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100" y="2006870"/>
            <a:ext cx="49149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Overview of the key assumptions and application areas of popular theories used in representing </a:t>
            </a:r>
            <a:r>
              <a:rPr lang="en-US" dirty="0" err="1"/>
              <a:t>behaviour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8D32DF-072D-E943-9CAC-BF2C13E3A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466" r="4270"/>
          <a:stretch/>
        </p:blipFill>
        <p:spPr>
          <a:xfrm rot="5400000">
            <a:off x="1850561" y="-1475846"/>
            <a:ext cx="3141865" cy="6474693"/>
          </a:xfrm>
        </p:spPr>
      </p:pic>
    </p:spTree>
    <p:extLst>
      <p:ext uri="{BB962C8B-B14F-4D97-AF65-F5344CB8AC3E}">
        <p14:creationId xmlns:p14="http://schemas.microsoft.com/office/powerpoint/2010/main" val="121214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D82B-890D-1148-9DBE-0C9B2A2F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patterns of segregation from different threshold levels</a:t>
            </a:r>
          </a:p>
        </p:txBody>
      </p:sp>
      <p:pic>
        <p:nvPicPr>
          <p:cNvPr id="5" name="Content Placeholder 4" descr="A close up of a screen&#10;&#10;Description automatically generated">
            <a:extLst>
              <a:ext uri="{FF2B5EF4-FFF2-40B4-BE49-F238E27FC236}">
                <a16:creationId xmlns:a16="http://schemas.microsoft.com/office/drawing/2014/main" id="{8008FFE9-CA9E-C143-9E59-82F5D3D58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673" y="2210594"/>
            <a:ext cx="11238877" cy="3098006"/>
          </a:xfrm>
        </p:spPr>
      </p:pic>
    </p:spTree>
    <p:extLst>
      <p:ext uri="{BB962C8B-B14F-4D97-AF65-F5344CB8AC3E}">
        <p14:creationId xmlns:p14="http://schemas.microsoft.com/office/powerpoint/2010/main" val="43332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F863-75D9-3B44-8838-9F65E528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model of route choice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77B9F937-AA99-CE42-A5E2-4230FA563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9900" y="1406525"/>
            <a:ext cx="807219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1C4D85-1966-4C49-A1B3-78AF2A224521}"/>
              </a:ext>
            </a:extLst>
          </p:cNvPr>
          <p:cNvSpPr txBox="1"/>
          <p:nvPr/>
        </p:nvSpPr>
        <p:spPr>
          <a:xfrm>
            <a:off x="279401" y="6119336"/>
            <a:ext cx="1191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 breakdown of space into a hierarchy, differentiating regional, node-based, and road segment-based decision-making; (B) an example route choice process, where different heuristic rule sets are engaged at each level of the hierarchy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129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D1DC-5510-7A4E-BF83-CC2C14FB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customer group characteristics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780041-0B4D-D94D-A0E8-6C8306094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900" y="1690688"/>
            <a:ext cx="8458200" cy="4887982"/>
          </a:xfrm>
        </p:spPr>
      </p:pic>
    </p:spTree>
    <p:extLst>
      <p:ext uri="{BB962C8B-B14F-4D97-AF65-F5344CB8AC3E}">
        <p14:creationId xmlns:p14="http://schemas.microsoft.com/office/powerpoint/2010/main" val="2892769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370</Words>
  <Application>Microsoft Macintosh PowerPoint</Application>
  <PresentationFormat>Widescreen</PresentationFormat>
  <Paragraphs>24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Chapter 7</vt:lpstr>
      <vt:lpstr>Learning Objectives</vt:lpstr>
      <vt:lpstr>Introduction</vt:lpstr>
      <vt:lpstr>Behavioural complexity plotted against environmental complexity for selected applications  </vt:lpstr>
      <vt:lpstr>The five main dimensions for distinguishing agent architectures</vt:lpstr>
      <vt:lpstr>Overview of the key assumptions and application areas of popular theories used in representing behaviour</vt:lpstr>
      <vt:lpstr>Resulting patterns of segregation from different threshold levels</vt:lpstr>
      <vt:lpstr>Heuristic model of route choice</vt:lpstr>
      <vt:lpstr>Summary of customer group characteristics</vt:lpstr>
      <vt:lpstr>Basic spatial environment created within NetLogo that the consumer agents occupy</vt:lpstr>
      <vt:lpstr>A high-level representation of the resident agent behaviour incorporated into the PECS framework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 Crooks</dc:creator>
  <cp:lastModifiedBy>Andrew T Crooks</cp:lastModifiedBy>
  <cp:revision>9</cp:revision>
  <dcterms:created xsi:type="dcterms:W3CDTF">2018-07-16T13:06:35Z</dcterms:created>
  <dcterms:modified xsi:type="dcterms:W3CDTF">2019-12-16T17:55:09Z</dcterms:modified>
</cp:coreProperties>
</file>