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8" r:id="rId2"/>
    <p:sldId id="259" r:id="rId3"/>
    <p:sldId id="260" r:id="rId4"/>
    <p:sldId id="298" r:id="rId5"/>
    <p:sldId id="299" r:id="rId6"/>
    <p:sldId id="300" r:id="rId7"/>
    <p:sldId id="301"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1"/>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CA7CF-F6E1-694A-AE08-36DF3A0267ED}" type="datetimeFigureOut">
              <a:rPr lang="en-GB" smtClean="0"/>
              <a:t>26/01/2020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BFBAE-1937-084A-BA5B-4C55D6D09018}" type="slidenum">
              <a:rPr lang="en-GB" smtClean="0"/>
              <a:t>‹#›</a:t>
            </a:fld>
            <a:endParaRPr lang="en-GB"/>
          </a:p>
        </p:txBody>
      </p:sp>
    </p:spTree>
    <p:extLst>
      <p:ext uri="{BB962C8B-B14F-4D97-AF65-F5344CB8AC3E}">
        <p14:creationId xmlns:p14="http://schemas.microsoft.com/office/powerpoint/2010/main" val="32903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897965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9396A-BC3D-F64E-AE0F-11F65C472FC4}" type="slidenum">
              <a:rPr lang="en-US" smtClean="0"/>
              <a:t>4</a:t>
            </a:fld>
            <a:endParaRPr lang="en-US"/>
          </a:p>
        </p:txBody>
      </p:sp>
    </p:spTree>
    <p:extLst>
      <p:ext uri="{BB962C8B-B14F-4D97-AF65-F5344CB8AC3E}">
        <p14:creationId xmlns:p14="http://schemas.microsoft.com/office/powerpoint/2010/main" val="334169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1/26/20</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1/26/20</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bmgis/abmgis/tree/master/Chapter06-IntegratingABMandGIS/Models/Rainf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6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Integrating Agent-Based Models and GIS</a:t>
            </a:r>
          </a:p>
        </p:txBody>
      </p:sp>
    </p:spTree>
    <p:extLst>
      <p:ext uri="{BB962C8B-B14F-4D97-AF65-F5344CB8AC3E}">
        <p14:creationId xmlns:p14="http://schemas.microsoft.com/office/powerpoint/2010/main" val="59517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B676-44AA-114E-8F58-EA5C3977155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7370AD-0F2E-7B4F-9A63-AEC310B7AB6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0855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5825-A46F-AE41-A652-46BA3E7DD4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DD0BAD-3BA5-C44B-BCD5-9C641BE19990}"/>
              </a:ext>
            </a:extLst>
          </p:cNvPr>
          <p:cNvSpPr>
            <a:spLocks noGrp="1"/>
          </p:cNvSpPr>
          <p:nvPr>
            <p:ph idx="1"/>
          </p:nvPr>
        </p:nvSpPr>
        <p:spPr/>
        <p:txBody>
          <a:bodyPr>
            <a:normAutofit fontScale="55000" lnSpcReduction="20000"/>
          </a:bodyPr>
          <a:lstStyle/>
          <a:p>
            <a:r>
              <a:rPr lang="en-US" dirty="0"/>
              <a:t>Box 6.2 NetLogo’s GIS extension</a:t>
            </a:r>
          </a:p>
          <a:p>
            <a:r>
              <a:rPr lang="en-US" dirty="0"/>
              <a:t>NetLogo’s GIS extension provides support for reading both vector data (in</a:t>
            </a:r>
          </a:p>
          <a:p>
            <a:r>
              <a:rPr lang="en-US" dirty="0"/>
              <a:t>the form of ESRI shapefiles) and raster data (in the form of ESRI ASCII grid</a:t>
            </a:r>
          </a:p>
          <a:p>
            <a:r>
              <a:rPr lang="en-US" dirty="0"/>
              <a:t>files). The NetLogo documentation states: ‘This extension adds GIS</a:t>
            </a:r>
          </a:p>
          <a:p>
            <a:r>
              <a:rPr lang="en-US" dirty="0"/>
              <a:t>(Geographic Information Systems) support to NetLogo. It provides the ability</a:t>
            </a:r>
          </a:p>
          <a:p>
            <a:r>
              <a:rPr lang="en-US" dirty="0"/>
              <a:t>to load vector GIS data (points, lines, and polygons), and raster GIS data</a:t>
            </a:r>
          </a:p>
          <a:p>
            <a:r>
              <a:rPr lang="en-US" dirty="0"/>
              <a:t>(grids) into your model.’</a:t>
            </a:r>
          </a:p>
          <a:p>
            <a:r>
              <a:rPr lang="en-US" dirty="0"/>
              <a:t>As with all NetLogo extensions, the model needs to ‘activate’ it with the</a:t>
            </a:r>
          </a:p>
          <a:p>
            <a:r>
              <a:rPr lang="en-US" dirty="0"/>
              <a:t>following line at the beginning of the model code:</a:t>
            </a:r>
          </a:p>
          <a:p>
            <a:r>
              <a:rPr lang="en-US" dirty="0"/>
              <a:t>extensions [</a:t>
            </a:r>
            <a:r>
              <a:rPr lang="en-US" dirty="0" err="1"/>
              <a:t>gis</a:t>
            </a:r>
            <a:r>
              <a:rPr lang="en-US" dirty="0"/>
              <a:t>]</a:t>
            </a:r>
          </a:p>
          <a:p>
            <a:r>
              <a:rPr lang="en-US" dirty="0"/>
              <a:t>For more information about the functionality provided by the GIS extension,</a:t>
            </a:r>
          </a:p>
          <a:p>
            <a:r>
              <a:rPr lang="en-US" dirty="0"/>
              <a:t>refer to the documentation at https://</a:t>
            </a:r>
            <a:r>
              <a:rPr lang="en-US" dirty="0" err="1"/>
              <a:t>ccl.northwestern</a:t>
            </a:r>
            <a:r>
              <a:rPr lang="en-US" dirty="0"/>
              <a:t>.</a:t>
            </a:r>
          </a:p>
          <a:p>
            <a:r>
              <a:rPr lang="en-US" dirty="0" err="1"/>
              <a:t>edu</a:t>
            </a:r>
            <a:r>
              <a:rPr lang="en-US" dirty="0"/>
              <a:t>/</a:t>
            </a:r>
            <a:r>
              <a:rPr lang="en-US" dirty="0" err="1"/>
              <a:t>netlogo</a:t>
            </a:r>
            <a:r>
              <a:rPr lang="en-US" dirty="0"/>
              <a:t>/docs/</a:t>
            </a:r>
            <a:r>
              <a:rPr lang="en-US" dirty="0" err="1"/>
              <a:t>gis.html</a:t>
            </a:r>
            <a:r>
              <a:rPr lang="en-US" dirty="0"/>
              <a:t>. For detailed code examples, see</a:t>
            </a:r>
          </a:p>
          <a:p>
            <a:r>
              <a:rPr lang="en-US" dirty="0"/>
              <a:t>Section 6.4.1 (raster) and Section 6.4.2 (vector).</a:t>
            </a:r>
          </a:p>
          <a:p>
            <a:endParaRPr lang="en-US" dirty="0"/>
          </a:p>
        </p:txBody>
      </p:sp>
    </p:spTree>
    <p:extLst>
      <p:ext uri="{BB962C8B-B14F-4D97-AF65-F5344CB8AC3E}">
        <p14:creationId xmlns:p14="http://schemas.microsoft.com/office/powerpoint/2010/main" val="417567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938D-854A-AC45-B0F3-2087F783917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600"/>
              <a:t>A simple hydrological model in which rain falls from the sky and flows downhill</a:t>
            </a:r>
          </a:p>
        </p:txBody>
      </p:sp>
      <p:sp>
        <p:nvSpPr>
          <p:cNvPr id="3" name="Content Placeholder 2">
            <a:extLst>
              <a:ext uri="{FF2B5EF4-FFF2-40B4-BE49-F238E27FC236}">
                <a16:creationId xmlns:a16="http://schemas.microsoft.com/office/drawing/2014/main" id="{AE8C84BB-FC75-6B4B-B74F-B375B22935C6}"/>
              </a:ext>
            </a:extLst>
          </p:cNvPr>
          <p:cNvSpPr>
            <a:spLocks noGrp="1"/>
          </p:cNvSpPr>
          <p:nvPr>
            <p:ph idx="1"/>
          </p:nvPr>
        </p:nvSpPr>
        <p:spPr>
          <a:xfrm>
            <a:off x="643468" y="2638043"/>
            <a:ext cx="3363974" cy="3415623"/>
          </a:xfrm>
        </p:spPr>
        <p:txBody>
          <a:bodyPr>
            <a:normAutofit/>
          </a:bodyPr>
          <a:lstStyle/>
          <a:p>
            <a:r>
              <a:rPr lang="en-US" sz="1700"/>
              <a:t>(A) initial starting conditions where the blue dots represent agents (i.e. water) and the underlying digital elevation model; </a:t>
            </a:r>
          </a:p>
          <a:p>
            <a:r>
              <a:rPr lang="en-US" sz="1700"/>
              <a:t>(B) over time rain accumulates in Crater Lake;</a:t>
            </a:r>
          </a:p>
          <a:p>
            <a:r>
              <a:rPr lang="en-US" sz="1700"/>
              <a:t>(C) water depth at time step 500 and </a:t>
            </a:r>
          </a:p>
          <a:p>
            <a:r>
              <a:rPr lang="en-US" sz="1700"/>
              <a:t>(D) the corresponding water;</a:t>
            </a:r>
          </a:p>
          <a:p>
            <a:r>
              <a:rPr lang="en-US" sz="1700"/>
              <a:t>(E) Crater Lake has enough water for it to discharge.</a:t>
            </a:r>
          </a:p>
        </p:txBody>
      </p:sp>
      <p:pic>
        <p:nvPicPr>
          <p:cNvPr id="4" name="Content Placeholder 4" descr="A screenshot of a cell phone&#10;&#10;Description automatically generated">
            <a:extLst>
              <a:ext uri="{FF2B5EF4-FFF2-40B4-BE49-F238E27FC236}">
                <a16:creationId xmlns:a16="http://schemas.microsoft.com/office/drawing/2014/main" id="{410194CC-D3C2-DE4A-8C27-84F215CDB1EA}"/>
              </a:ext>
            </a:extLst>
          </p:cNvPr>
          <p:cNvPicPr>
            <a:picLocks noChangeAspect="1"/>
          </p:cNvPicPr>
          <p:nvPr/>
        </p:nvPicPr>
        <p:blipFill>
          <a:blip r:embed="rId3"/>
          <a:stretch>
            <a:fillRect/>
          </a:stretch>
        </p:blipFill>
        <p:spPr>
          <a:xfrm>
            <a:off x="5366538" y="643467"/>
            <a:ext cx="6113219" cy="5410199"/>
          </a:xfrm>
          <a:prstGeom prst="rect">
            <a:avLst/>
          </a:prstGeom>
        </p:spPr>
      </p:pic>
      <p:sp>
        <p:nvSpPr>
          <p:cNvPr id="5" name="TextBox 4">
            <a:extLst>
              <a:ext uri="{FF2B5EF4-FFF2-40B4-BE49-F238E27FC236}">
                <a16:creationId xmlns:a16="http://schemas.microsoft.com/office/drawing/2014/main" id="{7497E446-ACFD-E54F-BF5E-504C9D81B169}"/>
              </a:ext>
            </a:extLst>
          </p:cNvPr>
          <p:cNvSpPr txBox="1"/>
          <p:nvPr/>
        </p:nvSpPr>
        <p:spPr>
          <a:xfrm>
            <a:off x="5366538" y="6309334"/>
            <a:ext cx="3354060" cy="369332"/>
          </a:xfrm>
          <a:prstGeom prst="rect">
            <a:avLst/>
          </a:prstGeom>
          <a:noFill/>
        </p:spPr>
        <p:txBody>
          <a:bodyPr wrap="none" rtlCol="0">
            <a:spAutoFit/>
          </a:bodyPr>
          <a:lstStyle/>
          <a:p>
            <a:r>
              <a:rPr lang="en-US" dirty="0">
                <a:solidFill>
                  <a:schemeClr val="bg1"/>
                </a:solidFill>
                <a:hlinkClick r:id="rId4"/>
              </a:rPr>
              <a:t>Click here to download the model</a:t>
            </a:r>
            <a:endParaRPr lang="en-US" dirty="0">
              <a:solidFill>
                <a:schemeClr val="bg1"/>
              </a:solidFill>
            </a:endParaRPr>
          </a:p>
        </p:txBody>
      </p:sp>
      <p:sp>
        <p:nvSpPr>
          <p:cNvPr id="6" name="TextBox 5">
            <a:extLst>
              <a:ext uri="{FF2B5EF4-FFF2-40B4-BE49-F238E27FC236}">
                <a16:creationId xmlns:a16="http://schemas.microsoft.com/office/drawing/2014/main" id="{DAA81B3E-1280-5C49-896D-FD1B95257CC6}"/>
              </a:ext>
            </a:extLst>
          </p:cNvPr>
          <p:cNvSpPr txBox="1"/>
          <p:nvPr/>
        </p:nvSpPr>
        <p:spPr>
          <a:xfrm>
            <a:off x="8799929" y="4345854"/>
            <a:ext cx="2919984" cy="2031325"/>
          </a:xfrm>
          <a:prstGeom prst="rect">
            <a:avLst/>
          </a:prstGeom>
          <a:noFill/>
        </p:spPr>
        <p:txBody>
          <a:bodyPr wrap="square" rtlCol="0">
            <a:spAutoFit/>
          </a:bodyPr>
          <a:lstStyle/>
          <a:p>
            <a:r>
              <a:rPr lang="en-US" dirty="0"/>
              <a:t>Experiment with the Rainfall model, which is available in the accompanying</a:t>
            </a:r>
          </a:p>
          <a:p>
            <a:r>
              <a:rPr lang="en-US" dirty="0"/>
              <a:t>material. If you change the landscape (</a:t>
            </a:r>
            <a:r>
              <a:rPr lang="en-US" dirty="0" err="1"/>
              <a:t>MapType</a:t>
            </a:r>
            <a:r>
              <a:rPr lang="en-US" dirty="0"/>
              <a:t>) to Flat, Cone, and Hill, does the water behave as expected?</a:t>
            </a:r>
          </a:p>
        </p:txBody>
      </p:sp>
    </p:spTree>
    <p:extLst>
      <p:ext uri="{BB962C8B-B14F-4D97-AF65-F5344CB8AC3E}">
        <p14:creationId xmlns:p14="http://schemas.microsoft.com/office/powerpoint/2010/main" val="411477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7564-773A-D54C-83C1-2FD46DF3BF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569571-178C-9040-BEB5-D058466BE80F}"/>
              </a:ext>
            </a:extLst>
          </p:cNvPr>
          <p:cNvSpPr>
            <a:spLocks noGrp="1"/>
          </p:cNvSpPr>
          <p:nvPr>
            <p:ph idx="1"/>
          </p:nvPr>
        </p:nvSpPr>
        <p:spPr/>
        <p:txBody>
          <a:bodyPr>
            <a:normAutofit/>
          </a:bodyPr>
          <a:lstStyle/>
          <a:p>
            <a:r>
              <a:rPr lang="en-US" dirty="0"/>
              <a:t>It is also necessary to define some global variables and some turtle and patch variables. </a:t>
            </a:r>
          </a:p>
          <a:p>
            <a:r>
              <a:rPr lang="en-US" dirty="0"/>
              <a:t>In particular, note the </a:t>
            </a:r>
            <a:r>
              <a:rPr lang="en-US" dirty="0">
                <a:latin typeface="Courier" pitchFamily="2" charset="0"/>
              </a:rPr>
              <a:t>elevation-dataset</a:t>
            </a:r>
            <a:r>
              <a:rPr lang="en-US" dirty="0"/>
              <a:t> global variable (this is used to store the raster GIS data) and the </a:t>
            </a:r>
            <a:r>
              <a:rPr lang="en-US" dirty="0">
                <a:latin typeface="Courier" pitchFamily="2" charset="0"/>
              </a:rPr>
              <a:t>elevation</a:t>
            </a:r>
            <a:r>
              <a:rPr lang="en-US" dirty="0"/>
              <a:t> patch variables (these are used to keep track of the initial elevation and current elevation once water starts to flow onto each patch).</a:t>
            </a:r>
          </a:p>
          <a:p>
            <a:r>
              <a:rPr lang="en-US" dirty="0"/>
              <a:t>Next it is necessary to read the DEM data. They are stored as an .</a:t>
            </a:r>
            <a:r>
              <a:rPr lang="en-US" dirty="0" err="1"/>
              <a:t>asc</a:t>
            </a:r>
            <a:r>
              <a:rPr lang="en-US" dirty="0"/>
              <a:t> file. This is a common raster format used by most GIS applications</a:t>
            </a:r>
          </a:p>
        </p:txBody>
      </p:sp>
    </p:spTree>
    <p:extLst>
      <p:ext uri="{BB962C8B-B14F-4D97-AF65-F5344CB8AC3E}">
        <p14:creationId xmlns:p14="http://schemas.microsoft.com/office/powerpoint/2010/main" val="164537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DF82-6040-6D4C-9F90-0438B34C1C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CD4CE7-234E-704E-978D-ED3EC2A74325}"/>
              </a:ext>
            </a:extLst>
          </p:cNvPr>
          <p:cNvSpPr>
            <a:spLocks noGrp="1"/>
          </p:cNvSpPr>
          <p:nvPr>
            <p:ph idx="1"/>
          </p:nvPr>
        </p:nvSpPr>
        <p:spPr>
          <a:xfrm>
            <a:off x="838200" y="1825625"/>
            <a:ext cx="10515600" cy="2575687"/>
          </a:xfrm>
        </p:spPr>
        <p:txBody>
          <a:bodyPr>
            <a:normAutofit fontScale="92500" lnSpcReduction="10000"/>
          </a:bodyPr>
          <a:lstStyle/>
          <a:p>
            <a:r>
              <a:rPr lang="en-US" dirty="0"/>
              <a:t>To load the DEM data into NetLogo it is first necessary to resize the model environment so that there is precisely one NetLogo patch per raster pixel.</a:t>
            </a:r>
          </a:p>
          <a:p>
            <a:r>
              <a:rPr lang="en-US" dirty="0"/>
              <a:t>It is possible to find the number of rows and columns in a raster data set using a GIS, but the process is even simpler with .</a:t>
            </a:r>
            <a:r>
              <a:rPr lang="en-US" dirty="0" err="1"/>
              <a:t>asc</a:t>
            </a:r>
            <a:r>
              <a:rPr lang="en-US" dirty="0"/>
              <a:t> files. </a:t>
            </a:r>
          </a:p>
          <a:p>
            <a:r>
              <a:rPr lang="en-US" dirty="0"/>
              <a:t>The first few lines of the file provide some information about the rest of the data. For example, the first six lines of the </a:t>
            </a:r>
            <a:r>
              <a:rPr lang="en-US" dirty="0" err="1"/>
              <a:t>elevation.asc</a:t>
            </a:r>
            <a:r>
              <a:rPr lang="en-US" dirty="0"/>
              <a:t> file, which we will read here, contain the following:</a:t>
            </a:r>
          </a:p>
        </p:txBody>
      </p:sp>
      <p:pic>
        <p:nvPicPr>
          <p:cNvPr id="5" name="Picture 4" descr="A screenshot of a cell phone&#10;&#10;Description automatically generated">
            <a:extLst>
              <a:ext uri="{FF2B5EF4-FFF2-40B4-BE49-F238E27FC236}">
                <a16:creationId xmlns:a16="http://schemas.microsoft.com/office/drawing/2014/main" id="{26DF7B82-E9EF-F24D-B084-24B1C86B0E24}"/>
              </a:ext>
            </a:extLst>
          </p:cNvPr>
          <p:cNvPicPr>
            <a:picLocks noChangeAspect="1"/>
          </p:cNvPicPr>
          <p:nvPr/>
        </p:nvPicPr>
        <p:blipFill>
          <a:blip r:embed="rId2"/>
          <a:stretch>
            <a:fillRect/>
          </a:stretch>
        </p:blipFill>
        <p:spPr>
          <a:xfrm>
            <a:off x="4156201" y="4536249"/>
            <a:ext cx="3633132" cy="2142616"/>
          </a:xfrm>
          <a:prstGeom prst="rect">
            <a:avLst/>
          </a:prstGeom>
        </p:spPr>
      </p:pic>
    </p:spTree>
    <p:extLst>
      <p:ext uri="{BB962C8B-B14F-4D97-AF65-F5344CB8AC3E}">
        <p14:creationId xmlns:p14="http://schemas.microsoft.com/office/powerpoint/2010/main" val="385111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F051-81A2-E346-B999-B6B5BC8B86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E07EDB-A3F8-B743-8463-823C8F55C59A}"/>
              </a:ext>
            </a:extLst>
          </p:cNvPr>
          <p:cNvSpPr>
            <a:spLocks noGrp="1"/>
          </p:cNvSpPr>
          <p:nvPr>
            <p:ph idx="1"/>
          </p:nvPr>
        </p:nvSpPr>
        <p:spPr/>
        <p:txBody>
          <a:bodyPr>
            <a:normAutofit lnSpcReduction="10000"/>
          </a:bodyPr>
          <a:lstStyle/>
          <a:p>
            <a:r>
              <a:rPr lang="en-US" dirty="0"/>
              <a:t>The first two lines declare the number of columns and rows of pixels. Therefore the NetLogo environment must be resized so that it has exactly that many rows and pixels. </a:t>
            </a:r>
          </a:p>
          <a:p>
            <a:r>
              <a:rPr lang="en-US" dirty="0"/>
              <a:t>In this example we would like the origin to remain in the </a:t>
            </a:r>
            <a:r>
              <a:rPr lang="en-US" dirty="0" err="1"/>
              <a:t>centre</a:t>
            </a:r>
            <a:r>
              <a:rPr lang="en-US" dirty="0"/>
              <a:t> of the world, hence it can be resized as follows:</a:t>
            </a:r>
          </a:p>
          <a:p>
            <a:pPr marL="0" indent="0">
              <a:buNone/>
            </a:pPr>
            <a:r>
              <a:rPr lang="en-US" dirty="0">
                <a:solidFill>
                  <a:srgbClr val="BBBBBB"/>
                </a:solidFill>
                <a:latin typeface="Courier" pitchFamily="2" charset="0"/>
              </a:rPr>
              <a:t>  </a:t>
            </a:r>
            <a:r>
              <a:rPr lang="en-US" b="1" dirty="0">
                <a:solidFill>
                  <a:srgbClr val="008000"/>
                </a:solidFill>
                <a:latin typeface="Courier" pitchFamily="2" charset="0"/>
              </a:rPr>
              <a:t>resize-world</a:t>
            </a:r>
            <a:r>
              <a:rPr lang="en-US" dirty="0">
                <a:solidFill>
                  <a:srgbClr val="BBBBBB"/>
                </a:solidFill>
                <a:latin typeface="Courier" pitchFamily="2" charset="0"/>
              </a:rPr>
              <a:t> </a:t>
            </a:r>
            <a:r>
              <a:rPr lang="en-US" dirty="0">
                <a:solidFill>
                  <a:srgbClr val="000000"/>
                </a:solidFill>
                <a:latin typeface="Courier" pitchFamily="2" charset="0"/>
              </a:rPr>
              <a:t>-142</a:t>
            </a:r>
            <a:r>
              <a:rPr lang="en-US" dirty="0">
                <a:solidFill>
                  <a:srgbClr val="BBBBBB"/>
                </a:solidFill>
                <a:latin typeface="Courier" pitchFamily="2" charset="0"/>
              </a:rPr>
              <a:t> </a:t>
            </a:r>
            <a:r>
              <a:rPr lang="en-US" dirty="0">
                <a:solidFill>
                  <a:srgbClr val="666666"/>
                </a:solidFill>
                <a:latin typeface="Courier" pitchFamily="2" charset="0"/>
              </a:rPr>
              <a:t>142</a:t>
            </a:r>
            <a:r>
              <a:rPr lang="en-US" dirty="0">
                <a:solidFill>
                  <a:srgbClr val="BBBBBB"/>
                </a:solidFill>
                <a:latin typeface="Courier" pitchFamily="2" charset="0"/>
              </a:rPr>
              <a:t> </a:t>
            </a:r>
            <a:r>
              <a:rPr lang="en-US" dirty="0">
                <a:solidFill>
                  <a:srgbClr val="000000"/>
                </a:solidFill>
                <a:latin typeface="Courier" pitchFamily="2" charset="0"/>
              </a:rPr>
              <a:t>-71</a:t>
            </a:r>
            <a:r>
              <a:rPr lang="en-US" dirty="0">
                <a:solidFill>
                  <a:srgbClr val="BBBBBB"/>
                </a:solidFill>
                <a:latin typeface="Courier" pitchFamily="2" charset="0"/>
              </a:rPr>
              <a:t> </a:t>
            </a:r>
            <a:r>
              <a:rPr lang="en-US" dirty="0">
                <a:solidFill>
                  <a:srgbClr val="666666"/>
                </a:solidFill>
                <a:latin typeface="Courier" pitchFamily="2" charset="0"/>
              </a:rPr>
              <a:t>71</a:t>
            </a:r>
            <a:endParaRPr lang="en-US" dirty="0"/>
          </a:p>
          <a:p>
            <a:r>
              <a:rPr lang="en-US" dirty="0"/>
              <a:t>Following this, the envelope needs to be configured so that it will map exactly on to the raster GIS data extent (refer to the </a:t>
            </a:r>
            <a:r>
              <a:rPr lang="en-US" dirty="0" err="1"/>
              <a:t>gis:set-world-envelope</a:t>
            </a:r>
            <a:r>
              <a:rPr lang="en-US" dirty="0"/>
              <a:t> documentation for more information).</a:t>
            </a:r>
          </a:p>
          <a:p>
            <a:pPr marL="457200" lvl="1" indent="0">
              <a:buNone/>
            </a:pPr>
            <a:r>
              <a:rPr lang="en-US" b="1" dirty="0" err="1">
                <a:solidFill>
                  <a:srgbClr val="008000"/>
                </a:solidFill>
                <a:latin typeface="Courier" pitchFamily="2" charset="0"/>
              </a:rPr>
              <a:t>gis:set-world-envelope</a:t>
            </a:r>
            <a:r>
              <a:rPr lang="en-US" dirty="0">
                <a:solidFill>
                  <a:srgbClr val="BBBBBB"/>
                </a:solidFill>
                <a:latin typeface="Courier" pitchFamily="2" charset="0"/>
              </a:rPr>
              <a:t> </a:t>
            </a:r>
            <a:r>
              <a:rPr lang="en-US" dirty="0" err="1">
                <a:solidFill>
                  <a:srgbClr val="0000FF"/>
                </a:solidFill>
                <a:latin typeface="Courier" pitchFamily="2" charset="0"/>
              </a:rPr>
              <a:t>gis:envelope-of</a:t>
            </a:r>
            <a:r>
              <a:rPr lang="en-US" dirty="0">
                <a:solidFill>
                  <a:srgbClr val="BBBBBB"/>
                </a:solidFill>
                <a:latin typeface="Courier" pitchFamily="2" charset="0"/>
              </a:rPr>
              <a:t> </a:t>
            </a:r>
            <a:r>
              <a:rPr lang="en-US" dirty="0">
                <a:solidFill>
                  <a:srgbClr val="000000"/>
                </a:solidFill>
                <a:latin typeface="Courier" pitchFamily="2" charset="0"/>
              </a:rPr>
              <a:t>elevation-dataset</a:t>
            </a:r>
          </a:p>
        </p:txBody>
      </p:sp>
    </p:spTree>
    <p:extLst>
      <p:ext uri="{BB962C8B-B14F-4D97-AF65-F5344CB8AC3E}">
        <p14:creationId xmlns:p14="http://schemas.microsoft.com/office/powerpoint/2010/main" val="198934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275-8E4F-9643-8D10-4D65CC654D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3BFC84-1F1D-864C-83E8-D95E030D9C59}"/>
              </a:ext>
            </a:extLst>
          </p:cNvPr>
          <p:cNvSpPr>
            <a:spLocks noGrp="1"/>
          </p:cNvSpPr>
          <p:nvPr>
            <p:ph idx="1"/>
          </p:nvPr>
        </p:nvSpPr>
        <p:spPr/>
        <p:txBody>
          <a:bodyPr/>
          <a:lstStyle/>
          <a:p>
            <a:r>
              <a:rPr lang="en-US" dirty="0"/>
              <a:t>Then the two apply-raster commands read the value of each raster cell and store this value in the patches’ elevation and initial-elevation variables (to begin with the elevation and initial elevation are the same because the model has not simulated any water). In effect this creates the mapping between raster cells and NetLogo patches.</a:t>
            </a:r>
            <a:endParaRPr lang="en-US" b="1" dirty="0">
              <a:solidFill>
                <a:srgbClr val="008000"/>
              </a:solidFill>
              <a:latin typeface="Courier" pitchFamily="2" charset="0"/>
            </a:endParaRPr>
          </a:p>
          <a:p>
            <a:pPr marL="457200" lvl="1" indent="0">
              <a:buNone/>
            </a:pPr>
            <a:r>
              <a:rPr lang="en-US" b="1" dirty="0" err="1">
                <a:solidFill>
                  <a:srgbClr val="008000"/>
                </a:solidFill>
                <a:latin typeface="Courier" pitchFamily="2" charset="0"/>
              </a:rPr>
              <a:t>gis:apply-raster</a:t>
            </a:r>
            <a:r>
              <a:rPr lang="en-US" dirty="0">
                <a:solidFill>
                  <a:srgbClr val="BBBBBB"/>
                </a:solidFill>
                <a:latin typeface="Courier" pitchFamily="2" charset="0"/>
              </a:rPr>
              <a:t> </a:t>
            </a:r>
            <a:r>
              <a:rPr lang="en-US" dirty="0">
                <a:latin typeface="Courier" pitchFamily="2" charset="0"/>
              </a:rPr>
              <a:t>elevation-dataset</a:t>
            </a:r>
            <a:r>
              <a:rPr lang="en-US" dirty="0">
                <a:solidFill>
                  <a:srgbClr val="BBBBBB"/>
                </a:solidFill>
                <a:latin typeface="Courier" pitchFamily="2" charset="0"/>
              </a:rPr>
              <a:t> </a:t>
            </a:r>
            <a:r>
              <a:rPr lang="en-US" dirty="0">
                <a:latin typeface="Courier" pitchFamily="2" charset="0"/>
              </a:rPr>
              <a:t>elevation</a:t>
            </a:r>
            <a:endParaRPr lang="en-US" dirty="0">
              <a:solidFill>
                <a:srgbClr val="BBBBBB"/>
              </a:solidFill>
              <a:latin typeface="Courier" pitchFamily="2" charset="0"/>
            </a:endParaRPr>
          </a:p>
          <a:p>
            <a:pPr marL="457200" lvl="1" indent="0">
              <a:buNone/>
            </a:pPr>
            <a:r>
              <a:rPr lang="en-US" b="1" dirty="0" err="1">
                <a:solidFill>
                  <a:srgbClr val="008000"/>
                </a:solidFill>
                <a:latin typeface="Courier" pitchFamily="2" charset="0"/>
              </a:rPr>
              <a:t>gis:apply-raster</a:t>
            </a:r>
            <a:r>
              <a:rPr lang="en-US" dirty="0">
                <a:solidFill>
                  <a:srgbClr val="BBBBBB"/>
                </a:solidFill>
                <a:latin typeface="Courier" pitchFamily="2" charset="0"/>
              </a:rPr>
              <a:t> </a:t>
            </a:r>
            <a:r>
              <a:rPr lang="en-US" dirty="0">
                <a:latin typeface="Courier" pitchFamily="2" charset="0"/>
              </a:rPr>
              <a:t>elevation-dataset</a:t>
            </a:r>
            <a:r>
              <a:rPr lang="en-US" dirty="0">
                <a:solidFill>
                  <a:srgbClr val="BBBBBB"/>
                </a:solidFill>
                <a:latin typeface="Courier" pitchFamily="2" charset="0"/>
              </a:rPr>
              <a:t> </a:t>
            </a:r>
            <a:r>
              <a:rPr lang="en-US" dirty="0" err="1">
                <a:latin typeface="Courier" pitchFamily="2" charset="0"/>
              </a:rPr>
              <a:t>initial_elevation</a:t>
            </a:r>
            <a:endParaRPr lang="en-US" dirty="0">
              <a:latin typeface="Courier" pitchFamily="2" charset="0"/>
            </a:endParaRPr>
          </a:p>
          <a:p>
            <a:endParaRPr lang="en-US" dirty="0"/>
          </a:p>
        </p:txBody>
      </p:sp>
    </p:spTree>
    <p:extLst>
      <p:ext uri="{BB962C8B-B14F-4D97-AF65-F5344CB8AC3E}">
        <p14:creationId xmlns:p14="http://schemas.microsoft.com/office/powerpoint/2010/main" val="425960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99E3-8AAE-7741-9E67-AC3DDF7FFD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29209B-2D8A-8A41-9C0E-8CB73C8C4FD6}"/>
              </a:ext>
            </a:extLst>
          </p:cNvPr>
          <p:cNvSpPr>
            <a:spLocks noGrp="1"/>
          </p:cNvSpPr>
          <p:nvPr>
            <p:ph idx="1"/>
          </p:nvPr>
        </p:nvSpPr>
        <p:spPr/>
        <p:txBody>
          <a:bodyPr>
            <a:normAutofit fontScale="62500" lnSpcReduction="20000"/>
          </a:bodyPr>
          <a:lstStyle/>
          <a:p>
            <a:r>
              <a:rPr lang="en-US" dirty="0"/>
              <a:t>In effect “</a:t>
            </a:r>
            <a:r>
              <a:rPr lang="en-US" dirty="0">
                <a:latin typeface="Courier" pitchFamily="2" charset="0"/>
              </a:rPr>
              <a:t>elevation</a:t>
            </a:r>
            <a:r>
              <a:rPr lang="en-US" dirty="0"/>
              <a:t>” and  “</a:t>
            </a:r>
            <a:r>
              <a:rPr lang="en-US" dirty="0" err="1">
                <a:latin typeface="Courier" pitchFamily="2" charset="0"/>
              </a:rPr>
              <a:t>initial_elevation</a:t>
            </a:r>
            <a:r>
              <a:rPr lang="en-US" dirty="0"/>
              <a:t>”</a:t>
            </a:r>
            <a:r>
              <a:rPr lang="en-US" dirty="0">
                <a:latin typeface="Courier" pitchFamily="2" charset="0"/>
              </a:rPr>
              <a:t> </a:t>
            </a:r>
            <a:r>
              <a:rPr lang="en-US" dirty="0"/>
              <a:t>creates the mapping between raster cells and NetLogo patches.</a:t>
            </a:r>
          </a:p>
          <a:p>
            <a:pPr marL="457200" lvl="1" indent="0">
              <a:buNone/>
            </a:pPr>
            <a:r>
              <a:rPr lang="en-US" b="1" dirty="0" err="1">
                <a:solidFill>
                  <a:srgbClr val="008000"/>
                </a:solidFill>
                <a:latin typeface="Courier" pitchFamily="2" charset="0"/>
              </a:rPr>
              <a:t>globals</a:t>
            </a:r>
            <a:r>
              <a:rPr lang="en-US" dirty="0">
                <a:solidFill>
                  <a:srgbClr val="BBBBBB"/>
                </a:solidFill>
                <a:latin typeface="Courier" pitchFamily="2" charset="0"/>
              </a:rPr>
              <a:t> </a:t>
            </a:r>
            <a:r>
              <a:rPr lang="en-US" b="1" dirty="0">
                <a:solidFill>
                  <a:srgbClr val="0000FF"/>
                </a:solidFill>
                <a:latin typeface="Courier" pitchFamily="2" charset="0"/>
              </a:rPr>
              <a:t>[</a:t>
            </a:r>
            <a:endParaRPr lang="en-US" dirty="0">
              <a:solidFill>
                <a:srgbClr val="008000"/>
              </a:solidFill>
              <a:latin typeface="Courier" pitchFamily="2" charset="0"/>
            </a:endParaRPr>
          </a:p>
          <a:p>
            <a:pPr marL="457200" lvl="1" indent="0">
              <a:buNone/>
            </a:pPr>
            <a:r>
              <a:rPr lang="en-US" dirty="0">
                <a:solidFill>
                  <a:srgbClr val="BBBBBB"/>
                </a:solidFill>
                <a:latin typeface="Courier" pitchFamily="2" charset="0"/>
              </a:rPr>
              <a:t>  </a:t>
            </a:r>
            <a:r>
              <a:rPr lang="en-US" dirty="0">
                <a:latin typeface="Courier" pitchFamily="2" charset="0"/>
              </a:rPr>
              <a:t>elevation-dataset</a:t>
            </a:r>
          </a:p>
          <a:p>
            <a:pPr marL="457200" lvl="1" indent="0">
              <a:buNone/>
            </a:pPr>
            <a:r>
              <a:rPr lang="en-US" dirty="0">
                <a:solidFill>
                  <a:srgbClr val="BBBBBB"/>
                </a:solidFill>
                <a:latin typeface="Courier" pitchFamily="2" charset="0"/>
              </a:rPr>
              <a:t>  </a:t>
            </a:r>
            <a:r>
              <a:rPr lang="en-US" dirty="0">
                <a:solidFill>
                  <a:srgbClr val="000000"/>
                </a:solidFill>
                <a:latin typeface="Courier" pitchFamily="2" charset="0"/>
              </a:rPr>
              <a:t>border</a:t>
            </a:r>
            <a:r>
              <a:rPr lang="en-US" dirty="0">
                <a:solidFill>
                  <a:srgbClr val="BBBBBB"/>
                </a:solidFill>
                <a:latin typeface="Courier" pitchFamily="2" charset="0"/>
              </a:rPr>
              <a:t>          </a:t>
            </a:r>
            <a:r>
              <a:rPr lang="en-US" i="1" dirty="0">
                <a:solidFill>
                  <a:srgbClr val="408080"/>
                </a:solidFill>
                <a:latin typeface="Courier" pitchFamily="2" charset="0"/>
              </a:rPr>
              <a:t>;; keep the patches around the edge in a global</a:t>
            </a:r>
            <a:endParaRPr lang="en-US" dirty="0">
              <a:solidFill>
                <a:srgbClr val="408080"/>
              </a:solidFill>
              <a:latin typeface="Courier" pitchFamily="2" charset="0"/>
            </a:endParaRPr>
          </a:p>
          <a:p>
            <a:pPr marL="457200" lvl="1" indent="0">
              <a:buNone/>
            </a:pPr>
            <a:r>
              <a:rPr lang="en-US" dirty="0">
                <a:solidFill>
                  <a:srgbClr val="BBBBBB"/>
                </a:solidFill>
                <a:latin typeface="Courier" pitchFamily="2" charset="0"/>
              </a:rPr>
              <a:t>                  </a:t>
            </a:r>
            <a:r>
              <a:rPr lang="en-US" i="1" dirty="0">
                <a:solidFill>
                  <a:srgbClr val="408080"/>
                </a:solidFill>
                <a:latin typeface="Courier" pitchFamily="2" charset="0"/>
              </a:rPr>
              <a:t>;; so we don't ever have to ask patches in go</a:t>
            </a:r>
            <a:endParaRPr lang="en-US" dirty="0">
              <a:solidFill>
                <a:srgbClr val="408080"/>
              </a:solidFill>
              <a:latin typeface="Courier" pitchFamily="2" charset="0"/>
            </a:endParaRPr>
          </a:p>
          <a:p>
            <a:pPr marL="457200" lvl="1" indent="0">
              <a:buNone/>
            </a:pPr>
            <a:r>
              <a:rPr lang="en-US" dirty="0">
                <a:solidFill>
                  <a:srgbClr val="BBBBBB"/>
                </a:solidFill>
                <a:latin typeface="Courier" pitchFamily="2" charset="0"/>
              </a:rPr>
              <a:t>  </a:t>
            </a:r>
            <a:r>
              <a:rPr lang="en-US" dirty="0">
                <a:solidFill>
                  <a:srgbClr val="000000"/>
                </a:solidFill>
                <a:latin typeface="Courier" pitchFamily="2" charset="0"/>
              </a:rPr>
              <a:t>min-e</a:t>
            </a:r>
            <a:r>
              <a:rPr lang="en-US" dirty="0">
                <a:solidFill>
                  <a:srgbClr val="BBBBBB"/>
                </a:solidFill>
                <a:latin typeface="Courier" pitchFamily="2" charset="0"/>
              </a:rPr>
              <a:t>           </a:t>
            </a:r>
            <a:r>
              <a:rPr lang="en-US" i="1" dirty="0">
                <a:solidFill>
                  <a:srgbClr val="408080"/>
                </a:solidFill>
                <a:latin typeface="Courier" pitchFamily="2" charset="0"/>
              </a:rPr>
              <a:t>;;minimum elevation</a:t>
            </a:r>
            <a:endParaRPr lang="en-US" dirty="0">
              <a:solidFill>
                <a:srgbClr val="408080"/>
              </a:solidFill>
              <a:latin typeface="Courier" pitchFamily="2" charset="0"/>
            </a:endParaRPr>
          </a:p>
          <a:p>
            <a:pPr marL="457200" lvl="1" indent="0">
              <a:buNone/>
            </a:pPr>
            <a:r>
              <a:rPr lang="en-US" dirty="0">
                <a:solidFill>
                  <a:srgbClr val="BBBBBB"/>
                </a:solidFill>
                <a:latin typeface="Courier" pitchFamily="2" charset="0"/>
              </a:rPr>
              <a:t>  </a:t>
            </a:r>
            <a:r>
              <a:rPr lang="en-US" dirty="0">
                <a:solidFill>
                  <a:srgbClr val="000000"/>
                </a:solidFill>
                <a:latin typeface="Courier" pitchFamily="2" charset="0"/>
              </a:rPr>
              <a:t>max-e</a:t>
            </a:r>
            <a:r>
              <a:rPr lang="en-US" dirty="0">
                <a:solidFill>
                  <a:srgbClr val="BBBBBB"/>
                </a:solidFill>
                <a:latin typeface="Courier" pitchFamily="2" charset="0"/>
              </a:rPr>
              <a:t>           </a:t>
            </a:r>
            <a:r>
              <a:rPr lang="en-US" i="1" dirty="0">
                <a:solidFill>
                  <a:srgbClr val="408080"/>
                </a:solidFill>
                <a:latin typeface="Courier" pitchFamily="2" charset="0"/>
              </a:rPr>
              <a:t>;;maximum elevation</a:t>
            </a:r>
            <a:endParaRPr lang="en-US" dirty="0">
              <a:solidFill>
                <a:srgbClr val="408080"/>
              </a:solidFill>
              <a:latin typeface="Courier" pitchFamily="2" charset="0"/>
            </a:endParaRPr>
          </a:p>
          <a:p>
            <a:pPr marL="457200" lvl="1" indent="0">
              <a:buNone/>
            </a:pPr>
            <a:r>
              <a:rPr lang="en-US" dirty="0">
                <a:solidFill>
                  <a:srgbClr val="BBBBBB"/>
                </a:solidFill>
                <a:latin typeface="Courier" pitchFamily="2" charset="0"/>
              </a:rPr>
              <a:t>  </a:t>
            </a:r>
            <a:r>
              <a:rPr lang="en-US" dirty="0">
                <a:solidFill>
                  <a:srgbClr val="000000"/>
                </a:solidFill>
                <a:latin typeface="Courier" pitchFamily="2" charset="0"/>
              </a:rPr>
              <a:t>the-row</a:t>
            </a:r>
            <a:r>
              <a:rPr lang="en-US" dirty="0">
                <a:solidFill>
                  <a:srgbClr val="BBBBBB"/>
                </a:solidFill>
                <a:latin typeface="Courier" pitchFamily="2" charset="0"/>
              </a:rPr>
              <a:t>         </a:t>
            </a:r>
            <a:r>
              <a:rPr lang="en-US" i="1" dirty="0">
                <a:solidFill>
                  <a:srgbClr val="408080"/>
                </a:solidFill>
                <a:latin typeface="Courier" pitchFamily="2" charset="0"/>
              </a:rPr>
              <a:t>;;used in export-data. it is the row being written</a:t>
            </a:r>
            <a:endParaRPr lang="en-US" dirty="0">
              <a:solidFill>
                <a:srgbClr val="408080"/>
              </a:solidFill>
              <a:latin typeface="Courier" pitchFamily="2" charset="0"/>
            </a:endParaRPr>
          </a:p>
          <a:p>
            <a:pPr marL="457200" lvl="1" indent="0">
              <a:buNone/>
            </a:pPr>
            <a:r>
              <a:rPr lang="en-US" dirty="0">
                <a:solidFill>
                  <a:srgbClr val="BBBBBB"/>
                </a:solidFill>
                <a:latin typeface="Courier" pitchFamily="2" charset="0"/>
              </a:rPr>
              <a:t>  </a:t>
            </a:r>
            <a:r>
              <a:rPr lang="en-US" dirty="0" err="1">
                <a:latin typeface="Courier" pitchFamily="2" charset="0"/>
              </a:rPr>
              <a:t>list_of_rain_amount</a:t>
            </a:r>
            <a:endParaRPr lang="en-US" dirty="0">
              <a:latin typeface="Courier" pitchFamily="2" charset="0"/>
            </a:endParaRPr>
          </a:p>
          <a:p>
            <a:pPr marL="457200" lvl="1" indent="0">
              <a:buNone/>
            </a:pPr>
            <a:r>
              <a:rPr lang="en-US" b="1" dirty="0">
                <a:solidFill>
                  <a:srgbClr val="0000FF"/>
                </a:solidFill>
                <a:latin typeface="Courier" pitchFamily="2" charset="0"/>
              </a:rPr>
              <a:t>]</a:t>
            </a:r>
            <a:endParaRPr lang="en-US" dirty="0">
              <a:solidFill>
                <a:srgbClr val="0000FF"/>
              </a:solidFill>
              <a:latin typeface="Courier" pitchFamily="2" charset="0"/>
            </a:endParaRPr>
          </a:p>
          <a:p>
            <a:pPr marL="457200" lvl="1" indent="0">
              <a:buNone/>
            </a:pPr>
            <a:br>
              <a:rPr lang="en-US" dirty="0">
                <a:solidFill>
                  <a:srgbClr val="BBBBBB"/>
                </a:solidFill>
                <a:latin typeface="Courier" pitchFamily="2" charset="0"/>
              </a:rPr>
            </a:br>
            <a:endParaRPr lang="en-US" dirty="0">
              <a:solidFill>
                <a:srgbClr val="BBBBBB"/>
              </a:solidFill>
              <a:latin typeface="Courier" pitchFamily="2" charset="0"/>
            </a:endParaRPr>
          </a:p>
          <a:p>
            <a:pPr marL="457200" lvl="1" indent="0">
              <a:buNone/>
            </a:pPr>
            <a:r>
              <a:rPr lang="en-US" b="1" dirty="0">
                <a:solidFill>
                  <a:srgbClr val="008000"/>
                </a:solidFill>
                <a:latin typeface="Courier" pitchFamily="2" charset="0"/>
              </a:rPr>
              <a:t>patches-own</a:t>
            </a:r>
            <a:r>
              <a:rPr lang="en-US" dirty="0">
                <a:solidFill>
                  <a:srgbClr val="BBBBBB"/>
                </a:solidFill>
                <a:latin typeface="Courier" pitchFamily="2" charset="0"/>
              </a:rPr>
              <a:t> </a:t>
            </a:r>
            <a:r>
              <a:rPr lang="en-US" b="1" dirty="0">
                <a:solidFill>
                  <a:srgbClr val="0000FF"/>
                </a:solidFill>
                <a:latin typeface="Courier" pitchFamily="2" charset="0"/>
              </a:rPr>
              <a:t>[</a:t>
            </a:r>
            <a:endParaRPr lang="en-US" dirty="0">
              <a:solidFill>
                <a:srgbClr val="008000"/>
              </a:solidFill>
              <a:latin typeface="Courier" pitchFamily="2" charset="0"/>
            </a:endParaRPr>
          </a:p>
          <a:p>
            <a:pPr marL="457200" lvl="1" indent="0">
              <a:buNone/>
            </a:pPr>
            <a:r>
              <a:rPr lang="en-US" dirty="0">
                <a:solidFill>
                  <a:srgbClr val="BBBBBB"/>
                </a:solidFill>
                <a:latin typeface="Courier" pitchFamily="2" charset="0"/>
              </a:rPr>
              <a:t>  </a:t>
            </a:r>
            <a:r>
              <a:rPr lang="en-US" dirty="0">
                <a:latin typeface="Courier" pitchFamily="2" charset="0"/>
              </a:rPr>
              <a:t>elevation</a:t>
            </a:r>
          </a:p>
          <a:p>
            <a:pPr marL="457200" lvl="1" indent="0">
              <a:buNone/>
            </a:pPr>
            <a:r>
              <a:rPr lang="en-US" dirty="0">
                <a:solidFill>
                  <a:srgbClr val="BBBBBB"/>
                </a:solidFill>
                <a:latin typeface="Courier" pitchFamily="2" charset="0"/>
              </a:rPr>
              <a:t>  </a:t>
            </a:r>
            <a:r>
              <a:rPr lang="en-US" dirty="0" err="1">
                <a:latin typeface="Courier" pitchFamily="2" charset="0"/>
              </a:rPr>
              <a:t>initial_elevation</a:t>
            </a:r>
            <a:endParaRPr lang="en-US" dirty="0">
              <a:latin typeface="Courier" pitchFamily="2" charset="0"/>
            </a:endParaRPr>
          </a:p>
          <a:p>
            <a:pPr marL="457200" lvl="1" indent="0">
              <a:buNone/>
            </a:pPr>
            <a:r>
              <a:rPr lang="en-US" dirty="0">
                <a:solidFill>
                  <a:srgbClr val="BBBBBB"/>
                </a:solidFill>
                <a:latin typeface="Courier" pitchFamily="2" charset="0"/>
              </a:rPr>
              <a:t>  </a:t>
            </a:r>
            <a:r>
              <a:rPr lang="en-US" dirty="0" err="1">
                <a:latin typeface="Courier" pitchFamily="2" charset="0"/>
              </a:rPr>
              <a:t>elevation_change</a:t>
            </a:r>
            <a:endParaRPr lang="en-US" dirty="0">
              <a:latin typeface="Courier" pitchFamily="2" charset="0"/>
            </a:endParaRPr>
          </a:p>
          <a:p>
            <a:pPr marL="457200" lvl="1" indent="0">
              <a:buNone/>
            </a:pPr>
            <a:r>
              <a:rPr lang="en-US" dirty="0">
                <a:solidFill>
                  <a:srgbClr val="BBBBBB"/>
                </a:solidFill>
                <a:latin typeface="Courier" pitchFamily="2" charset="0"/>
              </a:rPr>
              <a:t>  </a:t>
            </a:r>
            <a:r>
              <a:rPr lang="en-US" dirty="0" err="1">
                <a:solidFill>
                  <a:srgbClr val="000000"/>
                </a:solidFill>
                <a:latin typeface="Courier" pitchFamily="2" charset="0"/>
              </a:rPr>
              <a:t>amount_rain</a:t>
            </a:r>
            <a:r>
              <a:rPr lang="en-US" dirty="0">
                <a:solidFill>
                  <a:srgbClr val="BBBBBB"/>
                </a:solidFill>
                <a:latin typeface="Courier" pitchFamily="2" charset="0"/>
              </a:rPr>
              <a:t>   </a:t>
            </a:r>
            <a:r>
              <a:rPr lang="en-US" i="1" dirty="0">
                <a:solidFill>
                  <a:srgbClr val="408080"/>
                </a:solidFill>
                <a:latin typeface="Courier" pitchFamily="2" charset="0"/>
              </a:rPr>
              <a:t>;;how many drops of rain here</a:t>
            </a:r>
            <a:endParaRPr lang="en-US" dirty="0">
              <a:solidFill>
                <a:srgbClr val="408080"/>
              </a:solidFill>
              <a:latin typeface="Courier" pitchFamily="2" charset="0"/>
            </a:endParaRPr>
          </a:p>
          <a:p>
            <a:pPr marL="457200" lvl="1" indent="0">
              <a:buNone/>
            </a:pPr>
            <a:r>
              <a:rPr lang="en-US" b="1" dirty="0">
                <a:solidFill>
                  <a:srgbClr val="0000FF"/>
                </a:solidFill>
                <a:latin typeface="Courier" pitchFamily="2" charset="0"/>
              </a:rPr>
              <a:t>]</a:t>
            </a:r>
            <a:endParaRPr lang="en-US" dirty="0">
              <a:solidFill>
                <a:srgbClr val="0000FF"/>
              </a:solidFill>
              <a:latin typeface="Courier" pitchFamily="2" charset="0"/>
            </a:endParaRPr>
          </a:p>
          <a:p>
            <a:pPr marL="0" indent="0">
              <a:buNone/>
            </a:pPr>
            <a:endParaRPr lang="en-US" dirty="0"/>
          </a:p>
        </p:txBody>
      </p:sp>
    </p:spTree>
    <p:extLst>
      <p:ext uri="{BB962C8B-B14F-4D97-AF65-F5344CB8AC3E}">
        <p14:creationId xmlns:p14="http://schemas.microsoft.com/office/powerpoint/2010/main" val="3178458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902</Words>
  <Application>Microsoft Macintosh PowerPoint</Application>
  <PresentationFormat>Widescreen</PresentationFormat>
  <Paragraphs>59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vt:lpstr>
      <vt:lpstr>Office Theme</vt:lpstr>
      <vt:lpstr>Chapter 6 Tutorial</vt:lpstr>
      <vt:lpstr>PowerPoint Presentation</vt:lpstr>
      <vt:lpstr>PowerPoint Presentation</vt:lpstr>
      <vt:lpstr>A simple hydrological model in which rain falls from the sky and flows downhill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10</cp:revision>
  <dcterms:created xsi:type="dcterms:W3CDTF">2018-07-16T13:06:35Z</dcterms:created>
  <dcterms:modified xsi:type="dcterms:W3CDTF">2020-01-26T18:57:39Z</dcterms:modified>
</cp:coreProperties>
</file>