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8" r:id="rId2"/>
    <p:sldId id="259" r:id="rId3"/>
    <p:sldId id="260" r:id="rId4"/>
    <p:sldId id="29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1"/>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CA7CF-F6E1-694A-AE08-36DF3A0267ED}" type="datetimeFigureOut">
              <a:rPr lang="en-GB" smtClean="0"/>
              <a:t>26/01/2020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BFBAE-1937-084A-BA5B-4C55D6D09018}" type="slidenum">
              <a:rPr lang="en-GB" smtClean="0"/>
              <a:t>‹#›</a:t>
            </a:fld>
            <a:endParaRPr lang="en-GB"/>
          </a:p>
        </p:txBody>
      </p:sp>
    </p:spTree>
    <p:extLst>
      <p:ext uri="{BB962C8B-B14F-4D97-AF65-F5344CB8AC3E}">
        <p14:creationId xmlns:p14="http://schemas.microsoft.com/office/powerpoint/2010/main" val="32903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89796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9396A-BC3D-F64E-AE0F-11F65C472FC4}" type="slidenum">
              <a:rPr lang="en-US" smtClean="0"/>
              <a:t>4</a:t>
            </a:fld>
            <a:endParaRPr lang="en-US"/>
          </a:p>
        </p:txBody>
      </p:sp>
    </p:spTree>
    <p:extLst>
      <p:ext uri="{BB962C8B-B14F-4D97-AF65-F5344CB8AC3E}">
        <p14:creationId xmlns:p14="http://schemas.microsoft.com/office/powerpoint/2010/main" val="334169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bmgis/abmgis/tree/master/Chapter06-IntegratingABMandGIS/Models/Rain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6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Integrating Agent-Based Models and GIS</a:t>
            </a:r>
          </a:p>
        </p:txBody>
      </p:sp>
    </p:spTree>
    <p:extLst>
      <p:ext uri="{BB962C8B-B14F-4D97-AF65-F5344CB8AC3E}">
        <p14:creationId xmlns:p14="http://schemas.microsoft.com/office/powerpoint/2010/main" val="59517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676-44AA-114E-8F58-EA5C3977155F}"/>
              </a:ext>
            </a:extLst>
          </p:cNvPr>
          <p:cNvSpPr>
            <a:spLocks noGrp="1"/>
          </p:cNvSpPr>
          <p:nvPr>
            <p:ph type="title"/>
          </p:nvPr>
        </p:nvSpPr>
        <p:spPr/>
        <p:txBody>
          <a:bodyPr/>
          <a:lstStyle/>
          <a:p>
            <a:r>
              <a:rPr lang="en-GB" dirty="0"/>
              <a:t>Add Segregation Model </a:t>
            </a:r>
            <a:r>
              <a:rPr lang="en-GB"/>
              <a:t>(Text Box 6.5 etc)</a:t>
            </a:r>
          </a:p>
        </p:txBody>
      </p:sp>
      <p:sp>
        <p:nvSpPr>
          <p:cNvPr id="3" name="Content Placeholder 2">
            <a:extLst>
              <a:ext uri="{FF2B5EF4-FFF2-40B4-BE49-F238E27FC236}">
                <a16:creationId xmlns:a16="http://schemas.microsoft.com/office/drawing/2014/main" id="{E17370AD-0F2E-7B4F-9A63-AEC310B7AB6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0855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5825-A46F-AE41-A652-46BA3E7DD4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DD0BAD-3BA5-C44B-BCD5-9C641BE19990}"/>
              </a:ext>
            </a:extLst>
          </p:cNvPr>
          <p:cNvSpPr>
            <a:spLocks noGrp="1"/>
          </p:cNvSpPr>
          <p:nvPr>
            <p:ph idx="1"/>
          </p:nvPr>
        </p:nvSpPr>
        <p:spPr/>
        <p:txBody>
          <a:bodyPr>
            <a:normAutofit fontScale="55000" lnSpcReduction="20000"/>
          </a:bodyPr>
          <a:lstStyle/>
          <a:p>
            <a:r>
              <a:rPr lang="en-US" dirty="0"/>
              <a:t>Box 6.2 NetLogo’s GIS extension</a:t>
            </a:r>
          </a:p>
          <a:p>
            <a:r>
              <a:rPr lang="en-US" dirty="0"/>
              <a:t>NetLogo’s GIS extension provides support for reading both vector data (in</a:t>
            </a:r>
          </a:p>
          <a:p>
            <a:r>
              <a:rPr lang="en-US" dirty="0"/>
              <a:t>the form of ESRI shapefiles) and raster data (in the form of ESRI ASCII grid</a:t>
            </a:r>
          </a:p>
          <a:p>
            <a:r>
              <a:rPr lang="en-US" dirty="0"/>
              <a:t>files). The NetLogo documentation states: ‘This extension adds GIS</a:t>
            </a:r>
          </a:p>
          <a:p>
            <a:r>
              <a:rPr lang="en-US" dirty="0"/>
              <a:t>(Geographic Information Systems) support to NetLogo. It provides the ability</a:t>
            </a:r>
          </a:p>
          <a:p>
            <a:r>
              <a:rPr lang="en-US" dirty="0"/>
              <a:t>to load vector GIS data (points, lines, and polygons), and raster GIS data</a:t>
            </a:r>
          </a:p>
          <a:p>
            <a:r>
              <a:rPr lang="en-US" dirty="0"/>
              <a:t>(grids) into your model.’</a:t>
            </a:r>
          </a:p>
          <a:p>
            <a:r>
              <a:rPr lang="en-US" dirty="0"/>
              <a:t>As with all NetLogo extensions, the model needs to ‘activate’ it with the</a:t>
            </a:r>
          </a:p>
          <a:p>
            <a:r>
              <a:rPr lang="en-US" dirty="0"/>
              <a:t>following line at the beginning of the model code:</a:t>
            </a:r>
          </a:p>
          <a:p>
            <a:r>
              <a:rPr lang="en-US" dirty="0"/>
              <a:t>extensions [</a:t>
            </a:r>
            <a:r>
              <a:rPr lang="en-US" dirty="0" err="1"/>
              <a:t>gis</a:t>
            </a:r>
            <a:r>
              <a:rPr lang="en-US" dirty="0"/>
              <a:t>]</a:t>
            </a:r>
          </a:p>
          <a:p>
            <a:r>
              <a:rPr lang="en-US" dirty="0"/>
              <a:t>For more information about the functionality provided by the GIS extension,</a:t>
            </a:r>
          </a:p>
          <a:p>
            <a:r>
              <a:rPr lang="en-US" dirty="0"/>
              <a:t>refer to the documentation at https://</a:t>
            </a:r>
            <a:r>
              <a:rPr lang="en-US" dirty="0" err="1"/>
              <a:t>ccl.northwestern</a:t>
            </a:r>
            <a:r>
              <a:rPr lang="en-US" dirty="0"/>
              <a:t>.</a:t>
            </a:r>
          </a:p>
          <a:p>
            <a:r>
              <a:rPr lang="en-US" dirty="0" err="1"/>
              <a:t>edu</a:t>
            </a:r>
            <a:r>
              <a:rPr lang="en-US" dirty="0"/>
              <a:t>/</a:t>
            </a:r>
            <a:r>
              <a:rPr lang="en-US" dirty="0" err="1"/>
              <a:t>netlogo</a:t>
            </a:r>
            <a:r>
              <a:rPr lang="en-US" dirty="0"/>
              <a:t>/docs/</a:t>
            </a:r>
            <a:r>
              <a:rPr lang="en-US" dirty="0" err="1"/>
              <a:t>gis.html</a:t>
            </a:r>
            <a:r>
              <a:rPr lang="en-US" dirty="0"/>
              <a:t>. For detailed code examples, see</a:t>
            </a:r>
          </a:p>
          <a:p>
            <a:r>
              <a:rPr lang="en-US" dirty="0"/>
              <a:t>Section 6.4.1 (raster) and Section 6.4.2 (vector).</a:t>
            </a:r>
          </a:p>
          <a:p>
            <a:endParaRPr lang="en-US" dirty="0"/>
          </a:p>
        </p:txBody>
      </p:sp>
    </p:spTree>
    <p:extLst>
      <p:ext uri="{BB962C8B-B14F-4D97-AF65-F5344CB8AC3E}">
        <p14:creationId xmlns:p14="http://schemas.microsoft.com/office/powerpoint/2010/main" val="417567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938D-854A-AC45-B0F3-2087F783917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600"/>
              <a:t>A simple hydrological model in which rain falls from the sky and flows downhill</a:t>
            </a:r>
          </a:p>
        </p:txBody>
      </p:sp>
      <p:sp>
        <p:nvSpPr>
          <p:cNvPr id="3" name="Content Placeholder 2">
            <a:extLst>
              <a:ext uri="{FF2B5EF4-FFF2-40B4-BE49-F238E27FC236}">
                <a16:creationId xmlns:a16="http://schemas.microsoft.com/office/drawing/2014/main" id="{AE8C84BB-FC75-6B4B-B74F-B375B22935C6}"/>
              </a:ext>
            </a:extLst>
          </p:cNvPr>
          <p:cNvSpPr>
            <a:spLocks noGrp="1"/>
          </p:cNvSpPr>
          <p:nvPr>
            <p:ph idx="1"/>
          </p:nvPr>
        </p:nvSpPr>
        <p:spPr>
          <a:xfrm>
            <a:off x="643468" y="2638043"/>
            <a:ext cx="3363974" cy="3415623"/>
          </a:xfrm>
        </p:spPr>
        <p:txBody>
          <a:bodyPr>
            <a:normAutofit/>
          </a:bodyPr>
          <a:lstStyle/>
          <a:p>
            <a:r>
              <a:rPr lang="en-US" sz="1700"/>
              <a:t>(A) initial starting conditions where the blue dots represent agents (i.e. water) and the underlying digital elevation model; </a:t>
            </a:r>
          </a:p>
          <a:p>
            <a:r>
              <a:rPr lang="en-US" sz="1700"/>
              <a:t>(B) over time rain accumulates in Crater Lake;</a:t>
            </a:r>
          </a:p>
          <a:p>
            <a:r>
              <a:rPr lang="en-US" sz="1700"/>
              <a:t>(C) water depth at time step 500 and </a:t>
            </a:r>
          </a:p>
          <a:p>
            <a:r>
              <a:rPr lang="en-US" sz="1700"/>
              <a:t>(D) the corresponding water;</a:t>
            </a:r>
          </a:p>
          <a:p>
            <a:r>
              <a:rPr lang="en-US" sz="1700"/>
              <a:t>(E) Crater Lake has enough water for it to discharge.</a:t>
            </a:r>
          </a:p>
        </p:txBody>
      </p:sp>
      <p:pic>
        <p:nvPicPr>
          <p:cNvPr id="4" name="Content Placeholder 4" descr="A screenshot of a cell phone&#10;&#10;Description automatically generated">
            <a:extLst>
              <a:ext uri="{FF2B5EF4-FFF2-40B4-BE49-F238E27FC236}">
                <a16:creationId xmlns:a16="http://schemas.microsoft.com/office/drawing/2014/main" id="{410194CC-D3C2-DE4A-8C27-84F215CDB1EA}"/>
              </a:ext>
            </a:extLst>
          </p:cNvPr>
          <p:cNvPicPr>
            <a:picLocks noChangeAspect="1"/>
          </p:cNvPicPr>
          <p:nvPr/>
        </p:nvPicPr>
        <p:blipFill>
          <a:blip r:embed="rId3"/>
          <a:stretch>
            <a:fillRect/>
          </a:stretch>
        </p:blipFill>
        <p:spPr>
          <a:xfrm>
            <a:off x="5366538" y="643467"/>
            <a:ext cx="6113219" cy="5410199"/>
          </a:xfrm>
          <a:prstGeom prst="rect">
            <a:avLst/>
          </a:prstGeom>
        </p:spPr>
      </p:pic>
      <p:sp>
        <p:nvSpPr>
          <p:cNvPr id="5" name="TextBox 4">
            <a:extLst>
              <a:ext uri="{FF2B5EF4-FFF2-40B4-BE49-F238E27FC236}">
                <a16:creationId xmlns:a16="http://schemas.microsoft.com/office/drawing/2014/main" id="{7497E446-ACFD-E54F-BF5E-504C9D81B169}"/>
              </a:ext>
            </a:extLst>
          </p:cNvPr>
          <p:cNvSpPr txBox="1"/>
          <p:nvPr/>
        </p:nvSpPr>
        <p:spPr>
          <a:xfrm>
            <a:off x="5366538" y="6309334"/>
            <a:ext cx="3354060" cy="369332"/>
          </a:xfrm>
          <a:prstGeom prst="rect">
            <a:avLst/>
          </a:prstGeom>
          <a:noFill/>
        </p:spPr>
        <p:txBody>
          <a:bodyPr wrap="none" rtlCol="0">
            <a:spAutoFit/>
          </a:bodyPr>
          <a:lstStyle/>
          <a:p>
            <a:r>
              <a:rPr lang="en-US" dirty="0">
                <a:solidFill>
                  <a:schemeClr val="bg1"/>
                </a:solidFill>
                <a:hlinkClick r:id="rId4"/>
              </a:rPr>
              <a:t>Click here to download the model</a:t>
            </a:r>
            <a:endParaRPr lang="en-US" dirty="0">
              <a:solidFill>
                <a:schemeClr val="bg1"/>
              </a:solidFill>
            </a:endParaRPr>
          </a:p>
        </p:txBody>
      </p:sp>
      <p:sp>
        <p:nvSpPr>
          <p:cNvPr id="6" name="TextBox 5">
            <a:extLst>
              <a:ext uri="{FF2B5EF4-FFF2-40B4-BE49-F238E27FC236}">
                <a16:creationId xmlns:a16="http://schemas.microsoft.com/office/drawing/2014/main" id="{DAA81B3E-1280-5C49-896D-FD1B95257CC6}"/>
              </a:ext>
            </a:extLst>
          </p:cNvPr>
          <p:cNvSpPr txBox="1"/>
          <p:nvPr/>
        </p:nvSpPr>
        <p:spPr>
          <a:xfrm>
            <a:off x="8799929" y="4345854"/>
            <a:ext cx="2919984" cy="2031325"/>
          </a:xfrm>
          <a:prstGeom prst="rect">
            <a:avLst/>
          </a:prstGeom>
          <a:noFill/>
        </p:spPr>
        <p:txBody>
          <a:bodyPr wrap="square" rtlCol="0">
            <a:spAutoFit/>
          </a:bodyPr>
          <a:lstStyle/>
          <a:p>
            <a:r>
              <a:rPr lang="en-US" dirty="0"/>
              <a:t>Experiment with the Rainfall model, which is available in the accompanying</a:t>
            </a:r>
          </a:p>
          <a:p>
            <a:r>
              <a:rPr lang="en-US" dirty="0"/>
              <a:t>material. If you change the landscape (</a:t>
            </a:r>
            <a:r>
              <a:rPr lang="en-US" dirty="0" err="1"/>
              <a:t>MapType</a:t>
            </a:r>
            <a:r>
              <a:rPr lang="en-US" dirty="0"/>
              <a:t>) to Flat, Cone, and Hill, does the water behave as expected?</a:t>
            </a:r>
          </a:p>
        </p:txBody>
      </p:sp>
    </p:spTree>
    <p:extLst>
      <p:ext uri="{BB962C8B-B14F-4D97-AF65-F5344CB8AC3E}">
        <p14:creationId xmlns:p14="http://schemas.microsoft.com/office/powerpoint/2010/main" val="4114771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408</Words>
  <Application>Microsoft Macintosh PowerPoint</Application>
  <PresentationFormat>Widescreen</PresentationFormat>
  <Paragraphs>29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Chapter 6 Tutorial</vt:lpstr>
      <vt:lpstr>Add Segregation Model (Text Box 6.5 etc)</vt:lpstr>
      <vt:lpstr>PowerPoint Presentation</vt:lpstr>
      <vt:lpstr>A simple hydrological model in which rain falls from the sky and flows downhill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12</cp:revision>
  <dcterms:created xsi:type="dcterms:W3CDTF">2018-07-16T13:06:35Z</dcterms:created>
  <dcterms:modified xsi:type="dcterms:W3CDTF">2020-01-26T19:28:27Z</dcterms:modified>
</cp:coreProperties>
</file>