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1" r:id="rId4"/>
    <p:sldId id="278" r:id="rId5"/>
    <p:sldId id="283" r:id="rId6"/>
    <p:sldId id="284" r:id="rId7"/>
    <p:sldId id="279" r:id="rId8"/>
    <p:sldId id="280" r:id="rId9"/>
    <p:sldId id="282" r:id="rId10"/>
    <p:sldId id="28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9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EDD8-EE01-2547-B7C9-E38E8EE9813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079F-D4B9-5549-AC10-BDF83F0E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chapter explores the most common approaches by which researchers incorporate human </a:t>
            </a:r>
            <a:r>
              <a:rPr lang="en-US" dirty="0" err="1"/>
              <a:t>behaviour</a:t>
            </a:r>
            <a:r>
              <a:rPr lang="en-US" dirty="0"/>
              <a:t> into agent-based models. We explain why it can be necessary to model human </a:t>
            </a:r>
            <a:r>
              <a:rPr lang="en-US" dirty="0" err="1"/>
              <a:t>behaviour</a:t>
            </a:r>
            <a:r>
              <a:rPr lang="en-US" dirty="0"/>
              <a:t> and the main considerations that the researcher needs to be aware of when developing an agent-based model.  From this, we present an overview of the two main broad approaches, mathematical and conceptual cognitive models when it comes to modelling human </a:t>
            </a:r>
            <a:r>
              <a:rPr lang="en-US" dirty="0" err="1"/>
              <a:t>behaviour</a:t>
            </a:r>
            <a:r>
              <a:rPr lang="en-US" dirty="0"/>
              <a:t> in agent-based models.  We supplement this discussion with two case-studies that provide examples of how these approaches can be implemented, both examples have the model code available that can be downloaded and experimented with. The chapter finishes with a discussion of some of the thorny issues that researchers need to be aware of when attempting to simulate </a:t>
            </a:r>
            <a:r>
              <a:rPr lang="en-US" dirty="0" err="1"/>
              <a:t>behaviour</a:t>
            </a:r>
            <a:r>
              <a:rPr lang="en-US" dirty="0"/>
              <a:t> within agent-based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7.1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complexity plotted against environmental complexity for selected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 model of route choice: (A) breakdown of space into a hierarchy, differentiating regional, node-based, and road segment-based decision-making; (B) an</a:t>
            </a:r>
          </a:p>
          <a:p>
            <a:r>
              <a:rPr lang="en-US" dirty="0"/>
              <a:t>example route choice process, where different heuristic rule sets are engaged at each level of the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mgis/abmgis/tree/master/Chapter07-ModellingHumanBehaviour/Models/Store_choice_mode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F3E04-0CF2-7040-A837-19F28CF7E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Modelling Human Behavior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1B7-101A-944D-97B2-E8228E2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spatial environment created within NetLogo that the consumer agents occupy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26CEB4-AA66-534F-8715-2B932006D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150" y="1951020"/>
            <a:ext cx="4305300" cy="45418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3B193-4EDA-2243-A5E9-52681C7838E4}"/>
              </a:ext>
            </a:extLst>
          </p:cNvPr>
          <p:cNvSpPr txBox="1"/>
          <p:nvPr/>
        </p:nvSpPr>
        <p:spPr>
          <a:xfrm>
            <a:off x="8413750" y="6192793"/>
            <a:ext cx="448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Available at: </a:t>
            </a:r>
            <a:r>
              <a:rPr lang="en-US" sz="1100" dirty="0">
                <a:hlinkClick r:id="rId3"/>
              </a:rPr>
              <a:t>https://github.com/abmgis/abmgis/tree/master/Chapter07-ModellingHumanBehaviour/Models/Store_choice_model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02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6DD0-86E4-FA49-89FF-A559DD8C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high-level representation of the resident agent </a:t>
            </a:r>
            <a:r>
              <a:rPr lang="en-US" dirty="0" err="1"/>
              <a:t>behaviour</a:t>
            </a:r>
            <a:r>
              <a:rPr lang="en-US" dirty="0"/>
              <a:t> incorporated into the PECS framework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E3198-918E-1A46-B06C-648BCC5DF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4630" y="1825625"/>
            <a:ext cx="54427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121D0-6E08-8B48-B51A-14ED2387AEA2}"/>
              </a:ext>
            </a:extLst>
          </p:cNvPr>
          <p:cNvSpPr txBox="1"/>
          <p:nvPr/>
        </p:nvSpPr>
        <p:spPr>
          <a:xfrm>
            <a:off x="2406649" y="6380163"/>
            <a:ext cx="7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Pires and Crooks, 2017, which was adapted in turn from Schmidt, 2000)</a:t>
            </a:r>
          </a:p>
        </p:txBody>
      </p:sp>
    </p:spTree>
    <p:extLst>
      <p:ext uri="{BB962C8B-B14F-4D97-AF65-F5344CB8AC3E}">
        <p14:creationId xmlns:p14="http://schemas.microsoft.com/office/powerpoint/2010/main" val="2671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78F-1A2D-8044-826D-BBA633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0AC-8ACD-6646-9D46-F69F5E9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00FDCB5-B244-EB46-81EF-C18209F3D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16"/>
          <a:stretch/>
        </p:blipFill>
        <p:spPr>
          <a:xfrm>
            <a:off x="5839516" y="2710187"/>
            <a:ext cx="6352484" cy="3782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3D15-52A8-3146-AF68-497FCFEE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96" y="1247671"/>
            <a:ext cx="10972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Behavioral Complexity Plotted Against Environmental Complexity for Selected 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D4F49C-BDA5-C44A-A363-2B10A0AE3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613"/>
          <a:stretch/>
        </p:blipFill>
        <p:spPr>
          <a:xfrm>
            <a:off x="177486" y="2573234"/>
            <a:ext cx="6000010" cy="4033941"/>
          </a:xfrm>
        </p:spPr>
      </p:pic>
    </p:spTree>
    <p:extLst>
      <p:ext uri="{BB962C8B-B14F-4D97-AF65-F5344CB8AC3E}">
        <p14:creationId xmlns:p14="http://schemas.microsoft.com/office/powerpoint/2010/main" val="37760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EE9D-6B5B-2D47-84E0-12965BAB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main dimensions for distinguishing agent architectures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8DB22-ECF0-F149-9196-2225CEADC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0688"/>
            <a:ext cx="9753600" cy="4859001"/>
          </a:xfrm>
        </p:spPr>
      </p:pic>
    </p:spTree>
    <p:extLst>
      <p:ext uri="{BB962C8B-B14F-4D97-AF65-F5344CB8AC3E}">
        <p14:creationId xmlns:p14="http://schemas.microsoft.com/office/powerpoint/2010/main" val="425353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3DB3A9-948A-6841-A82E-C8886A68F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1"/>
          <a:stretch/>
        </p:blipFill>
        <p:spPr>
          <a:xfrm rot="5400000">
            <a:off x="1631134" y="1830295"/>
            <a:ext cx="3459786" cy="6595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EDF51-515A-594D-A2D6-12E8541B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2006870"/>
            <a:ext cx="49149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of the key assumptions and application areas of popular theories used in representing behavior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8D32DF-072D-E943-9CAC-BF2C13E3A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66" r="4270"/>
          <a:stretch/>
        </p:blipFill>
        <p:spPr>
          <a:xfrm rot="5400000">
            <a:off x="1850561" y="-1475846"/>
            <a:ext cx="3141865" cy="6474693"/>
          </a:xfrm>
        </p:spPr>
      </p:pic>
    </p:spTree>
    <p:extLst>
      <p:ext uri="{BB962C8B-B14F-4D97-AF65-F5344CB8AC3E}">
        <p14:creationId xmlns:p14="http://schemas.microsoft.com/office/powerpoint/2010/main" val="12121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D82B-890D-1148-9DBE-0C9B2A2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patterns of segregation from different threshold levels</a:t>
            </a:r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8008FFE9-CA9E-C143-9E59-82F5D3D58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73" y="2210594"/>
            <a:ext cx="11238877" cy="3098006"/>
          </a:xfrm>
        </p:spPr>
      </p:pic>
    </p:spTree>
    <p:extLst>
      <p:ext uri="{BB962C8B-B14F-4D97-AF65-F5344CB8AC3E}">
        <p14:creationId xmlns:p14="http://schemas.microsoft.com/office/powerpoint/2010/main" val="4333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F863-75D9-3B44-8838-9F65E5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model of route choice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7B9F937-AA99-CE42-A5E2-4230FA563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9900" y="1406525"/>
            <a:ext cx="807219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C4D85-1966-4C49-A1B3-78AF2A224521}"/>
              </a:ext>
            </a:extLst>
          </p:cNvPr>
          <p:cNvSpPr txBox="1"/>
          <p:nvPr/>
        </p:nvSpPr>
        <p:spPr>
          <a:xfrm>
            <a:off x="279401" y="6119336"/>
            <a:ext cx="1191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breakdown of space into a hierarchy, differentiating regional, node-based, and road segment-based decision-making; (B) an example route choice process, where different heuristic rule sets are engaged at each level of the hierarchy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2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1DC-5510-7A4E-BF83-CC2C14FB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customer group characteristics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780041-0B4D-D94D-A0E8-6C830609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690688"/>
            <a:ext cx="8458200" cy="4887982"/>
          </a:xfrm>
        </p:spPr>
      </p:pic>
    </p:spTree>
    <p:extLst>
      <p:ext uri="{BB962C8B-B14F-4D97-AF65-F5344CB8AC3E}">
        <p14:creationId xmlns:p14="http://schemas.microsoft.com/office/powerpoint/2010/main" val="289276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370</Words>
  <Application>Microsoft Macintosh PowerPoint</Application>
  <PresentationFormat>Widescreen</PresentationFormat>
  <Paragraphs>24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7</vt:lpstr>
      <vt:lpstr>Learning Objectives</vt:lpstr>
      <vt:lpstr>Introduction</vt:lpstr>
      <vt:lpstr>Behavioral Complexity Plotted Against Environmental Complexity for Selected Applications  </vt:lpstr>
      <vt:lpstr>The five main dimensions for distinguishing agent architectures</vt:lpstr>
      <vt:lpstr>Overview of the key assumptions and application areas of popular theories used in representing behavior</vt:lpstr>
      <vt:lpstr>Resulting patterns of segregation from different threshold levels</vt:lpstr>
      <vt:lpstr>Heuristic model of route choice</vt:lpstr>
      <vt:lpstr>Summary of customer group characteristics</vt:lpstr>
      <vt:lpstr>Basic spatial environment created within NetLogo that the consumer agents occupy</vt:lpstr>
      <vt:lpstr>A high-level representation of the resident agent behaviour incorporated into the PECS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11</cp:revision>
  <dcterms:created xsi:type="dcterms:W3CDTF">2018-07-16T13:06:35Z</dcterms:created>
  <dcterms:modified xsi:type="dcterms:W3CDTF">2020-01-26T19:29:59Z</dcterms:modified>
</cp:coreProperties>
</file>