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669" r:id="rId3"/>
    <p:sldMasterId id="2147483670" r:id="rId4"/>
    <p:sldMasterId id="2147483671" r:id="rId5"/>
    <p:sldMasterId id="2147483672" r:id="rId6"/>
  </p:sldMasterIdLst>
  <p:notesMasterIdLst>
    <p:notesMasterId r:id="rId28"/>
  </p:notesMasterIdLst>
  <p:handoutMasterIdLst>
    <p:handoutMasterId r:id="rId29"/>
  </p:handoutMasterIdLst>
  <p:sldIdLst>
    <p:sldId id="256" r:id="rId7"/>
    <p:sldId id="357" r:id="rId8"/>
    <p:sldId id="331" r:id="rId9"/>
    <p:sldId id="355" r:id="rId10"/>
    <p:sldId id="332" r:id="rId11"/>
    <p:sldId id="334" r:id="rId12"/>
    <p:sldId id="335" r:id="rId13"/>
    <p:sldId id="354" r:id="rId14"/>
    <p:sldId id="356" r:id="rId15"/>
    <p:sldId id="351" r:id="rId16"/>
    <p:sldId id="361" r:id="rId17"/>
    <p:sldId id="360" r:id="rId18"/>
    <p:sldId id="358" r:id="rId19"/>
    <p:sldId id="359" r:id="rId20"/>
    <p:sldId id="352" r:id="rId21"/>
    <p:sldId id="336" r:id="rId22"/>
    <p:sldId id="353" r:id="rId23"/>
    <p:sldId id="348" r:id="rId24"/>
    <p:sldId id="349" r:id="rId25"/>
    <p:sldId id="362" r:id="rId26"/>
    <p:sldId id="337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83232"/>
    <a:srgbClr val="1E4B87"/>
    <a:srgbClr val="BF5700"/>
    <a:srgbClr val="FF8200"/>
    <a:srgbClr val="1B306B"/>
    <a:srgbClr val="262626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9" autoAdjust="0"/>
    <p:restoredTop sz="84747" autoAdjust="0"/>
  </p:normalViewPr>
  <p:slideViewPr>
    <p:cSldViewPr>
      <p:cViewPr varScale="1">
        <p:scale>
          <a:sx n="99" d="100"/>
          <a:sy n="99" d="100"/>
        </p:scale>
        <p:origin x="32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ivanoo/handlebars-and-requirej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a-beginners-guide-to-http-and-rest--net-1634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en-US" i="1" dirty="0" smtClean="0"/>
              <a:t>REST. MySQL. Express. Handlebars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14052" y="2572542"/>
            <a:ext cx="2700338" cy="381000"/>
          </a:xfrm>
        </p:spPr>
        <p:txBody>
          <a:bodyPr numCol="1">
            <a:normAutofit fontScale="850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06" y="3894456"/>
            <a:ext cx="22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Coding Bootcamp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REST with Express and MySQL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011"/>
          <a:stretch/>
        </p:blipFill>
        <p:spPr>
          <a:xfrm>
            <a:off x="457200" y="1948051"/>
            <a:ext cx="8347144" cy="3657600"/>
          </a:xfrm>
          <a:prstGeom prst="rect">
            <a:avLst/>
          </a:prstGeom>
        </p:spPr>
      </p:pic>
      <p:pic>
        <p:nvPicPr>
          <p:cNvPr id="5" name="Picture 2" descr="http://www.iconhot.com/icon/png/rrze/720/database-my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04156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305"/>
            <a:ext cx="1307842" cy="6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32043"/>
            <a:ext cx="889402" cy="8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4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590800"/>
            <a:ext cx="5410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Serving browser assets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418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46199"/>
            <a:ext cx="81622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2 kinds of data/files that web servers need to be able to send to a browser: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Data/files/assets for use </a:t>
            </a:r>
            <a:r>
              <a:rPr lang="en-US" i="1" u="sng" dirty="0" smtClean="0"/>
              <a:t>by the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for use </a:t>
            </a:r>
            <a:r>
              <a:rPr lang="en-US" i="1" u="sng" dirty="0" smtClean="0"/>
              <a:t>by the </a:t>
            </a:r>
            <a:r>
              <a:rPr lang="en-US" i="1" u="sng" dirty="0" err="1" smtClean="0"/>
              <a:t>Javascript</a:t>
            </a:r>
            <a:r>
              <a:rPr lang="en-US" i="1" dirty="0" smtClean="0"/>
              <a:t> </a:t>
            </a:r>
            <a:r>
              <a:rPr lang="en-US" dirty="0" smtClean="0"/>
              <a:t>running in the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Usually </a:t>
            </a:r>
            <a:r>
              <a:rPr lang="en-US" dirty="0" smtClean="0"/>
              <a:t>use JSON</a:t>
            </a:r>
            <a:r>
              <a:rPr lang="en-US" dirty="0"/>
              <a:t>, could also be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253208" y="1996721"/>
            <a:ext cx="1905000" cy="914400"/>
          </a:xfrm>
          <a:prstGeom prst="borderCallout1">
            <a:avLst>
              <a:gd name="adj1" fmla="val 46118"/>
              <a:gd name="adj2" fmla="val -501"/>
              <a:gd name="adj3" fmla="val 72500"/>
              <a:gd name="adj4" fmla="val -109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res.sendFile</a:t>
            </a:r>
            <a:endParaRPr lang="en-US" dirty="0"/>
          </a:p>
          <a:p>
            <a:r>
              <a:rPr lang="en-US" dirty="0" err="1"/>
              <a:t>res.render</a:t>
            </a:r>
            <a:endParaRPr lang="en-US" dirty="0"/>
          </a:p>
          <a:p>
            <a:r>
              <a:rPr lang="en-US" dirty="0" err="1"/>
              <a:t>express.static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253208" y="4005065"/>
            <a:ext cx="1905000" cy="914400"/>
          </a:xfrm>
          <a:prstGeom prst="borderCallout1">
            <a:avLst>
              <a:gd name="adj1" fmla="val 39803"/>
              <a:gd name="adj2" fmla="val -1007"/>
              <a:gd name="adj3" fmla="val 50921"/>
              <a:gd name="adj4" fmla="val -10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69342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HTML, CSS, &amp; </a:t>
            </a:r>
            <a:r>
              <a:rPr lang="en-US" dirty="0" err="1" smtClean="0"/>
              <a:t>Javascript</a:t>
            </a:r>
            <a:r>
              <a:rPr lang="en-US" dirty="0" smtClean="0"/>
              <a:t> gets to the browser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143000"/>
            <a:ext cx="18288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1181100"/>
            <a:ext cx="17526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1317059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1337">
            <a:off x="3662401" y="1132394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/index.html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1847421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275523">
            <a:off x="3893166" y="174069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11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3489960"/>
            <a:ext cx="1307842" cy="6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05200"/>
            <a:ext cx="889402" cy="88940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519814" y="2923492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351337">
            <a:off x="3315020" y="2738827"/>
            <a:ext cx="240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/assets/</a:t>
            </a:r>
            <a:r>
              <a:rPr lang="en-US" dirty="0" err="1" smtClean="0"/>
              <a:t>css</a:t>
            </a:r>
            <a:r>
              <a:rPr lang="en-US" dirty="0" smtClean="0"/>
              <a:t>/app.css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19814" y="3453854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275523">
            <a:off x="4053487" y="33471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9814" y="4415908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51337">
            <a:off x="3445985" y="4231243"/>
            <a:ext cx="21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/assets/</a:t>
            </a:r>
            <a:r>
              <a:rPr lang="en-US" dirty="0" err="1" smtClean="0"/>
              <a:t>js</a:t>
            </a:r>
            <a:r>
              <a:rPr lang="en-US" dirty="0" smtClean="0"/>
              <a:t>/app.js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9814" y="4946270"/>
            <a:ext cx="41148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275523">
            <a:off x="4120012" y="483954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991740" y="3767052"/>
            <a:ext cx="6641685" cy="177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72255" y="1850970"/>
            <a:ext cx="6661169" cy="1566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6934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Static HTML vs dynamic HTML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0791" y="1143000"/>
            <a:ext cx="18288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94" y="1143000"/>
            <a:ext cx="1752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714924">
            <a:off x="2189738" y="1998677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/index.html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876540">
            <a:off x="2420503" y="260697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11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9" y="3767052"/>
            <a:ext cx="1307842" cy="6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1" y="1446340"/>
            <a:ext cx="737002" cy="73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714924">
            <a:off x="2115189" y="3942001"/>
            <a:ext cx="18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/movies.html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9591" y="2183342"/>
            <a:ext cx="1826486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29591" y="2713704"/>
            <a:ext cx="1826486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1905" y="4126666"/>
            <a:ext cx="1826486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31905" y="4657028"/>
            <a:ext cx="1826486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76540">
            <a:off x="2345953" y="4550299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movies.html</a:t>
            </a:r>
            <a:endParaRPr lang="en-US" dirty="0"/>
          </a:p>
        </p:txBody>
      </p:sp>
      <p:sp>
        <p:nvSpPr>
          <p:cNvPr id="30" name="object 4"/>
          <p:cNvSpPr/>
          <p:nvPr/>
        </p:nvSpPr>
        <p:spPr>
          <a:xfrm>
            <a:off x="6757040" y="4323686"/>
            <a:ext cx="1526443" cy="79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1" name="TextBox 30"/>
          <p:cNvSpPr txBox="1"/>
          <p:nvPr/>
        </p:nvSpPr>
        <p:spPr>
          <a:xfrm>
            <a:off x="6680840" y="4018886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movies.handlebars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68" y="2272203"/>
            <a:ext cx="719221" cy="71922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56368" y="1900230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39496" y="2612114"/>
            <a:ext cx="2753535" cy="35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9977" y="4585644"/>
            <a:ext cx="2753535" cy="35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62332" y="4267591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res.render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00432" y="2262481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res.sendFile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0538" y="3071603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3619" y="517557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7973" y="2598273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</a:t>
            </a:r>
            <a:r>
              <a:rPr lang="en-US" dirty="0" err="1" smtClean="0"/>
              <a:t>express.static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819400"/>
            <a:ext cx="65333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Handlebars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www.slideshare.net/iivanoo/handlebars-and-requirejs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8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 template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355536" y="2360262"/>
            <a:ext cx="2538279" cy="249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" name="object 4"/>
          <p:cNvSpPr txBox="1"/>
          <p:nvPr/>
        </p:nvSpPr>
        <p:spPr>
          <a:xfrm>
            <a:off x="4572000" y="2726741"/>
            <a:ext cx="3403728" cy="1335494"/>
          </a:xfrm>
          <a:prstGeom prst="rect">
            <a:avLst/>
          </a:prstGeom>
          <a:solidFill>
            <a:srgbClr val="72D1C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1" dirty="0">
              <a:cs typeface="Times New Roman"/>
            </a:endParaRPr>
          </a:p>
          <a:p>
            <a:pPr marL="2022" algn="ctr">
              <a:spcBef>
                <a:spcPts val="985"/>
              </a:spcBef>
            </a:pPr>
            <a:r>
              <a:rPr sz="1501" spc="73" dirty="0" smtClean="0">
                <a:solidFill>
                  <a:srgbClr val="F1F1F1"/>
                </a:solidFill>
                <a:cs typeface="Times New Roman"/>
              </a:rPr>
              <a:t>A </a:t>
            </a:r>
            <a:r>
              <a:rPr sz="1501" spc="102" dirty="0">
                <a:solidFill>
                  <a:srgbClr val="F1F1F1"/>
                </a:solidFill>
                <a:cs typeface="Times New Roman"/>
              </a:rPr>
              <a:t>handlebars </a:t>
            </a:r>
            <a:r>
              <a:rPr sz="1501" spc="77" dirty="0">
                <a:solidFill>
                  <a:srgbClr val="F1F1F1"/>
                </a:solidFill>
                <a:cs typeface="Times New Roman"/>
              </a:rPr>
              <a:t>expression</a:t>
            </a:r>
            <a:r>
              <a:rPr sz="1501" spc="-243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32" dirty="0">
                <a:solidFill>
                  <a:srgbClr val="F1F1F1"/>
                </a:solidFill>
                <a:cs typeface="Times New Roman"/>
              </a:rPr>
              <a:t>is</a:t>
            </a:r>
            <a:endParaRPr sz="1501" dirty="0">
              <a:cs typeface="Times New Roman"/>
            </a:endParaRPr>
          </a:p>
          <a:p>
            <a:pPr>
              <a:spcBef>
                <a:spcPts val="7"/>
              </a:spcBef>
            </a:pPr>
            <a:endParaRPr sz="1569" dirty="0">
              <a:cs typeface="Times New Roman"/>
            </a:endParaRPr>
          </a:p>
          <a:p>
            <a:pPr marL="2022" algn="ctr"/>
            <a:r>
              <a:rPr sz="1637" dirty="0">
                <a:solidFill>
                  <a:srgbClr val="FF0000"/>
                </a:solidFill>
                <a:cs typeface="Bookman Old Style"/>
              </a:rPr>
              <a:t>{{ </a:t>
            </a:r>
            <a:r>
              <a:rPr sz="1637" spc="-55" dirty="0">
                <a:solidFill>
                  <a:srgbClr val="FF0000"/>
                </a:solidFill>
                <a:cs typeface="Bookman Old Style"/>
              </a:rPr>
              <a:t>something</a:t>
            </a:r>
            <a:r>
              <a:rPr sz="1637" spc="27" dirty="0">
                <a:solidFill>
                  <a:srgbClr val="FF0000"/>
                </a:solidFill>
                <a:cs typeface="Bookman Old Style"/>
              </a:rPr>
              <a:t> </a:t>
            </a:r>
            <a:r>
              <a:rPr sz="1637" dirty="0" smtClean="0">
                <a:solidFill>
                  <a:srgbClr val="FF0000"/>
                </a:solidFill>
                <a:cs typeface="Bookman Old Style"/>
              </a:rPr>
              <a:t>}}</a:t>
            </a:r>
            <a:endParaRPr lang="en-US" sz="1637" dirty="0" smtClean="0">
              <a:solidFill>
                <a:srgbClr val="FF0000"/>
              </a:solidFill>
              <a:cs typeface="Bookman Old Style"/>
            </a:endParaRPr>
          </a:p>
          <a:p>
            <a:pPr marL="2022" algn="ctr"/>
            <a:endParaRPr sz="1637" dirty="0"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98067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20" y="953869"/>
            <a:ext cx="365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Templates with placeholders.</a:t>
            </a:r>
          </a:p>
          <a:p>
            <a:r>
              <a:rPr lang="en-US" dirty="0" smtClean="0"/>
              <a:t>Stored in views/*.handlebars</a:t>
            </a:r>
            <a:endParaRPr lang="en-US" dirty="0"/>
          </a:p>
        </p:txBody>
      </p:sp>
      <p:sp>
        <p:nvSpPr>
          <p:cNvPr id="8" name="object 5"/>
          <p:cNvSpPr/>
          <p:nvPr/>
        </p:nvSpPr>
        <p:spPr>
          <a:xfrm>
            <a:off x="2514600" y="4572000"/>
            <a:ext cx="2736818" cy="1478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" name="Arc 11"/>
          <p:cNvSpPr/>
          <p:nvPr/>
        </p:nvSpPr>
        <p:spPr>
          <a:xfrm>
            <a:off x="2059843" y="2277812"/>
            <a:ext cx="1750157" cy="4275387"/>
          </a:xfrm>
          <a:prstGeom prst="arc">
            <a:avLst>
              <a:gd name="adj1" fmla="val 16160413"/>
              <a:gd name="adj2" fmla="val 497296"/>
            </a:avLst>
          </a:prstGeom>
          <a:ln w="101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4"/>
          <p:cNvSpPr/>
          <p:nvPr/>
        </p:nvSpPr>
        <p:spPr>
          <a:xfrm>
            <a:off x="228600" y="1600200"/>
            <a:ext cx="2898043" cy="152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" name="Arc 12"/>
          <p:cNvSpPr/>
          <p:nvPr/>
        </p:nvSpPr>
        <p:spPr>
          <a:xfrm flipH="1">
            <a:off x="3810000" y="2277811"/>
            <a:ext cx="1750157" cy="4275387"/>
          </a:xfrm>
          <a:prstGeom prst="arc">
            <a:avLst>
              <a:gd name="adj1" fmla="val 16160413"/>
              <a:gd name="adj2" fmla="val 497296"/>
            </a:avLst>
          </a:prstGeom>
          <a:ln w="101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4419600" y="1626669"/>
            <a:ext cx="4492871" cy="1401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" name="TextBox 13"/>
          <p:cNvSpPr txBox="1"/>
          <p:nvPr/>
        </p:nvSpPr>
        <p:spPr>
          <a:xfrm>
            <a:off x="4267200" y="977933"/>
            <a:ext cx="498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</a:t>
            </a:r>
            <a:r>
              <a:rPr lang="en-US" dirty="0" smtClean="0"/>
              <a:t>object; </a:t>
            </a:r>
            <a:r>
              <a:rPr lang="en-US" dirty="0"/>
              <a:t>the keys of the object must match with the name of the placeholder to be </a:t>
            </a:r>
            <a:r>
              <a:rPr lang="en-US" dirty="0" smtClean="0"/>
              <a:t>populated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3009" y="3564530"/>
            <a:ext cx="356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like Voltron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dirty="0" smtClean="0"/>
              <a:t> to form final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Built-in helpers</a:t>
            </a:r>
            <a:endParaRPr lang="en-US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67" y="2249810"/>
            <a:ext cx="1748219" cy="25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/>
            <a:r>
              <a:rPr sz="1637" spc="-84" dirty="0">
                <a:cs typeface="Tahoma"/>
              </a:rPr>
              <a:t>To</a:t>
            </a:r>
            <a:r>
              <a:rPr sz="1637" spc="-200" dirty="0">
                <a:cs typeface="Tahoma"/>
              </a:rPr>
              <a:t> </a:t>
            </a:r>
            <a:r>
              <a:rPr sz="1637" spc="2" dirty="0">
                <a:cs typeface="Tahoma"/>
              </a:rPr>
              <a:t>iterate</a:t>
            </a:r>
            <a:r>
              <a:rPr sz="1637" spc="-200" dirty="0">
                <a:cs typeface="Tahoma"/>
              </a:rPr>
              <a:t> </a:t>
            </a:r>
            <a:r>
              <a:rPr sz="1637" dirty="0">
                <a:cs typeface="Tahoma"/>
              </a:rPr>
              <a:t>over</a:t>
            </a:r>
            <a:r>
              <a:rPr sz="1637" spc="-200" dirty="0">
                <a:cs typeface="Tahoma"/>
              </a:rPr>
              <a:t> </a:t>
            </a:r>
            <a:r>
              <a:rPr sz="1637" spc="-57" dirty="0">
                <a:cs typeface="Tahoma"/>
              </a:rPr>
              <a:t>a</a:t>
            </a:r>
            <a:r>
              <a:rPr sz="1637" spc="-200" dirty="0">
                <a:cs typeface="Tahoma"/>
              </a:rPr>
              <a:t> </a:t>
            </a:r>
            <a:r>
              <a:rPr sz="1637" spc="14" dirty="0">
                <a:cs typeface="Tahoma"/>
              </a:rPr>
              <a:t>list</a:t>
            </a:r>
            <a:endParaRPr sz="1637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371600"/>
            <a:ext cx="1324523" cy="461024"/>
          </a:xfrm>
          <a:prstGeom prst="rect">
            <a:avLst/>
          </a:prstGeom>
          <a:solidFill>
            <a:srgbClr val="72D1CA"/>
          </a:solidFill>
        </p:spPr>
        <p:txBody>
          <a:bodyPr vert="horz" wrap="square" lIns="91440" tIns="91440" rIns="91440" bIns="91440" rtlCol="0">
            <a:spAutoFit/>
          </a:bodyPr>
          <a:lstStyle/>
          <a:p>
            <a:pPr marL="423666">
              <a:spcBef>
                <a:spcPts val="1155"/>
              </a:spcBef>
            </a:pPr>
            <a:r>
              <a:rPr sz="1796" spc="118" dirty="0" smtClean="0">
                <a:solidFill>
                  <a:srgbClr val="F1F1F1"/>
                </a:solidFill>
                <a:cs typeface="Times New Roman"/>
              </a:rPr>
              <a:t>each</a:t>
            </a:r>
            <a:endParaRPr sz="1796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9275" y="4299395"/>
            <a:ext cx="1136502" cy="486948"/>
          </a:xfrm>
          <a:custGeom>
            <a:avLst/>
            <a:gdLst/>
            <a:ahLst/>
            <a:cxnLst/>
            <a:rect l="l" t="t" r="r" b="b"/>
            <a:pathLst>
              <a:path w="2498725" h="1070609">
                <a:moveTo>
                  <a:pt x="1963165" y="0"/>
                </a:moveTo>
                <a:lnTo>
                  <a:pt x="1963165" y="267520"/>
                </a:lnTo>
                <a:lnTo>
                  <a:pt x="0" y="267520"/>
                </a:lnTo>
                <a:lnTo>
                  <a:pt x="0" y="802551"/>
                </a:lnTo>
                <a:lnTo>
                  <a:pt x="1963165" y="802551"/>
                </a:lnTo>
                <a:lnTo>
                  <a:pt x="1963165" y="1070072"/>
                </a:lnTo>
                <a:lnTo>
                  <a:pt x="2498206" y="535041"/>
                </a:lnTo>
                <a:lnTo>
                  <a:pt x="1963165" y="0"/>
                </a:lnTo>
                <a:close/>
              </a:path>
            </a:pathLst>
          </a:custGeom>
          <a:solidFill>
            <a:srgbClr val="72D1C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" name="object 6"/>
          <p:cNvSpPr txBox="1"/>
          <p:nvPr/>
        </p:nvSpPr>
        <p:spPr>
          <a:xfrm>
            <a:off x="5058061" y="1268578"/>
            <a:ext cx="3704939" cy="877548"/>
          </a:xfrm>
          <a:prstGeom prst="rect">
            <a:avLst/>
          </a:prstGeom>
          <a:solidFill>
            <a:srgbClr val="72D1CA"/>
          </a:solidFill>
        </p:spPr>
        <p:txBody>
          <a:bodyPr vert="horz" wrap="square" lIns="91440" tIns="91440" rIns="91440" bIns="91440" rtlCol="0">
            <a:spAutoFit/>
          </a:bodyPr>
          <a:lstStyle/>
          <a:p>
            <a:pPr marL="594924" marR="589437" algn="ctr">
              <a:spcBef>
                <a:spcPts val="1310"/>
              </a:spcBef>
            </a:pPr>
            <a:r>
              <a:rPr sz="1501" spc="66" dirty="0">
                <a:solidFill>
                  <a:srgbClr val="F1F1F1"/>
                </a:solidFill>
                <a:cs typeface="Times New Roman"/>
              </a:rPr>
              <a:t>Inside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125" dirty="0">
                <a:solidFill>
                  <a:srgbClr val="F1F1F1"/>
                </a:solidFill>
                <a:cs typeface="Times New Roman"/>
              </a:rPr>
              <a:t>the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32" dirty="0">
                <a:solidFill>
                  <a:srgbClr val="F1F1F1"/>
                </a:solidFill>
                <a:cs typeface="Times New Roman"/>
              </a:rPr>
              <a:t>block,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93" dirty="0">
                <a:solidFill>
                  <a:srgbClr val="F1F1F1"/>
                </a:solidFill>
                <a:cs typeface="Times New Roman"/>
              </a:rPr>
              <a:t>you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104" dirty="0">
                <a:solidFill>
                  <a:srgbClr val="F1F1F1"/>
                </a:solidFill>
                <a:cs typeface="Times New Roman"/>
              </a:rPr>
              <a:t>can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93" dirty="0">
                <a:solidFill>
                  <a:srgbClr val="F1F1F1"/>
                </a:solidFill>
                <a:cs typeface="Times New Roman"/>
              </a:rPr>
              <a:t>use </a:t>
            </a:r>
            <a:r>
              <a:rPr lang="en-US" sz="1501" spc="93" dirty="0" smtClean="0">
                <a:solidFill>
                  <a:srgbClr val="F1F1F1"/>
                </a:solidFill>
                <a:cs typeface="Times New Roman"/>
              </a:rPr>
              <a:t>t</a:t>
            </a:r>
            <a:r>
              <a:rPr sz="1501" spc="-66" dirty="0" smtClean="0">
                <a:solidFill>
                  <a:srgbClr val="F1F1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sz="150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1" spc="80" dirty="0" smtClean="0">
                <a:solidFill>
                  <a:srgbClr val="F1F1F1"/>
                </a:solidFill>
                <a:cs typeface="Times New Roman"/>
              </a:rPr>
              <a:t>to</a:t>
            </a:r>
            <a:r>
              <a:rPr sz="1501" spc="-18" dirty="0" smtClean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96" dirty="0">
                <a:solidFill>
                  <a:srgbClr val="F1F1F1"/>
                </a:solidFill>
                <a:cs typeface="Times New Roman"/>
              </a:rPr>
              <a:t>reference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125" dirty="0">
                <a:solidFill>
                  <a:srgbClr val="F1F1F1"/>
                </a:solidFill>
                <a:cs typeface="Times New Roman"/>
              </a:rPr>
              <a:t>the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100" dirty="0">
                <a:solidFill>
                  <a:srgbClr val="F1F1F1"/>
                </a:solidFill>
                <a:cs typeface="Times New Roman"/>
              </a:rPr>
              <a:t>element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77" dirty="0">
                <a:solidFill>
                  <a:srgbClr val="F1F1F1"/>
                </a:solidFill>
                <a:cs typeface="Times New Roman"/>
              </a:rPr>
              <a:t>being</a:t>
            </a:r>
            <a:r>
              <a:rPr sz="1501" spc="-18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86" dirty="0">
                <a:solidFill>
                  <a:srgbClr val="F1F1F1"/>
                </a:solidFill>
                <a:cs typeface="Times New Roman"/>
              </a:rPr>
              <a:t>iterated</a:t>
            </a:r>
            <a:endParaRPr sz="1501" dirty="0"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682" y="3953647"/>
            <a:ext cx="2917069" cy="1154408"/>
          </a:xfrm>
          <a:custGeom>
            <a:avLst/>
            <a:gdLst/>
            <a:ahLst/>
            <a:cxnLst/>
            <a:rect l="l" t="t" r="r" b="b"/>
            <a:pathLst>
              <a:path w="6413500" h="2538095">
                <a:moveTo>
                  <a:pt x="0" y="0"/>
                </a:moveTo>
                <a:lnTo>
                  <a:pt x="6412956" y="0"/>
                </a:lnTo>
                <a:lnTo>
                  <a:pt x="6412956" y="2537553"/>
                </a:lnTo>
                <a:lnTo>
                  <a:pt x="0" y="25375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" name="object 8"/>
          <p:cNvSpPr txBox="1"/>
          <p:nvPr/>
        </p:nvSpPr>
        <p:spPr>
          <a:xfrm>
            <a:off x="611906" y="3959108"/>
            <a:ext cx="2525431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&lt;ul</a:t>
            </a:r>
            <a:r>
              <a:rPr sz="1501" spc="-9" dirty="0">
                <a:solidFill>
                  <a:srgbClr val="89BDFF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class=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"people_list"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348579">
              <a:lnSpc>
                <a:spcPts val="1801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{{#each</a:t>
            </a:r>
            <a:r>
              <a:rPr sz="1501" spc="-23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people}}</a:t>
            </a:r>
            <a:endParaRPr sz="1501">
              <a:cs typeface="Consolas"/>
            </a:endParaRPr>
          </a:p>
          <a:p>
            <a:pPr marL="691382">
              <a:lnSpc>
                <a:spcPts val="1801"/>
              </a:lnSpc>
            </a:pPr>
            <a:r>
              <a:rPr sz="1501" spc="-2" dirty="0">
                <a:solidFill>
                  <a:srgbClr val="E0C589"/>
                </a:solidFill>
                <a:cs typeface="Consolas"/>
              </a:rPr>
              <a:t>&lt;li&gt;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{{this}}</a:t>
            </a:r>
            <a:r>
              <a:rPr sz="1501" spc="-2" dirty="0">
                <a:solidFill>
                  <a:srgbClr val="E0C589"/>
                </a:solidFill>
                <a:cs typeface="Consolas"/>
              </a:rPr>
              <a:t>&lt;/li&gt;</a:t>
            </a:r>
            <a:endParaRPr sz="1501">
              <a:cs typeface="Consolas"/>
            </a:endParaRPr>
          </a:p>
          <a:p>
            <a:pPr marL="348579">
              <a:lnSpc>
                <a:spcPts val="1798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{{/each}}</a:t>
            </a:r>
            <a:endParaRPr sz="1501">
              <a:cs typeface="Consolas"/>
            </a:endParaRPr>
          </a:p>
          <a:p>
            <a:pPr marL="110321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&lt;/ul&gt;</a:t>
            </a:r>
            <a:endParaRPr sz="1501"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048000"/>
            <a:ext cx="7552031" cy="255027"/>
          </a:xfrm>
          <a:custGeom>
            <a:avLst/>
            <a:gdLst/>
            <a:ahLst/>
            <a:cxnLst/>
            <a:rect l="l" t="t" r="r" b="b"/>
            <a:pathLst>
              <a:path w="16603980" h="560704">
                <a:moveTo>
                  <a:pt x="0" y="0"/>
                </a:moveTo>
                <a:lnTo>
                  <a:pt x="16603630" y="0"/>
                </a:lnTo>
                <a:lnTo>
                  <a:pt x="16603630" y="560359"/>
                </a:lnTo>
                <a:lnTo>
                  <a:pt x="0" y="5603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" name="object 10"/>
          <p:cNvSpPr txBox="1"/>
          <p:nvPr/>
        </p:nvSpPr>
        <p:spPr>
          <a:xfrm>
            <a:off x="832424" y="3072921"/>
            <a:ext cx="4410550" cy="23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/>
            <a:r>
              <a:rPr sz="1501" spc="-2" dirty="0">
                <a:solidFill>
                  <a:srgbClr val="F8F8F8"/>
                </a:solidFill>
                <a:cs typeface="Consolas"/>
              </a:rPr>
              <a:t>{ people: [ 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“Ivano"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, 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“Andrea"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, 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“Paolo"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]</a:t>
            </a:r>
            <a:r>
              <a:rPr sz="1501" spc="11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}</a:t>
            </a:r>
            <a:endParaRPr sz="1501"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6213" y="3953647"/>
            <a:ext cx="2993606" cy="1178380"/>
          </a:xfrm>
          <a:custGeom>
            <a:avLst/>
            <a:gdLst/>
            <a:ahLst/>
            <a:cxnLst/>
            <a:rect l="l" t="t" r="r" b="b"/>
            <a:pathLst>
              <a:path w="6581775" h="2590800">
                <a:moveTo>
                  <a:pt x="0" y="0"/>
                </a:moveTo>
                <a:lnTo>
                  <a:pt x="6581684" y="0"/>
                </a:lnTo>
                <a:lnTo>
                  <a:pt x="6581684" y="2590401"/>
                </a:lnTo>
                <a:lnTo>
                  <a:pt x="0" y="25904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" name="object 12"/>
          <p:cNvSpPr txBox="1"/>
          <p:nvPr/>
        </p:nvSpPr>
        <p:spPr>
          <a:xfrm>
            <a:off x="5310436" y="3983030"/>
            <a:ext cx="2525431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ul</a:t>
            </a:r>
            <a:r>
              <a:rPr sz="1501" spc="-9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99CF50"/>
                </a:solidFill>
                <a:cs typeface="Consolas"/>
              </a:rPr>
              <a:t>class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=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"people_list"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215155">
              <a:lnSpc>
                <a:spcPts val="1801"/>
              </a:lnSpc>
            </a:pP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Ivano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/li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215155">
              <a:lnSpc>
                <a:spcPts val="1798"/>
              </a:lnSpc>
            </a:pP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Andrea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/li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215155">
              <a:lnSpc>
                <a:spcPts val="1798"/>
              </a:lnSpc>
            </a:pP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Paolo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/li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E28964"/>
                </a:solidFill>
                <a:cs typeface="Consolas"/>
              </a:rPr>
              <a:t>&lt;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/ul</a:t>
            </a:r>
            <a:r>
              <a:rPr sz="1501" spc="-2" dirty="0">
                <a:solidFill>
                  <a:srgbClr val="E28964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511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Built-in helpers</a:t>
            </a:r>
            <a:endParaRPr lang="en-US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95965"/>
            <a:ext cx="1324523" cy="461024"/>
          </a:xfrm>
          <a:prstGeom prst="rect">
            <a:avLst/>
          </a:prstGeom>
          <a:solidFill>
            <a:srgbClr val="72D1CA"/>
          </a:solidFill>
        </p:spPr>
        <p:txBody>
          <a:bodyPr vert="horz" wrap="square" lIns="91440" tIns="91440" rIns="91440" bIns="91440" rtlCol="0">
            <a:spAutoFit/>
          </a:bodyPr>
          <a:lstStyle/>
          <a:p>
            <a:pPr marL="272048">
              <a:spcBef>
                <a:spcPts val="1155"/>
              </a:spcBef>
            </a:pPr>
            <a:r>
              <a:rPr lang="en-US" sz="1796" spc="30" dirty="0" smtClean="0">
                <a:solidFill>
                  <a:srgbClr val="F1F1F1"/>
                </a:solidFill>
                <a:cs typeface="Times New Roman"/>
              </a:rPr>
              <a:t>#i</a:t>
            </a:r>
            <a:r>
              <a:rPr sz="1796" spc="30" dirty="0" smtClean="0">
                <a:solidFill>
                  <a:srgbClr val="F1F1F1"/>
                </a:solidFill>
                <a:cs typeface="Times New Roman"/>
              </a:rPr>
              <a:t>f </a:t>
            </a:r>
            <a:r>
              <a:rPr sz="1796" spc="243" dirty="0">
                <a:solidFill>
                  <a:srgbClr val="F1F1F1"/>
                </a:solidFill>
                <a:cs typeface="Times New Roman"/>
              </a:rPr>
              <a:t>/</a:t>
            </a:r>
            <a:r>
              <a:rPr sz="1796" spc="-100" dirty="0">
                <a:solidFill>
                  <a:srgbClr val="F1F1F1"/>
                </a:solidFill>
                <a:cs typeface="Times New Roman"/>
              </a:rPr>
              <a:t> </a:t>
            </a:r>
            <a:r>
              <a:rPr lang="en-US" sz="1796" spc="-100" dirty="0" smtClean="0">
                <a:solidFill>
                  <a:srgbClr val="F1F1F1"/>
                </a:solidFill>
                <a:cs typeface="Times New Roman"/>
              </a:rPr>
              <a:t>e</a:t>
            </a:r>
            <a:r>
              <a:rPr sz="1796" spc="48" dirty="0" smtClean="0">
                <a:solidFill>
                  <a:srgbClr val="F1F1F1"/>
                </a:solidFill>
                <a:cs typeface="Times New Roman"/>
              </a:rPr>
              <a:t>lse</a:t>
            </a:r>
            <a:endParaRPr sz="1796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4125" y="1187587"/>
            <a:ext cx="3630451" cy="849592"/>
          </a:xfrm>
          <a:prstGeom prst="rect">
            <a:avLst/>
          </a:prstGeom>
          <a:solidFill>
            <a:srgbClr val="72D1CA"/>
          </a:solidFill>
        </p:spPr>
        <p:txBody>
          <a:bodyPr vert="horz" wrap="square" lIns="91440" tIns="91440" rIns="91440" bIns="91440" rtlCol="0">
            <a:spAutoFit/>
          </a:bodyPr>
          <a:lstStyle/>
          <a:p>
            <a:pPr>
              <a:spcBef>
                <a:spcPts val="7"/>
              </a:spcBef>
            </a:pPr>
            <a:endParaRPr sz="1319" dirty="0">
              <a:cs typeface="Times New Roman"/>
            </a:endParaRPr>
          </a:p>
          <a:p>
            <a:pPr marL="244034">
              <a:tabLst>
                <a:tab pos="1258582" algn="l"/>
              </a:tabLst>
            </a:pPr>
            <a:r>
              <a:rPr sz="1501" spc="93" dirty="0">
                <a:solidFill>
                  <a:srgbClr val="F1F1F1"/>
                </a:solidFill>
                <a:cs typeface="Times New Roman"/>
              </a:rPr>
              <a:t>The</a:t>
            </a:r>
            <a:r>
              <a:rPr sz="1501" spc="-16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-86" dirty="0" smtClean="0">
                <a:solidFill>
                  <a:srgbClr val="F1F1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en-US" sz="1501" spc="-86" dirty="0">
                <a:solidFill>
                  <a:srgbClr val="F1F1F1"/>
                </a:solidFill>
                <a:cs typeface="Bookman Old Style"/>
              </a:rPr>
              <a:t> </a:t>
            </a:r>
            <a:r>
              <a:rPr sz="1501" spc="93" dirty="0" smtClean="0">
                <a:solidFill>
                  <a:srgbClr val="F1F1F1"/>
                </a:solidFill>
                <a:cs typeface="Times New Roman"/>
              </a:rPr>
              <a:t>helper</a:t>
            </a:r>
            <a:r>
              <a:rPr sz="1501" spc="-20" dirty="0" smtClean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32" dirty="0">
                <a:solidFill>
                  <a:srgbClr val="F1F1F1"/>
                </a:solidFill>
                <a:cs typeface="Times New Roman"/>
              </a:rPr>
              <a:t>is</a:t>
            </a:r>
            <a:r>
              <a:rPr sz="1501" spc="-20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125" dirty="0">
                <a:solidFill>
                  <a:srgbClr val="F1F1F1"/>
                </a:solidFill>
                <a:cs typeface="Times New Roman"/>
              </a:rPr>
              <a:t>the</a:t>
            </a:r>
            <a:r>
              <a:rPr sz="1501" spc="-20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93" dirty="0">
                <a:solidFill>
                  <a:srgbClr val="F1F1F1"/>
                </a:solidFill>
                <a:cs typeface="Times New Roman"/>
              </a:rPr>
              <a:t>inverse</a:t>
            </a:r>
            <a:r>
              <a:rPr sz="1501" spc="-20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59" dirty="0">
                <a:solidFill>
                  <a:srgbClr val="F1F1F1"/>
                </a:solidFill>
                <a:cs typeface="Times New Roman"/>
              </a:rPr>
              <a:t>of</a:t>
            </a:r>
            <a:r>
              <a:rPr sz="1501" spc="-20" dirty="0">
                <a:solidFill>
                  <a:srgbClr val="F1F1F1"/>
                </a:solidFill>
                <a:cs typeface="Times New Roman"/>
              </a:rPr>
              <a:t> </a:t>
            </a:r>
            <a:r>
              <a:rPr sz="1501" spc="39" dirty="0" smtClean="0">
                <a:solidFill>
                  <a:srgbClr val="F1F1F1"/>
                </a:solidFill>
                <a:cs typeface="Times New Roman"/>
              </a:rPr>
              <a:t>if</a:t>
            </a:r>
            <a:endParaRPr lang="en-US" sz="1501" spc="39" dirty="0" smtClean="0">
              <a:solidFill>
                <a:srgbClr val="F1F1F1"/>
              </a:solidFill>
              <a:cs typeface="Times New Roman"/>
            </a:endParaRPr>
          </a:p>
          <a:p>
            <a:pPr marL="244034">
              <a:tabLst>
                <a:tab pos="1258582" algn="l"/>
              </a:tabLst>
            </a:pPr>
            <a:endParaRPr sz="1501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4" y="3567622"/>
            <a:ext cx="4469469" cy="1730313"/>
          </a:xfrm>
          <a:custGeom>
            <a:avLst/>
            <a:gdLst/>
            <a:ahLst/>
            <a:cxnLst/>
            <a:rect l="l" t="t" r="r" b="b"/>
            <a:pathLst>
              <a:path w="9826625" h="3804284">
                <a:moveTo>
                  <a:pt x="0" y="0"/>
                </a:moveTo>
                <a:lnTo>
                  <a:pt x="9826249" y="0"/>
                </a:lnTo>
                <a:lnTo>
                  <a:pt x="9826249" y="3804260"/>
                </a:lnTo>
                <a:lnTo>
                  <a:pt x="0" y="3804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" name="object 6"/>
          <p:cNvSpPr txBox="1"/>
          <p:nvPr/>
        </p:nvSpPr>
        <p:spPr>
          <a:xfrm>
            <a:off x="69207" y="3576431"/>
            <a:ext cx="433488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&lt;div</a:t>
            </a:r>
            <a:r>
              <a:rPr sz="1501" spc="-18" dirty="0">
                <a:solidFill>
                  <a:srgbClr val="89BDFF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class=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"entry“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&lt;h1&gt;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{{title}}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&lt;/h1&gt;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{{#if</a:t>
            </a:r>
            <a:r>
              <a:rPr sz="1501" spc="-25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author}}</a:t>
            </a:r>
            <a:endParaRPr sz="1501">
              <a:cs typeface="Consolas"/>
            </a:endParaRPr>
          </a:p>
          <a:p>
            <a:pPr marL="348579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&lt;h2&gt;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By {{firstName}}</a:t>
            </a:r>
            <a:r>
              <a:rPr sz="1501" spc="14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{{lastName}}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&lt;/h2&gt;</a:t>
            </a:r>
            <a:endParaRPr sz="1501">
              <a:cs typeface="Consolas"/>
            </a:endParaRPr>
          </a:p>
          <a:p>
            <a:pPr marL="5776">
              <a:lnSpc>
                <a:spcPts val="1798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{{#else}}</a:t>
            </a:r>
            <a:endParaRPr sz="1501">
              <a:cs typeface="Consolas"/>
            </a:endParaRPr>
          </a:p>
          <a:p>
            <a:pPr marL="348579">
              <a:lnSpc>
                <a:spcPts val="1798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&lt;h2&gt;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Unknown</a:t>
            </a:r>
            <a:r>
              <a:rPr sz="1501" spc="-11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author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&lt;/h1&gt;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{{/if}}</a:t>
            </a:r>
            <a:endParaRPr sz="1501"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1147" y="2632038"/>
            <a:ext cx="6181875" cy="716559"/>
          </a:xfrm>
          <a:custGeom>
            <a:avLst/>
            <a:gdLst/>
            <a:ahLst/>
            <a:cxnLst/>
            <a:rect l="l" t="t" r="r" b="b"/>
            <a:pathLst>
              <a:path w="13591540" h="1575434">
                <a:moveTo>
                  <a:pt x="0" y="0"/>
                </a:moveTo>
                <a:lnTo>
                  <a:pt x="13591188" y="0"/>
                </a:lnTo>
                <a:lnTo>
                  <a:pt x="13591188" y="1575386"/>
                </a:lnTo>
                <a:lnTo>
                  <a:pt x="0" y="15753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" name="object 8"/>
          <p:cNvSpPr txBox="1"/>
          <p:nvPr/>
        </p:nvSpPr>
        <p:spPr>
          <a:xfrm>
            <a:off x="361042" y="2198012"/>
            <a:ext cx="7372674" cy="1165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/>
            <a:r>
              <a:rPr sz="1637" spc="-39" dirty="0">
                <a:cs typeface="Tahoma"/>
              </a:rPr>
              <a:t>It</a:t>
            </a:r>
            <a:r>
              <a:rPr sz="1637" spc="-193" dirty="0">
                <a:cs typeface="Tahoma"/>
              </a:rPr>
              <a:t> </a:t>
            </a:r>
            <a:r>
              <a:rPr sz="1637" spc="5" dirty="0">
                <a:cs typeface="Tahoma"/>
              </a:rPr>
              <a:t>renders</a:t>
            </a:r>
            <a:r>
              <a:rPr sz="1637" spc="-193" dirty="0">
                <a:cs typeface="Tahoma"/>
              </a:rPr>
              <a:t> </a:t>
            </a:r>
            <a:r>
              <a:rPr sz="1637" dirty="0">
                <a:cs typeface="Tahoma"/>
              </a:rPr>
              <a:t>the</a:t>
            </a:r>
            <a:r>
              <a:rPr sz="1637" spc="-193" dirty="0">
                <a:cs typeface="Tahoma"/>
              </a:rPr>
              <a:t> </a:t>
            </a:r>
            <a:r>
              <a:rPr sz="1637" dirty="0">
                <a:cs typeface="Tahoma"/>
              </a:rPr>
              <a:t>block</a:t>
            </a:r>
            <a:r>
              <a:rPr sz="1637" spc="-193" dirty="0">
                <a:cs typeface="Tahoma"/>
              </a:rPr>
              <a:t> </a:t>
            </a:r>
            <a:r>
              <a:rPr sz="1637" spc="14" dirty="0">
                <a:cs typeface="Tahoma"/>
              </a:rPr>
              <a:t>if</a:t>
            </a:r>
            <a:r>
              <a:rPr sz="1637" spc="-193" dirty="0">
                <a:cs typeface="Tahoma"/>
              </a:rPr>
              <a:t> </a:t>
            </a:r>
            <a:r>
              <a:rPr sz="1637" spc="11" dirty="0">
                <a:cs typeface="Tahoma"/>
              </a:rPr>
              <a:t>its</a:t>
            </a:r>
            <a:r>
              <a:rPr sz="1637" spc="-193" dirty="0">
                <a:cs typeface="Tahoma"/>
              </a:rPr>
              <a:t> </a:t>
            </a:r>
            <a:r>
              <a:rPr sz="1637" spc="-20" dirty="0">
                <a:cs typeface="Tahoma"/>
              </a:rPr>
              <a:t>argument</a:t>
            </a:r>
            <a:r>
              <a:rPr sz="1637" spc="-193" dirty="0">
                <a:cs typeface="Tahoma"/>
              </a:rPr>
              <a:t> </a:t>
            </a:r>
            <a:r>
              <a:rPr sz="1637" spc="-2" dirty="0">
                <a:cs typeface="Tahoma"/>
              </a:rPr>
              <a:t>is</a:t>
            </a:r>
            <a:r>
              <a:rPr sz="1637" spc="-193" dirty="0">
                <a:cs typeface="Tahoma"/>
              </a:rPr>
              <a:t> </a:t>
            </a:r>
            <a:r>
              <a:rPr sz="1637" spc="7" dirty="0">
                <a:cs typeface="Tahoma"/>
              </a:rPr>
              <a:t>not</a:t>
            </a:r>
            <a:r>
              <a:rPr sz="1637" spc="-193" dirty="0">
                <a:cs typeface="Tahoma"/>
              </a:rPr>
              <a:t> </a:t>
            </a:r>
            <a:r>
              <a:rPr sz="1637" spc="-18" dirty="0">
                <a:cs typeface="Tahoma"/>
              </a:rPr>
              <a:t>equal</a:t>
            </a:r>
            <a:r>
              <a:rPr sz="1637" spc="-193" dirty="0">
                <a:cs typeface="Tahoma"/>
              </a:rPr>
              <a:t> </a:t>
            </a:r>
            <a:r>
              <a:rPr sz="1637" spc="20" dirty="0">
                <a:cs typeface="Tahoma"/>
              </a:rPr>
              <a:t>to</a:t>
            </a:r>
            <a:r>
              <a:rPr sz="1637" spc="-196" dirty="0">
                <a:cs typeface="Tahoma"/>
              </a:rPr>
              <a:t> </a:t>
            </a:r>
            <a:r>
              <a:rPr sz="1637" spc="7" dirty="0">
                <a:cs typeface="Consolas"/>
              </a:rPr>
              <a:t>false, undefined,</a:t>
            </a:r>
            <a:r>
              <a:rPr sz="1637" spc="5" dirty="0">
                <a:cs typeface="Consolas"/>
              </a:rPr>
              <a:t> </a:t>
            </a:r>
            <a:r>
              <a:rPr sz="1637" spc="7" dirty="0">
                <a:cs typeface="Consolas"/>
              </a:rPr>
              <a:t>null, []</a:t>
            </a:r>
            <a:endParaRPr sz="1637">
              <a:cs typeface="Consolas"/>
            </a:endParaRPr>
          </a:p>
          <a:p>
            <a:pPr>
              <a:spcBef>
                <a:spcPts val="18"/>
              </a:spcBef>
            </a:pPr>
            <a:endParaRPr sz="1433">
              <a:cs typeface="Times New Roman"/>
            </a:endParaRPr>
          </a:p>
          <a:p>
            <a:pPr marL="1434171" marR="3525646" indent="-314212"/>
            <a:r>
              <a:rPr sz="1501" spc="-2" dirty="0">
                <a:solidFill>
                  <a:srgbClr val="F8F8F8"/>
                </a:solidFill>
                <a:cs typeface="Consolas"/>
              </a:rPr>
              <a:t>{ title: 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"My first post!"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,  author: </a:t>
            </a:r>
            <a:r>
              <a:rPr sz="1501" spc="-2" dirty="0">
                <a:solidFill>
                  <a:srgbClr val="B9569A"/>
                </a:solidFill>
                <a:cs typeface="Consolas"/>
              </a:rPr>
              <a:t>undefined</a:t>
            </a:r>
            <a:r>
              <a:rPr sz="1501" spc="-18" dirty="0">
                <a:solidFill>
                  <a:srgbClr val="B9569A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}</a:t>
            </a:r>
            <a:endParaRPr sz="1501">
              <a:cs typeface="Consolas"/>
            </a:endParaRPr>
          </a:p>
          <a:p>
            <a:pPr marL="1119959">
              <a:lnSpc>
                <a:spcPts val="1798"/>
              </a:lnSpc>
            </a:pPr>
            <a:r>
              <a:rPr sz="1501" spc="-2" dirty="0">
                <a:solidFill>
                  <a:srgbClr val="F8F8F8"/>
                </a:solidFill>
                <a:cs typeface="Consolas"/>
              </a:rPr>
              <a:t>}</a:t>
            </a:r>
            <a:endParaRPr sz="1501"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5969" y="4029284"/>
            <a:ext cx="3181626" cy="923353"/>
          </a:xfrm>
          <a:custGeom>
            <a:avLst/>
            <a:gdLst/>
            <a:ahLst/>
            <a:cxnLst/>
            <a:rect l="l" t="t" r="r" b="b"/>
            <a:pathLst>
              <a:path w="6995159" h="2030095">
                <a:moveTo>
                  <a:pt x="0" y="0"/>
                </a:moveTo>
                <a:lnTo>
                  <a:pt x="6994970" y="0"/>
                </a:lnTo>
                <a:lnTo>
                  <a:pt x="6994970" y="2030042"/>
                </a:lnTo>
                <a:lnTo>
                  <a:pt x="0" y="20300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" name="object 10"/>
          <p:cNvSpPr txBox="1"/>
          <p:nvPr/>
        </p:nvSpPr>
        <p:spPr>
          <a:xfrm>
            <a:off x="5840192" y="4033630"/>
            <a:ext cx="242087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&lt;div</a:t>
            </a:r>
            <a:r>
              <a:rPr sz="1501" spc="-18" dirty="0">
                <a:solidFill>
                  <a:srgbClr val="89BDFF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class=</a:t>
            </a:r>
            <a:r>
              <a:rPr sz="1501" spc="-2" dirty="0">
                <a:solidFill>
                  <a:srgbClr val="65B042"/>
                </a:solidFill>
                <a:cs typeface="Consolas"/>
              </a:rPr>
              <a:t>"entry“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&lt;h1&gt;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My first</a:t>
            </a:r>
            <a:r>
              <a:rPr sz="1501" spc="-11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post!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&lt;/h1&gt;</a:t>
            </a:r>
            <a:endParaRPr sz="1501">
              <a:cs typeface="Consolas"/>
            </a:endParaRPr>
          </a:p>
          <a:p>
            <a:pPr marL="5776">
              <a:lnSpc>
                <a:spcPts val="1798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&lt;h2&gt;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Unknown</a:t>
            </a:r>
            <a:r>
              <a:rPr sz="1501" spc="-11" dirty="0">
                <a:solidFill>
                  <a:srgbClr val="F8F8F8"/>
                </a:solidFill>
                <a:cs typeface="Consolas"/>
              </a:rPr>
              <a:t> </a:t>
            </a:r>
            <a:r>
              <a:rPr sz="1501" spc="-2" dirty="0">
                <a:solidFill>
                  <a:srgbClr val="F8F8F8"/>
                </a:solidFill>
                <a:cs typeface="Consolas"/>
              </a:rPr>
              <a:t>author</a:t>
            </a:r>
            <a:r>
              <a:rPr sz="1501" spc="-2" dirty="0">
                <a:solidFill>
                  <a:srgbClr val="89BDFF"/>
                </a:solidFill>
                <a:cs typeface="Consolas"/>
              </a:rPr>
              <a:t>&lt;/h2&gt;</a:t>
            </a:r>
            <a:endParaRPr sz="1501">
              <a:cs typeface="Consolas"/>
            </a:endParaRPr>
          </a:p>
          <a:p>
            <a:pPr marL="5776">
              <a:lnSpc>
                <a:spcPts val="1801"/>
              </a:lnSpc>
            </a:pPr>
            <a:r>
              <a:rPr sz="1501" spc="-2" dirty="0">
                <a:solidFill>
                  <a:srgbClr val="89BDFF"/>
                </a:solidFill>
                <a:cs typeface="Consolas"/>
              </a:rPr>
              <a:t>&lt;/div&gt;</a:t>
            </a:r>
            <a:endParaRPr sz="1501"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6007" y="4247597"/>
            <a:ext cx="1136502" cy="486948"/>
          </a:xfrm>
          <a:custGeom>
            <a:avLst/>
            <a:gdLst/>
            <a:ahLst/>
            <a:cxnLst/>
            <a:rect l="l" t="t" r="r" b="b"/>
            <a:pathLst>
              <a:path w="2498725" h="1070609">
                <a:moveTo>
                  <a:pt x="1963186" y="0"/>
                </a:moveTo>
                <a:lnTo>
                  <a:pt x="1963186" y="267520"/>
                </a:lnTo>
                <a:lnTo>
                  <a:pt x="0" y="267520"/>
                </a:lnTo>
                <a:lnTo>
                  <a:pt x="0" y="802551"/>
                </a:lnTo>
                <a:lnTo>
                  <a:pt x="1963186" y="802551"/>
                </a:lnTo>
                <a:lnTo>
                  <a:pt x="1963186" y="1070072"/>
                </a:lnTo>
                <a:lnTo>
                  <a:pt x="2498248" y="535041"/>
                </a:lnTo>
                <a:lnTo>
                  <a:pt x="1963186" y="0"/>
                </a:lnTo>
                <a:close/>
              </a:path>
            </a:pathLst>
          </a:custGeom>
          <a:solidFill>
            <a:srgbClr val="72D1C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9594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895600"/>
            <a:ext cx="2861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HTTP &amp; REST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913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views and layouts fit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26326"/>
              </p:ext>
            </p:extLst>
          </p:nvPr>
        </p:nvGraphicFramePr>
        <p:xfrm>
          <a:off x="914400" y="1581989"/>
          <a:ext cx="1910326" cy="2004480"/>
        </p:xfrm>
        <a:graphic>
          <a:graphicData uri="http://schemas.openxmlformats.org/drawingml/2006/table">
            <a:tbl>
              <a:tblPr/>
              <a:tblGrid>
                <a:gridCol w="1910326"/>
              </a:tblGrid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html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lang</a:t>
                      </a:r>
                      <a:r>
                        <a:rPr lang="en-US" sz="11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en</a:t>
                      </a:r>
                      <a:r>
                        <a:rPr lang="en-US" sz="11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head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meta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charset=</a:t>
                      </a:r>
                      <a:r>
                        <a:rPr lang="en-US" sz="11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"UTF-8"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baseline="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title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&gt;Day planner!&lt;/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title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head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body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   {{{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body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body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032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html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28688" marR="28688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4271"/>
              </p:ext>
            </p:extLst>
          </p:nvPr>
        </p:nvGraphicFramePr>
        <p:xfrm>
          <a:off x="5610749" y="1556952"/>
          <a:ext cx="3200400" cy="22512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h1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&gt;Day Planner&lt;/</a:t>
                      </a:r>
                      <a:r>
                        <a:rPr lang="en-US" sz="1100" dirty="0" smtClean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h1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ul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{{#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each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plans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li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p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      {{</a:t>
                      </a:r>
                      <a:r>
                        <a:rPr lang="en-US" sz="1100" dirty="0" smtClean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id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 </a:t>
                      </a:r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{{</a:t>
                      </a:r>
                      <a:r>
                        <a:rPr lang="en-US" sz="1100" dirty="0" smtClean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plan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972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button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type=</a:t>
                      </a:r>
                      <a:r>
                        <a:rPr lang="en-US" sz="11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"submit"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&gt;Delete Plan!&lt;/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button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p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li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{{/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each}}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84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ul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0396" marR="10396" marT="9980" marB="9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01965" y="914400"/>
            <a:ext cx="3184235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Layout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10200" y="914400"/>
            <a:ext cx="3477148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template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25034" y="1283412"/>
            <a:ext cx="3737966" cy="2846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71309" y="2743200"/>
            <a:ext cx="3077526" cy="286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2" y="1816951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res.render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737"/>
              </p:ext>
            </p:extLst>
          </p:nvPr>
        </p:nvGraphicFramePr>
        <p:xfrm>
          <a:off x="5566092" y="4608206"/>
          <a:ext cx="3165364" cy="1591552"/>
        </p:xfrm>
        <a:graphic>
          <a:graphicData uri="http://schemas.openxmlformats.org/drawingml/2006/table">
            <a:tbl>
              <a:tblPr/>
              <a:tblGrid>
                <a:gridCol w="3165364"/>
              </a:tblGrid>
              <a:tr h="12521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 dirty="0" smtClean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h1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&gt;Movies To Watch&lt;/</a:t>
                      </a:r>
                      <a:r>
                        <a:rPr lang="en-US" sz="1100" dirty="0" smtClean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h1</a:t>
                      </a:r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6304" marR="16304" marT="15652" marB="15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10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ul</a:t>
                      </a:r>
                      <a:r>
                        <a:rPr lang="en-US" sz="11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{{#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each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movies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&lt;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li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         {{</a:t>
                      </a:r>
                      <a:r>
                        <a:rPr lang="en-US" sz="1100" dirty="0" smtClean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id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 </a:t>
                      </a:r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{{</a:t>
                      </a:r>
                      <a:r>
                        <a:rPr lang="en-US" sz="1100" dirty="0" smtClean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movie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&lt;/</a:t>
                      </a:r>
                      <a:r>
                        <a:rPr lang="en-US" sz="1100" dirty="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li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   {{/</a:t>
                      </a:r>
                      <a:r>
                        <a:rPr lang="en-US" sz="11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each}}</a:t>
                      </a:r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18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ul</a:t>
                      </a:r>
                      <a:r>
                        <a:rPr lang="en-US" sz="11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16304" marR="16304" marT="15652" marB="15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5410200" y="4081692"/>
            <a:ext cx="3477148" cy="2242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template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84267" y="4393562"/>
            <a:ext cx="2747366" cy="2007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871309" y="3124200"/>
            <a:ext cx="3153725" cy="205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8750" y="674464"/>
            <a:ext cx="3919849" cy="3211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78674" y="3980847"/>
            <a:ext cx="0" cy="766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37129"/>
            <a:ext cx="1307842" cy="6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94331" y="4063106"/>
            <a:ext cx="155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Returned to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5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9" grpId="0" animBg="1"/>
      <p:bldP spid="28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58078" y="4500682"/>
            <a:ext cx="7876322" cy="76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/>
            <a:r>
              <a:rPr sz="1637" spc="2" dirty="0">
                <a:latin typeface="Tahoma"/>
                <a:cs typeface="Tahoma"/>
              </a:rPr>
              <a:t>Handlebars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dirty="0">
                <a:latin typeface="Tahoma"/>
                <a:cs typeface="Tahoma"/>
              </a:rPr>
              <a:t>HTML-escapes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spc="-9" dirty="0">
                <a:latin typeface="Tahoma"/>
                <a:cs typeface="Tahoma"/>
              </a:rPr>
              <a:t>all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dirty="0">
                <a:latin typeface="Tahoma"/>
                <a:cs typeface="Tahoma"/>
              </a:rPr>
              <a:t>the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spc="-20" dirty="0">
                <a:latin typeface="Tahoma"/>
                <a:cs typeface="Tahoma"/>
              </a:rPr>
              <a:t>values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spc="9" dirty="0">
                <a:latin typeface="Tahoma"/>
                <a:cs typeface="Tahoma"/>
              </a:rPr>
              <a:t>returned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spc="-18" dirty="0">
                <a:latin typeface="Tahoma"/>
                <a:cs typeface="Tahoma"/>
              </a:rPr>
              <a:t>by</a:t>
            </a:r>
            <a:r>
              <a:rPr sz="1637" spc="-189" dirty="0">
                <a:latin typeface="Tahoma"/>
                <a:cs typeface="Tahoma"/>
              </a:rPr>
              <a:t> </a:t>
            </a:r>
            <a:r>
              <a:rPr sz="1637" spc="-39" dirty="0">
                <a:latin typeface="Tahoma"/>
                <a:cs typeface="Tahoma"/>
              </a:rPr>
              <a:t>an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96" dirty="0" smtClean="0">
                <a:solidFill>
                  <a:srgbClr val="FF0000"/>
                </a:solidFill>
                <a:latin typeface="Tahoma"/>
                <a:cs typeface="Tahoma"/>
              </a:rPr>
              <a:t>{{</a:t>
            </a:r>
            <a:r>
              <a:rPr lang="en-US" sz="1637" spc="-96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7" spc="-96" dirty="0" smtClean="0">
                <a:solidFill>
                  <a:srgbClr val="FF0000"/>
                </a:solidFill>
                <a:latin typeface="Tahoma"/>
                <a:cs typeface="Tahoma"/>
              </a:rPr>
              <a:t>expression</a:t>
            </a:r>
            <a:r>
              <a:rPr lang="en-US" sz="1637" spc="-96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7" spc="-96" dirty="0" smtClean="0">
                <a:solidFill>
                  <a:srgbClr val="FF0000"/>
                </a:solidFill>
                <a:latin typeface="Tahoma"/>
                <a:cs typeface="Tahoma"/>
              </a:rPr>
              <a:t>}}</a:t>
            </a:r>
            <a:endParaRPr sz="1637" dirty="0">
              <a:latin typeface="Tahoma"/>
              <a:cs typeface="Tahoma"/>
            </a:endParaRPr>
          </a:p>
          <a:p>
            <a:pPr>
              <a:spcBef>
                <a:spcPts val="9"/>
              </a:spcBef>
            </a:pPr>
            <a:endParaRPr sz="1706" dirty="0">
              <a:latin typeface="Times New Roman"/>
              <a:cs typeface="Times New Roman"/>
            </a:endParaRPr>
          </a:p>
          <a:p>
            <a:pPr marL="5776">
              <a:spcBef>
                <a:spcPts val="2"/>
              </a:spcBef>
            </a:pPr>
            <a:r>
              <a:rPr sz="1637" spc="-55" dirty="0">
                <a:latin typeface="Tahoma"/>
                <a:cs typeface="Tahoma"/>
              </a:rPr>
              <a:t>If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16" dirty="0">
                <a:latin typeface="Tahoma"/>
                <a:cs typeface="Tahoma"/>
              </a:rPr>
              <a:t>you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5" dirty="0">
                <a:latin typeface="Tahoma"/>
                <a:cs typeface="Tahoma"/>
              </a:rPr>
              <a:t>don't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9" dirty="0">
                <a:latin typeface="Tahoma"/>
                <a:cs typeface="Tahoma"/>
              </a:rPr>
              <a:t>want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2" dirty="0">
                <a:latin typeface="Tahoma"/>
                <a:cs typeface="Tahoma"/>
              </a:rPr>
              <a:t>Handlebars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20" dirty="0">
                <a:latin typeface="Tahoma"/>
                <a:cs typeface="Tahoma"/>
              </a:rPr>
              <a:t>to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25" dirty="0">
                <a:latin typeface="Tahoma"/>
                <a:cs typeface="Tahoma"/>
              </a:rPr>
              <a:t>escape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57" dirty="0">
                <a:latin typeface="Tahoma"/>
                <a:cs typeface="Tahoma"/>
              </a:rPr>
              <a:t>a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45" dirty="0">
                <a:latin typeface="Tahoma"/>
                <a:cs typeface="Tahoma"/>
              </a:rPr>
              <a:t>value,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20" dirty="0">
                <a:latin typeface="Tahoma"/>
                <a:cs typeface="Tahoma"/>
              </a:rPr>
              <a:t>use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dirty="0">
                <a:latin typeface="Tahoma"/>
                <a:cs typeface="Tahoma"/>
              </a:rPr>
              <a:t>the</a:t>
            </a:r>
            <a:r>
              <a:rPr sz="1637" spc="-191" dirty="0">
                <a:latin typeface="Tahoma"/>
                <a:cs typeface="Tahoma"/>
              </a:rPr>
              <a:t> </a:t>
            </a:r>
            <a:r>
              <a:rPr sz="1637" spc="-18" dirty="0">
                <a:latin typeface="Tahoma"/>
                <a:cs typeface="Tahoma"/>
              </a:rPr>
              <a:t>"</a:t>
            </a:r>
            <a:r>
              <a:rPr sz="1637" spc="-18" dirty="0" smtClean="0">
                <a:latin typeface="Tahoma"/>
                <a:cs typeface="Tahoma"/>
              </a:rPr>
              <a:t>triple-stash</a:t>
            </a:r>
            <a:r>
              <a:rPr lang="en-US" sz="1637" spc="-18" dirty="0" smtClean="0">
                <a:latin typeface="Tahoma"/>
                <a:cs typeface="Tahoma"/>
              </a:rPr>
              <a:t>"</a:t>
            </a:r>
            <a:r>
              <a:rPr sz="1637" spc="-193" dirty="0" smtClean="0">
                <a:latin typeface="Tahoma"/>
                <a:cs typeface="Tahoma"/>
              </a:rPr>
              <a:t> </a:t>
            </a:r>
            <a:r>
              <a:rPr sz="1637" spc="-796" dirty="0" smtClean="0">
                <a:latin typeface="Wingdings"/>
                <a:cs typeface="Wingdings"/>
              </a:rPr>
              <a:t></a:t>
            </a:r>
            <a:r>
              <a:rPr sz="1637" spc="-89" dirty="0" smtClean="0">
                <a:latin typeface="Times New Roman"/>
                <a:cs typeface="Times New Roman"/>
              </a:rPr>
              <a:t> </a:t>
            </a:r>
            <a:r>
              <a:rPr lang="en-US" sz="1637" spc="-89" dirty="0" smtClean="0">
                <a:latin typeface="Times New Roman"/>
                <a:cs typeface="Times New Roman"/>
              </a:rPr>
              <a:t>  </a:t>
            </a:r>
            <a:r>
              <a:rPr sz="1637" spc="-293" dirty="0" smtClean="0">
                <a:solidFill>
                  <a:srgbClr val="FF2600"/>
                </a:solidFill>
                <a:latin typeface="Tahoma"/>
                <a:cs typeface="Tahoma"/>
              </a:rPr>
              <a:t>{{{</a:t>
            </a:r>
            <a:r>
              <a:rPr sz="1637" spc="-191" dirty="0" smtClean="0">
                <a:solidFill>
                  <a:srgbClr val="FF2600"/>
                </a:solidFill>
                <a:latin typeface="Tahoma"/>
                <a:cs typeface="Tahoma"/>
              </a:rPr>
              <a:t> </a:t>
            </a:r>
            <a:r>
              <a:rPr lang="en-US" sz="1637" spc="-191" dirty="0" smtClean="0">
                <a:solidFill>
                  <a:srgbClr val="FF2600"/>
                </a:solidFill>
                <a:latin typeface="Tahoma"/>
                <a:cs typeface="Tahoma"/>
              </a:rPr>
              <a:t> </a:t>
            </a:r>
            <a:r>
              <a:rPr sz="1637" spc="-16" dirty="0" smtClean="0">
                <a:solidFill>
                  <a:srgbClr val="FF2600"/>
                </a:solidFill>
                <a:latin typeface="Tahoma"/>
                <a:cs typeface="Tahoma"/>
              </a:rPr>
              <a:t>expression</a:t>
            </a:r>
            <a:r>
              <a:rPr sz="1637" spc="-191" dirty="0" smtClean="0">
                <a:solidFill>
                  <a:srgbClr val="FF2600"/>
                </a:solidFill>
                <a:latin typeface="Tahoma"/>
                <a:cs typeface="Tahoma"/>
              </a:rPr>
              <a:t> </a:t>
            </a:r>
            <a:r>
              <a:rPr sz="1637" spc="-293" dirty="0">
                <a:solidFill>
                  <a:srgbClr val="FF2600"/>
                </a:solidFill>
                <a:latin typeface="Tahoma"/>
                <a:cs typeface="Tahoma"/>
              </a:rPr>
              <a:t>}}}</a:t>
            </a:r>
            <a:endParaRPr sz="1637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6983" y="2278114"/>
            <a:ext cx="2898043" cy="1527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19"/>
          </a:p>
        </p:txBody>
      </p:sp>
    </p:spTree>
    <p:extLst>
      <p:ext uri="{BB962C8B-B14F-4D97-AF65-F5344CB8AC3E}">
        <p14:creationId xmlns:p14="http://schemas.microsoft.com/office/powerpoint/2010/main" val="398794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hareurcodes.com/photos/rest-a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239000" cy="53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URLs and HTTP methods: Nouns and verbs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URLs refer to a thing; they are the </a:t>
            </a:r>
            <a:r>
              <a:rPr lang="en-US" sz="2400" i="1" dirty="0" smtClean="0"/>
              <a:t>nouns</a:t>
            </a:r>
            <a:r>
              <a:rPr lang="en-US" sz="2400" dirty="0" smtClean="0"/>
              <a:t> of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  <a:r>
              <a:rPr lang="en-US" sz="2400" dirty="0" err="1" smtClean="0"/>
              <a:t>api</a:t>
            </a:r>
            <a:r>
              <a:rPr lang="en-US" sz="2400" dirty="0" smtClean="0"/>
              <a:t>/movies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  <a:r>
              <a:rPr lang="en-US" sz="2400" dirty="0" err="1" smtClean="0"/>
              <a:t>api</a:t>
            </a:r>
            <a:r>
              <a:rPr lang="en-US" sz="2400" dirty="0" smtClean="0"/>
              <a:t>/movies/3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  <a:r>
              <a:rPr lang="en-US" sz="2400" dirty="0"/>
              <a:t>customers/33245/orders/8769/lineitems/1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methods describe what to do to the thing; they are the </a:t>
            </a:r>
            <a:r>
              <a:rPr lang="en-US" sz="2400" i="1" dirty="0" smtClean="0"/>
              <a:t>verbs</a:t>
            </a:r>
            <a:r>
              <a:rPr lang="en-US" sz="2400" dirty="0" smtClean="0"/>
              <a:t> of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		–	</a:t>
            </a:r>
            <a:r>
              <a:rPr lang="en-US" sz="2400" b="1" dirty="0"/>
              <a:t>C</a:t>
            </a:r>
            <a:r>
              <a:rPr lang="en-US" sz="2400" dirty="0"/>
              <a:t>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		– 	</a:t>
            </a:r>
            <a:r>
              <a:rPr lang="en-US" sz="2400" b="1" dirty="0" smtClean="0"/>
              <a:t>R</a:t>
            </a:r>
            <a:r>
              <a:rPr lang="en-US" sz="2400" dirty="0" smtClean="0"/>
              <a:t>etrieve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PUT		–	</a:t>
            </a:r>
            <a:r>
              <a:rPr lang="en-US" sz="2400" b="1" dirty="0" smtClean="0"/>
              <a:t>U</a:t>
            </a:r>
            <a:r>
              <a:rPr lang="en-US" sz="2400" dirty="0" smtClean="0"/>
              <a:t>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DELETE		–	</a:t>
            </a:r>
            <a:r>
              <a:rPr lang="en-US" sz="2400" b="1" dirty="0" smtClean="0"/>
              <a:t>D</a:t>
            </a:r>
            <a:r>
              <a:rPr lang="en-US" sz="2400" dirty="0" smtClean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8433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jscrambler.com/legacy/images/diagram_client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10400" cy="554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1403861" cy="7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038600"/>
            <a:ext cx="965602" cy="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/ Response</a:t>
            </a:r>
            <a:endParaRPr lang="en-US" dirty="0"/>
          </a:p>
        </p:txBody>
      </p:sp>
      <p:pic>
        <p:nvPicPr>
          <p:cNvPr id="4100" name="Picture 4" descr="HackYourAP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71" y="4097026"/>
            <a:ext cx="5029200" cy="19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08971" y="1524000"/>
            <a:ext cx="4686300" cy="1578770"/>
            <a:chOff x="439067" y="2032030"/>
            <a:chExt cx="4686300" cy="1578770"/>
          </a:xfrm>
        </p:grpSpPr>
        <p:pic>
          <p:nvPicPr>
            <p:cNvPr id="4098" name="Picture 2" descr="HackYourAPI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67" y="2032030"/>
              <a:ext cx="4686300" cy="1578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886396" y="3116016"/>
              <a:ext cx="2155372" cy="373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56147" y="2982889"/>
              <a:ext cx="2064224" cy="429905"/>
            </a:xfrm>
            <a:prstGeom prst="rect">
              <a:avLst/>
            </a:prstGeom>
            <a:solidFill>
              <a:srgbClr val="E2E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2837" y="3112543"/>
              <a:ext cx="288309" cy="216659"/>
            </a:xfrm>
            <a:prstGeom prst="rect">
              <a:avLst/>
            </a:prstGeom>
            <a:solidFill>
              <a:srgbClr val="E2E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08971" y="1009666"/>
            <a:ext cx="526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Request from Browser to Server </a:t>
            </a:r>
            <a:r>
              <a:rPr lang="en-US" sz="2800" u="sng" dirty="0" smtClean="0">
                <a:sym typeface="Wingdings" panose="05000000000000000000" pitchFamily="2" charset="2"/>
              </a:rPr>
              <a:t></a:t>
            </a:r>
            <a:endParaRPr lang="en-US" sz="28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08971" y="3574683"/>
            <a:ext cx="5563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ym typeface="Wingdings" panose="05000000000000000000" pitchFamily="2" charset="2"/>
              </a:rPr>
              <a:t> </a:t>
            </a:r>
            <a:r>
              <a:rPr lang="en-US" sz="2800" u="sng" dirty="0" smtClean="0"/>
              <a:t>Response from Server to </a:t>
            </a:r>
            <a:r>
              <a:rPr lang="en-US" sz="2800" u="sng" dirty="0"/>
              <a:t>Browser </a:t>
            </a:r>
          </a:p>
        </p:txBody>
      </p:sp>
      <p:pic>
        <p:nvPicPr>
          <p:cNvPr id="2050" name="Picture 2" descr="https://1.bp.blogspot.com/-V4HYIYUd0yQ/UxnmYujpdYI/AAAAAAAAAGA/DnxEzHXhtio/s1600/four-browser-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" y="2792296"/>
            <a:ext cx="2337876" cy="12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42" y="2738277"/>
            <a:ext cx="1122925" cy="11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0" y="2352020"/>
            <a:ext cx="4686300" cy="1578770"/>
            <a:chOff x="595209" y="2760693"/>
            <a:chExt cx="4686300" cy="1578770"/>
          </a:xfrm>
        </p:grpSpPr>
        <p:pic>
          <p:nvPicPr>
            <p:cNvPr id="4098" name="Picture 2" descr="HackYourAPI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09" y="2760693"/>
              <a:ext cx="4686300" cy="1578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36981" y="2880529"/>
              <a:ext cx="1923604" cy="1615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POST /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/books HTTP/1.1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0" y="1828800"/>
            <a:ext cx="400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POST Request with a body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8170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REST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851" y="1371600"/>
            <a:ext cx="274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http://petstore.swagger.io/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018"/>
          <a:stretch/>
        </p:blipFill>
        <p:spPr>
          <a:xfrm>
            <a:off x="228600" y="1905000"/>
            <a:ext cx="874797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response codes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 </a:t>
            </a:r>
            <a:r>
              <a:rPr lang="en-US" dirty="0"/>
              <a:t>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response code indicates that the request was successful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400 </a:t>
            </a:r>
            <a:r>
              <a:rPr lang="en-US" dirty="0"/>
              <a:t>Bad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request was malformed. This happens especially with POST and PUT requests, when the data does not pass validation, or is in the wrong format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401 Unauthorized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error indicates that you need to perform authentication before accessing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404 </a:t>
            </a:r>
            <a:r>
              <a:rPr lang="en-US" dirty="0"/>
              <a:t>Not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response indicates that the required resource could not be found. This is generally returned to all requests which point to a URL with no corresponding resource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500 </a:t>
            </a:r>
            <a:r>
              <a:rPr lang="en-US" dirty="0"/>
              <a:t>Internal Server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all else fails; generally, a 500 response is used when processing fails due to unanticipated circumstances on the server side, which causes the server to error out.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57100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https://code.tutsplus.com/tutorials/a-beginners-guide-to-http-and-rest--</a:t>
            </a:r>
            <a:r>
              <a:rPr lang="en-US" dirty="0" smtClean="0">
                <a:hlinkClick r:id="rId2"/>
              </a:rPr>
              <a:t>net-16340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3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17075</TotalTime>
  <Words>788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Consolas</vt:lpstr>
      <vt:lpstr>Courier New</vt:lpstr>
      <vt:lpstr>Roboto</vt:lpstr>
      <vt:lpstr>SFMono-Regular</vt:lpstr>
      <vt:lpstr>Tahoma</vt:lpstr>
      <vt:lpstr>Times New Roman</vt:lpstr>
      <vt:lpstr>Wingdings</vt:lpstr>
      <vt:lpstr>UCF - Theme</vt:lpstr>
      <vt:lpstr>1_Unbranded</vt:lpstr>
      <vt:lpstr>Rutgers - Theme</vt:lpstr>
      <vt:lpstr>Unbranded</vt:lpstr>
      <vt:lpstr>UTAustin</vt:lpstr>
      <vt:lpstr>UCLA</vt:lpstr>
      <vt:lpstr>REST. MySQL. Express. Handlebars</vt:lpstr>
      <vt:lpstr>PowerPoint Presentation</vt:lpstr>
      <vt:lpstr>PowerPoint Presentation</vt:lpstr>
      <vt:lpstr>URLs and HTTP methods: Nouns and verbs</vt:lpstr>
      <vt:lpstr>PowerPoint Presentation</vt:lpstr>
      <vt:lpstr>HTTP Request / Response</vt:lpstr>
      <vt:lpstr>PowerPoint Presentation</vt:lpstr>
      <vt:lpstr>Example REST API</vt:lpstr>
      <vt:lpstr>Common HTTP response codes</vt:lpstr>
      <vt:lpstr>Implementing REST with Express and MySQL</vt:lpstr>
      <vt:lpstr>PowerPoint Presentation</vt:lpstr>
      <vt:lpstr>PowerPoint Presentation</vt:lpstr>
      <vt:lpstr>How HTML, CSS, &amp; Javascript gets to the browser</vt:lpstr>
      <vt:lpstr>Static HTML vs dynamic HTML</vt:lpstr>
      <vt:lpstr>PowerPoint Presentation</vt:lpstr>
      <vt:lpstr>Handlebars template</vt:lpstr>
      <vt:lpstr>PowerPoint Presentation</vt:lpstr>
      <vt:lpstr>Built-in helpers</vt:lpstr>
      <vt:lpstr>Built-in helpers</vt:lpstr>
      <vt:lpstr>How views and layouts fit together</vt:lpstr>
      <vt:lpstr>HTML escaping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asselin</cp:lastModifiedBy>
  <cp:revision>1522</cp:revision>
  <cp:lastPrinted>2016-01-30T16:23:56Z</cp:lastPrinted>
  <dcterms:created xsi:type="dcterms:W3CDTF">2015-01-20T17:19:00Z</dcterms:created>
  <dcterms:modified xsi:type="dcterms:W3CDTF">2017-09-27T19:57:37Z</dcterms:modified>
</cp:coreProperties>
</file>