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73" r:id="rId5"/>
    <p:sldId id="288" r:id="rId6"/>
    <p:sldId id="289" r:id="rId7"/>
    <p:sldId id="290" r:id="rId8"/>
    <p:sldId id="291" r:id="rId9"/>
    <p:sldId id="292" r:id="rId10"/>
    <p:sldId id="293" r:id="rId11"/>
    <p:sldId id="29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5/29/2021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958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5/29/2021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90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5/29/2021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122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78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755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46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59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5/29/2021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098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5/29/2021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905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5/29/2021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082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bddoctorsmelbourne.com.au/mental-health-melbourne-cbd/"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55">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67" name="Rectangle 57">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638620" y="863695"/>
            <a:ext cx="3511233" cy="3779995"/>
          </a:xfrm>
        </p:spPr>
        <p:txBody>
          <a:bodyPr anchor="ctr">
            <a:normAutofit/>
          </a:bodyPr>
          <a:lstStyle/>
          <a:p>
            <a:r>
              <a:rPr lang="en-US" sz="3100" dirty="0">
                <a:solidFill>
                  <a:schemeClr val="tx1"/>
                </a:solidFill>
                <a:latin typeface="Arial Black" panose="020B0A04020102020204" pitchFamily="34" charset="0"/>
              </a:rPr>
              <a:t>Dsw ctrl intelligence </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90903" y="4070163"/>
            <a:ext cx="3511233" cy="1147054"/>
          </a:xfrm>
        </p:spPr>
        <p:txBody>
          <a:bodyPr anchor="t">
            <a:normAutofit/>
          </a:bodyPr>
          <a:lstStyle/>
          <a:p>
            <a:r>
              <a:rPr lang="en-US" sz="2200" b="1" dirty="0">
                <a:latin typeface="Arial Black" panose="020B0A04020102020204" pitchFamily="34" charset="0"/>
              </a:rPr>
              <a:t>Presenter: NANDI </a:t>
            </a:r>
          </a:p>
          <a:p>
            <a:r>
              <a:rPr lang="en-US" sz="2200" b="1" dirty="0">
                <a:latin typeface="Arial Black" panose="020B0A04020102020204" pitchFamily="34" charset="0"/>
              </a:rPr>
              <a:t>				   given  </a:t>
            </a:r>
          </a:p>
        </p:txBody>
      </p:sp>
      <p:sp>
        <p:nvSpPr>
          <p:cNvPr id="68" name="Rectangle 59">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Placeholder 6">
            <a:extLst>
              <a:ext uri="{FF2B5EF4-FFF2-40B4-BE49-F238E27FC236}">
                <a16:creationId xmlns:a16="http://schemas.microsoft.com/office/drawing/2014/main" id="{1BDF3267-235D-4FB5-9EB1-F93257B68033}"/>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9550" r="18625"/>
          <a:stretch/>
        </p:blipFill>
        <p:spPr>
          <a:xfrm>
            <a:off x="4654295" y="10"/>
            <a:ext cx="7537705" cy="6857990"/>
          </a:xfrm>
          <a:prstGeom prst="rect">
            <a:avLst/>
          </a:prstGeom>
        </p:spPr>
      </p:pic>
    </p:spTree>
    <p:extLst>
      <p:ext uri="{BB962C8B-B14F-4D97-AF65-F5344CB8AC3E}">
        <p14:creationId xmlns:p14="http://schemas.microsoft.com/office/powerpoint/2010/main" val="242400371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39EE-4A36-4CA3-94D4-F7FEA2D2411B}"/>
              </a:ext>
            </a:extLst>
          </p:cNvPr>
          <p:cNvSpPr>
            <a:spLocks noGrp="1"/>
          </p:cNvSpPr>
          <p:nvPr>
            <p:ph type="title"/>
          </p:nvPr>
        </p:nvSpPr>
        <p:spPr>
          <a:xfrm>
            <a:off x="581192" y="702156"/>
            <a:ext cx="11029616" cy="746816"/>
          </a:xfrm>
        </p:spPr>
        <p:txBody>
          <a:bodyPr>
            <a:normAutofit/>
          </a:bodyPr>
          <a:lstStyle/>
          <a:p>
            <a:pPr algn="ctr"/>
            <a:r>
              <a:rPr lang="en-US" sz="3200" dirty="0">
                <a:solidFill>
                  <a:schemeClr val="tx1">
                    <a:lumMod val="85000"/>
                    <a:lumOff val="15000"/>
                  </a:schemeClr>
                </a:solidFill>
                <a:latin typeface="Arial" panose="020B0604020202020204" pitchFamily="34" charset="0"/>
                <a:cs typeface="Arial" panose="020B0604020202020204" pitchFamily="34" charset="0"/>
              </a:rPr>
              <a:t>GROUP MEMBERS </a:t>
            </a:r>
          </a:p>
        </p:txBody>
      </p:sp>
      <p:sp>
        <p:nvSpPr>
          <p:cNvPr id="4" name="Content Placeholder 3">
            <a:extLst>
              <a:ext uri="{FF2B5EF4-FFF2-40B4-BE49-F238E27FC236}">
                <a16:creationId xmlns:a16="http://schemas.microsoft.com/office/drawing/2014/main" id="{D6943EB0-EF08-4761-B36C-FAACEE768663}"/>
              </a:ext>
            </a:extLst>
          </p:cNvPr>
          <p:cNvSpPr>
            <a:spLocks noGrp="1"/>
          </p:cNvSpPr>
          <p:nvPr>
            <p:ph idx="1"/>
          </p:nvPr>
        </p:nvSpPr>
        <p:spPr>
          <a:xfrm>
            <a:off x="581192" y="2039815"/>
            <a:ext cx="11029615" cy="4417256"/>
          </a:xfrm>
        </p:spPr>
        <p:txBody>
          <a:bodyPr/>
          <a:lstStyle/>
          <a:p>
            <a:pPr marL="0" indent="0" algn="ctr">
              <a:buNone/>
            </a:pPr>
            <a:r>
              <a:rPr lang="en-ZA" sz="2400" dirty="0">
                <a:latin typeface="Arial" panose="020B0604020202020204" pitchFamily="34" charset="0"/>
                <a:cs typeface="Arial" panose="020B0604020202020204" pitchFamily="34" charset="0"/>
              </a:rPr>
              <a:t>S. DHLAMINI 		220046269</a:t>
            </a:r>
          </a:p>
          <a:p>
            <a:pPr marL="0" indent="0" algn="ctr">
              <a:buNone/>
            </a:pPr>
            <a:r>
              <a:rPr lang="en-ZA" sz="2400" dirty="0">
                <a:latin typeface="Arial" panose="020B0604020202020204" pitchFamily="34" charset="0"/>
                <a:cs typeface="Arial" panose="020B0604020202020204" pitchFamily="34" charset="0"/>
              </a:rPr>
              <a:t>SL MDAWENI		220052531</a:t>
            </a:r>
          </a:p>
          <a:p>
            <a:pPr marL="0" indent="0" algn="ctr">
              <a:buNone/>
            </a:pPr>
            <a:r>
              <a:rPr lang="en-ZA" sz="2400" dirty="0">
                <a:latin typeface="Arial" panose="020B0604020202020204" pitchFamily="34" charset="0"/>
                <a:cs typeface="Arial" panose="020B0604020202020204" pitchFamily="34" charset="0"/>
              </a:rPr>
              <a:t>KM KASONGO 		220024976</a:t>
            </a:r>
          </a:p>
          <a:p>
            <a:pPr marL="0" indent="0" algn="ctr">
              <a:buNone/>
            </a:pPr>
            <a:r>
              <a:rPr lang="en-ZA" sz="2400" dirty="0">
                <a:latin typeface="Arial" panose="020B0604020202020204" pitchFamily="34" charset="0"/>
                <a:cs typeface="Arial" panose="020B0604020202020204" pitchFamily="34" charset="0"/>
              </a:rPr>
              <a:t>DW LEPHALE 		219044856 </a:t>
            </a:r>
          </a:p>
          <a:p>
            <a:pPr marL="0" indent="0" algn="ctr">
              <a:buNone/>
            </a:pPr>
            <a:r>
              <a:rPr lang="en-ZA" sz="2400" dirty="0">
                <a:latin typeface="Arial" panose="020B0604020202020204" pitchFamily="34" charset="0"/>
                <a:cs typeface="Arial" panose="020B0604020202020204" pitchFamily="34" charset="0"/>
              </a:rPr>
              <a:t>NL DITHEBE 		220044448 </a:t>
            </a:r>
          </a:p>
          <a:p>
            <a:pPr marL="0" indent="0" algn="ctr">
              <a:buNone/>
            </a:pPr>
            <a:r>
              <a:rPr lang="en-ZA" sz="2400" dirty="0">
                <a:latin typeface="Arial" panose="020B0604020202020204" pitchFamily="34" charset="0"/>
                <a:cs typeface="Arial" panose="020B0604020202020204" pitchFamily="34" charset="0"/>
              </a:rPr>
              <a:t>G   SITHOLE 		219019487</a:t>
            </a:r>
          </a:p>
          <a:p>
            <a:pPr marL="0" indent="0" algn="ctr">
              <a:buNone/>
            </a:pPr>
            <a:endParaRPr lang="en-ZA" sz="2000" dirty="0">
              <a:latin typeface="Arial" panose="020B0604020202020204" pitchFamily="34" charset="0"/>
              <a:cs typeface="Arial" panose="020B0604020202020204" pitchFamily="34" charset="0"/>
            </a:endParaRPr>
          </a:p>
          <a:p>
            <a:pPr marL="0" indent="0" algn="ctr">
              <a:buNone/>
            </a:pPr>
            <a:endParaRPr lang="en-ZA" sz="2000" dirty="0">
              <a:latin typeface="Arial" panose="020B0604020202020204" pitchFamily="34" charset="0"/>
              <a:cs typeface="Arial" panose="020B0604020202020204" pitchFamily="34" charset="0"/>
            </a:endParaRPr>
          </a:p>
          <a:p>
            <a:pPr marL="0" indent="0">
              <a:buNone/>
            </a:pPr>
            <a:endParaRPr lang="en-ZA" dirty="0"/>
          </a:p>
        </p:txBody>
      </p:sp>
    </p:spTree>
    <p:extLst>
      <p:ext uri="{BB962C8B-B14F-4D97-AF65-F5344CB8AC3E}">
        <p14:creationId xmlns:p14="http://schemas.microsoft.com/office/powerpoint/2010/main" val="3966093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BC511-A247-4D6A-9C2F-ACF83AAD1E22}"/>
              </a:ext>
            </a:extLst>
          </p:cNvPr>
          <p:cNvSpPr>
            <a:spLocks noGrp="1"/>
          </p:cNvSpPr>
          <p:nvPr>
            <p:ph type="title"/>
          </p:nvPr>
        </p:nvSpPr>
        <p:spPr/>
        <p:txBody>
          <a:bodyPr>
            <a:normAutofit/>
          </a:bodyPr>
          <a:lstStyle/>
          <a:p>
            <a:pPr algn="ctr"/>
            <a:r>
              <a:rPr lang="en-ZA" sz="3200" dirty="0">
                <a:latin typeface="Arial" panose="020B0604020202020204" pitchFamily="34" charset="0"/>
                <a:cs typeface="Arial" panose="020B0604020202020204" pitchFamily="34" charset="0"/>
              </a:rPr>
              <a:t>PRESENTATION OUTLINE </a:t>
            </a:r>
          </a:p>
        </p:txBody>
      </p:sp>
      <p:sp>
        <p:nvSpPr>
          <p:cNvPr id="3" name="Content Placeholder 2">
            <a:extLst>
              <a:ext uri="{FF2B5EF4-FFF2-40B4-BE49-F238E27FC236}">
                <a16:creationId xmlns:a16="http://schemas.microsoft.com/office/drawing/2014/main" id="{28C11028-7145-43C8-A364-B4299F518C3C}"/>
              </a:ext>
            </a:extLst>
          </p:cNvPr>
          <p:cNvSpPr>
            <a:spLocks noGrp="1"/>
          </p:cNvSpPr>
          <p:nvPr>
            <p:ph idx="1"/>
          </p:nvPr>
        </p:nvSpPr>
        <p:spPr>
          <a:xfrm>
            <a:off x="1026942" y="1921469"/>
            <a:ext cx="10583866" cy="4234375"/>
          </a:xfrm>
        </p:spPr>
        <p:txBody>
          <a:bodyPr>
            <a:normAutofit lnSpcReduction="10000"/>
          </a:bodyPr>
          <a:lstStyle/>
          <a:p>
            <a:pPr marL="0" indent="0">
              <a:buNone/>
            </a:pPr>
            <a:r>
              <a:rPr lang="en-ZA" sz="2600" dirty="0">
                <a:latin typeface="Arial" panose="020B0604020202020204" pitchFamily="34" charset="0"/>
                <a:cs typeface="Arial" panose="020B0604020202020204" pitchFamily="34" charset="0"/>
              </a:rPr>
              <a:t>Introduction</a:t>
            </a:r>
          </a:p>
          <a:p>
            <a:r>
              <a:rPr lang="en-ZA" sz="2600" dirty="0">
                <a:latin typeface="Arial" panose="020B0604020202020204" pitchFamily="34" charset="0"/>
                <a:cs typeface="Arial" panose="020B0604020202020204" pitchFamily="34" charset="0"/>
              </a:rPr>
              <a:t>What is mental health</a:t>
            </a:r>
          </a:p>
          <a:p>
            <a:r>
              <a:rPr lang="en-ZA" sz="2600" dirty="0">
                <a:latin typeface="Arial" panose="020B0604020202020204" pitchFamily="34" charset="0"/>
                <a:cs typeface="Arial" panose="020B0604020202020204" pitchFamily="34" charset="0"/>
              </a:rPr>
              <a:t>Why it is important to know about mental health</a:t>
            </a:r>
          </a:p>
          <a:p>
            <a:r>
              <a:rPr lang="en-ZA" sz="2600" dirty="0">
                <a:latin typeface="Arial" panose="020B0604020202020204" pitchFamily="34" charset="0"/>
                <a:cs typeface="Arial" panose="020B0604020202020204" pitchFamily="34" charset="0"/>
              </a:rPr>
              <a:t>Why it is vital to seek help when needed </a:t>
            </a:r>
          </a:p>
          <a:p>
            <a:pPr marL="0" indent="0">
              <a:buNone/>
            </a:pPr>
            <a:r>
              <a:rPr lang="en-ZA" sz="2600" dirty="0">
                <a:latin typeface="Arial" panose="020B0604020202020204" pitchFamily="34" charset="0"/>
                <a:cs typeface="Arial" panose="020B0604020202020204" pitchFamily="34" charset="0"/>
              </a:rPr>
              <a:t>Goal:</a:t>
            </a:r>
          </a:p>
          <a:p>
            <a:pPr lvl="1"/>
            <a:r>
              <a:rPr lang="en-ZA" sz="2600" dirty="0">
                <a:latin typeface="Arial" panose="020B0604020202020204" pitchFamily="34" charset="0"/>
                <a:cs typeface="Arial" panose="020B0604020202020204" pitchFamily="34" charset="0"/>
              </a:rPr>
              <a:t>Present an effective and innovative way to tackle and solve the social issue that is mental health (or the lack thereof) and illness by means of a website.</a:t>
            </a:r>
          </a:p>
        </p:txBody>
      </p:sp>
    </p:spTree>
    <p:extLst>
      <p:ext uri="{BB962C8B-B14F-4D97-AF65-F5344CB8AC3E}">
        <p14:creationId xmlns:p14="http://schemas.microsoft.com/office/powerpoint/2010/main" val="1116377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39">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6EA01C37-CF9F-4FF7-B924-819DBC8E1223}"/>
              </a:ext>
            </a:extLst>
          </p:cNvPr>
          <p:cNvSpPr>
            <a:spLocks noGrp="1"/>
          </p:cNvSpPr>
          <p:nvPr>
            <p:ph type="title"/>
          </p:nvPr>
        </p:nvSpPr>
        <p:spPr>
          <a:xfrm>
            <a:off x="581193" y="702156"/>
            <a:ext cx="6309003" cy="612547"/>
          </a:xfrm>
        </p:spPr>
        <p:txBody>
          <a:bodyPr vert="horz" lIns="91440" tIns="45720" rIns="91440" bIns="45720" rtlCol="0">
            <a:normAutofit/>
          </a:bodyPr>
          <a:lstStyle/>
          <a:p>
            <a:r>
              <a:rPr lang="en-US" sz="3200" dirty="0">
                <a:solidFill>
                  <a:schemeClr val="tx2"/>
                </a:solidFill>
                <a:latin typeface="Arial" panose="020B0604020202020204" pitchFamily="34" charset="0"/>
                <a:cs typeface="Arial" panose="020B0604020202020204" pitchFamily="34" charset="0"/>
              </a:rPr>
              <a:t>PROBLEM STATEMENT </a:t>
            </a:r>
          </a:p>
        </p:txBody>
      </p:sp>
      <p:sp>
        <p:nvSpPr>
          <p:cNvPr id="51" name="Rectangle 41">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Content Placeholder 4">
            <a:extLst>
              <a:ext uri="{FF2B5EF4-FFF2-40B4-BE49-F238E27FC236}">
                <a16:creationId xmlns:a16="http://schemas.microsoft.com/office/drawing/2014/main" id="{14C4BB39-537E-41CD-B9A0-9F400AC9EE28}"/>
              </a:ext>
            </a:extLst>
          </p:cNvPr>
          <p:cNvSpPr>
            <a:spLocks noGrp="1"/>
          </p:cNvSpPr>
          <p:nvPr>
            <p:ph idx="1"/>
          </p:nvPr>
        </p:nvSpPr>
        <p:spPr>
          <a:xfrm>
            <a:off x="581194" y="0"/>
            <a:ext cx="6922692" cy="5858799"/>
          </a:xfrm>
        </p:spPr>
        <p:txBody>
          <a:bodyPr>
            <a:normAutofit/>
          </a:bodyPr>
          <a:lstStyle/>
          <a:p>
            <a:pPr marL="0" indent="0">
              <a:buNone/>
            </a:pPr>
            <a:r>
              <a:rPr lang="en-GB" sz="2400" dirty="0">
                <a:solidFill>
                  <a:schemeClr val="tx2"/>
                </a:solidFill>
                <a:latin typeface="Arial" panose="020B0604020202020204" pitchFamily="34" charset="0"/>
                <a:cs typeface="Arial" panose="020B0604020202020204" pitchFamily="34" charset="0"/>
              </a:rPr>
              <a:t>Mental health has been hidden behind a curtain of stigma and discrimination for too long in our societies. In the last few years, the world has become more aware of this enormous burden and the potential for mental health gaps. Therefore, we can make a tremendous impact using existing knowledge.  </a:t>
            </a:r>
            <a:endParaRPr lang="en-ZA" sz="2400" dirty="0">
              <a:solidFill>
                <a:schemeClr val="tx2"/>
              </a:solidFill>
              <a:latin typeface="Arial" panose="020B0604020202020204" pitchFamily="34" charset="0"/>
              <a:cs typeface="Arial" panose="020B0604020202020204" pitchFamily="34" charset="0"/>
            </a:endParaRPr>
          </a:p>
        </p:txBody>
      </p:sp>
      <p:pic>
        <p:nvPicPr>
          <p:cNvPr id="28" name="Picture 5" descr="Question mark on green pastel background">
            <a:extLst>
              <a:ext uri="{FF2B5EF4-FFF2-40B4-BE49-F238E27FC236}">
                <a16:creationId xmlns:a16="http://schemas.microsoft.com/office/drawing/2014/main" id="{14DE5CDB-43D1-458D-A98A-86E99C45909E}"/>
              </a:ext>
            </a:extLst>
          </p:cNvPr>
          <p:cNvPicPr>
            <a:picLocks noChangeAspect="1"/>
          </p:cNvPicPr>
          <p:nvPr/>
        </p:nvPicPr>
        <p:blipFill rotWithShape="1">
          <a:blip r:embed="rId2"/>
          <a:srcRect l="44366" r="4554"/>
          <a:stretch/>
        </p:blipFill>
        <p:spPr>
          <a:xfrm>
            <a:off x="7702847" y="0"/>
            <a:ext cx="4489153" cy="6857990"/>
          </a:xfrm>
          <a:prstGeom prst="rect">
            <a:avLst/>
          </a:prstGeom>
        </p:spPr>
      </p:pic>
    </p:spTree>
    <p:extLst>
      <p:ext uri="{BB962C8B-B14F-4D97-AF65-F5344CB8AC3E}">
        <p14:creationId xmlns:p14="http://schemas.microsoft.com/office/powerpoint/2010/main" val="265918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8B3C4-58FD-4F2E-9D6A-7DAE6196092D}"/>
              </a:ext>
            </a:extLst>
          </p:cNvPr>
          <p:cNvSpPr>
            <a:spLocks noGrp="1"/>
          </p:cNvSpPr>
          <p:nvPr>
            <p:ph type="title"/>
          </p:nvPr>
        </p:nvSpPr>
        <p:spPr>
          <a:xfrm>
            <a:off x="581192" y="702156"/>
            <a:ext cx="11029616" cy="834544"/>
          </a:xfrm>
        </p:spPr>
        <p:txBody>
          <a:bodyPr>
            <a:normAutofit/>
          </a:bodyPr>
          <a:lstStyle/>
          <a:p>
            <a:pPr algn="ctr"/>
            <a:r>
              <a:rPr lang="en-ZA" sz="3200" dirty="0">
                <a:latin typeface="Arial" panose="020B0604020202020204" pitchFamily="34" charset="0"/>
                <a:cs typeface="Arial" panose="020B0604020202020204" pitchFamily="34" charset="0"/>
              </a:rPr>
              <a:t>PROJECT OBJECTIVES </a:t>
            </a:r>
          </a:p>
        </p:txBody>
      </p:sp>
      <p:sp>
        <p:nvSpPr>
          <p:cNvPr id="3" name="Content Placeholder 2">
            <a:extLst>
              <a:ext uri="{FF2B5EF4-FFF2-40B4-BE49-F238E27FC236}">
                <a16:creationId xmlns:a16="http://schemas.microsoft.com/office/drawing/2014/main" id="{A117D9D3-9A8B-4995-BACA-4EBFFB54598A}"/>
              </a:ext>
            </a:extLst>
          </p:cNvPr>
          <p:cNvSpPr>
            <a:spLocks noGrp="1"/>
          </p:cNvSpPr>
          <p:nvPr>
            <p:ph idx="1"/>
          </p:nvPr>
        </p:nvSpPr>
        <p:spPr>
          <a:xfrm>
            <a:off x="325706" y="1536700"/>
            <a:ext cx="12080707" cy="4619144"/>
          </a:xfrm>
        </p:spPr>
        <p:txBody>
          <a:bodyPr>
            <a:normAutofit/>
          </a:bodyPr>
          <a:lstStyle/>
          <a:p>
            <a:pPr marL="0" indent="0">
              <a:buNone/>
            </a:pPr>
            <a:r>
              <a:rPr lang="en-GB" sz="2400" dirty="0">
                <a:latin typeface="Arial" panose="020B0604020202020204" pitchFamily="34" charset="0"/>
                <a:cs typeface="Arial" panose="020B0604020202020204" pitchFamily="34" charset="0"/>
              </a:rPr>
              <a:t>The objectives are: </a:t>
            </a:r>
          </a:p>
          <a:p>
            <a:r>
              <a:rPr lang="en-GB" sz="2400" dirty="0">
                <a:latin typeface="Arial" panose="020B0604020202020204" pitchFamily="34" charset="0"/>
                <a:cs typeface="Arial" panose="020B0604020202020204" pitchFamily="34" charset="0"/>
              </a:rPr>
              <a:t>To reduce stigma associated with mental illness </a:t>
            </a:r>
          </a:p>
          <a:p>
            <a:r>
              <a:rPr lang="en-GB" sz="2400" dirty="0">
                <a:latin typeface="Arial" panose="020B0604020202020204" pitchFamily="34" charset="0"/>
                <a:cs typeface="Arial" panose="020B0604020202020204" pitchFamily="34" charset="0"/>
              </a:rPr>
              <a:t>To raise awareness about the mental health and mobilise efforts in support of mental health </a:t>
            </a:r>
          </a:p>
          <a:p>
            <a:r>
              <a:rPr lang="en-GB" sz="2400" dirty="0">
                <a:latin typeface="Arial" panose="020B0604020202020204" pitchFamily="34" charset="0"/>
                <a:cs typeface="Arial" panose="020B0604020202020204" pitchFamily="34" charset="0"/>
              </a:rPr>
              <a:t>To make people understand what mental health is</a:t>
            </a:r>
          </a:p>
          <a:p>
            <a:r>
              <a:rPr lang="en-GB" sz="2400" dirty="0">
                <a:latin typeface="Arial" panose="020B0604020202020204" pitchFamily="34" charset="0"/>
                <a:cs typeface="Arial" panose="020B0604020202020204" pitchFamily="34" charset="0"/>
              </a:rPr>
              <a:t>To promote help seeking behaviours because it is okay to ask for help. </a:t>
            </a:r>
          </a:p>
          <a:p>
            <a:r>
              <a:rPr lang="en-GB" sz="2400" dirty="0">
                <a:latin typeface="Arial" panose="020B0604020202020204" pitchFamily="34" charset="0"/>
                <a:cs typeface="Arial" panose="020B0604020202020204" pitchFamily="34" charset="0"/>
              </a:rPr>
              <a:t>To provide users with a safe space and assist them with ways in which they can self soothe/cope as well as resources they can make use of to reach out for help or seek support.</a:t>
            </a:r>
            <a:endParaRPr lang="en-ZA"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9532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E55ECD0-8DAC-457B-B4B4-147549CCE59B}"/>
              </a:ext>
            </a:extLst>
          </p:cNvPr>
          <p:cNvSpPr>
            <a:spLocks noGrp="1"/>
          </p:cNvSpPr>
          <p:nvPr>
            <p:ph type="title"/>
          </p:nvPr>
        </p:nvSpPr>
        <p:spPr>
          <a:xfrm>
            <a:off x="581193" y="674715"/>
            <a:ext cx="6309003" cy="669364"/>
          </a:xfrm>
        </p:spPr>
        <p:txBody>
          <a:bodyPr>
            <a:normAutofit/>
          </a:bodyPr>
          <a:lstStyle/>
          <a:p>
            <a:r>
              <a:rPr lang="en-ZA" sz="3200" dirty="0">
                <a:solidFill>
                  <a:schemeClr val="tx2"/>
                </a:solidFill>
                <a:latin typeface="Arial" panose="020B0604020202020204" pitchFamily="34" charset="0"/>
                <a:cs typeface="Arial" panose="020B0604020202020204" pitchFamily="34" charset="0"/>
              </a:rPr>
              <a:t>PROPOSED SOLUTION</a:t>
            </a:r>
          </a:p>
        </p:txBody>
      </p:sp>
      <p:sp>
        <p:nvSpPr>
          <p:cNvPr id="14" name="Rectangle 10">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AEBE25B-FA40-4469-B67B-C664BE7CDDF3}"/>
              </a:ext>
            </a:extLst>
          </p:cNvPr>
          <p:cNvSpPr>
            <a:spLocks noGrp="1"/>
          </p:cNvSpPr>
          <p:nvPr>
            <p:ph idx="1"/>
          </p:nvPr>
        </p:nvSpPr>
        <p:spPr>
          <a:xfrm>
            <a:off x="323557" y="1521479"/>
            <a:ext cx="7821637" cy="3336526"/>
          </a:xfrm>
        </p:spPr>
        <p:txBody>
          <a:bodyPr>
            <a:normAutofit lnSpcReduction="10000"/>
          </a:bodyPr>
          <a:lstStyle/>
          <a:p>
            <a:pPr>
              <a:buFont typeface="Arial" panose="020B0604020202020204" pitchFamily="34" charset="0"/>
              <a:buChar char="•"/>
            </a:pPr>
            <a:r>
              <a:rPr lang="en-ZA" sz="2400" dirty="0">
                <a:solidFill>
                  <a:schemeClr val="tx2"/>
                </a:solidFill>
                <a:latin typeface="Arial" panose="020B0604020202020204" pitchFamily="34" charset="0"/>
                <a:cs typeface="Arial" panose="020B0604020202020204" pitchFamily="34" charset="0"/>
              </a:rPr>
              <a:t>Our website aims to guide users in the discovery of mental health and how to alleviate the burdens and avoid deaths due to these mental disorders. Moreover, outline effective treatments and interventions which also include self coping strategies.</a:t>
            </a:r>
          </a:p>
          <a:p>
            <a:pPr>
              <a:buFont typeface="Arial" panose="020B0604020202020204" pitchFamily="34" charset="0"/>
              <a:buChar char="•"/>
            </a:pPr>
            <a:r>
              <a:rPr lang="en-ZA" sz="2400" dirty="0">
                <a:solidFill>
                  <a:schemeClr val="tx2"/>
                </a:solidFill>
                <a:latin typeface="Arial" panose="020B0604020202020204" pitchFamily="34" charset="0"/>
                <a:cs typeface="Arial" panose="020B0604020202020204" pitchFamily="34" charset="0"/>
              </a:rPr>
              <a:t>In addition, the aim is to also educate the society about mental disorders and how to identify them as some are hidden like depression. </a:t>
            </a:r>
          </a:p>
        </p:txBody>
      </p:sp>
      <p:pic>
        <p:nvPicPr>
          <p:cNvPr id="15" name="Picture 4" descr="Jigsaw piece bridging the gap">
            <a:extLst>
              <a:ext uri="{FF2B5EF4-FFF2-40B4-BE49-F238E27FC236}">
                <a16:creationId xmlns:a16="http://schemas.microsoft.com/office/drawing/2014/main" id="{F5563E82-1405-4CD6-88F4-AC200AE4A696}"/>
              </a:ext>
            </a:extLst>
          </p:cNvPr>
          <p:cNvPicPr>
            <a:picLocks noChangeAspect="1"/>
          </p:cNvPicPr>
          <p:nvPr/>
        </p:nvPicPr>
        <p:blipFill rotWithShape="1">
          <a:blip r:embed="rId2"/>
          <a:srcRect l="11388" r="37533"/>
          <a:stretch/>
        </p:blipFill>
        <p:spPr>
          <a:xfrm>
            <a:off x="8145194" y="10"/>
            <a:ext cx="4046806" cy="6024439"/>
          </a:xfrm>
          <a:prstGeom prst="rect">
            <a:avLst/>
          </a:prstGeom>
        </p:spPr>
      </p:pic>
    </p:spTree>
    <p:extLst>
      <p:ext uri="{BB962C8B-B14F-4D97-AF65-F5344CB8AC3E}">
        <p14:creationId xmlns:p14="http://schemas.microsoft.com/office/powerpoint/2010/main" val="3175049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1A4B4-6CA6-4429-A27E-C50149A467A0}"/>
              </a:ext>
            </a:extLst>
          </p:cNvPr>
          <p:cNvSpPr>
            <a:spLocks noGrp="1"/>
          </p:cNvSpPr>
          <p:nvPr>
            <p:ph type="title"/>
          </p:nvPr>
        </p:nvSpPr>
        <p:spPr>
          <a:xfrm>
            <a:off x="581192" y="702156"/>
            <a:ext cx="11029616" cy="662410"/>
          </a:xfrm>
        </p:spPr>
        <p:txBody>
          <a:bodyPr/>
          <a:lstStyle/>
          <a:p>
            <a:pPr algn="ctr"/>
            <a:r>
              <a:rPr kumimoji="0" lang="en-US" i="0" u="none" strike="noStrike" cap="none" spc="0" normalizeH="0" baseline="0" noProof="0" dirty="0">
                <a:ln>
                  <a:noFill/>
                </a:ln>
                <a:effectLst/>
                <a:uLnTx/>
                <a:uFillTx/>
                <a:latin typeface="Arial" panose="020B0604020202020204" pitchFamily="34" charset="0"/>
                <a:cs typeface="Arial" panose="020B0604020202020204" pitchFamily="34" charset="0"/>
              </a:rPr>
              <a:t>SOLUTION DESIGN/ARCHITECTURE </a:t>
            </a:r>
            <a:endParaRPr lang="en-ZA" cap="none"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512B2C7-406D-406D-8D27-EB766447C22F}"/>
              </a:ext>
            </a:extLst>
          </p:cNvPr>
          <p:cNvSpPr>
            <a:spLocks noGrp="1"/>
          </p:cNvSpPr>
          <p:nvPr>
            <p:ph idx="1"/>
          </p:nvPr>
        </p:nvSpPr>
        <p:spPr>
          <a:xfrm>
            <a:off x="581193" y="1378292"/>
            <a:ext cx="11029615" cy="4777552"/>
          </a:xfrm>
        </p:spPr>
        <p:txBody>
          <a:bodyPr>
            <a:normAutofit fontScale="70000" lnSpcReduction="20000"/>
          </a:bodyPr>
          <a:lstStyle/>
          <a:p>
            <a:pPr>
              <a:buFont typeface="Arial" panose="020B0604020202020204" pitchFamily="34" charset="0"/>
              <a:buChar char="•"/>
            </a:pPr>
            <a:r>
              <a:rPr lang="en-GB" sz="2800" dirty="0">
                <a:solidFill>
                  <a:schemeClr val="tx2"/>
                </a:solidFill>
                <a:latin typeface="Arial" panose="020B0604020202020204" pitchFamily="34" charset="0"/>
                <a:cs typeface="Arial" panose="020B0604020202020204" pitchFamily="34" charset="0"/>
              </a:rPr>
              <a:t>Our </a:t>
            </a:r>
            <a:r>
              <a:rPr lang="en-GB" sz="2800" i="1" dirty="0">
                <a:solidFill>
                  <a:schemeClr val="tx2"/>
                </a:solidFill>
                <a:latin typeface="Arial" panose="020B0604020202020204" pitchFamily="34" charset="0"/>
                <a:cs typeface="Arial" panose="020B0604020202020204" pitchFamily="34" charset="0"/>
              </a:rPr>
              <a:t>Let’s Heal </a:t>
            </a:r>
            <a:r>
              <a:rPr lang="en-GB" sz="2800" dirty="0">
                <a:solidFill>
                  <a:schemeClr val="tx2"/>
                </a:solidFill>
                <a:latin typeface="Arial" panose="020B0604020202020204" pitchFamily="34" charset="0"/>
                <a:cs typeface="Arial" panose="020B0604020202020204" pitchFamily="34" charset="0"/>
              </a:rPr>
              <a:t>website will provide the users with resources which will enable them to ask help from different organisations or hotlines that deal with the mental disorders outlined above.  </a:t>
            </a:r>
            <a:endParaRPr lang="en-ZA" sz="2800" dirty="0">
              <a:solidFill>
                <a:schemeClr val="tx2"/>
              </a:solidFill>
              <a:latin typeface="Arial" panose="020B0604020202020204" pitchFamily="34" charset="0"/>
              <a:cs typeface="Arial" panose="020B0604020202020204" pitchFamily="34" charset="0"/>
            </a:endParaRPr>
          </a:p>
          <a:p>
            <a:pPr>
              <a:buFont typeface="Arial" panose="020B0604020202020204" pitchFamily="34" charset="0"/>
              <a:buChar char="•"/>
            </a:pPr>
            <a:r>
              <a:rPr lang="en-ZA" sz="2800" dirty="0">
                <a:solidFill>
                  <a:schemeClr val="tx2"/>
                </a:solidFill>
                <a:latin typeface="Arial" panose="020B0604020202020204" pitchFamily="34" charset="0"/>
                <a:cs typeface="Arial" panose="020B0604020202020204" pitchFamily="34" charset="0"/>
              </a:rPr>
              <a:t>The </a:t>
            </a:r>
            <a:r>
              <a:rPr lang="en-ZA" sz="2800" b="1" i="1" dirty="0">
                <a:solidFill>
                  <a:schemeClr val="tx2"/>
                </a:solidFill>
                <a:latin typeface="Arial" panose="020B0604020202020204" pitchFamily="34" charset="0"/>
                <a:cs typeface="Arial" panose="020B0604020202020204" pitchFamily="34" charset="0"/>
              </a:rPr>
              <a:t>Home</a:t>
            </a:r>
            <a:r>
              <a:rPr lang="en-ZA" sz="2800" b="1" dirty="0">
                <a:solidFill>
                  <a:schemeClr val="tx2"/>
                </a:solidFill>
                <a:latin typeface="Arial" panose="020B0604020202020204" pitchFamily="34" charset="0"/>
                <a:cs typeface="Arial" panose="020B0604020202020204" pitchFamily="34" charset="0"/>
              </a:rPr>
              <a:t> </a:t>
            </a:r>
            <a:r>
              <a:rPr lang="en-ZA" sz="2800" dirty="0">
                <a:solidFill>
                  <a:schemeClr val="tx2"/>
                </a:solidFill>
                <a:latin typeface="Arial" panose="020B0604020202020204" pitchFamily="34" charset="0"/>
                <a:cs typeface="Arial" panose="020B0604020202020204" pitchFamily="34" charset="0"/>
              </a:rPr>
              <a:t>page will educate users briefly on mental health in general which is an important part of the solution to the problem (mental health stigmas and miseducation).</a:t>
            </a:r>
          </a:p>
          <a:p>
            <a:pPr>
              <a:buFont typeface="Arial" panose="020B0604020202020204" pitchFamily="34" charset="0"/>
              <a:buChar char="•"/>
            </a:pPr>
            <a:r>
              <a:rPr lang="en-ZA" sz="2800" dirty="0">
                <a:solidFill>
                  <a:schemeClr val="tx2"/>
                </a:solidFill>
                <a:latin typeface="Arial" panose="020B0604020202020204" pitchFamily="34" charset="0"/>
                <a:cs typeface="Arial" panose="020B0604020202020204" pitchFamily="34" charset="0"/>
              </a:rPr>
              <a:t>The</a:t>
            </a:r>
            <a:r>
              <a:rPr lang="en-ZA" sz="2800" i="1" dirty="0">
                <a:solidFill>
                  <a:schemeClr val="tx2"/>
                </a:solidFill>
                <a:latin typeface="Arial" panose="020B0604020202020204" pitchFamily="34" charset="0"/>
                <a:cs typeface="Arial" panose="020B0604020202020204" pitchFamily="34" charset="0"/>
              </a:rPr>
              <a:t> </a:t>
            </a:r>
            <a:r>
              <a:rPr lang="en-ZA" sz="2800" b="1" i="1" dirty="0">
                <a:solidFill>
                  <a:schemeClr val="tx2"/>
                </a:solidFill>
                <a:latin typeface="Arial" panose="020B0604020202020204" pitchFamily="34" charset="0"/>
                <a:cs typeface="Arial" panose="020B0604020202020204" pitchFamily="34" charset="0"/>
              </a:rPr>
              <a:t>Types </a:t>
            </a:r>
            <a:r>
              <a:rPr lang="en-ZA" sz="2800" dirty="0">
                <a:solidFill>
                  <a:schemeClr val="tx2"/>
                </a:solidFill>
                <a:latin typeface="Arial" panose="020B0604020202020204" pitchFamily="34" charset="0"/>
                <a:cs typeface="Arial" panose="020B0604020202020204" pitchFamily="34" charset="0"/>
              </a:rPr>
              <a:t>page will provide users with information regarding the common different types of mental illnesses, their respective signs and symptoms as well as their causes and ways in which users can self-cope.</a:t>
            </a:r>
          </a:p>
          <a:p>
            <a:pPr>
              <a:buFont typeface="Arial" panose="020B0604020202020204" pitchFamily="34" charset="0"/>
              <a:buChar char="•"/>
            </a:pPr>
            <a:r>
              <a:rPr lang="en-ZA" sz="2800" dirty="0">
                <a:solidFill>
                  <a:schemeClr val="tx2"/>
                </a:solidFill>
                <a:latin typeface="Arial" panose="020B0604020202020204" pitchFamily="34" charset="0"/>
                <a:cs typeface="Arial" panose="020B0604020202020204" pitchFamily="34" charset="0"/>
              </a:rPr>
              <a:t>The </a:t>
            </a:r>
            <a:r>
              <a:rPr lang="en-ZA" sz="2800" b="1" i="1" dirty="0">
                <a:solidFill>
                  <a:schemeClr val="tx2"/>
                </a:solidFill>
                <a:latin typeface="Arial" panose="020B0604020202020204" pitchFamily="34" charset="0"/>
                <a:cs typeface="Arial" panose="020B0604020202020204" pitchFamily="34" charset="0"/>
              </a:rPr>
              <a:t>Myths and Truths </a:t>
            </a:r>
            <a:r>
              <a:rPr lang="en-ZA" sz="2800" dirty="0">
                <a:solidFill>
                  <a:schemeClr val="tx2"/>
                </a:solidFill>
                <a:latin typeface="Arial" panose="020B0604020202020204" pitchFamily="34" charset="0"/>
                <a:cs typeface="Arial" panose="020B0604020202020204" pitchFamily="34" charset="0"/>
              </a:rPr>
              <a:t>page will inform users of the common myths about mental health and issues and provide the facts about those mental health and illness myths.</a:t>
            </a:r>
          </a:p>
          <a:p>
            <a:pPr>
              <a:buFont typeface="Arial" panose="020B0604020202020204" pitchFamily="34" charset="0"/>
              <a:buChar char="•"/>
            </a:pPr>
            <a:r>
              <a:rPr lang="en-ZA" sz="2800" dirty="0">
                <a:solidFill>
                  <a:schemeClr val="tx2"/>
                </a:solidFill>
                <a:latin typeface="Arial" panose="020B0604020202020204" pitchFamily="34" charset="0"/>
                <a:cs typeface="Arial" panose="020B0604020202020204" pitchFamily="34" charset="0"/>
              </a:rPr>
              <a:t>The</a:t>
            </a:r>
            <a:r>
              <a:rPr lang="en-ZA" sz="2800" i="1" dirty="0">
                <a:solidFill>
                  <a:schemeClr val="tx2"/>
                </a:solidFill>
                <a:latin typeface="Arial" panose="020B0604020202020204" pitchFamily="34" charset="0"/>
                <a:cs typeface="Arial" panose="020B0604020202020204" pitchFamily="34" charset="0"/>
              </a:rPr>
              <a:t> </a:t>
            </a:r>
            <a:r>
              <a:rPr lang="en-ZA" sz="2800" b="1" i="1" dirty="0">
                <a:solidFill>
                  <a:schemeClr val="tx2"/>
                </a:solidFill>
                <a:latin typeface="Arial" panose="020B0604020202020204" pitchFamily="34" charset="0"/>
                <a:cs typeface="Arial" panose="020B0604020202020204" pitchFamily="34" charset="0"/>
              </a:rPr>
              <a:t>Resources </a:t>
            </a:r>
            <a:r>
              <a:rPr lang="en-ZA" sz="2800" dirty="0">
                <a:solidFill>
                  <a:schemeClr val="tx2"/>
                </a:solidFill>
                <a:latin typeface="Arial" panose="020B0604020202020204" pitchFamily="34" charset="0"/>
                <a:cs typeface="Arial" panose="020B0604020202020204" pitchFamily="34" charset="0"/>
              </a:rPr>
              <a:t>page will provide users with hotlines and mental health support groups which they can contact and reach out to in times of need and at urgent risk. </a:t>
            </a:r>
            <a:r>
              <a:rPr lang="en-GB" sz="2800" dirty="0">
                <a:solidFill>
                  <a:schemeClr val="tx2"/>
                </a:solidFill>
                <a:latin typeface="Arial" panose="020B0604020202020204" pitchFamily="34" charset="0"/>
                <a:cs typeface="Arial" panose="020B0604020202020204" pitchFamily="34" charset="0"/>
              </a:rPr>
              <a:t>In addition, we will enable users to engage with our Chatbot</a:t>
            </a:r>
            <a:r>
              <a:rPr lang="en-ZA" sz="2800" dirty="0">
                <a:solidFill>
                  <a:schemeClr val="tx2"/>
                </a:solidFill>
                <a:latin typeface="Arial" panose="020B0604020202020204" pitchFamily="34" charset="0"/>
                <a:cs typeface="Arial" panose="020B0604020202020204" pitchFamily="34" charset="0"/>
              </a:rPr>
              <a:t>whenever they’d like to talk to someone. </a:t>
            </a:r>
          </a:p>
          <a:p>
            <a:endParaRPr lang="en-ZA" dirty="0"/>
          </a:p>
        </p:txBody>
      </p:sp>
    </p:spTree>
    <p:extLst>
      <p:ext uri="{BB962C8B-B14F-4D97-AF65-F5344CB8AC3E}">
        <p14:creationId xmlns:p14="http://schemas.microsoft.com/office/powerpoint/2010/main" val="3365910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B702E-063A-4D24-AB34-11EB0CE0E369}"/>
              </a:ext>
            </a:extLst>
          </p:cNvPr>
          <p:cNvSpPr>
            <a:spLocks noGrp="1"/>
          </p:cNvSpPr>
          <p:nvPr>
            <p:ph type="title"/>
          </p:nvPr>
        </p:nvSpPr>
        <p:spPr>
          <a:xfrm>
            <a:off x="581192" y="702156"/>
            <a:ext cx="11029616" cy="901561"/>
          </a:xfrm>
        </p:spPr>
        <p:txBody>
          <a:bodyPr>
            <a:normAutofit/>
          </a:bodyPr>
          <a:lstStyle/>
          <a:p>
            <a:pPr algn="ctr"/>
            <a:r>
              <a:rPr lang="en-ZA" sz="3200" dirty="0">
                <a:latin typeface="Arial" panose="020B0604020202020204" pitchFamily="34" charset="0"/>
                <a:cs typeface="Arial" panose="020B0604020202020204" pitchFamily="34" charset="0"/>
              </a:rPr>
              <a:t>TECHNOLOGIES USED </a:t>
            </a:r>
          </a:p>
        </p:txBody>
      </p:sp>
      <p:sp>
        <p:nvSpPr>
          <p:cNvPr id="3" name="Content Placeholder 2">
            <a:extLst>
              <a:ext uri="{FF2B5EF4-FFF2-40B4-BE49-F238E27FC236}">
                <a16:creationId xmlns:a16="http://schemas.microsoft.com/office/drawing/2014/main" id="{FC2A5BEC-5DDB-4A54-9400-1AFCA9547D5F}"/>
              </a:ext>
            </a:extLst>
          </p:cNvPr>
          <p:cNvSpPr>
            <a:spLocks noGrp="1"/>
          </p:cNvSpPr>
          <p:nvPr>
            <p:ph idx="1"/>
          </p:nvPr>
        </p:nvSpPr>
        <p:spPr>
          <a:xfrm>
            <a:off x="581191" y="1778156"/>
            <a:ext cx="11029615" cy="3634486"/>
          </a:xfrm>
        </p:spPr>
        <p:txBody>
          <a:bodyPr>
            <a:normAutofit/>
          </a:bodyPr>
          <a:lstStyle/>
          <a:p>
            <a:r>
              <a:rPr lang="en-GB" sz="2400" dirty="0">
                <a:latin typeface="Arial" panose="020B0604020202020204" pitchFamily="34" charset="0"/>
                <a:cs typeface="Arial" panose="020B0604020202020204" pitchFamily="34" charset="0"/>
              </a:rPr>
              <a:t>Our Let’s heal website utilised a chat software which is the chatbot in the website that will assist persons who need help</a:t>
            </a:r>
          </a:p>
          <a:p>
            <a:r>
              <a:rPr lang="en-GB" sz="2400" dirty="0">
                <a:latin typeface="Arial" panose="020B0604020202020204" pitchFamily="34" charset="0"/>
                <a:cs typeface="Arial" panose="020B0604020202020204" pitchFamily="34" charset="0"/>
              </a:rPr>
              <a:t>We also utilised social media tools such as YouTube videos to demonstrate what mental health is.</a:t>
            </a:r>
          </a:p>
          <a:p>
            <a:endParaRPr lang="en-GB" sz="2400" dirty="0">
              <a:latin typeface="Arial" panose="020B0604020202020204" pitchFamily="34" charset="0"/>
              <a:cs typeface="Arial" panose="020B0604020202020204" pitchFamily="34" charset="0"/>
            </a:endParaRPr>
          </a:p>
          <a:p>
            <a:endParaRPr lang="en-ZA"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4944782"/>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B3242A4-1E6A-4E02-809C-4A24066EC01D}">
  <ds:schemaRefs>
    <ds:schemaRef ds:uri="http://schemas.microsoft.com/sharepoint/v3/contenttype/forms"/>
  </ds:schemaRefs>
</ds:datastoreItem>
</file>

<file path=customXml/itemProps2.xml><?xml version="1.0" encoding="utf-8"?>
<ds:datastoreItem xmlns:ds="http://schemas.openxmlformats.org/officeDocument/2006/customXml" ds:itemID="{FBD2D995-20F0-4C14-BF62-1248AB4B484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65255AC-12AC-4323-AA35-9BAC798B6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{C4610A45-7586-45D9-BE57-3A5D8013BC23}tf67061901_win32</Template>
  <TotalTime>991</TotalTime>
  <Words>537</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Black</vt:lpstr>
      <vt:lpstr>Franklin Gothic Book</vt:lpstr>
      <vt:lpstr>Franklin Gothic Demi</vt:lpstr>
      <vt:lpstr>Gill Sans MT</vt:lpstr>
      <vt:lpstr>Wingdings 2</vt:lpstr>
      <vt:lpstr>DividendVTI</vt:lpstr>
      <vt:lpstr>Dsw ctrl intelligence </vt:lpstr>
      <vt:lpstr>GROUP MEMBERS </vt:lpstr>
      <vt:lpstr>PRESENTATION OUTLINE </vt:lpstr>
      <vt:lpstr>PROBLEM STATEMENT </vt:lpstr>
      <vt:lpstr>PROJECT OBJECTIVES </vt:lpstr>
      <vt:lpstr>PROPOSED SOLUTION</vt:lpstr>
      <vt:lpstr>SOLUTION DESIGN/ARCHITECTURE </vt:lpstr>
      <vt:lpstr>TECHNOLOGIES USED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Dsw ctrl intelligence </dc:title>
  <dc:creator>DITEBOGO WENDY LEPHALE</dc:creator>
  <cp:lastModifiedBy>DITEBOGO WENDY LEPHALE</cp:lastModifiedBy>
  <cp:revision>32</cp:revision>
  <dcterms:created xsi:type="dcterms:W3CDTF">2021-05-27T19:22:45Z</dcterms:created>
  <dcterms:modified xsi:type="dcterms:W3CDTF">2021-05-29T15:10:01Z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