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1841" r:id="rId2"/>
    <p:sldId id="1881" r:id="rId3"/>
    <p:sldId id="1867" r:id="rId4"/>
    <p:sldId id="1882" r:id="rId5"/>
    <p:sldId id="1883" r:id="rId6"/>
    <p:sldId id="1884" r:id="rId7"/>
    <p:sldId id="1885" r:id="rId8"/>
    <p:sldId id="1868" r:id="rId9"/>
    <p:sldId id="1869" r:id="rId10"/>
    <p:sldId id="1886" r:id="rId11"/>
    <p:sldId id="1887" r:id="rId12"/>
    <p:sldId id="1892" r:id="rId13"/>
    <p:sldId id="1893" r:id="rId14"/>
    <p:sldId id="1894" r:id="rId15"/>
    <p:sldId id="1896" r:id="rId16"/>
    <p:sldId id="1888" r:id="rId17"/>
    <p:sldId id="1890" r:id="rId18"/>
    <p:sldId id="1891" r:id="rId19"/>
    <p:sldId id="1900" r:id="rId20"/>
    <p:sldId id="1889" r:id="rId21"/>
    <p:sldId id="1897" r:id="rId22"/>
    <p:sldId id="1898" r:id="rId23"/>
    <p:sldId id="1899" r:id="rId24"/>
    <p:sldId id="1870" r:id="rId25"/>
    <p:sldId id="1902" r:id="rId26"/>
    <p:sldId id="1873" r:id="rId27"/>
    <p:sldId id="1901" r:id="rId28"/>
    <p:sldId id="1880" r:id="rId29"/>
    <p:sldId id="1903" r:id="rId30"/>
  </p:sldIdLst>
  <p:sldSz cx="9144000" cy="6858000" type="screen4x3"/>
  <p:notesSz cx="7099300" cy="10234613"/>
  <p:embeddedFontLst>
    <p:embeddedFont>
      <p:font typeface="Cambria Math" panose="02040503050406030204" pitchFamily="18" charset="0"/>
      <p:regular r:id="rId33"/>
    </p:embeddedFont>
    <p:embeddedFont>
      <p:font typeface="Tahoma" panose="020B0604030504040204" pitchFamily="34" charset="0"/>
      <p:regular r:id="rId34"/>
      <p:bold r:id="rId35"/>
    </p:embeddedFont>
  </p:embeddedFontLst>
  <p:custDataLst>
    <p:tags r:id="rId36"/>
  </p:custDataLst>
  <p:defaultTextStyle>
    <a:defPPr>
      <a:defRPr lang="de-DE"/>
    </a:defPPr>
    <a:lvl1pPr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E0"/>
    <a:srgbClr val="008000"/>
    <a:srgbClr val="969696"/>
    <a:srgbClr val="4D4D4D"/>
    <a:srgbClr val="EAEAEA"/>
    <a:srgbClr val="DDDDDD"/>
    <a:srgbClr val="FFE5E5"/>
    <a:srgbClr val="F8F8F8"/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 autoAdjust="0"/>
    <p:restoredTop sz="80860" autoAdjust="0"/>
  </p:normalViewPr>
  <p:slideViewPr>
    <p:cSldViewPr snapToGrid="0">
      <p:cViewPr varScale="1">
        <p:scale>
          <a:sx n="128" d="100"/>
          <a:sy n="128" d="100"/>
        </p:scale>
        <p:origin x="3114" y="126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64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8" d="100"/>
          <a:sy n="108" d="100"/>
        </p:scale>
        <p:origin x="523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293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293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6935127-363F-47AB-86F5-8D4E5C8B16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3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293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2473"/>
            <a:ext cx="5207509" cy="460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293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3AE5097-5579-4C66-901F-E374F9C0FD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1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2E9C-4361-4A66-BE05-9C6B9AAF31D3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symmetric cross-entropy loss over these similarity scores.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AE5097-5579-4C66-901F-E374F9C0FDEC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1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symmetric cross-entropy loss over these similarity scores.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AE5097-5579-4C66-901F-E374F9C0FDEC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5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87024" y="1567855"/>
            <a:ext cx="6169959" cy="1661993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GB" sz="5400" i="1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Georgia" pitchFamily="18" charset="0"/>
              </a:defRPr>
            </a:lvl1pPr>
          </a:lstStyle>
          <a:p>
            <a:r>
              <a:rPr lang="de-DE" noProof="0" dirty="0"/>
              <a:t>Texttechnologisches</a:t>
            </a:r>
            <a:br>
              <a:rPr lang="de-DE" noProof="0" dirty="0"/>
            </a:br>
            <a:r>
              <a:rPr lang="de-DE" noProof="0" dirty="0"/>
              <a:t>Grundkonzept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980218" y="4797703"/>
            <a:ext cx="3183564" cy="492443"/>
          </a:xfrm>
        </p:spPr>
        <p:txBody>
          <a:bodyPr wrap="none" lIns="0" tIns="0" rIns="0" bIns="0">
            <a:spAutoFit/>
          </a:bodyPr>
          <a:lstStyle>
            <a:lvl1pPr marL="187517" indent="0" algn="ctr">
              <a:buFont typeface="Lucida Grande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Alexander Mehler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Bats" pitchFamily="2" charset="2"/>
              <a:defRPr lang="de-DE" sz="360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19636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kurs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Bats" pitchFamily="2" charset="2"/>
              <a:defRPr lang="de-DE" sz="360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19636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1723881" y="1237923"/>
            <a:ext cx="5696239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60000" lvl="1" indent="-457200" algn="l" eaLnBrk="1" hangingPunct="1">
              <a:spcBef>
                <a:spcPts val="3600"/>
              </a:spcBef>
              <a:buClrTx/>
              <a:buFontTx/>
              <a:buAutoNum type="arabicPeriod"/>
              <a:defRPr/>
            </a:pPr>
            <a:r>
              <a:rPr lang="de-DE" sz="2800" noProof="0" dirty="0">
                <a:solidFill>
                  <a:schemeClr val="tx1"/>
                </a:solidFill>
                <a:latin typeface="Calibri" pitchFamily="34" charset="0"/>
              </a:rPr>
              <a:t>Definition</a:t>
            </a:r>
            <a:r>
              <a:rPr lang="de-DE" sz="2800" baseline="0" noProof="0" dirty="0">
                <a:solidFill>
                  <a:schemeClr val="tx1"/>
                </a:solidFill>
                <a:latin typeface="Calibri" pitchFamily="34" charset="0"/>
              </a:rPr>
              <a:t>en und Eingrenzungen</a:t>
            </a:r>
            <a:endParaRPr lang="de-DE" sz="2800" noProof="0" dirty="0">
              <a:solidFill>
                <a:schemeClr val="tx1"/>
              </a:solidFill>
              <a:latin typeface="Calibri" pitchFamily="34" charset="0"/>
            </a:endParaRPr>
          </a:p>
          <a:p>
            <a:pPr marL="360000" lvl="1" indent="-457200" algn="l" eaLnBrk="1" hangingPunct="1">
              <a:spcBef>
                <a:spcPts val="1800"/>
              </a:spcBef>
              <a:buClrTx/>
              <a:buFontTx/>
              <a:buAutoNum type="arabicPeriod"/>
              <a:defRPr/>
            </a:pPr>
            <a:r>
              <a:rPr lang="de-DE" sz="2800" noProof="0" dirty="0">
                <a:solidFill>
                  <a:schemeClr val="tx1"/>
                </a:solidFill>
                <a:latin typeface="Calibri" pitchFamily="34" charset="0"/>
              </a:rPr>
              <a:t>Linguistische Einordnung</a:t>
            </a:r>
          </a:p>
          <a:p>
            <a:pPr marL="360000" lvl="1" indent="-457200" algn="l" eaLnBrk="1" hangingPunct="1">
              <a:spcBef>
                <a:spcPts val="1800"/>
              </a:spcBef>
              <a:buClrTx/>
              <a:buFontTx/>
              <a:buAutoNum type="arabicPeriod"/>
              <a:defRPr/>
            </a:pPr>
            <a:r>
              <a:rPr lang="de-DE" sz="2800" baseline="0" noProof="0" dirty="0">
                <a:solidFill>
                  <a:schemeClr val="tx1"/>
                </a:solidFill>
                <a:latin typeface="Calibri" pitchFamily="34" charset="0"/>
              </a:rPr>
              <a:t>Semi-</a:t>
            </a:r>
            <a:r>
              <a:rPr lang="de-DE" sz="2800" baseline="0" noProof="0" dirty="0" err="1">
                <a:solidFill>
                  <a:schemeClr val="tx1"/>
                </a:solidFill>
                <a:latin typeface="Calibri" pitchFamily="34" charset="0"/>
              </a:rPr>
              <a:t>automatic</a:t>
            </a:r>
            <a:r>
              <a:rPr lang="de-DE" sz="2800" baseline="0" noProof="0" dirty="0">
                <a:solidFill>
                  <a:schemeClr val="tx1"/>
                </a:solidFill>
                <a:latin typeface="Calibri" pitchFamily="34" charset="0"/>
              </a:rPr>
              <a:t> Sentiment Analysis</a:t>
            </a:r>
          </a:p>
          <a:p>
            <a:pPr marL="3600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2800" i="0" baseline="0" noProof="0" dirty="0">
                <a:solidFill>
                  <a:schemeClr val="tx1"/>
                </a:solidFill>
                <a:latin typeface="Calibri" pitchFamily="34" charset="0"/>
              </a:rPr>
              <a:t>Epilog</a:t>
            </a:r>
          </a:p>
          <a:p>
            <a:pPr marL="3600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2800" baseline="0" noProof="0" dirty="0">
                <a:solidFill>
                  <a:schemeClr val="tx1"/>
                </a:solidFill>
                <a:latin typeface="Calibri" pitchFamily="34" charset="0"/>
              </a:rPr>
              <a:t>Literatur</a:t>
            </a:r>
            <a:endParaRPr lang="de-DE" sz="2800" noProof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23881" y="360000"/>
            <a:ext cx="1530868" cy="553998"/>
          </a:xfrm>
        </p:spPr>
        <p:txBody>
          <a:bodyPr wrap="square" lIns="0" anchor="ctr" anchorCtr="1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0000"/>
            <a:ext cx="9144000" cy="196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10800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776707" y="6548891"/>
            <a:ext cx="5590634" cy="309109"/>
          </a:xfrm>
          <a:prstGeom prst="rect">
            <a:avLst/>
          </a:prstGeom>
          <a:noFill/>
        </p:spPr>
        <p:txBody>
          <a:bodyPr wrap="none" lIns="0" tIns="54000" rIns="0" bIns="54000" rtlCol="0" anchor="ctr" anchorCtr="1">
            <a:spAutoFit/>
          </a:bodyPr>
          <a:lstStyle/>
          <a:p>
            <a:r>
              <a:rPr lang="en-US" sz="1300" noProof="0" dirty="0">
                <a:solidFill>
                  <a:srgbClr val="969696"/>
                </a:solidFill>
                <a:latin typeface="Calibri" pitchFamily="34" charset="0"/>
              </a:rPr>
              <a:t> Goethe-Universität; FB12; Kenan Khauto; Seminar Text Analytics; WiSe 2023-2024</a:t>
            </a:r>
            <a:endParaRPr lang="de-DE" sz="1300" noProof="0" dirty="0">
              <a:solidFill>
                <a:srgbClr val="969696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5" r:id="rId2"/>
    <p:sldLayoutId id="2147483670" r:id="rId3"/>
    <p:sldLayoutId id="2147483668" r:id="rId4"/>
    <p:sldLayoutId id="2147483666" r:id="rId5"/>
  </p:sldLayoutIdLst>
  <p:transition/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36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nanKhauto/zero-shot-learni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zhou.com/series/neural-networks-from-scrat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methods/category/convolutional-neural-network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53635" y="810326"/>
            <a:ext cx="4236737" cy="66204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30000"/>
              </a:lnSpc>
              <a:spcBef>
                <a:spcPts val="0"/>
              </a:spcBef>
              <a:buClr>
                <a:srgbClr val="66FFFF"/>
              </a:buClr>
              <a:buSzPct val="85000"/>
            </a:pPr>
            <a:r>
              <a:rPr lang="en-US" sz="3600" i="0" dirty="0">
                <a:latin typeface="Calibri" pitchFamily="34" charset="0"/>
              </a:rPr>
              <a:t>S</a:t>
            </a:r>
            <a:r>
              <a:rPr lang="de-DE" sz="3600" i="0" dirty="0">
                <a:latin typeface="Calibri" pitchFamily="34" charset="0"/>
              </a:rPr>
              <a:t>eminar Text Analytics</a:t>
            </a:r>
            <a:endParaRPr lang="de-DE" sz="3600" i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55002" y="4939678"/>
            <a:ext cx="5833996" cy="1107996"/>
          </a:xfrm>
          <a:noFill/>
        </p:spPr>
        <p:txBody>
          <a:bodyPr wrap="square" anchor="ctr" anchorCtr="1">
            <a:spAutoFit/>
          </a:bodyPr>
          <a:lstStyle/>
          <a:p>
            <a:pPr lvl="0" eaLnBrk="1" hangingPunct="1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Calibri" pitchFamily="34" charset="0"/>
              </a:rPr>
              <a:t>Goethe-Universität Frankfurt</a:t>
            </a:r>
          </a:p>
          <a:p>
            <a:pPr lvl="0" eaLnBrk="1" hangingPunct="1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Calibri" pitchFamily="34" charset="0"/>
              </a:rPr>
              <a:t>Kenan Khauto</a:t>
            </a:r>
          </a:p>
        </p:txBody>
      </p:sp>
      <p:sp>
        <p:nvSpPr>
          <p:cNvPr id="4" name="Rechteck 3"/>
          <p:cNvSpPr/>
          <p:nvPr/>
        </p:nvSpPr>
        <p:spPr>
          <a:xfrm>
            <a:off x="555804" y="2546503"/>
            <a:ext cx="8032392" cy="110799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/>
          <a:p>
            <a:r>
              <a:rPr lang="de-DE" sz="7200" dirty="0">
                <a:latin typeface="Calibri" pitchFamily="34" charset="0"/>
              </a:rPr>
              <a:t>Image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C3F38-0531-B38F-200A-5299BABC4E8F}"/>
              </a:ext>
            </a:extLst>
          </p:cNvPr>
          <p:cNvSpPr txBox="1"/>
          <p:nvPr/>
        </p:nvSpPr>
        <p:spPr>
          <a:xfrm>
            <a:off x="2286000" y="389822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 visueller Konzepte bei Inferieren ohne fine-tuning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119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Architektur </a:t>
            </a:r>
            <a:r>
              <a:rPr lang="de-DE" sz="2000" dirty="0">
                <a:solidFill>
                  <a:srgbClr val="009AE0"/>
                </a:solidFill>
              </a:rPr>
              <a:t>(Radford u. a. 2021)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99D08A-35E2-2173-61CE-FAD8A1B3E9D5}"/>
              </a:ext>
            </a:extLst>
          </p:cNvPr>
          <p:cNvGrpSpPr/>
          <p:nvPr/>
        </p:nvGrpSpPr>
        <p:grpSpPr>
          <a:xfrm>
            <a:off x="966865" y="1910443"/>
            <a:ext cx="7210269" cy="3037113"/>
            <a:chOff x="966865" y="1700257"/>
            <a:chExt cx="7210269" cy="3037113"/>
          </a:xfrm>
        </p:grpSpPr>
        <p:pic>
          <p:nvPicPr>
            <p:cNvPr id="5" name="Picture 4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9E7CFD5D-BF83-E5DA-3AF4-3D2D8B633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65" y="1700257"/>
              <a:ext cx="7210269" cy="26199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C1E05-231A-0962-A898-56A07AFBEACB}"/>
                </a:ext>
              </a:extLst>
            </p:cNvPr>
            <p:cNvSpPr txBox="1"/>
            <p:nvPr/>
          </p:nvSpPr>
          <p:spPr>
            <a:xfrm>
              <a:off x="2229786" y="4429593"/>
              <a:ext cx="4684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CLIP, Bild von </a:t>
              </a:r>
              <a:r>
                <a:rPr lang="de-DE" sz="1400" dirty="0">
                  <a:solidFill>
                    <a:srgbClr val="009AE0"/>
                  </a:solidFill>
                </a:rPr>
                <a:t>(Radford u. a. 2021)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9708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Architektur </a:t>
            </a:r>
            <a:r>
              <a:rPr lang="de-DE" sz="2000" dirty="0">
                <a:solidFill>
                  <a:srgbClr val="009AE0"/>
                </a:solidFill>
              </a:rPr>
              <a:t>(Radford u. a. 2021)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92A54-0802-A809-ECE8-B868F673C0BE}"/>
              </a:ext>
            </a:extLst>
          </p:cNvPr>
          <p:cNvSpPr txBox="1"/>
          <p:nvPr/>
        </p:nvSpPr>
        <p:spPr>
          <a:xfrm>
            <a:off x="682052" y="1663908"/>
            <a:ext cx="713531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 Modell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besteht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zwei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Hauptkomponenten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Text-Encoder: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Verarbeitet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textuelle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Bild-Encoder: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Verarbeitet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visuelle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Eingaben</a:t>
            </a:r>
            <a:r>
              <a:rPr lang="en-US" dirty="0"/>
              <a:t>		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F1CF-66F7-D421-CB48-2FAB2C96CAC1}"/>
              </a:ext>
            </a:extLst>
          </p:cNvPr>
          <p:cNvSpPr txBox="1"/>
          <p:nvPr/>
        </p:nvSpPr>
        <p:spPr>
          <a:xfrm>
            <a:off x="682052" y="3747542"/>
            <a:ext cx="6962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Beide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Encoders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wandeln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gemeinsamen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Einbettungsraum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um, was dem Modell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ermöglicht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beiden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unterschiedlichen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Datentypen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vergleichen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verknüpfen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138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Text-Encoder </a:t>
            </a:r>
            <a:r>
              <a:rPr lang="de-DE" sz="2000" dirty="0">
                <a:solidFill>
                  <a:srgbClr val="009AE0"/>
                </a:solidFill>
              </a:rPr>
              <a:t>(Vaswani u. a. 2017)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92A54-0802-A809-ECE8-B868F673C0BE}"/>
              </a:ext>
            </a:extLst>
          </p:cNvPr>
          <p:cNvSpPr txBox="1"/>
          <p:nvPr/>
        </p:nvSpPr>
        <p:spPr>
          <a:xfrm>
            <a:off x="682052" y="1663908"/>
            <a:ext cx="71353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Text-Encoder in CLIP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basiert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Transformer-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Architektur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Text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Vektordarstellung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umgewandelt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 self-attention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Bedeutung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Kontext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gesamten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Text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verstanden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Ziel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Darstellung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erzeugen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dessen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semantischen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Bezug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mögliche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Bildinhalte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wiederspieglt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dirty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0452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Bild-Encoder </a:t>
            </a:r>
            <a:r>
              <a:rPr lang="de-DE" sz="2000" dirty="0">
                <a:solidFill>
                  <a:srgbClr val="009AE0"/>
                </a:solidFill>
              </a:rPr>
              <a:t>(O‘Shea und Nash 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92A54-0802-A809-ECE8-B868F673C0BE}"/>
              </a:ext>
            </a:extLst>
          </p:cNvPr>
          <p:cNvSpPr txBox="1"/>
          <p:nvPr/>
        </p:nvSpPr>
        <p:spPr>
          <a:xfrm>
            <a:off x="682052" y="1663908"/>
            <a:ext cx="71353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Der Bild-Encoder ist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ausschließlich</a:t>
            </a:r>
            <a:r>
              <a:rPr lang="en-US" dirty="0"/>
              <a:t> auf CNN </a:t>
            </a:r>
            <a:r>
              <a:rPr lang="en-US" dirty="0" err="1"/>
              <a:t>beschränkt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Vision Transformers </a:t>
            </a:r>
            <a:r>
              <a:rPr lang="en-US" dirty="0" err="1"/>
              <a:t>umfassen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CNN-basierte Encoder: 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de-DE" dirty="0"/>
              <a:t>Traditionelle CNN-Architekturen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de-DE" dirty="0"/>
              <a:t>Effektiv in der Erkennung lokaler Muster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de-DE" dirty="0"/>
              <a:t>Wandeln das Bild in eine Vektorrepräsentation um, die die visuelle Inhalte des Bildes kodieren</a:t>
            </a:r>
          </a:p>
        </p:txBody>
      </p:sp>
    </p:spTree>
    <p:extLst>
      <p:ext uri="{BB962C8B-B14F-4D97-AF65-F5344CB8AC3E}">
        <p14:creationId xmlns:p14="http://schemas.microsoft.com/office/powerpoint/2010/main" val="38823016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Bild-Encoder </a:t>
            </a:r>
            <a:r>
              <a:rPr lang="de-DE" sz="2000" dirty="0">
                <a:solidFill>
                  <a:srgbClr val="009AE0"/>
                </a:solidFill>
              </a:rPr>
              <a:t>(Dosovitskiy u. a. 2020)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92A54-0802-A809-ECE8-B868F673C0BE}"/>
              </a:ext>
            </a:extLst>
          </p:cNvPr>
          <p:cNvSpPr txBox="1"/>
          <p:nvPr/>
        </p:nvSpPr>
        <p:spPr>
          <a:xfrm>
            <a:off x="682052" y="1663908"/>
            <a:ext cx="71353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Der Bild-Encoder ist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ausschließlich</a:t>
            </a:r>
            <a:r>
              <a:rPr lang="en-US" dirty="0"/>
              <a:t> auf CNN </a:t>
            </a:r>
            <a:r>
              <a:rPr lang="en-US" dirty="0" err="1"/>
              <a:t>beschränkt</a:t>
            </a:r>
            <a:r>
              <a:rPr lang="en-US" dirty="0"/>
              <a:t>, sonder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Vision Transformers </a:t>
            </a:r>
            <a:r>
              <a:rPr lang="en-US" dirty="0" err="1"/>
              <a:t>umfassen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Vision Transformers: 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de-DE" dirty="0"/>
              <a:t>Zerlegen das Bild in eine Sequenz von Patches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de-DE" dirty="0"/>
              <a:t>Die Patches werden ähnlich wie Wörter in einem Satz behandelt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de-DE" dirty="0"/>
              <a:t>Effektiv in der Erkennung sowohl lokale als auch globale Kontextinformationen aus dem Bild</a:t>
            </a:r>
          </a:p>
        </p:txBody>
      </p:sp>
    </p:spTree>
    <p:extLst>
      <p:ext uri="{BB962C8B-B14F-4D97-AF65-F5344CB8AC3E}">
        <p14:creationId xmlns:p14="http://schemas.microsoft.com/office/powerpoint/2010/main" val="18668512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Bild-Encoder </a:t>
            </a:r>
            <a:r>
              <a:rPr lang="de-DE" sz="2000" dirty="0">
                <a:solidFill>
                  <a:srgbClr val="009AE0"/>
                </a:solidFill>
              </a:rPr>
              <a:t>(Dosovitskiy u. a. 2020)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92A54-0802-A809-ECE8-B868F673C0BE}"/>
              </a:ext>
            </a:extLst>
          </p:cNvPr>
          <p:cNvSpPr txBox="1"/>
          <p:nvPr/>
        </p:nvSpPr>
        <p:spPr>
          <a:xfrm>
            <a:off x="682052" y="1663908"/>
            <a:ext cx="7135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Bild-Encoder ist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ausschließlich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auf CNN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beschränkt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sonder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Vision Transformers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umfassen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BC882-E784-99AB-E23A-BB1509693EC7}"/>
              </a:ext>
            </a:extLst>
          </p:cNvPr>
          <p:cNvSpPr txBox="1"/>
          <p:nvPr/>
        </p:nvSpPr>
        <p:spPr>
          <a:xfrm>
            <a:off x="682052" y="3408988"/>
            <a:ext cx="7007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Hauptzweck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Bild-Encoders,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unabhängig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der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gwählten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Architektur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besteht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darun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Darstellung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erzeugen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die in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demselben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Vektorraum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wie der Text-Encoder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liegt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um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direkte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Vergeleichbarkeit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ermöglichen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843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738664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Integration und gemeinsamer Einbettungsraum </a:t>
            </a:r>
            <a:r>
              <a:rPr lang="de-DE" sz="2000" dirty="0">
                <a:solidFill>
                  <a:srgbClr val="009AE0"/>
                </a:solidFill>
              </a:rPr>
              <a:t>(Radford u. a. 2021)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54EE2-9044-7A6C-EE98-E1F4EBF8F3F2}"/>
              </a:ext>
            </a:extLst>
          </p:cNvPr>
          <p:cNvSpPr txBox="1"/>
          <p:nvPr/>
        </p:nvSpPr>
        <p:spPr>
          <a:xfrm>
            <a:off x="742013" y="1607909"/>
            <a:ext cx="7315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zentrale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Innovation von CLIP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besteht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dass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Encoder – der Text- und der Bild Encoder –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darauf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trainiert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Ausgaben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gemeinsamen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Einbettungsraum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repräsentieren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Vektorraumbildung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Transformation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hochdimensionalem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Vektorraum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Korrespondierende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beieinanader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Kontrastives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Minimierung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übereinstimmenden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Bild-Text-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Maximierung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Distzanz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übereinstimmenden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Paaren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Effektive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Abbildung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Modalitäten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400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Zero-Shot Learning in CLIP </a:t>
            </a:r>
            <a:r>
              <a:rPr lang="de-DE" sz="2000" dirty="0">
                <a:solidFill>
                  <a:srgbClr val="009AE0"/>
                </a:solidFill>
              </a:rPr>
              <a:t>(Radford u. a. 2021)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14A97-374C-4E49-B8AC-3B7C2CDB6C6D}"/>
              </a:ext>
            </a:extLst>
          </p:cNvPr>
          <p:cNvSpPr txBox="1"/>
          <p:nvPr/>
        </p:nvSpPr>
        <p:spPr>
          <a:xfrm>
            <a:off x="479685" y="2173574"/>
            <a:ext cx="745760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Zero-shot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bedeutet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Anwendung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ohne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Notwendigkeit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Feintunings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Durch das Training mit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vielfältigen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Datensatz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CLIP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breite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Palette von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visuellen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Objekten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Konzepten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Generalisierung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ungesehene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ermöglicht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465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Vergleichsanalyse </a:t>
            </a:r>
            <a:r>
              <a:rPr lang="de-DE" sz="2000" dirty="0">
                <a:solidFill>
                  <a:srgbClr val="009AE0"/>
                </a:solidFill>
              </a:rPr>
              <a:t>(Radford u. a. 2021)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2D542D-A729-903C-1325-721076D55BF3}"/>
              </a:ext>
            </a:extLst>
          </p:cNvPr>
          <p:cNvGrpSpPr/>
          <p:nvPr/>
        </p:nvGrpSpPr>
        <p:grpSpPr>
          <a:xfrm>
            <a:off x="897217" y="1217311"/>
            <a:ext cx="7349566" cy="4423378"/>
            <a:chOff x="1309446" y="1386588"/>
            <a:chExt cx="7349566" cy="4423378"/>
          </a:xfrm>
        </p:grpSpPr>
        <p:pic>
          <p:nvPicPr>
            <p:cNvPr id="5" name="Picture 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56A130DE-F133-A3EE-AA45-C0AFFA567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446" y="1386588"/>
              <a:ext cx="6525107" cy="40848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42BA7A-B562-A52E-4E8C-56EEDBE4B28B}"/>
                </a:ext>
              </a:extLst>
            </p:cNvPr>
            <p:cNvSpPr txBox="1"/>
            <p:nvPr/>
          </p:nvSpPr>
          <p:spPr>
            <a:xfrm>
              <a:off x="2295687" y="5502189"/>
              <a:ext cx="63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Resnet-101 fine-tuned vs. zero-shot CLIP, Bild von </a:t>
              </a:r>
              <a:r>
                <a:rPr lang="de-DE" sz="1400" dirty="0">
                  <a:solidFill>
                    <a:srgbClr val="009AE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(Radford u. a. 2021) </a:t>
              </a:r>
              <a:endPara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6155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Vergleichsanalyse </a:t>
            </a:r>
            <a:r>
              <a:rPr lang="de-DE" sz="2000" dirty="0">
                <a:solidFill>
                  <a:srgbClr val="009AE0"/>
                </a:solidFill>
              </a:rPr>
              <a:t>(Radford u. a. 2021)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5F6FE7-512C-6F7E-08B8-A4A0EBEB26D0}"/>
              </a:ext>
            </a:extLst>
          </p:cNvPr>
          <p:cNvGrpSpPr/>
          <p:nvPr/>
        </p:nvGrpSpPr>
        <p:grpSpPr>
          <a:xfrm>
            <a:off x="1716140" y="1316889"/>
            <a:ext cx="5486632" cy="4420071"/>
            <a:chOff x="1738626" y="1440929"/>
            <a:chExt cx="5486632" cy="4420071"/>
          </a:xfrm>
        </p:grpSpPr>
        <p:pic>
          <p:nvPicPr>
            <p:cNvPr id="8" name="Picture 7" descr="A graph of numbers and a bar chart&#10;&#10;Description automatically generated">
              <a:extLst>
                <a:ext uri="{FF2B5EF4-FFF2-40B4-BE49-F238E27FC236}">
                  <a16:creationId xmlns:a16="http://schemas.microsoft.com/office/drawing/2014/main" id="{590BD4E7-023A-6D6F-6731-E1B2BBE9D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626" y="1440929"/>
              <a:ext cx="5359217" cy="39761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3379B6-28D9-7CB5-5EC9-607B602B1A7A}"/>
                </a:ext>
              </a:extLst>
            </p:cNvPr>
            <p:cNvSpPr txBox="1"/>
            <p:nvPr/>
          </p:nvSpPr>
          <p:spPr>
            <a:xfrm>
              <a:off x="1808129" y="5553223"/>
              <a:ext cx="541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Linear Probe ResNet50 vs. zero-shot CLIP, Bild von </a:t>
              </a:r>
              <a:r>
                <a:rPr lang="de-DE" sz="1400" dirty="0">
                  <a:solidFill>
                    <a:srgbClr val="009AE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(Radford u. a. 2021) </a:t>
              </a:r>
              <a:endPara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2650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>
            <a:extLst>
              <a:ext uri="{FF2B5EF4-FFF2-40B4-BE49-F238E27FC236}">
                <a16:creationId xmlns:a16="http://schemas.microsoft.com/office/drawing/2014/main" id="{F955FDEB-55A6-7AC3-DD71-287751371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880" y="1462776"/>
            <a:ext cx="523810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60000" lvl="1" indent="-457200" algn="l" eaLnBrk="1" hangingPunct="1">
              <a:spcBef>
                <a:spcPts val="3600"/>
              </a:spcBef>
              <a:buClrTx/>
              <a:buFontTx/>
              <a:buAutoNum type="arabicPeriod"/>
              <a:defRPr/>
            </a:pPr>
            <a:r>
              <a:rPr lang="de-DE" sz="2800" noProof="0" dirty="0">
                <a:solidFill>
                  <a:schemeClr val="tx1"/>
                </a:solidFill>
                <a:latin typeface="Calibri" pitchFamily="34" charset="0"/>
              </a:rPr>
              <a:t>Einführung</a:t>
            </a:r>
          </a:p>
          <a:p>
            <a:pPr marL="360000" lvl="1" indent="-457200" algn="l" eaLnBrk="1" hangingPunct="1">
              <a:spcBef>
                <a:spcPts val="1800"/>
              </a:spcBef>
              <a:buClrTx/>
              <a:buFontTx/>
              <a:buAutoNum type="arabicPeriod"/>
              <a:defRPr/>
            </a:pPr>
            <a:r>
              <a:rPr lang="de-DE" sz="2800" baseline="0" noProof="0" dirty="0">
                <a:solidFill>
                  <a:schemeClr val="tx1"/>
                </a:solidFill>
                <a:latin typeface="Calibri" pitchFamily="34" charset="0"/>
              </a:rPr>
              <a:t>Analyse von CLIP</a:t>
            </a:r>
          </a:p>
          <a:p>
            <a:pPr marL="360000" lvl="1" indent="-457200" algn="l" eaLnBrk="1" hangingPunct="1">
              <a:spcBef>
                <a:spcPts val="1800"/>
              </a:spcBef>
              <a:buClrTx/>
              <a:buFontTx/>
              <a:buAutoNum type="arabicPeriod"/>
              <a:defRPr/>
            </a:pPr>
            <a:r>
              <a:rPr lang="de-DE" sz="2800" dirty="0">
                <a:latin typeface="Calibri" pitchFamily="34" charset="0"/>
              </a:rPr>
              <a:t>Kontrastives Lernen im Detail</a:t>
            </a:r>
            <a:endParaRPr lang="de-DE" sz="2800" baseline="0" noProof="0" dirty="0">
              <a:solidFill>
                <a:schemeClr val="tx1"/>
              </a:solidFill>
              <a:latin typeface="Calibri" pitchFamily="34" charset="0"/>
            </a:endParaRPr>
          </a:p>
          <a:p>
            <a:pPr marL="3600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2800" i="0" baseline="0" noProof="0" dirty="0">
                <a:solidFill>
                  <a:schemeClr val="tx1"/>
                </a:solidFill>
                <a:latin typeface="Calibri" pitchFamily="34" charset="0"/>
              </a:rPr>
              <a:t>Anwendungen</a:t>
            </a:r>
          </a:p>
          <a:p>
            <a:pPr marL="3600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2800" baseline="0" noProof="0" dirty="0">
                <a:solidFill>
                  <a:schemeClr val="tx1"/>
                </a:solidFill>
                <a:latin typeface="Calibri" pitchFamily="34" charset="0"/>
              </a:rPr>
              <a:t>Herausforderungen und Grenzen</a:t>
            </a:r>
          </a:p>
          <a:p>
            <a:pPr marL="3600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2800" noProof="0" dirty="0">
                <a:solidFill>
                  <a:schemeClr val="tx1"/>
                </a:solidFill>
                <a:latin typeface="Calibri" pitchFamily="34" charset="0"/>
              </a:rPr>
              <a:t>Mögliche Vebesserungen</a:t>
            </a:r>
          </a:p>
          <a:p>
            <a:pPr marL="3600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sz="2800" dirty="0">
                <a:latin typeface="Calibri" pitchFamily="34" charset="0"/>
              </a:rPr>
              <a:t>Literatur</a:t>
            </a:r>
            <a:endParaRPr lang="de-DE" sz="2800" noProof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6C3EBB7-F6EF-3B6D-3198-5A927AEAD0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3880" y="577357"/>
            <a:ext cx="1530868" cy="553998"/>
          </a:xfrm>
        </p:spPr>
        <p:txBody>
          <a:bodyPr wrap="square" lIns="0" anchor="ctr" anchorCtr="1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0983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Kontrastives Lernen im Detail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Vektoreinbettungen </a:t>
            </a:r>
            <a:r>
              <a:rPr lang="de-DE" sz="2000" dirty="0">
                <a:solidFill>
                  <a:srgbClr val="009AE0"/>
                </a:solidFill>
              </a:rPr>
              <a:t>(Radford u. a. 2021)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E9068A-0B65-6219-5D6F-EEA0658EA680}"/>
                  </a:ext>
                </a:extLst>
              </p:cNvPr>
              <p:cNvSpPr txBox="1"/>
              <p:nvPr/>
            </p:nvSpPr>
            <p:spPr>
              <a:xfrm>
                <a:off x="629587" y="1506511"/>
                <a:ext cx="7007902" cy="330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Sei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𝑰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ein Bild und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ein Text,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dann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Bild-</a:t>
                </a:r>
                <a:r>
                  <a:rPr lang="en-US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Einbettung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𝐵𝑖𝑙𝑑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b="0" dirty="0"/>
              </a:p>
              <a:p>
                <a:pPr algn="l"/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Text-</a:t>
                </a:r>
                <a:r>
                  <a:rPr lang="en-US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Einbettung</a:t>
                </a:r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𝑇𝑒𝑥𝑡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algn="l"/>
                <a:endParaRPr lang="en-US" dirty="0"/>
              </a:p>
              <a:p>
                <a:pPr algn="l"/>
                <a:endParaRPr lang="en-US" b="0" dirty="0"/>
              </a:p>
              <a:p>
                <a:pPr algn="l"/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Wobei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𝐵𝑖𝑙𝑑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𝑇𝑒𝑥𝑡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die Funktionen des Bild- bzw. Text-Excoders sind.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E9068A-0B65-6219-5D6F-EEA0658E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87" y="1506511"/>
                <a:ext cx="7007902" cy="3308598"/>
              </a:xfrm>
              <a:prstGeom prst="rect">
                <a:avLst/>
              </a:prstGeom>
              <a:blipFill>
                <a:blip r:embed="rId2"/>
                <a:stretch>
                  <a:fillRect l="-1130" t="-1289" r="-348" b="-27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017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Kontrastives Lernen im Detail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Ähnlichkeitsberechnung </a:t>
            </a:r>
            <a:r>
              <a:rPr lang="de-DE" sz="2000" dirty="0">
                <a:solidFill>
                  <a:srgbClr val="009AE0"/>
                </a:solidFill>
              </a:rPr>
              <a:t>(Radford u. a. 2021)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36D4F-0EEE-583E-EE88-E5339EC3341C}"/>
              </a:ext>
            </a:extLst>
          </p:cNvPr>
          <p:cNvGrpSpPr/>
          <p:nvPr/>
        </p:nvGrpSpPr>
        <p:grpSpPr>
          <a:xfrm>
            <a:off x="966865" y="1910443"/>
            <a:ext cx="7210269" cy="3037113"/>
            <a:chOff x="966865" y="1700257"/>
            <a:chExt cx="7210269" cy="3037113"/>
          </a:xfrm>
        </p:grpSpPr>
        <p:pic>
          <p:nvPicPr>
            <p:cNvPr id="6" name="Picture 5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E1B9905A-B398-F273-01A3-3D1BFA66E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65" y="1700257"/>
              <a:ext cx="7210269" cy="261993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DF6192-D503-E7FE-8FF3-8F91319FE7CC}"/>
                </a:ext>
              </a:extLst>
            </p:cNvPr>
            <p:cNvSpPr txBox="1"/>
            <p:nvPr/>
          </p:nvSpPr>
          <p:spPr>
            <a:xfrm>
              <a:off x="2229786" y="4429593"/>
              <a:ext cx="4684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CLIP, Bild von </a:t>
              </a:r>
              <a:r>
                <a:rPr lang="de-DE" sz="1400" dirty="0">
                  <a:solidFill>
                    <a:srgbClr val="009AE0"/>
                  </a:solidFill>
                </a:rPr>
                <a:t>(Radford u. a. 2021)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6939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Kontrastives Lernen im Detail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Ähnlichkeitsberechnung </a:t>
            </a:r>
            <a:r>
              <a:rPr lang="de-DE" sz="2000" dirty="0">
                <a:solidFill>
                  <a:srgbClr val="009AE0"/>
                </a:solidFill>
              </a:rPr>
              <a:t>(Radford u. a. 2021)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EB31BB-C6A7-2276-A69E-6FA482849DDE}"/>
                  </a:ext>
                </a:extLst>
              </p:cNvPr>
              <p:cNvSpPr txBox="1"/>
              <p:nvPr/>
            </p:nvSpPr>
            <p:spPr>
              <a:xfrm>
                <a:off x="532151" y="1528997"/>
                <a:ext cx="7712439" cy="154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Die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Ähnlichkeit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zwischen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einem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Bild- und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einem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Textvektor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wird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durch das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Skalarprodukt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ihrer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normalisierten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Vektoren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berechnet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      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𝑰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𝑰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𝑰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⋅|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|</m:t>
                        </m:r>
                      </m:den>
                    </m:f>
                  </m:oMath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EB31BB-C6A7-2276-A69E-6FA48284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1" y="1528997"/>
                <a:ext cx="7712439" cy="1542730"/>
              </a:xfrm>
              <a:prstGeom prst="rect">
                <a:avLst/>
              </a:prstGeom>
              <a:blipFill>
                <a:blip r:embed="rId3"/>
                <a:stretch>
                  <a:fillRect l="-1028" t="-2767" r="-79" b="-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B0BD9-0766-49DE-1562-3B1BB2312A72}"/>
                  </a:ext>
                </a:extLst>
              </p:cNvPr>
              <p:cNvSpPr txBox="1"/>
              <p:nvPr/>
            </p:nvSpPr>
            <p:spPr>
              <a:xfrm>
                <a:off x="532151" y="3515924"/>
                <a:ext cx="8019738" cy="1881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Dann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wird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die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Verlust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für ein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Paar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berechnet als:</a:t>
                </a:r>
              </a:p>
              <a:p>
                <a:pPr algn="l"/>
                <a:r>
                  <a:rPr lang="en-US" dirty="0">
                    <a:ea typeface="Calibri" panose="020F0502020204030204" pitchFamily="34" charset="0"/>
                    <a:cs typeface="Calibri" panose="020F050202020403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𝐈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𝑠𝑖𝑚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𝒗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𝑰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𝒗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𝑻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´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𝑠𝑖𝑚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𝑰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𝑻</m:t>
                                                </m:r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´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𝑠𝑖𝑚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𝒗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𝑻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𝒗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𝑰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´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𝑠𝑖𝑚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𝑻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𝑰</m:t>
                                                </m:r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alibri" panose="020F0502020204030204" pitchFamily="34" charset="0"/>
                                                  </a:rPr>
                                                  <m:t>´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B0BD9-0766-49DE-1562-3B1BB2312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1" y="3515924"/>
                <a:ext cx="8019738" cy="1881605"/>
              </a:xfrm>
              <a:prstGeom prst="rect">
                <a:avLst/>
              </a:prstGeom>
              <a:blipFill>
                <a:blip r:embed="rId4"/>
                <a:stretch>
                  <a:fillRect l="-988" t="-2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0C8348-EF87-8329-427C-A3E95FC58BBA}"/>
                  </a:ext>
                </a:extLst>
              </p:cNvPr>
              <p:cNvSpPr txBox="1"/>
              <p:nvPr/>
            </p:nvSpPr>
            <p:spPr>
              <a:xfrm>
                <a:off x="742013" y="5397529"/>
                <a:ext cx="6940446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ist ein Temperatur-Parameter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Die Summen laufen über alle Texte und Bilder jeweils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0C8348-EF87-8329-427C-A3E95FC58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3" y="5397529"/>
                <a:ext cx="6940446" cy="938719"/>
              </a:xfrm>
              <a:prstGeom prst="rect">
                <a:avLst/>
              </a:prstGeom>
              <a:blipFill>
                <a:blip r:embed="rId5"/>
                <a:stretch>
                  <a:fillRect l="-1054" t="-3896" b="-123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725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Kontrastives Lernen im Detail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Gesamtverlust </a:t>
            </a:r>
            <a:r>
              <a:rPr lang="de-DE" sz="2000" dirty="0">
                <a:solidFill>
                  <a:srgbClr val="009AE0"/>
                </a:solidFill>
              </a:rPr>
              <a:t>(Radford u. a. 2021)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C8503C-7C97-AFCC-158A-1F5836BD02EB}"/>
                  </a:ext>
                </a:extLst>
              </p:cNvPr>
              <p:cNvSpPr txBox="1"/>
              <p:nvPr/>
            </p:nvSpPr>
            <p:spPr>
              <a:xfrm>
                <a:off x="592111" y="1386590"/>
                <a:ext cx="7697450" cy="239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Für ein Batch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Bild-Text Paare, wird die Gesamtverlust mit:</a:t>
                </a:r>
              </a:p>
              <a:p>
                <a:pPr algn="l"/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berechnet.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C8503C-7C97-AFCC-158A-1F5836BD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1" y="1386590"/>
                <a:ext cx="7697450" cy="2398477"/>
              </a:xfrm>
              <a:prstGeom prst="rect">
                <a:avLst/>
              </a:prstGeom>
              <a:blipFill>
                <a:blip r:embed="rId3"/>
                <a:stretch>
                  <a:fillRect l="-1029" t="-1523" b="-43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31AA19E-8046-4FBB-673E-07350CDF591B}"/>
              </a:ext>
            </a:extLst>
          </p:cNvPr>
          <p:cNvSpPr txBox="1"/>
          <p:nvPr/>
        </p:nvSpPr>
        <p:spPr>
          <a:xfrm>
            <a:off x="592111" y="4159770"/>
            <a:ext cx="7600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symmetrische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der Loss-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(symmetric Cross Entropy Loss)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stellt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sicher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dass die Bild-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-Text- und Text-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-Bild-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Vorhersagen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während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Trainings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gleichmäßig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betont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415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Anwendungen</a:t>
            </a:r>
            <a:endParaRPr lang="de-DE" sz="2000" dirty="0">
              <a:solidFill>
                <a:srgbClr val="009AE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9B62D-AAF3-B3BD-8C68-37CA7B448400}"/>
              </a:ext>
            </a:extLst>
          </p:cNvPr>
          <p:cNvSpPr txBox="1"/>
          <p:nvPr/>
        </p:nvSpPr>
        <p:spPr>
          <a:xfrm>
            <a:off x="509666" y="1171127"/>
            <a:ext cx="7914806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Zero-Shot-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CLIP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klassifizieren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 dem es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Ähnlichkeiten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Textbeschreibungen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Bild- und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Textsuche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ermöglicht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textuellen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Beschreibungen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umgekehrt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Moderation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CLIP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automatischen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Erkennung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unangemessener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Inhalte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eingesetzt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Automatische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Bildbeschriftung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Generierung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Textbeschreibungen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für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Sentiment-Analysis in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Erkennung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der Stimmung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Gefühls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das ein Bild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vermittelt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mehr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1263271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Beispielcode für Bild-Klassifizierung </a:t>
            </a:r>
            <a:r>
              <a:rPr lang="de-DE" sz="2000" dirty="0">
                <a:solidFill>
                  <a:srgbClr val="009AE0"/>
                </a:solidFill>
              </a:rPr>
              <a:t>(Pinecone 2023)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010C9-42FB-5F17-682B-45287311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4" y="1316889"/>
            <a:ext cx="4487775" cy="3029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CCB7D-8502-1B79-D985-03119E2A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147" y="4046130"/>
            <a:ext cx="4165831" cy="2239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774261-0EA0-3F95-E942-A1B0E85B8F91}"/>
              </a:ext>
            </a:extLst>
          </p:cNvPr>
          <p:cNvSpPr txBox="1"/>
          <p:nvPr/>
        </p:nvSpPr>
        <p:spPr>
          <a:xfrm>
            <a:off x="727022" y="5111646"/>
            <a:ext cx="3026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Der komplette Code findet man auf </a:t>
            </a:r>
            <a:r>
              <a:rPr lang="en-US" sz="1400" dirty="0">
                <a:solidFill>
                  <a:srgbClr val="009AE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https://github.com/KenanKhauto/zero-shot-learning</a:t>
            </a:r>
            <a:endParaRPr lang="de-DE" sz="1400" dirty="0">
              <a:solidFill>
                <a:srgbClr val="009A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662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Grenzen</a:t>
            </a:r>
            <a:endParaRPr lang="de-DE" sz="2000" dirty="0">
              <a:solidFill>
                <a:srgbClr val="009AE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14E63-C625-1698-D062-2D9F59ADBEC9}"/>
              </a:ext>
            </a:extLst>
          </p:cNvPr>
          <p:cNvSpPr txBox="1"/>
          <p:nvPr/>
        </p:nvSpPr>
        <p:spPr>
          <a:xfrm>
            <a:off x="532152" y="1489276"/>
            <a:ext cx="73301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1" i="0" dirty="0">
                <a:solidFill>
                  <a:schemeClr val="tx2"/>
                </a:solidFill>
                <a:effectLst/>
                <a:latin typeface="Söhne"/>
              </a:rPr>
              <a:t>Verzerrungen und Vorurteile</a:t>
            </a:r>
            <a:r>
              <a:rPr lang="de-DE" sz="1800" b="0" i="0" dirty="0">
                <a:solidFill>
                  <a:schemeClr val="tx2"/>
                </a:solidFill>
                <a:effectLst/>
                <a:latin typeface="Söhne"/>
              </a:rPr>
              <a:t>: Wie viele KI-Modelle kann auch CLIP-Verzerrungen aufweisen, die in den Trainingsdaten vorhanden sind. Dies kann zu unfairen oder voreingenommenen Ergebnissen führen, besonders bei der Analyse von Bildern und Texten aus verschiedenen Kulturen und sozialen Gruppen.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1" i="0" dirty="0">
                <a:solidFill>
                  <a:schemeClr val="tx2"/>
                </a:solidFill>
                <a:effectLst/>
                <a:latin typeface="Söhne"/>
              </a:rPr>
              <a:t>Abhängigkeit von der Textqualität</a:t>
            </a:r>
            <a:r>
              <a:rPr lang="de-DE" sz="1800" b="0" i="0" dirty="0">
                <a:solidFill>
                  <a:schemeClr val="tx2"/>
                </a:solidFill>
                <a:effectLst/>
                <a:latin typeface="Söhne"/>
              </a:rPr>
              <a:t>: Die Leistung von CLIP ist stark abhängig von der Qualität und Relevanz der Textbeschreibungen. Unpräzise oder irreführende Texte können zu fehlerhaften Ergebnissen führen.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1" i="0" dirty="0">
                <a:solidFill>
                  <a:schemeClr val="tx2"/>
                </a:solidFill>
                <a:effectLst/>
                <a:latin typeface="Söhne"/>
              </a:rPr>
              <a:t>Generalisierungsfähigkeit</a:t>
            </a:r>
            <a:r>
              <a:rPr lang="de-DE" sz="1800" b="0" i="0" dirty="0">
                <a:solidFill>
                  <a:schemeClr val="tx2"/>
                </a:solidFill>
                <a:effectLst/>
                <a:latin typeface="Söhne"/>
              </a:rPr>
              <a:t>: Obwohl CLIP gut in der Lage ist, Konzepte zu generalisieren, kann es Schwierigkeiten geben, sehr spezifische oder seltene Objekte und Szenarien korrekt zu erkennen und zuzuordnen.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1" i="0" dirty="0">
                <a:solidFill>
                  <a:schemeClr val="tx2"/>
                </a:solidFill>
                <a:effectLst/>
                <a:latin typeface="Söhne"/>
              </a:rPr>
              <a:t>Komplexität und Ressourcenanforderungen</a:t>
            </a:r>
            <a:r>
              <a:rPr lang="de-DE" sz="1800" b="0" i="0" dirty="0">
                <a:solidFill>
                  <a:schemeClr val="tx2"/>
                </a:solidFill>
                <a:effectLst/>
                <a:latin typeface="Söhne"/>
              </a:rPr>
              <a:t>: CLIP-Modelle sind groß und rechenintensiv, was ihre Anwendbarkeit in ressourcenbeschränkten Umgebungen einschränkt.</a:t>
            </a:r>
          </a:p>
          <a:p>
            <a:pPr algn="l"/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2128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Verbesserungen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Verbesserungen</a:t>
            </a:r>
            <a:endParaRPr lang="de-DE" sz="2000" dirty="0">
              <a:solidFill>
                <a:srgbClr val="009AE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27D44-D9B2-EA67-D502-1C90C51C305F}"/>
              </a:ext>
            </a:extLst>
          </p:cNvPr>
          <p:cNvSpPr txBox="1"/>
          <p:nvPr/>
        </p:nvSpPr>
        <p:spPr>
          <a:xfrm>
            <a:off x="562131" y="1543986"/>
            <a:ext cx="80122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1" i="0" dirty="0">
                <a:solidFill>
                  <a:schemeClr val="tx2"/>
                </a:solidFill>
                <a:effectLst/>
                <a:latin typeface="Söhne"/>
              </a:rPr>
              <a:t>Diversifizierung der Trainingsdaten</a:t>
            </a:r>
            <a:r>
              <a:rPr lang="de-DE" sz="1800" b="0" i="0" dirty="0">
                <a:solidFill>
                  <a:schemeClr val="tx2"/>
                </a:solidFill>
                <a:effectLst/>
                <a:latin typeface="Söhne"/>
              </a:rPr>
              <a:t>: Um Verzerrungen und Vorurteile zu reduzieren, sollten die Trainingsdaten vielfältiger und repräsentativer gestaltet werden. Dies schließt Daten aus verschiedenen Kulturen, Sprachen und sozialen Gruppen ein.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1" i="0" dirty="0">
                <a:solidFill>
                  <a:schemeClr val="tx2"/>
                </a:solidFill>
                <a:effectLst/>
                <a:latin typeface="Söhne"/>
              </a:rPr>
              <a:t>Erweiterte Kontextanalyse</a:t>
            </a:r>
            <a:r>
              <a:rPr lang="de-DE" sz="1800" b="0" i="0" dirty="0">
                <a:solidFill>
                  <a:schemeClr val="tx2"/>
                </a:solidFill>
                <a:effectLst/>
                <a:latin typeface="Söhne"/>
              </a:rPr>
              <a:t>: Die Integration zusätzlicher Kontextinformationen kann helfen, die Genauigkeit der Bild-Text-Zuordnungen zu verbessern, besonders bei komplexen oder mehrdeutigen Szenen.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1" i="0" dirty="0">
                <a:solidFill>
                  <a:schemeClr val="tx2"/>
                </a:solidFill>
                <a:effectLst/>
                <a:latin typeface="Söhne"/>
              </a:rPr>
              <a:t>Interdisziplinäre Ansätze</a:t>
            </a:r>
            <a:r>
              <a:rPr lang="de-DE" sz="1800" b="0" i="0" dirty="0">
                <a:solidFill>
                  <a:schemeClr val="tx2"/>
                </a:solidFill>
                <a:effectLst/>
                <a:latin typeface="Söhne"/>
              </a:rPr>
              <a:t>: Zusammenarbeit mit Experten aus verschiedenen Bereichen wie Sozialwissenschaften, Ethik und Kunst, um die Anwendungen und Implikationen von CLIP besser zu verstehen und zu steuern.</a:t>
            </a:r>
          </a:p>
          <a:p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540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1A46B-F04A-3490-6574-CFD0774D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212"/>
            <a:ext cx="9144000" cy="37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616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18174D-1139-CE8B-B80E-E6DE7102E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924" y="2598003"/>
            <a:ext cx="2430152" cy="830997"/>
          </a:xfrm>
        </p:spPr>
        <p:txBody>
          <a:bodyPr/>
          <a:lstStyle/>
          <a:p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Fragen ?</a:t>
            </a:r>
            <a:endParaRPr lang="de-DE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19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Grundlagen des maschinellen Lernens</a:t>
            </a:r>
            <a:endParaRPr lang="de-DE" sz="2000" dirty="0">
              <a:solidFill>
                <a:srgbClr val="009AE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F3BE-D40F-5915-8988-9C96981732F2}"/>
              </a:ext>
            </a:extLst>
          </p:cNvPr>
          <p:cNvSpPr txBox="1"/>
          <p:nvPr/>
        </p:nvSpPr>
        <p:spPr>
          <a:xfrm>
            <a:off x="876925" y="1896256"/>
            <a:ext cx="6655632" cy="273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Überwachtes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Beispieldaten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Unüberwachtes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Muster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Verstärkendes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durch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Belohnungen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erreichen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997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Deep Learning und neuronale Netzwerke</a:t>
            </a:r>
            <a:endParaRPr lang="de-DE" sz="2000" dirty="0">
              <a:solidFill>
                <a:srgbClr val="009AE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A4303F-C826-8B34-113D-D5BE439102BA}"/>
              </a:ext>
            </a:extLst>
          </p:cNvPr>
          <p:cNvGrpSpPr/>
          <p:nvPr/>
        </p:nvGrpSpPr>
        <p:grpSpPr>
          <a:xfrm>
            <a:off x="1376466" y="1542864"/>
            <a:ext cx="6391067" cy="3772272"/>
            <a:chOff x="1463000" y="1384345"/>
            <a:chExt cx="6218000" cy="3338394"/>
          </a:xfrm>
        </p:grpSpPr>
        <p:pic>
          <p:nvPicPr>
            <p:cNvPr id="5" name="Picture 4" descr="Fully Connected Neural Network">
              <a:extLst>
                <a:ext uri="{FF2B5EF4-FFF2-40B4-BE49-F238E27FC236}">
                  <a16:creationId xmlns:a16="http://schemas.microsoft.com/office/drawing/2014/main" id="{BDF8CDFC-A36E-DC81-A3CB-FC9DF476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000" y="1384345"/>
              <a:ext cx="6218000" cy="31049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62D11E-3092-E018-E307-5E17DF163CA6}"/>
                </a:ext>
              </a:extLst>
            </p:cNvPr>
            <p:cNvSpPr txBox="1"/>
            <p:nvPr/>
          </p:nvSpPr>
          <p:spPr>
            <a:xfrm>
              <a:off x="1948721" y="4199519"/>
              <a:ext cx="5246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 simple fully connected neural network, </a:t>
              </a:r>
              <a:r>
                <a:rPr lang="en-US" sz="1400" dirty="0">
                  <a:solidFill>
                    <a:srgbClr val="009AE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https://victorzhou.com/series/neural-networks-from-scratch/</a:t>
              </a:r>
              <a:endParaRPr lang="de-DE" sz="1400" dirty="0">
                <a:solidFill>
                  <a:srgbClr val="009A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193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Convolutional Neural Networks (CNNs)</a:t>
            </a:r>
            <a:endParaRPr lang="de-DE" sz="2000" dirty="0">
              <a:solidFill>
                <a:srgbClr val="009AE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57342-3891-A215-AB6E-8AC93A61D1F1}"/>
              </a:ext>
            </a:extLst>
          </p:cNvPr>
          <p:cNvGrpSpPr/>
          <p:nvPr/>
        </p:nvGrpSpPr>
        <p:grpSpPr>
          <a:xfrm>
            <a:off x="1550995" y="1543434"/>
            <a:ext cx="6042009" cy="3771131"/>
            <a:chOff x="1264724" y="1527891"/>
            <a:chExt cx="6614551" cy="3915788"/>
          </a:xfrm>
        </p:grpSpPr>
        <p:pic>
          <p:nvPicPr>
            <p:cNvPr id="5" name="Picture 4" descr="A diagram of a network diagram&#10;&#10;Description automatically generated">
              <a:extLst>
                <a:ext uri="{FF2B5EF4-FFF2-40B4-BE49-F238E27FC236}">
                  <a16:creationId xmlns:a16="http://schemas.microsoft.com/office/drawing/2014/main" id="{45D9E429-5F25-3511-77AB-500BAE272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724" y="1527891"/>
              <a:ext cx="6614551" cy="35387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D32697-BD80-A674-13B0-FEE349FAEB20}"/>
                </a:ext>
              </a:extLst>
            </p:cNvPr>
            <p:cNvSpPr txBox="1"/>
            <p:nvPr/>
          </p:nvSpPr>
          <p:spPr>
            <a:xfrm>
              <a:off x="1918740" y="4705015"/>
              <a:ext cx="49542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Convolutional neural network (CNN), </a:t>
              </a:r>
              <a:r>
                <a:rPr lang="en-US" sz="1400" dirty="0">
                  <a:solidFill>
                    <a:srgbClr val="009AE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https://paperswithcode.com/methods/category/convolutional-neural-networks</a:t>
              </a:r>
              <a:endParaRPr lang="de-DE" sz="1400" dirty="0">
                <a:solidFill>
                  <a:srgbClr val="009AE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765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Transformers</a:t>
            </a:r>
            <a:endParaRPr lang="de-DE" sz="2000" dirty="0">
              <a:solidFill>
                <a:srgbClr val="009AE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20EEF8-917D-2324-687A-763CE27A1C2A}"/>
              </a:ext>
            </a:extLst>
          </p:cNvPr>
          <p:cNvGrpSpPr/>
          <p:nvPr/>
        </p:nvGrpSpPr>
        <p:grpSpPr>
          <a:xfrm>
            <a:off x="1258237" y="1421820"/>
            <a:ext cx="6627526" cy="4252248"/>
            <a:chOff x="1258237" y="1316889"/>
            <a:chExt cx="6627526" cy="4252248"/>
          </a:xfrm>
        </p:grpSpPr>
        <p:pic>
          <p:nvPicPr>
            <p:cNvPr id="5" name="Picture 4" descr="A diagram of a machine&#10;&#10;Description automatically generated">
              <a:extLst>
                <a:ext uri="{FF2B5EF4-FFF2-40B4-BE49-F238E27FC236}">
                  <a16:creationId xmlns:a16="http://schemas.microsoft.com/office/drawing/2014/main" id="{BB0D2568-654F-2AA0-1DBF-1AFE00B0D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237" y="1316889"/>
              <a:ext cx="6627526" cy="38246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2760B7-1E42-6374-E843-088D6414CBF3}"/>
                </a:ext>
              </a:extLst>
            </p:cNvPr>
            <p:cNvSpPr txBox="1"/>
            <p:nvPr/>
          </p:nvSpPr>
          <p:spPr>
            <a:xfrm>
              <a:off x="1821305" y="5045917"/>
              <a:ext cx="5501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Transformer mit 2 Encoders, 2 Decoders und FCL, </a:t>
              </a:r>
              <a:r>
                <a:rPr lang="en-US" sz="1400" dirty="0">
                  <a:solidFill>
                    <a:srgbClr val="009AE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https://jalammar.github.io/illustrated-transformer/</a:t>
              </a:r>
              <a:endParaRPr lang="de-DE" sz="1400" dirty="0">
                <a:solidFill>
                  <a:srgbClr val="009AE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2095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Kontrastives Lernen und CLIP </a:t>
            </a:r>
            <a:r>
              <a:rPr lang="de-DE" sz="2000" dirty="0">
                <a:solidFill>
                  <a:srgbClr val="009AE0"/>
                </a:solidFill>
              </a:rPr>
              <a:t>(Radford u. a. 2021)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48E4-33B9-C624-EE32-2130CB82B2FE}"/>
              </a:ext>
            </a:extLst>
          </p:cNvPr>
          <p:cNvSpPr txBox="1"/>
          <p:nvPr/>
        </p:nvSpPr>
        <p:spPr>
          <a:xfrm>
            <a:off x="704537" y="1611443"/>
            <a:ext cx="64907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Kontrastives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Technik,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darauf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abzielt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ähnliche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Datenpunkte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näher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zusammenzubringen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unähnliche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einander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entfernen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CLIP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Technik, um die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beziehungen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Text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verstehen.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Vielzahl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dazugehörigen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Textbeschreibungen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trainiert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Vorteile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gegenüber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traditionellen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Ansätzen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vielfältige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visuelle Konzepte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anhand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seiner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Trainingsdaten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erkennen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interpretieren.</a:t>
            </a:r>
          </a:p>
        </p:txBody>
      </p:sp>
    </p:spTree>
    <p:extLst>
      <p:ext uri="{BB962C8B-B14F-4D97-AF65-F5344CB8AC3E}">
        <p14:creationId xmlns:p14="http://schemas.microsoft.com/office/powerpoint/2010/main" val="36461151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Seminarfrage</a:t>
            </a:r>
            <a:endParaRPr lang="de-DE" sz="2000" dirty="0">
              <a:solidFill>
                <a:srgbClr val="009AE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B11FF-09C2-4E3B-F35E-389258F7BBAB}"/>
              </a:ext>
            </a:extLst>
          </p:cNvPr>
          <p:cNvSpPr txBox="1"/>
          <p:nvPr/>
        </p:nvSpPr>
        <p:spPr>
          <a:xfrm>
            <a:off x="1645170" y="2323474"/>
            <a:ext cx="5853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 können KI-Modelle wie CLIP visuelle Konzepte effektiv durch Inferenz verstehen und interpretieren, ohne dass ein umfangreiches Fine-Tuning erforderlich ist ? 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776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CLIP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430887"/>
          </a:xfrm>
        </p:spPr>
        <p:txBody>
          <a:bodyPr/>
          <a:lstStyle/>
          <a:p>
            <a:pPr>
              <a:buNone/>
            </a:pPr>
            <a:r>
              <a:rPr lang="de-DE" sz="2800" dirty="0">
                <a:solidFill>
                  <a:srgbClr val="008000"/>
                </a:solidFill>
              </a:rPr>
              <a:t>Was ist CLIP? </a:t>
            </a:r>
            <a:r>
              <a:rPr lang="de-DE" sz="2000" dirty="0">
                <a:solidFill>
                  <a:srgbClr val="009AE0"/>
                </a:solidFill>
              </a:rPr>
              <a:t>(Radford u. a. 2021)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7B009-D29B-24D2-9ADE-C0E906971628}"/>
              </a:ext>
            </a:extLst>
          </p:cNvPr>
          <p:cNvSpPr txBox="1"/>
          <p:nvPr/>
        </p:nvSpPr>
        <p:spPr>
          <a:xfrm>
            <a:off x="397239" y="1581462"/>
            <a:ext cx="6415790" cy="325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CLIP ist ein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neuronales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Netzwerk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anhand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Vielzahl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Bildern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zugehörigen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Textbeschreibungen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trainiert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wurde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Dieses Training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ermöglicht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sowohl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visuelle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verstehen und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interpretieren.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6319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M@TJEEWJMFUVWYY577" val="3296"/>
</p:tagLst>
</file>

<file path=ppt/theme/theme1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On-screen Show (4:3)</PresentationFormat>
  <Paragraphs>145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StarBats</vt:lpstr>
      <vt:lpstr>Cambria Math</vt:lpstr>
      <vt:lpstr>Söhne</vt:lpstr>
      <vt:lpstr>Lucida Grande</vt:lpstr>
      <vt:lpstr>Arial</vt:lpstr>
      <vt:lpstr>Times New Roman</vt:lpstr>
      <vt:lpstr>Tahoma</vt:lpstr>
      <vt:lpstr>Wingdings</vt:lpstr>
      <vt:lpstr>1_Standarddesign</vt:lpstr>
      <vt:lpstr>Seminar Text Analytics</vt:lpstr>
      <vt:lpstr>Agenda</vt:lpstr>
      <vt:lpstr>Einführung</vt:lpstr>
      <vt:lpstr>Einführung</vt:lpstr>
      <vt:lpstr>Einführung</vt:lpstr>
      <vt:lpstr>Einführung</vt:lpstr>
      <vt:lpstr>Einführung</vt:lpstr>
      <vt:lpstr>Einführung</vt:lpstr>
      <vt:lpstr>Analyse von CLIP</vt:lpstr>
      <vt:lpstr>Analyse von CLIP</vt:lpstr>
      <vt:lpstr>Analyse von CLIP</vt:lpstr>
      <vt:lpstr>Analyse von CLIP</vt:lpstr>
      <vt:lpstr>Analyse von CLIP</vt:lpstr>
      <vt:lpstr>Analyse von CLIP</vt:lpstr>
      <vt:lpstr>Analyse von CLIP</vt:lpstr>
      <vt:lpstr>Analyse von CLIP</vt:lpstr>
      <vt:lpstr>Analyse von CLIP</vt:lpstr>
      <vt:lpstr>Analyse von CLIP</vt:lpstr>
      <vt:lpstr>Analyse von CLIP</vt:lpstr>
      <vt:lpstr>Kontrastives Lernen im Detail</vt:lpstr>
      <vt:lpstr>Kontrastives Lernen im Detail</vt:lpstr>
      <vt:lpstr>Kontrastives Lernen im Detail</vt:lpstr>
      <vt:lpstr>Kontrastives Lernen im Detail</vt:lpstr>
      <vt:lpstr>Anwendungen</vt:lpstr>
      <vt:lpstr>Anwendungen</vt:lpstr>
      <vt:lpstr>Grenzen</vt:lpstr>
      <vt:lpstr>Mögliche Verbesserungen</vt:lpstr>
      <vt:lpstr>Quellen</vt:lpstr>
      <vt:lpstr>Fragen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Mehler</dc:creator>
  <cp:lastModifiedBy>_xxena0iuh@goetheuniversitaet.onmicrosoft.com</cp:lastModifiedBy>
  <cp:revision>13303</cp:revision>
  <dcterms:created xsi:type="dcterms:W3CDTF">2001-08-21T19:40:03Z</dcterms:created>
  <dcterms:modified xsi:type="dcterms:W3CDTF">2024-01-28T12:38:47Z</dcterms:modified>
</cp:coreProperties>
</file>