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Alegreya" panose="020B0600070205080204" charset="0"/>
      <p:regular r:id="rId19"/>
      <p:bold r:id="rId20"/>
      <p:italic r:id="rId21"/>
      <p:boldItalic r:id="rId22"/>
    </p:embeddedFont>
    <p:embeddedFont>
      <p:font typeface="PT Sans Narrow" panose="020B0600070205080204" charset="0"/>
      <p:regular r:id="rId23"/>
      <p:bold r:id="rId24"/>
    </p:embeddedFont>
    <p:embeddedFont>
      <p:font typeface="Open Sans" panose="020B060007020508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16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It is difficult to manage your time when you have a large amount of work to do. It is not easy for us to efficiently arrange all of our events. We might give too much time to tasks that don’t need it. And this will impact both you and your work. You might be stressed when you find your work piling up, and the quality of your work will decline. You’ve got to find a way to effectively use your time.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We introduce: Taskr, the Task and Schedule Manager. Users provide information about their Tasks to Taskr. Users would rate Tasks based on importance, urgency, and desirability. Users can also provide a deadline for the urgency field. Taskr can generate a Schedule that will fit the User. The generated Schedule will be based on each Taskr field.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desmos.com/calculator/tu39f0ijzr"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311700" y="1019225"/>
            <a:ext cx="8520600" cy="1027500"/>
          </a:xfrm>
          <a:prstGeom prst="rect">
            <a:avLst/>
          </a:prstGeom>
        </p:spPr>
        <p:txBody>
          <a:bodyPr lIns="91425" tIns="91425" rIns="91425" bIns="91425" anchor="b" anchorCtr="0">
            <a:noAutofit/>
          </a:bodyPr>
          <a:lstStyle/>
          <a:p>
            <a:pPr lvl="0">
              <a:spcBef>
                <a:spcPts val="0"/>
              </a:spcBef>
              <a:buNone/>
            </a:pPr>
            <a:r>
              <a:rPr lang="en" sz="5500">
                <a:solidFill>
                  <a:srgbClr val="FF0000"/>
                </a:solidFill>
              </a:rPr>
              <a:t>Task</a:t>
            </a:r>
          </a:p>
        </p:txBody>
      </p:sp>
      <p:sp>
        <p:nvSpPr>
          <p:cNvPr id="67" name="Shape 67"/>
          <p:cNvSpPr txBox="1">
            <a:spLocks noGrp="1"/>
          </p:cNvSpPr>
          <p:nvPr>
            <p:ph type="subTitle" idx="1"/>
          </p:nvPr>
        </p:nvSpPr>
        <p:spPr>
          <a:xfrm>
            <a:off x="311700" y="2220525"/>
            <a:ext cx="8520600" cy="576300"/>
          </a:xfrm>
          <a:prstGeom prst="rect">
            <a:avLst/>
          </a:prstGeom>
        </p:spPr>
        <p:txBody>
          <a:bodyPr lIns="91425" tIns="91425" rIns="91425" bIns="91425" anchor="t" anchorCtr="0">
            <a:noAutofit/>
          </a:bodyPr>
          <a:lstStyle/>
          <a:p>
            <a:pPr lvl="0">
              <a:spcBef>
                <a:spcPts val="0"/>
              </a:spcBef>
              <a:buNone/>
            </a:pPr>
            <a:r>
              <a:rPr lang="en" sz="2600">
                <a:solidFill>
                  <a:srgbClr val="000000"/>
                </a:solidFill>
              </a:rPr>
              <a:t>Task and Schedule Manager</a:t>
            </a:r>
          </a:p>
        </p:txBody>
      </p:sp>
      <p:sp>
        <p:nvSpPr>
          <p:cNvPr id="68" name="Shape 68"/>
          <p:cNvSpPr txBox="1"/>
          <p:nvPr/>
        </p:nvSpPr>
        <p:spPr>
          <a:xfrm>
            <a:off x="2095050" y="3594900"/>
            <a:ext cx="4953900" cy="482100"/>
          </a:xfrm>
          <a:prstGeom prst="rect">
            <a:avLst/>
          </a:prstGeom>
          <a:noFill/>
          <a:ln>
            <a:noFill/>
          </a:ln>
        </p:spPr>
        <p:txBody>
          <a:bodyPr lIns="91425" tIns="91425" rIns="91425" bIns="91425" anchor="t" anchorCtr="0">
            <a:noAutofit/>
          </a:bodyPr>
          <a:lstStyle/>
          <a:p>
            <a:pPr lvl="0" algn="l">
              <a:spcBef>
                <a:spcPts val="0"/>
              </a:spcBef>
              <a:buNone/>
            </a:pPr>
            <a:r>
              <a:rPr lang="en" dirty="0"/>
              <a:t>Franky Cen	Kenan Millet	Yatin Kaushal</a:t>
            </a:r>
          </a:p>
        </p:txBody>
      </p:sp>
      <p:sp>
        <p:nvSpPr>
          <p:cNvPr id="69" name="Shape 69"/>
          <p:cNvSpPr txBox="1"/>
          <p:nvPr/>
        </p:nvSpPr>
        <p:spPr>
          <a:xfrm>
            <a:off x="4006525" y="1192925"/>
            <a:ext cx="1429500" cy="853800"/>
          </a:xfrm>
          <a:prstGeom prst="rect">
            <a:avLst/>
          </a:prstGeom>
          <a:noFill/>
          <a:ln>
            <a:noFill/>
          </a:ln>
        </p:spPr>
        <p:txBody>
          <a:bodyPr lIns="91425" tIns="91425" rIns="91425" bIns="91425" anchor="t" anchorCtr="0">
            <a:noAutofit/>
          </a:bodyPr>
          <a:lstStyle/>
          <a:p>
            <a:pPr lvl="0" algn="r">
              <a:spcBef>
                <a:spcPts val="0"/>
              </a:spcBef>
              <a:buNone/>
            </a:pPr>
            <a:r>
              <a:rPr lang="en" sz="5500">
                <a:solidFill>
                  <a:srgbClr val="FF0000"/>
                </a:solidFill>
              </a:rPr>
              <a:t>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solidFill>
                  <a:srgbClr val="FF0000"/>
                </a:solidFill>
              </a:rPr>
              <a:t>Implementation - Input Requirements</a:t>
            </a:r>
          </a:p>
        </p:txBody>
      </p:sp>
      <p:sp>
        <p:nvSpPr>
          <p:cNvPr id="124" name="Shape 124"/>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742950" marR="0" lvl="0" indent="-285750" algn="l" rtl="0">
              <a:lnSpc>
                <a:spcPct val="100000"/>
              </a:lnSpc>
              <a:spcBef>
                <a:spcPts val="0"/>
              </a:spcBef>
              <a:spcAft>
                <a:spcPts val="200"/>
              </a:spcAft>
              <a:buClr>
                <a:srgbClr val="000000"/>
              </a:buClr>
              <a:buSzPct val="120000"/>
              <a:buFont typeface="Arial" panose="020B0604020202020204" pitchFamily="34" charset="0"/>
              <a:buChar char="•"/>
            </a:pPr>
            <a:r>
              <a:rPr lang="en" sz="1500" dirty="0">
                <a:solidFill>
                  <a:srgbClr val="000000"/>
                </a:solidFill>
              </a:rPr>
              <a:t>Taskr runs on User input</a:t>
            </a:r>
          </a:p>
          <a:p>
            <a:pPr marL="1200150" marR="0" lvl="1" indent="-285750" algn="l" rtl="0">
              <a:lnSpc>
                <a:spcPct val="100000"/>
              </a:lnSpc>
              <a:spcBef>
                <a:spcPts val="0"/>
              </a:spcBef>
              <a:spcAft>
                <a:spcPts val="200"/>
              </a:spcAft>
              <a:buClr>
                <a:srgbClr val="000000"/>
              </a:buClr>
              <a:buSzPct val="100000"/>
              <a:buFont typeface="Courier New" panose="02070309020205020404" pitchFamily="49" charset="0"/>
              <a:buChar char="o"/>
            </a:pPr>
            <a:r>
              <a:rPr lang="en" sz="1500" dirty="0">
                <a:solidFill>
                  <a:srgbClr val="000000"/>
                </a:solidFill>
              </a:rPr>
              <a:t>Taskr needs to know which Tasks are fixed</a:t>
            </a:r>
          </a:p>
          <a:p>
            <a:pPr marL="1714500" marR="0" lvl="2" indent="-342900" algn="l" rtl="0">
              <a:lnSpc>
                <a:spcPct val="100000"/>
              </a:lnSpc>
              <a:spcBef>
                <a:spcPts val="0"/>
              </a:spcBef>
              <a:spcAft>
                <a:spcPts val="200"/>
              </a:spcAft>
              <a:buClr>
                <a:srgbClr val="000000"/>
              </a:buClr>
              <a:buSzPct val="100000"/>
              <a:buFont typeface="Wingdings" panose="05000000000000000000" pitchFamily="2" charset="2"/>
              <a:buChar char="§"/>
            </a:pPr>
            <a:r>
              <a:rPr lang="en" sz="1500" dirty="0">
                <a:solidFill>
                  <a:srgbClr val="000000"/>
                </a:solidFill>
              </a:rPr>
              <a:t>Example: This class has a fixed timeslot of 11:00 AM - 12:20 PM.</a:t>
            </a:r>
          </a:p>
          <a:p>
            <a:pPr marL="1200150" marR="0" lvl="1" indent="-285750" algn="l" rtl="0">
              <a:lnSpc>
                <a:spcPct val="100000"/>
              </a:lnSpc>
              <a:spcBef>
                <a:spcPts val="0"/>
              </a:spcBef>
              <a:spcAft>
                <a:spcPts val="200"/>
              </a:spcAft>
              <a:buClr>
                <a:srgbClr val="000000"/>
              </a:buClr>
              <a:buSzPct val="100000"/>
              <a:buFont typeface="Courier New" panose="02070309020205020404" pitchFamily="49" charset="0"/>
              <a:buChar char="o"/>
            </a:pPr>
            <a:r>
              <a:rPr lang="en" sz="1500" dirty="0">
                <a:solidFill>
                  <a:srgbClr val="000000"/>
                </a:solidFill>
              </a:rPr>
              <a:t>Taskr needs to know the User’s preferences</a:t>
            </a:r>
          </a:p>
          <a:p>
            <a:pPr marL="1714500" marR="0" lvl="2" indent="-342900" algn="l" rtl="0">
              <a:lnSpc>
                <a:spcPct val="100000"/>
              </a:lnSpc>
              <a:spcBef>
                <a:spcPts val="0"/>
              </a:spcBef>
              <a:spcAft>
                <a:spcPts val="200"/>
              </a:spcAft>
              <a:buClr>
                <a:srgbClr val="000000"/>
              </a:buClr>
              <a:buSzPct val="100000"/>
              <a:buFont typeface="Wingdings" panose="05000000000000000000" pitchFamily="2" charset="2"/>
              <a:buChar char="§"/>
            </a:pPr>
            <a:r>
              <a:rPr lang="en" sz="1500" dirty="0">
                <a:solidFill>
                  <a:srgbClr val="000000"/>
                </a:solidFill>
              </a:rPr>
              <a:t>Desired free time per day and (optionally) per week</a:t>
            </a:r>
          </a:p>
          <a:p>
            <a:pPr marL="1714500" marR="0" lvl="2" indent="-342900" algn="l" rtl="0">
              <a:lnSpc>
                <a:spcPct val="100000"/>
              </a:lnSpc>
              <a:spcBef>
                <a:spcPts val="0"/>
              </a:spcBef>
              <a:spcAft>
                <a:spcPts val="200"/>
              </a:spcAft>
              <a:buClr>
                <a:srgbClr val="000000"/>
              </a:buClr>
              <a:buSzPct val="100000"/>
              <a:buFont typeface="Wingdings" panose="05000000000000000000" pitchFamily="2" charset="2"/>
              <a:buChar char="§"/>
            </a:pPr>
            <a:r>
              <a:rPr lang="en" sz="1500" dirty="0">
                <a:solidFill>
                  <a:srgbClr val="000000"/>
                </a:solidFill>
              </a:rPr>
              <a:t>Desired time range for sleep, eating, etc.</a:t>
            </a:r>
          </a:p>
          <a:p>
            <a:pPr marL="2114550" marR="0" lvl="3" indent="-285750" algn="l" rtl="0">
              <a:lnSpc>
                <a:spcPct val="100000"/>
              </a:lnSpc>
              <a:spcBef>
                <a:spcPts val="0"/>
              </a:spcBef>
              <a:spcAft>
                <a:spcPts val="200"/>
              </a:spcAft>
              <a:buClr>
                <a:srgbClr val="000000"/>
              </a:buClr>
              <a:buSzPct val="100000"/>
              <a:buFont typeface="Arial" panose="020B0604020202020204" pitchFamily="34" charset="0"/>
              <a:buChar char="•"/>
            </a:pPr>
            <a:r>
              <a:rPr lang="en" sz="1500" dirty="0">
                <a:solidFill>
                  <a:srgbClr val="000000"/>
                </a:solidFill>
              </a:rPr>
              <a:t>Like fixed tasks, but happen within time ranges</a:t>
            </a:r>
          </a:p>
          <a:p>
            <a:pPr marL="1714500" marR="0" lvl="2" indent="-342900" algn="l" rtl="0">
              <a:lnSpc>
                <a:spcPct val="100000"/>
              </a:lnSpc>
              <a:spcBef>
                <a:spcPts val="0"/>
              </a:spcBef>
              <a:spcAft>
                <a:spcPts val="200"/>
              </a:spcAft>
              <a:buClr>
                <a:srgbClr val="000000"/>
              </a:buClr>
              <a:buSzPct val="100000"/>
              <a:buFont typeface="Wingdings" panose="05000000000000000000" pitchFamily="2" charset="2"/>
              <a:buChar char="§"/>
            </a:pPr>
            <a:r>
              <a:rPr lang="en" sz="1500" dirty="0">
                <a:solidFill>
                  <a:srgbClr val="000000"/>
                </a:solidFill>
              </a:rPr>
              <a:t>Grouping coefficient</a:t>
            </a:r>
          </a:p>
          <a:p>
            <a:pPr marL="1200150" marR="0" lvl="1" indent="-285750" algn="l" rtl="0">
              <a:lnSpc>
                <a:spcPct val="100000"/>
              </a:lnSpc>
              <a:spcBef>
                <a:spcPts val="0"/>
              </a:spcBef>
              <a:spcAft>
                <a:spcPts val="200"/>
              </a:spcAft>
              <a:buClr>
                <a:srgbClr val="000000"/>
              </a:buClr>
              <a:buSzPct val="100000"/>
              <a:buFont typeface="Courier New" panose="02070309020205020404" pitchFamily="49" charset="0"/>
              <a:buChar char="o"/>
            </a:pPr>
            <a:r>
              <a:rPr lang="en" sz="1500" dirty="0">
                <a:solidFill>
                  <a:srgbClr val="000000"/>
                </a:solidFill>
              </a:rPr>
              <a:t>Taskr needs to know how closely the User follows the Schedule</a:t>
            </a:r>
          </a:p>
          <a:p>
            <a:pPr marL="1714500" marR="0" lvl="2" indent="-342900" algn="l" rtl="0">
              <a:lnSpc>
                <a:spcPct val="100000"/>
              </a:lnSpc>
              <a:spcBef>
                <a:spcPts val="0"/>
              </a:spcBef>
              <a:spcAft>
                <a:spcPts val="200"/>
              </a:spcAft>
              <a:buClr>
                <a:srgbClr val="000000"/>
              </a:buClr>
              <a:buSzPct val="100000"/>
              <a:buFont typeface="Wingdings" panose="05000000000000000000" pitchFamily="2" charset="2"/>
              <a:buChar char="§"/>
            </a:pPr>
            <a:r>
              <a:rPr lang="en" sz="1500" dirty="0">
                <a:solidFill>
                  <a:srgbClr val="000000"/>
                </a:solidFill>
              </a:rPr>
              <a:t>Users mark Tasks with a certain percentage of completion</a:t>
            </a:r>
          </a:p>
          <a:p>
            <a:pPr marL="2114550" marR="0" lvl="3" indent="-285750" algn="l" rtl="0">
              <a:lnSpc>
                <a:spcPct val="100000"/>
              </a:lnSpc>
              <a:spcBef>
                <a:spcPts val="0"/>
              </a:spcBef>
              <a:spcAft>
                <a:spcPts val="200"/>
              </a:spcAft>
              <a:buClr>
                <a:srgbClr val="000000"/>
              </a:buClr>
              <a:buSzPct val="100000"/>
              <a:buFont typeface="Arial" panose="020B0604020202020204" pitchFamily="34" charset="0"/>
              <a:buChar char="•"/>
            </a:pPr>
            <a:r>
              <a:rPr lang="en" sz="1500" dirty="0">
                <a:solidFill>
                  <a:srgbClr val="000000"/>
                </a:solidFill>
              </a:rPr>
              <a:t>Note: this option was not implemented in time for delivery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solidFill>
                  <a:srgbClr val="FF0000"/>
                </a:solidFill>
              </a:rPr>
              <a:t>Implementation - Priority Calculation </a:t>
            </a:r>
            <a:r>
              <a:rPr lang="en" b="0" baseline="30000">
                <a:solidFill>
                  <a:srgbClr val="0000FF"/>
                </a:solidFill>
                <a:latin typeface="Open Sans"/>
                <a:ea typeface="Open Sans"/>
                <a:cs typeface="Open Sans"/>
                <a:sym typeface="Open Sans"/>
                <a:hlinkClick r:id="rId3"/>
              </a:rPr>
              <a:t>[Graph]</a:t>
            </a:r>
          </a:p>
        </p:txBody>
      </p:sp>
      <p:sp>
        <p:nvSpPr>
          <p:cNvPr id="130" name="Shape 130"/>
          <p:cNvSpPr txBox="1">
            <a:spLocks noGrp="1"/>
          </p:cNvSpPr>
          <p:nvPr>
            <p:ph type="body" idx="1"/>
          </p:nvPr>
        </p:nvSpPr>
        <p:spPr>
          <a:xfrm>
            <a:off x="311700" y="1266175"/>
            <a:ext cx="3999900" cy="1624800"/>
          </a:xfrm>
          <a:prstGeom prst="rect">
            <a:avLst/>
          </a:prstGeom>
        </p:spPr>
        <p:txBody>
          <a:bodyPr lIns="91425" tIns="91425" rIns="91425" bIns="91425" anchor="t" anchorCtr="0">
            <a:noAutofit/>
          </a:bodyPr>
          <a:lstStyle/>
          <a:p>
            <a:pPr marR="0" lvl="0" algn="l" rtl="0">
              <a:lnSpc>
                <a:spcPct val="100000"/>
              </a:lnSpc>
              <a:spcBef>
                <a:spcPts val="0"/>
              </a:spcBef>
              <a:spcAft>
                <a:spcPts val="200"/>
              </a:spcAft>
              <a:buClr>
                <a:srgbClr val="000000"/>
              </a:buClr>
              <a:buSzPct val="120000"/>
              <a:buFont typeface="Arial"/>
            </a:pPr>
            <a:r>
              <a:rPr lang="en" sz="1500" dirty="0">
                <a:solidFill>
                  <a:srgbClr val="000000"/>
                </a:solidFill>
              </a:rPr>
              <a:t>d = Desirability [1-10] </a:t>
            </a:r>
          </a:p>
          <a:p>
            <a:pPr lvl="0" rtl="0">
              <a:lnSpc>
                <a:spcPct val="100000"/>
              </a:lnSpc>
              <a:spcBef>
                <a:spcPts val="0"/>
              </a:spcBef>
              <a:spcAft>
                <a:spcPts val="200"/>
              </a:spcAft>
              <a:buClr>
                <a:srgbClr val="000000"/>
              </a:buClr>
              <a:buSzPct val="120000"/>
              <a:buFont typeface="Arial"/>
            </a:pPr>
            <a:r>
              <a:rPr lang="en" sz="1500" dirty="0">
                <a:solidFill>
                  <a:srgbClr val="000000"/>
                </a:solidFill>
              </a:rPr>
              <a:t>i = Importance [1-10] </a:t>
            </a:r>
          </a:p>
          <a:p>
            <a:pPr lvl="0" rtl="0">
              <a:lnSpc>
                <a:spcPct val="100000"/>
              </a:lnSpc>
              <a:spcBef>
                <a:spcPts val="0"/>
              </a:spcBef>
              <a:spcAft>
                <a:spcPts val="200"/>
              </a:spcAft>
              <a:buClr>
                <a:srgbClr val="000000"/>
              </a:buClr>
              <a:buSzPct val="120000"/>
              <a:buFont typeface="Arial"/>
            </a:pPr>
            <a:r>
              <a:rPr lang="en" sz="1500" dirty="0">
                <a:solidFill>
                  <a:srgbClr val="000000"/>
                </a:solidFill>
              </a:rPr>
              <a:t>u = Urgency [# hours] </a:t>
            </a:r>
          </a:p>
          <a:p>
            <a:pPr lvl="0" rtl="0">
              <a:lnSpc>
                <a:spcPct val="100000"/>
              </a:lnSpc>
              <a:spcBef>
                <a:spcPts val="0"/>
              </a:spcBef>
              <a:spcAft>
                <a:spcPts val="200"/>
              </a:spcAft>
              <a:buClr>
                <a:srgbClr val="000000"/>
              </a:buClr>
              <a:buSzPct val="120000"/>
              <a:buFont typeface="Arial"/>
            </a:pPr>
            <a:r>
              <a:rPr lang="en" sz="1500" dirty="0">
                <a:solidFill>
                  <a:srgbClr val="000000"/>
                </a:solidFill>
              </a:rPr>
              <a:t>l = length [# hours]</a:t>
            </a:r>
          </a:p>
          <a:p>
            <a:pPr lvl="0" rtl="0">
              <a:lnSpc>
                <a:spcPct val="100000"/>
              </a:lnSpc>
              <a:spcBef>
                <a:spcPts val="0"/>
              </a:spcBef>
              <a:spcAft>
                <a:spcPts val="200"/>
              </a:spcAft>
              <a:buClr>
                <a:srgbClr val="000000"/>
              </a:buClr>
              <a:buSzPct val="120000"/>
              <a:buFont typeface="Arial"/>
            </a:pPr>
            <a:r>
              <a:rPr lang="en" sz="1500" dirty="0">
                <a:solidFill>
                  <a:srgbClr val="000000"/>
                </a:solidFill>
              </a:rPr>
              <a:t>x = current time [# hours]</a:t>
            </a:r>
          </a:p>
        </p:txBody>
      </p:sp>
      <p:sp>
        <p:nvSpPr>
          <p:cNvPr id="131" name="Shape 131"/>
          <p:cNvSpPr txBox="1">
            <a:spLocks noGrp="1"/>
          </p:cNvSpPr>
          <p:nvPr>
            <p:ph type="body" idx="2"/>
          </p:nvPr>
        </p:nvSpPr>
        <p:spPr>
          <a:xfrm>
            <a:off x="4832400" y="1266175"/>
            <a:ext cx="3999900" cy="1624800"/>
          </a:xfrm>
          <a:prstGeom prst="rect">
            <a:avLst/>
          </a:prstGeom>
        </p:spPr>
        <p:txBody>
          <a:bodyPr lIns="91425" tIns="91425" rIns="91425" bIns="91425" anchor="t" anchorCtr="0">
            <a:noAutofit/>
          </a:bodyPr>
          <a:lstStyle/>
          <a:p>
            <a:pPr lvl="0">
              <a:lnSpc>
                <a:spcPct val="100000"/>
              </a:lnSpc>
              <a:spcBef>
                <a:spcPts val="0"/>
              </a:spcBef>
              <a:spcAft>
                <a:spcPts val="200"/>
              </a:spcAft>
              <a:buClr>
                <a:srgbClr val="000000"/>
              </a:buClr>
              <a:buSzPct val="120000"/>
              <a:buFont typeface="Arial"/>
            </a:pPr>
            <a:r>
              <a:rPr lang="en" sz="1500" dirty="0">
                <a:solidFill>
                  <a:srgbClr val="000000"/>
                </a:solidFill>
              </a:rPr>
              <a:t>D = Desirability Weight [0-∞) </a:t>
            </a:r>
          </a:p>
          <a:p>
            <a:pPr lvl="0">
              <a:lnSpc>
                <a:spcPct val="100000"/>
              </a:lnSpc>
              <a:spcBef>
                <a:spcPts val="0"/>
              </a:spcBef>
              <a:spcAft>
                <a:spcPts val="200"/>
              </a:spcAft>
              <a:buClr>
                <a:srgbClr val="000000"/>
              </a:buClr>
              <a:buSzPct val="120000"/>
              <a:buFont typeface="Arial"/>
            </a:pPr>
            <a:r>
              <a:rPr lang="en" sz="1500" dirty="0">
                <a:solidFill>
                  <a:srgbClr val="000000"/>
                </a:solidFill>
                <a:latin typeface="Alegreya"/>
                <a:ea typeface="Alegreya"/>
                <a:cs typeface="Alegreya"/>
                <a:sym typeface="Alegreya"/>
              </a:rPr>
              <a:t>I</a:t>
            </a:r>
            <a:r>
              <a:rPr lang="en" sz="1500" dirty="0">
                <a:solidFill>
                  <a:srgbClr val="000000"/>
                </a:solidFill>
              </a:rPr>
              <a:t> = Importance Weight [0-∞)</a:t>
            </a:r>
          </a:p>
          <a:p>
            <a:pPr lvl="0">
              <a:lnSpc>
                <a:spcPct val="100000"/>
              </a:lnSpc>
              <a:spcBef>
                <a:spcPts val="0"/>
              </a:spcBef>
              <a:spcAft>
                <a:spcPts val="200"/>
              </a:spcAft>
              <a:buClr>
                <a:srgbClr val="000000"/>
              </a:buClr>
              <a:buSzPct val="120000"/>
              <a:buFont typeface="Arial"/>
            </a:pPr>
            <a:r>
              <a:rPr lang="en" sz="1500" dirty="0">
                <a:solidFill>
                  <a:srgbClr val="000000"/>
                </a:solidFill>
              </a:rPr>
              <a:t>U = Urgency Weight [0-∞)</a:t>
            </a:r>
          </a:p>
          <a:p>
            <a:pPr lvl="0">
              <a:lnSpc>
                <a:spcPct val="100000"/>
              </a:lnSpc>
              <a:spcBef>
                <a:spcPts val="0"/>
              </a:spcBef>
              <a:spcAft>
                <a:spcPts val="200"/>
              </a:spcAft>
              <a:buClr>
                <a:srgbClr val="000000"/>
              </a:buClr>
              <a:buSzPct val="120000"/>
              <a:buFont typeface="Arial"/>
            </a:pPr>
            <a:r>
              <a:rPr lang="en" sz="1500" dirty="0">
                <a:solidFill>
                  <a:srgbClr val="000000"/>
                </a:solidFill>
              </a:rPr>
              <a:t>L = length Weight [0-∞)</a:t>
            </a:r>
          </a:p>
          <a:p>
            <a:pPr lvl="0">
              <a:lnSpc>
                <a:spcPct val="100000"/>
              </a:lnSpc>
              <a:spcBef>
                <a:spcPts val="0"/>
              </a:spcBef>
              <a:spcAft>
                <a:spcPts val="200"/>
              </a:spcAft>
              <a:buClr>
                <a:srgbClr val="000000"/>
              </a:buClr>
              <a:buSzPct val="120000"/>
              <a:buFont typeface="Arial"/>
            </a:pPr>
            <a:r>
              <a:rPr lang="en" sz="1500" dirty="0">
                <a:solidFill>
                  <a:srgbClr val="000000"/>
                </a:solidFill>
              </a:rPr>
              <a:t>c = task completion [0-1)</a:t>
            </a:r>
          </a:p>
        </p:txBody>
      </p:sp>
      <p:pic>
        <p:nvPicPr>
          <p:cNvPr id="132" name="Shape 132"/>
          <p:cNvPicPr preferRelativeResize="0"/>
          <p:nvPr/>
        </p:nvPicPr>
        <p:blipFill rotWithShape="1">
          <a:blip r:embed="rId4">
            <a:alphaModFix/>
          </a:blip>
          <a:srcRect l="2193" t="32349" r="2002" b="19207"/>
          <a:stretch/>
        </p:blipFill>
        <p:spPr>
          <a:xfrm>
            <a:off x="659099" y="2890974"/>
            <a:ext cx="7825800" cy="2224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solidFill>
                  <a:srgbClr val="FF0000"/>
                </a:solidFill>
              </a:rPr>
              <a:t>Implementation - Schedule Generation</a:t>
            </a:r>
          </a:p>
        </p:txBody>
      </p:sp>
      <p:sp>
        <p:nvSpPr>
          <p:cNvPr id="138" name="Shape 138"/>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800100" lvl="0" indent="-342900" rtl="0">
              <a:lnSpc>
                <a:spcPct val="100000"/>
              </a:lnSpc>
              <a:spcBef>
                <a:spcPts val="0"/>
              </a:spcBef>
              <a:spcAft>
                <a:spcPts val="200"/>
              </a:spcAft>
              <a:buClr>
                <a:srgbClr val="000000"/>
              </a:buClr>
              <a:buSzPct val="100000"/>
              <a:buFont typeface="+mj-lt"/>
              <a:buAutoNum type="arabicPeriod"/>
            </a:pPr>
            <a:r>
              <a:rPr lang="en" sz="1500" dirty="0">
                <a:solidFill>
                  <a:srgbClr val="000000"/>
                </a:solidFill>
              </a:rPr>
              <a:t> Splits up tasks into smaller pieces (default 1 hr)</a:t>
            </a:r>
          </a:p>
          <a:p>
            <a:pPr marL="800100" marR="0" lvl="0" indent="-342900" algn="l" rtl="0">
              <a:lnSpc>
                <a:spcPct val="100000"/>
              </a:lnSpc>
              <a:spcBef>
                <a:spcPts val="0"/>
              </a:spcBef>
              <a:spcAft>
                <a:spcPts val="200"/>
              </a:spcAft>
              <a:buClr>
                <a:srgbClr val="000000"/>
              </a:buClr>
              <a:buSzPct val="100000"/>
              <a:buFont typeface="+mj-lt"/>
              <a:buAutoNum type="arabicPeriod"/>
            </a:pPr>
            <a:r>
              <a:rPr lang="en" sz="1500" dirty="0">
                <a:solidFill>
                  <a:srgbClr val="000000"/>
                </a:solidFill>
              </a:rPr>
              <a:t> Calculates priority of each individual piece</a:t>
            </a:r>
          </a:p>
          <a:p>
            <a:pPr marL="800100" marR="0" lvl="0" indent="-342900" algn="l" rtl="0">
              <a:lnSpc>
                <a:spcPct val="100000"/>
              </a:lnSpc>
              <a:spcBef>
                <a:spcPts val="0"/>
              </a:spcBef>
              <a:spcAft>
                <a:spcPts val="200"/>
              </a:spcAft>
              <a:buClr>
                <a:srgbClr val="000000"/>
              </a:buClr>
              <a:buSzPct val="100000"/>
              <a:buFont typeface="+mj-lt"/>
              <a:buAutoNum type="arabicPeriod"/>
            </a:pPr>
            <a:r>
              <a:rPr lang="en" sz="1500" dirty="0">
                <a:solidFill>
                  <a:srgbClr val="000000"/>
                </a:solidFill>
              </a:rPr>
              <a:t> Places fixed tasks in schedule</a:t>
            </a:r>
          </a:p>
          <a:p>
            <a:pPr marL="800100" marR="0" lvl="0" indent="-342900" algn="l" rtl="0">
              <a:lnSpc>
                <a:spcPct val="100000"/>
              </a:lnSpc>
              <a:spcBef>
                <a:spcPts val="0"/>
              </a:spcBef>
              <a:spcAft>
                <a:spcPts val="200"/>
              </a:spcAft>
              <a:buClr>
                <a:srgbClr val="000000"/>
              </a:buClr>
              <a:buSzPct val="100000"/>
              <a:buFont typeface="+mj-lt"/>
              <a:buAutoNum type="arabicPeriod"/>
            </a:pPr>
            <a:r>
              <a:rPr lang="en" sz="1500" dirty="0">
                <a:solidFill>
                  <a:srgbClr val="000000"/>
                </a:solidFill>
              </a:rPr>
              <a:t> Places pieces in schedule</a:t>
            </a:r>
          </a:p>
          <a:p>
            <a:pPr marL="1257300" marR="0" lvl="1" indent="-342900" algn="l" rtl="0">
              <a:lnSpc>
                <a:spcPct val="100000"/>
              </a:lnSpc>
              <a:spcBef>
                <a:spcPts val="0"/>
              </a:spcBef>
              <a:spcAft>
                <a:spcPts val="200"/>
              </a:spcAft>
              <a:buClr>
                <a:srgbClr val="000000"/>
              </a:buClr>
              <a:buSzPct val="100000"/>
              <a:buFont typeface="+mj-lt"/>
              <a:buAutoNum type="alphaLcPeriod"/>
            </a:pPr>
            <a:r>
              <a:rPr lang="en" sz="1500" dirty="0">
                <a:solidFill>
                  <a:srgbClr val="000000"/>
                </a:solidFill>
              </a:rPr>
              <a:t> A grouping variable determines how clustered pieces will be</a:t>
            </a:r>
          </a:p>
          <a:p>
            <a:pPr marL="1771650" marR="0" lvl="2" indent="-400050" algn="l" rtl="0">
              <a:lnSpc>
                <a:spcPct val="100000"/>
              </a:lnSpc>
              <a:spcBef>
                <a:spcPts val="0"/>
              </a:spcBef>
              <a:spcAft>
                <a:spcPts val="200"/>
              </a:spcAft>
              <a:buClr>
                <a:srgbClr val="000000"/>
              </a:buClr>
              <a:buSzPct val="100000"/>
              <a:buFont typeface="+mj-lt"/>
              <a:buAutoNum type="romanLcPeriod"/>
            </a:pPr>
            <a:r>
              <a:rPr lang="en" sz="1500" dirty="0">
                <a:solidFill>
                  <a:srgbClr val="000000"/>
                </a:solidFill>
              </a:rPr>
              <a:t>Clusters of pieces will have 15-30 minute breaks between them,             not including desired free time</a:t>
            </a:r>
          </a:p>
          <a:p>
            <a:pPr marL="800100" marR="0" lvl="0" indent="-342900" algn="l" rtl="0">
              <a:lnSpc>
                <a:spcPct val="100000"/>
              </a:lnSpc>
              <a:spcBef>
                <a:spcPts val="0"/>
              </a:spcBef>
              <a:spcAft>
                <a:spcPts val="200"/>
              </a:spcAft>
              <a:buClr>
                <a:srgbClr val="000000"/>
              </a:buClr>
              <a:buSzPct val="100000"/>
              <a:buFont typeface="+mj-lt"/>
              <a:buAutoNum type="arabicPeriod"/>
            </a:pPr>
            <a:r>
              <a:rPr lang="en" sz="1500" dirty="0">
                <a:solidFill>
                  <a:srgbClr val="000000"/>
                </a:solidFill>
              </a:rPr>
              <a:t>Via a slider, the user may adjust grouping and piece size to better fit the schedule to their needs</a:t>
            </a:r>
          </a:p>
          <a:p>
            <a:pPr marL="1257300" marR="0" lvl="1" indent="-342900" algn="l" rtl="0">
              <a:lnSpc>
                <a:spcPct val="100000"/>
              </a:lnSpc>
              <a:spcBef>
                <a:spcPts val="0"/>
              </a:spcBef>
              <a:spcAft>
                <a:spcPts val="200"/>
              </a:spcAft>
              <a:buClr>
                <a:srgbClr val="000000"/>
              </a:buClr>
              <a:buSzPct val="100000"/>
              <a:buFont typeface="+mj-lt"/>
              <a:buAutoNum type="alphaLcPeriod"/>
            </a:pPr>
            <a:r>
              <a:rPr lang="en" sz="1500" dirty="0">
                <a:solidFill>
                  <a:srgbClr val="000000"/>
                </a:solidFill>
              </a:rPr>
              <a:t> Not yet implemented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solidFill>
                  <a:srgbClr val="FF0000"/>
                </a:solidFill>
              </a:rPr>
              <a:t>Future Work</a:t>
            </a:r>
          </a:p>
        </p:txBody>
      </p:sp>
      <p:sp>
        <p:nvSpPr>
          <p:cNvPr id="144" name="Shape 144"/>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742950" marR="0" lvl="0" indent="-285750" algn="l" rtl="0">
              <a:lnSpc>
                <a:spcPct val="100000"/>
              </a:lnSpc>
              <a:spcBef>
                <a:spcPts val="0"/>
              </a:spcBef>
              <a:spcAft>
                <a:spcPts val="200"/>
              </a:spcAft>
              <a:buClr>
                <a:srgbClr val="000000"/>
              </a:buClr>
              <a:buSzPct val="100000"/>
              <a:buFont typeface="Arial" panose="020B0604020202020204" pitchFamily="34" charset="0"/>
              <a:buChar char="•"/>
            </a:pPr>
            <a:r>
              <a:rPr lang="en" sz="1500" dirty="0">
                <a:solidFill>
                  <a:srgbClr val="000000"/>
                </a:solidFill>
              </a:rPr>
              <a:t>Add Server functionality</a:t>
            </a:r>
          </a:p>
          <a:p>
            <a:pPr marL="742950" marR="0" lvl="0" indent="-285750" algn="l" rtl="0">
              <a:lnSpc>
                <a:spcPct val="100000"/>
              </a:lnSpc>
              <a:spcBef>
                <a:spcPts val="0"/>
              </a:spcBef>
              <a:spcAft>
                <a:spcPts val="200"/>
              </a:spcAft>
              <a:buClr>
                <a:srgbClr val="000000"/>
              </a:buClr>
              <a:buSzPct val="100000"/>
              <a:buFont typeface="Arial" panose="020B0604020202020204" pitchFamily="34" charset="0"/>
              <a:buChar char="•"/>
            </a:pPr>
            <a:r>
              <a:rPr lang="en" sz="1500" dirty="0">
                <a:solidFill>
                  <a:srgbClr val="000000"/>
                </a:solidFill>
              </a:rPr>
              <a:t>Have Schedule Generation be more interactive</a:t>
            </a:r>
          </a:p>
          <a:p>
            <a:pPr marL="1200150" marR="0" lvl="1" indent="-285750" algn="l" rtl="0">
              <a:lnSpc>
                <a:spcPct val="100000"/>
              </a:lnSpc>
              <a:spcBef>
                <a:spcPts val="0"/>
              </a:spcBef>
              <a:spcAft>
                <a:spcPts val="200"/>
              </a:spcAft>
              <a:buClr>
                <a:srgbClr val="000000"/>
              </a:buClr>
              <a:buSzPct val="100000"/>
              <a:buFont typeface="Courier New" panose="02070309020205020404" pitchFamily="49" charset="0"/>
              <a:buChar char="o"/>
            </a:pPr>
            <a:r>
              <a:rPr lang="en" sz="1500" dirty="0">
                <a:solidFill>
                  <a:srgbClr val="000000"/>
                </a:solidFill>
              </a:rPr>
              <a:t>Change schedules based on user activity</a:t>
            </a:r>
          </a:p>
          <a:p>
            <a:pPr marL="1200150" marR="0" lvl="1" indent="-285750" algn="l" rtl="0">
              <a:lnSpc>
                <a:spcPct val="100000"/>
              </a:lnSpc>
              <a:spcBef>
                <a:spcPts val="0"/>
              </a:spcBef>
              <a:spcAft>
                <a:spcPts val="200"/>
              </a:spcAft>
              <a:buClr>
                <a:srgbClr val="000000"/>
              </a:buClr>
              <a:buSzPct val="100000"/>
              <a:buFont typeface="Courier New" panose="02070309020205020404" pitchFamily="49" charset="0"/>
              <a:buChar char="o"/>
            </a:pPr>
            <a:r>
              <a:rPr lang="en" sz="1500" dirty="0">
                <a:solidFill>
                  <a:srgbClr val="000000"/>
                </a:solidFill>
              </a:rPr>
              <a:t>Adapt to how the user acts</a:t>
            </a:r>
          </a:p>
          <a:p>
            <a:pPr marL="742950" marR="0" lvl="0" indent="-285750" algn="l" rtl="0">
              <a:lnSpc>
                <a:spcPct val="100000"/>
              </a:lnSpc>
              <a:spcBef>
                <a:spcPts val="0"/>
              </a:spcBef>
              <a:spcAft>
                <a:spcPts val="200"/>
              </a:spcAft>
              <a:buClr>
                <a:srgbClr val="000000"/>
              </a:buClr>
              <a:buSzPct val="100000"/>
              <a:buFont typeface="Arial" panose="020B0604020202020204" pitchFamily="34" charset="0"/>
              <a:buChar char="•"/>
            </a:pPr>
            <a:r>
              <a:rPr lang="en" sz="1500" dirty="0">
                <a:solidFill>
                  <a:srgbClr val="000000"/>
                </a:solidFill>
              </a:rPr>
              <a:t>Have more dimensions for learning from user</a:t>
            </a:r>
          </a:p>
          <a:p>
            <a:pPr marL="1200150" marR="0" lvl="1" indent="-285750" algn="l" rtl="0">
              <a:lnSpc>
                <a:spcPct val="100000"/>
              </a:lnSpc>
              <a:spcBef>
                <a:spcPts val="0"/>
              </a:spcBef>
              <a:spcAft>
                <a:spcPts val="200"/>
              </a:spcAft>
              <a:buClr>
                <a:srgbClr val="000000"/>
              </a:buClr>
              <a:buSzPct val="100000"/>
              <a:buFont typeface="Courier New" panose="02070309020205020404" pitchFamily="49" charset="0"/>
              <a:buChar char="o"/>
            </a:pPr>
            <a:r>
              <a:rPr lang="en" sz="1500" dirty="0">
                <a:solidFill>
                  <a:srgbClr val="000000"/>
                </a:solidFill>
              </a:rPr>
              <a:t>Custom Task Categories (e.g. Math HW, Essay, Documentation, etc.)</a:t>
            </a:r>
          </a:p>
          <a:p>
            <a:pPr marL="1714500" marR="0" lvl="2" indent="-342900" algn="l" rtl="0">
              <a:lnSpc>
                <a:spcPct val="100000"/>
              </a:lnSpc>
              <a:spcBef>
                <a:spcPts val="0"/>
              </a:spcBef>
              <a:spcAft>
                <a:spcPts val="200"/>
              </a:spcAft>
              <a:buClr>
                <a:srgbClr val="000000"/>
              </a:buClr>
              <a:buSzPct val="100000"/>
              <a:buFont typeface="Wingdings" panose="05000000000000000000" pitchFamily="2" charset="2"/>
              <a:buChar char="§"/>
            </a:pPr>
            <a:r>
              <a:rPr lang="en" sz="1500" dirty="0">
                <a:solidFill>
                  <a:srgbClr val="000000"/>
                </a:solidFill>
              </a:rPr>
              <a:t>Allow Taskr to customize weights based on categories</a:t>
            </a:r>
          </a:p>
          <a:p>
            <a:pPr marL="742950" marR="0" lvl="0" indent="-285750" algn="l" rtl="0">
              <a:lnSpc>
                <a:spcPct val="100000"/>
              </a:lnSpc>
              <a:spcBef>
                <a:spcPts val="0"/>
              </a:spcBef>
              <a:spcAft>
                <a:spcPts val="200"/>
              </a:spcAft>
              <a:buClr>
                <a:srgbClr val="000000"/>
              </a:buClr>
              <a:buSzPct val="100000"/>
              <a:buFont typeface="Arial" panose="020B0604020202020204" pitchFamily="34" charset="0"/>
              <a:buChar char="•"/>
            </a:pPr>
            <a:r>
              <a:rPr lang="en" sz="1500" dirty="0">
                <a:solidFill>
                  <a:srgbClr val="000000"/>
                </a:solidFill>
              </a:rPr>
              <a:t>Create Tasks and Schedules for other people</a:t>
            </a:r>
          </a:p>
          <a:p>
            <a:pPr marL="1200150" marR="0" lvl="1" indent="-285750" algn="l" rtl="0">
              <a:lnSpc>
                <a:spcPct val="100000"/>
              </a:lnSpc>
              <a:spcBef>
                <a:spcPts val="0"/>
              </a:spcBef>
              <a:spcAft>
                <a:spcPts val="200"/>
              </a:spcAft>
              <a:buClr>
                <a:srgbClr val="000000"/>
              </a:buClr>
              <a:buSzPct val="100000"/>
              <a:buFont typeface="Courier New" panose="02070309020205020404" pitchFamily="49" charset="0"/>
              <a:buChar char="o"/>
            </a:pPr>
            <a:r>
              <a:rPr lang="en" sz="1500" dirty="0">
                <a:solidFill>
                  <a:srgbClr val="000000"/>
                </a:solidFill>
              </a:rPr>
              <a:t>E.g. Employer to Employee, Parent to Child</a:t>
            </a:r>
          </a:p>
          <a:p>
            <a:pPr marL="742950" marR="0" lvl="0" indent="-285750" algn="l" rtl="0">
              <a:lnSpc>
                <a:spcPct val="100000"/>
              </a:lnSpc>
              <a:spcBef>
                <a:spcPts val="0"/>
              </a:spcBef>
              <a:spcAft>
                <a:spcPts val="200"/>
              </a:spcAft>
              <a:buClr>
                <a:srgbClr val="000000"/>
              </a:buClr>
              <a:buSzPct val="100000"/>
              <a:buFont typeface="Arial" panose="020B0604020202020204" pitchFamily="34" charset="0"/>
              <a:buChar char="•"/>
            </a:pPr>
            <a:r>
              <a:rPr lang="en" sz="1500" dirty="0">
                <a:solidFill>
                  <a:srgbClr val="000000"/>
                </a:solidFill>
              </a:rPr>
              <a:t>Integrate Google Sign In</a:t>
            </a:r>
          </a:p>
          <a:p>
            <a:pPr marL="1200150" marR="0" lvl="1" indent="-285750" algn="l" rtl="0">
              <a:lnSpc>
                <a:spcPct val="100000"/>
              </a:lnSpc>
              <a:spcBef>
                <a:spcPts val="0"/>
              </a:spcBef>
              <a:spcAft>
                <a:spcPts val="200"/>
              </a:spcAft>
              <a:buClr>
                <a:srgbClr val="000000"/>
              </a:buClr>
              <a:buSzPct val="100000"/>
              <a:buFont typeface="Courier New" panose="02070309020205020404" pitchFamily="49" charset="0"/>
              <a:buChar char="o"/>
            </a:pPr>
            <a:r>
              <a:rPr lang="en" sz="1500" dirty="0">
                <a:solidFill>
                  <a:srgbClr val="000000"/>
                </a:solidFill>
              </a:rPr>
              <a:t>Allow Taskr to user Google Calendar events as fixed tasks</a:t>
            </a:r>
          </a:p>
          <a:p>
            <a:pPr marL="1200150" marR="0" lvl="1" indent="-285750" algn="l" rtl="0">
              <a:lnSpc>
                <a:spcPct val="100000"/>
              </a:lnSpc>
              <a:spcBef>
                <a:spcPts val="0"/>
              </a:spcBef>
              <a:spcAft>
                <a:spcPts val="200"/>
              </a:spcAft>
              <a:buClr>
                <a:srgbClr val="000000"/>
              </a:buClr>
              <a:buSzPct val="100000"/>
              <a:buFont typeface="Courier New" panose="02070309020205020404" pitchFamily="49" charset="0"/>
              <a:buChar char="o"/>
            </a:pPr>
            <a:r>
              <a:rPr lang="en" sz="1500" dirty="0">
                <a:solidFill>
                  <a:srgbClr val="000000"/>
                </a:solidFill>
              </a:rPr>
              <a:t>Allow Taskr to create calendar for user with generated schedule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solidFill>
                  <a:srgbClr val="FF0000"/>
                </a:solidFill>
              </a:rPr>
              <a:t>Post-Implementation Review</a:t>
            </a:r>
          </a:p>
        </p:txBody>
      </p:sp>
      <p:sp>
        <p:nvSpPr>
          <p:cNvPr id="150" name="Shape 150"/>
          <p:cNvSpPr txBox="1">
            <a:spLocks noGrp="1"/>
          </p:cNvSpPr>
          <p:nvPr>
            <p:ph type="body" idx="1"/>
          </p:nvPr>
        </p:nvSpPr>
        <p:spPr>
          <a:xfrm>
            <a:off x="311700" y="1266325"/>
            <a:ext cx="8520600" cy="3466096"/>
          </a:xfrm>
          <a:prstGeom prst="rect">
            <a:avLst/>
          </a:prstGeom>
        </p:spPr>
        <p:txBody>
          <a:bodyPr lIns="91425" tIns="91425" rIns="91425" bIns="91425" anchor="t" anchorCtr="0">
            <a:noAutofit/>
          </a:bodyPr>
          <a:lstStyle/>
          <a:p>
            <a:pPr marL="800100" lvl="0" indent="-285750" rtl="0">
              <a:lnSpc>
                <a:spcPct val="100000"/>
              </a:lnSpc>
              <a:spcBef>
                <a:spcPts val="0"/>
              </a:spcBef>
              <a:spcAft>
                <a:spcPts val="200"/>
              </a:spcAft>
              <a:buClr>
                <a:srgbClr val="000000"/>
              </a:buClr>
              <a:buFont typeface="Arial" panose="020B0604020202020204" pitchFamily="34" charset="0"/>
              <a:buChar char="•"/>
            </a:pPr>
            <a:r>
              <a:rPr lang="en" dirty="0">
                <a:solidFill>
                  <a:srgbClr val="000000"/>
                </a:solidFill>
              </a:rPr>
              <a:t>What we did right</a:t>
            </a:r>
          </a:p>
          <a:p>
            <a:pPr marL="1257300" lvl="1" indent="-285750" rtl="0">
              <a:lnSpc>
                <a:spcPct val="100000"/>
              </a:lnSpc>
              <a:spcBef>
                <a:spcPts val="0"/>
              </a:spcBef>
              <a:spcAft>
                <a:spcPts val="200"/>
              </a:spcAft>
              <a:buClr>
                <a:srgbClr val="000000"/>
              </a:buClr>
              <a:buFont typeface="Courier New" panose="02070309020205020404" pitchFamily="49" charset="0"/>
              <a:buChar char="o"/>
            </a:pPr>
            <a:r>
              <a:rPr lang="en" dirty="0">
                <a:solidFill>
                  <a:srgbClr val="000000"/>
                </a:solidFill>
              </a:rPr>
              <a:t>Documents completed</a:t>
            </a:r>
          </a:p>
          <a:p>
            <a:pPr marL="1257300" lvl="1" indent="-285750" rtl="0">
              <a:lnSpc>
                <a:spcPct val="100000"/>
              </a:lnSpc>
              <a:spcBef>
                <a:spcPts val="0"/>
              </a:spcBef>
              <a:spcAft>
                <a:spcPts val="200"/>
              </a:spcAft>
              <a:buClr>
                <a:srgbClr val="000000"/>
              </a:buClr>
              <a:buFont typeface="Courier New" panose="02070309020205020404" pitchFamily="49" charset="0"/>
              <a:buChar char="o"/>
            </a:pPr>
            <a:r>
              <a:rPr lang="en" dirty="0">
                <a:solidFill>
                  <a:srgbClr val="000000"/>
                </a:solidFill>
              </a:rPr>
              <a:t>Addressed lack of competent solutions</a:t>
            </a:r>
          </a:p>
          <a:p>
            <a:pPr marL="1714500" lvl="2" indent="-285750" rtl="0">
              <a:lnSpc>
                <a:spcPct val="100000"/>
              </a:lnSpc>
              <a:spcBef>
                <a:spcPts val="0"/>
              </a:spcBef>
              <a:spcAft>
                <a:spcPts val="200"/>
              </a:spcAft>
              <a:buClr>
                <a:srgbClr val="000000"/>
              </a:buClr>
              <a:buFont typeface="Wingdings" panose="05000000000000000000" pitchFamily="2" charset="2"/>
              <a:buChar char="§"/>
            </a:pPr>
            <a:r>
              <a:rPr lang="en" dirty="0">
                <a:solidFill>
                  <a:srgbClr val="000000"/>
                </a:solidFill>
              </a:rPr>
              <a:t>Make our product unique</a:t>
            </a:r>
          </a:p>
          <a:p>
            <a:pPr marL="800100" lvl="0" indent="-285750" rtl="0">
              <a:lnSpc>
                <a:spcPct val="100000"/>
              </a:lnSpc>
              <a:spcBef>
                <a:spcPts val="0"/>
              </a:spcBef>
              <a:spcAft>
                <a:spcPts val="200"/>
              </a:spcAft>
              <a:buClr>
                <a:srgbClr val="000000"/>
              </a:buClr>
              <a:buFont typeface="Arial" panose="020B0604020202020204" pitchFamily="34" charset="0"/>
              <a:buChar char="•"/>
            </a:pPr>
            <a:r>
              <a:rPr lang="en" dirty="0">
                <a:solidFill>
                  <a:srgbClr val="000000"/>
                </a:solidFill>
              </a:rPr>
              <a:t>What we did wrong</a:t>
            </a:r>
          </a:p>
          <a:p>
            <a:pPr marL="1257300" lvl="1" indent="-285750" rtl="0">
              <a:lnSpc>
                <a:spcPct val="100000"/>
              </a:lnSpc>
              <a:spcBef>
                <a:spcPts val="0"/>
              </a:spcBef>
              <a:spcAft>
                <a:spcPts val="200"/>
              </a:spcAft>
              <a:buClr>
                <a:srgbClr val="000000"/>
              </a:buClr>
              <a:buFont typeface="Courier New" panose="02070309020205020404" pitchFamily="49" charset="0"/>
              <a:buChar char="o"/>
            </a:pPr>
            <a:r>
              <a:rPr lang="en" dirty="0">
                <a:solidFill>
                  <a:srgbClr val="000000"/>
                </a:solidFill>
              </a:rPr>
              <a:t>Sub-par documentation</a:t>
            </a:r>
          </a:p>
          <a:p>
            <a:pPr marL="1714500" lvl="2" indent="-285750" rtl="0">
              <a:lnSpc>
                <a:spcPct val="100000"/>
              </a:lnSpc>
              <a:spcBef>
                <a:spcPts val="0"/>
              </a:spcBef>
              <a:spcAft>
                <a:spcPts val="200"/>
              </a:spcAft>
              <a:buClr>
                <a:srgbClr val="000000"/>
              </a:buClr>
              <a:buFont typeface="Wingdings" panose="05000000000000000000" pitchFamily="2" charset="2"/>
              <a:buChar char="§"/>
            </a:pPr>
            <a:r>
              <a:rPr lang="en" dirty="0">
                <a:solidFill>
                  <a:srgbClr val="000000"/>
                </a:solidFill>
              </a:rPr>
              <a:t>Difficult for new developers to follow</a:t>
            </a:r>
          </a:p>
          <a:p>
            <a:pPr marL="1714500" lvl="2" indent="-285750" rtl="0">
              <a:lnSpc>
                <a:spcPct val="100000"/>
              </a:lnSpc>
              <a:spcBef>
                <a:spcPts val="0"/>
              </a:spcBef>
              <a:spcAft>
                <a:spcPts val="200"/>
              </a:spcAft>
              <a:buClr>
                <a:srgbClr val="000000"/>
              </a:buClr>
              <a:buFont typeface="Wingdings" panose="05000000000000000000" pitchFamily="2" charset="2"/>
              <a:buChar char="§"/>
            </a:pPr>
            <a:r>
              <a:rPr lang="en" dirty="0">
                <a:solidFill>
                  <a:srgbClr val="000000"/>
                </a:solidFill>
              </a:rPr>
              <a:t>Under-estimated time budget</a:t>
            </a:r>
          </a:p>
          <a:p>
            <a:pPr marL="1714500" lvl="2" indent="-285750" rtl="0">
              <a:lnSpc>
                <a:spcPct val="100000"/>
              </a:lnSpc>
              <a:spcBef>
                <a:spcPts val="0"/>
              </a:spcBef>
              <a:spcAft>
                <a:spcPts val="200"/>
              </a:spcAft>
              <a:buClr>
                <a:srgbClr val="000000"/>
              </a:buClr>
              <a:buFont typeface="Wingdings" panose="05000000000000000000" pitchFamily="2" charset="2"/>
              <a:buChar char="§"/>
            </a:pPr>
            <a:r>
              <a:rPr lang="en" dirty="0">
                <a:solidFill>
                  <a:srgbClr val="000000"/>
                </a:solidFill>
              </a:rPr>
              <a:t>Very little documentation for schedule generation and priority calculation</a:t>
            </a:r>
          </a:p>
          <a:p>
            <a:pPr marL="800100" lvl="0" indent="-285750" rtl="0">
              <a:lnSpc>
                <a:spcPct val="100000"/>
              </a:lnSpc>
              <a:spcBef>
                <a:spcPts val="0"/>
              </a:spcBef>
              <a:spcAft>
                <a:spcPts val="200"/>
              </a:spcAft>
              <a:buClr>
                <a:srgbClr val="000000"/>
              </a:buClr>
              <a:buFont typeface="Arial" panose="020B0604020202020204" pitchFamily="34" charset="0"/>
              <a:buChar char="•"/>
            </a:pPr>
            <a:r>
              <a:rPr lang="en" dirty="0">
                <a:solidFill>
                  <a:srgbClr val="000000"/>
                </a:solidFill>
              </a:rPr>
              <a:t>What we would change</a:t>
            </a:r>
          </a:p>
          <a:p>
            <a:pPr marL="1257300" lvl="1" indent="-285750" rtl="0">
              <a:lnSpc>
                <a:spcPct val="100000"/>
              </a:lnSpc>
              <a:spcBef>
                <a:spcPts val="0"/>
              </a:spcBef>
              <a:spcAft>
                <a:spcPts val="200"/>
              </a:spcAft>
              <a:buClr>
                <a:srgbClr val="000000"/>
              </a:buClr>
              <a:buFont typeface="Courier New" panose="02070309020205020404" pitchFamily="49" charset="0"/>
              <a:buChar char="o"/>
            </a:pPr>
            <a:r>
              <a:rPr lang="en" dirty="0">
                <a:solidFill>
                  <a:srgbClr val="000000"/>
                </a:solidFill>
              </a:rPr>
              <a:t>Additional weekly meetings</a:t>
            </a:r>
          </a:p>
          <a:p>
            <a:pPr marL="1257300" lvl="1" indent="-285750" rtl="0">
              <a:lnSpc>
                <a:spcPct val="100000"/>
              </a:lnSpc>
              <a:spcBef>
                <a:spcPts val="0"/>
              </a:spcBef>
              <a:spcAft>
                <a:spcPts val="200"/>
              </a:spcAft>
              <a:buClr>
                <a:srgbClr val="000000"/>
              </a:buClr>
              <a:buFont typeface="Courier New" panose="02070309020205020404" pitchFamily="49" charset="0"/>
              <a:buChar char="o"/>
            </a:pPr>
            <a:r>
              <a:rPr lang="en" dirty="0">
                <a:solidFill>
                  <a:srgbClr val="000000"/>
                </a:solidFill>
              </a:rPr>
              <a:t>Manage time better</a:t>
            </a:r>
          </a:p>
          <a:p>
            <a:pPr marL="1257300" lvl="1" indent="-285750" rtl="0">
              <a:lnSpc>
                <a:spcPct val="100000"/>
              </a:lnSpc>
              <a:spcBef>
                <a:spcPts val="0"/>
              </a:spcBef>
              <a:spcAft>
                <a:spcPts val="200"/>
              </a:spcAft>
              <a:buClr>
                <a:srgbClr val="000000"/>
              </a:buClr>
              <a:buFont typeface="Courier New" panose="02070309020205020404" pitchFamily="49" charset="0"/>
              <a:buChar char="o"/>
            </a:pPr>
            <a:r>
              <a:rPr lang="en" dirty="0">
                <a:solidFill>
                  <a:srgbClr val="000000"/>
                </a:solidFill>
              </a:rPr>
              <a:t>Be more realistic with deadlines for product deliverables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solidFill>
                  <a:srgbClr val="FF0000"/>
                </a:solidFill>
              </a:rPr>
              <a:t>Conclusion - Why Taskr?</a:t>
            </a:r>
          </a:p>
        </p:txBody>
      </p:sp>
      <p:sp>
        <p:nvSpPr>
          <p:cNvPr id="156" name="Shape 156"/>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742950" lvl="0" indent="-285750" rtl="0">
              <a:lnSpc>
                <a:spcPct val="100000"/>
              </a:lnSpc>
              <a:spcBef>
                <a:spcPts val="0"/>
              </a:spcBef>
              <a:spcAft>
                <a:spcPts val="200"/>
              </a:spcAft>
              <a:buClr>
                <a:srgbClr val="000000"/>
              </a:buClr>
              <a:buFont typeface="Arial" panose="020B0604020202020204" pitchFamily="34" charset="0"/>
              <a:buChar char="•"/>
            </a:pPr>
            <a:r>
              <a:rPr lang="en" dirty="0">
                <a:solidFill>
                  <a:srgbClr val="000000"/>
                </a:solidFill>
              </a:rPr>
              <a:t>Problems</a:t>
            </a:r>
          </a:p>
          <a:p>
            <a:pPr marL="1200150" lvl="1" indent="-285750" rtl="0">
              <a:lnSpc>
                <a:spcPct val="100000"/>
              </a:lnSpc>
              <a:spcBef>
                <a:spcPts val="0"/>
              </a:spcBef>
              <a:spcAft>
                <a:spcPts val="200"/>
              </a:spcAft>
              <a:buClr>
                <a:srgbClr val="000000"/>
              </a:buClr>
              <a:buSzPct val="100000"/>
              <a:buFont typeface="Courier New" panose="02070309020205020404" pitchFamily="49" charset="0"/>
              <a:buChar char="o"/>
            </a:pPr>
            <a:r>
              <a:rPr lang="en" sz="1500" dirty="0">
                <a:solidFill>
                  <a:srgbClr val="000000"/>
                </a:solidFill>
              </a:rPr>
              <a:t>Stress, Low quality work, Less free time</a:t>
            </a:r>
          </a:p>
          <a:p>
            <a:pPr marL="1200150" lvl="1" indent="-285750" rtl="0">
              <a:lnSpc>
                <a:spcPct val="100000"/>
              </a:lnSpc>
              <a:spcBef>
                <a:spcPts val="0"/>
              </a:spcBef>
              <a:spcAft>
                <a:spcPts val="200"/>
              </a:spcAft>
              <a:buClr>
                <a:srgbClr val="000000"/>
              </a:buClr>
              <a:buSzPct val="100000"/>
              <a:buFont typeface="Courier New" panose="02070309020205020404" pitchFamily="49" charset="0"/>
              <a:buChar char="o"/>
            </a:pPr>
            <a:r>
              <a:rPr lang="en" sz="1500" dirty="0">
                <a:solidFill>
                  <a:srgbClr val="000000"/>
                </a:solidFill>
              </a:rPr>
              <a:t>Poor time management</a:t>
            </a:r>
          </a:p>
          <a:p>
            <a:pPr marL="742950" lvl="0" indent="-285750" rtl="0">
              <a:lnSpc>
                <a:spcPct val="100000"/>
              </a:lnSpc>
              <a:spcBef>
                <a:spcPts val="0"/>
              </a:spcBef>
              <a:spcAft>
                <a:spcPts val="200"/>
              </a:spcAft>
              <a:buClr>
                <a:srgbClr val="000000"/>
              </a:buClr>
              <a:buFont typeface="Arial" panose="020B0604020202020204" pitchFamily="34" charset="0"/>
              <a:buChar char="•"/>
            </a:pPr>
            <a:r>
              <a:rPr lang="en" dirty="0">
                <a:solidFill>
                  <a:srgbClr val="000000"/>
                </a:solidFill>
              </a:rPr>
              <a:t>Solution: Taskr</a:t>
            </a:r>
          </a:p>
          <a:p>
            <a:pPr marL="1200150" lvl="1" indent="-285750" rtl="0">
              <a:lnSpc>
                <a:spcPct val="100000"/>
              </a:lnSpc>
              <a:spcBef>
                <a:spcPts val="0"/>
              </a:spcBef>
              <a:spcAft>
                <a:spcPts val="200"/>
              </a:spcAft>
              <a:buClr>
                <a:srgbClr val="000000"/>
              </a:buClr>
              <a:buSzPct val="100000"/>
              <a:buFont typeface="Courier New" panose="02070309020205020404" pitchFamily="49" charset="0"/>
              <a:buChar char="o"/>
            </a:pPr>
            <a:r>
              <a:rPr lang="en" sz="1500" dirty="0">
                <a:solidFill>
                  <a:srgbClr val="000000"/>
                </a:solidFill>
              </a:rPr>
              <a:t>Have a schedule that matches your needs</a:t>
            </a:r>
          </a:p>
          <a:p>
            <a:pPr marL="1200150" lvl="1" indent="-285750" rtl="0">
              <a:lnSpc>
                <a:spcPct val="100000"/>
              </a:lnSpc>
              <a:spcBef>
                <a:spcPts val="0"/>
              </a:spcBef>
              <a:spcAft>
                <a:spcPts val="200"/>
              </a:spcAft>
              <a:buClr>
                <a:srgbClr val="000000"/>
              </a:buClr>
              <a:buSzPct val="100000"/>
              <a:buFont typeface="Courier New" panose="02070309020205020404" pitchFamily="49" charset="0"/>
              <a:buChar char="o"/>
            </a:pPr>
            <a:r>
              <a:rPr lang="en" sz="1500" dirty="0">
                <a:solidFill>
                  <a:srgbClr val="000000"/>
                </a:solidFill>
              </a:rPr>
              <a:t>Use time efficiently</a:t>
            </a:r>
          </a:p>
          <a:p>
            <a:pPr marL="1200150" lvl="1" indent="-285750" rtl="0">
              <a:lnSpc>
                <a:spcPct val="100000"/>
              </a:lnSpc>
              <a:spcBef>
                <a:spcPts val="0"/>
              </a:spcBef>
              <a:spcAft>
                <a:spcPts val="200"/>
              </a:spcAft>
              <a:buClr>
                <a:srgbClr val="000000"/>
              </a:buClr>
              <a:buSzPct val="100000"/>
              <a:buFont typeface="Courier New" panose="02070309020205020404" pitchFamily="49" charset="0"/>
              <a:buChar char="o"/>
            </a:pPr>
            <a:r>
              <a:rPr lang="en" sz="1500" dirty="0">
                <a:solidFill>
                  <a:srgbClr val="000000"/>
                </a:solidFill>
              </a:rPr>
              <a:t>Control your workflow</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311700" y="1622250"/>
            <a:ext cx="8520600" cy="572700"/>
          </a:xfrm>
          <a:prstGeom prst="rect">
            <a:avLst/>
          </a:prstGeom>
        </p:spPr>
        <p:txBody>
          <a:bodyPr lIns="91425" tIns="91425" rIns="91425" bIns="91425" anchor="t" anchorCtr="0">
            <a:noAutofit/>
          </a:bodyPr>
          <a:lstStyle/>
          <a:p>
            <a:pPr lvl="0" algn="ctr" rtl="0">
              <a:spcBef>
                <a:spcPts val="0"/>
              </a:spcBef>
              <a:buNone/>
            </a:pPr>
            <a:r>
              <a:rPr lang="en">
                <a:solidFill>
                  <a:srgbClr val="FF0000"/>
                </a:solidFill>
              </a:rPr>
              <a:t>Questions / Answers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solidFill>
                  <a:srgbClr val="FF0000"/>
                </a:solidFill>
              </a:rPr>
              <a:t>Overview</a:t>
            </a:r>
          </a:p>
        </p:txBody>
      </p:sp>
      <p:sp>
        <p:nvSpPr>
          <p:cNvPr id="75" name="Shape 7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742950" lvl="0" indent="-285750" rtl="0">
              <a:lnSpc>
                <a:spcPct val="100000"/>
              </a:lnSpc>
              <a:spcBef>
                <a:spcPts val="0"/>
              </a:spcBef>
              <a:spcAft>
                <a:spcPts val="200"/>
              </a:spcAft>
              <a:buClr>
                <a:srgbClr val="000000"/>
              </a:buClr>
              <a:buFont typeface="Arial" panose="020B0604020202020204" pitchFamily="34" charset="0"/>
              <a:buChar char="•"/>
            </a:pPr>
            <a:r>
              <a:rPr lang="en" dirty="0">
                <a:solidFill>
                  <a:srgbClr val="000000"/>
                </a:solidFill>
              </a:rPr>
              <a:t>Project Proposal</a:t>
            </a:r>
          </a:p>
          <a:p>
            <a:pPr marL="742950" lvl="0" indent="-285750" rtl="0">
              <a:lnSpc>
                <a:spcPct val="100000"/>
              </a:lnSpc>
              <a:spcBef>
                <a:spcPts val="0"/>
              </a:spcBef>
              <a:spcAft>
                <a:spcPts val="200"/>
              </a:spcAft>
              <a:buClr>
                <a:srgbClr val="000000"/>
              </a:buClr>
              <a:buFont typeface="Arial" panose="020B0604020202020204" pitchFamily="34" charset="0"/>
              <a:buChar char="•"/>
            </a:pPr>
            <a:r>
              <a:rPr lang="en" dirty="0">
                <a:solidFill>
                  <a:srgbClr val="000000"/>
                </a:solidFill>
              </a:rPr>
              <a:t>Requirements</a:t>
            </a:r>
          </a:p>
          <a:p>
            <a:pPr marL="1200150" lvl="1" indent="-285750" rtl="0">
              <a:lnSpc>
                <a:spcPct val="100000"/>
              </a:lnSpc>
              <a:spcBef>
                <a:spcPts val="0"/>
              </a:spcBef>
              <a:spcAft>
                <a:spcPts val="200"/>
              </a:spcAft>
              <a:buClr>
                <a:srgbClr val="000000"/>
              </a:buClr>
              <a:buFont typeface="Courier New" panose="02070309020205020404" pitchFamily="49" charset="0"/>
              <a:buChar char="o"/>
            </a:pPr>
            <a:r>
              <a:rPr lang="en" dirty="0">
                <a:solidFill>
                  <a:srgbClr val="000000"/>
                </a:solidFill>
              </a:rPr>
              <a:t>Functional Requirements, Use Cases</a:t>
            </a:r>
          </a:p>
          <a:p>
            <a:pPr marL="742950" lvl="0" indent="-285750" rtl="0">
              <a:lnSpc>
                <a:spcPct val="100000"/>
              </a:lnSpc>
              <a:spcBef>
                <a:spcPts val="0"/>
              </a:spcBef>
              <a:spcAft>
                <a:spcPts val="200"/>
              </a:spcAft>
              <a:buClr>
                <a:srgbClr val="000000"/>
              </a:buClr>
              <a:buFont typeface="Arial" panose="020B0604020202020204" pitchFamily="34" charset="0"/>
              <a:buChar char="•"/>
            </a:pPr>
            <a:r>
              <a:rPr lang="en" dirty="0">
                <a:solidFill>
                  <a:srgbClr val="000000"/>
                </a:solidFill>
              </a:rPr>
              <a:t>Design</a:t>
            </a:r>
          </a:p>
          <a:p>
            <a:pPr marL="1200150" lvl="1" indent="-285750" rtl="0">
              <a:lnSpc>
                <a:spcPct val="100000"/>
              </a:lnSpc>
              <a:spcBef>
                <a:spcPts val="0"/>
              </a:spcBef>
              <a:spcAft>
                <a:spcPts val="200"/>
              </a:spcAft>
              <a:buClr>
                <a:srgbClr val="000000"/>
              </a:buClr>
              <a:buFont typeface="Courier New" panose="02070309020205020404" pitchFamily="49" charset="0"/>
              <a:buChar char="o"/>
            </a:pPr>
            <a:r>
              <a:rPr lang="en" dirty="0">
                <a:solidFill>
                  <a:srgbClr val="000000"/>
                </a:solidFill>
              </a:rPr>
              <a:t>Deployment Architecture</a:t>
            </a:r>
          </a:p>
          <a:p>
            <a:pPr marL="1200150" lvl="1" indent="-285750" rtl="0">
              <a:lnSpc>
                <a:spcPct val="100000"/>
              </a:lnSpc>
              <a:spcBef>
                <a:spcPts val="0"/>
              </a:spcBef>
              <a:spcAft>
                <a:spcPts val="200"/>
              </a:spcAft>
              <a:buClr>
                <a:srgbClr val="000000"/>
              </a:buClr>
              <a:buFont typeface="Courier New" panose="02070309020205020404" pitchFamily="49" charset="0"/>
              <a:buChar char="o"/>
            </a:pPr>
            <a:r>
              <a:rPr lang="en" dirty="0">
                <a:solidFill>
                  <a:srgbClr val="000000"/>
                </a:solidFill>
              </a:rPr>
              <a:t>Sequence Diagrams</a:t>
            </a:r>
          </a:p>
          <a:p>
            <a:pPr marL="1200150" lvl="1" indent="-285750" rtl="0">
              <a:lnSpc>
                <a:spcPct val="100000"/>
              </a:lnSpc>
              <a:spcBef>
                <a:spcPts val="0"/>
              </a:spcBef>
              <a:spcAft>
                <a:spcPts val="200"/>
              </a:spcAft>
              <a:buClr>
                <a:srgbClr val="000000"/>
              </a:buClr>
              <a:buFont typeface="Courier New" panose="02070309020205020404" pitchFamily="49" charset="0"/>
              <a:buChar char="o"/>
            </a:pPr>
            <a:r>
              <a:rPr lang="en" dirty="0">
                <a:solidFill>
                  <a:srgbClr val="000000"/>
                </a:solidFill>
              </a:rPr>
              <a:t>Component Architecture</a:t>
            </a:r>
          </a:p>
          <a:p>
            <a:pPr marL="742950" lvl="0" indent="-285750" rtl="0">
              <a:lnSpc>
                <a:spcPct val="100000"/>
              </a:lnSpc>
              <a:spcBef>
                <a:spcPts val="0"/>
              </a:spcBef>
              <a:spcAft>
                <a:spcPts val="200"/>
              </a:spcAft>
              <a:buClr>
                <a:srgbClr val="000000"/>
              </a:buClr>
              <a:buFont typeface="Arial" panose="020B0604020202020204" pitchFamily="34" charset="0"/>
              <a:buChar char="•"/>
            </a:pPr>
            <a:r>
              <a:rPr lang="en" dirty="0">
                <a:solidFill>
                  <a:srgbClr val="000000"/>
                </a:solidFill>
              </a:rPr>
              <a:t>Implementation</a:t>
            </a:r>
          </a:p>
          <a:p>
            <a:pPr marL="1200150" lvl="1" indent="-285750" rtl="0">
              <a:lnSpc>
                <a:spcPct val="100000"/>
              </a:lnSpc>
              <a:spcBef>
                <a:spcPts val="0"/>
              </a:spcBef>
              <a:spcAft>
                <a:spcPts val="200"/>
              </a:spcAft>
              <a:buClr>
                <a:srgbClr val="000000"/>
              </a:buClr>
              <a:buFont typeface="Courier New" panose="02070309020205020404" pitchFamily="49" charset="0"/>
              <a:buChar char="o"/>
            </a:pPr>
            <a:r>
              <a:rPr lang="en" dirty="0">
                <a:solidFill>
                  <a:srgbClr val="000000"/>
                </a:solidFill>
              </a:rPr>
              <a:t>Code &amp; Design</a:t>
            </a:r>
          </a:p>
          <a:p>
            <a:pPr marL="742950" lvl="0" indent="-285750" rtl="0">
              <a:lnSpc>
                <a:spcPct val="100000"/>
              </a:lnSpc>
              <a:spcBef>
                <a:spcPts val="0"/>
              </a:spcBef>
              <a:spcAft>
                <a:spcPts val="200"/>
              </a:spcAft>
              <a:buClr>
                <a:srgbClr val="000000"/>
              </a:buClr>
              <a:buFont typeface="Arial" panose="020B0604020202020204" pitchFamily="34" charset="0"/>
              <a:buChar char="•"/>
            </a:pPr>
            <a:r>
              <a:rPr lang="en" dirty="0">
                <a:solidFill>
                  <a:srgbClr val="000000"/>
                </a:solidFill>
              </a:rPr>
              <a:t>Post Implementation Review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solidFill>
                  <a:srgbClr val="FF0000"/>
                </a:solidFill>
              </a:rPr>
              <a:t>The Problem</a:t>
            </a:r>
          </a:p>
        </p:txBody>
      </p:sp>
      <p:sp>
        <p:nvSpPr>
          <p:cNvPr id="81" name="Shape 8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lnSpc>
                <a:spcPct val="100000"/>
              </a:lnSpc>
              <a:spcBef>
                <a:spcPts val="0"/>
              </a:spcBef>
              <a:spcAft>
                <a:spcPts val="200"/>
              </a:spcAft>
              <a:buClr>
                <a:srgbClr val="000000"/>
              </a:buClr>
              <a:buFont typeface="Arial" panose="020B0604020202020204" pitchFamily="34" charset="0"/>
              <a:buChar char="•"/>
            </a:pPr>
            <a:r>
              <a:rPr lang="en" dirty="0">
                <a:solidFill>
                  <a:srgbClr val="000000"/>
                </a:solidFill>
              </a:rPr>
              <a:t>The Problem</a:t>
            </a:r>
          </a:p>
          <a:p>
            <a:pPr marL="971550" lvl="1" indent="-285750" rtl="0">
              <a:lnSpc>
                <a:spcPct val="100000"/>
              </a:lnSpc>
              <a:spcBef>
                <a:spcPts val="0"/>
              </a:spcBef>
              <a:spcAft>
                <a:spcPts val="200"/>
              </a:spcAft>
              <a:buClr>
                <a:srgbClr val="000000"/>
              </a:buClr>
              <a:buFont typeface="Courier New" panose="02070309020205020404" pitchFamily="49" charset="0"/>
              <a:buChar char="o"/>
            </a:pPr>
            <a:r>
              <a:rPr lang="en" dirty="0">
                <a:solidFill>
                  <a:srgbClr val="000000"/>
                </a:solidFill>
              </a:rPr>
              <a:t>Poor time management, Prioritizing less urgent work</a:t>
            </a:r>
          </a:p>
          <a:p>
            <a:pPr marL="514350" lvl="0" indent="-285750" rtl="0">
              <a:lnSpc>
                <a:spcPct val="100000"/>
              </a:lnSpc>
              <a:spcBef>
                <a:spcPts val="0"/>
              </a:spcBef>
              <a:spcAft>
                <a:spcPts val="200"/>
              </a:spcAft>
              <a:buClr>
                <a:srgbClr val="000000"/>
              </a:buClr>
              <a:buFont typeface="Arial" panose="020B0604020202020204" pitchFamily="34" charset="0"/>
              <a:buChar char="•"/>
            </a:pPr>
            <a:r>
              <a:rPr lang="en" dirty="0">
                <a:solidFill>
                  <a:srgbClr val="000000"/>
                </a:solidFill>
              </a:rPr>
              <a:t>How It Affects You</a:t>
            </a:r>
          </a:p>
          <a:p>
            <a:pPr marL="971550" lvl="1" indent="-285750" rtl="0">
              <a:lnSpc>
                <a:spcPct val="100000"/>
              </a:lnSpc>
              <a:spcBef>
                <a:spcPts val="0"/>
              </a:spcBef>
              <a:spcAft>
                <a:spcPts val="200"/>
              </a:spcAft>
              <a:buClr>
                <a:srgbClr val="000000"/>
              </a:buClr>
              <a:buFont typeface="Courier New" panose="02070309020205020404" pitchFamily="49" charset="0"/>
              <a:buChar char="o"/>
            </a:pPr>
            <a:r>
              <a:rPr lang="en" dirty="0">
                <a:solidFill>
                  <a:srgbClr val="000000"/>
                </a:solidFill>
              </a:rPr>
              <a:t>Less free time, Stress, Lack of Sleep, Frustration</a:t>
            </a:r>
          </a:p>
          <a:p>
            <a:pPr marL="514350" lvl="0" indent="-285750" rtl="0">
              <a:lnSpc>
                <a:spcPct val="100000"/>
              </a:lnSpc>
              <a:spcBef>
                <a:spcPts val="0"/>
              </a:spcBef>
              <a:spcAft>
                <a:spcPts val="200"/>
              </a:spcAft>
              <a:buClr>
                <a:srgbClr val="000000"/>
              </a:buClr>
              <a:buFont typeface="Arial" panose="020B0604020202020204" pitchFamily="34" charset="0"/>
              <a:buChar char="•"/>
            </a:pPr>
            <a:r>
              <a:rPr lang="en" dirty="0">
                <a:solidFill>
                  <a:srgbClr val="000000"/>
                </a:solidFill>
              </a:rPr>
              <a:t>How It Affects Your Work</a:t>
            </a:r>
          </a:p>
          <a:p>
            <a:pPr marL="971550" lvl="1" indent="-285750" rtl="0">
              <a:lnSpc>
                <a:spcPct val="100000"/>
              </a:lnSpc>
              <a:spcBef>
                <a:spcPts val="0"/>
              </a:spcBef>
              <a:spcAft>
                <a:spcPts val="200"/>
              </a:spcAft>
              <a:buClr>
                <a:srgbClr val="000000"/>
              </a:buClr>
              <a:buFont typeface="Courier New" panose="02070309020205020404" pitchFamily="49" charset="0"/>
              <a:buChar char="o"/>
            </a:pPr>
            <a:r>
              <a:rPr lang="en" dirty="0">
                <a:solidFill>
                  <a:srgbClr val="000000"/>
                </a:solidFill>
              </a:rPr>
              <a:t>Work can be rushed, low quality, or late</a:t>
            </a:r>
          </a:p>
          <a:p>
            <a:pPr marL="971550" lvl="1" indent="-285750" rtl="0">
              <a:lnSpc>
                <a:spcPct val="100000"/>
              </a:lnSpc>
              <a:spcBef>
                <a:spcPts val="0"/>
              </a:spcBef>
              <a:spcAft>
                <a:spcPts val="200"/>
              </a:spcAft>
              <a:buClr>
                <a:srgbClr val="000000"/>
              </a:buClr>
              <a:buFont typeface="Courier New" panose="02070309020205020404" pitchFamily="49" charset="0"/>
              <a:buChar char="o"/>
            </a:pPr>
            <a:r>
              <a:rPr lang="en" dirty="0">
                <a:solidFill>
                  <a:srgbClr val="000000"/>
                </a:solidFill>
              </a:rPr>
              <a:t>Less work done overall</a:t>
            </a:r>
          </a:p>
          <a:p>
            <a:pPr marL="514350" lvl="0" indent="-285750">
              <a:lnSpc>
                <a:spcPct val="100000"/>
              </a:lnSpc>
              <a:spcAft>
                <a:spcPts val="200"/>
              </a:spcAft>
              <a:buClr>
                <a:srgbClr val="000000"/>
              </a:buClr>
              <a:buFont typeface="Arial" panose="020B0604020202020204" pitchFamily="34" charset="0"/>
              <a:buChar char="•"/>
            </a:pPr>
            <a:r>
              <a:rPr lang="en" dirty="0">
                <a:solidFill>
                  <a:srgbClr val="000000"/>
                </a:solidFill>
              </a:rPr>
              <a:t>What You Need to Do</a:t>
            </a:r>
          </a:p>
          <a:p>
            <a:pPr marL="971550" lvl="1" indent="-285750">
              <a:lnSpc>
                <a:spcPct val="100000"/>
              </a:lnSpc>
              <a:spcAft>
                <a:spcPts val="200"/>
              </a:spcAft>
              <a:buClr>
                <a:srgbClr val="000000"/>
              </a:buClr>
              <a:buFont typeface="Courier New" panose="02070309020205020404" pitchFamily="49" charset="0"/>
              <a:buChar char="o"/>
            </a:pPr>
            <a:r>
              <a:rPr lang="en" dirty="0">
                <a:solidFill>
                  <a:srgbClr val="000000"/>
                </a:solidFill>
              </a:rPr>
              <a:t>Balance your Activities</a:t>
            </a:r>
          </a:p>
          <a:p>
            <a:pPr marL="971550" lvl="1" indent="-285750">
              <a:lnSpc>
                <a:spcPct val="100000"/>
              </a:lnSpc>
              <a:spcAft>
                <a:spcPts val="200"/>
              </a:spcAft>
              <a:buClr>
                <a:srgbClr val="000000"/>
              </a:buClr>
              <a:buFont typeface="Courier New" panose="02070309020205020404" pitchFamily="49" charset="0"/>
              <a:buChar char="o"/>
            </a:pPr>
            <a:r>
              <a:rPr lang="en" dirty="0">
                <a:solidFill>
                  <a:srgbClr val="000000"/>
                </a:solidFill>
              </a:rPr>
              <a:t>Stay ahead of your work</a:t>
            </a:r>
          </a:p>
          <a:p>
            <a:pPr marL="971550" lvl="1" indent="-285750">
              <a:lnSpc>
                <a:spcPct val="100000"/>
              </a:lnSpc>
              <a:spcAft>
                <a:spcPts val="200"/>
              </a:spcAft>
              <a:buClr>
                <a:srgbClr val="000000"/>
              </a:buClr>
              <a:buFont typeface="Courier New" panose="02070309020205020404" pitchFamily="49" charset="0"/>
              <a:buChar char="o"/>
            </a:pPr>
            <a:r>
              <a:rPr lang="en" dirty="0">
                <a:solidFill>
                  <a:srgbClr val="000000"/>
                </a:solidFill>
              </a:rPr>
              <a:t>Use your time effectively</a:t>
            </a:r>
          </a:p>
          <a:p>
            <a:pPr marL="685800" lvl="1" rtl="0">
              <a:lnSpc>
                <a:spcPct val="100000"/>
              </a:lnSpc>
              <a:spcBef>
                <a:spcPts val="0"/>
              </a:spcBef>
              <a:spcAft>
                <a:spcPts val="200"/>
              </a:spcAft>
              <a:buClr>
                <a:srgbClr val="000000"/>
              </a:buClr>
            </a:pPr>
            <a:endParaRPr lang="en"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solidFill>
                  <a:srgbClr val="FF0000"/>
                </a:solidFill>
              </a:rPr>
              <a:t>The Solution: Taskr</a:t>
            </a:r>
          </a:p>
        </p:txBody>
      </p:sp>
      <p:sp>
        <p:nvSpPr>
          <p:cNvPr id="87" name="Shape 87"/>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742950" marR="0" lvl="0" indent="-285750" algn="l" rtl="0">
              <a:lnSpc>
                <a:spcPct val="100000"/>
              </a:lnSpc>
              <a:spcBef>
                <a:spcPts val="0"/>
              </a:spcBef>
              <a:spcAft>
                <a:spcPts val="200"/>
              </a:spcAft>
              <a:buClr>
                <a:srgbClr val="000000"/>
              </a:buClr>
              <a:buSzPct val="100000"/>
              <a:buFont typeface="Arial" panose="020B0604020202020204" pitchFamily="34" charset="0"/>
              <a:buChar char="•"/>
            </a:pPr>
            <a:r>
              <a:rPr lang="en" dirty="0">
                <a:solidFill>
                  <a:srgbClr val="000000"/>
                </a:solidFill>
              </a:rPr>
              <a:t>Task and Schedule Manager</a:t>
            </a:r>
          </a:p>
          <a:p>
            <a:pPr marL="285750" marR="0" lvl="0" indent="-285750" algn="l" rtl="0">
              <a:lnSpc>
                <a:spcPct val="100000"/>
              </a:lnSpc>
              <a:spcBef>
                <a:spcPts val="0"/>
              </a:spcBef>
              <a:spcAft>
                <a:spcPts val="200"/>
              </a:spcAft>
              <a:buFont typeface="Arial" panose="020B0604020202020204" pitchFamily="34" charset="0"/>
              <a:buChar char="•"/>
            </a:pPr>
            <a:endParaRPr dirty="0">
              <a:solidFill>
                <a:srgbClr val="000000"/>
              </a:solidFill>
            </a:endParaRPr>
          </a:p>
          <a:p>
            <a:pPr marL="742950" lvl="0" indent="-285750" rtl="0">
              <a:lnSpc>
                <a:spcPct val="100000"/>
              </a:lnSpc>
              <a:spcBef>
                <a:spcPts val="0"/>
              </a:spcBef>
              <a:spcAft>
                <a:spcPts val="200"/>
              </a:spcAft>
              <a:buClr>
                <a:srgbClr val="000000"/>
              </a:buClr>
              <a:buFont typeface="Arial" panose="020B0604020202020204" pitchFamily="34" charset="0"/>
              <a:buChar char="•"/>
            </a:pPr>
            <a:r>
              <a:rPr lang="en" dirty="0">
                <a:solidFill>
                  <a:srgbClr val="000000"/>
                </a:solidFill>
              </a:rPr>
              <a:t>Tasks</a:t>
            </a:r>
          </a:p>
          <a:p>
            <a:pPr marL="1200150" lvl="1" indent="-285750" rtl="0">
              <a:lnSpc>
                <a:spcPct val="100000"/>
              </a:lnSpc>
              <a:spcBef>
                <a:spcPts val="0"/>
              </a:spcBef>
              <a:spcAft>
                <a:spcPts val="200"/>
              </a:spcAft>
              <a:buClr>
                <a:srgbClr val="000000"/>
              </a:buClr>
              <a:buSzPct val="100000"/>
              <a:buFont typeface="Courier New" panose="02070309020205020404" pitchFamily="49" charset="0"/>
              <a:buChar char="o"/>
            </a:pPr>
            <a:r>
              <a:rPr lang="en" sz="1500" dirty="0">
                <a:solidFill>
                  <a:srgbClr val="000000"/>
                </a:solidFill>
              </a:rPr>
              <a:t>Importance, Urgency, Duration, Desirability</a:t>
            </a:r>
          </a:p>
          <a:p>
            <a:pPr marL="742950" lvl="0" indent="-285750" rtl="0">
              <a:lnSpc>
                <a:spcPct val="100000"/>
              </a:lnSpc>
              <a:spcBef>
                <a:spcPts val="0"/>
              </a:spcBef>
              <a:spcAft>
                <a:spcPts val="200"/>
              </a:spcAft>
              <a:buClr>
                <a:srgbClr val="000000"/>
              </a:buClr>
              <a:buFont typeface="Arial" panose="020B0604020202020204" pitchFamily="34" charset="0"/>
              <a:buChar char="•"/>
            </a:pPr>
            <a:r>
              <a:rPr lang="en" dirty="0">
                <a:solidFill>
                  <a:srgbClr val="000000"/>
                </a:solidFill>
              </a:rPr>
              <a:t>Schedules</a:t>
            </a:r>
          </a:p>
          <a:p>
            <a:pPr marL="1200150" lvl="1" indent="-285750" rtl="0">
              <a:lnSpc>
                <a:spcPct val="100000"/>
              </a:lnSpc>
              <a:spcBef>
                <a:spcPts val="0"/>
              </a:spcBef>
              <a:spcAft>
                <a:spcPts val="200"/>
              </a:spcAft>
              <a:buClr>
                <a:srgbClr val="000000"/>
              </a:buClr>
              <a:buSzPct val="100000"/>
              <a:buFont typeface="Courier New" panose="02070309020205020404" pitchFamily="49" charset="0"/>
              <a:buChar char="o"/>
            </a:pPr>
            <a:r>
              <a:rPr lang="en" sz="1500" dirty="0">
                <a:solidFill>
                  <a:srgbClr val="000000"/>
                </a:solidFill>
              </a:rPr>
              <a:t>Generated for User</a:t>
            </a:r>
          </a:p>
          <a:p>
            <a:pPr marL="1200150" lvl="1" indent="-285750" rtl="0">
              <a:lnSpc>
                <a:spcPct val="100000"/>
              </a:lnSpc>
              <a:spcBef>
                <a:spcPts val="0"/>
              </a:spcBef>
              <a:spcAft>
                <a:spcPts val="200"/>
              </a:spcAft>
              <a:buClr>
                <a:srgbClr val="000000"/>
              </a:buClr>
              <a:buSzPct val="100000"/>
              <a:buFont typeface="Courier New" panose="02070309020205020404" pitchFamily="49" charset="0"/>
              <a:buChar char="o"/>
            </a:pPr>
            <a:r>
              <a:rPr lang="en" sz="1500" dirty="0">
                <a:solidFill>
                  <a:srgbClr val="000000"/>
                </a:solidFill>
              </a:rPr>
              <a:t>Weekly or Date-Specific</a:t>
            </a:r>
          </a:p>
          <a:p>
            <a:pPr marL="742950" lvl="0" indent="-285750" rtl="0">
              <a:lnSpc>
                <a:spcPct val="100000"/>
              </a:lnSpc>
              <a:spcBef>
                <a:spcPts val="0"/>
              </a:spcBef>
              <a:spcAft>
                <a:spcPts val="200"/>
              </a:spcAft>
              <a:buClr>
                <a:srgbClr val="000000"/>
              </a:buClr>
              <a:buFont typeface="Arial" panose="020B0604020202020204" pitchFamily="34" charset="0"/>
              <a:buChar char="•"/>
            </a:pPr>
            <a:r>
              <a:rPr lang="en" dirty="0">
                <a:solidFill>
                  <a:srgbClr val="000000"/>
                </a:solidFill>
              </a:rPr>
              <a:t>Taskr</a:t>
            </a:r>
          </a:p>
          <a:p>
            <a:pPr marL="1200150" lvl="1" indent="-285750" rtl="0">
              <a:lnSpc>
                <a:spcPct val="100000"/>
              </a:lnSpc>
              <a:spcBef>
                <a:spcPts val="0"/>
              </a:spcBef>
              <a:spcAft>
                <a:spcPts val="200"/>
              </a:spcAft>
              <a:buClr>
                <a:srgbClr val="000000"/>
              </a:buClr>
              <a:buSzPct val="100000"/>
              <a:buFont typeface="Courier New" panose="02070309020205020404" pitchFamily="49" charset="0"/>
              <a:buChar char="o"/>
            </a:pPr>
            <a:r>
              <a:rPr lang="en" sz="1500" dirty="0">
                <a:solidFill>
                  <a:srgbClr val="000000"/>
                </a:solidFill>
              </a:rPr>
              <a:t>Increase time efficiency</a:t>
            </a:r>
          </a:p>
          <a:p>
            <a:pPr marL="1200150" lvl="1" indent="-285750" rtl="0">
              <a:lnSpc>
                <a:spcPct val="100000"/>
              </a:lnSpc>
              <a:spcBef>
                <a:spcPts val="0"/>
              </a:spcBef>
              <a:spcAft>
                <a:spcPts val="200"/>
              </a:spcAft>
              <a:buClr>
                <a:srgbClr val="000000"/>
              </a:buClr>
              <a:buSzPct val="100000"/>
              <a:buFont typeface="Courier New" panose="02070309020205020404" pitchFamily="49" charset="0"/>
              <a:buChar char="o"/>
            </a:pPr>
            <a:r>
              <a:rPr lang="en" sz="1500" dirty="0">
                <a:solidFill>
                  <a:srgbClr val="000000"/>
                </a:solidFill>
              </a:rPr>
              <a:t>Increase work quality</a:t>
            </a:r>
          </a:p>
          <a:p>
            <a:pPr marL="1200150" lvl="1" indent="-285750" rtl="0">
              <a:lnSpc>
                <a:spcPct val="100000"/>
              </a:lnSpc>
              <a:spcBef>
                <a:spcPts val="0"/>
              </a:spcBef>
              <a:spcAft>
                <a:spcPts val="200"/>
              </a:spcAft>
              <a:buClr>
                <a:srgbClr val="000000"/>
              </a:buClr>
              <a:buSzPct val="100000"/>
              <a:buFont typeface="Courier New" panose="02070309020205020404" pitchFamily="49" charset="0"/>
              <a:buChar char="o"/>
            </a:pPr>
            <a:r>
              <a:rPr lang="en" sz="1500" dirty="0">
                <a:solidFill>
                  <a:srgbClr val="000000"/>
                </a:solidFill>
              </a:rPr>
              <a:t>For School, Business, and Personal environments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solidFill>
                  <a:srgbClr val="FF0000"/>
                </a:solidFill>
              </a:rPr>
              <a:t>Requirements</a:t>
            </a:r>
          </a:p>
        </p:txBody>
      </p:sp>
      <p:sp>
        <p:nvSpPr>
          <p:cNvPr id="93" name="Shape 9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742950" marR="0" lvl="0" indent="-285750" algn="l" rtl="0">
              <a:lnSpc>
                <a:spcPct val="100000"/>
              </a:lnSpc>
              <a:spcBef>
                <a:spcPts val="0"/>
              </a:spcBef>
              <a:spcAft>
                <a:spcPts val="200"/>
              </a:spcAft>
              <a:buClr>
                <a:srgbClr val="000000"/>
              </a:buClr>
              <a:buSzPct val="100000"/>
              <a:buFont typeface="Arial" panose="020B0604020202020204" pitchFamily="34" charset="0"/>
              <a:buChar char="•"/>
            </a:pPr>
            <a:r>
              <a:rPr lang="en" sz="1500" dirty="0">
                <a:solidFill>
                  <a:srgbClr val="000000"/>
                </a:solidFill>
              </a:rPr>
              <a:t>Users must be able to:</a:t>
            </a:r>
          </a:p>
          <a:p>
            <a:pPr marL="1200150" marR="0" lvl="1" indent="-285750" algn="l" rtl="0">
              <a:lnSpc>
                <a:spcPct val="100000"/>
              </a:lnSpc>
              <a:spcBef>
                <a:spcPts val="0"/>
              </a:spcBef>
              <a:spcAft>
                <a:spcPts val="200"/>
              </a:spcAft>
              <a:buClr>
                <a:srgbClr val="000000"/>
              </a:buClr>
              <a:buSzPct val="100000"/>
              <a:buFont typeface="Courier New" panose="02070309020205020404" pitchFamily="49" charset="0"/>
              <a:buChar char="o"/>
            </a:pPr>
            <a:r>
              <a:rPr lang="en" sz="1500" dirty="0">
                <a:solidFill>
                  <a:srgbClr val="000000"/>
                </a:solidFill>
              </a:rPr>
              <a:t>Create, Modify, and Delete Tasks &amp; Schedules</a:t>
            </a:r>
          </a:p>
          <a:p>
            <a:pPr marL="1200150" marR="0" lvl="1" indent="-285750" algn="l" rtl="0">
              <a:lnSpc>
                <a:spcPct val="100000"/>
              </a:lnSpc>
              <a:spcBef>
                <a:spcPts val="0"/>
              </a:spcBef>
              <a:spcAft>
                <a:spcPts val="200"/>
              </a:spcAft>
              <a:buClr>
                <a:srgbClr val="000000"/>
              </a:buClr>
              <a:buSzPct val="100000"/>
              <a:buFont typeface="Courier New" panose="02070309020205020404" pitchFamily="49" charset="0"/>
              <a:buChar char="o"/>
            </a:pPr>
            <a:r>
              <a:rPr lang="en" sz="1500" dirty="0">
                <a:solidFill>
                  <a:srgbClr val="000000"/>
                </a:solidFill>
              </a:rPr>
              <a:t>View the List of Tasks or Schedules</a:t>
            </a:r>
          </a:p>
          <a:p>
            <a:pPr marL="1200150" marR="0" lvl="1" indent="-285750" algn="l" rtl="0">
              <a:lnSpc>
                <a:spcPct val="100000"/>
              </a:lnSpc>
              <a:spcBef>
                <a:spcPts val="0"/>
              </a:spcBef>
              <a:spcAft>
                <a:spcPts val="200"/>
              </a:spcAft>
              <a:buClr>
                <a:srgbClr val="000000"/>
              </a:buClr>
              <a:buSzPct val="100000"/>
              <a:buFont typeface="Courier New" panose="02070309020205020404" pitchFamily="49" charset="0"/>
              <a:buChar char="o"/>
            </a:pPr>
            <a:r>
              <a:rPr lang="en" sz="1500" dirty="0">
                <a:solidFill>
                  <a:srgbClr val="000000"/>
                </a:solidFill>
              </a:rPr>
              <a:t>Modify System Options</a:t>
            </a:r>
          </a:p>
          <a:p>
            <a:pPr marL="742950" marR="0" lvl="0" indent="-285750" algn="l" rtl="0">
              <a:lnSpc>
                <a:spcPct val="100000"/>
              </a:lnSpc>
              <a:spcBef>
                <a:spcPts val="0"/>
              </a:spcBef>
              <a:spcAft>
                <a:spcPts val="200"/>
              </a:spcAft>
              <a:buClr>
                <a:srgbClr val="000000"/>
              </a:buClr>
              <a:buSzPct val="100000"/>
              <a:buFont typeface="Arial" panose="020B0604020202020204" pitchFamily="34" charset="0"/>
              <a:buChar char="•"/>
            </a:pPr>
            <a:r>
              <a:rPr lang="en" sz="1500" dirty="0">
                <a:solidFill>
                  <a:srgbClr val="000000"/>
                </a:solidFill>
              </a:rPr>
              <a:t>The System must be able to:</a:t>
            </a:r>
          </a:p>
          <a:p>
            <a:pPr marL="1200150" marR="0" lvl="1" indent="-285750" algn="l" rtl="0">
              <a:lnSpc>
                <a:spcPct val="100000"/>
              </a:lnSpc>
              <a:spcBef>
                <a:spcPts val="0"/>
              </a:spcBef>
              <a:spcAft>
                <a:spcPts val="200"/>
              </a:spcAft>
              <a:buClr>
                <a:srgbClr val="000000"/>
              </a:buClr>
              <a:buSzPct val="100000"/>
              <a:buFont typeface="Courier New" panose="02070309020205020404" pitchFamily="49" charset="0"/>
              <a:buChar char="o"/>
            </a:pPr>
            <a:r>
              <a:rPr lang="en" sz="1500" dirty="0">
                <a:solidFill>
                  <a:srgbClr val="000000"/>
                </a:solidFill>
              </a:rPr>
              <a:t>Generate a Schedule based on the User’s needs</a:t>
            </a:r>
          </a:p>
          <a:p>
            <a:pPr marL="1200150" marR="0" lvl="1" indent="-285750" algn="l" rtl="0">
              <a:lnSpc>
                <a:spcPct val="100000"/>
              </a:lnSpc>
              <a:spcBef>
                <a:spcPts val="0"/>
              </a:spcBef>
              <a:spcAft>
                <a:spcPts val="200"/>
              </a:spcAft>
              <a:buClr>
                <a:srgbClr val="000000"/>
              </a:buClr>
              <a:buSzPct val="100000"/>
              <a:buFont typeface="Courier New" panose="02070309020205020404" pitchFamily="49" charset="0"/>
              <a:buChar char="o"/>
            </a:pPr>
            <a:r>
              <a:rPr lang="en" sz="1500" dirty="0">
                <a:solidFill>
                  <a:srgbClr val="000000"/>
                </a:solidFill>
              </a:rPr>
              <a:t>Adapt to User activity</a:t>
            </a:r>
          </a:p>
          <a:p>
            <a:pPr marL="1657350" marR="0" lvl="2" indent="-285750" algn="l" rtl="0">
              <a:lnSpc>
                <a:spcPct val="100000"/>
              </a:lnSpc>
              <a:spcBef>
                <a:spcPts val="0"/>
              </a:spcBef>
              <a:spcAft>
                <a:spcPts val="200"/>
              </a:spcAft>
              <a:buClr>
                <a:srgbClr val="000000"/>
              </a:buClr>
              <a:buSzPct val="100000"/>
              <a:buFont typeface="Wingdings" panose="05000000000000000000" pitchFamily="2" charset="2"/>
              <a:buChar char="§"/>
            </a:pPr>
            <a:r>
              <a:rPr lang="en" sz="1500" dirty="0">
                <a:solidFill>
                  <a:srgbClr val="000000"/>
                </a:solidFill>
              </a:rPr>
              <a:t>Users are not forced to follow the Schedule</a:t>
            </a:r>
          </a:p>
          <a:p>
            <a:pPr marL="1200150" marR="0" lvl="1" indent="-285750" algn="l" rtl="0">
              <a:lnSpc>
                <a:spcPct val="100000"/>
              </a:lnSpc>
              <a:spcBef>
                <a:spcPts val="0"/>
              </a:spcBef>
              <a:spcAft>
                <a:spcPts val="200"/>
              </a:spcAft>
              <a:buClr>
                <a:srgbClr val="000000"/>
              </a:buClr>
              <a:buSzPct val="100000"/>
              <a:buFont typeface="Courier New" panose="02070309020205020404" pitchFamily="49" charset="0"/>
              <a:buChar char="o"/>
            </a:pPr>
            <a:r>
              <a:rPr lang="en" sz="1500" dirty="0">
                <a:solidFill>
                  <a:srgbClr val="000000"/>
                </a:solidFill>
              </a:rPr>
              <a:t>Notify the User about upcoming Tasks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solidFill>
                  <a:srgbClr val="FF0000"/>
                </a:solidFill>
              </a:rPr>
              <a:t>Use Cases</a:t>
            </a:r>
          </a:p>
        </p:txBody>
      </p:sp>
      <p:pic>
        <p:nvPicPr>
          <p:cNvPr id="99" name="Shape 99"/>
          <p:cNvPicPr preferRelativeResize="0"/>
          <p:nvPr/>
        </p:nvPicPr>
        <p:blipFill>
          <a:blip r:embed="rId3">
            <a:alphaModFix/>
          </a:blip>
          <a:stretch>
            <a:fillRect/>
          </a:stretch>
        </p:blipFill>
        <p:spPr>
          <a:xfrm>
            <a:off x="152400" y="1304825"/>
            <a:ext cx="8677285" cy="36862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solidFill>
                  <a:srgbClr val="FF0000"/>
                </a:solidFill>
              </a:rPr>
              <a:t>Deployment Architecture</a:t>
            </a:r>
          </a:p>
        </p:txBody>
      </p:sp>
      <p:pic>
        <p:nvPicPr>
          <p:cNvPr id="105" name="Shape 105"/>
          <p:cNvPicPr preferRelativeResize="0"/>
          <p:nvPr/>
        </p:nvPicPr>
        <p:blipFill>
          <a:blip r:embed="rId3">
            <a:alphaModFix/>
          </a:blip>
          <a:stretch>
            <a:fillRect/>
          </a:stretch>
        </p:blipFill>
        <p:spPr>
          <a:xfrm>
            <a:off x="1378975" y="1307837"/>
            <a:ext cx="6386050" cy="2527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solidFill>
                  <a:srgbClr val="FF0000"/>
                </a:solidFill>
              </a:rPr>
              <a:t>Sequence Diagram</a:t>
            </a:r>
          </a:p>
        </p:txBody>
      </p:sp>
      <p:sp>
        <p:nvSpPr>
          <p:cNvPr id="111" name="Shape 111"/>
          <p:cNvSpPr txBox="1">
            <a:spLocks noGrp="1"/>
          </p:cNvSpPr>
          <p:nvPr>
            <p:ph type="body" idx="1"/>
          </p:nvPr>
        </p:nvSpPr>
        <p:spPr>
          <a:xfrm>
            <a:off x="311700" y="1266325"/>
            <a:ext cx="4498800" cy="3302700"/>
          </a:xfrm>
          <a:prstGeom prst="rect">
            <a:avLst/>
          </a:prstGeom>
        </p:spPr>
        <p:txBody>
          <a:bodyPr lIns="91425" tIns="91425" rIns="91425" bIns="91425" anchor="t" anchorCtr="0">
            <a:noAutofit/>
          </a:bodyPr>
          <a:lstStyle/>
          <a:p>
            <a:pPr marL="742950" marR="0" lvl="0" indent="-285750" algn="l" rtl="0">
              <a:lnSpc>
                <a:spcPct val="100000"/>
              </a:lnSpc>
              <a:spcBef>
                <a:spcPts val="0"/>
              </a:spcBef>
              <a:spcAft>
                <a:spcPts val="200"/>
              </a:spcAft>
              <a:buClr>
                <a:srgbClr val="000000"/>
              </a:buClr>
              <a:buSzPct val="120000"/>
              <a:buFont typeface="Arial" panose="020B0604020202020204" pitchFamily="34" charset="0"/>
              <a:buChar char="•"/>
            </a:pPr>
            <a:r>
              <a:rPr lang="en" sz="1500" dirty="0">
                <a:solidFill>
                  <a:srgbClr val="000000"/>
                </a:solidFill>
              </a:rPr>
              <a:t>Typical Event:</a:t>
            </a:r>
          </a:p>
          <a:p>
            <a:pPr marL="1200150" marR="0" lvl="1" indent="-285750" algn="l" rtl="0">
              <a:lnSpc>
                <a:spcPct val="100000"/>
              </a:lnSpc>
              <a:spcBef>
                <a:spcPts val="0"/>
              </a:spcBef>
              <a:spcAft>
                <a:spcPts val="200"/>
              </a:spcAft>
              <a:buClr>
                <a:srgbClr val="000000"/>
              </a:buClr>
              <a:buSzPct val="120000"/>
              <a:buFont typeface="Courier New" panose="02070309020205020404" pitchFamily="49" charset="0"/>
              <a:buChar char="o"/>
            </a:pPr>
            <a:r>
              <a:rPr lang="en" sz="1500" dirty="0">
                <a:solidFill>
                  <a:srgbClr val="000000"/>
                </a:solidFill>
              </a:rPr>
              <a:t>A User make a request</a:t>
            </a:r>
          </a:p>
          <a:p>
            <a:pPr marL="1200150" marR="0" lvl="1" indent="-285750" algn="l" rtl="0">
              <a:lnSpc>
                <a:spcPct val="100000"/>
              </a:lnSpc>
              <a:spcBef>
                <a:spcPts val="0"/>
              </a:spcBef>
              <a:spcAft>
                <a:spcPts val="200"/>
              </a:spcAft>
              <a:buClr>
                <a:srgbClr val="000000"/>
              </a:buClr>
              <a:buSzPct val="100000"/>
              <a:buFont typeface="Courier New" panose="02070309020205020404" pitchFamily="49" charset="0"/>
              <a:buChar char="o"/>
            </a:pPr>
            <a:r>
              <a:rPr lang="en" sz="1500" dirty="0">
                <a:solidFill>
                  <a:srgbClr val="000000"/>
                </a:solidFill>
              </a:rPr>
              <a:t>The Server forwards the request</a:t>
            </a:r>
          </a:p>
          <a:p>
            <a:pPr marL="1200150" marR="0" lvl="1" indent="-285750" algn="l" rtl="0">
              <a:lnSpc>
                <a:spcPct val="100000"/>
              </a:lnSpc>
              <a:spcBef>
                <a:spcPts val="0"/>
              </a:spcBef>
              <a:spcAft>
                <a:spcPts val="200"/>
              </a:spcAft>
              <a:buClr>
                <a:srgbClr val="000000"/>
              </a:buClr>
              <a:buSzPct val="100000"/>
              <a:buFont typeface="Courier New" panose="02070309020205020404" pitchFamily="49" charset="0"/>
              <a:buChar char="o"/>
            </a:pPr>
            <a:r>
              <a:rPr lang="en" sz="1500" dirty="0">
                <a:solidFill>
                  <a:srgbClr val="000000"/>
                </a:solidFill>
              </a:rPr>
              <a:t>The Database handles the request</a:t>
            </a:r>
          </a:p>
          <a:p>
            <a:pPr marL="1200150" marR="0" lvl="1" indent="-285750" algn="l" rtl="0">
              <a:lnSpc>
                <a:spcPct val="100000"/>
              </a:lnSpc>
              <a:spcBef>
                <a:spcPts val="0"/>
              </a:spcBef>
              <a:spcAft>
                <a:spcPts val="200"/>
              </a:spcAft>
              <a:buClr>
                <a:srgbClr val="000000"/>
              </a:buClr>
              <a:buSzPct val="100000"/>
              <a:buFont typeface="Courier New" panose="02070309020205020404" pitchFamily="49" charset="0"/>
              <a:buChar char="o"/>
            </a:pPr>
            <a:r>
              <a:rPr lang="en" sz="1500" dirty="0">
                <a:solidFill>
                  <a:srgbClr val="000000"/>
                </a:solidFill>
              </a:rPr>
              <a:t>The Interface displays the result</a:t>
            </a:r>
          </a:p>
        </p:txBody>
      </p:sp>
      <p:pic>
        <p:nvPicPr>
          <p:cNvPr id="112" name="Shape 112"/>
          <p:cNvPicPr preferRelativeResize="0"/>
          <p:nvPr/>
        </p:nvPicPr>
        <p:blipFill>
          <a:blip r:embed="rId3">
            <a:alphaModFix/>
          </a:blip>
          <a:stretch>
            <a:fillRect/>
          </a:stretch>
        </p:blipFill>
        <p:spPr>
          <a:xfrm>
            <a:off x="4868925" y="445025"/>
            <a:ext cx="3963374" cy="46058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solidFill>
                  <a:srgbClr val="FF0000"/>
                </a:solidFill>
              </a:rPr>
              <a:t>Component Architecture</a:t>
            </a:r>
          </a:p>
        </p:txBody>
      </p:sp>
      <p:pic>
        <p:nvPicPr>
          <p:cNvPr id="118" name="Shape 118"/>
          <p:cNvPicPr preferRelativeResize="0"/>
          <p:nvPr/>
        </p:nvPicPr>
        <p:blipFill>
          <a:blip r:embed="rId3">
            <a:alphaModFix/>
          </a:blip>
          <a:stretch>
            <a:fillRect/>
          </a:stretch>
        </p:blipFill>
        <p:spPr>
          <a:xfrm>
            <a:off x="1975800" y="1152425"/>
            <a:ext cx="5192405" cy="3686274"/>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832</Words>
  <Application>Microsoft Office PowerPoint</Application>
  <PresentationFormat>On-screen Show (16:9)</PresentationFormat>
  <Paragraphs>128</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Courier New</vt:lpstr>
      <vt:lpstr>Alegreya</vt:lpstr>
      <vt:lpstr>PT Sans Narrow</vt:lpstr>
      <vt:lpstr>Open Sans</vt:lpstr>
      <vt:lpstr>Wingdings</vt:lpstr>
      <vt:lpstr>Arial</vt:lpstr>
      <vt:lpstr>tropic</vt:lpstr>
      <vt:lpstr>Task</vt:lpstr>
      <vt:lpstr>Overview</vt:lpstr>
      <vt:lpstr>The Problem</vt:lpstr>
      <vt:lpstr>The Solution: Taskr</vt:lpstr>
      <vt:lpstr>Requirements</vt:lpstr>
      <vt:lpstr>Use Cases</vt:lpstr>
      <vt:lpstr>Deployment Architecture</vt:lpstr>
      <vt:lpstr>Sequence Diagram</vt:lpstr>
      <vt:lpstr>Component Architecture</vt:lpstr>
      <vt:lpstr>Implementation - Input Requirements</vt:lpstr>
      <vt:lpstr>Implementation - Priority Calculation [Graph]</vt:lpstr>
      <vt:lpstr>Implementation - Schedule Generation</vt:lpstr>
      <vt:lpstr>Future Work</vt:lpstr>
      <vt:lpstr>Post-Implementation Review</vt:lpstr>
      <vt:lpstr>Conclusion - Why Taskr?</vt:lpstr>
      <vt:lpstr>Questions /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dc:title>
  <cp:lastModifiedBy>Franky Cen</cp:lastModifiedBy>
  <cp:revision>2</cp:revision>
  <dcterms:modified xsi:type="dcterms:W3CDTF">2016-12-14T07:35:32Z</dcterms:modified>
</cp:coreProperties>
</file>