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57" r:id="rId7"/>
    <p:sldId id="258" r:id="rId8"/>
    <p:sldId id="269" r:id="rId9"/>
    <p:sldId id="260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73" d="100"/>
          <a:sy n="73" d="100"/>
        </p:scale>
        <p:origin x="507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C8E7-6DC8-4833-8D6A-1862B7527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1D838-B5FC-4256-8660-963E91D2D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268AE-A8E5-4D7C-89BF-9C6FB020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AE0E-AC20-437E-93EB-BF2FA37E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BA20-587E-4367-AC73-CAEB58BD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87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D76E-CB78-411E-9EFD-26610FAE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FE610-BA9F-40AA-8732-0D2F8A917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E6D3-4C84-4F9D-BEDE-9F557014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1620E-D800-470E-85B9-46A8BE03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68DE-8C03-4A5D-AD63-92E66F76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96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03736-D70D-4559-9B27-AAB1139B0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0A83D-ABB2-42AF-8DB7-46DE127AC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F17CA-C834-4EC5-BD63-FCF0DA7F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2ADA0-CBBE-46C6-A659-8FFA8643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A4C3-1AE6-4E7C-86BE-1A2A7831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35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943-C47D-469E-B2ED-DAFC7DD2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8313-3BE9-43E7-9124-3BBCC3FC1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D2DFF-C9A8-4ED6-8654-361FCFE2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E6C4-F62E-4B2D-9DDF-7BE14C5C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41BB-F467-4066-8E2C-19AF4814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55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C773-9534-49DC-AFD9-8FDE2EC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5335C-6554-4619-8BB2-88E8D2E4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47076-6BDB-4DE8-9935-E63C12C8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73CA6-122A-402A-8A05-C2947D9A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DC05-DA42-46F0-8906-6EA66CE6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46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747A-2AA0-4897-8153-92F2E05D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10B1-EDE7-410F-BFF0-13D692FD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311DC-0471-4C05-8C7A-A8D1BBDE8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DBCB8-493F-4420-9E05-0DE0AB61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C7000-DB4A-467A-A45F-467A8A44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CFA6-1EFC-40CF-ADD2-AFA471EB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39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5E01-EB18-4075-97E4-11DDAA7F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91856-4A14-4094-A817-9841971C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DC93-6604-45AE-9BD5-AF1ED76C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BCE96-BEFB-4B63-946C-1B6941DFE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37C09-C7FC-455E-9B8B-3996AE794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9FEC1-95AF-43B2-9D94-951EDECD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2A3E6-7DF4-480F-8B76-A3383DFC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6A4B-E552-468A-91AF-8FC8A6F6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61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1699-9F5F-4E0D-8A27-A0EA16A2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4827-817D-4689-A12C-C56D7697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18C25-EC57-42DE-964C-C45F937D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2DBF8-6D8E-49C6-8B2D-5FCB4DF0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314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F1794-8312-4253-A40A-EEA8D818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515837-40BD-4653-8809-04CC6C49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C39AC-A828-4308-A3D1-3C7AE6A7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8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575A-DF00-4494-96F5-9BFCA64F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D92A7-3EA2-4656-BFAE-D65F10D4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EA848-6CAE-4401-A131-E2728542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AA83-96F1-4523-AE49-97B47E30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75D05-F9FB-49C6-B74A-D7332347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D910-C4D2-4256-A1CA-39EFE031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3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0EAA-4A86-4B3A-A4D9-19C11693A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DA5BC-ECF8-4106-A286-0304CA07B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71585-87D2-43B2-B43A-142985262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08BED-71F6-4DCB-B973-95A7948B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CA25-E428-4475-BFD0-30CBD833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86C7-9AC0-4C7B-AA58-AD660CD8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02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B5680-B589-4E07-A8ED-985B7685C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2CCE-53FD-42AD-B18A-06D550E7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EE65-E6C8-457B-9DA0-BC5CBFAAF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715BF-444C-41EB-A12E-C005B04FBBC8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D4EF-4E7A-4A00-8D90-77F6853D0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D718-E40B-4DAF-BDA8-2E1E6ADF3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50B28-C519-45B3-9A6F-C58573D4137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96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C9E2-CDFE-45F7-9C76-BD27BE8C93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2E82E-C8D5-412F-B817-C0F6D4835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3646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3033-9325-45E4-BC5B-54B30E8C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GT vs Aruco Derived Positional Measurements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B4635-765F-49E5-A261-EABCE499A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864"/>
          <a:stretch/>
        </p:blipFill>
        <p:spPr>
          <a:xfrm>
            <a:off x="838200" y="2069306"/>
            <a:ext cx="7096125" cy="18938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CF7701-4E68-4528-B133-609B49CE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036" y="2293143"/>
            <a:ext cx="6338964" cy="434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30437-A922-46CF-83F1-688E937B16E7}"/>
              </a:ext>
            </a:extLst>
          </p:cNvPr>
          <p:cNvSpPr txBox="1"/>
          <p:nvPr/>
        </p:nvSpPr>
        <p:spPr>
          <a:xfrm>
            <a:off x="757646" y="5564777"/>
            <a:ext cx="422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Transformation matrix: aruco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kuka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18065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20C4-DD8F-48C8-A9B1-488CDE74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RMSE 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3ED034-4380-4024-A13A-D151508D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614"/>
            <a:ext cx="5987143" cy="552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A0CBC6-6C6D-4E69-8070-2FC2F331CB24}"/>
              </a:ext>
            </a:extLst>
          </p:cNvPr>
          <p:cNvSpPr txBox="1"/>
          <p:nvPr/>
        </p:nvSpPr>
        <p:spPr>
          <a:xfrm>
            <a:off x="912497" y="2630147"/>
            <a:ext cx="12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0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C7E181-F55D-47AF-98B3-B3F076793C55}"/>
              </a:ext>
            </a:extLst>
          </p:cNvPr>
          <p:cNvSpPr txBox="1"/>
          <p:nvPr/>
        </p:nvSpPr>
        <p:spPr>
          <a:xfrm>
            <a:off x="1950513" y="2630147"/>
            <a:ext cx="12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1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5594C5-BD07-444A-9D97-FC7E31058292}"/>
              </a:ext>
            </a:extLst>
          </p:cNvPr>
          <p:cNvSpPr txBox="1"/>
          <p:nvPr/>
        </p:nvSpPr>
        <p:spPr>
          <a:xfrm>
            <a:off x="2988529" y="2630147"/>
            <a:ext cx="12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2</a:t>
            </a:r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B39109-894C-46BC-A052-A0741DD185C2}"/>
              </a:ext>
            </a:extLst>
          </p:cNvPr>
          <p:cNvSpPr txBox="1"/>
          <p:nvPr/>
        </p:nvSpPr>
        <p:spPr>
          <a:xfrm>
            <a:off x="4250999" y="2630147"/>
            <a:ext cx="12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 3</a:t>
            </a:r>
            <a:endParaRPr lang="en-CA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C4D8D4-6331-44F2-9EF4-DD73C01D0AD6}"/>
              </a:ext>
            </a:extLst>
          </p:cNvPr>
          <p:cNvSpPr/>
          <p:nvPr/>
        </p:nvSpPr>
        <p:spPr>
          <a:xfrm>
            <a:off x="2923399" y="2537562"/>
            <a:ext cx="1133122" cy="5049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737F8F-61AE-4F92-B75A-D1C2D2542655}"/>
              </a:ext>
            </a:extLst>
          </p:cNvPr>
          <p:cNvSpPr/>
          <p:nvPr/>
        </p:nvSpPr>
        <p:spPr>
          <a:xfrm>
            <a:off x="4121651" y="2588469"/>
            <a:ext cx="1133122" cy="504939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F9D3EE-590A-4036-A1C1-1F49E6A3F8D0}"/>
              </a:ext>
            </a:extLst>
          </p:cNvPr>
          <p:cNvGrpSpPr/>
          <p:nvPr/>
        </p:nvGrpSpPr>
        <p:grpSpPr>
          <a:xfrm>
            <a:off x="7256355" y="627016"/>
            <a:ext cx="4215098" cy="3605639"/>
            <a:chOff x="5982790" y="1690688"/>
            <a:chExt cx="5573634" cy="469734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150F945-D2C1-44B9-8BCB-E075D5126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2790" y="1690688"/>
              <a:ext cx="5573634" cy="4697340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96B9EF1-7CEE-4039-A5D4-BACF579677F1}"/>
                </a:ext>
              </a:extLst>
            </p:cNvPr>
            <p:cNvSpPr/>
            <p:nvPr/>
          </p:nvSpPr>
          <p:spPr>
            <a:xfrm>
              <a:off x="6877593" y="4178385"/>
              <a:ext cx="923341" cy="4031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B7CA8D1-066A-43E5-9F5F-A194EA0205F4}"/>
                </a:ext>
              </a:extLst>
            </p:cNvPr>
            <p:cNvSpPr/>
            <p:nvPr/>
          </p:nvSpPr>
          <p:spPr>
            <a:xfrm>
              <a:off x="9773194" y="4412680"/>
              <a:ext cx="624840" cy="252469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65DEA1B-763C-4E63-8564-2752C492612D}"/>
              </a:ext>
            </a:extLst>
          </p:cNvPr>
          <p:cNvSpPr txBox="1"/>
          <p:nvPr/>
        </p:nvSpPr>
        <p:spPr>
          <a:xfrm>
            <a:off x="883920" y="3738795"/>
            <a:ext cx="521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Points 2 and points 3 have the largest RMSE </a:t>
            </a:r>
            <a:r>
              <a:rPr lang="en-US" dirty="0" err="1"/>
              <a:t>erros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0705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3586-1505-43A6-96E2-C65478FA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C09B-5A58-4375-8C7A-0921292E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36"/>
            <a:ext cx="10515600" cy="4351338"/>
          </a:xfrm>
        </p:spPr>
        <p:txBody>
          <a:bodyPr/>
          <a:lstStyle/>
          <a:p>
            <a:r>
              <a:rPr lang="en-US" dirty="0"/>
              <a:t>Larger error may be due to calibration volume does not cover these points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77B56-B80B-4CD2-BF99-CC04718194CB}"/>
              </a:ext>
            </a:extLst>
          </p:cNvPr>
          <p:cNvGrpSpPr/>
          <p:nvPr/>
        </p:nvGrpSpPr>
        <p:grpSpPr>
          <a:xfrm>
            <a:off x="5410759" y="2828109"/>
            <a:ext cx="5509790" cy="3259242"/>
            <a:chOff x="3771371" y="3374750"/>
            <a:chExt cx="4241303" cy="28432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01A190-EA0D-4D6D-BB7A-116958EAA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" b="13499"/>
            <a:stretch/>
          </p:blipFill>
          <p:spPr>
            <a:xfrm>
              <a:off x="3771371" y="3374750"/>
              <a:ext cx="4241303" cy="284323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4DD3BDD-4E87-4810-AE5C-F569C5BD0BCE}"/>
                </a:ext>
              </a:extLst>
            </p:cNvPr>
            <p:cNvSpPr/>
            <p:nvPr/>
          </p:nvSpPr>
          <p:spPr>
            <a:xfrm>
              <a:off x="4818826" y="4250359"/>
              <a:ext cx="694643" cy="42388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25222D7-A85A-443A-BB6E-EB344C0C19E5}"/>
                </a:ext>
              </a:extLst>
            </p:cNvPr>
            <p:cNvSpPr/>
            <p:nvPr/>
          </p:nvSpPr>
          <p:spPr>
            <a:xfrm>
              <a:off x="6437464" y="5741126"/>
              <a:ext cx="616479" cy="284893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1394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FD52-5F23-4BCC-A424-650FC4C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RMSE for Aruco measurements used for repeatability study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67CE-20D0-4A9A-AB25-2F557CEC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in the calibration study we used 5 points from the 29-calibration trial acquisition ( 24 for registration matrix + 5 for quality assessment)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Test hypothesis. If so, we expect better positional accuracy for point within the calibration volume space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60A35-98D3-43BD-89CD-248401AB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00" y="4911635"/>
            <a:ext cx="82105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8F2B144-B14A-49A3-9E22-5DC2C438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all together: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0D2F51-7583-4392-BD5B-F59F0DEA3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Validation </a:t>
            </a:r>
            <a:r>
              <a:rPr lang="en-US" dirty="0" err="1"/>
              <a:t>data+JSON</a:t>
            </a:r>
            <a:r>
              <a:rPr lang="en-US" dirty="0"/>
              <a:t> data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EC5290-B61E-4A65-A0F4-7D58E513C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Using repeatability data + calibration JSON</a:t>
            </a:r>
            <a:endParaRPr lang="en-CA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E38867-63AF-40FF-994E-994D29C541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4058746"/>
            <a:ext cx="5183188" cy="577245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F5A2346-CDBD-46C1-BBEE-D4257066B6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9741" y="4089672"/>
            <a:ext cx="5707834" cy="5265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11FD86-FE9A-4219-B56F-BC1B94A51063}"/>
              </a:ext>
            </a:extLst>
          </p:cNvPr>
          <p:cNvSpPr txBox="1"/>
          <p:nvPr/>
        </p:nvSpPr>
        <p:spPr>
          <a:xfrm>
            <a:off x="470263" y="5486400"/>
            <a:ext cx="1000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 Positional accuracy is better when points are located within the calibration volume space. Therefore, for future  application this would need to be optimized for the working space. 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95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0E0-8291-4622-9151-EB63D83F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7251-FBC5-48DA-A0F4-B75A3EB3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Measured aruco trials for the corresponding validation path </a:t>
            </a:r>
          </a:p>
          <a:p>
            <a:r>
              <a:rPr lang="en-US" dirty="0"/>
              <a:t>Compare measured vs ground truth:</a:t>
            </a:r>
          </a:p>
          <a:p>
            <a:pPr marL="457200" lvl="1" indent="0">
              <a:buNone/>
            </a:pPr>
            <a:r>
              <a:rPr lang="en-US" dirty="0"/>
              <a:t>Step 1: Load 24-trial derived registration matrix ( aruco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kuka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Step 2: Transform all measured aruco points to </a:t>
            </a:r>
            <a:r>
              <a:rPr lang="en-US" dirty="0" err="1">
                <a:sym typeface="Wingdings" panose="05000000000000000000" pitchFamily="2" charset="2"/>
              </a:rPr>
              <a:t>kuka</a:t>
            </a:r>
            <a:r>
              <a:rPr lang="en-US" dirty="0">
                <a:sym typeface="Wingdings" panose="05000000000000000000" pitchFamily="2" charset="2"/>
              </a:rPr>
              <a:t> reference frame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Step 3: calculate path lengths (mm) for each sequential trajectory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Step 4: Get respective trajectory RMSE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664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CAA-7F3D-4961-AD3E-839FA767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and Validation JSON 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802D56-1DC6-461B-BE11-2684C3F4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3751"/>
            <a:ext cx="5105054" cy="3950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7867A7-0E54-4CE7-8543-646327CF1D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53" r="653"/>
          <a:stretch/>
        </p:blipFill>
        <p:spPr>
          <a:xfrm>
            <a:off x="757236" y="1844840"/>
            <a:ext cx="4736307" cy="24128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B1FC1A-F496-44CA-9E78-EC690A6B40EF}"/>
              </a:ext>
            </a:extLst>
          </p:cNvPr>
          <p:cNvSpPr txBox="1"/>
          <p:nvPr/>
        </p:nvSpPr>
        <p:spPr>
          <a:xfrm>
            <a:off x="914400" y="4614863"/>
            <a:ext cx="447913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JSON FILE data (m)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90327-175A-42D9-BCEC-FE638F933881}"/>
              </a:ext>
            </a:extLst>
          </p:cNvPr>
          <p:cNvSpPr txBox="1"/>
          <p:nvPr/>
        </p:nvSpPr>
        <p:spPr>
          <a:xfrm>
            <a:off x="7446168" y="5560219"/>
            <a:ext cx="447913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Plotted in millimeters!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69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FB8D-1EB0-47D1-91BA-9E5DA342BF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3499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AD53B-B4DC-4AB3-B757-54D90C3B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-2" b="13499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5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AAF8-F1D6-4267-AFAA-3FE9D8D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D8F1-CD10-49D9-87FA-4194D85B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ground truth trajectories (Validation JSON) to the measured aruco ( transformed to </a:t>
            </a:r>
            <a:r>
              <a:rPr lang="en-US" dirty="0" err="1"/>
              <a:t>kuka</a:t>
            </a:r>
            <a:r>
              <a:rPr lang="en-US" dirty="0"/>
              <a:t> reference frame)  coordinates. </a:t>
            </a:r>
          </a:p>
          <a:p>
            <a:r>
              <a:rPr lang="en-US" dirty="0"/>
              <a:t>4 Validation trials were used</a:t>
            </a:r>
          </a:p>
          <a:p>
            <a:r>
              <a:rPr lang="en-US" dirty="0"/>
              <a:t>Trajectories </a:t>
            </a:r>
          </a:p>
          <a:p>
            <a:pPr marL="0" indent="0">
              <a:buNone/>
            </a:pPr>
            <a:r>
              <a:rPr lang="en-US" dirty="0"/>
              <a:t>0</a:t>
            </a:r>
            <a:r>
              <a:rPr lang="en-US" dirty="0">
                <a:sym typeface="Wingdings" panose="05000000000000000000" pitchFamily="2" charset="2"/>
              </a:rPr>
              <a:t> 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1 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23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086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A165-9AFE-4099-A433-B1D4604E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Trajectories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723B9-958E-45DB-B5D0-8AF265FC1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4" y="1690688"/>
            <a:ext cx="6192163" cy="1446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D5893-C99D-45DC-AAE2-C1AE99240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45" y="1690688"/>
            <a:ext cx="5612058" cy="464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5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C3FD-17FC-4CA6-ACE8-A9F96CCC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RMSE ** all on validation data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4592E-939E-483D-81DB-690897BC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972175" cy="179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991FD-242F-486F-BAC6-293D28996816}"/>
              </a:ext>
            </a:extLst>
          </p:cNvPr>
          <p:cNvSpPr txBox="1"/>
          <p:nvPr/>
        </p:nvSpPr>
        <p:spPr>
          <a:xfrm>
            <a:off x="838200" y="4723465"/>
            <a:ext cx="640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RMS error in Z…. Need to investigate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66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009D-476F-4E14-86FF-6CF95D1FC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 into Positional accuracy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D1A3B13-CE92-4F4E-A77C-AD1F43B94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23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BE4C-2E66-491A-8292-ACF12943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 in Kuka reference frame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3846-432D-42E2-BBBE-78C41361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0863" cy="4351338"/>
          </a:xfrm>
        </p:spPr>
        <p:txBody>
          <a:bodyPr/>
          <a:lstStyle/>
          <a:p>
            <a:r>
              <a:rPr lang="en-US" dirty="0"/>
              <a:t>Note that validation coordinates are outside the volume of the </a:t>
            </a:r>
            <a:r>
              <a:rPr lang="en-US" dirty="0" err="1"/>
              <a:t>the</a:t>
            </a:r>
            <a:r>
              <a:rPr lang="en-US" dirty="0"/>
              <a:t> calibration positions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A507B-6D41-46A1-870E-79FC4DCB7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267" y="1532010"/>
            <a:ext cx="5573634" cy="46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7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304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Validation</vt:lpstr>
      <vt:lpstr>Validation Data</vt:lpstr>
      <vt:lpstr>Calibration and Validation JSON </vt:lpstr>
      <vt:lpstr>PowerPoint Presentation</vt:lpstr>
      <vt:lpstr>Trajectories</vt:lpstr>
      <vt:lpstr>Trajectories</vt:lpstr>
      <vt:lpstr>Trajectory RMSE ** all on validation data</vt:lpstr>
      <vt:lpstr>Look into Positional accuracy</vt:lpstr>
      <vt:lpstr>Positions in Kuka reference frame</vt:lpstr>
      <vt:lpstr>Validation GT vs Aruco Derived Positional Measurements</vt:lpstr>
      <vt:lpstr>Positional RMSE </vt:lpstr>
      <vt:lpstr>Hypothesis</vt:lpstr>
      <vt:lpstr>Check RMSE for Aruco measurements used for repeatability study</vt:lpstr>
      <vt:lpstr>See all together: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</dc:title>
  <dc:creator>Karla Rivera</dc:creator>
  <cp:lastModifiedBy>Karla Rivera</cp:lastModifiedBy>
  <cp:revision>8</cp:revision>
  <dcterms:created xsi:type="dcterms:W3CDTF">2021-07-23T12:14:46Z</dcterms:created>
  <dcterms:modified xsi:type="dcterms:W3CDTF">2021-07-23T15:50:44Z</dcterms:modified>
</cp:coreProperties>
</file>