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Lst>
  <p:notesMasterIdLst>
    <p:notesMasterId r:id="rId31"/>
  </p:notesMasterIdLst>
  <p:sldIdLst>
    <p:sldId id="257" r:id="rId3"/>
    <p:sldId id="258" r:id="rId4"/>
    <p:sldId id="287" r:id="rId5"/>
    <p:sldId id="259" r:id="rId6"/>
    <p:sldId id="260" r:id="rId7"/>
    <p:sldId id="262" r:id="rId8"/>
    <p:sldId id="263" r:id="rId9"/>
    <p:sldId id="264" r:id="rId10"/>
    <p:sldId id="266" r:id="rId11"/>
    <p:sldId id="284" r:id="rId12"/>
    <p:sldId id="290" r:id="rId13"/>
    <p:sldId id="288" r:id="rId14"/>
    <p:sldId id="280" r:id="rId15"/>
    <p:sldId id="283" r:id="rId16"/>
    <p:sldId id="289" r:id="rId17"/>
    <p:sldId id="285" r:id="rId18"/>
    <p:sldId id="269" r:id="rId19"/>
    <p:sldId id="270" r:id="rId20"/>
    <p:sldId id="271" r:id="rId21"/>
    <p:sldId id="272" r:id="rId22"/>
    <p:sldId id="273" r:id="rId23"/>
    <p:sldId id="274" r:id="rId24"/>
    <p:sldId id="275" r:id="rId25"/>
    <p:sldId id="276" r:id="rId26"/>
    <p:sldId id="277" r:id="rId27"/>
    <p:sldId id="278" r:id="rId28"/>
    <p:sldId id="279" r:id="rId29"/>
    <p:sldId id="286" r:id="rId3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434" autoAdjust="0"/>
  </p:normalViewPr>
  <p:slideViewPr>
    <p:cSldViewPr snapToGrid="0">
      <p:cViewPr varScale="1">
        <p:scale>
          <a:sx n="67" d="100"/>
          <a:sy n="67" d="100"/>
        </p:scale>
        <p:origin x="576" y="54"/>
      </p:cViewPr>
      <p:guideLst/>
    </p:cSldViewPr>
  </p:slideViewPr>
  <p:outlineViewPr>
    <p:cViewPr>
      <p:scale>
        <a:sx n="33" d="100"/>
        <a:sy n="33" d="100"/>
      </p:scale>
      <p:origin x="0" y="-5148"/>
    </p:cViewPr>
  </p:outlineViewPr>
  <p:notesTextViewPr>
    <p:cViewPr>
      <p:scale>
        <a:sx n="1" d="1"/>
        <a:sy n="1" d="1"/>
      </p:scale>
      <p:origin x="0" y="0"/>
    </p:cViewPr>
  </p:notesTextViewPr>
  <p:sorterViewPr>
    <p:cViewPr varScale="1">
      <p:scale>
        <a:sx n="100" d="100"/>
        <a:sy n="100" d="100"/>
      </p:scale>
      <p:origin x="0" y="-4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ZLHB5\Desktop\UNL%20Excel\Powerpoint%20grap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ZLHB5\Desktop\UNL%20Excel\Powerpoint%20graph.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Sheet1!$C$21</c:f>
              <c:strCache>
                <c:ptCount val="1"/>
                <c:pt idx="0">
                  <c:v>Paid</c:v>
                </c:pt>
              </c:strCache>
            </c:strRef>
          </c:tx>
          <c:spPr>
            <a:solidFill>
              <a:schemeClr val="accent2"/>
            </a:solidFill>
            <a:ln>
              <a:noFill/>
            </a:ln>
            <a:effectLst/>
          </c:spPr>
          <c:invertIfNegative val="0"/>
          <c:dLbls>
            <c:dLbl>
              <c:idx val="0"/>
              <c:delete val="1"/>
              <c:extLst>
                <c:ext xmlns:c15="http://schemas.microsoft.com/office/drawing/2012/chart" uri="{CE6537A1-D6FC-4f65-9D91-7224C49458BB}"/>
              </c:extLst>
            </c:dLbl>
            <c:numFmt formatCode="&quot;$&quot;#,##0.0" sourceLinked="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Arial" pitchFamily="34" charset="0"/>
                    <a:ea typeface="+mn-ea"/>
                    <a:cs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Sheet1!$B$22:$B$26</c:f>
              <c:numCache>
                <c:formatCode>m/d/yyyy</c:formatCode>
                <c:ptCount val="5"/>
                <c:pt idx="0">
                  <c:v>41274</c:v>
                </c:pt>
                <c:pt idx="1">
                  <c:v>41639</c:v>
                </c:pt>
                <c:pt idx="2">
                  <c:v>42004</c:v>
                </c:pt>
                <c:pt idx="3">
                  <c:v>42369</c:v>
                </c:pt>
                <c:pt idx="4">
                  <c:v>42735</c:v>
                </c:pt>
              </c:numCache>
            </c:numRef>
          </c:cat>
          <c:val>
            <c:numRef>
              <c:f>Sheet1!$C$22:$C$26</c:f>
              <c:numCache>
                <c:formatCode>_("$"* #,##0_);_("$"* \(#,##0\);_("$"* "-"??_);_(@_)</c:formatCode>
                <c:ptCount val="5"/>
                <c:pt idx="0">
                  <c:v>0</c:v>
                </c:pt>
                <c:pt idx="1">
                  <c:v>3000</c:v>
                </c:pt>
                <c:pt idx="2">
                  <c:v>28000</c:v>
                </c:pt>
                <c:pt idx="3">
                  <c:v>36000</c:v>
                </c:pt>
                <c:pt idx="4">
                  <c:v>53000</c:v>
                </c:pt>
              </c:numCache>
            </c:numRef>
          </c:val>
        </c:ser>
        <c:ser>
          <c:idx val="1"/>
          <c:order val="1"/>
          <c:tx>
            <c:strRef>
              <c:f>Sheet1!$D$21</c:f>
              <c:strCache>
                <c:ptCount val="1"/>
                <c:pt idx="0">
                  <c:v>Case Reserve</c:v>
                </c:pt>
              </c:strCache>
            </c:strRef>
          </c:tx>
          <c:spPr>
            <a:solidFill>
              <a:schemeClr val="accent4"/>
            </a:solidFill>
            <a:ln>
              <a:noFill/>
            </a:ln>
            <a:effectLst/>
          </c:spPr>
          <c:invertIfNegative val="0"/>
          <c:dLbls>
            <c:dLbl>
              <c:idx val="0"/>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4"/>
              <c:delete val="1"/>
              <c:extLst>
                <c:ext xmlns:c15="http://schemas.microsoft.com/office/drawing/2012/chart" uri="{CE6537A1-D6FC-4f65-9D91-7224C49458BB}"/>
              </c:extLst>
            </c:dLbl>
            <c:numFmt formatCode="&quot;$&quot;#,##0.0" sourceLinked="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Arial" pitchFamily="34" charset="0"/>
                    <a:ea typeface="+mn-ea"/>
                    <a:cs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Sheet1!$B$22:$B$26</c:f>
              <c:numCache>
                <c:formatCode>m/d/yyyy</c:formatCode>
                <c:ptCount val="5"/>
                <c:pt idx="0">
                  <c:v>41274</c:v>
                </c:pt>
                <c:pt idx="1">
                  <c:v>41639</c:v>
                </c:pt>
                <c:pt idx="2">
                  <c:v>42004</c:v>
                </c:pt>
                <c:pt idx="3">
                  <c:v>42369</c:v>
                </c:pt>
                <c:pt idx="4">
                  <c:v>42735</c:v>
                </c:pt>
              </c:numCache>
            </c:numRef>
          </c:cat>
          <c:val>
            <c:numRef>
              <c:f>Sheet1!$D$22:$D$26</c:f>
              <c:numCache>
                <c:formatCode>_("$"* #,##0_);_("$"* \(#,##0\);_("$"* "-"??_);_(@_)</c:formatCode>
                <c:ptCount val="5"/>
                <c:pt idx="0">
                  <c:v>0</c:v>
                </c:pt>
                <c:pt idx="1">
                  <c:v>7500</c:v>
                </c:pt>
                <c:pt idx="2">
                  <c:v>0</c:v>
                </c:pt>
                <c:pt idx="3">
                  <c:v>12000</c:v>
                </c:pt>
                <c:pt idx="4">
                  <c:v>0</c:v>
                </c:pt>
              </c:numCache>
            </c:numRef>
          </c:val>
        </c:ser>
        <c:dLbls>
          <c:showLegendKey val="0"/>
          <c:showVal val="1"/>
          <c:showCatName val="0"/>
          <c:showSerName val="0"/>
          <c:showPercent val="0"/>
          <c:showBubbleSize val="0"/>
        </c:dLbls>
        <c:gapWidth val="75"/>
        <c:overlap val="100"/>
        <c:axId val="-1468562928"/>
        <c:axId val="-1468562384"/>
      </c:barChart>
      <c:catAx>
        <c:axId val="-1468562928"/>
        <c:scaling>
          <c:orientation val="minMax"/>
          <c:max val="5"/>
          <c:min val="1"/>
        </c:scaling>
        <c:delete val="0"/>
        <c:axPos val="b"/>
        <c:numFmt formatCode="m/d/yy;@" sourceLinked="0"/>
        <c:majorTickMark val="none"/>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800" b="0" i="0" u="none" strike="noStrike" kern="1200" baseline="0">
                <a:solidFill>
                  <a:schemeClr val="tx1"/>
                </a:solidFill>
                <a:latin typeface="Arial" pitchFamily="34" charset="0"/>
                <a:ea typeface="+mn-ea"/>
                <a:cs typeface="Arial" pitchFamily="34" charset="0"/>
              </a:defRPr>
            </a:pPr>
            <a:endParaRPr lang="en-US"/>
          </a:p>
        </c:txPr>
        <c:crossAx val="-1468562384"/>
        <c:crosses val="autoZero"/>
        <c:auto val="0"/>
        <c:lblAlgn val="ctr"/>
        <c:lblOffset val="100"/>
        <c:noMultiLvlLbl val="0"/>
      </c:catAx>
      <c:valAx>
        <c:axId val="-1468562384"/>
        <c:scaling>
          <c:orientation val="minMax"/>
        </c:scaling>
        <c:delete val="0"/>
        <c:axPos val="l"/>
        <c:numFmt formatCode="&quot;$&quot;#,##0" sourceLinked="0"/>
        <c:majorTickMark val="none"/>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800" b="0" i="0" u="none" strike="noStrike" kern="1200" baseline="0">
                <a:solidFill>
                  <a:schemeClr val="tx1"/>
                </a:solidFill>
                <a:latin typeface="Arial" pitchFamily="34" charset="0"/>
                <a:ea typeface="+mn-ea"/>
                <a:cs typeface="Arial" pitchFamily="34" charset="0"/>
              </a:defRPr>
            </a:pPr>
            <a:endParaRPr lang="en-US"/>
          </a:p>
        </c:txPr>
        <c:crossAx val="-1468562928"/>
        <c:crosses val="autoZero"/>
        <c:crossBetween val="between"/>
        <c:dispUnits>
          <c:builtInUnit val="thousands"/>
          <c:dispUnitsLbl>
            <c:layout>
              <c:manualLayout>
                <c:xMode val="edge"/>
                <c:yMode val="edge"/>
                <c:x val="0"/>
                <c:y val="0.31276881720430139"/>
              </c:manualLayout>
            </c:layout>
            <c:spPr>
              <a:noFill/>
              <a:ln>
                <a:noFill/>
              </a:ln>
              <a:effectLst/>
            </c:spPr>
            <c:txPr>
              <a:bodyPr rot="-5400000" spcFirstLastPara="1" vertOverflow="ellipsis" vert="horz" wrap="square" anchor="ctr" anchorCtr="1"/>
              <a:lstStyle/>
              <a:p>
                <a:pPr>
                  <a:defRPr sz="1800" b="1" i="0" u="none" strike="noStrike" kern="1200" baseline="0">
                    <a:solidFill>
                      <a:schemeClr val="tx1"/>
                    </a:solidFill>
                    <a:latin typeface="Arial" pitchFamily="34" charset="0"/>
                    <a:ea typeface="+mn-ea"/>
                    <a:cs typeface="Arial" pitchFamily="34" charset="0"/>
                  </a:defRPr>
                </a:pPr>
                <a:endParaRPr lang="en-US"/>
              </a:p>
            </c:txPr>
          </c:dispUnitsLbl>
        </c:dispUnits>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Arial" pitchFamily="34" charset="0"/>
              <a:ea typeface="+mn-ea"/>
              <a:cs typeface="Arial" pitchFamily="34" charset="0"/>
            </a:defRPr>
          </a:pPr>
          <a:endParaRPr lang="en-US"/>
        </a:p>
      </c:txPr>
    </c:legend>
    <c:plotVisOnly val="1"/>
    <c:dispBlanksAs val="gap"/>
    <c:showDLblsOverMax val="0"/>
  </c:chart>
  <c:spPr>
    <a:noFill/>
    <a:ln w="9525" cap="flat" cmpd="sng" algn="ctr">
      <a:noFill/>
      <a:prstDash val="solid"/>
    </a:ln>
    <a:effectLst/>
  </c:spPr>
  <c:txPr>
    <a:bodyPr/>
    <a:lstStyle/>
    <a:p>
      <a:pPr>
        <a:defRPr sz="1800">
          <a:latin typeface="Arial" pitchFamily="34" charset="0"/>
          <a:cs typeface="Arial"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Sheet1!$C$21</c:f>
              <c:strCache>
                <c:ptCount val="1"/>
                <c:pt idx="0">
                  <c:v>Paid</c:v>
                </c:pt>
              </c:strCache>
            </c:strRef>
          </c:tx>
          <c:spPr>
            <a:solidFill>
              <a:schemeClr val="accent2"/>
            </a:solidFill>
            <a:ln>
              <a:noFill/>
            </a:ln>
            <a:effectLst/>
          </c:spPr>
          <c:invertIfNegative val="0"/>
          <c:dLbls>
            <c:dLbl>
              <c:idx val="0"/>
              <c:delete val="1"/>
              <c:extLst>
                <c:ext xmlns:c15="http://schemas.microsoft.com/office/drawing/2012/chart" uri="{CE6537A1-D6FC-4f65-9D91-7224C49458BB}"/>
              </c:extLst>
            </c:dLbl>
            <c:numFmt formatCode="&quot;$&quot;#,##0.0" sourceLinked="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Arial" pitchFamily="34" charset="0"/>
                    <a:ea typeface="+mn-ea"/>
                    <a:cs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Sheet1!$B$22:$B$26</c:f>
              <c:numCache>
                <c:formatCode>m/d/yyyy</c:formatCode>
                <c:ptCount val="5"/>
                <c:pt idx="0">
                  <c:v>41274</c:v>
                </c:pt>
                <c:pt idx="1">
                  <c:v>41639</c:v>
                </c:pt>
                <c:pt idx="2">
                  <c:v>42004</c:v>
                </c:pt>
                <c:pt idx="3">
                  <c:v>42369</c:v>
                </c:pt>
                <c:pt idx="4">
                  <c:v>42735</c:v>
                </c:pt>
              </c:numCache>
            </c:numRef>
          </c:cat>
          <c:val>
            <c:numRef>
              <c:f>Sheet1!$C$22:$C$26</c:f>
              <c:numCache>
                <c:formatCode>_("$"* #,##0_);_("$"* \(#,##0\);_("$"* "-"??_);_(@_)</c:formatCode>
                <c:ptCount val="5"/>
                <c:pt idx="0">
                  <c:v>0</c:v>
                </c:pt>
                <c:pt idx="1">
                  <c:v>3000</c:v>
                </c:pt>
                <c:pt idx="2">
                  <c:v>28000</c:v>
                </c:pt>
                <c:pt idx="3">
                  <c:v>36000</c:v>
                </c:pt>
                <c:pt idx="4">
                  <c:v>53000</c:v>
                </c:pt>
              </c:numCache>
            </c:numRef>
          </c:val>
        </c:ser>
        <c:ser>
          <c:idx val="1"/>
          <c:order val="1"/>
          <c:tx>
            <c:strRef>
              <c:f>Sheet1!$D$21</c:f>
              <c:strCache>
                <c:ptCount val="1"/>
                <c:pt idx="0">
                  <c:v>Case Reserve</c:v>
                </c:pt>
              </c:strCache>
            </c:strRef>
          </c:tx>
          <c:spPr>
            <a:solidFill>
              <a:schemeClr val="accent4"/>
            </a:solidFill>
            <a:ln>
              <a:noFill/>
            </a:ln>
            <a:effectLst/>
          </c:spPr>
          <c:invertIfNegative val="0"/>
          <c:dLbls>
            <c:dLbl>
              <c:idx val="0"/>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4"/>
              <c:delete val="1"/>
              <c:extLst>
                <c:ext xmlns:c15="http://schemas.microsoft.com/office/drawing/2012/chart" uri="{CE6537A1-D6FC-4f65-9D91-7224C49458BB}"/>
              </c:extLst>
            </c:dLbl>
            <c:numFmt formatCode="&quot;$&quot;#,##0.0" sourceLinked="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Arial" pitchFamily="34" charset="0"/>
                    <a:ea typeface="+mn-ea"/>
                    <a:cs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Sheet1!$B$22:$B$26</c:f>
              <c:numCache>
                <c:formatCode>m/d/yyyy</c:formatCode>
                <c:ptCount val="5"/>
                <c:pt idx="0">
                  <c:v>41274</c:v>
                </c:pt>
                <c:pt idx="1">
                  <c:v>41639</c:v>
                </c:pt>
                <c:pt idx="2">
                  <c:v>42004</c:v>
                </c:pt>
                <c:pt idx="3">
                  <c:v>42369</c:v>
                </c:pt>
                <c:pt idx="4">
                  <c:v>42735</c:v>
                </c:pt>
              </c:numCache>
            </c:numRef>
          </c:cat>
          <c:val>
            <c:numRef>
              <c:f>Sheet1!$D$22:$D$26</c:f>
              <c:numCache>
                <c:formatCode>_("$"* #,##0_);_("$"* \(#,##0\);_("$"* "-"??_);_(@_)</c:formatCode>
                <c:ptCount val="5"/>
                <c:pt idx="0">
                  <c:v>0</c:v>
                </c:pt>
                <c:pt idx="1">
                  <c:v>7500</c:v>
                </c:pt>
                <c:pt idx="2">
                  <c:v>0</c:v>
                </c:pt>
                <c:pt idx="3">
                  <c:v>12000</c:v>
                </c:pt>
                <c:pt idx="4">
                  <c:v>0</c:v>
                </c:pt>
              </c:numCache>
            </c:numRef>
          </c:val>
        </c:ser>
        <c:ser>
          <c:idx val="2"/>
          <c:order val="2"/>
          <c:tx>
            <c:strRef>
              <c:f>Sheet1!$E$21</c:f>
              <c:strCache>
                <c:ptCount val="1"/>
                <c:pt idx="0">
                  <c:v>IBNR Reserve</c:v>
                </c:pt>
              </c:strCache>
            </c:strRef>
          </c:tx>
          <c:spPr>
            <a:solidFill>
              <a:schemeClr val="accent6"/>
            </a:solidFill>
            <a:ln>
              <a:noFill/>
            </a:ln>
            <a:effectLst/>
          </c:spPr>
          <c:invertIfNegative val="0"/>
          <c:dLbls>
            <c:dLbl>
              <c:idx val="4"/>
              <c:delete val="1"/>
              <c:extLst>
                <c:ext xmlns:c15="http://schemas.microsoft.com/office/drawing/2012/chart" uri="{CE6537A1-D6FC-4f65-9D91-7224C49458BB}"/>
              </c:extLst>
            </c:dLbl>
            <c:numFmt formatCode="&quot;$&quot;#,##0.0" sourceLinked="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Arial" pitchFamily="34" charset="0"/>
                    <a:ea typeface="+mn-ea"/>
                    <a:cs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Sheet1!$B$22:$B$26</c:f>
              <c:numCache>
                <c:formatCode>m/d/yyyy</c:formatCode>
                <c:ptCount val="5"/>
                <c:pt idx="0">
                  <c:v>41274</c:v>
                </c:pt>
                <c:pt idx="1">
                  <c:v>41639</c:v>
                </c:pt>
                <c:pt idx="2">
                  <c:v>42004</c:v>
                </c:pt>
                <c:pt idx="3">
                  <c:v>42369</c:v>
                </c:pt>
                <c:pt idx="4">
                  <c:v>42735</c:v>
                </c:pt>
              </c:numCache>
            </c:numRef>
          </c:cat>
          <c:val>
            <c:numRef>
              <c:f>Sheet1!$E$22:$E$26</c:f>
              <c:numCache>
                <c:formatCode>_("$"* #,##0_);_("$"* \(#,##0\);_("$"* "-"??_);_(@_)</c:formatCode>
                <c:ptCount val="5"/>
                <c:pt idx="0">
                  <c:v>53000</c:v>
                </c:pt>
                <c:pt idx="1">
                  <c:v>42500</c:v>
                </c:pt>
                <c:pt idx="2">
                  <c:v>25000</c:v>
                </c:pt>
                <c:pt idx="3">
                  <c:v>5000</c:v>
                </c:pt>
                <c:pt idx="4">
                  <c:v>0</c:v>
                </c:pt>
              </c:numCache>
            </c:numRef>
          </c:val>
        </c:ser>
        <c:dLbls>
          <c:showLegendKey val="0"/>
          <c:showVal val="1"/>
          <c:showCatName val="0"/>
          <c:showSerName val="0"/>
          <c:showPercent val="0"/>
          <c:showBubbleSize val="0"/>
        </c:dLbls>
        <c:gapWidth val="75"/>
        <c:overlap val="100"/>
        <c:axId val="-1468564016"/>
        <c:axId val="-1468826192"/>
      </c:barChart>
      <c:catAx>
        <c:axId val="-1468564016"/>
        <c:scaling>
          <c:orientation val="minMax"/>
          <c:max val="5"/>
          <c:min val="1"/>
        </c:scaling>
        <c:delete val="0"/>
        <c:axPos val="b"/>
        <c:numFmt formatCode="m/d/yy;@" sourceLinked="0"/>
        <c:majorTickMark val="none"/>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800" b="0" i="0" u="none" strike="noStrike" kern="1200" baseline="0">
                <a:solidFill>
                  <a:schemeClr val="tx1"/>
                </a:solidFill>
                <a:latin typeface="Arial" pitchFamily="34" charset="0"/>
                <a:ea typeface="+mn-ea"/>
                <a:cs typeface="Arial" pitchFamily="34" charset="0"/>
              </a:defRPr>
            </a:pPr>
            <a:endParaRPr lang="en-US"/>
          </a:p>
        </c:txPr>
        <c:crossAx val="-1468826192"/>
        <c:crosses val="autoZero"/>
        <c:auto val="0"/>
        <c:lblAlgn val="ctr"/>
        <c:lblOffset val="100"/>
        <c:noMultiLvlLbl val="0"/>
      </c:catAx>
      <c:valAx>
        <c:axId val="-1468826192"/>
        <c:scaling>
          <c:orientation val="minMax"/>
        </c:scaling>
        <c:delete val="0"/>
        <c:axPos val="l"/>
        <c:numFmt formatCode="&quot;$&quot;#,##0" sourceLinked="0"/>
        <c:majorTickMark val="none"/>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800" b="0" i="0" u="none" strike="noStrike" kern="1200" baseline="0">
                <a:solidFill>
                  <a:schemeClr val="tx1"/>
                </a:solidFill>
                <a:latin typeface="Arial" pitchFamily="34" charset="0"/>
                <a:ea typeface="+mn-ea"/>
                <a:cs typeface="Arial" pitchFamily="34" charset="0"/>
              </a:defRPr>
            </a:pPr>
            <a:endParaRPr lang="en-US"/>
          </a:p>
        </c:txPr>
        <c:crossAx val="-1468564016"/>
        <c:crosses val="autoZero"/>
        <c:crossBetween val="between"/>
        <c:dispUnits>
          <c:builtInUnit val="thousands"/>
          <c:dispUnitsLbl>
            <c:layout>
              <c:manualLayout>
                <c:xMode val="edge"/>
                <c:yMode val="edge"/>
                <c:x val="0"/>
                <c:y val="0.31276881720430139"/>
              </c:manualLayout>
            </c:layout>
            <c:spPr>
              <a:noFill/>
              <a:ln>
                <a:noFill/>
              </a:ln>
              <a:effectLst/>
            </c:spPr>
            <c:txPr>
              <a:bodyPr rot="-5400000" spcFirstLastPara="1" vertOverflow="ellipsis" vert="horz" wrap="square" anchor="ctr" anchorCtr="1"/>
              <a:lstStyle/>
              <a:p>
                <a:pPr>
                  <a:defRPr sz="1800" b="1" i="0" u="none" strike="noStrike" kern="1200" baseline="0">
                    <a:solidFill>
                      <a:schemeClr val="tx1"/>
                    </a:solidFill>
                    <a:latin typeface="Arial" pitchFamily="34" charset="0"/>
                    <a:ea typeface="+mn-ea"/>
                    <a:cs typeface="Arial" pitchFamily="34" charset="0"/>
                  </a:defRPr>
                </a:pPr>
                <a:endParaRPr lang="en-US"/>
              </a:p>
            </c:txPr>
          </c:dispUnitsLbl>
        </c:dispUnits>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Arial" pitchFamily="34" charset="0"/>
              <a:ea typeface="+mn-ea"/>
              <a:cs typeface="Arial" pitchFamily="34" charset="0"/>
            </a:defRPr>
          </a:pPr>
          <a:endParaRPr lang="en-US"/>
        </a:p>
      </c:txPr>
    </c:legend>
    <c:plotVisOnly val="1"/>
    <c:dispBlanksAs val="gap"/>
    <c:showDLblsOverMax val="0"/>
  </c:chart>
  <c:spPr>
    <a:noFill/>
    <a:ln w="9525" cap="flat" cmpd="sng" algn="ctr">
      <a:noFill/>
      <a:prstDash val="solid"/>
    </a:ln>
    <a:effectLst/>
  </c:spPr>
  <c:txPr>
    <a:bodyPr/>
    <a:lstStyle/>
    <a:p>
      <a:pPr>
        <a:defRPr sz="1800">
          <a:latin typeface="Arial" pitchFamily="34" charset="0"/>
          <a:cs typeface="Arial"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C9D5082C-FDE9-4E6D-A6EE-067A3B59DFAD}" type="datetimeFigureOut">
              <a:rPr lang="en-US" smtClean="0"/>
              <a:t>5/3/2017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3995069-4031-4153-A0DE-C0ECAB96E02C}" type="slidenum">
              <a:rPr lang="en-US" smtClean="0"/>
              <a:t>‹#›</a:t>
            </a:fld>
            <a:endParaRPr lang="en-US"/>
          </a:p>
        </p:txBody>
      </p:sp>
    </p:spTree>
    <p:extLst>
      <p:ext uri="{BB962C8B-B14F-4D97-AF65-F5344CB8AC3E}">
        <p14:creationId xmlns:p14="http://schemas.microsoft.com/office/powerpoint/2010/main" val="3153652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298F8F-EAFE-417C-A339-C359769DC41A}" type="slidenum">
              <a:rPr lang="en-US" smtClean="0">
                <a:solidFill>
                  <a:srgbClr val="000000"/>
                </a:solidFill>
              </a:rPr>
              <a:pPr/>
              <a:t>1</a:t>
            </a:fld>
            <a:endParaRPr lang="en-US" smtClean="0">
              <a:solidFill>
                <a:srgbClr val="000000"/>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spcBef>
                <a:spcPct val="0"/>
              </a:spcBef>
            </a:pPr>
            <a:r>
              <a:rPr lang="en-US" dirty="0" smtClean="0"/>
              <a:t>Acknowledgement: This presentation was authored by Matthew G. </a:t>
            </a:r>
            <a:r>
              <a:rPr lang="en-US" dirty="0" err="1" smtClean="0"/>
              <a:t>Killough</a:t>
            </a:r>
            <a:r>
              <a:rPr lang="en-US" dirty="0" smtClean="0"/>
              <a:t>, </a:t>
            </a:r>
            <a:r>
              <a:rPr lang="en-US" dirty="0" err="1" smtClean="0"/>
              <a:t>FCAS</a:t>
            </a:r>
            <a:r>
              <a:rPr lang="en-US" dirty="0" smtClean="0"/>
              <a:t>, </a:t>
            </a:r>
            <a:r>
              <a:rPr lang="en-US" dirty="0" err="1" smtClean="0"/>
              <a:t>MAAA</a:t>
            </a:r>
            <a:r>
              <a:rPr lang="en-US" dirty="0" smtClean="0"/>
              <a:t> of </a:t>
            </a:r>
            <a:r>
              <a:rPr lang="en-US" dirty="0" err="1" smtClean="0"/>
              <a:t>Milliman</a:t>
            </a:r>
            <a:r>
              <a:rPr lang="en-US" dirty="0" smtClean="0"/>
              <a:t>, Inc. and was originally presented to Gamma Iota Sigma as a webinar on February 27, 2013. The CAS thanks Matt for creating the presentation.</a:t>
            </a:r>
          </a:p>
          <a:p>
            <a:pPr eaLnBrk="1" hangingPunct="1">
              <a:spcBef>
                <a:spcPct val="0"/>
              </a:spcBef>
            </a:pPr>
            <a:endParaRPr lang="en-US" dirty="0" smtClean="0"/>
          </a:p>
          <a:p>
            <a:pPr defTabSz="966612" fontAlgn="base">
              <a:spcBef>
                <a:spcPct val="0"/>
              </a:spcBef>
              <a:spcAft>
                <a:spcPct val="0"/>
              </a:spcAft>
              <a:defRPr/>
            </a:pPr>
            <a:r>
              <a:rPr lang="en-US" dirty="0" smtClean="0"/>
              <a:t>The presentation was reviewed and updated by the University Relations Committee in June 2013.</a:t>
            </a:r>
          </a:p>
          <a:p>
            <a:endParaRPr lang="en-US" b="1" dirty="0" smtClean="0"/>
          </a:p>
          <a:p>
            <a:r>
              <a:rPr lang="en-US" b="1" dirty="0" smtClean="0"/>
              <a:t>Session Description:</a:t>
            </a:r>
          </a:p>
          <a:p>
            <a:r>
              <a:rPr lang="en-US" b="1" dirty="0" smtClean="0"/>
              <a:t>Basic Reserving: Estimating the Liability for Unpaid Claims</a:t>
            </a:r>
          </a:p>
          <a:p>
            <a:r>
              <a:rPr lang="en-US" dirty="0" smtClean="0"/>
              <a:t>This session will provide a high level overview of the reserve estimation process.  After introducing some of the key concepts and vocabulary, we will walk through a few of the basic reserving techniques. The presentation will include examples of data organization, link ratios, key assumptions, and potential problems to provide insights into the type of reserving work you may be doing in your first full-time actuarial position.</a:t>
            </a: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145735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35A3D28-E637-477B-9135-ED1C76C63BBF}" type="slidenum">
              <a:rPr lang="en-US" smtClean="0">
                <a:solidFill>
                  <a:srgbClr val="000000"/>
                </a:solidFill>
              </a:rPr>
              <a:pPr/>
              <a:t>10</a:t>
            </a:fld>
            <a:endParaRPr lang="en-US" smtClean="0">
              <a:solidFill>
                <a:srgbClr val="000000"/>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83514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4294967295"/>
          </p:nvPr>
        </p:nvSpPr>
        <p:spPr bwMode="auto">
          <a:xfrm>
            <a:off x="4143375" y="9118600"/>
            <a:ext cx="3170238" cy="481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3" tIns="48327" rIns="96653" bIns="48327"/>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3CA1683-FE79-4AC5-BF0B-0A581B6F9663}" type="slidenum">
              <a:rPr lang="en-US" altLang="en-US"/>
              <a:pPr/>
              <a:t>11</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51801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4294967295"/>
          </p:nvPr>
        </p:nvSpPr>
        <p:spPr bwMode="auto">
          <a:xfrm>
            <a:off x="4143375"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857B0-49F7-4357-901B-8403760D4D27}" type="slidenum">
              <a:rPr lang="en-US" altLang="en-US">
                <a:solidFill>
                  <a:srgbClr val="000000"/>
                </a:solidFill>
              </a:rPr>
              <a:pPr/>
              <a:t>12</a:t>
            </a:fld>
            <a:endParaRPr lang="en-US" altLang="en-US">
              <a:solidFill>
                <a:srgbClr val="000000"/>
              </a:solidFill>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30240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EAEBF91F-AF7F-4DA8-8937-FF134B3326F6}" type="slidenum">
              <a:rPr lang="en-US" smtClean="0">
                <a:solidFill>
                  <a:srgbClr val="000000"/>
                </a:solidFill>
              </a:rPr>
              <a:pPr/>
              <a:t>13</a:t>
            </a:fld>
            <a:endParaRPr lang="en-US" smtClean="0">
              <a:solidFill>
                <a:srgbClr val="000000"/>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6770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EF482BC2-4F64-4D8F-9EB8-7681DEC12C10}" type="slidenum">
              <a:rPr lang="en-US" smtClean="0">
                <a:solidFill>
                  <a:srgbClr val="000000"/>
                </a:solidFill>
              </a:rPr>
              <a:pPr/>
              <a:t>14</a:t>
            </a:fld>
            <a:endParaRPr lang="en-US" smtClean="0">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18289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379863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7C1E60C-0152-4EF1-9A24-BB457147BA43}" type="slidenum">
              <a:rPr lang="en-US" smtClean="0">
                <a:solidFill>
                  <a:srgbClr val="000000"/>
                </a:solidFill>
              </a:rPr>
              <a:pPr/>
              <a:t>17</a:t>
            </a:fld>
            <a:endParaRPr lang="en-US" smtClean="0">
              <a:solidFill>
                <a:srgbClr val="000000"/>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90553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0344FA3-7CCD-4186-9F69-40F528BE89DF}" type="slidenum">
              <a:rPr lang="en-US" smtClean="0">
                <a:solidFill>
                  <a:srgbClr val="000000"/>
                </a:solidFill>
              </a:rPr>
              <a:pPr/>
              <a:t>18</a:t>
            </a:fld>
            <a:endParaRPr lang="en-US" smtClean="0">
              <a:solidFill>
                <a:srgbClr val="000000"/>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55601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3ABB580-A1B2-4838-B7BB-C376B8E7B1E0}" type="slidenum">
              <a:rPr lang="en-US" smtClean="0">
                <a:solidFill>
                  <a:srgbClr val="000000"/>
                </a:solidFill>
              </a:rPr>
              <a:pPr/>
              <a:t>19</a:t>
            </a:fld>
            <a:endParaRPr lang="en-US" smtClean="0">
              <a:solidFill>
                <a:srgbClr val="000000"/>
              </a:solidFill>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3860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BAE613C-30E3-434D-BC0E-F41377D055CF}" type="slidenum">
              <a:rPr lang="en-US" smtClean="0">
                <a:solidFill>
                  <a:srgbClr val="000000"/>
                </a:solidFill>
              </a:rPr>
              <a:pPr/>
              <a:t>20</a:t>
            </a:fld>
            <a:endParaRPr lang="en-US" smtClean="0">
              <a:solidFill>
                <a:srgbClr val="000000"/>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01729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0B6A235-57E5-4C62-9B4F-6EB7F1FF2B23}" type="slidenum">
              <a:rPr lang="en-US" smtClean="0">
                <a:solidFill>
                  <a:srgbClr val="000000"/>
                </a:solidFill>
              </a:rPr>
              <a:pPr/>
              <a:t>2</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63716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E20BE76-7BF6-4952-BBC6-075B9BE87352}" type="slidenum">
              <a:rPr lang="en-US" smtClean="0">
                <a:solidFill>
                  <a:srgbClr val="000000"/>
                </a:solidFill>
              </a:rPr>
              <a:pPr/>
              <a:t>21</a:t>
            </a:fld>
            <a:endParaRPr lang="en-US" smtClean="0">
              <a:solidFill>
                <a:srgbClr val="000000"/>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55954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04ECF0F-1109-4384-AB08-F2BF9F713412}" type="slidenum">
              <a:rPr lang="en-US" smtClean="0">
                <a:solidFill>
                  <a:srgbClr val="000000"/>
                </a:solidFill>
              </a:rPr>
              <a:pPr/>
              <a:t>22</a:t>
            </a:fld>
            <a:endParaRPr lang="en-US" smtClean="0">
              <a:solidFill>
                <a:srgbClr val="000000"/>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50448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984B96E-A203-49CD-8BD9-775C0FF3A31D}" type="slidenum">
              <a:rPr lang="en-US" smtClean="0">
                <a:solidFill>
                  <a:srgbClr val="000000"/>
                </a:solidFill>
              </a:rPr>
              <a:pPr/>
              <a:t>23</a:t>
            </a:fld>
            <a:endParaRPr lang="en-US" smtClean="0">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42020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4DCD2A29-ECCB-4EDA-957A-23E32E0D6502}" type="slidenum">
              <a:rPr lang="en-US" smtClean="0">
                <a:solidFill>
                  <a:srgbClr val="000000"/>
                </a:solidFill>
              </a:rPr>
              <a:pPr/>
              <a:t>24</a:t>
            </a:fld>
            <a:endParaRPr lang="en-US" smtClean="0">
              <a:solidFill>
                <a:srgbClr val="000000"/>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66443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324157C-2065-4165-9C5A-6509FF8AE07C}" type="slidenum">
              <a:rPr lang="en-US" smtClean="0">
                <a:solidFill>
                  <a:srgbClr val="000000"/>
                </a:solidFill>
              </a:rPr>
              <a:pPr/>
              <a:t>25</a:t>
            </a:fld>
            <a:endParaRPr lang="en-US" smtClean="0">
              <a:solidFill>
                <a:srgbClr val="000000"/>
              </a:solidFill>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10702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2212F32-3A61-4840-AB0D-C527186CBE24}" type="slidenum">
              <a:rPr lang="en-US" smtClean="0">
                <a:solidFill>
                  <a:srgbClr val="000000"/>
                </a:solidFill>
              </a:rPr>
              <a:pPr/>
              <a:t>26</a:t>
            </a:fld>
            <a:endParaRPr lang="en-US" smtClean="0">
              <a:solidFill>
                <a:srgbClr val="000000"/>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01188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AB44C2A5-2E6C-465A-B3F2-146390069F12}" type="slidenum">
              <a:rPr lang="en-US" smtClean="0">
                <a:solidFill>
                  <a:srgbClr val="000000"/>
                </a:solidFill>
              </a:rPr>
              <a:pPr/>
              <a:t>27</a:t>
            </a:fld>
            <a:endParaRPr lang="en-US" smtClean="0">
              <a:solidFill>
                <a:srgbClr val="000000"/>
              </a:solidFill>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203093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984B96E-A203-49CD-8BD9-775C0FF3A31D}" type="slidenum">
              <a:rPr lang="en-US" smtClean="0">
                <a:solidFill>
                  <a:srgbClr val="000000"/>
                </a:solidFill>
              </a:rPr>
              <a:pPr/>
              <a:t>28</a:t>
            </a:fld>
            <a:endParaRPr lang="en-US" smtClean="0">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90771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439620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D097A6F2-B305-4721-974A-BCA3F76BC02D}" type="slidenum">
              <a:rPr lang="en-US" smtClean="0">
                <a:solidFill>
                  <a:srgbClr val="000000"/>
                </a:solidFill>
              </a:rPr>
              <a:pPr/>
              <a:t>4</a:t>
            </a:fld>
            <a:endParaRPr lang="en-US" smtClean="0">
              <a:solidFill>
                <a:srgbClr val="000000"/>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03331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EF482BC2-4F64-4D8F-9EB8-7681DEC12C10}" type="slidenum">
              <a:rPr lang="en-US" smtClean="0">
                <a:solidFill>
                  <a:srgbClr val="000000"/>
                </a:solidFill>
              </a:rPr>
              <a:pPr/>
              <a:t>5</a:t>
            </a:fld>
            <a:endParaRPr lang="en-US" smtClean="0">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60999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8B31499-F69C-4376-8BBA-BE9D9ED80B85}" type="slidenum">
              <a:rPr lang="en-US" smtClean="0">
                <a:solidFill>
                  <a:srgbClr val="000000"/>
                </a:solidFill>
              </a:rPr>
              <a:pPr/>
              <a:t>6</a:t>
            </a:fld>
            <a:endParaRPr lang="en-US" smtClean="0">
              <a:solidFill>
                <a:srgbClr val="000000"/>
              </a:solidFill>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15129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145A7095-55FB-4E52-8FEA-CC3793421E02}" type="slidenum">
              <a:rPr lang="en-US" smtClean="0">
                <a:solidFill>
                  <a:srgbClr val="000000"/>
                </a:solidFill>
              </a:rPr>
              <a:pPr/>
              <a:t>7</a:t>
            </a:fld>
            <a:endParaRPr lang="en-US" smtClean="0">
              <a:solidFill>
                <a:srgbClr val="000000"/>
              </a:solidFill>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38722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FC1850C7-4237-43D9-B074-D8440B9355D6}" type="slidenum">
              <a:rPr lang="en-US" smtClean="0">
                <a:solidFill>
                  <a:srgbClr val="000000"/>
                </a:solidFill>
              </a:rPr>
              <a:pPr/>
              <a:t>8</a:t>
            </a:fld>
            <a:endParaRPr lang="en-US" smtClean="0">
              <a:solidFill>
                <a:srgbClr val="000000"/>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4361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EAEBF91F-AF7F-4DA8-8937-FF134B3326F6}" type="slidenum">
              <a:rPr lang="en-US" smtClean="0">
                <a:solidFill>
                  <a:srgbClr val="000000"/>
                </a:solidFill>
              </a:rPr>
              <a:pPr/>
              <a:t>9</a:t>
            </a:fld>
            <a:endParaRPr lang="en-US" smtClean="0">
              <a:solidFill>
                <a:srgbClr val="000000"/>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28250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solidFill>
          <a:schemeClr val="bg1"/>
        </a:solidFill>
        <a:effectLst/>
      </p:bgPr>
    </p:bg>
    <p:spTree>
      <p:nvGrpSpPr>
        <p:cNvPr id="1" name=""/>
        <p:cNvGrpSpPr/>
        <p:nvPr/>
      </p:nvGrpSpPr>
      <p:grpSpPr>
        <a:xfrm>
          <a:off x="0" y="0"/>
          <a:ext cx="0" cy="0"/>
          <a:chOff x="0" y="0"/>
          <a:chExt cx="0" cy="0"/>
        </a:xfrm>
      </p:grpSpPr>
      <p:pic>
        <p:nvPicPr>
          <p:cNvPr id="5" name="Picture 4" descr="BG with CAS SC 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77" y="-63500"/>
            <a:ext cx="12350044" cy="6946900"/>
          </a:xfrm>
          <a:prstGeom prst="rect">
            <a:avLst/>
          </a:prstGeom>
        </p:spPr>
      </p:pic>
      <p:sp>
        <p:nvSpPr>
          <p:cNvPr id="3074" name="Rectangle 2"/>
          <p:cNvSpPr>
            <a:spLocks noGrp="1" noChangeArrowheads="1"/>
          </p:cNvSpPr>
          <p:nvPr>
            <p:ph type="ctrTitle" hasCustomPrompt="1"/>
          </p:nvPr>
        </p:nvSpPr>
        <p:spPr bwMode="gray">
          <a:xfrm>
            <a:off x="1676400" y="4311651"/>
            <a:ext cx="8858251" cy="1244600"/>
          </a:xfrm>
        </p:spPr>
        <p:txBody>
          <a:bodyPr/>
          <a:lstStyle>
            <a:lvl1pPr algn="ctr">
              <a:defRPr sz="3600" b="1" baseline="0">
                <a:solidFill>
                  <a:schemeClr val="bg1"/>
                </a:solidFill>
                <a:latin typeface="Arial" pitchFamily="34" charset="0"/>
                <a:cs typeface="Arial" pitchFamily="34" charset="0"/>
              </a:defRPr>
            </a:lvl1pPr>
          </a:lstStyle>
          <a:p>
            <a:pPr lvl="0"/>
            <a:r>
              <a:rPr lang="en-US" noProof="0" dirty="0" smtClean="0"/>
              <a:t>Click to edit master title</a:t>
            </a:r>
            <a:br>
              <a:rPr lang="en-US" noProof="0" dirty="0" smtClean="0"/>
            </a:br>
            <a:endParaRPr lang="en-US" noProof="0" dirty="0" smtClean="0"/>
          </a:p>
        </p:txBody>
      </p:sp>
      <p:sp>
        <p:nvSpPr>
          <p:cNvPr id="3075" name="Rectangle 3"/>
          <p:cNvSpPr>
            <a:spLocks noGrp="1" noChangeArrowheads="1"/>
          </p:cNvSpPr>
          <p:nvPr>
            <p:ph type="subTitle" idx="1" hasCustomPrompt="1"/>
          </p:nvPr>
        </p:nvSpPr>
        <p:spPr bwMode="gray">
          <a:xfrm>
            <a:off x="1828800" y="5676901"/>
            <a:ext cx="8534400" cy="919163"/>
          </a:xfrm>
        </p:spPr>
        <p:txBody>
          <a:bodyPr/>
          <a:lstStyle>
            <a:lvl1pPr marL="0" indent="0" algn="ctr">
              <a:spcBef>
                <a:spcPct val="0"/>
              </a:spcBef>
              <a:buFontTx/>
              <a:buNone/>
              <a:defRPr sz="2000">
                <a:solidFill>
                  <a:schemeClr val="bg1"/>
                </a:solidFill>
                <a:latin typeface="Arial" pitchFamily="34" charset="0"/>
                <a:cs typeface="Arial" pitchFamily="34" charset="0"/>
              </a:defRPr>
            </a:lvl1pPr>
          </a:lstStyle>
          <a:p>
            <a:pPr lvl="0"/>
            <a:r>
              <a:rPr lang="en-US" noProof="0" dirty="0" smtClean="0"/>
              <a:t>Click to edit master subtitle style</a:t>
            </a:r>
          </a:p>
        </p:txBody>
      </p:sp>
    </p:spTree>
    <p:extLst>
      <p:ext uri="{BB962C8B-B14F-4D97-AF65-F5344CB8AC3E}">
        <p14:creationId xmlns:p14="http://schemas.microsoft.com/office/powerpoint/2010/main" val="1504411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pPr>
              <a:defRPr/>
            </a:pPr>
            <a:fld id="{965EF3AF-077D-4AC4-90C3-844C3470ABA4}" type="slidenum">
              <a:rPr lang="en-US" smtClean="0">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52196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1" y="1600201"/>
            <a:ext cx="5549900"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69052" y="1600201"/>
            <a:ext cx="5467349"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844C7AE5-1C0D-4A5D-A71C-39720D74FBC5}" type="slidenum">
              <a:rPr lang="en-US" smtClean="0">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87966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83515C6F-EFC9-46AC-BF08-1F328972782F}" type="slidenum">
              <a:rPr lang="en-US" smtClean="0">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4266877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2651BA8D-91A3-4FF8-8024-1CC7076519F4}" type="slidenum">
              <a:rPr lang="en-US" smtClean="0">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7275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4E7E6BC9-652A-4F6D-B0E1-375D9E92D78B}" type="slidenum">
              <a:rPr lang="en-US" smtClean="0">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861823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3157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562600" cy="4524375"/>
          </a:xfrm>
        </p:spPr>
        <p:txBody>
          <a:bodyPr/>
          <a:lstStyle>
            <a:lvl1pPr>
              <a:defRPr sz="2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lipArt Placeholder 3"/>
          <p:cNvSpPr>
            <a:spLocks noGrp="1"/>
          </p:cNvSpPr>
          <p:nvPr>
            <p:ph type="clipArt" sz="half" idx="2"/>
          </p:nvPr>
        </p:nvSpPr>
        <p:spPr>
          <a:xfrm>
            <a:off x="6369051" y="1600201"/>
            <a:ext cx="5568949" cy="4486275"/>
          </a:xfrm>
        </p:spPr>
        <p:txBody>
          <a:bodyPr/>
          <a:lstStyle/>
          <a:p>
            <a:r>
              <a:rPr lang="en-US" smtClean="0"/>
              <a:t>Click icon to add clip art</a:t>
            </a:r>
            <a:endParaRPr lang="en-US" dirty="0"/>
          </a:p>
        </p:txBody>
      </p:sp>
      <p:sp>
        <p:nvSpPr>
          <p:cNvPr id="5" name="Slide Number Placeholder 4"/>
          <p:cNvSpPr>
            <a:spLocks noGrp="1"/>
          </p:cNvSpPr>
          <p:nvPr>
            <p:ph type="sldNum" sz="quarter" idx="10"/>
          </p:nvPr>
        </p:nvSpPr>
        <p:spPr>
          <a:xfrm>
            <a:off x="11432118" y="6664328"/>
            <a:ext cx="679449" cy="236537"/>
          </a:xfrm>
        </p:spPr>
        <p:txBody>
          <a:bodyPr/>
          <a:lstStyle>
            <a:lvl1pPr>
              <a:defRPr/>
            </a:lvl1pPr>
          </a:lstStyle>
          <a:p>
            <a:pPr>
              <a:defRPr/>
            </a:pPr>
            <a:fld id="{5A4CD46D-6995-48F0-BDD3-F755CE930EB5}" type="slidenum">
              <a:rPr lang="en-US" smtClean="0">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308918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5A4CD46D-6995-48F0-BDD3-F755CE930EB5}" type="slidenum">
              <a:rPr lang="en-US" smtClean="0">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71625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pPr>
              <a:defRPr/>
            </a:pPr>
            <a:fld id="{5CC51D2A-CF89-42EB-8EE5-59228AB47819}" type="slidenum">
              <a:rPr lang="en-US" smtClean="0">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156437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1" y="1600201"/>
            <a:ext cx="5549900"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69052" y="1600201"/>
            <a:ext cx="5467349"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8867525A-FDAF-4653-8542-4B19B59E7C40}" type="slidenum">
              <a:rPr lang="en-US" smtClean="0">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40995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5C774815-C3AC-4E8D-8520-50B17C70A28B}" type="slidenum">
              <a:rPr lang="en-US" smtClean="0">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419174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5BBD805E-2905-4EDC-ABB9-4DCD693E24C9}" type="slidenum">
              <a:rPr lang="en-US" smtClean="0">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99521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89F6F58A-1FA0-4B8D-9D04-5BC42B56ECC4}" type="slidenum">
              <a:rPr lang="en-US" smtClean="0">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56128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3157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562600" cy="4524375"/>
          </a:xfrm>
        </p:spPr>
        <p:txBody>
          <a:bodyPr/>
          <a:lstStyle>
            <a:lvl1pPr>
              <a:defRPr sz="2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lipArt Placeholder 3"/>
          <p:cNvSpPr>
            <a:spLocks noGrp="1"/>
          </p:cNvSpPr>
          <p:nvPr>
            <p:ph type="clipArt" sz="half" idx="2"/>
          </p:nvPr>
        </p:nvSpPr>
        <p:spPr>
          <a:xfrm>
            <a:off x="6369051" y="1600201"/>
            <a:ext cx="5568949" cy="4486275"/>
          </a:xfrm>
        </p:spPr>
        <p:txBody>
          <a:bodyPr/>
          <a:lstStyle/>
          <a:p>
            <a:r>
              <a:rPr lang="en-US" smtClean="0"/>
              <a:t>Click icon to add clip art</a:t>
            </a:r>
            <a:endParaRPr lang="en-US" dirty="0"/>
          </a:p>
        </p:txBody>
      </p:sp>
      <p:sp>
        <p:nvSpPr>
          <p:cNvPr id="5" name="Slide Number Placeholder 4"/>
          <p:cNvSpPr>
            <a:spLocks noGrp="1"/>
          </p:cNvSpPr>
          <p:nvPr>
            <p:ph type="sldNum" sz="quarter" idx="10"/>
          </p:nvPr>
        </p:nvSpPr>
        <p:spPr>
          <a:xfrm>
            <a:off x="11432118" y="6664328"/>
            <a:ext cx="679449" cy="236537"/>
          </a:xfrm>
        </p:spPr>
        <p:txBody>
          <a:bodyPr/>
          <a:lstStyle>
            <a:lvl1pPr>
              <a:defRPr/>
            </a:lvl1pPr>
          </a:lstStyle>
          <a:p>
            <a:pPr>
              <a:defRPr/>
            </a:pPr>
            <a:fld id="{3B1B9F14-2590-4175-B865-8B14964401AB}" type="slidenum">
              <a:rPr lang="en-US" smtClean="0">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628910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3B1B9F14-2590-4175-B865-8B14964401AB}" type="slidenum">
              <a:rPr lang="en-US" smtClean="0">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42814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solidFill>
          <a:schemeClr val="bg1"/>
        </a:solidFill>
        <a:effectLst/>
      </p:bgPr>
    </p:bg>
    <p:spTree>
      <p:nvGrpSpPr>
        <p:cNvPr id="1" name=""/>
        <p:cNvGrpSpPr/>
        <p:nvPr/>
      </p:nvGrpSpPr>
      <p:grpSpPr>
        <a:xfrm>
          <a:off x="0" y="0"/>
          <a:ext cx="0" cy="0"/>
          <a:chOff x="0" y="0"/>
          <a:chExt cx="0" cy="0"/>
        </a:xfrm>
      </p:grpSpPr>
      <p:pic>
        <p:nvPicPr>
          <p:cNvPr id="5" name="Picture 4" descr="BG with CAS SC 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77" y="-63500"/>
            <a:ext cx="12350044" cy="6946900"/>
          </a:xfrm>
          <a:prstGeom prst="rect">
            <a:avLst/>
          </a:prstGeom>
        </p:spPr>
      </p:pic>
      <p:sp>
        <p:nvSpPr>
          <p:cNvPr id="3074" name="Rectangle 2"/>
          <p:cNvSpPr>
            <a:spLocks noGrp="1" noChangeArrowheads="1"/>
          </p:cNvSpPr>
          <p:nvPr>
            <p:ph type="ctrTitle" hasCustomPrompt="1"/>
          </p:nvPr>
        </p:nvSpPr>
        <p:spPr bwMode="gray">
          <a:xfrm>
            <a:off x="1676400" y="4311651"/>
            <a:ext cx="8858251" cy="1244600"/>
          </a:xfrm>
        </p:spPr>
        <p:txBody>
          <a:bodyPr/>
          <a:lstStyle>
            <a:lvl1pPr algn="ctr">
              <a:defRPr sz="3600" b="1" baseline="0">
                <a:solidFill>
                  <a:schemeClr val="bg1"/>
                </a:solidFill>
                <a:latin typeface="Arial" pitchFamily="34" charset="0"/>
                <a:cs typeface="Arial" pitchFamily="34" charset="0"/>
              </a:defRPr>
            </a:lvl1pPr>
          </a:lstStyle>
          <a:p>
            <a:pPr lvl="0"/>
            <a:r>
              <a:rPr lang="en-US" noProof="0" dirty="0" smtClean="0"/>
              <a:t>Click to edit master title</a:t>
            </a:r>
            <a:br>
              <a:rPr lang="en-US" noProof="0" dirty="0" smtClean="0"/>
            </a:br>
            <a:endParaRPr lang="en-US" noProof="0" dirty="0" smtClean="0"/>
          </a:p>
        </p:txBody>
      </p:sp>
      <p:sp>
        <p:nvSpPr>
          <p:cNvPr id="3075" name="Rectangle 3"/>
          <p:cNvSpPr>
            <a:spLocks noGrp="1" noChangeArrowheads="1"/>
          </p:cNvSpPr>
          <p:nvPr>
            <p:ph type="subTitle" idx="1" hasCustomPrompt="1"/>
          </p:nvPr>
        </p:nvSpPr>
        <p:spPr bwMode="gray">
          <a:xfrm>
            <a:off x="1828800" y="5676901"/>
            <a:ext cx="8534400" cy="919163"/>
          </a:xfrm>
        </p:spPr>
        <p:txBody>
          <a:bodyPr/>
          <a:lstStyle>
            <a:lvl1pPr marL="0" indent="0" algn="ctr">
              <a:spcBef>
                <a:spcPct val="0"/>
              </a:spcBef>
              <a:buFontTx/>
              <a:buNone/>
              <a:defRPr sz="2000">
                <a:solidFill>
                  <a:schemeClr val="bg1"/>
                </a:solidFill>
                <a:latin typeface="Arial" pitchFamily="34" charset="0"/>
                <a:cs typeface="Arial" pitchFamily="34" charset="0"/>
              </a:defRPr>
            </a:lvl1pPr>
          </a:lstStyle>
          <a:p>
            <a:pPr lvl="0"/>
            <a:r>
              <a:rPr lang="en-US" noProof="0" dirty="0" smtClean="0"/>
              <a:t>Click to edit master subtitle style</a:t>
            </a:r>
          </a:p>
        </p:txBody>
      </p:sp>
    </p:spTree>
    <p:extLst>
      <p:ext uri="{BB962C8B-B14F-4D97-AF65-F5344CB8AC3E}">
        <p14:creationId xmlns:p14="http://schemas.microsoft.com/office/powerpoint/2010/main" val="328896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1.jpe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descr="second pages bottom ID.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6" name="Rectangle 2"/>
          <p:cNvSpPr>
            <a:spLocks noGrp="1" noChangeArrowheads="1"/>
          </p:cNvSpPr>
          <p:nvPr>
            <p:ph type="title"/>
          </p:nvPr>
        </p:nvSpPr>
        <p:spPr bwMode="black">
          <a:xfrm>
            <a:off x="609601" y="274638"/>
            <a:ext cx="113157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black">
          <a:xfrm>
            <a:off x="609601" y="1600201"/>
            <a:ext cx="11303000" cy="4448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0" name="Rectangle 6"/>
          <p:cNvSpPr>
            <a:spLocks noGrp="1" noChangeArrowheads="1"/>
          </p:cNvSpPr>
          <p:nvPr>
            <p:ph type="sldNum" sz="quarter" idx="4"/>
          </p:nvPr>
        </p:nvSpPr>
        <p:spPr bwMode="gray">
          <a:xfrm>
            <a:off x="11432118" y="6664328"/>
            <a:ext cx="679449" cy="236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defRPr>
            </a:lvl1pPr>
          </a:lstStyle>
          <a:p>
            <a:pPr eaLnBrk="0" fontAlgn="base" hangingPunct="0">
              <a:spcBef>
                <a:spcPct val="0"/>
              </a:spcBef>
              <a:spcAft>
                <a:spcPct val="0"/>
              </a:spcAft>
              <a:defRPr/>
            </a:pPr>
            <a:fld id="{3B1B9F14-2590-4175-B865-8B14964401AB}" type="slidenum">
              <a:rPr lang="en-US" smtClean="0">
                <a:solidFill>
                  <a:srgbClr val="FFFFFF"/>
                </a:solidFill>
                <a:latin typeface="Garamond" pitchFamily="18" charset="0"/>
              </a:rPr>
              <a:pPr eaLnBrk="0" fontAlgn="base" hangingPunct="0">
                <a:spcBef>
                  <a:spcPct val="0"/>
                </a:spcBef>
                <a:spcAft>
                  <a:spcPct val="0"/>
                </a:spcAft>
                <a:defRPr/>
              </a:pPr>
              <a:t>‹#›</a:t>
            </a:fld>
            <a:endParaRPr lang="en-US">
              <a:solidFill>
                <a:srgbClr val="FFFFFF"/>
              </a:solidFill>
              <a:latin typeface="Garamond" pitchFamily="18" charset="0"/>
            </a:endParaRPr>
          </a:p>
        </p:txBody>
      </p:sp>
      <p:sp>
        <p:nvSpPr>
          <p:cNvPr id="6" name="TextBox 5"/>
          <p:cNvSpPr txBox="1"/>
          <p:nvPr/>
        </p:nvSpPr>
        <p:spPr>
          <a:xfrm>
            <a:off x="342901" y="6362700"/>
            <a:ext cx="184731" cy="338554"/>
          </a:xfrm>
          <a:prstGeom prst="rect">
            <a:avLst/>
          </a:prstGeom>
          <a:noFill/>
        </p:spPr>
        <p:txBody>
          <a:bodyPr wrap="none" rtlCol="0">
            <a:spAutoFit/>
          </a:bodyPr>
          <a:lstStyle/>
          <a:p>
            <a:pPr eaLnBrk="0" fontAlgn="base" hangingPunct="0">
              <a:spcBef>
                <a:spcPct val="0"/>
              </a:spcBef>
              <a:spcAft>
                <a:spcPct val="0"/>
              </a:spcAft>
            </a:pPr>
            <a:endParaRPr lang="en-US" sz="1600" b="1" dirty="0">
              <a:solidFill>
                <a:srgbClr val="FCB315"/>
              </a:solidFill>
              <a:latin typeface="Arial" pitchFamily="34" charset="0"/>
              <a:cs typeface="Arial" pitchFamily="34" charset="0"/>
            </a:endParaRPr>
          </a:p>
        </p:txBody>
      </p:sp>
      <p:sp>
        <p:nvSpPr>
          <p:cNvPr id="7" name="TextBox 6"/>
          <p:cNvSpPr txBox="1"/>
          <p:nvPr/>
        </p:nvSpPr>
        <p:spPr>
          <a:xfrm>
            <a:off x="635000" y="6334125"/>
            <a:ext cx="2417650" cy="338554"/>
          </a:xfrm>
          <a:prstGeom prst="rect">
            <a:avLst/>
          </a:prstGeom>
          <a:noFill/>
        </p:spPr>
        <p:txBody>
          <a:bodyPr wrap="none" rtlCol="0">
            <a:spAutoFit/>
          </a:bodyPr>
          <a:lstStyle/>
          <a:p>
            <a:pPr eaLnBrk="0" fontAlgn="base" hangingPunct="0">
              <a:spcBef>
                <a:spcPct val="0"/>
              </a:spcBef>
              <a:spcAft>
                <a:spcPct val="0"/>
              </a:spcAft>
            </a:pPr>
            <a:r>
              <a:rPr lang="en-US" sz="1600" b="1" dirty="0">
                <a:solidFill>
                  <a:srgbClr val="FCB315"/>
                </a:solidFill>
                <a:latin typeface="Arial" pitchFamily="34" charset="0"/>
                <a:cs typeface="Arial" pitchFamily="34" charset="0"/>
              </a:rPr>
              <a:t>CASstudentcentral.org</a:t>
            </a:r>
          </a:p>
        </p:txBody>
      </p:sp>
    </p:spTree>
    <p:extLst>
      <p:ext uri="{BB962C8B-B14F-4D97-AF65-F5344CB8AC3E}">
        <p14:creationId xmlns:p14="http://schemas.microsoft.com/office/powerpoint/2010/main" val="2079048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lgn="l" rtl="0" eaLnBrk="1" fontAlgn="base" hangingPunct="1">
        <a:spcBef>
          <a:spcPct val="0"/>
        </a:spcBef>
        <a:spcAft>
          <a:spcPct val="0"/>
        </a:spcAft>
        <a:defRPr sz="3400" b="1">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3400">
          <a:solidFill>
            <a:schemeClr val="tx1"/>
          </a:solidFill>
          <a:latin typeface="Calibri" pitchFamily="34" charset="0"/>
        </a:defRPr>
      </a:lvl2pPr>
      <a:lvl3pPr algn="l" rtl="0" eaLnBrk="1" fontAlgn="base" hangingPunct="1">
        <a:spcBef>
          <a:spcPct val="0"/>
        </a:spcBef>
        <a:spcAft>
          <a:spcPct val="0"/>
        </a:spcAft>
        <a:defRPr sz="3400">
          <a:solidFill>
            <a:schemeClr val="tx1"/>
          </a:solidFill>
          <a:latin typeface="Calibri" pitchFamily="34" charset="0"/>
        </a:defRPr>
      </a:lvl3pPr>
      <a:lvl4pPr algn="l" rtl="0" eaLnBrk="1" fontAlgn="base" hangingPunct="1">
        <a:spcBef>
          <a:spcPct val="0"/>
        </a:spcBef>
        <a:spcAft>
          <a:spcPct val="0"/>
        </a:spcAft>
        <a:defRPr sz="3400">
          <a:solidFill>
            <a:schemeClr val="tx1"/>
          </a:solidFill>
          <a:latin typeface="Calibri" pitchFamily="34" charset="0"/>
        </a:defRPr>
      </a:lvl4pPr>
      <a:lvl5pPr algn="l" rtl="0" eaLnBrk="1" fontAlgn="base" hangingPunct="1">
        <a:spcBef>
          <a:spcPct val="0"/>
        </a:spcBef>
        <a:spcAft>
          <a:spcPct val="0"/>
        </a:spcAft>
        <a:defRPr sz="3400">
          <a:solidFill>
            <a:schemeClr val="tx1"/>
          </a:solidFill>
          <a:latin typeface="Calibri" pitchFamily="34" charset="0"/>
        </a:defRPr>
      </a:lvl5pPr>
      <a:lvl6pPr marL="457200" algn="l" rtl="0" eaLnBrk="1" fontAlgn="base" hangingPunct="1">
        <a:spcBef>
          <a:spcPct val="0"/>
        </a:spcBef>
        <a:spcAft>
          <a:spcPct val="0"/>
        </a:spcAft>
        <a:defRPr sz="3400">
          <a:solidFill>
            <a:schemeClr val="tx1"/>
          </a:solidFill>
          <a:latin typeface="Calibri" pitchFamily="34" charset="0"/>
        </a:defRPr>
      </a:lvl6pPr>
      <a:lvl7pPr marL="914400" algn="l" rtl="0" eaLnBrk="1" fontAlgn="base" hangingPunct="1">
        <a:spcBef>
          <a:spcPct val="0"/>
        </a:spcBef>
        <a:spcAft>
          <a:spcPct val="0"/>
        </a:spcAft>
        <a:defRPr sz="3400">
          <a:solidFill>
            <a:schemeClr val="tx1"/>
          </a:solidFill>
          <a:latin typeface="Calibri" pitchFamily="34" charset="0"/>
        </a:defRPr>
      </a:lvl7pPr>
      <a:lvl8pPr marL="1371600" algn="l" rtl="0" eaLnBrk="1" fontAlgn="base" hangingPunct="1">
        <a:spcBef>
          <a:spcPct val="0"/>
        </a:spcBef>
        <a:spcAft>
          <a:spcPct val="0"/>
        </a:spcAft>
        <a:defRPr sz="3400">
          <a:solidFill>
            <a:schemeClr val="tx1"/>
          </a:solidFill>
          <a:latin typeface="Calibri" pitchFamily="34" charset="0"/>
        </a:defRPr>
      </a:lvl8pPr>
      <a:lvl9pPr marL="1828800" algn="l" rtl="0" eaLnBrk="1" fontAlgn="base" hangingPunct="1">
        <a:spcBef>
          <a:spcPct val="0"/>
        </a:spcBef>
        <a:spcAft>
          <a:spcPct val="0"/>
        </a:spcAft>
        <a:defRPr sz="3400">
          <a:solidFill>
            <a:schemeClr val="tx1"/>
          </a:solidFill>
          <a:latin typeface="Calibri" pitchFamily="34" charset="0"/>
        </a:defRPr>
      </a:lvl9pPr>
    </p:titleStyle>
    <p:bodyStyle>
      <a:lvl1pPr marL="257175" indent="-257175" algn="l" rtl="0" eaLnBrk="1" fontAlgn="base" hangingPunct="1">
        <a:spcBef>
          <a:spcPts val="75"/>
        </a:spcBef>
        <a:spcAft>
          <a:spcPct val="0"/>
        </a:spcAft>
        <a:buClr>
          <a:schemeClr val="accent5"/>
        </a:buClr>
        <a:buFont typeface="Wingdings" pitchFamily="2" charset="2"/>
        <a:buChar char="§"/>
        <a:defRPr sz="2600">
          <a:solidFill>
            <a:schemeClr val="tx1"/>
          </a:solidFill>
          <a:latin typeface="Arial" pitchFamily="34" charset="0"/>
          <a:ea typeface="+mn-ea"/>
          <a:cs typeface="Arial" pitchFamily="34" charset="0"/>
        </a:defRPr>
      </a:lvl1pPr>
      <a:lvl2pPr marL="533400" indent="-274638" algn="l" rtl="0" eaLnBrk="1" fontAlgn="base" hangingPunct="1">
        <a:spcBef>
          <a:spcPts val="25"/>
        </a:spcBef>
        <a:spcAft>
          <a:spcPct val="0"/>
        </a:spcAft>
        <a:buClr>
          <a:schemeClr val="accent5"/>
        </a:buClr>
        <a:buFont typeface="Wingdings" pitchFamily="2" charset="2"/>
        <a:buChar char="§"/>
        <a:defRPr sz="2200">
          <a:solidFill>
            <a:schemeClr val="tx1"/>
          </a:solidFill>
          <a:latin typeface="Arial" pitchFamily="34" charset="0"/>
          <a:cs typeface="Arial" pitchFamily="34" charset="0"/>
        </a:defRPr>
      </a:lvl2pPr>
      <a:lvl3pPr marL="738188" indent="-203200" algn="l" rtl="0" eaLnBrk="1" fontAlgn="base" hangingPunct="1">
        <a:spcBef>
          <a:spcPts val="15"/>
        </a:spcBef>
        <a:spcAft>
          <a:spcPct val="0"/>
        </a:spcAft>
        <a:buClr>
          <a:schemeClr val="accent5"/>
        </a:buClr>
        <a:buFont typeface="Wingdings" pitchFamily="2" charset="2"/>
        <a:buChar char="§"/>
        <a:defRPr>
          <a:solidFill>
            <a:schemeClr val="tx1"/>
          </a:solidFill>
          <a:latin typeface="Arial" pitchFamily="34" charset="0"/>
          <a:cs typeface="Arial" pitchFamily="34" charset="0"/>
        </a:defRPr>
      </a:lvl3pPr>
      <a:lvl4pPr marL="942975" indent="-203200" algn="l" rtl="0" eaLnBrk="1" fontAlgn="base" hangingPunct="1">
        <a:spcBef>
          <a:spcPts val="15"/>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4pPr>
      <a:lvl5pPr marL="1163638" indent="-219075" algn="l" rtl="0" eaLnBrk="1" fontAlgn="base" hangingPunct="1">
        <a:spcBef>
          <a:spcPts val="15"/>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5pPr>
      <a:lvl6pPr marL="1620838" indent="-219075" algn="l" rtl="0" eaLnBrk="1" fontAlgn="base" hangingPunct="1">
        <a:spcBef>
          <a:spcPct val="10000"/>
        </a:spcBef>
        <a:spcAft>
          <a:spcPct val="0"/>
        </a:spcAft>
        <a:buClr>
          <a:schemeClr val="tx1"/>
        </a:buClr>
        <a:buChar char="»"/>
        <a:defRPr sz="1600">
          <a:solidFill>
            <a:schemeClr val="tx1"/>
          </a:solidFill>
          <a:latin typeface="+mn-lt"/>
        </a:defRPr>
      </a:lvl6pPr>
      <a:lvl7pPr marL="2078038" indent="-219075" algn="l" rtl="0" eaLnBrk="1" fontAlgn="base" hangingPunct="1">
        <a:spcBef>
          <a:spcPct val="10000"/>
        </a:spcBef>
        <a:spcAft>
          <a:spcPct val="0"/>
        </a:spcAft>
        <a:buClr>
          <a:schemeClr val="tx1"/>
        </a:buClr>
        <a:buChar char="»"/>
        <a:defRPr sz="1600">
          <a:solidFill>
            <a:schemeClr val="tx1"/>
          </a:solidFill>
          <a:latin typeface="+mn-lt"/>
        </a:defRPr>
      </a:lvl7pPr>
      <a:lvl8pPr marL="2535238" indent="-219075" algn="l" rtl="0" eaLnBrk="1" fontAlgn="base" hangingPunct="1">
        <a:spcBef>
          <a:spcPct val="10000"/>
        </a:spcBef>
        <a:spcAft>
          <a:spcPct val="0"/>
        </a:spcAft>
        <a:buClr>
          <a:schemeClr val="tx1"/>
        </a:buClr>
        <a:buChar char="»"/>
        <a:defRPr sz="1600">
          <a:solidFill>
            <a:schemeClr val="tx1"/>
          </a:solidFill>
          <a:latin typeface="+mn-lt"/>
        </a:defRPr>
      </a:lvl8pPr>
      <a:lvl9pPr marL="2992438" indent="-219075" algn="l" rtl="0" eaLnBrk="1" fontAlgn="base" hangingPunct="1">
        <a:spcBef>
          <a:spcPct val="10000"/>
        </a:spcBef>
        <a:spcAft>
          <a:spcPct val="0"/>
        </a:spcAft>
        <a:buClr>
          <a:schemeClr val="tx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descr="second pages bottom ID.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6" name="Rectangle 2"/>
          <p:cNvSpPr>
            <a:spLocks noGrp="1" noChangeArrowheads="1"/>
          </p:cNvSpPr>
          <p:nvPr>
            <p:ph type="title"/>
          </p:nvPr>
        </p:nvSpPr>
        <p:spPr bwMode="black">
          <a:xfrm>
            <a:off x="609601" y="381000"/>
            <a:ext cx="113157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black">
          <a:xfrm>
            <a:off x="609601" y="1876426"/>
            <a:ext cx="11303000" cy="391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gray">
          <a:xfrm>
            <a:off x="11432118" y="6664328"/>
            <a:ext cx="679449" cy="236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defRPr>
            </a:lvl1pPr>
          </a:lstStyle>
          <a:p>
            <a:pPr eaLnBrk="0" fontAlgn="base" hangingPunct="0">
              <a:spcBef>
                <a:spcPct val="0"/>
              </a:spcBef>
              <a:spcAft>
                <a:spcPct val="0"/>
              </a:spcAft>
              <a:defRPr/>
            </a:pPr>
            <a:fld id="{3B1B9F14-2590-4175-B865-8B14964401AB}" type="slidenum">
              <a:rPr lang="en-US" smtClean="0">
                <a:solidFill>
                  <a:srgbClr val="FFFFFF"/>
                </a:solidFill>
                <a:latin typeface="Garamond" pitchFamily="18" charset="0"/>
              </a:rPr>
              <a:pPr eaLnBrk="0" fontAlgn="base" hangingPunct="0">
                <a:spcBef>
                  <a:spcPct val="0"/>
                </a:spcBef>
                <a:spcAft>
                  <a:spcPct val="0"/>
                </a:spcAft>
                <a:defRPr/>
              </a:pPr>
              <a:t>‹#›</a:t>
            </a:fld>
            <a:endParaRPr lang="en-US">
              <a:solidFill>
                <a:srgbClr val="FFFFFF"/>
              </a:solidFill>
              <a:latin typeface="Garamond" pitchFamily="18" charset="0"/>
            </a:endParaRPr>
          </a:p>
        </p:txBody>
      </p:sp>
      <p:sp>
        <p:nvSpPr>
          <p:cNvPr id="6" name="TextBox 5"/>
          <p:cNvSpPr txBox="1"/>
          <p:nvPr/>
        </p:nvSpPr>
        <p:spPr>
          <a:xfrm>
            <a:off x="342901" y="6362700"/>
            <a:ext cx="184731" cy="338554"/>
          </a:xfrm>
          <a:prstGeom prst="rect">
            <a:avLst/>
          </a:prstGeom>
          <a:noFill/>
        </p:spPr>
        <p:txBody>
          <a:bodyPr wrap="none" rtlCol="0">
            <a:spAutoFit/>
          </a:bodyPr>
          <a:lstStyle/>
          <a:p>
            <a:pPr eaLnBrk="0" fontAlgn="base" hangingPunct="0">
              <a:spcBef>
                <a:spcPct val="0"/>
              </a:spcBef>
              <a:spcAft>
                <a:spcPct val="0"/>
              </a:spcAft>
            </a:pPr>
            <a:endParaRPr lang="en-US" sz="1600" b="1" dirty="0">
              <a:solidFill>
                <a:srgbClr val="FCB315"/>
              </a:solidFill>
              <a:latin typeface="Arial" pitchFamily="34" charset="0"/>
              <a:cs typeface="Arial" pitchFamily="34" charset="0"/>
            </a:endParaRPr>
          </a:p>
        </p:txBody>
      </p:sp>
      <p:sp>
        <p:nvSpPr>
          <p:cNvPr id="7" name="TextBox 6"/>
          <p:cNvSpPr txBox="1"/>
          <p:nvPr/>
        </p:nvSpPr>
        <p:spPr>
          <a:xfrm>
            <a:off x="635000" y="6334125"/>
            <a:ext cx="2417650" cy="338554"/>
          </a:xfrm>
          <a:prstGeom prst="rect">
            <a:avLst/>
          </a:prstGeom>
          <a:noFill/>
        </p:spPr>
        <p:txBody>
          <a:bodyPr wrap="none" rtlCol="0">
            <a:spAutoFit/>
          </a:bodyPr>
          <a:lstStyle/>
          <a:p>
            <a:pPr eaLnBrk="0" fontAlgn="base" hangingPunct="0">
              <a:spcBef>
                <a:spcPct val="0"/>
              </a:spcBef>
              <a:spcAft>
                <a:spcPct val="0"/>
              </a:spcAft>
            </a:pPr>
            <a:r>
              <a:rPr lang="en-US" sz="1600" b="1" dirty="0">
                <a:solidFill>
                  <a:srgbClr val="FCB315"/>
                </a:solidFill>
                <a:latin typeface="Arial" pitchFamily="34" charset="0"/>
                <a:cs typeface="Arial" pitchFamily="34" charset="0"/>
              </a:rPr>
              <a:t>CASstudentcentral.org</a:t>
            </a:r>
          </a:p>
        </p:txBody>
      </p:sp>
    </p:spTree>
    <p:extLst>
      <p:ext uri="{BB962C8B-B14F-4D97-AF65-F5344CB8AC3E}">
        <p14:creationId xmlns:p14="http://schemas.microsoft.com/office/powerpoint/2010/main" val="258890106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hf hdr="0" ftr="0" dt="0"/>
  <p:txStyles>
    <p:titleStyle>
      <a:lvl1pPr algn="l" rtl="0" eaLnBrk="1" fontAlgn="base" hangingPunct="1">
        <a:spcBef>
          <a:spcPct val="0"/>
        </a:spcBef>
        <a:spcAft>
          <a:spcPct val="0"/>
        </a:spcAft>
        <a:defRPr sz="3400" b="1">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3400">
          <a:solidFill>
            <a:schemeClr val="tx1"/>
          </a:solidFill>
          <a:latin typeface="Calibri" pitchFamily="34" charset="0"/>
        </a:defRPr>
      </a:lvl2pPr>
      <a:lvl3pPr algn="l" rtl="0" eaLnBrk="1" fontAlgn="base" hangingPunct="1">
        <a:spcBef>
          <a:spcPct val="0"/>
        </a:spcBef>
        <a:spcAft>
          <a:spcPct val="0"/>
        </a:spcAft>
        <a:defRPr sz="3400">
          <a:solidFill>
            <a:schemeClr val="tx1"/>
          </a:solidFill>
          <a:latin typeface="Calibri" pitchFamily="34" charset="0"/>
        </a:defRPr>
      </a:lvl3pPr>
      <a:lvl4pPr algn="l" rtl="0" eaLnBrk="1" fontAlgn="base" hangingPunct="1">
        <a:spcBef>
          <a:spcPct val="0"/>
        </a:spcBef>
        <a:spcAft>
          <a:spcPct val="0"/>
        </a:spcAft>
        <a:defRPr sz="3400">
          <a:solidFill>
            <a:schemeClr val="tx1"/>
          </a:solidFill>
          <a:latin typeface="Calibri" pitchFamily="34" charset="0"/>
        </a:defRPr>
      </a:lvl4pPr>
      <a:lvl5pPr algn="l" rtl="0" eaLnBrk="1" fontAlgn="base" hangingPunct="1">
        <a:spcBef>
          <a:spcPct val="0"/>
        </a:spcBef>
        <a:spcAft>
          <a:spcPct val="0"/>
        </a:spcAft>
        <a:defRPr sz="3400">
          <a:solidFill>
            <a:schemeClr val="tx1"/>
          </a:solidFill>
          <a:latin typeface="Calibri" pitchFamily="34" charset="0"/>
        </a:defRPr>
      </a:lvl5pPr>
      <a:lvl6pPr marL="457200" algn="l" rtl="0" eaLnBrk="1" fontAlgn="base" hangingPunct="1">
        <a:spcBef>
          <a:spcPct val="0"/>
        </a:spcBef>
        <a:spcAft>
          <a:spcPct val="0"/>
        </a:spcAft>
        <a:defRPr sz="3400">
          <a:solidFill>
            <a:schemeClr val="tx1"/>
          </a:solidFill>
          <a:latin typeface="Calibri" pitchFamily="34" charset="0"/>
        </a:defRPr>
      </a:lvl6pPr>
      <a:lvl7pPr marL="914400" algn="l" rtl="0" eaLnBrk="1" fontAlgn="base" hangingPunct="1">
        <a:spcBef>
          <a:spcPct val="0"/>
        </a:spcBef>
        <a:spcAft>
          <a:spcPct val="0"/>
        </a:spcAft>
        <a:defRPr sz="3400">
          <a:solidFill>
            <a:schemeClr val="tx1"/>
          </a:solidFill>
          <a:latin typeface="Calibri" pitchFamily="34" charset="0"/>
        </a:defRPr>
      </a:lvl7pPr>
      <a:lvl8pPr marL="1371600" algn="l" rtl="0" eaLnBrk="1" fontAlgn="base" hangingPunct="1">
        <a:spcBef>
          <a:spcPct val="0"/>
        </a:spcBef>
        <a:spcAft>
          <a:spcPct val="0"/>
        </a:spcAft>
        <a:defRPr sz="3400">
          <a:solidFill>
            <a:schemeClr val="tx1"/>
          </a:solidFill>
          <a:latin typeface="Calibri" pitchFamily="34" charset="0"/>
        </a:defRPr>
      </a:lvl8pPr>
      <a:lvl9pPr marL="1828800" algn="l" rtl="0" eaLnBrk="1" fontAlgn="base" hangingPunct="1">
        <a:spcBef>
          <a:spcPct val="0"/>
        </a:spcBef>
        <a:spcAft>
          <a:spcPct val="0"/>
        </a:spcAft>
        <a:defRPr sz="3400">
          <a:solidFill>
            <a:schemeClr val="tx1"/>
          </a:solidFill>
          <a:latin typeface="Calibri" pitchFamily="34" charset="0"/>
        </a:defRPr>
      </a:lvl9pPr>
    </p:titleStyle>
    <p:bodyStyle>
      <a:lvl1pPr marL="257175" indent="-257175" algn="l" rtl="0" eaLnBrk="1" fontAlgn="base" hangingPunct="1">
        <a:spcBef>
          <a:spcPts val="75"/>
        </a:spcBef>
        <a:spcAft>
          <a:spcPct val="0"/>
        </a:spcAft>
        <a:buClr>
          <a:schemeClr val="bg2"/>
        </a:buClr>
        <a:buFont typeface="Wingdings" pitchFamily="2" charset="2"/>
        <a:buChar char="§"/>
        <a:defRPr sz="2600">
          <a:solidFill>
            <a:schemeClr val="tx1"/>
          </a:solidFill>
          <a:latin typeface="Arial" pitchFamily="34" charset="0"/>
          <a:ea typeface="+mn-ea"/>
          <a:cs typeface="Arial" pitchFamily="34" charset="0"/>
        </a:defRPr>
      </a:lvl1pPr>
      <a:lvl2pPr marL="533400" indent="-274638" algn="l" rtl="0" eaLnBrk="1" fontAlgn="base" hangingPunct="1">
        <a:spcBef>
          <a:spcPts val="25"/>
        </a:spcBef>
        <a:spcAft>
          <a:spcPct val="0"/>
        </a:spcAft>
        <a:buClr>
          <a:schemeClr val="bg2"/>
        </a:buClr>
        <a:buFont typeface="Wingdings" pitchFamily="2" charset="2"/>
        <a:buChar char="§"/>
        <a:defRPr sz="2200">
          <a:solidFill>
            <a:schemeClr val="tx1"/>
          </a:solidFill>
          <a:latin typeface="Arial" pitchFamily="34" charset="0"/>
          <a:cs typeface="Arial" pitchFamily="34" charset="0"/>
        </a:defRPr>
      </a:lvl2pPr>
      <a:lvl3pPr marL="738188" indent="-203200" algn="l" rtl="0" eaLnBrk="1" fontAlgn="base" hangingPunct="1">
        <a:spcBef>
          <a:spcPts val="15"/>
        </a:spcBef>
        <a:spcAft>
          <a:spcPct val="0"/>
        </a:spcAft>
        <a:buClr>
          <a:schemeClr val="bg2"/>
        </a:buClr>
        <a:buFont typeface="Wingdings" pitchFamily="2" charset="2"/>
        <a:buChar char="§"/>
        <a:defRPr>
          <a:solidFill>
            <a:schemeClr val="tx1"/>
          </a:solidFill>
          <a:latin typeface="Arial" pitchFamily="34" charset="0"/>
          <a:cs typeface="Arial" pitchFamily="34" charset="0"/>
        </a:defRPr>
      </a:lvl3pPr>
      <a:lvl4pPr marL="942975" indent="-203200" algn="l" rtl="0" eaLnBrk="1" fontAlgn="base" hangingPunct="1">
        <a:spcBef>
          <a:spcPts val="15"/>
        </a:spcBef>
        <a:spcAft>
          <a:spcPct val="0"/>
        </a:spcAft>
        <a:buClr>
          <a:schemeClr val="bg2"/>
        </a:buClr>
        <a:buFont typeface="Wingdings" pitchFamily="2" charset="2"/>
        <a:buChar char="§"/>
        <a:defRPr sz="1600">
          <a:solidFill>
            <a:schemeClr val="tx1"/>
          </a:solidFill>
          <a:latin typeface="Arial" pitchFamily="34" charset="0"/>
          <a:cs typeface="Arial" pitchFamily="34" charset="0"/>
        </a:defRPr>
      </a:lvl4pPr>
      <a:lvl5pPr marL="1163638" indent="-219075" algn="l" rtl="0" eaLnBrk="1" fontAlgn="base" hangingPunct="1">
        <a:spcBef>
          <a:spcPts val="15"/>
        </a:spcBef>
        <a:spcAft>
          <a:spcPct val="0"/>
        </a:spcAft>
        <a:buClr>
          <a:schemeClr val="bg2"/>
        </a:buClr>
        <a:buFont typeface="Wingdings" pitchFamily="2" charset="2"/>
        <a:buChar char="§"/>
        <a:defRPr sz="1600">
          <a:solidFill>
            <a:schemeClr val="tx1"/>
          </a:solidFill>
          <a:latin typeface="Arial" pitchFamily="34" charset="0"/>
          <a:cs typeface="Arial" pitchFamily="34" charset="0"/>
        </a:defRPr>
      </a:lvl5pPr>
      <a:lvl6pPr marL="1620838" indent="-219075" algn="l" rtl="0" eaLnBrk="1" fontAlgn="base" hangingPunct="1">
        <a:spcBef>
          <a:spcPct val="10000"/>
        </a:spcBef>
        <a:spcAft>
          <a:spcPct val="0"/>
        </a:spcAft>
        <a:buClr>
          <a:schemeClr val="tx1"/>
        </a:buClr>
        <a:buChar char="»"/>
        <a:defRPr sz="1600">
          <a:solidFill>
            <a:schemeClr val="tx1"/>
          </a:solidFill>
          <a:latin typeface="+mn-lt"/>
        </a:defRPr>
      </a:lvl6pPr>
      <a:lvl7pPr marL="2078038" indent="-219075" algn="l" rtl="0" eaLnBrk="1" fontAlgn="base" hangingPunct="1">
        <a:spcBef>
          <a:spcPct val="10000"/>
        </a:spcBef>
        <a:spcAft>
          <a:spcPct val="0"/>
        </a:spcAft>
        <a:buClr>
          <a:schemeClr val="tx1"/>
        </a:buClr>
        <a:buChar char="»"/>
        <a:defRPr sz="1600">
          <a:solidFill>
            <a:schemeClr val="tx1"/>
          </a:solidFill>
          <a:latin typeface="+mn-lt"/>
        </a:defRPr>
      </a:lvl7pPr>
      <a:lvl8pPr marL="2535238" indent="-219075" algn="l" rtl="0" eaLnBrk="1" fontAlgn="base" hangingPunct="1">
        <a:spcBef>
          <a:spcPct val="10000"/>
        </a:spcBef>
        <a:spcAft>
          <a:spcPct val="0"/>
        </a:spcAft>
        <a:buClr>
          <a:schemeClr val="tx1"/>
        </a:buClr>
        <a:buChar char="»"/>
        <a:defRPr sz="1600">
          <a:solidFill>
            <a:schemeClr val="tx1"/>
          </a:solidFill>
          <a:latin typeface="+mn-lt"/>
        </a:defRPr>
      </a:lvl8pPr>
      <a:lvl9pPr marL="2992438" indent="-219075" algn="l" rtl="0" eaLnBrk="1" fontAlgn="base" hangingPunct="1">
        <a:spcBef>
          <a:spcPct val="10000"/>
        </a:spcBef>
        <a:spcAft>
          <a:spcPct val="0"/>
        </a:spcAft>
        <a:buClr>
          <a:schemeClr val="tx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828800" y="4616452"/>
            <a:ext cx="8686800" cy="1479549"/>
          </a:xfrm>
        </p:spPr>
        <p:txBody>
          <a:bodyPr/>
          <a:lstStyle/>
          <a:p>
            <a:pPr algn="ctr" eaLnBrk="1" hangingPunct="1"/>
            <a:r>
              <a:rPr lang="en-US" sz="3200" dirty="0"/>
              <a:t/>
            </a:r>
            <a:br>
              <a:rPr lang="en-US" sz="3200" dirty="0"/>
            </a:br>
            <a:r>
              <a:rPr lang="en-US" sz="3200" dirty="0">
                <a:solidFill>
                  <a:srgbClr val="FFC000"/>
                </a:solidFill>
              </a:rPr>
              <a:t>CASstudentcentral.org</a:t>
            </a:r>
            <a:br>
              <a:rPr lang="en-US" sz="3200" dirty="0">
                <a:solidFill>
                  <a:srgbClr val="FFC000"/>
                </a:solidFill>
              </a:rPr>
            </a:br>
            <a:r>
              <a:rPr lang="en-US" sz="3200" dirty="0"/>
              <a:t/>
            </a:r>
            <a:br>
              <a:rPr lang="en-US" sz="3200" dirty="0"/>
            </a:br>
            <a:r>
              <a:rPr lang="en-US" sz="3200" dirty="0"/>
              <a:t>Basic Reserving: </a:t>
            </a:r>
            <a:br>
              <a:rPr lang="en-US" sz="3200" dirty="0"/>
            </a:br>
            <a:r>
              <a:rPr lang="en-US" sz="3200" dirty="0"/>
              <a:t>Estimating the Liability for Unpaid Claims</a:t>
            </a:r>
          </a:p>
        </p:txBody>
      </p:sp>
      <p:sp>
        <p:nvSpPr>
          <p:cNvPr id="5123" name="Rectangle 3"/>
          <p:cNvSpPr>
            <a:spLocks noGrp="1" noChangeArrowheads="1"/>
          </p:cNvSpPr>
          <p:nvPr>
            <p:ph type="subTitle" idx="1"/>
          </p:nvPr>
        </p:nvSpPr>
        <p:spPr>
          <a:xfrm>
            <a:off x="2971800" y="6134100"/>
            <a:ext cx="6400800" cy="647700"/>
          </a:xfrm>
        </p:spPr>
        <p:txBody>
          <a:bodyPr/>
          <a:lstStyle/>
          <a:p>
            <a:pPr algn="ctr" eaLnBrk="1" hangingPunct="1">
              <a:lnSpc>
                <a:spcPct val="80000"/>
              </a:lnSpc>
            </a:pPr>
            <a:r>
              <a:rPr lang="en-US" dirty="0" smtClean="0"/>
              <a:t>UCSB</a:t>
            </a:r>
          </a:p>
          <a:p>
            <a:pPr algn="ctr" eaLnBrk="1" hangingPunct="1">
              <a:lnSpc>
                <a:spcPct val="80000"/>
              </a:lnSpc>
            </a:pPr>
            <a:r>
              <a:rPr lang="en-US" dirty="0" smtClean="0"/>
              <a:t>April 28, 2017</a:t>
            </a:r>
          </a:p>
        </p:txBody>
      </p:sp>
    </p:spTree>
    <p:extLst>
      <p:ext uri="{BB962C8B-B14F-4D97-AF65-F5344CB8AC3E}">
        <p14:creationId xmlns:p14="http://schemas.microsoft.com/office/powerpoint/2010/main" val="3958583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1100379" y="381000"/>
            <a:ext cx="8881821" cy="1143000"/>
          </a:xfrm>
        </p:spPr>
        <p:txBody>
          <a:bodyPr/>
          <a:lstStyle/>
          <a:p>
            <a:pPr eaLnBrk="1" hangingPunct="1"/>
            <a:r>
              <a:rPr lang="en-US" b="1" dirty="0" smtClean="0">
                <a:latin typeface="Arial" charset="0"/>
                <a:cs typeface="Arial" charset="0"/>
              </a:rPr>
              <a:t>The Problem</a:t>
            </a:r>
          </a:p>
        </p:txBody>
      </p:sp>
      <p:sp>
        <p:nvSpPr>
          <p:cNvPr id="13315" name="Rectangle 3"/>
          <p:cNvSpPr>
            <a:spLocks noGrp="1" noChangeArrowheads="1"/>
          </p:cNvSpPr>
          <p:nvPr>
            <p:ph idx="1"/>
          </p:nvPr>
        </p:nvSpPr>
        <p:spPr>
          <a:xfrm>
            <a:off x="1100379" y="1828800"/>
            <a:ext cx="9593451" cy="3581400"/>
          </a:xfrm>
        </p:spPr>
        <p:txBody>
          <a:bodyPr/>
          <a:lstStyle/>
          <a:p>
            <a:pPr eaLnBrk="1" hangingPunct="1"/>
            <a:r>
              <a:rPr lang="en-US" sz="2800" dirty="0" smtClean="0">
                <a:latin typeface="Arial" charset="0"/>
                <a:cs typeface="Arial" charset="0"/>
              </a:rPr>
              <a:t>Policy was sold in early 2012</a:t>
            </a:r>
          </a:p>
          <a:p>
            <a:pPr eaLnBrk="1" hangingPunct="1"/>
            <a:endParaRPr lang="en-US" sz="2800" dirty="0" smtClean="0">
              <a:latin typeface="Arial" charset="0"/>
              <a:cs typeface="Arial" charset="0"/>
            </a:endParaRPr>
          </a:p>
          <a:p>
            <a:pPr eaLnBrk="1" hangingPunct="1"/>
            <a:r>
              <a:rPr lang="en-US" sz="2800" dirty="0" smtClean="0">
                <a:latin typeface="Arial" charset="0"/>
                <a:cs typeface="Arial" charset="0"/>
              </a:rPr>
              <a:t>Claim isn’t fully paid until late 2016</a:t>
            </a:r>
          </a:p>
          <a:p>
            <a:pPr eaLnBrk="1" hangingPunct="1"/>
            <a:endParaRPr lang="en-US" sz="2800" dirty="0" smtClean="0">
              <a:latin typeface="Arial" charset="0"/>
              <a:cs typeface="Arial" charset="0"/>
            </a:endParaRPr>
          </a:p>
          <a:p>
            <a:pPr eaLnBrk="1" hangingPunct="1"/>
            <a:r>
              <a:rPr lang="en-US" sz="2800" dirty="0" smtClean="0">
                <a:latin typeface="Arial" charset="0"/>
                <a:cs typeface="Arial" charset="0"/>
              </a:rPr>
              <a:t>How does the company know if its business is profitable?</a:t>
            </a:r>
          </a:p>
        </p:txBody>
      </p:sp>
      <p:sp>
        <p:nvSpPr>
          <p:cNvPr id="2" name="Slide Number Placeholder 1"/>
          <p:cNvSpPr>
            <a:spLocks noGrp="1"/>
          </p:cNvSpPr>
          <p:nvPr>
            <p:ph type="sldNum" sz="quarter" idx="10"/>
          </p:nvPr>
        </p:nvSpPr>
        <p:spPr/>
        <p:txBody>
          <a:bodyPr/>
          <a:lstStyle/>
          <a:p>
            <a:pPr>
              <a:defRPr/>
            </a:pPr>
            <a:fld id="{965EF3AF-077D-4AC4-90C3-844C3470ABA4}" type="slidenum">
              <a:rPr lang="en-US" smtClean="0">
                <a:solidFill>
                  <a:srgbClr val="FFFFFF"/>
                </a:solidFill>
              </a:rPr>
              <a:pPr>
                <a:defRPr/>
              </a:pPr>
              <a:t>10</a:t>
            </a:fld>
            <a:endParaRPr lang="en-US">
              <a:solidFill>
                <a:srgbClr val="FFFFFF"/>
              </a:solidFill>
            </a:endParaRPr>
          </a:p>
        </p:txBody>
      </p:sp>
    </p:spTree>
    <p:extLst>
      <p:ext uri="{BB962C8B-B14F-4D97-AF65-F5344CB8AC3E}">
        <p14:creationId xmlns:p14="http://schemas.microsoft.com/office/powerpoint/2010/main" val="12585697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965200" y="274638"/>
            <a:ext cx="9474200" cy="1143000"/>
          </a:xfrm>
        </p:spPr>
        <p:txBody>
          <a:bodyPr/>
          <a:lstStyle/>
          <a:p>
            <a:pPr eaLnBrk="1" hangingPunct="1"/>
            <a:r>
              <a:rPr lang="en-US" altLang="en-US" dirty="0" smtClean="0">
                <a:effectLst/>
                <a:cs typeface="Arial" panose="020B0604020202020204" pitchFamily="34" charset="0"/>
              </a:rPr>
              <a:t>Interested Parties</a:t>
            </a:r>
          </a:p>
        </p:txBody>
      </p:sp>
      <p:sp>
        <p:nvSpPr>
          <p:cNvPr id="34819" name="Rectangle 3"/>
          <p:cNvSpPr>
            <a:spLocks noGrp="1" noChangeArrowheads="1"/>
          </p:cNvSpPr>
          <p:nvPr>
            <p:ph idx="1"/>
          </p:nvPr>
        </p:nvSpPr>
        <p:spPr>
          <a:xfrm>
            <a:off x="965200" y="1828800"/>
            <a:ext cx="10591800" cy="4800600"/>
          </a:xfrm>
        </p:spPr>
        <p:txBody>
          <a:bodyPr/>
          <a:lstStyle/>
          <a:p>
            <a:pPr eaLnBrk="1" hangingPunct="1">
              <a:buClr>
                <a:schemeClr val="tx1"/>
              </a:buClr>
            </a:pPr>
            <a:r>
              <a:rPr lang="en-US" altLang="en-US" sz="2800" dirty="0" smtClean="0">
                <a:effectLst/>
                <a:cs typeface="Arial" panose="020B0604020202020204" pitchFamily="34" charset="0"/>
              </a:rPr>
              <a:t>Company management</a:t>
            </a:r>
            <a:r>
              <a:rPr lang="en-US" altLang="en-US" sz="2800" b="1" dirty="0" smtClean="0">
                <a:solidFill>
                  <a:schemeClr val="bg2"/>
                </a:solidFill>
                <a:effectLst/>
                <a:cs typeface="Arial" panose="020B0604020202020204" pitchFamily="34" charset="0"/>
              </a:rPr>
              <a:t/>
            </a:r>
            <a:br>
              <a:rPr lang="en-US" altLang="en-US" sz="2800" b="1" dirty="0" smtClean="0">
                <a:solidFill>
                  <a:schemeClr val="bg2"/>
                </a:solidFill>
                <a:effectLst/>
                <a:cs typeface="Arial" panose="020B0604020202020204" pitchFamily="34" charset="0"/>
              </a:rPr>
            </a:br>
            <a:r>
              <a:rPr lang="en-US" altLang="en-US" sz="2800" dirty="0" smtClean="0">
                <a:solidFill>
                  <a:srgbClr val="001C59"/>
                </a:solidFill>
                <a:effectLst/>
                <a:cs typeface="Arial" panose="020B0604020202020204" pitchFamily="34" charset="0"/>
              </a:rPr>
              <a:t>Which business segments are the most/least profitable?</a:t>
            </a:r>
          </a:p>
          <a:p>
            <a:pPr eaLnBrk="1" hangingPunct="1">
              <a:buClr>
                <a:schemeClr val="tx1"/>
              </a:buClr>
            </a:pPr>
            <a:endParaRPr lang="en-US" altLang="en-US" sz="2800" dirty="0" smtClean="0">
              <a:solidFill>
                <a:srgbClr val="001C59"/>
              </a:solidFill>
              <a:effectLst/>
              <a:cs typeface="Arial" panose="020B0604020202020204" pitchFamily="34" charset="0"/>
            </a:endParaRPr>
          </a:p>
          <a:p>
            <a:pPr eaLnBrk="1" hangingPunct="1">
              <a:buClr>
                <a:schemeClr val="tx1"/>
              </a:buClr>
            </a:pPr>
            <a:r>
              <a:rPr lang="en-US" altLang="en-US" sz="2800" dirty="0" smtClean="0">
                <a:effectLst/>
                <a:cs typeface="Arial" panose="020B0604020202020204" pitchFamily="34" charset="0"/>
              </a:rPr>
              <a:t>Investors</a:t>
            </a:r>
            <a:br>
              <a:rPr lang="en-US" altLang="en-US" sz="2800" dirty="0" smtClean="0">
                <a:effectLst/>
                <a:cs typeface="Arial" panose="020B0604020202020204" pitchFamily="34" charset="0"/>
              </a:rPr>
            </a:br>
            <a:r>
              <a:rPr lang="en-US" altLang="en-US" sz="2800" dirty="0" smtClean="0">
                <a:solidFill>
                  <a:srgbClr val="001C59"/>
                </a:solidFill>
                <a:effectLst/>
                <a:cs typeface="Arial" panose="020B0604020202020204" pitchFamily="34" charset="0"/>
              </a:rPr>
              <a:t>How profitable is the company?</a:t>
            </a:r>
          </a:p>
          <a:p>
            <a:pPr marL="0" indent="0" eaLnBrk="1" hangingPunct="1">
              <a:buClr>
                <a:schemeClr val="tx1"/>
              </a:buClr>
              <a:buNone/>
            </a:pPr>
            <a:endParaRPr lang="en-US" altLang="en-US" sz="2800" dirty="0" smtClean="0">
              <a:solidFill>
                <a:srgbClr val="001C59"/>
              </a:solidFill>
              <a:effectLst/>
              <a:cs typeface="Arial" panose="020B0604020202020204" pitchFamily="34" charset="0"/>
            </a:endParaRPr>
          </a:p>
          <a:p>
            <a:pPr eaLnBrk="1" hangingPunct="1">
              <a:buClr>
                <a:schemeClr val="tx1"/>
              </a:buClr>
            </a:pPr>
            <a:r>
              <a:rPr lang="en-US" altLang="en-US" sz="2800" dirty="0" smtClean="0">
                <a:effectLst/>
                <a:cs typeface="Arial" panose="020B0604020202020204" pitchFamily="34" charset="0"/>
              </a:rPr>
              <a:t>Regulators</a:t>
            </a:r>
            <a:br>
              <a:rPr lang="en-US" altLang="en-US" sz="2800" dirty="0" smtClean="0">
                <a:effectLst/>
                <a:cs typeface="Arial" panose="020B0604020202020204" pitchFamily="34" charset="0"/>
              </a:rPr>
            </a:br>
            <a:r>
              <a:rPr lang="en-US" altLang="en-US" sz="2800" dirty="0" smtClean="0">
                <a:solidFill>
                  <a:srgbClr val="001C59"/>
                </a:solidFill>
                <a:effectLst/>
                <a:cs typeface="Arial" panose="020B0604020202020204" pitchFamily="34" charset="0"/>
              </a:rPr>
              <a:t>Does the company have sufficient funds available to meet its obligations to policyholders &amp; claimants?</a:t>
            </a:r>
          </a:p>
        </p:txBody>
      </p:sp>
      <p:sp>
        <p:nvSpPr>
          <p:cNvPr id="34820" name="Slide Number Placeholder 1"/>
          <p:cNvSpPr>
            <a:spLocks noGrp="1"/>
          </p:cNvSpPr>
          <p:nvPr>
            <p:ph type="sldNum" sz="quarter" idx="4294967295"/>
          </p:nvPr>
        </p:nvSpPr>
        <p:spPr>
          <a:xfrm>
            <a:off x="10096500" y="6324600"/>
            <a:ext cx="533400" cy="457200"/>
          </a:xfrm>
          <a:prstGeom prst="rect">
            <a:avLst/>
          </a:prstGeom>
          <a:noFill/>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tx1"/>
              </a:buClr>
              <a:buChar char="–"/>
              <a:defRPr sz="2000">
                <a:solidFill>
                  <a:schemeClr val="tx1"/>
                </a:solidFill>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D0A3ACB-C986-4D76-9B90-CC7A5789EB48}" type="slidenum">
              <a:rPr lang="en-US" altLang="en-US" sz="1400"/>
              <a:pPr>
                <a:spcBef>
                  <a:spcPct val="0"/>
                </a:spcBef>
                <a:buClrTx/>
                <a:buSzTx/>
                <a:buFontTx/>
                <a:buNone/>
              </a:pPr>
              <a:t>11</a:t>
            </a:fld>
            <a:endParaRPr lang="en-US" altLang="en-US" sz="1400"/>
          </a:p>
        </p:txBody>
      </p:sp>
    </p:spTree>
    <p:extLst>
      <p:ext uri="{BB962C8B-B14F-4D97-AF65-F5344CB8AC3E}">
        <p14:creationId xmlns:p14="http://schemas.microsoft.com/office/powerpoint/2010/main" val="1084318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1219200" y="381000"/>
            <a:ext cx="10706101" cy="1143000"/>
          </a:xfrm>
        </p:spPr>
        <p:txBody>
          <a:bodyPr/>
          <a:lstStyle/>
          <a:p>
            <a:pPr eaLnBrk="1" hangingPunct="1"/>
            <a:r>
              <a:rPr lang="en-US" altLang="en-US" dirty="0" smtClean="0">
                <a:effectLst/>
                <a:latin typeface="Arial" panose="020B0604020202020204" pitchFamily="34" charset="0"/>
                <a:cs typeface="Arial" panose="020B0604020202020204" pitchFamily="34" charset="0"/>
              </a:rPr>
              <a:t>Losses</a:t>
            </a:r>
          </a:p>
        </p:txBody>
      </p:sp>
      <p:sp>
        <p:nvSpPr>
          <p:cNvPr id="26627" name="Rectangle 3"/>
          <p:cNvSpPr>
            <a:spLocks noGrp="1" noChangeArrowheads="1"/>
          </p:cNvSpPr>
          <p:nvPr>
            <p:ph idx="1"/>
          </p:nvPr>
        </p:nvSpPr>
        <p:spPr>
          <a:xfrm>
            <a:off x="1219201" y="1778000"/>
            <a:ext cx="10706100" cy="4622800"/>
          </a:xfrm>
        </p:spPr>
        <p:txBody>
          <a:bodyPr/>
          <a:lstStyle/>
          <a:p>
            <a:pPr marL="0" indent="0">
              <a:buNone/>
            </a:pPr>
            <a:r>
              <a:rPr lang="en-US" altLang="en-US" sz="3200" dirty="0" smtClean="0">
                <a:effectLst/>
                <a:cs typeface="Tahoma" panose="020B0604030504040204" pitchFamily="34" charset="0"/>
              </a:rPr>
              <a:t>Reported Losses </a:t>
            </a:r>
          </a:p>
          <a:p>
            <a:pPr marL="0" indent="0">
              <a:buNone/>
            </a:pPr>
            <a:r>
              <a:rPr lang="en-US" altLang="en-US" sz="3200" dirty="0" smtClean="0">
                <a:effectLst/>
                <a:cs typeface="Tahoma" panose="020B0604030504040204" pitchFamily="34" charset="0"/>
              </a:rPr>
              <a:t>	= Paid Losses + Case Reserves</a:t>
            </a:r>
          </a:p>
          <a:p>
            <a:pPr marL="0" indent="0">
              <a:buNone/>
            </a:pPr>
            <a:endParaRPr lang="en-US" altLang="en-US" sz="3200" dirty="0" smtClean="0">
              <a:effectLst/>
              <a:cs typeface="Tahoma" panose="020B0604030504040204" pitchFamily="34" charset="0"/>
            </a:endParaRPr>
          </a:p>
          <a:p>
            <a:pPr marL="0" indent="0">
              <a:buNone/>
            </a:pPr>
            <a:r>
              <a:rPr lang="en-US" altLang="en-US" sz="3200" dirty="0" smtClean="0">
                <a:effectLst/>
                <a:cs typeface="Tahoma" panose="020B0604030504040204" pitchFamily="34" charset="0"/>
              </a:rPr>
              <a:t>Ultimate Losses </a:t>
            </a:r>
          </a:p>
          <a:p>
            <a:pPr marL="0" indent="0">
              <a:buNone/>
            </a:pPr>
            <a:r>
              <a:rPr lang="en-US" altLang="en-US" sz="3200" dirty="0" smtClean="0">
                <a:effectLst/>
                <a:cs typeface="Tahoma" panose="020B0604030504040204" pitchFamily="34" charset="0"/>
              </a:rPr>
              <a:t>	= Paid Losses + Unpaid Losses</a:t>
            </a:r>
          </a:p>
          <a:p>
            <a:pPr marL="0" indent="0">
              <a:buNone/>
            </a:pPr>
            <a:r>
              <a:rPr lang="en-US" altLang="en-US" sz="3200" dirty="0" smtClean="0">
                <a:effectLst/>
                <a:cs typeface="Tahoma" panose="020B0604030504040204" pitchFamily="34" charset="0"/>
              </a:rPr>
              <a:t>	= Paid Losses + Total Reserves    	  </a:t>
            </a:r>
          </a:p>
          <a:p>
            <a:pPr marL="0" indent="0">
              <a:buNone/>
            </a:pPr>
            <a:r>
              <a:rPr lang="en-US" altLang="en-US" sz="3200" dirty="0" smtClean="0">
                <a:effectLst/>
                <a:cs typeface="Tahoma" panose="020B0604030504040204" pitchFamily="34" charset="0"/>
              </a:rPr>
              <a:t>	= Paid Losses + (Case Reserves + IBNR Reserves)</a:t>
            </a:r>
          </a:p>
          <a:p>
            <a:pPr marL="193675" lvl="1" indent="0">
              <a:buNone/>
            </a:pPr>
            <a:endParaRPr lang="en-US" altLang="en-US" sz="3200" dirty="0">
              <a:cs typeface="Tahoma" panose="020B0604030504040204" pitchFamily="34" charset="0"/>
            </a:endParaRPr>
          </a:p>
        </p:txBody>
      </p:sp>
      <p:sp>
        <p:nvSpPr>
          <p:cNvPr id="2" name="Slide Number Placeholder 1"/>
          <p:cNvSpPr>
            <a:spLocks noGrp="1"/>
          </p:cNvSpPr>
          <p:nvPr>
            <p:ph type="sldNum" sz="quarter" idx="4294967295"/>
          </p:nvPr>
        </p:nvSpPr>
        <p:spPr>
          <a:xfrm>
            <a:off x="2590800" y="6248400"/>
            <a:ext cx="1905000" cy="457200"/>
          </a:xfrm>
          <a:prstGeom prst="rect">
            <a:avLst/>
          </a:prstGeom>
        </p:spPr>
        <p:txBody>
          <a:bodyPr/>
          <a:lstStyle/>
          <a:p>
            <a:pPr algn="l">
              <a:defRPr/>
            </a:pPr>
            <a:fld id="{6AA67AFB-5B6A-4F9B-8FF5-83932098119B}" type="slidenum">
              <a:rPr lang="en-US" sz="1000">
                <a:solidFill>
                  <a:srgbClr val="FFFFFF"/>
                </a:solidFill>
                <a:effectLst>
                  <a:outerShdw blurRad="38100" dist="38100" dir="2700000" algn="tl">
                    <a:srgbClr val="000000"/>
                  </a:outerShdw>
                </a:effectLst>
                <a:latin typeface="Tahoma" charset="0"/>
              </a:rPr>
              <a:pPr algn="l">
                <a:defRPr/>
              </a:pPr>
              <a:t>12</a:t>
            </a:fld>
            <a:endParaRPr lang="en-US" sz="1000">
              <a:solidFill>
                <a:srgbClr val="FFFFFF"/>
              </a:solidFill>
              <a:effectLst>
                <a:outerShdw blurRad="38100" dist="38100" dir="2700000" algn="tl">
                  <a:srgbClr val="000000"/>
                </a:outerShdw>
              </a:effectLst>
              <a:latin typeface="Tahoma" charset="0"/>
            </a:endParaRPr>
          </a:p>
        </p:txBody>
      </p:sp>
    </p:spTree>
    <p:extLst>
      <p:ext uri="{BB962C8B-B14F-4D97-AF65-F5344CB8AC3E}">
        <p14:creationId xmlns:p14="http://schemas.microsoft.com/office/powerpoint/2010/main" val="3144010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2590800" y="274638"/>
            <a:ext cx="7848600" cy="1143000"/>
          </a:xfrm>
        </p:spPr>
        <p:txBody>
          <a:bodyPr/>
          <a:lstStyle/>
          <a:p>
            <a:pPr eaLnBrk="1" hangingPunct="1"/>
            <a:r>
              <a:rPr lang="en-US" b="1" dirty="0" smtClean="0">
                <a:latin typeface="Arial" charset="0"/>
                <a:cs typeface="Arial" charset="0"/>
              </a:rPr>
              <a:t>Hypothetical Claim</a:t>
            </a:r>
            <a:br>
              <a:rPr lang="en-US" b="1" dirty="0" smtClean="0">
                <a:latin typeface="Arial" charset="0"/>
                <a:cs typeface="Arial" charset="0"/>
              </a:rPr>
            </a:br>
            <a:r>
              <a:rPr lang="en-US" sz="3600" dirty="0">
                <a:latin typeface="Arial" charset="0"/>
                <a:cs typeface="Arial" charset="0"/>
              </a:rPr>
              <a:t>Year-End Losses</a:t>
            </a:r>
            <a:endParaRPr lang="en-US" b="1" dirty="0" smtClean="0">
              <a:latin typeface="Arial" charset="0"/>
              <a:cs typeface="Arial" charset="0"/>
            </a:endParaRPr>
          </a:p>
        </p:txBody>
      </p:sp>
      <p:graphicFrame>
        <p:nvGraphicFramePr>
          <p:cNvPr id="7" name="Chart 6"/>
          <p:cNvGraphicFramePr>
            <a:graphicFrameLocks noGrp="1"/>
          </p:cNvGraphicFramePr>
          <p:nvPr>
            <p:extLst>
              <p:ext uri="{D42A27DB-BD31-4B8C-83A1-F6EECF244321}">
                <p14:modId xmlns:p14="http://schemas.microsoft.com/office/powerpoint/2010/main" val="2093850361"/>
              </p:ext>
            </p:extLst>
          </p:nvPr>
        </p:nvGraphicFramePr>
        <p:xfrm>
          <a:off x="2057401" y="1447800"/>
          <a:ext cx="7162799" cy="4724400"/>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p:cNvSpPr>
            <a:spLocks noGrp="1"/>
          </p:cNvSpPr>
          <p:nvPr>
            <p:ph type="sldNum" sz="quarter" idx="10"/>
          </p:nvPr>
        </p:nvSpPr>
        <p:spPr/>
        <p:txBody>
          <a:bodyPr/>
          <a:lstStyle/>
          <a:p>
            <a:pPr>
              <a:defRPr/>
            </a:pPr>
            <a:fld id="{965EF3AF-077D-4AC4-90C3-844C3470ABA4}" type="slidenum">
              <a:rPr lang="en-US" smtClean="0">
                <a:solidFill>
                  <a:srgbClr val="FFFFFF"/>
                </a:solidFill>
              </a:rPr>
              <a:pPr>
                <a:defRPr/>
              </a:pPr>
              <a:t>13</a:t>
            </a:fld>
            <a:endParaRPr lang="en-US">
              <a:solidFill>
                <a:srgbClr val="FFFFFF"/>
              </a:solidFill>
            </a:endParaRPr>
          </a:p>
        </p:txBody>
      </p:sp>
    </p:spTree>
    <p:extLst>
      <p:ext uri="{BB962C8B-B14F-4D97-AF65-F5344CB8AC3E}">
        <p14:creationId xmlns:p14="http://schemas.microsoft.com/office/powerpoint/2010/main" val="2601868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787400" y="381000"/>
            <a:ext cx="11137901" cy="838200"/>
          </a:xfrm>
        </p:spPr>
        <p:txBody>
          <a:bodyPr/>
          <a:lstStyle/>
          <a:p>
            <a:pPr eaLnBrk="1" hangingPunct="1"/>
            <a:r>
              <a:rPr lang="en-US" dirty="0" smtClean="0">
                <a:latin typeface="Arial" charset="0"/>
                <a:cs typeface="Arial" charset="0"/>
              </a:rPr>
              <a:t>IBNR</a:t>
            </a:r>
            <a:r>
              <a:rPr lang="en-US" b="1" dirty="0" smtClean="0">
                <a:latin typeface="Arial" charset="0"/>
                <a:cs typeface="Arial" charset="0"/>
              </a:rPr>
              <a:t> Reserve Basics</a:t>
            </a:r>
          </a:p>
        </p:txBody>
      </p:sp>
      <p:sp>
        <p:nvSpPr>
          <p:cNvPr id="8195" name="Rectangle 3"/>
          <p:cNvSpPr>
            <a:spLocks noGrp="1" noChangeArrowheads="1"/>
          </p:cNvSpPr>
          <p:nvPr>
            <p:ph idx="1"/>
          </p:nvPr>
        </p:nvSpPr>
        <p:spPr>
          <a:xfrm>
            <a:off x="787400" y="1422400"/>
            <a:ext cx="10308231" cy="4140200"/>
          </a:xfrm>
        </p:spPr>
        <p:txBody>
          <a:bodyPr/>
          <a:lstStyle/>
          <a:p>
            <a:pPr eaLnBrk="1" hangingPunct="1"/>
            <a:r>
              <a:rPr lang="en-US" sz="2800" dirty="0" smtClean="0">
                <a:latin typeface="Arial" charset="0"/>
                <a:cs typeface="Arial" charset="0"/>
              </a:rPr>
              <a:t>Estimated by actuaries</a:t>
            </a:r>
          </a:p>
          <a:p>
            <a:pPr marL="0" indent="0" eaLnBrk="1" hangingPunct="1">
              <a:lnSpc>
                <a:spcPct val="50000"/>
              </a:lnSpc>
              <a:buNone/>
            </a:pPr>
            <a:endParaRPr lang="en-US" sz="2800" dirty="0" smtClean="0">
              <a:latin typeface="Arial" charset="0"/>
              <a:cs typeface="Arial" charset="0"/>
            </a:endParaRPr>
          </a:p>
          <a:p>
            <a:pPr eaLnBrk="1" hangingPunct="1"/>
            <a:r>
              <a:rPr lang="en-US" sz="2800" dirty="0" smtClean="0">
                <a:latin typeface="Arial" charset="0"/>
                <a:cs typeface="Arial" charset="0"/>
              </a:rPr>
              <a:t>Based on </a:t>
            </a:r>
            <a:r>
              <a:rPr lang="en-US" sz="2800" u="sng" dirty="0" smtClean="0">
                <a:latin typeface="Arial" charset="0"/>
                <a:cs typeface="Arial" charset="0"/>
              </a:rPr>
              <a:t>aggregated</a:t>
            </a:r>
            <a:r>
              <a:rPr lang="en-US" sz="2800" dirty="0" smtClean="0">
                <a:latin typeface="Arial" charset="0"/>
                <a:cs typeface="Arial" charset="0"/>
              </a:rPr>
              <a:t> claim info and patterns over time</a:t>
            </a:r>
          </a:p>
          <a:p>
            <a:pPr marL="0" indent="0" eaLnBrk="1" hangingPunct="1">
              <a:lnSpc>
                <a:spcPct val="50000"/>
              </a:lnSpc>
              <a:buNone/>
            </a:pPr>
            <a:endParaRPr lang="en-US" sz="2800" dirty="0" smtClean="0">
              <a:latin typeface="Arial" charset="0"/>
              <a:cs typeface="Arial" charset="0"/>
            </a:endParaRPr>
          </a:p>
          <a:p>
            <a:pPr eaLnBrk="1" hangingPunct="1"/>
            <a:r>
              <a:rPr lang="en-US" sz="2800" dirty="0" smtClean="0">
                <a:latin typeface="Arial" charset="0"/>
                <a:cs typeface="Arial" charset="0"/>
              </a:rPr>
              <a:t>Addresses Case Reserve issues:</a:t>
            </a:r>
          </a:p>
          <a:p>
            <a:pPr lvl="3"/>
            <a:r>
              <a:rPr lang="en-US" sz="2800" dirty="0">
                <a:latin typeface="Arial" charset="0"/>
                <a:cs typeface="Arial" charset="0"/>
              </a:rPr>
              <a:t>Pattern changes caused by changes in </a:t>
            </a:r>
            <a:r>
              <a:rPr lang="en-US" sz="2800" dirty="0" smtClean="0">
                <a:latin typeface="Arial" charset="0"/>
                <a:cs typeface="Arial" charset="0"/>
              </a:rPr>
              <a:t>claim </a:t>
            </a:r>
            <a:r>
              <a:rPr lang="en-US" sz="2800" dirty="0">
                <a:latin typeface="Arial" charset="0"/>
                <a:cs typeface="Arial" charset="0"/>
              </a:rPr>
              <a:t>environment</a:t>
            </a:r>
          </a:p>
          <a:p>
            <a:pPr lvl="3"/>
            <a:r>
              <a:rPr lang="en-US" sz="2800" dirty="0">
                <a:latin typeface="Arial" charset="0"/>
                <a:cs typeface="Arial" charset="0"/>
              </a:rPr>
              <a:t>Pattern changes caused by changes in </a:t>
            </a:r>
            <a:r>
              <a:rPr lang="en-US" sz="2800" dirty="0" smtClean="0">
                <a:latin typeface="Arial" charset="0"/>
                <a:cs typeface="Arial" charset="0"/>
              </a:rPr>
              <a:t>claim adjusting staff</a:t>
            </a:r>
            <a:endParaRPr lang="en-US" sz="2800" dirty="0">
              <a:latin typeface="Arial" charset="0"/>
              <a:cs typeface="Arial" charset="0"/>
            </a:endParaRPr>
          </a:p>
          <a:p>
            <a:pPr lvl="3"/>
            <a:r>
              <a:rPr lang="en-US" sz="2800" dirty="0">
                <a:latin typeface="Arial" charset="0"/>
                <a:cs typeface="Arial" charset="0"/>
              </a:rPr>
              <a:t>Pattern changes caused by change in management philosophy</a:t>
            </a:r>
          </a:p>
          <a:p>
            <a:pPr lvl="4"/>
            <a:endParaRPr lang="en-US" sz="2800" dirty="0" smtClean="0">
              <a:latin typeface="Arial" charset="0"/>
              <a:cs typeface="Arial" charset="0"/>
            </a:endParaRPr>
          </a:p>
        </p:txBody>
      </p:sp>
      <p:sp>
        <p:nvSpPr>
          <p:cNvPr id="2" name="Slide Number Placeholder 1"/>
          <p:cNvSpPr>
            <a:spLocks noGrp="1"/>
          </p:cNvSpPr>
          <p:nvPr>
            <p:ph type="sldNum" sz="quarter" idx="10"/>
          </p:nvPr>
        </p:nvSpPr>
        <p:spPr/>
        <p:txBody>
          <a:bodyPr/>
          <a:lstStyle/>
          <a:p>
            <a:pPr>
              <a:defRPr/>
            </a:pPr>
            <a:fld id="{965EF3AF-077D-4AC4-90C3-844C3470ABA4}" type="slidenum">
              <a:rPr lang="en-US" smtClean="0">
                <a:solidFill>
                  <a:srgbClr val="FFFFFF"/>
                </a:solidFill>
              </a:rPr>
              <a:pPr>
                <a:defRPr/>
              </a:pPr>
              <a:t>14</a:t>
            </a:fld>
            <a:endParaRPr lang="en-US">
              <a:solidFill>
                <a:srgbClr val="FFFFFF"/>
              </a:solidFill>
            </a:endParaRPr>
          </a:p>
        </p:txBody>
      </p:sp>
    </p:spTree>
    <p:extLst>
      <p:ext uri="{BB962C8B-B14F-4D97-AF65-F5344CB8AC3E}">
        <p14:creationId xmlns:p14="http://schemas.microsoft.com/office/powerpoint/2010/main" val="1435733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Slide Number Placeholder 5"/>
          <p:cNvSpPr>
            <a:spLocks noGrp="1"/>
          </p:cNvSpPr>
          <p:nvPr>
            <p:ph type="sldNum" sz="quarter" idx="4294967295"/>
          </p:nvPr>
        </p:nvSpPr>
        <p:spPr>
          <a:xfrm>
            <a:off x="10134600" y="6375400"/>
            <a:ext cx="533400" cy="457200"/>
          </a:xfrm>
          <a:prstGeom prst="rect">
            <a:avLst/>
          </a:prstGeom>
          <a:noFill/>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tx1"/>
              </a:buClr>
              <a:buChar char="–"/>
              <a:defRPr sz="2000">
                <a:solidFill>
                  <a:schemeClr val="tx1"/>
                </a:solidFill>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2A50204-99B0-438A-99D7-4D6964C363A8}" type="slidenum">
              <a:rPr lang="en-US" altLang="en-US" sz="1400"/>
              <a:pPr>
                <a:spcBef>
                  <a:spcPct val="0"/>
                </a:spcBef>
                <a:buClrTx/>
                <a:buSzTx/>
                <a:buFontTx/>
                <a:buNone/>
              </a:pPr>
              <a:t>15</a:t>
            </a:fld>
            <a:endParaRPr lang="en-US" altLang="en-US" sz="1400"/>
          </a:p>
        </p:txBody>
      </p:sp>
      <p:sp>
        <p:nvSpPr>
          <p:cNvPr id="32771" name="Rectangle 1026"/>
          <p:cNvSpPr>
            <a:spLocks noGrp="1" noChangeArrowheads="1"/>
          </p:cNvSpPr>
          <p:nvPr>
            <p:ph type="title"/>
          </p:nvPr>
        </p:nvSpPr>
        <p:spPr>
          <a:xfrm>
            <a:off x="1117600" y="17464"/>
            <a:ext cx="9017000" cy="1382711"/>
          </a:xfrm>
          <a:extLst>
            <a:ext uri="{91240B29-F687-4F45-9708-019B960494DF}">
              <a14:hiddenLine xmlns:a14="http://schemas.microsoft.com/office/drawing/2010/main" w="12700">
                <a:solidFill>
                  <a:schemeClr val="tx1"/>
                </a:solidFill>
                <a:miter lim="800000"/>
                <a:headEnd/>
                <a:tailEnd/>
              </a14:hiddenLine>
            </a:ext>
          </a:extLst>
        </p:spPr>
        <p:txBody>
          <a:bodyPr vert="horz" wrap="square" lIns="90463" tIns="44438" rIns="90463" bIns="44438" numCol="1" anchor="b" anchorCtr="0" compatLnSpc="1">
            <a:prstTxWarp prst="textNoShape">
              <a:avLst/>
            </a:prstTxWarp>
          </a:bodyPr>
          <a:lstStyle/>
          <a:p>
            <a:pPr eaLnBrk="1" hangingPunct="1"/>
            <a:r>
              <a:rPr lang="en-US" altLang="en-US" dirty="0" smtClean="0">
                <a:effectLst/>
              </a:rPr>
              <a:t>IBNR</a:t>
            </a:r>
          </a:p>
        </p:txBody>
      </p:sp>
      <p:sp>
        <p:nvSpPr>
          <p:cNvPr id="29699" name="Rectangle 1027"/>
          <p:cNvSpPr>
            <a:spLocks noGrp="1" noChangeArrowheads="1"/>
          </p:cNvSpPr>
          <p:nvPr>
            <p:ph type="body" idx="1"/>
          </p:nvPr>
        </p:nvSpPr>
        <p:spPr>
          <a:xfrm>
            <a:off x="1117600" y="1271588"/>
            <a:ext cx="10769600" cy="5357812"/>
          </a:xfrm>
          <a:extLst>
            <a:ext uri="{91240B29-F687-4F45-9708-019B960494DF}">
              <a14:hiddenLine xmlns:a14="http://schemas.microsoft.com/office/drawing/2010/main" w="12700">
                <a:solidFill>
                  <a:schemeClr val="tx1"/>
                </a:solidFill>
                <a:miter lim="800000"/>
                <a:headEnd/>
                <a:tailEnd/>
              </a14:hiddenLine>
            </a:ext>
          </a:extLst>
        </p:spPr>
        <p:txBody>
          <a:bodyPr vert="horz" wrap="square" lIns="90463" tIns="44438" rIns="90463" bIns="44438" numCol="1" anchor="t" anchorCtr="0" compatLnSpc="1">
            <a:prstTxWarp prst="textNoShape">
              <a:avLst/>
            </a:prstTxWarp>
          </a:bodyPr>
          <a:lstStyle/>
          <a:p>
            <a:pPr marL="457200" lvl="1" indent="0">
              <a:lnSpc>
                <a:spcPct val="90000"/>
              </a:lnSpc>
              <a:buSzPct val="60000"/>
              <a:buNone/>
              <a:defRPr/>
            </a:pPr>
            <a:endParaRPr lang="en-US" altLang="en-US" dirty="0"/>
          </a:p>
          <a:p>
            <a:pPr marL="0" indent="0">
              <a:lnSpc>
                <a:spcPct val="90000"/>
              </a:lnSpc>
              <a:buClr>
                <a:schemeClr val="tx1"/>
              </a:buClr>
              <a:buSzPct val="60000"/>
              <a:buNone/>
              <a:defRPr/>
            </a:pPr>
            <a:r>
              <a:rPr lang="en-US" altLang="en-US" sz="2800" dirty="0"/>
              <a:t>Incurred But Not Reported (IBNR) Reserves (aka Bulk Reserves</a:t>
            </a:r>
            <a:r>
              <a:rPr lang="en-US" altLang="en-US" sz="2800" dirty="0" smtClean="0"/>
              <a:t>):</a:t>
            </a:r>
          </a:p>
          <a:p>
            <a:pPr marL="0" indent="0">
              <a:lnSpc>
                <a:spcPct val="50000"/>
              </a:lnSpc>
              <a:buClr>
                <a:schemeClr val="tx1"/>
              </a:buClr>
              <a:buSzPct val="60000"/>
              <a:buNone/>
              <a:defRPr/>
            </a:pPr>
            <a:endParaRPr lang="en-US" altLang="en-US" sz="2800" dirty="0"/>
          </a:p>
          <a:p>
            <a:pPr lvl="1" eaLnBrk="1" hangingPunct="1">
              <a:lnSpc>
                <a:spcPct val="90000"/>
              </a:lnSpc>
              <a:buSzPct val="60000"/>
              <a:buFont typeface="Wingdings" panose="05000000000000000000" pitchFamily="2" charset="2"/>
              <a:buChar char="§"/>
              <a:defRPr/>
            </a:pPr>
            <a:r>
              <a:rPr lang="en-US" altLang="en-US" sz="2800" dirty="0"/>
              <a:t>Provision for future increases (development) on known claims (IBNER), i.e., incurred but not </a:t>
            </a:r>
            <a:r>
              <a:rPr lang="en-US" altLang="en-US" sz="2800" b="1" dirty="0"/>
              <a:t>enough</a:t>
            </a:r>
            <a:r>
              <a:rPr lang="en-US" altLang="en-US" sz="2800" dirty="0"/>
              <a:t> </a:t>
            </a:r>
            <a:r>
              <a:rPr lang="en-US" altLang="en-US" sz="2800" dirty="0" smtClean="0"/>
              <a:t>reported</a:t>
            </a:r>
          </a:p>
          <a:p>
            <a:pPr lvl="1" eaLnBrk="1" hangingPunct="1">
              <a:lnSpc>
                <a:spcPct val="50000"/>
              </a:lnSpc>
              <a:buSzPct val="60000"/>
              <a:buFont typeface="Wingdings" panose="05000000000000000000" pitchFamily="2" charset="2"/>
              <a:buChar char="§"/>
              <a:defRPr/>
            </a:pPr>
            <a:endParaRPr lang="en-US" altLang="en-US" sz="2800" dirty="0"/>
          </a:p>
          <a:p>
            <a:pPr lvl="1" eaLnBrk="1" hangingPunct="1">
              <a:lnSpc>
                <a:spcPct val="90000"/>
              </a:lnSpc>
              <a:buSzPct val="60000"/>
              <a:buFont typeface="Wingdings" panose="05000000000000000000" pitchFamily="2" charset="2"/>
              <a:buChar char="§"/>
              <a:defRPr/>
            </a:pPr>
            <a:r>
              <a:rPr lang="en-US" altLang="en-US" sz="2800" dirty="0"/>
              <a:t>Provision for claims not </a:t>
            </a:r>
            <a:r>
              <a:rPr lang="en-US" altLang="en-US" sz="2800" b="1" dirty="0"/>
              <a:t>yet</a:t>
            </a:r>
            <a:r>
              <a:rPr lang="en-US" altLang="en-US" sz="2800" dirty="0"/>
              <a:t> reported (pure IBNR, IBNYR</a:t>
            </a:r>
            <a:r>
              <a:rPr lang="en-US" altLang="en-US" sz="2800" dirty="0" smtClean="0"/>
              <a:t>)</a:t>
            </a:r>
          </a:p>
          <a:p>
            <a:pPr lvl="1" eaLnBrk="1" hangingPunct="1">
              <a:lnSpc>
                <a:spcPct val="50000"/>
              </a:lnSpc>
              <a:buSzPct val="60000"/>
              <a:buFont typeface="Wingdings" panose="05000000000000000000" pitchFamily="2" charset="2"/>
              <a:buChar char="§"/>
              <a:defRPr/>
            </a:pPr>
            <a:endParaRPr lang="en-US" altLang="en-US" sz="2800" dirty="0"/>
          </a:p>
          <a:p>
            <a:pPr lvl="1" eaLnBrk="1" hangingPunct="1">
              <a:lnSpc>
                <a:spcPct val="90000"/>
              </a:lnSpc>
              <a:buSzPct val="60000"/>
              <a:buFont typeface="Wingdings" panose="05000000000000000000" pitchFamily="2" charset="2"/>
              <a:buChar char="§"/>
              <a:defRPr/>
            </a:pPr>
            <a:r>
              <a:rPr lang="en-US" altLang="en-US" sz="2800" dirty="0"/>
              <a:t>Provision for claims that reopen in the </a:t>
            </a:r>
            <a:r>
              <a:rPr lang="en-US" altLang="en-US" sz="2800" dirty="0" smtClean="0"/>
              <a:t>future</a:t>
            </a:r>
          </a:p>
          <a:p>
            <a:pPr lvl="1" eaLnBrk="1" hangingPunct="1">
              <a:lnSpc>
                <a:spcPct val="50000"/>
              </a:lnSpc>
              <a:buSzPct val="60000"/>
              <a:buFont typeface="Wingdings" panose="05000000000000000000" pitchFamily="2" charset="2"/>
              <a:buChar char="§"/>
              <a:defRPr/>
            </a:pPr>
            <a:endParaRPr lang="en-US" altLang="en-US" sz="2800" dirty="0"/>
          </a:p>
          <a:p>
            <a:pPr lvl="1" eaLnBrk="1" hangingPunct="1">
              <a:lnSpc>
                <a:spcPct val="90000"/>
              </a:lnSpc>
              <a:buSzPct val="60000"/>
              <a:buFont typeface="Wingdings" panose="05000000000000000000" pitchFamily="2" charset="2"/>
              <a:buChar char="§"/>
              <a:defRPr/>
            </a:pPr>
            <a:r>
              <a:rPr lang="en-US" altLang="en-US" sz="2800" dirty="0"/>
              <a:t>Provision for claims not yet recorded (in transit; in pipeline; incurred and reported but not recorded)</a:t>
            </a:r>
          </a:p>
          <a:p>
            <a:pPr lvl="1" eaLnBrk="1" hangingPunct="1">
              <a:lnSpc>
                <a:spcPct val="90000"/>
              </a:lnSpc>
              <a:buSzPct val="60000"/>
              <a:buFontTx/>
              <a:buNone/>
              <a:defRPr/>
            </a:pPr>
            <a:endParaRPr lang="en-US" altLang="en-US" sz="2800" dirty="0"/>
          </a:p>
          <a:p>
            <a:pPr lvl="1" eaLnBrk="1" hangingPunct="1">
              <a:lnSpc>
                <a:spcPct val="90000"/>
              </a:lnSpc>
              <a:buFontTx/>
              <a:buNone/>
              <a:defRPr/>
            </a:pPr>
            <a:endParaRPr lang="en-US" altLang="en-US" sz="2000" dirty="0"/>
          </a:p>
          <a:p>
            <a:pPr lvl="1" eaLnBrk="1" hangingPunct="1">
              <a:lnSpc>
                <a:spcPct val="90000"/>
              </a:lnSpc>
              <a:buFontTx/>
              <a:buNone/>
              <a:defRPr/>
            </a:pPr>
            <a:endParaRPr lang="en-US" altLang="en-US" sz="2500" dirty="0"/>
          </a:p>
        </p:txBody>
      </p:sp>
    </p:spTree>
    <p:extLst>
      <p:ext uri="{BB962C8B-B14F-4D97-AF65-F5344CB8AC3E}">
        <p14:creationId xmlns:p14="http://schemas.microsoft.com/office/powerpoint/2010/main" val="21620441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3000"/>
                                  </p:stCondLst>
                                  <p:childTnLst>
                                    <p:set>
                                      <p:cBhvr>
                                        <p:cTn id="6" dur="1" fill="hold">
                                          <p:stCondLst>
                                            <p:cond delay="499"/>
                                          </p:stCondLst>
                                        </p:cTn>
                                        <p:tgtEl>
                                          <p:spTgt spid="29699">
                                            <p:txEl>
                                              <p:pRg st="1" end="1"/>
                                            </p:txEl>
                                          </p:spTgt>
                                        </p:tgtEl>
                                        <p:attrNameLst>
                                          <p:attrName>style.visibility</p:attrName>
                                        </p:attrNameLst>
                                      </p:cBhvr>
                                      <p:to>
                                        <p:strVal val="visible"/>
                                      </p:to>
                                    </p:set>
                                  </p:childTnLst>
                                </p:cTn>
                              </p:par>
                            </p:childTnLst>
                          </p:cTn>
                        </p:par>
                        <p:par>
                          <p:cTn id="7" fill="hold" nodeType="afterGroup">
                            <p:stCondLst>
                              <p:cond delay="3500"/>
                            </p:stCondLst>
                            <p:childTnLst>
                              <p:par>
                                <p:cTn id="8" presetID="1" presetClass="entr" presetSubtype="0" fill="hold" grpId="0" nodeType="afterEffect">
                                  <p:stCondLst>
                                    <p:cond delay="2000"/>
                                  </p:stCondLst>
                                  <p:childTnLst>
                                    <p:set>
                                      <p:cBhvr>
                                        <p:cTn id="9" dur="1" fill="hold">
                                          <p:stCondLst>
                                            <p:cond delay="499"/>
                                          </p:stCondLst>
                                        </p:cTn>
                                        <p:tgtEl>
                                          <p:spTgt spid="29699">
                                            <p:txEl>
                                              <p:pRg st="3" end="3"/>
                                            </p:txEl>
                                          </p:spTgt>
                                        </p:tgtEl>
                                        <p:attrNameLst>
                                          <p:attrName>style.visibility</p:attrName>
                                        </p:attrNameLst>
                                      </p:cBhvr>
                                      <p:to>
                                        <p:strVal val="visible"/>
                                      </p:to>
                                    </p:set>
                                  </p:childTnLst>
                                </p:cTn>
                              </p:par>
                            </p:childTnLst>
                          </p:cTn>
                        </p:par>
                        <p:par>
                          <p:cTn id="10" fill="hold" nodeType="afterGroup">
                            <p:stCondLst>
                              <p:cond delay="6000"/>
                            </p:stCondLst>
                            <p:childTnLst>
                              <p:par>
                                <p:cTn id="11" presetID="1" presetClass="entr" presetSubtype="0" fill="hold" grpId="0" nodeType="afterEffect">
                                  <p:stCondLst>
                                    <p:cond delay="1000"/>
                                  </p:stCondLst>
                                  <p:childTnLst>
                                    <p:set>
                                      <p:cBhvr>
                                        <p:cTn id="12" dur="1" fill="hold">
                                          <p:stCondLst>
                                            <p:cond delay="499"/>
                                          </p:stCondLst>
                                        </p:cTn>
                                        <p:tgtEl>
                                          <p:spTgt spid="29699">
                                            <p:txEl>
                                              <p:pRg st="5" end="5"/>
                                            </p:txEl>
                                          </p:spTgt>
                                        </p:tgtEl>
                                        <p:attrNameLst>
                                          <p:attrName>style.visibility</p:attrName>
                                        </p:attrNameLst>
                                      </p:cBhvr>
                                      <p:to>
                                        <p:strVal val="visible"/>
                                      </p:to>
                                    </p:set>
                                  </p:childTnLst>
                                </p:cTn>
                              </p:par>
                            </p:childTnLst>
                          </p:cTn>
                        </p:par>
                        <p:par>
                          <p:cTn id="13" fill="hold" nodeType="afterGroup">
                            <p:stCondLst>
                              <p:cond delay="7500"/>
                            </p:stCondLst>
                            <p:childTnLst>
                              <p:par>
                                <p:cTn id="14" presetID="1" presetClass="entr" presetSubtype="0" fill="hold" grpId="0" nodeType="afterEffect">
                                  <p:stCondLst>
                                    <p:cond delay="3000"/>
                                  </p:stCondLst>
                                  <p:childTnLst>
                                    <p:set>
                                      <p:cBhvr>
                                        <p:cTn id="15" dur="1" fill="hold">
                                          <p:stCondLst>
                                            <p:cond delay="499"/>
                                          </p:stCondLst>
                                        </p:cTn>
                                        <p:tgtEl>
                                          <p:spTgt spid="29699">
                                            <p:txEl>
                                              <p:pRg st="7" end="7"/>
                                            </p:txEl>
                                          </p:spTgt>
                                        </p:tgtEl>
                                        <p:attrNameLst>
                                          <p:attrName>style.visibility</p:attrName>
                                        </p:attrNameLst>
                                      </p:cBhvr>
                                      <p:to>
                                        <p:strVal val="visible"/>
                                      </p:to>
                                    </p:set>
                                  </p:childTnLst>
                                </p:cTn>
                              </p:par>
                            </p:childTnLst>
                          </p:cTn>
                        </p:par>
                        <p:par>
                          <p:cTn id="16" fill="hold" nodeType="afterGroup">
                            <p:stCondLst>
                              <p:cond delay="11000"/>
                            </p:stCondLst>
                            <p:childTnLst>
                              <p:par>
                                <p:cTn id="17" presetID="1" presetClass="entr" presetSubtype="0" fill="hold" grpId="0" nodeType="afterEffect">
                                  <p:stCondLst>
                                    <p:cond delay="1000"/>
                                  </p:stCondLst>
                                  <p:childTnLst>
                                    <p:set>
                                      <p:cBhvr>
                                        <p:cTn id="18" dur="1" fill="hold">
                                          <p:stCondLst>
                                            <p:cond delay="499"/>
                                          </p:stCondLst>
                                        </p:cTn>
                                        <p:tgtEl>
                                          <p:spTgt spid="296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2" autoUpdateAnimBg="0" advAuto="100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62200" y="2667000"/>
            <a:ext cx="7543800" cy="1143000"/>
          </a:xfrm>
        </p:spPr>
        <p:txBody>
          <a:bodyPr/>
          <a:lstStyle/>
          <a:p>
            <a:pPr algn="ctr"/>
            <a:r>
              <a:rPr lang="en-US" b="1" dirty="0" smtClean="0"/>
              <a:t>Basic Methods</a:t>
            </a:r>
            <a:endParaRPr lang="en-US" b="1" dirty="0"/>
          </a:p>
        </p:txBody>
      </p:sp>
      <p:sp>
        <p:nvSpPr>
          <p:cNvPr id="2" name="Slide Number Placeholder 1"/>
          <p:cNvSpPr>
            <a:spLocks noGrp="1"/>
          </p:cNvSpPr>
          <p:nvPr>
            <p:ph type="sldNum" sz="quarter" idx="10"/>
          </p:nvPr>
        </p:nvSpPr>
        <p:spPr/>
        <p:txBody>
          <a:bodyPr/>
          <a:lstStyle/>
          <a:p>
            <a:pPr>
              <a:defRPr/>
            </a:pPr>
            <a:fld id="{2651BA8D-91A3-4FF8-8024-1CC7076519F4}" type="slidenum">
              <a:rPr lang="en-US" smtClean="0">
                <a:solidFill>
                  <a:srgbClr val="FFFFFF"/>
                </a:solidFill>
              </a:rPr>
              <a:pPr>
                <a:defRPr/>
              </a:pPr>
              <a:t>16</a:t>
            </a:fld>
            <a:endParaRPr lang="en-US">
              <a:solidFill>
                <a:srgbClr val="FFFFFF"/>
              </a:solidFill>
            </a:endParaRPr>
          </a:p>
        </p:txBody>
      </p:sp>
    </p:spTree>
    <p:extLst>
      <p:ext uri="{BB962C8B-B14F-4D97-AF65-F5344CB8AC3E}">
        <p14:creationId xmlns:p14="http://schemas.microsoft.com/office/powerpoint/2010/main" val="404558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1100380" y="381000"/>
            <a:ext cx="8881820" cy="1143000"/>
          </a:xfrm>
        </p:spPr>
        <p:txBody>
          <a:bodyPr/>
          <a:lstStyle/>
          <a:p>
            <a:pPr eaLnBrk="1" hangingPunct="1"/>
            <a:r>
              <a:rPr lang="en-US" sz="3200" b="1" dirty="0" smtClean="0">
                <a:latin typeface="Arial" charset="0"/>
                <a:cs typeface="Arial" charset="0"/>
              </a:rPr>
              <a:t>Expected Method:  Loss Ratio</a:t>
            </a:r>
            <a:br>
              <a:rPr lang="en-US" sz="3200" b="1" dirty="0" smtClean="0">
                <a:latin typeface="Arial" charset="0"/>
                <a:cs typeface="Arial" charset="0"/>
              </a:rPr>
            </a:br>
            <a:r>
              <a:rPr lang="en-US" sz="3200" dirty="0" smtClean="0">
                <a:latin typeface="Arial" charset="0"/>
                <a:cs typeface="Arial" charset="0"/>
              </a:rPr>
              <a:t>S</a:t>
            </a:r>
            <a:r>
              <a:rPr lang="en-US" sz="3200" dirty="0">
                <a:latin typeface="Arial" charset="0"/>
                <a:cs typeface="Arial" charset="0"/>
              </a:rPr>
              <a:t>ingle Accident Year</a:t>
            </a:r>
            <a:endParaRPr lang="en-US" sz="3200" b="1" dirty="0" smtClean="0">
              <a:latin typeface="Arial" charset="0"/>
              <a:cs typeface="Arial" charset="0"/>
            </a:endParaRPr>
          </a:p>
        </p:txBody>
      </p:sp>
      <p:sp>
        <p:nvSpPr>
          <p:cNvPr id="16387" name="Rectangle 3"/>
          <p:cNvSpPr>
            <a:spLocks noGrp="1" noChangeArrowheads="1"/>
          </p:cNvSpPr>
          <p:nvPr>
            <p:ph idx="1"/>
          </p:nvPr>
        </p:nvSpPr>
        <p:spPr>
          <a:xfrm>
            <a:off x="1100380" y="1523999"/>
            <a:ext cx="10507851" cy="4576763"/>
          </a:xfrm>
        </p:spPr>
        <p:txBody>
          <a:bodyPr/>
          <a:lstStyle/>
          <a:p>
            <a:pPr eaLnBrk="1" hangingPunct="1"/>
            <a:r>
              <a:rPr lang="en-US" sz="2800" dirty="0">
                <a:latin typeface="Arial" charset="0"/>
                <a:cs typeface="Arial" charset="0"/>
              </a:rPr>
              <a:t>Premium Earned </a:t>
            </a:r>
            <a:r>
              <a:rPr lang="en-US" sz="2800" dirty="0" smtClean="0">
                <a:latin typeface="Arial" charset="0"/>
                <a:cs typeface="Arial" charset="0"/>
              </a:rPr>
              <a:t>for Accident Year (AY) 2012 </a:t>
            </a:r>
            <a:r>
              <a:rPr lang="en-US" sz="2800" dirty="0">
                <a:latin typeface="Arial" charset="0"/>
                <a:cs typeface="Arial" charset="0"/>
              </a:rPr>
              <a:t>= $5 million </a:t>
            </a:r>
            <a:endParaRPr lang="en-US" dirty="0" smtClean="0">
              <a:solidFill>
                <a:srgbClr val="001C59"/>
              </a:solidFill>
              <a:latin typeface="Arial" charset="0"/>
              <a:cs typeface="Arial" charset="0"/>
            </a:endParaRPr>
          </a:p>
          <a:p>
            <a:pPr eaLnBrk="1" hangingPunct="1"/>
            <a:r>
              <a:rPr lang="en-US" sz="2800" dirty="0">
                <a:latin typeface="Arial" charset="0"/>
                <a:cs typeface="Arial" charset="0"/>
              </a:rPr>
              <a:t>Expected loss </a:t>
            </a:r>
            <a:r>
              <a:rPr lang="en-US" sz="2800" dirty="0" smtClean="0">
                <a:latin typeface="Arial" charset="0"/>
                <a:cs typeface="Arial" charset="0"/>
              </a:rPr>
              <a:t>ratio* </a:t>
            </a:r>
            <a:r>
              <a:rPr lang="en-US" sz="2800" dirty="0">
                <a:latin typeface="Arial" charset="0"/>
                <a:cs typeface="Arial" charset="0"/>
              </a:rPr>
              <a:t>= 80% </a:t>
            </a:r>
            <a:endParaRPr lang="en-US" dirty="0" smtClean="0">
              <a:solidFill>
                <a:srgbClr val="001C59"/>
              </a:solidFill>
              <a:latin typeface="Arial" charset="0"/>
              <a:cs typeface="Arial" charset="0"/>
            </a:endParaRPr>
          </a:p>
          <a:p>
            <a:pPr eaLnBrk="1" hangingPunct="1"/>
            <a:r>
              <a:rPr lang="en-US" sz="2800" dirty="0">
                <a:latin typeface="Arial" charset="0"/>
                <a:cs typeface="Arial" charset="0"/>
              </a:rPr>
              <a:t>Expected losses = $5 million x 80%</a:t>
            </a:r>
          </a:p>
          <a:p>
            <a:pPr lvl="1" eaLnBrk="1" hangingPunct="1">
              <a:buFont typeface="Arial" charset="0"/>
              <a:buNone/>
            </a:pPr>
            <a:r>
              <a:rPr lang="en-US" sz="2400" dirty="0">
                <a:latin typeface="Arial" charset="0"/>
                <a:cs typeface="Arial" charset="0"/>
              </a:rPr>
              <a:t>				</a:t>
            </a:r>
            <a:r>
              <a:rPr lang="en-US" sz="2400" dirty="0" smtClean="0">
                <a:latin typeface="Arial" charset="0"/>
                <a:cs typeface="Arial" charset="0"/>
              </a:rPr>
              <a:t>   = $4 million</a:t>
            </a:r>
          </a:p>
          <a:p>
            <a:pPr eaLnBrk="1" hangingPunct="1"/>
            <a:r>
              <a:rPr lang="en-US" sz="2800" dirty="0">
                <a:latin typeface="Arial" charset="0"/>
                <a:cs typeface="Arial" charset="0"/>
              </a:rPr>
              <a:t>Total payments as of </a:t>
            </a:r>
            <a:r>
              <a:rPr lang="en-US" sz="2800" dirty="0" smtClean="0">
                <a:latin typeface="Arial" charset="0"/>
                <a:cs typeface="Arial" charset="0"/>
              </a:rPr>
              <a:t>12/31/2016</a:t>
            </a:r>
            <a:r>
              <a:rPr lang="en-US" dirty="0" smtClean="0">
                <a:latin typeface="Arial" charset="0"/>
                <a:cs typeface="Arial" charset="0"/>
              </a:rPr>
              <a:t/>
            </a:r>
            <a:br>
              <a:rPr lang="en-US" dirty="0" smtClean="0">
                <a:latin typeface="Arial" charset="0"/>
                <a:cs typeface="Arial" charset="0"/>
              </a:rPr>
            </a:br>
            <a:r>
              <a:rPr lang="en-US" dirty="0" smtClean="0">
                <a:latin typeface="Arial" charset="0"/>
                <a:cs typeface="Arial" charset="0"/>
              </a:rPr>
              <a:t>			</a:t>
            </a:r>
            <a:r>
              <a:rPr lang="en-US" sz="2400" dirty="0" smtClean="0">
                <a:latin typeface="Arial" charset="0"/>
                <a:cs typeface="Arial" charset="0"/>
              </a:rPr>
              <a:t>   = </a:t>
            </a:r>
            <a:r>
              <a:rPr lang="en-US" sz="2400" dirty="0">
                <a:latin typeface="Arial" charset="0"/>
                <a:cs typeface="Arial" charset="0"/>
              </a:rPr>
              <a:t>$1.5 million</a:t>
            </a:r>
          </a:p>
          <a:p>
            <a:pPr eaLnBrk="1" hangingPunct="1"/>
            <a:r>
              <a:rPr lang="en-US" sz="2800" dirty="0">
                <a:latin typeface="Arial" charset="0"/>
                <a:cs typeface="Arial" charset="0"/>
              </a:rPr>
              <a:t>Total reserves as of </a:t>
            </a:r>
            <a:r>
              <a:rPr lang="en-US" sz="2800" dirty="0" smtClean="0">
                <a:latin typeface="Arial" charset="0"/>
                <a:cs typeface="Arial" charset="0"/>
              </a:rPr>
              <a:t>12/31/2016</a:t>
            </a:r>
            <a:endParaRPr lang="en-US" sz="2800" dirty="0">
              <a:latin typeface="Arial" charset="0"/>
              <a:cs typeface="Arial" charset="0"/>
            </a:endParaRPr>
          </a:p>
          <a:p>
            <a:pPr lvl="1" eaLnBrk="1" hangingPunct="1">
              <a:buFont typeface="Arial" charset="0"/>
              <a:buNone/>
            </a:pPr>
            <a:r>
              <a:rPr lang="en-US" sz="2400" dirty="0">
                <a:latin typeface="Arial" charset="0"/>
                <a:cs typeface="Arial" charset="0"/>
              </a:rPr>
              <a:t>				</a:t>
            </a:r>
            <a:r>
              <a:rPr lang="en-US" sz="2400" dirty="0" smtClean="0">
                <a:latin typeface="Arial" charset="0"/>
                <a:cs typeface="Arial" charset="0"/>
              </a:rPr>
              <a:t>   = $4 million - $1.5 million</a:t>
            </a:r>
          </a:p>
          <a:p>
            <a:pPr lvl="1" eaLnBrk="1" hangingPunct="1">
              <a:buFont typeface="Arial" charset="0"/>
              <a:buNone/>
            </a:pPr>
            <a:r>
              <a:rPr lang="en-US" sz="2400" dirty="0" smtClean="0">
                <a:latin typeface="Arial" charset="0"/>
                <a:cs typeface="Arial" charset="0"/>
              </a:rPr>
              <a:t>				   = $2.5 million </a:t>
            </a:r>
          </a:p>
          <a:p>
            <a:pPr lvl="1" eaLnBrk="1" hangingPunct="1">
              <a:buFont typeface="Arial" charset="0"/>
              <a:buNone/>
            </a:pPr>
            <a:endParaRPr lang="en-US" sz="2400" dirty="0">
              <a:latin typeface="Arial" charset="0"/>
              <a:cs typeface="Arial" charset="0"/>
            </a:endParaRPr>
          </a:p>
          <a:p>
            <a:pPr lvl="1" eaLnBrk="1" hangingPunct="1">
              <a:buFont typeface="Arial" charset="0"/>
              <a:buNone/>
            </a:pPr>
            <a:r>
              <a:rPr lang="en-US" sz="2400" i="1" dirty="0" smtClean="0">
                <a:latin typeface="Arial" charset="0"/>
                <a:cs typeface="Arial" charset="0"/>
              </a:rPr>
              <a:t>* Loss Ratio = Losses/Premium</a:t>
            </a:r>
          </a:p>
        </p:txBody>
      </p:sp>
      <p:sp>
        <p:nvSpPr>
          <p:cNvPr id="2" name="Slide Number Placeholder 1"/>
          <p:cNvSpPr>
            <a:spLocks noGrp="1"/>
          </p:cNvSpPr>
          <p:nvPr>
            <p:ph type="sldNum" sz="quarter" idx="10"/>
          </p:nvPr>
        </p:nvSpPr>
        <p:spPr/>
        <p:txBody>
          <a:bodyPr/>
          <a:lstStyle/>
          <a:p>
            <a:pPr>
              <a:defRPr/>
            </a:pPr>
            <a:fld id="{965EF3AF-077D-4AC4-90C3-844C3470ABA4}" type="slidenum">
              <a:rPr lang="en-US" smtClean="0">
                <a:solidFill>
                  <a:srgbClr val="FFFFFF"/>
                </a:solidFill>
              </a:rPr>
              <a:pPr>
                <a:defRPr/>
              </a:pPr>
              <a:t>17</a:t>
            </a:fld>
            <a:endParaRPr lang="en-US">
              <a:solidFill>
                <a:srgbClr val="FFFFFF"/>
              </a:solidFill>
            </a:endParaRPr>
          </a:p>
        </p:txBody>
      </p:sp>
    </p:spTree>
    <p:extLst>
      <p:ext uri="{BB962C8B-B14F-4D97-AF65-F5344CB8AC3E}">
        <p14:creationId xmlns:p14="http://schemas.microsoft.com/office/powerpoint/2010/main" val="170532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1905000" y="381000"/>
            <a:ext cx="7848600" cy="1143000"/>
          </a:xfrm>
        </p:spPr>
        <p:txBody>
          <a:bodyPr/>
          <a:lstStyle/>
          <a:p>
            <a:pPr eaLnBrk="1" hangingPunct="1"/>
            <a:r>
              <a:rPr lang="en-US" b="1" dirty="0" smtClean="0">
                <a:latin typeface="Arial" charset="0"/>
                <a:cs typeface="Arial" charset="0"/>
              </a:rPr>
              <a:t>Expected Loss Ratio of 75%</a:t>
            </a:r>
            <a:br>
              <a:rPr lang="en-US" b="1" dirty="0" smtClean="0">
                <a:latin typeface="Arial" charset="0"/>
                <a:cs typeface="Arial" charset="0"/>
              </a:rPr>
            </a:br>
            <a:r>
              <a:rPr lang="en-US" sz="3600" dirty="0">
                <a:latin typeface="Arial" charset="0"/>
                <a:cs typeface="Arial" charset="0"/>
              </a:rPr>
              <a:t>Multiple Years</a:t>
            </a:r>
            <a:endParaRPr lang="en-US" b="1" dirty="0" smtClean="0">
              <a:latin typeface="Arial"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10735853"/>
              </p:ext>
            </p:extLst>
          </p:nvPr>
        </p:nvGraphicFramePr>
        <p:xfrm>
          <a:off x="1828800" y="1524000"/>
          <a:ext cx="8513764" cy="4481022"/>
        </p:xfrm>
        <a:graphic>
          <a:graphicData uri="http://schemas.openxmlformats.org/drawingml/2006/table">
            <a:tbl>
              <a:tblPr firstRow="1" lastRow="1" bandRow="1">
                <a:tableStyleId>{35758FB7-9AC5-4552-8A53-C91805E547FA}</a:tableStyleId>
              </a:tblPr>
              <a:tblGrid>
                <a:gridCol w="1219200"/>
                <a:gridCol w="1219200"/>
                <a:gridCol w="1203400"/>
                <a:gridCol w="1645345"/>
                <a:gridCol w="1568460"/>
                <a:gridCol w="1658159"/>
              </a:tblGrid>
              <a:tr h="1005977">
                <a:tc>
                  <a:txBody>
                    <a:bodyPr/>
                    <a:lstStyle/>
                    <a:p>
                      <a:pPr algn="ctr" fontAlgn="b"/>
                      <a:r>
                        <a:rPr lang="en-US" sz="1800" u="none" strike="noStrike" dirty="0">
                          <a:effectLst/>
                          <a:latin typeface="Arial" pitchFamily="34" charset="0"/>
                          <a:cs typeface="Arial" pitchFamily="34" charset="0"/>
                        </a:rPr>
                        <a:t>(1)</a:t>
                      </a:r>
                    </a:p>
                    <a:p>
                      <a:pPr algn="ctr" fontAlgn="b"/>
                      <a:r>
                        <a:rPr lang="en-US" sz="1800" u="none" strike="noStrike" dirty="0" smtClean="0">
                          <a:effectLst/>
                          <a:latin typeface="Arial" pitchFamily="34" charset="0"/>
                          <a:cs typeface="Arial" pitchFamily="34" charset="0"/>
                        </a:rPr>
                        <a:t>Accident</a:t>
                      </a:r>
                      <a:br>
                        <a:rPr lang="en-US" sz="1800" u="none" strike="noStrike" dirty="0" smtClean="0">
                          <a:effectLst/>
                          <a:latin typeface="Arial" pitchFamily="34" charset="0"/>
                          <a:cs typeface="Arial" pitchFamily="34" charset="0"/>
                        </a:rPr>
                      </a:br>
                      <a:r>
                        <a:rPr lang="en-US" sz="1800" u="none" strike="noStrike" dirty="0" smtClean="0">
                          <a:effectLst/>
                          <a:latin typeface="Arial" pitchFamily="34" charset="0"/>
                          <a:cs typeface="Arial" pitchFamily="34" charset="0"/>
                        </a:rPr>
                        <a:t>Year</a:t>
                      </a:r>
                      <a:endParaRPr lang="en-US" sz="1800" b="0" i="0" u="none" strike="noStrike" dirty="0">
                        <a:solidFill>
                          <a:schemeClr val="bg1"/>
                        </a:solidFill>
                        <a:effectLst/>
                        <a:latin typeface="Arial" pitchFamily="34" charset="0"/>
                        <a:cs typeface="Arial" pitchFamily="34" charset="0"/>
                      </a:endParaRPr>
                    </a:p>
                  </a:txBody>
                  <a:tcPr marL="91437" marR="91437" marT="45726" marB="45726" anchor="b">
                    <a:solidFill>
                      <a:schemeClr val="accent1"/>
                    </a:solidFill>
                  </a:tcPr>
                </a:tc>
                <a:tc>
                  <a:txBody>
                    <a:bodyPr/>
                    <a:lstStyle/>
                    <a:p>
                      <a:pPr algn="ctr" fontAlgn="b"/>
                      <a:r>
                        <a:rPr lang="en-US" sz="1800" u="none" strike="noStrike" dirty="0">
                          <a:effectLst/>
                          <a:latin typeface="Arial" pitchFamily="34" charset="0"/>
                          <a:cs typeface="Arial" pitchFamily="34" charset="0"/>
                        </a:rPr>
                        <a:t>(2)</a:t>
                      </a:r>
                    </a:p>
                    <a:p>
                      <a:pPr algn="ctr" fontAlgn="b"/>
                      <a:r>
                        <a:rPr lang="en-US" sz="1800" u="none" strike="noStrike" dirty="0" smtClean="0">
                          <a:effectLst/>
                          <a:latin typeface="Arial" pitchFamily="34" charset="0"/>
                          <a:cs typeface="Arial" pitchFamily="34" charset="0"/>
                        </a:rPr>
                        <a:t>Earned</a:t>
                      </a:r>
                      <a:br>
                        <a:rPr lang="en-US" sz="1800" u="none" strike="noStrike" dirty="0" smtClean="0">
                          <a:effectLst/>
                          <a:latin typeface="Arial" pitchFamily="34" charset="0"/>
                          <a:cs typeface="Arial" pitchFamily="34" charset="0"/>
                        </a:rPr>
                      </a:br>
                      <a:r>
                        <a:rPr lang="en-US" sz="1800" u="none" strike="noStrike" dirty="0" smtClean="0">
                          <a:effectLst/>
                          <a:latin typeface="Arial" pitchFamily="34" charset="0"/>
                          <a:cs typeface="Arial" pitchFamily="34" charset="0"/>
                        </a:rPr>
                        <a:t>Premium</a:t>
                      </a:r>
                      <a:endParaRPr lang="en-US" sz="1800" b="0" i="0" u="none" strike="noStrike" dirty="0">
                        <a:solidFill>
                          <a:schemeClr val="bg1"/>
                        </a:solidFill>
                        <a:effectLst/>
                        <a:latin typeface="Arial" pitchFamily="34" charset="0"/>
                        <a:cs typeface="Arial" pitchFamily="34" charset="0"/>
                      </a:endParaRPr>
                    </a:p>
                  </a:txBody>
                  <a:tcPr marL="91437" marR="91437" marT="45726" marB="45726" anchor="b">
                    <a:solidFill>
                      <a:schemeClr val="accent1"/>
                    </a:solidFill>
                  </a:tcPr>
                </a:tc>
                <a:tc>
                  <a:txBody>
                    <a:bodyPr/>
                    <a:lstStyle/>
                    <a:p>
                      <a:pPr algn="ctr" fontAlgn="b"/>
                      <a:r>
                        <a:rPr lang="en-US" sz="1800" u="none" strike="noStrike" dirty="0">
                          <a:effectLst/>
                          <a:latin typeface="Arial" pitchFamily="34" charset="0"/>
                          <a:cs typeface="Arial" pitchFamily="34" charset="0"/>
                        </a:rPr>
                        <a:t>(3)</a:t>
                      </a:r>
                    </a:p>
                    <a:p>
                      <a:pPr algn="ctr" fontAlgn="b"/>
                      <a:r>
                        <a:rPr lang="en-US" sz="1800" u="none" strike="noStrike" dirty="0" smtClean="0">
                          <a:effectLst/>
                          <a:latin typeface="Arial" pitchFamily="34" charset="0"/>
                          <a:cs typeface="Arial" pitchFamily="34" charset="0"/>
                        </a:rPr>
                        <a:t>Expected</a:t>
                      </a:r>
                      <a:br>
                        <a:rPr lang="en-US" sz="1800" u="none" strike="noStrike" dirty="0" smtClean="0">
                          <a:effectLst/>
                          <a:latin typeface="Arial" pitchFamily="34" charset="0"/>
                          <a:cs typeface="Arial" pitchFamily="34" charset="0"/>
                        </a:rPr>
                      </a:br>
                      <a:r>
                        <a:rPr lang="en-US" sz="1800" u="none" strike="noStrike" dirty="0" smtClean="0">
                          <a:effectLst/>
                          <a:latin typeface="Arial" pitchFamily="34" charset="0"/>
                          <a:cs typeface="Arial" pitchFamily="34" charset="0"/>
                        </a:rPr>
                        <a:t>Loss </a:t>
                      </a:r>
                      <a:r>
                        <a:rPr lang="en-US" sz="1800" u="none" strike="noStrike" dirty="0">
                          <a:effectLst/>
                          <a:latin typeface="Arial" pitchFamily="34" charset="0"/>
                          <a:cs typeface="Arial" pitchFamily="34" charset="0"/>
                        </a:rPr>
                        <a:t>Ratio</a:t>
                      </a:r>
                      <a:endParaRPr lang="en-US" sz="1800" b="0" i="0" u="none" strike="noStrike" dirty="0">
                        <a:solidFill>
                          <a:schemeClr val="bg1"/>
                        </a:solidFill>
                        <a:effectLst/>
                        <a:latin typeface="Arial" pitchFamily="34" charset="0"/>
                        <a:cs typeface="Arial" pitchFamily="34" charset="0"/>
                      </a:endParaRPr>
                    </a:p>
                  </a:txBody>
                  <a:tcPr marL="91437" marR="91437" marT="45726" marB="45726" anchor="b">
                    <a:solidFill>
                      <a:schemeClr val="accent1"/>
                    </a:solidFill>
                  </a:tcPr>
                </a:tc>
                <a:tc>
                  <a:txBody>
                    <a:bodyPr/>
                    <a:lstStyle/>
                    <a:p>
                      <a:pPr algn="ctr" fontAlgn="b"/>
                      <a:r>
                        <a:rPr lang="en-US" sz="1800" u="none" strike="noStrike" dirty="0">
                          <a:effectLst/>
                          <a:latin typeface="Arial" pitchFamily="34" charset="0"/>
                          <a:cs typeface="Arial" pitchFamily="34" charset="0"/>
                        </a:rPr>
                        <a:t>(4</a:t>
                      </a:r>
                      <a:r>
                        <a:rPr lang="en-US" sz="1800" u="none" strike="noStrike" dirty="0" smtClean="0">
                          <a:effectLst/>
                          <a:latin typeface="Arial" pitchFamily="34" charset="0"/>
                          <a:cs typeface="Arial" pitchFamily="34" charset="0"/>
                        </a:rPr>
                        <a:t>) = (2) x (3)</a:t>
                      </a:r>
                      <a:endParaRPr lang="en-US" sz="1800" u="none" strike="noStrike" dirty="0">
                        <a:effectLst/>
                        <a:latin typeface="Arial" pitchFamily="34" charset="0"/>
                        <a:cs typeface="Arial" pitchFamily="34" charset="0"/>
                      </a:endParaRPr>
                    </a:p>
                    <a:p>
                      <a:pPr algn="ctr" fontAlgn="b"/>
                      <a:r>
                        <a:rPr lang="en-US" sz="1800" u="none" strike="noStrike" dirty="0" smtClean="0">
                          <a:effectLst/>
                          <a:latin typeface="Arial" pitchFamily="34" charset="0"/>
                          <a:cs typeface="Arial" pitchFamily="34" charset="0"/>
                        </a:rPr>
                        <a:t>Expected</a:t>
                      </a:r>
                      <a:br>
                        <a:rPr lang="en-US" sz="1800" u="none" strike="noStrike" dirty="0" smtClean="0">
                          <a:effectLst/>
                          <a:latin typeface="Arial" pitchFamily="34" charset="0"/>
                          <a:cs typeface="Arial" pitchFamily="34" charset="0"/>
                        </a:rPr>
                      </a:br>
                      <a:r>
                        <a:rPr lang="en-US" sz="1800" u="none" strike="noStrike" dirty="0" smtClean="0">
                          <a:effectLst/>
                          <a:latin typeface="Arial" pitchFamily="34" charset="0"/>
                          <a:cs typeface="Arial" pitchFamily="34" charset="0"/>
                        </a:rPr>
                        <a:t>Ultimate </a:t>
                      </a:r>
                      <a:r>
                        <a:rPr lang="en-US" sz="1800" u="none" strike="noStrike" dirty="0">
                          <a:effectLst/>
                          <a:latin typeface="Arial" pitchFamily="34" charset="0"/>
                          <a:cs typeface="Arial" pitchFamily="34" charset="0"/>
                        </a:rPr>
                        <a:t>Loss</a:t>
                      </a:r>
                      <a:endParaRPr lang="en-US" sz="1800" b="0" i="0" u="none" strike="noStrike" dirty="0">
                        <a:solidFill>
                          <a:schemeClr val="bg1"/>
                        </a:solidFill>
                        <a:effectLst/>
                        <a:latin typeface="Arial" pitchFamily="34" charset="0"/>
                        <a:cs typeface="Arial" pitchFamily="34" charset="0"/>
                      </a:endParaRPr>
                    </a:p>
                  </a:txBody>
                  <a:tcPr marL="91437" marR="91437" marT="45726" marB="45726" anchor="b">
                    <a:solidFill>
                      <a:schemeClr val="accent1"/>
                    </a:solidFill>
                  </a:tcPr>
                </a:tc>
                <a:tc>
                  <a:txBody>
                    <a:bodyPr/>
                    <a:lstStyle/>
                    <a:p>
                      <a:pPr algn="ctr" fontAlgn="b"/>
                      <a:r>
                        <a:rPr lang="en-US" sz="1800" u="none" strike="noStrike" dirty="0">
                          <a:effectLst/>
                          <a:latin typeface="Arial" pitchFamily="34" charset="0"/>
                          <a:cs typeface="Arial" pitchFamily="34" charset="0"/>
                        </a:rPr>
                        <a:t>(5)</a:t>
                      </a:r>
                    </a:p>
                    <a:p>
                      <a:pPr algn="ctr" fontAlgn="b"/>
                      <a:r>
                        <a:rPr lang="en-US" sz="1800" u="none" strike="noStrike" dirty="0">
                          <a:effectLst/>
                          <a:latin typeface="Arial" pitchFamily="34" charset="0"/>
                          <a:cs typeface="Arial" pitchFamily="34" charset="0"/>
                        </a:rPr>
                        <a:t>Paid Loss </a:t>
                      </a:r>
                      <a:r>
                        <a:rPr lang="en-US" sz="1800" u="none" strike="noStrike" dirty="0" smtClean="0">
                          <a:effectLst/>
                          <a:latin typeface="Arial" pitchFamily="34" charset="0"/>
                          <a:cs typeface="Arial" pitchFamily="34" charset="0"/>
                        </a:rPr>
                        <a:t>as</a:t>
                      </a:r>
                      <a:br>
                        <a:rPr lang="en-US" sz="1800" u="none" strike="noStrike" dirty="0" smtClean="0">
                          <a:effectLst/>
                          <a:latin typeface="Arial" pitchFamily="34" charset="0"/>
                          <a:cs typeface="Arial" pitchFamily="34" charset="0"/>
                        </a:rPr>
                      </a:br>
                      <a:r>
                        <a:rPr lang="en-US" sz="1800" u="none" strike="noStrike" dirty="0" smtClean="0">
                          <a:effectLst/>
                          <a:latin typeface="Arial" pitchFamily="34" charset="0"/>
                          <a:cs typeface="Arial" pitchFamily="34" charset="0"/>
                        </a:rPr>
                        <a:t>of </a:t>
                      </a:r>
                      <a:r>
                        <a:rPr lang="en-US" sz="1800" u="none" strike="noStrike" dirty="0" smtClean="0">
                          <a:effectLst/>
                          <a:latin typeface="Arial" pitchFamily="34" charset="0"/>
                          <a:cs typeface="Arial" pitchFamily="34" charset="0"/>
                        </a:rPr>
                        <a:t>12/31/16</a:t>
                      </a:r>
                      <a:endParaRPr lang="en-US" sz="1800" b="0" i="0" u="none" strike="noStrike" dirty="0">
                        <a:solidFill>
                          <a:schemeClr val="bg1"/>
                        </a:solidFill>
                        <a:effectLst/>
                        <a:latin typeface="Arial" pitchFamily="34" charset="0"/>
                        <a:cs typeface="Arial" pitchFamily="34" charset="0"/>
                      </a:endParaRPr>
                    </a:p>
                  </a:txBody>
                  <a:tcPr marL="91437" marR="91437" marT="45726" marB="45726" anchor="b">
                    <a:solidFill>
                      <a:schemeClr val="accent1"/>
                    </a:solidFill>
                  </a:tcPr>
                </a:tc>
                <a:tc>
                  <a:txBody>
                    <a:bodyPr/>
                    <a:lstStyle/>
                    <a:p>
                      <a:pPr algn="ctr" fontAlgn="b"/>
                      <a:r>
                        <a:rPr lang="en-US" sz="1800" u="none" strike="noStrike" dirty="0">
                          <a:effectLst/>
                          <a:latin typeface="Arial" pitchFamily="34" charset="0"/>
                          <a:cs typeface="Arial" pitchFamily="34" charset="0"/>
                        </a:rPr>
                        <a:t>(6</a:t>
                      </a:r>
                      <a:r>
                        <a:rPr lang="en-US" sz="1800" u="none" strike="noStrike" dirty="0" smtClean="0">
                          <a:effectLst/>
                          <a:latin typeface="Arial" pitchFamily="34" charset="0"/>
                          <a:cs typeface="Arial" pitchFamily="34" charset="0"/>
                        </a:rPr>
                        <a:t>) = (4) – (5)</a:t>
                      </a:r>
                      <a:endParaRPr lang="en-US" sz="1800" u="none" strike="noStrike" dirty="0">
                        <a:effectLst/>
                        <a:latin typeface="Arial" pitchFamily="34" charset="0"/>
                        <a:cs typeface="Arial" pitchFamily="34" charset="0"/>
                      </a:endParaRPr>
                    </a:p>
                    <a:p>
                      <a:pPr algn="ctr" fontAlgn="b"/>
                      <a:r>
                        <a:rPr lang="en-US" sz="1800" u="none" strike="noStrike" dirty="0" smtClean="0">
                          <a:effectLst/>
                          <a:latin typeface="Arial" pitchFamily="34" charset="0"/>
                          <a:cs typeface="Arial" pitchFamily="34" charset="0"/>
                        </a:rPr>
                        <a:t>Estimated</a:t>
                      </a:r>
                      <a:br>
                        <a:rPr lang="en-US" sz="1800" u="none" strike="noStrike" dirty="0" smtClean="0">
                          <a:effectLst/>
                          <a:latin typeface="Arial" pitchFamily="34" charset="0"/>
                          <a:cs typeface="Arial" pitchFamily="34" charset="0"/>
                        </a:rPr>
                      </a:br>
                      <a:r>
                        <a:rPr lang="en-US" sz="1800" u="none" strike="noStrike" dirty="0" smtClean="0">
                          <a:effectLst/>
                          <a:latin typeface="Arial" pitchFamily="34" charset="0"/>
                          <a:cs typeface="Arial" pitchFamily="34" charset="0"/>
                        </a:rPr>
                        <a:t>Loss </a:t>
                      </a:r>
                      <a:r>
                        <a:rPr lang="en-US" sz="1800" u="none" strike="noStrike" dirty="0">
                          <a:effectLst/>
                          <a:latin typeface="Arial" pitchFamily="34" charset="0"/>
                          <a:cs typeface="Arial" pitchFamily="34" charset="0"/>
                        </a:rPr>
                        <a:t>Reserve</a:t>
                      </a:r>
                      <a:endParaRPr lang="en-US" sz="1800" b="0" i="0" u="none" strike="noStrike" dirty="0">
                        <a:solidFill>
                          <a:schemeClr val="bg1"/>
                        </a:solidFill>
                        <a:effectLst/>
                        <a:latin typeface="Arial" pitchFamily="34" charset="0"/>
                        <a:cs typeface="Arial" pitchFamily="34" charset="0"/>
                      </a:endParaRPr>
                    </a:p>
                  </a:txBody>
                  <a:tcPr marL="91437" marR="91437" marT="45726" marB="45726" anchor="b">
                    <a:solidFill>
                      <a:schemeClr val="accent1"/>
                    </a:solidFill>
                  </a:tcPr>
                </a:tc>
              </a:tr>
              <a:tr h="365810">
                <a:tc>
                  <a:txBody>
                    <a:bodyPr/>
                    <a:lstStyle/>
                    <a:p>
                      <a:pPr algn="ctr" fontAlgn="b"/>
                      <a:r>
                        <a:rPr lang="en-US" sz="1800" u="none" strike="noStrike" dirty="0" smtClean="0">
                          <a:effectLst/>
                          <a:latin typeface="Arial" pitchFamily="34" charset="0"/>
                          <a:cs typeface="Arial" pitchFamily="34" charset="0"/>
                        </a:rPr>
                        <a:t>2009</a:t>
                      </a:r>
                      <a:endParaRPr lang="en-US" sz="1800" b="0" i="0" u="none" strike="noStrike" dirty="0">
                        <a:solidFill>
                          <a:schemeClr val="tx2">
                            <a:lumMod val="50000"/>
                          </a:schemeClr>
                        </a:solidFill>
                        <a:effectLst/>
                        <a:latin typeface="Arial" pitchFamily="34" charset="0"/>
                        <a:cs typeface="Arial" pitchFamily="34" charset="0"/>
                      </a:endParaRPr>
                    </a:p>
                  </a:txBody>
                  <a:tcPr marL="91437" marR="91437" marT="45726" marB="45726" anchor="b"/>
                </a:tc>
                <a:tc>
                  <a:txBody>
                    <a:bodyPr/>
                    <a:lstStyle/>
                    <a:p>
                      <a:pPr algn="r" fontAlgn="b"/>
                      <a:r>
                        <a:rPr lang="en-US" sz="1800" u="none" strike="noStrike" dirty="0">
                          <a:effectLst/>
                          <a:latin typeface="Arial" pitchFamily="34" charset="0"/>
                          <a:cs typeface="Arial" pitchFamily="34" charset="0"/>
                        </a:rPr>
                        <a:t>14,784 </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75%</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11,088 </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10,852 </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236 </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r>
              <a:tr h="365810">
                <a:tc>
                  <a:txBody>
                    <a:bodyPr/>
                    <a:lstStyle/>
                    <a:p>
                      <a:pPr algn="ctr" fontAlgn="b"/>
                      <a:r>
                        <a:rPr lang="en-US" sz="1800" u="none" strike="noStrike" dirty="0" smtClean="0">
                          <a:effectLst/>
                          <a:latin typeface="Arial" pitchFamily="34" charset="0"/>
                          <a:cs typeface="Arial" pitchFamily="34" charset="0"/>
                        </a:rPr>
                        <a:t>2010</a:t>
                      </a:r>
                      <a:endParaRPr lang="en-US" sz="1800" b="0" i="0" u="none" strike="noStrike" dirty="0">
                        <a:solidFill>
                          <a:schemeClr val="tx2">
                            <a:lumMod val="50000"/>
                          </a:schemeClr>
                        </a:solidFill>
                        <a:effectLst/>
                        <a:latin typeface="Arial" pitchFamily="34" charset="0"/>
                        <a:cs typeface="Arial" pitchFamily="34" charset="0"/>
                      </a:endParaRPr>
                    </a:p>
                  </a:txBody>
                  <a:tcPr marL="91437" marR="91437" marT="45726" marB="45726" anchor="b"/>
                </a:tc>
                <a:tc>
                  <a:txBody>
                    <a:bodyPr/>
                    <a:lstStyle/>
                    <a:p>
                      <a:pPr algn="r" fontAlgn="b"/>
                      <a:r>
                        <a:rPr lang="en-US" sz="1800" u="none" strike="noStrike" dirty="0">
                          <a:effectLst/>
                          <a:latin typeface="Arial" pitchFamily="34" charset="0"/>
                          <a:cs typeface="Arial" pitchFamily="34" charset="0"/>
                        </a:rPr>
                        <a:t>17,468 </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75%</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a:effectLst/>
                          <a:latin typeface="Arial" pitchFamily="34" charset="0"/>
                          <a:cs typeface="Arial" pitchFamily="34" charset="0"/>
                        </a:rPr>
                        <a:t>13,101 </a:t>
                      </a:r>
                      <a:endParaRPr lang="en-US" sz="1800" b="0" i="0" u="none" strike="noStrike">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15,045 </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(1,944)</a:t>
                      </a:r>
                      <a:endParaRPr lang="en-US" sz="1800" b="1" i="0" u="none" strike="noStrike" dirty="0">
                        <a:solidFill>
                          <a:schemeClr val="tx2">
                            <a:lumMod val="50000"/>
                          </a:schemeClr>
                        </a:solidFill>
                        <a:effectLst/>
                        <a:latin typeface="Arial" pitchFamily="34" charset="0"/>
                        <a:cs typeface="Arial" pitchFamily="34" charset="0"/>
                      </a:endParaRPr>
                    </a:p>
                  </a:txBody>
                  <a:tcPr marL="0" marR="228591" marT="0" marB="0" anchor="b"/>
                </a:tc>
              </a:tr>
              <a:tr h="365810">
                <a:tc>
                  <a:txBody>
                    <a:bodyPr/>
                    <a:lstStyle/>
                    <a:p>
                      <a:pPr algn="ctr" fontAlgn="b"/>
                      <a:r>
                        <a:rPr lang="en-US" sz="1800" u="none" strike="noStrike" dirty="0" smtClean="0">
                          <a:effectLst/>
                          <a:latin typeface="Arial" pitchFamily="34" charset="0"/>
                          <a:cs typeface="Arial" pitchFamily="34" charset="0"/>
                        </a:rPr>
                        <a:t>2011</a:t>
                      </a:r>
                      <a:endParaRPr lang="en-US" sz="1800" b="0" i="0" u="none" strike="noStrike" dirty="0">
                        <a:solidFill>
                          <a:schemeClr val="tx2">
                            <a:lumMod val="50000"/>
                          </a:schemeClr>
                        </a:solidFill>
                        <a:effectLst/>
                        <a:latin typeface="Arial" pitchFamily="34" charset="0"/>
                        <a:cs typeface="Arial" pitchFamily="34" charset="0"/>
                      </a:endParaRPr>
                    </a:p>
                  </a:txBody>
                  <a:tcPr marL="91437" marR="91437" marT="45726" marB="45726" anchor="b"/>
                </a:tc>
                <a:tc>
                  <a:txBody>
                    <a:bodyPr/>
                    <a:lstStyle/>
                    <a:p>
                      <a:pPr algn="r" fontAlgn="b"/>
                      <a:r>
                        <a:rPr lang="en-US" sz="1800" u="none" strike="noStrike" dirty="0">
                          <a:effectLst/>
                          <a:latin typeface="Arial" pitchFamily="34" charset="0"/>
                          <a:cs typeface="Arial" pitchFamily="34" charset="0"/>
                        </a:rPr>
                        <a:t>19,550 </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75%</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14,663 </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15,878 </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(1,215)</a:t>
                      </a:r>
                      <a:endParaRPr lang="en-US" sz="1800" b="1" i="0" u="none" strike="noStrike" dirty="0">
                        <a:solidFill>
                          <a:schemeClr val="tx2">
                            <a:lumMod val="50000"/>
                          </a:schemeClr>
                        </a:solidFill>
                        <a:effectLst/>
                        <a:latin typeface="Arial" pitchFamily="34" charset="0"/>
                        <a:cs typeface="Arial" pitchFamily="34" charset="0"/>
                      </a:endParaRPr>
                    </a:p>
                  </a:txBody>
                  <a:tcPr marL="0" marR="228591" marT="0" marB="0" anchor="b"/>
                </a:tc>
              </a:tr>
              <a:tr h="365810">
                <a:tc>
                  <a:txBody>
                    <a:bodyPr/>
                    <a:lstStyle/>
                    <a:p>
                      <a:pPr algn="ctr" fontAlgn="b"/>
                      <a:r>
                        <a:rPr lang="en-US" sz="1800" u="none" strike="noStrike" dirty="0" smtClean="0">
                          <a:effectLst/>
                          <a:latin typeface="Arial" pitchFamily="34" charset="0"/>
                          <a:cs typeface="Arial" pitchFamily="34" charset="0"/>
                        </a:rPr>
                        <a:t>2012</a:t>
                      </a:r>
                      <a:endParaRPr lang="en-US" sz="1800" b="0" i="0" u="none" strike="noStrike" dirty="0">
                        <a:solidFill>
                          <a:schemeClr val="tx2">
                            <a:lumMod val="50000"/>
                          </a:schemeClr>
                        </a:solidFill>
                        <a:effectLst/>
                        <a:latin typeface="Arial" pitchFamily="34" charset="0"/>
                        <a:cs typeface="Arial" pitchFamily="34" charset="0"/>
                      </a:endParaRPr>
                    </a:p>
                  </a:txBody>
                  <a:tcPr marL="91437" marR="91437" marT="45726" marB="45726" anchor="b"/>
                </a:tc>
                <a:tc>
                  <a:txBody>
                    <a:bodyPr/>
                    <a:lstStyle/>
                    <a:p>
                      <a:pPr algn="r" fontAlgn="b"/>
                      <a:r>
                        <a:rPr lang="en-US" sz="1800" u="none" strike="noStrike">
                          <a:effectLst/>
                          <a:latin typeface="Arial" pitchFamily="34" charset="0"/>
                          <a:cs typeface="Arial" pitchFamily="34" charset="0"/>
                        </a:rPr>
                        <a:t>21,243 </a:t>
                      </a:r>
                      <a:endParaRPr lang="en-US" sz="1800" b="0" i="0" u="none" strike="noStrike">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75%</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15,932 </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14,967 </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965 </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r>
              <a:tr h="365810">
                <a:tc>
                  <a:txBody>
                    <a:bodyPr/>
                    <a:lstStyle/>
                    <a:p>
                      <a:pPr algn="ctr" fontAlgn="b"/>
                      <a:r>
                        <a:rPr lang="en-US" sz="1800" u="none" strike="noStrike" dirty="0" smtClean="0">
                          <a:effectLst/>
                          <a:latin typeface="Arial" pitchFamily="34" charset="0"/>
                          <a:cs typeface="Arial" pitchFamily="34" charset="0"/>
                        </a:rPr>
                        <a:t>2013</a:t>
                      </a:r>
                      <a:endParaRPr lang="en-US" sz="1800" b="0" i="0" u="none" strike="noStrike" dirty="0">
                        <a:solidFill>
                          <a:schemeClr val="tx2">
                            <a:lumMod val="50000"/>
                          </a:schemeClr>
                        </a:solidFill>
                        <a:effectLst/>
                        <a:latin typeface="Arial" pitchFamily="34" charset="0"/>
                        <a:cs typeface="Arial" pitchFamily="34" charset="0"/>
                      </a:endParaRPr>
                    </a:p>
                  </a:txBody>
                  <a:tcPr marL="91437" marR="91437" marT="45726" marB="45726" anchor="b"/>
                </a:tc>
                <a:tc>
                  <a:txBody>
                    <a:bodyPr/>
                    <a:lstStyle/>
                    <a:p>
                      <a:pPr algn="r" fontAlgn="b"/>
                      <a:r>
                        <a:rPr lang="en-US" sz="1800" u="none" strike="noStrike">
                          <a:effectLst/>
                          <a:latin typeface="Arial" pitchFamily="34" charset="0"/>
                          <a:cs typeface="Arial" pitchFamily="34" charset="0"/>
                        </a:rPr>
                        <a:t>24,003 </a:t>
                      </a:r>
                      <a:endParaRPr lang="en-US" sz="1800" b="0" i="0" u="none" strike="noStrike">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75%</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18,002 </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15,425 </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2,577 </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r>
              <a:tr h="365810">
                <a:tc>
                  <a:txBody>
                    <a:bodyPr/>
                    <a:lstStyle/>
                    <a:p>
                      <a:pPr algn="ctr" fontAlgn="b"/>
                      <a:r>
                        <a:rPr lang="en-US" sz="1800" u="none" strike="noStrike" dirty="0" smtClean="0">
                          <a:effectLst/>
                          <a:latin typeface="Arial" pitchFamily="34" charset="0"/>
                          <a:cs typeface="Arial" pitchFamily="34" charset="0"/>
                        </a:rPr>
                        <a:t>2014</a:t>
                      </a:r>
                      <a:endParaRPr lang="en-US" sz="1800" b="0" i="0" u="none" strike="noStrike" dirty="0">
                        <a:solidFill>
                          <a:schemeClr val="tx2">
                            <a:lumMod val="50000"/>
                          </a:schemeClr>
                        </a:solidFill>
                        <a:effectLst/>
                        <a:latin typeface="Arial" pitchFamily="34" charset="0"/>
                        <a:cs typeface="Arial" pitchFamily="34" charset="0"/>
                      </a:endParaRPr>
                    </a:p>
                  </a:txBody>
                  <a:tcPr marL="91437" marR="91437" marT="45726" marB="45726" anchor="b"/>
                </a:tc>
                <a:tc>
                  <a:txBody>
                    <a:bodyPr/>
                    <a:lstStyle/>
                    <a:p>
                      <a:pPr algn="r" fontAlgn="b"/>
                      <a:r>
                        <a:rPr lang="en-US" sz="1800" u="none" strike="noStrike">
                          <a:effectLst/>
                          <a:latin typeface="Arial" pitchFamily="34" charset="0"/>
                          <a:cs typeface="Arial" pitchFamily="34" charset="0"/>
                        </a:rPr>
                        <a:t>24,866 </a:t>
                      </a:r>
                      <a:endParaRPr lang="en-US" sz="1800" b="0" i="0" u="none" strike="noStrike">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a:effectLst/>
                          <a:latin typeface="Arial" pitchFamily="34" charset="0"/>
                          <a:cs typeface="Arial" pitchFamily="34" charset="0"/>
                        </a:rPr>
                        <a:t>75%</a:t>
                      </a:r>
                      <a:endParaRPr lang="en-US" sz="1800" b="0" i="0" u="none" strike="noStrike">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18,649 </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11,836 </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6,813 </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r>
              <a:tr h="365810">
                <a:tc>
                  <a:txBody>
                    <a:bodyPr/>
                    <a:lstStyle/>
                    <a:p>
                      <a:pPr algn="ctr" fontAlgn="b"/>
                      <a:r>
                        <a:rPr lang="en-US" sz="1800" u="none" strike="noStrike" dirty="0" smtClean="0">
                          <a:effectLst/>
                          <a:latin typeface="Arial" pitchFamily="34" charset="0"/>
                          <a:cs typeface="Arial" pitchFamily="34" charset="0"/>
                        </a:rPr>
                        <a:t>2015</a:t>
                      </a:r>
                      <a:endParaRPr lang="en-US" sz="1800" b="0" i="0" u="none" strike="noStrike" dirty="0">
                        <a:solidFill>
                          <a:schemeClr val="tx2">
                            <a:lumMod val="50000"/>
                          </a:schemeClr>
                        </a:solidFill>
                        <a:effectLst/>
                        <a:latin typeface="Arial" pitchFamily="34" charset="0"/>
                        <a:cs typeface="Arial" pitchFamily="34" charset="0"/>
                      </a:endParaRPr>
                    </a:p>
                  </a:txBody>
                  <a:tcPr marL="91437" marR="91437" marT="45726" marB="45726" anchor="b"/>
                </a:tc>
                <a:tc>
                  <a:txBody>
                    <a:bodyPr/>
                    <a:lstStyle/>
                    <a:p>
                      <a:pPr algn="r" fontAlgn="b"/>
                      <a:r>
                        <a:rPr lang="en-US" sz="1800" u="none" strike="noStrike">
                          <a:effectLst/>
                          <a:latin typeface="Arial" pitchFamily="34" charset="0"/>
                          <a:cs typeface="Arial" pitchFamily="34" charset="0"/>
                        </a:rPr>
                        <a:t>25,843 </a:t>
                      </a:r>
                      <a:endParaRPr lang="en-US" sz="1800" b="0" i="0" u="none" strike="noStrike">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75%</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a:effectLst/>
                          <a:latin typeface="Arial" pitchFamily="34" charset="0"/>
                          <a:cs typeface="Arial" pitchFamily="34" charset="0"/>
                        </a:rPr>
                        <a:t>19,382 </a:t>
                      </a:r>
                      <a:endParaRPr lang="en-US" sz="1800" b="0" i="0" u="none" strike="noStrike">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5,609 </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13,773 </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r>
              <a:tr h="365810">
                <a:tc>
                  <a:txBody>
                    <a:bodyPr/>
                    <a:lstStyle/>
                    <a:p>
                      <a:pPr algn="ctr" fontAlgn="b"/>
                      <a:r>
                        <a:rPr lang="en-US" sz="1800" u="none" strike="noStrike" dirty="0" smtClean="0">
                          <a:effectLst/>
                          <a:latin typeface="Arial" pitchFamily="34" charset="0"/>
                          <a:cs typeface="Arial" pitchFamily="34" charset="0"/>
                        </a:rPr>
                        <a:t>2016</a:t>
                      </a:r>
                      <a:endParaRPr lang="en-US" sz="1800" b="0" i="0" u="none" strike="noStrike" dirty="0">
                        <a:solidFill>
                          <a:schemeClr val="tx2">
                            <a:lumMod val="50000"/>
                          </a:schemeClr>
                        </a:solidFill>
                        <a:effectLst/>
                        <a:latin typeface="Arial" pitchFamily="34" charset="0"/>
                        <a:cs typeface="Arial" pitchFamily="34" charset="0"/>
                      </a:endParaRPr>
                    </a:p>
                  </a:txBody>
                  <a:tcPr marL="91437" marR="91437" marT="45726" marB="45726" anchor="b"/>
                </a:tc>
                <a:tc>
                  <a:txBody>
                    <a:bodyPr/>
                    <a:lstStyle/>
                    <a:p>
                      <a:pPr algn="r" fontAlgn="b"/>
                      <a:r>
                        <a:rPr lang="en-US" sz="1800" u="none" strike="noStrike">
                          <a:effectLst/>
                          <a:latin typeface="Arial" pitchFamily="34" charset="0"/>
                          <a:cs typeface="Arial" pitchFamily="34" charset="0"/>
                        </a:rPr>
                        <a:t>27,487 </a:t>
                      </a:r>
                      <a:endParaRPr lang="en-US" sz="1800" b="0" i="0" u="none" strike="noStrike">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75%</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a:effectLst/>
                          <a:latin typeface="Arial" pitchFamily="34" charset="0"/>
                          <a:cs typeface="Arial" pitchFamily="34" charset="0"/>
                        </a:rPr>
                        <a:t>20,615 </a:t>
                      </a:r>
                      <a:endParaRPr lang="en-US" sz="1800" b="0" i="0" u="none" strike="noStrike">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a:effectLst/>
                          <a:latin typeface="Arial" pitchFamily="34" charset="0"/>
                          <a:cs typeface="Arial" pitchFamily="34" charset="0"/>
                        </a:rPr>
                        <a:t>1,406 </a:t>
                      </a:r>
                      <a:endParaRPr lang="en-US" sz="1800" b="0" i="0" u="none" strike="noStrike">
                        <a:solidFill>
                          <a:schemeClr val="tx2">
                            <a:lumMod val="50000"/>
                          </a:schemeClr>
                        </a:solidFill>
                        <a:effectLst/>
                        <a:latin typeface="Arial" pitchFamily="34" charset="0"/>
                        <a:cs typeface="Arial" pitchFamily="34" charset="0"/>
                      </a:endParaRPr>
                    </a:p>
                  </a:txBody>
                  <a:tcPr marL="0" marR="228591" marT="0" marB="0" anchor="b"/>
                </a:tc>
                <a:tc>
                  <a:txBody>
                    <a:bodyPr/>
                    <a:lstStyle/>
                    <a:p>
                      <a:pPr algn="r" fontAlgn="b"/>
                      <a:r>
                        <a:rPr lang="en-US" sz="1800" u="none" strike="noStrike" dirty="0">
                          <a:effectLst/>
                          <a:latin typeface="Arial" pitchFamily="34" charset="0"/>
                          <a:cs typeface="Arial" pitchFamily="34" charset="0"/>
                        </a:rPr>
                        <a:t>19,209 </a:t>
                      </a:r>
                      <a:endParaRPr lang="en-US" sz="1800" b="0" i="0" u="none" strike="noStrike" dirty="0">
                        <a:solidFill>
                          <a:schemeClr val="tx2">
                            <a:lumMod val="50000"/>
                          </a:schemeClr>
                        </a:solidFill>
                        <a:effectLst/>
                        <a:latin typeface="Arial" pitchFamily="34" charset="0"/>
                        <a:cs typeface="Arial" pitchFamily="34" charset="0"/>
                      </a:endParaRPr>
                    </a:p>
                  </a:txBody>
                  <a:tcPr marL="0" marR="228591" marT="0" marB="0" anchor="b"/>
                </a:tc>
              </a:tr>
              <a:tr h="365810">
                <a:tc>
                  <a:txBody>
                    <a:bodyPr/>
                    <a:lstStyle/>
                    <a:p>
                      <a:pPr algn="ctr" fontAlgn="b"/>
                      <a:r>
                        <a:rPr lang="en-US" sz="1800" u="none" strike="noStrike" dirty="0">
                          <a:effectLst/>
                          <a:latin typeface="Arial" pitchFamily="34" charset="0"/>
                          <a:cs typeface="Arial" pitchFamily="34" charset="0"/>
                        </a:rPr>
                        <a:t>Total</a:t>
                      </a:r>
                      <a:endParaRPr lang="en-US" sz="1800" b="1" i="0" u="none" strike="noStrike" dirty="0">
                        <a:solidFill>
                          <a:schemeClr val="tx2">
                            <a:lumMod val="50000"/>
                          </a:schemeClr>
                        </a:solidFill>
                        <a:effectLst/>
                        <a:latin typeface="Arial" pitchFamily="34" charset="0"/>
                        <a:cs typeface="Arial" pitchFamily="34" charset="0"/>
                      </a:endParaRPr>
                    </a:p>
                  </a:txBody>
                  <a:tcPr marL="91437" marR="91437" marT="45726" marB="45726" anchor="ctr"/>
                </a:tc>
                <a:tc>
                  <a:txBody>
                    <a:bodyPr/>
                    <a:lstStyle/>
                    <a:p>
                      <a:pPr algn="r" fontAlgn="b"/>
                      <a:r>
                        <a:rPr lang="en-US" sz="1800" u="none" strike="noStrike" dirty="0" smtClean="0">
                          <a:effectLst/>
                          <a:latin typeface="Arial" pitchFamily="34" charset="0"/>
                          <a:cs typeface="Arial" pitchFamily="34" charset="0"/>
                        </a:rPr>
                        <a:t>175,244 </a:t>
                      </a:r>
                      <a:endParaRPr lang="en-US" sz="1800" b="1" i="0" u="none" strike="noStrike" dirty="0">
                        <a:solidFill>
                          <a:schemeClr val="tx2">
                            <a:lumMod val="50000"/>
                          </a:schemeClr>
                        </a:solidFill>
                        <a:effectLst/>
                        <a:latin typeface="Arial" pitchFamily="34" charset="0"/>
                        <a:cs typeface="Arial" pitchFamily="34" charset="0"/>
                      </a:endParaRPr>
                    </a:p>
                  </a:txBody>
                  <a:tcPr marL="0" marR="228591" marT="0" marB="0" anchor="ctr"/>
                </a:tc>
                <a:tc>
                  <a:txBody>
                    <a:bodyPr/>
                    <a:lstStyle/>
                    <a:p>
                      <a:pPr algn="r" fontAlgn="b"/>
                      <a:endParaRPr lang="en-US" sz="1800" b="1" i="0" u="none" strike="noStrike" dirty="0">
                        <a:solidFill>
                          <a:schemeClr val="tx2">
                            <a:lumMod val="50000"/>
                          </a:schemeClr>
                        </a:solidFill>
                        <a:effectLst/>
                        <a:latin typeface="Arial" pitchFamily="34" charset="0"/>
                        <a:cs typeface="Arial" pitchFamily="34" charset="0"/>
                      </a:endParaRPr>
                    </a:p>
                  </a:txBody>
                  <a:tcPr marL="0" marR="228591" marT="0" marB="0" anchor="ctr"/>
                </a:tc>
                <a:tc>
                  <a:txBody>
                    <a:bodyPr/>
                    <a:lstStyle/>
                    <a:p>
                      <a:pPr algn="r" fontAlgn="b"/>
                      <a:r>
                        <a:rPr lang="en-US" sz="1800" u="none" strike="noStrike" dirty="0" smtClean="0">
                          <a:effectLst/>
                          <a:latin typeface="Arial" pitchFamily="34" charset="0"/>
                          <a:cs typeface="Arial" pitchFamily="34" charset="0"/>
                        </a:rPr>
                        <a:t>131,433 </a:t>
                      </a:r>
                      <a:endParaRPr lang="en-US" sz="1800" b="1" i="0" u="none" strike="noStrike" dirty="0">
                        <a:solidFill>
                          <a:schemeClr val="tx2">
                            <a:lumMod val="50000"/>
                          </a:schemeClr>
                        </a:solidFill>
                        <a:effectLst/>
                        <a:latin typeface="Arial" pitchFamily="34" charset="0"/>
                        <a:cs typeface="Arial" pitchFamily="34" charset="0"/>
                      </a:endParaRPr>
                    </a:p>
                  </a:txBody>
                  <a:tcPr marL="0" marR="228591" marT="0" marB="0" anchor="ctr"/>
                </a:tc>
                <a:tc>
                  <a:txBody>
                    <a:bodyPr/>
                    <a:lstStyle/>
                    <a:p>
                      <a:pPr algn="r" fontAlgn="b"/>
                      <a:r>
                        <a:rPr lang="en-US" sz="1800" u="none" strike="noStrike" dirty="0" smtClean="0">
                          <a:effectLst/>
                          <a:latin typeface="Arial" pitchFamily="34" charset="0"/>
                          <a:cs typeface="Arial" pitchFamily="34" charset="0"/>
                        </a:rPr>
                        <a:t>91,018 </a:t>
                      </a:r>
                      <a:endParaRPr lang="en-US" sz="1800" b="1" i="0" u="none" strike="noStrike" dirty="0">
                        <a:solidFill>
                          <a:schemeClr val="tx2">
                            <a:lumMod val="50000"/>
                          </a:schemeClr>
                        </a:solidFill>
                        <a:effectLst/>
                        <a:latin typeface="Arial" pitchFamily="34" charset="0"/>
                        <a:cs typeface="Arial" pitchFamily="34" charset="0"/>
                      </a:endParaRPr>
                    </a:p>
                  </a:txBody>
                  <a:tcPr marL="0" marR="228591" marT="0" marB="0" anchor="ctr"/>
                </a:tc>
                <a:tc>
                  <a:txBody>
                    <a:bodyPr/>
                    <a:lstStyle/>
                    <a:p>
                      <a:pPr algn="r" fontAlgn="b"/>
                      <a:r>
                        <a:rPr lang="en-US" sz="1800" u="none" strike="noStrike" dirty="0" smtClean="0">
                          <a:effectLst/>
                          <a:latin typeface="Arial" pitchFamily="34" charset="0"/>
                          <a:cs typeface="Arial" pitchFamily="34" charset="0"/>
                        </a:rPr>
                        <a:t>40,415 </a:t>
                      </a:r>
                      <a:endParaRPr lang="en-US" sz="1800" b="1" i="0" u="none" strike="noStrike" dirty="0">
                        <a:solidFill>
                          <a:schemeClr val="tx2">
                            <a:lumMod val="50000"/>
                          </a:schemeClr>
                        </a:solidFill>
                        <a:effectLst/>
                        <a:latin typeface="Arial" pitchFamily="34" charset="0"/>
                        <a:cs typeface="Arial" pitchFamily="34" charset="0"/>
                      </a:endParaRPr>
                    </a:p>
                  </a:txBody>
                  <a:tcPr marL="0" marR="228591" marT="0" marB="0" anchor="ctr"/>
                </a:tc>
              </a:tr>
            </a:tbl>
          </a:graphicData>
        </a:graphic>
      </p:graphicFrame>
      <p:sp>
        <p:nvSpPr>
          <p:cNvPr id="2" name="Slide Number Placeholder 1"/>
          <p:cNvSpPr>
            <a:spLocks noGrp="1"/>
          </p:cNvSpPr>
          <p:nvPr>
            <p:ph type="sldNum" sz="quarter" idx="10"/>
          </p:nvPr>
        </p:nvSpPr>
        <p:spPr/>
        <p:txBody>
          <a:bodyPr/>
          <a:lstStyle/>
          <a:p>
            <a:pPr>
              <a:defRPr/>
            </a:pPr>
            <a:fld id="{965EF3AF-077D-4AC4-90C3-844C3470ABA4}" type="slidenum">
              <a:rPr lang="en-US" smtClean="0">
                <a:solidFill>
                  <a:srgbClr val="FFFFFF"/>
                </a:solidFill>
              </a:rPr>
              <a:pPr>
                <a:defRPr/>
              </a:pPr>
              <a:t>18</a:t>
            </a:fld>
            <a:endParaRPr lang="en-US">
              <a:solidFill>
                <a:srgbClr val="FFFFFF"/>
              </a:solidFill>
            </a:endParaRPr>
          </a:p>
        </p:txBody>
      </p:sp>
    </p:spTree>
    <p:extLst>
      <p:ext uri="{BB962C8B-B14F-4D97-AF65-F5344CB8AC3E}">
        <p14:creationId xmlns:p14="http://schemas.microsoft.com/office/powerpoint/2010/main" val="1795775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2057400" y="381000"/>
            <a:ext cx="7848600" cy="1143000"/>
          </a:xfrm>
        </p:spPr>
        <p:txBody>
          <a:bodyPr/>
          <a:lstStyle/>
          <a:p>
            <a:pPr eaLnBrk="1" hangingPunct="1"/>
            <a:r>
              <a:rPr lang="en-US" b="1" dirty="0" smtClean="0">
                <a:latin typeface="Arial" charset="0"/>
                <a:cs typeface="Arial" charset="0"/>
              </a:rPr>
              <a:t/>
            </a:r>
            <a:br>
              <a:rPr lang="en-US" b="1" dirty="0" smtClean="0">
                <a:latin typeface="Arial" charset="0"/>
                <a:cs typeface="Arial" charset="0"/>
              </a:rPr>
            </a:br>
            <a:r>
              <a:rPr lang="en-US" b="1" dirty="0" smtClean="0">
                <a:latin typeface="Arial" charset="0"/>
                <a:cs typeface="Arial" charset="0"/>
              </a:rPr>
              <a:t>Expected Loss Ratio</a:t>
            </a:r>
            <a:br>
              <a:rPr lang="en-US" b="1" dirty="0" smtClean="0">
                <a:latin typeface="Arial" charset="0"/>
                <a:cs typeface="Arial" charset="0"/>
              </a:rPr>
            </a:br>
            <a:r>
              <a:rPr lang="en-US" b="1" dirty="0" smtClean="0">
                <a:latin typeface="Arial" charset="0"/>
                <a:cs typeface="Arial" charset="0"/>
              </a:rPr>
              <a:t>Pros and Cons</a:t>
            </a:r>
          </a:p>
        </p:txBody>
      </p:sp>
      <p:sp>
        <p:nvSpPr>
          <p:cNvPr id="18435" name="Content Placeholder 3"/>
          <p:cNvSpPr>
            <a:spLocks noGrp="1"/>
          </p:cNvSpPr>
          <p:nvPr>
            <p:ph idx="1"/>
          </p:nvPr>
        </p:nvSpPr>
        <p:spPr>
          <a:xfrm>
            <a:off x="1981200" y="1600200"/>
            <a:ext cx="7391400" cy="4724400"/>
          </a:xfrm>
        </p:spPr>
        <p:txBody>
          <a:bodyPr/>
          <a:lstStyle/>
          <a:p>
            <a:pPr marL="0" indent="0" eaLnBrk="1" hangingPunct="1">
              <a:buNone/>
            </a:pPr>
            <a:r>
              <a:rPr lang="en-US" sz="2800" dirty="0" smtClean="0">
                <a:latin typeface="Arial" charset="0"/>
                <a:cs typeface="Arial" charset="0"/>
              </a:rPr>
              <a:t>Strengths</a:t>
            </a:r>
          </a:p>
          <a:p>
            <a:pPr lvl="1" eaLnBrk="1" hangingPunct="1"/>
            <a:r>
              <a:rPr lang="en-US" sz="2400" dirty="0" smtClean="0">
                <a:latin typeface="Arial" charset="0"/>
                <a:cs typeface="Arial" charset="0"/>
              </a:rPr>
              <a:t>Simple calculation, easy to explain</a:t>
            </a:r>
          </a:p>
          <a:p>
            <a:pPr lvl="1" eaLnBrk="1" hangingPunct="1"/>
            <a:r>
              <a:rPr lang="en-US" sz="2400" dirty="0" smtClean="0">
                <a:latin typeface="Arial" charset="0"/>
                <a:cs typeface="Arial" charset="0"/>
              </a:rPr>
              <a:t>Minimal data requirements</a:t>
            </a:r>
          </a:p>
          <a:p>
            <a:pPr lvl="1" eaLnBrk="1" hangingPunct="1"/>
            <a:r>
              <a:rPr lang="en-US" sz="2400" dirty="0" smtClean="0">
                <a:latin typeface="Arial" charset="0"/>
                <a:cs typeface="Arial" charset="0"/>
              </a:rPr>
              <a:t>Not sensitive to data fluctuations</a:t>
            </a:r>
          </a:p>
          <a:p>
            <a:pPr lvl="1" eaLnBrk="1" hangingPunct="1"/>
            <a:endParaRPr lang="en-US" dirty="0" smtClean="0">
              <a:latin typeface="Arial" charset="0"/>
              <a:cs typeface="Arial" charset="0"/>
            </a:endParaRPr>
          </a:p>
          <a:p>
            <a:pPr marL="0" indent="0" eaLnBrk="1" hangingPunct="1">
              <a:buNone/>
            </a:pPr>
            <a:r>
              <a:rPr lang="en-US" sz="2800" dirty="0" smtClean="0">
                <a:latin typeface="Arial" charset="0"/>
                <a:cs typeface="Arial" charset="0"/>
              </a:rPr>
              <a:t>Weaknesses</a:t>
            </a:r>
          </a:p>
          <a:p>
            <a:pPr lvl="1" eaLnBrk="1" hangingPunct="1"/>
            <a:r>
              <a:rPr lang="en-US" sz="2400" dirty="0" smtClean="0">
                <a:latin typeface="Arial" charset="0"/>
                <a:cs typeface="Arial" charset="0"/>
              </a:rPr>
              <a:t>Not responsive to data fluctuations</a:t>
            </a:r>
          </a:p>
          <a:p>
            <a:pPr lvl="1" eaLnBrk="1" hangingPunct="1"/>
            <a:r>
              <a:rPr lang="en-US" sz="2400" dirty="0" smtClean="0">
                <a:latin typeface="Arial" charset="0"/>
                <a:cs typeface="Arial" charset="0"/>
              </a:rPr>
              <a:t>Not responsive to changes in risk environment</a:t>
            </a:r>
          </a:p>
          <a:p>
            <a:endParaRPr lang="en-US" sz="2400" dirty="0" smtClean="0">
              <a:latin typeface="Arial" charset="0"/>
              <a:cs typeface="Arial" charset="0"/>
            </a:endParaRPr>
          </a:p>
        </p:txBody>
      </p:sp>
      <p:sp>
        <p:nvSpPr>
          <p:cNvPr id="2" name="Slide Number Placeholder 1"/>
          <p:cNvSpPr>
            <a:spLocks noGrp="1"/>
          </p:cNvSpPr>
          <p:nvPr>
            <p:ph type="sldNum" sz="quarter" idx="10"/>
          </p:nvPr>
        </p:nvSpPr>
        <p:spPr/>
        <p:txBody>
          <a:bodyPr/>
          <a:lstStyle/>
          <a:p>
            <a:pPr>
              <a:defRPr/>
            </a:pPr>
            <a:fld id="{965EF3AF-077D-4AC4-90C3-844C3470ABA4}" type="slidenum">
              <a:rPr lang="en-US" smtClean="0">
                <a:solidFill>
                  <a:srgbClr val="FFFFFF"/>
                </a:solidFill>
              </a:rPr>
              <a:pPr>
                <a:defRPr/>
              </a:pPr>
              <a:t>19</a:t>
            </a:fld>
            <a:endParaRPr lang="en-US">
              <a:solidFill>
                <a:srgbClr val="FFFFFF"/>
              </a:solidFill>
            </a:endParaRPr>
          </a:p>
        </p:txBody>
      </p:sp>
    </p:spTree>
    <p:extLst>
      <p:ext uri="{BB962C8B-B14F-4D97-AF65-F5344CB8AC3E}">
        <p14:creationId xmlns:p14="http://schemas.microsoft.com/office/powerpoint/2010/main" val="4221826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r>
              <a:rPr lang="en-US" b="1" dirty="0" smtClean="0">
                <a:latin typeface="Arial" charset="0"/>
                <a:cs typeface="Arial" charset="0"/>
              </a:rPr>
              <a:t>Loss Reserve</a:t>
            </a:r>
          </a:p>
        </p:txBody>
      </p:sp>
      <p:sp>
        <p:nvSpPr>
          <p:cNvPr id="6147" name="Rectangle 3"/>
          <p:cNvSpPr>
            <a:spLocks noGrp="1" noChangeArrowheads="1"/>
          </p:cNvSpPr>
          <p:nvPr>
            <p:ph idx="1"/>
          </p:nvPr>
        </p:nvSpPr>
        <p:spPr>
          <a:xfrm>
            <a:off x="1057275" y="1905000"/>
            <a:ext cx="10244137" cy="3048000"/>
          </a:xfrm>
        </p:spPr>
        <p:txBody>
          <a:bodyPr/>
          <a:lstStyle/>
          <a:p>
            <a:pPr marL="0" indent="0" eaLnBrk="1" hangingPunct="1">
              <a:buNone/>
            </a:pPr>
            <a:r>
              <a:rPr lang="en-US" sz="2800" dirty="0" smtClean="0">
                <a:latin typeface="Arial" charset="0"/>
                <a:cs typeface="Arial" charset="0"/>
              </a:rPr>
              <a:t>What is a loss reserve?</a:t>
            </a:r>
          </a:p>
          <a:p>
            <a:pPr marL="457200" lvl="1" indent="0"/>
            <a:r>
              <a:rPr lang="en-US" sz="2800" dirty="0" smtClean="0">
                <a:latin typeface="Arial" charset="0"/>
                <a:cs typeface="Arial" charset="0"/>
              </a:rPr>
              <a:t>  Amount necessary to settle unpaid claims</a:t>
            </a:r>
          </a:p>
          <a:p>
            <a:pPr marL="457200" lvl="1" indent="0"/>
            <a:r>
              <a:rPr lang="en-US" sz="2800" dirty="0">
                <a:latin typeface="Arial" charset="0"/>
                <a:cs typeface="Arial" charset="0"/>
              </a:rPr>
              <a:t> </a:t>
            </a:r>
            <a:r>
              <a:rPr lang="en-US" sz="2800" dirty="0" smtClean="0">
                <a:latin typeface="Arial" charset="0"/>
                <a:cs typeface="Arial" charset="0"/>
              </a:rPr>
              <a:t> Includes loss payments and defense costs (legal expense)</a:t>
            </a:r>
            <a:endParaRPr lang="en-US" sz="2400" dirty="0" smtClean="0">
              <a:latin typeface="Arial" charset="0"/>
              <a:cs typeface="Arial" charset="0"/>
            </a:endParaRPr>
          </a:p>
          <a:p>
            <a:pPr marL="457200" lvl="1" indent="0">
              <a:buNone/>
            </a:pPr>
            <a:endParaRPr lang="en-US" sz="2800" dirty="0" smtClean="0">
              <a:latin typeface="Arial" charset="0"/>
              <a:cs typeface="Arial" charset="0"/>
            </a:endParaRPr>
          </a:p>
          <a:p>
            <a:pPr marL="0" indent="0" eaLnBrk="1" hangingPunct="1">
              <a:buNone/>
            </a:pPr>
            <a:r>
              <a:rPr lang="en-US" sz="2800" dirty="0" smtClean="0">
                <a:latin typeface="Arial" charset="0"/>
                <a:cs typeface="Arial" charset="0"/>
              </a:rPr>
              <a:t>Why are loss reserves important?</a:t>
            </a:r>
          </a:p>
          <a:p>
            <a:pPr marL="914400" lvl="1" indent="-387350"/>
            <a:r>
              <a:rPr lang="en-US" sz="2800" dirty="0" smtClean="0">
                <a:latin typeface="Arial" charset="0"/>
                <a:cs typeface="Arial" charset="0"/>
              </a:rPr>
              <a:t>Accurate evaluation of balance sheet (financial condition and solvency) and income statement (profit or loss)</a:t>
            </a:r>
          </a:p>
          <a:p>
            <a:pPr algn="ctr">
              <a:buFontTx/>
              <a:buNone/>
            </a:pPr>
            <a:endParaRPr lang="en-US" sz="4400" dirty="0">
              <a:latin typeface="Arial" charset="0"/>
              <a:cs typeface="Arial" charset="0"/>
            </a:endParaRPr>
          </a:p>
        </p:txBody>
      </p:sp>
      <p:sp>
        <p:nvSpPr>
          <p:cNvPr id="2" name="Slide Number Placeholder 1"/>
          <p:cNvSpPr>
            <a:spLocks noGrp="1"/>
          </p:cNvSpPr>
          <p:nvPr>
            <p:ph type="sldNum" sz="quarter" idx="10"/>
          </p:nvPr>
        </p:nvSpPr>
        <p:spPr/>
        <p:txBody>
          <a:bodyPr/>
          <a:lstStyle/>
          <a:p>
            <a:pPr>
              <a:defRPr/>
            </a:pPr>
            <a:fld id="{965EF3AF-077D-4AC4-90C3-844C3470ABA4}" type="slidenum">
              <a:rPr lang="en-US" smtClean="0">
                <a:solidFill>
                  <a:srgbClr val="FFFFFF"/>
                </a:solidFill>
              </a:rPr>
              <a:pPr>
                <a:defRPr/>
              </a:pPr>
              <a:t>2</a:t>
            </a:fld>
            <a:endParaRPr lang="en-US">
              <a:solidFill>
                <a:srgbClr val="FFFFFF"/>
              </a:solidFill>
            </a:endParaRPr>
          </a:p>
        </p:txBody>
      </p:sp>
    </p:spTree>
    <p:extLst>
      <p:ext uri="{BB962C8B-B14F-4D97-AF65-F5344CB8AC3E}">
        <p14:creationId xmlns:p14="http://schemas.microsoft.com/office/powerpoint/2010/main" val="34245142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2057400" y="228600"/>
            <a:ext cx="8077200" cy="1143000"/>
          </a:xfrm>
        </p:spPr>
        <p:txBody>
          <a:bodyPr/>
          <a:lstStyle/>
          <a:p>
            <a:pPr eaLnBrk="1" hangingPunct="1"/>
            <a:r>
              <a:rPr lang="en-US" b="1" dirty="0" smtClean="0">
                <a:latin typeface="Arial" charset="0"/>
                <a:cs typeface="Arial" charset="0"/>
              </a:rPr>
              <a:t>Development Method:  Paid Loss Data</a:t>
            </a:r>
            <a:r>
              <a:rPr lang="en-US" sz="3600" dirty="0">
                <a:latin typeface="Arial" charset="0"/>
                <a:cs typeface="Arial" charset="0"/>
              </a:rPr>
              <a:t/>
            </a:r>
            <a:br>
              <a:rPr lang="en-US" sz="3600" dirty="0">
                <a:latin typeface="Arial" charset="0"/>
                <a:cs typeface="Arial" charset="0"/>
              </a:rPr>
            </a:br>
            <a:r>
              <a:rPr lang="en-US" sz="3600" dirty="0">
                <a:latin typeface="Arial" charset="0"/>
                <a:cs typeface="Arial" charset="0"/>
              </a:rPr>
              <a:t>Accounting Configuration</a:t>
            </a:r>
            <a:endParaRPr lang="en-US" b="1" dirty="0" smtClean="0">
              <a:latin typeface="Arial" charset="0"/>
              <a:cs typeface="Arial" charset="0"/>
            </a:endParaRPr>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3321329813"/>
              </p:ext>
            </p:extLst>
          </p:nvPr>
        </p:nvGraphicFramePr>
        <p:xfrm>
          <a:off x="1981201" y="1447801"/>
          <a:ext cx="8458200" cy="4407713"/>
        </p:xfrm>
        <a:graphic>
          <a:graphicData uri="http://schemas.openxmlformats.org/drawingml/2006/table">
            <a:tbl>
              <a:tblPr firstRow="1" bandRow="1">
                <a:tableStyleId>{35758FB7-9AC5-4552-8A53-C91805E547FA}</a:tableStyleId>
              </a:tblPr>
              <a:tblGrid>
                <a:gridCol w="1208315"/>
                <a:gridCol w="995201"/>
                <a:gridCol w="817364"/>
                <a:gridCol w="906220"/>
                <a:gridCol w="906220"/>
                <a:gridCol w="906220"/>
                <a:gridCol w="906220"/>
                <a:gridCol w="906220"/>
                <a:gridCol w="906220"/>
              </a:tblGrid>
              <a:tr h="588323">
                <a:tc rowSpan="2">
                  <a:txBody>
                    <a:bodyPr/>
                    <a:lstStyle/>
                    <a:p>
                      <a:pPr algn="ctr" fontAlgn="b"/>
                      <a:r>
                        <a:rPr lang="en-US" sz="1800" u="none" strike="noStrike" dirty="0">
                          <a:solidFill>
                            <a:schemeClr val="bg1"/>
                          </a:solidFill>
                          <a:effectLst/>
                          <a:latin typeface="Arial" pitchFamily="34" charset="0"/>
                          <a:cs typeface="Arial" pitchFamily="34" charset="0"/>
                        </a:rPr>
                        <a:t>Accident Year</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a:noFill/>
                    </a:lnR>
                    <a:lnT w="9525" cap="flat" cmpd="sng" algn="ctr">
                      <a:noFill/>
                      <a:prstDash val="solid"/>
                    </a:lnT>
                    <a:lnB w="25400" cap="flat" cmpd="sng" algn="ctr">
                      <a:noFill/>
                      <a:prstDash val="solid"/>
                    </a:lnB>
                    <a:lnTlToBr w="12700" cmpd="sng">
                      <a:noFill/>
                      <a:prstDash val="solid"/>
                    </a:lnTlToBr>
                    <a:lnBlToTr w="12700" cmpd="sng">
                      <a:noFill/>
                      <a:prstDash val="solid"/>
                    </a:lnBlToTr>
                    <a:solidFill>
                      <a:schemeClr val="accent1"/>
                    </a:solidFill>
                  </a:tcPr>
                </a:tc>
                <a:tc gridSpan="8">
                  <a:txBody>
                    <a:bodyPr/>
                    <a:lstStyle/>
                    <a:p>
                      <a:pPr algn="ctr" fontAlgn="b"/>
                      <a:r>
                        <a:rPr lang="en-US" sz="1800" u="none" strike="noStrike" dirty="0" smtClean="0">
                          <a:solidFill>
                            <a:schemeClr val="bg1"/>
                          </a:solidFill>
                          <a:effectLst/>
                          <a:latin typeface="Arial" pitchFamily="34" charset="0"/>
                          <a:cs typeface="Arial" pitchFamily="34" charset="0"/>
                        </a:rPr>
                        <a:t>Accident Year Paid Losses</a:t>
                      </a:r>
                      <a:r>
                        <a:rPr lang="en-US" sz="1800" u="none" strike="noStrike" baseline="0" dirty="0" smtClean="0">
                          <a:solidFill>
                            <a:schemeClr val="bg1"/>
                          </a:solidFill>
                          <a:effectLst/>
                          <a:latin typeface="Arial" pitchFamily="34" charset="0"/>
                          <a:cs typeface="Arial" pitchFamily="34" charset="0"/>
                        </a:rPr>
                        <a:t> (in $000s)</a:t>
                      </a:r>
                      <a:br>
                        <a:rPr lang="en-US" sz="1800" u="none" strike="noStrike" baseline="0" dirty="0" smtClean="0">
                          <a:solidFill>
                            <a:schemeClr val="bg1"/>
                          </a:solidFill>
                          <a:effectLst/>
                          <a:latin typeface="Arial" pitchFamily="34" charset="0"/>
                          <a:cs typeface="Arial" pitchFamily="34" charset="0"/>
                        </a:rPr>
                      </a:br>
                      <a:r>
                        <a:rPr lang="en-US" sz="1800" u="none" strike="noStrike" baseline="0" dirty="0" smtClean="0">
                          <a:solidFill>
                            <a:schemeClr val="bg1"/>
                          </a:solidFill>
                          <a:effectLst/>
                          <a:latin typeface="Arial" pitchFamily="34" charset="0"/>
                          <a:cs typeface="Arial" pitchFamily="34" charset="0"/>
                        </a:rPr>
                        <a:t>Cumulative Totals as of 12/31/16</a:t>
                      </a:r>
                      <a:endParaRPr lang="en-US" sz="1800" b="1" i="0" u="none" strike="noStrike" dirty="0">
                        <a:solidFill>
                          <a:schemeClr val="bg1"/>
                        </a:solidFill>
                        <a:effectLst/>
                        <a:latin typeface="Arial" pitchFamily="34" charset="0"/>
                        <a:cs typeface="Arial" pitchFamily="34" charset="0"/>
                      </a:endParaRPr>
                    </a:p>
                  </a:txBody>
                  <a:tcPr marT="45725" marB="45725" anchor="b">
                    <a:lnL>
                      <a:noFill/>
                    </a:lnL>
                    <a:lnR w="9525" cap="flat" cmpd="sng" algn="ctr">
                      <a:noFill/>
                      <a:prstDash val="solid"/>
                    </a:lnR>
                    <a:lnT w="9525" cap="flat" cmpd="sng" algn="ctr">
                      <a:noFill/>
                      <a:prstDash val="solid"/>
                    </a:lnT>
                    <a:lnB w="25400" cap="flat" cmpd="sng" algn="ctr">
                      <a:noFill/>
                      <a:prstDash val="solid"/>
                    </a:lnB>
                    <a:lnTlToBr w="12700" cmpd="sng">
                      <a:noFill/>
                      <a:prstDash val="solid"/>
                    </a:lnTlToBr>
                    <a:lnBlToTr w="12700" cmpd="sng">
                      <a:noFill/>
                      <a:prstDash val="solid"/>
                    </a:lnBlToTr>
                    <a:solidFill>
                      <a:schemeClr val="accent1"/>
                    </a:solidFill>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r>
              <a:tr h="371333">
                <a:tc vMerge="1">
                  <a:txBody>
                    <a:bodyPr/>
                    <a:lstStyle/>
                    <a:p>
                      <a:pPr algn="ctr" fontAlgn="b"/>
                      <a:endParaRPr lang="en-US" sz="2400" b="0" i="0" u="none" strike="noStrike" dirty="0">
                        <a:solidFill>
                          <a:schemeClr val="bg2">
                            <a:lumMod val="10000"/>
                          </a:schemeClr>
                        </a:solidFill>
                        <a:effectLst/>
                        <a:latin typeface="Arial"/>
                      </a:endParaRPr>
                    </a:p>
                  </a:txBody>
                  <a:tcPr marL="6311" marR="6311" marT="6311" marB="0" anchor="b">
                    <a:lnL>
                      <a:noFill/>
                    </a:lnL>
                    <a:lnR>
                      <a:noFill/>
                    </a:lnR>
                    <a:lnT>
                      <a:noFill/>
                    </a:lnT>
                    <a:lnB w="12700" cap="flat" cmpd="sng" algn="ctr">
                      <a:solidFill>
                        <a:schemeClr val="bg2">
                          <a:lumMod val="10000"/>
                        </a:schemeClr>
                      </a:solidFill>
                      <a:prstDash val="solid"/>
                      <a:round/>
                      <a:headEnd type="none" w="med" len="med"/>
                      <a:tailEnd type="none" w="med" len="med"/>
                    </a:lnB>
                    <a:solidFill>
                      <a:schemeClr val="bg2">
                        <a:lumMod val="75000"/>
                      </a:schemeClr>
                    </a:solidFill>
                  </a:tcPr>
                </a:tc>
                <a:tc>
                  <a:txBody>
                    <a:bodyPr/>
                    <a:lstStyle/>
                    <a:p>
                      <a:pPr algn="r" fontAlgn="b"/>
                      <a:r>
                        <a:rPr lang="en-US" sz="1800" b="1" u="none" strike="noStrike" dirty="0" smtClean="0">
                          <a:solidFill>
                            <a:schemeClr val="bg1"/>
                          </a:solidFill>
                          <a:effectLst/>
                          <a:latin typeface="Arial" pitchFamily="34" charset="0"/>
                          <a:cs typeface="Arial" pitchFamily="34" charset="0"/>
                        </a:rPr>
                        <a:t>2009</a:t>
                      </a:r>
                      <a:endParaRPr lang="en-US" sz="1800" b="1" i="0" u="none" strike="noStrike" dirty="0">
                        <a:solidFill>
                          <a:schemeClr val="bg1"/>
                        </a:solidFill>
                        <a:effectLst/>
                        <a:latin typeface="Arial" pitchFamily="34" charset="0"/>
                        <a:cs typeface="Arial" pitchFamily="34" charset="0"/>
                      </a:endParaRPr>
                    </a:p>
                  </a:txBody>
                  <a:tcPr marT="45725" marB="45725" anchor="b">
                    <a:lnL w="25400"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smtClean="0">
                          <a:solidFill>
                            <a:schemeClr val="bg1"/>
                          </a:solidFill>
                          <a:effectLst/>
                          <a:latin typeface="Arial" pitchFamily="34" charset="0"/>
                          <a:cs typeface="Arial" pitchFamily="34" charset="0"/>
                        </a:rPr>
                        <a:t>2010</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smtClean="0">
                          <a:solidFill>
                            <a:schemeClr val="bg1"/>
                          </a:solidFill>
                          <a:effectLst/>
                          <a:latin typeface="Arial" pitchFamily="34" charset="0"/>
                          <a:cs typeface="Arial" pitchFamily="34" charset="0"/>
                        </a:rPr>
                        <a:t>2011</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smtClean="0">
                          <a:solidFill>
                            <a:schemeClr val="bg1"/>
                          </a:solidFill>
                          <a:effectLst/>
                          <a:latin typeface="Arial" pitchFamily="34" charset="0"/>
                          <a:cs typeface="Arial" pitchFamily="34" charset="0"/>
                        </a:rPr>
                        <a:t>2012</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smtClean="0">
                          <a:solidFill>
                            <a:schemeClr val="bg1"/>
                          </a:solidFill>
                          <a:effectLst/>
                          <a:latin typeface="Arial" pitchFamily="34" charset="0"/>
                          <a:cs typeface="Arial" pitchFamily="34" charset="0"/>
                        </a:rPr>
                        <a:t>2013</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smtClean="0">
                          <a:solidFill>
                            <a:schemeClr val="bg1"/>
                          </a:solidFill>
                          <a:effectLst/>
                          <a:latin typeface="Arial" pitchFamily="34" charset="0"/>
                          <a:cs typeface="Arial" pitchFamily="34" charset="0"/>
                        </a:rPr>
                        <a:t>2014</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smtClean="0">
                          <a:solidFill>
                            <a:schemeClr val="bg1"/>
                          </a:solidFill>
                          <a:effectLst/>
                          <a:latin typeface="Arial" pitchFamily="34" charset="0"/>
                          <a:cs typeface="Arial" pitchFamily="34" charset="0"/>
                        </a:rPr>
                        <a:t>2015</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smtClean="0">
                          <a:solidFill>
                            <a:schemeClr val="bg1"/>
                          </a:solidFill>
                          <a:effectLst/>
                          <a:latin typeface="Arial" pitchFamily="34" charset="0"/>
                          <a:cs typeface="Arial" pitchFamily="34" charset="0"/>
                        </a:rPr>
                        <a:t>2016</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r>
              <a:tr h="459796">
                <a:tc>
                  <a:txBody>
                    <a:bodyPr/>
                    <a:lstStyle/>
                    <a:p>
                      <a:pPr algn="ctr" fontAlgn="b"/>
                      <a:r>
                        <a:rPr lang="en-US" sz="1800" u="none" strike="noStrike" dirty="0" smtClean="0">
                          <a:effectLst/>
                          <a:latin typeface="Arial" pitchFamily="34" charset="0"/>
                          <a:cs typeface="Arial" pitchFamily="34" charset="0"/>
                        </a:rPr>
                        <a:t>2009</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25400" cap="flat" cmpd="sng" algn="ctr">
                      <a:noFill/>
                      <a:prstDash val="solid"/>
                    </a:lnT>
                  </a:tcPr>
                </a:tc>
                <a:tc>
                  <a:txBody>
                    <a:bodyPr/>
                    <a:lstStyle/>
                    <a:p>
                      <a:pPr algn="r" fontAlgn="b"/>
                      <a:r>
                        <a:rPr lang="en-US" sz="1800" u="none" strike="noStrike" dirty="0">
                          <a:effectLst/>
                          <a:latin typeface="Arial" pitchFamily="34" charset="0"/>
                          <a:cs typeface="Arial" pitchFamily="34" charset="0"/>
                        </a:rPr>
                        <a:t>696</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2,785</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5,262</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8,178</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9,522</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10,604</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10,803</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10,852</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r>
              <a:tr h="459796">
                <a:tc>
                  <a:txBody>
                    <a:bodyPr/>
                    <a:lstStyle/>
                    <a:p>
                      <a:pPr algn="ctr" fontAlgn="b"/>
                      <a:r>
                        <a:rPr lang="en-US" sz="1800" u="none" strike="noStrike" dirty="0" smtClean="0">
                          <a:effectLst/>
                          <a:latin typeface="Arial" pitchFamily="34" charset="0"/>
                          <a:cs typeface="Arial" pitchFamily="34" charset="0"/>
                        </a:rPr>
                        <a:t>2010</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776</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3,907</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8,383</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12,748</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a:effectLst/>
                          <a:latin typeface="Arial" pitchFamily="34" charset="0"/>
                          <a:cs typeface="Arial" pitchFamily="34" charset="0"/>
                        </a:rPr>
                        <a:t>14,161</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a:effectLst/>
                          <a:latin typeface="Arial" pitchFamily="34" charset="0"/>
                          <a:cs typeface="Arial" pitchFamily="34" charset="0"/>
                        </a:rPr>
                        <a:t>14,805</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15,045</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r>
              <a:tr h="459796">
                <a:tc>
                  <a:txBody>
                    <a:bodyPr/>
                    <a:lstStyle/>
                    <a:p>
                      <a:pPr algn="ctr" fontAlgn="b"/>
                      <a:r>
                        <a:rPr lang="en-US" sz="1800" u="none" strike="noStrike" dirty="0" smtClean="0">
                          <a:effectLst/>
                          <a:latin typeface="Arial" pitchFamily="34" charset="0"/>
                          <a:cs typeface="Arial" pitchFamily="34" charset="0"/>
                        </a:rPr>
                        <a:t>2011</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1,058</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4,344</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8,501</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11,912</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15,148</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15,878</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r>
              <a:tr h="459796">
                <a:tc>
                  <a:txBody>
                    <a:bodyPr/>
                    <a:lstStyle/>
                    <a:p>
                      <a:pPr algn="ctr" fontAlgn="b"/>
                      <a:r>
                        <a:rPr lang="en-US" sz="1800" u="none" strike="noStrike" dirty="0" smtClean="0">
                          <a:effectLst/>
                          <a:latin typeface="Arial" pitchFamily="34" charset="0"/>
                          <a:cs typeface="Arial" pitchFamily="34" charset="0"/>
                        </a:rPr>
                        <a:t>2012</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1,106</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4,589</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7,929</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12,618</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14,967</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r>
              <a:tr h="459796">
                <a:tc>
                  <a:txBody>
                    <a:bodyPr/>
                    <a:lstStyle/>
                    <a:p>
                      <a:pPr algn="ctr" fontAlgn="b"/>
                      <a:r>
                        <a:rPr lang="en-US" sz="1800" u="none" strike="noStrike" dirty="0" smtClean="0">
                          <a:effectLst/>
                          <a:latin typeface="Arial" pitchFamily="34" charset="0"/>
                          <a:cs typeface="Arial" pitchFamily="34" charset="0"/>
                        </a:rPr>
                        <a:t>2013</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1,230</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4,829</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10,355</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15,425</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r>
              <a:tr h="336188">
                <a:tc>
                  <a:txBody>
                    <a:bodyPr/>
                    <a:lstStyle/>
                    <a:p>
                      <a:pPr algn="ctr" fontAlgn="b"/>
                      <a:r>
                        <a:rPr lang="en-US" sz="1800" u="none" strike="noStrike" dirty="0" smtClean="0">
                          <a:effectLst/>
                          <a:latin typeface="Arial" pitchFamily="34" charset="0"/>
                          <a:cs typeface="Arial" pitchFamily="34" charset="0"/>
                        </a:rPr>
                        <a:t>2014</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1,281</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5,696</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11,836</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r>
              <a:tr h="336188">
                <a:tc>
                  <a:txBody>
                    <a:bodyPr/>
                    <a:lstStyle/>
                    <a:p>
                      <a:pPr algn="ctr" fontAlgn="b"/>
                      <a:r>
                        <a:rPr lang="en-US" sz="1800" u="none" strike="noStrike" dirty="0" smtClean="0">
                          <a:effectLst/>
                          <a:latin typeface="Arial" pitchFamily="34" charset="0"/>
                          <a:cs typeface="Arial" pitchFamily="34" charset="0"/>
                        </a:rPr>
                        <a:t>2015</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1,217</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5,609</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r>
              <a:tr h="336188">
                <a:tc>
                  <a:txBody>
                    <a:bodyPr/>
                    <a:lstStyle/>
                    <a:p>
                      <a:pPr algn="ctr" fontAlgn="b"/>
                      <a:r>
                        <a:rPr lang="en-US" sz="1800" u="none" strike="noStrike" dirty="0" smtClean="0">
                          <a:effectLst/>
                          <a:latin typeface="Arial" pitchFamily="34" charset="0"/>
                          <a:cs typeface="Arial" pitchFamily="34" charset="0"/>
                        </a:rPr>
                        <a:t>2016</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1,406</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r>
            </a:tbl>
          </a:graphicData>
        </a:graphic>
      </p:graphicFrame>
      <p:sp>
        <p:nvSpPr>
          <p:cNvPr id="2" name="Slide Number Placeholder 1"/>
          <p:cNvSpPr>
            <a:spLocks noGrp="1"/>
          </p:cNvSpPr>
          <p:nvPr>
            <p:ph type="sldNum" sz="quarter" idx="10"/>
          </p:nvPr>
        </p:nvSpPr>
        <p:spPr/>
        <p:txBody>
          <a:bodyPr/>
          <a:lstStyle/>
          <a:p>
            <a:pPr>
              <a:defRPr/>
            </a:pPr>
            <a:fld id="{965EF3AF-077D-4AC4-90C3-844C3470ABA4}" type="slidenum">
              <a:rPr lang="en-US" smtClean="0">
                <a:solidFill>
                  <a:srgbClr val="FFFFFF"/>
                </a:solidFill>
              </a:rPr>
              <a:pPr>
                <a:defRPr/>
              </a:pPr>
              <a:t>20</a:t>
            </a:fld>
            <a:endParaRPr lang="en-US">
              <a:solidFill>
                <a:srgbClr val="FFFFFF"/>
              </a:solidFill>
            </a:endParaRPr>
          </a:p>
        </p:txBody>
      </p:sp>
    </p:spTree>
    <p:extLst>
      <p:ext uri="{BB962C8B-B14F-4D97-AF65-F5344CB8AC3E}">
        <p14:creationId xmlns:p14="http://schemas.microsoft.com/office/powerpoint/2010/main" val="21472407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1981200" y="274638"/>
            <a:ext cx="8077200" cy="1143000"/>
          </a:xfrm>
        </p:spPr>
        <p:txBody>
          <a:bodyPr/>
          <a:lstStyle/>
          <a:p>
            <a:pPr eaLnBrk="1" hangingPunct="1"/>
            <a:r>
              <a:rPr lang="en-US" b="1" dirty="0" smtClean="0">
                <a:latin typeface="Arial" charset="0"/>
                <a:cs typeface="Arial" charset="0"/>
              </a:rPr>
              <a:t>Paid Loss Development Data</a:t>
            </a:r>
            <a:br>
              <a:rPr lang="en-US" b="1" dirty="0" smtClean="0">
                <a:latin typeface="Arial" charset="0"/>
                <a:cs typeface="Arial" charset="0"/>
              </a:rPr>
            </a:br>
            <a:r>
              <a:rPr lang="en-US" b="1" dirty="0" smtClean="0">
                <a:latin typeface="Arial" charset="0"/>
                <a:cs typeface="Arial" charset="0"/>
              </a:rPr>
              <a:t>Actuarial Configuration</a:t>
            </a:r>
          </a:p>
        </p:txBody>
      </p:sp>
      <p:graphicFrame>
        <p:nvGraphicFramePr>
          <p:cNvPr id="6" name="Content Placeholder 2"/>
          <p:cNvGraphicFramePr>
            <a:graphicFrameLocks noGrp="1"/>
          </p:cNvGraphicFramePr>
          <p:nvPr>
            <p:ph idx="1"/>
            <p:extLst>
              <p:ext uri="{D42A27DB-BD31-4B8C-83A1-F6EECF244321}">
                <p14:modId xmlns:p14="http://schemas.microsoft.com/office/powerpoint/2010/main" val="1090940721"/>
              </p:ext>
            </p:extLst>
          </p:nvPr>
        </p:nvGraphicFramePr>
        <p:xfrm>
          <a:off x="1981201" y="1447801"/>
          <a:ext cx="8254999" cy="4517847"/>
        </p:xfrm>
        <a:graphic>
          <a:graphicData uri="http://schemas.openxmlformats.org/drawingml/2006/table">
            <a:tbl>
              <a:tblPr firstRow="1" bandRow="1">
                <a:tableStyleId>{35758FB7-9AC5-4552-8A53-C91805E547FA}</a:tableStyleId>
              </a:tblPr>
              <a:tblGrid>
                <a:gridCol w="1244600"/>
                <a:gridCol w="905978"/>
                <a:gridCol w="797727"/>
                <a:gridCol w="884449"/>
                <a:gridCol w="884449"/>
                <a:gridCol w="884449"/>
                <a:gridCol w="884449"/>
                <a:gridCol w="884449"/>
                <a:gridCol w="884449"/>
              </a:tblGrid>
              <a:tr h="802501">
                <a:tc rowSpan="2">
                  <a:txBody>
                    <a:bodyPr/>
                    <a:lstStyle/>
                    <a:p>
                      <a:pPr algn="ctr" fontAlgn="b"/>
                      <a:r>
                        <a:rPr lang="en-US" sz="1800" u="none" strike="noStrike" dirty="0">
                          <a:solidFill>
                            <a:schemeClr val="bg1"/>
                          </a:solidFill>
                          <a:effectLst/>
                          <a:latin typeface="Arial" pitchFamily="34" charset="0"/>
                          <a:cs typeface="Arial" pitchFamily="34" charset="0"/>
                        </a:rPr>
                        <a:t>Accident Year</a:t>
                      </a:r>
                      <a:endParaRPr lang="en-US" sz="1800" b="0"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a:noFill/>
                    </a:lnR>
                    <a:lnT w="9525" cap="flat" cmpd="sng" algn="ctr">
                      <a:noFill/>
                      <a:prstDash val="solid"/>
                    </a:lnT>
                    <a:lnB w="25400" cap="flat" cmpd="sng" algn="ctr">
                      <a:noFill/>
                      <a:prstDash val="solid"/>
                    </a:lnB>
                    <a:lnTlToBr w="12700" cmpd="sng">
                      <a:noFill/>
                      <a:prstDash val="solid"/>
                    </a:lnTlToBr>
                    <a:lnBlToTr w="12700" cmpd="sng">
                      <a:noFill/>
                      <a:prstDash val="solid"/>
                    </a:lnBlToTr>
                    <a:solidFill>
                      <a:schemeClr val="accent1"/>
                    </a:solidFill>
                  </a:tcPr>
                </a:tc>
                <a:tc gridSpan="8">
                  <a:txBody>
                    <a:bodyPr/>
                    <a:lstStyle/>
                    <a:p>
                      <a:pPr algn="ctr" fontAlgn="b"/>
                      <a:r>
                        <a:rPr lang="en-US" sz="1800" u="none" strike="noStrike" dirty="0" smtClean="0">
                          <a:effectLst/>
                          <a:latin typeface="Arial" pitchFamily="34" charset="0"/>
                          <a:cs typeface="Arial" pitchFamily="34" charset="0"/>
                        </a:rPr>
                        <a:t>Accident Year Paid Losses</a:t>
                      </a:r>
                      <a:r>
                        <a:rPr lang="en-US" sz="1800" u="none" strike="noStrike" baseline="0" dirty="0" smtClean="0">
                          <a:effectLst/>
                          <a:latin typeface="Arial" pitchFamily="34" charset="0"/>
                          <a:cs typeface="Arial" pitchFamily="34" charset="0"/>
                        </a:rPr>
                        <a:t> (in $000s)</a:t>
                      </a:r>
                      <a:br>
                        <a:rPr lang="en-US" sz="1800" u="none" strike="noStrike" baseline="0" dirty="0" smtClean="0">
                          <a:effectLst/>
                          <a:latin typeface="Arial" pitchFamily="34" charset="0"/>
                          <a:cs typeface="Arial" pitchFamily="34" charset="0"/>
                        </a:rPr>
                      </a:br>
                      <a:r>
                        <a:rPr lang="en-US" sz="1800" u="none" strike="noStrike" baseline="0" dirty="0" smtClean="0">
                          <a:effectLst/>
                          <a:latin typeface="Arial" pitchFamily="34" charset="0"/>
                          <a:cs typeface="Arial" pitchFamily="34" charset="0"/>
                        </a:rPr>
                        <a:t>Cumulative Totals by Development Age in Months</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L>
                      <a:noFill/>
                    </a:lnL>
                    <a:lnR w="9525" cap="flat" cmpd="sng" algn="ctr">
                      <a:noFill/>
                      <a:prstDash val="solid"/>
                    </a:lnR>
                    <a:lnT w="9525" cap="flat" cmpd="sng" algn="ctr">
                      <a:noFill/>
                      <a:prstDash val="solid"/>
                    </a:lnT>
                    <a:lnB w="25400" cap="flat" cmpd="sng" algn="ctr">
                      <a:noFill/>
                      <a:prstDash val="solid"/>
                    </a:lnB>
                    <a:lnTlToBr w="12700" cmpd="sng">
                      <a:noFill/>
                      <a:prstDash val="solid"/>
                    </a:lnTlToBr>
                    <a:lnBlToTr w="12700" cmpd="sng">
                      <a:noFill/>
                      <a:prstDash val="solid"/>
                    </a:lnBlToTr>
                    <a:solidFill>
                      <a:schemeClr val="accent1"/>
                    </a:solidFill>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r>
              <a:tr h="340499">
                <a:tc vMerge="1">
                  <a:txBody>
                    <a:bodyPr/>
                    <a:lstStyle/>
                    <a:p>
                      <a:pPr algn="ctr" fontAlgn="b"/>
                      <a:endParaRPr lang="en-US" sz="2400" b="0" i="0" u="none" strike="noStrike" dirty="0">
                        <a:solidFill>
                          <a:schemeClr val="bg2">
                            <a:lumMod val="10000"/>
                          </a:schemeClr>
                        </a:solidFill>
                        <a:effectLst/>
                        <a:latin typeface="Arial"/>
                      </a:endParaRPr>
                    </a:p>
                  </a:txBody>
                  <a:tcPr marL="6311" marR="6311" marT="6311" marB="0" anchor="b">
                    <a:lnL>
                      <a:noFill/>
                    </a:lnL>
                    <a:lnR>
                      <a:noFill/>
                    </a:lnR>
                    <a:lnT>
                      <a:noFill/>
                    </a:lnT>
                    <a:lnB w="12700" cap="flat" cmpd="sng" algn="ctr">
                      <a:solidFill>
                        <a:schemeClr val="bg2">
                          <a:lumMod val="10000"/>
                        </a:schemeClr>
                      </a:solidFill>
                      <a:prstDash val="solid"/>
                      <a:round/>
                      <a:headEnd type="none" w="med" len="med"/>
                      <a:tailEnd type="none" w="med" len="med"/>
                    </a:lnB>
                    <a:solidFill>
                      <a:schemeClr val="bg2">
                        <a:lumMod val="75000"/>
                      </a:schemeClr>
                    </a:solidFill>
                  </a:tcPr>
                </a:tc>
                <a:tc>
                  <a:txBody>
                    <a:bodyPr/>
                    <a:lstStyle/>
                    <a:p>
                      <a:pPr algn="r" fontAlgn="b"/>
                      <a:r>
                        <a:rPr lang="en-US" sz="1800" b="1" u="none" strike="noStrike" dirty="0">
                          <a:solidFill>
                            <a:schemeClr val="bg1"/>
                          </a:solidFill>
                          <a:effectLst/>
                          <a:latin typeface="Arial" pitchFamily="34" charset="0"/>
                          <a:cs typeface="Arial" pitchFamily="34" charset="0"/>
                        </a:rPr>
                        <a:t>12</a:t>
                      </a:r>
                      <a:endParaRPr lang="en-US" sz="1800" b="1" i="0" u="none" strike="noStrike" dirty="0">
                        <a:solidFill>
                          <a:schemeClr val="bg1"/>
                        </a:solidFill>
                        <a:effectLst/>
                        <a:latin typeface="Arial" pitchFamily="34" charset="0"/>
                        <a:cs typeface="Arial" pitchFamily="34" charset="0"/>
                      </a:endParaRPr>
                    </a:p>
                  </a:txBody>
                  <a:tcPr marT="45725" marB="45725" anchor="b">
                    <a:lnL w="25400"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a:solidFill>
                            <a:schemeClr val="bg1"/>
                          </a:solidFill>
                          <a:effectLst/>
                          <a:latin typeface="Arial" pitchFamily="34" charset="0"/>
                          <a:cs typeface="Arial" pitchFamily="34" charset="0"/>
                        </a:rPr>
                        <a:t>24</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a:solidFill>
                            <a:schemeClr val="bg1"/>
                          </a:solidFill>
                          <a:effectLst/>
                          <a:latin typeface="Arial" pitchFamily="34" charset="0"/>
                          <a:cs typeface="Arial" pitchFamily="34" charset="0"/>
                        </a:rPr>
                        <a:t>36</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a:solidFill>
                            <a:schemeClr val="bg1"/>
                          </a:solidFill>
                          <a:effectLst/>
                          <a:latin typeface="Arial" pitchFamily="34" charset="0"/>
                          <a:cs typeface="Arial" pitchFamily="34" charset="0"/>
                        </a:rPr>
                        <a:t>48</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a:solidFill>
                            <a:schemeClr val="bg1"/>
                          </a:solidFill>
                          <a:effectLst/>
                          <a:latin typeface="Arial" pitchFamily="34" charset="0"/>
                          <a:cs typeface="Arial" pitchFamily="34" charset="0"/>
                        </a:rPr>
                        <a:t>60</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a:solidFill>
                            <a:schemeClr val="bg1"/>
                          </a:solidFill>
                          <a:effectLst/>
                          <a:latin typeface="Arial" pitchFamily="34" charset="0"/>
                          <a:cs typeface="Arial" pitchFamily="34" charset="0"/>
                        </a:rPr>
                        <a:t>72</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a:solidFill>
                            <a:schemeClr val="bg1"/>
                          </a:solidFill>
                          <a:effectLst/>
                          <a:latin typeface="Arial" pitchFamily="34" charset="0"/>
                          <a:cs typeface="Arial" pitchFamily="34" charset="0"/>
                        </a:rPr>
                        <a:t>84</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a:solidFill>
                            <a:schemeClr val="bg1"/>
                          </a:solidFill>
                          <a:effectLst/>
                          <a:latin typeface="Arial" pitchFamily="34" charset="0"/>
                          <a:cs typeface="Arial" pitchFamily="34" charset="0"/>
                        </a:rPr>
                        <a:t>96</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r>
              <a:tr h="418697">
                <a:tc>
                  <a:txBody>
                    <a:bodyPr/>
                    <a:lstStyle/>
                    <a:p>
                      <a:pPr algn="ctr" fontAlgn="b"/>
                      <a:r>
                        <a:rPr lang="en-US" sz="1800" u="none" strike="noStrike" dirty="0" smtClean="0">
                          <a:effectLst/>
                          <a:latin typeface="Arial" pitchFamily="34" charset="0"/>
                          <a:cs typeface="Arial" pitchFamily="34" charset="0"/>
                        </a:rPr>
                        <a:t>2009</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25400" cap="flat" cmpd="sng" algn="ctr">
                      <a:noFill/>
                      <a:prstDash val="solid"/>
                    </a:lnT>
                    <a:noFill/>
                  </a:tcPr>
                </a:tc>
                <a:tc>
                  <a:txBody>
                    <a:bodyPr/>
                    <a:lstStyle/>
                    <a:p>
                      <a:pPr algn="r" fontAlgn="b"/>
                      <a:r>
                        <a:rPr lang="en-US" sz="1800" u="none" strike="noStrike" dirty="0">
                          <a:effectLst/>
                          <a:latin typeface="Arial" pitchFamily="34" charset="0"/>
                          <a:cs typeface="Arial" pitchFamily="34" charset="0"/>
                        </a:rPr>
                        <a:t>696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2,785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5,262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a:effectLst/>
                          <a:latin typeface="Arial" pitchFamily="34" charset="0"/>
                          <a:cs typeface="Arial" pitchFamily="34" charset="0"/>
                        </a:rPr>
                        <a:t>8,178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a:effectLst/>
                          <a:latin typeface="Arial" pitchFamily="34" charset="0"/>
                          <a:cs typeface="Arial" pitchFamily="34" charset="0"/>
                        </a:rPr>
                        <a:t>9,522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10,604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10,803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a:effectLst/>
                          <a:latin typeface="Arial" pitchFamily="34" charset="0"/>
                          <a:cs typeface="Arial" pitchFamily="34" charset="0"/>
                        </a:rPr>
                        <a:t>10,852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r>
              <a:tr h="418697">
                <a:tc>
                  <a:txBody>
                    <a:bodyPr/>
                    <a:lstStyle/>
                    <a:p>
                      <a:pPr algn="ctr" fontAlgn="b"/>
                      <a:r>
                        <a:rPr lang="en-US" sz="1800" u="none" strike="noStrike" dirty="0" smtClean="0">
                          <a:effectLst/>
                          <a:latin typeface="Arial" pitchFamily="34" charset="0"/>
                          <a:cs typeface="Arial" pitchFamily="34" charset="0"/>
                        </a:rPr>
                        <a:t>2010</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solidFill>
                      <a:schemeClr val="accent5">
                        <a:lumMod val="60000"/>
                        <a:lumOff val="40000"/>
                      </a:schemeClr>
                    </a:solidFill>
                  </a:tcPr>
                </a:tc>
                <a:tc>
                  <a:txBody>
                    <a:bodyPr/>
                    <a:lstStyle/>
                    <a:p>
                      <a:pPr algn="r" fontAlgn="b"/>
                      <a:r>
                        <a:rPr lang="en-US" sz="1800" u="none" strike="noStrike" dirty="0">
                          <a:effectLst/>
                          <a:latin typeface="Arial" pitchFamily="34" charset="0"/>
                          <a:cs typeface="Arial" pitchFamily="34" charset="0"/>
                        </a:rPr>
                        <a:t>776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3,907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8,383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12,748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14,161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a:effectLst/>
                          <a:latin typeface="Arial" pitchFamily="34" charset="0"/>
                          <a:cs typeface="Arial" pitchFamily="34" charset="0"/>
                        </a:rPr>
                        <a:t>14,805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a:effectLst/>
                          <a:latin typeface="Arial" pitchFamily="34" charset="0"/>
                          <a:cs typeface="Arial" pitchFamily="34" charset="0"/>
                        </a:rPr>
                        <a:t>15,045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r>
              <a:tr h="418697">
                <a:tc>
                  <a:txBody>
                    <a:bodyPr/>
                    <a:lstStyle/>
                    <a:p>
                      <a:pPr algn="ctr" fontAlgn="b"/>
                      <a:r>
                        <a:rPr lang="en-US" sz="1800" u="none" strike="noStrike" dirty="0" smtClean="0">
                          <a:effectLst/>
                          <a:latin typeface="Arial" pitchFamily="34" charset="0"/>
                          <a:cs typeface="Arial" pitchFamily="34" charset="0"/>
                        </a:rPr>
                        <a:t>2011</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noFill/>
                  </a:tcPr>
                </a:tc>
                <a:tc>
                  <a:txBody>
                    <a:bodyPr/>
                    <a:lstStyle/>
                    <a:p>
                      <a:pPr algn="r" fontAlgn="b"/>
                      <a:r>
                        <a:rPr lang="en-US" sz="1800" u="none" strike="noStrike" dirty="0">
                          <a:effectLst/>
                          <a:latin typeface="Arial" pitchFamily="34" charset="0"/>
                          <a:cs typeface="Arial" pitchFamily="34" charset="0"/>
                        </a:rPr>
                        <a:t>1,058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4,344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8,501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11,912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a:effectLst/>
                          <a:latin typeface="Arial" pitchFamily="34" charset="0"/>
                          <a:cs typeface="Arial" pitchFamily="34" charset="0"/>
                        </a:rPr>
                        <a:t>15,148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15,878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r>
              <a:tr h="418697">
                <a:tc>
                  <a:txBody>
                    <a:bodyPr/>
                    <a:lstStyle/>
                    <a:p>
                      <a:pPr algn="ctr" fontAlgn="b"/>
                      <a:r>
                        <a:rPr lang="en-US" sz="1800" u="none" strike="noStrike" dirty="0" smtClean="0">
                          <a:effectLst/>
                          <a:latin typeface="Arial" pitchFamily="34" charset="0"/>
                          <a:cs typeface="Arial" pitchFamily="34" charset="0"/>
                        </a:rPr>
                        <a:t>2012</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solidFill>
                      <a:schemeClr val="accent5">
                        <a:lumMod val="60000"/>
                        <a:lumOff val="40000"/>
                      </a:schemeClr>
                    </a:solidFill>
                  </a:tcPr>
                </a:tc>
                <a:tc>
                  <a:txBody>
                    <a:bodyPr/>
                    <a:lstStyle/>
                    <a:p>
                      <a:pPr algn="r" fontAlgn="b"/>
                      <a:r>
                        <a:rPr lang="en-US" sz="1800" u="none" strike="noStrike" dirty="0">
                          <a:effectLst/>
                          <a:latin typeface="Arial" pitchFamily="34" charset="0"/>
                          <a:cs typeface="Arial" pitchFamily="34" charset="0"/>
                        </a:rPr>
                        <a:t>1,106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a:effectLst/>
                          <a:latin typeface="Arial" pitchFamily="34" charset="0"/>
                          <a:cs typeface="Arial" pitchFamily="34" charset="0"/>
                        </a:rPr>
                        <a:t>4,589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7,929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12,618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14,967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r>
              <a:tr h="418697">
                <a:tc>
                  <a:txBody>
                    <a:bodyPr/>
                    <a:lstStyle/>
                    <a:p>
                      <a:pPr algn="ctr" fontAlgn="b"/>
                      <a:r>
                        <a:rPr lang="en-US" sz="1800" u="none" strike="noStrike" dirty="0" smtClean="0">
                          <a:effectLst/>
                          <a:latin typeface="Arial" pitchFamily="34" charset="0"/>
                          <a:cs typeface="Arial" pitchFamily="34" charset="0"/>
                        </a:rPr>
                        <a:t>2013</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noFill/>
                  </a:tcPr>
                </a:tc>
                <a:tc>
                  <a:txBody>
                    <a:bodyPr/>
                    <a:lstStyle/>
                    <a:p>
                      <a:pPr algn="r" fontAlgn="b"/>
                      <a:r>
                        <a:rPr lang="en-US" sz="1800" u="none" strike="noStrike" dirty="0">
                          <a:effectLst/>
                          <a:latin typeface="Arial" pitchFamily="34" charset="0"/>
                          <a:cs typeface="Arial" pitchFamily="34" charset="0"/>
                        </a:rPr>
                        <a:t>1,230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a:effectLst/>
                          <a:latin typeface="Arial" pitchFamily="34" charset="0"/>
                          <a:cs typeface="Arial" pitchFamily="34" charset="0"/>
                        </a:rPr>
                        <a:t>4,829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a:effectLst/>
                          <a:latin typeface="Arial" pitchFamily="34" charset="0"/>
                          <a:cs typeface="Arial" pitchFamily="34" charset="0"/>
                        </a:rPr>
                        <a:t>10,355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15,425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r>
              <a:tr h="418697">
                <a:tc>
                  <a:txBody>
                    <a:bodyPr/>
                    <a:lstStyle/>
                    <a:p>
                      <a:pPr algn="ctr" fontAlgn="b"/>
                      <a:r>
                        <a:rPr lang="en-US" sz="1800" u="none" strike="noStrike" dirty="0" smtClean="0">
                          <a:effectLst/>
                          <a:latin typeface="Arial" pitchFamily="34" charset="0"/>
                          <a:cs typeface="Arial" pitchFamily="34" charset="0"/>
                        </a:rPr>
                        <a:t>2014</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solidFill>
                      <a:schemeClr val="accent5">
                        <a:lumMod val="60000"/>
                        <a:lumOff val="40000"/>
                      </a:schemeClr>
                    </a:solidFill>
                  </a:tcPr>
                </a:tc>
                <a:tc>
                  <a:txBody>
                    <a:bodyPr/>
                    <a:lstStyle/>
                    <a:p>
                      <a:pPr algn="r" fontAlgn="b"/>
                      <a:r>
                        <a:rPr lang="en-US" sz="1800" u="none" strike="noStrike" dirty="0">
                          <a:effectLst/>
                          <a:latin typeface="Arial" pitchFamily="34" charset="0"/>
                          <a:cs typeface="Arial" pitchFamily="34" charset="0"/>
                        </a:rPr>
                        <a:t>1,281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a:effectLst/>
                          <a:latin typeface="Arial" pitchFamily="34" charset="0"/>
                          <a:cs typeface="Arial" pitchFamily="34" charset="0"/>
                        </a:rPr>
                        <a:t>5,696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a:effectLst/>
                          <a:latin typeface="Arial" pitchFamily="34" charset="0"/>
                          <a:cs typeface="Arial" pitchFamily="34" charset="0"/>
                        </a:rPr>
                        <a:t>11,836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r>
              <a:tr h="418697">
                <a:tc>
                  <a:txBody>
                    <a:bodyPr/>
                    <a:lstStyle/>
                    <a:p>
                      <a:pPr algn="ctr" fontAlgn="b"/>
                      <a:r>
                        <a:rPr lang="en-US" sz="1800" u="none" strike="noStrike" dirty="0" smtClean="0">
                          <a:effectLst/>
                          <a:latin typeface="Arial" pitchFamily="34" charset="0"/>
                          <a:cs typeface="Arial" pitchFamily="34" charset="0"/>
                        </a:rPr>
                        <a:t>2015</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noFill/>
                  </a:tcPr>
                </a:tc>
                <a:tc>
                  <a:txBody>
                    <a:bodyPr/>
                    <a:lstStyle/>
                    <a:p>
                      <a:pPr algn="r" fontAlgn="b"/>
                      <a:r>
                        <a:rPr lang="en-US" sz="1800" u="none" strike="noStrike" dirty="0">
                          <a:effectLst/>
                          <a:latin typeface="Arial" pitchFamily="34" charset="0"/>
                          <a:cs typeface="Arial" pitchFamily="34" charset="0"/>
                        </a:rPr>
                        <a:t>1,217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a:effectLst/>
                          <a:latin typeface="Arial" pitchFamily="34" charset="0"/>
                          <a:cs typeface="Arial" pitchFamily="34" charset="0"/>
                        </a:rPr>
                        <a:t>5,609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r>
              <a:tr h="418697">
                <a:tc>
                  <a:txBody>
                    <a:bodyPr/>
                    <a:lstStyle/>
                    <a:p>
                      <a:pPr algn="ctr" fontAlgn="b"/>
                      <a:r>
                        <a:rPr lang="en-US" sz="1800" u="none" strike="noStrike" dirty="0" smtClean="0">
                          <a:effectLst/>
                          <a:latin typeface="Arial" pitchFamily="34" charset="0"/>
                          <a:cs typeface="Arial" pitchFamily="34" charset="0"/>
                        </a:rPr>
                        <a:t>2016</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solidFill>
                      <a:schemeClr val="accent5">
                        <a:lumMod val="60000"/>
                        <a:lumOff val="40000"/>
                      </a:schemeClr>
                    </a:solidFill>
                  </a:tcPr>
                </a:tc>
                <a:tc>
                  <a:txBody>
                    <a:bodyPr/>
                    <a:lstStyle/>
                    <a:p>
                      <a:pPr algn="r" fontAlgn="b"/>
                      <a:r>
                        <a:rPr lang="en-US" sz="1800" u="none" strike="noStrike" dirty="0">
                          <a:effectLst/>
                          <a:latin typeface="Arial" pitchFamily="34" charset="0"/>
                          <a:cs typeface="Arial" pitchFamily="34" charset="0"/>
                        </a:rPr>
                        <a:t>1,406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r>
            </a:tbl>
          </a:graphicData>
        </a:graphic>
      </p:graphicFrame>
      <p:sp>
        <p:nvSpPr>
          <p:cNvPr id="2" name="Slide Number Placeholder 1"/>
          <p:cNvSpPr>
            <a:spLocks noGrp="1"/>
          </p:cNvSpPr>
          <p:nvPr>
            <p:ph type="sldNum" sz="quarter" idx="10"/>
          </p:nvPr>
        </p:nvSpPr>
        <p:spPr/>
        <p:txBody>
          <a:bodyPr/>
          <a:lstStyle/>
          <a:p>
            <a:pPr>
              <a:defRPr/>
            </a:pPr>
            <a:fld id="{965EF3AF-077D-4AC4-90C3-844C3470ABA4}" type="slidenum">
              <a:rPr lang="en-US" smtClean="0">
                <a:solidFill>
                  <a:srgbClr val="FFFFFF"/>
                </a:solidFill>
              </a:rPr>
              <a:pPr>
                <a:defRPr/>
              </a:pPr>
              <a:t>21</a:t>
            </a:fld>
            <a:endParaRPr lang="en-US">
              <a:solidFill>
                <a:srgbClr val="FFFFFF"/>
              </a:solidFill>
            </a:endParaRPr>
          </a:p>
        </p:txBody>
      </p:sp>
    </p:spTree>
    <p:extLst>
      <p:ext uri="{BB962C8B-B14F-4D97-AF65-F5344CB8AC3E}">
        <p14:creationId xmlns:p14="http://schemas.microsoft.com/office/powerpoint/2010/main" val="840251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2057400" y="274638"/>
            <a:ext cx="8305800" cy="1143000"/>
          </a:xfrm>
        </p:spPr>
        <p:txBody>
          <a:bodyPr/>
          <a:lstStyle/>
          <a:p>
            <a:pPr eaLnBrk="1" hangingPunct="1"/>
            <a:r>
              <a:rPr lang="en-US" b="1" dirty="0" smtClean="0">
                <a:latin typeface="Arial" charset="0"/>
                <a:cs typeface="Arial" charset="0"/>
              </a:rPr>
              <a:t>Loss Development Factor</a:t>
            </a:r>
            <a:r>
              <a:rPr lang="en-US" b="1" dirty="0" smtClean="0">
                <a:solidFill>
                  <a:schemeClr val="bg1"/>
                </a:solidFill>
                <a:latin typeface="Arial" charset="0"/>
                <a:cs typeface="Arial" charset="0"/>
              </a:rPr>
              <a:t/>
            </a:r>
            <a:br>
              <a:rPr lang="en-US" b="1" dirty="0" smtClean="0">
                <a:solidFill>
                  <a:schemeClr val="bg1"/>
                </a:solidFill>
                <a:latin typeface="Arial" charset="0"/>
                <a:cs typeface="Arial" charset="0"/>
              </a:rPr>
            </a:br>
            <a:r>
              <a:rPr lang="en-US" b="1" dirty="0" smtClean="0">
                <a:latin typeface="Arial" charset="0"/>
                <a:cs typeface="Arial" charset="0"/>
              </a:rPr>
              <a:t>From 12 Months to 24 Months</a:t>
            </a:r>
          </a:p>
        </p:txBody>
      </p:sp>
      <p:graphicFrame>
        <p:nvGraphicFramePr>
          <p:cNvPr id="7" name="Content Placeholder 4"/>
          <p:cNvGraphicFramePr>
            <a:graphicFrameLocks noGrp="1"/>
          </p:cNvGraphicFramePr>
          <p:nvPr>
            <p:ph idx="1"/>
            <p:extLst>
              <p:ext uri="{D42A27DB-BD31-4B8C-83A1-F6EECF244321}">
                <p14:modId xmlns:p14="http://schemas.microsoft.com/office/powerpoint/2010/main" val="1559492414"/>
              </p:ext>
            </p:extLst>
          </p:nvPr>
        </p:nvGraphicFramePr>
        <p:xfrm>
          <a:off x="1981201" y="1524001"/>
          <a:ext cx="8458201" cy="4413657"/>
        </p:xfrm>
        <a:graphic>
          <a:graphicData uri="http://schemas.openxmlformats.org/drawingml/2006/table">
            <a:tbl>
              <a:tblPr firstRow="1" bandRow="1">
                <a:tableStyleId>{35758FB7-9AC5-4552-8A53-C91805E547FA}</a:tableStyleId>
              </a:tblPr>
              <a:tblGrid>
                <a:gridCol w="1233811"/>
                <a:gridCol w="2126190"/>
                <a:gridCol w="2061525"/>
                <a:gridCol w="3036675"/>
              </a:tblGrid>
              <a:tr h="756177">
                <a:tc>
                  <a:txBody>
                    <a:bodyPr/>
                    <a:lstStyle/>
                    <a:p>
                      <a:pPr algn="ctr"/>
                      <a:r>
                        <a:rPr lang="en-US" sz="1800" dirty="0" smtClean="0">
                          <a:latin typeface="Arial" pitchFamily="34" charset="0"/>
                          <a:cs typeface="Arial" pitchFamily="34" charset="0"/>
                        </a:rPr>
                        <a:t>Accident</a:t>
                      </a:r>
                      <a:br>
                        <a:rPr lang="en-US" sz="1800" dirty="0" smtClean="0">
                          <a:latin typeface="Arial" pitchFamily="34" charset="0"/>
                          <a:cs typeface="Arial" pitchFamily="34" charset="0"/>
                        </a:rPr>
                      </a:br>
                      <a:r>
                        <a:rPr lang="en-US" sz="1800" dirty="0" smtClean="0">
                          <a:latin typeface="Arial" pitchFamily="34" charset="0"/>
                          <a:cs typeface="Arial" pitchFamily="34" charset="0"/>
                        </a:rPr>
                        <a:t>Year</a:t>
                      </a:r>
                      <a:endParaRPr lang="en-US" sz="1800" dirty="0">
                        <a:solidFill>
                          <a:schemeClr val="tx1"/>
                        </a:solidFill>
                        <a:latin typeface="Arial" pitchFamily="34" charset="0"/>
                        <a:cs typeface="Arial" pitchFamily="34" charset="0"/>
                      </a:endParaRPr>
                    </a:p>
                  </a:txBody>
                  <a:tcPr marT="45714" marB="45714" anchor="b">
                    <a:solidFill>
                      <a:schemeClr val="accent1"/>
                    </a:solidFill>
                  </a:tcPr>
                </a:tc>
                <a:tc>
                  <a:txBody>
                    <a:bodyPr/>
                    <a:lstStyle/>
                    <a:p>
                      <a:pPr algn="r"/>
                      <a:r>
                        <a:rPr lang="en-US" sz="1800" dirty="0" smtClean="0">
                          <a:latin typeface="Arial" pitchFamily="34" charset="0"/>
                          <a:cs typeface="Arial" pitchFamily="34" charset="0"/>
                        </a:rPr>
                        <a:t>Cumulative Paid </a:t>
                      </a:r>
                      <a:br>
                        <a:rPr lang="en-US" sz="1800" dirty="0" smtClean="0">
                          <a:latin typeface="Arial" pitchFamily="34" charset="0"/>
                          <a:cs typeface="Arial" pitchFamily="34" charset="0"/>
                        </a:rPr>
                      </a:br>
                      <a:r>
                        <a:rPr lang="en-US" sz="1800" dirty="0" smtClean="0">
                          <a:latin typeface="Arial" pitchFamily="34" charset="0"/>
                          <a:cs typeface="Arial" pitchFamily="34" charset="0"/>
                        </a:rPr>
                        <a:t>at</a:t>
                      </a:r>
                      <a:r>
                        <a:rPr lang="en-US" sz="1800" baseline="0" dirty="0" smtClean="0">
                          <a:latin typeface="Arial" pitchFamily="34" charset="0"/>
                          <a:cs typeface="Arial" pitchFamily="34" charset="0"/>
                        </a:rPr>
                        <a:t> 12 Months</a:t>
                      </a:r>
                      <a:endParaRPr lang="en-US" sz="1800" dirty="0">
                        <a:solidFill>
                          <a:schemeClr val="tx1"/>
                        </a:solidFill>
                        <a:latin typeface="Arial" pitchFamily="34" charset="0"/>
                        <a:cs typeface="Arial" pitchFamily="34" charset="0"/>
                      </a:endParaRPr>
                    </a:p>
                  </a:txBody>
                  <a:tcPr marT="45714" marB="45714" anchor="b">
                    <a:solidFill>
                      <a:schemeClr val="accent1"/>
                    </a:solidFill>
                  </a:tcPr>
                </a:tc>
                <a:tc>
                  <a:txBody>
                    <a:bodyPr/>
                    <a:lstStyle/>
                    <a:p>
                      <a:pPr algn="r"/>
                      <a:r>
                        <a:rPr lang="en-US" sz="1800" dirty="0" smtClean="0">
                          <a:latin typeface="Arial" pitchFamily="34" charset="0"/>
                          <a:cs typeface="Arial" pitchFamily="34" charset="0"/>
                        </a:rPr>
                        <a:t>Cumulative Paid</a:t>
                      </a:r>
                      <a:br>
                        <a:rPr lang="en-US" sz="1800" dirty="0" smtClean="0">
                          <a:latin typeface="Arial" pitchFamily="34" charset="0"/>
                          <a:cs typeface="Arial" pitchFamily="34" charset="0"/>
                        </a:rPr>
                      </a:br>
                      <a:r>
                        <a:rPr lang="en-US" sz="1800" dirty="0" smtClean="0">
                          <a:latin typeface="Arial" pitchFamily="34" charset="0"/>
                          <a:cs typeface="Arial" pitchFamily="34" charset="0"/>
                        </a:rPr>
                        <a:t>at 24 Months</a:t>
                      </a:r>
                      <a:endParaRPr lang="en-US" sz="1800" dirty="0">
                        <a:solidFill>
                          <a:schemeClr val="tx1"/>
                        </a:solidFill>
                        <a:latin typeface="Arial" pitchFamily="34" charset="0"/>
                        <a:cs typeface="Arial" pitchFamily="34" charset="0"/>
                      </a:endParaRPr>
                    </a:p>
                  </a:txBody>
                  <a:tcPr marT="45714" marB="45714" anchor="b">
                    <a:solidFill>
                      <a:schemeClr val="accent1"/>
                    </a:solidFill>
                  </a:tcPr>
                </a:tc>
                <a:tc>
                  <a:txBody>
                    <a:bodyPr/>
                    <a:lstStyle/>
                    <a:p>
                      <a:pPr algn="ctr"/>
                      <a:r>
                        <a:rPr lang="en-US" sz="1800" dirty="0" smtClean="0">
                          <a:latin typeface="Arial" pitchFamily="34" charset="0"/>
                          <a:cs typeface="Arial" pitchFamily="34" charset="0"/>
                        </a:rPr>
                        <a:t>Loss</a:t>
                      </a:r>
                      <a:r>
                        <a:rPr lang="en-US" sz="1800" baseline="0" dirty="0" smtClean="0">
                          <a:latin typeface="Arial" pitchFamily="34" charset="0"/>
                          <a:cs typeface="Arial" pitchFamily="34" charset="0"/>
                        </a:rPr>
                        <a:t> Development</a:t>
                      </a:r>
                      <a:br>
                        <a:rPr lang="en-US" sz="1800" baseline="0" dirty="0" smtClean="0">
                          <a:latin typeface="Arial" pitchFamily="34" charset="0"/>
                          <a:cs typeface="Arial" pitchFamily="34" charset="0"/>
                        </a:rPr>
                      </a:br>
                      <a:r>
                        <a:rPr lang="en-US" sz="1800" baseline="0" dirty="0" smtClean="0">
                          <a:latin typeface="Arial" pitchFamily="34" charset="0"/>
                          <a:cs typeface="Arial" pitchFamily="34" charset="0"/>
                        </a:rPr>
                        <a:t>Factor</a:t>
                      </a:r>
                      <a:endParaRPr lang="en-US" sz="1800" dirty="0">
                        <a:solidFill>
                          <a:schemeClr val="tx1"/>
                        </a:solidFill>
                        <a:latin typeface="Arial" pitchFamily="34" charset="0"/>
                        <a:cs typeface="Arial" pitchFamily="34" charset="0"/>
                      </a:endParaRPr>
                    </a:p>
                  </a:txBody>
                  <a:tcPr marT="45714" marB="45714" anchor="b">
                    <a:solidFill>
                      <a:schemeClr val="accent1"/>
                    </a:solidFill>
                  </a:tcPr>
                </a:tc>
              </a:tr>
              <a:tr h="353166">
                <a:tc>
                  <a:txBody>
                    <a:bodyPr/>
                    <a:lstStyle/>
                    <a:p>
                      <a:pPr algn="ctr"/>
                      <a:r>
                        <a:rPr lang="en-US" sz="1800" dirty="0" smtClean="0">
                          <a:latin typeface="Arial" pitchFamily="34" charset="0"/>
                          <a:cs typeface="Arial" pitchFamily="34" charset="0"/>
                        </a:rPr>
                        <a:t>2009</a:t>
                      </a:r>
                      <a:endParaRPr lang="en-US" sz="1800" dirty="0" smtClean="0">
                        <a:solidFill>
                          <a:schemeClr val="tx2">
                            <a:lumMod val="50000"/>
                          </a:schemeClr>
                        </a:solidFill>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696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2,785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l" fontAlgn="b"/>
                      <a:r>
                        <a:rPr lang="en-US" sz="1800" u="none" strike="noStrike" dirty="0">
                          <a:effectLst/>
                          <a:latin typeface="Arial" pitchFamily="34" charset="0"/>
                          <a:cs typeface="Arial" pitchFamily="34" charset="0"/>
                        </a:rPr>
                        <a:t>4.002 </a:t>
                      </a:r>
                      <a:r>
                        <a:rPr lang="en-US" sz="1800" u="none" strike="noStrike" dirty="0" smtClean="0">
                          <a:effectLst/>
                          <a:latin typeface="Arial" pitchFamily="34" charset="0"/>
                          <a:cs typeface="Arial" pitchFamily="34" charset="0"/>
                        </a:rPr>
                        <a:t>= 2,785 / 696</a:t>
                      </a:r>
                      <a:endParaRPr lang="en-US" sz="1800" b="0" i="0" u="none" strike="noStrike" dirty="0">
                        <a:solidFill>
                          <a:schemeClr val="tx2">
                            <a:lumMod val="50000"/>
                          </a:schemeClr>
                        </a:solidFill>
                        <a:effectLst/>
                        <a:latin typeface="Arial" pitchFamily="34" charset="0"/>
                        <a:cs typeface="Arial" pitchFamily="34" charset="0"/>
                      </a:endParaRPr>
                    </a:p>
                  </a:txBody>
                  <a:tcPr marL="365760" marR="9144" marT="9143" marB="0" anchor="b"/>
                </a:tc>
              </a:tr>
              <a:tr h="353166">
                <a:tc>
                  <a:txBody>
                    <a:bodyPr/>
                    <a:lstStyle/>
                    <a:p>
                      <a:pPr algn="ctr"/>
                      <a:r>
                        <a:rPr lang="en-US" sz="1800" dirty="0" smtClean="0">
                          <a:latin typeface="Arial" pitchFamily="34" charset="0"/>
                          <a:cs typeface="Arial" pitchFamily="34" charset="0"/>
                        </a:rPr>
                        <a:t>2010</a:t>
                      </a:r>
                      <a:endParaRPr lang="en-US" sz="1800" dirty="0">
                        <a:solidFill>
                          <a:schemeClr val="tx2">
                            <a:lumMod val="50000"/>
                          </a:schemeClr>
                        </a:solidFill>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776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3,907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l" fontAlgn="b"/>
                      <a:r>
                        <a:rPr lang="en-US" sz="1800" u="none" strike="noStrike" dirty="0">
                          <a:effectLst/>
                          <a:latin typeface="Arial" pitchFamily="34" charset="0"/>
                          <a:cs typeface="Arial" pitchFamily="34" charset="0"/>
                        </a:rPr>
                        <a:t>5.032 </a:t>
                      </a:r>
                      <a:r>
                        <a:rPr lang="en-US" sz="1800" u="none" strike="noStrike" dirty="0" smtClean="0">
                          <a:effectLst/>
                          <a:latin typeface="Arial" pitchFamily="34" charset="0"/>
                          <a:cs typeface="Arial" pitchFamily="34" charset="0"/>
                        </a:rPr>
                        <a:t>= 3,907 / 776</a:t>
                      </a:r>
                      <a:endParaRPr lang="en-US" sz="1800" b="0" i="0" u="none" strike="noStrike" dirty="0">
                        <a:solidFill>
                          <a:schemeClr val="tx2">
                            <a:lumMod val="50000"/>
                          </a:schemeClr>
                        </a:solidFill>
                        <a:effectLst/>
                        <a:latin typeface="Arial" pitchFamily="34" charset="0"/>
                        <a:cs typeface="Arial" pitchFamily="34" charset="0"/>
                      </a:endParaRPr>
                    </a:p>
                  </a:txBody>
                  <a:tcPr marL="365760" marR="9144" marT="9143" marB="0" anchor="b"/>
                </a:tc>
              </a:tr>
              <a:tr h="353166">
                <a:tc>
                  <a:txBody>
                    <a:bodyPr/>
                    <a:lstStyle/>
                    <a:p>
                      <a:pPr algn="ctr"/>
                      <a:r>
                        <a:rPr lang="en-US" sz="1800" dirty="0" smtClean="0">
                          <a:latin typeface="Arial" pitchFamily="34" charset="0"/>
                          <a:cs typeface="Arial" pitchFamily="34" charset="0"/>
                        </a:rPr>
                        <a:t>2011</a:t>
                      </a:r>
                      <a:endParaRPr lang="en-US" sz="1800" dirty="0" smtClean="0">
                        <a:solidFill>
                          <a:schemeClr val="tx2">
                            <a:lumMod val="50000"/>
                          </a:schemeClr>
                        </a:solidFill>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1,058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4,344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l" fontAlgn="b"/>
                      <a:r>
                        <a:rPr lang="en-US" sz="1800" u="none" strike="noStrike" dirty="0" smtClean="0">
                          <a:effectLst/>
                          <a:latin typeface="Arial" pitchFamily="34" charset="0"/>
                          <a:cs typeface="Arial" pitchFamily="34" charset="0"/>
                        </a:rPr>
                        <a:t>4.107 = 4,344 / 1,058</a:t>
                      </a:r>
                      <a:endParaRPr lang="en-US" sz="1800" b="0" i="0" u="none" strike="noStrike" dirty="0">
                        <a:solidFill>
                          <a:schemeClr val="tx2">
                            <a:lumMod val="50000"/>
                          </a:schemeClr>
                        </a:solidFill>
                        <a:effectLst/>
                        <a:latin typeface="Arial" pitchFamily="34" charset="0"/>
                        <a:cs typeface="Arial" pitchFamily="34" charset="0"/>
                      </a:endParaRPr>
                    </a:p>
                  </a:txBody>
                  <a:tcPr marL="365760" marR="9144" marT="9143" marB="0" anchor="b"/>
                </a:tc>
              </a:tr>
              <a:tr h="353166">
                <a:tc>
                  <a:txBody>
                    <a:bodyPr/>
                    <a:lstStyle/>
                    <a:p>
                      <a:pPr algn="ctr"/>
                      <a:r>
                        <a:rPr lang="en-US" sz="1800" dirty="0" smtClean="0">
                          <a:latin typeface="Arial" pitchFamily="34" charset="0"/>
                          <a:cs typeface="Arial" pitchFamily="34" charset="0"/>
                        </a:rPr>
                        <a:t>2012</a:t>
                      </a:r>
                      <a:endParaRPr lang="en-US" sz="1800" dirty="0">
                        <a:solidFill>
                          <a:schemeClr val="tx2">
                            <a:lumMod val="50000"/>
                          </a:schemeClr>
                        </a:solidFill>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1,106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4,589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l" fontAlgn="b"/>
                      <a:r>
                        <a:rPr lang="en-US" sz="1800" u="none" strike="noStrike" dirty="0">
                          <a:effectLst/>
                          <a:latin typeface="Arial" pitchFamily="34" charset="0"/>
                          <a:cs typeface="Arial" pitchFamily="34" charset="0"/>
                        </a:rPr>
                        <a:t>4.151 </a:t>
                      </a:r>
                      <a:r>
                        <a:rPr lang="en-US" sz="1800" u="none" strike="noStrike" dirty="0" smtClean="0">
                          <a:effectLst/>
                          <a:latin typeface="Arial" pitchFamily="34" charset="0"/>
                          <a:cs typeface="Arial" pitchFamily="34" charset="0"/>
                        </a:rPr>
                        <a:t>= 4,589 / 1,106</a:t>
                      </a:r>
                      <a:endParaRPr lang="en-US" sz="1800" b="0" i="0" u="none" strike="noStrike" dirty="0">
                        <a:solidFill>
                          <a:schemeClr val="tx2">
                            <a:lumMod val="50000"/>
                          </a:schemeClr>
                        </a:solidFill>
                        <a:effectLst/>
                        <a:latin typeface="Arial" pitchFamily="34" charset="0"/>
                        <a:cs typeface="Arial" pitchFamily="34" charset="0"/>
                      </a:endParaRPr>
                    </a:p>
                  </a:txBody>
                  <a:tcPr marL="365760" marR="9144" marT="9143" marB="0" anchor="b"/>
                </a:tc>
              </a:tr>
              <a:tr h="353166">
                <a:tc>
                  <a:txBody>
                    <a:bodyPr/>
                    <a:lstStyle/>
                    <a:p>
                      <a:pPr algn="ctr"/>
                      <a:r>
                        <a:rPr lang="en-US" sz="1800" dirty="0" smtClean="0">
                          <a:latin typeface="Arial" pitchFamily="34" charset="0"/>
                          <a:cs typeface="Arial" pitchFamily="34" charset="0"/>
                        </a:rPr>
                        <a:t>2013</a:t>
                      </a:r>
                      <a:endParaRPr lang="en-US" sz="1800" dirty="0">
                        <a:solidFill>
                          <a:schemeClr val="tx2">
                            <a:lumMod val="50000"/>
                          </a:schemeClr>
                        </a:solidFill>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1,230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4,829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u="none" strike="noStrike" dirty="0">
                          <a:effectLst/>
                          <a:latin typeface="Arial" pitchFamily="34" charset="0"/>
                          <a:cs typeface="Arial" pitchFamily="34" charset="0"/>
                        </a:rPr>
                        <a:t>3.926 </a:t>
                      </a:r>
                      <a:r>
                        <a:rPr lang="en-US" sz="1800" u="none" strike="noStrike" dirty="0" smtClean="0">
                          <a:effectLst/>
                          <a:latin typeface="Arial" pitchFamily="34" charset="0"/>
                          <a:cs typeface="Arial" pitchFamily="34" charset="0"/>
                        </a:rPr>
                        <a:t>= 4,829</a:t>
                      </a:r>
                      <a:r>
                        <a:rPr lang="en-US" sz="1800" u="none" strike="noStrike" baseline="0" dirty="0" smtClean="0">
                          <a:effectLst/>
                          <a:latin typeface="Arial" pitchFamily="34" charset="0"/>
                          <a:cs typeface="Arial" pitchFamily="34" charset="0"/>
                        </a:rPr>
                        <a:t> / </a:t>
                      </a:r>
                      <a:r>
                        <a:rPr lang="en-US" sz="1800" u="none" strike="noStrike" dirty="0" smtClean="0">
                          <a:effectLst/>
                          <a:latin typeface="Arial" pitchFamily="34" charset="0"/>
                          <a:cs typeface="Arial" pitchFamily="34" charset="0"/>
                        </a:rPr>
                        <a:t>1,230</a:t>
                      </a:r>
                      <a:endParaRPr lang="en-US" sz="1800" b="0" i="0" u="none" strike="noStrike" dirty="0" smtClean="0">
                        <a:solidFill>
                          <a:schemeClr val="tx2">
                            <a:lumMod val="50000"/>
                          </a:schemeClr>
                        </a:solidFill>
                        <a:effectLst/>
                        <a:latin typeface="Arial" pitchFamily="34" charset="0"/>
                        <a:cs typeface="Arial" pitchFamily="34" charset="0"/>
                      </a:endParaRPr>
                    </a:p>
                  </a:txBody>
                  <a:tcPr marL="365760" marR="9144" marT="9143" marB="0" anchor="b"/>
                </a:tc>
              </a:tr>
              <a:tr h="353166">
                <a:tc>
                  <a:txBody>
                    <a:bodyPr/>
                    <a:lstStyle/>
                    <a:p>
                      <a:pPr algn="ctr"/>
                      <a:r>
                        <a:rPr lang="en-US" sz="1800" dirty="0" smtClean="0">
                          <a:latin typeface="Arial" pitchFamily="34" charset="0"/>
                          <a:cs typeface="Arial" pitchFamily="34" charset="0"/>
                        </a:rPr>
                        <a:t>2014</a:t>
                      </a:r>
                      <a:endParaRPr lang="en-US" sz="1800" dirty="0">
                        <a:solidFill>
                          <a:schemeClr val="tx2">
                            <a:lumMod val="50000"/>
                          </a:schemeClr>
                        </a:solidFill>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1,281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5,696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u="none" strike="noStrike" dirty="0">
                          <a:effectLst/>
                          <a:latin typeface="Arial" pitchFamily="34" charset="0"/>
                          <a:cs typeface="Arial" pitchFamily="34" charset="0"/>
                        </a:rPr>
                        <a:t>4.445 </a:t>
                      </a:r>
                      <a:r>
                        <a:rPr lang="en-US" sz="1800" u="none" strike="noStrike" dirty="0" smtClean="0">
                          <a:effectLst/>
                          <a:latin typeface="Arial" pitchFamily="34" charset="0"/>
                          <a:cs typeface="Arial" pitchFamily="34" charset="0"/>
                        </a:rPr>
                        <a:t>= 5,696 / 1,281</a:t>
                      </a:r>
                      <a:endParaRPr lang="en-US" sz="1800" b="0" i="0" u="none" strike="noStrike" dirty="0">
                        <a:solidFill>
                          <a:schemeClr val="tx2">
                            <a:lumMod val="50000"/>
                          </a:schemeClr>
                        </a:solidFill>
                        <a:effectLst/>
                        <a:latin typeface="Arial" pitchFamily="34" charset="0"/>
                        <a:cs typeface="Arial" pitchFamily="34" charset="0"/>
                      </a:endParaRPr>
                    </a:p>
                  </a:txBody>
                  <a:tcPr marL="365760" marR="9144" marT="9143" marB="0" anchor="b"/>
                </a:tc>
              </a:tr>
              <a:tr h="353166">
                <a:tc>
                  <a:txBody>
                    <a:bodyPr/>
                    <a:lstStyle/>
                    <a:p>
                      <a:pPr algn="ctr"/>
                      <a:r>
                        <a:rPr lang="en-US" sz="1800" u="none" dirty="0" smtClean="0">
                          <a:latin typeface="Arial" pitchFamily="34" charset="0"/>
                          <a:cs typeface="Arial" pitchFamily="34" charset="0"/>
                        </a:rPr>
                        <a:t>2015</a:t>
                      </a:r>
                      <a:endParaRPr lang="en-US" sz="1800" u="none" dirty="0">
                        <a:solidFill>
                          <a:schemeClr val="tx2">
                            <a:lumMod val="50000"/>
                          </a:schemeClr>
                        </a:solidFill>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1,217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5,609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l" fontAlgn="b"/>
                      <a:r>
                        <a:rPr lang="en-US" sz="1800" u="none" strike="noStrike" dirty="0">
                          <a:effectLst/>
                          <a:latin typeface="Arial" pitchFamily="34" charset="0"/>
                          <a:cs typeface="Arial" pitchFamily="34" charset="0"/>
                        </a:rPr>
                        <a:t>4.611 </a:t>
                      </a:r>
                      <a:r>
                        <a:rPr lang="en-US" sz="1800" u="none" strike="noStrike" dirty="0" smtClean="0">
                          <a:effectLst/>
                          <a:latin typeface="Arial" pitchFamily="34" charset="0"/>
                          <a:cs typeface="Arial" pitchFamily="34" charset="0"/>
                        </a:rPr>
                        <a:t>= 5,609 / 1,217</a:t>
                      </a:r>
                      <a:endParaRPr lang="en-US" sz="1800" b="0" i="0" u="none" strike="noStrike" dirty="0">
                        <a:solidFill>
                          <a:schemeClr val="tx2">
                            <a:lumMod val="50000"/>
                          </a:schemeClr>
                        </a:solidFill>
                        <a:effectLst/>
                        <a:latin typeface="Arial" pitchFamily="34" charset="0"/>
                        <a:cs typeface="Arial" pitchFamily="34" charset="0"/>
                      </a:endParaRPr>
                    </a:p>
                  </a:txBody>
                  <a:tcPr marL="365760" marR="9144" marT="9143" marB="0" anchor="b"/>
                </a:tc>
              </a:tr>
              <a:tr h="353166">
                <a:tc>
                  <a:txBody>
                    <a:bodyPr/>
                    <a:lstStyle/>
                    <a:p>
                      <a:pPr algn="ctr"/>
                      <a:r>
                        <a:rPr lang="en-US" sz="1800" b="1" dirty="0" smtClean="0">
                          <a:solidFill>
                            <a:schemeClr val="bg1"/>
                          </a:solidFill>
                          <a:latin typeface="Arial" pitchFamily="34" charset="0"/>
                          <a:cs typeface="Arial" pitchFamily="34" charset="0"/>
                        </a:rPr>
                        <a:t>Total</a:t>
                      </a:r>
                      <a:endParaRPr lang="en-US" sz="1800" b="1" dirty="0">
                        <a:solidFill>
                          <a:schemeClr val="bg1"/>
                        </a:solidFill>
                        <a:latin typeface="Arial" pitchFamily="34" charset="0"/>
                        <a:cs typeface="Arial" pitchFamily="34" charset="0"/>
                      </a:endParaRPr>
                    </a:p>
                  </a:txBody>
                  <a:tcPr marT="45714" marB="45714" anchor="b">
                    <a:solidFill>
                      <a:schemeClr val="accent1"/>
                    </a:solidFill>
                  </a:tcPr>
                </a:tc>
                <a:tc>
                  <a:txBody>
                    <a:bodyPr/>
                    <a:lstStyle/>
                    <a:p>
                      <a:pPr algn="r" fontAlgn="b"/>
                      <a:r>
                        <a:rPr lang="en-US" sz="1800" b="1" u="none" strike="noStrike" dirty="0" smtClean="0">
                          <a:solidFill>
                            <a:schemeClr val="bg1"/>
                          </a:solidFill>
                          <a:effectLst/>
                          <a:latin typeface="Arial" pitchFamily="34" charset="0"/>
                          <a:cs typeface="Arial" pitchFamily="34" charset="0"/>
                        </a:rPr>
                        <a:t>7,364 </a:t>
                      </a:r>
                      <a:endParaRPr lang="en-US" sz="1800" b="1" i="0" u="none" strike="noStrike" dirty="0">
                        <a:solidFill>
                          <a:schemeClr val="bg1"/>
                        </a:solidFill>
                        <a:effectLst/>
                        <a:latin typeface="Arial" pitchFamily="34" charset="0"/>
                        <a:cs typeface="Arial" pitchFamily="34" charset="0"/>
                      </a:endParaRPr>
                    </a:p>
                  </a:txBody>
                  <a:tcPr marT="45714" marB="45714" anchor="b">
                    <a:solidFill>
                      <a:schemeClr val="accent1"/>
                    </a:solidFill>
                  </a:tcPr>
                </a:tc>
                <a:tc>
                  <a:txBody>
                    <a:bodyPr/>
                    <a:lstStyle/>
                    <a:p>
                      <a:pPr algn="r" fontAlgn="b"/>
                      <a:r>
                        <a:rPr lang="en-US" sz="1800" b="1" u="none" strike="noStrike" dirty="0" smtClean="0">
                          <a:solidFill>
                            <a:schemeClr val="bg1"/>
                          </a:solidFill>
                          <a:effectLst/>
                          <a:latin typeface="Arial" pitchFamily="34" charset="0"/>
                          <a:cs typeface="Arial" pitchFamily="34" charset="0"/>
                        </a:rPr>
                        <a:t>31,759</a:t>
                      </a:r>
                      <a:endParaRPr lang="en-US" sz="1800" b="1" i="0" u="none" strike="noStrike" dirty="0">
                        <a:solidFill>
                          <a:schemeClr val="bg1"/>
                        </a:solidFill>
                        <a:effectLst/>
                        <a:latin typeface="Arial" pitchFamily="34" charset="0"/>
                        <a:cs typeface="Arial" pitchFamily="34" charset="0"/>
                      </a:endParaRPr>
                    </a:p>
                  </a:txBody>
                  <a:tcPr marT="45714" marB="45714" anchor="b">
                    <a:solidFill>
                      <a:schemeClr val="accent1"/>
                    </a:solidFill>
                  </a:tcPr>
                </a:tc>
                <a:tc>
                  <a:txBody>
                    <a:bodyPr/>
                    <a:lstStyle/>
                    <a:p>
                      <a:pPr algn="l" fontAlgn="b"/>
                      <a:r>
                        <a:rPr lang="en-US" sz="1800" b="1" u="none" strike="noStrike" dirty="0">
                          <a:solidFill>
                            <a:schemeClr val="bg1"/>
                          </a:solidFill>
                          <a:effectLst/>
                          <a:latin typeface="Arial" pitchFamily="34" charset="0"/>
                          <a:cs typeface="Arial" pitchFamily="34" charset="0"/>
                        </a:rPr>
                        <a:t>4.313 </a:t>
                      </a:r>
                      <a:r>
                        <a:rPr lang="en-US" sz="1800" b="1" u="none" strike="noStrike" dirty="0" smtClean="0">
                          <a:solidFill>
                            <a:schemeClr val="bg1"/>
                          </a:solidFill>
                          <a:effectLst/>
                          <a:latin typeface="Arial" pitchFamily="34" charset="0"/>
                          <a:cs typeface="Arial" pitchFamily="34" charset="0"/>
                        </a:rPr>
                        <a:t>= 31,759 / 7,364</a:t>
                      </a:r>
                      <a:endParaRPr lang="en-US" sz="1800" b="1" i="0" u="none" strike="noStrike" dirty="0">
                        <a:solidFill>
                          <a:schemeClr val="bg1"/>
                        </a:solidFill>
                        <a:effectLst/>
                        <a:latin typeface="Arial" pitchFamily="34" charset="0"/>
                        <a:cs typeface="Arial" pitchFamily="34" charset="0"/>
                      </a:endParaRPr>
                    </a:p>
                  </a:txBody>
                  <a:tcPr marL="365760" marR="9144" marT="9143" marB="0" anchor="b">
                    <a:solidFill>
                      <a:schemeClr val="accent1"/>
                    </a:solidFill>
                  </a:tcPr>
                </a:tc>
              </a:tr>
              <a:tr h="353166">
                <a:tc>
                  <a:txBody>
                    <a:bodyPr/>
                    <a:lstStyle/>
                    <a:p>
                      <a:pPr algn="ctr"/>
                      <a:endParaRPr lang="en-US" sz="1800" dirty="0">
                        <a:solidFill>
                          <a:schemeClr val="tx2">
                            <a:lumMod val="50000"/>
                          </a:schemeClr>
                        </a:solidFill>
                        <a:latin typeface="Arial" pitchFamily="34" charset="0"/>
                        <a:cs typeface="Arial" pitchFamily="34" charset="0"/>
                      </a:endParaRPr>
                    </a:p>
                  </a:txBody>
                  <a:tcPr marT="45714" marB="45714" anchor="b"/>
                </a:tc>
                <a:tc>
                  <a:txBody>
                    <a:bodyPr/>
                    <a:lstStyle/>
                    <a:p>
                      <a:pPr algn="r"/>
                      <a:endParaRPr lang="en-US" sz="1800" dirty="0">
                        <a:solidFill>
                          <a:schemeClr val="tx2">
                            <a:lumMod val="50000"/>
                          </a:schemeClr>
                        </a:solidFill>
                        <a:latin typeface="Arial" pitchFamily="34" charset="0"/>
                        <a:cs typeface="Arial" pitchFamily="34" charset="0"/>
                      </a:endParaRPr>
                    </a:p>
                  </a:txBody>
                  <a:tcPr marT="45714" marB="45714" anchor="b"/>
                </a:tc>
                <a:tc>
                  <a:txBody>
                    <a:bodyPr/>
                    <a:lstStyle/>
                    <a:p>
                      <a:pPr algn="r"/>
                      <a:endParaRPr lang="en-US" sz="1800" dirty="0">
                        <a:solidFill>
                          <a:schemeClr val="tx2">
                            <a:lumMod val="50000"/>
                          </a:schemeClr>
                        </a:solidFill>
                        <a:latin typeface="Arial" pitchFamily="34" charset="0"/>
                        <a:cs typeface="Arial" pitchFamily="34" charset="0"/>
                      </a:endParaRPr>
                    </a:p>
                  </a:txBody>
                  <a:tcPr marT="45714" marB="45714" anchor="b"/>
                </a:tc>
                <a:tc>
                  <a:txBody>
                    <a:bodyPr/>
                    <a:lstStyle/>
                    <a:p>
                      <a:pPr algn="l"/>
                      <a:endParaRPr lang="en-US" sz="1800" dirty="0">
                        <a:solidFill>
                          <a:schemeClr val="tx2">
                            <a:lumMod val="50000"/>
                          </a:schemeClr>
                        </a:solidFill>
                        <a:latin typeface="Arial" pitchFamily="34" charset="0"/>
                        <a:cs typeface="Arial" pitchFamily="34" charset="0"/>
                      </a:endParaRPr>
                    </a:p>
                  </a:txBody>
                  <a:tcPr marL="457200" marT="45714" marB="45714" anchor="b"/>
                </a:tc>
              </a:tr>
              <a:tr h="353166">
                <a:tc>
                  <a:txBody>
                    <a:bodyPr/>
                    <a:lstStyle/>
                    <a:p>
                      <a:pPr algn="ctr"/>
                      <a:r>
                        <a:rPr lang="en-US" sz="1800" b="1" dirty="0" smtClean="0">
                          <a:latin typeface="Arial" pitchFamily="34" charset="0"/>
                          <a:cs typeface="Arial" pitchFamily="34" charset="0"/>
                        </a:rPr>
                        <a:t>2016</a:t>
                      </a:r>
                      <a:endParaRPr lang="en-US" sz="1800" b="1" dirty="0">
                        <a:solidFill>
                          <a:schemeClr val="tx2">
                            <a:lumMod val="50000"/>
                          </a:schemeClr>
                        </a:solidFill>
                        <a:latin typeface="Arial" pitchFamily="34" charset="0"/>
                        <a:cs typeface="Arial" pitchFamily="34" charset="0"/>
                      </a:endParaRPr>
                    </a:p>
                  </a:txBody>
                  <a:tcPr marT="45714" marB="45714" anchor="b">
                    <a:noFill/>
                  </a:tcPr>
                </a:tc>
                <a:tc>
                  <a:txBody>
                    <a:bodyPr/>
                    <a:lstStyle/>
                    <a:p>
                      <a:pPr algn="r"/>
                      <a:r>
                        <a:rPr lang="en-US" sz="1800" b="1" dirty="0" smtClean="0">
                          <a:latin typeface="Arial" pitchFamily="34" charset="0"/>
                          <a:cs typeface="Arial" pitchFamily="34" charset="0"/>
                        </a:rPr>
                        <a:t>1,406</a:t>
                      </a:r>
                      <a:endParaRPr lang="en-US" sz="1800" b="1" dirty="0">
                        <a:solidFill>
                          <a:schemeClr val="tx2">
                            <a:lumMod val="50000"/>
                          </a:schemeClr>
                        </a:solidFill>
                        <a:latin typeface="Arial" pitchFamily="34" charset="0"/>
                        <a:cs typeface="Arial" pitchFamily="34" charset="0"/>
                      </a:endParaRPr>
                    </a:p>
                  </a:txBody>
                  <a:tcPr marT="45714" marB="45714" anchor="b">
                    <a:noFill/>
                  </a:tcPr>
                </a:tc>
                <a:tc>
                  <a:txBody>
                    <a:bodyPr/>
                    <a:lstStyle/>
                    <a:p>
                      <a:pPr algn="r"/>
                      <a:r>
                        <a:rPr lang="en-US" sz="1800" b="1" dirty="0" smtClean="0">
                          <a:latin typeface="Arial" pitchFamily="34" charset="0"/>
                          <a:cs typeface="Arial" pitchFamily="34" charset="0"/>
                        </a:rPr>
                        <a:t>???</a:t>
                      </a:r>
                      <a:endParaRPr lang="en-US" sz="1800" b="1" dirty="0">
                        <a:solidFill>
                          <a:schemeClr val="tx2">
                            <a:lumMod val="50000"/>
                          </a:schemeClr>
                        </a:solidFill>
                        <a:latin typeface="Arial" pitchFamily="34" charset="0"/>
                        <a:cs typeface="Arial" pitchFamily="34" charset="0"/>
                      </a:endParaRPr>
                    </a:p>
                  </a:txBody>
                  <a:tcPr marT="45714" marB="45714" anchor="b">
                    <a:noFill/>
                  </a:tcPr>
                </a:tc>
                <a:tc>
                  <a:txBody>
                    <a:bodyPr/>
                    <a:lstStyle/>
                    <a:p>
                      <a:pPr algn="ctr"/>
                      <a:r>
                        <a:rPr lang="en-US" sz="1800" b="1" dirty="0" smtClean="0">
                          <a:latin typeface="Arial" pitchFamily="34" charset="0"/>
                          <a:cs typeface="Arial" pitchFamily="34" charset="0"/>
                        </a:rPr>
                        <a:t>???</a:t>
                      </a:r>
                      <a:endParaRPr lang="en-US" sz="1800" b="1" dirty="0">
                        <a:solidFill>
                          <a:schemeClr val="tx2">
                            <a:lumMod val="50000"/>
                          </a:schemeClr>
                        </a:solidFill>
                        <a:latin typeface="Arial" pitchFamily="34" charset="0"/>
                        <a:cs typeface="Arial" pitchFamily="34" charset="0"/>
                      </a:endParaRPr>
                    </a:p>
                  </a:txBody>
                  <a:tcPr marT="45714" marB="45714" anchor="b">
                    <a:noFill/>
                  </a:tcPr>
                </a:tc>
              </a:tr>
            </a:tbl>
          </a:graphicData>
        </a:graphic>
      </p:graphicFrame>
      <p:sp>
        <p:nvSpPr>
          <p:cNvPr id="2" name="Slide Number Placeholder 1"/>
          <p:cNvSpPr>
            <a:spLocks noGrp="1"/>
          </p:cNvSpPr>
          <p:nvPr>
            <p:ph type="sldNum" sz="quarter" idx="10"/>
          </p:nvPr>
        </p:nvSpPr>
        <p:spPr/>
        <p:txBody>
          <a:bodyPr/>
          <a:lstStyle/>
          <a:p>
            <a:pPr>
              <a:defRPr/>
            </a:pPr>
            <a:fld id="{965EF3AF-077D-4AC4-90C3-844C3470ABA4}" type="slidenum">
              <a:rPr lang="en-US" smtClean="0">
                <a:solidFill>
                  <a:srgbClr val="FFFFFF"/>
                </a:solidFill>
              </a:rPr>
              <a:pPr>
                <a:defRPr/>
              </a:pPr>
              <a:t>22</a:t>
            </a:fld>
            <a:endParaRPr lang="en-US">
              <a:solidFill>
                <a:srgbClr val="FFFFFF"/>
              </a:solidFill>
            </a:endParaRPr>
          </a:p>
        </p:txBody>
      </p:sp>
    </p:spTree>
    <p:extLst>
      <p:ext uri="{BB962C8B-B14F-4D97-AF65-F5344CB8AC3E}">
        <p14:creationId xmlns:p14="http://schemas.microsoft.com/office/powerpoint/2010/main" val="501262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1981200" y="274638"/>
            <a:ext cx="8305800" cy="1143000"/>
          </a:xfrm>
        </p:spPr>
        <p:txBody>
          <a:bodyPr/>
          <a:lstStyle/>
          <a:p>
            <a:pPr eaLnBrk="1" hangingPunct="1"/>
            <a:r>
              <a:rPr lang="en-US" b="1" dirty="0" smtClean="0">
                <a:latin typeface="Arial" charset="0"/>
                <a:cs typeface="Arial" charset="0"/>
              </a:rPr>
              <a:t>Loss Development Factor</a:t>
            </a:r>
            <a:r>
              <a:rPr lang="en-US" b="1" dirty="0" smtClean="0">
                <a:solidFill>
                  <a:schemeClr val="bg1"/>
                </a:solidFill>
                <a:latin typeface="Arial" charset="0"/>
                <a:cs typeface="Arial" charset="0"/>
              </a:rPr>
              <a:t/>
            </a:r>
            <a:br>
              <a:rPr lang="en-US" b="1" dirty="0" smtClean="0">
                <a:solidFill>
                  <a:schemeClr val="bg1"/>
                </a:solidFill>
                <a:latin typeface="Arial" charset="0"/>
                <a:cs typeface="Arial" charset="0"/>
              </a:rPr>
            </a:br>
            <a:r>
              <a:rPr lang="en-US" b="1" dirty="0" smtClean="0">
                <a:latin typeface="Arial" charset="0"/>
                <a:cs typeface="Arial" charset="0"/>
              </a:rPr>
              <a:t>From 12 Months to 24 Months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04925460"/>
              </p:ext>
            </p:extLst>
          </p:nvPr>
        </p:nvGraphicFramePr>
        <p:xfrm>
          <a:off x="1981200" y="1547020"/>
          <a:ext cx="8382000" cy="4396580"/>
        </p:xfrm>
        <a:graphic>
          <a:graphicData uri="http://schemas.openxmlformats.org/drawingml/2006/table">
            <a:tbl>
              <a:tblPr firstRow="1" bandRow="1">
                <a:tableStyleId>{35758FB7-9AC5-4552-8A53-C91805E547FA}</a:tableStyleId>
              </a:tblPr>
              <a:tblGrid>
                <a:gridCol w="1211580"/>
                <a:gridCol w="1988820"/>
                <a:gridCol w="2514600"/>
                <a:gridCol w="2667000"/>
              </a:tblGrid>
              <a:tr h="739100">
                <a:tc>
                  <a:txBody>
                    <a:bodyPr/>
                    <a:lstStyle/>
                    <a:p>
                      <a:pPr algn="ctr"/>
                      <a:r>
                        <a:rPr lang="en-US" sz="1800" dirty="0" smtClean="0">
                          <a:latin typeface="Arial" pitchFamily="34" charset="0"/>
                          <a:cs typeface="Arial" pitchFamily="34" charset="0"/>
                        </a:rPr>
                        <a:t>Accident</a:t>
                      </a:r>
                      <a:br>
                        <a:rPr lang="en-US" sz="1800" dirty="0" smtClean="0">
                          <a:latin typeface="Arial" pitchFamily="34" charset="0"/>
                          <a:cs typeface="Arial" pitchFamily="34" charset="0"/>
                        </a:rPr>
                      </a:br>
                      <a:r>
                        <a:rPr lang="en-US" sz="1800" dirty="0" smtClean="0">
                          <a:latin typeface="Arial" pitchFamily="34" charset="0"/>
                          <a:cs typeface="Arial" pitchFamily="34" charset="0"/>
                        </a:rPr>
                        <a:t>Year</a:t>
                      </a:r>
                      <a:endParaRPr lang="en-US" sz="1800" dirty="0">
                        <a:solidFill>
                          <a:schemeClr val="bg1"/>
                        </a:solidFill>
                        <a:latin typeface="Arial" pitchFamily="34" charset="0"/>
                        <a:cs typeface="Arial" pitchFamily="34" charset="0"/>
                      </a:endParaRPr>
                    </a:p>
                  </a:txBody>
                  <a:tcPr marT="45714" marB="45714" anchor="b">
                    <a:solidFill>
                      <a:schemeClr val="accent1"/>
                    </a:solidFill>
                  </a:tcPr>
                </a:tc>
                <a:tc>
                  <a:txBody>
                    <a:bodyPr/>
                    <a:lstStyle/>
                    <a:p>
                      <a:pPr algn="r"/>
                      <a:r>
                        <a:rPr lang="en-US" sz="1800" dirty="0" smtClean="0">
                          <a:latin typeface="Arial" pitchFamily="34" charset="0"/>
                          <a:cs typeface="Arial" pitchFamily="34" charset="0"/>
                        </a:rPr>
                        <a:t>Cumulative Paid </a:t>
                      </a:r>
                      <a:br>
                        <a:rPr lang="en-US" sz="1800" dirty="0" smtClean="0">
                          <a:latin typeface="Arial" pitchFamily="34" charset="0"/>
                          <a:cs typeface="Arial" pitchFamily="34" charset="0"/>
                        </a:rPr>
                      </a:br>
                      <a:r>
                        <a:rPr lang="en-US" sz="1800" dirty="0" smtClean="0">
                          <a:latin typeface="Arial" pitchFamily="34" charset="0"/>
                          <a:cs typeface="Arial" pitchFamily="34" charset="0"/>
                        </a:rPr>
                        <a:t>at</a:t>
                      </a:r>
                      <a:r>
                        <a:rPr lang="en-US" sz="1800" baseline="0" dirty="0" smtClean="0">
                          <a:latin typeface="Arial" pitchFamily="34" charset="0"/>
                          <a:cs typeface="Arial" pitchFamily="34" charset="0"/>
                        </a:rPr>
                        <a:t> 12 Months</a:t>
                      </a:r>
                      <a:endParaRPr lang="en-US" sz="1800" dirty="0">
                        <a:solidFill>
                          <a:schemeClr val="bg1"/>
                        </a:solidFill>
                        <a:latin typeface="Arial" pitchFamily="34" charset="0"/>
                        <a:cs typeface="Arial" pitchFamily="34" charset="0"/>
                      </a:endParaRPr>
                    </a:p>
                  </a:txBody>
                  <a:tcPr marT="45714" marB="45714" anchor="b">
                    <a:solidFill>
                      <a:schemeClr val="accent1"/>
                    </a:solidFill>
                  </a:tcPr>
                </a:tc>
                <a:tc>
                  <a:txBody>
                    <a:bodyPr/>
                    <a:lstStyle/>
                    <a:p>
                      <a:pPr algn="r"/>
                      <a:r>
                        <a:rPr lang="en-US" sz="1800" dirty="0" smtClean="0">
                          <a:latin typeface="Arial" pitchFamily="34" charset="0"/>
                          <a:cs typeface="Arial" pitchFamily="34" charset="0"/>
                        </a:rPr>
                        <a:t>Cumulative Paid</a:t>
                      </a:r>
                      <a:br>
                        <a:rPr lang="en-US" sz="1800" dirty="0" smtClean="0">
                          <a:latin typeface="Arial" pitchFamily="34" charset="0"/>
                          <a:cs typeface="Arial" pitchFamily="34" charset="0"/>
                        </a:rPr>
                      </a:br>
                      <a:r>
                        <a:rPr lang="en-US" sz="1800" dirty="0" smtClean="0">
                          <a:latin typeface="Arial" pitchFamily="34" charset="0"/>
                          <a:cs typeface="Arial" pitchFamily="34" charset="0"/>
                        </a:rPr>
                        <a:t>at 24 Months</a:t>
                      </a:r>
                      <a:endParaRPr lang="en-US" sz="1800" dirty="0">
                        <a:solidFill>
                          <a:schemeClr val="bg1"/>
                        </a:solidFill>
                        <a:latin typeface="Arial" pitchFamily="34" charset="0"/>
                        <a:cs typeface="Arial" pitchFamily="34" charset="0"/>
                      </a:endParaRPr>
                    </a:p>
                  </a:txBody>
                  <a:tcPr marT="45714" marB="45714" anchor="b">
                    <a:solidFill>
                      <a:schemeClr val="accent1"/>
                    </a:solidFill>
                  </a:tcPr>
                </a:tc>
                <a:tc>
                  <a:txBody>
                    <a:bodyPr/>
                    <a:lstStyle/>
                    <a:p>
                      <a:pPr algn="ctr"/>
                      <a:r>
                        <a:rPr lang="en-US" sz="1800" dirty="0" smtClean="0">
                          <a:latin typeface="Arial" pitchFamily="34" charset="0"/>
                          <a:cs typeface="Arial" pitchFamily="34" charset="0"/>
                        </a:rPr>
                        <a:t>Loss</a:t>
                      </a:r>
                      <a:r>
                        <a:rPr lang="en-US" sz="1800" baseline="0" dirty="0" smtClean="0">
                          <a:latin typeface="Arial" pitchFamily="34" charset="0"/>
                          <a:cs typeface="Arial" pitchFamily="34" charset="0"/>
                        </a:rPr>
                        <a:t> Development</a:t>
                      </a:r>
                      <a:br>
                        <a:rPr lang="en-US" sz="1800" baseline="0" dirty="0" smtClean="0">
                          <a:latin typeface="Arial" pitchFamily="34" charset="0"/>
                          <a:cs typeface="Arial" pitchFamily="34" charset="0"/>
                        </a:rPr>
                      </a:br>
                      <a:r>
                        <a:rPr lang="en-US" sz="1800" baseline="0" dirty="0" smtClean="0">
                          <a:latin typeface="Arial" pitchFamily="34" charset="0"/>
                          <a:cs typeface="Arial" pitchFamily="34" charset="0"/>
                        </a:rPr>
                        <a:t>Factor</a:t>
                      </a:r>
                      <a:endParaRPr lang="en-US" sz="1800" dirty="0">
                        <a:solidFill>
                          <a:schemeClr val="bg1"/>
                        </a:solidFill>
                        <a:latin typeface="Arial" pitchFamily="34" charset="0"/>
                        <a:cs typeface="Arial" pitchFamily="34" charset="0"/>
                      </a:endParaRPr>
                    </a:p>
                  </a:txBody>
                  <a:tcPr marT="45714" marB="45714" anchor="b">
                    <a:solidFill>
                      <a:schemeClr val="accent1"/>
                    </a:solidFill>
                  </a:tcPr>
                </a:tc>
              </a:tr>
              <a:tr h="345190">
                <a:tc>
                  <a:txBody>
                    <a:bodyPr/>
                    <a:lstStyle/>
                    <a:p>
                      <a:pPr algn="ctr"/>
                      <a:r>
                        <a:rPr lang="en-US" sz="1800" dirty="0" smtClean="0">
                          <a:latin typeface="Arial" pitchFamily="34" charset="0"/>
                          <a:cs typeface="Arial" pitchFamily="34" charset="0"/>
                        </a:rPr>
                        <a:t>2009</a:t>
                      </a:r>
                      <a:endParaRPr lang="en-US" sz="1800" dirty="0" smtClean="0">
                        <a:solidFill>
                          <a:schemeClr val="tx2">
                            <a:lumMod val="50000"/>
                          </a:schemeClr>
                        </a:solidFill>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696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2,785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l" fontAlgn="b"/>
                      <a:r>
                        <a:rPr lang="en-US" sz="1800" u="none" strike="noStrike" dirty="0">
                          <a:effectLst/>
                          <a:latin typeface="Arial" pitchFamily="34" charset="0"/>
                          <a:cs typeface="Arial" pitchFamily="34" charset="0"/>
                        </a:rPr>
                        <a:t>4.002 </a:t>
                      </a:r>
                      <a:r>
                        <a:rPr lang="en-US" sz="1800" u="none" strike="noStrike" dirty="0" smtClean="0">
                          <a:effectLst/>
                          <a:latin typeface="Arial" pitchFamily="34" charset="0"/>
                          <a:cs typeface="Arial" pitchFamily="34" charset="0"/>
                        </a:rPr>
                        <a:t>= 2,785 / 696</a:t>
                      </a:r>
                      <a:endParaRPr lang="en-US" sz="1800" b="0" i="0" u="none" strike="noStrike" dirty="0">
                        <a:solidFill>
                          <a:schemeClr val="tx2">
                            <a:lumMod val="50000"/>
                          </a:schemeClr>
                        </a:solidFill>
                        <a:effectLst/>
                        <a:latin typeface="Arial" pitchFamily="34" charset="0"/>
                        <a:cs typeface="Arial" pitchFamily="34" charset="0"/>
                      </a:endParaRPr>
                    </a:p>
                  </a:txBody>
                  <a:tcPr marL="274320" marR="0" marT="0" marB="0" anchor="ctr"/>
                </a:tc>
              </a:tr>
              <a:tr h="345190">
                <a:tc>
                  <a:txBody>
                    <a:bodyPr/>
                    <a:lstStyle/>
                    <a:p>
                      <a:pPr algn="ctr"/>
                      <a:r>
                        <a:rPr lang="en-US" sz="1800" dirty="0" smtClean="0">
                          <a:latin typeface="Arial" pitchFamily="34" charset="0"/>
                          <a:cs typeface="Arial" pitchFamily="34" charset="0"/>
                        </a:rPr>
                        <a:t>2010</a:t>
                      </a:r>
                      <a:endParaRPr lang="en-US" sz="1800" dirty="0">
                        <a:solidFill>
                          <a:schemeClr val="tx2">
                            <a:lumMod val="50000"/>
                          </a:schemeClr>
                        </a:solidFill>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776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3,907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l" fontAlgn="b"/>
                      <a:r>
                        <a:rPr lang="en-US" sz="1800" u="none" strike="noStrike" dirty="0">
                          <a:effectLst/>
                          <a:latin typeface="Arial" pitchFamily="34" charset="0"/>
                          <a:cs typeface="Arial" pitchFamily="34" charset="0"/>
                        </a:rPr>
                        <a:t>5.032 </a:t>
                      </a:r>
                      <a:r>
                        <a:rPr lang="en-US" sz="1800" u="none" strike="noStrike" dirty="0" smtClean="0">
                          <a:effectLst/>
                          <a:latin typeface="Arial" pitchFamily="34" charset="0"/>
                          <a:cs typeface="Arial" pitchFamily="34" charset="0"/>
                        </a:rPr>
                        <a:t>= 3,907 / 776</a:t>
                      </a:r>
                      <a:endParaRPr lang="en-US" sz="1800" b="0" i="0" u="none" strike="noStrike" dirty="0">
                        <a:solidFill>
                          <a:schemeClr val="tx2">
                            <a:lumMod val="50000"/>
                          </a:schemeClr>
                        </a:solidFill>
                        <a:effectLst/>
                        <a:latin typeface="Arial" pitchFamily="34" charset="0"/>
                        <a:cs typeface="Arial" pitchFamily="34" charset="0"/>
                      </a:endParaRPr>
                    </a:p>
                  </a:txBody>
                  <a:tcPr marL="274320" marR="0" marT="0" marB="0" anchor="ctr"/>
                </a:tc>
              </a:tr>
              <a:tr h="345190">
                <a:tc>
                  <a:txBody>
                    <a:bodyPr/>
                    <a:lstStyle/>
                    <a:p>
                      <a:pPr algn="ctr"/>
                      <a:r>
                        <a:rPr lang="en-US" sz="1800" dirty="0" smtClean="0">
                          <a:latin typeface="Arial" pitchFamily="34" charset="0"/>
                          <a:cs typeface="Arial" pitchFamily="34" charset="0"/>
                        </a:rPr>
                        <a:t>2011</a:t>
                      </a:r>
                      <a:endParaRPr lang="en-US" sz="1800" dirty="0" smtClean="0">
                        <a:solidFill>
                          <a:schemeClr val="tx2">
                            <a:lumMod val="50000"/>
                          </a:schemeClr>
                        </a:solidFill>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1,058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4,344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l" fontAlgn="b"/>
                      <a:r>
                        <a:rPr lang="en-US" sz="1800" u="none" strike="noStrike" dirty="0" smtClean="0">
                          <a:effectLst/>
                          <a:latin typeface="Arial" pitchFamily="34" charset="0"/>
                          <a:cs typeface="Arial" pitchFamily="34" charset="0"/>
                        </a:rPr>
                        <a:t>4.107 = 4,344 / 1,058</a:t>
                      </a:r>
                      <a:endParaRPr lang="en-US" sz="1800" b="0" i="0" u="none" strike="noStrike" dirty="0">
                        <a:solidFill>
                          <a:schemeClr val="tx2">
                            <a:lumMod val="50000"/>
                          </a:schemeClr>
                        </a:solidFill>
                        <a:effectLst/>
                        <a:latin typeface="Arial" pitchFamily="34" charset="0"/>
                        <a:cs typeface="Arial" pitchFamily="34" charset="0"/>
                      </a:endParaRPr>
                    </a:p>
                  </a:txBody>
                  <a:tcPr marL="274320" marR="0" marT="0" marB="0" anchor="ctr"/>
                </a:tc>
              </a:tr>
              <a:tr h="345190">
                <a:tc>
                  <a:txBody>
                    <a:bodyPr/>
                    <a:lstStyle/>
                    <a:p>
                      <a:pPr algn="ctr"/>
                      <a:r>
                        <a:rPr lang="en-US" sz="1800" dirty="0" smtClean="0">
                          <a:latin typeface="Arial" pitchFamily="34" charset="0"/>
                          <a:cs typeface="Arial" pitchFamily="34" charset="0"/>
                        </a:rPr>
                        <a:t>2012</a:t>
                      </a:r>
                      <a:endParaRPr lang="en-US" sz="1800" dirty="0">
                        <a:solidFill>
                          <a:schemeClr val="tx2">
                            <a:lumMod val="50000"/>
                          </a:schemeClr>
                        </a:solidFill>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1,106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4,589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l" fontAlgn="b"/>
                      <a:r>
                        <a:rPr lang="en-US" sz="1800" u="none" strike="noStrike" dirty="0">
                          <a:effectLst/>
                          <a:latin typeface="Arial" pitchFamily="34" charset="0"/>
                          <a:cs typeface="Arial" pitchFamily="34" charset="0"/>
                        </a:rPr>
                        <a:t>4.151 </a:t>
                      </a:r>
                      <a:r>
                        <a:rPr lang="en-US" sz="1800" u="none" strike="noStrike" dirty="0" smtClean="0">
                          <a:effectLst/>
                          <a:latin typeface="Arial" pitchFamily="34" charset="0"/>
                          <a:cs typeface="Arial" pitchFamily="34" charset="0"/>
                        </a:rPr>
                        <a:t>= 4,589 / 1,106</a:t>
                      </a:r>
                      <a:endParaRPr lang="en-US" sz="1800" b="0" i="0" u="none" strike="noStrike" dirty="0">
                        <a:solidFill>
                          <a:schemeClr val="tx2">
                            <a:lumMod val="50000"/>
                          </a:schemeClr>
                        </a:solidFill>
                        <a:effectLst/>
                        <a:latin typeface="Arial" pitchFamily="34" charset="0"/>
                        <a:cs typeface="Arial" pitchFamily="34" charset="0"/>
                      </a:endParaRPr>
                    </a:p>
                  </a:txBody>
                  <a:tcPr marL="274320" marR="0" marT="0" marB="0" anchor="ctr"/>
                </a:tc>
              </a:tr>
              <a:tr h="345190">
                <a:tc>
                  <a:txBody>
                    <a:bodyPr/>
                    <a:lstStyle/>
                    <a:p>
                      <a:pPr algn="ctr"/>
                      <a:r>
                        <a:rPr lang="en-US" sz="1800" dirty="0" smtClean="0">
                          <a:latin typeface="Arial" pitchFamily="34" charset="0"/>
                          <a:cs typeface="Arial" pitchFamily="34" charset="0"/>
                        </a:rPr>
                        <a:t>2013</a:t>
                      </a:r>
                      <a:endParaRPr lang="en-US" sz="1800" dirty="0">
                        <a:solidFill>
                          <a:schemeClr val="tx2">
                            <a:lumMod val="50000"/>
                          </a:schemeClr>
                        </a:solidFill>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1,230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4,829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u="none" strike="noStrike" dirty="0">
                          <a:effectLst/>
                          <a:latin typeface="Arial" pitchFamily="34" charset="0"/>
                          <a:cs typeface="Arial" pitchFamily="34" charset="0"/>
                        </a:rPr>
                        <a:t>3.926 </a:t>
                      </a:r>
                      <a:r>
                        <a:rPr lang="en-US" sz="1800" u="none" strike="noStrike" dirty="0" smtClean="0">
                          <a:effectLst/>
                          <a:latin typeface="Arial" pitchFamily="34" charset="0"/>
                          <a:cs typeface="Arial" pitchFamily="34" charset="0"/>
                        </a:rPr>
                        <a:t>= 4,829</a:t>
                      </a:r>
                      <a:r>
                        <a:rPr lang="en-US" sz="1800" u="none" strike="noStrike" baseline="0" dirty="0" smtClean="0">
                          <a:effectLst/>
                          <a:latin typeface="Arial" pitchFamily="34" charset="0"/>
                          <a:cs typeface="Arial" pitchFamily="34" charset="0"/>
                        </a:rPr>
                        <a:t> / </a:t>
                      </a:r>
                      <a:r>
                        <a:rPr lang="en-US" sz="1800" u="none" strike="noStrike" dirty="0" smtClean="0">
                          <a:effectLst/>
                          <a:latin typeface="Arial" pitchFamily="34" charset="0"/>
                          <a:cs typeface="Arial" pitchFamily="34" charset="0"/>
                        </a:rPr>
                        <a:t>1,230</a:t>
                      </a:r>
                      <a:endParaRPr lang="en-US" sz="1800" b="0" i="0" u="none" strike="noStrike" dirty="0" smtClean="0">
                        <a:solidFill>
                          <a:schemeClr val="tx2">
                            <a:lumMod val="50000"/>
                          </a:schemeClr>
                        </a:solidFill>
                        <a:effectLst/>
                        <a:latin typeface="Arial" pitchFamily="34" charset="0"/>
                        <a:cs typeface="Arial" pitchFamily="34" charset="0"/>
                      </a:endParaRPr>
                    </a:p>
                  </a:txBody>
                  <a:tcPr marL="274320" marR="0" marT="0" marB="0" anchor="ctr"/>
                </a:tc>
              </a:tr>
              <a:tr h="345190">
                <a:tc>
                  <a:txBody>
                    <a:bodyPr/>
                    <a:lstStyle/>
                    <a:p>
                      <a:pPr algn="ctr"/>
                      <a:r>
                        <a:rPr lang="en-US" sz="1800" dirty="0" smtClean="0">
                          <a:latin typeface="Arial" pitchFamily="34" charset="0"/>
                          <a:cs typeface="Arial" pitchFamily="34" charset="0"/>
                        </a:rPr>
                        <a:t>2014</a:t>
                      </a:r>
                      <a:endParaRPr lang="en-US" sz="1800" dirty="0">
                        <a:solidFill>
                          <a:schemeClr val="tx2">
                            <a:lumMod val="50000"/>
                          </a:schemeClr>
                        </a:solidFill>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1,281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5,696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u="none" strike="noStrike" dirty="0">
                          <a:effectLst/>
                          <a:latin typeface="Arial" pitchFamily="34" charset="0"/>
                          <a:cs typeface="Arial" pitchFamily="34" charset="0"/>
                        </a:rPr>
                        <a:t>4.445 </a:t>
                      </a:r>
                      <a:r>
                        <a:rPr lang="en-US" sz="1800" u="none" strike="noStrike" dirty="0" smtClean="0">
                          <a:effectLst/>
                          <a:latin typeface="Arial" pitchFamily="34" charset="0"/>
                          <a:cs typeface="Arial" pitchFamily="34" charset="0"/>
                        </a:rPr>
                        <a:t>= 5,696 / 1,281</a:t>
                      </a:r>
                      <a:endParaRPr lang="en-US" sz="1800" b="0" i="0" u="none" strike="noStrike" dirty="0">
                        <a:solidFill>
                          <a:schemeClr val="tx2">
                            <a:lumMod val="50000"/>
                          </a:schemeClr>
                        </a:solidFill>
                        <a:effectLst/>
                        <a:latin typeface="Arial" pitchFamily="34" charset="0"/>
                        <a:cs typeface="Arial" pitchFamily="34" charset="0"/>
                      </a:endParaRPr>
                    </a:p>
                  </a:txBody>
                  <a:tcPr marL="274320" marR="0" marT="0" marB="0" anchor="ctr"/>
                </a:tc>
              </a:tr>
              <a:tr h="345190">
                <a:tc>
                  <a:txBody>
                    <a:bodyPr/>
                    <a:lstStyle/>
                    <a:p>
                      <a:pPr algn="ctr"/>
                      <a:r>
                        <a:rPr lang="en-US" sz="1800" u="none" dirty="0" smtClean="0">
                          <a:latin typeface="Arial" pitchFamily="34" charset="0"/>
                          <a:cs typeface="Arial" pitchFamily="34" charset="0"/>
                        </a:rPr>
                        <a:t>2015</a:t>
                      </a:r>
                      <a:endParaRPr lang="en-US" sz="1800" u="none" dirty="0">
                        <a:solidFill>
                          <a:schemeClr val="tx2">
                            <a:lumMod val="50000"/>
                          </a:schemeClr>
                        </a:solidFill>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1,217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r" fontAlgn="b"/>
                      <a:r>
                        <a:rPr lang="en-US" sz="1800" u="none" strike="noStrike" dirty="0">
                          <a:effectLst/>
                          <a:latin typeface="Arial" pitchFamily="34" charset="0"/>
                          <a:cs typeface="Arial" pitchFamily="34" charset="0"/>
                        </a:rPr>
                        <a:t>5,609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l" fontAlgn="b"/>
                      <a:r>
                        <a:rPr lang="en-US" sz="1800" u="none" strike="noStrike" dirty="0">
                          <a:effectLst/>
                          <a:latin typeface="Arial" pitchFamily="34" charset="0"/>
                          <a:cs typeface="Arial" pitchFamily="34" charset="0"/>
                        </a:rPr>
                        <a:t>4.611 </a:t>
                      </a:r>
                      <a:r>
                        <a:rPr lang="en-US" sz="1800" u="none" strike="noStrike" dirty="0" smtClean="0">
                          <a:effectLst/>
                          <a:latin typeface="Arial" pitchFamily="34" charset="0"/>
                          <a:cs typeface="Arial" pitchFamily="34" charset="0"/>
                        </a:rPr>
                        <a:t>= 5,609 / 1,217</a:t>
                      </a:r>
                      <a:endParaRPr lang="en-US" sz="1800" b="0" i="0" u="none" strike="noStrike" dirty="0">
                        <a:solidFill>
                          <a:schemeClr val="tx2">
                            <a:lumMod val="50000"/>
                          </a:schemeClr>
                        </a:solidFill>
                        <a:effectLst/>
                        <a:latin typeface="Arial" pitchFamily="34" charset="0"/>
                        <a:cs typeface="Arial" pitchFamily="34" charset="0"/>
                      </a:endParaRPr>
                    </a:p>
                  </a:txBody>
                  <a:tcPr marL="274320" marR="0" marT="0" marB="0" anchor="ctr"/>
                </a:tc>
              </a:tr>
              <a:tr h="345190">
                <a:tc>
                  <a:txBody>
                    <a:bodyPr/>
                    <a:lstStyle/>
                    <a:p>
                      <a:pPr algn="ctr"/>
                      <a:r>
                        <a:rPr lang="en-US" sz="1800" b="1" dirty="0" smtClean="0">
                          <a:solidFill>
                            <a:schemeClr val="bg1"/>
                          </a:solidFill>
                          <a:latin typeface="Arial" pitchFamily="34" charset="0"/>
                          <a:cs typeface="Arial" pitchFamily="34" charset="0"/>
                        </a:rPr>
                        <a:t>Total</a:t>
                      </a:r>
                      <a:endParaRPr lang="en-US" sz="1800" b="1" dirty="0">
                        <a:solidFill>
                          <a:schemeClr val="bg1"/>
                        </a:solidFill>
                        <a:latin typeface="Arial" pitchFamily="34" charset="0"/>
                        <a:cs typeface="Arial" pitchFamily="34" charset="0"/>
                      </a:endParaRPr>
                    </a:p>
                  </a:txBody>
                  <a:tcPr marT="45714" marB="45714" anchor="b">
                    <a:solidFill>
                      <a:schemeClr val="accent1"/>
                    </a:solidFill>
                  </a:tcPr>
                </a:tc>
                <a:tc>
                  <a:txBody>
                    <a:bodyPr/>
                    <a:lstStyle/>
                    <a:p>
                      <a:pPr algn="r" fontAlgn="b"/>
                      <a:r>
                        <a:rPr lang="en-US" sz="1800" b="1" u="none" strike="noStrike" dirty="0" smtClean="0">
                          <a:solidFill>
                            <a:schemeClr val="bg1"/>
                          </a:solidFill>
                          <a:effectLst/>
                          <a:latin typeface="Arial" pitchFamily="34" charset="0"/>
                          <a:cs typeface="Arial" pitchFamily="34" charset="0"/>
                        </a:rPr>
                        <a:t>7,364 </a:t>
                      </a:r>
                      <a:endParaRPr lang="en-US" sz="1800" b="1" i="0" u="none" strike="noStrike" dirty="0">
                        <a:solidFill>
                          <a:schemeClr val="bg1"/>
                        </a:solidFill>
                        <a:effectLst/>
                        <a:latin typeface="Arial" pitchFamily="34" charset="0"/>
                        <a:cs typeface="Arial" pitchFamily="34" charset="0"/>
                      </a:endParaRPr>
                    </a:p>
                  </a:txBody>
                  <a:tcPr marT="45714" marB="45714" anchor="b">
                    <a:solidFill>
                      <a:schemeClr val="accent1"/>
                    </a:solidFill>
                  </a:tcPr>
                </a:tc>
                <a:tc>
                  <a:txBody>
                    <a:bodyPr/>
                    <a:lstStyle/>
                    <a:p>
                      <a:pPr algn="r" fontAlgn="b"/>
                      <a:r>
                        <a:rPr lang="en-US" sz="1800" b="1" u="none" strike="noStrike" dirty="0" smtClean="0">
                          <a:solidFill>
                            <a:schemeClr val="bg1"/>
                          </a:solidFill>
                          <a:effectLst/>
                          <a:latin typeface="Arial" pitchFamily="34" charset="0"/>
                          <a:cs typeface="Arial" pitchFamily="34" charset="0"/>
                        </a:rPr>
                        <a:t>31,759 </a:t>
                      </a:r>
                      <a:endParaRPr lang="en-US" sz="1800" b="1" i="0" u="none" strike="noStrike" dirty="0">
                        <a:solidFill>
                          <a:schemeClr val="bg1"/>
                        </a:solidFill>
                        <a:effectLst/>
                        <a:latin typeface="Arial" pitchFamily="34" charset="0"/>
                        <a:cs typeface="Arial" pitchFamily="34" charset="0"/>
                      </a:endParaRPr>
                    </a:p>
                  </a:txBody>
                  <a:tcPr marT="45714" marB="45714" anchor="b">
                    <a:solidFill>
                      <a:schemeClr val="accent1"/>
                    </a:solidFill>
                  </a:tcPr>
                </a:tc>
                <a:tc>
                  <a:txBody>
                    <a:bodyPr/>
                    <a:lstStyle/>
                    <a:p>
                      <a:pPr algn="l" fontAlgn="b"/>
                      <a:r>
                        <a:rPr lang="en-US" sz="1800" b="1" u="none" strike="noStrike" dirty="0">
                          <a:solidFill>
                            <a:schemeClr val="bg1"/>
                          </a:solidFill>
                          <a:effectLst/>
                          <a:latin typeface="Arial" pitchFamily="34" charset="0"/>
                          <a:cs typeface="Arial" pitchFamily="34" charset="0"/>
                        </a:rPr>
                        <a:t>4.313 </a:t>
                      </a:r>
                      <a:r>
                        <a:rPr lang="en-US" sz="1800" b="1" u="none" strike="noStrike" dirty="0" smtClean="0">
                          <a:solidFill>
                            <a:schemeClr val="bg1"/>
                          </a:solidFill>
                          <a:effectLst/>
                          <a:latin typeface="Arial" pitchFamily="34" charset="0"/>
                          <a:cs typeface="Arial" pitchFamily="34" charset="0"/>
                        </a:rPr>
                        <a:t>= 31,759 / 7,364</a:t>
                      </a:r>
                      <a:endParaRPr lang="en-US" sz="1800" b="1" i="0" u="none" strike="noStrike" dirty="0">
                        <a:solidFill>
                          <a:schemeClr val="bg1"/>
                        </a:solidFill>
                        <a:effectLst/>
                        <a:latin typeface="Arial" pitchFamily="34" charset="0"/>
                        <a:cs typeface="Arial" pitchFamily="34" charset="0"/>
                      </a:endParaRPr>
                    </a:p>
                  </a:txBody>
                  <a:tcPr marL="274320" marR="0" marT="0" marB="0" anchor="ctr">
                    <a:solidFill>
                      <a:schemeClr val="accent1"/>
                    </a:solidFill>
                  </a:tcPr>
                </a:tc>
              </a:tr>
              <a:tr h="345190">
                <a:tc>
                  <a:txBody>
                    <a:bodyPr/>
                    <a:lstStyle/>
                    <a:p>
                      <a:pPr algn="ctr"/>
                      <a:endParaRPr lang="en-US" sz="1800" dirty="0">
                        <a:solidFill>
                          <a:sysClr val="windowText" lastClr="000000"/>
                        </a:solidFill>
                        <a:latin typeface="Arial" pitchFamily="34" charset="0"/>
                        <a:cs typeface="Arial" pitchFamily="34" charset="0"/>
                      </a:endParaRPr>
                    </a:p>
                  </a:txBody>
                  <a:tcPr marT="45714" marB="45714" anchor="b"/>
                </a:tc>
                <a:tc>
                  <a:txBody>
                    <a:bodyPr/>
                    <a:lstStyle/>
                    <a:p>
                      <a:pPr algn="r"/>
                      <a:endParaRPr lang="en-US" sz="1800">
                        <a:solidFill>
                          <a:sysClr val="windowText" lastClr="000000"/>
                        </a:solidFill>
                        <a:latin typeface="Arial" pitchFamily="34" charset="0"/>
                        <a:cs typeface="Arial" pitchFamily="34" charset="0"/>
                      </a:endParaRPr>
                    </a:p>
                  </a:txBody>
                  <a:tcPr marT="45714" marB="45714" anchor="b"/>
                </a:tc>
                <a:tc>
                  <a:txBody>
                    <a:bodyPr/>
                    <a:lstStyle/>
                    <a:p>
                      <a:pPr algn="r"/>
                      <a:endParaRPr lang="en-US" sz="1800" dirty="0">
                        <a:solidFill>
                          <a:sysClr val="windowText" lastClr="000000"/>
                        </a:solidFill>
                        <a:latin typeface="Arial" pitchFamily="34" charset="0"/>
                        <a:cs typeface="Arial" pitchFamily="34" charset="0"/>
                      </a:endParaRPr>
                    </a:p>
                  </a:txBody>
                  <a:tcPr marT="45714" marB="45714" anchor="b"/>
                </a:tc>
                <a:tc>
                  <a:txBody>
                    <a:bodyPr/>
                    <a:lstStyle/>
                    <a:p>
                      <a:pPr algn="l"/>
                      <a:endParaRPr lang="en-US" sz="1800" dirty="0">
                        <a:solidFill>
                          <a:sysClr val="windowText" lastClr="000000"/>
                        </a:solidFill>
                        <a:latin typeface="Arial" pitchFamily="34" charset="0"/>
                        <a:cs typeface="Arial" pitchFamily="34" charset="0"/>
                      </a:endParaRPr>
                    </a:p>
                  </a:txBody>
                  <a:tcPr marL="274320" marR="0" marT="0" marB="0" anchor="ctr"/>
                </a:tc>
              </a:tr>
              <a:tr h="345190">
                <a:tc>
                  <a:txBody>
                    <a:bodyPr/>
                    <a:lstStyle/>
                    <a:p>
                      <a:pPr algn="ctr"/>
                      <a:r>
                        <a:rPr lang="en-US" sz="1800" dirty="0" smtClean="0">
                          <a:latin typeface="Arial" pitchFamily="34" charset="0"/>
                          <a:cs typeface="Arial" pitchFamily="34" charset="0"/>
                        </a:rPr>
                        <a:t>2016</a:t>
                      </a:r>
                      <a:endParaRPr lang="en-US" sz="1800" dirty="0">
                        <a:solidFill>
                          <a:schemeClr val="tx2">
                            <a:lumMod val="50000"/>
                          </a:schemeClr>
                        </a:solidFill>
                        <a:latin typeface="Arial" pitchFamily="34" charset="0"/>
                        <a:cs typeface="Arial" pitchFamily="34" charset="0"/>
                      </a:endParaRPr>
                    </a:p>
                  </a:txBody>
                  <a:tcPr marT="45714" marB="45714" anchor="b">
                    <a:noFill/>
                  </a:tcPr>
                </a:tc>
                <a:tc>
                  <a:txBody>
                    <a:bodyPr/>
                    <a:lstStyle/>
                    <a:p>
                      <a:pPr algn="r"/>
                      <a:r>
                        <a:rPr lang="en-US" sz="1800" dirty="0" smtClean="0">
                          <a:latin typeface="Arial" pitchFamily="34" charset="0"/>
                          <a:cs typeface="Arial" pitchFamily="34" charset="0"/>
                        </a:rPr>
                        <a:t>1,406</a:t>
                      </a:r>
                      <a:endParaRPr lang="en-US" sz="1800" dirty="0">
                        <a:solidFill>
                          <a:schemeClr val="tx2">
                            <a:lumMod val="50000"/>
                          </a:schemeClr>
                        </a:solidFill>
                        <a:latin typeface="Arial" pitchFamily="34" charset="0"/>
                        <a:cs typeface="Arial" pitchFamily="34" charset="0"/>
                      </a:endParaRPr>
                    </a:p>
                  </a:txBody>
                  <a:tcPr marT="45714" marB="45714" anchor="b">
                    <a:noFill/>
                  </a:tcPr>
                </a:tc>
                <a:tc>
                  <a:txBody>
                    <a:bodyPr/>
                    <a:lstStyle/>
                    <a:p>
                      <a:pPr algn="r"/>
                      <a:r>
                        <a:rPr lang="en-US" sz="1800" b="1" dirty="0" smtClean="0">
                          <a:latin typeface="Arial" pitchFamily="34" charset="0"/>
                          <a:cs typeface="Arial" pitchFamily="34" charset="0"/>
                        </a:rPr>
                        <a:t>1,406 x</a:t>
                      </a:r>
                      <a:r>
                        <a:rPr lang="en-US" sz="1800" b="1" baseline="0" dirty="0" smtClean="0">
                          <a:latin typeface="Arial" pitchFamily="34" charset="0"/>
                          <a:cs typeface="Arial" pitchFamily="34" charset="0"/>
                        </a:rPr>
                        <a:t> 4.300 = 6,046</a:t>
                      </a:r>
                      <a:endParaRPr lang="en-US" sz="1800" b="1" dirty="0">
                        <a:solidFill>
                          <a:srgbClr val="FF0000"/>
                        </a:solidFill>
                        <a:latin typeface="Arial" pitchFamily="34" charset="0"/>
                        <a:cs typeface="Arial" pitchFamily="34" charset="0"/>
                      </a:endParaRPr>
                    </a:p>
                  </a:txBody>
                  <a:tcPr marT="45714" marB="45714" anchor="b">
                    <a:noFill/>
                  </a:tcPr>
                </a:tc>
                <a:tc>
                  <a:txBody>
                    <a:bodyPr/>
                    <a:lstStyle/>
                    <a:p>
                      <a:pPr algn="ctr"/>
                      <a:r>
                        <a:rPr lang="en-US" sz="1800" b="1" dirty="0" smtClean="0">
                          <a:latin typeface="Arial" pitchFamily="34" charset="0"/>
                          <a:cs typeface="Arial" pitchFamily="34" charset="0"/>
                        </a:rPr>
                        <a:t>4.300</a:t>
                      </a:r>
                      <a:endParaRPr lang="en-US" sz="1800" b="1" dirty="0">
                        <a:solidFill>
                          <a:srgbClr val="FF0000"/>
                        </a:solidFill>
                        <a:latin typeface="Arial" pitchFamily="34" charset="0"/>
                        <a:cs typeface="Arial" pitchFamily="34" charset="0"/>
                      </a:endParaRPr>
                    </a:p>
                  </a:txBody>
                  <a:tcPr marT="45714" marB="45714" anchor="ctr">
                    <a:noFill/>
                  </a:tcPr>
                </a:tc>
              </a:tr>
            </a:tbl>
          </a:graphicData>
        </a:graphic>
      </p:graphicFrame>
      <p:sp>
        <p:nvSpPr>
          <p:cNvPr id="2" name="Slide Number Placeholder 1"/>
          <p:cNvSpPr>
            <a:spLocks noGrp="1"/>
          </p:cNvSpPr>
          <p:nvPr>
            <p:ph type="sldNum" sz="quarter" idx="10"/>
          </p:nvPr>
        </p:nvSpPr>
        <p:spPr/>
        <p:txBody>
          <a:bodyPr/>
          <a:lstStyle/>
          <a:p>
            <a:pPr>
              <a:defRPr/>
            </a:pPr>
            <a:fld id="{965EF3AF-077D-4AC4-90C3-844C3470ABA4}" type="slidenum">
              <a:rPr lang="en-US" smtClean="0">
                <a:solidFill>
                  <a:srgbClr val="FFFFFF"/>
                </a:solidFill>
              </a:rPr>
              <a:pPr>
                <a:defRPr/>
              </a:pPr>
              <a:t>23</a:t>
            </a:fld>
            <a:endParaRPr lang="en-US">
              <a:solidFill>
                <a:srgbClr val="FFFFFF"/>
              </a:solidFill>
            </a:endParaRPr>
          </a:p>
        </p:txBody>
      </p:sp>
    </p:spTree>
    <p:extLst>
      <p:ext uri="{BB962C8B-B14F-4D97-AF65-F5344CB8AC3E}">
        <p14:creationId xmlns:p14="http://schemas.microsoft.com/office/powerpoint/2010/main" val="431827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1905000" y="274638"/>
            <a:ext cx="8077200" cy="1143000"/>
          </a:xfrm>
        </p:spPr>
        <p:txBody>
          <a:bodyPr/>
          <a:lstStyle/>
          <a:p>
            <a:pPr eaLnBrk="1" hangingPunct="1"/>
            <a:r>
              <a:rPr lang="en-US" b="1" dirty="0" smtClean="0">
                <a:latin typeface="Arial" charset="0"/>
                <a:cs typeface="Arial" charset="0"/>
              </a:rPr>
              <a:t>Paid Loss Development Data</a:t>
            </a:r>
            <a:br>
              <a:rPr lang="en-US" b="1" dirty="0" smtClean="0">
                <a:latin typeface="Arial" charset="0"/>
                <a:cs typeface="Arial" charset="0"/>
              </a:rPr>
            </a:br>
            <a:r>
              <a:rPr lang="en-US" b="1" dirty="0" smtClean="0">
                <a:latin typeface="Arial" charset="0"/>
                <a:cs typeface="Arial" charset="0"/>
              </a:rPr>
              <a:t>Actuarial Configuration</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4234316447"/>
              </p:ext>
            </p:extLst>
          </p:nvPr>
        </p:nvGraphicFramePr>
        <p:xfrm>
          <a:off x="1905000" y="1600201"/>
          <a:ext cx="8382000" cy="4298852"/>
        </p:xfrm>
        <a:graphic>
          <a:graphicData uri="http://schemas.openxmlformats.org/drawingml/2006/table">
            <a:tbl>
              <a:tblPr firstRow="1" bandRow="1">
                <a:tableStyleId>{35758FB7-9AC5-4552-8A53-C91805E547FA}</a:tableStyleId>
              </a:tblPr>
              <a:tblGrid>
                <a:gridCol w="1373664"/>
                <a:gridCol w="810000"/>
                <a:gridCol w="810000"/>
                <a:gridCol w="898056"/>
                <a:gridCol w="898056"/>
                <a:gridCol w="898056"/>
                <a:gridCol w="898056"/>
                <a:gridCol w="898056"/>
                <a:gridCol w="898056"/>
              </a:tblGrid>
              <a:tr h="733051">
                <a:tc rowSpan="2">
                  <a:txBody>
                    <a:bodyPr/>
                    <a:lstStyle/>
                    <a:p>
                      <a:pPr algn="ctr" fontAlgn="b"/>
                      <a:r>
                        <a:rPr lang="en-US" sz="1800" u="none" strike="noStrike" dirty="0">
                          <a:effectLst/>
                          <a:latin typeface="Arial" pitchFamily="34" charset="0"/>
                          <a:cs typeface="Arial" pitchFamily="34" charset="0"/>
                        </a:rPr>
                        <a:t>Accident Year</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lnL w="9525" cap="flat" cmpd="sng" algn="ctr">
                      <a:noFill/>
                      <a:prstDash val="solid"/>
                    </a:lnL>
                    <a:lnR>
                      <a:noFill/>
                    </a:lnR>
                    <a:lnT w="9525" cap="flat" cmpd="sng" algn="ctr">
                      <a:noFill/>
                      <a:prstDash val="solid"/>
                    </a:lnT>
                    <a:lnB w="25400" cap="flat" cmpd="sng" algn="ctr">
                      <a:noFill/>
                      <a:prstDash val="solid"/>
                    </a:lnB>
                    <a:lnTlToBr w="12700" cmpd="sng">
                      <a:noFill/>
                      <a:prstDash val="solid"/>
                    </a:lnTlToBr>
                    <a:lnBlToTr w="12700" cmpd="sng">
                      <a:noFill/>
                      <a:prstDash val="solid"/>
                    </a:lnBlToTr>
                    <a:solidFill>
                      <a:schemeClr val="accent1"/>
                    </a:solidFill>
                  </a:tcPr>
                </a:tc>
                <a:tc gridSpan="8">
                  <a:txBody>
                    <a:bodyPr/>
                    <a:lstStyle/>
                    <a:p>
                      <a:pPr algn="ctr" fontAlgn="b"/>
                      <a:r>
                        <a:rPr lang="en-US" sz="1800" u="none" strike="noStrike" dirty="0" smtClean="0">
                          <a:solidFill>
                            <a:schemeClr val="bg1"/>
                          </a:solidFill>
                          <a:effectLst/>
                          <a:latin typeface="Arial" pitchFamily="34" charset="0"/>
                          <a:cs typeface="Arial" pitchFamily="34" charset="0"/>
                        </a:rPr>
                        <a:t>Accident Year Paid Losses</a:t>
                      </a:r>
                      <a:r>
                        <a:rPr lang="en-US" sz="1800" u="none" strike="noStrike" baseline="0" dirty="0" smtClean="0">
                          <a:solidFill>
                            <a:schemeClr val="bg1"/>
                          </a:solidFill>
                          <a:effectLst/>
                          <a:latin typeface="Arial" pitchFamily="34" charset="0"/>
                          <a:cs typeface="Arial" pitchFamily="34" charset="0"/>
                        </a:rPr>
                        <a:t> (in $000s)</a:t>
                      </a:r>
                      <a:br>
                        <a:rPr lang="en-US" sz="1800" u="none" strike="noStrike" baseline="0" dirty="0" smtClean="0">
                          <a:solidFill>
                            <a:schemeClr val="bg1"/>
                          </a:solidFill>
                          <a:effectLst/>
                          <a:latin typeface="Arial" pitchFamily="34" charset="0"/>
                          <a:cs typeface="Arial" pitchFamily="34" charset="0"/>
                        </a:rPr>
                      </a:br>
                      <a:r>
                        <a:rPr lang="en-US" sz="1800" u="none" strike="noStrike" baseline="0" dirty="0" smtClean="0">
                          <a:solidFill>
                            <a:schemeClr val="bg1"/>
                          </a:solidFill>
                          <a:effectLst/>
                          <a:latin typeface="Arial" pitchFamily="34" charset="0"/>
                          <a:cs typeface="Arial" pitchFamily="34" charset="0"/>
                        </a:rPr>
                        <a:t>Cumulative Totals by Development Age in Months</a:t>
                      </a:r>
                      <a:endParaRPr lang="en-US" sz="1800" b="1" i="0" u="none" strike="noStrike" dirty="0">
                        <a:solidFill>
                          <a:schemeClr val="bg1"/>
                        </a:solidFill>
                        <a:effectLst/>
                        <a:latin typeface="Arial" pitchFamily="34" charset="0"/>
                        <a:cs typeface="Arial" pitchFamily="34" charset="0"/>
                      </a:endParaRPr>
                    </a:p>
                  </a:txBody>
                  <a:tcPr marT="45725" marB="45725" anchor="b">
                    <a:lnL>
                      <a:noFill/>
                    </a:lnL>
                    <a:lnR w="9525" cap="flat" cmpd="sng" algn="ctr">
                      <a:noFill/>
                      <a:prstDash val="solid"/>
                    </a:lnR>
                    <a:lnT w="9525" cap="flat" cmpd="sng" algn="ctr">
                      <a:noFill/>
                      <a:prstDash val="solid"/>
                    </a:lnT>
                    <a:lnB w="25400" cap="flat" cmpd="sng" algn="ctr">
                      <a:noFill/>
                      <a:prstDash val="solid"/>
                    </a:lnB>
                    <a:lnTlToBr w="12700" cmpd="sng">
                      <a:noFill/>
                      <a:prstDash val="solid"/>
                    </a:lnTlToBr>
                    <a:lnBlToTr w="12700" cmpd="sng">
                      <a:noFill/>
                      <a:prstDash val="solid"/>
                    </a:lnBlToTr>
                    <a:solidFill>
                      <a:schemeClr val="accent1"/>
                    </a:solidFill>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r>
              <a:tr h="522797">
                <a:tc vMerge="1">
                  <a:txBody>
                    <a:bodyPr/>
                    <a:lstStyle/>
                    <a:p>
                      <a:pPr algn="ctr" fontAlgn="b"/>
                      <a:endParaRPr lang="en-US" sz="2400" b="0" i="0" u="none" strike="noStrike" dirty="0">
                        <a:solidFill>
                          <a:schemeClr val="bg2">
                            <a:lumMod val="10000"/>
                          </a:schemeClr>
                        </a:solidFill>
                        <a:effectLst/>
                        <a:latin typeface="Arial"/>
                      </a:endParaRPr>
                    </a:p>
                  </a:txBody>
                  <a:tcPr marL="6311" marR="6311" marT="6311" marB="0" anchor="b">
                    <a:lnL>
                      <a:noFill/>
                    </a:lnL>
                    <a:lnR>
                      <a:noFill/>
                    </a:lnR>
                    <a:lnT>
                      <a:noFill/>
                    </a:lnT>
                    <a:lnB w="12700" cap="flat" cmpd="sng" algn="ctr">
                      <a:solidFill>
                        <a:schemeClr val="bg2">
                          <a:lumMod val="10000"/>
                        </a:schemeClr>
                      </a:solidFill>
                      <a:prstDash val="solid"/>
                      <a:round/>
                      <a:headEnd type="none" w="med" len="med"/>
                      <a:tailEnd type="none" w="med" len="med"/>
                    </a:lnB>
                    <a:solidFill>
                      <a:schemeClr val="bg2">
                        <a:lumMod val="75000"/>
                      </a:schemeClr>
                    </a:solidFill>
                  </a:tcPr>
                </a:tc>
                <a:tc>
                  <a:txBody>
                    <a:bodyPr/>
                    <a:lstStyle/>
                    <a:p>
                      <a:pPr algn="r" fontAlgn="b"/>
                      <a:r>
                        <a:rPr lang="en-US" sz="1800" b="1" u="none" strike="noStrike" dirty="0">
                          <a:solidFill>
                            <a:schemeClr val="bg1"/>
                          </a:solidFill>
                          <a:effectLst/>
                          <a:latin typeface="Arial" pitchFamily="34" charset="0"/>
                          <a:cs typeface="Arial" pitchFamily="34" charset="0"/>
                        </a:rPr>
                        <a:t>12</a:t>
                      </a:r>
                      <a:endParaRPr lang="en-US" sz="1800" b="1" i="0" u="none" strike="noStrike" dirty="0">
                        <a:solidFill>
                          <a:schemeClr val="bg1"/>
                        </a:solidFill>
                        <a:effectLst/>
                        <a:latin typeface="Arial" pitchFamily="34" charset="0"/>
                        <a:cs typeface="Arial" pitchFamily="34" charset="0"/>
                      </a:endParaRPr>
                    </a:p>
                  </a:txBody>
                  <a:tcPr marT="45725" marB="45725" anchor="b">
                    <a:lnL w="25400"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a:solidFill>
                            <a:schemeClr val="bg1"/>
                          </a:solidFill>
                          <a:effectLst/>
                          <a:latin typeface="Arial" pitchFamily="34" charset="0"/>
                          <a:cs typeface="Arial" pitchFamily="34" charset="0"/>
                        </a:rPr>
                        <a:t>24</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a:solidFill>
                            <a:schemeClr val="bg1"/>
                          </a:solidFill>
                          <a:effectLst/>
                          <a:latin typeface="Arial" pitchFamily="34" charset="0"/>
                          <a:cs typeface="Arial" pitchFamily="34" charset="0"/>
                        </a:rPr>
                        <a:t>36</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a:solidFill>
                            <a:schemeClr val="bg1"/>
                          </a:solidFill>
                          <a:effectLst/>
                          <a:latin typeface="Arial" pitchFamily="34" charset="0"/>
                          <a:cs typeface="Arial" pitchFamily="34" charset="0"/>
                        </a:rPr>
                        <a:t>48</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a:solidFill>
                            <a:schemeClr val="bg1"/>
                          </a:solidFill>
                          <a:effectLst/>
                          <a:latin typeface="Arial" pitchFamily="34" charset="0"/>
                          <a:cs typeface="Arial" pitchFamily="34" charset="0"/>
                        </a:rPr>
                        <a:t>60</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a:solidFill>
                            <a:schemeClr val="bg1"/>
                          </a:solidFill>
                          <a:effectLst/>
                          <a:latin typeface="Arial" pitchFamily="34" charset="0"/>
                          <a:cs typeface="Arial" pitchFamily="34" charset="0"/>
                        </a:rPr>
                        <a:t>72</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a:solidFill>
                            <a:schemeClr val="bg1"/>
                          </a:solidFill>
                          <a:effectLst/>
                          <a:latin typeface="Arial" pitchFamily="34" charset="0"/>
                          <a:cs typeface="Arial" pitchFamily="34" charset="0"/>
                        </a:rPr>
                        <a:t>84</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a:solidFill>
                            <a:schemeClr val="bg1"/>
                          </a:solidFill>
                          <a:effectLst/>
                          <a:latin typeface="Arial" pitchFamily="34" charset="0"/>
                          <a:cs typeface="Arial" pitchFamily="34" charset="0"/>
                        </a:rPr>
                        <a:t>96</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r>
              <a:tr h="382462">
                <a:tc>
                  <a:txBody>
                    <a:bodyPr/>
                    <a:lstStyle/>
                    <a:p>
                      <a:pPr algn="ctr" fontAlgn="b"/>
                      <a:r>
                        <a:rPr lang="en-US" sz="1800" u="none" strike="noStrike" dirty="0" smtClean="0">
                          <a:effectLst/>
                          <a:latin typeface="Arial" pitchFamily="34" charset="0"/>
                          <a:cs typeface="Arial" pitchFamily="34" charset="0"/>
                        </a:rPr>
                        <a:t>2009</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25400" cap="flat" cmpd="sng" algn="ctr">
                      <a:noFill/>
                      <a:prstDash val="solid"/>
                    </a:lnT>
                  </a:tcPr>
                </a:tc>
                <a:tc>
                  <a:txBody>
                    <a:bodyPr/>
                    <a:lstStyle/>
                    <a:p>
                      <a:pPr algn="r" fontAlgn="b"/>
                      <a:r>
                        <a:rPr lang="en-US" sz="1800" u="none" strike="noStrike" dirty="0">
                          <a:effectLst/>
                          <a:latin typeface="Arial" pitchFamily="34" charset="0"/>
                          <a:cs typeface="Arial" pitchFamily="34" charset="0"/>
                        </a:rPr>
                        <a:t>696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2,785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5,262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8,178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9,522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a:effectLst/>
                          <a:latin typeface="Arial" pitchFamily="34" charset="0"/>
                          <a:cs typeface="Arial" pitchFamily="34" charset="0"/>
                        </a:rPr>
                        <a:t>10,604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a:effectLst/>
                          <a:latin typeface="Arial" pitchFamily="34" charset="0"/>
                          <a:cs typeface="Arial" pitchFamily="34" charset="0"/>
                        </a:rPr>
                        <a:t>10,803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10,852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r>
              <a:tr h="382462">
                <a:tc>
                  <a:txBody>
                    <a:bodyPr/>
                    <a:lstStyle/>
                    <a:p>
                      <a:pPr algn="ctr" fontAlgn="b"/>
                      <a:r>
                        <a:rPr lang="en-US" sz="1800" u="none" strike="noStrike" dirty="0" smtClean="0">
                          <a:effectLst/>
                          <a:latin typeface="Arial" pitchFamily="34" charset="0"/>
                          <a:cs typeface="Arial" pitchFamily="34" charset="0"/>
                        </a:rPr>
                        <a:t>2010</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776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3,907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8,383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12,748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14,161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a:effectLst/>
                          <a:latin typeface="Arial" pitchFamily="34" charset="0"/>
                          <a:cs typeface="Arial" pitchFamily="34" charset="0"/>
                        </a:rPr>
                        <a:t>14,805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a:effectLst/>
                          <a:latin typeface="Arial" pitchFamily="34" charset="0"/>
                          <a:cs typeface="Arial" pitchFamily="34" charset="0"/>
                        </a:rPr>
                        <a:t>15,045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r>
              <a:tr h="382462">
                <a:tc>
                  <a:txBody>
                    <a:bodyPr/>
                    <a:lstStyle/>
                    <a:p>
                      <a:pPr algn="ctr" fontAlgn="b"/>
                      <a:r>
                        <a:rPr lang="en-US" sz="1800" u="none" strike="noStrike" dirty="0" smtClean="0">
                          <a:effectLst/>
                          <a:latin typeface="Arial" pitchFamily="34" charset="0"/>
                          <a:cs typeface="Arial" pitchFamily="34" charset="0"/>
                        </a:rPr>
                        <a:t>2011</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1,058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4,344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8,501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11,912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15,148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15,878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r>
              <a:tr h="382462">
                <a:tc>
                  <a:txBody>
                    <a:bodyPr/>
                    <a:lstStyle/>
                    <a:p>
                      <a:pPr algn="ctr" fontAlgn="b"/>
                      <a:r>
                        <a:rPr lang="en-US" sz="1800" u="none" strike="noStrike" dirty="0" smtClean="0">
                          <a:effectLst/>
                          <a:latin typeface="Arial" pitchFamily="34" charset="0"/>
                          <a:cs typeface="Arial" pitchFamily="34" charset="0"/>
                        </a:rPr>
                        <a:t>2012</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1,106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a:effectLst/>
                          <a:latin typeface="Arial" pitchFamily="34" charset="0"/>
                          <a:cs typeface="Arial" pitchFamily="34" charset="0"/>
                        </a:rPr>
                        <a:t>4,589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a:effectLst/>
                          <a:latin typeface="Arial" pitchFamily="34" charset="0"/>
                          <a:cs typeface="Arial" pitchFamily="34" charset="0"/>
                        </a:rPr>
                        <a:t>7,929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12,618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14,967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r>
              <a:tr h="382462">
                <a:tc>
                  <a:txBody>
                    <a:bodyPr/>
                    <a:lstStyle/>
                    <a:p>
                      <a:pPr algn="ctr" fontAlgn="b"/>
                      <a:r>
                        <a:rPr lang="en-US" sz="1800" u="none" strike="noStrike" dirty="0" smtClean="0">
                          <a:effectLst/>
                          <a:latin typeface="Arial" pitchFamily="34" charset="0"/>
                          <a:cs typeface="Arial" pitchFamily="34" charset="0"/>
                        </a:rPr>
                        <a:t>2013</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1,230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a:effectLst/>
                          <a:latin typeface="Arial" pitchFamily="34" charset="0"/>
                          <a:cs typeface="Arial" pitchFamily="34" charset="0"/>
                        </a:rPr>
                        <a:t>4,829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a:effectLst/>
                          <a:latin typeface="Arial" pitchFamily="34" charset="0"/>
                          <a:cs typeface="Arial" pitchFamily="34" charset="0"/>
                        </a:rPr>
                        <a:t>10,355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a:effectLst/>
                          <a:latin typeface="Arial" pitchFamily="34" charset="0"/>
                          <a:cs typeface="Arial" pitchFamily="34" charset="0"/>
                        </a:rPr>
                        <a:t>15,425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r>
              <a:tr h="382462">
                <a:tc>
                  <a:txBody>
                    <a:bodyPr/>
                    <a:lstStyle/>
                    <a:p>
                      <a:pPr algn="ctr" fontAlgn="b"/>
                      <a:r>
                        <a:rPr lang="en-US" sz="1800" u="none" strike="noStrike" dirty="0" smtClean="0">
                          <a:effectLst/>
                          <a:latin typeface="Arial" pitchFamily="34" charset="0"/>
                          <a:cs typeface="Arial" pitchFamily="34" charset="0"/>
                        </a:rPr>
                        <a:t>2014</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1,281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a:effectLst/>
                          <a:latin typeface="Arial" pitchFamily="34" charset="0"/>
                          <a:cs typeface="Arial" pitchFamily="34" charset="0"/>
                        </a:rPr>
                        <a:t>5,696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a:effectLst/>
                          <a:latin typeface="Arial" pitchFamily="34" charset="0"/>
                          <a:cs typeface="Arial" pitchFamily="34" charset="0"/>
                        </a:rPr>
                        <a:t>11,836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r>
              <a:tr h="382462">
                <a:tc>
                  <a:txBody>
                    <a:bodyPr/>
                    <a:lstStyle/>
                    <a:p>
                      <a:pPr algn="ctr" fontAlgn="b"/>
                      <a:r>
                        <a:rPr lang="en-US" sz="1800" u="none" strike="noStrike" dirty="0" smtClean="0">
                          <a:effectLst/>
                          <a:latin typeface="Arial" pitchFamily="34" charset="0"/>
                          <a:cs typeface="Arial" pitchFamily="34" charset="0"/>
                        </a:rPr>
                        <a:t>2015</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1,217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a:effectLst/>
                          <a:latin typeface="Arial" pitchFamily="34" charset="0"/>
                          <a:cs typeface="Arial" pitchFamily="34" charset="0"/>
                        </a:rPr>
                        <a:t>5,609 </a:t>
                      </a:r>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r>
              <a:tr h="334116">
                <a:tc>
                  <a:txBody>
                    <a:bodyPr/>
                    <a:lstStyle/>
                    <a:p>
                      <a:pPr algn="ctr" fontAlgn="b"/>
                      <a:r>
                        <a:rPr lang="en-US" sz="1800" u="none" strike="noStrike" dirty="0" smtClean="0">
                          <a:effectLst/>
                          <a:latin typeface="Arial" pitchFamily="34" charset="0"/>
                          <a:cs typeface="Arial" pitchFamily="34" charset="0"/>
                        </a:rPr>
                        <a:t>2016</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1,406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b="1" u="none" strike="noStrike" dirty="0" smtClean="0">
                          <a:solidFill>
                            <a:schemeClr val="tx1"/>
                          </a:solidFill>
                          <a:effectLst/>
                          <a:latin typeface="Arial" pitchFamily="34" charset="0"/>
                          <a:cs typeface="Arial" pitchFamily="34" charset="0"/>
                        </a:rPr>
                        <a:t>6,046</a:t>
                      </a:r>
                      <a:endParaRPr lang="en-US" sz="1800" b="1" i="0" u="none" strike="noStrike" dirty="0">
                        <a:solidFill>
                          <a:schemeClr val="tx1"/>
                        </a:solidFill>
                        <a:effectLst/>
                        <a:latin typeface="Arial" pitchFamily="34" charset="0"/>
                        <a:cs typeface="Arial" pitchFamily="34" charset="0"/>
                      </a:endParaRPr>
                    </a:p>
                  </a:txBody>
                  <a:tcPr marT="45725" marB="45725" anchor="b">
                    <a:solidFill>
                      <a:schemeClr val="bg2">
                        <a:lumMod val="40000"/>
                        <a:lumOff val="60000"/>
                      </a:schemeClr>
                    </a:solidFill>
                  </a:tcPr>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l" fontAlgn="b"/>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r>
            </a:tbl>
          </a:graphicData>
        </a:graphic>
      </p:graphicFrame>
      <p:sp>
        <p:nvSpPr>
          <p:cNvPr id="2" name="Slide Number Placeholder 1"/>
          <p:cNvSpPr>
            <a:spLocks noGrp="1"/>
          </p:cNvSpPr>
          <p:nvPr>
            <p:ph type="sldNum" sz="quarter" idx="10"/>
          </p:nvPr>
        </p:nvSpPr>
        <p:spPr/>
        <p:txBody>
          <a:bodyPr/>
          <a:lstStyle/>
          <a:p>
            <a:pPr>
              <a:defRPr/>
            </a:pPr>
            <a:fld id="{965EF3AF-077D-4AC4-90C3-844C3470ABA4}" type="slidenum">
              <a:rPr lang="en-US" smtClean="0">
                <a:solidFill>
                  <a:srgbClr val="FFFFFF"/>
                </a:solidFill>
              </a:rPr>
              <a:pPr>
                <a:defRPr/>
              </a:pPr>
              <a:t>24</a:t>
            </a:fld>
            <a:endParaRPr lang="en-US">
              <a:solidFill>
                <a:srgbClr val="FFFFFF"/>
              </a:solidFill>
            </a:endParaRPr>
          </a:p>
        </p:txBody>
      </p:sp>
    </p:spTree>
    <p:extLst>
      <p:ext uri="{BB962C8B-B14F-4D97-AF65-F5344CB8AC3E}">
        <p14:creationId xmlns:p14="http://schemas.microsoft.com/office/powerpoint/2010/main" val="4203979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2057400" y="228600"/>
            <a:ext cx="8077200" cy="1143000"/>
          </a:xfrm>
        </p:spPr>
        <p:txBody>
          <a:bodyPr/>
          <a:lstStyle/>
          <a:p>
            <a:pPr eaLnBrk="1" hangingPunct="1"/>
            <a:r>
              <a:rPr lang="en-US" b="1" dirty="0" smtClean="0">
                <a:latin typeface="Arial" charset="0"/>
                <a:cs typeface="Arial" charset="0"/>
              </a:rPr>
              <a:t>Paid Loss Development Data</a:t>
            </a:r>
            <a:br>
              <a:rPr lang="en-US" b="1" dirty="0" smtClean="0">
                <a:latin typeface="Arial" charset="0"/>
                <a:cs typeface="Arial" charset="0"/>
              </a:rPr>
            </a:br>
            <a:r>
              <a:rPr lang="en-US" sz="3600" dirty="0">
                <a:latin typeface="Arial" charset="0"/>
                <a:cs typeface="Arial" charset="0"/>
              </a:rPr>
              <a:t>Loss Development Factor Selection</a:t>
            </a:r>
          </a:p>
        </p:txBody>
      </p:sp>
      <p:graphicFrame>
        <p:nvGraphicFramePr>
          <p:cNvPr id="6" name="Content Placeholder 2"/>
          <p:cNvGraphicFramePr>
            <a:graphicFrameLocks noGrp="1"/>
          </p:cNvGraphicFramePr>
          <p:nvPr>
            <p:ph idx="1"/>
            <p:extLst>
              <p:ext uri="{D42A27DB-BD31-4B8C-83A1-F6EECF244321}">
                <p14:modId xmlns:p14="http://schemas.microsoft.com/office/powerpoint/2010/main" val="3260612822"/>
              </p:ext>
            </p:extLst>
          </p:nvPr>
        </p:nvGraphicFramePr>
        <p:xfrm>
          <a:off x="1905000" y="1371600"/>
          <a:ext cx="8382000" cy="4663584"/>
        </p:xfrm>
        <a:graphic>
          <a:graphicData uri="http://schemas.openxmlformats.org/drawingml/2006/table">
            <a:tbl>
              <a:tblPr firstRow="1" lastRow="1" bandRow="1">
                <a:tableStyleId>{35758FB7-9AC5-4552-8A53-C91805E547FA}</a:tableStyleId>
              </a:tblPr>
              <a:tblGrid>
                <a:gridCol w="1373664"/>
                <a:gridCol w="810000"/>
                <a:gridCol w="810000"/>
                <a:gridCol w="898056"/>
                <a:gridCol w="898056"/>
                <a:gridCol w="898056"/>
                <a:gridCol w="898056"/>
                <a:gridCol w="898056"/>
                <a:gridCol w="898056"/>
              </a:tblGrid>
              <a:tr h="627522">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u="none" strike="noStrike" dirty="0" smtClean="0">
                          <a:effectLst/>
                          <a:latin typeface="Arial" pitchFamily="34" charset="0"/>
                          <a:cs typeface="Arial" pitchFamily="34" charset="0"/>
                        </a:rPr>
                        <a:t>Accident Year</a:t>
                      </a:r>
                      <a:endParaRPr lang="en-US" sz="1800" b="0" i="0" u="none" strike="noStrike" dirty="0" smtClean="0">
                        <a:solidFill>
                          <a:schemeClr val="tx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effectLst/>
                          <a:latin typeface="Arial" pitchFamily="34" charset="0"/>
                          <a:cs typeface="Arial" pitchFamily="34" charset="0"/>
                        </a:rPr>
                        <a:t>12-24</a:t>
                      </a:r>
                      <a:endParaRPr lang="en-US" sz="1800" b="0" i="0" u="none" strike="noStrike" dirty="0">
                        <a:solidFill>
                          <a:schemeClr val="tx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effectLst/>
                          <a:latin typeface="Arial" pitchFamily="34" charset="0"/>
                          <a:cs typeface="Arial" pitchFamily="34" charset="0"/>
                        </a:rPr>
                        <a:t>24-36</a:t>
                      </a:r>
                      <a:endParaRPr lang="en-US" sz="1800" b="0" i="0" u="none" strike="noStrike" dirty="0">
                        <a:solidFill>
                          <a:schemeClr val="tx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effectLst/>
                          <a:latin typeface="Arial" pitchFamily="34" charset="0"/>
                          <a:cs typeface="Arial" pitchFamily="34" charset="0"/>
                        </a:rPr>
                        <a:t>36-48</a:t>
                      </a:r>
                      <a:endParaRPr lang="en-US" sz="1800" b="0" i="0" u="none" strike="noStrike" dirty="0">
                        <a:solidFill>
                          <a:schemeClr val="tx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effectLst/>
                          <a:latin typeface="Arial" pitchFamily="34" charset="0"/>
                          <a:cs typeface="Arial" pitchFamily="34" charset="0"/>
                        </a:rPr>
                        <a:t>58-60</a:t>
                      </a:r>
                      <a:endParaRPr lang="en-US" sz="1800" b="0" i="0" u="none" strike="noStrike" dirty="0">
                        <a:solidFill>
                          <a:schemeClr val="tx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effectLst/>
                          <a:latin typeface="Arial" pitchFamily="34" charset="0"/>
                          <a:cs typeface="Arial" pitchFamily="34" charset="0"/>
                        </a:rPr>
                        <a:t>60-72</a:t>
                      </a:r>
                      <a:endParaRPr lang="en-US" sz="1800" b="0" i="0" u="none" strike="noStrike" dirty="0">
                        <a:solidFill>
                          <a:schemeClr val="tx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effectLst/>
                          <a:latin typeface="Arial" pitchFamily="34" charset="0"/>
                          <a:cs typeface="Arial" pitchFamily="34" charset="0"/>
                        </a:rPr>
                        <a:t>72-84</a:t>
                      </a:r>
                      <a:endParaRPr lang="en-US" sz="1800" b="0" i="0" u="none" strike="noStrike" dirty="0">
                        <a:solidFill>
                          <a:schemeClr val="tx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effectLst/>
                          <a:latin typeface="Arial" pitchFamily="34" charset="0"/>
                          <a:cs typeface="Arial" pitchFamily="34" charset="0"/>
                        </a:rPr>
                        <a:t>84-96</a:t>
                      </a:r>
                      <a:endParaRPr lang="en-US" sz="1800" b="0" i="0" u="none" strike="noStrike" dirty="0">
                        <a:solidFill>
                          <a:schemeClr val="tx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effectLst/>
                          <a:latin typeface="Arial" pitchFamily="34" charset="0"/>
                          <a:cs typeface="Arial" pitchFamily="34" charset="0"/>
                        </a:rPr>
                        <a:t>96-Ult</a:t>
                      </a:r>
                      <a:endParaRPr lang="en-US" sz="1800" b="0" i="0" u="none" strike="noStrike" dirty="0">
                        <a:solidFill>
                          <a:schemeClr val="tx1"/>
                        </a:solidFill>
                        <a:effectLst/>
                        <a:latin typeface="Arial" pitchFamily="34" charset="0"/>
                        <a:cs typeface="Arial" pitchFamily="34" charset="0"/>
                      </a:endParaRPr>
                    </a:p>
                  </a:txBody>
                  <a:tcPr marT="45726" marB="45726" anchor="b">
                    <a:solidFill>
                      <a:schemeClr val="accent1"/>
                    </a:solidFill>
                  </a:tcPr>
                </a:tc>
              </a:tr>
              <a:tr h="358589">
                <a:tc>
                  <a:txBody>
                    <a:bodyPr/>
                    <a:lstStyle/>
                    <a:p>
                      <a:pPr algn="ctr" fontAlgn="b"/>
                      <a:r>
                        <a:rPr lang="en-US" sz="1800" u="none" strike="noStrike" dirty="0" smtClean="0">
                          <a:effectLst/>
                          <a:latin typeface="Arial" pitchFamily="34" charset="0"/>
                          <a:cs typeface="Arial" pitchFamily="34" charset="0"/>
                        </a:rPr>
                        <a:t>2009</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4.002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1.889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1.554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a:effectLst/>
                          <a:latin typeface="Arial" pitchFamily="34" charset="0"/>
                          <a:cs typeface="Arial" pitchFamily="34" charset="0"/>
                        </a:rPr>
                        <a:t>1.164 </a:t>
                      </a:r>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a:effectLst/>
                          <a:latin typeface="Arial" pitchFamily="34" charset="0"/>
                          <a:cs typeface="Arial" pitchFamily="34" charset="0"/>
                        </a:rPr>
                        <a:t>1.114 </a:t>
                      </a:r>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a:effectLst/>
                          <a:latin typeface="Arial" pitchFamily="34" charset="0"/>
                          <a:cs typeface="Arial" pitchFamily="34" charset="0"/>
                        </a:rPr>
                        <a:t>1.019 </a:t>
                      </a:r>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a:effectLst/>
                          <a:latin typeface="Arial" pitchFamily="34" charset="0"/>
                          <a:cs typeface="Arial" pitchFamily="34" charset="0"/>
                        </a:rPr>
                        <a:t>1.005 </a:t>
                      </a:r>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r>
              <a:tr h="358589">
                <a:tc>
                  <a:txBody>
                    <a:bodyPr/>
                    <a:lstStyle/>
                    <a:p>
                      <a:pPr algn="ctr" fontAlgn="b"/>
                      <a:r>
                        <a:rPr lang="en-US" sz="1800" u="none" strike="noStrike" dirty="0" smtClean="0">
                          <a:effectLst/>
                          <a:latin typeface="Arial" pitchFamily="34" charset="0"/>
                          <a:cs typeface="Arial" pitchFamily="34" charset="0"/>
                        </a:rPr>
                        <a:t>2010</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a:effectLst/>
                          <a:latin typeface="Arial" pitchFamily="34" charset="0"/>
                          <a:cs typeface="Arial" pitchFamily="34" charset="0"/>
                        </a:rPr>
                        <a:t>5.032 </a:t>
                      </a:r>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2.146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1.521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1.111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1.045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a:effectLst/>
                          <a:latin typeface="Arial" pitchFamily="34" charset="0"/>
                          <a:cs typeface="Arial" pitchFamily="34" charset="0"/>
                        </a:rPr>
                        <a:t>1.016 </a:t>
                      </a:r>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r>
              <a:tr h="358589">
                <a:tc>
                  <a:txBody>
                    <a:bodyPr/>
                    <a:lstStyle/>
                    <a:p>
                      <a:pPr algn="ctr" fontAlgn="b"/>
                      <a:r>
                        <a:rPr lang="en-US" sz="1800" u="none" strike="noStrike" dirty="0" smtClean="0">
                          <a:effectLst/>
                          <a:latin typeface="Arial" pitchFamily="34" charset="0"/>
                          <a:cs typeface="Arial" pitchFamily="34" charset="0"/>
                        </a:rPr>
                        <a:t>2011</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a:effectLst/>
                          <a:latin typeface="Arial" pitchFamily="34" charset="0"/>
                          <a:cs typeface="Arial" pitchFamily="34" charset="0"/>
                        </a:rPr>
                        <a:t>4.107 </a:t>
                      </a:r>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a:effectLst/>
                          <a:latin typeface="Arial" pitchFamily="34" charset="0"/>
                          <a:cs typeface="Arial" pitchFamily="34" charset="0"/>
                        </a:rPr>
                        <a:t>1.957 </a:t>
                      </a:r>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1.401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1.272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1.048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r>
              <a:tr h="358589">
                <a:tc>
                  <a:txBody>
                    <a:bodyPr/>
                    <a:lstStyle/>
                    <a:p>
                      <a:pPr algn="ctr" fontAlgn="b"/>
                      <a:r>
                        <a:rPr lang="en-US" sz="1800" u="none" strike="noStrike" dirty="0" smtClean="0">
                          <a:effectLst/>
                          <a:latin typeface="Arial" pitchFamily="34" charset="0"/>
                          <a:cs typeface="Arial" pitchFamily="34" charset="0"/>
                        </a:rPr>
                        <a:t>2012</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4.151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a:effectLst/>
                          <a:latin typeface="Arial" pitchFamily="34" charset="0"/>
                          <a:cs typeface="Arial" pitchFamily="34" charset="0"/>
                        </a:rPr>
                        <a:t>1.728 </a:t>
                      </a:r>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a:effectLst/>
                          <a:latin typeface="Arial" pitchFamily="34" charset="0"/>
                          <a:cs typeface="Arial" pitchFamily="34" charset="0"/>
                        </a:rPr>
                        <a:t>1.591 </a:t>
                      </a:r>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1.186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r>
              <a:tr h="358589">
                <a:tc>
                  <a:txBody>
                    <a:bodyPr/>
                    <a:lstStyle/>
                    <a:p>
                      <a:pPr algn="ctr" fontAlgn="b"/>
                      <a:r>
                        <a:rPr lang="en-US" sz="1800" u="none" strike="noStrike" dirty="0" smtClean="0">
                          <a:effectLst/>
                          <a:latin typeface="Arial" pitchFamily="34" charset="0"/>
                          <a:cs typeface="Arial" pitchFamily="34" charset="0"/>
                        </a:rPr>
                        <a:t>2013</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3.926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2.144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a:effectLst/>
                          <a:latin typeface="Arial" pitchFamily="34" charset="0"/>
                          <a:cs typeface="Arial" pitchFamily="34" charset="0"/>
                        </a:rPr>
                        <a:t>1.490 </a:t>
                      </a:r>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r>
              <a:tr h="358589">
                <a:tc>
                  <a:txBody>
                    <a:bodyPr/>
                    <a:lstStyle/>
                    <a:p>
                      <a:pPr algn="ctr" fontAlgn="b"/>
                      <a:r>
                        <a:rPr lang="en-US" sz="1800" u="none" strike="noStrike" dirty="0" smtClean="0">
                          <a:effectLst/>
                          <a:latin typeface="Arial" pitchFamily="34" charset="0"/>
                          <a:cs typeface="Arial" pitchFamily="34" charset="0"/>
                        </a:rPr>
                        <a:t>2014</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a:effectLst/>
                          <a:latin typeface="Arial" pitchFamily="34" charset="0"/>
                          <a:cs typeface="Arial" pitchFamily="34" charset="0"/>
                        </a:rPr>
                        <a:t>4.445 </a:t>
                      </a:r>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2.078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r>
              <a:tr h="358589">
                <a:tc>
                  <a:txBody>
                    <a:bodyPr/>
                    <a:lstStyle/>
                    <a:p>
                      <a:pPr algn="ctr" fontAlgn="b"/>
                      <a:r>
                        <a:rPr lang="en-US" sz="1800" u="none" strike="noStrike" dirty="0" smtClean="0">
                          <a:effectLst/>
                          <a:latin typeface="Arial" pitchFamily="34" charset="0"/>
                          <a:cs typeface="Arial" pitchFamily="34" charset="0"/>
                        </a:rPr>
                        <a:t>2015</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a:effectLst/>
                          <a:latin typeface="Arial" pitchFamily="34" charset="0"/>
                          <a:cs typeface="Arial" pitchFamily="34" charset="0"/>
                        </a:rPr>
                        <a:t>4.611 </a:t>
                      </a:r>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r>
              <a:tr h="358589">
                <a:tc>
                  <a:txBody>
                    <a:bodyPr/>
                    <a:lstStyle/>
                    <a:p>
                      <a:pPr algn="ctr" fontAlgn="b"/>
                      <a:r>
                        <a:rPr lang="en-US" sz="1800" u="none" strike="noStrike" dirty="0" smtClean="0">
                          <a:effectLst/>
                          <a:latin typeface="Arial" pitchFamily="34" charset="0"/>
                          <a:cs typeface="Arial" pitchFamily="34" charset="0"/>
                        </a:rPr>
                        <a:t>2016</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r>
              <a:tr h="358589">
                <a:tc>
                  <a:txBody>
                    <a:bodyPr/>
                    <a:lstStyle/>
                    <a:p>
                      <a:pPr algn="ctr" fontAlgn="b"/>
                      <a:r>
                        <a:rPr lang="en-US" sz="1800" u="none" strike="noStrike" dirty="0" smtClean="0">
                          <a:effectLst/>
                          <a:latin typeface="Arial" pitchFamily="34" charset="0"/>
                          <a:cs typeface="Arial" pitchFamily="34" charset="0"/>
                        </a:rPr>
                        <a:t>Wtd</a:t>
                      </a:r>
                      <a:r>
                        <a:rPr lang="en-US" sz="1800" u="none" strike="noStrike" baseline="0" dirty="0" smtClean="0">
                          <a:effectLst/>
                          <a:latin typeface="Arial" pitchFamily="34" charset="0"/>
                          <a:cs typeface="Arial" pitchFamily="34" charset="0"/>
                        </a:rPr>
                        <a:t> Avg</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4.313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a:effectLst/>
                          <a:latin typeface="Arial" pitchFamily="34" charset="0"/>
                          <a:cs typeface="Arial" pitchFamily="34" charset="0"/>
                        </a:rPr>
                        <a:t>1.999 </a:t>
                      </a:r>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a:effectLst/>
                          <a:latin typeface="Arial" pitchFamily="34" charset="0"/>
                          <a:cs typeface="Arial" pitchFamily="34" charset="0"/>
                        </a:rPr>
                        <a:t>1.506 </a:t>
                      </a:r>
                      <a:endParaRPr lang="en-US" sz="1800" b="0" i="0" u="none" strike="noStrike">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1.184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1.063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1.017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1.005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r>
              <a:tr h="335159">
                <a:tc>
                  <a:txBody>
                    <a:bodyPr/>
                    <a:lstStyle/>
                    <a:p>
                      <a:pPr algn="ct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r>
              <a:tr h="358589">
                <a:tc>
                  <a:txBody>
                    <a:bodyPr/>
                    <a:lstStyle/>
                    <a:p>
                      <a:pPr algn="ctr" fontAlgn="b"/>
                      <a:r>
                        <a:rPr lang="en-US" sz="1800" u="none" strike="noStrike" dirty="0" smtClean="0">
                          <a:solidFill>
                            <a:schemeClr val="bg1"/>
                          </a:solidFill>
                          <a:effectLst/>
                          <a:latin typeface="Arial" pitchFamily="34" charset="0"/>
                          <a:cs typeface="Arial" pitchFamily="34" charset="0"/>
                        </a:rPr>
                        <a:t>Selected</a:t>
                      </a:r>
                      <a:endParaRPr lang="en-US" sz="1800" b="1" i="0" u="none" strike="noStrike" dirty="0">
                        <a:solidFill>
                          <a:schemeClr val="bg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solidFill>
                            <a:schemeClr val="bg1"/>
                          </a:solidFill>
                          <a:effectLst/>
                          <a:latin typeface="Arial" pitchFamily="34" charset="0"/>
                          <a:cs typeface="Arial" pitchFamily="34" charset="0"/>
                        </a:rPr>
                        <a:t>4.300</a:t>
                      </a:r>
                      <a:endParaRPr lang="en-US" sz="1800" b="1" i="0" u="none" strike="noStrike" dirty="0">
                        <a:solidFill>
                          <a:schemeClr val="bg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solidFill>
                            <a:schemeClr val="bg1"/>
                          </a:solidFill>
                          <a:effectLst/>
                          <a:latin typeface="Arial" pitchFamily="34" charset="0"/>
                          <a:cs typeface="Arial" pitchFamily="34" charset="0"/>
                        </a:rPr>
                        <a:t>2.000</a:t>
                      </a:r>
                      <a:endParaRPr lang="en-US" sz="1800" b="1" i="0" u="none" strike="noStrike" dirty="0">
                        <a:solidFill>
                          <a:schemeClr val="bg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solidFill>
                            <a:schemeClr val="bg1"/>
                          </a:solidFill>
                          <a:effectLst/>
                          <a:latin typeface="Arial" pitchFamily="34" charset="0"/>
                          <a:cs typeface="Arial" pitchFamily="34" charset="0"/>
                        </a:rPr>
                        <a:t>1.500</a:t>
                      </a:r>
                      <a:endParaRPr lang="en-US" sz="1800" b="1" i="0" u="none" strike="noStrike" dirty="0">
                        <a:solidFill>
                          <a:schemeClr val="bg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solidFill>
                            <a:schemeClr val="bg1"/>
                          </a:solidFill>
                          <a:effectLst/>
                          <a:latin typeface="Arial" pitchFamily="34" charset="0"/>
                          <a:cs typeface="Arial" pitchFamily="34" charset="0"/>
                        </a:rPr>
                        <a:t>1.185</a:t>
                      </a:r>
                      <a:endParaRPr lang="en-US" sz="1800" b="1" i="0" u="none" strike="noStrike" dirty="0">
                        <a:solidFill>
                          <a:schemeClr val="bg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solidFill>
                            <a:schemeClr val="bg1"/>
                          </a:solidFill>
                          <a:effectLst/>
                          <a:latin typeface="Arial" pitchFamily="34" charset="0"/>
                          <a:cs typeface="Arial" pitchFamily="34" charset="0"/>
                        </a:rPr>
                        <a:t>1.065</a:t>
                      </a:r>
                      <a:endParaRPr lang="en-US" sz="1800" b="1" i="0" u="none" strike="noStrike" dirty="0">
                        <a:solidFill>
                          <a:schemeClr val="bg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solidFill>
                            <a:schemeClr val="bg1"/>
                          </a:solidFill>
                          <a:effectLst/>
                          <a:latin typeface="Arial" pitchFamily="34" charset="0"/>
                          <a:cs typeface="Arial" pitchFamily="34" charset="0"/>
                        </a:rPr>
                        <a:t>1.017</a:t>
                      </a:r>
                      <a:endParaRPr lang="en-US" sz="1800" b="1" i="0" u="none" strike="noStrike" dirty="0">
                        <a:solidFill>
                          <a:schemeClr val="bg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solidFill>
                            <a:schemeClr val="bg1"/>
                          </a:solidFill>
                          <a:effectLst/>
                          <a:latin typeface="Arial" pitchFamily="34" charset="0"/>
                          <a:cs typeface="Arial" pitchFamily="34" charset="0"/>
                        </a:rPr>
                        <a:t>1.005</a:t>
                      </a:r>
                      <a:endParaRPr lang="en-US" sz="1800" b="1" i="0" u="none" strike="noStrike" dirty="0">
                        <a:solidFill>
                          <a:schemeClr val="bg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solidFill>
                            <a:schemeClr val="bg1"/>
                          </a:solidFill>
                          <a:effectLst/>
                          <a:latin typeface="Arial" pitchFamily="34" charset="0"/>
                          <a:cs typeface="Arial" pitchFamily="34" charset="0"/>
                        </a:rPr>
                        <a:t>???</a:t>
                      </a:r>
                      <a:endParaRPr lang="en-US" sz="1800" b="1" i="0" u="none" strike="noStrike" dirty="0">
                        <a:solidFill>
                          <a:schemeClr val="bg1"/>
                        </a:solidFill>
                        <a:effectLst/>
                        <a:latin typeface="Arial" pitchFamily="34" charset="0"/>
                        <a:cs typeface="Arial" pitchFamily="34" charset="0"/>
                      </a:endParaRPr>
                    </a:p>
                  </a:txBody>
                  <a:tcPr marT="45726" marB="45726" anchor="b">
                    <a:solidFill>
                      <a:schemeClr val="accent1"/>
                    </a:solidFill>
                  </a:tcPr>
                </a:tc>
              </a:tr>
            </a:tbl>
          </a:graphicData>
        </a:graphic>
      </p:graphicFrame>
      <p:sp>
        <p:nvSpPr>
          <p:cNvPr id="2" name="Slide Number Placeholder 1"/>
          <p:cNvSpPr>
            <a:spLocks noGrp="1"/>
          </p:cNvSpPr>
          <p:nvPr>
            <p:ph type="sldNum" sz="quarter" idx="10"/>
          </p:nvPr>
        </p:nvSpPr>
        <p:spPr/>
        <p:txBody>
          <a:bodyPr/>
          <a:lstStyle/>
          <a:p>
            <a:pPr>
              <a:defRPr/>
            </a:pPr>
            <a:fld id="{965EF3AF-077D-4AC4-90C3-844C3470ABA4}" type="slidenum">
              <a:rPr lang="en-US" smtClean="0">
                <a:solidFill>
                  <a:srgbClr val="FFFFFF"/>
                </a:solidFill>
              </a:rPr>
              <a:pPr>
                <a:defRPr/>
              </a:pPr>
              <a:t>25</a:t>
            </a:fld>
            <a:endParaRPr lang="en-US">
              <a:solidFill>
                <a:srgbClr val="FFFFFF"/>
              </a:solidFill>
            </a:endParaRPr>
          </a:p>
        </p:txBody>
      </p:sp>
    </p:spTree>
    <p:extLst>
      <p:ext uri="{BB962C8B-B14F-4D97-AF65-F5344CB8AC3E}">
        <p14:creationId xmlns:p14="http://schemas.microsoft.com/office/powerpoint/2010/main" val="1366721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1905000" y="274638"/>
            <a:ext cx="8077200" cy="1143000"/>
          </a:xfrm>
        </p:spPr>
        <p:txBody>
          <a:bodyPr/>
          <a:lstStyle/>
          <a:p>
            <a:pPr eaLnBrk="1" hangingPunct="1"/>
            <a:r>
              <a:rPr lang="en-US" b="1" dirty="0" smtClean="0">
                <a:latin typeface="Arial" charset="0"/>
                <a:cs typeface="Arial" charset="0"/>
              </a:rPr>
              <a:t>Paid Loss Development Data</a:t>
            </a:r>
            <a:br>
              <a:rPr lang="en-US" b="1" dirty="0" smtClean="0">
                <a:latin typeface="Arial" charset="0"/>
                <a:cs typeface="Arial" charset="0"/>
              </a:rPr>
            </a:br>
            <a:r>
              <a:rPr lang="en-US" sz="3500" dirty="0">
                <a:latin typeface="Arial" charset="0"/>
                <a:cs typeface="Arial" charset="0"/>
              </a:rPr>
              <a:t>Loss Development Factor Projection</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680270279"/>
              </p:ext>
            </p:extLst>
          </p:nvPr>
        </p:nvGraphicFramePr>
        <p:xfrm>
          <a:off x="1905000" y="1371600"/>
          <a:ext cx="8305800" cy="4660862"/>
        </p:xfrm>
        <a:graphic>
          <a:graphicData uri="http://schemas.openxmlformats.org/drawingml/2006/table">
            <a:tbl>
              <a:tblPr firstRow="1" lastRow="1" bandRow="1">
                <a:tableStyleId>{35758FB7-9AC5-4552-8A53-C91805E547FA}</a:tableStyleId>
              </a:tblPr>
              <a:tblGrid>
                <a:gridCol w="1208116"/>
                <a:gridCol w="955696"/>
                <a:gridCol w="802636"/>
                <a:gridCol w="889892"/>
                <a:gridCol w="889892"/>
                <a:gridCol w="889892"/>
                <a:gridCol w="889892"/>
                <a:gridCol w="889892"/>
                <a:gridCol w="889892"/>
              </a:tblGrid>
              <a:tr h="60960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u="none" strike="noStrike" dirty="0" smtClean="0">
                          <a:effectLst/>
                          <a:latin typeface="Arial" pitchFamily="34" charset="0"/>
                          <a:cs typeface="Arial" pitchFamily="34" charset="0"/>
                        </a:rPr>
                        <a:t>Accident Year</a:t>
                      </a:r>
                      <a:endParaRPr lang="en-US" sz="1800" b="0" i="0" u="none" strike="noStrike" dirty="0" smtClean="0">
                        <a:solidFill>
                          <a:schemeClr val="tx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effectLst/>
                          <a:latin typeface="Arial" pitchFamily="34" charset="0"/>
                          <a:cs typeface="Arial" pitchFamily="34" charset="0"/>
                        </a:rPr>
                        <a:t>12-24</a:t>
                      </a:r>
                      <a:endParaRPr lang="en-US" sz="1800" b="0" i="0" u="none" strike="noStrike" dirty="0">
                        <a:solidFill>
                          <a:schemeClr val="tx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effectLst/>
                          <a:latin typeface="Arial" pitchFamily="34" charset="0"/>
                          <a:cs typeface="Arial" pitchFamily="34" charset="0"/>
                        </a:rPr>
                        <a:t>24-36</a:t>
                      </a:r>
                      <a:endParaRPr lang="en-US" sz="1800" b="0" i="0" u="none" strike="noStrike" dirty="0">
                        <a:solidFill>
                          <a:schemeClr val="tx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effectLst/>
                          <a:latin typeface="Arial" pitchFamily="34" charset="0"/>
                          <a:cs typeface="Arial" pitchFamily="34" charset="0"/>
                        </a:rPr>
                        <a:t>36-48</a:t>
                      </a:r>
                      <a:endParaRPr lang="en-US" sz="1800" b="0" i="0" u="none" strike="noStrike" dirty="0">
                        <a:solidFill>
                          <a:schemeClr val="tx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effectLst/>
                          <a:latin typeface="Arial" pitchFamily="34" charset="0"/>
                          <a:cs typeface="Arial" pitchFamily="34" charset="0"/>
                        </a:rPr>
                        <a:t>58-60</a:t>
                      </a:r>
                      <a:endParaRPr lang="en-US" sz="1800" b="0" i="0" u="none" strike="noStrike" dirty="0">
                        <a:solidFill>
                          <a:schemeClr val="tx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effectLst/>
                          <a:latin typeface="Arial" pitchFamily="34" charset="0"/>
                          <a:cs typeface="Arial" pitchFamily="34" charset="0"/>
                        </a:rPr>
                        <a:t>60-72</a:t>
                      </a:r>
                      <a:endParaRPr lang="en-US" sz="1800" b="0" i="0" u="none" strike="noStrike" dirty="0">
                        <a:solidFill>
                          <a:schemeClr val="tx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effectLst/>
                          <a:latin typeface="Arial" pitchFamily="34" charset="0"/>
                          <a:cs typeface="Arial" pitchFamily="34" charset="0"/>
                        </a:rPr>
                        <a:t>72-84</a:t>
                      </a:r>
                      <a:endParaRPr lang="en-US" sz="1800" b="0" i="0" u="none" strike="noStrike" dirty="0">
                        <a:solidFill>
                          <a:schemeClr val="tx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effectLst/>
                          <a:latin typeface="Arial" pitchFamily="34" charset="0"/>
                          <a:cs typeface="Arial" pitchFamily="34" charset="0"/>
                        </a:rPr>
                        <a:t>84-96</a:t>
                      </a:r>
                      <a:endParaRPr lang="en-US" sz="1800" b="0" i="0" u="none" strike="noStrike" dirty="0">
                        <a:solidFill>
                          <a:schemeClr val="tx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effectLst/>
                          <a:latin typeface="Arial" pitchFamily="34" charset="0"/>
                          <a:cs typeface="Arial" pitchFamily="34" charset="0"/>
                        </a:rPr>
                        <a:t>96-Ult</a:t>
                      </a:r>
                      <a:endParaRPr lang="en-US" sz="1800" b="0" i="0" u="none" strike="noStrike" dirty="0">
                        <a:solidFill>
                          <a:schemeClr val="tx1"/>
                        </a:solidFill>
                        <a:effectLst/>
                        <a:latin typeface="Arial" pitchFamily="34" charset="0"/>
                        <a:cs typeface="Arial" pitchFamily="34" charset="0"/>
                      </a:endParaRPr>
                    </a:p>
                  </a:txBody>
                  <a:tcPr marT="45726" marB="45726" anchor="b">
                    <a:solidFill>
                      <a:schemeClr val="accent1"/>
                    </a:solidFill>
                  </a:tcPr>
                </a:tc>
              </a:tr>
              <a:tr h="402077">
                <a:tc>
                  <a:txBody>
                    <a:bodyPr/>
                    <a:lstStyle/>
                    <a:p>
                      <a:pPr algn="ctr" fontAlgn="b"/>
                      <a:r>
                        <a:rPr lang="en-US" sz="1800" u="none" strike="noStrike" dirty="0" smtClean="0">
                          <a:effectLst/>
                          <a:latin typeface="Arial" pitchFamily="34" charset="0"/>
                          <a:cs typeface="Arial" pitchFamily="34" charset="0"/>
                        </a:rPr>
                        <a:t>2009</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4.002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1.889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1.554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1.164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1.114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1.019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effectLst/>
                          <a:latin typeface="Arial" pitchFamily="34" charset="0"/>
                          <a:cs typeface="Arial" pitchFamily="34" charset="0"/>
                        </a:rPr>
                        <a:t>1.005 </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b="1" u="none" strike="noStrike" dirty="0" smtClean="0">
                          <a:solidFill>
                            <a:schemeClr val="tx1"/>
                          </a:solidFill>
                          <a:effectLst/>
                          <a:latin typeface="Arial" pitchFamily="34" charset="0"/>
                          <a:cs typeface="Arial" pitchFamily="34" charset="0"/>
                        </a:rPr>
                        <a:t>???</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r>
              <a:tr h="402077">
                <a:tc>
                  <a:txBody>
                    <a:bodyPr/>
                    <a:lstStyle/>
                    <a:p>
                      <a:pPr algn="ctr" fontAlgn="b"/>
                      <a:r>
                        <a:rPr lang="en-US" sz="1800" u="none" strike="noStrike" dirty="0" smtClean="0">
                          <a:effectLst/>
                          <a:latin typeface="Arial" pitchFamily="34" charset="0"/>
                          <a:cs typeface="Arial" pitchFamily="34" charset="0"/>
                        </a:rPr>
                        <a:t>2010</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solidFill>
                            <a:schemeClr val="tx1"/>
                          </a:solidFill>
                          <a:effectLst/>
                          <a:latin typeface="Arial" pitchFamily="34" charset="0"/>
                          <a:cs typeface="Arial" pitchFamily="34" charset="0"/>
                        </a:rPr>
                        <a:t>5.032 </a:t>
                      </a:r>
                      <a:endParaRPr lang="en-US" sz="1800" b="0" i="0" u="none" strike="noStrike" dirty="0">
                        <a:solidFill>
                          <a:schemeClr val="tx1"/>
                        </a:solidFill>
                        <a:effectLst/>
                        <a:latin typeface="Arial" pitchFamily="34" charset="0"/>
                        <a:cs typeface="Arial" pitchFamily="34" charset="0"/>
                      </a:endParaRPr>
                    </a:p>
                  </a:txBody>
                  <a:tcPr marT="45726" marB="45726" anchor="b"/>
                </a:tc>
                <a:tc>
                  <a:txBody>
                    <a:bodyPr/>
                    <a:lstStyle/>
                    <a:p>
                      <a:pPr algn="r" fontAlgn="b"/>
                      <a:r>
                        <a:rPr lang="en-US" sz="1800" u="none" strike="noStrike" dirty="0">
                          <a:solidFill>
                            <a:schemeClr val="tx1"/>
                          </a:solidFill>
                          <a:effectLst/>
                          <a:latin typeface="Arial" pitchFamily="34" charset="0"/>
                          <a:cs typeface="Arial" pitchFamily="34" charset="0"/>
                        </a:rPr>
                        <a:t>2.146 </a:t>
                      </a:r>
                      <a:endParaRPr lang="en-US" sz="1800" b="0" i="0" u="none" strike="noStrike" dirty="0">
                        <a:solidFill>
                          <a:schemeClr val="tx1"/>
                        </a:solidFill>
                        <a:effectLst/>
                        <a:latin typeface="Arial" pitchFamily="34" charset="0"/>
                        <a:cs typeface="Arial" pitchFamily="34" charset="0"/>
                      </a:endParaRPr>
                    </a:p>
                  </a:txBody>
                  <a:tcPr marT="45726" marB="45726" anchor="b"/>
                </a:tc>
                <a:tc>
                  <a:txBody>
                    <a:bodyPr/>
                    <a:lstStyle/>
                    <a:p>
                      <a:pPr algn="r" fontAlgn="b"/>
                      <a:r>
                        <a:rPr lang="en-US" sz="1800" u="none" strike="noStrike" dirty="0">
                          <a:solidFill>
                            <a:schemeClr val="tx1"/>
                          </a:solidFill>
                          <a:effectLst/>
                          <a:latin typeface="Arial" pitchFamily="34" charset="0"/>
                          <a:cs typeface="Arial" pitchFamily="34" charset="0"/>
                        </a:rPr>
                        <a:t>1.521 </a:t>
                      </a:r>
                      <a:endParaRPr lang="en-US" sz="1800" b="0" i="0" u="none" strike="noStrike" dirty="0">
                        <a:solidFill>
                          <a:schemeClr val="tx1"/>
                        </a:solidFill>
                        <a:effectLst/>
                        <a:latin typeface="Arial" pitchFamily="34" charset="0"/>
                        <a:cs typeface="Arial" pitchFamily="34" charset="0"/>
                      </a:endParaRPr>
                    </a:p>
                  </a:txBody>
                  <a:tcPr marT="45726" marB="45726" anchor="b"/>
                </a:tc>
                <a:tc>
                  <a:txBody>
                    <a:bodyPr/>
                    <a:lstStyle/>
                    <a:p>
                      <a:pPr algn="r" fontAlgn="b"/>
                      <a:r>
                        <a:rPr lang="en-US" sz="1800" u="none" strike="noStrike" dirty="0">
                          <a:solidFill>
                            <a:schemeClr val="tx1"/>
                          </a:solidFill>
                          <a:effectLst/>
                          <a:latin typeface="Arial" pitchFamily="34" charset="0"/>
                          <a:cs typeface="Arial" pitchFamily="34" charset="0"/>
                        </a:rPr>
                        <a:t>1.111 </a:t>
                      </a:r>
                      <a:endParaRPr lang="en-US" sz="1800" b="0" i="0" u="none" strike="noStrike" dirty="0">
                        <a:solidFill>
                          <a:schemeClr val="tx1"/>
                        </a:solidFill>
                        <a:effectLst/>
                        <a:latin typeface="Arial" pitchFamily="34" charset="0"/>
                        <a:cs typeface="Arial" pitchFamily="34" charset="0"/>
                      </a:endParaRPr>
                    </a:p>
                  </a:txBody>
                  <a:tcPr marT="45726" marB="45726" anchor="b"/>
                </a:tc>
                <a:tc>
                  <a:txBody>
                    <a:bodyPr/>
                    <a:lstStyle/>
                    <a:p>
                      <a:pPr algn="r" fontAlgn="b"/>
                      <a:r>
                        <a:rPr lang="en-US" sz="1800" u="none" strike="noStrike" dirty="0">
                          <a:solidFill>
                            <a:schemeClr val="tx1"/>
                          </a:solidFill>
                          <a:effectLst/>
                          <a:latin typeface="Arial" pitchFamily="34" charset="0"/>
                          <a:cs typeface="Arial" pitchFamily="34" charset="0"/>
                        </a:rPr>
                        <a:t>1.045 </a:t>
                      </a:r>
                      <a:endParaRPr lang="en-US" sz="1800" b="0" i="0" u="none" strike="noStrike" dirty="0">
                        <a:solidFill>
                          <a:schemeClr val="tx1"/>
                        </a:solidFill>
                        <a:effectLst/>
                        <a:latin typeface="Arial" pitchFamily="34" charset="0"/>
                        <a:cs typeface="Arial" pitchFamily="34" charset="0"/>
                      </a:endParaRPr>
                    </a:p>
                  </a:txBody>
                  <a:tcPr marT="45726" marB="45726" anchor="b"/>
                </a:tc>
                <a:tc>
                  <a:txBody>
                    <a:bodyPr/>
                    <a:lstStyle/>
                    <a:p>
                      <a:pPr algn="r" fontAlgn="b"/>
                      <a:r>
                        <a:rPr lang="en-US" sz="1800" u="none" strike="noStrike" dirty="0">
                          <a:solidFill>
                            <a:schemeClr val="tx1"/>
                          </a:solidFill>
                          <a:effectLst/>
                          <a:latin typeface="Arial" pitchFamily="34" charset="0"/>
                          <a:cs typeface="Arial" pitchFamily="34" charset="0"/>
                        </a:rPr>
                        <a:t>1.016 </a:t>
                      </a:r>
                      <a:endParaRPr lang="en-US" sz="1800" b="0" i="0" u="none" strike="noStrike" dirty="0">
                        <a:solidFill>
                          <a:schemeClr val="tx1"/>
                        </a:solidFill>
                        <a:effectLst/>
                        <a:latin typeface="Arial" pitchFamily="34" charset="0"/>
                        <a:cs typeface="Arial" pitchFamily="34" charset="0"/>
                      </a:endParaRPr>
                    </a:p>
                  </a:txBody>
                  <a:tcPr marT="45726" marB="45726"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800" b="1" u="none" strike="noStrike" dirty="0" smtClean="0">
                          <a:solidFill>
                            <a:schemeClr val="tx1"/>
                          </a:solidFill>
                          <a:effectLst/>
                          <a:latin typeface="Arial" pitchFamily="34" charset="0"/>
                          <a:cs typeface="Arial" pitchFamily="34" charset="0"/>
                        </a:rPr>
                        <a:t>1.005</a:t>
                      </a:r>
                      <a:endParaRPr lang="en-US" sz="1800" b="1" i="0" u="none" strike="noStrike" dirty="0" smtClean="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r>
              <a:tr h="402077">
                <a:tc>
                  <a:txBody>
                    <a:bodyPr/>
                    <a:lstStyle/>
                    <a:p>
                      <a:pPr algn="ctr" fontAlgn="b"/>
                      <a:r>
                        <a:rPr lang="en-US" sz="1800" u="none" strike="noStrike" dirty="0" smtClean="0">
                          <a:effectLst/>
                          <a:latin typeface="Arial" pitchFamily="34" charset="0"/>
                          <a:cs typeface="Arial" pitchFamily="34" charset="0"/>
                        </a:rPr>
                        <a:t>2011</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solidFill>
                            <a:schemeClr val="tx1"/>
                          </a:solidFill>
                          <a:effectLst/>
                          <a:latin typeface="Arial" pitchFamily="34" charset="0"/>
                          <a:cs typeface="Arial" pitchFamily="34" charset="0"/>
                        </a:rPr>
                        <a:t>4.107 </a:t>
                      </a:r>
                      <a:endParaRPr lang="en-US" sz="1800" b="0" i="0" u="none" strike="noStrike" dirty="0">
                        <a:solidFill>
                          <a:schemeClr val="tx1"/>
                        </a:solidFill>
                        <a:effectLst/>
                        <a:latin typeface="Arial" pitchFamily="34" charset="0"/>
                        <a:cs typeface="Arial" pitchFamily="34" charset="0"/>
                      </a:endParaRPr>
                    </a:p>
                  </a:txBody>
                  <a:tcPr marT="45726" marB="45726" anchor="b"/>
                </a:tc>
                <a:tc>
                  <a:txBody>
                    <a:bodyPr/>
                    <a:lstStyle/>
                    <a:p>
                      <a:pPr algn="r" fontAlgn="b"/>
                      <a:r>
                        <a:rPr lang="en-US" sz="1800" u="none" strike="noStrike" dirty="0">
                          <a:solidFill>
                            <a:schemeClr val="tx1"/>
                          </a:solidFill>
                          <a:effectLst/>
                          <a:latin typeface="Arial" pitchFamily="34" charset="0"/>
                          <a:cs typeface="Arial" pitchFamily="34" charset="0"/>
                        </a:rPr>
                        <a:t>1.957 </a:t>
                      </a:r>
                      <a:endParaRPr lang="en-US" sz="1800" b="0" i="0" u="none" strike="noStrike" dirty="0">
                        <a:solidFill>
                          <a:schemeClr val="tx1"/>
                        </a:solidFill>
                        <a:effectLst/>
                        <a:latin typeface="Arial" pitchFamily="34" charset="0"/>
                        <a:cs typeface="Arial" pitchFamily="34" charset="0"/>
                      </a:endParaRPr>
                    </a:p>
                  </a:txBody>
                  <a:tcPr marT="45726" marB="45726" anchor="b"/>
                </a:tc>
                <a:tc>
                  <a:txBody>
                    <a:bodyPr/>
                    <a:lstStyle/>
                    <a:p>
                      <a:pPr algn="r" fontAlgn="b"/>
                      <a:r>
                        <a:rPr lang="en-US" sz="1800" u="none" strike="noStrike" dirty="0">
                          <a:solidFill>
                            <a:schemeClr val="tx1"/>
                          </a:solidFill>
                          <a:effectLst/>
                          <a:latin typeface="Arial" pitchFamily="34" charset="0"/>
                          <a:cs typeface="Arial" pitchFamily="34" charset="0"/>
                        </a:rPr>
                        <a:t>1.401 </a:t>
                      </a:r>
                      <a:endParaRPr lang="en-US" sz="1800" b="0" i="0" u="none" strike="noStrike" dirty="0">
                        <a:solidFill>
                          <a:schemeClr val="tx1"/>
                        </a:solidFill>
                        <a:effectLst/>
                        <a:latin typeface="Arial" pitchFamily="34" charset="0"/>
                        <a:cs typeface="Arial" pitchFamily="34" charset="0"/>
                      </a:endParaRPr>
                    </a:p>
                  </a:txBody>
                  <a:tcPr marT="45726" marB="45726" anchor="b"/>
                </a:tc>
                <a:tc>
                  <a:txBody>
                    <a:bodyPr/>
                    <a:lstStyle/>
                    <a:p>
                      <a:pPr algn="r" fontAlgn="b"/>
                      <a:r>
                        <a:rPr lang="en-US" sz="1800" u="none" strike="noStrike" dirty="0">
                          <a:solidFill>
                            <a:schemeClr val="tx1"/>
                          </a:solidFill>
                          <a:effectLst/>
                          <a:latin typeface="Arial" pitchFamily="34" charset="0"/>
                          <a:cs typeface="Arial" pitchFamily="34" charset="0"/>
                        </a:rPr>
                        <a:t>1.272 </a:t>
                      </a:r>
                      <a:endParaRPr lang="en-US" sz="1800" b="0" i="0" u="none" strike="noStrike" dirty="0">
                        <a:solidFill>
                          <a:schemeClr val="tx1"/>
                        </a:solidFill>
                        <a:effectLst/>
                        <a:latin typeface="Arial" pitchFamily="34" charset="0"/>
                        <a:cs typeface="Arial" pitchFamily="34" charset="0"/>
                      </a:endParaRPr>
                    </a:p>
                  </a:txBody>
                  <a:tcPr marT="45726" marB="45726" anchor="b"/>
                </a:tc>
                <a:tc>
                  <a:txBody>
                    <a:bodyPr/>
                    <a:lstStyle/>
                    <a:p>
                      <a:pPr algn="r" fontAlgn="b"/>
                      <a:r>
                        <a:rPr lang="en-US" sz="1800" u="none" strike="noStrike" dirty="0">
                          <a:solidFill>
                            <a:schemeClr val="tx1"/>
                          </a:solidFill>
                          <a:effectLst/>
                          <a:latin typeface="Arial" pitchFamily="34" charset="0"/>
                          <a:cs typeface="Arial" pitchFamily="34" charset="0"/>
                        </a:rPr>
                        <a:t>1.048 </a:t>
                      </a:r>
                      <a:endParaRPr lang="en-US" sz="1800" b="0" i="0" u="none" strike="noStrike" dirty="0">
                        <a:solidFill>
                          <a:schemeClr val="tx1"/>
                        </a:solidFill>
                        <a:effectLst/>
                        <a:latin typeface="Arial" pitchFamily="34" charset="0"/>
                        <a:cs typeface="Arial" pitchFamily="34" charset="0"/>
                      </a:endParaRPr>
                    </a:p>
                  </a:txBody>
                  <a:tcPr marT="45726" marB="45726" anchor="b"/>
                </a:tc>
                <a:tc>
                  <a:txBody>
                    <a:bodyPr/>
                    <a:lstStyle/>
                    <a:p>
                      <a:pPr algn="r" fontAlgn="b"/>
                      <a:r>
                        <a:rPr lang="en-US" sz="1800" b="1" u="none" strike="noStrike" dirty="0" smtClean="0">
                          <a:solidFill>
                            <a:schemeClr val="tx1"/>
                          </a:solidFill>
                          <a:effectLst/>
                          <a:latin typeface="Arial" pitchFamily="34" charset="0"/>
                          <a:cs typeface="Arial" pitchFamily="34" charset="0"/>
                        </a:rPr>
                        <a:t>1.017</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1.005</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r>
              <a:tr h="402077">
                <a:tc>
                  <a:txBody>
                    <a:bodyPr/>
                    <a:lstStyle/>
                    <a:p>
                      <a:pPr algn="ctr" fontAlgn="b"/>
                      <a:r>
                        <a:rPr lang="en-US" sz="1800" u="none" strike="noStrike" dirty="0" smtClean="0">
                          <a:effectLst/>
                          <a:latin typeface="Arial" pitchFamily="34" charset="0"/>
                          <a:cs typeface="Arial" pitchFamily="34" charset="0"/>
                        </a:rPr>
                        <a:t>2012</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solidFill>
                            <a:schemeClr val="tx1"/>
                          </a:solidFill>
                          <a:effectLst/>
                          <a:latin typeface="Arial" pitchFamily="34" charset="0"/>
                          <a:cs typeface="Arial" pitchFamily="34" charset="0"/>
                        </a:rPr>
                        <a:t>4.151 </a:t>
                      </a:r>
                      <a:endParaRPr lang="en-US" sz="1800" b="0" i="0" u="none" strike="noStrike" dirty="0">
                        <a:solidFill>
                          <a:schemeClr val="tx1"/>
                        </a:solidFill>
                        <a:effectLst/>
                        <a:latin typeface="Arial" pitchFamily="34" charset="0"/>
                        <a:cs typeface="Arial" pitchFamily="34" charset="0"/>
                      </a:endParaRPr>
                    </a:p>
                  </a:txBody>
                  <a:tcPr marT="45726" marB="45726" anchor="b"/>
                </a:tc>
                <a:tc>
                  <a:txBody>
                    <a:bodyPr/>
                    <a:lstStyle/>
                    <a:p>
                      <a:pPr algn="r" fontAlgn="b"/>
                      <a:r>
                        <a:rPr lang="en-US" sz="1800" u="none" strike="noStrike" dirty="0">
                          <a:solidFill>
                            <a:schemeClr val="tx1"/>
                          </a:solidFill>
                          <a:effectLst/>
                          <a:latin typeface="Arial" pitchFamily="34" charset="0"/>
                          <a:cs typeface="Arial" pitchFamily="34" charset="0"/>
                        </a:rPr>
                        <a:t>1.728 </a:t>
                      </a:r>
                      <a:endParaRPr lang="en-US" sz="1800" b="0" i="0" u="none" strike="noStrike" dirty="0">
                        <a:solidFill>
                          <a:schemeClr val="tx1"/>
                        </a:solidFill>
                        <a:effectLst/>
                        <a:latin typeface="Arial" pitchFamily="34" charset="0"/>
                        <a:cs typeface="Arial" pitchFamily="34" charset="0"/>
                      </a:endParaRPr>
                    </a:p>
                  </a:txBody>
                  <a:tcPr marT="45726" marB="45726" anchor="b"/>
                </a:tc>
                <a:tc>
                  <a:txBody>
                    <a:bodyPr/>
                    <a:lstStyle/>
                    <a:p>
                      <a:pPr algn="r" fontAlgn="b"/>
                      <a:r>
                        <a:rPr lang="en-US" sz="1800" u="none" strike="noStrike" dirty="0">
                          <a:solidFill>
                            <a:schemeClr val="tx1"/>
                          </a:solidFill>
                          <a:effectLst/>
                          <a:latin typeface="Arial" pitchFamily="34" charset="0"/>
                          <a:cs typeface="Arial" pitchFamily="34" charset="0"/>
                        </a:rPr>
                        <a:t>1.591 </a:t>
                      </a:r>
                      <a:endParaRPr lang="en-US" sz="1800" b="0" i="0" u="none" strike="noStrike" dirty="0">
                        <a:solidFill>
                          <a:schemeClr val="tx1"/>
                        </a:solidFill>
                        <a:effectLst/>
                        <a:latin typeface="Arial" pitchFamily="34" charset="0"/>
                        <a:cs typeface="Arial" pitchFamily="34" charset="0"/>
                      </a:endParaRPr>
                    </a:p>
                  </a:txBody>
                  <a:tcPr marT="45726" marB="45726" anchor="b"/>
                </a:tc>
                <a:tc>
                  <a:txBody>
                    <a:bodyPr/>
                    <a:lstStyle/>
                    <a:p>
                      <a:pPr algn="r" fontAlgn="b"/>
                      <a:r>
                        <a:rPr lang="en-US" sz="1800" u="none" strike="noStrike" dirty="0">
                          <a:solidFill>
                            <a:schemeClr val="tx1"/>
                          </a:solidFill>
                          <a:effectLst/>
                          <a:latin typeface="Arial" pitchFamily="34" charset="0"/>
                          <a:cs typeface="Arial" pitchFamily="34" charset="0"/>
                        </a:rPr>
                        <a:t>1.186 </a:t>
                      </a:r>
                      <a:endParaRPr lang="en-US" sz="1800" b="0" i="0" u="none" strike="noStrike" dirty="0">
                        <a:solidFill>
                          <a:schemeClr val="tx1"/>
                        </a:solidFill>
                        <a:effectLst/>
                        <a:latin typeface="Arial" pitchFamily="34" charset="0"/>
                        <a:cs typeface="Arial" pitchFamily="34" charset="0"/>
                      </a:endParaRPr>
                    </a:p>
                  </a:txBody>
                  <a:tcPr marT="45726" marB="45726" anchor="b"/>
                </a:tc>
                <a:tc>
                  <a:txBody>
                    <a:bodyPr/>
                    <a:lstStyle/>
                    <a:p>
                      <a:pPr algn="r" fontAlgn="b"/>
                      <a:r>
                        <a:rPr lang="en-US" sz="1800" b="1" u="none" strike="noStrike" dirty="0" smtClean="0">
                          <a:solidFill>
                            <a:schemeClr val="tx1"/>
                          </a:solidFill>
                          <a:effectLst/>
                          <a:latin typeface="Arial" pitchFamily="34" charset="0"/>
                          <a:cs typeface="Arial" pitchFamily="34" charset="0"/>
                        </a:rPr>
                        <a:t>1.065</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1.017</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1.005</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r>
              <a:tr h="402077">
                <a:tc>
                  <a:txBody>
                    <a:bodyPr/>
                    <a:lstStyle/>
                    <a:p>
                      <a:pPr algn="ctr" fontAlgn="b"/>
                      <a:r>
                        <a:rPr lang="en-US" sz="1800" u="none" strike="noStrike" dirty="0" smtClean="0">
                          <a:effectLst/>
                          <a:latin typeface="Arial" pitchFamily="34" charset="0"/>
                          <a:cs typeface="Arial" pitchFamily="34" charset="0"/>
                        </a:rPr>
                        <a:t>2013</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solidFill>
                            <a:schemeClr val="tx1"/>
                          </a:solidFill>
                          <a:effectLst/>
                          <a:latin typeface="Arial" pitchFamily="34" charset="0"/>
                          <a:cs typeface="Arial" pitchFamily="34" charset="0"/>
                        </a:rPr>
                        <a:t>3.926 </a:t>
                      </a:r>
                      <a:endParaRPr lang="en-US" sz="1800" b="0" i="0" u="none" strike="noStrike" dirty="0">
                        <a:solidFill>
                          <a:schemeClr val="tx1"/>
                        </a:solidFill>
                        <a:effectLst/>
                        <a:latin typeface="Arial" pitchFamily="34" charset="0"/>
                        <a:cs typeface="Arial" pitchFamily="34" charset="0"/>
                      </a:endParaRPr>
                    </a:p>
                  </a:txBody>
                  <a:tcPr marT="45726" marB="45726" anchor="b"/>
                </a:tc>
                <a:tc>
                  <a:txBody>
                    <a:bodyPr/>
                    <a:lstStyle/>
                    <a:p>
                      <a:pPr algn="r" fontAlgn="b"/>
                      <a:r>
                        <a:rPr lang="en-US" sz="1800" u="none" strike="noStrike" dirty="0">
                          <a:solidFill>
                            <a:schemeClr val="tx1"/>
                          </a:solidFill>
                          <a:effectLst/>
                          <a:latin typeface="Arial" pitchFamily="34" charset="0"/>
                          <a:cs typeface="Arial" pitchFamily="34" charset="0"/>
                        </a:rPr>
                        <a:t>2.144 </a:t>
                      </a:r>
                      <a:endParaRPr lang="en-US" sz="1800" b="0" i="0" u="none" strike="noStrike" dirty="0">
                        <a:solidFill>
                          <a:schemeClr val="tx1"/>
                        </a:solidFill>
                        <a:effectLst/>
                        <a:latin typeface="Arial" pitchFamily="34" charset="0"/>
                        <a:cs typeface="Arial" pitchFamily="34" charset="0"/>
                      </a:endParaRPr>
                    </a:p>
                  </a:txBody>
                  <a:tcPr marT="45726" marB="45726" anchor="b"/>
                </a:tc>
                <a:tc>
                  <a:txBody>
                    <a:bodyPr/>
                    <a:lstStyle/>
                    <a:p>
                      <a:pPr algn="r" fontAlgn="b"/>
                      <a:r>
                        <a:rPr lang="en-US" sz="1800" u="none" strike="noStrike" dirty="0">
                          <a:solidFill>
                            <a:schemeClr val="tx1"/>
                          </a:solidFill>
                          <a:effectLst/>
                          <a:latin typeface="Arial" pitchFamily="34" charset="0"/>
                          <a:cs typeface="Arial" pitchFamily="34" charset="0"/>
                        </a:rPr>
                        <a:t>1.490 </a:t>
                      </a:r>
                      <a:endParaRPr lang="en-US" sz="1800" b="0" i="0" u="none" strike="noStrike" dirty="0">
                        <a:solidFill>
                          <a:schemeClr val="tx1"/>
                        </a:solidFill>
                        <a:effectLst/>
                        <a:latin typeface="Arial" pitchFamily="34" charset="0"/>
                        <a:cs typeface="Arial" pitchFamily="34" charset="0"/>
                      </a:endParaRPr>
                    </a:p>
                  </a:txBody>
                  <a:tcPr marT="45726" marB="45726" anchor="b"/>
                </a:tc>
                <a:tc>
                  <a:txBody>
                    <a:bodyPr/>
                    <a:lstStyle/>
                    <a:p>
                      <a:pPr algn="r" fontAlgn="b"/>
                      <a:r>
                        <a:rPr lang="en-US" sz="1800" b="1" u="none" strike="noStrike" dirty="0" smtClean="0">
                          <a:solidFill>
                            <a:schemeClr val="tx1"/>
                          </a:solidFill>
                          <a:effectLst/>
                          <a:latin typeface="Arial" pitchFamily="34" charset="0"/>
                          <a:cs typeface="Arial" pitchFamily="34" charset="0"/>
                        </a:rPr>
                        <a:t>1.185</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1.065</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1.017</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1.005</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r>
              <a:tr h="402077">
                <a:tc>
                  <a:txBody>
                    <a:bodyPr/>
                    <a:lstStyle/>
                    <a:p>
                      <a:pPr algn="ctr" fontAlgn="b"/>
                      <a:r>
                        <a:rPr lang="en-US" sz="1800" u="none" strike="noStrike" dirty="0" smtClean="0">
                          <a:effectLst/>
                          <a:latin typeface="Arial" pitchFamily="34" charset="0"/>
                          <a:cs typeface="Arial" pitchFamily="34" charset="0"/>
                        </a:rPr>
                        <a:t>2014</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solidFill>
                            <a:schemeClr val="tx1"/>
                          </a:solidFill>
                          <a:effectLst/>
                          <a:latin typeface="Arial" pitchFamily="34" charset="0"/>
                          <a:cs typeface="Arial" pitchFamily="34" charset="0"/>
                        </a:rPr>
                        <a:t>4.445 </a:t>
                      </a:r>
                      <a:endParaRPr lang="en-US" sz="1800" b="0" i="0" u="none" strike="noStrike" dirty="0">
                        <a:solidFill>
                          <a:schemeClr val="tx1"/>
                        </a:solidFill>
                        <a:effectLst/>
                        <a:latin typeface="Arial" pitchFamily="34" charset="0"/>
                        <a:cs typeface="Arial" pitchFamily="34" charset="0"/>
                      </a:endParaRPr>
                    </a:p>
                  </a:txBody>
                  <a:tcPr marT="45726" marB="45726" anchor="b"/>
                </a:tc>
                <a:tc>
                  <a:txBody>
                    <a:bodyPr/>
                    <a:lstStyle/>
                    <a:p>
                      <a:pPr algn="r" fontAlgn="b"/>
                      <a:r>
                        <a:rPr lang="en-US" sz="1800" u="none" strike="noStrike" dirty="0">
                          <a:solidFill>
                            <a:schemeClr val="tx1"/>
                          </a:solidFill>
                          <a:effectLst/>
                          <a:latin typeface="Arial" pitchFamily="34" charset="0"/>
                          <a:cs typeface="Arial" pitchFamily="34" charset="0"/>
                        </a:rPr>
                        <a:t>2.078 </a:t>
                      </a:r>
                      <a:endParaRPr lang="en-US" sz="1800" b="0" i="0" u="none" strike="noStrike" dirty="0">
                        <a:solidFill>
                          <a:schemeClr val="tx1"/>
                        </a:solidFill>
                        <a:effectLst/>
                        <a:latin typeface="Arial" pitchFamily="34" charset="0"/>
                        <a:cs typeface="Arial" pitchFamily="34" charset="0"/>
                      </a:endParaRPr>
                    </a:p>
                  </a:txBody>
                  <a:tcPr marT="45726" marB="45726" anchor="b"/>
                </a:tc>
                <a:tc>
                  <a:txBody>
                    <a:bodyPr/>
                    <a:lstStyle/>
                    <a:p>
                      <a:pPr algn="r" fontAlgn="b"/>
                      <a:r>
                        <a:rPr lang="en-US" sz="1800" b="1" u="none" strike="noStrike" dirty="0" smtClean="0">
                          <a:solidFill>
                            <a:schemeClr val="tx1"/>
                          </a:solidFill>
                          <a:effectLst/>
                          <a:latin typeface="Arial" pitchFamily="34" charset="0"/>
                          <a:cs typeface="Arial" pitchFamily="34" charset="0"/>
                        </a:rPr>
                        <a:t>1.500</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1.185</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1.065</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1.017</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1.005</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r>
              <a:tr h="402077">
                <a:tc>
                  <a:txBody>
                    <a:bodyPr/>
                    <a:lstStyle/>
                    <a:p>
                      <a:pPr algn="ctr" fontAlgn="b"/>
                      <a:r>
                        <a:rPr lang="en-US" sz="1800" u="none" strike="noStrike" dirty="0" smtClean="0">
                          <a:effectLst/>
                          <a:latin typeface="Arial" pitchFamily="34" charset="0"/>
                          <a:cs typeface="Arial" pitchFamily="34" charset="0"/>
                        </a:rPr>
                        <a:t>2015</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u="none" strike="noStrike" dirty="0">
                          <a:solidFill>
                            <a:schemeClr val="tx1"/>
                          </a:solidFill>
                          <a:effectLst/>
                          <a:latin typeface="Arial" pitchFamily="34" charset="0"/>
                          <a:cs typeface="Arial" pitchFamily="34" charset="0"/>
                        </a:rPr>
                        <a:t>4.611 </a:t>
                      </a:r>
                      <a:endParaRPr lang="en-US" sz="1800" b="0" i="0" u="none" strike="noStrike" dirty="0">
                        <a:solidFill>
                          <a:schemeClr val="tx1"/>
                        </a:solidFill>
                        <a:effectLst/>
                        <a:latin typeface="Arial" pitchFamily="34" charset="0"/>
                        <a:cs typeface="Arial" pitchFamily="34" charset="0"/>
                      </a:endParaRPr>
                    </a:p>
                  </a:txBody>
                  <a:tcPr marT="45726" marB="45726" anchor="b"/>
                </a:tc>
                <a:tc>
                  <a:txBody>
                    <a:bodyPr/>
                    <a:lstStyle/>
                    <a:p>
                      <a:pPr algn="r" fontAlgn="b"/>
                      <a:r>
                        <a:rPr lang="en-US" sz="1800" b="1" u="none" strike="noStrike" dirty="0" smtClean="0">
                          <a:solidFill>
                            <a:schemeClr val="tx1"/>
                          </a:solidFill>
                          <a:effectLst/>
                          <a:latin typeface="Arial" pitchFamily="34" charset="0"/>
                          <a:cs typeface="Arial" pitchFamily="34" charset="0"/>
                        </a:rPr>
                        <a:t>2.000</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1.500</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1.185</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1.065</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1.017</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1.005</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r>
              <a:tr h="402077">
                <a:tc>
                  <a:txBody>
                    <a:bodyPr/>
                    <a:lstStyle/>
                    <a:p>
                      <a:pPr algn="ctr" fontAlgn="b"/>
                      <a:r>
                        <a:rPr lang="en-US" sz="1800" u="none" strike="noStrike" dirty="0" smtClean="0">
                          <a:effectLst/>
                          <a:latin typeface="Arial" pitchFamily="34" charset="0"/>
                          <a:cs typeface="Arial" pitchFamily="34" charset="0"/>
                        </a:rPr>
                        <a:t>2016</a:t>
                      </a:r>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r>
                        <a:rPr lang="en-US" sz="1800" b="1" u="none" strike="noStrike" dirty="0" smtClean="0">
                          <a:solidFill>
                            <a:schemeClr val="tx1"/>
                          </a:solidFill>
                          <a:effectLst/>
                          <a:latin typeface="Arial" pitchFamily="34" charset="0"/>
                          <a:cs typeface="Arial" pitchFamily="34" charset="0"/>
                        </a:rPr>
                        <a:t>4.300</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2.000</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1.500</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1.185</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1.065</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1.017</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1.005</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c>
                  <a:txBody>
                    <a:bodyPr/>
                    <a:lstStyle/>
                    <a:p>
                      <a:pPr algn="r" fontAlgn="b"/>
                      <a:r>
                        <a:rPr lang="en-US" sz="1800" b="1" u="none" strike="noStrike" dirty="0" smtClean="0">
                          <a:solidFill>
                            <a:schemeClr val="tx1"/>
                          </a:solidFill>
                          <a:effectLst/>
                          <a:latin typeface="Arial" pitchFamily="34" charset="0"/>
                          <a:cs typeface="Arial" pitchFamily="34" charset="0"/>
                        </a:rPr>
                        <a:t>???</a:t>
                      </a:r>
                      <a:endParaRPr lang="en-US" sz="1800" b="1" i="0" u="none" strike="noStrike" dirty="0">
                        <a:solidFill>
                          <a:schemeClr val="tx1"/>
                        </a:solidFill>
                        <a:effectLst/>
                        <a:latin typeface="Arial" pitchFamily="34" charset="0"/>
                        <a:cs typeface="Arial" pitchFamily="34" charset="0"/>
                      </a:endParaRPr>
                    </a:p>
                  </a:txBody>
                  <a:tcPr marT="45726" marB="45726" anchor="b">
                    <a:solidFill>
                      <a:schemeClr val="bg2">
                        <a:lumMod val="40000"/>
                        <a:lumOff val="60000"/>
                      </a:schemeClr>
                    </a:solidFill>
                  </a:tcPr>
                </a:tc>
              </a:tr>
              <a:tr h="402077">
                <a:tc>
                  <a:txBody>
                    <a:bodyPr/>
                    <a:lstStyle/>
                    <a:p>
                      <a:pPr algn="ct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c>
                  <a:txBody>
                    <a:bodyPr/>
                    <a:lstStyle/>
                    <a:p>
                      <a:pPr algn="r" fontAlgn="b"/>
                      <a:endParaRPr lang="en-US" sz="1800" b="0" i="0" u="none" strike="noStrike" dirty="0">
                        <a:solidFill>
                          <a:schemeClr val="tx2">
                            <a:lumMod val="50000"/>
                          </a:schemeClr>
                        </a:solidFill>
                        <a:effectLst/>
                        <a:latin typeface="Arial" pitchFamily="34" charset="0"/>
                        <a:cs typeface="Arial" pitchFamily="34" charset="0"/>
                      </a:endParaRPr>
                    </a:p>
                  </a:txBody>
                  <a:tcPr marT="45726" marB="45726" anchor="b"/>
                </a:tc>
              </a:tr>
              <a:tr h="402077">
                <a:tc>
                  <a:txBody>
                    <a:bodyPr/>
                    <a:lstStyle/>
                    <a:p>
                      <a:pPr algn="ctr" fontAlgn="b"/>
                      <a:r>
                        <a:rPr lang="en-US" sz="1800" u="none" strike="noStrike" dirty="0" smtClean="0">
                          <a:solidFill>
                            <a:schemeClr val="bg1"/>
                          </a:solidFill>
                          <a:effectLst/>
                          <a:latin typeface="Arial" pitchFamily="34" charset="0"/>
                          <a:cs typeface="Arial" pitchFamily="34" charset="0"/>
                        </a:rPr>
                        <a:t>Selected</a:t>
                      </a:r>
                      <a:endParaRPr lang="en-US" sz="1800" b="1" i="0" u="none" strike="noStrike" dirty="0">
                        <a:solidFill>
                          <a:schemeClr val="bg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solidFill>
                            <a:schemeClr val="bg1"/>
                          </a:solidFill>
                          <a:effectLst/>
                          <a:latin typeface="Arial" pitchFamily="34" charset="0"/>
                          <a:cs typeface="Arial" pitchFamily="34" charset="0"/>
                        </a:rPr>
                        <a:t>4.300</a:t>
                      </a:r>
                      <a:endParaRPr lang="en-US" sz="1800" b="1" i="0" u="none" strike="noStrike" dirty="0">
                        <a:solidFill>
                          <a:schemeClr val="bg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solidFill>
                            <a:schemeClr val="bg1"/>
                          </a:solidFill>
                          <a:effectLst/>
                          <a:latin typeface="Arial" pitchFamily="34" charset="0"/>
                          <a:cs typeface="Arial" pitchFamily="34" charset="0"/>
                        </a:rPr>
                        <a:t>2.000</a:t>
                      </a:r>
                      <a:endParaRPr lang="en-US" sz="1800" b="1" i="0" u="none" strike="noStrike" dirty="0">
                        <a:solidFill>
                          <a:schemeClr val="bg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solidFill>
                            <a:schemeClr val="bg1"/>
                          </a:solidFill>
                          <a:effectLst/>
                          <a:latin typeface="Arial" pitchFamily="34" charset="0"/>
                          <a:cs typeface="Arial" pitchFamily="34" charset="0"/>
                        </a:rPr>
                        <a:t>1.500</a:t>
                      </a:r>
                      <a:endParaRPr lang="en-US" sz="1800" b="1" i="0" u="none" strike="noStrike" dirty="0">
                        <a:solidFill>
                          <a:schemeClr val="bg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solidFill>
                            <a:schemeClr val="bg1"/>
                          </a:solidFill>
                          <a:effectLst/>
                          <a:latin typeface="Arial" pitchFamily="34" charset="0"/>
                          <a:cs typeface="Arial" pitchFamily="34" charset="0"/>
                        </a:rPr>
                        <a:t>1.185</a:t>
                      </a:r>
                      <a:endParaRPr lang="en-US" sz="1800" b="1" i="0" u="none" strike="noStrike" dirty="0">
                        <a:solidFill>
                          <a:schemeClr val="bg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solidFill>
                            <a:schemeClr val="bg1"/>
                          </a:solidFill>
                          <a:effectLst/>
                          <a:latin typeface="Arial" pitchFamily="34" charset="0"/>
                          <a:cs typeface="Arial" pitchFamily="34" charset="0"/>
                        </a:rPr>
                        <a:t>1.065</a:t>
                      </a:r>
                      <a:endParaRPr lang="en-US" sz="1800" b="1" i="0" u="none" strike="noStrike" dirty="0">
                        <a:solidFill>
                          <a:schemeClr val="bg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solidFill>
                            <a:schemeClr val="bg1"/>
                          </a:solidFill>
                          <a:effectLst/>
                          <a:latin typeface="Arial" pitchFamily="34" charset="0"/>
                          <a:cs typeface="Arial" pitchFamily="34" charset="0"/>
                        </a:rPr>
                        <a:t>1.017</a:t>
                      </a:r>
                      <a:endParaRPr lang="en-US" sz="1800" b="1" i="0" u="none" strike="noStrike" dirty="0">
                        <a:solidFill>
                          <a:schemeClr val="bg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solidFill>
                            <a:schemeClr val="bg1"/>
                          </a:solidFill>
                          <a:effectLst/>
                          <a:latin typeface="Arial" pitchFamily="34" charset="0"/>
                          <a:cs typeface="Arial" pitchFamily="34" charset="0"/>
                        </a:rPr>
                        <a:t>1.005</a:t>
                      </a:r>
                      <a:endParaRPr lang="en-US" sz="1800" b="1" i="0" u="none" strike="noStrike" dirty="0">
                        <a:solidFill>
                          <a:schemeClr val="bg1"/>
                        </a:solidFill>
                        <a:effectLst/>
                        <a:latin typeface="Arial" pitchFamily="34" charset="0"/>
                        <a:cs typeface="Arial" pitchFamily="34" charset="0"/>
                      </a:endParaRPr>
                    </a:p>
                  </a:txBody>
                  <a:tcPr marT="45726" marB="45726" anchor="b">
                    <a:solidFill>
                      <a:schemeClr val="accent1"/>
                    </a:solidFill>
                  </a:tcPr>
                </a:tc>
                <a:tc>
                  <a:txBody>
                    <a:bodyPr/>
                    <a:lstStyle/>
                    <a:p>
                      <a:pPr algn="r" fontAlgn="b"/>
                      <a:r>
                        <a:rPr lang="en-US" sz="1800" u="none" strike="noStrike" dirty="0" smtClean="0">
                          <a:solidFill>
                            <a:schemeClr val="bg1"/>
                          </a:solidFill>
                          <a:effectLst/>
                          <a:latin typeface="Arial" pitchFamily="34" charset="0"/>
                          <a:cs typeface="Arial" pitchFamily="34" charset="0"/>
                        </a:rPr>
                        <a:t>???</a:t>
                      </a:r>
                      <a:endParaRPr lang="en-US" sz="1800" b="1" i="0" u="none" strike="noStrike" dirty="0">
                        <a:solidFill>
                          <a:schemeClr val="bg1"/>
                        </a:solidFill>
                        <a:effectLst/>
                        <a:latin typeface="Arial" pitchFamily="34" charset="0"/>
                        <a:cs typeface="Arial" pitchFamily="34" charset="0"/>
                      </a:endParaRPr>
                    </a:p>
                  </a:txBody>
                  <a:tcPr marT="45726" marB="45726" anchor="b">
                    <a:solidFill>
                      <a:schemeClr val="accent1"/>
                    </a:solidFill>
                  </a:tcPr>
                </a:tc>
              </a:tr>
            </a:tbl>
          </a:graphicData>
        </a:graphic>
      </p:graphicFrame>
      <p:sp>
        <p:nvSpPr>
          <p:cNvPr id="2" name="Slide Number Placeholder 1"/>
          <p:cNvSpPr>
            <a:spLocks noGrp="1"/>
          </p:cNvSpPr>
          <p:nvPr>
            <p:ph type="sldNum" sz="quarter" idx="10"/>
          </p:nvPr>
        </p:nvSpPr>
        <p:spPr/>
        <p:txBody>
          <a:bodyPr/>
          <a:lstStyle/>
          <a:p>
            <a:pPr>
              <a:defRPr/>
            </a:pPr>
            <a:fld id="{965EF3AF-077D-4AC4-90C3-844C3470ABA4}" type="slidenum">
              <a:rPr lang="en-US" smtClean="0">
                <a:solidFill>
                  <a:srgbClr val="FFFFFF"/>
                </a:solidFill>
              </a:rPr>
              <a:pPr>
                <a:defRPr/>
              </a:pPr>
              <a:t>26</a:t>
            </a:fld>
            <a:endParaRPr lang="en-US">
              <a:solidFill>
                <a:srgbClr val="FFFFFF"/>
              </a:solidFill>
            </a:endParaRPr>
          </a:p>
        </p:txBody>
      </p:sp>
    </p:spTree>
    <p:extLst>
      <p:ext uri="{BB962C8B-B14F-4D97-AF65-F5344CB8AC3E}">
        <p14:creationId xmlns:p14="http://schemas.microsoft.com/office/powerpoint/2010/main" val="29888322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2057400" y="228600"/>
            <a:ext cx="8077200" cy="1143000"/>
          </a:xfrm>
        </p:spPr>
        <p:txBody>
          <a:bodyPr/>
          <a:lstStyle/>
          <a:p>
            <a:pPr eaLnBrk="1" hangingPunct="1"/>
            <a:r>
              <a:rPr lang="en-US" dirty="0" smtClean="0">
                <a:latin typeface="Arial" charset="0"/>
                <a:cs typeface="Arial" charset="0"/>
              </a:rPr>
              <a:t>Calculating Ultimate Losses</a:t>
            </a:r>
            <a:r>
              <a:rPr lang="en-US" b="1" dirty="0" smtClean="0">
                <a:latin typeface="Arial" charset="0"/>
                <a:cs typeface="Arial" charset="0"/>
              </a:rPr>
              <a:t/>
            </a:r>
            <a:br>
              <a:rPr lang="en-US" b="1" dirty="0" smtClean="0">
                <a:latin typeface="Arial" charset="0"/>
                <a:cs typeface="Arial" charset="0"/>
              </a:rPr>
            </a:br>
            <a:r>
              <a:rPr lang="en-US" sz="3500" dirty="0">
                <a:latin typeface="Arial" charset="0"/>
                <a:cs typeface="Arial" charset="0"/>
              </a:rPr>
              <a:t>“Squaring the Triangle”</a:t>
            </a:r>
          </a:p>
        </p:txBody>
      </p:sp>
      <p:graphicFrame>
        <p:nvGraphicFramePr>
          <p:cNvPr id="6" name="Content Placeholder 2"/>
          <p:cNvGraphicFramePr>
            <a:graphicFrameLocks noGrp="1"/>
          </p:cNvGraphicFramePr>
          <p:nvPr>
            <p:ph idx="1"/>
            <p:extLst>
              <p:ext uri="{D42A27DB-BD31-4B8C-83A1-F6EECF244321}">
                <p14:modId xmlns:p14="http://schemas.microsoft.com/office/powerpoint/2010/main" val="3206395280"/>
              </p:ext>
            </p:extLst>
          </p:nvPr>
        </p:nvGraphicFramePr>
        <p:xfrm>
          <a:off x="1828800" y="1371600"/>
          <a:ext cx="8382000" cy="4724396"/>
        </p:xfrm>
        <a:graphic>
          <a:graphicData uri="http://schemas.openxmlformats.org/drawingml/2006/table">
            <a:tbl>
              <a:tblPr firstRow="1" bandRow="1">
                <a:tableStyleId>{35758FB7-9AC5-4552-8A53-C91805E547FA}</a:tableStyleId>
              </a:tblPr>
              <a:tblGrid>
                <a:gridCol w="1373664"/>
                <a:gridCol w="810000"/>
                <a:gridCol w="810000"/>
                <a:gridCol w="898056"/>
                <a:gridCol w="898056"/>
                <a:gridCol w="898056"/>
                <a:gridCol w="898056"/>
                <a:gridCol w="898056"/>
                <a:gridCol w="898056"/>
              </a:tblGrid>
              <a:tr h="802501">
                <a:tc rowSpan="2">
                  <a:txBody>
                    <a:bodyPr/>
                    <a:lstStyle/>
                    <a:p>
                      <a:pPr marL="0" algn="ctr" defTabSz="914400" rtl="0" eaLnBrk="1" fontAlgn="b" latinLnBrk="0" hangingPunct="1"/>
                      <a:r>
                        <a:rPr lang="en-US" sz="1800" u="none" strike="noStrike" kern="1200" dirty="0">
                          <a:effectLst/>
                          <a:latin typeface="Arial" pitchFamily="34" charset="0"/>
                          <a:cs typeface="Arial" pitchFamily="34" charset="0"/>
                        </a:rPr>
                        <a:t>Accident Year</a:t>
                      </a:r>
                      <a:endParaRPr lang="en-US" sz="1800" b="1" u="none" strike="noStrike" kern="1200" dirty="0">
                        <a:solidFill>
                          <a:schemeClr val="tx2">
                            <a:lumMod val="50000"/>
                          </a:schemeClr>
                        </a:solidFill>
                        <a:effectLst/>
                        <a:latin typeface="Arial" pitchFamily="34" charset="0"/>
                        <a:ea typeface="+mn-ea"/>
                        <a:cs typeface="Arial" pitchFamily="34" charset="0"/>
                      </a:endParaRPr>
                    </a:p>
                  </a:txBody>
                  <a:tcPr marT="45725" marB="45725" anchor="b">
                    <a:lnL w="9525" cap="flat" cmpd="sng" algn="ctr">
                      <a:noFill/>
                      <a:prstDash val="solid"/>
                    </a:lnL>
                    <a:lnR>
                      <a:noFill/>
                    </a:lnR>
                    <a:lnT w="9525" cap="flat" cmpd="sng" algn="ctr">
                      <a:noFill/>
                      <a:prstDash val="solid"/>
                    </a:lnT>
                    <a:lnB w="25400" cap="flat" cmpd="sng" algn="ctr">
                      <a:noFill/>
                      <a:prstDash val="solid"/>
                    </a:lnB>
                    <a:lnTlToBr w="12700" cmpd="sng">
                      <a:noFill/>
                      <a:prstDash val="solid"/>
                    </a:lnTlToBr>
                    <a:lnBlToTr w="12700" cmpd="sng">
                      <a:noFill/>
                      <a:prstDash val="solid"/>
                    </a:lnBlToTr>
                    <a:solidFill>
                      <a:schemeClr val="accent1"/>
                    </a:solidFill>
                  </a:tcPr>
                </a:tc>
                <a:tc gridSpan="8">
                  <a:txBody>
                    <a:bodyPr/>
                    <a:lstStyle/>
                    <a:p>
                      <a:pPr algn="ctr" fontAlgn="b"/>
                      <a:r>
                        <a:rPr lang="en-US" sz="1800" u="none" strike="noStrike" dirty="0" smtClean="0">
                          <a:effectLst/>
                          <a:latin typeface="Arial" pitchFamily="34" charset="0"/>
                          <a:cs typeface="Arial" pitchFamily="34" charset="0"/>
                        </a:rPr>
                        <a:t>Accident Year Paid Losses</a:t>
                      </a:r>
                      <a:r>
                        <a:rPr lang="en-US" sz="1800" u="none" strike="noStrike" baseline="0" dirty="0" smtClean="0">
                          <a:effectLst/>
                          <a:latin typeface="Arial" pitchFamily="34" charset="0"/>
                          <a:cs typeface="Arial" pitchFamily="34" charset="0"/>
                        </a:rPr>
                        <a:t> (in $000s)</a:t>
                      </a:r>
                      <a:br>
                        <a:rPr lang="en-US" sz="1800" u="none" strike="noStrike" baseline="0" dirty="0" smtClean="0">
                          <a:effectLst/>
                          <a:latin typeface="Arial" pitchFamily="34" charset="0"/>
                          <a:cs typeface="Arial" pitchFamily="34" charset="0"/>
                        </a:rPr>
                      </a:br>
                      <a:r>
                        <a:rPr lang="en-US" sz="1800" u="none" strike="noStrike" baseline="0" dirty="0" smtClean="0">
                          <a:effectLst/>
                          <a:latin typeface="Arial" pitchFamily="34" charset="0"/>
                          <a:cs typeface="Arial" pitchFamily="34" charset="0"/>
                        </a:rPr>
                        <a:t>Cumulative Totals by Development Age in Months</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L>
                      <a:noFill/>
                    </a:lnL>
                    <a:lnR w="9525" cap="flat" cmpd="sng" algn="ctr">
                      <a:noFill/>
                      <a:prstDash val="solid"/>
                    </a:lnR>
                    <a:lnT w="9525" cap="flat" cmpd="sng" algn="ctr">
                      <a:noFill/>
                      <a:prstDash val="solid"/>
                    </a:lnT>
                    <a:lnB w="25400" cap="flat" cmpd="sng" algn="ctr">
                      <a:noFill/>
                      <a:prstDash val="solid"/>
                    </a:lnB>
                    <a:lnTlToBr w="12700" cmpd="sng">
                      <a:noFill/>
                      <a:prstDash val="solid"/>
                    </a:lnTlToBr>
                    <a:lnBlToTr w="12700" cmpd="sng">
                      <a:noFill/>
                      <a:prstDash val="solid"/>
                    </a:lnBlToTr>
                    <a:solidFill>
                      <a:schemeClr val="accent1"/>
                    </a:solidFill>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c hMerge="1">
                  <a:txBody>
                    <a:bodyPr/>
                    <a:lstStyle/>
                    <a:p>
                      <a:pPr algn="r" fontAlgn="b"/>
                      <a:endParaRPr lang="en-US" sz="1800" b="0" i="0" u="none" strike="noStrike" dirty="0">
                        <a:solidFill>
                          <a:srgbClr val="000000"/>
                        </a:solidFill>
                        <a:effectLst/>
                        <a:latin typeface="Arial"/>
                      </a:endParaRPr>
                    </a:p>
                  </a:txBody>
                  <a:tcPr marL="6311" marR="6311" marT="6311" marB="0" anchor="b">
                    <a:lnL>
                      <a:noFill/>
                    </a:lnL>
                    <a:lnR>
                      <a:noFill/>
                    </a:lnR>
                    <a:lnT>
                      <a:noFill/>
                    </a:lnT>
                    <a:lnB>
                      <a:noFill/>
                    </a:lnB>
                  </a:tcPr>
                </a:tc>
              </a:tr>
              <a:tr h="572327">
                <a:tc vMerge="1">
                  <a:txBody>
                    <a:bodyPr/>
                    <a:lstStyle/>
                    <a:p>
                      <a:pPr algn="ctr" fontAlgn="b"/>
                      <a:endParaRPr lang="en-US" sz="2400" b="0" i="0" u="none" strike="noStrike" dirty="0">
                        <a:solidFill>
                          <a:schemeClr val="bg2">
                            <a:lumMod val="10000"/>
                          </a:schemeClr>
                        </a:solidFill>
                        <a:effectLst/>
                        <a:latin typeface="Arial"/>
                      </a:endParaRPr>
                    </a:p>
                  </a:txBody>
                  <a:tcPr marL="6311" marR="6311" marT="6311" marB="0" anchor="b">
                    <a:lnL>
                      <a:noFill/>
                    </a:lnL>
                    <a:lnR>
                      <a:noFill/>
                    </a:lnR>
                    <a:lnT>
                      <a:noFill/>
                    </a:lnT>
                    <a:lnB w="12700" cap="flat" cmpd="sng" algn="ctr">
                      <a:solidFill>
                        <a:schemeClr val="bg2">
                          <a:lumMod val="10000"/>
                        </a:schemeClr>
                      </a:solidFill>
                      <a:prstDash val="solid"/>
                      <a:round/>
                      <a:headEnd type="none" w="med" len="med"/>
                      <a:tailEnd type="none" w="med" len="med"/>
                    </a:lnB>
                    <a:solidFill>
                      <a:schemeClr val="bg2">
                        <a:lumMod val="75000"/>
                      </a:schemeClr>
                    </a:solidFill>
                  </a:tcPr>
                </a:tc>
                <a:tc>
                  <a:txBody>
                    <a:bodyPr/>
                    <a:lstStyle/>
                    <a:p>
                      <a:pPr algn="r" fontAlgn="b"/>
                      <a:r>
                        <a:rPr lang="en-US" sz="1800" b="1" u="none" strike="noStrike" dirty="0">
                          <a:solidFill>
                            <a:schemeClr val="bg1"/>
                          </a:solidFill>
                          <a:effectLst/>
                          <a:latin typeface="Arial" pitchFamily="34" charset="0"/>
                          <a:cs typeface="Arial" pitchFamily="34" charset="0"/>
                        </a:rPr>
                        <a:t>12</a:t>
                      </a:r>
                      <a:endParaRPr lang="en-US" sz="1800" b="1" i="0" u="none" strike="noStrike" dirty="0">
                        <a:solidFill>
                          <a:schemeClr val="bg1"/>
                        </a:solidFill>
                        <a:effectLst/>
                        <a:latin typeface="Arial" pitchFamily="34" charset="0"/>
                        <a:cs typeface="Arial" pitchFamily="34" charset="0"/>
                      </a:endParaRPr>
                    </a:p>
                  </a:txBody>
                  <a:tcPr marT="45725" marB="45725" anchor="b">
                    <a:lnL w="25400"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a:solidFill>
                            <a:schemeClr val="bg1"/>
                          </a:solidFill>
                          <a:effectLst/>
                          <a:latin typeface="Arial" pitchFamily="34" charset="0"/>
                          <a:cs typeface="Arial" pitchFamily="34" charset="0"/>
                        </a:rPr>
                        <a:t>24</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a:solidFill>
                            <a:schemeClr val="bg1"/>
                          </a:solidFill>
                          <a:effectLst/>
                          <a:latin typeface="Arial" pitchFamily="34" charset="0"/>
                          <a:cs typeface="Arial" pitchFamily="34" charset="0"/>
                        </a:rPr>
                        <a:t>36</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a:solidFill>
                            <a:schemeClr val="bg1"/>
                          </a:solidFill>
                          <a:effectLst/>
                          <a:latin typeface="Arial" pitchFamily="34" charset="0"/>
                          <a:cs typeface="Arial" pitchFamily="34" charset="0"/>
                        </a:rPr>
                        <a:t>48</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a:solidFill>
                            <a:schemeClr val="bg1"/>
                          </a:solidFill>
                          <a:effectLst/>
                          <a:latin typeface="Arial" pitchFamily="34" charset="0"/>
                          <a:cs typeface="Arial" pitchFamily="34" charset="0"/>
                        </a:rPr>
                        <a:t>60</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a:solidFill>
                            <a:schemeClr val="bg1"/>
                          </a:solidFill>
                          <a:effectLst/>
                          <a:latin typeface="Arial" pitchFamily="34" charset="0"/>
                          <a:cs typeface="Arial" pitchFamily="34" charset="0"/>
                        </a:rPr>
                        <a:t>72</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a:solidFill>
                            <a:schemeClr val="bg1"/>
                          </a:solidFill>
                          <a:effectLst/>
                          <a:latin typeface="Arial" pitchFamily="34" charset="0"/>
                          <a:cs typeface="Arial" pitchFamily="34" charset="0"/>
                        </a:rPr>
                        <a:t>84</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pPr algn="r" fontAlgn="b"/>
                      <a:r>
                        <a:rPr lang="en-US" sz="1800" b="1" u="none" strike="noStrike" dirty="0">
                          <a:solidFill>
                            <a:schemeClr val="bg1"/>
                          </a:solidFill>
                          <a:effectLst/>
                          <a:latin typeface="Arial" pitchFamily="34" charset="0"/>
                          <a:cs typeface="Arial" pitchFamily="34" charset="0"/>
                        </a:rPr>
                        <a:t>96</a:t>
                      </a:r>
                      <a:endParaRPr lang="en-US" sz="1800" b="1" i="0" u="none" strike="noStrike" dirty="0">
                        <a:solidFill>
                          <a:schemeClr val="bg1"/>
                        </a:solidFill>
                        <a:effectLst/>
                        <a:latin typeface="Arial" pitchFamily="34" charset="0"/>
                        <a:cs typeface="Arial" pitchFamily="34" charset="0"/>
                      </a:endParaRPr>
                    </a:p>
                  </a:txBody>
                  <a:tcPr marT="45725" marB="45725" anchor="b">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r>
              <a:tr h="418696">
                <a:tc>
                  <a:txBody>
                    <a:bodyPr/>
                    <a:lstStyle/>
                    <a:p>
                      <a:pPr marL="0" algn="ctr" defTabSz="914400" rtl="0" eaLnBrk="1" fontAlgn="b" latinLnBrk="0" hangingPunct="1"/>
                      <a:r>
                        <a:rPr lang="en-US" sz="1800" u="none" strike="noStrike" kern="1200" dirty="0" smtClean="0">
                          <a:effectLst/>
                          <a:latin typeface="Arial" pitchFamily="34" charset="0"/>
                          <a:cs typeface="Arial" pitchFamily="34" charset="0"/>
                        </a:rPr>
                        <a:t>2009</a:t>
                      </a:r>
                      <a:endParaRPr lang="en-US" sz="1800" b="1" u="none" strike="noStrike" kern="1200" dirty="0">
                        <a:solidFill>
                          <a:schemeClr val="tx2">
                            <a:lumMod val="50000"/>
                          </a:schemeClr>
                        </a:solidFill>
                        <a:effectLst/>
                        <a:latin typeface="Arial" pitchFamily="34" charset="0"/>
                        <a:ea typeface="+mn-ea"/>
                        <a:cs typeface="Arial" pitchFamily="34" charset="0"/>
                      </a:endParaRPr>
                    </a:p>
                  </a:txBody>
                  <a:tcPr marT="45725" marB="45725" anchor="b">
                    <a:lnT w="25400" cap="flat" cmpd="sng" algn="ctr">
                      <a:noFill/>
                      <a:prstDash val="solid"/>
                    </a:lnT>
                  </a:tcPr>
                </a:tc>
                <a:tc>
                  <a:txBody>
                    <a:bodyPr/>
                    <a:lstStyle/>
                    <a:p>
                      <a:pPr algn="r" fontAlgn="b"/>
                      <a:r>
                        <a:rPr lang="en-US" sz="1800" u="none" strike="noStrike" dirty="0">
                          <a:effectLst/>
                          <a:latin typeface="Arial" pitchFamily="34" charset="0"/>
                          <a:cs typeface="Arial" pitchFamily="34" charset="0"/>
                        </a:rPr>
                        <a:t>696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2,785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5,262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8,178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9,522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10,604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10,803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c>
                  <a:txBody>
                    <a:bodyPr/>
                    <a:lstStyle/>
                    <a:p>
                      <a:pPr algn="r" fontAlgn="b"/>
                      <a:r>
                        <a:rPr lang="en-US" sz="1800" u="none" strike="noStrike" dirty="0">
                          <a:effectLst/>
                          <a:latin typeface="Arial" pitchFamily="34" charset="0"/>
                          <a:cs typeface="Arial" pitchFamily="34" charset="0"/>
                        </a:rPr>
                        <a:t>10,852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lnT w="9525" cap="flat" cmpd="sng" algn="ctr">
                      <a:noFill/>
                      <a:prstDash val="solid"/>
                    </a:lnT>
                  </a:tcPr>
                </a:tc>
              </a:tr>
              <a:tr h="418696">
                <a:tc>
                  <a:txBody>
                    <a:bodyPr/>
                    <a:lstStyle/>
                    <a:p>
                      <a:pPr marL="0" algn="ctr" defTabSz="914400" rtl="0" eaLnBrk="1" fontAlgn="b" latinLnBrk="0" hangingPunct="1"/>
                      <a:r>
                        <a:rPr lang="en-US" sz="1800" u="none" strike="noStrike" kern="1200" dirty="0" smtClean="0">
                          <a:effectLst/>
                          <a:latin typeface="Arial" pitchFamily="34" charset="0"/>
                          <a:cs typeface="Arial" pitchFamily="34" charset="0"/>
                        </a:rPr>
                        <a:t>2010</a:t>
                      </a:r>
                      <a:endParaRPr lang="en-US" sz="1800" b="1" u="none" strike="noStrike" kern="1200" dirty="0">
                        <a:solidFill>
                          <a:schemeClr val="tx2">
                            <a:lumMod val="50000"/>
                          </a:schemeClr>
                        </a:solidFill>
                        <a:effectLst/>
                        <a:latin typeface="Arial" pitchFamily="34" charset="0"/>
                        <a:ea typeface="+mn-ea"/>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776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3,907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8,383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12,748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14,161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14,805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15,045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15,121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r>
              <a:tr h="418696">
                <a:tc>
                  <a:txBody>
                    <a:bodyPr/>
                    <a:lstStyle/>
                    <a:p>
                      <a:pPr marL="0" algn="ctr" defTabSz="914400" rtl="0" eaLnBrk="1" fontAlgn="b" latinLnBrk="0" hangingPunct="1"/>
                      <a:r>
                        <a:rPr lang="en-US" sz="1800" u="none" strike="noStrike" kern="1200" dirty="0" smtClean="0">
                          <a:effectLst/>
                          <a:latin typeface="Arial" pitchFamily="34" charset="0"/>
                          <a:cs typeface="Arial" pitchFamily="34" charset="0"/>
                        </a:rPr>
                        <a:t>2011</a:t>
                      </a:r>
                      <a:endParaRPr lang="en-US" sz="1800" b="1" u="none" strike="noStrike" kern="1200" dirty="0">
                        <a:solidFill>
                          <a:schemeClr val="tx2">
                            <a:lumMod val="50000"/>
                          </a:schemeClr>
                        </a:solidFill>
                        <a:effectLst/>
                        <a:latin typeface="Arial" pitchFamily="34" charset="0"/>
                        <a:ea typeface="+mn-ea"/>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1,058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4,344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8,501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11,912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15,148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15,878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16,148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c>
                  <a:txBody>
                    <a:bodyPr/>
                    <a:lstStyle/>
                    <a:p>
                      <a:pPr algn="r" fontAlgn="b"/>
                      <a:r>
                        <a:rPr lang="en-US" sz="1800" u="none" strike="noStrike" dirty="0">
                          <a:effectLst/>
                          <a:latin typeface="Arial" pitchFamily="34" charset="0"/>
                          <a:cs typeface="Arial" pitchFamily="34" charset="0"/>
                        </a:rPr>
                        <a:t>16,229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r>
              <a:tr h="418696">
                <a:tc>
                  <a:txBody>
                    <a:bodyPr/>
                    <a:lstStyle/>
                    <a:p>
                      <a:pPr marL="0" algn="ctr" defTabSz="914400" rtl="0" eaLnBrk="1" fontAlgn="b" latinLnBrk="0" hangingPunct="1"/>
                      <a:r>
                        <a:rPr lang="en-US" sz="1800" u="none" strike="noStrike" kern="1200" dirty="0" smtClean="0">
                          <a:effectLst/>
                          <a:latin typeface="Arial" pitchFamily="34" charset="0"/>
                          <a:cs typeface="Arial" pitchFamily="34" charset="0"/>
                        </a:rPr>
                        <a:t>2012</a:t>
                      </a:r>
                      <a:endParaRPr lang="en-US" sz="1800" b="1" u="none" strike="noStrike" kern="1200" dirty="0">
                        <a:solidFill>
                          <a:schemeClr val="tx2">
                            <a:lumMod val="50000"/>
                          </a:schemeClr>
                        </a:solidFill>
                        <a:effectLst/>
                        <a:latin typeface="Arial" pitchFamily="34" charset="0"/>
                        <a:ea typeface="+mn-ea"/>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1,106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4,589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7,929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12,618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14,967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15,940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c>
                  <a:txBody>
                    <a:bodyPr/>
                    <a:lstStyle/>
                    <a:p>
                      <a:pPr algn="r" fontAlgn="b"/>
                      <a:r>
                        <a:rPr lang="en-US" sz="1800" u="none" strike="noStrike" dirty="0">
                          <a:effectLst/>
                          <a:latin typeface="Arial" pitchFamily="34" charset="0"/>
                          <a:cs typeface="Arial" pitchFamily="34" charset="0"/>
                        </a:rPr>
                        <a:t>16,211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c>
                  <a:txBody>
                    <a:bodyPr/>
                    <a:lstStyle/>
                    <a:p>
                      <a:pPr algn="r" fontAlgn="b"/>
                      <a:r>
                        <a:rPr lang="en-US" sz="1800" u="none" strike="noStrike" dirty="0">
                          <a:effectLst/>
                          <a:latin typeface="Arial" pitchFamily="34" charset="0"/>
                          <a:cs typeface="Arial" pitchFamily="34" charset="0"/>
                        </a:rPr>
                        <a:t>16,292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r>
              <a:tr h="418696">
                <a:tc>
                  <a:txBody>
                    <a:bodyPr/>
                    <a:lstStyle/>
                    <a:p>
                      <a:pPr marL="0" algn="ctr" defTabSz="914400" rtl="0" eaLnBrk="1" fontAlgn="b" latinLnBrk="0" hangingPunct="1"/>
                      <a:r>
                        <a:rPr lang="en-US" sz="1800" u="none" strike="noStrike" kern="1200" dirty="0" smtClean="0">
                          <a:effectLst/>
                          <a:latin typeface="Arial" pitchFamily="34" charset="0"/>
                          <a:cs typeface="Arial" pitchFamily="34" charset="0"/>
                        </a:rPr>
                        <a:t>2013</a:t>
                      </a:r>
                      <a:endParaRPr lang="en-US" sz="1800" b="1" u="none" strike="noStrike" kern="1200" dirty="0">
                        <a:solidFill>
                          <a:schemeClr val="tx2">
                            <a:lumMod val="50000"/>
                          </a:schemeClr>
                        </a:solidFill>
                        <a:effectLst/>
                        <a:latin typeface="Arial" pitchFamily="34" charset="0"/>
                        <a:ea typeface="+mn-ea"/>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1,230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4,829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10,355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15,425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18,278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c>
                  <a:txBody>
                    <a:bodyPr/>
                    <a:lstStyle/>
                    <a:p>
                      <a:pPr algn="r" fontAlgn="b"/>
                      <a:r>
                        <a:rPr lang="en-US" sz="1800" u="none" strike="noStrike" dirty="0">
                          <a:effectLst/>
                          <a:latin typeface="Arial" pitchFamily="34" charset="0"/>
                          <a:cs typeface="Arial" pitchFamily="34" charset="0"/>
                        </a:rPr>
                        <a:t>19,466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c>
                  <a:txBody>
                    <a:bodyPr/>
                    <a:lstStyle/>
                    <a:p>
                      <a:pPr algn="r" fontAlgn="b"/>
                      <a:r>
                        <a:rPr lang="en-US" sz="1800" u="none" strike="noStrike" dirty="0">
                          <a:effectLst/>
                          <a:latin typeface="Arial" pitchFamily="34" charset="0"/>
                          <a:cs typeface="Arial" pitchFamily="34" charset="0"/>
                        </a:rPr>
                        <a:t>19,797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c>
                  <a:txBody>
                    <a:bodyPr/>
                    <a:lstStyle/>
                    <a:p>
                      <a:pPr algn="r" fontAlgn="b"/>
                      <a:r>
                        <a:rPr lang="en-US" sz="1800" u="none" strike="noStrike" dirty="0">
                          <a:effectLst/>
                          <a:latin typeface="Arial" pitchFamily="34" charset="0"/>
                          <a:cs typeface="Arial" pitchFamily="34" charset="0"/>
                        </a:rPr>
                        <a:t>19,896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r>
              <a:tr h="418696">
                <a:tc>
                  <a:txBody>
                    <a:bodyPr/>
                    <a:lstStyle/>
                    <a:p>
                      <a:pPr marL="0" algn="ctr" defTabSz="914400" rtl="0" eaLnBrk="1" fontAlgn="b" latinLnBrk="0" hangingPunct="1"/>
                      <a:r>
                        <a:rPr lang="en-US" sz="1800" u="none" strike="noStrike" kern="1200" dirty="0" smtClean="0">
                          <a:effectLst/>
                          <a:latin typeface="Arial" pitchFamily="34" charset="0"/>
                          <a:cs typeface="Arial" pitchFamily="34" charset="0"/>
                        </a:rPr>
                        <a:t>2014</a:t>
                      </a:r>
                      <a:endParaRPr lang="en-US" sz="1800" b="1" u="none" strike="noStrike" kern="1200" dirty="0">
                        <a:solidFill>
                          <a:schemeClr val="tx2">
                            <a:lumMod val="50000"/>
                          </a:schemeClr>
                        </a:solidFill>
                        <a:effectLst/>
                        <a:latin typeface="Arial" pitchFamily="34" charset="0"/>
                        <a:ea typeface="+mn-ea"/>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1,281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5,696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11,836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17,754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c>
                  <a:txBody>
                    <a:bodyPr/>
                    <a:lstStyle/>
                    <a:p>
                      <a:pPr algn="r" fontAlgn="b"/>
                      <a:r>
                        <a:rPr lang="en-US" sz="1800" u="none" strike="noStrike" dirty="0">
                          <a:effectLst/>
                          <a:latin typeface="Arial" pitchFamily="34" charset="0"/>
                          <a:cs typeface="Arial" pitchFamily="34" charset="0"/>
                        </a:rPr>
                        <a:t>21,038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c>
                  <a:txBody>
                    <a:bodyPr/>
                    <a:lstStyle/>
                    <a:p>
                      <a:pPr algn="r" fontAlgn="b"/>
                      <a:r>
                        <a:rPr lang="en-US" sz="1800" u="none" strike="noStrike" dirty="0">
                          <a:effectLst/>
                          <a:latin typeface="Arial" pitchFamily="34" charset="0"/>
                          <a:cs typeface="Arial" pitchFamily="34" charset="0"/>
                        </a:rPr>
                        <a:t>22,405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c>
                  <a:txBody>
                    <a:bodyPr/>
                    <a:lstStyle/>
                    <a:p>
                      <a:pPr algn="r" fontAlgn="b"/>
                      <a:r>
                        <a:rPr lang="en-US" sz="1800" u="none" strike="noStrike" dirty="0">
                          <a:effectLst/>
                          <a:latin typeface="Arial" pitchFamily="34" charset="0"/>
                          <a:cs typeface="Arial" pitchFamily="34" charset="0"/>
                        </a:rPr>
                        <a:t>22,786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c>
                  <a:txBody>
                    <a:bodyPr/>
                    <a:lstStyle/>
                    <a:p>
                      <a:pPr algn="r" fontAlgn="b"/>
                      <a:r>
                        <a:rPr lang="en-US" sz="1800" u="none" strike="noStrike" dirty="0">
                          <a:effectLst/>
                          <a:latin typeface="Arial" pitchFamily="34" charset="0"/>
                          <a:cs typeface="Arial" pitchFamily="34" charset="0"/>
                        </a:rPr>
                        <a:t>22,900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r>
              <a:tr h="418696">
                <a:tc>
                  <a:txBody>
                    <a:bodyPr/>
                    <a:lstStyle/>
                    <a:p>
                      <a:pPr marL="0" algn="ctr" defTabSz="914400" rtl="0" eaLnBrk="1" fontAlgn="b" latinLnBrk="0" hangingPunct="1"/>
                      <a:r>
                        <a:rPr lang="en-US" sz="1800" u="none" strike="noStrike" kern="1200" dirty="0" smtClean="0">
                          <a:effectLst/>
                          <a:latin typeface="Arial" pitchFamily="34" charset="0"/>
                          <a:cs typeface="Arial" pitchFamily="34" charset="0"/>
                        </a:rPr>
                        <a:t>2015</a:t>
                      </a:r>
                      <a:endParaRPr lang="en-US" sz="1800" b="1" u="none" strike="noStrike" kern="1200" dirty="0">
                        <a:solidFill>
                          <a:schemeClr val="tx2">
                            <a:lumMod val="50000"/>
                          </a:schemeClr>
                        </a:solidFill>
                        <a:effectLst/>
                        <a:latin typeface="Arial" pitchFamily="34" charset="0"/>
                        <a:ea typeface="+mn-ea"/>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1,217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5,609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tc>
                <a:tc>
                  <a:txBody>
                    <a:bodyPr/>
                    <a:lstStyle/>
                    <a:p>
                      <a:pPr marL="0" algn="r" defTabSz="914400" rtl="0" eaLnBrk="1" fontAlgn="b" latinLnBrk="0" hangingPunct="1"/>
                      <a:r>
                        <a:rPr lang="en-US" sz="1800" u="none" strike="noStrike" kern="1200" dirty="0">
                          <a:effectLst/>
                          <a:latin typeface="Arial" pitchFamily="34" charset="0"/>
                          <a:cs typeface="Arial" pitchFamily="34" charset="0"/>
                        </a:rPr>
                        <a:t>11,218 </a:t>
                      </a:r>
                      <a:endParaRPr lang="en-US" sz="1800" b="1" i="0" u="none" strike="noStrike" kern="1200" dirty="0">
                        <a:solidFill>
                          <a:schemeClr val="tx2">
                            <a:lumMod val="50000"/>
                          </a:schemeClr>
                        </a:solidFill>
                        <a:effectLst/>
                        <a:latin typeface="Arial" pitchFamily="34" charset="0"/>
                        <a:ea typeface="+mn-ea"/>
                        <a:cs typeface="Arial" pitchFamily="34" charset="0"/>
                      </a:endParaRPr>
                    </a:p>
                  </a:txBody>
                  <a:tcPr marT="45725" marB="45725" anchor="b">
                    <a:solidFill>
                      <a:schemeClr val="bg2">
                        <a:lumMod val="40000"/>
                        <a:lumOff val="60000"/>
                      </a:schemeClr>
                    </a:solidFill>
                  </a:tcPr>
                </a:tc>
                <a:tc>
                  <a:txBody>
                    <a:bodyPr/>
                    <a:lstStyle/>
                    <a:p>
                      <a:pPr marL="0" algn="r" defTabSz="914400" rtl="0" eaLnBrk="1" fontAlgn="b" latinLnBrk="0" hangingPunct="1"/>
                      <a:r>
                        <a:rPr lang="en-US" sz="1800" u="none" strike="noStrike" kern="1200" dirty="0">
                          <a:effectLst/>
                          <a:latin typeface="Arial" pitchFamily="34" charset="0"/>
                          <a:cs typeface="Arial" pitchFamily="34" charset="0"/>
                        </a:rPr>
                        <a:t>16,827 </a:t>
                      </a:r>
                      <a:endParaRPr lang="en-US" sz="1800" b="1" i="0" u="none" strike="noStrike" kern="1200" dirty="0">
                        <a:solidFill>
                          <a:schemeClr val="tx2">
                            <a:lumMod val="50000"/>
                          </a:schemeClr>
                        </a:solidFill>
                        <a:effectLst/>
                        <a:latin typeface="Arial" pitchFamily="34" charset="0"/>
                        <a:ea typeface="+mn-ea"/>
                        <a:cs typeface="Arial" pitchFamily="34" charset="0"/>
                      </a:endParaRPr>
                    </a:p>
                  </a:txBody>
                  <a:tcPr marT="45725" marB="45725" anchor="b">
                    <a:solidFill>
                      <a:schemeClr val="bg2">
                        <a:lumMod val="40000"/>
                        <a:lumOff val="60000"/>
                      </a:schemeClr>
                    </a:solidFill>
                  </a:tcPr>
                </a:tc>
                <a:tc>
                  <a:txBody>
                    <a:bodyPr/>
                    <a:lstStyle/>
                    <a:p>
                      <a:pPr algn="r" fontAlgn="b"/>
                      <a:r>
                        <a:rPr lang="en-US" sz="1800" u="none" strike="noStrike" dirty="0">
                          <a:effectLst/>
                          <a:latin typeface="Arial" pitchFamily="34" charset="0"/>
                          <a:cs typeface="Arial" pitchFamily="34" charset="0"/>
                        </a:rPr>
                        <a:t>19,940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c>
                  <a:txBody>
                    <a:bodyPr/>
                    <a:lstStyle/>
                    <a:p>
                      <a:pPr algn="r" fontAlgn="b"/>
                      <a:r>
                        <a:rPr lang="en-US" sz="1800" u="none" strike="noStrike" dirty="0">
                          <a:effectLst/>
                          <a:latin typeface="Arial" pitchFamily="34" charset="0"/>
                          <a:cs typeface="Arial" pitchFamily="34" charset="0"/>
                        </a:rPr>
                        <a:t>21,236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c>
                  <a:txBody>
                    <a:bodyPr/>
                    <a:lstStyle/>
                    <a:p>
                      <a:pPr algn="r" fontAlgn="b"/>
                      <a:r>
                        <a:rPr lang="en-US" sz="1800" u="none" strike="noStrike" dirty="0">
                          <a:effectLst/>
                          <a:latin typeface="Arial" pitchFamily="34" charset="0"/>
                          <a:cs typeface="Arial" pitchFamily="34" charset="0"/>
                        </a:rPr>
                        <a:t>21,597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c>
                  <a:txBody>
                    <a:bodyPr/>
                    <a:lstStyle/>
                    <a:p>
                      <a:pPr algn="r" fontAlgn="b"/>
                      <a:r>
                        <a:rPr lang="en-US" sz="1800" u="none" strike="noStrike" dirty="0">
                          <a:effectLst/>
                          <a:latin typeface="Arial" pitchFamily="34" charset="0"/>
                          <a:cs typeface="Arial" pitchFamily="34" charset="0"/>
                        </a:rPr>
                        <a:t>21,705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r>
              <a:tr h="418696">
                <a:tc>
                  <a:txBody>
                    <a:bodyPr/>
                    <a:lstStyle/>
                    <a:p>
                      <a:pPr marL="0" algn="ctr" defTabSz="914400" rtl="0" eaLnBrk="1" fontAlgn="b" latinLnBrk="0" hangingPunct="1"/>
                      <a:r>
                        <a:rPr lang="en-US" sz="1800" u="none" strike="noStrike" kern="1200" dirty="0" smtClean="0">
                          <a:effectLst/>
                          <a:latin typeface="Arial" pitchFamily="34" charset="0"/>
                          <a:cs typeface="Arial" pitchFamily="34" charset="0"/>
                        </a:rPr>
                        <a:t>2016</a:t>
                      </a:r>
                      <a:endParaRPr lang="en-US" sz="1800" b="1" u="none" strike="noStrike" kern="1200" dirty="0">
                        <a:solidFill>
                          <a:schemeClr val="tx2">
                            <a:lumMod val="50000"/>
                          </a:schemeClr>
                        </a:solidFill>
                        <a:effectLst/>
                        <a:latin typeface="Arial" pitchFamily="34" charset="0"/>
                        <a:ea typeface="+mn-ea"/>
                        <a:cs typeface="Arial" pitchFamily="34" charset="0"/>
                      </a:endParaRPr>
                    </a:p>
                  </a:txBody>
                  <a:tcPr marT="45725" marB="45725" anchor="b"/>
                </a:tc>
                <a:tc>
                  <a:txBody>
                    <a:bodyPr/>
                    <a:lstStyle/>
                    <a:p>
                      <a:pPr algn="r" fontAlgn="b"/>
                      <a:r>
                        <a:rPr lang="en-US" sz="1800" u="none" strike="noStrike" dirty="0">
                          <a:effectLst/>
                          <a:latin typeface="Arial" pitchFamily="34" charset="0"/>
                          <a:cs typeface="Arial" pitchFamily="34" charset="0"/>
                        </a:rPr>
                        <a:t>1,406 </a:t>
                      </a:r>
                      <a:endParaRPr lang="en-US" sz="1800" b="0" i="0" u="none" strike="noStrike" dirty="0">
                        <a:solidFill>
                          <a:schemeClr val="tx2">
                            <a:lumMod val="50000"/>
                          </a:schemeClr>
                        </a:solidFill>
                        <a:effectLst/>
                        <a:latin typeface="Arial" pitchFamily="34" charset="0"/>
                        <a:cs typeface="Arial" pitchFamily="34" charset="0"/>
                      </a:endParaRPr>
                    </a:p>
                  </a:txBody>
                  <a:tcPr marT="45725" marB="45725" anchor="b">
                    <a:solidFill>
                      <a:schemeClr val="accent5">
                        <a:lumMod val="60000"/>
                        <a:lumOff val="40000"/>
                      </a:schemeClr>
                    </a:solidFill>
                  </a:tcPr>
                </a:tc>
                <a:tc>
                  <a:txBody>
                    <a:bodyPr/>
                    <a:lstStyle/>
                    <a:p>
                      <a:pPr algn="r" fontAlgn="b"/>
                      <a:r>
                        <a:rPr lang="en-US" sz="1800" u="none" strike="noStrike" dirty="0" smtClean="0">
                          <a:effectLst/>
                          <a:latin typeface="Arial" pitchFamily="34" charset="0"/>
                          <a:cs typeface="Arial" pitchFamily="34" charset="0"/>
                        </a:rPr>
                        <a:t>6,046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c>
                  <a:txBody>
                    <a:bodyPr/>
                    <a:lstStyle/>
                    <a:p>
                      <a:pPr algn="r" fontAlgn="b"/>
                      <a:r>
                        <a:rPr lang="en-US" sz="1800" u="none" strike="noStrike" dirty="0">
                          <a:effectLst/>
                          <a:latin typeface="Arial" pitchFamily="34" charset="0"/>
                          <a:cs typeface="Arial" pitchFamily="34" charset="0"/>
                        </a:rPr>
                        <a:t>12,090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c>
                  <a:txBody>
                    <a:bodyPr/>
                    <a:lstStyle/>
                    <a:p>
                      <a:pPr algn="r" fontAlgn="b"/>
                      <a:r>
                        <a:rPr lang="en-US" sz="1800" u="none" strike="noStrike" dirty="0">
                          <a:effectLst/>
                          <a:latin typeface="Arial" pitchFamily="34" charset="0"/>
                          <a:cs typeface="Arial" pitchFamily="34" charset="0"/>
                        </a:rPr>
                        <a:t>18,135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c>
                  <a:txBody>
                    <a:bodyPr/>
                    <a:lstStyle/>
                    <a:p>
                      <a:pPr algn="r" fontAlgn="b"/>
                      <a:r>
                        <a:rPr lang="en-US" sz="1800" u="none" strike="noStrike" dirty="0">
                          <a:effectLst/>
                          <a:latin typeface="Arial" pitchFamily="34" charset="0"/>
                          <a:cs typeface="Arial" pitchFamily="34" charset="0"/>
                        </a:rPr>
                        <a:t>21,490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c>
                  <a:txBody>
                    <a:bodyPr/>
                    <a:lstStyle/>
                    <a:p>
                      <a:pPr algn="r" fontAlgn="b"/>
                      <a:r>
                        <a:rPr lang="en-US" sz="1800" u="none" strike="noStrike" dirty="0">
                          <a:effectLst/>
                          <a:latin typeface="Arial" pitchFamily="34" charset="0"/>
                          <a:cs typeface="Arial" pitchFamily="34" charset="0"/>
                        </a:rPr>
                        <a:t>22,887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c>
                  <a:txBody>
                    <a:bodyPr/>
                    <a:lstStyle/>
                    <a:p>
                      <a:pPr algn="r" fontAlgn="b"/>
                      <a:r>
                        <a:rPr lang="en-US" sz="1800" u="none" strike="noStrike" dirty="0">
                          <a:effectLst/>
                          <a:latin typeface="Arial" pitchFamily="34" charset="0"/>
                          <a:cs typeface="Arial" pitchFamily="34" charset="0"/>
                        </a:rPr>
                        <a:t>23,276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c>
                  <a:txBody>
                    <a:bodyPr/>
                    <a:lstStyle/>
                    <a:p>
                      <a:pPr algn="r" fontAlgn="b"/>
                      <a:r>
                        <a:rPr lang="en-US" sz="1800" u="none" strike="noStrike" dirty="0">
                          <a:effectLst/>
                          <a:latin typeface="Arial" pitchFamily="34" charset="0"/>
                          <a:cs typeface="Arial" pitchFamily="34" charset="0"/>
                        </a:rPr>
                        <a:t>23,392 </a:t>
                      </a:r>
                      <a:endParaRPr lang="en-US" sz="1800" b="1" i="0" u="none" strike="noStrike" dirty="0">
                        <a:solidFill>
                          <a:schemeClr val="tx2">
                            <a:lumMod val="50000"/>
                          </a:schemeClr>
                        </a:solidFill>
                        <a:effectLst/>
                        <a:latin typeface="Arial" pitchFamily="34" charset="0"/>
                        <a:cs typeface="Arial" pitchFamily="34" charset="0"/>
                      </a:endParaRPr>
                    </a:p>
                  </a:txBody>
                  <a:tcPr marT="45725" marB="45725" anchor="b">
                    <a:solidFill>
                      <a:schemeClr val="bg2">
                        <a:lumMod val="40000"/>
                        <a:lumOff val="60000"/>
                      </a:schemeClr>
                    </a:solidFill>
                  </a:tcPr>
                </a:tc>
              </a:tr>
            </a:tbl>
          </a:graphicData>
        </a:graphic>
      </p:graphicFrame>
      <p:sp>
        <p:nvSpPr>
          <p:cNvPr id="2" name="Slide Number Placeholder 1"/>
          <p:cNvSpPr>
            <a:spLocks noGrp="1"/>
          </p:cNvSpPr>
          <p:nvPr>
            <p:ph type="sldNum" sz="quarter" idx="10"/>
          </p:nvPr>
        </p:nvSpPr>
        <p:spPr/>
        <p:txBody>
          <a:bodyPr/>
          <a:lstStyle/>
          <a:p>
            <a:pPr>
              <a:defRPr/>
            </a:pPr>
            <a:fld id="{965EF3AF-077D-4AC4-90C3-844C3470ABA4}" type="slidenum">
              <a:rPr lang="en-US" smtClean="0">
                <a:solidFill>
                  <a:srgbClr val="FFFFFF"/>
                </a:solidFill>
              </a:rPr>
              <a:pPr>
                <a:defRPr/>
              </a:pPr>
              <a:t>27</a:t>
            </a:fld>
            <a:endParaRPr lang="en-US">
              <a:solidFill>
                <a:srgbClr val="FFFFFF"/>
              </a:solidFill>
            </a:endParaRPr>
          </a:p>
        </p:txBody>
      </p:sp>
    </p:spTree>
    <p:extLst>
      <p:ext uri="{BB962C8B-B14F-4D97-AF65-F5344CB8AC3E}">
        <p14:creationId xmlns:p14="http://schemas.microsoft.com/office/powerpoint/2010/main" val="452827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1981200" y="274638"/>
            <a:ext cx="8305800" cy="1143000"/>
          </a:xfrm>
        </p:spPr>
        <p:txBody>
          <a:bodyPr/>
          <a:lstStyle/>
          <a:p>
            <a:pPr eaLnBrk="1" hangingPunct="1"/>
            <a:r>
              <a:rPr lang="en-US" b="1" dirty="0" smtClean="0">
                <a:solidFill>
                  <a:schemeClr val="bg1"/>
                </a:solidFill>
                <a:latin typeface="Arial" charset="0"/>
                <a:cs typeface="Arial" charset="0"/>
              </a:rPr>
              <a:t/>
            </a:r>
            <a:br>
              <a:rPr lang="en-US" b="1" dirty="0" smtClean="0">
                <a:solidFill>
                  <a:schemeClr val="bg1"/>
                </a:solidFill>
                <a:latin typeface="Arial" charset="0"/>
                <a:cs typeface="Arial" charset="0"/>
              </a:rPr>
            </a:br>
            <a:r>
              <a:rPr lang="en-US" dirty="0" smtClean="0">
                <a:latin typeface="Arial" charset="0"/>
                <a:cs typeface="Arial" charset="0"/>
              </a:rPr>
              <a:t>Reserve Calculation @ 12/31/16</a:t>
            </a:r>
            <a:endParaRPr lang="en-US" b="1" dirty="0" smtClean="0">
              <a:latin typeface="Arial" charset="0"/>
              <a:cs typeface="Arial"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76549314"/>
              </p:ext>
            </p:extLst>
          </p:nvPr>
        </p:nvGraphicFramePr>
        <p:xfrm>
          <a:off x="1981200" y="1547020"/>
          <a:ext cx="7705726" cy="4206120"/>
        </p:xfrm>
        <a:graphic>
          <a:graphicData uri="http://schemas.openxmlformats.org/drawingml/2006/table">
            <a:tbl>
              <a:tblPr firstRow="1" bandRow="1">
                <a:tableStyleId>{35758FB7-9AC5-4552-8A53-C91805E547FA}</a:tableStyleId>
              </a:tblPr>
              <a:tblGrid>
                <a:gridCol w="1190625"/>
                <a:gridCol w="1751561"/>
                <a:gridCol w="2311718"/>
                <a:gridCol w="2451822"/>
              </a:tblGrid>
              <a:tr h="739100">
                <a:tc>
                  <a:txBody>
                    <a:bodyPr/>
                    <a:lstStyle/>
                    <a:p>
                      <a:pPr algn="ctr"/>
                      <a:r>
                        <a:rPr lang="en-US" sz="1800" dirty="0" smtClean="0">
                          <a:latin typeface="Arial" pitchFamily="34" charset="0"/>
                          <a:cs typeface="Arial" pitchFamily="34" charset="0"/>
                        </a:rPr>
                        <a:t>Accident</a:t>
                      </a:r>
                      <a:br>
                        <a:rPr lang="en-US" sz="1800" dirty="0" smtClean="0">
                          <a:latin typeface="Arial" pitchFamily="34" charset="0"/>
                          <a:cs typeface="Arial" pitchFamily="34" charset="0"/>
                        </a:rPr>
                      </a:br>
                      <a:r>
                        <a:rPr lang="en-US" sz="1800" dirty="0" smtClean="0">
                          <a:latin typeface="Arial" pitchFamily="34" charset="0"/>
                          <a:cs typeface="Arial" pitchFamily="34" charset="0"/>
                        </a:rPr>
                        <a:t>Year</a:t>
                      </a:r>
                      <a:endParaRPr lang="en-US" sz="1800" dirty="0">
                        <a:solidFill>
                          <a:schemeClr val="bg1"/>
                        </a:solidFill>
                        <a:latin typeface="Arial" pitchFamily="34" charset="0"/>
                        <a:cs typeface="Arial" pitchFamily="34" charset="0"/>
                      </a:endParaRPr>
                    </a:p>
                  </a:txBody>
                  <a:tcPr marT="45714" marB="45714" anchor="b">
                    <a:solidFill>
                      <a:schemeClr val="accent1"/>
                    </a:solidFill>
                  </a:tcPr>
                </a:tc>
                <a:tc>
                  <a:txBody>
                    <a:bodyPr/>
                    <a:lstStyle/>
                    <a:p>
                      <a:pPr algn="ctr"/>
                      <a:r>
                        <a:rPr lang="en-US" sz="1800" dirty="0" smtClean="0">
                          <a:latin typeface="Arial" pitchFamily="34" charset="0"/>
                          <a:cs typeface="Arial" pitchFamily="34" charset="0"/>
                        </a:rPr>
                        <a:t>Cumulative Paid </a:t>
                      </a:r>
                      <a:br>
                        <a:rPr lang="en-US" sz="1800" dirty="0" smtClean="0">
                          <a:latin typeface="Arial" pitchFamily="34" charset="0"/>
                          <a:cs typeface="Arial" pitchFamily="34" charset="0"/>
                        </a:rPr>
                      </a:br>
                      <a:r>
                        <a:rPr lang="en-US" sz="1800" dirty="0" smtClean="0">
                          <a:latin typeface="Arial" pitchFamily="34" charset="0"/>
                          <a:cs typeface="Arial" pitchFamily="34" charset="0"/>
                        </a:rPr>
                        <a:t>at</a:t>
                      </a:r>
                      <a:r>
                        <a:rPr lang="en-US" sz="1800" baseline="0" dirty="0" smtClean="0">
                          <a:latin typeface="Arial" pitchFamily="34" charset="0"/>
                          <a:cs typeface="Arial" pitchFamily="34" charset="0"/>
                        </a:rPr>
                        <a:t> 12/31/16</a:t>
                      </a:r>
                      <a:endParaRPr lang="en-US" sz="1800" dirty="0">
                        <a:solidFill>
                          <a:schemeClr val="bg1"/>
                        </a:solidFill>
                        <a:latin typeface="Arial" pitchFamily="34" charset="0"/>
                        <a:cs typeface="Arial" pitchFamily="34" charset="0"/>
                      </a:endParaRPr>
                    </a:p>
                  </a:txBody>
                  <a:tcPr marT="45714" marB="45714" anchor="b">
                    <a:solidFill>
                      <a:schemeClr val="accent1"/>
                    </a:solidFill>
                  </a:tcPr>
                </a:tc>
                <a:tc>
                  <a:txBody>
                    <a:bodyPr/>
                    <a:lstStyle/>
                    <a:p>
                      <a:pPr algn="ctr"/>
                      <a:r>
                        <a:rPr lang="en-US" sz="1800" dirty="0" smtClean="0">
                          <a:solidFill>
                            <a:schemeClr val="lt1"/>
                          </a:solidFill>
                          <a:latin typeface="Arial" pitchFamily="34" charset="0"/>
                          <a:cs typeface="Arial" pitchFamily="34" charset="0"/>
                        </a:rPr>
                        <a:t>Selected</a:t>
                      </a:r>
                      <a:r>
                        <a:rPr lang="en-US" sz="1800" baseline="0" dirty="0" smtClean="0">
                          <a:solidFill>
                            <a:schemeClr val="lt1"/>
                          </a:solidFill>
                          <a:latin typeface="Arial" pitchFamily="34" charset="0"/>
                          <a:cs typeface="Arial" pitchFamily="34" charset="0"/>
                        </a:rPr>
                        <a:t> Ultimate Losses</a:t>
                      </a:r>
                      <a:endParaRPr lang="en-US" sz="1800" dirty="0">
                        <a:solidFill>
                          <a:schemeClr val="bg1"/>
                        </a:solidFill>
                        <a:latin typeface="Arial" pitchFamily="34" charset="0"/>
                        <a:cs typeface="Arial" pitchFamily="34" charset="0"/>
                      </a:endParaRPr>
                    </a:p>
                  </a:txBody>
                  <a:tcPr marT="45714" marB="45714" anchor="b">
                    <a:solidFill>
                      <a:schemeClr val="accent1"/>
                    </a:solidFill>
                  </a:tcPr>
                </a:tc>
                <a:tc>
                  <a:txBody>
                    <a:bodyPr/>
                    <a:lstStyle/>
                    <a:p>
                      <a:pPr algn="ctr"/>
                      <a:r>
                        <a:rPr lang="en-US" sz="1800" dirty="0" smtClean="0">
                          <a:solidFill>
                            <a:schemeClr val="lt1"/>
                          </a:solidFill>
                          <a:latin typeface="Arial" pitchFamily="34" charset="0"/>
                          <a:cs typeface="Arial" pitchFamily="34" charset="0"/>
                        </a:rPr>
                        <a:t>Reserves</a:t>
                      </a:r>
                      <a:r>
                        <a:rPr lang="en-US" sz="1800" baseline="0" dirty="0" smtClean="0">
                          <a:solidFill>
                            <a:schemeClr val="lt1"/>
                          </a:solidFill>
                          <a:latin typeface="Arial" pitchFamily="34" charset="0"/>
                          <a:cs typeface="Arial" pitchFamily="34" charset="0"/>
                        </a:rPr>
                        <a:t> = Ultimate – Cumulative Paid</a:t>
                      </a:r>
                      <a:endParaRPr lang="en-US" sz="1800" dirty="0">
                        <a:solidFill>
                          <a:schemeClr val="bg1"/>
                        </a:solidFill>
                        <a:latin typeface="Arial" pitchFamily="34" charset="0"/>
                        <a:cs typeface="Arial" pitchFamily="34" charset="0"/>
                      </a:endParaRPr>
                    </a:p>
                  </a:txBody>
                  <a:tcPr marT="45714" marB="45714" anchor="b">
                    <a:solidFill>
                      <a:schemeClr val="accent1"/>
                    </a:solidFill>
                  </a:tcPr>
                </a:tc>
              </a:tr>
              <a:tr h="345190">
                <a:tc>
                  <a:txBody>
                    <a:bodyPr/>
                    <a:lstStyle/>
                    <a:p>
                      <a:pPr algn="ctr"/>
                      <a:r>
                        <a:rPr lang="en-US" sz="1800" dirty="0" smtClean="0">
                          <a:latin typeface="Arial" pitchFamily="34" charset="0"/>
                          <a:cs typeface="Arial" pitchFamily="34" charset="0"/>
                        </a:rPr>
                        <a:t>2009</a:t>
                      </a:r>
                      <a:endParaRPr lang="en-US" sz="1800" dirty="0" smtClean="0">
                        <a:solidFill>
                          <a:schemeClr val="tx2">
                            <a:lumMod val="50000"/>
                          </a:schemeClr>
                        </a:solidFill>
                        <a:latin typeface="Arial" pitchFamily="34" charset="0"/>
                        <a:cs typeface="Arial" pitchFamily="34" charset="0"/>
                      </a:endParaRPr>
                    </a:p>
                  </a:txBody>
                  <a:tcPr marT="45714" marB="45714" anchor="b"/>
                </a:tc>
                <a:tc>
                  <a:txBody>
                    <a:bodyPr/>
                    <a:lstStyle/>
                    <a:p>
                      <a:pPr algn="ctr" fontAlgn="b"/>
                      <a:r>
                        <a:rPr lang="en-US" sz="1800" u="none" strike="noStrike" dirty="0" smtClean="0">
                          <a:effectLst/>
                          <a:latin typeface="Arial" pitchFamily="34" charset="0"/>
                          <a:cs typeface="Arial" pitchFamily="34" charset="0"/>
                        </a:rPr>
                        <a:t>10,852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ctr" fontAlgn="b"/>
                      <a:r>
                        <a:rPr lang="en-US" sz="1800" u="none" strike="noStrike" dirty="0" smtClean="0">
                          <a:effectLst/>
                          <a:latin typeface="Arial" pitchFamily="34" charset="0"/>
                          <a:cs typeface="Arial" pitchFamily="34" charset="0"/>
                        </a:rPr>
                        <a:t>10,852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ctr" fontAlgn="b">
                        <a:tabLst/>
                      </a:pPr>
                      <a:r>
                        <a:rPr lang="en-US" sz="1800" b="0" i="0" u="none" strike="noStrike" dirty="0" smtClean="0">
                          <a:solidFill>
                            <a:schemeClr val="dk1"/>
                          </a:solidFill>
                          <a:effectLst/>
                          <a:latin typeface="Arial" pitchFamily="34" charset="0"/>
                          <a:cs typeface="Arial" pitchFamily="34" charset="0"/>
                        </a:rPr>
                        <a:t>0</a:t>
                      </a:r>
                      <a:endParaRPr lang="en-US" sz="1800" b="0" i="0" u="none" strike="noStrike" dirty="0">
                        <a:solidFill>
                          <a:schemeClr val="tx2">
                            <a:lumMod val="50000"/>
                          </a:schemeClr>
                        </a:solidFill>
                        <a:effectLst/>
                        <a:latin typeface="Arial" pitchFamily="34" charset="0"/>
                        <a:cs typeface="Arial" pitchFamily="34" charset="0"/>
                      </a:endParaRPr>
                    </a:p>
                  </a:txBody>
                  <a:tcPr marL="274320" marR="0" marT="0" marB="0" anchor="ctr"/>
                </a:tc>
              </a:tr>
              <a:tr h="345190">
                <a:tc>
                  <a:txBody>
                    <a:bodyPr/>
                    <a:lstStyle/>
                    <a:p>
                      <a:pPr algn="ctr"/>
                      <a:r>
                        <a:rPr lang="en-US" sz="1800" dirty="0" smtClean="0">
                          <a:latin typeface="Arial" pitchFamily="34" charset="0"/>
                          <a:cs typeface="Arial" pitchFamily="34" charset="0"/>
                        </a:rPr>
                        <a:t>2010</a:t>
                      </a:r>
                      <a:endParaRPr lang="en-US" sz="1800" dirty="0">
                        <a:solidFill>
                          <a:schemeClr val="tx2">
                            <a:lumMod val="50000"/>
                          </a:schemeClr>
                        </a:solidFill>
                        <a:latin typeface="Arial" pitchFamily="34" charset="0"/>
                        <a:cs typeface="Arial" pitchFamily="34" charset="0"/>
                      </a:endParaRPr>
                    </a:p>
                  </a:txBody>
                  <a:tcPr marT="45714" marB="45714" anchor="b"/>
                </a:tc>
                <a:tc>
                  <a:txBody>
                    <a:bodyPr/>
                    <a:lstStyle/>
                    <a:p>
                      <a:pPr algn="ctr" fontAlgn="b"/>
                      <a:r>
                        <a:rPr lang="en-US" sz="1800" u="none" strike="noStrike" dirty="0" smtClean="0">
                          <a:effectLst/>
                          <a:latin typeface="Arial" pitchFamily="34" charset="0"/>
                          <a:cs typeface="Arial" pitchFamily="34" charset="0"/>
                        </a:rPr>
                        <a:t>15,121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ctr" fontAlgn="b"/>
                      <a:r>
                        <a:rPr lang="en-US" sz="1800" u="none" strike="noStrike" dirty="0" smtClean="0">
                          <a:effectLst/>
                          <a:latin typeface="Arial" pitchFamily="34" charset="0"/>
                          <a:cs typeface="Arial" pitchFamily="34" charset="0"/>
                        </a:rPr>
                        <a:t>15,045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ctr" fontAlgn="b"/>
                      <a:r>
                        <a:rPr lang="en-US" sz="1800" b="0" i="0" u="none" strike="noStrike" dirty="0" smtClean="0">
                          <a:solidFill>
                            <a:schemeClr val="tx2">
                              <a:lumMod val="50000"/>
                            </a:schemeClr>
                          </a:solidFill>
                          <a:effectLst/>
                          <a:latin typeface="Arial" pitchFamily="34" charset="0"/>
                          <a:cs typeface="Arial" pitchFamily="34" charset="0"/>
                        </a:rPr>
                        <a:t>76</a:t>
                      </a:r>
                      <a:endParaRPr lang="en-US" sz="1800" b="0" i="0" u="none" strike="noStrike" dirty="0">
                        <a:solidFill>
                          <a:schemeClr val="tx2">
                            <a:lumMod val="50000"/>
                          </a:schemeClr>
                        </a:solidFill>
                        <a:effectLst/>
                        <a:latin typeface="Arial" pitchFamily="34" charset="0"/>
                        <a:cs typeface="Arial" pitchFamily="34" charset="0"/>
                      </a:endParaRPr>
                    </a:p>
                  </a:txBody>
                  <a:tcPr marL="274320" marR="0" marT="0" marB="0" anchor="ctr"/>
                </a:tc>
              </a:tr>
              <a:tr h="345190">
                <a:tc>
                  <a:txBody>
                    <a:bodyPr/>
                    <a:lstStyle/>
                    <a:p>
                      <a:pPr algn="ctr"/>
                      <a:r>
                        <a:rPr lang="en-US" sz="1800" dirty="0" smtClean="0">
                          <a:latin typeface="Arial" pitchFamily="34" charset="0"/>
                          <a:cs typeface="Arial" pitchFamily="34" charset="0"/>
                        </a:rPr>
                        <a:t>2011</a:t>
                      </a:r>
                      <a:endParaRPr lang="en-US" sz="1800" dirty="0" smtClean="0">
                        <a:solidFill>
                          <a:schemeClr val="tx2">
                            <a:lumMod val="50000"/>
                          </a:schemeClr>
                        </a:solidFill>
                        <a:latin typeface="Arial" pitchFamily="34" charset="0"/>
                        <a:cs typeface="Arial" pitchFamily="34" charset="0"/>
                      </a:endParaRPr>
                    </a:p>
                  </a:txBody>
                  <a:tcPr marT="45714" marB="45714" anchor="b"/>
                </a:tc>
                <a:tc>
                  <a:txBody>
                    <a:bodyPr/>
                    <a:lstStyle/>
                    <a:p>
                      <a:pPr algn="ctr" fontAlgn="b"/>
                      <a:r>
                        <a:rPr lang="en-US" sz="1800" u="none" strike="noStrike" dirty="0" smtClean="0">
                          <a:effectLst/>
                          <a:latin typeface="Arial" pitchFamily="34" charset="0"/>
                          <a:cs typeface="Arial" pitchFamily="34" charset="0"/>
                        </a:rPr>
                        <a:t>16,229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ctr" fontAlgn="b"/>
                      <a:r>
                        <a:rPr lang="en-US" sz="1800" u="none" strike="noStrike" dirty="0" smtClean="0">
                          <a:effectLst/>
                          <a:latin typeface="Arial" pitchFamily="34" charset="0"/>
                          <a:cs typeface="Arial" pitchFamily="34" charset="0"/>
                        </a:rPr>
                        <a:t>15,878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ctr" fontAlgn="b"/>
                      <a:r>
                        <a:rPr lang="en-US" sz="1800" b="0" i="0" u="none" strike="noStrike" dirty="0" smtClean="0">
                          <a:solidFill>
                            <a:schemeClr val="tx2">
                              <a:lumMod val="50000"/>
                            </a:schemeClr>
                          </a:solidFill>
                          <a:effectLst/>
                          <a:latin typeface="Arial" pitchFamily="34" charset="0"/>
                          <a:cs typeface="Arial" pitchFamily="34" charset="0"/>
                        </a:rPr>
                        <a:t>351</a:t>
                      </a:r>
                      <a:endParaRPr lang="en-US" sz="1800" b="0" i="0" u="none" strike="noStrike" dirty="0">
                        <a:solidFill>
                          <a:schemeClr val="tx2">
                            <a:lumMod val="50000"/>
                          </a:schemeClr>
                        </a:solidFill>
                        <a:effectLst/>
                        <a:latin typeface="Arial" pitchFamily="34" charset="0"/>
                        <a:cs typeface="Arial" pitchFamily="34" charset="0"/>
                      </a:endParaRPr>
                    </a:p>
                  </a:txBody>
                  <a:tcPr marL="274320" marR="0" marT="0" marB="0" anchor="ctr"/>
                </a:tc>
              </a:tr>
              <a:tr h="345190">
                <a:tc>
                  <a:txBody>
                    <a:bodyPr/>
                    <a:lstStyle/>
                    <a:p>
                      <a:pPr algn="ctr"/>
                      <a:r>
                        <a:rPr lang="en-US" sz="1800" dirty="0" smtClean="0">
                          <a:latin typeface="Arial" pitchFamily="34" charset="0"/>
                          <a:cs typeface="Arial" pitchFamily="34" charset="0"/>
                        </a:rPr>
                        <a:t>2012</a:t>
                      </a:r>
                      <a:endParaRPr lang="en-US" sz="1800" dirty="0">
                        <a:solidFill>
                          <a:schemeClr val="tx2">
                            <a:lumMod val="50000"/>
                          </a:schemeClr>
                        </a:solidFill>
                        <a:latin typeface="Arial" pitchFamily="34" charset="0"/>
                        <a:cs typeface="Arial" pitchFamily="34" charset="0"/>
                      </a:endParaRPr>
                    </a:p>
                  </a:txBody>
                  <a:tcPr marT="45714" marB="45714" anchor="b"/>
                </a:tc>
                <a:tc>
                  <a:txBody>
                    <a:bodyPr/>
                    <a:lstStyle/>
                    <a:p>
                      <a:pPr algn="ctr" fontAlgn="b"/>
                      <a:r>
                        <a:rPr lang="en-US" sz="1800" u="none" strike="noStrike" dirty="0" smtClean="0">
                          <a:effectLst/>
                          <a:latin typeface="Arial" pitchFamily="34" charset="0"/>
                          <a:cs typeface="Arial" pitchFamily="34" charset="0"/>
                        </a:rPr>
                        <a:t>16,292</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ctr" fontAlgn="b"/>
                      <a:r>
                        <a:rPr lang="en-US" sz="1800" u="none" strike="noStrike" dirty="0" smtClean="0">
                          <a:effectLst/>
                          <a:latin typeface="Arial" pitchFamily="34" charset="0"/>
                          <a:cs typeface="Arial" pitchFamily="34" charset="0"/>
                        </a:rPr>
                        <a:t>14,967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ctr" fontAlgn="b"/>
                      <a:r>
                        <a:rPr lang="en-US" sz="1800" b="0" i="0" u="none" strike="noStrike" dirty="0" smtClean="0">
                          <a:solidFill>
                            <a:schemeClr val="tx2">
                              <a:lumMod val="50000"/>
                            </a:schemeClr>
                          </a:solidFill>
                          <a:effectLst/>
                          <a:latin typeface="Arial" pitchFamily="34" charset="0"/>
                          <a:cs typeface="Arial" pitchFamily="34" charset="0"/>
                        </a:rPr>
                        <a:t>1,325</a:t>
                      </a:r>
                      <a:endParaRPr lang="en-US" sz="1800" b="0" i="0" u="none" strike="noStrike" dirty="0">
                        <a:solidFill>
                          <a:schemeClr val="tx2">
                            <a:lumMod val="50000"/>
                          </a:schemeClr>
                        </a:solidFill>
                        <a:effectLst/>
                        <a:latin typeface="Arial" pitchFamily="34" charset="0"/>
                        <a:cs typeface="Arial" pitchFamily="34" charset="0"/>
                      </a:endParaRPr>
                    </a:p>
                  </a:txBody>
                  <a:tcPr marL="274320" marR="0" marT="0" marB="0" anchor="ctr"/>
                </a:tc>
              </a:tr>
              <a:tr h="345190">
                <a:tc>
                  <a:txBody>
                    <a:bodyPr/>
                    <a:lstStyle/>
                    <a:p>
                      <a:pPr algn="ctr"/>
                      <a:r>
                        <a:rPr lang="en-US" sz="1800" dirty="0" smtClean="0">
                          <a:latin typeface="Arial" pitchFamily="34" charset="0"/>
                          <a:cs typeface="Arial" pitchFamily="34" charset="0"/>
                        </a:rPr>
                        <a:t>2013</a:t>
                      </a:r>
                      <a:endParaRPr lang="en-US" sz="1800" dirty="0">
                        <a:solidFill>
                          <a:schemeClr val="tx2">
                            <a:lumMod val="50000"/>
                          </a:schemeClr>
                        </a:solidFill>
                        <a:latin typeface="Arial" pitchFamily="34" charset="0"/>
                        <a:cs typeface="Arial" pitchFamily="34" charset="0"/>
                      </a:endParaRPr>
                    </a:p>
                  </a:txBody>
                  <a:tcPr marT="45714" marB="45714" anchor="b"/>
                </a:tc>
                <a:tc>
                  <a:txBody>
                    <a:bodyPr/>
                    <a:lstStyle/>
                    <a:p>
                      <a:pPr algn="ctr" fontAlgn="b"/>
                      <a:r>
                        <a:rPr lang="en-US" sz="1800" u="none" strike="noStrike" dirty="0" smtClean="0">
                          <a:effectLst/>
                          <a:latin typeface="Arial" pitchFamily="34" charset="0"/>
                          <a:cs typeface="Arial" pitchFamily="34" charset="0"/>
                        </a:rPr>
                        <a:t>19,896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ctr" fontAlgn="b"/>
                      <a:r>
                        <a:rPr lang="en-US" sz="1800" u="none" strike="noStrike" dirty="0" smtClean="0">
                          <a:effectLst/>
                          <a:latin typeface="Arial" pitchFamily="34" charset="0"/>
                          <a:cs typeface="Arial" pitchFamily="34" charset="0"/>
                        </a:rPr>
                        <a:t>15,425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marL="0" marR="0" indent="0" algn="ctr" defTabSz="914400" rtl="0" eaLnBrk="1" fontAlgn="b" latinLnBrk="0" hangingPunct="1">
                        <a:lnSpc>
                          <a:spcPct val="100000"/>
                        </a:lnSpc>
                        <a:spcBef>
                          <a:spcPts val="0"/>
                        </a:spcBef>
                        <a:spcAft>
                          <a:spcPts val="0"/>
                        </a:spcAft>
                        <a:buClrTx/>
                        <a:buSzTx/>
                        <a:buFontTx/>
                        <a:buNone/>
                        <a:tabLst>
                          <a:tab pos="2286000" algn="l"/>
                        </a:tabLst>
                        <a:defRPr/>
                      </a:pPr>
                      <a:r>
                        <a:rPr lang="en-US" sz="1800" b="0" i="0" u="none" strike="noStrike" dirty="0" smtClean="0">
                          <a:solidFill>
                            <a:schemeClr val="tx2">
                              <a:lumMod val="50000"/>
                            </a:schemeClr>
                          </a:solidFill>
                          <a:effectLst/>
                          <a:latin typeface="Arial" pitchFamily="34" charset="0"/>
                          <a:cs typeface="Arial" pitchFamily="34" charset="0"/>
                        </a:rPr>
                        <a:t>4,471</a:t>
                      </a:r>
                    </a:p>
                  </a:txBody>
                  <a:tcPr marL="274320" marR="0" marT="0" marB="0" anchor="ctr"/>
                </a:tc>
              </a:tr>
              <a:tr h="345190">
                <a:tc>
                  <a:txBody>
                    <a:bodyPr/>
                    <a:lstStyle/>
                    <a:p>
                      <a:pPr algn="ctr"/>
                      <a:r>
                        <a:rPr lang="en-US" sz="1800" dirty="0" smtClean="0">
                          <a:latin typeface="Arial" pitchFamily="34" charset="0"/>
                          <a:cs typeface="Arial" pitchFamily="34" charset="0"/>
                        </a:rPr>
                        <a:t>2014</a:t>
                      </a:r>
                      <a:endParaRPr lang="en-US" sz="1800" dirty="0">
                        <a:solidFill>
                          <a:schemeClr val="tx2">
                            <a:lumMod val="50000"/>
                          </a:schemeClr>
                        </a:solidFill>
                        <a:latin typeface="Arial" pitchFamily="34" charset="0"/>
                        <a:cs typeface="Arial" pitchFamily="34" charset="0"/>
                      </a:endParaRPr>
                    </a:p>
                  </a:txBody>
                  <a:tcPr marT="45714" marB="45714" anchor="b"/>
                </a:tc>
                <a:tc>
                  <a:txBody>
                    <a:bodyPr/>
                    <a:lstStyle/>
                    <a:p>
                      <a:pPr algn="ctr" fontAlgn="b"/>
                      <a:r>
                        <a:rPr lang="en-US" sz="1800" u="none" strike="noStrike" dirty="0" smtClean="0">
                          <a:effectLst/>
                          <a:latin typeface="Arial" pitchFamily="34" charset="0"/>
                          <a:cs typeface="Arial" pitchFamily="34" charset="0"/>
                        </a:rPr>
                        <a:t>22,900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ctr" fontAlgn="b"/>
                      <a:r>
                        <a:rPr lang="en-US" sz="1800" u="none" strike="noStrike" dirty="0" smtClean="0">
                          <a:effectLst/>
                          <a:latin typeface="Arial" pitchFamily="34" charset="0"/>
                          <a:cs typeface="Arial" pitchFamily="34" charset="0"/>
                        </a:rPr>
                        <a:t>11,836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b="0" i="0" u="none" strike="noStrike" dirty="0" smtClean="0">
                          <a:solidFill>
                            <a:schemeClr val="tx2">
                              <a:lumMod val="50000"/>
                            </a:schemeClr>
                          </a:solidFill>
                          <a:effectLst/>
                          <a:latin typeface="Arial" pitchFamily="34" charset="0"/>
                          <a:cs typeface="Arial" pitchFamily="34" charset="0"/>
                        </a:rPr>
                        <a:t>11,064</a:t>
                      </a:r>
                      <a:endParaRPr lang="en-US" sz="1800" b="0" i="0" u="none" strike="noStrike" dirty="0">
                        <a:solidFill>
                          <a:schemeClr val="tx2">
                            <a:lumMod val="50000"/>
                          </a:schemeClr>
                        </a:solidFill>
                        <a:effectLst/>
                        <a:latin typeface="Arial" pitchFamily="34" charset="0"/>
                        <a:cs typeface="Arial" pitchFamily="34" charset="0"/>
                      </a:endParaRPr>
                    </a:p>
                  </a:txBody>
                  <a:tcPr marL="274320" marR="0" marT="0" marB="0" anchor="ctr"/>
                </a:tc>
              </a:tr>
              <a:tr h="345190">
                <a:tc>
                  <a:txBody>
                    <a:bodyPr/>
                    <a:lstStyle/>
                    <a:p>
                      <a:pPr algn="ctr"/>
                      <a:r>
                        <a:rPr lang="en-US" sz="1800" u="none" dirty="0" smtClean="0">
                          <a:latin typeface="Arial" pitchFamily="34" charset="0"/>
                          <a:cs typeface="Arial" pitchFamily="34" charset="0"/>
                        </a:rPr>
                        <a:t>2015</a:t>
                      </a:r>
                      <a:endParaRPr lang="en-US" sz="1800" u="none" dirty="0">
                        <a:solidFill>
                          <a:schemeClr val="tx2">
                            <a:lumMod val="50000"/>
                          </a:schemeClr>
                        </a:solidFill>
                        <a:latin typeface="Arial" pitchFamily="34" charset="0"/>
                        <a:cs typeface="Arial" pitchFamily="34" charset="0"/>
                      </a:endParaRPr>
                    </a:p>
                  </a:txBody>
                  <a:tcPr marT="45714" marB="45714" anchor="b"/>
                </a:tc>
                <a:tc>
                  <a:txBody>
                    <a:bodyPr/>
                    <a:lstStyle/>
                    <a:p>
                      <a:pPr algn="ctr" fontAlgn="b"/>
                      <a:r>
                        <a:rPr lang="en-US" sz="1800" u="none" strike="noStrike" dirty="0" smtClean="0">
                          <a:effectLst/>
                          <a:latin typeface="Arial" pitchFamily="34" charset="0"/>
                          <a:cs typeface="Arial" pitchFamily="34" charset="0"/>
                        </a:rPr>
                        <a:t>21,705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ctr" fontAlgn="b"/>
                      <a:r>
                        <a:rPr lang="en-US" sz="1800" u="none" strike="noStrike" dirty="0" smtClean="0">
                          <a:effectLst/>
                          <a:latin typeface="Arial" pitchFamily="34" charset="0"/>
                          <a:cs typeface="Arial" pitchFamily="34" charset="0"/>
                        </a:rPr>
                        <a:t>5,609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ctr" fontAlgn="b"/>
                      <a:r>
                        <a:rPr lang="en-US" sz="1800" b="0" i="0" u="none" strike="noStrike" smtClean="0">
                          <a:solidFill>
                            <a:schemeClr val="tx2">
                              <a:lumMod val="50000"/>
                            </a:schemeClr>
                          </a:solidFill>
                          <a:effectLst/>
                          <a:latin typeface="Arial" pitchFamily="34" charset="0"/>
                          <a:cs typeface="Arial" pitchFamily="34" charset="0"/>
                        </a:rPr>
                        <a:t>16,096</a:t>
                      </a:r>
                      <a:endParaRPr lang="en-US" sz="1800" b="0" i="0" u="none" strike="noStrike" dirty="0">
                        <a:solidFill>
                          <a:schemeClr val="tx2">
                            <a:lumMod val="50000"/>
                          </a:schemeClr>
                        </a:solidFill>
                        <a:effectLst/>
                        <a:latin typeface="Arial" pitchFamily="34" charset="0"/>
                        <a:cs typeface="Arial" pitchFamily="34" charset="0"/>
                      </a:endParaRPr>
                    </a:p>
                  </a:txBody>
                  <a:tcPr marL="274320" marR="0" marT="0" marB="0" anchor="ctr"/>
                </a:tc>
              </a:tr>
              <a:tr h="345190">
                <a:tc>
                  <a:txBody>
                    <a:bodyPr/>
                    <a:lstStyle/>
                    <a:p>
                      <a:pPr algn="ctr"/>
                      <a:r>
                        <a:rPr lang="en-US" sz="1800" dirty="0" smtClean="0">
                          <a:latin typeface="Arial" pitchFamily="34" charset="0"/>
                          <a:cs typeface="Arial" pitchFamily="34" charset="0"/>
                        </a:rPr>
                        <a:t>2016</a:t>
                      </a:r>
                    </a:p>
                  </a:txBody>
                  <a:tcPr marT="45714" marB="45714" anchor="b"/>
                </a:tc>
                <a:tc>
                  <a:txBody>
                    <a:bodyPr/>
                    <a:lstStyle/>
                    <a:p>
                      <a:pPr algn="ctr" fontAlgn="b"/>
                      <a:r>
                        <a:rPr lang="en-US" sz="1800" u="none" strike="noStrike" dirty="0" smtClean="0">
                          <a:effectLst/>
                          <a:latin typeface="Arial" pitchFamily="34" charset="0"/>
                          <a:cs typeface="Arial" pitchFamily="34" charset="0"/>
                        </a:rPr>
                        <a:t>23,392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algn="ctr" fontAlgn="b"/>
                      <a:r>
                        <a:rPr lang="en-US" sz="1800" u="none" strike="noStrike" dirty="0" smtClean="0">
                          <a:effectLst/>
                          <a:latin typeface="Arial" pitchFamily="34" charset="0"/>
                          <a:cs typeface="Arial" pitchFamily="34" charset="0"/>
                        </a:rPr>
                        <a:t>1,406 </a:t>
                      </a:r>
                      <a:endParaRPr lang="en-US" sz="1800" b="0" i="0" u="none" strike="noStrike" dirty="0">
                        <a:solidFill>
                          <a:schemeClr val="tx2">
                            <a:lumMod val="50000"/>
                          </a:schemeClr>
                        </a:solidFill>
                        <a:effectLst/>
                        <a:latin typeface="Arial" pitchFamily="34" charset="0"/>
                        <a:cs typeface="Arial" pitchFamily="34" charset="0"/>
                      </a:endParaRPr>
                    </a:p>
                  </a:txBody>
                  <a:tcPr marT="45714" marB="45714"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b="0" i="0" u="none" strike="noStrike" dirty="0" smtClean="0">
                          <a:solidFill>
                            <a:schemeClr val="tx2">
                              <a:lumMod val="50000"/>
                            </a:schemeClr>
                          </a:solidFill>
                          <a:effectLst/>
                          <a:latin typeface="Arial" pitchFamily="34" charset="0"/>
                          <a:cs typeface="Arial" pitchFamily="34" charset="0"/>
                        </a:rPr>
                        <a:t>21,986</a:t>
                      </a:r>
                      <a:endParaRPr lang="en-US" sz="1800" b="0" i="0" u="none" strike="noStrike" dirty="0">
                        <a:solidFill>
                          <a:schemeClr val="tx2">
                            <a:lumMod val="50000"/>
                          </a:schemeClr>
                        </a:solidFill>
                        <a:effectLst/>
                        <a:latin typeface="Arial" pitchFamily="34" charset="0"/>
                        <a:cs typeface="Arial" pitchFamily="34" charset="0"/>
                      </a:endParaRPr>
                    </a:p>
                  </a:txBody>
                  <a:tcPr marL="274320" marR="0" marT="0" marB="0" anchor="ctr"/>
                </a:tc>
              </a:tr>
              <a:tr h="345190">
                <a:tc>
                  <a:txBody>
                    <a:bodyPr/>
                    <a:lstStyle/>
                    <a:p>
                      <a:pPr algn="ctr"/>
                      <a:r>
                        <a:rPr lang="en-US" sz="1800" b="1" dirty="0" smtClean="0">
                          <a:solidFill>
                            <a:schemeClr val="bg1"/>
                          </a:solidFill>
                          <a:latin typeface="Arial" pitchFamily="34" charset="0"/>
                          <a:cs typeface="Arial" pitchFamily="34" charset="0"/>
                        </a:rPr>
                        <a:t>Total</a:t>
                      </a:r>
                      <a:endParaRPr lang="en-US" sz="1800" b="1" dirty="0">
                        <a:solidFill>
                          <a:schemeClr val="bg1"/>
                        </a:solidFill>
                        <a:latin typeface="Arial" pitchFamily="34" charset="0"/>
                        <a:cs typeface="Arial" pitchFamily="34" charset="0"/>
                      </a:endParaRPr>
                    </a:p>
                  </a:txBody>
                  <a:tcPr marT="45714" marB="45714" anchor="b">
                    <a:solidFill>
                      <a:schemeClr val="accent1">
                        <a:lumMod val="90000"/>
                        <a:lumOff val="10000"/>
                      </a:schemeClr>
                    </a:solidFill>
                  </a:tcPr>
                </a:tc>
                <a:tc>
                  <a:txBody>
                    <a:bodyPr/>
                    <a:lstStyle/>
                    <a:p>
                      <a:pPr algn="ctr" fontAlgn="b"/>
                      <a:r>
                        <a:rPr lang="en-US" sz="1800" b="1" u="none" strike="noStrike" dirty="0" smtClean="0">
                          <a:solidFill>
                            <a:schemeClr val="bg1"/>
                          </a:solidFill>
                          <a:effectLst/>
                          <a:latin typeface="Arial" pitchFamily="34" charset="0"/>
                          <a:cs typeface="Arial" pitchFamily="34" charset="0"/>
                        </a:rPr>
                        <a:t>146,387 </a:t>
                      </a:r>
                      <a:endParaRPr lang="en-US" sz="1800" b="1" i="0" u="none" strike="noStrike" dirty="0">
                        <a:solidFill>
                          <a:schemeClr val="bg1"/>
                        </a:solidFill>
                        <a:effectLst/>
                        <a:latin typeface="Arial" pitchFamily="34" charset="0"/>
                        <a:cs typeface="Arial" pitchFamily="34" charset="0"/>
                      </a:endParaRPr>
                    </a:p>
                  </a:txBody>
                  <a:tcPr marT="45714" marB="45714" anchor="b">
                    <a:solidFill>
                      <a:schemeClr val="accent1">
                        <a:lumMod val="90000"/>
                        <a:lumOff val="10000"/>
                      </a:schemeClr>
                    </a:solidFill>
                  </a:tcPr>
                </a:tc>
                <a:tc>
                  <a:txBody>
                    <a:bodyPr/>
                    <a:lstStyle/>
                    <a:p>
                      <a:pPr algn="ctr" fontAlgn="b"/>
                      <a:r>
                        <a:rPr lang="en-US" sz="1800" b="1" u="none" strike="noStrike" dirty="0" smtClean="0">
                          <a:solidFill>
                            <a:schemeClr val="bg1"/>
                          </a:solidFill>
                          <a:effectLst/>
                          <a:latin typeface="Arial" pitchFamily="34" charset="0"/>
                          <a:cs typeface="Arial" pitchFamily="34" charset="0"/>
                        </a:rPr>
                        <a:t>91,018 </a:t>
                      </a:r>
                      <a:endParaRPr lang="en-US" sz="1800" b="1" i="0" u="none" strike="noStrike" dirty="0">
                        <a:solidFill>
                          <a:schemeClr val="bg1"/>
                        </a:solidFill>
                        <a:effectLst/>
                        <a:latin typeface="Arial" pitchFamily="34" charset="0"/>
                        <a:cs typeface="Arial" pitchFamily="34" charset="0"/>
                      </a:endParaRPr>
                    </a:p>
                  </a:txBody>
                  <a:tcPr marT="45714" marB="45714" anchor="b">
                    <a:solidFill>
                      <a:schemeClr val="accent1">
                        <a:lumMod val="90000"/>
                        <a:lumOff val="10000"/>
                      </a:schemeClr>
                    </a:solidFill>
                  </a:tcPr>
                </a:tc>
                <a:tc>
                  <a:txBody>
                    <a:bodyPr/>
                    <a:lstStyle/>
                    <a:p>
                      <a:pPr algn="ctr" fontAlgn="b"/>
                      <a:r>
                        <a:rPr lang="en-US" sz="1800" b="1" i="0" u="none" strike="noStrike" dirty="0" smtClean="0">
                          <a:solidFill>
                            <a:schemeClr val="bg1"/>
                          </a:solidFill>
                          <a:effectLst/>
                          <a:latin typeface="Arial" pitchFamily="34" charset="0"/>
                          <a:cs typeface="Arial" pitchFamily="34" charset="0"/>
                        </a:rPr>
                        <a:t>55,369</a:t>
                      </a:r>
                      <a:endParaRPr lang="en-US" sz="1800" b="1" i="0" u="none" strike="noStrike" dirty="0">
                        <a:solidFill>
                          <a:schemeClr val="bg1"/>
                        </a:solidFill>
                        <a:effectLst/>
                        <a:latin typeface="Arial" pitchFamily="34" charset="0"/>
                        <a:cs typeface="Arial" pitchFamily="34" charset="0"/>
                      </a:endParaRPr>
                    </a:p>
                  </a:txBody>
                  <a:tcPr marL="274320" marR="0" marT="0" marB="0" anchor="ctr">
                    <a:solidFill>
                      <a:schemeClr val="accent1">
                        <a:lumMod val="90000"/>
                        <a:lumOff val="10000"/>
                      </a:schemeClr>
                    </a:solidFill>
                  </a:tcPr>
                </a:tc>
              </a:tr>
            </a:tbl>
          </a:graphicData>
        </a:graphic>
      </p:graphicFrame>
      <p:sp>
        <p:nvSpPr>
          <p:cNvPr id="2" name="Slide Number Placeholder 1"/>
          <p:cNvSpPr>
            <a:spLocks noGrp="1"/>
          </p:cNvSpPr>
          <p:nvPr>
            <p:ph type="sldNum" sz="quarter" idx="10"/>
          </p:nvPr>
        </p:nvSpPr>
        <p:spPr/>
        <p:txBody>
          <a:bodyPr/>
          <a:lstStyle/>
          <a:p>
            <a:pPr>
              <a:defRPr/>
            </a:pPr>
            <a:fld id="{965EF3AF-077D-4AC4-90C3-844C3470ABA4}" type="slidenum">
              <a:rPr lang="en-US" smtClean="0">
                <a:solidFill>
                  <a:srgbClr val="FFFFFF"/>
                </a:solidFill>
              </a:rPr>
              <a:pPr>
                <a:defRPr/>
              </a:pPr>
              <a:t>28</a:t>
            </a:fld>
            <a:endParaRPr lang="en-US">
              <a:solidFill>
                <a:srgbClr val="FFFFFF"/>
              </a:solidFill>
            </a:endParaRPr>
          </a:p>
        </p:txBody>
      </p:sp>
    </p:spTree>
    <p:extLst>
      <p:ext uri="{BB962C8B-B14F-4D97-AF65-F5344CB8AC3E}">
        <p14:creationId xmlns:p14="http://schemas.microsoft.com/office/powerpoint/2010/main" val="256949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5"/>
          <p:cNvSpPr>
            <a:spLocks noGrp="1"/>
          </p:cNvSpPr>
          <p:nvPr>
            <p:ph type="sldNum" sz="quarter" idx="4294967295"/>
          </p:nvPr>
        </p:nvSpPr>
        <p:spPr>
          <a:xfrm>
            <a:off x="10134600" y="6375400"/>
            <a:ext cx="533400" cy="457200"/>
          </a:xfrm>
          <a:prstGeom prst="rect">
            <a:avLst/>
          </a:prstGeom>
          <a:noFill/>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tx1"/>
              </a:buClr>
              <a:buChar char="–"/>
              <a:defRPr sz="2000">
                <a:solidFill>
                  <a:schemeClr val="tx1"/>
                </a:solidFill>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57ABAB9-6093-408E-9280-D57FBEC41029}" type="slidenum">
              <a:rPr lang="en-US" altLang="en-US" sz="1400"/>
              <a:pPr>
                <a:spcBef>
                  <a:spcPct val="0"/>
                </a:spcBef>
                <a:buClrTx/>
                <a:buSzTx/>
                <a:buFontTx/>
                <a:buNone/>
              </a:pPr>
              <a:t>3</a:t>
            </a:fld>
            <a:endParaRPr lang="en-US" altLang="en-US" sz="1400"/>
          </a:p>
        </p:txBody>
      </p:sp>
      <p:sp>
        <p:nvSpPr>
          <p:cNvPr id="12291" name="Rectangle 2"/>
          <p:cNvSpPr>
            <a:spLocks noGrp="1" noChangeArrowheads="1"/>
          </p:cNvSpPr>
          <p:nvPr>
            <p:ph type="title"/>
          </p:nvPr>
        </p:nvSpPr>
        <p:spPr>
          <a:xfrm>
            <a:off x="609601" y="-152400"/>
            <a:ext cx="9448799" cy="1431925"/>
          </a:xfrm>
          <a:extLst>
            <a:ext uri="{91240B29-F687-4F45-9708-019B960494DF}">
              <a14:hiddenLine xmlns:a14="http://schemas.microsoft.com/office/drawing/2010/main" w="12700">
                <a:solidFill>
                  <a:schemeClr val="tx1"/>
                </a:solidFill>
                <a:miter lim="800000"/>
                <a:headEnd/>
                <a:tailEnd/>
              </a14:hiddenLine>
            </a:ext>
          </a:extLst>
        </p:spPr>
        <p:txBody>
          <a:bodyPr vert="horz" wrap="square" lIns="90463" tIns="44438" rIns="90463" bIns="44438" numCol="1" anchor="b" anchorCtr="0" compatLnSpc="1">
            <a:prstTxWarp prst="textNoShape">
              <a:avLst/>
            </a:prstTxWarp>
          </a:bodyPr>
          <a:lstStyle/>
          <a:p>
            <a:pPr eaLnBrk="1" hangingPunct="1"/>
            <a:r>
              <a:rPr lang="en-US" altLang="en-US" dirty="0" smtClean="0">
                <a:effectLst/>
              </a:rPr>
              <a:t>Terminology</a:t>
            </a:r>
          </a:p>
        </p:txBody>
      </p:sp>
      <p:sp>
        <p:nvSpPr>
          <p:cNvPr id="30723" name="Rectangle 3"/>
          <p:cNvSpPr>
            <a:spLocks noGrp="1" noChangeArrowheads="1"/>
          </p:cNvSpPr>
          <p:nvPr>
            <p:ph type="body" idx="1"/>
          </p:nvPr>
        </p:nvSpPr>
        <p:spPr>
          <a:extLst>
            <a:ext uri="{91240B29-F687-4F45-9708-019B960494DF}">
              <a14:hiddenLine xmlns:a14="http://schemas.microsoft.com/office/drawing/2010/main" w="12700">
                <a:solidFill>
                  <a:schemeClr val="tx1"/>
                </a:solidFill>
                <a:miter lim="800000"/>
                <a:headEnd/>
                <a:tailEnd/>
              </a14:hiddenLine>
            </a:ext>
          </a:extLst>
        </p:spPr>
        <p:txBody>
          <a:bodyPr vert="horz" wrap="square" lIns="90463" tIns="44438" rIns="90463" bIns="44438" numCol="1" anchor="t" anchorCtr="0" compatLnSpc="1">
            <a:prstTxWarp prst="textNoShape">
              <a:avLst/>
            </a:prstTxWarp>
          </a:bodyPr>
          <a:lstStyle/>
          <a:p>
            <a:pPr marL="0" indent="0">
              <a:buClr>
                <a:schemeClr val="tx1"/>
              </a:buClr>
              <a:buNone/>
              <a:defRPr/>
            </a:pPr>
            <a:endParaRPr lang="en-US" altLang="en-US" sz="1400" dirty="0"/>
          </a:p>
          <a:p>
            <a:pPr marL="0" indent="0">
              <a:buClr>
                <a:schemeClr val="tx1"/>
              </a:buClr>
              <a:buNone/>
              <a:defRPr/>
            </a:pPr>
            <a:r>
              <a:rPr lang="en-US" altLang="en-US" sz="2800" dirty="0" smtClean="0">
                <a:effectLst/>
              </a:rPr>
              <a:t>Reserves = Unpaid</a:t>
            </a:r>
          </a:p>
          <a:p>
            <a:pPr eaLnBrk="1" hangingPunct="1">
              <a:buClr>
                <a:schemeClr val="tx1"/>
              </a:buClr>
              <a:buFont typeface="Wingdings" panose="05000000000000000000" pitchFamily="2" charset="2"/>
              <a:buNone/>
              <a:defRPr/>
            </a:pPr>
            <a:r>
              <a:rPr lang="en-US" altLang="en-US" sz="2800" dirty="0" smtClean="0">
                <a:effectLst/>
              </a:rPr>
              <a:t>                = Liabilities </a:t>
            </a:r>
          </a:p>
          <a:p>
            <a:pPr eaLnBrk="1" hangingPunct="1">
              <a:buClr>
                <a:schemeClr val="tx1"/>
              </a:buClr>
              <a:buFont typeface="Wingdings" panose="05000000000000000000" pitchFamily="2" charset="2"/>
              <a:buNone/>
              <a:defRPr/>
            </a:pPr>
            <a:r>
              <a:rPr lang="en-US" altLang="en-US" sz="2800" dirty="0">
                <a:effectLst/>
              </a:rPr>
              <a:t>	</a:t>
            </a:r>
            <a:r>
              <a:rPr lang="en-US" altLang="en-US" sz="2800" dirty="0" smtClean="0">
                <a:effectLst/>
              </a:rPr>
              <a:t>	       = Outstanding</a:t>
            </a:r>
          </a:p>
          <a:p>
            <a:pPr eaLnBrk="1" hangingPunct="1">
              <a:buClr>
                <a:schemeClr val="tx1"/>
              </a:buClr>
              <a:buFont typeface="Wingdings" panose="05000000000000000000" pitchFamily="2" charset="2"/>
              <a:buNone/>
              <a:defRPr/>
            </a:pPr>
            <a:r>
              <a:rPr lang="en-US" altLang="en-US" sz="2800" dirty="0" smtClean="0">
                <a:effectLst/>
              </a:rPr>
              <a:t>                = Case Reserves + IBNR</a:t>
            </a:r>
          </a:p>
        </p:txBody>
      </p:sp>
    </p:spTree>
    <p:extLst>
      <p:ext uri="{BB962C8B-B14F-4D97-AF65-F5344CB8AC3E}">
        <p14:creationId xmlns:p14="http://schemas.microsoft.com/office/powerpoint/2010/main" val="12451332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30723">
                                            <p:txEl>
                                              <p:pRg st="1" end="1"/>
                                            </p:txEl>
                                          </p:spTgt>
                                        </p:tgtEl>
                                        <p:attrNameLst>
                                          <p:attrName>style.visibility</p:attrName>
                                        </p:attrNameLst>
                                      </p:cBhvr>
                                      <p:to>
                                        <p:strVal val="visible"/>
                                      </p:to>
                                    </p:set>
                                  </p:childTnLst>
                                </p:cTn>
                              </p:par>
                            </p:childTnLst>
                          </p:cTn>
                        </p:par>
                        <p:par>
                          <p:cTn id="7" fill="hold" nodeType="afterGroup">
                            <p:stCondLst>
                              <p:cond delay="1500"/>
                            </p:stCondLst>
                            <p:childTnLst>
                              <p:par>
                                <p:cTn id="8" presetID="1" presetClass="entr" presetSubtype="0" fill="hold" grpId="0" nodeType="afterEffect">
                                  <p:stCondLst>
                                    <p:cond delay="1000"/>
                                  </p:stCondLst>
                                  <p:childTnLst>
                                    <p:set>
                                      <p:cBhvr>
                                        <p:cTn id="9" dur="1" fill="hold">
                                          <p:stCondLst>
                                            <p:cond delay="499"/>
                                          </p:stCondLst>
                                        </p:cTn>
                                        <p:tgtEl>
                                          <p:spTgt spid="30723">
                                            <p:txEl>
                                              <p:pRg st="2" end="2"/>
                                            </p:txEl>
                                          </p:spTgt>
                                        </p:tgtEl>
                                        <p:attrNameLst>
                                          <p:attrName>style.visibility</p:attrName>
                                        </p:attrNameLst>
                                      </p:cBhvr>
                                      <p:to>
                                        <p:strVal val="visible"/>
                                      </p:to>
                                    </p:set>
                                  </p:childTnLst>
                                </p:cTn>
                              </p:par>
                            </p:childTnLst>
                          </p:cTn>
                        </p:par>
                        <p:par>
                          <p:cTn id="10" fill="hold" nodeType="afterGroup">
                            <p:stCondLst>
                              <p:cond delay="3000"/>
                            </p:stCondLst>
                            <p:childTnLst>
                              <p:par>
                                <p:cTn id="11" presetID="1" presetClass="entr" presetSubtype="0" fill="hold" grpId="0" nodeType="afterEffect">
                                  <p:stCondLst>
                                    <p:cond delay="1000"/>
                                  </p:stCondLst>
                                  <p:childTnLst>
                                    <p:set>
                                      <p:cBhvr>
                                        <p:cTn id="12" dur="1" fill="hold">
                                          <p:stCondLst>
                                            <p:cond delay="499"/>
                                          </p:stCondLst>
                                        </p:cTn>
                                        <p:tgtEl>
                                          <p:spTgt spid="30723">
                                            <p:txEl>
                                              <p:pRg st="3" end="3"/>
                                            </p:txEl>
                                          </p:spTgt>
                                        </p:tgtEl>
                                        <p:attrNameLst>
                                          <p:attrName>style.visibility</p:attrName>
                                        </p:attrNameLst>
                                      </p:cBhvr>
                                      <p:to>
                                        <p:strVal val="visible"/>
                                      </p:to>
                                    </p:set>
                                  </p:childTnLst>
                                </p:cTn>
                              </p:par>
                            </p:childTnLst>
                          </p:cTn>
                        </p:par>
                        <p:par>
                          <p:cTn id="13" fill="hold" nodeType="afterGroup">
                            <p:stCondLst>
                              <p:cond delay="4500"/>
                            </p:stCondLst>
                            <p:childTnLst>
                              <p:par>
                                <p:cTn id="14" presetID="1" presetClass="entr" presetSubtype="0" fill="hold" grpId="0" nodeType="afterEffect">
                                  <p:stCondLst>
                                    <p:cond delay="1000"/>
                                  </p:stCondLst>
                                  <p:childTnLst>
                                    <p:set>
                                      <p:cBhvr>
                                        <p:cTn id="15" dur="1" fill="hold">
                                          <p:stCondLst>
                                            <p:cond delay="499"/>
                                          </p:stCondLst>
                                        </p:cTn>
                                        <p:tgtEl>
                                          <p:spTgt spid="30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bldLvl="2" autoUpdateAnimBg="0" advAuto="100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pPr eaLnBrk="1" hangingPunct="1"/>
            <a:r>
              <a:rPr lang="en-US" b="1" dirty="0" smtClean="0">
                <a:latin typeface="Arial" charset="0"/>
                <a:cs typeface="Arial" charset="0"/>
              </a:rPr>
              <a:t>Components of a Reserve (unpaid losses)</a:t>
            </a:r>
          </a:p>
        </p:txBody>
      </p:sp>
      <p:sp>
        <p:nvSpPr>
          <p:cNvPr id="7171" name="Rectangle 3"/>
          <p:cNvSpPr>
            <a:spLocks noGrp="1" noChangeArrowheads="1"/>
          </p:cNvSpPr>
          <p:nvPr>
            <p:ph idx="1"/>
          </p:nvPr>
        </p:nvSpPr>
        <p:spPr>
          <a:xfrm>
            <a:off x="1114425" y="1828800"/>
            <a:ext cx="10001250" cy="4038600"/>
          </a:xfrm>
        </p:spPr>
        <p:txBody>
          <a:bodyPr/>
          <a:lstStyle/>
          <a:p>
            <a:pPr eaLnBrk="1" hangingPunct="1"/>
            <a:r>
              <a:rPr lang="en-US" sz="2800" b="1" dirty="0" smtClean="0">
                <a:latin typeface="Arial" charset="0"/>
                <a:cs typeface="Arial" charset="0"/>
              </a:rPr>
              <a:t>Case Reserves </a:t>
            </a:r>
            <a:r>
              <a:rPr lang="en-US" sz="2800" dirty="0" smtClean="0">
                <a:latin typeface="Arial" charset="0"/>
                <a:cs typeface="Arial" charset="0"/>
              </a:rPr>
              <a:t>estimated by Claim Adjusters</a:t>
            </a:r>
          </a:p>
          <a:p>
            <a:pPr eaLnBrk="1" hangingPunct="1"/>
            <a:endParaRPr lang="en-US" sz="2800" dirty="0">
              <a:latin typeface="Arial" charset="0"/>
              <a:cs typeface="Arial" charset="0"/>
            </a:endParaRPr>
          </a:p>
          <a:p>
            <a:pPr eaLnBrk="1" hangingPunct="1"/>
            <a:r>
              <a:rPr lang="en-US" sz="2800" b="1" dirty="0" smtClean="0">
                <a:latin typeface="Arial" charset="0"/>
                <a:cs typeface="Arial" charset="0"/>
              </a:rPr>
              <a:t>Incurred but not reported (“IBNR”) Reserves </a:t>
            </a:r>
            <a:r>
              <a:rPr lang="en-US" sz="2800" dirty="0" smtClean="0">
                <a:latin typeface="Arial" charset="0"/>
                <a:cs typeface="Arial" charset="0"/>
              </a:rPr>
              <a:t>estimated by Actuaries</a:t>
            </a:r>
          </a:p>
        </p:txBody>
      </p:sp>
      <p:sp>
        <p:nvSpPr>
          <p:cNvPr id="2" name="Slide Number Placeholder 1"/>
          <p:cNvSpPr>
            <a:spLocks noGrp="1"/>
          </p:cNvSpPr>
          <p:nvPr>
            <p:ph type="sldNum" sz="quarter" idx="10"/>
          </p:nvPr>
        </p:nvSpPr>
        <p:spPr/>
        <p:txBody>
          <a:bodyPr/>
          <a:lstStyle/>
          <a:p>
            <a:pPr>
              <a:defRPr/>
            </a:pPr>
            <a:fld id="{965EF3AF-077D-4AC4-90C3-844C3470ABA4}" type="slidenum">
              <a:rPr lang="en-US" smtClean="0">
                <a:solidFill>
                  <a:srgbClr val="FFFFFF"/>
                </a:solidFill>
              </a:rPr>
              <a:pPr>
                <a:defRPr/>
              </a:pPr>
              <a:t>4</a:t>
            </a:fld>
            <a:endParaRPr lang="en-US">
              <a:solidFill>
                <a:srgbClr val="FFFFFF"/>
              </a:solidFill>
            </a:endParaRPr>
          </a:p>
        </p:txBody>
      </p:sp>
    </p:spTree>
    <p:extLst>
      <p:ext uri="{BB962C8B-B14F-4D97-AF65-F5344CB8AC3E}">
        <p14:creationId xmlns:p14="http://schemas.microsoft.com/office/powerpoint/2010/main" val="602918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09601" y="381000"/>
            <a:ext cx="11315700" cy="863600"/>
          </a:xfrm>
        </p:spPr>
        <p:txBody>
          <a:bodyPr/>
          <a:lstStyle/>
          <a:p>
            <a:pPr eaLnBrk="1" hangingPunct="1"/>
            <a:r>
              <a:rPr lang="en-US" b="1" dirty="0" smtClean="0">
                <a:latin typeface="Arial" charset="0"/>
                <a:cs typeface="Arial" charset="0"/>
              </a:rPr>
              <a:t>Case Reserve Basics</a:t>
            </a:r>
          </a:p>
        </p:txBody>
      </p:sp>
      <p:sp>
        <p:nvSpPr>
          <p:cNvPr id="8195" name="Rectangle 3"/>
          <p:cNvSpPr>
            <a:spLocks noGrp="1" noChangeArrowheads="1"/>
          </p:cNvSpPr>
          <p:nvPr>
            <p:ph idx="1"/>
          </p:nvPr>
        </p:nvSpPr>
        <p:spPr>
          <a:xfrm>
            <a:off x="1071563" y="1244600"/>
            <a:ext cx="9139237" cy="4318000"/>
          </a:xfrm>
        </p:spPr>
        <p:txBody>
          <a:bodyPr/>
          <a:lstStyle/>
          <a:p>
            <a:pPr eaLnBrk="1" hangingPunct="1"/>
            <a:r>
              <a:rPr lang="en-US" sz="2800" dirty="0" smtClean="0">
                <a:latin typeface="Arial" charset="0"/>
                <a:cs typeface="Arial" charset="0"/>
              </a:rPr>
              <a:t>Estimated by a claim adjuster</a:t>
            </a:r>
          </a:p>
          <a:p>
            <a:pPr marL="0" indent="0" eaLnBrk="1" hangingPunct="1">
              <a:buNone/>
            </a:pPr>
            <a:endParaRPr lang="en-US" sz="2800" dirty="0" smtClean="0">
              <a:latin typeface="Arial" charset="0"/>
              <a:cs typeface="Arial" charset="0"/>
            </a:endParaRPr>
          </a:p>
          <a:p>
            <a:pPr eaLnBrk="1" hangingPunct="1"/>
            <a:r>
              <a:rPr lang="en-US" sz="2800" dirty="0" smtClean="0">
                <a:latin typeface="Arial" charset="0"/>
                <a:cs typeface="Arial" charset="0"/>
              </a:rPr>
              <a:t>Based on </a:t>
            </a:r>
            <a:r>
              <a:rPr lang="en-US" sz="2800" u="sng" dirty="0" smtClean="0">
                <a:latin typeface="Arial" charset="0"/>
                <a:cs typeface="Arial" charset="0"/>
              </a:rPr>
              <a:t>individual details</a:t>
            </a:r>
            <a:r>
              <a:rPr lang="en-US" sz="2800" dirty="0" smtClean="0">
                <a:latin typeface="Arial" charset="0"/>
                <a:cs typeface="Arial" charset="0"/>
              </a:rPr>
              <a:t> of </a:t>
            </a:r>
            <a:r>
              <a:rPr lang="en-US" sz="2800" dirty="0">
                <a:latin typeface="Arial" charset="0"/>
                <a:cs typeface="Arial" charset="0"/>
              </a:rPr>
              <a:t>a</a:t>
            </a:r>
            <a:r>
              <a:rPr lang="en-US" sz="2800" dirty="0" smtClean="0">
                <a:latin typeface="Arial" charset="0"/>
                <a:cs typeface="Arial" charset="0"/>
              </a:rPr>
              <a:t> known claim</a:t>
            </a:r>
          </a:p>
          <a:p>
            <a:pPr marL="0" indent="0" eaLnBrk="1" hangingPunct="1">
              <a:buNone/>
            </a:pPr>
            <a:endParaRPr lang="en-US" sz="2800" dirty="0" smtClean="0">
              <a:latin typeface="Arial" charset="0"/>
              <a:cs typeface="Arial" charset="0"/>
            </a:endParaRPr>
          </a:p>
          <a:p>
            <a:pPr eaLnBrk="1" hangingPunct="1"/>
            <a:r>
              <a:rPr lang="en-US" sz="2800" dirty="0" smtClean="0">
                <a:latin typeface="Arial" charset="0"/>
                <a:cs typeface="Arial" charset="0"/>
              </a:rPr>
              <a:t>Various reserving philosophies</a:t>
            </a:r>
          </a:p>
          <a:p>
            <a:pPr marL="914400" lvl="1" eaLnBrk="1" hangingPunct="1"/>
            <a:r>
              <a:rPr lang="en-US" sz="2400" dirty="0" smtClean="0">
                <a:latin typeface="Arial" charset="0"/>
                <a:cs typeface="Arial" charset="0"/>
              </a:rPr>
              <a:t>Most likely settlement value (mode)</a:t>
            </a:r>
          </a:p>
          <a:p>
            <a:pPr marL="914400" lvl="1" eaLnBrk="1" hangingPunct="1"/>
            <a:r>
              <a:rPr lang="en-US" sz="2400" dirty="0" smtClean="0">
                <a:latin typeface="Arial" charset="0"/>
                <a:cs typeface="Arial" charset="0"/>
              </a:rPr>
              <a:t>Expected value of settlement (mean)</a:t>
            </a:r>
          </a:p>
          <a:p>
            <a:pPr marL="914400" lvl="1" eaLnBrk="1" hangingPunct="1"/>
            <a:r>
              <a:rPr lang="en-US" sz="2400" dirty="0" smtClean="0">
                <a:latin typeface="Arial" charset="0"/>
                <a:cs typeface="Arial" charset="0"/>
              </a:rPr>
              <a:t>Etc.</a:t>
            </a:r>
          </a:p>
          <a:p>
            <a:pPr marL="639762" lvl="1" indent="0">
              <a:buNone/>
            </a:pPr>
            <a:endParaRPr lang="en-US" sz="2400" dirty="0">
              <a:latin typeface="Arial" charset="0"/>
              <a:cs typeface="Arial" charset="0"/>
            </a:endParaRPr>
          </a:p>
          <a:p>
            <a:pPr marL="0" lvl="1" indent="0">
              <a:buNone/>
            </a:pPr>
            <a:r>
              <a:rPr lang="en-US" sz="2800" dirty="0" smtClean="0">
                <a:latin typeface="Arial" charset="0"/>
                <a:cs typeface="Arial" charset="0"/>
              </a:rPr>
              <a:t>Reported Losses = Paid Losses + Case Reserves</a:t>
            </a:r>
            <a:endParaRPr lang="en-US" sz="2800" dirty="0">
              <a:latin typeface="Arial" charset="0"/>
              <a:cs typeface="Arial" charset="0"/>
            </a:endParaRPr>
          </a:p>
          <a:p>
            <a:pPr marL="639762" lvl="1" indent="0" eaLnBrk="1" hangingPunct="1">
              <a:buNone/>
            </a:pPr>
            <a:endParaRPr lang="en-US" sz="2400" dirty="0">
              <a:latin typeface="Arial" charset="0"/>
              <a:cs typeface="Arial" charset="0"/>
            </a:endParaRPr>
          </a:p>
        </p:txBody>
      </p:sp>
      <p:sp>
        <p:nvSpPr>
          <p:cNvPr id="2" name="Slide Number Placeholder 1"/>
          <p:cNvSpPr>
            <a:spLocks noGrp="1"/>
          </p:cNvSpPr>
          <p:nvPr>
            <p:ph type="sldNum" sz="quarter" idx="10"/>
          </p:nvPr>
        </p:nvSpPr>
        <p:spPr/>
        <p:txBody>
          <a:bodyPr/>
          <a:lstStyle/>
          <a:p>
            <a:pPr>
              <a:defRPr/>
            </a:pPr>
            <a:fld id="{965EF3AF-077D-4AC4-90C3-844C3470ABA4}" type="slidenum">
              <a:rPr lang="en-US" smtClean="0">
                <a:solidFill>
                  <a:srgbClr val="FFFFFF"/>
                </a:solidFill>
              </a:rPr>
              <a:pPr>
                <a:defRPr/>
              </a:pPr>
              <a:t>5</a:t>
            </a:fld>
            <a:endParaRPr lang="en-US">
              <a:solidFill>
                <a:srgbClr val="FFFFFF"/>
              </a:solidFill>
            </a:endParaRPr>
          </a:p>
        </p:txBody>
      </p:sp>
    </p:spTree>
    <p:extLst>
      <p:ext uri="{BB962C8B-B14F-4D97-AF65-F5344CB8AC3E}">
        <p14:creationId xmlns:p14="http://schemas.microsoft.com/office/powerpoint/2010/main" val="912269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pPr eaLnBrk="1" hangingPunct="1"/>
            <a:r>
              <a:rPr lang="en-US" b="1" dirty="0" smtClean="0">
                <a:latin typeface="Arial" charset="0"/>
                <a:cs typeface="Arial" charset="0"/>
              </a:rPr>
              <a:t>Hypothetical Claim</a:t>
            </a:r>
            <a:br>
              <a:rPr lang="en-US" b="1" dirty="0" smtClean="0">
                <a:latin typeface="Arial" charset="0"/>
                <a:cs typeface="Arial" charset="0"/>
              </a:rPr>
            </a:br>
            <a:r>
              <a:rPr lang="en-US" b="1" dirty="0" smtClean="0">
                <a:latin typeface="Arial" charset="0"/>
                <a:cs typeface="Arial" charset="0"/>
              </a:rPr>
              <a:t>Background</a:t>
            </a:r>
          </a:p>
        </p:txBody>
      </p:sp>
      <p:sp>
        <p:nvSpPr>
          <p:cNvPr id="10243" name="Rectangle 3"/>
          <p:cNvSpPr>
            <a:spLocks noGrp="1" noChangeArrowheads="1"/>
          </p:cNvSpPr>
          <p:nvPr>
            <p:ph idx="1"/>
          </p:nvPr>
        </p:nvSpPr>
        <p:spPr>
          <a:xfrm>
            <a:off x="1071563" y="1905000"/>
            <a:ext cx="9854742" cy="3733800"/>
          </a:xfrm>
        </p:spPr>
        <p:txBody>
          <a:bodyPr/>
          <a:lstStyle/>
          <a:p>
            <a:pPr marL="0" indent="0" eaLnBrk="1" hangingPunct="1">
              <a:buNone/>
            </a:pPr>
            <a:r>
              <a:rPr lang="en-US" sz="2800" b="1" dirty="0" smtClean="0">
                <a:latin typeface="Arial" charset="0"/>
                <a:cs typeface="Arial" charset="0"/>
              </a:rPr>
              <a:t>Auto liability insurance</a:t>
            </a:r>
          </a:p>
          <a:p>
            <a:pPr marL="0" indent="0" eaLnBrk="1" hangingPunct="1">
              <a:buNone/>
            </a:pPr>
            <a:endParaRPr lang="en-US" sz="2800" b="1" dirty="0" smtClean="0">
              <a:latin typeface="Arial" charset="0"/>
              <a:cs typeface="Arial" charset="0"/>
            </a:endParaRPr>
          </a:p>
          <a:p>
            <a:pPr eaLnBrk="1" hangingPunct="1"/>
            <a:r>
              <a:rPr lang="en-US" sz="2800" dirty="0" smtClean="0">
                <a:latin typeface="Arial" charset="0"/>
                <a:cs typeface="Arial" charset="0"/>
              </a:rPr>
              <a:t>Policy period: January 1, 2012 - December 31, 2012</a:t>
            </a:r>
          </a:p>
          <a:p>
            <a:pPr eaLnBrk="1" hangingPunct="1"/>
            <a:endParaRPr lang="en-US" sz="2800" dirty="0" smtClean="0">
              <a:latin typeface="Arial" charset="0"/>
              <a:cs typeface="Arial" charset="0"/>
            </a:endParaRPr>
          </a:p>
          <a:p>
            <a:pPr eaLnBrk="1" hangingPunct="1"/>
            <a:r>
              <a:rPr lang="en-US" sz="2800" dirty="0" smtClean="0">
                <a:latin typeface="Arial" charset="0"/>
                <a:cs typeface="Arial" charset="0"/>
              </a:rPr>
              <a:t>Accident date: December 14, 2012</a:t>
            </a:r>
          </a:p>
          <a:p>
            <a:pPr eaLnBrk="1" hangingPunct="1"/>
            <a:endParaRPr lang="en-US" sz="2800" dirty="0" smtClean="0">
              <a:latin typeface="Arial" charset="0"/>
              <a:cs typeface="Arial" charset="0"/>
            </a:endParaRPr>
          </a:p>
          <a:p>
            <a:pPr eaLnBrk="1" hangingPunct="1"/>
            <a:r>
              <a:rPr lang="en-US" sz="2800" dirty="0" smtClean="0">
                <a:latin typeface="Arial" charset="0"/>
                <a:cs typeface="Arial" charset="0"/>
              </a:rPr>
              <a:t>Date of claim report: January 15, 2013 </a:t>
            </a:r>
          </a:p>
        </p:txBody>
      </p:sp>
      <p:sp>
        <p:nvSpPr>
          <p:cNvPr id="2" name="Slide Number Placeholder 1"/>
          <p:cNvSpPr>
            <a:spLocks noGrp="1"/>
          </p:cNvSpPr>
          <p:nvPr>
            <p:ph type="sldNum" sz="quarter" idx="10"/>
          </p:nvPr>
        </p:nvSpPr>
        <p:spPr/>
        <p:txBody>
          <a:bodyPr/>
          <a:lstStyle/>
          <a:p>
            <a:pPr>
              <a:defRPr/>
            </a:pPr>
            <a:fld id="{965EF3AF-077D-4AC4-90C3-844C3470ABA4}" type="slidenum">
              <a:rPr lang="en-US" smtClean="0">
                <a:solidFill>
                  <a:srgbClr val="FFFFFF"/>
                </a:solidFill>
              </a:rPr>
              <a:pPr>
                <a:defRPr/>
              </a:pPr>
              <a:t>6</a:t>
            </a:fld>
            <a:endParaRPr lang="en-US">
              <a:solidFill>
                <a:srgbClr val="FFFFFF"/>
              </a:solidFill>
            </a:endParaRPr>
          </a:p>
        </p:txBody>
      </p:sp>
    </p:spTree>
    <p:extLst>
      <p:ext uri="{BB962C8B-B14F-4D97-AF65-F5344CB8AC3E}">
        <p14:creationId xmlns:p14="http://schemas.microsoft.com/office/powerpoint/2010/main" val="1925859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928688" y="381000"/>
            <a:ext cx="9053512" cy="1143000"/>
          </a:xfrm>
        </p:spPr>
        <p:txBody>
          <a:bodyPr/>
          <a:lstStyle/>
          <a:p>
            <a:pPr eaLnBrk="1" hangingPunct="1"/>
            <a:r>
              <a:rPr lang="en-US" b="1" dirty="0" smtClean="0">
                <a:latin typeface="Arial" charset="0"/>
                <a:cs typeface="Arial" charset="0"/>
              </a:rPr>
              <a:t>Hypothetical Claim</a:t>
            </a:r>
            <a:br>
              <a:rPr lang="en-US" b="1" dirty="0" smtClean="0">
                <a:latin typeface="Arial" charset="0"/>
                <a:cs typeface="Arial" charset="0"/>
              </a:rPr>
            </a:br>
            <a:r>
              <a:rPr lang="en-US" b="1" dirty="0" smtClean="0">
                <a:latin typeface="Arial" charset="0"/>
                <a:cs typeface="Arial" charset="0"/>
              </a:rPr>
              <a:t>Transactions – Part 1</a:t>
            </a:r>
          </a:p>
        </p:txBody>
      </p:sp>
      <p:graphicFrame>
        <p:nvGraphicFramePr>
          <p:cNvPr id="4" name="Table 3"/>
          <p:cNvGraphicFramePr>
            <a:graphicFrameLocks noGrp="1"/>
          </p:cNvGraphicFramePr>
          <p:nvPr>
            <p:extLst>
              <p:ext uri="{D42A27DB-BD31-4B8C-83A1-F6EECF244321}">
                <p14:modId xmlns:p14="http://schemas.microsoft.com/office/powerpoint/2010/main" val="3630365514"/>
              </p:ext>
            </p:extLst>
          </p:nvPr>
        </p:nvGraphicFramePr>
        <p:xfrm>
          <a:off x="928688" y="1625922"/>
          <a:ext cx="9701210" cy="4389036"/>
        </p:xfrm>
        <a:graphic>
          <a:graphicData uri="http://schemas.openxmlformats.org/drawingml/2006/table">
            <a:tbl>
              <a:tblPr firstRow="1" bandRow="1">
                <a:tableStyleId>{35758FB7-9AC5-4552-8A53-C91805E547FA}</a:tableStyleId>
              </a:tblPr>
              <a:tblGrid>
                <a:gridCol w="1278454"/>
                <a:gridCol w="4361783"/>
                <a:gridCol w="1203251"/>
                <a:gridCol w="1480312"/>
                <a:gridCol w="1377410"/>
              </a:tblGrid>
              <a:tr h="867038">
                <a:tc>
                  <a:txBody>
                    <a:bodyPr/>
                    <a:lstStyle/>
                    <a:p>
                      <a:pPr algn="ctr"/>
                      <a:r>
                        <a:rPr lang="en-US" sz="1800" dirty="0" smtClean="0">
                          <a:latin typeface="Arial" pitchFamily="34" charset="0"/>
                          <a:cs typeface="Arial" pitchFamily="34" charset="0"/>
                        </a:rPr>
                        <a:t>Date</a:t>
                      </a:r>
                      <a:endParaRPr lang="en-US" sz="1800" dirty="0">
                        <a:latin typeface="Arial" pitchFamily="34" charset="0"/>
                        <a:cs typeface="Arial" pitchFamily="34" charset="0"/>
                      </a:endParaRPr>
                    </a:p>
                  </a:txBody>
                  <a:tcPr marT="45713" marB="45713" anchor="b">
                    <a:solidFill>
                      <a:schemeClr val="accent1"/>
                    </a:solidFill>
                  </a:tcPr>
                </a:tc>
                <a:tc>
                  <a:txBody>
                    <a:bodyPr/>
                    <a:lstStyle/>
                    <a:p>
                      <a:pPr algn="l"/>
                      <a:r>
                        <a:rPr lang="en-US" sz="1800" dirty="0" smtClean="0">
                          <a:latin typeface="Arial" pitchFamily="34" charset="0"/>
                          <a:cs typeface="Arial" pitchFamily="34" charset="0"/>
                        </a:rPr>
                        <a:t>Transaction</a:t>
                      </a:r>
                      <a:endParaRPr lang="en-US" sz="1800" dirty="0">
                        <a:latin typeface="Arial" pitchFamily="34" charset="0"/>
                        <a:cs typeface="Arial" pitchFamily="34" charset="0"/>
                      </a:endParaRPr>
                    </a:p>
                  </a:txBody>
                  <a:tcPr marT="45713" marB="45713" anchor="b">
                    <a:solidFill>
                      <a:schemeClr val="accent1"/>
                    </a:solidFill>
                  </a:tcPr>
                </a:tc>
                <a:tc>
                  <a:txBody>
                    <a:bodyPr/>
                    <a:lstStyle/>
                    <a:p>
                      <a:pPr algn="r"/>
                      <a:r>
                        <a:rPr lang="en-US" sz="1800" dirty="0" smtClean="0">
                          <a:latin typeface="Arial" pitchFamily="34" charset="0"/>
                          <a:cs typeface="Arial" pitchFamily="34" charset="0"/>
                        </a:rPr>
                        <a:t>Reported Claim Value</a:t>
                      </a:r>
                      <a:endParaRPr lang="en-US" sz="1800" dirty="0">
                        <a:latin typeface="Arial" pitchFamily="34" charset="0"/>
                        <a:cs typeface="Arial" pitchFamily="34" charset="0"/>
                      </a:endParaRPr>
                    </a:p>
                  </a:txBody>
                  <a:tcPr marT="45713" marB="45713" anchor="b">
                    <a:solidFill>
                      <a:schemeClr val="accent1"/>
                    </a:solidFill>
                  </a:tcPr>
                </a:tc>
                <a:tc>
                  <a:txBody>
                    <a:bodyPr/>
                    <a:lstStyle/>
                    <a:p>
                      <a:pPr algn="r"/>
                      <a:r>
                        <a:rPr lang="en-US" sz="1800" dirty="0" smtClean="0">
                          <a:latin typeface="Arial" pitchFamily="34" charset="0"/>
                          <a:cs typeface="Arial" pitchFamily="34" charset="0"/>
                        </a:rPr>
                        <a:t>Cumulative</a:t>
                      </a:r>
                      <a:r>
                        <a:rPr lang="en-US" sz="1800" baseline="0" dirty="0" smtClean="0">
                          <a:latin typeface="Arial" pitchFamily="34" charset="0"/>
                          <a:cs typeface="Arial" pitchFamily="34" charset="0"/>
                        </a:rPr>
                        <a:t> Paid to Date</a:t>
                      </a:r>
                      <a:endParaRPr lang="en-US" sz="1800" dirty="0">
                        <a:latin typeface="Arial" pitchFamily="34" charset="0"/>
                        <a:cs typeface="Arial" pitchFamily="34" charset="0"/>
                      </a:endParaRPr>
                    </a:p>
                  </a:txBody>
                  <a:tcPr marT="45713" marB="45713" anchor="b">
                    <a:solidFill>
                      <a:schemeClr val="accent1"/>
                    </a:solidFill>
                  </a:tcPr>
                </a:tc>
                <a:tc>
                  <a:txBody>
                    <a:bodyPr/>
                    <a:lstStyle/>
                    <a:p>
                      <a:pPr algn="r"/>
                      <a:r>
                        <a:rPr lang="en-US" sz="1800" dirty="0" smtClean="0">
                          <a:latin typeface="Arial" pitchFamily="34" charset="0"/>
                          <a:cs typeface="Arial" pitchFamily="34" charset="0"/>
                        </a:rPr>
                        <a:t>Case Reserves</a:t>
                      </a:r>
                      <a:endParaRPr lang="en-US" sz="1800" dirty="0">
                        <a:latin typeface="Arial" pitchFamily="34" charset="0"/>
                        <a:cs typeface="Arial" pitchFamily="34" charset="0"/>
                      </a:endParaRPr>
                    </a:p>
                  </a:txBody>
                  <a:tcPr marT="45713" marB="45713" anchor="b">
                    <a:solidFill>
                      <a:schemeClr val="accent1"/>
                    </a:solidFill>
                  </a:tcPr>
                </a:tc>
              </a:tr>
              <a:tr h="606923">
                <a:tc>
                  <a:txBody>
                    <a:bodyPr/>
                    <a:lstStyle/>
                    <a:p>
                      <a:pPr algn="ctr"/>
                      <a:r>
                        <a:rPr lang="en-US" sz="1800" dirty="0" smtClean="0">
                          <a:latin typeface="Arial" pitchFamily="34" charset="0"/>
                          <a:cs typeface="Arial" pitchFamily="34" charset="0"/>
                        </a:rPr>
                        <a:t>Jan. 15, 2013</a:t>
                      </a:r>
                      <a:endParaRPr lang="en-US" sz="1800" dirty="0" smtClean="0">
                        <a:solidFill>
                          <a:sysClr val="windowText" lastClr="000000"/>
                        </a:solidFill>
                        <a:latin typeface="Arial" pitchFamily="34" charset="0"/>
                        <a:cs typeface="Arial" pitchFamily="34" charset="0"/>
                      </a:endParaRPr>
                    </a:p>
                  </a:txBody>
                  <a:tcPr marT="45713" marB="45713" anchor="ctr"/>
                </a:tc>
                <a:tc>
                  <a:txBody>
                    <a:bodyPr/>
                    <a:lstStyle/>
                    <a:p>
                      <a:pPr algn="l"/>
                      <a:r>
                        <a:rPr lang="en-US" sz="1800" dirty="0" smtClean="0">
                          <a:latin typeface="Arial" pitchFamily="34" charset="0"/>
                          <a:cs typeface="Arial" pitchFamily="34" charset="0"/>
                        </a:rPr>
                        <a:t>Case reserve of $10,000 established</a:t>
                      </a:r>
                      <a:endParaRPr lang="en-US" sz="1800" dirty="0">
                        <a:solidFill>
                          <a:sysClr val="windowText" lastClr="000000"/>
                        </a:solidFill>
                        <a:latin typeface="Arial" pitchFamily="34" charset="0"/>
                        <a:cs typeface="Arial" pitchFamily="34" charset="0"/>
                      </a:endParaRPr>
                    </a:p>
                  </a:txBody>
                  <a:tcPr marT="45713" marB="45713" anchor="ctr"/>
                </a:tc>
                <a:tc>
                  <a:txBody>
                    <a:bodyPr/>
                    <a:lstStyle/>
                    <a:p>
                      <a:pPr algn="r"/>
                      <a:r>
                        <a:rPr lang="en-US" sz="1800" dirty="0" smtClean="0">
                          <a:latin typeface="Arial" pitchFamily="34" charset="0"/>
                          <a:cs typeface="Arial" pitchFamily="34" charset="0"/>
                        </a:rPr>
                        <a:t>$10,000</a:t>
                      </a:r>
                      <a:endParaRPr lang="en-US" sz="1800" dirty="0">
                        <a:solidFill>
                          <a:sysClr val="windowText" lastClr="000000"/>
                        </a:solidFill>
                        <a:latin typeface="Arial" pitchFamily="34" charset="0"/>
                        <a:cs typeface="Arial" pitchFamily="34" charset="0"/>
                      </a:endParaRPr>
                    </a:p>
                  </a:txBody>
                  <a:tcPr marT="45713" marB="45713" anchor="ctr"/>
                </a:tc>
                <a:tc>
                  <a:txBody>
                    <a:bodyPr/>
                    <a:lstStyle/>
                    <a:p>
                      <a:pPr algn="r"/>
                      <a:r>
                        <a:rPr lang="en-US" sz="1800" dirty="0" smtClean="0">
                          <a:latin typeface="Arial" pitchFamily="34" charset="0"/>
                          <a:cs typeface="Arial" pitchFamily="34" charset="0"/>
                        </a:rPr>
                        <a:t>$0</a:t>
                      </a:r>
                      <a:endParaRPr lang="en-US" sz="1800" dirty="0">
                        <a:solidFill>
                          <a:sysClr val="windowText" lastClr="000000"/>
                        </a:solidFill>
                        <a:latin typeface="Arial" pitchFamily="34" charset="0"/>
                        <a:cs typeface="Arial" pitchFamily="34" charset="0"/>
                      </a:endParaRPr>
                    </a:p>
                  </a:txBody>
                  <a:tcPr marT="45713" marB="45713" anchor="ctr"/>
                </a:tc>
                <a:tc>
                  <a:txBody>
                    <a:bodyPr/>
                    <a:lstStyle/>
                    <a:p>
                      <a:pPr algn="r"/>
                      <a:r>
                        <a:rPr lang="en-US" sz="1800" dirty="0" smtClean="0">
                          <a:solidFill>
                            <a:sysClr val="windowText" lastClr="000000"/>
                          </a:solidFill>
                          <a:latin typeface="Arial" pitchFamily="34" charset="0"/>
                          <a:cs typeface="Arial" pitchFamily="34" charset="0"/>
                        </a:rPr>
                        <a:t>$10,000</a:t>
                      </a:r>
                      <a:endParaRPr lang="en-US" sz="1800" dirty="0">
                        <a:solidFill>
                          <a:sysClr val="windowText" lastClr="000000"/>
                        </a:solidFill>
                        <a:latin typeface="Arial" pitchFamily="34" charset="0"/>
                        <a:cs typeface="Arial" pitchFamily="34" charset="0"/>
                      </a:endParaRPr>
                    </a:p>
                  </a:txBody>
                  <a:tcPr marT="45713" marB="45713" anchor="ctr"/>
                </a:tc>
              </a:tr>
              <a:tr h="606923">
                <a:tc>
                  <a:txBody>
                    <a:bodyPr/>
                    <a:lstStyle/>
                    <a:p>
                      <a:pPr algn="ctr"/>
                      <a:r>
                        <a:rPr lang="en-US" sz="1800" dirty="0" smtClean="0">
                          <a:latin typeface="Arial" pitchFamily="34" charset="0"/>
                          <a:cs typeface="Arial" pitchFamily="34" charset="0"/>
                        </a:rPr>
                        <a:t>Mar. 22,</a:t>
                      </a:r>
                      <a:r>
                        <a:rPr lang="en-US" sz="1800" baseline="0" dirty="0" smtClean="0">
                          <a:latin typeface="Arial" pitchFamily="34" charset="0"/>
                          <a:cs typeface="Arial" pitchFamily="34" charset="0"/>
                        </a:rPr>
                        <a:t> 2013</a:t>
                      </a:r>
                      <a:endParaRPr lang="en-US" sz="1800" dirty="0">
                        <a:solidFill>
                          <a:sysClr val="windowText" lastClr="000000"/>
                        </a:solidFill>
                        <a:latin typeface="Arial" pitchFamily="34" charset="0"/>
                        <a:cs typeface="Arial" pitchFamily="34" charset="0"/>
                      </a:endParaRPr>
                    </a:p>
                  </a:txBody>
                  <a:tcPr marT="45713" marB="45713" anchor="ctr"/>
                </a:tc>
                <a:tc>
                  <a:txBody>
                    <a:bodyPr/>
                    <a:lstStyle/>
                    <a:p>
                      <a:pPr algn="l"/>
                      <a:r>
                        <a:rPr lang="en-US" sz="1800" dirty="0" smtClean="0">
                          <a:latin typeface="Arial" pitchFamily="34" charset="0"/>
                          <a:cs typeface="Arial" pitchFamily="34" charset="0"/>
                        </a:rPr>
                        <a:t>$2,500 </a:t>
                      </a:r>
                      <a:r>
                        <a:rPr lang="en-US" sz="1800" baseline="0" dirty="0" smtClean="0">
                          <a:latin typeface="Arial" pitchFamily="34" charset="0"/>
                          <a:cs typeface="Arial" pitchFamily="34" charset="0"/>
                        </a:rPr>
                        <a:t>payment for medical costs</a:t>
                      </a:r>
                      <a:r>
                        <a:rPr lang="en-US" sz="1800" dirty="0" smtClean="0">
                          <a:latin typeface="Arial" pitchFamily="34" charset="0"/>
                          <a:cs typeface="Arial" pitchFamily="34" charset="0"/>
                        </a:rPr>
                        <a:t>;</a:t>
                      </a:r>
                    </a:p>
                    <a:p>
                      <a:pPr algn="l"/>
                      <a:r>
                        <a:rPr lang="en-US" sz="1800" dirty="0" smtClean="0">
                          <a:latin typeface="Arial" pitchFamily="34" charset="0"/>
                          <a:cs typeface="Arial" pitchFamily="34" charset="0"/>
                        </a:rPr>
                        <a:t>Case</a:t>
                      </a:r>
                      <a:r>
                        <a:rPr lang="en-US" sz="1800" baseline="0" dirty="0" smtClean="0">
                          <a:latin typeface="Arial" pitchFamily="34" charset="0"/>
                          <a:cs typeface="Arial" pitchFamily="34" charset="0"/>
                        </a:rPr>
                        <a:t> reserve reduced to $7,500</a:t>
                      </a:r>
                      <a:endParaRPr lang="en-US" sz="1800" dirty="0">
                        <a:solidFill>
                          <a:sysClr val="windowText" lastClr="000000"/>
                        </a:solidFill>
                        <a:latin typeface="Arial" pitchFamily="34" charset="0"/>
                        <a:cs typeface="Arial" pitchFamily="34" charset="0"/>
                      </a:endParaRPr>
                    </a:p>
                  </a:txBody>
                  <a:tcPr marT="45713" marB="45713" anchor="ctr"/>
                </a:tc>
                <a:tc>
                  <a:txBody>
                    <a:bodyPr/>
                    <a:lstStyle/>
                    <a:p>
                      <a:pPr algn="r"/>
                      <a:r>
                        <a:rPr lang="en-US" sz="1800" dirty="0" smtClean="0">
                          <a:latin typeface="Arial" pitchFamily="34" charset="0"/>
                          <a:cs typeface="Arial" pitchFamily="34" charset="0"/>
                        </a:rPr>
                        <a:t>$10,000</a:t>
                      </a:r>
                      <a:endParaRPr lang="en-US" sz="1800" dirty="0">
                        <a:solidFill>
                          <a:sysClr val="windowText" lastClr="000000"/>
                        </a:solidFill>
                        <a:latin typeface="Arial" pitchFamily="34" charset="0"/>
                        <a:cs typeface="Arial" pitchFamily="34" charset="0"/>
                      </a:endParaRPr>
                    </a:p>
                  </a:txBody>
                  <a:tcPr marT="45713" marB="45713" anchor="ctr"/>
                </a:tc>
                <a:tc>
                  <a:txBody>
                    <a:bodyPr/>
                    <a:lstStyle/>
                    <a:p>
                      <a:pPr algn="r"/>
                      <a:r>
                        <a:rPr lang="en-US" sz="1800" dirty="0" smtClean="0">
                          <a:latin typeface="Arial" pitchFamily="34" charset="0"/>
                          <a:cs typeface="Arial" pitchFamily="34" charset="0"/>
                        </a:rPr>
                        <a:t>$2,500</a:t>
                      </a:r>
                      <a:endParaRPr lang="en-US" sz="1800" dirty="0">
                        <a:solidFill>
                          <a:sysClr val="windowText" lastClr="000000"/>
                        </a:solidFill>
                        <a:latin typeface="Arial" pitchFamily="34" charset="0"/>
                        <a:cs typeface="Arial" pitchFamily="34" charset="0"/>
                      </a:endParaRPr>
                    </a:p>
                  </a:txBody>
                  <a:tcPr marT="45713" marB="45713" anchor="ctr"/>
                </a:tc>
                <a:tc>
                  <a:txBody>
                    <a:bodyPr/>
                    <a:lstStyle/>
                    <a:p>
                      <a:pPr algn="r"/>
                      <a:r>
                        <a:rPr lang="en-US" sz="1800" dirty="0" smtClean="0">
                          <a:solidFill>
                            <a:sysClr val="windowText" lastClr="000000"/>
                          </a:solidFill>
                          <a:latin typeface="Arial" pitchFamily="34" charset="0"/>
                          <a:cs typeface="Arial" pitchFamily="34" charset="0"/>
                        </a:rPr>
                        <a:t>$7,500</a:t>
                      </a:r>
                      <a:endParaRPr lang="en-US" sz="1800" dirty="0">
                        <a:solidFill>
                          <a:sysClr val="windowText" lastClr="000000"/>
                        </a:solidFill>
                        <a:latin typeface="Arial" pitchFamily="34" charset="0"/>
                        <a:cs typeface="Arial" pitchFamily="34" charset="0"/>
                      </a:endParaRPr>
                    </a:p>
                  </a:txBody>
                  <a:tcPr marT="45713" marB="45713" anchor="ctr"/>
                </a:tc>
              </a:tr>
              <a:tr h="631314">
                <a:tc>
                  <a:txBody>
                    <a:bodyPr/>
                    <a:lstStyle/>
                    <a:p>
                      <a:pPr algn="ctr"/>
                      <a:r>
                        <a:rPr lang="en-US" sz="1800" dirty="0" smtClean="0">
                          <a:latin typeface="Arial" pitchFamily="34" charset="0"/>
                          <a:cs typeface="Arial" pitchFamily="34" charset="0"/>
                        </a:rPr>
                        <a:t>Apr. 18, 2013</a:t>
                      </a:r>
                      <a:endParaRPr lang="en-US" sz="1800" dirty="0">
                        <a:solidFill>
                          <a:sysClr val="windowText" lastClr="000000"/>
                        </a:solidFill>
                        <a:latin typeface="Arial" pitchFamily="34" charset="0"/>
                        <a:cs typeface="Arial" pitchFamily="34" charset="0"/>
                      </a:endParaRPr>
                    </a:p>
                  </a:txBody>
                  <a:tcPr marT="45713" marB="45713" anchor="ctr"/>
                </a:tc>
                <a:tc>
                  <a:txBody>
                    <a:bodyPr/>
                    <a:lstStyle/>
                    <a:p>
                      <a:pPr algn="l"/>
                      <a:r>
                        <a:rPr lang="en-US" sz="1800" dirty="0" smtClean="0">
                          <a:latin typeface="Arial" pitchFamily="34" charset="0"/>
                          <a:cs typeface="Arial" pitchFamily="34" charset="0"/>
                        </a:rPr>
                        <a:t>$500</a:t>
                      </a:r>
                      <a:r>
                        <a:rPr lang="en-US" sz="1800" baseline="0" dirty="0" smtClean="0">
                          <a:latin typeface="Arial" pitchFamily="34" charset="0"/>
                          <a:cs typeface="Arial" pitchFamily="34" charset="0"/>
                        </a:rPr>
                        <a:t> payment to independent adjuster;</a:t>
                      </a:r>
                    </a:p>
                    <a:p>
                      <a:pPr algn="l"/>
                      <a:r>
                        <a:rPr lang="en-US" sz="1800" baseline="0" dirty="0" smtClean="0">
                          <a:latin typeface="Arial" pitchFamily="34" charset="0"/>
                          <a:cs typeface="Arial" pitchFamily="34" charset="0"/>
                        </a:rPr>
                        <a:t>No change to case reserve</a:t>
                      </a:r>
                      <a:endParaRPr lang="en-US" sz="1800" dirty="0">
                        <a:solidFill>
                          <a:sysClr val="windowText" lastClr="000000"/>
                        </a:solidFill>
                        <a:latin typeface="Arial" pitchFamily="34" charset="0"/>
                        <a:cs typeface="Arial" pitchFamily="34" charset="0"/>
                      </a:endParaRPr>
                    </a:p>
                  </a:txBody>
                  <a:tcPr marT="45713" marB="45713" anchor="ctr"/>
                </a:tc>
                <a:tc>
                  <a:txBody>
                    <a:bodyPr/>
                    <a:lstStyle/>
                    <a:p>
                      <a:pPr algn="r"/>
                      <a:r>
                        <a:rPr lang="en-US" sz="1800" dirty="0" smtClean="0">
                          <a:latin typeface="Arial" pitchFamily="34" charset="0"/>
                          <a:cs typeface="Arial" pitchFamily="34" charset="0"/>
                        </a:rPr>
                        <a:t>$10,500</a:t>
                      </a:r>
                      <a:endParaRPr lang="en-US" sz="1800" dirty="0">
                        <a:solidFill>
                          <a:sysClr val="windowText" lastClr="000000"/>
                        </a:solidFill>
                        <a:latin typeface="Arial" pitchFamily="34" charset="0"/>
                        <a:cs typeface="Arial" pitchFamily="34" charset="0"/>
                      </a:endParaRPr>
                    </a:p>
                  </a:txBody>
                  <a:tcPr marT="45713" marB="45713" anchor="ctr"/>
                </a:tc>
                <a:tc>
                  <a:txBody>
                    <a:bodyPr/>
                    <a:lstStyle/>
                    <a:p>
                      <a:pPr algn="r"/>
                      <a:r>
                        <a:rPr lang="en-US" sz="1800" dirty="0" smtClean="0">
                          <a:latin typeface="Arial" pitchFamily="34" charset="0"/>
                          <a:cs typeface="Arial" pitchFamily="34" charset="0"/>
                        </a:rPr>
                        <a:t>$3,000</a:t>
                      </a:r>
                      <a:endParaRPr lang="en-US" sz="1800" dirty="0">
                        <a:solidFill>
                          <a:sysClr val="windowText" lastClr="000000"/>
                        </a:solidFill>
                        <a:latin typeface="Arial" pitchFamily="34" charset="0"/>
                        <a:cs typeface="Arial" pitchFamily="34" charset="0"/>
                      </a:endParaRPr>
                    </a:p>
                  </a:txBody>
                  <a:tcPr marT="45713" marB="45713" anchor="ctr"/>
                </a:tc>
                <a:tc>
                  <a:txBody>
                    <a:bodyPr/>
                    <a:lstStyle/>
                    <a:p>
                      <a:pPr algn="r"/>
                      <a:r>
                        <a:rPr lang="en-US" sz="1800" dirty="0" smtClean="0">
                          <a:solidFill>
                            <a:sysClr val="windowText" lastClr="000000"/>
                          </a:solidFill>
                          <a:latin typeface="Arial" pitchFamily="34" charset="0"/>
                          <a:cs typeface="Arial" pitchFamily="34" charset="0"/>
                        </a:rPr>
                        <a:t>$7,500</a:t>
                      </a:r>
                      <a:endParaRPr lang="en-US" sz="1800" dirty="0">
                        <a:solidFill>
                          <a:sysClr val="windowText" lastClr="000000"/>
                        </a:solidFill>
                        <a:latin typeface="Arial" pitchFamily="34" charset="0"/>
                        <a:cs typeface="Arial" pitchFamily="34" charset="0"/>
                      </a:endParaRPr>
                    </a:p>
                  </a:txBody>
                  <a:tcPr marT="45713" marB="45713" anchor="ctr"/>
                </a:tc>
              </a:tr>
              <a:tr h="606923">
                <a:tc>
                  <a:txBody>
                    <a:bodyPr/>
                    <a:lstStyle/>
                    <a:p>
                      <a:pPr algn="ctr"/>
                      <a:r>
                        <a:rPr lang="en-US" sz="1800" dirty="0" smtClean="0">
                          <a:latin typeface="Arial" pitchFamily="34" charset="0"/>
                          <a:cs typeface="Arial" pitchFamily="34" charset="0"/>
                        </a:rPr>
                        <a:t>Oct. 14, 2014</a:t>
                      </a:r>
                      <a:endParaRPr lang="en-US" sz="1800" dirty="0">
                        <a:solidFill>
                          <a:sysClr val="windowText" lastClr="000000"/>
                        </a:solidFill>
                        <a:latin typeface="Arial" pitchFamily="34" charset="0"/>
                        <a:cs typeface="Arial" pitchFamily="34" charset="0"/>
                      </a:endParaRPr>
                    </a:p>
                  </a:txBody>
                  <a:tcPr marT="45713" marB="45713" anchor="ctr"/>
                </a:tc>
                <a:tc>
                  <a:txBody>
                    <a:bodyPr/>
                    <a:lstStyle/>
                    <a:p>
                      <a:pPr algn="l"/>
                      <a:r>
                        <a:rPr lang="en-US" sz="1800" dirty="0" smtClean="0">
                          <a:latin typeface="Arial" pitchFamily="34" charset="0"/>
                          <a:cs typeface="Arial" pitchFamily="34" charset="0"/>
                        </a:rPr>
                        <a:t>Case reserve increased from</a:t>
                      </a:r>
                      <a:r>
                        <a:rPr lang="en-US" sz="1800" baseline="0" dirty="0" smtClean="0">
                          <a:latin typeface="Arial" pitchFamily="34" charset="0"/>
                          <a:cs typeface="Arial" pitchFamily="34" charset="0"/>
                        </a:rPr>
                        <a:t> $7,500 to $50,000</a:t>
                      </a:r>
                      <a:endParaRPr lang="en-US" sz="1800" dirty="0">
                        <a:solidFill>
                          <a:sysClr val="windowText" lastClr="000000"/>
                        </a:solidFill>
                        <a:latin typeface="Arial" pitchFamily="34" charset="0"/>
                        <a:cs typeface="Arial" pitchFamily="34" charset="0"/>
                      </a:endParaRPr>
                    </a:p>
                  </a:txBody>
                  <a:tcPr marT="45713" marB="45713" anchor="ctr"/>
                </a:tc>
                <a:tc>
                  <a:txBody>
                    <a:bodyPr/>
                    <a:lstStyle/>
                    <a:p>
                      <a:pPr algn="r"/>
                      <a:r>
                        <a:rPr lang="en-US" sz="1800" dirty="0" smtClean="0">
                          <a:latin typeface="Arial" pitchFamily="34" charset="0"/>
                          <a:cs typeface="Arial" pitchFamily="34" charset="0"/>
                        </a:rPr>
                        <a:t>$53,000</a:t>
                      </a:r>
                      <a:endParaRPr lang="en-US" sz="1800" dirty="0">
                        <a:solidFill>
                          <a:sysClr val="windowText" lastClr="000000"/>
                        </a:solidFill>
                        <a:latin typeface="Arial" pitchFamily="34" charset="0"/>
                        <a:cs typeface="Arial" pitchFamily="34" charset="0"/>
                      </a:endParaRPr>
                    </a:p>
                  </a:txBody>
                  <a:tcPr marT="45713" marB="45713" anchor="ctr"/>
                </a:tc>
                <a:tc>
                  <a:txBody>
                    <a:bodyPr/>
                    <a:lstStyle/>
                    <a:p>
                      <a:pPr algn="r"/>
                      <a:r>
                        <a:rPr lang="en-US" sz="1800" dirty="0" smtClean="0">
                          <a:latin typeface="Arial" pitchFamily="34" charset="0"/>
                          <a:cs typeface="Arial" pitchFamily="34" charset="0"/>
                        </a:rPr>
                        <a:t>$3,000</a:t>
                      </a:r>
                      <a:endParaRPr lang="en-US" sz="1800" dirty="0">
                        <a:solidFill>
                          <a:sysClr val="windowText" lastClr="000000"/>
                        </a:solidFill>
                        <a:latin typeface="Arial" pitchFamily="34" charset="0"/>
                        <a:cs typeface="Arial" pitchFamily="34" charset="0"/>
                      </a:endParaRPr>
                    </a:p>
                  </a:txBody>
                  <a:tcPr marT="45713" marB="45713" anchor="ctr"/>
                </a:tc>
                <a:tc>
                  <a:txBody>
                    <a:bodyPr/>
                    <a:lstStyle/>
                    <a:p>
                      <a:pPr algn="r"/>
                      <a:r>
                        <a:rPr lang="en-US" sz="1800" dirty="0" smtClean="0">
                          <a:solidFill>
                            <a:sysClr val="windowText" lastClr="000000"/>
                          </a:solidFill>
                          <a:latin typeface="Arial" pitchFamily="34" charset="0"/>
                          <a:cs typeface="Arial" pitchFamily="34" charset="0"/>
                        </a:rPr>
                        <a:t>$50,000</a:t>
                      </a:r>
                      <a:endParaRPr lang="en-US" sz="1800" dirty="0">
                        <a:solidFill>
                          <a:sysClr val="windowText" lastClr="000000"/>
                        </a:solidFill>
                        <a:latin typeface="Arial" pitchFamily="34" charset="0"/>
                        <a:cs typeface="Arial" pitchFamily="34" charset="0"/>
                      </a:endParaRPr>
                    </a:p>
                  </a:txBody>
                  <a:tcPr marT="45713" marB="45713" anchor="ctr"/>
                </a:tc>
              </a:tr>
              <a:tr h="867038">
                <a:tc>
                  <a:txBody>
                    <a:bodyPr/>
                    <a:lstStyle/>
                    <a:p>
                      <a:pPr algn="ctr"/>
                      <a:r>
                        <a:rPr lang="en-US" sz="1800" dirty="0" smtClean="0">
                          <a:latin typeface="Arial" pitchFamily="34" charset="0"/>
                          <a:cs typeface="Arial" pitchFamily="34" charset="0"/>
                        </a:rPr>
                        <a:t>Dec. 18,</a:t>
                      </a:r>
                      <a:r>
                        <a:rPr lang="en-US" sz="1800" baseline="0" dirty="0" smtClean="0">
                          <a:latin typeface="Arial" pitchFamily="34" charset="0"/>
                          <a:cs typeface="Arial" pitchFamily="34" charset="0"/>
                        </a:rPr>
                        <a:t> 2014</a:t>
                      </a:r>
                      <a:endParaRPr lang="en-US" sz="1800" dirty="0">
                        <a:solidFill>
                          <a:sysClr val="windowText" lastClr="000000"/>
                        </a:solidFill>
                        <a:latin typeface="Arial" pitchFamily="34" charset="0"/>
                        <a:cs typeface="Arial" pitchFamily="34" charset="0"/>
                      </a:endParaRPr>
                    </a:p>
                  </a:txBody>
                  <a:tcPr marT="45713" marB="45713" anchor="ctr"/>
                </a:tc>
                <a:tc>
                  <a:txBody>
                    <a:bodyPr/>
                    <a:lstStyle/>
                    <a:p>
                      <a:pPr algn="l"/>
                      <a:r>
                        <a:rPr lang="en-US" sz="1800" dirty="0" smtClean="0">
                          <a:latin typeface="Arial" pitchFamily="34" charset="0"/>
                          <a:cs typeface="Arial" pitchFamily="34" charset="0"/>
                        </a:rPr>
                        <a:t>Claim settled with</a:t>
                      </a:r>
                      <a:r>
                        <a:rPr lang="en-US" sz="1800" baseline="0" dirty="0" smtClean="0">
                          <a:latin typeface="Arial" pitchFamily="34" charset="0"/>
                          <a:cs typeface="Arial" pitchFamily="34" charset="0"/>
                        </a:rPr>
                        <a:t> </a:t>
                      </a:r>
                      <a:r>
                        <a:rPr lang="en-US" sz="1800" dirty="0" smtClean="0">
                          <a:latin typeface="Arial" pitchFamily="34" charset="0"/>
                          <a:cs typeface="Arial" pitchFamily="34" charset="0"/>
                        </a:rPr>
                        <a:t>$25,000</a:t>
                      </a:r>
                      <a:r>
                        <a:rPr lang="en-US" sz="1800" baseline="0" dirty="0" smtClean="0">
                          <a:latin typeface="Arial" pitchFamily="34" charset="0"/>
                          <a:cs typeface="Arial" pitchFamily="34" charset="0"/>
                        </a:rPr>
                        <a:t> payment for lost wages and additional medical costs;</a:t>
                      </a:r>
                    </a:p>
                    <a:p>
                      <a:pPr algn="l"/>
                      <a:r>
                        <a:rPr lang="en-US" sz="1800" baseline="0" dirty="0" smtClean="0">
                          <a:latin typeface="Arial" pitchFamily="34" charset="0"/>
                          <a:cs typeface="Arial" pitchFamily="34" charset="0"/>
                        </a:rPr>
                        <a:t>Case reserve decreased to $0</a:t>
                      </a:r>
                      <a:endParaRPr lang="en-US" sz="1800" dirty="0" smtClean="0">
                        <a:solidFill>
                          <a:sysClr val="windowText" lastClr="000000"/>
                        </a:solidFill>
                        <a:latin typeface="Arial" pitchFamily="34" charset="0"/>
                        <a:cs typeface="Arial" pitchFamily="34" charset="0"/>
                      </a:endParaRPr>
                    </a:p>
                  </a:txBody>
                  <a:tcPr marT="45713" marB="45713" anchor="ctr"/>
                </a:tc>
                <a:tc>
                  <a:txBody>
                    <a:bodyPr/>
                    <a:lstStyle/>
                    <a:p>
                      <a:pPr algn="r"/>
                      <a:r>
                        <a:rPr lang="en-US" sz="1800" dirty="0" smtClean="0">
                          <a:latin typeface="Arial" pitchFamily="34" charset="0"/>
                          <a:cs typeface="Arial" pitchFamily="34" charset="0"/>
                        </a:rPr>
                        <a:t>$28,000</a:t>
                      </a:r>
                      <a:endParaRPr lang="en-US" sz="1800" dirty="0">
                        <a:solidFill>
                          <a:sysClr val="windowText" lastClr="000000"/>
                        </a:solidFill>
                        <a:latin typeface="Arial" pitchFamily="34" charset="0"/>
                        <a:cs typeface="Arial" pitchFamily="34" charset="0"/>
                      </a:endParaRPr>
                    </a:p>
                  </a:txBody>
                  <a:tcPr marT="45713" marB="45713" anchor="ctr"/>
                </a:tc>
                <a:tc>
                  <a:txBody>
                    <a:bodyPr/>
                    <a:lstStyle/>
                    <a:p>
                      <a:pPr algn="r"/>
                      <a:r>
                        <a:rPr lang="en-US" sz="1800" dirty="0" smtClean="0">
                          <a:latin typeface="Arial" pitchFamily="34" charset="0"/>
                          <a:cs typeface="Arial" pitchFamily="34" charset="0"/>
                        </a:rPr>
                        <a:t>$28,000</a:t>
                      </a:r>
                      <a:endParaRPr lang="en-US" sz="1800" dirty="0">
                        <a:solidFill>
                          <a:sysClr val="windowText" lastClr="000000"/>
                        </a:solidFill>
                        <a:latin typeface="Arial" pitchFamily="34" charset="0"/>
                        <a:cs typeface="Arial" pitchFamily="34" charset="0"/>
                      </a:endParaRPr>
                    </a:p>
                  </a:txBody>
                  <a:tcPr marT="45713" marB="45713" anchor="ctr"/>
                </a:tc>
                <a:tc>
                  <a:txBody>
                    <a:bodyPr/>
                    <a:lstStyle/>
                    <a:p>
                      <a:pPr algn="r"/>
                      <a:r>
                        <a:rPr lang="en-US" sz="1800" dirty="0" smtClean="0">
                          <a:solidFill>
                            <a:sysClr val="windowText" lastClr="000000"/>
                          </a:solidFill>
                          <a:latin typeface="Arial" pitchFamily="34" charset="0"/>
                          <a:cs typeface="Arial" pitchFamily="34" charset="0"/>
                        </a:rPr>
                        <a:t>$0</a:t>
                      </a:r>
                      <a:endParaRPr lang="en-US" sz="1800" dirty="0">
                        <a:solidFill>
                          <a:sysClr val="windowText" lastClr="000000"/>
                        </a:solidFill>
                        <a:latin typeface="Arial" pitchFamily="34" charset="0"/>
                        <a:cs typeface="Arial" pitchFamily="34" charset="0"/>
                      </a:endParaRPr>
                    </a:p>
                  </a:txBody>
                  <a:tcPr marT="45713" marB="45713" anchor="ctr"/>
                </a:tc>
              </a:tr>
            </a:tbl>
          </a:graphicData>
        </a:graphic>
      </p:graphicFrame>
      <p:sp>
        <p:nvSpPr>
          <p:cNvPr id="2" name="Slide Number Placeholder 1"/>
          <p:cNvSpPr>
            <a:spLocks noGrp="1"/>
          </p:cNvSpPr>
          <p:nvPr>
            <p:ph type="sldNum" sz="quarter" idx="10"/>
          </p:nvPr>
        </p:nvSpPr>
        <p:spPr/>
        <p:txBody>
          <a:bodyPr/>
          <a:lstStyle/>
          <a:p>
            <a:pPr>
              <a:defRPr/>
            </a:pPr>
            <a:fld id="{965EF3AF-077D-4AC4-90C3-844C3470ABA4}" type="slidenum">
              <a:rPr lang="en-US" smtClean="0">
                <a:solidFill>
                  <a:srgbClr val="FFFFFF"/>
                </a:solidFill>
              </a:rPr>
              <a:pPr>
                <a:defRPr/>
              </a:pPr>
              <a:t>7</a:t>
            </a:fld>
            <a:endParaRPr lang="en-US">
              <a:solidFill>
                <a:srgbClr val="FFFFFF"/>
              </a:solidFill>
            </a:endParaRPr>
          </a:p>
        </p:txBody>
      </p:sp>
    </p:spTree>
    <p:extLst>
      <p:ext uri="{BB962C8B-B14F-4D97-AF65-F5344CB8AC3E}">
        <p14:creationId xmlns:p14="http://schemas.microsoft.com/office/powerpoint/2010/main" val="2600418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1071562" y="228600"/>
            <a:ext cx="8910638" cy="1143000"/>
          </a:xfrm>
        </p:spPr>
        <p:txBody>
          <a:bodyPr/>
          <a:lstStyle/>
          <a:p>
            <a:pPr eaLnBrk="1" hangingPunct="1"/>
            <a:r>
              <a:rPr lang="en-US" b="1" dirty="0" smtClean="0">
                <a:latin typeface="Arial" charset="0"/>
                <a:cs typeface="Arial" charset="0"/>
              </a:rPr>
              <a:t>Hypothetical Claim</a:t>
            </a:r>
            <a:br>
              <a:rPr lang="en-US" b="1" dirty="0" smtClean="0">
                <a:latin typeface="Arial" charset="0"/>
                <a:cs typeface="Arial" charset="0"/>
              </a:rPr>
            </a:br>
            <a:r>
              <a:rPr lang="en-US" b="1" dirty="0" smtClean="0">
                <a:latin typeface="Arial" charset="0"/>
                <a:cs typeface="Arial" charset="0"/>
              </a:rPr>
              <a:t>Transactions – Part 2</a:t>
            </a:r>
          </a:p>
        </p:txBody>
      </p:sp>
      <p:graphicFrame>
        <p:nvGraphicFramePr>
          <p:cNvPr id="5" name="Table 4"/>
          <p:cNvGraphicFramePr>
            <a:graphicFrameLocks noGrp="1"/>
          </p:cNvGraphicFramePr>
          <p:nvPr>
            <p:extLst>
              <p:ext uri="{D42A27DB-BD31-4B8C-83A1-F6EECF244321}">
                <p14:modId xmlns:p14="http://schemas.microsoft.com/office/powerpoint/2010/main" val="1662589648"/>
              </p:ext>
            </p:extLst>
          </p:nvPr>
        </p:nvGraphicFramePr>
        <p:xfrm>
          <a:off x="1071562" y="1447801"/>
          <a:ext cx="9644062" cy="4582536"/>
        </p:xfrm>
        <a:graphic>
          <a:graphicData uri="http://schemas.openxmlformats.org/drawingml/2006/table">
            <a:tbl>
              <a:tblPr firstRow="1" bandRow="1">
                <a:tableStyleId>{35758FB7-9AC5-4552-8A53-C91805E547FA}</a:tableStyleId>
              </a:tblPr>
              <a:tblGrid>
                <a:gridCol w="1039632"/>
                <a:gridCol w="4604079"/>
                <a:gridCol w="1197803"/>
                <a:gridCol w="1509893"/>
                <a:gridCol w="1292655"/>
              </a:tblGrid>
              <a:tr h="877963">
                <a:tc>
                  <a:txBody>
                    <a:bodyPr/>
                    <a:lstStyle/>
                    <a:p>
                      <a:pPr algn="ctr"/>
                      <a:r>
                        <a:rPr lang="en-US" sz="1800" dirty="0" smtClean="0">
                          <a:latin typeface="Arial" pitchFamily="34" charset="0"/>
                          <a:cs typeface="Arial" pitchFamily="34" charset="0"/>
                        </a:rPr>
                        <a:t>Date</a:t>
                      </a:r>
                      <a:endParaRPr lang="en-US" sz="1800" dirty="0">
                        <a:latin typeface="Arial" pitchFamily="34" charset="0"/>
                        <a:cs typeface="Arial" pitchFamily="34" charset="0"/>
                      </a:endParaRPr>
                    </a:p>
                  </a:txBody>
                  <a:tcPr marT="45723" marB="45723" anchor="b">
                    <a:solidFill>
                      <a:schemeClr val="accent1"/>
                    </a:solidFill>
                  </a:tcPr>
                </a:tc>
                <a:tc>
                  <a:txBody>
                    <a:bodyPr/>
                    <a:lstStyle/>
                    <a:p>
                      <a:pPr algn="l"/>
                      <a:r>
                        <a:rPr lang="en-US" sz="1800" dirty="0" smtClean="0">
                          <a:latin typeface="Arial" pitchFamily="34" charset="0"/>
                          <a:cs typeface="Arial" pitchFamily="34" charset="0"/>
                        </a:rPr>
                        <a:t>Transaction</a:t>
                      </a:r>
                      <a:endParaRPr lang="en-US" sz="1800" dirty="0">
                        <a:latin typeface="Arial" pitchFamily="34" charset="0"/>
                        <a:cs typeface="Arial" pitchFamily="34" charset="0"/>
                      </a:endParaRPr>
                    </a:p>
                  </a:txBody>
                  <a:tcPr marT="45723" marB="45723" anchor="b">
                    <a:solidFill>
                      <a:schemeClr val="accent1"/>
                    </a:solidFill>
                  </a:tcPr>
                </a:tc>
                <a:tc>
                  <a:txBody>
                    <a:bodyPr/>
                    <a:lstStyle/>
                    <a:p>
                      <a:pPr algn="r"/>
                      <a:r>
                        <a:rPr lang="en-US" sz="1800" dirty="0" smtClean="0">
                          <a:latin typeface="Arial" pitchFamily="34" charset="0"/>
                          <a:cs typeface="Arial" pitchFamily="34" charset="0"/>
                        </a:rPr>
                        <a:t>Reported Claim Value</a:t>
                      </a:r>
                      <a:endParaRPr lang="en-US" sz="1800" dirty="0">
                        <a:latin typeface="Arial" pitchFamily="34" charset="0"/>
                        <a:cs typeface="Arial" pitchFamily="34" charset="0"/>
                      </a:endParaRPr>
                    </a:p>
                  </a:txBody>
                  <a:tcPr marT="45723" marB="45723" anchor="b">
                    <a:solidFill>
                      <a:schemeClr val="accent1"/>
                    </a:solidFill>
                  </a:tcPr>
                </a:tc>
                <a:tc>
                  <a:txBody>
                    <a:bodyPr/>
                    <a:lstStyle/>
                    <a:p>
                      <a:pPr algn="r"/>
                      <a:r>
                        <a:rPr lang="en-US" sz="1800" dirty="0" smtClean="0">
                          <a:latin typeface="Arial" pitchFamily="34" charset="0"/>
                          <a:cs typeface="Arial" pitchFamily="34" charset="0"/>
                        </a:rPr>
                        <a:t>Cumulative</a:t>
                      </a:r>
                      <a:r>
                        <a:rPr lang="en-US" sz="1800" baseline="0" dirty="0" smtClean="0">
                          <a:latin typeface="Arial" pitchFamily="34" charset="0"/>
                          <a:cs typeface="Arial" pitchFamily="34" charset="0"/>
                        </a:rPr>
                        <a:t> Paid to Date</a:t>
                      </a:r>
                      <a:endParaRPr lang="en-US" sz="1800" dirty="0">
                        <a:latin typeface="Arial" pitchFamily="34" charset="0"/>
                        <a:cs typeface="Arial" pitchFamily="34" charset="0"/>
                      </a:endParaRPr>
                    </a:p>
                  </a:txBody>
                  <a:tcPr marT="45723" marB="45723" anchor="b">
                    <a:solidFill>
                      <a:schemeClr val="accent1"/>
                    </a:solidFill>
                  </a:tcPr>
                </a:tc>
                <a:tc>
                  <a:txBody>
                    <a:bodyPr/>
                    <a:lstStyle/>
                    <a:p>
                      <a:pPr algn="r"/>
                      <a:r>
                        <a:rPr lang="en-US" sz="1800" dirty="0" smtClean="0">
                          <a:latin typeface="Arial" pitchFamily="34" charset="0"/>
                          <a:cs typeface="Arial" pitchFamily="34" charset="0"/>
                        </a:rPr>
                        <a:t>Case</a:t>
                      </a:r>
                      <a:r>
                        <a:rPr lang="en-US" sz="1800" baseline="0" dirty="0" smtClean="0">
                          <a:latin typeface="Arial" pitchFamily="34" charset="0"/>
                          <a:cs typeface="Arial" pitchFamily="34" charset="0"/>
                        </a:rPr>
                        <a:t> Reserves</a:t>
                      </a:r>
                      <a:endParaRPr lang="en-US" sz="1800" dirty="0">
                        <a:latin typeface="Arial" pitchFamily="34" charset="0"/>
                        <a:cs typeface="Arial" pitchFamily="34" charset="0"/>
                      </a:endParaRPr>
                    </a:p>
                  </a:txBody>
                  <a:tcPr marT="45723" marB="45723" anchor="b">
                    <a:solidFill>
                      <a:schemeClr val="accent1"/>
                    </a:solidFill>
                  </a:tcPr>
                </a:tc>
              </a:tr>
              <a:tr h="924912">
                <a:tc>
                  <a:txBody>
                    <a:bodyPr/>
                    <a:lstStyle/>
                    <a:p>
                      <a:pPr algn="ctr"/>
                      <a:r>
                        <a:rPr lang="en-US" sz="1800" dirty="0" smtClean="0">
                          <a:latin typeface="Arial" pitchFamily="34" charset="0"/>
                          <a:cs typeface="Arial" pitchFamily="34" charset="0"/>
                        </a:rPr>
                        <a:t>Sep. 3, 2015</a:t>
                      </a:r>
                      <a:endParaRPr lang="en-US" sz="1800" dirty="0" smtClean="0">
                        <a:solidFill>
                          <a:sysClr val="windowText" lastClr="000000"/>
                        </a:solidFill>
                        <a:latin typeface="Arial" pitchFamily="34" charset="0"/>
                        <a:cs typeface="Arial" pitchFamily="34" charset="0"/>
                      </a:endParaRPr>
                    </a:p>
                  </a:txBody>
                  <a:tcPr marT="45723" marB="45723" anchor="ctr"/>
                </a:tc>
                <a:tc>
                  <a:txBody>
                    <a:bodyPr/>
                    <a:lstStyle/>
                    <a:p>
                      <a:pPr algn="l"/>
                      <a:r>
                        <a:rPr lang="en-US" sz="1800" dirty="0" smtClean="0">
                          <a:latin typeface="Arial" pitchFamily="34" charset="0"/>
                          <a:cs typeface="Arial" pitchFamily="34" charset="0"/>
                        </a:rPr>
                        <a:t>Claim reopened with case reserve of</a:t>
                      </a:r>
                    </a:p>
                    <a:p>
                      <a:pPr algn="l"/>
                      <a:r>
                        <a:rPr lang="en-US" sz="1800" dirty="0" smtClean="0">
                          <a:latin typeface="Arial" pitchFamily="34" charset="0"/>
                          <a:cs typeface="Arial" pitchFamily="34" charset="0"/>
                        </a:rPr>
                        <a:t>$15,000 for legal defense costs and</a:t>
                      </a:r>
                    </a:p>
                    <a:p>
                      <a:pPr algn="l"/>
                      <a:r>
                        <a:rPr lang="en-US" sz="1800" dirty="0" smtClean="0">
                          <a:latin typeface="Arial" pitchFamily="34" charset="0"/>
                          <a:cs typeface="Arial" pitchFamily="34" charset="0"/>
                        </a:rPr>
                        <a:t>$5,000</a:t>
                      </a:r>
                      <a:r>
                        <a:rPr lang="en-US" sz="1800" baseline="0" dirty="0" smtClean="0">
                          <a:latin typeface="Arial" pitchFamily="34" charset="0"/>
                          <a:cs typeface="Arial" pitchFamily="34" charset="0"/>
                        </a:rPr>
                        <a:t> for future loss payments to claimant</a:t>
                      </a:r>
                      <a:endParaRPr lang="en-US" sz="1800" dirty="0">
                        <a:solidFill>
                          <a:sysClr val="windowText" lastClr="000000"/>
                        </a:solidFill>
                        <a:latin typeface="Arial" pitchFamily="34" charset="0"/>
                        <a:cs typeface="Arial" pitchFamily="34" charset="0"/>
                      </a:endParaRPr>
                    </a:p>
                  </a:txBody>
                  <a:tcPr marT="45723" marB="45723" anchor="ctr"/>
                </a:tc>
                <a:tc>
                  <a:txBody>
                    <a:bodyPr/>
                    <a:lstStyle/>
                    <a:p>
                      <a:pPr algn="r"/>
                      <a:r>
                        <a:rPr lang="en-US" sz="1800" dirty="0" smtClean="0">
                          <a:latin typeface="Arial" pitchFamily="34" charset="0"/>
                          <a:cs typeface="Arial" pitchFamily="34" charset="0"/>
                        </a:rPr>
                        <a:t>$48,000</a:t>
                      </a:r>
                      <a:endParaRPr lang="en-US" sz="1800" dirty="0">
                        <a:solidFill>
                          <a:sysClr val="windowText" lastClr="000000"/>
                        </a:solidFill>
                        <a:latin typeface="Arial" pitchFamily="34" charset="0"/>
                        <a:cs typeface="Arial" pitchFamily="34" charset="0"/>
                      </a:endParaRPr>
                    </a:p>
                  </a:txBody>
                  <a:tcPr marT="45723" marB="45723" anchor="ctr"/>
                </a:tc>
                <a:tc>
                  <a:txBody>
                    <a:bodyPr/>
                    <a:lstStyle/>
                    <a:p>
                      <a:pPr algn="r"/>
                      <a:r>
                        <a:rPr lang="en-US" sz="1800" dirty="0" smtClean="0">
                          <a:latin typeface="Arial" pitchFamily="34" charset="0"/>
                          <a:cs typeface="Arial" pitchFamily="34" charset="0"/>
                        </a:rPr>
                        <a:t>$28,000</a:t>
                      </a:r>
                      <a:endParaRPr lang="en-US" sz="1800" dirty="0">
                        <a:solidFill>
                          <a:sysClr val="windowText" lastClr="000000"/>
                        </a:solidFill>
                        <a:latin typeface="Arial" pitchFamily="34" charset="0"/>
                        <a:cs typeface="Arial" pitchFamily="34" charset="0"/>
                      </a:endParaRPr>
                    </a:p>
                  </a:txBody>
                  <a:tcPr marT="45723" marB="45723" anchor="ctr"/>
                </a:tc>
                <a:tc>
                  <a:txBody>
                    <a:bodyPr/>
                    <a:lstStyle/>
                    <a:p>
                      <a:pPr algn="r"/>
                      <a:r>
                        <a:rPr lang="en-US" sz="1800" dirty="0" smtClean="0">
                          <a:solidFill>
                            <a:sysClr val="windowText" lastClr="000000"/>
                          </a:solidFill>
                          <a:latin typeface="Arial" pitchFamily="34" charset="0"/>
                          <a:cs typeface="Arial" pitchFamily="34" charset="0"/>
                        </a:rPr>
                        <a:t>$20,000</a:t>
                      </a:r>
                      <a:endParaRPr lang="en-US" sz="1800" dirty="0">
                        <a:solidFill>
                          <a:sysClr val="windowText" lastClr="000000"/>
                        </a:solidFill>
                        <a:latin typeface="Arial" pitchFamily="34" charset="0"/>
                        <a:cs typeface="Arial" pitchFamily="34" charset="0"/>
                      </a:endParaRPr>
                    </a:p>
                  </a:txBody>
                  <a:tcPr marT="45723" marB="45723" anchor="ctr"/>
                </a:tc>
              </a:tr>
              <a:tr h="846841">
                <a:tc>
                  <a:txBody>
                    <a:bodyPr/>
                    <a:lstStyle/>
                    <a:p>
                      <a:pPr algn="ctr"/>
                      <a:r>
                        <a:rPr lang="en-US" sz="1800" dirty="0" smtClean="0">
                          <a:latin typeface="Arial" pitchFamily="34" charset="0"/>
                          <a:cs typeface="Arial" pitchFamily="34" charset="0"/>
                        </a:rPr>
                        <a:t>Dec. 8,</a:t>
                      </a:r>
                      <a:r>
                        <a:rPr lang="en-US" sz="1800" baseline="0" dirty="0" smtClean="0">
                          <a:latin typeface="Arial" pitchFamily="34" charset="0"/>
                          <a:cs typeface="Arial" pitchFamily="34" charset="0"/>
                        </a:rPr>
                        <a:t> 2015</a:t>
                      </a:r>
                      <a:endParaRPr lang="en-US" sz="1800" dirty="0">
                        <a:solidFill>
                          <a:sysClr val="windowText" lastClr="000000"/>
                        </a:solidFill>
                        <a:latin typeface="Arial" pitchFamily="34" charset="0"/>
                        <a:cs typeface="Arial" pitchFamily="34" charset="0"/>
                      </a:endParaRPr>
                    </a:p>
                  </a:txBody>
                  <a:tcPr marT="45723" marB="45723" anchor="ctr"/>
                </a:tc>
                <a:tc>
                  <a:txBody>
                    <a:bodyPr/>
                    <a:lstStyle/>
                    <a:p>
                      <a:pPr algn="l"/>
                      <a:r>
                        <a:rPr lang="en-US" sz="1800" dirty="0" smtClean="0">
                          <a:latin typeface="Arial" pitchFamily="34" charset="0"/>
                          <a:cs typeface="Arial" pitchFamily="34" charset="0"/>
                        </a:rPr>
                        <a:t>Payment of $8,000 for legal costs;</a:t>
                      </a:r>
                    </a:p>
                    <a:p>
                      <a:pPr algn="l"/>
                      <a:r>
                        <a:rPr lang="en-US" sz="1800" dirty="0" smtClean="0">
                          <a:latin typeface="Arial" pitchFamily="34" charset="0"/>
                          <a:cs typeface="Arial" pitchFamily="34" charset="0"/>
                        </a:rPr>
                        <a:t>Case</a:t>
                      </a:r>
                      <a:r>
                        <a:rPr lang="en-US" sz="1800" baseline="0" dirty="0" smtClean="0">
                          <a:latin typeface="Arial" pitchFamily="34" charset="0"/>
                          <a:cs typeface="Arial" pitchFamily="34" charset="0"/>
                        </a:rPr>
                        <a:t> reserve for defense costs reduced to $7,000</a:t>
                      </a:r>
                      <a:endParaRPr lang="en-US" sz="1800" baseline="0" dirty="0" smtClean="0">
                        <a:solidFill>
                          <a:sysClr val="windowText" lastClr="000000"/>
                        </a:solidFill>
                        <a:latin typeface="Arial" pitchFamily="34" charset="0"/>
                        <a:cs typeface="Arial" pitchFamily="34" charset="0"/>
                      </a:endParaRPr>
                    </a:p>
                  </a:txBody>
                  <a:tcPr marT="45723" marB="45723" anchor="ctr"/>
                </a:tc>
                <a:tc>
                  <a:txBody>
                    <a:bodyPr/>
                    <a:lstStyle/>
                    <a:p>
                      <a:pPr algn="r"/>
                      <a:r>
                        <a:rPr lang="en-US" sz="1800" dirty="0" smtClean="0">
                          <a:latin typeface="Arial" pitchFamily="34" charset="0"/>
                          <a:cs typeface="Arial" pitchFamily="34" charset="0"/>
                        </a:rPr>
                        <a:t>$48,000</a:t>
                      </a:r>
                      <a:endParaRPr lang="en-US" sz="1800" dirty="0">
                        <a:solidFill>
                          <a:sysClr val="windowText" lastClr="000000"/>
                        </a:solidFill>
                        <a:latin typeface="Arial" pitchFamily="34" charset="0"/>
                        <a:cs typeface="Arial" pitchFamily="34" charset="0"/>
                      </a:endParaRPr>
                    </a:p>
                  </a:txBody>
                  <a:tcPr marT="45723" marB="45723" anchor="ctr"/>
                </a:tc>
                <a:tc>
                  <a:txBody>
                    <a:bodyPr/>
                    <a:lstStyle/>
                    <a:p>
                      <a:pPr algn="r"/>
                      <a:r>
                        <a:rPr lang="en-US" sz="1800" dirty="0" smtClean="0">
                          <a:latin typeface="Arial" pitchFamily="34" charset="0"/>
                          <a:cs typeface="Arial" pitchFamily="34" charset="0"/>
                        </a:rPr>
                        <a:t>$36,000</a:t>
                      </a:r>
                      <a:endParaRPr lang="en-US" sz="1800" dirty="0">
                        <a:solidFill>
                          <a:sysClr val="windowText" lastClr="000000"/>
                        </a:solidFill>
                        <a:latin typeface="Arial" pitchFamily="34" charset="0"/>
                        <a:cs typeface="Arial" pitchFamily="34" charset="0"/>
                      </a:endParaRPr>
                    </a:p>
                  </a:txBody>
                  <a:tcPr marT="45723" marB="45723" anchor="ctr"/>
                </a:tc>
                <a:tc>
                  <a:txBody>
                    <a:bodyPr/>
                    <a:lstStyle/>
                    <a:p>
                      <a:pPr algn="r"/>
                      <a:r>
                        <a:rPr lang="en-US" sz="1800" dirty="0" smtClean="0">
                          <a:solidFill>
                            <a:sysClr val="windowText" lastClr="000000"/>
                          </a:solidFill>
                          <a:latin typeface="Arial" pitchFamily="34" charset="0"/>
                          <a:cs typeface="Arial" pitchFamily="34" charset="0"/>
                        </a:rPr>
                        <a:t>$12,000</a:t>
                      </a:r>
                      <a:endParaRPr lang="en-US" sz="1800" dirty="0">
                        <a:solidFill>
                          <a:sysClr val="windowText" lastClr="000000"/>
                        </a:solidFill>
                        <a:latin typeface="Arial" pitchFamily="34" charset="0"/>
                        <a:cs typeface="Arial" pitchFamily="34" charset="0"/>
                      </a:endParaRPr>
                    </a:p>
                  </a:txBody>
                  <a:tcPr marT="45723" marB="45723" anchor="ctr"/>
                </a:tc>
              </a:tr>
              <a:tr h="846841">
                <a:tc>
                  <a:txBody>
                    <a:bodyPr/>
                    <a:lstStyle/>
                    <a:p>
                      <a:pPr algn="ctr"/>
                      <a:r>
                        <a:rPr lang="en-US" sz="1800" dirty="0" smtClean="0">
                          <a:latin typeface="Arial" pitchFamily="34" charset="0"/>
                          <a:cs typeface="Arial" pitchFamily="34" charset="0"/>
                        </a:rPr>
                        <a:t>Aug. 30, 2016</a:t>
                      </a:r>
                      <a:endParaRPr lang="en-US" sz="1800" dirty="0">
                        <a:solidFill>
                          <a:sysClr val="windowText" lastClr="000000"/>
                        </a:solidFill>
                        <a:latin typeface="Arial" pitchFamily="34" charset="0"/>
                        <a:cs typeface="Arial" pitchFamily="34" charset="0"/>
                      </a:endParaRPr>
                    </a:p>
                  </a:txBody>
                  <a:tcPr marT="45723" marB="45723" anchor="ctr"/>
                </a:tc>
                <a:tc>
                  <a:txBody>
                    <a:bodyPr/>
                    <a:lstStyle/>
                    <a:p>
                      <a:pPr algn="l"/>
                      <a:r>
                        <a:rPr lang="en-US" sz="1800" dirty="0" smtClean="0">
                          <a:latin typeface="Arial" pitchFamily="34" charset="0"/>
                          <a:cs typeface="Arial" pitchFamily="34" charset="0"/>
                        </a:rPr>
                        <a:t>Final loss payment to</a:t>
                      </a:r>
                      <a:r>
                        <a:rPr lang="en-US" sz="1800" baseline="0" dirty="0" smtClean="0">
                          <a:latin typeface="Arial" pitchFamily="34" charset="0"/>
                          <a:cs typeface="Arial" pitchFamily="34" charset="0"/>
                        </a:rPr>
                        <a:t> claimant of an additional $9,000; Case reserve for loss payment to claimant reduced to $0 </a:t>
                      </a:r>
                      <a:endParaRPr lang="en-US" sz="1800" dirty="0">
                        <a:solidFill>
                          <a:sysClr val="windowText" lastClr="000000"/>
                        </a:solidFill>
                        <a:latin typeface="Arial" pitchFamily="34" charset="0"/>
                        <a:cs typeface="Arial" pitchFamily="34" charset="0"/>
                      </a:endParaRPr>
                    </a:p>
                  </a:txBody>
                  <a:tcPr marT="45723" marB="45723" anchor="ctr"/>
                </a:tc>
                <a:tc>
                  <a:txBody>
                    <a:bodyPr/>
                    <a:lstStyle/>
                    <a:p>
                      <a:pPr algn="r"/>
                      <a:r>
                        <a:rPr lang="en-US" sz="1800" dirty="0" smtClean="0">
                          <a:latin typeface="Arial" pitchFamily="34" charset="0"/>
                          <a:cs typeface="Arial" pitchFamily="34" charset="0"/>
                        </a:rPr>
                        <a:t>$52,000</a:t>
                      </a:r>
                      <a:endParaRPr lang="en-US" sz="1800" dirty="0">
                        <a:solidFill>
                          <a:sysClr val="windowText" lastClr="000000"/>
                        </a:solidFill>
                        <a:latin typeface="Arial" pitchFamily="34" charset="0"/>
                        <a:cs typeface="Arial" pitchFamily="34" charset="0"/>
                      </a:endParaRPr>
                    </a:p>
                  </a:txBody>
                  <a:tcPr marT="45723" marB="45723" anchor="ctr"/>
                </a:tc>
                <a:tc>
                  <a:txBody>
                    <a:bodyPr/>
                    <a:lstStyle/>
                    <a:p>
                      <a:pPr algn="r"/>
                      <a:r>
                        <a:rPr lang="en-US" sz="1800" dirty="0" smtClean="0">
                          <a:latin typeface="Arial" pitchFamily="34" charset="0"/>
                          <a:cs typeface="Arial" pitchFamily="34" charset="0"/>
                        </a:rPr>
                        <a:t>$45,000</a:t>
                      </a:r>
                      <a:endParaRPr lang="en-US" sz="1800" dirty="0">
                        <a:solidFill>
                          <a:sysClr val="windowText" lastClr="000000"/>
                        </a:solidFill>
                        <a:latin typeface="Arial" pitchFamily="34" charset="0"/>
                        <a:cs typeface="Arial" pitchFamily="34" charset="0"/>
                      </a:endParaRPr>
                    </a:p>
                  </a:txBody>
                  <a:tcPr marT="45723" marB="45723" anchor="ctr"/>
                </a:tc>
                <a:tc>
                  <a:txBody>
                    <a:bodyPr/>
                    <a:lstStyle/>
                    <a:p>
                      <a:pPr algn="r"/>
                      <a:r>
                        <a:rPr lang="en-US" sz="1800" dirty="0" smtClean="0">
                          <a:solidFill>
                            <a:sysClr val="windowText" lastClr="000000"/>
                          </a:solidFill>
                          <a:latin typeface="Arial" pitchFamily="34" charset="0"/>
                          <a:cs typeface="Arial" pitchFamily="34" charset="0"/>
                        </a:rPr>
                        <a:t>$7,000</a:t>
                      </a:r>
                      <a:endParaRPr lang="en-US" sz="1800" dirty="0">
                        <a:solidFill>
                          <a:sysClr val="windowText" lastClr="000000"/>
                        </a:solidFill>
                        <a:latin typeface="Arial" pitchFamily="34" charset="0"/>
                        <a:cs typeface="Arial" pitchFamily="34" charset="0"/>
                      </a:endParaRPr>
                    </a:p>
                  </a:txBody>
                  <a:tcPr marT="45723" marB="45723" anchor="ctr"/>
                </a:tc>
              </a:tr>
              <a:tr h="846841">
                <a:tc>
                  <a:txBody>
                    <a:bodyPr/>
                    <a:lstStyle/>
                    <a:p>
                      <a:pPr algn="ctr"/>
                      <a:r>
                        <a:rPr lang="en-US" sz="1800" dirty="0" smtClean="0">
                          <a:latin typeface="Arial" pitchFamily="34" charset="0"/>
                          <a:cs typeface="Arial" pitchFamily="34" charset="0"/>
                        </a:rPr>
                        <a:t>Sep.</a:t>
                      </a:r>
                      <a:r>
                        <a:rPr lang="en-US" sz="1800" baseline="0" dirty="0" smtClean="0">
                          <a:latin typeface="Arial" pitchFamily="34" charset="0"/>
                          <a:cs typeface="Arial" pitchFamily="34" charset="0"/>
                        </a:rPr>
                        <a:t> 15, 2016</a:t>
                      </a:r>
                      <a:endParaRPr lang="en-US" sz="1800" dirty="0">
                        <a:solidFill>
                          <a:sysClr val="windowText" lastClr="000000"/>
                        </a:solidFill>
                        <a:latin typeface="Arial" pitchFamily="34" charset="0"/>
                        <a:cs typeface="Arial" pitchFamily="34" charset="0"/>
                      </a:endParaRPr>
                    </a:p>
                  </a:txBody>
                  <a:tcPr marT="45723" marB="45723" anchor="ctr"/>
                </a:tc>
                <a:tc>
                  <a:txBody>
                    <a:bodyPr/>
                    <a:lstStyle/>
                    <a:p>
                      <a:pPr algn="l"/>
                      <a:r>
                        <a:rPr lang="en-US" sz="1800" dirty="0" smtClean="0">
                          <a:latin typeface="Arial" pitchFamily="34" charset="0"/>
                          <a:cs typeface="Arial" pitchFamily="34" charset="0"/>
                        </a:rPr>
                        <a:t>Final payment for defense costs</a:t>
                      </a:r>
                      <a:r>
                        <a:rPr lang="en-US" sz="1800" baseline="0" dirty="0" smtClean="0">
                          <a:latin typeface="Arial" pitchFamily="34" charset="0"/>
                          <a:cs typeface="Arial" pitchFamily="34" charset="0"/>
                        </a:rPr>
                        <a:t> of an additional $8,000; Case reserve reduced to $0</a:t>
                      </a:r>
                      <a:endParaRPr lang="en-US" sz="1800" dirty="0">
                        <a:solidFill>
                          <a:sysClr val="windowText" lastClr="000000"/>
                        </a:solidFill>
                        <a:latin typeface="Arial" pitchFamily="34" charset="0"/>
                        <a:cs typeface="Arial" pitchFamily="34" charset="0"/>
                      </a:endParaRPr>
                    </a:p>
                  </a:txBody>
                  <a:tcPr marT="45723" marB="45723" anchor="ctr"/>
                </a:tc>
                <a:tc>
                  <a:txBody>
                    <a:bodyPr/>
                    <a:lstStyle/>
                    <a:p>
                      <a:pPr algn="r"/>
                      <a:r>
                        <a:rPr lang="en-US" sz="1800" dirty="0" smtClean="0">
                          <a:latin typeface="Arial" pitchFamily="34" charset="0"/>
                          <a:cs typeface="Arial" pitchFamily="34" charset="0"/>
                        </a:rPr>
                        <a:t>$53,000</a:t>
                      </a:r>
                      <a:endParaRPr lang="en-US" sz="1800" dirty="0">
                        <a:solidFill>
                          <a:sysClr val="windowText" lastClr="000000"/>
                        </a:solidFill>
                        <a:latin typeface="Arial" pitchFamily="34" charset="0"/>
                        <a:cs typeface="Arial" pitchFamily="34" charset="0"/>
                      </a:endParaRPr>
                    </a:p>
                  </a:txBody>
                  <a:tcPr marT="45723" marB="45723" anchor="ctr"/>
                </a:tc>
                <a:tc>
                  <a:txBody>
                    <a:bodyPr/>
                    <a:lstStyle/>
                    <a:p>
                      <a:pPr algn="r"/>
                      <a:r>
                        <a:rPr lang="en-US" sz="1800" dirty="0" smtClean="0">
                          <a:latin typeface="Arial" pitchFamily="34" charset="0"/>
                          <a:cs typeface="Arial" pitchFamily="34" charset="0"/>
                        </a:rPr>
                        <a:t>$53,000</a:t>
                      </a:r>
                      <a:endParaRPr lang="en-US" sz="1800" dirty="0">
                        <a:solidFill>
                          <a:sysClr val="windowText" lastClr="000000"/>
                        </a:solidFill>
                        <a:latin typeface="Arial" pitchFamily="34" charset="0"/>
                        <a:cs typeface="Arial" pitchFamily="34" charset="0"/>
                      </a:endParaRPr>
                    </a:p>
                  </a:txBody>
                  <a:tcPr marT="45723" marB="45723" anchor="ctr"/>
                </a:tc>
                <a:tc>
                  <a:txBody>
                    <a:bodyPr/>
                    <a:lstStyle/>
                    <a:p>
                      <a:pPr algn="r"/>
                      <a:r>
                        <a:rPr lang="en-US" sz="1800" dirty="0" smtClean="0">
                          <a:solidFill>
                            <a:sysClr val="windowText" lastClr="000000"/>
                          </a:solidFill>
                          <a:latin typeface="Arial" pitchFamily="34" charset="0"/>
                          <a:cs typeface="Arial" pitchFamily="34" charset="0"/>
                        </a:rPr>
                        <a:t>$0</a:t>
                      </a:r>
                      <a:endParaRPr lang="en-US" sz="1800" dirty="0">
                        <a:solidFill>
                          <a:sysClr val="windowText" lastClr="000000"/>
                        </a:solidFill>
                        <a:latin typeface="Arial" pitchFamily="34" charset="0"/>
                        <a:cs typeface="Arial" pitchFamily="34" charset="0"/>
                      </a:endParaRPr>
                    </a:p>
                  </a:txBody>
                  <a:tcPr marT="45723" marB="45723" anchor="ctr"/>
                </a:tc>
              </a:tr>
            </a:tbl>
          </a:graphicData>
        </a:graphic>
      </p:graphicFrame>
      <p:sp>
        <p:nvSpPr>
          <p:cNvPr id="2" name="Slide Number Placeholder 1"/>
          <p:cNvSpPr>
            <a:spLocks noGrp="1"/>
          </p:cNvSpPr>
          <p:nvPr>
            <p:ph type="sldNum" sz="quarter" idx="10"/>
          </p:nvPr>
        </p:nvSpPr>
        <p:spPr/>
        <p:txBody>
          <a:bodyPr/>
          <a:lstStyle/>
          <a:p>
            <a:pPr>
              <a:defRPr/>
            </a:pPr>
            <a:fld id="{965EF3AF-077D-4AC4-90C3-844C3470ABA4}" type="slidenum">
              <a:rPr lang="en-US" smtClean="0">
                <a:solidFill>
                  <a:srgbClr val="FFFFFF"/>
                </a:solidFill>
              </a:rPr>
              <a:pPr>
                <a:defRPr/>
              </a:pPr>
              <a:t>8</a:t>
            </a:fld>
            <a:endParaRPr lang="en-US">
              <a:solidFill>
                <a:srgbClr val="FFFFFF"/>
              </a:solidFill>
            </a:endParaRPr>
          </a:p>
        </p:txBody>
      </p:sp>
    </p:spTree>
    <p:extLst>
      <p:ext uri="{BB962C8B-B14F-4D97-AF65-F5344CB8AC3E}">
        <p14:creationId xmlns:p14="http://schemas.microsoft.com/office/powerpoint/2010/main" val="2559178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2590800" y="274638"/>
            <a:ext cx="7848600" cy="1143000"/>
          </a:xfrm>
        </p:spPr>
        <p:txBody>
          <a:bodyPr/>
          <a:lstStyle/>
          <a:p>
            <a:pPr eaLnBrk="1" hangingPunct="1"/>
            <a:r>
              <a:rPr lang="en-US" b="1" dirty="0" smtClean="0">
                <a:latin typeface="Arial" charset="0"/>
                <a:cs typeface="Arial" charset="0"/>
              </a:rPr>
              <a:t>Hypothetical Claim</a:t>
            </a:r>
            <a:br>
              <a:rPr lang="en-US" b="1" dirty="0" smtClean="0">
                <a:latin typeface="Arial" charset="0"/>
                <a:cs typeface="Arial" charset="0"/>
              </a:rPr>
            </a:br>
            <a:r>
              <a:rPr lang="en-US" sz="3600" dirty="0">
                <a:latin typeface="Arial" charset="0"/>
                <a:cs typeface="Arial" charset="0"/>
              </a:rPr>
              <a:t>Year-End Losses</a:t>
            </a:r>
            <a:endParaRPr lang="en-US" b="1" dirty="0" smtClean="0">
              <a:latin typeface="Arial" charset="0"/>
              <a:cs typeface="Arial" charset="0"/>
            </a:endParaRPr>
          </a:p>
        </p:txBody>
      </p:sp>
      <p:graphicFrame>
        <p:nvGraphicFramePr>
          <p:cNvPr id="7" name="Chart 6"/>
          <p:cNvGraphicFramePr>
            <a:graphicFrameLocks noGrp="1"/>
          </p:cNvGraphicFramePr>
          <p:nvPr>
            <p:extLst>
              <p:ext uri="{D42A27DB-BD31-4B8C-83A1-F6EECF244321}">
                <p14:modId xmlns:p14="http://schemas.microsoft.com/office/powerpoint/2010/main" val="3096397635"/>
              </p:ext>
            </p:extLst>
          </p:nvPr>
        </p:nvGraphicFramePr>
        <p:xfrm>
          <a:off x="2057401" y="1447800"/>
          <a:ext cx="7162799" cy="4724400"/>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p:cNvSpPr>
            <a:spLocks noGrp="1"/>
          </p:cNvSpPr>
          <p:nvPr>
            <p:ph type="sldNum" sz="quarter" idx="10"/>
          </p:nvPr>
        </p:nvSpPr>
        <p:spPr/>
        <p:txBody>
          <a:bodyPr/>
          <a:lstStyle/>
          <a:p>
            <a:pPr>
              <a:defRPr/>
            </a:pPr>
            <a:fld id="{965EF3AF-077D-4AC4-90C3-844C3470ABA4}" type="slidenum">
              <a:rPr lang="en-US" smtClean="0">
                <a:solidFill>
                  <a:srgbClr val="FFFFFF"/>
                </a:solidFill>
              </a:rPr>
              <a:pPr>
                <a:defRPr/>
              </a:pPr>
              <a:t>9</a:t>
            </a:fld>
            <a:endParaRPr lang="en-US">
              <a:solidFill>
                <a:srgbClr val="FFFFFF"/>
              </a:solidFill>
            </a:endParaRPr>
          </a:p>
        </p:txBody>
      </p:sp>
    </p:spTree>
    <p:extLst>
      <p:ext uri="{BB962C8B-B14F-4D97-AF65-F5344CB8AC3E}">
        <p14:creationId xmlns:p14="http://schemas.microsoft.com/office/powerpoint/2010/main" val="4096681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AS_SC">
  <a:themeElements>
    <a:clrScheme name="CAS_SC">
      <a:dk1>
        <a:srgbClr val="000000"/>
      </a:dk1>
      <a:lt1>
        <a:srgbClr val="FFFFFF"/>
      </a:lt1>
      <a:dk2>
        <a:srgbClr val="000000"/>
      </a:dk2>
      <a:lt2>
        <a:srgbClr val="FCB315"/>
      </a:lt2>
      <a:accent1>
        <a:srgbClr val="001C59"/>
      </a:accent1>
      <a:accent2>
        <a:srgbClr val="005093"/>
      </a:accent2>
      <a:accent3>
        <a:srgbClr val="FCB315"/>
      </a:accent3>
      <a:accent4>
        <a:srgbClr val="E0861A"/>
      </a:accent4>
      <a:accent5>
        <a:srgbClr val="5C5D60"/>
      </a:accent5>
      <a:accent6>
        <a:srgbClr val="DFE5E5"/>
      </a:accent6>
      <a:hlink>
        <a:srgbClr val="005093"/>
      </a:hlink>
      <a:folHlink>
        <a:srgbClr val="001C59"/>
      </a:folHlink>
    </a:clrScheme>
    <a:fontScheme name="OptionA_templa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lnDef>
  </a:objectDefaults>
  <a:extraClrSchemeLst>
    <a:extraClrScheme>
      <a:clrScheme name="OptionA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tionA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tionA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tionA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tionA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tionA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tionA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tionA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tionA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tionA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tionA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tionA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ptionA_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D1CC"/>
        </a:hlink>
        <a:folHlink>
          <a:srgbClr val="99CC00"/>
        </a:folHlink>
      </a:clrScheme>
      <a:clrMap bg1="lt1" tx1="dk1" bg2="lt2" tx2="dk2" accent1="accent1" accent2="accent2" accent3="accent3" accent4="accent4" accent5="accent5" accent6="accent6" hlink="hlink" folHlink="folHlink"/>
    </a:extraClrScheme>
    <a:extraClrScheme>
      <a:clrScheme name="OptionA_template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9CC00"/>
        </a:folHlink>
      </a:clrScheme>
      <a:clrMap bg1="lt1" tx1="dk1" bg2="lt2" tx2="dk2" accent1="accent1" accent2="accent2" accent3="accent3" accent4="accent4" accent5="accent5" accent6="accent6" hlink="hlink" folHlink="folHlink"/>
    </a:extraClrScheme>
    <a:extraClrScheme>
      <a:clrScheme name="OptionA_template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638600"/>
        </a:folHlink>
      </a:clrScheme>
      <a:clrMap bg1="lt1" tx1="dk1" bg2="lt2" tx2="dk2" accent1="accent1" accent2="accent2" accent3="accent3" accent4="accent4" accent5="accent5" accent6="accent6" hlink="hlink" folHlink="folHlink"/>
    </a:extraClrScheme>
    <a:extraClrScheme>
      <a:clrScheme name="OptionA_template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E2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AS_SC">
  <a:themeElements>
    <a:clrScheme name="CAS_SC">
      <a:dk1>
        <a:srgbClr val="000000"/>
      </a:dk1>
      <a:lt1>
        <a:srgbClr val="FFFFFF"/>
      </a:lt1>
      <a:dk2>
        <a:srgbClr val="000000"/>
      </a:dk2>
      <a:lt2>
        <a:srgbClr val="FCB315"/>
      </a:lt2>
      <a:accent1>
        <a:srgbClr val="001C59"/>
      </a:accent1>
      <a:accent2>
        <a:srgbClr val="005093"/>
      </a:accent2>
      <a:accent3>
        <a:srgbClr val="FCB315"/>
      </a:accent3>
      <a:accent4>
        <a:srgbClr val="E0861A"/>
      </a:accent4>
      <a:accent5>
        <a:srgbClr val="5C5D60"/>
      </a:accent5>
      <a:accent6>
        <a:srgbClr val="DFE5E5"/>
      </a:accent6>
      <a:hlink>
        <a:srgbClr val="005093"/>
      </a:hlink>
      <a:folHlink>
        <a:srgbClr val="001C59"/>
      </a:folHlink>
    </a:clrScheme>
    <a:fontScheme name="OptionA_templa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lnDef>
  </a:objectDefaults>
  <a:extraClrSchemeLst>
    <a:extraClrScheme>
      <a:clrScheme name="OptionA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tionA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tionA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tionA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tionA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tionA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tionA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tionA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tionA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tionA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tionA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tionA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ptionA_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D1CC"/>
        </a:hlink>
        <a:folHlink>
          <a:srgbClr val="99CC00"/>
        </a:folHlink>
      </a:clrScheme>
      <a:clrMap bg1="lt1" tx1="dk1" bg2="lt2" tx2="dk2" accent1="accent1" accent2="accent2" accent3="accent3" accent4="accent4" accent5="accent5" accent6="accent6" hlink="hlink" folHlink="folHlink"/>
    </a:extraClrScheme>
    <a:extraClrScheme>
      <a:clrScheme name="OptionA_template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9CC00"/>
        </a:folHlink>
      </a:clrScheme>
      <a:clrMap bg1="lt1" tx1="dk1" bg2="lt2" tx2="dk2" accent1="accent1" accent2="accent2" accent3="accent3" accent4="accent4" accent5="accent5" accent6="accent6" hlink="hlink" folHlink="folHlink"/>
    </a:extraClrScheme>
    <a:extraClrScheme>
      <a:clrScheme name="OptionA_template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638600"/>
        </a:folHlink>
      </a:clrScheme>
      <a:clrMap bg1="lt1" tx1="dk1" bg2="lt2" tx2="dk2" accent1="accent1" accent2="accent2" accent3="accent3" accent4="accent4" accent5="accent5" accent6="accent6" hlink="hlink" folHlink="folHlink"/>
    </a:extraClrScheme>
    <a:extraClrScheme>
      <a:clrScheme name="OptionA_template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E26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1627</Words>
  <Application>Microsoft Office PowerPoint</Application>
  <PresentationFormat>Widescreen</PresentationFormat>
  <Paragraphs>817</Paragraphs>
  <Slides>28</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Garamond</vt:lpstr>
      <vt:lpstr>Tahoma</vt:lpstr>
      <vt:lpstr>Wingdings</vt:lpstr>
      <vt:lpstr>1_CAS_SC</vt:lpstr>
      <vt:lpstr>CAS_SC</vt:lpstr>
      <vt:lpstr> CASstudentcentral.org  Basic Reserving:  Estimating the Liability for Unpaid Claims</vt:lpstr>
      <vt:lpstr>Loss Reserve</vt:lpstr>
      <vt:lpstr>Terminology</vt:lpstr>
      <vt:lpstr>Components of a Reserve (unpaid losses)</vt:lpstr>
      <vt:lpstr>Case Reserve Basics</vt:lpstr>
      <vt:lpstr>Hypothetical Claim Background</vt:lpstr>
      <vt:lpstr>Hypothetical Claim Transactions – Part 1</vt:lpstr>
      <vt:lpstr>Hypothetical Claim Transactions – Part 2</vt:lpstr>
      <vt:lpstr>Hypothetical Claim Year-End Losses</vt:lpstr>
      <vt:lpstr>The Problem</vt:lpstr>
      <vt:lpstr>Interested Parties</vt:lpstr>
      <vt:lpstr>Losses</vt:lpstr>
      <vt:lpstr>Hypothetical Claim Year-End Losses</vt:lpstr>
      <vt:lpstr>IBNR Reserve Basics</vt:lpstr>
      <vt:lpstr>IBNR</vt:lpstr>
      <vt:lpstr>Basic Methods</vt:lpstr>
      <vt:lpstr>Expected Method:  Loss Ratio Single Accident Year</vt:lpstr>
      <vt:lpstr>Expected Loss Ratio of 75% Multiple Years</vt:lpstr>
      <vt:lpstr> Expected Loss Ratio Pros and Cons</vt:lpstr>
      <vt:lpstr>Development Method:  Paid Loss Data Accounting Configuration</vt:lpstr>
      <vt:lpstr>Paid Loss Development Data Actuarial Configuration</vt:lpstr>
      <vt:lpstr>Loss Development Factor From 12 Months to 24 Months</vt:lpstr>
      <vt:lpstr>Loss Development Factor From 12 Months to 24 Months</vt:lpstr>
      <vt:lpstr>Paid Loss Development Data Actuarial Configuration</vt:lpstr>
      <vt:lpstr>Paid Loss Development Data Loss Development Factor Selection</vt:lpstr>
      <vt:lpstr>Paid Loss Development Data Loss Development Factor Projection</vt:lpstr>
      <vt:lpstr>Calculating Ultimate Losses “Squaring the Triangle”</vt:lpstr>
      <vt:lpstr> Reserve Calculation @ 12/31/16</vt:lpstr>
    </vt:vector>
  </TitlesOfParts>
  <Company>Milliman,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Roger Hayne</dc:creator>
  <cp:lastModifiedBy>Janet Duncan</cp:lastModifiedBy>
  <cp:revision>30</cp:revision>
  <dcterms:created xsi:type="dcterms:W3CDTF">2015-05-15T15:44:00Z</dcterms:created>
  <dcterms:modified xsi:type="dcterms:W3CDTF">2017-05-03T22:28:49Z</dcterms:modified>
</cp:coreProperties>
</file>