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768" r:id="rId1"/>
  </p:sldMasterIdLst>
  <p:notesMasterIdLst>
    <p:notesMasterId r:id="rId47"/>
  </p:notesMasterIdLst>
  <p:handoutMasterIdLst>
    <p:handoutMasterId r:id="rId48"/>
  </p:handoutMasterIdLst>
  <p:sldIdLst>
    <p:sldId id="759" r:id="rId2"/>
    <p:sldId id="256" r:id="rId3"/>
    <p:sldId id="258" r:id="rId4"/>
    <p:sldId id="400" r:id="rId5"/>
    <p:sldId id="735" r:id="rId6"/>
    <p:sldId id="736" r:id="rId7"/>
    <p:sldId id="737" r:id="rId8"/>
    <p:sldId id="758" r:id="rId9"/>
    <p:sldId id="761" r:id="rId10"/>
    <p:sldId id="762" r:id="rId11"/>
    <p:sldId id="763" r:id="rId12"/>
    <p:sldId id="764" r:id="rId13"/>
    <p:sldId id="765" r:id="rId14"/>
    <p:sldId id="710" r:id="rId15"/>
    <p:sldId id="713" r:id="rId16"/>
    <p:sldId id="714" r:id="rId17"/>
    <p:sldId id="742" r:id="rId18"/>
    <p:sldId id="738" r:id="rId19"/>
    <p:sldId id="739" r:id="rId20"/>
    <p:sldId id="740" r:id="rId21"/>
    <p:sldId id="741" r:id="rId22"/>
    <p:sldId id="743" r:id="rId23"/>
    <p:sldId id="745" r:id="rId24"/>
    <p:sldId id="746" r:id="rId25"/>
    <p:sldId id="751" r:id="rId26"/>
    <p:sldId id="750" r:id="rId27"/>
    <p:sldId id="749" r:id="rId28"/>
    <p:sldId id="753" r:id="rId29"/>
    <p:sldId id="747" r:id="rId30"/>
    <p:sldId id="748" r:id="rId31"/>
    <p:sldId id="716" r:id="rId32"/>
    <p:sldId id="754" r:id="rId33"/>
    <p:sldId id="755" r:id="rId34"/>
    <p:sldId id="757" r:id="rId35"/>
    <p:sldId id="720" r:id="rId36"/>
    <p:sldId id="719" r:id="rId37"/>
    <p:sldId id="760" r:id="rId38"/>
    <p:sldId id="725" r:id="rId39"/>
    <p:sldId id="726" r:id="rId40"/>
    <p:sldId id="727" r:id="rId41"/>
    <p:sldId id="728" r:id="rId42"/>
    <p:sldId id="756" r:id="rId43"/>
    <p:sldId id="729" r:id="rId44"/>
    <p:sldId id="730" r:id="rId45"/>
    <p:sldId id="731" r:id="rId46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23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A75A6-D3D9-41B5-94F8-0A04BC7E2558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A824D-7DFA-4479-BA57-93018262A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45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C2720E60-59A1-487F-89CB-F266A9C98B28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B25B5C3-C44B-4097-A162-D408D41CE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516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5B5C3-C44B-4097-A162-D408D41CE88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FBEFC54-989A-486C-AABC-0F54785454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FF13C-E50C-4DAA-95FD-D7D20BC60F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B7CD3-1FFA-4851-9E1B-E69C20398F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0099"/>
              </a:buClr>
              <a:defRPr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EBE4EA-06E2-4F63-B061-C09D98FBB7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770636-80DD-4C85-BD1F-CB99F3DB42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ED94F-E8EE-48DA-8CE1-ED196C5A66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43712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85D81-38F1-48FC-93B2-FADC0D7DD4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D146B-6FF8-48E0-AD76-2CF68EF807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9EDCA2-D447-4F60-A88E-4F90265B1E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6526AB12-0E25-4748-88DE-397ADF4E99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0" y="0"/>
            <a:ext cx="9144000" cy="914400"/>
          </a:xfrm>
          <a:prstGeom prst="round1Rect">
            <a:avLst/>
          </a:prstGeom>
          <a:solidFill>
            <a:srgbClr val="FFD823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43712"/>
          </a:xfrm>
          <a:prstGeom prst="rect">
            <a:avLst/>
          </a:prstGeom>
        </p:spPr>
        <p:txBody>
          <a:bodyPr vert="horz" lIns="0" rIns="0" bIns="0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977EA4E-A5C6-4EA4-B23A-E60990E564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j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Course Materials May Not Be Distributed or Posted Electronically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course materials are the sole property of Dr. Todd M. Gross.  They are strictly for use by students enrolled in a course taught by Dr. Gross.  They may not be altered, excerpted, distributed, or posted to any website or other document-sharing service without express permission.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© 2010–2017 Todd M. Gross</a:t>
            </a:r>
          </a:p>
        </p:txBody>
      </p:sp>
    </p:spTree>
    <p:extLst>
      <p:ext uri="{BB962C8B-B14F-4D97-AF65-F5344CB8AC3E}">
        <p14:creationId xmlns:p14="http://schemas.microsoft.com/office/powerpoint/2010/main" val="340564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i="1" dirty="0" err="1"/>
              <a:t>iid</a:t>
            </a:r>
            <a:r>
              <a:rPr lang="en-US" i="1" dirty="0"/>
              <a:t> </a:t>
            </a:r>
            <a:r>
              <a:rPr lang="en-US" dirty="0"/>
              <a:t>stands for </a:t>
            </a:r>
            <a:r>
              <a:rPr lang="en-US" u="sng" dirty="0"/>
              <a:t>I</a:t>
            </a:r>
            <a:r>
              <a:rPr lang="en-US" dirty="0"/>
              <a:t>ndependent and </a:t>
            </a:r>
            <a:r>
              <a:rPr lang="en-US" u="sng" dirty="0"/>
              <a:t>I</a:t>
            </a:r>
            <a:r>
              <a:rPr lang="en-US" dirty="0"/>
              <a:t>dentically </a:t>
            </a:r>
            <a:r>
              <a:rPr lang="en-US" u="sng" dirty="0"/>
              <a:t>D</a:t>
            </a:r>
            <a:r>
              <a:rPr lang="en-US" dirty="0"/>
              <a:t>istributed</a:t>
            </a:r>
            <a:endParaRPr lang="en-US" i="1" dirty="0"/>
          </a:p>
          <a:p>
            <a:r>
              <a:rPr lang="en-US" dirty="0"/>
              <a:t>This first part of this assumption (Independence) means that each observation is independent of every other observation</a:t>
            </a:r>
          </a:p>
          <a:p>
            <a:r>
              <a:rPr lang="en-US" dirty="0"/>
              <a:t>If the observations are related somehow, the resulting regression model may be distorted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8DB6-8150-4602-9043-56AC8D48F408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85800" y="1447800"/>
          <a:ext cx="800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3" imgW="5486400" imgH="304800" progId="Word.Document.12">
                  <p:embed/>
                </p:oleObj>
              </mc:Choice>
              <mc:Fallback>
                <p:oleObj name="Document" r:id="rId3" imgW="5486400" imgH="30480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447800"/>
                        <a:ext cx="8001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ight Brace 12"/>
          <p:cNvSpPr/>
          <p:nvPr/>
        </p:nvSpPr>
        <p:spPr>
          <a:xfrm rot="5400000">
            <a:off x="6134100" y="1790700"/>
            <a:ext cx="457200" cy="533400"/>
          </a:xfrm>
          <a:prstGeom prst="rightBrace">
            <a:avLst>
              <a:gd name="adj1" fmla="val 1692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/>
        </p:nvSpPr>
        <p:spPr>
          <a:xfrm>
            <a:off x="4648200" y="2362200"/>
            <a:ext cx="3505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Errors are Independent and Identically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407901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Identically Distributed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i="1" dirty="0" err="1"/>
              <a:t>iid</a:t>
            </a:r>
            <a:r>
              <a:rPr lang="en-US" i="1" dirty="0"/>
              <a:t> </a:t>
            </a:r>
            <a:r>
              <a:rPr lang="en-US" dirty="0"/>
              <a:t>stands for </a:t>
            </a:r>
            <a:r>
              <a:rPr lang="en-US" u="sng" dirty="0"/>
              <a:t>I</a:t>
            </a:r>
            <a:r>
              <a:rPr lang="en-US" dirty="0"/>
              <a:t>ndependent and </a:t>
            </a:r>
            <a:r>
              <a:rPr lang="en-US" u="sng" dirty="0"/>
              <a:t>I</a:t>
            </a:r>
            <a:r>
              <a:rPr lang="en-US" dirty="0"/>
              <a:t>dentically </a:t>
            </a:r>
            <a:r>
              <a:rPr lang="en-US" u="sng" dirty="0"/>
              <a:t>D</a:t>
            </a:r>
            <a:r>
              <a:rPr lang="en-US" dirty="0"/>
              <a:t>istributed</a:t>
            </a:r>
            <a:endParaRPr lang="en-US" i="1" dirty="0"/>
          </a:p>
          <a:p>
            <a:r>
              <a:rPr lang="en-US" dirty="0"/>
              <a:t>This second part of this assumption (Identically Distributed) means that all of the observations come from the </a:t>
            </a:r>
            <a:r>
              <a:rPr lang="en-US" u="sng" dirty="0"/>
              <a:t>same</a:t>
            </a:r>
            <a:r>
              <a:rPr lang="en-US" dirty="0"/>
              <a:t> population</a:t>
            </a:r>
          </a:p>
          <a:p>
            <a:r>
              <a:rPr lang="en-US" dirty="0"/>
              <a:t>An outlier, or extreme observation, may be from a different population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8DB6-8150-4602-9043-56AC8D48F408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85800" y="1447800"/>
          <a:ext cx="800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3" imgW="5486400" imgH="304800" progId="Word.Document.12">
                  <p:embed/>
                </p:oleObj>
              </mc:Choice>
              <mc:Fallback>
                <p:oleObj name="Document" r:id="rId3" imgW="5486400" imgH="30480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447800"/>
                        <a:ext cx="8001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ight Brace 12"/>
          <p:cNvSpPr/>
          <p:nvPr/>
        </p:nvSpPr>
        <p:spPr>
          <a:xfrm rot="5400000">
            <a:off x="6134100" y="1790700"/>
            <a:ext cx="457200" cy="533400"/>
          </a:xfrm>
          <a:prstGeom prst="rightBrace">
            <a:avLst>
              <a:gd name="adj1" fmla="val 1692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/>
        </p:nvSpPr>
        <p:spPr>
          <a:xfrm>
            <a:off x="4648200" y="2362200"/>
            <a:ext cx="3505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Errors are Independent and Identically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332015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 values, and their corresponding errors, are normally distributed</a:t>
            </a:r>
          </a:p>
          <a:p>
            <a:r>
              <a:rPr lang="en-US" dirty="0"/>
              <a:t>If Y values are not normally distributed (e.g., skewed) then the sampling distribution of b</a:t>
            </a:r>
            <a:r>
              <a:rPr lang="en-US" baseline="-25000" dirty="0"/>
              <a:t>1 </a:t>
            </a:r>
            <a:r>
              <a:rPr lang="en-US" dirty="0"/>
              <a:t>will be incorrect</a:t>
            </a:r>
            <a:endParaRPr lang="en-US" baseline="-25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8DB6-8150-4602-9043-56AC8D48F408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85800" y="1447800"/>
          <a:ext cx="800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3" imgW="5486400" imgH="304800" progId="Word.Document.12">
                  <p:embed/>
                </p:oleObj>
              </mc:Choice>
              <mc:Fallback>
                <p:oleObj name="Document" r:id="rId3" imgW="5486400" imgH="30480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447800"/>
                        <a:ext cx="8001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ight Brace 12"/>
          <p:cNvSpPr/>
          <p:nvPr/>
        </p:nvSpPr>
        <p:spPr>
          <a:xfrm rot="5400000">
            <a:off x="6553200" y="1905000"/>
            <a:ext cx="457200" cy="304800"/>
          </a:xfrm>
          <a:prstGeom prst="rightBrace">
            <a:avLst>
              <a:gd name="adj1" fmla="val 1692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/>
        </p:nvSpPr>
        <p:spPr>
          <a:xfrm>
            <a:off x="5029200" y="2362200"/>
            <a:ext cx="3505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Errors are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196562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Constant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Variance of the Y values, and their corresponding errors, is constant across all values of X</a:t>
            </a:r>
          </a:p>
          <a:p>
            <a:r>
              <a:rPr lang="en-US" dirty="0"/>
              <a:t>If variance is not constant (i.e., variance is smaller at low values of X and higher at high values of X), then the standard error of b</a:t>
            </a:r>
            <a:r>
              <a:rPr lang="en-US" baseline="-25000" dirty="0"/>
              <a:t>1</a:t>
            </a:r>
            <a:r>
              <a:rPr lang="en-US" dirty="0"/>
              <a:t> will be incorrect</a:t>
            </a:r>
            <a:endParaRPr lang="en-US" baseline="-25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8DB6-8150-4602-9043-56AC8D48F408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85800" y="1447800"/>
          <a:ext cx="800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3" imgW="5486400" imgH="304800" progId="Word.Document.12">
                  <p:embed/>
                </p:oleObj>
              </mc:Choice>
              <mc:Fallback>
                <p:oleObj name="Document" r:id="rId3" imgW="5486400" imgH="30480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447800"/>
                        <a:ext cx="8001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ight Brace 12"/>
          <p:cNvSpPr/>
          <p:nvPr/>
        </p:nvSpPr>
        <p:spPr>
          <a:xfrm rot="5400000">
            <a:off x="7391400" y="1905000"/>
            <a:ext cx="457200" cy="304800"/>
          </a:xfrm>
          <a:prstGeom prst="rightBrace">
            <a:avLst>
              <a:gd name="adj1" fmla="val 1692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/>
        </p:nvSpPr>
        <p:spPr>
          <a:xfrm>
            <a:off x="4648200" y="2362200"/>
            <a:ext cx="3886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Variance is constant </a:t>
            </a:r>
          </a:p>
          <a:p>
            <a:pPr algn="ctr"/>
            <a:r>
              <a:rPr lang="en-US" dirty="0"/>
              <a:t>across range of X values</a:t>
            </a:r>
          </a:p>
        </p:txBody>
      </p:sp>
    </p:spTree>
    <p:extLst>
      <p:ext uri="{BB962C8B-B14F-4D97-AF65-F5344CB8AC3E}">
        <p14:creationId xmlns:p14="http://schemas.microsoft.com/office/powerpoint/2010/main" val="1802965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Diagnosing the Fit of the Linear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Possible Violations of Assumptions</a:t>
            </a:r>
          </a:p>
          <a:p>
            <a:r>
              <a:rPr lang="en-US" dirty="0"/>
              <a:t>Non-linear relationship</a:t>
            </a:r>
          </a:p>
          <a:p>
            <a:r>
              <a:rPr lang="en-US" dirty="0"/>
              <a:t>Non-constant variance</a:t>
            </a:r>
          </a:p>
          <a:p>
            <a:r>
              <a:rPr lang="en-US" dirty="0"/>
              <a:t>Non-normal distribution of errors</a:t>
            </a:r>
          </a:p>
          <a:p>
            <a:r>
              <a:rPr lang="en-US" dirty="0"/>
              <a:t>Non-Independence of responses (or errors)</a:t>
            </a:r>
          </a:p>
          <a:p>
            <a:r>
              <a:rPr lang="en-US" dirty="0"/>
              <a:t>Not Identically Distributed (no outliers)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Additional Problems to Consider</a:t>
            </a:r>
            <a:endParaRPr lang="en-US" dirty="0"/>
          </a:p>
          <a:p>
            <a:r>
              <a:rPr lang="en-US" dirty="0"/>
              <a:t>Truncated or Restricted Range</a:t>
            </a:r>
          </a:p>
          <a:p>
            <a:r>
              <a:rPr lang="en-US" dirty="0"/>
              <a:t>Important Predictor Omitted from the Model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will use </a:t>
            </a:r>
            <a:r>
              <a:rPr lang="en-US" u="sng" dirty="0"/>
              <a:t>graphic techniques</a:t>
            </a:r>
            <a:r>
              <a:rPr lang="en-US" dirty="0"/>
              <a:t> (i.e., data displays) to identify potential violations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observe possible violations, we can apply </a:t>
            </a:r>
            <a:r>
              <a:rPr lang="en-US" u="sng" dirty="0"/>
              <a:t>remedial methods</a:t>
            </a:r>
            <a:r>
              <a:rPr lang="en-US" dirty="0"/>
              <a:t> to correct them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0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Residuals Analysis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more useful to look at the residuals (Y-Y’) to identify model violations</a:t>
            </a:r>
          </a:p>
          <a:p>
            <a:pPr lvl="1"/>
            <a:r>
              <a:rPr lang="en-US" dirty="0"/>
              <a:t>Several of the assumptions deal directly with the residuals</a:t>
            </a:r>
          </a:p>
          <a:p>
            <a:pPr lvl="1"/>
            <a:r>
              <a:rPr lang="en-US" dirty="0"/>
              <a:t>Deviations from the model may be more readily seen by “removing” the linear function first</a:t>
            </a:r>
          </a:p>
          <a:p>
            <a:pPr lvl="1"/>
            <a:r>
              <a:rPr lang="en-US" dirty="0"/>
              <a:t>Calculation of the residuals stays the same even when we move to more complex models with multiple predictors</a:t>
            </a:r>
          </a:p>
          <a:p>
            <a:r>
              <a:rPr lang="en-US" dirty="0"/>
              <a:t>We will supplement inspecting the residuals with other data exploration techniques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Gross - PStat 126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8DB6-8150-4602-9043-56AC8D48F40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8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Prototypes of Residuals Plots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58125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08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57053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49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for Evaluating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Generate the desired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to ideal case with no violation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apply remedial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Redo plot to confirm that remediation is adequate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15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Linearity versus Non-linear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two scatterplots below.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828800"/>
            <a:ext cx="4343400" cy="434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0"/>
            <a:ext cx="4343400" cy="4343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1828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 Relationship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2600" y="1828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Non-linear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423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PSTAT 126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Regression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429000"/>
            <a:ext cx="7854696" cy="17526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Dr. Todd Gross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Department of Statistics and Applied Probability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UCSB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Linearity versus Non-linear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regression line makes both appear fairly linear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4572000" cy="457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905000"/>
            <a:ext cx="4572000" cy="4572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1828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 Relationship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1828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Non-linear Relationship</a:t>
            </a:r>
          </a:p>
        </p:txBody>
      </p:sp>
    </p:spTree>
    <p:extLst>
      <p:ext uri="{BB962C8B-B14F-4D97-AF65-F5344CB8AC3E}">
        <p14:creationId xmlns:p14="http://schemas.microsoft.com/office/powerpoint/2010/main" val="4143253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Non-linear Residuals Plot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residuals plot reveals a strong non-linear component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4267200" cy="426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057400"/>
            <a:ext cx="4191000" cy="41910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4191000" y="4191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400" y="2133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Scatterplot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2600" y="2133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Residuals Plot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4648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83%</a:t>
            </a:r>
          </a:p>
        </p:txBody>
      </p:sp>
    </p:spTree>
    <p:extLst>
      <p:ext uri="{BB962C8B-B14F-4D97-AF65-F5344CB8AC3E}">
        <p14:creationId xmlns:p14="http://schemas.microsoft.com/office/powerpoint/2010/main" val="211415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Non-Linear Remediation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657600" cy="5105400"/>
          </a:xfrm>
        </p:spPr>
        <p:txBody>
          <a:bodyPr/>
          <a:lstStyle/>
          <a:p>
            <a:r>
              <a:rPr lang="en-US" dirty="0"/>
              <a:t>If the relationship between X and Y appears to be non-linear:</a:t>
            </a:r>
          </a:p>
          <a:p>
            <a:pPr lvl="1"/>
            <a:r>
              <a:rPr lang="en-US" dirty="0"/>
              <a:t>Transform X</a:t>
            </a:r>
          </a:p>
          <a:p>
            <a:pPr lvl="1"/>
            <a:r>
              <a:rPr lang="en-US" dirty="0"/>
              <a:t>Perform non-linear regression (will be covered in later lecture)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371600"/>
            <a:ext cx="474011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03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Transforming X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X variable: X = log</a:t>
            </a:r>
            <a:r>
              <a:rPr lang="en-US" baseline="-25000" dirty="0"/>
              <a:t>10</a:t>
            </a:r>
            <a:r>
              <a:rPr lang="en-US" dirty="0"/>
              <a:t>(X)</a:t>
            </a:r>
          </a:p>
          <a:p>
            <a:r>
              <a:rPr lang="en-US" dirty="0"/>
              <a:t>This will reduce non-linearity, but may not eliminate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8DB6-8150-4602-9043-56AC8D48F40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09800"/>
            <a:ext cx="4332176" cy="4332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286000"/>
            <a:ext cx="4267200" cy="4267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90600" y="2133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Scatterplot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38800" y="2133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Residuals Plot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057400" y="6172200"/>
            <a:ext cx="914400" cy="3048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24000" y="48884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96%</a:t>
            </a:r>
          </a:p>
        </p:txBody>
      </p:sp>
    </p:spTree>
    <p:extLst>
      <p:ext uri="{BB962C8B-B14F-4D97-AF65-F5344CB8AC3E}">
        <p14:creationId xmlns:p14="http://schemas.microsoft.com/office/powerpoint/2010/main" val="1665535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for Non-linearity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05400"/>
          </a:xfrm>
        </p:spPr>
        <p:txBody>
          <a:bodyPr>
            <a:normAutofit/>
          </a:bodyPr>
          <a:lstStyle/>
          <a:p>
            <a:r>
              <a:rPr lang="en-US" sz="2000" dirty="0"/>
              <a:t>The linear regression model describes a </a:t>
            </a:r>
            <a:r>
              <a:rPr lang="en-US" sz="2000" u="sng" dirty="0"/>
              <a:t>linear</a:t>
            </a:r>
            <a:r>
              <a:rPr lang="en-US" sz="2000" dirty="0"/>
              <a:t> relationship between X and Y</a:t>
            </a:r>
          </a:p>
          <a:p>
            <a:r>
              <a:rPr lang="en-US" sz="2000" dirty="0"/>
              <a:t>If there is a non-linear relationship, then the linear model will underestimate the strength of the X-Y relationship</a:t>
            </a:r>
          </a:p>
          <a:p>
            <a:r>
              <a:rPr lang="en-US" sz="2000" dirty="0"/>
              <a:t>Diagnosis – Plot residuals against X values (or against predicted Y values, same thing)</a:t>
            </a:r>
          </a:p>
          <a:p>
            <a:r>
              <a:rPr lang="en-US" sz="2000" dirty="0"/>
              <a:t>Remediation – Transform X, or perform Non-Linear Regression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715392"/>
            <a:ext cx="5029200" cy="270027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50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Constant versus Non-constant Variance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752600"/>
            <a:ext cx="4648200" cy="464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752600"/>
            <a:ext cx="4724400" cy="472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1828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Constant Variance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0" y="1828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Non-Constant Variance</a:t>
            </a:r>
          </a:p>
        </p:txBody>
      </p:sp>
    </p:spTree>
    <p:extLst>
      <p:ext uri="{BB962C8B-B14F-4D97-AF65-F5344CB8AC3E}">
        <p14:creationId xmlns:p14="http://schemas.microsoft.com/office/powerpoint/2010/main" val="1433398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Non-constant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Autofit/>
          </a:bodyPr>
          <a:lstStyle/>
          <a:p>
            <a:r>
              <a:rPr lang="en-US" dirty="0"/>
              <a:t>Is variance constant across the range of 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Note that variance may “bulge” or “trumpet”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3979889" cy="39798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600200"/>
            <a:ext cx="4114800" cy="411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3000" y="1676400"/>
            <a:ext cx="244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Scatterplot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1200" y="1676400"/>
            <a:ext cx="244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Residuals Plot</a:t>
            </a:r>
          </a:p>
        </p:txBody>
      </p:sp>
      <p:sp>
        <p:nvSpPr>
          <p:cNvPr id="13" name="Trapezoid 12"/>
          <p:cNvSpPr/>
          <p:nvPr/>
        </p:nvSpPr>
        <p:spPr>
          <a:xfrm rot="16200000">
            <a:off x="5666906" y="2326598"/>
            <a:ext cx="2293495" cy="3111708"/>
          </a:xfrm>
          <a:prstGeom prst="trapezoid">
            <a:avLst>
              <a:gd name="adj" fmla="val 4393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6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Transformation of 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variance of Y is not constant (unequal across X), or non-normal, consider transforming 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33600"/>
            <a:ext cx="7162800" cy="403943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13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Transforming 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Create new Y variable: Y = log</a:t>
            </a:r>
            <a:r>
              <a:rPr lang="en-US" sz="2400" baseline="-25000" dirty="0"/>
              <a:t>10</a:t>
            </a:r>
            <a:r>
              <a:rPr lang="en-US" sz="2400" dirty="0"/>
              <a:t>(Y)</a:t>
            </a:r>
          </a:p>
          <a:p>
            <a:r>
              <a:rPr lang="en-US" sz="2400" dirty="0"/>
              <a:t>This may reduce non-constant variance, but may not eliminate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8DB6-8150-4602-9043-56AC8D48F40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90600" y="2133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Scatterplot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38800" y="2133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Residuals Plot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52400" y="3962400"/>
            <a:ext cx="381000" cy="9906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133600"/>
            <a:ext cx="4648200" cy="4648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098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97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Non-constant Variance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105400"/>
          </a:xfrm>
        </p:spPr>
        <p:txBody>
          <a:bodyPr>
            <a:normAutofit/>
          </a:bodyPr>
          <a:lstStyle/>
          <a:p>
            <a:r>
              <a:rPr lang="en-US" sz="2200" dirty="0"/>
              <a:t>The regression model assumes that each observation of Y has the same Population variance</a:t>
            </a:r>
          </a:p>
          <a:p>
            <a:r>
              <a:rPr lang="en-US" sz="2200" dirty="0"/>
              <a:t>Violation can reduce the fit of the model, and inflate CI’s and p-values</a:t>
            </a:r>
          </a:p>
          <a:p>
            <a:r>
              <a:rPr lang="en-US" sz="2200" dirty="0"/>
              <a:t>Diagnosis – Residual plot will show variance spreading out over values of X</a:t>
            </a:r>
          </a:p>
          <a:p>
            <a:r>
              <a:rPr lang="en-US" sz="2200" dirty="0"/>
              <a:t>Remediation – Attempt to transform Y to make variance more consistent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1915" b="1863"/>
          <a:stretch/>
        </p:blipFill>
        <p:spPr>
          <a:xfrm>
            <a:off x="0" y="3657600"/>
            <a:ext cx="9144000" cy="257981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7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743201"/>
            <a:ext cx="7772400" cy="990599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Lecture 6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Diagnostics and Remedial Measures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EBE4EA-06E2-4F63-B061-C09D98FBB74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Non-normal distribution of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tests and confidence intervals assume a normal distribution of error terms (</a:t>
            </a:r>
            <a:r>
              <a:rPr lang="en-US" dirty="0" err="1">
                <a:latin typeface="Symbol" charset="2"/>
                <a:cs typeface="Symbol" charset="2"/>
              </a:rPr>
              <a:t>e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Violation of normality can invalidate p-values and confidence intervals.</a:t>
            </a:r>
          </a:p>
          <a:p>
            <a:r>
              <a:rPr lang="en-US" dirty="0"/>
              <a:t>In practice, sufficiently large sample size addresses this assumption.</a:t>
            </a:r>
          </a:p>
          <a:p>
            <a:r>
              <a:rPr lang="en-US" dirty="0"/>
              <a:t>Diagnosis – Use QQ plot to compare observed distribution of errors to Normal distribution.</a:t>
            </a:r>
          </a:p>
          <a:p>
            <a:r>
              <a:rPr lang="en-US" dirty="0"/>
              <a:t>Remediation – Depends on nature of deviation from normality.  Increase sample size or possibly transform Y to reduce skew.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7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QQ-plot (Normal Probability Plot)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2909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61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QQ Normal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8862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QQ stands for </a:t>
            </a:r>
            <a:r>
              <a:rPr lang="en-US" sz="2400" dirty="0" err="1"/>
              <a:t>Quantile-Quantile</a:t>
            </a:r>
            <a:endParaRPr lang="en-US" sz="2400" dirty="0"/>
          </a:p>
          <a:p>
            <a:r>
              <a:rPr lang="en-US" sz="2400" dirty="0"/>
              <a:t>Compares the observed distribution to a normal distribution</a:t>
            </a:r>
          </a:p>
          <a:p>
            <a:r>
              <a:rPr lang="en-US" sz="2400" dirty="0"/>
              <a:t>Created by:</a:t>
            </a:r>
          </a:p>
          <a:p>
            <a:pPr lvl="1"/>
            <a:r>
              <a:rPr lang="en-US" sz="2000" dirty="0"/>
              <a:t>ordering residuals from low to high</a:t>
            </a:r>
          </a:p>
          <a:p>
            <a:pPr lvl="1"/>
            <a:r>
              <a:rPr lang="en-US" sz="2000" dirty="0"/>
              <a:t>calculating a standardized score (like a z-score) for each value in the sample</a:t>
            </a:r>
          </a:p>
          <a:p>
            <a:pPr lvl="1"/>
            <a:r>
              <a:rPr lang="en-US" sz="2000" dirty="0"/>
              <a:t>plotting </a:t>
            </a:r>
            <a:r>
              <a:rPr lang="en-US" sz="2000" dirty="0" err="1"/>
              <a:t>theobserved</a:t>
            </a:r>
            <a:r>
              <a:rPr lang="en-US" sz="2000" dirty="0"/>
              <a:t> standard score against the z-score expected for the </a:t>
            </a:r>
            <a:r>
              <a:rPr lang="en-US" sz="2000" dirty="0" err="1"/>
              <a:t>i</a:t>
            </a:r>
            <a:r>
              <a:rPr lang="en-US" sz="2000" baseline="30000" dirty="0" err="1"/>
              <a:t>th</a:t>
            </a:r>
            <a:r>
              <a:rPr lang="en-US" sz="2000" dirty="0"/>
              <a:t>/n score in a normal distribution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2918"/>
          <a:stretch/>
        </p:blipFill>
        <p:spPr>
          <a:xfrm>
            <a:off x="4648200" y="1752600"/>
            <a:ext cx="4267200" cy="26751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43800" y="14478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Normal (theoretical) distribution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7239000" y="1770966"/>
            <a:ext cx="304800" cy="591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96200" y="28194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Observed distribution</a:t>
            </a: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7391400" y="3050233"/>
            <a:ext cx="304800" cy="683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4611469"/>
            <a:ext cx="13716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Position of the </a:t>
            </a:r>
            <a:r>
              <a:rPr lang="en-US" sz="1200" dirty="0" err="1"/>
              <a:t>i</a:t>
            </a:r>
            <a:r>
              <a:rPr lang="en-US" sz="1200" baseline="30000" dirty="0" err="1"/>
              <a:t>th</a:t>
            </a:r>
            <a:r>
              <a:rPr lang="en-US" sz="1200" dirty="0"/>
              <a:t> score in the sample</a:t>
            </a:r>
          </a:p>
          <a:p>
            <a:r>
              <a:rPr lang="en-US" sz="1200" dirty="0"/>
              <a:t>(smaller standard score)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257800" y="33528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48400" y="4419600"/>
            <a:ext cx="1143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Position of the </a:t>
            </a:r>
            <a:r>
              <a:rPr lang="en-US" sz="1200" dirty="0" err="1"/>
              <a:t>i</a:t>
            </a:r>
            <a:r>
              <a:rPr lang="en-US" sz="1200" baseline="30000" dirty="0" err="1"/>
              <a:t>th</a:t>
            </a:r>
            <a:r>
              <a:rPr lang="en-US" sz="1200" dirty="0"/>
              <a:t> score in the Normal distribution (larger standard score)</a:t>
            </a:r>
            <a:endParaRPr lang="en-US" sz="1200" baseline="300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791200" y="3657605"/>
            <a:ext cx="762000" cy="761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47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QQ-Plots of Non-Normal Residuals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200"/>
            <a:ext cx="9144000" cy="466056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1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Impact of Transforming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we transform X or Y (or both) to address a violation, the estimates of the coefficients will be transformed as well</a:t>
            </a:r>
          </a:p>
          <a:p>
            <a:r>
              <a:rPr lang="en-US" dirty="0"/>
              <a:t>This will change interpretation of the slope</a:t>
            </a:r>
          </a:p>
          <a:p>
            <a:pPr lvl="1"/>
            <a:r>
              <a:rPr lang="en-US" dirty="0"/>
              <a:t>Example:  </a:t>
            </a:r>
          </a:p>
          <a:p>
            <a:pPr lvl="2"/>
            <a:r>
              <a:rPr lang="en-US" dirty="0"/>
              <a:t>X transformed: Slope = Unit Change in Y per Log Unit Change in X </a:t>
            </a:r>
          </a:p>
          <a:p>
            <a:pPr lvl="2"/>
            <a:r>
              <a:rPr lang="en-US" dirty="0"/>
              <a:t>Y transformed: Slope = Square Root of Unit Change in Y per Unit Change in X</a:t>
            </a:r>
          </a:p>
          <a:p>
            <a:r>
              <a:rPr lang="en-US" dirty="0"/>
              <a:t>Standard practice:</a:t>
            </a:r>
          </a:p>
          <a:p>
            <a:pPr lvl="1"/>
            <a:r>
              <a:rPr lang="en-US" dirty="0"/>
              <a:t>Fit the model using transformed variables</a:t>
            </a:r>
          </a:p>
          <a:p>
            <a:pPr lvl="1"/>
            <a:r>
              <a:rPr lang="en-US" dirty="0"/>
              <a:t>Base p-values on transformed model</a:t>
            </a:r>
          </a:p>
          <a:p>
            <a:pPr lvl="1"/>
            <a:r>
              <a:rPr lang="en-US" dirty="0"/>
              <a:t>Disclose transformation when reporting analysis</a:t>
            </a:r>
          </a:p>
          <a:p>
            <a:pPr lvl="1"/>
            <a:r>
              <a:rPr lang="en-US" dirty="0"/>
              <a:t>Convert estimates (slope, intercept, confidence intervals) back to original units (reverse the transformation) when reporting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89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least squares estimators assume that observations (and their individual error terms) are independent of one another</a:t>
            </a:r>
          </a:p>
          <a:p>
            <a:r>
              <a:rPr lang="en-US" sz="2000" dirty="0"/>
              <a:t>Violation may effect estimates and p-values</a:t>
            </a:r>
          </a:p>
          <a:p>
            <a:r>
              <a:rPr lang="en-US" sz="2000" dirty="0"/>
              <a:t>Diagnosis – plot residuals as a function of variable(s) that may introduce dependency (time, season, geography or sequence of data collection)</a:t>
            </a:r>
          </a:p>
          <a:p>
            <a:r>
              <a:rPr lang="en-US" sz="2000" dirty="0"/>
              <a:t>Remediation – Use model for correlated error terms (not covered in this course)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0000" b="51282"/>
          <a:stretch/>
        </p:blipFill>
        <p:spPr>
          <a:xfrm>
            <a:off x="4038600" y="3429000"/>
            <a:ext cx="4572000" cy="279904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91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 observation that deviates from the X-Y relationship can distort the value of slope and intercept, and reduce the fit of the regression equation (R</a:t>
            </a:r>
            <a:r>
              <a:rPr lang="en-US" sz="2000" baseline="30000" dirty="0"/>
              <a:t>2</a:t>
            </a:r>
            <a:r>
              <a:rPr lang="en-US" sz="2000" dirty="0"/>
              <a:t> and hypothesis tests)</a:t>
            </a:r>
          </a:p>
          <a:p>
            <a:r>
              <a:rPr lang="en-US" sz="2000" dirty="0"/>
              <a:t>Diagnosis – Plot residuals against X values (or against predicted Y values, same thing)</a:t>
            </a:r>
          </a:p>
          <a:p>
            <a:r>
              <a:rPr lang="en-US" sz="2000" dirty="0"/>
              <a:t>Remediation – Remove outlier if it is due to error in data collection, or observation that is not representative of population under study (unique characteristics)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52958"/>
          <a:stretch/>
        </p:blipFill>
        <p:spPr>
          <a:xfrm>
            <a:off x="0" y="3793067"/>
            <a:ext cx="9144000" cy="268393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87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Truncated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values of X must have an adequate range in order for the regression model to work</a:t>
            </a:r>
          </a:p>
          <a:p>
            <a:r>
              <a:rPr lang="en-US" sz="2400" dirty="0"/>
              <a:t>Diagnosis – Compare range of X to known range of interest</a:t>
            </a:r>
          </a:p>
          <a:p>
            <a:r>
              <a:rPr lang="en-US" sz="2400" dirty="0"/>
              <a:t>Remediation – Collect data with expanded range of 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3376798"/>
            <a:ext cx="2781300" cy="287160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89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Important Predictor Omitted from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Predictor variable that is NOT in the model may influence appearance of linear relationship.</a:t>
            </a:r>
          </a:p>
          <a:p>
            <a:r>
              <a:rPr lang="en-US" dirty="0"/>
              <a:t>Variable may mask an existing relationship, or artificially induce a relationship</a:t>
            </a:r>
          </a:p>
          <a:p>
            <a:r>
              <a:rPr lang="en-US" dirty="0"/>
              <a:t>Diagnosis – Generate separate residual plots for each value of the omitted variable</a:t>
            </a:r>
          </a:p>
          <a:p>
            <a:r>
              <a:rPr lang="en-US" dirty="0"/>
              <a:t>Remediate – Analyze separate linear model for each subgroup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29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Omitted Predictor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these data demonstrate a linear relationship between Height and Weight?</a:t>
            </a:r>
          </a:p>
          <a:p>
            <a:pPr lvl="1"/>
            <a:r>
              <a:rPr lang="en-US" dirty="0"/>
              <a:t>Yes - apparently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09800"/>
            <a:ext cx="5486400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7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Major assumptions of the normal error regression model</a:t>
            </a:r>
          </a:p>
          <a:p>
            <a:pPr>
              <a:lnSpc>
                <a:spcPct val="200000"/>
              </a:lnSpc>
            </a:pPr>
            <a:r>
              <a:rPr lang="en-US" dirty="0"/>
              <a:t>Diagnosing possible violations</a:t>
            </a:r>
          </a:p>
          <a:p>
            <a:pPr>
              <a:lnSpc>
                <a:spcPct val="200000"/>
              </a:lnSpc>
            </a:pPr>
            <a:r>
              <a:rPr lang="en-US" dirty="0"/>
              <a:t>Remedial Measures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488"/>
            <a:ext cx="8229600" cy="743712"/>
          </a:xfrm>
        </p:spPr>
        <p:txBody>
          <a:bodyPr>
            <a:noAutofit/>
          </a:bodyPr>
          <a:lstStyle/>
          <a:p>
            <a:r>
              <a:rPr lang="en-US" sz="3200" dirty="0"/>
              <a:t>Example of Omitted Predictor Inducing a Linear Relationship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143000"/>
            <a:ext cx="3505200" cy="5105400"/>
          </a:xfrm>
        </p:spPr>
        <p:txBody>
          <a:bodyPr/>
          <a:lstStyle/>
          <a:p>
            <a:r>
              <a:rPr lang="en-US" dirty="0"/>
              <a:t>But what if we separate the data into Men and Women?</a:t>
            </a:r>
          </a:p>
          <a:p>
            <a:r>
              <a:rPr lang="en-US" dirty="0"/>
              <a:t>The relationship between Height and Weight is WEAK within each subgroup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029200" y="1066800"/>
            <a:ext cx="4114800" cy="2743200"/>
            <a:chOff x="3733800" y="2352675"/>
            <a:chExt cx="5181600" cy="3971925"/>
          </a:xfrm>
        </p:grpSpPr>
        <p:pic>
          <p:nvPicPr>
            <p:cNvPr id="12" name="Picture 11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2352675"/>
              <a:ext cx="5181600" cy="3971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Oval 8"/>
            <p:cNvSpPr/>
            <p:nvPr/>
          </p:nvSpPr>
          <p:spPr>
            <a:xfrm>
              <a:off x="6400800" y="2819400"/>
              <a:ext cx="2438400" cy="16002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4191000"/>
              <a:ext cx="2438400" cy="16002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05600" y="3124200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Men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76800" y="4267200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Women</a:t>
              </a:r>
            </a:p>
          </p:txBody>
        </p:sp>
      </p:grpSp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0"/>
            <a:ext cx="3886200" cy="266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traight Arrow Connector 15"/>
          <p:cNvCxnSpPr/>
          <p:nvPr/>
        </p:nvCxnSpPr>
        <p:spPr>
          <a:xfrm>
            <a:off x="6324600" y="33528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93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 rot="541860">
            <a:off x="6987785" y="2633294"/>
            <a:ext cx="910525" cy="1725539"/>
            <a:chOff x="5802824" y="2226997"/>
            <a:chExt cx="910525" cy="1725539"/>
          </a:xfrm>
        </p:grpSpPr>
        <p:sp>
          <p:nvSpPr>
            <p:cNvPr id="32" name="Oval 31"/>
            <p:cNvSpPr/>
            <p:nvPr/>
          </p:nvSpPr>
          <p:spPr>
            <a:xfrm rot="1637303">
              <a:off x="6107038" y="2354815"/>
              <a:ext cx="303508" cy="14699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5802824" y="2226997"/>
              <a:ext cx="910525" cy="1725539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Omitted Predictor Can Mask a Relationship Also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457200" y="1143000"/>
            <a:ext cx="4572000" cy="51054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There is a strong linear relationship between X and Y </a:t>
            </a:r>
            <a:r>
              <a:rPr lang="en-US" u="sng" dirty="0"/>
              <a:t>within</a:t>
            </a:r>
            <a:r>
              <a:rPr lang="en-US" dirty="0"/>
              <a:t> each subgroup</a:t>
            </a:r>
          </a:p>
          <a:p>
            <a:r>
              <a:rPr lang="en-US" dirty="0"/>
              <a:t>But if we omit the grouping variable, the overall linear regression will look weak, or even reverse direction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377912" y="1779636"/>
            <a:ext cx="0" cy="2748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77912" y="4527716"/>
            <a:ext cx="29743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77912" y="4719442"/>
            <a:ext cx="297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Hours of Study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3534341" y="2905101"/>
            <a:ext cx="313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 Score</a:t>
            </a:r>
          </a:p>
        </p:txBody>
      </p:sp>
      <p:grpSp>
        <p:nvGrpSpPr>
          <p:cNvPr id="30" name="Group 29"/>
          <p:cNvGrpSpPr/>
          <p:nvPr/>
        </p:nvGrpSpPr>
        <p:grpSpPr>
          <a:xfrm rot="541860">
            <a:off x="5802824" y="2226997"/>
            <a:ext cx="910525" cy="1725539"/>
            <a:chOff x="5802824" y="2226997"/>
            <a:chExt cx="910525" cy="1725539"/>
          </a:xfrm>
        </p:grpSpPr>
        <p:sp>
          <p:nvSpPr>
            <p:cNvPr id="13" name="Oval 12"/>
            <p:cNvSpPr/>
            <p:nvPr/>
          </p:nvSpPr>
          <p:spPr>
            <a:xfrm rot="1637303">
              <a:off x="6107038" y="2354815"/>
              <a:ext cx="303508" cy="14699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5802824" y="2226997"/>
              <a:ext cx="910525" cy="1725539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5410200" y="2743200"/>
            <a:ext cx="2971800" cy="990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91200" y="1447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Psychology Test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43800" y="1447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Calculus Test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2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Summary of Violations, Plots and Remediation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539380"/>
              </p:ext>
            </p:extLst>
          </p:nvPr>
        </p:nvGraphicFramePr>
        <p:xfrm>
          <a:off x="907937" y="1143000"/>
          <a:ext cx="7328126" cy="4318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87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5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Violation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Diagnostic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Remidiation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Non-linear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Transform</a:t>
                      </a:r>
                      <a:r>
                        <a:rPr lang="en-US" sz="1800" baseline="0" dirty="0"/>
                        <a:t>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Non-constant</a:t>
                      </a:r>
                      <a:r>
                        <a:rPr lang="en-US" sz="1800" baseline="0" dirty="0"/>
                        <a:t> variance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Transform</a:t>
                      </a:r>
                      <a:r>
                        <a:rPr lang="en-US" sz="1800" baseline="0" dirty="0"/>
                        <a:t> Y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Non-normal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QQ Plot, then 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Transform Y (to remove skew)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Non-independence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Residuals</a:t>
                      </a:r>
                      <a:r>
                        <a:rPr lang="en-US" sz="1800" baseline="0" dirty="0"/>
                        <a:t> plot (against index)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Redo data collection, or remove dependent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Not Identically Distributed -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Scatterplot</a:t>
                      </a:r>
                      <a:r>
                        <a:rPr lang="en-US" sz="1800" baseline="0" dirty="0"/>
                        <a:t>/Residuals plot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 outlier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Truncated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Redo data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9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Predictor</a:t>
                      </a:r>
                      <a:r>
                        <a:rPr lang="en-US" sz="1800" baseline="0" dirty="0"/>
                        <a:t> omitted from model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Residuals</a:t>
                      </a:r>
                      <a:r>
                        <a:rPr lang="en-US" sz="1800" baseline="0" dirty="0"/>
                        <a:t> plotted against third variance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</a:t>
                      </a:r>
                      <a:r>
                        <a:rPr lang="en-US" sz="1800" baseline="0" dirty="0"/>
                        <a:t> predictor to model (multiple regression)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8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Diagnostic Plots in 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329"/>
            <a:ext cx="9144000" cy="561687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71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Observed vs. Fitted for Beer Data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49305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99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Diagnostic Plots for Beer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57454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“All models are wrong, some are useful.”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“Statisticians, like artists, have the bad habit of falling in love with their models.”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		George 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2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11-11-11</a:t>
            </a: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The Importance of Model Accuracy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 need to fertilize my lawn.  How much fertilizer do I need?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My estimate is only as accurate as the model I use to calculate the area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If I choose the wrong model, I will get an inaccurate estimate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  <p:sp>
        <p:nvSpPr>
          <p:cNvPr id="229381" name="PubL"/>
          <p:cNvSpPr>
            <a:spLocks noEditPoints="1" noChangeArrowheads="1"/>
          </p:cNvSpPr>
          <p:nvPr/>
        </p:nvSpPr>
        <p:spPr bwMode="auto">
          <a:xfrm rot="10800000">
            <a:off x="1371600" y="2177725"/>
            <a:ext cx="2717800" cy="1919288"/>
          </a:xfrm>
          <a:custGeom>
            <a:avLst/>
            <a:gdLst>
              <a:gd name="G0" fmla="+- 0 0 0"/>
              <a:gd name="G1" fmla="*/ 10800 1 2"/>
              <a:gd name="G2" fmla="+- 10800 0 0"/>
              <a:gd name="G3" fmla="+- 10800 0 0"/>
              <a:gd name="G4" fmla="*/ 10800 1 2"/>
              <a:gd name="G5" fmla="+- 10800 G4 0"/>
              <a:gd name="T0" fmla="*/ 5400 w 21600"/>
              <a:gd name="T1" fmla="*/ 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62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0 w 21600"/>
              <a:gd name="T13" fmla="*/ G3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108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7831" name="Text Box 6"/>
          <p:cNvSpPr txBox="1">
            <a:spLocks noChangeArrowheads="1"/>
          </p:cNvSpPr>
          <p:nvPr/>
        </p:nvSpPr>
        <p:spPr bwMode="auto">
          <a:xfrm>
            <a:off x="4572000" y="3581400"/>
            <a:ext cx="411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Area = height X width  – .25(h*w)</a:t>
            </a:r>
          </a:p>
        </p:txBody>
      </p:sp>
      <p:sp>
        <p:nvSpPr>
          <p:cNvPr id="77832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Med Dev Study Design &amp; Analysis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72AC7B-0A6E-43FD-9819-8A382EB6548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1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Need for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In order for the linear model to provide </a:t>
            </a:r>
            <a:r>
              <a:rPr lang="en-US" u="sng" dirty="0"/>
              <a:t>valid</a:t>
            </a:r>
            <a:r>
              <a:rPr lang="en-US" dirty="0"/>
              <a:t> estimates, its assumptions must hold true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If the assumptions are </a:t>
            </a:r>
            <a:r>
              <a:rPr lang="en-US" u="sng" dirty="0"/>
              <a:t>violated</a:t>
            </a:r>
            <a:r>
              <a:rPr lang="en-US" dirty="0"/>
              <a:t>, then the estimates of regression coefficients, and/or the corresponding confidence intervals and p-values, may be distorted.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We must </a:t>
            </a:r>
            <a:r>
              <a:rPr lang="en-US" u="sng" dirty="0"/>
              <a:t>diagnose</a:t>
            </a:r>
            <a:r>
              <a:rPr lang="en-US" dirty="0"/>
              <a:t> possible violations (i.e., deviations) from the model before we accept the results of fitting and testing the model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We may be able to correct, or </a:t>
            </a:r>
            <a:r>
              <a:rPr lang="en-US" u="sng" dirty="0"/>
              <a:t>remediate</a:t>
            </a:r>
            <a:r>
              <a:rPr lang="en-US" dirty="0"/>
              <a:t>, violations to produce a valid regression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Major Assumptions of the Normal Error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normal error regression model is: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equation implies the following assumptions:</a:t>
            </a:r>
          </a:p>
          <a:p>
            <a:r>
              <a:rPr lang="en-US" dirty="0"/>
              <a:t>Linearity – Y is a linear function of X</a:t>
            </a:r>
          </a:p>
          <a:p>
            <a:r>
              <a:rPr lang="en-US" dirty="0"/>
              <a:t>Independence – the responses (and their errors) are independent of each other</a:t>
            </a:r>
          </a:p>
          <a:p>
            <a:r>
              <a:rPr lang="en-US" dirty="0"/>
              <a:t>Identically Distributed – all observations come from the same population</a:t>
            </a:r>
          </a:p>
          <a:p>
            <a:r>
              <a:rPr lang="en-US" dirty="0"/>
              <a:t>Normality – the responses follow a Normal distribution</a:t>
            </a:r>
          </a:p>
          <a:p>
            <a:r>
              <a:rPr lang="en-US" dirty="0"/>
              <a:t>Constant Variance – </a:t>
            </a:r>
            <a:r>
              <a:rPr lang="en-US" dirty="0">
                <a:latin typeface="Symbol" charset="2"/>
                <a:cs typeface="Symbol" charset="2"/>
              </a:rPr>
              <a:t>s</a:t>
            </a:r>
            <a:r>
              <a:rPr lang="en-US" baseline="30000" dirty="0"/>
              <a:t>2</a:t>
            </a:r>
            <a:r>
              <a:rPr lang="en-US" dirty="0"/>
              <a:t> is the same for all values of X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08DB6-8150-4602-9043-56AC8D48F40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220605"/>
              </p:ext>
            </p:extLst>
          </p:nvPr>
        </p:nvGraphicFramePr>
        <p:xfrm>
          <a:off x="685800" y="1752600"/>
          <a:ext cx="800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5486400" imgH="304800" progId="Word.Document.12">
                  <p:embed/>
                </p:oleObj>
              </mc:Choice>
              <mc:Fallback>
                <p:oleObj name="Document" r:id="rId3" imgW="5486400" imgH="30480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752600"/>
                        <a:ext cx="8001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5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Linear regression is valid when there is a linear relationship between X and Y</a:t>
            </a:r>
          </a:p>
          <a:p>
            <a:r>
              <a:rPr lang="en-US" dirty="0"/>
              <a:t>If the relationship between X and Y is non-linear, then the linear model </a:t>
            </a:r>
            <a:r>
              <a:rPr lang="en-US" u="sng" dirty="0"/>
              <a:t>cannot</a:t>
            </a:r>
            <a:r>
              <a:rPr lang="en-US" dirty="0"/>
              <a:t> accurately describe the shape and strength of the relationship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Gross - PStat 126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8DB6-8150-4602-9043-56AC8D48F40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618602"/>
              </p:ext>
            </p:extLst>
          </p:nvPr>
        </p:nvGraphicFramePr>
        <p:xfrm>
          <a:off x="685800" y="1447800"/>
          <a:ext cx="800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3" imgW="5486400" imgH="304800" progId="Word.Document.12">
                  <p:embed/>
                </p:oleObj>
              </mc:Choice>
              <mc:Fallback>
                <p:oleObj name="Document" r:id="rId3" imgW="5486400" imgH="30480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447800"/>
                        <a:ext cx="8001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: Rounded Corners 13"/>
          <p:cNvSpPr/>
          <p:nvPr/>
        </p:nvSpPr>
        <p:spPr>
          <a:xfrm>
            <a:off x="1066800" y="2362200"/>
            <a:ext cx="3505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is a linear function of X</a:t>
            </a:r>
          </a:p>
        </p:txBody>
      </p:sp>
      <p:sp>
        <p:nvSpPr>
          <p:cNvPr id="15" name="Right Brace 14"/>
          <p:cNvSpPr/>
          <p:nvPr/>
        </p:nvSpPr>
        <p:spPr>
          <a:xfrm rot="5400000">
            <a:off x="2552700" y="1181100"/>
            <a:ext cx="457200" cy="1752600"/>
          </a:xfrm>
          <a:prstGeom prst="rightBrace">
            <a:avLst>
              <a:gd name="adj1" fmla="val 7363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02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0C0779"/>
      </a:dk2>
      <a:lt2>
        <a:srgbClr val="DBF5F9"/>
      </a:lt2>
      <a:accent1>
        <a:srgbClr val="090AC6"/>
      </a:accent1>
      <a:accent2>
        <a:srgbClr val="F7D60C"/>
      </a:accent2>
      <a:accent3>
        <a:srgbClr val="1417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Tradition.thmx</Template>
  <TotalTime>9903</TotalTime>
  <Words>2113</Words>
  <Application>Microsoft Office PowerPoint</Application>
  <PresentationFormat>On-screen Show (4:3)</PresentationFormat>
  <Paragraphs>361</Paragraphs>
  <Slides>45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Symbol</vt:lpstr>
      <vt:lpstr>Wingdings 2</vt:lpstr>
      <vt:lpstr>Flow</vt:lpstr>
      <vt:lpstr>Document</vt:lpstr>
      <vt:lpstr>Course Materials May Not Be Distributed or Posted Electronically</vt:lpstr>
      <vt:lpstr>PSTAT 126 Regression Analysis</vt:lpstr>
      <vt:lpstr>Lecture 6 Diagnostics and Remedial Measures</vt:lpstr>
      <vt:lpstr>Lecture Outline</vt:lpstr>
      <vt:lpstr>PowerPoint Presentation</vt:lpstr>
      <vt:lpstr>The Importance of Model Accuracy</vt:lpstr>
      <vt:lpstr>The Need for Assumptions</vt:lpstr>
      <vt:lpstr>Major Assumptions of the Normal Error Regression Model</vt:lpstr>
      <vt:lpstr>Linearity</vt:lpstr>
      <vt:lpstr>Independence</vt:lpstr>
      <vt:lpstr>Identically Distributed</vt:lpstr>
      <vt:lpstr>Normality</vt:lpstr>
      <vt:lpstr>Constant Variance</vt:lpstr>
      <vt:lpstr>Diagnosing the Fit of the Linear Regression Model</vt:lpstr>
      <vt:lpstr>Residuals Analysis</vt:lpstr>
      <vt:lpstr>Prototypes of Residuals Plots</vt:lpstr>
      <vt:lpstr>Outlier</vt:lpstr>
      <vt:lpstr>Steps for Evaluating Violations</vt:lpstr>
      <vt:lpstr>Linearity versus Non-linear</vt:lpstr>
      <vt:lpstr>Linearity versus Non-linear</vt:lpstr>
      <vt:lpstr>Non-linear Residuals Plot</vt:lpstr>
      <vt:lpstr>Non-Linear Remediation</vt:lpstr>
      <vt:lpstr>Transforming X</vt:lpstr>
      <vt:lpstr>Summary for Non-linearity</vt:lpstr>
      <vt:lpstr>Constant versus Non-constant Variance</vt:lpstr>
      <vt:lpstr>Non-constant Variance</vt:lpstr>
      <vt:lpstr>Transformation of Y</vt:lpstr>
      <vt:lpstr>Transforming Y</vt:lpstr>
      <vt:lpstr>Non-constant Variance Summary</vt:lpstr>
      <vt:lpstr>Non-normal distribution of errors</vt:lpstr>
      <vt:lpstr>QQ-plot (Normal Probability Plot)</vt:lpstr>
      <vt:lpstr>QQ Normal Plots</vt:lpstr>
      <vt:lpstr>QQ-Plots of Non-Normal Residuals</vt:lpstr>
      <vt:lpstr>Impact of Transforming Variables</vt:lpstr>
      <vt:lpstr>Dependent Errors</vt:lpstr>
      <vt:lpstr>Outliers</vt:lpstr>
      <vt:lpstr>Truncated Range</vt:lpstr>
      <vt:lpstr>Important Predictor Omitted from Model</vt:lpstr>
      <vt:lpstr>Example of Omitted Predictor</vt:lpstr>
      <vt:lpstr>Example of Omitted Predictor Inducing a Linear Relationship</vt:lpstr>
      <vt:lpstr>Omitted Predictor Can Mask a Relationship Also</vt:lpstr>
      <vt:lpstr>Summary of Violations, Plots and Remediation</vt:lpstr>
      <vt:lpstr>Diagnostic Plots in R</vt:lpstr>
      <vt:lpstr>Observed vs. Fitted for Beer Data </vt:lpstr>
      <vt:lpstr>Diagnostic Plots for Beer Data</vt:lpstr>
    </vt:vector>
  </TitlesOfParts>
  <Company>Allergan,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PSTAT 130 SAS Base Programming Fall 2010</dc:title>
  <dc:creator>Todd Gross</dc:creator>
  <cp:lastModifiedBy>Todd Gross</cp:lastModifiedBy>
  <cp:revision>299</cp:revision>
  <dcterms:created xsi:type="dcterms:W3CDTF">2010-09-28T03:06:47Z</dcterms:created>
  <dcterms:modified xsi:type="dcterms:W3CDTF">2017-04-26T19:26:29Z</dcterms:modified>
</cp:coreProperties>
</file>