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6"/>
    <p:restoredTop sz="94617"/>
  </p:normalViewPr>
  <p:slideViewPr>
    <p:cSldViewPr snapToGrid="0" snapToObjects="1">
      <p:cViewPr varScale="1">
        <p:scale>
          <a:sx n="54" d="100"/>
          <a:sy n="54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7C21-3765-0347-AD3D-20AF06F167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0F42-47F9-F142-9E91-40EE3D8B0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780" y="2651029"/>
            <a:ext cx="9144000" cy="888335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Final Project 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5071" y="4812352"/>
            <a:ext cx="3785419" cy="15294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Hankun Ding (r0772442)</a:t>
            </a:r>
          </a:p>
          <a:p>
            <a:pPr algn="l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Kendall Brown (r0773111) 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Yang Hu (r0773663)</a:t>
            </a:r>
          </a:p>
          <a:p>
            <a:pPr algn="l"/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Yue Huang (r0768557)</a:t>
            </a:r>
          </a:p>
          <a:p>
            <a:pPr algn="l"/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Xinyi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hu-HU" dirty="0" err="1">
                <a:latin typeface="Times New Roman" charset="0"/>
                <a:ea typeface="Times New Roman" charset="0"/>
                <a:cs typeface="Times New Roman" charset="0"/>
              </a:rPr>
              <a:t>Xu</a:t>
            </a:r>
            <a:r>
              <a:rPr lang="hu-HU" dirty="0">
                <a:latin typeface="Times New Roman" charset="0"/>
                <a:ea typeface="Times New Roman" charset="0"/>
                <a:cs typeface="Times New Roman" charset="0"/>
              </a:rPr>
              <a:t> (r0766854)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3199" y="3722942"/>
            <a:ext cx="488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Adjunct Professors Analysis</a:t>
            </a:r>
          </a:p>
        </p:txBody>
      </p:sp>
    </p:spTree>
    <p:extLst>
      <p:ext uri="{BB962C8B-B14F-4D97-AF65-F5344CB8AC3E}">
        <p14:creationId xmlns:p14="http://schemas.microsoft.com/office/powerpoint/2010/main" val="120108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Q &amp; A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040" y="3429000"/>
            <a:ext cx="9144000" cy="888335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ea typeface="Cambria" panose="02040503050406030204" pitchFamily="18" charset="0"/>
                <a:cs typeface="Calibri" panose="020F0502020204030204" pitchFamily="34" charset="0"/>
              </a:rPr>
              <a:t>Thanks for Listening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37485"/>
            <a:ext cx="3471083" cy="1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9700FFF-EE2D-42ED-87D4-1EFD2BFF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H="1">
            <a:off x="6774188" y="1482400"/>
            <a:ext cx="4083084" cy="4083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I.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2022B5-C5EE-49B6-8CA4-8F6FD6709E8C}"/>
              </a:ext>
            </a:extLst>
          </p:cNvPr>
          <p:cNvSpPr txBox="1"/>
          <p:nvPr/>
        </p:nvSpPr>
        <p:spPr>
          <a:xfrm>
            <a:off x="838200" y="1805940"/>
            <a:ext cx="7048500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2900" indent="-342900" algn="just">
              <a:lnSpc>
                <a:spcPct val="15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Purpose: Study factors that affecting payment received by 45 adjunct professors </a:t>
            </a:r>
          </a:p>
          <a:p>
            <a:pPr marL="702900" indent="-342900" algn="just">
              <a:lnSpc>
                <a:spcPct val="15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Factor A: Subject matter of course (1-Humanities, 2-Social Sciences, 3-Engineering, 4-Management) </a:t>
            </a:r>
          </a:p>
          <a:p>
            <a:pPr marL="702900" indent="-342900" algn="just">
              <a:lnSpc>
                <a:spcPct val="150000"/>
              </a:lnSpc>
              <a:spcBef>
                <a:spcPts val="2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Factor B: Highest degree earned (1-Bachelor, 2-Master, 3-Doctorate)</a:t>
            </a:r>
          </a:p>
        </p:txBody>
      </p:sp>
    </p:spTree>
    <p:extLst>
      <p:ext uri="{BB962C8B-B14F-4D97-AF65-F5344CB8AC3E}">
        <p14:creationId xmlns:p14="http://schemas.microsoft.com/office/powerpoint/2010/main" val="2154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1BC1D7-71FE-44B6-8380-5D08DB865974}"/>
              </a:ext>
            </a:extLst>
          </p:cNvPr>
          <p:cNvSpPr txBox="1"/>
          <p:nvPr/>
        </p:nvSpPr>
        <p:spPr>
          <a:xfrm>
            <a:off x="4951266" y="1219045"/>
            <a:ext cx="291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</a:t>
            </a:r>
            <a:r>
              <a:rPr lang="en-US" dirty="0"/>
              <a:t>: Descriptive Statistics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382"/>
            <a:ext cx="10515600" cy="903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II. Descriptive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6" y="1502803"/>
            <a:ext cx="5783789" cy="269343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11" y="4008481"/>
            <a:ext cx="6883400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9" y="1304618"/>
            <a:ext cx="10519951" cy="43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3512"/>
            <a:ext cx="10210800" cy="31623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3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98144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III. Cell Mean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1805" y="4505812"/>
            <a:ext cx="16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Illustration: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2111829"/>
            <a:ext cx="1016000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77" y="2111829"/>
            <a:ext cx="10287000" cy="2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934308"/>
            <a:ext cx="10096500" cy="25270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158950-286A-49F4-8B33-E35DACEDC23E}"/>
              </a:ext>
            </a:extLst>
          </p:cNvPr>
          <p:cNvSpPr txBox="1"/>
          <p:nvPr/>
        </p:nvSpPr>
        <p:spPr>
          <a:xfrm>
            <a:off x="3478868" y="4461329"/>
            <a:ext cx="625691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Subject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Degree has the significant main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is no significant interaction effect between them</a:t>
            </a:r>
          </a:p>
        </p:txBody>
      </p:sp>
    </p:spTree>
    <p:extLst>
      <p:ext uri="{BB962C8B-B14F-4D97-AF65-F5344CB8AC3E}">
        <p14:creationId xmlns:p14="http://schemas.microsoft.com/office/powerpoint/2010/main" val="683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98144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4D8BA5-6A32-4D10-AABA-2D4E9C5E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3" y="1780948"/>
            <a:ext cx="8087854" cy="323895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32D48B-6BB0-480B-B783-04D57AE34A8C}"/>
              </a:ext>
            </a:extLst>
          </p:cNvPr>
          <p:cNvSpPr txBox="1"/>
          <p:nvPr/>
        </p:nvSpPr>
        <p:spPr>
          <a:xfrm>
            <a:off x="1376313" y="5824581"/>
            <a:ext cx="808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*Herr, G., D. (1986), On the History of ANOVA in Unbalanced, Factorial Designs: The First 30 Years. The American Statistician, Vol. 40, No. 40 (Nov., 1986), pp. 265-270.</a:t>
            </a:r>
          </a:p>
        </p:txBody>
      </p:sp>
    </p:spTree>
    <p:extLst>
      <p:ext uri="{BB962C8B-B14F-4D97-AF65-F5344CB8AC3E}">
        <p14:creationId xmlns:p14="http://schemas.microsoft.com/office/powerpoint/2010/main" val="16484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36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IV. Factor Effect Model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D101A6FB-E67F-4D13-B718-4C7D90B2C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06751"/>
              </p:ext>
            </p:extLst>
          </p:nvPr>
        </p:nvGraphicFramePr>
        <p:xfrm>
          <a:off x="2007835" y="1883552"/>
          <a:ext cx="7803087" cy="37342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2491">
                  <a:extLst>
                    <a:ext uri="{9D8B030D-6E8A-4147-A177-3AD203B41FA5}">
                      <a16:colId xmlns:a16="http://schemas.microsoft.com/office/drawing/2014/main" val="2134374300"/>
                    </a:ext>
                  </a:extLst>
                </a:gridCol>
                <a:gridCol w="717989">
                  <a:extLst>
                    <a:ext uri="{9D8B030D-6E8A-4147-A177-3AD203B41FA5}">
                      <a16:colId xmlns:a16="http://schemas.microsoft.com/office/drawing/2014/main" val="2324145568"/>
                    </a:ext>
                  </a:extLst>
                </a:gridCol>
                <a:gridCol w="400737">
                  <a:extLst>
                    <a:ext uri="{9D8B030D-6E8A-4147-A177-3AD203B41FA5}">
                      <a16:colId xmlns:a16="http://schemas.microsoft.com/office/drawing/2014/main" val="2852970098"/>
                    </a:ext>
                  </a:extLst>
                </a:gridCol>
                <a:gridCol w="743035">
                  <a:extLst>
                    <a:ext uri="{9D8B030D-6E8A-4147-A177-3AD203B41FA5}">
                      <a16:colId xmlns:a16="http://schemas.microsoft.com/office/drawing/2014/main" val="1027080039"/>
                    </a:ext>
                  </a:extLst>
                </a:gridCol>
                <a:gridCol w="717988">
                  <a:extLst>
                    <a:ext uri="{9D8B030D-6E8A-4147-A177-3AD203B41FA5}">
                      <a16:colId xmlns:a16="http://schemas.microsoft.com/office/drawing/2014/main" val="2190766864"/>
                    </a:ext>
                  </a:extLst>
                </a:gridCol>
                <a:gridCol w="1340257">
                  <a:extLst>
                    <a:ext uri="{9D8B030D-6E8A-4147-A177-3AD203B41FA5}">
                      <a16:colId xmlns:a16="http://schemas.microsoft.com/office/drawing/2014/main" val="969970680"/>
                    </a:ext>
                  </a:extLst>
                </a:gridCol>
                <a:gridCol w="713524">
                  <a:extLst>
                    <a:ext uri="{9D8B030D-6E8A-4147-A177-3AD203B41FA5}">
                      <a16:colId xmlns:a16="http://schemas.microsoft.com/office/drawing/2014/main" val="1860069927"/>
                    </a:ext>
                  </a:extLst>
                </a:gridCol>
                <a:gridCol w="388513">
                  <a:extLst>
                    <a:ext uri="{9D8B030D-6E8A-4147-A177-3AD203B41FA5}">
                      <a16:colId xmlns:a16="http://schemas.microsoft.com/office/drawing/2014/main" val="415233957"/>
                    </a:ext>
                  </a:extLst>
                </a:gridCol>
                <a:gridCol w="685281">
                  <a:extLst>
                    <a:ext uri="{9D8B030D-6E8A-4147-A177-3AD203B41FA5}">
                      <a16:colId xmlns:a16="http://schemas.microsoft.com/office/drawing/2014/main" val="1518407958"/>
                    </a:ext>
                  </a:extLst>
                </a:gridCol>
                <a:gridCol w="743272">
                  <a:extLst>
                    <a:ext uri="{9D8B030D-6E8A-4147-A177-3AD203B41FA5}">
                      <a16:colId xmlns:a16="http://schemas.microsoft.com/office/drawing/2014/main" val="875245005"/>
                    </a:ext>
                  </a:extLst>
                </a:gridCol>
              </a:tblGrid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dirty="0"/>
                        <a:t>Subject + Degree + Subject: Degree</a:t>
                      </a:r>
                      <a:endParaRPr lang="en-US" sz="13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4036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943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7.9E-14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289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1980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1698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47036"/>
                  </a:ext>
                </a:extLst>
              </a:tr>
              <a:tr h="3111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 SS:</a:t>
                      </a:r>
                      <a:r>
                        <a:rPr lang="zh-CN" altLang="en-US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300" b="1" dirty="0"/>
                        <a:t>Subject + Degree + Degree: Subject</a:t>
                      </a:r>
                      <a:endParaRPr lang="en-US" sz="13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Type III 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518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Sum </a:t>
                      </a:r>
                      <a:r>
                        <a:rPr lang="en-US" sz="1300" dirty="0" err="1"/>
                        <a:t>Sq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Df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 value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Pr(&gt;F)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042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6.3E-16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5795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4.4E-16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9411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Degree: Subject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Subject: Degree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3925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Residuals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73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FB35EAA-AD8A-4674-804E-B07841D3699F}"/>
              </a:ext>
            </a:extLst>
          </p:cNvPr>
          <p:cNvSpPr txBox="1"/>
          <p:nvPr/>
        </p:nvSpPr>
        <p:spPr>
          <a:xfrm>
            <a:off x="3173828" y="1364436"/>
            <a:ext cx="499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</a:t>
            </a:r>
            <a:r>
              <a:rPr lang="en-US" dirty="0"/>
              <a:t>: Test Results of Type I, Type II and Type III SS</a:t>
            </a:r>
          </a:p>
        </p:txBody>
      </p:sp>
    </p:spTree>
    <p:extLst>
      <p:ext uri="{BB962C8B-B14F-4D97-AF65-F5344CB8AC3E}">
        <p14:creationId xmlns:p14="http://schemas.microsoft.com/office/powerpoint/2010/main" val="41549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A16817-9B60-4577-9834-0AAC605212EC}"/>
              </a:ext>
            </a:extLst>
          </p:cNvPr>
          <p:cNvSpPr txBox="1">
            <a:spLocks/>
          </p:cNvSpPr>
          <p:nvPr/>
        </p:nvSpPr>
        <p:spPr>
          <a:xfrm>
            <a:off x="876692" y="301658"/>
            <a:ext cx="10477107" cy="880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V. Tukey Confidence Interval Plots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06CD946-7F79-40F1-A20B-4AF51B3E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1" y="1294775"/>
            <a:ext cx="3959260" cy="2443429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E205B8C-9AA0-416D-8291-764C1FD4D3C2}"/>
              </a:ext>
            </a:extLst>
          </p:cNvPr>
          <p:cNvGrpSpPr/>
          <p:nvPr/>
        </p:nvGrpSpPr>
        <p:grpSpPr>
          <a:xfrm>
            <a:off x="1376313" y="1294776"/>
            <a:ext cx="3959259" cy="4886857"/>
            <a:chOff x="876692" y="1294776"/>
            <a:chExt cx="3959259" cy="488685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5DDC65-70C2-43C2-B8E5-8CB799F7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692" y="3738204"/>
              <a:ext cx="3959259" cy="244342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5827E5-E529-449C-8BB7-270DF926E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692" y="1294776"/>
              <a:ext cx="3959259" cy="2443428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3C162-E48D-4240-8126-7DFB28775F68}"/>
              </a:ext>
            </a:extLst>
          </p:cNvPr>
          <p:cNvSpPr txBox="1"/>
          <p:nvPr/>
        </p:nvSpPr>
        <p:spPr>
          <a:xfrm>
            <a:off x="6023461" y="4014274"/>
            <a:ext cx="395925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Engineering &gt; Management ≈ Social Science &gt; Humanities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Doctorate &gt; Master ≈ Bachelor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significant interaction effect</a:t>
            </a:r>
          </a:p>
        </p:txBody>
      </p:sp>
    </p:spTree>
    <p:extLst>
      <p:ext uri="{BB962C8B-B14F-4D97-AF65-F5344CB8AC3E}">
        <p14:creationId xmlns:p14="http://schemas.microsoft.com/office/powerpoint/2010/main" val="20840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004620"/>
            <a:ext cx="10515600" cy="629161"/>
          </a:xfrm>
        </p:spPr>
        <p:txBody>
          <a:bodyPr/>
          <a:lstStyle/>
          <a:p>
            <a:r>
              <a:rPr lang="en-US"/>
              <a:t>Outliers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45628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VI. Assumptions &amp; Outliers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283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Normality</a:t>
            </a:r>
          </a:p>
          <a:p>
            <a:endParaRPr lang="en-US" dirty="0"/>
          </a:p>
          <a:p>
            <a:r>
              <a:rPr lang="en-US" dirty="0"/>
              <a:t>Independency</a:t>
            </a:r>
          </a:p>
          <a:p>
            <a:endParaRPr lang="en-US" dirty="0"/>
          </a:p>
          <a:p>
            <a:r>
              <a:rPr lang="en-US" dirty="0"/>
              <a:t>Homoscedasticity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8109" y="1976976"/>
            <a:ext cx="4104967" cy="3102195"/>
            <a:chOff x="6602362" y="1902425"/>
            <a:chExt cx="3340100" cy="246081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362" y="1902425"/>
              <a:ext cx="33401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562" y="2777905"/>
              <a:ext cx="3187700" cy="787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662" y="3550438"/>
              <a:ext cx="3225800" cy="8128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6343A84-4BB4-47FF-A4B9-BC874B20F3EF}"/>
              </a:ext>
            </a:extLst>
          </p:cNvPr>
          <p:cNvGrpSpPr/>
          <p:nvPr/>
        </p:nvGrpSpPr>
        <p:grpSpPr>
          <a:xfrm>
            <a:off x="990600" y="2704172"/>
            <a:ext cx="9784237" cy="3116811"/>
            <a:chOff x="990600" y="2572194"/>
            <a:chExt cx="9784237" cy="311681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990600" y="2572195"/>
              <a:ext cx="5038644" cy="31168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21"/>
            <a:stretch/>
          </p:blipFill>
          <p:spPr>
            <a:xfrm>
              <a:off x="5736193" y="2572194"/>
              <a:ext cx="5038644" cy="3116811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C04F7B-01EE-4626-A58A-C4B8CD04B8EC}"/>
              </a:ext>
            </a:extLst>
          </p:cNvPr>
          <p:cNvGrpSpPr/>
          <p:nvPr/>
        </p:nvGrpSpPr>
        <p:grpSpPr>
          <a:xfrm>
            <a:off x="4918723" y="2665711"/>
            <a:ext cx="4834877" cy="1854725"/>
            <a:chOff x="5171270" y="1801497"/>
            <a:chExt cx="5019106" cy="19431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3" r="3475"/>
            <a:stretch/>
          </p:blipFill>
          <p:spPr>
            <a:xfrm>
              <a:off x="5171270" y="1801497"/>
              <a:ext cx="4990414" cy="10267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9" r="5124"/>
            <a:stretch/>
          </p:blipFill>
          <p:spPr>
            <a:xfrm>
              <a:off x="5199962" y="2738791"/>
              <a:ext cx="4990414" cy="1005831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/>
          <a:stretch/>
        </p:blipFill>
        <p:spPr>
          <a:xfrm>
            <a:off x="4076589" y="1863918"/>
            <a:ext cx="7039866" cy="37698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D72BDC-2515-42A7-BA6A-60AE08F5B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2092" y="2671606"/>
            <a:ext cx="6584487" cy="2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31" y="1842244"/>
            <a:ext cx="6651109" cy="3581594"/>
          </a:xfrm>
        </p:spPr>
        <p:txBody>
          <a:bodyPr>
            <a:normAutofit fontScale="77500" lnSpcReduction="20000"/>
          </a:bodyPr>
          <a:lstStyle/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master's degree may not bring you more income, while a doctorate degree can.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Majoring Engineering tends to bring more payment and majoring humanities brings the less</a:t>
            </a:r>
          </a:p>
          <a:p>
            <a:pPr marL="5886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highest degree and subject will not have an interactive effect on your income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88" y="5824581"/>
            <a:ext cx="1971368" cy="7047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23222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VII. Conclusion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B0C9A-DE51-476B-8051-C61606B0E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7" b="96846" l="7167" r="68500">
                        <a14:foregroundMark x1="9583" y1="70828" x2="9917" y2="85677"/>
                        <a14:foregroundMark x1="9917" y1="85677" x2="9250" y2="70828"/>
                        <a14:foregroundMark x1="9250" y1="70828" x2="9750" y2="85808"/>
                        <a14:foregroundMark x1="9750" y1="85808" x2="13083" y2="89750"/>
                        <a14:foregroundMark x1="7167" y1="81209" x2="8083" y2="83968"/>
                        <a14:foregroundMark x1="12250" y1="93167" x2="22917" y2="92773"/>
                        <a14:foregroundMark x1="22917" y1="92773" x2="21833" y2="92247"/>
                        <a14:foregroundMark x1="20333" y1="96189" x2="23167" y2="96846"/>
                        <a14:foregroundMark x1="61167" y1="49409" x2="58583" y2="33771"/>
                        <a14:foregroundMark x1="58583" y1="33771" x2="61417" y2="47306"/>
                        <a14:foregroundMark x1="66000" y1="17608" x2="66000" y2="17608"/>
                        <a14:foregroundMark x1="45250" y1="41130" x2="51250" y2="29435"/>
                        <a14:foregroundMark x1="51250" y1="29435" x2="52000" y2="28909"/>
                        <a14:foregroundMark x1="57250" y1="16032" x2="54667" y2="23784"/>
                      </a14:backgroundRemoval>
                    </a14:imgEffect>
                    <a14:imgEffect>
                      <a14:sharpenSoften amount="1000"/>
                    </a14:imgEffect>
                  </a14:imgLayer>
                </a14:imgProps>
              </a:ext>
            </a:extLst>
          </a:blip>
          <a:srcRect l="3375" r="24227"/>
          <a:stretch/>
        </p:blipFill>
        <p:spPr>
          <a:xfrm>
            <a:off x="1115457" y="2030342"/>
            <a:ext cx="3145274" cy="29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415</Words>
  <Application>Microsoft Office PowerPoint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Final Project - Group 8</vt:lpstr>
      <vt:lpstr>I. Introduction</vt:lpstr>
      <vt:lpstr>II. Descriptive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 Session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Group 8</dc:title>
  <dc:creator>864711690@qq.com</dc:creator>
  <cp:lastModifiedBy>Ding Hankun</cp:lastModifiedBy>
  <cp:revision>30</cp:revision>
  <dcterms:created xsi:type="dcterms:W3CDTF">2019-12-10T10:27:41Z</dcterms:created>
  <dcterms:modified xsi:type="dcterms:W3CDTF">2019-12-12T08:07:43Z</dcterms:modified>
</cp:coreProperties>
</file>