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
      <p:font typeface="Roboto Mon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1" roundtripDataSignature="AMtx7miboxXJOpHZWUKJQ3wCpJs7O0kP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37" Type="http://schemas.openxmlformats.org/officeDocument/2006/relationships/font" Target="fonts/RobotoMono-regular.fntdata"/><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39" Type="http://schemas.openxmlformats.org/officeDocument/2006/relationships/font" Target="fonts/RobotoMono-italic.fntdata"/><Relationship Id="rId16" Type="http://schemas.openxmlformats.org/officeDocument/2006/relationships/slide" Target="slides/slide11.xml"/><Relationship Id="rId38" Type="http://schemas.openxmlformats.org/officeDocument/2006/relationships/font" Target="fonts/RobotoMon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33605461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2b33605461b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b3c4fadc5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2b3c4fadc5d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b3c4fadc5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2b3c4fadc5d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b3c4fadc5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b3c4fadc5d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b3c4fadc5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2b3c4fadc5d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b3360546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2b33605461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b3c4fadc5d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2b3c4fadc5d_3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b43b1c85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2b43b1c85b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b43b1c85b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2b43b1c85b4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b43b1c85b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2b43b1c85b4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b3c4fadc5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2b3c4fadc5d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b43b1c85b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2b43b1c85b4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b43b1c85b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2b43b1c85b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b43b1c85b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2b43b1c85b4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301714c3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301714c3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2fa3a9f06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2fa3a9f06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6ad1fa9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66ad1fa9a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3360546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b33605461b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33605461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2b33605461b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b33605461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2b33605461b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33605461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2b33605461b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b33605461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2b33605461b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3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30"/>
          <p:cNvGrpSpPr/>
          <p:nvPr/>
        </p:nvGrpSpPr>
        <p:grpSpPr>
          <a:xfrm>
            <a:off x="830392" y="1191256"/>
            <a:ext cx="745763" cy="45826"/>
            <a:chOff x="4580561" y="2589004"/>
            <a:chExt cx="1064464" cy="25200"/>
          </a:xfrm>
        </p:grpSpPr>
        <p:sp>
          <p:nvSpPr>
            <p:cNvPr id="12" name="Google Shape;12;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30"/>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30"/>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38"/>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4" name="Google Shape;74;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5" name="Shape 75"/>
        <p:cNvGrpSpPr/>
        <p:nvPr/>
      </p:nvGrpSpPr>
      <p:grpSpPr>
        <a:xfrm>
          <a:off x="0" y="0"/>
          <a:ext cx="0" cy="0"/>
          <a:chOff x="0" y="0"/>
          <a:chExt cx="0" cy="0"/>
        </a:xfrm>
      </p:grpSpPr>
      <p:grpSp>
        <p:nvGrpSpPr>
          <p:cNvPr id="76" name="Google Shape;76;p39"/>
          <p:cNvGrpSpPr/>
          <p:nvPr/>
        </p:nvGrpSpPr>
        <p:grpSpPr>
          <a:xfrm>
            <a:off x="830392" y="4169130"/>
            <a:ext cx="745763" cy="45826"/>
            <a:chOff x="4580561" y="2589004"/>
            <a:chExt cx="1064464" cy="25200"/>
          </a:xfrm>
        </p:grpSpPr>
        <p:sp>
          <p:nvSpPr>
            <p:cNvPr id="77" name="Google Shape;77;p3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39"/>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39"/>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81" name="Google Shape;81;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2"/>
          <p:cNvGrpSpPr/>
          <p:nvPr/>
        </p:nvGrpSpPr>
        <p:grpSpPr>
          <a:xfrm>
            <a:off x="830392" y="1191256"/>
            <a:ext cx="745763" cy="45826"/>
            <a:chOff x="4580561" y="2589004"/>
            <a:chExt cx="1064464" cy="25200"/>
          </a:xfrm>
        </p:grpSpPr>
        <p:sp>
          <p:nvSpPr>
            <p:cNvPr id="20" name="Google Shape;20;p3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3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3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 name="Google Shape;27;p34"/>
          <p:cNvGrpSpPr/>
          <p:nvPr/>
        </p:nvGrpSpPr>
        <p:grpSpPr>
          <a:xfrm>
            <a:off x="830392" y="1191256"/>
            <a:ext cx="745763" cy="45826"/>
            <a:chOff x="4580561" y="2589004"/>
            <a:chExt cx="1064464" cy="25200"/>
          </a:xfrm>
        </p:grpSpPr>
        <p:sp>
          <p:nvSpPr>
            <p:cNvPr id="28" name="Google Shape;28;p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34"/>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1" name="Google Shape;31;p34"/>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2" name="Google Shape;32;p34"/>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3" name="Google Shape;33;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4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3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 name="Google Shape;38;p31"/>
          <p:cNvGrpSpPr/>
          <p:nvPr/>
        </p:nvGrpSpPr>
        <p:grpSpPr>
          <a:xfrm>
            <a:off x="830392" y="1191256"/>
            <a:ext cx="745763" cy="45826"/>
            <a:chOff x="4580561" y="2589004"/>
            <a:chExt cx="1064464" cy="25200"/>
          </a:xfrm>
        </p:grpSpPr>
        <p:sp>
          <p:nvSpPr>
            <p:cNvPr id="39" name="Google Shape;39;p3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 name="Google Shape;41;p31"/>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2" name="Google Shape;42;p31"/>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43" name="Google Shape;43;p31"/>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4" name="Google Shape;44;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5" name="Shape 45"/>
        <p:cNvGrpSpPr/>
        <p:nvPr/>
      </p:nvGrpSpPr>
      <p:grpSpPr>
        <a:xfrm>
          <a:off x="0" y="0"/>
          <a:ext cx="0" cy="0"/>
          <a:chOff x="0" y="0"/>
          <a:chExt cx="0" cy="0"/>
        </a:xfrm>
      </p:grpSpPr>
      <p:grpSp>
        <p:nvGrpSpPr>
          <p:cNvPr id="46" name="Google Shape;46;p33"/>
          <p:cNvGrpSpPr/>
          <p:nvPr/>
        </p:nvGrpSpPr>
        <p:grpSpPr>
          <a:xfrm>
            <a:off x="830392" y="1191256"/>
            <a:ext cx="745763" cy="45826"/>
            <a:chOff x="4580561" y="2589004"/>
            <a:chExt cx="1064464" cy="25200"/>
          </a:xfrm>
        </p:grpSpPr>
        <p:sp>
          <p:nvSpPr>
            <p:cNvPr id="47" name="Google Shape;47;p3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 name="Google Shape;49;p33"/>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50" name="Google Shape;50;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3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35"/>
          <p:cNvGrpSpPr/>
          <p:nvPr/>
        </p:nvGrpSpPr>
        <p:grpSpPr>
          <a:xfrm>
            <a:off x="830392" y="1191256"/>
            <a:ext cx="745763" cy="45826"/>
            <a:chOff x="4580561" y="2589004"/>
            <a:chExt cx="1064464" cy="25200"/>
          </a:xfrm>
        </p:grpSpPr>
        <p:sp>
          <p:nvSpPr>
            <p:cNvPr id="54" name="Google Shape;54;p3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Google Shape;56;p3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7" name="Google Shape;57;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8" name="Shape 58"/>
        <p:cNvGrpSpPr/>
        <p:nvPr/>
      </p:nvGrpSpPr>
      <p:grpSpPr>
        <a:xfrm>
          <a:off x="0" y="0"/>
          <a:ext cx="0" cy="0"/>
          <a:chOff x="0" y="0"/>
          <a:chExt cx="0" cy="0"/>
        </a:xfrm>
      </p:grpSpPr>
      <p:sp>
        <p:nvSpPr>
          <p:cNvPr id="59" name="Google Shape;59;p3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 name="Google Shape;60;p36"/>
          <p:cNvGrpSpPr/>
          <p:nvPr/>
        </p:nvGrpSpPr>
        <p:grpSpPr>
          <a:xfrm>
            <a:off x="830392" y="1191256"/>
            <a:ext cx="745763" cy="45826"/>
            <a:chOff x="4580561" y="2589004"/>
            <a:chExt cx="1064464" cy="25200"/>
          </a:xfrm>
        </p:grpSpPr>
        <p:sp>
          <p:nvSpPr>
            <p:cNvPr id="61" name="Google Shape;61;p3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 name="Google Shape;63;p36"/>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4" name="Google Shape;64;p36"/>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5" name="Google Shape;65;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66" name="Shape 66"/>
        <p:cNvGrpSpPr/>
        <p:nvPr/>
      </p:nvGrpSpPr>
      <p:grpSpPr>
        <a:xfrm>
          <a:off x="0" y="0"/>
          <a:ext cx="0" cy="0"/>
          <a:chOff x="0" y="0"/>
          <a:chExt cx="0" cy="0"/>
        </a:xfrm>
      </p:grpSpPr>
      <p:grpSp>
        <p:nvGrpSpPr>
          <p:cNvPr id="67" name="Google Shape;67;p37"/>
          <p:cNvGrpSpPr/>
          <p:nvPr/>
        </p:nvGrpSpPr>
        <p:grpSpPr>
          <a:xfrm>
            <a:off x="830392" y="4169130"/>
            <a:ext cx="745763" cy="45826"/>
            <a:chOff x="4580561" y="2589004"/>
            <a:chExt cx="1064464" cy="25200"/>
          </a:xfrm>
        </p:grpSpPr>
        <p:sp>
          <p:nvSpPr>
            <p:cNvPr id="68" name="Google Shape;68;p3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 name="Google Shape;70;p37"/>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71" name="Google Shape;71;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stackoverflow.com/questions/32127524/how-to-install-and-use-make-in-window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84147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 sz="4000"/>
              <a:t>Tutorial 5: GDB, Make</a:t>
            </a:r>
            <a:endParaRPr sz="4000"/>
          </a:p>
        </p:txBody>
      </p:sp>
      <p:sp>
        <p:nvSpPr>
          <p:cNvPr id="87" name="Google Shape;87;p1"/>
          <p:cNvSpPr txBox="1"/>
          <p:nvPr>
            <p:ph idx="1" type="subTitle"/>
          </p:nvPr>
        </p:nvSpPr>
        <p:spPr>
          <a:xfrm>
            <a:off x="727950" y="2301150"/>
            <a:ext cx="7688100" cy="1105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 sz="2400"/>
              <a:t>CS 104</a:t>
            </a:r>
            <a:endParaRPr sz="2400"/>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rPr lang="en"/>
              <a:t>Spring, 2024-25</a:t>
            </a:r>
            <a:endParaRPr/>
          </a:p>
        </p:txBody>
      </p:sp>
      <p:sp>
        <p:nvSpPr>
          <p:cNvPr id="88" name="Google Shape;88;p1"/>
          <p:cNvSpPr txBox="1"/>
          <p:nvPr/>
        </p:nvSpPr>
        <p:spPr>
          <a:xfrm>
            <a:off x="727950" y="3624650"/>
            <a:ext cx="4431000" cy="780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lang="en" sz="1800">
                <a:solidFill>
                  <a:srgbClr val="0B5394"/>
                </a:solidFill>
                <a:latin typeface="Lato"/>
                <a:ea typeface="Lato"/>
                <a:cs typeface="Lato"/>
                <a:sym typeface="Lato"/>
              </a:rPr>
              <a:t>TA:</a:t>
            </a:r>
            <a:r>
              <a:rPr lang="en" sz="1800">
                <a:solidFill>
                  <a:srgbClr val="0000FF"/>
                </a:solidFill>
                <a:latin typeface="Lato"/>
                <a:ea typeface="Lato"/>
                <a:cs typeface="Lato"/>
                <a:sym typeface="Lato"/>
              </a:rPr>
              <a:t> </a:t>
            </a:r>
            <a:r>
              <a:rPr lang="en" sz="1800">
                <a:solidFill>
                  <a:srgbClr val="4A86E8"/>
                </a:solidFill>
                <a:latin typeface="Lato"/>
                <a:ea typeface="Lato"/>
                <a:cs typeface="Lato"/>
                <a:sym typeface="Lato"/>
              </a:rPr>
              <a:t>Mohana Evuri</a:t>
            </a:r>
            <a:endParaRPr sz="1800">
              <a:solidFill>
                <a:srgbClr val="4A86E8"/>
              </a:solidFill>
              <a:latin typeface="Lato"/>
              <a:ea typeface="Lato"/>
              <a:cs typeface="Lato"/>
              <a:sym typeface="Lato"/>
            </a:endParaRPr>
          </a:p>
          <a:p>
            <a:pPr indent="0" lvl="0" marL="0" marR="0" rtl="0" algn="l">
              <a:lnSpc>
                <a:spcPct val="115000"/>
              </a:lnSpc>
              <a:spcBef>
                <a:spcPts val="0"/>
              </a:spcBef>
              <a:spcAft>
                <a:spcPts val="0"/>
              </a:spcAft>
              <a:buClr>
                <a:srgbClr val="000000"/>
              </a:buClr>
              <a:buSzPts val="1800"/>
              <a:buFont typeface="Arial"/>
              <a:buNone/>
            </a:pPr>
            <a:r>
              <a:rPr lang="en" sz="1800">
                <a:solidFill>
                  <a:srgbClr val="0B5394"/>
                </a:solidFill>
                <a:latin typeface="Lato"/>
                <a:ea typeface="Lato"/>
                <a:cs typeface="Lato"/>
                <a:sym typeface="Lato"/>
              </a:rPr>
              <a:t>Credits:</a:t>
            </a:r>
            <a:r>
              <a:rPr lang="en" sz="1800">
                <a:solidFill>
                  <a:srgbClr val="0000FF"/>
                </a:solidFill>
                <a:latin typeface="Lato"/>
                <a:ea typeface="Lato"/>
                <a:cs typeface="Lato"/>
                <a:sym typeface="Lato"/>
              </a:rPr>
              <a:t> </a:t>
            </a:r>
            <a:r>
              <a:rPr lang="en" sz="1800">
                <a:solidFill>
                  <a:srgbClr val="4A86E8"/>
                </a:solidFill>
                <a:latin typeface="Lato"/>
                <a:ea typeface="Lato"/>
                <a:cs typeface="Lato"/>
                <a:sym typeface="Lato"/>
              </a:rPr>
              <a:t>Saksham Rathi (2023 - TA)</a:t>
            </a:r>
            <a:endParaRPr sz="1800">
              <a:solidFill>
                <a:srgbClr val="4A86E8"/>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2" name="Shape 142"/>
        <p:cNvGrpSpPr/>
        <p:nvPr/>
      </p:nvGrpSpPr>
      <p:grpSpPr>
        <a:xfrm>
          <a:off x="0" y="0"/>
          <a:ext cx="0" cy="0"/>
          <a:chOff x="0" y="0"/>
          <a:chExt cx="0" cy="0"/>
        </a:xfrm>
      </p:grpSpPr>
      <p:sp>
        <p:nvSpPr>
          <p:cNvPr id="143" name="Google Shape;143;g2b33605461b_0_37"/>
          <p:cNvSpPr txBox="1"/>
          <p:nvPr>
            <p:ph type="title"/>
          </p:nvPr>
        </p:nvSpPr>
        <p:spPr>
          <a:xfrm>
            <a:off x="455500" y="5710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3000"/>
              <a:t>Handling Errors and Other Flags</a:t>
            </a:r>
            <a:endParaRPr sz="3000"/>
          </a:p>
        </p:txBody>
      </p:sp>
      <p:sp>
        <p:nvSpPr>
          <p:cNvPr id="144" name="Google Shape;144;g2b33605461b_0_37"/>
          <p:cNvSpPr txBox="1"/>
          <p:nvPr>
            <p:ph idx="1" type="body"/>
          </p:nvPr>
        </p:nvSpPr>
        <p:spPr>
          <a:xfrm>
            <a:off x="5124475" y="1258600"/>
            <a:ext cx="3505200" cy="3241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Add </a:t>
            </a:r>
            <a:r>
              <a:rPr lang="en" sz="1800">
                <a:solidFill>
                  <a:schemeClr val="dk1"/>
                </a:solidFill>
                <a:latin typeface="Roboto Mono"/>
                <a:ea typeface="Roboto Mono"/>
                <a:cs typeface="Roboto Mono"/>
                <a:sym typeface="Roboto Mono"/>
              </a:rPr>
              <a:t>-k</a:t>
            </a:r>
            <a:r>
              <a:rPr lang="en" sz="1800"/>
              <a:t> when running make to continue running even in the face of errors. Helpful, if you wish to see all the errors of make at once.</a:t>
            </a:r>
            <a:endParaRPr sz="1800"/>
          </a:p>
          <a:p>
            <a:pPr indent="-342900" lvl="0" marL="457200" rtl="0" algn="l">
              <a:lnSpc>
                <a:spcPct val="115000"/>
              </a:lnSpc>
              <a:spcBef>
                <a:spcPts val="0"/>
              </a:spcBef>
              <a:spcAft>
                <a:spcPts val="0"/>
              </a:spcAft>
              <a:buSzPts val="1800"/>
              <a:buChar char="●"/>
            </a:pPr>
            <a:r>
              <a:rPr lang="en" sz="1800"/>
              <a:t>Add a “</a:t>
            </a:r>
            <a:r>
              <a:rPr lang="en" sz="1800">
                <a:solidFill>
                  <a:schemeClr val="dk1"/>
                </a:solidFill>
                <a:latin typeface="Roboto Mono"/>
                <a:ea typeface="Roboto Mono"/>
                <a:cs typeface="Roboto Mono"/>
                <a:sym typeface="Roboto Mono"/>
              </a:rPr>
              <a:t>-</a:t>
            </a:r>
            <a:r>
              <a:rPr lang="en" sz="1800"/>
              <a:t>” before a command to suppress the errors.</a:t>
            </a:r>
            <a:endParaRPr sz="1800"/>
          </a:p>
          <a:p>
            <a:pPr indent="-342900" lvl="0" marL="457200" rtl="0" algn="l">
              <a:lnSpc>
                <a:spcPct val="115000"/>
              </a:lnSpc>
              <a:spcBef>
                <a:spcPts val="0"/>
              </a:spcBef>
              <a:spcAft>
                <a:spcPts val="0"/>
              </a:spcAft>
              <a:buSzPts val="1800"/>
              <a:buChar char="●"/>
            </a:pPr>
            <a:r>
              <a:rPr lang="en" sz="1800"/>
              <a:t>Add </a:t>
            </a:r>
            <a:r>
              <a:rPr lang="en" sz="1800">
                <a:solidFill>
                  <a:schemeClr val="dk1"/>
                </a:solidFill>
                <a:latin typeface="Roboto Mono"/>
                <a:ea typeface="Roboto Mono"/>
                <a:cs typeface="Roboto Mono"/>
                <a:sym typeface="Roboto Mono"/>
              </a:rPr>
              <a:t>-i</a:t>
            </a:r>
            <a:r>
              <a:rPr lang="en" sz="1800"/>
              <a:t> with make to have this happen for every command.</a:t>
            </a:r>
            <a:endParaRPr sz="1800"/>
          </a:p>
        </p:txBody>
      </p:sp>
      <p:pic>
        <p:nvPicPr>
          <p:cNvPr id="145" name="Google Shape;145;g2b33605461b_0_37"/>
          <p:cNvPicPr preferRelativeResize="0"/>
          <p:nvPr/>
        </p:nvPicPr>
        <p:blipFill>
          <a:blip r:embed="rId3">
            <a:alphaModFix/>
          </a:blip>
          <a:stretch>
            <a:fillRect/>
          </a:stretch>
        </p:blipFill>
        <p:spPr>
          <a:xfrm>
            <a:off x="304800" y="1334313"/>
            <a:ext cx="4819676" cy="30903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b3c4fadc5d_0_2"/>
          <p:cNvSpPr txBox="1"/>
          <p:nvPr>
            <p:ph type="title"/>
          </p:nvPr>
        </p:nvSpPr>
        <p:spPr>
          <a:xfrm>
            <a:off x="727650" y="5630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3600"/>
              <a:t>Phony Target</a:t>
            </a:r>
            <a:endParaRPr sz="3600"/>
          </a:p>
        </p:txBody>
      </p:sp>
      <p:sp>
        <p:nvSpPr>
          <p:cNvPr id="151" name="Google Shape;151;g2b3c4fadc5d_0_2"/>
          <p:cNvSpPr txBox="1"/>
          <p:nvPr>
            <p:ph idx="1" type="body"/>
          </p:nvPr>
        </p:nvSpPr>
        <p:spPr>
          <a:xfrm>
            <a:off x="4675575" y="1450650"/>
            <a:ext cx="4338300" cy="3060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Adding a </a:t>
            </a:r>
            <a:r>
              <a:rPr lang="en" sz="1800">
                <a:solidFill>
                  <a:schemeClr val="dk1"/>
                </a:solidFill>
                <a:latin typeface="Roboto Mono"/>
                <a:ea typeface="Roboto Mono"/>
                <a:cs typeface="Roboto Mono"/>
                <a:sym typeface="Roboto Mono"/>
              </a:rPr>
              <a:t>.PHONY</a:t>
            </a:r>
            <a:r>
              <a:rPr lang="en" sz="1800"/>
              <a:t> to a target will prevent make from confusing the target with a file name.</a:t>
            </a:r>
            <a:endParaRPr sz="1800"/>
          </a:p>
          <a:p>
            <a:pPr indent="-342900" lvl="0" marL="457200" rtl="0" algn="l">
              <a:lnSpc>
                <a:spcPct val="115000"/>
              </a:lnSpc>
              <a:spcBef>
                <a:spcPts val="0"/>
              </a:spcBef>
              <a:spcAft>
                <a:spcPts val="0"/>
              </a:spcAft>
              <a:buSzPts val="1800"/>
              <a:buChar char="●"/>
            </a:pPr>
            <a:r>
              <a:rPr lang="en" sz="1800"/>
              <a:t>In the example shown, the target “</a:t>
            </a:r>
            <a:r>
              <a:rPr lang="en" sz="1800">
                <a:solidFill>
                  <a:schemeClr val="dk1"/>
                </a:solidFill>
                <a:latin typeface="Roboto Mono"/>
                <a:ea typeface="Roboto Mono"/>
                <a:cs typeface="Roboto Mono"/>
                <a:sym typeface="Roboto Mono"/>
              </a:rPr>
              <a:t>clean</a:t>
            </a:r>
            <a:r>
              <a:rPr lang="en" sz="1800"/>
              <a:t>” will still run, even if the file “</a:t>
            </a:r>
            <a:r>
              <a:rPr lang="en" sz="1800">
                <a:solidFill>
                  <a:schemeClr val="dk1"/>
                </a:solidFill>
                <a:latin typeface="Roboto Mono"/>
                <a:ea typeface="Roboto Mono"/>
                <a:cs typeface="Roboto Mono"/>
                <a:sym typeface="Roboto Mono"/>
              </a:rPr>
              <a:t>clean</a:t>
            </a:r>
            <a:r>
              <a:rPr lang="en" sz="1800"/>
              <a:t>” is created. </a:t>
            </a:r>
            <a:endParaRPr sz="1800"/>
          </a:p>
          <a:p>
            <a:pPr indent="-342900" lvl="0" marL="457200" rtl="0" algn="l">
              <a:lnSpc>
                <a:spcPct val="115000"/>
              </a:lnSpc>
              <a:spcBef>
                <a:spcPts val="0"/>
              </a:spcBef>
              <a:spcAft>
                <a:spcPts val="0"/>
              </a:spcAft>
              <a:buSzPts val="1800"/>
              <a:buChar char="●"/>
            </a:pPr>
            <a:r>
              <a:rPr lang="en" sz="1800"/>
              <a:t>Additionally, phony targets have names that are rarely file names and in practice, many people skip this.</a:t>
            </a:r>
            <a:endParaRPr sz="1800"/>
          </a:p>
        </p:txBody>
      </p:sp>
      <p:pic>
        <p:nvPicPr>
          <p:cNvPr id="152" name="Google Shape;152;g2b3c4fadc5d_0_2"/>
          <p:cNvPicPr preferRelativeResize="0"/>
          <p:nvPr/>
        </p:nvPicPr>
        <p:blipFill rotWithShape="1">
          <a:blip r:embed="rId3">
            <a:alphaModFix/>
          </a:blip>
          <a:srcRect b="0" l="2847" r="23585" t="0"/>
          <a:stretch/>
        </p:blipFill>
        <p:spPr>
          <a:xfrm>
            <a:off x="1100800" y="1707747"/>
            <a:ext cx="2511425" cy="2545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b3c4fadc5d_0_8"/>
          <p:cNvSpPr txBox="1"/>
          <p:nvPr>
            <p:ph type="title"/>
          </p:nvPr>
        </p:nvSpPr>
        <p:spPr>
          <a:xfrm>
            <a:off x="655600" y="5390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3600"/>
              <a:t>Variables</a:t>
            </a:r>
            <a:endParaRPr sz="3600"/>
          </a:p>
        </p:txBody>
      </p:sp>
      <p:sp>
        <p:nvSpPr>
          <p:cNvPr id="158" name="Google Shape;158;g2b3c4fadc5d_0_8"/>
          <p:cNvSpPr txBox="1"/>
          <p:nvPr>
            <p:ph idx="1" type="body"/>
          </p:nvPr>
        </p:nvSpPr>
        <p:spPr>
          <a:xfrm>
            <a:off x="5212725" y="1378150"/>
            <a:ext cx="3692100" cy="3309600"/>
          </a:xfrm>
          <a:prstGeom prst="rect">
            <a:avLst/>
          </a:prstGeom>
          <a:noFill/>
          <a:ln>
            <a:noFill/>
          </a:ln>
        </p:spPr>
        <p:txBody>
          <a:bodyPr anchorCtr="0" anchor="t" bIns="91425" lIns="91425" spcFirstLastPara="1" rIns="91425" wrap="square" tIns="91425">
            <a:normAutofit fontScale="92500" lnSpcReduction="10000"/>
          </a:bodyPr>
          <a:lstStyle/>
          <a:p>
            <a:pPr indent="-334327" lvl="0" marL="457200" rtl="0" algn="l">
              <a:lnSpc>
                <a:spcPct val="115000"/>
              </a:lnSpc>
              <a:spcBef>
                <a:spcPts val="0"/>
              </a:spcBef>
              <a:spcAft>
                <a:spcPts val="0"/>
              </a:spcAft>
              <a:buSzPct val="100000"/>
              <a:buChar char="●"/>
            </a:pPr>
            <a:r>
              <a:rPr lang="en" sz="1800"/>
              <a:t>Variables can only be strings.</a:t>
            </a:r>
            <a:endParaRPr sz="1800"/>
          </a:p>
          <a:p>
            <a:pPr indent="-334327" lvl="0" marL="457200" rtl="0" algn="l">
              <a:lnSpc>
                <a:spcPct val="115000"/>
              </a:lnSpc>
              <a:spcBef>
                <a:spcPts val="0"/>
              </a:spcBef>
              <a:spcAft>
                <a:spcPts val="0"/>
              </a:spcAft>
              <a:buSzPct val="100000"/>
              <a:buChar char="●"/>
            </a:pPr>
            <a:r>
              <a:rPr lang="en" sz="1800"/>
              <a:t>Typically, “</a:t>
            </a:r>
            <a:r>
              <a:rPr lang="en" sz="1800">
                <a:solidFill>
                  <a:schemeClr val="dk1"/>
                </a:solidFill>
                <a:latin typeface="Roboto Mono"/>
                <a:ea typeface="Roboto Mono"/>
                <a:cs typeface="Roboto Mono"/>
                <a:sym typeface="Roboto Mono"/>
              </a:rPr>
              <a:t>:=</a:t>
            </a:r>
            <a:r>
              <a:rPr lang="en" sz="1800"/>
              <a:t>” is used, but “</a:t>
            </a:r>
            <a:r>
              <a:rPr lang="en" sz="1800">
                <a:solidFill>
                  <a:schemeClr val="dk1"/>
                </a:solidFill>
                <a:latin typeface="Roboto Mono"/>
                <a:ea typeface="Roboto Mono"/>
                <a:cs typeface="Roboto Mono"/>
                <a:sym typeface="Roboto Mono"/>
              </a:rPr>
              <a:t>=</a:t>
            </a:r>
            <a:r>
              <a:rPr lang="en" sz="1800"/>
              <a:t>” also works.</a:t>
            </a:r>
            <a:endParaRPr sz="1800"/>
          </a:p>
          <a:p>
            <a:pPr indent="-334327" lvl="0" marL="457200" rtl="0" algn="l">
              <a:lnSpc>
                <a:spcPct val="115000"/>
              </a:lnSpc>
              <a:spcBef>
                <a:spcPts val="0"/>
              </a:spcBef>
              <a:spcAft>
                <a:spcPts val="0"/>
              </a:spcAft>
              <a:buSzPct val="100000"/>
              <a:buChar char="●"/>
            </a:pPr>
            <a:r>
              <a:rPr lang="en" sz="1800"/>
              <a:t>Variables are referenced as </a:t>
            </a:r>
            <a:r>
              <a:rPr lang="en" sz="1800">
                <a:solidFill>
                  <a:schemeClr val="dk1"/>
                </a:solidFill>
                <a:latin typeface="Roboto Mono"/>
                <a:ea typeface="Roboto Mono"/>
                <a:cs typeface="Roboto Mono"/>
                <a:sym typeface="Roboto Mono"/>
              </a:rPr>
              <a:t>$()</a:t>
            </a:r>
            <a:r>
              <a:rPr lang="en" sz="1800"/>
              <a:t> or </a:t>
            </a:r>
            <a:r>
              <a:rPr lang="en" sz="1800">
                <a:solidFill>
                  <a:schemeClr val="dk1"/>
                </a:solidFill>
                <a:latin typeface="Roboto Mono"/>
                <a:ea typeface="Roboto Mono"/>
                <a:cs typeface="Roboto Mono"/>
                <a:sym typeface="Roboto Mono"/>
              </a:rPr>
              <a:t>${}</a:t>
            </a:r>
            <a:r>
              <a:rPr lang="en" sz="1800"/>
              <a:t>. Don’t confuse with the shell command substitution. We ue </a:t>
            </a:r>
            <a:r>
              <a:rPr lang="en" sz="1800">
                <a:solidFill>
                  <a:schemeClr val="dk1"/>
                </a:solidFill>
                <a:latin typeface="Roboto Mono"/>
                <a:ea typeface="Roboto Mono"/>
                <a:cs typeface="Roboto Mono"/>
                <a:sym typeface="Roboto Mono"/>
              </a:rPr>
              <a:t>$$()</a:t>
            </a:r>
            <a:r>
              <a:rPr lang="en" sz="1800"/>
              <a:t> for that in make.</a:t>
            </a:r>
            <a:endParaRPr sz="1800"/>
          </a:p>
          <a:p>
            <a:pPr indent="-334327" lvl="0" marL="457200" rtl="0" algn="l">
              <a:lnSpc>
                <a:spcPct val="115000"/>
              </a:lnSpc>
              <a:spcBef>
                <a:spcPts val="0"/>
              </a:spcBef>
              <a:spcAft>
                <a:spcPts val="0"/>
              </a:spcAft>
              <a:buSzPct val="100000"/>
              <a:buChar char="●"/>
            </a:pPr>
            <a:r>
              <a:rPr lang="en" sz="1800"/>
              <a:t>Single or double quotes have no meaning to make, they are simply characters assigned to the variables.</a:t>
            </a:r>
            <a:endParaRPr sz="1800"/>
          </a:p>
        </p:txBody>
      </p:sp>
      <p:pic>
        <p:nvPicPr>
          <p:cNvPr id="159" name="Google Shape;159;g2b3c4fadc5d_0_8"/>
          <p:cNvPicPr preferRelativeResize="0"/>
          <p:nvPr/>
        </p:nvPicPr>
        <p:blipFill rotWithShape="1">
          <a:blip r:embed="rId3">
            <a:alphaModFix/>
          </a:blip>
          <a:srcRect b="0" l="0" r="0" t="0"/>
          <a:stretch/>
        </p:blipFill>
        <p:spPr>
          <a:xfrm>
            <a:off x="266850" y="1378150"/>
            <a:ext cx="3804475" cy="935075"/>
          </a:xfrm>
          <a:prstGeom prst="rect">
            <a:avLst/>
          </a:prstGeom>
          <a:noFill/>
          <a:ln>
            <a:noFill/>
          </a:ln>
        </p:spPr>
      </p:pic>
      <p:pic>
        <p:nvPicPr>
          <p:cNvPr id="160" name="Google Shape;160;g2b3c4fadc5d_0_8"/>
          <p:cNvPicPr preferRelativeResize="0"/>
          <p:nvPr/>
        </p:nvPicPr>
        <p:blipFill rotWithShape="1">
          <a:blip r:embed="rId4">
            <a:alphaModFix/>
          </a:blip>
          <a:srcRect b="0" l="0" r="0" t="0"/>
          <a:stretch/>
        </p:blipFill>
        <p:spPr>
          <a:xfrm>
            <a:off x="776800" y="2383088"/>
            <a:ext cx="2538176" cy="1425675"/>
          </a:xfrm>
          <a:prstGeom prst="rect">
            <a:avLst/>
          </a:prstGeom>
          <a:noFill/>
          <a:ln>
            <a:noFill/>
          </a:ln>
        </p:spPr>
      </p:pic>
      <p:pic>
        <p:nvPicPr>
          <p:cNvPr id="161" name="Google Shape;161;g2b3c4fadc5d_0_8"/>
          <p:cNvPicPr preferRelativeResize="0"/>
          <p:nvPr/>
        </p:nvPicPr>
        <p:blipFill rotWithShape="1">
          <a:blip r:embed="rId5">
            <a:alphaModFix/>
          </a:blip>
          <a:srcRect b="0" l="17615" r="5662" t="0"/>
          <a:stretch/>
        </p:blipFill>
        <p:spPr>
          <a:xfrm>
            <a:off x="129275" y="3912625"/>
            <a:ext cx="2442475" cy="969625"/>
          </a:xfrm>
          <a:prstGeom prst="rect">
            <a:avLst/>
          </a:prstGeom>
          <a:noFill/>
          <a:ln>
            <a:noFill/>
          </a:ln>
        </p:spPr>
      </p:pic>
      <p:pic>
        <p:nvPicPr>
          <p:cNvPr id="162" name="Google Shape;162;g2b3c4fadc5d_0_8"/>
          <p:cNvPicPr preferRelativeResize="0"/>
          <p:nvPr/>
        </p:nvPicPr>
        <p:blipFill>
          <a:blip r:embed="rId6">
            <a:alphaModFix/>
          </a:blip>
          <a:stretch>
            <a:fillRect/>
          </a:stretch>
        </p:blipFill>
        <p:spPr>
          <a:xfrm>
            <a:off x="2898325" y="3878625"/>
            <a:ext cx="2230500" cy="1047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b3c4fadc5d_0_15"/>
          <p:cNvSpPr txBox="1"/>
          <p:nvPr>
            <p:ph type="title"/>
          </p:nvPr>
        </p:nvSpPr>
        <p:spPr>
          <a:xfrm>
            <a:off x="639450" y="5640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3000"/>
              <a:t>Automatic Variables and WildCards</a:t>
            </a:r>
            <a:endParaRPr sz="3000"/>
          </a:p>
        </p:txBody>
      </p:sp>
      <p:sp>
        <p:nvSpPr>
          <p:cNvPr id="168" name="Google Shape;168;g2b3c4fadc5d_0_15"/>
          <p:cNvSpPr txBox="1"/>
          <p:nvPr>
            <p:ph idx="1" type="body"/>
          </p:nvPr>
        </p:nvSpPr>
        <p:spPr>
          <a:xfrm>
            <a:off x="4923700" y="1265475"/>
            <a:ext cx="4104600" cy="3796200"/>
          </a:xfrm>
          <a:prstGeom prst="rect">
            <a:avLst/>
          </a:prstGeom>
          <a:noFill/>
          <a:ln>
            <a:noFill/>
          </a:ln>
        </p:spPr>
        <p:txBody>
          <a:bodyPr anchorCtr="0" anchor="t" bIns="91425" lIns="91425" spcFirstLastPara="1" rIns="91425" wrap="square" tIns="91425">
            <a:normAutofit lnSpcReduction="10000"/>
          </a:bodyPr>
          <a:lstStyle/>
          <a:p>
            <a:pPr indent="-323850" lvl="0" marL="457200" rtl="0" algn="l">
              <a:lnSpc>
                <a:spcPct val="115000"/>
              </a:lnSpc>
              <a:spcBef>
                <a:spcPts val="0"/>
              </a:spcBef>
              <a:spcAft>
                <a:spcPts val="0"/>
              </a:spcAft>
              <a:buSzPts val="1500"/>
              <a:buChar char="●"/>
            </a:pPr>
            <a:r>
              <a:rPr lang="en" sz="1500">
                <a:solidFill>
                  <a:schemeClr val="dk1"/>
                </a:solidFill>
                <a:latin typeface="Roboto Mono"/>
                <a:ea typeface="Roboto Mono"/>
                <a:cs typeface="Roboto Mono"/>
                <a:sym typeface="Roboto Mono"/>
              </a:rPr>
              <a:t>$@</a:t>
            </a:r>
            <a:r>
              <a:rPr lang="en" sz="1500"/>
              <a:t>, </a:t>
            </a:r>
            <a:r>
              <a:rPr lang="en" sz="1500">
                <a:solidFill>
                  <a:schemeClr val="dk1"/>
                </a:solidFill>
                <a:latin typeface="Roboto Mono"/>
                <a:ea typeface="Roboto Mono"/>
                <a:cs typeface="Roboto Mono"/>
                <a:sym typeface="Roboto Mono"/>
              </a:rPr>
              <a:t>$?</a:t>
            </a:r>
            <a:r>
              <a:rPr lang="en" sz="1500"/>
              <a:t>, </a:t>
            </a:r>
            <a:r>
              <a:rPr lang="en" sz="1500">
                <a:solidFill>
                  <a:schemeClr val="dk1"/>
                </a:solidFill>
                <a:latin typeface="Roboto Mono"/>
                <a:ea typeface="Roboto Mono"/>
                <a:cs typeface="Roboto Mono"/>
                <a:sym typeface="Roboto Mono"/>
              </a:rPr>
              <a:t>$^</a:t>
            </a:r>
            <a:r>
              <a:rPr lang="en" sz="1500"/>
              <a:t> and </a:t>
            </a:r>
            <a:r>
              <a:rPr lang="en" sz="1500">
                <a:solidFill>
                  <a:schemeClr val="dk1"/>
                </a:solidFill>
                <a:latin typeface="Roboto Mono"/>
                <a:ea typeface="Roboto Mono"/>
                <a:cs typeface="Roboto Mono"/>
                <a:sym typeface="Roboto Mono"/>
              </a:rPr>
              <a:t>$&lt;</a:t>
            </a:r>
            <a:r>
              <a:rPr lang="en" sz="1500"/>
              <a:t> are the automatic variables, see the example on how to use them.</a:t>
            </a:r>
            <a:endParaRPr sz="1500"/>
          </a:p>
          <a:p>
            <a:pPr indent="-323850" lvl="0" marL="457200" rtl="0" algn="l">
              <a:lnSpc>
                <a:spcPct val="115000"/>
              </a:lnSpc>
              <a:spcBef>
                <a:spcPts val="0"/>
              </a:spcBef>
              <a:spcAft>
                <a:spcPts val="0"/>
              </a:spcAft>
              <a:buSzPts val="1500"/>
              <a:buChar char="●"/>
            </a:pPr>
            <a:r>
              <a:rPr lang="en" sz="1500">
                <a:solidFill>
                  <a:schemeClr val="dk1"/>
                </a:solidFill>
                <a:latin typeface="Roboto Mono"/>
                <a:ea typeface="Roboto Mono"/>
                <a:cs typeface="Roboto Mono"/>
                <a:sym typeface="Roboto Mono"/>
              </a:rPr>
              <a:t>$&lt;</a:t>
            </a:r>
            <a:r>
              <a:rPr lang="en" sz="1500"/>
              <a:t> - The first prerequisite (dependency).</a:t>
            </a:r>
            <a:endParaRPr sz="1500"/>
          </a:p>
          <a:p>
            <a:pPr indent="-323850" lvl="0" marL="457200" rtl="0" algn="l">
              <a:lnSpc>
                <a:spcPct val="115000"/>
              </a:lnSpc>
              <a:spcBef>
                <a:spcPts val="0"/>
              </a:spcBef>
              <a:spcAft>
                <a:spcPts val="0"/>
              </a:spcAft>
              <a:buSzPts val="1500"/>
              <a:buChar char="●"/>
            </a:pPr>
            <a:r>
              <a:rPr lang="en" sz="1500"/>
              <a:t>Both </a:t>
            </a:r>
            <a:r>
              <a:rPr lang="en" sz="1500">
                <a:solidFill>
                  <a:schemeClr val="dk1"/>
                </a:solidFill>
                <a:latin typeface="Roboto Mono"/>
                <a:ea typeface="Roboto Mono"/>
                <a:cs typeface="Roboto Mono"/>
                <a:sym typeface="Roboto Mono"/>
              </a:rPr>
              <a:t>*</a:t>
            </a:r>
            <a:r>
              <a:rPr lang="en" sz="1500"/>
              <a:t> and </a:t>
            </a:r>
            <a:r>
              <a:rPr lang="en" sz="1500">
                <a:solidFill>
                  <a:schemeClr val="dk1"/>
                </a:solidFill>
                <a:latin typeface="Roboto Mono"/>
                <a:ea typeface="Roboto Mono"/>
                <a:cs typeface="Roboto Mono"/>
                <a:sym typeface="Roboto Mono"/>
              </a:rPr>
              <a:t>%</a:t>
            </a:r>
            <a:r>
              <a:rPr lang="en" sz="1500"/>
              <a:t> are the wildcards used in make. </a:t>
            </a:r>
            <a:endParaRPr sz="1500"/>
          </a:p>
          <a:p>
            <a:pPr indent="-323850" lvl="0" marL="457200" rtl="0" algn="l">
              <a:lnSpc>
                <a:spcPct val="115000"/>
              </a:lnSpc>
              <a:spcBef>
                <a:spcPts val="0"/>
              </a:spcBef>
              <a:spcAft>
                <a:spcPts val="0"/>
              </a:spcAft>
              <a:buSzPts val="1500"/>
              <a:buChar char="●"/>
            </a:pPr>
            <a:r>
              <a:rPr lang="en" sz="1500">
                <a:solidFill>
                  <a:schemeClr val="dk1"/>
                </a:solidFill>
                <a:latin typeface="Roboto Mono"/>
                <a:ea typeface="Roboto Mono"/>
                <a:cs typeface="Roboto Mono"/>
                <a:sym typeface="Roboto Mono"/>
              </a:rPr>
              <a:t>*</a:t>
            </a:r>
            <a:r>
              <a:rPr lang="en" sz="1500"/>
              <a:t> searches for filenames in our system. For example </a:t>
            </a:r>
            <a:r>
              <a:rPr lang="en" sz="1500">
                <a:solidFill>
                  <a:schemeClr val="dk1"/>
                </a:solidFill>
                <a:latin typeface="Roboto Mono"/>
                <a:ea typeface="Roboto Mono"/>
                <a:cs typeface="Roboto Mono"/>
                <a:sym typeface="Roboto Mono"/>
              </a:rPr>
              <a:t>*.c</a:t>
            </a:r>
            <a:r>
              <a:rPr lang="en" sz="1500"/>
              <a:t> will match all filenames with the extension </a:t>
            </a:r>
            <a:r>
              <a:rPr lang="en" sz="1500">
                <a:solidFill>
                  <a:schemeClr val="dk1"/>
                </a:solidFill>
                <a:latin typeface="Roboto Mono"/>
                <a:ea typeface="Roboto Mono"/>
                <a:cs typeface="Roboto Mono"/>
                <a:sym typeface="Roboto Mono"/>
              </a:rPr>
              <a:t>.c</a:t>
            </a:r>
            <a:r>
              <a:rPr lang="en" sz="1500"/>
              <a:t>.</a:t>
            </a:r>
            <a:endParaRPr sz="1500"/>
          </a:p>
          <a:p>
            <a:pPr indent="-323850" lvl="0" marL="457200" rtl="0" algn="l">
              <a:lnSpc>
                <a:spcPct val="115000"/>
              </a:lnSpc>
              <a:spcBef>
                <a:spcPts val="0"/>
              </a:spcBef>
              <a:spcAft>
                <a:spcPts val="0"/>
              </a:spcAft>
              <a:buSzPts val="1500"/>
              <a:buChar char="●"/>
            </a:pPr>
            <a:r>
              <a:rPr lang="en" sz="1500">
                <a:solidFill>
                  <a:schemeClr val="dk1"/>
                </a:solidFill>
                <a:latin typeface="Roboto Mono"/>
                <a:ea typeface="Roboto Mono"/>
                <a:cs typeface="Roboto Mono"/>
                <a:sym typeface="Roboto Mono"/>
              </a:rPr>
              <a:t>%</a:t>
            </a:r>
            <a:r>
              <a:rPr lang="en" sz="1500"/>
              <a:t> is used in various cases, here for all </a:t>
            </a:r>
            <a:r>
              <a:rPr lang="en" sz="1500">
                <a:solidFill>
                  <a:schemeClr val="dk1"/>
                </a:solidFill>
                <a:latin typeface="Roboto Mono"/>
                <a:ea typeface="Roboto Mono"/>
                <a:cs typeface="Roboto Mono"/>
                <a:sym typeface="Roboto Mono"/>
              </a:rPr>
              <a:t>.o</a:t>
            </a:r>
            <a:r>
              <a:rPr lang="en" sz="1500"/>
              <a:t> files, the corresponding </a:t>
            </a:r>
            <a:r>
              <a:rPr lang="en" sz="1500">
                <a:solidFill>
                  <a:schemeClr val="dk1"/>
                </a:solidFill>
                <a:latin typeface="Roboto Mono"/>
                <a:ea typeface="Roboto Mono"/>
                <a:cs typeface="Roboto Mono"/>
                <a:sym typeface="Roboto Mono"/>
              </a:rPr>
              <a:t>.c</a:t>
            </a:r>
            <a:r>
              <a:rPr lang="en" sz="1500"/>
              <a:t> file is searched for and the “</a:t>
            </a:r>
            <a:r>
              <a:rPr lang="en" sz="1500">
                <a:solidFill>
                  <a:schemeClr val="dk1"/>
                </a:solidFill>
                <a:latin typeface="Roboto Mono"/>
                <a:ea typeface="Roboto Mono"/>
                <a:cs typeface="Roboto Mono"/>
                <a:sym typeface="Roboto Mono"/>
              </a:rPr>
              <a:t>hello</a:t>
            </a:r>
            <a:r>
              <a:rPr lang="en" sz="1500"/>
              <a:t>” is printed.</a:t>
            </a:r>
            <a:endParaRPr sz="1500"/>
          </a:p>
          <a:p>
            <a:pPr indent="-323850" lvl="0" marL="457200" rtl="0" algn="l">
              <a:lnSpc>
                <a:spcPct val="115000"/>
              </a:lnSpc>
              <a:spcBef>
                <a:spcPts val="0"/>
              </a:spcBef>
              <a:spcAft>
                <a:spcPts val="0"/>
              </a:spcAft>
              <a:buSzPts val="1500"/>
              <a:buChar char="●"/>
            </a:pPr>
            <a:r>
              <a:rPr lang="en" sz="1500"/>
              <a:t>Overall, </a:t>
            </a:r>
            <a:r>
              <a:rPr lang="en" sz="1500">
                <a:solidFill>
                  <a:schemeClr val="dk1"/>
                </a:solidFill>
                <a:latin typeface="Roboto Mono"/>
                <a:ea typeface="Roboto Mono"/>
                <a:cs typeface="Roboto Mono"/>
                <a:sym typeface="Roboto Mono"/>
              </a:rPr>
              <a:t>%</a:t>
            </a:r>
            <a:r>
              <a:rPr lang="en" sz="1500"/>
              <a:t> is used for pattern matching and </a:t>
            </a:r>
            <a:r>
              <a:rPr lang="en" sz="1500">
                <a:solidFill>
                  <a:schemeClr val="dk1"/>
                </a:solidFill>
                <a:latin typeface="Roboto Mono"/>
                <a:ea typeface="Roboto Mono"/>
                <a:cs typeface="Roboto Mono"/>
                <a:sym typeface="Roboto Mono"/>
              </a:rPr>
              <a:t>*</a:t>
            </a:r>
            <a:r>
              <a:rPr lang="en" sz="1500"/>
              <a:t> is used for </a:t>
            </a:r>
            <a:r>
              <a:rPr lang="en" sz="1500"/>
              <a:t>variable</a:t>
            </a:r>
            <a:r>
              <a:rPr lang="en" sz="1500"/>
              <a:t> expansion and shell commands.</a:t>
            </a:r>
            <a:endParaRPr sz="1500"/>
          </a:p>
        </p:txBody>
      </p:sp>
      <p:pic>
        <p:nvPicPr>
          <p:cNvPr id="169" name="Google Shape;169;g2b3c4fadc5d_0_15"/>
          <p:cNvPicPr preferRelativeResize="0"/>
          <p:nvPr/>
        </p:nvPicPr>
        <p:blipFill rotWithShape="1">
          <a:blip r:embed="rId3">
            <a:alphaModFix/>
          </a:blip>
          <a:srcRect b="0" l="0" r="0" t="0"/>
          <a:stretch/>
        </p:blipFill>
        <p:spPr>
          <a:xfrm>
            <a:off x="751950" y="1404100"/>
            <a:ext cx="3437823" cy="1573800"/>
          </a:xfrm>
          <a:prstGeom prst="rect">
            <a:avLst/>
          </a:prstGeom>
          <a:noFill/>
          <a:ln>
            <a:noFill/>
          </a:ln>
        </p:spPr>
      </p:pic>
      <p:pic>
        <p:nvPicPr>
          <p:cNvPr id="170" name="Google Shape;170;g2b3c4fadc5d_0_15"/>
          <p:cNvPicPr preferRelativeResize="0"/>
          <p:nvPr/>
        </p:nvPicPr>
        <p:blipFill rotWithShape="1">
          <a:blip r:embed="rId4">
            <a:alphaModFix/>
          </a:blip>
          <a:srcRect b="0" l="0" r="0" t="0"/>
          <a:stretch/>
        </p:blipFill>
        <p:spPr>
          <a:xfrm>
            <a:off x="751950" y="3097975"/>
            <a:ext cx="2430275" cy="987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b3c4fadc5d_0_22"/>
          <p:cNvSpPr txBox="1"/>
          <p:nvPr>
            <p:ph type="title"/>
          </p:nvPr>
        </p:nvSpPr>
        <p:spPr>
          <a:xfrm>
            <a:off x="727650" y="5433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3000"/>
              <a:t>Implicit Rules</a:t>
            </a:r>
            <a:endParaRPr sz="3000"/>
          </a:p>
        </p:txBody>
      </p:sp>
      <p:sp>
        <p:nvSpPr>
          <p:cNvPr id="176" name="Google Shape;176;g2b3c4fadc5d_0_22"/>
          <p:cNvSpPr txBox="1"/>
          <p:nvPr>
            <p:ph idx="1" type="body"/>
          </p:nvPr>
        </p:nvSpPr>
        <p:spPr>
          <a:xfrm>
            <a:off x="564525" y="1451050"/>
            <a:ext cx="8145300" cy="3209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en" sz="1400"/>
              <a:t>Make loves C compilation, so it has some inbuilt automatic rules to make our work easy. (At times, things get confusing using these rules!)</a:t>
            </a:r>
            <a:endParaRPr sz="1400"/>
          </a:p>
          <a:p>
            <a:pPr indent="-317500" lvl="0" marL="457200" rtl="0" algn="l">
              <a:lnSpc>
                <a:spcPct val="115000"/>
              </a:lnSpc>
              <a:spcBef>
                <a:spcPts val="0"/>
              </a:spcBef>
              <a:spcAft>
                <a:spcPts val="0"/>
              </a:spcAft>
              <a:buSzPts val="1400"/>
              <a:buChar char="●"/>
            </a:pPr>
            <a:r>
              <a:rPr lang="en" sz="1400"/>
              <a:t>The important variables used by implicit (only for </a:t>
            </a:r>
            <a:r>
              <a:rPr b="1" lang="en" sz="1400"/>
              <a:t>Linux</a:t>
            </a:r>
            <a:r>
              <a:rPr lang="en" sz="1400"/>
              <a:t>) rules are:</a:t>
            </a:r>
            <a:endParaRPr sz="1400"/>
          </a:p>
          <a:p>
            <a:pPr indent="-317500" lvl="0" marL="457200" rtl="0" algn="l">
              <a:lnSpc>
                <a:spcPct val="115000"/>
              </a:lnSpc>
              <a:spcBef>
                <a:spcPts val="0"/>
              </a:spcBef>
              <a:spcAft>
                <a:spcPts val="0"/>
              </a:spcAft>
              <a:buSzPts val="1400"/>
              <a:buAutoNum type="arabicPeriod"/>
            </a:pPr>
            <a:r>
              <a:rPr lang="en" sz="1400">
                <a:solidFill>
                  <a:schemeClr val="dk1"/>
                </a:solidFill>
                <a:latin typeface="Roboto Mono"/>
                <a:ea typeface="Roboto Mono"/>
                <a:cs typeface="Roboto Mono"/>
                <a:sym typeface="Roboto Mono"/>
              </a:rPr>
              <a:t>CC</a:t>
            </a:r>
            <a:r>
              <a:rPr lang="en" sz="1400"/>
              <a:t>: Program for compiling C programs, default: </a:t>
            </a:r>
            <a:r>
              <a:rPr lang="en" sz="1400">
                <a:solidFill>
                  <a:schemeClr val="dk1"/>
                </a:solidFill>
                <a:latin typeface="Roboto Mono"/>
                <a:ea typeface="Roboto Mono"/>
                <a:cs typeface="Roboto Mono"/>
                <a:sym typeface="Roboto Mono"/>
              </a:rPr>
              <a:t>cc</a:t>
            </a:r>
            <a:r>
              <a:rPr lang="en" sz="1400"/>
              <a:t>.</a:t>
            </a:r>
            <a:endParaRPr sz="1400">
              <a:solidFill>
                <a:schemeClr val="dk1"/>
              </a:solidFill>
              <a:latin typeface="Roboto Mono"/>
              <a:ea typeface="Roboto Mono"/>
              <a:cs typeface="Roboto Mono"/>
              <a:sym typeface="Roboto Mono"/>
            </a:endParaRPr>
          </a:p>
          <a:p>
            <a:pPr indent="-317500" lvl="0" marL="457200" rtl="0" algn="l">
              <a:lnSpc>
                <a:spcPct val="115000"/>
              </a:lnSpc>
              <a:spcBef>
                <a:spcPts val="0"/>
              </a:spcBef>
              <a:spcAft>
                <a:spcPts val="0"/>
              </a:spcAft>
              <a:buSzPts val="1400"/>
              <a:buAutoNum type="arabicPeriod"/>
            </a:pPr>
            <a:r>
              <a:rPr lang="en" sz="1400">
                <a:solidFill>
                  <a:schemeClr val="dk1"/>
                </a:solidFill>
                <a:latin typeface="Roboto Mono"/>
                <a:ea typeface="Roboto Mono"/>
                <a:cs typeface="Roboto Mono"/>
                <a:sym typeface="Roboto Mono"/>
              </a:rPr>
              <a:t>CXX</a:t>
            </a:r>
            <a:r>
              <a:rPr lang="en" sz="1400"/>
              <a:t>: Program for compiling C++ programs, default: </a:t>
            </a:r>
            <a:r>
              <a:rPr lang="en" sz="1400">
                <a:solidFill>
                  <a:schemeClr val="dk1"/>
                </a:solidFill>
                <a:latin typeface="Roboto Mono"/>
                <a:ea typeface="Roboto Mono"/>
                <a:cs typeface="Roboto Mono"/>
                <a:sym typeface="Roboto Mono"/>
              </a:rPr>
              <a:t>g++</a:t>
            </a:r>
            <a:r>
              <a:rPr lang="en" sz="1400"/>
              <a:t>.</a:t>
            </a:r>
            <a:endParaRPr sz="1400">
              <a:solidFill>
                <a:schemeClr val="dk1"/>
              </a:solidFill>
              <a:latin typeface="Roboto Mono"/>
              <a:ea typeface="Roboto Mono"/>
              <a:cs typeface="Roboto Mono"/>
              <a:sym typeface="Roboto Mono"/>
            </a:endParaRPr>
          </a:p>
          <a:p>
            <a:pPr indent="-317500" lvl="0" marL="457200" rtl="0" algn="l">
              <a:lnSpc>
                <a:spcPct val="115000"/>
              </a:lnSpc>
              <a:spcBef>
                <a:spcPts val="0"/>
              </a:spcBef>
              <a:spcAft>
                <a:spcPts val="0"/>
              </a:spcAft>
              <a:buSzPts val="1400"/>
              <a:buAutoNum type="arabicPeriod"/>
            </a:pPr>
            <a:r>
              <a:rPr lang="en" sz="1400">
                <a:solidFill>
                  <a:schemeClr val="dk1"/>
                </a:solidFill>
                <a:latin typeface="Roboto Mono"/>
                <a:ea typeface="Roboto Mono"/>
                <a:cs typeface="Roboto Mono"/>
                <a:sym typeface="Roboto Mono"/>
              </a:rPr>
              <a:t>CFLAGS</a:t>
            </a:r>
            <a:r>
              <a:rPr lang="en" sz="1400"/>
              <a:t>: Extra flags to give to the C compiler.</a:t>
            </a:r>
            <a:endParaRPr sz="1400"/>
          </a:p>
          <a:p>
            <a:pPr indent="-317500" lvl="0" marL="457200" rtl="0" algn="l">
              <a:lnSpc>
                <a:spcPct val="115000"/>
              </a:lnSpc>
              <a:spcBef>
                <a:spcPts val="0"/>
              </a:spcBef>
              <a:spcAft>
                <a:spcPts val="0"/>
              </a:spcAft>
              <a:buSzPts val="1400"/>
              <a:buAutoNum type="arabicPeriod"/>
            </a:pPr>
            <a:r>
              <a:rPr lang="en" sz="1400">
                <a:solidFill>
                  <a:schemeClr val="dk1"/>
                </a:solidFill>
                <a:latin typeface="Roboto Mono"/>
                <a:ea typeface="Roboto Mono"/>
                <a:cs typeface="Roboto Mono"/>
                <a:sym typeface="Roboto Mono"/>
              </a:rPr>
              <a:t>CXXFLAGS</a:t>
            </a:r>
            <a:r>
              <a:rPr lang="en" sz="1400"/>
              <a:t>: Extra flags to the C++ compiler.</a:t>
            </a:r>
            <a:endParaRPr sz="1400"/>
          </a:p>
          <a:p>
            <a:pPr indent="-317500" lvl="0" marL="457200" rtl="0" algn="l">
              <a:lnSpc>
                <a:spcPct val="115000"/>
              </a:lnSpc>
              <a:spcBef>
                <a:spcPts val="0"/>
              </a:spcBef>
              <a:spcAft>
                <a:spcPts val="0"/>
              </a:spcAft>
              <a:buSzPts val="1400"/>
              <a:buAutoNum type="arabicPeriod"/>
            </a:pPr>
            <a:r>
              <a:rPr lang="en" sz="1400">
                <a:solidFill>
                  <a:schemeClr val="dk1"/>
                </a:solidFill>
                <a:latin typeface="Roboto Mono"/>
                <a:ea typeface="Roboto Mono"/>
                <a:cs typeface="Roboto Mono"/>
                <a:sym typeface="Roboto Mono"/>
              </a:rPr>
              <a:t>CPPFLAGS</a:t>
            </a:r>
            <a:r>
              <a:rPr lang="en" sz="1400"/>
              <a:t>: Extra flags to give to the C preprocessor.</a:t>
            </a:r>
            <a:endParaRPr sz="1400"/>
          </a:p>
          <a:p>
            <a:pPr indent="-317500" lvl="0" marL="457200" rtl="0" algn="l">
              <a:lnSpc>
                <a:spcPct val="115000"/>
              </a:lnSpc>
              <a:spcBef>
                <a:spcPts val="0"/>
              </a:spcBef>
              <a:spcAft>
                <a:spcPts val="0"/>
              </a:spcAft>
              <a:buSzPts val="1400"/>
              <a:buAutoNum type="arabicPeriod"/>
            </a:pPr>
            <a:r>
              <a:rPr lang="en" sz="1400">
                <a:solidFill>
                  <a:schemeClr val="dk1"/>
                </a:solidFill>
                <a:latin typeface="Roboto Mono"/>
                <a:ea typeface="Roboto Mono"/>
                <a:cs typeface="Roboto Mono"/>
                <a:sym typeface="Roboto Mono"/>
              </a:rPr>
              <a:t>LDFLAGS</a:t>
            </a:r>
            <a:r>
              <a:rPr lang="en" sz="1400"/>
              <a:t>: Extra flags to give to compilers when they are supposed to invoke the linker.</a:t>
            </a:r>
            <a:endParaRPr sz="1400"/>
          </a:p>
          <a:p>
            <a:pPr indent="0" lvl="0" marL="914400" rtl="0" algn="l">
              <a:lnSpc>
                <a:spcPct val="115000"/>
              </a:lnSpc>
              <a:spcBef>
                <a:spcPts val="0"/>
              </a:spcBef>
              <a:spcAft>
                <a:spcPts val="0"/>
              </a:spcAft>
              <a:buSzPts val="1300"/>
              <a:buNone/>
            </a:pPr>
            <a:r>
              <a:t/>
            </a:r>
            <a:endParaRPr sz="1400"/>
          </a:p>
          <a:p>
            <a:pPr indent="0" lvl="0" marL="0" rtl="0" algn="l">
              <a:lnSpc>
                <a:spcPct val="115000"/>
              </a:lnSpc>
              <a:spcBef>
                <a:spcPts val="0"/>
              </a:spcBef>
              <a:spcAft>
                <a:spcPts val="0"/>
              </a:spcAft>
              <a:buSzPts val="1300"/>
              <a:buNone/>
            </a:pPr>
            <a:r>
              <a:rPr lang="en" sz="1400">
                <a:solidFill>
                  <a:schemeClr val="dk1"/>
                </a:solidFill>
                <a:highlight>
                  <a:srgbClr val="EEF1F1"/>
                </a:highlight>
                <a:latin typeface="Roboto Mono"/>
                <a:ea typeface="Roboto Mono"/>
                <a:cs typeface="Roboto Mono"/>
                <a:sym typeface="Roboto Mono"/>
              </a:rPr>
              <a:t>n.o</a:t>
            </a:r>
            <a:r>
              <a:rPr lang="en" sz="1400">
                <a:solidFill>
                  <a:srgbClr val="586E75"/>
                </a:solidFill>
              </a:rPr>
              <a:t> is made automatically from </a:t>
            </a:r>
            <a:r>
              <a:rPr lang="en" sz="1400">
                <a:solidFill>
                  <a:schemeClr val="dk1"/>
                </a:solidFill>
                <a:highlight>
                  <a:srgbClr val="EEF1F1"/>
                </a:highlight>
                <a:latin typeface="Roboto Mono"/>
                <a:ea typeface="Roboto Mono"/>
                <a:cs typeface="Roboto Mono"/>
                <a:sym typeface="Roboto Mono"/>
              </a:rPr>
              <a:t>n.cc</a:t>
            </a:r>
            <a:r>
              <a:rPr lang="en" sz="1400">
                <a:solidFill>
                  <a:srgbClr val="586E75"/>
                </a:solidFill>
              </a:rPr>
              <a:t> or </a:t>
            </a:r>
            <a:r>
              <a:rPr lang="en" sz="1400">
                <a:solidFill>
                  <a:schemeClr val="dk1"/>
                </a:solidFill>
                <a:highlight>
                  <a:srgbClr val="EEF1F1"/>
                </a:highlight>
                <a:latin typeface="Roboto Mono"/>
                <a:ea typeface="Roboto Mono"/>
                <a:cs typeface="Roboto Mono"/>
                <a:sym typeface="Roboto Mono"/>
              </a:rPr>
              <a:t>n.cpp</a:t>
            </a:r>
            <a:r>
              <a:rPr lang="en" sz="1400">
                <a:solidFill>
                  <a:srgbClr val="586E75"/>
                </a:solidFill>
              </a:rPr>
              <a:t> with a command of the form:</a:t>
            </a:r>
            <a:endParaRPr sz="1400">
              <a:solidFill>
                <a:srgbClr val="586E75"/>
              </a:solidFill>
            </a:endParaRPr>
          </a:p>
          <a:p>
            <a:pPr indent="0" lvl="0" marL="0" rtl="0" algn="l">
              <a:lnSpc>
                <a:spcPct val="115000"/>
              </a:lnSpc>
              <a:spcBef>
                <a:spcPts val="0"/>
              </a:spcBef>
              <a:spcAft>
                <a:spcPts val="0"/>
              </a:spcAft>
              <a:buSzPts val="1300"/>
              <a:buNone/>
            </a:pPr>
            <a:r>
              <a:rPr lang="en" sz="1400">
                <a:solidFill>
                  <a:schemeClr val="dk1"/>
                </a:solidFill>
                <a:highlight>
                  <a:srgbClr val="EEF1F1"/>
                </a:highlight>
                <a:latin typeface="Roboto Mono"/>
                <a:ea typeface="Roboto Mono"/>
                <a:cs typeface="Roboto Mono"/>
                <a:sym typeface="Roboto Mono"/>
              </a:rPr>
              <a:t>$(CXX) -c $(CPPFLAGS) $(CXXFLAGS) $^ -o $@</a:t>
            </a:r>
            <a:r>
              <a:rPr lang="en" sz="1400"/>
              <a:t>.</a:t>
            </a:r>
            <a:endParaRPr sz="1400">
              <a:solidFill>
                <a:schemeClr val="dk1"/>
              </a:solidFill>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b33605461b_0_0"/>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4200"/>
              <a:buNone/>
            </a:pPr>
            <a:r>
              <a:rPr lang="en" sz="8100"/>
              <a:t>GDB</a:t>
            </a:r>
            <a:endParaRPr sz="8100"/>
          </a:p>
        </p:txBody>
      </p:sp>
      <p:sp>
        <p:nvSpPr>
          <p:cNvPr id="182" name="Google Shape;182;g2b33605461b_0_0"/>
          <p:cNvSpPr txBox="1"/>
          <p:nvPr/>
        </p:nvSpPr>
        <p:spPr>
          <a:xfrm>
            <a:off x="1994150" y="3251600"/>
            <a:ext cx="4986600" cy="111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accent1"/>
                </a:solidFill>
                <a:latin typeface="Lato"/>
                <a:ea typeface="Lato"/>
                <a:cs typeface="Lato"/>
                <a:sym typeface="Lato"/>
              </a:rPr>
              <a:t>GNU DeBugger</a:t>
            </a:r>
            <a:endParaRPr b="0" i="0" sz="2400" u="none" cap="none" strike="noStrike">
              <a:solidFill>
                <a:schemeClr val="accen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b3c4fadc5d_3_1"/>
          <p:cNvSpPr txBox="1"/>
          <p:nvPr>
            <p:ph type="title"/>
          </p:nvPr>
        </p:nvSpPr>
        <p:spPr>
          <a:xfrm>
            <a:off x="635800" y="549175"/>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740"/>
              <a:t>Debugging</a:t>
            </a:r>
            <a:endParaRPr sz="2740"/>
          </a:p>
        </p:txBody>
      </p:sp>
      <p:sp>
        <p:nvSpPr>
          <p:cNvPr id="188" name="Google Shape;188;g2b3c4fadc5d_3_1"/>
          <p:cNvSpPr txBox="1"/>
          <p:nvPr>
            <p:ph idx="1" type="body"/>
          </p:nvPr>
        </p:nvSpPr>
        <p:spPr>
          <a:xfrm>
            <a:off x="693325" y="1894875"/>
            <a:ext cx="3721200" cy="29160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Compile time errors:</a:t>
            </a:r>
            <a:endParaRPr/>
          </a:p>
          <a:p>
            <a:pPr indent="-311150" lvl="0" marL="457200" rtl="0" algn="l">
              <a:lnSpc>
                <a:spcPct val="115000"/>
              </a:lnSpc>
              <a:spcBef>
                <a:spcPts val="0"/>
              </a:spcBef>
              <a:spcAft>
                <a:spcPts val="0"/>
              </a:spcAft>
              <a:buSzPts val="1300"/>
              <a:buAutoNum type="arabicPeriod"/>
            </a:pPr>
            <a:r>
              <a:rPr lang="en"/>
              <a:t>Missing semicolons. (after python practice!)</a:t>
            </a:r>
            <a:endParaRPr/>
          </a:p>
          <a:p>
            <a:pPr indent="-311150" lvl="0" marL="457200" rtl="0" algn="l">
              <a:lnSpc>
                <a:spcPct val="115000"/>
              </a:lnSpc>
              <a:spcBef>
                <a:spcPts val="0"/>
              </a:spcBef>
              <a:spcAft>
                <a:spcPts val="0"/>
              </a:spcAft>
              <a:buSzPts val="1300"/>
              <a:buAutoNum type="arabicPeriod"/>
            </a:pPr>
            <a:r>
              <a:rPr lang="en"/>
              <a:t>Wrong variable names.</a:t>
            </a:r>
            <a:endParaRPr/>
          </a:p>
          <a:p>
            <a:pPr indent="-311150" lvl="0" marL="457200" rtl="0" algn="l">
              <a:lnSpc>
                <a:spcPct val="115000"/>
              </a:lnSpc>
              <a:spcBef>
                <a:spcPts val="0"/>
              </a:spcBef>
              <a:spcAft>
                <a:spcPts val="0"/>
              </a:spcAft>
              <a:buSzPts val="1300"/>
              <a:buAutoNum type="arabicPeriod"/>
            </a:pPr>
            <a:r>
              <a:rPr lang="en"/>
              <a:t>Out of scope variables.</a:t>
            </a:r>
            <a:endParaRPr/>
          </a:p>
          <a:p>
            <a:pPr indent="-311150" lvl="0" marL="457200" rtl="0" algn="l">
              <a:lnSpc>
                <a:spcPct val="115000"/>
              </a:lnSpc>
              <a:spcBef>
                <a:spcPts val="0"/>
              </a:spcBef>
              <a:spcAft>
                <a:spcPts val="0"/>
              </a:spcAft>
              <a:buSzPts val="1300"/>
              <a:buAutoNum type="arabicPeriod"/>
            </a:pPr>
            <a:r>
              <a:rPr lang="en"/>
              <a:t>Assigning strings to integer variables. (Rare?)</a:t>
            </a:r>
            <a:endParaRPr/>
          </a:p>
          <a:p>
            <a:pPr indent="-311150" lvl="0" marL="457200" rtl="0" algn="l">
              <a:lnSpc>
                <a:spcPct val="115000"/>
              </a:lnSpc>
              <a:spcBef>
                <a:spcPts val="0"/>
              </a:spcBef>
              <a:spcAft>
                <a:spcPts val="0"/>
              </a:spcAft>
              <a:buSzPts val="1300"/>
              <a:buAutoNum type="arabicPeriod"/>
            </a:pPr>
            <a:r>
              <a:rPr lang="en"/>
              <a:t>Didn’t pass arguments to functions.</a:t>
            </a:r>
            <a:endParaRPr/>
          </a:p>
          <a:p>
            <a:pPr indent="-311150" lvl="0" marL="457200" rtl="0" algn="l">
              <a:lnSpc>
                <a:spcPct val="115000"/>
              </a:lnSpc>
              <a:spcBef>
                <a:spcPts val="0"/>
              </a:spcBef>
              <a:spcAft>
                <a:spcPts val="0"/>
              </a:spcAft>
              <a:buSzPts val="1300"/>
              <a:buAutoNum type="arabicPeriod"/>
            </a:pPr>
            <a:r>
              <a:rPr lang="en"/>
              <a:t>Some others left? GDB can handle all of them!</a:t>
            </a:r>
            <a:endParaRPr/>
          </a:p>
        </p:txBody>
      </p:sp>
      <p:sp>
        <p:nvSpPr>
          <p:cNvPr id="189" name="Google Shape;189;g2b3c4fadc5d_3_1"/>
          <p:cNvSpPr txBox="1"/>
          <p:nvPr>
            <p:ph idx="2" type="body"/>
          </p:nvPr>
        </p:nvSpPr>
        <p:spPr>
          <a:xfrm>
            <a:off x="4626875" y="1894875"/>
            <a:ext cx="3921600" cy="28575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Run-time errors:</a:t>
            </a:r>
            <a:endParaRPr/>
          </a:p>
          <a:p>
            <a:pPr indent="-311150" lvl="0" marL="457200" rtl="0" algn="l">
              <a:lnSpc>
                <a:spcPct val="115000"/>
              </a:lnSpc>
              <a:spcBef>
                <a:spcPts val="0"/>
              </a:spcBef>
              <a:spcAft>
                <a:spcPts val="0"/>
              </a:spcAft>
              <a:buSzPts val="1300"/>
              <a:buAutoNum type="arabicPeriod"/>
            </a:pPr>
            <a:r>
              <a:rPr lang="en"/>
              <a:t>Illegal use of pointers.</a:t>
            </a:r>
            <a:endParaRPr/>
          </a:p>
          <a:p>
            <a:pPr indent="-311150" lvl="0" marL="457200" rtl="0" algn="l">
              <a:lnSpc>
                <a:spcPct val="115000"/>
              </a:lnSpc>
              <a:spcBef>
                <a:spcPts val="0"/>
              </a:spcBef>
              <a:spcAft>
                <a:spcPts val="0"/>
              </a:spcAft>
              <a:buSzPts val="1300"/>
              <a:buAutoNum type="arabicPeriod"/>
            </a:pPr>
            <a:r>
              <a:rPr lang="en"/>
              <a:t>Freeing memory that was already freed.</a:t>
            </a:r>
            <a:endParaRPr/>
          </a:p>
          <a:p>
            <a:pPr indent="-311150" lvl="0" marL="457200" rtl="0" algn="l">
              <a:lnSpc>
                <a:spcPct val="115000"/>
              </a:lnSpc>
              <a:spcBef>
                <a:spcPts val="0"/>
              </a:spcBef>
              <a:spcAft>
                <a:spcPts val="0"/>
              </a:spcAft>
              <a:buSzPts val="1300"/>
              <a:buAutoNum type="arabicPeriod"/>
            </a:pPr>
            <a:r>
              <a:rPr lang="en"/>
              <a:t>Array index out of bounds.</a:t>
            </a:r>
            <a:endParaRPr/>
          </a:p>
          <a:p>
            <a:pPr indent="-311150" lvl="0" marL="457200" rtl="0" algn="l">
              <a:lnSpc>
                <a:spcPct val="115000"/>
              </a:lnSpc>
              <a:spcBef>
                <a:spcPts val="0"/>
              </a:spcBef>
              <a:spcAft>
                <a:spcPts val="0"/>
              </a:spcAft>
              <a:buSzPts val="1300"/>
              <a:buAutoNum type="arabicPeriod"/>
            </a:pPr>
            <a:r>
              <a:rPr lang="en"/>
              <a:t>Dereferencing memory that has not been allocated.</a:t>
            </a:r>
            <a:endParaRPr/>
          </a:p>
        </p:txBody>
      </p:sp>
      <p:sp>
        <p:nvSpPr>
          <p:cNvPr id="190" name="Google Shape;190;g2b3c4fadc5d_3_1"/>
          <p:cNvSpPr txBox="1"/>
          <p:nvPr/>
        </p:nvSpPr>
        <p:spPr>
          <a:xfrm>
            <a:off x="693325" y="1338600"/>
            <a:ext cx="7491900" cy="392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chemeClr val="accent1"/>
                </a:solidFill>
                <a:latin typeface="Lato"/>
                <a:ea typeface="Lato"/>
                <a:cs typeface="Lato"/>
                <a:sym typeface="Lato"/>
              </a:rPr>
              <a:t>Process of finding compile and run-time errors</a:t>
            </a:r>
            <a:r>
              <a:rPr lang="en" sz="1300">
                <a:solidFill>
                  <a:schemeClr val="accent1"/>
                </a:solidFill>
                <a:latin typeface="Lato"/>
                <a:ea typeface="Lato"/>
                <a:cs typeface="Lato"/>
                <a:sym typeface="Lato"/>
              </a:rPr>
              <a:t> is called debugging.</a:t>
            </a:r>
            <a:endParaRPr b="0" i="0" sz="1300" u="none" cap="none" strike="noStrike">
              <a:solidFill>
                <a:schemeClr val="accen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b43b1c85b4_0_0"/>
          <p:cNvSpPr txBox="1"/>
          <p:nvPr>
            <p:ph type="title"/>
          </p:nvPr>
        </p:nvSpPr>
        <p:spPr>
          <a:xfrm>
            <a:off x="585225" y="56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740"/>
              <a:t>Alternatives to GDB</a:t>
            </a:r>
            <a:endParaRPr sz="2740"/>
          </a:p>
        </p:txBody>
      </p:sp>
      <p:sp>
        <p:nvSpPr>
          <p:cNvPr id="196" name="Google Shape;196;g2b43b1c85b4_0_0"/>
          <p:cNvSpPr txBox="1"/>
          <p:nvPr>
            <p:ph idx="1" type="body"/>
          </p:nvPr>
        </p:nvSpPr>
        <p:spPr>
          <a:xfrm>
            <a:off x="4572000" y="1208225"/>
            <a:ext cx="4308900" cy="3677400"/>
          </a:xfrm>
          <a:prstGeom prst="rect">
            <a:avLst/>
          </a:prstGeom>
          <a:noFill/>
          <a:ln>
            <a:noFill/>
          </a:ln>
        </p:spPr>
        <p:txBody>
          <a:bodyPr anchorCtr="0" anchor="t" bIns="91425" lIns="91425" spcFirstLastPara="1" rIns="91425" wrap="square" tIns="91425">
            <a:normAutofit lnSpcReduction="10000"/>
          </a:bodyPr>
          <a:lstStyle/>
          <a:p>
            <a:pPr indent="-311150" lvl="0" marL="457200" rtl="0" algn="l">
              <a:lnSpc>
                <a:spcPct val="115000"/>
              </a:lnSpc>
              <a:spcBef>
                <a:spcPts val="0"/>
              </a:spcBef>
              <a:spcAft>
                <a:spcPts val="0"/>
              </a:spcAft>
              <a:buSzPts val="1300"/>
              <a:buChar char="●"/>
            </a:pPr>
            <a:r>
              <a:rPr lang="en"/>
              <a:t>Add output statements to the code. (My favourite!) Better to use endl instead of “</a:t>
            </a:r>
            <a:r>
              <a:rPr lang="en">
                <a:solidFill>
                  <a:schemeClr val="dk1"/>
                </a:solidFill>
                <a:latin typeface="Roboto Mono"/>
                <a:ea typeface="Roboto Mono"/>
                <a:cs typeface="Roboto Mono"/>
                <a:sym typeface="Roboto Mono"/>
              </a:rPr>
              <a:t>\n</a:t>
            </a:r>
            <a:r>
              <a:rPr lang="en"/>
              <a:t>”, because “</a:t>
            </a:r>
            <a:r>
              <a:rPr lang="en">
                <a:solidFill>
                  <a:schemeClr val="dk1"/>
                </a:solidFill>
                <a:latin typeface="Roboto Mono"/>
                <a:ea typeface="Roboto Mono"/>
                <a:cs typeface="Roboto Mono"/>
                <a:sym typeface="Roboto Mono"/>
              </a:rPr>
              <a:t>endl</a:t>
            </a:r>
            <a:r>
              <a:rPr lang="en"/>
              <a:t>” causes a flush operation, which means any data to be printed is directly sent to the terminal. Usage: </a:t>
            </a:r>
            <a:r>
              <a:rPr lang="en">
                <a:solidFill>
                  <a:schemeClr val="dk1"/>
                </a:solidFill>
                <a:latin typeface="Roboto Mono"/>
                <a:ea typeface="Roboto Mono"/>
                <a:cs typeface="Roboto Mono"/>
                <a:sym typeface="Roboto Mono"/>
              </a:rPr>
              <a:t>cout &lt;&lt; “debugging is necessary ” &lt;&lt; x &lt;&lt; endl;</a:t>
            </a:r>
            <a:r>
              <a:rPr lang="en"/>
              <a:t>.</a:t>
            </a:r>
            <a:endParaRPr>
              <a:solidFill>
                <a:schemeClr val="dk1"/>
              </a:solidFill>
              <a:latin typeface="Roboto Mono"/>
              <a:ea typeface="Roboto Mono"/>
              <a:cs typeface="Roboto Mono"/>
              <a:sym typeface="Roboto Mono"/>
            </a:endParaRPr>
          </a:p>
          <a:p>
            <a:pPr indent="-311150" lvl="0" marL="457200" rtl="0" algn="l">
              <a:lnSpc>
                <a:spcPct val="115000"/>
              </a:lnSpc>
              <a:spcBef>
                <a:spcPts val="0"/>
              </a:spcBef>
              <a:spcAft>
                <a:spcPts val="0"/>
              </a:spcAft>
              <a:buSzPts val="1300"/>
              <a:buChar char="●"/>
            </a:pPr>
            <a:r>
              <a:rPr lang="en"/>
              <a:t>You can even set compile time symbol </a:t>
            </a:r>
            <a:r>
              <a:rPr lang="en">
                <a:solidFill>
                  <a:schemeClr val="dk1"/>
                </a:solidFill>
                <a:latin typeface="Roboto Mono"/>
                <a:ea typeface="Roboto Mono"/>
                <a:cs typeface="Roboto Mono"/>
                <a:sym typeface="Roboto Mono"/>
              </a:rPr>
              <a:t>DEBUG</a:t>
            </a:r>
            <a:r>
              <a:rPr lang="en"/>
              <a:t>. </a:t>
            </a:r>
            <a:r>
              <a:rPr lang="en">
                <a:solidFill>
                  <a:schemeClr val="dk1"/>
                </a:solidFill>
                <a:latin typeface="Roboto Mono"/>
                <a:ea typeface="Roboto Mono"/>
                <a:cs typeface="Roboto Mono"/>
                <a:sym typeface="Roboto Mono"/>
              </a:rPr>
              <a:t>g++ -g -c -DDEBUG myProgram.cpp</a:t>
            </a:r>
            <a:r>
              <a:rPr lang="en"/>
              <a:t>. This will make sure that the DEBUG sections will be included while executing the code.</a:t>
            </a:r>
            <a:endParaRPr/>
          </a:p>
          <a:p>
            <a:pPr indent="-311150" lvl="0" marL="457200" rtl="0" algn="l">
              <a:lnSpc>
                <a:spcPct val="115000"/>
              </a:lnSpc>
              <a:spcBef>
                <a:spcPts val="0"/>
              </a:spcBef>
              <a:spcAft>
                <a:spcPts val="0"/>
              </a:spcAft>
              <a:buSzPts val="1300"/>
              <a:buChar char="●"/>
            </a:pPr>
            <a:r>
              <a:rPr lang="en"/>
              <a:t>Assertions: “Programming with defense”. Include </a:t>
            </a:r>
            <a:r>
              <a:rPr lang="en">
                <a:solidFill>
                  <a:schemeClr val="dk1"/>
                </a:solidFill>
                <a:latin typeface="Roboto Mono"/>
                <a:ea typeface="Roboto Mono"/>
                <a:cs typeface="Roboto Mono"/>
                <a:sym typeface="Roboto Mono"/>
              </a:rPr>
              <a:t>&lt;assert.h&gt;</a:t>
            </a:r>
            <a:r>
              <a:rPr lang="en"/>
              <a:t> in C++ to use this. Program fails with an informational message whenever the assert condition fails. If compile time symbol “</a:t>
            </a:r>
            <a:r>
              <a:rPr lang="en">
                <a:solidFill>
                  <a:schemeClr val="dk1"/>
                </a:solidFill>
                <a:latin typeface="Roboto Mono"/>
                <a:ea typeface="Roboto Mono"/>
                <a:cs typeface="Roboto Mono"/>
                <a:sym typeface="Roboto Mono"/>
              </a:rPr>
              <a:t>NDEBUG</a:t>
            </a:r>
            <a:r>
              <a:rPr lang="en"/>
              <a:t>” is used, then assertion is commented.</a:t>
            </a:r>
            <a:endParaRPr/>
          </a:p>
          <a:p>
            <a:pPr indent="-311150" lvl="0" marL="457200" rtl="0" algn="l">
              <a:lnSpc>
                <a:spcPct val="115000"/>
              </a:lnSpc>
              <a:spcBef>
                <a:spcPts val="0"/>
              </a:spcBef>
              <a:spcAft>
                <a:spcPts val="0"/>
              </a:spcAft>
              <a:buSzPts val="1300"/>
              <a:buChar char="●"/>
            </a:pPr>
            <a:r>
              <a:rPr lang="en"/>
              <a:t>VS Code Inbuilt Debugger (Install Extensions).</a:t>
            </a:r>
            <a:endParaRPr/>
          </a:p>
        </p:txBody>
      </p:sp>
      <p:pic>
        <p:nvPicPr>
          <p:cNvPr id="197" name="Google Shape;197;g2b43b1c85b4_0_0"/>
          <p:cNvPicPr preferRelativeResize="0"/>
          <p:nvPr/>
        </p:nvPicPr>
        <p:blipFill rotWithShape="1">
          <a:blip r:embed="rId3">
            <a:alphaModFix/>
          </a:blip>
          <a:srcRect b="0" l="0" r="0" t="0"/>
          <a:stretch/>
        </p:blipFill>
        <p:spPr>
          <a:xfrm>
            <a:off x="317925" y="1444225"/>
            <a:ext cx="4135025" cy="1297000"/>
          </a:xfrm>
          <a:prstGeom prst="rect">
            <a:avLst/>
          </a:prstGeom>
          <a:noFill/>
          <a:ln>
            <a:noFill/>
          </a:ln>
        </p:spPr>
      </p:pic>
      <p:pic>
        <p:nvPicPr>
          <p:cNvPr id="198" name="Google Shape;198;g2b43b1c85b4_0_0"/>
          <p:cNvPicPr preferRelativeResize="0"/>
          <p:nvPr/>
        </p:nvPicPr>
        <p:blipFill rotWithShape="1">
          <a:blip r:embed="rId4">
            <a:alphaModFix/>
          </a:blip>
          <a:srcRect b="0" l="0" r="0" t="0"/>
          <a:stretch/>
        </p:blipFill>
        <p:spPr>
          <a:xfrm>
            <a:off x="420150" y="2829650"/>
            <a:ext cx="3930574" cy="184918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2b43b1c85b4_0_8"/>
          <p:cNvSpPr txBox="1"/>
          <p:nvPr>
            <p:ph type="title"/>
          </p:nvPr>
        </p:nvSpPr>
        <p:spPr>
          <a:xfrm>
            <a:off x="654050" y="5814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740"/>
              <a:t>How to start GDB?	</a:t>
            </a:r>
            <a:endParaRPr sz="2740"/>
          </a:p>
        </p:txBody>
      </p:sp>
      <p:sp>
        <p:nvSpPr>
          <p:cNvPr id="204" name="Google Shape;204;g2b43b1c85b4_0_8"/>
          <p:cNvSpPr txBox="1"/>
          <p:nvPr>
            <p:ph idx="1" type="body"/>
          </p:nvPr>
        </p:nvSpPr>
        <p:spPr>
          <a:xfrm>
            <a:off x="654050" y="1593000"/>
            <a:ext cx="7688700" cy="3308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Compile your program with the </a:t>
            </a:r>
            <a:r>
              <a:rPr lang="en" sz="1900">
                <a:solidFill>
                  <a:schemeClr val="dk1"/>
                </a:solidFill>
                <a:latin typeface="Roboto Mono"/>
                <a:ea typeface="Roboto Mono"/>
                <a:cs typeface="Roboto Mono"/>
                <a:sym typeface="Roboto Mono"/>
              </a:rPr>
              <a:t>-g</a:t>
            </a:r>
            <a:r>
              <a:rPr lang="en" sz="1900"/>
              <a:t> compile flag. This helps in debugging.</a:t>
            </a:r>
            <a:endParaRPr sz="1900"/>
          </a:p>
          <a:p>
            <a:pPr indent="-349250" lvl="0" marL="457200" rtl="0" algn="l">
              <a:lnSpc>
                <a:spcPct val="115000"/>
              </a:lnSpc>
              <a:spcBef>
                <a:spcPts val="0"/>
              </a:spcBef>
              <a:spcAft>
                <a:spcPts val="0"/>
              </a:spcAft>
              <a:buSzPts val="1900"/>
              <a:buFont typeface="Roboto Mono"/>
              <a:buChar char="●"/>
            </a:pPr>
            <a:r>
              <a:rPr lang="en" sz="1900"/>
              <a:t>Compile: </a:t>
            </a:r>
            <a:r>
              <a:rPr lang="en" sz="1900">
                <a:solidFill>
                  <a:schemeClr val="dk1"/>
                </a:solidFill>
                <a:latin typeface="Roboto Mono"/>
                <a:ea typeface="Roboto Mono"/>
                <a:cs typeface="Roboto Mono"/>
                <a:sym typeface="Roboto Mono"/>
              </a:rPr>
              <a:t>g++ -g -o try try.cpp</a:t>
            </a:r>
            <a:r>
              <a:rPr lang="en" sz="1900"/>
              <a:t>.</a:t>
            </a:r>
            <a:endParaRPr sz="1900">
              <a:solidFill>
                <a:schemeClr val="dk1"/>
              </a:solidFill>
              <a:latin typeface="Roboto Mono"/>
              <a:ea typeface="Roboto Mono"/>
              <a:cs typeface="Roboto Mono"/>
              <a:sym typeface="Roboto Mono"/>
            </a:endParaRPr>
          </a:p>
          <a:p>
            <a:pPr indent="-349250" lvl="0" marL="457200" rtl="0" algn="l">
              <a:lnSpc>
                <a:spcPct val="115000"/>
              </a:lnSpc>
              <a:spcBef>
                <a:spcPts val="0"/>
              </a:spcBef>
              <a:spcAft>
                <a:spcPts val="0"/>
              </a:spcAft>
              <a:buSzPts val="1900"/>
              <a:buFont typeface="Roboto Mono"/>
              <a:buChar char="●"/>
            </a:pPr>
            <a:r>
              <a:rPr lang="en" sz="1900"/>
              <a:t>D</a:t>
            </a:r>
            <a:r>
              <a:rPr lang="en" sz="1900"/>
              <a:t>ebugging: </a:t>
            </a:r>
            <a:r>
              <a:rPr lang="en" sz="1900">
                <a:solidFill>
                  <a:schemeClr val="dk1"/>
                </a:solidFill>
                <a:latin typeface="Roboto Mono"/>
                <a:ea typeface="Roboto Mono"/>
                <a:cs typeface="Roboto Mono"/>
                <a:sym typeface="Roboto Mono"/>
              </a:rPr>
              <a:t>gdb try</a:t>
            </a:r>
            <a:r>
              <a:rPr lang="en" sz="1900"/>
              <a:t>.</a:t>
            </a:r>
            <a:endParaRPr sz="1900">
              <a:solidFill>
                <a:schemeClr val="dk1"/>
              </a:solidFill>
              <a:latin typeface="Roboto Mono"/>
              <a:ea typeface="Roboto Mono"/>
              <a:cs typeface="Roboto Mono"/>
              <a:sym typeface="Roboto Mono"/>
            </a:endParaRPr>
          </a:p>
          <a:p>
            <a:pPr indent="-349250" lvl="0" marL="457200" rtl="0" algn="l">
              <a:lnSpc>
                <a:spcPct val="115000"/>
              </a:lnSpc>
              <a:spcBef>
                <a:spcPts val="0"/>
              </a:spcBef>
              <a:spcAft>
                <a:spcPts val="0"/>
              </a:spcAft>
              <a:buSzPts val="1900"/>
              <a:buChar char="●"/>
            </a:pPr>
            <a:r>
              <a:rPr lang="en" sz="1900"/>
              <a:t>Starts the debugger for this program, but the program does not start running.</a:t>
            </a:r>
            <a:endParaRPr sz="1900"/>
          </a:p>
          <a:p>
            <a:pPr indent="-349250" lvl="0" marL="457200" rtl="0" algn="l">
              <a:lnSpc>
                <a:spcPct val="115000"/>
              </a:lnSpc>
              <a:spcBef>
                <a:spcPts val="0"/>
              </a:spcBef>
              <a:spcAft>
                <a:spcPts val="0"/>
              </a:spcAft>
              <a:buSzPts val="1900"/>
              <a:buChar char="●"/>
            </a:pPr>
            <a:r>
              <a:rPr lang="en" sz="1900">
                <a:solidFill>
                  <a:schemeClr val="dk1"/>
                </a:solidFill>
                <a:latin typeface="Roboto Mono"/>
                <a:ea typeface="Roboto Mono"/>
                <a:cs typeface="Roboto Mono"/>
                <a:sym typeface="Roboto Mono"/>
              </a:rPr>
              <a:t>gdb</a:t>
            </a:r>
            <a:r>
              <a:rPr lang="en" sz="1900"/>
              <a:t>: Starts the debugger but without any file.</a:t>
            </a:r>
            <a:endParaRPr sz="1900"/>
          </a:p>
          <a:p>
            <a:pPr indent="-349250" lvl="0" marL="457200" rtl="0" algn="l">
              <a:lnSpc>
                <a:spcPct val="115000"/>
              </a:lnSpc>
              <a:spcBef>
                <a:spcPts val="0"/>
              </a:spcBef>
              <a:spcAft>
                <a:spcPts val="0"/>
              </a:spcAft>
              <a:buSzPts val="1900"/>
              <a:buChar char="●"/>
            </a:pPr>
            <a:r>
              <a:rPr lang="en" sz="1900">
                <a:solidFill>
                  <a:schemeClr val="dk1"/>
                </a:solidFill>
                <a:latin typeface="Roboto Mono"/>
                <a:ea typeface="Roboto Mono"/>
                <a:cs typeface="Roboto Mono"/>
                <a:sym typeface="Roboto Mono"/>
              </a:rPr>
              <a:t>g</a:t>
            </a:r>
            <a:r>
              <a:rPr lang="en" sz="1900">
                <a:solidFill>
                  <a:schemeClr val="dk1"/>
                </a:solidFill>
                <a:latin typeface="Roboto Mono"/>
                <a:ea typeface="Roboto Mono"/>
                <a:cs typeface="Roboto Mono"/>
                <a:sym typeface="Roboto Mono"/>
              </a:rPr>
              <a:t>db </a:t>
            </a:r>
            <a:r>
              <a:rPr lang="en" sz="1900">
                <a:solidFill>
                  <a:schemeClr val="dk1"/>
                </a:solidFill>
                <a:latin typeface="Roboto Mono"/>
                <a:ea typeface="Roboto Mono"/>
                <a:cs typeface="Roboto Mono"/>
                <a:sym typeface="Roboto Mono"/>
              </a:rPr>
              <a:t>--</a:t>
            </a:r>
            <a:r>
              <a:rPr lang="en" sz="1900">
                <a:solidFill>
                  <a:schemeClr val="dk1"/>
                </a:solidFill>
                <a:latin typeface="Roboto Mono"/>
                <a:ea typeface="Roboto Mono"/>
                <a:cs typeface="Roboto Mono"/>
                <a:sym typeface="Roboto Mono"/>
              </a:rPr>
              <a:t>help</a:t>
            </a:r>
            <a:r>
              <a:rPr lang="en" sz="1900"/>
              <a:t>: Shows the possible command line options.</a:t>
            </a:r>
            <a:endParaRPr sz="1900"/>
          </a:p>
          <a:p>
            <a:pPr indent="-349250" lvl="0" marL="457200" rtl="0" algn="l">
              <a:lnSpc>
                <a:spcPct val="115000"/>
              </a:lnSpc>
              <a:spcBef>
                <a:spcPts val="0"/>
              </a:spcBef>
              <a:spcAft>
                <a:spcPts val="0"/>
              </a:spcAft>
              <a:buSzPts val="1900"/>
              <a:buChar char="●"/>
            </a:pPr>
            <a:r>
              <a:rPr lang="en" sz="1900">
                <a:solidFill>
                  <a:schemeClr val="dk1"/>
                </a:solidFill>
                <a:latin typeface="Roboto Mono"/>
                <a:ea typeface="Roboto Mono"/>
                <a:cs typeface="Roboto Mono"/>
                <a:sym typeface="Roboto Mono"/>
              </a:rPr>
              <a:t>quit</a:t>
            </a:r>
            <a:r>
              <a:rPr lang="en" sz="1900"/>
              <a:t>: Exit </a:t>
            </a:r>
            <a:r>
              <a:rPr lang="en" sz="1900">
                <a:solidFill>
                  <a:schemeClr val="dk1"/>
                </a:solidFill>
                <a:latin typeface="Roboto Mono"/>
                <a:ea typeface="Roboto Mono"/>
                <a:cs typeface="Roboto Mono"/>
                <a:sym typeface="Roboto Mono"/>
              </a:rPr>
              <a:t>gdb</a:t>
            </a:r>
            <a:r>
              <a:rPr lang="en" sz="1900"/>
              <a:t>, </a:t>
            </a:r>
            <a:r>
              <a:rPr lang="en" sz="1900">
                <a:solidFill>
                  <a:schemeClr val="dk1"/>
                </a:solidFill>
                <a:latin typeface="Roboto Mono"/>
                <a:ea typeface="Roboto Mono"/>
                <a:cs typeface="Roboto Mono"/>
                <a:sym typeface="Roboto Mono"/>
              </a:rPr>
              <a:t>q</a:t>
            </a:r>
            <a:r>
              <a:rPr lang="en" sz="1900"/>
              <a:t> will also work.</a:t>
            </a:r>
            <a:endParaRPr sz="1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b43b1c85b4_0_18"/>
          <p:cNvSpPr txBox="1"/>
          <p:nvPr>
            <p:ph type="title"/>
          </p:nvPr>
        </p:nvSpPr>
        <p:spPr>
          <a:xfrm>
            <a:off x="687550" y="5731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740"/>
              <a:t>Breakpoints</a:t>
            </a:r>
            <a:endParaRPr sz="2740"/>
          </a:p>
        </p:txBody>
      </p:sp>
      <p:sp>
        <p:nvSpPr>
          <p:cNvPr id="210" name="Google Shape;210;g2b43b1c85b4_0_18"/>
          <p:cNvSpPr txBox="1"/>
          <p:nvPr>
            <p:ph idx="1" type="body"/>
          </p:nvPr>
        </p:nvSpPr>
        <p:spPr>
          <a:xfrm>
            <a:off x="729450" y="1501425"/>
            <a:ext cx="7992000" cy="3570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To stop the program at different points in its execution, we use breakpoints.</a:t>
            </a:r>
            <a:endParaRPr sz="1400"/>
          </a:p>
          <a:p>
            <a:pPr indent="-317500" lvl="0" marL="457200" rtl="0" algn="l">
              <a:lnSpc>
                <a:spcPct val="115000"/>
              </a:lnSpc>
              <a:spcBef>
                <a:spcPts val="0"/>
              </a:spcBef>
              <a:spcAft>
                <a:spcPts val="0"/>
              </a:spcAft>
              <a:buSzPts val="1400"/>
              <a:buChar char="●"/>
            </a:pPr>
            <a:r>
              <a:rPr lang="en" sz="1400"/>
              <a:t>To specify a breakpoint upon entry to a function, we use: “</a:t>
            </a:r>
            <a:r>
              <a:rPr lang="en" sz="1400">
                <a:solidFill>
                  <a:schemeClr val="dk1"/>
                </a:solidFill>
                <a:latin typeface="Roboto Mono"/>
                <a:ea typeface="Roboto Mono"/>
                <a:cs typeface="Roboto Mono"/>
                <a:sym typeface="Roboto Mono"/>
              </a:rPr>
              <a:t>break function</a:t>
            </a:r>
            <a:r>
              <a:rPr lang="en" sz="1400"/>
              <a:t>” (stops just before the start of the function), “</a:t>
            </a:r>
            <a:r>
              <a:rPr lang="en" sz="1400">
                <a:solidFill>
                  <a:schemeClr val="dk1"/>
                </a:solidFill>
                <a:latin typeface="Roboto Mono"/>
                <a:ea typeface="Roboto Mono"/>
                <a:cs typeface="Roboto Mono"/>
                <a:sym typeface="Roboto Mono"/>
              </a:rPr>
              <a:t>break bug.c:function</a:t>
            </a:r>
            <a:r>
              <a:rPr lang="en" sz="1400"/>
              <a:t>”(stops before the function present in a particular file), “</a:t>
            </a:r>
            <a:r>
              <a:rPr lang="en" sz="1400">
                <a:solidFill>
                  <a:schemeClr val="dk1"/>
                </a:solidFill>
                <a:latin typeface="Roboto Mono"/>
                <a:ea typeface="Roboto Mono"/>
                <a:cs typeface="Roboto Mono"/>
                <a:sym typeface="Roboto Mono"/>
              </a:rPr>
              <a:t>b function</a:t>
            </a:r>
            <a:r>
              <a:rPr lang="en" sz="1400"/>
              <a:t>” (b = shortcut for break).</a:t>
            </a:r>
            <a:endParaRPr sz="1400"/>
          </a:p>
          <a:p>
            <a:pPr indent="-317500" lvl="0" marL="457200" rtl="0" algn="l">
              <a:lnSpc>
                <a:spcPct val="115000"/>
              </a:lnSpc>
              <a:spcBef>
                <a:spcPts val="0"/>
              </a:spcBef>
              <a:spcAft>
                <a:spcPts val="0"/>
              </a:spcAft>
              <a:buSzPts val="1400"/>
              <a:buChar char="●"/>
            </a:pPr>
            <a:r>
              <a:rPr lang="en" sz="1400"/>
              <a:t>“</a:t>
            </a:r>
            <a:r>
              <a:rPr lang="en" sz="1400">
                <a:solidFill>
                  <a:schemeClr val="dk1"/>
                </a:solidFill>
                <a:latin typeface="Roboto Mono"/>
                <a:ea typeface="Roboto Mono"/>
                <a:cs typeface="Roboto Mono"/>
                <a:sym typeface="Roboto Mono"/>
              </a:rPr>
              <a:t>break 26</a:t>
            </a:r>
            <a:r>
              <a:rPr lang="en" sz="1400"/>
              <a:t>” will set a breakpoint at line number 26 of the file. Use filenames when we have more than one file.</a:t>
            </a:r>
            <a:endParaRPr sz="1400"/>
          </a:p>
          <a:p>
            <a:pPr indent="-317500" lvl="0" marL="457200" rtl="0" algn="l">
              <a:lnSpc>
                <a:spcPct val="115000"/>
              </a:lnSpc>
              <a:spcBef>
                <a:spcPts val="0"/>
              </a:spcBef>
              <a:spcAft>
                <a:spcPts val="0"/>
              </a:spcAft>
              <a:buSzPts val="1400"/>
              <a:buChar char="●"/>
            </a:pPr>
            <a:r>
              <a:rPr lang="en" sz="1400"/>
              <a:t>To list current breakpoints, type “</a:t>
            </a:r>
            <a:r>
              <a:rPr lang="en" sz="1400">
                <a:solidFill>
                  <a:schemeClr val="dk1"/>
                </a:solidFill>
                <a:latin typeface="Roboto Mono"/>
                <a:ea typeface="Roboto Mono"/>
                <a:cs typeface="Roboto Mono"/>
                <a:sym typeface="Roboto Mono"/>
              </a:rPr>
              <a:t>info breakpoints</a:t>
            </a:r>
            <a:r>
              <a:rPr lang="en" sz="1400"/>
              <a:t>”. Breakpoints will be given some numbers(id’s). They can be deleted using “</a:t>
            </a:r>
            <a:r>
              <a:rPr lang="en" sz="1400">
                <a:solidFill>
                  <a:schemeClr val="dk1"/>
                </a:solidFill>
                <a:latin typeface="Roboto Mono"/>
                <a:ea typeface="Roboto Mono"/>
                <a:cs typeface="Roboto Mono"/>
                <a:sym typeface="Roboto Mono"/>
              </a:rPr>
              <a:t>delete &lt;id&gt;</a:t>
            </a:r>
            <a:r>
              <a:rPr lang="en" sz="1400"/>
              <a:t>”.</a:t>
            </a:r>
            <a:endParaRPr sz="1400"/>
          </a:p>
          <a:p>
            <a:pPr indent="-317500" lvl="0" marL="457200" rtl="0" algn="l">
              <a:lnSpc>
                <a:spcPct val="115000"/>
              </a:lnSpc>
              <a:spcBef>
                <a:spcPts val="0"/>
              </a:spcBef>
              <a:spcAft>
                <a:spcPts val="0"/>
              </a:spcAft>
              <a:buSzPts val="1400"/>
              <a:buChar char="●"/>
            </a:pPr>
            <a:r>
              <a:rPr lang="en" sz="1400"/>
              <a:t>Breakpoints can also made to be triggered only when certain conditions are met. “</a:t>
            </a:r>
            <a:r>
              <a:rPr lang="en" sz="1400">
                <a:solidFill>
                  <a:schemeClr val="dk1"/>
                </a:solidFill>
                <a:latin typeface="Roboto Mono"/>
                <a:ea typeface="Roboto Mono"/>
                <a:cs typeface="Roboto Mono"/>
                <a:sym typeface="Roboto Mono"/>
              </a:rPr>
              <a:t>break &lt;line/function&gt; if &lt;condition&gt;</a:t>
            </a:r>
            <a:r>
              <a:rPr lang="en" sz="1400"/>
              <a:t>”.</a:t>
            </a:r>
            <a:endParaRPr sz="1400"/>
          </a:p>
          <a:p>
            <a:pPr indent="-317500" lvl="0" marL="457200" rtl="0" algn="l">
              <a:lnSpc>
                <a:spcPct val="115000"/>
              </a:lnSpc>
              <a:spcBef>
                <a:spcPts val="0"/>
              </a:spcBef>
              <a:spcAft>
                <a:spcPts val="0"/>
              </a:spcAft>
              <a:buSzPts val="1400"/>
              <a:buChar char="●"/>
            </a:pPr>
            <a:r>
              <a:rPr lang="en" sz="1400">
                <a:solidFill>
                  <a:schemeClr val="dk1"/>
                </a:solidFill>
                <a:latin typeface="Roboto Mono"/>
                <a:ea typeface="Roboto Mono"/>
                <a:cs typeface="Roboto Mono"/>
                <a:sym typeface="Roboto Mono"/>
              </a:rPr>
              <a:t>break +offset</a:t>
            </a:r>
            <a:r>
              <a:rPr lang="en" sz="1400"/>
              <a:t>: will set a breakpoint after offset lines from current spot.</a:t>
            </a:r>
            <a:endParaRPr sz="1400"/>
          </a:p>
          <a:p>
            <a:pPr indent="-317500" lvl="0" marL="457200" rtl="0" algn="l">
              <a:lnSpc>
                <a:spcPct val="115000"/>
              </a:lnSpc>
              <a:spcBef>
                <a:spcPts val="0"/>
              </a:spcBef>
              <a:spcAft>
                <a:spcPts val="0"/>
              </a:spcAft>
              <a:buSzPts val="1400"/>
              <a:buChar char="●"/>
            </a:pPr>
            <a:r>
              <a:rPr lang="en" sz="1400">
                <a:solidFill>
                  <a:schemeClr val="dk1"/>
                </a:solidFill>
                <a:latin typeface="Roboto Mono"/>
                <a:ea typeface="Roboto Mono"/>
                <a:cs typeface="Roboto Mono"/>
                <a:sym typeface="Roboto Mono"/>
              </a:rPr>
              <a:t>tbreak</a:t>
            </a:r>
            <a:r>
              <a:rPr lang="en" sz="1400"/>
              <a:t>: temporary break, remove when reached.</a:t>
            </a:r>
            <a:endParaRPr sz="1400"/>
          </a:p>
          <a:p>
            <a:pPr indent="-317500" lvl="0" marL="457200" rtl="0" algn="l">
              <a:lnSpc>
                <a:spcPct val="115000"/>
              </a:lnSpc>
              <a:spcBef>
                <a:spcPts val="0"/>
              </a:spcBef>
              <a:spcAft>
                <a:spcPts val="0"/>
              </a:spcAft>
              <a:buSzPts val="1400"/>
              <a:buChar char="●"/>
            </a:pPr>
            <a:r>
              <a:rPr lang="en" sz="1400">
                <a:solidFill>
                  <a:schemeClr val="dk1"/>
                </a:solidFill>
                <a:latin typeface="Roboto Mono"/>
                <a:ea typeface="Roboto Mono"/>
                <a:cs typeface="Roboto Mono"/>
                <a:sym typeface="Roboto Mono"/>
              </a:rPr>
              <a:t>rbreak &lt;regex&gt;</a:t>
            </a:r>
            <a:r>
              <a:rPr lang="en" sz="1400"/>
              <a:t>: break on all functions matching regex.</a:t>
            </a:r>
            <a:endParaRPr sz="1400"/>
          </a:p>
          <a:p>
            <a:pPr indent="-317500" lvl="0" marL="457200" rtl="0" algn="l">
              <a:lnSpc>
                <a:spcPct val="115000"/>
              </a:lnSpc>
              <a:spcBef>
                <a:spcPts val="0"/>
              </a:spcBef>
              <a:spcAft>
                <a:spcPts val="0"/>
              </a:spcAft>
              <a:buSzPts val="1400"/>
              <a:buChar char="●"/>
            </a:pPr>
            <a:r>
              <a:rPr lang="en" sz="1400">
                <a:solidFill>
                  <a:schemeClr val="dk1"/>
                </a:solidFill>
                <a:latin typeface="Roboto Mono"/>
                <a:ea typeface="Roboto Mono"/>
                <a:cs typeface="Roboto Mono"/>
                <a:sym typeface="Roboto Mono"/>
              </a:rPr>
              <a:t>ignore &lt;n&gt; &lt;count&gt;</a:t>
            </a:r>
            <a:r>
              <a:rPr lang="en" sz="1400"/>
              <a:t>: ignore breakpoint n count times.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b3c4fadc5d_4_0"/>
          <p:cNvSpPr txBox="1"/>
          <p:nvPr>
            <p:ph type="title"/>
          </p:nvPr>
        </p:nvSpPr>
        <p:spPr>
          <a:xfrm>
            <a:off x="688200" y="5258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740"/>
              <a:t>Compiling C and C++ files through terminal</a:t>
            </a:r>
            <a:endParaRPr sz="2740"/>
          </a:p>
        </p:txBody>
      </p:sp>
      <p:sp>
        <p:nvSpPr>
          <p:cNvPr id="94" name="Google Shape;94;g2b3c4fadc5d_4_0"/>
          <p:cNvSpPr txBox="1"/>
          <p:nvPr>
            <p:ph idx="1" type="body"/>
          </p:nvPr>
        </p:nvSpPr>
        <p:spPr>
          <a:xfrm>
            <a:off x="767100" y="1422300"/>
            <a:ext cx="7609800" cy="3049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2"/>
              </a:buClr>
              <a:buSzPts val="1600"/>
              <a:buChar char="●"/>
            </a:pPr>
            <a:r>
              <a:rPr lang="en" sz="1600">
                <a:solidFill>
                  <a:schemeClr val="dk2"/>
                </a:solidFill>
                <a:highlight>
                  <a:schemeClr val="lt1"/>
                </a:highlight>
              </a:rPr>
              <a:t>To compile C and C++ files through the terminal, we typically use the </a:t>
            </a:r>
            <a:r>
              <a:rPr lang="en" sz="1600">
                <a:solidFill>
                  <a:schemeClr val="dk1"/>
                </a:solidFill>
                <a:highlight>
                  <a:schemeClr val="lt1"/>
                </a:highlight>
                <a:latin typeface="Roboto Mono"/>
                <a:ea typeface="Roboto Mono"/>
                <a:cs typeface="Roboto Mono"/>
                <a:sym typeface="Roboto Mono"/>
              </a:rPr>
              <a:t>gcc</a:t>
            </a:r>
            <a:r>
              <a:rPr lang="en" sz="1600">
                <a:solidFill>
                  <a:schemeClr val="dk2"/>
                </a:solidFill>
                <a:highlight>
                  <a:schemeClr val="lt1"/>
                </a:highlight>
              </a:rPr>
              <a:t> (GNU Compiler Collection) for C files and </a:t>
            </a:r>
            <a:r>
              <a:rPr lang="en" sz="1600">
                <a:solidFill>
                  <a:schemeClr val="dk1"/>
                </a:solidFill>
                <a:highlight>
                  <a:schemeClr val="lt1"/>
                </a:highlight>
                <a:latin typeface="Roboto Mono"/>
                <a:ea typeface="Roboto Mono"/>
                <a:cs typeface="Roboto Mono"/>
                <a:sym typeface="Roboto Mono"/>
              </a:rPr>
              <a:t>g++</a:t>
            </a:r>
            <a:r>
              <a:rPr lang="en" sz="1600">
                <a:solidFill>
                  <a:schemeClr val="dk2"/>
                </a:solidFill>
                <a:highlight>
                  <a:schemeClr val="lt1"/>
                </a:highlight>
              </a:rPr>
              <a:t> for C++ files. </a:t>
            </a:r>
            <a:endParaRPr sz="1600">
              <a:solidFill>
                <a:schemeClr val="dk2"/>
              </a:solidFill>
              <a:highlight>
                <a:schemeClr val="lt1"/>
              </a:highlight>
            </a:endParaRPr>
          </a:p>
          <a:p>
            <a:pPr indent="-330200" lvl="0" marL="457200" rtl="0" algn="l">
              <a:lnSpc>
                <a:spcPct val="115000"/>
              </a:lnSpc>
              <a:spcBef>
                <a:spcPts val="0"/>
              </a:spcBef>
              <a:spcAft>
                <a:spcPts val="0"/>
              </a:spcAft>
              <a:buClr>
                <a:schemeClr val="dk2"/>
              </a:buClr>
              <a:buSzPts val="1600"/>
              <a:buChar char="●"/>
            </a:pPr>
            <a:r>
              <a:rPr b="1" lang="en" sz="1600">
                <a:solidFill>
                  <a:schemeClr val="dk1"/>
                </a:solidFill>
                <a:highlight>
                  <a:schemeClr val="lt1"/>
                </a:highlight>
                <a:latin typeface="Roboto Mono"/>
                <a:ea typeface="Roboto Mono"/>
                <a:cs typeface="Roboto Mono"/>
                <a:sym typeface="Roboto Mono"/>
              </a:rPr>
              <a:t>gcc -o output_file input_file.c</a:t>
            </a:r>
            <a:r>
              <a:rPr lang="en" sz="1600">
                <a:solidFill>
                  <a:schemeClr val="dk2"/>
                </a:solidFill>
                <a:highlight>
                  <a:schemeClr val="lt1"/>
                </a:highlight>
              </a:rPr>
              <a:t>: </a:t>
            </a:r>
            <a:r>
              <a:rPr lang="en" sz="1600">
                <a:solidFill>
                  <a:schemeClr val="dk1"/>
                </a:solidFill>
                <a:highlight>
                  <a:schemeClr val="lt1"/>
                </a:highlight>
                <a:latin typeface="Roboto Mono"/>
                <a:ea typeface="Roboto Mono"/>
                <a:cs typeface="Roboto Mono"/>
                <a:sym typeface="Roboto Mono"/>
              </a:rPr>
              <a:t>gcc</a:t>
            </a:r>
            <a:r>
              <a:rPr lang="en" sz="1600">
                <a:solidFill>
                  <a:schemeClr val="dk2"/>
                </a:solidFill>
                <a:highlight>
                  <a:schemeClr val="lt1"/>
                </a:highlight>
              </a:rPr>
              <a:t> is the compiler. </a:t>
            </a:r>
            <a:r>
              <a:rPr lang="en" sz="1600">
                <a:solidFill>
                  <a:schemeClr val="dk1"/>
                </a:solidFill>
                <a:highlight>
                  <a:schemeClr val="lt1"/>
                </a:highlight>
                <a:latin typeface="Roboto Mono"/>
                <a:ea typeface="Roboto Mono"/>
                <a:cs typeface="Roboto Mono"/>
                <a:sym typeface="Roboto Mono"/>
              </a:rPr>
              <a:t>-o</a:t>
            </a:r>
            <a:r>
              <a:rPr lang="en" sz="1600">
                <a:solidFill>
                  <a:schemeClr val="dk2"/>
                </a:solidFill>
                <a:highlight>
                  <a:schemeClr val="lt1"/>
                </a:highlight>
              </a:rPr>
              <a:t> specifies the executable file name, </a:t>
            </a:r>
            <a:r>
              <a:rPr lang="en" sz="1600">
                <a:solidFill>
                  <a:schemeClr val="dk1"/>
                </a:solidFill>
                <a:highlight>
                  <a:schemeClr val="lt1"/>
                </a:highlight>
                <a:latin typeface="Roboto Mono"/>
                <a:ea typeface="Roboto Mono"/>
                <a:cs typeface="Roboto Mono"/>
                <a:sym typeface="Roboto Mono"/>
              </a:rPr>
              <a:t>input_file.c</a:t>
            </a:r>
            <a:r>
              <a:rPr lang="en" sz="1600">
                <a:solidFill>
                  <a:schemeClr val="dk2"/>
                </a:solidFill>
                <a:highlight>
                  <a:schemeClr val="lt1"/>
                </a:highlight>
              </a:rPr>
              <a:t> is the file to be compiled.</a:t>
            </a:r>
            <a:endParaRPr sz="1600">
              <a:solidFill>
                <a:schemeClr val="dk2"/>
              </a:solidFill>
              <a:highlight>
                <a:schemeClr val="lt1"/>
              </a:highlight>
            </a:endParaRPr>
          </a:p>
          <a:p>
            <a:pPr indent="-330200" lvl="0" marL="457200" rtl="0" algn="l">
              <a:lnSpc>
                <a:spcPct val="115000"/>
              </a:lnSpc>
              <a:spcBef>
                <a:spcPts val="0"/>
              </a:spcBef>
              <a:spcAft>
                <a:spcPts val="0"/>
              </a:spcAft>
              <a:buClr>
                <a:schemeClr val="dk2"/>
              </a:buClr>
              <a:buSzPts val="1600"/>
              <a:buChar char="●"/>
            </a:pPr>
            <a:r>
              <a:rPr b="1" lang="en" sz="1600">
                <a:solidFill>
                  <a:schemeClr val="dk1"/>
                </a:solidFill>
                <a:highlight>
                  <a:schemeClr val="lt1"/>
                </a:highlight>
                <a:latin typeface="Roboto Mono"/>
                <a:ea typeface="Roboto Mono"/>
                <a:cs typeface="Roboto Mono"/>
                <a:sym typeface="Roboto Mono"/>
              </a:rPr>
              <a:t>g++ -o output_file input_file.cpp</a:t>
            </a:r>
            <a:r>
              <a:rPr lang="en" sz="1600">
                <a:solidFill>
                  <a:schemeClr val="dk2"/>
                </a:solidFill>
                <a:highlight>
                  <a:schemeClr val="lt1"/>
                </a:highlight>
              </a:rPr>
              <a:t>: </a:t>
            </a:r>
            <a:r>
              <a:rPr lang="en" sz="1600">
                <a:solidFill>
                  <a:schemeClr val="dk1"/>
                </a:solidFill>
                <a:highlight>
                  <a:schemeClr val="lt1"/>
                </a:highlight>
                <a:latin typeface="Roboto Mono"/>
                <a:ea typeface="Roboto Mono"/>
                <a:cs typeface="Roboto Mono"/>
                <a:sym typeface="Roboto Mono"/>
              </a:rPr>
              <a:t>g++</a:t>
            </a:r>
            <a:r>
              <a:rPr lang="en" sz="1600">
                <a:solidFill>
                  <a:schemeClr val="dk2"/>
                </a:solidFill>
                <a:highlight>
                  <a:schemeClr val="lt1"/>
                </a:highlight>
              </a:rPr>
              <a:t> is the compiler. </a:t>
            </a:r>
            <a:r>
              <a:rPr lang="en" sz="1600">
                <a:solidFill>
                  <a:schemeClr val="dk1"/>
                </a:solidFill>
                <a:highlight>
                  <a:schemeClr val="lt1"/>
                </a:highlight>
                <a:latin typeface="Roboto Mono"/>
                <a:ea typeface="Roboto Mono"/>
                <a:cs typeface="Roboto Mono"/>
                <a:sym typeface="Roboto Mono"/>
              </a:rPr>
              <a:t>-o</a:t>
            </a:r>
            <a:r>
              <a:rPr lang="en" sz="1600">
                <a:solidFill>
                  <a:schemeClr val="dk2"/>
                </a:solidFill>
                <a:highlight>
                  <a:schemeClr val="lt1"/>
                </a:highlight>
              </a:rPr>
              <a:t> specifies the executable file name, </a:t>
            </a:r>
            <a:r>
              <a:rPr lang="en" sz="1600">
                <a:solidFill>
                  <a:schemeClr val="dk1"/>
                </a:solidFill>
                <a:highlight>
                  <a:schemeClr val="lt1"/>
                </a:highlight>
                <a:latin typeface="Roboto Mono"/>
                <a:ea typeface="Roboto Mono"/>
                <a:cs typeface="Roboto Mono"/>
                <a:sym typeface="Roboto Mono"/>
              </a:rPr>
              <a:t>input_file.cpp</a:t>
            </a:r>
            <a:r>
              <a:rPr lang="en" sz="1600">
                <a:solidFill>
                  <a:schemeClr val="dk2"/>
                </a:solidFill>
                <a:highlight>
                  <a:schemeClr val="lt1"/>
                </a:highlight>
              </a:rPr>
              <a:t> is the file to be compiled.</a:t>
            </a:r>
            <a:endParaRPr sz="1600">
              <a:solidFill>
                <a:schemeClr val="dk2"/>
              </a:solidFill>
              <a:highlight>
                <a:schemeClr val="lt1"/>
              </a:highlight>
            </a:endParaRPr>
          </a:p>
          <a:p>
            <a:pPr indent="-330200" lvl="0" marL="457200" rtl="0" algn="l">
              <a:lnSpc>
                <a:spcPct val="115000"/>
              </a:lnSpc>
              <a:spcBef>
                <a:spcPts val="0"/>
              </a:spcBef>
              <a:spcAft>
                <a:spcPts val="0"/>
              </a:spcAft>
              <a:buClr>
                <a:schemeClr val="dk2"/>
              </a:buClr>
              <a:buSzPts val="1600"/>
              <a:buChar char="●"/>
            </a:pPr>
            <a:r>
              <a:rPr lang="en" sz="1600">
                <a:solidFill>
                  <a:schemeClr val="dk2"/>
                </a:solidFill>
                <a:highlight>
                  <a:schemeClr val="lt1"/>
                </a:highlight>
              </a:rPr>
              <a:t>Multiple files can be compiled into a single executable using </a:t>
            </a:r>
            <a:r>
              <a:rPr b="1" lang="en" sz="1600">
                <a:solidFill>
                  <a:schemeClr val="dk1"/>
                </a:solidFill>
                <a:highlight>
                  <a:schemeClr val="lt1"/>
                </a:highlight>
                <a:latin typeface="Roboto Mono"/>
                <a:ea typeface="Roboto Mono"/>
                <a:cs typeface="Roboto Mono"/>
                <a:sym typeface="Roboto Mono"/>
              </a:rPr>
              <a:t>g++ -o output.o file1.cpp file2.cpp file3.cpp</a:t>
            </a:r>
            <a:endParaRPr b="1" sz="1600">
              <a:solidFill>
                <a:schemeClr val="dk1"/>
              </a:solidFill>
              <a:highlight>
                <a:schemeClr val="lt1"/>
              </a:highlight>
              <a:latin typeface="Roboto Mono"/>
              <a:ea typeface="Roboto Mono"/>
              <a:cs typeface="Roboto Mono"/>
              <a:sym typeface="Roboto Mono"/>
            </a:endParaRPr>
          </a:p>
          <a:p>
            <a:pPr indent="-330200" lvl="0" marL="457200" rtl="0" algn="l">
              <a:lnSpc>
                <a:spcPct val="115000"/>
              </a:lnSpc>
              <a:spcBef>
                <a:spcPts val="0"/>
              </a:spcBef>
              <a:spcAft>
                <a:spcPts val="0"/>
              </a:spcAft>
              <a:buClr>
                <a:schemeClr val="dk2"/>
              </a:buClr>
              <a:buSzPts val="1600"/>
              <a:buChar char="●"/>
            </a:pPr>
            <a:r>
              <a:rPr lang="en" sz="1600">
                <a:solidFill>
                  <a:schemeClr val="dk2"/>
                </a:solidFill>
                <a:highlight>
                  <a:schemeClr val="lt1"/>
                </a:highlight>
              </a:rPr>
              <a:t>Multiple object files can be linked together using: </a:t>
            </a:r>
            <a:r>
              <a:rPr b="1" lang="en" sz="1600">
                <a:solidFill>
                  <a:schemeClr val="dk1"/>
                </a:solidFill>
                <a:highlight>
                  <a:schemeClr val="lt1"/>
                </a:highlight>
                <a:latin typeface="Roboto Mono"/>
                <a:ea typeface="Roboto Mono"/>
                <a:cs typeface="Roboto Mono"/>
                <a:sym typeface="Roboto Mono"/>
              </a:rPr>
              <a:t>g++ -o linked_executable file1.o file2.o file3.o</a:t>
            </a:r>
            <a:endParaRPr sz="1600">
              <a:solidFill>
                <a:schemeClr val="dk2"/>
              </a:solidFill>
              <a:highlight>
                <a:schemeClr val="lt1"/>
              </a:highlight>
            </a:endParaRPr>
          </a:p>
          <a:p>
            <a:pPr indent="0" lvl="0" marL="0" rtl="0" algn="l">
              <a:lnSpc>
                <a:spcPct val="115000"/>
              </a:lnSpc>
              <a:spcBef>
                <a:spcPts val="0"/>
              </a:spcBef>
              <a:spcAft>
                <a:spcPts val="0"/>
              </a:spcAft>
              <a:buSzPts val="1300"/>
              <a:buNone/>
            </a:pPr>
            <a:r>
              <a:t/>
            </a:r>
            <a:endParaRPr sz="1400">
              <a:solidFill>
                <a:schemeClr val="lt1"/>
              </a:solidFill>
              <a:highlight>
                <a:schemeClr val="dk2"/>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b43b1c85b4_0_23"/>
          <p:cNvSpPr txBox="1"/>
          <p:nvPr>
            <p:ph type="title"/>
          </p:nvPr>
        </p:nvSpPr>
        <p:spPr>
          <a:xfrm>
            <a:off x="727650" y="5312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740"/>
              <a:t>Execution Control</a:t>
            </a:r>
            <a:endParaRPr sz="2740"/>
          </a:p>
        </p:txBody>
      </p:sp>
      <p:sp>
        <p:nvSpPr>
          <p:cNvPr id="216" name="Google Shape;216;g2b43b1c85b4_0_23"/>
          <p:cNvSpPr txBox="1"/>
          <p:nvPr>
            <p:ph idx="1" type="body"/>
          </p:nvPr>
        </p:nvSpPr>
        <p:spPr>
          <a:xfrm>
            <a:off x="676500" y="1575750"/>
            <a:ext cx="7791000" cy="3041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solidFill>
                  <a:schemeClr val="dk1"/>
                </a:solidFill>
                <a:latin typeface="Roboto Mono"/>
                <a:ea typeface="Roboto Mono"/>
                <a:cs typeface="Roboto Mono"/>
                <a:sym typeface="Roboto Mono"/>
              </a:rPr>
              <a:t>(gdb) run/r</a:t>
            </a:r>
            <a:r>
              <a:rPr lang="en" sz="1800"/>
              <a:t>: Starts running the program.</a:t>
            </a:r>
            <a:endParaRPr sz="1800"/>
          </a:p>
          <a:p>
            <a:pPr indent="-342900" lvl="0" marL="457200" rtl="0" algn="l">
              <a:lnSpc>
                <a:spcPct val="115000"/>
              </a:lnSpc>
              <a:spcBef>
                <a:spcPts val="0"/>
              </a:spcBef>
              <a:spcAft>
                <a:spcPts val="0"/>
              </a:spcAft>
              <a:buSzPts val="1800"/>
              <a:buChar char="●"/>
            </a:pPr>
            <a:r>
              <a:rPr lang="en" sz="1800">
                <a:solidFill>
                  <a:schemeClr val="dk1"/>
                </a:solidFill>
                <a:latin typeface="Roboto Mono"/>
                <a:ea typeface="Roboto Mono"/>
                <a:cs typeface="Roboto Mono"/>
                <a:sym typeface="Roboto Mono"/>
              </a:rPr>
              <a:t>continue/c</a:t>
            </a:r>
            <a:r>
              <a:rPr lang="en" sz="1800"/>
              <a:t>: Continue running after a breakpoint. (run starts from the beginning of the program, whereas this starts from the breakpoint itself!).</a:t>
            </a:r>
            <a:endParaRPr sz="1800"/>
          </a:p>
          <a:p>
            <a:pPr indent="-342900" lvl="0" marL="457200" rtl="0" algn="l">
              <a:lnSpc>
                <a:spcPct val="115000"/>
              </a:lnSpc>
              <a:spcBef>
                <a:spcPts val="0"/>
              </a:spcBef>
              <a:spcAft>
                <a:spcPts val="0"/>
              </a:spcAft>
              <a:buSzPts val="1800"/>
              <a:buChar char="●"/>
            </a:pPr>
            <a:r>
              <a:rPr lang="en" sz="1800">
                <a:solidFill>
                  <a:schemeClr val="dk1"/>
                </a:solidFill>
                <a:latin typeface="Roboto Mono"/>
                <a:ea typeface="Roboto Mono"/>
                <a:cs typeface="Roboto Mono"/>
                <a:sym typeface="Roboto Mono"/>
              </a:rPr>
              <a:t>next/n</a:t>
            </a:r>
            <a:r>
              <a:rPr lang="en" sz="1800"/>
              <a:t>: Execute next line stepping over function calls.</a:t>
            </a:r>
            <a:endParaRPr sz="1800"/>
          </a:p>
          <a:p>
            <a:pPr indent="-342900" lvl="0" marL="457200" rtl="0" algn="l">
              <a:lnSpc>
                <a:spcPct val="115000"/>
              </a:lnSpc>
              <a:spcBef>
                <a:spcPts val="0"/>
              </a:spcBef>
              <a:spcAft>
                <a:spcPts val="0"/>
              </a:spcAft>
              <a:buSzPts val="1800"/>
              <a:buChar char="●"/>
            </a:pPr>
            <a:r>
              <a:rPr lang="en" sz="1800">
                <a:solidFill>
                  <a:schemeClr val="dk1"/>
                </a:solidFill>
                <a:latin typeface="Roboto Mono"/>
                <a:ea typeface="Roboto Mono"/>
                <a:cs typeface="Roboto Mono"/>
                <a:sym typeface="Roboto Mono"/>
              </a:rPr>
              <a:t>step/s</a:t>
            </a:r>
            <a:r>
              <a:rPr lang="en" sz="1800"/>
              <a:t>: Execute next line stepping into function calls, if any.</a:t>
            </a:r>
            <a:endParaRPr sz="1800"/>
          </a:p>
          <a:p>
            <a:pPr indent="-342900" lvl="0" marL="457200" rtl="0" algn="l">
              <a:lnSpc>
                <a:spcPct val="115000"/>
              </a:lnSpc>
              <a:spcBef>
                <a:spcPts val="0"/>
              </a:spcBef>
              <a:spcAft>
                <a:spcPts val="0"/>
              </a:spcAft>
              <a:buSzPts val="1800"/>
              <a:buChar char="●"/>
            </a:pPr>
            <a:r>
              <a:rPr lang="en" sz="1800"/>
              <a:t>With all these three, we can even specify the number of times, they are supposed to be run.</a:t>
            </a:r>
            <a:endParaRPr sz="1800"/>
          </a:p>
          <a:p>
            <a:pPr indent="-342900" lvl="0" marL="457200" rtl="0" algn="l">
              <a:lnSpc>
                <a:spcPct val="115000"/>
              </a:lnSpc>
              <a:spcBef>
                <a:spcPts val="0"/>
              </a:spcBef>
              <a:spcAft>
                <a:spcPts val="0"/>
              </a:spcAft>
              <a:buSzPts val="1800"/>
              <a:buChar char="●"/>
            </a:pPr>
            <a:r>
              <a:rPr lang="en" sz="1800">
                <a:solidFill>
                  <a:schemeClr val="dk1"/>
                </a:solidFill>
                <a:latin typeface="Roboto Mono"/>
                <a:ea typeface="Roboto Mono"/>
                <a:cs typeface="Roboto Mono"/>
                <a:sym typeface="Roboto Mono"/>
              </a:rPr>
              <a:t>(gdb) help</a:t>
            </a:r>
            <a:r>
              <a:rPr lang="en" sz="1800"/>
              <a:t>: Lists the possible topics we can ask for.</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b43b1c85b4_0_28"/>
          <p:cNvSpPr txBox="1"/>
          <p:nvPr>
            <p:ph type="title"/>
          </p:nvPr>
        </p:nvSpPr>
        <p:spPr>
          <a:xfrm>
            <a:off x="727650" y="5898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740"/>
              <a:t>Program Stack</a:t>
            </a:r>
            <a:endParaRPr sz="2740"/>
          </a:p>
        </p:txBody>
      </p:sp>
      <p:sp>
        <p:nvSpPr>
          <p:cNvPr id="222" name="Google Shape;222;g2b43b1c85b4_0_28"/>
          <p:cNvSpPr txBox="1"/>
          <p:nvPr>
            <p:ph idx="1" type="body"/>
          </p:nvPr>
        </p:nvSpPr>
        <p:spPr>
          <a:xfrm>
            <a:off x="727650" y="1593025"/>
            <a:ext cx="7688700" cy="2923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solidFill>
                  <a:schemeClr val="dk1"/>
                </a:solidFill>
                <a:latin typeface="Roboto Mono"/>
                <a:ea typeface="Roboto Mono"/>
                <a:cs typeface="Roboto Mono"/>
                <a:sym typeface="Roboto Mono"/>
              </a:rPr>
              <a:t>backtrace/bt</a:t>
            </a:r>
            <a:r>
              <a:rPr lang="en" sz="1800"/>
              <a:t>: Prints the current contents of the </a:t>
            </a:r>
            <a:r>
              <a:rPr b="1" lang="en" sz="1800"/>
              <a:t>stack</a:t>
            </a:r>
            <a:r>
              <a:rPr lang="en" sz="1800"/>
              <a:t>. Also prints the arguments to the function calls.</a:t>
            </a:r>
            <a:endParaRPr sz="1800"/>
          </a:p>
          <a:p>
            <a:pPr indent="-342900" lvl="0" marL="457200" rtl="0" algn="l">
              <a:lnSpc>
                <a:spcPct val="115000"/>
              </a:lnSpc>
              <a:spcBef>
                <a:spcPts val="0"/>
              </a:spcBef>
              <a:spcAft>
                <a:spcPts val="0"/>
              </a:spcAft>
              <a:buSzPts val="1800"/>
              <a:buChar char="●"/>
            </a:pPr>
            <a:r>
              <a:rPr lang="en" sz="1800"/>
              <a:t> </a:t>
            </a:r>
            <a:r>
              <a:rPr lang="en" sz="1800">
                <a:solidFill>
                  <a:schemeClr val="dk1"/>
                </a:solidFill>
                <a:latin typeface="Roboto Mono"/>
                <a:ea typeface="Roboto Mono"/>
                <a:cs typeface="Roboto Mono"/>
                <a:sym typeface="Roboto Mono"/>
              </a:rPr>
              <a:t>up</a:t>
            </a:r>
            <a:r>
              <a:rPr lang="en" sz="1800"/>
              <a:t>: Helps move one step up in the stack i.e. from a function to it’s caller.</a:t>
            </a:r>
            <a:endParaRPr sz="1800"/>
          </a:p>
          <a:p>
            <a:pPr indent="-342900" lvl="0" marL="457200" rtl="0" algn="l">
              <a:lnSpc>
                <a:spcPct val="115000"/>
              </a:lnSpc>
              <a:spcBef>
                <a:spcPts val="0"/>
              </a:spcBef>
              <a:spcAft>
                <a:spcPts val="0"/>
              </a:spcAft>
              <a:buSzPts val="1800"/>
              <a:buChar char="●"/>
            </a:pPr>
            <a:r>
              <a:rPr lang="en" sz="1800">
                <a:solidFill>
                  <a:schemeClr val="dk1"/>
                </a:solidFill>
                <a:latin typeface="Roboto Mono"/>
                <a:ea typeface="Roboto Mono"/>
                <a:cs typeface="Roboto Mono"/>
                <a:sym typeface="Roboto Mono"/>
              </a:rPr>
              <a:t>down</a:t>
            </a:r>
            <a:r>
              <a:rPr lang="en" sz="1800"/>
              <a:t>: Helps move one step down in the stack, i.e. from a function to it’s callee.</a:t>
            </a:r>
            <a:endParaRPr sz="1800"/>
          </a:p>
          <a:p>
            <a:pPr indent="-342900" lvl="0" marL="457200" rtl="0" algn="l">
              <a:lnSpc>
                <a:spcPct val="115000"/>
              </a:lnSpc>
              <a:spcBef>
                <a:spcPts val="0"/>
              </a:spcBef>
              <a:spcAft>
                <a:spcPts val="0"/>
              </a:spcAft>
              <a:buSzPts val="1800"/>
              <a:buChar char="●"/>
            </a:pPr>
            <a:r>
              <a:rPr lang="en" sz="1800">
                <a:solidFill>
                  <a:schemeClr val="dk1"/>
                </a:solidFill>
                <a:latin typeface="Roboto Mono"/>
                <a:ea typeface="Roboto Mono"/>
                <a:cs typeface="Roboto Mono"/>
                <a:sym typeface="Roboto Mono"/>
              </a:rPr>
              <a:t>info args</a:t>
            </a:r>
            <a:r>
              <a:rPr lang="en" sz="1800"/>
              <a:t>: Print the arguments of the current function.</a:t>
            </a:r>
            <a:endParaRPr sz="1800"/>
          </a:p>
          <a:p>
            <a:pPr indent="-342900" lvl="0" marL="457200" rtl="0" algn="l">
              <a:lnSpc>
                <a:spcPct val="115000"/>
              </a:lnSpc>
              <a:spcBef>
                <a:spcPts val="0"/>
              </a:spcBef>
              <a:spcAft>
                <a:spcPts val="0"/>
              </a:spcAft>
              <a:buSzPts val="1800"/>
              <a:buChar char="●"/>
            </a:pPr>
            <a:r>
              <a:rPr lang="en" sz="1800">
                <a:solidFill>
                  <a:schemeClr val="dk1"/>
                </a:solidFill>
                <a:latin typeface="Roboto Mono"/>
                <a:ea typeface="Roboto Mono"/>
                <a:cs typeface="Roboto Mono"/>
                <a:sym typeface="Roboto Mono"/>
              </a:rPr>
              <a:t>info locals</a:t>
            </a:r>
            <a:r>
              <a:rPr lang="en" sz="1800"/>
              <a:t>: Print the local variables of the current function.</a:t>
            </a:r>
            <a:endParaRPr sz="1800"/>
          </a:p>
          <a:p>
            <a:pPr indent="0" lvl="0" marL="0" rtl="0" algn="l">
              <a:lnSpc>
                <a:spcPct val="115000"/>
              </a:lnSpc>
              <a:spcBef>
                <a:spcPts val="0"/>
              </a:spcBef>
              <a:spcAft>
                <a:spcPts val="0"/>
              </a:spcAft>
              <a:buSzPts val="1300"/>
              <a:buNone/>
            </a:pPr>
            <a:r>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2b43b1c85b4_0_39"/>
          <p:cNvSpPr txBox="1"/>
          <p:nvPr>
            <p:ph type="title"/>
          </p:nvPr>
        </p:nvSpPr>
        <p:spPr>
          <a:xfrm>
            <a:off x="662450" y="556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740"/>
              <a:t>Printing Variables</a:t>
            </a:r>
            <a:endParaRPr sz="2740"/>
          </a:p>
        </p:txBody>
      </p:sp>
      <p:sp>
        <p:nvSpPr>
          <p:cNvPr id="228" name="Google Shape;228;g2b43b1c85b4_0_39"/>
          <p:cNvSpPr txBox="1"/>
          <p:nvPr>
            <p:ph idx="1" type="body"/>
          </p:nvPr>
        </p:nvSpPr>
        <p:spPr>
          <a:xfrm>
            <a:off x="727650" y="1634900"/>
            <a:ext cx="7688700" cy="3209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700">
                <a:solidFill>
                  <a:schemeClr val="dk1"/>
                </a:solidFill>
                <a:latin typeface="Roboto Mono"/>
                <a:ea typeface="Roboto Mono"/>
                <a:cs typeface="Roboto Mono"/>
                <a:sym typeface="Roboto Mono"/>
              </a:rPr>
              <a:t>display &lt;variable&gt;</a:t>
            </a:r>
            <a:r>
              <a:rPr lang="en" sz="1700"/>
              <a:t>: Print the values of the variable, every time the program stops at a breakpoint.</a:t>
            </a:r>
            <a:endParaRPr sz="1700"/>
          </a:p>
          <a:p>
            <a:pPr indent="-336550" lvl="0" marL="457200" rtl="0" algn="l">
              <a:lnSpc>
                <a:spcPct val="115000"/>
              </a:lnSpc>
              <a:spcBef>
                <a:spcPts val="0"/>
              </a:spcBef>
              <a:spcAft>
                <a:spcPts val="0"/>
              </a:spcAft>
              <a:buSzPts val="1700"/>
              <a:buChar char="●"/>
            </a:pPr>
            <a:r>
              <a:rPr lang="en" sz="1700">
                <a:solidFill>
                  <a:schemeClr val="dk1"/>
                </a:solidFill>
                <a:latin typeface="Roboto Mono"/>
                <a:ea typeface="Roboto Mono"/>
                <a:cs typeface="Roboto Mono"/>
                <a:sym typeface="Roboto Mono"/>
              </a:rPr>
              <a:t>print &lt;variable&gt;</a:t>
            </a:r>
            <a:r>
              <a:rPr lang="en" sz="1700"/>
              <a:t>: Prints the value of the variable at that particular breakpoint. (Shortcut: </a:t>
            </a:r>
            <a:r>
              <a:rPr lang="en" sz="1700">
                <a:solidFill>
                  <a:schemeClr val="dk1"/>
                </a:solidFill>
                <a:latin typeface="Roboto Mono"/>
                <a:ea typeface="Roboto Mono"/>
                <a:cs typeface="Roboto Mono"/>
                <a:sym typeface="Roboto Mono"/>
              </a:rPr>
              <a:t>p</a:t>
            </a:r>
            <a:r>
              <a:rPr lang="en" sz="1700"/>
              <a:t>).</a:t>
            </a:r>
            <a:endParaRPr sz="1700"/>
          </a:p>
          <a:p>
            <a:pPr indent="-336550" lvl="0" marL="457200" rtl="0" algn="l">
              <a:lnSpc>
                <a:spcPct val="115000"/>
              </a:lnSpc>
              <a:spcBef>
                <a:spcPts val="0"/>
              </a:spcBef>
              <a:spcAft>
                <a:spcPts val="0"/>
              </a:spcAft>
              <a:buSzPts val="1700"/>
              <a:buChar char="●"/>
            </a:pPr>
            <a:r>
              <a:rPr lang="en" sz="1700"/>
              <a:t>We can also use print to evaluate expressions/function calls, reassign variables and more… Example: </a:t>
            </a:r>
            <a:r>
              <a:rPr lang="en" sz="1700">
                <a:solidFill>
                  <a:schemeClr val="dk1"/>
                </a:solidFill>
                <a:latin typeface="Roboto Mono"/>
                <a:ea typeface="Roboto Mono"/>
                <a:cs typeface="Roboto Mono"/>
                <a:sym typeface="Roboto Mono"/>
              </a:rPr>
              <a:t>print strlen(text</a:t>
            </a:r>
            <a:r>
              <a:rPr lang="en" sz="1700">
                <a:solidFill>
                  <a:schemeClr val="dk1"/>
                </a:solidFill>
                <a:latin typeface="Roboto Mono"/>
                <a:ea typeface="Roboto Mono"/>
                <a:cs typeface="Roboto Mono"/>
                <a:sym typeface="Roboto Mono"/>
              </a:rPr>
              <a:t>)</a:t>
            </a:r>
            <a:r>
              <a:rPr lang="en" sz="1700"/>
              <a:t>.</a:t>
            </a:r>
            <a:endParaRPr sz="1700">
              <a:solidFill>
                <a:schemeClr val="dk1"/>
              </a:solidFill>
              <a:latin typeface="Roboto Mono"/>
              <a:ea typeface="Roboto Mono"/>
              <a:cs typeface="Roboto Mono"/>
              <a:sym typeface="Roboto Mono"/>
            </a:endParaRPr>
          </a:p>
          <a:p>
            <a:pPr indent="-336550" lvl="0" marL="457200" rtl="0" algn="l">
              <a:lnSpc>
                <a:spcPct val="115000"/>
              </a:lnSpc>
              <a:spcBef>
                <a:spcPts val="0"/>
              </a:spcBef>
              <a:spcAft>
                <a:spcPts val="0"/>
              </a:spcAft>
              <a:buSzPts val="1700"/>
              <a:buChar char="●"/>
            </a:pPr>
            <a:r>
              <a:rPr lang="en" sz="1700">
                <a:solidFill>
                  <a:schemeClr val="dk1"/>
                </a:solidFill>
                <a:latin typeface="Roboto Mono"/>
                <a:ea typeface="Roboto Mono"/>
                <a:cs typeface="Roboto Mono"/>
                <a:sym typeface="Roboto Mono"/>
              </a:rPr>
              <a:t>list/l</a:t>
            </a:r>
            <a:r>
              <a:rPr lang="en" sz="1700"/>
              <a:t>: Shows next ten lines of the source code.</a:t>
            </a:r>
            <a:endParaRPr sz="1700"/>
          </a:p>
          <a:p>
            <a:pPr indent="-336550" lvl="0" marL="457200" rtl="0" algn="l">
              <a:lnSpc>
                <a:spcPct val="115000"/>
              </a:lnSpc>
              <a:spcBef>
                <a:spcPts val="0"/>
              </a:spcBef>
              <a:spcAft>
                <a:spcPts val="0"/>
              </a:spcAft>
              <a:buSzPts val="1700"/>
              <a:buChar char="●"/>
            </a:pPr>
            <a:r>
              <a:rPr lang="en" sz="1700">
                <a:solidFill>
                  <a:schemeClr val="dk1"/>
                </a:solidFill>
                <a:latin typeface="Roboto Mono"/>
                <a:ea typeface="Roboto Mono"/>
                <a:cs typeface="Roboto Mono"/>
                <a:sym typeface="Roboto Mono"/>
              </a:rPr>
              <a:t>show dir</a:t>
            </a:r>
            <a:r>
              <a:rPr lang="en" sz="1700"/>
              <a:t>: Shows current source path.</a:t>
            </a:r>
            <a:endParaRPr sz="1700"/>
          </a:p>
          <a:p>
            <a:pPr indent="-336550" lvl="0" marL="457200" rtl="0" algn="l">
              <a:lnSpc>
                <a:spcPct val="115000"/>
              </a:lnSpc>
              <a:spcBef>
                <a:spcPts val="0"/>
              </a:spcBef>
              <a:spcAft>
                <a:spcPts val="0"/>
              </a:spcAft>
              <a:buSzPts val="1700"/>
              <a:buChar char="●"/>
            </a:pPr>
            <a:r>
              <a:rPr lang="en" sz="1700">
                <a:solidFill>
                  <a:schemeClr val="dk1"/>
                </a:solidFill>
                <a:latin typeface="Roboto Mono"/>
                <a:ea typeface="Roboto Mono"/>
                <a:cs typeface="Roboto Mono"/>
                <a:sym typeface="Roboto Mono"/>
              </a:rPr>
              <a:t>s</a:t>
            </a:r>
            <a:r>
              <a:rPr lang="en" sz="1700">
                <a:solidFill>
                  <a:schemeClr val="dk1"/>
                </a:solidFill>
                <a:latin typeface="Roboto Mono"/>
                <a:ea typeface="Roboto Mono"/>
                <a:cs typeface="Roboto Mono"/>
                <a:sym typeface="Roboto Mono"/>
              </a:rPr>
              <a:t>hell &lt;command&gt;</a:t>
            </a:r>
            <a:r>
              <a:rPr lang="en" sz="1700"/>
              <a:t>: Runs the command as if it is in a shell (</a:t>
            </a:r>
            <a:r>
              <a:rPr lang="en" sz="1700">
                <a:solidFill>
                  <a:schemeClr val="dk1"/>
                </a:solidFill>
                <a:latin typeface="Roboto Mono"/>
                <a:ea typeface="Roboto Mono"/>
                <a:cs typeface="Roboto Mono"/>
                <a:sym typeface="Roboto Mono"/>
              </a:rPr>
              <a:t>ls</a:t>
            </a:r>
            <a:r>
              <a:rPr lang="en" sz="1700"/>
              <a:t>, </a:t>
            </a:r>
            <a:r>
              <a:rPr lang="en" sz="1700">
                <a:solidFill>
                  <a:schemeClr val="dk1"/>
                </a:solidFill>
                <a:latin typeface="Roboto Mono"/>
                <a:ea typeface="Roboto Mono"/>
                <a:cs typeface="Roboto Mono"/>
                <a:sym typeface="Roboto Mono"/>
              </a:rPr>
              <a:t>cat</a:t>
            </a:r>
            <a:r>
              <a:rPr lang="en" sz="1700"/>
              <a:t>, etc</a:t>
            </a:r>
            <a:r>
              <a:rPr lang="en" sz="1700"/>
              <a:t>...</a:t>
            </a:r>
            <a:r>
              <a:rPr lang="en" sz="1700"/>
              <a:t>).</a:t>
            </a:r>
            <a:endParaRPr sz="1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3301714c348_0_0"/>
          <p:cNvSpPr txBox="1"/>
          <p:nvPr>
            <p:ph type="title"/>
          </p:nvPr>
        </p:nvSpPr>
        <p:spPr>
          <a:xfrm>
            <a:off x="2086200" y="2131650"/>
            <a:ext cx="4971600" cy="88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540"/>
              <a:t>Thank You 🧩 !!!</a:t>
            </a:r>
            <a:endParaRPr sz="454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32fa3a9f06b_0_2"/>
          <p:cNvSpPr txBox="1"/>
          <p:nvPr>
            <p:ph type="title"/>
          </p:nvPr>
        </p:nvSpPr>
        <p:spPr>
          <a:xfrm>
            <a:off x="727650" y="561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40"/>
              <a:t>Common Flags</a:t>
            </a:r>
            <a:endParaRPr sz="2740"/>
          </a:p>
        </p:txBody>
      </p:sp>
      <p:sp>
        <p:nvSpPr>
          <p:cNvPr id="100" name="Google Shape;100;g32fa3a9f06b_0_2"/>
          <p:cNvSpPr txBox="1"/>
          <p:nvPr>
            <p:ph idx="1" type="body"/>
          </p:nvPr>
        </p:nvSpPr>
        <p:spPr>
          <a:xfrm>
            <a:off x="727650" y="1696425"/>
            <a:ext cx="7688700" cy="2908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2"/>
              </a:buClr>
              <a:buSzPts val="2000"/>
              <a:buAutoNum type="arabicPeriod"/>
            </a:pPr>
            <a:r>
              <a:rPr lang="en" sz="2000">
                <a:solidFill>
                  <a:schemeClr val="dk1"/>
                </a:solidFill>
                <a:highlight>
                  <a:schemeClr val="lt1"/>
                </a:highlight>
                <a:latin typeface="Roboto Mono"/>
                <a:ea typeface="Roboto Mono"/>
                <a:cs typeface="Roboto Mono"/>
                <a:sym typeface="Roboto Mono"/>
              </a:rPr>
              <a:t>-Wall</a:t>
            </a:r>
            <a:r>
              <a:rPr lang="en" sz="2000">
                <a:solidFill>
                  <a:schemeClr val="dk2"/>
                </a:solidFill>
                <a:highlight>
                  <a:schemeClr val="lt1"/>
                </a:highlight>
              </a:rPr>
              <a:t>: Enable most warnings.</a:t>
            </a:r>
            <a:endParaRPr sz="2000">
              <a:solidFill>
                <a:schemeClr val="dk2"/>
              </a:solidFill>
              <a:highlight>
                <a:schemeClr val="lt1"/>
              </a:highlight>
            </a:endParaRPr>
          </a:p>
          <a:p>
            <a:pPr indent="-355600" lvl="0" marL="457200" rtl="0" algn="l">
              <a:spcBef>
                <a:spcPts val="0"/>
              </a:spcBef>
              <a:spcAft>
                <a:spcPts val="0"/>
              </a:spcAft>
              <a:buClr>
                <a:schemeClr val="dk2"/>
              </a:buClr>
              <a:buSzPts val="2000"/>
              <a:buAutoNum type="arabicPeriod"/>
            </a:pPr>
            <a:r>
              <a:rPr lang="en" sz="2000">
                <a:solidFill>
                  <a:schemeClr val="dk1"/>
                </a:solidFill>
                <a:highlight>
                  <a:schemeClr val="lt1"/>
                </a:highlight>
                <a:latin typeface="Roboto Mono"/>
                <a:ea typeface="Roboto Mono"/>
                <a:cs typeface="Roboto Mono"/>
                <a:sym typeface="Roboto Mono"/>
              </a:rPr>
              <a:t>-std=c++20</a:t>
            </a:r>
            <a:r>
              <a:rPr lang="en" sz="2000">
                <a:solidFill>
                  <a:schemeClr val="dk2"/>
                </a:solidFill>
                <a:highlight>
                  <a:schemeClr val="lt1"/>
                </a:highlight>
              </a:rPr>
              <a:t>: Use C++20 standard.</a:t>
            </a:r>
            <a:endParaRPr sz="2000">
              <a:solidFill>
                <a:schemeClr val="dk2"/>
              </a:solidFill>
              <a:highlight>
                <a:schemeClr val="lt1"/>
              </a:highlight>
            </a:endParaRPr>
          </a:p>
          <a:p>
            <a:pPr indent="-355600" lvl="0" marL="457200" rtl="0" algn="l">
              <a:spcBef>
                <a:spcPts val="0"/>
              </a:spcBef>
              <a:spcAft>
                <a:spcPts val="0"/>
              </a:spcAft>
              <a:buClr>
                <a:schemeClr val="dk2"/>
              </a:buClr>
              <a:buSzPts val="2000"/>
              <a:buAutoNum type="arabicPeriod"/>
            </a:pPr>
            <a:r>
              <a:rPr lang="en" sz="2000">
                <a:solidFill>
                  <a:schemeClr val="dk1"/>
                </a:solidFill>
                <a:highlight>
                  <a:schemeClr val="lt1"/>
                </a:highlight>
                <a:latin typeface="Roboto Mono"/>
                <a:ea typeface="Roboto Mono"/>
                <a:cs typeface="Roboto Mono"/>
                <a:sym typeface="Roboto Mono"/>
              </a:rPr>
              <a:t>-g</a:t>
            </a:r>
            <a:r>
              <a:rPr lang="en" sz="2000">
                <a:solidFill>
                  <a:schemeClr val="dk2"/>
                </a:solidFill>
                <a:highlight>
                  <a:schemeClr val="lt1"/>
                </a:highlight>
              </a:rPr>
              <a:t>: Generate debugging information.</a:t>
            </a:r>
            <a:endParaRPr sz="2000">
              <a:solidFill>
                <a:schemeClr val="dk2"/>
              </a:solidFill>
              <a:highlight>
                <a:schemeClr val="lt1"/>
              </a:highlight>
            </a:endParaRPr>
          </a:p>
          <a:p>
            <a:pPr indent="-355600" lvl="0" marL="457200" rtl="0" algn="l">
              <a:spcBef>
                <a:spcPts val="0"/>
              </a:spcBef>
              <a:spcAft>
                <a:spcPts val="0"/>
              </a:spcAft>
              <a:buClr>
                <a:schemeClr val="dk2"/>
              </a:buClr>
              <a:buSzPts val="2000"/>
              <a:buAutoNum type="arabicPeriod"/>
            </a:pPr>
            <a:r>
              <a:rPr lang="en" sz="2000">
                <a:solidFill>
                  <a:schemeClr val="dk1"/>
                </a:solidFill>
                <a:highlight>
                  <a:schemeClr val="lt1"/>
                </a:highlight>
                <a:latin typeface="Roboto Mono"/>
                <a:ea typeface="Roboto Mono"/>
                <a:cs typeface="Roboto Mono"/>
                <a:sym typeface="Roboto Mono"/>
              </a:rPr>
              <a:t>-O2</a:t>
            </a:r>
            <a:r>
              <a:rPr lang="en" sz="2000">
                <a:solidFill>
                  <a:schemeClr val="dk2"/>
                </a:solidFill>
                <a:highlight>
                  <a:schemeClr val="lt1"/>
                </a:highlight>
              </a:rPr>
              <a:t>: Optimize code.</a:t>
            </a:r>
            <a:endParaRPr sz="2000">
              <a:solidFill>
                <a:schemeClr val="dk2"/>
              </a:solidFill>
              <a:highlight>
                <a:schemeClr val="lt1"/>
              </a:highlight>
            </a:endParaRPr>
          </a:p>
          <a:p>
            <a:pPr indent="-355600" lvl="0" marL="457200" rtl="0" algn="l">
              <a:spcBef>
                <a:spcPts val="0"/>
              </a:spcBef>
              <a:spcAft>
                <a:spcPts val="0"/>
              </a:spcAft>
              <a:buClr>
                <a:schemeClr val="dk2"/>
              </a:buClr>
              <a:buSzPts val="2000"/>
              <a:buAutoNum type="arabicPeriod"/>
            </a:pPr>
            <a:r>
              <a:rPr lang="en" sz="2000">
                <a:solidFill>
                  <a:schemeClr val="dk1"/>
                </a:solidFill>
                <a:highlight>
                  <a:schemeClr val="lt1"/>
                </a:highlight>
                <a:latin typeface="Roboto Mono"/>
                <a:ea typeface="Roboto Mono"/>
                <a:cs typeface="Roboto Mono"/>
                <a:sym typeface="Roboto Mono"/>
              </a:rPr>
              <a:t>-Werror</a:t>
            </a:r>
            <a:r>
              <a:rPr lang="en" sz="2000">
                <a:solidFill>
                  <a:schemeClr val="dk2"/>
                </a:solidFill>
                <a:highlight>
                  <a:schemeClr val="lt1"/>
                </a:highlight>
              </a:rPr>
              <a:t>: Treats all warnings as errors.</a:t>
            </a:r>
            <a:endParaRPr sz="2000">
              <a:solidFill>
                <a:schemeClr val="dk2"/>
              </a:solidFill>
              <a:highlight>
                <a:schemeClr val="lt1"/>
              </a:highlight>
            </a:endParaRPr>
          </a:p>
          <a:p>
            <a:pPr indent="-355600" lvl="0" marL="457200" rtl="0" algn="l">
              <a:spcBef>
                <a:spcPts val="0"/>
              </a:spcBef>
              <a:spcAft>
                <a:spcPts val="0"/>
              </a:spcAft>
              <a:buClr>
                <a:schemeClr val="dk2"/>
              </a:buClr>
              <a:buSzPts val="2000"/>
              <a:buAutoNum type="arabicPeriod"/>
            </a:pPr>
            <a:r>
              <a:rPr lang="en" sz="2000">
                <a:solidFill>
                  <a:schemeClr val="dk1"/>
                </a:solidFill>
                <a:highlight>
                  <a:schemeClr val="lt1"/>
                </a:highlight>
                <a:latin typeface="Roboto Mono"/>
                <a:ea typeface="Roboto Mono"/>
                <a:cs typeface="Roboto Mono"/>
                <a:sym typeface="Roboto Mono"/>
              </a:rPr>
              <a:t>-Wno-()</a:t>
            </a:r>
            <a:r>
              <a:rPr lang="en" sz="2000">
                <a:solidFill>
                  <a:schemeClr val="dk2"/>
                </a:solidFill>
                <a:highlight>
                  <a:schemeClr val="lt1"/>
                </a:highlight>
              </a:rPr>
              <a:t>: Suppresses all the warnings of the type </a:t>
            </a:r>
            <a:r>
              <a:rPr lang="en" sz="2000">
                <a:solidFill>
                  <a:schemeClr val="dk1"/>
                </a:solidFill>
                <a:highlight>
                  <a:schemeClr val="lt1"/>
                </a:highlight>
                <a:latin typeface="Roboto Mono"/>
                <a:ea typeface="Roboto Mono"/>
                <a:cs typeface="Roboto Mono"/>
                <a:sym typeface="Roboto Mono"/>
              </a:rPr>
              <a:t>()</a:t>
            </a:r>
            <a:endParaRPr sz="2000">
              <a:solidFill>
                <a:schemeClr val="dk1"/>
              </a:solidFill>
              <a:highlight>
                <a:schemeClr val="lt1"/>
              </a:highlight>
              <a:latin typeface="Roboto Mono"/>
              <a:ea typeface="Roboto Mono"/>
              <a:cs typeface="Roboto Mono"/>
              <a:sym typeface="Roboto Mono"/>
            </a:endParaRPr>
          </a:p>
          <a:p>
            <a:pPr indent="-355600" lvl="1" marL="914400" rtl="0" algn="l">
              <a:spcBef>
                <a:spcPts val="0"/>
              </a:spcBef>
              <a:spcAft>
                <a:spcPts val="0"/>
              </a:spcAft>
              <a:buClr>
                <a:schemeClr val="dk2"/>
              </a:buClr>
              <a:buSzPts val="2000"/>
              <a:buChar char="○"/>
            </a:pPr>
            <a:r>
              <a:rPr lang="en" sz="2000">
                <a:solidFill>
                  <a:schemeClr val="dk2"/>
                </a:solidFill>
                <a:highlight>
                  <a:schemeClr val="lt1"/>
                </a:highlight>
              </a:rPr>
              <a:t>Eg: </a:t>
            </a:r>
            <a:r>
              <a:rPr lang="en" sz="2000">
                <a:solidFill>
                  <a:schemeClr val="dk1"/>
                </a:solidFill>
                <a:highlight>
                  <a:schemeClr val="lt1"/>
                </a:highlight>
                <a:latin typeface="Roboto Mono"/>
                <a:ea typeface="Roboto Mono"/>
                <a:cs typeface="Roboto Mono"/>
                <a:sym typeface="Roboto Mono"/>
              </a:rPr>
              <a:t>-Wno-unused-variable</a:t>
            </a:r>
            <a:endParaRPr sz="2000">
              <a:solidFill>
                <a:schemeClr val="dk1"/>
              </a:solidFill>
              <a:highlight>
                <a:schemeClr val="lt1"/>
              </a:highlight>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66ad1fa9aa_0_0"/>
          <p:cNvSpPr txBox="1"/>
          <p:nvPr>
            <p:ph type="ctrTitle"/>
          </p:nvPr>
        </p:nvSpPr>
        <p:spPr>
          <a:xfrm>
            <a:off x="729625" y="1924725"/>
            <a:ext cx="7688100" cy="1664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4200"/>
              <a:buNone/>
            </a:pPr>
            <a:r>
              <a:rPr lang="en" sz="7200"/>
              <a:t>Make</a:t>
            </a:r>
            <a:endParaRPr sz="7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b33605461b_0_5"/>
          <p:cNvSpPr txBox="1"/>
          <p:nvPr>
            <p:ph type="title"/>
          </p:nvPr>
        </p:nvSpPr>
        <p:spPr>
          <a:xfrm>
            <a:off x="541475" y="4702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600"/>
              <a:t>Introduction to Make</a:t>
            </a:r>
            <a:endParaRPr sz="3600"/>
          </a:p>
        </p:txBody>
      </p:sp>
      <p:sp>
        <p:nvSpPr>
          <p:cNvPr id="111" name="Google Shape;111;g2b33605461b_0_5"/>
          <p:cNvSpPr txBox="1"/>
          <p:nvPr>
            <p:ph idx="1" type="body"/>
          </p:nvPr>
        </p:nvSpPr>
        <p:spPr>
          <a:xfrm>
            <a:off x="346125" y="1495275"/>
            <a:ext cx="8445600" cy="33852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700"/>
              <a:t>Makefiles are generally used to help decide which parts of a large program need to be recompiled.</a:t>
            </a:r>
            <a:endParaRPr sz="1700"/>
          </a:p>
          <a:p>
            <a:pPr indent="-336550" lvl="0" marL="457200" rtl="0" algn="l">
              <a:lnSpc>
                <a:spcPct val="115000"/>
              </a:lnSpc>
              <a:spcBef>
                <a:spcPts val="0"/>
              </a:spcBef>
              <a:spcAft>
                <a:spcPts val="0"/>
              </a:spcAft>
              <a:buSzPts val="1700"/>
              <a:buChar char="●"/>
            </a:pPr>
            <a:r>
              <a:rPr lang="en" sz="1700"/>
              <a:t>So, basically it simplifies project management. For large project with minimal changes, we need not compile the entire project again (it might even take few hours to do so!). So, make automatically compiles those parts where we have made some changes.</a:t>
            </a:r>
            <a:endParaRPr sz="1700"/>
          </a:p>
          <a:p>
            <a:pPr indent="-336550" lvl="0" marL="457200" rtl="0" algn="l">
              <a:lnSpc>
                <a:spcPct val="115000"/>
              </a:lnSpc>
              <a:spcBef>
                <a:spcPts val="0"/>
              </a:spcBef>
              <a:spcAft>
                <a:spcPts val="0"/>
              </a:spcAft>
              <a:buSzPts val="1700"/>
              <a:buChar char="●"/>
            </a:pPr>
            <a:r>
              <a:rPr lang="en" sz="1700"/>
              <a:t>It also gives us a brief overview of the project structure and dependencies. So, if any file’s dependencies are changed, that file will be recompiled.</a:t>
            </a:r>
            <a:endParaRPr sz="1700"/>
          </a:p>
          <a:p>
            <a:pPr indent="-336550" lvl="0" marL="457200" rtl="0" algn="l">
              <a:lnSpc>
                <a:spcPct val="115000"/>
              </a:lnSpc>
              <a:spcBef>
                <a:spcPts val="0"/>
              </a:spcBef>
              <a:spcAft>
                <a:spcPts val="0"/>
              </a:spcAft>
              <a:buSzPts val="1700"/>
              <a:buChar char="●"/>
            </a:pPr>
            <a:r>
              <a:rPr lang="en" sz="1700"/>
              <a:t>Make can also be used beyond compilation too, when we need a series of instructions to run depending on what files have changed.</a:t>
            </a:r>
            <a:endParaRPr sz="1700"/>
          </a:p>
          <a:p>
            <a:pPr indent="-336550" lvl="0" marL="457200" rtl="0" algn="l">
              <a:lnSpc>
                <a:spcPct val="115000"/>
              </a:lnSpc>
              <a:spcBef>
                <a:spcPts val="0"/>
              </a:spcBef>
              <a:spcAft>
                <a:spcPts val="0"/>
              </a:spcAft>
              <a:buSzPts val="1700"/>
              <a:buChar char="●"/>
            </a:pPr>
            <a:r>
              <a:rPr b="1" lang="en" sz="1700"/>
              <a:t>Cmake</a:t>
            </a:r>
            <a:r>
              <a:rPr lang="en" sz="1700"/>
              <a:t>: Open-source cross platform family to tools to build software.</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b33605461b_0_15"/>
          <p:cNvSpPr txBox="1"/>
          <p:nvPr>
            <p:ph type="title"/>
          </p:nvPr>
        </p:nvSpPr>
        <p:spPr>
          <a:xfrm>
            <a:off x="681425" y="574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3000"/>
              <a:t>Installation of Make</a:t>
            </a:r>
            <a:endParaRPr sz="3000"/>
          </a:p>
        </p:txBody>
      </p:sp>
      <p:sp>
        <p:nvSpPr>
          <p:cNvPr id="117" name="Google Shape;117;g2b33605461b_0_15"/>
          <p:cNvSpPr txBox="1"/>
          <p:nvPr>
            <p:ph idx="1" type="body"/>
          </p:nvPr>
        </p:nvSpPr>
        <p:spPr>
          <a:xfrm>
            <a:off x="727650" y="1522425"/>
            <a:ext cx="7688700" cy="33324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000">
                <a:solidFill>
                  <a:schemeClr val="accent5"/>
                </a:solidFill>
              </a:rPr>
              <a:t>Linux - Debian</a:t>
            </a:r>
            <a:r>
              <a:rPr lang="en" sz="2000">
                <a:solidFill>
                  <a:schemeClr val="accent5"/>
                </a:solidFill>
              </a:rPr>
              <a:t>:</a:t>
            </a:r>
            <a:r>
              <a:rPr lang="en" sz="2000"/>
              <a:t> </a:t>
            </a:r>
            <a:r>
              <a:rPr lang="en" sz="2000">
                <a:solidFill>
                  <a:schemeClr val="dk1"/>
                </a:solidFill>
                <a:latin typeface="Roboto Mono"/>
                <a:ea typeface="Roboto Mono"/>
                <a:cs typeface="Roboto Mono"/>
                <a:sym typeface="Roboto Mono"/>
              </a:rPr>
              <a:t>sudo apt install make</a:t>
            </a:r>
            <a:endParaRPr sz="20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2000">
                <a:solidFill>
                  <a:schemeClr val="accent5"/>
                </a:solidFill>
              </a:rPr>
              <a:t>Linux - Other distros</a:t>
            </a:r>
            <a:r>
              <a:rPr lang="en" sz="2000">
                <a:solidFill>
                  <a:schemeClr val="accent5"/>
                </a:solidFill>
              </a:rPr>
              <a:t>:</a:t>
            </a:r>
            <a:r>
              <a:rPr lang="en" sz="2000"/>
              <a:t> Use your distro’s Package manager.</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b="1" lang="en" sz="2000">
                <a:solidFill>
                  <a:schemeClr val="accent5"/>
                </a:solidFill>
              </a:rPr>
              <a:t>m</a:t>
            </a:r>
            <a:r>
              <a:rPr b="1" lang="en" sz="2000">
                <a:solidFill>
                  <a:schemeClr val="accent5"/>
                </a:solidFill>
              </a:rPr>
              <a:t>acOS</a:t>
            </a:r>
            <a:r>
              <a:rPr lang="en" sz="2000">
                <a:solidFill>
                  <a:schemeClr val="accent5"/>
                </a:solidFill>
              </a:rPr>
              <a:t>:</a:t>
            </a:r>
            <a:r>
              <a:rPr lang="en" sz="2000"/>
              <a:t> (With homebrew) Open terminal and type: </a:t>
            </a:r>
            <a:r>
              <a:rPr lang="en" sz="2000">
                <a:solidFill>
                  <a:schemeClr val="dk1"/>
                </a:solidFill>
                <a:latin typeface="Roboto Mono"/>
                <a:ea typeface="Roboto Mono"/>
                <a:cs typeface="Roboto Mono"/>
                <a:sym typeface="Roboto Mono"/>
              </a:rPr>
              <a:t>brew install make</a:t>
            </a:r>
            <a:endParaRPr sz="2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b="1" lang="en" sz="2000">
                <a:solidFill>
                  <a:schemeClr val="accent5"/>
                </a:solidFill>
              </a:rPr>
              <a:t>Windows</a:t>
            </a:r>
            <a:r>
              <a:rPr lang="en" sz="2000">
                <a:solidFill>
                  <a:schemeClr val="accent5"/>
                </a:solidFill>
              </a:rPr>
              <a:t>:</a:t>
            </a:r>
            <a:r>
              <a:rPr lang="en" sz="2000"/>
              <a:t> Use </a:t>
            </a:r>
            <a:r>
              <a:rPr b="1" lang="en" sz="2000"/>
              <a:t>WSL</a:t>
            </a:r>
            <a:r>
              <a:rPr lang="en" sz="2000"/>
              <a:t>. If you REALLY want to install (not recommended, as in the future courses: </a:t>
            </a:r>
            <a:r>
              <a:rPr b="1" lang="en" sz="2000"/>
              <a:t>DSA, OS</a:t>
            </a:r>
            <a:r>
              <a:rPr lang="en" sz="2000"/>
              <a:t> - you would definitely require WSL):</a:t>
            </a:r>
            <a:endParaRPr sz="2000"/>
          </a:p>
          <a:p>
            <a:pPr indent="0" lvl="0" marL="0" rtl="0" algn="l">
              <a:lnSpc>
                <a:spcPct val="115000"/>
              </a:lnSpc>
              <a:spcBef>
                <a:spcPts val="0"/>
              </a:spcBef>
              <a:spcAft>
                <a:spcPts val="0"/>
              </a:spcAft>
              <a:buNone/>
            </a:pPr>
            <a:r>
              <a:rPr lang="en" sz="2000" u="sng">
                <a:solidFill>
                  <a:schemeClr val="hlink"/>
                </a:solidFill>
                <a:hlinkClick r:id="rId3"/>
              </a:rPr>
              <a:t>How to install and use "make" in Windows? - Stack Overflow</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b33605461b_0_10"/>
          <p:cNvSpPr txBox="1"/>
          <p:nvPr>
            <p:ph type="title"/>
          </p:nvPr>
        </p:nvSpPr>
        <p:spPr>
          <a:xfrm>
            <a:off x="559550" y="5448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000"/>
              <a:t>Syntax of Makefiles</a:t>
            </a:r>
            <a:endParaRPr sz="3000"/>
          </a:p>
        </p:txBody>
      </p:sp>
      <p:sp>
        <p:nvSpPr>
          <p:cNvPr id="123" name="Google Shape;123;g2b33605461b_0_10"/>
          <p:cNvSpPr txBox="1"/>
          <p:nvPr>
            <p:ph idx="1" type="body"/>
          </p:nvPr>
        </p:nvSpPr>
        <p:spPr>
          <a:xfrm>
            <a:off x="3876650" y="1585350"/>
            <a:ext cx="4977300" cy="31914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Targets are file names which will be ready after the commands get executed. They are generally executables or binary files. If we have more than one file targets, separate them by spaces.</a:t>
            </a:r>
            <a:endParaRPr/>
          </a:p>
          <a:p>
            <a:pPr indent="-311150" lvl="0" marL="457200" rtl="0" algn="l">
              <a:lnSpc>
                <a:spcPct val="115000"/>
              </a:lnSpc>
              <a:spcBef>
                <a:spcPts val="0"/>
              </a:spcBef>
              <a:spcAft>
                <a:spcPts val="0"/>
              </a:spcAft>
              <a:buSzPts val="1300"/>
              <a:buChar char="●"/>
            </a:pPr>
            <a:r>
              <a:rPr lang="en"/>
              <a:t>Prerequisites are the dependencies for the target. They need to exist for the commands to run. If we have more than one file dependencies, separate them by spaces.</a:t>
            </a:r>
            <a:endParaRPr/>
          </a:p>
          <a:p>
            <a:pPr indent="-311150" lvl="0" marL="457200" rtl="0" algn="l">
              <a:lnSpc>
                <a:spcPct val="115000"/>
              </a:lnSpc>
              <a:spcBef>
                <a:spcPts val="0"/>
              </a:spcBef>
              <a:spcAft>
                <a:spcPts val="0"/>
              </a:spcAft>
              <a:buSzPts val="1300"/>
              <a:buChar char="●"/>
            </a:pPr>
            <a:r>
              <a:rPr lang="en"/>
              <a:t>Commands are the actions that need to be carried out. They are only carried out if the prerequisites are changed or the targets do not exist. These commands need to start with tab not with spaces. Make relies on timestamps, so the commands will run if targets have older timestamps that prerequisites.</a:t>
            </a:r>
            <a:endParaRPr/>
          </a:p>
        </p:txBody>
      </p:sp>
      <p:pic>
        <p:nvPicPr>
          <p:cNvPr id="124" name="Google Shape;124;g2b33605461b_0_10"/>
          <p:cNvPicPr preferRelativeResize="0"/>
          <p:nvPr/>
        </p:nvPicPr>
        <p:blipFill rotWithShape="1">
          <a:blip r:embed="rId3">
            <a:alphaModFix/>
          </a:blip>
          <a:srcRect b="0" l="0" r="0" t="0"/>
          <a:stretch/>
        </p:blipFill>
        <p:spPr>
          <a:xfrm>
            <a:off x="304225" y="2352900"/>
            <a:ext cx="3572425" cy="1343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b33605461b_0_23"/>
          <p:cNvSpPr txBox="1"/>
          <p:nvPr>
            <p:ph type="title"/>
          </p:nvPr>
        </p:nvSpPr>
        <p:spPr>
          <a:xfrm>
            <a:off x="558050" y="5454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3000"/>
              <a:t>Naming of Makefiles</a:t>
            </a:r>
            <a:endParaRPr sz="3000"/>
          </a:p>
        </p:txBody>
      </p:sp>
      <p:sp>
        <p:nvSpPr>
          <p:cNvPr id="130" name="Google Shape;130;g2b33605461b_0_23"/>
          <p:cNvSpPr txBox="1"/>
          <p:nvPr>
            <p:ph idx="1" type="body"/>
          </p:nvPr>
        </p:nvSpPr>
        <p:spPr>
          <a:xfrm>
            <a:off x="5063775" y="1349250"/>
            <a:ext cx="3992700" cy="24450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en" sz="1400">
                <a:solidFill>
                  <a:schemeClr val="dk1"/>
                </a:solidFill>
                <a:latin typeface="Roboto Mono"/>
                <a:ea typeface="Roboto Mono"/>
                <a:cs typeface="Roboto Mono"/>
                <a:sym typeface="Roboto Mono"/>
              </a:rPr>
              <a:t>make</a:t>
            </a:r>
            <a:r>
              <a:rPr lang="en" sz="1400"/>
              <a:t> command looks for the presence of a Makefile in the same directory.</a:t>
            </a:r>
            <a:endParaRPr sz="1400"/>
          </a:p>
          <a:p>
            <a:pPr indent="-317500" lvl="0" marL="457200" rtl="0" algn="l">
              <a:lnSpc>
                <a:spcPct val="115000"/>
              </a:lnSpc>
              <a:spcBef>
                <a:spcPts val="0"/>
              </a:spcBef>
              <a:spcAft>
                <a:spcPts val="0"/>
              </a:spcAft>
              <a:buSzPts val="1400"/>
              <a:buChar char="●"/>
            </a:pPr>
            <a:r>
              <a:rPr lang="en" sz="1400"/>
              <a:t>It tries the following names in order:</a:t>
            </a:r>
            <a:endParaRPr sz="1400"/>
          </a:p>
          <a:p>
            <a:pPr indent="-317500" lvl="0" marL="914400" rtl="0" algn="l">
              <a:lnSpc>
                <a:spcPct val="115000"/>
              </a:lnSpc>
              <a:spcBef>
                <a:spcPts val="0"/>
              </a:spcBef>
              <a:spcAft>
                <a:spcPts val="0"/>
              </a:spcAft>
              <a:buSzPts val="1400"/>
              <a:buAutoNum type="arabicPeriod"/>
            </a:pPr>
            <a:r>
              <a:rPr lang="en" sz="1400">
                <a:solidFill>
                  <a:schemeClr val="dk1"/>
                </a:solidFill>
                <a:latin typeface="Roboto Mono"/>
                <a:ea typeface="Roboto Mono"/>
                <a:cs typeface="Roboto Mono"/>
                <a:sym typeface="Roboto Mono"/>
              </a:rPr>
              <a:t>GNUmakefile</a:t>
            </a:r>
            <a:r>
              <a:rPr lang="en" sz="1400"/>
              <a:t> (For makefiles specific to GNU Make)</a:t>
            </a:r>
            <a:endParaRPr sz="1400"/>
          </a:p>
          <a:p>
            <a:pPr indent="-317500" lvl="0" marL="914400" rtl="0" algn="l">
              <a:lnSpc>
                <a:spcPct val="115000"/>
              </a:lnSpc>
              <a:spcBef>
                <a:spcPts val="0"/>
              </a:spcBef>
              <a:spcAft>
                <a:spcPts val="0"/>
              </a:spcAft>
              <a:buSzPts val="1400"/>
              <a:buAutoNum type="arabicPeriod"/>
            </a:pPr>
            <a:r>
              <a:rPr lang="en" sz="1400">
                <a:solidFill>
                  <a:schemeClr val="dk1"/>
                </a:solidFill>
                <a:latin typeface="Roboto Mono"/>
                <a:ea typeface="Roboto Mono"/>
                <a:cs typeface="Roboto Mono"/>
                <a:sym typeface="Roboto Mono"/>
              </a:rPr>
              <a:t>makefile</a:t>
            </a:r>
            <a:endParaRPr sz="1400">
              <a:solidFill>
                <a:schemeClr val="dk1"/>
              </a:solidFill>
              <a:latin typeface="Roboto Mono"/>
              <a:ea typeface="Roboto Mono"/>
              <a:cs typeface="Roboto Mono"/>
              <a:sym typeface="Roboto Mono"/>
            </a:endParaRPr>
          </a:p>
          <a:p>
            <a:pPr indent="-317500" lvl="0" marL="914400" rtl="0" algn="l">
              <a:lnSpc>
                <a:spcPct val="115000"/>
              </a:lnSpc>
              <a:spcBef>
                <a:spcPts val="0"/>
              </a:spcBef>
              <a:spcAft>
                <a:spcPts val="0"/>
              </a:spcAft>
              <a:buSzPts val="1400"/>
              <a:buAutoNum type="arabicPeriod"/>
            </a:pPr>
            <a:r>
              <a:rPr lang="en" sz="1400">
                <a:solidFill>
                  <a:schemeClr val="dk1"/>
                </a:solidFill>
                <a:latin typeface="Roboto Mono"/>
                <a:ea typeface="Roboto Mono"/>
                <a:cs typeface="Roboto Mono"/>
                <a:sym typeface="Roboto Mono"/>
              </a:rPr>
              <a:t>Makefile</a:t>
            </a:r>
            <a:r>
              <a:rPr lang="en" sz="1400"/>
              <a:t> (Most preferred)</a:t>
            </a:r>
            <a:endParaRPr sz="1400"/>
          </a:p>
          <a:p>
            <a:pPr indent="-317500" lvl="0" marL="457200" rtl="0" algn="l">
              <a:lnSpc>
                <a:spcPct val="115000"/>
              </a:lnSpc>
              <a:spcBef>
                <a:spcPts val="0"/>
              </a:spcBef>
              <a:spcAft>
                <a:spcPts val="0"/>
              </a:spcAft>
              <a:buSzPts val="1400"/>
              <a:buChar char="●"/>
            </a:pPr>
            <a:r>
              <a:rPr lang="en" sz="1400"/>
              <a:t>If you wish to use a different name, then just use </a:t>
            </a:r>
            <a:r>
              <a:rPr lang="en" sz="1400">
                <a:solidFill>
                  <a:schemeClr val="dk1"/>
                </a:solidFill>
                <a:latin typeface="Roboto Mono"/>
                <a:ea typeface="Roboto Mono"/>
                <a:cs typeface="Roboto Mono"/>
                <a:sym typeface="Roboto Mono"/>
              </a:rPr>
              <a:t>make -f</a:t>
            </a:r>
            <a:endParaRPr sz="1400">
              <a:solidFill>
                <a:schemeClr val="dk1"/>
              </a:solidFill>
              <a:latin typeface="Roboto Mono"/>
              <a:ea typeface="Roboto Mono"/>
              <a:cs typeface="Roboto Mono"/>
              <a:sym typeface="Roboto Mono"/>
            </a:endParaRPr>
          </a:p>
        </p:txBody>
      </p:sp>
      <p:pic>
        <p:nvPicPr>
          <p:cNvPr id="131" name="Google Shape;131;g2b33605461b_0_23"/>
          <p:cNvPicPr preferRelativeResize="0"/>
          <p:nvPr/>
        </p:nvPicPr>
        <p:blipFill>
          <a:blip r:embed="rId3">
            <a:alphaModFix/>
          </a:blip>
          <a:stretch>
            <a:fillRect/>
          </a:stretch>
        </p:blipFill>
        <p:spPr>
          <a:xfrm>
            <a:off x="132000" y="1763400"/>
            <a:ext cx="4985637" cy="244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b33605461b_0_30"/>
          <p:cNvSpPr txBox="1"/>
          <p:nvPr>
            <p:ph type="title"/>
          </p:nvPr>
        </p:nvSpPr>
        <p:spPr>
          <a:xfrm>
            <a:off x="604850" y="510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3600"/>
              <a:t>Targets</a:t>
            </a:r>
            <a:endParaRPr sz="3600"/>
          </a:p>
        </p:txBody>
      </p:sp>
      <p:sp>
        <p:nvSpPr>
          <p:cNvPr id="137" name="Google Shape;137;g2b33605461b_0_30"/>
          <p:cNvSpPr txBox="1"/>
          <p:nvPr>
            <p:ph idx="1" type="body"/>
          </p:nvPr>
        </p:nvSpPr>
        <p:spPr>
          <a:xfrm>
            <a:off x="4894275" y="1528575"/>
            <a:ext cx="4001400" cy="3393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t>Make by default runs the </a:t>
            </a:r>
            <a:r>
              <a:rPr b="1" lang="en" sz="1500"/>
              <a:t>first</a:t>
            </a:r>
            <a:r>
              <a:rPr lang="en" sz="1500"/>
              <a:t> target.</a:t>
            </a:r>
            <a:endParaRPr sz="1500"/>
          </a:p>
          <a:p>
            <a:pPr indent="-323850" lvl="0" marL="457200" rtl="0" algn="l">
              <a:lnSpc>
                <a:spcPct val="115000"/>
              </a:lnSpc>
              <a:spcBef>
                <a:spcPts val="0"/>
              </a:spcBef>
              <a:spcAft>
                <a:spcPts val="0"/>
              </a:spcAft>
              <a:buSzPts val="1500"/>
              <a:buChar char="●"/>
            </a:pPr>
            <a:r>
              <a:rPr lang="en" sz="1500"/>
              <a:t>If you wish to make multiple targets and run all of them simultaneously, then you can use all target. Since, this is the first rule listed, typing “</a:t>
            </a:r>
            <a:r>
              <a:rPr lang="en" sz="1500">
                <a:solidFill>
                  <a:schemeClr val="dk1"/>
                </a:solidFill>
                <a:latin typeface="Roboto Mono"/>
                <a:ea typeface="Roboto Mono"/>
                <a:cs typeface="Roboto Mono"/>
                <a:sym typeface="Roboto Mono"/>
              </a:rPr>
              <a:t>make</a:t>
            </a:r>
            <a:r>
              <a:rPr lang="en" sz="1500"/>
              <a:t>” on the terminal without specifying any target will run this.</a:t>
            </a:r>
            <a:endParaRPr sz="1500"/>
          </a:p>
          <a:p>
            <a:pPr indent="-323850" lvl="0" marL="457200" rtl="0" algn="l">
              <a:lnSpc>
                <a:spcPct val="115000"/>
              </a:lnSpc>
              <a:spcBef>
                <a:spcPts val="0"/>
              </a:spcBef>
              <a:spcAft>
                <a:spcPts val="0"/>
              </a:spcAft>
              <a:buSzPts val="1500"/>
              <a:buChar char="●"/>
            </a:pPr>
            <a:r>
              <a:rPr lang="en" sz="1500">
                <a:solidFill>
                  <a:schemeClr val="dk1"/>
                </a:solidFill>
                <a:latin typeface="Roboto Mono"/>
                <a:ea typeface="Roboto Mono"/>
                <a:cs typeface="Roboto Mono"/>
                <a:sym typeface="Roboto Mono"/>
              </a:rPr>
              <a:t>clean</a:t>
            </a:r>
            <a:r>
              <a:rPr lang="en" sz="1500"/>
              <a:t> is often used as a target that removes output of other targets. It is a target that is not the first, so will not run unless you explicitly type “</a:t>
            </a:r>
            <a:r>
              <a:rPr lang="en" sz="1500">
                <a:solidFill>
                  <a:schemeClr val="dk1"/>
                </a:solidFill>
                <a:latin typeface="Roboto Mono"/>
                <a:ea typeface="Roboto Mono"/>
                <a:cs typeface="Roboto Mono"/>
                <a:sym typeface="Roboto Mono"/>
              </a:rPr>
              <a:t>make clean</a:t>
            </a:r>
            <a:r>
              <a:rPr lang="en" sz="1500"/>
              <a:t>” on the terminal.</a:t>
            </a:r>
            <a:endParaRPr sz="1500"/>
          </a:p>
        </p:txBody>
      </p:sp>
      <p:pic>
        <p:nvPicPr>
          <p:cNvPr id="138" name="Google Shape;138;g2b33605461b_0_30"/>
          <p:cNvPicPr preferRelativeResize="0"/>
          <p:nvPr/>
        </p:nvPicPr>
        <p:blipFill rotWithShape="1">
          <a:blip r:embed="rId3">
            <a:alphaModFix/>
          </a:blip>
          <a:srcRect b="0" l="0" r="0" t="0"/>
          <a:stretch/>
        </p:blipFill>
        <p:spPr>
          <a:xfrm>
            <a:off x="604850" y="1528575"/>
            <a:ext cx="3602406" cy="2984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