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19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59" r:id="rId2"/>
    <p:sldId id="259" r:id="rId3"/>
    <p:sldId id="429" r:id="rId4"/>
    <p:sldId id="349" r:id="rId5"/>
    <p:sldId id="431" r:id="rId6"/>
    <p:sldId id="432" r:id="rId7"/>
    <p:sldId id="430" r:id="rId8"/>
    <p:sldId id="433" r:id="rId9"/>
    <p:sldId id="434" r:id="rId10"/>
    <p:sldId id="435" r:id="rId11"/>
    <p:sldId id="261" r:id="rId12"/>
    <p:sldId id="327" r:id="rId13"/>
    <p:sldId id="329" r:id="rId14"/>
    <p:sldId id="350" r:id="rId15"/>
    <p:sldId id="330" r:id="rId16"/>
    <p:sldId id="331" r:id="rId17"/>
    <p:sldId id="332" r:id="rId18"/>
    <p:sldId id="335" r:id="rId19"/>
    <p:sldId id="337" r:id="rId20"/>
    <p:sldId id="336" r:id="rId21"/>
    <p:sldId id="338" r:id="rId22"/>
    <p:sldId id="339" r:id="rId23"/>
    <p:sldId id="341" r:id="rId24"/>
    <p:sldId id="328" r:id="rId25"/>
    <p:sldId id="404" r:id="rId26"/>
    <p:sldId id="351" r:id="rId27"/>
    <p:sldId id="342" r:id="rId28"/>
    <p:sldId id="345" r:id="rId29"/>
    <p:sldId id="346" r:id="rId30"/>
    <p:sldId id="347" r:id="rId31"/>
    <p:sldId id="348" r:id="rId32"/>
    <p:sldId id="356" r:id="rId33"/>
    <p:sldId id="352" r:id="rId34"/>
    <p:sldId id="358" r:id="rId35"/>
    <p:sldId id="362" r:id="rId36"/>
    <p:sldId id="363" r:id="rId37"/>
    <p:sldId id="365" r:id="rId38"/>
    <p:sldId id="364" r:id="rId39"/>
    <p:sldId id="366" r:id="rId40"/>
    <p:sldId id="436" r:id="rId41"/>
    <p:sldId id="353" r:id="rId42"/>
    <p:sldId id="367" r:id="rId43"/>
    <p:sldId id="368" r:id="rId44"/>
    <p:sldId id="369" r:id="rId45"/>
    <p:sldId id="371" r:id="rId46"/>
    <p:sldId id="373" r:id="rId47"/>
    <p:sldId id="374" r:id="rId48"/>
    <p:sldId id="375" r:id="rId49"/>
    <p:sldId id="372" r:id="rId50"/>
    <p:sldId id="376" r:id="rId51"/>
    <p:sldId id="377" r:id="rId52"/>
    <p:sldId id="379" r:id="rId53"/>
    <p:sldId id="427" r:id="rId54"/>
    <p:sldId id="428" r:id="rId55"/>
    <p:sldId id="354" r:id="rId56"/>
    <p:sldId id="378" r:id="rId57"/>
    <p:sldId id="388" r:id="rId58"/>
    <p:sldId id="380" r:id="rId59"/>
    <p:sldId id="381" r:id="rId60"/>
    <p:sldId id="384" r:id="rId61"/>
    <p:sldId id="385" r:id="rId62"/>
    <p:sldId id="386" r:id="rId63"/>
    <p:sldId id="387" r:id="rId64"/>
    <p:sldId id="389" r:id="rId65"/>
    <p:sldId id="390" r:id="rId66"/>
    <p:sldId id="403" r:id="rId67"/>
    <p:sldId id="355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6" r:id="rId78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4A7"/>
    <a:srgbClr val="FFDA4A"/>
    <a:srgbClr val="174053"/>
    <a:srgbClr val="007F00"/>
    <a:srgbClr val="BCD6ED"/>
    <a:srgbClr val="F8F8F8"/>
    <a:srgbClr val="E5E5E5"/>
    <a:srgbClr val="3471A0"/>
    <a:srgbClr val="FFE38B"/>
    <a:srgbClr val="FFD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5" autoAdjust="0"/>
    <p:restoredTop sz="94807" autoAdjust="0"/>
  </p:normalViewPr>
  <p:slideViewPr>
    <p:cSldViewPr>
      <p:cViewPr varScale="1">
        <p:scale>
          <a:sx n="118" d="100"/>
          <a:sy n="118" d="100"/>
        </p:scale>
        <p:origin x="224" y="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7412-1F6F-489D-ABCC-B24D6ED8B7A8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14E1-BB16-4F1D-8953-A42BE68C0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F630-74D6-460F-862C-AAB33AD6AB6F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7BC38-FF13-4CEC-9086-8EE7B339A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29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6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8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3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67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待改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88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0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1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這些依他們的常識應該會，後面就沒放了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6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31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5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81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圖片僅示意，畫質不高應該沒差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1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51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5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05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4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8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4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08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1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43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0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0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182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9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1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85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d28f7bd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2" name="Google Shape;972;g5d28f7bda6_1_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5d28f7bda6_1_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459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5d28f7bd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0" name="Google Shape;990;g5d28f7bda6_1_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g5d28f7bda6_1_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709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24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69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0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76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994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03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2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還沒想好要寫啥</a:t>
            </a:r>
            <a:r>
              <a:rPr lang="en-US" altLang="zh-TW" dirty="0"/>
              <a:t>@@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794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359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23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92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7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1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994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375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66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51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1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799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0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99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005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5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7BC38-FF13-4CEC-9086-8EE7B339A21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080" y="1667332"/>
            <a:ext cx="8355838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270-D423-4BF6-ABDA-CE5DFFE3A08C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3FB61-DB2E-4919-BFD9-827DF0AD8264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6B5-50FF-452A-9270-1DD765BADDF0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DF3-2C52-4346-ACB8-F74368812B84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E083-7C34-4C02-A09A-5C383CF89BE7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rgbClr val="3774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2729" y="528269"/>
            <a:ext cx="149415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729" y="1220104"/>
            <a:ext cx="7820025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DB3-1CC2-4D3C-A6F5-A0A2CB28A3C7}" type="datetime1">
              <a:rPr lang="en-US" altLang="zh-TW" smtClean="0"/>
              <a:t>6/29/20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00" y="6394104"/>
            <a:ext cx="53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47800" y="228600"/>
            <a:ext cx="906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57150">
                  <a:solidFill>
                    <a:srgbClr val="3471A0"/>
                  </a:solidFill>
                </a:ln>
                <a:solidFill>
                  <a:srgbClr val="FFE38B"/>
                </a:solidFill>
                <a:latin typeface="Berlin Sans FB" panose="020E0602020502020306" pitchFamily="34" charset="0"/>
              </a:rPr>
              <a:t>Python Tutorial</a:t>
            </a:r>
            <a:endParaRPr lang="zh-TW" altLang="en-US" sz="6600" b="1" dirty="0">
              <a:ln w="57150">
                <a:solidFill>
                  <a:srgbClr val="3471A0"/>
                </a:solidFill>
              </a:ln>
              <a:solidFill>
                <a:srgbClr val="FFE38B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BF7953-4311-1146-A73E-99690BD7F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" r="704" b="2817"/>
          <a:stretch/>
        </p:blipFill>
        <p:spPr>
          <a:xfrm>
            <a:off x="0" y="1600200"/>
            <a:ext cx="1219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1600200"/>
            <a:ext cx="7191375" cy="2714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840018" y="3905071"/>
            <a:ext cx="535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接著就能看到結果了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^^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5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06410"/>
              </p:ext>
            </p:extLst>
          </p:nvPr>
        </p:nvGraphicFramePr>
        <p:xfrm>
          <a:off x="3124200" y="24384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87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87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 World"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Hello World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31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34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6" name="投影片編號版面配置區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assignment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60516"/>
              </p:ext>
            </p:extLst>
          </p:nvPr>
        </p:nvGraphicFramePr>
        <p:xfrm>
          <a:off x="3200400" y="2123568"/>
          <a:ext cx="5943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3 2.5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y</a:t>
                      </a:r>
                      <a:endParaRPr lang="es-E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print(x, y)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2.5 2.5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81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/>
          <p:cNvSpPr/>
          <p:nvPr/>
        </p:nvSpPr>
        <p:spPr>
          <a:xfrm>
            <a:off x="1676400" y="894566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的世界裡面，資料會以各種不同的型別儲存在電腦裡，以供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程式進行存取。以下是常用的資料型態：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8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1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77876"/>
              </p:ext>
            </p:extLst>
          </p:nvPr>
        </p:nvGraphicFramePr>
        <p:xfrm>
          <a:off x="2070185" y="2035464"/>
          <a:ext cx="805163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1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454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整數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integer)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2.5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float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浮點數，就是小數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bool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(True/False)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"Hello"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字串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string)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長大就學的到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15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7200" y="1829345"/>
            <a:ext cx="3522333" cy="3199310"/>
            <a:chOff x="457200" y="2181357"/>
            <a:chExt cx="3522333" cy="3199310"/>
          </a:xfrm>
        </p:grpSpPr>
        <p:sp>
          <p:nvSpPr>
            <p:cNvPr id="21" name="乘號 20"/>
            <p:cNvSpPr/>
            <p:nvPr/>
          </p:nvSpPr>
          <p:spPr>
            <a:xfrm>
              <a:off x="457200" y="3628067"/>
              <a:ext cx="1752600" cy="175260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除號 18"/>
            <p:cNvSpPr/>
            <p:nvPr/>
          </p:nvSpPr>
          <p:spPr>
            <a:xfrm>
              <a:off x="2303133" y="3667257"/>
              <a:ext cx="1676400" cy="1676400"/>
            </a:xfrm>
            <a:prstGeom prst="mathDivid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加號 19"/>
            <p:cNvSpPr/>
            <p:nvPr/>
          </p:nvSpPr>
          <p:spPr>
            <a:xfrm>
              <a:off x="590550" y="2181357"/>
              <a:ext cx="1485900" cy="1485900"/>
            </a:xfrm>
            <a:prstGeom prst="mathPl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減號 21"/>
            <p:cNvSpPr/>
            <p:nvPr/>
          </p:nvSpPr>
          <p:spPr>
            <a:xfrm>
              <a:off x="2512683" y="2295657"/>
              <a:ext cx="1257300" cy="1257300"/>
            </a:xfrm>
            <a:prstGeom prst="mathMinu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object 3"/>
          <p:cNvSpPr txBox="1"/>
          <p:nvPr/>
        </p:nvSpPr>
        <p:spPr>
          <a:xfrm>
            <a:off x="6096000" y="2960923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數值運算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01;p10"/>
          <p:cNvSpPr txBox="1"/>
          <p:nvPr/>
        </p:nvSpPr>
        <p:spPr>
          <a:xfrm>
            <a:off x="3431612" y="5257800"/>
            <a:ext cx="53287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跟你小學學的一樣，就是這麼簡單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202;p10"/>
          <p:cNvGrpSpPr/>
          <p:nvPr/>
        </p:nvGrpSpPr>
        <p:grpSpPr>
          <a:xfrm>
            <a:off x="2803281" y="2057400"/>
            <a:ext cx="6585439" cy="2519024"/>
            <a:chOff x="2803281" y="2558562"/>
            <a:chExt cx="6585439" cy="2519024"/>
          </a:xfrm>
        </p:grpSpPr>
        <p:sp>
          <p:nvSpPr>
            <p:cNvPr id="14" name="Google Shape;203;p10"/>
            <p:cNvSpPr txBox="1"/>
            <p:nvPr/>
          </p:nvSpPr>
          <p:spPr>
            <a:xfrm>
              <a:off x="2803281" y="2558562"/>
              <a:ext cx="6585439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- * /</a:t>
              </a:r>
              <a:endParaRPr sz="1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4;p10"/>
            <p:cNvSpPr txBox="1"/>
            <p:nvPr/>
          </p:nvSpPr>
          <p:spPr>
            <a:xfrm>
              <a:off x="3905250" y="4615962"/>
              <a:ext cx="43815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加             減              乘            除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11;p11"/>
          <p:cNvSpPr txBox="1"/>
          <p:nvPr/>
        </p:nvSpPr>
        <p:spPr>
          <a:xfrm>
            <a:off x="4438650" y="1978269"/>
            <a:ext cx="33147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 + 2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a=3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15 – 7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b=8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3 *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c=15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18 / 9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d=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5" name="Google Shape;219;p12"/>
          <p:cNvGrpSpPr/>
          <p:nvPr/>
        </p:nvGrpSpPr>
        <p:grpSpPr>
          <a:xfrm>
            <a:off x="1812681" y="1892911"/>
            <a:ext cx="3705950" cy="3686068"/>
            <a:chOff x="4450373" y="1690688"/>
            <a:chExt cx="3705950" cy="3686068"/>
          </a:xfrm>
        </p:grpSpPr>
        <p:sp>
          <p:nvSpPr>
            <p:cNvPr id="18" name="Google Shape;220;p12"/>
            <p:cNvSpPr/>
            <p:nvPr/>
          </p:nvSpPr>
          <p:spPr>
            <a:xfrm>
              <a:off x="4450373" y="2960730"/>
              <a:ext cx="3291254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= 18 / 9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d=</a:t>
              </a:r>
              <a:r>
                <a:rPr lang="en-US" sz="32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2.0</a:t>
              </a:r>
              <a:endParaRPr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21;p12"/>
            <p:cNvCxnSpPr/>
            <p:nvPr/>
          </p:nvCxnSpPr>
          <p:spPr>
            <a:xfrm rot="10800000">
              <a:off x="5416062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3" name="Google Shape;222;p12"/>
            <p:cNvCxnSpPr/>
            <p:nvPr/>
          </p:nvCxnSpPr>
          <p:spPr>
            <a:xfrm rot="10800000">
              <a:off x="6008073" y="2189285"/>
              <a:ext cx="0" cy="773724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4" name="Google Shape;223;p12"/>
            <p:cNvSpPr txBox="1"/>
            <p:nvPr/>
          </p:nvSpPr>
          <p:spPr>
            <a:xfrm>
              <a:off x="5125915" y="1690688"/>
              <a:ext cx="15826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int   int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224;p12"/>
            <p:cNvCxnSpPr/>
            <p:nvPr/>
          </p:nvCxnSpPr>
          <p:spPr>
            <a:xfrm>
              <a:off x="7344508" y="4037948"/>
              <a:ext cx="0" cy="788376"/>
            </a:xfrm>
            <a:prstGeom prst="straightConnector1">
              <a:avLst/>
            </a:prstGeom>
            <a:noFill/>
            <a:ln w="5715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26" name="Google Shape;225;p12"/>
            <p:cNvSpPr/>
            <p:nvPr/>
          </p:nvSpPr>
          <p:spPr>
            <a:xfrm>
              <a:off x="6708530" y="4853576"/>
              <a:ext cx="144779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Float???</a:t>
              </a:r>
              <a:endParaRPr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26;p12"/>
          <p:cNvSpPr/>
          <p:nvPr/>
        </p:nvSpPr>
        <p:spPr>
          <a:xfrm>
            <a:off x="6361234" y="3162953"/>
            <a:ext cx="37733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21 / 8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# e=</a:t>
            </a:r>
            <a:r>
              <a:rPr lang="en-US" sz="32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2.625</a:t>
            </a:r>
            <a:endParaRPr sz="32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1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6979626" y="3250876"/>
            <a:ext cx="3503735" cy="2646878"/>
            <a:chOff x="6979626" y="3250876"/>
            <a:chExt cx="3503735" cy="2646878"/>
          </a:xfrm>
        </p:grpSpPr>
        <p:sp>
          <p:nvSpPr>
            <p:cNvPr id="15" name="Google Shape;243;p14"/>
            <p:cNvSpPr/>
            <p:nvPr/>
          </p:nvSpPr>
          <p:spPr>
            <a:xfrm>
              <a:off x="6979626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 = 19 %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g=3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8" y="4328094"/>
              <a:ext cx="1064714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%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90398" y="3250876"/>
            <a:ext cx="3503735" cy="2649187"/>
            <a:chOff x="2290398" y="3250876"/>
            <a:chExt cx="3503735" cy="2649187"/>
          </a:xfrm>
        </p:grpSpPr>
        <p:sp>
          <p:nvSpPr>
            <p:cNvPr id="14" name="Google Shape;242;p14"/>
            <p:cNvSpPr/>
            <p:nvPr/>
          </p:nvSpPr>
          <p:spPr>
            <a:xfrm>
              <a:off x="2290398" y="3250876"/>
              <a:ext cx="3503735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= 19 // 8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f=2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048000" y="4330403"/>
              <a:ext cx="113685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//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Google Shape;241;p14"/>
          <p:cNvSpPr txBox="1"/>
          <p:nvPr/>
        </p:nvSpPr>
        <p:spPr>
          <a:xfrm>
            <a:off x="3875942" y="1690688"/>
            <a:ext cx="444011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小學老師有云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19除以8等於2，餘數是3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00172" y="3250876"/>
            <a:ext cx="3591656" cy="2890784"/>
            <a:chOff x="4300172" y="3250876"/>
            <a:chExt cx="3591656" cy="2890784"/>
          </a:xfrm>
        </p:grpSpPr>
        <p:sp>
          <p:nvSpPr>
            <p:cNvPr id="18" name="Google Shape;251;p15"/>
            <p:cNvSpPr/>
            <p:nvPr/>
          </p:nvSpPr>
          <p:spPr>
            <a:xfrm>
              <a:off x="4300172" y="3250876"/>
              <a:ext cx="35916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 = 2**10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# h=1024</a:t>
              </a:r>
              <a:endParaRPr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389715" y="4572000"/>
              <a:ext cx="14125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9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**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0"/>
            <a:ext cx="12192000" cy="26447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0;p15"/>
          <p:cNvSpPr txBox="1"/>
          <p:nvPr/>
        </p:nvSpPr>
        <p:spPr>
          <a:xfrm>
            <a:off x="3875942" y="1690688"/>
            <a:ext cx="444011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小學老師沒有云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2的10次方是1024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41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3BF67438-3D05-CF43-84F5-01ABBCEF8F5E}"/>
              </a:ext>
            </a:extLst>
          </p:cNvPr>
          <p:cNvSpPr/>
          <p:nvPr/>
        </p:nvSpPr>
        <p:spPr>
          <a:xfrm>
            <a:off x="1527687" y="906557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152893" y="1372674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2298387" y="2128657"/>
            <a:ext cx="1320165" cy="1582292"/>
            <a:chOff x="2895600" y="4067302"/>
            <a:chExt cx="1320165" cy="1582292"/>
          </a:xfrm>
        </p:grpSpPr>
        <p:sp>
          <p:nvSpPr>
            <p:cNvPr id="4" name="object 4"/>
            <p:cNvSpPr/>
            <p:nvPr/>
          </p:nvSpPr>
          <p:spPr>
            <a:xfrm>
              <a:off x="2895600" y="4328159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4" h="1321435">
                  <a:moveTo>
                    <a:pt x="659891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3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1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3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1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102610" y="4067302"/>
              <a:ext cx="845185" cy="1122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0" spc="-15" baseline="-2314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  <a:r>
                <a:rPr sz="9000" spc="-1800" baseline="-231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7200" dirty="0">
                  <a:solidFill>
                    <a:srgbClr val="FFFFFF"/>
                  </a:solidFill>
                  <a:latin typeface="Arial"/>
                  <a:cs typeface="Arial"/>
                </a:rPr>
                <a:t>-</a:t>
              </a:r>
              <a:endParaRPr sz="72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04833" y="176402"/>
                  </a:moveTo>
                  <a:lnTo>
                    <a:pt x="151637" y="176402"/>
                  </a:lnTo>
                  <a:lnTo>
                    <a:pt x="273938" y="301116"/>
                  </a:lnTo>
                  <a:lnTo>
                    <a:pt x="301244" y="273811"/>
                  </a:lnTo>
                  <a:lnTo>
                    <a:pt x="204833" y="176402"/>
                  </a:lnTo>
                  <a:close/>
                </a:path>
                <a:path w="301625" h="301625">
                  <a:moveTo>
                    <a:pt x="27812" y="0"/>
                  </a:moveTo>
                  <a:lnTo>
                    <a:pt x="507" y="27304"/>
                  </a:lnTo>
                  <a:lnTo>
                    <a:pt x="124840" y="149859"/>
                  </a:lnTo>
                  <a:lnTo>
                    <a:pt x="0" y="274446"/>
                  </a:lnTo>
                  <a:lnTo>
                    <a:pt x="25400" y="300100"/>
                  </a:lnTo>
                  <a:lnTo>
                    <a:pt x="151637" y="176402"/>
                  </a:lnTo>
                  <a:lnTo>
                    <a:pt x="204833" y="176402"/>
                  </a:lnTo>
                  <a:lnTo>
                    <a:pt x="178562" y="149859"/>
                  </a:lnTo>
                  <a:lnTo>
                    <a:pt x="204645" y="123316"/>
                  </a:lnTo>
                  <a:lnTo>
                    <a:pt x="151637" y="123316"/>
                  </a:lnTo>
                  <a:lnTo>
                    <a:pt x="27812" y="0"/>
                  </a:lnTo>
                  <a:close/>
                </a:path>
                <a:path w="301625" h="301625">
                  <a:moveTo>
                    <a:pt x="275336" y="0"/>
                  </a:moveTo>
                  <a:lnTo>
                    <a:pt x="151637" y="123316"/>
                  </a:lnTo>
                  <a:lnTo>
                    <a:pt x="204645" y="123316"/>
                  </a:lnTo>
                  <a:lnTo>
                    <a:pt x="300989" y="25272"/>
                  </a:lnTo>
                  <a:lnTo>
                    <a:pt x="27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2526" y="505917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7812" y="0"/>
                  </a:moveTo>
                  <a:lnTo>
                    <a:pt x="151637" y="123316"/>
                  </a:lnTo>
                  <a:lnTo>
                    <a:pt x="275336" y="0"/>
                  </a:lnTo>
                  <a:lnTo>
                    <a:pt x="300989" y="25272"/>
                  </a:lnTo>
                  <a:lnTo>
                    <a:pt x="178562" y="149859"/>
                  </a:lnTo>
                  <a:lnTo>
                    <a:pt x="301244" y="273811"/>
                  </a:lnTo>
                  <a:lnTo>
                    <a:pt x="273938" y="301116"/>
                  </a:lnTo>
                  <a:lnTo>
                    <a:pt x="151637" y="176402"/>
                  </a:lnTo>
                  <a:lnTo>
                    <a:pt x="25400" y="300100"/>
                  </a:lnTo>
                  <a:lnTo>
                    <a:pt x="0" y="274446"/>
                  </a:lnTo>
                  <a:lnTo>
                    <a:pt x="124840" y="149859"/>
                  </a:lnTo>
                  <a:lnTo>
                    <a:pt x="507" y="27304"/>
                  </a:lnTo>
                  <a:lnTo>
                    <a:pt x="27812" y="0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353" y="5062346"/>
              <a:ext cx="367030" cy="280035"/>
            </a:xfrm>
            <a:custGeom>
              <a:avLst/>
              <a:gdLst/>
              <a:ahLst/>
              <a:cxnLst/>
              <a:rect l="l" t="t" r="r" b="b"/>
              <a:pathLst>
                <a:path w="367029" h="280035">
                  <a:moveTo>
                    <a:pt x="189737" y="213359"/>
                  </a:moveTo>
                  <a:lnTo>
                    <a:pt x="178181" y="213359"/>
                  </a:lnTo>
                  <a:lnTo>
                    <a:pt x="172847" y="214756"/>
                  </a:lnTo>
                  <a:lnTo>
                    <a:pt x="152019" y="240156"/>
                  </a:lnTo>
                  <a:lnTo>
                    <a:pt x="152019" y="253237"/>
                  </a:lnTo>
                  <a:lnTo>
                    <a:pt x="178181" y="280034"/>
                  </a:lnTo>
                  <a:lnTo>
                    <a:pt x="189737" y="280034"/>
                  </a:lnTo>
                  <a:lnTo>
                    <a:pt x="211455" y="264286"/>
                  </a:lnTo>
                  <a:lnTo>
                    <a:pt x="214375" y="259206"/>
                  </a:lnTo>
                  <a:lnTo>
                    <a:pt x="215773" y="253237"/>
                  </a:lnTo>
                  <a:lnTo>
                    <a:pt x="215773" y="240156"/>
                  </a:lnTo>
                  <a:lnTo>
                    <a:pt x="214375" y="234314"/>
                  </a:lnTo>
                  <a:lnTo>
                    <a:pt x="211455" y="229234"/>
                  </a:lnTo>
                  <a:lnTo>
                    <a:pt x="208534" y="224027"/>
                  </a:lnTo>
                  <a:lnTo>
                    <a:pt x="204724" y="220090"/>
                  </a:lnTo>
                  <a:lnTo>
                    <a:pt x="199898" y="217423"/>
                  </a:lnTo>
                  <a:lnTo>
                    <a:pt x="194945" y="214756"/>
                  </a:lnTo>
                  <a:lnTo>
                    <a:pt x="189737" y="213359"/>
                  </a:lnTo>
                  <a:close/>
                </a:path>
                <a:path w="367029" h="280035">
                  <a:moveTo>
                    <a:pt x="366649" y="120268"/>
                  </a:moveTo>
                  <a:lnTo>
                    <a:pt x="0" y="120268"/>
                  </a:lnTo>
                  <a:lnTo>
                    <a:pt x="0" y="159765"/>
                  </a:lnTo>
                  <a:lnTo>
                    <a:pt x="366649" y="159765"/>
                  </a:lnTo>
                  <a:lnTo>
                    <a:pt x="366649" y="120268"/>
                  </a:lnTo>
                  <a:close/>
                </a:path>
                <a:path w="367029" h="280035">
                  <a:moveTo>
                    <a:pt x="189737" y="0"/>
                  </a:moveTo>
                  <a:lnTo>
                    <a:pt x="178181" y="0"/>
                  </a:lnTo>
                  <a:lnTo>
                    <a:pt x="172847" y="1269"/>
                  </a:lnTo>
                  <a:lnTo>
                    <a:pt x="168021" y="4063"/>
                  </a:lnTo>
                  <a:lnTo>
                    <a:pt x="163195" y="6730"/>
                  </a:lnTo>
                  <a:lnTo>
                    <a:pt x="159258" y="10540"/>
                  </a:lnTo>
                  <a:lnTo>
                    <a:pt x="156337" y="15747"/>
                  </a:lnTo>
                  <a:lnTo>
                    <a:pt x="153543" y="20954"/>
                  </a:lnTo>
                  <a:lnTo>
                    <a:pt x="152019" y="26796"/>
                  </a:lnTo>
                  <a:lnTo>
                    <a:pt x="152019" y="39877"/>
                  </a:lnTo>
                  <a:lnTo>
                    <a:pt x="178181" y="66675"/>
                  </a:lnTo>
                  <a:lnTo>
                    <a:pt x="189737" y="66675"/>
                  </a:lnTo>
                  <a:lnTo>
                    <a:pt x="215773" y="39877"/>
                  </a:lnTo>
                  <a:lnTo>
                    <a:pt x="215773" y="26796"/>
                  </a:lnTo>
                  <a:lnTo>
                    <a:pt x="214375" y="20954"/>
                  </a:lnTo>
                  <a:lnTo>
                    <a:pt x="208534" y="10540"/>
                  </a:lnTo>
                  <a:lnTo>
                    <a:pt x="204724" y="6730"/>
                  </a:lnTo>
                  <a:lnTo>
                    <a:pt x="199898" y="4063"/>
                  </a:lnTo>
                  <a:lnTo>
                    <a:pt x="194945" y="1269"/>
                  </a:lnTo>
                  <a:lnTo>
                    <a:pt x="189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322" y="5256657"/>
              <a:ext cx="101853" cy="1047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03" y="5202364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749" y="0"/>
                  </a:lnTo>
                </a:path>
              </a:pathLst>
            </a:custGeom>
            <a:ln w="775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7322" y="5043296"/>
              <a:ext cx="101853" cy="104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7060252" y="3141711"/>
            <a:ext cx="3283975" cy="1321435"/>
            <a:chOff x="7384025" y="3860165"/>
            <a:chExt cx="3283975" cy="1321435"/>
          </a:xfrm>
        </p:grpSpPr>
        <p:sp>
          <p:nvSpPr>
            <p:cNvPr id="13" name="object 13"/>
            <p:cNvSpPr/>
            <p:nvPr/>
          </p:nvSpPr>
          <p:spPr>
            <a:xfrm>
              <a:off x="7384025" y="3860165"/>
              <a:ext cx="1320165" cy="1321435"/>
            </a:xfrm>
            <a:custGeom>
              <a:avLst/>
              <a:gdLst/>
              <a:ahLst/>
              <a:cxnLst/>
              <a:rect l="l" t="t" r="r" b="b"/>
              <a:pathLst>
                <a:path w="1320165" h="1321435">
                  <a:moveTo>
                    <a:pt x="659892" y="0"/>
                  </a:moveTo>
                  <a:lnTo>
                    <a:pt x="612760" y="1658"/>
                  </a:lnTo>
                  <a:lnTo>
                    <a:pt x="566523" y="6560"/>
                  </a:lnTo>
                  <a:lnTo>
                    <a:pt x="521293" y="14593"/>
                  </a:lnTo>
                  <a:lnTo>
                    <a:pt x="477182" y="25646"/>
                  </a:lnTo>
                  <a:lnTo>
                    <a:pt x="434301" y="39606"/>
                  </a:lnTo>
                  <a:lnTo>
                    <a:pt x="392761" y="56362"/>
                  </a:lnTo>
                  <a:lnTo>
                    <a:pt x="352675" y="75802"/>
                  </a:lnTo>
                  <a:lnTo>
                    <a:pt x="314153" y="97814"/>
                  </a:lnTo>
                  <a:lnTo>
                    <a:pt x="277308" y="122287"/>
                  </a:lnTo>
                  <a:lnTo>
                    <a:pt x="242251" y="149108"/>
                  </a:lnTo>
                  <a:lnTo>
                    <a:pt x="209093" y="178167"/>
                  </a:lnTo>
                  <a:lnTo>
                    <a:pt x="177947" y="209350"/>
                  </a:lnTo>
                  <a:lnTo>
                    <a:pt x="148924" y="242547"/>
                  </a:lnTo>
                  <a:lnTo>
                    <a:pt x="122135" y="277645"/>
                  </a:lnTo>
                  <a:lnTo>
                    <a:pt x="97692" y="314534"/>
                  </a:lnTo>
                  <a:lnTo>
                    <a:pt x="75707" y="353100"/>
                  </a:lnTo>
                  <a:lnTo>
                    <a:pt x="56291" y="393232"/>
                  </a:lnTo>
                  <a:lnTo>
                    <a:pt x="39556" y="434818"/>
                  </a:lnTo>
                  <a:lnTo>
                    <a:pt x="25613" y="477747"/>
                  </a:lnTo>
                  <a:lnTo>
                    <a:pt x="14575" y="521907"/>
                  </a:lnTo>
                  <a:lnTo>
                    <a:pt x="6552" y="567186"/>
                  </a:lnTo>
                  <a:lnTo>
                    <a:pt x="1656" y="613472"/>
                  </a:lnTo>
                  <a:lnTo>
                    <a:pt x="0" y="660654"/>
                  </a:lnTo>
                  <a:lnTo>
                    <a:pt x="1656" y="707835"/>
                  </a:lnTo>
                  <a:lnTo>
                    <a:pt x="6552" y="754121"/>
                  </a:lnTo>
                  <a:lnTo>
                    <a:pt x="14575" y="799400"/>
                  </a:lnTo>
                  <a:lnTo>
                    <a:pt x="25613" y="843560"/>
                  </a:lnTo>
                  <a:lnTo>
                    <a:pt x="39556" y="886489"/>
                  </a:lnTo>
                  <a:lnTo>
                    <a:pt x="56291" y="928075"/>
                  </a:lnTo>
                  <a:lnTo>
                    <a:pt x="75707" y="968207"/>
                  </a:lnTo>
                  <a:lnTo>
                    <a:pt x="97692" y="1006773"/>
                  </a:lnTo>
                  <a:lnTo>
                    <a:pt x="122135" y="1043662"/>
                  </a:lnTo>
                  <a:lnTo>
                    <a:pt x="148924" y="1078760"/>
                  </a:lnTo>
                  <a:lnTo>
                    <a:pt x="177947" y="1111957"/>
                  </a:lnTo>
                  <a:lnTo>
                    <a:pt x="209093" y="1143140"/>
                  </a:lnTo>
                  <a:lnTo>
                    <a:pt x="242251" y="1172199"/>
                  </a:lnTo>
                  <a:lnTo>
                    <a:pt x="277308" y="1199020"/>
                  </a:lnTo>
                  <a:lnTo>
                    <a:pt x="314153" y="1223493"/>
                  </a:lnTo>
                  <a:lnTo>
                    <a:pt x="352675" y="1245505"/>
                  </a:lnTo>
                  <a:lnTo>
                    <a:pt x="392761" y="1264945"/>
                  </a:lnTo>
                  <a:lnTo>
                    <a:pt x="434301" y="1281701"/>
                  </a:lnTo>
                  <a:lnTo>
                    <a:pt x="477182" y="1295661"/>
                  </a:lnTo>
                  <a:lnTo>
                    <a:pt x="521293" y="1306714"/>
                  </a:lnTo>
                  <a:lnTo>
                    <a:pt x="566523" y="1314747"/>
                  </a:lnTo>
                  <a:lnTo>
                    <a:pt x="612760" y="1319649"/>
                  </a:lnTo>
                  <a:lnTo>
                    <a:pt x="659892" y="1321308"/>
                  </a:lnTo>
                  <a:lnTo>
                    <a:pt x="707023" y="1319649"/>
                  </a:lnTo>
                  <a:lnTo>
                    <a:pt x="753260" y="1314747"/>
                  </a:lnTo>
                  <a:lnTo>
                    <a:pt x="798490" y="1306714"/>
                  </a:lnTo>
                  <a:lnTo>
                    <a:pt x="842601" y="1295661"/>
                  </a:lnTo>
                  <a:lnTo>
                    <a:pt x="885482" y="1281701"/>
                  </a:lnTo>
                  <a:lnTo>
                    <a:pt x="927022" y="1264945"/>
                  </a:lnTo>
                  <a:lnTo>
                    <a:pt x="967108" y="1245505"/>
                  </a:lnTo>
                  <a:lnTo>
                    <a:pt x="1005630" y="1223493"/>
                  </a:lnTo>
                  <a:lnTo>
                    <a:pt x="1042475" y="1199020"/>
                  </a:lnTo>
                  <a:lnTo>
                    <a:pt x="1077532" y="1172199"/>
                  </a:lnTo>
                  <a:lnTo>
                    <a:pt x="1110690" y="1143140"/>
                  </a:lnTo>
                  <a:lnTo>
                    <a:pt x="1141836" y="1111957"/>
                  </a:lnTo>
                  <a:lnTo>
                    <a:pt x="1170859" y="1078760"/>
                  </a:lnTo>
                  <a:lnTo>
                    <a:pt x="1197648" y="1043662"/>
                  </a:lnTo>
                  <a:lnTo>
                    <a:pt x="1222091" y="1006773"/>
                  </a:lnTo>
                  <a:lnTo>
                    <a:pt x="1244076" y="968207"/>
                  </a:lnTo>
                  <a:lnTo>
                    <a:pt x="1263492" y="928075"/>
                  </a:lnTo>
                  <a:lnTo>
                    <a:pt x="1280227" y="886489"/>
                  </a:lnTo>
                  <a:lnTo>
                    <a:pt x="1294170" y="843560"/>
                  </a:lnTo>
                  <a:lnTo>
                    <a:pt x="1305208" y="799400"/>
                  </a:lnTo>
                  <a:lnTo>
                    <a:pt x="1313231" y="754121"/>
                  </a:lnTo>
                  <a:lnTo>
                    <a:pt x="1318127" y="707835"/>
                  </a:lnTo>
                  <a:lnTo>
                    <a:pt x="1319784" y="660654"/>
                  </a:lnTo>
                  <a:lnTo>
                    <a:pt x="1318127" y="613472"/>
                  </a:lnTo>
                  <a:lnTo>
                    <a:pt x="1313231" y="567186"/>
                  </a:lnTo>
                  <a:lnTo>
                    <a:pt x="1305208" y="521907"/>
                  </a:lnTo>
                  <a:lnTo>
                    <a:pt x="1294170" y="477747"/>
                  </a:lnTo>
                  <a:lnTo>
                    <a:pt x="1280227" y="434818"/>
                  </a:lnTo>
                  <a:lnTo>
                    <a:pt x="1263492" y="393232"/>
                  </a:lnTo>
                  <a:lnTo>
                    <a:pt x="1244076" y="353100"/>
                  </a:lnTo>
                  <a:lnTo>
                    <a:pt x="1222091" y="314534"/>
                  </a:lnTo>
                  <a:lnTo>
                    <a:pt x="1197648" y="277645"/>
                  </a:lnTo>
                  <a:lnTo>
                    <a:pt x="1170859" y="242547"/>
                  </a:lnTo>
                  <a:lnTo>
                    <a:pt x="1141836" y="209350"/>
                  </a:lnTo>
                  <a:lnTo>
                    <a:pt x="1110690" y="178167"/>
                  </a:lnTo>
                  <a:lnTo>
                    <a:pt x="1077532" y="149108"/>
                  </a:lnTo>
                  <a:lnTo>
                    <a:pt x="1042475" y="122287"/>
                  </a:lnTo>
                  <a:lnTo>
                    <a:pt x="1005630" y="97814"/>
                  </a:lnTo>
                  <a:lnTo>
                    <a:pt x="967108" y="75802"/>
                  </a:lnTo>
                  <a:lnTo>
                    <a:pt x="927022" y="56362"/>
                  </a:lnTo>
                  <a:lnTo>
                    <a:pt x="885482" y="39606"/>
                  </a:lnTo>
                  <a:lnTo>
                    <a:pt x="842601" y="25646"/>
                  </a:lnTo>
                  <a:lnTo>
                    <a:pt x="798490" y="14593"/>
                  </a:lnTo>
                  <a:lnTo>
                    <a:pt x="753260" y="6560"/>
                  </a:lnTo>
                  <a:lnTo>
                    <a:pt x="707023" y="1658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9079230" y="4238574"/>
              <a:ext cx="158877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Loop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82653" y="3927880"/>
              <a:ext cx="1147572" cy="11475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6880" y="143078"/>
            <a:ext cx="1544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" sz="2400" b="1" spc="240" dirty="0">
                <a:latin typeface="PT Sans" panose="020B0503020203020204" pitchFamily="34" charset="0"/>
              </a:rPr>
              <a:t>Python</a:t>
            </a:r>
            <a:endParaRPr lang="en" sz="2400" b="1" dirty="0">
              <a:latin typeface="PT Sans" panose="020B0503020203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" sz="2400" b="1" spc="60" dirty="0">
                <a:solidFill>
                  <a:srgbClr val="FFDA4A"/>
                </a:solidFill>
                <a:latin typeface="PT Sans" panose="020B0503020203020204" pitchFamily="34" charset="0"/>
              </a:rPr>
              <a:t>Basics</a:t>
            </a:r>
            <a:endParaRPr lang="en" sz="2400" b="1" dirty="0">
              <a:latin typeface="PT Sans" panose="020B0503020203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70485" y="0"/>
                </a:moveTo>
                <a:lnTo>
                  <a:pt x="5715" y="0"/>
                </a:lnTo>
                <a:lnTo>
                  <a:pt x="0" y="5689"/>
                </a:lnTo>
                <a:lnTo>
                  <a:pt x="0" y="748690"/>
                </a:lnTo>
                <a:lnTo>
                  <a:pt x="5715" y="754380"/>
                </a:lnTo>
                <a:lnTo>
                  <a:pt x="70485" y="754380"/>
                </a:lnTo>
                <a:lnTo>
                  <a:pt x="76200" y="748690"/>
                </a:lnTo>
                <a:lnTo>
                  <a:pt x="76200" y="5689"/>
                </a:lnTo>
                <a:lnTo>
                  <a:pt x="70485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8630" y="5944361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79">
                <a:moveTo>
                  <a:pt x="0" y="12700"/>
                </a:moveTo>
                <a:lnTo>
                  <a:pt x="0" y="5689"/>
                </a:lnTo>
                <a:lnTo>
                  <a:pt x="5715" y="0"/>
                </a:lnTo>
                <a:lnTo>
                  <a:pt x="12700" y="0"/>
                </a:lnTo>
                <a:lnTo>
                  <a:pt x="63500" y="0"/>
                </a:lnTo>
                <a:lnTo>
                  <a:pt x="70485" y="0"/>
                </a:lnTo>
                <a:lnTo>
                  <a:pt x="76200" y="5689"/>
                </a:lnTo>
                <a:lnTo>
                  <a:pt x="76200" y="12700"/>
                </a:lnTo>
                <a:lnTo>
                  <a:pt x="76200" y="741680"/>
                </a:lnTo>
                <a:lnTo>
                  <a:pt x="76200" y="748690"/>
                </a:lnTo>
                <a:lnTo>
                  <a:pt x="70485" y="754380"/>
                </a:lnTo>
                <a:lnTo>
                  <a:pt x="63500" y="754380"/>
                </a:lnTo>
                <a:lnTo>
                  <a:pt x="12700" y="754380"/>
                </a:lnTo>
                <a:lnTo>
                  <a:pt x="5715" y="754380"/>
                </a:lnTo>
                <a:lnTo>
                  <a:pt x="0" y="748690"/>
                </a:lnTo>
                <a:lnTo>
                  <a:pt x="0" y="741680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740790" y="0"/>
                </a:moveTo>
                <a:lnTo>
                  <a:pt x="5969" y="0"/>
                </a:lnTo>
                <a:lnTo>
                  <a:pt x="0" y="6032"/>
                </a:lnTo>
                <a:lnTo>
                  <a:pt x="0" y="74739"/>
                </a:lnTo>
                <a:lnTo>
                  <a:pt x="5969" y="80771"/>
                </a:lnTo>
                <a:lnTo>
                  <a:pt x="740790" y="80771"/>
                </a:lnTo>
                <a:lnTo>
                  <a:pt x="746759" y="74739"/>
                </a:lnTo>
                <a:lnTo>
                  <a:pt x="746759" y="6032"/>
                </a:lnTo>
                <a:lnTo>
                  <a:pt x="74079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8069" y="6617969"/>
            <a:ext cx="746760" cy="81280"/>
          </a:xfrm>
          <a:custGeom>
            <a:avLst/>
            <a:gdLst/>
            <a:ahLst/>
            <a:cxnLst/>
            <a:rect l="l" t="t" r="r" b="b"/>
            <a:pathLst>
              <a:path w="746759" h="81279">
                <a:moveTo>
                  <a:pt x="0" y="13461"/>
                </a:moveTo>
                <a:lnTo>
                  <a:pt x="0" y="6032"/>
                </a:lnTo>
                <a:lnTo>
                  <a:pt x="5969" y="0"/>
                </a:lnTo>
                <a:lnTo>
                  <a:pt x="13461" y="0"/>
                </a:lnTo>
                <a:lnTo>
                  <a:pt x="733298" y="0"/>
                </a:lnTo>
                <a:lnTo>
                  <a:pt x="740790" y="0"/>
                </a:lnTo>
                <a:lnTo>
                  <a:pt x="746759" y="6032"/>
                </a:lnTo>
                <a:lnTo>
                  <a:pt x="746759" y="13461"/>
                </a:lnTo>
                <a:lnTo>
                  <a:pt x="746759" y="67309"/>
                </a:lnTo>
                <a:lnTo>
                  <a:pt x="746759" y="74739"/>
                </a:lnTo>
                <a:lnTo>
                  <a:pt x="740790" y="80771"/>
                </a:lnTo>
                <a:lnTo>
                  <a:pt x="733298" y="80771"/>
                </a:lnTo>
                <a:lnTo>
                  <a:pt x="13461" y="80771"/>
                </a:lnTo>
                <a:lnTo>
                  <a:pt x="5969" y="80771"/>
                </a:lnTo>
                <a:lnTo>
                  <a:pt x="0" y="74739"/>
                </a:lnTo>
                <a:lnTo>
                  <a:pt x="0" y="67309"/>
                </a:lnTo>
                <a:lnTo>
                  <a:pt x="0" y="13461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群組 62"/>
          <p:cNvGrpSpPr/>
          <p:nvPr/>
        </p:nvGrpSpPr>
        <p:grpSpPr>
          <a:xfrm>
            <a:off x="2958469" y="3838574"/>
            <a:ext cx="1321435" cy="1321435"/>
            <a:chOff x="6755892" y="2852927"/>
            <a:chExt cx="1321435" cy="1321435"/>
          </a:xfrm>
        </p:grpSpPr>
        <p:sp>
          <p:nvSpPr>
            <p:cNvPr id="23" name="object 23"/>
            <p:cNvSpPr/>
            <p:nvPr/>
          </p:nvSpPr>
          <p:spPr>
            <a:xfrm>
              <a:off x="6755892" y="2852927"/>
              <a:ext cx="1321435" cy="1321435"/>
            </a:xfrm>
            <a:custGeom>
              <a:avLst/>
              <a:gdLst/>
              <a:ahLst/>
              <a:cxnLst/>
              <a:rect l="l" t="t" r="r" b="b"/>
              <a:pathLst>
                <a:path w="1321434" h="1321435">
                  <a:moveTo>
                    <a:pt x="660653" y="0"/>
                  </a:moveTo>
                  <a:lnTo>
                    <a:pt x="613472" y="1658"/>
                  </a:lnTo>
                  <a:lnTo>
                    <a:pt x="567186" y="6560"/>
                  </a:lnTo>
                  <a:lnTo>
                    <a:pt x="521907" y="14593"/>
                  </a:lnTo>
                  <a:lnTo>
                    <a:pt x="477747" y="25646"/>
                  </a:lnTo>
                  <a:lnTo>
                    <a:pt x="434818" y="39606"/>
                  </a:lnTo>
                  <a:lnTo>
                    <a:pt x="393232" y="56362"/>
                  </a:lnTo>
                  <a:lnTo>
                    <a:pt x="353100" y="75802"/>
                  </a:lnTo>
                  <a:lnTo>
                    <a:pt x="314534" y="97814"/>
                  </a:lnTo>
                  <a:lnTo>
                    <a:pt x="277645" y="122287"/>
                  </a:lnTo>
                  <a:lnTo>
                    <a:pt x="242547" y="149108"/>
                  </a:lnTo>
                  <a:lnTo>
                    <a:pt x="209350" y="178167"/>
                  </a:lnTo>
                  <a:lnTo>
                    <a:pt x="178167" y="209350"/>
                  </a:lnTo>
                  <a:lnTo>
                    <a:pt x="149108" y="242547"/>
                  </a:lnTo>
                  <a:lnTo>
                    <a:pt x="122287" y="277645"/>
                  </a:lnTo>
                  <a:lnTo>
                    <a:pt x="97814" y="314534"/>
                  </a:lnTo>
                  <a:lnTo>
                    <a:pt x="75802" y="353100"/>
                  </a:lnTo>
                  <a:lnTo>
                    <a:pt x="56362" y="393232"/>
                  </a:lnTo>
                  <a:lnTo>
                    <a:pt x="39606" y="434818"/>
                  </a:lnTo>
                  <a:lnTo>
                    <a:pt x="25646" y="477747"/>
                  </a:lnTo>
                  <a:lnTo>
                    <a:pt x="14593" y="521907"/>
                  </a:lnTo>
                  <a:lnTo>
                    <a:pt x="6560" y="567186"/>
                  </a:lnTo>
                  <a:lnTo>
                    <a:pt x="1658" y="613472"/>
                  </a:lnTo>
                  <a:lnTo>
                    <a:pt x="0" y="660654"/>
                  </a:lnTo>
                  <a:lnTo>
                    <a:pt x="1658" y="707835"/>
                  </a:lnTo>
                  <a:lnTo>
                    <a:pt x="6560" y="754121"/>
                  </a:lnTo>
                  <a:lnTo>
                    <a:pt x="14593" y="799400"/>
                  </a:lnTo>
                  <a:lnTo>
                    <a:pt x="25646" y="843560"/>
                  </a:lnTo>
                  <a:lnTo>
                    <a:pt x="39606" y="886489"/>
                  </a:lnTo>
                  <a:lnTo>
                    <a:pt x="56362" y="928075"/>
                  </a:lnTo>
                  <a:lnTo>
                    <a:pt x="75802" y="968207"/>
                  </a:lnTo>
                  <a:lnTo>
                    <a:pt x="97814" y="1006773"/>
                  </a:lnTo>
                  <a:lnTo>
                    <a:pt x="122287" y="1043662"/>
                  </a:lnTo>
                  <a:lnTo>
                    <a:pt x="149108" y="1078760"/>
                  </a:lnTo>
                  <a:lnTo>
                    <a:pt x="178167" y="1111957"/>
                  </a:lnTo>
                  <a:lnTo>
                    <a:pt x="209350" y="1143140"/>
                  </a:lnTo>
                  <a:lnTo>
                    <a:pt x="242547" y="1172199"/>
                  </a:lnTo>
                  <a:lnTo>
                    <a:pt x="277645" y="1199020"/>
                  </a:lnTo>
                  <a:lnTo>
                    <a:pt x="314534" y="1223493"/>
                  </a:lnTo>
                  <a:lnTo>
                    <a:pt x="353100" y="1245505"/>
                  </a:lnTo>
                  <a:lnTo>
                    <a:pt x="393232" y="1264945"/>
                  </a:lnTo>
                  <a:lnTo>
                    <a:pt x="434818" y="1281701"/>
                  </a:lnTo>
                  <a:lnTo>
                    <a:pt x="477747" y="1295661"/>
                  </a:lnTo>
                  <a:lnTo>
                    <a:pt x="521907" y="1306714"/>
                  </a:lnTo>
                  <a:lnTo>
                    <a:pt x="567186" y="1314747"/>
                  </a:lnTo>
                  <a:lnTo>
                    <a:pt x="613472" y="1319649"/>
                  </a:lnTo>
                  <a:lnTo>
                    <a:pt x="660653" y="1321308"/>
                  </a:lnTo>
                  <a:lnTo>
                    <a:pt x="707835" y="1319649"/>
                  </a:lnTo>
                  <a:lnTo>
                    <a:pt x="754121" y="1314747"/>
                  </a:lnTo>
                  <a:lnTo>
                    <a:pt x="799400" y="1306714"/>
                  </a:lnTo>
                  <a:lnTo>
                    <a:pt x="843560" y="1295661"/>
                  </a:lnTo>
                  <a:lnTo>
                    <a:pt x="886489" y="1281701"/>
                  </a:lnTo>
                  <a:lnTo>
                    <a:pt x="928075" y="1264945"/>
                  </a:lnTo>
                  <a:lnTo>
                    <a:pt x="968207" y="1245505"/>
                  </a:lnTo>
                  <a:lnTo>
                    <a:pt x="1006773" y="1223493"/>
                  </a:lnTo>
                  <a:lnTo>
                    <a:pt x="1043662" y="1199020"/>
                  </a:lnTo>
                  <a:lnTo>
                    <a:pt x="1078760" y="1172199"/>
                  </a:lnTo>
                  <a:lnTo>
                    <a:pt x="1111957" y="1143140"/>
                  </a:lnTo>
                  <a:lnTo>
                    <a:pt x="1143140" y="1111957"/>
                  </a:lnTo>
                  <a:lnTo>
                    <a:pt x="1172199" y="1078760"/>
                  </a:lnTo>
                  <a:lnTo>
                    <a:pt x="1199020" y="1043662"/>
                  </a:lnTo>
                  <a:lnTo>
                    <a:pt x="1223493" y="1006773"/>
                  </a:lnTo>
                  <a:lnTo>
                    <a:pt x="1245505" y="968207"/>
                  </a:lnTo>
                  <a:lnTo>
                    <a:pt x="1264945" y="928075"/>
                  </a:lnTo>
                  <a:lnTo>
                    <a:pt x="1281701" y="886489"/>
                  </a:lnTo>
                  <a:lnTo>
                    <a:pt x="1295661" y="843560"/>
                  </a:lnTo>
                  <a:lnTo>
                    <a:pt x="1306714" y="799400"/>
                  </a:lnTo>
                  <a:lnTo>
                    <a:pt x="1314747" y="754121"/>
                  </a:lnTo>
                  <a:lnTo>
                    <a:pt x="1319649" y="707835"/>
                  </a:lnTo>
                  <a:lnTo>
                    <a:pt x="1321307" y="660654"/>
                  </a:lnTo>
                  <a:lnTo>
                    <a:pt x="1319649" y="613472"/>
                  </a:lnTo>
                  <a:lnTo>
                    <a:pt x="1314747" y="567186"/>
                  </a:lnTo>
                  <a:lnTo>
                    <a:pt x="1306714" y="521907"/>
                  </a:lnTo>
                  <a:lnTo>
                    <a:pt x="1295661" y="477747"/>
                  </a:lnTo>
                  <a:lnTo>
                    <a:pt x="1281701" y="434818"/>
                  </a:lnTo>
                  <a:lnTo>
                    <a:pt x="1264945" y="393232"/>
                  </a:lnTo>
                  <a:lnTo>
                    <a:pt x="1245505" y="353100"/>
                  </a:lnTo>
                  <a:lnTo>
                    <a:pt x="1223493" y="314534"/>
                  </a:lnTo>
                  <a:lnTo>
                    <a:pt x="1199020" y="277645"/>
                  </a:lnTo>
                  <a:lnTo>
                    <a:pt x="1172199" y="242547"/>
                  </a:lnTo>
                  <a:lnTo>
                    <a:pt x="1143140" y="209350"/>
                  </a:lnTo>
                  <a:lnTo>
                    <a:pt x="1111957" y="178167"/>
                  </a:lnTo>
                  <a:lnTo>
                    <a:pt x="1078760" y="149108"/>
                  </a:lnTo>
                  <a:lnTo>
                    <a:pt x="1043662" y="122287"/>
                  </a:lnTo>
                  <a:lnTo>
                    <a:pt x="1006773" y="97814"/>
                  </a:lnTo>
                  <a:lnTo>
                    <a:pt x="968207" y="75802"/>
                  </a:lnTo>
                  <a:lnTo>
                    <a:pt x="928075" y="56362"/>
                  </a:lnTo>
                  <a:lnTo>
                    <a:pt x="886489" y="39606"/>
                  </a:lnTo>
                  <a:lnTo>
                    <a:pt x="843560" y="25646"/>
                  </a:lnTo>
                  <a:lnTo>
                    <a:pt x="799400" y="14593"/>
                  </a:lnTo>
                  <a:lnTo>
                    <a:pt x="754121" y="6560"/>
                  </a:lnTo>
                  <a:lnTo>
                    <a:pt x="707835" y="1658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776" y="3407409"/>
              <a:ext cx="644525" cy="226060"/>
            </a:xfrm>
            <a:custGeom>
              <a:avLst/>
              <a:gdLst/>
              <a:ahLst/>
              <a:cxnLst/>
              <a:rect l="l" t="t" r="r" b="b"/>
              <a:pathLst>
                <a:path w="644525" h="226060">
                  <a:moveTo>
                    <a:pt x="106045" y="0"/>
                  </a:moveTo>
                  <a:lnTo>
                    <a:pt x="61468" y="7747"/>
                  </a:lnTo>
                  <a:lnTo>
                    <a:pt x="28053" y="30368"/>
                  </a:lnTo>
                  <a:lnTo>
                    <a:pt x="7230" y="66069"/>
                  </a:lnTo>
                  <a:lnTo>
                    <a:pt x="0" y="112140"/>
                  </a:lnTo>
                  <a:lnTo>
                    <a:pt x="428" y="124213"/>
                  </a:lnTo>
                  <a:lnTo>
                    <a:pt x="10767" y="168052"/>
                  </a:lnTo>
                  <a:lnTo>
                    <a:pt x="34547" y="201152"/>
                  </a:lnTo>
                  <a:lnTo>
                    <a:pt x="71590" y="220944"/>
                  </a:lnTo>
                  <a:lnTo>
                    <a:pt x="106933" y="225551"/>
                  </a:lnTo>
                  <a:lnTo>
                    <a:pt x="119520" y="225047"/>
                  </a:lnTo>
                  <a:lnTo>
                    <a:pt x="162252" y="213098"/>
                  </a:lnTo>
                  <a:lnTo>
                    <a:pt x="189388" y="190500"/>
                  </a:lnTo>
                  <a:lnTo>
                    <a:pt x="97917" y="190500"/>
                  </a:lnTo>
                  <a:lnTo>
                    <a:pt x="89789" y="188849"/>
                  </a:lnTo>
                  <a:lnTo>
                    <a:pt x="58689" y="165423"/>
                  </a:lnTo>
                  <a:lnTo>
                    <a:pt x="45116" y="121239"/>
                  </a:lnTo>
                  <a:lnTo>
                    <a:pt x="44830" y="112140"/>
                  </a:lnTo>
                  <a:lnTo>
                    <a:pt x="45116" y="103137"/>
                  </a:lnTo>
                  <a:lnTo>
                    <a:pt x="55006" y="65452"/>
                  </a:lnTo>
                  <a:lnTo>
                    <a:pt x="89153" y="36702"/>
                  </a:lnTo>
                  <a:lnTo>
                    <a:pt x="97281" y="35051"/>
                  </a:lnTo>
                  <a:lnTo>
                    <a:pt x="189524" y="35051"/>
                  </a:lnTo>
                  <a:lnTo>
                    <a:pt x="185735" y="30352"/>
                  </a:lnTo>
                  <a:lnTo>
                    <a:pt x="151550" y="7715"/>
                  </a:lnTo>
                  <a:lnTo>
                    <a:pt x="122404" y="857"/>
                  </a:lnTo>
                  <a:lnTo>
                    <a:pt x="106045" y="0"/>
                  </a:lnTo>
                  <a:close/>
                </a:path>
                <a:path w="644525" h="226060">
                  <a:moveTo>
                    <a:pt x="189524" y="35051"/>
                  </a:moveTo>
                  <a:lnTo>
                    <a:pt x="106045" y="35051"/>
                  </a:lnTo>
                  <a:lnTo>
                    <a:pt x="115115" y="35621"/>
                  </a:lnTo>
                  <a:lnTo>
                    <a:pt x="123650" y="37322"/>
                  </a:lnTo>
                  <a:lnTo>
                    <a:pt x="156852" y="62374"/>
                  </a:lnTo>
                  <a:lnTo>
                    <a:pt x="168431" y="100544"/>
                  </a:lnTo>
                  <a:lnTo>
                    <a:pt x="168909" y="112140"/>
                  </a:lnTo>
                  <a:lnTo>
                    <a:pt x="168402" y="124213"/>
                  </a:lnTo>
                  <a:lnTo>
                    <a:pt x="155959" y="164095"/>
                  </a:lnTo>
                  <a:lnTo>
                    <a:pt x="122967" y="188340"/>
                  </a:lnTo>
                  <a:lnTo>
                    <a:pt x="106679" y="190500"/>
                  </a:lnTo>
                  <a:lnTo>
                    <a:pt x="189388" y="190500"/>
                  </a:lnTo>
                  <a:lnTo>
                    <a:pt x="209883" y="147829"/>
                  </a:lnTo>
                  <a:lnTo>
                    <a:pt x="213741" y="112522"/>
                  </a:lnTo>
                  <a:lnTo>
                    <a:pt x="212955" y="95926"/>
                  </a:lnTo>
                  <a:lnTo>
                    <a:pt x="210597" y="80438"/>
                  </a:lnTo>
                  <a:lnTo>
                    <a:pt x="206656" y="66039"/>
                  </a:lnTo>
                  <a:lnTo>
                    <a:pt x="201168" y="52831"/>
                  </a:lnTo>
                  <a:lnTo>
                    <a:pt x="194216" y="40880"/>
                  </a:lnTo>
                  <a:lnTo>
                    <a:pt x="189524" y="35051"/>
                  </a:lnTo>
                  <a:close/>
                </a:path>
                <a:path w="644525" h="226060">
                  <a:moveTo>
                    <a:pt x="503554" y="0"/>
                  </a:moveTo>
                  <a:lnTo>
                    <a:pt x="492125" y="0"/>
                  </a:lnTo>
                  <a:lnTo>
                    <a:pt x="487552" y="1650"/>
                  </a:lnTo>
                  <a:lnTo>
                    <a:pt x="483870" y="4952"/>
                  </a:lnTo>
                  <a:lnTo>
                    <a:pt x="480059" y="8254"/>
                  </a:lnTo>
                  <a:lnTo>
                    <a:pt x="478281" y="12064"/>
                  </a:lnTo>
                  <a:lnTo>
                    <a:pt x="478281" y="20192"/>
                  </a:lnTo>
                  <a:lnTo>
                    <a:pt x="479171" y="24511"/>
                  </a:lnTo>
                  <a:lnTo>
                    <a:pt x="481202" y="28955"/>
                  </a:lnTo>
                  <a:lnTo>
                    <a:pt x="483107" y="33274"/>
                  </a:lnTo>
                  <a:lnTo>
                    <a:pt x="486028" y="38607"/>
                  </a:lnTo>
                  <a:lnTo>
                    <a:pt x="489839" y="44703"/>
                  </a:lnTo>
                  <a:lnTo>
                    <a:pt x="530987" y="108203"/>
                  </a:lnTo>
                  <a:lnTo>
                    <a:pt x="482092" y="179450"/>
                  </a:lnTo>
                  <a:lnTo>
                    <a:pt x="477351" y="187122"/>
                  </a:lnTo>
                  <a:lnTo>
                    <a:pt x="473979" y="194151"/>
                  </a:lnTo>
                  <a:lnTo>
                    <a:pt x="471965" y="200560"/>
                  </a:lnTo>
                  <a:lnTo>
                    <a:pt x="471297" y="206375"/>
                  </a:lnTo>
                  <a:lnTo>
                    <a:pt x="471297" y="212597"/>
                  </a:lnTo>
                  <a:lnTo>
                    <a:pt x="473075" y="217423"/>
                  </a:lnTo>
                  <a:lnTo>
                    <a:pt x="476503" y="220725"/>
                  </a:lnTo>
                  <a:lnTo>
                    <a:pt x="480059" y="223900"/>
                  </a:lnTo>
                  <a:lnTo>
                    <a:pt x="484504" y="225551"/>
                  </a:lnTo>
                  <a:lnTo>
                    <a:pt x="493268" y="225551"/>
                  </a:lnTo>
                  <a:lnTo>
                    <a:pt x="496316" y="225044"/>
                  </a:lnTo>
                  <a:lnTo>
                    <a:pt x="498982" y="223900"/>
                  </a:lnTo>
                  <a:lnTo>
                    <a:pt x="501523" y="222884"/>
                  </a:lnTo>
                  <a:lnTo>
                    <a:pt x="503808" y="221360"/>
                  </a:lnTo>
                  <a:lnTo>
                    <a:pt x="505587" y="219456"/>
                  </a:lnTo>
                  <a:lnTo>
                    <a:pt x="507602" y="217423"/>
                  </a:lnTo>
                  <a:lnTo>
                    <a:pt x="509143" y="215645"/>
                  </a:lnTo>
                  <a:lnTo>
                    <a:pt x="510413" y="213613"/>
                  </a:lnTo>
                  <a:lnTo>
                    <a:pt x="511809" y="211708"/>
                  </a:lnTo>
                  <a:lnTo>
                    <a:pt x="514096" y="208279"/>
                  </a:lnTo>
                  <a:lnTo>
                    <a:pt x="517271" y="203200"/>
                  </a:lnTo>
                  <a:lnTo>
                    <a:pt x="558038" y="141097"/>
                  </a:lnTo>
                  <a:lnTo>
                    <a:pt x="607193" y="141097"/>
                  </a:lnTo>
                  <a:lnTo>
                    <a:pt x="585851" y="108203"/>
                  </a:lnTo>
                  <a:lnTo>
                    <a:pt x="605721" y="78486"/>
                  </a:lnTo>
                  <a:lnTo>
                    <a:pt x="558800" y="78486"/>
                  </a:lnTo>
                  <a:lnTo>
                    <a:pt x="526033" y="25526"/>
                  </a:lnTo>
                  <a:lnTo>
                    <a:pt x="519938" y="15748"/>
                  </a:lnTo>
                  <a:lnTo>
                    <a:pt x="515239" y="9016"/>
                  </a:lnTo>
                  <a:lnTo>
                    <a:pt x="511809" y="5334"/>
                  </a:lnTo>
                  <a:lnTo>
                    <a:pt x="508380" y="1777"/>
                  </a:lnTo>
                  <a:lnTo>
                    <a:pt x="503554" y="0"/>
                  </a:lnTo>
                  <a:close/>
                </a:path>
                <a:path w="644525" h="226060">
                  <a:moveTo>
                    <a:pt x="607193" y="141097"/>
                  </a:moveTo>
                  <a:lnTo>
                    <a:pt x="558038" y="141097"/>
                  </a:lnTo>
                  <a:lnTo>
                    <a:pt x="596392" y="201421"/>
                  </a:lnTo>
                  <a:lnTo>
                    <a:pt x="601218" y="208914"/>
                  </a:lnTo>
                  <a:lnTo>
                    <a:pt x="604647" y="213867"/>
                  </a:lnTo>
                  <a:lnTo>
                    <a:pt x="606425" y="216534"/>
                  </a:lnTo>
                  <a:lnTo>
                    <a:pt x="619759" y="225551"/>
                  </a:lnTo>
                  <a:lnTo>
                    <a:pt x="627760" y="225551"/>
                  </a:lnTo>
                  <a:lnTo>
                    <a:pt x="631317" y="224789"/>
                  </a:lnTo>
                  <a:lnTo>
                    <a:pt x="634365" y="223012"/>
                  </a:lnTo>
                  <a:lnTo>
                    <a:pt x="637413" y="221360"/>
                  </a:lnTo>
                  <a:lnTo>
                    <a:pt x="639826" y="219075"/>
                  </a:lnTo>
                  <a:lnTo>
                    <a:pt x="641476" y="216153"/>
                  </a:lnTo>
                  <a:lnTo>
                    <a:pt x="643254" y="213359"/>
                  </a:lnTo>
                  <a:lnTo>
                    <a:pt x="644017" y="210184"/>
                  </a:lnTo>
                  <a:lnTo>
                    <a:pt x="644017" y="202945"/>
                  </a:lnTo>
                  <a:lnTo>
                    <a:pt x="632078" y="179450"/>
                  </a:lnTo>
                  <a:lnTo>
                    <a:pt x="607193" y="141097"/>
                  </a:lnTo>
                  <a:close/>
                </a:path>
                <a:path w="644525" h="226060">
                  <a:moveTo>
                    <a:pt x="626999" y="0"/>
                  </a:moveTo>
                  <a:lnTo>
                    <a:pt x="618363" y="0"/>
                  </a:lnTo>
                  <a:lnTo>
                    <a:pt x="615696" y="507"/>
                  </a:lnTo>
                  <a:lnTo>
                    <a:pt x="596646" y="21081"/>
                  </a:lnTo>
                  <a:lnTo>
                    <a:pt x="558800" y="78486"/>
                  </a:lnTo>
                  <a:lnTo>
                    <a:pt x="605721" y="78486"/>
                  </a:lnTo>
                  <a:lnTo>
                    <a:pt x="628903" y="43814"/>
                  </a:lnTo>
                  <a:lnTo>
                    <a:pt x="633904" y="35748"/>
                  </a:lnTo>
                  <a:lnTo>
                    <a:pt x="637476" y="28527"/>
                  </a:lnTo>
                  <a:lnTo>
                    <a:pt x="639619" y="22187"/>
                  </a:lnTo>
                  <a:lnTo>
                    <a:pt x="640333" y="16763"/>
                  </a:lnTo>
                  <a:lnTo>
                    <a:pt x="640276" y="12064"/>
                  </a:lnTo>
                  <a:lnTo>
                    <a:pt x="638555" y="8254"/>
                  </a:lnTo>
                  <a:lnTo>
                    <a:pt x="635000" y="4952"/>
                  </a:lnTo>
                  <a:lnTo>
                    <a:pt x="631571" y="1650"/>
                  </a:lnTo>
                  <a:lnTo>
                    <a:pt x="626999" y="0"/>
                  </a:lnTo>
                  <a:close/>
                </a:path>
                <a:path w="644525" h="226060">
                  <a:moveTo>
                    <a:pt x="374650" y="0"/>
                  </a:moveTo>
                  <a:lnTo>
                    <a:pt x="363854" y="0"/>
                  </a:lnTo>
                  <a:lnTo>
                    <a:pt x="360045" y="1650"/>
                  </a:lnTo>
                  <a:lnTo>
                    <a:pt x="358013" y="5079"/>
                  </a:lnTo>
                  <a:lnTo>
                    <a:pt x="356107" y="8381"/>
                  </a:lnTo>
                  <a:lnTo>
                    <a:pt x="353949" y="14604"/>
                  </a:lnTo>
                  <a:lnTo>
                    <a:pt x="351790" y="23749"/>
                  </a:lnTo>
                  <a:lnTo>
                    <a:pt x="310260" y="195325"/>
                  </a:lnTo>
                  <a:lnTo>
                    <a:pt x="308228" y="204469"/>
                  </a:lnTo>
                  <a:lnTo>
                    <a:pt x="307340" y="210184"/>
                  </a:lnTo>
                  <a:lnTo>
                    <a:pt x="307340" y="221233"/>
                  </a:lnTo>
                  <a:lnTo>
                    <a:pt x="312293" y="225551"/>
                  </a:lnTo>
                  <a:lnTo>
                    <a:pt x="326517" y="225551"/>
                  </a:lnTo>
                  <a:lnTo>
                    <a:pt x="381889" y="30225"/>
                  </a:lnTo>
                  <a:lnTo>
                    <a:pt x="383921" y="21970"/>
                  </a:lnTo>
                  <a:lnTo>
                    <a:pt x="384937" y="16382"/>
                  </a:lnTo>
                  <a:lnTo>
                    <a:pt x="384937" y="9143"/>
                  </a:lnTo>
                  <a:lnTo>
                    <a:pt x="383667" y="5968"/>
                  </a:lnTo>
                  <a:lnTo>
                    <a:pt x="381000" y="3555"/>
                  </a:lnTo>
                  <a:lnTo>
                    <a:pt x="378459" y="1142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556" y="3423411"/>
              <a:ext cx="16217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69072" y="3407409"/>
              <a:ext cx="172720" cy="226060"/>
            </a:xfrm>
            <a:custGeom>
              <a:avLst/>
              <a:gdLst/>
              <a:ahLst/>
              <a:cxnLst/>
              <a:rect l="l" t="t" r="r" b="b"/>
              <a:pathLst>
                <a:path w="172720" h="226060">
                  <a:moveTo>
                    <a:pt x="26161" y="0"/>
                  </a:moveTo>
                  <a:lnTo>
                    <a:pt x="32257" y="0"/>
                  </a:lnTo>
                  <a:lnTo>
                    <a:pt x="37083" y="1777"/>
                  </a:lnTo>
                  <a:lnTo>
                    <a:pt x="87502" y="78486"/>
                  </a:lnTo>
                  <a:lnTo>
                    <a:pt x="122427" y="25526"/>
                  </a:lnTo>
                  <a:lnTo>
                    <a:pt x="125349" y="21081"/>
                  </a:lnTo>
                  <a:lnTo>
                    <a:pt x="127761" y="17272"/>
                  </a:lnTo>
                  <a:lnTo>
                    <a:pt x="129794" y="14097"/>
                  </a:lnTo>
                  <a:lnTo>
                    <a:pt x="147066" y="0"/>
                  </a:lnTo>
                  <a:lnTo>
                    <a:pt x="150113" y="0"/>
                  </a:lnTo>
                  <a:lnTo>
                    <a:pt x="155701" y="0"/>
                  </a:lnTo>
                  <a:lnTo>
                    <a:pt x="160274" y="1650"/>
                  </a:lnTo>
                  <a:lnTo>
                    <a:pt x="163702" y="4952"/>
                  </a:lnTo>
                  <a:lnTo>
                    <a:pt x="167258" y="8254"/>
                  </a:lnTo>
                  <a:lnTo>
                    <a:pt x="169036" y="12191"/>
                  </a:lnTo>
                  <a:lnTo>
                    <a:pt x="169036" y="16763"/>
                  </a:lnTo>
                  <a:lnTo>
                    <a:pt x="114553" y="108203"/>
                  </a:lnTo>
                  <a:lnTo>
                    <a:pt x="160781" y="179450"/>
                  </a:lnTo>
                  <a:lnTo>
                    <a:pt x="172720" y="202945"/>
                  </a:lnTo>
                  <a:lnTo>
                    <a:pt x="172720" y="206628"/>
                  </a:lnTo>
                  <a:lnTo>
                    <a:pt x="172720" y="210184"/>
                  </a:lnTo>
                  <a:lnTo>
                    <a:pt x="171957" y="213359"/>
                  </a:lnTo>
                  <a:lnTo>
                    <a:pt x="170179" y="216153"/>
                  </a:lnTo>
                  <a:lnTo>
                    <a:pt x="168528" y="219075"/>
                  </a:lnTo>
                  <a:lnTo>
                    <a:pt x="166116" y="221360"/>
                  </a:lnTo>
                  <a:lnTo>
                    <a:pt x="163068" y="223012"/>
                  </a:lnTo>
                  <a:lnTo>
                    <a:pt x="160020" y="224789"/>
                  </a:lnTo>
                  <a:lnTo>
                    <a:pt x="156463" y="225551"/>
                  </a:lnTo>
                  <a:lnTo>
                    <a:pt x="152653" y="225551"/>
                  </a:lnTo>
                  <a:lnTo>
                    <a:pt x="148462" y="225551"/>
                  </a:lnTo>
                  <a:lnTo>
                    <a:pt x="133350" y="213867"/>
                  </a:lnTo>
                  <a:lnTo>
                    <a:pt x="129921" y="208914"/>
                  </a:lnTo>
                  <a:lnTo>
                    <a:pt x="125095" y="201421"/>
                  </a:lnTo>
                  <a:lnTo>
                    <a:pt x="86741" y="141097"/>
                  </a:lnTo>
                  <a:lnTo>
                    <a:pt x="45974" y="203200"/>
                  </a:lnTo>
                  <a:lnTo>
                    <a:pt x="42799" y="208279"/>
                  </a:lnTo>
                  <a:lnTo>
                    <a:pt x="40512" y="211708"/>
                  </a:lnTo>
                  <a:lnTo>
                    <a:pt x="39116" y="213613"/>
                  </a:lnTo>
                  <a:lnTo>
                    <a:pt x="37846" y="215645"/>
                  </a:lnTo>
                  <a:lnTo>
                    <a:pt x="36195" y="217550"/>
                  </a:lnTo>
                  <a:lnTo>
                    <a:pt x="34290" y="219456"/>
                  </a:lnTo>
                  <a:lnTo>
                    <a:pt x="32511" y="221360"/>
                  </a:lnTo>
                  <a:lnTo>
                    <a:pt x="30225" y="222884"/>
                  </a:lnTo>
                  <a:lnTo>
                    <a:pt x="27685" y="223900"/>
                  </a:lnTo>
                  <a:lnTo>
                    <a:pt x="25019" y="225044"/>
                  </a:lnTo>
                  <a:lnTo>
                    <a:pt x="21971" y="225551"/>
                  </a:lnTo>
                  <a:lnTo>
                    <a:pt x="18542" y="225551"/>
                  </a:lnTo>
                  <a:lnTo>
                    <a:pt x="13207" y="225551"/>
                  </a:lnTo>
                  <a:lnTo>
                    <a:pt x="8762" y="223900"/>
                  </a:lnTo>
                  <a:lnTo>
                    <a:pt x="5206" y="220725"/>
                  </a:lnTo>
                  <a:lnTo>
                    <a:pt x="1777" y="217423"/>
                  </a:lnTo>
                  <a:lnTo>
                    <a:pt x="0" y="212597"/>
                  </a:lnTo>
                  <a:lnTo>
                    <a:pt x="0" y="206375"/>
                  </a:lnTo>
                  <a:lnTo>
                    <a:pt x="59690" y="108203"/>
                  </a:lnTo>
                  <a:lnTo>
                    <a:pt x="18542" y="44703"/>
                  </a:lnTo>
                  <a:lnTo>
                    <a:pt x="14731" y="38607"/>
                  </a:lnTo>
                  <a:lnTo>
                    <a:pt x="11810" y="33274"/>
                  </a:lnTo>
                  <a:lnTo>
                    <a:pt x="9905" y="28955"/>
                  </a:lnTo>
                  <a:lnTo>
                    <a:pt x="7874" y="24511"/>
                  </a:lnTo>
                  <a:lnTo>
                    <a:pt x="6984" y="20192"/>
                  </a:lnTo>
                  <a:lnTo>
                    <a:pt x="6984" y="16128"/>
                  </a:lnTo>
                  <a:lnTo>
                    <a:pt x="6984" y="12064"/>
                  </a:lnTo>
                  <a:lnTo>
                    <a:pt x="8762" y="8254"/>
                  </a:lnTo>
                  <a:lnTo>
                    <a:pt x="12573" y="4952"/>
                  </a:lnTo>
                  <a:lnTo>
                    <a:pt x="16255" y="1650"/>
                  </a:lnTo>
                  <a:lnTo>
                    <a:pt x="20827" y="0"/>
                  </a:lnTo>
                  <a:lnTo>
                    <a:pt x="2616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5116" y="3407409"/>
              <a:ext cx="78105" cy="226060"/>
            </a:xfrm>
            <a:custGeom>
              <a:avLst/>
              <a:gdLst/>
              <a:ahLst/>
              <a:cxnLst/>
              <a:rect l="l" t="t" r="r" b="b"/>
              <a:pathLst>
                <a:path w="78104" h="226060">
                  <a:moveTo>
                    <a:pt x="62356" y="0"/>
                  </a:moveTo>
                  <a:lnTo>
                    <a:pt x="67309" y="0"/>
                  </a:lnTo>
                  <a:lnTo>
                    <a:pt x="71119" y="1142"/>
                  </a:lnTo>
                  <a:lnTo>
                    <a:pt x="73659" y="3555"/>
                  </a:lnTo>
                  <a:lnTo>
                    <a:pt x="76326" y="5968"/>
                  </a:lnTo>
                  <a:lnTo>
                    <a:pt x="77597" y="9143"/>
                  </a:lnTo>
                  <a:lnTo>
                    <a:pt x="77597" y="13335"/>
                  </a:lnTo>
                  <a:lnTo>
                    <a:pt x="77597" y="16382"/>
                  </a:lnTo>
                  <a:lnTo>
                    <a:pt x="76580" y="21970"/>
                  </a:lnTo>
                  <a:lnTo>
                    <a:pt x="74549" y="30225"/>
                  </a:lnTo>
                  <a:lnTo>
                    <a:pt x="32892" y="201802"/>
                  </a:lnTo>
                  <a:lnTo>
                    <a:pt x="19176" y="225551"/>
                  </a:lnTo>
                  <a:lnTo>
                    <a:pt x="15112" y="225551"/>
                  </a:lnTo>
                  <a:lnTo>
                    <a:pt x="4952" y="225551"/>
                  </a:lnTo>
                  <a:lnTo>
                    <a:pt x="0" y="221233"/>
                  </a:lnTo>
                  <a:lnTo>
                    <a:pt x="0" y="212470"/>
                  </a:lnTo>
                  <a:lnTo>
                    <a:pt x="0" y="210184"/>
                  </a:lnTo>
                  <a:lnTo>
                    <a:pt x="888" y="204469"/>
                  </a:lnTo>
                  <a:lnTo>
                    <a:pt x="2920" y="195325"/>
                  </a:lnTo>
                  <a:lnTo>
                    <a:pt x="44450" y="23749"/>
                  </a:lnTo>
                  <a:lnTo>
                    <a:pt x="46608" y="14604"/>
                  </a:lnTo>
                  <a:lnTo>
                    <a:pt x="48767" y="8381"/>
                  </a:lnTo>
                  <a:lnTo>
                    <a:pt x="50673" y="5079"/>
                  </a:lnTo>
                  <a:lnTo>
                    <a:pt x="52704" y="1650"/>
                  </a:lnTo>
                  <a:lnTo>
                    <a:pt x="56514" y="0"/>
                  </a:lnTo>
                  <a:lnTo>
                    <a:pt x="6235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776" y="3407409"/>
              <a:ext cx="213995" cy="226060"/>
            </a:xfrm>
            <a:custGeom>
              <a:avLst/>
              <a:gdLst/>
              <a:ahLst/>
              <a:cxnLst/>
              <a:rect l="l" t="t" r="r" b="b"/>
              <a:pathLst>
                <a:path w="213995" h="226060">
                  <a:moveTo>
                    <a:pt x="106045" y="0"/>
                  </a:moveTo>
                  <a:lnTo>
                    <a:pt x="151550" y="7715"/>
                  </a:lnTo>
                  <a:lnTo>
                    <a:pt x="185753" y="30368"/>
                  </a:lnTo>
                  <a:lnTo>
                    <a:pt x="206668" y="66069"/>
                  </a:lnTo>
                  <a:lnTo>
                    <a:pt x="213741" y="112522"/>
                  </a:lnTo>
                  <a:lnTo>
                    <a:pt x="213312" y="124831"/>
                  </a:lnTo>
                  <a:lnTo>
                    <a:pt x="203025" y="168449"/>
                  </a:lnTo>
                  <a:lnTo>
                    <a:pt x="179068" y="201477"/>
                  </a:lnTo>
                  <a:lnTo>
                    <a:pt x="142313" y="221051"/>
                  </a:lnTo>
                  <a:lnTo>
                    <a:pt x="106933" y="225551"/>
                  </a:lnTo>
                  <a:lnTo>
                    <a:pt x="94501" y="225047"/>
                  </a:lnTo>
                  <a:lnTo>
                    <a:pt x="51415" y="212772"/>
                  </a:lnTo>
                  <a:lnTo>
                    <a:pt x="20966" y="186150"/>
                  </a:lnTo>
                  <a:lnTo>
                    <a:pt x="3857" y="147073"/>
                  </a:lnTo>
                  <a:lnTo>
                    <a:pt x="0" y="112140"/>
                  </a:lnTo>
                  <a:lnTo>
                    <a:pt x="452" y="99829"/>
                  </a:lnTo>
                  <a:lnTo>
                    <a:pt x="11243" y="55945"/>
                  </a:lnTo>
                  <a:lnTo>
                    <a:pt x="35304" y="23373"/>
                  </a:lnTo>
                  <a:lnTo>
                    <a:pt x="71612" y="4339"/>
                  </a:lnTo>
                  <a:lnTo>
                    <a:pt x="10604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402594" y="1681563"/>
            <a:ext cx="2398522" cy="1320165"/>
            <a:chOff x="2319527" y="2895600"/>
            <a:chExt cx="2398522" cy="1320165"/>
          </a:xfrm>
        </p:grpSpPr>
        <p:sp>
          <p:nvSpPr>
            <p:cNvPr id="33" name="object 33"/>
            <p:cNvSpPr/>
            <p:nvPr/>
          </p:nvSpPr>
          <p:spPr>
            <a:xfrm>
              <a:off x="2319527" y="2895600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5" h="1320164">
                  <a:moveTo>
                    <a:pt x="660654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1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4" y="1319783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8" y="659891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116458" y="0"/>
                  </a:moveTo>
                  <a:lnTo>
                    <a:pt x="19557" y="0"/>
                  </a:lnTo>
                  <a:lnTo>
                    <a:pt x="16510" y="507"/>
                  </a:lnTo>
                  <a:lnTo>
                    <a:pt x="0" y="20574"/>
                  </a:lnTo>
                  <a:lnTo>
                    <a:pt x="0" y="501141"/>
                  </a:lnTo>
                  <a:lnTo>
                    <a:pt x="19557" y="521842"/>
                  </a:lnTo>
                  <a:lnTo>
                    <a:pt x="118237" y="521842"/>
                  </a:lnTo>
                  <a:lnTo>
                    <a:pt x="120776" y="519810"/>
                  </a:lnTo>
                  <a:lnTo>
                    <a:pt x="122681" y="515873"/>
                  </a:lnTo>
                  <a:lnTo>
                    <a:pt x="124460" y="511936"/>
                  </a:lnTo>
                  <a:lnTo>
                    <a:pt x="125349" y="504951"/>
                  </a:lnTo>
                  <a:lnTo>
                    <a:pt x="125349" y="489838"/>
                  </a:lnTo>
                  <a:lnTo>
                    <a:pt x="69976" y="468248"/>
                  </a:lnTo>
                  <a:lnTo>
                    <a:pt x="69976" y="53593"/>
                  </a:lnTo>
                  <a:lnTo>
                    <a:pt x="118237" y="53593"/>
                  </a:lnTo>
                  <a:lnTo>
                    <a:pt x="120776" y="51688"/>
                  </a:lnTo>
                  <a:lnTo>
                    <a:pt x="122681" y="47751"/>
                  </a:lnTo>
                  <a:lnTo>
                    <a:pt x="124460" y="43941"/>
                  </a:lnTo>
                  <a:lnTo>
                    <a:pt x="125349" y="36956"/>
                  </a:lnTo>
                  <a:lnTo>
                    <a:pt x="125287" y="20574"/>
                  </a:lnTo>
                  <a:lnTo>
                    <a:pt x="125094" y="17399"/>
                  </a:lnTo>
                  <a:lnTo>
                    <a:pt x="124332" y="10667"/>
                  </a:lnTo>
                  <a:lnTo>
                    <a:pt x="123698" y="7874"/>
                  </a:lnTo>
                  <a:lnTo>
                    <a:pt x="122808" y="5841"/>
                  </a:lnTo>
                  <a:lnTo>
                    <a:pt x="121919" y="3682"/>
                  </a:lnTo>
                  <a:lnTo>
                    <a:pt x="120776" y="2286"/>
                  </a:lnTo>
                  <a:lnTo>
                    <a:pt x="117982" y="507"/>
                  </a:lnTo>
                  <a:lnTo>
                    <a:pt x="11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836" y="3338321"/>
              <a:ext cx="125730" cy="521970"/>
            </a:xfrm>
            <a:custGeom>
              <a:avLst/>
              <a:gdLst/>
              <a:ahLst/>
              <a:cxnLst/>
              <a:rect l="l" t="t" r="r" b="b"/>
              <a:pathLst>
                <a:path w="125730" h="521970">
                  <a:moveTo>
                    <a:pt x="22860" y="0"/>
                  </a:moveTo>
                  <a:lnTo>
                    <a:pt x="114935" y="0"/>
                  </a:lnTo>
                  <a:lnTo>
                    <a:pt x="116458" y="0"/>
                  </a:lnTo>
                  <a:lnTo>
                    <a:pt x="117982" y="507"/>
                  </a:lnTo>
                  <a:lnTo>
                    <a:pt x="119380" y="1397"/>
                  </a:lnTo>
                  <a:lnTo>
                    <a:pt x="120776" y="2286"/>
                  </a:lnTo>
                  <a:lnTo>
                    <a:pt x="121919" y="3682"/>
                  </a:lnTo>
                  <a:lnTo>
                    <a:pt x="122808" y="5841"/>
                  </a:lnTo>
                  <a:lnTo>
                    <a:pt x="123698" y="7874"/>
                  </a:lnTo>
                  <a:lnTo>
                    <a:pt x="124332" y="10667"/>
                  </a:lnTo>
                  <a:lnTo>
                    <a:pt x="124713" y="13969"/>
                  </a:lnTo>
                  <a:lnTo>
                    <a:pt x="125094" y="17399"/>
                  </a:lnTo>
                  <a:lnTo>
                    <a:pt x="125349" y="21589"/>
                  </a:lnTo>
                  <a:lnTo>
                    <a:pt x="125349" y="26797"/>
                  </a:lnTo>
                  <a:lnTo>
                    <a:pt x="125349" y="36956"/>
                  </a:lnTo>
                  <a:lnTo>
                    <a:pt x="124460" y="43941"/>
                  </a:lnTo>
                  <a:lnTo>
                    <a:pt x="122681" y="47751"/>
                  </a:lnTo>
                  <a:lnTo>
                    <a:pt x="120776" y="51688"/>
                  </a:lnTo>
                  <a:lnTo>
                    <a:pt x="118237" y="53593"/>
                  </a:lnTo>
                  <a:lnTo>
                    <a:pt x="114935" y="53593"/>
                  </a:lnTo>
                  <a:lnTo>
                    <a:pt x="69976" y="53593"/>
                  </a:lnTo>
                  <a:lnTo>
                    <a:pt x="69976" y="468248"/>
                  </a:lnTo>
                  <a:lnTo>
                    <a:pt x="114935" y="468248"/>
                  </a:lnTo>
                  <a:lnTo>
                    <a:pt x="116458" y="468248"/>
                  </a:lnTo>
                  <a:lnTo>
                    <a:pt x="124713" y="482219"/>
                  </a:lnTo>
                  <a:lnTo>
                    <a:pt x="125094" y="485647"/>
                  </a:lnTo>
                  <a:lnTo>
                    <a:pt x="125349" y="489838"/>
                  </a:lnTo>
                  <a:lnTo>
                    <a:pt x="125349" y="495045"/>
                  </a:lnTo>
                  <a:lnTo>
                    <a:pt x="125349" y="504951"/>
                  </a:lnTo>
                  <a:lnTo>
                    <a:pt x="124460" y="511936"/>
                  </a:lnTo>
                  <a:lnTo>
                    <a:pt x="122681" y="515873"/>
                  </a:lnTo>
                  <a:lnTo>
                    <a:pt x="120776" y="519810"/>
                  </a:lnTo>
                  <a:lnTo>
                    <a:pt x="118237" y="521842"/>
                  </a:lnTo>
                  <a:lnTo>
                    <a:pt x="114935" y="521842"/>
                  </a:lnTo>
                  <a:lnTo>
                    <a:pt x="22860" y="521842"/>
                  </a:lnTo>
                  <a:lnTo>
                    <a:pt x="19557" y="521842"/>
                  </a:lnTo>
                  <a:lnTo>
                    <a:pt x="16510" y="521334"/>
                  </a:lnTo>
                  <a:lnTo>
                    <a:pt x="0" y="501141"/>
                  </a:lnTo>
                  <a:lnTo>
                    <a:pt x="0" y="496823"/>
                  </a:lnTo>
                  <a:lnTo>
                    <a:pt x="0" y="24764"/>
                  </a:lnTo>
                  <a:lnTo>
                    <a:pt x="0" y="20574"/>
                  </a:lnTo>
                  <a:lnTo>
                    <a:pt x="635" y="16890"/>
                  </a:lnTo>
                  <a:lnTo>
                    <a:pt x="13715" y="1397"/>
                  </a:lnTo>
                  <a:lnTo>
                    <a:pt x="16510" y="507"/>
                  </a:lnTo>
                  <a:lnTo>
                    <a:pt x="19557" y="0"/>
                  </a:lnTo>
                  <a:lnTo>
                    <a:pt x="2286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6044" y="0"/>
                  </a:moveTo>
                  <a:lnTo>
                    <a:pt x="8762" y="0"/>
                  </a:lnTo>
                  <a:lnTo>
                    <a:pt x="7366" y="507"/>
                  </a:lnTo>
                  <a:lnTo>
                    <a:pt x="4825" y="2286"/>
                  </a:lnTo>
                  <a:lnTo>
                    <a:pt x="3682" y="3682"/>
                  </a:lnTo>
                  <a:lnTo>
                    <a:pt x="2793" y="5841"/>
                  </a:lnTo>
                  <a:lnTo>
                    <a:pt x="1905" y="7874"/>
                  </a:lnTo>
                  <a:lnTo>
                    <a:pt x="1269" y="10667"/>
                  </a:lnTo>
                  <a:lnTo>
                    <a:pt x="254" y="17399"/>
                  </a:lnTo>
                  <a:lnTo>
                    <a:pt x="61" y="20574"/>
                  </a:lnTo>
                  <a:lnTo>
                    <a:pt x="0" y="36956"/>
                  </a:lnTo>
                  <a:lnTo>
                    <a:pt x="888" y="43941"/>
                  </a:lnTo>
                  <a:lnTo>
                    <a:pt x="2667" y="47751"/>
                  </a:lnTo>
                  <a:lnTo>
                    <a:pt x="4444" y="51688"/>
                  </a:lnTo>
                  <a:lnTo>
                    <a:pt x="6985" y="53593"/>
                  </a:lnTo>
                  <a:lnTo>
                    <a:pt x="55625" y="53593"/>
                  </a:lnTo>
                  <a:lnTo>
                    <a:pt x="55625" y="468248"/>
                  </a:lnTo>
                  <a:lnTo>
                    <a:pt x="8762" y="468248"/>
                  </a:lnTo>
                  <a:lnTo>
                    <a:pt x="0" y="489838"/>
                  </a:lnTo>
                  <a:lnTo>
                    <a:pt x="0" y="504951"/>
                  </a:lnTo>
                  <a:lnTo>
                    <a:pt x="888" y="511936"/>
                  </a:lnTo>
                  <a:lnTo>
                    <a:pt x="4444" y="519810"/>
                  </a:lnTo>
                  <a:lnTo>
                    <a:pt x="6985" y="521842"/>
                  </a:lnTo>
                  <a:lnTo>
                    <a:pt x="106044" y="521842"/>
                  </a:lnTo>
                  <a:lnTo>
                    <a:pt x="125856" y="501141"/>
                  </a:lnTo>
                  <a:lnTo>
                    <a:pt x="125856" y="20574"/>
                  </a:lnTo>
                  <a:lnTo>
                    <a:pt x="125222" y="16890"/>
                  </a:lnTo>
                  <a:lnTo>
                    <a:pt x="122681" y="10540"/>
                  </a:lnTo>
                  <a:lnTo>
                    <a:pt x="121031" y="7874"/>
                  </a:lnTo>
                  <a:lnTo>
                    <a:pt x="118999" y="5841"/>
                  </a:lnTo>
                  <a:lnTo>
                    <a:pt x="117093" y="3682"/>
                  </a:lnTo>
                  <a:lnTo>
                    <a:pt x="114681" y="2286"/>
                  </a:lnTo>
                  <a:lnTo>
                    <a:pt x="109093" y="507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813" y="3338321"/>
              <a:ext cx="126364" cy="521970"/>
            </a:xfrm>
            <a:custGeom>
              <a:avLst/>
              <a:gdLst/>
              <a:ahLst/>
              <a:cxnLst/>
              <a:rect l="l" t="t" r="r" b="b"/>
              <a:pathLst>
                <a:path w="126364" h="521970">
                  <a:moveTo>
                    <a:pt x="10413" y="0"/>
                  </a:moveTo>
                  <a:lnTo>
                    <a:pt x="102616" y="0"/>
                  </a:lnTo>
                  <a:lnTo>
                    <a:pt x="106044" y="0"/>
                  </a:lnTo>
                  <a:lnTo>
                    <a:pt x="109093" y="507"/>
                  </a:lnTo>
                  <a:lnTo>
                    <a:pt x="111887" y="1397"/>
                  </a:lnTo>
                  <a:lnTo>
                    <a:pt x="114681" y="2286"/>
                  </a:lnTo>
                  <a:lnTo>
                    <a:pt x="117093" y="3682"/>
                  </a:lnTo>
                  <a:lnTo>
                    <a:pt x="118999" y="5841"/>
                  </a:lnTo>
                  <a:lnTo>
                    <a:pt x="121031" y="7874"/>
                  </a:lnTo>
                  <a:lnTo>
                    <a:pt x="122681" y="10540"/>
                  </a:lnTo>
                  <a:lnTo>
                    <a:pt x="123951" y="13715"/>
                  </a:lnTo>
                  <a:lnTo>
                    <a:pt x="125222" y="16890"/>
                  </a:lnTo>
                  <a:lnTo>
                    <a:pt x="125856" y="20574"/>
                  </a:lnTo>
                  <a:lnTo>
                    <a:pt x="125856" y="24764"/>
                  </a:lnTo>
                  <a:lnTo>
                    <a:pt x="125856" y="496823"/>
                  </a:lnTo>
                  <a:lnTo>
                    <a:pt x="125856" y="501141"/>
                  </a:lnTo>
                  <a:lnTo>
                    <a:pt x="125222" y="504951"/>
                  </a:lnTo>
                  <a:lnTo>
                    <a:pt x="123951" y="508126"/>
                  </a:lnTo>
                  <a:lnTo>
                    <a:pt x="122681" y="511301"/>
                  </a:lnTo>
                  <a:lnTo>
                    <a:pt x="121031" y="513841"/>
                  </a:lnTo>
                  <a:lnTo>
                    <a:pt x="118999" y="515873"/>
                  </a:lnTo>
                  <a:lnTo>
                    <a:pt x="117093" y="517778"/>
                  </a:lnTo>
                  <a:lnTo>
                    <a:pt x="114681" y="519302"/>
                  </a:lnTo>
                  <a:lnTo>
                    <a:pt x="111887" y="520319"/>
                  </a:lnTo>
                  <a:lnTo>
                    <a:pt x="109093" y="521334"/>
                  </a:lnTo>
                  <a:lnTo>
                    <a:pt x="106044" y="521842"/>
                  </a:lnTo>
                  <a:lnTo>
                    <a:pt x="102616" y="521842"/>
                  </a:lnTo>
                  <a:lnTo>
                    <a:pt x="10413" y="521842"/>
                  </a:lnTo>
                  <a:lnTo>
                    <a:pt x="6985" y="521842"/>
                  </a:lnTo>
                  <a:lnTo>
                    <a:pt x="4444" y="519810"/>
                  </a:lnTo>
                  <a:lnTo>
                    <a:pt x="2667" y="515873"/>
                  </a:lnTo>
                  <a:lnTo>
                    <a:pt x="888" y="511936"/>
                  </a:lnTo>
                  <a:lnTo>
                    <a:pt x="0" y="504951"/>
                  </a:lnTo>
                  <a:lnTo>
                    <a:pt x="0" y="495045"/>
                  </a:lnTo>
                  <a:lnTo>
                    <a:pt x="0" y="489838"/>
                  </a:lnTo>
                  <a:lnTo>
                    <a:pt x="254" y="485647"/>
                  </a:lnTo>
                  <a:lnTo>
                    <a:pt x="762" y="482219"/>
                  </a:lnTo>
                  <a:lnTo>
                    <a:pt x="1269" y="478789"/>
                  </a:lnTo>
                  <a:lnTo>
                    <a:pt x="8762" y="468248"/>
                  </a:lnTo>
                  <a:lnTo>
                    <a:pt x="10413" y="468248"/>
                  </a:lnTo>
                  <a:lnTo>
                    <a:pt x="55625" y="468248"/>
                  </a:lnTo>
                  <a:lnTo>
                    <a:pt x="55625" y="53593"/>
                  </a:lnTo>
                  <a:lnTo>
                    <a:pt x="10413" y="53593"/>
                  </a:lnTo>
                  <a:lnTo>
                    <a:pt x="6985" y="53593"/>
                  </a:lnTo>
                  <a:lnTo>
                    <a:pt x="4444" y="51688"/>
                  </a:lnTo>
                  <a:lnTo>
                    <a:pt x="2667" y="47751"/>
                  </a:lnTo>
                  <a:lnTo>
                    <a:pt x="888" y="43941"/>
                  </a:lnTo>
                  <a:lnTo>
                    <a:pt x="0" y="36956"/>
                  </a:lnTo>
                  <a:lnTo>
                    <a:pt x="0" y="26797"/>
                  </a:lnTo>
                  <a:lnTo>
                    <a:pt x="0" y="21589"/>
                  </a:lnTo>
                  <a:lnTo>
                    <a:pt x="2793" y="5841"/>
                  </a:lnTo>
                  <a:lnTo>
                    <a:pt x="3682" y="3682"/>
                  </a:lnTo>
                  <a:lnTo>
                    <a:pt x="4825" y="2286"/>
                  </a:lnTo>
                  <a:lnTo>
                    <a:pt x="6095" y="1397"/>
                  </a:lnTo>
                  <a:lnTo>
                    <a:pt x="7366" y="507"/>
                  </a:lnTo>
                  <a:lnTo>
                    <a:pt x="8762" y="0"/>
                  </a:lnTo>
                  <a:lnTo>
                    <a:pt x="10413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957954" y="3309366"/>
              <a:ext cx="76009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List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57" name="object 3"/>
          <p:cNvSpPr txBox="1"/>
          <p:nvPr/>
        </p:nvSpPr>
        <p:spPr>
          <a:xfrm>
            <a:off x="3884708" y="2857620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數值運算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6" name="object 3"/>
          <p:cNvSpPr txBox="1"/>
          <p:nvPr/>
        </p:nvSpPr>
        <p:spPr>
          <a:xfrm>
            <a:off x="4617801" y="4283188"/>
            <a:ext cx="27045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b="1" spc="150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邏輯運算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3667527" y="5343463"/>
            <a:ext cx="4457193" cy="1320165"/>
            <a:chOff x="6062718" y="938657"/>
            <a:chExt cx="4457193" cy="1320165"/>
          </a:xfrm>
        </p:grpSpPr>
        <p:sp>
          <p:nvSpPr>
            <p:cNvPr id="30" name="object 30"/>
            <p:cNvSpPr/>
            <p:nvPr/>
          </p:nvSpPr>
          <p:spPr>
            <a:xfrm>
              <a:off x="6062718" y="938657"/>
              <a:ext cx="1321435" cy="1320165"/>
            </a:xfrm>
            <a:custGeom>
              <a:avLst/>
              <a:gdLst/>
              <a:ahLst/>
              <a:cxnLst/>
              <a:rect l="l" t="t" r="r" b="b"/>
              <a:pathLst>
                <a:path w="1321434" h="1320164">
                  <a:moveTo>
                    <a:pt x="660653" y="0"/>
                  </a:moveTo>
                  <a:lnTo>
                    <a:pt x="613472" y="1656"/>
                  </a:lnTo>
                  <a:lnTo>
                    <a:pt x="567186" y="6552"/>
                  </a:lnTo>
                  <a:lnTo>
                    <a:pt x="521907" y="14575"/>
                  </a:lnTo>
                  <a:lnTo>
                    <a:pt x="477747" y="25613"/>
                  </a:lnTo>
                  <a:lnTo>
                    <a:pt x="434818" y="39556"/>
                  </a:lnTo>
                  <a:lnTo>
                    <a:pt x="393232" y="56291"/>
                  </a:lnTo>
                  <a:lnTo>
                    <a:pt x="353100" y="75707"/>
                  </a:lnTo>
                  <a:lnTo>
                    <a:pt x="314534" y="97692"/>
                  </a:lnTo>
                  <a:lnTo>
                    <a:pt x="277645" y="122135"/>
                  </a:lnTo>
                  <a:lnTo>
                    <a:pt x="242547" y="148924"/>
                  </a:lnTo>
                  <a:lnTo>
                    <a:pt x="209350" y="177947"/>
                  </a:lnTo>
                  <a:lnTo>
                    <a:pt x="178167" y="209093"/>
                  </a:lnTo>
                  <a:lnTo>
                    <a:pt x="149108" y="242251"/>
                  </a:lnTo>
                  <a:lnTo>
                    <a:pt x="122287" y="277308"/>
                  </a:lnTo>
                  <a:lnTo>
                    <a:pt x="97814" y="314153"/>
                  </a:lnTo>
                  <a:lnTo>
                    <a:pt x="75802" y="352675"/>
                  </a:lnTo>
                  <a:lnTo>
                    <a:pt x="56362" y="392761"/>
                  </a:lnTo>
                  <a:lnTo>
                    <a:pt x="39606" y="434301"/>
                  </a:lnTo>
                  <a:lnTo>
                    <a:pt x="25646" y="477182"/>
                  </a:lnTo>
                  <a:lnTo>
                    <a:pt x="14593" y="521293"/>
                  </a:lnTo>
                  <a:lnTo>
                    <a:pt x="6560" y="566523"/>
                  </a:lnTo>
                  <a:lnTo>
                    <a:pt x="1658" y="612760"/>
                  </a:lnTo>
                  <a:lnTo>
                    <a:pt x="0" y="659892"/>
                  </a:lnTo>
                  <a:lnTo>
                    <a:pt x="1658" y="707023"/>
                  </a:lnTo>
                  <a:lnTo>
                    <a:pt x="6560" y="753260"/>
                  </a:lnTo>
                  <a:lnTo>
                    <a:pt x="14593" y="798490"/>
                  </a:lnTo>
                  <a:lnTo>
                    <a:pt x="25646" y="842601"/>
                  </a:lnTo>
                  <a:lnTo>
                    <a:pt x="39606" y="885482"/>
                  </a:lnTo>
                  <a:lnTo>
                    <a:pt x="56362" y="927022"/>
                  </a:lnTo>
                  <a:lnTo>
                    <a:pt x="75802" y="967108"/>
                  </a:lnTo>
                  <a:lnTo>
                    <a:pt x="97814" y="1005630"/>
                  </a:lnTo>
                  <a:lnTo>
                    <a:pt x="122287" y="1042475"/>
                  </a:lnTo>
                  <a:lnTo>
                    <a:pt x="149108" y="1077532"/>
                  </a:lnTo>
                  <a:lnTo>
                    <a:pt x="178167" y="1110690"/>
                  </a:lnTo>
                  <a:lnTo>
                    <a:pt x="209350" y="1141836"/>
                  </a:lnTo>
                  <a:lnTo>
                    <a:pt x="242547" y="1170859"/>
                  </a:lnTo>
                  <a:lnTo>
                    <a:pt x="277645" y="1197648"/>
                  </a:lnTo>
                  <a:lnTo>
                    <a:pt x="314534" y="1222091"/>
                  </a:lnTo>
                  <a:lnTo>
                    <a:pt x="353100" y="1244076"/>
                  </a:lnTo>
                  <a:lnTo>
                    <a:pt x="393232" y="1263492"/>
                  </a:lnTo>
                  <a:lnTo>
                    <a:pt x="434818" y="1280227"/>
                  </a:lnTo>
                  <a:lnTo>
                    <a:pt x="477747" y="1294170"/>
                  </a:lnTo>
                  <a:lnTo>
                    <a:pt x="521907" y="1305208"/>
                  </a:lnTo>
                  <a:lnTo>
                    <a:pt x="567186" y="1313231"/>
                  </a:lnTo>
                  <a:lnTo>
                    <a:pt x="613472" y="1318127"/>
                  </a:lnTo>
                  <a:lnTo>
                    <a:pt x="660653" y="1319784"/>
                  </a:lnTo>
                  <a:lnTo>
                    <a:pt x="707835" y="1318127"/>
                  </a:lnTo>
                  <a:lnTo>
                    <a:pt x="754121" y="1313231"/>
                  </a:lnTo>
                  <a:lnTo>
                    <a:pt x="799400" y="1305208"/>
                  </a:lnTo>
                  <a:lnTo>
                    <a:pt x="843560" y="1294170"/>
                  </a:lnTo>
                  <a:lnTo>
                    <a:pt x="886489" y="1280227"/>
                  </a:lnTo>
                  <a:lnTo>
                    <a:pt x="928075" y="1263492"/>
                  </a:lnTo>
                  <a:lnTo>
                    <a:pt x="968207" y="1244076"/>
                  </a:lnTo>
                  <a:lnTo>
                    <a:pt x="1006773" y="1222091"/>
                  </a:lnTo>
                  <a:lnTo>
                    <a:pt x="1043662" y="1197648"/>
                  </a:lnTo>
                  <a:lnTo>
                    <a:pt x="1078760" y="1170859"/>
                  </a:lnTo>
                  <a:lnTo>
                    <a:pt x="1111957" y="1141836"/>
                  </a:lnTo>
                  <a:lnTo>
                    <a:pt x="1143140" y="1110690"/>
                  </a:lnTo>
                  <a:lnTo>
                    <a:pt x="1172199" y="1077532"/>
                  </a:lnTo>
                  <a:lnTo>
                    <a:pt x="1199020" y="1042475"/>
                  </a:lnTo>
                  <a:lnTo>
                    <a:pt x="1223493" y="1005630"/>
                  </a:lnTo>
                  <a:lnTo>
                    <a:pt x="1245505" y="967108"/>
                  </a:lnTo>
                  <a:lnTo>
                    <a:pt x="1264945" y="927022"/>
                  </a:lnTo>
                  <a:lnTo>
                    <a:pt x="1281701" y="885482"/>
                  </a:lnTo>
                  <a:lnTo>
                    <a:pt x="1295661" y="842601"/>
                  </a:lnTo>
                  <a:lnTo>
                    <a:pt x="1306714" y="798490"/>
                  </a:lnTo>
                  <a:lnTo>
                    <a:pt x="1314747" y="753260"/>
                  </a:lnTo>
                  <a:lnTo>
                    <a:pt x="1319649" y="707023"/>
                  </a:lnTo>
                  <a:lnTo>
                    <a:pt x="1321307" y="659892"/>
                  </a:lnTo>
                  <a:lnTo>
                    <a:pt x="1319649" y="612760"/>
                  </a:lnTo>
                  <a:lnTo>
                    <a:pt x="1314747" y="566523"/>
                  </a:lnTo>
                  <a:lnTo>
                    <a:pt x="1306714" y="521293"/>
                  </a:lnTo>
                  <a:lnTo>
                    <a:pt x="1295661" y="477182"/>
                  </a:lnTo>
                  <a:lnTo>
                    <a:pt x="1281701" y="434301"/>
                  </a:lnTo>
                  <a:lnTo>
                    <a:pt x="1264945" y="392761"/>
                  </a:lnTo>
                  <a:lnTo>
                    <a:pt x="1245505" y="352675"/>
                  </a:lnTo>
                  <a:lnTo>
                    <a:pt x="1223493" y="314153"/>
                  </a:lnTo>
                  <a:lnTo>
                    <a:pt x="1199020" y="277308"/>
                  </a:lnTo>
                  <a:lnTo>
                    <a:pt x="1172199" y="242251"/>
                  </a:lnTo>
                  <a:lnTo>
                    <a:pt x="1143140" y="209093"/>
                  </a:lnTo>
                  <a:lnTo>
                    <a:pt x="1111957" y="177947"/>
                  </a:lnTo>
                  <a:lnTo>
                    <a:pt x="1078760" y="148924"/>
                  </a:lnTo>
                  <a:lnTo>
                    <a:pt x="1043662" y="122135"/>
                  </a:lnTo>
                  <a:lnTo>
                    <a:pt x="1006773" y="97692"/>
                  </a:lnTo>
                  <a:lnTo>
                    <a:pt x="968207" y="75707"/>
                  </a:lnTo>
                  <a:lnTo>
                    <a:pt x="928075" y="56291"/>
                  </a:lnTo>
                  <a:lnTo>
                    <a:pt x="886489" y="39556"/>
                  </a:lnTo>
                  <a:lnTo>
                    <a:pt x="843560" y="25613"/>
                  </a:lnTo>
                  <a:lnTo>
                    <a:pt x="799400" y="14575"/>
                  </a:lnTo>
                  <a:lnTo>
                    <a:pt x="754121" y="6552"/>
                  </a:lnTo>
                  <a:lnTo>
                    <a:pt x="707835" y="1656"/>
                  </a:lnTo>
                  <a:lnTo>
                    <a:pt x="660653" y="0"/>
                  </a:lnTo>
                  <a:close/>
                </a:path>
              </a:pathLst>
            </a:custGeom>
            <a:solidFill>
              <a:srgbClr val="17405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3845" y="1010727"/>
              <a:ext cx="1059180" cy="1057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3"/>
            <p:cNvSpPr txBox="1"/>
            <p:nvPr/>
          </p:nvSpPr>
          <p:spPr>
            <a:xfrm>
              <a:off x="7815318" y="1353408"/>
              <a:ext cx="2704593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TW" sz="2400" b="1" kern="0" spc="240" dirty="0">
                  <a:solidFill>
                    <a:schemeClr val="accent1"/>
                  </a:solidFill>
                  <a:latin typeface="PT Sans" panose="020B0503020203020204" pitchFamily="34" charset="0"/>
                </a:rPr>
                <a:t>If - else</a:t>
              </a:r>
              <a:endParaRPr lang="en-US" altLang="zh-TW" sz="2400" b="1" kern="0" dirty="0">
                <a:solidFill>
                  <a:schemeClr val="accent1"/>
                </a:solidFill>
                <a:latin typeface="PT Sans" panose="020B0503020203020204" pitchFamily="34" charset="0"/>
              </a:endParaRPr>
            </a:p>
          </p:txBody>
        </p:sp>
      </p:grpSp>
      <p:sp>
        <p:nvSpPr>
          <p:cNvPr id="71" name="object 14"/>
          <p:cNvSpPr txBox="1"/>
          <p:nvPr/>
        </p:nvSpPr>
        <p:spPr>
          <a:xfrm>
            <a:off x="9321035" y="5023753"/>
            <a:ext cx="1588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chemeClr val="accent1"/>
                </a:solidFill>
                <a:latin typeface="PT Sans" panose="020B0503020203020204" pitchFamily="34" charset="0"/>
              </a:rPr>
              <a:t>Function</a:t>
            </a:r>
            <a:endParaRPr lang="en-US" altLang="zh-TW" sz="2400" b="1" kern="0" dirty="0">
              <a:solidFill>
                <a:schemeClr val="accent1"/>
              </a:solidFill>
              <a:latin typeface="PT Sans" panose="020B0503020203020204" pitchFamily="34" charset="0"/>
            </a:endParaRPr>
          </a:p>
        </p:txBody>
      </p:sp>
      <p:sp>
        <p:nvSpPr>
          <p:cNvPr id="76" name="投影片編號版面配置區 7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en-US" altLang="zh-TW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E7603DB-D127-F947-84B2-7035720AA6B2}"/>
              </a:ext>
            </a:extLst>
          </p:cNvPr>
          <p:cNvSpPr txBox="1"/>
          <p:nvPr/>
        </p:nvSpPr>
        <p:spPr>
          <a:xfrm>
            <a:off x="1584426" y="1089026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⍺β</a:t>
            </a:r>
            <a:r>
              <a:rPr kumimoji="1" lang="en-US" altLang="zh-TW" sz="4800" dirty="0" err="1">
                <a:solidFill>
                  <a:schemeClr val="bg1"/>
                </a:solidFill>
              </a:rPr>
              <a:t>γ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AAE5A6D-6514-6344-AFBB-E6EF0B0A522D}"/>
              </a:ext>
            </a:extLst>
          </p:cNvPr>
          <p:cNvSpPr/>
          <p:nvPr/>
        </p:nvSpPr>
        <p:spPr>
          <a:xfrm>
            <a:off x="7753559" y="4617693"/>
            <a:ext cx="1321436" cy="1321436"/>
          </a:xfrm>
          <a:prstGeom prst="ellipse">
            <a:avLst/>
          </a:prstGeom>
          <a:solidFill>
            <a:srgbClr val="174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      </a:t>
            </a:r>
            <a:endParaRPr kumimoji="1"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DD3276F-8962-254B-9724-65F6CDD98997}"/>
              </a:ext>
            </a:extLst>
          </p:cNvPr>
          <p:cNvSpPr txBox="1"/>
          <p:nvPr/>
        </p:nvSpPr>
        <p:spPr>
          <a:xfrm>
            <a:off x="7804351" y="4834884"/>
            <a:ext cx="13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solidFill>
                  <a:schemeClr val="bg1"/>
                </a:solidFill>
              </a:rPr>
              <a:t>def: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7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8;p16"/>
          <p:cNvSpPr txBox="1"/>
          <p:nvPr/>
        </p:nvSpPr>
        <p:spPr>
          <a:xfrm>
            <a:off x="1728055" y="2558562"/>
            <a:ext cx="8735891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alt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</a:t>
            </a:r>
            <a:r>
              <a:rPr lang="en-US" altLang="zh-TW" sz="1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6200" y="0"/>
            <a:ext cx="12115800" cy="2558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58;p16"/>
          <p:cNvSpPr txBox="1"/>
          <p:nvPr/>
        </p:nvSpPr>
        <p:spPr>
          <a:xfrm>
            <a:off x="685800" y="1542940"/>
            <a:ext cx="55354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 // % **</a:t>
            </a:r>
            <a:endParaRPr sz="1000" dirty="0"/>
          </a:p>
        </p:txBody>
      </p:sp>
      <p:sp>
        <p:nvSpPr>
          <p:cNvPr id="13" name="Google Shape;258;p16"/>
          <p:cNvSpPr txBox="1"/>
          <p:nvPr/>
        </p:nvSpPr>
        <p:spPr>
          <a:xfrm>
            <a:off x="8153400" y="1542940"/>
            <a:ext cx="16764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 dirty="0"/>
          </a:p>
        </p:txBody>
      </p:sp>
      <p:sp>
        <p:nvSpPr>
          <p:cNvPr id="2" name="矩形 1"/>
          <p:cNvSpPr/>
          <p:nvPr/>
        </p:nvSpPr>
        <p:spPr>
          <a:xfrm>
            <a:off x="2730270" y="1081275"/>
            <a:ext cx="14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四則運算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41477" y="1081274"/>
            <a:ext cx="90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zh-TW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11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結合四則運算與賦值</a:t>
            </a:r>
            <a:endParaRPr lang="en-US" altLang="zh-TW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27054"/>
              </p:ext>
            </p:extLst>
          </p:nvPr>
        </p:nvGraphicFramePr>
        <p:xfrm>
          <a:off x="3124200" y="2438400"/>
          <a:ext cx="5943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+= </a:t>
                      </a:r>
                      <a:r>
                        <a:rPr lang="es-ES" altLang="zh-TW" sz="2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等價於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03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6779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的四則運算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  <a:endParaRPr lang="en-US" sz="2400" b="1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Google Shape;294;p20"/>
          <p:cNvSpPr txBox="1"/>
          <p:nvPr/>
        </p:nvSpPr>
        <p:spPr>
          <a:xfrm>
            <a:off x="1219200" y="1380527"/>
            <a:ext cx="444011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0630"/>
              </p:ext>
            </p:extLst>
          </p:nvPr>
        </p:nvGraphicFramePr>
        <p:xfrm>
          <a:off x="3124200" y="2438400"/>
          <a:ext cx="5943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math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math.sqrt(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5.0 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 = math.log10(</a:t>
                      </a:r>
                      <a:r>
                        <a:rPr lang="es-E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lang="es-ES" altLang="zh-TW" sz="28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print(b)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2.0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altLang="zh-TW" sz="2400" b="1" kern="0" dirty="0">
              <a:solidFill>
                <a:srgbClr val="FFDA4A"/>
              </a:solidFill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198914" y="4224279"/>
            <a:ext cx="341311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將兩個變數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的值交換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3, y = 6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6, y = 3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961" t="2405" r="961" b="1406"/>
          <a:stretch/>
        </p:blipFill>
        <p:spPr>
          <a:xfrm>
            <a:off x="2209800" y="838200"/>
            <a:ext cx="77724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5AA3438-6093-1543-8311-07E149B72D89}"/>
              </a:ext>
            </a:extLst>
          </p:cNvPr>
          <p:cNvSpPr/>
          <p:nvPr/>
        </p:nvSpPr>
        <p:spPr>
          <a:xfrm>
            <a:off x="6172200" y="4224279"/>
            <a:ext cx="41857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稍微改變一下，順便改變一下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x, 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3, y = 6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6 ** 2, y = 3 * 8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80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en-US" sz="2400" b="1" kern="0" spc="60" dirty="0">
                <a:solidFill>
                  <a:srgbClr val="FFDA4A"/>
                </a:solidFill>
                <a:latin typeface="PT Sans" panose="020B0503020203020204" pitchFamily="34" charset="0"/>
              </a:rPr>
              <a:t>Practice</a:t>
            </a:r>
            <a:endParaRPr lang="en-US" sz="2400" b="1" kern="0" dirty="0">
              <a:latin typeface="PT Sans" panose="020B0503020203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群組 7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9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2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en-US" altLang="zh-TW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438400" y="1600200"/>
          <a:ext cx="6172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34416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800</a:t>
                      </a:r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lvl="0"/>
                      <a:endParaRPr lang="en-US" altLang="zh-TW" sz="28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% 47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 ** 5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</a:t>
                      </a:r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temp</a:t>
                      </a:r>
                    </a:p>
                    <a:p>
                      <a:pPr lvl="0"/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f"x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{x}"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f"y</a:t>
                      </a:r>
                      <a:r>
                        <a:rPr lang="en-US" altLang="zh-TW" sz="2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{y}"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3125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es-E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77000" y="2849880"/>
          <a:ext cx="4953001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9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320702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x, y = y ** 5, x % 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0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60378"/>
            <a:ext cx="46095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000" b="1" spc="150" dirty="0">
                <a:solidFill>
                  <a:srgbClr val="3774A7"/>
                </a:solidFill>
                <a:latin typeface="Cooper Black" panose="0208090404030B020404" pitchFamily="18" charset="0"/>
                <a:ea typeface="微軟正黑體" panose="020B0604030504040204" pitchFamily="34" charset="-120"/>
                <a:cs typeface="Arial"/>
              </a:rPr>
              <a:t>邏輯運算</a:t>
            </a:r>
            <a:endParaRPr sz="6000" b="1" dirty="0">
              <a:latin typeface="Cooper Black" panose="0208090404030B020404" pitchFamily="18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5692" y="2418805"/>
            <a:ext cx="3921103" cy="2020390"/>
            <a:chOff x="365692" y="2874915"/>
            <a:chExt cx="3921103" cy="2020390"/>
          </a:xfrm>
        </p:grpSpPr>
        <p:sp>
          <p:nvSpPr>
            <p:cNvPr id="2" name="甜甜圈 1"/>
            <p:cNvSpPr/>
            <p:nvPr/>
          </p:nvSpPr>
          <p:spPr>
            <a:xfrm>
              <a:off x="365692" y="3199310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平行四邊形 5"/>
            <p:cNvSpPr/>
            <p:nvPr/>
          </p:nvSpPr>
          <p:spPr>
            <a:xfrm>
              <a:off x="1768564" y="3198220"/>
              <a:ext cx="759413" cy="1372690"/>
            </a:xfrm>
            <a:prstGeom prst="parallelogram">
              <a:avLst>
                <a:gd name="adj" fmla="val 529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乘號 14"/>
            <p:cNvSpPr/>
            <p:nvPr/>
          </p:nvSpPr>
          <p:spPr>
            <a:xfrm>
              <a:off x="2266405" y="287491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70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布林代數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Boolean algebra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69881"/>
              </p:ext>
            </p:extLst>
          </p:nvPr>
        </p:nvGraphicFramePr>
        <p:xfrm>
          <a:off x="3124200" y="27432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5" name="Google Shape;310;g5d17052256_0_0"/>
          <p:cNvSpPr txBox="1">
            <a:spLocks noGrp="1"/>
          </p:cNvSpPr>
          <p:nvPr>
            <p:ph type="title"/>
          </p:nvPr>
        </p:nvSpPr>
        <p:spPr>
          <a:xfrm>
            <a:off x="3286760" y="1219200"/>
            <a:ext cx="5618480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T Sans" panose="020B0503020203020204" pitchFamily="34" charset="0"/>
              </a:rPr>
              <a:t>True  </a:t>
            </a:r>
            <a:r>
              <a:rPr lang="en-US" b="1" dirty="0">
                <a:solidFill>
                  <a:schemeClr val="tx1"/>
                </a:solidFill>
                <a:latin typeface="PT Sans" panose="020B0503020203020204" pitchFamily="34" charset="0"/>
              </a:rPr>
              <a:t>or</a:t>
            </a:r>
            <a:r>
              <a:rPr lang="en-US" b="1" dirty="0">
                <a:latin typeface="PT Sans" panose="020B0503020203020204" pitchFamily="34" charset="0"/>
              </a:rPr>
              <a:t>  </a:t>
            </a:r>
            <a:r>
              <a:rPr lang="en-US" b="1" dirty="0">
                <a:solidFill>
                  <a:srgbClr val="FFDA4A"/>
                </a:solidFill>
                <a:latin typeface="PT Sans" panose="020B0503020203020204" pitchFamily="34" charset="0"/>
              </a:rPr>
              <a:t>False</a:t>
            </a:r>
            <a:endParaRPr b="1" dirty="0">
              <a:solidFill>
                <a:srgbClr val="FFDA4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74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78395"/>
              </p:ext>
            </p:extLst>
          </p:nvPr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&gt;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81250" y="2157799"/>
            <a:ext cx="742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大於          小於         大於等於           小於等於 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92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24200" y="2895600"/>
          <a:ext cx="5943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!=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305300" y="99060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52900" y="215779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等於             不等於 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68806" y="5349945"/>
            <a:ext cx="10454388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 (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比較左右兩邊變數的值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不同，要特別小心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object 2"/>
          <p:cNvSpPr/>
          <p:nvPr/>
        </p:nvSpPr>
        <p:spPr>
          <a:xfrm>
            <a:off x="107862" y="147828"/>
            <a:ext cx="11918828" cy="648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4647600" cy="6858000"/>
          </a:xfrm>
          <a:custGeom>
            <a:avLst/>
            <a:gdLst/>
            <a:ahLst/>
            <a:cxnLst/>
            <a:rect l="l" t="t" r="r" b="b"/>
            <a:pathLst>
              <a:path w="4796155" h="6858000">
                <a:moveTo>
                  <a:pt x="0" y="6858000"/>
                </a:moveTo>
                <a:lnTo>
                  <a:pt x="4796028" y="6858000"/>
                </a:lnTo>
                <a:lnTo>
                  <a:pt x="47960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4053">
              <a:alpha val="90194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93800" y="1944700"/>
            <a:ext cx="3215971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Simple,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Arial"/>
                <a:cs typeface="Arial"/>
              </a:rPr>
              <a:t>intuitive</a:t>
            </a: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Amazing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b="1" spc="9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r>
              <a:rPr sz="24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5123" y="0"/>
                </a:moveTo>
                <a:lnTo>
                  <a:pt x="3644" y="0"/>
                </a:lnTo>
                <a:lnTo>
                  <a:pt x="0" y="3683"/>
                </a:lnTo>
                <a:lnTo>
                  <a:pt x="0" y="476377"/>
                </a:lnTo>
                <a:lnTo>
                  <a:pt x="3644" y="480060"/>
                </a:lnTo>
                <a:lnTo>
                  <a:pt x="45123" y="480060"/>
                </a:lnTo>
                <a:lnTo>
                  <a:pt x="48768" y="476377"/>
                </a:lnTo>
                <a:lnTo>
                  <a:pt x="48768" y="3683"/>
                </a:lnTo>
                <a:lnTo>
                  <a:pt x="45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97002" y="313181"/>
            <a:ext cx="48895" cy="480059"/>
          </a:xfrm>
          <a:custGeom>
            <a:avLst/>
            <a:gdLst/>
            <a:ahLst/>
            <a:cxnLst/>
            <a:rect l="l" t="t" r="r" b="b"/>
            <a:pathLst>
              <a:path w="48895" h="480059">
                <a:moveTo>
                  <a:pt x="48768" y="471932"/>
                </a:moveTo>
                <a:lnTo>
                  <a:pt x="48768" y="476377"/>
                </a:lnTo>
                <a:lnTo>
                  <a:pt x="45123" y="480060"/>
                </a:lnTo>
                <a:lnTo>
                  <a:pt x="40639" y="480060"/>
                </a:lnTo>
                <a:lnTo>
                  <a:pt x="8127" y="480060"/>
                </a:lnTo>
                <a:lnTo>
                  <a:pt x="3644" y="480060"/>
                </a:lnTo>
                <a:lnTo>
                  <a:pt x="0" y="476377"/>
                </a:lnTo>
                <a:lnTo>
                  <a:pt x="0" y="471932"/>
                </a:lnTo>
                <a:lnTo>
                  <a:pt x="0" y="8127"/>
                </a:lnTo>
                <a:lnTo>
                  <a:pt x="0" y="3683"/>
                </a:lnTo>
                <a:lnTo>
                  <a:pt x="3644" y="0"/>
                </a:lnTo>
                <a:lnTo>
                  <a:pt x="8127" y="0"/>
                </a:lnTo>
                <a:lnTo>
                  <a:pt x="40639" y="0"/>
                </a:lnTo>
                <a:lnTo>
                  <a:pt x="45123" y="0"/>
                </a:lnTo>
                <a:lnTo>
                  <a:pt x="48768" y="3683"/>
                </a:lnTo>
                <a:lnTo>
                  <a:pt x="48768" y="8127"/>
                </a:lnTo>
                <a:lnTo>
                  <a:pt x="48768" y="4719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1741" y="0"/>
                </a:moveTo>
                <a:lnTo>
                  <a:pt x="3746" y="0"/>
                </a:lnTo>
                <a:lnTo>
                  <a:pt x="0" y="3810"/>
                </a:lnTo>
                <a:lnTo>
                  <a:pt x="0" y="46482"/>
                </a:lnTo>
                <a:lnTo>
                  <a:pt x="3746" y="50292"/>
                </a:lnTo>
                <a:lnTo>
                  <a:pt x="471741" y="50292"/>
                </a:lnTo>
                <a:lnTo>
                  <a:pt x="475488" y="46482"/>
                </a:lnTo>
                <a:lnTo>
                  <a:pt x="475488" y="3810"/>
                </a:lnTo>
                <a:lnTo>
                  <a:pt x="471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397002" y="313181"/>
            <a:ext cx="475615" cy="50800"/>
          </a:xfrm>
          <a:custGeom>
            <a:avLst/>
            <a:gdLst/>
            <a:ahLst/>
            <a:cxnLst/>
            <a:rect l="l" t="t" r="r" b="b"/>
            <a:pathLst>
              <a:path w="475615" h="50800">
                <a:moveTo>
                  <a:pt x="475488" y="41910"/>
                </a:moveTo>
                <a:lnTo>
                  <a:pt x="475488" y="46482"/>
                </a:lnTo>
                <a:lnTo>
                  <a:pt x="471741" y="50292"/>
                </a:lnTo>
                <a:lnTo>
                  <a:pt x="467106" y="50292"/>
                </a:lnTo>
                <a:lnTo>
                  <a:pt x="8382" y="50292"/>
                </a:lnTo>
                <a:lnTo>
                  <a:pt x="3746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lnTo>
                  <a:pt x="0" y="3810"/>
                </a:lnTo>
                <a:lnTo>
                  <a:pt x="3746" y="0"/>
                </a:lnTo>
                <a:lnTo>
                  <a:pt x="8382" y="0"/>
                </a:lnTo>
                <a:lnTo>
                  <a:pt x="467106" y="0"/>
                </a:lnTo>
                <a:lnTo>
                  <a:pt x="471741" y="0"/>
                </a:lnTo>
                <a:lnTo>
                  <a:pt x="475488" y="3810"/>
                </a:lnTo>
                <a:lnTo>
                  <a:pt x="475488" y="8382"/>
                </a:lnTo>
                <a:lnTo>
                  <a:pt x="475488" y="4191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4312920" y="857250"/>
            <a:ext cx="0" cy="480059"/>
          </a:xfrm>
          <a:custGeom>
            <a:avLst/>
            <a:gdLst/>
            <a:ahLst/>
            <a:cxnLst/>
            <a:rect l="l" t="t" r="r" b="b"/>
            <a:pathLst>
              <a:path h="480059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72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4289297" y="857250"/>
            <a:ext cx="47625" cy="480059"/>
          </a:xfrm>
          <a:custGeom>
            <a:avLst/>
            <a:gdLst/>
            <a:ahLst/>
            <a:cxnLst/>
            <a:rect l="l" t="t" r="r" b="b"/>
            <a:pathLst>
              <a:path w="47625" h="480059">
                <a:moveTo>
                  <a:pt x="0" y="7874"/>
                </a:moveTo>
                <a:lnTo>
                  <a:pt x="0" y="3555"/>
                </a:lnTo>
                <a:lnTo>
                  <a:pt x="3555" y="0"/>
                </a:lnTo>
                <a:lnTo>
                  <a:pt x="7874" y="0"/>
                </a:lnTo>
                <a:lnTo>
                  <a:pt x="39369" y="0"/>
                </a:lnTo>
                <a:lnTo>
                  <a:pt x="43687" y="0"/>
                </a:lnTo>
                <a:lnTo>
                  <a:pt x="47243" y="3555"/>
                </a:lnTo>
                <a:lnTo>
                  <a:pt x="47243" y="7874"/>
                </a:lnTo>
                <a:lnTo>
                  <a:pt x="47243" y="472186"/>
                </a:lnTo>
                <a:lnTo>
                  <a:pt x="47243" y="476503"/>
                </a:lnTo>
                <a:lnTo>
                  <a:pt x="43687" y="480060"/>
                </a:lnTo>
                <a:lnTo>
                  <a:pt x="39369" y="480060"/>
                </a:lnTo>
                <a:lnTo>
                  <a:pt x="7874" y="480060"/>
                </a:lnTo>
                <a:lnTo>
                  <a:pt x="3555" y="480060"/>
                </a:lnTo>
                <a:lnTo>
                  <a:pt x="0" y="476503"/>
                </a:lnTo>
                <a:lnTo>
                  <a:pt x="0" y="472186"/>
                </a:lnTo>
                <a:lnTo>
                  <a:pt x="0" y="787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470154" y="0"/>
                </a:moveTo>
                <a:lnTo>
                  <a:pt x="3810" y="0"/>
                </a:lnTo>
                <a:lnTo>
                  <a:pt x="0" y="3810"/>
                </a:lnTo>
                <a:lnTo>
                  <a:pt x="0" y="46482"/>
                </a:lnTo>
                <a:lnTo>
                  <a:pt x="3810" y="50292"/>
                </a:lnTo>
                <a:lnTo>
                  <a:pt x="470154" y="50292"/>
                </a:lnTo>
                <a:lnTo>
                  <a:pt x="473963" y="46482"/>
                </a:lnTo>
                <a:lnTo>
                  <a:pt x="473963" y="3810"/>
                </a:lnTo>
                <a:lnTo>
                  <a:pt x="470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862578" y="1287017"/>
            <a:ext cx="474345" cy="50800"/>
          </a:xfrm>
          <a:custGeom>
            <a:avLst/>
            <a:gdLst/>
            <a:ahLst/>
            <a:cxnLst/>
            <a:rect l="l" t="t" r="r" b="b"/>
            <a:pathLst>
              <a:path w="474345" h="50800">
                <a:moveTo>
                  <a:pt x="0" y="8382"/>
                </a:moveTo>
                <a:lnTo>
                  <a:pt x="0" y="3810"/>
                </a:lnTo>
                <a:lnTo>
                  <a:pt x="3810" y="0"/>
                </a:lnTo>
                <a:lnTo>
                  <a:pt x="8382" y="0"/>
                </a:lnTo>
                <a:lnTo>
                  <a:pt x="465582" y="0"/>
                </a:lnTo>
                <a:lnTo>
                  <a:pt x="470154" y="0"/>
                </a:lnTo>
                <a:lnTo>
                  <a:pt x="473963" y="3810"/>
                </a:lnTo>
                <a:lnTo>
                  <a:pt x="473963" y="8382"/>
                </a:lnTo>
                <a:lnTo>
                  <a:pt x="473963" y="41910"/>
                </a:lnTo>
                <a:lnTo>
                  <a:pt x="473963" y="46482"/>
                </a:lnTo>
                <a:lnTo>
                  <a:pt x="470154" y="50292"/>
                </a:lnTo>
                <a:lnTo>
                  <a:pt x="465582" y="50292"/>
                </a:lnTo>
                <a:lnTo>
                  <a:pt x="8382" y="50292"/>
                </a:lnTo>
                <a:lnTo>
                  <a:pt x="3810" y="50292"/>
                </a:lnTo>
                <a:lnTo>
                  <a:pt x="0" y="46482"/>
                </a:lnTo>
                <a:lnTo>
                  <a:pt x="0" y="41910"/>
                </a:lnTo>
                <a:lnTo>
                  <a:pt x="0" y="838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>
            <a:spLocks noGrp="1"/>
          </p:cNvSpPr>
          <p:nvPr>
            <p:ph type="title"/>
          </p:nvPr>
        </p:nvSpPr>
        <p:spPr>
          <a:xfrm>
            <a:off x="646607" y="514603"/>
            <a:ext cx="3215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90" dirty="0">
                <a:solidFill>
                  <a:srgbClr val="FFFFFF"/>
                </a:solidFill>
              </a:rPr>
              <a:t>W</a:t>
            </a:r>
            <a:r>
              <a:rPr sz="3600" b="1" spc="220" dirty="0">
                <a:solidFill>
                  <a:srgbClr val="FFFFFF"/>
                </a:solidFill>
              </a:rPr>
              <a:t>h</a:t>
            </a:r>
            <a:r>
              <a:rPr sz="3600" b="1" spc="425" dirty="0">
                <a:solidFill>
                  <a:srgbClr val="FFFFFF"/>
                </a:solidFill>
              </a:rPr>
              <a:t>y</a:t>
            </a:r>
            <a:r>
              <a:rPr lang="en-US" sz="3600" b="1" spc="425" dirty="0">
                <a:solidFill>
                  <a:srgbClr val="FFFFFF"/>
                </a:solidFill>
              </a:rPr>
              <a:t> </a:t>
            </a:r>
            <a:r>
              <a:rPr lang="en-US" sz="3600" b="1" spc="425" dirty="0">
                <a:solidFill>
                  <a:schemeClr val="accent6"/>
                </a:solidFill>
              </a:rPr>
              <a:t>Python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764026" y="514603"/>
            <a:ext cx="24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b="1" dirty="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0900664" y="69214"/>
            <a:ext cx="735469" cy="63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2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4954209" y="938851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not</a:t>
            </a:r>
            <a:endParaRPr lang="zh-TW" altLang="en-US" sz="8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30</a:t>
            </a:fld>
            <a:endParaRPr lang="en-US" altLang="zh-TW"/>
          </a:p>
        </p:txBody>
      </p:sp>
      <p:sp>
        <p:nvSpPr>
          <p:cNvPr id="24" name="文字方塊 23"/>
          <p:cNvSpPr txBox="1"/>
          <p:nvPr/>
        </p:nvSpPr>
        <p:spPr>
          <a:xfrm>
            <a:off x="1890633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405274" y="210948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676900" y="213257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682583" y="937408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or</a:t>
            </a:r>
            <a:endParaRPr lang="zh-TW" altLang="en-US" sz="8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7942" y="942369"/>
            <a:ext cx="228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</a:t>
            </a:r>
            <a:endParaRPr lang="zh-TW" altLang="en-US" sz="88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97683"/>
              </p:ext>
            </p:extLst>
          </p:nvPr>
        </p:nvGraphicFramePr>
        <p:xfrm>
          <a:off x="307377" y="262262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and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9625"/>
              </p:ext>
            </p:extLst>
          </p:nvPr>
        </p:nvGraphicFramePr>
        <p:xfrm>
          <a:off x="7772400" y="2609977"/>
          <a:ext cx="4066149" cy="376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243389919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 or Y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7830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322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75435"/>
              </p:ext>
            </p:extLst>
          </p:nvPr>
        </p:nvGraphicFramePr>
        <p:xfrm>
          <a:off x="4717580" y="2662840"/>
          <a:ext cx="2710766" cy="2260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383">
                  <a:extLst>
                    <a:ext uri="{9D8B030D-6E8A-4147-A177-3AD203B41FA5}">
                      <a16:colId xmlns:a16="http://schemas.microsoft.com/office/drawing/2014/main" val="3689651036"/>
                    </a:ext>
                  </a:extLst>
                </a:gridCol>
                <a:gridCol w="1355383">
                  <a:extLst>
                    <a:ext uri="{9D8B030D-6E8A-4147-A177-3AD203B41FA5}">
                      <a16:colId xmlns:a16="http://schemas.microsoft.com/office/drawing/2014/main" val="615645401"/>
                    </a:ext>
                  </a:extLst>
                </a:gridCol>
              </a:tblGrid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not</a:t>
                      </a:r>
                      <a:r>
                        <a:rPr lang="en-US" altLang="zh-TW" sz="2800" b="1" baseline="0" dirty="0"/>
                        <a:t> X</a:t>
                      </a:r>
                      <a:endParaRPr lang="zh-TW" altLang="en-US" sz="2800" b="1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3793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6012"/>
                  </a:ext>
                </a:extLst>
              </a:tr>
              <a:tr h="7535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False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True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8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2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布林運算子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18574"/>
              </p:ext>
            </p:extLst>
          </p:nvPr>
        </p:nvGraphicFramePr>
        <p:xfrm>
          <a:off x="3124200" y="2338722"/>
          <a:ext cx="5943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zh-TW" alt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and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False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True</a:t>
                      </a:r>
                    </a:p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&gt; </a:t>
                      </a:r>
                      <a:r>
                        <a:rPr lang="es-E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 False</a:t>
                      </a:r>
                      <a:endParaRPr lang="es-ES" altLang="zh-TW" sz="2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125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b="1" kern="0" spc="2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邏輯運算</a:t>
            </a:r>
            <a:endParaRPr lang="en-US" altLang="zh-TW" sz="2400" b="1" kern="0" spc="2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6" name="投影片編號版面配置區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en-US" altLang="zh-TW"/>
          </a:p>
        </p:txBody>
      </p:sp>
      <p:sp>
        <p:nvSpPr>
          <p:cNvPr id="19" name="文字方塊 18"/>
          <p:cNvSpPr txBox="1"/>
          <p:nvPr/>
        </p:nvSpPr>
        <p:spPr>
          <a:xfrm>
            <a:off x="0" y="40386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and		or	not</a:t>
            </a:r>
            <a:endParaRPr lang="zh-TW" altLang="en-US" sz="8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62250" y="990600"/>
            <a:ext cx="666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&gt;</a:t>
            </a:r>
            <a:r>
              <a:rPr lang="zh-TW" altLang="en-US" sz="8800" dirty="0"/>
              <a:t>   </a:t>
            </a:r>
            <a:r>
              <a:rPr lang="en-US" altLang="zh-TW" sz="8800" dirty="0"/>
              <a:t>&lt;</a:t>
            </a:r>
            <a:r>
              <a:rPr lang="zh-TW" altLang="en-US" sz="8800" dirty="0"/>
              <a:t>   </a:t>
            </a:r>
            <a:r>
              <a:rPr lang="en-US" altLang="zh-TW" sz="8800" dirty="0"/>
              <a:t>&gt;=</a:t>
            </a:r>
            <a:r>
              <a:rPr lang="zh-TW" altLang="en-US" sz="8800" dirty="0"/>
              <a:t>   </a:t>
            </a:r>
            <a:r>
              <a:rPr lang="en-US" altLang="zh-TW" sz="8800" dirty="0"/>
              <a:t>&lt;=</a:t>
            </a:r>
            <a:endParaRPr lang="zh-TW" altLang="en-US" sz="8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05300" y="243715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/>
              <a:t>==</a:t>
            </a:r>
            <a:r>
              <a:rPr lang="zh-TW" altLang="en-US" sz="8800" dirty="0"/>
              <a:t>   </a:t>
            </a:r>
            <a:r>
              <a:rPr lang="en-US" altLang="zh-TW" sz="8800" dirty="0"/>
              <a:t>!=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5845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68590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If - Else</a:t>
            </a:r>
            <a:endParaRPr sz="7200" b="1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858195" y="1371600"/>
            <a:ext cx="3409700" cy="4114800"/>
            <a:chOff x="688225" y="1164333"/>
            <a:chExt cx="3749635" cy="4525032"/>
          </a:xfrm>
        </p:grpSpPr>
        <p:sp>
          <p:nvSpPr>
            <p:cNvPr id="2" name="甜甜圈 1"/>
            <p:cNvSpPr/>
            <p:nvPr/>
          </p:nvSpPr>
          <p:spPr>
            <a:xfrm>
              <a:off x="1617333" y="1164333"/>
              <a:ext cx="1371600" cy="1371600"/>
            </a:xfrm>
            <a:prstGeom prst="don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乘號 14"/>
            <p:cNvSpPr/>
            <p:nvPr/>
          </p:nvSpPr>
          <p:spPr>
            <a:xfrm>
              <a:off x="2417470" y="3668975"/>
              <a:ext cx="2020390" cy="2020390"/>
            </a:xfrm>
            <a:prstGeom prst="mathMultiply">
              <a:avLst>
                <a:gd name="adj1" fmla="val 1825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8225" y="4403953"/>
              <a:ext cx="1492800" cy="855443"/>
              <a:chOff x="1119195" y="4666743"/>
              <a:chExt cx="1492800" cy="855443"/>
            </a:xfrm>
          </p:grpSpPr>
          <p:sp>
            <p:nvSpPr>
              <p:cNvPr id="4" name="矩形 3"/>
              <p:cNvSpPr/>
              <p:nvPr/>
            </p:nvSpPr>
            <p:spPr>
              <a:xfrm rot="2714119">
                <a:off x="1709760" y="4145916"/>
                <a:ext cx="336311" cy="14681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18909538">
                <a:off x="1119195" y="4666743"/>
                <a:ext cx="336311" cy="855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1074417" y="2746709"/>
              <a:ext cx="2499365" cy="1043715"/>
              <a:chOff x="1074417" y="2746709"/>
              <a:chExt cx="2499365" cy="104371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074417" y="2746709"/>
                <a:ext cx="2499365" cy="710545"/>
                <a:chOff x="636833" y="2731981"/>
                <a:chExt cx="3374534" cy="71054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636833" y="3137726"/>
                  <a:ext cx="3374534" cy="304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 rot="5400000">
                  <a:off x="2024222" y="2826094"/>
                  <a:ext cx="599754" cy="41152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 rot="5400000">
                <a:off x="926940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5400000">
                <a:off x="3121504" y="3338147"/>
                <a:ext cx="599754" cy="304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849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34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43460"/>
              </p:ext>
            </p:extLst>
          </p:nvPr>
        </p:nvGraphicFramePr>
        <p:xfrm>
          <a:off x="3371850" y="26670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條件不成立時要做的事</a:t>
                      </a:r>
                      <a:endParaRPr lang="en-U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3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46331" y="514012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</a:p>
        </p:txBody>
      </p:sp>
      <p:sp>
        <p:nvSpPr>
          <p:cNvPr id="23" name="矩形 22"/>
          <p:cNvSpPr/>
          <p:nvPr/>
        </p:nvSpPr>
        <p:spPr>
          <a:xfrm>
            <a:off x="36963" y="4492642"/>
            <a:ext cx="7811637" cy="60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10000" y="4829228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7811637" cy="4492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注意縮排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371850" y="2895600"/>
          <a:ext cx="54483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people ==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"killed"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"die"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"QQ"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32363" y="1609107"/>
            <a:ext cx="6479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Python利用</a:t>
            </a:r>
            <a:r>
              <a:rPr lang="en-US" altLang="zh-TW" sz="32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表示語句塊的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924800" y="3276600"/>
            <a:ext cx="3048000" cy="842665"/>
            <a:chOff x="7924800" y="3276600"/>
            <a:chExt cx="3048000" cy="842665"/>
          </a:xfrm>
        </p:grpSpPr>
        <p:sp>
          <p:nvSpPr>
            <p:cNvPr id="16" name="文字方塊 15"/>
            <p:cNvSpPr txBox="1"/>
            <p:nvPr/>
          </p:nvSpPr>
          <p:spPr>
            <a:xfrm>
              <a:off x="8382000" y="36576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冒號也記得要打</a:t>
              </a:r>
            </a:p>
          </p:txBody>
        </p:sp>
        <p:sp>
          <p:nvSpPr>
            <p:cNvPr id="17" name="框架 16"/>
            <p:cNvSpPr/>
            <p:nvPr/>
          </p:nvSpPr>
          <p:spPr>
            <a:xfrm>
              <a:off x="7924800" y="3276600"/>
              <a:ext cx="304800" cy="685800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6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146"/>
              </p:ext>
            </p:extLst>
          </p:nvPr>
        </p:nvGraphicFramePr>
        <p:xfrm>
          <a:off x="838200" y="1524000"/>
          <a:ext cx="59245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35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5468815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"Positive"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num ==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"Zero"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print(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"Negative"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pic>
        <p:nvPicPr>
          <p:cNvPr id="14" name="Google Shape;400;g5d17052256_4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1119264"/>
            <a:ext cx="4742402" cy="474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536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更多層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-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en-US" altLang="zh-TW"/>
          </a:p>
        </p:txBody>
      </p:sp>
      <p:pic>
        <p:nvPicPr>
          <p:cNvPr id="14" name="Google Shape;416;g5d17052256_4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25" y="1073179"/>
            <a:ext cx="7151751" cy="52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/>
        </p:nvSpPr>
        <p:spPr>
          <a:xfrm>
            <a:off x="8382000" y="1219200"/>
            <a:ext cx="26670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注意可讀性</a:t>
            </a:r>
          </a:p>
        </p:txBody>
      </p:sp>
    </p:spTree>
    <p:extLst>
      <p:ext uri="{BB962C8B-B14F-4D97-AF65-F5344CB8AC3E}">
        <p14:creationId xmlns:p14="http://schemas.microsoft.com/office/powerpoint/2010/main" val="33513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–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0" spc="60" dirty="0" err="1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else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61722"/>
              </p:ext>
            </p:extLst>
          </p:nvPr>
        </p:nvGraphicFramePr>
        <p:xfrm>
          <a:off x="1600200" y="1600200"/>
          <a:ext cx="8724900" cy="449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13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184787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47102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money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spaghetti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lunch."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&gt;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a bread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lunch"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can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buy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nothing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  <a:tr h="567574">
                <a:tc>
                  <a:txBody>
                    <a:bodyPr/>
                    <a:lstStyle/>
                    <a:p>
                      <a:pPr algn="r"/>
                      <a:endParaRPr lang="en-US" altLang="zh-TW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73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9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901066" y="1143000"/>
            <a:ext cx="103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04900" y="1181292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遵循以下的規則，把他寫成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–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else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4900" y="2395679"/>
            <a:ext cx="9982200" cy="346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給定一個變數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，判斷是否中獎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，則沒有中獎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 ~ 80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之間，則贏得二獎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97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，則贏得頭獎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不屬於以上情況，則贏得三獎</a:t>
            </a:r>
            <a:endParaRPr lang="zh-TW" altLang="en-US" sz="28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4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object 3"/>
          <p:cNvSpPr txBox="1"/>
          <p:nvPr/>
        </p:nvSpPr>
        <p:spPr>
          <a:xfrm>
            <a:off x="7010401" y="4893559"/>
            <a:ext cx="381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4800" b="1" kern="0" spc="240" dirty="0">
                <a:solidFill>
                  <a:srgbClr val="0070C0"/>
                </a:solidFill>
                <a:latin typeface="PT Sans" panose="020B0503020203020204" pitchFamily="34" charset="0"/>
              </a:rPr>
              <a:t>Hello Python</a:t>
            </a:r>
            <a:endParaRPr lang="en-US" altLang="zh-TW" sz="4800" b="1" kern="0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0"/>
            <a:ext cx="3048000" cy="304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8EE6EF-D31A-6D4E-9D32-C026A9AC518C}"/>
              </a:ext>
            </a:extLst>
          </p:cNvPr>
          <p:cNvSpPr txBox="1"/>
          <p:nvPr/>
        </p:nvSpPr>
        <p:spPr>
          <a:xfrm>
            <a:off x="1257300" y="264417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9600" dirty="0">
                <a:solidFill>
                  <a:schemeClr val="bg1"/>
                </a:solidFill>
              </a:rPr>
              <a:t>⍺β</a:t>
            </a:r>
            <a:r>
              <a:rPr kumimoji="1" lang="en-US" altLang="zh-TW" sz="9600" dirty="0" err="1">
                <a:solidFill>
                  <a:schemeClr val="bg1"/>
                </a:solidFill>
              </a:rPr>
              <a:t>γ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5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if - else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en-US" altLang="zh-TW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817"/>
              </p:ext>
            </p:extLst>
          </p:nvPr>
        </p:nvGraphicFramePr>
        <p:xfrm>
          <a:off x="1524000" y="1187640"/>
          <a:ext cx="87249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8039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475672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import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random.randint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(0, 100)</a:t>
                      </a:r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s-ES" altLang="zh-TW" sz="2800" b="0" baseline="0" dirty="0">
                        <a:solidFill>
                          <a:srgbClr val="4F81BD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Lose!")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55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&lt; x &lt; </a:t>
                      </a:r>
                      <a:r>
                        <a:rPr lang="es-ES" altLang="zh-TW" sz="2800" b="0" baseline="0" dirty="0">
                          <a:solidFill>
                            <a:srgbClr val="4F81BD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second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elif</a:t>
                      </a:r>
                      <a:r>
                        <a:rPr lang="es-E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83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or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x == </a:t>
                      </a:r>
                      <a:r>
                        <a:rPr lang="es-ES" altLang="zh-TW" sz="2800" b="0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97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first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else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You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won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third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prize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!!"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2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807035"/>
            <a:ext cx="460959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80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List</a:t>
            </a:r>
            <a:endParaRPr sz="80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1851645"/>
            <a:ext cx="3352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 ]</a:t>
            </a:r>
            <a:endParaRPr lang="zh-TW" altLang="en-US" sz="199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6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19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31918"/>
              </p:ext>
            </p:extLst>
          </p:nvPr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3000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086600" y="3911379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整整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</a:t>
            </a:r>
          </a:p>
        </p:txBody>
      </p:sp>
    </p:spTree>
    <p:extLst>
      <p:ext uri="{BB962C8B-B14F-4D97-AF65-F5344CB8AC3E}">
        <p14:creationId xmlns:p14="http://schemas.microsoft.com/office/powerpoint/2010/main" val="70125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977266" y="1878539"/>
            <a:ext cx="102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讓你可以只用一個變數名稱，就儲存一群資料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819400" y="3199429"/>
            <a:ext cx="4960910" cy="2724150"/>
            <a:chOff x="2735290" y="3896128"/>
            <a:chExt cx="4960910" cy="27241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290" y="3896128"/>
              <a:ext cx="1905000" cy="2724150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4876800" y="4537508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這招厲害吧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en-US" altLang="zh-TW"/>
          </a:p>
        </p:txBody>
      </p:sp>
      <p:sp>
        <p:nvSpPr>
          <p:cNvPr id="16" name="Google Shape;474;p25"/>
          <p:cNvSpPr/>
          <p:nvPr/>
        </p:nvSpPr>
        <p:spPr>
          <a:xfrm>
            <a:off x="2280920" y="3270449"/>
            <a:ext cx="778256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 = []</a:t>
            </a:r>
            <a:endParaRPr sz="13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475;p25"/>
          <p:cNvSpPr/>
          <p:nvPr/>
        </p:nvSpPr>
        <p:spPr>
          <a:xfrm>
            <a:off x="914400" y="2019596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變數名稱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47800" y="3270448"/>
            <a:ext cx="2277900" cy="1704833"/>
            <a:chOff x="836140" y="1270000"/>
            <a:chExt cx="1592100" cy="2854960"/>
          </a:xfrm>
        </p:grpSpPr>
        <p:cxnSp>
          <p:nvCxnSpPr>
            <p:cNvPr id="24" name="Google Shape;477;p25"/>
            <p:cNvCxnSpPr/>
            <p:nvPr/>
          </p:nvCxnSpPr>
          <p:spPr>
            <a:xfrm>
              <a:off x="2194560" y="3449320"/>
              <a:ext cx="233680" cy="3251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5" name="群組 14"/>
            <p:cNvGrpSpPr/>
            <p:nvPr/>
          </p:nvGrpSpPr>
          <p:grpSpPr>
            <a:xfrm>
              <a:off x="836140" y="1270000"/>
              <a:ext cx="1592100" cy="2854960"/>
              <a:chOff x="836140" y="1270000"/>
              <a:chExt cx="1592100" cy="2854960"/>
            </a:xfrm>
          </p:grpSpPr>
          <p:sp>
            <p:nvSpPr>
              <p:cNvPr id="23" name="Google Shape;476;p25"/>
              <p:cNvSpPr/>
              <p:nvPr/>
            </p:nvSpPr>
            <p:spPr>
              <a:xfrm>
                <a:off x="836140" y="1270000"/>
                <a:ext cx="1592100" cy="2479040"/>
              </a:xfrm>
              <a:custGeom>
                <a:avLst/>
                <a:gdLst/>
                <a:ahLst/>
                <a:cxnLst/>
                <a:rect l="l" t="t" r="r" b="b"/>
                <a:pathLst>
                  <a:path w="1592100" h="1493520" extrusionOk="0">
                    <a:moveTo>
                      <a:pt x="891060" y="0"/>
                    </a:moveTo>
                    <a:cubicBezTo>
                      <a:pt x="395760" y="474980"/>
                      <a:pt x="-99540" y="949960"/>
                      <a:pt x="17300" y="1198880"/>
                    </a:cubicBezTo>
                    <a:cubicBezTo>
                      <a:pt x="134140" y="1447800"/>
                      <a:pt x="863120" y="1470660"/>
                      <a:pt x="1592100" y="1493520"/>
                    </a:cubicBezTo>
                  </a:path>
                </a:pathLst>
              </a:custGeom>
              <a:noFill/>
              <a:ln w="6985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" name="Google Shape;478;p25"/>
              <p:cNvCxnSpPr/>
              <p:nvPr/>
            </p:nvCxnSpPr>
            <p:spPr>
              <a:xfrm flipH="1">
                <a:off x="2194560" y="3749040"/>
                <a:ext cx="233680" cy="375920"/>
              </a:xfrm>
              <a:prstGeom prst="straightConnector1">
                <a:avLst/>
              </a:prstGeom>
              <a:noFill/>
              <a:ln w="69850" cap="flat" cmpd="sng">
                <a:solidFill>
                  <a:srgbClr val="2E75B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" name="Google Shape;479;p25"/>
          <p:cNvSpPr/>
          <p:nvPr/>
        </p:nvSpPr>
        <p:spPr>
          <a:xfrm>
            <a:off x="6588897" y="1653368"/>
            <a:ext cx="39827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中括號</a:t>
            </a:r>
            <a:endParaRPr sz="72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8229602" y="2865821"/>
            <a:ext cx="1600200" cy="2289606"/>
            <a:chOff x="9591042" y="1950719"/>
            <a:chExt cx="1854581" cy="3005886"/>
          </a:xfrm>
        </p:grpSpPr>
        <p:sp>
          <p:nvSpPr>
            <p:cNvPr id="27" name="Google Shape;480;p25"/>
            <p:cNvSpPr/>
            <p:nvPr/>
          </p:nvSpPr>
          <p:spPr>
            <a:xfrm>
              <a:off x="9591042" y="1950719"/>
              <a:ext cx="1854581" cy="2844799"/>
            </a:xfrm>
            <a:custGeom>
              <a:avLst/>
              <a:gdLst/>
              <a:ahLst/>
              <a:cxnLst/>
              <a:rect l="l" t="t" r="r" b="b"/>
              <a:pathLst>
                <a:path w="1854581" h="2844800" extrusionOk="0">
                  <a:moveTo>
                    <a:pt x="0" y="0"/>
                  </a:moveTo>
                  <a:cubicBezTo>
                    <a:pt x="886460" y="286173"/>
                    <a:pt x="1772920" y="572347"/>
                    <a:pt x="1849120" y="1046480"/>
                  </a:cubicBezTo>
                  <a:cubicBezTo>
                    <a:pt x="1925320" y="1520613"/>
                    <a:pt x="1191260" y="2182706"/>
                    <a:pt x="457200" y="2844800"/>
                  </a:cubicBezTo>
                </a:path>
              </a:pathLst>
            </a:custGeom>
            <a:noFill/>
            <a:ln w="6985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481;p25"/>
            <p:cNvCxnSpPr/>
            <p:nvPr/>
          </p:nvCxnSpPr>
          <p:spPr>
            <a:xfrm flipH="1">
              <a:off x="10017760" y="4323531"/>
              <a:ext cx="20320" cy="482149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482;p25"/>
            <p:cNvCxnSpPr/>
            <p:nvPr/>
          </p:nvCxnSpPr>
          <p:spPr>
            <a:xfrm>
              <a:off x="9997440" y="4783885"/>
              <a:ext cx="426720" cy="172720"/>
            </a:xfrm>
            <a:prstGeom prst="straightConnector1">
              <a:avLst/>
            </a:prstGeom>
            <a:noFill/>
            <a:ln w="698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52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19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如果今天要存下全電機營所有小隊員的身高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1872047"/>
          <a:ext cx="3733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75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56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89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68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67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64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189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450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52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中間略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member_1</a:t>
                      </a:r>
                      <a:r>
                        <a:rPr lang="en-U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70</a:t>
                      </a:r>
                      <a:endParaRPr lang="es-ES" altLang="zh-TW" sz="20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4674"/>
              </p:ext>
            </p:extLst>
          </p:nvPr>
        </p:nvGraphicFramePr>
        <p:xfrm>
          <a:off x="6172200" y="3657600"/>
          <a:ext cx="52578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member</a:t>
                      </a:r>
                      <a:r>
                        <a:rPr lang="zh-TW" altLang="en-US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= [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180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172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166 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..., </a:t>
                      </a:r>
                      <a:r>
                        <a:rPr lang="es-ES" altLang="zh-TW" sz="20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170</a:t>
                      </a:r>
                      <a:r>
                        <a:rPr lang="es-ES" altLang="zh-TW" sz="20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0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表示略</a:t>
                      </a:r>
                      <a:endParaRPr lang="es-ES" altLang="zh-TW" sz="20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1324515"/>
            <a:ext cx="9704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假如說要得到 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中第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個元素，就用 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xxx[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- 1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- 1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稱為 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828800" y="5034670"/>
            <a:ext cx="9704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也就是說，如果想取得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fruits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裡的第</a:t>
            </a:r>
            <a:r>
              <a:rPr lang="en-US" altLang="zh-TW" sz="2400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個元素，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4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是要用 </a:t>
            </a:r>
            <a:r>
              <a:rPr lang="en-US" altLang="zh-TW" sz="24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fruits[</a:t>
            </a:r>
            <a:r>
              <a:rPr lang="en-US" altLang="zh-TW" sz="24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en-US" altLang="zh-TW" sz="24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]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6292"/>
              </p:ext>
            </p:extLst>
          </p:nvPr>
        </p:nvGraphicFramePr>
        <p:xfrm>
          <a:off x="1828800" y="3361229"/>
          <a:ext cx="8301037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8" name="群組 17"/>
          <p:cNvGrpSpPr/>
          <p:nvPr/>
        </p:nvGrpSpPr>
        <p:grpSpPr>
          <a:xfrm>
            <a:off x="4469173" y="2383275"/>
            <a:ext cx="1219200" cy="907224"/>
            <a:chOff x="4604327" y="4419600"/>
            <a:chExt cx="1219200" cy="907224"/>
          </a:xfrm>
        </p:grpSpPr>
        <p:sp>
          <p:nvSpPr>
            <p:cNvPr id="24" name="文字方塊 2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fruits[0]</a:t>
              </a:r>
              <a:endParaRPr lang="zh-TW" altLang="en-US" dirty="0"/>
            </a:p>
          </p:txBody>
        </p:sp>
        <p:sp>
          <p:nvSpPr>
            <p:cNvPr id="25" name="向上箭號 2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284118" y="2389951"/>
            <a:ext cx="1219200" cy="907224"/>
            <a:chOff x="4604327" y="4419600"/>
            <a:chExt cx="1219200" cy="907224"/>
          </a:xfrm>
        </p:grpSpPr>
        <p:sp>
          <p:nvSpPr>
            <p:cNvPr id="31" name="文字方塊 30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fruits[1]</a:t>
              </a:r>
              <a:endParaRPr lang="zh-TW" altLang="en-US" dirty="0"/>
            </a:p>
          </p:txBody>
        </p:sp>
        <p:sp>
          <p:nvSpPr>
            <p:cNvPr id="32" name="向上箭號 31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341518" y="2383275"/>
            <a:ext cx="1219200" cy="907224"/>
            <a:chOff x="4604327" y="4419600"/>
            <a:chExt cx="1219200" cy="907224"/>
          </a:xfrm>
        </p:grpSpPr>
        <p:sp>
          <p:nvSpPr>
            <p:cNvPr id="34" name="文字方塊 33"/>
            <p:cNvSpPr txBox="1"/>
            <p:nvPr/>
          </p:nvSpPr>
          <p:spPr>
            <a:xfrm>
              <a:off x="4604327" y="4419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fruits[2]</a:t>
              </a:r>
              <a:endParaRPr lang="zh-TW" altLang="en-US" dirty="0"/>
            </a:p>
          </p:txBody>
        </p:sp>
        <p:sp>
          <p:nvSpPr>
            <p:cNvPr id="35" name="向上箭號 34"/>
            <p:cNvSpPr/>
            <p:nvPr/>
          </p:nvSpPr>
          <p:spPr>
            <a:xfrm flipV="1">
              <a:off x="5091545" y="4866536"/>
              <a:ext cx="244764" cy="460288"/>
            </a:xfrm>
            <a:prstGeom prst="upArrow">
              <a:avLst>
                <a:gd name="adj1" fmla="val 50000"/>
                <a:gd name="adj2" fmla="val 764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6287509" y="4081076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10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4562"/>
              </p:ext>
            </p:extLst>
          </p:nvPr>
        </p:nvGraphicFramePr>
        <p:xfrm>
          <a:off x="1890063" y="1752600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4567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apple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print(fruits[</a:t>
                      </a:r>
                      <a:r>
                        <a:rPr lang="es-ES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</a:t>
                      </a:r>
                      <a:r>
                        <a:rPr lang="es-ES" altLang="zh-TW" sz="2800" b="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cherry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023" y="4310265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print(fruits[</a:t>
            </a:r>
            <a:r>
              <a:rPr lang="es-ES" altLang="zh-TW" sz="2800" dirty="0">
                <a:solidFill>
                  <a:srgbClr val="3774A7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s-ES" altLang="zh-TW" sz="28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])</a:t>
            </a:r>
          </a:p>
          <a:p>
            <a:pPr lvl="0">
              <a:defRPr/>
            </a:pPr>
            <a:r>
              <a:rPr lang="es-E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## </a:t>
            </a:r>
            <a:r>
              <a:rPr lang="en-US" altLang="zh-TW" sz="2800" dirty="0" err="1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IndexError</a:t>
            </a:r>
            <a:r>
              <a:rPr lang="en-US" altLang="zh-TW" sz="2800" dirty="0">
                <a:solidFill>
                  <a:schemeClr val="accent2"/>
                </a:solidFill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: list index out of range</a:t>
            </a:r>
            <a:endParaRPr lang="es-ES" altLang="zh-TW" sz="2800" dirty="0">
              <a:solidFill>
                <a:schemeClr val="accent2"/>
              </a:solidFill>
              <a:latin typeface="Consolas" panose="020B0609020204030204" pitchFamily="49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5400" y="5798331"/>
            <a:ext cx="4837545" cy="523220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fruits[3]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不存在，所以會出錯</a:t>
            </a:r>
          </a:p>
        </p:txBody>
      </p:sp>
    </p:spTree>
    <p:extLst>
      <p:ext uri="{BB962C8B-B14F-4D97-AF65-F5344CB8AC3E}">
        <p14:creationId xmlns:p14="http://schemas.microsoft.com/office/powerpoint/2010/main" val="16866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676400" y="1416375"/>
            <a:ext cx="970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len</a:t>
            </a:r>
            <a:r>
              <a:rPr lang="en-US" altLang="zh-TW" sz="2800" b="1" i="0" u="none" strike="noStrike" cap="none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：</a:t>
            </a:r>
            <a:r>
              <a:rPr lang="zh-TW" altLang="en-US" sz="280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回傳 </a:t>
            </a:r>
            <a:r>
              <a:rPr lang="en-US" altLang="zh-TW" sz="280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list </a:t>
            </a:r>
            <a:r>
              <a:rPr lang="zh-TW" altLang="en-US" sz="280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onsolas"/>
                <a:sym typeface="Consolas"/>
              </a:rPr>
              <a:t>的長度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43732"/>
              </p:ext>
            </p:extLst>
          </p:nvPr>
        </p:nvGraphicFramePr>
        <p:xfrm>
          <a:off x="1945482" y="2971800"/>
          <a:ext cx="83010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print(len(fruits))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92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524000" y="12192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append()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從 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後面新增一個元素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29609"/>
              </p:ext>
            </p:extLst>
          </p:nvPr>
        </p:nvGraphicFramePr>
        <p:xfrm>
          <a:off x="2519363" y="2144898"/>
          <a:ext cx="715327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23456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[]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一個空的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endParaRPr lang="es-ES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fruits.append(</a:t>
                      </a:r>
                      <a:r>
                        <a:rPr lang="es-ES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</a:p>
                    <a:p>
                      <a:pPr lvl="0"/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s-E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["apple", "banana",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61" r="461" b="77290"/>
          <a:stretch/>
        </p:blipFill>
        <p:spPr>
          <a:xfrm>
            <a:off x="2514600" y="2209800"/>
            <a:ext cx="7162800" cy="1676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200400" y="15240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一點開會長這樣</a:t>
            </a:r>
          </a:p>
        </p:txBody>
      </p:sp>
    </p:spTree>
    <p:extLst>
      <p:ext uri="{BB962C8B-B14F-4D97-AF65-F5344CB8AC3E}">
        <p14:creationId xmlns:p14="http://schemas.microsoft.com/office/powerpoint/2010/main" val="2148769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1676400" y="1416375"/>
            <a:ext cx="9704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要改變 </a:t>
            </a:r>
            <a:r>
              <a:rPr lang="en-US" altLang="zh-TW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中的第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個元素的話，就用</a:t>
            </a:r>
          </a:p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xxx[</a:t>
            </a:r>
            <a:r>
              <a:rPr lang="en-US" altLang="zh-TW" sz="2800" b="1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- 1</a:t>
            </a:r>
            <a:r>
              <a:rPr lang="en-US" altLang="zh-TW" sz="2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] = </a:t>
            </a:r>
            <a:r>
              <a:rPr lang="en-US" altLang="zh-TW" sz="2800" b="1" i="0" u="none" strike="noStrike" cap="none" dirty="0" err="1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endParaRPr lang="en-US" altLang="zh-TW" sz="2800" b="1" i="0" u="none" strike="noStrike" cap="none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49591"/>
              </p:ext>
            </p:extLst>
          </p:nvPr>
        </p:nvGraphicFramePr>
        <p:xfrm>
          <a:off x="1945482" y="2971800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"apple"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"banana"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fruits[</a:t>
                      </a:r>
                      <a:r>
                        <a:rPr lang="fr-FR" altLang="zh-TW" sz="2800" b="0" baseline="0" dirty="0">
                          <a:solidFill>
                            <a:srgbClr val="3774A7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 =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"kiwi", "cherry"]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09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862966" y="1462541"/>
            <a:ext cx="10466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pop()</a:t>
            </a:r>
            <a:r>
              <a:rPr lang="zh-TW" altLang="en-US" sz="2800" b="1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要刪除 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中第 </a:t>
            </a:r>
            <a:r>
              <a:rPr lang="en-US" altLang="zh-TW" sz="2800" i="0" u="none" strike="noStrike" cap="none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個元素，可以用 </a:t>
            </a:r>
            <a:r>
              <a:rPr lang="en-US" altLang="zh-TW" sz="2800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dirty="0" err="1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- 1</a:t>
            </a:r>
            <a:r>
              <a:rPr lang="en-US" altLang="zh-TW" sz="2800" i="0" u="none" strike="noStrike" cap="none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en-US" altLang="zh-TW" sz="2800" dirty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buClr>
                <a:srgbClr val="000000"/>
              </a:buClr>
              <a:buSzPts val="3200"/>
            </a:pPr>
            <a:r>
              <a:rPr lang="zh-TW" altLang="en-US" sz="2800" dirty="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</a:t>
            </a:r>
            <a:r>
              <a:rPr lang="zh-TW" altLang="en-US" sz="2800" dirty="0">
                <a:latin typeface="Microsoft JhengHei"/>
                <a:ea typeface="Microsoft JhengHei"/>
                <a:cs typeface="Microsoft JhengHei"/>
                <a:sym typeface="Microsoft JhengHei"/>
              </a:rPr>
              <a:t>若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括號中沒有放入任何數字，那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是刪除</a:t>
            </a:r>
            <a:r>
              <a:rPr lang="zh-TW" altLang="en-US" sz="2800" i="0" u="none" strike="noStrike" cap="none" dirty="0">
                <a:solidFill>
                  <a:schemeClr val="accent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最後一個</a:t>
            </a:r>
            <a:r>
              <a:rPr lang="zh-TW" altLang="en-US" sz="2800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元素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6924"/>
              </p:ext>
            </p:extLst>
          </p:nvPr>
        </p:nvGraphicFramePr>
        <p:xfrm>
          <a:off x="1945482" y="2600683"/>
          <a:ext cx="830103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 = [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"grape"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"kiwi"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fr-FR" altLang="zh-TW" sz="28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"cherry"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fruits.pop(2) </a:t>
                      </a:r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index==2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["grape", "kiwi"]</a:t>
                      </a:r>
                    </a:p>
                    <a:p>
                      <a:pPr lvl="0"/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fruits.pop()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刪掉最後一個元素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print(fruits)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["grape"]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040582" y="519684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758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2057400" y="1634551"/>
            <a:ext cx="56101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len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(xxx)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xxx.append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sz="2800" b="1" i="0" u="none" strike="noStrike" cap="none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ooo</a:t>
            </a:r>
            <a:r>
              <a:rPr lang="en-US" altLang="zh-TW" sz="2800" b="1" i="0" u="none" strike="noStrike" cap="none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xxx[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] = www</a:t>
            </a:r>
            <a:endParaRPr lang="en-US" altLang="zh-TW" sz="2800" b="1" i="0" u="none" strike="noStrike" cap="none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SzPts val="3200"/>
            </a:pP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xxx.pop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( </a:t>
            </a:r>
            <a:r>
              <a:rPr lang="en-US" altLang="zh-TW" sz="2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 altLang="zh-TW" sz="2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00800" y="2933818"/>
            <a:ext cx="4495800" cy="646331"/>
          </a:xfrm>
          <a:prstGeom prst="rect">
            <a:avLst/>
          </a:prstGeom>
          <a:solidFill>
            <a:srgbClr val="FDF1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Lists start from 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20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28f7bda6_1_0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76" name="Google Shape;976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5d28f7bda6_1_0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g5d28f7bda6_1_0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79" name="Google Shape;979;g5d28f7bda6_1_0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5d28f7bda6_1_0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g5d28f7bda6_1_0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982" name="Google Shape;982;g5d28f7bda6_1_0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5d28f7bda6_1_0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4" name="Google Shape;984;g5d28f7bda6_1_0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graphicFrame>
        <p:nvGraphicFramePr>
          <p:cNvPr id="986" name="Google Shape;986;g5d28f7bda6_1_0"/>
          <p:cNvGraphicFramePr/>
          <p:nvPr>
            <p:extLst>
              <p:ext uri="{D42A27DB-BD31-4B8C-83A1-F6EECF244321}">
                <p14:modId xmlns:p14="http://schemas.microsoft.com/office/powerpoint/2010/main" val="2542327026"/>
              </p:ext>
            </p:extLst>
          </p:nvPr>
        </p:nvGraphicFramePr>
        <p:xfrm>
          <a:off x="1945519" y="3810000"/>
          <a:ext cx="8301025" cy="17983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123</a:t>
                      </a: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altLang="zh-TW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altLang="zh-TW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altLang="zh-TW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altLang="zh-TW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目標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zh-TW" alt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應該跟你們一樣目標是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NTUEE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7" name="Google Shape;987;g5d28f7bda6_1_0"/>
          <p:cNvSpPr txBox="1"/>
          <p:nvPr/>
        </p:nvSpPr>
        <p:spPr>
          <a:xfrm>
            <a:off x="6040582" y="519684"/>
            <a:ext cx="4495800" cy="646200"/>
          </a:xfrm>
          <a:prstGeom prst="rect">
            <a:avLst/>
          </a:prstGeom>
          <a:solidFill>
            <a:srgbClr val="FDF1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Lists start from </a:t>
            </a:r>
            <a:r>
              <a:rPr lang="en-US" sz="36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endParaRPr sz="3600"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" name="Google Shape;1003;g5d28f7bda6_1_17"/>
          <p:cNvSpPr txBox="1"/>
          <p:nvPr/>
        </p:nvSpPr>
        <p:spPr>
          <a:xfrm>
            <a:off x="862982" y="1312200"/>
            <a:ext cx="10466100" cy="21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"R"</a:t>
            </a:r>
            <a:r>
              <a:rPr lang="en-US" altLang="zh-TW" sz="2800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altLang="zh-TW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altLang="zh-TW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改成</a:t>
            </a:r>
            <a:r>
              <a:rPr lang="en-US" sz="2800" b="1" dirty="0">
                <a:solidFill>
                  <a:srgbClr val="3774A7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2800" b="1" dirty="0">
              <a:solidFill>
                <a:srgbClr val="3774A7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camp = [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"U"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800" dirty="0">
                <a:solidFill>
                  <a:srgbClr val="E36C09"/>
                </a:solidFill>
                <a:latin typeface="Consolas"/>
                <a:ea typeface="Consolas"/>
                <a:cs typeface="Consolas"/>
                <a:sym typeface="Consolas"/>
              </a:rPr>
              <a:t> "E"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6397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d28f7bda6_1_17"/>
          <p:cNvSpPr txBox="1"/>
          <p:nvPr/>
        </p:nvSpPr>
        <p:spPr>
          <a:xfrm>
            <a:off x="436880" y="143078"/>
            <a:ext cx="4135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solidFill>
                  <a:srgbClr val="0070C0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List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994" name="Google Shape;994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5d28f7bda6_1_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 extrusionOk="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noFill/>
          <a:ln w="38100" cap="flat" cmpd="sng">
            <a:solidFill>
              <a:srgbClr val="377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6" name="Google Shape;996;g5d28f7bda6_1_17"/>
          <p:cNvGrpSpPr/>
          <p:nvPr/>
        </p:nvGrpSpPr>
        <p:grpSpPr>
          <a:xfrm>
            <a:off x="11228069" y="5944361"/>
            <a:ext cx="746761" cy="754887"/>
            <a:chOff x="11228069" y="5944361"/>
            <a:chExt cx="746761" cy="754887"/>
          </a:xfrm>
        </p:grpSpPr>
        <p:sp>
          <p:nvSpPr>
            <p:cNvPr id="997" name="Google Shape;997;g5d28f7bda6_1_17"/>
            <p:cNvSpPr/>
            <p:nvPr/>
          </p:nvSpPr>
          <p:spPr>
            <a:xfrm>
              <a:off x="11898630" y="5944361"/>
              <a:ext cx="76200" cy="754379"/>
            </a:xfrm>
            <a:custGeom>
              <a:avLst/>
              <a:gdLst/>
              <a:ahLst/>
              <a:cxnLst/>
              <a:rect l="l" t="t" r="r" b="b"/>
              <a:pathLst>
                <a:path w="76200" h="754379" extrusionOk="0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5d28f7bda6_1_17"/>
            <p:cNvSpPr/>
            <p:nvPr/>
          </p:nvSpPr>
          <p:spPr>
            <a:xfrm>
              <a:off x="11228069" y="6617969"/>
              <a:ext cx="746759" cy="81279"/>
            </a:xfrm>
            <a:custGeom>
              <a:avLst/>
              <a:gdLst/>
              <a:ahLst/>
              <a:cxnLst/>
              <a:rect l="l" t="t" r="r" b="b"/>
              <a:pathLst>
                <a:path w="746759" h="81279" extrusionOk="0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g5d28f7bda6_1_17"/>
            <p:cNvGrpSpPr/>
            <p:nvPr/>
          </p:nvGrpSpPr>
          <p:grpSpPr>
            <a:xfrm>
              <a:off x="11228069" y="5944361"/>
              <a:ext cx="746761" cy="754887"/>
              <a:chOff x="11228069" y="5944361"/>
              <a:chExt cx="746761" cy="754887"/>
            </a:xfrm>
          </p:grpSpPr>
          <p:sp>
            <p:nvSpPr>
              <p:cNvPr id="1000" name="Google Shape;1000;g5d28f7bda6_1_17"/>
              <p:cNvSpPr/>
              <p:nvPr/>
            </p:nvSpPr>
            <p:spPr>
              <a:xfrm>
                <a:off x="11898630" y="5944361"/>
                <a:ext cx="76200" cy="754379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 extrusionOk="0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5d28f7bda6_1_17"/>
              <p:cNvSpPr/>
              <p:nvPr/>
            </p:nvSpPr>
            <p:spPr>
              <a:xfrm>
                <a:off x="11228069" y="6617969"/>
                <a:ext cx="746759" cy="81279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 extrusionOk="0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3774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5d28f7bda6_1_17"/>
          <p:cNvSpPr txBox="1">
            <a:spLocks noGrp="1"/>
          </p:cNvSpPr>
          <p:nvPr>
            <p:ph type="sldNum" idx="12"/>
          </p:nvPr>
        </p:nvSpPr>
        <p:spPr>
          <a:xfrm>
            <a:off x="76200" y="6394104"/>
            <a:ext cx="53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1004" name="Google Shape;1004;g5d28f7bda6_1_17"/>
          <p:cNvGraphicFramePr/>
          <p:nvPr>
            <p:extLst>
              <p:ext uri="{D42A27DB-BD31-4B8C-83A1-F6EECF244321}">
                <p14:modId xmlns:p14="http://schemas.microsoft.com/office/powerpoint/2010/main" val="2213363183"/>
              </p:ext>
            </p:extLst>
          </p:nvPr>
        </p:nvGraphicFramePr>
        <p:xfrm>
          <a:off x="1945488" y="2209800"/>
          <a:ext cx="8301025" cy="3505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none" strike="noStrike" cap="none" dirty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2800" b="0" u="none" strike="noStrike" cap="none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2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3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4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5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b="0" dirty="0">
                          <a:solidFill>
                            <a:srgbClr val="7F7F7F"/>
                          </a:solidFill>
                        </a:rPr>
                        <a:t>78</a:t>
                      </a:r>
                      <a:endParaRPr sz="2800" b="0" dirty="0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 = [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"U"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"R"</a:t>
                      </a:r>
                      <a:r>
                        <a:rPr lang="en-US" sz="2800" b="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 sz="2800" b="0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"E"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camp.pop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dirty="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camp.append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800" b="0" i="0" u="none" strike="noStrike" cap="none" dirty="0">
                          <a:solidFill>
                            <a:srgbClr val="E36C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"E"</a:t>
                      </a:r>
                      <a:r>
                        <a:rPr lang="en-US" sz="2800" b="0" i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800" b="0" i="0" u="none" strike="noStrike" cap="none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8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print(camp)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output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altLang="zh-TW" sz="28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["N", "T", "U", "E", "E"]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15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096000" y="2939128"/>
            <a:ext cx="46095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altLang="zh-TW" sz="7200" b="1" spc="15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  <a:cs typeface="Arial"/>
              </a:rPr>
              <a:t>Loop</a:t>
            </a:r>
            <a:endParaRPr sz="7200" b="1" dirty="0">
              <a:latin typeface="PT Sans" panose="020B0503020203020204" pitchFamily="34" charset="0"/>
              <a:ea typeface="微軟正黑體" panose="020B0604030504040204" pitchFamily="34" charset="-120"/>
              <a:cs typeface="Arial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23900" y="1758263"/>
            <a:ext cx="3200400" cy="3341475"/>
            <a:chOff x="628420" y="1506066"/>
            <a:chExt cx="3200400" cy="3341475"/>
          </a:xfrm>
          <a:solidFill>
            <a:srgbClr val="FFFFFF"/>
          </a:solidFill>
        </p:grpSpPr>
        <p:sp>
          <p:nvSpPr>
            <p:cNvPr id="5" name="圓形箭號 4"/>
            <p:cNvSpPr/>
            <p:nvPr/>
          </p:nvSpPr>
          <p:spPr>
            <a:xfrm>
              <a:off x="628420" y="1506066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箭號 17"/>
            <p:cNvSpPr/>
            <p:nvPr/>
          </p:nvSpPr>
          <p:spPr>
            <a:xfrm flipH="1" flipV="1">
              <a:off x="628420" y="1647141"/>
              <a:ext cx="3200400" cy="3200400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31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56</a:t>
            </a:fld>
            <a:endParaRPr lang="en-US" altLang="zh-TW"/>
          </a:p>
        </p:txBody>
      </p:sp>
      <p:pic>
        <p:nvPicPr>
          <p:cNvPr id="16" name="Google Shape;5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562" y="1347609"/>
            <a:ext cx="5894875" cy="460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564;p35"/>
          <p:cNvSpPr txBox="1"/>
          <p:nvPr/>
        </p:nvSpPr>
        <p:spPr>
          <a:xfrm>
            <a:off x="7783591" y="1459855"/>
            <a:ext cx="3570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總之我們稱它為「迴圈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」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5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57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590800" y="1850315"/>
            <a:ext cx="4106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endParaRPr sz="3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72;p36"/>
          <p:cNvSpPr txBox="1"/>
          <p:nvPr/>
        </p:nvSpPr>
        <p:spPr>
          <a:xfrm>
            <a:off x="3713285" y="4229100"/>
            <a:ext cx="476543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用途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重複執行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相同的工作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37364" y="4630646"/>
            <a:ext cx="316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3127" y="428128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4311763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0"/>
            <a:ext cx="4191000" cy="43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58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0" y="1371798"/>
            <a:ext cx="796583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當設定的</a:t>
            </a:r>
            <a:r>
              <a:rPr lang="en-US" sz="2800" b="1" dirty="0" err="1">
                <a:solidFill>
                  <a:srgbClr val="3774A7"/>
                </a:solidFill>
                <a:latin typeface="Calibri"/>
                <a:ea typeface="Calibri"/>
                <a:cs typeface="Calibri"/>
                <a:sym typeface="Calibri"/>
              </a:rPr>
              <a:t>條件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被滿足時，程式會一直執行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0748"/>
              </p:ext>
            </p:extLst>
          </p:nvPr>
        </p:nvGraphicFramePr>
        <p:xfrm>
          <a:off x="4171950" y="3276600"/>
          <a:ext cx="3848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判斷條件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7162800" y="3222682"/>
            <a:ext cx="2935166" cy="685800"/>
            <a:chOff x="7924800" y="3276600"/>
            <a:chExt cx="2935166" cy="685800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69166" y="3388667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冒號也記得要打</a:t>
              </a:r>
            </a:p>
          </p:txBody>
        </p:sp>
        <p:sp>
          <p:nvSpPr>
            <p:cNvPr id="25" name="框架 24"/>
            <p:cNvSpPr/>
            <p:nvPr/>
          </p:nvSpPr>
          <p:spPr>
            <a:xfrm>
              <a:off x="7924800" y="3276600"/>
              <a:ext cx="304800" cy="685800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59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72405"/>
              </p:ext>
            </p:extLst>
          </p:nvPr>
        </p:nvGraphicFramePr>
        <p:xfrm>
          <a:off x="1905000" y="1828800"/>
          <a:ext cx="838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&lt;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當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x&gt;=5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時，會跳出迴圈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3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95400"/>
            <a:ext cx="7143750" cy="42862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5791200" y="3452380"/>
            <a:ext cx="5350164" cy="830997"/>
          </a:xfrm>
          <a:prstGeom prst="rect">
            <a:avLst/>
          </a:prstGeom>
          <a:solidFill>
            <a:srgbClr val="BCD6ED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New File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創建新檔案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Open...  : 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開啟檔案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原本已存在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9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60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63551"/>
              </p:ext>
            </p:extLst>
          </p:nvPr>
        </p:nvGraphicFramePr>
        <p:xfrm>
          <a:off x="1905000" y="1250479"/>
          <a:ext cx="83820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你也可以這樣寫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True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條件永遠成立，就是一直執行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print(x)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這個動作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+=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並且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每次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if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 &gt;= 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跳出條件加在這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break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 #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break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表示跳出迴圈</a:t>
                      </a:r>
                      <a:endParaRPr lang="zh-TW" altLang="en-US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455112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863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3926440" y="4464400"/>
            <a:ext cx="316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8446" y="4117363"/>
            <a:ext cx="4191000" cy="42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961076" y="4145517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3733800" y="52795"/>
            <a:ext cx="4191000" cy="409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61</a:t>
            </a:fld>
            <a:endParaRPr lang="en-US" altLang="zh-TW"/>
          </a:p>
        </p:txBody>
      </p:sp>
      <p:sp>
        <p:nvSpPr>
          <p:cNvPr id="15" name="Google Shape;579;p37"/>
          <p:cNvSpPr txBox="1"/>
          <p:nvPr/>
        </p:nvSpPr>
        <p:spPr>
          <a:xfrm>
            <a:off x="1676400" y="1371798"/>
            <a:ext cx="796583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對一個</a:t>
            </a:r>
            <a:r>
              <a:rPr lang="zh-TW" altLang="en-US" sz="2800" b="1" dirty="0">
                <a:solidFill>
                  <a:srgbClr val="407BAB"/>
                </a:solidFill>
                <a:ea typeface="Calibri"/>
                <a:cs typeface="Calibri"/>
                <a:sym typeface="Calibri"/>
              </a:rPr>
              <a:t>範圍</a:t>
            </a:r>
            <a:r>
              <a:rPr lang="zh-TW" alt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執行同一段程式。</a:t>
            </a:r>
          </a:p>
          <a:p>
            <a:pPr lvl="0"/>
            <a:r>
              <a:rPr lang="zh-TW" alt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這個範圍可以是</a:t>
            </a:r>
            <a:r>
              <a:rPr lang="en-US" altLang="zh-TW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list</a:t>
            </a:r>
            <a:r>
              <a:rPr lang="zh-TW" alt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、</a:t>
            </a:r>
            <a:r>
              <a:rPr lang="en-US" altLang="zh-TW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string</a:t>
            </a:r>
            <a:r>
              <a:rPr lang="zh-TW" alt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、或是一個數字區間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5290"/>
              </p:ext>
            </p:extLst>
          </p:nvPr>
        </p:nvGraphicFramePr>
        <p:xfrm>
          <a:off x="3638550" y="3177167"/>
          <a:ext cx="49149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4536831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 </a:t>
                      </a:r>
                      <a:r>
                        <a:rPr lang="es-E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範圍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lang="es-ES" altLang="zh-TW" sz="2800" b="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s-E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6930537" y="3122831"/>
            <a:ext cx="2935166" cy="685800"/>
            <a:chOff x="7924800" y="3276600"/>
            <a:chExt cx="2935166" cy="685800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69166" y="3388667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冒號也記得要打</a:t>
              </a:r>
            </a:p>
          </p:txBody>
        </p:sp>
        <p:sp>
          <p:nvSpPr>
            <p:cNvPr id="25" name="框架 24"/>
            <p:cNvSpPr/>
            <p:nvPr/>
          </p:nvSpPr>
          <p:spPr>
            <a:xfrm>
              <a:off x="7924800" y="3276600"/>
              <a:ext cx="304800" cy="685800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Google Shape;603;p40"/>
          <p:cNvSpPr txBox="1"/>
          <p:nvPr/>
        </p:nvSpPr>
        <p:spPr>
          <a:xfrm>
            <a:off x="2149720" y="2291616"/>
            <a:ext cx="78925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2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62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2652"/>
              </p:ext>
            </p:extLst>
          </p:nvPr>
        </p:nvGraphicFramePr>
        <p:xfrm>
          <a:off x="1905000" y="1828800"/>
          <a:ext cx="8382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EX1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[0, 1,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2, 3, 4]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A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是一個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list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262719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7881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63</a:t>
            </a:fld>
            <a:endParaRPr lang="en-US" altLang="zh-TW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93685"/>
              </p:ext>
            </p:extLst>
          </p:nvPr>
        </p:nvGraphicFramePr>
        <p:xfrm>
          <a:off x="1905000" y="1695672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34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EX2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用一段數字區間作範圍</a:t>
                      </a:r>
                    </a:p>
                    <a:p>
                      <a:pPr lvl="0"/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</a:t>
                      </a:r>
                      <a:r>
                        <a:rPr lang="en-US" altLang="zh-TW" sz="2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	</a:t>
                      </a:r>
                    </a:p>
                    <a:p>
                      <a:pPr lvl="0"/>
                      <a:r>
                        <a:rPr lang="zh-TW" altLang="en-US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en-US" altLang="zh-TW" sz="2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一樣執行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的動作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range(5)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即從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數到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的範圍，但不包含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即 </a:t>
                      </a:r>
                      <a:r>
                        <a:rPr lang="en-US" altLang="zh-TW" sz="2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0,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1,2,3,4</a:t>
                      </a:r>
                      <a:endParaRPr lang="en-US" altLang="zh-TW" sz="2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28" name="Google Shape;588;p38"/>
          <p:cNvSpPr txBox="1"/>
          <p:nvPr/>
        </p:nvSpPr>
        <p:spPr>
          <a:xfrm>
            <a:off x="2590800" y="4708995"/>
            <a:ext cx="419780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：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153991" y="4385608"/>
            <a:ext cx="480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2</a:t>
            </a:r>
          </a:p>
          <a:p>
            <a:r>
              <a:rPr lang="en-US" altLang="zh-TW" sz="2400" dirty="0"/>
              <a:t>3</a:t>
            </a:r>
          </a:p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5091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64</a:t>
            </a:fld>
            <a:endParaRPr lang="en-US" altLang="zh-TW"/>
          </a:p>
        </p:txBody>
      </p:sp>
      <p:sp>
        <p:nvSpPr>
          <p:cNvPr id="14" name="Google Shape;571;p36"/>
          <p:cNvSpPr txBox="1"/>
          <p:nvPr/>
        </p:nvSpPr>
        <p:spPr>
          <a:xfrm>
            <a:off x="2286000" y="2209800"/>
            <a:ext cx="86372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while loop</a:t>
            </a:r>
            <a:r>
              <a:rPr lang="zh-TW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： </a:t>
            </a:r>
            <a:r>
              <a:rPr lang="en-US" altLang="zh-TW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while </a:t>
            </a:r>
            <a:r>
              <a:rPr lang="zh-TW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加條件</a:t>
            </a:r>
          </a:p>
          <a:p>
            <a:pPr marL="285750" lvl="0" indent="-285750"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altLang="zh-TW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loop</a:t>
            </a:r>
            <a:r>
              <a:rPr lang="zh-TW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：</a:t>
            </a:r>
            <a:r>
              <a:rPr lang="en-US" altLang="zh-TW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</a:t>
            </a:r>
            <a:r>
              <a:rPr lang="zh-TW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用於範圍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00200" y="152634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loop</a:t>
            </a:r>
            <a:r>
              <a:rPr lang="zh-TW" altLang="en-US" sz="3600" dirty="0"/>
              <a:t>：</a:t>
            </a:r>
            <a:r>
              <a:rPr lang="en-US" altLang="zh-TW" sz="36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zh-TW" altLang="en-US" sz="3600" dirty="0">
                <a:ea typeface="Calibri"/>
                <a:cs typeface="Calibri"/>
                <a:sym typeface="Calibri"/>
              </a:rPr>
              <a:t>用於</a:t>
            </a:r>
            <a:r>
              <a:rPr lang="en-US" altLang="zh-TW" sz="3600" dirty="0" err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重複執行</a:t>
            </a:r>
            <a:r>
              <a:rPr lang="en-US" altLang="zh-TW" sz="36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相同的工作</a:t>
            </a:r>
            <a:endParaRPr lang="zh-TW" altLang="en-US" sz="3600" dirty="0"/>
          </a:p>
        </p:txBody>
      </p:sp>
      <p:sp>
        <p:nvSpPr>
          <p:cNvPr id="16" name="Google Shape;628;p43"/>
          <p:cNvSpPr txBox="1"/>
          <p:nvPr/>
        </p:nvSpPr>
        <p:spPr>
          <a:xfrm>
            <a:off x="3526947" y="4219956"/>
            <a:ext cx="51381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但當然沒硬性規定你怎麼寫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想怎麼寫就怎麼寫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65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939166" y="2020669"/>
            <a:ext cx="10313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德國著名數學家高斯幼年時代聰明過人，上學時，有一天老師出了一道題讓同學們計算：</a:t>
            </a:r>
            <a:b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老師出完題後，全班同學都在埋頭計算，幸好小高斯是個</a:t>
            </a:r>
            <a:r>
              <a:rPr lang="en-US" altLang="zh-TW" sz="2000" b="1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1" dirty="0">
                <a:solidFill>
                  <a:srgbClr val="3774A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，打了幾行程式，就能解出這道難題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371600" y="3925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總之就是叫你算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19120" y="2438400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＝？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2269" y="5410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如果覺得太簡單，就用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都寫寫看。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如果還是太簡單，就教教你隔壁的吧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9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Loop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b="1" kern="0" spc="60" dirty="0">
                <a:solidFill>
                  <a:srgbClr val="FFDA4A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66</a:t>
            </a:fld>
            <a:endParaRPr lang="en-US" altLang="zh-TW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2985"/>
              </p:ext>
            </p:extLst>
          </p:nvPr>
        </p:nvGraphicFramePr>
        <p:xfrm>
          <a:off x="1945482" y="3870960"/>
          <a:ext cx="8301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 </a:t>
                      </a:r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range(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或是寫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range(101)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+1)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673"/>
              </p:ext>
            </p:extLst>
          </p:nvPr>
        </p:nvGraphicFramePr>
        <p:xfrm>
          <a:off x="1945482" y="1082040"/>
          <a:ext cx="83010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loop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=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</a:t>
                      </a:r>
                      <a:r>
                        <a:rPr lang="zh-TW" altLang="en-US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lang="fr-FR" altLang="zh-TW" sz="2800" b="0" baseline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while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&lt;=</a:t>
                      </a:r>
                      <a:r>
                        <a:rPr lang="zh-TW" altLang="en-US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+=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lang="fr-FR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104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17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bject 3"/>
          <p:cNvSpPr txBox="1"/>
          <p:nvPr/>
        </p:nvSpPr>
        <p:spPr>
          <a:xfrm>
            <a:off x="6781800" y="2868590"/>
            <a:ext cx="3733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7200" b="1" kern="0" spc="240" dirty="0">
                <a:solidFill>
                  <a:srgbClr val="3774A7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  <a:endParaRPr lang="en-US" altLang="zh-TW" sz="4800" b="1" kern="0" spc="240" dirty="0">
              <a:solidFill>
                <a:srgbClr val="3774A7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7700" y="2321005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800" b="1" dirty="0" err="1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</a:t>
            </a:r>
            <a:r>
              <a:rPr lang="en-US" altLang="zh-TW" sz="138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endParaRPr lang="zh-TW" altLang="en-US" sz="138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3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68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print(x, y</a:t>
            </a:r>
            <a:r>
              <a:rPr lang="en-US" altLang="zh-TW" sz="3200" dirty="0">
                <a:latin typeface="Consolas" panose="020B0609020204030204" pitchFamily="49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math.log10(</a:t>
            </a:r>
            <a:r>
              <a:rPr lang="en-US" sz="3200" kern="0" dirty="0">
                <a:solidFill>
                  <a:schemeClr val="accent1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latin typeface="Consolas" panose="020B0609020204030204" pitchFamily="49" charset="0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3200" kern="0" dirty="0" err="1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6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前面出現過的</a:t>
            </a:r>
            <a:r>
              <a:rPr lang="en-US" altLang="zh-TW" sz="36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function：</a:t>
            </a:r>
          </a:p>
        </p:txBody>
      </p:sp>
    </p:spTree>
    <p:extLst>
      <p:ext uri="{BB962C8B-B14F-4D97-AF65-F5344CB8AC3E}">
        <p14:creationId xmlns:p14="http://schemas.microsoft.com/office/powerpoint/2010/main" val="3416872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69</a:t>
            </a:fld>
            <a:endParaRPr lang="en-US" altLang="zh-TW"/>
          </a:p>
        </p:txBody>
      </p:sp>
      <p:sp>
        <p:nvSpPr>
          <p:cNvPr id="15" name="Google Shape;688;p49"/>
          <p:cNvSpPr txBox="1">
            <a:spLocks/>
          </p:cNvSpPr>
          <p:nvPr/>
        </p:nvSpPr>
        <p:spPr>
          <a:xfrm>
            <a:off x="2438400" y="2423682"/>
            <a:ext cx="6781800" cy="245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print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x</a:t>
            </a:r>
            <a:r>
              <a:rPr lang="en-US" sz="3200" kern="0" dirty="0">
                <a:solidFill>
                  <a:srgbClr val="00B05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y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25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math.log10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100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3200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sz="3200" kern="0" dirty="0"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</a:t>
            </a:r>
            <a:r>
              <a:rPr lang="en-US" sz="3200" kern="0" dirty="0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fruits.append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3200" kern="0" dirty="0">
                <a:solidFill>
                  <a:srgbClr val="7030A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"apple"</a:t>
            </a:r>
            <a:r>
              <a:rPr lang="en-US" sz="3200" kern="0" dirty="0">
                <a:solidFill>
                  <a:srgbClr val="FFC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)</a:t>
            </a:r>
            <a:endParaRPr lang="en-US" sz="3200" kern="0" dirty="0">
              <a:solidFill>
                <a:sysClr val="windowText" lastClr="000000"/>
              </a:solidFill>
              <a:latin typeface="Consolas" panose="020B0609020204030204" pitchFamily="49" charset="0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1303620"/>
            <a:ext cx="7086600" cy="104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特徵：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ts val="2400"/>
            </a:pPr>
            <a:r>
              <a:rPr lang="en-US" altLang="zh-TW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function</a:t>
            </a:r>
            <a:r>
              <a:rPr lang="zh-TW" altLang="en-US" sz="32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名字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( 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用</a:t>
            </a:r>
            <a:r>
              <a:rPr lang="zh-TW" altLang="en-US" sz="3200" b="1" kern="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逗號</a:t>
            </a:r>
            <a:r>
              <a:rPr lang="zh-TW" altLang="en-US" sz="3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分隔的</a:t>
            </a:r>
            <a:r>
              <a:rPr lang="zh-TW" altLang="en-US" sz="3200" b="1" kern="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參數</a:t>
            </a:r>
            <a:r>
              <a:rPr lang="zh-TW" altLang="en-US" sz="3200" kern="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 </a:t>
            </a:r>
            <a:r>
              <a:rPr lang="en-US" altLang="zh-TW" sz="3200" kern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roid Sans Mono"/>
                <a:sym typeface="Droid Sans Mono"/>
              </a:rPr>
              <a:t>)</a:t>
            </a:r>
            <a:endParaRPr lang="zh-TW" altLang="en-US" sz="3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905000"/>
            <a:ext cx="7200900" cy="30480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962400" y="4419600"/>
            <a:ext cx="535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以開新檔案為例：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會跳出一個空白視窗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裡面即是你打程式的地方</a:t>
            </a:r>
          </a:p>
        </p:txBody>
      </p:sp>
    </p:spTree>
    <p:extLst>
      <p:ext uri="{BB962C8B-B14F-4D97-AF65-F5344CB8AC3E}">
        <p14:creationId xmlns:p14="http://schemas.microsoft.com/office/powerpoint/2010/main" val="3784080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70</a:t>
            </a:fld>
            <a:endParaRPr lang="en-US" altLang="zh-TW"/>
          </a:p>
        </p:txBody>
      </p:sp>
      <p:sp>
        <p:nvSpPr>
          <p:cNvPr id="41" name="Google Shape;696;p50"/>
          <p:cNvSpPr txBox="1">
            <a:spLocks/>
          </p:cNvSpPr>
          <p:nvPr/>
        </p:nvSpPr>
        <p:spPr>
          <a:xfrm>
            <a:off x="1245305" y="1154239"/>
            <a:ext cx="10031475" cy="51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根據傳入的資料做某些事，回傳某個東西</a:t>
            </a: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math.sqrt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(25)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000"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- </a:t>
            </a:r>
            <a:r>
              <a:rPr lang="en-US" sz="2800" kern="0" dirty="0" err="1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len</a:t>
            </a: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  <a:ea typeface="Droid Sans Mono"/>
                <a:cs typeface="Droid Sans Mono"/>
                <a:sym typeface="Droid Sans Mono"/>
              </a:rPr>
              <a:t>("123")</a:t>
            </a:r>
            <a:endParaRPr lang="en-US" sz="28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</a:pPr>
            <a:endParaRPr lang="en-US" sz="2800" kern="0" dirty="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sz="28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2400" kern="0" dirty="0">
              <a:solidFill>
                <a:srgbClr val="00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2400"/>
            </a:pPr>
            <a:r>
              <a:rPr lang="zh-TW" alt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先做完</a:t>
            </a:r>
            <a:r>
              <a:rPr 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8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要做的事，再把結果填到呼叫的位置</a:t>
            </a:r>
          </a:p>
        </p:txBody>
      </p:sp>
      <p:grpSp>
        <p:nvGrpSpPr>
          <p:cNvPr id="42" name="Google Shape;697;p50"/>
          <p:cNvGrpSpPr/>
          <p:nvPr/>
        </p:nvGrpSpPr>
        <p:grpSpPr>
          <a:xfrm>
            <a:off x="3301617" y="4038600"/>
            <a:ext cx="6113778" cy="1313059"/>
            <a:chOff x="347" y="621507"/>
            <a:chExt cx="6113778" cy="1313059"/>
          </a:xfrm>
        </p:grpSpPr>
        <p:sp>
          <p:nvSpPr>
            <p:cNvPr id="43" name="Google Shape;698;p50"/>
            <p:cNvSpPr/>
            <p:nvPr/>
          </p:nvSpPr>
          <p:spPr>
            <a:xfrm>
              <a:off x="347" y="734325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9;p50"/>
            <p:cNvSpPr txBox="1"/>
            <p:nvPr/>
          </p:nvSpPr>
          <p:spPr>
            <a:xfrm>
              <a:off x="347" y="893574"/>
              <a:ext cx="108740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"123"</a:t>
              </a:r>
              <a:endParaRPr sz="24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00;p50"/>
            <p:cNvSpPr/>
            <p:nvPr/>
          </p:nvSpPr>
          <p:spPr>
            <a:xfrm>
              <a:off x="1306600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1;p50"/>
            <p:cNvSpPr txBox="1"/>
            <p:nvPr/>
          </p:nvSpPr>
          <p:spPr>
            <a:xfrm>
              <a:off x="1306600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02;p50"/>
            <p:cNvSpPr/>
            <p:nvPr/>
          </p:nvSpPr>
          <p:spPr>
            <a:xfrm>
              <a:off x="1963129" y="621507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3;p50"/>
            <p:cNvSpPr txBox="1"/>
            <p:nvPr/>
          </p:nvSpPr>
          <p:spPr>
            <a:xfrm>
              <a:off x="2001587" y="659965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len</a:t>
              </a:r>
              <a:endParaRPr sz="2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04;p50"/>
            <p:cNvSpPr/>
            <p:nvPr/>
          </p:nvSpPr>
          <p:spPr>
            <a:xfrm>
              <a:off x="4370405" y="1006671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5;p50"/>
            <p:cNvSpPr txBox="1"/>
            <p:nvPr/>
          </p:nvSpPr>
          <p:spPr>
            <a:xfrm>
              <a:off x="4370405" y="1115217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06;p50"/>
            <p:cNvSpPr/>
            <p:nvPr/>
          </p:nvSpPr>
          <p:spPr>
            <a:xfrm>
              <a:off x="5026934" y="734325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;p50"/>
            <p:cNvSpPr txBox="1"/>
            <p:nvPr/>
          </p:nvSpPr>
          <p:spPr>
            <a:xfrm>
              <a:off x="5186149" y="893574"/>
              <a:ext cx="768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3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708;p50"/>
          <p:cNvGrpSpPr/>
          <p:nvPr/>
        </p:nvGrpSpPr>
        <p:grpSpPr>
          <a:xfrm>
            <a:off x="3270019" y="2133600"/>
            <a:ext cx="6113778" cy="1313059"/>
            <a:chOff x="347" y="1096454"/>
            <a:chExt cx="6113778" cy="1313059"/>
          </a:xfrm>
        </p:grpSpPr>
        <p:sp>
          <p:nvSpPr>
            <p:cNvPr id="54" name="Google Shape;709;p50"/>
            <p:cNvSpPr/>
            <p:nvPr/>
          </p:nvSpPr>
          <p:spPr>
            <a:xfrm>
              <a:off x="347" y="1209272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0;p50"/>
            <p:cNvSpPr txBox="1"/>
            <p:nvPr/>
          </p:nvSpPr>
          <p:spPr>
            <a:xfrm>
              <a:off x="159594" y="1368521"/>
              <a:ext cx="768915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25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11;p50"/>
            <p:cNvSpPr/>
            <p:nvPr/>
          </p:nvSpPr>
          <p:spPr>
            <a:xfrm>
              <a:off x="1306600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;p50"/>
            <p:cNvSpPr txBox="1"/>
            <p:nvPr/>
          </p:nvSpPr>
          <p:spPr>
            <a:xfrm>
              <a:off x="1306600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13;p50"/>
            <p:cNvSpPr/>
            <p:nvPr/>
          </p:nvSpPr>
          <p:spPr>
            <a:xfrm>
              <a:off x="1963129" y="1096454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4;p50"/>
            <p:cNvSpPr txBox="1"/>
            <p:nvPr/>
          </p:nvSpPr>
          <p:spPr>
            <a:xfrm>
              <a:off x="1929762" y="1134912"/>
              <a:ext cx="2281428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00" dirty="0" err="1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math.sqrt</a:t>
              </a:r>
              <a:endParaRPr sz="31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15;p50"/>
            <p:cNvSpPr/>
            <p:nvPr/>
          </p:nvSpPr>
          <p:spPr>
            <a:xfrm>
              <a:off x="4370405" y="1481618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16;p50"/>
            <p:cNvSpPr txBox="1"/>
            <p:nvPr/>
          </p:nvSpPr>
          <p:spPr>
            <a:xfrm>
              <a:off x="4370405" y="1590164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17;p50"/>
            <p:cNvSpPr/>
            <p:nvPr/>
          </p:nvSpPr>
          <p:spPr>
            <a:xfrm>
              <a:off x="5026934" y="1209272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18;p50"/>
            <p:cNvSpPr txBox="1"/>
            <p:nvPr/>
          </p:nvSpPr>
          <p:spPr>
            <a:xfrm>
              <a:off x="5026934" y="1368521"/>
              <a:ext cx="108719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5.0</a:t>
              </a:r>
              <a:endParaRPr sz="32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782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71</a:t>
            </a:fld>
            <a:endParaRPr lang="en-US" altLang="zh-TW"/>
          </a:p>
        </p:txBody>
      </p:sp>
      <p:sp>
        <p:nvSpPr>
          <p:cNvPr id="35" name="Google Shape;727;p51"/>
          <p:cNvSpPr txBox="1"/>
          <p:nvPr/>
        </p:nvSpPr>
        <p:spPr>
          <a:xfrm>
            <a:off x="4338782" y="3228787"/>
            <a:ext cx="441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3886200" y="3422599"/>
            <a:ext cx="452582" cy="267854"/>
          </a:xfrm>
          <a:prstGeom prst="rightArrow">
            <a:avLst>
              <a:gd name="adj1" fmla="val 50000"/>
              <a:gd name="adj2" fmla="val 844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7" name="Google Shape;736;p52"/>
          <p:cNvSpPr txBox="1"/>
          <p:nvPr/>
        </p:nvSpPr>
        <p:spPr>
          <a:xfrm>
            <a:off x="4335537" y="3687210"/>
            <a:ext cx="3149601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5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0104 0.0629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72</a:t>
            </a:fld>
            <a:endParaRPr lang="en-US" altLang="zh-TW"/>
          </a:p>
        </p:txBody>
      </p:sp>
      <p:sp>
        <p:nvSpPr>
          <p:cNvPr id="15" name="Google Shape;727;p51"/>
          <p:cNvSpPr txBox="1"/>
          <p:nvPr/>
        </p:nvSpPr>
        <p:spPr>
          <a:xfrm>
            <a:off x="2970427" y="2772697"/>
            <a:ext cx="81652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(25) / </a:t>
            </a:r>
            <a:r>
              <a:rPr lang="en-US" altLang="zh-TW" sz="32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2514600" y="2966600"/>
            <a:ext cx="452582" cy="267854"/>
          </a:xfrm>
          <a:prstGeom prst="rightArrow">
            <a:avLst>
              <a:gd name="adj1" fmla="val 50000"/>
              <a:gd name="adj2" fmla="val 810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Google Shape;736;p52"/>
          <p:cNvSpPr txBox="1"/>
          <p:nvPr/>
        </p:nvSpPr>
        <p:spPr>
          <a:xfrm>
            <a:off x="2967181" y="368601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2.0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36;p52"/>
          <p:cNvSpPr txBox="1"/>
          <p:nvPr/>
        </p:nvSpPr>
        <p:spPr>
          <a:xfrm>
            <a:off x="2967182" y="4146544"/>
            <a:ext cx="5422053" cy="5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2.5</a:t>
            </a:r>
            <a:endParaRPr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36;p52"/>
          <p:cNvSpPr txBox="1"/>
          <p:nvPr/>
        </p:nvSpPr>
        <p:spPr>
          <a:xfrm>
            <a:off x="2967182" y="3233227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5.0 /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math.sqrt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2962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52 0.0685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3241 L 0.00052 0.199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9" grpId="0"/>
      <p:bldP spid="19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019300" y="896874"/>
            <a:ext cx="1600200" cy="653484"/>
            <a:chOff x="2019300" y="896874"/>
            <a:chExt cx="1600200" cy="653484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2362200" y="896874"/>
              <a:ext cx="457200" cy="246126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819400" y="903208"/>
              <a:ext cx="452581" cy="239792"/>
            </a:xfrm>
            <a:prstGeom prst="line">
              <a:avLst/>
            </a:prstGeom>
            <a:ln w="38100">
              <a:solidFill>
                <a:srgbClr val="FFD5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019300" y="118102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E37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複雜一點點的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828800" y="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– </a:t>
            </a: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400" b="1" kern="0" spc="60" dirty="0">
              <a:solidFill>
                <a:srgbClr val="FFDA4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73</a:t>
            </a:fld>
            <a:endParaRPr lang="en-US" altLang="zh-TW"/>
          </a:p>
        </p:txBody>
      </p:sp>
      <p:sp>
        <p:nvSpPr>
          <p:cNvPr id="23" name="Google Shape;727;p51"/>
          <p:cNvSpPr txBox="1"/>
          <p:nvPr/>
        </p:nvSpPr>
        <p:spPr>
          <a:xfrm>
            <a:off x="3275227" y="3002961"/>
            <a:ext cx="75491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t-BR" altLang="zh-TW" sz="32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[sum([1, 2]), len("1234")]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819400" y="3196864"/>
            <a:ext cx="452582" cy="267854"/>
          </a:xfrm>
          <a:prstGeom prst="rightArrow">
            <a:avLst>
              <a:gd name="adj1" fmla="val 50000"/>
              <a:gd name="adj2" fmla="val 879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Google Shape;736;p52"/>
          <p:cNvSpPr txBox="1"/>
          <p:nvPr/>
        </p:nvSpPr>
        <p:spPr>
          <a:xfrm>
            <a:off x="3271981" y="3916278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4]</a:t>
            </a:r>
          </a:p>
        </p:txBody>
      </p:sp>
      <p:sp>
        <p:nvSpPr>
          <p:cNvPr id="26" name="Google Shape;736;p52"/>
          <p:cNvSpPr txBox="1"/>
          <p:nvPr/>
        </p:nvSpPr>
        <p:spPr>
          <a:xfrm>
            <a:off x="3271982" y="3463491"/>
            <a:ext cx="54220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 = [3, </a:t>
            </a:r>
            <a:r>
              <a:rPr lang="en-US" altLang="zh-TW" sz="3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len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("1234")]</a:t>
            </a:r>
          </a:p>
        </p:txBody>
      </p:sp>
    </p:spTree>
    <p:extLst>
      <p:ext uri="{BB962C8B-B14F-4D97-AF65-F5344CB8AC3E}">
        <p14:creationId xmlns:p14="http://schemas.microsoft.com/office/powerpoint/2010/main" val="35064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0052 0.0685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852 L 0.00052 0.13241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/>
      <p:bldP spid="2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74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3048000" y="3733800"/>
            <a:ext cx="316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內要縮排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82636" y="3505200"/>
            <a:ext cx="1015663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5400" dirty="0"/>
              <a:t>}</a:t>
            </a:r>
            <a:endParaRPr lang="zh-TW" altLang="en-US" sz="54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5844"/>
              </p:ext>
            </p:extLst>
          </p:nvPr>
        </p:nvGraphicFramePr>
        <p:xfrm>
          <a:off x="2628900" y="2119596"/>
          <a:ext cx="693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altLang="zh-TW" sz="28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 </a:t>
                      </a:r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function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名稱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1,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參數</a:t>
                      </a:r>
                      <a:r>
                        <a:rPr lang="en-US" altLang="zh-TW" sz="2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2):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zh-TW" altLang="en-US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zh-TW" altLang="en-US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要執行的事</a:t>
                      </a:r>
                      <a:endParaRPr lang="en-US" altLang="zh-TW" sz="2800" b="1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</a:t>
                      </a:r>
                      <a:endParaRPr lang="es-ES" altLang="zh-TW" sz="28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grpSp>
        <p:nvGrpSpPr>
          <p:cNvPr id="19" name="群組 18"/>
          <p:cNvGrpSpPr/>
          <p:nvPr/>
        </p:nvGrpSpPr>
        <p:grpSpPr>
          <a:xfrm>
            <a:off x="8629338" y="2057400"/>
            <a:ext cx="2935166" cy="685800"/>
            <a:chOff x="7924800" y="3276600"/>
            <a:chExt cx="2935166" cy="685800"/>
          </a:xfrm>
        </p:grpSpPr>
        <p:sp>
          <p:nvSpPr>
            <p:cNvPr id="23" name="文字方塊 22"/>
            <p:cNvSpPr txBox="1"/>
            <p:nvPr/>
          </p:nvSpPr>
          <p:spPr>
            <a:xfrm>
              <a:off x="8269166" y="3388667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冒號記得要打</a:t>
              </a:r>
            </a:p>
          </p:txBody>
        </p:sp>
        <p:sp>
          <p:nvSpPr>
            <p:cNvPr id="24" name="框架 23"/>
            <p:cNvSpPr/>
            <p:nvPr/>
          </p:nvSpPr>
          <p:spPr>
            <a:xfrm>
              <a:off x="7924800" y="3276600"/>
              <a:ext cx="304800" cy="685800"/>
            </a:xfrm>
            <a:prstGeom prst="fram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620000" y="3886200"/>
            <a:ext cx="350520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參數要幾個都可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75</a:t>
            </a:fld>
            <a:endParaRPr lang="en-US" altLang="zh-TW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48301"/>
              </p:ext>
            </p:extLst>
          </p:nvPr>
        </p:nvGraphicFramePr>
        <p:xfrm>
          <a:off x="2628900" y="1143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636270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72813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US" altLang="zh-TW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EX</a:t>
                      </a:r>
                    </a:p>
                    <a:p>
                      <a:pPr lvl="0"/>
                      <a:r>
                        <a:rPr lang="en-US" altLang="zh-TW" sz="2400" b="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400" b="0" dirty="0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summation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=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0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for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number</a:t>
                      </a:r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in </a:t>
                      </a: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num_list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 += number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return 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result</a:t>
                      </a:r>
                    </a:p>
                    <a:p>
                      <a:pPr lvl="0"/>
                      <a:endParaRPr lang="en-US" altLang="zh-TW" sz="2400" b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 summation([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altLang="zh-TW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print(a)</a:t>
                      </a:r>
                    </a:p>
                    <a:p>
                      <a:pPr lvl="0"/>
                      <a:r>
                        <a:rPr lang="en-US" altLang="zh-TW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 output: 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9600" y="5549647"/>
            <a:ext cx="53992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</a:pPr>
            <a:r>
              <a:rPr lang="en-US" altLang="zh-TW" sz="24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dirty="0">
                <a:solidFill>
                  <a:srgbClr val="000000"/>
                </a:solidFill>
              </a:rPr>
              <a:t>:  </a:t>
            </a:r>
            <a:r>
              <a:rPr lang="en-US" altLang="zh-TW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function</a:t>
            </a:r>
            <a:r>
              <a:rPr lang="zh-TW" altLang="en-US" sz="240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呼叫完會被換成什麼</a:t>
            </a:r>
          </a:p>
        </p:txBody>
      </p:sp>
      <p:grpSp>
        <p:nvGrpSpPr>
          <p:cNvPr id="25" name="Google Shape;820;p61"/>
          <p:cNvGrpSpPr/>
          <p:nvPr/>
        </p:nvGrpSpPr>
        <p:grpSpPr>
          <a:xfrm>
            <a:off x="5600342" y="4311577"/>
            <a:ext cx="6152236" cy="1313059"/>
            <a:chOff x="-38111" y="327619"/>
            <a:chExt cx="6152236" cy="1313059"/>
          </a:xfrm>
        </p:grpSpPr>
        <p:sp>
          <p:nvSpPr>
            <p:cNvPr id="26" name="Google Shape;821;p61"/>
            <p:cNvSpPr/>
            <p:nvPr/>
          </p:nvSpPr>
          <p:spPr>
            <a:xfrm>
              <a:off x="347" y="440437"/>
              <a:ext cx="1087409" cy="108742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2;p61"/>
            <p:cNvSpPr txBox="1"/>
            <p:nvPr/>
          </p:nvSpPr>
          <p:spPr>
            <a:xfrm>
              <a:off x="-38111" y="599686"/>
              <a:ext cx="1205527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[1,2,3]</a:t>
              </a:r>
              <a:endParaRPr sz="20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23;p61"/>
            <p:cNvSpPr/>
            <p:nvPr/>
          </p:nvSpPr>
          <p:spPr>
            <a:xfrm>
              <a:off x="1306600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;p61"/>
            <p:cNvSpPr txBox="1"/>
            <p:nvPr/>
          </p:nvSpPr>
          <p:spPr>
            <a:xfrm>
              <a:off x="1306600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25;p61"/>
            <p:cNvSpPr/>
            <p:nvPr/>
          </p:nvSpPr>
          <p:spPr>
            <a:xfrm>
              <a:off x="1963129" y="327619"/>
              <a:ext cx="2188431" cy="1313059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6;p61"/>
            <p:cNvSpPr txBox="1"/>
            <p:nvPr/>
          </p:nvSpPr>
          <p:spPr>
            <a:xfrm>
              <a:off x="2001587" y="366077"/>
              <a:ext cx="2111515" cy="123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summation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27;p61"/>
            <p:cNvSpPr/>
            <p:nvPr/>
          </p:nvSpPr>
          <p:spPr>
            <a:xfrm>
              <a:off x="4370405" y="712783"/>
              <a:ext cx="463947" cy="54273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8;p61"/>
            <p:cNvSpPr txBox="1"/>
            <p:nvPr/>
          </p:nvSpPr>
          <p:spPr>
            <a:xfrm>
              <a:off x="4370405" y="821329"/>
              <a:ext cx="324763" cy="325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29;p61"/>
            <p:cNvSpPr/>
            <p:nvPr/>
          </p:nvSpPr>
          <p:spPr>
            <a:xfrm>
              <a:off x="5026934" y="440437"/>
              <a:ext cx="1087191" cy="1087423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0;p61"/>
            <p:cNvSpPr txBox="1"/>
            <p:nvPr/>
          </p:nvSpPr>
          <p:spPr>
            <a:xfrm>
              <a:off x="5186149" y="599686"/>
              <a:ext cx="768761" cy="76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6</a:t>
              </a:r>
              <a:endParaRPr sz="2800" dirty="0">
                <a:latin typeface="Consolas" panose="020B0609020204030204" pitchFamily="49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14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kern="0" spc="60" dirty="0">
                <a:solidFill>
                  <a:srgbClr val="FFDA4A"/>
                </a:solidFill>
                <a:latin typeface="Cooper Black" panose="0208090404030B020404" pitchFamily="18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1600200" y="1295400"/>
            <a:ext cx="7924800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的練習中，我們做過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現在我們來練習把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的練習包進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99748" y="2994217"/>
            <a:ext cx="8792505" cy="1313059"/>
            <a:chOff x="1832838" y="2994217"/>
            <a:chExt cx="8792505" cy="1313059"/>
          </a:xfrm>
        </p:grpSpPr>
        <p:grpSp>
          <p:nvGrpSpPr>
            <p:cNvPr id="15" name="Google Shape;708;p50"/>
            <p:cNvGrpSpPr/>
            <p:nvPr/>
          </p:nvGrpSpPr>
          <p:grpSpPr>
            <a:xfrm>
              <a:off x="4278053" y="2994217"/>
              <a:ext cx="3922106" cy="1313059"/>
              <a:chOff x="1306600" y="1096454"/>
              <a:chExt cx="3922106" cy="1313059"/>
            </a:xfrm>
          </p:grpSpPr>
          <p:sp>
            <p:nvSpPr>
              <p:cNvPr id="18" name="Google Shape;711;p50"/>
              <p:cNvSpPr/>
              <p:nvPr/>
            </p:nvSpPr>
            <p:spPr>
              <a:xfrm>
                <a:off x="1306600" y="1481618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2;p50"/>
              <p:cNvSpPr txBox="1"/>
              <p:nvPr/>
            </p:nvSpPr>
            <p:spPr>
              <a:xfrm>
                <a:off x="1306600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13;p50"/>
              <p:cNvSpPr/>
              <p:nvPr/>
            </p:nvSpPr>
            <p:spPr>
              <a:xfrm>
                <a:off x="1963129" y="1096454"/>
                <a:ext cx="2662446" cy="1313059"/>
              </a:xfrm>
              <a:prstGeom prst="roundRect">
                <a:avLst>
                  <a:gd name="adj" fmla="val 10000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4;p50"/>
              <p:cNvSpPr txBox="1"/>
              <p:nvPr/>
            </p:nvSpPr>
            <p:spPr>
              <a:xfrm>
                <a:off x="1860169" y="1096454"/>
                <a:ext cx="2904590" cy="1236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8100" tIns="118100" rIns="118100" bIns="1181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 err="1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my_sum</a:t>
                </a:r>
                <a:endParaRPr sz="31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15;p50"/>
              <p:cNvSpPr/>
              <p:nvPr/>
            </p:nvSpPr>
            <p:spPr>
              <a:xfrm>
                <a:off x="4764759" y="1471863"/>
                <a:ext cx="463947" cy="54273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16;p50"/>
              <p:cNvSpPr txBox="1"/>
              <p:nvPr/>
            </p:nvSpPr>
            <p:spPr>
              <a:xfrm>
                <a:off x="4834352" y="1590164"/>
                <a:ext cx="324763" cy="32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1832838" y="338913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任意正整數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39343" y="3384756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加到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的值</a:t>
              </a: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743200" y="46482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</a:t>
            </a:r>
            <a:r>
              <a:rPr lang="en-US" altLang="zh-TW" sz="2400" dirty="0" err="1">
                <a:latin typeface="Consolas" panose="020B0609020204030204" pitchFamily="49" charset="0"/>
              </a:rPr>
              <a:t>my_sum</a:t>
            </a:r>
            <a:r>
              <a:rPr lang="en-US" altLang="zh-TW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xxx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  <a:r>
              <a:rPr lang="en-US" altLang="zh-TW" sz="2400" dirty="0" err="1">
                <a:latin typeface="Consolas" panose="020B0609020204030204" pitchFamily="49" charset="0"/>
              </a:rPr>
              <a:t>ooo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    return www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626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6"/>
          <p:cNvSpPr txBox="1">
            <a:spLocks/>
          </p:cNvSpPr>
          <p:nvPr/>
        </p:nvSpPr>
        <p:spPr>
          <a:xfrm>
            <a:off x="436880" y="143078"/>
            <a:ext cx="413512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  <a:ea typeface="微軟正黑體" panose="020B0604030504040204" pitchFamily="34" charset="-120"/>
              </a:rPr>
              <a:t>Function</a:t>
            </a:r>
          </a:p>
          <a:p>
            <a:pPr marL="12700">
              <a:spcBef>
                <a:spcPts val="100"/>
              </a:spcBef>
            </a:pPr>
            <a:r>
              <a:rPr lang="en-US" altLang="zh-TW" sz="2400" kern="0" spc="60" dirty="0">
                <a:solidFill>
                  <a:srgbClr val="FFDA4A"/>
                </a:solidFill>
                <a:latin typeface="Cooper Black" panose="0208090404030B020404" pitchFamily="18" charset="0"/>
                <a:ea typeface="微軟正黑體" panose="020B0604030504040204" pitchFamily="34" charset="-120"/>
              </a:rPr>
              <a:t>Practice</a:t>
            </a:r>
          </a:p>
        </p:txBody>
      </p:sp>
      <p:sp>
        <p:nvSpPr>
          <p:cNvPr id="21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11228069" y="5944361"/>
            <a:ext cx="746761" cy="754888"/>
            <a:chOff x="11228069" y="5944361"/>
            <a:chExt cx="746761" cy="754888"/>
          </a:xfrm>
        </p:grpSpPr>
        <p:sp>
          <p:nvSpPr>
            <p:cNvPr id="7" name="object 12"/>
            <p:cNvSpPr/>
            <p:nvPr/>
          </p:nvSpPr>
          <p:spPr>
            <a:xfrm>
              <a:off x="11898630" y="5944361"/>
              <a:ext cx="76200" cy="754380"/>
            </a:xfrm>
            <a:custGeom>
              <a:avLst/>
              <a:gdLst/>
              <a:ahLst/>
              <a:cxnLst/>
              <a:rect l="l" t="t" r="r" b="b"/>
              <a:pathLst>
                <a:path w="76200" h="754379">
                  <a:moveTo>
                    <a:pt x="70485" y="0"/>
                  </a:moveTo>
                  <a:lnTo>
                    <a:pt x="5715" y="0"/>
                  </a:lnTo>
                  <a:lnTo>
                    <a:pt x="0" y="5689"/>
                  </a:lnTo>
                  <a:lnTo>
                    <a:pt x="0" y="748690"/>
                  </a:lnTo>
                  <a:lnTo>
                    <a:pt x="5715" y="754380"/>
                  </a:lnTo>
                  <a:lnTo>
                    <a:pt x="70485" y="754380"/>
                  </a:lnTo>
                  <a:lnTo>
                    <a:pt x="76200" y="748690"/>
                  </a:lnTo>
                  <a:lnTo>
                    <a:pt x="76200" y="5689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1228069" y="6617969"/>
              <a:ext cx="746760" cy="81280"/>
            </a:xfrm>
            <a:custGeom>
              <a:avLst/>
              <a:gdLst/>
              <a:ahLst/>
              <a:cxnLst/>
              <a:rect l="l" t="t" r="r" b="b"/>
              <a:pathLst>
                <a:path w="746759" h="81279">
                  <a:moveTo>
                    <a:pt x="740790" y="0"/>
                  </a:moveTo>
                  <a:lnTo>
                    <a:pt x="5969" y="0"/>
                  </a:lnTo>
                  <a:lnTo>
                    <a:pt x="0" y="6032"/>
                  </a:lnTo>
                  <a:lnTo>
                    <a:pt x="0" y="74739"/>
                  </a:lnTo>
                  <a:lnTo>
                    <a:pt x="5969" y="80771"/>
                  </a:lnTo>
                  <a:lnTo>
                    <a:pt x="740790" y="80771"/>
                  </a:lnTo>
                  <a:lnTo>
                    <a:pt x="746759" y="74739"/>
                  </a:lnTo>
                  <a:lnTo>
                    <a:pt x="746759" y="6032"/>
                  </a:lnTo>
                  <a:lnTo>
                    <a:pt x="740790" y="0"/>
                  </a:lnTo>
                  <a:close/>
                </a:path>
              </a:pathLst>
            </a:custGeom>
            <a:solidFill>
              <a:srgbClr val="3775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1228069" y="5944361"/>
              <a:ext cx="746761" cy="754888"/>
              <a:chOff x="11228069" y="5944361"/>
              <a:chExt cx="746761" cy="754888"/>
            </a:xfrm>
          </p:grpSpPr>
          <p:sp>
            <p:nvSpPr>
              <p:cNvPr id="10" name="object 13"/>
              <p:cNvSpPr/>
              <p:nvPr/>
            </p:nvSpPr>
            <p:spPr>
              <a:xfrm>
                <a:off x="11898630" y="5944361"/>
                <a:ext cx="76200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54379">
                    <a:moveTo>
                      <a:pt x="0" y="12700"/>
                    </a:moveTo>
                    <a:lnTo>
                      <a:pt x="0" y="5689"/>
                    </a:lnTo>
                    <a:lnTo>
                      <a:pt x="5715" y="0"/>
                    </a:lnTo>
                    <a:lnTo>
                      <a:pt x="12700" y="0"/>
                    </a:lnTo>
                    <a:lnTo>
                      <a:pt x="63500" y="0"/>
                    </a:lnTo>
                    <a:lnTo>
                      <a:pt x="70485" y="0"/>
                    </a:lnTo>
                    <a:lnTo>
                      <a:pt x="76200" y="5689"/>
                    </a:lnTo>
                    <a:lnTo>
                      <a:pt x="76200" y="12700"/>
                    </a:lnTo>
                    <a:lnTo>
                      <a:pt x="76200" y="741680"/>
                    </a:lnTo>
                    <a:lnTo>
                      <a:pt x="76200" y="748690"/>
                    </a:lnTo>
                    <a:lnTo>
                      <a:pt x="70485" y="754380"/>
                    </a:lnTo>
                    <a:lnTo>
                      <a:pt x="63500" y="754380"/>
                    </a:lnTo>
                    <a:lnTo>
                      <a:pt x="12700" y="754380"/>
                    </a:lnTo>
                    <a:lnTo>
                      <a:pt x="5715" y="754380"/>
                    </a:lnTo>
                    <a:lnTo>
                      <a:pt x="0" y="748690"/>
                    </a:lnTo>
                    <a:lnTo>
                      <a:pt x="0" y="741680"/>
                    </a:lnTo>
                    <a:lnTo>
                      <a:pt x="0" y="12700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5"/>
              <p:cNvSpPr/>
              <p:nvPr/>
            </p:nvSpPr>
            <p:spPr>
              <a:xfrm>
                <a:off x="11228069" y="6617969"/>
                <a:ext cx="746760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746759" h="81279">
                    <a:moveTo>
                      <a:pt x="0" y="13461"/>
                    </a:moveTo>
                    <a:lnTo>
                      <a:pt x="0" y="6032"/>
                    </a:lnTo>
                    <a:lnTo>
                      <a:pt x="5969" y="0"/>
                    </a:lnTo>
                    <a:lnTo>
                      <a:pt x="13461" y="0"/>
                    </a:lnTo>
                    <a:lnTo>
                      <a:pt x="733298" y="0"/>
                    </a:lnTo>
                    <a:lnTo>
                      <a:pt x="740790" y="0"/>
                    </a:lnTo>
                    <a:lnTo>
                      <a:pt x="746759" y="6032"/>
                    </a:lnTo>
                    <a:lnTo>
                      <a:pt x="746759" y="13461"/>
                    </a:lnTo>
                    <a:lnTo>
                      <a:pt x="746759" y="67309"/>
                    </a:lnTo>
                    <a:lnTo>
                      <a:pt x="746759" y="74739"/>
                    </a:lnTo>
                    <a:lnTo>
                      <a:pt x="740790" y="80771"/>
                    </a:lnTo>
                    <a:lnTo>
                      <a:pt x="733298" y="80771"/>
                    </a:lnTo>
                    <a:lnTo>
                      <a:pt x="13461" y="80771"/>
                    </a:lnTo>
                    <a:lnTo>
                      <a:pt x="5969" y="80771"/>
                    </a:lnTo>
                    <a:lnTo>
                      <a:pt x="0" y="74739"/>
                    </a:lnTo>
                    <a:lnTo>
                      <a:pt x="0" y="67309"/>
                    </a:lnTo>
                    <a:lnTo>
                      <a:pt x="0" y="13461"/>
                    </a:lnTo>
                    <a:close/>
                  </a:path>
                </a:pathLst>
              </a:custGeom>
              <a:ln w="38100">
                <a:solidFill>
                  <a:srgbClr val="3774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投影片編號版面配置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77</a:t>
            </a:fld>
            <a:endParaRPr lang="en-US" altLang="zh-TW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80118"/>
              </p:ext>
            </p:extLst>
          </p:nvPr>
        </p:nvGraphicFramePr>
        <p:xfrm>
          <a:off x="1945482" y="2111507"/>
          <a:ext cx="830103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07">
                  <a:extLst>
                    <a:ext uri="{9D8B030D-6E8A-4147-A177-3AD203B41FA5}">
                      <a16:colId xmlns:a16="http://schemas.microsoft.com/office/drawing/2014/main" val="1041696259"/>
                    </a:ext>
                  </a:extLst>
                </a:gridCol>
                <a:gridCol w="7781530">
                  <a:extLst>
                    <a:ext uri="{9D8B030D-6E8A-4147-A177-3AD203B41FA5}">
                      <a16:colId xmlns:a16="http://schemas.microsoft.com/office/drawing/2014/main" val="101145194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def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rgbClr val="33CC33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my_sum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=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for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in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range(N):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   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 += (i+1)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   </a:t>
                      </a:r>
                      <a:r>
                        <a:rPr lang="en-US" altLang="zh-TW" sz="2800" b="0" baseline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return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</a:t>
                      </a:r>
                    </a:p>
                    <a:p>
                      <a:pPr lvl="0"/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print(</a:t>
                      </a:r>
                      <a:r>
                        <a:rPr lang="fr-FR" altLang="zh-TW" sz="28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my_sum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fr-FR" altLang="zh-TW" sz="2800" b="0" baseline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100</a:t>
                      </a:r>
                      <a:r>
                        <a:rPr lang="fr-FR" altLang="zh-TW" sz="28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))</a:t>
                      </a:r>
                    </a:p>
                    <a:p>
                      <a:pPr lvl="0"/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#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output:</a:t>
                      </a:r>
                      <a:r>
                        <a:rPr lang="zh-TW" altLang="en-US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altLang="zh-TW" sz="2800" b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5050</a:t>
                      </a:r>
                      <a:endParaRPr lang="fr-FR" altLang="zh-TW" sz="2800" b="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字方塊 16"/>
          <p:cNvSpPr txBox="1"/>
          <p:nvPr/>
        </p:nvSpPr>
        <p:spPr>
          <a:xfrm>
            <a:off x="3840018" y="5105400"/>
            <a:ext cx="535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打完程式後記得存檔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1143000"/>
            <a:ext cx="5629274" cy="35279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1905000"/>
            <a:ext cx="3886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5" name="object 16"/>
          <p:cNvSpPr txBox="1">
            <a:spLocks/>
          </p:cNvSpPr>
          <p:nvPr/>
        </p:nvSpPr>
        <p:spPr>
          <a:xfrm>
            <a:off x="436880" y="143078"/>
            <a:ext cx="30683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3774A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2400" b="1" kern="0" spc="240" dirty="0">
                <a:latin typeface="PT Sans" panose="020B0503020203020204" pitchFamily="34" charset="0"/>
              </a:rPr>
              <a:t>Hello Python</a:t>
            </a:r>
            <a:endParaRPr lang="en-US" altLang="zh-TW" sz="2400" b="1" kern="0" dirty="0">
              <a:latin typeface="PT Sans" panose="020B0503020203020204" pitchFamily="34" charset="0"/>
            </a:endParaRPr>
          </a:p>
          <a:p>
            <a:pPr marL="12700">
              <a:spcBef>
                <a:spcPts val="5"/>
              </a:spcBef>
            </a:pPr>
            <a:r>
              <a:rPr lang="zh-TW" altLang="en-US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環境設置 </a:t>
            </a:r>
            <a:r>
              <a:rPr lang="en-US" altLang="zh-TW" sz="2400" b="1" kern="0" spc="60" dirty="0">
                <a:solidFill>
                  <a:srgbClr val="FFDA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idle</a:t>
            </a:r>
            <a:endParaRPr lang="en-US" sz="2400" kern="0" dirty="0">
              <a:latin typeface="Cooper Black" panose="0208090404030B020404" pitchFamily="18" charset="0"/>
            </a:endParaRPr>
          </a:p>
        </p:txBody>
      </p:sp>
      <p:sp>
        <p:nvSpPr>
          <p:cNvPr id="6" name="object 17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70510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748664"/>
                </a:lnTo>
                <a:lnTo>
                  <a:pt x="5689" y="754379"/>
                </a:lnTo>
                <a:lnTo>
                  <a:pt x="70510" y="754379"/>
                </a:lnTo>
                <a:lnTo>
                  <a:pt x="76200" y="748664"/>
                </a:lnTo>
                <a:lnTo>
                  <a:pt x="76200" y="5714"/>
                </a:lnTo>
                <a:lnTo>
                  <a:pt x="70510" y="0"/>
                </a:lnTo>
                <a:close/>
              </a:path>
            </a:pathLst>
          </a:custGeom>
          <a:solidFill>
            <a:srgbClr val="377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226313" y="142494"/>
            <a:ext cx="76200" cy="754380"/>
          </a:xfrm>
          <a:custGeom>
            <a:avLst/>
            <a:gdLst/>
            <a:ahLst/>
            <a:cxnLst/>
            <a:rect l="l" t="t" r="r" b="b"/>
            <a:pathLst>
              <a:path w="76200" h="75438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00" y="0"/>
                </a:lnTo>
                <a:lnTo>
                  <a:pt x="63500" y="0"/>
                </a:lnTo>
                <a:lnTo>
                  <a:pt x="70510" y="0"/>
                </a:lnTo>
                <a:lnTo>
                  <a:pt x="76200" y="5714"/>
                </a:lnTo>
                <a:lnTo>
                  <a:pt x="76200" y="12700"/>
                </a:lnTo>
                <a:lnTo>
                  <a:pt x="76200" y="741679"/>
                </a:lnTo>
                <a:lnTo>
                  <a:pt x="76200" y="748664"/>
                </a:lnTo>
                <a:lnTo>
                  <a:pt x="70510" y="754379"/>
                </a:lnTo>
                <a:lnTo>
                  <a:pt x="63500" y="754379"/>
                </a:lnTo>
                <a:lnTo>
                  <a:pt x="12700" y="754379"/>
                </a:lnTo>
                <a:lnTo>
                  <a:pt x="5689" y="754379"/>
                </a:lnTo>
                <a:lnTo>
                  <a:pt x="0" y="748664"/>
                </a:lnTo>
                <a:lnTo>
                  <a:pt x="0" y="741679"/>
                </a:lnTo>
                <a:lnTo>
                  <a:pt x="0" y="12700"/>
                </a:lnTo>
                <a:close/>
              </a:path>
            </a:pathLst>
          </a:custGeom>
          <a:ln w="38100">
            <a:solidFill>
              <a:srgbClr val="377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1371600"/>
            <a:ext cx="7172325" cy="28575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840018" y="3905071"/>
            <a:ext cx="5350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點選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Run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內的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Run Module</a:t>
            </a:r>
          </a:p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或按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F5</a:t>
            </a:r>
          </a:p>
          <a:p>
            <a:pPr algn="ctr"/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即可跑出結果</a:t>
            </a:r>
          </a:p>
        </p:txBody>
      </p:sp>
    </p:spTree>
    <p:extLst>
      <p:ext uri="{BB962C8B-B14F-4D97-AF65-F5344CB8AC3E}">
        <p14:creationId xmlns:p14="http://schemas.microsoft.com/office/powerpoint/2010/main" val="38036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6882</TotalTime>
  <Words>3489</Words>
  <Application>Microsoft Macintosh PowerPoint</Application>
  <PresentationFormat>寬螢幕</PresentationFormat>
  <Paragraphs>970</Paragraphs>
  <Slides>77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8" baseType="lpstr">
      <vt:lpstr>Microsoft JhengHei</vt:lpstr>
      <vt:lpstr>Microsoft JhengHei</vt:lpstr>
      <vt:lpstr>Droid Sans Mono</vt:lpstr>
      <vt:lpstr>Arial</vt:lpstr>
      <vt:lpstr>Berlin Sans FB</vt:lpstr>
      <vt:lpstr>Calibri</vt:lpstr>
      <vt:lpstr>Consolas</vt:lpstr>
      <vt:lpstr>Cooper Black</vt:lpstr>
      <vt:lpstr>PT Sans</vt:lpstr>
      <vt:lpstr>Times New Roman</vt:lpstr>
      <vt:lpstr>Office Theme</vt:lpstr>
      <vt:lpstr>PowerPoint 簡報</vt:lpstr>
      <vt:lpstr>Python Basics</vt:lpstr>
      <vt:lpstr>Why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True  or  False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崇皓 趙</dc:creator>
  <cp:lastModifiedBy>Microsoft Office User</cp:lastModifiedBy>
  <cp:revision>537</cp:revision>
  <dcterms:created xsi:type="dcterms:W3CDTF">2019-07-11T11:59:51Z</dcterms:created>
  <dcterms:modified xsi:type="dcterms:W3CDTF">2020-07-02T05:52:28Z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