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1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media/image21.jpg" ContentType="image/jpeg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9" r:id="rId13"/>
    <p:sldId id="327" r:id="rId14"/>
    <p:sldId id="461" r:id="rId15"/>
    <p:sldId id="350" r:id="rId16"/>
    <p:sldId id="330" r:id="rId17"/>
    <p:sldId id="331" r:id="rId18"/>
    <p:sldId id="332" r:id="rId19"/>
    <p:sldId id="335" r:id="rId20"/>
    <p:sldId id="337" r:id="rId21"/>
    <p:sldId id="336" r:id="rId22"/>
    <p:sldId id="338" r:id="rId23"/>
    <p:sldId id="339" r:id="rId24"/>
    <p:sldId id="341" r:id="rId25"/>
    <p:sldId id="328" r:id="rId26"/>
    <p:sldId id="404" r:id="rId27"/>
    <p:sldId id="351" r:id="rId28"/>
    <p:sldId id="342" r:id="rId29"/>
    <p:sldId id="345" r:id="rId30"/>
    <p:sldId id="346" r:id="rId31"/>
    <p:sldId id="347" r:id="rId32"/>
    <p:sldId id="348" r:id="rId33"/>
    <p:sldId id="356" r:id="rId34"/>
    <p:sldId id="352" r:id="rId35"/>
    <p:sldId id="358" r:id="rId36"/>
    <p:sldId id="362" r:id="rId37"/>
    <p:sldId id="363" r:id="rId38"/>
    <p:sldId id="365" r:id="rId39"/>
    <p:sldId id="364" r:id="rId40"/>
    <p:sldId id="366" r:id="rId41"/>
    <p:sldId id="436" r:id="rId42"/>
    <p:sldId id="353" r:id="rId43"/>
    <p:sldId id="367" r:id="rId44"/>
    <p:sldId id="368" r:id="rId45"/>
    <p:sldId id="369" r:id="rId46"/>
    <p:sldId id="371" r:id="rId47"/>
    <p:sldId id="373" r:id="rId48"/>
    <p:sldId id="374" r:id="rId49"/>
    <p:sldId id="375" r:id="rId50"/>
    <p:sldId id="372" r:id="rId51"/>
    <p:sldId id="376" r:id="rId52"/>
    <p:sldId id="377" r:id="rId53"/>
    <p:sldId id="379" r:id="rId54"/>
    <p:sldId id="427" r:id="rId55"/>
    <p:sldId id="428" r:id="rId56"/>
    <p:sldId id="354" r:id="rId57"/>
    <p:sldId id="378" r:id="rId58"/>
    <p:sldId id="388" r:id="rId59"/>
    <p:sldId id="380" r:id="rId60"/>
    <p:sldId id="381" r:id="rId61"/>
    <p:sldId id="384" r:id="rId62"/>
    <p:sldId id="385" r:id="rId63"/>
    <p:sldId id="386" r:id="rId64"/>
    <p:sldId id="387" r:id="rId65"/>
    <p:sldId id="389" r:id="rId66"/>
    <p:sldId id="390" r:id="rId67"/>
    <p:sldId id="403" r:id="rId68"/>
    <p:sldId id="355" r:id="rId69"/>
    <p:sldId id="392" r:id="rId70"/>
    <p:sldId id="393" r:id="rId71"/>
    <p:sldId id="394" r:id="rId72"/>
    <p:sldId id="395" r:id="rId73"/>
    <p:sldId id="396" r:id="rId74"/>
    <p:sldId id="397" r:id="rId75"/>
    <p:sldId id="398" r:id="rId76"/>
    <p:sldId id="399" r:id="rId77"/>
    <p:sldId id="400" r:id="rId78"/>
    <p:sldId id="437" r:id="rId79"/>
    <p:sldId id="438" r:id="rId80"/>
    <p:sldId id="406" r:id="rId81"/>
    <p:sldId id="462" r:id="rId82"/>
    <p:sldId id="451" r:id="rId83"/>
    <p:sldId id="452" r:id="rId84"/>
    <p:sldId id="455" r:id="rId85"/>
    <p:sldId id="456" r:id="rId86"/>
    <p:sldId id="457" r:id="rId87"/>
    <p:sldId id="458" r:id="rId88"/>
    <p:sldId id="460" r:id="rId89"/>
    <p:sldId id="459" r:id="rId90"/>
    <p:sldId id="439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50" r:id="rId99"/>
    <p:sldId id="257" r:id="rId100"/>
    <p:sldId id="258" r:id="rId101"/>
    <p:sldId id="448" r:id="rId102"/>
    <p:sldId id="260" r:id="rId103"/>
    <p:sldId id="449" r:id="rId104"/>
    <p:sldId id="262" r:id="rId105"/>
    <p:sldId id="264" r:id="rId106"/>
    <p:sldId id="263" r:id="rId107"/>
    <p:sldId id="265" r:id="rId108"/>
    <p:sldId id="266" r:id="rId10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1FE"/>
    <a:srgbClr val="D7DB7F"/>
    <a:srgbClr val="D7DBAC"/>
    <a:srgbClr val="FFE38B"/>
    <a:srgbClr val="174053"/>
    <a:srgbClr val="BCD6ED"/>
    <a:srgbClr val="3774A7"/>
    <a:srgbClr val="FFDA4A"/>
    <a:srgbClr val="007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 autoAdjust="0"/>
    <p:restoredTop sz="94807" autoAdjust="0"/>
  </p:normalViewPr>
  <p:slideViewPr>
    <p:cSldViewPr>
      <p:cViewPr varScale="1">
        <p:scale>
          <a:sx n="118" d="100"/>
          <a:sy n="118" d="100"/>
        </p:scale>
        <p:origin x="232" y="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29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102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594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8648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549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141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0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747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56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7/19/20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19200"/>
            <a:ext cx="8915400" cy="336541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81500" y="4887479"/>
            <a:ext cx="3429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接著就能看到結果了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^^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讀圖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矩形 7"/>
          <p:cNvSpPr/>
          <p:nvPr/>
        </p:nvSpPr>
        <p:spPr>
          <a:xfrm>
            <a:off x="3097876" y="2665429"/>
            <a:ext cx="58632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matplotlib.image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</a:t>
            </a:r>
            <a:endParaRPr lang="en-US" altLang="zh-TW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np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02430" y="1336005"/>
            <a:ext cx="378714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module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>
          <a:xfrm>
            <a:off x="5465374" y="4114638"/>
            <a:ext cx="133004" cy="6317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3929843" y="4974305"/>
            <a:ext cx="3362497" cy="5735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可利用</a:t>
            </a:r>
            <a:r>
              <a:rPr lang="en-US" altLang="zh-TW" sz="2400" dirty="0">
                <a:solidFill>
                  <a:schemeClr val="tx1"/>
                </a:solidFill>
              </a:rPr>
              <a:t>as</a:t>
            </a:r>
            <a:r>
              <a:rPr lang="zh-TW" altLang="en-US" sz="2400" dirty="0">
                <a:solidFill>
                  <a:schemeClr val="tx1"/>
                </a:solidFill>
              </a:rPr>
              <a:t>來表達簡寫</a:t>
            </a:r>
          </a:p>
        </p:txBody>
      </p:sp>
    </p:spTree>
    <p:extLst>
      <p:ext uri="{BB962C8B-B14F-4D97-AF65-F5344CB8AC3E}">
        <p14:creationId xmlns:p14="http://schemas.microsoft.com/office/powerpoint/2010/main" val="35530855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101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62500" y="1572725"/>
            <a:ext cx="266700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這樣就讀進來囉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0058" y="2828835"/>
            <a:ext cx="64118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mpimg.imread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'flower.jpg'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open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would be a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array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h,w,c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height,width,color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19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102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19" y="2499330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333700" y="1160146"/>
            <a:ext cx="35245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是一種矩陣工具</a:t>
            </a:r>
          </a:p>
        </p:txBody>
      </p:sp>
      <p:sp>
        <p:nvSpPr>
          <p:cNvPr id="12" name="向右箭號 11"/>
          <p:cNvSpPr/>
          <p:nvPr/>
        </p:nvSpPr>
        <p:spPr>
          <a:xfrm rot="1407696">
            <a:off x="8097989" y="3987097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829800" y="4561895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64872" y="5250075"/>
            <a:ext cx="6262255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若要取出第一行第一列的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[0,0,0]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462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103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371802" y="894566"/>
            <a:ext cx="3448396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先將圖片作灰階處理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" y="2370216"/>
            <a:ext cx="3657600" cy="2718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7" y="1930886"/>
            <a:ext cx="4796633" cy="3597475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022273" y="3474720"/>
            <a:ext cx="1911927" cy="25490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509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104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Gray scale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Y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=0.3R+0.59G+0.11B</a:t>
                </a: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94566"/>
                <a:ext cx="5105400" cy="516767"/>
              </a:xfrm>
              <a:prstGeom prst="roundRect">
                <a:avLst/>
              </a:prstGeom>
              <a:blipFill>
                <a:blip r:embed="rId2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214255" y="5316362"/>
            <a:ext cx="5763489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若要取出第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行第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列的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值則可用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[i,j,0]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198" y="1692919"/>
            <a:ext cx="94294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#----------------------convert to gray scale----------------------------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'RBG to gray scale...'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gray =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img.shape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new array for gray scale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[i,j,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])/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gray[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i,j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([Y,Y,Y])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向上箭號 1"/>
          <p:cNvSpPr/>
          <p:nvPr/>
        </p:nvSpPr>
        <p:spPr>
          <a:xfrm>
            <a:off x="9193876" y="3443244"/>
            <a:ext cx="133004" cy="83958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91351" y="4400419"/>
            <a:ext cx="1738053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normalize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163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1" y="3152642"/>
                <a:ext cx="6766559" cy="2223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公式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93" y="731035"/>
                <a:ext cx="5939213" cy="1013611"/>
              </a:xfrm>
              <a:prstGeom prst="roundRect">
                <a:avLst/>
              </a:prstGeom>
              <a:blipFill>
                <a:blip r:embed="rId3"/>
                <a:stretch>
                  <a:fillRect l="-10021" t="-175000" b="-25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6802" y="2132161"/>
          <a:ext cx="4277360" cy="36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70">
                  <a:extLst>
                    <a:ext uri="{9D8B030D-6E8A-4147-A177-3AD203B41FA5}">
                      <a16:colId xmlns:a16="http://schemas.microsoft.com/office/drawing/2014/main" val="276468339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45185481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354694166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85297774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183073028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18993879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87352744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210730745"/>
                    </a:ext>
                  </a:extLst>
                </a:gridCol>
              </a:tblGrid>
              <a:tr h="460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2725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86882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97434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1658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1722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53359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385"/>
                  </a:ext>
                </a:extLst>
              </a:tr>
              <a:tr h="460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12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98558" y="2118056"/>
            <a:ext cx="1587731" cy="139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60823">
            <a:off x="5136249" y="3230840"/>
            <a:ext cx="1582188" cy="3444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279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prewiit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solidFill>
                <a:srgbClr val="BCD6E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𝐺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291" y="501650"/>
                <a:ext cx="2341417" cy="9336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26076" y="1526196"/>
            <a:ext cx="1206592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edge detector---------------------------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'start to 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...'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img.shape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new array for 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prewiit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,h-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,w-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]-gray[i-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,j-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]+gray[i+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,j+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G = 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Gx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+Gy**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G&gt;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G=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result[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([G,G,G])</a:t>
            </a:r>
          </a:p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#------------------------------------------------------------------------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58244" y="5839583"/>
            <a:ext cx="2875510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將周圍邊框設為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3696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726247" y="916330"/>
            <a:ext cx="2606501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把結果儲存起來</a:t>
            </a:r>
          </a:p>
        </p:txBody>
      </p:sp>
      <p:sp>
        <p:nvSpPr>
          <p:cNvPr id="3" name="矩形 2"/>
          <p:cNvSpPr/>
          <p:nvPr/>
        </p:nvSpPr>
        <p:spPr>
          <a:xfrm>
            <a:off x="2089265" y="1971629"/>
            <a:ext cx="78804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#--------------------- show the image------------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(result)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'off'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plt.savefig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'result.jpg'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# save the image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向上箭號 7"/>
          <p:cNvSpPr/>
          <p:nvPr/>
        </p:nvSpPr>
        <p:spPr>
          <a:xfrm>
            <a:off x="4349633" y="3823912"/>
            <a:ext cx="170410" cy="881149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065547" y="4803018"/>
            <a:ext cx="2738583" cy="5167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儲存的路徑與檔名</a:t>
            </a:r>
          </a:p>
        </p:txBody>
      </p:sp>
    </p:spTree>
    <p:extLst>
      <p:ext uri="{BB962C8B-B14F-4D97-AF65-F5344CB8AC3E}">
        <p14:creationId xmlns:p14="http://schemas.microsoft.com/office/powerpoint/2010/main" val="41672790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Save and show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字方塊 9"/>
          <p:cNvSpPr txBox="1"/>
          <p:nvPr/>
        </p:nvSpPr>
        <p:spPr>
          <a:xfrm>
            <a:off x="4561840" y="894566"/>
            <a:ext cx="3068320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看看自己的成果吧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36" y="1970117"/>
            <a:ext cx="4814264" cy="36106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8" y="2416058"/>
            <a:ext cx="3657600" cy="271881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729942" y="3441469"/>
            <a:ext cx="2169621" cy="3339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9086"/>
              </p:ext>
            </p:extLst>
          </p:nvPr>
        </p:nvGraphicFramePr>
        <p:xfrm>
          <a:off x="2476500" y="2698523"/>
          <a:ext cx="7239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4991100" y="1507104"/>
            <a:ext cx="2209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Let’s print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圓角矩形 2"/>
          <p:cNvSpPr/>
          <p:nvPr/>
        </p:nvSpPr>
        <p:spPr>
          <a:xfrm>
            <a:off x="2552700" y="609600"/>
            <a:ext cx="7086600" cy="1061142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的世界裡面，資料會以各種不同的型別儲存在電腦裡，以供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037"/>
              </p:ext>
            </p:extLst>
          </p:nvPr>
        </p:nvGraphicFramePr>
        <p:xfrm>
          <a:off x="2311442" y="2035464"/>
          <a:ext cx="7569115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05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0080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32729"/>
              </p:ext>
            </p:extLst>
          </p:nvPr>
        </p:nvGraphicFramePr>
        <p:xfrm>
          <a:off x="2552700" y="2286000"/>
          <a:ext cx="7086600" cy="3254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2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25491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953000" y="1219200"/>
            <a:ext cx="2286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把值餵給變數</a:t>
            </a: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Formatting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17732"/>
              </p:ext>
            </p:extLst>
          </p:nvPr>
        </p:nvGraphicFramePr>
        <p:xfrm>
          <a:off x="436880" y="2286001"/>
          <a:ext cx="114617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109842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35279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 =</a:t>
                      </a:r>
                      <a:r>
                        <a:rPr lang="es-ES" altLang="zh-TW" sz="24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“John”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onsolas" pitchFamily="49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 = </a:t>
                      </a:r>
                      <a:r>
                        <a:rPr lang="es-E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before version 3.5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is,”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is”, 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%s,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%d” 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% (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{},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{}”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</a:t>
                      </a:r>
                      <a:r>
                        <a:rPr lang="en-US" altLang="zh-TW" sz="24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format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  <a:endParaRPr lang="es-ES" altLang="zh-TW" sz="24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after version 3.6</a:t>
                      </a:r>
                      <a:endParaRPr lang="es-ES" altLang="zh-TW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(f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“My name is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{</a:t>
                      </a:r>
                      <a:r>
                        <a:rPr lang="en-US" altLang="zh-TW" sz="24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my_name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}, </a:t>
                      </a:r>
                      <a:r>
                        <a:rPr lang="en-US" altLang="zh-TW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 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is {</a:t>
                      </a:r>
                      <a:r>
                        <a:rPr lang="en-US" altLang="zh-TW" sz="24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my_age</a:t>
                      </a:r>
                      <a:r>
                        <a:rPr lang="en-US" altLang="zh-TW" sz="24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}”</a:t>
                      </a:r>
                      <a:r>
                        <a:rPr lang="es-E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My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name is John, my age </a:t>
                      </a:r>
                      <a:r>
                        <a:rPr lang="es-ES" altLang="zh-TW" sz="24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is</a:t>
                      </a:r>
                      <a:r>
                        <a:rPr lang="es-ES" altLang="zh-TW" sz="24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505200" y="1219200"/>
            <a:ext cx="571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變數</a:t>
            </a:r>
            <a:r>
              <a:rPr lang="en-US" altLang="zh-TW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TW" sz="2400" i="1" dirty="0">
                <a:latin typeface="Consolas" pitchFamily="49" charset="0"/>
                <a:cs typeface="Consolas" pitchFamily="49" charset="0"/>
              </a:rPr>
              <a:t>,</a:t>
            </a:r>
            <a:r>
              <a:rPr lang="zh-TW" altLang="en-US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變數</a:t>
            </a:r>
            <a:r>
              <a:rPr lang="en-US" altLang="zh-TW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TW" sz="2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)</a:t>
            </a:r>
            <a:endParaRPr lang="zh-TW" altLang="en-US" sz="2400" dirty="0">
              <a:latin typeface="Consolas" pitchFamily="49" charset="0"/>
              <a:ea typeface="標楷體" panose="03000509000000000000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0" y="1924495"/>
            <a:ext cx="6585439" cy="2543816"/>
            <a:chOff x="2803280" y="2425657"/>
            <a:chExt cx="6585439" cy="2543816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0" y="2425657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49" y="4507849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7315200" y="2819663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9800" y="2819663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875942" y="1214789"/>
            <a:ext cx="4440115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  <p:sp>
        <p:nvSpPr>
          <p:cNvPr id="16" name="文字方塊 15"/>
          <p:cNvSpPr txBox="1"/>
          <p:nvPr/>
        </p:nvSpPr>
        <p:spPr>
          <a:xfrm>
            <a:off x="2967402" y="5688972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取商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424976" y="5647709"/>
            <a:ext cx="93618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取餘</a:t>
            </a:r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69" y="2514600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-21771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4528763" y="1039795"/>
            <a:ext cx="3134463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638793" y="5159395"/>
            <a:ext cx="914401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66154" y="2624212"/>
            <a:ext cx="8735891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432154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  <p:sp>
        <p:nvSpPr>
          <p:cNvPr id="5" name="加號 4"/>
          <p:cNvSpPr/>
          <p:nvPr/>
        </p:nvSpPr>
        <p:spPr>
          <a:xfrm>
            <a:off x="6675927" y="1597075"/>
            <a:ext cx="715473" cy="685781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200" y="4114800"/>
            <a:ext cx="1371600" cy="609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27786"/>
              </p:ext>
            </p:extLst>
          </p:nvPr>
        </p:nvGraphicFramePr>
        <p:xfrm>
          <a:off x="2438400" y="22860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08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5249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4876800" y="960817"/>
            <a:ext cx="2438400" cy="646941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77013"/>
              </p:ext>
            </p:extLst>
          </p:nvPr>
        </p:nvGraphicFramePr>
        <p:xfrm>
          <a:off x="2677257" y="2012441"/>
          <a:ext cx="683748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5648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497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2.0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print(math.pi)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3.141592653589793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198914" y="4224279"/>
            <a:ext cx="35702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將兩個變數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的值交換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6, y = 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AA3438-6093-1543-8311-07E149B72D89}"/>
              </a:ext>
            </a:extLst>
          </p:cNvPr>
          <p:cNvSpPr/>
          <p:nvPr/>
        </p:nvSpPr>
        <p:spPr>
          <a:xfrm>
            <a:off x="6172200" y="4224279"/>
            <a:ext cx="41857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稍微改變一下，順便改變一下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x, y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3, y = 6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 = 6 ** 2, y = 3 * 8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26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800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% 47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** 5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3125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77000" y="2849880"/>
          <a:ext cx="49530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9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32070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 ** 5, x % 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69881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53730"/>
              </p:ext>
            </p:extLst>
          </p:nvPr>
        </p:nvGraphicFramePr>
        <p:xfrm>
          <a:off x="3305175" y="3064535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2204710"/>
            <a:ext cx="85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大於    小於    大於等於     小於等於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962400" y="1031769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14750" y="2195191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等於       不等於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8574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33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0" y="5140121"/>
            <a:ext cx="295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格或按個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>
          <a:xfrm>
            <a:off x="2856363" y="1661546"/>
            <a:ext cx="6365907" cy="646986"/>
          </a:xfrm>
          <a:prstGeom prst="roundRect">
            <a:avLst/>
          </a:prstGeom>
          <a:solidFill>
            <a:srgbClr val="BCD6ED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Python利用</a:t>
            </a:r>
            <a:r>
              <a:rPr lang="en-US" altLang="zh-TW" sz="3200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縮排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表示語句塊的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183624" y="4261809"/>
            <a:ext cx="2474975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17" name="框架 16"/>
          <p:cNvSpPr/>
          <p:nvPr/>
        </p:nvSpPr>
        <p:spPr>
          <a:xfrm>
            <a:off x="7924800" y="3276600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63175">
            <a:off x="8366222" y="3811628"/>
            <a:ext cx="762000" cy="16208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4097"/>
              </p:ext>
            </p:extLst>
          </p:nvPr>
        </p:nvGraphicFramePr>
        <p:xfrm>
          <a:off x="1733550" y="2012441"/>
          <a:ext cx="87249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29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143500" y="1066800"/>
            <a:ext cx="19050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elif</a:t>
            </a:r>
            <a:r>
              <a:rPr lang="en-US" altLang="zh-TW" sz="2400" dirty="0"/>
              <a:t> = else +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39255" y="1027212"/>
            <a:ext cx="9313489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遵循以下的規則，把他寫成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if–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–else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語句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5600" y="2341537"/>
            <a:ext cx="6781800" cy="3447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，判斷是否中獎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小於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介於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60 ~ 80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如果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不屬於以上情況，則贏得三獎</a:t>
            </a: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41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09752"/>
              </p:ext>
            </p:extLst>
          </p:nvPr>
        </p:nvGraphicFramePr>
        <p:xfrm>
          <a:off x="1733550" y="1250447"/>
          <a:ext cx="87249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514600" y="1100277"/>
            <a:ext cx="7162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0339"/>
              </p:ext>
            </p:extLst>
          </p:nvPr>
        </p:nvGraphicFramePr>
        <p:xfrm>
          <a:off x="1828800" y="1901523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064829" y="3810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255810" y="1530189"/>
            <a:ext cx="8229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628900" y="1067620"/>
            <a:ext cx="70866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342337" y="914242"/>
            <a:ext cx="5486399" cy="1532334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中第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個元素，就用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其中</a:t>
            </a:r>
            <a:r>
              <a:rPr lang="zh-TW" altLang="en-US" sz="2800" i="0" u="none" strike="noStrike" cap="none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i-1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179846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裡的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第</a:t>
            </a:r>
            <a:r>
              <a:rPr lang="en-US" altLang="zh-TW" sz="24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個元素，</a:t>
            </a:r>
            <a:r>
              <a:rPr lang="zh-TW" altLang="en-US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316775" y="4224847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19750"/>
              </p:ext>
            </p:extLst>
          </p:nvPr>
        </p:nvGraphicFramePr>
        <p:xfrm>
          <a:off x="1890063" y="1752600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51177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62600" y="5815222"/>
            <a:ext cx="4837545" cy="578882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114799" y="1524000"/>
            <a:ext cx="39624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/>
                <a:sym typeface="Consolas"/>
              </a:rPr>
              <a:t>list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47252"/>
              </p:ext>
            </p:extLst>
          </p:nvPr>
        </p:nvGraphicFramePr>
        <p:xfrm>
          <a:off x="1945481" y="2975833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2514600" y="3275655"/>
            <a:ext cx="7162800" cy="16764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5712553" y="2031555"/>
            <a:ext cx="383447" cy="836994"/>
            <a:chOff x="5556275" y="1213164"/>
            <a:chExt cx="383447" cy="836994"/>
          </a:xfrm>
        </p:grpSpPr>
        <p:sp>
          <p:nvSpPr>
            <p:cNvPr id="14" name="手繪多邊形 13"/>
            <p:cNvSpPr/>
            <p:nvPr/>
          </p:nvSpPr>
          <p:spPr>
            <a:xfrm>
              <a:off x="5556275" y="1213164"/>
              <a:ext cx="383447" cy="769545"/>
            </a:xfrm>
            <a:custGeom>
              <a:avLst/>
              <a:gdLst>
                <a:gd name="connsiteX0" fmla="*/ 183622 w 383447"/>
                <a:gd name="connsiteY0" fmla="*/ 0 h 769545"/>
                <a:gd name="connsiteX1" fmla="*/ 246996 w 383447"/>
                <a:gd name="connsiteY1" fmla="*/ 9054 h 769545"/>
                <a:gd name="connsiteX2" fmla="*/ 274157 w 383447"/>
                <a:gd name="connsiteY2" fmla="*/ 27161 h 769545"/>
                <a:gd name="connsiteX3" fmla="*/ 310371 w 383447"/>
                <a:gd name="connsiteY3" fmla="*/ 45268 h 769545"/>
                <a:gd name="connsiteX4" fmla="*/ 328477 w 383447"/>
                <a:gd name="connsiteY4" fmla="*/ 99588 h 769545"/>
                <a:gd name="connsiteX5" fmla="*/ 373745 w 383447"/>
                <a:gd name="connsiteY5" fmla="*/ 162963 h 769545"/>
                <a:gd name="connsiteX6" fmla="*/ 364691 w 383447"/>
                <a:gd name="connsiteY6" fmla="*/ 298765 h 769545"/>
                <a:gd name="connsiteX7" fmla="*/ 328477 w 383447"/>
                <a:gd name="connsiteY7" fmla="*/ 334979 h 769545"/>
                <a:gd name="connsiteX8" fmla="*/ 246996 w 383447"/>
                <a:gd name="connsiteY8" fmla="*/ 371192 h 769545"/>
                <a:gd name="connsiteX9" fmla="*/ 192675 w 383447"/>
                <a:gd name="connsiteY9" fmla="*/ 380246 h 769545"/>
                <a:gd name="connsiteX10" fmla="*/ 129301 w 383447"/>
                <a:gd name="connsiteY10" fmla="*/ 398353 h 769545"/>
                <a:gd name="connsiteX11" fmla="*/ 29713 w 383447"/>
                <a:gd name="connsiteY11" fmla="*/ 380246 h 769545"/>
                <a:gd name="connsiteX12" fmla="*/ 2553 w 383447"/>
                <a:gd name="connsiteY12" fmla="*/ 353086 h 769545"/>
                <a:gd name="connsiteX13" fmla="*/ 29713 w 383447"/>
                <a:gd name="connsiteY13" fmla="*/ 226337 h 769545"/>
                <a:gd name="connsiteX14" fmla="*/ 65927 w 383447"/>
                <a:gd name="connsiteY14" fmla="*/ 199177 h 769545"/>
                <a:gd name="connsiteX15" fmla="*/ 93087 w 383447"/>
                <a:gd name="connsiteY15" fmla="*/ 190123 h 769545"/>
                <a:gd name="connsiteX16" fmla="*/ 319424 w 383447"/>
                <a:gd name="connsiteY16" fmla="*/ 208230 h 769545"/>
                <a:gd name="connsiteX17" fmla="*/ 355638 w 383447"/>
                <a:gd name="connsiteY17" fmla="*/ 262551 h 769545"/>
                <a:gd name="connsiteX18" fmla="*/ 364691 w 383447"/>
                <a:gd name="connsiteY18" fmla="*/ 289711 h 769545"/>
                <a:gd name="connsiteX19" fmla="*/ 382798 w 383447"/>
                <a:gd name="connsiteY19" fmla="*/ 316872 h 769545"/>
                <a:gd name="connsiteX20" fmla="*/ 373745 w 383447"/>
                <a:gd name="connsiteY20" fmla="*/ 561315 h 769545"/>
                <a:gd name="connsiteX21" fmla="*/ 364691 w 383447"/>
                <a:gd name="connsiteY21" fmla="*/ 588476 h 769545"/>
                <a:gd name="connsiteX22" fmla="*/ 319424 w 383447"/>
                <a:gd name="connsiteY22" fmla="*/ 642796 h 769545"/>
                <a:gd name="connsiteX23" fmla="*/ 292264 w 383447"/>
                <a:gd name="connsiteY23" fmla="*/ 651850 h 769545"/>
                <a:gd name="connsiteX24" fmla="*/ 237943 w 383447"/>
                <a:gd name="connsiteY24" fmla="*/ 688064 h 769545"/>
                <a:gd name="connsiteX25" fmla="*/ 210782 w 383447"/>
                <a:gd name="connsiteY25" fmla="*/ 706171 h 769545"/>
                <a:gd name="connsiteX26" fmla="*/ 183622 w 383447"/>
                <a:gd name="connsiteY26" fmla="*/ 715224 h 769545"/>
                <a:gd name="connsiteX27" fmla="*/ 156462 w 383447"/>
                <a:gd name="connsiteY27" fmla="*/ 733331 h 769545"/>
                <a:gd name="connsiteX28" fmla="*/ 120248 w 383447"/>
                <a:gd name="connsiteY28" fmla="*/ 769545 h 7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3447" h="769545">
                  <a:moveTo>
                    <a:pt x="183622" y="0"/>
                  </a:moveTo>
                  <a:cubicBezTo>
                    <a:pt x="204747" y="3018"/>
                    <a:pt x="226557" y="2922"/>
                    <a:pt x="246996" y="9054"/>
                  </a:cubicBezTo>
                  <a:cubicBezTo>
                    <a:pt x="257418" y="12181"/>
                    <a:pt x="264710" y="21762"/>
                    <a:pt x="274157" y="27161"/>
                  </a:cubicBezTo>
                  <a:cubicBezTo>
                    <a:pt x="285875" y="33857"/>
                    <a:pt x="298300" y="39232"/>
                    <a:pt x="310371" y="45268"/>
                  </a:cubicBezTo>
                  <a:cubicBezTo>
                    <a:pt x="316406" y="63375"/>
                    <a:pt x="314981" y="86092"/>
                    <a:pt x="328477" y="99588"/>
                  </a:cubicBezTo>
                  <a:cubicBezTo>
                    <a:pt x="365181" y="136292"/>
                    <a:pt x="349912" y="115297"/>
                    <a:pt x="373745" y="162963"/>
                  </a:cubicBezTo>
                  <a:cubicBezTo>
                    <a:pt x="370727" y="208230"/>
                    <a:pt x="376237" y="254891"/>
                    <a:pt x="364691" y="298765"/>
                  </a:cubicBezTo>
                  <a:cubicBezTo>
                    <a:pt x="360346" y="315274"/>
                    <a:pt x="342462" y="325189"/>
                    <a:pt x="328477" y="334979"/>
                  </a:cubicBezTo>
                  <a:cubicBezTo>
                    <a:pt x="314801" y="344552"/>
                    <a:pt x="270178" y="366041"/>
                    <a:pt x="246996" y="371192"/>
                  </a:cubicBezTo>
                  <a:cubicBezTo>
                    <a:pt x="229076" y="375174"/>
                    <a:pt x="210562" y="376118"/>
                    <a:pt x="192675" y="380246"/>
                  </a:cubicBezTo>
                  <a:cubicBezTo>
                    <a:pt x="171268" y="385186"/>
                    <a:pt x="150426" y="392317"/>
                    <a:pt x="129301" y="398353"/>
                  </a:cubicBezTo>
                  <a:cubicBezTo>
                    <a:pt x="96105" y="392317"/>
                    <a:pt x="61488" y="391594"/>
                    <a:pt x="29713" y="380246"/>
                  </a:cubicBezTo>
                  <a:cubicBezTo>
                    <a:pt x="17656" y="375940"/>
                    <a:pt x="4364" y="365761"/>
                    <a:pt x="2553" y="353086"/>
                  </a:cubicBezTo>
                  <a:cubicBezTo>
                    <a:pt x="-2988" y="314296"/>
                    <a:pt x="-1799" y="257848"/>
                    <a:pt x="29713" y="226337"/>
                  </a:cubicBezTo>
                  <a:cubicBezTo>
                    <a:pt x="40383" y="215668"/>
                    <a:pt x="52826" y="206663"/>
                    <a:pt x="65927" y="199177"/>
                  </a:cubicBezTo>
                  <a:cubicBezTo>
                    <a:pt x="74213" y="194442"/>
                    <a:pt x="84034" y="193141"/>
                    <a:pt x="93087" y="190123"/>
                  </a:cubicBezTo>
                  <a:cubicBezTo>
                    <a:pt x="168533" y="196159"/>
                    <a:pt x="246463" y="188103"/>
                    <a:pt x="319424" y="208230"/>
                  </a:cubicBezTo>
                  <a:cubicBezTo>
                    <a:pt x="340402" y="214017"/>
                    <a:pt x="355638" y="262551"/>
                    <a:pt x="355638" y="262551"/>
                  </a:cubicBezTo>
                  <a:cubicBezTo>
                    <a:pt x="358656" y="271604"/>
                    <a:pt x="360423" y="281175"/>
                    <a:pt x="364691" y="289711"/>
                  </a:cubicBezTo>
                  <a:cubicBezTo>
                    <a:pt x="369557" y="299443"/>
                    <a:pt x="382435" y="305997"/>
                    <a:pt x="382798" y="316872"/>
                  </a:cubicBezTo>
                  <a:cubicBezTo>
                    <a:pt x="385515" y="398364"/>
                    <a:pt x="379169" y="479959"/>
                    <a:pt x="373745" y="561315"/>
                  </a:cubicBezTo>
                  <a:cubicBezTo>
                    <a:pt x="373110" y="570837"/>
                    <a:pt x="368959" y="579940"/>
                    <a:pt x="364691" y="588476"/>
                  </a:cubicBezTo>
                  <a:cubicBezTo>
                    <a:pt x="356341" y="605177"/>
                    <a:pt x="334440" y="632785"/>
                    <a:pt x="319424" y="642796"/>
                  </a:cubicBezTo>
                  <a:cubicBezTo>
                    <a:pt x="311484" y="648090"/>
                    <a:pt x="300606" y="647215"/>
                    <a:pt x="292264" y="651850"/>
                  </a:cubicBezTo>
                  <a:cubicBezTo>
                    <a:pt x="273241" y="662419"/>
                    <a:pt x="256050" y="675993"/>
                    <a:pt x="237943" y="688064"/>
                  </a:cubicBezTo>
                  <a:cubicBezTo>
                    <a:pt x="228889" y="694100"/>
                    <a:pt x="221105" y="702730"/>
                    <a:pt x="210782" y="706171"/>
                  </a:cubicBezTo>
                  <a:lnTo>
                    <a:pt x="183622" y="715224"/>
                  </a:lnTo>
                  <a:cubicBezTo>
                    <a:pt x="174569" y="721260"/>
                    <a:pt x="164156" y="725637"/>
                    <a:pt x="156462" y="733331"/>
                  </a:cubicBezTo>
                  <a:cubicBezTo>
                    <a:pt x="112761" y="777032"/>
                    <a:pt x="161638" y="748849"/>
                    <a:pt x="120248" y="7695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631255" y="1846907"/>
              <a:ext cx="280658" cy="203251"/>
            </a:xfrm>
            <a:custGeom>
              <a:avLst/>
              <a:gdLst>
                <a:gd name="connsiteX0" fmla="*/ 0 w 280658"/>
                <a:gd name="connsiteY0" fmla="*/ 0 h 203251"/>
                <a:gd name="connsiteX1" fmla="*/ 27161 w 280658"/>
                <a:gd name="connsiteY1" fmla="*/ 45267 h 203251"/>
                <a:gd name="connsiteX2" fmla="*/ 36214 w 280658"/>
                <a:gd name="connsiteY2" fmla="*/ 190123 h 203251"/>
                <a:gd name="connsiteX3" fmla="*/ 190123 w 280658"/>
                <a:gd name="connsiteY3" fmla="*/ 181069 h 203251"/>
                <a:gd name="connsiteX4" fmla="*/ 217284 w 280658"/>
                <a:gd name="connsiteY4" fmla="*/ 172016 h 203251"/>
                <a:gd name="connsiteX5" fmla="*/ 280658 w 280658"/>
                <a:gd name="connsiteY5" fmla="*/ 162962 h 20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58" h="203251">
                  <a:moveTo>
                    <a:pt x="0" y="0"/>
                  </a:moveTo>
                  <a:cubicBezTo>
                    <a:pt x="9054" y="15089"/>
                    <a:pt x="23868" y="27981"/>
                    <a:pt x="27161" y="45267"/>
                  </a:cubicBezTo>
                  <a:cubicBezTo>
                    <a:pt x="36213" y="92792"/>
                    <a:pt x="-952" y="159151"/>
                    <a:pt x="36214" y="190123"/>
                  </a:cubicBezTo>
                  <a:cubicBezTo>
                    <a:pt x="75694" y="223023"/>
                    <a:pt x="138820" y="184087"/>
                    <a:pt x="190123" y="181069"/>
                  </a:cubicBezTo>
                  <a:cubicBezTo>
                    <a:pt x="199177" y="178051"/>
                    <a:pt x="207926" y="173888"/>
                    <a:pt x="217284" y="172016"/>
                  </a:cubicBezTo>
                  <a:cubicBezTo>
                    <a:pt x="238209" y="167831"/>
                    <a:pt x="280658" y="162962"/>
                    <a:pt x="280658" y="1629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形圖說文字 15"/>
          <p:cNvSpPr/>
          <p:nvPr/>
        </p:nvSpPr>
        <p:spPr>
          <a:xfrm>
            <a:off x="2834528" y="872595"/>
            <a:ext cx="4495800" cy="1042046"/>
          </a:xfrm>
          <a:prstGeom prst="wedgeEllipseCallout">
            <a:avLst>
              <a:gd name="adj1" fmla="val -53657"/>
              <a:gd name="adj2" fmla="val -44364"/>
            </a:avLst>
          </a:prstGeom>
          <a:solidFill>
            <a:schemeClr val="bg1"/>
          </a:solidFill>
          <a:ln>
            <a:solidFill>
              <a:srgbClr val="174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86828" y="116278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971799" y="1437883"/>
            <a:ext cx="64008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從</a:t>
            </a:r>
            <a:r>
              <a:rPr lang="zh-TW" altLang="en-US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en-US" altLang="zh-TW" sz="2800" i="0" u="none" strike="noStrike" cap="none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02465"/>
              </p:ext>
            </p:extLst>
          </p:nvPr>
        </p:nvGraphicFramePr>
        <p:xfrm>
          <a:off x="2595562" y="2590800"/>
          <a:ext cx="715327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["apple", "banana",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771650" y="1587125"/>
            <a:ext cx="8648700" cy="578882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個元素的話，就用</a:t>
            </a:r>
            <a:r>
              <a:rPr lang="en-US" altLang="zh-TW" sz="2800" b="1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xxx[</a:t>
            </a:r>
            <a:r>
              <a:rPr lang="en-US" altLang="zh-TW" sz="2800" b="1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19148"/>
              </p:ext>
            </p:extLst>
          </p:nvPr>
        </p:nvGraphicFramePr>
        <p:xfrm>
          <a:off x="1945481" y="2743200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135381" y="1355545"/>
            <a:ext cx="10218420" cy="105560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：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要刪除 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list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中第</a:t>
            </a:r>
            <a:r>
              <a:rPr lang="en-US" altLang="zh-TW" sz="2800" u="none" strike="noStrike" cap="none" dirty="0" err="1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i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個元素，可以用 </a:t>
            </a:r>
            <a:r>
              <a:rPr lang="en-US" altLang="zh-TW" sz="2800" u="none" strike="noStrike" cap="none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xxx.pop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en-US" altLang="zh-TW" sz="28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i</a:t>
            </a:r>
            <a:r>
              <a:rPr lang="en-US" altLang="zh-TW" sz="2800" u="none" strike="noStrike" cap="none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-1</a:t>
            </a:r>
            <a:r>
              <a:rPr lang="en-US" altLang="zh-TW" sz="2800" u="none" strike="noStrike" cap="none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lang="zh-TW" altLang="en-US" sz="2800" dirty="0">
                <a:solidFill>
                  <a:srgbClr val="333333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。</a:t>
            </a:r>
            <a:r>
              <a:rPr lang="zh-TW" altLang="en-US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若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括號</a:t>
            </a:r>
            <a:r>
              <a:rPr lang="en-US" altLang="zh-TW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</a:t>
            </a:r>
            <a:r>
              <a:rPr lang="en-US" altLang="zh-TW" sz="2800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  	   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中沒有放入任何數字，那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預設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是刪除</a:t>
            </a:r>
            <a:r>
              <a:rPr lang="zh-TW" altLang="en-US" sz="2800" u="none" strike="noStrike" cap="none" dirty="0">
                <a:solidFill>
                  <a:schemeClr val="accent6"/>
                </a:solidFill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最後一個</a:t>
            </a:r>
            <a:r>
              <a:rPr lang="zh-TW" altLang="en-US" sz="2800" u="none" strike="noStrike" cap="none" dirty="0">
                <a:latin typeface="BiauKai" panose="02010601000101010101" pitchFamily="2" charset="-120"/>
                <a:ea typeface="BiauKai" panose="02010601000101010101" pitchFamily="2" charset="-120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1425"/>
              </p:ext>
            </p:extLst>
          </p:nvPr>
        </p:nvGraphicFramePr>
        <p:xfrm>
          <a:off x="1945481" y="2686049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fruits.pop(2)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index==2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634551"/>
            <a:ext cx="3733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629400" y="3657600"/>
            <a:ext cx="4495800" cy="715089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00950" y="1634551"/>
            <a:ext cx="23241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most important</a:t>
            </a:r>
            <a:endParaRPr lang="zh-TW" altLang="en-US" sz="2400" dirty="0"/>
          </a:p>
        </p:txBody>
      </p:sp>
      <p:sp>
        <p:nvSpPr>
          <p:cNvPr id="4" name="向下箭號 3"/>
          <p:cNvSpPr/>
          <p:nvPr/>
        </p:nvSpPr>
        <p:spPr>
          <a:xfrm>
            <a:off x="8686800" y="2358219"/>
            <a:ext cx="381000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ound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57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72400" y="872133"/>
            <a:ext cx="3646409" cy="51073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3505200" y="3962400"/>
            <a:ext cx="5181600" cy="119177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58143" y="938518"/>
            <a:ext cx="251460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我們有兩種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14104" y="4784311"/>
            <a:ext cx="3163792" cy="1055608"/>
          </a:xfrm>
          <a:prstGeom prst="roundRect">
            <a:avLst>
              <a:gd name="adj" fmla="val 16667"/>
            </a:avLst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1" y="1371798"/>
            <a:ext cx="6705600" cy="1055563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483555" y="4284974"/>
            <a:ext cx="2432097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7162800" y="3222682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2273165">
            <a:off x="7594448" y="3733201"/>
            <a:ext cx="877647" cy="25088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400800" y="3276600"/>
            <a:ext cx="4343400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創建新檔案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Open... 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開啟檔案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原本已存在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50190" y="4608659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迴圈內要縮排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562100" y="1216122"/>
            <a:ext cx="7810500" cy="1532290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8684917" y="4371564"/>
            <a:ext cx="237959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冒號也記得要打</a:t>
            </a:r>
          </a:p>
        </p:txBody>
      </p:sp>
      <p:sp>
        <p:nvSpPr>
          <p:cNvPr id="25" name="框架 24"/>
          <p:cNvSpPr/>
          <p:nvPr/>
        </p:nvSpPr>
        <p:spPr>
          <a:xfrm>
            <a:off x="6930537" y="3122831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向左箭號 2"/>
          <p:cNvSpPr/>
          <p:nvPr/>
        </p:nvSpPr>
        <p:spPr>
          <a:xfrm rot="1888309">
            <a:off x="7412419" y="3797083"/>
            <a:ext cx="1227028" cy="274197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286000" y="1201050"/>
            <a:ext cx="7772400" cy="71508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相同的工作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Google Shape;628;p43"/>
          <p:cNvSpPr txBox="1"/>
          <p:nvPr/>
        </p:nvSpPr>
        <p:spPr>
          <a:xfrm>
            <a:off x="4392373" y="4267200"/>
            <a:ext cx="3559653" cy="646941"/>
          </a:xfrm>
          <a:prstGeom prst="roundRect">
            <a:avLst/>
          </a:prstGeom>
          <a:solidFill>
            <a:srgbClr val="FFE38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47057" y="1640383"/>
            <a:ext cx="10313669" cy="1804749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1491" y="4202431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總之就是叫你算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加到 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啦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27011" y="220968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如果覺得太簡單，就用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都寫寫看。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如果還是太簡單，就教教你隔壁的吧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67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4419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69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3276600" y="1369284"/>
            <a:ext cx="4602530" cy="592503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前面出現過的</a:t>
            </a:r>
            <a:r>
              <a:rPr lang="en-US" altLang="zh-TW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34" y="1371600"/>
            <a:ext cx="7874132" cy="333296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210050" y="4822388"/>
            <a:ext cx="3771900" cy="1328023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New File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會跳出一個空白視窗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裡面即是你打程式的地方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066799"/>
            <a:ext cx="10031475" cy="5551169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endParaRPr lang="en-US" altLang="zh-TW" sz="28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Microsoft JhengHei"/>
              <a:sym typeface="Microsoft JhengHei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242818" y="4372902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42818" y="2286806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1956734" y="1134911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82636" y="3940095"/>
            <a:ext cx="3163792" cy="1055608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內要縮排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格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或是按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tab)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9829800" y="2119596"/>
            <a:ext cx="2068830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冒號記得要打</a:t>
            </a:r>
          </a:p>
        </p:txBody>
      </p:sp>
      <p:sp>
        <p:nvSpPr>
          <p:cNvPr id="24" name="框架 23"/>
          <p:cNvSpPr/>
          <p:nvPr/>
        </p:nvSpPr>
        <p:spPr>
          <a:xfrm>
            <a:off x="8571034" y="2057307"/>
            <a:ext cx="304800" cy="68580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4345786"/>
            <a:ext cx="3352800" cy="715231"/>
          </a:xfrm>
          <a:prstGeom prst="round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參數要幾個都可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8981447" y="2324489"/>
            <a:ext cx="609600" cy="1524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609600" y="5624636"/>
            <a:ext cx="5334000" cy="469916"/>
          </a:xfrm>
          <a:prstGeom prst="roundRect">
            <a:avLst/>
          </a:prstGeom>
          <a:solidFill>
            <a:srgbClr val="BCD6ED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2188427" y="1013134"/>
            <a:ext cx="7924800" cy="1444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loop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的練習中，我們做過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加到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，現在我們來練習把十進位換成二進位並包進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900150" y="2907384"/>
            <a:ext cx="8391699" cy="1313059"/>
            <a:chOff x="1832838" y="2994217"/>
            <a:chExt cx="8391699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的二進位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374146" y="458145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convert(N):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7010400" y="4482422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Hint: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78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1676400" y="2973023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注意：一種常見二進位的表示方法為</a:t>
            </a:r>
            <a:r>
              <a:rPr kumimoji="1" lang="en-US" altLang="zh-TW" sz="2800" dirty="0"/>
              <a:t>string</a:t>
            </a:r>
          </a:p>
          <a:p>
            <a:endParaRPr kumimoji="1" lang="en-US" altLang="zh-TW" sz="2800" dirty="0"/>
          </a:p>
          <a:p>
            <a:r>
              <a:rPr kumimoji="1" lang="zh-TW" altLang="en-US" sz="2800" dirty="0"/>
              <a:t>所以 </a:t>
            </a:r>
            <a:r>
              <a:rPr kumimoji="1" lang="en-US" altLang="zh-TW" sz="2800" dirty="0"/>
              <a:t>100 = “1100100”</a:t>
            </a:r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Hint1: </a:t>
            </a:r>
            <a:r>
              <a:rPr kumimoji="1" lang="zh-TW" altLang="en-US" sz="2800" dirty="0"/>
              <a:t>利用 </a:t>
            </a:r>
            <a:r>
              <a:rPr kumimoji="1" lang="en-US" altLang="zh-TW" sz="2800" dirty="0"/>
              <a:t>/, //, %</a:t>
            </a:r>
            <a:r>
              <a:rPr kumimoji="1" lang="zh-TW" altLang="en-US" sz="2800" dirty="0"/>
              <a:t> 來進行運算</a:t>
            </a:r>
            <a:endParaRPr kumimoji="1" lang="en-US" altLang="zh-TW" sz="2800" dirty="0"/>
          </a:p>
          <a:p>
            <a:endParaRPr kumimoji="1" lang="en-US" altLang="zh-TW" sz="2800" dirty="0"/>
          </a:p>
          <a:p>
            <a:r>
              <a:rPr kumimoji="1" lang="en-US" altLang="zh-TW" sz="2800" dirty="0"/>
              <a:t>Hint2: String</a:t>
            </a:r>
            <a:r>
              <a:rPr kumimoji="1" lang="zh-TW" altLang="en-US" sz="2800" dirty="0"/>
              <a:t>相加</a:t>
            </a:r>
            <a:endParaRPr kumimoji="1" lang="en-US" altLang="zh-TW" sz="2800" dirty="0"/>
          </a:p>
          <a:p>
            <a:r>
              <a:rPr kumimoji="1" lang="en-US" altLang="zh-TW" sz="2800" dirty="0"/>
              <a:t>Ex: ‘a’ + ‘b’ = ‘ab’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5D9732A-6759-F347-8706-D993F7D6658E}"/>
              </a:ext>
            </a:extLst>
          </p:cNvPr>
          <p:cNvGrpSpPr/>
          <p:nvPr/>
        </p:nvGrpSpPr>
        <p:grpSpPr>
          <a:xfrm>
            <a:off x="2631641" y="1143000"/>
            <a:ext cx="6928718" cy="1313059"/>
            <a:chOff x="3295819" y="2994217"/>
            <a:chExt cx="6928718" cy="1313059"/>
          </a:xfrm>
        </p:grpSpPr>
        <p:grpSp>
          <p:nvGrpSpPr>
            <p:cNvPr id="28" name="Google Shape;708;p50">
              <a:extLst>
                <a:ext uri="{FF2B5EF4-FFF2-40B4-BE49-F238E27FC236}">
                  <a16:creationId xmlns:a16="http://schemas.microsoft.com/office/drawing/2014/main" id="{5F080F43-9CF1-6048-9C67-978DE27C0643}"/>
                </a:ext>
              </a:extLst>
            </p:cNvPr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32" name="Google Shape;711;p50">
                <a:extLst>
                  <a:ext uri="{FF2B5EF4-FFF2-40B4-BE49-F238E27FC236}">
                    <a16:creationId xmlns:a16="http://schemas.microsoft.com/office/drawing/2014/main" id="{49BB8453-4EB0-B246-B85D-3376C12D8923}"/>
                  </a:ext>
                </a:extLst>
              </p:cNvPr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12;p50">
                <a:extLst>
                  <a:ext uri="{FF2B5EF4-FFF2-40B4-BE49-F238E27FC236}">
                    <a16:creationId xmlns:a16="http://schemas.microsoft.com/office/drawing/2014/main" id="{94CBF2D1-F292-6143-8020-274DA049AE08}"/>
                  </a:ext>
                </a:extLst>
              </p:cNvPr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3;p50">
                <a:extLst>
                  <a:ext uri="{FF2B5EF4-FFF2-40B4-BE49-F238E27FC236}">
                    <a16:creationId xmlns:a16="http://schemas.microsoft.com/office/drawing/2014/main" id="{47D4EA96-CA8D-C64C-88BB-CDAFF7929CFB}"/>
                  </a:ext>
                </a:extLst>
              </p:cNvPr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4;p50">
                <a:extLst>
                  <a:ext uri="{FF2B5EF4-FFF2-40B4-BE49-F238E27FC236}">
                    <a16:creationId xmlns:a16="http://schemas.microsoft.com/office/drawing/2014/main" id="{5F07096A-D6C5-B84E-BF94-C8F4BB567421}"/>
                  </a:ext>
                </a:extLst>
              </p:cNvPr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15;p50">
                <a:extLst>
                  <a:ext uri="{FF2B5EF4-FFF2-40B4-BE49-F238E27FC236}">
                    <a16:creationId xmlns:a16="http://schemas.microsoft.com/office/drawing/2014/main" id="{C207718B-71B6-0E4A-960C-AA5FFABACE6D}"/>
                  </a:ext>
                </a:extLst>
              </p:cNvPr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6;p50">
                <a:extLst>
                  <a:ext uri="{FF2B5EF4-FFF2-40B4-BE49-F238E27FC236}">
                    <a16:creationId xmlns:a16="http://schemas.microsoft.com/office/drawing/2014/main" id="{E19E6D78-4A2D-0242-9D2D-7417B2C61AAA}"/>
                  </a:ext>
                </a:extLst>
              </p:cNvPr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D330299-34C0-0B42-A798-22AFC78345BB}"/>
                </a:ext>
              </a:extLst>
            </p:cNvPr>
            <p:cNvSpPr txBox="1"/>
            <p:nvPr/>
          </p:nvSpPr>
          <p:spPr>
            <a:xfrm>
              <a:off x="3295819" y="3398892"/>
              <a:ext cx="84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34E7EC-B56E-9D41-88D8-88B69C4612C3}"/>
                </a:ext>
              </a:extLst>
            </p:cNvPr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1100100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087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79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DF856F-72B0-CD48-A11E-C32C2F4A27CA}"/>
              </a:ext>
            </a:extLst>
          </p:cNvPr>
          <p:cNvSpPr txBox="1"/>
          <p:nvPr/>
        </p:nvSpPr>
        <p:spPr>
          <a:xfrm>
            <a:off x="2362200" y="2610683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 = 50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 = 25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25 = 12 * 2 + 1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 = 6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= 3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= 1 * 2 + 0</a:t>
            </a: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= 0 * 2 + 1</a:t>
            </a:r>
          </a:p>
          <a:p>
            <a:endParaRPr kumimoji="1"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5D9732A-6759-F347-8706-D993F7D6658E}"/>
              </a:ext>
            </a:extLst>
          </p:cNvPr>
          <p:cNvGrpSpPr/>
          <p:nvPr/>
        </p:nvGrpSpPr>
        <p:grpSpPr>
          <a:xfrm>
            <a:off x="2631641" y="1143000"/>
            <a:ext cx="6928718" cy="1313059"/>
            <a:chOff x="3295819" y="2994217"/>
            <a:chExt cx="6928718" cy="1313059"/>
          </a:xfrm>
        </p:grpSpPr>
        <p:grpSp>
          <p:nvGrpSpPr>
            <p:cNvPr id="28" name="Google Shape;708;p50">
              <a:extLst>
                <a:ext uri="{FF2B5EF4-FFF2-40B4-BE49-F238E27FC236}">
                  <a16:creationId xmlns:a16="http://schemas.microsoft.com/office/drawing/2014/main" id="{5F080F43-9CF1-6048-9C67-978DE27C0643}"/>
                </a:ext>
              </a:extLst>
            </p:cNvPr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32" name="Google Shape;711;p50">
                <a:extLst>
                  <a:ext uri="{FF2B5EF4-FFF2-40B4-BE49-F238E27FC236}">
                    <a16:creationId xmlns:a16="http://schemas.microsoft.com/office/drawing/2014/main" id="{49BB8453-4EB0-B246-B85D-3376C12D8923}"/>
                  </a:ext>
                </a:extLst>
              </p:cNvPr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12;p50">
                <a:extLst>
                  <a:ext uri="{FF2B5EF4-FFF2-40B4-BE49-F238E27FC236}">
                    <a16:creationId xmlns:a16="http://schemas.microsoft.com/office/drawing/2014/main" id="{94CBF2D1-F292-6143-8020-274DA049AE08}"/>
                  </a:ext>
                </a:extLst>
              </p:cNvPr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3;p50">
                <a:extLst>
                  <a:ext uri="{FF2B5EF4-FFF2-40B4-BE49-F238E27FC236}">
                    <a16:creationId xmlns:a16="http://schemas.microsoft.com/office/drawing/2014/main" id="{47D4EA96-CA8D-C64C-88BB-CDAFF7929CFB}"/>
                  </a:ext>
                </a:extLst>
              </p:cNvPr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14;p50">
                <a:extLst>
                  <a:ext uri="{FF2B5EF4-FFF2-40B4-BE49-F238E27FC236}">
                    <a16:creationId xmlns:a16="http://schemas.microsoft.com/office/drawing/2014/main" id="{5F07096A-D6C5-B84E-BF94-C8F4BB567421}"/>
                  </a:ext>
                </a:extLst>
              </p:cNvPr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convert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715;p50">
                <a:extLst>
                  <a:ext uri="{FF2B5EF4-FFF2-40B4-BE49-F238E27FC236}">
                    <a16:creationId xmlns:a16="http://schemas.microsoft.com/office/drawing/2014/main" id="{C207718B-71B6-0E4A-960C-AA5FFABACE6D}"/>
                  </a:ext>
                </a:extLst>
              </p:cNvPr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6;p50">
                <a:extLst>
                  <a:ext uri="{FF2B5EF4-FFF2-40B4-BE49-F238E27FC236}">
                    <a16:creationId xmlns:a16="http://schemas.microsoft.com/office/drawing/2014/main" id="{E19E6D78-4A2D-0242-9D2D-7417B2C61AAA}"/>
                  </a:ext>
                </a:extLst>
              </p:cNvPr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D330299-34C0-0B42-A798-22AFC78345BB}"/>
                </a:ext>
              </a:extLst>
            </p:cNvPr>
            <p:cNvSpPr txBox="1"/>
            <p:nvPr/>
          </p:nvSpPr>
          <p:spPr>
            <a:xfrm>
              <a:off x="3295819" y="3398892"/>
              <a:ext cx="84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234E7EC-B56E-9D41-88D8-88B69C4612C3}"/>
                </a:ext>
              </a:extLst>
            </p:cNvPr>
            <p:cNvSpPr txBox="1"/>
            <p:nvPr/>
          </p:nvSpPr>
          <p:spPr>
            <a:xfrm>
              <a:off x="8339342" y="3384756"/>
              <a:ext cx="188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1100100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71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4273278" y="5605996"/>
            <a:ext cx="3645442" cy="510778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打完程式後記得存檔喔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!!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69381" y="1021171"/>
            <a:ext cx="6853237" cy="4295082"/>
            <a:chOff x="2590800" y="894566"/>
            <a:chExt cx="6853237" cy="429508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894566"/>
              <a:ext cx="6853237" cy="42950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267200" y="1828800"/>
              <a:ext cx="4460082" cy="1279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80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44364"/>
              </p:ext>
            </p:extLst>
          </p:nvPr>
        </p:nvGraphicFramePr>
        <p:xfrm>
          <a:off x="2590800" y="1463040"/>
          <a:ext cx="7010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67969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pt-BR" altLang="zh-TW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""</a:t>
                      </a:r>
                      <a:endParaRPr lang="en-U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 / 2 != 0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 = str(N % 2) + s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N = N // 2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s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convert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1100100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Array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4800" y="1851645"/>
            <a:ext cx="4038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[[ ]]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What is an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82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11048"/>
              </p:ext>
            </p:extLst>
          </p:nvPr>
        </p:nvGraphicFramePr>
        <p:xfrm>
          <a:off x="2504440" y="2743200"/>
          <a:ext cx="7010400" cy="230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304865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List1 = [1, 2, </a:t>
                      </a:r>
                      <a:r>
                        <a:rPr lang="en-U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“a”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含不一樣資料型態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List2 = [1,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一樣資料型態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57400" y="1231054"/>
            <a:ext cx="807720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Array :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很像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List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的東西，但每項資料型態需一樣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Creating an Array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83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26864"/>
              </p:ext>
            </p:extLst>
          </p:nvPr>
        </p:nvGraphicFramePr>
        <p:xfrm>
          <a:off x="2590798" y="2929824"/>
          <a:ext cx="7010400" cy="314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7166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1471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List1 = [1, 2, 3]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這是一個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(List1)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這是一個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56478" y="1058447"/>
            <a:ext cx="6679037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NumPy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模組：</a:t>
            </a:r>
            <a:r>
              <a:rPr lang="en-US" altLang="zh-TW" sz="2800" dirty="0">
                <a:solidFill>
                  <a:srgbClr val="7030A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import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numpy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as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 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np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24097" y="1933034"/>
            <a:ext cx="6143801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創建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Array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：</a:t>
            </a:r>
            <a:r>
              <a:rPr lang="en-US" altLang="zh-TW" sz="2800" dirty="0" err="1">
                <a:latin typeface="Consolas" pitchFamily="49" charset="0"/>
                <a:ea typeface="標楷體" pitchFamily="65" charset="-120"/>
                <a:cs typeface="Consolas" pitchFamily="49" charset="0"/>
              </a:rPr>
              <a:t>np.array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Consolas" pitchFamily="49" charset="0"/>
              </a:rPr>
              <a:t>這裡放</a:t>
            </a:r>
            <a:r>
              <a:rPr lang="en-US" altLang="zh-TW" sz="2800" dirty="0">
                <a:solidFill>
                  <a:srgbClr val="FF0000"/>
                </a:solidFill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)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的性質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84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377018" y="1141376"/>
            <a:ext cx="5924046" cy="578882"/>
          </a:xfrm>
          <a:prstGeom prst="roundRect">
            <a:avLst/>
          </a:prstGeom>
          <a:solidFill>
            <a:srgbClr val="BCD6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Microsoft JhengHei"/>
                <a:sym typeface="Microsoft JhengHei"/>
              </a:rPr>
              <a:t>取得</a:t>
            </a:r>
            <a:r>
              <a:rPr lang="en-US" altLang="zh-TW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Array</a:t>
            </a:r>
            <a:r>
              <a:rPr lang="zh-TW" altLang="en-US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中元素的方法和</a:t>
            </a:r>
            <a:r>
              <a:rPr lang="en-US" altLang="zh-TW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List</a:t>
            </a:r>
            <a:r>
              <a:rPr lang="zh-TW" altLang="en-US" sz="2800" dirty="0">
                <a:latin typeface="Consolas" pitchFamily="49" charset="0"/>
                <a:ea typeface="標楷體" panose="03000509000000000000" pitchFamily="65" charset="-120"/>
                <a:cs typeface="Consolas" pitchFamily="49" charset="0"/>
                <a:sym typeface="Microsoft JhengHei"/>
              </a:rPr>
              <a:t>一樣</a:t>
            </a:r>
            <a:endParaRPr lang="en-US" altLang="zh-TW" sz="2800" i="0" u="none" strike="noStrike" cap="none" dirty="0">
              <a:solidFill>
                <a:schemeClr val="accent6"/>
              </a:solidFill>
              <a:latin typeface="Consolas" pitchFamily="49" charset="0"/>
              <a:ea typeface="Microsoft JhengHei" panose="020B0604030504040204" pitchFamily="34" charset="-120"/>
              <a:cs typeface="Consolas" pitchFamily="49" charset="0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88385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Array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3 4 5 6 7 8 9 10 11 12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3614809" y="2406057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638800" y="2406057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Array[5]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428182" y="2406057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Array[-1]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4091141" y="4941483"/>
            <a:ext cx="4495800" cy="715089"/>
          </a:xfrm>
          <a:prstGeom prst="round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的性質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85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0364"/>
              </p:ext>
            </p:extLst>
          </p:nvPr>
        </p:nvGraphicFramePr>
        <p:xfrm>
          <a:off x="3429000" y="755304"/>
          <a:ext cx="7162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L1 = [1,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L2 = [4, 5, 6]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print(L1 + L2)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[1, 2, 3, 4, 5, 6]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print(L1*2)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[1, 2, 3, 1, 2, 3]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(L1)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A2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 + A2)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[5 7 9]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print(A1*2)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 : [2 4 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36880" y="3200400"/>
            <a:ext cx="268732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很像向量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2D Array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86</a:t>
            </a:fld>
            <a:endParaRPr lang="en-US" altLang="zh-TW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7971"/>
              </p:ext>
            </p:extLst>
          </p:nvPr>
        </p:nvGraphicFramePr>
        <p:xfrm>
          <a:off x="4038600" y="2438400"/>
          <a:ext cx="3910988" cy="3194892"/>
        </p:xfrm>
        <a:graphic>
          <a:graphicData uri="http://schemas.openxmlformats.org/drawingml/2006/table">
            <a:tbl>
              <a:tblPr/>
              <a:tblGrid>
                <a:gridCol w="78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4,0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向下箭號 13"/>
          <p:cNvSpPr/>
          <p:nvPr/>
        </p:nvSpPr>
        <p:spPr>
          <a:xfrm>
            <a:off x="2438400" y="2895600"/>
            <a:ext cx="838200" cy="243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16200000">
            <a:off x="5600700" y="318569"/>
            <a:ext cx="838200" cy="243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09800" y="2209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列</a:t>
            </a:r>
            <a:r>
              <a:rPr lang="en-US" altLang="zh-TW" sz="24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(row)</a:t>
            </a:r>
            <a:endParaRPr lang="zh-TW" altLang="en-US" sz="24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8006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行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(column)</a:t>
            </a:r>
            <a:endParaRPr lang="zh-TW" alt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229600" y="2743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906000" y="25952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0</a:t>
            </a:r>
            <a:r>
              <a:rPr lang="zh-TW" altLang="en-US" dirty="0"/>
              <a:t>列</a:t>
            </a: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4343400" y="1118668"/>
            <a:ext cx="0" cy="104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943350" y="5473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0</a:t>
            </a:r>
            <a:r>
              <a:rPr lang="zh-TW" altLang="en-US" dirty="0"/>
              <a:t>行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026446" y="5815222"/>
            <a:ext cx="2212554" cy="578882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可視為矩陣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2D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87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76973"/>
              </p:ext>
            </p:extLst>
          </p:nvPr>
        </p:nvGraphicFramePr>
        <p:xfrm>
          <a:off x="922355" y="2529840"/>
          <a:ext cx="4191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[[1 2 3],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[4 5 6],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[7 8 9]]</a:t>
                      </a:r>
                    </a:p>
                    <a:p>
                      <a:pPr lvl="0"/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7094"/>
              </p:ext>
            </p:extLst>
          </p:nvPr>
        </p:nvGraphicFramePr>
        <p:xfrm>
          <a:off x="7557616" y="1828800"/>
          <a:ext cx="3668617" cy="3051672"/>
        </p:xfrm>
        <a:graphic>
          <a:graphicData uri="http://schemas.openxmlformats.org/drawingml/2006/table">
            <a:tbl>
              <a:tblPr/>
              <a:tblGrid>
                <a:gridCol w="1222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1</a:t>
                      </a:r>
                      <a:endParaRPr lang="zh-TW" altLang="en-US" sz="40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2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3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4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5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6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7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8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9</a:t>
                      </a:r>
                      <a:endParaRPr lang="zh-TW" alt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左-右雙向箭號 3"/>
          <p:cNvSpPr/>
          <p:nvPr/>
        </p:nvSpPr>
        <p:spPr>
          <a:xfrm>
            <a:off x="5638800" y="2895600"/>
            <a:ext cx="1371600" cy="8382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Creating a 2D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88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01582"/>
              </p:ext>
            </p:extLst>
          </p:nvPr>
        </p:nvGraphicFramePr>
        <p:xfrm>
          <a:off x="2286000" y="2743200"/>
          <a:ext cx="8305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0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599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L1 = [[1, 2, 3], [4, 5, 6]]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：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[[1 2 3]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   [4 5 6]]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467100" y="1426029"/>
            <a:ext cx="506730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Nested List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：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r>
              <a:rPr lang="zh-TW" altLang="en-US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裡放</a:t>
            </a:r>
            <a:r>
              <a:rPr lang="en-US" altLang="zh-TW" sz="2800" dirty="0">
                <a:latin typeface="Consolas" pitchFamily="49" charset="0"/>
                <a:ea typeface="標楷體" pitchFamily="65" charset="-120"/>
                <a:cs typeface="Consolas" pitchFamily="49" charset="0"/>
              </a:rPr>
              <a:t>List</a:t>
            </a:r>
            <a:endParaRPr lang="zh-TW" altLang="en-US" sz="2800" dirty="0">
              <a:latin typeface="Consolas" pitchFamily="49" charset="0"/>
              <a:ea typeface="標楷體" pitchFamily="65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Array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Creating a 2D Array 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89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92703"/>
              </p:ext>
            </p:extLst>
          </p:nvPr>
        </p:nvGraphicFramePr>
        <p:xfrm>
          <a:off x="2286000" y="2590800"/>
          <a:ext cx="8305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0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5994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numpy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L1 = [1, 2, 3, 4, 5, 6]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A1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np.array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(L1)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產生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列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行陣列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A2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np.reshape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(A1, (2, -1))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產生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列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行陣列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A3 =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np.reshape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(A1, (3, -1))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產生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列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行陣列</a:t>
                      </a:r>
                      <a:endParaRPr lang="en-U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6000" y="1120933"/>
            <a:ext cx="7924800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0" cap="rnd">
            <a:noFill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改變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  <a:cs typeface="Consolas" pitchFamily="49" charset="0"/>
              </a:rPr>
              <a:t>形狀：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np.reshape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altLang="zh-TW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b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))</a:t>
            </a:r>
            <a:endParaRPr lang="zh-TW" altLang="en-US" sz="2800" dirty="0">
              <a:latin typeface="標楷體" pitchFamily="65" charset="-120"/>
              <a:ea typeface="標楷體" pitchFamily="65" charset="-120"/>
              <a:cs typeface="Consolas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00400" y="1880996"/>
            <a:ext cx="6477000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a, b</a:t>
            </a:r>
            <a:r>
              <a:rPr lang="zh-TW" altLang="en-US" dirty="0"/>
              <a:t>為</a:t>
            </a:r>
            <a:r>
              <a:rPr lang="en-US" altLang="zh-TW" dirty="0"/>
              <a:t>array</a:t>
            </a:r>
            <a:r>
              <a:rPr lang="zh-TW" altLang="en-US" dirty="0"/>
              <a:t>形狀，</a:t>
            </a:r>
            <a:r>
              <a:rPr lang="en-US" altLang="zh-TW" dirty="0"/>
              <a:t>a</a:t>
            </a:r>
            <a:r>
              <a:rPr lang="zh-TW" altLang="en-US" dirty="0"/>
              <a:t>為列</a:t>
            </a:r>
            <a:r>
              <a:rPr lang="en-US" altLang="zh-TW" dirty="0"/>
              <a:t>b</a:t>
            </a:r>
            <a:r>
              <a:rPr lang="zh-TW" altLang="en-US" dirty="0"/>
              <a:t>為行，可將</a:t>
            </a:r>
            <a:r>
              <a:rPr lang="en-US" altLang="zh-TW" dirty="0"/>
              <a:t>b</a:t>
            </a:r>
            <a:r>
              <a:rPr lang="zh-TW" altLang="en-US" dirty="0"/>
              <a:t>設為 </a:t>
            </a:r>
            <a:r>
              <a:rPr lang="en-US" altLang="zh-TW" dirty="0"/>
              <a:t>-1</a:t>
            </a:r>
            <a:r>
              <a:rPr lang="zh-TW" altLang="en-US" dirty="0"/>
              <a:t>讓</a:t>
            </a:r>
            <a:r>
              <a:rPr lang="en-US" altLang="zh-TW" dirty="0"/>
              <a:t>python</a:t>
            </a:r>
            <a:r>
              <a:rPr lang="zh-TW" altLang="en-US" dirty="0"/>
              <a:t>自行調整</a:t>
            </a:r>
          </a:p>
        </p:txBody>
      </p:sp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7650480" cy="3048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888789" y="4886235"/>
            <a:ext cx="3757749" cy="919401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Run Module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即可跑出結果</a:t>
            </a:r>
          </a:p>
        </p:txBody>
      </p:sp>
      <p:sp>
        <p:nvSpPr>
          <p:cNvPr id="2" name="向左箭號 1"/>
          <p:cNvSpPr/>
          <p:nvPr/>
        </p:nvSpPr>
        <p:spPr>
          <a:xfrm rot="2331109">
            <a:off x="5162687" y="3725005"/>
            <a:ext cx="1931940" cy="3810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圖片處理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14484754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Image Basics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91</a:t>
            </a:fld>
            <a:endParaRPr lang="en-US" altLang="zh-TW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6CE04B-D5A2-584C-BC31-F115D0A6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03173"/>
              </p:ext>
            </p:extLst>
          </p:nvPr>
        </p:nvGraphicFramePr>
        <p:xfrm>
          <a:off x="4875459" y="1143000"/>
          <a:ext cx="4191000" cy="518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0804340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12999185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63406149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2322846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2215643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4225215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453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9271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x</a:t>
                      </a:r>
                      <a:endParaRPr lang="zh-TW" alt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14731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41778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9477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694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2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48420"/>
                  </a:ext>
                </a:extLst>
              </a:tr>
            </a:tbl>
          </a:graphicData>
        </a:graphic>
      </p:graphicFrame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201CA33-AEBF-8D45-A9AB-243CFFDB8BE5}"/>
              </a:ext>
            </a:extLst>
          </p:cNvPr>
          <p:cNvCxnSpPr/>
          <p:nvPr/>
        </p:nvCxnSpPr>
        <p:spPr>
          <a:xfrm>
            <a:off x="4875459" y="1143000"/>
            <a:ext cx="4212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059D36D-30EC-9949-8402-31B0E1D17CE5}"/>
              </a:ext>
            </a:extLst>
          </p:cNvPr>
          <p:cNvCxnSpPr/>
          <p:nvPr/>
        </p:nvCxnSpPr>
        <p:spPr>
          <a:xfrm>
            <a:off x="4875459" y="1143000"/>
            <a:ext cx="0" cy="51785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8E0543-B37A-3F46-A39B-4132AF54ABF0}"/>
              </a:ext>
            </a:extLst>
          </p:cNvPr>
          <p:cNvSpPr txBox="1"/>
          <p:nvPr/>
        </p:nvSpPr>
        <p:spPr>
          <a:xfrm>
            <a:off x="9409359" y="790701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 </a:t>
            </a:r>
            <a:r>
              <a:rPr kumimoji="1" lang="zh-TW" altLang="en-US" dirty="0"/>
              <a:t>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7C7D22-810A-8B4B-A13C-F701C3B75D60}"/>
              </a:ext>
            </a:extLst>
          </p:cNvPr>
          <p:cNvSpPr txBox="1"/>
          <p:nvPr/>
        </p:nvSpPr>
        <p:spPr>
          <a:xfrm>
            <a:off x="3869171" y="6042708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 </a:t>
            </a:r>
            <a:r>
              <a:rPr kumimoji="1" lang="zh-TW" altLang="en-US" dirty="0"/>
              <a:t>軸</a:t>
            </a: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64D2415-37FD-2948-8D51-F53DEE1A9865}"/>
              </a:ext>
            </a:extLst>
          </p:cNvPr>
          <p:cNvCxnSpPr/>
          <p:nvPr/>
        </p:nvCxnSpPr>
        <p:spPr>
          <a:xfrm>
            <a:off x="6459074" y="2743200"/>
            <a:ext cx="3810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C56B791-5787-1F44-93ED-A1D96AB03728}"/>
              </a:ext>
            </a:extLst>
          </p:cNvPr>
          <p:cNvSpPr txBox="1"/>
          <p:nvPr/>
        </p:nvSpPr>
        <p:spPr>
          <a:xfrm>
            <a:off x="10624972" y="2481590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(1, 2)</a:t>
            </a:r>
            <a:endParaRPr kumimoji="1"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851410-9361-A14F-B903-30629F35E700}"/>
              </a:ext>
            </a:extLst>
          </p:cNvPr>
          <p:cNvSpPr txBox="1"/>
          <p:nvPr/>
        </p:nvSpPr>
        <p:spPr>
          <a:xfrm>
            <a:off x="3869171" y="602747"/>
            <a:ext cx="103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(0, 0)</a:t>
            </a:r>
            <a:endParaRPr kumimoji="1" lang="zh-TW" altLang="en-US" sz="2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D1C642-914B-C442-89B0-49D892DFB71E}"/>
              </a:ext>
            </a:extLst>
          </p:cNvPr>
          <p:cNvSpPr/>
          <p:nvPr/>
        </p:nvSpPr>
        <p:spPr>
          <a:xfrm>
            <a:off x="5060597" y="1346498"/>
            <a:ext cx="304796" cy="30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02A99-8278-8A46-8615-1FEAA5C75BE2}"/>
              </a:ext>
            </a:extLst>
          </p:cNvPr>
          <p:cNvSpPr txBox="1"/>
          <p:nvPr/>
        </p:nvSpPr>
        <p:spPr>
          <a:xfrm>
            <a:off x="609599" y="2057401"/>
            <a:ext cx="306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圖片最基本的單位為像素</a:t>
            </a:r>
            <a:r>
              <a:rPr kumimoji="1" lang="en-US" altLang="zh-TW" sz="2800" dirty="0"/>
              <a:t>(pixel)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01923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三原色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92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286574-B991-5E43-9E4A-C68C92F4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5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93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89401"/>
              </p:ext>
            </p:extLst>
          </p:nvPr>
        </p:nvGraphicFramePr>
        <p:xfrm>
          <a:off x="94234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E348E3F-3E6A-1F41-BE23-71BDF087A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6226"/>
              </p:ext>
            </p:extLst>
          </p:nvPr>
        </p:nvGraphicFramePr>
        <p:xfrm>
          <a:off x="472440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88CC27B-6E64-4F4B-A3EF-7C3E2695E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0602"/>
              </p:ext>
            </p:extLst>
          </p:nvPr>
        </p:nvGraphicFramePr>
        <p:xfrm>
          <a:off x="8456630" y="19380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1101F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110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71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三色陣列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94</a:t>
            </a:fld>
            <a:endParaRPr lang="en-US" altLang="zh-TW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19ED83-14B6-6B42-81BB-B7B0ED980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" y="2095500"/>
            <a:ext cx="3886200" cy="2667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B1C5EA-8FA0-114A-9505-7E089BC6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18" y="2095500"/>
            <a:ext cx="3861145" cy="2667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E2E951-8E6A-8548-B68E-7E1229ADA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63" y="2095500"/>
            <a:ext cx="390103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76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向左旋轉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95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67085"/>
              </p:ext>
            </p:extLst>
          </p:nvPr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95765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(4, 4)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(j, 6 –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 - 1)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1961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向右旋轉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96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5001BA-91A6-7B41-A0DA-9CE75C42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18118"/>
              </p:ext>
            </p:extLst>
          </p:nvPr>
        </p:nvGraphicFramePr>
        <p:xfrm>
          <a:off x="6705600" y="2482384"/>
          <a:ext cx="4135120" cy="28303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1845651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69607406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9300212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94382063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2315169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79106261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685770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772051564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85186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5093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849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6569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5975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0012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(3, 1)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4343400" y="26922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(8 - j - 1,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86047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圖片處理</a:t>
            </a:r>
            <a:endParaRPr lang="en-US" altLang="zh-TW" sz="2400" b="1" kern="0" spc="240" dirty="0">
              <a:latin typeface="PT Sans" panose="020B0503020203020204" pitchFamily="34" charset="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向下旋轉</a:t>
            </a:r>
            <a:endParaRPr lang="en-US" altLang="zh-TW" sz="2400" b="1" kern="0" spc="60" dirty="0">
              <a:solidFill>
                <a:srgbClr val="FFDA4A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97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5B3213-FB1E-654A-85E1-40C8FD1E9960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C96FF7-0E69-2443-A884-19C9A1D4F9CD}"/>
              </a:ext>
            </a:extLst>
          </p:cNvPr>
          <p:cNvSpPr txBox="1"/>
          <p:nvPr/>
        </p:nvSpPr>
        <p:spPr>
          <a:xfrm>
            <a:off x="2971800" y="114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(1, 4)</a:t>
            </a:r>
            <a:endParaRPr kumimoji="1" lang="zh-TW" altLang="en-US" sz="3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B21EA4-7912-CA48-9F10-61165BA8B49D}"/>
              </a:ext>
            </a:extLst>
          </p:cNvPr>
          <p:cNvSpPr txBox="1"/>
          <p:nvPr/>
        </p:nvSpPr>
        <p:spPr>
          <a:xfrm>
            <a:off x="8201660" y="11429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(4, 3)</a:t>
            </a:r>
            <a:endParaRPr kumimoji="1" lang="zh-TW" altLang="en-US" sz="36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B0D5E21-9927-454B-849F-11B7F74EBC9A}"/>
              </a:ext>
            </a:extLst>
          </p:cNvPr>
          <p:cNvCxnSpPr/>
          <p:nvPr/>
        </p:nvCxnSpPr>
        <p:spPr>
          <a:xfrm>
            <a:off x="5029200" y="1466165"/>
            <a:ext cx="2286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56CFA-BC53-1B42-A0DD-15D37C3A6662}"/>
              </a:ext>
            </a:extLst>
          </p:cNvPr>
          <p:cNvSpPr txBox="1"/>
          <p:nvPr/>
        </p:nvSpPr>
        <p:spPr>
          <a:xfrm>
            <a:off x="3924300" y="25002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(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, j) -&gt;  (6 - </a:t>
            </a:r>
            <a:r>
              <a:rPr kumimoji="1" lang="en-US" altLang="zh-TW" sz="3600" dirty="0" err="1"/>
              <a:t>i</a:t>
            </a:r>
            <a:r>
              <a:rPr kumimoji="1" lang="en-US" altLang="zh-TW" sz="3600" dirty="0"/>
              <a:t> - 1, 8 - j - 1)</a:t>
            </a:r>
            <a:endParaRPr kumimoji="1" lang="zh-TW" altLang="en-US" sz="36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FBEBD6F-EB64-6943-97D3-AF1C4CCD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0570"/>
              </p:ext>
            </p:extLst>
          </p:nvPr>
        </p:nvGraphicFramePr>
        <p:xfrm>
          <a:off x="7211060" y="2090424"/>
          <a:ext cx="3124200" cy="3776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0600390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32134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5561907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67405886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450419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826979748"/>
                    </a:ext>
                  </a:extLst>
                </a:gridCol>
              </a:tblGrid>
              <a:tr h="4721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4077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928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8741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13156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47625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3075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41678"/>
                  </a:ext>
                </a:extLst>
              </a:tr>
              <a:tr h="4721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9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765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150" dirty="0" err="1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邊緣偵測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85242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ＲＧＢ</a:t>
            </a:r>
          </a:p>
        </p:txBody>
      </p:sp>
    </p:spTree>
    <p:extLst>
      <p:ext uri="{BB962C8B-B14F-4D97-AF65-F5344CB8AC3E}">
        <p14:creationId xmlns:p14="http://schemas.microsoft.com/office/powerpoint/2010/main" val="35567959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Contour detection</a:t>
            </a: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圖片介紹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540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TW" sz="5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</m:m>
                    <m:r>
                      <a:rPr lang="zh-TW" altLang="en-US" sz="5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5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2527182"/>
                <a:ext cx="6766559" cy="1803635"/>
              </a:xfrm>
              <a:prstGeom prst="rect">
                <a:avLst/>
              </a:prstGeom>
              <a:blipFill>
                <a:blip r:embed="rId2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997683" y="1254173"/>
            <a:ext cx="4196634" cy="516767"/>
          </a:xfrm>
          <a:prstGeom prst="round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讀進來後會是一個三維矩陣</a:t>
            </a:r>
          </a:p>
        </p:txBody>
      </p:sp>
      <p:sp>
        <p:nvSpPr>
          <p:cNvPr id="9" name="向右箭號 8"/>
          <p:cNvSpPr/>
          <p:nvPr/>
        </p:nvSpPr>
        <p:spPr>
          <a:xfrm rot="2255750">
            <a:off x="7722365" y="4741601"/>
            <a:ext cx="1496291" cy="24106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20200" y="5440213"/>
            <a:ext cx="128847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R</a:t>
            </a:r>
            <a:r>
              <a:rPr lang="zh-TW" altLang="en-US" sz="2800" dirty="0"/>
              <a:t> </a:t>
            </a:r>
            <a:r>
              <a:rPr lang="en-US" altLang="zh-TW" sz="2800" dirty="0"/>
              <a:t>G</a:t>
            </a:r>
            <a:r>
              <a:rPr lang="zh-TW" altLang="en-US" sz="2800" dirty="0"/>
              <a:t> </a:t>
            </a:r>
            <a:r>
              <a:rPr lang="en-US" altLang="zh-TW" sz="2800" dirty="0"/>
              <a:t>B]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280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12962</TotalTime>
  <Words>5125</Words>
  <Application>Microsoft Macintosh PowerPoint</Application>
  <PresentationFormat>寬螢幕</PresentationFormat>
  <Paragraphs>1307</Paragraphs>
  <Slides>108</Slides>
  <Notes>81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108</vt:i4>
      </vt:variant>
    </vt:vector>
  </HeadingPairs>
  <TitlesOfParts>
    <vt:vector size="122" baseType="lpstr">
      <vt:lpstr>微軟正黑體</vt:lpstr>
      <vt:lpstr>微軟正黑體</vt:lpstr>
      <vt:lpstr>標楷體</vt:lpstr>
      <vt:lpstr>BiauKai</vt:lpstr>
      <vt:lpstr>Droid Sans Mono</vt:lpstr>
      <vt:lpstr>Arial</vt:lpstr>
      <vt:lpstr>Berlin Sans FB</vt:lpstr>
      <vt:lpstr>Calibri</vt:lpstr>
      <vt:lpstr>Cambria Math</vt:lpstr>
      <vt:lpstr>Consolas</vt:lpstr>
      <vt:lpstr>Cooper Black</vt:lpstr>
      <vt:lpstr>PT Sans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Microsoft Office User</cp:lastModifiedBy>
  <cp:revision>625</cp:revision>
  <dcterms:created xsi:type="dcterms:W3CDTF">2019-07-11T11:59:51Z</dcterms:created>
  <dcterms:modified xsi:type="dcterms:W3CDTF">2020-07-19T05:56:53Z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