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19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media/image21.jpg" ContentType="image/jpeg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359" r:id="rId2"/>
    <p:sldId id="259" r:id="rId3"/>
    <p:sldId id="429" r:id="rId4"/>
    <p:sldId id="349" r:id="rId5"/>
    <p:sldId id="431" r:id="rId6"/>
    <p:sldId id="432" r:id="rId7"/>
    <p:sldId id="430" r:id="rId8"/>
    <p:sldId id="433" r:id="rId9"/>
    <p:sldId id="434" r:id="rId10"/>
    <p:sldId id="435" r:id="rId11"/>
    <p:sldId id="261" r:id="rId12"/>
    <p:sldId id="329" r:id="rId13"/>
    <p:sldId id="327" r:id="rId14"/>
    <p:sldId id="461" r:id="rId15"/>
    <p:sldId id="350" r:id="rId16"/>
    <p:sldId id="330" r:id="rId17"/>
    <p:sldId id="331" r:id="rId18"/>
    <p:sldId id="332" r:id="rId19"/>
    <p:sldId id="335" r:id="rId20"/>
    <p:sldId id="337" r:id="rId21"/>
    <p:sldId id="336" r:id="rId22"/>
    <p:sldId id="338" r:id="rId23"/>
    <p:sldId id="339" r:id="rId24"/>
    <p:sldId id="341" r:id="rId25"/>
    <p:sldId id="328" r:id="rId26"/>
    <p:sldId id="404" r:id="rId27"/>
    <p:sldId id="351" r:id="rId28"/>
    <p:sldId id="342" r:id="rId29"/>
    <p:sldId id="345" r:id="rId30"/>
    <p:sldId id="346" r:id="rId31"/>
    <p:sldId id="347" r:id="rId32"/>
    <p:sldId id="348" r:id="rId33"/>
    <p:sldId id="356" r:id="rId34"/>
    <p:sldId id="352" r:id="rId35"/>
    <p:sldId id="358" r:id="rId36"/>
    <p:sldId id="362" r:id="rId37"/>
    <p:sldId id="363" r:id="rId38"/>
    <p:sldId id="365" r:id="rId39"/>
    <p:sldId id="364" r:id="rId40"/>
    <p:sldId id="366" r:id="rId41"/>
    <p:sldId id="436" r:id="rId42"/>
    <p:sldId id="353" r:id="rId43"/>
    <p:sldId id="367" r:id="rId44"/>
    <p:sldId id="368" r:id="rId45"/>
    <p:sldId id="369" r:id="rId46"/>
    <p:sldId id="371" r:id="rId47"/>
    <p:sldId id="373" r:id="rId48"/>
    <p:sldId id="374" r:id="rId49"/>
    <p:sldId id="375" r:id="rId50"/>
    <p:sldId id="372" r:id="rId51"/>
    <p:sldId id="463" r:id="rId52"/>
    <p:sldId id="376" r:id="rId53"/>
    <p:sldId id="377" r:id="rId54"/>
    <p:sldId id="379" r:id="rId55"/>
    <p:sldId id="427" r:id="rId56"/>
    <p:sldId id="428" r:id="rId57"/>
    <p:sldId id="354" r:id="rId58"/>
    <p:sldId id="378" r:id="rId59"/>
    <p:sldId id="388" r:id="rId60"/>
    <p:sldId id="380" r:id="rId61"/>
    <p:sldId id="381" r:id="rId62"/>
    <p:sldId id="384" r:id="rId63"/>
    <p:sldId id="385" r:id="rId64"/>
    <p:sldId id="386" r:id="rId65"/>
    <p:sldId id="387" r:id="rId66"/>
    <p:sldId id="389" r:id="rId67"/>
    <p:sldId id="390" r:id="rId68"/>
    <p:sldId id="403" r:id="rId69"/>
    <p:sldId id="355" r:id="rId70"/>
    <p:sldId id="392" r:id="rId71"/>
    <p:sldId id="393" r:id="rId72"/>
    <p:sldId id="394" r:id="rId73"/>
    <p:sldId id="395" r:id="rId74"/>
    <p:sldId id="396" r:id="rId75"/>
    <p:sldId id="397" r:id="rId76"/>
    <p:sldId id="398" r:id="rId77"/>
    <p:sldId id="399" r:id="rId78"/>
    <p:sldId id="400" r:id="rId79"/>
    <p:sldId id="406" r:id="rId80"/>
    <p:sldId id="464" r:id="rId81"/>
    <p:sldId id="462" r:id="rId82"/>
    <p:sldId id="451" r:id="rId83"/>
    <p:sldId id="452" r:id="rId84"/>
    <p:sldId id="455" r:id="rId85"/>
    <p:sldId id="456" r:id="rId86"/>
    <p:sldId id="460" r:id="rId87"/>
    <p:sldId id="458" r:id="rId88"/>
    <p:sldId id="457" r:id="rId89"/>
    <p:sldId id="439" r:id="rId90"/>
    <p:sldId id="441" r:id="rId91"/>
    <p:sldId id="442" r:id="rId92"/>
    <p:sldId id="443" r:id="rId93"/>
    <p:sldId id="444" r:id="rId94"/>
    <p:sldId id="445" r:id="rId95"/>
    <p:sldId id="446" r:id="rId96"/>
    <p:sldId id="447" r:id="rId97"/>
    <p:sldId id="450" r:id="rId98"/>
    <p:sldId id="257" r:id="rId99"/>
    <p:sldId id="258" r:id="rId100"/>
    <p:sldId id="448" r:id="rId101"/>
    <p:sldId id="260" r:id="rId102"/>
    <p:sldId id="449" r:id="rId103"/>
    <p:sldId id="262" r:id="rId104"/>
    <p:sldId id="264" r:id="rId105"/>
    <p:sldId id="263" r:id="rId106"/>
    <p:sldId id="265" r:id="rId107"/>
    <p:sldId id="266" r:id="rId108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1FE"/>
    <a:srgbClr val="D7DB7F"/>
    <a:srgbClr val="D7DBAC"/>
    <a:srgbClr val="FFE38B"/>
    <a:srgbClr val="174053"/>
    <a:srgbClr val="BCD6ED"/>
    <a:srgbClr val="3774A7"/>
    <a:srgbClr val="FFDA4A"/>
    <a:srgbClr val="007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 autoAdjust="0"/>
    <p:restoredTop sz="94807" autoAdjust="0"/>
  </p:normalViewPr>
  <p:slideViewPr>
    <p:cSldViewPr>
      <p:cViewPr varScale="1">
        <p:scale>
          <a:sx n="118" d="100"/>
          <a:sy n="118" d="100"/>
        </p:scale>
        <p:origin x="232" y="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133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7412-1F6F-489D-ABCC-B24D6ED8B7A8}" type="datetimeFigureOut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14E1-BB16-4F1D-8953-A42BE68C0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F630-74D6-460F-862C-AAB33AD6AB6F}" type="datetimeFigureOut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BC38-FF13-4CEC-9086-8EE7B339A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29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6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7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8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8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3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3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6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8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05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1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38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這些依他們的常識應該會，後面就沒放了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69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31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81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圖片僅示意，畫質不高應該沒差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19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51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5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41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40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88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46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08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43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02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0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6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還沒想好要寫啥</a:t>
            </a:r>
            <a:r>
              <a:rPr lang="en-US" altLang="zh-TW" dirty="0"/>
              <a:t>@@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79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2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933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852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d28f7bd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5d28f7bda6_1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g5d28f7bda6_1_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459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d28f7bda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0" name="Google Shape;990;g5d28f7bda6_1_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g5d28f7bda6_1_1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709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24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69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40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76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9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03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285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9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23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89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777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11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994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375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6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519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107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011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99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05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630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799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594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8648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549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7141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066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7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223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56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080" y="1667332"/>
            <a:ext cx="8355838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270-D423-4BF6-ABDA-CE5DFFE3A08C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FB61-DB2E-4919-BFD9-827DF0AD8264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6B5-50FF-452A-9270-1DD765BADDF0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2DF3-2C52-4346-ACB8-F74368812B84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E083-7C34-4C02-A09A-5C383CF89BE7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 txBox="1"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3774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3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2729" y="1220104"/>
            <a:ext cx="7820025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DB3-1CC2-4D3C-A6F5-A0A2CB28A3C7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00" y="6394104"/>
            <a:ext cx="53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47800" y="228600"/>
            <a:ext cx="906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57150">
                  <a:solidFill>
                    <a:srgbClr val="3471A0"/>
                  </a:solidFill>
                </a:ln>
                <a:solidFill>
                  <a:srgbClr val="FFE38B"/>
                </a:solidFill>
                <a:latin typeface="Berlin Sans FB" panose="020E0602020502020306" pitchFamily="34" charset="0"/>
              </a:rPr>
              <a:t>Python Tutorial</a:t>
            </a:r>
            <a:endParaRPr lang="zh-TW" altLang="en-US" sz="6600" b="1" dirty="0">
              <a:ln w="57150">
                <a:solidFill>
                  <a:srgbClr val="3471A0"/>
                </a:solidFill>
              </a:ln>
              <a:solidFill>
                <a:srgbClr val="FFE38B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BF7953-4311-1146-A73E-99690BD7F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r="704" b="2817"/>
          <a:stretch/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19200"/>
            <a:ext cx="8915400" cy="336541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81500" y="4887479"/>
            <a:ext cx="3429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接著就能看到結果了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^^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051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762500" y="1572725"/>
            <a:ext cx="266700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這樣就讀進來囉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0058" y="2828835"/>
            <a:ext cx="64118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mpimg.imread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'flower.jpg'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open image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would be a 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array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h, w, c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height,width,color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19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101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712719" y="2499330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19" y="2499330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333700" y="1160146"/>
            <a:ext cx="3524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是一種矩陣工具</a:t>
            </a:r>
          </a:p>
        </p:txBody>
      </p:sp>
      <p:sp>
        <p:nvSpPr>
          <p:cNvPr id="12" name="向右箭號 11"/>
          <p:cNvSpPr/>
          <p:nvPr/>
        </p:nvSpPr>
        <p:spPr>
          <a:xfrm rot="1407696">
            <a:off x="8097989" y="3987097"/>
            <a:ext cx="1496291" cy="24106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964872" y="5250075"/>
            <a:ext cx="6262255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若要取出第三列第四行的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[2,3,0]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10DD17-7559-0046-9B72-C2069D32746D}"/>
              </a:ext>
            </a:extLst>
          </p:cNvPr>
          <p:cNvSpPr txBox="1"/>
          <p:nvPr/>
        </p:nvSpPr>
        <p:spPr>
          <a:xfrm>
            <a:off x="9753600" y="4602718"/>
            <a:ext cx="1288474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R</a:t>
            </a:r>
            <a:r>
              <a:rPr lang="zh-TW" altLang="en-US" sz="2800" dirty="0"/>
              <a:t> </a:t>
            </a:r>
            <a:r>
              <a:rPr lang="en-US" altLang="zh-TW" sz="2800" dirty="0"/>
              <a:t>G</a:t>
            </a:r>
            <a:r>
              <a:rPr lang="zh-TW" altLang="en-US" sz="2800" dirty="0"/>
              <a:t> </a:t>
            </a:r>
            <a:r>
              <a:rPr lang="en-US" altLang="zh-TW" sz="2800" dirty="0"/>
              <a:t>B]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14624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102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371802" y="894566"/>
            <a:ext cx="34483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先將圖片作灰階處理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5" y="2370216"/>
            <a:ext cx="3657600" cy="27188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7" y="1930886"/>
            <a:ext cx="4796633" cy="35974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022273" y="3474720"/>
            <a:ext cx="1911927" cy="25490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6509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103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灰階公式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Y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= 0.3R + 0.59G + 0.11B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blipFill>
                <a:blip r:embed="rId2"/>
                <a:stretch>
                  <a:fillRect t="-2381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214255" y="5316362"/>
            <a:ext cx="5763489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若要取出第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行第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列的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[i,j,0]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699" y="1677934"/>
            <a:ext cx="106964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#----------------------convert to gray scale----------------------------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'RBG to gray scale...'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gray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new array for gray scale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 = 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0.59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0.11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/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gray[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j]=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([Y, Y, Y])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向上箭號 1"/>
          <p:cNvSpPr/>
          <p:nvPr/>
        </p:nvSpPr>
        <p:spPr>
          <a:xfrm>
            <a:off x="10972800" y="3461657"/>
            <a:ext cx="133004" cy="83958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225347" y="4511242"/>
            <a:ext cx="1738053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normalize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1639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104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126393" y="731035"/>
                <a:ext cx="5939213" cy="1013611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公式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93" y="731035"/>
                <a:ext cx="5939213" cy="1013611"/>
              </a:xfrm>
              <a:prstGeom prst="roundRect">
                <a:avLst/>
              </a:prstGeom>
              <a:blipFill>
                <a:blip r:embed="rId3"/>
                <a:stretch>
                  <a:fillRect l="-10021" t="-175000" b="-25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6802" y="2132161"/>
          <a:ext cx="4277360" cy="36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70">
                  <a:extLst>
                    <a:ext uri="{9D8B030D-6E8A-4147-A177-3AD203B41FA5}">
                      <a16:colId xmlns:a16="http://schemas.microsoft.com/office/drawing/2014/main" val="276468339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45185481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354694166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85297774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183073028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18993879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8735274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210730745"/>
                    </a:ext>
                  </a:extLst>
                </a:gridCol>
              </a:tblGrid>
              <a:tr h="460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2725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8688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97434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658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1722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53359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38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123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98558" y="2118056"/>
            <a:ext cx="1587731" cy="139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960823">
            <a:off x="5136249" y="3230840"/>
            <a:ext cx="1582188" cy="3444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1279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25291" y="501650"/>
                <a:ext cx="2341417" cy="933660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291" y="501650"/>
                <a:ext cx="2341417" cy="9336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6076" y="1668482"/>
            <a:ext cx="1206592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edge detector---------------------------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'start to 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result =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np.ones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new array for 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h-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w-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-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-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-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+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+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+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-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-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-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+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+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+ gray[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G = 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**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**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G &gt;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G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result[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j] = 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([G, G, G])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58244" y="5960233"/>
            <a:ext cx="2875510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將周圍邊框設為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3696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726247" y="916330"/>
            <a:ext cx="2606501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把結果儲存起來</a:t>
            </a:r>
          </a:p>
        </p:txBody>
      </p:sp>
      <p:sp>
        <p:nvSpPr>
          <p:cNvPr id="3" name="矩形 2"/>
          <p:cNvSpPr/>
          <p:nvPr/>
        </p:nvSpPr>
        <p:spPr>
          <a:xfrm>
            <a:off x="2089265" y="1971629"/>
            <a:ext cx="78804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 show the image------------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(result)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'off'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'result.jpg'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save the image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向上箭號 7"/>
          <p:cNvSpPr/>
          <p:nvPr/>
        </p:nvSpPr>
        <p:spPr>
          <a:xfrm>
            <a:off x="4349632" y="4111174"/>
            <a:ext cx="170410" cy="88114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65546" y="5334000"/>
            <a:ext cx="2738583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儲存的路徑與檔名</a:t>
            </a:r>
          </a:p>
        </p:txBody>
      </p:sp>
    </p:spTree>
    <p:extLst>
      <p:ext uri="{BB962C8B-B14F-4D97-AF65-F5344CB8AC3E}">
        <p14:creationId xmlns:p14="http://schemas.microsoft.com/office/powerpoint/2010/main" val="41672790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561840" y="894566"/>
            <a:ext cx="306832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看看自己的成果吧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36" y="1970117"/>
            <a:ext cx="4814264" cy="36106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8" y="2416058"/>
            <a:ext cx="3657600" cy="271881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729942" y="3441469"/>
            <a:ext cx="2169621" cy="3339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99086"/>
              </p:ext>
            </p:extLst>
          </p:nvPr>
        </p:nvGraphicFramePr>
        <p:xfrm>
          <a:off x="2476500" y="2698523"/>
          <a:ext cx="7239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68215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87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87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 World"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Hello World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31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6" name="投影片編號版面配置區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4991100" y="1507104"/>
            <a:ext cx="2209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Let’s print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圓角矩形 2"/>
          <p:cNvSpPr/>
          <p:nvPr/>
        </p:nvSpPr>
        <p:spPr>
          <a:xfrm>
            <a:off x="2552700" y="609600"/>
            <a:ext cx="7086600" cy="1061142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的世界裡面，資料會以各種不同的型別儲存在電腦裡，以供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程式進行存取。以下是常用的資料型態：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5037"/>
              </p:ext>
            </p:extLst>
          </p:nvPr>
        </p:nvGraphicFramePr>
        <p:xfrm>
          <a:off x="2311442" y="2035464"/>
          <a:ext cx="756911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05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0080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整數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integer)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float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浮點數，就是小數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bool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(True/False)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"Hello"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字串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string)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長大就學的到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5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assignment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32729"/>
              </p:ext>
            </p:extLst>
          </p:nvPr>
        </p:nvGraphicFramePr>
        <p:xfrm>
          <a:off x="2552700" y="2286000"/>
          <a:ext cx="7086600" cy="325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2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25491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3 2.5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y</a:t>
                      </a:r>
                      <a:endParaRPr lang="es-E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2.5 2.5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953000" y="1219200"/>
            <a:ext cx="2286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把值餵給變數</a:t>
            </a:r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Formatting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88658"/>
              </p:ext>
            </p:extLst>
          </p:nvPr>
        </p:nvGraphicFramePr>
        <p:xfrm>
          <a:off x="436880" y="2286001"/>
          <a:ext cx="1146175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109080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35279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 =</a:t>
                      </a:r>
                      <a:r>
                        <a:rPr lang="es-ES" altLang="zh-TW" sz="24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“John”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onsolas" pitchFamily="49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 = </a:t>
                      </a:r>
                      <a:r>
                        <a:rPr lang="es-E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before version 3.5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is,”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is”, 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%s,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 %d” 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% (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{},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 {}”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</a:t>
                      </a:r>
                      <a:r>
                        <a:rPr lang="en-US" altLang="zh-TW" sz="24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format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4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name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4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is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John, </a:t>
                      </a:r>
                      <a:r>
                        <a:rPr lang="es-ES" altLang="zh-TW" sz="24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4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age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4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is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18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after version 3.6</a:t>
                      </a:r>
                      <a:endParaRPr lang="es-ES" altLang="zh-TW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(f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{</a:t>
                      </a:r>
                      <a:r>
                        <a:rPr lang="en-US" altLang="zh-TW" sz="24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},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 {</a:t>
                      </a:r>
                      <a:r>
                        <a:rPr lang="en-US" altLang="zh-TW" sz="24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}”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My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name is John, my age </a:t>
                      </a:r>
                      <a:r>
                        <a:rPr lang="es-ES" altLang="zh-TW" sz="24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is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505200" y="1219200"/>
            <a:ext cx="5715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onsolas" pitchFamily="49" charset="0"/>
              </a:rPr>
              <a:t>變數</a:t>
            </a:r>
            <a:r>
              <a:rPr lang="en-US" altLang="zh-TW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TW" sz="2400" i="1" dirty="0">
                <a:latin typeface="Consolas" pitchFamily="49" charset="0"/>
                <a:cs typeface="Consolas" pitchFamily="49" charset="0"/>
              </a:rPr>
              <a:t>,</a:t>
            </a:r>
            <a:r>
              <a:rPr lang="zh-TW" altLang="en-US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onsolas" pitchFamily="49" charset="0"/>
              </a:rPr>
              <a:t>變數</a:t>
            </a:r>
            <a:r>
              <a:rPr lang="en-US" altLang="zh-TW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TW" sz="2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)</a:t>
            </a:r>
            <a:endParaRPr lang="zh-TW" altLang="en-US" sz="2400" dirty="0">
              <a:latin typeface="Consolas" pitchFamily="49" charset="0"/>
              <a:ea typeface="標楷體" panose="03000509000000000000" pitchFamily="65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57200" y="1829345"/>
            <a:ext cx="3522333" cy="3199310"/>
            <a:chOff x="457200" y="2181357"/>
            <a:chExt cx="3522333" cy="3199310"/>
          </a:xfrm>
        </p:grpSpPr>
        <p:sp>
          <p:nvSpPr>
            <p:cNvPr id="21" name="乘號 20"/>
            <p:cNvSpPr/>
            <p:nvPr/>
          </p:nvSpPr>
          <p:spPr>
            <a:xfrm>
              <a:off x="457200" y="3628067"/>
              <a:ext cx="1752600" cy="175260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除號 18"/>
            <p:cNvSpPr/>
            <p:nvPr/>
          </p:nvSpPr>
          <p:spPr>
            <a:xfrm>
              <a:off x="2303133" y="3667257"/>
              <a:ext cx="1676400" cy="1676400"/>
            </a:xfrm>
            <a:prstGeom prst="mathDivid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加號 19"/>
            <p:cNvSpPr/>
            <p:nvPr/>
          </p:nvSpPr>
          <p:spPr>
            <a:xfrm>
              <a:off x="590550" y="2181357"/>
              <a:ext cx="1485900" cy="1485900"/>
            </a:xfrm>
            <a:prstGeom prst="mathPl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減號 21"/>
            <p:cNvSpPr/>
            <p:nvPr/>
          </p:nvSpPr>
          <p:spPr>
            <a:xfrm>
              <a:off x="2512683" y="2295657"/>
              <a:ext cx="1257300" cy="1257300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object 3"/>
          <p:cNvSpPr txBox="1"/>
          <p:nvPr/>
        </p:nvSpPr>
        <p:spPr>
          <a:xfrm>
            <a:off x="6096000" y="2960923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數值運算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01;p10"/>
          <p:cNvSpPr txBox="1"/>
          <p:nvPr/>
        </p:nvSpPr>
        <p:spPr>
          <a:xfrm>
            <a:off x="3431612" y="5257800"/>
            <a:ext cx="5328776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跟你小學學的一樣，就是這麼簡單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pSp>
        <p:nvGrpSpPr>
          <p:cNvPr id="13" name="Google Shape;202;p10"/>
          <p:cNvGrpSpPr/>
          <p:nvPr/>
        </p:nvGrpSpPr>
        <p:grpSpPr>
          <a:xfrm>
            <a:off x="2803280" y="1924495"/>
            <a:ext cx="6585439" cy="2543816"/>
            <a:chOff x="2803280" y="2425657"/>
            <a:chExt cx="6585439" cy="2543816"/>
          </a:xfrm>
        </p:grpSpPr>
        <p:sp>
          <p:nvSpPr>
            <p:cNvPr id="14" name="Google Shape;203;p10"/>
            <p:cNvSpPr txBox="1"/>
            <p:nvPr/>
          </p:nvSpPr>
          <p:spPr>
            <a:xfrm>
              <a:off x="2803280" y="2425657"/>
              <a:ext cx="6585439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- * /</a:t>
              </a:r>
              <a:endParaRPr sz="1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4;p10"/>
            <p:cNvSpPr txBox="1"/>
            <p:nvPr/>
          </p:nvSpPr>
          <p:spPr>
            <a:xfrm>
              <a:off x="3905249" y="4507849"/>
              <a:ext cx="4381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加             減              乘            除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11;p11"/>
          <p:cNvSpPr txBox="1"/>
          <p:nvPr/>
        </p:nvSpPr>
        <p:spPr>
          <a:xfrm>
            <a:off x="4438650" y="1978269"/>
            <a:ext cx="33147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 + 2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a=3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15 – 7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b=8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 *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c=15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18 / 9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d=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5" name="Google Shape;219;p12"/>
          <p:cNvGrpSpPr/>
          <p:nvPr/>
        </p:nvGrpSpPr>
        <p:grpSpPr>
          <a:xfrm>
            <a:off x="1812681" y="1892911"/>
            <a:ext cx="3705950" cy="3686068"/>
            <a:chOff x="4450373" y="1690688"/>
            <a:chExt cx="3705950" cy="3686068"/>
          </a:xfrm>
        </p:grpSpPr>
        <p:sp>
          <p:nvSpPr>
            <p:cNvPr id="18" name="Google Shape;220;p12"/>
            <p:cNvSpPr/>
            <p:nvPr/>
          </p:nvSpPr>
          <p:spPr>
            <a:xfrm>
              <a:off x="4450373" y="2960730"/>
              <a:ext cx="329125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= 18 / 9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d=</a:t>
              </a:r>
              <a:r>
                <a:rPr lang="en-US" sz="32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2.0</a:t>
              </a:r>
              <a:endParaRPr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221;p12"/>
            <p:cNvCxnSpPr/>
            <p:nvPr/>
          </p:nvCxnSpPr>
          <p:spPr>
            <a:xfrm rot="10800000">
              <a:off x="5416062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3" name="Google Shape;222;p12"/>
            <p:cNvCxnSpPr/>
            <p:nvPr/>
          </p:nvCxnSpPr>
          <p:spPr>
            <a:xfrm rot="10800000">
              <a:off x="6008073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4" name="Google Shape;223;p12"/>
            <p:cNvSpPr txBox="1"/>
            <p:nvPr/>
          </p:nvSpPr>
          <p:spPr>
            <a:xfrm>
              <a:off x="5125915" y="1690688"/>
              <a:ext cx="15826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int   int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224;p12"/>
            <p:cNvCxnSpPr/>
            <p:nvPr/>
          </p:nvCxnSpPr>
          <p:spPr>
            <a:xfrm>
              <a:off x="7344508" y="4037948"/>
              <a:ext cx="0" cy="788376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6" name="Google Shape;225;p12"/>
            <p:cNvSpPr/>
            <p:nvPr/>
          </p:nvSpPr>
          <p:spPr>
            <a:xfrm>
              <a:off x="6708530" y="4853576"/>
              <a:ext cx="144779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Float???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26;p12"/>
          <p:cNvSpPr/>
          <p:nvPr/>
        </p:nvSpPr>
        <p:spPr>
          <a:xfrm>
            <a:off x="6361234" y="3162953"/>
            <a:ext cx="377336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21 / 8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e=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2.625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1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7315200" y="2819663"/>
            <a:ext cx="3503735" cy="2646878"/>
            <a:chOff x="6979626" y="3250876"/>
            <a:chExt cx="3503735" cy="2646878"/>
          </a:xfrm>
        </p:grpSpPr>
        <p:sp>
          <p:nvSpPr>
            <p:cNvPr id="15" name="Google Shape;243;p14"/>
            <p:cNvSpPr/>
            <p:nvPr/>
          </p:nvSpPr>
          <p:spPr>
            <a:xfrm>
              <a:off x="6979626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 = 19 %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g=3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8" y="4328094"/>
              <a:ext cx="106471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%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9800" y="2819663"/>
            <a:ext cx="3503735" cy="2649187"/>
            <a:chOff x="2290398" y="3250876"/>
            <a:chExt cx="3503735" cy="2649187"/>
          </a:xfrm>
        </p:grpSpPr>
        <p:sp>
          <p:nvSpPr>
            <p:cNvPr id="14" name="Google Shape;242;p14"/>
            <p:cNvSpPr/>
            <p:nvPr/>
          </p:nvSpPr>
          <p:spPr>
            <a:xfrm>
              <a:off x="2290398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19 //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f=2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048000" y="4330403"/>
              <a:ext cx="113685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//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Google Shape;241;p14"/>
          <p:cNvSpPr txBox="1"/>
          <p:nvPr/>
        </p:nvSpPr>
        <p:spPr>
          <a:xfrm>
            <a:off x="3875942" y="1214789"/>
            <a:ext cx="4440115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19除以8等於2，餘數是3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en-US" altLang="zh-TW"/>
          </a:p>
        </p:txBody>
      </p:sp>
      <p:sp>
        <p:nvSpPr>
          <p:cNvPr id="16" name="文字方塊 15"/>
          <p:cNvSpPr txBox="1"/>
          <p:nvPr/>
        </p:nvSpPr>
        <p:spPr>
          <a:xfrm>
            <a:off x="2967402" y="5688972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取商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424976" y="5647709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取餘</a:t>
            </a:r>
          </a:p>
        </p:txBody>
      </p:sp>
    </p:spTree>
    <p:extLst>
      <p:ext uri="{BB962C8B-B14F-4D97-AF65-F5344CB8AC3E}">
        <p14:creationId xmlns:p14="http://schemas.microsoft.com/office/powerpoint/2010/main" val="14627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3BF67438-3D05-CF43-84F5-01ABBCEF8F5E}"/>
              </a:ext>
            </a:extLst>
          </p:cNvPr>
          <p:cNvSpPr/>
          <p:nvPr/>
        </p:nvSpPr>
        <p:spPr>
          <a:xfrm>
            <a:off x="1527687" y="906557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152893" y="1372674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298387" y="2128657"/>
            <a:ext cx="1320165" cy="1582292"/>
            <a:chOff x="2895600" y="4067302"/>
            <a:chExt cx="1320165" cy="1582292"/>
          </a:xfrm>
        </p:grpSpPr>
        <p:sp>
          <p:nvSpPr>
            <p:cNvPr id="4" name="object 4"/>
            <p:cNvSpPr/>
            <p:nvPr/>
          </p:nvSpPr>
          <p:spPr>
            <a:xfrm>
              <a:off x="2895600" y="4328159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4" h="1321435">
                  <a:moveTo>
                    <a:pt x="659891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3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1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3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02610" y="4067302"/>
              <a:ext cx="845185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0" spc="-15" baseline="-2314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r>
                <a:rPr sz="9000" spc="-1800" baseline="-231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7200" dirty="0">
                  <a:solidFill>
                    <a:srgbClr val="FFFFFF"/>
                  </a:solidFill>
                  <a:latin typeface="Arial"/>
                  <a:cs typeface="Arial"/>
                </a:rPr>
                <a:t>-</a:t>
              </a:r>
              <a:endParaRPr sz="72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04833" y="176402"/>
                  </a:moveTo>
                  <a:lnTo>
                    <a:pt x="151637" y="176402"/>
                  </a:lnTo>
                  <a:lnTo>
                    <a:pt x="273938" y="301116"/>
                  </a:lnTo>
                  <a:lnTo>
                    <a:pt x="301244" y="273811"/>
                  </a:lnTo>
                  <a:lnTo>
                    <a:pt x="204833" y="176402"/>
                  </a:lnTo>
                  <a:close/>
                </a:path>
                <a:path w="301625" h="301625">
                  <a:moveTo>
                    <a:pt x="27812" y="0"/>
                  </a:moveTo>
                  <a:lnTo>
                    <a:pt x="507" y="27304"/>
                  </a:lnTo>
                  <a:lnTo>
                    <a:pt x="124840" y="149859"/>
                  </a:lnTo>
                  <a:lnTo>
                    <a:pt x="0" y="274446"/>
                  </a:lnTo>
                  <a:lnTo>
                    <a:pt x="25400" y="300100"/>
                  </a:lnTo>
                  <a:lnTo>
                    <a:pt x="151637" y="176402"/>
                  </a:lnTo>
                  <a:lnTo>
                    <a:pt x="204833" y="176402"/>
                  </a:lnTo>
                  <a:lnTo>
                    <a:pt x="178562" y="149859"/>
                  </a:lnTo>
                  <a:lnTo>
                    <a:pt x="204645" y="123316"/>
                  </a:lnTo>
                  <a:lnTo>
                    <a:pt x="151637" y="123316"/>
                  </a:lnTo>
                  <a:lnTo>
                    <a:pt x="27812" y="0"/>
                  </a:lnTo>
                  <a:close/>
                </a:path>
                <a:path w="301625" h="301625">
                  <a:moveTo>
                    <a:pt x="275336" y="0"/>
                  </a:moveTo>
                  <a:lnTo>
                    <a:pt x="151637" y="123316"/>
                  </a:lnTo>
                  <a:lnTo>
                    <a:pt x="204645" y="123316"/>
                  </a:lnTo>
                  <a:lnTo>
                    <a:pt x="300989" y="25272"/>
                  </a:lnTo>
                  <a:lnTo>
                    <a:pt x="27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7812" y="0"/>
                  </a:moveTo>
                  <a:lnTo>
                    <a:pt x="151637" y="123316"/>
                  </a:lnTo>
                  <a:lnTo>
                    <a:pt x="275336" y="0"/>
                  </a:lnTo>
                  <a:lnTo>
                    <a:pt x="300989" y="25272"/>
                  </a:lnTo>
                  <a:lnTo>
                    <a:pt x="178562" y="149859"/>
                  </a:lnTo>
                  <a:lnTo>
                    <a:pt x="301244" y="273811"/>
                  </a:lnTo>
                  <a:lnTo>
                    <a:pt x="273938" y="301116"/>
                  </a:lnTo>
                  <a:lnTo>
                    <a:pt x="151637" y="176402"/>
                  </a:lnTo>
                  <a:lnTo>
                    <a:pt x="25400" y="300100"/>
                  </a:lnTo>
                  <a:lnTo>
                    <a:pt x="0" y="274446"/>
                  </a:lnTo>
                  <a:lnTo>
                    <a:pt x="124840" y="149859"/>
                  </a:lnTo>
                  <a:lnTo>
                    <a:pt x="507" y="27304"/>
                  </a:lnTo>
                  <a:lnTo>
                    <a:pt x="27812" y="0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353" y="5062346"/>
              <a:ext cx="367030" cy="280035"/>
            </a:xfrm>
            <a:custGeom>
              <a:avLst/>
              <a:gdLst/>
              <a:ahLst/>
              <a:cxnLst/>
              <a:rect l="l" t="t" r="r" b="b"/>
              <a:pathLst>
                <a:path w="367029" h="280035">
                  <a:moveTo>
                    <a:pt x="189737" y="213359"/>
                  </a:moveTo>
                  <a:lnTo>
                    <a:pt x="178181" y="213359"/>
                  </a:lnTo>
                  <a:lnTo>
                    <a:pt x="172847" y="214756"/>
                  </a:lnTo>
                  <a:lnTo>
                    <a:pt x="152019" y="240156"/>
                  </a:lnTo>
                  <a:lnTo>
                    <a:pt x="152019" y="253237"/>
                  </a:lnTo>
                  <a:lnTo>
                    <a:pt x="178181" y="280034"/>
                  </a:lnTo>
                  <a:lnTo>
                    <a:pt x="189737" y="280034"/>
                  </a:lnTo>
                  <a:lnTo>
                    <a:pt x="211455" y="264286"/>
                  </a:lnTo>
                  <a:lnTo>
                    <a:pt x="214375" y="259206"/>
                  </a:lnTo>
                  <a:lnTo>
                    <a:pt x="215773" y="253237"/>
                  </a:lnTo>
                  <a:lnTo>
                    <a:pt x="215773" y="240156"/>
                  </a:lnTo>
                  <a:lnTo>
                    <a:pt x="214375" y="234314"/>
                  </a:lnTo>
                  <a:lnTo>
                    <a:pt x="211455" y="229234"/>
                  </a:lnTo>
                  <a:lnTo>
                    <a:pt x="208534" y="224027"/>
                  </a:lnTo>
                  <a:lnTo>
                    <a:pt x="204724" y="220090"/>
                  </a:lnTo>
                  <a:lnTo>
                    <a:pt x="199898" y="217423"/>
                  </a:lnTo>
                  <a:lnTo>
                    <a:pt x="194945" y="214756"/>
                  </a:lnTo>
                  <a:lnTo>
                    <a:pt x="189737" y="213359"/>
                  </a:lnTo>
                  <a:close/>
                </a:path>
                <a:path w="367029" h="280035">
                  <a:moveTo>
                    <a:pt x="366649" y="120268"/>
                  </a:moveTo>
                  <a:lnTo>
                    <a:pt x="0" y="120268"/>
                  </a:lnTo>
                  <a:lnTo>
                    <a:pt x="0" y="159765"/>
                  </a:lnTo>
                  <a:lnTo>
                    <a:pt x="366649" y="159765"/>
                  </a:lnTo>
                  <a:lnTo>
                    <a:pt x="366649" y="120268"/>
                  </a:lnTo>
                  <a:close/>
                </a:path>
                <a:path w="367029" h="280035">
                  <a:moveTo>
                    <a:pt x="189737" y="0"/>
                  </a:moveTo>
                  <a:lnTo>
                    <a:pt x="178181" y="0"/>
                  </a:lnTo>
                  <a:lnTo>
                    <a:pt x="172847" y="1269"/>
                  </a:lnTo>
                  <a:lnTo>
                    <a:pt x="168021" y="4063"/>
                  </a:lnTo>
                  <a:lnTo>
                    <a:pt x="163195" y="6730"/>
                  </a:lnTo>
                  <a:lnTo>
                    <a:pt x="159258" y="10540"/>
                  </a:lnTo>
                  <a:lnTo>
                    <a:pt x="156337" y="15747"/>
                  </a:lnTo>
                  <a:lnTo>
                    <a:pt x="153543" y="20954"/>
                  </a:lnTo>
                  <a:lnTo>
                    <a:pt x="152019" y="26796"/>
                  </a:lnTo>
                  <a:lnTo>
                    <a:pt x="152019" y="39877"/>
                  </a:lnTo>
                  <a:lnTo>
                    <a:pt x="178181" y="66675"/>
                  </a:lnTo>
                  <a:lnTo>
                    <a:pt x="189737" y="66675"/>
                  </a:lnTo>
                  <a:lnTo>
                    <a:pt x="215773" y="39877"/>
                  </a:lnTo>
                  <a:lnTo>
                    <a:pt x="215773" y="26796"/>
                  </a:lnTo>
                  <a:lnTo>
                    <a:pt x="214375" y="20954"/>
                  </a:lnTo>
                  <a:lnTo>
                    <a:pt x="208534" y="10540"/>
                  </a:lnTo>
                  <a:lnTo>
                    <a:pt x="204724" y="6730"/>
                  </a:lnTo>
                  <a:lnTo>
                    <a:pt x="199898" y="4063"/>
                  </a:lnTo>
                  <a:lnTo>
                    <a:pt x="194945" y="1269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322" y="5256657"/>
              <a:ext cx="101853" cy="10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5303" y="5202364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749" y="0"/>
                  </a:lnTo>
                </a:path>
              </a:pathLst>
            </a:custGeom>
            <a:ln w="775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7322" y="5043296"/>
              <a:ext cx="101853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060252" y="3141711"/>
            <a:ext cx="3283975" cy="1321435"/>
            <a:chOff x="7384025" y="3860165"/>
            <a:chExt cx="3283975" cy="1321435"/>
          </a:xfrm>
        </p:grpSpPr>
        <p:sp>
          <p:nvSpPr>
            <p:cNvPr id="13" name="object 13"/>
            <p:cNvSpPr/>
            <p:nvPr/>
          </p:nvSpPr>
          <p:spPr>
            <a:xfrm>
              <a:off x="7384025" y="3860165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5" h="1321435">
                  <a:moveTo>
                    <a:pt x="659892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4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2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4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079230" y="4238574"/>
              <a:ext cx="158877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Loop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82653" y="3927880"/>
              <a:ext cx="1147572" cy="11475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6880" y="143078"/>
            <a:ext cx="1544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400" b="1" spc="240" dirty="0">
                <a:latin typeface="PT Sans" panose="020B0503020203020204" pitchFamily="34" charset="0"/>
              </a:rPr>
              <a:t>Python</a:t>
            </a:r>
            <a:endParaRPr lang="en" sz="2400" b="1" dirty="0">
              <a:latin typeface="PT Sans" panose="020B0503020203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" sz="2400" b="1" spc="60" dirty="0">
                <a:solidFill>
                  <a:srgbClr val="FFDA4A"/>
                </a:solidFill>
                <a:latin typeface="PT Sans" panose="020B0503020203020204" pitchFamily="34" charset="0"/>
              </a:rPr>
              <a:t>Basics</a:t>
            </a:r>
            <a:endParaRPr lang="en" sz="2400" b="1" dirty="0">
              <a:latin typeface="PT Sans" panose="020B0503020203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70485" y="0"/>
                </a:moveTo>
                <a:lnTo>
                  <a:pt x="5715" y="0"/>
                </a:lnTo>
                <a:lnTo>
                  <a:pt x="0" y="5689"/>
                </a:lnTo>
                <a:lnTo>
                  <a:pt x="0" y="748690"/>
                </a:lnTo>
                <a:lnTo>
                  <a:pt x="5715" y="754380"/>
                </a:lnTo>
                <a:lnTo>
                  <a:pt x="70485" y="754380"/>
                </a:lnTo>
                <a:lnTo>
                  <a:pt x="76200" y="748690"/>
                </a:lnTo>
                <a:lnTo>
                  <a:pt x="76200" y="5689"/>
                </a:lnTo>
                <a:lnTo>
                  <a:pt x="70485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0" y="12700"/>
                </a:moveTo>
                <a:lnTo>
                  <a:pt x="0" y="5689"/>
                </a:lnTo>
                <a:lnTo>
                  <a:pt x="5715" y="0"/>
                </a:lnTo>
                <a:lnTo>
                  <a:pt x="12700" y="0"/>
                </a:lnTo>
                <a:lnTo>
                  <a:pt x="63500" y="0"/>
                </a:lnTo>
                <a:lnTo>
                  <a:pt x="70485" y="0"/>
                </a:lnTo>
                <a:lnTo>
                  <a:pt x="76200" y="5689"/>
                </a:lnTo>
                <a:lnTo>
                  <a:pt x="76200" y="12700"/>
                </a:lnTo>
                <a:lnTo>
                  <a:pt x="76200" y="741680"/>
                </a:lnTo>
                <a:lnTo>
                  <a:pt x="76200" y="748690"/>
                </a:lnTo>
                <a:lnTo>
                  <a:pt x="70485" y="754380"/>
                </a:lnTo>
                <a:lnTo>
                  <a:pt x="63500" y="754380"/>
                </a:lnTo>
                <a:lnTo>
                  <a:pt x="12700" y="754380"/>
                </a:lnTo>
                <a:lnTo>
                  <a:pt x="5715" y="754380"/>
                </a:lnTo>
                <a:lnTo>
                  <a:pt x="0" y="748690"/>
                </a:lnTo>
                <a:lnTo>
                  <a:pt x="0" y="741680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740790" y="0"/>
                </a:moveTo>
                <a:lnTo>
                  <a:pt x="5969" y="0"/>
                </a:lnTo>
                <a:lnTo>
                  <a:pt x="0" y="6032"/>
                </a:lnTo>
                <a:lnTo>
                  <a:pt x="0" y="74739"/>
                </a:lnTo>
                <a:lnTo>
                  <a:pt x="5969" y="80771"/>
                </a:lnTo>
                <a:lnTo>
                  <a:pt x="740790" y="80771"/>
                </a:lnTo>
                <a:lnTo>
                  <a:pt x="746759" y="74739"/>
                </a:lnTo>
                <a:lnTo>
                  <a:pt x="746759" y="6032"/>
                </a:lnTo>
                <a:lnTo>
                  <a:pt x="74079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0" y="13461"/>
                </a:moveTo>
                <a:lnTo>
                  <a:pt x="0" y="6032"/>
                </a:lnTo>
                <a:lnTo>
                  <a:pt x="5969" y="0"/>
                </a:lnTo>
                <a:lnTo>
                  <a:pt x="13461" y="0"/>
                </a:lnTo>
                <a:lnTo>
                  <a:pt x="733298" y="0"/>
                </a:lnTo>
                <a:lnTo>
                  <a:pt x="740790" y="0"/>
                </a:lnTo>
                <a:lnTo>
                  <a:pt x="746759" y="6032"/>
                </a:lnTo>
                <a:lnTo>
                  <a:pt x="746759" y="13461"/>
                </a:lnTo>
                <a:lnTo>
                  <a:pt x="746759" y="67309"/>
                </a:lnTo>
                <a:lnTo>
                  <a:pt x="746759" y="74739"/>
                </a:lnTo>
                <a:lnTo>
                  <a:pt x="740790" y="80771"/>
                </a:lnTo>
                <a:lnTo>
                  <a:pt x="733298" y="80771"/>
                </a:lnTo>
                <a:lnTo>
                  <a:pt x="13461" y="80771"/>
                </a:lnTo>
                <a:lnTo>
                  <a:pt x="5969" y="80771"/>
                </a:lnTo>
                <a:lnTo>
                  <a:pt x="0" y="74739"/>
                </a:lnTo>
                <a:lnTo>
                  <a:pt x="0" y="67309"/>
                </a:lnTo>
                <a:lnTo>
                  <a:pt x="0" y="13461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群組 62"/>
          <p:cNvGrpSpPr/>
          <p:nvPr/>
        </p:nvGrpSpPr>
        <p:grpSpPr>
          <a:xfrm>
            <a:off x="2958469" y="3838574"/>
            <a:ext cx="1321435" cy="1321435"/>
            <a:chOff x="6755892" y="2852927"/>
            <a:chExt cx="1321435" cy="1321435"/>
          </a:xfrm>
        </p:grpSpPr>
        <p:sp>
          <p:nvSpPr>
            <p:cNvPr id="23" name="object 23"/>
            <p:cNvSpPr/>
            <p:nvPr/>
          </p:nvSpPr>
          <p:spPr>
            <a:xfrm>
              <a:off x="6755892" y="2852927"/>
              <a:ext cx="1321435" cy="1321435"/>
            </a:xfrm>
            <a:custGeom>
              <a:avLst/>
              <a:gdLst/>
              <a:ahLst/>
              <a:cxnLst/>
              <a:rect l="l" t="t" r="r" b="b"/>
              <a:pathLst>
                <a:path w="1321434" h="1321435">
                  <a:moveTo>
                    <a:pt x="660653" y="0"/>
                  </a:moveTo>
                  <a:lnTo>
                    <a:pt x="613472" y="1658"/>
                  </a:lnTo>
                  <a:lnTo>
                    <a:pt x="567186" y="6560"/>
                  </a:lnTo>
                  <a:lnTo>
                    <a:pt x="521907" y="14593"/>
                  </a:lnTo>
                  <a:lnTo>
                    <a:pt x="477747" y="25646"/>
                  </a:lnTo>
                  <a:lnTo>
                    <a:pt x="434818" y="39606"/>
                  </a:lnTo>
                  <a:lnTo>
                    <a:pt x="393232" y="56362"/>
                  </a:lnTo>
                  <a:lnTo>
                    <a:pt x="353100" y="75802"/>
                  </a:lnTo>
                  <a:lnTo>
                    <a:pt x="314534" y="97814"/>
                  </a:lnTo>
                  <a:lnTo>
                    <a:pt x="277645" y="122287"/>
                  </a:lnTo>
                  <a:lnTo>
                    <a:pt x="242547" y="149108"/>
                  </a:lnTo>
                  <a:lnTo>
                    <a:pt x="209350" y="178167"/>
                  </a:lnTo>
                  <a:lnTo>
                    <a:pt x="178167" y="209350"/>
                  </a:lnTo>
                  <a:lnTo>
                    <a:pt x="149108" y="242547"/>
                  </a:lnTo>
                  <a:lnTo>
                    <a:pt x="122287" y="277645"/>
                  </a:lnTo>
                  <a:lnTo>
                    <a:pt x="97814" y="314534"/>
                  </a:lnTo>
                  <a:lnTo>
                    <a:pt x="75802" y="353100"/>
                  </a:lnTo>
                  <a:lnTo>
                    <a:pt x="56362" y="393232"/>
                  </a:lnTo>
                  <a:lnTo>
                    <a:pt x="39606" y="434818"/>
                  </a:lnTo>
                  <a:lnTo>
                    <a:pt x="25646" y="477747"/>
                  </a:lnTo>
                  <a:lnTo>
                    <a:pt x="14593" y="521907"/>
                  </a:lnTo>
                  <a:lnTo>
                    <a:pt x="6560" y="567186"/>
                  </a:lnTo>
                  <a:lnTo>
                    <a:pt x="1658" y="613472"/>
                  </a:lnTo>
                  <a:lnTo>
                    <a:pt x="0" y="660654"/>
                  </a:lnTo>
                  <a:lnTo>
                    <a:pt x="1658" y="707835"/>
                  </a:lnTo>
                  <a:lnTo>
                    <a:pt x="6560" y="754121"/>
                  </a:lnTo>
                  <a:lnTo>
                    <a:pt x="14593" y="799400"/>
                  </a:lnTo>
                  <a:lnTo>
                    <a:pt x="25646" y="843560"/>
                  </a:lnTo>
                  <a:lnTo>
                    <a:pt x="39606" y="886489"/>
                  </a:lnTo>
                  <a:lnTo>
                    <a:pt x="56362" y="928075"/>
                  </a:lnTo>
                  <a:lnTo>
                    <a:pt x="75802" y="968207"/>
                  </a:lnTo>
                  <a:lnTo>
                    <a:pt x="97814" y="1006773"/>
                  </a:lnTo>
                  <a:lnTo>
                    <a:pt x="122287" y="1043662"/>
                  </a:lnTo>
                  <a:lnTo>
                    <a:pt x="149108" y="1078760"/>
                  </a:lnTo>
                  <a:lnTo>
                    <a:pt x="178167" y="1111957"/>
                  </a:lnTo>
                  <a:lnTo>
                    <a:pt x="209350" y="1143140"/>
                  </a:lnTo>
                  <a:lnTo>
                    <a:pt x="242547" y="1172199"/>
                  </a:lnTo>
                  <a:lnTo>
                    <a:pt x="277645" y="1199020"/>
                  </a:lnTo>
                  <a:lnTo>
                    <a:pt x="314534" y="1223493"/>
                  </a:lnTo>
                  <a:lnTo>
                    <a:pt x="353100" y="1245505"/>
                  </a:lnTo>
                  <a:lnTo>
                    <a:pt x="393232" y="1264945"/>
                  </a:lnTo>
                  <a:lnTo>
                    <a:pt x="434818" y="1281701"/>
                  </a:lnTo>
                  <a:lnTo>
                    <a:pt x="477747" y="1295661"/>
                  </a:lnTo>
                  <a:lnTo>
                    <a:pt x="521907" y="1306714"/>
                  </a:lnTo>
                  <a:lnTo>
                    <a:pt x="567186" y="1314747"/>
                  </a:lnTo>
                  <a:lnTo>
                    <a:pt x="613472" y="1319649"/>
                  </a:lnTo>
                  <a:lnTo>
                    <a:pt x="660653" y="1321308"/>
                  </a:lnTo>
                  <a:lnTo>
                    <a:pt x="707835" y="1319649"/>
                  </a:lnTo>
                  <a:lnTo>
                    <a:pt x="754121" y="1314747"/>
                  </a:lnTo>
                  <a:lnTo>
                    <a:pt x="799400" y="1306714"/>
                  </a:lnTo>
                  <a:lnTo>
                    <a:pt x="843560" y="1295661"/>
                  </a:lnTo>
                  <a:lnTo>
                    <a:pt x="886489" y="1281701"/>
                  </a:lnTo>
                  <a:lnTo>
                    <a:pt x="928075" y="1264945"/>
                  </a:lnTo>
                  <a:lnTo>
                    <a:pt x="968207" y="1245505"/>
                  </a:lnTo>
                  <a:lnTo>
                    <a:pt x="1006773" y="1223493"/>
                  </a:lnTo>
                  <a:lnTo>
                    <a:pt x="1043662" y="1199020"/>
                  </a:lnTo>
                  <a:lnTo>
                    <a:pt x="1078760" y="1172199"/>
                  </a:lnTo>
                  <a:lnTo>
                    <a:pt x="1111957" y="1143140"/>
                  </a:lnTo>
                  <a:lnTo>
                    <a:pt x="1143140" y="1111957"/>
                  </a:lnTo>
                  <a:lnTo>
                    <a:pt x="1172199" y="1078760"/>
                  </a:lnTo>
                  <a:lnTo>
                    <a:pt x="1199020" y="1043662"/>
                  </a:lnTo>
                  <a:lnTo>
                    <a:pt x="1223493" y="1006773"/>
                  </a:lnTo>
                  <a:lnTo>
                    <a:pt x="1245505" y="968207"/>
                  </a:lnTo>
                  <a:lnTo>
                    <a:pt x="1264945" y="928075"/>
                  </a:lnTo>
                  <a:lnTo>
                    <a:pt x="1281701" y="886489"/>
                  </a:lnTo>
                  <a:lnTo>
                    <a:pt x="1295661" y="843560"/>
                  </a:lnTo>
                  <a:lnTo>
                    <a:pt x="1306714" y="799400"/>
                  </a:lnTo>
                  <a:lnTo>
                    <a:pt x="1314747" y="754121"/>
                  </a:lnTo>
                  <a:lnTo>
                    <a:pt x="1319649" y="707835"/>
                  </a:lnTo>
                  <a:lnTo>
                    <a:pt x="1321307" y="660654"/>
                  </a:lnTo>
                  <a:lnTo>
                    <a:pt x="1319649" y="613472"/>
                  </a:lnTo>
                  <a:lnTo>
                    <a:pt x="1314747" y="567186"/>
                  </a:lnTo>
                  <a:lnTo>
                    <a:pt x="1306714" y="521907"/>
                  </a:lnTo>
                  <a:lnTo>
                    <a:pt x="1295661" y="477747"/>
                  </a:lnTo>
                  <a:lnTo>
                    <a:pt x="1281701" y="434818"/>
                  </a:lnTo>
                  <a:lnTo>
                    <a:pt x="1264945" y="393232"/>
                  </a:lnTo>
                  <a:lnTo>
                    <a:pt x="1245505" y="353100"/>
                  </a:lnTo>
                  <a:lnTo>
                    <a:pt x="1223493" y="314534"/>
                  </a:lnTo>
                  <a:lnTo>
                    <a:pt x="1199020" y="277645"/>
                  </a:lnTo>
                  <a:lnTo>
                    <a:pt x="1172199" y="242547"/>
                  </a:lnTo>
                  <a:lnTo>
                    <a:pt x="1143140" y="209350"/>
                  </a:lnTo>
                  <a:lnTo>
                    <a:pt x="1111957" y="178167"/>
                  </a:lnTo>
                  <a:lnTo>
                    <a:pt x="1078760" y="149108"/>
                  </a:lnTo>
                  <a:lnTo>
                    <a:pt x="1043662" y="122287"/>
                  </a:lnTo>
                  <a:lnTo>
                    <a:pt x="1006773" y="97814"/>
                  </a:lnTo>
                  <a:lnTo>
                    <a:pt x="968207" y="75802"/>
                  </a:lnTo>
                  <a:lnTo>
                    <a:pt x="928075" y="56362"/>
                  </a:lnTo>
                  <a:lnTo>
                    <a:pt x="886489" y="39606"/>
                  </a:lnTo>
                  <a:lnTo>
                    <a:pt x="843560" y="25646"/>
                  </a:lnTo>
                  <a:lnTo>
                    <a:pt x="799400" y="14593"/>
                  </a:lnTo>
                  <a:lnTo>
                    <a:pt x="754121" y="6560"/>
                  </a:lnTo>
                  <a:lnTo>
                    <a:pt x="707835" y="1658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776" y="3407409"/>
              <a:ext cx="644525" cy="226060"/>
            </a:xfrm>
            <a:custGeom>
              <a:avLst/>
              <a:gdLst/>
              <a:ahLst/>
              <a:cxnLst/>
              <a:rect l="l" t="t" r="r" b="b"/>
              <a:pathLst>
                <a:path w="644525" h="226060">
                  <a:moveTo>
                    <a:pt x="106045" y="0"/>
                  </a:moveTo>
                  <a:lnTo>
                    <a:pt x="61468" y="7747"/>
                  </a:lnTo>
                  <a:lnTo>
                    <a:pt x="28053" y="30368"/>
                  </a:lnTo>
                  <a:lnTo>
                    <a:pt x="7230" y="66069"/>
                  </a:lnTo>
                  <a:lnTo>
                    <a:pt x="0" y="112140"/>
                  </a:lnTo>
                  <a:lnTo>
                    <a:pt x="428" y="124213"/>
                  </a:lnTo>
                  <a:lnTo>
                    <a:pt x="10767" y="168052"/>
                  </a:lnTo>
                  <a:lnTo>
                    <a:pt x="34547" y="201152"/>
                  </a:lnTo>
                  <a:lnTo>
                    <a:pt x="71590" y="220944"/>
                  </a:lnTo>
                  <a:lnTo>
                    <a:pt x="106933" y="225551"/>
                  </a:lnTo>
                  <a:lnTo>
                    <a:pt x="119520" y="225047"/>
                  </a:lnTo>
                  <a:lnTo>
                    <a:pt x="162252" y="213098"/>
                  </a:lnTo>
                  <a:lnTo>
                    <a:pt x="189388" y="190500"/>
                  </a:lnTo>
                  <a:lnTo>
                    <a:pt x="97917" y="190500"/>
                  </a:lnTo>
                  <a:lnTo>
                    <a:pt x="89789" y="188849"/>
                  </a:lnTo>
                  <a:lnTo>
                    <a:pt x="58689" y="165423"/>
                  </a:lnTo>
                  <a:lnTo>
                    <a:pt x="45116" y="121239"/>
                  </a:lnTo>
                  <a:lnTo>
                    <a:pt x="44830" y="112140"/>
                  </a:lnTo>
                  <a:lnTo>
                    <a:pt x="45116" y="103137"/>
                  </a:lnTo>
                  <a:lnTo>
                    <a:pt x="55006" y="65452"/>
                  </a:lnTo>
                  <a:lnTo>
                    <a:pt x="89153" y="36702"/>
                  </a:lnTo>
                  <a:lnTo>
                    <a:pt x="97281" y="35051"/>
                  </a:lnTo>
                  <a:lnTo>
                    <a:pt x="189524" y="35051"/>
                  </a:lnTo>
                  <a:lnTo>
                    <a:pt x="185735" y="30352"/>
                  </a:lnTo>
                  <a:lnTo>
                    <a:pt x="151550" y="7715"/>
                  </a:lnTo>
                  <a:lnTo>
                    <a:pt x="122404" y="857"/>
                  </a:lnTo>
                  <a:lnTo>
                    <a:pt x="106045" y="0"/>
                  </a:lnTo>
                  <a:close/>
                </a:path>
                <a:path w="644525" h="226060">
                  <a:moveTo>
                    <a:pt x="189524" y="35051"/>
                  </a:moveTo>
                  <a:lnTo>
                    <a:pt x="106045" y="35051"/>
                  </a:lnTo>
                  <a:lnTo>
                    <a:pt x="115115" y="35621"/>
                  </a:lnTo>
                  <a:lnTo>
                    <a:pt x="123650" y="37322"/>
                  </a:lnTo>
                  <a:lnTo>
                    <a:pt x="156852" y="62374"/>
                  </a:lnTo>
                  <a:lnTo>
                    <a:pt x="168431" y="100544"/>
                  </a:lnTo>
                  <a:lnTo>
                    <a:pt x="168909" y="112140"/>
                  </a:lnTo>
                  <a:lnTo>
                    <a:pt x="168402" y="124213"/>
                  </a:lnTo>
                  <a:lnTo>
                    <a:pt x="155959" y="164095"/>
                  </a:lnTo>
                  <a:lnTo>
                    <a:pt x="122967" y="188340"/>
                  </a:lnTo>
                  <a:lnTo>
                    <a:pt x="106679" y="190500"/>
                  </a:lnTo>
                  <a:lnTo>
                    <a:pt x="189388" y="190500"/>
                  </a:lnTo>
                  <a:lnTo>
                    <a:pt x="209883" y="147829"/>
                  </a:lnTo>
                  <a:lnTo>
                    <a:pt x="213741" y="112522"/>
                  </a:lnTo>
                  <a:lnTo>
                    <a:pt x="212955" y="95926"/>
                  </a:lnTo>
                  <a:lnTo>
                    <a:pt x="210597" y="80438"/>
                  </a:lnTo>
                  <a:lnTo>
                    <a:pt x="206656" y="66039"/>
                  </a:lnTo>
                  <a:lnTo>
                    <a:pt x="201168" y="52831"/>
                  </a:lnTo>
                  <a:lnTo>
                    <a:pt x="194216" y="40880"/>
                  </a:lnTo>
                  <a:lnTo>
                    <a:pt x="189524" y="35051"/>
                  </a:lnTo>
                  <a:close/>
                </a:path>
                <a:path w="644525" h="226060">
                  <a:moveTo>
                    <a:pt x="503554" y="0"/>
                  </a:moveTo>
                  <a:lnTo>
                    <a:pt x="492125" y="0"/>
                  </a:lnTo>
                  <a:lnTo>
                    <a:pt x="487552" y="1650"/>
                  </a:lnTo>
                  <a:lnTo>
                    <a:pt x="483870" y="4952"/>
                  </a:lnTo>
                  <a:lnTo>
                    <a:pt x="480059" y="8254"/>
                  </a:lnTo>
                  <a:lnTo>
                    <a:pt x="478281" y="12064"/>
                  </a:lnTo>
                  <a:lnTo>
                    <a:pt x="478281" y="20192"/>
                  </a:lnTo>
                  <a:lnTo>
                    <a:pt x="479171" y="24511"/>
                  </a:lnTo>
                  <a:lnTo>
                    <a:pt x="481202" y="28955"/>
                  </a:lnTo>
                  <a:lnTo>
                    <a:pt x="483107" y="33274"/>
                  </a:lnTo>
                  <a:lnTo>
                    <a:pt x="486028" y="38607"/>
                  </a:lnTo>
                  <a:lnTo>
                    <a:pt x="489839" y="44703"/>
                  </a:lnTo>
                  <a:lnTo>
                    <a:pt x="530987" y="108203"/>
                  </a:lnTo>
                  <a:lnTo>
                    <a:pt x="482092" y="179450"/>
                  </a:lnTo>
                  <a:lnTo>
                    <a:pt x="477351" y="187122"/>
                  </a:lnTo>
                  <a:lnTo>
                    <a:pt x="473979" y="194151"/>
                  </a:lnTo>
                  <a:lnTo>
                    <a:pt x="471965" y="200560"/>
                  </a:lnTo>
                  <a:lnTo>
                    <a:pt x="471297" y="206375"/>
                  </a:lnTo>
                  <a:lnTo>
                    <a:pt x="471297" y="212597"/>
                  </a:lnTo>
                  <a:lnTo>
                    <a:pt x="473075" y="217423"/>
                  </a:lnTo>
                  <a:lnTo>
                    <a:pt x="476503" y="220725"/>
                  </a:lnTo>
                  <a:lnTo>
                    <a:pt x="480059" y="223900"/>
                  </a:lnTo>
                  <a:lnTo>
                    <a:pt x="484504" y="225551"/>
                  </a:lnTo>
                  <a:lnTo>
                    <a:pt x="493268" y="225551"/>
                  </a:lnTo>
                  <a:lnTo>
                    <a:pt x="496316" y="225044"/>
                  </a:lnTo>
                  <a:lnTo>
                    <a:pt x="498982" y="223900"/>
                  </a:lnTo>
                  <a:lnTo>
                    <a:pt x="501523" y="222884"/>
                  </a:lnTo>
                  <a:lnTo>
                    <a:pt x="503808" y="221360"/>
                  </a:lnTo>
                  <a:lnTo>
                    <a:pt x="505587" y="219456"/>
                  </a:lnTo>
                  <a:lnTo>
                    <a:pt x="507602" y="217423"/>
                  </a:lnTo>
                  <a:lnTo>
                    <a:pt x="509143" y="215645"/>
                  </a:lnTo>
                  <a:lnTo>
                    <a:pt x="510413" y="213613"/>
                  </a:lnTo>
                  <a:lnTo>
                    <a:pt x="511809" y="211708"/>
                  </a:lnTo>
                  <a:lnTo>
                    <a:pt x="514096" y="208279"/>
                  </a:lnTo>
                  <a:lnTo>
                    <a:pt x="517271" y="203200"/>
                  </a:lnTo>
                  <a:lnTo>
                    <a:pt x="558038" y="141097"/>
                  </a:lnTo>
                  <a:lnTo>
                    <a:pt x="607193" y="141097"/>
                  </a:lnTo>
                  <a:lnTo>
                    <a:pt x="585851" y="108203"/>
                  </a:lnTo>
                  <a:lnTo>
                    <a:pt x="605721" y="78486"/>
                  </a:lnTo>
                  <a:lnTo>
                    <a:pt x="558800" y="78486"/>
                  </a:lnTo>
                  <a:lnTo>
                    <a:pt x="526033" y="25526"/>
                  </a:lnTo>
                  <a:lnTo>
                    <a:pt x="519938" y="15748"/>
                  </a:lnTo>
                  <a:lnTo>
                    <a:pt x="515239" y="9016"/>
                  </a:lnTo>
                  <a:lnTo>
                    <a:pt x="511809" y="5334"/>
                  </a:lnTo>
                  <a:lnTo>
                    <a:pt x="508380" y="1777"/>
                  </a:lnTo>
                  <a:lnTo>
                    <a:pt x="503554" y="0"/>
                  </a:lnTo>
                  <a:close/>
                </a:path>
                <a:path w="644525" h="226060">
                  <a:moveTo>
                    <a:pt x="607193" y="141097"/>
                  </a:moveTo>
                  <a:lnTo>
                    <a:pt x="558038" y="141097"/>
                  </a:lnTo>
                  <a:lnTo>
                    <a:pt x="596392" y="201421"/>
                  </a:lnTo>
                  <a:lnTo>
                    <a:pt x="601218" y="208914"/>
                  </a:lnTo>
                  <a:lnTo>
                    <a:pt x="604647" y="213867"/>
                  </a:lnTo>
                  <a:lnTo>
                    <a:pt x="606425" y="216534"/>
                  </a:lnTo>
                  <a:lnTo>
                    <a:pt x="619759" y="225551"/>
                  </a:lnTo>
                  <a:lnTo>
                    <a:pt x="627760" y="225551"/>
                  </a:lnTo>
                  <a:lnTo>
                    <a:pt x="631317" y="224789"/>
                  </a:lnTo>
                  <a:lnTo>
                    <a:pt x="634365" y="223012"/>
                  </a:lnTo>
                  <a:lnTo>
                    <a:pt x="637413" y="221360"/>
                  </a:lnTo>
                  <a:lnTo>
                    <a:pt x="639826" y="219075"/>
                  </a:lnTo>
                  <a:lnTo>
                    <a:pt x="641476" y="216153"/>
                  </a:lnTo>
                  <a:lnTo>
                    <a:pt x="643254" y="213359"/>
                  </a:lnTo>
                  <a:lnTo>
                    <a:pt x="644017" y="210184"/>
                  </a:lnTo>
                  <a:lnTo>
                    <a:pt x="644017" y="202945"/>
                  </a:lnTo>
                  <a:lnTo>
                    <a:pt x="632078" y="179450"/>
                  </a:lnTo>
                  <a:lnTo>
                    <a:pt x="607193" y="141097"/>
                  </a:lnTo>
                  <a:close/>
                </a:path>
                <a:path w="644525" h="226060">
                  <a:moveTo>
                    <a:pt x="626999" y="0"/>
                  </a:moveTo>
                  <a:lnTo>
                    <a:pt x="618363" y="0"/>
                  </a:lnTo>
                  <a:lnTo>
                    <a:pt x="615696" y="507"/>
                  </a:lnTo>
                  <a:lnTo>
                    <a:pt x="596646" y="21081"/>
                  </a:lnTo>
                  <a:lnTo>
                    <a:pt x="558800" y="78486"/>
                  </a:lnTo>
                  <a:lnTo>
                    <a:pt x="605721" y="78486"/>
                  </a:lnTo>
                  <a:lnTo>
                    <a:pt x="628903" y="43814"/>
                  </a:lnTo>
                  <a:lnTo>
                    <a:pt x="633904" y="35748"/>
                  </a:lnTo>
                  <a:lnTo>
                    <a:pt x="637476" y="28527"/>
                  </a:lnTo>
                  <a:lnTo>
                    <a:pt x="639619" y="22187"/>
                  </a:lnTo>
                  <a:lnTo>
                    <a:pt x="640333" y="16763"/>
                  </a:lnTo>
                  <a:lnTo>
                    <a:pt x="640276" y="12064"/>
                  </a:lnTo>
                  <a:lnTo>
                    <a:pt x="638555" y="8254"/>
                  </a:lnTo>
                  <a:lnTo>
                    <a:pt x="635000" y="4952"/>
                  </a:lnTo>
                  <a:lnTo>
                    <a:pt x="631571" y="1650"/>
                  </a:lnTo>
                  <a:lnTo>
                    <a:pt x="626999" y="0"/>
                  </a:lnTo>
                  <a:close/>
                </a:path>
                <a:path w="644525" h="226060">
                  <a:moveTo>
                    <a:pt x="374650" y="0"/>
                  </a:moveTo>
                  <a:lnTo>
                    <a:pt x="363854" y="0"/>
                  </a:lnTo>
                  <a:lnTo>
                    <a:pt x="360045" y="1650"/>
                  </a:lnTo>
                  <a:lnTo>
                    <a:pt x="358013" y="5079"/>
                  </a:lnTo>
                  <a:lnTo>
                    <a:pt x="356107" y="8381"/>
                  </a:lnTo>
                  <a:lnTo>
                    <a:pt x="353949" y="14604"/>
                  </a:lnTo>
                  <a:lnTo>
                    <a:pt x="351790" y="23749"/>
                  </a:lnTo>
                  <a:lnTo>
                    <a:pt x="310260" y="195325"/>
                  </a:lnTo>
                  <a:lnTo>
                    <a:pt x="308228" y="204469"/>
                  </a:lnTo>
                  <a:lnTo>
                    <a:pt x="307340" y="210184"/>
                  </a:lnTo>
                  <a:lnTo>
                    <a:pt x="307340" y="221233"/>
                  </a:lnTo>
                  <a:lnTo>
                    <a:pt x="312293" y="225551"/>
                  </a:lnTo>
                  <a:lnTo>
                    <a:pt x="326517" y="225551"/>
                  </a:lnTo>
                  <a:lnTo>
                    <a:pt x="381889" y="30225"/>
                  </a:lnTo>
                  <a:lnTo>
                    <a:pt x="383921" y="21970"/>
                  </a:lnTo>
                  <a:lnTo>
                    <a:pt x="384937" y="16382"/>
                  </a:lnTo>
                  <a:lnTo>
                    <a:pt x="384937" y="9143"/>
                  </a:lnTo>
                  <a:lnTo>
                    <a:pt x="383667" y="5968"/>
                  </a:lnTo>
                  <a:lnTo>
                    <a:pt x="381000" y="3555"/>
                  </a:lnTo>
                  <a:lnTo>
                    <a:pt x="378459" y="1142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23556" y="3423411"/>
              <a:ext cx="16217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9072" y="3407409"/>
              <a:ext cx="172720" cy="226060"/>
            </a:xfrm>
            <a:custGeom>
              <a:avLst/>
              <a:gdLst/>
              <a:ahLst/>
              <a:cxnLst/>
              <a:rect l="l" t="t" r="r" b="b"/>
              <a:pathLst>
                <a:path w="172720" h="226060">
                  <a:moveTo>
                    <a:pt x="26161" y="0"/>
                  </a:moveTo>
                  <a:lnTo>
                    <a:pt x="32257" y="0"/>
                  </a:lnTo>
                  <a:lnTo>
                    <a:pt x="37083" y="1777"/>
                  </a:lnTo>
                  <a:lnTo>
                    <a:pt x="87502" y="78486"/>
                  </a:lnTo>
                  <a:lnTo>
                    <a:pt x="122427" y="25526"/>
                  </a:lnTo>
                  <a:lnTo>
                    <a:pt x="125349" y="21081"/>
                  </a:lnTo>
                  <a:lnTo>
                    <a:pt x="127761" y="17272"/>
                  </a:lnTo>
                  <a:lnTo>
                    <a:pt x="129794" y="14097"/>
                  </a:lnTo>
                  <a:lnTo>
                    <a:pt x="147066" y="0"/>
                  </a:lnTo>
                  <a:lnTo>
                    <a:pt x="150113" y="0"/>
                  </a:lnTo>
                  <a:lnTo>
                    <a:pt x="155701" y="0"/>
                  </a:lnTo>
                  <a:lnTo>
                    <a:pt x="160274" y="1650"/>
                  </a:lnTo>
                  <a:lnTo>
                    <a:pt x="163702" y="4952"/>
                  </a:lnTo>
                  <a:lnTo>
                    <a:pt x="167258" y="8254"/>
                  </a:lnTo>
                  <a:lnTo>
                    <a:pt x="169036" y="12191"/>
                  </a:lnTo>
                  <a:lnTo>
                    <a:pt x="169036" y="16763"/>
                  </a:lnTo>
                  <a:lnTo>
                    <a:pt x="114553" y="108203"/>
                  </a:lnTo>
                  <a:lnTo>
                    <a:pt x="160781" y="179450"/>
                  </a:lnTo>
                  <a:lnTo>
                    <a:pt x="172720" y="202945"/>
                  </a:lnTo>
                  <a:lnTo>
                    <a:pt x="172720" y="206628"/>
                  </a:lnTo>
                  <a:lnTo>
                    <a:pt x="172720" y="210184"/>
                  </a:lnTo>
                  <a:lnTo>
                    <a:pt x="171957" y="213359"/>
                  </a:lnTo>
                  <a:lnTo>
                    <a:pt x="170179" y="216153"/>
                  </a:lnTo>
                  <a:lnTo>
                    <a:pt x="168528" y="219075"/>
                  </a:lnTo>
                  <a:lnTo>
                    <a:pt x="166116" y="221360"/>
                  </a:lnTo>
                  <a:lnTo>
                    <a:pt x="163068" y="223012"/>
                  </a:lnTo>
                  <a:lnTo>
                    <a:pt x="160020" y="224789"/>
                  </a:lnTo>
                  <a:lnTo>
                    <a:pt x="156463" y="225551"/>
                  </a:lnTo>
                  <a:lnTo>
                    <a:pt x="152653" y="225551"/>
                  </a:lnTo>
                  <a:lnTo>
                    <a:pt x="148462" y="225551"/>
                  </a:lnTo>
                  <a:lnTo>
                    <a:pt x="133350" y="213867"/>
                  </a:lnTo>
                  <a:lnTo>
                    <a:pt x="129921" y="208914"/>
                  </a:lnTo>
                  <a:lnTo>
                    <a:pt x="125095" y="201421"/>
                  </a:lnTo>
                  <a:lnTo>
                    <a:pt x="86741" y="141097"/>
                  </a:lnTo>
                  <a:lnTo>
                    <a:pt x="45974" y="203200"/>
                  </a:lnTo>
                  <a:lnTo>
                    <a:pt x="42799" y="208279"/>
                  </a:lnTo>
                  <a:lnTo>
                    <a:pt x="40512" y="211708"/>
                  </a:lnTo>
                  <a:lnTo>
                    <a:pt x="39116" y="213613"/>
                  </a:lnTo>
                  <a:lnTo>
                    <a:pt x="37846" y="215645"/>
                  </a:lnTo>
                  <a:lnTo>
                    <a:pt x="36195" y="217550"/>
                  </a:lnTo>
                  <a:lnTo>
                    <a:pt x="34290" y="219456"/>
                  </a:lnTo>
                  <a:lnTo>
                    <a:pt x="32511" y="221360"/>
                  </a:lnTo>
                  <a:lnTo>
                    <a:pt x="30225" y="222884"/>
                  </a:lnTo>
                  <a:lnTo>
                    <a:pt x="27685" y="223900"/>
                  </a:lnTo>
                  <a:lnTo>
                    <a:pt x="25019" y="225044"/>
                  </a:lnTo>
                  <a:lnTo>
                    <a:pt x="21971" y="225551"/>
                  </a:lnTo>
                  <a:lnTo>
                    <a:pt x="18542" y="225551"/>
                  </a:lnTo>
                  <a:lnTo>
                    <a:pt x="13207" y="225551"/>
                  </a:lnTo>
                  <a:lnTo>
                    <a:pt x="8762" y="223900"/>
                  </a:lnTo>
                  <a:lnTo>
                    <a:pt x="5206" y="220725"/>
                  </a:lnTo>
                  <a:lnTo>
                    <a:pt x="1777" y="217423"/>
                  </a:lnTo>
                  <a:lnTo>
                    <a:pt x="0" y="212597"/>
                  </a:lnTo>
                  <a:lnTo>
                    <a:pt x="0" y="206375"/>
                  </a:lnTo>
                  <a:lnTo>
                    <a:pt x="59690" y="108203"/>
                  </a:lnTo>
                  <a:lnTo>
                    <a:pt x="18542" y="44703"/>
                  </a:lnTo>
                  <a:lnTo>
                    <a:pt x="14731" y="38607"/>
                  </a:lnTo>
                  <a:lnTo>
                    <a:pt x="11810" y="33274"/>
                  </a:lnTo>
                  <a:lnTo>
                    <a:pt x="9905" y="28955"/>
                  </a:lnTo>
                  <a:lnTo>
                    <a:pt x="7874" y="24511"/>
                  </a:lnTo>
                  <a:lnTo>
                    <a:pt x="6984" y="20192"/>
                  </a:lnTo>
                  <a:lnTo>
                    <a:pt x="6984" y="16128"/>
                  </a:lnTo>
                  <a:lnTo>
                    <a:pt x="6984" y="12064"/>
                  </a:lnTo>
                  <a:lnTo>
                    <a:pt x="8762" y="8254"/>
                  </a:lnTo>
                  <a:lnTo>
                    <a:pt x="12573" y="4952"/>
                  </a:lnTo>
                  <a:lnTo>
                    <a:pt x="16255" y="1650"/>
                  </a:lnTo>
                  <a:lnTo>
                    <a:pt x="20827" y="0"/>
                  </a:lnTo>
                  <a:lnTo>
                    <a:pt x="2616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5116" y="3407409"/>
              <a:ext cx="78105" cy="226060"/>
            </a:xfrm>
            <a:custGeom>
              <a:avLst/>
              <a:gdLst/>
              <a:ahLst/>
              <a:cxnLst/>
              <a:rect l="l" t="t" r="r" b="b"/>
              <a:pathLst>
                <a:path w="78104" h="226060">
                  <a:moveTo>
                    <a:pt x="62356" y="0"/>
                  </a:moveTo>
                  <a:lnTo>
                    <a:pt x="67309" y="0"/>
                  </a:lnTo>
                  <a:lnTo>
                    <a:pt x="71119" y="1142"/>
                  </a:lnTo>
                  <a:lnTo>
                    <a:pt x="73659" y="3555"/>
                  </a:lnTo>
                  <a:lnTo>
                    <a:pt x="76326" y="5968"/>
                  </a:lnTo>
                  <a:lnTo>
                    <a:pt x="77597" y="9143"/>
                  </a:lnTo>
                  <a:lnTo>
                    <a:pt x="77597" y="13335"/>
                  </a:lnTo>
                  <a:lnTo>
                    <a:pt x="77597" y="16382"/>
                  </a:lnTo>
                  <a:lnTo>
                    <a:pt x="76580" y="21970"/>
                  </a:lnTo>
                  <a:lnTo>
                    <a:pt x="74549" y="30225"/>
                  </a:lnTo>
                  <a:lnTo>
                    <a:pt x="32892" y="201802"/>
                  </a:lnTo>
                  <a:lnTo>
                    <a:pt x="19176" y="225551"/>
                  </a:lnTo>
                  <a:lnTo>
                    <a:pt x="15112" y="225551"/>
                  </a:lnTo>
                  <a:lnTo>
                    <a:pt x="4952" y="225551"/>
                  </a:lnTo>
                  <a:lnTo>
                    <a:pt x="0" y="221233"/>
                  </a:lnTo>
                  <a:lnTo>
                    <a:pt x="0" y="212470"/>
                  </a:lnTo>
                  <a:lnTo>
                    <a:pt x="0" y="210184"/>
                  </a:lnTo>
                  <a:lnTo>
                    <a:pt x="888" y="204469"/>
                  </a:lnTo>
                  <a:lnTo>
                    <a:pt x="2920" y="195325"/>
                  </a:lnTo>
                  <a:lnTo>
                    <a:pt x="44450" y="23749"/>
                  </a:lnTo>
                  <a:lnTo>
                    <a:pt x="46608" y="14604"/>
                  </a:lnTo>
                  <a:lnTo>
                    <a:pt x="48767" y="8381"/>
                  </a:lnTo>
                  <a:lnTo>
                    <a:pt x="50673" y="5079"/>
                  </a:lnTo>
                  <a:lnTo>
                    <a:pt x="52704" y="1650"/>
                  </a:lnTo>
                  <a:lnTo>
                    <a:pt x="56514" y="0"/>
                  </a:lnTo>
                  <a:lnTo>
                    <a:pt x="623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7776" y="3407409"/>
              <a:ext cx="213995" cy="226060"/>
            </a:xfrm>
            <a:custGeom>
              <a:avLst/>
              <a:gdLst/>
              <a:ahLst/>
              <a:cxnLst/>
              <a:rect l="l" t="t" r="r" b="b"/>
              <a:pathLst>
                <a:path w="213995" h="226060">
                  <a:moveTo>
                    <a:pt x="106045" y="0"/>
                  </a:moveTo>
                  <a:lnTo>
                    <a:pt x="151550" y="7715"/>
                  </a:lnTo>
                  <a:lnTo>
                    <a:pt x="185753" y="30368"/>
                  </a:lnTo>
                  <a:lnTo>
                    <a:pt x="206668" y="66069"/>
                  </a:lnTo>
                  <a:lnTo>
                    <a:pt x="213741" y="112522"/>
                  </a:lnTo>
                  <a:lnTo>
                    <a:pt x="213312" y="124831"/>
                  </a:lnTo>
                  <a:lnTo>
                    <a:pt x="203025" y="168449"/>
                  </a:lnTo>
                  <a:lnTo>
                    <a:pt x="179068" y="201477"/>
                  </a:lnTo>
                  <a:lnTo>
                    <a:pt x="142313" y="221051"/>
                  </a:lnTo>
                  <a:lnTo>
                    <a:pt x="106933" y="225551"/>
                  </a:lnTo>
                  <a:lnTo>
                    <a:pt x="94501" y="225047"/>
                  </a:lnTo>
                  <a:lnTo>
                    <a:pt x="51415" y="212772"/>
                  </a:lnTo>
                  <a:lnTo>
                    <a:pt x="20966" y="186150"/>
                  </a:lnTo>
                  <a:lnTo>
                    <a:pt x="3857" y="147073"/>
                  </a:lnTo>
                  <a:lnTo>
                    <a:pt x="0" y="112140"/>
                  </a:lnTo>
                  <a:lnTo>
                    <a:pt x="452" y="99829"/>
                  </a:lnTo>
                  <a:lnTo>
                    <a:pt x="11243" y="55945"/>
                  </a:lnTo>
                  <a:lnTo>
                    <a:pt x="35304" y="23373"/>
                  </a:lnTo>
                  <a:lnTo>
                    <a:pt x="71612" y="4339"/>
                  </a:lnTo>
                  <a:lnTo>
                    <a:pt x="10604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402594" y="1681563"/>
            <a:ext cx="2398522" cy="1320165"/>
            <a:chOff x="2319527" y="2895600"/>
            <a:chExt cx="2398522" cy="1320165"/>
          </a:xfrm>
        </p:grpSpPr>
        <p:sp>
          <p:nvSpPr>
            <p:cNvPr id="33" name="object 33"/>
            <p:cNvSpPr/>
            <p:nvPr/>
          </p:nvSpPr>
          <p:spPr>
            <a:xfrm>
              <a:off x="2319527" y="2895600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5" h="1320164">
                  <a:moveTo>
                    <a:pt x="660654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1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4" y="1319783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8" y="659891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116458" y="0"/>
                  </a:moveTo>
                  <a:lnTo>
                    <a:pt x="19557" y="0"/>
                  </a:lnTo>
                  <a:lnTo>
                    <a:pt x="16510" y="507"/>
                  </a:lnTo>
                  <a:lnTo>
                    <a:pt x="0" y="20574"/>
                  </a:lnTo>
                  <a:lnTo>
                    <a:pt x="0" y="501141"/>
                  </a:lnTo>
                  <a:lnTo>
                    <a:pt x="19557" y="521842"/>
                  </a:lnTo>
                  <a:lnTo>
                    <a:pt x="118237" y="521842"/>
                  </a:lnTo>
                  <a:lnTo>
                    <a:pt x="120776" y="519810"/>
                  </a:lnTo>
                  <a:lnTo>
                    <a:pt x="122681" y="515873"/>
                  </a:lnTo>
                  <a:lnTo>
                    <a:pt x="124460" y="511936"/>
                  </a:lnTo>
                  <a:lnTo>
                    <a:pt x="125349" y="504951"/>
                  </a:lnTo>
                  <a:lnTo>
                    <a:pt x="125349" y="489838"/>
                  </a:lnTo>
                  <a:lnTo>
                    <a:pt x="69976" y="468248"/>
                  </a:lnTo>
                  <a:lnTo>
                    <a:pt x="69976" y="53593"/>
                  </a:lnTo>
                  <a:lnTo>
                    <a:pt x="118237" y="53593"/>
                  </a:lnTo>
                  <a:lnTo>
                    <a:pt x="120776" y="51688"/>
                  </a:lnTo>
                  <a:lnTo>
                    <a:pt x="122681" y="47751"/>
                  </a:lnTo>
                  <a:lnTo>
                    <a:pt x="124460" y="43941"/>
                  </a:lnTo>
                  <a:lnTo>
                    <a:pt x="125349" y="36956"/>
                  </a:lnTo>
                  <a:lnTo>
                    <a:pt x="125287" y="20574"/>
                  </a:lnTo>
                  <a:lnTo>
                    <a:pt x="125094" y="17399"/>
                  </a:lnTo>
                  <a:lnTo>
                    <a:pt x="124332" y="10667"/>
                  </a:lnTo>
                  <a:lnTo>
                    <a:pt x="123698" y="7874"/>
                  </a:lnTo>
                  <a:lnTo>
                    <a:pt x="122808" y="5841"/>
                  </a:lnTo>
                  <a:lnTo>
                    <a:pt x="121919" y="3682"/>
                  </a:lnTo>
                  <a:lnTo>
                    <a:pt x="120776" y="2286"/>
                  </a:lnTo>
                  <a:lnTo>
                    <a:pt x="117982" y="507"/>
                  </a:lnTo>
                  <a:lnTo>
                    <a:pt x="116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22860" y="0"/>
                  </a:moveTo>
                  <a:lnTo>
                    <a:pt x="114935" y="0"/>
                  </a:lnTo>
                  <a:lnTo>
                    <a:pt x="116458" y="0"/>
                  </a:lnTo>
                  <a:lnTo>
                    <a:pt x="117982" y="507"/>
                  </a:lnTo>
                  <a:lnTo>
                    <a:pt x="119380" y="1397"/>
                  </a:lnTo>
                  <a:lnTo>
                    <a:pt x="120776" y="2286"/>
                  </a:lnTo>
                  <a:lnTo>
                    <a:pt x="121919" y="3682"/>
                  </a:lnTo>
                  <a:lnTo>
                    <a:pt x="122808" y="5841"/>
                  </a:lnTo>
                  <a:lnTo>
                    <a:pt x="123698" y="7874"/>
                  </a:lnTo>
                  <a:lnTo>
                    <a:pt x="124332" y="10667"/>
                  </a:lnTo>
                  <a:lnTo>
                    <a:pt x="124713" y="13969"/>
                  </a:lnTo>
                  <a:lnTo>
                    <a:pt x="125094" y="17399"/>
                  </a:lnTo>
                  <a:lnTo>
                    <a:pt x="125349" y="21589"/>
                  </a:lnTo>
                  <a:lnTo>
                    <a:pt x="125349" y="26797"/>
                  </a:lnTo>
                  <a:lnTo>
                    <a:pt x="125349" y="36956"/>
                  </a:lnTo>
                  <a:lnTo>
                    <a:pt x="124460" y="43941"/>
                  </a:lnTo>
                  <a:lnTo>
                    <a:pt x="122681" y="47751"/>
                  </a:lnTo>
                  <a:lnTo>
                    <a:pt x="120776" y="51688"/>
                  </a:lnTo>
                  <a:lnTo>
                    <a:pt x="118237" y="53593"/>
                  </a:lnTo>
                  <a:lnTo>
                    <a:pt x="114935" y="53593"/>
                  </a:lnTo>
                  <a:lnTo>
                    <a:pt x="69976" y="53593"/>
                  </a:lnTo>
                  <a:lnTo>
                    <a:pt x="69976" y="468248"/>
                  </a:lnTo>
                  <a:lnTo>
                    <a:pt x="114935" y="468248"/>
                  </a:lnTo>
                  <a:lnTo>
                    <a:pt x="116458" y="468248"/>
                  </a:lnTo>
                  <a:lnTo>
                    <a:pt x="124713" y="482219"/>
                  </a:lnTo>
                  <a:lnTo>
                    <a:pt x="125094" y="485647"/>
                  </a:lnTo>
                  <a:lnTo>
                    <a:pt x="125349" y="489838"/>
                  </a:lnTo>
                  <a:lnTo>
                    <a:pt x="125349" y="495045"/>
                  </a:lnTo>
                  <a:lnTo>
                    <a:pt x="125349" y="504951"/>
                  </a:lnTo>
                  <a:lnTo>
                    <a:pt x="124460" y="511936"/>
                  </a:lnTo>
                  <a:lnTo>
                    <a:pt x="122681" y="515873"/>
                  </a:lnTo>
                  <a:lnTo>
                    <a:pt x="120776" y="519810"/>
                  </a:lnTo>
                  <a:lnTo>
                    <a:pt x="118237" y="521842"/>
                  </a:lnTo>
                  <a:lnTo>
                    <a:pt x="114935" y="521842"/>
                  </a:lnTo>
                  <a:lnTo>
                    <a:pt x="22860" y="521842"/>
                  </a:lnTo>
                  <a:lnTo>
                    <a:pt x="19557" y="521842"/>
                  </a:lnTo>
                  <a:lnTo>
                    <a:pt x="16510" y="521334"/>
                  </a:lnTo>
                  <a:lnTo>
                    <a:pt x="0" y="501141"/>
                  </a:lnTo>
                  <a:lnTo>
                    <a:pt x="0" y="496823"/>
                  </a:lnTo>
                  <a:lnTo>
                    <a:pt x="0" y="24764"/>
                  </a:lnTo>
                  <a:lnTo>
                    <a:pt x="0" y="20574"/>
                  </a:lnTo>
                  <a:lnTo>
                    <a:pt x="635" y="16890"/>
                  </a:lnTo>
                  <a:lnTo>
                    <a:pt x="13715" y="1397"/>
                  </a:lnTo>
                  <a:lnTo>
                    <a:pt x="16510" y="507"/>
                  </a:lnTo>
                  <a:lnTo>
                    <a:pt x="19557" y="0"/>
                  </a:lnTo>
                  <a:lnTo>
                    <a:pt x="2286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6044" y="0"/>
                  </a:moveTo>
                  <a:lnTo>
                    <a:pt x="8762" y="0"/>
                  </a:lnTo>
                  <a:lnTo>
                    <a:pt x="7366" y="507"/>
                  </a:lnTo>
                  <a:lnTo>
                    <a:pt x="4825" y="2286"/>
                  </a:lnTo>
                  <a:lnTo>
                    <a:pt x="3682" y="3682"/>
                  </a:lnTo>
                  <a:lnTo>
                    <a:pt x="2793" y="5841"/>
                  </a:lnTo>
                  <a:lnTo>
                    <a:pt x="1905" y="7874"/>
                  </a:lnTo>
                  <a:lnTo>
                    <a:pt x="1269" y="10667"/>
                  </a:lnTo>
                  <a:lnTo>
                    <a:pt x="254" y="17399"/>
                  </a:lnTo>
                  <a:lnTo>
                    <a:pt x="61" y="20574"/>
                  </a:lnTo>
                  <a:lnTo>
                    <a:pt x="0" y="36956"/>
                  </a:lnTo>
                  <a:lnTo>
                    <a:pt x="888" y="43941"/>
                  </a:lnTo>
                  <a:lnTo>
                    <a:pt x="2667" y="47751"/>
                  </a:lnTo>
                  <a:lnTo>
                    <a:pt x="4444" y="51688"/>
                  </a:lnTo>
                  <a:lnTo>
                    <a:pt x="6985" y="53593"/>
                  </a:lnTo>
                  <a:lnTo>
                    <a:pt x="55625" y="53593"/>
                  </a:lnTo>
                  <a:lnTo>
                    <a:pt x="55625" y="468248"/>
                  </a:lnTo>
                  <a:lnTo>
                    <a:pt x="8762" y="468248"/>
                  </a:lnTo>
                  <a:lnTo>
                    <a:pt x="0" y="489838"/>
                  </a:lnTo>
                  <a:lnTo>
                    <a:pt x="0" y="504951"/>
                  </a:lnTo>
                  <a:lnTo>
                    <a:pt x="888" y="511936"/>
                  </a:lnTo>
                  <a:lnTo>
                    <a:pt x="4444" y="519810"/>
                  </a:lnTo>
                  <a:lnTo>
                    <a:pt x="6985" y="521842"/>
                  </a:lnTo>
                  <a:lnTo>
                    <a:pt x="106044" y="521842"/>
                  </a:lnTo>
                  <a:lnTo>
                    <a:pt x="125856" y="501141"/>
                  </a:lnTo>
                  <a:lnTo>
                    <a:pt x="125856" y="20574"/>
                  </a:lnTo>
                  <a:lnTo>
                    <a:pt x="125222" y="16890"/>
                  </a:lnTo>
                  <a:lnTo>
                    <a:pt x="122681" y="10540"/>
                  </a:lnTo>
                  <a:lnTo>
                    <a:pt x="121031" y="7874"/>
                  </a:lnTo>
                  <a:lnTo>
                    <a:pt x="118999" y="5841"/>
                  </a:lnTo>
                  <a:lnTo>
                    <a:pt x="117093" y="3682"/>
                  </a:lnTo>
                  <a:lnTo>
                    <a:pt x="114681" y="2286"/>
                  </a:lnTo>
                  <a:lnTo>
                    <a:pt x="109093" y="507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413" y="0"/>
                  </a:moveTo>
                  <a:lnTo>
                    <a:pt x="102616" y="0"/>
                  </a:lnTo>
                  <a:lnTo>
                    <a:pt x="106044" y="0"/>
                  </a:lnTo>
                  <a:lnTo>
                    <a:pt x="109093" y="507"/>
                  </a:lnTo>
                  <a:lnTo>
                    <a:pt x="111887" y="1397"/>
                  </a:lnTo>
                  <a:lnTo>
                    <a:pt x="114681" y="2286"/>
                  </a:lnTo>
                  <a:lnTo>
                    <a:pt x="117093" y="3682"/>
                  </a:lnTo>
                  <a:lnTo>
                    <a:pt x="118999" y="5841"/>
                  </a:lnTo>
                  <a:lnTo>
                    <a:pt x="121031" y="7874"/>
                  </a:lnTo>
                  <a:lnTo>
                    <a:pt x="122681" y="10540"/>
                  </a:lnTo>
                  <a:lnTo>
                    <a:pt x="123951" y="13715"/>
                  </a:lnTo>
                  <a:lnTo>
                    <a:pt x="125222" y="16890"/>
                  </a:lnTo>
                  <a:lnTo>
                    <a:pt x="125856" y="20574"/>
                  </a:lnTo>
                  <a:lnTo>
                    <a:pt x="125856" y="24764"/>
                  </a:lnTo>
                  <a:lnTo>
                    <a:pt x="125856" y="496823"/>
                  </a:lnTo>
                  <a:lnTo>
                    <a:pt x="125856" y="501141"/>
                  </a:lnTo>
                  <a:lnTo>
                    <a:pt x="125222" y="504951"/>
                  </a:lnTo>
                  <a:lnTo>
                    <a:pt x="123951" y="508126"/>
                  </a:lnTo>
                  <a:lnTo>
                    <a:pt x="122681" y="511301"/>
                  </a:lnTo>
                  <a:lnTo>
                    <a:pt x="121031" y="513841"/>
                  </a:lnTo>
                  <a:lnTo>
                    <a:pt x="118999" y="515873"/>
                  </a:lnTo>
                  <a:lnTo>
                    <a:pt x="117093" y="517778"/>
                  </a:lnTo>
                  <a:lnTo>
                    <a:pt x="114681" y="519302"/>
                  </a:lnTo>
                  <a:lnTo>
                    <a:pt x="111887" y="520319"/>
                  </a:lnTo>
                  <a:lnTo>
                    <a:pt x="109093" y="521334"/>
                  </a:lnTo>
                  <a:lnTo>
                    <a:pt x="106044" y="521842"/>
                  </a:lnTo>
                  <a:lnTo>
                    <a:pt x="102616" y="521842"/>
                  </a:lnTo>
                  <a:lnTo>
                    <a:pt x="10413" y="521842"/>
                  </a:lnTo>
                  <a:lnTo>
                    <a:pt x="6985" y="521842"/>
                  </a:lnTo>
                  <a:lnTo>
                    <a:pt x="4444" y="519810"/>
                  </a:lnTo>
                  <a:lnTo>
                    <a:pt x="2667" y="515873"/>
                  </a:lnTo>
                  <a:lnTo>
                    <a:pt x="888" y="511936"/>
                  </a:lnTo>
                  <a:lnTo>
                    <a:pt x="0" y="504951"/>
                  </a:lnTo>
                  <a:lnTo>
                    <a:pt x="0" y="495045"/>
                  </a:lnTo>
                  <a:lnTo>
                    <a:pt x="0" y="489838"/>
                  </a:lnTo>
                  <a:lnTo>
                    <a:pt x="254" y="485647"/>
                  </a:lnTo>
                  <a:lnTo>
                    <a:pt x="762" y="482219"/>
                  </a:lnTo>
                  <a:lnTo>
                    <a:pt x="1269" y="478789"/>
                  </a:lnTo>
                  <a:lnTo>
                    <a:pt x="8762" y="468248"/>
                  </a:lnTo>
                  <a:lnTo>
                    <a:pt x="10413" y="468248"/>
                  </a:lnTo>
                  <a:lnTo>
                    <a:pt x="55625" y="468248"/>
                  </a:lnTo>
                  <a:lnTo>
                    <a:pt x="55625" y="53593"/>
                  </a:lnTo>
                  <a:lnTo>
                    <a:pt x="10413" y="53593"/>
                  </a:lnTo>
                  <a:lnTo>
                    <a:pt x="6985" y="53593"/>
                  </a:lnTo>
                  <a:lnTo>
                    <a:pt x="4444" y="51688"/>
                  </a:lnTo>
                  <a:lnTo>
                    <a:pt x="2667" y="47751"/>
                  </a:lnTo>
                  <a:lnTo>
                    <a:pt x="888" y="43941"/>
                  </a:lnTo>
                  <a:lnTo>
                    <a:pt x="0" y="36956"/>
                  </a:lnTo>
                  <a:lnTo>
                    <a:pt x="0" y="26797"/>
                  </a:lnTo>
                  <a:lnTo>
                    <a:pt x="0" y="21589"/>
                  </a:lnTo>
                  <a:lnTo>
                    <a:pt x="2793" y="5841"/>
                  </a:lnTo>
                  <a:lnTo>
                    <a:pt x="3682" y="3682"/>
                  </a:lnTo>
                  <a:lnTo>
                    <a:pt x="4825" y="2286"/>
                  </a:lnTo>
                  <a:lnTo>
                    <a:pt x="6095" y="1397"/>
                  </a:lnTo>
                  <a:lnTo>
                    <a:pt x="7366" y="507"/>
                  </a:lnTo>
                  <a:lnTo>
                    <a:pt x="8762" y="0"/>
                  </a:lnTo>
                  <a:lnTo>
                    <a:pt x="10413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957954" y="3309366"/>
              <a:ext cx="76009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List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57" name="object 3"/>
          <p:cNvSpPr txBox="1"/>
          <p:nvPr/>
        </p:nvSpPr>
        <p:spPr>
          <a:xfrm>
            <a:off x="3884708" y="2857620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數值運算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4617801" y="4283188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邏輯運算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667527" y="5343463"/>
            <a:ext cx="4457193" cy="1320165"/>
            <a:chOff x="6062718" y="938657"/>
            <a:chExt cx="4457193" cy="1320165"/>
          </a:xfrm>
        </p:grpSpPr>
        <p:sp>
          <p:nvSpPr>
            <p:cNvPr id="30" name="object 30"/>
            <p:cNvSpPr/>
            <p:nvPr/>
          </p:nvSpPr>
          <p:spPr>
            <a:xfrm>
              <a:off x="6062718" y="938657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4" h="1320164">
                  <a:moveTo>
                    <a:pt x="660653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2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3" y="1319784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7" y="659892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3845" y="1010727"/>
              <a:ext cx="1059180" cy="10576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3"/>
            <p:cNvSpPr txBox="1"/>
            <p:nvPr/>
          </p:nvSpPr>
          <p:spPr>
            <a:xfrm>
              <a:off x="7815318" y="1353408"/>
              <a:ext cx="27045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If - else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71" name="object 14"/>
          <p:cNvSpPr txBox="1"/>
          <p:nvPr/>
        </p:nvSpPr>
        <p:spPr>
          <a:xfrm>
            <a:off x="9321035" y="5023753"/>
            <a:ext cx="1588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Function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E7603DB-D127-F947-84B2-7035720AA6B2}"/>
              </a:ext>
            </a:extLst>
          </p:cNvPr>
          <p:cNvSpPr txBox="1"/>
          <p:nvPr/>
        </p:nvSpPr>
        <p:spPr>
          <a:xfrm>
            <a:off x="1584426" y="1089026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⍺β</a:t>
            </a:r>
            <a:r>
              <a:rPr kumimoji="1" lang="en-US" altLang="zh-TW" sz="4800" dirty="0" err="1">
                <a:solidFill>
                  <a:schemeClr val="bg1"/>
                </a:solidFill>
              </a:rPr>
              <a:t>γ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AAE5A6D-6514-6344-AFBB-E6EF0B0A522D}"/>
              </a:ext>
            </a:extLst>
          </p:cNvPr>
          <p:cNvSpPr/>
          <p:nvPr/>
        </p:nvSpPr>
        <p:spPr>
          <a:xfrm>
            <a:off x="7753559" y="4617693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DD3276F-8962-254B-9724-65F6CDD98997}"/>
              </a:ext>
            </a:extLst>
          </p:cNvPr>
          <p:cNvSpPr txBox="1"/>
          <p:nvPr/>
        </p:nvSpPr>
        <p:spPr>
          <a:xfrm>
            <a:off x="7804351" y="4834884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def: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00169" y="2514600"/>
            <a:ext cx="3591656" cy="2890784"/>
            <a:chOff x="4300172" y="3250876"/>
            <a:chExt cx="3591656" cy="2890784"/>
          </a:xfrm>
        </p:grpSpPr>
        <p:sp>
          <p:nvSpPr>
            <p:cNvPr id="18" name="Google Shape;251;p15"/>
            <p:cNvSpPr/>
            <p:nvPr/>
          </p:nvSpPr>
          <p:spPr>
            <a:xfrm>
              <a:off x="4300172" y="3250876"/>
              <a:ext cx="35916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 = 2**10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h=1024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89715" y="4572000"/>
              <a:ext cx="14125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**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-21771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0;p15"/>
          <p:cNvSpPr txBox="1"/>
          <p:nvPr/>
        </p:nvSpPr>
        <p:spPr>
          <a:xfrm>
            <a:off x="4528763" y="1039795"/>
            <a:ext cx="3134463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小學老師沒有云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2的10次方是1024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5638793" y="5159395"/>
            <a:ext cx="914401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指數</a:t>
            </a:r>
          </a:p>
        </p:txBody>
      </p:sp>
    </p:spTree>
    <p:extLst>
      <p:ext uri="{BB962C8B-B14F-4D97-AF65-F5344CB8AC3E}">
        <p14:creationId xmlns:p14="http://schemas.microsoft.com/office/powerpoint/2010/main" val="31641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8;p16"/>
          <p:cNvSpPr txBox="1"/>
          <p:nvPr/>
        </p:nvSpPr>
        <p:spPr>
          <a:xfrm>
            <a:off x="1728055" y="2558562"/>
            <a:ext cx="8735891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731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6"/>
          <p:cNvSpPr txBox="1"/>
          <p:nvPr/>
        </p:nvSpPr>
        <p:spPr>
          <a:xfrm>
            <a:off x="1766154" y="2624212"/>
            <a:ext cx="8735891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6200" y="0"/>
            <a:ext cx="12115800" cy="2558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58;p16"/>
          <p:cNvSpPr txBox="1"/>
          <p:nvPr/>
        </p:nvSpPr>
        <p:spPr>
          <a:xfrm>
            <a:off x="685800" y="1542940"/>
            <a:ext cx="5535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sz="1000" dirty="0"/>
          </a:p>
        </p:txBody>
      </p:sp>
      <p:sp>
        <p:nvSpPr>
          <p:cNvPr id="13" name="Google Shape;258;p16"/>
          <p:cNvSpPr txBox="1"/>
          <p:nvPr/>
        </p:nvSpPr>
        <p:spPr>
          <a:xfrm>
            <a:off x="8153400" y="1432154"/>
            <a:ext cx="1676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2730270" y="1081275"/>
            <a:ext cx="14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41477" y="1081274"/>
            <a:ext cx="90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en-US" altLang="zh-TW"/>
          </a:p>
        </p:txBody>
      </p:sp>
      <p:sp>
        <p:nvSpPr>
          <p:cNvPr id="5" name="加號 4"/>
          <p:cNvSpPr/>
          <p:nvPr/>
        </p:nvSpPr>
        <p:spPr>
          <a:xfrm>
            <a:off x="6675927" y="1597075"/>
            <a:ext cx="715473" cy="685781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6200" y="4114800"/>
            <a:ext cx="1371600" cy="609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altLang="zh-TW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27786"/>
              </p:ext>
            </p:extLst>
          </p:nvPr>
        </p:nvGraphicFramePr>
        <p:xfrm>
          <a:off x="2438400" y="22860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8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5249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+= </a:t>
                      </a:r>
                      <a:r>
                        <a:rPr lang="es-ES" altLang="zh-TW" sz="2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等價於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03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94;p20"/>
          <p:cNvSpPr txBox="1"/>
          <p:nvPr/>
        </p:nvSpPr>
        <p:spPr>
          <a:xfrm>
            <a:off x="4876799" y="508870"/>
            <a:ext cx="2438400" cy="578837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module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08541"/>
              </p:ext>
            </p:extLst>
          </p:nvPr>
        </p:nvGraphicFramePr>
        <p:xfrm>
          <a:off x="2677257" y="2367860"/>
          <a:ext cx="683748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5648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497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math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math.sqrt(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square root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5.0 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 = math.log10(</a:t>
                      </a:r>
                      <a:r>
                        <a:rPr lang="es-E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print(b)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2.0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print(math.pi)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3.141592653589793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en-US" altLang="zh-TW"/>
          </a:p>
        </p:txBody>
      </p:sp>
      <p:sp>
        <p:nvSpPr>
          <p:cNvPr id="14" name="Google Shape;294;p20">
            <a:extLst>
              <a:ext uri="{FF2B5EF4-FFF2-40B4-BE49-F238E27FC236}">
                <a16:creationId xmlns:a16="http://schemas.microsoft.com/office/drawing/2014/main" id="{56C488C5-EEFA-CB41-B179-A7B28CDC7CE6}"/>
              </a:ext>
            </a:extLst>
          </p:cNvPr>
          <p:cNvSpPr txBox="1"/>
          <p:nvPr/>
        </p:nvSpPr>
        <p:spPr>
          <a:xfrm>
            <a:off x="3390899" y="1438365"/>
            <a:ext cx="5410200" cy="578837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Import: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把別人寫好的模組放進來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61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altLang="zh-TW" sz="2400" b="1" kern="0" dirty="0">
              <a:solidFill>
                <a:srgbClr val="FFDA4A"/>
              </a:solidFill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2209800" y="4107551"/>
            <a:ext cx="35702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將兩個變數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的值交換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6, y = 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61" t="2405" r="961" b="1406"/>
          <a:stretch/>
        </p:blipFill>
        <p:spPr>
          <a:xfrm>
            <a:off x="2209800" y="838200"/>
            <a:ext cx="7772400" cy="304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9BC379F-6D21-AE4F-B4C6-8AE1CAF41B78}"/>
              </a:ext>
            </a:extLst>
          </p:cNvPr>
          <p:cNvSpPr/>
          <p:nvPr/>
        </p:nvSpPr>
        <p:spPr>
          <a:xfrm>
            <a:off x="6324600" y="4107551"/>
            <a:ext cx="335861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注意：不要直接寫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6, y = 3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Hint: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利用一個新的變數</a:t>
            </a:r>
          </a:p>
        </p:txBody>
      </p:sp>
    </p:spTree>
    <p:extLst>
      <p:ext uri="{BB962C8B-B14F-4D97-AF65-F5344CB8AC3E}">
        <p14:creationId xmlns:p14="http://schemas.microsoft.com/office/powerpoint/2010/main" val="332680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sz="2400" b="1" kern="0" dirty="0"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26</a:t>
            </a:fld>
            <a:endParaRPr lang="en-US" altLang="zh-TW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63863"/>
              </p:ext>
            </p:extLst>
          </p:nvPr>
        </p:nvGraphicFramePr>
        <p:xfrm>
          <a:off x="2438400" y="1600200"/>
          <a:ext cx="6172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3441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</a:p>
                    <a:p>
                      <a:pPr lvl="0"/>
                      <a:endParaRPr lang="en-U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</a:p>
                    <a:p>
                      <a:pPr lvl="0"/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f"x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{x}"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f"y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{y}"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6, 3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07563"/>
              </p:ext>
            </p:extLst>
          </p:nvPr>
        </p:nvGraphicFramePr>
        <p:xfrm>
          <a:off x="7010400" y="2819400"/>
          <a:ext cx="38862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11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390089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x, y = y,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0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60378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邏輯運算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5692" y="2418805"/>
            <a:ext cx="3921103" cy="2020390"/>
            <a:chOff x="365692" y="2874915"/>
            <a:chExt cx="3921103" cy="2020390"/>
          </a:xfrm>
        </p:grpSpPr>
        <p:sp>
          <p:nvSpPr>
            <p:cNvPr id="2" name="甜甜圈 1"/>
            <p:cNvSpPr/>
            <p:nvPr/>
          </p:nvSpPr>
          <p:spPr>
            <a:xfrm>
              <a:off x="365692" y="3199310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平行四邊形 5"/>
            <p:cNvSpPr/>
            <p:nvPr/>
          </p:nvSpPr>
          <p:spPr>
            <a:xfrm>
              <a:off x="1768564" y="3198220"/>
              <a:ext cx="759413" cy="1372690"/>
            </a:xfrm>
            <a:prstGeom prst="parallelogram">
              <a:avLst>
                <a:gd name="adj" fmla="val 529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乘號 14"/>
            <p:cNvSpPr/>
            <p:nvPr/>
          </p:nvSpPr>
          <p:spPr>
            <a:xfrm>
              <a:off x="2266405" y="287491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70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布林代數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Boolean algebra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87188"/>
              </p:ext>
            </p:extLst>
          </p:nvPr>
        </p:nvGraphicFramePr>
        <p:xfrm>
          <a:off x="3124200" y="27432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5" name="Google Shape;310;g5d17052256_0_0"/>
          <p:cNvSpPr txBox="1">
            <a:spLocks noGrp="1"/>
          </p:cNvSpPr>
          <p:nvPr>
            <p:ph type="title"/>
          </p:nvPr>
        </p:nvSpPr>
        <p:spPr>
          <a:xfrm>
            <a:off x="3286760" y="1219200"/>
            <a:ext cx="5618480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T Sans" panose="020B0503020203020204" pitchFamily="34" charset="0"/>
              </a:rPr>
              <a:t>True  </a:t>
            </a:r>
            <a:r>
              <a:rPr lang="en-US" b="1" dirty="0">
                <a:solidFill>
                  <a:schemeClr val="tx1"/>
                </a:solidFill>
                <a:latin typeface="PT Sans" panose="020B0503020203020204" pitchFamily="34" charset="0"/>
              </a:rPr>
              <a:t>or</a:t>
            </a:r>
            <a:r>
              <a:rPr lang="en-US" b="1" dirty="0">
                <a:latin typeface="PT Sans" panose="020B0503020203020204" pitchFamily="34" charset="0"/>
              </a:rPr>
              <a:t>  </a:t>
            </a:r>
            <a:r>
              <a:rPr lang="en-US" b="1" dirty="0">
                <a:solidFill>
                  <a:srgbClr val="FFDA4A"/>
                </a:solidFill>
                <a:latin typeface="PT Sans" panose="020B0503020203020204" pitchFamily="34" charset="0"/>
              </a:rPr>
              <a:t>False</a:t>
            </a:r>
            <a:endParaRPr b="1" dirty="0">
              <a:solidFill>
                <a:srgbClr val="FFDA4A"/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7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45199"/>
              </p:ext>
            </p:extLst>
          </p:nvPr>
        </p:nvGraphicFramePr>
        <p:xfrm>
          <a:off x="3305175" y="3064535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81200" y="2204710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大於    小於    大於等於     小於等於 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92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object 2"/>
          <p:cNvSpPr/>
          <p:nvPr/>
        </p:nvSpPr>
        <p:spPr>
          <a:xfrm>
            <a:off x="107862" y="147828"/>
            <a:ext cx="11918828" cy="648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4647600" cy="6858000"/>
          </a:xfrm>
          <a:custGeom>
            <a:avLst/>
            <a:gdLst/>
            <a:ahLst/>
            <a:cxnLst/>
            <a:rect l="l" t="t" r="r" b="b"/>
            <a:pathLst>
              <a:path w="4796155" h="6858000">
                <a:moveTo>
                  <a:pt x="0" y="6858000"/>
                </a:moveTo>
                <a:lnTo>
                  <a:pt x="4796028" y="6858000"/>
                </a:lnTo>
                <a:lnTo>
                  <a:pt x="47960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4053">
              <a:alpha val="90194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93800" y="1944700"/>
            <a:ext cx="3215971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Simple,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intuitive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Amazing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5123" y="0"/>
                </a:moveTo>
                <a:lnTo>
                  <a:pt x="3644" y="0"/>
                </a:lnTo>
                <a:lnTo>
                  <a:pt x="0" y="3683"/>
                </a:lnTo>
                <a:lnTo>
                  <a:pt x="0" y="476377"/>
                </a:lnTo>
                <a:lnTo>
                  <a:pt x="3644" y="480060"/>
                </a:lnTo>
                <a:lnTo>
                  <a:pt x="45123" y="480060"/>
                </a:lnTo>
                <a:lnTo>
                  <a:pt x="48768" y="476377"/>
                </a:lnTo>
                <a:lnTo>
                  <a:pt x="48768" y="3683"/>
                </a:lnTo>
                <a:lnTo>
                  <a:pt x="45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8768" y="471932"/>
                </a:moveTo>
                <a:lnTo>
                  <a:pt x="48768" y="476377"/>
                </a:lnTo>
                <a:lnTo>
                  <a:pt x="45123" y="480060"/>
                </a:lnTo>
                <a:lnTo>
                  <a:pt x="40639" y="480060"/>
                </a:lnTo>
                <a:lnTo>
                  <a:pt x="8127" y="480060"/>
                </a:lnTo>
                <a:lnTo>
                  <a:pt x="3644" y="480060"/>
                </a:lnTo>
                <a:lnTo>
                  <a:pt x="0" y="476377"/>
                </a:lnTo>
                <a:lnTo>
                  <a:pt x="0" y="471932"/>
                </a:lnTo>
                <a:lnTo>
                  <a:pt x="0" y="8127"/>
                </a:lnTo>
                <a:lnTo>
                  <a:pt x="0" y="3683"/>
                </a:lnTo>
                <a:lnTo>
                  <a:pt x="3644" y="0"/>
                </a:lnTo>
                <a:lnTo>
                  <a:pt x="8127" y="0"/>
                </a:lnTo>
                <a:lnTo>
                  <a:pt x="40639" y="0"/>
                </a:lnTo>
                <a:lnTo>
                  <a:pt x="45123" y="0"/>
                </a:lnTo>
                <a:lnTo>
                  <a:pt x="48768" y="3683"/>
                </a:lnTo>
                <a:lnTo>
                  <a:pt x="48768" y="8127"/>
                </a:lnTo>
                <a:lnTo>
                  <a:pt x="48768" y="4719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1741" y="0"/>
                </a:moveTo>
                <a:lnTo>
                  <a:pt x="3746" y="0"/>
                </a:lnTo>
                <a:lnTo>
                  <a:pt x="0" y="3810"/>
                </a:lnTo>
                <a:lnTo>
                  <a:pt x="0" y="46482"/>
                </a:lnTo>
                <a:lnTo>
                  <a:pt x="3746" y="50292"/>
                </a:lnTo>
                <a:lnTo>
                  <a:pt x="471741" y="50292"/>
                </a:lnTo>
                <a:lnTo>
                  <a:pt x="475488" y="46482"/>
                </a:lnTo>
                <a:lnTo>
                  <a:pt x="475488" y="3810"/>
                </a:lnTo>
                <a:lnTo>
                  <a:pt x="47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5488" y="41910"/>
                </a:moveTo>
                <a:lnTo>
                  <a:pt x="475488" y="46482"/>
                </a:lnTo>
                <a:lnTo>
                  <a:pt x="471741" y="50292"/>
                </a:lnTo>
                <a:lnTo>
                  <a:pt x="467106" y="50292"/>
                </a:lnTo>
                <a:lnTo>
                  <a:pt x="8382" y="50292"/>
                </a:lnTo>
                <a:lnTo>
                  <a:pt x="3746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lnTo>
                  <a:pt x="0" y="3810"/>
                </a:lnTo>
                <a:lnTo>
                  <a:pt x="3746" y="0"/>
                </a:lnTo>
                <a:lnTo>
                  <a:pt x="8382" y="0"/>
                </a:lnTo>
                <a:lnTo>
                  <a:pt x="467106" y="0"/>
                </a:lnTo>
                <a:lnTo>
                  <a:pt x="471741" y="0"/>
                </a:lnTo>
                <a:lnTo>
                  <a:pt x="475488" y="3810"/>
                </a:lnTo>
                <a:lnTo>
                  <a:pt x="475488" y="8382"/>
                </a:lnTo>
                <a:lnTo>
                  <a:pt x="475488" y="4191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4312920" y="857250"/>
            <a:ext cx="0" cy="480059"/>
          </a:xfrm>
          <a:custGeom>
            <a:avLst/>
            <a:gdLst/>
            <a:ahLst/>
            <a:cxnLst/>
            <a:rect l="l" t="t" r="r" b="b"/>
            <a:pathLst>
              <a:path h="480059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472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4289297" y="857250"/>
            <a:ext cx="47625" cy="480059"/>
          </a:xfrm>
          <a:custGeom>
            <a:avLst/>
            <a:gdLst/>
            <a:ahLst/>
            <a:cxnLst/>
            <a:rect l="l" t="t" r="r" b="b"/>
            <a:pathLst>
              <a:path w="47625" h="480059">
                <a:moveTo>
                  <a:pt x="0" y="7874"/>
                </a:moveTo>
                <a:lnTo>
                  <a:pt x="0" y="3555"/>
                </a:lnTo>
                <a:lnTo>
                  <a:pt x="3555" y="0"/>
                </a:lnTo>
                <a:lnTo>
                  <a:pt x="7874" y="0"/>
                </a:lnTo>
                <a:lnTo>
                  <a:pt x="39369" y="0"/>
                </a:lnTo>
                <a:lnTo>
                  <a:pt x="43687" y="0"/>
                </a:lnTo>
                <a:lnTo>
                  <a:pt x="47243" y="3555"/>
                </a:lnTo>
                <a:lnTo>
                  <a:pt x="47243" y="7874"/>
                </a:lnTo>
                <a:lnTo>
                  <a:pt x="47243" y="472186"/>
                </a:lnTo>
                <a:lnTo>
                  <a:pt x="47243" y="476503"/>
                </a:lnTo>
                <a:lnTo>
                  <a:pt x="43687" y="480060"/>
                </a:lnTo>
                <a:lnTo>
                  <a:pt x="39369" y="480060"/>
                </a:lnTo>
                <a:lnTo>
                  <a:pt x="7874" y="480060"/>
                </a:lnTo>
                <a:lnTo>
                  <a:pt x="3555" y="480060"/>
                </a:lnTo>
                <a:lnTo>
                  <a:pt x="0" y="476503"/>
                </a:lnTo>
                <a:lnTo>
                  <a:pt x="0" y="472186"/>
                </a:lnTo>
                <a:lnTo>
                  <a:pt x="0" y="787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4701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46482"/>
                </a:lnTo>
                <a:lnTo>
                  <a:pt x="3810" y="50292"/>
                </a:lnTo>
                <a:lnTo>
                  <a:pt x="470154" y="50292"/>
                </a:lnTo>
                <a:lnTo>
                  <a:pt x="473963" y="46482"/>
                </a:lnTo>
                <a:lnTo>
                  <a:pt x="473963" y="3810"/>
                </a:lnTo>
                <a:lnTo>
                  <a:pt x="470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0" y="8382"/>
                </a:moveTo>
                <a:lnTo>
                  <a:pt x="0" y="3810"/>
                </a:lnTo>
                <a:lnTo>
                  <a:pt x="3810" y="0"/>
                </a:lnTo>
                <a:lnTo>
                  <a:pt x="8382" y="0"/>
                </a:lnTo>
                <a:lnTo>
                  <a:pt x="465582" y="0"/>
                </a:lnTo>
                <a:lnTo>
                  <a:pt x="470154" y="0"/>
                </a:lnTo>
                <a:lnTo>
                  <a:pt x="473963" y="3810"/>
                </a:lnTo>
                <a:lnTo>
                  <a:pt x="473963" y="8382"/>
                </a:lnTo>
                <a:lnTo>
                  <a:pt x="473963" y="41910"/>
                </a:lnTo>
                <a:lnTo>
                  <a:pt x="473963" y="46482"/>
                </a:lnTo>
                <a:lnTo>
                  <a:pt x="470154" y="50292"/>
                </a:lnTo>
                <a:lnTo>
                  <a:pt x="465582" y="50292"/>
                </a:lnTo>
                <a:lnTo>
                  <a:pt x="8382" y="50292"/>
                </a:lnTo>
                <a:lnTo>
                  <a:pt x="3810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>
            <a:spLocks noGrp="1"/>
          </p:cNvSpPr>
          <p:nvPr>
            <p:ph type="title"/>
          </p:nvPr>
        </p:nvSpPr>
        <p:spPr>
          <a:xfrm>
            <a:off x="646607" y="514603"/>
            <a:ext cx="3215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90" dirty="0">
                <a:solidFill>
                  <a:srgbClr val="FFFFFF"/>
                </a:solidFill>
              </a:rPr>
              <a:t>W</a:t>
            </a:r>
            <a:r>
              <a:rPr sz="3600" b="1" spc="220" dirty="0">
                <a:solidFill>
                  <a:srgbClr val="FFFFFF"/>
                </a:solidFill>
              </a:rPr>
              <a:t>h</a:t>
            </a:r>
            <a:r>
              <a:rPr sz="3600" b="1" spc="425" dirty="0">
                <a:solidFill>
                  <a:srgbClr val="FFFFFF"/>
                </a:solidFill>
              </a:rPr>
              <a:t>y</a:t>
            </a:r>
            <a:r>
              <a:rPr lang="en-US" sz="3600" b="1" spc="425" dirty="0">
                <a:solidFill>
                  <a:srgbClr val="FFFFFF"/>
                </a:solidFill>
              </a:rPr>
              <a:t> </a:t>
            </a:r>
            <a:r>
              <a:rPr lang="en-US" sz="3600" b="1" spc="425" dirty="0">
                <a:solidFill>
                  <a:schemeClr val="accent6"/>
                </a:solidFill>
              </a:rPr>
              <a:t>Python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764026" y="514603"/>
            <a:ext cx="24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b="1" dirty="0">
              <a:latin typeface="Arial"/>
              <a:cs typeface="Arial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0900664" y="69214"/>
            <a:ext cx="735469" cy="63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2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30375"/>
              </p:ext>
            </p:extLst>
          </p:nvPr>
        </p:nvGraphicFramePr>
        <p:xfrm>
          <a:off x="3124200" y="28956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!=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962400" y="1031769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14750" y="2195191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      不等於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8806" y="5349945"/>
            <a:ext cx="10454388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比較左右兩邊變數的值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不同，要特別小心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4954209" y="938851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not</a:t>
            </a:r>
            <a:endParaRPr lang="zh-TW" altLang="en-US" sz="8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31</a:t>
            </a:fld>
            <a:endParaRPr lang="en-US" altLang="zh-TW"/>
          </a:p>
        </p:txBody>
      </p:sp>
      <p:sp>
        <p:nvSpPr>
          <p:cNvPr id="24" name="文字方塊 23"/>
          <p:cNvSpPr txBox="1"/>
          <p:nvPr/>
        </p:nvSpPr>
        <p:spPr>
          <a:xfrm>
            <a:off x="1890633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405274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676900" y="213257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682583" y="937408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or</a:t>
            </a:r>
            <a:endParaRPr lang="zh-TW" altLang="en-US" sz="8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7942" y="942369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</a:t>
            </a:r>
            <a:endParaRPr lang="zh-TW" altLang="en-US" sz="88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97683"/>
              </p:ext>
            </p:extLst>
          </p:nvPr>
        </p:nvGraphicFramePr>
        <p:xfrm>
          <a:off x="307377" y="262262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and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89625"/>
              </p:ext>
            </p:extLst>
          </p:nvPr>
        </p:nvGraphicFramePr>
        <p:xfrm>
          <a:off x="7772400" y="260997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or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5435"/>
              </p:ext>
            </p:extLst>
          </p:nvPr>
        </p:nvGraphicFramePr>
        <p:xfrm>
          <a:off x="4717580" y="2662840"/>
          <a:ext cx="2710766" cy="226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not</a:t>
                      </a:r>
                      <a:r>
                        <a:rPr lang="en-US" altLang="zh-TW" sz="2800" b="1" baseline="0" dirty="0"/>
                        <a:t> 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2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49090"/>
              </p:ext>
            </p:extLst>
          </p:nvPr>
        </p:nvGraphicFramePr>
        <p:xfrm>
          <a:off x="3124200" y="2338722"/>
          <a:ext cx="5943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and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False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33</a:t>
            </a:fld>
            <a:endParaRPr lang="en-US" alt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0" y="40386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		or	not</a:t>
            </a:r>
            <a:endParaRPr lang="zh-TW" altLang="en-US" sz="8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05300" y="243715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5845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68590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If - Else</a:t>
            </a:r>
            <a:endParaRPr sz="7200" b="1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58195" y="1371600"/>
            <a:ext cx="3409700" cy="4114800"/>
            <a:chOff x="688225" y="1164333"/>
            <a:chExt cx="3749635" cy="4525032"/>
          </a:xfrm>
        </p:grpSpPr>
        <p:sp>
          <p:nvSpPr>
            <p:cNvPr id="2" name="甜甜圈 1"/>
            <p:cNvSpPr/>
            <p:nvPr/>
          </p:nvSpPr>
          <p:spPr>
            <a:xfrm>
              <a:off x="1617333" y="1164333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乘號 14"/>
            <p:cNvSpPr/>
            <p:nvPr/>
          </p:nvSpPr>
          <p:spPr>
            <a:xfrm>
              <a:off x="2417470" y="366897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88225" y="4403953"/>
              <a:ext cx="1492800" cy="855443"/>
              <a:chOff x="1119195" y="4666743"/>
              <a:chExt cx="1492800" cy="855443"/>
            </a:xfrm>
          </p:grpSpPr>
          <p:sp>
            <p:nvSpPr>
              <p:cNvPr id="4" name="矩形 3"/>
              <p:cNvSpPr/>
              <p:nvPr/>
            </p:nvSpPr>
            <p:spPr>
              <a:xfrm rot="2714119">
                <a:off x="1709760" y="4145916"/>
                <a:ext cx="336311" cy="1468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9538">
                <a:off x="1119195" y="4666743"/>
                <a:ext cx="336311" cy="855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1074417" y="2746709"/>
              <a:ext cx="2499365" cy="1043715"/>
              <a:chOff x="1074417" y="2746709"/>
              <a:chExt cx="2499365" cy="1043715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074417" y="2746709"/>
                <a:ext cx="2499365" cy="710545"/>
                <a:chOff x="636833" y="2731981"/>
                <a:chExt cx="3374534" cy="71054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36833" y="3137726"/>
                  <a:ext cx="3374534" cy="304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 rot="5400000">
                  <a:off x="2024222" y="2826094"/>
                  <a:ext cx="599754" cy="411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 rot="5400000">
                <a:off x="926940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5400000">
                <a:off x="3121504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84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35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3460"/>
              </p:ext>
            </p:extLst>
          </p:nvPr>
        </p:nvGraphicFramePr>
        <p:xfrm>
          <a:off x="3371850" y="26670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條件不成立時要做的事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31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46330" y="5140121"/>
            <a:ext cx="107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36963" y="4492642"/>
            <a:ext cx="7811637" cy="60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10000" y="4829228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7811637" cy="449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注意縮排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36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371850" y="28956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people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people ==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"die"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"QQ"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856363" y="1661546"/>
            <a:ext cx="6365907" cy="646986"/>
          </a:xfrm>
          <a:prstGeom prst="roundRect">
            <a:avLst/>
          </a:prstGeom>
          <a:solidFill>
            <a:srgbClr val="BCD6ED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Python利用</a:t>
            </a:r>
            <a:r>
              <a:rPr lang="en-US" altLang="zh-TW" sz="32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縮排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表示語句塊的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183624" y="4261809"/>
            <a:ext cx="2474975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17" name="框架 16"/>
          <p:cNvSpPr/>
          <p:nvPr/>
        </p:nvSpPr>
        <p:spPr>
          <a:xfrm>
            <a:off x="7924800" y="3276600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向左箭號 4"/>
          <p:cNvSpPr/>
          <p:nvPr/>
        </p:nvSpPr>
        <p:spPr>
          <a:xfrm rot="1863175">
            <a:off x="8366222" y="3811628"/>
            <a:ext cx="762000" cy="16208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37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146"/>
              </p:ext>
            </p:extLst>
          </p:nvPr>
        </p:nvGraphicFramePr>
        <p:xfrm>
          <a:off x="838200" y="1524000"/>
          <a:ext cx="59245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68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"Positive"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==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"Zero"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"Negative"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pic>
        <p:nvPicPr>
          <p:cNvPr id="14" name="Google Shape;400;g5d17052256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119264"/>
            <a:ext cx="4742402" cy="47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536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38</a:t>
            </a:fld>
            <a:endParaRPr lang="en-US" altLang="zh-TW"/>
          </a:p>
        </p:txBody>
      </p:sp>
      <p:pic>
        <p:nvPicPr>
          <p:cNvPr id="14" name="Google Shape;416;g5d17052256_4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125" y="1073179"/>
            <a:ext cx="7151751" cy="52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8382000" y="1219200"/>
            <a:ext cx="26670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注意可讀性</a:t>
            </a:r>
          </a:p>
        </p:txBody>
      </p:sp>
    </p:spTree>
    <p:extLst>
      <p:ext uri="{BB962C8B-B14F-4D97-AF65-F5344CB8AC3E}">
        <p14:creationId xmlns:p14="http://schemas.microsoft.com/office/powerpoint/2010/main" val="335131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–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39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21588"/>
              </p:ext>
            </p:extLst>
          </p:nvPr>
        </p:nvGraphicFramePr>
        <p:xfrm>
          <a:off x="1733550" y="2012441"/>
          <a:ext cx="87249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1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18478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2916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spaghetti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lunch."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 bread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can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nothing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143500" y="1066800"/>
            <a:ext cx="1905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elif</a:t>
            </a:r>
            <a:r>
              <a:rPr lang="en-US" altLang="zh-TW" sz="2400" dirty="0"/>
              <a:t> = else + 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66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 txBox="1"/>
          <p:nvPr/>
        </p:nvSpPr>
        <p:spPr>
          <a:xfrm>
            <a:off x="7010401" y="4893559"/>
            <a:ext cx="381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4800" b="1" kern="0" spc="240" dirty="0">
                <a:solidFill>
                  <a:srgbClr val="0070C0"/>
                </a:solidFill>
                <a:latin typeface="PT Sans" panose="020B0503020203020204" pitchFamily="34" charset="0"/>
              </a:rPr>
              <a:t>Hello Python</a:t>
            </a:r>
            <a:endParaRPr lang="en-US" altLang="zh-TW" sz="4800" b="1" kern="0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0"/>
            <a:ext cx="3048000" cy="304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8EE6EF-D31A-6D4E-9D32-C026A9AC518C}"/>
              </a:ext>
            </a:extLst>
          </p:cNvPr>
          <p:cNvSpPr txBox="1"/>
          <p:nvPr/>
        </p:nvSpPr>
        <p:spPr>
          <a:xfrm>
            <a:off x="1257300" y="264417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9600" dirty="0">
                <a:solidFill>
                  <a:schemeClr val="bg1"/>
                </a:solidFill>
              </a:rPr>
              <a:t>⍺β</a:t>
            </a:r>
            <a:r>
              <a:rPr kumimoji="1" lang="en-US" altLang="zh-TW" sz="9600" dirty="0" err="1">
                <a:solidFill>
                  <a:schemeClr val="bg1"/>
                </a:solidFill>
              </a:rPr>
              <a:t>γ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901066" y="1143000"/>
            <a:ext cx="1038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39255" y="1027212"/>
            <a:ext cx="9313489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遵循以下的規則，把他寫成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if–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–else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語句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5600" y="2341537"/>
            <a:ext cx="6781800" cy="344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給定一個變數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，判斷是否中獎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小於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，則沒有中獎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介於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60 ~ 80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之間，則贏得二獎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，則贏得頭獎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不屬於以上情況，則贏得三獎</a:t>
            </a:r>
          </a:p>
        </p:txBody>
      </p:sp>
    </p:spTree>
    <p:extLst>
      <p:ext uri="{BB962C8B-B14F-4D97-AF65-F5344CB8AC3E}">
        <p14:creationId xmlns:p14="http://schemas.microsoft.com/office/powerpoint/2010/main" val="1700439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41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19512"/>
              </p:ext>
            </p:extLst>
          </p:nvPr>
        </p:nvGraphicFramePr>
        <p:xfrm>
          <a:off x="1733550" y="1250447"/>
          <a:ext cx="87249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random.randint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(0, 100)</a:t>
                      </a:r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Lose!")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55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second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83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97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first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third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26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List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1851645"/>
            <a:ext cx="3352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 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514600" y="1100277"/>
            <a:ext cx="7162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0339"/>
              </p:ext>
            </p:extLst>
          </p:nvPr>
        </p:nvGraphicFramePr>
        <p:xfrm>
          <a:off x="1828800" y="1901523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3000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064829" y="3810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2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44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255810" y="1530189"/>
            <a:ext cx="8229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讓你可以只用一個變數名稱，就儲存一群資料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2819400" y="3199429"/>
            <a:ext cx="4960910" cy="2724150"/>
            <a:chOff x="2735290" y="3896128"/>
            <a:chExt cx="4960910" cy="27241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290" y="3896128"/>
              <a:ext cx="1905000" cy="27241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4876800" y="4537508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這招厲害吧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45</a:t>
            </a:fld>
            <a:endParaRPr lang="en-US" altLang="zh-TW"/>
          </a:p>
        </p:txBody>
      </p:sp>
      <p:sp>
        <p:nvSpPr>
          <p:cNvPr id="16" name="Google Shape;474;p25"/>
          <p:cNvSpPr/>
          <p:nvPr/>
        </p:nvSpPr>
        <p:spPr>
          <a:xfrm>
            <a:off x="2280920" y="3270449"/>
            <a:ext cx="778256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 = []</a:t>
            </a:r>
            <a:endParaRPr sz="138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475;p25"/>
          <p:cNvSpPr/>
          <p:nvPr/>
        </p:nvSpPr>
        <p:spPr>
          <a:xfrm>
            <a:off x="914400" y="2019596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47800" y="3270448"/>
            <a:ext cx="2277900" cy="1704833"/>
            <a:chOff x="836140" y="1270000"/>
            <a:chExt cx="1592100" cy="2854960"/>
          </a:xfrm>
        </p:grpSpPr>
        <p:cxnSp>
          <p:nvCxnSpPr>
            <p:cNvPr id="24" name="Google Shape;477;p25"/>
            <p:cNvCxnSpPr/>
            <p:nvPr/>
          </p:nvCxnSpPr>
          <p:spPr>
            <a:xfrm>
              <a:off x="2194560" y="3449320"/>
              <a:ext cx="233680" cy="3251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" name="群組 14"/>
            <p:cNvGrpSpPr/>
            <p:nvPr/>
          </p:nvGrpSpPr>
          <p:grpSpPr>
            <a:xfrm>
              <a:off x="836140" y="1270000"/>
              <a:ext cx="1592100" cy="2854960"/>
              <a:chOff x="836140" y="1270000"/>
              <a:chExt cx="1592100" cy="2854960"/>
            </a:xfrm>
          </p:grpSpPr>
          <p:sp>
            <p:nvSpPr>
              <p:cNvPr id="23" name="Google Shape;476;p25"/>
              <p:cNvSpPr/>
              <p:nvPr/>
            </p:nvSpPr>
            <p:spPr>
              <a:xfrm>
                <a:off x="836140" y="1270000"/>
                <a:ext cx="1592100" cy="2479040"/>
              </a:xfrm>
              <a:custGeom>
                <a:avLst/>
                <a:gdLst/>
                <a:ahLst/>
                <a:cxnLst/>
                <a:rect l="l" t="t" r="r" b="b"/>
                <a:pathLst>
                  <a:path w="1592100" h="1493520" extrusionOk="0">
                    <a:moveTo>
                      <a:pt x="891060" y="0"/>
                    </a:moveTo>
                    <a:cubicBezTo>
                      <a:pt x="395760" y="474980"/>
                      <a:pt x="-99540" y="949960"/>
                      <a:pt x="17300" y="1198880"/>
                    </a:cubicBezTo>
                    <a:cubicBezTo>
                      <a:pt x="134140" y="1447800"/>
                      <a:pt x="863120" y="1470660"/>
                      <a:pt x="1592100" y="1493520"/>
                    </a:cubicBezTo>
                  </a:path>
                </a:pathLst>
              </a:custGeom>
              <a:noFill/>
              <a:ln w="698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" name="Google Shape;478;p25"/>
              <p:cNvCxnSpPr/>
              <p:nvPr/>
            </p:nvCxnSpPr>
            <p:spPr>
              <a:xfrm flipH="1">
                <a:off x="2194560" y="3749040"/>
                <a:ext cx="233680" cy="375920"/>
              </a:xfrm>
              <a:prstGeom prst="straightConnector1">
                <a:avLst/>
              </a:prstGeom>
              <a:noFill/>
              <a:ln w="6985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" name="Google Shape;479;p25"/>
          <p:cNvSpPr/>
          <p:nvPr/>
        </p:nvSpPr>
        <p:spPr>
          <a:xfrm>
            <a:off x="6588897" y="1653368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中括號</a:t>
            </a:r>
            <a:endParaRPr sz="72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8229602" y="2865821"/>
            <a:ext cx="1600200" cy="2289606"/>
            <a:chOff x="9591042" y="1950719"/>
            <a:chExt cx="1854581" cy="3005886"/>
          </a:xfrm>
        </p:grpSpPr>
        <p:sp>
          <p:nvSpPr>
            <p:cNvPr id="27" name="Google Shape;480;p25"/>
            <p:cNvSpPr/>
            <p:nvPr/>
          </p:nvSpPr>
          <p:spPr>
            <a:xfrm>
              <a:off x="9591042" y="1950719"/>
              <a:ext cx="1854581" cy="2844799"/>
            </a:xfrm>
            <a:custGeom>
              <a:avLst/>
              <a:gdLst/>
              <a:ahLst/>
              <a:cxnLst/>
              <a:rect l="l" t="t" r="r" b="b"/>
              <a:pathLst>
                <a:path w="1854581" h="2844800" extrusionOk="0">
                  <a:moveTo>
                    <a:pt x="0" y="0"/>
                  </a:moveTo>
                  <a:cubicBezTo>
                    <a:pt x="886460" y="286173"/>
                    <a:pt x="1772920" y="572347"/>
                    <a:pt x="1849120" y="1046480"/>
                  </a:cubicBezTo>
                  <a:cubicBezTo>
                    <a:pt x="1925320" y="1520613"/>
                    <a:pt x="1191260" y="2182706"/>
                    <a:pt x="457200" y="2844800"/>
                  </a:cubicBezTo>
                </a:path>
              </a:pathLst>
            </a:custGeom>
            <a:noFill/>
            <a:ln w="698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481;p25"/>
            <p:cNvCxnSpPr/>
            <p:nvPr/>
          </p:nvCxnSpPr>
          <p:spPr>
            <a:xfrm flipH="1">
              <a:off x="10017760" y="4323531"/>
              <a:ext cx="20320" cy="482149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482;p25"/>
            <p:cNvCxnSpPr/>
            <p:nvPr/>
          </p:nvCxnSpPr>
          <p:spPr>
            <a:xfrm>
              <a:off x="9997440" y="4783885"/>
              <a:ext cx="426720" cy="1727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5529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46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628900" y="1067620"/>
            <a:ext cx="7086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4674"/>
              </p:ext>
            </p:extLst>
          </p:nvPr>
        </p:nvGraphicFramePr>
        <p:xfrm>
          <a:off x="6172200" y="3657600"/>
          <a:ext cx="52578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90728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[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172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166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...,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170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47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342337" y="914242"/>
            <a:ext cx="5486399" cy="1532334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假如說要得到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中第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個元素，就用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其中</a:t>
            </a:r>
            <a:r>
              <a:rPr lang="zh-TW" altLang="en-US" sz="2800" i="0" u="none" strike="noStrike" cap="none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稱為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index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828800" y="5179846"/>
            <a:ext cx="464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也就是說，如果想取得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裡的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第</a:t>
            </a:r>
            <a:r>
              <a:rPr lang="en-US" altLang="zh-TW" sz="24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</a:t>
            </a:r>
            <a:r>
              <a:rPr lang="zh-TW" altLang="en-US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是要用 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fruits[</a:t>
            </a:r>
            <a:r>
              <a:rPr lang="en-US" altLang="zh-TW" sz="24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2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]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6292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469173" y="2383275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284118" y="2389951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fruits[1]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341518" y="2383275"/>
            <a:ext cx="1219200" cy="907224"/>
            <a:chOff x="4604327" y="4419600"/>
            <a:chExt cx="1219200" cy="907224"/>
          </a:xfrm>
        </p:grpSpPr>
        <p:sp>
          <p:nvSpPr>
            <p:cNvPr id="34" name="文字方塊 3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fruits[2]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6316775" y="4224847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48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0403"/>
              </p:ext>
            </p:extLst>
          </p:nvPr>
        </p:nvGraphicFramePr>
        <p:xfrm>
          <a:off x="1890063" y="1752600"/>
          <a:ext cx="8301037" cy="351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1177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apple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023" y="4310265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print(fruits[</a:t>
            </a:r>
            <a:r>
              <a:rPr lang="es-ES" altLang="zh-TW" sz="2800" dirty="0">
                <a:solidFill>
                  <a:srgbClr val="3774A7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])</a:t>
            </a:r>
          </a:p>
          <a:p>
            <a:pPr lvl="0">
              <a:defRPr/>
            </a:pPr>
            <a:r>
              <a:rPr lang="es-E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## </a:t>
            </a:r>
            <a:r>
              <a:rPr lang="en-US" altLang="zh-TW" sz="2800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IndexError</a:t>
            </a:r>
            <a:r>
              <a:rPr lang="en-U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: list index out of range</a:t>
            </a:r>
            <a:endParaRPr lang="es-ES" altLang="zh-TW" sz="2800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62600" y="5815222"/>
            <a:ext cx="4837545" cy="578882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fruits[3]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不存在，所以會出錯</a:t>
            </a:r>
          </a:p>
        </p:txBody>
      </p:sp>
    </p:spTree>
    <p:extLst>
      <p:ext uri="{BB962C8B-B14F-4D97-AF65-F5344CB8AC3E}">
        <p14:creationId xmlns:p14="http://schemas.microsoft.com/office/powerpoint/2010/main" val="16866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114799" y="1524000"/>
            <a:ext cx="39624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len</a:t>
            </a: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回傳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list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的長度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2489"/>
              </p:ext>
            </p:extLst>
          </p:nvPr>
        </p:nvGraphicFramePr>
        <p:xfrm>
          <a:off x="1945481" y="2975833"/>
          <a:ext cx="83010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print(len(fruits))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9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61" r="461" b="77290"/>
          <a:stretch/>
        </p:blipFill>
        <p:spPr>
          <a:xfrm>
            <a:off x="2514600" y="3275655"/>
            <a:ext cx="7162800" cy="16764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5712553" y="2031555"/>
            <a:ext cx="383447" cy="836994"/>
            <a:chOff x="5556275" y="1213164"/>
            <a:chExt cx="383447" cy="836994"/>
          </a:xfrm>
        </p:grpSpPr>
        <p:sp>
          <p:nvSpPr>
            <p:cNvPr id="14" name="手繪多邊形 13"/>
            <p:cNvSpPr/>
            <p:nvPr/>
          </p:nvSpPr>
          <p:spPr>
            <a:xfrm>
              <a:off x="5556275" y="1213164"/>
              <a:ext cx="383447" cy="769545"/>
            </a:xfrm>
            <a:custGeom>
              <a:avLst/>
              <a:gdLst>
                <a:gd name="connsiteX0" fmla="*/ 183622 w 383447"/>
                <a:gd name="connsiteY0" fmla="*/ 0 h 769545"/>
                <a:gd name="connsiteX1" fmla="*/ 246996 w 383447"/>
                <a:gd name="connsiteY1" fmla="*/ 9054 h 769545"/>
                <a:gd name="connsiteX2" fmla="*/ 274157 w 383447"/>
                <a:gd name="connsiteY2" fmla="*/ 27161 h 769545"/>
                <a:gd name="connsiteX3" fmla="*/ 310371 w 383447"/>
                <a:gd name="connsiteY3" fmla="*/ 45268 h 769545"/>
                <a:gd name="connsiteX4" fmla="*/ 328477 w 383447"/>
                <a:gd name="connsiteY4" fmla="*/ 99588 h 769545"/>
                <a:gd name="connsiteX5" fmla="*/ 373745 w 383447"/>
                <a:gd name="connsiteY5" fmla="*/ 162963 h 769545"/>
                <a:gd name="connsiteX6" fmla="*/ 364691 w 383447"/>
                <a:gd name="connsiteY6" fmla="*/ 298765 h 769545"/>
                <a:gd name="connsiteX7" fmla="*/ 328477 w 383447"/>
                <a:gd name="connsiteY7" fmla="*/ 334979 h 769545"/>
                <a:gd name="connsiteX8" fmla="*/ 246996 w 383447"/>
                <a:gd name="connsiteY8" fmla="*/ 371192 h 769545"/>
                <a:gd name="connsiteX9" fmla="*/ 192675 w 383447"/>
                <a:gd name="connsiteY9" fmla="*/ 380246 h 769545"/>
                <a:gd name="connsiteX10" fmla="*/ 129301 w 383447"/>
                <a:gd name="connsiteY10" fmla="*/ 398353 h 769545"/>
                <a:gd name="connsiteX11" fmla="*/ 29713 w 383447"/>
                <a:gd name="connsiteY11" fmla="*/ 380246 h 769545"/>
                <a:gd name="connsiteX12" fmla="*/ 2553 w 383447"/>
                <a:gd name="connsiteY12" fmla="*/ 353086 h 769545"/>
                <a:gd name="connsiteX13" fmla="*/ 29713 w 383447"/>
                <a:gd name="connsiteY13" fmla="*/ 226337 h 769545"/>
                <a:gd name="connsiteX14" fmla="*/ 65927 w 383447"/>
                <a:gd name="connsiteY14" fmla="*/ 199177 h 769545"/>
                <a:gd name="connsiteX15" fmla="*/ 93087 w 383447"/>
                <a:gd name="connsiteY15" fmla="*/ 190123 h 769545"/>
                <a:gd name="connsiteX16" fmla="*/ 319424 w 383447"/>
                <a:gd name="connsiteY16" fmla="*/ 208230 h 769545"/>
                <a:gd name="connsiteX17" fmla="*/ 355638 w 383447"/>
                <a:gd name="connsiteY17" fmla="*/ 262551 h 769545"/>
                <a:gd name="connsiteX18" fmla="*/ 364691 w 383447"/>
                <a:gd name="connsiteY18" fmla="*/ 289711 h 769545"/>
                <a:gd name="connsiteX19" fmla="*/ 382798 w 383447"/>
                <a:gd name="connsiteY19" fmla="*/ 316872 h 769545"/>
                <a:gd name="connsiteX20" fmla="*/ 373745 w 383447"/>
                <a:gd name="connsiteY20" fmla="*/ 561315 h 769545"/>
                <a:gd name="connsiteX21" fmla="*/ 364691 w 383447"/>
                <a:gd name="connsiteY21" fmla="*/ 588476 h 769545"/>
                <a:gd name="connsiteX22" fmla="*/ 319424 w 383447"/>
                <a:gd name="connsiteY22" fmla="*/ 642796 h 769545"/>
                <a:gd name="connsiteX23" fmla="*/ 292264 w 383447"/>
                <a:gd name="connsiteY23" fmla="*/ 651850 h 769545"/>
                <a:gd name="connsiteX24" fmla="*/ 237943 w 383447"/>
                <a:gd name="connsiteY24" fmla="*/ 688064 h 769545"/>
                <a:gd name="connsiteX25" fmla="*/ 210782 w 383447"/>
                <a:gd name="connsiteY25" fmla="*/ 706171 h 769545"/>
                <a:gd name="connsiteX26" fmla="*/ 183622 w 383447"/>
                <a:gd name="connsiteY26" fmla="*/ 715224 h 769545"/>
                <a:gd name="connsiteX27" fmla="*/ 156462 w 383447"/>
                <a:gd name="connsiteY27" fmla="*/ 733331 h 769545"/>
                <a:gd name="connsiteX28" fmla="*/ 120248 w 383447"/>
                <a:gd name="connsiteY28" fmla="*/ 769545 h 7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3447" h="769545">
                  <a:moveTo>
                    <a:pt x="183622" y="0"/>
                  </a:moveTo>
                  <a:cubicBezTo>
                    <a:pt x="204747" y="3018"/>
                    <a:pt x="226557" y="2922"/>
                    <a:pt x="246996" y="9054"/>
                  </a:cubicBezTo>
                  <a:cubicBezTo>
                    <a:pt x="257418" y="12181"/>
                    <a:pt x="264710" y="21762"/>
                    <a:pt x="274157" y="27161"/>
                  </a:cubicBezTo>
                  <a:cubicBezTo>
                    <a:pt x="285875" y="33857"/>
                    <a:pt x="298300" y="39232"/>
                    <a:pt x="310371" y="45268"/>
                  </a:cubicBezTo>
                  <a:cubicBezTo>
                    <a:pt x="316406" y="63375"/>
                    <a:pt x="314981" y="86092"/>
                    <a:pt x="328477" y="99588"/>
                  </a:cubicBezTo>
                  <a:cubicBezTo>
                    <a:pt x="365181" y="136292"/>
                    <a:pt x="349912" y="115297"/>
                    <a:pt x="373745" y="162963"/>
                  </a:cubicBezTo>
                  <a:cubicBezTo>
                    <a:pt x="370727" y="208230"/>
                    <a:pt x="376237" y="254891"/>
                    <a:pt x="364691" y="298765"/>
                  </a:cubicBezTo>
                  <a:cubicBezTo>
                    <a:pt x="360346" y="315274"/>
                    <a:pt x="342462" y="325189"/>
                    <a:pt x="328477" y="334979"/>
                  </a:cubicBezTo>
                  <a:cubicBezTo>
                    <a:pt x="314801" y="344552"/>
                    <a:pt x="270178" y="366041"/>
                    <a:pt x="246996" y="371192"/>
                  </a:cubicBezTo>
                  <a:cubicBezTo>
                    <a:pt x="229076" y="375174"/>
                    <a:pt x="210562" y="376118"/>
                    <a:pt x="192675" y="380246"/>
                  </a:cubicBezTo>
                  <a:cubicBezTo>
                    <a:pt x="171268" y="385186"/>
                    <a:pt x="150426" y="392317"/>
                    <a:pt x="129301" y="398353"/>
                  </a:cubicBezTo>
                  <a:cubicBezTo>
                    <a:pt x="96105" y="392317"/>
                    <a:pt x="61488" y="391594"/>
                    <a:pt x="29713" y="380246"/>
                  </a:cubicBezTo>
                  <a:cubicBezTo>
                    <a:pt x="17656" y="375940"/>
                    <a:pt x="4364" y="365761"/>
                    <a:pt x="2553" y="353086"/>
                  </a:cubicBezTo>
                  <a:cubicBezTo>
                    <a:pt x="-2988" y="314296"/>
                    <a:pt x="-1799" y="257848"/>
                    <a:pt x="29713" y="226337"/>
                  </a:cubicBezTo>
                  <a:cubicBezTo>
                    <a:pt x="40383" y="215668"/>
                    <a:pt x="52826" y="206663"/>
                    <a:pt x="65927" y="199177"/>
                  </a:cubicBezTo>
                  <a:cubicBezTo>
                    <a:pt x="74213" y="194442"/>
                    <a:pt x="84034" y="193141"/>
                    <a:pt x="93087" y="190123"/>
                  </a:cubicBezTo>
                  <a:cubicBezTo>
                    <a:pt x="168533" y="196159"/>
                    <a:pt x="246463" y="188103"/>
                    <a:pt x="319424" y="208230"/>
                  </a:cubicBezTo>
                  <a:cubicBezTo>
                    <a:pt x="340402" y="214017"/>
                    <a:pt x="355638" y="262551"/>
                    <a:pt x="355638" y="262551"/>
                  </a:cubicBezTo>
                  <a:cubicBezTo>
                    <a:pt x="358656" y="271604"/>
                    <a:pt x="360423" y="281175"/>
                    <a:pt x="364691" y="289711"/>
                  </a:cubicBezTo>
                  <a:cubicBezTo>
                    <a:pt x="369557" y="299443"/>
                    <a:pt x="382435" y="305997"/>
                    <a:pt x="382798" y="316872"/>
                  </a:cubicBezTo>
                  <a:cubicBezTo>
                    <a:pt x="385515" y="398364"/>
                    <a:pt x="379169" y="479959"/>
                    <a:pt x="373745" y="561315"/>
                  </a:cubicBezTo>
                  <a:cubicBezTo>
                    <a:pt x="373110" y="570837"/>
                    <a:pt x="368959" y="579940"/>
                    <a:pt x="364691" y="588476"/>
                  </a:cubicBezTo>
                  <a:cubicBezTo>
                    <a:pt x="356341" y="605177"/>
                    <a:pt x="334440" y="632785"/>
                    <a:pt x="319424" y="642796"/>
                  </a:cubicBezTo>
                  <a:cubicBezTo>
                    <a:pt x="311484" y="648090"/>
                    <a:pt x="300606" y="647215"/>
                    <a:pt x="292264" y="651850"/>
                  </a:cubicBezTo>
                  <a:cubicBezTo>
                    <a:pt x="273241" y="662419"/>
                    <a:pt x="256050" y="675993"/>
                    <a:pt x="237943" y="688064"/>
                  </a:cubicBezTo>
                  <a:cubicBezTo>
                    <a:pt x="228889" y="694100"/>
                    <a:pt x="221105" y="702730"/>
                    <a:pt x="210782" y="706171"/>
                  </a:cubicBezTo>
                  <a:lnTo>
                    <a:pt x="183622" y="715224"/>
                  </a:lnTo>
                  <a:cubicBezTo>
                    <a:pt x="174569" y="721260"/>
                    <a:pt x="164156" y="725637"/>
                    <a:pt x="156462" y="733331"/>
                  </a:cubicBezTo>
                  <a:cubicBezTo>
                    <a:pt x="112761" y="777032"/>
                    <a:pt x="161638" y="748849"/>
                    <a:pt x="120248" y="7695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5631255" y="1846907"/>
              <a:ext cx="280658" cy="203251"/>
            </a:xfrm>
            <a:custGeom>
              <a:avLst/>
              <a:gdLst>
                <a:gd name="connsiteX0" fmla="*/ 0 w 280658"/>
                <a:gd name="connsiteY0" fmla="*/ 0 h 203251"/>
                <a:gd name="connsiteX1" fmla="*/ 27161 w 280658"/>
                <a:gd name="connsiteY1" fmla="*/ 45267 h 203251"/>
                <a:gd name="connsiteX2" fmla="*/ 36214 w 280658"/>
                <a:gd name="connsiteY2" fmla="*/ 190123 h 203251"/>
                <a:gd name="connsiteX3" fmla="*/ 190123 w 280658"/>
                <a:gd name="connsiteY3" fmla="*/ 181069 h 203251"/>
                <a:gd name="connsiteX4" fmla="*/ 217284 w 280658"/>
                <a:gd name="connsiteY4" fmla="*/ 172016 h 203251"/>
                <a:gd name="connsiteX5" fmla="*/ 280658 w 280658"/>
                <a:gd name="connsiteY5" fmla="*/ 162962 h 20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58" h="203251">
                  <a:moveTo>
                    <a:pt x="0" y="0"/>
                  </a:moveTo>
                  <a:cubicBezTo>
                    <a:pt x="9054" y="15089"/>
                    <a:pt x="23868" y="27981"/>
                    <a:pt x="27161" y="45267"/>
                  </a:cubicBezTo>
                  <a:cubicBezTo>
                    <a:pt x="36213" y="92792"/>
                    <a:pt x="-952" y="159151"/>
                    <a:pt x="36214" y="190123"/>
                  </a:cubicBezTo>
                  <a:cubicBezTo>
                    <a:pt x="75694" y="223023"/>
                    <a:pt x="138820" y="184087"/>
                    <a:pt x="190123" y="181069"/>
                  </a:cubicBezTo>
                  <a:cubicBezTo>
                    <a:pt x="199177" y="178051"/>
                    <a:pt x="207926" y="173888"/>
                    <a:pt x="217284" y="172016"/>
                  </a:cubicBezTo>
                  <a:cubicBezTo>
                    <a:pt x="238209" y="167831"/>
                    <a:pt x="280658" y="162962"/>
                    <a:pt x="280658" y="1629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橢圓形圖說文字 15"/>
          <p:cNvSpPr/>
          <p:nvPr/>
        </p:nvSpPr>
        <p:spPr>
          <a:xfrm>
            <a:off x="2834528" y="872595"/>
            <a:ext cx="4495800" cy="1042046"/>
          </a:xfrm>
          <a:prstGeom prst="wedgeEllipseCallout">
            <a:avLst>
              <a:gd name="adj1" fmla="val -53657"/>
              <a:gd name="adj2" fmla="val -44364"/>
            </a:avLst>
          </a:prstGeom>
          <a:solidFill>
            <a:schemeClr val="bg1"/>
          </a:solidFill>
          <a:ln>
            <a:solidFill>
              <a:srgbClr val="174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86828" y="116278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一點開會長這樣</a:t>
            </a:r>
          </a:p>
        </p:txBody>
      </p:sp>
    </p:spTree>
    <p:extLst>
      <p:ext uri="{BB962C8B-B14F-4D97-AF65-F5344CB8AC3E}">
        <p14:creationId xmlns:p14="http://schemas.microsoft.com/office/powerpoint/2010/main" val="214876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895600" y="1143000"/>
            <a:ext cx="6400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append()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從</a:t>
            </a:r>
            <a:r>
              <a:rPr lang="zh-TW" altLang="en-US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後面新增一個元素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34417"/>
              </p:ext>
            </p:extLst>
          </p:nvPr>
        </p:nvGraphicFramePr>
        <p:xfrm>
          <a:off x="1869281" y="2286000"/>
          <a:ext cx="84534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44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92439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[]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一個空的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"]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", "banana"]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", "banana", 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"]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", "banana", 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"]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15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51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707481" y="1371600"/>
            <a:ext cx="6777038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insert</a:t>
            </a: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(n, </a:t>
            </a:r>
            <a:r>
              <a:rPr lang="en-US" altLang="zh-TW" sz="2800" b="1" i="0" u="none" strike="noStrike" cap="none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val</a:t>
            </a: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：在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index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n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的地方插入</a:t>
            </a:r>
            <a:r>
              <a:rPr lang="en-US" altLang="zh-TW" sz="2800" b="1" i="0" u="none" strike="noStrike" cap="none" dirty="0" err="1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val</a:t>
            </a:r>
            <a:endParaRPr lang="zh-TW" altLang="en-US" sz="2800" b="1" i="0" u="none" strike="noStrike" cap="none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25201"/>
              </p:ext>
            </p:extLst>
          </p:nvPr>
        </p:nvGraphicFramePr>
        <p:xfrm>
          <a:off x="1945481" y="2609307"/>
          <a:ext cx="830103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1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fruits.insert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”banana"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["banana", 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"]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fruits.insert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(1,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”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["banana", 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","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"]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["banana", 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","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apple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"]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85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771650" y="1587125"/>
            <a:ext cx="86487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要改變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中的第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個元素的話，就用</a:t>
            </a:r>
            <a:r>
              <a:rPr lang="en-US" altLang="zh-TW" sz="2800" b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b="1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b="1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 = </a:t>
            </a:r>
            <a:r>
              <a:rPr lang="en-US" altLang="zh-TW" sz="2800" b="1" i="0" u="none" strike="noStrike" cap="none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ooo</a:t>
            </a:r>
            <a:endParaRPr lang="en-US" altLang="zh-TW" sz="2800" b="1" i="0" u="none" strike="noStrike" cap="none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9148"/>
              </p:ext>
            </p:extLst>
          </p:nvPr>
        </p:nvGraphicFramePr>
        <p:xfrm>
          <a:off x="1945481" y="2743200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096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135381" y="1355545"/>
            <a:ext cx="10218420" cy="105560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pop()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：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要刪除 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list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中第</a:t>
            </a:r>
            <a:r>
              <a:rPr lang="en-US" altLang="zh-TW" sz="2800" u="none" strike="noStrike" cap="none" dirty="0" err="1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i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個元素，可以用 </a:t>
            </a:r>
            <a:r>
              <a:rPr lang="en-US" altLang="zh-TW" sz="2800" u="none" strike="noStrike" cap="none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xxx.pop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lang="en-US" altLang="zh-TW" sz="28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lang="zh-TW" altLang="en-US" sz="2800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。</a:t>
            </a:r>
            <a:r>
              <a:rPr lang="zh-TW" altLang="en-US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若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括號</a:t>
            </a:r>
            <a:r>
              <a:rPr lang="en-US" altLang="zh-TW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</a:t>
            </a:r>
            <a:r>
              <a:rPr lang="en-US" altLang="zh-TW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 	  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中沒有放入任何數字，那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預設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是刪除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最後一個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元素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31187"/>
              </p:ext>
            </p:extLst>
          </p:nvPr>
        </p:nvGraphicFramePr>
        <p:xfrm>
          <a:off x="1945481" y="2686049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(0)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index == 0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["kiwi", "cherry"]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刪掉最後一個元素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["kiwi"]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758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54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057400" y="1483435"/>
            <a:ext cx="3733800" cy="38911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len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(xxx)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xxx.append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xxx.insert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sz="2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 = www</a:t>
            </a:r>
            <a:endParaRPr lang="en-US" altLang="zh-TW" sz="2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xxx.pop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629400" y="3657600"/>
            <a:ext cx="4495800" cy="715089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00950" y="1634551"/>
            <a:ext cx="23241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most important</a:t>
            </a:r>
            <a:endParaRPr lang="zh-TW" altLang="en-US" sz="2400" dirty="0"/>
          </a:p>
        </p:txBody>
      </p:sp>
      <p:sp>
        <p:nvSpPr>
          <p:cNvPr id="4" name="向下箭號 3"/>
          <p:cNvSpPr/>
          <p:nvPr/>
        </p:nvSpPr>
        <p:spPr>
          <a:xfrm>
            <a:off x="8686800" y="2358219"/>
            <a:ext cx="381000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2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d28f7bda6_1_0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76" name="Google Shape;976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g5d28f7bda6_1_0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79" name="Google Shape;979;g5d28f7bda6_1_0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g5d28f7bda6_1_0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g5d28f7bda6_1_0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982" name="Google Shape;982;g5d28f7bda6_1_0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5d28f7bda6_1_0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4" name="Google Shape;984;g5d28f7bda6_1_0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graphicFrame>
        <p:nvGraphicFramePr>
          <p:cNvPr id="986" name="Google Shape;986;g5d28f7bda6_1_0"/>
          <p:cNvGraphicFramePr/>
          <p:nvPr>
            <p:extLst>
              <p:ext uri="{D42A27DB-BD31-4B8C-83A1-F6EECF244321}">
                <p14:modId xmlns:p14="http://schemas.microsoft.com/office/powerpoint/2010/main" val="2542327026"/>
              </p:ext>
            </p:extLst>
          </p:nvPr>
        </p:nvGraphicFramePr>
        <p:xfrm>
          <a:off x="1945519" y="3810000"/>
          <a:ext cx="8301025" cy="17983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123</a:t>
                      </a: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altLang="zh-TW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目標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應該跟你們一樣目標是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NTUEE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7" name="Google Shape;987;g5d28f7bda6_1_0"/>
          <p:cNvSpPr txBox="1"/>
          <p:nvPr/>
        </p:nvSpPr>
        <p:spPr>
          <a:xfrm>
            <a:off x="6040582" y="519684"/>
            <a:ext cx="4495800" cy="646200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Lists start from </a:t>
            </a:r>
            <a:r>
              <a:rPr lang="en-US" sz="36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36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" name="Google Shape;1003;g5d28f7bda6_1_17"/>
          <p:cNvSpPr txBox="1"/>
          <p:nvPr/>
        </p:nvSpPr>
        <p:spPr>
          <a:xfrm>
            <a:off x="862982" y="1312200"/>
            <a:ext cx="104661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"R"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改成</a:t>
            </a:r>
            <a:r>
              <a:rPr lang="en-US" sz="2800" b="1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2800" b="1" dirty="0">
              <a:solidFill>
                <a:srgbClr val="3774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97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d28f7bda6_1_17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94" name="Google Shape;994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6" name="Google Shape;996;g5d28f7bda6_1_17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97" name="Google Shape;997;g5d28f7bda6_1_17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g5d28f7bda6_1_17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g5d28f7bda6_1_17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1000" name="Google Shape;1000;g5d28f7bda6_1_17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5d28f7bda6_1_17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2" name="Google Shape;1002;g5d28f7bda6_1_17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graphicFrame>
        <p:nvGraphicFramePr>
          <p:cNvPr id="1004" name="Google Shape;1004;g5d28f7bda6_1_17"/>
          <p:cNvGraphicFramePr/>
          <p:nvPr>
            <p:extLst>
              <p:ext uri="{D42A27DB-BD31-4B8C-83A1-F6EECF244321}">
                <p14:modId xmlns:p14="http://schemas.microsoft.com/office/powerpoint/2010/main" val="2213363183"/>
              </p:ext>
            </p:extLst>
          </p:nvPr>
        </p:nvGraphicFramePr>
        <p:xfrm>
          <a:off x="1945488" y="2209800"/>
          <a:ext cx="8301025" cy="3505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2800" b="0" u="none" strike="noStrike" cap="none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2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3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5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78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camp.append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"E"</a:t>
                      </a:r>
                      <a:r>
                        <a:rPr lang="en-US" sz="2800" b="0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print(camp)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154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39128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Loop</a:t>
            </a:r>
            <a:endParaRPr sz="72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23900" y="1758263"/>
            <a:ext cx="3200400" cy="3341475"/>
            <a:chOff x="628420" y="1506066"/>
            <a:chExt cx="3200400" cy="3341475"/>
          </a:xfrm>
          <a:solidFill>
            <a:srgbClr val="FFFFFF"/>
          </a:solidFill>
        </p:grpSpPr>
        <p:sp>
          <p:nvSpPr>
            <p:cNvPr id="5" name="圓形箭號 4"/>
            <p:cNvSpPr/>
            <p:nvPr/>
          </p:nvSpPr>
          <p:spPr>
            <a:xfrm>
              <a:off x="628420" y="1506066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箭號 17"/>
            <p:cNvSpPr/>
            <p:nvPr/>
          </p:nvSpPr>
          <p:spPr>
            <a:xfrm flipH="1" flipV="1">
              <a:off x="628420" y="1647141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3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58</a:t>
            </a:fld>
            <a:endParaRPr lang="en-US" altLang="zh-TW"/>
          </a:p>
        </p:txBody>
      </p:sp>
      <p:pic>
        <p:nvPicPr>
          <p:cNvPr id="16" name="Google Shape;5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562" y="1347609"/>
            <a:ext cx="5894875" cy="460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64;p35"/>
          <p:cNvSpPr txBox="1"/>
          <p:nvPr/>
        </p:nvSpPr>
        <p:spPr>
          <a:xfrm>
            <a:off x="7772400" y="872133"/>
            <a:ext cx="3646409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總之我們稱它為「迴圈</a:t>
            </a:r>
            <a:r>
              <a:rPr lang="en-US" sz="2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」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5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59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590800" y="1850315"/>
            <a:ext cx="41060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3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72;p36"/>
          <p:cNvSpPr txBox="1"/>
          <p:nvPr/>
        </p:nvSpPr>
        <p:spPr>
          <a:xfrm>
            <a:off x="3505200" y="3962400"/>
            <a:ext cx="5181600" cy="119177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用途</a:t>
            </a: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	</a:t>
            </a:r>
            <a:r>
              <a:rPr lang="en-US" sz="3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58143" y="938518"/>
            <a:ext cx="25146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我們有兩種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95400"/>
            <a:ext cx="7143750" cy="42862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400800" y="3276600"/>
            <a:ext cx="4343400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New File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創建新檔案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Open... 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開啟檔案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原本已存在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9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514104" y="4784311"/>
            <a:ext cx="3163792" cy="1055608"/>
          </a:xfrm>
          <a:prstGeom prst="roundRect">
            <a:avLst>
              <a:gd name="adj" fmla="val 16667"/>
            </a:avLst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</a:p>
        </p:txBody>
      </p:sp>
      <p:sp>
        <p:nvSpPr>
          <p:cNvPr id="26" name="矩形 25"/>
          <p:cNvSpPr/>
          <p:nvPr/>
        </p:nvSpPr>
        <p:spPr>
          <a:xfrm>
            <a:off x="3893127" y="428128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311763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0"/>
            <a:ext cx="4191000" cy="43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60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676401" y="1371798"/>
            <a:ext cx="6705600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當設定的</a:t>
            </a:r>
            <a:r>
              <a:rPr lang="en-US" sz="2800" b="1" dirty="0" err="1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條件</a:t>
            </a: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被滿足時，程式會一直執行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0748"/>
              </p:ext>
            </p:extLst>
          </p:nvPr>
        </p:nvGraphicFramePr>
        <p:xfrm>
          <a:off x="4171950" y="3276600"/>
          <a:ext cx="3848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判斷條件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483555" y="4284974"/>
            <a:ext cx="2432097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7162800" y="3222682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2273165">
            <a:off x="7594448" y="3733201"/>
            <a:ext cx="877647" cy="250882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61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72405"/>
              </p:ext>
            </p:extLst>
          </p:nvPr>
        </p:nvGraphicFramePr>
        <p:xfrm>
          <a:off x="1905000" y="18288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&lt;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當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x&gt;=5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時，會跳出迴圈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366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62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63551"/>
              </p:ext>
            </p:extLst>
          </p:nvPr>
        </p:nvGraphicFramePr>
        <p:xfrm>
          <a:off x="1905000" y="1250479"/>
          <a:ext cx="8382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你也可以這樣寫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True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條件永遠成立，就是一直執行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&gt;=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跳出條件加在這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break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 #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break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表示跳出迴圈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455112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863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3950190" y="4608659"/>
            <a:ext cx="2450610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迴圈內要縮排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</a:p>
        </p:txBody>
      </p:sp>
      <p:sp>
        <p:nvSpPr>
          <p:cNvPr id="26" name="矩形 25"/>
          <p:cNvSpPr/>
          <p:nvPr/>
        </p:nvSpPr>
        <p:spPr>
          <a:xfrm>
            <a:off x="3868446" y="411736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961076" y="4145517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52795"/>
            <a:ext cx="4191000" cy="409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63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562100" y="1216122"/>
            <a:ext cx="7810500" cy="1532290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對一個</a:t>
            </a:r>
            <a:r>
              <a:rPr lang="zh-TW" altLang="en-US" sz="2800" b="1" dirty="0">
                <a:solidFill>
                  <a:srgbClr val="407BA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範圍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執行同一段程式。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這個範圍可以是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list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string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、或是一個數字區間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5290"/>
              </p:ext>
            </p:extLst>
          </p:nvPr>
        </p:nvGraphicFramePr>
        <p:xfrm>
          <a:off x="3638550" y="3177167"/>
          <a:ext cx="49149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範圍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684917" y="4371564"/>
            <a:ext cx="237959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6930537" y="3122831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1888309">
            <a:off x="7412419" y="3797083"/>
            <a:ext cx="1227028" cy="27419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64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2652"/>
              </p:ext>
            </p:extLst>
          </p:nvPr>
        </p:nvGraphicFramePr>
        <p:xfrm>
          <a:off x="1905000" y="1828800"/>
          <a:ext cx="838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[0, 1,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2, 3, 4]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是一個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881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65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93685"/>
              </p:ext>
            </p:extLst>
          </p:nvPr>
        </p:nvGraphicFramePr>
        <p:xfrm>
          <a:off x="1905000" y="1695672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用一段數字區間作範圍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</a:t>
                      </a:r>
                    </a:p>
                    <a:p>
                      <a:pPr lvl="0"/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的動作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range(5)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即從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數到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的範圍，但不包含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即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0,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1,2,3,4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385608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509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66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286000" y="2209800"/>
            <a:ext cx="86372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 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加條件</a:t>
            </a:r>
          </a:p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用於範圍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286000" y="1201050"/>
            <a:ext cx="7772400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loop</a:t>
            </a:r>
            <a:r>
              <a:rPr lang="zh-TW" altLang="en-US" sz="3600" dirty="0"/>
              <a:t>：</a:t>
            </a:r>
            <a:r>
              <a:rPr lang="en-US" altLang="zh-TW" sz="36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</a:t>
            </a:r>
            <a:r>
              <a:rPr lang="en-US" altLang="zh-TW" sz="3600" dirty="0" err="1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altLang="zh-TW" sz="36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Google Shape;628;p43"/>
          <p:cNvSpPr txBox="1"/>
          <p:nvPr/>
        </p:nvSpPr>
        <p:spPr>
          <a:xfrm>
            <a:off x="4392373" y="4267200"/>
            <a:ext cx="3559653" cy="64694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想怎麼寫就怎麼寫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67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947057" y="1640383"/>
            <a:ext cx="10313669" cy="180474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德國著名數學家高斯幼年時代聰明過人，上學時，有一天老師出了一道題讓同學們計算：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老師出完題後，全班同學都在埋頭計算，幸好小高斯是個</a:t>
            </a:r>
            <a:r>
              <a:rPr lang="en-US" altLang="zh-TW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，打了幾行程式，就能解出這道難題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41491" y="4202431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總之就是叫你算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加到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啦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27011" y="2209680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＝？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2269" y="5410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如果覺得太簡單，就用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都寫寫看。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如果還是太簡單，就教教你隔壁的吧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989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68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2985"/>
              </p:ext>
            </p:extLst>
          </p:nvPr>
        </p:nvGraphicFramePr>
        <p:xfrm>
          <a:off x="1945482" y="3870960"/>
          <a:ext cx="8301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 </a:t>
                      </a:r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range(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或是寫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range(101)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+1)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673"/>
              </p:ext>
            </p:extLst>
          </p:nvPr>
        </p:nvGraphicFramePr>
        <p:xfrm>
          <a:off x="1945482" y="1082040"/>
          <a:ext cx="83010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lang="fr-FR" altLang="zh-TW" sz="28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&lt;=</a:t>
                      </a:r>
                      <a:r>
                        <a:rPr lang="zh-TW" altLang="en-US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046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781800" y="2868590"/>
            <a:ext cx="4419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7200" b="1" kern="0" spc="24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  <a:endParaRPr lang="en-US" altLang="zh-TW" sz="4800" b="1" kern="0" spc="240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321005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b="1" dirty="0" err="1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</a:t>
            </a:r>
            <a:r>
              <a:rPr lang="en-US" altLang="zh-TW" sz="138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endParaRPr lang="zh-TW" altLang="en-US" sz="138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34" y="1371600"/>
            <a:ext cx="7874132" cy="333296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210050" y="4822388"/>
            <a:ext cx="3771900" cy="1328023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New File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會跳出一個空白視窗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裡面即是你打程式的地方</a:t>
            </a:r>
          </a:p>
        </p:txBody>
      </p:sp>
    </p:spTree>
    <p:extLst>
      <p:ext uri="{BB962C8B-B14F-4D97-AF65-F5344CB8AC3E}">
        <p14:creationId xmlns:p14="http://schemas.microsoft.com/office/powerpoint/2010/main" val="3784080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70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print(x, y</a:t>
            </a:r>
            <a:r>
              <a:rPr lang="en-US" altLang="zh-TW" sz="32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math.log10(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3276600" y="1369284"/>
            <a:ext cx="4602530" cy="592503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前面出現過的</a:t>
            </a:r>
            <a:r>
              <a:rPr lang="en-US" altLang="zh-TW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function：</a:t>
            </a:r>
          </a:p>
        </p:txBody>
      </p:sp>
    </p:spTree>
    <p:extLst>
      <p:ext uri="{BB962C8B-B14F-4D97-AF65-F5344CB8AC3E}">
        <p14:creationId xmlns:p14="http://schemas.microsoft.com/office/powerpoint/2010/main" val="3416872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71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print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x</a:t>
            </a:r>
            <a:r>
              <a:rPr lang="en-US" sz="3200" kern="0" dirty="0">
                <a:solidFill>
                  <a:srgbClr val="00B05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y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math.log10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3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1303620"/>
            <a:ext cx="708660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altLang="zh-TW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function</a:t>
            </a:r>
            <a:r>
              <a:rPr lang="zh-TW" altLang="en-US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名字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( 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用</a:t>
            </a:r>
            <a:r>
              <a:rPr lang="zh-TW" altLang="en-US" sz="3200" b="1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逗號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分隔的</a:t>
            </a:r>
            <a:r>
              <a:rPr lang="zh-TW" altLang="en-US" sz="3200" b="1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參數</a:t>
            </a:r>
            <a:r>
              <a:rPr lang="zh-TW" altLang="en-US" sz="3200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 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)</a:t>
            </a:r>
            <a:endParaRPr lang="zh-TW" altLang="en-US" sz="3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0241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72</a:t>
            </a:fld>
            <a:endParaRPr lang="en-US" altLang="zh-TW"/>
          </a:p>
        </p:txBody>
      </p:sp>
      <p:sp>
        <p:nvSpPr>
          <p:cNvPr id="41" name="Google Shape;696;p50"/>
          <p:cNvSpPr txBox="1">
            <a:spLocks/>
          </p:cNvSpPr>
          <p:nvPr/>
        </p:nvSpPr>
        <p:spPr>
          <a:xfrm>
            <a:off x="1245305" y="1066799"/>
            <a:ext cx="10031475" cy="5551169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根據傳入的資料做某些事，回傳某個東西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(25)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len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("123")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8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endParaRPr lang="en-US" altLang="zh-TW" sz="28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先做完</a:t>
            </a:r>
            <a:r>
              <a:rPr 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要做的事，再把結果填到呼叫的位置</a:t>
            </a:r>
          </a:p>
        </p:txBody>
      </p:sp>
      <p:grpSp>
        <p:nvGrpSpPr>
          <p:cNvPr id="42" name="Google Shape;697;p50"/>
          <p:cNvGrpSpPr/>
          <p:nvPr/>
        </p:nvGrpSpPr>
        <p:grpSpPr>
          <a:xfrm>
            <a:off x="3242818" y="4372902"/>
            <a:ext cx="6113778" cy="1313059"/>
            <a:chOff x="347" y="621507"/>
            <a:chExt cx="6113778" cy="1313059"/>
          </a:xfrm>
        </p:grpSpPr>
        <p:sp>
          <p:nvSpPr>
            <p:cNvPr id="43" name="Google Shape;698;p50"/>
            <p:cNvSpPr/>
            <p:nvPr/>
          </p:nvSpPr>
          <p:spPr>
            <a:xfrm>
              <a:off x="347" y="734325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/>
            <p:cNvSpPr txBox="1"/>
            <p:nvPr/>
          </p:nvSpPr>
          <p:spPr>
            <a:xfrm>
              <a:off x="347" y="893574"/>
              <a:ext cx="108740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"123"</a:t>
              </a:r>
              <a:endParaRPr sz="24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00;p50"/>
            <p:cNvSpPr/>
            <p:nvPr/>
          </p:nvSpPr>
          <p:spPr>
            <a:xfrm>
              <a:off x="1306600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1;p50"/>
            <p:cNvSpPr txBox="1"/>
            <p:nvPr/>
          </p:nvSpPr>
          <p:spPr>
            <a:xfrm>
              <a:off x="1306600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02;p50"/>
            <p:cNvSpPr/>
            <p:nvPr/>
          </p:nvSpPr>
          <p:spPr>
            <a:xfrm>
              <a:off x="1963129" y="621507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3;p50"/>
            <p:cNvSpPr txBox="1"/>
            <p:nvPr/>
          </p:nvSpPr>
          <p:spPr>
            <a:xfrm>
              <a:off x="2001587" y="659965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len</a:t>
              </a:r>
              <a:endParaRPr sz="2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04;p50"/>
            <p:cNvSpPr/>
            <p:nvPr/>
          </p:nvSpPr>
          <p:spPr>
            <a:xfrm>
              <a:off x="4370405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5;p50"/>
            <p:cNvSpPr txBox="1"/>
            <p:nvPr/>
          </p:nvSpPr>
          <p:spPr>
            <a:xfrm>
              <a:off x="4370405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06;p50"/>
            <p:cNvSpPr/>
            <p:nvPr/>
          </p:nvSpPr>
          <p:spPr>
            <a:xfrm>
              <a:off x="5026934" y="734325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;p50"/>
            <p:cNvSpPr txBox="1"/>
            <p:nvPr/>
          </p:nvSpPr>
          <p:spPr>
            <a:xfrm>
              <a:off x="5186149" y="893574"/>
              <a:ext cx="7689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3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708;p50"/>
          <p:cNvGrpSpPr/>
          <p:nvPr/>
        </p:nvGrpSpPr>
        <p:grpSpPr>
          <a:xfrm>
            <a:off x="3242818" y="2286806"/>
            <a:ext cx="6113778" cy="1313059"/>
            <a:chOff x="347" y="1096454"/>
            <a:chExt cx="6113778" cy="1313059"/>
          </a:xfrm>
        </p:grpSpPr>
        <p:sp>
          <p:nvSpPr>
            <p:cNvPr id="54" name="Google Shape;709;p50"/>
            <p:cNvSpPr/>
            <p:nvPr/>
          </p:nvSpPr>
          <p:spPr>
            <a:xfrm>
              <a:off x="347" y="1209272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0;p50"/>
            <p:cNvSpPr txBox="1"/>
            <p:nvPr/>
          </p:nvSpPr>
          <p:spPr>
            <a:xfrm>
              <a:off x="159594" y="1368521"/>
              <a:ext cx="768915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25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11;p50"/>
            <p:cNvSpPr/>
            <p:nvPr/>
          </p:nvSpPr>
          <p:spPr>
            <a:xfrm>
              <a:off x="1306600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2;p50"/>
            <p:cNvSpPr txBox="1"/>
            <p:nvPr/>
          </p:nvSpPr>
          <p:spPr>
            <a:xfrm>
              <a:off x="1306600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13;p50"/>
            <p:cNvSpPr/>
            <p:nvPr/>
          </p:nvSpPr>
          <p:spPr>
            <a:xfrm>
              <a:off x="1963129" y="1096454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4;p50"/>
            <p:cNvSpPr txBox="1"/>
            <p:nvPr/>
          </p:nvSpPr>
          <p:spPr>
            <a:xfrm>
              <a:off x="1956734" y="1134911"/>
              <a:ext cx="2281428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math.sqrt</a:t>
              </a:r>
              <a:endParaRPr sz="3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5;p50"/>
            <p:cNvSpPr/>
            <p:nvPr/>
          </p:nvSpPr>
          <p:spPr>
            <a:xfrm>
              <a:off x="4370405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6;p50"/>
            <p:cNvSpPr txBox="1"/>
            <p:nvPr/>
          </p:nvSpPr>
          <p:spPr>
            <a:xfrm>
              <a:off x="4370405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7;p50"/>
            <p:cNvSpPr/>
            <p:nvPr/>
          </p:nvSpPr>
          <p:spPr>
            <a:xfrm>
              <a:off x="5026934" y="1209272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8;p50"/>
            <p:cNvSpPr txBox="1"/>
            <p:nvPr/>
          </p:nvSpPr>
          <p:spPr>
            <a:xfrm>
              <a:off x="5026934" y="1368521"/>
              <a:ext cx="108719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5.0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82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73</a:t>
            </a:fld>
            <a:endParaRPr lang="en-US" altLang="zh-TW"/>
          </a:p>
        </p:txBody>
      </p:sp>
      <p:sp>
        <p:nvSpPr>
          <p:cNvPr id="35" name="Google Shape;727;p51"/>
          <p:cNvSpPr txBox="1"/>
          <p:nvPr/>
        </p:nvSpPr>
        <p:spPr>
          <a:xfrm>
            <a:off x="4338782" y="3228787"/>
            <a:ext cx="441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3886200" y="3422599"/>
            <a:ext cx="452582" cy="267854"/>
          </a:xfrm>
          <a:prstGeom prst="rightArrow">
            <a:avLst>
              <a:gd name="adj1" fmla="val 50000"/>
              <a:gd name="adj2" fmla="val 844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7" name="Google Shape;736;p52"/>
          <p:cNvSpPr txBox="1"/>
          <p:nvPr/>
        </p:nvSpPr>
        <p:spPr>
          <a:xfrm>
            <a:off x="4335537" y="3687210"/>
            <a:ext cx="3149601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5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0104 0.0629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74</a:t>
            </a:fld>
            <a:endParaRPr lang="en-US" altLang="zh-TW"/>
          </a:p>
        </p:txBody>
      </p:sp>
      <p:sp>
        <p:nvSpPr>
          <p:cNvPr id="15" name="Google Shape;727;p51"/>
          <p:cNvSpPr txBox="1"/>
          <p:nvPr/>
        </p:nvSpPr>
        <p:spPr>
          <a:xfrm>
            <a:off x="2970427" y="2772697"/>
            <a:ext cx="816525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 /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514600" y="2966600"/>
            <a:ext cx="452582" cy="267854"/>
          </a:xfrm>
          <a:prstGeom prst="rightArrow">
            <a:avLst>
              <a:gd name="adj1" fmla="val 50000"/>
              <a:gd name="adj2" fmla="val 810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Google Shape;736;p52"/>
          <p:cNvSpPr txBox="1"/>
          <p:nvPr/>
        </p:nvSpPr>
        <p:spPr>
          <a:xfrm>
            <a:off x="2967181" y="368601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2.0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6;p52"/>
          <p:cNvSpPr txBox="1"/>
          <p:nvPr/>
        </p:nvSpPr>
        <p:spPr>
          <a:xfrm>
            <a:off x="2967182" y="414654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2.5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6;p52"/>
          <p:cNvSpPr txBox="1"/>
          <p:nvPr/>
        </p:nvSpPr>
        <p:spPr>
          <a:xfrm>
            <a:off x="2967182" y="3233227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962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52 0.0685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3241 L 0.00052 0.199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6" grpId="2" animBg="1"/>
      <p:bldP spid="17" grpId="0"/>
      <p:bldP spid="17" grpId="1"/>
      <p:bldP spid="18" grpId="0"/>
      <p:bldP spid="19" grpId="0"/>
      <p:bldP spid="19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19300" y="896874"/>
            <a:ext cx="1600200" cy="653484"/>
            <a:chOff x="2019300" y="896874"/>
            <a:chExt cx="1600200" cy="653484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2362200" y="896874"/>
              <a:ext cx="457200" cy="246126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819400" y="903208"/>
              <a:ext cx="452581" cy="239792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19300" y="118102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E37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複雜一點點的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828800" y="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75</a:t>
            </a:fld>
            <a:endParaRPr lang="en-US" altLang="zh-TW"/>
          </a:p>
        </p:txBody>
      </p:sp>
      <p:sp>
        <p:nvSpPr>
          <p:cNvPr id="23" name="Google Shape;727;p51"/>
          <p:cNvSpPr txBox="1"/>
          <p:nvPr/>
        </p:nvSpPr>
        <p:spPr>
          <a:xfrm>
            <a:off x="3275227" y="3002961"/>
            <a:ext cx="7549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[sum([1, 2]), len("1234")]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819400" y="3196864"/>
            <a:ext cx="452582" cy="267854"/>
          </a:xfrm>
          <a:prstGeom prst="rightArrow">
            <a:avLst>
              <a:gd name="adj1" fmla="val 50000"/>
              <a:gd name="adj2" fmla="val 879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Google Shape;736;p52"/>
          <p:cNvSpPr txBox="1"/>
          <p:nvPr/>
        </p:nvSpPr>
        <p:spPr>
          <a:xfrm>
            <a:off x="3271981" y="3916278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4]</a:t>
            </a:r>
          </a:p>
        </p:txBody>
      </p:sp>
      <p:sp>
        <p:nvSpPr>
          <p:cNvPr id="26" name="Google Shape;736;p52"/>
          <p:cNvSpPr txBox="1"/>
          <p:nvPr/>
        </p:nvSpPr>
        <p:spPr>
          <a:xfrm>
            <a:off x="3271982" y="3463491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len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("1234")]</a:t>
            </a:r>
          </a:p>
        </p:txBody>
      </p:sp>
    </p:spTree>
    <p:extLst>
      <p:ext uri="{BB962C8B-B14F-4D97-AF65-F5344CB8AC3E}">
        <p14:creationId xmlns:p14="http://schemas.microsoft.com/office/powerpoint/2010/main" val="35064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0052 0.0685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/>
      <p:bldP spid="26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76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3082636" y="3940095"/>
            <a:ext cx="3163792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082636" y="3505200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844"/>
              </p:ext>
            </p:extLst>
          </p:nvPr>
        </p:nvGraphicFramePr>
        <p:xfrm>
          <a:off x="2628900" y="2119596"/>
          <a:ext cx="693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 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function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名稱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2):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n-U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9829800" y="2119596"/>
            <a:ext cx="206883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冒號記得要打</a:t>
            </a:r>
          </a:p>
        </p:txBody>
      </p:sp>
      <p:sp>
        <p:nvSpPr>
          <p:cNvPr id="24" name="框架 23"/>
          <p:cNvSpPr/>
          <p:nvPr/>
        </p:nvSpPr>
        <p:spPr>
          <a:xfrm>
            <a:off x="8571034" y="2057307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20000" y="4345786"/>
            <a:ext cx="3352800" cy="715231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參數要幾個都可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左箭號 2"/>
          <p:cNvSpPr/>
          <p:nvPr/>
        </p:nvSpPr>
        <p:spPr>
          <a:xfrm>
            <a:off x="8981447" y="2324489"/>
            <a:ext cx="609600" cy="1524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77</a:t>
            </a:fld>
            <a:endParaRPr lang="en-US" altLang="zh-TW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8301"/>
              </p:ext>
            </p:extLst>
          </p:nvPr>
        </p:nvGraphicFramePr>
        <p:xfrm>
          <a:off x="2628900" y="1143000"/>
          <a:ext cx="6934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</a:t>
                      </a:r>
                    </a:p>
                    <a:p>
                      <a:pPr lvl="0"/>
                      <a:r>
                        <a:rPr lang="en-US" altLang="zh-TW" sz="2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summation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=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0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for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number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+= number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</a:t>
                      </a:r>
                    </a:p>
                    <a:p>
                      <a:pPr lvl="0"/>
                      <a:endParaRPr lang="en-US" altLang="zh-TW" sz="2400" b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summation([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圓角矩形 2"/>
          <p:cNvSpPr/>
          <p:nvPr/>
        </p:nvSpPr>
        <p:spPr>
          <a:xfrm>
            <a:off x="609600" y="5624636"/>
            <a:ext cx="5334000" cy="469916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</a:pPr>
            <a:r>
              <a:rPr lang="en-US" altLang="zh-TW" sz="24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function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呼叫完會被換成什麼</a:t>
            </a:r>
          </a:p>
        </p:txBody>
      </p:sp>
      <p:grpSp>
        <p:nvGrpSpPr>
          <p:cNvPr id="25" name="Google Shape;820;p61"/>
          <p:cNvGrpSpPr/>
          <p:nvPr/>
        </p:nvGrpSpPr>
        <p:grpSpPr>
          <a:xfrm>
            <a:off x="5600342" y="4311577"/>
            <a:ext cx="6152236" cy="1313059"/>
            <a:chOff x="-38111" y="327619"/>
            <a:chExt cx="6152236" cy="1313059"/>
          </a:xfrm>
        </p:grpSpPr>
        <p:sp>
          <p:nvSpPr>
            <p:cNvPr id="26" name="Google Shape;821;p61"/>
            <p:cNvSpPr/>
            <p:nvPr/>
          </p:nvSpPr>
          <p:spPr>
            <a:xfrm>
              <a:off x="347" y="440437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2;p61"/>
            <p:cNvSpPr txBox="1"/>
            <p:nvPr/>
          </p:nvSpPr>
          <p:spPr>
            <a:xfrm>
              <a:off x="-38111" y="599686"/>
              <a:ext cx="120552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[1,2,3]</a:t>
              </a:r>
              <a:endParaRPr sz="20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23;p61"/>
            <p:cNvSpPr/>
            <p:nvPr/>
          </p:nvSpPr>
          <p:spPr>
            <a:xfrm>
              <a:off x="1306600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;p61"/>
            <p:cNvSpPr txBox="1"/>
            <p:nvPr/>
          </p:nvSpPr>
          <p:spPr>
            <a:xfrm>
              <a:off x="1306600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25;p61"/>
            <p:cNvSpPr/>
            <p:nvPr/>
          </p:nvSpPr>
          <p:spPr>
            <a:xfrm>
              <a:off x="1963129" y="327619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6;p61"/>
            <p:cNvSpPr txBox="1"/>
            <p:nvPr/>
          </p:nvSpPr>
          <p:spPr>
            <a:xfrm>
              <a:off x="2001587" y="366077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summation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27;p61"/>
            <p:cNvSpPr/>
            <p:nvPr/>
          </p:nvSpPr>
          <p:spPr>
            <a:xfrm>
              <a:off x="4370405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8;p61"/>
            <p:cNvSpPr txBox="1"/>
            <p:nvPr/>
          </p:nvSpPr>
          <p:spPr>
            <a:xfrm>
              <a:off x="4370405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29;p61"/>
            <p:cNvSpPr/>
            <p:nvPr/>
          </p:nvSpPr>
          <p:spPr>
            <a:xfrm>
              <a:off x="5026934" y="440437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;p61"/>
            <p:cNvSpPr txBox="1"/>
            <p:nvPr/>
          </p:nvSpPr>
          <p:spPr>
            <a:xfrm>
              <a:off x="5186149" y="599686"/>
              <a:ext cx="76876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6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733CA5-F89D-0A4A-BF42-388D8295E9B9}"/>
              </a:ext>
            </a:extLst>
          </p:cNvPr>
          <p:cNvSpPr txBox="1"/>
          <p:nvPr/>
        </p:nvSpPr>
        <p:spPr>
          <a:xfrm>
            <a:off x="3200400" y="1524000"/>
            <a:ext cx="4724400" cy="1905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AFC83B3E-C32B-8D4A-B9FC-A622FF0E6C6B}"/>
              </a:ext>
            </a:extLst>
          </p:cNvPr>
          <p:cNvSpPr/>
          <p:nvPr/>
        </p:nvSpPr>
        <p:spPr>
          <a:xfrm>
            <a:off x="9251772" y="673084"/>
            <a:ext cx="2341591" cy="469916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function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的範圍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  <p:sp>
        <p:nvSpPr>
          <p:cNvPr id="4" name="向左箭號 3">
            <a:extLst>
              <a:ext uri="{FF2B5EF4-FFF2-40B4-BE49-F238E27FC236}">
                <a16:creationId xmlns:a16="http://schemas.microsoft.com/office/drawing/2014/main" id="{41FAA31C-9BF6-ED48-91C5-575B69D6F066}"/>
              </a:ext>
            </a:extLst>
          </p:cNvPr>
          <p:cNvSpPr/>
          <p:nvPr/>
        </p:nvSpPr>
        <p:spPr>
          <a:xfrm rot="19452467">
            <a:off x="8314797" y="1164771"/>
            <a:ext cx="762000" cy="304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714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78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2656313" y="1012657"/>
            <a:ext cx="6879373" cy="1444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loop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的練習中，我們做過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加到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現在我們來練習寫一個找零錢的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900150" y="2907384"/>
            <a:ext cx="8578133" cy="1313059"/>
            <a:chOff x="1832838" y="2994217"/>
            <a:chExt cx="8578133" cy="1313059"/>
          </a:xfrm>
        </p:grpSpPr>
        <p:grpSp>
          <p:nvGrpSpPr>
            <p:cNvPr id="15" name="Google Shape;708;p50"/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18" name="Google Shape;711;p50"/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2;p50"/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13;p50"/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4;p50"/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15;p50"/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6;p50"/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1832838" y="338913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任意正整數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525776" y="3350678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的找零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5082051" y="4751891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convert(N):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xxx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</a:rPr>
              <a:t>ooo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return www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7010400" y="4482422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7626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79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9967"/>
              </p:ext>
            </p:extLst>
          </p:nvPr>
        </p:nvGraphicFramePr>
        <p:xfrm>
          <a:off x="2770686" y="508798"/>
          <a:ext cx="70104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7969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1011121314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2800" b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convert(</a:t>
                      </a:r>
                      <a:r>
                        <a:rPr lang="en" altLang="zh-TW" sz="2800" b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num_50 = 0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num_10 = 0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num_5 = 0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num_1 = 0</a:t>
                      </a:r>
                    </a:p>
                    <a:p>
                      <a:b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TW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### TODO:</a:t>
                      </a:r>
                    </a:p>
                    <a:p>
                      <a:br>
                        <a:rPr lang="en" altLang="zh-TW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TW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###</a:t>
                      </a:r>
                    </a:p>
                    <a:p>
                      <a:b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f"50: {num_50}"</a:t>
                      </a: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f"10: {num_10}"</a:t>
                      </a: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f"5: {num_5}"</a:t>
                      </a: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f"1: {num_1}"</a:t>
                      </a: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/>
          <p:cNvSpPr txBox="1"/>
          <p:nvPr/>
        </p:nvSpPr>
        <p:spPr>
          <a:xfrm>
            <a:off x="4273278" y="5605996"/>
            <a:ext cx="3645442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打完程式後記得存檔喔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!!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669381" y="1021171"/>
            <a:ext cx="6853237" cy="4295082"/>
            <a:chOff x="2590800" y="894566"/>
            <a:chExt cx="6853237" cy="429508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894566"/>
              <a:ext cx="6853237" cy="429508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267200" y="1828800"/>
              <a:ext cx="4460082" cy="1279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728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80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50068"/>
              </p:ext>
            </p:extLst>
          </p:nvPr>
        </p:nvGraphicFramePr>
        <p:xfrm>
          <a:off x="2590800" y="609600"/>
          <a:ext cx="7010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7969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10111213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### TODO: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num_50 = N // 50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= N % 50</a:t>
                      </a:r>
                    </a:p>
                    <a:p>
                      <a:b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num_10 = N // 10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= N % 10</a:t>
                      </a:r>
                    </a:p>
                    <a:p>
                      <a:b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num_5 = N // 5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= N % 5</a:t>
                      </a:r>
                    </a:p>
                    <a:p>
                      <a:b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num_1 = N // 1</a:t>
                      </a:r>
                    </a:p>
                    <a:p>
                      <a:r>
                        <a:rPr lang="en" altLang="zh-TW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= N % 1</a:t>
                      </a:r>
                      <a:br>
                        <a:rPr lang="en" altLang="zh-TW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TW" sz="2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9557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Array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4800" y="1851645"/>
            <a:ext cx="40386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[[ ]]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What is an Array 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82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11048"/>
              </p:ext>
            </p:extLst>
          </p:nvPr>
        </p:nvGraphicFramePr>
        <p:xfrm>
          <a:off x="2504440" y="2743200"/>
          <a:ext cx="7010400" cy="230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716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304865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List1 = [1, 2, </a:t>
                      </a:r>
                      <a:r>
                        <a:rPr lang="en-U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“a”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含不一樣資料型態</a:t>
                      </a:r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List2 = [1, 2, 3]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一樣資料型態</a:t>
                      </a:r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057400" y="1231054"/>
            <a:ext cx="807720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 cap="rnd">
            <a:noFill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Array :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很像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List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的東西，但每項資料型態需一樣</a:t>
            </a: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Creating an Array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83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26864"/>
              </p:ext>
            </p:extLst>
          </p:nvPr>
        </p:nvGraphicFramePr>
        <p:xfrm>
          <a:off x="2590798" y="2929824"/>
          <a:ext cx="7010400" cy="314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716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14716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List1 = [1, 2, 3]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這是一個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Array1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(List1)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這是一個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array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56478" y="1058447"/>
            <a:ext cx="6679037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NumPy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模組：</a:t>
            </a:r>
            <a:r>
              <a:rPr lang="en-US" altLang="zh-TW" sz="2800" dirty="0">
                <a:solidFill>
                  <a:srgbClr val="7030A0"/>
                </a:solidFill>
                <a:latin typeface="Consolas" pitchFamily="49" charset="0"/>
                <a:ea typeface="標楷體" pitchFamily="65" charset="-120"/>
                <a:cs typeface="Consolas" pitchFamily="49" charset="0"/>
              </a:rPr>
              <a:t>import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 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numpy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 </a:t>
            </a:r>
            <a:r>
              <a:rPr lang="en-US" altLang="zh-TW" sz="2800" dirty="0">
                <a:solidFill>
                  <a:srgbClr val="7030A0"/>
                </a:solidFill>
                <a:latin typeface="Consolas" pitchFamily="49" charset="0"/>
                <a:ea typeface="標楷體" pitchFamily="65" charset="-120"/>
                <a:cs typeface="Consolas" pitchFamily="49" charset="0"/>
              </a:rPr>
              <a:t>as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 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np</a:t>
            </a:r>
            <a:endParaRPr lang="zh-TW" altLang="en-US" sz="28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24097" y="1933034"/>
            <a:ext cx="6143801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創建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Array</a:t>
            </a:r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：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np.array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onsolas" pitchFamily="49" charset="0"/>
              </a:rPr>
              <a:t>這裡放</a:t>
            </a:r>
            <a:r>
              <a:rPr lang="en-US" altLang="zh-TW" sz="2800" dirty="0">
                <a:solidFill>
                  <a:srgbClr val="FF0000"/>
                </a:solidFill>
                <a:latin typeface="Consolas" pitchFamily="49" charset="0"/>
                <a:ea typeface="標楷體" pitchFamily="65" charset="-120"/>
                <a:cs typeface="Consolas" pitchFamily="49" charset="0"/>
              </a:rPr>
              <a:t>List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)</a:t>
            </a:r>
            <a:endParaRPr lang="zh-TW" altLang="en-US" sz="28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的性質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84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377018" y="1141376"/>
            <a:ext cx="5924046" cy="578882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取得</a:t>
            </a:r>
            <a:r>
              <a:rPr lang="en-US" altLang="zh-TW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Array</a:t>
            </a:r>
            <a:r>
              <a:rPr lang="zh-TW" altLang="en-US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中元素的方法和</a:t>
            </a:r>
            <a:r>
              <a:rPr lang="en-US" altLang="zh-TW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List</a:t>
            </a:r>
            <a:r>
              <a:rPr lang="zh-TW" altLang="en-US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一樣</a:t>
            </a:r>
            <a:endParaRPr lang="en-US" altLang="zh-TW" sz="2800" i="0" u="none" strike="noStrike" cap="none" dirty="0">
              <a:solidFill>
                <a:schemeClr val="accent6"/>
              </a:solidFill>
              <a:latin typeface="Consolas" pitchFamily="49" charset="0"/>
              <a:ea typeface="Microsoft JhengHei" panose="020B0604030504040204" pitchFamily="34" charset="-120"/>
              <a:cs typeface="Consolas" pitchFamily="49" charset="0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88385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Array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3 4 5 6 7 8 9 10 11 12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3614809" y="2406057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638800" y="2406057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Array[5]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AA25954-53E2-5C4C-AC17-72CC44396638}"/>
              </a:ext>
            </a:extLst>
          </p:cNvPr>
          <p:cNvGrpSpPr/>
          <p:nvPr/>
        </p:nvGrpSpPr>
        <p:grpSpPr>
          <a:xfrm>
            <a:off x="8469830" y="4752539"/>
            <a:ext cx="1195939" cy="964085"/>
            <a:chOff x="8469830" y="4752539"/>
            <a:chExt cx="1195939" cy="964085"/>
          </a:xfrm>
        </p:grpSpPr>
        <p:sp>
          <p:nvSpPr>
            <p:cNvPr id="34" name="文字方塊 33"/>
            <p:cNvSpPr txBox="1"/>
            <p:nvPr/>
          </p:nvSpPr>
          <p:spPr>
            <a:xfrm>
              <a:off x="8469830" y="5254959"/>
              <a:ext cx="1195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Array[-1]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rot="10800000" flipV="1">
              <a:off x="8947752" y="4752539"/>
              <a:ext cx="24009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4006215" y="5981890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6198716-B195-624F-A1BA-30C33E6B6C2F}"/>
              </a:ext>
            </a:extLst>
          </p:cNvPr>
          <p:cNvCxnSpPr/>
          <p:nvPr/>
        </p:nvCxnSpPr>
        <p:spPr>
          <a:xfrm>
            <a:off x="9067800" y="3894629"/>
            <a:ext cx="0" cy="7535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6EA78-63AB-3F40-97B9-415D99CFA078}"/>
              </a:ext>
            </a:extLst>
          </p:cNvPr>
          <p:cNvCxnSpPr>
            <a:cxnSpLocks/>
          </p:cNvCxnSpPr>
          <p:nvPr/>
        </p:nvCxnSpPr>
        <p:spPr>
          <a:xfrm>
            <a:off x="4267200" y="4648200"/>
            <a:ext cx="4800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AEB050D0-2F76-5148-910A-9862BAA96605}"/>
              </a:ext>
            </a:extLst>
          </p:cNvPr>
          <p:cNvCxnSpPr/>
          <p:nvPr/>
        </p:nvCxnSpPr>
        <p:spPr>
          <a:xfrm flipV="1">
            <a:off x="4303248" y="3810000"/>
            <a:ext cx="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9932A66-2708-D841-84EB-BC1E66F008B3}"/>
              </a:ext>
            </a:extLst>
          </p:cNvPr>
          <p:cNvGrpSpPr/>
          <p:nvPr/>
        </p:nvGrpSpPr>
        <p:grpSpPr>
          <a:xfrm>
            <a:off x="5650430" y="4772916"/>
            <a:ext cx="1195939" cy="964085"/>
            <a:chOff x="8469830" y="4752539"/>
            <a:chExt cx="1195939" cy="9640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2E631A1-FEF8-9141-BCC4-8F7596803D62}"/>
                </a:ext>
              </a:extLst>
            </p:cNvPr>
            <p:cNvSpPr txBox="1"/>
            <p:nvPr/>
          </p:nvSpPr>
          <p:spPr>
            <a:xfrm>
              <a:off x="8469830" y="5254959"/>
              <a:ext cx="1195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Array[-7]</a:t>
              </a:r>
              <a:endParaRPr lang="zh-TW" altLang="en-US" dirty="0"/>
            </a:p>
          </p:txBody>
        </p:sp>
        <p:sp>
          <p:nvSpPr>
            <p:cNvPr id="39" name="向上箭號 38">
              <a:extLst>
                <a:ext uri="{FF2B5EF4-FFF2-40B4-BE49-F238E27FC236}">
                  <a16:creationId xmlns:a16="http://schemas.microsoft.com/office/drawing/2014/main" id="{4B1FCFA8-9BC7-5B43-ABC9-B761DACA023E}"/>
                </a:ext>
              </a:extLst>
            </p:cNvPr>
            <p:cNvSpPr/>
            <p:nvPr/>
          </p:nvSpPr>
          <p:spPr>
            <a:xfrm rot="10800000" flipV="1">
              <a:off x="8947752" y="4752539"/>
              <a:ext cx="24009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E718679A-152F-384A-8BFA-A08D83FB64E7}"/>
              </a:ext>
            </a:extLst>
          </p:cNvPr>
          <p:cNvGrpSpPr/>
          <p:nvPr/>
        </p:nvGrpSpPr>
        <p:grpSpPr>
          <a:xfrm>
            <a:off x="3631574" y="4793293"/>
            <a:ext cx="1458406" cy="964085"/>
            <a:chOff x="8469830" y="4752539"/>
            <a:chExt cx="1458406" cy="964085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FAA06ED-9B76-FF49-A83B-22DB543A67DD}"/>
                </a:ext>
              </a:extLst>
            </p:cNvPr>
            <p:cNvSpPr txBox="1"/>
            <p:nvPr/>
          </p:nvSpPr>
          <p:spPr>
            <a:xfrm>
              <a:off x="8469830" y="5254959"/>
              <a:ext cx="145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Array[-12]</a:t>
              </a:r>
              <a:endParaRPr lang="zh-TW" altLang="en-US" dirty="0"/>
            </a:p>
          </p:txBody>
        </p:sp>
        <p:sp>
          <p:nvSpPr>
            <p:cNvPr id="42" name="向上箭號 41">
              <a:extLst>
                <a:ext uri="{FF2B5EF4-FFF2-40B4-BE49-F238E27FC236}">
                  <a16:creationId xmlns:a16="http://schemas.microsoft.com/office/drawing/2014/main" id="{1B8273F0-7322-9A49-9FBF-F3DCC25E408B}"/>
                </a:ext>
              </a:extLst>
            </p:cNvPr>
            <p:cNvSpPr/>
            <p:nvPr/>
          </p:nvSpPr>
          <p:spPr>
            <a:xfrm rot="10800000" flipV="1">
              <a:off x="8947752" y="4752539"/>
              <a:ext cx="24009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F674FA6B-24FF-2340-8F6A-3DA9C8DA72FE}"/>
              </a:ext>
            </a:extLst>
          </p:cNvPr>
          <p:cNvGrpSpPr/>
          <p:nvPr/>
        </p:nvGrpSpPr>
        <p:grpSpPr>
          <a:xfrm>
            <a:off x="8458198" y="2396995"/>
            <a:ext cx="1371601" cy="907224"/>
            <a:chOff x="4604326" y="4419600"/>
            <a:chExt cx="1371601" cy="907224"/>
          </a:xfrm>
        </p:grpSpPr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F1F8F3C-AB57-3049-B5DF-0B61B9A24945}"/>
                </a:ext>
              </a:extLst>
            </p:cNvPr>
            <p:cNvSpPr txBox="1"/>
            <p:nvPr/>
          </p:nvSpPr>
          <p:spPr>
            <a:xfrm>
              <a:off x="4604326" y="4419600"/>
              <a:ext cx="1371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Array[11]</a:t>
              </a:r>
              <a:endParaRPr lang="zh-TW" altLang="en-US" dirty="0"/>
            </a:p>
          </p:txBody>
        </p:sp>
        <p:sp>
          <p:nvSpPr>
            <p:cNvPr id="45" name="向上箭號 44">
              <a:extLst>
                <a:ext uri="{FF2B5EF4-FFF2-40B4-BE49-F238E27FC236}">
                  <a16:creationId xmlns:a16="http://schemas.microsoft.com/office/drawing/2014/main" id="{92C0C012-520E-D04D-90CA-3D116BF30485}"/>
                </a:ext>
              </a:extLst>
            </p:cNvPr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的性質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85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0364"/>
              </p:ext>
            </p:extLst>
          </p:nvPr>
        </p:nvGraphicFramePr>
        <p:xfrm>
          <a:off x="3429000" y="755304"/>
          <a:ext cx="71628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L1 = [1, 2, 3]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L2 = [4, 5, 6]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print(L1 + L2)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[1, 2, 3, 4, 5, 6]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print(L1*2)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[1, 2, 3, 1, 2, 3]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A1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(L1)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A2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(L2)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print(A1 + A2)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[5 7 9]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print(A1*2)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[2 4 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36880" y="3200400"/>
            <a:ext cx="268732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 cap="rnd">
            <a:noFill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很像向量</a:t>
            </a: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Creating a 2D Array 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86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1582"/>
              </p:ext>
            </p:extLst>
          </p:nvPr>
        </p:nvGraphicFramePr>
        <p:xfrm>
          <a:off x="2286000" y="2743200"/>
          <a:ext cx="8305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0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599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L1 = [[1, 2, 3], [4, 5, 6]]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A1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：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[[1 2 3]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   [4 5 6]]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467100" y="1426029"/>
            <a:ext cx="506730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 cap="rnd">
            <a:noFill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Nested List</a:t>
            </a:r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：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List</a:t>
            </a:r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裡放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List</a:t>
            </a:r>
            <a:endParaRPr lang="zh-TW" altLang="en-US" sz="28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2D Array 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87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48411"/>
              </p:ext>
            </p:extLst>
          </p:nvPr>
        </p:nvGraphicFramePr>
        <p:xfrm>
          <a:off x="922355" y="2529840"/>
          <a:ext cx="4191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en-US" altLang="zh-TW" sz="2800" b="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2D-array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[[1 2 3],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[4 5 6],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[7 8 9]]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77094"/>
              </p:ext>
            </p:extLst>
          </p:nvPr>
        </p:nvGraphicFramePr>
        <p:xfrm>
          <a:off x="7557616" y="1828800"/>
          <a:ext cx="3668617" cy="3051672"/>
        </p:xfrm>
        <a:graphic>
          <a:graphicData uri="http://schemas.openxmlformats.org/drawingml/2006/table">
            <a:tbl>
              <a:tblPr/>
              <a:tblGrid>
                <a:gridCol w="1222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7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1</a:t>
                      </a:r>
                      <a:endParaRPr lang="zh-TW" altLang="en-US" sz="40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2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3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4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5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6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7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8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9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左-右雙向箭號 3"/>
          <p:cNvSpPr/>
          <p:nvPr/>
        </p:nvSpPr>
        <p:spPr>
          <a:xfrm>
            <a:off x="5638800" y="2895600"/>
            <a:ext cx="1371600" cy="8382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2D Array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88</a:t>
            </a:fld>
            <a:endParaRPr lang="en-US" altLang="zh-TW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16070"/>
              </p:ext>
            </p:extLst>
          </p:nvPr>
        </p:nvGraphicFramePr>
        <p:xfrm>
          <a:off x="4623412" y="2209800"/>
          <a:ext cx="3910988" cy="3194892"/>
        </p:xfrm>
        <a:graphic>
          <a:graphicData uri="http://schemas.openxmlformats.org/drawingml/2006/table">
            <a:tbl>
              <a:tblPr/>
              <a:tblGrid>
                <a:gridCol w="78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向下箭號 13"/>
          <p:cNvSpPr/>
          <p:nvPr/>
        </p:nvSpPr>
        <p:spPr>
          <a:xfrm>
            <a:off x="3489937" y="3688034"/>
            <a:ext cx="838200" cy="243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16200000">
            <a:off x="6414112" y="347365"/>
            <a:ext cx="838200" cy="243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149758" y="29673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列</a:t>
            </a:r>
            <a:r>
              <a:rPr lang="en-US" altLang="zh-TW" sz="24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(row)</a:t>
            </a:r>
            <a:endParaRPr lang="zh-TW" altLang="en-US" sz="24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64506" y="57373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行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(column)</a:t>
            </a:r>
            <a:endParaRPr lang="zh-TW" alt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927962" y="259526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56412" y="240742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0</a:t>
            </a:r>
            <a:r>
              <a:rPr lang="zh-TW" altLang="en-US" dirty="0"/>
              <a:t>列</a:t>
            </a: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5004412" y="945428"/>
            <a:ext cx="0" cy="104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27348" y="33019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0</a:t>
            </a:r>
            <a:r>
              <a:rPr lang="zh-TW" altLang="en-US" dirty="0"/>
              <a:t>行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472629" y="5815222"/>
            <a:ext cx="2212554" cy="578882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可視為矩陣</a:t>
            </a: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 err="1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圖片處理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85242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ＲＧＢ</a:t>
            </a:r>
          </a:p>
        </p:txBody>
      </p:sp>
    </p:spTree>
    <p:extLst>
      <p:ext uri="{BB962C8B-B14F-4D97-AF65-F5344CB8AC3E}">
        <p14:creationId xmlns:p14="http://schemas.microsoft.com/office/powerpoint/2010/main" val="144847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7650480" cy="3048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88789" y="4886235"/>
            <a:ext cx="3757749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 Module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即可跑出結果</a:t>
            </a:r>
          </a:p>
        </p:txBody>
      </p:sp>
      <p:sp>
        <p:nvSpPr>
          <p:cNvPr id="2" name="向左箭號 1"/>
          <p:cNvSpPr/>
          <p:nvPr/>
        </p:nvSpPr>
        <p:spPr>
          <a:xfrm rot="2331109">
            <a:off x="5162687" y="3725005"/>
            <a:ext cx="1931940" cy="3810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662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Image Basics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90</a:t>
            </a:fld>
            <a:endParaRPr lang="en-US" altLang="zh-TW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6CE04B-D5A2-584C-BC31-F115D0A6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03173"/>
              </p:ext>
            </p:extLst>
          </p:nvPr>
        </p:nvGraphicFramePr>
        <p:xfrm>
          <a:off x="4875459" y="1143000"/>
          <a:ext cx="4191000" cy="518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0804340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12999185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63406149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2322846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2215643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4225215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4535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92711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x</a:t>
                      </a:r>
                      <a:endParaRPr lang="zh-TW" alt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14731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41778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9477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694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062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48420"/>
                  </a:ext>
                </a:extLst>
              </a:tr>
            </a:tbl>
          </a:graphicData>
        </a:graphic>
      </p:graphicFrame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7201CA33-AEBF-8D45-A9AB-243CFFDB8BE5}"/>
              </a:ext>
            </a:extLst>
          </p:cNvPr>
          <p:cNvCxnSpPr/>
          <p:nvPr/>
        </p:nvCxnSpPr>
        <p:spPr>
          <a:xfrm>
            <a:off x="4875459" y="1143000"/>
            <a:ext cx="4212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3059D36D-30EC-9949-8402-31B0E1D17CE5}"/>
              </a:ext>
            </a:extLst>
          </p:cNvPr>
          <p:cNvCxnSpPr/>
          <p:nvPr/>
        </p:nvCxnSpPr>
        <p:spPr>
          <a:xfrm>
            <a:off x="4875459" y="1143000"/>
            <a:ext cx="0" cy="51785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8E0543-B37A-3F46-A39B-4132AF54ABF0}"/>
              </a:ext>
            </a:extLst>
          </p:cNvPr>
          <p:cNvSpPr txBox="1"/>
          <p:nvPr/>
        </p:nvSpPr>
        <p:spPr>
          <a:xfrm>
            <a:off x="9409359" y="790701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Y </a:t>
            </a:r>
            <a:r>
              <a:rPr kumimoji="1" lang="zh-TW" altLang="en-US" dirty="0"/>
              <a:t>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7C7D22-810A-8B4B-A13C-F701C3B75D60}"/>
              </a:ext>
            </a:extLst>
          </p:cNvPr>
          <p:cNvSpPr txBox="1"/>
          <p:nvPr/>
        </p:nvSpPr>
        <p:spPr>
          <a:xfrm>
            <a:off x="3869171" y="6042708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 </a:t>
            </a:r>
            <a:r>
              <a:rPr kumimoji="1" lang="zh-TW" altLang="en-US" dirty="0"/>
              <a:t>軸</a:t>
            </a: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064D2415-37FD-2948-8D51-F53DEE1A9865}"/>
              </a:ext>
            </a:extLst>
          </p:cNvPr>
          <p:cNvCxnSpPr/>
          <p:nvPr/>
        </p:nvCxnSpPr>
        <p:spPr>
          <a:xfrm>
            <a:off x="6459074" y="2743200"/>
            <a:ext cx="3810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56B791-5787-1F44-93ED-A1D96AB03728}"/>
              </a:ext>
            </a:extLst>
          </p:cNvPr>
          <p:cNvSpPr txBox="1"/>
          <p:nvPr/>
        </p:nvSpPr>
        <p:spPr>
          <a:xfrm>
            <a:off x="10624972" y="2481590"/>
            <a:ext cx="103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(2, 1)</a:t>
            </a:r>
            <a:endParaRPr kumimoji="1"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6851410-9361-A14F-B903-30629F35E700}"/>
              </a:ext>
            </a:extLst>
          </p:cNvPr>
          <p:cNvSpPr txBox="1"/>
          <p:nvPr/>
        </p:nvSpPr>
        <p:spPr>
          <a:xfrm>
            <a:off x="3869171" y="602747"/>
            <a:ext cx="103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(0, 0)</a:t>
            </a:r>
            <a:endParaRPr kumimoji="1" lang="zh-TW" altLang="en-US" sz="28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0D1C642-914B-C442-89B0-49D892DFB71E}"/>
              </a:ext>
            </a:extLst>
          </p:cNvPr>
          <p:cNvSpPr/>
          <p:nvPr/>
        </p:nvSpPr>
        <p:spPr>
          <a:xfrm>
            <a:off x="5060597" y="1346498"/>
            <a:ext cx="304796" cy="30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02A99-8278-8A46-8615-1FEAA5C75BE2}"/>
              </a:ext>
            </a:extLst>
          </p:cNvPr>
          <p:cNvSpPr txBox="1"/>
          <p:nvPr/>
        </p:nvSpPr>
        <p:spPr>
          <a:xfrm>
            <a:off x="609599" y="2057401"/>
            <a:ext cx="3063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圖片最基本的單位為像素</a:t>
            </a:r>
            <a:r>
              <a:rPr kumimoji="1" lang="en-US" altLang="zh-TW" sz="2800" dirty="0"/>
              <a:t>(pixel)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01923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三原色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91</a:t>
            </a:fld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286574-B991-5E43-9E4A-C68C92F43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59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三色陣列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92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89401"/>
              </p:ext>
            </p:extLst>
          </p:nvPr>
        </p:nvGraphicFramePr>
        <p:xfrm>
          <a:off x="94234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E348E3F-3E6A-1F41-BE23-71BDF087A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6226"/>
              </p:ext>
            </p:extLst>
          </p:nvPr>
        </p:nvGraphicFramePr>
        <p:xfrm>
          <a:off x="472440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88CC27B-6E64-4F4B-A3EF-7C3E2695E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80602"/>
              </p:ext>
            </p:extLst>
          </p:nvPr>
        </p:nvGraphicFramePr>
        <p:xfrm>
          <a:off x="845663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71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三色陣列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93</a:t>
            </a:fld>
            <a:endParaRPr lang="en-US" altLang="zh-TW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019ED83-14B6-6B42-81BB-B7B0ED980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" y="2095500"/>
            <a:ext cx="3886200" cy="2667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B1C5EA-8FA0-114A-9505-7E089BC6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18" y="2095500"/>
            <a:ext cx="3861145" cy="2667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2E2E951-8E6A-8548-B68E-7E1229ADA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63" y="2095500"/>
            <a:ext cx="390103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76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向左旋轉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94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67085"/>
              </p:ext>
            </p:extLst>
          </p:nvPr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5001BA-91A6-7B41-A0DA-9CE75C42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95765"/>
              </p:ext>
            </p:extLst>
          </p:nvPr>
        </p:nvGraphicFramePr>
        <p:xfrm>
          <a:off x="6705600" y="2482384"/>
          <a:ext cx="4135120" cy="28303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1845651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69607406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59300212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94382063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62315169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79106261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468577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772051564"/>
                    </a:ext>
                  </a:extLst>
                </a:gridCol>
              </a:tblGrid>
              <a:tr h="4717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51861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5093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849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6569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6597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0012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(4, 1)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(4, 4)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4343400" y="26922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(6 - j - 1, 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81961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向右旋轉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95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5001BA-91A6-7B41-A0DA-9CE75C42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18118"/>
              </p:ext>
            </p:extLst>
          </p:nvPr>
        </p:nvGraphicFramePr>
        <p:xfrm>
          <a:off x="6705600" y="2482384"/>
          <a:ext cx="4135120" cy="28303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1845651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69607406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59300212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94382063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62315169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79106261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468577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772051564"/>
                    </a:ext>
                  </a:extLst>
                </a:gridCol>
              </a:tblGrid>
              <a:tr h="4717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51861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5093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849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6569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6597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0012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(4, 1)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(1, 3)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4343400" y="26922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(j, 8 -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 - 1)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86047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向下旋轉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96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(4, 1)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(3, 4)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3924300" y="25002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(8 - i - 1, 6 - j - 1)</a:t>
            </a:r>
            <a:endParaRPr kumimoji="1" lang="zh-TW" altLang="en-US" sz="36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FBEBD6F-EB64-6943-97D3-AF1C4CCD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0570"/>
              </p:ext>
            </p:extLst>
          </p:nvPr>
        </p:nvGraphicFramePr>
        <p:xfrm>
          <a:off x="721106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765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 err="1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邊緣偵測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85242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ＲＧＢ</a:t>
            </a:r>
          </a:p>
        </p:txBody>
      </p:sp>
    </p:spTree>
    <p:extLst>
      <p:ext uri="{BB962C8B-B14F-4D97-AF65-F5344CB8AC3E}">
        <p14:creationId xmlns:p14="http://schemas.microsoft.com/office/powerpoint/2010/main" val="35567959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646218" y="2527182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2527182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997683" y="1254173"/>
            <a:ext cx="4196634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讀進來後會是一個三維矩陣</a:t>
            </a:r>
          </a:p>
        </p:txBody>
      </p:sp>
      <p:sp>
        <p:nvSpPr>
          <p:cNvPr id="9" name="向右箭號 8"/>
          <p:cNvSpPr/>
          <p:nvPr/>
        </p:nvSpPr>
        <p:spPr>
          <a:xfrm rot="2255750">
            <a:off x="7722365" y="4741601"/>
            <a:ext cx="1496291" cy="24106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0200" y="5440213"/>
            <a:ext cx="1288474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R</a:t>
            </a:r>
            <a:r>
              <a:rPr lang="zh-TW" altLang="en-US" sz="2800" dirty="0"/>
              <a:t> </a:t>
            </a:r>
            <a:r>
              <a:rPr lang="en-US" altLang="zh-TW" sz="2800" dirty="0"/>
              <a:t>G</a:t>
            </a:r>
            <a:r>
              <a:rPr lang="zh-TW" altLang="en-US" sz="2800" dirty="0"/>
              <a:t> </a:t>
            </a:r>
            <a:r>
              <a:rPr lang="en-US" altLang="zh-TW" sz="2800" dirty="0"/>
              <a:t>B]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28057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讀圖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矩形 7"/>
          <p:cNvSpPr/>
          <p:nvPr/>
        </p:nvSpPr>
        <p:spPr>
          <a:xfrm>
            <a:off x="3097876" y="2665429"/>
            <a:ext cx="58632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matplotlib.image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</a:t>
            </a:r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np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202430" y="1336005"/>
            <a:ext cx="378714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首先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module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上箭號 13"/>
          <p:cNvSpPr/>
          <p:nvPr/>
        </p:nvSpPr>
        <p:spPr>
          <a:xfrm>
            <a:off x="5465374" y="4114638"/>
            <a:ext cx="133004" cy="6317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929843" y="4974305"/>
            <a:ext cx="3362497" cy="5735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可利用</a:t>
            </a:r>
            <a:r>
              <a:rPr lang="en-US" altLang="zh-TW" sz="2400" dirty="0">
                <a:solidFill>
                  <a:schemeClr val="tx1"/>
                </a:solidFill>
              </a:rPr>
              <a:t>as</a:t>
            </a:r>
            <a:r>
              <a:rPr lang="zh-TW" altLang="en-US" sz="2400" dirty="0">
                <a:solidFill>
                  <a:schemeClr val="tx1"/>
                </a:solidFill>
              </a:rPr>
              <a:t>來表達簡寫</a:t>
            </a:r>
          </a:p>
        </p:txBody>
      </p:sp>
    </p:spTree>
    <p:extLst>
      <p:ext uri="{BB962C8B-B14F-4D97-AF65-F5344CB8AC3E}">
        <p14:creationId xmlns:p14="http://schemas.microsoft.com/office/powerpoint/2010/main" val="355308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17300</TotalTime>
  <Words>5125</Words>
  <Application>Microsoft Macintosh PowerPoint</Application>
  <PresentationFormat>寬螢幕</PresentationFormat>
  <Paragraphs>1323</Paragraphs>
  <Slides>107</Slides>
  <Notes>80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107</vt:i4>
      </vt:variant>
    </vt:vector>
  </HeadingPairs>
  <TitlesOfParts>
    <vt:vector size="121" baseType="lpstr">
      <vt:lpstr>微軟正黑體</vt:lpstr>
      <vt:lpstr>微軟正黑體</vt:lpstr>
      <vt:lpstr>標楷體</vt:lpstr>
      <vt:lpstr>BiauKai</vt:lpstr>
      <vt:lpstr>Droid Sans Mono</vt:lpstr>
      <vt:lpstr>Arial</vt:lpstr>
      <vt:lpstr>Berlin Sans FB</vt:lpstr>
      <vt:lpstr>Calibri</vt:lpstr>
      <vt:lpstr>Cambria Math</vt:lpstr>
      <vt:lpstr>Consolas</vt:lpstr>
      <vt:lpstr>Cooper Black</vt:lpstr>
      <vt:lpstr>PT Sans</vt:lpstr>
      <vt:lpstr>Times New Roman</vt:lpstr>
      <vt:lpstr>Office Theme</vt:lpstr>
      <vt:lpstr>PowerPoint 簡報</vt:lpstr>
      <vt:lpstr>Python Basics</vt:lpstr>
      <vt:lpstr>Why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True  or  False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崇皓 趙</dc:creator>
  <cp:lastModifiedBy>Microsoft Office User</cp:lastModifiedBy>
  <cp:revision>645</cp:revision>
  <dcterms:created xsi:type="dcterms:W3CDTF">2019-07-11T11:59:51Z</dcterms:created>
  <dcterms:modified xsi:type="dcterms:W3CDTF">2020-07-22T06:14:27Z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